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3" r:id="rId16"/>
    <p:sldId id="269" r:id="rId17"/>
    <p:sldId id="270" r:id="rId18"/>
    <p:sldId id="271"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1" d="100"/>
          <a:sy n="81" d="100"/>
        </p:scale>
        <p:origin x="67"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76F4-5CB3-43A9-B90A-BDC16B3795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001104-4941-40C8-8814-428C43AA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99444D8-8914-474A-A825-A4B9FDB13DB8}"/>
              </a:ext>
            </a:extLst>
          </p:cNvPr>
          <p:cNvSpPr>
            <a:spLocks noGrp="1"/>
          </p:cNvSpPr>
          <p:nvPr>
            <p:ph type="dt" sz="half" idx="10"/>
          </p:nvPr>
        </p:nvSpPr>
        <p:spPr/>
        <p:txBody>
          <a:bodyPr/>
          <a:lstStyle/>
          <a:p>
            <a:fld id="{0CE44644-932F-49E1-B2EF-99686D1BC310}" type="datetimeFigureOut">
              <a:rPr lang="en-IN" smtClean="0"/>
              <a:t>10-12-2018</a:t>
            </a:fld>
            <a:endParaRPr lang="en-IN"/>
          </a:p>
        </p:txBody>
      </p:sp>
      <p:sp>
        <p:nvSpPr>
          <p:cNvPr id="5" name="Footer Placeholder 4">
            <a:extLst>
              <a:ext uri="{FF2B5EF4-FFF2-40B4-BE49-F238E27FC236}">
                <a16:creationId xmlns:a16="http://schemas.microsoft.com/office/drawing/2014/main" id="{5F67A0CE-884A-4480-A0B4-B51870BAA0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C0F827-7711-4DDB-BB9D-0790CE8E154F}"/>
              </a:ext>
            </a:extLst>
          </p:cNvPr>
          <p:cNvSpPr>
            <a:spLocks noGrp="1"/>
          </p:cNvSpPr>
          <p:nvPr>
            <p:ph type="sldNum" sz="quarter" idx="12"/>
          </p:nvPr>
        </p:nvSpPr>
        <p:spPr/>
        <p:txBody>
          <a:bodyPr/>
          <a:lstStyle/>
          <a:p>
            <a:fld id="{BB07BD3A-52B0-4C9F-84EB-125C3A7C5CCD}" type="slidenum">
              <a:rPr lang="en-IN" smtClean="0"/>
              <a:t>‹#›</a:t>
            </a:fld>
            <a:endParaRPr lang="en-IN"/>
          </a:p>
        </p:txBody>
      </p:sp>
    </p:spTree>
    <p:extLst>
      <p:ext uri="{BB962C8B-B14F-4D97-AF65-F5344CB8AC3E}">
        <p14:creationId xmlns:p14="http://schemas.microsoft.com/office/powerpoint/2010/main" val="3884716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EE90-16F5-45D1-8DDA-7F4100ED87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2BB4D8-06ED-4A96-B14D-ADB959CBA6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FBFF94-6876-4A12-AB61-737D7A85550E}"/>
              </a:ext>
            </a:extLst>
          </p:cNvPr>
          <p:cNvSpPr>
            <a:spLocks noGrp="1"/>
          </p:cNvSpPr>
          <p:nvPr>
            <p:ph type="dt" sz="half" idx="10"/>
          </p:nvPr>
        </p:nvSpPr>
        <p:spPr/>
        <p:txBody>
          <a:bodyPr/>
          <a:lstStyle/>
          <a:p>
            <a:fld id="{0CE44644-932F-49E1-B2EF-99686D1BC310}" type="datetimeFigureOut">
              <a:rPr lang="en-IN" smtClean="0"/>
              <a:t>10-12-2018</a:t>
            </a:fld>
            <a:endParaRPr lang="en-IN"/>
          </a:p>
        </p:txBody>
      </p:sp>
      <p:sp>
        <p:nvSpPr>
          <p:cNvPr id="5" name="Footer Placeholder 4">
            <a:extLst>
              <a:ext uri="{FF2B5EF4-FFF2-40B4-BE49-F238E27FC236}">
                <a16:creationId xmlns:a16="http://schemas.microsoft.com/office/drawing/2014/main" id="{E494B858-DDF8-4818-826A-01FEC8895C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09E43A-DA75-42DF-A97F-C3FA69882237}"/>
              </a:ext>
            </a:extLst>
          </p:cNvPr>
          <p:cNvSpPr>
            <a:spLocks noGrp="1"/>
          </p:cNvSpPr>
          <p:nvPr>
            <p:ph type="sldNum" sz="quarter" idx="12"/>
          </p:nvPr>
        </p:nvSpPr>
        <p:spPr/>
        <p:txBody>
          <a:bodyPr/>
          <a:lstStyle/>
          <a:p>
            <a:fld id="{BB07BD3A-52B0-4C9F-84EB-125C3A7C5CCD}" type="slidenum">
              <a:rPr lang="en-IN" smtClean="0"/>
              <a:t>‹#›</a:t>
            </a:fld>
            <a:endParaRPr lang="en-IN"/>
          </a:p>
        </p:txBody>
      </p:sp>
    </p:spTree>
    <p:extLst>
      <p:ext uri="{BB962C8B-B14F-4D97-AF65-F5344CB8AC3E}">
        <p14:creationId xmlns:p14="http://schemas.microsoft.com/office/powerpoint/2010/main" val="1325109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728D6D-E297-4A09-A39A-BDAF29AB1B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1AF2EC-6EC0-4D83-B48C-0595E9B366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61C0EA-A0CA-4309-A3BC-9AFC9B3A5F38}"/>
              </a:ext>
            </a:extLst>
          </p:cNvPr>
          <p:cNvSpPr>
            <a:spLocks noGrp="1"/>
          </p:cNvSpPr>
          <p:nvPr>
            <p:ph type="dt" sz="half" idx="10"/>
          </p:nvPr>
        </p:nvSpPr>
        <p:spPr/>
        <p:txBody>
          <a:bodyPr/>
          <a:lstStyle/>
          <a:p>
            <a:fld id="{0CE44644-932F-49E1-B2EF-99686D1BC310}" type="datetimeFigureOut">
              <a:rPr lang="en-IN" smtClean="0"/>
              <a:t>10-12-2018</a:t>
            </a:fld>
            <a:endParaRPr lang="en-IN"/>
          </a:p>
        </p:txBody>
      </p:sp>
      <p:sp>
        <p:nvSpPr>
          <p:cNvPr id="5" name="Footer Placeholder 4">
            <a:extLst>
              <a:ext uri="{FF2B5EF4-FFF2-40B4-BE49-F238E27FC236}">
                <a16:creationId xmlns:a16="http://schemas.microsoft.com/office/drawing/2014/main" id="{B7510096-FEC6-44C6-8953-A134CA19B8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FAC6AE-E176-4749-90E8-79E59C85CBF5}"/>
              </a:ext>
            </a:extLst>
          </p:cNvPr>
          <p:cNvSpPr>
            <a:spLocks noGrp="1"/>
          </p:cNvSpPr>
          <p:nvPr>
            <p:ph type="sldNum" sz="quarter" idx="12"/>
          </p:nvPr>
        </p:nvSpPr>
        <p:spPr/>
        <p:txBody>
          <a:bodyPr/>
          <a:lstStyle/>
          <a:p>
            <a:fld id="{BB07BD3A-52B0-4C9F-84EB-125C3A7C5CCD}" type="slidenum">
              <a:rPr lang="en-IN" smtClean="0"/>
              <a:t>‹#›</a:t>
            </a:fld>
            <a:endParaRPr lang="en-IN"/>
          </a:p>
        </p:txBody>
      </p:sp>
    </p:spTree>
    <p:extLst>
      <p:ext uri="{BB962C8B-B14F-4D97-AF65-F5344CB8AC3E}">
        <p14:creationId xmlns:p14="http://schemas.microsoft.com/office/powerpoint/2010/main" val="199911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751BD-16AE-4082-91BA-FCF50071AB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ECA7CA-D719-4649-8C29-417DFE4A816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4595AF-05BC-484C-A005-5BEAAC586EDB}"/>
              </a:ext>
            </a:extLst>
          </p:cNvPr>
          <p:cNvSpPr>
            <a:spLocks noGrp="1"/>
          </p:cNvSpPr>
          <p:nvPr>
            <p:ph type="dt" sz="half" idx="10"/>
          </p:nvPr>
        </p:nvSpPr>
        <p:spPr/>
        <p:txBody>
          <a:bodyPr/>
          <a:lstStyle/>
          <a:p>
            <a:fld id="{0CE44644-932F-49E1-B2EF-99686D1BC310}" type="datetimeFigureOut">
              <a:rPr lang="en-IN" smtClean="0"/>
              <a:t>10-12-2018</a:t>
            </a:fld>
            <a:endParaRPr lang="en-IN"/>
          </a:p>
        </p:txBody>
      </p:sp>
      <p:sp>
        <p:nvSpPr>
          <p:cNvPr id="5" name="Footer Placeholder 4">
            <a:extLst>
              <a:ext uri="{FF2B5EF4-FFF2-40B4-BE49-F238E27FC236}">
                <a16:creationId xmlns:a16="http://schemas.microsoft.com/office/drawing/2014/main" id="{3B619596-CC50-4B25-833A-6131A3296C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85CE55-92E0-4797-B01E-BE1E003E478C}"/>
              </a:ext>
            </a:extLst>
          </p:cNvPr>
          <p:cNvSpPr>
            <a:spLocks noGrp="1"/>
          </p:cNvSpPr>
          <p:nvPr>
            <p:ph type="sldNum" sz="quarter" idx="12"/>
          </p:nvPr>
        </p:nvSpPr>
        <p:spPr/>
        <p:txBody>
          <a:bodyPr/>
          <a:lstStyle/>
          <a:p>
            <a:fld id="{BB07BD3A-52B0-4C9F-84EB-125C3A7C5CCD}" type="slidenum">
              <a:rPr lang="en-IN" smtClean="0"/>
              <a:t>‹#›</a:t>
            </a:fld>
            <a:endParaRPr lang="en-IN"/>
          </a:p>
        </p:txBody>
      </p:sp>
    </p:spTree>
    <p:extLst>
      <p:ext uri="{BB962C8B-B14F-4D97-AF65-F5344CB8AC3E}">
        <p14:creationId xmlns:p14="http://schemas.microsoft.com/office/powerpoint/2010/main" val="2730027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D3EF-4258-470F-98C6-D0C4F3F026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74F626-87CB-4F73-AA44-421029D984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494CB9-8563-488B-A7D6-520016808833}"/>
              </a:ext>
            </a:extLst>
          </p:cNvPr>
          <p:cNvSpPr>
            <a:spLocks noGrp="1"/>
          </p:cNvSpPr>
          <p:nvPr>
            <p:ph type="dt" sz="half" idx="10"/>
          </p:nvPr>
        </p:nvSpPr>
        <p:spPr/>
        <p:txBody>
          <a:bodyPr/>
          <a:lstStyle/>
          <a:p>
            <a:fld id="{0CE44644-932F-49E1-B2EF-99686D1BC310}" type="datetimeFigureOut">
              <a:rPr lang="en-IN" smtClean="0"/>
              <a:t>10-12-2018</a:t>
            </a:fld>
            <a:endParaRPr lang="en-IN"/>
          </a:p>
        </p:txBody>
      </p:sp>
      <p:sp>
        <p:nvSpPr>
          <p:cNvPr id="5" name="Footer Placeholder 4">
            <a:extLst>
              <a:ext uri="{FF2B5EF4-FFF2-40B4-BE49-F238E27FC236}">
                <a16:creationId xmlns:a16="http://schemas.microsoft.com/office/drawing/2014/main" id="{E00E113F-49AB-4873-8CE9-4191EF40E7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764971-43A0-484C-B7FC-83FECC41AB57}"/>
              </a:ext>
            </a:extLst>
          </p:cNvPr>
          <p:cNvSpPr>
            <a:spLocks noGrp="1"/>
          </p:cNvSpPr>
          <p:nvPr>
            <p:ph type="sldNum" sz="quarter" idx="12"/>
          </p:nvPr>
        </p:nvSpPr>
        <p:spPr/>
        <p:txBody>
          <a:bodyPr/>
          <a:lstStyle/>
          <a:p>
            <a:fld id="{BB07BD3A-52B0-4C9F-84EB-125C3A7C5CCD}" type="slidenum">
              <a:rPr lang="en-IN" smtClean="0"/>
              <a:t>‹#›</a:t>
            </a:fld>
            <a:endParaRPr lang="en-IN"/>
          </a:p>
        </p:txBody>
      </p:sp>
    </p:spTree>
    <p:extLst>
      <p:ext uri="{BB962C8B-B14F-4D97-AF65-F5344CB8AC3E}">
        <p14:creationId xmlns:p14="http://schemas.microsoft.com/office/powerpoint/2010/main" val="1801119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D5338-B359-4A86-A64C-7E4AFF5F45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73BE24-BDE9-4DA0-B679-18B2DAE65C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1C999B-A8D5-4D10-BC6A-2C6C2F218E2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15CA78-7495-4956-A59F-F9C45CA2E40B}"/>
              </a:ext>
            </a:extLst>
          </p:cNvPr>
          <p:cNvSpPr>
            <a:spLocks noGrp="1"/>
          </p:cNvSpPr>
          <p:nvPr>
            <p:ph type="dt" sz="half" idx="10"/>
          </p:nvPr>
        </p:nvSpPr>
        <p:spPr/>
        <p:txBody>
          <a:bodyPr/>
          <a:lstStyle/>
          <a:p>
            <a:fld id="{0CE44644-932F-49E1-B2EF-99686D1BC310}" type="datetimeFigureOut">
              <a:rPr lang="en-IN" smtClean="0"/>
              <a:t>10-12-2018</a:t>
            </a:fld>
            <a:endParaRPr lang="en-IN"/>
          </a:p>
        </p:txBody>
      </p:sp>
      <p:sp>
        <p:nvSpPr>
          <p:cNvPr id="6" name="Footer Placeholder 5">
            <a:extLst>
              <a:ext uri="{FF2B5EF4-FFF2-40B4-BE49-F238E27FC236}">
                <a16:creationId xmlns:a16="http://schemas.microsoft.com/office/drawing/2014/main" id="{6B9AE836-35F0-4C87-A19A-CB4AA1F292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521D65-32DB-4605-B0E6-BF2716E233E9}"/>
              </a:ext>
            </a:extLst>
          </p:cNvPr>
          <p:cNvSpPr>
            <a:spLocks noGrp="1"/>
          </p:cNvSpPr>
          <p:nvPr>
            <p:ph type="sldNum" sz="quarter" idx="12"/>
          </p:nvPr>
        </p:nvSpPr>
        <p:spPr/>
        <p:txBody>
          <a:bodyPr/>
          <a:lstStyle/>
          <a:p>
            <a:fld id="{BB07BD3A-52B0-4C9F-84EB-125C3A7C5CCD}" type="slidenum">
              <a:rPr lang="en-IN" smtClean="0"/>
              <a:t>‹#›</a:t>
            </a:fld>
            <a:endParaRPr lang="en-IN"/>
          </a:p>
        </p:txBody>
      </p:sp>
    </p:spTree>
    <p:extLst>
      <p:ext uri="{BB962C8B-B14F-4D97-AF65-F5344CB8AC3E}">
        <p14:creationId xmlns:p14="http://schemas.microsoft.com/office/powerpoint/2010/main" val="2398619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51975-ACCD-4699-BBBF-BC638C729D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EED00D-8490-476D-B26C-0E4B2E36AA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3D1F0CA-622E-4C11-B110-70E12C6084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D7D55A-25A0-4B11-91D7-A7A6BDA87A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2D92F83-16CB-4C13-903B-AAB8F20C88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270A90-2955-457C-B6CC-48A21C721C4A}"/>
              </a:ext>
            </a:extLst>
          </p:cNvPr>
          <p:cNvSpPr>
            <a:spLocks noGrp="1"/>
          </p:cNvSpPr>
          <p:nvPr>
            <p:ph type="dt" sz="half" idx="10"/>
          </p:nvPr>
        </p:nvSpPr>
        <p:spPr/>
        <p:txBody>
          <a:bodyPr/>
          <a:lstStyle/>
          <a:p>
            <a:fld id="{0CE44644-932F-49E1-B2EF-99686D1BC310}" type="datetimeFigureOut">
              <a:rPr lang="en-IN" smtClean="0"/>
              <a:t>10-12-2018</a:t>
            </a:fld>
            <a:endParaRPr lang="en-IN"/>
          </a:p>
        </p:txBody>
      </p:sp>
      <p:sp>
        <p:nvSpPr>
          <p:cNvPr id="8" name="Footer Placeholder 7">
            <a:extLst>
              <a:ext uri="{FF2B5EF4-FFF2-40B4-BE49-F238E27FC236}">
                <a16:creationId xmlns:a16="http://schemas.microsoft.com/office/drawing/2014/main" id="{164086A2-E0E0-4E93-8D65-DCC5748870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030B64-A6EB-46E7-A13E-32E6FAC69D16}"/>
              </a:ext>
            </a:extLst>
          </p:cNvPr>
          <p:cNvSpPr>
            <a:spLocks noGrp="1"/>
          </p:cNvSpPr>
          <p:nvPr>
            <p:ph type="sldNum" sz="quarter" idx="12"/>
          </p:nvPr>
        </p:nvSpPr>
        <p:spPr/>
        <p:txBody>
          <a:bodyPr/>
          <a:lstStyle/>
          <a:p>
            <a:fld id="{BB07BD3A-52B0-4C9F-84EB-125C3A7C5CCD}" type="slidenum">
              <a:rPr lang="en-IN" smtClean="0"/>
              <a:t>‹#›</a:t>
            </a:fld>
            <a:endParaRPr lang="en-IN"/>
          </a:p>
        </p:txBody>
      </p:sp>
    </p:spTree>
    <p:extLst>
      <p:ext uri="{BB962C8B-B14F-4D97-AF65-F5344CB8AC3E}">
        <p14:creationId xmlns:p14="http://schemas.microsoft.com/office/powerpoint/2010/main" val="3534332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B05F5-0B28-423D-B85A-D5E48A5940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B08D74-985C-496D-A78D-9C852B5A0538}"/>
              </a:ext>
            </a:extLst>
          </p:cNvPr>
          <p:cNvSpPr>
            <a:spLocks noGrp="1"/>
          </p:cNvSpPr>
          <p:nvPr>
            <p:ph type="dt" sz="half" idx="10"/>
          </p:nvPr>
        </p:nvSpPr>
        <p:spPr/>
        <p:txBody>
          <a:bodyPr/>
          <a:lstStyle/>
          <a:p>
            <a:fld id="{0CE44644-932F-49E1-B2EF-99686D1BC310}" type="datetimeFigureOut">
              <a:rPr lang="en-IN" smtClean="0"/>
              <a:t>10-12-2018</a:t>
            </a:fld>
            <a:endParaRPr lang="en-IN"/>
          </a:p>
        </p:txBody>
      </p:sp>
      <p:sp>
        <p:nvSpPr>
          <p:cNvPr id="4" name="Footer Placeholder 3">
            <a:extLst>
              <a:ext uri="{FF2B5EF4-FFF2-40B4-BE49-F238E27FC236}">
                <a16:creationId xmlns:a16="http://schemas.microsoft.com/office/drawing/2014/main" id="{42FA13D5-D705-429B-919F-B8A8FF5587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F21ED48-5D8E-45E7-B2D4-35ADC4D3B1E7}"/>
              </a:ext>
            </a:extLst>
          </p:cNvPr>
          <p:cNvSpPr>
            <a:spLocks noGrp="1"/>
          </p:cNvSpPr>
          <p:nvPr>
            <p:ph type="sldNum" sz="quarter" idx="12"/>
          </p:nvPr>
        </p:nvSpPr>
        <p:spPr/>
        <p:txBody>
          <a:bodyPr/>
          <a:lstStyle/>
          <a:p>
            <a:fld id="{BB07BD3A-52B0-4C9F-84EB-125C3A7C5CCD}" type="slidenum">
              <a:rPr lang="en-IN" smtClean="0"/>
              <a:t>‹#›</a:t>
            </a:fld>
            <a:endParaRPr lang="en-IN"/>
          </a:p>
        </p:txBody>
      </p:sp>
    </p:spTree>
    <p:extLst>
      <p:ext uri="{BB962C8B-B14F-4D97-AF65-F5344CB8AC3E}">
        <p14:creationId xmlns:p14="http://schemas.microsoft.com/office/powerpoint/2010/main" val="226304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7C889F-11DC-484A-A4D8-E3950C4653C2}"/>
              </a:ext>
            </a:extLst>
          </p:cNvPr>
          <p:cNvSpPr>
            <a:spLocks noGrp="1"/>
          </p:cNvSpPr>
          <p:nvPr>
            <p:ph type="dt" sz="half" idx="10"/>
          </p:nvPr>
        </p:nvSpPr>
        <p:spPr/>
        <p:txBody>
          <a:bodyPr/>
          <a:lstStyle/>
          <a:p>
            <a:fld id="{0CE44644-932F-49E1-B2EF-99686D1BC310}" type="datetimeFigureOut">
              <a:rPr lang="en-IN" smtClean="0"/>
              <a:t>10-12-2018</a:t>
            </a:fld>
            <a:endParaRPr lang="en-IN"/>
          </a:p>
        </p:txBody>
      </p:sp>
      <p:sp>
        <p:nvSpPr>
          <p:cNvPr id="3" name="Footer Placeholder 2">
            <a:extLst>
              <a:ext uri="{FF2B5EF4-FFF2-40B4-BE49-F238E27FC236}">
                <a16:creationId xmlns:a16="http://schemas.microsoft.com/office/drawing/2014/main" id="{AA01CA7E-6DFA-4CFB-8D27-5314C100CD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564CEC-A22A-4939-8D76-9A7CF01D0375}"/>
              </a:ext>
            </a:extLst>
          </p:cNvPr>
          <p:cNvSpPr>
            <a:spLocks noGrp="1"/>
          </p:cNvSpPr>
          <p:nvPr>
            <p:ph type="sldNum" sz="quarter" idx="12"/>
          </p:nvPr>
        </p:nvSpPr>
        <p:spPr/>
        <p:txBody>
          <a:bodyPr/>
          <a:lstStyle/>
          <a:p>
            <a:fld id="{BB07BD3A-52B0-4C9F-84EB-125C3A7C5CCD}" type="slidenum">
              <a:rPr lang="en-IN" smtClean="0"/>
              <a:t>‹#›</a:t>
            </a:fld>
            <a:endParaRPr lang="en-IN"/>
          </a:p>
        </p:txBody>
      </p:sp>
    </p:spTree>
    <p:extLst>
      <p:ext uri="{BB962C8B-B14F-4D97-AF65-F5344CB8AC3E}">
        <p14:creationId xmlns:p14="http://schemas.microsoft.com/office/powerpoint/2010/main" val="4094306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8A2C3-D70A-4CC1-8FED-477CF0C45B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9B5C1D-F74E-4F98-A8F7-8263D9CCDD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BA13D4-AC76-40F6-9C1F-AF64C08FF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979E5B-DDED-4BB5-9C30-F50691DACD17}"/>
              </a:ext>
            </a:extLst>
          </p:cNvPr>
          <p:cNvSpPr>
            <a:spLocks noGrp="1"/>
          </p:cNvSpPr>
          <p:nvPr>
            <p:ph type="dt" sz="half" idx="10"/>
          </p:nvPr>
        </p:nvSpPr>
        <p:spPr/>
        <p:txBody>
          <a:bodyPr/>
          <a:lstStyle/>
          <a:p>
            <a:fld id="{0CE44644-932F-49E1-B2EF-99686D1BC310}" type="datetimeFigureOut">
              <a:rPr lang="en-IN" smtClean="0"/>
              <a:t>10-12-2018</a:t>
            </a:fld>
            <a:endParaRPr lang="en-IN"/>
          </a:p>
        </p:txBody>
      </p:sp>
      <p:sp>
        <p:nvSpPr>
          <p:cNvPr id="6" name="Footer Placeholder 5">
            <a:extLst>
              <a:ext uri="{FF2B5EF4-FFF2-40B4-BE49-F238E27FC236}">
                <a16:creationId xmlns:a16="http://schemas.microsoft.com/office/drawing/2014/main" id="{F1E9F624-9825-4832-AB0A-B533066A84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CD2E5C-23C9-4B34-B63A-334E72A12A23}"/>
              </a:ext>
            </a:extLst>
          </p:cNvPr>
          <p:cNvSpPr>
            <a:spLocks noGrp="1"/>
          </p:cNvSpPr>
          <p:nvPr>
            <p:ph type="sldNum" sz="quarter" idx="12"/>
          </p:nvPr>
        </p:nvSpPr>
        <p:spPr/>
        <p:txBody>
          <a:bodyPr/>
          <a:lstStyle/>
          <a:p>
            <a:fld id="{BB07BD3A-52B0-4C9F-84EB-125C3A7C5CCD}" type="slidenum">
              <a:rPr lang="en-IN" smtClean="0"/>
              <a:t>‹#›</a:t>
            </a:fld>
            <a:endParaRPr lang="en-IN"/>
          </a:p>
        </p:txBody>
      </p:sp>
    </p:spTree>
    <p:extLst>
      <p:ext uri="{BB962C8B-B14F-4D97-AF65-F5344CB8AC3E}">
        <p14:creationId xmlns:p14="http://schemas.microsoft.com/office/powerpoint/2010/main" val="3251552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F786A-0C04-4A87-A410-601A22C4DD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C4865A-CE9B-4B49-B06B-7FDBDA0781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EA16BA-6BAE-4520-A37B-D27C319875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F52A7A-2602-4E1F-AB3C-0FC64262F553}"/>
              </a:ext>
            </a:extLst>
          </p:cNvPr>
          <p:cNvSpPr>
            <a:spLocks noGrp="1"/>
          </p:cNvSpPr>
          <p:nvPr>
            <p:ph type="dt" sz="half" idx="10"/>
          </p:nvPr>
        </p:nvSpPr>
        <p:spPr/>
        <p:txBody>
          <a:bodyPr/>
          <a:lstStyle/>
          <a:p>
            <a:fld id="{0CE44644-932F-49E1-B2EF-99686D1BC310}" type="datetimeFigureOut">
              <a:rPr lang="en-IN" smtClean="0"/>
              <a:t>10-12-2018</a:t>
            </a:fld>
            <a:endParaRPr lang="en-IN"/>
          </a:p>
        </p:txBody>
      </p:sp>
      <p:sp>
        <p:nvSpPr>
          <p:cNvPr id="6" name="Footer Placeholder 5">
            <a:extLst>
              <a:ext uri="{FF2B5EF4-FFF2-40B4-BE49-F238E27FC236}">
                <a16:creationId xmlns:a16="http://schemas.microsoft.com/office/drawing/2014/main" id="{EAECF5F6-047C-45E4-B608-890967DA03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E965E8-CA6E-4D81-AB28-0BBC6F021357}"/>
              </a:ext>
            </a:extLst>
          </p:cNvPr>
          <p:cNvSpPr>
            <a:spLocks noGrp="1"/>
          </p:cNvSpPr>
          <p:nvPr>
            <p:ph type="sldNum" sz="quarter" idx="12"/>
          </p:nvPr>
        </p:nvSpPr>
        <p:spPr/>
        <p:txBody>
          <a:bodyPr/>
          <a:lstStyle/>
          <a:p>
            <a:fld id="{BB07BD3A-52B0-4C9F-84EB-125C3A7C5CCD}" type="slidenum">
              <a:rPr lang="en-IN" smtClean="0"/>
              <a:t>‹#›</a:t>
            </a:fld>
            <a:endParaRPr lang="en-IN"/>
          </a:p>
        </p:txBody>
      </p:sp>
    </p:spTree>
    <p:extLst>
      <p:ext uri="{BB962C8B-B14F-4D97-AF65-F5344CB8AC3E}">
        <p14:creationId xmlns:p14="http://schemas.microsoft.com/office/powerpoint/2010/main" val="349243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0277D4-D9E0-4190-BFDD-65FD1BCFCD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2A633D-5C09-451D-83F9-9F25B48195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AA5241-CC64-4C86-B166-3C2989782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E44644-932F-49E1-B2EF-99686D1BC310}" type="datetimeFigureOut">
              <a:rPr lang="en-IN" smtClean="0"/>
              <a:t>10-12-2018</a:t>
            </a:fld>
            <a:endParaRPr lang="en-IN"/>
          </a:p>
        </p:txBody>
      </p:sp>
      <p:sp>
        <p:nvSpPr>
          <p:cNvPr id="5" name="Footer Placeholder 4">
            <a:extLst>
              <a:ext uri="{FF2B5EF4-FFF2-40B4-BE49-F238E27FC236}">
                <a16:creationId xmlns:a16="http://schemas.microsoft.com/office/drawing/2014/main" id="{7A21CA46-2274-4FF7-BBEF-B64CB0F34D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7C7A62-593E-405A-83EE-7B89410208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7BD3A-52B0-4C9F-84EB-125C3A7C5CCD}" type="slidenum">
              <a:rPr lang="en-IN" smtClean="0"/>
              <a:t>‹#›</a:t>
            </a:fld>
            <a:endParaRPr lang="en-IN"/>
          </a:p>
        </p:txBody>
      </p:sp>
    </p:spTree>
    <p:extLst>
      <p:ext uri="{BB962C8B-B14F-4D97-AF65-F5344CB8AC3E}">
        <p14:creationId xmlns:p14="http://schemas.microsoft.com/office/powerpoint/2010/main" val="4214834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6A8B5-3A05-4E17-9376-5A05A3905CCB}"/>
              </a:ext>
            </a:extLst>
          </p:cNvPr>
          <p:cNvSpPr>
            <a:spLocks noGrp="1"/>
          </p:cNvSpPr>
          <p:nvPr>
            <p:ph type="ctrTitle"/>
          </p:nvPr>
        </p:nvSpPr>
        <p:spPr/>
        <p:txBody>
          <a:bodyPr/>
          <a:lstStyle/>
          <a:p>
            <a:r>
              <a:rPr lang="en-IN" dirty="0"/>
              <a:t>Elastic Compute Cloud (EC2)</a:t>
            </a:r>
          </a:p>
        </p:txBody>
      </p:sp>
      <p:sp>
        <p:nvSpPr>
          <p:cNvPr id="3" name="Subtitle 2">
            <a:extLst>
              <a:ext uri="{FF2B5EF4-FFF2-40B4-BE49-F238E27FC236}">
                <a16:creationId xmlns:a16="http://schemas.microsoft.com/office/drawing/2014/main" id="{8E92BF07-EF12-488F-B312-7CC2A59660D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01564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9A6FD8-BCFD-4082-8D2F-57EE4E01374F}"/>
              </a:ext>
            </a:extLst>
          </p:cNvPr>
          <p:cNvSpPr>
            <a:spLocks noGrp="1"/>
          </p:cNvSpPr>
          <p:nvPr>
            <p:ph idx="1"/>
          </p:nvPr>
        </p:nvSpPr>
        <p:spPr/>
        <p:txBody>
          <a:bodyPr/>
          <a:lstStyle/>
          <a:p>
            <a:r>
              <a:rPr lang="en-US" dirty="0"/>
              <a:t>To determine which instance type best meets your needs, we recommend that you launch an instance and use your own benchmark application. </a:t>
            </a:r>
          </a:p>
          <a:p>
            <a:r>
              <a:rPr lang="en-US" dirty="0"/>
              <a:t>Because you pay by the instance second, it's convenient and inexpensive to test multiple instance types before making a decision.</a:t>
            </a:r>
          </a:p>
          <a:p>
            <a:r>
              <a:rPr lang="en-US" dirty="0"/>
              <a:t>If your needs change, even after you make a decision, you can resize your instance later.</a:t>
            </a:r>
          </a:p>
          <a:p>
            <a:endParaRPr lang="en-IN" dirty="0"/>
          </a:p>
        </p:txBody>
      </p:sp>
    </p:spTree>
    <p:extLst>
      <p:ext uri="{BB962C8B-B14F-4D97-AF65-F5344CB8AC3E}">
        <p14:creationId xmlns:p14="http://schemas.microsoft.com/office/powerpoint/2010/main" val="536468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80EF1F-761E-4152-9DC9-A31D169ACEE0}"/>
              </a:ext>
            </a:extLst>
          </p:cNvPr>
          <p:cNvSpPr>
            <a:spLocks noGrp="1"/>
          </p:cNvSpPr>
          <p:nvPr>
            <p:ph idx="1"/>
          </p:nvPr>
        </p:nvSpPr>
        <p:spPr>
          <a:xfrm>
            <a:off x="838200" y="818707"/>
            <a:ext cx="10515600" cy="5358256"/>
          </a:xfrm>
        </p:spPr>
        <p:txBody>
          <a:bodyPr/>
          <a:lstStyle/>
          <a:p>
            <a:endParaRPr lang="en-US" dirty="0"/>
          </a:p>
          <a:p>
            <a:r>
              <a:rPr lang="en-US" dirty="0"/>
              <a:t>Amazon EC2 provides different instance types to enable you to choose the CPU, memory, storage, and networking capacity that you need to run your applications.</a:t>
            </a:r>
          </a:p>
          <a:p>
            <a:r>
              <a:rPr lang="en-US" dirty="0"/>
              <a:t>Amazon EC2 supports On-Demand instances (the default), Spot instances, and Reserved Instances. For more information</a:t>
            </a:r>
          </a:p>
          <a:p>
            <a:r>
              <a:rPr lang="en-US" dirty="0"/>
              <a:t>Each instance is backed by Amazon EBS or backed by instance store. Select an AMI based on which type of root volume you need.</a:t>
            </a:r>
            <a:endParaRPr lang="en-IN" dirty="0"/>
          </a:p>
        </p:txBody>
      </p:sp>
    </p:spTree>
    <p:extLst>
      <p:ext uri="{BB962C8B-B14F-4D97-AF65-F5344CB8AC3E}">
        <p14:creationId xmlns:p14="http://schemas.microsoft.com/office/powerpoint/2010/main" val="2465434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4FE984-BDA9-456D-A994-497F25B4CF47}"/>
              </a:ext>
            </a:extLst>
          </p:cNvPr>
          <p:cNvSpPr>
            <a:spLocks noGrp="1"/>
          </p:cNvSpPr>
          <p:nvPr>
            <p:ph idx="1"/>
          </p:nvPr>
        </p:nvSpPr>
        <p:spPr>
          <a:xfrm>
            <a:off x="838200" y="935665"/>
            <a:ext cx="10515600" cy="5241298"/>
          </a:xfrm>
        </p:spPr>
        <p:txBody>
          <a:bodyPr>
            <a:normAutofit fontScale="92500" lnSpcReduction="20000"/>
          </a:bodyPr>
          <a:lstStyle/>
          <a:p>
            <a:r>
              <a:rPr lang="en-US" b="1" dirty="0"/>
              <a:t>On-Demand Instances</a:t>
            </a:r>
            <a:r>
              <a:rPr lang="en-US" dirty="0"/>
              <a:t> – Pay, by the second, for the instances that you launch.</a:t>
            </a:r>
          </a:p>
          <a:p>
            <a:r>
              <a:rPr lang="en-US" b="1" dirty="0"/>
              <a:t>Reserved Instances</a:t>
            </a:r>
            <a:r>
              <a:rPr lang="en-US" dirty="0"/>
              <a:t> – Purchase, at a significant discount, instances that are always available, for a term from one to three years.</a:t>
            </a:r>
          </a:p>
          <a:p>
            <a:r>
              <a:rPr lang="en-US" b="1" dirty="0"/>
              <a:t>Scheduled Instances</a:t>
            </a:r>
            <a:r>
              <a:rPr lang="en-US" dirty="0"/>
              <a:t> – Purchase instances that are always available on the specified recurring schedule, for a one-year term.</a:t>
            </a:r>
          </a:p>
          <a:p>
            <a:r>
              <a:rPr lang="en-US" b="1" dirty="0"/>
              <a:t>Spot Instances</a:t>
            </a:r>
            <a:r>
              <a:rPr lang="en-US" dirty="0"/>
              <a:t> – Request unused EC2 instances, which can lower your Amazon EC2 costs significantly.</a:t>
            </a:r>
          </a:p>
          <a:p>
            <a:r>
              <a:rPr lang="en-US" b="1" dirty="0"/>
              <a:t>Dedicated Hosts</a:t>
            </a:r>
            <a:r>
              <a:rPr lang="en-US" dirty="0"/>
              <a:t> – Pay for a physical host that is fully dedicated to running your instances, and bring your existing per-socket, per-core, or per-VM software licenses to reduce costs.</a:t>
            </a:r>
          </a:p>
          <a:p>
            <a:r>
              <a:rPr lang="en-US" b="1" dirty="0"/>
              <a:t>Dedicated Instances</a:t>
            </a:r>
            <a:r>
              <a:rPr lang="en-US" dirty="0"/>
              <a:t> – Pay, by the hour, for instances that run on single-tenant hardware.</a:t>
            </a:r>
          </a:p>
          <a:p>
            <a:r>
              <a:rPr lang="en-US" b="1" dirty="0"/>
              <a:t>Capacity Reservations</a:t>
            </a:r>
            <a:r>
              <a:rPr lang="en-US" dirty="0"/>
              <a:t> – Reserve capacity for your EC2 instances in a specific Availability Zone for any duration.</a:t>
            </a:r>
          </a:p>
          <a:p>
            <a:endParaRPr lang="en-IN" dirty="0"/>
          </a:p>
        </p:txBody>
      </p:sp>
    </p:spTree>
    <p:extLst>
      <p:ext uri="{BB962C8B-B14F-4D97-AF65-F5344CB8AC3E}">
        <p14:creationId xmlns:p14="http://schemas.microsoft.com/office/powerpoint/2010/main" val="3506633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8339D7-FE26-4EAF-A035-0ED615665E5A}"/>
              </a:ext>
            </a:extLst>
          </p:cNvPr>
          <p:cNvSpPr>
            <a:spLocks noGrp="1"/>
          </p:cNvSpPr>
          <p:nvPr>
            <p:ph idx="1"/>
          </p:nvPr>
        </p:nvSpPr>
        <p:spPr/>
        <p:txBody>
          <a:bodyPr/>
          <a:lstStyle/>
          <a:p>
            <a:r>
              <a:rPr lang="en-US" dirty="0"/>
              <a:t>If you require a capacity reservation, purchase Reserved Instances or Capacity Reservations for a specific Availability Zone, or purchase Scheduled Instances.</a:t>
            </a:r>
          </a:p>
          <a:p>
            <a:r>
              <a:rPr lang="en-US" dirty="0"/>
              <a:t>Spot Instances are a cost-effective choice if you can be flexible about when your applications run and if they can be interrupted.</a:t>
            </a:r>
          </a:p>
          <a:p>
            <a:r>
              <a:rPr lang="en-US" dirty="0"/>
              <a:t>Dedicated Hosts can help you address compliance requirements and reduce costs by using your existing server-bound software licenses.</a:t>
            </a:r>
            <a:endParaRPr lang="en-IN" dirty="0"/>
          </a:p>
        </p:txBody>
      </p:sp>
    </p:spTree>
    <p:extLst>
      <p:ext uri="{BB962C8B-B14F-4D97-AF65-F5344CB8AC3E}">
        <p14:creationId xmlns:p14="http://schemas.microsoft.com/office/powerpoint/2010/main" val="3690747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3926D-0DCE-49DB-82B0-F1EF46A1849F}"/>
              </a:ext>
            </a:extLst>
          </p:cNvPr>
          <p:cNvSpPr>
            <a:spLocks noGrp="1"/>
          </p:cNvSpPr>
          <p:nvPr>
            <p:ph type="title"/>
          </p:nvPr>
        </p:nvSpPr>
        <p:spPr/>
        <p:txBody>
          <a:bodyPr/>
          <a:lstStyle/>
          <a:p>
            <a:r>
              <a:rPr lang="en-IN" dirty="0"/>
              <a:t>Private IP vs Public IP</a:t>
            </a:r>
          </a:p>
        </p:txBody>
      </p:sp>
      <p:sp>
        <p:nvSpPr>
          <p:cNvPr id="3" name="Content Placeholder 2">
            <a:extLst>
              <a:ext uri="{FF2B5EF4-FFF2-40B4-BE49-F238E27FC236}">
                <a16:creationId xmlns:a16="http://schemas.microsoft.com/office/drawing/2014/main" id="{5823891D-2BC7-45E9-9E89-39CE587E2A4B}"/>
              </a:ext>
            </a:extLst>
          </p:cNvPr>
          <p:cNvSpPr>
            <a:spLocks noGrp="1"/>
          </p:cNvSpPr>
          <p:nvPr>
            <p:ph idx="1"/>
          </p:nvPr>
        </p:nvSpPr>
        <p:spPr/>
        <p:txBody>
          <a:bodyPr>
            <a:normAutofit fontScale="92500"/>
          </a:bodyPr>
          <a:lstStyle/>
          <a:p>
            <a:r>
              <a:rPr lang="en-IN" dirty="0"/>
              <a:t>Every EC2 has Private and Public </a:t>
            </a:r>
            <a:r>
              <a:rPr lang="en-IN" dirty="0" err="1"/>
              <a:t>Ips</a:t>
            </a:r>
            <a:r>
              <a:rPr lang="en-IN" dirty="0"/>
              <a:t>. Private IP is decided based on </a:t>
            </a:r>
            <a:r>
              <a:rPr lang="en-IN" dirty="0" err="1"/>
              <a:t>vpc</a:t>
            </a:r>
            <a:r>
              <a:rPr lang="en-IN" dirty="0"/>
              <a:t> attached and subnet associated with the EC2.</a:t>
            </a:r>
          </a:p>
          <a:p>
            <a:r>
              <a:rPr lang="en-IN" dirty="0"/>
              <a:t>The scope of Private IP remains within the VPC.</a:t>
            </a:r>
          </a:p>
          <a:p>
            <a:r>
              <a:rPr lang="en-IN" dirty="0"/>
              <a:t>Connection of any resource to ec2 inside VPC will happen through Private IP</a:t>
            </a:r>
          </a:p>
          <a:p>
            <a:r>
              <a:rPr lang="en-IN" dirty="0"/>
              <a:t>For connecting to ec2 from any resource outside of it’s VPC will happen through Public IP</a:t>
            </a:r>
          </a:p>
          <a:p>
            <a:r>
              <a:rPr lang="en-IN" dirty="0"/>
              <a:t>When we stop the ec2 machine the public IP gets released. When the same ec2 is started again there will be a new public IP address assigned to it. It’s a way of optimizing public </a:t>
            </a:r>
            <a:r>
              <a:rPr lang="en-IN" dirty="0" err="1"/>
              <a:t>Ips</a:t>
            </a:r>
            <a:r>
              <a:rPr lang="en-IN" dirty="0"/>
              <a:t> as they are limited (IPV4).</a:t>
            </a:r>
          </a:p>
        </p:txBody>
      </p:sp>
    </p:spTree>
    <p:extLst>
      <p:ext uri="{BB962C8B-B14F-4D97-AF65-F5344CB8AC3E}">
        <p14:creationId xmlns:p14="http://schemas.microsoft.com/office/powerpoint/2010/main" val="319094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2EC4D-9D75-445D-B5F1-B675E14156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D9DF2DF-075D-4843-A323-BD3613F1A2D0}"/>
              </a:ext>
            </a:extLst>
          </p:cNvPr>
          <p:cNvSpPr>
            <a:spLocks noGrp="1"/>
          </p:cNvSpPr>
          <p:nvPr>
            <p:ph idx="1"/>
          </p:nvPr>
        </p:nvSpPr>
        <p:spPr/>
        <p:txBody>
          <a:bodyPr/>
          <a:lstStyle/>
          <a:p>
            <a:r>
              <a:rPr lang="en-IN" dirty="0"/>
              <a:t>Elastic IP is a public IP but it is constant for ec2 instance.</a:t>
            </a:r>
          </a:p>
          <a:p>
            <a:r>
              <a:rPr lang="en-IN" dirty="0"/>
              <a:t>Even after you stop and start your instance the IP will not change.</a:t>
            </a:r>
          </a:p>
          <a:p>
            <a:r>
              <a:rPr lang="en-IN" dirty="0"/>
              <a:t>Need to create elastic IP and assign to ec2.</a:t>
            </a:r>
          </a:p>
          <a:p>
            <a:r>
              <a:rPr lang="en-IN" dirty="0"/>
              <a:t>Elastic IP is free as long as it is attached to a running ec2.</a:t>
            </a:r>
          </a:p>
          <a:p>
            <a:r>
              <a:rPr lang="en-IN" dirty="0"/>
              <a:t>You will be charged for it when you reserve it and do not use it or when you attach it to ec2 and stop </a:t>
            </a:r>
            <a:r>
              <a:rPr lang="en-IN"/>
              <a:t>that instance.</a:t>
            </a:r>
            <a:endParaRPr lang="en-IN" dirty="0"/>
          </a:p>
        </p:txBody>
      </p:sp>
    </p:spTree>
    <p:extLst>
      <p:ext uri="{BB962C8B-B14F-4D97-AF65-F5344CB8AC3E}">
        <p14:creationId xmlns:p14="http://schemas.microsoft.com/office/powerpoint/2010/main" val="3221420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6F62-0F07-47A8-9106-48B504EBD6BC}"/>
              </a:ext>
            </a:extLst>
          </p:cNvPr>
          <p:cNvSpPr>
            <a:spLocks noGrp="1"/>
          </p:cNvSpPr>
          <p:nvPr>
            <p:ph type="title"/>
          </p:nvPr>
        </p:nvSpPr>
        <p:spPr/>
        <p:txBody>
          <a:bodyPr/>
          <a:lstStyle/>
          <a:p>
            <a:r>
              <a:rPr lang="en-IN" dirty="0"/>
              <a:t>Pricing Options</a:t>
            </a:r>
          </a:p>
        </p:txBody>
      </p:sp>
      <p:sp>
        <p:nvSpPr>
          <p:cNvPr id="3" name="Content Placeholder 2">
            <a:extLst>
              <a:ext uri="{FF2B5EF4-FFF2-40B4-BE49-F238E27FC236}">
                <a16:creationId xmlns:a16="http://schemas.microsoft.com/office/drawing/2014/main" id="{4F55DF20-759A-460B-AF2B-60148C4BA1D4}"/>
              </a:ext>
            </a:extLst>
          </p:cNvPr>
          <p:cNvSpPr>
            <a:spLocks noGrp="1"/>
          </p:cNvSpPr>
          <p:nvPr>
            <p:ph idx="1"/>
          </p:nvPr>
        </p:nvSpPr>
        <p:spPr/>
        <p:txBody>
          <a:bodyPr>
            <a:normAutofit fontScale="92500" lnSpcReduction="20000"/>
          </a:bodyPr>
          <a:lstStyle/>
          <a:p>
            <a:r>
              <a:rPr lang="en-IN" dirty="0"/>
              <a:t>On Demand (default mode) :</a:t>
            </a:r>
          </a:p>
          <a:p>
            <a:r>
              <a:rPr lang="en-IN" dirty="0"/>
              <a:t>No Commitment</a:t>
            </a:r>
          </a:p>
          <a:p>
            <a:r>
              <a:rPr lang="en-IN" dirty="0"/>
              <a:t>Pay by hour (any partial hour is considered full)</a:t>
            </a:r>
          </a:p>
          <a:p>
            <a:r>
              <a:rPr lang="en-IN" dirty="0"/>
              <a:t>New billing cycle starts whenever instance changes to running state.</a:t>
            </a:r>
          </a:p>
          <a:p>
            <a:r>
              <a:rPr lang="en-IN" dirty="0"/>
              <a:t>Billing cycle ends whenever instance move to stopping state (but not reboot).</a:t>
            </a:r>
          </a:p>
          <a:p>
            <a:r>
              <a:rPr lang="en-US" dirty="0"/>
              <a:t>On-Demand instances are recommended for:</a:t>
            </a:r>
          </a:p>
          <a:p>
            <a:pPr lvl="1"/>
            <a:r>
              <a:rPr lang="en-US" dirty="0"/>
              <a:t>Users that prefer the low cost and flexibility of Amazon EC2 without any up-front payment or long-term commitment</a:t>
            </a:r>
          </a:p>
          <a:p>
            <a:pPr lvl="1"/>
            <a:r>
              <a:rPr lang="en-US" dirty="0"/>
              <a:t>Applications with short-term, spiky, or unpredictable workloads that cannot be interrupted</a:t>
            </a:r>
          </a:p>
          <a:p>
            <a:pPr lvl="1"/>
            <a:r>
              <a:rPr lang="en-US" dirty="0"/>
              <a:t>Applications being developed or tested on Amazon EC2 for the first time</a:t>
            </a:r>
            <a:endParaRPr lang="en-IN" dirty="0"/>
          </a:p>
        </p:txBody>
      </p:sp>
    </p:spTree>
    <p:extLst>
      <p:ext uri="{BB962C8B-B14F-4D97-AF65-F5344CB8AC3E}">
        <p14:creationId xmlns:p14="http://schemas.microsoft.com/office/powerpoint/2010/main" val="300939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0F06A-3CA1-45AC-99CD-E7B99CEAF469}"/>
              </a:ext>
            </a:extLst>
          </p:cNvPr>
          <p:cNvSpPr>
            <a:spLocks noGrp="1"/>
          </p:cNvSpPr>
          <p:nvPr>
            <p:ph type="title"/>
          </p:nvPr>
        </p:nvSpPr>
        <p:spPr/>
        <p:txBody>
          <a:bodyPr/>
          <a:lstStyle/>
          <a:p>
            <a:r>
              <a:rPr lang="en-IN" dirty="0"/>
              <a:t>Reserved Instance</a:t>
            </a:r>
          </a:p>
        </p:txBody>
      </p:sp>
      <p:sp>
        <p:nvSpPr>
          <p:cNvPr id="3" name="Content Placeholder 2">
            <a:extLst>
              <a:ext uri="{FF2B5EF4-FFF2-40B4-BE49-F238E27FC236}">
                <a16:creationId xmlns:a16="http://schemas.microsoft.com/office/drawing/2014/main" id="{441F4D47-187A-4C2D-91DF-7A1EAF5248B8}"/>
              </a:ext>
            </a:extLst>
          </p:cNvPr>
          <p:cNvSpPr>
            <a:spLocks noGrp="1"/>
          </p:cNvSpPr>
          <p:nvPr>
            <p:ph idx="1"/>
          </p:nvPr>
        </p:nvSpPr>
        <p:spPr/>
        <p:txBody>
          <a:bodyPr/>
          <a:lstStyle/>
          <a:p>
            <a:r>
              <a:rPr lang="en-IN" dirty="0"/>
              <a:t>Committed instances (1 year or 3 years)</a:t>
            </a:r>
          </a:p>
          <a:p>
            <a:r>
              <a:rPr lang="en-IN" dirty="0"/>
              <a:t>Payment Options( full upfront(pay everything in the start), partial upfront(pay a part of bill in the start and remaining comes in monthly bill), no upfront (not for 3year term))</a:t>
            </a:r>
          </a:p>
          <a:p>
            <a:r>
              <a:rPr lang="en-IN" dirty="0"/>
              <a:t>Lot of saving when compared to On Demand and gives guaranteed capacity</a:t>
            </a:r>
          </a:p>
          <a:p>
            <a:r>
              <a:rPr lang="en-IN" dirty="0"/>
              <a:t>There is an option to resell the reserved instance only in case there is a customer ready to buy.</a:t>
            </a:r>
          </a:p>
          <a:p>
            <a:endParaRPr lang="en-IN" dirty="0"/>
          </a:p>
        </p:txBody>
      </p:sp>
    </p:spTree>
    <p:extLst>
      <p:ext uri="{BB962C8B-B14F-4D97-AF65-F5344CB8AC3E}">
        <p14:creationId xmlns:p14="http://schemas.microsoft.com/office/powerpoint/2010/main" val="1992263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34A8-DBFD-4BEE-8D76-5CB1586CB03C}"/>
              </a:ext>
            </a:extLst>
          </p:cNvPr>
          <p:cNvSpPr>
            <a:spLocks noGrp="1"/>
          </p:cNvSpPr>
          <p:nvPr>
            <p:ph type="title"/>
          </p:nvPr>
        </p:nvSpPr>
        <p:spPr/>
        <p:txBody>
          <a:bodyPr/>
          <a:lstStyle/>
          <a:p>
            <a:r>
              <a:rPr lang="en-IN" dirty="0"/>
              <a:t>Scheduled Reservation</a:t>
            </a:r>
          </a:p>
        </p:txBody>
      </p:sp>
      <p:sp>
        <p:nvSpPr>
          <p:cNvPr id="3" name="Content Placeholder 2">
            <a:extLst>
              <a:ext uri="{FF2B5EF4-FFF2-40B4-BE49-F238E27FC236}">
                <a16:creationId xmlns:a16="http://schemas.microsoft.com/office/drawing/2014/main" id="{0D7D2155-8B64-4D83-B6A9-93C79169B295}"/>
              </a:ext>
            </a:extLst>
          </p:cNvPr>
          <p:cNvSpPr>
            <a:spLocks noGrp="1"/>
          </p:cNvSpPr>
          <p:nvPr>
            <p:ph idx="1"/>
          </p:nvPr>
        </p:nvSpPr>
        <p:spPr/>
        <p:txBody>
          <a:bodyPr/>
          <a:lstStyle/>
          <a:p>
            <a:r>
              <a:rPr lang="en-IN" dirty="0"/>
              <a:t>If we want certain instances for lesser period and that too for shorter spans i.e. weekly, monthly etc (dev or test machines, some batch processing which we do weekly)</a:t>
            </a:r>
          </a:p>
          <a:p>
            <a:r>
              <a:rPr lang="en-IN" dirty="0"/>
              <a:t>1 year term is available with our own schedule (either daily or weekly with exact timelines)</a:t>
            </a:r>
          </a:p>
          <a:p>
            <a:r>
              <a:rPr lang="en-IN" dirty="0"/>
              <a:t>Obviously less pay compared to on demand instance.</a:t>
            </a:r>
          </a:p>
          <a:p>
            <a:endParaRPr lang="en-IN" dirty="0"/>
          </a:p>
        </p:txBody>
      </p:sp>
    </p:spTree>
    <p:extLst>
      <p:ext uri="{BB962C8B-B14F-4D97-AF65-F5344CB8AC3E}">
        <p14:creationId xmlns:p14="http://schemas.microsoft.com/office/powerpoint/2010/main" val="3022379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EC22-D423-4B23-AC4F-877FFD0F6163}"/>
              </a:ext>
            </a:extLst>
          </p:cNvPr>
          <p:cNvSpPr>
            <a:spLocks noGrp="1"/>
          </p:cNvSpPr>
          <p:nvPr>
            <p:ph type="title"/>
          </p:nvPr>
        </p:nvSpPr>
        <p:spPr/>
        <p:txBody>
          <a:bodyPr/>
          <a:lstStyle/>
          <a:p>
            <a:r>
              <a:rPr lang="en-IN" dirty="0"/>
              <a:t>Spot Instance</a:t>
            </a:r>
          </a:p>
        </p:txBody>
      </p:sp>
      <p:sp>
        <p:nvSpPr>
          <p:cNvPr id="3" name="Content Placeholder 2">
            <a:extLst>
              <a:ext uri="{FF2B5EF4-FFF2-40B4-BE49-F238E27FC236}">
                <a16:creationId xmlns:a16="http://schemas.microsoft.com/office/drawing/2014/main" id="{3F7566EA-18B2-454B-8326-3073C6B5D384}"/>
              </a:ext>
            </a:extLst>
          </p:cNvPr>
          <p:cNvSpPr>
            <a:spLocks noGrp="1"/>
          </p:cNvSpPr>
          <p:nvPr>
            <p:ph idx="1"/>
          </p:nvPr>
        </p:nvSpPr>
        <p:spPr/>
        <p:txBody>
          <a:bodyPr>
            <a:normAutofit fontScale="92500" lnSpcReduction="10000"/>
          </a:bodyPr>
          <a:lstStyle/>
          <a:p>
            <a:r>
              <a:rPr lang="en-IN" dirty="0"/>
              <a:t>The unused capacity on AWS is prone for bidding.</a:t>
            </a:r>
          </a:p>
          <a:p>
            <a:r>
              <a:rPr lang="en-IN" dirty="0"/>
              <a:t>We bid on it and if that bid is more than market price then we get it.</a:t>
            </a:r>
          </a:p>
          <a:p>
            <a:r>
              <a:rPr lang="en-IN" dirty="0"/>
              <a:t>Spot market price fluctuates a lot . In case if the market price goes above our bid price then those instances are taken away or terminated with 2 min notice period where you can shift your activities from this instance. 2 mins of notice period should be good enough to act accordingly.</a:t>
            </a:r>
          </a:p>
          <a:p>
            <a:r>
              <a:rPr lang="en-IN" dirty="0"/>
              <a:t>Bid price is hourly and in case AWS terminates it due to above context then the last partial hour is free.</a:t>
            </a:r>
          </a:p>
          <a:p>
            <a:r>
              <a:rPr lang="en-IN" dirty="0"/>
              <a:t>Now there is an option called spot block where you can block the duration for which we can block spot instances irrespective of the spot price fluctuation. Max duration of spot block duration is 6 hours.</a:t>
            </a:r>
          </a:p>
        </p:txBody>
      </p:sp>
    </p:spTree>
    <p:extLst>
      <p:ext uri="{BB962C8B-B14F-4D97-AF65-F5344CB8AC3E}">
        <p14:creationId xmlns:p14="http://schemas.microsoft.com/office/powerpoint/2010/main" val="52664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861E-ACA6-4313-AAE6-FB211338E5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447217-B5B0-41EE-BAD4-49CDDE9DE52E}"/>
              </a:ext>
            </a:extLst>
          </p:cNvPr>
          <p:cNvSpPr>
            <a:spLocks noGrp="1"/>
          </p:cNvSpPr>
          <p:nvPr>
            <p:ph idx="1"/>
          </p:nvPr>
        </p:nvSpPr>
        <p:spPr/>
        <p:txBody>
          <a:bodyPr/>
          <a:lstStyle/>
          <a:p>
            <a:r>
              <a:rPr lang="en-IN" b="1" dirty="0"/>
              <a:t>Amazon EC2:</a:t>
            </a:r>
          </a:p>
          <a:p>
            <a:pPr lvl="1"/>
            <a:r>
              <a:rPr lang="en-US" dirty="0"/>
              <a:t>Amazon Elastic Compute Cloud (Amazon EC2) provides scalable computing capacity in the Amazon Web Services (AWS) cloud.</a:t>
            </a:r>
          </a:p>
          <a:p>
            <a:pPr lvl="1"/>
            <a:r>
              <a:rPr lang="en-US" dirty="0"/>
              <a:t>Using Amazon EC2 eliminates your need to invest in hardware up front, so you can develop and deploy applications faster.</a:t>
            </a:r>
          </a:p>
          <a:p>
            <a:pPr lvl="1"/>
            <a:r>
              <a:rPr lang="en-US" dirty="0"/>
              <a:t>You can use Amazon EC2 to launch as many or as few virtual servers as you need, configure security and networking, and manage storage.</a:t>
            </a:r>
          </a:p>
          <a:p>
            <a:pPr lvl="1"/>
            <a:r>
              <a:rPr lang="en-US" dirty="0"/>
              <a:t>Amazon EC2 enables you to scale up or down to handle changes in requirements or spikes in popularity, reducing your need to forecast traffic.</a:t>
            </a:r>
            <a:endParaRPr lang="en-IN" b="1" dirty="0"/>
          </a:p>
        </p:txBody>
      </p:sp>
    </p:spTree>
    <p:extLst>
      <p:ext uri="{BB962C8B-B14F-4D97-AF65-F5344CB8AC3E}">
        <p14:creationId xmlns:p14="http://schemas.microsoft.com/office/powerpoint/2010/main" val="2980681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C89A-644E-41BA-BB50-AC5B7E804621}"/>
              </a:ext>
            </a:extLst>
          </p:cNvPr>
          <p:cNvSpPr>
            <a:spLocks noGrp="1"/>
          </p:cNvSpPr>
          <p:nvPr>
            <p:ph type="title"/>
          </p:nvPr>
        </p:nvSpPr>
        <p:spPr/>
        <p:txBody>
          <a:bodyPr/>
          <a:lstStyle/>
          <a:p>
            <a:r>
              <a:rPr lang="en-IN" dirty="0"/>
              <a:t>Dedicated Instances</a:t>
            </a:r>
          </a:p>
        </p:txBody>
      </p:sp>
      <p:sp>
        <p:nvSpPr>
          <p:cNvPr id="3" name="Content Placeholder 2">
            <a:extLst>
              <a:ext uri="{FF2B5EF4-FFF2-40B4-BE49-F238E27FC236}">
                <a16:creationId xmlns:a16="http://schemas.microsoft.com/office/drawing/2014/main" id="{82AFAB2F-0453-40C1-A4FF-35005BF9B499}"/>
              </a:ext>
            </a:extLst>
          </p:cNvPr>
          <p:cNvSpPr>
            <a:spLocks noGrp="1"/>
          </p:cNvSpPr>
          <p:nvPr>
            <p:ph idx="1"/>
          </p:nvPr>
        </p:nvSpPr>
        <p:spPr/>
        <p:txBody>
          <a:bodyPr/>
          <a:lstStyle/>
          <a:p>
            <a:r>
              <a:rPr lang="en-IN" dirty="0"/>
              <a:t>Hourly rate is more than on demand instances as we get isolated resources.</a:t>
            </a:r>
          </a:p>
          <a:p>
            <a:r>
              <a:rPr lang="en-IN" dirty="0"/>
              <a:t>Additional 2$ per hour if you subscribe for a dedicated instance (even if it is multiple dedicated instances it will be 2$ per hour).</a:t>
            </a:r>
          </a:p>
          <a:p>
            <a:r>
              <a:rPr lang="en-IN" dirty="0"/>
              <a:t>Dedicated host </a:t>
            </a:r>
            <a:r>
              <a:rPr lang="en-IN" dirty="0">
                <a:sym typeface="Wingdings" panose="05000000000000000000" pitchFamily="2" charset="2"/>
              </a:rPr>
              <a:t> a complete independent host. You will be paying for full host irrespective of no. of ec2 running on it. </a:t>
            </a:r>
            <a:endParaRPr lang="en-IN" dirty="0"/>
          </a:p>
        </p:txBody>
      </p:sp>
    </p:spTree>
    <p:extLst>
      <p:ext uri="{BB962C8B-B14F-4D97-AF65-F5344CB8AC3E}">
        <p14:creationId xmlns:p14="http://schemas.microsoft.com/office/powerpoint/2010/main" val="4138195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72DF-0EA2-4EE3-B9DD-50A46A3AC12B}"/>
              </a:ext>
            </a:extLst>
          </p:cNvPr>
          <p:cNvSpPr>
            <a:spLocks noGrp="1"/>
          </p:cNvSpPr>
          <p:nvPr>
            <p:ph type="title"/>
          </p:nvPr>
        </p:nvSpPr>
        <p:spPr/>
        <p:txBody>
          <a:bodyPr/>
          <a:lstStyle/>
          <a:p>
            <a:r>
              <a:rPr lang="en-IN" dirty="0"/>
              <a:t>Types of EC2 instances</a:t>
            </a:r>
          </a:p>
        </p:txBody>
      </p:sp>
      <p:sp>
        <p:nvSpPr>
          <p:cNvPr id="3" name="Content Placeholder 2">
            <a:extLst>
              <a:ext uri="{FF2B5EF4-FFF2-40B4-BE49-F238E27FC236}">
                <a16:creationId xmlns:a16="http://schemas.microsoft.com/office/drawing/2014/main" id="{2D6C29BB-7460-44F3-BE9F-CBD0306B31AC}"/>
              </a:ext>
            </a:extLst>
          </p:cNvPr>
          <p:cNvSpPr>
            <a:spLocks noGrp="1"/>
          </p:cNvSpPr>
          <p:nvPr>
            <p:ph idx="1"/>
          </p:nvPr>
        </p:nvSpPr>
        <p:spPr/>
        <p:txBody>
          <a:bodyPr/>
          <a:lstStyle/>
          <a:p>
            <a:r>
              <a:rPr lang="en-IN" dirty="0"/>
              <a:t>Shared</a:t>
            </a:r>
          </a:p>
          <a:p>
            <a:r>
              <a:rPr lang="en-IN" dirty="0"/>
              <a:t>Dedicated instances</a:t>
            </a:r>
          </a:p>
          <a:p>
            <a:r>
              <a:rPr lang="en-IN" dirty="0"/>
              <a:t>Dedicated hosts</a:t>
            </a:r>
          </a:p>
        </p:txBody>
      </p:sp>
    </p:spTree>
    <p:extLst>
      <p:ext uri="{BB962C8B-B14F-4D97-AF65-F5344CB8AC3E}">
        <p14:creationId xmlns:p14="http://schemas.microsoft.com/office/powerpoint/2010/main" val="1393076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350E6A-D1A2-4E00-A81A-E197F35F2E8D}"/>
              </a:ext>
            </a:extLst>
          </p:cNvPr>
          <p:cNvSpPr>
            <a:spLocks noGrp="1"/>
          </p:cNvSpPr>
          <p:nvPr>
            <p:ph idx="1"/>
          </p:nvPr>
        </p:nvSpPr>
        <p:spPr>
          <a:xfrm>
            <a:off x="838200" y="665825"/>
            <a:ext cx="10515600" cy="5511138"/>
          </a:xfrm>
        </p:spPr>
        <p:txBody>
          <a:bodyPr/>
          <a:lstStyle/>
          <a:p>
            <a:r>
              <a:rPr lang="en-US" dirty="0"/>
              <a:t>When you launch an instance, the </a:t>
            </a:r>
            <a:r>
              <a:rPr lang="en-US" i="1" dirty="0"/>
              <a:t>instance type</a:t>
            </a:r>
            <a:r>
              <a:rPr lang="en-US" dirty="0"/>
              <a:t> that you specify determines the hardware of the host computer used for your instance. </a:t>
            </a:r>
          </a:p>
          <a:p>
            <a:r>
              <a:rPr lang="en-US" dirty="0"/>
              <a:t>Each instance type offers different compute, memory, and storage capabilities and are grouped in instance families based on these capabilities. </a:t>
            </a:r>
          </a:p>
          <a:p>
            <a:r>
              <a:rPr lang="en-US" dirty="0"/>
              <a:t>Amazon EC2 provides each instance with a consistent and predictable amount of CPU capacity, regardless of its underlying hardware.</a:t>
            </a:r>
            <a:endParaRPr lang="en-IN" dirty="0"/>
          </a:p>
        </p:txBody>
      </p:sp>
    </p:spTree>
    <p:extLst>
      <p:ext uri="{BB962C8B-B14F-4D97-AF65-F5344CB8AC3E}">
        <p14:creationId xmlns:p14="http://schemas.microsoft.com/office/powerpoint/2010/main" val="962151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D68F-C842-44B6-ACC3-DC01FBB56B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C82D8D-85B0-468C-9B8B-8C9C156B2B80}"/>
              </a:ext>
            </a:extLst>
          </p:cNvPr>
          <p:cNvSpPr>
            <a:spLocks noGrp="1"/>
          </p:cNvSpPr>
          <p:nvPr>
            <p:ph idx="1"/>
          </p:nvPr>
        </p:nvSpPr>
        <p:spPr/>
        <p:txBody>
          <a:bodyPr/>
          <a:lstStyle/>
          <a:p>
            <a:r>
              <a:rPr lang="en-US" dirty="0"/>
              <a:t>Amazon EC2 dedicates some resources of the host computer, such as CPU, memory, and instance storage, to a particular instance. </a:t>
            </a:r>
          </a:p>
          <a:p>
            <a:r>
              <a:rPr lang="en-US" dirty="0"/>
              <a:t>Amazon EC2 shares other resources of the host computer, such as the network and the disk subsystem, among instances. </a:t>
            </a:r>
          </a:p>
          <a:p>
            <a:r>
              <a:rPr lang="en-US" dirty="0"/>
              <a:t>If each instance on a host computer tries to use as much of one of these shared resources as possible, each receives an equal share of that resource. </a:t>
            </a:r>
          </a:p>
          <a:p>
            <a:r>
              <a:rPr lang="en-US" dirty="0"/>
              <a:t>However, when a resource is underused, an instance can consume a higher share of that resource while it's available.</a:t>
            </a:r>
            <a:endParaRPr lang="en-IN" dirty="0"/>
          </a:p>
        </p:txBody>
      </p:sp>
    </p:spTree>
    <p:extLst>
      <p:ext uri="{BB962C8B-B14F-4D97-AF65-F5344CB8AC3E}">
        <p14:creationId xmlns:p14="http://schemas.microsoft.com/office/powerpoint/2010/main" val="245861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7FA3F3-838F-4C29-B985-140F094FEB77}"/>
              </a:ext>
            </a:extLst>
          </p:cNvPr>
          <p:cNvSpPr>
            <a:spLocks noGrp="1"/>
          </p:cNvSpPr>
          <p:nvPr>
            <p:ph idx="1"/>
          </p:nvPr>
        </p:nvSpPr>
        <p:spPr>
          <a:xfrm>
            <a:off x="838200" y="727969"/>
            <a:ext cx="10515600" cy="5448994"/>
          </a:xfrm>
        </p:spPr>
        <p:txBody>
          <a:bodyPr>
            <a:normAutofit/>
          </a:bodyPr>
          <a:lstStyle/>
          <a:p>
            <a:r>
              <a:rPr lang="en-US" dirty="0"/>
              <a:t>Each instance type provides higher or lower minimum performance from a shared resource. </a:t>
            </a:r>
          </a:p>
          <a:p>
            <a:r>
              <a:rPr lang="en-US" dirty="0"/>
              <a:t>For example, instance types with high I/O performance have a larger allocation of shared resources. </a:t>
            </a:r>
          </a:p>
          <a:p>
            <a:r>
              <a:rPr lang="en-US" dirty="0"/>
              <a:t>Allocating a larger share of shared resources also reduces the variance of I/O performance. </a:t>
            </a:r>
          </a:p>
          <a:p>
            <a:r>
              <a:rPr lang="en-US" dirty="0"/>
              <a:t>For most applications, moderate I/O performance is more than enough. </a:t>
            </a:r>
          </a:p>
          <a:p>
            <a:r>
              <a:rPr lang="en-US" dirty="0"/>
              <a:t>However, for applications that require greater or more consistent I/O performance, consider an instance type with higher I/O performance.</a:t>
            </a:r>
            <a:endParaRPr lang="en-IN" dirty="0"/>
          </a:p>
        </p:txBody>
      </p:sp>
    </p:spTree>
    <p:extLst>
      <p:ext uri="{BB962C8B-B14F-4D97-AF65-F5344CB8AC3E}">
        <p14:creationId xmlns:p14="http://schemas.microsoft.com/office/powerpoint/2010/main" val="4072852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8CACE-CE2E-41A3-A75C-B2A5DE6C3A77}"/>
              </a:ext>
            </a:extLst>
          </p:cNvPr>
          <p:cNvSpPr>
            <a:spLocks noGrp="1"/>
          </p:cNvSpPr>
          <p:nvPr>
            <p:ph type="title"/>
          </p:nvPr>
        </p:nvSpPr>
        <p:spPr/>
        <p:txBody>
          <a:bodyPr/>
          <a:lstStyle/>
          <a:p>
            <a:r>
              <a:rPr lang="en-IN" dirty="0"/>
              <a:t>Available instance types</a:t>
            </a:r>
          </a:p>
        </p:txBody>
      </p:sp>
      <p:sp>
        <p:nvSpPr>
          <p:cNvPr id="3" name="Content Placeholder 2">
            <a:extLst>
              <a:ext uri="{FF2B5EF4-FFF2-40B4-BE49-F238E27FC236}">
                <a16:creationId xmlns:a16="http://schemas.microsoft.com/office/drawing/2014/main" id="{56921D78-BF7F-44D2-8DFB-EE6E3218EED8}"/>
              </a:ext>
            </a:extLst>
          </p:cNvPr>
          <p:cNvSpPr>
            <a:spLocks noGrp="1"/>
          </p:cNvSpPr>
          <p:nvPr>
            <p:ph idx="1"/>
          </p:nvPr>
        </p:nvSpPr>
        <p:spPr/>
        <p:txBody>
          <a:bodyPr/>
          <a:lstStyle/>
          <a:p>
            <a:r>
              <a:rPr lang="en-IN" b="1" dirty="0"/>
              <a:t>Current Generation Instances</a:t>
            </a:r>
          </a:p>
          <a:p>
            <a:endParaRPr lang="en-IN" dirty="0"/>
          </a:p>
        </p:txBody>
      </p:sp>
      <p:pic>
        <p:nvPicPr>
          <p:cNvPr id="4" name="Picture 3">
            <a:extLst>
              <a:ext uri="{FF2B5EF4-FFF2-40B4-BE49-F238E27FC236}">
                <a16:creationId xmlns:a16="http://schemas.microsoft.com/office/drawing/2014/main" id="{EFEC62FC-12F8-4777-9EB0-B3B6EE5D14B4}"/>
              </a:ext>
            </a:extLst>
          </p:cNvPr>
          <p:cNvPicPr>
            <a:picLocks noChangeAspect="1"/>
          </p:cNvPicPr>
          <p:nvPr/>
        </p:nvPicPr>
        <p:blipFill>
          <a:blip r:embed="rId2"/>
          <a:stretch>
            <a:fillRect/>
          </a:stretch>
        </p:blipFill>
        <p:spPr>
          <a:xfrm>
            <a:off x="1313895" y="2379572"/>
            <a:ext cx="6225691" cy="4113303"/>
          </a:xfrm>
          <a:prstGeom prst="rect">
            <a:avLst/>
          </a:prstGeom>
        </p:spPr>
      </p:pic>
    </p:spTree>
    <p:extLst>
      <p:ext uri="{BB962C8B-B14F-4D97-AF65-F5344CB8AC3E}">
        <p14:creationId xmlns:p14="http://schemas.microsoft.com/office/powerpoint/2010/main" val="3998669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A3AF-8678-44D3-AF43-944AEDA157E3}"/>
              </a:ext>
            </a:extLst>
          </p:cNvPr>
          <p:cNvSpPr>
            <a:spLocks noGrp="1"/>
          </p:cNvSpPr>
          <p:nvPr>
            <p:ph type="title"/>
          </p:nvPr>
        </p:nvSpPr>
        <p:spPr/>
        <p:txBody>
          <a:bodyPr/>
          <a:lstStyle/>
          <a:p>
            <a:r>
              <a:rPr lang="en-IN" dirty="0"/>
              <a:t>Previous Generation Instances</a:t>
            </a:r>
          </a:p>
        </p:txBody>
      </p:sp>
      <p:sp>
        <p:nvSpPr>
          <p:cNvPr id="3" name="Content Placeholder 2">
            <a:extLst>
              <a:ext uri="{FF2B5EF4-FFF2-40B4-BE49-F238E27FC236}">
                <a16:creationId xmlns:a16="http://schemas.microsoft.com/office/drawing/2014/main" id="{290097A6-2DF3-4201-B514-C20D383AE964}"/>
              </a:ext>
            </a:extLst>
          </p:cNvPr>
          <p:cNvSpPr>
            <a:spLocks noGrp="1"/>
          </p:cNvSpPr>
          <p:nvPr>
            <p:ph idx="1"/>
          </p:nvPr>
        </p:nvSpPr>
        <p:spPr/>
        <p:txBody>
          <a:bodyPr/>
          <a:lstStyle/>
          <a:p>
            <a:r>
              <a:rPr lang="en-US" dirty="0"/>
              <a:t>Amazon Web Services offers previous generation instances for users who have optimized their applications around these instances and have yet to upgrade. </a:t>
            </a:r>
          </a:p>
          <a:p>
            <a:r>
              <a:rPr lang="en-US" dirty="0"/>
              <a:t>It is recommended to use the latest generation of instances to get the best performance, but we continue to support these previous generation instances. </a:t>
            </a:r>
          </a:p>
          <a:p>
            <a:r>
              <a:rPr lang="en-US" dirty="0"/>
              <a:t>If you are currently using a previous generation instance, you can see which current generation instance would be a suitable upgrade.</a:t>
            </a:r>
            <a:endParaRPr lang="en-IN" dirty="0"/>
          </a:p>
        </p:txBody>
      </p:sp>
    </p:spTree>
    <p:extLst>
      <p:ext uri="{BB962C8B-B14F-4D97-AF65-F5344CB8AC3E}">
        <p14:creationId xmlns:p14="http://schemas.microsoft.com/office/powerpoint/2010/main" val="268570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D0C4D4-494D-436F-81EC-30302CFC8980}"/>
              </a:ext>
            </a:extLst>
          </p:cNvPr>
          <p:cNvPicPr>
            <a:picLocks noChangeAspect="1"/>
          </p:cNvPicPr>
          <p:nvPr/>
        </p:nvPicPr>
        <p:blipFill>
          <a:blip r:embed="rId2"/>
          <a:stretch>
            <a:fillRect/>
          </a:stretch>
        </p:blipFill>
        <p:spPr>
          <a:xfrm>
            <a:off x="757237" y="1447800"/>
            <a:ext cx="10677525" cy="3962400"/>
          </a:xfrm>
          <a:prstGeom prst="rect">
            <a:avLst/>
          </a:prstGeom>
        </p:spPr>
      </p:pic>
    </p:spTree>
    <p:extLst>
      <p:ext uri="{BB962C8B-B14F-4D97-AF65-F5344CB8AC3E}">
        <p14:creationId xmlns:p14="http://schemas.microsoft.com/office/powerpoint/2010/main" val="3780765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1211</Words>
  <Application>Microsoft Office PowerPoint</Application>
  <PresentationFormat>Widescreen</PresentationFormat>
  <Paragraphs>85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Elastic Compute Cloud (EC2)</vt:lpstr>
      <vt:lpstr>PowerPoint Presentation</vt:lpstr>
      <vt:lpstr>Types of EC2 instances</vt:lpstr>
      <vt:lpstr>PowerPoint Presentation</vt:lpstr>
      <vt:lpstr>PowerPoint Presentation</vt:lpstr>
      <vt:lpstr>PowerPoint Presentation</vt:lpstr>
      <vt:lpstr>Available instance types</vt:lpstr>
      <vt:lpstr>Previous Generation Instances</vt:lpstr>
      <vt:lpstr>PowerPoint Presentation</vt:lpstr>
      <vt:lpstr>PowerPoint Presentation</vt:lpstr>
      <vt:lpstr>PowerPoint Presentation</vt:lpstr>
      <vt:lpstr>PowerPoint Presentation</vt:lpstr>
      <vt:lpstr>PowerPoint Presentation</vt:lpstr>
      <vt:lpstr>Private IP vs Public IP</vt:lpstr>
      <vt:lpstr>PowerPoint Presentation</vt:lpstr>
      <vt:lpstr>Pricing Options</vt:lpstr>
      <vt:lpstr>Reserved Instance</vt:lpstr>
      <vt:lpstr>Scheduled Reservation</vt:lpstr>
      <vt:lpstr>Spot Instance</vt:lpstr>
      <vt:lpstr>Dedicated Instances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 Compute Cloud (EC2)</dc:title>
  <dc:creator>Hari Kishan</dc:creator>
  <cp:lastModifiedBy>Hari Kishan</cp:lastModifiedBy>
  <cp:revision>19</cp:revision>
  <dcterms:created xsi:type="dcterms:W3CDTF">2018-09-09T16:40:01Z</dcterms:created>
  <dcterms:modified xsi:type="dcterms:W3CDTF">2018-12-10T14:34:34Z</dcterms:modified>
</cp:coreProperties>
</file>