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C82-2C7A-4C55-B791-1886C567C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8E064D-9E2F-433D-9460-5FC78AB4D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0DFF49-C0FB-480D-B233-190691EE15BB}"/>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5" name="Footer Placeholder 4">
            <a:extLst>
              <a:ext uri="{FF2B5EF4-FFF2-40B4-BE49-F238E27FC236}">
                <a16:creationId xmlns:a16="http://schemas.microsoft.com/office/drawing/2014/main" id="{05F15F4C-416E-48F8-9D6E-05A533B47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3C551-F364-434B-A115-02AF1F655D4D}"/>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383942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EDE-C256-469C-B98D-1373A32CF4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E0808-569C-4AF5-B7BA-8F999E65E7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493C3-0F83-4806-9A22-24527E6B0D21}"/>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5" name="Footer Placeholder 4">
            <a:extLst>
              <a:ext uri="{FF2B5EF4-FFF2-40B4-BE49-F238E27FC236}">
                <a16:creationId xmlns:a16="http://schemas.microsoft.com/office/drawing/2014/main" id="{3B8CB85A-1DEE-441C-A58B-1EFEF1132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000BC6-23C9-49D9-8DFE-E8FFB940A46D}"/>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376432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958136-8707-40CA-B938-DC5E45182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3BB8E-529F-463B-9172-55BD0E1318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D77A2-87D2-4688-A1B2-DD278D1EE147}"/>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5" name="Footer Placeholder 4">
            <a:extLst>
              <a:ext uri="{FF2B5EF4-FFF2-40B4-BE49-F238E27FC236}">
                <a16:creationId xmlns:a16="http://schemas.microsoft.com/office/drawing/2014/main" id="{B9C87F86-1D44-4665-AD68-CA8E6E0B8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406AA-4C67-466D-ACF1-412F7309F629}"/>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402865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0386-FA7C-45B8-A1CC-F6BB0FB438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BB3385-2E88-4727-A2A7-FF773897C4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21E2B-0A48-488A-B2A2-6554CD37652E}"/>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5" name="Footer Placeholder 4">
            <a:extLst>
              <a:ext uri="{FF2B5EF4-FFF2-40B4-BE49-F238E27FC236}">
                <a16:creationId xmlns:a16="http://schemas.microsoft.com/office/drawing/2014/main" id="{F85C33F3-AEDB-4F4D-8F70-3FABE8770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E378A-9481-4A3A-B87C-EFC57E28CDE6}"/>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241609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9A80-50DB-4EB1-B063-639CFC945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BD0DE9-3B46-4A5D-97B1-A692BBB68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28C1F1-C3A6-4B72-AE36-4E767D267F9F}"/>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5" name="Footer Placeholder 4">
            <a:extLst>
              <a:ext uri="{FF2B5EF4-FFF2-40B4-BE49-F238E27FC236}">
                <a16:creationId xmlns:a16="http://schemas.microsoft.com/office/drawing/2014/main" id="{5F464165-F636-430F-869A-8A75D41A7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BCAAFE-3F6F-41C6-81FC-CB1E53D8976E}"/>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238898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E7A8-2198-4867-AAAF-8C79506F5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D3893-944D-4DB0-8095-C57D4BF121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2C54B2-4939-4CF1-9CB7-E1DD606320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15C29B-9BB5-41C1-8054-C7262F5DBC67}"/>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6" name="Footer Placeholder 5">
            <a:extLst>
              <a:ext uri="{FF2B5EF4-FFF2-40B4-BE49-F238E27FC236}">
                <a16:creationId xmlns:a16="http://schemas.microsoft.com/office/drawing/2014/main" id="{504A9714-8BFB-4BA3-A220-C61BD17BDC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29491-E455-4CC9-A1E2-DEFE5D0B1A2E}"/>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353997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7525-7B7C-41A0-B07A-13ABE34B4A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DE0F49-FC65-449C-8CEA-DAD478FAB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2FC551-C0B6-469E-A026-EB40149BAB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73FB39-CEDC-4087-B133-B7D7F63C2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65D9A6-BF64-491E-A734-5A59B8A79C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A92835-1BB6-4393-A47C-74D441F017D1}"/>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8" name="Footer Placeholder 7">
            <a:extLst>
              <a:ext uri="{FF2B5EF4-FFF2-40B4-BE49-F238E27FC236}">
                <a16:creationId xmlns:a16="http://schemas.microsoft.com/office/drawing/2014/main" id="{EB6A31FA-FBC3-439B-B335-2D8EE8559A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276DBD-EC7D-4254-85F1-585CA3C0AD44}"/>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119412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3A80-526A-49B0-AC70-9744EC3EA8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64C3BB-C99A-46DC-A5A4-D4D560BE7A75}"/>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4" name="Footer Placeholder 3">
            <a:extLst>
              <a:ext uri="{FF2B5EF4-FFF2-40B4-BE49-F238E27FC236}">
                <a16:creationId xmlns:a16="http://schemas.microsoft.com/office/drawing/2014/main" id="{2D6F7E9E-6CDC-47DD-B14C-C6516924A3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21D9D5-F1A8-42FE-B5A8-3D5F23E8C2D4}"/>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164072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9F485-B12F-4DCD-9B03-C723B321D0A9}"/>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3" name="Footer Placeholder 2">
            <a:extLst>
              <a:ext uri="{FF2B5EF4-FFF2-40B4-BE49-F238E27FC236}">
                <a16:creationId xmlns:a16="http://schemas.microsoft.com/office/drawing/2014/main" id="{534713A9-08F5-45E9-86DD-3FFA817389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DCF663-66DD-4BDC-9286-D922BFFAA8C3}"/>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182432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7A8E-3F29-47A6-A7AB-40441DBE4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0C81A1-A904-46C5-9F55-C34C56009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67DA19-A931-447C-8CD9-65A8A6AF5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20C42-CDD4-4B09-95F8-3E4C57E014C6}"/>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6" name="Footer Placeholder 5">
            <a:extLst>
              <a:ext uri="{FF2B5EF4-FFF2-40B4-BE49-F238E27FC236}">
                <a16:creationId xmlns:a16="http://schemas.microsoft.com/office/drawing/2014/main" id="{FCA72F85-2A22-49C2-B0B9-2A6BDEC039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CC9A9-6A0C-413D-AD54-25CF68E59E08}"/>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270293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AE50-1040-45D2-A47C-9C62CEFB7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47E113-50A2-44B7-9B4A-96D8661EF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D51303-60DA-4EA5-8411-D1B01ABC8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2518C6-C93C-4F7B-ACB1-C83857C38808}"/>
              </a:ext>
            </a:extLst>
          </p:cNvPr>
          <p:cNvSpPr>
            <a:spLocks noGrp="1"/>
          </p:cNvSpPr>
          <p:nvPr>
            <p:ph type="dt" sz="half" idx="10"/>
          </p:nvPr>
        </p:nvSpPr>
        <p:spPr/>
        <p:txBody>
          <a:bodyPr/>
          <a:lstStyle/>
          <a:p>
            <a:fld id="{41EFA934-8D1A-4AEC-9B58-3968D2B8E99E}" type="datetimeFigureOut">
              <a:rPr lang="en-IN" smtClean="0"/>
              <a:t>16-08-2018</a:t>
            </a:fld>
            <a:endParaRPr lang="en-IN"/>
          </a:p>
        </p:txBody>
      </p:sp>
      <p:sp>
        <p:nvSpPr>
          <p:cNvPr id="6" name="Footer Placeholder 5">
            <a:extLst>
              <a:ext uri="{FF2B5EF4-FFF2-40B4-BE49-F238E27FC236}">
                <a16:creationId xmlns:a16="http://schemas.microsoft.com/office/drawing/2014/main" id="{57AB0B29-3102-41D8-BFD9-C36CEA4A1A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3C551-D4BF-40A0-95FD-B352EA26291B}"/>
              </a:ext>
            </a:extLst>
          </p:cNvPr>
          <p:cNvSpPr>
            <a:spLocks noGrp="1"/>
          </p:cNvSpPr>
          <p:nvPr>
            <p:ph type="sldNum" sz="quarter" idx="12"/>
          </p:nvPr>
        </p:nvSpPr>
        <p:spPr/>
        <p:txBody>
          <a:bodyPr/>
          <a:lstStyle/>
          <a:p>
            <a:fld id="{F674DE55-799C-40D9-8E44-1BE8ED1291DE}" type="slidenum">
              <a:rPr lang="en-IN" smtClean="0"/>
              <a:t>‹#›</a:t>
            </a:fld>
            <a:endParaRPr lang="en-IN"/>
          </a:p>
        </p:txBody>
      </p:sp>
    </p:spTree>
    <p:extLst>
      <p:ext uri="{BB962C8B-B14F-4D97-AF65-F5344CB8AC3E}">
        <p14:creationId xmlns:p14="http://schemas.microsoft.com/office/powerpoint/2010/main" val="293782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BD4C4-F1B8-4DC6-B5CC-C294CF9E0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CD36F-AFBE-4623-8806-00843DC4E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5E727-EE55-4A19-B4BC-789D537D67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FA934-8D1A-4AEC-9B58-3968D2B8E99E}" type="datetimeFigureOut">
              <a:rPr lang="en-IN" smtClean="0"/>
              <a:t>16-08-2018</a:t>
            </a:fld>
            <a:endParaRPr lang="en-IN"/>
          </a:p>
        </p:txBody>
      </p:sp>
      <p:sp>
        <p:nvSpPr>
          <p:cNvPr id="5" name="Footer Placeholder 4">
            <a:extLst>
              <a:ext uri="{FF2B5EF4-FFF2-40B4-BE49-F238E27FC236}">
                <a16:creationId xmlns:a16="http://schemas.microsoft.com/office/drawing/2014/main" id="{4E22E8FB-1F7D-4486-968B-85DC3F1CF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D3D2B5-0F15-4279-8880-94F9CB4DB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4DE55-799C-40D9-8E44-1BE8ED1291DE}" type="slidenum">
              <a:rPr lang="en-IN" smtClean="0"/>
              <a:t>‹#›</a:t>
            </a:fld>
            <a:endParaRPr lang="en-IN"/>
          </a:p>
        </p:txBody>
      </p:sp>
    </p:spTree>
    <p:extLst>
      <p:ext uri="{BB962C8B-B14F-4D97-AF65-F5344CB8AC3E}">
        <p14:creationId xmlns:p14="http://schemas.microsoft.com/office/powerpoint/2010/main" val="422904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F949-19BC-463F-8165-F766E1517C85}"/>
              </a:ext>
            </a:extLst>
          </p:cNvPr>
          <p:cNvSpPr>
            <a:spLocks noGrp="1"/>
          </p:cNvSpPr>
          <p:nvPr>
            <p:ph type="ctrTitle"/>
          </p:nvPr>
        </p:nvSpPr>
        <p:spPr/>
        <p:txBody>
          <a:bodyPr/>
          <a:lstStyle/>
          <a:p>
            <a:r>
              <a:rPr lang="en-IN" dirty="0"/>
              <a:t>AWS</a:t>
            </a:r>
          </a:p>
        </p:txBody>
      </p:sp>
      <p:sp>
        <p:nvSpPr>
          <p:cNvPr id="3" name="Subtitle 2">
            <a:extLst>
              <a:ext uri="{FF2B5EF4-FFF2-40B4-BE49-F238E27FC236}">
                <a16:creationId xmlns:a16="http://schemas.microsoft.com/office/drawing/2014/main" id="{8F07C53B-A91D-4190-9657-9E14C28D14AD}"/>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687567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C26E-E92E-4570-8DBF-0FC5A8C0DD38}"/>
              </a:ext>
            </a:extLst>
          </p:cNvPr>
          <p:cNvSpPr>
            <a:spLocks noGrp="1"/>
          </p:cNvSpPr>
          <p:nvPr>
            <p:ph type="title"/>
          </p:nvPr>
        </p:nvSpPr>
        <p:spPr/>
        <p:txBody>
          <a:bodyPr/>
          <a:lstStyle/>
          <a:p>
            <a:pPr algn="ctr"/>
            <a:r>
              <a:rPr lang="en-IN" b="1" dirty="0"/>
              <a:t>Storage</a:t>
            </a:r>
          </a:p>
        </p:txBody>
      </p:sp>
      <p:sp>
        <p:nvSpPr>
          <p:cNvPr id="3" name="Content Placeholder 2">
            <a:extLst>
              <a:ext uri="{FF2B5EF4-FFF2-40B4-BE49-F238E27FC236}">
                <a16:creationId xmlns:a16="http://schemas.microsoft.com/office/drawing/2014/main" id="{4B97C227-73A2-4744-A5D1-7AFBECC27D67}"/>
              </a:ext>
            </a:extLst>
          </p:cNvPr>
          <p:cNvSpPr>
            <a:spLocks noGrp="1"/>
          </p:cNvSpPr>
          <p:nvPr>
            <p:ph idx="1"/>
          </p:nvPr>
        </p:nvSpPr>
        <p:spPr/>
        <p:txBody>
          <a:bodyPr>
            <a:normAutofit fontScale="92500" lnSpcReduction="10000"/>
          </a:bodyPr>
          <a:lstStyle/>
          <a:p>
            <a:r>
              <a:rPr lang="en-IN" dirty="0"/>
              <a:t>S3</a:t>
            </a:r>
            <a:r>
              <a:rPr lang="en-IN" dirty="0">
                <a:sym typeface="Wingdings" panose="05000000000000000000" pitchFamily="2" charset="2"/>
              </a:rPr>
              <a:t>Simple Storage Service Oldest Storage Service of AWS. Object based storage (we will store our objects in buckets).</a:t>
            </a:r>
          </a:p>
          <a:p>
            <a:r>
              <a:rPr lang="en-IN" dirty="0">
                <a:sym typeface="Wingdings" panose="05000000000000000000" pitchFamily="2" charset="2"/>
              </a:rPr>
              <a:t>EFS Elastic File System network attached storage, we store in EFS and mount that to multiple virtual machines</a:t>
            </a:r>
          </a:p>
          <a:p>
            <a:r>
              <a:rPr lang="en-IN" dirty="0">
                <a:sym typeface="Wingdings" panose="05000000000000000000" pitchFamily="2" charset="2"/>
              </a:rPr>
              <a:t>Glacier for data archival(cheap way of storing data which u want to archive)</a:t>
            </a:r>
          </a:p>
          <a:p>
            <a:r>
              <a:rPr lang="en-IN" dirty="0">
                <a:sym typeface="Wingdings" panose="05000000000000000000" pitchFamily="2" charset="2"/>
              </a:rPr>
              <a:t>Snowball way to bring in large amount data into AWS Data </a:t>
            </a:r>
            <a:r>
              <a:rPr lang="en-IN" dirty="0" err="1">
                <a:sym typeface="Wingdings" panose="05000000000000000000" pitchFamily="2" charset="2"/>
              </a:rPr>
              <a:t>Center</a:t>
            </a:r>
            <a:r>
              <a:rPr lang="en-IN" dirty="0">
                <a:sym typeface="Wingdings" panose="05000000000000000000" pitchFamily="2" charset="2"/>
              </a:rPr>
              <a:t> rather than transmitting through broadband line or </a:t>
            </a:r>
            <a:r>
              <a:rPr lang="en-IN" dirty="0" err="1">
                <a:sym typeface="Wingdings" panose="05000000000000000000" pitchFamily="2" charset="2"/>
              </a:rPr>
              <a:t>wifi</a:t>
            </a:r>
            <a:endParaRPr lang="en-IN" dirty="0">
              <a:sym typeface="Wingdings" panose="05000000000000000000" pitchFamily="2" charset="2"/>
            </a:endParaRPr>
          </a:p>
          <a:p>
            <a:r>
              <a:rPr lang="en-IN" dirty="0">
                <a:sym typeface="Wingdings" panose="05000000000000000000" pitchFamily="2" charset="2"/>
              </a:rPr>
              <a:t>Storage Gate way Virtual Machines that we install in our datacentre or in our head office, replicate information back to s3. there are 4 different gateways</a:t>
            </a:r>
            <a:endParaRPr lang="en-IN" dirty="0"/>
          </a:p>
        </p:txBody>
      </p:sp>
    </p:spTree>
    <p:extLst>
      <p:ext uri="{BB962C8B-B14F-4D97-AF65-F5344CB8AC3E}">
        <p14:creationId xmlns:p14="http://schemas.microsoft.com/office/powerpoint/2010/main" val="132352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9EC3-53F8-442E-B856-72A2E89FE446}"/>
              </a:ext>
            </a:extLst>
          </p:cNvPr>
          <p:cNvSpPr>
            <a:spLocks noGrp="1"/>
          </p:cNvSpPr>
          <p:nvPr>
            <p:ph type="title"/>
          </p:nvPr>
        </p:nvSpPr>
        <p:spPr/>
        <p:txBody>
          <a:bodyPr/>
          <a:lstStyle/>
          <a:p>
            <a:pPr algn="ctr"/>
            <a:r>
              <a:rPr lang="en-IN" b="1" dirty="0"/>
              <a:t>Databases</a:t>
            </a:r>
          </a:p>
        </p:txBody>
      </p:sp>
      <p:sp>
        <p:nvSpPr>
          <p:cNvPr id="3" name="Content Placeholder 2">
            <a:extLst>
              <a:ext uri="{FF2B5EF4-FFF2-40B4-BE49-F238E27FC236}">
                <a16:creationId xmlns:a16="http://schemas.microsoft.com/office/drawing/2014/main" id="{5F951B44-5805-42C9-8243-3FD59EED9DD8}"/>
              </a:ext>
            </a:extLst>
          </p:cNvPr>
          <p:cNvSpPr>
            <a:spLocks noGrp="1"/>
          </p:cNvSpPr>
          <p:nvPr>
            <p:ph idx="1"/>
          </p:nvPr>
        </p:nvSpPr>
        <p:spPr/>
        <p:txBody>
          <a:bodyPr/>
          <a:lstStyle/>
          <a:p>
            <a:r>
              <a:rPr lang="en-IN" dirty="0"/>
              <a:t>RDS</a:t>
            </a:r>
            <a:r>
              <a:rPr lang="en-IN" dirty="0">
                <a:sym typeface="Wingdings" panose="05000000000000000000" pitchFamily="2" charset="2"/>
              </a:rPr>
              <a:t> Relational Database Service(</a:t>
            </a:r>
            <a:r>
              <a:rPr lang="en-IN" dirty="0" err="1">
                <a:sym typeface="Wingdings" panose="05000000000000000000" pitchFamily="2" charset="2"/>
              </a:rPr>
              <a:t>mysql,arora,oracle</a:t>
            </a:r>
            <a:r>
              <a:rPr lang="en-IN" dirty="0">
                <a:sym typeface="Wingdings" panose="05000000000000000000" pitchFamily="2" charset="2"/>
              </a:rPr>
              <a:t>…etc)any kind of Relational database sits on RDS.</a:t>
            </a:r>
          </a:p>
          <a:p>
            <a:r>
              <a:rPr lang="en-IN" dirty="0">
                <a:sym typeface="Wingdings" panose="05000000000000000000" pitchFamily="2" charset="2"/>
              </a:rPr>
              <a:t>DynamoDB Non Relational Databases</a:t>
            </a:r>
          </a:p>
          <a:p>
            <a:r>
              <a:rPr lang="en-IN" dirty="0">
                <a:sym typeface="Wingdings" panose="05000000000000000000" pitchFamily="2" charset="2"/>
              </a:rPr>
              <a:t>Elastic Cache way of caching commonly querying data so that it will free up the regular database.</a:t>
            </a:r>
          </a:p>
          <a:p>
            <a:r>
              <a:rPr lang="en-IN" dirty="0">
                <a:sym typeface="Wingdings" panose="05000000000000000000" pitchFamily="2" charset="2"/>
              </a:rPr>
              <a:t>Red </a:t>
            </a:r>
            <a:r>
              <a:rPr lang="en-IN" dirty="0" err="1">
                <a:sym typeface="Wingdings" panose="05000000000000000000" pitchFamily="2" charset="2"/>
              </a:rPr>
              <a:t>ShiftDatawarehousing</a:t>
            </a:r>
            <a:r>
              <a:rPr lang="en-IN" dirty="0">
                <a:sym typeface="Wingdings" panose="05000000000000000000" pitchFamily="2" charset="2"/>
              </a:rPr>
              <a:t> and BI. This is where we do complex querying, analytics. Built for Peta Bytes of data analysis.</a:t>
            </a:r>
          </a:p>
        </p:txBody>
      </p:sp>
    </p:spTree>
    <p:extLst>
      <p:ext uri="{BB962C8B-B14F-4D97-AF65-F5344CB8AC3E}">
        <p14:creationId xmlns:p14="http://schemas.microsoft.com/office/powerpoint/2010/main" val="328263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D29E-1E75-4347-866D-ECADC4D7EC07}"/>
              </a:ext>
            </a:extLst>
          </p:cNvPr>
          <p:cNvSpPr>
            <a:spLocks noGrp="1"/>
          </p:cNvSpPr>
          <p:nvPr>
            <p:ph type="title"/>
          </p:nvPr>
        </p:nvSpPr>
        <p:spPr/>
        <p:txBody>
          <a:bodyPr/>
          <a:lstStyle/>
          <a:p>
            <a:pPr algn="ctr"/>
            <a:r>
              <a:rPr lang="en-IN" b="1" dirty="0"/>
              <a:t>Migration</a:t>
            </a:r>
          </a:p>
        </p:txBody>
      </p:sp>
      <p:sp>
        <p:nvSpPr>
          <p:cNvPr id="3" name="Content Placeholder 2">
            <a:extLst>
              <a:ext uri="{FF2B5EF4-FFF2-40B4-BE49-F238E27FC236}">
                <a16:creationId xmlns:a16="http://schemas.microsoft.com/office/drawing/2014/main" id="{AB52F092-31B9-420B-8411-494AA1338D87}"/>
              </a:ext>
            </a:extLst>
          </p:cNvPr>
          <p:cNvSpPr>
            <a:spLocks noGrp="1"/>
          </p:cNvSpPr>
          <p:nvPr>
            <p:ph idx="1"/>
          </p:nvPr>
        </p:nvSpPr>
        <p:spPr/>
        <p:txBody>
          <a:bodyPr>
            <a:normAutofit fontScale="92500" lnSpcReduction="20000"/>
          </a:bodyPr>
          <a:lstStyle/>
          <a:p>
            <a:r>
              <a:rPr lang="en-IN" dirty="0"/>
              <a:t>AWS Migration Hub</a:t>
            </a:r>
            <a:r>
              <a:rPr lang="en-IN" dirty="0">
                <a:sym typeface="Wingdings" panose="05000000000000000000" pitchFamily="2" charset="2"/>
              </a:rPr>
              <a:t> Tracking service track your services while you migrate them to AWS, integrate them with other services with in migration framework.</a:t>
            </a:r>
          </a:p>
          <a:p>
            <a:r>
              <a:rPr lang="en-IN" dirty="0">
                <a:sym typeface="Wingdings" panose="05000000000000000000" pitchFamily="2" charset="2"/>
              </a:rPr>
              <a:t>Application Discovery Service Automated setup tools detects applications we have, what their dependencies are (if we have share point server then it may have </a:t>
            </a:r>
            <a:r>
              <a:rPr lang="en-IN" dirty="0" err="1">
                <a:sym typeface="Wingdings" panose="05000000000000000000" pitchFamily="2" charset="2"/>
              </a:rPr>
              <a:t>sql</a:t>
            </a:r>
            <a:r>
              <a:rPr lang="en-IN" dirty="0">
                <a:sym typeface="Wingdings" panose="05000000000000000000" pitchFamily="2" charset="2"/>
              </a:rPr>
              <a:t> server as dependency)</a:t>
            </a:r>
          </a:p>
          <a:p>
            <a:r>
              <a:rPr lang="en-IN" dirty="0">
                <a:sym typeface="Wingdings" panose="05000000000000000000" pitchFamily="2" charset="2"/>
              </a:rPr>
              <a:t>Database Migration Service Very easy way to migrate databases into AWS</a:t>
            </a:r>
          </a:p>
          <a:p>
            <a:r>
              <a:rPr lang="en-IN" dirty="0">
                <a:sym typeface="Wingdings" panose="05000000000000000000" pitchFamily="2" charset="2"/>
              </a:rPr>
              <a:t>Server Migration Service similar to Database migration service but to migrate our virtual or physical servers to AWS.</a:t>
            </a:r>
          </a:p>
          <a:p>
            <a:r>
              <a:rPr lang="en-IN" dirty="0">
                <a:sym typeface="Wingdings" panose="05000000000000000000" pitchFamily="2" charset="2"/>
              </a:rPr>
              <a:t>Snowball both for storage and migration of very large data chunks into AWS.</a:t>
            </a:r>
            <a:endParaRPr lang="en-IN" dirty="0"/>
          </a:p>
        </p:txBody>
      </p:sp>
    </p:spTree>
    <p:extLst>
      <p:ext uri="{BB962C8B-B14F-4D97-AF65-F5344CB8AC3E}">
        <p14:creationId xmlns:p14="http://schemas.microsoft.com/office/powerpoint/2010/main" val="26463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8432-7B3F-467E-A001-49FFBC886B5E}"/>
              </a:ext>
            </a:extLst>
          </p:cNvPr>
          <p:cNvSpPr>
            <a:spLocks noGrp="1"/>
          </p:cNvSpPr>
          <p:nvPr>
            <p:ph type="title"/>
          </p:nvPr>
        </p:nvSpPr>
        <p:spPr/>
        <p:txBody>
          <a:bodyPr/>
          <a:lstStyle/>
          <a:p>
            <a:pPr algn="ctr"/>
            <a:r>
              <a:rPr lang="en-IN" b="1" dirty="0"/>
              <a:t>Networking &amp; Content Delivery</a:t>
            </a:r>
          </a:p>
        </p:txBody>
      </p:sp>
      <p:sp>
        <p:nvSpPr>
          <p:cNvPr id="3" name="Content Placeholder 2">
            <a:extLst>
              <a:ext uri="{FF2B5EF4-FFF2-40B4-BE49-F238E27FC236}">
                <a16:creationId xmlns:a16="http://schemas.microsoft.com/office/drawing/2014/main" id="{6DC137FC-9E2D-4E40-8410-1FCA3B582838}"/>
              </a:ext>
            </a:extLst>
          </p:cNvPr>
          <p:cNvSpPr>
            <a:spLocks noGrp="1"/>
          </p:cNvSpPr>
          <p:nvPr>
            <p:ph idx="1"/>
          </p:nvPr>
        </p:nvSpPr>
        <p:spPr/>
        <p:txBody>
          <a:bodyPr>
            <a:normAutofit fontScale="92500" lnSpcReduction="10000"/>
          </a:bodyPr>
          <a:lstStyle/>
          <a:p>
            <a:r>
              <a:rPr lang="en-IN" dirty="0"/>
              <a:t>VPC</a:t>
            </a:r>
            <a:r>
              <a:rPr lang="en-IN" dirty="0">
                <a:sym typeface="Wingdings" panose="05000000000000000000" pitchFamily="2" charset="2"/>
              </a:rPr>
              <a:t> Virtual Private Cloud (can be compared to a virtual data </a:t>
            </a:r>
            <a:r>
              <a:rPr lang="en-IN" dirty="0" err="1">
                <a:sym typeface="Wingdings" panose="05000000000000000000" pitchFamily="2" charset="2"/>
              </a:rPr>
              <a:t>center</a:t>
            </a:r>
            <a:r>
              <a:rPr lang="en-IN" dirty="0">
                <a:sym typeface="Wingdings" panose="05000000000000000000" pitchFamily="2" charset="2"/>
              </a:rPr>
              <a:t>) </a:t>
            </a:r>
            <a:r>
              <a:rPr lang="en-IN" dirty="0" err="1">
                <a:sym typeface="Wingdings" panose="05000000000000000000" pitchFamily="2" charset="2"/>
              </a:rPr>
              <a:t>bcz</a:t>
            </a:r>
            <a:r>
              <a:rPr lang="en-IN" dirty="0">
                <a:sym typeface="Wingdings" panose="05000000000000000000" pitchFamily="2" charset="2"/>
              </a:rPr>
              <a:t>…we configure all our components like firewalls, Availability Zones, Network related stuff, route tables etc </a:t>
            </a:r>
            <a:r>
              <a:rPr lang="en-IN" dirty="0" err="1">
                <a:sym typeface="Wingdings" panose="05000000000000000000" pitchFamily="2" charset="2"/>
              </a:rPr>
              <a:t>etc</a:t>
            </a:r>
            <a:r>
              <a:rPr lang="en-IN" dirty="0">
                <a:sym typeface="Wingdings" panose="05000000000000000000" pitchFamily="2" charset="2"/>
              </a:rPr>
              <a:t>..</a:t>
            </a:r>
          </a:p>
          <a:p>
            <a:r>
              <a:rPr lang="en-IN" dirty="0">
                <a:sym typeface="Wingdings" panose="05000000000000000000" pitchFamily="2" charset="2"/>
              </a:rPr>
              <a:t>CloudFront Amazon’s Content Delivery Network Media files for example are managed through edge nodes and these edge nodes are managed by Cloud Front.</a:t>
            </a:r>
          </a:p>
          <a:p>
            <a:r>
              <a:rPr lang="en-IN" dirty="0">
                <a:sym typeface="Wingdings" panose="05000000000000000000" pitchFamily="2" charset="2"/>
              </a:rPr>
              <a:t>Route53 Amazon’s DNS service (to look up the ipv4 or ipv6 addresses of resources)</a:t>
            </a:r>
          </a:p>
          <a:p>
            <a:r>
              <a:rPr lang="en-IN" dirty="0">
                <a:sym typeface="Wingdings" panose="05000000000000000000" pitchFamily="2" charset="2"/>
              </a:rPr>
              <a:t>API Gate Way a way to create an API for other services to talk to you</a:t>
            </a:r>
          </a:p>
          <a:p>
            <a:r>
              <a:rPr lang="en-IN" dirty="0">
                <a:sym typeface="Wingdings" panose="05000000000000000000" pitchFamily="2" charset="2"/>
              </a:rPr>
              <a:t>Direct Connect way of running dedicated liner from our head office or Data </a:t>
            </a:r>
            <a:r>
              <a:rPr lang="en-IN" dirty="0" err="1">
                <a:sym typeface="Wingdings" panose="05000000000000000000" pitchFamily="2" charset="2"/>
              </a:rPr>
              <a:t>Center</a:t>
            </a:r>
            <a:r>
              <a:rPr lang="en-IN" dirty="0">
                <a:sym typeface="Wingdings" panose="05000000000000000000" pitchFamily="2" charset="2"/>
              </a:rPr>
              <a:t> into your VPC</a:t>
            </a:r>
          </a:p>
        </p:txBody>
      </p:sp>
    </p:spTree>
    <p:extLst>
      <p:ext uri="{BB962C8B-B14F-4D97-AF65-F5344CB8AC3E}">
        <p14:creationId xmlns:p14="http://schemas.microsoft.com/office/powerpoint/2010/main" val="79500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BCEF-2888-4A74-95B9-4541E9F8A9DB}"/>
              </a:ext>
            </a:extLst>
          </p:cNvPr>
          <p:cNvSpPr>
            <a:spLocks noGrp="1"/>
          </p:cNvSpPr>
          <p:nvPr>
            <p:ph type="title"/>
          </p:nvPr>
        </p:nvSpPr>
        <p:spPr/>
        <p:txBody>
          <a:bodyPr/>
          <a:lstStyle/>
          <a:p>
            <a:pPr algn="ctr"/>
            <a:r>
              <a:rPr lang="en-IN" b="1" dirty="0"/>
              <a:t>Developer Tools</a:t>
            </a:r>
          </a:p>
        </p:txBody>
      </p:sp>
      <p:sp>
        <p:nvSpPr>
          <p:cNvPr id="3" name="Content Placeholder 2">
            <a:extLst>
              <a:ext uri="{FF2B5EF4-FFF2-40B4-BE49-F238E27FC236}">
                <a16:creationId xmlns:a16="http://schemas.microsoft.com/office/drawing/2014/main" id="{C82BBBFF-B9BD-45A3-94E2-1225847432DD}"/>
              </a:ext>
            </a:extLst>
          </p:cNvPr>
          <p:cNvSpPr>
            <a:spLocks noGrp="1"/>
          </p:cNvSpPr>
          <p:nvPr>
            <p:ph idx="1"/>
          </p:nvPr>
        </p:nvSpPr>
        <p:spPr/>
        <p:txBody>
          <a:bodyPr>
            <a:normAutofit fontScale="85000" lnSpcReduction="20000"/>
          </a:bodyPr>
          <a:lstStyle/>
          <a:p>
            <a:r>
              <a:rPr lang="en-IN" dirty="0"/>
              <a:t>Code Star</a:t>
            </a:r>
            <a:r>
              <a:rPr lang="en-IN" dirty="0">
                <a:sym typeface="Wingdings" panose="05000000000000000000" pitchFamily="2" charset="2"/>
              </a:rPr>
              <a:t> group of developers working together easily. A way of collaborating with other developers.</a:t>
            </a:r>
          </a:p>
          <a:p>
            <a:r>
              <a:rPr lang="en-IN" dirty="0">
                <a:sym typeface="Wingdings" panose="05000000000000000000" pitchFamily="2" charset="2"/>
              </a:rPr>
              <a:t>Code Commit place to store your code (like our own private git repository).</a:t>
            </a:r>
          </a:p>
          <a:p>
            <a:r>
              <a:rPr lang="en-IN" dirty="0">
                <a:sym typeface="Wingdings" panose="05000000000000000000" pitchFamily="2" charset="2"/>
              </a:rPr>
              <a:t>Code Build once our code is ready it just compiles and run tests on it and then produces software packages ready to deploy.</a:t>
            </a:r>
          </a:p>
          <a:p>
            <a:r>
              <a:rPr lang="en-IN" dirty="0">
                <a:sym typeface="Wingdings" panose="05000000000000000000" pitchFamily="2" charset="2"/>
              </a:rPr>
              <a:t>Code Deploy Deployment service (Deploy applications to EC2 or lambda).</a:t>
            </a:r>
          </a:p>
          <a:p>
            <a:r>
              <a:rPr lang="en-IN" dirty="0">
                <a:sym typeface="Wingdings" panose="05000000000000000000" pitchFamily="2" charset="2"/>
              </a:rPr>
              <a:t>Code Pipeline CD service used to visualize and automate steps required to release our software application</a:t>
            </a:r>
          </a:p>
          <a:p>
            <a:r>
              <a:rPr lang="en-IN" dirty="0">
                <a:sym typeface="Wingdings" panose="05000000000000000000" pitchFamily="2" charset="2"/>
              </a:rPr>
              <a:t>X-Ray  Debug and analyse applications. To find issues, bottlenecks, performance tuning etc.</a:t>
            </a:r>
          </a:p>
          <a:p>
            <a:r>
              <a:rPr lang="en-IN" dirty="0">
                <a:sym typeface="Wingdings" panose="05000000000000000000" pitchFamily="2" charset="2"/>
              </a:rPr>
              <a:t>Cloud9 IDE environment where we develop our code in AWS console (AWS acquired it from a small company and introduced it in 2017)</a:t>
            </a:r>
            <a:endParaRPr lang="en-IN" dirty="0"/>
          </a:p>
        </p:txBody>
      </p:sp>
    </p:spTree>
    <p:extLst>
      <p:ext uri="{BB962C8B-B14F-4D97-AF65-F5344CB8AC3E}">
        <p14:creationId xmlns:p14="http://schemas.microsoft.com/office/powerpoint/2010/main" val="108023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3912-0643-4D0D-BAB3-1B305522CC4A}"/>
              </a:ext>
            </a:extLst>
          </p:cNvPr>
          <p:cNvSpPr>
            <a:spLocks noGrp="1"/>
          </p:cNvSpPr>
          <p:nvPr>
            <p:ph type="title"/>
          </p:nvPr>
        </p:nvSpPr>
        <p:spPr/>
        <p:txBody>
          <a:bodyPr/>
          <a:lstStyle/>
          <a:p>
            <a:pPr algn="ctr"/>
            <a:r>
              <a:rPr lang="en-IN" b="1" dirty="0"/>
              <a:t>Management Tools</a:t>
            </a:r>
          </a:p>
        </p:txBody>
      </p:sp>
      <p:sp>
        <p:nvSpPr>
          <p:cNvPr id="3" name="Content Placeholder 2">
            <a:extLst>
              <a:ext uri="{FF2B5EF4-FFF2-40B4-BE49-F238E27FC236}">
                <a16:creationId xmlns:a16="http://schemas.microsoft.com/office/drawing/2014/main" id="{6C879ECD-5BDA-487C-A71D-4ECEC483A031}"/>
              </a:ext>
            </a:extLst>
          </p:cNvPr>
          <p:cNvSpPr>
            <a:spLocks noGrp="1"/>
          </p:cNvSpPr>
          <p:nvPr>
            <p:ph idx="1"/>
          </p:nvPr>
        </p:nvSpPr>
        <p:spPr/>
        <p:txBody>
          <a:bodyPr>
            <a:normAutofit fontScale="85000" lnSpcReduction="20000"/>
          </a:bodyPr>
          <a:lstStyle/>
          <a:p>
            <a:r>
              <a:rPr lang="en-IN" dirty="0"/>
              <a:t>Cloud Watch</a:t>
            </a:r>
            <a:r>
              <a:rPr lang="en-IN" dirty="0">
                <a:sym typeface="Wingdings" panose="05000000000000000000" pitchFamily="2" charset="2"/>
              </a:rPr>
              <a:t> Monitoring service (bread &amp; butter of associate exam)</a:t>
            </a:r>
          </a:p>
          <a:p>
            <a:r>
              <a:rPr lang="en-IN" dirty="0">
                <a:sym typeface="Wingdings" panose="05000000000000000000" pitchFamily="2" charset="2"/>
              </a:rPr>
              <a:t>Cloud formation Solution Architects use this a lot. No need to worry about platform configurations like load balancers, installing OS, etc.. Cloud Formation takes everything and converts into code. So with cloud formation template we can deploy a word press site . For turning Infrastructure into code and we can reuse it.</a:t>
            </a:r>
          </a:p>
          <a:p>
            <a:r>
              <a:rPr lang="en-IN" dirty="0">
                <a:sym typeface="Wingdings" panose="05000000000000000000" pitchFamily="2" charset="2"/>
              </a:rPr>
              <a:t>CloudTrail  Logs changes to AWS environment. (ex: when we create a new s3 bucket it will be logged in cloud trail). Stores records by default for one week. Recommended to turn on for all regions so that when any region is hacked using </a:t>
            </a:r>
            <a:r>
              <a:rPr lang="en-IN" dirty="0" err="1">
                <a:sym typeface="Wingdings" panose="05000000000000000000" pitchFamily="2" charset="2"/>
              </a:rPr>
              <a:t>bitmining</a:t>
            </a:r>
            <a:r>
              <a:rPr lang="en-IN" dirty="0">
                <a:sym typeface="Wingdings" panose="05000000000000000000" pitchFamily="2" charset="2"/>
              </a:rPr>
              <a:t> etc we can figure out with this.</a:t>
            </a:r>
          </a:p>
          <a:p>
            <a:r>
              <a:rPr lang="en-IN" dirty="0">
                <a:sym typeface="Wingdings" panose="05000000000000000000" pitchFamily="2" charset="2"/>
              </a:rPr>
              <a:t>Config Monitors configuration of entire AWS environment. Has time to time snapshots by week, month and so on. Visualizes your configuration.</a:t>
            </a:r>
          </a:p>
          <a:p>
            <a:r>
              <a:rPr lang="en-IN" dirty="0">
                <a:sym typeface="Wingdings" panose="05000000000000000000" pitchFamily="2" charset="2"/>
              </a:rPr>
              <a:t>Ops Works similar to elastic beanstalk but a bit more robust. It uses both chef and puppet (way of automating environments).</a:t>
            </a:r>
          </a:p>
        </p:txBody>
      </p:sp>
    </p:spTree>
    <p:extLst>
      <p:ext uri="{BB962C8B-B14F-4D97-AF65-F5344CB8AC3E}">
        <p14:creationId xmlns:p14="http://schemas.microsoft.com/office/powerpoint/2010/main" val="105353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AFAB-D743-40F6-89D6-16453DD3F28F}"/>
              </a:ext>
            </a:extLst>
          </p:cNvPr>
          <p:cNvSpPr>
            <a:spLocks noGrp="1"/>
          </p:cNvSpPr>
          <p:nvPr>
            <p:ph type="title"/>
          </p:nvPr>
        </p:nvSpPr>
        <p:spPr/>
        <p:txBody>
          <a:bodyPr/>
          <a:lstStyle/>
          <a:p>
            <a:pPr algn="ctr"/>
            <a:r>
              <a:rPr lang="en-IN" b="1" dirty="0"/>
              <a:t>Management Tools </a:t>
            </a:r>
            <a:r>
              <a:rPr lang="en-IN" b="1" dirty="0" err="1"/>
              <a:t>Cntd</a:t>
            </a:r>
            <a:endParaRPr lang="en-IN" b="1" dirty="0"/>
          </a:p>
        </p:txBody>
      </p:sp>
      <p:sp>
        <p:nvSpPr>
          <p:cNvPr id="3" name="Content Placeholder 2">
            <a:extLst>
              <a:ext uri="{FF2B5EF4-FFF2-40B4-BE49-F238E27FC236}">
                <a16:creationId xmlns:a16="http://schemas.microsoft.com/office/drawing/2014/main" id="{61C33D19-3C23-444D-8FE3-6F7C731ED80F}"/>
              </a:ext>
            </a:extLst>
          </p:cNvPr>
          <p:cNvSpPr>
            <a:spLocks noGrp="1"/>
          </p:cNvSpPr>
          <p:nvPr>
            <p:ph idx="1"/>
          </p:nvPr>
        </p:nvSpPr>
        <p:spPr/>
        <p:txBody>
          <a:bodyPr>
            <a:normAutofit fontScale="92500" lnSpcReduction="10000"/>
          </a:bodyPr>
          <a:lstStyle/>
          <a:p>
            <a:r>
              <a:rPr lang="en-IN" dirty="0">
                <a:sym typeface="Wingdings" panose="05000000000000000000" pitchFamily="2" charset="2"/>
              </a:rPr>
              <a:t>Service </a:t>
            </a:r>
            <a:r>
              <a:rPr lang="en-IN" dirty="0" err="1">
                <a:sym typeface="Wingdings" panose="05000000000000000000" pitchFamily="2" charset="2"/>
              </a:rPr>
              <a:t>Catalog</a:t>
            </a:r>
            <a:r>
              <a:rPr lang="en-IN" dirty="0">
                <a:sym typeface="Wingdings" panose="05000000000000000000" pitchFamily="2" charset="2"/>
              </a:rPr>
              <a:t> </a:t>
            </a:r>
            <a:r>
              <a:rPr lang="en-IN" dirty="0" err="1">
                <a:sym typeface="Wingdings" panose="05000000000000000000" pitchFamily="2" charset="2"/>
              </a:rPr>
              <a:t>Montiors</a:t>
            </a:r>
            <a:r>
              <a:rPr lang="en-IN" dirty="0">
                <a:sym typeface="Wingdings" panose="05000000000000000000" pitchFamily="2" charset="2"/>
              </a:rPr>
              <a:t> </a:t>
            </a:r>
            <a:r>
              <a:rPr lang="en-IN" dirty="0" err="1">
                <a:sym typeface="Wingdings" panose="05000000000000000000" pitchFamily="2" charset="2"/>
              </a:rPr>
              <a:t>catalog</a:t>
            </a:r>
            <a:r>
              <a:rPr lang="en-IN" dirty="0">
                <a:sym typeface="Wingdings" panose="05000000000000000000" pitchFamily="2" charset="2"/>
              </a:rPr>
              <a:t> of an IT industry. This can be images, OS’s, DBs etc (basically entire architecture of an organization).</a:t>
            </a:r>
          </a:p>
          <a:p>
            <a:r>
              <a:rPr lang="en-IN" dirty="0">
                <a:sym typeface="Wingdings" panose="05000000000000000000" pitchFamily="2" charset="2"/>
              </a:rPr>
              <a:t>Systems Manager Interface for managing AWS resources. Typically used for ec2 (patch maintenance for </a:t>
            </a:r>
            <a:r>
              <a:rPr lang="en-IN" dirty="0" err="1">
                <a:sym typeface="Wingdings" panose="05000000000000000000" pitchFamily="2" charset="2"/>
              </a:rPr>
              <a:t>example..if</a:t>
            </a:r>
            <a:r>
              <a:rPr lang="en-IN" dirty="0">
                <a:sym typeface="Wingdings" panose="05000000000000000000" pitchFamily="2" charset="2"/>
              </a:rPr>
              <a:t> we roll out few security patches across thousands of ec2 instances it’s easy to use systems manager). Manage resources by group by. (for system admins)</a:t>
            </a:r>
            <a:endParaRPr lang="en-IN" dirty="0"/>
          </a:p>
          <a:p>
            <a:r>
              <a:rPr lang="en-IN" dirty="0"/>
              <a:t>Trusted Advisor</a:t>
            </a:r>
            <a:r>
              <a:rPr lang="en-IN" dirty="0">
                <a:sym typeface="Wingdings" panose="05000000000000000000" pitchFamily="2" charset="2"/>
              </a:rPr>
              <a:t> give us advice across multiple different disciplines , like security (if any ports are left open it will be risk, if some AWS resources are not being used optimally economically etc..)</a:t>
            </a:r>
          </a:p>
          <a:p>
            <a:r>
              <a:rPr lang="en-IN" dirty="0">
                <a:sym typeface="Wingdings" panose="05000000000000000000" pitchFamily="2" charset="2"/>
              </a:rPr>
              <a:t>Managed Services if we don’t want to bother about managing our resources like ec2 etc.. AWS will manage it for us.</a:t>
            </a:r>
            <a:endParaRPr lang="en-IN" dirty="0"/>
          </a:p>
        </p:txBody>
      </p:sp>
    </p:spTree>
    <p:extLst>
      <p:ext uri="{BB962C8B-B14F-4D97-AF65-F5344CB8AC3E}">
        <p14:creationId xmlns:p14="http://schemas.microsoft.com/office/powerpoint/2010/main" val="358770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4CA1-4620-4B58-A2DC-E258772C468A}"/>
              </a:ext>
            </a:extLst>
          </p:cNvPr>
          <p:cNvSpPr>
            <a:spLocks noGrp="1"/>
          </p:cNvSpPr>
          <p:nvPr>
            <p:ph type="title"/>
          </p:nvPr>
        </p:nvSpPr>
        <p:spPr/>
        <p:txBody>
          <a:bodyPr/>
          <a:lstStyle/>
          <a:p>
            <a:pPr algn="ctr"/>
            <a:r>
              <a:rPr lang="en-IN" b="1" dirty="0"/>
              <a:t>Media Services</a:t>
            </a:r>
          </a:p>
        </p:txBody>
      </p:sp>
      <p:sp>
        <p:nvSpPr>
          <p:cNvPr id="3" name="Content Placeholder 2">
            <a:extLst>
              <a:ext uri="{FF2B5EF4-FFF2-40B4-BE49-F238E27FC236}">
                <a16:creationId xmlns:a16="http://schemas.microsoft.com/office/drawing/2014/main" id="{C37D8880-A92B-4842-8DA2-4C641392FB12}"/>
              </a:ext>
            </a:extLst>
          </p:cNvPr>
          <p:cNvSpPr>
            <a:spLocks noGrp="1"/>
          </p:cNvSpPr>
          <p:nvPr>
            <p:ph idx="1"/>
          </p:nvPr>
        </p:nvSpPr>
        <p:spPr/>
        <p:txBody>
          <a:bodyPr>
            <a:normAutofit fontScale="77500" lnSpcReduction="20000"/>
          </a:bodyPr>
          <a:lstStyle/>
          <a:p>
            <a:r>
              <a:rPr lang="en-IN" dirty="0"/>
              <a:t>Elastic Transcoder</a:t>
            </a:r>
            <a:r>
              <a:rPr lang="en-IN" dirty="0">
                <a:sym typeface="Wingdings" panose="05000000000000000000" pitchFamily="2" charset="2"/>
              </a:rPr>
              <a:t> every time I record a video and upload to our platform it kicks off elastic transcoder session which resizes such a way it look good across all OS’s  and devices.</a:t>
            </a:r>
          </a:p>
          <a:p>
            <a:r>
              <a:rPr lang="en-IN" dirty="0">
                <a:sym typeface="Wingdings" panose="05000000000000000000" pitchFamily="2" charset="2"/>
              </a:rPr>
              <a:t>Media Convert File based video transcoding service with broadcast features , allow you to create video in demand content for broadcast and multiscreen delivery at scale</a:t>
            </a:r>
          </a:p>
          <a:p>
            <a:r>
              <a:rPr lang="en-IN" dirty="0">
                <a:sym typeface="Wingdings" panose="05000000000000000000" pitchFamily="2" charset="2"/>
              </a:rPr>
              <a:t>Media Live Broadcast scale live video services…creates high quality video streams to deliver out broadcast TVs , internet connected multi screen devices like smartphones, TVs , Setup Boxes etc</a:t>
            </a:r>
          </a:p>
          <a:p>
            <a:r>
              <a:rPr lang="en-IN" dirty="0">
                <a:sym typeface="Wingdings" panose="05000000000000000000" pitchFamily="2" charset="2"/>
              </a:rPr>
              <a:t>Media Package Prepares and protects videos for delivery over the </a:t>
            </a:r>
            <a:r>
              <a:rPr lang="en-IN" dirty="0" err="1">
                <a:sym typeface="Wingdings" panose="05000000000000000000" pitchFamily="2" charset="2"/>
              </a:rPr>
              <a:t>interent</a:t>
            </a:r>
            <a:r>
              <a:rPr lang="en-IN" dirty="0">
                <a:sym typeface="Wingdings" panose="05000000000000000000" pitchFamily="2" charset="2"/>
              </a:rPr>
              <a:t>.</a:t>
            </a:r>
          </a:p>
          <a:p>
            <a:r>
              <a:rPr lang="en-IN" dirty="0">
                <a:sym typeface="Wingdings" panose="05000000000000000000" pitchFamily="2" charset="2"/>
              </a:rPr>
              <a:t>Media Store Great place to store media, optimised for media storage, gives great performance, consistency, load latency. We can deliver on demand video content.</a:t>
            </a:r>
          </a:p>
          <a:p>
            <a:r>
              <a:rPr lang="en-IN" dirty="0">
                <a:sym typeface="Wingdings" panose="05000000000000000000" pitchFamily="2" charset="2"/>
              </a:rPr>
              <a:t>Media Tailor target advertising into video streams without sacrificing broadcast level of quality service</a:t>
            </a:r>
            <a:endParaRPr lang="en-IN" dirty="0"/>
          </a:p>
        </p:txBody>
      </p:sp>
    </p:spTree>
    <p:extLst>
      <p:ext uri="{BB962C8B-B14F-4D97-AF65-F5344CB8AC3E}">
        <p14:creationId xmlns:p14="http://schemas.microsoft.com/office/powerpoint/2010/main" val="285783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0895-59F7-4CDF-81FB-4EC22353AF2D}"/>
              </a:ext>
            </a:extLst>
          </p:cNvPr>
          <p:cNvSpPr>
            <a:spLocks noGrp="1"/>
          </p:cNvSpPr>
          <p:nvPr>
            <p:ph type="title"/>
          </p:nvPr>
        </p:nvSpPr>
        <p:spPr/>
        <p:txBody>
          <a:bodyPr/>
          <a:lstStyle/>
          <a:p>
            <a:pPr algn="ctr"/>
            <a:r>
              <a:rPr lang="en-IN" b="1" dirty="0"/>
              <a:t>Machine Learning</a:t>
            </a:r>
          </a:p>
        </p:txBody>
      </p:sp>
      <p:sp>
        <p:nvSpPr>
          <p:cNvPr id="3" name="Content Placeholder 2">
            <a:extLst>
              <a:ext uri="{FF2B5EF4-FFF2-40B4-BE49-F238E27FC236}">
                <a16:creationId xmlns:a16="http://schemas.microsoft.com/office/drawing/2014/main" id="{296CCF70-5318-45FE-AAB8-ADEAB676503C}"/>
              </a:ext>
            </a:extLst>
          </p:cNvPr>
          <p:cNvSpPr>
            <a:spLocks noGrp="1"/>
          </p:cNvSpPr>
          <p:nvPr>
            <p:ph idx="1"/>
          </p:nvPr>
        </p:nvSpPr>
        <p:spPr/>
        <p:txBody>
          <a:bodyPr>
            <a:normAutofit fontScale="92500" lnSpcReduction="20000"/>
          </a:bodyPr>
          <a:lstStyle/>
          <a:p>
            <a:r>
              <a:rPr lang="en-IN" dirty="0"/>
              <a:t>Sage Maker</a:t>
            </a:r>
            <a:r>
              <a:rPr lang="en-IN" dirty="0">
                <a:sym typeface="Wingdings" panose="05000000000000000000" pitchFamily="2" charset="2"/>
              </a:rPr>
              <a:t> facilitates developers with deep learning </a:t>
            </a:r>
          </a:p>
          <a:p>
            <a:r>
              <a:rPr lang="en-IN" dirty="0">
                <a:sym typeface="Wingdings" panose="05000000000000000000" pitchFamily="2" charset="2"/>
              </a:rPr>
              <a:t>Comprehend does sentiment analysis on data, tells you whether or not people say good things about your products etc..</a:t>
            </a:r>
          </a:p>
          <a:p>
            <a:r>
              <a:rPr lang="en-IN" dirty="0" err="1">
                <a:sym typeface="Wingdings" panose="05000000000000000000" pitchFamily="2" charset="2"/>
              </a:rPr>
              <a:t>Deeplens</a:t>
            </a:r>
            <a:r>
              <a:rPr lang="en-IN" dirty="0">
                <a:sym typeface="Wingdings" panose="05000000000000000000" pitchFamily="2" charset="2"/>
              </a:rPr>
              <a:t> Artificially aware camera. It can figure out what it is looking at without connecting to backend database but doing it on the camera itself.</a:t>
            </a:r>
          </a:p>
          <a:p>
            <a:r>
              <a:rPr lang="en-IN" dirty="0">
                <a:sym typeface="Wingdings" panose="05000000000000000000" pitchFamily="2" charset="2"/>
              </a:rPr>
              <a:t>Lex  This powers Amazon Alexa service. Way of communicating with customers. Artificial intelligence tactic of chatting with the customer.</a:t>
            </a:r>
          </a:p>
          <a:p>
            <a:r>
              <a:rPr lang="en-IN" dirty="0">
                <a:sym typeface="Wingdings" panose="05000000000000000000" pitchFamily="2" charset="2"/>
              </a:rPr>
              <a:t>Machine Learning Different to Deep learning which is more into sophisticated stuff like neural networks where as ML is just for beginners. ML is something where a dataset is simply thrown into AWS and it analyses and gives some results, predictive the outcome of new data.</a:t>
            </a:r>
          </a:p>
          <a:p>
            <a:r>
              <a:rPr lang="en-IN" dirty="0">
                <a:sym typeface="Wingdings" panose="05000000000000000000" pitchFamily="2" charset="2"/>
              </a:rPr>
              <a:t>Polly Text to speech conversion. We can chose different languages, accents and it’s modern tool and never would be like old school tools.</a:t>
            </a:r>
          </a:p>
          <a:p>
            <a:endParaRPr lang="en-IN" dirty="0"/>
          </a:p>
        </p:txBody>
      </p:sp>
    </p:spTree>
    <p:extLst>
      <p:ext uri="{BB962C8B-B14F-4D97-AF65-F5344CB8AC3E}">
        <p14:creationId xmlns:p14="http://schemas.microsoft.com/office/powerpoint/2010/main" val="821265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2D86A-B3D8-4519-BFD9-8933ACF6C465}"/>
              </a:ext>
            </a:extLst>
          </p:cNvPr>
          <p:cNvSpPr>
            <a:spLocks noGrp="1"/>
          </p:cNvSpPr>
          <p:nvPr>
            <p:ph idx="1"/>
          </p:nvPr>
        </p:nvSpPr>
        <p:spPr/>
        <p:txBody>
          <a:bodyPr/>
          <a:lstStyle/>
          <a:p>
            <a:r>
              <a:rPr lang="en-IN" dirty="0" err="1"/>
              <a:t>Rekognition</a:t>
            </a:r>
            <a:r>
              <a:rPr lang="en-IN" dirty="0">
                <a:sym typeface="Wingdings" panose="05000000000000000000" pitchFamily="2" charset="2"/>
              </a:rPr>
              <a:t> Works with images and Video . Upload a file and it will tell you what’s in the file (image or video) output will be text describing that file.</a:t>
            </a:r>
          </a:p>
          <a:p>
            <a:r>
              <a:rPr lang="en-IN" dirty="0">
                <a:sym typeface="Wingdings" panose="05000000000000000000" pitchFamily="2" charset="2"/>
              </a:rPr>
              <a:t>Amazon Translate similar to google translate.</a:t>
            </a:r>
          </a:p>
          <a:p>
            <a:r>
              <a:rPr lang="en-IN" dirty="0">
                <a:sym typeface="Wingdings" panose="05000000000000000000" pitchFamily="2" charset="2"/>
              </a:rPr>
              <a:t>Amazon Transcribe Video to text.</a:t>
            </a:r>
            <a:endParaRPr lang="en-IN" dirty="0"/>
          </a:p>
        </p:txBody>
      </p:sp>
    </p:spTree>
    <p:extLst>
      <p:ext uri="{BB962C8B-B14F-4D97-AF65-F5344CB8AC3E}">
        <p14:creationId xmlns:p14="http://schemas.microsoft.com/office/powerpoint/2010/main" val="286322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B807-B5C2-4491-9DE3-FDEC0CC51431}"/>
              </a:ext>
            </a:extLst>
          </p:cNvPr>
          <p:cNvSpPr>
            <a:spLocks noGrp="1"/>
          </p:cNvSpPr>
          <p:nvPr>
            <p:ph type="title"/>
          </p:nvPr>
        </p:nvSpPr>
        <p:spPr/>
        <p:txBody>
          <a:bodyPr/>
          <a:lstStyle/>
          <a:p>
            <a:r>
              <a:rPr lang="en-IN" dirty="0"/>
              <a:t>History of AWS</a:t>
            </a:r>
          </a:p>
        </p:txBody>
      </p:sp>
      <p:sp>
        <p:nvSpPr>
          <p:cNvPr id="3" name="Content Placeholder 2">
            <a:extLst>
              <a:ext uri="{FF2B5EF4-FFF2-40B4-BE49-F238E27FC236}">
                <a16:creationId xmlns:a16="http://schemas.microsoft.com/office/drawing/2014/main" id="{72EAD43F-8ACA-4F03-BDEC-DC64E00B9B60}"/>
              </a:ext>
            </a:extLst>
          </p:cNvPr>
          <p:cNvSpPr>
            <a:spLocks noGrp="1"/>
          </p:cNvSpPr>
          <p:nvPr>
            <p:ph idx="1"/>
          </p:nvPr>
        </p:nvSpPr>
        <p:spPr/>
        <p:txBody>
          <a:bodyPr>
            <a:normAutofit fontScale="70000" lnSpcReduction="20000"/>
          </a:bodyPr>
          <a:lstStyle/>
          <a:p>
            <a:r>
              <a:rPr lang="en-IN" dirty="0"/>
              <a:t>2003 – </a:t>
            </a:r>
            <a:r>
              <a:rPr lang="en-IN" dirty="0" err="1"/>
              <a:t>chris</a:t>
            </a:r>
            <a:r>
              <a:rPr lang="en-IN" dirty="0"/>
              <a:t> </a:t>
            </a:r>
            <a:r>
              <a:rPr lang="en-IN" dirty="0" err="1"/>
              <a:t>Pinkhan</a:t>
            </a:r>
            <a:r>
              <a:rPr lang="en-IN" dirty="0"/>
              <a:t> &amp; Benjamin Black presented a paper on what Amazon’s own internal infrastructure should look like</a:t>
            </a:r>
          </a:p>
          <a:p>
            <a:r>
              <a:rPr lang="en-IN" dirty="0"/>
              <a:t>Suggested selling it as a service and prepared a business case.</a:t>
            </a:r>
          </a:p>
          <a:p>
            <a:r>
              <a:rPr lang="en-IN" dirty="0"/>
              <a:t>SQS (Simple Queue Service</a:t>
            </a:r>
            <a:r>
              <a:rPr lang="en-IN" dirty="0">
                <a:sym typeface="Wingdings" panose="05000000000000000000" pitchFamily="2" charset="2"/>
              </a:rPr>
              <a:t> first official AWS service</a:t>
            </a:r>
            <a:r>
              <a:rPr lang="en-IN" dirty="0"/>
              <a:t>) officially launched in 2004</a:t>
            </a:r>
          </a:p>
          <a:p>
            <a:r>
              <a:rPr lang="en-IN" dirty="0"/>
              <a:t>AWS Officially launched in 2006</a:t>
            </a:r>
          </a:p>
          <a:p>
            <a:r>
              <a:rPr lang="en-IN" dirty="0"/>
              <a:t>By 2007 over 2 L developers on the platform</a:t>
            </a:r>
          </a:p>
          <a:p>
            <a:r>
              <a:rPr lang="en-IN" dirty="0"/>
              <a:t>2010 entire platform of amazon.com is moved over</a:t>
            </a:r>
          </a:p>
          <a:p>
            <a:r>
              <a:rPr lang="en-IN" dirty="0"/>
              <a:t>2012 first Re-Invent Conference</a:t>
            </a:r>
          </a:p>
          <a:p>
            <a:r>
              <a:rPr lang="en-IN" dirty="0"/>
              <a:t>2013 Certifications Launched</a:t>
            </a:r>
          </a:p>
          <a:p>
            <a:r>
              <a:rPr lang="en-IN" dirty="0"/>
              <a:t>2015 AWS broke it’s record 6 B $ per annum and growing close to 90% year on year</a:t>
            </a:r>
          </a:p>
          <a:p>
            <a:r>
              <a:rPr lang="en-IN" dirty="0"/>
              <a:t>2016 13 B USD</a:t>
            </a:r>
          </a:p>
          <a:p>
            <a:r>
              <a:rPr lang="en-IN" dirty="0"/>
              <a:t>2017 AWS Re-Invent releases a host of Artificial Intelligent Services as well as Virtual Reality Services</a:t>
            </a:r>
          </a:p>
        </p:txBody>
      </p:sp>
    </p:spTree>
    <p:extLst>
      <p:ext uri="{BB962C8B-B14F-4D97-AF65-F5344CB8AC3E}">
        <p14:creationId xmlns:p14="http://schemas.microsoft.com/office/powerpoint/2010/main" val="120024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2E6-B9D1-450D-A59E-975F6AB5A443}"/>
              </a:ext>
            </a:extLst>
          </p:cNvPr>
          <p:cNvSpPr>
            <a:spLocks noGrp="1"/>
          </p:cNvSpPr>
          <p:nvPr>
            <p:ph type="title"/>
          </p:nvPr>
        </p:nvSpPr>
        <p:spPr/>
        <p:txBody>
          <a:bodyPr/>
          <a:lstStyle/>
          <a:p>
            <a:pPr algn="ctr"/>
            <a:r>
              <a:rPr lang="en-IN" b="1" dirty="0"/>
              <a:t>Analytics</a:t>
            </a:r>
          </a:p>
        </p:txBody>
      </p:sp>
      <p:sp>
        <p:nvSpPr>
          <p:cNvPr id="3" name="Content Placeholder 2">
            <a:extLst>
              <a:ext uri="{FF2B5EF4-FFF2-40B4-BE49-F238E27FC236}">
                <a16:creationId xmlns:a16="http://schemas.microsoft.com/office/drawing/2014/main" id="{0DA4D136-D4B0-42E2-94E9-D73C5B24E328}"/>
              </a:ext>
            </a:extLst>
          </p:cNvPr>
          <p:cNvSpPr>
            <a:spLocks noGrp="1"/>
          </p:cNvSpPr>
          <p:nvPr>
            <p:ph idx="1"/>
          </p:nvPr>
        </p:nvSpPr>
        <p:spPr/>
        <p:txBody>
          <a:bodyPr>
            <a:normAutofit fontScale="92500"/>
          </a:bodyPr>
          <a:lstStyle/>
          <a:p>
            <a:r>
              <a:rPr lang="en-IN" dirty="0"/>
              <a:t>Athena </a:t>
            </a:r>
            <a:r>
              <a:rPr lang="en-IN" dirty="0">
                <a:sym typeface="Wingdings" panose="05000000000000000000" pitchFamily="2" charset="2"/>
              </a:rPr>
              <a:t> Allows us to run SQL code against things in our S3 bucket. It’s serverless, no infrastructure to manage.</a:t>
            </a:r>
          </a:p>
          <a:p>
            <a:r>
              <a:rPr lang="en-IN" dirty="0">
                <a:sym typeface="Wingdings" panose="05000000000000000000" pitchFamily="2" charset="2"/>
              </a:rPr>
              <a:t>EMR  Elastic Map Reduce  to process big data.</a:t>
            </a:r>
          </a:p>
          <a:p>
            <a:r>
              <a:rPr lang="en-IN" dirty="0">
                <a:sym typeface="Wingdings" panose="05000000000000000000" pitchFamily="2" charset="2"/>
              </a:rPr>
              <a:t>Cloud Search  Search solutions</a:t>
            </a:r>
          </a:p>
          <a:p>
            <a:r>
              <a:rPr lang="en-IN" dirty="0">
                <a:sym typeface="Wingdings" panose="05000000000000000000" pitchFamily="2" charset="2"/>
              </a:rPr>
              <a:t>Elastic Search  Search solutions</a:t>
            </a:r>
          </a:p>
          <a:p>
            <a:r>
              <a:rPr lang="en-IN" dirty="0">
                <a:sym typeface="Wingdings" panose="05000000000000000000" pitchFamily="2" charset="2"/>
              </a:rPr>
              <a:t>Kinesis a vast topic related to big data. (way of ingesting large chunks of data into AWS like social media tweets, #tags, etc..)</a:t>
            </a:r>
          </a:p>
          <a:p>
            <a:r>
              <a:rPr lang="en-IN" dirty="0">
                <a:sym typeface="Wingdings" panose="05000000000000000000" pitchFamily="2" charset="2"/>
              </a:rPr>
              <a:t>Kinesis Video Stream  new service from 2018 (if millions of people streaming a video this will allow to ingest it into AWS and do the analytics and let us know the where this stands in fetching us good position etc..</a:t>
            </a:r>
          </a:p>
        </p:txBody>
      </p:sp>
    </p:spTree>
    <p:extLst>
      <p:ext uri="{BB962C8B-B14F-4D97-AF65-F5344CB8AC3E}">
        <p14:creationId xmlns:p14="http://schemas.microsoft.com/office/powerpoint/2010/main" val="387590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E45C-F8BE-4727-8A1E-25BE1756EF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73E4C3-1A13-4374-8813-B9D8587CBABA}"/>
              </a:ext>
            </a:extLst>
          </p:cNvPr>
          <p:cNvSpPr>
            <a:spLocks noGrp="1"/>
          </p:cNvSpPr>
          <p:nvPr>
            <p:ph idx="1"/>
          </p:nvPr>
        </p:nvSpPr>
        <p:spPr/>
        <p:txBody>
          <a:bodyPr/>
          <a:lstStyle/>
          <a:p>
            <a:r>
              <a:rPr lang="en-IN" dirty="0" err="1"/>
              <a:t>Quicksight</a:t>
            </a:r>
            <a:r>
              <a:rPr lang="en-IN" dirty="0"/>
              <a:t> </a:t>
            </a:r>
            <a:r>
              <a:rPr lang="en-IN" dirty="0">
                <a:sym typeface="Wingdings" panose="05000000000000000000" pitchFamily="2" charset="2"/>
              </a:rPr>
              <a:t> BI Tool comes at cost of 1 10</a:t>
            </a:r>
            <a:r>
              <a:rPr lang="en-IN" baseline="30000" dirty="0">
                <a:sym typeface="Wingdings" panose="05000000000000000000" pitchFamily="2" charset="2"/>
              </a:rPr>
              <a:t>th</a:t>
            </a:r>
            <a:r>
              <a:rPr lang="en-IN" dirty="0">
                <a:sym typeface="Wingdings" panose="05000000000000000000" pitchFamily="2" charset="2"/>
              </a:rPr>
              <a:t> of it’s competitors.</a:t>
            </a:r>
          </a:p>
          <a:p>
            <a:r>
              <a:rPr lang="en-IN" dirty="0">
                <a:sym typeface="Wingdings" panose="05000000000000000000" pitchFamily="2" charset="2"/>
              </a:rPr>
              <a:t>Data Pipeline  To move data between different AWS services.</a:t>
            </a:r>
          </a:p>
          <a:p>
            <a:r>
              <a:rPr lang="en-IN" dirty="0">
                <a:sym typeface="Wingdings" panose="05000000000000000000" pitchFamily="2" charset="2"/>
              </a:rPr>
              <a:t>Glue  used for ETL </a:t>
            </a:r>
            <a:endParaRPr lang="en-IN" dirty="0"/>
          </a:p>
        </p:txBody>
      </p:sp>
    </p:spTree>
    <p:extLst>
      <p:ext uri="{BB962C8B-B14F-4D97-AF65-F5344CB8AC3E}">
        <p14:creationId xmlns:p14="http://schemas.microsoft.com/office/powerpoint/2010/main" val="361587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A367-9949-4AB6-8F22-08A98ED14D57}"/>
              </a:ext>
            </a:extLst>
          </p:cNvPr>
          <p:cNvSpPr>
            <a:spLocks noGrp="1"/>
          </p:cNvSpPr>
          <p:nvPr>
            <p:ph type="title"/>
          </p:nvPr>
        </p:nvSpPr>
        <p:spPr/>
        <p:txBody>
          <a:bodyPr/>
          <a:lstStyle/>
          <a:p>
            <a:pPr algn="ctr"/>
            <a:r>
              <a:rPr lang="en-IN" b="1" dirty="0"/>
              <a:t>Security &amp; Identity &amp; Compliance</a:t>
            </a:r>
          </a:p>
        </p:txBody>
      </p:sp>
      <p:sp>
        <p:nvSpPr>
          <p:cNvPr id="3" name="Content Placeholder 2">
            <a:extLst>
              <a:ext uri="{FF2B5EF4-FFF2-40B4-BE49-F238E27FC236}">
                <a16:creationId xmlns:a16="http://schemas.microsoft.com/office/drawing/2014/main" id="{1E98D25B-0E74-434C-B6B5-57AAA94DE855}"/>
              </a:ext>
            </a:extLst>
          </p:cNvPr>
          <p:cNvSpPr>
            <a:spLocks noGrp="1"/>
          </p:cNvSpPr>
          <p:nvPr>
            <p:ph idx="1"/>
          </p:nvPr>
        </p:nvSpPr>
        <p:spPr/>
        <p:txBody>
          <a:bodyPr>
            <a:normAutofit lnSpcReduction="10000"/>
          </a:bodyPr>
          <a:lstStyle/>
          <a:p>
            <a:r>
              <a:rPr lang="en-IN" dirty="0"/>
              <a:t>IAM </a:t>
            </a:r>
            <a:r>
              <a:rPr lang="en-IN" dirty="0">
                <a:sym typeface="Wingdings" panose="05000000000000000000" pitchFamily="2" charset="2"/>
              </a:rPr>
              <a:t> </a:t>
            </a:r>
          </a:p>
          <a:p>
            <a:r>
              <a:rPr lang="en-IN" dirty="0">
                <a:sym typeface="Wingdings" panose="05000000000000000000" pitchFamily="2" charset="2"/>
              </a:rPr>
              <a:t>Cognito  A way of doing device authentication. We could authenticate using mobile app, social media platform etc..</a:t>
            </a:r>
          </a:p>
          <a:p>
            <a:r>
              <a:rPr lang="en-IN" dirty="0"/>
              <a:t>Guar Duty</a:t>
            </a:r>
            <a:r>
              <a:rPr lang="en-IN" dirty="0">
                <a:sym typeface="Wingdings" panose="05000000000000000000" pitchFamily="2" charset="2"/>
              </a:rPr>
              <a:t> monitors malicious activities in AWS platform</a:t>
            </a:r>
          </a:p>
          <a:p>
            <a:r>
              <a:rPr lang="en-IN" dirty="0">
                <a:sym typeface="Wingdings" panose="05000000000000000000" pitchFamily="2" charset="2"/>
              </a:rPr>
              <a:t>Inspector  An agent that we can install on our virtual machines, EC2 instances and can run bunch of tests for finding any security vulnerabilities for EC2 or VMs. We can schedule this to run weekly, monthly etc..</a:t>
            </a:r>
          </a:p>
          <a:p>
            <a:r>
              <a:rPr lang="en-IN" dirty="0">
                <a:sym typeface="Wingdings" panose="05000000000000000000" pitchFamily="2" charset="2"/>
              </a:rPr>
              <a:t>Macie  will scan our S3 bucket and search for personally identifiable information like names, phones, emails etc..</a:t>
            </a:r>
          </a:p>
        </p:txBody>
      </p:sp>
    </p:spTree>
    <p:extLst>
      <p:ext uri="{BB962C8B-B14F-4D97-AF65-F5344CB8AC3E}">
        <p14:creationId xmlns:p14="http://schemas.microsoft.com/office/powerpoint/2010/main" val="429474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2E81-F08D-4E69-B4D3-7239912F4CC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86B673F-2FD5-4578-8185-57FE78BB7B54}"/>
              </a:ext>
            </a:extLst>
          </p:cNvPr>
          <p:cNvSpPr>
            <a:spLocks noGrp="1"/>
          </p:cNvSpPr>
          <p:nvPr>
            <p:ph idx="1"/>
          </p:nvPr>
        </p:nvSpPr>
        <p:spPr/>
        <p:txBody>
          <a:bodyPr>
            <a:normAutofit fontScale="85000" lnSpcReduction="20000"/>
          </a:bodyPr>
          <a:lstStyle/>
          <a:p>
            <a:r>
              <a:rPr lang="en-IN" dirty="0">
                <a:sym typeface="Wingdings" panose="05000000000000000000" pitchFamily="2" charset="2"/>
              </a:rPr>
              <a:t>Certificate Manager  Free SSL certificates if we are using AWS through route 53. Certificate manager manages our SSL certificates.</a:t>
            </a:r>
          </a:p>
          <a:p>
            <a:r>
              <a:rPr lang="en-IN" dirty="0">
                <a:sym typeface="Wingdings" panose="05000000000000000000" pitchFamily="2" charset="2"/>
              </a:rPr>
              <a:t>Cloud HSM hardware security modules  20$ per hour (cheapest in industry) so that we can play around hardware security modules which are available only in fortune 500 companies and are very expensive before.</a:t>
            </a:r>
            <a:endParaRPr lang="en-IN" dirty="0"/>
          </a:p>
          <a:p>
            <a:r>
              <a:rPr lang="en-IN" dirty="0"/>
              <a:t>Directory Service </a:t>
            </a:r>
            <a:r>
              <a:rPr lang="en-IN" dirty="0">
                <a:sym typeface="Wingdings" panose="05000000000000000000" pitchFamily="2" charset="2"/>
              </a:rPr>
              <a:t> Integrating Microsoft active directory services with AWS services.</a:t>
            </a:r>
          </a:p>
          <a:p>
            <a:r>
              <a:rPr lang="en-IN" dirty="0">
                <a:sym typeface="Wingdings" panose="05000000000000000000" pitchFamily="2" charset="2"/>
              </a:rPr>
              <a:t>WAF  Web Application Firewall Application layer of protection for preventing </a:t>
            </a:r>
            <a:r>
              <a:rPr lang="en-IN" dirty="0" err="1">
                <a:sym typeface="Wingdings" panose="05000000000000000000" pitchFamily="2" charset="2"/>
              </a:rPr>
              <a:t>sql</a:t>
            </a:r>
            <a:r>
              <a:rPr lang="en-IN" dirty="0">
                <a:sym typeface="Wingdings" panose="05000000000000000000" pitchFamily="2" charset="2"/>
              </a:rPr>
              <a:t> injections etc attacks</a:t>
            </a:r>
          </a:p>
          <a:p>
            <a:r>
              <a:rPr lang="en-IN" dirty="0">
                <a:sym typeface="Wingdings" panose="05000000000000000000" pitchFamily="2" charset="2"/>
              </a:rPr>
              <a:t>Shield  preventing </a:t>
            </a:r>
            <a:r>
              <a:rPr lang="en-IN" dirty="0" err="1">
                <a:sym typeface="Wingdings" panose="05000000000000000000" pitchFamily="2" charset="2"/>
              </a:rPr>
              <a:t>Ddos</a:t>
            </a:r>
            <a:r>
              <a:rPr lang="en-IN" dirty="0">
                <a:sym typeface="Wingdings" panose="05000000000000000000" pitchFamily="2" charset="2"/>
              </a:rPr>
              <a:t> has Advanced Shield gives 24x/7 dedicated team to prevent </a:t>
            </a:r>
            <a:r>
              <a:rPr lang="en-IN" dirty="0" err="1">
                <a:sym typeface="Wingdings" panose="05000000000000000000" pitchFamily="2" charset="2"/>
              </a:rPr>
              <a:t>Ddos</a:t>
            </a:r>
            <a:r>
              <a:rPr lang="en-IN" dirty="0">
                <a:sym typeface="Wingdings" panose="05000000000000000000" pitchFamily="2" charset="2"/>
              </a:rPr>
              <a:t> attacks for 3000 $ a month. If you are attacked by </a:t>
            </a:r>
            <a:r>
              <a:rPr lang="en-IN" dirty="0" err="1">
                <a:sym typeface="Wingdings" panose="05000000000000000000" pitchFamily="2" charset="2"/>
              </a:rPr>
              <a:t>ddos</a:t>
            </a:r>
            <a:r>
              <a:rPr lang="en-IN" dirty="0">
                <a:sym typeface="Wingdings" panose="05000000000000000000" pitchFamily="2" charset="2"/>
              </a:rPr>
              <a:t> those expenses are nullified from your bill.</a:t>
            </a:r>
          </a:p>
          <a:p>
            <a:r>
              <a:rPr lang="en-IN" dirty="0" err="1">
                <a:sym typeface="Wingdings" panose="05000000000000000000" pitchFamily="2" charset="2"/>
              </a:rPr>
              <a:t>Artifact</a:t>
            </a:r>
            <a:r>
              <a:rPr lang="en-IN" dirty="0">
                <a:sym typeface="Wingdings" panose="05000000000000000000" pitchFamily="2" charset="2"/>
              </a:rPr>
              <a:t>  Platform to download AWS components combined reports like downloading and inspecting AWS documentation.</a:t>
            </a:r>
            <a:endParaRPr lang="en-IN" dirty="0"/>
          </a:p>
        </p:txBody>
      </p:sp>
    </p:spTree>
    <p:extLst>
      <p:ext uri="{BB962C8B-B14F-4D97-AF65-F5344CB8AC3E}">
        <p14:creationId xmlns:p14="http://schemas.microsoft.com/office/powerpoint/2010/main" val="94619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1359-47C4-4547-A57D-97D381750887}"/>
              </a:ext>
            </a:extLst>
          </p:cNvPr>
          <p:cNvSpPr>
            <a:spLocks noGrp="1"/>
          </p:cNvSpPr>
          <p:nvPr>
            <p:ph type="title"/>
          </p:nvPr>
        </p:nvSpPr>
        <p:spPr/>
        <p:txBody>
          <a:bodyPr/>
          <a:lstStyle/>
          <a:p>
            <a:pPr algn="ctr"/>
            <a:r>
              <a:rPr lang="en-IN" b="1" dirty="0"/>
              <a:t>Mobile Services</a:t>
            </a:r>
          </a:p>
        </p:txBody>
      </p:sp>
      <p:sp>
        <p:nvSpPr>
          <p:cNvPr id="3" name="Content Placeholder 2">
            <a:extLst>
              <a:ext uri="{FF2B5EF4-FFF2-40B4-BE49-F238E27FC236}">
                <a16:creationId xmlns:a16="http://schemas.microsoft.com/office/drawing/2014/main" id="{59F32737-E79F-495C-9B6E-4230DAFE2495}"/>
              </a:ext>
            </a:extLst>
          </p:cNvPr>
          <p:cNvSpPr>
            <a:spLocks noGrp="1"/>
          </p:cNvSpPr>
          <p:nvPr>
            <p:ph idx="1"/>
          </p:nvPr>
        </p:nvSpPr>
        <p:spPr/>
        <p:txBody>
          <a:bodyPr>
            <a:normAutofit fontScale="92500" lnSpcReduction="10000"/>
          </a:bodyPr>
          <a:lstStyle/>
          <a:p>
            <a:r>
              <a:rPr lang="en-IN" dirty="0"/>
              <a:t>Mobile Hub </a:t>
            </a:r>
            <a:r>
              <a:rPr lang="en-IN" dirty="0">
                <a:sym typeface="Wingdings" panose="05000000000000000000" pitchFamily="2" charset="2"/>
              </a:rPr>
              <a:t> A management console . When we have a mobile app,  we can create a mobile hub where a cloud configuration file is generated and through an AWS mobile SDK to connect our mobile app to AWS backend.</a:t>
            </a:r>
          </a:p>
          <a:p>
            <a:r>
              <a:rPr lang="en-IN" dirty="0">
                <a:sym typeface="Wingdings" panose="05000000000000000000" pitchFamily="2" charset="2"/>
              </a:rPr>
              <a:t>Pinpoint  way of using a targeted push notifications to drive mobile notifications. If at all there are any offers like that we get push notifications for mobile apps.</a:t>
            </a:r>
          </a:p>
          <a:p>
            <a:r>
              <a:rPr lang="en-IN" dirty="0">
                <a:sym typeface="Wingdings" panose="05000000000000000000" pitchFamily="2" charset="2"/>
              </a:rPr>
              <a:t>AWS AppSync  2017 service…updates the data for mobile apps in real time, updates the data for offline users as soon as they reconnect.</a:t>
            </a:r>
          </a:p>
          <a:p>
            <a:r>
              <a:rPr lang="en-IN" dirty="0">
                <a:sym typeface="Wingdings" panose="05000000000000000000" pitchFamily="2" charset="2"/>
              </a:rPr>
              <a:t>Device Farm  way of testing your apps in real time devices i.e. android devices, </a:t>
            </a:r>
            <a:r>
              <a:rPr lang="en-IN" dirty="0" err="1">
                <a:sym typeface="Wingdings" panose="05000000000000000000" pitchFamily="2" charset="2"/>
              </a:rPr>
              <a:t>ios</a:t>
            </a:r>
            <a:r>
              <a:rPr lang="en-IN" dirty="0">
                <a:sym typeface="Wingdings" panose="05000000000000000000" pitchFamily="2" charset="2"/>
              </a:rPr>
              <a:t> devices etc..</a:t>
            </a:r>
          </a:p>
          <a:p>
            <a:r>
              <a:rPr lang="en-IN" dirty="0">
                <a:sym typeface="Wingdings" panose="05000000000000000000" pitchFamily="2" charset="2"/>
              </a:rPr>
              <a:t>Mobile Analytics  Analytics for mobile platforms</a:t>
            </a:r>
          </a:p>
        </p:txBody>
      </p:sp>
    </p:spTree>
    <p:extLst>
      <p:ext uri="{BB962C8B-B14F-4D97-AF65-F5344CB8AC3E}">
        <p14:creationId xmlns:p14="http://schemas.microsoft.com/office/powerpoint/2010/main" val="2318752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4D1C-BD9A-4061-AA3A-E15A1096B7E1}"/>
              </a:ext>
            </a:extLst>
          </p:cNvPr>
          <p:cNvSpPr>
            <a:spLocks noGrp="1"/>
          </p:cNvSpPr>
          <p:nvPr>
            <p:ph type="title"/>
          </p:nvPr>
        </p:nvSpPr>
        <p:spPr/>
        <p:txBody>
          <a:bodyPr/>
          <a:lstStyle/>
          <a:p>
            <a:pPr algn="ctr"/>
            <a:r>
              <a:rPr lang="en-IN" b="1" dirty="0"/>
              <a:t>AR/VR</a:t>
            </a:r>
          </a:p>
        </p:txBody>
      </p:sp>
      <p:sp>
        <p:nvSpPr>
          <p:cNvPr id="3" name="Content Placeholder 2">
            <a:extLst>
              <a:ext uri="{FF2B5EF4-FFF2-40B4-BE49-F238E27FC236}">
                <a16:creationId xmlns:a16="http://schemas.microsoft.com/office/drawing/2014/main" id="{C16C9F89-CCE6-410A-8D1A-3B15610CE2D6}"/>
              </a:ext>
            </a:extLst>
          </p:cNvPr>
          <p:cNvSpPr>
            <a:spLocks noGrp="1"/>
          </p:cNvSpPr>
          <p:nvPr>
            <p:ph idx="1"/>
          </p:nvPr>
        </p:nvSpPr>
        <p:spPr/>
        <p:txBody>
          <a:bodyPr/>
          <a:lstStyle/>
          <a:p>
            <a:r>
              <a:rPr lang="en-IN" dirty="0"/>
              <a:t>Augmented Reality/ Virtual Reality</a:t>
            </a:r>
          </a:p>
          <a:p>
            <a:r>
              <a:rPr lang="en-IN" dirty="0"/>
              <a:t>Sumerian </a:t>
            </a:r>
            <a:r>
              <a:rPr lang="en-IN" dirty="0">
                <a:sym typeface="Wingdings" panose="05000000000000000000" pitchFamily="2" charset="2"/>
              </a:rPr>
              <a:t> to design AR/VI (uses common set of tools to create these two environments)</a:t>
            </a:r>
          </a:p>
          <a:p>
            <a:r>
              <a:rPr lang="en-IN" dirty="0">
                <a:sym typeface="Wingdings" panose="05000000000000000000" pitchFamily="2" charset="2"/>
              </a:rPr>
              <a:t>We build 3D rooms without any coding knowledge and can view those rooms using oculus rift or </a:t>
            </a:r>
            <a:r>
              <a:rPr lang="en-IN" dirty="0" err="1">
                <a:sym typeface="Wingdings" panose="05000000000000000000" pitchFamily="2" charset="2"/>
              </a:rPr>
              <a:t>htc</a:t>
            </a:r>
            <a:r>
              <a:rPr lang="en-IN" dirty="0">
                <a:sym typeface="Wingdings" panose="05000000000000000000" pitchFamily="2" charset="2"/>
              </a:rPr>
              <a:t> </a:t>
            </a:r>
            <a:r>
              <a:rPr lang="en-IN" dirty="0" err="1">
                <a:sym typeface="Wingdings" panose="05000000000000000000" pitchFamily="2" charset="2"/>
              </a:rPr>
              <a:t>vive</a:t>
            </a:r>
            <a:endParaRPr lang="en-IN" dirty="0"/>
          </a:p>
        </p:txBody>
      </p:sp>
    </p:spTree>
    <p:extLst>
      <p:ext uri="{BB962C8B-B14F-4D97-AF65-F5344CB8AC3E}">
        <p14:creationId xmlns:p14="http://schemas.microsoft.com/office/powerpoint/2010/main" val="3796588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D67-100A-4406-8CB4-D08701F380FA}"/>
              </a:ext>
            </a:extLst>
          </p:cNvPr>
          <p:cNvSpPr>
            <a:spLocks noGrp="1"/>
          </p:cNvSpPr>
          <p:nvPr>
            <p:ph type="title"/>
          </p:nvPr>
        </p:nvSpPr>
        <p:spPr/>
        <p:txBody>
          <a:bodyPr/>
          <a:lstStyle/>
          <a:p>
            <a:pPr algn="ctr"/>
            <a:r>
              <a:rPr lang="en-IN" b="1" dirty="0"/>
              <a:t>Application Integration</a:t>
            </a:r>
          </a:p>
        </p:txBody>
      </p:sp>
      <p:sp>
        <p:nvSpPr>
          <p:cNvPr id="3" name="Content Placeholder 2">
            <a:extLst>
              <a:ext uri="{FF2B5EF4-FFF2-40B4-BE49-F238E27FC236}">
                <a16:creationId xmlns:a16="http://schemas.microsoft.com/office/drawing/2014/main" id="{D77944E1-C927-4ABD-951C-BD79FE3FE956}"/>
              </a:ext>
            </a:extLst>
          </p:cNvPr>
          <p:cNvSpPr>
            <a:spLocks noGrp="1"/>
          </p:cNvSpPr>
          <p:nvPr>
            <p:ph idx="1"/>
          </p:nvPr>
        </p:nvSpPr>
        <p:spPr/>
        <p:txBody>
          <a:bodyPr>
            <a:normAutofit fontScale="92500"/>
          </a:bodyPr>
          <a:lstStyle/>
          <a:p>
            <a:r>
              <a:rPr lang="en-IN" dirty="0"/>
              <a:t>Step Functions</a:t>
            </a:r>
            <a:r>
              <a:rPr lang="en-IN" dirty="0">
                <a:sym typeface="Wingdings" panose="05000000000000000000" pitchFamily="2" charset="2"/>
              </a:rPr>
              <a:t> Managing multiple lambda functions</a:t>
            </a:r>
          </a:p>
          <a:p>
            <a:r>
              <a:rPr lang="en-IN" dirty="0">
                <a:sym typeface="Wingdings" panose="05000000000000000000" pitchFamily="2" charset="2"/>
              </a:rPr>
              <a:t>Amazon MQ  For doing message queues</a:t>
            </a:r>
          </a:p>
          <a:p>
            <a:r>
              <a:rPr lang="en-IN" dirty="0">
                <a:sym typeface="Wingdings" panose="05000000000000000000" pitchFamily="2" charset="2"/>
              </a:rPr>
              <a:t>SNS  Notification Service (usually for billing alarm over a range u put)</a:t>
            </a:r>
          </a:p>
          <a:p>
            <a:r>
              <a:rPr lang="en-IN" dirty="0">
                <a:sym typeface="Wingdings" panose="05000000000000000000" pitchFamily="2" charset="2"/>
              </a:rPr>
              <a:t>SQS  Decoupling infrastructure (some1 uploads image and text to be on it …it’s a repetitive task for every user…so SQS adds the text to queue integrates with EC2 and lays off the text over the image and the remove the text from queue. Upon failure the text will be queued again.)</a:t>
            </a:r>
          </a:p>
          <a:p>
            <a:r>
              <a:rPr lang="en-IN" dirty="0">
                <a:sym typeface="Wingdings" panose="05000000000000000000" pitchFamily="2" charset="2"/>
              </a:rPr>
              <a:t>SWF  Simple Work Flow Service  whenever we order something in amazon a workflow can be created…the workflow succeeds when shipment finishes.</a:t>
            </a:r>
            <a:endParaRPr lang="en-IN" dirty="0"/>
          </a:p>
        </p:txBody>
      </p:sp>
    </p:spTree>
    <p:extLst>
      <p:ext uri="{BB962C8B-B14F-4D97-AF65-F5344CB8AC3E}">
        <p14:creationId xmlns:p14="http://schemas.microsoft.com/office/powerpoint/2010/main" val="3057211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9DAD-9C03-40CA-8DFF-71C116F4C66C}"/>
              </a:ext>
            </a:extLst>
          </p:cNvPr>
          <p:cNvSpPr>
            <a:spLocks noGrp="1"/>
          </p:cNvSpPr>
          <p:nvPr>
            <p:ph type="title"/>
          </p:nvPr>
        </p:nvSpPr>
        <p:spPr/>
        <p:txBody>
          <a:bodyPr/>
          <a:lstStyle/>
          <a:p>
            <a:pPr algn="ctr"/>
            <a:r>
              <a:rPr lang="en-IN" b="1" dirty="0"/>
              <a:t>Customer Engagement</a:t>
            </a:r>
          </a:p>
        </p:txBody>
      </p:sp>
      <p:sp>
        <p:nvSpPr>
          <p:cNvPr id="3" name="Content Placeholder 2">
            <a:extLst>
              <a:ext uri="{FF2B5EF4-FFF2-40B4-BE49-F238E27FC236}">
                <a16:creationId xmlns:a16="http://schemas.microsoft.com/office/drawing/2014/main" id="{2C2CD7D0-9718-4D05-B967-AE98B64139DC}"/>
              </a:ext>
            </a:extLst>
          </p:cNvPr>
          <p:cNvSpPr>
            <a:spLocks noGrp="1"/>
          </p:cNvSpPr>
          <p:nvPr>
            <p:ph idx="1"/>
          </p:nvPr>
        </p:nvSpPr>
        <p:spPr/>
        <p:txBody>
          <a:bodyPr/>
          <a:lstStyle/>
          <a:p>
            <a:r>
              <a:rPr lang="en-IN" dirty="0"/>
              <a:t>Connect </a:t>
            </a:r>
            <a:r>
              <a:rPr lang="en-IN" dirty="0">
                <a:sym typeface="Wingdings" panose="05000000000000000000" pitchFamily="2" charset="2"/>
              </a:rPr>
              <a:t> call centre in the cloud  we can configure our call centre service as either dynamic or natural or personal engagement.</a:t>
            </a:r>
          </a:p>
          <a:p>
            <a:r>
              <a:rPr lang="en-IN" dirty="0">
                <a:sym typeface="Wingdings" panose="05000000000000000000" pitchFamily="2" charset="2"/>
              </a:rPr>
              <a:t>Simple Email Service  to send large amount of emails. Highly customized, cost effective.</a:t>
            </a:r>
            <a:endParaRPr lang="en-IN" dirty="0"/>
          </a:p>
        </p:txBody>
      </p:sp>
    </p:spTree>
    <p:extLst>
      <p:ext uri="{BB962C8B-B14F-4D97-AF65-F5344CB8AC3E}">
        <p14:creationId xmlns:p14="http://schemas.microsoft.com/office/powerpoint/2010/main" val="988618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2A26-9DFC-429B-940C-2110D689A79F}"/>
              </a:ext>
            </a:extLst>
          </p:cNvPr>
          <p:cNvSpPr>
            <a:spLocks noGrp="1"/>
          </p:cNvSpPr>
          <p:nvPr>
            <p:ph type="title"/>
          </p:nvPr>
        </p:nvSpPr>
        <p:spPr/>
        <p:txBody>
          <a:bodyPr/>
          <a:lstStyle/>
          <a:p>
            <a:pPr algn="ctr"/>
            <a:r>
              <a:rPr lang="en-IN" b="1" dirty="0"/>
              <a:t>Business Productivity</a:t>
            </a:r>
          </a:p>
        </p:txBody>
      </p:sp>
      <p:sp>
        <p:nvSpPr>
          <p:cNvPr id="3" name="Content Placeholder 2">
            <a:extLst>
              <a:ext uri="{FF2B5EF4-FFF2-40B4-BE49-F238E27FC236}">
                <a16:creationId xmlns:a16="http://schemas.microsoft.com/office/drawing/2014/main" id="{3AB267E8-B128-463E-91D7-87AB69694EE5}"/>
              </a:ext>
            </a:extLst>
          </p:cNvPr>
          <p:cNvSpPr>
            <a:spLocks noGrp="1"/>
          </p:cNvSpPr>
          <p:nvPr>
            <p:ph idx="1"/>
          </p:nvPr>
        </p:nvSpPr>
        <p:spPr/>
        <p:txBody>
          <a:bodyPr/>
          <a:lstStyle/>
          <a:p>
            <a:r>
              <a:rPr lang="en-IN" dirty="0"/>
              <a:t>Alexa for Business </a:t>
            </a:r>
            <a:r>
              <a:rPr lang="en-IN" dirty="0">
                <a:sym typeface="Wingdings" panose="05000000000000000000" pitchFamily="2" charset="2"/>
              </a:rPr>
              <a:t> has got many things like dial in for meeting room, order for ink bottle for your printer, etc..</a:t>
            </a:r>
          </a:p>
          <a:p>
            <a:r>
              <a:rPr lang="en-IN" dirty="0">
                <a:sym typeface="Wingdings" panose="05000000000000000000" pitchFamily="2" charset="2"/>
              </a:rPr>
              <a:t>Chime  Video conferencing like zoom and hangouts.</a:t>
            </a:r>
          </a:p>
          <a:p>
            <a:r>
              <a:rPr lang="en-IN" dirty="0">
                <a:sym typeface="Wingdings" panose="05000000000000000000" pitchFamily="2" charset="2"/>
              </a:rPr>
              <a:t>Work Docs  like a drop box for AWS. Safe and secure storage of office docs</a:t>
            </a:r>
          </a:p>
          <a:p>
            <a:r>
              <a:rPr lang="en-IN" dirty="0">
                <a:sym typeface="Wingdings" panose="05000000000000000000" pitchFamily="2" charset="2"/>
              </a:rPr>
              <a:t>Work Mail  office 365 alternative</a:t>
            </a:r>
          </a:p>
        </p:txBody>
      </p:sp>
    </p:spTree>
    <p:extLst>
      <p:ext uri="{BB962C8B-B14F-4D97-AF65-F5344CB8AC3E}">
        <p14:creationId xmlns:p14="http://schemas.microsoft.com/office/powerpoint/2010/main" val="343977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5B99-29D9-4365-B6BF-E02D7AF2FC96}"/>
              </a:ext>
            </a:extLst>
          </p:cNvPr>
          <p:cNvSpPr>
            <a:spLocks noGrp="1"/>
          </p:cNvSpPr>
          <p:nvPr>
            <p:ph type="title"/>
          </p:nvPr>
        </p:nvSpPr>
        <p:spPr/>
        <p:txBody>
          <a:bodyPr/>
          <a:lstStyle/>
          <a:p>
            <a:pPr algn="ctr"/>
            <a:r>
              <a:rPr lang="en-IN" b="1" dirty="0"/>
              <a:t>Desktop &amp; App streaming</a:t>
            </a:r>
          </a:p>
        </p:txBody>
      </p:sp>
      <p:sp>
        <p:nvSpPr>
          <p:cNvPr id="3" name="Content Placeholder 2">
            <a:extLst>
              <a:ext uri="{FF2B5EF4-FFF2-40B4-BE49-F238E27FC236}">
                <a16:creationId xmlns:a16="http://schemas.microsoft.com/office/drawing/2014/main" id="{E46D53C4-70CE-4A3F-8225-3E3C5FFB73F9}"/>
              </a:ext>
            </a:extLst>
          </p:cNvPr>
          <p:cNvSpPr>
            <a:spLocks noGrp="1"/>
          </p:cNvSpPr>
          <p:nvPr>
            <p:ph idx="1"/>
          </p:nvPr>
        </p:nvSpPr>
        <p:spPr/>
        <p:txBody>
          <a:bodyPr/>
          <a:lstStyle/>
          <a:p>
            <a:r>
              <a:rPr lang="en-IN" dirty="0"/>
              <a:t>Workspaces </a:t>
            </a:r>
            <a:r>
              <a:rPr lang="en-IN" dirty="0">
                <a:sym typeface="Wingdings" panose="05000000000000000000" pitchFamily="2" charset="2"/>
              </a:rPr>
              <a:t> VDI solution for AWS</a:t>
            </a:r>
          </a:p>
          <a:p>
            <a:r>
              <a:rPr lang="en-IN" dirty="0" err="1">
                <a:sym typeface="Wingdings" panose="05000000000000000000" pitchFamily="2" charset="2"/>
              </a:rPr>
              <a:t>Appstream</a:t>
            </a:r>
            <a:r>
              <a:rPr lang="en-IN" dirty="0">
                <a:sym typeface="Wingdings" panose="05000000000000000000" pitchFamily="2" charset="2"/>
              </a:rPr>
              <a:t> 2.0  streaming actual applications as live in our device like </a:t>
            </a:r>
            <a:r>
              <a:rPr lang="en-IN" dirty="0" err="1">
                <a:sym typeface="Wingdings" panose="05000000000000000000" pitchFamily="2" charset="2"/>
              </a:rPr>
              <a:t>citrix</a:t>
            </a:r>
            <a:endParaRPr lang="en-IN" dirty="0"/>
          </a:p>
        </p:txBody>
      </p:sp>
    </p:spTree>
    <p:extLst>
      <p:ext uri="{BB962C8B-B14F-4D97-AF65-F5344CB8AC3E}">
        <p14:creationId xmlns:p14="http://schemas.microsoft.com/office/powerpoint/2010/main" val="200307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ED89-1608-41F2-9180-DD8195164819}"/>
              </a:ext>
            </a:extLst>
          </p:cNvPr>
          <p:cNvSpPr>
            <a:spLocks noGrp="1"/>
          </p:cNvSpPr>
          <p:nvPr>
            <p:ph type="title"/>
          </p:nvPr>
        </p:nvSpPr>
        <p:spPr/>
        <p:txBody>
          <a:bodyPr/>
          <a:lstStyle/>
          <a:p>
            <a:r>
              <a:rPr lang="en-IN" dirty="0"/>
              <a:t>AWS New Service Announcements &amp; Updates</a:t>
            </a:r>
          </a:p>
        </p:txBody>
      </p:sp>
      <p:sp>
        <p:nvSpPr>
          <p:cNvPr id="3" name="Content Placeholder 2">
            <a:extLst>
              <a:ext uri="{FF2B5EF4-FFF2-40B4-BE49-F238E27FC236}">
                <a16:creationId xmlns:a16="http://schemas.microsoft.com/office/drawing/2014/main" id="{78DC68EC-D5CD-4531-AFD2-F5F55BB53B9C}"/>
              </a:ext>
            </a:extLst>
          </p:cNvPr>
          <p:cNvSpPr>
            <a:spLocks noGrp="1"/>
          </p:cNvSpPr>
          <p:nvPr>
            <p:ph idx="1"/>
          </p:nvPr>
        </p:nvSpPr>
        <p:spPr/>
        <p:txBody>
          <a:bodyPr/>
          <a:lstStyle/>
          <a:p>
            <a:r>
              <a:rPr lang="en-IN" dirty="0"/>
              <a:t>2011</a:t>
            </a:r>
            <a:r>
              <a:rPr lang="en-IN" dirty="0">
                <a:sym typeface="Wingdings" panose="05000000000000000000" pitchFamily="2" charset="2"/>
              </a:rPr>
              <a:t>82</a:t>
            </a:r>
          </a:p>
          <a:p>
            <a:r>
              <a:rPr lang="en-IN" dirty="0">
                <a:sym typeface="Wingdings" panose="05000000000000000000" pitchFamily="2" charset="2"/>
              </a:rPr>
              <a:t>2012 159</a:t>
            </a:r>
          </a:p>
          <a:p>
            <a:r>
              <a:rPr lang="en-IN" dirty="0">
                <a:sym typeface="Wingdings" panose="05000000000000000000" pitchFamily="2" charset="2"/>
              </a:rPr>
              <a:t>2013 280</a:t>
            </a:r>
          </a:p>
          <a:p>
            <a:r>
              <a:rPr lang="en-IN" dirty="0">
                <a:sym typeface="Wingdings" panose="05000000000000000000" pitchFamily="2" charset="2"/>
              </a:rPr>
              <a:t>2014526+</a:t>
            </a:r>
          </a:p>
          <a:p>
            <a:r>
              <a:rPr lang="en-IN" dirty="0"/>
              <a:t>2015</a:t>
            </a:r>
            <a:r>
              <a:rPr lang="en-IN" dirty="0">
                <a:sym typeface="Wingdings" panose="05000000000000000000" pitchFamily="2" charset="2"/>
              </a:rPr>
              <a:t>735+</a:t>
            </a:r>
          </a:p>
          <a:p>
            <a:r>
              <a:rPr lang="en-IN" dirty="0">
                <a:sym typeface="Wingdings" panose="05000000000000000000" pitchFamily="2" charset="2"/>
              </a:rPr>
              <a:t>20161000+</a:t>
            </a:r>
          </a:p>
          <a:p>
            <a:r>
              <a:rPr lang="en-IN" dirty="0">
                <a:sym typeface="Wingdings" panose="05000000000000000000" pitchFamily="2" charset="2"/>
              </a:rPr>
              <a:t>20171300+</a:t>
            </a:r>
            <a:endParaRPr lang="en-IN" dirty="0"/>
          </a:p>
        </p:txBody>
      </p:sp>
    </p:spTree>
    <p:extLst>
      <p:ext uri="{BB962C8B-B14F-4D97-AF65-F5344CB8AC3E}">
        <p14:creationId xmlns:p14="http://schemas.microsoft.com/office/powerpoint/2010/main" val="1420050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607D-A234-4336-8B9B-AC42F6813431}"/>
              </a:ext>
            </a:extLst>
          </p:cNvPr>
          <p:cNvSpPr>
            <a:spLocks noGrp="1"/>
          </p:cNvSpPr>
          <p:nvPr>
            <p:ph type="title"/>
          </p:nvPr>
        </p:nvSpPr>
        <p:spPr/>
        <p:txBody>
          <a:bodyPr/>
          <a:lstStyle/>
          <a:p>
            <a:pPr algn="ctr"/>
            <a:r>
              <a:rPr lang="en-IN" b="1" dirty="0"/>
              <a:t>IOT</a:t>
            </a:r>
          </a:p>
        </p:txBody>
      </p:sp>
      <p:sp>
        <p:nvSpPr>
          <p:cNvPr id="3" name="Content Placeholder 2">
            <a:extLst>
              <a:ext uri="{FF2B5EF4-FFF2-40B4-BE49-F238E27FC236}">
                <a16:creationId xmlns:a16="http://schemas.microsoft.com/office/drawing/2014/main" id="{7B01CC20-C37E-4D44-8C24-9C06E227A001}"/>
              </a:ext>
            </a:extLst>
          </p:cNvPr>
          <p:cNvSpPr>
            <a:spLocks noGrp="1"/>
          </p:cNvSpPr>
          <p:nvPr>
            <p:ph idx="1"/>
          </p:nvPr>
        </p:nvSpPr>
        <p:spPr/>
        <p:txBody>
          <a:bodyPr/>
          <a:lstStyle/>
          <a:p>
            <a:r>
              <a:rPr lang="en-IN" dirty="0"/>
              <a:t>IOT </a:t>
            </a:r>
            <a:r>
              <a:rPr lang="en-IN" dirty="0">
                <a:sym typeface="Wingdings" panose="05000000000000000000" pitchFamily="2" charset="2"/>
              </a:rPr>
              <a:t> thousands of devices can send info from sensors</a:t>
            </a:r>
          </a:p>
          <a:p>
            <a:r>
              <a:rPr lang="en-IN" dirty="0">
                <a:sym typeface="Wingdings" panose="05000000000000000000" pitchFamily="2" charset="2"/>
              </a:rPr>
              <a:t>IOT Device Management  </a:t>
            </a:r>
          </a:p>
          <a:p>
            <a:r>
              <a:rPr lang="en-IN" dirty="0">
                <a:sym typeface="Wingdings" panose="05000000000000000000" pitchFamily="2" charset="2"/>
              </a:rPr>
              <a:t>Amazon </a:t>
            </a:r>
            <a:r>
              <a:rPr lang="en-IN" dirty="0" err="1">
                <a:sym typeface="Wingdings" panose="05000000000000000000" pitchFamily="2" charset="2"/>
              </a:rPr>
              <a:t>FreeRTOS</a:t>
            </a:r>
            <a:r>
              <a:rPr lang="en-IN" dirty="0">
                <a:sym typeface="Wingdings" panose="05000000000000000000" pitchFamily="2" charset="2"/>
              </a:rPr>
              <a:t>  Operating system for microcontrollers</a:t>
            </a:r>
          </a:p>
          <a:p>
            <a:r>
              <a:rPr lang="en-IN" dirty="0"/>
              <a:t>Green Grass </a:t>
            </a:r>
            <a:r>
              <a:rPr lang="en-IN" dirty="0">
                <a:sym typeface="Wingdings" panose="05000000000000000000" pitchFamily="2" charset="2"/>
              </a:rPr>
              <a:t> lets us run local computing messaging data cache, sync with machine learning capabilities in a secure way.</a:t>
            </a:r>
          </a:p>
          <a:p>
            <a:endParaRPr lang="en-IN" dirty="0"/>
          </a:p>
        </p:txBody>
      </p:sp>
    </p:spTree>
    <p:extLst>
      <p:ext uri="{BB962C8B-B14F-4D97-AF65-F5344CB8AC3E}">
        <p14:creationId xmlns:p14="http://schemas.microsoft.com/office/powerpoint/2010/main" val="91920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FDDF-E8BD-40DB-9E39-747D3ACED7E4}"/>
              </a:ext>
            </a:extLst>
          </p:cNvPr>
          <p:cNvSpPr>
            <a:spLocks noGrp="1"/>
          </p:cNvSpPr>
          <p:nvPr>
            <p:ph type="title"/>
          </p:nvPr>
        </p:nvSpPr>
        <p:spPr/>
        <p:txBody>
          <a:bodyPr/>
          <a:lstStyle/>
          <a:p>
            <a:pPr algn="ctr"/>
            <a:r>
              <a:rPr lang="en-IN" b="1" dirty="0"/>
              <a:t>Game Development</a:t>
            </a:r>
          </a:p>
        </p:txBody>
      </p:sp>
      <p:sp>
        <p:nvSpPr>
          <p:cNvPr id="3" name="Content Placeholder 2">
            <a:extLst>
              <a:ext uri="{FF2B5EF4-FFF2-40B4-BE49-F238E27FC236}">
                <a16:creationId xmlns:a16="http://schemas.microsoft.com/office/drawing/2014/main" id="{65A16B1D-B9CB-41BA-9C4D-C1E448634F0E}"/>
              </a:ext>
            </a:extLst>
          </p:cNvPr>
          <p:cNvSpPr>
            <a:spLocks noGrp="1"/>
          </p:cNvSpPr>
          <p:nvPr>
            <p:ph idx="1"/>
          </p:nvPr>
        </p:nvSpPr>
        <p:spPr/>
        <p:txBody>
          <a:bodyPr/>
          <a:lstStyle/>
          <a:p>
            <a:r>
              <a:rPr lang="en-IN" dirty="0"/>
              <a:t>Game Lift </a:t>
            </a:r>
            <a:r>
              <a:rPr lang="en-IN" dirty="0">
                <a:sym typeface="Wingdings" panose="05000000000000000000" pitchFamily="2" charset="2"/>
              </a:rPr>
              <a:t> for game designing (we can also design AR/</a:t>
            </a:r>
            <a:r>
              <a:rPr lang="en-IN">
                <a:sym typeface="Wingdings" panose="05000000000000000000" pitchFamily="2" charset="2"/>
              </a:rPr>
              <a:t>VR games)</a:t>
            </a:r>
            <a:endParaRPr lang="en-IN"/>
          </a:p>
        </p:txBody>
      </p:sp>
    </p:spTree>
    <p:extLst>
      <p:ext uri="{BB962C8B-B14F-4D97-AF65-F5344CB8AC3E}">
        <p14:creationId xmlns:p14="http://schemas.microsoft.com/office/powerpoint/2010/main" val="118880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FC3E-6C87-4C7B-A6B8-5E3FF333147B}"/>
              </a:ext>
            </a:extLst>
          </p:cNvPr>
          <p:cNvSpPr>
            <a:spLocks noGrp="1"/>
          </p:cNvSpPr>
          <p:nvPr>
            <p:ph idx="1"/>
          </p:nvPr>
        </p:nvSpPr>
        <p:spPr>
          <a:xfrm>
            <a:off x="838200" y="483577"/>
            <a:ext cx="10515600" cy="5693386"/>
          </a:xfrm>
        </p:spPr>
        <p:txBody>
          <a:bodyPr/>
          <a:lstStyle/>
          <a:p>
            <a:r>
              <a:rPr lang="en-IN" dirty="0"/>
              <a:t>AWS was named as a leader in IaaS Magic Quadrant for the 6 consecutive year in2016</a:t>
            </a:r>
          </a:p>
        </p:txBody>
      </p:sp>
      <p:pic>
        <p:nvPicPr>
          <p:cNvPr id="4" name="Picture 3">
            <a:extLst>
              <a:ext uri="{FF2B5EF4-FFF2-40B4-BE49-F238E27FC236}">
                <a16:creationId xmlns:a16="http://schemas.microsoft.com/office/drawing/2014/main" id="{8ACB5424-7D0B-4DBF-8442-A31B75B2E77E}"/>
              </a:ext>
            </a:extLst>
          </p:cNvPr>
          <p:cNvPicPr>
            <a:picLocks noChangeAspect="1"/>
          </p:cNvPicPr>
          <p:nvPr/>
        </p:nvPicPr>
        <p:blipFill>
          <a:blip r:embed="rId2"/>
          <a:stretch>
            <a:fillRect/>
          </a:stretch>
        </p:blipFill>
        <p:spPr>
          <a:xfrm>
            <a:off x="1960684" y="1434978"/>
            <a:ext cx="7102719" cy="4741985"/>
          </a:xfrm>
          <a:prstGeom prst="rect">
            <a:avLst/>
          </a:prstGeom>
        </p:spPr>
      </p:pic>
    </p:spTree>
    <p:extLst>
      <p:ext uri="{BB962C8B-B14F-4D97-AF65-F5344CB8AC3E}">
        <p14:creationId xmlns:p14="http://schemas.microsoft.com/office/powerpoint/2010/main" val="247844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CD18-A3B0-4BC7-93F4-DD235851D6FB}"/>
              </a:ext>
            </a:extLst>
          </p:cNvPr>
          <p:cNvSpPr>
            <a:spLocks noGrp="1"/>
          </p:cNvSpPr>
          <p:nvPr>
            <p:ph type="title"/>
          </p:nvPr>
        </p:nvSpPr>
        <p:spPr/>
        <p:txBody>
          <a:bodyPr/>
          <a:lstStyle/>
          <a:p>
            <a:r>
              <a:rPr lang="en-IN" dirty="0"/>
              <a:t>16 Regions &amp; 44 Availability Zones- Dec 2017</a:t>
            </a:r>
          </a:p>
        </p:txBody>
      </p:sp>
      <p:pic>
        <p:nvPicPr>
          <p:cNvPr id="4" name="Content Placeholder 3">
            <a:extLst>
              <a:ext uri="{FF2B5EF4-FFF2-40B4-BE49-F238E27FC236}">
                <a16:creationId xmlns:a16="http://schemas.microsoft.com/office/drawing/2014/main" id="{459D559E-8D36-4C30-8D8C-4A807B832920}"/>
              </a:ext>
            </a:extLst>
          </p:cNvPr>
          <p:cNvPicPr>
            <a:picLocks noGrp="1" noChangeAspect="1"/>
          </p:cNvPicPr>
          <p:nvPr>
            <p:ph idx="1"/>
          </p:nvPr>
        </p:nvPicPr>
        <p:blipFill>
          <a:blip r:embed="rId2"/>
          <a:stretch>
            <a:fillRect/>
          </a:stretch>
        </p:blipFill>
        <p:spPr>
          <a:xfrm>
            <a:off x="3062287" y="2277269"/>
            <a:ext cx="6067425" cy="3448050"/>
          </a:xfrm>
          <a:prstGeom prst="rect">
            <a:avLst/>
          </a:prstGeom>
        </p:spPr>
      </p:pic>
      <p:sp>
        <p:nvSpPr>
          <p:cNvPr id="5" name="TextBox 4">
            <a:extLst>
              <a:ext uri="{FF2B5EF4-FFF2-40B4-BE49-F238E27FC236}">
                <a16:creationId xmlns:a16="http://schemas.microsoft.com/office/drawing/2014/main" id="{22FD49DD-C34C-4C3A-92F3-19B0207527D3}"/>
              </a:ext>
            </a:extLst>
          </p:cNvPr>
          <p:cNvSpPr txBox="1"/>
          <p:nvPr/>
        </p:nvSpPr>
        <p:spPr>
          <a:xfrm>
            <a:off x="2019869" y="6359857"/>
            <a:ext cx="3985578" cy="369332"/>
          </a:xfrm>
          <a:prstGeom prst="rect">
            <a:avLst/>
          </a:prstGeom>
          <a:noFill/>
        </p:spPr>
        <p:txBody>
          <a:bodyPr wrap="none" rtlCol="0">
            <a:spAutoFit/>
          </a:bodyPr>
          <a:lstStyle/>
          <a:p>
            <a:r>
              <a:rPr lang="en-IN" dirty="0"/>
              <a:t>6 More Regions &amp; 17 More AZ’s for 2018</a:t>
            </a:r>
          </a:p>
        </p:txBody>
      </p:sp>
    </p:spTree>
    <p:extLst>
      <p:ext uri="{BB962C8B-B14F-4D97-AF65-F5344CB8AC3E}">
        <p14:creationId xmlns:p14="http://schemas.microsoft.com/office/powerpoint/2010/main" val="193327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87607-7B87-428D-927B-B715E270DFAC}"/>
              </a:ext>
            </a:extLst>
          </p:cNvPr>
          <p:cNvSpPr>
            <a:spLocks noGrp="1"/>
          </p:cNvSpPr>
          <p:nvPr>
            <p:ph idx="1"/>
          </p:nvPr>
        </p:nvSpPr>
        <p:spPr/>
        <p:txBody>
          <a:bodyPr/>
          <a:lstStyle/>
          <a:p>
            <a:r>
              <a:rPr lang="en-IN" dirty="0" err="1"/>
              <a:t>Avaliability</a:t>
            </a:r>
            <a:r>
              <a:rPr lang="en-IN" dirty="0"/>
              <a:t> Zone </a:t>
            </a:r>
            <a:r>
              <a:rPr lang="en-IN" dirty="0">
                <a:sym typeface="Wingdings" panose="05000000000000000000" pitchFamily="2" charset="2"/>
              </a:rPr>
              <a:t> Data </a:t>
            </a:r>
            <a:r>
              <a:rPr lang="en-IN" dirty="0" err="1">
                <a:sym typeface="Wingdings" panose="05000000000000000000" pitchFamily="2" charset="2"/>
              </a:rPr>
              <a:t>Center</a:t>
            </a:r>
            <a:endParaRPr lang="en-IN" dirty="0">
              <a:sym typeface="Wingdings" panose="05000000000000000000" pitchFamily="2" charset="2"/>
            </a:endParaRPr>
          </a:p>
          <a:p>
            <a:r>
              <a:rPr lang="en-IN" dirty="0">
                <a:sym typeface="Wingdings" panose="05000000000000000000" pitchFamily="2" charset="2"/>
              </a:rPr>
              <a:t>Region  Geographical Area</a:t>
            </a:r>
          </a:p>
          <a:p>
            <a:r>
              <a:rPr lang="en-IN" dirty="0">
                <a:sym typeface="Wingdings" panose="05000000000000000000" pitchFamily="2" charset="2"/>
              </a:rPr>
              <a:t>Each Region contains 2 or more Availability Zones</a:t>
            </a:r>
            <a:endParaRPr lang="en-IN" dirty="0"/>
          </a:p>
        </p:txBody>
      </p:sp>
    </p:spTree>
    <p:extLst>
      <p:ext uri="{BB962C8B-B14F-4D97-AF65-F5344CB8AC3E}">
        <p14:creationId xmlns:p14="http://schemas.microsoft.com/office/powerpoint/2010/main" val="60431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6843-D53F-415C-B478-51DAD39D7BB4}"/>
              </a:ext>
            </a:extLst>
          </p:cNvPr>
          <p:cNvSpPr>
            <a:spLocks noGrp="1"/>
          </p:cNvSpPr>
          <p:nvPr>
            <p:ph type="title"/>
          </p:nvPr>
        </p:nvSpPr>
        <p:spPr/>
        <p:txBody>
          <a:bodyPr/>
          <a:lstStyle/>
          <a:p>
            <a:pPr algn="ctr"/>
            <a:r>
              <a:rPr lang="en-IN" b="1" dirty="0"/>
              <a:t>Edge Location</a:t>
            </a:r>
          </a:p>
        </p:txBody>
      </p:sp>
      <p:sp>
        <p:nvSpPr>
          <p:cNvPr id="3" name="Content Placeholder 2">
            <a:extLst>
              <a:ext uri="{FF2B5EF4-FFF2-40B4-BE49-F238E27FC236}">
                <a16:creationId xmlns:a16="http://schemas.microsoft.com/office/drawing/2014/main" id="{B219E85D-236F-4BA6-B284-EF1F55BDAD13}"/>
              </a:ext>
            </a:extLst>
          </p:cNvPr>
          <p:cNvSpPr>
            <a:spLocks noGrp="1"/>
          </p:cNvSpPr>
          <p:nvPr>
            <p:ph idx="1"/>
          </p:nvPr>
        </p:nvSpPr>
        <p:spPr/>
        <p:txBody>
          <a:bodyPr/>
          <a:lstStyle/>
          <a:p>
            <a:r>
              <a:rPr lang="en-IN" dirty="0"/>
              <a:t>Edge Locations are end points for AWS which are used for caching content. Typically this consists of CloudFront which is Amazon’s Content Delivery Network (CDN).</a:t>
            </a:r>
          </a:p>
          <a:p>
            <a:endParaRPr lang="en-IN" dirty="0"/>
          </a:p>
          <a:p>
            <a:r>
              <a:rPr lang="en-IN" dirty="0"/>
              <a:t>There are more Edge Locations compared to number of regions. Currently there are 96 Edge Locations in total.</a:t>
            </a:r>
          </a:p>
        </p:txBody>
      </p:sp>
    </p:spTree>
    <p:extLst>
      <p:ext uri="{BB962C8B-B14F-4D97-AF65-F5344CB8AC3E}">
        <p14:creationId xmlns:p14="http://schemas.microsoft.com/office/powerpoint/2010/main" val="11037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8969-7733-4C4F-AF4F-A30B9B253114}"/>
              </a:ext>
            </a:extLst>
          </p:cNvPr>
          <p:cNvSpPr>
            <a:spLocks noGrp="1"/>
          </p:cNvSpPr>
          <p:nvPr>
            <p:ph type="title"/>
          </p:nvPr>
        </p:nvSpPr>
        <p:spPr/>
        <p:txBody>
          <a:bodyPr/>
          <a:lstStyle/>
          <a:p>
            <a:pPr algn="ctr"/>
            <a:r>
              <a:rPr lang="en-IN" b="1" dirty="0"/>
              <a:t>What’s inside AWS</a:t>
            </a:r>
          </a:p>
        </p:txBody>
      </p:sp>
      <p:pic>
        <p:nvPicPr>
          <p:cNvPr id="4" name="Content Placeholder 3">
            <a:extLst>
              <a:ext uri="{FF2B5EF4-FFF2-40B4-BE49-F238E27FC236}">
                <a16:creationId xmlns:a16="http://schemas.microsoft.com/office/drawing/2014/main" id="{E98ED757-4FD6-4763-A5A1-9D81B662EFC6}"/>
              </a:ext>
            </a:extLst>
          </p:cNvPr>
          <p:cNvPicPr>
            <a:picLocks noGrp="1" noChangeAspect="1"/>
          </p:cNvPicPr>
          <p:nvPr>
            <p:ph idx="1"/>
          </p:nvPr>
        </p:nvPicPr>
        <p:blipFill>
          <a:blip r:embed="rId2"/>
          <a:stretch>
            <a:fillRect/>
          </a:stretch>
        </p:blipFill>
        <p:spPr>
          <a:xfrm>
            <a:off x="1633219" y="1825625"/>
            <a:ext cx="8925561" cy="4351338"/>
          </a:xfrm>
          <a:prstGeom prst="rect">
            <a:avLst/>
          </a:prstGeom>
        </p:spPr>
      </p:pic>
    </p:spTree>
    <p:extLst>
      <p:ext uri="{BB962C8B-B14F-4D97-AF65-F5344CB8AC3E}">
        <p14:creationId xmlns:p14="http://schemas.microsoft.com/office/powerpoint/2010/main" val="145648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7F3E-F538-468D-935F-53F538232034}"/>
              </a:ext>
            </a:extLst>
          </p:cNvPr>
          <p:cNvSpPr>
            <a:spLocks noGrp="1"/>
          </p:cNvSpPr>
          <p:nvPr>
            <p:ph type="title"/>
          </p:nvPr>
        </p:nvSpPr>
        <p:spPr/>
        <p:txBody>
          <a:bodyPr/>
          <a:lstStyle/>
          <a:p>
            <a:pPr algn="ctr"/>
            <a:r>
              <a:rPr lang="en-IN" b="1" dirty="0"/>
              <a:t>Compute</a:t>
            </a:r>
          </a:p>
        </p:txBody>
      </p:sp>
      <p:sp>
        <p:nvSpPr>
          <p:cNvPr id="3" name="Content Placeholder 2">
            <a:extLst>
              <a:ext uri="{FF2B5EF4-FFF2-40B4-BE49-F238E27FC236}">
                <a16:creationId xmlns:a16="http://schemas.microsoft.com/office/drawing/2014/main" id="{F9AB4EE0-8BAE-4FDC-B2A7-63E6AB36C0DC}"/>
              </a:ext>
            </a:extLst>
          </p:cNvPr>
          <p:cNvSpPr>
            <a:spLocks noGrp="1"/>
          </p:cNvSpPr>
          <p:nvPr>
            <p:ph idx="1"/>
          </p:nvPr>
        </p:nvSpPr>
        <p:spPr/>
        <p:txBody>
          <a:bodyPr>
            <a:normAutofit fontScale="77500" lnSpcReduction="20000"/>
          </a:bodyPr>
          <a:lstStyle/>
          <a:p>
            <a:r>
              <a:rPr lang="en-IN" dirty="0"/>
              <a:t>EC2– Elastic Compute Cloud</a:t>
            </a:r>
            <a:r>
              <a:rPr lang="en-IN" dirty="0">
                <a:sym typeface="Wingdings" panose="05000000000000000000" pitchFamily="2" charset="2"/>
              </a:rPr>
              <a:t> Virtual machines inside AWS </a:t>
            </a:r>
          </a:p>
          <a:p>
            <a:r>
              <a:rPr lang="en-IN" dirty="0">
                <a:sym typeface="Wingdings" panose="05000000000000000000" pitchFamily="2" charset="2"/>
              </a:rPr>
              <a:t>We can also have dedicated physical machines under EC2</a:t>
            </a:r>
          </a:p>
          <a:p>
            <a:endParaRPr lang="en-IN" dirty="0">
              <a:sym typeface="Wingdings" panose="05000000000000000000" pitchFamily="2" charset="2"/>
            </a:endParaRPr>
          </a:p>
          <a:p>
            <a:r>
              <a:rPr lang="en-IN" dirty="0">
                <a:sym typeface="Wingdings" panose="05000000000000000000" pitchFamily="2" charset="2"/>
              </a:rPr>
              <a:t>ECS Elastic Container Service  this is where we manage and run docker containers at given scale</a:t>
            </a:r>
          </a:p>
          <a:p>
            <a:r>
              <a:rPr lang="en-IN" dirty="0">
                <a:sym typeface="Wingdings" panose="05000000000000000000" pitchFamily="2" charset="2"/>
              </a:rPr>
              <a:t>Elastic Beanstalk if the developer is no interested in the scaling of components or configurations of EC2 for example. This is the best choice. Developers can concentrate only on their code.</a:t>
            </a:r>
          </a:p>
          <a:p>
            <a:r>
              <a:rPr lang="en-IN" dirty="0">
                <a:sym typeface="Wingdings" panose="05000000000000000000" pitchFamily="2" charset="2"/>
              </a:rPr>
              <a:t>Lambda code u upload to cloud and manage the event on which it runs. You don’t have to bother about any virtual machines, OS and stuff like that.</a:t>
            </a:r>
          </a:p>
          <a:p>
            <a:r>
              <a:rPr lang="en-IN" dirty="0" err="1">
                <a:sym typeface="Wingdings" panose="05000000000000000000" pitchFamily="2" charset="2"/>
              </a:rPr>
              <a:t>LightSailAmazon’s</a:t>
            </a:r>
            <a:r>
              <a:rPr lang="en-IN" dirty="0">
                <a:sym typeface="Wingdings" panose="05000000000000000000" pitchFamily="2" charset="2"/>
              </a:rPr>
              <a:t> VPS </a:t>
            </a:r>
            <a:r>
              <a:rPr lang="en-IN" dirty="0" err="1">
                <a:sym typeface="Wingdings" panose="05000000000000000000" pitchFamily="2" charset="2"/>
              </a:rPr>
              <a:t>servicefor</a:t>
            </a:r>
            <a:r>
              <a:rPr lang="en-IN" dirty="0">
                <a:sym typeface="Wingdings" panose="05000000000000000000" pitchFamily="2" charset="2"/>
              </a:rPr>
              <a:t> those who don’t want to understand anything about AWS. Soon we subscribe for LightSail we will be given a server with IP address and SSH access</a:t>
            </a:r>
          </a:p>
          <a:p>
            <a:r>
              <a:rPr lang="en-IN" dirty="0">
                <a:sym typeface="Wingdings" panose="05000000000000000000" pitchFamily="2" charset="2"/>
              </a:rPr>
              <a:t>Batch for batch computing</a:t>
            </a:r>
          </a:p>
        </p:txBody>
      </p:sp>
    </p:spTree>
    <p:extLst>
      <p:ext uri="{BB962C8B-B14F-4D97-AF65-F5344CB8AC3E}">
        <p14:creationId xmlns:p14="http://schemas.microsoft.com/office/powerpoint/2010/main" val="98144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2504</Words>
  <Application>Microsoft Office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AWS</vt:lpstr>
      <vt:lpstr>History of AWS</vt:lpstr>
      <vt:lpstr>AWS New Service Announcements &amp; Updates</vt:lpstr>
      <vt:lpstr>PowerPoint Presentation</vt:lpstr>
      <vt:lpstr>16 Regions &amp; 44 Availability Zones- Dec 2017</vt:lpstr>
      <vt:lpstr>PowerPoint Presentation</vt:lpstr>
      <vt:lpstr>Edge Location</vt:lpstr>
      <vt:lpstr>What’s inside AWS</vt:lpstr>
      <vt:lpstr>Compute</vt:lpstr>
      <vt:lpstr>Storage</vt:lpstr>
      <vt:lpstr>Databases</vt:lpstr>
      <vt:lpstr>Migration</vt:lpstr>
      <vt:lpstr>Networking &amp; Content Delivery</vt:lpstr>
      <vt:lpstr>Developer Tools</vt:lpstr>
      <vt:lpstr>Management Tools</vt:lpstr>
      <vt:lpstr>Management Tools Cntd</vt:lpstr>
      <vt:lpstr>Media Services</vt:lpstr>
      <vt:lpstr>Machine Learning</vt:lpstr>
      <vt:lpstr>PowerPoint Presentation</vt:lpstr>
      <vt:lpstr>Analytics</vt:lpstr>
      <vt:lpstr>PowerPoint Presentation</vt:lpstr>
      <vt:lpstr>Security &amp; Identity &amp; Compliance</vt:lpstr>
      <vt:lpstr>PowerPoint Presentation</vt:lpstr>
      <vt:lpstr>Mobile Services</vt:lpstr>
      <vt:lpstr>AR/VR</vt:lpstr>
      <vt:lpstr>Application Integration</vt:lpstr>
      <vt:lpstr>Customer Engagement</vt:lpstr>
      <vt:lpstr>Business Productivity</vt:lpstr>
      <vt:lpstr>Desktop &amp; App streaming</vt:lpstr>
      <vt:lpstr>IOT</vt:lpstr>
      <vt:lpstr>Game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hari kishan</dc:creator>
  <cp:lastModifiedBy>Hari Kishan</cp:lastModifiedBy>
  <cp:revision>33</cp:revision>
  <dcterms:created xsi:type="dcterms:W3CDTF">2018-06-17T10:22:55Z</dcterms:created>
  <dcterms:modified xsi:type="dcterms:W3CDTF">2018-08-16T16:18:37Z</dcterms:modified>
</cp:coreProperties>
</file>