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67" r:id="rId7"/>
    <p:sldId id="258" r:id="rId8"/>
    <p:sldId id="268" r:id="rId9"/>
    <p:sldId id="269" r:id="rId10"/>
    <p:sldId id="270" r:id="rId11"/>
    <p:sldId id="271" r:id="rId12"/>
    <p:sldId id="272" r:id="rId13"/>
    <p:sldId id="273" r:id="rId14"/>
    <p:sldId id="274" r:id="rId15"/>
    <p:sldId id="259" r:id="rId16"/>
    <p:sldId id="260" r:id="rId17"/>
    <p:sldId id="261" r:id="rId18"/>
    <p:sldId id="262" r:id="rId19"/>
    <p:sldId id="263" r:id="rId20"/>
    <p:sldId id="275" r:id="rId21"/>
    <p:sldId id="276" r:id="rId22"/>
    <p:sldId id="277" r:id="rId23"/>
    <p:sldId id="278" r:id="rId24"/>
    <p:sldId id="282" r:id="rId25"/>
    <p:sldId id="283" r:id="rId26"/>
    <p:sldId id="284" r:id="rId27"/>
    <p:sldId id="285" r:id="rId28"/>
    <p:sldId id="279" r:id="rId29"/>
    <p:sldId id="280" r:id="rId30"/>
    <p:sldId id="281"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D090-C505-4696-ADD5-CE0F045D58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C62E68-AF61-4DCF-A598-B8D91BCD2E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06A0D2-2988-422A-AD6B-172004791C74}"/>
              </a:ext>
            </a:extLst>
          </p:cNvPr>
          <p:cNvSpPr>
            <a:spLocks noGrp="1"/>
          </p:cNvSpPr>
          <p:nvPr>
            <p:ph type="dt" sz="half" idx="10"/>
          </p:nvPr>
        </p:nvSpPr>
        <p:spPr/>
        <p:txBody>
          <a:bodyPr/>
          <a:lstStyle/>
          <a:p>
            <a:fld id="{0EE6C48F-FFEF-41EE-B670-CBA3793F6411}" type="datetimeFigureOut">
              <a:rPr lang="en-IN" smtClean="0"/>
              <a:t>26-11-2018</a:t>
            </a:fld>
            <a:endParaRPr lang="en-IN"/>
          </a:p>
        </p:txBody>
      </p:sp>
      <p:sp>
        <p:nvSpPr>
          <p:cNvPr id="5" name="Footer Placeholder 4">
            <a:extLst>
              <a:ext uri="{FF2B5EF4-FFF2-40B4-BE49-F238E27FC236}">
                <a16:creationId xmlns:a16="http://schemas.microsoft.com/office/drawing/2014/main" id="{CE89173B-8BC9-4A8C-BAB1-2A3F536061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5DD152-89B6-45FD-8C80-AA5D61BB2D89}"/>
              </a:ext>
            </a:extLst>
          </p:cNvPr>
          <p:cNvSpPr>
            <a:spLocks noGrp="1"/>
          </p:cNvSpPr>
          <p:nvPr>
            <p:ph type="sldNum" sz="quarter" idx="12"/>
          </p:nvPr>
        </p:nvSpPr>
        <p:spPr/>
        <p:txBody>
          <a:bodyPr/>
          <a:lstStyle/>
          <a:p>
            <a:fld id="{3CAF8A01-F4C7-4F2C-B64B-2130718FC19F}" type="slidenum">
              <a:rPr lang="en-IN" smtClean="0"/>
              <a:t>‹#›</a:t>
            </a:fld>
            <a:endParaRPr lang="en-IN"/>
          </a:p>
        </p:txBody>
      </p:sp>
    </p:spTree>
    <p:extLst>
      <p:ext uri="{BB962C8B-B14F-4D97-AF65-F5344CB8AC3E}">
        <p14:creationId xmlns:p14="http://schemas.microsoft.com/office/powerpoint/2010/main" val="1859898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4F3B6-22D0-483A-A895-E74E87A3BF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12401A-EE57-497D-A0F0-CDF36F3530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9A53E0-374C-450F-AD6C-718A4DC7A82E}"/>
              </a:ext>
            </a:extLst>
          </p:cNvPr>
          <p:cNvSpPr>
            <a:spLocks noGrp="1"/>
          </p:cNvSpPr>
          <p:nvPr>
            <p:ph type="dt" sz="half" idx="10"/>
          </p:nvPr>
        </p:nvSpPr>
        <p:spPr/>
        <p:txBody>
          <a:bodyPr/>
          <a:lstStyle/>
          <a:p>
            <a:fld id="{0EE6C48F-FFEF-41EE-B670-CBA3793F6411}" type="datetimeFigureOut">
              <a:rPr lang="en-IN" smtClean="0"/>
              <a:t>26-11-2018</a:t>
            </a:fld>
            <a:endParaRPr lang="en-IN"/>
          </a:p>
        </p:txBody>
      </p:sp>
      <p:sp>
        <p:nvSpPr>
          <p:cNvPr id="5" name="Footer Placeholder 4">
            <a:extLst>
              <a:ext uri="{FF2B5EF4-FFF2-40B4-BE49-F238E27FC236}">
                <a16:creationId xmlns:a16="http://schemas.microsoft.com/office/drawing/2014/main" id="{4AD54806-75B2-4B78-8975-1F57E4D706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5FECB1-2DB7-4AD0-8B5C-4860369C6934}"/>
              </a:ext>
            </a:extLst>
          </p:cNvPr>
          <p:cNvSpPr>
            <a:spLocks noGrp="1"/>
          </p:cNvSpPr>
          <p:nvPr>
            <p:ph type="sldNum" sz="quarter" idx="12"/>
          </p:nvPr>
        </p:nvSpPr>
        <p:spPr/>
        <p:txBody>
          <a:bodyPr/>
          <a:lstStyle/>
          <a:p>
            <a:fld id="{3CAF8A01-F4C7-4F2C-B64B-2130718FC19F}" type="slidenum">
              <a:rPr lang="en-IN" smtClean="0"/>
              <a:t>‹#›</a:t>
            </a:fld>
            <a:endParaRPr lang="en-IN"/>
          </a:p>
        </p:txBody>
      </p:sp>
    </p:spTree>
    <p:extLst>
      <p:ext uri="{BB962C8B-B14F-4D97-AF65-F5344CB8AC3E}">
        <p14:creationId xmlns:p14="http://schemas.microsoft.com/office/powerpoint/2010/main" val="2518081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C6593B-2719-4094-B663-1C954E63A2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DD243B-AF94-4AF0-92B7-EF8C2131578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1BF2C0-2DC6-49D4-B15E-E849EC6D1097}"/>
              </a:ext>
            </a:extLst>
          </p:cNvPr>
          <p:cNvSpPr>
            <a:spLocks noGrp="1"/>
          </p:cNvSpPr>
          <p:nvPr>
            <p:ph type="dt" sz="half" idx="10"/>
          </p:nvPr>
        </p:nvSpPr>
        <p:spPr/>
        <p:txBody>
          <a:bodyPr/>
          <a:lstStyle/>
          <a:p>
            <a:fld id="{0EE6C48F-FFEF-41EE-B670-CBA3793F6411}" type="datetimeFigureOut">
              <a:rPr lang="en-IN" smtClean="0"/>
              <a:t>26-11-2018</a:t>
            </a:fld>
            <a:endParaRPr lang="en-IN"/>
          </a:p>
        </p:txBody>
      </p:sp>
      <p:sp>
        <p:nvSpPr>
          <p:cNvPr id="5" name="Footer Placeholder 4">
            <a:extLst>
              <a:ext uri="{FF2B5EF4-FFF2-40B4-BE49-F238E27FC236}">
                <a16:creationId xmlns:a16="http://schemas.microsoft.com/office/drawing/2014/main" id="{0A5AE99E-65C0-414A-89DA-FCA74694A1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E789B4-A247-4BDD-BE5A-82C4630A25EB}"/>
              </a:ext>
            </a:extLst>
          </p:cNvPr>
          <p:cNvSpPr>
            <a:spLocks noGrp="1"/>
          </p:cNvSpPr>
          <p:nvPr>
            <p:ph type="sldNum" sz="quarter" idx="12"/>
          </p:nvPr>
        </p:nvSpPr>
        <p:spPr/>
        <p:txBody>
          <a:bodyPr/>
          <a:lstStyle/>
          <a:p>
            <a:fld id="{3CAF8A01-F4C7-4F2C-B64B-2130718FC19F}" type="slidenum">
              <a:rPr lang="en-IN" smtClean="0"/>
              <a:t>‹#›</a:t>
            </a:fld>
            <a:endParaRPr lang="en-IN"/>
          </a:p>
        </p:txBody>
      </p:sp>
    </p:spTree>
    <p:extLst>
      <p:ext uri="{BB962C8B-B14F-4D97-AF65-F5344CB8AC3E}">
        <p14:creationId xmlns:p14="http://schemas.microsoft.com/office/powerpoint/2010/main" val="3686009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6BB4A-CDC1-4ACA-8567-AFB993A9AB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803DF8-580F-4D3F-974B-310CD413F93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089F42-A60D-4D02-AFA1-A00C20B5D5C3}"/>
              </a:ext>
            </a:extLst>
          </p:cNvPr>
          <p:cNvSpPr>
            <a:spLocks noGrp="1"/>
          </p:cNvSpPr>
          <p:nvPr>
            <p:ph type="dt" sz="half" idx="10"/>
          </p:nvPr>
        </p:nvSpPr>
        <p:spPr/>
        <p:txBody>
          <a:bodyPr/>
          <a:lstStyle/>
          <a:p>
            <a:fld id="{0EE6C48F-FFEF-41EE-B670-CBA3793F6411}" type="datetimeFigureOut">
              <a:rPr lang="en-IN" smtClean="0"/>
              <a:t>26-11-2018</a:t>
            </a:fld>
            <a:endParaRPr lang="en-IN"/>
          </a:p>
        </p:txBody>
      </p:sp>
      <p:sp>
        <p:nvSpPr>
          <p:cNvPr id="5" name="Footer Placeholder 4">
            <a:extLst>
              <a:ext uri="{FF2B5EF4-FFF2-40B4-BE49-F238E27FC236}">
                <a16:creationId xmlns:a16="http://schemas.microsoft.com/office/drawing/2014/main" id="{112E6E06-D07D-4D08-A5B5-B147D0E3F4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47701E-7603-4F2A-A7D5-11ACE54FAA1E}"/>
              </a:ext>
            </a:extLst>
          </p:cNvPr>
          <p:cNvSpPr>
            <a:spLocks noGrp="1"/>
          </p:cNvSpPr>
          <p:nvPr>
            <p:ph type="sldNum" sz="quarter" idx="12"/>
          </p:nvPr>
        </p:nvSpPr>
        <p:spPr/>
        <p:txBody>
          <a:bodyPr/>
          <a:lstStyle/>
          <a:p>
            <a:fld id="{3CAF8A01-F4C7-4F2C-B64B-2130718FC19F}" type="slidenum">
              <a:rPr lang="en-IN" smtClean="0"/>
              <a:t>‹#›</a:t>
            </a:fld>
            <a:endParaRPr lang="en-IN"/>
          </a:p>
        </p:txBody>
      </p:sp>
    </p:spTree>
    <p:extLst>
      <p:ext uri="{BB962C8B-B14F-4D97-AF65-F5344CB8AC3E}">
        <p14:creationId xmlns:p14="http://schemas.microsoft.com/office/powerpoint/2010/main" val="8536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7B02-27DB-4BAE-A87F-FBEF223CD7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500F6C-3168-41CD-8EA1-F293C8F052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4760C26-2EB7-4ADF-8AC1-5EA30A2A7B8E}"/>
              </a:ext>
            </a:extLst>
          </p:cNvPr>
          <p:cNvSpPr>
            <a:spLocks noGrp="1"/>
          </p:cNvSpPr>
          <p:nvPr>
            <p:ph type="dt" sz="half" idx="10"/>
          </p:nvPr>
        </p:nvSpPr>
        <p:spPr/>
        <p:txBody>
          <a:bodyPr/>
          <a:lstStyle/>
          <a:p>
            <a:fld id="{0EE6C48F-FFEF-41EE-B670-CBA3793F6411}" type="datetimeFigureOut">
              <a:rPr lang="en-IN" smtClean="0"/>
              <a:t>26-11-2018</a:t>
            </a:fld>
            <a:endParaRPr lang="en-IN"/>
          </a:p>
        </p:txBody>
      </p:sp>
      <p:sp>
        <p:nvSpPr>
          <p:cNvPr id="5" name="Footer Placeholder 4">
            <a:extLst>
              <a:ext uri="{FF2B5EF4-FFF2-40B4-BE49-F238E27FC236}">
                <a16:creationId xmlns:a16="http://schemas.microsoft.com/office/drawing/2014/main" id="{296BDECD-226E-4BE1-AC49-ED04CC5598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4FFC0F-E27B-47CA-B2C2-52D18406CF7D}"/>
              </a:ext>
            </a:extLst>
          </p:cNvPr>
          <p:cNvSpPr>
            <a:spLocks noGrp="1"/>
          </p:cNvSpPr>
          <p:nvPr>
            <p:ph type="sldNum" sz="quarter" idx="12"/>
          </p:nvPr>
        </p:nvSpPr>
        <p:spPr/>
        <p:txBody>
          <a:bodyPr/>
          <a:lstStyle/>
          <a:p>
            <a:fld id="{3CAF8A01-F4C7-4F2C-B64B-2130718FC19F}" type="slidenum">
              <a:rPr lang="en-IN" smtClean="0"/>
              <a:t>‹#›</a:t>
            </a:fld>
            <a:endParaRPr lang="en-IN"/>
          </a:p>
        </p:txBody>
      </p:sp>
    </p:spTree>
    <p:extLst>
      <p:ext uri="{BB962C8B-B14F-4D97-AF65-F5344CB8AC3E}">
        <p14:creationId xmlns:p14="http://schemas.microsoft.com/office/powerpoint/2010/main" val="4081726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5CF1-6855-4095-83F1-B5E17ED97D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4F7A3A-0DE7-4ACD-A0AB-446EE7936E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7E96FF-6355-483C-9F4E-A01AEB0B68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DC53CC-A335-4DC5-9006-FE6C7B6CB7A7}"/>
              </a:ext>
            </a:extLst>
          </p:cNvPr>
          <p:cNvSpPr>
            <a:spLocks noGrp="1"/>
          </p:cNvSpPr>
          <p:nvPr>
            <p:ph type="dt" sz="half" idx="10"/>
          </p:nvPr>
        </p:nvSpPr>
        <p:spPr/>
        <p:txBody>
          <a:bodyPr/>
          <a:lstStyle/>
          <a:p>
            <a:fld id="{0EE6C48F-FFEF-41EE-B670-CBA3793F6411}" type="datetimeFigureOut">
              <a:rPr lang="en-IN" smtClean="0"/>
              <a:t>26-11-2018</a:t>
            </a:fld>
            <a:endParaRPr lang="en-IN"/>
          </a:p>
        </p:txBody>
      </p:sp>
      <p:sp>
        <p:nvSpPr>
          <p:cNvPr id="6" name="Footer Placeholder 5">
            <a:extLst>
              <a:ext uri="{FF2B5EF4-FFF2-40B4-BE49-F238E27FC236}">
                <a16:creationId xmlns:a16="http://schemas.microsoft.com/office/drawing/2014/main" id="{3D2DAC1A-CBC2-4785-8A41-63E8D9E1F4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5C2C36-B799-4026-9E9A-6B8EDACDA9B1}"/>
              </a:ext>
            </a:extLst>
          </p:cNvPr>
          <p:cNvSpPr>
            <a:spLocks noGrp="1"/>
          </p:cNvSpPr>
          <p:nvPr>
            <p:ph type="sldNum" sz="quarter" idx="12"/>
          </p:nvPr>
        </p:nvSpPr>
        <p:spPr/>
        <p:txBody>
          <a:bodyPr/>
          <a:lstStyle/>
          <a:p>
            <a:fld id="{3CAF8A01-F4C7-4F2C-B64B-2130718FC19F}" type="slidenum">
              <a:rPr lang="en-IN" smtClean="0"/>
              <a:t>‹#›</a:t>
            </a:fld>
            <a:endParaRPr lang="en-IN"/>
          </a:p>
        </p:txBody>
      </p:sp>
    </p:spTree>
    <p:extLst>
      <p:ext uri="{BB962C8B-B14F-4D97-AF65-F5344CB8AC3E}">
        <p14:creationId xmlns:p14="http://schemas.microsoft.com/office/powerpoint/2010/main" val="1156353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32DC7-F338-4C19-BB44-C02947A21E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135D51-C2D9-4D04-8A89-FC4622B62D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8A12D4B-E88A-4F3B-92AD-99438DE5B5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FF44CB-5DD5-4CEC-ABA3-19B97C2A01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EBF141F-8891-40B1-A2CD-CE3D73C9E1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9367FF-7044-4B0D-A398-C45C7FCB30EB}"/>
              </a:ext>
            </a:extLst>
          </p:cNvPr>
          <p:cNvSpPr>
            <a:spLocks noGrp="1"/>
          </p:cNvSpPr>
          <p:nvPr>
            <p:ph type="dt" sz="half" idx="10"/>
          </p:nvPr>
        </p:nvSpPr>
        <p:spPr/>
        <p:txBody>
          <a:bodyPr/>
          <a:lstStyle/>
          <a:p>
            <a:fld id="{0EE6C48F-FFEF-41EE-B670-CBA3793F6411}" type="datetimeFigureOut">
              <a:rPr lang="en-IN" smtClean="0"/>
              <a:t>26-11-2018</a:t>
            </a:fld>
            <a:endParaRPr lang="en-IN"/>
          </a:p>
        </p:txBody>
      </p:sp>
      <p:sp>
        <p:nvSpPr>
          <p:cNvPr id="8" name="Footer Placeholder 7">
            <a:extLst>
              <a:ext uri="{FF2B5EF4-FFF2-40B4-BE49-F238E27FC236}">
                <a16:creationId xmlns:a16="http://schemas.microsoft.com/office/drawing/2014/main" id="{259AAB5E-EB2A-4C58-A033-6B747C0D6A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405007-BBE3-4DC8-BFBC-604F9FCFB494}"/>
              </a:ext>
            </a:extLst>
          </p:cNvPr>
          <p:cNvSpPr>
            <a:spLocks noGrp="1"/>
          </p:cNvSpPr>
          <p:nvPr>
            <p:ph type="sldNum" sz="quarter" idx="12"/>
          </p:nvPr>
        </p:nvSpPr>
        <p:spPr/>
        <p:txBody>
          <a:bodyPr/>
          <a:lstStyle/>
          <a:p>
            <a:fld id="{3CAF8A01-F4C7-4F2C-B64B-2130718FC19F}" type="slidenum">
              <a:rPr lang="en-IN" smtClean="0"/>
              <a:t>‹#›</a:t>
            </a:fld>
            <a:endParaRPr lang="en-IN"/>
          </a:p>
        </p:txBody>
      </p:sp>
    </p:spTree>
    <p:extLst>
      <p:ext uri="{BB962C8B-B14F-4D97-AF65-F5344CB8AC3E}">
        <p14:creationId xmlns:p14="http://schemas.microsoft.com/office/powerpoint/2010/main" val="924897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D722D-682F-4C6F-B47F-D0E013259E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8DD0B4-CD70-485D-AB2A-17016B02564D}"/>
              </a:ext>
            </a:extLst>
          </p:cNvPr>
          <p:cNvSpPr>
            <a:spLocks noGrp="1"/>
          </p:cNvSpPr>
          <p:nvPr>
            <p:ph type="dt" sz="half" idx="10"/>
          </p:nvPr>
        </p:nvSpPr>
        <p:spPr/>
        <p:txBody>
          <a:bodyPr/>
          <a:lstStyle/>
          <a:p>
            <a:fld id="{0EE6C48F-FFEF-41EE-B670-CBA3793F6411}" type="datetimeFigureOut">
              <a:rPr lang="en-IN" smtClean="0"/>
              <a:t>26-11-2018</a:t>
            </a:fld>
            <a:endParaRPr lang="en-IN"/>
          </a:p>
        </p:txBody>
      </p:sp>
      <p:sp>
        <p:nvSpPr>
          <p:cNvPr id="4" name="Footer Placeholder 3">
            <a:extLst>
              <a:ext uri="{FF2B5EF4-FFF2-40B4-BE49-F238E27FC236}">
                <a16:creationId xmlns:a16="http://schemas.microsoft.com/office/drawing/2014/main" id="{540E326F-CF2D-466C-9BAB-73FB083932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48E9ED-4E63-46BA-AD1A-F1BAE7F24260}"/>
              </a:ext>
            </a:extLst>
          </p:cNvPr>
          <p:cNvSpPr>
            <a:spLocks noGrp="1"/>
          </p:cNvSpPr>
          <p:nvPr>
            <p:ph type="sldNum" sz="quarter" idx="12"/>
          </p:nvPr>
        </p:nvSpPr>
        <p:spPr/>
        <p:txBody>
          <a:bodyPr/>
          <a:lstStyle/>
          <a:p>
            <a:fld id="{3CAF8A01-F4C7-4F2C-B64B-2130718FC19F}" type="slidenum">
              <a:rPr lang="en-IN" smtClean="0"/>
              <a:t>‹#›</a:t>
            </a:fld>
            <a:endParaRPr lang="en-IN"/>
          </a:p>
        </p:txBody>
      </p:sp>
    </p:spTree>
    <p:extLst>
      <p:ext uri="{BB962C8B-B14F-4D97-AF65-F5344CB8AC3E}">
        <p14:creationId xmlns:p14="http://schemas.microsoft.com/office/powerpoint/2010/main" val="884485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C664FB-4CD8-4B89-8A49-D9C572F10889}"/>
              </a:ext>
            </a:extLst>
          </p:cNvPr>
          <p:cNvSpPr>
            <a:spLocks noGrp="1"/>
          </p:cNvSpPr>
          <p:nvPr>
            <p:ph type="dt" sz="half" idx="10"/>
          </p:nvPr>
        </p:nvSpPr>
        <p:spPr/>
        <p:txBody>
          <a:bodyPr/>
          <a:lstStyle/>
          <a:p>
            <a:fld id="{0EE6C48F-FFEF-41EE-B670-CBA3793F6411}" type="datetimeFigureOut">
              <a:rPr lang="en-IN" smtClean="0"/>
              <a:t>26-11-2018</a:t>
            </a:fld>
            <a:endParaRPr lang="en-IN"/>
          </a:p>
        </p:txBody>
      </p:sp>
      <p:sp>
        <p:nvSpPr>
          <p:cNvPr id="3" name="Footer Placeholder 2">
            <a:extLst>
              <a:ext uri="{FF2B5EF4-FFF2-40B4-BE49-F238E27FC236}">
                <a16:creationId xmlns:a16="http://schemas.microsoft.com/office/drawing/2014/main" id="{38A47166-8542-4E34-9001-8F3FF8E9B1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B4C47A-A15E-4F3B-924E-8538FCE9FF95}"/>
              </a:ext>
            </a:extLst>
          </p:cNvPr>
          <p:cNvSpPr>
            <a:spLocks noGrp="1"/>
          </p:cNvSpPr>
          <p:nvPr>
            <p:ph type="sldNum" sz="quarter" idx="12"/>
          </p:nvPr>
        </p:nvSpPr>
        <p:spPr/>
        <p:txBody>
          <a:bodyPr/>
          <a:lstStyle/>
          <a:p>
            <a:fld id="{3CAF8A01-F4C7-4F2C-B64B-2130718FC19F}" type="slidenum">
              <a:rPr lang="en-IN" smtClean="0"/>
              <a:t>‹#›</a:t>
            </a:fld>
            <a:endParaRPr lang="en-IN"/>
          </a:p>
        </p:txBody>
      </p:sp>
    </p:spTree>
    <p:extLst>
      <p:ext uri="{BB962C8B-B14F-4D97-AF65-F5344CB8AC3E}">
        <p14:creationId xmlns:p14="http://schemas.microsoft.com/office/powerpoint/2010/main" val="2805625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73265-19F7-4616-B6F1-B95DA1CDE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3F427F-BF38-4FA7-949C-BC7F2B0437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25EBD3-F229-485A-BC71-7717A0CEC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F10BAA-EFE2-4B9A-AC39-0429020B4E89}"/>
              </a:ext>
            </a:extLst>
          </p:cNvPr>
          <p:cNvSpPr>
            <a:spLocks noGrp="1"/>
          </p:cNvSpPr>
          <p:nvPr>
            <p:ph type="dt" sz="half" idx="10"/>
          </p:nvPr>
        </p:nvSpPr>
        <p:spPr/>
        <p:txBody>
          <a:bodyPr/>
          <a:lstStyle/>
          <a:p>
            <a:fld id="{0EE6C48F-FFEF-41EE-B670-CBA3793F6411}" type="datetimeFigureOut">
              <a:rPr lang="en-IN" smtClean="0"/>
              <a:t>26-11-2018</a:t>
            </a:fld>
            <a:endParaRPr lang="en-IN"/>
          </a:p>
        </p:txBody>
      </p:sp>
      <p:sp>
        <p:nvSpPr>
          <p:cNvPr id="6" name="Footer Placeholder 5">
            <a:extLst>
              <a:ext uri="{FF2B5EF4-FFF2-40B4-BE49-F238E27FC236}">
                <a16:creationId xmlns:a16="http://schemas.microsoft.com/office/drawing/2014/main" id="{28F6C21B-2775-4C7C-A520-B23FFDB73A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4F347A-02DB-4AC3-9916-A13E7A5B6CE3}"/>
              </a:ext>
            </a:extLst>
          </p:cNvPr>
          <p:cNvSpPr>
            <a:spLocks noGrp="1"/>
          </p:cNvSpPr>
          <p:nvPr>
            <p:ph type="sldNum" sz="quarter" idx="12"/>
          </p:nvPr>
        </p:nvSpPr>
        <p:spPr/>
        <p:txBody>
          <a:bodyPr/>
          <a:lstStyle/>
          <a:p>
            <a:fld id="{3CAF8A01-F4C7-4F2C-B64B-2130718FC19F}" type="slidenum">
              <a:rPr lang="en-IN" smtClean="0"/>
              <a:t>‹#›</a:t>
            </a:fld>
            <a:endParaRPr lang="en-IN"/>
          </a:p>
        </p:txBody>
      </p:sp>
    </p:spTree>
    <p:extLst>
      <p:ext uri="{BB962C8B-B14F-4D97-AF65-F5344CB8AC3E}">
        <p14:creationId xmlns:p14="http://schemas.microsoft.com/office/powerpoint/2010/main" val="210683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B1DA-BC50-4F49-8821-3AAF34EFC5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E7E60C-B000-4C7E-A933-76F63D2AAD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EDA925-25AC-46E7-AEB6-B1064AC83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3B4B4C-A694-495E-83EA-2A6C2BC461DF}"/>
              </a:ext>
            </a:extLst>
          </p:cNvPr>
          <p:cNvSpPr>
            <a:spLocks noGrp="1"/>
          </p:cNvSpPr>
          <p:nvPr>
            <p:ph type="dt" sz="half" idx="10"/>
          </p:nvPr>
        </p:nvSpPr>
        <p:spPr/>
        <p:txBody>
          <a:bodyPr/>
          <a:lstStyle/>
          <a:p>
            <a:fld id="{0EE6C48F-FFEF-41EE-B670-CBA3793F6411}" type="datetimeFigureOut">
              <a:rPr lang="en-IN" smtClean="0"/>
              <a:t>26-11-2018</a:t>
            </a:fld>
            <a:endParaRPr lang="en-IN"/>
          </a:p>
        </p:txBody>
      </p:sp>
      <p:sp>
        <p:nvSpPr>
          <p:cNvPr id="6" name="Footer Placeholder 5">
            <a:extLst>
              <a:ext uri="{FF2B5EF4-FFF2-40B4-BE49-F238E27FC236}">
                <a16:creationId xmlns:a16="http://schemas.microsoft.com/office/drawing/2014/main" id="{0D1B1CAB-F448-40AB-9864-434DE4C0A8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EF00A8-7D03-431F-BC75-60D4BF6223D2}"/>
              </a:ext>
            </a:extLst>
          </p:cNvPr>
          <p:cNvSpPr>
            <a:spLocks noGrp="1"/>
          </p:cNvSpPr>
          <p:nvPr>
            <p:ph type="sldNum" sz="quarter" idx="12"/>
          </p:nvPr>
        </p:nvSpPr>
        <p:spPr/>
        <p:txBody>
          <a:bodyPr/>
          <a:lstStyle/>
          <a:p>
            <a:fld id="{3CAF8A01-F4C7-4F2C-B64B-2130718FC19F}" type="slidenum">
              <a:rPr lang="en-IN" smtClean="0"/>
              <a:t>‹#›</a:t>
            </a:fld>
            <a:endParaRPr lang="en-IN"/>
          </a:p>
        </p:txBody>
      </p:sp>
    </p:spTree>
    <p:extLst>
      <p:ext uri="{BB962C8B-B14F-4D97-AF65-F5344CB8AC3E}">
        <p14:creationId xmlns:p14="http://schemas.microsoft.com/office/powerpoint/2010/main" val="1294155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18239F-8F66-4EDF-9B0D-F702B2E748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2FAEC5-0991-4E6A-BA82-18AFBB7284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2945B-2DC4-437A-8767-4910DAC49C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6C48F-FFEF-41EE-B670-CBA3793F6411}" type="datetimeFigureOut">
              <a:rPr lang="en-IN" smtClean="0"/>
              <a:t>26-11-2018</a:t>
            </a:fld>
            <a:endParaRPr lang="en-IN"/>
          </a:p>
        </p:txBody>
      </p:sp>
      <p:sp>
        <p:nvSpPr>
          <p:cNvPr id="5" name="Footer Placeholder 4">
            <a:extLst>
              <a:ext uri="{FF2B5EF4-FFF2-40B4-BE49-F238E27FC236}">
                <a16:creationId xmlns:a16="http://schemas.microsoft.com/office/drawing/2014/main" id="{17A44AB4-DE74-40BC-9CB8-2F8F3BA125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570529-2A9C-4882-8CF2-2D2E6BAFDC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AF8A01-F4C7-4F2C-B64B-2130718FC19F}" type="slidenum">
              <a:rPr lang="en-IN" smtClean="0"/>
              <a:t>‹#›</a:t>
            </a:fld>
            <a:endParaRPr lang="en-IN"/>
          </a:p>
        </p:txBody>
      </p:sp>
    </p:spTree>
    <p:extLst>
      <p:ext uri="{BB962C8B-B14F-4D97-AF65-F5344CB8AC3E}">
        <p14:creationId xmlns:p14="http://schemas.microsoft.com/office/powerpoint/2010/main" val="799944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ocs.aws.amazon.com/vpc/latest/userguide/VPC_SecurityGroups.html#DefaultSecurityGroup"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aws.amazon.com/ec2/instance-types/" TargetMode="External"/><Relationship Id="rId2" Type="http://schemas.openxmlformats.org/officeDocument/2006/relationships/hyperlink" Target="https://console.aws.amazon.com/ec2/" TargetMode="External"/><Relationship Id="rId1" Type="http://schemas.openxmlformats.org/officeDocument/2006/relationships/slideLayout" Target="../slideLayouts/slideLayout2.xml"/><Relationship Id="rId4" Type="http://schemas.openxmlformats.org/officeDocument/2006/relationships/hyperlink" Target="https://docs.aws.amazon.com/vpc/latest/userguide/vpc-ip-addressing.html#vpc-public-ip" TargetMode="External"/></Relationships>
</file>

<file path=ppt/slides/_rels/slide43.xml.rels><?xml version="1.0" encoding="UTF-8" standalone="yes"?>
<Relationships xmlns="http://schemas.openxmlformats.org/package/2006/relationships"><Relationship Id="rId2" Type="http://schemas.openxmlformats.org/officeDocument/2006/relationships/hyperlink" Target="https://console.aws.amazon.com/vp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A0C0E-44D7-45A8-B0AA-A389E5C0A305}"/>
              </a:ext>
            </a:extLst>
          </p:cNvPr>
          <p:cNvSpPr>
            <a:spLocks noGrp="1"/>
          </p:cNvSpPr>
          <p:nvPr>
            <p:ph type="ctrTitle"/>
          </p:nvPr>
        </p:nvSpPr>
        <p:spPr/>
        <p:txBody>
          <a:bodyPr/>
          <a:lstStyle/>
          <a:p>
            <a:r>
              <a:rPr lang="en-IN" dirty="0"/>
              <a:t>VPC</a:t>
            </a:r>
          </a:p>
        </p:txBody>
      </p:sp>
      <p:sp>
        <p:nvSpPr>
          <p:cNvPr id="3" name="Subtitle 2">
            <a:extLst>
              <a:ext uri="{FF2B5EF4-FFF2-40B4-BE49-F238E27FC236}">
                <a16:creationId xmlns:a16="http://schemas.microsoft.com/office/drawing/2014/main" id="{D28A45D9-39DD-4CEA-8F1A-864ABBC90C6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97791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8271AB-1363-43A0-B55E-C0298208AAAA}"/>
              </a:ext>
            </a:extLst>
          </p:cNvPr>
          <p:cNvSpPr>
            <a:spLocks noGrp="1"/>
          </p:cNvSpPr>
          <p:nvPr>
            <p:ph idx="1"/>
          </p:nvPr>
        </p:nvSpPr>
        <p:spPr/>
        <p:txBody>
          <a:bodyPr/>
          <a:lstStyle/>
          <a:p>
            <a:r>
              <a:rPr lang="en-US"/>
              <a:t>You can enable internet access for an instance launched into a nondefault subnet by attaching an internet gateway to its VPC (if its VPC is not a default VPC) and associating an Elastic IP address with the instance.</a:t>
            </a:r>
            <a:endParaRPr lang="en-IN"/>
          </a:p>
        </p:txBody>
      </p:sp>
    </p:spTree>
    <p:extLst>
      <p:ext uri="{BB962C8B-B14F-4D97-AF65-F5344CB8AC3E}">
        <p14:creationId xmlns:p14="http://schemas.microsoft.com/office/powerpoint/2010/main" val="28429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BF977C-650D-40EF-90A2-02CB4F9E426D}"/>
              </a:ext>
            </a:extLst>
          </p:cNvPr>
          <p:cNvPicPr>
            <a:picLocks noChangeAspect="1"/>
          </p:cNvPicPr>
          <p:nvPr/>
        </p:nvPicPr>
        <p:blipFill>
          <a:blip r:embed="rId2"/>
          <a:stretch>
            <a:fillRect/>
          </a:stretch>
        </p:blipFill>
        <p:spPr>
          <a:xfrm>
            <a:off x="2052637" y="571500"/>
            <a:ext cx="8086725" cy="5715000"/>
          </a:xfrm>
          <a:prstGeom prst="rect">
            <a:avLst/>
          </a:prstGeom>
        </p:spPr>
      </p:pic>
    </p:spTree>
    <p:extLst>
      <p:ext uri="{BB962C8B-B14F-4D97-AF65-F5344CB8AC3E}">
        <p14:creationId xmlns:p14="http://schemas.microsoft.com/office/powerpoint/2010/main" val="2503688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F70D9A-EBD5-4163-8C1D-66D5A0EB6B85}"/>
              </a:ext>
            </a:extLst>
          </p:cNvPr>
          <p:cNvSpPr>
            <a:spLocks noGrp="1"/>
          </p:cNvSpPr>
          <p:nvPr>
            <p:ph idx="1"/>
          </p:nvPr>
        </p:nvSpPr>
        <p:spPr>
          <a:xfrm>
            <a:off x="838200" y="701336"/>
            <a:ext cx="10515600" cy="5475627"/>
          </a:xfrm>
        </p:spPr>
        <p:txBody>
          <a:bodyPr/>
          <a:lstStyle/>
          <a:p>
            <a:r>
              <a:rPr lang="en-US" dirty="0"/>
              <a:t>Alternatively, to allow an instance in your VPC to initiate outbound connections to the internet but prevent unsolicited inbound connections from the internet, you can use a network address translation (NAT) device for IPv4 traffic.</a:t>
            </a:r>
          </a:p>
          <a:p>
            <a:r>
              <a:rPr lang="en-US" dirty="0"/>
              <a:t>NAT maps multiple private IPv4 addresses to a single public IPv4 address. </a:t>
            </a:r>
          </a:p>
          <a:p>
            <a:r>
              <a:rPr lang="en-US" dirty="0"/>
              <a:t>A NAT device has an Elastic IP address and is connected to the internet through an internet gateway. </a:t>
            </a:r>
          </a:p>
          <a:p>
            <a:r>
              <a:rPr lang="en-US" dirty="0"/>
              <a:t>You can connect an instance in a private subnet to the internet through the NAT device, which routes traffic from the instance to the internet gateway, and routes any responses to the instance.</a:t>
            </a:r>
            <a:endParaRPr lang="en-IN" dirty="0"/>
          </a:p>
        </p:txBody>
      </p:sp>
    </p:spTree>
    <p:extLst>
      <p:ext uri="{BB962C8B-B14F-4D97-AF65-F5344CB8AC3E}">
        <p14:creationId xmlns:p14="http://schemas.microsoft.com/office/powerpoint/2010/main" val="75798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E7E4B-DB96-4142-8F94-EB6E5546688B}"/>
              </a:ext>
            </a:extLst>
          </p:cNvPr>
          <p:cNvSpPr>
            <a:spLocks noGrp="1"/>
          </p:cNvSpPr>
          <p:nvPr>
            <p:ph type="title"/>
          </p:nvPr>
        </p:nvSpPr>
        <p:spPr/>
        <p:txBody>
          <a:bodyPr/>
          <a:lstStyle/>
          <a:p>
            <a:r>
              <a:rPr lang="en-US" b="1" dirty="0"/>
              <a:t>Accessing a Corporate or Home Network</a:t>
            </a:r>
            <a:endParaRPr lang="en-IN" dirty="0"/>
          </a:p>
        </p:txBody>
      </p:sp>
      <p:sp>
        <p:nvSpPr>
          <p:cNvPr id="3" name="Content Placeholder 2">
            <a:extLst>
              <a:ext uri="{FF2B5EF4-FFF2-40B4-BE49-F238E27FC236}">
                <a16:creationId xmlns:a16="http://schemas.microsoft.com/office/drawing/2014/main" id="{81F03E0E-F193-4EB1-8344-CB03E9B101B6}"/>
              </a:ext>
            </a:extLst>
          </p:cNvPr>
          <p:cNvSpPr>
            <a:spLocks noGrp="1"/>
          </p:cNvSpPr>
          <p:nvPr>
            <p:ph idx="1"/>
          </p:nvPr>
        </p:nvSpPr>
        <p:spPr/>
        <p:txBody>
          <a:bodyPr>
            <a:normAutofit fontScale="92500" lnSpcReduction="20000"/>
          </a:bodyPr>
          <a:lstStyle/>
          <a:p>
            <a:r>
              <a:rPr lang="en-US" dirty="0"/>
              <a:t>AWS </a:t>
            </a:r>
            <a:r>
              <a:rPr lang="en-US" dirty="0" err="1"/>
              <a:t>PrivateLink</a:t>
            </a:r>
            <a:r>
              <a:rPr lang="en-US" dirty="0"/>
              <a:t> is a highly available, scalable technology that enables you to privately connect your VPC to supported AWS services, services hosted by other AWS accounts (VPC endpoint services), and supported AWS Marketplace partner services. You do not require an internet gateway, NAT device, public IP address, AWS Direct Connect connection, or VPN connection to communicate with the service. Traffic between your VPC and the service does not leave the Amazon network.</a:t>
            </a:r>
          </a:p>
          <a:p>
            <a:r>
              <a:rPr lang="en-US" dirty="0"/>
              <a:t>To use AWS </a:t>
            </a:r>
            <a:r>
              <a:rPr lang="en-US" dirty="0" err="1"/>
              <a:t>PrivateLink</a:t>
            </a:r>
            <a:r>
              <a:rPr lang="en-US" dirty="0"/>
              <a:t>, create an interface VPC endpoint for a service in your VPC. This creates an elastic network interface in your subnet with a private IP address that serves as an entry point for traffic destined to the service.</a:t>
            </a:r>
          </a:p>
          <a:p>
            <a:r>
              <a:rPr lang="en-US" dirty="0"/>
              <a:t>You can create your own AWS </a:t>
            </a:r>
            <a:r>
              <a:rPr lang="en-US" dirty="0" err="1"/>
              <a:t>PrivateLink</a:t>
            </a:r>
            <a:r>
              <a:rPr lang="en-US" dirty="0"/>
              <a:t>-powered service (endpoint service) and enable other AWS customers to access your service</a:t>
            </a:r>
            <a:endParaRPr lang="en-IN" dirty="0"/>
          </a:p>
        </p:txBody>
      </p:sp>
    </p:spTree>
    <p:extLst>
      <p:ext uri="{BB962C8B-B14F-4D97-AF65-F5344CB8AC3E}">
        <p14:creationId xmlns:p14="http://schemas.microsoft.com/office/powerpoint/2010/main" val="1821222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F2878A-0F96-46C5-B737-5510FA87CEBB}"/>
              </a:ext>
            </a:extLst>
          </p:cNvPr>
          <p:cNvPicPr>
            <a:picLocks noChangeAspect="1"/>
          </p:cNvPicPr>
          <p:nvPr/>
        </p:nvPicPr>
        <p:blipFill>
          <a:blip r:embed="rId2"/>
          <a:stretch>
            <a:fillRect/>
          </a:stretch>
        </p:blipFill>
        <p:spPr>
          <a:xfrm>
            <a:off x="2824162" y="1095375"/>
            <a:ext cx="6543675" cy="4667250"/>
          </a:xfrm>
          <a:prstGeom prst="rect">
            <a:avLst/>
          </a:prstGeom>
        </p:spPr>
      </p:pic>
    </p:spTree>
    <p:extLst>
      <p:ext uri="{BB962C8B-B14F-4D97-AF65-F5344CB8AC3E}">
        <p14:creationId xmlns:p14="http://schemas.microsoft.com/office/powerpoint/2010/main" val="2525289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D4AF7E-AF3A-4F93-8DED-47217CDE7D71}"/>
              </a:ext>
            </a:extLst>
          </p:cNvPr>
          <p:cNvPicPr>
            <a:picLocks noChangeAspect="1"/>
          </p:cNvPicPr>
          <p:nvPr/>
        </p:nvPicPr>
        <p:blipFill>
          <a:blip r:embed="rId2"/>
          <a:stretch>
            <a:fillRect/>
          </a:stretch>
        </p:blipFill>
        <p:spPr>
          <a:xfrm>
            <a:off x="2254103" y="378525"/>
            <a:ext cx="6807236" cy="6383781"/>
          </a:xfrm>
          <a:prstGeom prst="rect">
            <a:avLst/>
          </a:prstGeom>
        </p:spPr>
      </p:pic>
    </p:spTree>
    <p:extLst>
      <p:ext uri="{BB962C8B-B14F-4D97-AF65-F5344CB8AC3E}">
        <p14:creationId xmlns:p14="http://schemas.microsoft.com/office/powerpoint/2010/main" val="3341335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5673F0-89B7-4BA5-8F5C-C0E32F7E30EF}"/>
              </a:ext>
            </a:extLst>
          </p:cNvPr>
          <p:cNvSpPr>
            <a:spLocks noGrp="1"/>
          </p:cNvSpPr>
          <p:nvPr>
            <p:ph idx="1"/>
          </p:nvPr>
        </p:nvSpPr>
        <p:spPr>
          <a:xfrm>
            <a:off x="838200" y="691116"/>
            <a:ext cx="10515600" cy="5485847"/>
          </a:xfrm>
        </p:spPr>
        <p:txBody>
          <a:bodyPr>
            <a:normAutofit lnSpcReduction="10000"/>
          </a:bodyPr>
          <a:lstStyle/>
          <a:p>
            <a:r>
              <a:rPr lang="en-US" dirty="0"/>
              <a:t>A VPC spans all the Availability Zones in the region. After creating a VPC, you can add one or more subnets in each Availability Zone.</a:t>
            </a:r>
          </a:p>
          <a:p>
            <a:r>
              <a:rPr lang="en-US" dirty="0"/>
              <a:t>When you create a subnet, you specify the CIDR block for the subnet, which is a subset of the VPC CIDR block. </a:t>
            </a:r>
          </a:p>
          <a:p>
            <a:r>
              <a:rPr lang="en-US" dirty="0"/>
              <a:t>Each subnet must reside entirely within one Availability Zone and cannot span zones. </a:t>
            </a:r>
          </a:p>
          <a:p>
            <a:r>
              <a:rPr lang="en-US" dirty="0"/>
              <a:t>Availability Zones are distinct locations that are engineered to be isolated from failures in other Availability Zones. By launching instances in separate Availability Zones, you can protect your applications from the failure of a single location. A unique ID is assigned to each subnet.</a:t>
            </a:r>
          </a:p>
          <a:p>
            <a:r>
              <a:rPr lang="en-US" dirty="0"/>
              <a:t>You can also optionally assign an IPv6 CIDR block to your VPC, and assign IPv6 CIDR blocks to your subnets.</a:t>
            </a:r>
            <a:endParaRPr lang="en-IN" dirty="0"/>
          </a:p>
        </p:txBody>
      </p:sp>
    </p:spTree>
    <p:extLst>
      <p:ext uri="{BB962C8B-B14F-4D97-AF65-F5344CB8AC3E}">
        <p14:creationId xmlns:p14="http://schemas.microsoft.com/office/powerpoint/2010/main" val="247784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841BC8-6DB1-45A7-AE1C-8280B6BEA793}"/>
              </a:ext>
            </a:extLst>
          </p:cNvPr>
          <p:cNvSpPr>
            <a:spLocks noGrp="1"/>
          </p:cNvSpPr>
          <p:nvPr>
            <p:ph idx="1"/>
          </p:nvPr>
        </p:nvSpPr>
        <p:spPr>
          <a:xfrm>
            <a:off x="838200" y="520995"/>
            <a:ext cx="10515600" cy="5655968"/>
          </a:xfrm>
        </p:spPr>
        <p:txBody>
          <a:bodyPr/>
          <a:lstStyle/>
          <a:p>
            <a:r>
              <a:rPr lang="en-US" dirty="0"/>
              <a:t>The following diagram shows a VPC that has been configured with subnets in multiple Availability Zones. </a:t>
            </a:r>
          </a:p>
          <a:p>
            <a:r>
              <a:rPr lang="en-US" dirty="0"/>
              <a:t>1A, 1B, 2A, and 3A are instances in your VPC. An IPv6 CIDR block is associated with the VPC, and an IPv6 CIDR block is associated with subnet 1. </a:t>
            </a:r>
          </a:p>
          <a:p>
            <a:r>
              <a:rPr lang="en-US" dirty="0"/>
              <a:t>An internet gateway enables communication over the internet, and a virtual private network (VPN) connection enables communication with your corporate network.</a:t>
            </a:r>
            <a:endParaRPr lang="en-IN" dirty="0"/>
          </a:p>
        </p:txBody>
      </p:sp>
    </p:spTree>
    <p:extLst>
      <p:ext uri="{BB962C8B-B14F-4D97-AF65-F5344CB8AC3E}">
        <p14:creationId xmlns:p14="http://schemas.microsoft.com/office/powerpoint/2010/main" val="2761944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81BFBF-D520-483B-B767-C2538A92A555}"/>
              </a:ext>
            </a:extLst>
          </p:cNvPr>
          <p:cNvPicPr>
            <a:picLocks noChangeAspect="1"/>
          </p:cNvPicPr>
          <p:nvPr/>
        </p:nvPicPr>
        <p:blipFill>
          <a:blip r:embed="rId2"/>
          <a:stretch>
            <a:fillRect/>
          </a:stretch>
        </p:blipFill>
        <p:spPr>
          <a:xfrm>
            <a:off x="2882344" y="707065"/>
            <a:ext cx="6257192" cy="5443870"/>
          </a:xfrm>
          <a:prstGeom prst="rect">
            <a:avLst/>
          </a:prstGeom>
        </p:spPr>
      </p:pic>
    </p:spTree>
    <p:extLst>
      <p:ext uri="{BB962C8B-B14F-4D97-AF65-F5344CB8AC3E}">
        <p14:creationId xmlns:p14="http://schemas.microsoft.com/office/powerpoint/2010/main" val="1424348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2968A8-E553-437A-B1AF-7E9F9D89B1E0}"/>
              </a:ext>
            </a:extLst>
          </p:cNvPr>
          <p:cNvSpPr>
            <a:spLocks noGrp="1"/>
          </p:cNvSpPr>
          <p:nvPr>
            <p:ph idx="1"/>
          </p:nvPr>
        </p:nvSpPr>
        <p:spPr/>
        <p:txBody>
          <a:bodyPr/>
          <a:lstStyle/>
          <a:p>
            <a:r>
              <a:rPr lang="en-US" dirty="0"/>
              <a:t>If a subnet's traffic is routed to an internet gateway, the subnet is known as a </a:t>
            </a:r>
            <a:r>
              <a:rPr lang="en-US" i="1" dirty="0"/>
              <a:t>public subnet</a:t>
            </a:r>
            <a:r>
              <a:rPr lang="en-US" dirty="0"/>
              <a:t>. In the above diagram, subnet 1 is a public subnet. If you want your instance in a public subnet to communicate with the internet over IPv4, it must have a public IPv4 address or an Elastic IP address (IPv4). </a:t>
            </a:r>
          </a:p>
          <a:p>
            <a:r>
              <a:rPr lang="en-US" dirty="0"/>
              <a:t>If you want your instance in the public subnet to communicate with the internet over IPv6, it must have an IPv6 address.</a:t>
            </a:r>
            <a:endParaRPr lang="en-IN" dirty="0"/>
          </a:p>
        </p:txBody>
      </p:sp>
    </p:spTree>
    <p:extLst>
      <p:ext uri="{BB962C8B-B14F-4D97-AF65-F5344CB8AC3E}">
        <p14:creationId xmlns:p14="http://schemas.microsoft.com/office/powerpoint/2010/main" val="540465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95B3-AF60-456D-9022-2A36D64BB847}"/>
              </a:ext>
            </a:extLst>
          </p:cNvPr>
          <p:cNvSpPr>
            <a:spLocks noGrp="1"/>
          </p:cNvSpPr>
          <p:nvPr>
            <p:ph type="title"/>
          </p:nvPr>
        </p:nvSpPr>
        <p:spPr/>
        <p:txBody>
          <a:bodyPr/>
          <a:lstStyle/>
          <a:p>
            <a:r>
              <a:rPr lang="en-IN" b="1" dirty="0"/>
              <a:t>VPCs and Subnets</a:t>
            </a:r>
            <a:endParaRPr lang="en-IN" dirty="0"/>
          </a:p>
        </p:txBody>
      </p:sp>
      <p:sp>
        <p:nvSpPr>
          <p:cNvPr id="3" name="Content Placeholder 2">
            <a:extLst>
              <a:ext uri="{FF2B5EF4-FFF2-40B4-BE49-F238E27FC236}">
                <a16:creationId xmlns:a16="http://schemas.microsoft.com/office/drawing/2014/main" id="{CADE8565-C054-42A7-B4A1-13056AC717B3}"/>
              </a:ext>
            </a:extLst>
          </p:cNvPr>
          <p:cNvSpPr>
            <a:spLocks noGrp="1"/>
          </p:cNvSpPr>
          <p:nvPr>
            <p:ph idx="1"/>
          </p:nvPr>
        </p:nvSpPr>
        <p:spPr/>
        <p:txBody>
          <a:bodyPr>
            <a:normAutofit fontScale="92500" lnSpcReduction="20000"/>
          </a:bodyPr>
          <a:lstStyle/>
          <a:p>
            <a:r>
              <a:rPr lang="en-US" dirty="0"/>
              <a:t>A </a:t>
            </a:r>
            <a:r>
              <a:rPr lang="en-US" i="1" dirty="0"/>
              <a:t>virtual private cloud</a:t>
            </a:r>
            <a:r>
              <a:rPr lang="en-US" dirty="0"/>
              <a:t> (VPC) is a virtual network dedicated to your AWS account.</a:t>
            </a:r>
          </a:p>
          <a:p>
            <a:r>
              <a:rPr lang="en-US" dirty="0"/>
              <a:t>It is logically isolated from other virtual networks in the AWS Cloud. You can launch your AWS resources, such as Amazon EC2 instances, into your VPC. You can specify an IP address range for the VPC, add subnets, associate security groups, and configure route tables.</a:t>
            </a:r>
          </a:p>
          <a:p>
            <a:r>
              <a:rPr lang="en-US" dirty="0"/>
              <a:t>A </a:t>
            </a:r>
            <a:r>
              <a:rPr lang="en-US" i="1" dirty="0"/>
              <a:t>subnet</a:t>
            </a:r>
            <a:r>
              <a:rPr lang="en-US" dirty="0"/>
              <a:t> is a range of IP addresses in your VPC. You can launch AWS resources into a specified subnet. </a:t>
            </a:r>
          </a:p>
          <a:p>
            <a:r>
              <a:rPr lang="en-US" dirty="0"/>
              <a:t>Use a public subnet for resources that must be connected to the internet, and a private subnet for resources that won't be connected to the internet. </a:t>
            </a:r>
          </a:p>
          <a:p>
            <a:r>
              <a:rPr lang="en-US" dirty="0"/>
              <a:t>To protect the AWS resources in each subnet, you can use multiple layers of security, including security groups and network access control lists (ACL).</a:t>
            </a:r>
            <a:endParaRPr lang="en-IN" dirty="0"/>
          </a:p>
        </p:txBody>
      </p:sp>
    </p:spTree>
    <p:extLst>
      <p:ext uri="{BB962C8B-B14F-4D97-AF65-F5344CB8AC3E}">
        <p14:creationId xmlns:p14="http://schemas.microsoft.com/office/powerpoint/2010/main" val="2604908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6744A-7A0F-45E6-A79A-F6F0B4C6E8D9}"/>
              </a:ext>
            </a:extLst>
          </p:cNvPr>
          <p:cNvSpPr>
            <a:spLocks noGrp="1"/>
          </p:cNvSpPr>
          <p:nvPr>
            <p:ph type="title"/>
          </p:nvPr>
        </p:nvSpPr>
        <p:spPr/>
        <p:txBody>
          <a:bodyPr/>
          <a:lstStyle/>
          <a:p>
            <a:r>
              <a:rPr lang="en-IN" dirty="0"/>
              <a:t>Scenario 1: </a:t>
            </a:r>
            <a:r>
              <a:rPr lang="en-US" b="1" dirty="0"/>
              <a:t> VPC with a Single Public Subnet</a:t>
            </a:r>
            <a:endParaRPr lang="en-IN" dirty="0"/>
          </a:p>
        </p:txBody>
      </p:sp>
      <p:sp>
        <p:nvSpPr>
          <p:cNvPr id="3" name="Content Placeholder 2">
            <a:extLst>
              <a:ext uri="{FF2B5EF4-FFF2-40B4-BE49-F238E27FC236}">
                <a16:creationId xmlns:a16="http://schemas.microsoft.com/office/drawing/2014/main" id="{46E41F7B-8C69-4467-AE3F-EAADD91A313D}"/>
              </a:ext>
            </a:extLst>
          </p:cNvPr>
          <p:cNvSpPr>
            <a:spLocks noGrp="1"/>
          </p:cNvSpPr>
          <p:nvPr>
            <p:ph idx="1"/>
          </p:nvPr>
        </p:nvSpPr>
        <p:spPr/>
        <p:txBody>
          <a:bodyPr/>
          <a:lstStyle/>
          <a:p>
            <a:r>
              <a:rPr lang="en-US" dirty="0"/>
              <a:t>The configuration for this scenario includes a virtual private cloud (VPC) with a single public subnet, and an Internet gateway to enable communication over the Internet. </a:t>
            </a:r>
          </a:p>
          <a:p>
            <a:r>
              <a:rPr lang="en-US" dirty="0"/>
              <a:t>We recommend this configuration if you need to run a single-tier, public-facing web application, such as a blog or a simple website.</a:t>
            </a:r>
          </a:p>
          <a:p>
            <a:r>
              <a:rPr lang="en-US" dirty="0"/>
              <a:t>This scenario can also be optionally configured for IPv6—you can use the VPC wizard to create a VPC and subnet with associated IPv6 CIDR blocks. Instances launched into the public subnet can receive IPv6 addresses, and communicate using IPv6.</a:t>
            </a:r>
            <a:endParaRPr lang="en-IN" dirty="0"/>
          </a:p>
        </p:txBody>
      </p:sp>
    </p:spTree>
    <p:extLst>
      <p:ext uri="{BB962C8B-B14F-4D97-AF65-F5344CB8AC3E}">
        <p14:creationId xmlns:p14="http://schemas.microsoft.com/office/powerpoint/2010/main" val="310935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DB939F-BB66-4484-9B59-AC10CC63ADFC}"/>
              </a:ext>
            </a:extLst>
          </p:cNvPr>
          <p:cNvPicPr>
            <a:picLocks noChangeAspect="1"/>
          </p:cNvPicPr>
          <p:nvPr/>
        </p:nvPicPr>
        <p:blipFill>
          <a:blip r:embed="rId2"/>
          <a:stretch>
            <a:fillRect/>
          </a:stretch>
        </p:blipFill>
        <p:spPr>
          <a:xfrm>
            <a:off x="2138362" y="247650"/>
            <a:ext cx="7915275" cy="6362700"/>
          </a:xfrm>
          <a:prstGeom prst="rect">
            <a:avLst/>
          </a:prstGeom>
        </p:spPr>
      </p:pic>
    </p:spTree>
    <p:extLst>
      <p:ext uri="{BB962C8B-B14F-4D97-AF65-F5344CB8AC3E}">
        <p14:creationId xmlns:p14="http://schemas.microsoft.com/office/powerpoint/2010/main" val="1216031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CB5C-F424-4124-9886-F5234ECA7C38}"/>
              </a:ext>
            </a:extLst>
          </p:cNvPr>
          <p:cNvSpPr>
            <a:spLocks noGrp="1"/>
          </p:cNvSpPr>
          <p:nvPr>
            <p:ph type="title"/>
          </p:nvPr>
        </p:nvSpPr>
        <p:spPr>
          <a:xfrm>
            <a:off x="838200" y="365125"/>
            <a:ext cx="10515600" cy="931015"/>
          </a:xfrm>
        </p:spPr>
        <p:txBody>
          <a:bodyPr/>
          <a:lstStyle/>
          <a:p>
            <a:r>
              <a:rPr lang="en-IN" dirty="0"/>
              <a:t>Quick Notes</a:t>
            </a:r>
          </a:p>
        </p:txBody>
      </p:sp>
      <p:sp>
        <p:nvSpPr>
          <p:cNvPr id="3" name="Content Placeholder 2">
            <a:extLst>
              <a:ext uri="{FF2B5EF4-FFF2-40B4-BE49-F238E27FC236}">
                <a16:creationId xmlns:a16="http://schemas.microsoft.com/office/drawing/2014/main" id="{962615D3-0708-480C-A611-C8F9102FBFA7}"/>
              </a:ext>
            </a:extLst>
          </p:cNvPr>
          <p:cNvSpPr>
            <a:spLocks noGrp="1"/>
          </p:cNvSpPr>
          <p:nvPr>
            <p:ph idx="1"/>
          </p:nvPr>
        </p:nvSpPr>
        <p:spPr>
          <a:xfrm>
            <a:off x="838200" y="1473693"/>
            <a:ext cx="10515600" cy="4703270"/>
          </a:xfrm>
        </p:spPr>
        <p:txBody>
          <a:bodyPr>
            <a:normAutofit/>
          </a:bodyPr>
          <a:lstStyle/>
          <a:p>
            <a:r>
              <a:rPr lang="en-IN" dirty="0"/>
              <a:t>One subnet can have only one route table.</a:t>
            </a:r>
          </a:p>
          <a:p>
            <a:r>
              <a:rPr lang="en-IN" dirty="0"/>
              <a:t>One route table can be associated with multiple subnets.</a:t>
            </a:r>
          </a:p>
          <a:p>
            <a:r>
              <a:rPr lang="en-IN" dirty="0"/>
              <a:t>If there is no explicit association then it will be associated by default with default route table.</a:t>
            </a:r>
          </a:p>
          <a:p>
            <a:r>
              <a:rPr lang="en-IN" dirty="0"/>
              <a:t>VPC cannot span across regions but will do across availability zones.</a:t>
            </a:r>
          </a:p>
          <a:p>
            <a:r>
              <a:rPr lang="en-IN" dirty="0"/>
              <a:t>Subnets CIDR range should not clash with each other subnet.</a:t>
            </a:r>
          </a:p>
          <a:p>
            <a:r>
              <a:rPr lang="en-IN" dirty="0"/>
              <a:t>Internet gateway allows traffic penetration from VPC to outside internet</a:t>
            </a:r>
          </a:p>
          <a:p>
            <a:r>
              <a:rPr lang="en-IN" dirty="0"/>
              <a:t>Internet gateway is auto scalable so we can only attach one internet gateway to one VPC</a:t>
            </a:r>
          </a:p>
        </p:txBody>
      </p:sp>
    </p:spTree>
    <p:extLst>
      <p:ext uri="{BB962C8B-B14F-4D97-AF65-F5344CB8AC3E}">
        <p14:creationId xmlns:p14="http://schemas.microsoft.com/office/powerpoint/2010/main" val="431779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95EBE-4F77-495C-8AC1-7E8571CC20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C0A138-2F90-44D7-BC4A-D415B4F17A58}"/>
              </a:ext>
            </a:extLst>
          </p:cNvPr>
          <p:cNvSpPr>
            <a:spLocks noGrp="1"/>
          </p:cNvSpPr>
          <p:nvPr>
            <p:ph idx="1"/>
          </p:nvPr>
        </p:nvSpPr>
        <p:spPr/>
        <p:txBody>
          <a:bodyPr/>
          <a:lstStyle/>
          <a:p>
            <a:r>
              <a:rPr lang="en-IN" dirty="0"/>
              <a:t>Always chose NAT Gateway in public subnet while creating it</a:t>
            </a:r>
          </a:p>
          <a:p>
            <a:r>
              <a:rPr lang="en-IN" dirty="0"/>
              <a:t>Tag NAT gateway to a private Route Table</a:t>
            </a:r>
          </a:p>
          <a:p>
            <a:r>
              <a:rPr lang="en-IN" dirty="0"/>
              <a:t>NAT Gateway helps in getting all internet bound traffic from private instances to go to internet and then get the reply from them</a:t>
            </a:r>
          </a:p>
          <a:p>
            <a:r>
              <a:rPr lang="en-IN" dirty="0"/>
              <a:t>NAT Gateway is </a:t>
            </a:r>
            <a:r>
              <a:rPr lang="en-IN" dirty="0" err="1"/>
              <a:t>autoscalable</a:t>
            </a:r>
            <a:endParaRPr lang="en-IN" dirty="0"/>
          </a:p>
        </p:txBody>
      </p:sp>
    </p:spTree>
    <p:extLst>
      <p:ext uri="{BB962C8B-B14F-4D97-AF65-F5344CB8AC3E}">
        <p14:creationId xmlns:p14="http://schemas.microsoft.com/office/powerpoint/2010/main" val="2792733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1D3F-8B99-4103-BC6B-F57306321D94}"/>
              </a:ext>
            </a:extLst>
          </p:cNvPr>
          <p:cNvSpPr>
            <a:spLocks noGrp="1"/>
          </p:cNvSpPr>
          <p:nvPr>
            <p:ph type="title"/>
          </p:nvPr>
        </p:nvSpPr>
        <p:spPr/>
        <p:txBody>
          <a:bodyPr/>
          <a:lstStyle/>
          <a:p>
            <a:r>
              <a:rPr lang="en-IN" dirty="0"/>
              <a:t>Types of VPCs</a:t>
            </a:r>
          </a:p>
        </p:txBody>
      </p:sp>
      <p:pic>
        <p:nvPicPr>
          <p:cNvPr id="4" name="Picture 3">
            <a:extLst>
              <a:ext uri="{FF2B5EF4-FFF2-40B4-BE49-F238E27FC236}">
                <a16:creationId xmlns:a16="http://schemas.microsoft.com/office/drawing/2014/main" id="{102428E7-9E41-4347-ABB3-423C68E405C6}"/>
              </a:ext>
            </a:extLst>
          </p:cNvPr>
          <p:cNvPicPr>
            <a:picLocks noChangeAspect="1"/>
          </p:cNvPicPr>
          <p:nvPr/>
        </p:nvPicPr>
        <p:blipFill>
          <a:blip r:embed="rId2"/>
          <a:stretch>
            <a:fillRect/>
          </a:stretch>
        </p:blipFill>
        <p:spPr>
          <a:xfrm>
            <a:off x="1012054" y="1690688"/>
            <a:ext cx="10762695" cy="4458489"/>
          </a:xfrm>
          <a:prstGeom prst="rect">
            <a:avLst/>
          </a:prstGeom>
        </p:spPr>
      </p:pic>
    </p:spTree>
    <p:extLst>
      <p:ext uri="{BB962C8B-B14F-4D97-AF65-F5344CB8AC3E}">
        <p14:creationId xmlns:p14="http://schemas.microsoft.com/office/powerpoint/2010/main" val="551944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64BD-7A8E-491E-98AF-1AC4BEABC477}"/>
              </a:ext>
            </a:extLst>
          </p:cNvPr>
          <p:cNvSpPr>
            <a:spLocks noGrp="1"/>
          </p:cNvSpPr>
          <p:nvPr>
            <p:ph type="title"/>
          </p:nvPr>
        </p:nvSpPr>
        <p:spPr/>
        <p:txBody>
          <a:bodyPr/>
          <a:lstStyle/>
          <a:p>
            <a:r>
              <a:rPr lang="en-IN" dirty="0"/>
              <a:t>VPC with Public and Private Subnets</a:t>
            </a:r>
          </a:p>
        </p:txBody>
      </p:sp>
      <p:pic>
        <p:nvPicPr>
          <p:cNvPr id="4" name="Content Placeholder 3">
            <a:extLst>
              <a:ext uri="{FF2B5EF4-FFF2-40B4-BE49-F238E27FC236}">
                <a16:creationId xmlns:a16="http://schemas.microsoft.com/office/drawing/2014/main" id="{9A0A3086-2852-4F8D-8C2B-11B86802A7AE}"/>
              </a:ext>
            </a:extLst>
          </p:cNvPr>
          <p:cNvPicPr>
            <a:picLocks noGrp="1" noChangeAspect="1"/>
          </p:cNvPicPr>
          <p:nvPr>
            <p:ph idx="1"/>
          </p:nvPr>
        </p:nvPicPr>
        <p:blipFill>
          <a:blip r:embed="rId2"/>
          <a:stretch>
            <a:fillRect/>
          </a:stretch>
        </p:blipFill>
        <p:spPr>
          <a:xfrm>
            <a:off x="838200" y="2221271"/>
            <a:ext cx="10515600" cy="3560046"/>
          </a:xfrm>
          <a:prstGeom prst="rect">
            <a:avLst/>
          </a:prstGeom>
        </p:spPr>
      </p:pic>
    </p:spTree>
    <p:extLst>
      <p:ext uri="{BB962C8B-B14F-4D97-AF65-F5344CB8AC3E}">
        <p14:creationId xmlns:p14="http://schemas.microsoft.com/office/powerpoint/2010/main" val="2936452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A51CA-8065-4DD7-9917-816E7D240078}"/>
              </a:ext>
            </a:extLst>
          </p:cNvPr>
          <p:cNvSpPr>
            <a:spLocks noGrp="1"/>
          </p:cNvSpPr>
          <p:nvPr>
            <p:ph type="title"/>
          </p:nvPr>
        </p:nvSpPr>
        <p:spPr/>
        <p:txBody>
          <a:bodyPr/>
          <a:lstStyle/>
          <a:p>
            <a:r>
              <a:rPr lang="en-IN" dirty="0"/>
              <a:t>VPC with Public and Private Subnets and Hardware VPN access</a:t>
            </a:r>
          </a:p>
        </p:txBody>
      </p:sp>
      <p:pic>
        <p:nvPicPr>
          <p:cNvPr id="4" name="Content Placeholder 3">
            <a:extLst>
              <a:ext uri="{FF2B5EF4-FFF2-40B4-BE49-F238E27FC236}">
                <a16:creationId xmlns:a16="http://schemas.microsoft.com/office/drawing/2014/main" id="{BA607F54-CC5B-47D6-ACBE-C058CE370CCE}"/>
              </a:ext>
            </a:extLst>
          </p:cNvPr>
          <p:cNvPicPr>
            <a:picLocks noGrp="1" noChangeAspect="1"/>
          </p:cNvPicPr>
          <p:nvPr>
            <p:ph idx="1"/>
          </p:nvPr>
        </p:nvPicPr>
        <p:blipFill>
          <a:blip r:embed="rId2"/>
          <a:stretch>
            <a:fillRect/>
          </a:stretch>
        </p:blipFill>
        <p:spPr>
          <a:xfrm>
            <a:off x="838200" y="2174431"/>
            <a:ext cx="10515600" cy="3653725"/>
          </a:xfrm>
          <a:prstGeom prst="rect">
            <a:avLst/>
          </a:prstGeom>
        </p:spPr>
      </p:pic>
    </p:spTree>
    <p:extLst>
      <p:ext uri="{BB962C8B-B14F-4D97-AF65-F5344CB8AC3E}">
        <p14:creationId xmlns:p14="http://schemas.microsoft.com/office/powerpoint/2010/main" val="2555009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4FB23-ECD3-430D-A92D-3E054AF8ECDC}"/>
              </a:ext>
            </a:extLst>
          </p:cNvPr>
          <p:cNvSpPr>
            <a:spLocks noGrp="1"/>
          </p:cNvSpPr>
          <p:nvPr>
            <p:ph type="title"/>
          </p:nvPr>
        </p:nvSpPr>
        <p:spPr/>
        <p:txBody>
          <a:bodyPr/>
          <a:lstStyle/>
          <a:p>
            <a:r>
              <a:rPr lang="en-IN" dirty="0"/>
              <a:t>Type 4</a:t>
            </a:r>
          </a:p>
        </p:txBody>
      </p:sp>
      <p:pic>
        <p:nvPicPr>
          <p:cNvPr id="4" name="Picture 3">
            <a:extLst>
              <a:ext uri="{FF2B5EF4-FFF2-40B4-BE49-F238E27FC236}">
                <a16:creationId xmlns:a16="http://schemas.microsoft.com/office/drawing/2014/main" id="{D23D0C13-F531-44FF-BDE3-419C6C3BC8A3}"/>
              </a:ext>
            </a:extLst>
          </p:cNvPr>
          <p:cNvPicPr>
            <a:picLocks noChangeAspect="1"/>
          </p:cNvPicPr>
          <p:nvPr/>
        </p:nvPicPr>
        <p:blipFill>
          <a:blip r:embed="rId2"/>
          <a:stretch>
            <a:fillRect/>
          </a:stretch>
        </p:blipFill>
        <p:spPr>
          <a:xfrm>
            <a:off x="1484142" y="2050742"/>
            <a:ext cx="10166319" cy="3575475"/>
          </a:xfrm>
          <a:prstGeom prst="rect">
            <a:avLst/>
          </a:prstGeom>
        </p:spPr>
      </p:pic>
    </p:spTree>
    <p:extLst>
      <p:ext uri="{BB962C8B-B14F-4D97-AF65-F5344CB8AC3E}">
        <p14:creationId xmlns:p14="http://schemas.microsoft.com/office/powerpoint/2010/main" val="643287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5974-4B57-42D6-8380-B0A90D246B43}"/>
              </a:ext>
            </a:extLst>
          </p:cNvPr>
          <p:cNvSpPr>
            <a:spLocks noGrp="1"/>
          </p:cNvSpPr>
          <p:nvPr>
            <p:ph type="title"/>
          </p:nvPr>
        </p:nvSpPr>
        <p:spPr/>
        <p:txBody>
          <a:bodyPr/>
          <a:lstStyle/>
          <a:p>
            <a:r>
              <a:rPr lang="en-IN" b="1" dirty="0" err="1"/>
              <a:t>Senario</a:t>
            </a:r>
            <a:r>
              <a:rPr lang="en-IN" b="1" dirty="0"/>
              <a:t> 1: </a:t>
            </a:r>
            <a:r>
              <a:rPr lang="en-US" b="1" dirty="0"/>
              <a:t>VPC with a Single Public Subnet</a:t>
            </a:r>
            <a:endParaRPr lang="en-IN" dirty="0"/>
          </a:p>
        </p:txBody>
      </p:sp>
      <p:sp>
        <p:nvSpPr>
          <p:cNvPr id="3" name="Content Placeholder 2">
            <a:extLst>
              <a:ext uri="{FF2B5EF4-FFF2-40B4-BE49-F238E27FC236}">
                <a16:creationId xmlns:a16="http://schemas.microsoft.com/office/drawing/2014/main" id="{79EC4F09-B2BF-49E8-B8E3-AC3F897A71BC}"/>
              </a:ext>
            </a:extLst>
          </p:cNvPr>
          <p:cNvSpPr>
            <a:spLocks noGrp="1"/>
          </p:cNvSpPr>
          <p:nvPr>
            <p:ph idx="1"/>
          </p:nvPr>
        </p:nvSpPr>
        <p:spPr/>
        <p:txBody>
          <a:bodyPr/>
          <a:lstStyle/>
          <a:p>
            <a:r>
              <a:rPr lang="en-US" dirty="0"/>
              <a:t>The configuration for this scenario includes a virtual private cloud (VPC) with a single public subnet, and an Internet gateway to enable communication over the Internet.</a:t>
            </a:r>
          </a:p>
          <a:p>
            <a:r>
              <a:rPr lang="en-US" dirty="0"/>
              <a:t>We recommend this configuration if you need to run a single-tier, public-facing web application, such as a blog or a simple website.</a:t>
            </a:r>
          </a:p>
          <a:p>
            <a:r>
              <a:rPr lang="en-US" dirty="0"/>
              <a:t>This scenario can also be optionally configured for IPv6—you can use the VPC wizard to create a VPC and subnet with associated IPv6 CIDR blocks.</a:t>
            </a:r>
          </a:p>
          <a:p>
            <a:r>
              <a:rPr lang="en-US" dirty="0"/>
              <a:t>Instances launched into the public subnet can receive IPv6 addresses, and communicate using IPv6.</a:t>
            </a:r>
            <a:endParaRPr lang="en-IN" dirty="0"/>
          </a:p>
        </p:txBody>
      </p:sp>
    </p:spTree>
    <p:extLst>
      <p:ext uri="{BB962C8B-B14F-4D97-AF65-F5344CB8AC3E}">
        <p14:creationId xmlns:p14="http://schemas.microsoft.com/office/powerpoint/2010/main" val="3235411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248914-EBC6-40CD-B1EA-CC1480C21A58}"/>
              </a:ext>
            </a:extLst>
          </p:cNvPr>
          <p:cNvPicPr>
            <a:picLocks noChangeAspect="1"/>
          </p:cNvPicPr>
          <p:nvPr/>
        </p:nvPicPr>
        <p:blipFill>
          <a:blip r:embed="rId2"/>
          <a:stretch>
            <a:fillRect/>
          </a:stretch>
        </p:blipFill>
        <p:spPr>
          <a:xfrm>
            <a:off x="1733953" y="393322"/>
            <a:ext cx="7290707" cy="6071355"/>
          </a:xfrm>
          <a:prstGeom prst="rect">
            <a:avLst/>
          </a:prstGeom>
        </p:spPr>
      </p:pic>
    </p:spTree>
    <p:extLst>
      <p:ext uri="{BB962C8B-B14F-4D97-AF65-F5344CB8AC3E}">
        <p14:creationId xmlns:p14="http://schemas.microsoft.com/office/powerpoint/2010/main" val="4075505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2478-05E3-4B06-AE71-43A5F6B98A8D}"/>
              </a:ext>
            </a:extLst>
          </p:cNvPr>
          <p:cNvSpPr>
            <a:spLocks noGrp="1"/>
          </p:cNvSpPr>
          <p:nvPr>
            <p:ph type="title"/>
          </p:nvPr>
        </p:nvSpPr>
        <p:spPr/>
        <p:txBody>
          <a:bodyPr/>
          <a:lstStyle/>
          <a:p>
            <a:r>
              <a:rPr lang="en-IN" b="1" dirty="0"/>
              <a:t>Supported Platforms</a:t>
            </a:r>
            <a:endParaRPr lang="en-IN" dirty="0"/>
          </a:p>
        </p:txBody>
      </p:sp>
      <p:sp>
        <p:nvSpPr>
          <p:cNvPr id="3" name="Content Placeholder 2">
            <a:extLst>
              <a:ext uri="{FF2B5EF4-FFF2-40B4-BE49-F238E27FC236}">
                <a16:creationId xmlns:a16="http://schemas.microsoft.com/office/drawing/2014/main" id="{81D3B627-D1A8-4E62-8B7F-4D0BDE729F9E}"/>
              </a:ext>
            </a:extLst>
          </p:cNvPr>
          <p:cNvSpPr>
            <a:spLocks noGrp="1"/>
          </p:cNvSpPr>
          <p:nvPr>
            <p:ph idx="1"/>
          </p:nvPr>
        </p:nvSpPr>
        <p:spPr/>
        <p:txBody>
          <a:bodyPr>
            <a:normAutofit fontScale="92500" lnSpcReduction="20000"/>
          </a:bodyPr>
          <a:lstStyle/>
          <a:p>
            <a:r>
              <a:rPr lang="en-US" dirty="0"/>
              <a:t>By launching your instances into a VPC instead of EC2-Classic, you gain the ability to:</a:t>
            </a:r>
          </a:p>
          <a:p>
            <a:pPr lvl="1"/>
            <a:r>
              <a:rPr lang="en-US" dirty="0"/>
              <a:t>Assign static private IPv4 addresses to your instances that persist across starts and stops</a:t>
            </a:r>
          </a:p>
          <a:p>
            <a:pPr lvl="1"/>
            <a:r>
              <a:rPr lang="en-US" dirty="0"/>
              <a:t>Optionally associate an IPv6 CIDR block to your VPC and assign IPv6 addresses to your instances</a:t>
            </a:r>
          </a:p>
          <a:p>
            <a:pPr lvl="1"/>
            <a:r>
              <a:rPr lang="en-US" dirty="0"/>
              <a:t>Assign multiple IP addresses to your instances</a:t>
            </a:r>
          </a:p>
          <a:p>
            <a:pPr lvl="1"/>
            <a:r>
              <a:rPr lang="en-US" dirty="0"/>
              <a:t>Define network interfaces, and attach one or more network interfaces to your instances</a:t>
            </a:r>
          </a:p>
          <a:p>
            <a:pPr lvl="1"/>
            <a:r>
              <a:rPr lang="en-US" dirty="0"/>
              <a:t>Change security group membership for your instances while they're running</a:t>
            </a:r>
          </a:p>
          <a:p>
            <a:pPr lvl="1"/>
            <a:r>
              <a:rPr lang="en-US" dirty="0"/>
              <a:t>Control the outbound traffic from your instances (egress filtering) in addition to controlling the inbound traffic to them (ingress filtering)</a:t>
            </a:r>
          </a:p>
          <a:p>
            <a:pPr lvl="1"/>
            <a:r>
              <a:rPr lang="en-US" dirty="0"/>
              <a:t>Add an additional layer of access control to your instances in the form of network access control lists (ACL)</a:t>
            </a:r>
          </a:p>
          <a:p>
            <a:pPr lvl="1"/>
            <a:r>
              <a:rPr lang="en-US" dirty="0"/>
              <a:t>Run your instances on single-tenant hardware</a:t>
            </a:r>
          </a:p>
          <a:p>
            <a:endParaRPr lang="en-IN" dirty="0"/>
          </a:p>
        </p:txBody>
      </p:sp>
    </p:spTree>
    <p:extLst>
      <p:ext uri="{BB962C8B-B14F-4D97-AF65-F5344CB8AC3E}">
        <p14:creationId xmlns:p14="http://schemas.microsoft.com/office/powerpoint/2010/main" val="393255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725B4-4BEA-4148-B21E-55C008C8C559}"/>
              </a:ext>
            </a:extLst>
          </p:cNvPr>
          <p:cNvSpPr>
            <a:spLocks noGrp="1"/>
          </p:cNvSpPr>
          <p:nvPr>
            <p:ph type="title"/>
          </p:nvPr>
        </p:nvSpPr>
        <p:spPr/>
        <p:txBody>
          <a:bodyPr/>
          <a:lstStyle/>
          <a:p>
            <a:r>
              <a:rPr lang="en-US"/>
              <a:t>The configuration for this scenario includes the following:</a:t>
            </a:r>
            <a:endParaRPr lang="en-IN"/>
          </a:p>
        </p:txBody>
      </p:sp>
      <p:sp>
        <p:nvSpPr>
          <p:cNvPr id="3" name="Content Placeholder 2">
            <a:extLst>
              <a:ext uri="{FF2B5EF4-FFF2-40B4-BE49-F238E27FC236}">
                <a16:creationId xmlns:a16="http://schemas.microsoft.com/office/drawing/2014/main" id="{300A5A07-6461-4B98-A9D9-7B47816EB2B4}"/>
              </a:ext>
            </a:extLst>
          </p:cNvPr>
          <p:cNvSpPr>
            <a:spLocks noGrp="1"/>
          </p:cNvSpPr>
          <p:nvPr>
            <p:ph idx="1"/>
          </p:nvPr>
        </p:nvSpPr>
        <p:spPr/>
        <p:txBody>
          <a:bodyPr>
            <a:normAutofit fontScale="77500" lnSpcReduction="20000"/>
          </a:bodyPr>
          <a:lstStyle/>
          <a:p>
            <a:r>
              <a:rPr lang="en-US" dirty="0"/>
              <a:t>A virtual private cloud (VPC) with a size /16 IPv4 CIDR block (example: 10.0.0.0/16). This provides 65,536 private IPv4 addresses.</a:t>
            </a:r>
          </a:p>
          <a:p>
            <a:r>
              <a:rPr lang="en-US" dirty="0"/>
              <a:t>A subnet with a size /24 IPv4 CIDR block (example: 10.0.0.0/24). This provides 256 private IPv4 addresses.</a:t>
            </a:r>
          </a:p>
          <a:p>
            <a:r>
              <a:rPr lang="en-US" dirty="0"/>
              <a:t>An Internet gateway. This connects the VPC to the Internet and to other AWS services.</a:t>
            </a:r>
          </a:p>
          <a:p>
            <a:r>
              <a:rPr lang="en-US" dirty="0"/>
              <a:t>An instance with a private IPv4 address in the subnet range (example: 10.0.0.6), which enables the instance to communicate with other instances in the VPC, and an Elastic IPv4 address (example: 198.51.100.2), which is a public IPv4 address that enables the instance to be reached from the Internet.</a:t>
            </a:r>
          </a:p>
          <a:p>
            <a:r>
              <a:rPr lang="en-US" dirty="0"/>
              <a:t>A custom route table associated with the subnet. The route table entries enable instances in the subnet to use IPv4 to communicate with other instances in the VPC, and to communicate directly over the Internet. A subnet that's associated with a route table that has a route to an Internet gateway is known as a </a:t>
            </a:r>
            <a:r>
              <a:rPr lang="en-US" i="1" dirty="0"/>
              <a:t>public subnet</a:t>
            </a:r>
            <a:r>
              <a:rPr lang="en-US" dirty="0"/>
              <a:t>.</a:t>
            </a:r>
          </a:p>
        </p:txBody>
      </p:sp>
    </p:spTree>
    <p:extLst>
      <p:ext uri="{BB962C8B-B14F-4D97-AF65-F5344CB8AC3E}">
        <p14:creationId xmlns:p14="http://schemas.microsoft.com/office/powerpoint/2010/main" val="3200444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99398-BE01-4A42-986B-F2B05D475D4C}"/>
              </a:ext>
            </a:extLst>
          </p:cNvPr>
          <p:cNvSpPr>
            <a:spLocks noGrp="1"/>
          </p:cNvSpPr>
          <p:nvPr>
            <p:ph type="title"/>
          </p:nvPr>
        </p:nvSpPr>
        <p:spPr/>
        <p:txBody>
          <a:bodyPr/>
          <a:lstStyle/>
          <a:p>
            <a:r>
              <a:rPr lang="en-IN" dirty="0"/>
              <a:t>Using IPv6</a:t>
            </a:r>
          </a:p>
        </p:txBody>
      </p:sp>
      <p:sp>
        <p:nvSpPr>
          <p:cNvPr id="3" name="Content Placeholder 2">
            <a:extLst>
              <a:ext uri="{FF2B5EF4-FFF2-40B4-BE49-F238E27FC236}">
                <a16:creationId xmlns:a16="http://schemas.microsoft.com/office/drawing/2014/main" id="{DD141899-0958-4738-B7E2-729FFA9DCD49}"/>
              </a:ext>
            </a:extLst>
          </p:cNvPr>
          <p:cNvSpPr>
            <a:spLocks noGrp="1"/>
          </p:cNvSpPr>
          <p:nvPr>
            <p:ph idx="1"/>
          </p:nvPr>
        </p:nvSpPr>
        <p:spPr/>
        <p:txBody>
          <a:bodyPr>
            <a:normAutofit fontScale="85000" lnSpcReduction="20000"/>
          </a:bodyPr>
          <a:lstStyle/>
          <a:p>
            <a:r>
              <a:rPr lang="en-US" dirty="0"/>
              <a:t>You can optionally enable IPv6 for this scenario. In addition to the components listed above, the configuration includes the following:</a:t>
            </a:r>
          </a:p>
          <a:p>
            <a:r>
              <a:rPr lang="en-US" dirty="0"/>
              <a:t>A size /56 IPv6 CIDR block associated with the VPC (example: 2001:db8:1234:1a00::/56). Amazon automatically assigns the CIDR; you cannot choose the range yourself.</a:t>
            </a:r>
          </a:p>
          <a:p>
            <a:r>
              <a:rPr lang="en-US" dirty="0"/>
              <a:t>A size /64 IPv6 CIDR block associated with the public subnet (example: 2001:db8:1234:1a00::/64). You can choose the range for your subnet from the range allocated to the VPC. You cannot choose the size of the subnet IPv6 CIDR block.</a:t>
            </a:r>
          </a:p>
          <a:p>
            <a:r>
              <a:rPr lang="en-US" dirty="0"/>
              <a:t>An IPv6 address assigned to the instance from the subnet range (example: 2001:db8:1234:1a00::123).</a:t>
            </a:r>
          </a:p>
          <a:p>
            <a:r>
              <a:rPr lang="en-US" dirty="0"/>
              <a:t>Route table entries in the custom route table that enable instances in the VPC to use IPv6 to communicate with each other, and directly over the Internet.</a:t>
            </a:r>
          </a:p>
          <a:p>
            <a:endParaRPr lang="en-IN" dirty="0"/>
          </a:p>
        </p:txBody>
      </p:sp>
    </p:spTree>
    <p:extLst>
      <p:ext uri="{BB962C8B-B14F-4D97-AF65-F5344CB8AC3E}">
        <p14:creationId xmlns:p14="http://schemas.microsoft.com/office/powerpoint/2010/main" val="4028281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4ECC84-051B-4A4E-856A-5498CE8B06E6}"/>
              </a:ext>
            </a:extLst>
          </p:cNvPr>
          <p:cNvPicPr>
            <a:picLocks noChangeAspect="1"/>
          </p:cNvPicPr>
          <p:nvPr/>
        </p:nvPicPr>
        <p:blipFill>
          <a:blip r:embed="rId2"/>
          <a:stretch>
            <a:fillRect/>
          </a:stretch>
        </p:blipFill>
        <p:spPr>
          <a:xfrm>
            <a:off x="2619375" y="914400"/>
            <a:ext cx="6953250" cy="5029200"/>
          </a:xfrm>
          <a:prstGeom prst="rect">
            <a:avLst/>
          </a:prstGeom>
        </p:spPr>
      </p:pic>
    </p:spTree>
    <p:extLst>
      <p:ext uri="{BB962C8B-B14F-4D97-AF65-F5344CB8AC3E}">
        <p14:creationId xmlns:p14="http://schemas.microsoft.com/office/powerpoint/2010/main" val="2032525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86F87-2354-4F6A-B820-71B92FFB892F}"/>
              </a:ext>
            </a:extLst>
          </p:cNvPr>
          <p:cNvSpPr>
            <a:spLocks noGrp="1"/>
          </p:cNvSpPr>
          <p:nvPr>
            <p:ph type="title"/>
          </p:nvPr>
        </p:nvSpPr>
        <p:spPr/>
        <p:txBody>
          <a:bodyPr/>
          <a:lstStyle/>
          <a:p>
            <a:r>
              <a:rPr lang="en-IN" dirty="0"/>
              <a:t>Routing</a:t>
            </a:r>
          </a:p>
        </p:txBody>
      </p:sp>
      <p:sp>
        <p:nvSpPr>
          <p:cNvPr id="3" name="Content Placeholder 2">
            <a:extLst>
              <a:ext uri="{FF2B5EF4-FFF2-40B4-BE49-F238E27FC236}">
                <a16:creationId xmlns:a16="http://schemas.microsoft.com/office/drawing/2014/main" id="{53453AC0-7477-4FDD-8556-A2E7E457A8C7}"/>
              </a:ext>
            </a:extLst>
          </p:cNvPr>
          <p:cNvSpPr>
            <a:spLocks noGrp="1"/>
          </p:cNvSpPr>
          <p:nvPr>
            <p:ph idx="1"/>
          </p:nvPr>
        </p:nvSpPr>
        <p:spPr/>
        <p:txBody>
          <a:bodyPr>
            <a:normAutofit/>
          </a:bodyPr>
          <a:lstStyle/>
          <a:p>
            <a:r>
              <a:rPr lang="en-US" dirty="0"/>
              <a:t>Your VPC has an implied router (shown in the configuration diagram above). In this scenario, the VPC wizard creates a custom route table that routes all traffic destined for an address outside the VPC to the Internet gateway, and associates this route table with the subnet.</a:t>
            </a:r>
          </a:p>
          <a:p>
            <a:r>
              <a:rPr lang="en-US" dirty="0"/>
              <a:t>The following table shows the route table for the example in the configuration diagram above. The first entry is the default entry for local IPv4 routing in the VPC; this entry enables the instances in this VPC to communicate with each other. The second entry routes all other IPv4 subnet traffic to the Internet gateway (for example, igw-1a2b3c4d).</a:t>
            </a:r>
            <a:endParaRPr lang="en-IN" dirty="0"/>
          </a:p>
        </p:txBody>
      </p:sp>
      <p:pic>
        <p:nvPicPr>
          <p:cNvPr id="5" name="Picture 4">
            <a:extLst>
              <a:ext uri="{FF2B5EF4-FFF2-40B4-BE49-F238E27FC236}">
                <a16:creationId xmlns:a16="http://schemas.microsoft.com/office/drawing/2014/main" id="{3D54C5F7-CCF8-4414-8096-F69D0CE08FE1}"/>
              </a:ext>
            </a:extLst>
          </p:cNvPr>
          <p:cNvPicPr>
            <a:picLocks noChangeAspect="1"/>
          </p:cNvPicPr>
          <p:nvPr/>
        </p:nvPicPr>
        <p:blipFill>
          <a:blip r:embed="rId2"/>
          <a:stretch>
            <a:fillRect/>
          </a:stretch>
        </p:blipFill>
        <p:spPr>
          <a:xfrm>
            <a:off x="5402525" y="5476875"/>
            <a:ext cx="2381250" cy="1381125"/>
          </a:xfrm>
          <a:prstGeom prst="rect">
            <a:avLst/>
          </a:prstGeom>
        </p:spPr>
      </p:pic>
    </p:spTree>
    <p:extLst>
      <p:ext uri="{BB962C8B-B14F-4D97-AF65-F5344CB8AC3E}">
        <p14:creationId xmlns:p14="http://schemas.microsoft.com/office/powerpoint/2010/main" val="2530656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0ED7F-D727-44D0-87EA-4819BB8994F8}"/>
              </a:ext>
            </a:extLst>
          </p:cNvPr>
          <p:cNvSpPr>
            <a:spLocks noGrp="1"/>
          </p:cNvSpPr>
          <p:nvPr>
            <p:ph type="title"/>
          </p:nvPr>
        </p:nvSpPr>
        <p:spPr>
          <a:xfrm>
            <a:off x="838200" y="365125"/>
            <a:ext cx="10515600" cy="1325563"/>
          </a:xfrm>
        </p:spPr>
        <p:txBody>
          <a:bodyPr/>
          <a:lstStyle/>
          <a:p>
            <a:r>
              <a:rPr lang="en-IN" b="1" dirty="0"/>
              <a:t>Routing for IPv6</a:t>
            </a:r>
            <a:endParaRPr lang="en-IN" dirty="0"/>
          </a:p>
        </p:txBody>
      </p:sp>
      <p:sp>
        <p:nvSpPr>
          <p:cNvPr id="3" name="Content Placeholder 2">
            <a:extLst>
              <a:ext uri="{FF2B5EF4-FFF2-40B4-BE49-F238E27FC236}">
                <a16:creationId xmlns:a16="http://schemas.microsoft.com/office/drawing/2014/main" id="{F975495F-7A55-4E24-BEE2-3B73949E9ECB}"/>
              </a:ext>
            </a:extLst>
          </p:cNvPr>
          <p:cNvSpPr>
            <a:spLocks noGrp="1"/>
          </p:cNvSpPr>
          <p:nvPr>
            <p:ph idx="1"/>
          </p:nvPr>
        </p:nvSpPr>
        <p:spPr/>
        <p:txBody>
          <a:bodyPr/>
          <a:lstStyle/>
          <a:p>
            <a:r>
              <a:rPr lang="en-US" dirty="0"/>
              <a:t>If you associate an IPv6 CIDR block with your VPC and subnet, your route table must include separate routes for IPv6 traffic. </a:t>
            </a:r>
          </a:p>
          <a:p>
            <a:r>
              <a:rPr lang="en-US" dirty="0"/>
              <a:t>The following table shows the custom route table for this scenario if you choose to enable IPv6 communication in your VPC. </a:t>
            </a:r>
          </a:p>
          <a:p>
            <a:r>
              <a:rPr lang="en-US" dirty="0"/>
              <a:t>The second entry is the default route that's automatically added for local routing in the VPC over IPv6. The fourth entry routes all other IPv6 subnet traffic to the Internet gateway.</a:t>
            </a:r>
            <a:endParaRPr lang="en-IN" dirty="0"/>
          </a:p>
        </p:txBody>
      </p:sp>
      <p:pic>
        <p:nvPicPr>
          <p:cNvPr id="4" name="Picture 3">
            <a:extLst>
              <a:ext uri="{FF2B5EF4-FFF2-40B4-BE49-F238E27FC236}">
                <a16:creationId xmlns:a16="http://schemas.microsoft.com/office/drawing/2014/main" id="{A413279C-68EE-47A2-88A0-87EC8FD0BCA7}"/>
              </a:ext>
            </a:extLst>
          </p:cNvPr>
          <p:cNvPicPr>
            <a:picLocks noChangeAspect="1"/>
          </p:cNvPicPr>
          <p:nvPr/>
        </p:nvPicPr>
        <p:blipFill>
          <a:blip r:embed="rId2"/>
          <a:stretch>
            <a:fillRect/>
          </a:stretch>
        </p:blipFill>
        <p:spPr>
          <a:xfrm>
            <a:off x="7729029" y="4433626"/>
            <a:ext cx="3409950" cy="2247900"/>
          </a:xfrm>
          <a:prstGeom prst="rect">
            <a:avLst/>
          </a:prstGeom>
        </p:spPr>
      </p:pic>
    </p:spTree>
    <p:extLst>
      <p:ext uri="{BB962C8B-B14F-4D97-AF65-F5344CB8AC3E}">
        <p14:creationId xmlns:p14="http://schemas.microsoft.com/office/powerpoint/2010/main" val="2205741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D5FEF-FC87-4ED6-A1A7-9C86AAA6F55E}"/>
              </a:ext>
            </a:extLst>
          </p:cNvPr>
          <p:cNvSpPr>
            <a:spLocks noGrp="1"/>
          </p:cNvSpPr>
          <p:nvPr>
            <p:ph type="title"/>
          </p:nvPr>
        </p:nvSpPr>
        <p:spPr/>
        <p:txBody>
          <a:bodyPr/>
          <a:lstStyle/>
          <a:p>
            <a:r>
              <a:rPr lang="en-IN" b="1" dirty="0"/>
              <a:t>Security</a:t>
            </a:r>
            <a:endParaRPr lang="en-IN" dirty="0"/>
          </a:p>
        </p:txBody>
      </p:sp>
      <p:sp>
        <p:nvSpPr>
          <p:cNvPr id="3" name="Content Placeholder 2">
            <a:extLst>
              <a:ext uri="{FF2B5EF4-FFF2-40B4-BE49-F238E27FC236}">
                <a16:creationId xmlns:a16="http://schemas.microsoft.com/office/drawing/2014/main" id="{F3478B6A-6F56-4D2A-A68C-1EB057F8B097}"/>
              </a:ext>
            </a:extLst>
          </p:cNvPr>
          <p:cNvSpPr>
            <a:spLocks noGrp="1"/>
          </p:cNvSpPr>
          <p:nvPr>
            <p:ph idx="1"/>
          </p:nvPr>
        </p:nvSpPr>
        <p:spPr/>
        <p:txBody>
          <a:bodyPr/>
          <a:lstStyle/>
          <a:p>
            <a:r>
              <a:rPr lang="en-US" dirty="0"/>
              <a:t>AWS provides two features that you can use to increase security in your VPC: </a:t>
            </a:r>
            <a:r>
              <a:rPr lang="en-US" i="1" dirty="0"/>
              <a:t>security groups</a:t>
            </a:r>
            <a:r>
              <a:rPr lang="en-US" dirty="0"/>
              <a:t> and </a:t>
            </a:r>
            <a:r>
              <a:rPr lang="en-US" i="1" dirty="0"/>
              <a:t>network ACLs</a:t>
            </a:r>
            <a:r>
              <a:rPr lang="en-US" dirty="0"/>
              <a:t>. </a:t>
            </a:r>
          </a:p>
          <a:p>
            <a:r>
              <a:rPr lang="en-US" dirty="0"/>
              <a:t>Security groups control inbound and outbound traffic for your instances, and network ACLs control inbound and outbound traffic for your subnets. </a:t>
            </a:r>
          </a:p>
          <a:p>
            <a:r>
              <a:rPr lang="en-US" dirty="0"/>
              <a:t>In most cases, security groups can meet your needs; however, you can also use network ACLs if you want an additional layer of security for your VPC.</a:t>
            </a:r>
          </a:p>
          <a:p>
            <a:r>
              <a:rPr lang="en-US" dirty="0"/>
              <a:t>For this scenario, you use a security group but not a network ACL. </a:t>
            </a:r>
            <a:endParaRPr lang="en-IN" dirty="0"/>
          </a:p>
        </p:txBody>
      </p:sp>
    </p:spTree>
    <p:extLst>
      <p:ext uri="{BB962C8B-B14F-4D97-AF65-F5344CB8AC3E}">
        <p14:creationId xmlns:p14="http://schemas.microsoft.com/office/powerpoint/2010/main" val="2476245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92ED6D-4935-4035-ACB5-C74E6428918A}"/>
              </a:ext>
            </a:extLst>
          </p:cNvPr>
          <p:cNvSpPr>
            <a:spLocks noGrp="1"/>
          </p:cNvSpPr>
          <p:nvPr>
            <p:ph idx="1"/>
          </p:nvPr>
        </p:nvSpPr>
        <p:spPr>
          <a:xfrm>
            <a:off x="838200" y="150920"/>
            <a:ext cx="10515600" cy="6026043"/>
          </a:xfrm>
        </p:spPr>
        <p:txBody>
          <a:bodyPr>
            <a:normAutofit lnSpcReduction="10000"/>
          </a:bodyPr>
          <a:lstStyle/>
          <a:p>
            <a:r>
              <a:rPr lang="en-US" dirty="0"/>
              <a:t>Your VPC comes with a </a:t>
            </a:r>
            <a:r>
              <a:rPr lang="en-US" dirty="0">
                <a:hlinkClick r:id="rId2"/>
              </a:rPr>
              <a:t>default security group</a:t>
            </a:r>
            <a:r>
              <a:rPr lang="en-US" dirty="0"/>
              <a:t>. </a:t>
            </a:r>
          </a:p>
          <a:p>
            <a:r>
              <a:rPr lang="en-US" dirty="0"/>
              <a:t>An instance that's launched into the VPC is automatically associated with the default security group if you don't specify a different security group during launch. </a:t>
            </a:r>
          </a:p>
          <a:p>
            <a:r>
              <a:rPr lang="en-US" dirty="0"/>
              <a:t>You can add rules to the default security group, but the rules may not be suitable for other instances that you launch into the VPC.</a:t>
            </a:r>
          </a:p>
          <a:p>
            <a:r>
              <a:rPr lang="en-US" dirty="0"/>
              <a:t>Instead, we recommend that you create a custom security group for your web server.</a:t>
            </a:r>
          </a:p>
          <a:p>
            <a:r>
              <a:rPr lang="en-US" dirty="0"/>
              <a:t>For this scenario, create a security group named </a:t>
            </a:r>
            <a:r>
              <a:rPr lang="en-US" dirty="0" err="1"/>
              <a:t>WebServerSG</a:t>
            </a:r>
            <a:r>
              <a:rPr lang="en-US" dirty="0"/>
              <a:t>. When you create a security group, it has a single outbound rule that allows all traffic to leave the instances. </a:t>
            </a:r>
          </a:p>
          <a:p>
            <a:r>
              <a:rPr lang="en-US" dirty="0"/>
              <a:t>You must modify the rules to enable inbound traffic and restrict the outbound traffic as needed. You specify this security group when you launch instances into the VPC.</a:t>
            </a:r>
            <a:endParaRPr lang="en-IN" dirty="0"/>
          </a:p>
        </p:txBody>
      </p:sp>
    </p:spTree>
    <p:extLst>
      <p:ext uri="{BB962C8B-B14F-4D97-AF65-F5344CB8AC3E}">
        <p14:creationId xmlns:p14="http://schemas.microsoft.com/office/powerpoint/2010/main" val="2609273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77479-AA8C-4AB1-9EA8-0628804F6195}"/>
              </a:ext>
            </a:extLst>
          </p:cNvPr>
          <p:cNvSpPr>
            <a:spLocks noGrp="1"/>
          </p:cNvSpPr>
          <p:nvPr>
            <p:ph type="title"/>
          </p:nvPr>
        </p:nvSpPr>
        <p:spPr/>
        <p:txBody>
          <a:bodyPr>
            <a:normAutofit fontScale="90000"/>
          </a:bodyPr>
          <a:lstStyle/>
          <a:p>
            <a:r>
              <a:rPr lang="en-US" dirty="0"/>
              <a:t>The following are the inbound and outbound rules for IPv4 traffic for the </a:t>
            </a:r>
            <a:r>
              <a:rPr lang="en-US" dirty="0" err="1"/>
              <a:t>WebServerSG</a:t>
            </a:r>
            <a:r>
              <a:rPr lang="en-US" dirty="0"/>
              <a:t> security group.</a:t>
            </a:r>
            <a:endParaRPr lang="en-IN" dirty="0"/>
          </a:p>
        </p:txBody>
      </p:sp>
      <p:pic>
        <p:nvPicPr>
          <p:cNvPr id="4" name="Picture 3">
            <a:extLst>
              <a:ext uri="{FF2B5EF4-FFF2-40B4-BE49-F238E27FC236}">
                <a16:creationId xmlns:a16="http://schemas.microsoft.com/office/drawing/2014/main" id="{15625982-BB06-4BEE-A274-5D9F179FBD5F}"/>
              </a:ext>
            </a:extLst>
          </p:cNvPr>
          <p:cNvPicPr>
            <a:picLocks noChangeAspect="1"/>
          </p:cNvPicPr>
          <p:nvPr/>
        </p:nvPicPr>
        <p:blipFill>
          <a:blip r:embed="rId2"/>
          <a:stretch>
            <a:fillRect/>
          </a:stretch>
        </p:blipFill>
        <p:spPr>
          <a:xfrm>
            <a:off x="2006354" y="1834383"/>
            <a:ext cx="7884156" cy="4658492"/>
          </a:xfrm>
          <a:prstGeom prst="rect">
            <a:avLst/>
          </a:prstGeom>
        </p:spPr>
      </p:pic>
    </p:spTree>
    <p:extLst>
      <p:ext uri="{BB962C8B-B14F-4D97-AF65-F5344CB8AC3E}">
        <p14:creationId xmlns:p14="http://schemas.microsoft.com/office/powerpoint/2010/main" val="27125921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1C08-DA6A-4C63-93AD-730B63621258}"/>
              </a:ext>
            </a:extLst>
          </p:cNvPr>
          <p:cNvSpPr>
            <a:spLocks noGrp="1"/>
          </p:cNvSpPr>
          <p:nvPr>
            <p:ph type="title"/>
          </p:nvPr>
        </p:nvSpPr>
        <p:spPr/>
        <p:txBody>
          <a:bodyPr/>
          <a:lstStyle/>
          <a:p>
            <a:r>
              <a:rPr lang="en-IN" dirty="0"/>
              <a:t>Outbound is optional but recommendable</a:t>
            </a:r>
          </a:p>
        </p:txBody>
      </p:sp>
      <p:pic>
        <p:nvPicPr>
          <p:cNvPr id="4" name="Content Placeholder 3">
            <a:extLst>
              <a:ext uri="{FF2B5EF4-FFF2-40B4-BE49-F238E27FC236}">
                <a16:creationId xmlns:a16="http://schemas.microsoft.com/office/drawing/2014/main" id="{93C24596-8D94-415C-89C1-81D283AA24D5}"/>
              </a:ext>
            </a:extLst>
          </p:cNvPr>
          <p:cNvPicPr>
            <a:picLocks noGrp="1" noChangeAspect="1"/>
          </p:cNvPicPr>
          <p:nvPr>
            <p:ph idx="1"/>
          </p:nvPr>
        </p:nvPicPr>
        <p:blipFill>
          <a:blip r:embed="rId2"/>
          <a:stretch>
            <a:fillRect/>
          </a:stretch>
        </p:blipFill>
        <p:spPr>
          <a:xfrm>
            <a:off x="933450" y="3148806"/>
            <a:ext cx="10325100" cy="1704975"/>
          </a:xfrm>
          <a:prstGeom prst="rect">
            <a:avLst/>
          </a:prstGeom>
        </p:spPr>
      </p:pic>
    </p:spTree>
    <p:extLst>
      <p:ext uri="{BB962C8B-B14F-4D97-AF65-F5344CB8AC3E}">
        <p14:creationId xmlns:p14="http://schemas.microsoft.com/office/powerpoint/2010/main" val="2594779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54D4-F7B1-4FBF-B014-257B3F4D0D41}"/>
              </a:ext>
            </a:extLst>
          </p:cNvPr>
          <p:cNvSpPr>
            <a:spLocks noGrp="1"/>
          </p:cNvSpPr>
          <p:nvPr>
            <p:ph type="title"/>
          </p:nvPr>
        </p:nvSpPr>
        <p:spPr/>
        <p:txBody>
          <a:bodyPr/>
          <a:lstStyle/>
          <a:p>
            <a:r>
              <a:rPr lang="en-IN" dirty="0"/>
              <a:t>Steps of implementation of scenario 1</a:t>
            </a:r>
          </a:p>
        </p:txBody>
      </p:sp>
      <p:pic>
        <p:nvPicPr>
          <p:cNvPr id="4" name="Content Placeholder 3">
            <a:extLst>
              <a:ext uri="{FF2B5EF4-FFF2-40B4-BE49-F238E27FC236}">
                <a16:creationId xmlns:a16="http://schemas.microsoft.com/office/drawing/2014/main" id="{E881E483-5570-4F1B-992B-0103C6845BC2}"/>
              </a:ext>
            </a:extLst>
          </p:cNvPr>
          <p:cNvPicPr>
            <a:picLocks noGrp="1" noChangeAspect="1"/>
          </p:cNvPicPr>
          <p:nvPr>
            <p:ph idx="1"/>
          </p:nvPr>
        </p:nvPicPr>
        <p:blipFill>
          <a:blip r:embed="rId2"/>
          <a:stretch>
            <a:fillRect/>
          </a:stretch>
        </p:blipFill>
        <p:spPr>
          <a:xfrm>
            <a:off x="838200" y="1690688"/>
            <a:ext cx="7230017" cy="4351338"/>
          </a:xfrm>
          <a:prstGeom prst="rect">
            <a:avLst/>
          </a:prstGeom>
        </p:spPr>
      </p:pic>
    </p:spTree>
    <p:extLst>
      <p:ext uri="{BB962C8B-B14F-4D97-AF65-F5344CB8AC3E}">
        <p14:creationId xmlns:p14="http://schemas.microsoft.com/office/powerpoint/2010/main" val="368663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F096-4903-4331-9722-294F21C9CA6D}"/>
              </a:ext>
            </a:extLst>
          </p:cNvPr>
          <p:cNvSpPr>
            <a:spLocks noGrp="1"/>
          </p:cNvSpPr>
          <p:nvPr>
            <p:ph type="title"/>
          </p:nvPr>
        </p:nvSpPr>
        <p:spPr/>
        <p:txBody>
          <a:bodyPr/>
          <a:lstStyle/>
          <a:p>
            <a:r>
              <a:rPr lang="en-IN" b="1" dirty="0"/>
              <a:t>Default and Nondefault VPCs</a:t>
            </a:r>
            <a:endParaRPr lang="en-IN" dirty="0"/>
          </a:p>
        </p:txBody>
      </p:sp>
      <p:sp>
        <p:nvSpPr>
          <p:cNvPr id="3" name="Content Placeholder 2">
            <a:extLst>
              <a:ext uri="{FF2B5EF4-FFF2-40B4-BE49-F238E27FC236}">
                <a16:creationId xmlns:a16="http://schemas.microsoft.com/office/drawing/2014/main" id="{90EF5FD4-9618-4B32-8268-016ED9A89672}"/>
              </a:ext>
            </a:extLst>
          </p:cNvPr>
          <p:cNvSpPr>
            <a:spLocks noGrp="1"/>
          </p:cNvSpPr>
          <p:nvPr>
            <p:ph idx="1"/>
          </p:nvPr>
        </p:nvSpPr>
        <p:spPr>
          <a:xfrm>
            <a:off x="838200" y="1488558"/>
            <a:ext cx="10515600" cy="4688405"/>
          </a:xfrm>
        </p:spPr>
        <p:txBody>
          <a:bodyPr>
            <a:normAutofit fontScale="92500" lnSpcReduction="10000"/>
          </a:bodyPr>
          <a:lstStyle/>
          <a:p>
            <a:r>
              <a:rPr lang="en-US" dirty="0"/>
              <a:t>The default VPC is a public VPC. It is designed to make it easy to get going with EC2/RDS and other related AWS services.</a:t>
            </a:r>
          </a:p>
          <a:p>
            <a:r>
              <a:rPr lang="en-US" dirty="0"/>
              <a:t> It has an internet gateway and public subnets with corresponding route table. </a:t>
            </a:r>
          </a:p>
          <a:p>
            <a:r>
              <a:rPr lang="en-US" dirty="0"/>
              <a:t>So, it's a good way to go if you don't know how to setup a VPC, you only need publicly accessible resources, or you're playing around or quickly prototyping something.</a:t>
            </a:r>
          </a:p>
          <a:p>
            <a:r>
              <a:rPr lang="en-US" dirty="0"/>
              <a:t>However, for production or environments in which you need to keep parts of your network private, I would recommend creating your own.</a:t>
            </a:r>
          </a:p>
          <a:p>
            <a:r>
              <a:rPr lang="en-US" dirty="0"/>
              <a:t>This allows you to setup exactly what need. It is more complicated than just using the default but if you already know how to setup a VPC, it's recommended.</a:t>
            </a:r>
            <a:endParaRPr lang="en-IN" dirty="0"/>
          </a:p>
        </p:txBody>
      </p:sp>
    </p:spTree>
    <p:extLst>
      <p:ext uri="{BB962C8B-B14F-4D97-AF65-F5344CB8AC3E}">
        <p14:creationId xmlns:p14="http://schemas.microsoft.com/office/powerpoint/2010/main" val="13148029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A075-96C9-45A1-8154-837E679E5C19}"/>
              </a:ext>
            </a:extLst>
          </p:cNvPr>
          <p:cNvSpPr>
            <a:spLocks noGrp="1"/>
          </p:cNvSpPr>
          <p:nvPr>
            <p:ph type="title"/>
          </p:nvPr>
        </p:nvSpPr>
        <p:spPr/>
        <p:txBody>
          <a:bodyPr/>
          <a:lstStyle/>
          <a:p>
            <a:r>
              <a:rPr lang="en-US" dirty="0"/>
              <a:t>To create the </a:t>
            </a:r>
            <a:r>
              <a:rPr lang="en-US" dirty="0" err="1"/>
              <a:t>WebServerSG</a:t>
            </a:r>
            <a:r>
              <a:rPr lang="en-US" dirty="0"/>
              <a:t> security group</a:t>
            </a:r>
            <a:endParaRPr lang="en-IN" dirty="0"/>
          </a:p>
        </p:txBody>
      </p:sp>
      <p:sp>
        <p:nvSpPr>
          <p:cNvPr id="3" name="Content Placeholder 2">
            <a:extLst>
              <a:ext uri="{FF2B5EF4-FFF2-40B4-BE49-F238E27FC236}">
                <a16:creationId xmlns:a16="http://schemas.microsoft.com/office/drawing/2014/main" id="{974ACAA3-1AD3-44E0-971B-73B70FFD010D}"/>
              </a:ext>
            </a:extLst>
          </p:cNvPr>
          <p:cNvSpPr>
            <a:spLocks noGrp="1"/>
          </p:cNvSpPr>
          <p:nvPr>
            <p:ph idx="1"/>
          </p:nvPr>
        </p:nvSpPr>
        <p:spPr/>
        <p:txBody>
          <a:bodyPr>
            <a:normAutofit fontScale="77500" lnSpcReduction="20000"/>
          </a:bodyPr>
          <a:lstStyle/>
          <a:p>
            <a:r>
              <a:rPr lang="en-US" dirty="0"/>
              <a:t>Open the Amazon VPC console at https://console.aws.amazon.com/vpc/.</a:t>
            </a:r>
          </a:p>
          <a:p>
            <a:endParaRPr lang="en-US" dirty="0"/>
          </a:p>
          <a:p>
            <a:r>
              <a:rPr lang="en-US" dirty="0"/>
              <a:t>In the navigation pane, choose Security Groups.</a:t>
            </a:r>
          </a:p>
          <a:p>
            <a:endParaRPr lang="en-US" dirty="0"/>
          </a:p>
          <a:p>
            <a:r>
              <a:rPr lang="en-US" dirty="0"/>
              <a:t>Choose Create Security Group.</a:t>
            </a:r>
          </a:p>
          <a:p>
            <a:endParaRPr lang="en-US" dirty="0"/>
          </a:p>
          <a:p>
            <a:r>
              <a:rPr lang="en-US" dirty="0"/>
              <a:t>Provide a name and description for the security group. In this topic, the name </a:t>
            </a:r>
            <a:r>
              <a:rPr lang="en-US" dirty="0" err="1"/>
              <a:t>WebServerSG</a:t>
            </a:r>
            <a:r>
              <a:rPr lang="en-US" dirty="0"/>
              <a:t> is used as an example. Select the ID of your VPC from the VPC menu, and then choose Yes, Create.</a:t>
            </a:r>
          </a:p>
          <a:p>
            <a:endParaRPr lang="en-US" dirty="0"/>
          </a:p>
          <a:p>
            <a:r>
              <a:rPr lang="en-US" dirty="0"/>
              <a:t>Select the </a:t>
            </a:r>
            <a:r>
              <a:rPr lang="en-US" dirty="0" err="1"/>
              <a:t>WebServerSG</a:t>
            </a:r>
            <a:r>
              <a:rPr lang="en-US" dirty="0"/>
              <a:t> security group that you just created. The details pane include a tab for information about the security group, plus tabs for working with its inbound rules and outbound rules.</a:t>
            </a:r>
            <a:endParaRPr lang="en-IN" dirty="0"/>
          </a:p>
        </p:txBody>
      </p:sp>
    </p:spTree>
    <p:extLst>
      <p:ext uri="{BB962C8B-B14F-4D97-AF65-F5344CB8AC3E}">
        <p14:creationId xmlns:p14="http://schemas.microsoft.com/office/powerpoint/2010/main" val="39556746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226EF-A898-4126-9319-AAFF9040940E}"/>
              </a:ext>
            </a:extLst>
          </p:cNvPr>
          <p:cNvSpPr>
            <a:spLocks noGrp="1"/>
          </p:cNvSpPr>
          <p:nvPr>
            <p:ph type="title"/>
          </p:nvPr>
        </p:nvSpPr>
        <p:spPr/>
        <p:txBody>
          <a:bodyPr/>
          <a:lstStyle/>
          <a:p>
            <a:r>
              <a:rPr lang="en-US" dirty="0"/>
              <a:t>On the </a:t>
            </a:r>
            <a:r>
              <a:rPr lang="en-US" b="1" dirty="0"/>
              <a:t>Inbound Rules</a:t>
            </a:r>
            <a:r>
              <a:rPr lang="en-US" dirty="0"/>
              <a:t> tab, choose </a:t>
            </a:r>
            <a:r>
              <a:rPr lang="en-US" b="1" dirty="0"/>
              <a:t>Edit</a:t>
            </a:r>
            <a:r>
              <a:rPr lang="en-US" dirty="0"/>
              <a:t>, and then do the following:</a:t>
            </a:r>
            <a:endParaRPr lang="en-IN" dirty="0"/>
          </a:p>
        </p:txBody>
      </p:sp>
      <p:sp>
        <p:nvSpPr>
          <p:cNvPr id="3" name="Content Placeholder 2">
            <a:extLst>
              <a:ext uri="{FF2B5EF4-FFF2-40B4-BE49-F238E27FC236}">
                <a16:creationId xmlns:a16="http://schemas.microsoft.com/office/drawing/2014/main" id="{088178FD-2659-4A6A-9F2F-232847B9D210}"/>
              </a:ext>
            </a:extLst>
          </p:cNvPr>
          <p:cNvSpPr>
            <a:spLocks noGrp="1"/>
          </p:cNvSpPr>
          <p:nvPr>
            <p:ph idx="1"/>
          </p:nvPr>
        </p:nvSpPr>
        <p:spPr/>
        <p:txBody>
          <a:bodyPr>
            <a:normAutofit fontScale="55000" lnSpcReduction="20000"/>
          </a:bodyPr>
          <a:lstStyle/>
          <a:p>
            <a:r>
              <a:rPr lang="en-US" dirty="0"/>
              <a:t>Select HTTP from the Type list, and enter 0.0.0.0/0 in the Source field.</a:t>
            </a:r>
          </a:p>
          <a:p>
            <a:r>
              <a:rPr lang="en-US" dirty="0"/>
              <a:t>Choose Add another rule, then select HTTPS from the Type list, and enter 0.0.0.0/0 in the Source field.</a:t>
            </a:r>
          </a:p>
          <a:p>
            <a:r>
              <a:rPr lang="en-US" dirty="0"/>
              <a:t>Choose Add another rule, then select SSH (for Linux) or RDP (for Windows) from the Type list. Enter your network's public IP address range in the Source field. (If you don't know this address range, you can use 0.0.0.0/0 for testing purposes; in production, you authorize only a specific IP address or range of addresses to access your instance.)</a:t>
            </a:r>
          </a:p>
          <a:p>
            <a:r>
              <a:rPr lang="en-US" dirty="0"/>
              <a:t>(Optional) Choose Add another rule, then select ALL traffic from the Type list. In the Source field, enter the ID of the </a:t>
            </a:r>
            <a:r>
              <a:rPr lang="en-US" dirty="0" err="1"/>
              <a:t>WebServerSG</a:t>
            </a:r>
            <a:r>
              <a:rPr lang="en-US" dirty="0"/>
              <a:t> security group.</a:t>
            </a:r>
          </a:p>
          <a:p>
            <a:r>
              <a:rPr lang="en-US" dirty="0"/>
              <a:t>(Optional, IPv6-only) Choose Add another rule, select HTTP from the Type list, and enter ::/0 in the Source field.</a:t>
            </a:r>
          </a:p>
          <a:p>
            <a:r>
              <a:rPr lang="en-US" dirty="0"/>
              <a:t>(Optional, IPv6-only) Choose Add another rule, select HTTPS from the Type list, and enter ::/0 in the Source field.</a:t>
            </a:r>
          </a:p>
          <a:p>
            <a:r>
              <a:rPr lang="en-US" dirty="0"/>
              <a:t>(Optional, IPv6-only) Choose Add another rule, select SSH (for Linux) or RDP (for Windows) from the Type list. Enter your network's IPv6 address range in the Source field. (If you don't know this address range, you can use ::/0 for testing purposes; in production, you authorize only a specific IPv6 address or range of addresses to access your instance.)</a:t>
            </a:r>
          </a:p>
          <a:p>
            <a:r>
              <a:rPr lang="en-US" dirty="0"/>
              <a:t>Choose save</a:t>
            </a:r>
          </a:p>
          <a:p>
            <a:r>
              <a:rPr lang="en-US" dirty="0"/>
              <a:t>(Optional) On the </a:t>
            </a:r>
            <a:r>
              <a:rPr lang="en-US" b="1" dirty="0"/>
              <a:t>Outbound Rules</a:t>
            </a:r>
            <a:r>
              <a:rPr lang="en-US" dirty="0"/>
              <a:t> tab, choose </a:t>
            </a:r>
            <a:r>
              <a:rPr lang="en-US" b="1" dirty="0"/>
              <a:t>Edit</a:t>
            </a:r>
            <a:r>
              <a:rPr lang="en-US" dirty="0"/>
              <a:t>. Locate the default rule that enables all outbound traffic, choose </a:t>
            </a:r>
            <a:r>
              <a:rPr lang="en-US" b="1" dirty="0"/>
              <a:t>Remove</a:t>
            </a:r>
            <a:r>
              <a:rPr lang="en-US" dirty="0"/>
              <a:t>, and then choose </a:t>
            </a:r>
            <a:r>
              <a:rPr lang="en-US" b="1" dirty="0"/>
              <a:t>Save</a:t>
            </a:r>
            <a:r>
              <a:rPr lang="en-US" dirty="0"/>
              <a:t>.</a:t>
            </a:r>
            <a:endParaRPr lang="en-IN" dirty="0"/>
          </a:p>
        </p:txBody>
      </p:sp>
    </p:spTree>
    <p:extLst>
      <p:ext uri="{BB962C8B-B14F-4D97-AF65-F5344CB8AC3E}">
        <p14:creationId xmlns:p14="http://schemas.microsoft.com/office/powerpoint/2010/main" val="4098069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0A1A-8A2C-4320-8A64-67568840C3DD}"/>
              </a:ext>
            </a:extLst>
          </p:cNvPr>
          <p:cNvSpPr>
            <a:spLocks noGrp="1"/>
          </p:cNvSpPr>
          <p:nvPr>
            <p:ph type="title"/>
          </p:nvPr>
        </p:nvSpPr>
        <p:spPr/>
        <p:txBody>
          <a:bodyPr/>
          <a:lstStyle/>
          <a:p>
            <a:r>
              <a:rPr lang="en-US" b="1" dirty="0"/>
              <a:t>To launch an instance into the VPC</a:t>
            </a:r>
            <a:endParaRPr lang="en-IN" dirty="0"/>
          </a:p>
        </p:txBody>
      </p:sp>
      <p:sp>
        <p:nvSpPr>
          <p:cNvPr id="3" name="Content Placeholder 2">
            <a:extLst>
              <a:ext uri="{FF2B5EF4-FFF2-40B4-BE49-F238E27FC236}">
                <a16:creationId xmlns:a16="http://schemas.microsoft.com/office/drawing/2014/main" id="{56D35E2A-1A20-46FA-B30C-F587D3700908}"/>
              </a:ext>
            </a:extLst>
          </p:cNvPr>
          <p:cNvSpPr>
            <a:spLocks noGrp="1"/>
          </p:cNvSpPr>
          <p:nvPr>
            <p:ph idx="1"/>
          </p:nvPr>
        </p:nvSpPr>
        <p:spPr/>
        <p:txBody>
          <a:bodyPr>
            <a:normAutofit fontScale="62500" lnSpcReduction="20000"/>
          </a:bodyPr>
          <a:lstStyle/>
          <a:p>
            <a:r>
              <a:rPr lang="en-US" dirty="0"/>
              <a:t>Open the Amazon EC2 console at </a:t>
            </a:r>
            <a:r>
              <a:rPr lang="en-US" dirty="0">
                <a:hlinkClick r:id="rId2"/>
              </a:rPr>
              <a:t>https://console.aws.amazon.com/ec2/</a:t>
            </a:r>
            <a:r>
              <a:rPr lang="en-US" dirty="0"/>
              <a:t>.</a:t>
            </a:r>
          </a:p>
          <a:p>
            <a:r>
              <a:rPr lang="en-US" dirty="0"/>
              <a:t>From the dashboard, choose </a:t>
            </a:r>
            <a:r>
              <a:rPr lang="en-US" b="1" dirty="0"/>
              <a:t>Launch Instance</a:t>
            </a:r>
            <a:r>
              <a:rPr lang="en-US" dirty="0"/>
              <a:t>.</a:t>
            </a:r>
          </a:p>
          <a:p>
            <a:r>
              <a:rPr lang="en-US" dirty="0"/>
              <a:t>Follow the directions in the wizard. Choose an AMI, choose an instance type, and then choose </a:t>
            </a:r>
            <a:r>
              <a:rPr lang="en-US" b="1" dirty="0"/>
              <a:t>Next: Configure Instance Details</a:t>
            </a:r>
            <a:r>
              <a:rPr lang="en-US" dirty="0"/>
              <a:t>.</a:t>
            </a:r>
          </a:p>
          <a:p>
            <a:r>
              <a:rPr lang="en-US" b="1" dirty="0"/>
              <a:t>Note</a:t>
            </a:r>
          </a:p>
          <a:p>
            <a:r>
              <a:rPr lang="en-US" dirty="0"/>
              <a:t>If you intend to use your instance for IPv6 communication, you must choose a supported instance type; for example, T2. For more information, see </a:t>
            </a:r>
            <a:r>
              <a:rPr lang="en-US" dirty="0">
                <a:hlinkClick r:id="rId3"/>
              </a:rPr>
              <a:t>Amazon EC2 Instance Types</a:t>
            </a:r>
            <a:r>
              <a:rPr lang="en-US" dirty="0"/>
              <a:t>.</a:t>
            </a:r>
          </a:p>
          <a:p>
            <a:r>
              <a:rPr lang="en-US" dirty="0"/>
              <a:t>On the </a:t>
            </a:r>
            <a:r>
              <a:rPr lang="en-US" b="1" dirty="0"/>
              <a:t>Configure Instance Details</a:t>
            </a:r>
            <a:r>
              <a:rPr lang="en-US" dirty="0"/>
              <a:t> page, select the VPC that you created in step 1 from the </a:t>
            </a:r>
            <a:r>
              <a:rPr lang="en-US" b="1" dirty="0"/>
              <a:t>Network</a:t>
            </a:r>
            <a:r>
              <a:rPr lang="en-US" dirty="0"/>
              <a:t> list, and then specify a subnet.</a:t>
            </a:r>
          </a:p>
          <a:p>
            <a:r>
              <a:rPr lang="en-US" dirty="0"/>
              <a:t>(Optional) By default, instances launched into a nondefault VPC are not assigned a public IPv4 address. To be able to connect to your instance, you can assign a public IPv4 address now, or allocate an Elastic IP address and assign it to your instance after it's launched. To assign a public IPv4 address now, ensure that you select </a:t>
            </a:r>
            <a:r>
              <a:rPr lang="en-US" b="1" dirty="0"/>
              <a:t>Enable</a:t>
            </a:r>
            <a:r>
              <a:rPr lang="en-US" dirty="0"/>
              <a:t> from the </a:t>
            </a:r>
            <a:r>
              <a:rPr lang="en-US" b="1" dirty="0"/>
              <a:t>Auto-assign Public IP</a:t>
            </a:r>
            <a:r>
              <a:rPr lang="en-US" dirty="0"/>
              <a:t> list.</a:t>
            </a:r>
          </a:p>
          <a:p>
            <a:r>
              <a:rPr lang="en-US" b="1" dirty="0"/>
              <a:t>Note</a:t>
            </a:r>
          </a:p>
          <a:p>
            <a:r>
              <a:rPr lang="en-US" dirty="0"/>
              <a:t>You can only use the auto-assign public IP feature for a single, new network interface with the device index of eth0. For more information, see </a:t>
            </a:r>
            <a:r>
              <a:rPr lang="en-US" dirty="0">
                <a:hlinkClick r:id="rId4"/>
              </a:rPr>
              <a:t>Assigning a Public IPv4 Address During Instance Launch</a:t>
            </a:r>
            <a:r>
              <a:rPr lang="en-US" dirty="0"/>
              <a:t>.</a:t>
            </a:r>
          </a:p>
          <a:p>
            <a:endParaRPr lang="en-IN" dirty="0"/>
          </a:p>
        </p:txBody>
      </p:sp>
    </p:spTree>
    <p:extLst>
      <p:ext uri="{BB962C8B-B14F-4D97-AF65-F5344CB8AC3E}">
        <p14:creationId xmlns:p14="http://schemas.microsoft.com/office/powerpoint/2010/main" val="2297899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D9EDAE-6069-4333-BA46-BAC1772FDF49}"/>
              </a:ext>
            </a:extLst>
          </p:cNvPr>
          <p:cNvSpPr>
            <a:spLocks noGrp="1"/>
          </p:cNvSpPr>
          <p:nvPr>
            <p:ph idx="1"/>
          </p:nvPr>
        </p:nvSpPr>
        <p:spPr>
          <a:xfrm>
            <a:off x="838200" y="559293"/>
            <a:ext cx="10515600" cy="5617670"/>
          </a:xfrm>
        </p:spPr>
        <p:txBody>
          <a:bodyPr>
            <a:normAutofit fontScale="85000" lnSpcReduction="20000"/>
          </a:bodyPr>
          <a:lstStyle/>
          <a:p>
            <a:r>
              <a:rPr lang="en-US" dirty="0"/>
              <a:t>(Optional, IPv6-only) You can auto-assign an IPv6 address to your instance from the subnet range. For </a:t>
            </a:r>
            <a:r>
              <a:rPr lang="en-US" b="1" dirty="0"/>
              <a:t>Auto-assign IPv6 IP</a:t>
            </a:r>
            <a:r>
              <a:rPr lang="en-US" dirty="0"/>
              <a:t>, choose </a:t>
            </a:r>
            <a:r>
              <a:rPr lang="en-US" b="1" dirty="0"/>
              <a:t>Enable</a:t>
            </a:r>
            <a:r>
              <a:rPr lang="en-US" dirty="0"/>
              <a:t>.</a:t>
            </a:r>
          </a:p>
          <a:p>
            <a:r>
              <a:rPr lang="en-US" dirty="0"/>
              <a:t>On the next two pages of the wizard, you can configure storage for your instance, and add tags. On the </a:t>
            </a:r>
            <a:r>
              <a:rPr lang="en-US" b="1" dirty="0"/>
              <a:t>Configure Security Group</a:t>
            </a:r>
            <a:r>
              <a:rPr lang="en-US" dirty="0"/>
              <a:t> page, select the </a:t>
            </a:r>
            <a:r>
              <a:rPr lang="en-US" b="1" dirty="0"/>
              <a:t>Select an existing security group</a:t>
            </a:r>
            <a:r>
              <a:rPr lang="en-US" dirty="0"/>
              <a:t> option, and select the </a:t>
            </a:r>
            <a:r>
              <a:rPr lang="en-US" b="1" dirty="0" err="1"/>
              <a:t>WebServerSG</a:t>
            </a:r>
            <a:r>
              <a:rPr lang="en-US" dirty="0"/>
              <a:t> security group that you created in step 2. Choose </a:t>
            </a:r>
            <a:r>
              <a:rPr lang="en-US" b="1" dirty="0"/>
              <a:t>Review and Launch</a:t>
            </a:r>
            <a:r>
              <a:rPr lang="en-US" dirty="0"/>
              <a:t>.</a:t>
            </a:r>
          </a:p>
          <a:p>
            <a:r>
              <a:rPr lang="en-US" dirty="0"/>
              <a:t>Review the settings that you've chosen. Make any changes that you need, and then choose </a:t>
            </a:r>
            <a:r>
              <a:rPr lang="en-US" b="1" dirty="0"/>
              <a:t>Launch</a:t>
            </a:r>
            <a:r>
              <a:rPr lang="en-US" dirty="0"/>
              <a:t> to choose a key pair and launch your instance.</a:t>
            </a:r>
          </a:p>
          <a:p>
            <a:r>
              <a:rPr lang="en-US" dirty="0"/>
              <a:t>If you did not assign a public IPv4 address to your instance in step 5, you will not be able to connect to it over IPv4. Assign an Elastic IP address to the instance:</a:t>
            </a:r>
          </a:p>
          <a:p>
            <a:pPr lvl="1"/>
            <a:r>
              <a:rPr lang="en-US" dirty="0"/>
              <a:t>Open the Amazon VPC console at </a:t>
            </a:r>
            <a:r>
              <a:rPr lang="en-US" dirty="0">
                <a:hlinkClick r:id="rId2"/>
              </a:rPr>
              <a:t>https://console.aws.amazon.com/vpc/</a:t>
            </a:r>
            <a:r>
              <a:rPr lang="en-US" dirty="0"/>
              <a:t>.</a:t>
            </a:r>
          </a:p>
          <a:p>
            <a:pPr lvl="1"/>
            <a:r>
              <a:rPr lang="en-US" dirty="0"/>
              <a:t>In the navigation pane, choose </a:t>
            </a:r>
            <a:r>
              <a:rPr lang="en-US" b="1" dirty="0"/>
              <a:t>Elastic IPs</a:t>
            </a:r>
            <a:r>
              <a:rPr lang="en-US" dirty="0"/>
              <a:t>.</a:t>
            </a:r>
          </a:p>
          <a:p>
            <a:pPr lvl="1"/>
            <a:r>
              <a:rPr lang="en-US" dirty="0"/>
              <a:t>Choose </a:t>
            </a:r>
            <a:r>
              <a:rPr lang="en-US" b="1" dirty="0"/>
              <a:t>Allocate new address</a:t>
            </a:r>
            <a:r>
              <a:rPr lang="en-US" dirty="0"/>
              <a:t>.</a:t>
            </a:r>
          </a:p>
          <a:p>
            <a:pPr lvl="1"/>
            <a:r>
              <a:rPr lang="en-US" dirty="0"/>
              <a:t>Choose </a:t>
            </a:r>
            <a:r>
              <a:rPr lang="en-US" b="1" dirty="0"/>
              <a:t>Allocate</a:t>
            </a:r>
            <a:r>
              <a:rPr lang="en-US" dirty="0"/>
              <a:t>.</a:t>
            </a:r>
          </a:p>
          <a:p>
            <a:pPr lvl="1"/>
            <a:r>
              <a:rPr lang="en-US" b="1" dirty="0"/>
              <a:t>Note</a:t>
            </a:r>
          </a:p>
          <a:p>
            <a:pPr lvl="1"/>
            <a:r>
              <a:rPr lang="en-US" dirty="0"/>
              <a:t>If your account supports EC2-Classic, first choose </a:t>
            </a:r>
            <a:r>
              <a:rPr lang="en-US" b="1" dirty="0"/>
              <a:t>VPC</a:t>
            </a:r>
            <a:r>
              <a:rPr lang="en-US" dirty="0"/>
              <a:t>.</a:t>
            </a:r>
          </a:p>
          <a:p>
            <a:pPr lvl="1"/>
            <a:r>
              <a:rPr lang="en-US" dirty="0"/>
              <a:t>Select the Elastic IP address from the list, choose </a:t>
            </a:r>
            <a:r>
              <a:rPr lang="en-US" b="1" dirty="0"/>
              <a:t>Actions</a:t>
            </a:r>
            <a:r>
              <a:rPr lang="en-US" dirty="0"/>
              <a:t>, and then choose </a:t>
            </a:r>
            <a:r>
              <a:rPr lang="en-US" b="1" dirty="0"/>
              <a:t>Associate address</a:t>
            </a:r>
            <a:r>
              <a:rPr lang="en-US" dirty="0"/>
              <a:t>.</a:t>
            </a:r>
          </a:p>
          <a:p>
            <a:pPr lvl="1"/>
            <a:r>
              <a:rPr lang="en-US" dirty="0"/>
              <a:t>Select the instance to associate the address with, and then choose </a:t>
            </a:r>
            <a:r>
              <a:rPr lang="en-US" b="1" dirty="0"/>
              <a:t>Associate</a:t>
            </a:r>
            <a:r>
              <a:rPr lang="en-US" dirty="0"/>
              <a:t>.</a:t>
            </a:r>
          </a:p>
          <a:p>
            <a:endParaRPr lang="en-IN" dirty="0"/>
          </a:p>
        </p:txBody>
      </p:sp>
    </p:spTree>
    <p:extLst>
      <p:ext uri="{BB962C8B-B14F-4D97-AF65-F5344CB8AC3E}">
        <p14:creationId xmlns:p14="http://schemas.microsoft.com/office/powerpoint/2010/main" val="3702313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908D2-5090-482A-9EA2-5686D7E06246}"/>
              </a:ext>
            </a:extLst>
          </p:cNvPr>
          <p:cNvSpPr>
            <a:spLocks noGrp="1"/>
          </p:cNvSpPr>
          <p:nvPr>
            <p:ph type="title"/>
          </p:nvPr>
        </p:nvSpPr>
        <p:spPr/>
        <p:txBody>
          <a:bodyPr/>
          <a:lstStyle/>
          <a:p>
            <a:r>
              <a:rPr lang="en-IN" b="1" dirty="0"/>
              <a:t>Accessing the Internet</a:t>
            </a:r>
            <a:endParaRPr lang="en-IN" dirty="0"/>
          </a:p>
        </p:txBody>
      </p:sp>
      <p:sp>
        <p:nvSpPr>
          <p:cNvPr id="3" name="Content Placeholder 2">
            <a:extLst>
              <a:ext uri="{FF2B5EF4-FFF2-40B4-BE49-F238E27FC236}">
                <a16:creationId xmlns:a16="http://schemas.microsoft.com/office/drawing/2014/main" id="{49FFFF43-B27E-4C79-BD73-F359C62142B8}"/>
              </a:ext>
            </a:extLst>
          </p:cNvPr>
          <p:cNvSpPr>
            <a:spLocks noGrp="1"/>
          </p:cNvSpPr>
          <p:nvPr>
            <p:ph idx="1"/>
          </p:nvPr>
        </p:nvSpPr>
        <p:spPr/>
        <p:txBody>
          <a:bodyPr/>
          <a:lstStyle/>
          <a:p>
            <a:r>
              <a:rPr lang="en-US" dirty="0"/>
              <a:t>You control how the instances that you launch into a VPC access resources outside the VPC.</a:t>
            </a:r>
          </a:p>
          <a:p>
            <a:r>
              <a:rPr lang="en-US" dirty="0"/>
              <a:t>Your default VPC includes an internet gateway, and each default subnet is a public subnet. </a:t>
            </a:r>
          </a:p>
          <a:p>
            <a:r>
              <a:rPr lang="en-US" dirty="0"/>
              <a:t>Each instance that you launch into a default subnet has a private IPv4 address and a public IPv4 address. </a:t>
            </a:r>
          </a:p>
          <a:p>
            <a:r>
              <a:rPr lang="en-US" dirty="0"/>
              <a:t>These instances can communicate with the internet through the internet gateway. An internet gateway enables your instances to connect to the internet through the Amazon EC2 network edge.</a:t>
            </a:r>
          </a:p>
        </p:txBody>
      </p:sp>
    </p:spTree>
    <p:extLst>
      <p:ext uri="{BB962C8B-B14F-4D97-AF65-F5344CB8AC3E}">
        <p14:creationId xmlns:p14="http://schemas.microsoft.com/office/powerpoint/2010/main" val="2681078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0E82C7-4540-42CD-8197-8201687C6D2D}"/>
              </a:ext>
            </a:extLst>
          </p:cNvPr>
          <p:cNvPicPr>
            <a:picLocks noChangeAspect="1"/>
          </p:cNvPicPr>
          <p:nvPr/>
        </p:nvPicPr>
        <p:blipFill>
          <a:blip r:embed="rId2"/>
          <a:stretch>
            <a:fillRect/>
          </a:stretch>
        </p:blipFill>
        <p:spPr>
          <a:xfrm>
            <a:off x="1890712" y="504825"/>
            <a:ext cx="8410575" cy="5848350"/>
          </a:xfrm>
          <a:prstGeom prst="rect">
            <a:avLst/>
          </a:prstGeom>
        </p:spPr>
      </p:pic>
    </p:spTree>
    <p:extLst>
      <p:ext uri="{BB962C8B-B14F-4D97-AF65-F5344CB8AC3E}">
        <p14:creationId xmlns:p14="http://schemas.microsoft.com/office/powerpoint/2010/main" val="3740389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934B-72E3-453B-B8E9-89B17C40A9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0BE412-55B1-4D61-BE62-744084264DB4}"/>
              </a:ext>
            </a:extLst>
          </p:cNvPr>
          <p:cNvSpPr>
            <a:spLocks noGrp="1"/>
          </p:cNvSpPr>
          <p:nvPr>
            <p:ph idx="1"/>
          </p:nvPr>
        </p:nvSpPr>
        <p:spPr/>
        <p:txBody>
          <a:bodyPr/>
          <a:lstStyle/>
          <a:p>
            <a:r>
              <a:rPr lang="en-US" dirty="0"/>
              <a:t>To protect the AWS resources in each subnet, you can use multiple layers of security, including security groups and network access control lists (ACL).</a:t>
            </a:r>
          </a:p>
          <a:p>
            <a:r>
              <a:rPr lang="en-US" dirty="0"/>
              <a:t>When you create a VPC, you must specify a range of IPv4 addresses for the VPC in the form of a Classless Inter-Domain Routing (CIDR) block; for example, 10.0.0.0/16. This is the primary CIDR block for your VPC.</a:t>
            </a:r>
            <a:endParaRPr lang="en-IN" dirty="0"/>
          </a:p>
        </p:txBody>
      </p:sp>
    </p:spTree>
    <p:extLst>
      <p:ext uri="{BB962C8B-B14F-4D97-AF65-F5344CB8AC3E}">
        <p14:creationId xmlns:p14="http://schemas.microsoft.com/office/powerpoint/2010/main" val="2867801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0AF05-C1AB-4BAB-B4CE-9F2F12BF173D}"/>
              </a:ext>
            </a:extLst>
          </p:cNvPr>
          <p:cNvSpPr>
            <a:spLocks noGrp="1"/>
          </p:cNvSpPr>
          <p:nvPr>
            <p:ph type="title"/>
          </p:nvPr>
        </p:nvSpPr>
        <p:spPr/>
        <p:txBody>
          <a:bodyPr/>
          <a:lstStyle/>
          <a:p>
            <a:r>
              <a:rPr lang="en-IN" dirty="0"/>
              <a:t>Non default VPC</a:t>
            </a:r>
          </a:p>
        </p:txBody>
      </p:sp>
      <p:sp>
        <p:nvSpPr>
          <p:cNvPr id="3" name="Content Placeholder 2">
            <a:extLst>
              <a:ext uri="{FF2B5EF4-FFF2-40B4-BE49-F238E27FC236}">
                <a16:creationId xmlns:a16="http://schemas.microsoft.com/office/drawing/2014/main" id="{06C39BF9-A1D8-44CE-9369-3B94346DA273}"/>
              </a:ext>
            </a:extLst>
          </p:cNvPr>
          <p:cNvSpPr>
            <a:spLocks noGrp="1"/>
          </p:cNvSpPr>
          <p:nvPr>
            <p:ph idx="1"/>
          </p:nvPr>
        </p:nvSpPr>
        <p:spPr/>
        <p:txBody>
          <a:bodyPr/>
          <a:lstStyle/>
          <a:p>
            <a:r>
              <a:rPr lang="en-US" dirty="0"/>
              <a:t>By default, each instance that you launch into a nondefault subnet has a private IPv4 address, but no public IPv4 address, unless you specifically assign one at launch, or you modify the subnet's public IP address attribute. </a:t>
            </a:r>
          </a:p>
          <a:p>
            <a:r>
              <a:rPr lang="en-US" dirty="0"/>
              <a:t>These instances can communicate with each other, but can't access the internet.</a:t>
            </a:r>
            <a:endParaRPr lang="en-IN" dirty="0"/>
          </a:p>
        </p:txBody>
      </p:sp>
    </p:spTree>
    <p:extLst>
      <p:ext uri="{BB962C8B-B14F-4D97-AF65-F5344CB8AC3E}">
        <p14:creationId xmlns:p14="http://schemas.microsoft.com/office/powerpoint/2010/main" val="207852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00CFA0B-6B7A-4AAD-AAA8-C83137B49AEB}"/>
              </a:ext>
            </a:extLst>
          </p:cNvPr>
          <p:cNvPicPr>
            <a:picLocks noGrp="1" noChangeAspect="1"/>
          </p:cNvPicPr>
          <p:nvPr>
            <p:ph idx="1"/>
          </p:nvPr>
        </p:nvPicPr>
        <p:blipFill>
          <a:blip r:embed="rId2"/>
          <a:stretch>
            <a:fillRect/>
          </a:stretch>
        </p:blipFill>
        <p:spPr>
          <a:xfrm>
            <a:off x="2391769" y="882502"/>
            <a:ext cx="6288302" cy="5294461"/>
          </a:xfrm>
          <a:prstGeom prst="rect">
            <a:avLst/>
          </a:prstGeom>
        </p:spPr>
      </p:pic>
    </p:spTree>
    <p:extLst>
      <p:ext uri="{BB962C8B-B14F-4D97-AF65-F5344CB8AC3E}">
        <p14:creationId xmlns:p14="http://schemas.microsoft.com/office/powerpoint/2010/main" val="2130840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2403</Words>
  <Application>Microsoft Office PowerPoint</Application>
  <PresentationFormat>Widescreen</PresentationFormat>
  <Paragraphs>152</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VPC</vt:lpstr>
      <vt:lpstr>VPCs and Subnets</vt:lpstr>
      <vt:lpstr>Supported Platforms</vt:lpstr>
      <vt:lpstr>Default and Nondefault VPCs</vt:lpstr>
      <vt:lpstr>Accessing the Internet</vt:lpstr>
      <vt:lpstr>PowerPoint Presentation</vt:lpstr>
      <vt:lpstr>PowerPoint Presentation</vt:lpstr>
      <vt:lpstr>Non default VPC</vt:lpstr>
      <vt:lpstr>PowerPoint Presentation</vt:lpstr>
      <vt:lpstr>PowerPoint Presentation</vt:lpstr>
      <vt:lpstr>PowerPoint Presentation</vt:lpstr>
      <vt:lpstr>PowerPoint Presentation</vt:lpstr>
      <vt:lpstr>Accessing a Corporate or Home Network</vt:lpstr>
      <vt:lpstr>PowerPoint Presentation</vt:lpstr>
      <vt:lpstr>PowerPoint Presentation</vt:lpstr>
      <vt:lpstr>PowerPoint Presentation</vt:lpstr>
      <vt:lpstr>PowerPoint Presentation</vt:lpstr>
      <vt:lpstr>PowerPoint Presentation</vt:lpstr>
      <vt:lpstr>PowerPoint Presentation</vt:lpstr>
      <vt:lpstr>Scenario 1:  VPC with a Single Public Subnet</vt:lpstr>
      <vt:lpstr>PowerPoint Presentation</vt:lpstr>
      <vt:lpstr>Quick Notes</vt:lpstr>
      <vt:lpstr>PowerPoint Presentation</vt:lpstr>
      <vt:lpstr>Types of VPCs</vt:lpstr>
      <vt:lpstr>VPC with Public and Private Subnets</vt:lpstr>
      <vt:lpstr>VPC with Public and Private Subnets and Hardware VPN access</vt:lpstr>
      <vt:lpstr>Type 4</vt:lpstr>
      <vt:lpstr>Senario 1: VPC with a Single Public Subnet</vt:lpstr>
      <vt:lpstr>PowerPoint Presentation</vt:lpstr>
      <vt:lpstr>The configuration for this scenario includes the following:</vt:lpstr>
      <vt:lpstr>Using IPv6</vt:lpstr>
      <vt:lpstr>PowerPoint Presentation</vt:lpstr>
      <vt:lpstr>Routing</vt:lpstr>
      <vt:lpstr>Routing for IPv6</vt:lpstr>
      <vt:lpstr>Security</vt:lpstr>
      <vt:lpstr>PowerPoint Presentation</vt:lpstr>
      <vt:lpstr>The following are the inbound and outbound rules for IPv4 traffic for the WebServerSG security group.</vt:lpstr>
      <vt:lpstr>Outbound is optional but recommendable</vt:lpstr>
      <vt:lpstr>Steps of implementation of scenario 1</vt:lpstr>
      <vt:lpstr>To create the WebServerSG security group</vt:lpstr>
      <vt:lpstr>On the Inbound Rules tab, choose Edit, and then do the following:</vt:lpstr>
      <vt:lpstr>To launch an instance into the VPC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VPC</dc:title>
  <dc:creator>Hari Kishan</dc:creator>
  <cp:lastModifiedBy>Hari Kishan</cp:lastModifiedBy>
  <cp:revision>25</cp:revision>
  <dcterms:created xsi:type="dcterms:W3CDTF">2018-11-19T15:37:42Z</dcterms:created>
  <dcterms:modified xsi:type="dcterms:W3CDTF">2018-11-26T19:12:45Z</dcterms:modified>
</cp:coreProperties>
</file>