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48"/>
  </p:notesMasterIdLst>
  <p:sldIdLst>
    <p:sldId id="256" r:id="rId2"/>
    <p:sldId id="259" r:id="rId3"/>
    <p:sldId id="258" r:id="rId4"/>
    <p:sldId id="287" r:id="rId5"/>
    <p:sldId id="260" r:id="rId6"/>
    <p:sldId id="317" r:id="rId7"/>
    <p:sldId id="288" r:id="rId8"/>
    <p:sldId id="306" r:id="rId9"/>
    <p:sldId id="305" r:id="rId10"/>
    <p:sldId id="308" r:id="rId11"/>
    <p:sldId id="313" r:id="rId12"/>
    <p:sldId id="311" r:id="rId13"/>
    <p:sldId id="312" r:id="rId14"/>
    <p:sldId id="289" r:id="rId15"/>
    <p:sldId id="290" r:id="rId16"/>
    <p:sldId id="316" r:id="rId17"/>
    <p:sldId id="318" r:id="rId18"/>
    <p:sldId id="319" r:id="rId19"/>
    <p:sldId id="292" r:id="rId20"/>
    <p:sldId id="320" r:id="rId21"/>
    <p:sldId id="329" r:id="rId22"/>
    <p:sldId id="321" r:id="rId23"/>
    <p:sldId id="293" r:id="rId24"/>
    <p:sldId id="294" r:id="rId25"/>
    <p:sldId id="295" r:id="rId26"/>
    <p:sldId id="322" r:id="rId27"/>
    <p:sldId id="323" r:id="rId28"/>
    <p:sldId id="298" r:id="rId29"/>
    <p:sldId id="324" r:id="rId30"/>
    <p:sldId id="299" r:id="rId31"/>
    <p:sldId id="325" r:id="rId32"/>
    <p:sldId id="326" r:id="rId33"/>
    <p:sldId id="327" r:id="rId34"/>
    <p:sldId id="300" r:id="rId35"/>
    <p:sldId id="301" r:id="rId36"/>
    <p:sldId id="302" r:id="rId37"/>
    <p:sldId id="303" r:id="rId38"/>
    <p:sldId id="304" r:id="rId39"/>
    <p:sldId id="332" r:id="rId40"/>
    <p:sldId id="333" r:id="rId41"/>
    <p:sldId id="334" r:id="rId42"/>
    <p:sldId id="331" r:id="rId43"/>
    <p:sldId id="328" r:id="rId44"/>
    <p:sldId id="314" r:id="rId45"/>
    <p:sldId id="315" r:id="rId46"/>
    <p:sldId id="269" r:id="rId47"/>
  </p:sldIdLst>
  <p:sldSz cx="9144000" cy="5143500" type="screen16x9"/>
  <p:notesSz cx="7315200" cy="9601200"/>
  <p:embeddedFontLst>
    <p:embeddedFont>
      <p:font typeface="Roboto Slab" panose="020B0604020202020204" charset="0"/>
      <p:regular r:id="rId49"/>
      <p:bold r:id="rId50"/>
    </p:embeddedFont>
    <p:embeddedFont>
      <p:font typeface="Barlow Condensed Medium" panose="020B0604020202020204" charset="0"/>
      <p:regular r:id="rId51"/>
      <p:bold r:id="rId52"/>
      <p:italic r:id="rId53"/>
      <p:boldItalic r:id="rId54"/>
    </p:embeddedFont>
    <p:embeddedFont>
      <p:font typeface="Barlow Condensed SemiBold" panose="020B060402020202020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Arvo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90"/>
    <a:srgbClr val="FF7C4E"/>
    <a:srgbClr val="434343"/>
    <a:srgbClr val="0C2E3A"/>
    <a:srgbClr val="4C4C4B"/>
    <a:srgbClr val="696867"/>
    <a:srgbClr val="8D8C8A"/>
    <a:srgbClr val="66D6CD"/>
    <a:srgbClr val="92DCD5"/>
    <a:srgbClr val="F6A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3" autoAdjust="0"/>
  </p:normalViewPr>
  <p:slideViewPr>
    <p:cSldViewPr snapToGrid="0">
      <p:cViewPr varScale="1">
        <p:scale>
          <a:sx n="148" d="100"/>
          <a:sy n="148" d="100"/>
        </p:scale>
        <p:origin x="534" y="62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2.fntdata"/><Relationship Id="rId5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912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285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53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034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74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5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600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2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12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311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61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5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00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62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422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93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1451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952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998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55e1ed11e4_0_906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797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92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229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15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892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698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860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268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186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546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784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498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8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640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90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5e1ed11e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5e1ed11e4_0_15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627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514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445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31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5e1ed11e4_0_7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284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0163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7329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42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d2cabac8_1_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55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11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64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5e1ed11e4_0_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13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8920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 rot="10800000" flipH="1">
            <a:off x="6382576" y="4059387"/>
            <a:ext cx="2761414" cy="1094590"/>
            <a:chOff x="5543377" y="-26648"/>
            <a:chExt cx="3613943" cy="1432521"/>
          </a:xfrm>
        </p:grpSpPr>
        <p:sp>
          <p:nvSpPr>
            <p:cNvPr id="309" name="Google Shape;309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31" name="Google Shape;331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10" Type="http://schemas.microsoft.com/office/2007/relationships/hdphoto" Target="../media/hdphoto3.wdp"/><Relationship Id="rId4" Type="http://schemas.openxmlformats.org/officeDocument/2006/relationships/image" Target="../media/image2.sv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m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Computer_program" TargetMode="External"/><Relationship Id="rId4" Type="http://schemas.openxmlformats.org/officeDocument/2006/relationships/hyperlink" Target="https://en.wikipedia.org/wiki/Source_cod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4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hyperlink" Target="https://refactoring.guru/" TargetMode="External"/><Relationship Id="rId4" Type="http://schemas.openxmlformats.org/officeDocument/2006/relationships/hyperlink" Target="https://sourcemaking.com/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304545" y="1652832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your CODE </a:t>
            </a:r>
            <a:r>
              <a:rPr lang="en-US" dirty="0"/>
              <a:t>SMELLS</a:t>
            </a:r>
            <a:r>
              <a:rPr lang="en-US" dirty="0" smtClean="0"/>
              <a:t>* </a:t>
            </a:r>
            <a:br>
              <a:rPr lang="en-US" dirty="0" smtClean="0"/>
            </a:br>
            <a:r>
              <a:rPr lang="en-US" sz="2800" dirty="0" smtClean="0"/>
              <a:t>or how to avoid issues with OOP</a:t>
            </a:r>
            <a:endParaRPr sz="2800" dirty="0"/>
          </a:p>
        </p:txBody>
      </p:sp>
      <p:sp>
        <p:nvSpPr>
          <p:cNvPr id="3" name="Google Shape;641;p21">
            <a:extLst>
              <a:ext uri="{FF2B5EF4-FFF2-40B4-BE49-F238E27FC236}">
                <a16:creationId xmlns="" xmlns:a16="http://schemas.microsoft.com/office/drawing/2014/main" id="{8F35510D-D177-4E77-9F59-B0807B3510B0}"/>
              </a:ext>
            </a:extLst>
          </p:cNvPr>
          <p:cNvSpPr txBox="1">
            <a:spLocks/>
          </p:cNvSpPr>
          <p:nvPr/>
        </p:nvSpPr>
        <p:spPr>
          <a:xfrm>
            <a:off x="744282" y="4622408"/>
            <a:ext cx="580537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Font typeface="Arvo"/>
              <a:buNone/>
            </a:pP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*Main part of a talk will be about Java code, but we will also discuss some basic principles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55460" y="11031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Anti-pattern #1: </a:t>
            </a:r>
            <a:r>
              <a:rPr lang="en-US" b="1" dirty="0" smtClean="0"/>
              <a:t>Recommendations</a:t>
            </a:r>
            <a:endParaRPr b="1" dirty="0"/>
          </a:p>
        </p:txBody>
      </p:sp>
      <p:sp>
        <p:nvSpPr>
          <p:cNvPr id="4" name="Google Shape;397;p15"/>
          <p:cNvSpPr txBox="1">
            <a:spLocks/>
          </p:cNvSpPr>
          <p:nvPr/>
        </p:nvSpPr>
        <p:spPr>
          <a:xfrm>
            <a:off x="755460" y="1100579"/>
            <a:ext cx="7717834" cy="3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b="1" dirty="0" smtClean="0">
                <a:latin typeface="Roboto Slab"/>
                <a:ea typeface="Roboto Slab"/>
                <a:cs typeface="Roboto Slab"/>
                <a:sym typeface="Roboto Slab"/>
              </a:rPr>
              <a:t>Don’t use Russian/Hindi/</a:t>
            </a:r>
            <a:r>
              <a:rPr lang="en-US" sz="1400" b="1" dirty="0" smtClean="0">
                <a:solidFill>
                  <a:srgbClr val="C00000"/>
                </a:solidFill>
                <a:latin typeface="Roboto Slab"/>
                <a:ea typeface="Roboto Slab"/>
                <a:cs typeface="Roboto Slab"/>
                <a:sym typeface="Roboto Slab"/>
              </a:rPr>
              <a:t>Chinese</a:t>
            </a:r>
            <a:r>
              <a:rPr lang="en-US" sz="1400" b="1" dirty="0" smtClean="0">
                <a:latin typeface="Roboto Slab"/>
                <a:ea typeface="Roboto Slab"/>
                <a:cs typeface="Roboto Slab"/>
                <a:sym typeface="Roboto Slab"/>
              </a:rPr>
              <a:t>/</a:t>
            </a:r>
            <a:r>
              <a:rPr lang="en-US" sz="1400" b="1" dirty="0" err="1" smtClean="0">
                <a:latin typeface="Roboto Slab"/>
                <a:ea typeface="Roboto Slab"/>
                <a:cs typeface="Roboto Slab"/>
                <a:sym typeface="Roboto Slab"/>
              </a:rPr>
              <a:t>e.t.c</a:t>
            </a: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. for comments.</a:t>
            </a:r>
          </a:p>
          <a:p>
            <a:pPr marL="158750">
              <a:buClr>
                <a:srgbClr val="1DCDC3"/>
              </a:buClr>
              <a:buSzPts val="1100"/>
            </a:pPr>
            <a:r>
              <a:rPr lang="en-US" sz="1400" dirty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      Use same language that your code is using for keywords.</a:t>
            </a:r>
          </a:p>
          <a:p>
            <a:pPr marL="158750">
              <a:buClr>
                <a:srgbClr val="1DCDC3"/>
              </a:buClr>
              <a:buSzPts val="1100"/>
            </a:pPr>
            <a:endParaRPr lang="en-US" sz="14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Don’t use comments as </a:t>
            </a:r>
            <a:r>
              <a:rPr lang="en-US" sz="1400" b="1" dirty="0" smtClean="0">
                <a:latin typeface="Roboto Slab"/>
                <a:ea typeface="Roboto Slab"/>
                <a:cs typeface="Roboto Slab"/>
                <a:sym typeface="Roboto Slab"/>
              </a:rPr>
              <a:t>an obvious translation for your code</a:t>
            </a: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.</a:t>
            </a: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Try to comment </a:t>
            </a:r>
            <a:r>
              <a:rPr lang="en-US" sz="1400" b="1" dirty="0" smtClean="0">
                <a:latin typeface="Roboto Slab"/>
                <a:ea typeface="Roboto Slab"/>
                <a:cs typeface="Roboto Slab"/>
                <a:sym typeface="Roboto Slab"/>
              </a:rPr>
              <a:t>all magic constants </a:t>
            </a: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and </a:t>
            </a:r>
            <a:r>
              <a:rPr lang="en-US" sz="1400" b="1" dirty="0" smtClean="0">
                <a:latin typeface="Roboto Slab"/>
                <a:ea typeface="Roboto Slab"/>
                <a:cs typeface="Roboto Slab"/>
                <a:sym typeface="Roboto Slab"/>
              </a:rPr>
              <a:t>all workarounds </a:t>
            </a: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you are adding.</a:t>
            </a: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dirty="0" smtClean="0">
                <a:latin typeface="Roboto Slab"/>
                <a:ea typeface="Roboto Slab"/>
                <a:cs typeface="Roboto Slab"/>
                <a:sym typeface="Roboto Slab"/>
              </a:rPr>
              <a:t>Try to add comments for API you are creating, sometimes it is appropriate to add examples of usage.</a:t>
            </a: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240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55460" y="11031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Anti-pattern #1</a:t>
            </a:r>
            <a:r>
              <a:rPr lang="en-US"/>
              <a:t>: </a:t>
            </a:r>
            <a:r>
              <a:rPr lang="en-US" b="1" smtClean="0"/>
              <a:t>Recommendations</a:t>
            </a:r>
            <a:endParaRPr b="1" dirty="0"/>
          </a:p>
        </p:txBody>
      </p:sp>
      <p:sp>
        <p:nvSpPr>
          <p:cNvPr id="4" name="Google Shape;397;p15"/>
          <p:cNvSpPr txBox="1">
            <a:spLocks/>
          </p:cNvSpPr>
          <p:nvPr/>
        </p:nvSpPr>
        <p:spPr>
          <a:xfrm>
            <a:off x="755460" y="896631"/>
            <a:ext cx="7717834" cy="312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smtClean="0">
                <a:latin typeface="Roboto Slab"/>
                <a:ea typeface="Roboto Slab"/>
                <a:cs typeface="Roboto Slab"/>
                <a:sym typeface="Roboto Slab"/>
              </a:rPr>
              <a:t>Don’t forget about </a:t>
            </a: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javadoc</a:t>
            </a:r>
            <a:r>
              <a:rPr lang="en-US" sz="1400" smtClean="0">
                <a:latin typeface="Roboto Slab"/>
                <a:ea typeface="Roboto Slab"/>
                <a:cs typeface="Roboto Slab"/>
                <a:sym typeface="Roboto Slab"/>
              </a:rPr>
              <a:t> comments – it should describe </a:t>
            </a: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API and functionality</a:t>
            </a:r>
            <a:r>
              <a:rPr lang="en-US" sz="1400" smtClean="0">
                <a:latin typeface="Roboto Slab"/>
                <a:ea typeface="Roboto Slab"/>
                <a:cs typeface="Roboto Slab"/>
                <a:sym typeface="Roboto Slab"/>
              </a:rPr>
              <a:t> of a method, </a:t>
            </a: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pitfalls </a:t>
            </a:r>
            <a:r>
              <a:rPr lang="en-US" sz="1400" smtClean="0">
                <a:latin typeface="Roboto Slab"/>
                <a:ea typeface="Roboto Slab"/>
                <a:cs typeface="Roboto Slab"/>
                <a:sym typeface="Roboto Slab"/>
              </a:rPr>
              <a:t>and</a:t>
            </a: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 other code </a:t>
            </a:r>
            <a:r>
              <a:rPr lang="en-US" sz="1400" smtClean="0">
                <a:latin typeface="Roboto Slab"/>
                <a:ea typeface="Roboto Slab"/>
                <a:cs typeface="Roboto Slab"/>
                <a:sym typeface="Roboto Slab"/>
              </a:rPr>
              <a:t>that you should </a:t>
            </a: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@</a:t>
            </a:r>
            <a:r>
              <a:rPr lang="en-US" sz="1400" b="1" u="sng" smtClean="0">
                <a:latin typeface="Roboto Slab"/>
                <a:ea typeface="Roboto Slab"/>
                <a:cs typeface="Roboto Slab"/>
                <a:sym typeface="Roboto Slab"/>
              </a:rPr>
              <a:t>see</a:t>
            </a: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 also</a:t>
            </a: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smtClean="0">
                <a:latin typeface="Roboto Slab"/>
                <a:ea typeface="Roboto Slab"/>
                <a:cs typeface="Roboto Slab"/>
                <a:sym typeface="Roboto Slab"/>
              </a:rPr>
              <a:t>No need to put this information inside a method code block</a:t>
            </a: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b="1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98335" y="2132864"/>
            <a:ext cx="6283515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Returns an Image object that can then be painted on the screen.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050" b="1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@param  </a:t>
            </a: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8A653B"/>
                </a:solidFill>
                <a:effectLst/>
                <a:latin typeface="Consolas" panose="020B0609020204030204" pitchFamily="49" charset="0"/>
              </a:rPr>
              <a:t>url  </a:t>
            </a: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an absolute URL giving the base location of the image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050" b="1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@param  </a:t>
            </a: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8A653B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the location of the image, relative to the url argument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050" b="1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@return      </a:t>
            </a: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the image at the specified URL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en-US" altLang="en-US" sz="1050" b="1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@see         </a:t>
            </a: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Image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en-US" altLang="en-US" sz="105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Image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getImage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(URL url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name) {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Returns an Image object that can then be painted on the screen.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getImage(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URL(url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name))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(MalformedURLException e) {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null;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5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5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6200000" flipV="1">
            <a:off x="5400675" y="3133725"/>
            <a:ext cx="1485900" cy="419100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679260" y="190500"/>
            <a:ext cx="5637720" cy="512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Anti-pattern #1: </a:t>
            </a:r>
            <a:r>
              <a:rPr lang="en-US" b="1" smtClean="0"/>
              <a:t>Recommendations</a:t>
            </a:r>
            <a:endParaRPr b="1" dirty="0"/>
          </a:p>
        </p:txBody>
      </p:sp>
      <p:sp>
        <p:nvSpPr>
          <p:cNvPr id="4" name="Google Shape;397;p15"/>
          <p:cNvSpPr txBox="1">
            <a:spLocks/>
          </p:cNvSpPr>
          <p:nvPr/>
        </p:nvSpPr>
        <p:spPr>
          <a:xfrm>
            <a:off x="784035" y="703350"/>
            <a:ext cx="7862614" cy="31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>
                <a:srgbClr val="1DCDC3"/>
              </a:buClr>
              <a:buSzPts val="1100"/>
            </a:pP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Comments are not a source control: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smtClean="0">
                <a:latin typeface="Roboto Slab"/>
                <a:ea typeface="Roboto Slab"/>
                <a:cs typeface="Roboto Slab"/>
                <a:sym typeface="Roboto Slab"/>
              </a:rPr>
              <a:t>avoid commenting of code lines.</a:t>
            </a:r>
          </a:p>
          <a:p>
            <a:pPr marL="158750">
              <a:buClr>
                <a:srgbClr val="1DCDC3"/>
              </a:buClr>
              <a:buSzPts val="1100"/>
            </a:pPr>
            <a:r>
              <a:rPr lang="en-US" sz="12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1200" smtClean="0">
                <a:latin typeface="Roboto Slab"/>
                <a:ea typeface="Roboto Slab"/>
                <a:cs typeface="Roboto Slab"/>
                <a:sym typeface="Roboto Slab"/>
              </a:rPr>
              <a:t>      </a:t>
            </a:r>
            <a:r>
              <a:rPr lang="en-US" sz="1200" u="sng" smtClean="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US" sz="1200" b="1" u="sng" smtClean="0">
                <a:solidFill>
                  <a:srgbClr val="C00000"/>
                </a:solidFill>
                <a:latin typeface="Roboto Slab"/>
                <a:ea typeface="Roboto Slab"/>
                <a:cs typeface="Roboto Slab"/>
                <a:sym typeface="Roboto Slab"/>
              </a:rPr>
              <a:t>Delete unused code </a:t>
            </a:r>
            <a:r>
              <a:rPr lang="en-US" sz="1200" smtClean="0">
                <a:latin typeface="Roboto Slab"/>
                <a:ea typeface="Roboto Slab"/>
                <a:cs typeface="Roboto Slab"/>
                <a:sym typeface="Roboto Slab"/>
              </a:rPr>
              <a:t>and use version control history if you will need to restore this code in future</a:t>
            </a:r>
            <a:endParaRPr lang="en-US" sz="140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36530" y="1595557"/>
            <a:ext cx="6200870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SomePerfectClassName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final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Logger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LoggerFactory.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getLogger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"SomePerfectClassName"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int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numberOfBlaBlaBla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SomePerfectClassName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numberOfBlaBlaBla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some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getAndLogBlaBlaBla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nonSenceMethod()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numberOfBlaBlaBla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void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nonSenceMethod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StringBuilder stringBuilder = new StringBuilder();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for (int i = 0; i &lt; numberOfBlaBlaBla; ++i)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   stringBuilder.append(numberOfBlaBlaBla).append(" + ");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log.info("Dummy info {}", stringBuilder.toString());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679260" y="190500"/>
            <a:ext cx="5637720" cy="512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Anti-pattern #1: </a:t>
            </a:r>
            <a:r>
              <a:rPr lang="en-US" b="1" smtClean="0"/>
              <a:t>Recommendations</a:t>
            </a:r>
            <a:endParaRPr b="1" dirty="0"/>
          </a:p>
        </p:txBody>
      </p:sp>
      <p:sp>
        <p:nvSpPr>
          <p:cNvPr id="4" name="Google Shape;397;p15"/>
          <p:cNvSpPr txBox="1">
            <a:spLocks/>
          </p:cNvSpPr>
          <p:nvPr/>
        </p:nvSpPr>
        <p:spPr>
          <a:xfrm>
            <a:off x="717360" y="881151"/>
            <a:ext cx="7862614" cy="31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>
                <a:srgbClr val="1DCDC3"/>
              </a:buClr>
              <a:buSzPts val="1100"/>
            </a:pPr>
            <a:r>
              <a:rPr lang="en-US" sz="1400" b="1" smtClean="0">
                <a:latin typeface="Roboto Slab"/>
                <a:ea typeface="Roboto Slab"/>
                <a:cs typeface="Roboto Slab"/>
                <a:sym typeface="Roboto Slab"/>
              </a:rPr>
              <a:t>Comments are not a source control:</a:t>
            </a:r>
            <a:endParaRPr lang="en-US" sz="12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smtClean="0">
                <a:latin typeface="Roboto Slab"/>
                <a:ea typeface="Roboto Slab"/>
                <a:cs typeface="Roboto Slab"/>
                <a:sym typeface="Roboto Slab"/>
              </a:rPr>
              <a:t>Do not add history to comments – you are a developer, not a source control system.</a:t>
            </a: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10350" y="1765239"/>
            <a:ext cx="7276633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Function: does something 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Copyright Information: Some Company Limited 2015-2018 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Change History: 2015-03-17 12:00 XXX XXXXXXXX Created</a:t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                2017-03-17 12:00 XXX XXXXXXXX Modified XXX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5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680553" y="127163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#2: </a:t>
            </a:r>
            <a:r>
              <a:rPr lang="en-US" b="1"/>
              <a:t>D.R.Y</a:t>
            </a:r>
            <a:r>
              <a:rPr lang="en-US" b="1" smtClean="0"/>
              <a:t>. and W.E.T. principles</a:t>
            </a:r>
            <a:endParaRPr b="1" dirty="0"/>
          </a:p>
        </p:txBody>
      </p:sp>
      <p:sp>
        <p:nvSpPr>
          <p:cNvPr id="3" name="Google Shape;397;p15"/>
          <p:cNvSpPr txBox="1">
            <a:spLocks/>
          </p:cNvSpPr>
          <p:nvPr/>
        </p:nvSpPr>
        <p:spPr>
          <a:xfrm>
            <a:off x="445711" y="881152"/>
            <a:ext cx="8426640" cy="31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Don’t </a:t>
            </a:r>
            <a:r>
              <a:rPr lang="en-US" sz="1400" b="1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Repeat </a:t>
            </a:r>
            <a:r>
              <a:rPr lang="en-US" sz="1400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Yourself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principle </a:t>
            </a:r>
            <a:r>
              <a:rPr lang="en-US" sz="1400" b="1" dirty="0" smtClean="0">
                <a:latin typeface="Roboto Slab" panose="020B0604020202020204" charset="0"/>
                <a:ea typeface="Roboto Slab" panose="020B0604020202020204" charset="0"/>
              </a:rPr>
              <a:t>–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your program should be able to perform it’s task and should  have small readable code.</a:t>
            </a:r>
          </a:p>
          <a:p>
            <a:pPr marL="158750">
              <a:buClr>
                <a:srgbClr val="1DCDC3"/>
              </a:buClr>
              <a:buSzPts val="1100"/>
            </a:pPr>
            <a:endParaRPr lang="en-US" sz="1400" dirty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Write Everything Twice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/(</a:t>
            </a:r>
            <a:r>
              <a:rPr lang="en-US" sz="1400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We enjoy typing</a:t>
            </a:r>
            <a:r>
              <a:rPr lang="en-US" sz="1400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  <a:r>
              <a:rPr lang="en-US" sz="1400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principle – duplicating the logic</a:t>
            </a:r>
            <a:b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</a:b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US" sz="1400" dirty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Cut-and-Paste Programming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marL="158750">
              <a:buClr>
                <a:srgbClr val="1DCDC3"/>
              </a:buClr>
              <a:buSzPts val="1100"/>
            </a:pPr>
            <a:endParaRPr lang="en-US" sz="14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Duplicated code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- the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worst and most common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industrial code smell</a:t>
            </a:r>
            <a:b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</a:b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(you have that in your code)</a:t>
            </a:r>
          </a:p>
          <a:p>
            <a:pPr marL="158750">
              <a:buClr>
                <a:srgbClr val="1DCDC3"/>
              </a:buClr>
              <a:buSzPts val="1100"/>
            </a:pPr>
            <a:endParaRPr lang="en-US" sz="1400" dirty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Happens because of: </a:t>
            </a:r>
            <a:b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</a:b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    - </a:t>
            </a:r>
            <a:r>
              <a:rPr lang="en-US" sz="1400" b="1" u="sng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lazy programmers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that do not know what </a:t>
            </a:r>
            <a:r>
              <a:rPr lang="en-US" sz="1400" b="1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inheritance/design patterns/function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 is needed for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DRY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 in rare cases can be harmful (client/server interaction)</a:t>
            </a:r>
            <a:endParaRPr lang="en-US" sz="1400" dirty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 smtClean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endParaRPr lang="en-US" sz="1400" dirty="0" smtClean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endParaRPr lang="en-US" sz="1400" dirty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42249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68497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#3: </a:t>
            </a:r>
            <a:r>
              <a:rPr lang="en-US" b="1"/>
              <a:t>Long </a:t>
            </a:r>
            <a:r>
              <a:rPr lang="en-US" b="1" smtClean="0"/>
              <a:t>Method/Large </a:t>
            </a:r>
            <a:r>
              <a:rPr lang="en-US" b="1"/>
              <a:t>Class </a:t>
            </a:r>
            <a:endParaRPr b="1" dirty="0"/>
          </a:p>
        </p:txBody>
      </p:sp>
      <p:sp>
        <p:nvSpPr>
          <p:cNvPr id="3" name="Google Shape;397;p15"/>
          <p:cNvSpPr txBox="1">
            <a:spLocks/>
          </p:cNvSpPr>
          <p:nvPr/>
        </p:nvSpPr>
        <p:spPr>
          <a:xfrm>
            <a:off x="717360" y="881151"/>
            <a:ext cx="7862614" cy="31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>
                <a:srgbClr val="1DCDC3"/>
              </a:buClr>
              <a:buSzPts val="1100"/>
            </a:pPr>
            <a:r>
              <a:rPr lang="en-US" sz="1400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Long method: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Determining </a:t>
            </a:r>
            <a:r>
              <a:rPr lang="en-US" sz="1400" b="1" dirty="0" smtClean="0">
                <a:latin typeface="Roboto Slab" panose="020B0604020202020204" charset="0"/>
                <a:ea typeface="Roboto Slab" panose="020B0604020202020204" charset="0"/>
              </a:rPr>
              <a:t>“how long should method be”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is not a straightforward process.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dirty="0"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Try to split your method that becomes not visible once (~70 lines) on the screen on smaller methods if possible.</a:t>
            </a:r>
            <a:endParaRPr lang="en-US" sz="14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endParaRPr lang="en-US" sz="14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endParaRPr lang="en-US" sz="1400" dirty="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r>
              <a:rPr lang="en-US" sz="1400" b="1" dirty="0" smtClean="0">
                <a:solidFill>
                  <a:srgbClr val="018790"/>
                </a:solidFill>
                <a:latin typeface="Roboto Slab"/>
                <a:ea typeface="Roboto Slab"/>
                <a:cs typeface="Roboto Slab"/>
                <a:sym typeface="Roboto Slab"/>
              </a:rPr>
              <a:t>Large class (God class/</a:t>
            </a:r>
            <a:r>
              <a:rPr lang="en-US" sz="1400" b="1" dirty="0" smtClean="0">
                <a:solidFill>
                  <a:srgbClr val="C00000"/>
                </a:solidFill>
                <a:latin typeface="Roboto Slab"/>
                <a:ea typeface="Roboto Slab"/>
                <a:cs typeface="Roboto Slab"/>
                <a:sym typeface="Roboto Slab"/>
              </a:rPr>
              <a:t>Blob class</a:t>
            </a:r>
            <a:r>
              <a:rPr lang="en-US" sz="1400" b="1" dirty="0" smtClean="0">
                <a:solidFill>
                  <a:srgbClr val="018790"/>
                </a:solidFill>
                <a:latin typeface="Roboto Slab"/>
                <a:ea typeface="Roboto Slab"/>
                <a:cs typeface="Roboto Slab"/>
                <a:sym typeface="Roboto Slab"/>
              </a:rPr>
              <a:t>):</a:t>
            </a:r>
          </a:p>
          <a:p>
            <a:pPr marL="158750">
              <a:buClr>
                <a:srgbClr val="1DCDC3"/>
              </a:buClr>
              <a:buSzPts val="1100"/>
            </a:pPr>
            <a:endParaRPr lang="en-US" sz="14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Complex 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controller class surrounded by simple data </a:t>
            </a: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classes</a:t>
            </a:r>
          </a:p>
          <a:p>
            <a:pPr marL="158750">
              <a:buClr>
                <a:srgbClr val="1DCDC3"/>
              </a:buClr>
              <a:buSzPts val="1100"/>
            </a:pPr>
            <a:endParaRPr lang="en-US" sz="14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 Slab" panose="020B0604020202020204" charset="0"/>
                <a:ea typeface="Roboto Slab" panose="020B0604020202020204" charset="0"/>
              </a:rPr>
              <a:t>Class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 knows </a:t>
            </a:r>
            <a:r>
              <a:rPr lang="en-US" sz="1400" b="1" dirty="0">
                <a:latin typeface="Roboto Slab" panose="020B0604020202020204" charset="0"/>
                <a:ea typeface="Roboto Slab" panose="020B0604020202020204" charset="0"/>
              </a:rPr>
              <a:t>too much</a:t>
            </a:r>
            <a:r>
              <a:rPr lang="en-US" sz="1400" dirty="0">
                <a:latin typeface="Roboto Slab" panose="020B0604020202020204" charset="0"/>
                <a:ea typeface="Roboto Slab" panose="020B0604020202020204" charset="0"/>
              </a:rPr>
              <a:t> or does </a:t>
            </a:r>
            <a:r>
              <a:rPr lang="en-US" sz="1400" b="1" dirty="0">
                <a:latin typeface="Roboto Slab" panose="020B0604020202020204" charset="0"/>
                <a:ea typeface="Roboto Slab" panose="020B0604020202020204" charset="0"/>
              </a:rPr>
              <a:t>too much</a:t>
            </a:r>
            <a:endParaRPr lang="en-US" sz="1400" b="1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1879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endParaRPr lang="en-US" sz="1400" b="1" dirty="0">
              <a:solidFill>
                <a:srgbClr val="01879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1879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" name="Google Shape;8519;p40"/>
          <p:cNvGrpSpPr/>
          <p:nvPr/>
        </p:nvGrpSpPr>
        <p:grpSpPr>
          <a:xfrm>
            <a:off x="550187" y="2584407"/>
            <a:ext cx="334346" cy="329068"/>
            <a:chOff x="683125" y="1955275"/>
            <a:chExt cx="299325" cy="294600"/>
          </a:xfrm>
          <a:solidFill>
            <a:srgbClr val="C00000"/>
          </a:solidFill>
        </p:grpSpPr>
        <p:sp>
          <p:nvSpPr>
            <p:cNvPr id="5" name="Google Shape;8520;p40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1;p40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22;p40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23;p40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97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68497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#3</a:t>
            </a:r>
            <a:r>
              <a:rPr lang="en-US"/>
              <a:t>: </a:t>
            </a:r>
            <a:r>
              <a:rPr lang="en-US" b="1" smtClean="0"/>
              <a:t>Blob class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3" y="1188258"/>
            <a:ext cx="6794691" cy="36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68497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#3</a:t>
            </a:r>
            <a:r>
              <a:rPr lang="en-US"/>
              <a:t>: </a:t>
            </a:r>
            <a:r>
              <a:rPr lang="en-US" b="1" smtClean="0"/>
              <a:t>Blob class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8" y="1215967"/>
            <a:ext cx="6794691" cy="363312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883728" y="3283528"/>
            <a:ext cx="193964" cy="568036"/>
          </a:xfrm>
          <a:prstGeom prst="rightBrace">
            <a:avLst/>
          </a:prstGeom>
          <a:ln w="31750">
            <a:solidFill>
              <a:srgbClr val="0187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18790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3713017" y="4073236"/>
            <a:ext cx="131619" cy="505691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223163" y="2970184"/>
            <a:ext cx="1814945" cy="990600"/>
          </a:xfrm>
          <a:prstGeom prst="curvedConnector3">
            <a:avLst>
              <a:gd name="adj1" fmla="val 10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7692" y="34136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18790"/>
                </a:solidFill>
              </a:rPr>
              <a:t>Item</a:t>
            </a:r>
            <a:endParaRPr lang="en-US">
              <a:solidFill>
                <a:srgbClr val="01879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1194" y="4172192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C</a:t>
            </a:r>
            <a:r>
              <a:rPr lang="en-US" smtClean="0">
                <a:solidFill>
                  <a:srgbClr val="C00000"/>
                </a:solidFill>
              </a:rPr>
              <a:t>atalog</a:t>
            </a:r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2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68497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#3</a:t>
            </a:r>
            <a:r>
              <a:rPr lang="en-US"/>
              <a:t>: </a:t>
            </a:r>
            <a:r>
              <a:rPr lang="en-US" b="1" smtClean="0"/>
              <a:t>Blob class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8" y="1215967"/>
            <a:ext cx="6794691" cy="3633123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flipH="1">
            <a:off x="5791200" y="4170218"/>
            <a:ext cx="221673" cy="214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91200" y="4170218"/>
            <a:ext cx="221673" cy="21474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10800000" flipV="1">
            <a:off x="5836228" y="3754582"/>
            <a:ext cx="450273" cy="318655"/>
          </a:xfrm>
          <a:prstGeom prst="curvedConnector3">
            <a:avLst>
              <a:gd name="adj1" fmla="val 103846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244126" y="3503803"/>
            <a:ext cx="1471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rgbClr val="C00000"/>
                </a:solidFill>
              </a:rPr>
              <a:t>Far-coupling?</a:t>
            </a:r>
            <a:br>
              <a:rPr lang="en-US" sz="1100" smtClean="0">
                <a:solidFill>
                  <a:srgbClr val="C00000"/>
                </a:solidFill>
              </a:rPr>
            </a:br>
            <a:r>
              <a:rPr lang="en-US" sz="1100" smtClean="0">
                <a:solidFill>
                  <a:srgbClr val="C00000"/>
                </a:solidFill>
              </a:rPr>
              <a:t>Make coupling loose</a:t>
            </a:r>
            <a:endParaRPr lang="en-US" sz="1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0402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Anti-pattern </a:t>
            </a:r>
            <a:r>
              <a:rPr lang="en-US" smtClean="0"/>
              <a:t>#</a:t>
            </a:r>
            <a:r>
              <a:rPr lang="ru-RU" smtClean="0"/>
              <a:t>4</a:t>
            </a:r>
            <a:r>
              <a:rPr lang="en-US" smtClean="0"/>
              <a:t>: </a:t>
            </a:r>
            <a:r>
              <a:rPr lang="en-US" b="1"/>
              <a:t>Data </a:t>
            </a:r>
            <a:r>
              <a:rPr lang="en-US" b="1" smtClean="0"/>
              <a:t>Class </a:t>
            </a:r>
            <a:r>
              <a:rPr lang="en-US" b="1" smtClean="0">
                <a:solidFill>
                  <a:srgbClr val="C00000"/>
                </a:solidFill>
              </a:rPr>
              <a:t>(can cause debates) </a:t>
            </a:r>
            <a:endParaRPr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25" y="92746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8519;p40"/>
          <p:cNvGrpSpPr/>
          <p:nvPr/>
        </p:nvGrpSpPr>
        <p:grpSpPr>
          <a:xfrm>
            <a:off x="105560" y="249916"/>
            <a:ext cx="334346" cy="329068"/>
            <a:chOff x="683125" y="1955275"/>
            <a:chExt cx="299325" cy="294600"/>
          </a:xfrm>
          <a:solidFill>
            <a:srgbClr val="C00000"/>
          </a:solidFill>
        </p:grpSpPr>
        <p:sp>
          <p:nvSpPr>
            <p:cNvPr id="5" name="Google Shape;8520;p40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1;p40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22;p40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23;p40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90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4332161" y="4684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 </a:t>
            </a:r>
            <a:r>
              <a:rPr lang="en-US" dirty="0" err="1"/>
              <a:t>whoami</a:t>
            </a:r>
            <a:endParaRPr dirty="0"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68" name="Google Shape;368;p14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1" name="Google Shape;371;p14"/>
            <p:cNvCxnSpPr>
              <a:cxnSpLocks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3" name="Google Shape;373;p14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14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3" name="Google Shape;383;p14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14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" name="Рисунок 28">
            <a:extLst>
              <a:ext uri="{FF2B5EF4-FFF2-40B4-BE49-F238E27FC236}">
                <a16:creationId xmlns="" xmlns:a16="http://schemas.microsoft.com/office/drawing/2014/main" id="{63A53494-2C8A-4F57-8DB5-1C3FF2087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494" y="1682875"/>
            <a:ext cx="1157292" cy="766590"/>
          </a:xfrm>
          <a:prstGeom prst="rect">
            <a:avLst/>
          </a:prstGeom>
        </p:spPr>
      </p:pic>
      <p:sp>
        <p:nvSpPr>
          <p:cNvPr id="30" name="Google Shape;382;p14">
            <a:extLst>
              <a:ext uri="{FF2B5EF4-FFF2-40B4-BE49-F238E27FC236}">
                <a16:creationId xmlns="" xmlns:a16="http://schemas.microsoft.com/office/drawing/2014/main" id="{1A54FE68-02D4-408B-867B-7F8338ADB45E}"/>
              </a:ext>
            </a:extLst>
          </p:cNvPr>
          <p:cNvSpPr txBox="1">
            <a:spLocks/>
          </p:cNvSpPr>
          <p:nvPr/>
        </p:nvSpPr>
        <p:spPr>
          <a:xfrm>
            <a:off x="3375725" y="735579"/>
            <a:ext cx="598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ctr"/>
            <a:r>
              <a:rPr lang="es" dirty="0">
                <a:solidFill>
                  <a:srgbClr val="FFFFFF"/>
                </a:solidFill>
              </a:rPr>
              <a:t>01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="" xmlns:a16="http://schemas.microsoft.com/office/drawing/2014/main" id="{5D25C3F1-9AF4-4B2D-80AF-A64C2251E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756" y1="23617" x2="47927" y2="41702"/>
                        <a14:foregroundMark x1="11707" y1="72766" x2="11829" y2="84681"/>
                        <a14:foregroundMark x1="11829" y1="84681" x2="17195" y2="79149"/>
                        <a14:foregroundMark x1="17195" y1="79149" x2="12805" y2="71064"/>
                        <a14:foregroundMark x1="12805" y1="71064" x2="11463" y2="71489"/>
                        <a14:foregroundMark x1="19756" y1="78085" x2="24146" y2="84894"/>
                        <a14:foregroundMark x1="25854" y1="77234" x2="30366" y2="84894"/>
                        <a14:foregroundMark x1="30366" y1="84894" x2="30366" y2="85745"/>
                        <a14:foregroundMark x1="33415" y1="74468" x2="34146" y2="85532"/>
                        <a14:foregroundMark x1="34146" y1="85532" x2="35732" y2="86383"/>
                        <a14:foregroundMark x1="37561" y1="77660" x2="37439" y2="83191"/>
                        <a14:foregroundMark x1="46951" y1="77872" x2="46829" y2="83617"/>
                        <a14:foregroundMark x1="56220" y1="77660" x2="60122" y2="83830"/>
                        <a14:foregroundMark x1="65000" y1="72553" x2="65000" y2="84043"/>
                        <a14:foregroundMark x1="65000" y1="84043" x2="70976" y2="81915"/>
                        <a14:foregroundMark x1="70976" y1="81915" x2="68537" y2="72128"/>
                        <a14:foregroundMark x1="68537" y1="72128" x2="65000" y2="71915"/>
                        <a14:foregroundMark x1="72317" y1="77660" x2="75976" y2="81702"/>
                        <a14:foregroundMark x1="78415" y1="77021" x2="83415" y2="83191"/>
                        <a14:foregroundMark x1="83415" y1="83191" x2="83293" y2="85532"/>
                        <a14:foregroundMark x1="85366" y1="71915" x2="86098" y2="855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2509" y="2620767"/>
            <a:ext cx="1645981" cy="94342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="" xmlns:a16="http://schemas.microsoft.com/office/drawing/2014/main" id="{EBC67D78-E362-4B30-84B5-57EA40C55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167" b="90000" l="10000" r="90000">
                        <a14:foregroundMark x1="44778" y1="7167" x2="46444" y2="26167"/>
                        <a14:foregroundMark x1="29667" y1="18167" x2="40444" y2="52333"/>
                        <a14:foregroundMark x1="40444" y1="52333" x2="42333" y2="52833"/>
                        <a14:foregroundMark x1="55222" y1="7833" x2="56000" y2="18167"/>
                        <a14:foregroundMark x1="56000" y1="18167" x2="53556" y2="28167"/>
                        <a14:foregroundMark x1="53556" y1="28167" x2="53111" y2="37167"/>
                        <a14:foregroundMark x1="70000" y1="22167" x2="59667" y2="59167"/>
                        <a14:foregroundMark x1="59667" y1="59167" x2="58889" y2="57333"/>
                        <a14:foregroundMark x1="58111" y1="63167" x2="67778" y2="65833"/>
                        <a14:foregroundMark x1="23111" y1="42667" x2="35444" y2="50167"/>
                        <a14:foregroundMark x1="35444" y1="50167" x2="40444" y2="55667"/>
                        <a14:foregroundMark x1="40444" y1="55667" x2="40444" y2="56000"/>
                        <a14:foregroundMark x1="22111" y1="41167" x2="25333" y2="49833"/>
                        <a14:foregroundMark x1="25333" y1="49833" x2="29778" y2="55000"/>
                        <a14:foregroundMark x1="28778" y1="63833" x2="35222" y2="64833"/>
                        <a14:foregroundMark x1="35222" y1="64833" x2="41222" y2="62333"/>
                        <a14:foregroundMark x1="41222" y1="62333" x2="41667" y2="62333"/>
                        <a14:foregroundMark x1="22556" y1="79000" x2="22667" y2="88833"/>
                        <a14:foregroundMark x1="23889" y1="84333" x2="28667" y2="84833"/>
                        <a14:foregroundMark x1="33000" y1="79833" x2="33222" y2="84000"/>
                        <a14:foregroundMark x1="46556" y1="79333" x2="46556" y2="79333"/>
                        <a14:foregroundMark x1="51778" y1="79000" x2="53000" y2="83667"/>
                        <a14:foregroundMark x1="67778" y1="84333" x2="68111" y2="80667"/>
                        <a14:foregroundMark x1="78000" y1="78667" x2="77889" y2="8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1494" y="3703890"/>
            <a:ext cx="1391808" cy="927872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="" xmlns:a16="http://schemas.microsoft.com/office/drawing/2014/main" id="{66E15D2C-0B3F-497C-B1FF-D8DEA36881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983" b="90017" l="10000" r="90000">
                        <a14:foregroundMark x1="21778" y1="77537" x2="23111" y2="81864"/>
                        <a14:foregroundMark x1="25333" y1="77205" x2="25333" y2="77205"/>
                        <a14:foregroundMark x1="28889" y1="76872" x2="28889" y2="76872"/>
                        <a14:foregroundMark x1="33222" y1="77371" x2="33222" y2="77371"/>
                        <a14:foregroundMark x1="37111" y1="77704" x2="37111" y2="77704"/>
                        <a14:foregroundMark x1="40222" y1="78037" x2="40222" y2="78037"/>
                        <a14:foregroundMark x1="44111" y1="76872" x2="44111" y2="76872"/>
                        <a14:foregroundMark x1="49667" y1="77371" x2="49667" y2="77371"/>
                        <a14:foregroundMark x1="51333" y1="78203" x2="51333" y2="78203"/>
                        <a14:foregroundMark x1="57556" y1="79867" x2="57556" y2="79867"/>
                        <a14:foregroundMark x1="60778" y1="77038" x2="60778" y2="77038"/>
                        <a14:foregroundMark x1="64444" y1="77537" x2="64444" y2="77537"/>
                        <a14:foregroundMark x1="67778" y1="77371" x2="67778" y2="77371"/>
                        <a14:foregroundMark x1="71778" y1="77704" x2="71778" y2="77704"/>
                        <a14:foregroundMark x1="75333" y1="78037" x2="75333" y2="78037"/>
                        <a14:foregroundMark x1="27222" y1="86023" x2="27222" y2="86023"/>
                        <a14:foregroundMark x1="31444" y1="87854" x2="31444" y2="87854"/>
                        <a14:foregroundMark x1="34333" y1="86190" x2="34333" y2="86190"/>
                        <a14:foregroundMark x1="37111" y1="86190" x2="37111" y2="86190"/>
                        <a14:foregroundMark x1="39556" y1="87022" x2="39556" y2="87022"/>
                        <a14:foregroundMark x1="44444" y1="86356" x2="44444" y2="86356"/>
                        <a14:foregroundMark x1="47889" y1="87188" x2="47889" y2="87188"/>
                        <a14:foregroundMark x1="51111" y1="87521" x2="51111" y2="87521"/>
                        <a14:foregroundMark x1="54000" y1="90017" x2="54000" y2="90017"/>
                        <a14:foregroundMark x1="56000" y1="88519" x2="56000" y2="88519"/>
                        <a14:foregroundMark x1="59778" y1="88020" x2="59778" y2="88020"/>
                        <a14:foregroundMark x1="63222" y1="88020" x2="63222" y2="88020"/>
                        <a14:foregroundMark x1="66222" y1="87854" x2="66222" y2="87854"/>
                        <a14:foregroundMark x1="68556" y1="87521" x2="68556" y2="87521"/>
                        <a14:foregroundMark x1="71222" y1="87188" x2="71222" y2="87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5281" y="440241"/>
            <a:ext cx="1610915" cy="1075733"/>
          </a:xfrm>
          <a:prstGeom prst="rect">
            <a:avLst/>
          </a:prstGeom>
        </p:spPr>
      </p:pic>
      <p:cxnSp>
        <p:nvCxnSpPr>
          <p:cNvPr id="33" name="Прямая со стрелкой 32">
            <a:extLst>
              <a:ext uri="{FF2B5EF4-FFF2-40B4-BE49-F238E27FC236}">
                <a16:creationId xmlns="" xmlns:a16="http://schemas.microsoft.com/office/drawing/2014/main" id="{73E6E859-E470-4E88-B843-D14243DC213F}"/>
              </a:ext>
            </a:extLst>
          </p:cNvPr>
          <p:cNvCxnSpPr>
            <a:cxnSpLocks/>
          </p:cNvCxnSpPr>
          <p:nvPr/>
        </p:nvCxnSpPr>
        <p:spPr>
          <a:xfrm flipH="1">
            <a:off x="6276733" y="4117775"/>
            <a:ext cx="393428" cy="0"/>
          </a:xfrm>
          <a:prstGeom prst="straightConnector1">
            <a:avLst/>
          </a:prstGeom>
          <a:ln w="41275">
            <a:solidFill>
              <a:srgbClr val="0187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oogle Shape;438;p16">
            <a:extLst>
              <a:ext uri="{FF2B5EF4-FFF2-40B4-BE49-F238E27FC236}">
                <a16:creationId xmlns="" xmlns:a16="http://schemas.microsoft.com/office/drawing/2014/main" id="{067472E3-4044-4A52-B4D0-1EAB761E151B}"/>
              </a:ext>
            </a:extLst>
          </p:cNvPr>
          <p:cNvSpPr txBox="1">
            <a:spLocks/>
          </p:cNvSpPr>
          <p:nvPr/>
        </p:nvSpPr>
        <p:spPr>
          <a:xfrm>
            <a:off x="6592524" y="3951889"/>
            <a:ext cx="1849313" cy="4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000" dirty="0"/>
              <a:t>Now we are here in </a:t>
            </a:r>
            <a:r>
              <a:rPr lang="en-US" sz="1000" dirty="0">
                <a:solidFill>
                  <a:srgbClr val="F54132"/>
                </a:solidFill>
              </a:rPr>
              <a:t>2k20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0402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Anti-pattern </a:t>
            </a:r>
            <a:r>
              <a:rPr lang="en-US" smtClean="0"/>
              <a:t>#</a:t>
            </a:r>
            <a:r>
              <a:rPr lang="ru-RU" smtClean="0"/>
              <a:t>4</a:t>
            </a:r>
            <a:r>
              <a:rPr lang="en-US" smtClean="0"/>
              <a:t>: </a:t>
            </a:r>
            <a:r>
              <a:rPr lang="en-US" b="1"/>
              <a:t>Data </a:t>
            </a:r>
            <a:r>
              <a:rPr lang="en-US" b="1" smtClean="0"/>
              <a:t>Class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Google Shape;397;p15"/>
          <p:cNvSpPr txBox="1">
            <a:spLocks/>
          </p:cNvSpPr>
          <p:nvPr/>
        </p:nvSpPr>
        <p:spPr>
          <a:xfrm>
            <a:off x="484483" y="1198004"/>
            <a:ext cx="7862614" cy="31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endParaRPr lang="en-US" sz="1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smtClean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3090" y="986954"/>
            <a:ext cx="441232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>
              <a:buClr>
                <a:srgbClr val="1DCDC3"/>
              </a:buClr>
              <a:buSzPts val="1100"/>
            </a:pPr>
            <a:r>
              <a:rPr lang="en-US" sz="1200" b="1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Data class: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Another opposite extreme of large class. 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Small </a:t>
            </a:r>
            <a:r>
              <a:rPr lang="en-US" sz="1200" u="sng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(in most cases</a:t>
            </a:r>
            <a:r>
              <a:rPr lang="en-US" sz="1200" u="sng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) </a:t>
            </a:r>
            <a:r>
              <a:rPr lang="en-US" sz="1200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class that contains only data and no real </a:t>
            </a:r>
            <a:r>
              <a:rPr lang="en-US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  <a:cs typeface="Roboto Slab"/>
                <a:sym typeface="Roboto Slab"/>
              </a:rPr>
              <a:t>functionality. </a:t>
            </a:r>
            <a:r>
              <a:rPr lang="en-US" sz="1200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Java Beans </a:t>
            </a:r>
            <a:r>
              <a:rPr lang="en-US" sz="1200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as an example.</a:t>
            </a:r>
            <a:endParaRPr lang="en-US" sz="1200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endParaRPr lang="en-US" sz="1200" b="1" dirty="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Breaks the idea of “</a:t>
            </a:r>
            <a:r>
              <a:rPr lang="en-US" sz="1200" dirty="0">
                <a:solidFill>
                  <a:srgbClr val="C00000"/>
                </a:solidFill>
                <a:latin typeface="Roboto Slab"/>
                <a:ea typeface="Roboto Slab"/>
                <a:cs typeface="Roboto Slab"/>
                <a:sym typeface="Roboto Slab"/>
              </a:rPr>
              <a:t>true OOP</a:t>
            </a:r>
            <a:r>
              <a:rPr lang="en-US" sz="1200" dirty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” with “rich data models principle</a:t>
            </a:r>
            <a:r>
              <a:rPr lang="en-US" sz="1200" dirty="0" smtClean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”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BTW</a:t>
            </a:r>
            <a:r>
              <a:rPr lang="en-US" sz="1200" dirty="0" smtClean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: have a look at Scala (</a:t>
            </a:r>
            <a:r>
              <a:rPr lang="en-US" sz="1200" dirty="0" smtClean="0">
                <a:solidFill>
                  <a:srgbClr val="018790"/>
                </a:solidFill>
                <a:latin typeface="Roboto Slab"/>
                <a:ea typeface="Roboto Slab"/>
                <a:cs typeface="Roboto Slab"/>
                <a:sym typeface="Roboto Slab"/>
              </a:rPr>
              <a:t>case</a:t>
            </a:r>
            <a:r>
              <a:rPr lang="en-US" sz="1200" dirty="0" smtClean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 class) and </a:t>
            </a:r>
            <a:r>
              <a:rPr lang="en-US" sz="1200" dirty="0" err="1" smtClean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r>
              <a:rPr lang="en-US" sz="1200" dirty="0" smtClean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 (</a:t>
            </a:r>
            <a:r>
              <a:rPr lang="en-US" sz="1200" dirty="0" smtClean="0">
                <a:solidFill>
                  <a:srgbClr val="018790"/>
                </a:solidFill>
                <a:latin typeface="Roboto Slab"/>
                <a:ea typeface="Roboto Slab"/>
                <a:cs typeface="Roboto Slab"/>
                <a:sym typeface="Roboto Slab"/>
              </a:rPr>
              <a:t>data</a:t>
            </a:r>
            <a:r>
              <a:rPr lang="en-US" sz="1200" dirty="0" smtClean="0">
                <a:solidFill>
                  <a:srgbClr val="434343"/>
                </a:solidFill>
                <a:latin typeface="Roboto Slab"/>
                <a:ea typeface="Roboto Slab"/>
                <a:cs typeface="Roboto Slab"/>
                <a:sym typeface="Roboto Slab"/>
              </a:rPr>
              <a:t> class)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12520" y="1040981"/>
            <a:ext cx="3419169" cy="31957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TwoDimensionalPoint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x)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x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y)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0402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Anti-pattern #</a:t>
            </a:r>
            <a:r>
              <a:rPr lang="ru-RU" dirty="0" smtClean="0"/>
              <a:t>4</a:t>
            </a:r>
            <a:r>
              <a:rPr lang="en-US" dirty="0" smtClean="0"/>
              <a:t>: </a:t>
            </a:r>
            <a:r>
              <a:rPr lang="en-US" b="1" dirty="0" smtClean="0"/>
              <a:t>Data Class 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Google Shape;397;p15"/>
          <p:cNvSpPr txBox="1">
            <a:spLocks/>
          </p:cNvSpPr>
          <p:nvPr/>
        </p:nvSpPr>
        <p:spPr>
          <a:xfrm>
            <a:off x="200465" y="1123377"/>
            <a:ext cx="7862614" cy="31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158750">
              <a:buClr>
                <a:srgbClr val="1DCDC3"/>
              </a:buClr>
              <a:buSzPts val="1100"/>
            </a:pPr>
            <a:endParaRPr lang="en-US" sz="1400" b="1" smtClean="0">
              <a:latin typeface="Roboto Slab"/>
              <a:ea typeface="Roboto Slab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smtClean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3110" y="902012"/>
            <a:ext cx="377995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>
              <a:buClr>
                <a:srgbClr val="1DCDC3"/>
              </a:buClr>
              <a:buSzPts val="1100"/>
            </a:pPr>
            <a:r>
              <a:rPr lang="en-US" sz="1200" b="1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Data </a:t>
            </a:r>
            <a:r>
              <a:rPr lang="en-US" sz="1200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classes in mixed languages (FP and OOP):</a:t>
            </a:r>
            <a:endParaRPr lang="en-US" sz="1200" b="1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482" y="1490270"/>
            <a:ext cx="97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7C4E"/>
                </a:solidFill>
              </a:rPr>
              <a:t>Scala</a:t>
            </a:r>
            <a:r>
              <a:rPr lang="en-US" dirty="0" smtClean="0">
                <a:solidFill>
                  <a:srgbClr val="FF7C4E"/>
                </a:solidFill>
              </a:rPr>
              <a:t>:</a:t>
            </a:r>
            <a:endParaRPr lang="en-US" dirty="0">
              <a:solidFill>
                <a:srgbClr val="FF7C4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4482" y="1879013"/>
            <a:ext cx="4099544" cy="15850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DataClass1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case class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FF7C4E"/>
                </a:solidFill>
                <a:effectLst/>
                <a:latin typeface="Consolas" panose="020B0609020204030204" pitchFamily="49" charset="0"/>
              </a:rPr>
              <a:t>DataClass2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1100" b="1" dirty="0">
                <a:solidFill>
                  <a:srgbClr val="FF7C4E"/>
                </a:solidFill>
                <a:latin typeface="Consolas" panose="020B0609020204030204" pitchFamily="49" charset="0"/>
              </a:rPr>
              <a:t>DataClass2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DataClass1</a:t>
            </a:r>
            <a:r>
              <a:rPr lang="en-US" altLang="en-US" sz="1100" dirty="0">
                <a:latin typeface="Consolas" panose="020B0609020204030204" pitchFamily="49" charset="0"/>
              </a:rPr>
              <a:t>(a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DataClass1</a:t>
            </a:r>
            <a:r>
              <a:rPr lang="en-US" altLang="en-US" sz="1100" dirty="0">
                <a:latin typeface="Consolas" panose="020B0609020204030204" pitchFamily="49" charset="0"/>
              </a:rPr>
              <a:t>(a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).map(x =&gt; </a:t>
            </a:r>
            <a:r>
              <a:rPr lang="en-US" altLang="en-US" sz="1100" b="1" dirty="0">
                <a:solidFill>
                  <a:srgbClr val="FF7C4E"/>
                </a:solidFill>
                <a:latin typeface="Consolas" panose="020B0609020204030204" pitchFamily="49" charset="0"/>
              </a:rPr>
              <a:t>DataClass2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Curved Connector 11"/>
          <p:cNvCxnSpPr/>
          <p:nvPr/>
        </p:nvCxnSpPr>
        <p:spPr>
          <a:xfrm rot="10800000">
            <a:off x="3350789" y="2478694"/>
            <a:ext cx="910207" cy="290948"/>
          </a:xfrm>
          <a:prstGeom prst="curvedConnector3">
            <a:avLst>
              <a:gd name="adj1" fmla="val 50000"/>
            </a:avLst>
          </a:prstGeom>
          <a:ln w="22225">
            <a:solidFill>
              <a:srgbClr val="0187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55270" y="2775564"/>
            <a:ext cx="1212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100" b="1" dirty="0" smtClean="0">
                <a:solidFill>
                  <a:srgbClr val="018790"/>
                </a:solidFill>
                <a:latin typeface="Consolas" panose="020B0609020204030204" pitchFamily="49" charset="0"/>
              </a:rPr>
              <a:t>*Controlling immutability</a:t>
            </a:r>
            <a:endParaRPr lang="en-US" sz="1100" dirty="0">
              <a:solidFill>
                <a:srgbClr val="01879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2402" y="1435505"/>
            <a:ext cx="97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7C4E"/>
                </a:solidFill>
              </a:rPr>
              <a:t>Kotlin</a:t>
            </a:r>
            <a:r>
              <a:rPr lang="en-US" dirty="0" smtClean="0">
                <a:solidFill>
                  <a:srgbClr val="FF7C4E"/>
                </a:solidFill>
              </a:rPr>
              <a:t>:</a:t>
            </a:r>
            <a:endParaRPr lang="en-US" dirty="0">
              <a:solidFill>
                <a:srgbClr val="FF7C4E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001917" y="1884150"/>
            <a:ext cx="4011062" cy="15542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data class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String)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dtClass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fun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foo() {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dtClass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“NEW"</a:t>
            </a:r>
            <a:b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5400000" flipH="1" flipV="1">
            <a:off x="5216121" y="3269503"/>
            <a:ext cx="828782" cy="587546"/>
          </a:xfrm>
          <a:prstGeom prst="curvedConnector3">
            <a:avLst>
              <a:gd name="adj1" fmla="val 50000"/>
            </a:avLst>
          </a:prstGeom>
          <a:ln w="22225">
            <a:solidFill>
              <a:srgbClr val="0187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51775" y="3977667"/>
            <a:ext cx="37240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100" b="1" dirty="0" smtClean="0">
                <a:solidFill>
                  <a:srgbClr val="018790"/>
                </a:solidFill>
                <a:latin typeface="Consolas" panose="020B0609020204030204" pitchFamily="49" charset="0"/>
              </a:rPr>
              <a:t>Easy access (omg, where are getters/setters?) </a:t>
            </a:r>
            <a:endParaRPr lang="en-US" sz="1100" dirty="0">
              <a:solidFill>
                <a:srgbClr val="01879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1988592" y="3568593"/>
            <a:ext cx="390094" cy="5472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9543" y="4209694"/>
            <a:ext cx="41439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100" b="1" dirty="0" smtClean="0">
                <a:solidFill>
                  <a:srgbClr val="018790"/>
                </a:solidFill>
                <a:latin typeface="Consolas" panose="020B0609020204030204" pitchFamily="49" charset="0"/>
              </a:rPr>
              <a:t>Commonly used for modeling in </a:t>
            </a:r>
            <a:r>
              <a:rPr lang="en-US" altLang="en-US" sz="1100" b="1" dirty="0" err="1" smtClean="0">
                <a:solidFill>
                  <a:srgbClr val="018790"/>
                </a:solidFill>
                <a:latin typeface="Consolas" panose="020B0609020204030204" pitchFamily="49" charset="0"/>
              </a:rPr>
              <a:t>BigData</a:t>
            </a:r>
            <a:r>
              <a:rPr lang="en-US" altLang="en-US" sz="1100" b="1" dirty="0" smtClean="0">
                <a:solidFill>
                  <a:srgbClr val="018790"/>
                </a:solidFill>
                <a:latin typeface="Consolas" panose="020B0609020204030204" pitchFamily="49" charset="0"/>
              </a:rPr>
              <a:t> world (Spark)</a:t>
            </a:r>
          </a:p>
          <a:p>
            <a:r>
              <a:rPr lang="en-US" altLang="en-US" sz="1100" b="1" dirty="0" smtClean="0">
                <a:solidFill>
                  <a:srgbClr val="018790"/>
                </a:solidFill>
                <a:latin typeface="Consolas" panose="020B0609020204030204" pitchFamily="49" charset="0"/>
              </a:rPr>
              <a:t>       because case classes are </a:t>
            </a:r>
            <a:r>
              <a:rPr lang="en-US" altLang="en-US" sz="11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en-US" sz="1100" b="1" dirty="0" smtClean="0">
                <a:solidFill>
                  <a:srgbClr val="018790"/>
                </a:solidFill>
                <a:latin typeface="Consolas" panose="020B0609020204030204" pitchFamily="49" charset="0"/>
              </a:rPr>
              <a:t> </a:t>
            </a:r>
            <a:endParaRPr lang="en-US" sz="1100" dirty="0">
              <a:solidFill>
                <a:srgbClr val="018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26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04025" y="1255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</a:t>
            </a:r>
            <a:r>
              <a:rPr lang="en-US" dirty="0" smtClean="0"/>
              <a:t>#</a:t>
            </a:r>
            <a:r>
              <a:rPr lang="ru-RU" dirty="0" smtClean="0"/>
              <a:t>4</a:t>
            </a:r>
            <a:r>
              <a:rPr lang="en-US" dirty="0" smtClean="0"/>
              <a:t>: </a:t>
            </a:r>
            <a:r>
              <a:rPr lang="en-US" b="1" dirty="0"/>
              <a:t>Data </a:t>
            </a:r>
            <a:r>
              <a:rPr lang="en-US" b="1" dirty="0" smtClean="0"/>
              <a:t>Class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4" name="Google Shape;397;p15"/>
          <p:cNvSpPr txBox="1">
            <a:spLocks/>
          </p:cNvSpPr>
          <p:nvPr/>
        </p:nvSpPr>
        <p:spPr>
          <a:xfrm>
            <a:off x="643065" y="782091"/>
            <a:ext cx="7862614" cy="319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158750">
              <a:buClr>
                <a:srgbClr val="1DCDC3"/>
              </a:buClr>
              <a:buSzPts val="1100"/>
            </a:pPr>
            <a:endParaRPr lang="en-US" sz="1400" b="1">
              <a:latin typeface="Roboto Slab"/>
              <a:ea typeface="Roboto Slab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400" b="1" smtClean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82632" y="1808746"/>
            <a:ext cx="4983480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SomePerfectClassName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betterName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// </a:t>
            </a:r>
            <a:r>
              <a:rPr lang="en-US" altLang="en-US" sz="900" dirty="0" err="1">
                <a:solidFill>
                  <a:srgbClr val="CC7832"/>
                </a:solidFill>
                <a:latin typeface="Consolas" panose="020B0609020204030204" pitchFamily="49" charset="0"/>
              </a:rPr>
              <a:t>haha</a:t>
            </a: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 public </a:t>
            </a:r>
            <a:r>
              <a:rPr lang="en-US" altLang="en-US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field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JsonCreator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SomePerfectClassName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betterName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betterName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betterName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9570" y="1091539"/>
            <a:ext cx="58096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What to do with perfect libraries for serialization like </a:t>
            </a:r>
            <a:r>
              <a:rPr lang="en-US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Jackson</a:t>
            </a: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Use it! Forget what you have seen on the previous slide. </a:t>
            </a:r>
          </a:p>
          <a:p>
            <a:pPr marL="285750" indent="-285750">
              <a:buFontTx/>
              <a:buChar char="-"/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3550" y="135075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Anti-pattern </a:t>
            </a:r>
            <a:r>
              <a:rPr lang="en-US" smtClean="0"/>
              <a:t>#</a:t>
            </a:r>
            <a:r>
              <a:rPr lang="ru-RU" smtClean="0"/>
              <a:t>5</a:t>
            </a:r>
            <a:r>
              <a:rPr lang="en-US" smtClean="0"/>
              <a:t>: </a:t>
            </a:r>
            <a:r>
              <a:rPr lang="en-US" b="1" dirty="0"/>
              <a:t>Data Clumps </a:t>
            </a:r>
            <a:endParaRPr b="1" dirty="0"/>
          </a:p>
        </p:txBody>
      </p:sp>
      <p:sp>
        <p:nvSpPr>
          <p:cNvPr id="8" name="Rectangle 7"/>
          <p:cNvSpPr/>
          <p:nvPr/>
        </p:nvSpPr>
        <p:spPr>
          <a:xfrm>
            <a:off x="371469" y="1121870"/>
            <a:ext cx="457997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>
              <a:buClr>
                <a:srgbClr val="1DCDC3"/>
              </a:buClr>
              <a:buSzPts val="1100"/>
            </a:pPr>
            <a:endParaRPr lang="en-US" sz="1200" b="1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Very common code smell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Group of </a:t>
            </a:r>
            <a:r>
              <a:rPr lang="en-US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data that can be unified 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but anyway is passed to method/class as separate arguments/fields</a:t>
            </a: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Solution: unify in class, but avoid data classes</a:t>
            </a: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  <a:cs typeface="Roboto Slab"/>
              <a:sym typeface="Roboto Slab"/>
            </a:endParaRPr>
          </a:p>
          <a:p>
            <a:pPr marL="444500" indent="-285750">
              <a:buClr>
                <a:srgbClr val="1DCDC3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73040" y="1425237"/>
            <a:ext cx="3536010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>
              <a:solidFill>
                <a:srgbClr val="CC783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someMethod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userName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boolean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isUserActive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userSurname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int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userJob)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63080" y="14841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Anti-pattern </a:t>
            </a:r>
            <a:r>
              <a:rPr lang="en-US" smtClean="0"/>
              <a:t>#</a:t>
            </a:r>
            <a:r>
              <a:rPr lang="ru-RU" smtClean="0"/>
              <a:t>6</a:t>
            </a:r>
            <a:r>
              <a:rPr lang="en-US" smtClean="0"/>
              <a:t>: </a:t>
            </a:r>
            <a:r>
              <a:rPr lang="en-US" b="1" dirty="0"/>
              <a:t>Long Parameter List </a:t>
            </a:r>
            <a:endParaRPr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82396" y="1260808"/>
            <a:ext cx="7456868" cy="7804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preProcessAndAutoFixForIDE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codeNetProjectName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codeNetProjectCodeFolder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subjectProjectOrModuleName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subjectProjectOrModuleCodeFolder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timestamp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operator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versionNumber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      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List&lt;String&gt; filesPath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fixedFilePath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repoId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900">
                <a:solidFill>
                  <a:srgbClr val="CC783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900" smtClean="0">
                <a:solidFill>
                  <a:srgbClr val="CC7832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clientIDE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userNumber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fixerType) {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2396" y="2294772"/>
            <a:ext cx="7456868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preProcessAndAutoFixForIDE(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null, null,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args.getProjectName()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args.getRepoPath()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args.getTimestamp()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args.getOperator()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args.getVersion()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args.getFixFilesPath()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args.getFixbotBasePath()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args.getRepoId()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args.getClientIDE()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args.getUserNumber()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args.getFixerType())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3080" y="3197229"/>
            <a:ext cx="72010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Very close to </a:t>
            </a:r>
            <a:r>
              <a:rPr lang="en-US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Data Clumps </a:t>
            </a: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problem 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Obvious that it is </a:t>
            </a:r>
            <a:r>
              <a:rPr lang="en-US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completely not supportable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Split the data to subclasses and move the complexity to the function/class body</a:t>
            </a: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5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96456" y="152923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Anti-pattern </a:t>
            </a:r>
            <a:r>
              <a:rPr lang="en-US" smtClean="0"/>
              <a:t>#7: </a:t>
            </a:r>
            <a:r>
              <a:rPr lang="en-US" b="1"/>
              <a:t>Divergent </a:t>
            </a:r>
            <a:r>
              <a:rPr lang="en-US" b="1" smtClean="0"/>
              <a:t>Class/Divergent Change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93572" y="210569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456" y="941156"/>
            <a:ext cx="68664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Divergent change </a:t>
            </a:r>
            <a:r>
              <a:rPr lang="en-US" altLang="zh-CN" b="1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– 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need to change everything to add one simple thing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Examples</a:t>
            </a: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: </a:t>
            </a:r>
          </a:p>
          <a:p>
            <a:pPr lvl="1">
              <a:buClr>
                <a:srgbClr val="018790"/>
              </a:buClr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	      - adding new option or new field in class with hardcoded logic</a:t>
            </a:r>
          </a:p>
          <a:p>
            <a:pPr>
              <a:buClr>
                <a:srgbClr val="018790"/>
              </a:buClr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                          - Blob/BlackHole large classes</a:t>
            </a:r>
          </a:p>
          <a:p>
            <a:pPr>
              <a:buClr>
                <a:srgbClr val="018790"/>
              </a:buClr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Unify behavior, follow </a:t>
            </a:r>
            <a:r>
              <a:rPr lang="en-US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single responsibility principle</a:t>
            </a:r>
          </a:p>
          <a:p>
            <a:pPr>
              <a:buClr>
                <a:srgbClr val="018790"/>
              </a:buClr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5122" name="Picture 2" descr="Картинки по запросу бомба много провод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56" y="2536475"/>
            <a:ext cx="2299032" cy="172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08058" y="2592916"/>
            <a:ext cx="5583898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ArgumentParser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ArgumentParser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(Option arg1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Option arg2) {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arg1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arg1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arg2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arg2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calcNumberOfArgs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displayArgs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System.</a:t>
            </a:r>
            <a:r>
              <a:rPr kumimoji="0" lang="en-US" altLang="en-US" sz="9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.toString() +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.toString())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multiplyArgs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.num() *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.num()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"/>
          <p:cNvSpPr txBox="1">
            <a:spLocks noGrp="1"/>
          </p:cNvSpPr>
          <p:nvPr>
            <p:ph type="ctrTitle"/>
          </p:nvPr>
        </p:nvSpPr>
        <p:spPr>
          <a:xfrm>
            <a:off x="4065487" y="2079062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smtClean="0"/>
              <a:t>Classical example</a:t>
            </a:r>
            <a:endParaRPr sz="2800"/>
          </a:p>
        </p:txBody>
      </p:sp>
      <p:sp>
        <p:nvSpPr>
          <p:cNvPr id="4" name="Google Shape;445;p17"/>
          <p:cNvSpPr txBox="1">
            <a:spLocks/>
          </p:cNvSpPr>
          <p:nvPr/>
        </p:nvSpPr>
        <p:spPr>
          <a:xfrm flipH="1">
            <a:off x="-349764" y="236629"/>
            <a:ext cx="7980497" cy="536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3000" smtClean="0"/>
              <a:t>Anti-pattern #8: </a:t>
            </a:r>
            <a:r>
              <a:rPr lang="en-US" sz="3000" b="1" smtClean="0"/>
              <a:t>Shotgun Surgery</a:t>
            </a:r>
            <a:endParaRPr lang="en-US" sz="3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07" y="3443536"/>
            <a:ext cx="2890450" cy="1445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7605" y="1760052"/>
            <a:ext cx="44174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Small change to class A (method a) 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causes changes to </a:t>
            </a:r>
            <a:r>
              <a:rPr lang="en-US" altLang="zh-CN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dozens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of other classes (methods)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u="sng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Not</a:t>
            </a:r>
            <a:r>
              <a:rPr lang="en-US" altLang="zh-CN" b="1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a</a:t>
            </a:r>
            <a:r>
              <a:rPr lang="en-US" altLang="zh-CN" b="1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altLang="zh-CN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ctrl-A + ctrl-V issue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smtClean="0">
              <a:solidFill>
                <a:srgbClr val="C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Normally resolved by unification and move methods to common classes 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11969" y="2751265"/>
            <a:ext cx="3013657" cy="20924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"Starting func1"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"Starting func2"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func3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.info(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"Starting func3"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2745" y="10784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</a:t>
            </a:r>
            <a:r>
              <a:rPr lang="en-US" dirty="0" smtClean="0"/>
              <a:t>#</a:t>
            </a:r>
            <a:r>
              <a:rPr lang="en-US" dirty="0"/>
              <a:t>9</a:t>
            </a:r>
            <a:r>
              <a:rPr lang="en-US" dirty="0" smtClean="0"/>
              <a:t>: </a:t>
            </a:r>
            <a:r>
              <a:rPr lang="en-US" b="1" dirty="0"/>
              <a:t>Feature Envy </a:t>
            </a:r>
            <a:endParaRPr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92423" y="2789274"/>
            <a:ext cx="26111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18790"/>
              </a:buClr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54060" y="1201507"/>
            <a:ext cx="398994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Enricher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IsinListingCountry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normalizeIsin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"country:"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.getCountry() +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smtClean="0">
                <a:solidFill>
                  <a:srgbClr val="A9B7C6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"isin:"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isin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.getIsin()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0006" y="921466"/>
            <a:ext cx="3963788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IsinListingCountry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isinWithCountry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IsinListingCountry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someStr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isinWithCountry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someStr.split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getIsin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isinWithCountry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isinWithCountry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9473" y="1403587"/>
            <a:ext cx="2243751" cy="173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8" idx="1"/>
          </p:cNvCxnSpPr>
          <p:nvPr/>
        </p:nvCxnSpPr>
        <p:spPr>
          <a:xfrm rot="10800000">
            <a:off x="3068783" y="1054106"/>
            <a:ext cx="2410691" cy="43641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79473" y="1708432"/>
            <a:ext cx="3304309" cy="422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 rot="10800000" flipV="1">
            <a:off x="2971801" y="1939825"/>
            <a:ext cx="2507673" cy="526283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134" y="3425693"/>
            <a:ext cx="73050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Method/class is more </a:t>
            </a:r>
            <a:r>
              <a:rPr lang="en-US" altLang="zh-CN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interested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in the details of </a:t>
            </a:r>
            <a:r>
              <a:rPr lang="en-US" altLang="zh-CN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other class 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than the one it is in.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“</a:t>
            </a:r>
            <a:r>
              <a:rPr lang="en-US" altLang="zh-CN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Romeo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and </a:t>
            </a:r>
            <a:r>
              <a:rPr lang="en-US" altLang="zh-CN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Juliet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” pattern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Don’t refactor if it was done 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intentionally</a:t>
            </a:r>
          </a:p>
          <a:p>
            <a:pPr>
              <a:buClr>
                <a:srgbClr val="018790"/>
              </a:buClr>
            </a:pPr>
            <a:r>
              <a:rPr lang="en-US" altLang="zh-CN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    </a:t>
            </a:r>
            <a:r>
              <a:rPr lang="en-US" altLang="zh-CN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(Strategy/Visitor pattern</a:t>
            </a:r>
            <a:r>
              <a:rPr lang="en-US" altLang="zh-CN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ru-RU" altLang="zh-CN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ru-RU" altLang="zh-CN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2742" y="10784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10: </a:t>
            </a:r>
            <a:r>
              <a:rPr lang="en-US" b="1" dirty="0"/>
              <a:t>Inappropriate Intimacy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076" y="972267"/>
            <a:ext cx="79531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Close to </a:t>
            </a:r>
            <a:r>
              <a:rPr lang="en-US" altLang="zh-CN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Feature Envy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, but much worse as it breaks OOP main principle (</a:t>
            </a:r>
            <a:r>
              <a:rPr lang="en-US" altLang="zh-CN" dirty="0" smtClean="0">
                <a:solidFill>
                  <a:srgbClr val="FF7C4E"/>
                </a:solidFill>
                <a:latin typeface="Roboto Slab" panose="020B0604020202020204" charset="0"/>
                <a:ea typeface="Roboto Slab" panose="020B0604020202020204" charset="0"/>
              </a:rPr>
              <a:t>encapsulation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One class uses some internal (but not marked private) fields and methods of other class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Most </a:t>
            </a:r>
            <a:r>
              <a:rPr lang="en-US" altLang="zh-CN" dirty="0" smtClean="0">
                <a:solidFill>
                  <a:srgbClr val="FF7C4E"/>
                </a:solidFill>
                <a:latin typeface="Roboto Slab" panose="020B0604020202020204" charset="0"/>
                <a:ea typeface="Roboto Slab" panose="020B0604020202020204" charset="0"/>
              </a:rPr>
              <a:t>extreme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case:</a:t>
            </a:r>
            <a:endParaRPr lang="ru-RU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ru-RU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08135" y="2418817"/>
            <a:ext cx="4411014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 f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obj.getClass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getDeclaredField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900" dirty="0" smtClean="0">
                <a:solidFill>
                  <a:srgbClr val="6A8759"/>
                </a:solidFill>
                <a:latin typeface="Consolas" panose="020B0609020204030204" pitchFamily="49" charset="0"/>
              </a:rPr>
              <a:t>“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somePrivateField"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f.setAccessible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9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2742" y="10784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10: </a:t>
            </a:r>
            <a:r>
              <a:rPr lang="en-US" b="1" dirty="0"/>
              <a:t>Inappropriate Intimacy</a:t>
            </a:r>
            <a:endParaRPr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0614" y="1074683"/>
            <a:ext cx="6838682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IAmVeryBadProgrammerPleaseFireMe class1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IAmVeryBadProgrammerPleaseFireMe(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//test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class1.foo()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test1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MamaWhatIsWrongWithMe().foo(class1)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test2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54169" y="2834649"/>
            <a:ext cx="3921618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MamaWhatIsWrongWithMe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(IAmVeryBadProgrammerPleaseFireMe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arg.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somePrivateField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"test2"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A9B7C6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29955" y="2834649"/>
            <a:ext cx="4309731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IAmVeryBadProgrammerPleaseFireMe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somePrivateField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IAmVeryBadProgrammerPleaseFireMe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somePrivateField) {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somePrivateField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somePrivateField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somePrivateField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"test1"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Curved Connector 12"/>
          <p:cNvCxnSpPr/>
          <p:nvPr/>
        </p:nvCxnSpPr>
        <p:spPr>
          <a:xfrm rot="5400000" flipH="1" flipV="1">
            <a:off x="1603420" y="2079939"/>
            <a:ext cx="1107583" cy="682580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V="1">
            <a:off x="5334425" y="2025851"/>
            <a:ext cx="1295624" cy="321972"/>
          </a:xfrm>
          <a:prstGeom prst="curved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3919870" y="2067485"/>
            <a:ext cx="467698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code smell?</a:t>
            </a:r>
            <a:endParaRPr dirty="0"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1868250" y="270826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 </a:t>
            </a:r>
            <a:r>
              <a:rPr lang="en-US" dirty="0">
                <a:hlinkClick r:id="rId3" tooltip="Computer programming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computer programming</a:t>
            </a:r>
            <a:r>
              <a:rPr lang="en-US" dirty="0"/>
              <a:t>, a </a:t>
            </a:r>
            <a:r>
              <a:rPr lang="en-US" b="1" dirty="0"/>
              <a:t>code smell</a:t>
            </a:r>
            <a:r>
              <a:rPr lang="en-US" dirty="0"/>
              <a:t> is </a:t>
            </a:r>
            <a:r>
              <a:rPr lang="en-US" b="1" dirty="0"/>
              <a:t>any characteristic</a:t>
            </a:r>
            <a:r>
              <a:rPr lang="en-US" dirty="0"/>
              <a:t> in the </a:t>
            </a:r>
            <a:r>
              <a:rPr lang="en-US" dirty="0">
                <a:hlinkClick r:id="rId4" tooltip="Source code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source code</a:t>
            </a:r>
            <a:r>
              <a:rPr lang="en-US" dirty="0"/>
              <a:t> of a </a:t>
            </a:r>
            <a:r>
              <a:rPr lang="en-US" dirty="0">
                <a:hlinkClick r:id="rId5" tooltip="Computer program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program</a:t>
            </a:r>
            <a:r>
              <a:rPr lang="en-US" dirty="0"/>
              <a:t> </a:t>
            </a:r>
            <a:r>
              <a:rPr lang="en-US" b="1" dirty="0"/>
              <a:t>that possibly indicates a deeper problem</a:t>
            </a:r>
            <a:r>
              <a:rPr lang="en-US" dirty="0"/>
              <a:t>. (c) Wikipedia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2748" y="10784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11: </a:t>
            </a:r>
            <a:r>
              <a:rPr lang="en-US" b="1" dirty="0"/>
              <a:t>Message Chains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67268" y="1491813"/>
            <a:ext cx="63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18790"/>
              </a:buClr>
            </a:pPr>
            <a:r>
              <a:rPr lang="en-US" altLang="zh-CN" sz="1800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Law of Demeter </a:t>
            </a:r>
            <a:r>
              <a:rPr lang="en-US" altLang="zh-CN" sz="18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(in OOP) or a </a:t>
            </a:r>
            <a:r>
              <a:rPr lang="en-US" sz="1800" dirty="0">
                <a:solidFill>
                  <a:srgbClr val="018790"/>
                </a:solidFill>
              </a:rPr>
              <a:t>Principle of Least </a:t>
            </a:r>
            <a:r>
              <a:rPr lang="en-US" sz="1800" dirty="0" smtClean="0">
                <a:solidFill>
                  <a:srgbClr val="018790"/>
                </a:solidFill>
              </a:rPr>
              <a:t>Knowledge</a:t>
            </a:r>
            <a:endParaRPr lang="en-US" altLang="zh-CN" sz="1800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4" name="Google Shape;8519;p40"/>
          <p:cNvGrpSpPr/>
          <p:nvPr/>
        </p:nvGrpSpPr>
        <p:grpSpPr>
          <a:xfrm>
            <a:off x="1041499" y="1491813"/>
            <a:ext cx="334346" cy="329068"/>
            <a:chOff x="683125" y="1955275"/>
            <a:chExt cx="299325" cy="294600"/>
          </a:xfrm>
          <a:solidFill>
            <a:srgbClr val="C00000"/>
          </a:solidFill>
        </p:grpSpPr>
        <p:sp>
          <p:nvSpPr>
            <p:cNvPr id="5" name="Google Shape;8520;p40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521;p40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522;p40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23;p40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6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2748" y="10784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11: </a:t>
            </a:r>
            <a:r>
              <a:rPr lang="en-US" b="1" dirty="0"/>
              <a:t>Message Chains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2748" y="1052946"/>
            <a:ext cx="413825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18790"/>
              </a:buClr>
            </a:pPr>
            <a:r>
              <a:rPr lang="en-US" altLang="zh-CN" sz="1200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Law </a:t>
            </a:r>
            <a:r>
              <a:rPr lang="en-US" altLang="zh-CN" sz="1200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of Demeter (in OOP)</a:t>
            </a:r>
            <a:endParaRPr lang="en-US" altLang="zh-CN" sz="1200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ru-RU" altLang="zh-CN" sz="1200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r>
              <a:rPr lang="en-US" altLang="zh-CN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Each program module (read as “method”) M of an object O should be able to </a:t>
            </a:r>
            <a:r>
              <a:rPr lang="en-US" altLang="zh-CN" sz="1200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c</a:t>
            </a:r>
            <a:r>
              <a:rPr lang="en-US" altLang="zh-CN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all only methods that:</a:t>
            </a:r>
          </a:p>
          <a:p>
            <a:pPr>
              <a:buClr>
                <a:srgbClr val="018790"/>
              </a:buClr>
            </a:pPr>
            <a:endParaRPr lang="en-US" altLang="zh-CN" sz="1200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</a:t>
            </a:r>
            <a:r>
              <a:rPr lang="en-US" altLang="zh-CN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re encapsulated inside object O</a:t>
            </a:r>
          </a:p>
          <a:p>
            <a:pPr>
              <a:buClr>
                <a:srgbClr val="018790"/>
              </a:buClr>
            </a:pPr>
            <a:endParaRPr lang="en-US" altLang="zh-CN" sz="1200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belong to parameters (arguments) of method M</a:t>
            </a:r>
          </a:p>
          <a:p>
            <a:pPr>
              <a:buClr>
                <a:srgbClr val="018790"/>
              </a:buClr>
            </a:pPr>
            <a:endParaRPr lang="en-US" altLang="zh-CN" sz="1200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belong to other objects, created in the scope of M</a:t>
            </a:r>
          </a:p>
          <a:p>
            <a:pPr>
              <a:buClr>
                <a:srgbClr val="018790"/>
              </a:buClr>
            </a:pPr>
            <a:endParaRPr lang="en-US" altLang="zh-CN" sz="1200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belong to direct component objects of O</a:t>
            </a:r>
          </a:p>
          <a:p>
            <a:pPr>
              <a:buClr>
                <a:srgbClr val="018790"/>
              </a:buClr>
            </a:pPr>
            <a:endParaRPr lang="en-US" altLang="zh-CN" sz="1200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global variables from O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59702" y="1414583"/>
            <a:ext cx="3948546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GLOBAL_CONST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Friend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Friend()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foo1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(Friend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otherFriend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foo2()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1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otherFriend.foo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3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Friend b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Friend()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b.foo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4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GLOBAL_CONST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5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foo2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2748" y="10784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11: </a:t>
            </a:r>
            <a:r>
              <a:rPr lang="en-US" b="1" dirty="0"/>
              <a:t>Message Chains</a:t>
            </a:r>
            <a:endParaRPr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24199" y="4043251"/>
            <a:ext cx="342900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loadConfig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configType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24199" y="1128452"/>
            <a:ext cx="3429001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ConfigurationComposite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.getConfig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24199" y="2594457"/>
            <a:ext cx="3429001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ConfigurationComposite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.loadConfig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configType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508;p19"/>
          <p:cNvSpPr/>
          <p:nvPr/>
        </p:nvSpPr>
        <p:spPr>
          <a:xfrm rot="5400000">
            <a:off x="4668606" y="2269911"/>
            <a:ext cx="340186" cy="229614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7C4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08;p19"/>
          <p:cNvSpPr/>
          <p:nvPr/>
        </p:nvSpPr>
        <p:spPr>
          <a:xfrm rot="5400000">
            <a:off x="4668606" y="3734961"/>
            <a:ext cx="340186" cy="229614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12748" y="10784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11: </a:t>
            </a:r>
            <a:r>
              <a:rPr lang="en-US" b="1" dirty="0"/>
              <a:t>Message Chains</a:t>
            </a:r>
            <a:endParaRPr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47915" y="1189454"/>
            <a:ext cx="5225166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en-US" sz="9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load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ConfigWrapper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arg1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arg2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arg3)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en-US" sz="900" dirty="0" err="1" smtClean="0">
                <a:solidFill>
                  <a:srgbClr val="A9B7C6"/>
                </a:solidFill>
                <a:latin typeface="Consolas" panose="020B0609020204030204" pitchFamily="49" charset="0"/>
              </a:rPr>
              <a:t>load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(arg1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altLang="en-US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nsolas" panose="020B0609020204030204" pitchFamily="49" charset="0"/>
              </a:rPr>
              <a:t>arg3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void </a:t>
            </a:r>
            <a:r>
              <a:rPr lang="en-US" altLang="en-US" sz="9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loadConfig</a:t>
            </a:r>
            <a:r>
              <a:rPr lang="en-US" altLang="en-US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(String </a:t>
            </a:r>
            <a:r>
              <a:rPr lang="en-US" altLang="en-US" sz="900" dirty="0">
                <a:solidFill>
                  <a:srgbClr val="A9B7C6"/>
                </a:solidFill>
                <a:latin typeface="Consolas" panose="020B0609020204030204" pitchFamily="49" charset="0"/>
              </a:rPr>
              <a:t>arg1</a:t>
            </a: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nsolas" panose="020B0609020204030204" pitchFamily="49" charset="0"/>
              </a:rPr>
              <a:t>String arg2</a:t>
            </a: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900" dirty="0">
                <a:solidFill>
                  <a:srgbClr val="A9B7C6"/>
                </a:solidFill>
                <a:latin typeface="Consolas" panose="020B0609020204030204" pitchFamily="49" charset="0"/>
              </a:rPr>
              <a:t>String arg3) {</a:t>
            </a:r>
            <a:br>
              <a:rPr lang="en-US" altLang="en-US" sz="9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900" dirty="0" err="1">
                <a:solidFill>
                  <a:srgbClr val="A9B7C6"/>
                </a:solidFill>
                <a:latin typeface="Consolas" panose="020B0609020204030204" pitchFamily="49" charset="0"/>
              </a:rPr>
              <a:t>someFacade</a:t>
            </a:r>
            <a:r>
              <a:rPr lang="en-US" altLang="en-US" sz="900" dirty="0">
                <a:solidFill>
                  <a:srgbClr val="A9B7C6"/>
                </a:solidFill>
                <a:latin typeface="Consolas" panose="020B0609020204030204" pitchFamily="49" charset="0"/>
              </a:rPr>
              <a:t>(arg1</a:t>
            </a: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arg2)</a:t>
            </a:r>
            <a:r>
              <a:rPr lang="en-US" altLang="en-US" sz="900" dirty="0" smtClean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/>
            </a:r>
            <a:b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9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9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someFacade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arg1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arg2)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loadSpecialConfig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(arg1)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loadSpecialConfig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arg1)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22209" y="103907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12: </a:t>
            </a:r>
            <a:r>
              <a:rPr lang="en-US" b="1" dirty="0"/>
              <a:t>Primitive Obsession 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2209" y="916849"/>
            <a:ext cx="82253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Class has fields with </a:t>
            </a:r>
            <a:r>
              <a:rPr lang="en-US" altLang="zh-CN" b="1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primitive types 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for solving small tasks:</a:t>
            </a: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Multiple fields that are used as </a:t>
            </a:r>
            <a:r>
              <a:rPr lang="en-US" altLang="zh-CN" b="1" dirty="0" smtClean="0">
                <a:solidFill>
                  <a:srgbClr val="FF7C4E"/>
                </a:solidFill>
                <a:latin typeface="Roboto Slab" panose="020B0604020202020204" charset="0"/>
                <a:ea typeface="Roboto Slab" panose="020B0604020202020204" charset="0"/>
              </a:rPr>
              <a:t>constants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for coding information: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Fields with primitive types are used to control state</a:t>
            </a: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ru-RU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ru-RU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Non-OOP way of thinking</a:t>
            </a:r>
            <a:endParaRPr lang="ru-RU" altLang="zh-CN" b="1" dirty="0">
              <a:solidFill>
                <a:srgbClr val="C0000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8800" y="2395162"/>
            <a:ext cx="5015346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private static final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ADMIN_ROLE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private static final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USER_ROLE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private static final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GUEST_ROLE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28800" y="1355604"/>
            <a:ext cx="5015346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amountGBP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long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timeInMillis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currency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rangeLeft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rangeRight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amountUsd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28800" y="3434720"/>
            <a:ext cx="501534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counterParty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borrow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market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22212" y="101305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13: </a:t>
            </a:r>
            <a:r>
              <a:rPr lang="en-US" b="1" dirty="0"/>
              <a:t>Switch Statements</a:t>
            </a:r>
            <a:endParaRPr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06638" y="1350818"/>
            <a:ext cx="4059381" cy="21820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double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switch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(shape)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SQUARE: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area = a * 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case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RECTANGLE: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area = a * 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case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CIRCLE: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area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 a * 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break;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area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381" y="1350818"/>
            <a:ext cx="4138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Switch statements </a:t>
            </a: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are a code smells that </a:t>
            </a:r>
            <a:endParaRPr lang="ru-RU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occur </a:t>
            </a: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when switch statements</a:t>
            </a:r>
          </a:p>
          <a:p>
            <a:pPr>
              <a:buClr>
                <a:srgbClr val="018790"/>
              </a:buClr>
            </a:pP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are scattered 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through out </a:t>
            </a: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 program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.</a:t>
            </a:r>
            <a:endParaRPr lang="ru-RU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ru-RU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If </a:t>
            </a: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 switch is changed, then the others</a:t>
            </a:r>
          </a:p>
          <a:p>
            <a:pPr>
              <a:buClr>
                <a:srgbClr val="018790"/>
              </a:buClr>
            </a:pP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must be found and updated as well.</a:t>
            </a:r>
            <a:r>
              <a:rPr lang="en-US" altLang="zh-CN" dirty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endParaRPr lang="ru-RU" altLang="zh-CN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What if we have perimeter/</a:t>
            </a:r>
            <a:r>
              <a:rPr lang="en-US" altLang="zh-CN" dirty="0" err="1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e.t.c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switch?</a:t>
            </a:r>
          </a:p>
        </p:txBody>
      </p:sp>
    </p:spTree>
    <p:extLst>
      <p:ext uri="{BB962C8B-B14F-4D97-AF65-F5344CB8AC3E}">
        <p14:creationId xmlns:p14="http://schemas.microsoft.com/office/powerpoint/2010/main" val="150406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22209" y="101306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14: </a:t>
            </a:r>
            <a:r>
              <a:rPr lang="en-US" b="1" dirty="0"/>
              <a:t>Speculative Generality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0926" y="1350818"/>
            <a:ext cx="5773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Remember about the </a:t>
            </a:r>
            <a:r>
              <a:rPr lang="en-US" altLang="zh-CN" b="1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balance</a:t>
            </a:r>
            <a:r>
              <a:rPr lang="en-US" altLang="zh-CN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!</a:t>
            </a:r>
            <a:endParaRPr lang="ru-RU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ru-RU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No need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to make </a:t>
            </a:r>
            <a:r>
              <a:rPr lang="en-US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 superclass, interface, or code </a:t>
            </a: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that </a:t>
            </a:r>
            <a:r>
              <a:rPr lang="en-US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is not needed at the time, but 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that</a:t>
            </a:r>
          </a:p>
          <a:p>
            <a:pPr>
              <a:buClr>
                <a:srgbClr val="018790"/>
              </a:buClr>
            </a:pPr>
            <a:r>
              <a:rPr lang="en-US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may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(</a:t>
            </a:r>
            <a:r>
              <a:rPr lang="en-US" strike="sngStrike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or may not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) </a:t>
            </a:r>
            <a:r>
              <a:rPr lang="en-US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be 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useful someday</a:t>
            </a: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7C4E"/>
                </a:solidFill>
                <a:latin typeface="Roboto Slab" panose="020B0604020202020204" charset="0"/>
                <a:ea typeface="Roboto Slab" panose="020B0604020202020204" charset="0"/>
              </a:rPr>
              <a:t>Software changes </a:t>
            </a:r>
            <a:r>
              <a:rPr lang="en-US" dirty="0" smtClean="0">
                <a:solidFill>
                  <a:srgbClr val="FF7C4E"/>
                </a:solidFill>
                <a:latin typeface="Roboto Slab" panose="020B0604020202020204" charset="0"/>
                <a:ea typeface="Roboto Slab" panose="020B0604020202020204" charset="0"/>
              </a:rPr>
              <a:t>frequently</a:t>
            </a: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7C4E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Follow the idea of </a:t>
            </a:r>
            <a:r>
              <a:rPr lang="en-US" b="1" dirty="0">
                <a:solidFill>
                  <a:srgbClr val="434343"/>
                </a:solidFill>
              </a:rPr>
              <a:t>Just in Time Design</a:t>
            </a:r>
            <a:endParaRPr lang="en-US" altLang="zh-CN" b="1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pic>
        <p:nvPicPr>
          <p:cNvPr id="14338" name="Picture 2" descr="Картинки по запросу balance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25" y="1350818"/>
            <a:ext cx="3516558" cy="24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22209" y="122087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Anti-pattern #</a:t>
            </a:r>
            <a:r>
              <a:rPr lang="en-US" dirty="0" smtClean="0"/>
              <a:t>15: </a:t>
            </a:r>
            <a:r>
              <a:rPr lang="en-US" b="1" dirty="0"/>
              <a:t>Refused </a:t>
            </a:r>
            <a:r>
              <a:rPr lang="en-US" b="1" dirty="0" smtClean="0"/>
              <a:t>Bequest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7092" y="972188"/>
            <a:ext cx="5773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O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ccurs </a:t>
            </a: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when a subclass inherits 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something but </a:t>
            </a:r>
            <a:r>
              <a:rPr lang="en-US" altLang="zh-CN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does not need 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it</a:t>
            </a: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Someone was motivated to create inheritance between classes only by the desire </a:t>
            </a:r>
            <a:r>
              <a:rPr lang="en-US" dirty="0">
                <a:solidFill>
                  <a:srgbClr val="FF7C4E"/>
                </a:solidFill>
                <a:latin typeface="Roboto Slab" panose="020B0604020202020204" charset="0"/>
                <a:ea typeface="Roboto Slab" panose="020B0604020202020204" charset="0"/>
              </a:rPr>
              <a:t>to reuse </a:t>
            </a:r>
            <a:r>
              <a:rPr lang="en-US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the code in a 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superclass</a:t>
            </a: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Cat 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has “legs”, </a:t>
            </a:r>
            <a:r>
              <a:rPr lang="en-US" altLang="zh-CN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table 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has “legs” – </a:t>
            </a:r>
            <a:r>
              <a:rPr lang="en-US" altLang="zh-CN" b="1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cat == table?</a:t>
            </a:r>
            <a:endParaRPr lang="en-US" altLang="zh-CN" b="1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171450" indent="-1714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sz="1200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6" name="Google Shape;650;p22"/>
          <p:cNvSpPr/>
          <p:nvPr/>
        </p:nvSpPr>
        <p:spPr>
          <a:xfrm>
            <a:off x="4670792" y="3767054"/>
            <a:ext cx="928254" cy="880226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FF7C4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 algn="ctr"/>
            <a:r>
              <a:rPr lang="en-US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Table</a:t>
            </a:r>
            <a:endParaRPr lang="en-US" b="1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 algn="ctr"/>
            <a:r>
              <a:rPr lang="en-US" b="1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----------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Legs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650;p22"/>
          <p:cNvSpPr/>
          <p:nvPr/>
        </p:nvSpPr>
        <p:spPr>
          <a:xfrm>
            <a:off x="3723589" y="2541848"/>
            <a:ext cx="928254" cy="880226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Animal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----------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Legs</a:t>
            </a:r>
            <a:endParaRPr b="1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Google Shape;650;p22"/>
          <p:cNvSpPr/>
          <p:nvPr/>
        </p:nvSpPr>
        <p:spPr>
          <a:xfrm>
            <a:off x="2795335" y="3773477"/>
            <a:ext cx="928254" cy="880226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 algn="ctr"/>
            <a:r>
              <a:rPr lang="en-US" b="1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Cat</a:t>
            </a:r>
            <a:endParaRPr lang="en-US" b="1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lvl="0" algn="ctr"/>
            <a:r>
              <a:rPr lang="en-US" b="1" dirty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----------</a:t>
            </a:r>
          </a:p>
          <a:p>
            <a:pPr lvl="0" algn="ctr"/>
            <a:r>
              <a:rPr lang="en-US" b="1" dirty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Legs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10;p28"/>
          <p:cNvSpPr/>
          <p:nvPr/>
        </p:nvSpPr>
        <p:spPr>
          <a:xfrm rot="14051303">
            <a:off x="4497064" y="3454478"/>
            <a:ext cx="545787" cy="262591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0C2E3A"/>
          </a:solidFill>
          <a:ln>
            <a:solidFill>
              <a:srgbClr val="0C2E3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10;p28"/>
          <p:cNvSpPr/>
          <p:nvPr/>
        </p:nvSpPr>
        <p:spPr>
          <a:xfrm rot="18093611">
            <a:off x="3384577" y="3431476"/>
            <a:ext cx="498123" cy="257084"/>
          </a:xfrm>
          <a:custGeom>
            <a:avLst/>
            <a:gdLst/>
            <a:ahLst/>
            <a:cxnLst/>
            <a:rect l="l" t="t" r="r" b="b"/>
            <a:pathLst>
              <a:path w="2864" h="2419" extrusionOk="0">
                <a:moveTo>
                  <a:pt x="1738" y="1"/>
                </a:moveTo>
                <a:cubicBezTo>
                  <a:pt x="1482" y="1"/>
                  <a:pt x="1258" y="316"/>
                  <a:pt x="1472" y="568"/>
                </a:cubicBezTo>
                <a:lnTo>
                  <a:pt x="1789" y="907"/>
                </a:lnTo>
                <a:lnTo>
                  <a:pt x="375" y="907"/>
                </a:lnTo>
                <a:cubicBezTo>
                  <a:pt x="0" y="929"/>
                  <a:pt x="0" y="1491"/>
                  <a:pt x="375" y="1506"/>
                </a:cubicBezTo>
                <a:lnTo>
                  <a:pt x="1789" y="1506"/>
                </a:lnTo>
                <a:lnTo>
                  <a:pt x="1472" y="1852"/>
                </a:lnTo>
                <a:cubicBezTo>
                  <a:pt x="1258" y="2104"/>
                  <a:pt x="1482" y="2419"/>
                  <a:pt x="1738" y="2419"/>
                </a:cubicBezTo>
                <a:cubicBezTo>
                  <a:pt x="1818" y="2419"/>
                  <a:pt x="1902" y="2388"/>
                  <a:pt x="1976" y="2313"/>
                </a:cubicBezTo>
                <a:lnTo>
                  <a:pt x="2777" y="1441"/>
                </a:lnTo>
                <a:cubicBezTo>
                  <a:pt x="2827" y="1383"/>
                  <a:pt x="2864" y="1304"/>
                  <a:pt x="2864" y="1224"/>
                </a:cubicBezTo>
                <a:lnTo>
                  <a:pt x="2864" y="1195"/>
                </a:lnTo>
                <a:cubicBezTo>
                  <a:pt x="2864" y="1116"/>
                  <a:pt x="2827" y="1037"/>
                  <a:pt x="2777" y="979"/>
                </a:cubicBezTo>
                <a:lnTo>
                  <a:pt x="1976" y="106"/>
                </a:lnTo>
                <a:cubicBezTo>
                  <a:pt x="1902" y="32"/>
                  <a:pt x="1818" y="1"/>
                  <a:pt x="1738" y="1"/>
                </a:cubicBezTo>
                <a:close/>
              </a:path>
            </a:pathLst>
          </a:custGeom>
          <a:solidFill>
            <a:srgbClr val="0C2E3A"/>
          </a:solidFill>
          <a:ln>
            <a:solidFill>
              <a:srgbClr val="0C2E3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1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10823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Java</a:t>
            </a:r>
            <a:r>
              <a:rPr lang="ru-RU" dirty="0" smtClean="0"/>
              <a:t>-</a:t>
            </a:r>
            <a:r>
              <a:rPr lang="en-US" dirty="0" smtClean="0"/>
              <a:t>specific problems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0699" y="870727"/>
            <a:ext cx="75812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Don’t catch all exceptions: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ru-RU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Please try to </a:t>
            </a:r>
            <a:r>
              <a:rPr lang="en-US" altLang="zh-CN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initialize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 simple collections in the beginning of the class (works for 90% of cases): 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ru-RU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endParaRPr lang="en-US" altLang="zh-CN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Avoid of using </a:t>
            </a:r>
            <a:r>
              <a:rPr lang="en-US" altLang="zh-CN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static methods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, try to follow OOP style if you write on OOP-language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Try to handle checked exceptions on the lowest level or use “throws”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635519" y="1233646"/>
            <a:ext cx="157122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catch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(Exception e) {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62130" y="2351232"/>
            <a:ext cx="32004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List&lt;String&gt;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paths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&lt;&gt;()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10823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Java</a:t>
            </a:r>
            <a:r>
              <a:rPr lang="ru-RU" dirty="0" smtClean="0"/>
              <a:t>-</a:t>
            </a:r>
            <a:r>
              <a:rPr lang="en-US" dirty="0" smtClean="0"/>
              <a:t>specific problems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0700" y="891536"/>
            <a:ext cx="75812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Please use </a:t>
            </a:r>
            <a:r>
              <a:rPr lang="en-US" altLang="zh-CN" dirty="0" err="1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enums</a:t>
            </a:r>
            <a:r>
              <a:rPr lang="en-US" altLang="zh-CN" dirty="0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altLang="zh-CN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instead of hardcoded constants or static final variables:</a:t>
            </a:r>
          </a:p>
          <a:p>
            <a:pPr>
              <a:buClr>
                <a:srgbClr val="018790"/>
              </a:buClr>
            </a:pPr>
            <a:endParaRPr lang="ru-RU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8027" y="1937977"/>
            <a:ext cx="3187523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EnumValue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9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21"/>
          <p:cNvGrpSpPr/>
          <p:nvPr/>
        </p:nvGrpSpPr>
        <p:grpSpPr>
          <a:xfrm>
            <a:off x="3375638" y="1480538"/>
            <a:ext cx="2392731" cy="2380034"/>
            <a:chOff x="3375638" y="1381738"/>
            <a:chExt cx="2392731" cy="2380034"/>
          </a:xfrm>
        </p:grpSpPr>
        <p:grpSp>
          <p:nvGrpSpPr>
            <p:cNvPr id="601" name="Google Shape;601;p21"/>
            <p:cNvGrpSpPr/>
            <p:nvPr/>
          </p:nvGrpSpPr>
          <p:grpSpPr>
            <a:xfrm>
              <a:off x="3375638" y="1381738"/>
              <a:ext cx="1090308" cy="1083256"/>
              <a:chOff x="3375638" y="1381738"/>
              <a:chExt cx="1090308" cy="1083256"/>
            </a:xfrm>
          </p:grpSpPr>
          <p:sp>
            <p:nvSpPr>
              <p:cNvPr id="602" name="Google Shape;602;p21"/>
              <p:cNvSpPr/>
              <p:nvPr/>
            </p:nvSpPr>
            <p:spPr>
              <a:xfrm>
                <a:off x="3576449" y="1575495"/>
                <a:ext cx="347901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6" h="6166" extrusionOk="0">
                    <a:moveTo>
                      <a:pt x="0" y="0"/>
                    </a:moveTo>
                    <a:lnTo>
                      <a:pt x="1679" y="6166"/>
                    </a:lnTo>
                    <a:lnTo>
                      <a:pt x="6166" y="15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7C4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3375638" y="1381738"/>
                <a:ext cx="1090308" cy="1083256"/>
              </a:xfrm>
              <a:custGeom>
                <a:avLst/>
                <a:gdLst/>
                <a:ahLst/>
                <a:cxnLst/>
                <a:rect l="l" t="t" r="r" b="b"/>
                <a:pathLst>
                  <a:path w="19324" h="19199" extrusionOk="0">
                    <a:moveTo>
                      <a:pt x="19324" y="1"/>
                    </a:moveTo>
                    <a:cubicBezTo>
                      <a:pt x="8672" y="1"/>
                      <a:pt x="0" y="8672"/>
                      <a:pt x="0" y="19199"/>
                    </a:cubicBezTo>
                    <a:lnTo>
                      <a:pt x="19324" y="19199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rgbClr val="FF7C4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3676826" y="1646194"/>
                <a:ext cx="701445" cy="701445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432" extrusionOk="0">
                    <a:moveTo>
                      <a:pt x="6266" y="0"/>
                    </a:moveTo>
                    <a:cubicBezTo>
                      <a:pt x="2808" y="0"/>
                      <a:pt x="1" y="2732"/>
                      <a:pt x="1" y="6166"/>
                    </a:cubicBezTo>
                    <a:cubicBezTo>
                      <a:pt x="1" y="9624"/>
                      <a:pt x="2808" y="12431"/>
                      <a:pt x="6266" y="12431"/>
                    </a:cubicBezTo>
                    <a:cubicBezTo>
                      <a:pt x="9600" y="12431"/>
                      <a:pt x="12432" y="9624"/>
                      <a:pt x="12432" y="6166"/>
                    </a:cubicBezTo>
                    <a:cubicBezTo>
                      <a:pt x="12432" y="2732"/>
                      <a:pt x="9600" y="0"/>
                      <a:pt x="6266" y="0"/>
                    </a:cubicBezTo>
                    <a:close/>
                  </a:path>
                </a:pathLst>
              </a:custGeom>
              <a:solidFill>
                <a:srgbClr val="FF7C4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3752424" y="1721549"/>
                <a:ext cx="548855" cy="545097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10878" extrusionOk="0">
                    <a:moveTo>
                      <a:pt x="5539" y="0"/>
                    </a:moveTo>
                    <a:cubicBezTo>
                      <a:pt x="2507" y="0"/>
                      <a:pt x="0" y="2406"/>
                      <a:pt x="0" y="5439"/>
                    </a:cubicBezTo>
                    <a:cubicBezTo>
                      <a:pt x="0" y="8471"/>
                      <a:pt x="2507" y="10877"/>
                      <a:pt x="5539" y="10877"/>
                    </a:cubicBezTo>
                    <a:cubicBezTo>
                      <a:pt x="8447" y="10877"/>
                      <a:pt x="10953" y="8471"/>
                      <a:pt x="10953" y="5439"/>
                    </a:cubicBezTo>
                    <a:cubicBezTo>
                      <a:pt x="10953" y="2406"/>
                      <a:pt x="8447" y="0"/>
                      <a:pt x="5539" y="0"/>
                    </a:cubicBezTo>
                    <a:close/>
                  </a:path>
                </a:pathLst>
              </a:custGeom>
              <a:solidFill>
                <a:srgbClr val="FF7C4E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606;p21"/>
            <p:cNvGrpSpPr/>
            <p:nvPr/>
          </p:nvGrpSpPr>
          <p:grpSpPr>
            <a:xfrm>
              <a:off x="4683703" y="1381738"/>
              <a:ext cx="1084666" cy="1083256"/>
              <a:chOff x="4683703" y="1381738"/>
              <a:chExt cx="1084666" cy="1083256"/>
            </a:xfrm>
          </p:grpSpPr>
          <p:sp>
            <p:nvSpPr>
              <p:cNvPr id="607" name="Google Shape;607;p21"/>
              <p:cNvSpPr/>
              <p:nvPr/>
            </p:nvSpPr>
            <p:spPr>
              <a:xfrm>
                <a:off x="5232365" y="1558512"/>
                <a:ext cx="347958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6166" extrusionOk="0">
                    <a:moveTo>
                      <a:pt x="6166" y="0"/>
                    </a:moveTo>
                    <a:lnTo>
                      <a:pt x="1" y="1655"/>
                    </a:lnTo>
                    <a:lnTo>
                      <a:pt x="4487" y="6166"/>
                    </a:lnTo>
                    <a:lnTo>
                      <a:pt x="6166" y="0"/>
                    </a:lnTo>
                    <a:close/>
                  </a:path>
                </a:pathLst>
              </a:cu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4683703" y="1381738"/>
                <a:ext cx="1084666" cy="1083256"/>
              </a:xfrm>
              <a:custGeom>
                <a:avLst/>
                <a:gdLst/>
                <a:ahLst/>
                <a:cxnLst/>
                <a:rect l="l" t="t" r="r" b="b"/>
                <a:pathLst>
                  <a:path w="19224" h="19199" extrusionOk="0">
                    <a:moveTo>
                      <a:pt x="0" y="1"/>
                    </a:moveTo>
                    <a:lnTo>
                      <a:pt x="0" y="19199"/>
                    </a:lnTo>
                    <a:lnTo>
                      <a:pt x="19224" y="19199"/>
                    </a:lnTo>
                    <a:cubicBezTo>
                      <a:pt x="19224" y="8672"/>
                      <a:pt x="10552" y="1"/>
                      <a:pt x="0" y="1"/>
                    </a:cubicBezTo>
                    <a:close/>
                  </a:path>
                </a:pathLst>
              </a:cu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4754401" y="1646194"/>
                <a:ext cx="695802" cy="701445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2432" extrusionOk="0">
                    <a:moveTo>
                      <a:pt x="6166" y="0"/>
                    </a:moveTo>
                    <a:cubicBezTo>
                      <a:pt x="2732" y="0"/>
                      <a:pt x="1" y="2732"/>
                      <a:pt x="1" y="6166"/>
                    </a:cubicBezTo>
                    <a:cubicBezTo>
                      <a:pt x="1" y="9624"/>
                      <a:pt x="2732" y="12431"/>
                      <a:pt x="6166" y="12431"/>
                    </a:cubicBezTo>
                    <a:cubicBezTo>
                      <a:pt x="9625" y="12431"/>
                      <a:pt x="12331" y="9624"/>
                      <a:pt x="12331" y="6166"/>
                    </a:cubicBezTo>
                    <a:cubicBezTo>
                      <a:pt x="12331" y="2732"/>
                      <a:pt x="9625" y="0"/>
                      <a:pt x="6166" y="0"/>
                    </a:cubicBezTo>
                    <a:close/>
                  </a:path>
                </a:pathLst>
              </a:cu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4829750" y="1721549"/>
                <a:ext cx="545097" cy="545097"/>
              </a:xfrm>
              <a:custGeom>
                <a:avLst/>
                <a:gdLst/>
                <a:ahLst/>
                <a:cxnLst/>
                <a:rect l="l" t="t" r="r" b="b"/>
                <a:pathLst>
                  <a:path w="10878" h="10878" extrusionOk="0">
                    <a:moveTo>
                      <a:pt x="5439" y="0"/>
                    </a:moveTo>
                    <a:cubicBezTo>
                      <a:pt x="2406" y="0"/>
                      <a:pt x="0" y="2406"/>
                      <a:pt x="0" y="5439"/>
                    </a:cubicBezTo>
                    <a:cubicBezTo>
                      <a:pt x="0" y="8471"/>
                      <a:pt x="2406" y="10877"/>
                      <a:pt x="5439" y="10877"/>
                    </a:cubicBezTo>
                    <a:cubicBezTo>
                      <a:pt x="8472" y="10877"/>
                      <a:pt x="10878" y="8471"/>
                      <a:pt x="10878" y="5439"/>
                    </a:cubicBezTo>
                    <a:cubicBezTo>
                      <a:pt x="10878" y="2406"/>
                      <a:pt x="8472" y="0"/>
                      <a:pt x="5439" y="0"/>
                    </a:cubicBezTo>
                    <a:close/>
                  </a:path>
                </a:pathLst>
              </a:cu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1"/>
            <p:cNvGrpSpPr/>
            <p:nvPr/>
          </p:nvGrpSpPr>
          <p:grpSpPr>
            <a:xfrm>
              <a:off x="3394032" y="2665764"/>
              <a:ext cx="1083256" cy="1090365"/>
              <a:chOff x="3394032" y="2665764"/>
              <a:chExt cx="1083256" cy="1090365"/>
            </a:xfrm>
          </p:grpSpPr>
          <p:sp>
            <p:nvSpPr>
              <p:cNvPr id="612" name="Google Shape;612;p21"/>
              <p:cNvSpPr/>
              <p:nvPr/>
            </p:nvSpPr>
            <p:spPr>
              <a:xfrm>
                <a:off x="3587733" y="3231408"/>
                <a:ext cx="347958" cy="347958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6167" extrusionOk="0">
                    <a:moveTo>
                      <a:pt x="1680" y="1"/>
                    </a:moveTo>
                    <a:lnTo>
                      <a:pt x="1" y="6166"/>
                    </a:lnTo>
                    <a:lnTo>
                      <a:pt x="6166" y="4487"/>
                    </a:lnTo>
                    <a:lnTo>
                      <a:pt x="1680" y="1"/>
                    </a:lnTo>
                    <a:close/>
                  </a:path>
                </a:pathLst>
              </a:cu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3394032" y="2665764"/>
                <a:ext cx="1083256" cy="1090365"/>
              </a:xfrm>
              <a:custGeom>
                <a:avLst/>
                <a:gdLst/>
                <a:ahLst/>
                <a:cxnLst/>
                <a:rect l="l" t="t" r="r" b="b"/>
                <a:pathLst>
                  <a:path w="19199" h="19325" extrusionOk="0">
                    <a:moveTo>
                      <a:pt x="0" y="1"/>
                    </a:moveTo>
                    <a:cubicBezTo>
                      <a:pt x="0" y="10652"/>
                      <a:pt x="8672" y="19324"/>
                      <a:pt x="19198" y="19324"/>
                    </a:cubicBezTo>
                    <a:lnTo>
                      <a:pt x="19198" y="1"/>
                    </a:lnTo>
                    <a:close/>
                  </a:path>
                </a:pathLst>
              </a:cu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3676826" y="2766197"/>
                <a:ext cx="701445" cy="695746"/>
              </a:xfrm>
              <a:custGeom>
                <a:avLst/>
                <a:gdLst/>
                <a:ahLst/>
                <a:cxnLst/>
                <a:rect l="l" t="t" r="r" b="b"/>
                <a:pathLst>
                  <a:path w="12432" h="12331" extrusionOk="0">
                    <a:moveTo>
                      <a:pt x="6266" y="0"/>
                    </a:moveTo>
                    <a:cubicBezTo>
                      <a:pt x="2808" y="0"/>
                      <a:pt x="1" y="2707"/>
                      <a:pt x="1" y="6166"/>
                    </a:cubicBezTo>
                    <a:cubicBezTo>
                      <a:pt x="1" y="9599"/>
                      <a:pt x="2808" y="12331"/>
                      <a:pt x="6266" y="12331"/>
                    </a:cubicBezTo>
                    <a:cubicBezTo>
                      <a:pt x="9600" y="12331"/>
                      <a:pt x="12432" y="9599"/>
                      <a:pt x="12432" y="6166"/>
                    </a:cubicBezTo>
                    <a:cubicBezTo>
                      <a:pt x="12432" y="2707"/>
                      <a:pt x="9600" y="0"/>
                      <a:pt x="6266" y="0"/>
                    </a:cubicBezTo>
                    <a:close/>
                  </a:path>
                </a:pathLst>
              </a:cu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6" name="Google Shape;616;p21"/>
            <p:cNvGrpSpPr/>
            <p:nvPr/>
          </p:nvGrpSpPr>
          <p:grpSpPr>
            <a:xfrm>
              <a:off x="4672362" y="2677105"/>
              <a:ext cx="1084723" cy="1084666"/>
              <a:chOff x="4672362" y="2677105"/>
              <a:chExt cx="1084723" cy="1084666"/>
            </a:xfrm>
          </p:grpSpPr>
          <p:sp>
            <p:nvSpPr>
              <p:cNvPr id="617" name="Google Shape;617;p21"/>
              <p:cNvSpPr/>
              <p:nvPr/>
            </p:nvSpPr>
            <p:spPr>
              <a:xfrm>
                <a:off x="5243706" y="3220123"/>
                <a:ext cx="347901" cy="347901"/>
              </a:xfrm>
              <a:custGeom>
                <a:avLst/>
                <a:gdLst/>
                <a:ahLst/>
                <a:cxnLst/>
                <a:rect l="l" t="t" r="r" b="b"/>
                <a:pathLst>
                  <a:path w="6166" h="6166" extrusionOk="0">
                    <a:moveTo>
                      <a:pt x="4486" y="0"/>
                    </a:moveTo>
                    <a:lnTo>
                      <a:pt x="0" y="4486"/>
                    </a:lnTo>
                    <a:lnTo>
                      <a:pt x="6166" y="6166"/>
                    </a:lnTo>
                    <a:lnTo>
                      <a:pt x="6166" y="6166"/>
                    </a:lnTo>
                    <a:lnTo>
                      <a:pt x="4486" y="0"/>
                    </a:ln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4672362" y="2677105"/>
                <a:ext cx="1084723" cy="1084666"/>
              </a:xfrm>
              <a:custGeom>
                <a:avLst/>
                <a:gdLst/>
                <a:ahLst/>
                <a:cxnLst/>
                <a:rect l="l" t="t" r="r" b="b"/>
                <a:pathLst>
                  <a:path w="19225" h="19224" extrusionOk="0">
                    <a:moveTo>
                      <a:pt x="1" y="0"/>
                    </a:moveTo>
                    <a:lnTo>
                      <a:pt x="1" y="19223"/>
                    </a:lnTo>
                    <a:cubicBezTo>
                      <a:pt x="10653" y="19223"/>
                      <a:pt x="19224" y="10652"/>
                      <a:pt x="19224" y="0"/>
                    </a:cubicBez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4754401" y="2766197"/>
                <a:ext cx="695802" cy="695746"/>
              </a:xfrm>
              <a:custGeom>
                <a:avLst/>
                <a:gdLst/>
                <a:ahLst/>
                <a:cxnLst/>
                <a:rect l="l" t="t" r="r" b="b"/>
                <a:pathLst>
                  <a:path w="12332" h="12331" extrusionOk="0">
                    <a:moveTo>
                      <a:pt x="6166" y="0"/>
                    </a:moveTo>
                    <a:cubicBezTo>
                      <a:pt x="2732" y="0"/>
                      <a:pt x="1" y="2707"/>
                      <a:pt x="1" y="6166"/>
                    </a:cubicBezTo>
                    <a:cubicBezTo>
                      <a:pt x="1" y="9599"/>
                      <a:pt x="2732" y="12331"/>
                      <a:pt x="6166" y="12331"/>
                    </a:cubicBezTo>
                    <a:cubicBezTo>
                      <a:pt x="9625" y="12331"/>
                      <a:pt x="12331" y="9599"/>
                      <a:pt x="12331" y="6166"/>
                    </a:cubicBezTo>
                    <a:cubicBezTo>
                      <a:pt x="12331" y="2707"/>
                      <a:pt x="9625" y="0"/>
                      <a:pt x="6166" y="0"/>
                    </a:cubicBezTo>
                    <a:close/>
                  </a:path>
                </a:pathLst>
              </a:custGeom>
              <a:solidFill>
                <a:srgbClr val="00A6A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1" name="Google Shape;621;p21"/>
          <p:cNvSpPr txBox="1">
            <a:spLocks noGrp="1"/>
          </p:cNvSpPr>
          <p:nvPr>
            <p:ph type="ctrTitle"/>
          </p:nvPr>
        </p:nvSpPr>
        <p:spPr>
          <a:xfrm flipH="1">
            <a:off x="717828" y="9368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with a good code quality</a:t>
            </a:r>
            <a:endParaRPr dirty="0"/>
          </a:p>
        </p:txBody>
      </p:sp>
      <p:sp>
        <p:nvSpPr>
          <p:cNvPr id="641" name="Google Shape;641;p21"/>
          <p:cNvSpPr txBox="1">
            <a:spLocks noGrp="1"/>
          </p:cNvSpPr>
          <p:nvPr>
            <p:ph type="subTitle" idx="4294967295"/>
          </p:nvPr>
        </p:nvSpPr>
        <p:spPr>
          <a:xfrm>
            <a:off x="691590" y="3318238"/>
            <a:ext cx="3227383" cy="1118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F54132"/>
                </a:solidFill>
              </a:rPr>
              <a:t>Readable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Business functionality can be understood from code. Code becomes better than documentation </a:t>
            </a:r>
            <a:r>
              <a:rPr lang="en-US" sz="1100" b="1" dirty="0"/>
              <a:t>for developers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Easy for a review process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000" dirty="0"/>
          </a:p>
        </p:txBody>
      </p:sp>
      <p:sp>
        <p:nvSpPr>
          <p:cNvPr id="642" name="Google Shape;642;p21"/>
          <p:cNvSpPr txBox="1">
            <a:spLocks noGrp="1"/>
          </p:cNvSpPr>
          <p:nvPr>
            <p:ph type="subTitle" idx="4294967295"/>
          </p:nvPr>
        </p:nvSpPr>
        <p:spPr>
          <a:xfrm>
            <a:off x="691043" y="948397"/>
            <a:ext cx="2980997" cy="1798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FF7C4E"/>
                </a:solidFill>
              </a:rPr>
              <a:t>Reusable and maintainable</a:t>
            </a:r>
            <a:endParaRPr lang="es" sz="1400" dirty="0">
              <a:solidFill>
                <a:srgbClr val="FF7C4E"/>
              </a:solidFill>
            </a:endParaRP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Addition of new features takes little time 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Developer can easily deploy and support application in production</a:t>
            </a:r>
          </a:p>
        </p:txBody>
      </p:sp>
      <p:sp>
        <p:nvSpPr>
          <p:cNvPr id="643" name="Google Shape;643;p21"/>
          <p:cNvSpPr txBox="1">
            <a:spLocks noGrp="1"/>
          </p:cNvSpPr>
          <p:nvPr>
            <p:ph type="subTitle" idx="4294967295"/>
          </p:nvPr>
        </p:nvSpPr>
        <p:spPr>
          <a:xfrm>
            <a:off x="5717210" y="942745"/>
            <a:ext cx="3124269" cy="1890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solidFill>
                  <a:srgbClr val="1DCDC3"/>
                </a:solidFill>
              </a:rPr>
              <a:t>Stable and has less bugs</a:t>
            </a:r>
            <a:endParaRPr lang="es" sz="1400" dirty="0"/>
          </a:p>
          <a:p>
            <a:pPr marL="171450" lvl="0" indent="-17145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Developer can identify problems in production</a:t>
            </a:r>
            <a:endParaRPr lang="es" sz="1100" dirty="0"/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SzPct val="160000"/>
              <a:buFont typeface="Arial" panose="020B0604020202020204" pitchFamily="34" charset="0"/>
              <a:buChar char="•"/>
            </a:pPr>
            <a:r>
              <a:rPr lang="en-US" sz="1100" dirty="0"/>
              <a:t>App can survive in emergency situations</a:t>
            </a:r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Code works as planned, if not -  you can workaround it</a:t>
            </a:r>
          </a:p>
        </p:txBody>
      </p:sp>
      <p:sp>
        <p:nvSpPr>
          <p:cNvPr id="644" name="Google Shape;644;p21"/>
          <p:cNvSpPr txBox="1">
            <a:spLocks noGrp="1"/>
          </p:cNvSpPr>
          <p:nvPr>
            <p:ph type="subTitle" idx="4294967295"/>
          </p:nvPr>
        </p:nvSpPr>
        <p:spPr>
          <a:xfrm>
            <a:off x="5416864" y="3235572"/>
            <a:ext cx="2859803" cy="120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>
                <a:solidFill>
                  <a:srgbClr val="00A6A6"/>
                </a:solidFill>
              </a:rPr>
              <a:t>Sustainable</a:t>
            </a:r>
            <a:endParaRPr lang="es" sz="1400" dirty="0"/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Can survive over time with minimal changes (written once – functions for a long time)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1000" dirty="0"/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100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s" sz="1000" dirty="0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sz="1000" dirty="0"/>
          </a:p>
        </p:txBody>
      </p:sp>
      <p:grpSp>
        <p:nvGrpSpPr>
          <p:cNvPr id="55" name="Google Shape;6669;p35">
            <a:extLst>
              <a:ext uri="{FF2B5EF4-FFF2-40B4-BE49-F238E27FC236}">
                <a16:creationId xmlns="" xmlns:a16="http://schemas.microsoft.com/office/drawing/2014/main" id="{66F727BC-324A-4210-A162-E1BD9BF6D81D}"/>
              </a:ext>
            </a:extLst>
          </p:cNvPr>
          <p:cNvGrpSpPr/>
          <p:nvPr/>
        </p:nvGrpSpPr>
        <p:grpSpPr>
          <a:xfrm>
            <a:off x="4936819" y="1916753"/>
            <a:ext cx="317785" cy="334489"/>
            <a:chOff x="-33277650" y="3226875"/>
            <a:chExt cx="277275" cy="291850"/>
          </a:xfrm>
          <a:solidFill>
            <a:schemeClr val="bg1"/>
          </a:solidFill>
        </p:grpSpPr>
        <p:sp>
          <p:nvSpPr>
            <p:cNvPr id="56" name="Google Shape;6670;p35">
              <a:extLst>
                <a:ext uri="{FF2B5EF4-FFF2-40B4-BE49-F238E27FC236}">
                  <a16:creationId xmlns="" xmlns:a16="http://schemas.microsoft.com/office/drawing/2014/main" id="{D7DDFBF2-111B-47AB-974D-F2E47B66D272}"/>
                </a:ext>
              </a:extLst>
            </p:cNvPr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71;p35">
              <a:extLst>
                <a:ext uri="{FF2B5EF4-FFF2-40B4-BE49-F238E27FC236}">
                  <a16:creationId xmlns="" xmlns:a16="http://schemas.microsoft.com/office/drawing/2014/main" id="{94C32BEB-12CE-4E6C-961C-BA3B711870D3}"/>
                </a:ext>
              </a:extLst>
            </p:cNvPr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72;p35">
              <a:extLst>
                <a:ext uri="{FF2B5EF4-FFF2-40B4-BE49-F238E27FC236}">
                  <a16:creationId xmlns="" xmlns:a16="http://schemas.microsoft.com/office/drawing/2014/main" id="{1AB7A39A-38C1-445B-9CE6-BB6596F80B9A}"/>
                </a:ext>
              </a:extLst>
            </p:cNvPr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73;p35">
              <a:extLst>
                <a:ext uri="{FF2B5EF4-FFF2-40B4-BE49-F238E27FC236}">
                  <a16:creationId xmlns="" xmlns:a16="http://schemas.microsoft.com/office/drawing/2014/main" id="{46872A72-EDEB-49BE-8F06-A58920E97E33}"/>
                </a:ext>
              </a:extLst>
            </p:cNvPr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74;p35">
              <a:extLst>
                <a:ext uri="{FF2B5EF4-FFF2-40B4-BE49-F238E27FC236}">
                  <a16:creationId xmlns="" xmlns:a16="http://schemas.microsoft.com/office/drawing/2014/main" id="{F4237866-5DA5-482C-8233-5CCF3BECE01E}"/>
                </a:ext>
              </a:extLst>
            </p:cNvPr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75;p35">
              <a:extLst>
                <a:ext uri="{FF2B5EF4-FFF2-40B4-BE49-F238E27FC236}">
                  <a16:creationId xmlns="" xmlns:a16="http://schemas.microsoft.com/office/drawing/2014/main" id="{D7C74380-B116-4ABC-A5A4-3F7CE615696A}"/>
                </a:ext>
              </a:extLst>
            </p:cNvPr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76;p35">
              <a:extLst>
                <a:ext uri="{FF2B5EF4-FFF2-40B4-BE49-F238E27FC236}">
                  <a16:creationId xmlns="" xmlns:a16="http://schemas.microsoft.com/office/drawing/2014/main" id="{538CEFFC-1FD9-4C94-AD01-FBF2BFE985DD}"/>
                </a:ext>
              </a:extLst>
            </p:cNvPr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3926;p30">
            <a:extLst>
              <a:ext uri="{FF2B5EF4-FFF2-40B4-BE49-F238E27FC236}">
                <a16:creationId xmlns="" xmlns:a16="http://schemas.microsoft.com/office/drawing/2014/main" id="{7F97808A-F592-4C8D-9145-B359AB3D658C}"/>
              </a:ext>
            </a:extLst>
          </p:cNvPr>
          <p:cNvGrpSpPr/>
          <p:nvPr/>
        </p:nvGrpSpPr>
        <p:grpSpPr>
          <a:xfrm>
            <a:off x="3873503" y="3029005"/>
            <a:ext cx="332986" cy="317633"/>
            <a:chOff x="5045500" y="842250"/>
            <a:chExt cx="503875" cy="481850"/>
          </a:xfrm>
          <a:solidFill>
            <a:schemeClr val="bg1"/>
          </a:solidFill>
        </p:grpSpPr>
        <p:sp>
          <p:nvSpPr>
            <p:cNvPr id="64" name="Google Shape;3927;p30">
              <a:extLst>
                <a:ext uri="{FF2B5EF4-FFF2-40B4-BE49-F238E27FC236}">
                  <a16:creationId xmlns="" xmlns:a16="http://schemas.microsoft.com/office/drawing/2014/main" id="{C893FAF7-BD74-474E-BDEE-49017D61609B}"/>
                </a:ext>
              </a:extLst>
            </p:cNvPr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5" name="Google Shape;3928;p30">
              <a:extLst>
                <a:ext uri="{FF2B5EF4-FFF2-40B4-BE49-F238E27FC236}">
                  <a16:creationId xmlns="" xmlns:a16="http://schemas.microsoft.com/office/drawing/2014/main" id="{461000D9-D1A0-4C53-B27B-5A720CC8F01C}"/>
                </a:ext>
              </a:extLst>
            </p:cNvPr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66" name="Google Shape;795;p28">
            <a:extLst>
              <a:ext uri="{FF2B5EF4-FFF2-40B4-BE49-F238E27FC236}">
                <a16:creationId xmlns="" xmlns:a16="http://schemas.microsoft.com/office/drawing/2014/main" id="{221691A8-1572-42ED-8CBD-7C19F7801B96}"/>
              </a:ext>
            </a:extLst>
          </p:cNvPr>
          <p:cNvGrpSpPr/>
          <p:nvPr/>
        </p:nvGrpSpPr>
        <p:grpSpPr>
          <a:xfrm>
            <a:off x="3798175" y="1857920"/>
            <a:ext cx="431931" cy="424780"/>
            <a:chOff x="4906800" y="1507500"/>
            <a:chExt cx="70350" cy="71075"/>
          </a:xfrm>
          <a:solidFill>
            <a:schemeClr val="bg1"/>
          </a:solidFill>
        </p:grpSpPr>
        <p:sp>
          <p:nvSpPr>
            <p:cNvPr id="67" name="Google Shape;796;p28">
              <a:extLst>
                <a:ext uri="{FF2B5EF4-FFF2-40B4-BE49-F238E27FC236}">
                  <a16:creationId xmlns="" xmlns:a16="http://schemas.microsoft.com/office/drawing/2014/main" id="{B6CCC428-C5D8-4D2D-9D1F-86601777B8C4}"/>
                </a:ext>
              </a:extLst>
            </p:cNvPr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97;p28">
              <a:extLst>
                <a:ext uri="{FF2B5EF4-FFF2-40B4-BE49-F238E27FC236}">
                  <a16:creationId xmlns="" xmlns:a16="http://schemas.microsoft.com/office/drawing/2014/main" id="{0FF248A7-1740-4C66-A48F-351A0670F7F0}"/>
                </a:ext>
              </a:extLst>
            </p:cNvPr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98;p28">
              <a:extLst>
                <a:ext uri="{FF2B5EF4-FFF2-40B4-BE49-F238E27FC236}">
                  <a16:creationId xmlns="" xmlns:a16="http://schemas.microsoft.com/office/drawing/2014/main" id="{FA931444-782F-4772-8FBF-3A0B4EC2F7AA}"/>
                </a:ext>
              </a:extLst>
            </p:cNvPr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99;p28">
              <a:extLst>
                <a:ext uri="{FF2B5EF4-FFF2-40B4-BE49-F238E27FC236}">
                  <a16:creationId xmlns="" xmlns:a16="http://schemas.microsoft.com/office/drawing/2014/main" id="{C13E9FB2-E96E-4304-9102-3E51DF5C3384}"/>
                </a:ext>
              </a:extLst>
            </p:cNvPr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00;p28">
              <a:extLst>
                <a:ext uri="{FF2B5EF4-FFF2-40B4-BE49-F238E27FC236}">
                  <a16:creationId xmlns="" xmlns:a16="http://schemas.microsoft.com/office/drawing/2014/main" id="{69C08F13-7C8B-445F-A308-CCEF1C491C68}"/>
                </a:ext>
              </a:extLst>
            </p:cNvPr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B1DC4CA1-45F6-4BB7-A086-FBBFF267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40" b="89458" l="3661" r="94605">
                        <a14:foregroundMark x1="8863" y1="46988" x2="8863" y2="46988"/>
                        <a14:foregroundMark x1="3661" y1="48494" x2="3661" y2="48494"/>
                        <a14:foregroundMark x1="5973" y1="47590" x2="5973" y2="47590"/>
                        <a14:foregroundMark x1="5973" y1="40361" x2="6358" y2="53614"/>
                        <a14:foregroundMark x1="11175" y1="42470" x2="6936" y2="40361"/>
                        <a14:foregroundMark x1="25434" y1="30723" x2="29094" y2="32229"/>
                        <a14:foregroundMark x1="4432" y1="55120" x2="5973" y2="59639"/>
                        <a14:foregroundMark x1="91137" y1="38855" x2="91137" y2="38855"/>
                        <a14:foregroundMark x1="94605" y1="53012" x2="94605" y2="53012"/>
                        <a14:backgroundMark x1="46628" y1="9940" x2="58574" y2="12952"/>
                        <a14:backgroundMark x1="53372" y1="12952" x2="18304" y2="9036"/>
                        <a14:backgroundMark x1="5568" y1="59949" x2="5010" y2="653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4049" y="3047727"/>
            <a:ext cx="508249" cy="3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10823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Java</a:t>
            </a:r>
            <a:r>
              <a:rPr lang="ru-RU" dirty="0" smtClean="0"/>
              <a:t>-</a:t>
            </a:r>
            <a:r>
              <a:rPr lang="en-US" dirty="0" smtClean="0"/>
              <a:t>specific problems</a:t>
            </a:r>
            <a:endParaRPr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1630" y="1173446"/>
            <a:ext cx="723987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ResourceBundle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properties =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ResourceBundle.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getBundle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codenet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ArgumentParser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parser =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ArgumentParsers.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newFor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).build()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repoID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 of repository under fix"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repoPath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repository under fix and path used to read a compile command database."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directory that stores fixed files"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scanPaths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"paths to directories that need to be scanned by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splited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by ';'."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warningFilterPaths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"paths to directories that filter warnings,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splited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by ';'."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fixFilterPaths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"paths to directories that filter fixes,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splited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by ';'."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"-clang-tidy-binary"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setDefault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"clang-tidy"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clang-tidy binary"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"-clang-apply-replacements-binary"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setDefault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"clang-apply-replacements"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clang-apply-replacements binary"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"-check"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"specify the type of check"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"-fix"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storeTrue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"apply fix."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storeTrue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"run in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gui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model."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buildPath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used to read a compile command database."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"-v"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"--version"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"show the version."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"-client"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setDefault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"cli"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 of the client that call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CodeNet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excludedPath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derectory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to be ignored."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fixFilesPath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absolute path of single file which needs fix"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properties.getString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clientIDE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 of the client that call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CodeNet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checkstyle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-path"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checkstyle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huawei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-format-binary"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format tools"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userNumber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 number for ide"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fixbot-dir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of 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specifyFixPathForOneClick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).action(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storeTrue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"specify the fix path for one-click-format, not directly change the source file"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parser.addArgument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"-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codeRange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).help(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start line and end line of code snippet,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splited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by :"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Namespace res =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null;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4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flipH="1">
            <a:off x="777139" y="185114"/>
            <a:ext cx="8095500" cy="577800"/>
          </a:xfrm>
        </p:spPr>
        <p:txBody>
          <a:bodyPr/>
          <a:lstStyle/>
          <a:p>
            <a:r>
              <a:rPr lang="en-US" dirty="0"/>
              <a:t>Java</a:t>
            </a:r>
            <a:r>
              <a:rPr lang="ru-RU" dirty="0"/>
              <a:t>-</a:t>
            </a:r>
            <a:r>
              <a:rPr lang="en-US" dirty="0"/>
              <a:t>specific problems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688" y="1237794"/>
            <a:ext cx="8265261" cy="276998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FixBotOptions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formatter:off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                               option                           action           default value             help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CALLER    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"caller"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   null,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"cli"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"name of the client that call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 Value list: cli/ide"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CHECK_WITH_EDKII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checkWithEDKII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storeTrue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"EDKII will be enabled for the check"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CLIENT_IDE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clientIDE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"ide name if called as a ide plugin."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CODE_RANGE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codeRange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"ide plugin mode only. the start line and end line of code snippet,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splited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by :"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COPY_AND_FIX_FLAG_FOR_ONE_CLICK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copyAndFixFlagforOneClick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storeTrue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"flag that if fix source files directly, for one-click-format only"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FIX_FILE_PATH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fixFilePath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absolute path of single file which needs fix"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FIX_FOLDER_PATH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fixFolderPath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relative directory under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that stores all files to be fixed."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FIXED_FILE_PATH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fixedFilePath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relative directory under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that stores fixed files"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FIXBOT_DIR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fixbot-dir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of .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which user can specify."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EXCLUDED_PATH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excludedPath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directory to be ignored"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ONLY_CHECK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onlyCheck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 only check without fixing"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PYTHON_STYLE_OPTIONS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pythonstyle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-options"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"extra options that can be specified for python style"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REPO_ID   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repoID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"ID of repository under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fixbot_dir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like 'test1101'"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RULE_SET  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"ruleset"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"specify the type of fix/check, now only one rule once."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USER_DOMAIN_ID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userDomainId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null, 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"user number for ide"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cli only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VERSION    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"version of the application"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CLANG_SCAN_PATHS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scanPaths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"relative directory which specify scan target folder by clang"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CLANG_WARNING_FILTER_PATHS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warningFilterPaths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"relative directory which filter warnings by clang"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CLANG_BUILD_PATH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buildPath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"cxx only, absolute path used to read a compile command database."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CLANG_FIX_FLAG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applyFixByClang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Arguments.</a:t>
            </a:r>
            <a:r>
              <a:rPr kumimoji="0" lang="en-US" altLang="en-US" sz="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storeTrue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"apply fix by clang"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CHECK_FILES_PATH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checkFilesPath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"the absolute path of files which need check only, 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seperated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by ,"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OUTPUT_PATH_FOR_CHECK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outputPathForCheck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"path to output file for check."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CHECK_RULES             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checkRules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                     null,                  null,     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"specify the type of check"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;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checker only end</a:t>
            </a:r>
            <a:b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//@</a:t>
            </a:r>
            <a:r>
              <a:rPr kumimoji="0" lang="en-US" altLang="en-US" sz="6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formatter:on</a:t>
            </a:r>
            <a:endParaRPr kumimoji="0" lang="en-US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5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70700" y="108232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In the end</a:t>
            </a: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65404" y="1526147"/>
            <a:ext cx="77486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>
              <a:buClr>
                <a:srgbClr val="018790"/>
              </a:buClr>
            </a:pPr>
            <a:r>
              <a:rPr lang="en-US" altLang="zh-CN" sz="2800" b="1" u="sng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Don’t invent your own bicycles!</a:t>
            </a:r>
          </a:p>
          <a:p>
            <a:pPr>
              <a:buClr>
                <a:srgbClr val="018790"/>
              </a:buClr>
            </a:pPr>
            <a:r>
              <a:rPr lang="en-US" altLang="zh-CN" sz="2800" b="1" u="sng" dirty="0" smtClean="0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ALWAYS use existing solutions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Tx/>
              <a:buChar char="-"/>
            </a:pP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0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685639" y="187918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 the end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476" y="1264016"/>
            <a:ext cx="5716212" cy="25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685639" y="187918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Must read</a:t>
            </a:r>
            <a:endParaRPr dirty="0"/>
          </a:p>
        </p:txBody>
      </p:sp>
      <p:cxnSp>
        <p:nvCxnSpPr>
          <p:cNvPr id="678" name="Google Shape;678;p23"/>
          <p:cNvCxnSpPr>
            <a:cxnSpLocks/>
          </p:cNvCxnSpPr>
          <p:nvPr/>
        </p:nvCxnSpPr>
        <p:spPr>
          <a:xfrm>
            <a:off x="2333832" y="1857640"/>
            <a:ext cx="340065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7" name="Google Shape;687;p23"/>
          <p:cNvSpPr txBox="1">
            <a:spLocks noGrp="1"/>
          </p:cNvSpPr>
          <p:nvPr>
            <p:ph type="ctrTitle"/>
          </p:nvPr>
        </p:nvSpPr>
        <p:spPr>
          <a:xfrm>
            <a:off x="2221555" y="1339639"/>
            <a:ext cx="349876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/>
              <a:t>Design patterns </a:t>
            </a:r>
            <a:r>
              <a:rPr lang="en-US" sz="2000" dirty="0"/>
              <a:t>by the  Gang of four</a:t>
            </a:r>
            <a:endParaRPr sz="2000" dirty="0"/>
          </a:p>
        </p:txBody>
      </p:sp>
      <p:cxnSp>
        <p:nvCxnSpPr>
          <p:cNvPr id="692" name="Google Shape;692;p23"/>
          <p:cNvCxnSpPr>
            <a:cxnSpLocks/>
          </p:cNvCxnSpPr>
          <p:nvPr/>
        </p:nvCxnSpPr>
        <p:spPr>
          <a:xfrm flipV="1">
            <a:off x="2305480" y="3862575"/>
            <a:ext cx="3414835" cy="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FB2DA7A-EC1E-4DBC-B331-F3E17DC6F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93" y="3133513"/>
            <a:ext cx="1148459" cy="15006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A81BE6F-C817-46CA-93A6-9BB91E047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86" y="1181091"/>
            <a:ext cx="1162066" cy="1500653"/>
          </a:xfrm>
          <a:prstGeom prst="rect">
            <a:avLst/>
          </a:prstGeom>
        </p:spPr>
      </p:pic>
      <p:sp>
        <p:nvSpPr>
          <p:cNvPr id="47" name="Google Shape;687;p23">
            <a:extLst>
              <a:ext uri="{FF2B5EF4-FFF2-40B4-BE49-F238E27FC236}">
                <a16:creationId xmlns="" xmlns:a16="http://schemas.microsoft.com/office/drawing/2014/main" id="{194FAAC3-0945-4F9C-B54B-A4189AAB2157}"/>
              </a:ext>
            </a:extLst>
          </p:cNvPr>
          <p:cNvSpPr txBox="1">
            <a:spLocks/>
          </p:cNvSpPr>
          <p:nvPr/>
        </p:nvSpPr>
        <p:spPr>
          <a:xfrm>
            <a:off x="2221555" y="3398521"/>
            <a:ext cx="349876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2000" b="1" dirty="0"/>
              <a:t>Refactoring</a:t>
            </a:r>
            <a:r>
              <a:rPr lang="ru-RU" sz="2000" dirty="0"/>
              <a:t> </a:t>
            </a:r>
            <a:r>
              <a:rPr lang="ru-RU" sz="2000" dirty="0" err="1"/>
              <a:t>by</a:t>
            </a:r>
            <a:r>
              <a:rPr lang="ru-RU" sz="2000" dirty="0"/>
              <a:t> </a:t>
            </a:r>
            <a:r>
              <a:rPr lang="en-US" sz="2000" dirty="0"/>
              <a:t>M</a:t>
            </a:r>
            <a:r>
              <a:rPr lang="ru-RU" sz="2000" dirty="0" err="1"/>
              <a:t>artin</a:t>
            </a:r>
            <a:r>
              <a:rPr lang="ru-RU" sz="2000" dirty="0"/>
              <a:t> </a:t>
            </a:r>
            <a:r>
              <a:rPr lang="en-US" sz="2000" dirty="0"/>
              <a:t>F</a:t>
            </a:r>
            <a:r>
              <a:rPr lang="ru-RU" sz="2000" dirty="0" err="1"/>
              <a:t>owler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16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685639" y="187918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Must read, buy and discuss</a:t>
            </a:r>
            <a:endParaRPr dirty="0"/>
          </a:p>
        </p:txBody>
      </p:sp>
      <p:cxnSp>
        <p:nvCxnSpPr>
          <p:cNvPr id="678" name="Google Shape;678;p23"/>
          <p:cNvCxnSpPr>
            <a:cxnSpLocks/>
          </p:cNvCxnSpPr>
          <p:nvPr/>
        </p:nvCxnSpPr>
        <p:spPr>
          <a:xfrm>
            <a:off x="2270605" y="1857640"/>
            <a:ext cx="340065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7" name="Google Shape;687;p23"/>
          <p:cNvSpPr txBox="1">
            <a:spLocks noGrp="1"/>
          </p:cNvSpPr>
          <p:nvPr>
            <p:ph type="ctrTitle"/>
          </p:nvPr>
        </p:nvSpPr>
        <p:spPr>
          <a:xfrm>
            <a:off x="2221555" y="1339639"/>
            <a:ext cx="4211442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smtClean="0"/>
              <a:t>Elegant Objects </a:t>
            </a:r>
            <a:r>
              <a:rPr lang="en-US" sz="2000" dirty="0" smtClean="0"/>
              <a:t>by </a:t>
            </a:r>
            <a:r>
              <a:rPr lang="en-US" sz="2000" dirty="0" err="1" smtClean="0"/>
              <a:t>Egor</a:t>
            </a:r>
            <a:r>
              <a:rPr lang="en-US" sz="2000" dirty="0" smtClean="0"/>
              <a:t> </a:t>
            </a:r>
            <a:r>
              <a:rPr lang="en-US" sz="2000" dirty="0" err="1" smtClean="0"/>
              <a:t>Bugaenko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(Huawei)</a:t>
            </a:r>
            <a:endParaRPr sz="2000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86" y="1095047"/>
            <a:ext cx="1162066" cy="1525186"/>
          </a:xfrm>
          <a:prstGeom prst="rect">
            <a:avLst/>
          </a:prstGeom>
        </p:spPr>
      </p:pic>
      <p:sp>
        <p:nvSpPr>
          <p:cNvPr id="11" name="Google Shape;674;p23"/>
          <p:cNvSpPr txBox="1">
            <a:spLocks/>
          </p:cNvSpPr>
          <p:nvPr/>
        </p:nvSpPr>
        <p:spPr>
          <a:xfrm flipH="1">
            <a:off x="685639" y="3839205"/>
            <a:ext cx="8095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mtClean="0"/>
              <a:t>Useful web resources: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hlinkClick r:id="rId4"/>
              </a:rPr>
              <a:t>https://sourcemaking.com</a:t>
            </a:r>
            <a:r>
              <a:rPr lang="en-US" sz="2000" smtClean="0">
                <a:hlinkClick r:id="rId4"/>
              </a:rPr>
              <a:t>/</a:t>
            </a:r>
            <a:endParaRPr lang="en-US" sz="20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hlinkClick r:id="rId5"/>
              </a:rPr>
              <a:t>https://refactoring.guru/</a:t>
            </a:r>
            <a:endParaRPr lang="en-US" sz="2000" dirty="0"/>
          </a:p>
        </p:txBody>
      </p:sp>
      <p:pic>
        <p:nvPicPr>
          <p:cNvPr id="2050" name="Picture 2" descr="Картинки по запросу egor bugaenk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000" y="101962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8036438" y="526832"/>
            <a:ext cx="434033" cy="113642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6368" y="43100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This </a:t>
            </a:r>
            <a:r>
              <a:rPr lang="en-US" dirty="0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guy</a:t>
            </a:r>
            <a:endParaRPr lang="en-US" dirty="0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5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2305050" y="1924050"/>
            <a:ext cx="3990975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smtClean="0">
                <a:solidFill>
                  <a:srgbClr val="C00000"/>
                </a:solidFill>
              </a:rPr>
              <a:t>Thanks </a:t>
            </a:r>
            <a:r>
              <a:rPr lang="es" sz="4000" smtClean="0"/>
              <a:t>and let’s connect on </a:t>
            </a:r>
            <a:r>
              <a:rPr lang="es" sz="4000" smtClean="0">
                <a:solidFill>
                  <a:srgbClr val="018790"/>
                </a:solidFill>
              </a:rPr>
              <a:t>linkedIn</a:t>
            </a:r>
            <a:endParaRPr sz="4000">
              <a:solidFill>
                <a:srgbClr val="018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593491" y="108715"/>
            <a:ext cx="8095500" cy="577800"/>
          </a:xfrm>
        </p:spPr>
        <p:txBody>
          <a:bodyPr/>
          <a:lstStyle/>
          <a:p>
            <a:pPr lvl="0"/>
            <a:r>
              <a:rPr lang="en-US" dirty="0"/>
              <a:t>How to achieve quality</a:t>
            </a:r>
          </a:p>
        </p:txBody>
      </p:sp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193825" y="1464089"/>
            <a:ext cx="411480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/>
              <a:t>Obvious</a:t>
            </a:r>
            <a:r>
              <a:rPr lang="en-US" sz="2400" dirty="0"/>
              <a:t> things</a:t>
            </a:r>
            <a:r>
              <a:rPr lang="ru-RU" sz="2400" dirty="0"/>
              <a:t> </a:t>
            </a:r>
            <a:r>
              <a:rPr lang="en-US" sz="2400" dirty="0"/>
              <a:t>(industry standard) </a:t>
            </a:r>
            <a:endParaRPr sz="2400" dirty="0"/>
          </a:p>
        </p:txBody>
      </p:sp>
      <p:sp>
        <p:nvSpPr>
          <p:cNvPr id="397" name="Google Shape;397;p15"/>
          <p:cNvSpPr txBox="1">
            <a:spLocks noGrp="1"/>
          </p:cNvSpPr>
          <p:nvPr>
            <p:ph type="ctrTitle" idx="4294967295"/>
          </p:nvPr>
        </p:nvSpPr>
        <p:spPr>
          <a:xfrm>
            <a:off x="3056846" y="2129279"/>
            <a:ext cx="5771621" cy="98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b="1" u="sng" dirty="0">
                <a:solidFill>
                  <a:srgbClr val="018790"/>
                </a:solidFill>
                <a:latin typeface="Roboto Slab"/>
                <a:ea typeface="Roboto Slab"/>
                <a:cs typeface="Roboto Slab"/>
                <a:sym typeface="Roboto Slab"/>
              </a:rPr>
              <a:t>Use design </a:t>
            </a:r>
            <a:r>
              <a:rPr lang="en-US" sz="1400" b="1" u="sng" dirty="0" smtClean="0">
                <a:solidFill>
                  <a:srgbClr val="018790"/>
                </a:solidFill>
                <a:latin typeface="Roboto Slab"/>
                <a:ea typeface="Roboto Slab"/>
                <a:cs typeface="Roboto Slab"/>
                <a:sym typeface="Roboto Slab"/>
              </a:rPr>
              <a:t>patterns (start from reading Gang Of Four book)</a:t>
            </a:r>
            <a:endParaRPr sz="1400" b="1" u="sng" dirty="0">
              <a:solidFill>
                <a:srgbClr val="01879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dirty="0">
                <a:latin typeface="Roboto Slab"/>
                <a:ea typeface="Roboto Slab"/>
                <a:cs typeface="Roboto Slab"/>
                <a:sym typeface="Roboto Slab"/>
              </a:rPr>
              <a:t>Always setup a review process</a:t>
            </a:r>
            <a:endParaRPr lang="en-US" sz="1400" b="1" u="sng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b="1" dirty="0">
                <a:latin typeface="Roboto Slab"/>
                <a:ea typeface="Roboto Slab"/>
                <a:cs typeface="Roboto Slab"/>
                <a:sym typeface="Roboto Slab"/>
              </a:rPr>
              <a:t>Avoid code smells</a:t>
            </a:r>
            <a:endParaRPr lang="en-US" sz="14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dirty="0">
                <a:latin typeface="Roboto Slab"/>
                <a:ea typeface="Roboto Slab"/>
                <a:cs typeface="Roboto Slab"/>
                <a:sym typeface="Roboto Slab"/>
              </a:rPr>
              <a:t>Use CI/CD and automate as much as possible</a:t>
            </a:r>
          </a:p>
          <a:p>
            <a:pPr marL="457200" lvl="0" indent="-298450">
              <a:buClr>
                <a:srgbClr val="1DCDC3"/>
              </a:buClr>
              <a:buSzPts val="1100"/>
              <a:buFont typeface="Roboto Slab"/>
              <a:buChar char="●"/>
            </a:pPr>
            <a:r>
              <a:rPr lang="en-US" sz="1400" dirty="0">
                <a:latin typeface="Roboto Slab"/>
                <a:ea typeface="Roboto Slab"/>
                <a:cs typeface="Roboto Slab"/>
                <a:sym typeface="Roboto Slab"/>
              </a:rPr>
              <a:t>Test your code (at least with unit tests)</a:t>
            </a:r>
            <a:br>
              <a:rPr lang="en-US" sz="1400" dirty="0">
                <a:latin typeface="Roboto Slab"/>
                <a:ea typeface="Roboto Slab"/>
                <a:cs typeface="Roboto Slab"/>
                <a:sym typeface="Roboto Slab"/>
              </a:rPr>
            </a:br>
            <a:endParaRPr lang="en-US" sz="14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94" name="Google Shape;394;p15"/>
          <p:cNvCxnSpPr/>
          <p:nvPr/>
        </p:nvCxnSpPr>
        <p:spPr>
          <a:xfrm>
            <a:off x="3283675" y="2050005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" name="Google Shape;542;p20"/>
          <p:cNvGrpSpPr/>
          <p:nvPr/>
        </p:nvGrpSpPr>
        <p:grpSpPr>
          <a:xfrm>
            <a:off x="1259659" y="1879040"/>
            <a:ext cx="952549" cy="954168"/>
            <a:chOff x="917250" y="2165250"/>
            <a:chExt cx="980695" cy="982361"/>
          </a:xfrm>
        </p:grpSpPr>
        <p:sp>
          <p:nvSpPr>
            <p:cNvPr id="12" name="Google Shape;543;p20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4;p20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608;p33"/>
          <p:cNvGrpSpPr/>
          <p:nvPr/>
        </p:nvGrpSpPr>
        <p:grpSpPr>
          <a:xfrm>
            <a:off x="1557338" y="2113636"/>
            <a:ext cx="421583" cy="459220"/>
            <a:chOff x="-48237000" y="2342650"/>
            <a:chExt cx="256800" cy="300225"/>
          </a:xfrm>
          <a:solidFill>
            <a:schemeClr val="bg1"/>
          </a:solidFill>
        </p:grpSpPr>
        <p:sp>
          <p:nvSpPr>
            <p:cNvPr id="15" name="Google Shape;5609;p33"/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10;p33"/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11;p33"/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"/>
          <p:cNvSpPr txBox="1">
            <a:spLocks noGrp="1"/>
          </p:cNvSpPr>
          <p:nvPr>
            <p:ph type="ctrTitle"/>
          </p:nvPr>
        </p:nvSpPr>
        <p:spPr>
          <a:xfrm flipH="1">
            <a:off x="593491" y="108715"/>
            <a:ext cx="8095500" cy="577800"/>
          </a:xfrm>
        </p:spPr>
        <p:txBody>
          <a:bodyPr/>
          <a:lstStyle/>
          <a:p>
            <a:pPr lvl="0"/>
            <a:r>
              <a:rPr lang="en-US" smtClean="0"/>
              <a:t>Antipattern typical general causes</a:t>
            </a:r>
            <a:endParaRPr lang="en-US" dirty="0"/>
          </a:p>
        </p:txBody>
      </p:sp>
      <p:sp>
        <p:nvSpPr>
          <p:cNvPr id="395" name="Google Shape;395;p15"/>
          <p:cNvSpPr txBox="1">
            <a:spLocks noGrp="1"/>
          </p:cNvSpPr>
          <p:nvPr>
            <p:ph type="ctrTitle" idx="4294967295"/>
          </p:nvPr>
        </p:nvSpPr>
        <p:spPr>
          <a:xfrm>
            <a:off x="3193825" y="1464089"/>
            <a:ext cx="4114800" cy="577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b="1" u="sng"/>
              <a:t>Obvious</a:t>
            </a:r>
            <a:r>
              <a:rPr lang="en-US" sz="2400"/>
              <a:t> </a:t>
            </a:r>
            <a:r>
              <a:rPr lang="en-US" sz="2400" smtClean="0"/>
              <a:t>things</a:t>
            </a:r>
            <a:endParaRPr sz="2400" dirty="0"/>
          </a:p>
        </p:txBody>
      </p:sp>
      <p:cxnSp>
        <p:nvCxnSpPr>
          <p:cNvPr id="394" name="Google Shape;394;p15"/>
          <p:cNvCxnSpPr/>
          <p:nvPr/>
        </p:nvCxnSpPr>
        <p:spPr>
          <a:xfrm>
            <a:off x="3283675" y="2050005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15"/>
          <p:cNvSpPr/>
          <p:nvPr/>
        </p:nvSpPr>
        <p:spPr>
          <a:xfrm>
            <a:off x="1523084" y="1857888"/>
            <a:ext cx="980695" cy="982361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103371" y="2234737"/>
            <a:ext cx="4842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Lack of an object-oriented </a:t>
            </a: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architecture</a:t>
            </a: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Lack of (</a:t>
            </a:r>
            <a:r>
              <a:rPr lang="en-US">
                <a:solidFill>
                  <a:srgbClr val="C00000"/>
                </a:solidFill>
                <a:latin typeface="Roboto Slab" panose="020B0604020202020204" charset="0"/>
                <a:ea typeface="Roboto Slab" panose="020B0604020202020204" charset="0"/>
              </a:rPr>
              <a:t>any</a:t>
            </a:r>
            <a:r>
              <a:rPr lang="en-US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) </a:t>
            </a: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architecture</a:t>
            </a: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Lack of architecture enforcement</a:t>
            </a: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Too limited </a:t>
            </a: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intervention </a:t>
            </a:r>
            <a:r>
              <a:rPr lang="en-US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(</a:t>
            </a:r>
            <a:r>
              <a:rPr lang="en-US" b="1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fear-driven develoment</a:t>
            </a:r>
            <a:r>
              <a:rPr lang="en-US" smtClean="0">
                <a:solidFill>
                  <a:srgbClr val="018790"/>
                </a:solidFill>
                <a:latin typeface="Roboto Slab" panose="020B0604020202020204" charset="0"/>
                <a:ea typeface="Roboto Slab" panose="020B0604020202020204" charset="0"/>
              </a:rPr>
              <a:t>)</a:t>
            </a:r>
            <a:endParaRPr lang="en-US">
              <a:solidFill>
                <a:srgbClr val="018790"/>
              </a:solidFill>
              <a:latin typeface="Roboto Slab" panose="020B0604020202020204" charset="0"/>
              <a:ea typeface="Roboto Slab" panose="020B0604020202020204" charset="0"/>
            </a:endParaRPr>
          </a:p>
          <a:p>
            <a:pPr marL="285750" indent="-285750">
              <a:buClr>
                <a:srgbClr val="018790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Specified </a:t>
            </a:r>
            <a:r>
              <a:rPr lang="en-US" smtClean="0">
                <a:solidFill>
                  <a:srgbClr val="434343"/>
                </a:solidFill>
                <a:latin typeface="Roboto Slab" panose="020B0604020202020204" charset="0"/>
                <a:ea typeface="Roboto Slab" panose="020B0604020202020204" charset="0"/>
              </a:rPr>
              <a:t>disaster</a:t>
            </a:r>
            <a:endParaRPr lang="en-US">
              <a:solidFill>
                <a:srgbClr val="434343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grpSp>
        <p:nvGrpSpPr>
          <p:cNvPr id="12" name="Google Shape;4531;p30"/>
          <p:cNvGrpSpPr/>
          <p:nvPr/>
        </p:nvGrpSpPr>
        <p:grpSpPr>
          <a:xfrm>
            <a:off x="1718156" y="1994193"/>
            <a:ext cx="607556" cy="645362"/>
            <a:chOff x="6239575" y="4416275"/>
            <a:chExt cx="489625" cy="449175"/>
          </a:xfrm>
          <a:solidFill>
            <a:schemeClr val="bg1"/>
          </a:solidFill>
        </p:grpSpPr>
        <p:sp>
          <p:nvSpPr>
            <p:cNvPr id="13" name="Google Shape;4532;p30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4" name="Google Shape;4533;p30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" name="Google Shape;4534;p30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25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30" descr="High Quality Thanos Perfectly Balanced Meme Template Blank Meme Templ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03" y="871698"/>
            <a:ext cx="3856459" cy="399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55460" y="101163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Anti-pattern #1</a:t>
            </a:r>
            <a:r>
              <a:rPr lang="en-US"/>
              <a:t>: </a:t>
            </a:r>
            <a:r>
              <a:rPr lang="en-US" b="1" smtClean="0"/>
              <a:t>Comments – two extremes and balance</a:t>
            </a:r>
            <a:endParaRPr b="1" dirty="0"/>
          </a:p>
        </p:txBody>
      </p:sp>
      <p:sp>
        <p:nvSpPr>
          <p:cNvPr id="59" name="Google Shape;687;p23"/>
          <p:cNvSpPr txBox="1">
            <a:spLocks/>
          </p:cNvSpPr>
          <p:nvPr/>
        </p:nvSpPr>
        <p:spPr>
          <a:xfrm rot="1425839">
            <a:off x="4049264" y="2326962"/>
            <a:ext cx="3007056" cy="4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  <a:sp3d contourW="63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Each line has obvious comment</a:t>
            </a:r>
            <a:endParaRPr 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  <p:sp>
        <p:nvSpPr>
          <p:cNvPr id="60" name="Google Shape;687;p23"/>
          <p:cNvSpPr txBox="1">
            <a:spLocks/>
          </p:cNvSpPr>
          <p:nvPr/>
        </p:nvSpPr>
        <p:spPr>
          <a:xfrm rot="1409482">
            <a:off x="2133125" y="1484755"/>
            <a:ext cx="3007056" cy="44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threePt" dir="t"/>
            </a:scene3d>
            <a:sp3d contourW="12065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</a:rPr>
              <a:t>“Self documented” code</a:t>
            </a:r>
            <a:endParaRPr 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3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55460" y="8999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Anti-pattern #1</a:t>
            </a:r>
            <a:r>
              <a:rPr lang="en-US"/>
              <a:t>: </a:t>
            </a:r>
            <a:r>
              <a:rPr lang="en-US" b="1" smtClean="0"/>
              <a:t>No comments at all</a:t>
            </a:r>
            <a:endParaRPr b="1" dirty="0"/>
          </a:p>
        </p:txBody>
      </p:sp>
      <p:sp>
        <p:nvSpPr>
          <p:cNvPr id="55" name="Rectangle 24"/>
          <p:cNvSpPr>
            <a:spLocks noChangeArrowheads="1"/>
          </p:cNvSpPr>
          <p:nvPr/>
        </p:nvSpPr>
        <p:spPr bwMode="auto">
          <a:xfrm>
            <a:off x="1068055" y="1503743"/>
            <a:ext cx="5350017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SomePerfectClassName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final int 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PERFECTLY_NAMED_COEFFICIENT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boolean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int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numberOfBlaBlaBla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&lt;... constructors and other stuff ...&gt;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doSomeStrangeThingWithYourObject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somePerfectVar1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somePerfectVar2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numberOfBlaBlaBla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*= </a:t>
            </a:r>
            <a:r>
              <a:rPr kumimoji="0" lang="en-US" altLang="en-US" sz="900" b="1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PERFECTLY_NAMED_COEFFICIENT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0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>
            <a:spLocks noGrp="1"/>
          </p:cNvSpPr>
          <p:nvPr>
            <p:ph type="ctrTitle"/>
          </p:nvPr>
        </p:nvSpPr>
        <p:spPr>
          <a:xfrm flipH="1">
            <a:off x="758000" y="1001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Anti-pattern #1</a:t>
            </a:r>
            <a:r>
              <a:rPr lang="en-US"/>
              <a:t>: </a:t>
            </a:r>
            <a:r>
              <a:rPr lang="en-US" b="1" smtClean="0"/>
              <a:t>Each line commented</a:t>
            </a:r>
            <a:endParaRPr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8240" y="771986"/>
            <a:ext cx="4998720" cy="41549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SomePerfectClassName {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The value 31 was chosen because it is an odd prime.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A nice property of 31 is that the multiplication can be replaced by a shift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800" smtClean="0">
                <a:solidFill>
                  <a:srgbClr val="808080"/>
                </a:solidFill>
                <a:latin typeface="Consolas" panose="020B0609020204030204" pitchFamily="49" charset="0"/>
              </a:rPr>
              <a:t>   //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 subtraction for better performance: 31 * i == (i &lt;&lt; 5) - i.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Modern VMs do this sort of optimization automatically.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static final int </a:t>
            </a: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PERFECTLY_NAMED_COEFFICIENT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some perfectly named string variable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some perfectly named string variable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somePerfectVar2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some perfectly named boolean variable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boolean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some integer adder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numberOfBlaBlaBla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&lt;... constructors and other stuff ...&gt;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* this method does some strange thing with your object</a:t>
            </a:r>
            <a:b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*</a:t>
            </a:r>
            <a:b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* </a:t>
            </a:r>
            <a:r>
              <a:rPr kumimoji="0" lang="en-US" altLang="en-US" sz="800" b="1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@return </a:t>
            </a: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void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i="1">
                <a:solidFill>
                  <a:srgbClr val="629755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800" i="1" smtClean="0">
                <a:solidFill>
                  <a:srgbClr val="629755"/>
                </a:solidFill>
                <a:latin typeface="Consolas" panose="020B0609020204030204" pitchFamily="49" charset="0"/>
              </a:rPr>
              <a:t>    * @see A</a:t>
            </a: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6297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doSomeStrangeThingWithYourObject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if flag is true and somePerfectVar1 is equal to somePerfectVar1 then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// multiply numberOfBlaBlaBla on PERFECTLY_NAMED_COEFFICIENT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somePerfectVar1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multiplying numberOfBlaBlaBla on PERFECTLY_NAMED_COEFFICIENT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numberOfBlaBlaBla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*= </a:t>
            </a:r>
            <a:r>
              <a:rPr kumimoji="0" lang="en-US" altLang="en-US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PERFECTLY_NAMED_COEFFICIENT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1" name="Прямая со стрелкой 32">
            <a:extLst>
              <a:ext uri="{FF2B5EF4-FFF2-40B4-BE49-F238E27FC236}">
                <a16:creationId xmlns="" xmlns:a16="http://schemas.microsoft.com/office/drawing/2014/main" id="{73E6E859-E470-4E88-B843-D14243DC213F}"/>
              </a:ext>
            </a:extLst>
          </p:cNvPr>
          <p:cNvCxnSpPr>
            <a:cxnSpLocks/>
          </p:cNvCxnSpPr>
          <p:nvPr/>
        </p:nvCxnSpPr>
        <p:spPr>
          <a:xfrm flipH="1">
            <a:off x="6276733" y="1222175"/>
            <a:ext cx="393428" cy="0"/>
          </a:xfrm>
          <a:prstGeom prst="straightConnector1">
            <a:avLst/>
          </a:prstGeom>
          <a:ln w="41275">
            <a:solidFill>
              <a:srgbClr val="01879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438;p16">
            <a:extLst>
              <a:ext uri="{FF2B5EF4-FFF2-40B4-BE49-F238E27FC236}">
                <a16:creationId xmlns="" xmlns:a16="http://schemas.microsoft.com/office/drawing/2014/main" id="{067472E3-4044-4A52-B4D0-1EAB761E151B}"/>
              </a:ext>
            </a:extLst>
          </p:cNvPr>
          <p:cNvSpPr txBox="1">
            <a:spLocks/>
          </p:cNvSpPr>
          <p:nvPr/>
        </p:nvSpPr>
        <p:spPr>
          <a:xfrm>
            <a:off x="6592524" y="1056289"/>
            <a:ext cx="1849313" cy="4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000" smtClean="0"/>
              <a:t>Easter egg for juniors</a:t>
            </a:r>
            <a:endParaRPr lang="en-US" sz="1000" dirty="0"/>
          </a:p>
        </p:txBody>
      </p:sp>
      <p:grpSp>
        <p:nvGrpSpPr>
          <p:cNvPr id="6" name="Google Shape;8519;p40"/>
          <p:cNvGrpSpPr/>
          <p:nvPr/>
        </p:nvGrpSpPr>
        <p:grpSpPr>
          <a:xfrm>
            <a:off x="8274664" y="1014727"/>
            <a:ext cx="334346" cy="329068"/>
            <a:chOff x="683125" y="1955275"/>
            <a:chExt cx="299325" cy="294600"/>
          </a:xfrm>
          <a:solidFill>
            <a:srgbClr val="C00000"/>
          </a:solidFill>
        </p:grpSpPr>
        <p:sp>
          <p:nvSpPr>
            <p:cNvPr id="7" name="Google Shape;8520;p40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521;p40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522;p40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23;p40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375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19380</TotalTime>
  <Words>1561</Words>
  <Application>Microsoft Office PowerPoint</Application>
  <PresentationFormat>On-screen Show (16:9)</PresentationFormat>
  <Paragraphs>358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Roboto Slab</vt:lpstr>
      <vt:lpstr>Barlow Condensed Medium</vt:lpstr>
      <vt:lpstr>Barlow Condensed SemiBold</vt:lpstr>
      <vt:lpstr>Consolas</vt:lpstr>
      <vt:lpstr>Arvo</vt:lpstr>
      <vt:lpstr>Arial</vt:lpstr>
      <vt:lpstr>My Creative CV by slidesgo</vt:lpstr>
      <vt:lpstr>your CODE SMELLS*  or how to avoid issues with OOP</vt:lpstr>
      <vt:lpstr>$ whoami</vt:lpstr>
      <vt:lpstr>What is a code smell?</vt:lpstr>
      <vt:lpstr>Application with a good code quality</vt:lpstr>
      <vt:lpstr>How to achieve quality</vt:lpstr>
      <vt:lpstr>Antipattern typical general causes</vt:lpstr>
      <vt:lpstr>Anti-pattern #1: Comments – two extremes and balance</vt:lpstr>
      <vt:lpstr>Anti-pattern #1: No comments at all</vt:lpstr>
      <vt:lpstr>Anti-pattern #1: Each line commented</vt:lpstr>
      <vt:lpstr>Anti-pattern #1: Recommendations</vt:lpstr>
      <vt:lpstr>Anti-pattern #1: Recommendations</vt:lpstr>
      <vt:lpstr>Anti-pattern #1: Recommendations</vt:lpstr>
      <vt:lpstr>Anti-pattern #1: Recommendations</vt:lpstr>
      <vt:lpstr>Anti-pattern #2: D.R.Y. and W.E.T. principles</vt:lpstr>
      <vt:lpstr>Anti-pattern #3: Long Method/Large Class </vt:lpstr>
      <vt:lpstr>Anti-pattern #3: Blob class</vt:lpstr>
      <vt:lpstr>Anti-pattern #3: Blob class</vt:lpstr>
      <vt:lpstr>Anti-pattern #3: Blob class</vt:lpstr>
      <vt:lpstr>Anti-pattern #4: Data Class (can cause debates) </vt:lpstr>
      <vt:lpstr>Anti-pattern #4: Data Class</vt:lpstr>
      <vt:lpstr>Anti-pattern #4: Data Class </vt:lpstr>
      <vt:lpstr>Anti-pattern #4: Data Class</vt:lpstr>
      <vt:lpstr>Anti-pattern #5: Data Clumps </vt:lpstr>
      <vt:lpstr>Anti-pattern #6: Long Parameter List </vt:lpstr>
      <vt:lpstr>Anti-pattern #7: Divergent Class/Divergent Change</vt:lpstr>
      <vt:lpstr>Classical example</vt:lpstr>
      <vt:lpstr>Anti-pattern #9: Feature Envy </vt:lpstr>
      <vt:lpstr>Anti-pattern #10: Inappropriate Intimacy</vt:lpstr>
      <vt:lpstr>Anti-pattern #10: Inappropriate Intimacy</vt:lpstr>
      <vt:lpstr>Anti-pattern #11: Message Chains</vt:lpstr>
      <vt:lpstr>Anti-pattern #11: Message Chains</vt:lpstr>
      <vt:lpstr>Anti-pattern #11: Message Chains</vt:lpstr>
      <vt:lpstr>Anti-pattern #11: Message Chains</vt:lpstr>
      <vt:lpstr>Anti-pattern #12: Primitive Obsession </vt:lpstr>
      <vt:lpstr>Anti-pattern #13: Switch Statements</vt:lpstr>
      <vt:lpstr>Anti-pattern #14: Speculative Generality</vt:lpstr>
      <vt:lpstr>Anti-pattern #15: Refused Bequest</vt:lpstr>
      <vt:lpstr>Java-specific problems</vt:lpstr>
      <vt:lpstr>Java-specific problems</vt:lpstr>
      <vt:lpstr>Java-specific problems</vt:lpstr>
      <vt:lpstr>Java-specific problems</vt:lpstr>
      <vt:lpstr>In the end</vt:lpstr>
      <vt:lpstr>In the end</vt:lpstr>
      <vt:lpstr>Must read</vt:lpstr>
      <vt:lpstr>Must read, buy and discuss</vt:lpstr>
      <vt:lpstr>Thanks and let’s connect on linkedIn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SMELLS</dc:title>
  <dc:creator>Андрей Кулешов</dc:creator>
  <cp:lastModifiedBy>Andrey Kuleshov</cp:lastModifiedBy>
  <cp:revision>270</cp:revision>
  <cp:lastPrinted>2020-01-13T09:23:19Z</cp:lastPrinted>
  <dcterms:modified xsi:type="dcterms:W3CDTF">2020-02-13T15:01:35Z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(3)3wfLRn4b1E5ghaJvPi5VMdRPVWW7eHqCy8hHRZimXDSSoybLTfCGVs4kqziFBz/h/mQhdNoW
+emIE4iL+08t8p4RDnbNSoACcT3Cc+p4S3wo6ezzF5s8keZzaks1/7XswXPCo4LOyOp31Igx
iicX0X56+Qz4Rb2IylPrjGOKRBCfXH1uvu66N/PJ6lHtviGrrNsWtGTPJPugOpIhcndruAi5
lGg9y0fiFdYShxG20K</vt:lpwstr>
  </property>
  <property fmtid="{D5CDD505-2E9C-101B-9397-08002B2CF9AE}" pid="3" name="_2015_ms_pID_7253431">
    <vt:lpwstr>7LifwdrtxNgP27XGVzgPPtSPeuG3d/UHSHE80Wst0afl0CjPDptQ3F
GXIYJyVSRQ8BhzFJu/RxFR70J8/WeERiUkdb9PUfEvu4fOsk9vnc+zBQt+GQ6j/F95GgNy+G
2VLhlJAI04pXcKsVnp25SiTq0NLoHD/dysgB/lMVMDOhCV4TYtGNLfXAGVNRLWD++SeF5y6J
I8kpJ2WMA+m1em8IUMuuJ5uVWr4uV5RVxnOL</vt:lpwstr>
  </property>
  <property fmtid="{D5CDD505-2E9C-101B-9397-08002B2CF9AE}" pid="4" name="_2015_ms_pID_7253432">
    <vt:lpwstr>2g==</vt:lpwstr>
  </property>
</Properties>
</file>