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6" r:id="rId6"/>
    <p:sldId id="325" r:id="rId7"/>
    <p:sldId id="326" r:id="rId8"/>
    <p:sldId id="298" r:id="rId9"/>
    <p:sldId id="302" r:id="rId10"/>
    <p:sldId id="303" r:id="rId11"/>
    <p:sldId id="299" r:id="rId12"/>
    <p:sldId id="301" r:id="rId13"/>
    <p:sldId id="300" r:id="rId14"/>
    <p:sldId id="306" r:id="rId15"/>
    <p:sldId id="304" r:id="rId16"/>
    <p:sldId id="307" r:id="rId17"/>
    <p:sldId id="308" r:id="rId18"/>
    <p:sldId id="309" r:id="rId19"/>
    <p:sldId id="311" r:id="rId20"/>
    <p:sldId id="312" r:id="rId21"/>
    <p:sldId id="319" r:id="rId22"/>
    <p:sldId id="320" r:id="rId23"/>
    <p:sldId id="321" r:id="rId24"/>
    <p:sldId id="322" r:id="rId25"/>
    <p:sldId id="323" r:id="rId26"/>
    <p:sldId id="324" r:id="rId27"/>
    <p:sldId id="313" r:id="rId28"/>
    <p:sldId id="314" r:id="rId29"/>
    <p:sldId id="315" r:id="rId30"/>
    <p:sldId id="316" r:id="rId31"/>
    <p:sldId id="317" r:id="rId32"/>
    <p:sldId id="318" r:id="rId33"/>
    <p:sldId id="262" r:id="rId34"/>
  </p:sldIdLst>
  <p:sldSz cx="9144000" cy="5143500" type="screen16x9"/>
  <p:notesSz cx="6858000" cy="9144000"/>
  <p:embeddedFontLst>
    <p:embeddedFont>
      <p:font typeface="Roboto Condensed" panose="020B0604020202020204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Squada One" panose="020B0604020202020204" charset="0"/>
      <p:regular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Roboto Condensed Light" panose="020B0604020202020204" charset="0"/>
      <p:regular r:id="rId49"/>
      <p:bold r:id="rId50"/>
      <p:italic r:id="rId51"/>
      <p:boldItalic r:id="rId52"/>
    </p:embeddedFont>
    <p:embeddedFont>
      <p:font typeface="Exo 2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FBAAD9-D4B6-4F58-8183-8A984C05C0F5}">
  <a:tblStyle styleId="{8DFBAAD9-D4B6-4F58-8183-8A984C05C0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700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76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68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37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9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856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147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89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256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493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34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16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275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07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048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821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057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043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041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919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965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62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47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57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334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84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97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2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45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45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422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1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8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00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6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70" r:id="rId7"/>
    <p:sldLayoutId id="2147483671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alvm/graalvm-ce-builds/relea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racle/gra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066299" y="3049221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Initialize Once Start Fast: Application Initialization at Build </a:t>
            </a:r>
            <a:r>
              <a:rPr lang="en-US" dirty="0" smtClean="0"/>
              <a:t>Time</a:t>
            </a:r>
            <a:endParaRPr lang="ru-RU" dirty="0" smtClean="0"/>
          </a:p>
          <a:p>
            <a:pPr marL="0" lvl="0" indent="0"/>
            <a:r>
              <a:rPr lang="en-US" b="1" dirty="0" smtClean="0"/>
              <a:t>Andrey Kuleshov, RRI, MRC </a:t>
            </a:r>
            <a:endParaRPr b="1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434343"/>
                </a:solidFill>
              </a:rPr>
              <a:t>GraalVM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2949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Package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Moscow, Russian Research Institute, 2020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3" y="1684215"/>
            <a:ext cx="6906966" cy="12250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3880" y="3300475"/>
            <a:ext cx="45304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Which Java JIT compiler is the most optimizing in </a:t>
            </a:r>
            <a:r>
              <a:rPr lang="en-US" b="1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openJDK</a:t>
            </a:r>
            <a:r>
              <a:rPr lang="en-US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943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2949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Package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Moscow, Russian Research Institute, 2020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8772" y="1504323"/>
            <a:ext cx="5686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Which Java JIT compiler is the most optimizing </a:t>
            </a:r>
            <a:r>
              <a:rPr lang="en-US" sz="18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in </a:t>
            </a:r>
            <a:r>
              <a:rPr lang="en-US" sz="1800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openJDK</a:t>
            </a:r>
            <a:r>
              <a:rPr lang="en-US" sz="18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?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- </a:t>
            </a:r>
            <a:r>
              <a:rPr lang="en-US" sz="1800" b="1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C2 compiler </a:t>
            </a:r>
            <a:r>
              <a:rPr lang="en-US" sz="18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(also known as ‘</a:t>
            </a:r>
            <a:r>
              <a:rPr lang="en-US" sz="1800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opto</a:t>
            </a:r>
            <a:r>
              <a:rPr lang="en-US" sz="18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’). </a:t>
            </a:r>
            <a:endParaRPr lang="en-US" sz="18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5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GraalVM architecture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208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2949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Implementation for JVM-languages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Moscow, Russian Research Institute, 2020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66658" y="3855793"/>
            <a:ext cx="4725150" cy="472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Java Hotspot VM </a:t>
            </a: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6658" y="3108960"/>
            <a:ext cx="4725150" cy="65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GraalVM</a:t>
            </a:r>
            <a:r>
              <a:rPr lang="en-US" b="1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Compliler</a:t>
            </a:r>
            <a:endParaRPr lang="en-US" b="1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(replaced JIT compilers, default compilers are still in package)</a:t>
            </a: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6375" y="14143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003" y="2378064"/>
            <a:ext cx="509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Java, Scala, </a:t>
            </a:r>
            <a:r>
              <a:rPr lang="en-US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Kotlin</a:t>
            </a:r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(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Normal JVM process runs on </a:t>
            </a:r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hotspot)</a:t>
            </a: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052493" y="2719205"/>
            <a:ext cx="333882" cy="289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>
            <a:off x="5493864" y="3282951"/>
            <a:ext cx="332170" cy="70912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1308" y="36426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91808" y="4033708"/>
            <a:ext cx="2533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JVM compiler interface (</a:t>
            </a:r>
            <a:r>
              <a:rPr lang="en-US" b="1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JEP253</a:t>
            </a:r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777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2949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Interpreters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Moscow, Russian Research Institute, 2020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6375" y="14143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31308" y="36426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5675" y="178028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7536" y="1528114"/>
            <a:ext cx="66409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How do other frameworks work with JVM on non-JVM languages, </a:t>
            </a:r>
            <a:r>
              <a:rPr lang="en-US" b="1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Jython</a:t>
            </a:r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for example?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Making optimizing compilers themselves, translating language, making mapping from Python to Java bytecode!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Why not interpreters? – Extremely slow</a:t>
            </a:r>
            <a:r>
              <a:rPr lang="en-US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to execute each node of AST.  Incredibly dynamic! </a:t>
            </a:r>
          </a:p>
        </p:txBody>
      </p:sp>
    </p:spTree>
    <p:extLst>
      <p:ext uri="{BB962C8B-B14F-4D97-AF65-F5344CB8AC3E}">
        <p14:creationId xmlns:p14="http://schemas.microsoft.com/office/powerpoint/2010/main" val="54133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2949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Implementation</a:t>
            </a: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Moscow, Russian Research Institute, 2020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66658" y="3855793"/>
            <a:ext cx="5752802" cy="472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Java Hotspot VM </a:t>
            </a: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6657" y="3108960"/>
            <a:ext cx="5752803" cy="65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GraalVM</a:t>
            </a:r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Compliler</a:t>
            </a:r>
            <a:endParaRPr lang="en-US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(optimizes merged interpreter code and app code on runtime)</a:t>
            </a: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6375" y="14143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003" y="2378064"/>
            <a:ext cx="151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Java, Scala, </a:t>
            </a:r>
            <a:r>
              <a:rPr lang="en-US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Kotlin</a:t>
            </a: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052493" y="2719205"/>
            <a:ext cx="333882" cy="289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1308" y="36426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43849" y="2551266"/>
            <a:ext cx="4075611" cy="48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Truffle Framework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(API for creating interpreters on a high level language)</a:t>
            </a: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4849" y="1810151"/>
            <a:ext cx="465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Python, Ruby</a:t>
            </a:r>
            <a:r>
              <a:rPr lang="en-US" b="1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JS, </a:t>
            </a:r>
            <a:r>
              <a:rPr lang="en-US" b="1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Haskell (Hi Bulat!) </a:t>
            </a:r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and some other</a:t>
            </a: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126242" y="2156031"/>
            <a:ext cx="333882" cy="332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8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2949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Implementation for native languages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Moscow, Russian Research Institute, 2020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66658" y="3855793"/>
            <a:ext cx="5752802" cy="472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Java Hotspot VM </a:t>
            </a: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6657" y="3108960"/>
            <a:ext cx="5752803" cy="65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GraalVM</a:t>
            </a:r>
            <a:r>
              <a:rPr lang="en-US" b="1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Compliler</a:t>
            </a:r>
            <a:endParaRPr lang="en-US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(optimizes merged interpreter code and app code on runtime)</a:t>
            </a: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6375" y="14143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003" y="2378064"/>
            <a:ext cx="151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Java, Scala, </a:t>
            </a:r>
            <a:r>
              <a:rPr lang="en-US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Kotlin</a:t>
            </a: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052493" y="2719205"/>
            <a:ext cx="333882" cy="289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1308" y="36426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43849" y="2551266"/>
            <a:ext cx="4075611" cy="48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Truffle Framework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(API for creating interpreters on a high level language)</a:t>
            </a: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6723" y="1222255"/>
            <a:ext cx="151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C, C++, and</a:t>
            </a: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750042" y="2168255"/>
            <a:ext cx="333882" cy="332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16785" y="2082311"/>
            <a:ext cx="1802675" cy="406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LLVM </a:t>
            </a:r>
            <a:r>
              <a:rPr lang="en-US" b="1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bitcode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403047" y="1642999"/>
            <a:ext cx="333882" cy="332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43848" y="1821794"/>
            <a:ext cx="1831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Python, Ruby, JS, </a:t>
            </a:r>
            <a:r>
              <a:rPr lang="en-US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e.t.c</a:t>
            </a:r>
            <a:endParaRPr lang="en-US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00" y="1179185"/>
            <a:ext cx="1851718" cy="4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2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Repository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 info about setup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17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Github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83" y="1214844"/>
            <a:ext cx="6344816" cy="32942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0317506">
            <a:off x="3156389" y="2379486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Roboto Condensed" panose="020B0604020202020204" charset="0"/>
                <a:ea typeface="Roboto Condensed" panose="020B0604020202020204" charset="0"/>
              </a:rPr>
              <a:t>JAVA source code</a:t>
            </a:r>
            <a:endParaRPr lang="en-US" sz="2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7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Github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1" y="2210736"/>
            <a:ext cx="4471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https://github.com/graalvm/graalvm-ce-builds/releases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14" y="1030099"/>
            <a:ext cx="3810764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2949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you should get from this talk?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Moscow, Russian Research Institute, 2020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13" y="1043783"/>
            <a:ext cx="4572000" cy="3149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</a:pPr>
            <a:endParaRPr lang="en-US" sz="11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Brief knowledge about new technology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n-US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New popular words in your</a:t>
            </a:r>
            <a:r>
              <a:rPr lang="ru-RU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lexicon: </a:t>
            </a:r>
            <a:r>
              <a:rPr lang="en-US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Graal</a:t>
            </a:r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</a:t>
            </a:r>
            <a:r>
              <a:rPr lang="en-US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GraalVM</a:t>
            </a:r>
            <a:endParaRPr lang="en-US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Passion to try it in your project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b="1" u="sng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is an overview, I haven’t yet used it in Production </a:t>
            </a:r>
            <a:endParaRPr lang="en-US" b="1" u="sng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Simple installation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643813" y="1043783"/>
            <a:ext cx="6698414" cy="2576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</a:pPr>
            <a:endParaRPr lang="en-US" sz="1100" dirty="0">
              <a:solidFill>
                <a:schemeClr val="tx1">
                  <a:lumMod val="50000"/>
                </a:schemeClr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Load archive as normal Java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Set Path and java home: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     $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export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PATH=&lt;path to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GraalVM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&gt;/bin:$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PATH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      $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export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Roboto Condensed" panose="020B0604020202020204" charset="0"/>
              </a:rPr>
              <a:t>JAVA_HOME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=&lt;path to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GraalVM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&gt;</a:t>
            </a:r>
            <a:endParaRPr lang="en-US" dirty="0" smtClean="0">
              <a:solidFill>
                <a:schemeClr val="tx1">
                  <a:lumMod val="50000"/>
                </a:schemeClr>
              </a:solidFill>
              <a:uFill>
                <a:noFill/>
              </a:uFill>
              <a:latin typeface="Roboto Condensed" panose="020B0604020202020204" charset="0"/>
              <a:ea typeface="Roboto Condensed" panose="020B0604020202020204" charset="0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Run java and note that at any time you are able to switch to default JIT compiler: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                       $ java –XX:-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UseJVMCICompiler</a:t>
            </a:r>
            <a:endParaRPr lang="en-US" dirty="0">
              <a:solidFill>
                <a:schemeClr val="tx1">
                  <a:lumMod val="50000"/>
                </a:schemeClr>
              </a:solidFill>
              <a:uFill>
                <a:noFill/>
              </a:uFill>
              <a:latin typeface="Roboto Condensed" panose="020B0604020202020204" charset="0"/>
              <a:ea typeface="Roboto Condensed" panose="020B0604020202020204" charset="0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52243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Other benefits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982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Polyglot compiler 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643813" y="1043783"/>
            <a:ext cx="6698414" cy="371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</a:pPr>
            <a:endParaRPr lang="en-US" sz="1100" dirty="0">
              <a:solidFill>
                <a:schemeClr val="tx1">
                  <a:lumMod val="50000"/>
                </a:schemeClr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GraalVM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allows you to write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polyglot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applications with a seamless way to pass values from one language to </a:t>
            </a:r>
            <a:r>
              <a:rPr lang="en-US" sz="1600" dirty="0" smtClean="0">
                <a:latin typeface="Roboto Condensed" panose="020B0604020202020204" charset="0"/>
                <a:ea typeface="Roboto Condensed" panose="020B0604020202020204" charset="0"/>
              </a:rPr>
              <a:t>another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>
              <a:solidFill>
                <a:schemeClr val="dk1"/>
              </a:solidFill>
              <a:uFill>
                <a:noFill/>
              </a:uFill>
              <a:latin typeface="Roboto Condensed" panose="020B0604020202020204" charset="0"/>
              <a:ea typeface="Roboto Condensed" panose="020B0604020202020204" charset="0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It will be run in </a:t>
            </a:r>
            <a:r>
              <a:rPr lang="en-US" sz="1600" b="1" dirty="0" smtClean="0">
                <a:solidFill>
                  <a:schemeClr val="dk1"/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ONE</a:t>
            </a: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 single process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>
              <a:solidFill>
                <a:schemeClr val="dk1"/>
              </a:solidFill>
              <a:uFill>
                <a:noFill/>
              </a:uFill>
              <a:latin typeface="Roboto Condensed" panose="020B0604020202020204" charset="0"/>
              <a:ea typeface="Roboto Condensed" panose="020B0604020202020204" charset="0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Now you can write code on the language you prefer </a:t>
            </a:r>
            <a:r>
              <a:rPr lang="en-US" sz="1600" b="1" dirty="0" smtClean="0">
                <a:solidFill>
                  <a:schemeClr val="dk1"/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without </a:t>
            </a:r>
            <a:r>
              <a:rPr lang="en-US" sz="1600" b="1" dirty="0" err="1" smtClean="0">
                <a:solidFill>
                  <a:schemeClr val="dk1"/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holywars</a:t>
            </a: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" panose="020B0604020202020204" charset="0"/>
                <a:ea typeface="Roboto Condensed" panose="020B0604020202020204" charset="0"/>
                <a:cs typeface="Roboto Condensed Light"/>
                <a:sym typeface="Roboto Condensed Light"/>
              </a:rPr>
              <a:t>!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>
              <a:solidFill>
                <a:schemeClr val="dk1"/>
              </a:solidFill>
              <a:uFill>
                <a:noFill/>
              </a:uFill>
              <a:latin typeface="Roboto Condensed" panose="020B0604020202020204" charset="0"/>
              <a:ea typeface="Roboto Condensed" panose="020B0604020202020204" charset="0"/>
              <a:cs typeface="Roboto Condensed Light"/>
              <a:sym typeface="Roboto Condensed Light"/>
            </a:endParaRPr>
          </a:p>
          <a:p>
            <a:pPr marL="24130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If you will use java from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Graal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then there will be no need to add dependencies for org.graalvm.* </a:t>
            </a:r>
            <a:r>
              <a:rPr lang="en-US" sz="1600" dirty="0" smtClean="0">
                <a:latin typeface="Roboto Condensed" panose="020B0604020202020204" charset="0"/>
                <a:ea typeface="Roboto Condensed" panose="020B0604020202020204" charset="0"/>
              </a:rPr>
              <a:t>- polyglot will be already in </a:t>
            </a:r>
            <a:r>
              <a:rPr lang="en-US" sz="1600" dirty="0" err="1" smtClean="0">
                <a:latin typeface="Roboto Condensed" panose="020B0604020202020204" charset="0"/>
                <a:ea typeface="Roboto Condensed" panose="020B0604020202020204" charset="0"/>
              </a:rPr>
              <a:t>classpath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n-US" sz="1600" dirty="0" smtClean="0">
              <a:solidFill>
                <a:schemeClr val="dk1"/>
              </a:solidFill>
              <a:uFill>
                <a:noFill/>
              </a:uFill>
              <a:latin typeface="Roboto Condensed" panose="020B0604020202020204" charset="0"/>
              <a:ea typeface="Roboto Condensed" panose="020B0604020202020204" charset="0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411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Polyglot compiler </a:t>
            </a:r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16167" y="1516650"/>
            <a:ext cx="506298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org.graalvm.polyglot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Polyglot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Context polyglot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Context.create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// </a:t>
            </a: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it can be python or other Truffle </a:t>
            </a:r>
            <a:r>
              <a:rPr lang="en-US" altLang="en-US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language here!!!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 array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polyglot.eval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"[1,2,42,4]"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array.getArrayElement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(result)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3490" y="990975"/>
            <a:ext cx="29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 goes by the default: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3490" y="3698140"/>
            <a:ext cx="4977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other languages </a:t>
            </a:r>
            <a:r>
              <a:rPr lang="en-US" dirty="0"/>
              <a:t>you will </a:t>
            </a:r>
            <a:r>
              <a:rPr lang="en-US" dirty="0" smtClean="0"/>
              <a:t>get an error on Runtime: </a:t>
            </a:r>
          </a:p>
          <a:p>
            <a:r>
              <a:rPr lang="en-US" i="1" dirty="0" smtClean="0"/>
              <a:t>A </a:t>
            </a:r>
            <a:r>
              <a:rPr lang="en-US" i="1" dirty="0"/>
              <a:t>language with id 'python' is not installed. Installed languages </a:t>
            </a:r>
            <a:r>
              <a:rPr lang="en-US" i="1" dirty="0" smtClean="0"/>
              <a:t>are: [</a:t>
            </a:r>
            <a:r>
              <a:rPr lang="en-US" i="1" dirty="0" err="1" smtClean="0"/>
              <a:t>js</a:t>
            </a:r>
            <a:r>
              <a:rPr lang="en-US" i="1" dirty="0" smtClean="0"/>
              <a:t>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4773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Polyglot compiler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23834" y="1054335"/>
            <a:ext cx="6247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</a:t>
            </a:r>
            <a:r>
              <a:rPr lang="en-US" dirty="0"/>
              <a:t>install </a:t>
            </a:r>
            <a:r>
              <a:rPr lang="en-US" dirty="0" smtClean="0"/>
              <a:t>python:</a:t>
            </a:r>
          </a:p>
          <a:p>
            <a:r>
              <a:rPr lang="en-US" dirty="0"/>
              <a:t> </a:t>
            </a:r>
            <a:r>
              <a:rPr lang="en-US" dirty="0" smtClean="0"/>
              <a:t>     $</a:t>
            </a:r>
            <a:r>
              <a:rPr lang="en-US" dirty="0" err="1" smtClean="0"/>
              <a:t>PathToGraal</a:t>
            </a:r>
            <a:r>
              <a:rPr lang="en-US" dirty="0" smtClean="0"/>
              <a:t>/bin/</a:t>
            </a:r>
            <a:r>
              <a:rPr lang="en-US" dirty="0" err="1" smtClean="0"/>
              <a:t>gu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python</a:t>
            </a:r>
          </a:p>
          <a:p>
            <a:r>
              <a:rPr lang="en-US" dirty="0"/>
              <a:t>      </a:t>
            </a:r>
            <a:r>
              <a:rPr lang="en-US" dirty="0" smtClean="0"/>
              <a:t>$ </a:t>
            </a:r>
            <a:r>
              <a:rPr lang="en-US" dirty="0" err="1"/>
              <a:t>PathToGraal</a:t>
            </a:r>
            <a:r>
              <a:rPr lang="en-US" dirty="0"/>
              <a:t>/</a:t>
            </a:r>
            <a:r>
              <a:rPr lang="en-US" dirty="0" smtClean="0"/>
              <a:t>bin/</a:t>
            </a:r>
            <a:r>
              <a:rPr lang="en-US" dirty="0" err="1" smtClean="0"/>
              <a:t>gu</a:t>
            </a:r>
            <a:r>
              <a:rPr lang="en-US" dirty="0" smtClean="0"/>
              <a:t> </a:t>
            </a:r>
            <a:r>
              <a:rPr lang="en-US" dirty="0"/>
              <a:t>install -c </a:t>
            </a:r>
            <a:r>
              <a:rPr lang="en-US" dirty="0" err="1"/>
              <a:t>org.graalvm.python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978" y="2000535"/>
            <a:ext cx="4202629" cy="28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806632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do I need this hell? </a:t>
            </a:r>
            <a:br>
              <a:rPr lang="en-US" dirty="0" smtClean="0"/>
            </a:br>
            <a:r>
              <a:rPr lang="en-US" dirty="0" smtClean="0"/>
              <a:t>I will never put Ruby inside Java!!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49" y="1470110"/>
            <a:ext cx="4886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806632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Because…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43812" y="1043783"/>
            <a:ext cx="7374079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</a:pPr>
            <a:endParaRPr lang="en-US" sz="16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Now you can use any JVM tool to watch and control your damn Ruby application!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 smtClean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You can use for example chromium debugging tools to debug C++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 smtClean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You can use </a:t>
            </a:r>
            <a:r>
              <a:rPr lang="en-US" sz="1600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jconsole</a:t>
            </a:r>
            <a:r>
              <a:rPr lang="en-US" sz="16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or sampler or anything else for Python/Ruby/</a:t>
            </a:r>
            <a:r>
              <a:rPr lang="en-US" sz="1600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e.t.c</a:t>
            </a:r>
            <a:r>
              <a:rPr lang="en-US" sz="16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!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Btw – Ruby is faster on </a:t>
            </a:r>
            <a:r>
              <a:rPr lang="en-US" sz="1600" dirty="0" err="1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GraalVM</a:t>
            </a:r>
            <a:r>
              <a:rPr lang="en-US" sz="1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n-US" sz="1600" dirty="0" smtClean="0">
              <a:solidFill>
                <a:schemeClr val="tx1"/>
              </a:solidFill>
              <a:uFill>
                <a:noFill/>
              </a:uFill>
              <a:latin typeface="Roboto Condensed" panose="020B0604020202020204" charset="0"/>
              <a:ea typeface="Roboto Condensed" panose="020B0604020202020204" charset="0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7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 benchmarks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55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Benchmarks</a:t>
            </a:r>
            <a:endParaRPr dirty="0"/>
          </a:p>
        </p:txBody>
      </p:sp>
      <p:pic>
        <p:nvPicPr>
          <p:cNvPr id="2050" name="Picture 2" descr="https://openbenchmarking.org/embed.php?i=2003219-PTS-JAVAPERF82&amp;sha=9c5f924&amp;p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33" y="1136890"/>
            <a:ext cx="5051259" cy="3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043494">
            <a:off x="5999905" y="1712897"/>
            <a:ext cx="2472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Escape analysis is better?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9912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Benchmarks</a:t>
            </a:r>
            <a:endParaRPr dirty="0"/>
          </a:p>
        </p:txBody>
      </p:sp>
      <p:pic>
        <p:nvPicPr>
          <p:cNvPr id="4098" name="Picture 2" descr="https://openbenchmarking.org/embed.php?i=2003219-PTS-JAVAPERF82&amp;sha=832fab5&amp;p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51" y="1191986"/>
            <a:ext cx="4854455" cy="343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9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GraalVM overview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Benchmarks</a:t>
            </a:r>
            <a:endParaRPr dirty="0"/>
          </a:p>
        </p:txBody>
      </p:sp>
      <p:pic>
        <p:nvPicPr>
          <p:cNvPr id="7170" name="Picture 2" descr="https://openbenchmarking.org/embed.php?i=2003219-PTS-JAVAPERF82&amp;sha=2a03475&amp;p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03" y="1299050"/>
            <a:ext cx="4606115" cy="32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68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Simple installation</a:t>
            </a:r>
            <a:endParaRPr dirty="0"/>
          </a:p>
        </p:txBody>
      </p:sp>
      <p:pic>
        <p:nvPicPr>
          <p:cNvPr id="4098" name="Picture 2" descr="https://openbenchmarking.org/embed.php?i=2003219-PTS-JAVAPERF82&amp;sha=832fab5&amp;p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51" y="1191986"/>
            <a:ext cx="4854455" cy="343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21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Benchmark</a:t>
            </a:r>
            <a:endParaRPr dirty="0"/>
          </a:p>
        </p:txBody>
      </p:sp>
      <p:pic>
        <p:nvPicPr>
          <p:cNvPr id="5122" name="Picture 2" descr="https://openbenchmarking.org/embed.php?i=2003219-PTS-JAVAPERF82&amp;sha=eb9c87a&amp;p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526" y="1244997"/>
            <a:ext cx="4974949" cy="352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23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3718579" y="2645981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That’s all folks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148877" y="2346372"/>
            <a:ext cx="478792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8349" y="376498"/>
            <a:ext cx="4964233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What is GraalVM</a:t>
            </a:r>
            <a:endParaRPr sz="40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3008015" y="2392602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 smtClean="0"/>
              <a:t>GraalVM – huge </a:t>
            </a:r>
            <a:r>
              <a:rPr lang="en" sz="1400" b="1" dirty="0" smtClean="0"/>
              <a:t>ecosystem</a:t>
            </a:r>
            <a:r>
              <a:rPr lang="en" sz="1400" dirty="0" smtClean="0"/>
              <a:t> (</a:t>
            </a:r>
            <a:r>
              <a:rPr lang="en-US" sz="1400" dirty="0"/>
              <a:t>polyglot </a:t>
            </a:r>
            <a:r>
              <a:rPr lang="en" sz="1400" dirty="0" smtClean="0"/>
              <a:t>VM, compiler, tools and shared runtime) created by Oracle. It can compile and execute different languages on one VM platform.</a:t>
            </a:r>
            <a:endParaRPr lang="ru-RU" sz="1400" dirty="0" smtClean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528467" y="39439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/>
            <a:r>
              <a:rPr lang="en-US" dirty="0">
                <a:solidFill>
                  <a:srgbClr val="0070C0"/>
                </a:solidFill>
                <a:hlinkClick r:id="rId3"/>
              </a:rPr>
              <a:t>https://www.graalvm.org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/</a:t>
            </a:r>
            <a:endParaRPr lang="en-US" dirty="0" smtClean="0">
              <a:solidFill>
                <a:srgbClr val="0070C0"/>
              </a:solidFill>
            </a:endParaRPr>
          </a:p>
          <a:p>
            <a:pPr marL="0" lvl="0" indent="0"/>
            <a:endParaRPr lang="en-US" dirty="0">
              <a:solidFill>
                <a:srgbClr val="0070C0"/>
              </a:solidFill>
            </a:endParaRPr>
          </a:p>
          <a:p>
            <a:pPr marL="0" lvl="0" indent="0"/>
            <a:r>
              <a:rPr lang="en-US" dirty="0">
                <a:hlinkClick r:id="rId4"/>
              </a:rPr>
              <a:t>https://github.com/oracle/graal</a:t>
            </a:r>
            <a:endParaRPr lang="en" dirty="0">
              <a:solidFill>
                <a:srgbClr val="0070C0"/>
              </a:solidFill>
            </a:endParaRPr>
          </a:p>
        </p:txBody>
      </p:sp>
      <p:grpSp>
        <p:nvGrpSpPr>
          <p:cNvPr id="25" name="Google Shape;5526;p60"/>
          <p:cNvGrpSpPr/>
          <p:nvPr/>
        </p:nvGrpSpPr>
        <p:grpSpPr>
          <a:xfrm>
            <a:off x="205898" y="3943956"/>
            <a:ext cx="332705" cy="331102"/>
            <a:chOff x="-49786250" y="2316650"/>
            <a:chExt cx="300900" cy="299450"/>
          </a:xfrm>
        </p:grpSpPr>
        <p:sp>
          <p:nvSpPr>
            <p:cNvPr id="26" name="Google Shape;5527;p60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28;p60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29;p60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30;p60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1;p60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32;p60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33;p60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526;p60"/>
          <p:cNvGrpSpPr/>
          <p:nvPr/>
        </p:nvGrpSpPr>
        <p:grpSpPr>
          <a:xfrm>
            <a:off x="203838" y="4344960"/>
            <a:ext cx="332705" cy="331102"/>
            <a:chOff x="-49786250" y="2316650"/>
            <a:chExt cx="300900" cy="299450"/>
          </a:xfrm>
        </p:grpSpPr>
        <p:sp>
          <p:nvSpPr>
            <p:cNvPr id="34" name="Google Shape;5527;p60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28;p60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29;p60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30;p60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31;p60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32;p60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533;p60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processing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ctrTitle" idx="5"/>
          </p:nvPr>
        </p:nvSpPr>
        <p:spPr>
          <a:xfrm>
            <a:off x="6297453" y="1549200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Runtime</a:t>
            </a:r>
            <a:endParaRPr dirty="0"/>
          </a:p>
        </p:txBody>
      </p:sp>
      <p:cxnSp>
        <p:nvCxnSpPr>
          <p:cNvPr id="275" name="Google Shape;275;p38"/>
          <p:cNvCxnSpPr/>
          <p:nvPr/>
        </p:nvCxnSpPr>
        <p:spPr>
          <a:xfrm>
            <a:off x="3388351" y="1722219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6061951" y="1722219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38"/>
          <p:cNvSpPr/>
          <p:nvPr/>
        </p:nvSpPr>
        <p:spPr>
          <a:xfrm>
            <a:off x="4417868" y="2123557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38"/>
          <p:cNvGrpSpPr/>
          <p:nvPr/>
        </p:nvGrpSpPr>
        <p:grpSpPr>
          <a:xfrm>
            <a:off x="4565520" y="2281559"/>
            <a:ext cx="331366" cy="328695"/>
            <a:chOff x="-5613150" y="3991275"/>
            <a:chExt cx="294600" cy="292225"/>
          </a:xfrm>
        </p:grpSpPr>
        <p:sp>
          <p:nvSpPr>
            <p:cNvPr id="299" name="Google Shape;299;p38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273;p38"/>
          <p:cNvSpPr txBox="1">
            <a:spLocks noGrp="1"/>
          </p:cNvSpPr>
          <p:nvPr>
            <p:ph type="ctrTitle" idx="5"/>
          </p:nvPr>
        </p:nvSpPr>
        <p:spPr>
          <a:xfrm>
            <a:off x="3433991" y="1584252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GraalVM</a:t>
            </a:r>
            <a:endParaRPr dirty="0"/>
          </a:p>
        </p:txBody>
      </p:sp>
      <p:sp>
        <p:nvSpPr>
          <p:cNvPr id="47" name="Rectangle 46"/>
          <p:cNvSpPr/>
          <p:nvPr/>
        </p:nvSpPr>
        <p:spPr>
          <a:xfrm>
            <a:off x="618118" y="1808952"/>
            <a:ext cx="2724144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</a:pPr>
            <a:endParaRPr lang="en-US" sz="12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JVM languages (</a:t>
            </a:r>
            <a:r>
              <a:rPr lang="en-US" sz="1200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Kotlin</a:t>
            </a: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Java, Scala)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LLVM-based languages like C/C++</a:t>
            </a:r>
            <a:endParaRPr lang="en-US" sz="12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Other: Python, JS, Ruby </a:t>
            </a:r>
            <a:endParaRPr lang="en-US" sz="12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2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200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2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869567" y="4040846"/>
            <a:ext cx="3769331" cy="194632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343092" y="1795764"/>
            <a:ext cx="2724144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</a:pPr>
            <a:endParaRPr lang="en-US" sz="12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Java Hotspot VM 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(normal VM with GC)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200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NodeJS</a:t>
            </a: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environment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(node signal handlers, </a:t>
            </a:r>
            <a:r>
              <a:rPr lang="en-US" sz="1200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e.t.c</a:t>
            </a: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  <a:endParaRPr lang="en-US" sz="12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Standalone native app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(AOT of JVM bytecode)</a:t>
            </a:r>
            <a:endParaRPr lang="en-US" sz="12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2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200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2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6" name="Google Shape;273;p38"/>
          <p:cNvSpPr txBox="1">
            <a:spLocks noGrp="1"/>
          </p:cNvSpPr>
          <p:nvPr>
            <p:ph type="ctrTitle" idx="5"/>
          </p:nvPr>
        </p:nvSpPr>
        <p:spPr>
          <a:xfrm>
            <a:off x="551136" y="1549200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Languages</a:t>
            </a:r>
            <a:endParaRPr dirty="0"/>
          </a:p>
        </p:txBody>
      </p:sp>
      <p:sp>
        <p:nvSpPr>
          <p:cNvPr id="15" name="Rectangle 14"/>
          <p:cNvSpPr/>
          <p:nvPr/>
        </p:nvSpPr>
        <p:spPr>
          <a:xfrm>
            <a:off x="736053" y="3601924"/>
            <a:ext cx="2763898" cy="3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transforming interpreter to compiler</a:t>
            </a: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24746" y="3593397"/>
            <a:ext cx="2411238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native or managed application </a:t>
            </a: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2949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Java in a standalone native app???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Moscow, Russian Research Institute, 2020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12" y="1043783"/>
            <a:ext cx="7765965" cy="4128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</a:pPr>
            <a:endParaRPr lang="en-US" sz="16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Ahead of time compilation instead of JIT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Application becomes fairly smaller </a:t>
            </a:r>
            <a:endParaRPr lang="en-US" sz="16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Fast startup (milliseconds for a web server) and low memory usage (less metadata for JIT)</a:t>
            </a:r>
            <a:endParaRPr lang="en-US" sz="16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Full runtime support including GC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Overhead for AOT compilation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No portability to platforms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No reflection (limited)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Should not be used for long running apps</a:t>
            </a:r>
            <a:endParaRPr lang="en-US" sz="16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" name="Google Shape;3776;p57"/>
          <p:cNvSpPr/>
          <p:nvPr/>
        </p:nvSpPr>
        <p:spPr>
          <a:xfrm>
            <a:off x="770266" y="1437730"/>
            <a:ext cx="153599" cy="189246"/>
          </a:xfrm>
          <a:custGeom>
            <a:avLst/>
            <a:gdLst/>
            <a:ahLst/>
            <a:cxnLst/>
            <a:rect l="l" t="t" r="r" b="b"/>
            <a:pathLst>
              <a:path w="12832" h="15810" extrusionOk="0">
                <a:moveTo>
                  <a:pt x="3954" y="1"/>
                </a:moveTo>
                <a:cubicBezTo>
                  <a:pt x="3641" y="1"/>
                  <a:pt x="3388" y="254"/>
                  <a:pt x="3388" y="564"/>
                </a:cubicBezTo>
                <a:cubicBezTo>
                  <a:pt x="3388" y="1871"/>
                  <a:pt x="2879" y="4225"/>
                  <a:pt x="1922" y="5186"/>
                </a:cubicBezTo>
                <a:cubicBezTo>
                  <a:pt x="1274" y="5830"/>
                  <a:pt x="723" y="6065"/>
                  <a:pt x="1" y="6427"/>
                </a:cubicBezTo>
                <a:lnTo>
                  <a:pt x="1" y="14897"/>
                </a:lnTo>
                <a:cubicBezTo>
                  <a:pt x="1109" y="15268"/>
                  <a:pt x="2515" y="15810"/>
                  <a:pt x="4659" y="15810"/>
                </a:cubicBezTo>
                <a:lnTo>
                  <a:pt x="8351" y="15810"/>
                </a:lnTo>
                <a:cubicBezTo>
                  <a:pt x="9567" y="15810"/>
                  <a:pt x="10516" y="14680"/>
                  <a:pt x="10046" y="13491"/>
                </a:cubicBezTo>
                <a:cubicBezTo>
                  <a:pt x="11019" y="13226"/>
                  <a:pt x="11546" y="12172"/>
                  <a:pt x="11175" y="11233"/>
                </a:cubicBezTo>
                <a:cubicBezTo>
                  <a:pt x="12386" y="10901"/>
                  <a:pt x="12832" y="9408"/>
                  <a:pt x="11992" y="8468"/>
                </a:cubicBezTo>
                <a:cubicBezTo>
                  <a:pt x="12314" y="8107"/>
                  <a:pt x="12467" y="7625"/>
                  <a:pt x="12410" y="7143"/>
                </a:cubicBezTo>
                <a:cubicBezTo>
                  <a:pt x="12311" y="6267"/>
                  <a:pt x="11495" y="5647"/>
                  <a:pt x="10612" y="5647"/>
                </a:cubicBezTo>
                <a:lnTo>
                  <a:pt x="6213" y="5647"/>
                </a:lnTo>
                <a:cubicBezTo>
                  <a:pt x="6586" y="4975"/>
                  <a:pt x="6785" y="3081"/>
                  <a:pt x="6776" y="2307"/>
                </a:cubicBezTo>
                <a:cubicBezTo>
                  <a:pt x="6761" y="1027"/>
                  <a:pt x="5701" y="1"/>
                  <a:pt x="441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" name="Google Shape;3776;p57"/>
          <p:cNvSpPr/>
          <p:nvPr/>
        </p:nvSpPr>
        <p:spPr>
          <a:xfrm>
            <a:off x="763281" y="1757543"/>
            <a:ext cx="153599" cy="189246"/>
          </a:xfrm>
          <a:custGeom>
            <a:avLst/>
            <a:gdLst/>
            <a:ahLst/>
            <a:cxnLst/>
            <a:rect l="l" t="t" r="r" b="b"/>
            <a:pathLst>
              <a:path w="12832" h="15810" extrusionOk="0">
                <a:moveTo>
                  <a:pt x="3954" y="1"/>
                </a:moveTo>
                <a:cubicBezTo>
                  <a:pt x="3641" y="1"/>
                  <a:pt x="3388" y="254"/>
                  <a:pt x="3388" y="564"/>
                </a:cubicBezTo>
                <a:cubicBezTo>
                  <a:pt x="3388" y="1871"/>
                  <a:pt x="2879" y="4225"/>
                  <a:pt x="1922" y="5186"/>
                </a:cubicBezTo>
                <a:cubicBezTo>
                  <a:pt x="1274" y="5830"/>
                  <a:pt x="723" y="6065"/>
                  <a:pt x="1" y="6427"/>
                </a:cubicBezTo>
                <a:lnTo>
                  <a:pt x="1" y="14897"/>
                </a:lnTo>
                <a:cubicBezTo>
                  <a:pt x="1109" y="15268"/>
                  <a:pt x="2515" y="15810"/>
                  <a:pt x="4659" y="15810"/>
                </a:cubicBezTo>
                <a:lnTo>
                  <a:pt x="8351" y="15810"/>
                </a:lnTo>
                <a:cubicBezTo>
                  <a:pt x="9567" y="15810"/>
                  <a:pt x="10516" y="14680"/>
                  <a:pt x="10046" y="13491"/>
                </a:cubicBezTo>
                <a:cubicBezTo>
                  <a:pt x="11019" y="13226"/>
                  <a:pt x="11546" y="12172"/>
                  <a:pt x="11175" y="11233"/>
                </a:cubicBezTo>
                <a:cubicBezTo>
                  <a:pt x="12386" y="10901"/>
                  <a:pt x="12832" y="9408"/>
                  <a:pt x="11992" y="8468"/>
                </a:cubicBezTo>
                <a:cubicBezTo>
                  <a:pt x="12314" y="8107"/>
                  <a:pt x="12467" y="7625"/>
                  <a:pt x="12410" y="7143"/>
                </a:cubicBezTo>
                <a:cubicBezTo>
                  <a:pt x="12311" y="6267"/>
                  <a:pt x="11495" y="5647"/>
                  <a:pt x="10612" y="5647"/>
                </a:cubicBezTo>
                <a:lnTo>
                  <a:pt x="6213" y="5647"/>
                </a:lnTo>
                <a:cubicBezTo>
                  <a:pt x="6586" y="4975"/>
                  <a:pt x="6785" y="3081"/>
                  <a:pt x="6776" y="2307"/>
                </a:cubicBezTo>
                <a:cubicBezTo>
                  <a:pt x="6761" y="1027"/>
                  <a:pt x="5701" y="1"/>
                  <a:pt x="441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" name="Google Shape;3776;p57"/>
          <p:cNvSpPr/>
          <p:nvPr/>
        </p:nvSpPr>
        <p:spPr>
          <a:xfrm>
            <a:off x="756297" y="2075862"/>
            <a:ext cx="153599" cy="189246"/>
          </a:xfrm>
          <a:custGeom>
            <a:avLst/>
            <a:gdLst/>
            <a:ahLst/>
            <a:cxnLst/>
            <a:rect l="l" t="t" r="r" b="b"/>
            <a:pathLst>
              <a:path w="12832" h="15810" extrusionOk="0">
                <a:moveTo>
                  <a:pt x="3954" y="1"/>
                </a:moveTo>
                <a:cubicBezTo>
                  <a:pt x="3641" y="1"/>
                  <a:pt x="3388" y="254"/>
                  <a:pt x="3388" y="564"/>
                </a:cubicBezTo>
                <a:cubicBezTo>
                  <a:pt x="3388" y="1871"/>
                  <a:pt x="2879" y="4225"/>
                  <a:pt x="1922" y="5186"/>
                </a:cubicBezTo>
                <a:cubicBezTo>
                  <a:pt x="1274" y="5830"/>
                  <a:pt x="723" y="6065"/>
                  <a:pt x="1" y="6427"/>
                </a:cubicBezTo>
                <a:lnTo>
                  <a:pt x="1" y="14897"/>
                </a:lnTo>
                <a:cubicBezTo>
                  <a:pt x="1109" y="15268"/>
                  <a:pt x="2515" y="15810"/>
                  <a:pt x="4659" y="15810"/>
                </a:cubicBezTo>
                <a:lnTo>
                  <a:pt x="8351" y="15810"/>
                </a:lnTo>
                <a:cubicBezTo>
                  <a:pt x="9567" y="15810"/>
                  <a:pt x="10516" y="14680"/>
                  <a:pt x="10046" y="13491"/>
                </a:cubicBezTo>
                <a:cubicBezTo>
                  <a:pt x="11019" y="13226"/>
                  <a:pt x="11546" y="12172"/>
                  <a:pt x="11175" y="11233"/>
                </a:cubicBezTo>
                <a:cubicBezTo>
                  <a:pt x="12386" y="10901"/>
                  <a:pt x="12832" y="9408"/>
                  <a:pt x="11992" y="8468"/>
                </a:cubicBezTo>
                <a:cubicBezTo>
                  <a:pt x="12314" y="8107"/>
                  <a:pt x="12467" y="7625"/>
                  <a:pt x="12410" y="7143"/>
                </a:cubicBezTo>
                <a:cubicBezTo>
                  <a:pt x="12311" y="6267"/>
                  <a:pt x="11495" y="5647"/>
                  <a:pt x="10612" y="5647"/>
                </a:cubicBezTo>
                <a:lnTo>
                  <a:pt x="6213" y="5647"/>
                </a:lnTo>
                <a:cubicBezTo>
                  <a:pt x="6586" y="4975"/>
                  <a:pt x="6785" y="3081"/>
                  <a:pt x="6776" y="2307"/>
                </a:cubicBezTo>
                <a:cubicBezTo>
                  <a:pt x="6761" y="1027"/>
                  <a:pt x="5701" y="1"/>
                  <a:pt x="441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" name="Google Shape;3776;p57"/>
          <p:cNvSpPr/>
          <p:nvPr/>
        </p:nvSpPr>
        <p:spPr>
          <a:xfrm>
            <a:off x="756296" y="2404029"/>
            <a:ext cx="153599" cy="189246"/>
          </a:xfrm>
          <a:custGeom>
            <a:avLst/>
            <a:gdLst/>
            <a:ahLst/>
            <a:cxnLst/>
            <a:rect l="l" t="t" r="r" b="b"/>
            <a:pathLst>
              <a:path w="12832" h="15810" extrusionOk="0">
                <a:moveTo>
                  <a:pt x="3954" y="1"/>
                </a:moveTo>
                <a:cubicBezTo>
                  <a:pt x="3641" y="1"/>
                  <a:pt x="3388" y="254"/>
                  <a:pt x="3388" y="564"/>
                </a:cubicBezTo>
                <a:cubicBezTo>
                  <a:pt x="3388" y="1871"/>
                  <a:pt x="2879" y="4225"/>
                  <a:pt x="1922" y="5186"/>
                </a:cubicBezTo>
                <a:cubicBezTo>
                  <a:pt x="1274" y="5830"/>
                  <a:pt x="723" y="6065"/>
                  <a:pt x="1" y="6427"/>
                </a:cubicBezTo>
                <a:lnTo>
                  <a:pt x="1" y="14897"/>
                </a:lnTo>
                <a:cubicBezTo>
                  <a:pt x="1109" y="15268"/>
                  <a:pt x="2515" y="15810"/>
                  <a:pt x="4659" y="15810"/>
                </a:cubicBezTo>
                <a:lnTo>
                  <a:pt x="8351" y="15810"/>
                </a:lnTo>
                <a:cubicBezTo>
                  <a:pt x="9567" y="15810"/>
                  <a:pt x="10516" y="14680"/>
                  <a:pt x="10046" y="13491"/>
                </a:cubicBezTo>
                <a:cubicBezTo>
                  <a:pt x="11019" y="13226"/>
                  <a:pt x="11546" y="12172"/>
                  <a:pt x="11175" y="11233"/>
                </a:cubicBezTo>
                <a:cubicBezTo>
                  <a:pt x="12386" y="10901"/>
                  <a:pt x="12832" y="9408"/>
                  <a:pt x="11992" y="8468"/>
                </a:cubicBezTo>
                <a:cubicBezTo>
                  <a:pt x="12314" y="8107"/>
                  <a:pt x="12467" y="7625"/>
                  <a:pt x="12410" y="7143"/>
                </a:cubicBezTo>
                <a:cubicBezTo>
                  <a:pt x="12311" y="6267"/>
                  <a:pt x="11495" y="5647"/>
                  <a:pt x="10612" y="5647"/>
                </a:cubicBezTo>
                <a:lnTo>
                  <a:pt x="6213" y="5647"/>
                </a:lnTo>
                <a:cubicBezTo>
                  <a:pt x="6586" y="4975"/>
                  <a:pt x="6785" y="3081"/>
                  <a:pt x="6776" y="2307"/>
                </a:cubicBezTo>
                <a:cubicBezTo>
                  <a:pt x="6761" y="1027"/>
                  <a:pt x="5701" y="1"/>
                  <a:pt x="441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" name="Google Shape;3776;p57"/>
          <p:cNvSpPr/>
          <p:nvPr/>
        </p:nvSpPr>
        <p:spPr>
          <a:xfrm flipV="1">
            <a:off x="770266" y="3058349"/>
            <a:ext cx="139630" cy="174798"/>
          </a:xfrm>
          <a:custGeom>
            <a:avLst/>
            <a:gdLst/>
            <a:ahLst/>
            <a:cxnLst/>
            <a:rect l="l" t="t" r="r" b="b"/>
            <a:pathLst>
              <a:path w="12832" h="15810" extrusionOk="0">
                <a:moveTo>
                  <a:pt x="3954" y="1"/>
                </a:moveTo>
                <a:cubicBezTo>
                  <a:pt x="3641" y="1"/>
                  <a:pt x="3388" y="254"/>
                  <a:pt x="3388" y="564"/>
                </a:cubicBezTo>
                <a:cubicBezTo>
                  <a:pt x="3388" y="1871"/>
                  <a:pt x="2879" y="4225"/>
                  <a:pt x="1922" y="5186"/>
                </a:cubicBezTo>
                <a:cubicBezTo>
                  <a:pt x="1274" y="5830"/>
                  <a:pt x="723" y="6065"/>
                  <a:pt x="1" y="6427"/>
                </a:cubicBezTo>
                <a:lnTo>
                  <a:pt x="1" y="14897"/>
                </a:lnTo>
                <a:cubicBezTo>
                  <a:pt x="1109" y="15268"/>
                  <a:pt x="2515" y="15810"/>
                  <a:pt x="4659" y="15810"/>
                </a:cubicBezTo>
                <a:lnTo>
                  <a:pt x="8351" y="15810"/>
                </a:lnTo>
                <a:cubicBezTo>
                  <a:pt x="9567" y="15810"/>
                  <a:pt x="10516" y="14680"/>
                  <a:pt x="10046" y="13491"/>
                </a:cubicBezTo>
                <a:cubicBezTo>
                  <a:pt x="11019" y="13226"/>
                  <a:pt x="11546" y="12172"/>
                  <a:pt x="11175" y="11233"/>
                </a:cubicBezTo>
                <a:cubicBezTo>
                  <a:pt x="12386" y="10901"/>
                  <a:pt x="12832" y="9408"/>
                  <a:pt x="11992" y="8468"/>
                </a:cubicBezTo>
                <a:cubicBezTo>
                  <a:pt x="12314" y="8107"/>
                  <a:pt x="12467" y="7625"/>
                  <a:pt x="12410" y="7143"/>
                </a:cubicBezTo>
                <a:cubicBezTo>
                  <a:pt x="12311" y="6267"/>
                  <a:pt x="11495" y="5647"/>
                  <a:pt x="10612" y="5647"/>
                </a:cubicBezTo>
                <a:lnTo>
                  <a:pt x="6213" y="5647"/>
                </a:lnTo>
                <a:cubicBezTo>
                  <a:pt x="6586" y="4975"/>
                  <a:pt x="6785" y="3081"/>
                  <a:pt x="6776" y="2307"/>
                </a:cubicBezTo>
                <a:cubicBezTo>
                  <a:pt x="6761" y="1027"/>
                  <a:pt x="5701" y="1"/>
                  <a:pt x="441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2" name="Google Shape;3776;p57"/>
          <p:cNvSpPr/>
          <p:nvPr/>
        </p:nvSpPr>
        <p:spPr>
          <a:xfrm flipV="1">
            <a:off x="756296" y="3400429"/>
            <a:ext cx="139630" cy="174798"/>
          </a:xfrm>
          <a:custGeom>
            <a:avLst/>
            <a:gdLst/>
            <a:ahLst/>
            <a:cxnLst/>
            <a:rect l="l" t="t" r="r" b="b"/>
            <a:pathLst>
              <a:path w="12832" h="15810" extrusionOk="0">
                <a:moveTo>
                  <a:pt x="3954" y="1"/>
                </a:moveTo>
                <a:cubicBezTo>
                  <a:pt x="3641" y="1"/>
                  <a:pt x="3388" y="254"/>
                  <a:pt x="3388" y="564"/>
                </a:cubicBezTo>
                <a:cubicBezTo>
                  <a:pt x="3388" y="1871"/>
                  <a:pt x="2879" y="4225"/>
                  <a:pt x="1922" y="5186"/>
                </a:cubicBezTo>
                <a:cubicBezTo>
                  <a:pt x="1274" y="5830"/>
                  <a:pt x="723" y="6065"/>
                  <a:pt x="1" y="6427"/>
                </a:cubicBezTo>
                <a:lnTo>
                  <a:pt x="1" y="14897"/>
                </a:lnTo>
                <a:cubicBezTo>
                  <a:pt x="1109" y="15268"/>
                  <a:pt x="2515" y="15810"/>
                  <a:pt x="4659" y="15810"/>
                </a:cubicBezTo>
                <a:lnTo>
                  <a:pt x="8351" y="15810"/>
                </a:lnTo>
                <a:cubicBezTo>
                  <a:pt x="9567" y="15810"/>
                  <a:pt x="10516" y="14680"/>
                  <a:pt x="10046" y="13491"/>
                </a:cubicBezTo>
                <a:cubicBezTo>
                  <a:pt x="11019" y="13226"/>
                  <a:pt x="11546" y="12172"/>
                  <a:pt x="11175" y="11233"/>
                </a:cubicBezTo>
                <a:cubicBezTo>
                  <a:pt x="12386" y="10901"/>
                  <a:pt x="12832" y="9408"/>
                  <a:pt x="11992" y="8468"/>
                </a:cubicBezTo>
                <a:cubicBezTo>
                  <a:pt x="12314" y="8107"/>
                  <a:pt x="12467" y="7625"/>
                  <a:pt x="12410" y="7143"/>
                </a:cubicBezTo>
                <a:cubicBezTo>
                  <a:pt x="12311" y="6267"/>
                  <a:pt x="11495" y="5647"/>
                  <a:pt x="10612" y="5647"/>
                </a:cubicBezTo>
                <a:lnTo>
                  <a:pt x="6213" y="5647"/>
                </a:lnTo>
                <a:cubicBezTo>
                  <a:pt x="6586" y="4975"/>
                  <a:pt x="6785" y="3081"/>
                  <a:pt x="6776" y="2307"/>
                </a:cubicBezTo>
                <a:cubicBezTo>
                  <a:pt x="6761" y="1027"/>
                  <a:pt x="5701" y="1"/>
                  <a:pt x="441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3" name="Google Shape;3776;p57"/>
          <p:cNvSpPr/>
          <p:nvPr/>
        </p:nvSpPr>
        <p:spPr>
          <a:xfrm flipV="1">
            <a:off x="763280" y="3698221"/>
            <a:ext cx="139630" cy="174798"/>
          </a:xfrm>
          <a:custGeom>
            <a:avLst/>
            <a:gdLst/>
            <a:ahLst/>
            <a:cxnLst/>
            <a:rect l="l" t="t" r="r" b="b"/>
            <a:pathLst>
              <a:path w="12832" h="15810" extrusionOk="0">
                <a:moveTo>
                  <a:pt x="3954" y="1"/>
                </a:moveTo>
                <a:cubicBezTo>
                  <a:pt x="3641" y="1"/>
                  <a:pt x="3388" y="254"/>
                  <a:pt x="3388" y="564"/>
                </a:cubicBezTo>
                <a:cubicBezTo>
                  <a:pt x="3388" y="1871"/>
                  <a:pt x="2879" y="4225"/>
                  <a:pt x="1922" y="5186"/>
                </a:cubicBezTo>
                <a:cubicBezTo>
                  <a:pt x="1274" y="5830"/>
                  <a:pt x="723" y="6065"/>
                  <a:pt x="1" y="6427"/>
                </a:cubicBezTo>
                <a:lnTo>
                  <a:pt x="1" y="14897"/>
                </a:lnTo>
                <a:cubicBezTo>
                  <a:pt x="1109" y="15268"/>
                  <a:pt x="2515" y="15810"/>
                  <a:pt x="4659" y="15810"/>
                </a:cubicBezTo>
                <a:lnTo>
                  <a:pt x="8351" y="15810"/>
                </a:lnTo>
                <a:cubicBezTo>
                  <a:pt x="9567" y="15810"/>
                  <a:pt x="10516" y="14680"/>
                  <a:pt x="10046" y="13491"/>
                </a:cubicBezTo>
                <a:cubicBezTo>
                  <a:pt x="11019" y="13226"/>
                  <a:pt x="11546" y="12172"/>
                  <a:pt x="11175" y="11233"/>
                </a:cubicBezTo>
                <a:cubicBezTo>
                  <a:pt x="12386" y="10901"/>
                  <a:pt x="12832" y="9408"/>
                  <a:pt x="11992" y="8468"/>
                </a:cubicBezTo>
                <a:cubicBezTo>
                  <a:pt x="12314" y="8107"/>
                  <a:pt x="12467" y="7625"/>
                  <a:pt x="12410" y="7143"/>
                </a:cubicBezTo>
                <a:cubicBezTo>
                  <a:pt x="12311" y="6267"/>
                  <a:pt x="11495" y="5647"/>
                  <a:pt x="10612" y="5647"/>
                </a:cubicBezTo>
                <a:lnTo>
                  <a:pt x="6213" y="5647"/>
                </a:lnTo>
                <a:cubicBezTo>
                  <a:pt x="6586" y="4975"/>
                  <a:pt x="6785" y="3081"/>
                  <a:pt x="6776" y="2307"/>
                </a:cubicBezTo>
                <a:cubicBezTo>
                  <a:pt x="6761" y="1027"/>
                  <a:pt x="5701" y="1"/>
                  <a:pt x="441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4" name="Google Shape;3776;p57"/>
          <p:cNvSpPr/>
          <p:nvPr/>
        </p:nvSpPr>
        <p:spPr>
          <a:xfrm flipV="1">
            <a:off x="770266" y="4027766"/>
            <a:ext cx="139630" cy="174798"/>
          </a:xfrm>
          <a:custGeom>
            <a:avLst/>
            <a:gdLst/>
            <a:ahLst/>
            <a:cxnLst/>
            <a:rect l="l" t="t" r="r" b="b"/>
            <a:pathLst>
              <a:path w="12832" h="15810" extrusionOk="0">
                <a:moveTo>
                  <a:pt x="3954" y="1"/>
                </a:moveTo>
                <a:cubicBezTo>
                  <a:pt x="3641" y="1"/>
                  <a:pt x="3388" y="254"/>
                  <a:pt x="3388" y="564"/>
                </a:cubicBezTo>
                <a:cubicBezTo>
                  <a:pt x="3388" y="1871"/>
                  <a:pt x="2879" y="4225"/>
                  <a:pt x="1922" y="5186"/>
                </a:cubicBezTo>
                <a:cubicBezTo>
                  <a:pt x="1274" y="5830"/>
                  <a:pt x="723" y="6065"/>
                  <a:pt x="1" y="6427"/>
                </a:cubicBezTo>
                <a:lnTo>
                  <a:pt x="1" y="14897"/>
                </a:lnTo>
                <a:cubicBezTo>
                  <a:pt x="1109" y="15268"/>
                  <a:pt x="2515" y="15810"/>
                  <a:pt x="4659" y="15810"/>
                </a:cubicBezTo>
                <a:lnTo>
                  <a:pt x="8351" y="15810"/>
                </a:lnTo>
                <a:cubicBezTo>
                  <a:pt x="9567" y="15810"/>
                  <a:pt x="10516" y="14680"/>
                  <a:pt x="10046" y="13491"/>
                </a:cubicBezTo>
                <a:cubicBezTo>
                  <a:pt x="11019" y="13226"/>
                  <a:pt x="11546" y="12172"/>
                  <a:pt x="11175" y="11233"/>
                </a:cubicBezTo>
                <a:cubicBezTo>
                  <a:pt x="12386" y="10901"/>
                  <a:pt x="12832" y="9408"/>
                  <a:pt x="11992" y="8468"/>
                </a:cubicBezTo>
                <a:cubicBezTo>
                  <a:pt x="12314" y="8107"/>
                  <a:pt x="12467" y="7625"/>
                  <a:pt x="12410" y="7143"/>
                </a:cubicBezTo>
                <a:cubicBezTo>
                  <a:pt x="12311" y="6267"/>
                  <a:pt x="11495" y="5647"/>
                  <a:pt x="10612" y="5647"/>
                </a:cubicBezTo>
                <a:lnTo>
                  <a:pt x="6213" y="5647"/>
                </a:lnTo>
                <a:cubicBezTo>
                  <a:pt x="6586" y="4975"/>
                  <a:pt x="6785" y="3081"/>
                  <a:pt x="6776" y="2307"/>
                </a:cubicBezTo>
                <a:cubicBezTo>
                  <a:pt x="6761" y="1027"/>
                  <a:pt x="5701" y="1"/>
                  <a:pt x="441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8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990597" y="156274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Native execution</a:t>
            </a:r>
            <a:endParaRPr dirty="0"/>
          </a:p>
        </p:txBody>
      </p:sp>
      <p:grpSp>
        <p:nvGrpSpPr>
          <p:cNvPr id="440" name="Google Shape;440;p47"/>
          <p:cNvGrpSpPr/>
          <p:nvPr/>
        </p:nvGrpSpPr>
        <p:grpSpPr>
          <a:xfrm>
            <a:off x="279275" y="1972942"/>
            <a:ext cx="2742657" cy="2031167"/>
            <a:chOff x="720000" y="2341741"/>
            <a:chExt cx="2120585" cy="1442831"/>
          </a:xfrm>
        </p:grpSpPr>
        <p:sp>
          <p:nvSpPr>
            <p:cNvPr id="441" name="Google Shape;441;p47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2" name="Google Shape;442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47"/>
          <p:cNvGrpSpPr/>
          <p:nvPr/>
        </p:nvGrpSpPr>
        <p:grpSpPr>
          <a:xfrm rot="10800000" flipH="1">
            <a:off x="2485509" y="1409765"/>
            <a:ext cx="3000334" cy="2215709"/>
            <a:chOff x="720000" y="2341741"/>
            <a:chExt cx="2120585" cy="1457949"/>
          </a:xfrm>
        </p:grpSpPr>
        <p:sp>
          <p:nvSpPr>
            <p:cNvPr id="445" name="Google Shape;445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6" name="Google Shape;446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47"/>
          <p:cNvGrpSpPr/>
          <p:nvPr/>
        </p:nvGrpSpPr>
        <p:grpSpPr>
          <a:xfrm rot="10800000" flipH="1">
            <a:off x="4936459" y="3224650"/>
            <a:ext cx="2712760" cy="1972735"/>
            <a:chOff x="720000" y="2341741"/>
            <a:chExt cx="2120585" cy="1457949"/>
          </a:xfrm>
        </p:grpSpPr>
        <p:sp>
          <p:nvSpPr>
            <p:cNvPr id="453" name="Google Shape;453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4" name="Google Shape;454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6" name="Google Shape;456;p47"/>
          <p:cNvSpPr/>
          <p:nvPr/>
        </p:nvSpPr>
        <p:spPr>
          <a:xfrm>
            <a:off x="7110433" y="3908390"/>
            <a:ext cx="1195312" cy="1198333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7"/>
          <p:cNvSpPr txBox="1"/>
          <p:nvPr/>
        </p:nvSpPr>
        <p:spPr>
          <a:xfrm>
            <a:off x="438205" y="3145632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JAVA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1432604" y="3413087"/>
            <a:ext cx="1769796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Java application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JDK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Substrate VM</a:t>
            </a:r>
            <a:endParaRPr sz="16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2656154" y="1472269"/>
            <a:ext cx="876667" cy="98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Static analysis,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 boundary checks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5084995" y="1087563"/>
            <a:ext cx="1969504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Placing together all possible bytecode. All reachable methods, fields, classes</a:t>
            </a:r>
            <a:endParaRPr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" name="Google Shape;457;p47"/>
          <p:cNvSpPr txBox="1"/>
          <p:nvPr/>
        </p:nvSpPr>
        <p:spPr>
          <a:xfrm>
            <a:off x="5109637" y="3540132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AOT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" name="Google Shape;465;p47"/>
          <p:cNvSpPr txBox="1"/>
          <p:nvPr/>
        </p:nvSpPr>
        <p:spPr>
          <a:xfrm>
            <a:off x="6274543" y="2817288"/>
            <a:ext cx="1969504" cy="86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Application is running without deps and class loading </a:t>
            </a:r>
            <a:endParaRPr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2" name="Google Shape;457;p47"/>
          <p:cNvSpPr txBox="1"/>
          <p:nvPr/>
        </p:nvSpPr>
        <p:spPr>
          <a:xfrm>
            <a:off x="7158033" y="4095325"/>
            <a:ext cx="1179674" cy="71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Machine code, image heap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374141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2949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</a:t>
            </a:r>
            <a:r>
              <a:rPr lang="en-US" dirty="0" err="1" smtClean="0"/>
              <a:t>GraalVM</a:t>
            </a:r>
            <a:r>
              <a:rPr lang="en-US" dirty="0" smtClean="0"/>
              <a:t>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Moscow, Russian Research Institute, 2020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804" y="976217"/>
            <a:ext cx="6747963" cy="319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</a:pPr>
            <a:endParaRPr lang="en-US" sz="16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Faster VM and a runtime for Java, Scala, </a:t>
            </a:r>
            <a:r>
              <a:rPr lang="en-US" sz="1600" dirty="0" err="1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Kotlin</a:t>
            </a: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better optimizations than in C2</a:t>
            </a:r>
          </a:p>
          <a:p>
            <a:pPr marL="44450" lv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n-US" sz="1600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Some attempts to have </a:t>
            </a:r>
            <a:r>
              <a:rPr lang="en-US" sz="1600" b="1" u="sng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polyglot</a:t>
            </a: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compiler and support to run several non-JVM languages inside of JVM!</a:t>
            </a: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r>
              <a:rPr lang="en-US" sz="1600" dirty="0" smtClean="0">
                <a:solidFill>
                  <a:schemeClr val="dk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And as a super bonus - native execution of your JVM bytecode with AOT compilation!</a:t>
            </a:r>
            <a:endParaRPr lang="en-US" sz="1600" dirty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 smtClean="0">
              <a:solidFill>
                <a:schemeClr val="dk1"/>
              </a:solidFill>
              <a:uFill>
                <a:noFill/>
              </a:u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41300" lvl="0" indent="-19685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  <a:buFont typeface="Roboto Condensed Light"/>
              <a:buChar char="■"/>
            </a:pPr>
            <a:endParaRPr lang="en-US" sz="16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73154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29497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Package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Moscow, Russian Research Institute, 2020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3" y="1684215"/>
            <a:ext cx="6906966" cy="1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2398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904</Words>
  <Application>Microsoft Office PowerPoint</Application>
  <PresentationFormat>On-screen Show (16:9)</PresentationFormat>
  <Paragraphs>174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Roboto Condensed</vt:lpstr>
      <vt:lpstr>Fira Sans Extra Condensed Medium</vt:lpstr>
      <vt:lpstr>Squada One</vt:lpstr>
      <vt:lpstr>Consolas</vt:lpstr>
      <vt:lpstr>Wingdings</vt:lpstr>
      <vt:lpstr>Roboto Condensed Light</vt:lpstr>
      <vt:lpstr>Arial</vt:lpstr>
      <vt:lpstr>Exo 2</vt:lpstr>
      <vt:lpstr>Tech Newsletter by Slidesgo</vt:lpstr>
      <vt:lpstr>GraalVM</vt:lpstr>
      <vt:lpstr>What you should get from this talk? </vt:lpstr>
      <vt:lpstr>GraalVM overview</vt:lpstr>
      <vt:lpstr>What is GraalVM</vt:lpstr>
      <vt:lpstr>Code processing</vt:lpstr>
      <vt:lpstr>Java in a standalone native app??? </vt:lpstr>
      <vt:lpstr>Native execution</vt:lpstr>
      <vt:lpstr>Why GraalVM? </vt:lpstr>
      <vt:lpstr>Package </vt:lpstr>
      <vt:lpstr>Package </vt:lpstr>
      <vt:lpstr>Package </vt:lpstr>
      <vt:lpstr>GraalVM architecture</vt:lpstr>
      <vt:lpstr>Implementation for JVM-languages </vt:lpstr>
      <vt:lpstr>Interpreters </vt:lpstr>
      <vt:lpstr>Implementation</vt:lpstr>
      <vt:lpstr>Implementation for native languages </vt:lpstr>
      <vt:lpstr>Repository</vt:lpstr>
      <vt:lpstr>Github</vt:lpstr>
      <vt:lpstr>Github</vt:lpstr>
      <vt:lpstr>Simple installation</vt:lpstr>
      <vt:lpstr>Other benefits</vt:lpstr>
      <vt:lpstr>Polyglot compiler </vt:lpstr>
      <vt:lpstr>Polyglot compiler </vt:lpstr>
      <vt:lpstr>Polyglot compiler </vt:lpstr>
      <vt:lpstr>Why do I need this hell?  I will never put Ruby inside Java!!</vt:lpstr>
      <vt:lpstr>Because…</vt:lpstr>
      <vt:lpstr>Some benchmarks</vt:lpstr>
      <vt:lpstr>Benchmarks</vt:lpstr>
      <vt:lpstr>Benchmarks</vt:lpstr>
      <vt:lpstr>Benchmarks</vt:lpstr>
      <vt:lpstr>Simple installation</vt:lpstr>
      <vt:lpstr>Benchmark</vt:lpstr>
      <vt:lpstr>That’s all folks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GraalVM</dc:title>
  <dc:creator>Andrey (安德烈) Kuleshov</dc:creator>
  <cp:lastModifiedBy>Andrey (安德烈) Kuleshov</cp:lastModifiedBy>
  <cp:revision>52</cp:revision>
  <dcterms:modified xsi:type="dcterms:W3CDTF">2020-05-29T08:18:47Z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(3)qFYEKS01WE/o5GUZv3n8e3Tgzq6vbpX0yjAf/JsM4VOuXa0IOlOjhL8rOqRs8d2fV9rQfia6
UKlZrchgCmWJv8/mcZKPgHOuIdYoQ4GfWXGPZ/fEdOrMEk6Hzl4JBAK7kQg8XK4LyRctAjBi
FE0YJnQwZpMwVnly6JdOLwSj0bj4peJY7UChtPr4k1APiRVYW8RRiTrBnsMLx+fnWZXW2E8u
N+CiIrS4Chf54OAw0g</vt:lpwstr>
  </property>
  <property fmtid="{D5CDD505-2E9C-101B-9397-08002B2CF9AE}" pid="3" name="_2015_ms_pID_7253431">
    <vt:lpwstr>U0VfR2gs7kwryIAtT3GDFiGF4fDWa+/RVOEdpERiAgsFnvsJOK5B7E
0rzu87sIn1A6hMfTIofVbWlj9p5AxOt1bYi71FmwbyVPakn+8O51ms5AqbUjiuI4JBUflZel
5V3Ol7Iazah+mlmmroMMMxnXdZnrzBDlANEgOv9FCY0ZlZpthfUEJfmYB4gzlq5GOjtWD1Xe
3F5SuRi5cLeGT2xtlwHYZBEYGb5MgvNIV+AP</vt:lpwstr>
  </property>
  <property fmtid="{D5CDD505-2E9C-101B-9397-08002B2CF9AE}" pid="4" name="_2015_ms_pID_7253432">
    <vt:lpwstr>nw==</vt:lpwstr>
  </property>
</Properties>
</file>