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91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E8C5B6-427E-4230-9FB7-70795D9AC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C4607-2C0B-42B0-B1EF-13ED064E45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44380-516D-4594-9037-BF48B2951702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C53B63-F325-482C-988E-89972FAE64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12E698-B0D8-4978-9D58-38FA1FD9BB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4285-CB2B-403B-ACDD-6935BCBE2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8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36EE-7EA9-4D61-88C5-31BED9F754E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283B4-495E-406F-B7D9-B1F2452D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1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CE39-7C1E-482F-8241-095ECF39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451052-C61D-409E-83D9-CBF95D72B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CD8DD-56A9-4CB4-B75A-47408F2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5EF-8E61-4A04-83FA-BB5F22242DCE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DAFDD-FEA8-4CF1-8EC3-7AA62BF8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BA416-184F-4F47-98D8-CED72F0A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021CC-6DCA-49FB-9E00-6FBB1D09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E9D7EB-CBDC-448B-931E-A417576F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AAB8B-B072-419D-B156-610D735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17C2-0263-444F-933C-70DE08870893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7CCC6-4F80-4D92-A0F2-F1FEF8C8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9ABA1-7112-4396-9B9A-BC03C81B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34DA27-38BC-4331-8575-C593824C7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0CBE86-8AA7-4A9B-AFCF-E770345D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A08E8-BB78-4816-B586-B01E6572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8CB-F4D1-4672-AEF4-57D04E2C3662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AF733-51B6-4632-BF6F-212DEEFA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4BE6E-F2A2-4696-99E3-069756F3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0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BD395-D6DF-4D1B-9EFC-C54D123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0C9B-6AF6-4B45-A6C9-A3BE2EDC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E5BF0-2D5A-4E6E-91F8-1C56BFC6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484-50F3-4DAC-8BEB-F681CB03059C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156C7-BD2C-46E8-A845-734B7305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E3D35-6470-465E-AAF8-1C934D57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02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EE6A4-17D1-4308-9E3C-D8A52F5E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98F654-6366-4FB9-A220-E09E0543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290CBC-465D-4586-99E1-85A7AD11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3A20-7837-4E5A-89D1-765E0A278B40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0761C-5128-47E8-928D-CB850AD2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E93B2-A387-4361-BA86-89F20A92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2782D-75AE-40DC-BBCB-20B6A103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2C5D5-E924-4336-AB5F-0A505D156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E9024D-4D0A-4378-B588-25678AAD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3F16B3-4377-4931-804A-246DA0A2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863F-8C48-4346-BDAB-88779D68EC8E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D4842C-8416-4567-99BA-9B6DF11A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93C0F4-D117-4CDF-B107-809BB7AA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32CFE-A920-49CA-A40A-213B0020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CED45-2F9C-45DF-B619-98CAAAA9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99A9A3-764C-4074-891D-7D3282E2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F1E3AE-A9C1-49C8-BC23-78E27A79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22BF29-2AF7-4001-A92B-8928CD21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31BB82-FFEA-4017-B42A-8936A8E0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46F-AF3B-4824-9778-DE7369FB2A19}" type="datetime1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7C6BCE-0F02-47E8-95D0-5070B8D2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AD98D4-1BE3-451A-8015-562C386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3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68D43-DB0A-478D-BE2F-260F692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00339-FDC5-4930-8196-15687B6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DA03-37F6-4232-9EA9-048A01AE3180}" type="datetime1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C27147-18D7-43B9-8867-9510373D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A38AD-071A-4F76-9C04-491A1D5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FE9B48-1BBD-4B52-98E5-1103FA6D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82BC-79AB-4D14-8751-015DCFB0D1C1}" type="datetime1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C643FC-DDA1-418F-B90E-AD37865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299903-D5E3-4DE1-9C05-DC134DF1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1B61D-87CF-413B-8849-F3E6CBF2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67C3F-FDF0-43F9-BD22-380D28A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76FAD9-6C0A-4831-BB13-188D2B432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70885-5275-4EDF-8F6C-52E0CD3C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7E1A-0E56-4AC4-9416-F711CE5A31F7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9B98EC-12C1-4C86-8E6A-9CB4029B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B1E26F-DCBD-485D-85B3-9F0B2415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50DD9-77BE-4DF9-A26A-9C787920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1E87FD-AC56-4201-A205-E06EBD64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5244-0ABC-47B6-BECF-12F4CF21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93096-3AF2-4CF3-B267-AEA51E6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88A5-DE13-4283-BBED-86119BD83DDF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206B9F-0AF3-4C3C-AA0B-ADCC103C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15BD29-797F-49E8-BC85-CC0FED32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7333D-C0DC-4D67-89D6-8F876EBF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5E88A4-1AE5-417D-93D9-B810B48E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5959F-E4A5-4A9A-9503-DC55BCE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58F-22C2-4998-AAB4-6BEB96B83A04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93E6D-D895-4599-AFF4-6ADBB6674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F20DD-DB0B-4DD1-AFE9-73ADD4BE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7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FB0C7F-36CB-4CD7-B197-5C9714B144C8}"/>
              </a:ext>
            </a:extLst>
          </p:cNvPr>
          <p:cNvSpPr txBox="1"/>
          <p:nvPr/>
        </p:nvSpPr>
        <p:spPr>
          <a:xfrm>
            <a:off x="1295400" y="1013241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университет им. В.И. Ульянова (Ленина)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B7D44-0823-4C5B-AE4F-B527F7024624}"/>
              </a:ext>
            </a:extLst>
          </p:cNvPr>
          <p:cNvSpPr txBox="1"/>
          <p:nvPr/>
        </p:nvSpPr>
        <p:spPr>
          <a:xfrm>
            <a:off x="0" y="2219525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«Программно-алгоритмический комплекс анализа изображений сетчатки, полученных с помощью метода оптической когерентной томографии»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6D246-FDD2-40D7-A437-D38259E4097C}"/>
              </a:ext>
            </a:extLst>
          </p:cNvPr>
          <p:cNvSpPr txBox="1"/>
          <p:nvPr/>
        </p:nvSpPr>
        <p:spPr>
          <a:xfrm>
            <a:off x="0" y="465691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Кошаев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Евгений Александрович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BE844-3498-45B3-ACE3-F072A2BB7D62}"/>
              </a:ext>
            </a:extLst>
          </p:cNvPr>
          <p:cNvSpPr txBox="1"/>
          <p:nvPr/>
        </p:nvSpPr>
        <p:spPr>
          <a:xfrm>
            <a:off x="0" y="51185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д.т.н., проф. Юлдашев З.М.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8C8A5-1094-4648-A30E-E5D41D56916B}"/>
              </a:ext>
            </a:extLst>
          </p:cNvPr>
          <p:cNvSpPr txBox="1"/>
          <p:nvPr/>
        </p:nvSpPr>
        <p:spPr>
          <a:xfrm>
            <a:off x="0" y="55802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Скоробогатова А.И.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38522-32C9-484C-8958-E85FBCF67047}"/>
              </a:ext>
            </a:extLst>
          </p:cNvPr>
          <p:cNvSpPr txBox="1"/>
          <p:nvPr/>
        </p:nvSpPr>
        <p:spPr>
          <a:xfrm>
            <a:off x="0" y="603636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СПбГЭТУ«ЛЭТИ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688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Метрики модели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YOLOv12-seg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9">
            <a:extLst>
              <a:ext uri="{FF2B5EF4-FFF2-40B4-BE49-F238E27FC236}">
                <a16:creationId xmlns:a16="http://schemas.microsoft.com/office/drawing/2014/main" id="{32821C25-D211-40AF-A70A-74E06E3E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09764"/>
              </p:ext>
            </p:extLst>
          </p:nvPr>
        </p:nvGraphicFramePr>
        <p:xfrm>
          <a:off x="180338" y="1809550"/>
          <a:ext cx="613337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344">
                  <a:extLst>
                    <a:ext uri="{9D8B030D-6E8A-4147-A177-3AD203B41FA5}">
                      <a16:colId xmlns:a16="http://schemas.microsoft.com/office/drawing/2014/main" val="4222629740"/>
                    </a:ext>
                  </a:extLst>
                </a:gridCol>
                <a:gridCol w="1084245">
                  <a:extLst>
                    <a:ext uri="{9D8B030D-6E8A-4147-A177-3AD203B41FA5}">
                      <a16:colId xmlns:a16="http://schemas.microsoft.com/office/drawing/2014/main" val="3701847477"/>
                    </a:ext>
                  </a:extLst>
                </a:gridCol>
                <a:gridCol w="868009">
                  <a:extLst>
                    <a:ext uri="{9D8B030D-6E8A-4147-A177-3AD203B41FA5}">
                      <a16:colId xmlns:a16="http://schemas.microsoft.com/office/drawing/2014/main" val="1454913806"/>
                    </a:ext>
                  </a:extLst>
                </a:gridCol>
                <a:gridCol w="1032939">
                  <a:extLst>
                    <a:ext uri="{9D8B030D-6E8A-4147-A177-3AD203B41FA5}">
                      <a16:colId xmlns:a16="http://schemas.microsoft.com/office/drawing/2014/main" val="1775587997"/>
                    </a:ext>
                  </a:extLst>
                </a:gridCol>
                <a:gridCol w="1013839">
                  <a:extLst>
                    <a:ext uri="{9D8B030D-6E8A-4147-A177-3AD203B41FA5}">
                      <a16:colId xmlns:a16="http://schemas.microsoft.com/office/drawing/2014/main" val="68730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аннотация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Друзы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78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СГМ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нейроэпителия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89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Витреомакулярная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тракция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Ламеллярный разрыв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2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стекловидного тела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311074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D0775-ACE6-4A10-A56D-D0BE19AB3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4521" y="1809550"/>
            <a:ext cx="5347141" cy="3154336"/>
          </a:xfrm>
          <a:prstGeom prst="rect">
            <a:avLst/>
          </a:prstGeom>
        </p:spPr>
      </p:pic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F2CBC36A-621E-4F2B-B498-9F6B440A7224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7D139-5577-43AB-A9BE-59074897D74F}"/>
              </a:ext>
            </a:extLst>
          </p:cNvPr>
          <p:cNvSpPr txBox="1"/>
          <p:nvPr/>
        </p:nvSpPr>
        <p:spPr>
          <a:xfrm>
            <a:off x="6965962" y="4963886"/>
            <a:ext cx="474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сегментации патологий выбранной моделью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326056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FA2213-EF22-4841-BFF9-DDD5822D09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340" y="1651806"/>
            <a:ext cx="5696716" cy="34664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6266BF-E2CB-4CAC-A050-E980E57E49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8992" y="1651806"/>
            <a:ext cx="5224780" cy="3466465"/>
          </a:xfrm>
          <a:prstGeom prst="rect">
            <a:avLst/>
          </a:prstGeom>
        </p:spPr>
      </p:pic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6C65CFA6-2294-4A43-A39F-6361DB391741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460B0-C56C-4CAA-9E48-821D2B5EBB45}"/>
              </a:ext>
            </a:extLst>
          </p:cNvPr>
          <p:cNvSpPr txBox="1"/>
          <p:nvPr/>
        </p:nvSpPr>
        <p:spPr>
          <a:xfrm>
            <a:off x="180340" y="6132348"/>
            <a:ext cx="671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Технологии, использованные при разработке: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React.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7166F-9DC9-4698-A579-9A6107E76A58}"/>
              </a:ext>
            </a:extLst>
          </p:cNvPr>
          <p:cNvSpPr txBox="1"/>
          <p:nvPr/>
        </p:nvSpPr>
        <p:spPr>
          <a:xfrm>
            <a:off x="656569" y="5137323"/>
            <a:ext cx="474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Начальный экран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8188-42B9-4623-B7AB-20D91A0AB94A}"/>
              </a:ext>
            </a:extLst>
          </p:cNvPr>
          <p:cNvSpPr txBox="1"/>
          <p:nvPr/>
        </p:nvSpPr>
        <p:spPr>
          <a:xfrm>
            <a:off x="6589253" y="5118271"/>
            <a:ext cx="474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 результатов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82702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Клиент-серверная архитектура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289102-7982-4E81-9EBC-4C87AE8929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75" y="1602340"/>
            <a:ext cx="6356849" cy="41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AD187994-72C9-4E0C-82B7-29D9F11E8026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0" y="3429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472C7528-8CBC-4190-9E4B-A33A42902B81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2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98D89-CBD2-4D46-A0C1-F68DCC0E98C3}"/>
              </a:ext>
            </a:extLst>
          </p:cNvPr>
          <p:cNvSpPr txBox="1"/>
          <p:nvPr/>
        </p:nvSpPr>
        <p:spPr>
          <a:xfrm>
            <a:off x="180340" y="1696760"/>
            <a:ext cx="1180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Глобальный сдвиг, связанный со старением населения приводит к возрастному увеличению распространённости офтальмологических заболеваний, связанных с заболевания сетчатки.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AEDC7-3E81-4A4E-AB2B-5582B807FD8F}"/>
              </a:ext>
            </a:extLst>
          </p:cNvPr>
          <p:cNvSpPr txBox="1"/>
          <p:nvPr/>
        </p:nvSpPr>
        <p:spPr>
          <a:xfrm>
            <a:off x="180340" y="3104299"/>
            <a:ext cx="1162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людей в возрасте 60 лет и старше к 2030 году увеличится на 54% и достигнет 1.4 миллиардов.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E01CD-5453-4696-95F8-BECCFF6AF000}"/>
              </a:ext>
            </a:extLst>
          </p:cNvPr>
          <p:cNvSpPr txBox="1"/>
          <p:nvPr/>
        </p:nvSpPr>
        <p:spPr>
          <a:xfrm>
            <a:off x="180339" y="4138188"/>
            <a:ext cx="1162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Своевременная диагностика заболеваний сетчатки способная предотвратить до 80% случаев потери зрения.</a:t>
            </a:r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FDE67036-8A8E-446B-BE8B-A9006AA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269823"/>
            <a:ext cx="2743200" cy="365125"/>
          </a:xfrm>
        </p:spPr>
        <p:txBody>
          <a:bodyPr/>
          <a:lstStyle/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9B3CE-B68D-496C-9F3D-62369E7666C6}"/>
              </a:ext>
            </a:extLst>
          </p:cNvPr>
          <p:cNvSpPr txBox="1"/>
          <p:nvPr/>
        </p:nvSpPr>
        <p:spPr>
          <a:xfrm>
            <a:off x="0" y="30996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A4C6-AF27-44E5-A5FB-8344E99D8096}"/>
              </a:ext>
            </a:extLst>
          </p:cNvPr>
          <p:cNvSpPr txBox="1"/>
          <p:nvPr/>
        </p:nvSpPr>
        <p:spPr>
          <a:xfrm>
            <a:off x="0" y="388696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программно-алгоритмического комплекса.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предобработки ОКТ-изображения.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результатов работы моделей нейронных сетей и выбор наиболее походящей модели.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графического интерфейса для взаимодействия с программно-алгоритмическим комплексом.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A4CA6-D41A-4E5E-8EFF-DA990A396016}"/>
              </a:ext>
            </a:extLst>
          </p:cNvPr>
          <p:cNvSpPr txBox="1"/>
          <p:nvPr/>
        </p:nvSpPr>
        <p:spPr>
          <a:xfrm>
            <a:off x="180340" y="1692099"/>
            <a:ext cx="1180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программно-алгоритмического комплекса анализа изображений сетчатки, полученных с помощью метода ОКТ, с применением методов машинного обучения для сегментирования и классифицирования патологий сетчатки</a:t>
            </a:r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1423169E-D132-474E-81BA-029E0BA8E9F5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Биотехническая система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B9A852-370D-472C-B35E-D043681E62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542" y="1489550"/>
            <a:ext cx="7936916" cy="4981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81F13BEB-683C-4262-8A15-3AFA3EB99DEF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предобработки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8B40E77-A58B-4ECC-9D33-3CA961F41D5F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B71956-A5B6-4C8D-A1E0-96B4746EC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98" y="2720656"/>
            <a:ext cx="11498502" cy="192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30968-D9A7-47DE-9FC0-AC00380E3936}"/>
              </a:ext>
            </a:extLst>
          </p:cNvPr>
          <p:cNvSpPr txBox="1"/>
          <p:nvPr/>
        </p:nvSpPr>
        <p:spPr>
          <a:xfrm>
            <a:off x="4245429" y="4462378"/>
            <a:ext cx="370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модуля предобработки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29806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предобработки. Визуализация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B62858-B013-4051-9673-9EB3BBCCBA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348" y="1602341"/>
            <a:ext cx="2129723" cy="19951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2BC9BD-1345-4284-BB82-6847DC0C0D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2037" y="1602340"/>
            <a:ext cx="2129990" cy="19951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DEE31B-F09E-43E2-9107-3FF0998F97B9}"/>
              </a:ext>
            </a:extLst>
          </p:cNvPr>
          <p:cNvPicPr/>
          <p:nvPr/>
        </p:nvPicPr>
        <p:blipFill rotWithShape="1">
          <a:blip r:embed="rId5"/>
          <a:srcRect l="9714" t="2652" r="2141" b="7187"/>
          <a:stretch/>
        </p:blipFill>
        <p:spPr bwMode="auto">
          <a:xfrm>
            <a:off x="6294993" y="1668281"/>
            <a:ext cx="1917827" cy="186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14FD66-2717-4DDE-8342-9D9D11A1464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25519" y="1602339"/>
            <a:ext cx="2129723" cy="19951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86D089E-EFFB-40CE-ADB0-119AF07AE12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2233" y="4256122"/>
            <a:ext cx="2129723" cy="199907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E99A00-419A-4047-BEE5-E6FEA7FB1C6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565189" y="4240027"/>
            <a:ext cx="2129723" cy="2027319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1D54497-E621-4600-B7B0-078ABD1FC00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939071" y="2599907"/>
            <a:ext cx="612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8A2CA7F-BB11-4BA4-B1E3-60161007050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682027" y="2599906"/>
            <a:ext cx="612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A8C58D-63D2-4A46-803F-B2B44B203FF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212820" y="2599906"/>
            <a:ext cx="612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D74976F1-BF2B-4853-A712-99E38C6D59B3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1887095" y="2599906"/>
            <a:ext cx="9068147" cy="1656216"/>
          </a:xfrm>
          <a:prstGeom prst="bentConnector4">
            <a:avLst>
              <a:gd name="adj1" fmla="val -2521"/>
              <a:gd name="adj2" fmla="val 881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FAA7095-1B2E-474C-B0C7-61BCCC563BA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951956" y="5253687"/>
            <a:ext cx="613233" cy="1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Номер слайда 6">
            <a:extLst>
              <a:ext uri="{FF2B5EF4-FFF2-40B4-BE49-F238E27FC236}">
                <a16:creationId xmlns:a16="http://schemas.microsoft.com/office/drawing/2014/main" id="{AEF77744-B5F6-4437-85D2-533D5210604B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0B97C-C9C2-4299-8946-CA63D0E086EE}"/>
              </a:ext>
            </a:extLst>
          </p:cNvPr>
          <p:cNvSpPr txBox="1"/>
          <p:nvPr/>
        </p:nvSpPr>
        <p:spPr>
          <a:xfrm>
            <a:off x="913802" y="3601618"/>
            <a:ext cx="2091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изображение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9E83D-48E2-4FCA-AA95-2761CACC5600}"/>
              </a:ext>
            </a:extLst>
          </p:cNvPr>
          <p:cNvSpPr txBox="1"/>
          <p:nvPr/>
        </p:nvSpPr>
        <p:spPr>
          <a:xfrm>
            <a:off x="3738479" y="3601618"/>
            <a:ext cx="1956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Размытие изображение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FB15F-B2A1-4318-8F72-6019925194F9}"/>
              </a:ext>
            </a:extLst>
          </p:cNvPr>
          <p:cNvSpPr txBox="1"/>
          <p:nvPr/>
        </p:nvSpPr>
        <p:spPr>
          <a:xfrm>
            <a:off x="6497090" y="3601617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краёв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C4790A-53CC-4608-AC00-CDE4F163546C}"/>
              </a:ext>
            </a:extLst>
          </p:cNvPr>
          <p:cNvSpPr txBox="1"/>
          <p:nvPr/>
        </p:nvSpPr>
        <p:spPr>
          <a:xfrm>
            <a:off x="8972327" y="3601616"/>
            <a:ext cx="1982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Пороговая фильтрация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8A599-FED0-4A5C-8FDB-075FCCD7CDA1}"/>
              </a:ext>
            </a:extLst>
          </p:cNvPr>
          <p:cNvSpPr txBox="1"/>
          <p:nvPr/>
        </p:nvSpPr>
        <p:spPr>
          <a:xfrm>
            <a:off x="913802" y="6204384"/>
            <a:ext cx="200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Морфологические преобразования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B88235-2785-4BB5-9799-05B5D19B1526}"/>
              </a:ext>
            </a:extLst>
          </p:cNvPr>
          <p:cNvSpPr txBox="1"/>
          <p:nvPr/>
        </p:nvSpPr>
        <p:spPr>
          <a:xfrm>
            <a:off x="3186627" y="6204384"/>
            <a:ext cx="306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контуров и выделение фрагмента 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5265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Построение обучающей выборки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EC4AB5-B012-40EB-9674-928DE042C666}"/>
              </a:ext>
            </a:extLst>
          </p:cNvPr>
          <p:cNvGrpSpPr/>
          <p:nvPr/>
        </p:nvGrpSpPr>
        <p:grpSpPr>
          <a:xfrm>
            <a:off x="180340" y="2709000"/>
            <a:ext cx="4009141" cy="1440000"/>
            <a:chOff x="3273107" y="2409825"/>
            <a:chExt cx="5645785" cy="203835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EC19818D-5C26-471F-97FD-D3F90B61F3E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07" y="2409825"/>
              <a:ext cx="5645785" cy="203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Надпись 13">
              <a:extLst>
                <a:ext uri="{FF2B5EF4-FFF2-40B4-BE49-F238E27FC236}">
                  <a16:creationId xmlns:a16="http://schemas.microsoft.com/office/drawing/2014/main" id="{70E9C75A-72C2-4423-9F7A-7BF35050C1F3}"/>
                </a:ext>
              </a:extLst>
            </p:cNvPr>
            <p:cNvSpPr txBox="1"/>
            <p:nvPr/>
          </p:nvSpPr>
          <p:spPr>
            <a:xfrm>
              <a:off x="5479027" y="2440192"/>
              <a:ext cx="562611" cy="2908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СГМ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152F36B-C74C-4787-8FFF-678963051331}"/>
                </a:ext>
              </a:extLst>
            </p:cNvPr>
            <p:cNvCxnSpPr/>
            <p:nvPr/>
          </p:nvCxnSpPr>
          <p:spPr>
            <a:xfrm flipH="1">
              <a:off x="5147310" y="2789872"/>
              <a:ext cx="536575" cy="9810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A4496041-C10E-4711-814F-6A4BAB29010E}"/>
                </a:ext>
              </a:extLst>
            </p:cNvPr>
            <p:cNvCxnSpPr/>
            <p:nvPr/>
          </p:nvCxnSpPr>
          <p:spPr>
            <a:xfrm>
              <a:off x="5976620" y="2789872"/>
              <a:ext cx="704850" cy="7143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1AF57DB-B139-4BAC-A422-FBD87DC3060A}"/>
              </a:ext>
            </a:extLst>
          </p:cNvPr>
          <p:cNvGrpSpPr/>
          <p:nvPr/>
        </p:nvGrpSpPr>
        <p:grpSpPr>
          <a:xfrm>
            <a:off x="4307175" y="2683201"/>
            <a:ext cx="3293267" cy="1440000"/>
            <a:chOff x="3132772" y="2378392"/>
            <a:chExt cx="4780705" cy="2101215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D7DCEE63-EB90-4768-AC52-F394F022FD31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33"/>
            <a:stretch/>
          </p:blipFill>
          <p:spPr bwMode="auto">
            <a:xfrm>
              <a:off x="3132772" y="2378392"/>
              <a:ext cx="4780705" cy="21012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341CD469-B8C6-4467-99C0-00FA7530FF37}"/>
                </a:ext>
              </a:extLst>
            </p:cNvPr>
            <p:cNvCxnSpPr/>
            <p:nvPr/>
          </p:nvCxnSpPr>
          <p:spPr>
            <a:xfrm flipH="1">
              <a:off x="4827366" y="2775182"/>
              <a:ext cx="366395" cy="6858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46D0E4F4-57A6-46BF-8613-5AC66EA68A08}"/>
                </a:ext>
              </a:extLst>
            </p:cNvPr>
            <p:cNvCxnSpPr/>
            <p:nvPr/>
          </p:nvCxnSpPr>
          <p:spPr>
            <a:xfrm flipH="1">
              <a:off x="5193761" y="2775182"/>
              <a:ext cx="115570" cy="6858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1B86F8C2-F72E-4802-B6B0-27111FFFBD78}"/>
                </a:ext>
              </a:extLst>
            </p:cNvPr>
            <p:cNvCxnSpPr/>
            <p:nvPr/>
          </p:nvCxnSpPr>
          <p:spPr>
            <a:xfrm>
              <a:off x="5475066" y="2756132"/>
              <a:ext cx="333375" cy="7239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Надпись 17">
              <a:extLst>
                <a:ext uri="{FF2B5EF4-FFF2-40B4-BE49-F238E27FC236}">
                  <a16:creationId xmlns:a16="http://schemas.microsoft.com/office/drawing/2014/main" id="{ED0C3BFE-2561-48C7-8938-CFF463870EEC}"/>
                </a:ext>
              </a:extLst>
            </p:cNvPr>
            <p:cNvSpPr txBox="1"/>
            <p:nvPr/>
          </p:nvSpPr>
          <p:spPr>
            <a:xfrm>
              <a:off x="4973728" y="2427793"/>
              <a:ext cx="673100" cy="2978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Кисты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3EB211-DD53-4124-92D5-4639650A9F38}"/>
              </a:ext>
            </a:extLst>
          </p:cNvPr>
          <p:cNvGrpSpPr/>
          <p:nvPr/>
        </p:nvGrpSpPr>
        <p:grpSpPr>
          <a:xfrm>
            <a:off x="7098108" y="4295528"/>
            <a:ext cx="4921568" cy="1440000"/>
            <a:chOff x="3193097" y="2575242"/>
            <a:chExt cx="5805805" cy="1707515"/>
          </a:xfrm>
        </p:grpSpPr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D0D4EC7B-C7FA-4C89-A4DA-8775660D4E7B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097" y="2575242"/>
              <a:ext cx="5805805" cy="17075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3940D139-7D7C-42C9-B023-72360D354A55}"/>
                </a:ext>
              </a:extLst>
            </p:cNvPr>
            <p:cNvCxnSpPr/>
            <p:nvPr/>
          </p:nvCxnSpPr>
          <p:spPr>
            <a:xfrm flipH="1">
              <a:off x="5107305" y="3069196"/>
              <a:ext cx="764540" cy="59499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13065FA8-A6F8-476D-BDC7-5A3BA310998E}"/>
                </a:ext>
              </a:extLst>
            </p:cNvPr>
            <p:cNvCxnSpPr/>
            <p:nvPr/>
          </p:nvCxnSpPr>
          <p:spPr>
            <a:xfrm flipH="1">
              <a:off x="4779645" y="3034906"/>
              <a:ext cx="1034415" cy="5607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498C9BA4-B277-4980-B8B4-7BF055A7D28E}"/>
                </a:ext>
              </a:extLst>
            </p:cNvPr>
            <p:cNvCxnSpPr/>
            <p:nvPr/>
          </p:nvCxnSpPr>
          <p:spPr>
            <a:xfrm flipH="1">
              <a:off x="5953125" y="3103486"/>
              <a:ext cx="45085" cy="4914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F842020D-5CFD-441E-BFA1-969AA4986167}"/>
                </a:ext>
              </a:extLst>
            </p:cNvPr>
            <p:cNvCxnSpPr/>
            <p:nvPr/>
          </p:nvCxnSpPr>
          <p:spPr>
            <a:xfrm>
              <a:off x="6134100" y="3086341"/>
              <a:ext cx="146050" cy="57721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6A0C38B1-2E49-4D13-880A-000AE6771C56}"/>
                </a:ext>
              </a:extLst>
            </p:cNvPr>
            <p:cNvCxnSpPr/>
            <p:nvPr/>
          </p:nvCxnSpPr>
          <p:spPr>
            <a:xfrm>
              <a:off x="6237605" y="3095231"/>
              <a:ext cx="681355" cy="6724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71EE7AE4-2E49-42A2-AC4F-FBB98F5248F3}"/>
                </a:ext>
              </a:extLst>
            </p:cNvPr>
            <p:cNvCxnSpPr/>
            <p:nvPr/>
          </p:nvCxnSpPr>
          <p:spPr>
            <a:xfrm>
              <a:off x="6315075" y="3060306"/>
              <a:ext cx="982980" cy="72453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Надпись 12">
              <a:extLst>
                <a:ext uri="{FF2B5EF4-FFF2-40B4-BE49-F238E27FC236}">
                  <a16:creationId xmlns:a16="http://schemas.microsoft.com/office/drawing/2014/main" id="{E7D66EDB-38DA-4613-B0A0-AB20E3185C0B}"/>
                </a:ext>
              </a:extLst>
            </p:cNvPr>
            <p:cNvSpPr txBox="1"/>
            <p:nvPr/>
          </p:nvSpPr>
          <p:spPr>
            <a:xfrm>
              <a:off x="5608320" y="2680575"/>
              <a:ext cx="671830" cy="3016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Друзы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58E2A25-54DC-4359-89FF-CDB4DF8CD35D}"/>
              </a:ext>
            </a:extLst>
          </p:cNvPr>
          <p:cNvGrpSpPr/>
          <p:nvPr/>
        </p:nvGrpSpPr>
        <p:grpSpPr>
          <a:xfrm>
            <a:off x="7770988" y="2679570"/>
            <a:ext cx="4248688" cy="1442078"/>
            <a:chOff x="6434978" y="3539117"/>
            <a:chExt cx="4781550" cy="168112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AC4A714-53B5-4EAD-AC9B-354E5309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978" y="3539117"/>
              <a:ext cx="4781550" cy="1681128"/>
            </a:xfrm>
            <a:prstGeom prst="rect">
              <a:avLst/>
            </a:prstGeom>
          </p:spPr>
        </p:pic>
        <p:sp>
          <p:nvSpPr>
            <p:cNvPr id="59" name="Надпись 12">
              <a:extLst>
                <a:ext uri="{FF2B5EF4-FFF2-40B4-BE49-F238E27FC236}">
                  <a16:creationId xmlns:a16="http://schemas.microsoft.com/office/drawing/2014/main" id="{67678609-7984-4241-A08E-881700D91632}"/>
                </a:ext>
              </a:extLst>
            </p:cNvPr>
            <p:cNvSpPr txBox="1"/>
            <p:nvPr/>
          </p:nvSpPr>
          <p:spPr>
            <a:xfrm>
              <a:off x="6434978" y="3603863"/>
              <a:ext cx="3413735" cy="37415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Ламеллярный </a:t>
              </a:r>
              <a:r>
                <a:rPr lang="ru-RU" sz="1400" dirty="0" err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макулярный</a:t>
              </a: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разрыв</a:t>
              </a:r>
              <a:endPara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C9E1CF40-FE2A-4BC8-A92B-9856A0888681}"/>
                </a:ext>
              </a:extLst>
            </p:cNvPr>
            <p:cNvCxnSpPr>
              <a:cxnSpLocks/>
            </p:cNvCxnSpPr>
            <p:nvPr/>
          </p:nvCxnSpPr>
          <p:spPr>
            <a:xfrm>
              <a:off x="8633818" y="3980693"/>
              <a:ext cx="191935" cy="371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Номер слайда 6">
            <a:extLst>
              <a:ext uri="{FF2B5EF4-FFF2-40B4-BE49-F238E27FC236}">
                <a16:creationId xmlns:a16="http://schemas.microsoft.com/office/drawing/2014/main" id="{DB516B2D-4CFF-4F1B-A8C3-80E78660E52B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DDC83C2-8313-418C-AF31-C5849C1822B0}"/>
              </a:ext>
            </a:extLst>
          </p:cNvPr>
          <p:cNvGrpSpPr/>
          <p:nvPr/>
        </p:nvGrpSpPr>
        <p:grpSpPr>
          <a:xfrm>
            <a:off x="180340" y="4295528"/>
            <a:ext cx="3614400" cy="1448685"/>
            <a:chOff x="4317345" y="4702388"/>
            <a:chExt cx="3614400" cy="1448685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45F23BA7-8E8B-4C71-9C03-E093DB8F7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345" y="4711073"/>
              <a:ext cx="3614400" cy="1440000"/>
            </a:xfrm>
            <a:prstGeom prst="rect">
              <a:avLst/>
            </a:prstGeom>
          </p:spPr>
        </p:pic>
        <p:sp>
          <p:nvSpPr>
            <p:cNvPr id="34" name="Надпись 12">
              <a:extLst>
                <a:ext uri="{FF2B5EF4-FFF2-40B4-BE49-F238E27FC236}">
                  <a16:creationId xmlns:a16="http://schemas.microsoft.com/office/drawing/2014/main" id="{40C0BC62-32F3-4D32-ABAB-F371BA2EAFD8}"/>
                </a:ext>
              </a:extLst>
            </p:cNvPr>
            <p:cNvSpPr txBox="1"/>
            <p:nvPr/>
          </p:nvSpPr>
          <p:spPr>
            <a:xfrm>
              <a:off x="5504155" y="4702388"/>
              <a:ext cx="2382156" cy="26109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sz="1400" kern="12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Витреомакулярная</a:t>
              </a:r>
              <a:r>
                <a:rPr lang="ru-RU" sz="1400" kern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тракция</a:t>
              </a:r>
              <a:endParaRPr lang="ru-RU" sz="1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7E920012-B5E1-42C6-A930-92E59FE5B0D6}"/>
                </a:ext>
              </a:extLst>
            </p:cNvPr>
            <p:cNvCxnSpPr>
              <a:cxnSpLocks/>
            </p:cNvCxnSpPr>
            <p:nvPr/>
          </p:nvCxnSpPr>
          <p:spPr>
            <a:xfrm>
              <a:off x="6828575" y="5036587"/>
              <a:ext cx="647176" cy="19644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71A3CDE-092F-4AF3-A539-F981E585F4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73" y="4304213"/>
            <a:ext cx="2999502" cy="1440000"/>
          </a:xfrm>
          <a:prstGeom prst="rect">
            <a:avLst/>
          </a:prstGeom>
        </p:spPr>
      </p:pic>
      <p:sp>
        <p:nvSpPr>
          <p:cNvPr id="43" name="Надпись 12">
            <a:extLst>
              <a:ext uri="{FF2B5EF4-FFF2-40B4-BE49-F238E27FC236}">
                <a16:creationId xmlns:a16="http://schemas.microsoft.com/office/drawing/2014/main" id="{769A95DC-477B-4BE6-AC0D-4EB06DD2ED28}"/>
              </a:ext>
            </a:extLst>
          </p:cNvPr>
          <p:cNvSpPr txBox="1"/>
          <p:nvPr/>
        </p:nvSpPr>
        <p:spPr>
          <a:xfrm>
            <a:off x="4384096" y="4302135"/>
            <a:ext cx="2382156" cy="261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Отслойка стекловидного тела</a:t>
            </a:r>
            <a:endParaRPr lang="ru-RU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4BFFF11-B4D0-414B-A09D-49EB5EBC4687}"/>
              </a:ext>
            </a:extLst>
          </p:cNvPr>
          <p:cNvCxnSpPr>
            <a:cxnSpLocks/>
          </p:cNvCxnSpPr>
          <p:nvPr/>
        </p:nvCxnSpPr>
        <p:spPr>
          <a:xfrm>
            <a:off x="5575348" y="4563227"/>
            <a:ext cx="463676" cy="1633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013693-892E-4CE8-865D-D5CB5F9B042D}"/>
              </a:ext>
            </a:extLst>
          </p:cNvPr>
          <p:cNvSpPr txBox="1"/>
          <p:nvPr/>
        </p:nvSpPr>
        <p:spPr>
          <a:xfrm>
            <a:off x="180340" y="1555082"/>
            <a:ext cx="1013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ОКТ-изображения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KERMANY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выбрана для составления обучающей выборки.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1FE91A-E680-4F15-9E78-8077CC41B742}"/>
              </a:ext>
            </a:extLst>
          </p:cNvPr>
          <p:cNvSpPr txBox="1"/>
          <p:nvPr/>
        </p:nvSpPr>
        <p:spPr>
          <a:xfrm>
            <a:off x="132023" y="2230570"/>
            <a:ext cx="25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Выделяемые патологии:</a:t>
            </a:r>
          </a:p>
        </p:txBody>
      </p:sp>
    </p:spTree>
    <p:extLst>
      <p:ext uri="{BB962C8B-B14F-4D97-AF65-F5344CB8AC3E}">
        <p14:creationId xmlns:p14="http://schemas.microsoft.com/office/powerpoint/2010/main" val="43534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Построение обучающей выборки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B285ADC-707C-4F97-9EB1-BE03782898DE}"/>
              </a:ext>
            </a:extLst>
          </p:cNvPr>
          <p:cNvPicPr/>
          <p:nvPr/>
        </p:nvPicPr>
        <p:blipFill rotWithShape="1">
          <a:blip r:embed="rId3"/>
          <a:srcRect l="1790" t="3634"/>
          <a:stretch/>
        </p:blipFill>
        <p:spPr bwMode="auto">
          <a:xfrm>
            <a:off x="5862227" y="1697724"/>
            <a:ext cx="5461985" cy="2111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2DEB681-AEFC-4C42-AD58-74312A4C5A86}"/>
              </a:ext>
            </a:extLst>
          </p:cNvPr>
          <p:cNvPicPr/>
          <p:nvPr/>
        </p:nvPicPr>
        <p:blipFill rotWithShape="1">
          <a:blip r:embed="rId4"/>
          <a:srcRect l="537" t="2304"/>
          <a:stretch/>
        </p:blipFill>
        <p:spPr bwMode="auto">
          <a:xfrm>
            <a:off x="5862227" y="4190245"/>
            <a:ext cx="5461985" cy="2083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C569E81-2B7A-47FF-801E-A661179C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509552"/>
              </p:ext>
            </p:extLst>
          </p:nvPr>
        </p:nvGraphicFramePr>
        <p:xfrm>
          <a:off x="867788" y="1697724"/>
          <a:ext cx="400739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403">
                  <a:extLst>
                    <a:ext uri="{9D8B030D-6E8A-4147-A177-3AD203B41FA5}">
                      <a16:colId xmlns:a16="http://schemas.microsoft.com/office/drawing/2014/main" val="4222629740"/>
                    </a:ext>
                  </a:extLst>
                </a:gridCol>
                <a:gridCol w="1908992">
                  <a:extLst>
                    <a:ext uri="{9D8B030D-6E8A-4147-A177-3AD203B41FA5}">
                      <a16:colId xmlns:a16="http://schemas.microsoft.com/office/drawing/2014/main" val="36488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аннотация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изображений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Друзы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78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Кисты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6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СГМ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нейроэпителия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Витреомакулярная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тракция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Ламеллярный разрыв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стекловидного тела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11074"/>
                  </a:ext>
                </a:extLst>
              </a:tr>
            </a:tbl>
          </a:graphicData>
        </a:graphic>
      </p:graphicFrame>
      <p:sp>
        <p:nvSpPr>
          <p:cNvPr id="35" name="Номер слайда 6">
            <a:extLst>
              <a:ext uri="{FF2B5EF4-FFF2-40B4-BE49-F238E27FC236}">
                <a16:creationId xmlns:a16="http://schemas.microsoft.com/office/drawing/2014/main" id="{B75AEE6A-AD97-4E21-A436-D7EEB7823236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E728-32C2-4B24-8005-F5D4CDAA7748}"/>
              </a:ext>
            </a:extLst>
          </p:cNvPr>
          <p:cNvSpPr txBox="1"/>
          <p:nvPr/>
        </p:nvSpPr>
        <p:spPr>
          <a:xfrm>
            <a:off x="5862227" y="3776015"/>
            <a:ext cx="54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изображение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8D1BD-AFA4-42EC-B35A-E282D75B201C}"/>
              </a:ext>
            </a:extLst>
          </p:cNvPr>
          <p:cNvSpPr txBox="1"/>
          <p:nvPr/>
        </p:nvSpPr>
        <p:spPr>
          <a:xfrm>
            <a:off x="5862227" y="6207208"/>
            <a:ext cx="54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Аннотированное 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190515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Сравнение результатов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024279-21A4-41A8-8C45-94B9D40AC7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14069" y="1809550"/>
            <a:ext cx="7735031" cy="3780573"/>
          </a:xfrm>
          <a:prstGeom prst="rect">
            <a:avLst/>
          </a:prstGeom>
        </p:spPr>
      </p:pic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AD0159B1-1FDE-4A42-907F-C2C76F9B06E4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B31C7-C0C5-4EAA-A60E-8E21DA8681A0}"/>
              </a:ext>
            </a:extLst>
          </p:cNvPr>
          <p:cNvSpPr txBox="1"/>
          <p:nvPr/>
        </p:nvSpPr>
        <p:spPr>
          <a:xfrm>
            <a:off x="195353" y="1809550"/>
            <a:ext cx="29337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Протестированные модели: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YOLOv11-seg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YOLOv9c-seg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YOLOv12-seg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DeepLabV3+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23AB8-95CA-49EC-B285-C2464960D81D}"/>
              </a:ext>
            </a:extLst>
          </p:cNvPr>
          <p:cNvSpPr txBox="1"/>
          <p:nvPr/>
        </p:nvSpPr>
        <p:spPr>
          <a:xfrm>
            <a:off x="180340" y="3699836"/>
            <a:ext cx="2576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Сравниваемые метрики: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mAP@0.5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279AE-C225-4270-8713-6F342D70029D}"/>
              </a:ext>
            </a:extLst>
          </p:cNvPr>
          <p:cNvSpPr txBox="1"/>
          <p:nvPr/>
        </p:nvSpPr>
        <p:spPr>
          <a:xfrm>
            <a:off x="4114069" y="5583893"/>
            <a:ext cx="773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сравнения метрик рассматриваемых моделей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4040316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387</Words>
  <Application>Microsoft Office PowerPoint</Application>
  <PresentationFormat>Широкоэкранный</PresentationFormat>
  <Paragraphs>123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Кошаев</dc:creator>
  <cp:lastModifiedBy>Евгений Кошаев</cp:lastModifiedBy>
  <cp:revision>65</cp:revision>
  <dcterms:created xsi:type="dcterms:W3CDTF">2025-05-24T22:35:11Z</dcterms:created>
  <dcterms:modified xsi:type="dcterms:W3CDTF">2025-05-25T21:44:45Z</dcterms:modified>
</cp:coreProperties>
</file>