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EFDDE-2A44-4BBF-BABD-A10EA21DB4D8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B19BB-9A1A-4C24-B5DF-D8DCF741FB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98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B19BB-9A1A-4C24-B5DF-D8DCF741FB4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554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CF4FD-3CF3-4497-8A99-8653AAE06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78BDFC-C6BA-4B42-A1D9-0E765DD7F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B6FBF0-F343-4274-839C-41143F85E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8E4A-2E4A-413E-BEDC-5DE3A1C03C55}" type="datetime1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73CEC0-FF4F-408C-AEFA-C81A9B58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E53F26-E4AC-4E13-87A8-252BF649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5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466A7-727B-4E6D-AB0E-2EB01C52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6E4F17-F577-40E0-8687-8C40D990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4B0181-C86A-48DB-83AE-FC3C9CCD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15E2-3E09-4D81-98E3-06E2C707847D}" type="datetime1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E428B5-F09D-4FC4-8262-5A91EE6F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A9D9AE-83A4-4D16-8EAE-C03A35B9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65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286160-865E-4CBB-8793-D1D6888FA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5BEDBF-4EF5-41F7-8AF1-0F4219C49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3F40ED-C17B-491D-ADE7-772887F61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7D78-A709-441A-AD0B-74A42DADFA45}" type="datetime1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34DB37-E3DB-43E3-8E1F-2578C358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317911-C72F-4C26-BEA6-8D2C0543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63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79AFAB-B38B-4F8A-9290-4FC84032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C221A-3B5F-48EA-B8BD-71D32725B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21CDE6-D95E-4CB0-A14F-436604DC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EC04-A0F1-4824-8803-1818EA1A9513}" type="datetime1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89545C-3E72-42BB-B35B-613B9F51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3CBA11-4B41-4210-B90B-6FB1A21E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53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84CF8-4090-4B0D-AF1F-AB7AA649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CE4B66-51A3-4DBB-8B7F-060DE05FF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7A28BB-E078-4AFA-AF17-438ACEAB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007B-9FE6-409C-AB6E-2373B6C9CBC6}" type="datetime1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81BD0F-A4FE-4578-BBAD-DA4E80DD2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D8C65C-BC18-46DF-A688-C9FEB99A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47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CF18D8-4F8C-4B5A-8C11-19ADAF2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C103D6-2411-4ACF-9C69-0D5F8D82E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56C473-D292-420C-AABA-9287919B8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759EC5-AC5F-4C53-92BA-29540DB9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056B-C17E-4EF8-B1DE-1F77794A0394}" type="datetime1">
              <a:rPr lang="ru-RU" smtClean="0"/>
              <a:t>17.12.2024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571EDA-FD6C-49DA-A47F-BA97D04A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8429D2-1F10-435D-8124-0CDCE6E3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0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FCE2-7707-403D-8E64-7EF5051C2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CA204D-DE39-4830-934D-9E622FE71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6A8EC8-59A3-4521-A4FD-F5BCDFBAC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36A9DFF-7390-4C3F-9927-01795366F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907103E-0E8C-41A4-ADD8-1C34B0766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394A52-D2D9-4FED-83F5-D0F8D350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F9D0-A99D-48BA-92BA-6371EC58B206}" type="datetime1">
              <a:rPr lang="ru-RU" smtClean="0"/>
              <a:t>17.12.2024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05BDB3-2E07-49D4-8360-87F835281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24CA247-F7B6-4130-8C9D-5330A299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38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E7CC20-8AFC-4A48-82F3-5A36BE2C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0663597-8E8A-4016-9518-3EEE477F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6291-298E-45C9-9B23-9FED23A7FFFC}" type="datetime1">
              <a:rPr lang="ru-RU" smtClean="0"/>
              <a:t>17.12.2024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355279-B586-4205-8B3E-6EF94F4E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03CE9C-4F64-4BF7-8174-BC799A31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04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F0A12A5-2D88-4D59-946D-4AC58C0E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753A-01D4-47E3-AE75-060371C49304}" type="datetime1">
              <a:rPr lang="ru-RU" smtClean="0"/>
              <a:t>17.12.2024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9CA2E1E-81BD-4FC6-AFBB-DAFCB81C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091FEC-A5E2-4198-B6D9-7E1F1362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21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BD90F-90EC-4B77-9582-0C8A82C8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84CC81-8CDC-4144-93ED-33EEC8424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5B944C-CAE0-4B44-BF3D-B5A6C3601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87DB28-134B-41D9-B4F1-4550CC25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BC81-1B16-4178-9E4E-4D5861048861}" type="datetime1">
              <a:rPr lang="ru-RU" smtClean="0"/>
              <a:t>17.12.2024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6C64DA-047A-4126-AD33-D1787CD0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D9F5A1-7D0D-4166-9387-45F28C90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79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ADD8F-CEDA-43DD-B680-2332D396E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184D18D-C9B4-4BBA-846F-928078A10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D13C13-1924-43A8-B17E-F21C91096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295287-1B2B-4546-A89D-58FC22AE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D518-8C7D-4E78-B1AF-4199671CCC87}" type="datetime1">
              <a:rPr lang="ru-RU" smtClean="0"/>
              <a:t>17.12.2024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EA2BBB-748A-43E6-ABF3-5AA90574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C30744-CC16-4019-A067-A4FF33EA1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35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5A6EE-2500-4ACA-90D5-6F985054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5F68B1-FBC9-429F-A447-1AC60520E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114E6A-BC13-4756-92A7-2428CD6EC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AFFE0-DF88-43DD-8CBF-8A07A4BAAD23}" type="datetime1">
              <a:rPr lang="ru-RU" smtClean="0"/>
              <a:t>17.12.2024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E5A945-0441-4CD1-BD56-E0DEEB934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93C9B9-FA72-403E-971F-AB7AA429C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15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1671F49-5571-9492-1C4B-33A4F72A71C0}"/>
              </a:ext>
            </a:extLst>
          </p:cNvPr>
          <p:cNvSpPr txBox="1">
            <a:spLocks/>
          </p:cNvSpPr>
          <p:nvPr/>
        </p:nvSpPr>
        <p:spPr>
          <a:xfrm>
            <a:off x="1857712" y="569203"/>
            <a:ext cx="8507088" cy="13006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НАУКИ И ВЫСШЕГО ОБРАЗОВАНИЯ РОССИЙСКОЙ ФЕДЕРАЦИИ</a:t>
            </a:r>
            <a:b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b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«КУБАНСКИЙ ГОСУДАРСТВЕННЫЙ УНИВЕРСИТЕТ»</a:t>
            </a:r>
            <a:b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(ФГБОУ ВО «КубГУ»)</a:t>
            </a:r>
            <a:b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93063-458C-368C-40A7-3B5979CFF959}"/>
              </a:ext>
            </a:extLst>
          </p:cNvPr>
          <p:cNvSpPr txBox="1"/>
          <p:nvPr/>
        </p:nvSpPr>
        <p:spPr>
          <a:xfrm>
            <a:off x="1857712" y="3271005"/>
            <a:ext cx="850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ПРИМЕНЕНИЕ ГЕНЕТИЧЕСКОГО АЛГОРИТМА ДЛЯ РАЗРАБОТКИ ДИЗАЙНА ВЕБ-САЙТОВ НА ОСНОВЕ CSS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B2C76-9009-9558-E00B-1C90C3BC1EEF}"/>
              </a:ext>
            </a:extLst>
          </p:cNvPr>
          <p:cNvSpPr txBox="1"/>
          <p:nvPr/>
        </p:nvSpPr>
        <p:spPr>
          <a:xfrm>
            <a:off x="1857712" y="2247275"/>
            <a:ext cx="848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КУРСОВАЯ РАБОТА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7DC22-F9E3-CDFD-B3A4-6F8714F36D96}"/>
              </a:ext>
            </a:extLst>
          </p:cNvPr>
          <p:cNvSpPr txBox="1"/>
          <p:nvPr/>
        </p:nvSpPr>
        <p:spPr>
          <a:xfrm>
            <a:off x="571501" y="5088468"/>
            <a:ext cx="4282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канд.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наук, доц.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5D390-CF89-909B-6611-38578D65A027}"/>
              </a:ext>
            </a:extLst>
          </p:cNvPr>
          <p:cNvSpPr txBox="1"/>
          <p:nvPr/>
        </p:nvSpPr>
        <p:spPr>
          <a:xfrm>
            <a:off x="8382000" y="5088467"/>
            <a:ext cx="3238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А.В. Акулов</a:t>
            </a:r>
            <a:endParaRPr lang="en-US" sz="1800" kern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Е.Е. Полупанова</a:t>
            </a:r>
          </a:p>
        </p:txBody>
      </p:sp>
    </p:spTree>
    <p:extLst>
      <p:ext uri="{BB962C8B-B14F-4D97-AF65-F5344CB8AC3E}">
        <p14:creationId xmlns:p14="http://schemas.microsoft.com/office/powerpoint/2010/main" val="4267940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295EA-EDF3-4BB5-B4B2-789B0B42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531"/>
            <a:ext cx="10515600" cy="68583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эффективности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AB70D33-B5AC-41E9-B56A-A7BBFBA8042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445" y="1183396"/>
            <a:ext cx="4676056" cy="327630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BE6DF2-35EE-496A-8F0D-2293C4CB373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34206" y="1183396"/>
            <a:ext cx="4462441" cy="32763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74B5D0-22D7-47CF-BBD7-7916AC17E607}"/>
              </a:ext>
            </a:extLst>
          </p:cNvPr>
          <p:cNvSpPr txBox="1"/>
          <p:nvPr/>
        </p:nvSpPr>
        <p:spPr>
          <a:xfrm>
            <a:off x="869445" y="4810307"/>
            <a:ext cx="106006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Из графика выше видно, что целевая функция достигает своего оптимального значения менее чем за 200 поколений. </a:t>
            </a:r>
          </a:p>
          <a:p>
            <a:endParaRPr lang="ru-RU" kern="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Стоит отметить, что временная сложность алгоритма –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особей в популяции.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F13EDB8-5A13-4CA0-AECD-1B2D228D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447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5AC2F-C6DA-452D-A94F-C9483150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исходного и оптимизированного дизайна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C7D90F1-61FE-4798-9222-444A5744931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726" y="1716505"/>
            <a:ext cx="5662861" cy="367364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55AD93-7B4A-45C9-A96E-1D1B1CF2024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066545"/>
            <a:ext cx="5946648" cy="3072384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BCE21CA-0A52-4B8B-BA2D-21A568CC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881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8217D-050D-4C6C-AC36-3B7141D1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866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9E0BEE-61E6-4297-A96C-FA07970DE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32"/>
            <a:ext cx="10515600" cy="4717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данной работы был реализован генетический алгоритм на Python, позволяющий автоматически генерировать и оценивать стили CSS. 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экспериментов показали, что предложенный алгоритм эффективно решает задачу автоматизации дизайна веб-страниц, обеспечивая баланс между эстетикой, функциональностью и производительностью. Экспериментальные исследования продемонстрировали, что алгоритм масштабируется при увеличении размера популяции и количества поколений, сохраняя высокое качество решений.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A4614B-5B42-4A8F-8635-DF83C004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50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C646A-788F-4874-840A-A52EEC59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64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9CCF5B-391A-441A-A96A-78AD5DA5B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данной работы является разработка алгоритма автоматической генерации CSS-стилей для веб-дизайна с использованием генетического алгоритма.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задачи:</a:t>
            </a:r>
          </a:p>
          <a:p>
            <a:pPr marL="457200" indent="-457200"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принципов работы генетического алгоритма</a:t>
            </a:r>
          </a:p>
          <a:p>
            <a:pPr marL="457200" indent="-457200"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 оптимизации дизайна веб-страницы</a:t>
            </a:r>
          </a:p>
          <a:p>
            <a:pPr marL="457200" indent="-457200"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генетического алгоритма для автоматической генерации и оптимизации CSS-стилей на языке программирования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модуля оценки качества дизайна</a:t>
            </a:r>
          </a:p>
          <a:p>
            <a:pPr marL="457200" indent="-457200"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анализа эффективности построенного генетического алгоритма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742D18-EF0F-2CCA-3B72-38030B27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F85B-4928-4330-BA98-C984623441A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46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D464D7-C334-4D73-AE10-B5EAF388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957" y="370889"/>
            <a:ext cx="10515600" cy="620296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DB214C9-CF4B-4DCC-B3A2-A08AC8194D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1074"/>
                <a:ext cx="10515600" cy="5316037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9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9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960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sz="9600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  <m:r>
                            <a:rPr lang="ru-RU" sz="9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9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9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sz="9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96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9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9600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sz="9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  <m:r>
                            <m:rPr>
                              <m:nor/>
                            </m:rPr>
                            <a:rPr lang="ru-RU" sz="9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9600" kern="0" dirty="0"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en-US" sz="9600" kern="0" dirty="0"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1∗​</m:t>
                          </m:r>
                          <m:r>
                            <m:rPr>
                              <m:nor/>
                            </m:rPr>
                            <a:rPr lang="en-US" sz="9600" kern="0" dirty="0"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sz="9600" kern="0" dirty="0"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9600" kern="0" dirty="0"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9600" kern="0" dirty="0"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)+</m:t>
                          </m:r>
                          <m:r>
                            <m:rPr>
                              <m:nor/>
                            </m:rPr>
                            <a:rPr lang="en-US" sz="9600" kern="0" dirty="0"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en-US" sz="9600" kern="0" dirty="0"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2∗​</m:t>
                          </m:r>
                          <m:r>
                            <m:rPr>
                              <m:nor/>
                            </m:rPr>
                            <a:rPr lang="en-US" sz="9600" kern="0" dirty="0"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US" sz="9600" kern="0" dirty="0"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9600" kern="0" dirty="0"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9600" kern="0" dirty="0"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 = </m:t>
                          </m:r>
                          <m:r>
                            <m:rPr>
                              <m:nor/>
                            </m:rPr>
                            <a:rPr lang="en-US" sz="9600" b="0" i="0" kern="0" dirty="0" smtClean="0"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9600" b="0" i="0" kern="0" baseline="30000" dirty="0" smtClean="0"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9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7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ru-RU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ru-RU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— вектор параметров CSS, X</a:t>
                </a:r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ru-RU" sz="9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9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​, x</a:t>
                </a:r>
                <a:r>
                  <a:rPr lang="en-US" sz="9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u-RU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en-US" sz="9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ru-RU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​)</a:t>
                </a:r>
                <a:r>
                  <a:rPr lang="ru-RU" sz="9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ru-RU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 </a:t>
                </a:r>
                <a:endParaRPr lang="en-US" sz="9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ru-RU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— область допустимых значений параметров CSS;</a:t>
                </a:r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9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 – </a:t>
                </a:r>
                <a:r>
                  <a:rPr lang="ru-RU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функция приспособленности</a:t>
                </a:r>
                <a:r>
                  <a:rPr lang="en-US" sz="9600" kern="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;</a:t>
                </a:r>
                <a:endParaRPr lang="ru-RU" sz="9600" kern="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ru-RU" sz="96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C(x)— оценка эстетических свойств;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ru-RU" sz="96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R(х) — </a:t>
                </a:r>
                <a:r>
                  <a:rPr lang="ru-RU" sz="9600" kern="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оценка </a:t>
                </a:r>
                <a:r>
                  <a:rPr lang="ru-RU" sz="96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читаемости;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ru-RU" sz="96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w1,w2 — веса, задающие приоритеты эстетических свойств и читаемости соответственно</a:t>
                </a:r>
                <a:r>
                  <a:rPr lang="ru-RU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9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ru-RU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искомое оптимальное решение;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DB214C9-CF4B-4DCC-B3A2-A08AC8194D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1074"/>
                <a:ext cx="10515600" cy="5316037"/>
              </a:xfrm>
              <a:blipFill>
                <a:blip r:embed="rId2"/>
                <a:stretch>
                  <a:fillRect l="-928" r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662B9F-B0E0-4132-F955-C8C9BEEA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F85B-4928-4330-BA98-C984623441A6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6850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410B7-A07E-4F7D-9CA3-F139DBCE9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работы генетического алгоритма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4D0A4B-E33B-4FDA-9D8C-34A55A0675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062" y="1690688"/>
            <a:ext cx="7571876" cy="47885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DB7F2E1-35D8-4AE2-8F44-AF28F444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52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DB5973-8A2A-4B25-9A99-0643ED661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541"/>
            <a:ext cx="10515600" cy="732155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Генетические операторы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43ED458-A3E1-4096-BFB4-813587C25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Селекция – процесс выбора родителей для последующего скрещивания.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Скрещивание – процесс обмена генетической информацией между двумя родителями для создания потомков.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Мутация – процесс случайного изменения отдельных генов хромосомы.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8BE182C-0437-44D9-AD4A-9E4FE927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0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CFC692-5F27-4F30-AEDB-BFC7712C0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10515600" cy="679387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селекции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6FD8904-B206-4E87-92D5-F1E162260E0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8879" y="1363579"/>
            <a:ext cx="5694241" cy="5164892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5D813EC-4214-4EDF-A3B8-D91BC12A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08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9FA255-44B5-4C6B-821D-1122CE31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177"/>
            <a:ext cx="10515600" cy="621792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скрещивания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C4C8FA8-CB79-43B5-B676-A85D1A45E0A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4682" y="1325563"/>
            <a:ext cx="6162636" cy="5167312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7BA0012-485C-4631-8647-5D511143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46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EB5F2-A51E-4A9D-B36A-45DB52C8B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8663"/>
            <a:ext cx="10515600" cy="707450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мутации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F624FC-ABDD-4FA4-B2C1-7D1C2567D5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75567" y="1925053"/>
            <a:ext cx="8840865" cy="3657599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AA2F41E-2BFB-4B7D-B306-EEE09D8AD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054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1ACF1-A6A5-45C1-A27E-DA4A1A9A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Модули программы генетического алгоритма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38829D-6B23-431B-9C41-C878BC14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9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674045C-022D-4E3A-8C18-B03C61C5B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632" y="1373220"/>
            <a:ext cx="6539379" cy="524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264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368</Words>
  <Application>Microsoft Office PowerPoint</Application>
  <PresentationFormat>Широкоэкранный</PresentationFormat>
  <Paragraphs>58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Цели и задачи работы</vt:lpstr>
      <vt:lpstr>Постановка задачи</vt:lpstr>
      <vt:lpstr>Принцип работы генетического алгоритма</vt:lpstr>
      <vt:lpstr>Генетические операторы</vt:lpstr>
      <vt:lpstr>Метод селекции</vt:lpstr>
      <vt:lpstr>Оператор скрещивания</vt:lpstr>
      <vt:lpstr>Оператор мутации</vt:lpstr>
      <vt:lpstr>Модули программы генетического алгоритма</vt:lpstr>
      <vt:lpstr>Анализ эффективности</vt:lpstr>
      <vt:lpstr>Сравнение исходного и оптимизированного дизайна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24</cp:revision>
  <dcterms:created xsi:type="dcterms:W3CDTF">2024-12-08T11:28:53Z</dcterms:created>
  <dcterms:modified xsi:type="dcterms:W3CDTF">2024-12-17T19:53:59Z</dcterms:modified>
</cp:coreProperties>
</file>