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notesMasterIdLst>
    <p:notesMasterId r:id="rId16"/>
  </p:notesMasterIdLst>
  <p:sldIdLst>
    <p:sldId id="256" r:id="rId2"/>
    <p:sldId id="257" r:id="rId3"/>
    <p:sldId id="264" r:id="rId4"/>
    <p:sldId id="263" r:id="rId5"/>
    <p:sldId id="258" r:id="rId6"/>
    <p:sldId id="260" r:id="rId7"/>
    <p:sldId id="259" r:id="rId8"/>
    <p:sldId id="261" r:id="rId9"/>
    <p:sldId id="265" r:id="rId10"/>
    <p:sldId id="266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/>
    <p:restoredTop sz="76638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915DF-E8F9-9442-B952-0EA99232A5C1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FFEFD0-4E55-784F-B98A-AF85EA457B2A}">
      <dgm:prSet phldrT="[Text]"/>
      <dgm:spPr>
        <a:solidFill>
          <a:schemeClr val="bg1">
            <a:lumMod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write a “single” unit test describing an aspect of the program</a:t>
          </a:r>
          <a:endParaRPr lang="en-GB" dirty="0"/>
        </a:p>
      </dgm:t>
    </dgm:pt>
    <dgm:pt modelId="{A20CAD3D-F82B-8D45-A00B-9EED10B3C85F}" type="parTrans" cxnId="{8D07C897-F5EC-2D44-A238-170AECEF38DC}">
      <dgm:prSet/>
      <dgm:spPr/>
      <dgm:t>
        <a:bodyPr/>
        <a:lstStyle/>
        <a:p>
          <a:endParaRPr lang="en-GB"/>
        </a:p>
      </dgm:t>
    </dgm:pt>
    <dgm:pt modelId="{75E73CD0-8DFF-DA4F-82DA-961BEE1E1818}" type="sibTrans" cxnId="{8D07C897-F5EC-2D44-A238-170AECEF38DC}">
      <dgm:prSet/>
      <dgm:spPr/>
      <dgm:t>
        <a:bodyPr/>
        <a:lstStyle/>
        <a:p>
          <a:endParaRPr lang="en-GB"/>
        </a:p>
      </dgm:t>
    </dgm:pt>
    <dgm:pt modelId="{B0B53A0B-FFAD-1640-9F64-B94AB6EB205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run the test, which should fail because the program lacks that feature</a:t>
          </a:r>
          <a:endParaRPr lang="en-GB" dirty="0"/>
        </a:p>
      </dgm:t>
    </dgm:pt>
    <dgm:pt modelId="{B7613151-825E-2946-B0D5-8C28295528F4}" type="parTrans" cxnId="{D1626266-6B0A-BF45-804F-9823B01586C5}">
      <dgm:prSet/>
      <dgm:spPr/>
      <dgm:t>
        <a:bodyPr/>
        <a:lstStyle/>
        <a:p>
          <a:endParaRPr lang="en-GB"/>
        </a:p>
      </dgm:t>
    </dgm:pt>
    <dgm:pt modelId="{31BEDB35-1735-2A4B-BBBA-A726CEAF0134}" type="sibTrans" cxnId="{D1626266-6B0A-BF45-804F-9823B01586C5}">
      <dgm:prSet/>
      <dgm:spPr/>
      <dgm:t>
        <a:bodyPr/>
        <a:lstStyle/>
        <a:p>
          <a:endParaRPr lang="en-GB"/>
        </a:p>
      </dgm:t>
    </dgm:pt>
    <dgm:pt modelId="{1630CAFE-DF52-924A-9E99-9CFFA15BC93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write “just enough” code, the simplest possible, to make the test pass</a:t>
          </a:r>
          <a:endParaRPr lang="en-GB" dirty="0"/>
        </a:p>
      </dgm:t>
    </dgm:pt>
    <dgm:pt modelId="{490E570F-FD27-9E49-A2AF-AAD8192EB677}" type="parTrans" cxnId="{6E54F85C-7DB8-414B-BDE4-F4CE9514E68A}">
      <dgm:prSet/>
      <dgm:spPr/>
      <dgm:t>
        <a:bodyPr/>
        <a:lstStyle/>
        <a:p>
          <a:endParaRPr lang="en-GB"/>
        </a:p>
      </dgm:t>
    </dgm:pt>
    <dgm:pt modelId="{5ECCA051-D25D-ED40-9F33-274037341374}" type="sibTrans" cxnId="{6E54F85C-7DB8-414B-BDE4-F4CE9514E68A}">
      <dgm:prSet/>
      <dgm:spPr/>
      <dgm:t>
        <a:bodyPr/>
        <a:lstStyle/>
        <a:p>
          <a:endParaRPr lang="en-GB"/>
        </a:p>
      </dgm:t>
    </dgm:pt>
    <dgm:pt modelId="{8E3C77DA-5760-FD44-A61A-5751A5FFF0B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“refactor” the code until it conforms to the </a:t>
          </a:r>
          <a:r>
            <a:rPr lang="en-GB" b="0" i="0" dirty="0"/>
            <a:t>simplicity criteria</a:t>
          </a:r>
          <a:endParaRPr lang="en-GB" dirty="0"/>
        </a:p>
      </dgm:t>
    </dgm:pt>
    <dgm:pt modelId="{8FB90FA5-E585-7047-98F2-C5168EF8D825}" type="parTrans" cxnId="{99B59305-94D9-314A-B926-0649D40EFF10}">
      <dgm:prSet/>
      <dgm:spPr/>
      <dgm:t>
        <a:bodyPr/>
        <a:lstStyle/>
        <a:p>
          <a:endParaRPr lang="en-GB"/>
        </a:p>
      </dgm:t>
    </dgm:pt>
    <dgm:pt modelId="{4249091C-09AB-E844-BF21-9BDD7A182AE9}" type="sibTrans" cxnId="{99B59305-94D9-314A-B926-0649D40EFF10}">
      <dgm:prSet/>
      <dgm:spPr/>
      <dgm:t>
        <a:bodyPr/>
        <a:lstStyle/>
        <a:p>
          <a:endParaRPr lang="en-GB"/>
        </a:p>
      </dgm:t>
    </dgm:pt>
    <dgm:pt modelId="{C3062409-DD2F-4F40-9751-20E2E3E97A5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repeat, “accumulating” unit tests over time</a:t>
          </a:r>
          <a:endParaRPr lang="en-GB" dirty="0"/>
        </a:p>
      </dgm:t>
    </dgm:pt>
    <dgm:pt modelId="{0628E289-1C82-934A-8B30-62B91EFC4DA2}" type="parTrans" cxnId="{3284D185-2EB1-B244-A26F-AAD18204760F}">
      <dgm:prSet/>
      <dgm:spPr/>
      <dgm:t>
        <a:bodyPr/>
        <a:lstStyle/>
        <a:p>
          <a:endParaRPr lang="en-GB"/>
        </a:p>
      </dgm:t>
    </dgm:pt>
    <dgm:pt modelId="{7C2A0BE0-2321-5D48-849C-C3CD8FF6867C}" type="sibTrans" cxnId="{3284D185-2EB1-B244-A26F-AAD18204760F}">
      <dgm:prSet/>
      <dgm:spPr/>
      <dgm:t>
        <a:bodyPr/>
        <a:lstStyle/>
        <a:p>
          <a:endParaRPr lang="en-GB"/>
        </a:p>
      </dgm:t>
    </dgm:pt>
    <dgm:pt modelId="{D38B4615-6328-264F-97FF-4217C4D613A6}" type="pres">
      <dgm:prSet presAssocID="{CEB915DF-E8F9-9442-B952-0EA99232A5C1}" presName="outerComposite" presStyleCnt="0">
        <dgm:presLayoutVars>
          <dgm:chMax val="5"/>
          <dgm:dir/>
          <dgm:resizeHandles val="exact"/>
        </dgm:presLayoutVars>
      </dgm:prSet>
      <dgm:spPr/>
    </dgm:pt>
    <dgm:pt modelId="{F8EB7DD2-8C79-B341-AA27-D155ACB1C7A1}" type="pres">
      <dgm:prSet presAssocID="{CEB915DF-E8F9-9442-B952-0EA99232A5C1}" presName="dummyMaxCanvas" presStyleCnt="0">
        <dgm:presLayoutVars/>
      </dgm:prSet>
      <dgm:spPr/>
    </dgm:pt>
    <dgm:pt modelId="{1BBDB45E-C488-ED41-86EF-ACDE75B86710}" type="pres">
      <dgm:prSet presAssocID="{CEB915DF-E8F9-9442-B952-0EA99232A5C1}" presName="FiveNodes_1" presStyleLbl="node1" presStyleIdx="0" presStyleCnt="5">
        <dgm:presLayoutVars>
          <dgm:bulletEnabled val="1"/>
        </dgm:presLayoutVars>
      </dgm:prSet>
      <dgm:spPr/>
    </dgm:pt>
    <dgm:pt modelId="{4CD0BF23-051B-E94F-95E4-BCBD8A415015}" type="pres">
      <dgm:prSet presAssocID="{CEB915DF-E8F9-9442-B952-0EA99232A5C1}" presName="FiveNodes_2" presStyleLbl="node1" presStyleIdx="1" presStyleCnt="5">
        <dgm:presLayoutVars>
          <dgm:bulletEnabled val="1"/>
        </dgm:presLayoutVars>
      </dgm:prSet>
      <dgm:spPr/>
    </dgm:pt>
    <dgm:pt modelId="{6AE06029-C0BD-794C-9C53-44114B77C621}" type="pres">
      <dgm:prSet presAssocID="{CEB915DF-E8F9-9442-B952-0EA99232A5C1}" presName="FiveNodes_3" presStyleLbl="node1" presStyleIdx="2" presStyleCnt="5">
        <dgm:presLayoutVars>
          <dgm:bulletEnabled val="1"/>
        </dgm:presLayoutVars>
      </dgm:prSet>
      <dgm:spPr/>
    </dgm:pt>
    <dgm:pt modelId="{940C6E09-5430-374A-B335-0E0B043DD3BC}" type="pres">
      <dgm:prSet presAssocID="{CEB915DF-E8F9-9442-B952-0EA99232A5C1}" presName="FiveNodes_4" presStyleLbl="node1" presStyleIdx="3" presStyleCnt="5">
        <dgm:presLayoutVars>
          <dgm:bulletEnabled val="1"/>
        </dgm:presLayoutVars>
      </dgm:prSet>
      <dgm:spPr/>
    </dgm:pt>
    <dgm:pt modelId="{30FBECF6-2A37-5E4D-A56C-E63724D57299}" type="pres">
      <dgm:prSet presAssocID="{CEB915DF-E8F9-9442-B952-0EA99232A5C1}" presName="FiveNodes_5" presStyleLbl="node1" presStyleIdx="4" presStyleCnt="5">
        <dgm:presLayoutVars>
          <dgm:bulletEnabled val="1"/>
        </dgm:presLayoutVars>
      </dgm:prSet>
      <dgm:spPr/>
    </dgm:pt>
    <dgm:pt modelId="{72E62946-247C-4041-A15D-6E86ED1F2DAD}" type="pres">
      <dgm:prSet presAssocID="{CEB915DF-E8F9-9442-B952-0EA99232A5C1}" presName="FiveConn_1-2" presStyleLbl="fgAccFollowNode1" presStyleIdx="0" presStyleCnt="4">
        <dgm:presLayoutVars>
          <dgm:bulletEnabled val="1"/>
        </dgm:presLayoutVars>
      </dgm:prSet>
      <dgm:spPr/>
    </dgm:pt>
    <dgm:pt modelId="{20491AC5-C158-D045-AFB9-69EC4BB53679}" type="pres">
      <dgm:prSet presAssocID="{CEB915DF-E8F9-9442-B952-0EA99232A5C1}" presName="FiveConn_2-3" presStyleLbl="fgAccFollowNode1" presStyleIdx="1" presStyleCnt="4">
        <dgm:presLayoutVars>
          <dgm:bulletEnabled val="1"/>
        </dgm:presLayoutVars>
      </dgm:prSet>
      <dgm:spPr/>
    </dgm:pt>
    <dgm:pt modelId="{C4052B1D-5089-5644-AA8E-904C99F40B58}" type="pres">
      <dgm:prSet presAssocID="{CEB915DF-E8F9-9442-B952-0EA99232A5C1}" presName="FiveConn_3-4" presStyleLbl="fgAccFollowNode1" presStyleIdx="2" presStyleCnt="4">
        <dgm:presLayoutVars>
          <dgm:bulletEnabled val="1"/>
        </dgm:presLayoutVars>
      </dgm:prSet>
      <dgm:spPr/>
    </dgm:pt>
    <dgm:pt modelId="{FB1A4636-FF7A-2F4B-9DAA-2E4A5DF3F058}" type="pres">
      <dgm:prSet presAssocID="{CEB915DF-E8F9-9442-B952-0EA99232A5C1}" presName="FiveConn_4-5" presStyleLbl="fgAccFollowNode1" presStyleIdx="3" presStyleCnt="4">
        <dgm:presLayoutVars>
          <dgm:bulletEnabled val="1"/>
        </dgm:presLayoutVars>
      </dgm:prSet>
      <dgm:spPr/>
    </dgm:pt>
    <dgm:pt modelId="{A49142F4-73A6-1743-A983-0757F769615D}" type="pres">
      <dgm:prSet presAssocID="{CEB915DF-E8F9-9442-B952-0EA99232A5C1}" presName="FiveNodes_1_text" presStyleLbl="node1" presStyleIdx="4" presStyleCnt="5">
        <dgm:presLayoutVars>
          <dgm:bulletEnabled val="1"/>
        </dgm:presLayoutVars>
      </dgm:prSet>
      <dgm:spPr/>
    </dgm:pt>
    <dgm:pt modelId="{8FFEA9BA-BECE-A84D-AC1D-4B0FCEAA4CD5}" type="pres">
      <dgm:prSet presAssocID="{CEB915DF-E8F9-9442-B952-0EA99232A5C1}" presName="FiveNodes_2_text" presStyleLbl="node1" presStyleIdx="4" presStyleCnt="5">
        <dgm:presLayoutVars>
          <dgm:bulletEnabled val="1"/>
        </dgm:presLayoutVars>
      </dgm:prSet>
      <dgm:spPr/>
    </dgm:pt>
    <dgm:pt modelId="{1925942A-53E2-4540-932F-D274195F694F}" type="pres">
      <dgm:prSet presAssocID="{CEB915DF-E8F9-9442-B952-0EA99232A5C1}" presName="FiveNodes_3_text" presStyleLbl="node1" presStyleIdx="4" presStyleCnt="5">
        <dgm:presLayoutVars>
          <dgm:bulletEnabled val="1"/>
        </dgm:presLayoutVars>
      </dgm:prSet>
      <dgm:spPr/>
    </dgm:pt>
    <dgm:pt modelId="{BAFB0712-354A-EF42-B27E-925FA73A3ADF}" type="pres">
      <dgm:prSet presAssocID="{CEB915DF-E8F9-9442-B952-0EA99232A5C1}" presName="FiveNodes_4_text" presStyleLbl="node1" presStyleIdx="4" presStyleCnt="5">
        <dgm:presLayoutVars>
          <dgm:bulletEnabled val="1"/>
        </dgm:presLayoutVars>
      </dgm:prSet>
      <dgm:spPr/>
    </dgm:pt>
    <dgm:pt modelId="{D01C7580-C70D-FD4A-954A-82B86A43722C}" type="pres">
      <dgm:prSet presAssocID="{CEB915DF-E8F9-9442-B952-0EA99232A5C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B59305-94D9-314A-B926-0649D40EFF10}" srcId="{CEB915DF-E8F9-9442-B952-0EA99232A5C1}" destId="{8E3C77DA-5760-FD44-A61A-5751A5FFF0BF}" srcOrd="3" destOrd="0" parTransId="{8FB90FA5-E585-7047-98F2-C5168EF8D825}" sibTransId="{4249091C-09AB-E844-BF21-9BDD7A182AE9}"/>
    <dgm:cxn modelId="{74096813-49F4-0C4C-8F42-969B30033F10}" type="presOf" srcId="{C3062409-DD2F-4F40-9751-20E2E3E97A58}" destId="{30FBECF6-2A37-5E4D-A56C-E63724D57299}" srcOrd="0" destOrd="0" presId="urn:microsoft.com/office/officeart/2005/8/layout/vProcess5"/>
    <dgm:cxn modelId="{1E73CC18-0CCB-2240-B8EE-30791E1163FB}" type="presOf" srcId="{1630CAFE-DF52-924A-9E99-9CFFA15BC934}" destId="{6AE06029-C0BD-794C-9C53-44114B77C621}" srcOrd="0" destOrd="0" presId="urn:microsoft.com/office/officeart/2005/8/layout/vProcess5"/>
    <dgm:cxn modelId="{65B5702C-889D-7447-A0C3-3B7C735D4B43}" type="presOf" srcId="{8E3C77DA-5760-FD44-A61A-5751A5FFF0BF}" destId="{940C6E09-5430-374A-B335-0E0B043DD3BC}" srcOrd="0" destOrd="0" presId="urn:microsoft.com/office/officeart/2005/8/layout/vProcess5"/>
    <dgm:cxn modelId="{6C90802C-198A-9049-BDBD-F1D0BF19D0D8}" type="presOf" srcId="{D6FFEFD0-4E55-784F-B98A-AF85EA457B2A}" destId="{A49142F4-73A6-1743-A983-0757F769615D}" srcOrd="1" destOrd="0" presId="urn:microsoft.com/office/officeart/2005/8/layout/vProcess5"/>
    <dgm:cxn modelId="{1CBA544C-E7F3-0D42-9DD7-95F5D54C7836}" type="presOf" srcId="{31BEDB35-1735-2A4B-BBBA-A726CEAF0134}" destId="{20491AC5-C158-D045-AFB9-69EC4BB53679}" srcOrd="0" destOrd="0" presId="urn:microsoft.com/office/officeart/2005/8/layout/vProcess5"/>
    <dgm:cxn modelId="{6E54F85C-7DB8-414B-BDE4-F4CE9514E68A}" srcId="{CEB915DF-E8F9-9442-B952-0EA99232A5C1}" destId="{1630CAFE-DF52-924A-9E99-9CFFA15BC934}" srcOrd="2" destOrd="0" parTransId="{490E570F-FD27-9E49-A2AF-AAD8192EB677}" sibTransId="{5ECCA051-D25D-ED40-9F33-274037341374}"/>
    <dgm:cxn modelId="{C8674063-27B2-6A40-B80D-964B4EA8CC27}" type="presOf" srcId="{1630CAFE-DF52-924A-9E99-9CFFA15BC934}" destId="{1925942A-53E2-4540-932F-D274195F694F}" srcOrd="1" destOrd="0" presId="urn:microsoft.com/office/officeart/2005/8/layout/vProcess5"/>
    <dgm:cxn modelId="{D1626266-6B0A-BF45-804F-9823B01586C5}" srcId="{CEB915DF-E8F9-9442-B952-0EA99232A5C1}" destId="{B0B53A0B-FFAD-1640-9F64-B94AB6EB2059}" srcOrd="1" destOrd="0" parTransId="{B7613151-825E-2946-B0D5-8C28295528F4}" sibTransId="{31BEDB35-1735-2A4B-BBBA-A726CEAF0134}"/>
    <dgm:cxn modelId="{494FD668-76A5-3A41-9DC3-D2AB0F0FC64B}" type="presOf" srcId="{C3062409-DD2F-4F40-9751-20E2E3E97A58}" destId="{D01C7580-C70D-FD4A-954A-82B86A43722C}" srcOrd="1" destOrd="0" presId="urn:microsoft.com/office/officeart/2005/8/layout/vProcess5"/>
    <dgm:cxn modelId="{E3704575-395D-5349-8708-39650E1E4660}" type="presOf" srcId="{D6FFEFD0-4E55-784F-B98A-AF85EA457B2A}" destId="{1BBDB45E-C488-ED41-86EF-ACDE75B86710}" srcOrd="0" destOrd="0" presId="urn:microsoft.com/office/officeart/2005/8/layout/vProcess5"/>
    <dgm:cxn modelId="{3284D185-2EB1-B244-A26F-AAD18204760F}" srcId="{CEB915DF-E8F9-9442-B952-0EA99232A5C1}" destId="{C3062409-DD2F-4F40-9751-20E2E3E97A58}" srcOrd="4" destOrd="0" parTransId="{0628E289-1C82-934A-8B30-62B91EFC4DA2}" sibTransId="{7C2A0BE0-2321-5D48-849C-C3CD8FF6867C}"/>
    <dgm:cxn modelId="{8D07C897-F5EC-2D44-A238-170AECEF38DC}" srcId="{CEB915DF-E8F9-9442-B952-0EA99232A5C1}" destId="{D6FFEFD0-4E55-784F-B98A-AF85EA457B2A}" srcOrd="0" destOrd="0" parTransId="{A20CAD3D-F82B-8D45-A00B-9EED10B3C85F}" sibTransId="{75E73CD0-8DFF-DA4F-82DA-961BEE1E1818}"/>
    <dgm:cxn modelId="{3EC667B0-3A4F-AB4B-B9D2-50ABA9049CDD}" type="presOf" srcId="{CEB915DF-E8F9-9442-B952-0EA99232A5C1}" destId="{D38B4615-6328-264F-97FF-4217C4D613A6}" srcOrd="0" destOrd="0" presId="urn:microsoft.com/office/officeart/2005/8/layout/vProcess5"/>
    <dgm:cxn modelId="{394A66B5-B292-C943-9039-C57CB75E271E}" type="presOf" srcId="{5ECCA051-D25D-ED40-9F33-274037341374}" destId="{C4052B1D-5089-5644-AA8E-904C99F40B58}" srcOrd="0" destOrd="0" presId="urn:microsoft.com/office/officeart/2005/8/layout/vProcess5"/>
    <dgm:cxn modelId="{EABEE8C5-2EB4-A649-A1EB-EEFA8E4174BA}" type="presOf" srcId="{75E73CD0-8DFF-DA4F-82DA-961BEE1E1818}" destId="{72E62946-247C-4041-A15D-6E86ED1F2DAD}" srcOrd="0" destOrd="0" presId="urn:microsoft.com/office/officeart/2005/8/layout/vProcess5"/>
    <dgm:cxn modelId="{DA071FC7-CCFB-504D-A027-86D17481AC49}" type="presOf" srcId="{B0B53A0B-FFAD-1640-9F64-B94AB6EB2059}" destId="{4CD0BF23-051B-E94F-95E4-BCBD8A415015}" srcOrd="0" destOrd="0" presId="urn:microsoft.com/office/officeart/2005/8/layout/vProcess5"/>
    <dgm:cxn modelId="{BC0347D7-A561-0944-8A9C-04BAF2D05990}" type="presOf" srcId="{8E3C77DA-5760-FD44-A61A-5751A5FFF0BF}" destId="{BAFB0712-354A-EF42-B27E-925FA73A3ADF}" srcOrd="1" destOrd="0" presId="urn:microsoft.com/office/officeart/2005/8/layout/vProcess5"/>
    <dgm:cxn modelId="{C3717CDC-EBA3-0049-BF0D-72C243770728}" type="presOf" srcId="{B0B53A0B-FFAD-1640-9F64-B94AB6EB2059}" destId="{8FFEA9BA-BECE-A84D-AC1D-4B0FCEAA4CD5}" srcOrd="1" destOrd="0" presId="urn:microsoft.com/office/officeart/2005/8/layout/vProcess5"/>
    <dgm:cxn modelId="{0FE3EDF1-EA54-464D-8318-B719F3391EEE}" type="presOf" srcId="{4249091C-09AB-E844-BF21-9BDD7A182AE9}" destId="{FB1A4636-FF7A-2F4B-9DAA-2E4A5DF3F058}" srcOrd="0" destOrd="0" presId="urn:microsoft.com/office/officeart/2005/8/layout/vProcess5"/>
    <dgm:cxn modelId="{8D569BD4-1A17-7C40-AB31-B9D11B87AD4B}" type="presParOf" srcId="{D38B4615-6328-264F-97FF-4217C4D613A6}" destId="{F8EB7DD2-8C79-B341-AA27-D155ACB1C7A1}" srcOrd="0" destOrd="0" presId="urn:microsoft.com/office/officeart/2005/8/layout/vProcess5"/>
    <dgm:cxn modelId="{6531934C-EDDF-E44E-A4E1-EF9D659B6E94}" type="presParOf" srcId="{D38B4615-6328-264F-97FF-4217C4D613A6}" destId="{1BBDB45E-C488-ED41-86EF-ACDE75B86710}" srcOrd="1" destOrd="0" presId="urn:microsoft.com/office/officeart/2005/8/layout/vProcess5"/>
    <dgm:cxn modelId="{7ADE449A-63D9-594C-A8E3-CCC5EF692553}" type="presParOf" srcId="{D38B4615-6328-264F-97FF-4217C4D613A6}" destId="{4CD0BF23-051B-E94F-95E4-BCBD8A415015}" srcOrd="2" destOrd="0" presId="urn:microsoft.com/office/officeart/2005/8/layout/vProcess5"/>
    <dgm:cxn modelId="{CA30AEEA-C88B-2E4C-9275-D413296A5A03}" type="presParOf" srcId="{D38B4615-6328-264F-97FF-4217C4D613A6}" destId="{6AE06029-C0BD-794C-9C53-44114B77C621}" srcOrd="3" destOrd="0" presId="urn:microsoft.com/office/officeart/2005/8/layout/vProcess5"/>
    <dgm:cxn modelId="{304FF983-FE26-FF43-B6F0-DE0AC85AE478}" type="presParOf" srcId="{D38B4615-6328-264F-97FF-4217C4D613A6}" destId="{940C6E09-5430-374A-B335-0E0B043DD3BC}" srcOrd="4" destOrd="0" presId="urn:microsoft.com/office/officeart/2005/8/layout/vProcess5"/>
    <dgm:cxn modelId="{EAF56583-848D-F449-B25B-127C93766EA7}" type="presParOf" srcId="{D38B4615-6328-264F-97FF-4217C4D613A6}" destId="{30FBECF6-2A37-5E4D-A56C-E63724D57299}" srcOrd="5" destOrd="0" presId="urn:microsoft.com/office/officeart/2005/8/layout/vProcess5"/>
    <dgm:cxn modelId="{B85E6241-F794-9744-9953-E6566CC4C455}" type="presParOf" srcId="{D38B4615-6328-264F-97FF-4217C4D613A6}" destId="{72E62946-247C-4041-A15D-6E86ED1F2DAD}" srcOrd="6" destOrd="0" presId="urn:microsoft.com/office/officeart/2005/8/layout/vProcess5"/>
    <dgm:cxn modelId="{9F805ABF-6C30-AF40-919E-04910B267547}" type="presParOf" srcId="{D38B4615-6328-264F-97FF-4217C4D613A6}" destId="{20491AC5-C158-D045-AFB9-69EC4BB53679}" srcOrd="7" destOrd="0" presId="urn:microsoft.com/office/officeart/2005/8/layout/vProcess5"/>
    <dgm:cxn modelId="{FA3141E3-3B9D-1642-9351-AB52B63C2110}" type="presParOf" srcId="{D38B4615-6328-264F-97FF-4217C4D613A6}" destId="{C4052B1D-5089-5644-AA8E-904C99F40B58}" srcOrd="8" destOrd="0" presId="urn:microsoft.com/office/officeart/2005/8/layout/vProcess5"/>
    <dgm:cxn modelId="{16240A1A-52C0-C047-91FF-109F14D2B2A7}" type="presParOf" srcId="{D38B4615-6328-264F-97FF-4217C4D613A6}" destId="{FB1A4636-FF7A-2F4B-9DAA-2E4A5DF3F058}" srcOrd="9" destOrd="0" presId="urn:microsoft.com/office/officeart/2005/8/layout/vProcess5"/>
    <dgm:cxn modelId="{9E4DA4A0-28F1-4E49-9E29-3FE67880033E}" type="presParOf" srcId="{D38B4615-6328-264F-97FF-4217C4D613A6}" destId="{A49142F4-73A6-1743-A983-0757F769615D}" srcOrd="10" destOrd="0" presId="urn:microsoft.com/office/officeart/2005/8/layout/vProcess5"/>
    <dgm:cxn modelId="{316DE7E8-FD00-7A46-9F60-32BFD8C46995}" type="presParOf" srcId="{D38B4615-6328-264F-97FF-4217C4D613A6}" destId="{8FFEA9BA-BECE-A84D-AC1D-4B0FCEAA4CD5}" srcOrd="11" destOrd="0" presId="urn:microsoft.com/office/officeart/2005/8/layout/vProcess5"/>
    <dgm:cxn modelId="{91AF7FBB-21F6-8149-9C15-4509CAF9352B}" type="presParOf" srcId="{D38B4615-6328-264F-97FF-4217C4D613A6}" destId="{1925942A-53E2-4540-932F-D274195F694F}" srcOrd="12" destOrd="0" presId="urn:microsoft.com/office/officeart/2005/8/layout/vProcess5"/>
    <dgm:cxn modelId="{2B1CAF60-4C59-6047-8B8F-61E796E50A99}" type="presParOf" srcId="{D38B4615-6328-264F-97FF-4217C4D613A6}" destId="{BAFB0712-354A-EF42-B27E-925FA73A3ADF}" srcOrd="13" destOrd="0" presId="urn:microsoft.com/office/officeart/2005/8/layout/vProcess5"/>
    <dgm:cxn modelId="{59245C99-1BFE-AB4C-A89D-1D688D33A3AB}" type="presParOf" srcId="{D38B4615-6328-264F-97FF-4217C4D613A6}" destId="{D01C7580-C70D-FD4A-954A-82B86A43722C}" srcOrd="14" destOrd="0" presId="urn:microsoft.com/office/officeart/2005/8/layout/v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DB45E-C488-ED41-86EF-ACDE75B86710}">
      <dsp:nvSpPr>
        <dsp:cNvPr id="0" name=""/>
        <dsp:cNvSpPr/>
      </dsp:nvSpPr>
      <dsp:spPr>
        <a:xfrm>
          <a:off x="0" y="0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write a “single” unit test describing an aspect of the program</a:t>
          </a:r>
          <a:endParaRPr lang="en-GB" sz="2100" kern="1200" dirty="0"/>
        </a:p>
      </dsp:txBody>
      <dsp:txXfrm>
        <a:off x="23011" y="23011"/>
        <a:ext cx="5878300" cy="739646"/>
      </dsp:txXfrm>
    </dsp:sp>
    <dsp:sp modelId="{4CD0BF23-051B-E94F-95E4-BCBD8A415015}">
      <dsp:nvSpPr>
        <dsp:cNvPr id="0" name=""/>
        <dsp:cNvSpPr/>
      </dsp:nvSpPr>
      <dsp:spPr>
        <a:xfrm>
          <a:off x="509137" y="894789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run the test, which should fail because the program lacks that feature</a:t>
          </a:r>
          <a:endParaRPr lang="en-GB" sz="2100" kern="1200" dirty="0"/>
        </a:p>
      </dsp:txBody>
      <dsp:txXfrm>
        <a:off x="532148" y="917800"/>
        <a:ext cx="5752175" cy="739646"/>
      </dsp:txXfrm>
    </dsp:sp>
    <dsp:sp modelId="{6AE06029-C0BD-794C-9C53-44114B77C621}">
      <dsp:nvSpPr>
        <dsp:cNvPr id="0" name=""/>
        <dsp:cNvSpPr/>
      </dsp:nvSpPr>
      <dsp:spPr>
        <a:xfrm>
          <a:off x="1018275" y="1789579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write “just enough” code, the simplest possible, to make the test pass</a:t>
          </a:r>
          <a:endParaRPr lang="en-GB" sz="2100" kern="1200" dirty="0"/>
        </a:p>
      </dsp:txBody>
      <dsp:txXfrm>
        <a:off x="1041286" y="1812590"/>
        <a:ext cx="5752175" cy="739646"/>
      </dsp:txXfrm>
    </dsp:sp>
    <dsp:sp modelId="{940C6E09-5430-374A-B335-0E0B043DD3BC}">
      <dsp:nvSpPr>
        <dsp:cNvPr id="0" name=""/>
        <dsp:cNvSpPr/>
      </dsp:nvSpPr>
      <dsp:spPr>
        <a:xfrm>
          <a:off x="1527413" y="2684368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“refactor” the code until it conforms to the </a:t>
          </a:r>
          <a:r>
            <a:rPr lang="en-GB" sz="2100" b="0" i="0" kern="1200" dirty="0"/>
            <a:t>simplicity criteria</a:t>
          </a:r>
          <a:endParaRPr lang="en-GB" sz="2100" kern="1200" dirty="0"/>
        </a:p>
      </dsp:txBody>
      <dsp:txXfrm>
        <a:off x="1550424" y="2707379"/>
        <a:ext cx="5752175" cy="739646"/>
      </dsp:txXfrm>
    </dsp:sp>
    <dsp:sp modelId="{30FBECF6-2A37-5E4D-A56C-E63724D57299}">
      <dsp:nvSpPr>
        <dsp:cNvPr id="0" name=""/>
        <dsp:cNvSpPr/>
      </dsp:nvSpPr>
      <dsp:spPr>
        <a:xfrm>
          <a:off x="2036551" y="3579158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repeat, “accumulating” unit tests over time</a:t>
          </a:r>
          <a:endParaRPr lang="en-GB" sz="2100" kern="1200" dirty="0"/>
        </a:p>
      </dsp:txBody>
      <dsp:txXfrm>
        <a:off x="2059562" y="3602169"/>
        <a:ext cx="5752175" cy="739646"/>
      </dsp:txXfrm>
    </dsp:sp>
    <dsp:sp modelId="{72E62946-247C-4041-A15D-6E86ED1F2DAD}">
      <dsp:nvSpPr>
        <dsp:cNvPr id="0" name=""/>
        <dsp:cNvSpPr/>
      </dsp:nvSpPr>
      <dsp:spPr>
        <a:xfrm>
          <a:off x="6307335" y="573974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422239" y="573974"/>
        <a:ext cx="280876" cy="384290"/>
      </dsp:txXfrm>
    </dsp:sp>
    <dsp:sp modelId="{20491AC5-C158-D045-AFB9-69EC4BB53679}">
      <dsp:nvSpPr>
        <dsp:cNvPr id="0" name=""/>
        <dsp:cNvSpPr/>
      </dsp:nvSpPr>
      <dsp:spPr>
        <a:xfrm>
          <a:off x="6816473" y="1468764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931377" y="1468764"/>
        <a:ext cx="280876" cy="384290"/>
      </dsp:txXfrm>
    </dsp:sp>
    <dsp:sp modelId="{C4052B1D-5089-5644-AA8E-904C99F40B58}">
      <dsp:nvSpPr>
        <dsp:cNvPr id="0" name=""/>
        <dsp:cNvSpPr/>
      </dsp:nvSpPr>
      <dsp:spPr>
        <a:xfrm>
          <a:off x="7325611" y="2350459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7440515" y="2350459"/>
        <a:ext cx="280876" cy="384290"/>
      </dsp:txXfrm>
    </dsp:sp>
    <dsp:sp modelId="{FB1A4636-FF7A-2F4B-9DAA-2E4A5DF3F058}">
      <dsp:nvSpPr>
        <dsp:cNvPr id="0" name=""/>
        <dsp:cNvSpPr/>
      </dsp:nvSpPr>
      <dsp:spPr>
        <a:xfrm>
          <a:off x="7834749" y="3253978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7949653" y="3253978"/>
        <a:ext cx="280876" cy="38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EF12-7A65-0C48-8E7B-C2123ED47DB0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1636-91FE-894E-B5FB-71B69416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yqa.com/what-is-defect-or-bugs-or-faults-in-software-test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ryqa.com/what-is-a-failure-in-software-testing/" TargetMode="External"/><Relationship Id="rId4" Type="http://schemas.openxmlformats.org/officeDocument/2006/relationships/hyperlink" Target="http://tryqa.com/what-are-the-software-development-life-cycle-sdlc-phase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Point out the </a:t>
            </a:r>
            <a:r>
              <a:rPr lang="en-DE" b="1" dirty="0">
                <a:hlinkClick r:id="rId3"/>
              </a:rPr>
              <a:t>defects </a:t>
            </a:r>
            <a:r>
              <a:rPr lang="en-DE" dirty="0"/>
              <a:t>and errors that were made during the </a:t>
            </a:r>
            <a:r>
              <a:rPr lang="en-DE" b="1" dirty="0">
                <a:hlinkClick r:id="rId4"/>
              </a:rPr>
              <a:t>development phases</a:t>
            </a:r>
            <a:r>
              <a:rPr lang="en-DE" dirty="0"/>
              <a:t>.</a:t>
            </a:r>
            <a:r>
              <a:rPr lang="en-DE" dirty="0">
                <a:effectLst/>
              </a:rPr>
              <a:t> </a:t>
            </a:r>
          </a:p>
          <a:p>
            <a:r>
              <a:rPr lang="en-DE" dirty="0"/>
              <a:t>It makes sure that the customer finds the organization reliable and their satisfaction in the application is maintained.</a:t>
            </a:r>
          </a:p>
          <a:p>
            <a:r>
              <a:rPr lang="en-DE" dirty="0"/>
              <a:t>to ensure the Quality of the product. </a:t>
            </a:r>
          </a:p>
          <a:p>
            <a:r>
              <a:rPr lang="en-DE" dirty="0"/>
              <a:t>It’s important to ensure that the application should not result into any </a:t>
            </a:r>
            <a:r>
              <a:rPr lang="en-DE" b="1" dirty="0">
                <a:hlinkClick r:id="rId5"/>
              </a:rPr>
              <a:t>failures </a:t>
            </a:r>
            <a:r>
              <a:rPr lang="en-DE" dirty="0"/>
              <a:t>because it can be very expensive in the future or in the later stages of the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JUnit is a </a:t>
            </a:r>
            <a:r>
              <a:rPr lang="en-DE" b="1" dirty="0"/>
              <a:t>Regression Testing Framework</a:t>
            </a:r>
            <a:r>
              <a:rPr lang="en-DE" dirty="0"/>
              <a:t> used by developers to implement unit testing in Java, and accelerate programming speed and increase the quality of code. JUnit Framework can be easily integrated with either of the following −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Eclipse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Maven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3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9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  <a:alpha val="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58F9-7044-9F4E-B608-4F236F22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785365"/>
            <a:ext cx="8637073" cy="2541431"/>
          </a:xfrm>
        </p:spPr>
        <p:txBody>
          <a:bodyPr/>
          <a:lstStyle/>
          <a:p>
            <a:r>
              <a:rPr lang="en-US" dirty="0"/>
              <a:t>Testing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62ED4-25F1-D643-B49C-B5500E280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Amit Kumar</a:t>
            </a:r>
          </a:p>
          <a:p>
            <a:r>
              <a:rPr lang="en-US" dirty="0"/>
              <a:t>Project Group: Data Science Suite III</a:t>
            </a:r>
          </a:p>
        </p:txBody>
      </p:sp>
    </p:spTree>
    <p:extLst>
      <p:ext uri="{BB962C8B-B14F-4D97-AF65-F5344CB8AC3E}">
        <p14:creationId xmlns:p14="http://schemas.microsoft.com/office/powerpoint/2010/main" val="323046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A73CD4-CAB7-2F40-8423-486B9A9C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33122"/>
              </p:ext>
            </p:extLst>
          </p:nvPr>
        </p:nvGraphicFramePr>
        <p:xfrm>
          <a:off x="1648328" y="1853754"/>
          <a:ext cx="8854572" cy="436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8449A32-0C51-C542-A9E0-BD78297F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79" y="804519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Test-driven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3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CEF-D507-DD4C-97F1-C2F24CBE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6B6A-6551-7F4A-9BB6-ED938CA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Code coverage is a measurement of how many lines/blocks/arcs of your code are executed while the automated tests are running.</a:t>
            </a:r>
          </a:p>
          <a:p>
            <a:r>
              <a:rPr lang="en-GB" dirty="0" err="1"/>
              <a:t>Jacoco</a:t>
            </a:r>
            <a:endParaRPr lang="en-GB" dirty="0"/>
          </a:p>
          <a:p>
            <a:r>
              <a:rPr lang="en-GB" dirty="0" err="1"/>
              <a:t>Parasoft</a:t>
            </a:r>
            <a:r>
              <a:rPr lang="en-GB" dirty="0"/>
              <a:t> </a:t>
            </a:r>
            <a:r>
              <a:rPr lang="en-GB" dirty="0" err="1"/>
              <a:t>JTest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8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6524-C2C7-3A4B-A25A-BB204D0F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57C6-7719-F344-B016-154EC941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simple code for palindrome detection using TDD with following conditions:</a:t>
            </a:r>
          </a:p>
          <a:p>
            <a:r>
              <a:rPr lang="en-DE" dirty="0"/>
              <a:t>Test negative scenarios and exception cases, in addition to positive scenarios</a:t>
            </a:r>
          </a:p>
          <a:p>
            <a:r>
              <a:rPr lang="en-DE" dirty="0"/>
              <a:t>Measure 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1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3929-C161-A94D-9530-DCA0F1E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A057-46AA-5849-ABA5-1D8DCD60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Any questions or suggestions?</a:t>
            </a:r>
          </a:p>
        </p:txBody>
      </p:sp>
    </p:spTree>
    <p:extLst>
      <p:ext uri="{BB962C8B-B14F-4D97-AF65-F5344CB8AC3E}">
        <p14:creationId xmlns:p14="http://schemas.microsoft.com/office/powerpoint/2010/main" val="221469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E273-17DC-2F43-BE79-9D79BCDC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D074-E27F-2B46-80DE-EA38014E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01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C652-6439-E84F-8BD0-EC447FF9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Why is software testing necessary?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0C52-A27B-B046-B3EF-A1C07A17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000" b="1" u="sng" dirty="0"/>
              <a:t>Software Testing</a:t>
            </a:r>
            <a:r>
              <a:rPr lang="en-DE" sz="2000" dirty="0"/>
              <a:t> is necessary because we all make mistakes. </a:t>
            </a:r>
          </a:p>
          <a:p>
            <a:endParaRPr lang="en-DE" sz="2000" dirty="0"/>
          </a:p>
          <a:p>
            <a:r>
              <a:rPr lang="en-DE" sz="2000" dirty="0"/>
              <a:t>Point out the </a:t>
            </a:r>
            <a:r>
              <a:rPr lang="en-DE" sz="2000" b="1" dirty="0"/>
              <a:t>defects </a:t>
            </a:r>
            <a:r>
              <a:rPr lang="en-DE" sz="2000" dirty="0"/>
              <a:t>and errors that were made during the </a:t>
            </a:r>
            <a:r>
              <a:rPr lang="en-DE" sz="2000" b="1" dirty="0"/>
              <a:t>development phases</a:t>
            </a:r>
            <a:r>
              <a:rPr lang="en-DE" sz="2000" dirty="0"/>
              <a:t>.</a:t>
            </a:r>
            <a:r>
              <a:rPr lang="en-DE" sz="2000" dirty="0">
                <a:effectLst/>
              </a:rPr>
              <a:t> </a:t>
            </a:r>
          </a:p>
          <a:p>
            <a:r>
              <a:rPr lang="en-DE" sz="2000" dirty="0"/>
              <a:t>It makes sure that the customer finds the organization </a:t>
            </a:r>
            <a:r>
              <a:rPr lang="en-DE" sz="2000" b="1" dirty="0"/>
              <a:t>reliable</a:t>
            </a:r>
            <a:r>
              <a:rPr lang="en-DE" sz="2000" dirty="0"/>
              <a:t> and their satisfaction in the application is maintained.</a:t>
            </a:r>
          </a:p>
          <a:p>
            <a:r>
              <a:rPr lang="en-DE" sz="2000" dirty="0"/>
              <a:t>To ensure the </a:t>
            </a:r>
            <a:r>
              <a:rPr lang="en-DE" sz="2000" b="1" dirty="0"/>
              <a:t>quality</a:t>
            </a:r>
            <a:r>
              <a:rPr lang="en-DE" sz="2000" dirty="0"/>
              <a:t> of the product. </a:t>
            </a:r>
          </a:p>
          <a:p>
            <a:r>
              <a:rPr lang="en-DE" sz="2000" dirty="0"/>
              <a:t>Too </a:t>
            </a:r>
            <a:r>
              <a:rPr lang="en-DE" sz="2000" b="1" dirty="0"/>
              <a:t>expensive</a:t>
            </a:r>
            <a:r>
              <a:rPr lang="en-DE" sz="2000" dirty="0"/>
              <a:t> to fix failures in later stages of development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6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B4E-3A0C-5D49-90CD-A8BC6AED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Types of Software Development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E22D-E16F-4244-980C-3F380E75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000" dirty="0"/>
              <a:t>Unit tests</a:t>
            </a:r>
          </a:p>
          <a:p>
            <a:r>
              <a:rPr lang="en-DE" sz="2000" dirty="0"/>
              <a:t>Integration Tests</a:t>
            </a:r>
          </a:p>
          <a:p>
            <a:r>
              <a:rPr lang="en-DE" sz="2000" dirty="0"/>
              <a:t>Functional tests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8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71C8-74BB-284F-B76E-A05523AE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Tips for Writing Better Unit Tests in Java</a:t>
            </a:r>
            <a:r>
              <a:rPr lang="en-DE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C743-8B70-014A-B364-0A52D69F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000" dirty="0"/>
              <a:t>Use a framework for unit testing</a:t>
            </a:r>
          </a:p>
          <a:p>
            <a:r>
              <a:rPr lang="en-DE" sz="2000" dirty="0"/>
              <a:t>Use Test Driven Development</a:t>
            </a:r>
          </a:p>
          <a:p>
            <a:r>
              <a:rPr lang="en-DE" sz="2000" dirty="0"/>
              <a:t>Measure code coverage</a:t>
            </a:r>
          </a:p>
          <a:p>
            <a:r>
              <a:rPr lang="en-DE" sz="2000" dirty="0"/>
              <a:t>Use assertions instead of print statements</a:t>
            </a:r>
            <a:r>
              <a:rPr lang="en-DE" sz="2000" dirty="0">
                <a:effectLst/>
              </a:rPr>
              <a:t> </a:t>
            </a:r>
          </a:p>
          <a:p>
            <a:r>
              <a:rPr lang="en-DE" sz="2000" dirty="0"/>
              <a:t>Build tests that have deterministic results</a:t>
            </a:r>
            <a:r>
              <a:rPr lang="en-DE" sz="2000" dirty="0">
                <a:effectLst/>
              </a:rPr>
              <a:t> </a:t>
            </a:r>
          </a:p>
          <a:p>
            <a:r>
              <a:rPr lang="en-DE" sz="2000" dirty="0"/>
              <a:t>Test negative scenarios and borderline cases, in addition to positive scenarios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37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51A1-8E1C-CD42-A7D9-C898E843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636" y="1456944"/>
            <a:ext cx="7729728" cy="310198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Steps for development:</a:t>
            </a:r>
            <a:endParaRPr lang="en-DE" sz="2000" dirty="0"/>
          </a:p>
          <a:p>
            <a:pPr lvl="1"/>
            <a:r>
              <a:rPr lang="en-US" sz="2000" dirty="0"/>
              <a:t>Design, write code, test</a:t>
            </a:r>
            <a:endParaRPr lang="en-DE" sz="2000" dirty="0"/>
          </a:p>
          <a:p>
            <a:pPr lvl="0"/>
            <a:r>
              <a:rPr lang="en-US" sz="2000" dirty="0"/>
              <a:t>In testing steps:</a:t>
            </a:r>
            <a:endParaRPr lang="en-DE" sz="2000" dirty="0"/>
          </a:p>
          <a:p>
            <a:pPr lvl="1"/>
            <a:r>
              <a:rPr lang="en-US" sz="2000" dirty="0"/>
              <a:t>Design, write code, write tests, run the tests</a:t>
            </a:r>
            <a:endParaRPr lang="en-DE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38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EBBC0-8E1A-F647-A9BD-C68FA9080A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815" y="1455885"/>
            <a:ext cx="4686300" cy="339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45ED8-1E3F-0346-895F-E0768F9D2F82}"/>
              </a:ext>
            </a:extLst>
          </p:cNvPr>
          <p:cNvSpPr/>
          <p:nvPr/>
        </p:nvSpPr>
        <p:spPr>
          <a:xfrm>
            <a:off x="553885" y="1455885"/>
            <a:ext cx="572801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Runs following are basic steps.. 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test inputs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tests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expected output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result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something to alert if test failed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things that are in bold are something that will always need to be done which is where Junit comes.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80BDA8-46AF-FC47-ABA8-C668490A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736" y="267165"/>
            <a:ext cx="7729728" cy="1188720"/>
          </a:xfrm>
        </p:spPr>
        <p:txBody>
          <a:bodyPr/>
          <a:lstStyle/>
          <a:p>
            <a:pPr algn="ctr"/>
            <a:r>
              <a:rPr lang="en-DE" dirty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82C-420B-3645-BA15-5530BDC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36" y="370332"/>
            <a:ext cx="7729728" cy="1188720"/>
          </a:xfrm>
        </p:spPr>
        <p:txBody>
          <a:bodyPr/>
          <a:lstStyle/>
          <a:p>
            <a:pPr algn="ctr"/>
            <a:r>
              <a:rPr lang="en-DE" dirty="0"/>
              <a:t>JUnit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6EE40-8F5B-6545-82C4-19AADD437A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3983" y="1559052"/>
            <a:ext cx="6088958" cy="3449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2B30A7-C899-0C4A-84B4-2B70B338F003}"/>
              </a:ext>
            </a:extLst>
          </p:cNvPr>
          <p:cNvSpPr/>
          <p:nvPr/>
        </p:nvSpPr>
        <p:spPr>
          <a:xfrm>
            <a:off x="466182" y="1559052"/>
            <a:ext cx="5257801" cy="2918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the standard for testing on Java. Junit5 is the newest iteration of this framework.</a:t>
            </a:r>
          </a:p>
          <a:p>
            <a:r>
              <a:rPr lang="en-DE" dirty="0"/>
              <a:t>JUnit Framework can be easily integrated with either of the following −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Eclipse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Maven</a:t>
            </a: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7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E48-8CB0-9B45-B204-DCDA216F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Expectation vs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6AC3-657A-7D47-84C7-8961EED0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an instance of the class under test</a:t>
            </a:r>
          </a:p>
          <a:p>
            <a:r>
              <a:rPr lang="en-US" sz="2000" dirty="0"/>
              <a:t>Set up inputs</a:t>
            </a:r>
          </a:p>
          <a:p>
            <a:r>
              <a:rPr lang="en-US" sz="2000" dirty="0"/>
              <a:t>Execute the code you want to test</a:t>
            </a:r>
          </a:p>
          <a:p>
            <a:r>
              <a:rPr lang="en-US" sz="2000" dirty="0"/>
              <a:t>Verify the result is what you expect</a:t>
            </a:r>
          </a:p>
        </p:txBody>
      </p:sp>
    </p:spTree>
    <p:extLst>
      <p:ext uri="{BB962C8B-B14F-4D97-AF65-F5344CB8AC3E}">
        <p14:creationId xmlns:p14="http://schemas.microsoft.com/office/powerpoint/2010/main" val="259889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65B-6FE5-2C49-94F0-7E04A214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Test-driven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4CB5-0977-2F42-82E0-090FEA09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Test-driven development (TDD), is an evolutionary approach to development which combines test-first development where you write a test before you write just enough production code to </a:t>
            </a:r>
            <a:r>
              <a:rPr lang="en-GB" dirty="0" err="1"/>
              <a:t>fulfill</a:t>
            </a:r>
            <a:r>
              <a:rPr lang="en-GB" dirty="0"/>
              <a:t> that test and  refactoring. </a:t>
            </a:r>
            <a:endParaRPr lang="en-GB" sz="2000" dirty="0"/>
          </a:p>
          <a:p>
            <a:r>
              <a:rPr lang="en-GB" dirty="0"/>
              <a:t>C</a:t>
            </a:r>
            <a:r>
              <a:rPr lang="en-GB" sz="2000" dirty="0"/>
              <a:t>oding</a:t>
            </a:r>
          </a:p>
          <a:p>
            <a:r>
              <a:rPr lang="en-GB" dirty="0"/>
              <a:t>T</a:t>
            </a:r>
            <a:r>
              <a:rPr lang="en-GB" sz="2000" dirty="0"/>
              <a:t>esting (in the form of writing unit tests) </a:t>
            </a:r>
          </a:p>
          <a:p>
            <a:r>
              <a:rPr lang="en-GB" dirty="0"/>
              <a:t>D</a:t>
            </a:r>
            <a:r>
              <a:rPr lang="en-GB" sz="2000" dirty="0"/>
              <a:t>esign (in the form of refactoring).</a:t>
            </a:r>
          </a:p>
          <a:p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4351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{C893025A-1FB5-FF4F-BA0B-5830656F6B16}tf10001119</Template>
  <TotalTime>951</TotalTime>
  <Words>576</Words>
  <Application>Microsoft Macintosh PowerPoint</Application>
  <PresentationFormat>Widescreen</PresentationFormat>
  <Paragraphs>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Testing </vt:lpstr>
      <vt:lpstr>Why is software testing necessary?</vt:lpstr>
      <vt:lpstr>Types of Software Development Tests</vt:lpstr>
      <vt:lpstr>Tips for Writing Better Unit Tests in Java </vt:lpstr>
      <vt:lpstr>PowerPoint Presentation</vt:lpstr>
      <vt:lpstr>JUnit</vt:lpstr>
      <vt:lpstr>JUnit</vt:lpstr>
      <vt:lpstr>Expectation vs reality</vt:lpstr>
      <vt:lpstr>Test-driven development</vt:lpstr>
      <vt:lpstr>Test-driven development</vt:lpstr>
      <vt:lpstr>Code coverage</vt:lpstr>
      <vt:lpstr>Task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Amit Kumar</dc:creator>
  <cp:lastModifiedBy>Amit Kumar</cp:lastModifiedBy>
  <cp:revision>13</cp:revision>
  <dcterms:created xsi:type="dcterms:W3CDTF">2020-05-05T23:37:04Z</dcterms:created>
  <dcterms:modified xsi:type="dcterms:W3CDTF">2020-05-08T04:34:31Z</dcterms:modified>
</cp:coreProperties>
</file>