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AA81D4-757F-44E1-8985-194CAE7EF292}">
  <a:tblStyle styleId="{4BAA81D4-757F-44E1-8985-194CAE7EF292}"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snapToGrid="0" snapToObjects="1">
      <p:cViewPr varScale="1">
        <p:scale>
          <a:sx n="120" d="100"/>
          <a:sy n="120" d="100"/>
        </p:scale>
        <p:origin x="8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s://pages.18f.gov/joining-18f/"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Emily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Ankur [30 sec]</a:t>
            </a:r>
          </a:p>
          <a:p>
            <a:pPr lvl="0">
              <a:spcBef>
                <a:spcPts val="0"/>
              </a:spcBef>
              <a:buNone/>
            </a:pPr>
            <a:endParaRPr/>
          </a:p>
          <a:p>
            <a:pPr lvl="0" rtl="0">
              <a:lnSpc>
                <a:spcPct val="115000"/>
              </a:lnSpc>
              <a:spcBef>
                <a:spcPts val="0"/>
              </a:spcBef>
              <a:buNone/>
            </a:pPr>
            <a:r>
              <a:rPr lang="en" sz="1200">
                <a:latin typeface="Calibri"/>
                <a:ea typeface="Calibri"/>
                <a:cs typeface="Calibri"/>
                <a:sym typeface="Calibri"/>
              </a:rPr>
              <a:t>Fear  -&gt; Responsibility on them to get things right (Going with a giant list of requirements, and then working with all of them at a time) -&gt; Legal aspects, Public Scrutiny</a:t>
            </a:r>
          </a:p>
          <a:p>
            <a:pPr lvl="0" rtl="0">
              <a:lnSpc>
                <a:spcPct val="115000"/>
              </a:lnSpc>
              <a:spcBef>
                <a:spcPts val="0"/>
              </a:spcBef>
              <a:buNone/>
            </a:pPr>
            <a:endParaRPr sz="1200">
              <a:latin typeface="Calibri"/>
              <a:ea typeface="Calibri"/>
              <a:cs typeface="Calibri"/>
              <a:sym typeface="Calibri"/>
            </a:endParaRPr>
          </a:p>
          <a:p>
            <a:pPr lvl="0" rtl="0">
              <a:lnSpc>
                <a:spcPct val="115000"/>
              </a:lnSpc>
              <a:spcBef>
                <a:spcPts val="0"/>
              </a:spcBef>
              <a:buNone/>
            </a:pPr>
            <a:r>
              <a:rPr lang="en" sz="1200">
                <a:latin typeface="Calibri"/>
                <a:ea typeface="Calibri"/>
                <a:cs typeface="Calibri"/>
                <a:sym typeface="Calibri"/>
              </a:rPr>
              <a:t>Legal Aspects -&gt; Overestimating /over-interpreting the requirements imposed by the law and policies.</a:t>
            </a:r>
          </a:p>
          <a:p>
            <a:pPr lvl="0">
              <a:lnSpc>
                <a:spcPct val="115000"/>
              </a:lnSpc>
              <a:spcBef>
                <a:spcPts val="0"/>
              </a:spcBef>
              <a:buNone/>
            </a:pPr>
            <a:endParaRPr sz="1200">
              <a:latin typeface="Calibri"/>
              <a:ea typeface="Calibri"/>
              <a:cs typeface="Calibri"/>
              <a:sym typeface="Calibri"/>
            </a:endParaRPr>
          </a:p>
          <a:p>
            <a:pPr lvl="0" rtl="0">
              <a:lnSpc>
                <a:spcPct val="115000"/>
              </a:lnSpc>
              <a:spcBef>
                <a:spcPts val="0"/>
              </a:spcBef>
              <a:buNone/>
            </a:pPr>
            <a:r>
              <a:rPr lang="en" sz="1200">
                <a:latin typeface="Calibri"/>
                <a:ea typeface="Calibri"/>
                <a:cs typeface="Calibri"/>
                <a:sym typeface="Calibri"/>
              </a:rPr>
              <a:t>Momentum &amp; Legacy Systems -&gt; Complacent in their current position.</a:t>
            </a:r>
          </a:p>
          <a:p>
            <a:pPr lvl="0" rtl="0">
              <a:lnSpc>
                <a:spcPct val="115000"/>
              </a:lnSpc>
              <a:spcBef>
                <a:spcPts val="0"/>
              </a:spcBef>
              <a:buNone/>
            </a:pPr>
            <a:r>
              <a:rPr lang="en" sz="1200">
                <a:latin typeface="Calibri"/>
                <a:ea typeface="Calibri"/>
                <a:cs typeface="Calibri"/>
                <a:sym typeface="Calibri"/>
              </a:rPr>
              <a:t>	Technological Legacy -&gt; Tons of projects which cannot be imparted to agencies like 18F, because such projects will require huge data migrations, and cannot be worked on without huge investments. 18F helps such projects by facilitating acquisitions, but doesn’t directly work on such projects.</a:t>
            </a:r>
          </a:p>
          <a:p>
            <a:pPr lvl="0" rtl="0">
              <a:lnSpc>
                <a:spcPct val="115000"/>
              </a:lnSpc>
              <a:spcBef>
                <a:spcPts val="0"/>
              </a:spcBef>
              <a:buNone/>
            </a:pPr>
            <a:r>
              <a:rPr lang="en" sz="1200">
                <a:latin typeface="Calibri"/>
                <a:ea typeface="Calibri"/>
                <a:cs typeface="Calibri"/>
                <a:sym typeface="Calibri"/>
              </a:rPr>
              <a:t>	Complicated processes for getting permissions to use a certain application/technology.</a:t>
            </a:r>
          </a:p>
          <a:p>
            <a:pPr lvl="0" indent="457200" rtl="0">
              <a:lnSpc>
                <a:spcPct val="115000"/>
              </a:lnSpc>
              <a:spcBef>
                <a:spcPts val="0"/>
              </a:spcBef>
              <a:buNone/>
            </a:pPr>
            <a:r>
              <a:rPr lang="en" sz="1200">
                <a:latin typeface="Calibri"/>
                <a:ea typeface="Calibri"/>
                <a:cs typeface="Calibri"/>
                <a:sym typeface="Calibri"/>
              </a:rPr>
              <a:t>and </a:t>
            </a:r>
          </a:p>
          <a:p>
            <a:pPr lvl="0" indent="457200" rtl="0">
              <a:lnSpc>
                <a:spcPct val="115000"/>
              </a:lnSpc>
              <a:spcBef>
                <a:spcPts val="0"/>
              </a:spcBef>
              <a:buNone/>
            </a:pPr>
            <a:r>
              <a:rPr lang="en" sz="1200">
                <a:latin typeface="Calibri"/>
                <a:ea typeface="Calibri"/>
                <a:cs typeface="Calibri"/>
                <a:sym typeface="Calibri"/>
              </a:rPr>
              <a:t>Procedural legacy -&gt; Procurement Process (Because of Beltway bandits. This is because there is a tendency towards going forward with huge list of requirements, which the consulting firms charge huge amounts of money to implement. This also leads to having a high time of implementation, which results in having the system being outdated shortly after the completion of a ‘re-modelling’.</a:t>
            </a:r>
          </a:p>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Ankur [30 sec]</a:t>
            </a:r>
          </a:p>
          <a:p>
            <a:pPr lvl="0" rtl="0">
              <a:spcBef>
                <a:spcPts val="0"/>
              </a:spcBef>
              <a:buNone/>
            </a:pPr>
            <a:endParaRPr/>
          </a:p>
          <a:p>
            <a:pPr lvl="0" rtl="0">
              <a:lnSpc>
                <a:spcPct val="115000"/>
              </a:lnSpc>
              <a:spcBef>
                <a:spcPts val="0"/>
              </a:spcBef>
              <a:buNone/>
            </a:pPr>
            <a:r>
              <a:rPr lang="en" sz="1200">
                <a:latin typeface="Calibri"/>
                <a:ea typeface="Calibri"/>
                <a:cs typeface="Calibri"/>
                <a:sym typeface="Calibri"/>
              </a:rPr>
              <a:t>Fear  -&gt; Responsibility on them to get things right (Going with a giant list of requirements, and then working with all of them at a time) -&gt; Legal aspects, Public Scrutiny</a:t>
            </a:r>
          </a:p>
          <a:p>
            <a:pPr lvl="0" rtl="0">
              <a:lnSpc>
                <a:spcPct val="115000"/>
              </a:lnSpc>
              <a:spcBef>
                <a:spcPts val="0"/>
              </a:spcBef>
              <a:buNone/>
            </a:pPr>
            <a:endParaRPr sz="1200">
              <a:latin typeface="Calibri"/>
              <a:ea typeface="Calibri"/>
              <a:cs typeface="Calibri"/>
              <a:sym typeface="Calibri"/>
            </a:endParaRPr>
          </a:p>
          <a:p>
            <a:pPr lvl="0" rtl="0">
              <a:lnSpc>
                <a:spcPct val="115000"/>
              </a:lnSpc>
              <a:spcBef>
                <a:spcPts val="0"/>
              </a:spcBef>
              <a:buNone/>
            </a:pPr>
            <a:r>
              <a:rPr lang="en" sz="1200">
                <a:latin typeface="Calibri"/>
                <a:ea typeface="Calibri"/>
                <a:cs typeface="Calibri"/>
                <a:sym typeface="Calibri"/>
              </a:rPr>
              <a:t>Legal Aspects -&gt; Overestimating /over-interpreting the requirements imposed by the law and policies.</a:t>
            </a:r>
          </a:p>
          <a:p>
            <a:pPr lvl="0" rtl="0">
              <a:lnSpc>
                <a:spcPct val="115000"/>
              </a:lnSpc>
              <a:spcBef>
                <a:spcPts val="0"/>
              </a:spcBef>
              <a:buNone/>
            </a:pPr>
            <a:endParaRPr sz="1200">
              <a:latin typeface="Calibri"/>
              <a:ea typeface="Calibri"/>
              <a:cs typeface="Calibri"/>
              <a:sym typeface="Calibri"/>
            </a:endParaRPr>
          </a:p>
          <a:p>
            <a:pPr lvl="0" rtl="0">
              <a:lnSpc>
                <a:spcPct val="115000"/>
              </a:lnSpc>
              <a:spcBef>
                <a:spcPts val="0"/>
              </a:spcBef>
              <a:buNone/>
            </a:pPr>
            <a:r>
              <a:rPr lang="en" sz="1200">
                <a:latin typeface="Calibri"/>
                <a:ea typeface="Calibri"/>
                <a:cs typeface="Calibri"/>
                <a:sym typeface="Calibri"/>
              </a:rPr>
              <a:t>Momentum &amp; Legacy Systems -&gt; Complacent in their current position.</a:t>
            </a:r>
          </a:p>
          <a:p>
            <a:pPr lvl="0" rtl="0">
              <a:lnSpc>
                <a:spcPct val="115000"/>
              </a:lnSpc>
              <a:spcBef>
                <a:spcPts val="0"/>
              </a:spcBef>
              <a:buNone/>
            </a:pPr>
            <a:r>
              <a:rPr lang="en" sz="1200">
                <a:latin typeface="Calibri"/>
                <a:ea typeface="Calibri"/>
                <a:cs typeface="Calibri"/>
                <a:sym typeface="Calibri"/>
              </a:rPr>
              <a:t>	Technological Legacy -&gt; Tons of projects which cannot be imparted to agencies like 18F, because such projects will require huge data migrations, and cannot be worked on without huge investments. 18F helps such projects by facilitating acquisitions, but doesn’t directly work on such projects.</a:t>
            </a:r>
          </a:p>
          <a:p>
            <a:pPr lvl="0" rtl="0">
              <a:lnSpc>
                <a:spcPct val="115000"/>
              </a:lnSpc>
              <a:spcBef>
                <a:spcPts val="0"/>
              </a:spcBef>
              <a:buNone/>
            </a:pPr>
            <a:r>
              <a:rPr lang="en" sz="1200">
                <a:latin typeface="Calibri"/>
                <a:ea typeface="Calibri"/>
                <a:cs typeface="Calibri"/>
                <a:sym typeface="Calibri"/>
              </a:rPr>
              <a:t>	Complicated processes for getting permissions to use a certain application/technology.</a:t>
            </a:r>
          </a:p>
          <a:p>
            <a:pPr lvl="0" indent="457200" rtl="0">
              <a:lnSpc>
                <a:spcPct val="115000"/>
              </a:lnSpc>
              <a:spcBef>
                <a:spcPts val="0"/>
              </a:spcBef>
              <a:buNone/>
            </a:pPr>
            <a:r>
              <a:rPr lang="en" sz="1200">
                <a:latin typeface="Calibri"/>
                <a:ea typeface="Calibri"/>
                <a:cs typeface="Calibri"/>
                <a:sym typeface="Calibri"/>
              </a:rPr>
              <a:t>and </a:t>
            </a:r>
          </a:p>
          <a:p>
            <a:pPr lvl="0" indent="457200" rtl="0">
              <a:lnSpc>
                <a:spcPct val="115000"/>
              </a:lnSpc>
              <a:spcBef>
                <a:spcPts val="0"/>
              </a:spcBef>
              <a:buNone/>
            </a:pPr>
            <a:r>
              <a:rPr lang="en" sz="1200">
                <a:latin typeface="Calibri"/>
                <a:ea typeface="Calibri"/>
                <a:cs typeface="Calibri"/>
                <a:sym typeface="Calibri"/>
              </a:rPr>
              <a:t>Procedural legacy -&gt; Procurement Process (Because of Beltway bandits. This is because there is a tendency towards going forward with huge list of requirements, which the consulting firms charge huge amounts of money to implement. This also leads to having a high time of implementation, which results in having the system being outdated shortly after the completion of a ‘re-modelling’.</a:t>
            </a:r>
          </a:p>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jason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Jason [30 sec]</a:t>
            </a:r>
          </a:p>
          <a:p>
            <a:pPr lvl="0" rtl="0">
              <a:spcBef>
                <a:spcPts val="0"/>
              </a:spcBef>
              <a:buNone/>
            </a:pPr>
            <a:r>
              <a:rPr lang="en"/>
              <a:t>?Authority to Operate? - authority to get involved in a said project or information? I am not sure, it was a point that was made when listing out problems.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Jason [30 sec]</a:t>
            </a:r>
          </a:p>
          <a:p>
            <a:pPr lvl="0" rtl="0">
              <a:spcBef>
                <a:spcPts val="0"/>
              </a:spcBef>
              <a:buNone/>
            </a:pPr>
            <a:r>
              <a:rPr lang="en"/>
              <a:t>?Authority to Operate? - authority to get involved in a said project or information? I am not sure, it was a point that was made when listing out problems.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Jason [30 sec]</a:t>
            </a:r>
          </a:p>
          <a:p>
            <a:pPr lvl="0" rtl="0">
              <a:spcBef>
                <a:spcPts val="0"/>
              </a:spcBef>
              <a:buNone/>
            </a:pPr>
            <a:r>
              <a:rPr lang="en"/>
              <a:t>Such a culture might induce a norm of self-reliance, and an insular culture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kinshuk</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Kinshuk [30 sec]</a:t>
            </a:r>
          </a:p>
          <a:p>
            <a:pPr lvl="0">
              <a:spcBef>
                <a:spcPts val="0"/>
              </a:spcBef>
              <a:buNone/>
            </a:pPr>
            <a:r>
              <a:rPr lang="en"/>
              <a:t>Operate under full authority</a:t>
            </a:r>
          </a:p>
          <a:p>
            <a:pPr lvl="0">
              <a:spcBef>
                <a:spcPts val="0"/>
              </a:spcBef>
              <a:buNone/>
            </a:pPr>
            <a:endParaRPr/>
          </a:p>
          <a:p>
            <a:pPr lvl="0">
              <a:spcBef>
                <a:spcPts val="0"/>
              </a:spcBef>
              <a:buNone/>
            </a:pPr>
            <a:endParaRPr/>
          </a:p>
          <a:p>
            <a:pPr marL="457200" lvl="0" indent="-336550">
              <a:lnSpc>
                <a:spcPct val="115000"/>
              </a:lnSpc>
              <a:spcBef>
                <a:spcPts val="0"/>
              </a:spcBef>
              <a:spcAft>
                <a:spcPts val="1600"/>
              </a:spcAft>
              <a:buClr>
                <a:srgbClr val="333333"/>
              </a:buClr>
              <a:buSzPct val="100000"/>
              <a:buFont typeface="Proxima Nova"/>
            </a:pPr>
            <a:r>
              <a:rPr lang="en" sz="1700">
                <a:solidFill>
                  <a:srgbClr val="333333"/>
                </a:solidFill>
                <a:latin typeface="Proxima Nova"/>
                <a:ea typeface="Proxima Nova"/>
                <a:cs typeface="Proxima Nova"/>
                <a:sym typeface="Proxima Nova"/>
              </a:rPr>
              <a:t>Help people interpret regulations and recognize when something crosses the line and when it doesn’t.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Kinshuk [30 sec]</a:t>
            </a:r>
          </a:p>
          <a:p>
            <a:pPr lvl="0">
              <a:spcBef>
                <a:spcPts val="0"/>
              </a:spcBef>
              <a:buNone/>
            </a:pPr>
            <a:r>
              <a:rPr lang="en"/>
              <a:t>Eliminate the fear of failure / appearing stupid or fear of asking questions</a:t>
            </a:r>
          </a:p>
          <a:p>
            <a:pPr lvl="0">
              <a:spcBef>
                <a:spcPts val="0"/>
              </a:spcBef>
              <a:buNone/>
            </a:pPr>
            <a:r>
              <a:rPr lang="en" sz="1800">
                <a:solidFill>
                  <a:srgbClr val="333333"/>
                </a:solidFill>
                <a:latin typeface="Proxima Nova"/>
                <a:ea typeface="Proxima Nova"/>
                <a:cs typeface="Proxima Nova"/>
                <a:sym typeface="Proxima Nova"/>
              </a:rPr>
              <a:t>Project manager see certain projects to be threat to their position</a:t>
            </a:r>
          </a:p>
          <a:p>
            <a:pPr lvl="0">
              <a:spcBef>
                <a:spcPts val="0"/>
              </a:spcBef>
              <a:buNone/>
            </a:pPr>
            <a:endParaRPr sz="1800">
              <a:solidFill>
                <a:srgbClr val="333333"/>
              </a:solidFill>
              <a:latin typeface="Proxima Nova"/>
              <a:ea typeface="Proxima Nova"/>
              <a:cs typeface="Proxima Nova"/>
              <a:sym typeface="Proxima Nova"/>
            </a:endParaRPr>
          </a:p>
          <a:p>
            <a:pPr lvl="0">
              <a:spcBef>
                <a:spcPts val="0"/>
              </a:spcBef>
              <a:buNone/>
            </a:pPr>
            <a:r>
              <a:rPr lang="en"/>
              <a:t> </a:t>
            </a:r>
          </a:p>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Kinshuk [30 sec]</a:t>
            </a:r>
          </a:p>
          <a:p>
            <a:pPr lvl="0">
              <a:spcBef>
                <a:spcPts val="0"/>
              </a:spcBef>
              <a:buNone/>
            </a:pPr>
            <a:endParaRPr/>
          </a:p>
          <a:p>
            <a:pPr lvl="0">
              <a:spcBef>
                <a:spcPts val="0"/>
              </a:spcBef>
              <a:buNone/>
            </a:pPr>
            <a:r>
              <a:rPr lang="en"/>
              <a:t>Knowledge of: Processes, Norms, Tools, etc.</a:t>
            </a:r>
          </a:p>
          <a:p>
            <a:pPr lvl="0" rtl="0">
              <a:spcBef>
                <a:spcPts val="0"/>
              </a:spcBef>
              <a:buNone/>
            </a:pPr>
            <a:endParaRPr/>
          </a:p>
          <a:p>
            <a:pPr lvl="0">
              <a:lnSpc>
                <a:spcPct val="115000"/>
              </a:lnSpc>
              <a:spcBef>
                <a:spcPts val="0"/>
              </a:spcBef>
              <a:spcAft>
                <a:spcPts val="1600"/>
              </a:spcAft>
              <a:buNone/>
            </a:pPr>
            <a:r>
              <a:rPr lang="en" sz="1200">
                <a:solidFill>
                  <a:srgbClr val="333333"/>
                </a:solidFill>
                <a:latin typeface="Proxima Nova"/>
                <a:ea typeface="Proxima Nova"/>
                <a:cs typeface="Proxima Nova"/>
                <a:sym typeface="Proxima Nova"/>
              </a:rPr>
              <a:t>This problem was only surfaced when the entire 18F team did an on-site visit with the FEC. When asked how they could try to use remote collaboration tools to surface these issues in the future, our interview participant said: “get everyone on slack.”</a:t>
            </a:r>
          </a:p>
          <a:p>
            <a:pPr lvl="0" rtl="0">
              <a:lnSpc>
                <a:spcPct val="115000"/>
              </a:lnSpc>
              <a:spcBef>
                <a:spcPts val="0"/>
              </a:spcBef>
              <a:spcAft>
                <a:spcPts val="1600"/>
              </a:spcAft>
              <a:buNone/>
            </a:pPr>
            <a:r>
              <a:rPr lang="en" sz="1200">
                <a:solidFill>
                  <a:srgbClr val="333333"/>
                </a:solidFill>
                <a:latin typeface="Proxima Nova"/>
                <a:ea typeface="Proxima Nova"/>
                <a:cs typeface="Proxima Nova"/>
                <a:sym typeface="Proxima Nova"/>
              </a:rPr>
              <a:t>We recommend creating a culture and processes that aim to surface this kind of information, rather than expecting that adoption of a tool will solve the problem.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u="sng">
                <a:solidFill>
                  <a:schemeClr val="hlink"/>
                </a:solidFill>
                <a:hlinkClick r:id="rId3"/>
              </a:rPr>
              <a:t>https://pages.18f.gov/joining-18f/</a:t>
            </a:r>
          </a:p>
          <a:p>
            <a:pPr lvl="0">
              <a:spcBef>
                <a:spcPts val="0"/>
              </a:spcBef>
              <a:buNone/>
            </a:pPr>
            <a:endParaRPr/>
          </a:p>
          <a:p>
            <a:pPr lvl="0">
              <a:spcBef>
                <a:spcPts val="0"/>
              </a:spcBef>
              <a:buNone/>
            </a:pPr>
            <a:r>
              <a:rPr lang="en"/>
              <a:t>Emily [30 sec]</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Get 18F involved earlier in the innovation value chain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sz="1800">
                <a:solidFill>
                  <a:srgbClr val="333333"/>
                </a:solidFill>
                <a:latin typeface="Proxima Nova"/>
                <a:ea typeface="Proxima Nova"/>
                <a:cs typeface="Proxima Nova"/>
                <a:sym typeface="Proxima Nova"/>
              </a:rPr>
              <a:t>Proxima [30 sec]</a:t>
            </a:r>
          </a:p>
          <a:p>
            <a:pPr marL="457200" lvl="0" indent="-342900" rtl="0">
              <a:lnSpc>
                <a:spcPct val="115000"/>
              </a:lnSpc>
              <a:spcBef>
                <a:spcPts val="0"/>
              </a:spcBef>
              <a:spcAft>
                <a:spcPts val="1600"/>
              </a:spcAft>
              <a:buClr>
                <a:srgbClr val="333333"/>
              </a:buClr>
              <a:buSzPct val="100000"/>
              <a:buFont typeface="Proxima Nova"/>
            </a:pPr>
            <a:r>
              <a:rPr lang="en" sz="1800">
                <a:solidFill>
                  <a:srgbClr val="333333"/>
                </a:solidFill>
                <a:latin typeface="Proxima Nova"/>
                <a:ea typeface="Proxima Nova"/>
                <a:cs typeface="Proxima Nova"/>
                <a:sym typeface="Proxima Nova"/>
              </a:rPr>
              <a:t>Cross-Pollination</a:t>
            </a:r>
          </a:p>
          <a:p>
            <a:pPr marL="914400" lvl="1" indent="-228600" rtl="0">
              <a:lnSpc>
                <a:spcPct val="115000"/>
              </a:lnSpc>
              <a:spcBef>
                <a:spcPts val="0"/>
              </a:spcBef>
              <a:spcAft>
                <a:spcPts val="1600"/>
              </a:spcAft>
              <a:buClr>
                <a:srgbClr val="333333"/>
              </a:buClr>
              <a:buFont typeface="Proxima Nova"/>
            </a:pPr>
            <a:r>
              <a:rPr lang="en" sz="1400">
                <a:solidFill>
                  <a:srgbClr val="333333"/>
                </a:solidFill>
                <a:latin typeface="Proxima Nova"/>
                <a:ea typeface="Proxima Nova"/>
                <a:cs typeface="Proxima Nova"/>
                <a:sym typeface="Proxima Nova"/>
              </a:rPr>
              <a:t>18F as a facilitator for collaboration; run agency wide events to get people talking and sharing ideas along the lines of Danone?</a:t>
            </a:r>
          </a:p>
          <a:p>
            <a:pPr marL="457200" lvl="0" indent="-342900" rtl="0">
              <a:lnSpc>
                <a:spcPct val="115000"/>
              </a:lnSpc>
              <a:spcBef>
                <a:spcPts val="0"/>
              </a:spcBef>
              <a:spcAft>
                <a:spcPts val="1600"/>
              </a:spcAft>
              <a:buClr>
                <a:srgbClr val="333333"/>
              </a:buClr>
              <a:buSzPct val="100000"/>
              <a:buFont typeface="Proxima Nova"/>
            </a:pPr>
            <a:r>
              <a:rPr lang="en" sz="1800">
                <a:solidFill>
                  <a:srgbClr val="333333"/>
                </a:solidFill>
                <a:latin typeface="Proxima Nova"/>
                <a:ea typeface="Proxima Nova"/>
                <a:cs typeface="Proxima Nova"/>
                <a:sym typeface="Proxima Nova"/>
              </a:rPr>
              <a:t>External</a:t>
            </a:r>
          </a:p>
          <a:p>
            <a:pPr marL="914400" lvl="1" indent="-228600" rtl="0">
              <a:lnSpc>
                <a:spcPct val="115000"/>
              </a:lnSpc>
              <a:spcBef>
                <a:spcPts val="0"/>
              </a:spcBef>
              <a:spcAft>
                <a:spcPts val="1600"/>
              </a:spcAft>
              <a:buClr>
                <a:srgbClr val="333333"/>
              </a:buClr>
              <a:buFont typeface="Proxima Nova"/>
            </a:pPr>
            <a:r>
              <a:rPr lang="en" sz="1400">
                <a:solidFill>
                  <a:srgbClr val="333333"/>
                </a:solidFill>
                <a:latin typeface="Proxima Nova"/>
                <a:ea typeface="Proxima Nova"/>
                <a:cs typeface="Proxima Nova"/>
                <a:sym typeface="Proxima Nova"/>
              </a:rPr>
              <a:t>18F could act as an external source of ideas for agencies that are willing to engage with them. By having lower level (and cost) engagements with an external party, the agencies may be better able to see and reflect on their ideas in a new light which would lead to better ideas and products in the end.</a:t>
            </a:r>
          </a:p>
          <a:p>
            <a:pPr marL="457200" lvl="0" indent="-342900">
              <a:lnSpc>
                <a:spcPct val="115000"/>
              </a:lnSpc>
              <a:spcBef>
                <a:spcPts val="0"/>
              </a:spcBef>
              <a:spcAft>
                <a:spcPts val="1600"/>
              </a:spcAft>
              <a:buClr>
                <a:srgbClr val="333333"/>
              </a:buClr>
              <a:buSzPct val="100000"/>
              <a:buFont typeface="Proxima Nova"/>
            </a:pPr>
            <a:r>
              <a:rPr lang="en" sz="1800">
                <a:solidFill>
                  <a:srgbClr val="333333"/>
                </a:solidFill>
                <a:latin typeface="Proxima Nova"/>
                <a:ea typeface="Proxima Nova"/>
                <a:cs typeface="Proxima Nova"/>
                <a:sym typeface="Proxima Nova"/>
              </a:rPr>
              <a:t>Better Ideas</a:t>
            </a:r>
          </a:p>
          <a:p>
            <a:pPr marL="914400" lvl="1" indent="-228600">
              <a:lnSpc>
                <a:spcPct val="115000"/>
              </a:lnSpc>
              <a:spcBef>
                <a:spcPts val="0"/>
              </a:spcBef>
              <a:spcAft>
                <a:spcPts val="1600"/>
              </a:spcAft>
              <a:buClr>
                <a:srgbClr val="333333"/>
              </a:buClr>
              <a:buFont typeface="Proxima Nova"/>
            </a:pPr>
            <a:r>
              <a:rPr lang="en" sz="1400">
                <a:solidFill>
                  <a:srgbClr val="333333"/>
                </a:solidFill>
                <a:latin typeface="Proxima Nova"/>
                <a:ea typeface="Proxima Nova"/>
                <a:cs typeface="Proxima Nova"/>
                <a:sym typeface="Proxima Nova"/>
              </a:rPr>
              <a:t>By working with agencies to facilitate cross-pollination or providing an external perspective 18F could help the agencies develop better ideas</a:t>
            </a:r>
          </a:p>
          <a:p>
            <a:pPr marL="457200" lvl="0" indent="-342900">
              <a:lnSpc>
                <a:spcPct val="115000"/>
              </a:lnSpc>
              <a:spcBef>
                <a:spcPts val="0"/>
              </a:spcBef>
              <a:spcAft>
                <a:spcPts val="1600"/>
              </a:spcAft>
              <a:buClr>
                <a:srgbClr val="333333"/>
              </a:buClr>
              <a:buSzPct val="100000"/>
              <a:buFont typeface="Proxima Nova"/>
            </a:pPr>
            <a:r>
              <a:rPr lang="en" sz="1800">
                <a:solidFill>
                  <a:srgbClr val="333333"/>
                </a:solidFill>
                <a:latin typeface="Proxima Nova"/>
                <a:ea typeface="Proxima Nova"/>
                <a:cs typeface="Proxima Nova"/>
                <a:sym typeface="Proxima Nova"/>
              </a:rPr>
              <a:t>More Projects</a:t>
            </a:r>
          </a:p>
          <a:p>
            <a:pPr marL="914400" lvl="1" indent="-228600">
              <a:lnSpc>
                <a:spcPct val="115000"/>
              </a:lnSpc>
              <a:spcBef>
                <a:spcPts val="0"/>
              </a:spcBef>
              <a:spcAft>
                <a:spcPts val="1600"/>
              </a:spcAft>
              <a:buClr>
                <a:srgbClr val="333333"/>
              </a:buClr>
              <a:buFont typeface="Proxima Nova"/>
            </a:pPr>
            <a:r>
              <a:rPr lang="en" sz="1400">
                <a:solidFill>
                  <a:srgbClr val="333333"/>
                </a:solidFill>
                <a:latin typeface="Proxima Nova"/>
                <a:ea typeface="Proxima Nova"/>
                <a:cs typeface="Proxima Nova"/>
                <a:sym typeface="Proxima Nova"/>
              </a:rPr>
              <a:t>By being involved at the stage of idea generation, more agencies would likely meet 18F’s criteria for engagement (elaborate on this)?</a:t>
            </a:r>
          </a:p>
          <a:p>
            <a:pPr marL="457200" lvl="0" indent="-342900">
              <a:lnSpc>
                <a:spcPct val="115000"/>
              </a:lnSpc>
              <a:spcBef>
                <a:spcPts val="0"/>
              </a:spcBef>
              <a:spcAft>
                <a:spcPts val="1600"/>
              </a:spcAft>
              <a:buClr>
                <a:srgbClr val="333333"/>
              </a:buClr>
              <a:buSzPct val="100000"/>
              <a:buFont typeface="Proxima Nova"/>
            </a:pPr>
            <a:r>
              <a:rPr lang="en" sz="1800">
                <a:solidFill>
                  <a:srgbClr val="333333"/>
                </a:solidFill>
                <a:latin typeface="Proxima Nova"/>
                <a:ea typeface="Proxima Nova"/>
                <a:cs typeface="Proxima Nova"/>
                <a:sym typeface="Proxima Nova"/>
              </a:rPr>
              <a:t>Establish Trust Earlier On</a:t>
            </a:r>
          </a:p>
          <a:p>
            <a:pPr marL="914400" lvl="1" indent="-228600">
              <a:lnSpc>
                <a:spcPct val="115000"/>
              </a:lnSpc>
              <a:spcBef>
                <a:spcPts val="0"/>
              </a:spcBef>
              <a:spcAft>
                <a:spcPts val="1600"/>
              </a:spcAft>
              <a:buClr>
                <a:srgbClr val="333333"/>
              </a:buClr>
              <a:buFont typeface="Proxima Nova"/>
            </a:pPr>
            <a:r>
              <a:rPr lang="en" sz="1400">
                <a:solidFill>
                  <a:srgbClr val="333333"/>
                </a:solidFill>
                <a:latin typeface="Proxima Nova"/>
                <a:ea typeface="Proxima Nova"/>
                <a:cs typeface="Proxima Nova"/>
                <a:sym typeface="Proxima Nova"/>
              </a:rPr>
              <a:t>By being involved in the idea generation process, the 18F employees working with the agency will have already established a basis line of trust that will pay dividends during the conversion, and specifically development, phase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proxima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Emily</a:t>
            </a:r>
          </a:p>
          <a:p>
            <a:pPr lvl="0">
              <a:spcBef>
                <a:spcPts val="0"/>
              </a:spcBef>
              <a:buNone/>
            </a:pPr>
            <a:endParaRPr/>
          </a:p>
          <a:p>
            <a:pPr lvl="0">
              <a:spcBef>
                <a:spcPts val="0"/>
              </a:spcBef>
              <a:buNone/>
            </a:pPr>
            <a:r>
              <a:rPr lang="en"/>
              <a:t>[30 sec]</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None/>
            </a:pPr>
            <a:r>
              <a:rPr lang="en"/>
              <a:t>Emily [30 sec]</a:t>
            </a:r>
          </a:p>
          <a:p>
            <a:pPr lvl="0" rtl="0">
              <a:lnSpc>
                <a:spcPct val="115000"/>
              </a:lnSpc>
              <a:spcBef>
                <a:spcPts val="0"/>
              </a:spcBef>
              <a:buNone/>
            </a:pPr>
            <a:endParaRPr/>
          </a:p>
          <a:p>
            <a:pPr lvl="0" rtl="0">
              <a:lnSpc>
                <a:spcPct val="115000"/>
              </a:lnSpc>
              <a:spcBef>
                <a:spcPts val="0"/>
              </a:spcBef>
              <a:buNone/>
            </a:pPr>
            <a:r>
              <a:rPr lang="en"/>
              <a:t>Federal govt has challenges in innovating their technology space. Problem of fear, laws, public scrutiny, legacy system, momentum, waterfall model, not invented here, transfer problem</a:t>
            </a:r>
          </a:p>
          <a:p>
            <a:pPr lvl="0" rtl="0">
              <a:lnSpc>
                <a:spcPct val="115000"/>
              </a:lnSpc>
              <a:spcBef>
                <a:spcPts val="0"/>
              </a:spcBef>
              <a:buNone/>
            </a:pPr>
            <a:endParaRPr/>
          </a:p>
          <a:p>
            <a:pPr lvl="0" rtl="0">
              <a:lnSpc>
                <a:spcPct val="115000"/>
              </a:lnSpc>
              <a:spcBef>
                <a:spcPts val="0"/>
              </a:spcBef>
              <a:buNone/>
            </a:pPr>
            <a:r>
              <a:rPr lang="en"/>
              <a:t>So we narrow down the problem to an innovation challenge. Going into more details it is a problem of idea conversion because the agencies like FEC have ideas but dont know what to do with it. So they come to 18F. Now thw challenges that they face is because of the difference in culture between the 2 organizations. </a:t>
            </a:r>
          </a:p>
          <a:p>
            <a:pPr lvl="0" rtl="0">
              <a:lnSpc>
                <a:spcPct val="115000"/>
              </a:lnSpc>
              <a:spcBef>
                <a:spcPts val="0"/>
              </a:spcBef>
              <a:buNone/>
            </a:pPr>
            <a:r>
              <a:rPr lang="en"/>
              <a:t>The culture in 18f is very organic because it a new agency and hires most forward thinking and industry savy people. They come in with new and better way doing things. Our agencies however are stuck in the old times and have very rigid ideas and processes built into their culture. On top of that there is bureaucracy and regulations to care of. So how does 18f manage to work with and in the end convert the idea to a viable product? </a:t>
            </a:r>
          </a:p>
          <a:p>
            <a:pPr lvl="0" rtl="0">
              <a:lnSpc>
                <a:spcPct val="115000"/>
              </a:lnSpc>
              <a:spcBef>
                <a:spcPts val="0"/>
              </a:spcBef>
              <a:buNone/>
            </a:pPr>
            <a:r>
              <a:rPr lang="en"/>
              <a:t>Some of the problems that we identified in interviews --</a:t>
            </a:r>
          </a:p>
          <a:p>
            <a:pPr marL="457200" lvl="0" indent="-228600" rtl="0">
              <a:lnSpc>
                <a:spcPct val="115000"/>
              </a:lnSpc>
              <a:spcBef>
                <a:spcPts val="0"/>
              </a:spcBef>
            </a:pPr>
            <a:r>
              <a:rPr lang="en"/>
              <a:t>Clash of organic vs mechanistic process</a:t>
            </a:r>
          </a:p>
          <a:p>
            <a:pPr marL="457200" lvl="0" indent="-228600" rtl="0">
              <a:lnSpc>
                <a:spcPct val="115000"/>
              </a:lnSpc>
              <a:spcBef>
                <a:spcPts val="0"/>
              </a:spcBef>
            </a:pPr>
            <a:r>
              <a:rPr lang="en"/>
              <a:t>Problem of authority</a:t>
            </a:r>
          </a:p>
          <a:p>
            <a:pPr marL="457200" lvl="0" indent="-228600" rtl="0">
              <a:lnSpc>
                <a:spcPct val="115000"/>
              </a:lnSpc>
              <a:spcBef>
                <a:spcPts val="0"/>
              </a:spcBef>
            </a:pPr>
            <a:r>
              <a:rPr lang="en"/>
              <a:t>Teams feeling left out</a:t>
            </a:r>
          </a:p>
          <a:p>
            <a:pPr marL="457200" lvl="0" indent="-228600" rtl="0">
              <a:lnSpc>
                <a:spcPct val="115000"/>
              </a:lnSpc>
              <a:spcBef>
                <a:spcPts val="0"/>
              </a:spcBef>
            </a:pPr>
            <a:r>
              <a:rPr lang="en"/>
              <a:t>Legal and regulatory barrier</a:t>
            </a:r>
          </a:p>
          <a:p>
            <a:pPr marL="457200" lvl="0" indent="-228600" rtl="0">
              <a:lnSpc>
                <a:spcPct val="115000"/>
              </a:lnSpc>
              <a:spcBef>
                <a:spcPts val="0"/>
              </a:spcBef>
            </a:pPr>
            <a:r>
              <a:rPr lang="en"/>
              <a:t>Fear of failing (especially of asking questions of user or other stakeholders)</a:t>
            </a:r>
          </a:p>
          <a:p>
            <a:pPr lvl="0" rtl="0">
              <a:lnSpc>
                <a:spcPct val="115000"/>
              </a:lnSpc>
              <a:spcBef>
                <a:spcPts val="0"/>
              </a:spcBef>
              <a:buNone/>
            </a:pPr>
            <a:r>
              <a:rPr lang="en"/>
              <a:t>How do we resolve them</a:t>
            </a:r>
          </a:p>
          <a:p>
            <a:pPr marL="457200" lvl="0" indent="-228600" rtl="0">
              <a:lnSpc>
                <a:spcPct val="115000"/>
              </a:lnSpc>
              <a:spcBef>
                <a:spcPts val="0"/>
              </a:spcBef>
            </a:pPr>
            <a:r>
              <a:rPr lang="en"/>
              <a:t>Build trust</a:t>
            </a:r>
          </a:p>
          <a:p>
            <a:pPr marL="914400" lvl="1" indent="-228600" rtl="0">
              <a:lnSpc>
                <a:spcPct val="115000"/>
              </a:lnSpc>
              <a:spcBef>
                <a:spcPts val="0"/>
              </a:spcBef>
            </a:pPr>
            <a:r>
              <a:rPr lang="en"/>
              <a:t>Building trust will take care of the barriers created due to difference in the culture of the 2 organizations</a:t>
            </a:r>
          </a:p>
          <a:p>
            <a:pPr marL="914400" lvl="1" indent="-228600" rtl="0">
              <a:lnSpc>
                <a:spcPct val="115000"/>
              </a:lnSpc>
              <a:spcBef>
                <a:spcPts val="0"/>
              </a:spcBef>
            </a:pPr>
            <a:r>
              <a:rPr lang="en"/>
              <a:t>This could also entail being more transparent regarding your processes - this will probably transfer some of the good things of the culture to agencies as well as make people of the agencies more involved</a:t>
            </a:r>
          </a:p>
          <a:p>
            <a:pPr marL="914400" lvl="1" indent="-228600" rtl="0">
              <a:lnSpc>
                <a:spcPct val="115000"/>
              </a:lnSpc>
              <a:spcBef>
                <a:spcPts val="0"/>
              </a:spcBef>
            </a:pPr>
            <a:r>
              <a:rPr lang="en"/>
              <a:t>How do you do it? </a:t>
            </a:r>
          </a:p>
          <a:p>
            <a:pPr marL="1371600" lvl="2" indent="-228600" rtl="0">
              <a:lnSpc>
                <a:spcPct val="115000"/>
              </a:lnSpc>
              <a:spcBef>
                <a:spcPts val="0"/>
              </a:spcBef>
            </a:pPr>
            <a:r>
              <a:rPr lang="en"/>
              <a:t>Have more regular in person meetings or at least briefings so that everyone in the partner agency know what is going on. </a:t>
            </a:r>
          </a:p>
          <a:p>
            <a:pPr marL="1371600" lvl="2" indent="-228600" rtl="0">
              <a:lnSpc>
                <a:spcPct val="115000"/>
              </a:lnSpc>
              <a:spcBef>
                <a:spcPts val="0"/>
              </a:spcBef>
            </a:pPr>
            <a:r>
              <a:rPr lang="en"/>
              <a:t>Have at least some meetings with all relevant outside agency stakeholders and brief them about the your plans</a:t>
            </a:r>
          </a:p>
          <a:p>
            <a:pPr marL="1371600" lvl="2" indent="-228600" rtl="0">
              <a:lnSpc>
                <a:spcPct val="115000"/>
              </a:lnSpc>
              <a:spcBef>
                <a:spcPts val="0"/>
              </a:spcBef>
            </a:pPr>
            <a:r>
              <a:rPr lang="en"/>
              <a:t>Share previous success stories </a:t>
            </a:r>
          </a:p>
          <a:p>
            <a:pPr marL="1371600" lvl="2" indent="-228600" rtl="0">
              <a:lnSpc>
                <a:spcPct val="115000"/>
              </a:lnSpc>
              <a:spcBef>
                <a:spcPts val="0"/>
              </a:spcBef>
            </a:pPr>
            <a:r>
              <a:rPr lang="en"/>
              <a:t>Break problem and deliver small success as soon as possible -- creates trust in your capabilities</a:t>
            </a:r>
          </a:p>
          <a:p>
            <a:pPr marL="457200" lvl="0" indent="-228600" rtl="0">
              <a:lnSpc>
                <a:spcPct val="115000"/>
              </a:lnSpc>
              <a:spcBef>
                <a:spcPts val="0"/>
              </a:spcBef>
            </a:pPr>
            <a:r>
              <a:rPr lang="en"/>
              <a:t>Operate under full authority</a:t>
            </a:r>
          </a:p>
          <a:p>
            <a:pPr marL="914400" lvl="1" indent="-228600" rtl="0">
              <a:lnSpc>
                <a:spcPct val="115000"/>
              </a:lnSpc>
              <a:spcBef>
                <a:spcPts val="0"/>
              </a:spcBef>
            </a:pPr>
            <a:r>
              <a:rPr lang="en"/>
              <a:t>Leah said that a lot of times regulations are over interpreted. People are afraid to do things because they think that something might cross the line. Make sure you know the regulations and legalities involved very clearly before going in</a:t>
            </a:r>
          </a:p>
          <a:p>
            <a:pPr marL="914400" lvl="1" indent="-228600" rtl="0">
              <a:lnSpc>
                <a:spcPct val="115000"/>
              </a:lnSpc>
              <a:spcBef>
                <a:spcPts val="0"/>
              </a:spcBef>
            </a:pPr>
            <a:r>
              <a:rPr lang="en"/>
              <a:t>Have a deal with the agency to have full say or authority in areas that directly affects the product you are working on (but of course be mindful of the legalities)</a:t>
            </a:r>
          </a:p>
          <a:p>
            <a:pPr marL="914400" lvl="1" indent="-228600" rtl="0">
              <a:lnSpc>
                <a:spcPct val="115000"/>
              </a:lnSpc>
              <a:spcBef>
                <a:spcPts val="0"/>
              </a:spcBef>
            </a:pPr>
            <a:r>
              <a:rPr lang="en"/>
              <a:t>Make sure the senior management are on board with your plan and requirements to execute that plan </a:t>
            </a:r>
          </a:p>
          <a:p>
            <a:pPr marL="457200" lvl="0" indent="-228600" rtl="0">
              <a:lnSpc>
                <a:spcPct val="115000"/>
              </a:lnSpc>
              <a:spcBef>
                <a:spcPts val="0"/>
              </a:spcBef>
            </a:pPr>
            <a:r>
              <a:rPr lang="en"/>
              <a:t>Create a culture where failure is not a problem (help them feel comfortable reaching out for help)</a:t>
            </a:r>
          </a:p>
          <a:p>
            <a:pPr marL="914400" lvl="1" indent="-228600" rtl="0">
              <a:lnSpc>
                <a:spcPct val="115000"/>
              </a:lnSpc>
              <a:spcBef>
                <a:spcPts val="0"/>
              </a:spcBef>
            </a:pPr>
            <a:r>
              <a:rPr lang="en"/>
              <a:t>Break problems into small parts and solve them iteratively so that there is never one big blowback</a:t>
            </a:r>
          </a:p>
          <a:p>
            <a:pPr marL="914400" lvl="1" indent="-228600" rtl="0">
              <a:lnSpc>
                <a:spcPct val="115000"/>
              </a:lnSpc>
              <a:spcBef>
                <a:spcPts val="0"/>
              </a:spcBef>
            </a:pPr>
            <a:r>
              <a:rPr lang="en"/>
              <a:t>Start with exploration of small, considerable low stakes thing</a:t>
            </a:r>
          </a:p>
          <a:p>
            <a:pPr marL="914400" lvl="1" indent="-228600">
              <a:lnSpc>
                <a:spcPct val="115000"/>
              </a:lnSpc>
              <a:spcBef>
                <a:spcPts val="0"/>
              </a:spcBef>
            </a:pPr>
            <a:r>
              <a:rPr lang="en"/>
              <a:t>Solicit feedback of other stakeholders (users and other agency) at completion small problems (that 18f can work on iteratively to solve the bigger problem). This will probably help them accept help and feedback, become more open to accepting help and understanding its importance. Also because of the small nature of problem any criticism cannot be as devastating as total faliure and can be positively incorporated in the process without being a threat to anyone’s positiom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Proxima [30 sec]</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proxima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Proxima [30 sec]</a:t>
            </a:r>
          </a:p>
          <a:p>
            <a:pPr lvl="0">
              <a:spcBef>
                <a:spcPts val="0"/>
              </a:spcBef>
              <a:buNone/>
            </a:pPr>
            <a:endParaRPr/>
          </a:p>
          <a:p>
            <a:pPr lvl="0">
              <a:spcBef>
                <a:spcPts val="0"/>
              </a:spcBef>
              <a:buNone/>
            </a:pPr>
            <a:r>
              <a:rPr lang="en"/>
              <a:t>Add info about API being turning point. FEC embraces iterative processes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ankur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Ankur [1 min]</a:t>
            </a:r>
          </a:p>
          <a:p>
            <a:pPr lvl="0" rtl="0">
              <a:spcBef>
                <a:spcPts val="0"/>
              </a:spcBef>
              <a:buNone/>
            </a:pPr>
            <a:endParaRPr/>
          </a:p>
          <a:p>
            <a:pPr lvl="0" rtl="0">
              <a:spcBef>
                <a:spcPts val="0"/>
              </a:spcBef>
              <a:buNone/>
            </a:pPr>
            <a:r>
              <a:rPr lang="en">
                <a:solidFill>
                  <a:srgbClr val="333333"/>
                </a:solidFill>
                <a:latin typeface="Proxima Nova"/>
                <a:ea typeface="Proxima Nova"/>
                <a:cs typeface="Proxima Nova"/>
                <a:sym typeface="Proxima Nova"/>
              </a:rPr>
              <a:t>The FEC retained control over project and feature prioritization</a:t>
            </a:r>
          </a:p>
          <a:p>
            <a:pPr marL="457200" lvl="0" indent="-298450" rtl="0">
              <a:spcBef>
                <a:spcPts val="0"/>
              </a:spcBef>
              <a:buClr>
                <a:srgbClr val="333333"/>
              </a:buClr>
              <a:buSzPct val="100000"/>
              <a:buFont typeface="Proxima Nova"/>
              <a:buChar char="●"/>
            </a:pPr>
            <a:r>
              <a:rPr lang="en">
                <a:solidFill>
                  <a:srgbClr val="333333"/>
                </a:solidFill>
                <a:latin typeface="Proxima Nova"/>
                <a:ea typeface="Proxima Nova"/>
                <a:cs typeface="Proxima Nova"/>
                <a:sym typeface="Proxima Nova"/>
              </a:rPr>
              <a:t>18F managers and engineers have no to minimal engagement in prioritization</a:t>
            </a:r>
          </a:p>
          <a:p>
            <a:pPr marL="457200" lvl="0" indent="-298450" rtl="0">
              <a:spcBef>
                <a:spcPts val="0"/>
              </a:spcBef>
              <a:buClr>
                <a:srgbClr val="333333"/>
              </a:buClr>
              <a:buSzPct val="100000"/>
              <a:buFont typeface="Proxima Nova"/>
              <a:buChar char="●"/>
            </a:pPr>
            <a:r>
              <a:rPr lang="en">
                <a:solidFill>
                  <a:srgbClr val="333333"/>
                </a:solidFill>
                <a:latin typeface="Proxima Nova"/>
                <a:ea typeface="Proxima Nova"/>
                <a:cs typeface="Proxima Nova"/>
                <a:sym typeface="Proxima Nova"/>
              </a:rPr>
              <a:t>Managers have restricted authority to approve implementation and design considerations.</a:t>
            </a:r>
          </a:p>
          <a:p>
            <a:pPr lvl="0" rtl="0">
              <a:spcBef>
                <a:spcPts val="0"/>
              </a:spcBef>
              <a:buNone/>
            </a:pPr>
            <a:endParaRPr>
              <a:solidFill>
                <a:srgbClr val="333333"/>
              </a:solidFill>
              <a:latin typeface="Proxima Nova"/>
              <a:ea typeface="Proxima Nova"/>
              <a:cs typeface="Proxima Nova"/>
              <a:sym typeface="Proxima Nova"/>
            </a:endParaRPr>
          </a:p>
          <a:p>
            <a:pPr lvl="0" rtl="0">
              <a:spcBef>
                <a:spcPts val="0"/>
              </a:spcBef>
              <a:buNone/>
            </a:pPr>
            <a:r>
              <a:rPr lang="en" sz="1200">
                <a:solidFill>
                  <a:srgbClr val="333333"/>
                </a:solidFill>
                <a:latin typeface="Proxima Nova"/>
                <a:ea typeface="Proxima Nova"/>
                <a:cs typeface="Proxima Nova"/>
                <a:sym typeface="Proxima Nova"/>
              </a:rPr>
              <a:t>Learnings are not propagated to other teams within the organization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073763"/>
        </a:solidFill>
        <a:effectLst/>
      </p:bgPr>
    </p:bg>
    <p:spTree>
      <p:nvGrpSpPr>
        <p:cNvPr id="1"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1" name="Shape 11"/>
          <p:cNvSpPr txBox="1">
            <a:spLocks noGrp="1"/>
          </p:cNvSpPr>
          <p:nvPr>
            <p:ph type="ctrTitle"/>
          </p:nvPr>
        </p:nvSpPr>
        <p:spPr>
          <a:xfrm>
            <a:off x="510450" y="1257300"/>
            <a:ext cx="8123100" cy="1588500"/>
          </a:xfrm>
          <a:prstGeom prst="rect">
            <a:avLst/>
          </a:prstGeom>
        </p:spPr>
        <p:txBody>
          <a:bodyPr lIns="91425" tIns="91425" rIns="91425" bIns="91425" anchor="b"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12" name="Shape 12"/>
          <p:cNvSpPr txBox="1">
            <a:spLocks noGrp="1"/>
          </p:cNvSpPr>
          <p:nvPr>
            <p:ph type="subTitle" idx="1"/>
          </p:nvPr>
        </p:nvSpPr>
        <p:spPr>
          <a:xfrm>
            <a:off x="510450" y="3182312"/>
            <a:ext cx="8123100" cy="6300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a:endParaRPr/>
          </a:p>
        </p:txBody>
      </p:sp>
      <p:sp>
        <p:nvSpPr>
          <p:cNvPr id="13" name="Shape 1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0" name="Shape 50"/>
          <p:cNvSpPr txBox="1">
            <a:spLocks noGrp="1"/>
          </p:cNvSpPr>
          <p:nvPr>
            <p:ph type="title"/>
          </p:nvPr>
        </p:nvSpPr>
        <p:spPr>
          <a:xfrm>
            <a:off x="311700" y="991475"/>
            <a:ext cx="8520600" cy="1917900"/>
          </a:xfrm>
          <a:prstGeom prst="rect">
            <a:avLst/>
          </a:prstGeom>
        </p:spPr>
        <p:txBody>
          <a:bodyPr lIns="91425" tIns="91425" rIns="91425" bIns="91425" anchor="ctr" anchorCtr="0"/>
          <a:lstStyle>
            <a:lvl1pPr lvl="0" algn="ctr">
              <a:spcBef>
                <a:spcPts val="0"/>
              </a:spcBef>
              <a:buSzPct val="100000"/>
              <a:defRPr sz="14000" b="1"/>
            </a:lvl1pPr>
            <a:lvl2pPr lvl="1" algn="ctr">
              <a:spcBef>
                <a:spcPts val="0"/>
              </a:spcBef>
              <a:buSzPct val="100000"/>
              <a:defRPr sz="14000" b="1"/>
            </a:lvl2pPr>
            <a:lvl3pPr lvl="2" algn="ctr">
              <a:spcBef>
                <a:spcPts val="0"/>
              </a:spcBef>
              <a:buSzPct val="100000"/>
              <a:defRPr sz="14000" b="1"/>
            </a:lvl3pPr>
            <a:lvl4pPr lvl="3" algn="ctr">
              <a:spcBef>
                <a:spcPts val="0"/>
              </a:spcBef>
              <a:buSzPct val="100000"/>
              <a:defRPr sz="14000" b="1"/>
            </a:lvl4pPr>
            <a:lvl5pPr lvl="4" algn="ctr">
              <a:spcBef>
                <a:spcPts val="0"/>
              </a:spcBef>
              <a:buSzPct val="100000"/>
              <a:defRPr sz="14000" b="1"/>
            </a:lvl5pPr>
            <a:lvl6pPr lvl="5" algn="ctr">
              <a:spcBef>
                <a:spcPts val="0"/>
              </a:spcBef>
              <a:buSzPct val="100000"/>
              <a:defRPr sz="14000" b="1"/>
            </a:lvl6pPr>
            <a:lvl7pPr lvl="6" algn="ctr">
              <a:spcBef>
                <a:spcPts val="0"/>
              </a:spcBef>
              <a:buSzPct val="100000"/>
              <a:defRPr sz="14000" b="1"/>
            </a:lvl7pPr>
            <a:lvl8pPr lvl="7" algn="ctr">
              <a:spcBef>
                <a:spcPts val="0"/>
              </a:spcBef>
              <a:buSzPct val="100000"/>
              <a:defRPr sz="14000" b="1"/>
            </a:lvl8pPr>
            <a:lvl9pPr lvl="8" algn="ctr">
              <a:spcBef>
                <a:spcPts val="0"/>
              </a:spcBef>
              <a:buSzPct val="100000"/>
              <a:defRPr sz="14000" b="1"/>
            </a:lvl9pPr>
          </a:lstStyle>
          <a:p>
            <a:endParaRPr/>
          </a:p>
        </p:txBody>
      </p:sp>
      <p:sp>
        <p:nvSpPr>
          <p:cNvPr id="51" name="Shape 51"/>
          <p:cNvSpPr txBox="1">
            <a:spLocks noGrp="1"/>
          </p:cNvSpPr>
          <p:nvPr>
            <p:ph type="body" idx="1"/>
          </p:nvPr>
        </p:nvSpPr>
        <p:spPr>
          <a:xfrm>
            <a:off x="311700" y="3071300"/>
            <a:ext cx="8520600" cy="901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rgbClr val="073763"/>
        </a:solidFill>
        <a:effectLst/>
      </p:bgPr>
    </p:bg>
    <p:spTree>
      <p:nvGrpSpPr>
        <p:cNvPr id="1"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6" name="Shape 16"/>
          <p:cNvSpPr txBox="1">
            <a:spLocks noGrp="1"/>
          </p:cNvSpPr>
          <p:nvPr>
            <p:ph type="title"/>
          </p:nvPr>
        </p:nvSpPr>
        <p:spPr>
          <a:xfrm>
            <a:off x="510450" y="2057400"/>
            <a:ext cx="8123100" cy="778800"/>
          </a:xfrm>
          <a:prstGeom prst="rect">
            <a:avLst/>
          </a:prstGeom>
        </p:spPr>
        <p:txBody>
          <a:bodyPr lIns="91425" tIns="91425" rIns="91425" bIns="91425" anchor="b" anchorCtr="0"/>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a:endParaRPr/>
          </a:p>
        </p:txBody>
      </p:sp>
      <p:sp>
        <p:nvSpPr>
          <p:cNvPr id="17" name="Shape 1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20" name="Shape 20"/>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3" name="Shape 33"/>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7975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lt2"/>
            </a:solidFill>
            <a:prstDash val="solid"/>
            <a:round/>
            <a:headEnd type="none" w="med" len="med"/>
            <a:tailEnd type="none" w="med" len="med"/>
          </a:ln>
        </p:spPr>
      </p:cxnSp>
      <p:sp>
        <p:nvSpPr>
          <p:cNvPr id="41" name="Shape 41"/>
          <p:cNvSpPr txBox="1">
            <a:spLocks noGrp="1"/>
          </p:cNvSpPr>
          <p:nvPr>
            <p:ph type="title"/>
          </p:nvPr>
        </p:nvSpPr>
        <p:spPr>
          <a:xfrm>
            <a:off x="265500" y="1205825"/>
            <a:ext cx="4045200" cy="15096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2" name="Shape 42"/>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3" name="Shape 43"/>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42368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None/>
              <a:defRPr sz="2100"/>
            </a:lvl1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endParaRPr lang="en" sz="1000">
              <a:solidFill>
                <a:schemeClr val="dk1"/>
              </a:solidFill>
              <a:latin typeface="Proxima Nova"/>
              <a:ea typeface="Proxima Nova"/>
              <a:cs typeface="Proxima Nova"/>
              <a:sym typeface="Proxima Nov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510450" y="1257300"/>
            <a:ext cx="8123100" cy="1588500"/>
          </a:xfrm>
          <a:prstGeom prst="rect">
            <a:avLst/>
          </a:prstGeom>
        </p:spPr>
        <p:txBody>
          <a:bodyPr lIns="91425" tIns="91425" rIns="91425" bIns="91425" anchor="b" anchorCtr="0">
            <a:noAutofit/>
          </a:bodyPr>
          <a:lstStyle/>
          <a:p>
            <a:pPr lvl="0">
              <a:spcBef>
                <a:spcPts val="0"/>
              </a:spcBef>
              <a:buNone/>
            </a:pPr>
            <a:r>
              <a:rPr lang="en"/>
              <a:t>18F and the FEC	</a:t>
            </a:r>
          </a:p>
        </p:txBody>
      </p:sp>
      <p:sp>
        <p:nvSpPr>
          <p:cNvPr id="60" name="Shape 60"/>
          <p:cNvSpPr txBox="1">
            <a:spLocks noGrp="1"/>
          </p:cNvSpPr>
          <p:nvPr>
            <p:ph type="subTitle" idx="1"/>
          </p:nvPr>
        </p:nvSpPr>
        <p:spPr>
          <a:xfrm>
            <a:off x="510450" y="3182312"/>
            <a:ext cx="8123100" cy="630000"/>
          </a:xfrm>
          <a:prstGeom prst="rect">
            <a:avLst/>
          </a:prstGeom>
        </p:spPr>
        <p:txBody>
          <a:bodyPr lIns="91425" tIns="91425" rIns="91425" bIns="91425" anchor="t" anchorCtr="0">
            <a:noAutofit/>
          </a:bodyPr>
          <a:lstStyle/>
          <a:p>
            <a:pPr lvl="0">
              <a:spcBef>
                <a:spcPts val="0"/>
              </a:spcBef>
              <a:buNone/>
            </a:pPr>
            <a:r>
              <a:rPr lang="en"/>
              <a:t>Collaborating to Innovate in the Federal Government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11700" y="292625"/>
            <a:ext cx="8832300" cy="572700"/>
          </a:xfrm>
          <a:prstGeom prst="rect">
            <a:avLst/>
          </a:prstGeom>
        </p:spPr>
        <p:txBody>
          <a:bodyPr lIns="91425" tIns="91425" rIns="91425" bIns="91425" anchor="t" anchorCtr="0">
            <a:noAutofit/>
          </a:bodyPr>
          <a:lstStyle/>
          <a:p>
            <a:pPr lvl="0" rtl="0">
              <a:spcBef>
                <a:spcPts val="0"/>
              </a:spcBef>
              <a:buNone/>
            </a:pPr>
            <a:r>
              <a:rPr lang="en">
                <a:solidFill>
                  <a:srgbClr val="333333"/>
                </a:solidFill>
              </a:rPr>
              <a:t>Fear</a:t>
            </a:r>
          </a:p>
        </p:txBody>
      </p:sp>
      <p:sp>
        <p:nvSpPr>
          <p:cNvPr id="149" name="Shape 149"/>
          <p:cNvSpPr txBox="1"/>
          <p:nvPr/>
        </p:nvSpPr>
        <p:spPr>
          <a:xfrm>
            <a:off x="645425" y="1009475"/>
            <a:ext cx="7764900" cy="3419100"/>
          </a:xfrm>
          <a:prstGeom prst="rect">
            <a:avLst/>
          </a:prstGeom>
          <a:noFill/>
          <a:ln>
            <a:noFill/>
          </a:ln>
        </p:spPr>
        <p:txBody>
          <a:bodyPr lIns="91425" tIns="91425" rIns="91425" bIns="91425" anchor="t" anchorCtr="0">
            <a:noAutofit/>
          </a:bodyPr>
          <a:lstStyle/>
          <a:p>
            <a:pPr marL="457200" lvl="0" indent="-336550" rtl="0">
              <a:lnSpc>
                <a:spcPct val="115000"/>
              </a:lnSpc>
              <a:spcBef>
                <a:spcPts val="0"/>
              </a:spcBef>
              <a:spcAft>
                <a:spcPts val="1000"/>
              </a:spcAft>
              <a:buSzPct val="100000"/>
              <a:buFont typeface="Proxima Nova"/>
              <a:buChar char="➔"/>
            </a:pPr>
            <a:r>
              <a:rPr lang="en" sz="1700" u="sng">
                <a:latin typeface="Proxima Nova"/>
                <a:ea typeface="Proxima Nova"/>
                <a:cs typeface="Proxima Nova"/>
                <a:sym typeface="Proxima Nova"/>
              </a:rPr>
              <a:t>Causes</a:t>
            </a:r>
          </a:p>
          <a:p>
            <a:pPr marL="914400" lvl="1" indent="-336550" rtl="0">
              <a:lnSpc>
                <a:spcPct val="115000"/>
              </a:lnSpc>
              <a:spcBef>
                <a:spcPts val="0"/>
              </a:spcBef>
              <a:spcAft>
                <a:spcPts val="1000"/>
              </a:spcAft>
              <a:buSzPct val="100000"/>
              <a:buFont typeface="Proxima Nova"/>
              <a:buChar char="◆"/>
            </a:pPr>
            <a:r>
              <a:rPr lang="en" sz="1700">
                <a:latin typeface="Proxima Nova"/>
                <a:ea typeface="Proxima Nova"/>
                <a:cs typeface="Proxima Nova"/>
                <a:sym typeface="Proxima Nova"/>
              </a:rPr>
              <a:t>Legal Considerations</a:t>
            </a:r>
          </a:p>
          <a:p>
            <a:pPr marL="914400" lvl="1" indent="-336550" rtl="0">
              <a:lnSpc>
                <a:spcPct val="115000"/>
              </a:lnSpc>
              <a:spcBef>
                <a:spcPts val="0"/>
              </a:spcBef>
              <a:spcAft>
                <a:spcPts val="1000"/>
              </a:spcAft>
              <a:buSzPct val="100000"/>
              <a:buFont typeface="Proxima Nova"/>
              <a:buChar char="◆"/>
            </a:pPr>
            <a:r>
              <a:rPr lang="en" sz="1700">
                <a:latin typeface="Proxima Nova"/>
                <a:ea typeface="Proxima Nova"/>
                <a:cs typeface="Proxima Nova"/>
                <a:sym typeface="Proxima Nova"/>
              </a:rPr>
              <a:t>Public Scrutiny</a:t>
            </a:r>
          </a:p>
          <a:p>
            <a:pPr marL="457200" lvl="0" indent="-336550" rtl="0">
              <a:lnSpc>
                <a:spcPct val="115000"/>
              </a:lnSpc>
              <a:spcBef>
                <a:spcPts val="0"/>
              </a:spcBef>
              <a:spcAft>
                <a:spcPts val="1000"/>
              </a:spcAft>
              <a:buSzPct val="100000"/>
              <a:buFont typeface="Proxima Nova"/>
              <a:buChar char="➔"/>
            </a:pPr>
            <a:r>
              <a:rPr lang="en" sz="1700" u="sng">
                <a:latin typeface="Proxima Nova"/>
                <a:ea typeface="Proxima Nova"/>
                <a:cs typeface="Proxima Nova"/>
                <a:sym typeface="Proxima Nova"/>
              </a:rPr>
              <a:t>Effects</a:t>
            </a:r>
          </a:p>
          <a:p>
            <a:pPr marL="914400" lvl="1" indent="-336550" algn="just" rtl="0">
              <a:lnSpc>
                <a:spcPct val="115000"/>
              </a:lnSpc>
              <a:spcBef>
                <a:spcPts val="0"/>
              </a:spcBef>
              <a:spcAft>
                <a:spcPts val="1000"/>
              </a:spcAft>
              <a:buSzPct val="100000"/>
              <a:buFont typeface="Proxima Nova"/>
              <a:buChar char="◆"/>
            </a:pPr>
            <a:r>
              <a:rPr lang="en" sz="1700">
                <a:latin typeface="Proxima Nova"/>
                <a:ea typeface="Proxima Nova"/>
                <a:cs typeface="Proxima Nova"/>
                <a:sym typeface="Proxima Nova"/>
              </a:rPr>
              <a:t>Over-interpretation of requirements imposed by Law &amp; Policies</a:t>
            </a:r>
          </a:p>
          <a:p>
            <a:pPr marL="914400" lvl="1" indent="-336550" rtl="0">
              <a:lnSpc>
                <a:spcPct val="115000"/>
              </a:lnSpc>
              <a:spcBef>
                <a:spcPts val="0"/>
              </a:spcBef>
              <a:spcAft>
                <a:spcPts val="1000"/>
              </a:spcAft>
              <a:buSzPct val="100000"/>
              <a:buFont typeface="Proxima Nova"/>
              <a:buChar char="◆"/>
            </a:pPr>
            <a:r>
              <a:rPr lang="en" sz="1700">
                <a:latin typeface="Proxima Nova"/>
                <a:ea typeface="Proxima Nova"/>
                <a:cs typeface="Proxima Nova"/>
                <a:sym typeface="Proxima Nova"/>
              </a:rPr>
              <a:t>Working with a large list of requirements to avoid compliance issues, and accountability in case of failure.</a:t>
            </a:r>
          </a:p>
          <a:p>
            <a:pPr marL="914400" lvl="1" indent="-336550" rtl="0">
              <a:lnSpc>
                <a:spcPct val="115000"/>
              </a:lnSpc>
              <a:spcBef>
                <a:spcPts val="0"/>
              </a:spcBef>
              <a:spcAft>
                <a:spcPts val="1000"/>
              </a:spcAft>
              <a:buSzPct val="100000"/>
              <a:buFont typeface="Proxima Nova"/>
              <a:buChar char="◆"/>
            </a:pPr>
            <a:r>
              <a:rPr lang="en" sz="1700">
                <a:latin typeface="Proxima Nova"/>
                <a:ea typeface="Proxima Nova"/>
                <a:cs typeface="Proxima Nova"/>
                <a:sym typeface="Proxima Nova"/>
              </a:rPr>
              <a:t>Conservative approach towards processes, and technologies used.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p:nvPr/>
        </p:nvSpPr>
        <p:spPr>
          <a:xfrm>
            <a:off x="609600" y="987925"/>
            <a:ext cx="8229600" cy="3725100"/>
          </a:xfrm>
          <a:prstGeom prst="rect">
            <a:avLst/>
          </a:prstGeom>
          <a:noFill/>
          <a:ln>
            <a:noFill/>
          </a:ln>
        </p:spPr>
        <p:txBody>
          <a:bodyPr lIns="91425" tIns="91425" rIns="91425" bIns="91425" anchor="t" anchorCtr="0">
            <a:noAutofit/>
          </a:bodyPr>
          <a:lstStyle/>
          <a:p>
            <a:pPr marL="457200" lvl="0" indent="-336550" rtl="0">
              <a:lnSpc>
                <a:spcPct val="115000"/>
              </a:lnSpc>
              <a:spcBef>
                <a:spcPts val="0"/>
              </a:spcBef>
              <a:spcAft>
                <a:spcPts val="1000"/>
              </a:spcAft>
              <a:buSzPct val="100000"/>
              <a:buFont typeface="Proxima Nova"/>
              <a:buChar char="➔"/>
            </a:pPr>
            <a:r>
              <a:rPr lang="en" sz="1700" u="sng">
                <a:latin typeface="Proxima Nova"/>
                <a:ea typeface="Proxima Nova"/>
                <a:cs typeface="Proxima Nova"/>
                <a:sym typeface="Proxima Nova"/>
              </a:rPr>
              <a:t>Causes</a:t>
            </a:r>
          </a:p>
          <a:p>
            <a:pPr marL="914400" lvl="1" indent="-336550" rtl="0">
              <a:lnSpc>
                <a:spcPct val="115000"/>
              </a:lnSpc>
              <a:spcBef>
                <a:spcPts val="0"/>
              </a:spcBef>
              <a:spcAft>
                <a:spcPts val="1000"/>
              </a:spcAft>
              <a:buSzPct val="100000"/>
              <a:buFont typeface="Proxima Nova"/>
              <a:buChar char="◆"/>
            </a:pPr>
            <a:r>
              <a:rPr lang="en" sz="1700">
                <a:latin typeface="Proxima Nova"/>
                <a:ea typeface="Proxima Nova"/>
                <a:cs typeface="Proxima Nova"/>
                <a:sym typeface="Proxima Nova"/>
              </a:rPr>
              <a:t>Complacency</a:t>
            </a:r>
          </a:p>
          <a:p>
            <a:pPr marL="914400" lvl="1" indent="-336550" rtl="0">
              <a:lnSpc>
                <a:spcPct val="115000"/>
              </a:lnSpc>
              <a:spcBef>
                <a:spcPts val="0"/>
              </a:spcBef>
              <a:spcAft>
                <a:spcPts val="1000"/>
              </a:spcAft>
              <a:buSzPct val="100000"/>
              <a:buFont typeface="Proxima Nova"/>
              <a:buChar char="◆"/>
            </a:pPr>
            <a:r>
              <a:rPr lang="en" sz="1700">
                <a:latin typeface="Proxima Nova"/>
                <a:ea typeface="Proxima Nova"/>
                <a:cs typeface="Proxima Nova"/>
                <a:sym typeface="Proxima Nova"/>
              </a:rPr>
              <a:t>Outdated Procurement Processes</a:t>
            </a:r>
          </a:p>
          <a:p>
            <a:pPr marL="914400" lvl="1" indent="-336550" rtl="0">
              <a:lnSpc>
                <a:spcPct val="115000"/>
              </a:lnSpc>
              <a:spcBef>
                <a:spcPts val="0"/>
              </a:spcBef>
              <a:spcAft>
                <a:spcPts val="1000"/>
              </a:spcAft>
              <a:buSzPct val="100000"/>
              <a:buFont typeface="Proxima Nova"/>
              <a:buChar char="◆"/>
            </a:pPr>
            <a:r>
              <a:rPr lang="en" sz="1700">
                <a:latin typeface="Proxima Nova"/>
                <a:ea typeface="Proxima Nova"/>
                <a:cs typeface="Proxima Nova"/>
                <a:sym typeface="Proxima Nova"/>
              </a:rPr>
              <a:t>Complicated Approval Procedures</a:t>
            </a:r>
          </a:p>
          <a:p>
            <a:pPr marL="457200" lvl="0" indent="-336550" rtl="0">
              <a:lnSpc>
                <a:spcPct val="115000"/>
              </a:lnSpc>
              <a:spcBef>
                <a:spcPts val="0"/>
              </a:spcBef>
              <a:spcAft>
                <a:spcPts val="1000"/>
              </a:spcAft>
              <a:buSzPct val="100000"/>
              <a:buFont typeface="Proxima Nova"/>
              <a:buChar char="➔"/>
            </a:pPr>
            <a:r>
              <a:rPr lang="en" sz="1700" u="sng">
                <a:latin typeface="Proxima Nova"/>
                <a:ea typeface="Proxima Nova"/>
                <a:cs typeface="Proxima Nova"/>
                <a:sym typeface="Proxima Nova"/>
              </a:rPr>
              <a:t>Effects</a:t>
            </a:r>
          </a:p>
          <a:p>
            <a:pPr marL="914400" lvl="1" indent="-336550" algn="just" rtl="0">
              <a:lnSpc>
                <a:spcPct val="115000"/>
              </a:lnSpc>
              <a:spcBef>
                <a:spcPts val="0"/>
              </a:spcBef>
              <a:spcAft>
                <a:spcPts val="1000"/>
              </a:spcAft>
              <a:buSzPct val="100000"/>
              <a:buFont typeface="Proxima Nova"/>
              <a:buChar char="◆"/>
            </a:pPr>
            <a:r>
              <a:rPr lang="en" sz="1700">
                <a:latin typeface="Proxima Nova"/>
                <a:ea typeface="Proxima Nova"/>
                <a:cs typeface="Proxima Nova"/>
                <a:sym typeface="Proxima Nova"/>
              </a:rPr>
              <a:t>Emergence and growth of ‘Beltway Bandits’.</a:t>
            </a:r>
          </a:p>
          <a:p>
            <a:pPr marL="914400" lvl="1" indent="-336550" algn="just" rtl="0">
              <a:lnSpc>
                <a:spcPct val="115000"/>
              </a:lnSpc>
              <a:spcBef>
                <a:spcPts val="0"/>
              </a:spcBef>
              <a:spcAft>
                <a:spcPts val="1000"/>
              </a:spcAft>
              <a:buSzPct val="100000"/>
              <a:buFont typeface="Proxima Nova"/>
              <a:buChar char="◆"/>
            </a:pPr>
            <a:r>
              <a:rPr lang="en" sz="1700">
                <a:latin typeface="Proxima Nova"/>
                <a:ea typeface="Proxima Nova"/>
                <a:cs typeface="Proxima Nova"/>
                <a:sym typeface="Proxima Nova"/>
              </a:rPr>
              <a:t>Stagnation of technical implementations, which cannot be re-modelled without very high investments.</a:t>
            </a:r>
          </a:p>
          <a:p>
            <a:pPr marL="914400" lvl="1" indent="-336550" algn="just" rtl="0">
              <a:lnSpc>
                <a:spcPct val="115000"/>
              </a:lnSpc>
              <a:spcBef>
                <a:spcPts val="0"/>
              </a:spcBef>
              <a:spcAft>
                <a:spcPts val="1000"/>
              </a:spcAft>
              <a:buSzPct val="100000"/>
              <a:buFont typeface="Proxima Nova"/>
              <a:buChar char="◆"/>
            </a:pPr>
            <a:r>
              <a:rPr lang="en" sz="1700">
                <a:latin typeface="Proxima Nova"/>
                <a:ea typeface="Proxima Nova"/>
                <a:cs typeface="Proxima Nova"/>
                <a:sym typeface="Proxima Nova"/>
              </a:rPr>
              <a:t>Steep on-boarding requirements, and lack of required talent.</a:t>
            </a:r>
          </a:p>
        </p:txBody>
      </p:sp>
      <p:sp>
        <p:nvSpPr>
          <p:cNvPr id="155" name="Shape 155"/>
          <p:cNvSpPr txBox="1">
            <a:spLocks noGrp="1"/>
          </p:cNvSpPr>
          <p:nvPr>
            <p:ph type="title"/>
          </p:nvPr>
        </p:nvSpPr>
        <p:spPr>
          <a:xfrm>
            <a:off x="311700" y="292625"/>
            <a:ext cx="8832300" cy="572700"/>
          </a:xfrm>
          <a:prstGeom prst="rect">
            <a:avLst/>
          </a:prstGeom>
        </p:spPr>
        <p:txBody>
          <a:bodyPr lIns="91425" tIns="91425" rIns="91425" bIns="91425" anchor="t" anchorCtr="0">
            <a:noAutofit/>
          </a:bodyPr>
          <a:lstStyle/>
          <a:p>
            <a:pPr lvl="0" rtl="0">
              <a:spcBef>
                <a:spcPts val="0"/>
              </a:spcBef>
              <a:buNone/>
            </a:pPr>
            <a:r>
              <a:rPr lang="en">
                <a:solidFill>
                  <a:srgbClr val="333333"/>
                </a:solidFill>
              </a:rPr>
              <a:t>Legacy Systems and Processes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510450" y="2057400"/>
            <a:ext cx="8123100" cy="778800"/>
          </a:xfrm>
          <a:prstGeom prst="rect">
            <a:avLst/>
          </a:prstGeom>
        </p:spPr>
        <p:txBody>
          <a:bodyPr lIns="91425" tIns="91425" rIns="91425" bIns="91425" anchor="b" anchorCtr="0">
            <a:noAutofit/>
          </a:bodyPr>
          <a:lstStyle/>
          <a:p>
            <a:pPr lvl="0" rtl="0">
              <a:spcBef>
                <a:spcPts val="0"/>
              </a:spcBef>
              <a:buNone/>
            </a:pPr>
            <a:r>
              <a:rPr lang="en"/>
              <a:t>Barriers to Collaboration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311700" y="1000075"/>
            <a:ext cx="8520600" cy="1042500"/>
          </a:xfrm>
          <a:prstGeom prst="rect">
            <a:avLst/>
          </a:prstGeom>
        </p:spPr>
        <p:txBody>
          <a:bodyPr lIns="91425" tIns="91425" rIns="91425" bIns="91425" anchor="t" anchorCtr="0">
            <a:noAutofit/>
          </a:bodyPr>
          <a:lstStyle/>
          <a:p>
            <a:pPr lvl="0" rtl="0">
              <a:spcBef>
                <a:spcPts val="0"/>
              </a:spcBef>
              <a:buNone/>
            </a:pPr>
            <a:r>
              <a:rPr lang="en" dirty="0">
                <a:solidFill>
                  <a:srgbClr val="333333"/>
                </a:solidFill>
              </a:rPr>
              <a:t>Authority to operate restrictions limit which communication tools government agencies are able to use.</a:t>
            </a:r>
          </a:p>
        </p:txBody>
      </p:sp>
      <p:sp>
        <p:nvSpPr>
          <p:cNvPr id="166" name="Shape 166"/>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rtl="0">
              <a:spcBef>
                <a:spcPts val="0"/>
              </a:spcBef>
              <a:buNone/>
            </a:pPr>
            <a:r>
              <a:rPr lang="en">
                <a:solidFill>
                  <a:srgbClr val="333333"/>
                </a:solidFill>
              </a:rPr>
              <a:t>Red Tape</a:t>
            </a:r>
          </a:p>
        </p:txBody>
      </p:sp>
      <p:grpSp>
        <p:nvGrpSpPr>
          <p:cNvPr id="167" name="Shape 167"/>
          <p:cNvGrpSpPr/>
          <p:nvPr/>
        </p:nvGrpSpPr>
        <p:grpSpPr>
          <a:xfrm>
            <a:off x="920900" y="2541753"/>
            <a:ext cx="7302183" cy="1299655"/>
            <a:chOff x="1018700" y="1085578"/>
            <a:chExt cx="7302183" cy="1299655"/>
          </a:xfrm>
        </p:grpSpPr>
        <p:sp>
          <p:nvSpPr>
            <p:cNvPr id="168" name="Shape 168"/>
            <p:cNvSpPr/>
            <p:nvPr/>
          </p:nvSpPr>
          <p:spPr>
            <a:xfrm>
              <a:off x="1018700" y="1466756"/>
              <a:ext cx="1288800" cy="537299"/>
            </a:xfrm>
            <a:prstGeom prst="roundRect">
              <a:avLst>
                <a:gd name="adj" fmla="val 16667"/>
              </a:avLst>
            </a:prstGeom>
            <a:solidFill>
              <a:srgbClr val="C9DAF8"/>
            </a:solidFill>
            <a:ln>
              <a:noFill/>
            </a:ln>
          </p:spPr>
          <p:txBody>
            <a:bodyPr lIns="91425" tIns="91425" rIns="91425" bIns="91425" anchor="ctr" anchorCtr="0">
              <a:noAutofit/>
            </a:bodyPr>
            <a:lstStyle/>
            <a:p>
              <a:pPr lvl="0" algn="ctr" rtl="0">
                <a:spcBef>
                  <a:spcPts val="0"/>
                </a:spcBef>
                <a:buNone/>
              </a:pPr>
              <a:r>
                <a:rPr lang="en" b="1">
                  <a:latin typeface="Proxima Nova"/>
                  <a:ea typeface="Proxima Nova"/>
                  <a:cs typeface="Proxima Nova"/>
                  <a:sym typeface="Proxima Nova"/>
                </a:rPr>
                <a:t>Team Work</a:t>
              </a:r>
            </a:p>
          </p:txBody>
        </p:sp>
        <p:sp>
          <p:nvSpPr>
            <p:cNvPr id="169" name="Shape 169"/>
            <p:cNvSpPr/>
            <p:nvPr/>
          </p:nvSpPr>
          <p:spPr>
            <a:xfrm>
              <a:off x="3083200" y="1466756"/>
              <a:ext cx="1899300" cy="537299"/>
            </a:xfrm>
            <a:prstGeom prst="roundRect">
              <a:avLst>
                <a:gd name="adj" fmla="val 16667"/>
              </a:avLst>
            </a:prstGeom>
            <a:solidFill>
              <a:srgbClr val="3D85C6"/>
            </a:solidFill>
            <a:ln>
              <a:noFill/>
            </a:ln>
          </p:spPr>
          <p:txBody>
            <a:bodyPr lIns="91425" tIns="91425" rIns="91425" bIns="91425" anchor="ctr" anchorCtr="0">
              <a:noAutofit/>
            </a:bodyPr>
            <a:lstStyle/>
            <a:p>
              <a:pPr lvl="0" algn="ctr" rtl="0">
                <a:spcBef>
                  <a:spcPts val="0"/>
                </a:spcBef>
                <a:buNone/>
              </a:pPr>
              <a:r>
                <a:rPr lang="en" b="1">
                  <a:solidFill>
                    <a:srgbClr val="FFFFFF"/>
                  </a:solidFill>
                  <a:latin typeface="Proxima Nova"/>
                  <a:ea typeface="Proxima Nova"/>
                  <a:cs typeface="Proxima Nova"/>
                  <a:sym typeface="Proxima Nova"/>
                </a:rPr>
                <a:t>Transfer Problem</a:t>
              </a:r>
            </a:p>
          </p:txBody>
        </p:sp>
        <p:grpSp>
          <p:nvGrpSpPr>
            <p:cNvPr id="170" name="Shape 170"/>
            <p:cNvGrpSpPr/>
            <p:nvPr/>
          </p:nvGrpSpPr>
          <p:grpSpPr>
            <a:xfrm>
              <a:off x="5953275" y="1085578"/>
              <a:ext cx="2367608" cy="1299655"/>
              <a:chOff x="5953275" y="1890175"/>
              <a:chExt cx="2367608" cy="1299655"/>
            </a:xfrm>
          </p:grpSpPr>
          <p:sp>
            <p:nvSpPr>
              <p:cNvPr id="171" name="Shape 171"/>
              <p:cNvSpPr/>
              <p:nvPr/>
            </p:nvSpPr>
            <p:spPr>
              <a:xfrm>
                <a:off x="5953275" y="1890175"/>
                <a:ext cx="2367600" cy="537300"/>
              </a:xfrm>
              <a:prstGeom prst="roundRect">
                <a:avLst>
                  <a:gd name="adj" fmla="val 16667"/>
                </a:avLst>
              </a:prstGeom>
              <a:solidFill>
                <a:srgbClr val="0B5394"/>
              </a:solidFill>
              <a:ln>
                <a:noFill/>
              </a:ln>
            </p:spPr>
            <p:txBody>
              <a:bodyPr lIns="91425" tIns="91425" rIns="91425" bIns="91425" anchor="ctr" anchorCtr="0">
                <a:noAutofit/>
              </a:bodyPr>
              <a:lstStyle/>
              <a:p>
                <a:pPr lvl="0" algn="ctr" rtl="0">
                  <a:spcBef>
                    <a:spcPts val="0"/>
                  </a:spcBef>
                  <a:buNone/>
                </a:pPr>
                <a:r>
                  <a:rPr lang="en" b="1">
                    <a:solidFill>
                      <a:srgbClr val="FFFFFF"/>
                    </a:solidFill>
                    <a:latin typeface="Proxima Nova"/>
                    <a:ea typeface="Proxima Nova"/>
                    <a:cs typeface="Proxima Nova"/>
                    <a:sym typeface="Proxima Nova"/>
                  </a:rPr>
                  <a:t>Authority to Operate</a:t>
                </a:r>
              </a:p>
            </p:txBody>
          </p:sp>
          <p:sp>
            <p:nvSpPr>
              <p:cNvPr id="172" name="Shape 172"/>
              <p:cNvSpPr/>
              <p:nvPr/>
            </p:nvSpPr>
            <p:spPr>
              <a:xfrm>
                <a:off x="5953283" y="2652530"/>
                <a:ext cx="2367600" cy="537300"/>
              </a:xfrm>
              <a:prstGeom prst="roundRect">
                <a:avLst>
                  <a:gd name="adj" fmla="val 16667"/>
                </a:avLst>
              </a:prstGeom>
              <a:solidFill>
                <a:srgbClr val="0B5394"/>
              </a:solidFill>
              <a:ln>
                <a:noFill/>
              </a:ln>
            </p:spPr>
            <p:txBody>
              <a:bodyPr lIns="91425" tIns="91425" rIns="91425" bIns="91425" anchor="ctr" anchorCtr="0">
                <a:noAutofit/>
              </a:bodyPr>
              <a:lstStyle/>
              <a:p>
                <a:pPr lvl="0" algn="ctr" rtl="0">
                  <a:spcBef>
                    <a:spcPts val="0"/>
                  </a:spcBef>
                  <a:buNone/>
                </a:pPr>
                <a:r>
                  <a:rPr lang="en" b="1">
                    <a:solidFill>
                      <a:srgbClr val="FFFFFF"/>
                    </a:solidFill>
                    <a:latin typeface="Proxima Nova"/>
                    <a:ea typeface="Proxima Nova"/>
                    <a:cs typeface="Proxima Nova"/>
                    <a:sym typeface="Proxima Nova"/>
                  </a:rPr>
                  <a:t>Regulated Procurement Processes</a:t>
                </a:r>
              </a:p>
            </p:txBody>
          </p:sp>
        </p:grpSp>
        <p:cxnSp>
          <p:nvCxnSpPr>
            <p:cNvPr id="173" name="Shape 173"/>
            <p:cNvCxnSpPr>
              <a:stCxn id="168" idx="3"/>
              <a:endCxn id="169" idx="1"/>
            </p:cNvCxnSpPr>
            <p:nvPr/>
          </p:nvCxnSpPr>
          <p:spPr>
            <a:xfrm>
              <a:off x="2307500" y="1735406"/>
              <a:ext cx="775800" cy="0"/>
            </a:xfrm>
            <a:prstGeom prst="straightConnector1">
              <a:avLst/>
            </a:prstGeom>
            <a:noFill/>
            <a:ln w="9525" cap="flat" cmpd="sng">
              <a:solidFill>
                <a:srgbClr val="3367D6"/>
              </a:solidFill>
              <a:prstDash val="solid"/>
              <a:round/>
              <a:headEnd type="none" w="lg" len="lg"/>
              <a:tailEnd type="triangle" w="lg" len="lg"/>
            </a:ln>
          </p:spPr>
        </p:cxnSp>
        <p:cxnSp>
          <p:nvCxnSpPr>
            <p:cNvPr id="174" name="Shape 174"/>
            <p:cNvCxnSpPr>
              <a:stCxn id="169" idx="3"/>
              <a:endCxn id="172" idx="1"/>
            </p:cNvCxnSpPr>
            <p:nvPr/>
          </p:nvCxnSpPr>
          <p:spPr>
            <a:xfrm>
              <a:off x="4982500" y="1735406"/>
              <a:ext cx="970800" cy="381300"/>
            </a:xfrm>
            <a:prstGeom prst="straightConnector1">
              <a:avLst/>
            </a:prstGeom>
            <a:noFill/>
            <a:ln w="9525" cap="flat" cmpd="sng">
              <a:solidFill>
                <a:srgbClr val="1C4587"/>
              </a:solidFill>
              <a:prstDash val="solid"/>
              <a:round/>
              <a:headEnd type="none" w="lg" len="lg"/>
              <a:tailEnd type="triangle" w="lg" len="lg"/>
            </a:ln>
          </p:spPr>
        </p:cxnSp>
        <p:cxnSp>
          <p:nvCxnSpPr>
            <p:cNvPr id="175" name="Shape 175"/>
            <p:cNvCxnSpPr>
              <a:stCxn id="169" idx="3"/>
              <a:endCxn id="171" idx="1"/>
            </p:cNvCxnSpPr>
            <p:nvPr/>
          </p:nvCxnSpPr>
          <p:spPr>
            <a:xfrm rot="10800000" flipH="1">
              <a:off x="4982500" y="1354106"/>
              <a:ext cx="970800" cy="381300"/>
            </a:xfrm>
            <a:prstGeom prst="straightConnector1">
              <a:avLst/>
            </a:prstGeom>
            <a:noFill/>
            <a:ln w="9525" cap="flat" cmpd="sng">
              <a:solidFill>
                <a:srgbClr val="1C4587"/>
              </a:solidFill>
              <a:prstDash val="solid"/>
              <a:round/>
              <a:headEnd type="none" w="lg" len="lg"/>
              <a:tailEnd type="triangle" w="lg" len="lg"/>
            </a:ln>
          </p:spPr>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rtl="0">
              <a:spcBef>
                <a:spcPts val="0"/>
              </a:spcBef>
              <a:buNone/>
            </a:pPr>
            <a:r>
              <a:rPr lang="en">
                <a:solidFill>
                  <a:srgbClr val="333333"/>
                </a:solidFill>
              </a:rPr>
              <a:t>Distributed Teams Complicate Collaboration</a:t>
            </a:r>
          </a:p>
        </p:txBody>
      </p:sp>
      <p:grpSp>
        <p:nvGrpSpPr>
          <p:cNvPr id="181" name="Shape 181"/>
          <p:cNvGrpSpPr/>
          <p:nvPr/>
        </p:nvGrpSpPr>
        <p:grpSpPr>
          <a:xfrm>
            <a:off x="955400" y="1575563"/>
            <a:ext cx="7233175" cy="2752825"/>
            <a:chOff x="920912" y="1324663"/>
            <a:chExt cx="7233175" cy="2752825"/>
          </a:xfrm>
        </p:grpSpPr>
        <p:sp>
          <p:nvSpPr>
            <p:cNvPr id="182" name="Shape 182"/>
            <p:cNvSpPr/>
            <p:nvPr/>
          </p:nvSpPr>
          <p:spPr>
            <a:xfrm>
              <a:off x="920912" y="2303087"/>
              <a:ext cx="1288800" cy="537300"/>
            </a:xfrm>
            <a:prstGeom prst="roundRect">
              <a:avLst>
                <a:gd name="adj" fmla="val 16667"/>
              </a:avLst>
            </a:prstGeom>
            <a:solidFill>
              <a:srgbClr val="C9DAF8"/>
            </a:solidFill>
            <a:ln>
              <a:noFill/>
            </a:ln>
          </p:spPr>
          <p:txBody>
            <a:bodyPr lIns="91425" tIns="91425" rIns="91425" bIns="91425" anchor="ctr" anchorCtr="0">
              <a:noAutofit/>
            </a:bodyPr>
            <a:lstStyle/>
            <a:p>
              <a:pPr lvl="0" algn="ctr" rtl="0">
                <a:spcBef>
                  <a:spcPts val="0"/>
                </a:spcBef>
                <a:buNone/>
              </a:pPr>
              <a:r>
                <a:rPr lang="en" b="1">
                  <a:latin typeface="Proxima Nova"/>
                  <a:ea typeface="Proxima Nova"/>
                  <a:cs typeface="Proxima Nova"/>
                  <a:sym typeface="Proxima Nova"/>
                </a:rPr>
                <a:t>Search</a:t>
              </a:r>
            </a:p>
          </p:txBody>
        </p:sp>
        <p:sp>
          <p:nvSpPr>
            <p:cNvPr id="183" name="Shape 183"/>
            <p:cNvSpPr/>
            <p:nvPr/>
          </p:nvSpPr>
          <p:spPr>
            <a:xfrm>
              <a:off x="2979312" y="3044711"/>
              <a:ext cx="1899300" cy="537299"/>
            </a:xfrm>
            <a:prstGeom prst="roundRect">
              <a:avLst>
                <a:gd name="adj" fmla="val 16667"/>
              </a:avLst>
            </a:prstGeom>
            <a:solidFill>
              <a:srgbClr val="3D85C6"/>
            </a:solidFill>
            <a:ln>
              <a:noFill/>
            </a:ln>
          </p:spPr>
          <p:txBody>
            <a:bodyPr lIns="91425" tIns="91425" rIns="91425" bIns="91425" anchor="ctr" anchorCtr="0">
              <a:noAutofit/>
            </a:bodyPr>
            <a:lstStyle/>
            <a:p>
              <a:pPr lvl="0" algn="ctr" rtl="0">
                <a:spcBef>
                  <a:spcPts val="0"/>
                </a:spcBef>
                <a:buNone/>
              </a:pPr>
              <a:r>
                <a:rPr lang="en" b="1">
                  <a:solidFill>
                    <a:srgbClr val="FFFFFF"/>
                  </a:solidFill>
                  <a:latin typeface="Proxima Nova"/>
                  <a:ea typeface="Proxima Nova"/>
                  <a:cs typeface="Proxima Nova"/>
                  <a:sym typeface="Proxima Nova"/>
                </a:rPr>
                <a:t>Spread Out</a:t>
              </a:r>
            </a:p>
          </p:txBody>
        </p:sp>
        <p:sp>
          <p:nvSpPr>
            <p:cNvPr id="184" name="Shape 184"/>
            <p:cNvSpPr/>
            <p:nvPr/>
          </p:nvSpPr>
          <p:spPr>
            <a:xfrm>
              <a:off x="2979312" y="1324663"/>
              <a:ext cx="1899300" cy="537299"/>
            </a:xfrm>
            <a:prstGeom prst="roundRect">
              <a:avLst>
                <a:gd name="adj" fmla="val 16667"/>
              </a:avLst>
            </a:prstGeom>
            <a:solidFill>
              <a:srgbClr val="3D85C6"/>
            </a:solidFill>
            <a:ln>
              <a:noFill/>
            </a:ln>
          </p:spPr>
          <p:txBody>
            <a:bodyPr lIns="91425" tIns="91425" rIns="91425" bIns="91425" anchor="ctr" anchorCtr="0">
              <a:noAutofit/>
            </a:bodyPr>
            <a:lstStyle/>
            <a:p>
              <a:pPr lvl="0" algn="ctr" rtl="0">
                <a:spcBef>
                  <a:spcPts val="0"/>
                </a:spcBef>
                <a:buNone/>
              </a:pPr>
              <a:r>
                <a:rPr lang="en" b="1">
                  <a:solidFill>
                    <a:srgbClr val="FFFFFF"/>
                  </a:solidFill>
                  <a:latin typeface="Proxima Nova"/>
                  <a:ea typeface="Proxima Nova"/>
                  <a:cs typeface="Proxima Nova"/>
                  <a:sym typeface="Proxima Nova"/>
                </a:rPr>
                <a:t>Poor Networks</a:t>
              </a:r>
            </a:p>
          </p:txBody>
        </p:sp>
        <p:cxnSp>
          <p:nvCxnSpPr>
            <p:cNvPr id="185" name="Shape 185"/>
            <p:cNvCxnSpPr>
              <a:stCxn id="182" idx="3"/>
              <a:endCxn id="183" idx="1"/>
            </p:cNvCxnSpPr>
            <p:nvPr/>
          </p:nvCxnSpPr>
          <p:spPr>
            <a:xfrm>
              <a:off x="2209712" y="2571737"/>
              <a:ext cx="769500" cy="741599"/>
            </a:xfrm>
            <a:prstGeom prst="straightConnector1">
              <a:avLst/>
            </a:prstGeom>
            <a:noFill/>
            <a:ln w="9525" cap="flat" cmpd="sng">
              <a:solidFill>
                <a:srgbClr val="3367D6"/>
              </a:solidFill>
              <a:prstDash val="solid"/>
              <a:round/>
              <a:headEnd type="none" w="lg" len="lg"/>
              <a:tailEnd type="triangle" w="lg" len="lg"/>
            </a:ln>
          </p:spPr>
        </p:cxnSp>
        <p:cxnSp>
          <p:nvCxnSpPr>
            <p:cNvPr id="186" name="Shape 186"/>
            <p:cNvCxnSpPr>
              <a:stCxn id="182" idx="3"/>
              <a:endCxn id="184" idx="1"/>
            </p:cNvCxnSpPr>
            <p:nvPr/>
          </p:nvCxnSpPr>
          <p:spPr>
            <a:xfrm rot="10800000" flipH="1">
              <a:off x="2209712" y="1593437"/>
              <a:ext cx="769500" cy="978300"/>
            </a:xfrm>
            <a:prstGeom prst="straightConnector1">
              <a:avLst/>
            </a:prstGeom>
            <a:noFill/>
            <a:ln w="9525" cap="flat" cmpd="sng">
              <a:solidFill>
                <a:srgbClr val="3367D6"/>
              </a:solidFill>
              <a:prstDash val="solid"/>
              <a:round/>
              <a:headEnd type="none" w="lg" len="lg"/>
              <a:tailEnd type="triangle" w="lg" len="lg"/>
            </a:ln>
          </p:spPr>
        </p:cxnSp>
        <p:cxnSp>
          <p:nvCxnSpPr>
            <p:cNvPr id="187" name="Shape 187"/>
            <p:cNvCxnSpPr>
              <a:stCxn id="183" idx="3"/>
              <a:endCxn id="188" idx="1"/>
            </p:cNvCxnSpPr>
            <p:nvPr/>
          </p:nvCxnSpPr>
          <p:spPr>
            <a:xfrm rot="10800000" flipH="1">
              <a:off x="4878612" y="2817761"/>
              <a:ext cx="907800" cy="495600"/>
            </a:xfrm>
            <a:prstGeom prst="straightConnector1">
              <a:avLst/>
            </a:prstGeom>
            <a:noFill/>
            <a:ln w="9525" cap="flat" cmpd="sng">
              <a:solidFill>
                <a:srgbClr val="1C4587"/>
              </a:solidFill>
              <a:prstDash val="solid"/>
              <a:round/>
              <a:headEnd type="none" w="lg" len="lg"/>
              <a:tailEnd type="triangle" w="lg" len="lg"/>
            </a:ln>
          </p:spPr>
        </p:cxnSp>
        <p:cxnSp>
          <p:nvCxnSpPr>
            <p:cNvPr id="189" name="Shape 189"/>
            <p:cNvCxnSpPr>
              <a:stCxn id="184" idx="3"/>
              <a:endCxn id="190" idx="1"/>
            </p:cNvCxnSpPr>
            <p:nvPr/>
          </p:nvCxnSpPr>
          <p:spPr>
            <a:xfrm>
              <a:off x="4878612" y="1593313"/>
              <a:ext cx="907800" cy="0"/>
            </a:xfrm>
            <a:prstGeom prst="straightConnector1">
              <a:avLst/>
            </a:prstGeom>
            <a:noFill/>
            <a:ln w="9525" cap="flat" cmpd="sng">
              <a:solidFill>
                <a:srgbClr val="1C4587"/>
              </a:solidFill>
              <a:prstDash val="solid"/>
              <a:round/>
              <a:headEnd type="none" w="lg" len="lg"/>
              <a:tailEnd type="triangle" w="lg" len="lg"/>
            </a:ln>
          </p:spPr>
        </p:cxnSp>
        <p:sp>
          <p:nvSpPr>
            <p:cNvPr id="190" name="Shape 190"/>
            <p:cNvSpPr/>
            <p:nvPr/>
          </p:nvSpPr>
          <p:spPr>
            <a:xfrm>
              <a:off x="5786487" y="1324677"/>
              <a:ext cx="2367600" cy="537299"/>
            </a:xfrm>
            <a:prstGeom prst="roundRect">
              <a:avLst>
                <a:gd name="adj" fmla="val 16667"/>
              </a:avLst>
            </a:prstGeom>
            <a:solidFill>
              <a:srgbClr val="0B5394"/>
            </a:solidFill>
            <a:ln>
              <a:noFill/>
            </a:ln>
          </p:spPr>
          <p:txBody>
            <a:bodyPr lIns="91425" tIns="91425" rIns="91425" bIns="91425" anchor="ctr" anchorCtr="0">
              <a:noAutofit/>
            </a:bodyPr>
            <a:lstStyle/>
            <a:p>
              <a:pPr lvl="0" algn="ctr" rtl="0">
                <a:spcBef>
                  <a:spcPts val="0"/>
                </a:spcBef>
                <a:buNone/>
              </a:pPr>
              <a:r>
                <a:rPr lang="en" b="1">
                  <a:solidFill>
                    <a:srgbClr val="FFFFFF"/>
                  </a:solidFill>
                  <a:latin typeface="Proxima Nova"/>
                  <a:ea typeface="Proxima Nova"/>
                  <a:cs typeface="Proxima Nova"/>
                  <a:sym typeface="Proxima Nova"/>
                </a:rPr>
                <a:t>Concerns Don’t Reach Relevant Parties</a:t>
              </a:r>
            </a:p>
          </p:txBody>
        </p:sp>
        <p:grpSp>
          <p:nvGrpSpPr>
            <p:cNvPr id="191" name="Shape 191"/>
            <p:cNvGrpSpPr/>
            <p:nvPr/>
          </p:nvGrpSpPr>
          <p:grpSpPr>
            <a:xfrm>
              <a:off x="5786487" y="2549200"/>
              <a:ext cx="2367600" cy="1528288"/>
              <a:chOff x="5786487" y="2549200"/>
              <a:chExt cx="2367600" cy="1528288"/>
            </a:xfrm>
          </p:grpSpPr>
          <p:sp>
            <p:nvSpPr>
              <p:cNvPr id="188" name="Shape 188"/>
              <p:cNvSpPr/>
              <p:nvPr/>
            </p:nvSpPr>
            <p:spPr>
              <a:xfrm>
                <a:off x="5786487" y="2549200"/>
                <a:ext cx="2367600" cy="537300"/>
              </a:xfrm>
              <a:prstGeom prst="roundRect">
                <a:avLst>
                  <a:gd name="adj" fmla="val 16667"/>
                </a:avLst>
              </a:prstGeom>
              <a:solidFill>
                <a:srgbClr val="0B5394"/>
              </a:solidFill>
              <a:ln>
                <a:noFill/>
              </a:ln>
            </p:spPr>
            <p:txBody>
              <a:bodyPr lIns="91425" tIns="91425" rIns="91425" bIns="91425" anchor="ctr" anchorCtr="0">
                <a:noAutofit/>
              </a:bodyPr>
              <a:lstStyle/>
              <a:p>
                <a:pPr lvl="0" algn="ctr" rtl="0">
                  <a:spcBef>
                    <a:spcPts val="0"/>
                  </a:spcBef>
                  <a:buNone/>
                </a:pPr>
                <a:r>
                  <a:rPr lang="en" b="1">
                    <a:solidFill>
                      <a:srgbClr val="FFFFFF"/>
                    </a:solidFill>
                    <a:latin typeface="Proxima Nova"/>
                    <a:ea typeface="Proxima Nova"/>
                    <a:cs typeface="Proxima Nova"/>
                    <a:sym typeface="Proxima Nova"/>
                  </a:rPr>
                  <a:t>Complicated Scheduling</a:t>
                </a:r>
              </a:p>
            </p:txBody>
          </p:sp>
          <p:sp>
            <p:nvSpPr>
              <p:cNvPr id="192" name="Shape 192"/>
              <p:cNvSpPr/>
              <p:nvPr/>
            </p:nvSpPr>
            <p:spPr>
              <a:xfrm>
                <a:off x="5786487" y="3540188"/>
                <a:ext cx="2367600" cy="537300"/>
              </a:xfrm>
              <a:prstGeom prst="roundRect">
                <a:avLst>
                  <a:gd name="adj" fmla="val 16667"/>
                </a:avLst>
              </a:prstGeom>
              <a:solidFill>
                <a:srgbClr val="0B5394"/>
              </a:solidFill>
              <a:ln>
                <a:noFill/>
              </a:ln>
            </p:spPr>
            <p:txBody>
              <a:bodyPr lIns="91425" tIns="91425" rIns="91425" bIns="91425" anchor="ctr" anchorCtr="0">
                <a:noAutofit/>
              </a:bodyPr>
              <a:lstStyle/>
              <a:p>
                <a:pPr lvl="0" algn="ctr" rtl="0">
                  <a:spcBef>
                    <a:spcPts val="0"/>
                  </a:spcBef>
                  <a:buNone/>
                </a:pPr>
                <a:r>
                  <a:rPr lang="en" b="1">
                    <a:solidFill>
                      <a:srgbClr val="FFFFFF"/>
                    </a:solidFill>
                    <a:latin typeface="Proxima Nova"/>
                    <a:ea typeface="Proxima Nova"/>
                    <a:cs typeface="Proxima Nova"/>
                    <a:sym typeface="Proxima Nova"/>
                  </a:rPr>
                  <a:t>Asynchronous Communication</a:t>
                </a:r>
              </a:p>
            </p:txBody>
          </p:sp>
        </p:grpSp>
        <p:cxnSp>
          <p:nvCxnSpPr>
            <p:cNvPr id="193" name="Shape 193"/>
            <p:cNvCxnSpPr>
              <a:stCxn id="183" idx="3"/>
              <a:endCxn id="192" idx="1"/>
            </p:cNvCxnSpPr>
            <p:nvPr/>
          </p:nvCxnSpPr>
          <p:spPr>
            <a:xfrm>
              <a:off x="4878612" y="3313361"/>
              <a:ext cx="907800" cy="495600"/>
            </a:xfrm>
            <a:prstGeom prst="straightConnector1">
              <a:avLst/>
            </a:prstGeom>
            <a:noFill/>
            <a:ln w="9525" cap="flat" cmpd="sng">
              <a:solidFill>
                <a:srgbClr val="1C4587"/>
              </a:solidFill>
              <a:prstDash val="solid"/>
              <a:round/>
              <a:headEnd type="none" w="lg" len="lg"/>
              <a:tailEnd type="triangle" w="lg" len="lg"/>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a:spcBef>
                <a:spcPts val="0"/>
              </a:spcBef>
              <a:buNone/>
            </a:pPr>
            <a:r>
              <a:rPr lang="en">
                <a:solidFill>
                  <a:srgbClr val="333333"/>
                </a:solidFill>
              </a:rPr>
              <a:t>Not Invented at the FEC</a:t>
            </a:r>
          </a:p>
        </p:txBody>
      </p:sp>
      <p:grpSp>
        <p:nvGrpSpPr>
          <p:cNvPr id="199" name="Shape 199"/>
          <p:cNvGrpSpPr/>
          <p:nvPr/>
        </p:nvGrpSpPr>
        <p:grpSpPr>
          <a:xfrm>
            <a:off x="708525" y="1478925"/>
            <a:ext cx="7726950" cy="2475499"/>
            <a:chOff x="827925" y="2012325"/>
            <a:chExt cx="7726950" cy="2475499"/>
          </a:xfrm>
        </p:grpSpPr>
        <p:sp>
          <p:nvSpPr>
            <p:cNvPr id="200" name="Shape 200"/>
            <p:cNvSpPr/>
            <p:nvPr/>
          </p:nvSpPr>
          <p:spPr>
            <a:xfrm>
              <a:off x="827925" y="2976624"/>
              <a:ext cx="1673400" cy="546900"/>
            </a:xfrm>
            <a:prstGeom prst="roundRect">
              <a:avLst>
                <a:gd name="adj" fmla="val 16667"/>
              </a:avLst>
            </a:prstGeom>
            <a:solidFill>
              <a:srgbClr val="C9DAF8"/>
            </a:solidFill>
            <a:ln>
              <a:noFill/>
            </a:ln>
          </p:spPr>
          <p:txBody>
            <a:bodyPr lIns="91425" tIns="91425" rIns="91425" bIns="91425" anchor="ctr" anchorCtr="0">
              <a:noAutofit/>
            </a:bodyPr>
            <a:lstStyle/>
            <a:p>
              <a:pPr lvl="0" algn="ctr">
                <a:spcBef>
                  <a:spcPts val="0"/>
                </a:spcBef>
                <a:buNone/>
              </a:pPr>
              <a:r>
                <a:rPr lang="en" b="1">
                  <a:latin typeface="Proxima Nova"/>
                  <a:ea typeface="Proxima Nova"/>
                  <a:cs typeface="Proxima Nova"/>
                  <a:sym typeface="Proxima Nova"/>
                </a:rPr>
                <a:t>Not invented here</a:t>
              </a:r>
            </a:p>
          </p:txBody>
        </p:sp>
        <p:grpSp>
          <p:nvGrpSpPr>
            <p:cNvPr id="201" name="Shape 201"/>
            <p:cNvGrpSpPr/>
            <p:nvPr/>
          </p:nvGrpSpPr>
          <p:grpSpPr>
            <a:xfrm>
              <a:off x="3383099" y="2012325"/>
              <a:ext cx="1913401" cy="2475499"/>
              <a:chOff x="3451523" y="2012325"/>
              <a:chExt cx="1913401" cy="2475499"/>
            </a:xfrm>
          </p:grpSpPr>
          <p:sp>
            <p:nvSpPr>
              <p:cNvPr id="202" name="Shape 202"/>
              <p:cNvSpPr/>
              <p:nvPr/>
            </p:nvSpPr>
            <p:spPr>
              <a:xfrm>
                <a:off x="3451525" y="2012325"/>
                <a:ext cx="1913400" cy="546900"/>
              </a:xfrm>
              <a:prstGeom prst="roundRect">
                <a:avLst>
                  <a:gd name="adj" fmla="val 16667"/>
                </a:avLst>
              </a:prstGeom>
              <a:solidFill>
                <a:srgbClr val="3D85C6"/>
              </a:solidFill>
              <a:ln>
                <a:noFill/>
              </a:ln>
            </p:spPr>
            <p:txBody>
              <a:bodyPr lIns="91425" tIns="91425" rIns="91425" bIns="91425" anchor="ctr" anchorCtr="0">
                <a:noAutofit/>
              </a:bodyPr>
              <a:lstStyle/>
              <a:p>
                <a:pPr lvl="0" algn="ctr" rtl="0">
                  <a:spcBef>
                    <a:spcPts val="0"/>
                  </a:spcBef>
                  <a:buNone/>
                </a:pPr>
                <a:r>
                  <a:rPr lang="en" b="1">
                    <a:solidFill>
                      <a:srgbClr val="FFFFFF"/>
                    </a:solidFill>
                    <a:latin typeface="Proxima Nova"/>
                    <a:ea typeface="Proxima Nova"/>
                    <a:cs typeface="Proxima Nova"/>
                    <a:sym typeface="Proxima Nova"/>
                  </a:rPr>
                  <a:t>Fear of revealing shortcomings</a:t>
                </a:r>
              </a:p>
            </p:txBody>
          </p:sp>
          <p:sp>
            <p:nvSpPr>
              <p:cNvPr id="203" name="Shape 203"/>
              <p:cNvSpPr/>
              <p:nvPr/>
            </p:nvSpPr>
            <p:spPr>
              <a:xfrm>
                <a:off x="3451523" y="2976624"/>
                <a:ext cx="1913400" cy="546900"/>
              </a:xfrm>
              <a:prstGeom prst="roundRect">
                <a:avLst>
                  <a:gd name="adj" fmla="val 16667"/>
                </a:avLst>
              </a:prstGeom>
              <a:solidFill>
                <a:srgbClr val="3D85C6"/>
              </a:solidFill>
              <a:ln>
                <a:noFill/>
              </a:ln>
            </p:spPr>
            <p:txBody>
              <a:bodyPr lIns="91425" tIns="91425" rIns="91425" bIns="91425" anchor="ctr" anchorCtr="0">
                <a:noAutofit/>
              </a:bodyPr>
              <a:lstStyle/>
              <a:p>
                <a:pPr lvl="0" algn="ctr" rtl="0">
                  <a:spcBef>
                    <a:spcPts val="0"/>
                  </a:spcBef>
                  <a:buNone/>
                </a:pPr>
                <a:r>
                  <a:rPr lang="en" b="1">
                    <a:solidFill>
                      <a:srgbClr val="FFFFFF"/>
                    </a:solidFill>
                    <a:latin typeface="Proxima Nova"/>
                    <a:ea typeface="Proxima Nova"/>
                    <a:cs typeface="Proxima Nova"/>
                    <a:sym typeface="Proxima Nova"/>
                  </a:rPr>
                  <a:t>Norm of self-reliance</a:t>
                </a:r>
              </a:p>
            </p:txBody>
          </p:sp>
          <p:sp>
            <p:nvSpPr>
              <p:cNvPr id="204" name="Shape 204"/>
              <p:cNvSpPr/>
              <p:nvPr/>
            </p:nvSpPr>
            <p:spPr>
              <a:xfrm>
                <a:off x="3451523" y="3940924"/>
                <a:ext cx="1913400" cy="546900"/>
              </a:xfrm>
              <a:prstGeom prst="roundRect">
                <a:avLst>
                  <a:gd name="adj" fmla="val 16667"/>
                </a:avLst>
              </a:prstGeom>
              <a:solidFill>
                <a:srgbClr val="3D85C6"/>
              </a:solidFill>
              <a:ln>
                <a:noFill/>
              </a:ln>
            </p:spPr>
            <p:txBody>
              <a:bodyPr lIns="91425" tIns="91425" rIns="91425" bIns="91425" anchor="ctr" anchorCtr="0">
                <a:noAutofit/>
              </a:bodyPr>
              <a:lstStyle/>
              <a:p>
                <a:pPr lvl="0" algn="ctr" rtl="0">
                  <a:spcBef>
                    <a:spcPts val="0"/>
                  </a:spcBef>
                  <a:buNone/>
                </a:pPr>
                <a:r>
                  <a:rPr lang="en" b="1">
                    <a:solidFill>
                      <a:srgbClr val="FFFFFF"/>
                    </a:solidFill>
                    <a:latin typeface="Proxima Nova"/>
                    <a:ea typeface="Proxima Nova"/>
                    <a:cs typeface="Proxima Nova"/>
                    <a:sym typeface="Proxima Nova"/>
                  </a:rPr>
                  <a:t>Insular Culture</a:t>
                </a:r>
              </a:p>
            </p:txBody>
          </p:sp>
        </p:grpSp>
        <p:sp>
          <p:nvSpPr>
            <p:cNvPr id="205" name="Shape 205"/>
            <p:cNvSpPr/>
            <p:nvPr/>
          </p:nvSpPr>
          <p:spPr>
            <a:xfrm>
              <a:off x="6178275" y="2520474"/>
              <a:ext cx="2376600" cy="1459200"/>
            </a:xfrm>
            <a:prstGeom prst="roundRect">
              <a:avLst>
                <a:gd name="adj" fmla="val 16667"/>
              </a:avLst>
            </a:prstGeom>
            <a:solidFill>
              <a:srgbClr val="0B5394"/>
            </a:solidFill>
            <a:ln>
              <a:noFill/>
            </a:ln>
          </p:spPr>
          <p:txBody>
            <a:bodyPr lIns="91425" tIns="91425" rIns="91425" bIns="91425" anchor="ctr" anchorCtr="0">
              <a:noAutofit/>
            </a:bodyPr>
            <a:lstStyle/>
            <a:p>
              <a:pPr lvl="0" algn="ctr" rtl="0">
                <a:spcBef>
                  <a:spcPts val="0"/>
                </a:spcBef>
                <a:buNone/>
              </a:pPr>
              <a:r>
                <a:rPr lang="en" b="1">
                  <a:solidFill>
                    <a:srgbClr val="FFFFFF"/>
                  </a:solidFill>
                  <a:latin typeface="Proxima Nova"/>
                  <a:ea typeface="Proxima Nova"/>
                  <a:cs typeface="Proxima Nova"/>
                  <a:sym typeface="Proxima Nova"/>
                </a:rPr>
                <a:t>Resistance to user-centered projects, as stakeholders might doubt the capability of the agency of having the answers.</a:t>
              </a:r>
            </a:p>
          </p:txBody>
        </p:sp>
      </p:grpSp>
      <p:cxnSp>
        <p:nvCxnSpPr>
          <p:cNvPr id="206" name="Shape 206"/>
          <p:cNvCxnSpPr>
            <a:stCxn id="200" idx="3"/>
            <a:endCxn id="202" idx="1"/>
          </p:cNvCxnSpPr>
          <p:nvPr/>
        </p:nvCxnSpPr>
        <p:spPr>
          <a:xfrm rot="10800000" flipH="1">
            <a:off x="2381925" y="1752474"/>
            <a:ext cx="881700" cy="964200"/>
          </a:xfrm>
          <a:prstGeom prst="straightConnector1">
            <a:avLst/>
          </a:prstGeom>
          <a:noFill/>
          <a:ln w="9525" cap="flat" cmpd="sng">
            <a:solidFill>
              <a:srgbClr val="2458AE"/>
            </a:solidFill>
            <a:prstDash val="solid"/>
            <a:round/>
            <a:headEnd type="none" w="lg" len="lg"/>
            <a:tailEnd type="triangle" w="lg" len="lg"/>
          </a:ln>
        </p:spPr>
      </p:cxnSp>
      <p:cxnSp>
        <p:nvCxnSpPr>
          <p:cNvPr id="207" name="Shape 207"/>
          <p:cNvCxnSpPr>
            <a:stCxn id="200" idx="3"/>
            <a:endCxn id="203" idx="1"/>
          </p:cNvCxnSpPr>
          <p:nvPr/>
        </p:nvCxnSpPr>
        <p:spPr>
          <a:xfrm>
            <a:off x="2381925" y="2716674"/>
            <a:ext cx="881700" cy="0"/>
          </a:xfrm>
          <a:prstGeom prst="straightConnector1">
            <a:avLst/>
          </a:prstGeom>
          <a:noFill/>
          <a:ln w="9525" cap="flat" cmpd="sng">
            <a:solidFill>
              <a:srgbClr val="2458AE"/>
            </a:solidFill>
            <a:prstDash val="solid"/>
            <a:round/>
            <a:headEnd type="none" w="lg" len="lg"/>
            <a:tailEnd type="triangle" w="lg" len="lg"/>
          </a:ln>
        </p:spPr>
      </p:cxnSp>
      <p:cxnSp>
        <p:nvCxnSpPr>
          <p:cNvPr id="208" name="Shape 208"/>
          <p:cNvCxnSpPr>
            <a:stCxn id="200" idx="3"/>
            <a:endCxn id="204" idx="1"/>
          </p:cNvCxnSpPr>
          <p:nvPr/>
        </p:nvCxnSpPr>
        <p:spPr>
          <a:xfrm>
            <a:off x="2381925" y="2716674"/>
            <a:ext cx="881700" cy="964200"/>
          </a:xfrm>
          <a:prstGeom prst="straightConnector1">
            <a:avLst/>
          </a:prstGeom>
          <a:noFill/>
          <a:ln w="9525" cap="flat" cmpd="sng">
            <a:solidFill>
              <a:srgbClr val="2458AE"/>
            </a:solidFill>
            <a:prstDash val="solid"/>
            <a:round/>
            <a:headEnd type="none" w="lg" len="lg"/>
            <a:tailEnd type="triangle" w="lg" len="lg"/>
          </a:ln>
        </p:spPr>
      </p:cxnSp>
      <p:cxnSp>
        <p:nvCxnSpPr>
          <p:cNvPr id="209" name="Shape 209"/>
          <p:cNvCxnSpPr>
            <a:stCxn id="202" idx="3"/>
            <a:endCxn id="205" idx="1"/>
          </p:cNvCxnSpPr>
          <p:nvPr/>
        </p:nvCxnSpPr>
        <p:spPr>
          <a:xfrm>
            <a:off x="5177100" y="1752375"/>
            <a:ext cx="881700" cy="964200"/>
          </a:xfrm>
          <a:prstGeom prst="straightConnector1">
            <a:avLst/>
          </a:prstGeom>
          <a:noFill/>
          <a:ln w="9525" cap="flat" cmpd="sng">
            <a:solidFill>
              <a:srgbClr val="2458AE"/>
            </a:solidFill>
            <a:prstDash val="solid"/>
            <a:round/>
            <a:headEnd type="none" w="lg" len="lg"/>
            <a:tailEnd type="triangle" w="lg" len="lg"/>
          </a:ln>
        </p:spPr>
      </p:cxnSp>
      <p:cxnSp>
        <p:nvCxnSpPr>
          <p:cNvPr id="210" name="Shape 210"/>
          <p:cNvCxnSpPr>
            <a:stCxn id="205" idx="1"/>
            <a:endCxn id="203" idx="3"/>
          </p:cNvCxnSpPr>
          <p:nvPr/>
        </p:nvCxnSpPr>
        <p:spPr>
          <a:xfrm rot="10800000">
            <a:off x="5177175" y="2716674"/>
            <a:ext cx="881700" cy="0"/>
          </a:xfrm>
          <a:prstGeom prst="straightConnector1">
            <a:avLst/>
          </a:prstGeom>
          <a:noFill/>
          <a:ln w="9525" cap="flat" cmpd="sng">
            <a:solidFill>
              <a:srgbClr val="2458AE"/>
            </a:solidFill>
            <a:prstDash val="lgDash"/>
            <a:round/>
            <a:headEnd type="triangle" w="lg" len="lg"/>
            <a:tailEnd type="triangle" w="lg" len="lg"/>
          </a:ln>
        </p:spPr>
      </p:cxnSp>
      <p:cxnSp>
        <p:nvCxnSpPr>
          <p:cNvPr id="211" name="Shape 211"/>
          <p:cNvCxnSpPr>
            <a:stCxn id="205" idx="1"/>
            <a:endCxn id="204" idx="3"/>
          </p:cNvCxnSpPr>
          <p:nvPr/>
        </p:nvCxnSpPr>
        <p:spPr>
          <a:xfrm flipH="1">
            <a:off x="5177175" y="2716674"/>
            <a:ext cx="881700" cy="964200"/>
          </a:xfrm>
          <a:prstGeom prst="straightConnector1">
            <a:avLst/>
          </a:prstGeom>
          <a:noFill/>
          <a:ln w="9525" cap="flat" cmpd="sng">
            <a:solidFill>
              <a:srgbClr val="2458AE"/>
            </a:solidFill>
            <a:prstDash val="lgDash"/>
            <a:round/>
            <a:headEnd type="triangle" w="lg" len="lg"/>
            <a:tailEnd type="triangle" w="lg" len="lg"/>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510450" y="2057400"/>
            <a:ext cx="8123100" cy="778800"/>
          </a:xfrm>
          <a:prstGeom prst="rect">
            <a:avLst/>
          </a:prstGeom>
        </p:spPr>
        <p:txBody>
          <a:bodyPr lIns="91425" tIns="91425" rIns="91425" bIns="91425" anchor="b" anchorCtr="0">
            <a:noAutofit/>
          </a:bodyPr>
          <a:lstStyle/>
          <a:p>
            <a:pPr lvl="0" rtl="0">
              <a:spcBef>
                <a:spcPts val="0"/>
              </a:spcBef>
              <a:buNone/>
            </a:pPr>
            <a:r>
              <a:rPr lang="en"/>
              <a:t>Recommendations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body" idx="1"/>
          </p:nvPr>
        </p:nvSpPr>
        <p:spPr>
          <a:xfrm>
            <a:off x="4493650" y="1258525"/>
            <a:ext cx="4197600" cy="3170100"/>
          </a:xfrm>
          <a:prstGeom prst="rect">
            <a:avLst/>
          </a:prstGeom>
        </p:spPr>
        <p:txBody>
          <a:bodyPr lIns="91425" tIns="91425" rIns="91425" bIns="91425" anchor="t" anchorCtr="0">
            <a:noAutofit/>
          </a:bodyPr>
          <a:lstStyle/>
          <a:p>
            <a:pPr marL="457200" lvl="0" indent="-330200" rtl="0">
              <a:spcBef>
                <a:spcPts val="0"/>
              </a:spcBef>
              <a:spcAft>
                <a:spcPts val="1000"/>
              </a:spcAft>
              <a:buClr>
                <a:srgbClr val="333333"/>
              </a:buClr>
              <a:buSzPct val="100000"/>
            </a:pPr>
            <a:r>
              <a:rPr lang="en" sz="1600">
                <a:solidFill>
                  <a:srgbClr val="333333"/>
                </a:solidFill>
              </a:rPr>
              <a:t>Negotiate with the agency for full authority for tools and in areas that directly affect the product 18F is working on</a:t>
            </a:r>
          </a:p>
          <a:p>
            <a:pPr marL="457200" lvl="0" indent="-330200" rtl="0">
              <a:spcBef>
                <a:spcPts val="0"/>
              </a:spcBef>
              <a:spcAft>
                <a:spcPts val="1000"/>
              </a:spcAft>
              <a:buClr>
                <a:srgbClr val="333333"/>
              </a:buClr>
              <a:buSzPct val="100000"/>
            </a:pPr>
            <a:r>
              <a:rPr lang="en" sz="1600">
                <a:solidFill>
                  <a:srgbClr val="333333"/>
                </a:solidFill>
              </a:rPr>
              <a:t>Establish common baseline knowledge of regulations and other legal concerns the project may face</a:t>
            </a:r>
          </a:p>
          <a:p>
            <a:pPr marL="457200" lvl="0" indent="-330200" rtl="0">
              <a:spcBef>
                <a:spcPts val="0"/>
              </a:spcBef>
              <a:spcAft>
                <a:spcPts val="1000"/>
              </a:spcAft>
              <a:buClr>
                <a:srgbClr val="333333"/>
              </a:buClr>
              <a:buSzPct val="100000"/>
            </a:pPr>
            <a:r>
              <a:rPr lang="en" sz="1600">
                <a:solidFill>
                  <a:srgbClr val="333333"/>
                </a:solidFill>
              </a:rPr>
              <a:t>Help people interpret regulations</a:t>
            </a:r>
          </a:p>
          <a:p>
            <a:pPr marL="457200" lvl="0" indent="-330200" rtl="0">
              <a:spcBef>
                <a:spcPts val="0"/>
              </a:spcBef>
              <a:spcAft>
                <a:spcPts val="1000"/>
              </a:spcAft>
              <a:buClr>
                <a:srgbClr val="333333"/>
              </a:buClr>
              <a:buSzPct val="100000"/>
            </a:pPr>
            <a:r>
              <a:rPr lang="en" sz="1600">
                <a:solidFill>
                  <a:srgbClr val="333333"/>
                </a:solidFill>
              </a:rPr>
              <a:t>Confirm ideological, financial, and process buy in from senior management</a:t>
            </a:r>
          </a:p>
        </p:txBody>
      </p:sp>
      <p:sp>
        <p:nvSpPr>
          <p:cNvPr id="222" name="Shape 222"/>
          <p:cNvSpPr txBox="1">
            <a:spLocks noGrp="1"/>
          </p:cNvSpPr>
          <p:nvPr>
            <p:ph type="title"/>
          </p:nvPr>
        </p:nvSpPr>
        <p:spPr>
          <a:xfrm>
            <a:off x="311700" y="290850"/>
            <a:ext cx="8520600" cy="572700"/>
          </a:xfrm>
          <a:prstGeom prst="rect">
            <a:avLst/>
          </a:prstGeom>
        </p:spPr>
        <p:txBody>
          <a:bodyPr lIns="91425" tIns="91425" rIns="91425" bIns="91425" anchor="t" anchorCtr="0">
            <a:noAutofit/>
          </a:bodyPr>
          <a:lstStyle/>
          <a:p>
            <a:pPr lvl="0" rtl="0">
              <a:spcBef>
                <a:spcPts val="0"/>
              </a:spcBef>
              <a:buNone/>
            </a:pPr>
            <a:r>
              <a:rPr lang="en">
                <a:solidFill>
                  <a:srgbClr val="333333"/>
                </a:solidFill>
              </a:rPr>
              <a:t>Operate Under Full Authority</a:t>
            </a:r>
          </a:p>
        </p:txBody>
      </p:sp>
      <p:sp>
        <p:nvSpPr>
          <p:cNvPr id="223" name="Shape 223"/>
          <p:cNvSpPr txBox="1"/>
          <p:nvPr/>
        </p:nvSpPr>
        <p:spPr>
          <a:xfrm>
            <a:off x="678150" y="1321900"/>
            <a:ext cx="3471300" cy="2352000"/>
          </a:xfrm>
          <a:prstGeom prst="rect">
            <a:avLst/>
          </a:prstGeom>
          <a:noFill/>
          <a:ln>
            <a:noFill/>
          </a:ln>
        </p:spPr>
        <p:txBody>
          <a:bodyPr lIns="91425" tIns="91425" rIns="91425" bIns="91425" anchor="t" anchorCtr="0">
            <a:noAutofit/>
          </a:bodyPr>
          <a:lstStyle/>
          <a:p>
            <a:pPr lvl="0">
              <a:lnSpc>
                <a:spcPct val="115000"/>
              </a:lnSpc>
              <a:spcBef>
                <a:spcPts val="0"/>
              </a:spcBef>
              <a:buNone/>
            </a:pPr>
            <a:r>
              <a:rPr lang="en" sz="2400" i="1">
                <a:latin typeface="Proxima Nova"/>
                <a:ea typeface="Proxima Nova"/>
                <a:cs typeface="Proxima Nova"/>
                <a:sym typeface="Proxima Nova"/>
              </a:rPr>
              <a:t>People don’t realize there is wiggle room in bureaucracy - there is a spectrum from laws to culture...If you are stuck with  a program manager then good luck with any approval. </a:t>
            </a:r>
          </a:p>
        </p:txBody>
      </p:sp>
      <p:sp>
        <p:nvSpPr>
          <p:cNvPr id="224" name="Shape 224"/>
          <p:cNvSpPr txBox="1"/>
          <p:nvPr/>
        </p:nvSpPr>
        <p:spPr>
          <a:xfrm>
            <a:off x="218450" y="1051125"/>
            <a:ext cx="543600" cy="705000"/>
          </a:xfrm>
          <a:prstGeom prst="rect">
            <a:avLst/>
          </a:prstGeom>
          <a:noFill/>
          <a:ln>
            <a:noFill/>
          </a:ln>
        </p:spPr>
        <p:txBody>
          <a:bodyPr lIns="91425" tIns="91425" rIns="91425" bIns="91425" anchor="t" anchorCtr="0">
            <a:noAutofit/>
          </a:bodyPr>
          <a:lstStyle/>
          <a:p>
            <a:pPr lvl="0" rtl="0">
              <a:spcBef>
                <a:spcPts val="0"/>
              </a:spcBef>
              <a:buNone/>
            </a:pPr>
            <a:r>
              <a:rPr lang="en" sz="9600">
                <a:solidFill>
                  <a:schemeClr val="lt2"/>
                </a:solidFill>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4544175" y="1822950"/>
            <a:ext cx="3828600" cy="2228400"/>
          </a:xfrm>
          <a:prstGeom prst="rect">
            <a:avLst/>
          </a:prstGeom>
        </p:spPr>
        <p:txBody>
          <a:bodyPr lIns="91425" tIns="91425" rIns="91425" bIns="91425" anchor="t" anchorCtr="0">
            <a:noAutofit/>
          </a:bodyPr>
          <a:lstStyle/>
          <a:p>
            <a:pPr marL="457200" lvl="0" indent="-330200" rtl="0">
              <a:spcBef>
                <a:spcPts val="0"/>
              </a:spcBef>
              <a:spcAft>
                <a:spcPts val="1000"/>
              </a:spcAft>
              <a:buClr>
                <a:srgbClr val="333333"/>
              </a:buClr>
              <a:buSzPct val="100000"/>
            </a:pPr>
            <a:r>
              <a:rPr lang="en" sz="1600">
                <a:solidFill>
                  <a:srgbClr val="333333"/>
                </a:solidFill>
              </a:rPr>
              <a:t>Break problems into small parts and solve them iteratively to avoid big blowbacks</a:t>
            </a:r>
          </a:p>
          <a:p>
            <a:pPr marL="457200" lvl="0" indent="-330200">
              <a:spcBef>
                <a:spcPts val="0"/>
              </a:spcBef>
              <a:buClr>
                <a:srgbClr val="333333"/>
              </a:buClr>
              <a:buSzPct val="100000"/>
            </a:pPr>
            <a:r>
              <a:rPr lang="en" sz="1600">
                <a:solidFill>
                  <a:srgbClr val="333333"/>
                </a:solidFill>
              </a:rPr>
              <a:t>Solicit frequent feedback from stakeholders and public on small solutions </a:t>
            </a:r>
          </a:p>
          <a:p>
            <a:pPr lvl="0" rtl="0">
              <a:spcBef>
                <a:spcPts val="0"/>
              </a:spcBef>
              <a:buNone/>
            </a:pPr>
            <a:endParaRPr sz="1600" b="1">
              <a:solidFill>
                <a:srgbClr val="333333"/>
              </a:solidFill>
            </a:endParaRPr>
          </a:p>
        </p:txBody>
      </p:sp>
      <p:sp>
        <p:nvSpPr>
          <p:cNvPr id="230" name="Shape 230"/>
          <p:cNvSpPr txBox="1">
            <a:spLocks noGrp="1"/>
          </p:cNvSpPr>
          <p:nvPr>
            <p:ph type="title"/>
          </p:nvPr>
        </p:nvSpPr>
        <p:spPr>
          <a:xfrm>
            <a:off x="311700" y="292625"/>
            <a:ext cx="8520600" cy="1024500"/>
          </a:xfrm>
          <a:prstGeom prst="rect">
            <a:avLst/>
          </a:prstGeom>
        </p:spPr>
        <p:txBody>
          <a:bodyPr lIns="91425" tIns="91425" rIns="91425" bIns="91425" anchor="t" anchorCtr="0">
            <a:noAutofit/>
          </a:bodyPr>
          <a:lstStyle/>
          <a:p>
            <a:pPr lvl="0" rtl="0">
              <a:spcBef>
                <a:spcPts val="0"/>
              </a:spcBef>
              <a:buNone/>
            </a:pPr>
            <a:r>
              <a:rPr lang="en">
                <a:solidFill>
                  <a:srgbClr val="333333"/>
                </a:solidFill>
              </a:rPr>
              <a:t>Create a Culture of Taking Calculated Risks</a:t>
            </a:r>
          </a:p>
        </p:txBody>
      </p:sp>
      <p:sp>
        <p:nvSpPr>
          <p:cNvPr id="231" name="Shape 231"/>
          <p:cNvSpPr txBox="1">
            <a:spLocks noGrp="1"/>
          </p:cNvSpPr>
          <p:nvPr>
            <p:ph type="body" idx="1"/>
          </p:nvPr>
        </p:nvSpPr>
        <p:spPr>
          <a:xfrm>
            <a:off x="665650" y="1309175"/>
            <a:ext cx="3478200" cy="2775000"/>
          </a:xfrm>
          <a:prstGeom prst="rect">
            <a:avLst/>
          </a:prstGeom>
        </p:spPr>
        <p:txBody>
          <a:bodyPr lIns="91425" tIns="91425" rIns="91425" bIns="91425" anchor="t" anchorCtr="0">
            <a:noAutofit/>
          </a:bodyPr>
          <a:lstStyle/>
          <a:p>
            <a:pPr lvl="0" algn="just" rtl="0">
              <a:lnSpc>
                <a:spcPct val="115000"/>
              </a:lnSpc>
              <a:spcBef>
                <a:spcPts val="0"/>
              </a:spcBef>
              <a:spcAft>
                <a:spcPts val="0"/>
              </a:spcAft>
              <a:buNone/>
            </a:pPr>
            <a:r>
              <a:rPr lang="en" sz="2400" i="1">
                <a:solidFill>
                  <a:srgbClr val="333333"/>
                </a:solidFill>
              </a:rPr>
              <a:t>Project managers see certain projects to be a threat to their position…. as they think it will make them look bad as they have to go to the users for getting answers.</a:t>
            </a:r>
          </a:p>
        </p:txBody>
      </p:sp>
      <p:sp>
        <p:nvSpPr>
          <p:cNvPr id="232" name="Shape 232"/>
          <p:cNvSpPr txBox="1"/>
          <p:nvPr/>
        </p:nvSpPr>
        <p:spPr>
          <a:xfrm>
            <a:off x="218450" y="1051125"/>
            <a:ext cx="543600" cy="705000"/>
          </a:xfrm>
          <a:prstGeom prst="rect">
            <a:avLst/>
          </a:prstGeom>
          <a:noFill/>
          <a:ln>
            <a:noFill/>
          </a:ln>
        </p:spPr>
        <p:txBody>
          <a:bodyPr lIns="91425" tIns="91425" rIns="91425" bIns="91425" anchor="t" anchorCtr="0">
            <a:noAutofit/>
          </a:bodyPr>
          <a:lstStyle/>
          <a:p>
            <a:pPr lvl="0" rtl="0">
              <a:spcBef>
                <a:spcPts val="0"/>
              </a:spcBef>
              <a:buNone/>
            </a:pPr>
            <a:r>
              <a:rPr lang="en" sz="9600">
                <a:solidFill>
                  <a:schemeClr val="lt2"/>
                </a:solidFill>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311700" y="292625"/>
            <a:ext cx="8520600" cy="1003500"/>
          </a:xfrm>
          <a:prstGeom prst="rect">
            <a:avLst/>
          </a:prstGeom>
        </p:spPr>
        <p:txBody>
          <a:bodyPr lIns="91425" tIns="91425" rIns="91425" bIns="91425" anchor="t" anchorCtr="0">
            <a:noAutofit/>
          </a:bodyPr>
          <a:lstStyle/>
          <a:p>
            <a:pPr lvl="0" rtl="0">
              <a:spcBef>
                <a:spcPts val="0"/>
              </a:spcBef>
              <a:buNone/>
            </a:pPr>
            <a:r>
              <a:rPr lang="en">
                <a:solidFill>
                  <a:srgbClr val="333333"/>
                </a:solidFill>
              </a:rPr>
              <a:t>Propagate Knowledge Beyond the Buffer Team</a:t>
            </a:r>
          </a:p>
        </p:txBody>
      </p:sp>
      <p:sp>
        <p:nvSpPr>
          <p:cNvPr id="238" name="Shape 238"/>
          <p:cNvSpPr txBox="1">
            <a:spLocks noGrp="1"/>
          </p:cNvSpPr>
          <p:nvPr>
            <p:ph type="body" idx="1"/>
          </p:nvPr>
        </p:nvSpPr>
        <p:spPr>
          <a:xfrm>
            <a:off x="665650" y="1311925"/>
            <a:ext cx="3531000" cy="3030300"/>
          </a:xfrm>
          <a:prstGeom prst="rect">
            <a:avLst/>
          </a:prstGeom>
        </p:spPr>
        <p:txBody>
          <a:bodyPr lIns="91425" tIns="91425" rIns="91425" bIns="91425" anchor="t" anchorCtr="0">
            <a:noAutofit/>
          </a:bodyPr>
          <a:lstStyle/>
          <a:p>
            <a:pPr lvl="0" algn="just" rtl="0">
              <a:spcBef>
                <a:spcPts val="0"/>
              </a:spcBef>
              <a:buNone/>
            </a:pPr>
            <a:r>
              <a:rPr lang="en" sz="2400" i="1">
                <a:solidFill>
                  <a:srgbClr val="333333"/>
                </a:solidFill>
              </a:rPr>
              <a:t>The FEC DBA team was feeling left out of routine communication...Some of that was around not knowing entirely what we were doing with their data.</a:t>
            </a:r>
          </a:p>
        </p:txBody>
      </p:sp>
      <p:sp>
        <p:nvSpPr>
          <p:cNvPr id="239" name="Shape 239"/>
          <p:cNvSpPr txBox="1">
            <a:spLocks noGrp="1"/>
          </p:cNvSpPr>
          <p:nvPr>
            <p:ph type="body" idx="1"/>
          </p:nvPr>
        </p:nvSpPr>
        <p:spPr>
          <a:xfrm>
            <a:off x="4646075" y="1507500"/>
            <a:ext cx="3828600" cy="3312900"/>
          </a:xfrm>
          <a:prstGeom prst="rect">
            <a:avLst/>
          </a:prstGeom>
        </p:spPr>
        <p:txBody>
          <a:bodyPr lIns="91425" tIns="91425" rIns="91425" bIns="91425" anchor="t" anchorCtr="0">
            <a:noAutofit/>
          </a:bodyPr>
          <a:lstStyle/>
          <a:p>
            <a:pPr marL="457200" lvl="0" indent="-330200" rtl="0">
              <a:spcBef>
                <a:spcPts val="0"/>
              </a:spcBef>
              <a:spcAft>
                <a:spcPts val="1000"/>
              </a:spcAft>
              <a:buClr>
                <a:srgbClr val="333333"/>
              </a:buClr>
              <a:buSzPct val="100000"/>
            </a:pPr>
            <a:r>
              <a:rPr lang="en" sz="1600">
                <a:solidFill>
                  <a:srgbClr val="333333"/>
                </a:solidFill>
              </a:rPr>
              <a:t>Conduct all-inclusive meetings on a regular basis</a:t>
            </a:r>
          </a:p>
          <a:p>
            <a:pPr marL="457200" lvl="0" indent="-330200" rtl="0">
              <a:spcBef>
                <a:spcPts val="0"/>
              </a:spcBef>
              <a:spcAft>
                <a:spcPts val="1000"/>
              </a:spcAft>
              <a:buClr>
                <a:srgbClr val="333333"/>
              </a:buClr>
              <a:buSzPct val="100000"/>
            </a:pPr>
            <a:r>
              <a:rPr lang="en" sz="1600">
                <a:solidFill>
                  <a:srgbClr val="333333"/>
                </a:solidFill>
              </a:rPr>
              <a:t>Set norms for use of tools in ways that surface issues (issues tab on Github, #concerns channel on Slack)</a:t>
            </a:r>
          </a:p>
          <a:p>
            <a:pPr marL="457200" lvl="0" indent="-330200" rtl="0">
              <a:spcBef>
                <a:spcPts val="0"/>
              </a:spcBef>
              <a:spcAft>
                <a:spcPts val="1000"/>
              </a:spcAft>
              <a:buClr>
                <a:srgbClr val="333333"/>
              </a:buClr>
              <a:buSzPct val="100000"/>
            </a:pPr>
            <a:r>
              <a:rPr lang="en" sz="1600">
                <a:solidFill>
                  <a:srgbClr val="333333"/>
                </a:solidFill>
              </a:rPr>
              <a:t>Have cross functional review meetings to get feedback and surface concerns by a larger part of the team</a:t>
            </a:r>
          </a:p>
        </p:txBody>
      </p:sp>
      <p:sp>
        <p:nvSpPr>
          <p:cNvPr id="240" name="Shape 240"/>
          <p:cNvSpPr txBox="1"/>
          <p:nvPr/>
        </p:nvSpPr>
        <p:spPr>
          <a:xfrm>
            <a:off x="218450" y="1051125"/>
            <a:ext cx="543600" cy="705000"/>
          </a:xfrm>
          <a:prstGeom prst="rect">
            <a:avLst/>
          </a:prstGeom>
          <a:noFill/>
          <a:ln>
            <a:noFill/>
          </a:ln>
        </p:spPr>
        <p:txBody>
          <a:bodyPr lIns="91425" tIns="91425" rIns="91425" bIns="91425" anchor="t" anchorCtr="0">
            <a:noAutofit/>
          </a:bodyPr>
          <a:lstStyle/>
          <a:p>
            <a:pPr lvl="0" rtl="0">
              <a:spcBef>
                <a:spcPts val="0"/>
              </a:spcBef>
              <a:buNone/>
            </a:pPr>
            <a:r>
              <a:rPr lang="en" sz="9600">
                <a:solidFill>
                  <a:schemeClr val="lt2"/>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311700" y="1152475"/>
            <a:ext cx="5912100" cy="3416400"/>
          </a:xfrm>
          <a:prstGeom prst="rect">
            <a:avLst/>
          </a:prstGeom>
        </p:spPr>
        <p:txBody>
          <a:bodyPr lIns="91425" tIns="91425" rIns="91425" bIns="91425" anchor="t" anchorCtr="0">
            <a:noAutofit/>
          </a:bodyPr>
          <a:lstStyle/>
          <a:p>
            <a:pPr marL="457200" lvl="0" indent="-355600" rtl="0">
              <a:spcBef>
                <a:spcPts val="0"/>
              </a:spcBef>
              <a:buClr>
                <a:srgbClr val="333333"/>
              </a:buClr>
              <a:buSzPct val="100000"/>
            </a:pPr>
            <a:r>
              <a:rPr lang="en" sz="2000">
                <a:solidFill>
                  <a:srgbClr val="333333"/>
                </a:solidFill>
              </a:rPr>
              <a:t>Digital services agency based within the US federal government</a:t>
            </a:r>
          </a:p>
          <a:p>
            <a:pPr marL="457200" lvl="0" indent="-355600" rtl="0">
              <a:spcBef>
                <a:spcPts val="0"/>
              </a:spcBef>
              <a:buClr>
                <a:srgbClr val="333333"/>
              </a:buClr>
              <a:buSzPct val="100000"/>
            </a:pPr>
            <a:r>
              <a:rPr lang="en" sz="2000">
                <a:solidFill>
                  <a:srgbClr val="333333"/>
                </a:solidFill>
              </a:rPr>
              <a:t>Works with different federal agencies to build digital products</a:t>
            </a:r>
          </a:p>
          <a:p>
            <a:pPr marL="457200" lvl="0" indent="-355600" rtl="0">
              <a:spcBef>
                <a:spcPts val="0"/>
              </a:spcBef>
              <a:buClr>
                <a:srgbClr val="333333"/>
              </a:buClr>
              <a:buSzPct val="100000"/>
            </a:pPr>
            <a:r>
              <a:rPr lang="en" sz="2000">
                <a:solidFill>
                  <a:srgbClr val="333333"/>
                </a:solidFill>
              </a:rPr>
              <a:t>166 employees in five locations across the country</a:t>
            </a:r>
          </a:p>
          <a:p>
            <a:pPr marL="457200" lvl="0" indent="-355600">
              <a:spcBef>
                <a:spcPts val="0"/>
              </a:spcBef>
              <a:buClr>
                <a:srgbClr val="333333"/>
              </a:buClr>
              <a:buSzPct val="100000"/>
            </a:pPr>
            <a:r>
              <a:rPr lang="en" sz="2000">
                <a:solidFill>
                  <a:srgbClr val="333333"/>
                </a:solidFill>
              </a:rPr>
              <a:t>Work on the lean startup model and aims to “create cultural change by working with teams inside agencies” to make big problems small</a:t>
            </a:r>
          </a:p>
        </p:txBody>
      </p:sp>
      <p:pic>
        <p:nvPicPr>
          <p:cNvPr id="66" name="Shape 66" descr="18f-logo.png"/>
          <p:cNvPicPr preferRelativeResize="0"/>
          <p:nvPr/>
        </p:nvPicPr>
        <p:blipFill>
          <a:blip r:embed="rId3">
            <a:alphaModFix/>
          </a:blip>
          <a:stretch>
            <a:fillRect/>
          </a:stretch>
        </p:blipFill>
        <p:spPr>
          <a:xfrm>
            <a:off x="6623425" y="1750925"/>
            <a:ext cx="1871100" cy="1871100"/>
          </a:xfrm>
          <a:prstGeom prst="rect">
            <a:avLst/>
          </a:prstGeom>
          <a:noFill/>
          <a:ln>
            <a:noFill/>
          </a:ln>
        </p:spPr>
      </p:pic>
      <p:sp>
        <p:nvSpPr>
          <p:cNvPr id="67" name="Shape 67"/>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a:spcBef>
                <a:spcPts val="0"/>
              </a:spcBef>
              <a:buNone/>
            </a:pPr>
            <a:r>
              <a:rPr lang="en"/>
              <a:t>Company Overview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510450" y="2057400"/>
            <a:ext cx="8123100" cy="778800"/>
          </a:xfrm>
          <a:prstGeom prst="rect">
            <a:avLst/>
          </a:prstGeom>
        </p:spPr>
        <p:txBody>
          <a:bodyPr lIns="91425" tIns="91425" rIns="91425" bIns="91425" anchor="b" anchorCtr="0">
            <a:noAutofit/>
          </a:bodyPr>
          <a:lstStyle/>
          <a:p>
            <a:pPr lvl="0" rtl="0">
              <a:spcBef>
                <a:spcPts val="0"/>
              </a:spcBef>
              <a:buNone/>
            </a:pPr>
            <a:r>
              <a:rPr lang="en"/>
              <a:t>An Additional Opportunity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graphicFrame>
        <p:nvGraphicFramePr>
          <p:cNvPr id="250" name="Shape 250"/>
          <p:cNvGraphicFramePr/>
          <p:nvPr/>
        </p:nvGraphicFramePr>
        <p:xfrm>
          <a:off x="444425" y="1296112"/>
          <a:ext cx="3000000" cy="3000000"/>
        </p:xfrm>
        <a:graphic>
          <a:graphicData uri="http://schemas.openxmlformats.org/drawingml/2006/table">
            <a:tbl>
              <a:tblPr>
                <a:noFill/>
                <a:tableStyleId>{4BAA81D4-757F-44E1-8985-194CAE7EF292}</a:tableStyleId>
              </a:tblPr>
              <a:tblGrid>
                <a:gridCol w="4127575"/>
                <a:gridCol w="4127575"/>
              </a:tblGrid>
              <a:tr h="381000">
                <a:tc>
                  <a:txBody>
                    <a:bodyPr/>
                    <a:lstStyle/>
                    <a:p>
                      <a:pPr lvl="0">
                        <a:spcBef>
                          <a:spcPts val="0"/>
                        </a:spcBef>
                        <a:buNone/>
                      </a:pPr>
                      <a:r>
                        <a:rPr lang="en" sz="1800" b="1">
                          <a:latin typeface="Proxima Nova"/>
                          <a:ea typeface="Proxima Nova"/>
                          <a:cs typeface="Proxima Nova"/>
                          <a:sym typeface="Proxima Nova"/>
                        </a:rPr>
                        <a:t>Ways to pursue this:</a:t>
                      </a:r>
                    </a:p>
                  </a:txBody>
                  <a:tcPr marL="91425" marR="91425" marT="91425" marB="91425">
                    <a:lnL w="9525" cap="flat" cmpd="sng">
                      <a:solidFill>
                        <a:srgbClr val="9E9E9E">
                          <a:alpha val="0"/>
                        </a:srgbClr>
                      </a:solidFill>
                      <a:prstDash val="solid"/>
                      <a:round/>
                      <a:headEnd type="none" w="med" len="med"/>
                      <a:tailEnd type="none" w="med" len="med"/>
                    </a:lnL>
                    <a:lnR w="9525" cap="flat" cmpd="sng">
                      <a:solidFill>
                        <a:srgbClr val="9E9E9E">
                          <a:alpha val="0"/>
                        </a:srgbClr>
                      </a:solidFill>
                      <a:prstDash val="solid"/>
                      <a:round/>
                      <a:headEnd type="none" w="med" len="med"/>
                      <a:tailEnd type="none" w="med" len="med"/>
                    </a:lnR>
                    <a:lnT w="9525" cap="flat" cmpd="sng">
                      <a:solidFill>
                        <a:srgbClr val="9E9E9E">
                          <a:alpha val="0"/>
                        </a:srgbClr>
                      </a:solidFill>
                      <a:prstDash val="solid"/>
                      <a:round/>
                      <a:headEnd type="none" w="med" len="med"/>
                      <a:tailEnd type="none" w="med" len="med"/>
                    </a:lnT>
                    <a:lnB w="9525" cap="flat" cmpd="sng">
                      <a:solidFill>
                        <a:srgbClr val="9E9E9E">
                          <a:alpha val="0"/>
                        </a:srgbClr>
                      </a:solidFill>
                      <a:prstDash val="solid"/>
                      <a:round/>
                      <a:headEnd type="none" w="med" len="med"/>
                      <a:tailEnd type="none" w="med" len="med"/>
                    </a:lnB>
                  </a:tcPr>
                </a:tc>
                <a:tc>
                  <a:txBody>
                    <a:bodyPr/>
                    <a:lstStyle/>
                    <a:p>
                      <a:pPr lvl="0">
                        <a:spcBef>
                          <a:spcPts val="0"/>
                        </a:spcBef>
                        <a:buNone/>
                      </a:pPr>
                      <a:r>
                        <a:rPr lang="en" sz="1800" b="1">
                          <a:latin typeface="Proxima Nova"/>
                          <a:ea typeface="Proxima Nova"/>
                          <a:cs typeface="Proxima Nova"/>
                          <a:sym typeface="Proxima Nova"/>
                        </a:rPr>
                        <a:t>Benefits</a:t>
                      </a:r>
                    </a:p>
                  </a:txBody>
                  <a:tcPr marL="91425" marR="91425" marT="91425" marB="91425">
                    <a:lnL w="9525" cap="flat" cmpd="sng">
                      <a:solidFill>
                        <a:srgbClr val="9E9E9E">
                          <a:alpha val="0"/>
                        </a:srgbClr>
                      </a:solidFill>
                      <a:prstDash val="solid"/>
                      <a:round/>
                      <a:headEnd type="none" w="med" len="med"/>
                      <a:tailEnd type="none" w="med" len="med"/>
                    </a:lnL>
                    <a:lnR w="9525" cap="flat" cmpd="sng">
                      <a:solidFill>
                        <a:srgbClr val="9E9E9E">
                          <a:alpha val="0"/>
                        </a:srgbClr>
                      </a:solidFill>
                      <a:prstDash val="solid"/>
                      <a:round/>
                      <a:headEnd type="none" w="med" len="med"/>
                      <a:tailEnd type="none" w="med" len="med"/>
                    </a:lnR>
                    <a:lnT w="9525" cap="flat" cmpd="sng">
                      <a:solidFill>
                        <a:srgbClr val="9E9E9E">
                          <a:alpha val="0"/>
                        </a:srgbClr>
                      </a:solidFill>
                      <a:prstDash val="solid"/>
                      <a:round/>
                      <a:headEnd type="none" w="med" len="med"/>
                      <a:tailEnd type="none" w="med" len="med"/>
                    </a:lnT>
                    <a:lnB w="9525" cap="flat" cmpd="sng">
                      <a:solidFill>
                        <a:srgbClr val="9E9E9E">
                          <a:alpha val="0"/>
                        </a:srgbClr>
                      </a:solidFill>
                      <a:prstDash val="solid"/>
                      <a:round/>
                      <a:headEnd type="none" w="med" len="med"/>
                      <a:tailEnd type="none" w="med" len="med"/>
                    </a:lnB>
                  </a:tcPr>
                </a:tc>
              </a:tr>
              <a:tr h="381000">
                <a:tc>
                  <a:txBody>
                    <a:bodyPr/>
                    <a:lstStyle/>
                    <a:p>
                      <a:pPr marL="457200" lvl="0" indent="-342900" rtl="0">
                        <a:lnSpc>
                          <a:spcPct val="115000"/>
                        </a:lnSpc>
                        <a:spcBef>
                          <a:spcPts val="0"/>
                        </a:spcBef>
                        <a:spcAft>
                          <a:spcPts val="1000"/>
                        </a:spcAft>
                        <a:buClr>
                          <a:srgbClr val="333333"/>
                        </a:buClr>
                        <a:buSzPct val="100000"/>
                        <a:buFont typeface="Proxima Nova"/>
                      </a:pPr>
                      <a:r>
                        <a:rPr lang="en" sz="1800">
                          <a:solidFill>
                            <a:srgbClr val="333333"/>
                          </a:solidFill>
                          <a:latin typeface="Proxima Nova"/>
                          <a:ea typeface="Proxima Nova"/>
                          <a:cs typeface="Proxima Nova"/>
                          <a:sym typeface="Proxima Nova"/>
                        </a:rPr>
                        <a:t>Facilitate idea cross-pollination</a:t>
                      </a:r>
                    </a:p>
                    <a:p>
                      <a:pPr marL="457200" lvl="0" indent="-342900" rtl="0">
                        <a:lnSpc>
                          <a:spcPct val="115000"/>
                        </a:lnSpc>
                        <a:spcBef>
                          <a:spcPts val="0"/>
                        </a:spcBef>
                        <a:spcAft>
                          <a:spcPts val="1000"/>
                        </a:spcAft>
                        <a:buClr>
                          <a:srgbClr val="333333"/>
                        </a:buClr>
                        <a:buSzPct val="100000"/>
                        <a:buFont typeface="Proxima Nova"/>
                      </a:pPr>
                      <a:r>
                        <a:rPr lang="en" sz="1800">
                          <a:solidFill>
                            <a:srgbClr val="333333"/>
                          </a:solidFill>
                          <a:latin typeface="Proxima Nova"/>
                          <a:ea typeface="Proxima Nova"/>
                          <a:cs typeface="Proxima Nova"/>
                          <a:sym typeface="Proxima Nova"/>
                        </a:rPr>
                        <a:t>Provide strategy consulting for agencies looking to improve their technology</a:t>
                      </a:r>
                    </a:p>
                  </a:txBody>
                  <a:tcPr marL="91425" marR="91425" marT="91425" marB="91425">
                    <a:lnL w="9525" cap="flat" cmpd="sng">
                      <a:solidFill>
                        <a:srgbClr val="9E9E9E">
                          <a:alpha val="0"/>
                        </a:srgbClr>
                      </a:solidFill>
                      <a:prstDash val="solid"/>
                      <a:round/>
                      <a:headEnd type="none" w="med" len="med"/>
                      <a:tailEnd type="none" w="med" len="med"/>
                    </a:lnL>
                    <a:lnR w="9525" cap="flat" cmpd="sng">
                      <a:solidFill>
                        <a:srgbClr val="9E9E9E">
                          <a:alpha val="0"/>
                        </a:srgbClr>
                      </a:solidFill>
                      <a:prstDash val="solid"/>
                      <a:round/>
                      <a:headEnd type="none" w="med" len="med"/>
                      <a:tailEnd type="none" w="med" len="med"/>
                    </a:lnR>
                    <a:lnT w="9525" cap="flat" cmpd="sng">
                      <a:solidFill>
                        <a:srgbClr val="9E9E9E">
                          <a:alpha val="0"/>
                        </a:srgbClr>
                      </a:solidFill>
                      <a:prstDash val="solid"/>
                      <a:round/>
                      <a:headEnd type="none" w="med" len="med"/>
                      <a:tailEnd type="none" w="med" len="med"/>
                    </a:lnT>
                    <a:lnB w="9525" cap="flat" cmpd="sng">
                      <a:solidFill>
                        <a:srgbClr val="9E9E9E">
                          <a:alpha val="0"/>
                        </a:srgbClr>
                      </a:solidFill>
                      <a:prstDash val="solid"/>
                      <a:round/>
                      <a:headEnd type="none" w="med" len="med"/>
                      <a:tailEnd type="none" w="med" len="med"/>
                    </a:lnB>
                  </a:tcPr>
                </a:tc>
                <a:tc>
                  <a:txBody>
                    <a:bodyPr/>
                    <a:lstStyle/>
                    <a:p>
                      <a:pPr marL="457200" lvl="0" indent="-342900" rtl="0">
                        <a:lnSpc>
                          <a:spcPct val="115000"/>
                        </a:lnSpc>
                        <a:spcBef>
                          <a:spcPts val="0"/>
                        </a:spcBef>
                        <a:spcAft>
                          <a:spcPts val="1000"/>
                        </a:spcAft>
                        <a:buClr>
                          <a:srgbClr val="333333"/>
                        </a:buClr>
                        <a:buSzPct val="100000"/>
                        <a:buFont typeface="Proxima Nova"/>
                      </a:pPr>
                      <a:r>
                        <a:rPr lang="en" sz="1800">
                          <a:solidFill>
                            <a:srgbClr val="333333"/>
                          </a:solidFill>
                          <a:latin typeface="Proxima Nova"/>
                          <a:ea typeface="Proxima Nova"/>
                          <a:cs typeface="Proxima Nova"/>
                          <a:sym typeface="Proxima Nova"/>
                        </a:rPr>
                        <a:t>Better ideas</a:t>
                      </a:r>
                    </a:p>
                    <a:p>
                      <a:pPr marL="457200" lvl="0" indent="-342900" rtl="0">
                        <a:lnSpc>
                          <a:spcPct val="115000"/>
                        </a:lnSpc>
                        <a:spcBef>
                          <a:spcPts val="0"/>
                        </a:spcBef>
                        <a:spcAft>
                          <a:spcPts val="1000"/>
                        </a:spcAft>
                        <a:buClr>
                          <a:srgbClr val="333333"/>
                        </a:buClr>
                        <a:buSzPct val="100000"/>
                        <a:buFont typeface="Proxima Nova"/>
                      </a:pPr>
                      <a:r>
                        <a:rPr lang="en" sz="1800">
                          <a:solidFill>
                            <a:srgbClr val="333333"/>
                          </a:solidFill>
                          <a:latin typeface="Proxima Nova"/>
                          <a:ea typeface="Proxima Nova"/>
                          <a:cs typeface="Proxima Nova"/>
                          <a:sym typeface="Proxima Nova"/>
                        </a:rPr>
                        <a:t>More projects</a:t>
                      </a:r>
                    </a:p>
                    <a:p>
                      <a:pPr marL="457200" lvl="0" indent="-342900" rtl="0">
                        <a:lnSpc>
                          <a:spcPct val="115000"/>
                        </a:lnSpc>
                        <a:spcBef>
                          <a:spcPts val="0"/>
                        </a:spcBef>
                        <a:spcAft>
                          <a:spcPts val="1000"/>
                        </a:spcAft>
                        <a:buClr>
                          <a:srgbClr val="333333"/>
                        </a:buClr>
                        <a:buSzPct val="100000"/>
                        <a:buFont typeface="Proxima Nova"/>
                      </a:pPr>
                      <a:r>
                        <a:rPr lang="en" sz="1800">
                          <a:solidFill>
                            <a:srgbClr val="333333"/>
                          </a:solidFill>
                          <a:latin typeface="Proxima Nova"/>
                          <a:ea typeface="Proxima Nova"/>
                          <a:cs typeface="Proxima Nova"/>
                          <a:sym typeface="Proxima Nova"/>
                        </a:rPr>
                        <a:t>Trust established early on</a:t>
                      </a:r>
                    </a:p>
                    <a:p>
                      <a:pPr lvl="0">
                        <a:spcBef>
                          <a:spcPts val="0"/>
                        </a:spcBef>
                        <a:buNone/>
                      </a:pPr>
                      <a:endParaRPr sz="1800">
                        <a:latin typeface="Proxima Nova"/>
                        <a:ea typeface="Proxima Nova"/>
                        <a:cs typeface="Proxima Nova"/>
                        <a:sym typeface="Proxima Nova"/>
                      </a:endParaRPr>
                    </a:p>
                  </a:txBody>
                  <a:tcPr marL="91425" marR="91425" marT="91425" marB="91425">
                    <a:lnL w="9525" cap="flat" cmpd="sng">
                      <a:solidFill>
                        <a:srgbClr val="9E9E9E">
                          <a:alpha val="0"/>
                        </a:srgbClr>
                      </a:solidFill>
                      <a:prstDash val="solid"/>
                      <a:round/>
                      <a:headEnd type="none" w="med" len="med"/>
                      <a:tailEnd type="none" w="med" len="med"/>
                    </a:lnL>
                    <a:lnR w="9525" cap="flat" cmpd="sng">
                      <a:solidFill>
                        <a:srgbClr val="9E9E9E">
                          <a:alpha val="0"/>
                        </a:srgbClr>
                      </a:solidFill>
                      <a:prstDash val="solid"/>
                      <a:round/>
                      <a:headEnd type="none" w="med" len="med"/>
                      <a:tailEnd type="none" w="med" len="med"/>
                    </a:lnR>
                    <a:lnT w="9525" cap="flat" cmpd="sng">
                      <a:solidFill>
                        <a:srgbClr val="9E9E9E">
                          <a:alpha val="0"/>
                        </a:srgbClr>
                      </a:solidFill>
                      <a:prstDash val="solid"/>
                      <a:round/>
                      <a:headEnd type="none" w="med" len="med"/>
                      <a:tailEnd type="none" w="med" len="med"/>
                    </a:lnT>
                    <a:lnB w="9525" cap="flat" cmpd="sng">
                      <a:solidFill>
                        <a:srgbClr val="9E9E9E">
                          <a:alpha val="0"/>
                        </a:srgbClr>
                      </a:solidFill>
                      <a:prstDash val="solid"/>
                      <a:round/>
                      <a:headEnd type="none" w="med" len="med"/>
                      <a:tailEnd type="none" w="med" len="med"/>
                    </a:lnB>
                  </a:tcPr>
                </a:tc>
              </a:tr>
            </a:tbl>
          </a:graphicData>
        </a:graphic>
      </p:graphicFrame>
      <p:sp>
        <p:nvSpPr>
          <p:cNvPr id="251" name="Shape 251"/>
          <p:cNvSpPr txBox="1">
            <a:spLocks noGrp="1"/>
          </p:cNvSpPr>
          <p:nvPr>
            <p:ph type="title"/>
          </p:nvPr>
        </p:nvSpPr>
        <p:spPr>
          <a:xfrm>
            <a:off x="311700" y="292625"/>
            <a:ext cx="8520600" cy="1003500"/>
          </a:xfrm>
          <a:prstGeom prst="rect">
            <a:avLst/>
          </a:prstGeom>
        </p:spPr>
        <p:txBody>
          <a:bodyPr lIns="91425" tIns="91425" rIns="91425" bIns="91425" anchor="t" anchorCtr="0">
            <a:noAutofit/>
          </a:bodyPr>
          <a:lstStyle/>
          <a:p>
            <a:pPr lvl="0" rtl="0">
              <a:spcBef>
                <a:spcPts val="0"/>
              </a:spcBef>
              <a:buNone/>
            </a:pPr>
            <a:r>
              <a:rPr lang="en">
                <a:solidFill>
                  <a:srgbClr val="333333"/>
                </a:solidFill>
              </a:rPr>
              <a:t>Start an ‘Idea Consultancy’ for Government Agencies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311700" y="991475"/>
            <a:ext cx="8520600" cy="1917900"/>
          </a:xfrm>
          <a:prstGeom prst="rect">
            <a:avLst/>
          </a:prstGeom>
        </p:spPr>
        <p:txBody>
          <a:bodyPr lIns="91425" tIns="91425" rIns="91425" bIns="91425" anchor="ctr" anchorCtr="0">
            <a:noAutofit/>
          </a:bodyPr>
          <a:lstStyle/>
          <a:p>
            <a:pPr lvl="0">
              <a:spcBef>
                <a:spcPts val="0"/>
              </a:spcBef>
              <a:buNone/>
            </a:pPr>
            <a:r>
              <a:rPr lang="en" sz="6000" b="0"/>
              <a:t>Thank You</a:t>
            </a:r>
          </a:p>
        </p:txBody>
      </p:sp>
      <p:sp>
        <p:nvSpPr>
          <p:cNvPr id="257" name="Shape 257"/>
          <p:cNvSpPr txBox="1">
            <a:spLocks noGrp="1"/>
          </p:cNvSpPr>
          <p:nvPr>
            <p:ph type="body" idx="1"/>
          </p:nvPr>
        </p:nvSpPr>
        <p:spPr>
          <a:xfrm>
            <a:off x="0" y="3071300"/>
            <a:ext cx="9144000" cy="901800"/>
          </a:xfrm>
          <a:prstGeom prst="rect">
            <a:avLst/>
          </a:prstGeom>
        </p:spPr>
        <p:txBody>
          <a:bodyPr lIns="91425" tIns="91425" rIns="91425" bIns="91425" anchor="t" anchorCtr="0">
            <a:noAutofit/>
          </a:bodyPr>
          <a:lstStyle/>
          <a:p>
            <a:pPr lvl="0">
              <a:spcBef>
                <a:spcPts val="0"/>
              </a:spcBef>
              <a:buNone/>
            </a:pPr>
            <a:r>
              <a:rPr lang="en">
                <a:solidFill>
                  <a:srgbClr val="333333"/>
                </a:solidFill>
              </a:rPr>
              <a:t>Ankur Kumar   |   Kinshuk   |   Proxima Dasmohapatra   |   Emily Witt   |   Jason Danker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rtl="0">
              <a:spcBef>
                <a:spcPts val="0"/>
              </a:spcBef>
              <a:buNone/>
            </a:pPr>
            <a:r>
              <a:rPr lang="en">
                <a:solidFill>
                  <a:srgbClr val="333333"/>
                </a:solidFill>
              </a:rPr>
              <a:t>Structure</a:t>
            </a:r>
          </a:p>
        </p:txBody>
      </p:sp>
      <p:cxnSp>
        <p:nvCxnSpPr>
          <p:cNvPr id="73" name="Shape 73"/>
          <p:cNvCxnSpPr>
            <a:stCxn id="74" idx="3"/>
            <a:endCxn id="75" idx="1"/>
          </p:cNvCxnSpPr>
          <p:nvPr/>
        </p:nvCxnSpPr>
        <p:spPr>
          <a:xfrm>
            <a:off x="2600625" y="1866325"/>
            <a:ext cx="1603200" cy="1099800"/>
          </a:xfrm>
          <a:prstGeom prst="straightConnector1">
            <a:avLst/>
          </a:prstGeom>
          <a:noFill/>
          <a:ln w="9525" cap="flat" cmpd="sng">
            <a:solidFill>
              <a:srgbClr val="3D85C6"/>
            </a:solidFill>
            <a:prstDash val="solid"/>
            <a:round/>
            <a:headEnd type="none" w="lg" len="lg"/>
            <a:tailEnd type="none" w="lg" len="lg"/>
          </a:ln>
        </p:spPr>
      </p:cxnSp>
      <p:cxnSp>
        <p:nvCxnSpPr>
          <p:cNvPr id="76" name="Shape 76"/>
          <p:cNvCxnSpPr>
            <a:stCxn id="77" idx="3"/>
            <a:endCxn id="75" idx="1"/>
          </p:cNvCxnSpPr>
          <p:nvPr/>
        </p:nvCxnSpPr>
        <p:spPr>
          <a:xfrm rot="10800000" flipH="1">
            <a:off x="2600625" y="2966150"/>
            <a:ext cx="1603200" cy="28500"/>
          </a:xfrm>
          <a:prstGeom prst="straightConnector1">
            <a:avLst/>
          </a:prstGeom>
          <a:noFill/>
          <a:ln w="9525" cap="flat" cmpd="sng">
            <a:solidFill>
              <a:srgbClr val="3D85C6"/>
            </a:solidFill>
            <a:prstDash val="solid"/>
            <a:round/>
            <a:headEnd type="none" w="lg" len="lg"/>
            <a:tailEnd type="none" w="lg" len="lg"/>
          </a:ln>
        </p:spPr>
      </p:cxnSp>
      <p:cxnSp>
        <p:nvCxnSpPr>
          <p:cNvPr id="78" name="Shape 78"/>
          <p:cNvCxnSpPr>
            <a:stCxn id="79" idx="3"/>
            <a:endCxn id="75" idx="1"/>
          </p:cNvCxnSpPr>
          <p:nvPr/>
        </p:nvCxnSpPr>
        <p:spPr>
          <a:xfrm rot="10800000" flipH="1">
            <a:off x="2600625" y="2966175"/>
            <a:ext cx="1603200" cy="1156800"/>
          </a:xfrm>
          <a:prstGeom prst="straightConnector1">
            <a:avLst/>
          </a:prstGeom>
          <a:noFill/>
          <a:ln w="9525" cap="flat" cmpd="sng">
            <a:solidFill>
              <a:srgbClr val="3D85C6"/>
            </a:solidFill>
            <a:prstDash val="solid"/>
            <a:round/>
            <a:headEnd type="none" w="lg" len="lg"/>
            <a:tailEnd type="none" w="lg" len="lg"/>
          </a:ln>
        </p:spPr>
      </p:cxnSp>
      <p:grpSp>
        <p:nvGrpSpPr>
          <p:cNvPr id="80" name="Shape 80"/>
          <p:cNvGrpSpPr/>
          <p:nvPr/>
        </p:nvGrpSpPr>
        <p:grpSpPr>
          <a:xfrm>
            <a:off x="407825" y="914650"/>
            <a:ext cx="2401500" cy="3869000"/>
            <a:chOff x="255425" y="1045750"/>
            <a:chExt cx="2401500" cy="3869000"/>
          </a:xfrm>
        </p:grpSpPr>
        <p:sp>
          <p:nvSpPr>
            <p:cNvPr id="81" name="Shape 81"/>
            <p:cNvSpPr/>
            <p:nvPr/>
          </p:nvSpPr>
          <p:spPr>
            <a:xfrm>
              <a:off x="255425" y="1263750"/>
              <a:ext cx="2401500" cy="3651000"/>
            </a:xfrm>
            <a:prstGeom prst="roundRect">
              <a:avLst>
                <a:gd name="adj" fmla="val 16667"/>
              </a:avLst>
            </a:prstGeom>
            <a:noFill/>
            <a:ln w="9525" cap="flat" cmpd="sng">
              <a:solidFill>
                <a:srgbClr val="1C458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82" name="Shape 82"/>
            <p:cNvGrpSpPr/>
            <p:nvPr/>
          </p:nvGrpSpPr>
          <p:grpSpPr>
            <a:xfrm>
              <a:off x="506025" y="1588225"/>
              <a:ext cx="1942200" cy="818400"/>
              <a:chOff x="506025" y="1588225"/>
              <a:chExt cx="1942200" cy="818400"/>
            </a:xfrm>
          </p:grpSpPr>
          <p:sp>
            <p:nvSpPr>
              <p:cNvPr id="74" name="Shape 74"/>
              <p:cNvSpPr/>
              <p:nvPr/>
            </p:nvSpPr>
            <p:spPr>
              <a:xfrm>
                <a:off x="506025" y="1588225"/>
                <a:ext cx="1942200" cy="818400"/>
              </a:xfrm>
              <a:prstGeom prst="roundRect">
                <a:avLst>
                  <a:gd name="adj" fmla="val 16667"/>
                </a:avLst>
              </a:prstGeom>
              <a:solidFill>
                <a:srgbClr val="3D85C6"/>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rgbClr val="FFFFFF"/>
                    </a:solidFill>
                    <a:latin typeface="Proxima Nova"/>
                    <a:ea typeface="Proxima Nova"/>
                    <a:cs typeface="Proxima Nova"/>
                    <a:sym typeface="Proxima Nova"/>
                  </a:rPr>
                  <a:t>         Product </a:t>
                </a:r>
              </a:p>
            </p:txBody>
          </p:sp>
          <p:pic>
            <p:nvPicPr>
              <p:cNvPr id="83" name="Shape 83"/>
              <p:cNvPicPr preferRelativeResize="0"/>
              <p:nvPr/>
            </p:nvPicPr>
            <p:blipFill>
              <a:blip r:embed="rId3">
                <a:alphaModFix/>
              </a:blip>
              <a:stretch>
                <a:fillRect/>
              </a:stretch>
            </p:blipFill>
            <p:spPr>
              <a:xfrm>
                <a:off x="655300" y="1828200"/>
                <a:ext cx="519750" cy="338450"/>
              </a:xfrm>
              <a:prstGeom prst="rect">
                <a:avLst/>
              </a:prstGeom>
              <a:noFill/>
              <a:ln>
                <a:noFill/>
              </a:ln>
            </p:spPr>
          </p:pic>
        </p:grpSp>
        <p:grpSp>
          <p:nvGrpSpPr>
            <p:cNvPr id="84" name="Shape 84"/>
            <p:cNvGrpSpPr/>
            <p:nvPr/>
          </p:nvGrpSpPr>
          <p:grpSpPr>
            <a:xfrm>
              <a:off x="506025" y="2716550"/>
              <a:ext cx="1942200" cy="818400"/>
              <a:chOff x="506025" y="2701875"/>
              <a:chExt cx="1942200" cy="818400"/>
            </a:xfrm>
          </p:grpSpPr>
          <p:sp>
            <p:nvSpPr>
              <p:cNvPr id="77" name="Shape 77"/>
              <p:cNvSpPr/>
              <p:nvPr/>
            </p:nvSpPr>
            <p:spPr>
              <a:xfrm>
                <a:off x="506025" y="2701875"/>
                <a:ext cx="1942200" cy="818400"/>
              </a:xfrm>
              <a:prstGeom prst="roundRect">
                <a:avLst>
                  <a:gd name="adj" fmla="val 16667"/>
                </a:avLst>
              </a:prstGeom>
              <a:solidFill>
                <a:srgbClr val="3D85C6"/>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rgbClr val="FFFFFF"/>
                    </a:solidFill>
                    <a:latin typeface="Proxima Nova"/>
                    <a:ea typeface="Proxima Nova"/>
                    <a:cs typeface="Proxima Nova"/>
                    <a:sym typeface="Proxima Nova"/>
                  </a:rPr>
                  <a:t>                  Transition</a:t>
                </a:r>
              </a:p>
            </p:txBody>
          </p:sp>
          <p:pic>
            <p:nvPicPr>
              <p:cNvPr id="85" name="Shape 85"/>
              <p:cNvPicPr preferRelativeResize="0"/>
              <p:nvPr/>
            </p:nvPicPr>
            <p:blipFill>
              <a:blip r:embed="rId4">
                <a:alphaModFix/>
              </a:blip>
              <a:stretch>
                <a:fillRect/>
              </a:stretch>
            </p:blipFill>
            <p:spPr>
              <a:xfrm>
                <a:off x="579100" y="2982825"/>
                <a:ext cx="840849" cy="261600"/>
              </a:xfrm>
              <a:prstGeom prst="rect">
                <a:avLst/>
              </a:prstGeom>
              <a:noFill/>
              <a:ln>
                <a:noFill/>
              </a:ln>
            </p:spPr>
          </p:pic>
        </p:grpSp>
        <p:grpSp>
          <p:nvGrpSpPr>
            <p:cNvPr id="86" name="Shape 86"/>
            <p:cNvGrpSpPr/>
            <p:nvPr/>
          </p:nvGrpSpPr>
          <p:grpSpPr>
            <a:xfrm>
              <a:off x="506025" y="3844875"/>
              <a:ext cx="1942200" cy="818400"/>
              <a:chOff x="506025" y="3844875"/>
              <a:chExt cx="1942200" cy="818400"/>
            </a:xfrm>
          </p:grpSpPr>
          <p:sp>
            <p:nvSpPr>
              <p:cNvPr id="79" name="Shape 79"/>
              <p:cNvSpPr/>
              <p:nvPr/>
            </p:nvSpPr>
            <p:spPr>
              <a:xfrm>
                <a:off x="506025" y="3844875"/>
                <a:ext cx="1942200" cy="818400"/>
              </a:xfrm>
              <a:prstGeom prst="roundRect">
                <a:avLst>
                  <a:gd name="adj" fmla="val 16667"/>
                </a:avLst>
              </a:prstGeom>
              <a:solidFill>
                <a:srgbClr val="3D85C6"/>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solidFill>
                      <a:srgbClr val="FFFFFF"/>
                    </a:solidFill>
                    <a:latin typeface="Proxima Nova"/>
                    <a:ea typeface="Proxima Nova"/>
                    <a:cs typeface="Proxima Nova"/>
                    <a:sym typeface="Proxima Nova"/>
                  </a:rPr>
                  <a:t>              Acquisition</a:t>
                </a:r>
              </a:p>
            </p:txBody>
          </p:sp>
          <p:pic>
            <p:nvPicPr>
              <p:cNvPr id="87" name="Shape 87"/>
              <p:cNvPicPr preferRelativeResize="0"/>
              <p:nvPr/>
            </p:nvPicPr>
            <p:blipFill>
              <a:blip r:embed="rId5">
                <a:alphaModFix/>
              </a:blip>
              <a:stretch>
                <a:fillRect/>
              </a:stretch>
            </p:blipFill>
            <p:spPr>
              <a:xfrm>
                <a:off x="787862" y="4055489"/>
                <a:ext cx="423325" cy="476910"/>
              </a:xfrm>
              <a:prstGeom prst="rect">
                <a:avLst/>
              </a:prstGeom>
              <a:noFill/>
              <a:ln>
                <a:noFill/>
              </a:ln>
            </p:spPr>
          </p:pic>
        </p:grpSp>
        <p:sp>
          <p:nvSpPr>
            <p:cNvPr id="88" name="Shape 88"/>
            <p:cNvSpPr txBox="1"/>
            <p:nvPr/>
          </p:nvSpPr>
          <p:spPr>
            <a:xfrm>
              <a:off x="608825" y="1045750"/>
              <a:ext cx="636300" cy="338400"/>
            </a:xfrm>
            <a:prstGeom prst="rect">
              <a:avLst/>
            </a:prstGeom>
            <a:solidFill>
              <a:srgbClr val="FFFFFF"/>
            </a:solidFill>
            <a:ln>
              <a:noFill/>
            </a:ln>
          </p:spPr>
          <p:txBody>
            <a:bodyPr lIns="91425" tIns="91425" rIns="91425" bIns="91425" anchor="ctr" anchorCtr="0">
              <a:noAutofit/>
            </a:bodyPr>
            <a:lstStyle/>
            <a:p>
              <a:pPr lvl="0" algn="ctr" rtl="0">
                <a:spcBef>
                  <a:spcPts val="0"/>
                </a:spcBef>
                <a:buNone/>
              </a:pPr>
              <a:r>
                <a:rPr lang="en" sz="1800" b="1">
                  <a:solidFill>
                    <a:srgbClr val="333333"/>
                  </a:solidFill>
                  <a:latin typeface="Proxima Nova"/>
                  <a:ea typeface="Proxima Nova"/>
                  <a:cs typeface="Proxima Nova"/>
                  <a:sym typeface="Proxima Nova"/>
                </a:rPr>
                <a:t>18F</a:t>
              </a:r>
            </a:p>
          </p:txBody>
        </p:sp>
      </p:grpSp>
      <p:grpSp>
        <p:nvGrpSpPr>
          <p:cNvPr id="89" name="Shape 89"/>
          <p:cNvGrpSpPr/>
          <p:nvPr/>
        </p:nvGrpSpPr>
        <p:grpSpPr>
          <a:xfrm>
            <a:off x="4067000" y="778012"/>
            <a:ext cx="4655700" cy="4142275"/>
            <a:chOff x="3914600" y="631150"/>
            <a:chExt cx="4655700" cy="4142275"/>
          </a:xfrm>
        </p:grpSpPr>
        <p:sp>
          <p:nvSpPr>
            <p:cNvPr id="90" name="Shape 90"/>
            <p:cNvSpPr/>
            <p:nvPr/>
          </p:nvSpPr>
          <p:spPr>
            <a:xfrm>
              <a:off x="3914600" y="865325"/>
              <a:ext cx="4655700" cy="3908100"/>
            </a:xfrm>
            <a:prstGeom prst="roundRect">
              <a:avLst>
                <a:gd name="adj" fmla="val 16667"/>
              </a:avLst>
            </a:prstGeom>
            <a:noFill/>
            <a:ln w="9525" cap="flat" cmpd="sng">
              <a:solidFill>
                <a:srgbClr val="1C458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91" name="Shape 91"/>
            <p:cNvGrpSpPr/>
            <p:nvPr/>
          </p:nvGrpSpPr>
          <p:grpSpPr>
            <a:xfrm>
              <a:off x="4051562" y="2410175"/>
              <a:ext cx="1870500" cy="818400"/>
              <a:chOff x="4101700" y="1948450"/>
              <a:chExt cx="1870500" cy="818400"/>
            </a:xfrm>
          </p:grpSpPr>
          <p:sp>
            <p:nvSpPr>
              <p:cNvPr id="75" name="Shape 75"/>
              <p:cNvSpPr/>
              <p:nvPr/>
            </p:nvSpPr>
            <p:spPr>
              <a:xfrm>
                <a:off x="4101700" y="1948450"/>
                <a:ext cx="1870500" cy="818400"/>
              </a:xfrm>
              <a:prstGeom prst="roundRect">
                <a:avLst>
                  <a:gd name="adj" fmla="val 16667"/>
                </a:avLst>
              </a:prstGeom>
              <a:solidFill>
                <a:srgbClr val="1C4587"/>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lgn="r">
                  <a:spcBef>
                    <a:spcPts val="0"/>
                  </a:spcBef>
                  <a:buNone/>
                </a:pPr>
                <a:r>
                  <a:rPr lang="en" b="1">
                    <a:solidFill>
                      <a:srgbClr val="FFFFFF"/>
                    </a:solidFill>
                    <a:latin typeface="Proxima Nova"/>
                    <a:ea typeface="Proxima Nova"/>
                    <a:cs typeface="Proxima Nova"/>
                    <a:sym typeface="Proxima Nova"/>
                  </a:rPr>
                  <a:t>Buffer Team</a:t>
                </a:r>
              </a:p>
            </p:txBody>
          </p:sp>
          <p:pic>
            <p:nvPicPr>
              <p:cNvPr id="92" name="Shape 92"/>
              <p:cNvPicPr preferRelativeResize="0"/>
              <p:nvPr/>
            </p:nvPicPr>
            <p:blipFill>
              <a:blip r:embed="rId6">
                <a:alphaModFix/>
              </a:blip>
              <a:stretch>
                <a:fillRect/>
              </a:stretch>
            </p:blipFill>
            <p:spPr>
              <a:xfrm>
                <a:off x="4263874" y="2143600"/>
                <a:ext cx="423324" cy="428100"/>
              </a:xfrm>
              <a:prstGeom prst="rect">
                <a:avLst/>
              </a:prstGeom>
              <a:noFill/>
              <a:ln>
                <a:noFill/>
              </a:ln>
            </p:spPr>
          </p:pic>
        </p:grpSp>
        <p:sp>
          <p:nvSpPr>
            <p:cNvPr id="93" name="Shape 93"/>
            <p:cNvSpPr/>
            <p:nvPr/>
          </p:nvSpPr>
          <p:spPr>
            <a:xfrm>
              <a:off x="6294150" y="1929958"/>
              <a:ext cx="1870500" cy="818400"/>
            </a:xfrm>
            <a:prstGeom prst="roundRect">
              <a:avLst>
                <a:gd name="adj" fmla="val 16667"/>
              </a:avLst>
            </a:prstGeom>
            <a:solidFill>
              <a:srgbClr val="1C4587"/>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solidFill>
                    <a:srgbClr val="FFFFFF"/>
                  </a:solidFill>
                  <a:latin typeface="Proxima Nova"/>
                  <a:ea typeface="Proxima Nova"/>
                  <a:cs typeface="Proxima Nova"/>
                  <a:sym typeface="Proxima Nova"/>
                </a:rPr>
                <a:t>IT</a:t>
              </a:r>
            </a:p>
            <a:p>
              <a:pPr lvl="0" rtl="0">
                <a:spcBef>
                  <a:spcPts val="0"/>
                </a:spcBef>
                <a:buNone/>
              </a:pPr>
              <a:r>
                <a:rPr lang="en">
                  <a:solidFill>
                    <a:srgbClr val="FFFFFF"/>
                  </a:solidFill>
                  <a:latin typeface="Proxima Nova"/>
                  <a:ea typeface="Proxima Nova"/>
                  <a:cs typeface="Proxima Nova"/>
                  <a:sym typeface="Proxima Nova"/>
                </a:rPr>
                <a:t>Database Team</a:t>
              </a:r>
            </a:p>
          </p:txBody>
        </p:sp>
        <p:sp>
          <p:nvSpPr>
            <p:cNvPr id="94" name="Shape 94"/>
            <p:cNvSpPr/>
            <p:nvPr/>
          </p:nvSpPr>
          <p:spPr>
            <a:xfrm>
              <a:off x="6294150" y="2890379"/>
              <a:ext cx="1870500" cy="818400"/>
            </a:xfrm>
            <a:prstGeom prst="roundRect">
              <a:avLst>
                <a:gd name="adj" fmla="val 16667"/>
              </a:avLst>
            </a:prstGeom>
            <a:solidFill>
              <a:srgbClr val="1C4587"/>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solidFill>
                    <a:srgbClr val="FFFFFF"/>
                  </a:solidFill>
                  <a:latin typeface="Proxima Nova"/>
                  <a:ea typeface="Proxima Nova"/>
                  <a:cs typeface="Proxima Nova"/>
                  <a:sym typeface="Proxima Nova"/>
                </a:rPr>
                <a:t>Legal</a:t>
              </a:r>
            </a:p>
          </p:txBody>
        </p:sp>
        <p:sp>
          <p:nvSpPr>
            <p:cNvPr id="95" name="Shape 95"/>
            <p:cNvSpPr/>
            <p:nvPr/>
          </p:nvSpPr>
          <p:spPr>
            <a:xfrm>
              <a:off x="6294150" y="969537"/>
              <a:ext cx="1870500" cy="818400"/>
            </a:xfrm>
            <a:prstGeom prst="roundRect">
              <a:avLst>
                <a:gd name="adj" fmla="val 16667"/>
              </a:avLst>
            </a:prstGeom>
            <a:solidFill>
              <a:srgbClr val="1C4587"/>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b="1">
                  <a:solidFill>
                    <a:srgbClr val="FFFFFF"/>
                  </a:solidFill>
                  <a:latin typeface="Proxima Nova"/>
                  <a:ea typeface="Proxima Nova"/>
                  <a:cs typeface="Proxima Nova"/>
                  <a:sym typeface="Proxima Nova"/>
                </a:rPr>
                <a:t>Commissioners</a:t>
              </a:r>
            </a:p>
            <a:p>
              <a:pPr lvl="0">
                <a:spcBef>
                  <a:spcPts val="0"/>
                </a:spcBef>
                <a:buNone/>
              </a:pPr>
              <a:r>
                <a:rPr lang="en">
                  <a:solidFill>
                    <a:srgbClr val="FFFFFF"/>
                  </a:solidFill>
                  <a:latin typeface="Proxima Nova"/>
                  <a:ea typeface="Proxima Nova"/>
                  <a:cs typeface="Proxima Nova"/>
                  <a:sym typeface="Proxima Nova"/>
                </a:rPr>
                <a:t>3 Republicans</a:t>
              </a:r>
            </a:p>
            <a:p>
              <a:pPr lvl="0" rtl="0">
                <a:spcBef>
                  <a:spcPts val="0"/>
                </a:spcBef>
                <a:buNone/>
              </a:pPr>
              <a:r>
                <a:rPr lang="en">
                  <a:solidFill>
                    <a:srgbClr val="FFFFFF"/>
                  </a:solidFill>
                  <a:latin typeface="Proxima Nova"/>
                  <a:ea typeface="Proxima Nova"/>
                  <a:cs typeface="Proxima Nova"/>
                  <a:sym typeface="Proxima Nova"/>
                </a:rPr>
                <a:t>3 Democrats</a:t>
              </a:r>
            </a:p>
          </p:txBody>
        </p:sp>
        <p:sp>
          <p:nvSpPr>
            <p:cNvPr id="96" name="Shape 96"/>
            <p:cNvSpPr/>
            <p:nvPr/>
          </p:nvSpPr>
          <p:spPr>
            <a:xfrm>
              <a:off x="6294150" y="3850800"/>
              <a:ext cx="1870500" cy="818400"/>
            </a:xfrm>
            <a:prstGeom prst="roundRect">
              <a:avLst>
                <a:gd name="adj" fmla="val 16667"/>
              </a:avLst>
            </a:prstGeom>
            <a:solidFill>
              <a:srgbClr val="1C4587"/>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solidFill>
                    <a:srgbClr val="FFFFFF"/>
                  </a:solidFill>
                  <a:latin typeface="Proxima Nova"/>
                  <a:ea typeface="Proxima Nova"/>
                  <a:cs typeface="Proxima Nova"/>
                  <a:sym typeface="Proxima Nova"/>
                </a:rPr>
                <a:t>Various Other Teams</a:t>
              </a:r>
            </a:p>
          </p:txBody>
        </p:sp>
        <p:sp>
          <p:nvSpPr>
            <p:cNvPr id="97" name="Shape 97"/>
            <p:cNvSpPr txBox="1"/>
            <p:nvPr/>
          </p:nvSpPr>
          <p:spPr>
            <a:xfrm>
              <a:off x="4560225" y="631150"/>
              <a:ext cx="636300" cy="338400"/>
            </a:xfrm>
            <a:prstGeom prst="rect">
              <a:avLst/>
            </a:prstGeom>
            <a:solidFill>
              <a:srgbClr val="FFFFFF"/>
            </a:solidFill>
            <a:ln>
              <a:noFill/>
            </a:ln>
          </p:spPr>
          <p:txBody>
            <a:bodyPr lIns="91425" tIns="91425" rIns="91425" bIns="91425" anchor="ctr" anchorCtr="0">
              <a:noAutofit/>
            </a:bodyPr>
            <a:lstStyle/>
            <a:p>
              <a:pPr lvl="0" algn="ctr">
                <a:spcBef>
                  <a:spcPts val="0"/>
                </a:spcBef>
                <a:buNone/>
              </a:pPr>
              <a:r>
                <a:rPr lang="en" sz="1800" b="1">
                  <a:solidFill>
                    <a:srgbClr val="333333"/>
                  </a:solidFill>
                  <a:latin typeface="Proxima Nova"/>
                  <a:ea typeface="Proxima Nova"/>
                  <a:cs typeface="Proxima Nova"/>
                  <a:sym typeface="Proxima Nova"/>
                </a:rPr>
                <a:t>FEC</a:t>
              </a:r>
            </a:p>
          </p:txBody>
        </p:sp>
        <p:cxnSp>
          <p:nvCxnSpPr>
            <p:cNvPr id="98" name="Shape 98"/>
            <p:cNvCxnSpPr>
              <a:stCxn id="75" idx="3"/>
              <a:endCxn id="94" idx="1"/>
            </p:cNvCxnSpPr>
            <p:nvPr/>
          </p:nvCxnSpPr>
          <p:spPr>
            <a:xfrm>
              <a:off x="5922062" y="2819375"/>
              <a:ext cx="372000" cy="480300"/>
            </a:xfrm>
            <a:prstGeom prst="straightConnector1">
              <a:avLst/>
            </a:prstGeom>
            <a:noFill/>
            <a:ln w="9525" cap="flat" cmpd="sng">
              <a:solidFill>
                <a:srgbClr val="3367D6"/>
              </a:solidFill>
              <a:prstDash val="solid"/>
              <a:round/>
              <a:headEnd type="none" w="lg" len="lg"/>
              <a:tailEnd type="none" w="lg" len="lg"/>
            </a:ln>
          </p:spPr>
        </p:cxnSp>
        <p:cxnSp>
          <p:nvCxnSpPr>
            <p:cNvPr id="99" name="Shape 99"/>
            <p:cNvCxnSpPr>
              <a:stCxn id="75" idx="3"/>
              <a:endCxn id="95" idx="1"/>
            </p:cNvCxnSpPr>
            <p:nvPr/>
          </p:nvCxnSpPr>
          <p:spPr>
            <a:xfrm rot="10800000" flipH="1">
              <a:off x="5922062" y="1378775"/>
              <a:ext cx="372000" cy="1440600"/>
            </a:xfrm>
            <a:prstGeom prst="straightConnector1">
              <a:avLst/>
            </a:prstGeom>
            <a:noFill/>
            <a:ln w="9525" cap="flat" cmpd="sng">
              <a:solidFill>
                <a:srgbClr val="3367D6"/>
              </a:solidFill>
              <a:prstDash val="solid"/>
              <a:round/>
              <a:headEnd type="none" w="lg" len="lg"/>
              <a:tailEnd type="none" w="lg" len="lg"/>
            </a:ln>
          </p:spPr>
        </p:cxnSp>
        <p:cxnSp>
          <p:nvCxnSpPr>
            <p:cNvPr id="100" name="Shape 100"/>
            <p:cNvCxnSpPr>
              <a:stCxn id="75" idx="3"/>
              <a:endCxn id="93" idx="1"/>
            </p:cNvCxnSpPr>
            <p:nvPr/>
          </p:nvCxnSpPr>
          <p:spPr>
            <a:xfrm rot="10800000" flipH="1">
              <a:off x="5922062" y="2339075"/>
              <a:ext cx="372000" cy="480300"/>
            </a:xfrm>
            <a:prstGeom prst="straightConnector1">
              <a:avLst/>
            </a:prstGeom>
            <a:noFill/>
            <a:ln w="9525" cap="flat" cmpd="sng">
              <a:solidFill>
                <a:srgbClr val="3367D6"/>
              </a:solidFill>
              <a:prstDash val="solid"/>
              <a:round/>
              <a:headEnd type="none" w="lg" len="lg"/>
              <a:tailEnd type="none" w="lg" len="lg"/>
            </a:ln>
          </p:spPr>
        </p:cxnSp>
        <p:cxnSp>
          <p:nvCxnSpPr>
            <p:cNvPr id="101" name="Shape 101"/>
            <p:cNvCxnSpPr>
              <a:stCxn id="75" idx="3"/>
              <a:endCxn id="96" idx="1"/>
            </p:cNvCxnSpPr>
            <p:nvPr/>
          </p:nvCxnSpPr>
          <p:spPr>
            <a:xfrm>
              <a:off x="5922062" y="2819375"/>
              <a:ext cx="372000" cy="1440600"/>
            </a:xfrm>
            <a:prstGeom prst="straightConnector1">
              <a:avLst/>
            </a:prstGeom>
            <a:noFill/>
            <a:ln w="9525" cap="flat" cmpd="sng">
              <a:solidFill>
                <a:srgbClr val="3367D6"/>
              </a:solidFill>
              <a:prstDash val="solid"/>
              <a:round/>
              <a:headEnd type="none" w="lg" len="lg"/>
              <a:tailEnd type="none" w="lg" len="lg"/>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a:spcBef>
                <a:spcPts val="0"/>
              </a:spcBef>
              <a:buNone/>
            </a:pPr>
            <a:r>
              <a:rPr lang="en">
                <a:solidFill>
                  <a:srgbClr val="333333"/>
                </a:solidFill>
              </a:rPr>
              <a:t>Problem statement</a:t>
            </a:r>
          </a:p>
        </p:txBody>
      </p:sp>
      <p:sp>
        <p:nvSpPr>
          <p:cNvPr id="107" name="Shape 107"/>
          <p:cNvSpPr txBox="1">
            <a:spLocks noGrp="1"/>
          </p:cNvSpPr>
          <p:nvPr>
            <p:ph type="body" idx="1"/>
          </p:nvPr>
        </p:nvSpPr>
        <p:spPr>
          <a:xfrm>
            <a:off x="550025" y="1226050"/>
            <a:ext cx="7592100" cy="3416400"/>
          </a:xfrm>
          <a:prstGeom prst="rect">
            <a:avLst/>
          </a:prstGeom>
        </p:spPr>
        <p:txBody>
          <a:bodyPr lIns="91425" tIns="91425" rIns="91425" bIns="91425" anchor="t" anchorCtr="0">
            <a:noAutofit/>
          </a:bodyPr>
          <a:lstStyle/>
          <a:p>
            <a:pPr lvl="0" rtl="0">
              <a:spcBef>
                <a:spcPts val="0"/>
              </a:spcBef>
              <a:spcAft>
                <a:spcPts val="1000"/>
              </a:spcAft>
              <a:buNone/>
            </a:pPr>
            <a:r>
              <a:rPr lang="en" sz="2300" b="1" dirty="0"/>
              <a:t>Agencies within the federal government have a huge number of outdated legacy technology systems that don’t serve their users, and a culture that inhibits innovation.</a:t>
            </a:r>
          </a:p>
          <a:p>
            <a:pPr lvl="0">
              <a:spcBef>
                <a:spcPts val="0"/>
              </a:spcBef>
              <a:spcAft>
                <a:spcPts val="1000"/>
              </a:spcAft>
              <a:buNone/>
            </a:pPr>
            <a:r>
              <a:rPr lang="en" sz="2300" dirty="0"/>
              <a:t>Fear of public scrutiny, legal complexities, inefficient procurement policies, and a culture of self-reliance contribute to this problem which creates challenges for 18F’s collaboration efforts.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a:spcBef>
                <a:spcPts val="0"/>
              </a:spcBef>
              <a:buNone/>
            </a:pPr>
            <a:r>
              <a:rPr lang="en">
                <a:solidFill>
                  <a:srgbClr val="333333"/>
                </a:solidFill>
              </a:rPr>
              <a:t>Interviews</a:t>
            </a:r>
          </a:p>
        </p:txBody>
      </p:sp>
      <p:sp>
        <p:nvSpPr>
          <p:cNvPr id="113" name="Shape 113"/>
          <p:cNvSpPr txBox="1">
            <a:spLocks noGrp="1"/>
          </p:cNvSpPr>
          <p:nvPr>
            <p:ph type="body" idx="1"/>
          </p:nvPr>
        </p:nvSpPr>
        <p:spPr>
          <a:xfrm>
            <a:off x="311700" y="1131550"/>
            <a:ext cx="8520600" cy="3416400"/>
          </a:xfrm>
          <a:prstGeom prst="rect">
            <a:avLst/>
          </a:prstGeom>
        </p:spPr>
        <p:txBody>
          <a:bodyPr lIns="91425" tIns="91425" rIns="91425" bIns="91425" anchor="t" anchorCtr="0">
            <a:noAutofit/>
          </a:bodyPr>
          <a:lstStyle/>
          <a:p>
            <a:pPr lvl="0" rtl="0">
              <a:spcBef>
                <a:spcPts val="0"/>
              </a:spcBef>
              <a:buNone/>
            </a:pPr>
            <a:r>
              <a:rPr lang="en" b="1">
                <a:solidFill>
                  <a:srgbClr val="333333"/>
                </a:solidFill>
              </a:rPr>
              <a:t>Adrian Webb </a:t>
            </a:r>
            <a:r>
              <a:rPr lang="en">
                <a:solidFill>
                  <a:srgbClr val="333333"/>
                </a:solidFill>
              </a:rPr>
              <a:t> </a:t>
            </a:r>
            <a:r>
              <a:rPr lang="en" i="1">
                <a:solidFill>
                  <a:srgbClr val="333333"/>
                </a:solidFill>
              </a:rPr>
              <a:t>Chief Strategist (Innovation Specialist)</a:t>
            </a:r>
          </a:p>
          <a:p>
            <a:pPr lvl="0" rtl="0">
              <a:spcBef>
                <a:spcPts val="0"/>
              </a:spcBef>
              <a:buNone/>
            </a:pPr>
            <a:r>
              <a:rPr lang="en" b="1">
                <a:solidFill>
                  <a:srgbClr val="333333"/>
                </a:solidFill>
              </a:rPr>
              <a:t>Porta Antiporta</a:t>
            </a:r>
            <a:r>
              <a:rPr lang="en">
                <a:solidFill>
                  <a:srgbClr val="333333"/>
                </a:solidFill>
              </a:rPr>
              <a:t>  </a:t>
            </a:r>
            <a:r>
              <a:rPr lang="en" i="1">
                <a:solidFill>
                  <a:srgbClr val="333333"/>
                </a:solidFill>
              </a:rPr>
              <a:t>Product Lead</a:t>
            </a:r>
          </a:p>
          <a:p>
            <a:pPr lvl="0" rtl="0">
              <a:spcBef>
                <a:spcPts val="0"/>
              </a:spcBef>
              <a:buNone/>
            </a:pPr>
            <a:r>
              <a:rPr lang="en" b="1">
                <a:solidFill>
                  <a:srgbClr val="333333"/>
                </a:solidFill>
              </a:rPr>
              <a:t>Noah Manger</a:t>
            </a:r>
            <a:r>
              <a:rPr lang="en">
                <a:solidFill>
                  <a:srgbClr val="333333"/>
                </a:solidFill>
              </a:rPr>
              <a:t>  </a:t>
            </a:r>
            <a:r>
              <a:rPr lang="en" i="1">
                <a:solidFill>
                  <a:srgbClr val="333333"/>
                </a:solidFill>
              </a:rPr>
              <a:t>Project Manager</a:t>
            </a:r>
          </a:p>
          <a:p>
            <a:pPr lvl="0" rtl="0">
              <a:spcBef>
                <a:spcPts val="0"/>
              </a:spcBef>
              <a:buNone/>
            </a:pPr>
            <a:r>
              <a:rPr lang="en" b="1">
                <a:solidFill>
                  <a:srgbClr val="333333"/>
                </a:solidFill>
              </a:rPr>
              <a:t>Carlo Costino</a:t>
            </a:r>
            <a:r>
              <a:rPr lang="en">
                <a:solidFill>
                  <a:srgbClr val="333333"/>
                </a:solidFill>
              </a:rPr>
              <a:t>  </a:t>
            </a:r>
            <a:r>
              <a:rPr lang="en" i="1">
                <a:solidFill>
                  <a:srgbClr val="333333"/>
                </a:solidFill>
              </a:rPr>
              <a:t>Software Engineer</a:t>
            </a:r>
          </a:p>
          <a:p>
            <a:pPr lvl="0" rtl="0">
              <a:spcBef>
                <a:spcPts val="0"/>
              </a:spcBef>
              <a:buNone/>
            </a:pPr>
            <a:r>
              <a:rPr lang="en" b="1">
                <a:solidFill>
                  <a:srgbClr val="333333"/>
                </a:solidFill>
              </a:rPr>
              <a:t>Melissa Braxton</a:t>
            </a:r>
            <a:r>
              <a:rPr lang="en">
                <a:solidFill>
                  <a:srgbClr val="333333"/>
                </a:solidFill>
              </a:rPr>
              <a:t>  </a:t>
            </a:r>
            <a:r>
              <a:rPr lang="en" i="1">
                <a:solidFill>
                  <a:srgbClr val="333333"/>
                </a:solidFill>
              </a:rPr>
              <a:t>UX Researcher</a:t>
            </a:r>
          </a:p>
          <a:p>
            <a:pPr lvl="0" rtl="0">
              <a:spcBef>
                <a:spcPts val="0"/>
              </a:spcBef>
              <a:buNone/>
            </a:pPr>
            <a:r>
              <a:rPr lang="en" i="1">
                <a:solidFill>
                  <a:srgbClr val="333333"/>
                </a:solidFill>
              </a:rPr>
              <a:t>Lecture</a:t>
            </a:r>
            <a:r>
              <a:rPr lang="en">
                <a:solidFill>
                  <a:srgbClr val="333333"/>
                </a:solidFill>
              </a:rPr>
              <a:t>: </a:t>
            </a:r>
            <a:r>
              <a:rPr lang="en" b="1">
                <a:solidFill>
                  <a:srgbClr val="333333"/>
                </a:solidFill>
              </a:rPr>
              <a:t>Leah Bannon</a:t>
            </a:r>
            <a:r>
              <a:rPr lang="en">
                <a:solidFill>
                  <a:srgbClr val="333333"/>
                </a:solidFill>
              </a:rPr>
              <a:t>  </a:t>
            </a:r>
            <a:r>
              <a:rPr lang="en" i="1">
                <a:solidFill>
                  <a:srgbClr val="333333"/>
                </a:solidFill>
              </a:rPr>
              <a:t>Senior Product Manager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510450" y="2057400"/>
            <a:ext cx="8123100" cy="778800"/>
          </a:xfrm>
          <a:prstGeom prst="rect">
            <a:avLst/>
          </a:prstGeom>
        </p:spPr>
        <p:txBody>
          <a:bodyPr lIns="91425" tIns="91425" rIns="91425" bIns="91425" anchor="b" anchorCtr="0">
            <a:noAutofit/>
          </a:bodyPr>
          <a:lstStyle/>
          <a:p>
            <a:pPr lvl="0">
              <a:spcBef>
                <a:spcPts val="0"/>
              </a:spcBef>
              <a:buNone/>
            </a:pPr>
            <a:r>
              <a:rPr lang="en"/>
              <a:t>Analysis</a:t>
            </a:r>
          </a:p>
        </p:txBody>
      </p:sp>
      <p:sp>
        <p:nvSpPr>
          <p:cNvPr id="119" name="Shape 119"/>
          <p:cNvSpPr txBox="1">
            <a:spLocks noGrp="1"/>
          </p:cNvSpPr>
          <p:nvPr>
            <p:ph type="body" idx="4294967295"/>
          </p:nvPr>
        </p:nvSpPr>
        <p:spPr>
          <a:xfrm>
            <a:off x="510450" y="3183150"/>
            <a:ext cx="8322000" cy="778800"/>
          </a:xfrm>
          <a:prstGeom prst="rect">
            <a:avLst/>
          </a:prstGeom>
        </p:spPr>
        <p:txBody>
          <a:bodyPr lIns="91425" tIns="91425" rIns="91425" bIns="91425" anchor="t" anchorCtr="0">
            <a:noAutofit/>
          </a:bodyPr>
          <a:lstStyle/>
          <a:p>
            <a:pPr lvl="0" rtl="0">
              <a:spcBef>
                <a:spcPts val="0"/>
              </a:spcBef>
              <a:buNone/>
            </a:pPr>
            <a:r>
              <a:rPr lang="en" sz="2400">
                <a:solidFill>
                  <a:srgbClr val="FFFFFF"/>
                </a:solidFill>
              </a:rPr>
              <a:t>18F as an Agent of Change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a:spcBef>
                <a:spcPts val="0"/>
              </a:spcBef>
              <a:buNone/>
            </a:pPr>
            <a:r>
              <a:rPr lang="en">
                <a:solidFill>
                  <a:srgbClr val="333333"/>
                </a:solidFill>
              </a:rPr>
              <a:t>Innovation Timeline</a:t>
            </a:r>
          </a:p>
        </p:txBody>
      </p:sp>
      <p:grpSp>
        <p:nvGrpSpPr>
          <p:cNvPr id="125" name="Shape 125"/>
          <p:cNvGrpSpPr/>
          <p:nvPr/>
        </p:nvGrpSpPr>
        <p:grpSpPr>
          <a:xfrm>
            <a:off x="93925" y="1195900"/>
            <a:ext cx="8956150" cy="3278600"/>
            <a:chOff x="126575" y="1234150"/>
            <a:chExt cx="8956150" cy="3278600"/>
          </a:xfrm>
        </p:grpSpPr>
        <p:sp>
          <p:nvSpPr>
            <p:cNvPr id="126" name="Shape 126"/>
            <p:cNvSpPr/>
            <p:nvPr/>
          </p:nvSpPr>
          <p:spPr>
            <a:xfrm>
              <a:off x="399537" y="1234150"/>
              <a:ext cx="7100525" cy="2973200"/>
            </a:xfrm>
            <a:custGeom>
              <a:avLst/>
              <a:gdLst/>
              <a:ahLst/>
              <a:cxnLst/>
              <a:rect l="0" t="0" r="0" b="0"/>
              <a:pathLst>
                <a:path w="284021" h="118928" extrusionOk="0">
                  <a:moveTo>
                    <a:pt x="0" y="118928"/>
                  </a:moveTo>
                  <a:cubicBezTo>
                    <a:pt x="10370" y="112906"/>
                    <a:pt x="20824" y="91663"/>
                    <a:pt x="62223" y="82798"/>
                  </a:cubicBezTo>
                  <a:cubicBezTo>
                    <a:pt x="103621" y="73932"/>
                    <a:pt x="211426" y="79535"/>
                    <a:pt x="248393" y="65736"/>
                  </a:cubicBezTo>
                  <a:cubicBezTo>
                    <a:pt x="285359" y="51936"/>
                    <a:pt x="278083" y="10956"/>
                    <a:pt x="284021" y="0"/>
                  </a:cubicBezTo>
                </a:path>
              </a:pathLst>
            </a:custGeom>
            <a:noFill/>
            <a:ln w="38100" cap="flat" cmpd="sng">
              <a:solidFill>
                <a:srgbClr val="3D85C6"/>
              </a:solidFill>
              <a:prstDash val="solid"/>
              <a:round/>
              <a:headEnd type="oval" w="lg" len="lg"/>
              <a:tailEnd type="triangle" w="lg" len="lg"/>
            </a:ln>
          </p:spPr>
        </p:sp>
        <p:sp>
          <p:nvSpPr>
            <p:cNvPr id="127" name="Shape 127"/>
            <p:cNvSpPr txBox="1"/>
            <p:nvPr/>
          </p:nvSpPr>
          <p:spPr>
            <a:xfrm>
              <a:off x="247775" y="2719575"/>
              <a:ext cx="1513200" cy="750300"/>
            </a:xfrm>
            <a:prstGeom prst="rect">
              <a:avLst/>
            </a:prstGeom>
            <a:noFill/>
            <a:ln>
              <a:noFill/>
            </a:ln>
          </p:spPr>
          <p:txBody>
            <a:bodyPr lIns="91425" tIns="91425" rIns="91425" bIns="91425" anchor="ctr" anchorCtr="0">
              <a:noAutofit/>
            </a:bodyPr>
            <a:lstStyle/>
            <a:p>
              <a:pPr lvl="0" algn="r">
                <a:spcBef>
                  <a:spcPts val="0"/>
                </a:spcBef>
                <a:buNone/>
              </a:pPr>
              <a:r>
                <a:rPr lang="en">
                  <a:solidFill>
                    <a:srgbClr val="333333"/>
                  </a:solidFill>
                  <a:latin typeface="Proxima Nova"/>
                  <a:ea typeface="Proxima Nova"/>
                  <a:cs typeface="Proxima Nova"/>
                  <a:sym typeface="Proxima Nova"/>
                </a:rPr>
                <a:t>FEC Engages With 18F</a:t>
              </a:r>
            </a:p>
          </p:txBody>
        </p:sp>
        <p:sp>
          <p:nvSpPr>
            <p:cNvPr id="128" name="Shape 128"/>
            <p:cNvSpPr txBox="1"/>
            <p:nvPr/>
          </p:nvSpPr>
          <p:spPr>
            <a:xfrm>
              <a:off x="126575" y="4207350"/>
              <a:ext cx="1634400" cy="305400"/>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333333"/>
                  </a:solidFill>
                  <a:latin typeface="Proxima Nova"/>
                  <a:ea typeface="Proxima Nova"/>
                  <a:cs typeface="Proxima Nova"/>
                  <a:sym typeface="Proxima Nova"/>
                </a:rPr>
                <a:t>FEC Project Idea</a:t>
              </a:r>
            </a:p>
          </p:txBody>
        </p:sp>
        <p:sp>
          <p:nvSpPr>
            <p:cNvPr id="129" name="Shape 129"/>
            <p:cNvSpPr txBox="1"/>
            <p:nvPr/>
          </p:nvSpPr>
          <p:spPr>
            <a:xfrm>
              <a:off x="6533625" y="2983600"/>
              <a:ext cx="2549100" cy="655800"/>
            </a:xfrm>
            <a:prstGeom prst="rect">
              <a:avLst/>
            </a:prstGeom>
            <a:noFill/>
            <a:ln>
              <a:noFill/>
            </a:ln>
          </p:spPr>
          <p:txBody>
            <a:bodyPr lIns="91425" tIns="91425" rIns="91425" bIns="91425" anchor="ctr" anchorCtr="0">
              <a:noAutofit/>
            </a:bodyPr>
            <a:lstStyle/>
            <a:p>
              <a:pPr lvl="0" rtl="0">
                <a:spcBef>
                  <a:spcPts val="0"/>
                </a:spcBef>
                <a:buNone/>
              </a:pPr>
              <a:r>
                <a:rPr lang="en">
                  <a:solidFill>
                    <a:srgbClr val="333333"/>
                  </a:solidFill>
                  <a:latin typeface="Proxima Nova"/>
                  <a:ea typeface="Proxima Nova"/>
                  <a:cs typeface="Proxima Nova"/>
                  <a:sym typeface="Proxima Nova"/>
                </a:rPr>
                <a:t>API Successfully Launches</a:t>
              </a:r>
            </a:p>
            <a:p>
              <a:pPr lvl="0" rtl="0">
                <a:spcBef>
                  <a:spcPts val="0"/>
                </a:spcBef>
                <a:buNone/>
              </a:pPr>
              <a:r>
                <a:rPr lang="en">
                  <a:solidFill>
                    <a:srgbClr val="333333"/>
                  </a:solidFill>
                  <a:latin typeface="Proxima Nova"/>
                  <a:ea typeface="Proxima Nova"/>
                  <a:cs typeface="Proxima Nova"/>
                  <a:sym typeface="Proxima Nova"/>
                </a:rPr>
                <a:t>FEC Embraces Agile Methods</a:t>
              </a:r>
            </a:p>
            <a:p>
              <a:pPr lvl="0" rtl="0">
                <a:spcBef>
                  <a:spcPts val="0"/>
                </a:spcBef>
                <a:buNone/>
              </a:pPr>
              <a:r>
                <a:rPr lang="en">
                  <a:solidFill>
                    <a:srgbClr val="333333"/>
                  </a:solidFill>
                  <a:latin typeface="Proxima Nova"/>
                  <a:ea typeface="Proxima Nova"/>
                  <a:cs typeface="Proxima Nova"/>
                  <a:sym typeface="Proxima Nova"/>
                </a:rPr>
                <a:t>Work Begins on Next Project</a:t>
              </a:r>
            </a:p>
          </p:txBody>
        </p:sp>
        <p:sp>
          <p:nvSpPr>
            <p:cNvPr id="130" name="Shape 130"/>
            <p:cNvSpPr txBox="1"/>
            <p:nvPr/>
          </p:nvSpPr>
          <p:spPr>
            <a:xfrm>
              <a:off x="2530450" y="3214175"/>
              <a:ext cx="3233700" cy="655800"/>
            </a:xfrm>
            <a:prstGeom prst="rect">
              <a:avLst/>
            </a:prstGeom>
            <a:noFill/>
            <a:ln>
              <a:noFill/>
            </a:ln>
          </p:spPr>
          <p:txBody>
            <a:bodyPr lIns="91425" tIns="91425" rIns="91425" bIns="91425" anchor="ctr" anchorCtr="0">
              <a:noAutofit/>
            </a:bodyPr>
            <a:lstStyle/>
            <a:p>
              <a:pPr lvl="0" algn="ctr" rtl="0">
                <a:spcBef>
                  <a:spcPts val="0"/>
                </a:spcBef>
                <a:buNone/>
              </a:pPr>
              <a:r>
                <a:rPr lang="en">
                  <a:solidFill>
                    <a:srgbClr val="333333"/>
                  </a:solidFill>
                  <a:latin typeface="Proxima Nova"/>
                  <a:ea typeface="Proxima Nova"/>
                  <a:cs typeface="Proxima Nova"/>
                  <a:sym typeface="Proxima Nova"/>
                </a:rPr>
                <a:t>Project Scope is Cut into Small Pieces</a:t>
              </a:r>
            </a:p>
            <a:p>
              <a:pPr lvl="0" algn="ctr" rtl="0">
                <a:spcBef>
                  <a:spcPts val="0"/>
                </a:spcBef>
                <a:buNone/>
              </a:pPr>
              <a:r>
                <a:rPr lang="en">
                  <a:solidFill>
                    <a:srgbClr val="333333"/>
                  </a:solidFill>
                  <a:latin typeface="Proxima Nova"/>
                  <a:ea typeface="Proxima Nova"/>
                  <a:cs typeface="Proxima Nova"/>
                  <a:sym typeface="Proxima Nova"/>
                </a:rPr>
                <a:t>Work on the API Begins</a:t>
              </a:r>
            </a:p>
          </p:txBody>
        </p:sp>
        <p:cxnSp>
          <p:nvCxnSpPr>
            <p:cNvPr id="131" name="Shape 131"/>
            <p:cNvCxnSpPr/>
            <p:nvPr/>
          </p:nvCxnSpPr>
          <p:spPr>
            <a:xfrm>
              <a:off x="6533625" y="1410225"/>
              <a:ext cx="0" cy="3008700"/>
            </a:xfrm>
            <a:prstGeom prst="straightConnector1">
              <a:avLst/>
            </a:prstGeom>
            <a:noFill/>
            <a:ln w="9525" cap="flat" cmpd="sng">
              <a:solidFill>
                <a:srgbClr val="3D85C6"/>
              </a:solidFill>
              <a:prstDash val="dash"/>
              <a:round/>
              <a:headEnd type="none" w="lg" len="lg"/>
              <a:tailEnd type="none" w="lg" len="lg"/>
            </a:ln>
          </p:spPr>
        </p:cxnSp>
        <p:cxnSp>
          <p:nvCxnSpPr>
            <p:cNvPr id="132" name="Shape 132"/>
            <p:cNvCxnSpPr/>
            <p:nvPr/>
          </p:nvCxnSpPr>
          <p:spPr>
            <a:xfrm>
              <a:off x="1760975" y="1410225"/>
              <a:ext cx="0" cy="3008700"/>
            </a:xfrm>
            <a:prstGeom prst="straightConnector1">
              <a:avLst/>
            </a:prstGeom>
            <a:noFill/>
            <a:ln w="9525" cap="flat" cmpd="sng">
              <a:solidFill>
                <a:srgbClr val="3D85C6"/>
              </a:solidFill>
              <a:prstDash val="dash"/>
              <a:round/>
              <a:headEnd type="none" w="lg" len="lg"/>
              <a:tailEnd type="none" w="lg" len="lg"/>
            </a:ln>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10450" y="2057400"/>
            <a:ext cx="5417400" cy="778800"/>
          </a:xfrm>
          <a:prstGeom prst="rect">
            <a:avLst/>
          </a:prstGeom>
        </p:spPr>
        <p:txBody>
          <a:bodyPr lIns="91425" tIns="91425" rIns="91425" bIns="91425" anchor="b" anchorCtr="0">
            <a:noAutofit/>
          </a:bodyPr>
          <a:lstStyle/>
          <a:p>
            <a:pPr lvl="0" rtl="0">
              <a:spcBef>
                <a:spcPts val="0"/>
              </a:spcBef>
              <a:buNone/>
            </a:pPr>
            <a:r>
              <a:rPr lang="en"/>
              <a:t>Innovation Value Chain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292625"/>
            <a:ext cx="8520600" cy="572700"/>
          </a:xfrm>
          <a:prstGeom prst="rect">
            <a:avLst/>
          </a:prstGeom>
        </p:spPr>
        <p:txBody>
          <a:bodyPr lIns="91425" tIns="91425" rIns="91425" bIns="91425" anchor="t" anchorCtr="0">
            <a:noAutofit/>
          </a:bodyPr>
          <a:lstStyle/>
          <a:p>
            <a:pPr lvl="0" rtl="0">
              <a:spcBef>
                <a:spcPts val="0"/>
              </a:spcBef>
              <a:buNone/>
            </a:pPr>
            <a:r>
              <a:rPr lang="en">
                <a:solidFill>
                  <a:srgbClr val="333333"/>
                </a:solidFill>
              </a:rPr>
              <a:t>18F’s Involvement Starts at Conversion</a:t>
            </a:r>
          </a:p>
        </p:txBody>
      </p:sp>
      <p:graphicFrame>
        <p:nvGraphicFramePr>
          <p:cNvPr id="143" name="Shape 143"/>
          <p:cNvGraphicFramePr/>
          <p:nvPr>
            <p:extLst>
              <p:ext uri="{D42A27DB-BD31-4B8C-83A1-F6EECF244321}">
                <p14:modId xmlns:p14="http://schemas.microsoft.com/office/powerpoint/2010/main" val="2081635174"/>
              </p:ext>
            </p:extLst>
          </p:nvPr>
        </p:nvGraphicFramePr>
        <p:xfrm>
          <a:off x="342162" y="1100175"/>
          <a:ext cx="8459675" cy="3502545"/>
        </p:xfrm>
        <a:graphic>
          <a:graphicData uri="http://schemas.openxmlformats.org/drawingml/2006/table">
            <a:tbl>
              <a:tblPr>
                <a:noFill/>
                <a:tableStyleId>{4BAA81D4-757F-44E1-8985-194CAE7EF292}</a:tableStyleId>
              </a:tblPr>
              <a:tblGrid>
                <a:gridCol w="1490675"/>
                <a:gridCol w="3086550"/>
                <a:gridCol w="1981650"/>
                <a:gridCol w="1900800"/>
              </a:tblGrid>
              <a:tr h="310975">
                <a:tc rowSpan="2">
                  <a:txBody>
                    <a:bodyPr/>
                    <a:lstStyle/>
                    <a:p>
                      <a:pPr lvl="0" algn="ctr" rtl="0">
                        <a:spcBef>
                          <a:spcPts val="0"/>
                        </a:spcBef>
                        <a:buNone/>
                      </a:pPr>
                      <a:r>
                        <a:rPr lang="en" b="1" u="sng" dirty="0">
                          <a:solidFill>
                            <a:schemeClr val="lt1"/>
                          </a:solidFill>
                          <a:latin typeface="Proxima Nova"/>
                          <a:ea typeface="Proxima Nova"/>
                          <a:cs typeface="Proxima Nova"/>
                          <a:sym typeface="Proxima Nova"/>
                        </a:rPr>
                        <a:t>Idea Generation</a:t>
                      </a: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chemeClr val="accent4"/>
                    </a:solidFill>
                  </a:tcPr>
                </a:tc>
                <a:tc gridSpan="2">
                  <a:txBody>
                    <a:bodyPr/>
                    <a:lstStyle/>
                    <a:p>
                      <a:pPr lvl="0" algn="ctr" rtl="0">
                        <a:spcBef>
                          <a:spcPts val="0"/>
                        </a:spcBef>
                        <a:buNone/>
                      </a:pPr>
                      <a:r>
                        <a:rPr lang="en" b="1" u="sng">
                          <a:solidFill>
                            <a:schemeClr val="lt1"/>
                          </a:solidFill>
                          <a:latin typeface="Proxima Nova"/>
                          <a:ea typeface="Proxima Nova"/>
                          <a:cs typeface="Proxima Nova"/>
                          <a:sym typeface="Proxima Nova"/>
                        </a:rPr>
                        <a:t>Conversion</a:t>
                      </a: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3D85C6"/>
                    </a:solidFill>
                  </a:tcPr>
                </a:tc>
                <a:tc hMerge="1">
                  <a:txBody>
                    <a:bodyPr/>
                    <a:lstStyle/>
                    <a:p>
                      <a:endParaRPr lang="en-US"/>
                    </a:p>
                  </a:txBody>
                  <a:tcPr/>
                </a:tc>
                <a:tc>
                  <a:txBody>
                    <a:bodyPr/>
                    <a:lstStyle/>
                    <a:p>
                      <a:pPr lvl="0" algn="ctr" rtl="0">
                        <a:spcBef>
                          <a:spcPts val="0"/>
                        </a:spcBef>
                        <a:buNone/>
                      </a:pPr>
                      <a:r>
                        <a:rPr lang="en" b="1" u="sng">
                          <a:solidFill>
                            <a:schemeClr val="lt1"/>
                          </a:solidFill>
                          <a:latin typeface="Proxima Nova"/>
                          <a:ea typeface="Proxima Nova"/>
                          <a:cs typeface="Proxima Nova"/>
                          <a:sym typeface="Proxima Nova"/>
                        </a:rPr>
                        <a:t>Diffusion</a:t>
                      </a: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3D85C6"/>
                    </a:solidFill>
                  </a:tcPr>
                </a:tc>
              </a:tr>
              <a:tr h="338650">
                <a:tc vMerge="1">
                  <a:txBody>
                    <a:bodyPr/>
                    <a:lstStyle/>
                    <a:p>
                      <a:endParaRPr lang="en-US"/>
                    </a:p>
                  </a:txBody>
                  <a:tcPr/>
                </a:tc>
                <a:tc>
                  <a:txBody>
                    <a:bodyPr/>
                    <a:lstStyle/>
                    <a:p>
                      <a:pPr lvl="0" algn="ctr" rtl="0">
                        <a:spcBef>
                          <a:spcPts val="0"/>
                        </a:spcBef>
                        <a:buNone/>
                      </a:pPr>
                      <a:r>
                        <a:rPr lang="en" b="1">
                          <a:solidFill>
                            <a:schemeClr val="lt1"/>
                          </a:solidFill>
                          <a:latin typeface="Proxima Nova"/>
                          <a:ea typeface="Proxima Nova"/>
                          <a:cs typeface="Proxima Nova"/>
                          <a:sym typeface="Proxima Nova"/>
                        </a:rPr>
                        <a:t>Selection</a:t>
                      </a: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3D85C6"/>
                    </a:solidFill>
                  </a:tcPr>
                </a:tc>
                <a:tc>
                  <a:txBody>
                    <a:bodyPr/>
                    <a:lstStyle/>
                    <a:p>
                      <a:pPr lvl="0" algn="ctr" rtl="0">
                        <a:spcBef>
                          <a:spcPts val="0"/>
                        </a:spcBef>
                        <a:buNone/>
                      </a:pPr>
                      <a:r>
                        <a:rPr lang="en" b="1">
                          <a:solidFill>
                            <a:schemeClr val="lt1"/>
                          </a:solidFill>
                          <a:latin typeface="Proxima Nova"/>
                          <a:ea typeface="Proxima Nova"/>
                          <a:cs typeface="Proxima Nova"/>
                          <a:sym typeface="Proxima Nova"/>
                        </a:rPr>
                        <a:t>Development</a:t>
                      </a: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3D85C6"/>
                    </a:solidFill>
                  </a:tcPr>
                </a:tc>
                <a:tc>
                  <a:txBody>
                    <a:bodyPr/>
                    <a:lstStyle/>
                    <a:p>
                      <a:pPr lvl="0" algn="ctr" rtl="0">
                        <a:spcBef>
                          <a:spcPts val="0"/>
                        </a:spcBef>
                        <a:buNone/>
                      </a:pPr>
                      <a:r>
                        <a:rPr lang="en" b="1">
                          <a:solidFill>
                            <a:schemeClr val="lt1"/>
                          </a:solidFill>
                          <a:latin typeface="Proxima Nova"/>
                          <a:ea typeface="Proxima Nova"/>
                          <a:cs typeface="Proxima Nova"/>
                          <a:sym typeface="Proxima Nova"/>
                        </a:rPr>
                        <a:t>Spread</a:t>
                      </a: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solidFill>
                      <a:srgbClr val="3D85C6"/>
                    </a:solidFill>
                  </a:tcPr>
                </a:tc>
              </a:tr>
              <a:tr h="2710125">
                <a:tc>
                  <a:txBody>
                    <a:bodyPr/>
                    <a:lstStyle/>
                    <a:p>
                      <a:pPr lvl="0" algn="l" rtl="0">
                        <a:spcBef>
                          <a:spcPts val="0"/>
                        </a:spcBef>
                        <a:buNone/>
                      </a:pPr>
                      <a:r>
                        <a:rPr lang="en" dirty="0">
                          <a:solidFill>
                            <a:srgbClr val="333333"/>
                          </a:solidFill>
                          <a:latin typeface="Proxima Nova"/>
                          <a:ea typeface="Proxima Nova"/>
                          <a:cs typeface="Proxima Nova"/>
                          <a:sym typeface="Proxima Nova"/>
                        </a:rPr>
                        <a:t>Agencies generate ideas on their own and then approach 18F with potential projects</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l" rtl="0">
                        <a:spcBef>
                          <a:spcPts val="0"/>
                        </a:spcBef>
                        <a:buNone/>
                      </a:pPr>
                      <a:r>
                        <a:rPr lang="en">
                          <a:solidFill>
                            <a:srgbClr val="333333"/>
                          </a:solidFill>
                          <a:latin typeface="Proxima Nova"/>
                          <a:ea typeface="Proxima Nova"/>
                          <a:cs typeface="Proxima Nova"/>
                          <a:sym typeface="Proxima Nova"/>
                        </a:rPr>
                        <a:t>18F has power to select the projects and agencies they want to work with</a:t>
                      </a:r>
                    </a:p>
                    <a:p>
                      <a:pPr lvl="0" algn="l" rtl="0">
                        <a:spcBef>
                          <a:spcPts val="0"/>
                        </a:spcBef>
                        <a:buNone/>
                      </a:pPr>
                      <a:endParaRPr>
                        <a:solidFill>
                          <a:srgbClr val="333333"/>
                        </a:solidFill>
                        <a:latin typeface="Proxima Nova"/>
                        <a:ea typeface="Proxima Nova"/>
                        <a:cs typeface="Proxima Nova"/>
                        <a:sym typeface="Proxima Nova"/>
                      </a:endParaRPr>
                    </a:p>
                    <a:p>
                      <a:pPr lvl="0" algn="l" rtl="0">
                        <a:spcBef>
                          <a:spcPts val="0"/>
                        </a:spcBef>
                        <a:buNone/>
                      </a:pPr>
                      <a:r>
                        <a:rPr lang="en">
                          <a:solidFill>
                            <a:srgbClr val="333333"/>
                          </a:solidFill>
                          <a:latin typeface="Proxima Nova"/>
                          <a:ea typeface="Proxima Nova"/>
                          <a:cs typeface="Proxima Nova"/>
                          <a:sym typeface="Proxima Nova"/>
                        </a:rPr>
                        <a:t>As part of the selection process, they discuss feasibility concerns with the agencies and help them to regenerate their ideas</a:t>
                      </a:r>
                    </a:p>
                    <a:p>
                      <a:pPr lvl="0" algn="l" rtl="0">
                        <a:spcBef>
                          <a:spcPts val="0"/>
                        </a:spcBef>
                        <a:buNone/>
                      </a:pPr>
                      <a:endParaRPr>
                        <a:solidFill>
                          <a:srgbClr val="333333"/>
                        </a:solidFill>
                        <a:latin typeface="Proxima Nova"/>
                        <a:ea typeface="Proxima Nova"/>
                        <a:cs typeface="Proxima Nova"/>
                        <a:sym typeface="Proxima Nova"/>
                      </a:endParaRPr>
                    </a:p>
                    <a:p>
                      <a:pPr lvl="0" rtl="0">
                        <a:spcBef>
                          <a:spcPts val="0"/>
                        </a:spcBef>
                        <a:buNone/>
                      </a:pPr>
                      <a:r>
                        <a:rPr lang="en">
                          <a:solidFill>
                            <a:srgbClr val="333333"/>
                          </a:solidFill>
                          <a:latin typeface="Proxima Nova"/>
                          <a:ea typeface="Proxima Nova"/>
                          <a:cs typeface="Proxima Nova"/>
                          <a:sym typeface="Proxima Nova"/>
                        </a:rPr>
                        <a:t>Once 18F has committed to working on a project, the client agency has the last word in decision making</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l" rtl="0">
                        <a:spcBef>
                          <a:spcPts val="0"/>
                        </a:spcBef>
                        <a:buNone/>
                      </a:pPr>
                      <a:r>
                        <a:rPr lang="en">
                          <a:solidFill>
                            <a:srgbClr val="333333"/>
                          </a:solidFill>
                          <a:latin typeface="Proxima Nova"/>
                          <a:ea typeface="Proxima Nova"/>
                          <a:cs typeface="Proxima Nova"/>
                          <a:sym typeface="Proxima Nova"/>
                        </a:rPr>
                        <a:t>18F engineers, and designers take over the prioritized features</a:t>
                      </a:r>
                    </a:p>
                    <a:p>
                      <a:pPr lvl="0" algn="l" rtl="0">
                        <a:spcBef>
                          <a:spcPts val="0"/>
                        </a:spcBef>
                        <a:buNone/>
                      </a:pPr>
                      <a:endParaRPr>
                        <a:solidFill>
                          <a:srgbClr val="333333"/>
                        </a:solidFill>
                        <a:latin typeface="Proxima Nova"/>
                        <a:ea typeface="Proxima Nova"/>
                        <a:cs typeface="Proxima Nova"/>
                        <a:sym typeface="Proxima Nova"/>
                      </a:endParaRPr>
                    </a:p>
                    <a:p>
                      <a:pPr lvl="0" algn="l" rtl="0">
                        <a:spcBef>
                          <a:spcPts val="0"/>
                        </a:spcBef>
                        <a:buNone/>
                      </a:pPr>
                      <a:endParaRPr>
                        <a:solidFill>
                          <a:srgbClr val="333333"/>
                        </a:solidFill>
                        <a:latin typeface="Proxima Nova"/>
                        <a:ea typeface="Proxima Nova"/>
                        <a:cs typeface="Proxima Nova"/>
                        <a:sym typeface="Proxima Nova"/>
                      </a:endParaRPr>
                    </a:p>
                    <a:p>
                      <a:pPr lvl="0" algn="l" rtl="0">
                        <a:spcBef>
                          <a:spcPts val="0"/>
                        </a:spcBef>
                        <a:buNone/>
                      </a:pPr>
                      <a:r>
                        <a:rPr lang="en">
                          <a:solidFill>
                            <a:srgbClr val="333333"/>
                          </a:solidFill>
                          <a:latin typeface="Proxima Nova"/>
                          <a:ea typeface="Proxima Nova"/>
                          <a:cs typeface="Proxima Nova"/>
                          <a:sym typeface="Proxima Nova"/>
                        </a:rPr>
                        <a:t>Frequent follow-ups for prototype approval, and discussions (Agile)</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l" rtl="0">
                        <a:spcBef>
                          <a:spcPts val="0"/>
                        </a:spcBef>
                        <a:buNone/>
                      </a:pPr>
                      <a:r>
                        <a:rPr lang="en" dirty="0">
                          <a:solidFill>
                            <a:srgbClr val="333333"/>
                          </a:solidFill>
                          <a:latin typeface="Proxima Nova"/>
                          <a:ea typeface="Proxima Nova"/>
                          <a:cs typeface="Proxima Nova"/>
                          <a:sym typeface="Proxima Nova"/>
                        </a:rPr>
                        <a:t>18F launches the project in coordination with the agency and transitions ongoing maintenance tasks</a:t>
                      </a:r>
                    </a:p>
                    <a:p>
                      <a:pPr lvl="0" algn="l" rtl="0">
                        <a:spcBef>
                          <a:spcPts val="0"/>
                        </a:spcBef>
                        <a:buNone/>
                      </a:pPr>
                      <a:endParaRPr dirty="0">
                        <a:solidFill>
                          <a:srgbClr val="333333"/>
                        </a:solidFill>
                        <a:latin typeface="Proxima Nova"/>
                        <a:ea typeface="Proxima Nova"/>
                        <a:cs typeface="Proxima Nova"/>
                        <a:sym typeface="Proxima Nova"/>
                      </a:endParaRPr>
                    </a:p>
                    <a:p>
                      <a:pPr lvl="0" algn="l" rtl="0">
                        <a:spcBef>
                          <a:spcPts val="0"/>
                        </a:spcBef>
                        <a:buNone/>
                      </a:pPr>
                      <a:r>
                        <a:rPr lang="en" dirty="0">
                          <a:solidFill>
                            <a:srgbClr val="333333"/>
                          </a:solidFill>
                          <a:latin typeface="Proxima Nova"/>
                          <a:ea typeface="Proxima Nova"/>
                          <a:cs typeface="Proxima Nova"/>
                          <a:sym typeface="Proxima Nova"/>
                        </a:rPr>
                        <a:t>Induction of managerial processes successful, but only to the involved parties.</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2049</Words>
  <Application>Microsoft Macintosh PowerPoint</Application>
  <PresentationFormat>On-screen Show (16:9)</PresentationFormat>
  <Paragraphs>237</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Proxima Nova</vt:lpstr>
      <vt:lpstr>Calibri</vt:lpstr>
      <vt:lpstr>spearmint</vt:lpstr>
      <vt:lpstr>18F and the FEC </vt:lpstr>
      <vt:lpstr>Company Overview</vt:lpstr>
      <vt:lpstr>Structure</vt:lpstr>
      <vt:lpstr>Problem statement</vt:lpstr>
      <vt:lpstr>Interviews</vt:lpstr>
      <vt:lpstr>Analysis</vt:lpstr>
      <vt:lpstr>Innovation Timeline</vt:lpstr>
      <vt:lpstr>Innovation Value Chain</vt:lpstr>
      <vt:lpstr>18F’s Involvement Starts at Conversion</vt:lpstr>
      <vt:lpstr>Fear</vt:lpstr>
      <vt:lpstr>Legacy Systems and Processes</vt:lpstr>
      <vt:lpstr>Barriers to Collaboration</vt:lpstr>
      <vt:lpstr>Red Tape</vt:lpstr>
      <vt:lpstr>Distributed Teams Complicate Collaboration</vt:lpstr>
      <vt:lpstr>Not Invented at the FEC</vt:lpstr>
      <vt:lpstr>Recommendations</vt:lpstr>
      <vt:lpstr>Operate Under Full Authority</vt:lpstr>
      <vt:lpstr>Create a Culture of Taking Calculated Risks</vt:lpstr>
      <vt:lpstr>Propagate Knowledge Beyond the Buffer Team</vt:lpstr>
      <vt:lpstr>An Additional Opportunity</vt:lpstr>
      <vt:lpstr>Start an ‘Idea Consultancy’ for Government Agencies</vt:lpstr>
      <vt:lpstr>Thank You</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18F and the FEC </dc:title>
  <cp:lastModifiedBy>Ankur Kumar</cp:lastModifiedBy>
  <cp:revision>2</cp:revision>
  <dcterms:modified xsi:type="dcterms:W3CDTF">2017-01-24T21:42:34Z</dcterms:modified>
</cp:coreProperties>
</file>