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8" r:id="rId4"/>
    <p:sldMasterId id="214748366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Heebo"/>
      <p:regular r:id="rId18"/>
      <p:bold r:id="rId19"/>
    </p:embeddedFont>
    <p:embeddedFont>
      <p:font typeface="Crimson Pro SemiBold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rimsonProSemiBold-regular.fntdata"/><Relationship Id="rId11" Type="http://schemas.openxmlformats.org/officeDocument/2006/relationships/slide" Target="slides/slide5.xml"/><Relationship Id="rId22" Type="http://schemas.openxmlformats.org/officeDocument/2006/relationships/font" Target="fonts/CrimsonProSemiBold-italic.fntdata"/><Relationship Id="rId10" Type="http://schemas.openxmlformats.org/officeDocument/2006/relationships/slide" Target="slides/slide4.xml"/><Relationship Id="rId21" Type="http://schemas.openxmlformats.org/officeDocument/2006/relationships/font" Target="fonts/CrimsonProSemiBold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CrimsonPro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Heebo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Heebo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12f5a07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12f5a07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5f12f5a07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5f12f5a07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f12f5a079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f12f5a079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rgbClr val="222222"/>
                </a:solidFill>
              </a:rPr>
              <a:t>Magik tool kit upports model training quantization and post-quantization, focusing on end-side AI full-stack development, the platform sets model quantization training, layer merging optimization, and end-side efficient deployment. From version 1.0 in 2020 to the latest version, magik quantization platform has been keeping up with the pace of model quantization deployment, after in-depth optimization iteration, the platform to complete the one-click quantization; enrich the ModelZoo repository, covering speech, vision, Transformer 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e1e51e21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e1e51e21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T41  12nm chipset. 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e1e51e21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e1e51e21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f12f5a07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f12f5a07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f12f5a07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f12f5a07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5f12f5a079_2_53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0" name="Google Shape;120;g35f12f5a079_2_53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21" name="Google Shape;121;g35f12f5a079_2_53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5f12f5a079_2_104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5f12f5a079_2_104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44" name="Google Shape;144;g35f12f5a079_2_104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f12f5a079_2_120:notes"/>
          <p:cNvSpPr/>
          <p:nvPr>
            <p:ph idx="2" type="sldImg"/>
          </p:nvPr>
        </p:nvSpPr>
        <p:spPr>
          <a:xfrm>
            <a:off x="571500" y="714375"/>
            <a:ext cx="4572000" cy="19288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35f12f5a079_2_120:notes"/>
          <p:cNvSpPr txBox="1"/>
          <p:nvPr>
            <p:ph idx="1" type="body"/>
          </p:nvPr>
        </p:nvSpPr>
        <p:spPr>
          <a:xfrm>
            <a:off x="571500" y="2750344"/>
            <a:ext cx="4572000" cy="2250281"/>
          </a:xfrm>
          <a:prstGeom prst="rect">
            <a:avLst/>
          </a:prstGeom>
          <a:noFill/>
          <a:ln>
            <a:noFill/>
          </a:ln>
        </p:spPr>
        <p:txBody>
          <a:bodyPr anchorCtr="0" anchor="t" bIns="34900" lIns="69850" spcFirstLastPara="1" rIns="69850" wrap="square" tIns="34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</p:txBody>
      </p:sp>
      <p:sp>
        <p:nvSpPr>
          <p:cNvPr id="159" name="Google Shape;159;g35f12f5a079_2_120:notes"/>
          <p:cNvSpPr txBox="1"/>
          <p:nvPr>
            <p:ph idx="12" type="sldNum"/>
          </p:nvPr>
        </p:nvSpPr>
        <p:spPr>
          <a:xfrm>
            <a:off x="3237177" y="5428258"/>
            <a:ext cx="2476500" cy="286742"/>
          </a:xfrm>
          <a:prstGeom prst="rect">
            <a:avLst/>
          </a:prstGeom>
          <a:noFill/>
          <a:ln>
            <a:noFill/>
          </a:ln>
        </p:spPr>
        <p:txBody>
          <a:bodyPr anchorCtr="0" anchor="b" bIns="34900" lIns="69850" spcFirstLastPara="1" rIns="69850" wrap="square" tIns="349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100"/>
              <a:t>‹#›</a:t>
            </a:fld>
            <a:endParaRPr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8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4" name="Google Shape;54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" name="Google Shape;58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2" name="Google Shape;62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6" name="Google Shape;66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0" name="Google Shape;70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9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4" name="Google Shape;74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8" name="Google Shape;78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F0F1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2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2" name="Google Shape;82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24509" y="4843463"/>
            <a:ext cx="1076628" cy="25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9.png"/><Relationship Id="rId6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23.png"/><Relationship Id="rId5" Type="http://schemas.openxmlformats.org/officeDocument/2006/relationships/image" Target="../media/image17.png"/><Relationship Id="rId6" Type="http://schemas.openxmlformats.org/officeDocument/2006/relationships/image" Target="../media/image24.png"/><Relationship Id="rId7" Type="http://schemas.openxmlformats.org/officeDocument/2006/relationships/image" Target="../media/image21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ctrTitle"/>
          </p:nvPr>
        </p:nvSpPr>
        <p:spPr>
          <a:xfrm>
            <a:off x="311708" y="2192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977"/>
              <a:t>C</a:t>
            </a:r>
            <a:r>
              <a:rPr lang="en" sz="4977"/>
              <a:t>ase study of Image processing with Ingenic T31 and T41 chipset with Magik tool kit</a:t>
            </a:r>
            <a:br>
              <a:rPr lang="en" sz="4977"/>
            </a:br>
            <a:br>
              <a:rPr lang="en" sz="4977"/>
            </a:br>
            <a:endParaRPr sz="49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https://github.com/wispytrace/magik-toolkit/blob/main/README_en.md</a:t>
            </a:r>
            <a:endParaRPr sz="1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32"/>
          <p:cNvPicPr preferRelativeResize="0"/>
          <p:nvPr/>
        </p:nvPicPr>
        <p:blipFill rotWithShape="1">
          <a:blip r:embed="rId3">
            <a:alphaModFix/>
          </a:blip>
          <a:srcRect b="12625" l="0" r="0" t="0"/>
          <a:stretch/>
        </p:blipFill>
        <p:spPr>
          <a:xfrm>
            <a:off x="1137675" y="870475"/>
            <a:ext cx="6286500" cy="3003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Conclusion/Findings</a:t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T41/T31 with Rs 900 we can have 45 FPS object , person and texture detections.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Family of 5 person in a home can be trained and detected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Door open/close, baby crying detection and theft alarm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Person 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https://github.com/akumrao/MagicAI/tree/AIPeopleCount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/>
          <p:nvPr>
            <p:ph idx="1" type="subTitle"/>
          </p:nvPr>
        </p:nvSpPr>
        <p:spPr>
          <a:xfrm>
            <a:off x="280650" y="192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T31/T41</a:t>
            </a:r>
            <a:endParaRPr/>
          </a:p>
        </p:txBody>
      </p:sp>
      <p:pic>
        <p:nvPicPr>
          <p:cNvPr id="94" name="Google Shape;9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7675" y="838200"/>
            <a:ext cx="8048625" cy="407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type="title"/>
          </p:nvPr>
        </p:nvSpPr>
        <p:spPr>
          <a:xfrm>
            <a:off x="263600" y="178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T41 Rs 900 </a:t>
            </a:r>
            <a:endParaRPr/>
          </a:p>
        </p:txBody>
      </p:sp>
      <p:pic>
        <p:nvPicPr>
          <p:cNvPr id="100" name="Google Shape;10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8450" y="1335975"/>
            <a:ext cx="5143500" cy="278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37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Case Study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7786"/>
              <a:buFont typeface="Arial"/>
              <a:buNone/>
            </a:pPr>
            <a:r>
              <a:t/>
            </a:r>
            <a:endParaRPr sz="29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/>
              <a:t>Magic AI on T41 has been successfully applied in various real-world scenarios, demonstrating its effectiveness for object detection in diverse environments. </a:t>
            </a:r>
            <a:endParaRPr sz="1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999"/>
              <a:buFont typeface="Arial"/>
              <a:buNone/>
            </a:pPr>
            <a:r>
              <a:t/>
            </a:r>
            <a:endParaRPr sz="1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66"/>
              <a:t>One notable application is in low-light environments where T41, leveraging IR cameras, achieved real-time detection of various objects like pedestrians, vehicles, and bicycles with minimal loss. Another example is vessel detection using T41 and SHA-256, showing improved precision and data security. Additionally, T41 has been used for tomato quality inspection, achieving high accuracy in detecting and classifying defective and non-defective tomatoes. Furthermore, T41 has been employed for small-target detection in tea insect infestation, demonstrating improved accuracy. </a:t>
            </a:r>
            <a:endParaRPr sz="1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6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74999"/>
              <a:buFont typeface="Arial"/>
              <a:buNone/>
            </a:pPr>
            <a:r>
              <a:rPr lang="en" sz="1466"/>
              <a:t>It is capable of </a:t>
            </a:r>
            <a:r>
              <a:rPr lang="en" sz="1466"/>
              <a:t>detecting</a:t>
            </a:r>
            <a:r>
              <a:rPr lang="en" sz="1466"/>
              <a:t> 5 people in a single frame, </a:t>
            </a:r>
            <a:r>
              <a:rPr lang="en" sz="1466"/>
              <a:t>all</a:t>
            </a:r>
            <a:r>
              <a:rPr lang="en" sz="1466"/>
              <a:t> at 45 fps!</a:t>
            </a:r>
            <a:endParaRPr sz="1466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" type="body"/>
          </p:nvPr>
        </p:nvSpPr>
        <p:spPr>
          <a:xfrm>
            <a:off x="311700" y="10690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chemeClr val="dk1"/>
                </a:solidFill>
              </a:rPr>
              <a:t>Low-Light Object Detection:</a:t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55">
                <a:solidFill>
                  <a:schemeClr val="dk1"/>
                </a:solidFill>
              </a:rPr>
              <a:t>The model successfully detected various objects, including pedestrians, cars, and bikes, demonstrating its ability to perform real-time detection with minimal loss.</a:t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5">
                <a:solidFill>
                  <a:schemeClr val="dk1"/>
                </a:solidFill>
              </a:rPr>
              <a:t>Vessel Detection:</a:t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5">
                <a:solidFill>
                  <a:schemeClr val="dk1"/>
                </a:solidFill>
              </a:rPr>
              <a:t>A study by IndiaAI integrated T41 with advanced architectures and a class-balanced dataset to detect vessels. The results showed a significant improvement in precision compared to T31 and ensured data security through the use of SHA-256. </a:t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5">
                <a:solidFill>
                  <a:schemeClr val="dk1"/>
                </a:solidFill>
              </a:rPr>
              <a:t>Tomato Quality Inspection:</a:t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5">
                <a:solidFill>
                  <a:schemeClr val="dk1"/>
                </a:solidFill>
              </a:rPr>
              <a:t>T41 was utilized in a case study to inspect the quality of tomatoes. </a:t>
            </a:r>
            <a:endParaRPr sz="135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311700" y="344900"/>
            <a:ext cx="8520600" cy="68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case studies: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/>
          <p:nvPr>
            <p:ph idx="1" type="body"/>
          </p:nvPr>
        </p:nvSpPr>
        <p:spPr>
          <a:xfrm>
            <a:off x="311700" y="317300"/>
            <a:ext cx="8520600" cy="7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Yolo </a:t>
            </a:r>
            <a:r>
              <a:rPr lang="en"/>
              <a:t>(45 frames per second)</a:t>
            </a:r>
            <a:endParaRPr/>
          </a:p>
        </p:txBody>
      </p:sp>
      <p:pic>
        <p:nvPicPr>
          <p:cNvPr id="117" name="Google Shape;11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38000"/>
            <a:ext cx="8839200" cy="2259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/>
          <p:nvPr/>
        </p:nvSpPr>
        <p:spPr>
          <a:xfrm>
            <a:off x="496119" y="837977"/>
            <a:ext cx="5050036" cy="4429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800"/>
              <a:buFont typeface="Crimson Pro SemiBold"/>
              <a:buNone/>
            </a:pPr>
            <a:r>
              <a:rPr b="1" i="0" lang="en" sz="2800" u="none" cap="none" strike="noStrike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Advantages</a:t>
            </a:r>
            <a:endParaRPr b="0" i="0" sz="2800" u="none" cap="none" strike="noStrike"/>
          </a:p>
        </p:txBody>
      </p:sp>
      <p:sp>
        <p:nvSpPr>
          <p:cNvPr id="124" name="Google Shape;124;p29"/>
          <p:cNvSpPr/>
          <p:nvPr/>
        </p:nvSpPr>
        <p:spPr>
          <a:xfrm>
            <a:off x="496119" y="1564481"/>
            <a:ext cx="318939" cy="318939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5" name="Google Shape;12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288" y="1591047"/>
            <a:ext cx="212601" cy="265807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9"/>
          <p:cNvSpPr/>
          <p:nvPr/>
        </p:nvSpPr>
        <p:spPr>
          <a:xfrm>
            <a:off x="956816" y="1613148"/>
            <a:ext cx="1772100" cy="2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lang="en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Chip</a:t>
            </a:r>
            <a:r>
              <a:rPr b="1" i="0" lang="en" sz="14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 Capabilities</a:t>
            </a:r>
            <a:endParaRPr b="0" i="0" sz="1400" u="none" cap="none" strike="noStrike"/>
          </a:p>
        </p:txBody>
      </p:sp>
      <p:sp>
        <p:nvSpPr>
          <p:cNvPr id="127" name="Google Shape;127;p29"/>
          <p:cNvSpPr/>
          <p:nvPr/>
        </p:nvSpPr>
        <p:spPr>
          <a:xfrm>
            <a:off x="956816" y="1919659"/>
            <a:ext cx="3526631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b="0" i="0" lang="en" sz="11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The </a:t>
            </a:r>
            <a:r>
              <a:rPr lang="en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T41</a:t>
            </a:r>
            <a:r>
              <a:rPr b="0" i="0" lang="en" sz="11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functions as a powerful </a:t>
            </a:r>
            <a:r>
              <a:rPr lang="en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NPU</a:t>
            </a:r>
            <a:r>
              <a:rPr b="0" i="0" lang="en" sz="11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, capable of running operating systems like Linux or RTOS.</a:t>
            </a:r>
            <a:endParaRPr b="0" i="0" sz="1100" u="none" cap="none" strike="noStrike"/>
          </a:p>
        </p:txBody>
      </p:sp>
      <p:sp>
        <p:nvSpPr>
          <p:cNvPr id="128" name="Google Shape;128;p29"/>
          <p:cNvSpPr/>
          <p:nvPr/>
        </p:nvSpPr>
        <p:spPr>
          <a:xfrm>
            <a:off x="4660627" y="1564481"/>
            <a:ext cx="318939" cy="318939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29" name="Google Shape;12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13796" y="1591047"/>
            <a:ext cx="212601" cy="265807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9"/>
          <p:cNvSpPr/>
          <p:nvPr/>
        </p:nvSpPr>
        <p:spPr>
          <a:xfrm>
            <a:off x="5121324" y="1613148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i="0" lang="en" sz="14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Multimedia Processing</a:t>
            </a:r>
            <a:endParaRPr b="0" i="0" sz="1400" u="none" cap="none" strike="noStrike"/>
          </a:p>
        </p:txBody>
      </p:sp>
      <p:sp>
        <p:nvSpPr>
          <p:cNvPr id="131" name="Google Shape;131;p29"/>
          <p:cNvSpPr/>
          <p:nvPr/>
        </p:nvSpPr>
        <p:spPr>
          <a:xfrm>
            <a:off x="5121324" y="1919659"/>
            <a:ext cx="3526631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b="0" i="0" lang="en" sz="11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It supports H.264/H.265 coding and decoding for efficient multimedia handling.</a:t>
            </a:r>
            <a:endParaRPr b="0" i="0" sz="1100" u="none" cap="none" strike="noStrike"/>
          </a:p>
        </p:txBody>
      </p:sp>
      <p:sp>
        <p:nvSpPr>
          <p:cNvPr id="132" name="Google Shape;132;p29"/>
          <p:cNvSpPr/>
          <p:nvPr/>
        </p:nvSpPr>
        <p:spPr>
          <a:xfrm>
            <a:off x="496119" y="2656805"/>
            <a:ext cx="318939" cy="318939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3" name="Google Shape;133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49288" y="2683371"/>
            <a:ext cx="212601" cy="265807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9"/>
          <p:cNvSpPr/>
          <p:nvPr/>
        </p:nvSpPr>
        <p:spPr>
          <a:xfrm>
            <a:off x="956816" y="270547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i="0" lang="en" sz="14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Robust Connectivity</a:t>
            </a:r>
            <a:endParaRPr b="0" i="0" sz="1400" u="none" cap="none" strike="noStrike"/>
          </a:p>
        </p:txBody>
      </p:sp>
      <p:sp>
        <p:nvSpPr>
          <p:cNvPr id="135" name="Google Shape;135;p29"/>
          <p:cNvSpPr/>
          <p:nvPr/>
        </p:nvSpPr>
        <p:spPr>
          <a:xfrm>
            <a:off x="956816" y="3011984"/>
            <a:ext cx="3526631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b="0" i="0" lang="en" sz="11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Equipped with Gigabit Ethernet interfaces for reliable network connections.</a:t>
            </a:r>
            <a:endParaRPr b="0" i="0" sz="1100" u="none" cap="none" strike="noStrike"/>
          </a:p>
        </p:txBody>
      </p:sp>
      <p:sp>
        <p:nvSpPr>
          <p:cNvPr id="136" name="Google Shape;136;p29"/>
          <p:cNvSpPr/>
          <p:nvPr/>
        </p:nvSpPr>
        <p:spPr>
          <a:xfrm>
            <a:off x="4660627" y="2656805"/>
            <a:ext cx="318939" cy="318939"/>
          </a:xfrm>
          <a:prstGeom prst="roundRect">
            <a:avLst>
              <a:gd fmla="val 6667" name="adj"/>
            </a:avLst>
          </a:prstGeom>
          <a:solidFill>
            <a:srgbClr val="F2EEEE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7" name="Google Shape;137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13796" y="2683371"/>
            <a:ext cx="212601" cy="26580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9"/>
          <p:cNvSpPr/>
          <p:nvPr/>
        </p:nvSpPr>
        <p:spPr>
          <a:xfrm>
            <a:off x="5121324" y="2705472"/>
            <a:ext cx="1772022" cy="2214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400"/>
              <a:buFont typeface="Crimson Pro SemiBold"/>
              <a:buNone/>
            </a:pPr>
            <a:r>
              <a:rPr b="1" i="0" lang="en" sz="14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Edge AI Optimization</a:t>
            </a:r>
            <a:endParaRPr b="0" i="0" sz="1400" u="none" cap="none" strike="noStrike"/>
          </a:p>
        </p:txBody>
      </p:sp>
      <p:sp>
        <p:nvSpPr>
          <p:cNvPr id="139" name="Google Shape;139;p29"/>
          <p:cNvSpPr/>
          <p:nvPr/>
        </p:nvSpPr>
        <p:spPr>
          <a:xfrm>
            <a:off x="5121324" y="3011984"/>
            <a:ext cx="3526631" cy="6804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b="0" i="0" lang="en" sz="11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Tailored for edge AI solutions with its </a:t>
            </a:r>
            <a:r>
              <a:rPr lang="en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Mips32</a:t>
            </a:r>
            <a:r>
              <a:rPr b="0" i="0" lang="en" sz="11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architecture, on-chip memory, and low power consumption.</a:t>
            </a:r>
            <a:endParaRPr b="0" i="0" sz="1100" u="none" cap="none" strike="noStrike"/>
          </a:p>
        </p:txBody>
      </p:sp>
      <p:sp>
        <p:nvSpPr>
          <p:cNvPr id="140" name="Google Shape;140;p29"/>
          <p:cNvSpPr/>
          <p:nvPr/>
        </p:nvSpPr>
        <p:spPr>
          <a:xfrm>
            <a:off x="496119" y="3851895"/>
            <a:ext cx="8151763" cy="4536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100"/>
              <a:buFont typeface="Heebo"/>
              <a:buNone/>
            </a:pPr>
            <a:r>
              <a:rPr lang="en" sz="11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C</a:t>
            </a:r>
            <a:r>
              <a:rPr b="0" i="0" lang="en" sz="11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ombined with Ingenic's MAGIK tools, provide a strong foundation for developing advanced embedded AI applications.</a:t>
            </a:r>
            <a:endParaRPr b="0" i="0" sz="1100" u="none" cap="none" strike="noStrike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0"/>
          <p:cNvSpPr/>
          <p:nvPr/>
        </p:nvSpPr>
        <p:spPr>
          <a:xfrm>
            <a:off x="417091" y="345356"/>
            <a:ext cx="4880818" cy="7448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00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300"/>
              <a:buFont typeface="Crimson Pro SemiBold"/>
              <a:buNone/>
            </a:pPr>
            <a:r>
              <a:rPr b="1" i="0" lang="en" sz="2300" u="none" cap="none" strike="noStrike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MAGIK: Deep Learning Development Kit</a:t>
            </a:r>
            <a:endParaRPr b="0" i="0" sz="2300" u="none" cap="none" strike="noStrike"/>
          </a:p>
        </p:txBody>
      </p:sp>
      <p:pic>
        <p:nvPicPr>
          <p:cNvPr descr="preencoded.png" id="147" name="Google Shape;147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91" y="1268983"/>
            <a:ext cx="595908" cy="1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30"/>
          <p:cNvSpPr/>
          <p:nvPr/>
        </p:nvSpPr>
        <p:spPr>
          <a:xfrm>
            <a:off x="1191741" y="1388120"/>
            <a:ext cx="1945928" cy="186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200"/>
              <a:buFont typeface="Crimson Pro SemiBold"/>
              <a:buNone/>
            </a:pPr>
            <a:r>
              <a:rPr b="1" i="0" lang="en" sz="12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Model Quantization &amp; Training</a:t>
            </a:r>
            <a:endParaRPr b="0" i="0" sz="1200" u="none" cap="none" strike="noStrike"/>
          </a:p>
        </p:txBody>
      </p:sp>
      <p:sp>
        <p:nvSpPr>
          <p:cNvPr id="149" name="Google Shape;149;p30"/>
          <p:cNvSpPr/>
          <p:nvPr/>
        </p:nvSpPr>
        <p:spPr>
          <a:xfrm>
            <a:off x="1191750" y="1903588"/>
            <a:ext cx="55254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b="0" i="0" lang="en" sz="9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MAGIK offers pre-developed models or a Model Zoo with popular models, which can be trained with customer data to produce 4-8 bit quantized models. It also supports training with TensorFlow, mxnet, PyTorch, or </a:t>
            </a:r>
            <a:r>
              <a:rPr lang="en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yolo</a:t>
            </a:r>
            <a:r>
              <a:rPr b="0" i="0" lang="en" sz="9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b="0" i="0" sz="900" u="none" cap="none" strike="noStrike"/>
          </a:p>
        </p:txBody>
      </p:sp>
      <p:pic>
        <p:nvPicPr>
          <p:cNvPr descr="preencoded.png" id="150" name="Google Shape;150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091" y="2337123"/>
            <a:ext cx="595908" cy="1068139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0"/>
          <p:cNvSpPr/>
          <p:nvPr/>
        </p:nvSpPr>
        <p:spPr>
          <a:xfrm>
            <a:off x="1191741" y="2456259"/>
            <a:ext cx="1489844" cy="186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200"/>
              <a:buFont typeface="Crimson Pro SemiBold"/>
              <a:buNone/>
            </a:pPr>
            <a:r>
              <a:rPr b="1" i="0" lang="en" sz="12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Model Transforming</a:t>
            </a:r>
            <a:endParaRPr b="0" i="0" sz="1200" u="none" cap="none" strike="noStrike"/>
          </a:p>
        </p:txBody>
      </p:sp>
      <p:sp>
        <p:nvSpPr>
          <p:cNvPr id="152" name="Google Shape;152;p30"/>
          <p:cNvSpPr/>
          <p:nvPr/>
        </p:nvSpPr>
        <p:spPr>
          <a:xfrm>
            <a:off x="1191741" y="2713955"/>
            <a:ext cx="4106168" cy="5721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b="0" i="0" lang="en" sz="9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This involves model checking for hardware suitability, converting models from different platforms into MAGIK models, and optimizing them to best utilize the </a:t>
            </a:r>
            <a:r>
              <a:rPr lang="en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T41 </a:t>
            </a:r>
            <a:r>
              <a:rPr b="0" i="0" lang="en" sz="9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features.</a:t>
            </a:r>
            <a:endParaRPr b="0" i="0" sz="900" u="none" cap="none" strike="noStrike"/>
          </a:p>
        </p:txBody>
      </p:sp>
      <p:pic>
        <p:nvPicPr>
          <p:cNvPr descr="preencoded.png" id="153" name="Google Shape;153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7091" y="3405262"/>
            <a:ext cx="595908" cy="877416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30"/>
          <p:cNvSpPr/>
          <p:nvPr/>
        </p:nvSpPr>
        <p:spPr>
          <a:xfrm>
            <a:off x="1191741" y="3524399"/>
            <a:ext cx="1489844" cy="1861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24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200"/>
              <a:buFont typeface="Crimson Pro SemiBold"/>
              <a:buNone/>
            </a:pPr>
            <a:r>
              <a:rPr b="1" i="0" lang="en" sz="12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System Deploying</a:t>
            </a:r>
            <a:endParaRPr b="0" i="0" sz="1200" u="none" cap="none" strike="noStrike"/>
          </a:p>
        </p:txBody>
      </p:sp>
      <p:sp>
        <p:nvSpPr>
          <p:cNvPr id="155" name="Google Shape;155;p30"/>
          <p:cNvSpPr/>
          <p:nvPr/>
        </p:nvSpPr>
        <p:spPr>
          <a:xfrm>
            <a:off x="1191741" y="3782095"/>
            <a:ext cx="4106168" cy="3814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900"/>
              <a:buFont typeface="Heebo"/>
              <a:buNone/>
            </a:pPr>
            <a:r>
              <a:rPr lang="en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II can be </a:t>
            </a:r>
            <a:r>
              <a:rPr lang="en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deployed</a:t>
            </a:r>
            <a:r>
              <a:rPr lang="en" sz="9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on GPU, TPU and NPUs</a:t>
            </a:r>
            <a:endParaRPr b="0" i="0" sz="900" u="none" cap="none" strike="noStrike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/>
          <p:nvPr/>
        </p:nvSpPr>
        <p:spPr>
          <a:xfrm>
            <a:off x="459953" y="677094"/>
            <a:ext cx="4882200" cy="4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152D47"/>
              </a:buClr>
              <a:buSzPts val="2600"/>
              <a:buFont typeface="Crimson Pro SemiBold"/>
              <a:buNone/>
            </a:pPr>
            <a:r>
              <a:rPr b="1" lang="en" sz="2600">
                <a:solidFill>
                  <a:srgbClr val="152D47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T41 with Magik AI</a:t>
            </a:r>
            <a:endParaRPr b="0" i="0" sz="2600" u="none" cap="none" strike="noStrike"/>
          </a:p>
        </p:txBody>
      </p:sp>
      <p:pic>
        <p:nvPicPr>
          <p:cNvPr descr="preencoded.png" id="162" name="Google Shape;16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37432" y="1350541"/>
            <a:ext cx="1356941" cy="757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3" name="Google Shape;163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423517" y="1707505"/>
            <a:ext cx="184770" cy="23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1"/>
          <p:cNvSpPr/>
          <p:nvPr/>
        </p:nvSpPr>
        <p:spPr>
          <a:xfrm>
            <a:off x="3325788" y="1481956"/>
            <a:ext cx="1642765" cy="205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300"/>
              <a:buFont typeface="Crimson Pro SemiBold"/>
              <a:buNone/>
            </a:pPr>
            <a:r>
              <a:rPr b="1" i="0" lang="en" sz="13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MAGIK AI Platform</a:t>
            </a:r>
            <a:endParaRPr b="0" i="0" sz="1300" u="none" cap="none" strike="noStrike"/>
          </a:p>
        </p:txBody>
      </p:sp>
      <p:sp>
        <p:nvSpPr>
          <p:cNvPr id="165" name="Google Shape;165;p31"/>
          <p:cNvSpPr/>
          <p:nvPr/>
        </p:nvSpPr>
        <p:spPr>
          <a:xfrm>
            <a:off x="3325788" y="1766143"/>
            <a:ext cx="2931319" cy="210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000"/>
              <a:buFont typeface="Heebo"/>
              <a:buNone/>
            </a:pPr>
            <a:r>
              <a:rPr b="0" i="0" lang="en" sz="10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Comprehensive development kit for deep learning.</a:t>
            </a:r>
            <a:endParaRPr b="0" i="0" sz="1000" u="none" cap="none" strike="noStrike"/>
          </a:p>
        </p:txBody>
      </p:sp>
      <p:sp>
        <p:nvSpPr>
          <p:cNvPr id="166" name="Google Shape;166;p31"/>
          <p:cNvSpPr/>
          <p:nvPr/>
        </p:nvSpPr>
        <p:spPr>
          <a:xfrm>
            <a:off x="3227189" y="2118196"/>
            <a:ext cx="5424041" cy="7144"/>
          </a:xfrm>
          <a:prstGeom prst="roundRect">
            <a:avLst>
              <a:gd fmla="val 27595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67" name="Google Shape;167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58999" y="2140595"/>
            <a:ext cx="2713881" cy="757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423517" y="2403723"/>
            <a:ext cx="184770" cy="23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1"/>
          <p:cNvSpPr/>
          <p:nvPr/>
        </p:nvSpPr>
        <p:spPr>
          <a:xfrm>
            <a:off x="4004301" y="2272000"/>
            <a:ext cx="20577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300"/>
              <a:buFont typeface="Crimson Pro SemiBold"/>
              <a:buNone/>
            </a:pPr>
            <a:r>
              <a:rPr b="1" i="0" lang="en" sz="13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Operating Systems &amp;</a:t>
            </a:r>
            <a:r>
              <a:rPr b="1" lang="en" sz="1300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 </a:t>
            </a:r>
            <a:r>
              <a:rPr b="1" i="0" lang="en" sz="13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Kits</a:t>
            </a:r>
            <a:endParaRPr b="0" i="0" sz="1300" u="none" cap="none" strike="noStrike"/>
          </a:p>
        </p:txBody>
      </p:sp>
      <p:sp>
        <p:nvSpPr>
          <p:cNvPr id="170" name="Google Shape;170;p31"/>
          <p:cNvSpPr/>
          <p:nvPr/>
        </p:nvSpPr>
        <p:spPr>
          <a:xfrm>
            <a:off x="4004295" y="2556198"/>
            <a:ext cx="3139083" cy="210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000"/>
              <a:buFont typeface="Heebo"/>
              <a:buNone/>
            </a:pPr>
            <a:r>
              <a:rPr lang="en" sz="10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Linux OS/RTOS</a:t>
            </a:r>
            <a:r>
              <a:rPr b="0" i="0" lang="en" sz="10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.</a:t>
            </a:r>
            <a:endParaRPr b="0" i="0" sz="1000" u="none" cap="none" strike="noStrike"/>
          </a:p>
        </p:txBody>
      </p:sp>
      <p:sp>
        <p:nvSpPr>
          <p:cNvPr id="171" name="Google Shape;171;p31"/>
          <p:cNvSpPr/>
          <p:nvPr/>
        </p:nvSpPr>
        <p:spPr>
          <a:xfrm>
            <a:off x="3905696" y="2908251"/>
            <a:ext cx="4745534" cy="7144"/>
          </a:xfrm>
          <a:prstGeom prst="roundRect">
            <a:avLst>
              <a:gd fmla="val 275956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57150" lIns="57150" spcFirstLastPara="1" rIns="57150" wrap="square" tIns="571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2" name="Google Shape;172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80492" y="2930649"/>
            <a:ext cx="4070896" cy="7572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3" name="Google Shape;173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423517" y="3193777"/>
            <a:ext cx="184770" cy="23098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/>
          <p:nvPr/>
        </p:nvSpPr>
        <p:spPr>
          <a:xfrm>
            <a:off x="4682802" y="3062064"/>
            <a:ext cx="1642765" cy="20538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300"/>
              <a:buFont typeface="Crimson Pro SemiBold"/>
              <a:buNone/>
            </a:pPr>
            <a:r>
              <a:rPr b="1" i="0" lang="en" sz="1300" u="none" cap="none" strike="noStrike">
                <a:solidFill>
                  <a:srgbClr val="4C4C4D"/>
                </a:solidFill>
                <a:latin typeface="Crimson Pro SemiBold"/>
                <a:ea typeface="Crimson Pro SemiBold"/>
                <a:cs typeface="Crimson Pro SemiBold"/>
                <a:sym typeface="Crimson Pro SemiBold"/>
              </a:rPr>
              <a:t>Computing Resources</a:t>
            </a:r>
            <a:endParaRPr b="0" i="0" sz="1300" u="none" cap="none" strike="noStrike"/>
          </a:p>
        </p:txBody>
      </p:sp>
      <p:sp>
        <p:nvSpPr>
          <p:cNvPr id="175" name="Google Shape;175;p31"/>
          <p:cNvSpPr/>
          <p:nvPr/>
        </p:nvSpPr>
        <p:spPr>
          <a:xfrm>
            <a:off x="4682802" y="3346251"/>
            <a:ext cx="3811711" cy="210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000"/>
              <a:buFont typeface="Heebo"/>
              <a:buNone/>
            </a:pPr>
            <a:r>
              <a:rPr b="0" i="0" lang="en" sz="10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XBurst CPU with MIPS ISA and advanced memory management.</a:t>
            </a:r>
            <a:endParaRPr b="0" i="0" sz="1000" u="none" cap="none" strike="noStrike"/>
          </a:p>
        </p:txBody>
      </p:sp>
      <p:sp>
        <p:nvSpPr>
          <p:cNvPr id="176" name="Google Shape;176;p31"/>
          <p:cNvSpPr/>
          <p:nvPr/>
        </p:nvSpPr>
        <p:spPr>
          <a:xfrm>
            <a:off x="459953" y="3835673"/>
            <a:ext cx="8224093" cy="6306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4C4C4D"/>
              </a:buClr>
              <a:buSzPts val="1000"/>
              <a:buFont typeface="Heebo"/>
              <a:buNone/>
            </a:pPr>
            <a:r>
              <a:rPr b="0" i="0" lang="en" sz="10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The </a:t>
            </a:r>
            <a:r>
              <a:rPr lang="en" sz="1000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T41 chip’s</a:t>
            </a:r>
            <a:r>
              <a:rPr b="0" i="0" lang="en" sz="1000" u="none" cap="none" strike="noStrike">
                <a:solidFill>
                  <a:srgbClr val="4C4C4D"/>
                </a:solidFill>
                <a:latin typeface="Heebo"/>
                <a:ea typeface="Heebo"/>
                <a:cs typeface="Heebo"/>
                <a:sym typeface="Heebo"/>
              </a:rPr>
              <a:t> AI capacity, combining image processing, video coding/decoding, and connectivity, enables its deployment as a standalone edge AI agent. </a:t>
            </a:r>
            <a:endParaRPr b="0" i="0" sz="100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