
<file path=[Content_Types].xml><?xml version="1.0" encoding="utf-8"?>
<Types xmlns="http://schemas.openxmlformats.org/package/2006/content-types">
  <Override PartName="/_rels/.rels" ContentType="application/vnd.openxmlformats-package.relationships+xml"/>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notesSlides/notesSlide8.xml" ContentType="application/vnd.openxmlformats-officedocument.presentationml.notesSlide+xml"/>
  <Override PartName="/ppt/notesSlides/_rels/notesSlide9.xml.rels" ContentType="application/vnd.openxmlformats-package.relationships+xml"/>
  <Override PartName="/ppt/notesSlides/_rels/notesSlide8.xml.rels" ContentType="application/vnd.openxmlformats-package.relationships+xml"/>
  <Override PartName="/ppt/notesSlides/notesSlide9.xml" ContentType="application/vnd.openxmlformats-officedocument.presentationml.notesSlide+xml"/>
  <Override PartName="/ppt/media/image6.png" ContentType="image/png"/>
  <Override PartName="/ppt/media/image5.png" ContentType="image/png"/>
  <Override PartName="/ppt/media/image4.png" ContentType="image/png"/>
  <Override PartName="/ppt/media/image3.png" ContentType="image/png"/>
  <Override PartName="/ppt/media/image1.png" ContentType="image/png"/>
  <Override PartName="/ppt/media/image2.png" ContentType="image/png"/>
  <Override PartName="/ppt/slideMasters/slideMaster5.xml" ContentType="application/vnd.openxmlformats-officedocument.presentationml.slideMaster+xml"/>
  <Override PartName="/ppt/slideMasters/_rels/slideMaster5.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presentation.xml" ContentType="application/vnd.openxmlformats-officedocument.presentationml.presentation.main+xml"/>
  <Override PartName="/ppt/theme/theme6.xml" ContentType="application/vnd.openxmlformats-officedocument.theme+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heme/theme2.xml" ContentType="application/vnd.openxmlformats-officedocument.theme+xml"/>
  <Override PartName="/ppt/slideLayouts/slideLayout60.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15.xml" ContentType="application/vnd.openxmlformats-officedocument.presentationml.slideLayout+xml"/>
  <Override PartName="/ppt/slideLayouts/slideLayout39.xml" ContentType="application/vnd.openxmlformats-officedocument.presentationml.slideLayout+xml"/>
  <Override PartName="/ppt/slideLayouts/slideLayout14.xml" ContentType="application/vnd.openxmlformats-officedocument.presentationml.slideLayout+xml"/>
  <Override PartName="/ppt/slideLayouts/slideLayout38.xml" ContentType="application/vnd.openxmlformats-officedocument.presentationml.slideLayout+xml"/>
  <Override PartName="/ppt/slideLayouts/slideLayout13.xml" ContentType="application/vnd.openxmlformats-officedocument.presentationml.slideLayout+xml"/>
  <Override PartName="/ppt/slideLayouts/slideLayout37.xml" ContentType="application/vnd.openxmlformats-officedocument.presentationml.slideLayout+xml"/>
  <Override PartName="/ppt/slideLayouts/slideLayout1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4.xml.rels" ContentType="application/vnd.openxmlformats-package.relationships+xml"/>
  <Override PartName="/ppt/slideLayouts/_rels/slideLayout53.xml.rels" ContentType="application/vnd.openxmlformats-package.relationships+xml"/>
  <Override PartName="/ppt/slideLayouts/_rels/slideLayout52.xml.rels" ContentType="application/vnd.openxmlformats-package.relationships+xml"/>
  <Override PartName="/ppt/slideLayouts/_rels/slideLayout51.xml.rels" ContentType="application/vnd.openxmlformats-package.relationships+xml"/>
  <Override PartName="/ppt/slideLayouts/_rels/slideLayout50.xml.rels" ContentType="application/vnd.openxmlformats-package.relationships+xml"/>
  <Override PartName="/ppt/slideLayouts/_rels/slideLayout45.xml.rels" ContentType="application/vnd.openxmlformats-package.relationships+xml"/>
  <Override PartName="/ppt/slideLayouts/_rels/slideLayout44.xml.rels" ContentType="application/vnd.openxmlformats-package.relationships+xml"/>
  <Override PartName="/ppt/slideLayouts/_rels/slideLayout43.xml.rels" ContentType="application/vnd.openxmlformats-package.relationships+xml"/>
  <Override PartName="/ppt/slideLayouts/_rels/slideLayout42.xml.rels" ContentType="application/vnd.openxmlformats-package.relationships+xml"/>
  <Override PartName="/ppt/slideLayouts/_rels/slideLayout41.xml.rels" ContentType="application/vnd.openxmlformats-package.relationships+xml"/>
  <Override PartName="/ppt/slideLayouts/_rels/slideLayout40.xml.rels" ContentType="application/vnd.openxmlformats-package.relationships+xml"/>
  <Override PartName="/ppt/slideLayouts/_rels/slideLayout38.xml.rels" ContentType="application/vnd.openxmlformats-package.relationships+xml"/>
  <Override PartName="/ppt/slideLayouts/_rels/slideLayout37.xml.rels" ContentType="application/vnd.openxmlformats-package.relationships+xml"/>
  <Override PartName="/ppt/slideLayouts/_rels/slideLayout16.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58.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7.xml.rels" ContentType="application/vnd.openxmlformats-package.relationships+xml"/>
  <Override PartName="/ppt/slideLayouts/_rels/slideLayout59.xml.rels" ContentType="application/vnd.openxmlformats-package.relationships+xml"/>
  <Override PartName="/ppt/slideLayouts/_rels/slideLayout12.xml.rels" ContentType="application/vnd.openxmlformats-package.relationships+xml"/>
  <Override PartName="/ppt/slideLayouts/_rels/slideLayout48.xml.rels" ContentType="application/vnd.openxmlformats-package.relationships+xml"/>
  <Override PartName="/ppt/slideLayouts/_rels/slideLayout4.xml.rels" ContentType="application/vnd.openxmlformats-package.relationships+xml"/>
  <Override PartName="/ppt/slideLayouts/_rels/slideLayout46.xml.rels" ContentType="application/vnd.openxmlformats-package.relationships+xml"/>
  <Override PartName="/ppt/slideLayouts/_rels/slideLayout2.xml.rels" ContentType="application/vnd.openxmlformats-package.relationships+xml"/>
  <Override PartName="/ppt/slideLayouts/_rels/slideLayout18.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49.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47.xml.rels" ContentType="application/vnd.openxmlformats-package.relationships+xml"/>
  <Override PartName="/ppt/slideLayouts/_rels/slideLayout3.xml.rels" ContentType="application/vnd.openxmlformats-package.relationships+xml"/>
  <Override PartName="/ppt/slideLayouts/_rels/slideLayout19.xml.rels" ContentType="application/vnd.openxmlformats-package.relationships+xml"/>
  <Override PartName="/ppt/slideLayouts/_rels/slideLayout3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slideLayouts/_rels/slideLayout30.xml.rels" ContentType="application/vnd.openxmlformats-package.relationships+xml"/>
  <Override PartName="/ppt/slideLayouts/_rels/slideLayout25.xml.rels" ContentType="application/vnd.openxmlformats-package.relationships+xml"/>
  <Override PartName="/ppt/slideLayouts/_rels/slideLayout31.xml.rels" ContentType="application/vnd.openxmlformats-package.relationships+xml"/>
  <Override PartName="/ppt/slideLayouts/_rels/slideLayout26.xml.rels" ContentType="application/vnd.openxmlformats-package.relationships+xml"/>
  <Override PartName="/ppt/slideLayouts/_rels/slideLayout27.xml.rels" ContentType="application/vnd.openxmlformats-package.relationships+xml"/>
  <Override PartName="/ppt/slideLayouts/_rels/slideLayout60.xml.rels" ContentType="application/vnd.openxmlformats-package.relationships+xml"/>
  <Override PartName="/ppt/slideLayouts/_rels/slideLayout32.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8.xml.rels" ContentType="application/vnd.openxmlformats-package.relationships+xml"/>
  <Override PartName="/ppt/slideLayouts/_rels/slideLayout33.xml.rels" ContentType="application/vnd.openxmlformats-package.relationships+xml"/>
  <Override PartName="/ppt/slideLayouts/_rels/slideLayout9.xml.rels" ContentType="application/vnd.openxmlformats-package.relationships+xml"/>
  <Override PartName="/ppt/slideLayouts/_rels/slideLayout34.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46.xml" ContentType="application/vnd.openxmlformats-officedocument.presentationml.slideLayout+xml"/>
  <Override PartName="/ppt/slideLayouts/slideLayout21.xml" ContentType="application/vnd.openxmlformats-officedocument.presentationml.slideLayout+xml"/>
  <Override PartName="/ppt/slideLayouts/slideLayout47.xml" ContentType="application/vnd.openxmlformats-officedocument.presentationml.slideLayout+xml"/>
  <Override PartName="/ppt/slideLayouts/slideLayout22.xml" ContentType="application/vnd.openxmlformats-officedocument.presentationml.slideLayout+xml"/>
  <Override PartName="/ppt/slideLayouts/slideLayout48.xml" ContentType="application/vnd.openxmlformats-officedocument.presentationml.slideLayout+xml"/>
  <Override PartName="/ppt/slideLayouts/slideLayout23.xml" ContentType="application/vnd.openxmlformats-officedocument.presentationml.slideLayout+xml"/>
  <Override PartName="/ppt/slideLayouts/slideLayout49.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55.xml" ContentType="application/vnd.openxmlformats-officedocument.presentationml.slideLayout+xml"/>
  <Override PartName="/ppt/slideLayouts/slideLayout30.xml" ContentType="application/vnd.openxmlformats-officedocument.presentationml.slideLayout+xml"/>
  <Override PartName="/ppt/slideLayouts/slideLayout56.xml" ContentType="application/vnd.openxmlformats-officedocument.presentationml.slideLayout+xml"/>
  <Override PartName="/ppt/slideLayouts/slideLayout31.xml" ContentType="application/vnd.openxmlformats-officedocument.presentationml.slideLayout+xml"/>
  <Override PartName="/ppt/slideLayouts/slideLayout57.xml" ContentType="application/vnd.openxmlformats-officedocument.presentationml.slideLayout+xml"/>
  <Override PartName="/ppt/slideLayouts/slideLayout32.xml" ContentType="application/vnd.openxmlformats-officedocument.presentationml.slideLayout+xml"/>
  <Override PartName="/ppt/slideLayouts/slideLayout58.xml" ContentType="application/vnd.openxmlformats-officedocument.presentationml.slideLayout+xml"/>
  <Override PartName="/ppt/slideLayouts/slideLayout33.xml" ContentType="application/vnd.openxmlformats-officedocument.presentationml.slideLayout+xml"/>
  <Override PartName="/ppt/slideLayouts/slideLayout59.xml" ContentType="application/vnd.openxmlformats-officedocument.presentationml.slideLayout+xml"/>
  <Override PartName="/ppt/slideLayouts/slideLayout34.xml" ContentType="application/vnd.openxmlformats-officedocument.presentationml.slideLayout+xml"/>
  <Override PartName="/ppt/slideLayouts/slideLayout10.xml" ContentType="application/vnd.openxmlformats-officedocument.presentationml.slideLayout+xml"/>
  <Override PartName="/ppt/slideLayouts/slideLayout35.xml" ContentType="application/vnd.openxmlformats-officedocument.presentationml.slideLayout+xml"/>
  <Override PartName="/ppt/slideLayouts/slideLayout11.xml" ContentType="application/vnd.openxmlformats-officedocument.presentationml.slideLayout+xml"/>
  <Override PartName="/ppt/slideLayouts/slideLayout36.xml" ContentType="application/vnd.openxmlformats-officedocument.presentationml.slideLayout+xml"/>
  <Override PartName="/ppt/slideLayouts/slideLayout45.xml" ContentType="application/vnd.openxmlformats-officedocument.presentationml.slideLayout+xml"/>
  <Override PartName="/ppt/slideLayouts/slideLayout20.xml" ContentType="application/vnd.openxmlformats-officedocument.presentationml.slideLayout+xml"/>
  <Override PartName="/ppt/slideLayouts/slideLayout9.xml" ContentType="application/vnd.openxmlformats-officedocument.presentationml.slideLayout+xml"/>
  <Override PartName="/ppt/slideLayouts/slideLayout44.xml" ContentType="application/vnd.openxmlformats-officedocument.presentationml.slideLayout+xml"/>
  <Override PartName="/ppt/slideLayouts/slideLayout8.xml" ContentType="application/vnd.openxmlformats-officedocument.presentationml.slideLayout+xml"/>
  <Override PartName="/ppt/slideLayouts/slideLayout43.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6.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1.xml.rels" ContentType="application/vnd.openxmlformats-package.relationships+xml"/>
  <Override PartName="/ppt/slides/_rels/slide9.xml.rels" ContentType="application/vnd.openxmlformats-package.relationships+xml"/>
  <Override PartName="/ppt/slides/_rels/slide2.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sldImg"/>
          </p:nvPr>
        </p:nvSpPr>
        <p:spPr>
          <a:xfrm>
            <a:off x="216000" y="812520"/>
            <a:ext cx="7127280" cy="40089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192" name="PlaceHolder 2"/>
          <p:cNvSpPr>
            <a:spLocks noGrp="1"/>
          </p:cNvSpPr>
          <p:nvPr>
            <p:ph type="body"/>
          </p:nvPr>
        </p:nvSpPr>
        <p:spPr>
          <a:xfrm>
            <a:off x="756000" y="5078520"/>
            <a:ext cx="6047640" cy="481104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193" name="PlaceHolder 3"/>
          <p:cNvSpPr>
            <a:spLocks noGrp="1"/>
          </p:cNvSpPr>
          <p:nvPr>
            <p:ph type="hdr"/>
          </p:nvPr>
        </p:nvSpPr>
        <p:spPr>
          <a:xfrm>
            <a:off x="0" y="0"/>
            <a:ext cx="3280680" cy="534240"/>
          </a:xfrm>
          <a:prstGeom prst="rect">
            <a:avLst/>
          </a:prstGeom>
        </p:spPr>
        <p:txBody>
          <a:bodyPr lIns="0" rIns="0" tIns="0" bIns="0"/>
          <a:p>
            <a:r>
              <a:rPr b="0" lang="en-US" sz="1400" spc="-1" strike="noStrike">
                <a:latin typeface="Times New Roman"/>
              </a:rPr>
              <a:t> </a:t>
            </a:r>
            <a:endParaRPr b="0" lang="en-US" sz="1400" spc="-1" strike="noStrike">
              <a:latin typeface="Times New Roman"/>
            </a:endParaRPr>
          </a:p>
        </p:txBody>
      </p:sp>
      <p:sp>
        <p:nvSpPr>
          <p:cNvPr id="194" name="PlaceHolder 4"/>
          <p:cNvSpPr>
            <a:spLocks noGrp="1"/>
          </p:cNvSpPr>
          <p:nvPr>
            <p:ph type="dt"/>
          </p:nvPr>
        </p:nvSpPr>
        <p:spPr>
          <a:xfrm>
            <a:off x="4278960" y="0"/>
            <a:ext cx="3280680" cy="534240"/>
          </a:xfrm>
          <a:prstGeom prst="rect">
            <a:avLst/>
          </a:prstGeom>
        </p:spPr>
        <p:txBody>
          <a:bodyPr lIns="0" rIns="0" tIns="0" bIns="0"/>
          <a:p>
            <a:pPr algn="r"/>
            <a:r>
              <a:rPr b="0" lang="en-US" sz="1400" spc="-1" strike="noStrike">
                <a:latin typeface="Times New Roman"/>
              </a:rPr>
              <a:t> </a:t>
            </a:r>
            <a:endParaRPr b="0" lang="en-US" sz="1400" spc="-1" strike="noStrike">
              <a:latin typeface="Times New Roman"/>
            </a:endParaRPr>
          </a:p>
        </p:txBody>
      </p:sp>
      <p:sp>
        <p:nvSpPr>
          <p:cNvPr id="195" name="PlaceHolder 5"/>
          <p:cNvSpPr>
            <a:spLocks noGrp="1"/>
          </p:cNvSpPr>
          <p:nvPr>
            <p:ph type="ftr"/>
          </p:nvPr>
        </p:nvSpPr>
        <p:spPr>
          <a:xfrm>
            <a:off x="0" y="10157400"/>
            <a:ext cx="3280680" cy="534240"/>
          </a:xfrm>
          <a:prstGeom prst="rect">
            <a:avLst/>
          </a:prstGeom>
        </p:spPr>
        <p:txBody>
          <a:bodyPr lIns="0" rIns="0" tIns="0" bIns="0" anchor="b"/>
          <a:p>
            <a:r>
              <a:rPr b="0" lang="en-US" sz="1400" spc="-1" strike="noStrike">
                <a:latin typeface="Times New Roman"/>
              </a:rPr>
              <a:t> </a:t>
            </a:r>
            <a:endParaRPr b="0" lang="en-US" sz="1400" spc="-1" strike="noStrike">
              <a:latin typeface="Times New Roman"/>
            </a:endParaRPr>
          </a:p>
        </p:txBody>
      </p:sp>
      <p:sp>
        <p:nvSpPr>
          <p:cNvPr id="196" name="PlaceHolder 6"/>
          <p:cNvSpPr>
            <a:spLocks noGrp="1"/>
          </p:cNvSpPr>
          <p:nvPr>
            <p:ph type="sldNum"/>
          </p:nvPr>
        </p:nvSpPr>
        <p:spPr>
          <a:xfrm>
            <a:off x="4278960" y="10157400"/>
            <a:ext cx="3280680" cy="534240"/>
          </a:xfrm>
          <a:prstGeom prst="rect">
            <a:avLst/>
          </a:prstGeom>
        </p:spPr>
        <p:txBody>
          <a:bodyPr lIns="0" rIns="0" tIns="0" bIns="0" anchor="b"/>
          <a:p>
            <a:pPr algn="r"/>
            <a:fld id="{D5AB4A27-6D21-4047-BECC-53289DE31F31}" type="slidenum">
              <a:rPr b="0" lang="en-US" sz="1400" spc="-1" strike="noStrike">
                <a:latin typeface="Times New Roman"/>
              </a:rPr>
              <a:t>1</a:t>
            </a:fld>
            <a:endParaRPr b="0" lang="en-US"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1143000" y="685800"/>
            <a:ext cx="4569840" cy="3426840"/>
          </a:xfrm>
          <a:prstGeom prst="rect">
            <a:avLst/>
          </a:prstGeom>
        </p:spPr>
      </p:sp>
      <p:sp>
        <p:nvSpPr>
          <p:cNvPr id="349"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350" name="CustomShape 3"/>
          <p:cNvSpPr/>
          <p:nvPr/>
        </p:nvSpPr>
        <p:spPr>
          <a:xfrm>
            <a:off x="0" y="8685360"/>
            <a:ext cx="2969640" cy="455040"/>
          </a:xfrm>
          <a:prstGeom prst="rect">
            <a:avLst/>
          </a:prstGeom>
          <a:noFill/>
          <a:ln>
            <a:noFill/>
          </a:ln>
        </p:spPr>
        <p:style>
          <a:lnRef idx="0"/>
          <a:fillRef idx="0"/>
          <a:effectRef idx="0"/>
          <a:fontRef idx="minor"/>
        </p:style>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1143000" y="685800"/>
            <a:ext cx="4569840" cy="3426840"/>
          </a:xfrm>
          <a:prstGeom prst="rect">
            <a:avLst/>
          </a:prstGeom>
        </p:spPr>
      </p:sp>
      <p:sp>
        <p:nvSpPr>
          <p:cNvPr id="352" name="PlaceHolder 2"/>
          <p:cNvSpPr>
            <a:spLocks noGrp="1"/>
          </p:cNvSpPr>
          <p:nvPr>
            <p:ph type="body"/>
          </p:nvPr>
        </p:nvSpPr>
        <p:spPr>
          <a:xfrm>
            <a:off x="685800" y="4343400"/>
            <a:ext cx="5484240" cy="4112640"/>
          </a:xfrm>
          <a:prstGeom prst="rect">
            <a:avLst/>
          </a:prstGeom>
        </p:spPr>
        <p:txBody>
          <a:bodyPr lIns="0" rIns="0" tIns="0" bIns="0"/>
          <a:p>
            <a:endParaRPr b="0" lang="en-US" sz="2000" spc="-1" strike="noStrike">
              <a:latin typeface="Arial"/>
            </a:endParaRPr>
          </a:p>
        </p:txBody>
      </p:sp>
      <p:sp>
        <p:nvSpPr>
          <p:cNvPr id="353" name="CustomShape 3"/>
          <p:cNvSpPr/>
          <p:nvPr/>
        </p:nvSpPr>
        <p:spPr>
          <a:xfrm>
            <a:off x="0" y="8685360"/>
            <a:ext cx="2969640" cy="455040"/>
          </a:xfrm>
          <a:prstGeom prst="rect">
            <a:avLst/>
          </a:prstGeom>
          <a:noFill/>
          <a:ln>
            <a:noFill/>
          </a:ln>
        </p:spPr>
        <p:style>
          <a:lnRef idx="0"/>
          <a:fillRef idx="0"/>
          <a:effectRef idx="0"/>
          <a:fontRef idx="minor"/>
        </p:style>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1"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3"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45"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4"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2"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0"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9"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1"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3"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4"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88"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89"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90"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9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4"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96"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98"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0"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01"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0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05"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06"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08"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09"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10"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11"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12"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13"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18"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0"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2"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2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1"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32"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3"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6"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37"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39"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40"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43"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4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45"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47"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48"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49"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50"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51"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52"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5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6"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58"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0"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61"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3"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6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5"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66"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67"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9"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0"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1"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3"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74"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75"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77"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178"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8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2"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183"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85"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186"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187"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188"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189"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190"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37.xml"/><Relationship Id="rId3" Type="http://schemas.openxmlformats.org/officeDocument/2006/relationships/slideLayout" Target="../slideLayouts/slideLayout38.xml"/><Relationship Id="rId4" Type="http://schemas.openxmlformats.org/officeDocument/2006/relationships/slideLayout" Target="../slideLayouts/slideLayout39.xml"/><Relationship Id="rId5" Type="http://schemas.openxmlformats.org/officeDocument/2006/relationships/slideLayout" Target="../slideLayouts/slideLayout40.xml"/><Relationship Id="rId6" Type="http://schemas.openxmlformats.org/officeDocument/2006/relationships/slideLayout" Target="../slideLayouts/slideLayout41.xml"/><Relationship Id="rId7" Type="http://schemas.openxmlformats.org/officeDocument/2006/relationships/slideLayout" Target="../slideLayouts/slideLayout42.xml"/><Relationship Id="rId8" Type="http://schemas.openxmlformats.org/officeDocument/2006/relationships/slideLayout" Target="../slideLayouts/slideLayout43.xml"/><Relationship Id="rId9" Type="http://schemas.openxmlformats.org/officeDocument/2006/relationships/slideLayout" Target="../slideLayouts/slideLayout44.xml"/><Relationship Id="rId10" Type="http://schemas.openxmlformats.org/officeDocument/2006/relationships/slideLayout" Target="../slideLayouts/slideLayout45.xml"/><Relationship Id="rId11" Type="http://schemas.openxmlformats.org/officeDocument/2006/relationships/slideLayout" Target="../slideLayouts/slideLayout46.xml"/><Relationship Id="rId12" Type="http://schemas.openxmlformats.org/officeDocument/2006/relationships/slideLayout" Target="../slideLayouts/slideLayout47.xml"/><Relationship Id="rId13"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49.xml"/><Relationship Id="rId3" Type="http://schemas.openxmlformats.org/officeDocument/2006/relationships/slideLayout" Target="../slideLayouts/slideLayout50.xml"/><Relationship Id="rId4" Type="http://schemas.openxmlformats.org/officeDocument/2006/relationships/slideLayout" Target="../slideLayouts/slideLayout51.xml"/><Relationship Id="rId5" Type="http://schemas.openxmlformats.org/officeDocument/2006/relationships/slideLayout" Target="../slideLayouts/slideLayout52.xml"/><Relationship Id="rId6" Type="http://schemas.openxmlformats.org/officeDocument/2006/relationships/slideLayout" Target="../slideLayouts/slideLayout53.xml"/><Relationship Id="rId7" Type="http://schemas.openxmlformats.org/officeDocument/2006/relationships/slideLayout" Target="../slideLayouts/slideLayout54.xml"/><Relationship Id="rId8" Type="http://schemas.openxmlformats.org/officeDocument/2006/relationships/slideLayout" Target="../slideLayouts/slideLayout55.xml"/><Relationship Id="rId9" Type="http://schemas.openxmlformats.org/officeDocument/2006/relationships/slideLayout" Target="../slideLayouts/slideLayout56.xml"/><Relationship Id="rId10" Type="http://schemas.openxmlformats.org/officeDocument/2006/relationships/slideLayout" Target="../slideLayouts/slideLayout57.xml"/><Relationship Id="rId11" Type="http://schemas.openxmlformats.org/officeDocument/2006/relationships/slideLayout" Target="../slideLayouts/slideLayout58.xml"/><Relationship Id="rId12" Type="http://schemas.openxmlformats.org/officeDocument/2006/relationships/slideLayout" Target="../slideLayouts/slideLayout59.xml"/><Relationship Id="rId13"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39"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77"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4" name="PlaceHolder 1"/>
          <p:cNvSpPr>
            <a:spLocks noGrp="1"/>
          </p:cNvSpPr>
          <p:nvPr>
            <p:ph type="title"/>
          </p:nvPr>
        </p:nvSpPr>
        <p:spPr>
          <a:xfrm>
            <a:off x="457200" y="273600"/>
            <a:ext cx="8228880" cy="1144440"/>
          </a:xfrm>
          <a:prstGeom prst="rect">
            <a:avLst/>
          </a:prstGeom>
        </p:spPr>
        <p:txBody>
          <a:bodyPr lIns="0" rIns="0" tIns="0" bIns="0" anchor="ctr"/>
          <a:p>
            <a:r>
              <a:rPr b="0" lang="en-US" sz="1800" spc="-1" strike="noStrike">
                <a:latin typeface="Arial"/>
              </a:rPr>
              <a:t>Click to edit the title text format</a:t>
            </a:r>
            <a:endParaRPr b="0" lang="en-US" sz="1800" spc="-1" strike="noStrike">
              <a:latin typeface="Arial"/>
            </a:endParaRPr>
          </a:p>
        </p:txBody>
      </p:sp>
      <p:sp>
        <p:nvSpPr>
          <p:cNvPr id="115" name="PlaceHolder 2"/>
          <p:cNvSpPr>
            <a:spLocks noGrp="1"/>
          </p:cNvSpPr>
          <p:nvPr>
            <p:ph type="body"/>
          </p:nvPr>
        </p:nvSpPr>
        <p:spPr>
          <a:xfrm>
            <a:off x="45720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
        <p:nvSpPr>
          <p:cNvPr id="116" name="PlaceHolder 3"/>
          <p:cNvSpPr>
            <a:spLocks noGrp="1"/>
          </p:cNvSpPr>
          <p:nvPr>
            <p:ph type="body"/>
          </p:nvPr>
        </p:nvSpPr>
        <p:spPr>
          <a:xfrm>
            <a:off x="4674240" y="1604520"/>
            <a:ext cx="4015440" cy="397692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1800" spc="-1" strike="noStrike">
                <a:latin typeface="Arial"/>
              </a:rPr>
              <a:t>Click to edit the outline text format</a:t>
            </a:r>
            <a:endParaRPr b="0" lang="en-US" sz="1800" spc="-1" strike="noStrike">
              <a:latin typeface="Arial"/>
            </a:endParaRPr>
          </a:p>
          <a:p>
            <a:pPr lvl="1" marL="864000" indent="-324000">
              <a:spcBef>
                <a:spcPts val="1134"/>
              </a:spcBef>
              <a:buClr>
                <a:srgbClr val="000000"/>
              </a:buClr>
              <a:buSzPct val="75000"/>
              <a:buFont typeface="Symbol" charset="2"/>
              <a:buChar char=""/>
            </a:pPr>
            <a:r>
              <a:rPr b="0" lang="en-US" sz="1800" spc="-1" strike="noStrike">
                <a:latin typeface="Arial"/>
              </a:rPr>
              <a:t>Second Outline Level</a:t>
            </a:r>
            <a:endParaRPr b="0" lang="en-US" sz="1800" spc="-1" strike="noStrike">
              <a:latin typeface="Arial"/>
            </a:endParaRPr>
          </a:p>
          <a:p>
            <a:pPr lvl="2" marL="1296000" indent="-288000">
              <a:spcBef>
                <a:spcPts val="850"/>
              </a:spcBef>
              <a:buClr>
                <a:srgbClr val="000000"/>
              </a:buClr>
              <a:buSzPct val="45000"/>
              <a:buFont typeface="Wingdings" charset="2"/>
              <a:buChar char=""/>
            </a:pPr>
            <a:r>
              <a:rPr b="0" lang="en-US" sz="1800" spc="-1" strike="noStrike">
                <a:latin typeface="Arial"/>
              </a:rPr>
              <a:t>Third Outline Level</a:t>
            </a:r>
            <a:endParaRPr b="0" lang="en-US" sz="1800" spc="-1" strike="noStrike">
              <a:latin typeface="Arial"/>
            </a:endParaRPr>
          </a:p>
          <a:p>
            <a:pPr lvl="3" marL="1728000" indent="-216000">
              <a:spcBef>
                <a:spcPts val="567"/>
              </a:spcBef>
              <a:buClr>
                <a:srgbClr val="000000"/>
              </a:buClr>
              <a:buSzPct val="75000"/>
              <a:buFont typeface="Symbol" charset="2"/>
              <a:buChar char=""/>
            </a:pPr>
            <a:r>
              <a:rPr b="0" lang="en-US" sz="1800" spc="-1" strike="noStrike">
                <a:latin typeface="Arial"/>
              </a:rPr>
              <a:t>Fourth Outline Level</a:t>
            </a:r>
            <a:endParaRPr b="0" lang="en-US" sz="1800" spc="-1" strike="noStrike">
              <a:latin typeface="Arial"/>
            </a:endParaRPr>
          </a:p>
          <a:p>
            <a:pPr lvl="4" marL="2160000" indent="-216000">
              <a:spcBef>
                <a:spcPts val="283"/>
              </a:spcBef>
              <a:buClr>
                <a:srgbClr val="000000"/>
              </a:buClr>
              <a:buSzPct val="45000"/>
              <a:buFont typeface="Wingdings" charset="2"/>
              <a:buChar char=""/>
            </a:pPr>
            <a:r>
              <a:rPr b="0" lang="en-US" sz="1800" spc="-1" strike="noStrike">
                <a:latin typeface="Arial"/>
              </a:rPr>
              <a:t>Fifth Outline Level</a:t>
            </a:r>
            <a:endParaRPr b="0" lang="en-US" sz="1800" spc="-1" strike="noStrike">
              <a:latin typeface="Arial"/>
            </a:endParaRPr>
          </a:p>
          <a:p>
            <a:pPr lvl="5" marL="2592000" indent="-216000">
              <a:spcBef>
                <a:spcPts val="283"/>
              </a:spcBef>
              <a:buClr>
                <a:srgbClr val="000000"/>
              </a:buClr>
              <a:buSzPct val="45000"/>
              <a:buFont typeface="Wingdings" charset="2"/>
              <a:buChar char=""/>
            </a:pPr>
            <a:r>
              <a:rPr b="0" lang="en-US" sz="1800" spc="-1" strike="noStrike">
                <a:latin typeface="Arial"/>
              </a:rPr>
              <a:t>Sixth Outline Level</a:t>
            </a:r>
            <a:endParaRPr b="0" lang="en-US" sz="1800" spc="-1" strike="noStrike">
              <a:latin typeface="Arial"/>
            </a:endParaRPr>
          </a:p>
          <a:p>
            <a:pPr lvl="6" marL="3024000" indent="-216000">
              <a:spcBef>
                <a:spcPts val="283"/>
              </a:spcBef>
              <a:buClr>
                <a:srgbClr val="000000"/>
              </a:buClr>
              <a:buSzPct val="45000"/>
              <a:buFont typeface="Wingdings" charset="2"/>
              <a:buChar char=""/>
            </a:pPr>
            <a:r>
              <a:rPr b="0" lang="en-US" sz="1800" spc="-1" strike="noStrike">
                <a:latin typeface="Arial"/>
              </a:rPr>
              <a:t>Seventh Outline Level</a:t>
            </a:r>
            <a:endParaRPr b="0" lang="en-US"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457200" y="273600"/>
            <a:ext cx="8229240" cy="1144800"/>
          </a:xfrm>
          <a:prstGeom prst="rect">
            <a:avLst/>
          </a:prstGeom>
        </p:spPr>
        <p:txBody>
          <a:bodyPr lIns="0" rIns="0" tIns="0" bIns="0" anchor="ctr"/>
          <a:p>
            <a:pPr algn="ctr"/>
            <a:r>
              <a:rPr b="0" lang="en-US" sz="4400" spc="-1" strike="noStrike">
                <a:latin typeface="Arial"/>
              </a:rPr>
              <a:t>Click to edit the title text format</a:t>
            </a:r>
            <a:endParaRPr b="0" lang="en-US" sz="4400" spc="-1" strike="noStrike">
              <a:latin typeface="Arial"/>
            </a:endParaRPr>
          </a:p>
        </p:txBody>
      </p:sp>
      <p:sp>
        <p:nvSpPr>
          <p:cNvPr id="154" name="PlaceHolder 2"/>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 id="2147483712"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40.xml"/>
</Relationships>
</file>

<file path=ppt/slides/_rels/slide11.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40.xml"/>
</Relationships>
</file>

<file path=ppt/slides/_rels/slide12.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hyperlink" Target="http://en.wikipedia.org/wiki/Wayland_(display_server_protocol" TargetMode="External"/><Relationship Id="rId3" Type="http://schemas.openxmlformats.org/officeDocument/2006/relationships/slideLayout" Target="../slideLayouts/slideLayout4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5.xml.rels><?xml version="1.0" encoding="UTF-8"?>
<Relationships xmlns="http://schemas.openxmlformats.org/package/2006/relationships"><Relationship Id="rId1" Type="http://schemas.openxmlformats.org/officeDocument/2006/relationships/hyperlink" Target="https://wayland-book.com/introduction/high-level-design.html" TargetMode="External"/><Relationship Id="rId2" Type="http://schemas.openxmlformats.org/officeDocument/2006/relationships/hyperlink" Target="https://wayland.freedesktop.org/faq.html" TargetMode="External"/><Relationship Id="rId3" Type="http://schemas.openxmlformats.org/officeDocument/2006/relationships/hyperlink" Target="https://jan.newmarch.name/Wayland/index.html" TargetMode="External"/><Relationship Id="rId4" Type="http://schemas.openxmlformats.org/officeDocument/2006/relationships/hyperlink" Target="https://upload.wikimedia.org/wikipedia/commons/a/a7/Wayland_display_server_protocol.svg" TargetMode="External"/><Relationship Id="rId5" Type="http://schemas.openxmlformats.org/officeDocument/2006/relationships/hyperlink" Target="https://www.phoronix.com/news/MTA4NDQ" TargetMode="External"/><Relationship Id="rId6" Type="http://schemas.openxmlformats.org/officeDocument/2006/relationships/hyperlink" Target="https://wayland.pages.freedesktop.org/weston/toc/libweston/output-management.html" TargetMode="External"/><Relationship Id="rId7" Type="http://schemas.openxmlformats.org/officeDocument/2006/relationships/hyperlink" Target="https://blog.lancitou.net/build-and-run-weston-on-ubuntu/" TargetMode="External"/><Relationship Id="rId8" Type="http://schemas.openxmlformats.org/officeDocument/2006/relationships/hyperlink" Target="https://jan.newmarch.name/Wayland/ProgrammingClient/" TargetMode="External"/><Relationship Id="rId9" Type="http://schemas.openxmlformats.org/officeDocument/2006/relationships/hyperlink" Target="https://www.youtube.com/watch?v=LbDOCJcDRoo" TargetMode="External"/><Relationship Id="rId10" Type="http://schemas.openxmlformats.org/officeDocument/2006/relationships/slideLayout" Target="../slideLayouts/slideLayout49.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1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9.xml"/>
</Relationships>
</file>

<file path=ppt/slides/_rels/slide1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40.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0.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685800" y="2130480"/>
            <a:ext cx="7770240" cy="146772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Noto Sans CJK SC"/>
              </a:rPr>
              <a:t>LibX11, libxcb, </a:t>
            </a:r>
            <a:r>
              <a:rPr b="0" lang="en-US" sz="4400" spc="-1" strike="noStrike">
                <a:solidFill>
                  <a:srgbClr val="000000"/>
                </a:solidFill>
                <a:latin typeface="Calibri"/>
                <a:ea typeface="DejaVu Sans"/>
              </a:rPr>
              <a:t>xerver</a:t>
            </a:r>
            <a:endParaRPr b="0" lang="en-US" sz="4400" spc="-1" strike="noStrike">
              <a:latin typeface="Arial"/>
            </a:endParaRPr>
          </a:p>
          <a:p>
            <a:pPr algn="ctr">
              <a:lnSpc>
                <a:spcPct val="100000"/>
              </a:lnSpc>
            </a:pPr>
            <a:r>
              <a:rPr b="0" lang="en-US" sz="4400" spc="-1" strike="noStrike">
                <a:solidFill>
                  <a:srgbClr val="000000"/>
                </a:solidFill>
                <a:latin typeface="Calibri"/>
                <a:ea typeface="DejaVu Sans"/>
              </a:rPr>
              <a:t>libwayland,  wayland server</a:t>
            </a:r>
            <a:endParaRPr b="0" lang="en-US" sz="4400" spc="-1" strike="noStrike">
              <a:latin typeface="Arial"/>
            </a:endParaRPr>
          </a:p>
        </p:txBody>
      </p:sp>
      <p:sp>
        <p:nvSpPr>
          <p:cNvPr id="198" name="CustomShape 2"/>
          <p:cNvSpPr/>
          <p:nvPr/>
        </p:nvSpPr>
        <p:spPr>
          <a:xfrm>
            <a:off x="1371600" y="3886200"/>
            <a:ext cx="6398640" cy="1750320"/>
          </a:xfrm>
          <a:prstGeom prst="rect">
            <a:avLst/>
          </a:prstGeom>
          <a:noFill/>
          <a:ln>
            <a:noFill/>
          </a:ln>
        </p:spPr>
        <p:style>
          <a:lnRef idx="0"/>
          <a:fillRef idx="0"/>
          <a:effectRef idx="0"/>
          <a:fontRef idx="minor"/>
        </p:style>
        <p:txBody>
          <a:bodyPr lIns="90000" rIns="90000" tIns="45000" bIns="45000"/>
          <a:p>
            <a:pPr algn="ctr">
              <a:lnSpc>
                <a:spcPct val="100000"/>
              </a:lnSpc>
              <a:spcBef>
                <a:spcPts val="641"/>
              </a:spcBef>
            </a:pPr>
            <a:r>
              <a:rPr b="0" lang="en-US" sz="3200" spc="-1" strike="noStrike">
                <a:solidFill>
                  <a:srgbClr val="8b8b8b"/>
                </a:solidFill>
                <a:latin typeface="Calibri"/>
                <a:ea typeface="DejaVu Sans"/>
              </a:rPr>
              <a:t>Keith Packard: Deverloper of Xorg</a:t>
            </a:r>
            <a:endParaRPr b="0" lang="en-US" sz="3200" spc="-1" strike="noStrike">
              <a:latin typeface="Arial"/>
            </a:endParaRPr>
          </a:p>
          <a:p>
            <a:pPr algn="ctr">
              <a:lnSpc>
                <a:spcPct val="100000"/>
              </a:lnSpc>
              <a:spcBef>
                <a:spcPts val="641"/>
              </a:spcBef>
            </a:pPr>
            <a:r>
              <a:rPr b="0" lang="en-US" sz="3200" spc="-1" strike="noStrike">
                <a:solidFill>
                  <a:srgbClr val="8b8b8b"/>
                </a:solidFill>
                <a:latin typeface="Calibri"/>
                <a:ea typeface="Noto Sans CJK SC"/>
              </a:rPr>
              <a:t>Kristian: </a:t>
            </a:r>
            <a:r>
              <a:rPr b="0" lang="en-US" sz="3200" spc="-1" strike="noStrike">
                <a:solidFill>
                  <a:srgbClr val="8b8b8b"/>
                </a:solidFill>
                <a:latin typeface="Calibri"/>
                <a:ea typeface="DejaVu Sans"/>
              </a:rPr>
              <a:t>Deverloper of wayland</a:t>
            </a:r>
            <a:endParaRPr b="0" lang="en-US" sz="3200" spc="-1" strike="noStrike">
              <a:latin typeface="Arial"/>
            </a:endParaRPr>
          </a:p>
          <a:p>
            <a:pPr algn="ctr">
              <a:lnSpc>
                <a:spcPct val="100000"/>
              </a:lnSpc>
              <a:spcBef>
                <a:spcPts val="641"/>
              </a:spcBef>
            </a:pPr>
            <a:endParaRPr b="0" lang="en-US" sz="3200" spc="-1" strike="noStrike">
              <a:latin typeface="Arial"/>
            </a:endParaRPr>
          </a:p>
          <a:p>
            <a:pPr algn="ctr">
              <a:lnSpc>
                <a:spcPct val="100000"/>
              </a:lnSpc>
              <a:spcBef>
                <a:spcPts val="641"/>
              </a:spcBef>
            </a:pPr>
            <a:r>
              <a:rPr b="0" lang="en-US" sz="3200" spc="-1" strike="noStrike">
                <a:solidFill>
                  <a:srgbClr val="8b8b8b"/>
                </a:solidFill>
                <a:latin typeface="Calibri"/>
                <a:ea typeface="DejaVu Sans"/>
              </a:rPr>
              <a:t>https://www.x.org/wiki/ArvindUmrao/</a:t>
            </a:r>
            <a:endParaRPr b="0" lang="en-US" sz="3200" spc="-1" strike="noStrike">
              <a:latin typeface="Arial"/>
            </a:endParaRPr>
          </a:p>
        </p:txBody>
      </p:sp>
    </p:spTree>
  </p:cSld>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366480" y="73080"/>
            <a:ext cx="8228520" cy="1129680"/>
          </a:xfrm>
          <a:prstGeom prst="rect">
            <a:avLst/>
          </a:prstGeom>
          <a:noFill/>
          <a:ln>
            <a:noFill/>
          </a:ln>
        </p:spPr>
        <p:style>
          <a:lnRef idx="0"/>
          <a:fillRef idx="0"/>
          <a:effectRef idx="0"/>
          <a:fontRef idx="minor"/>
        </p:style>
        <p:txBody>
          <a:bodyPr lIns="0" rIns="0" tIns="0" bIns="0" anchor="ctr"/>
          <a:p>
            <a:pPr algn="ctr">
              <a:lnSpc>
                <a:spcPct val="100000"/>
              </a:lnSpc>
            </a:pPr>
            <a:r>
              <a:rPr b="0" lang="en-US" sz="3200" spc="-1" strike="noStrike">
                <a:latin typeface="Arial"/>
              </a:rPr>
              <a:t>Wayland core protocol</a:t>
            </a:r>
            <a:br/>
            <a:r>
              <a:rPr b="0" lang="en-US" sz="1600" spc="-1" strike="noStrike">
                <a:latin typeface="Arial"/>
              </a:rPr>
              <a:t>Object-oriented(async) services offered by the compositor are presented as a series of objects living on the same compositor. Each object implements an interface which has a name, a number of methods (called requests) as well as several associated events </a:t>
            </a:r>
            <a:endParaRPr b="0" lang="en-US" sz="1600" spc="-1" strike="noStrike">
              <a:latin typeface="Arial"/>
            </a:endParaRPr>
          </a:p>
        </p:txBody>
      </p:sp>
      <p:sp>
        <p:nvSpPr>
          <p:cNvPr id="322" name="CustomShape 2"/>
          <p:cNvSpPr/>
          <p:nvPr/>
        </p:nvSpPr>
        <p:spPr>
          <a:xfrm>
            <a:off x="1355040" y="1865160"/>
            <a:ext cx="6520320" cy="3161880"/>
          </a:xfrm>
          <a:prstGeom prst="rect">
            <a:avLst/>
          </a:prstGeom>
          <a:noFill/>
          <a:ln>
            <a:noFill/>
          </a:ln>
        </p:spPr>
        <p:style>
          <a:lnRef idx="0"/>
          <a:fillRef idx="0"/>
          <a:effectRef idx="0"/>
          <a:fontRef idx="minor"/>
        </p:style>
        <p:txBody>
          <a:bodyPr lIns="90000" rIns="90000" tIns="45000" bIns="45000"/>
          <a:p>
            <a:pPr>
              <a:lnSpc>
                <a:spcPct val="100000"/>
              </a:lnSpc>
            </a:pPr>
            <a:r>
              <a:rPr b="0" lang="en-US" sz="1800" spc="-1" strike="noStrike">
                <a:latin typeface="Arial"/>
              </a:rPr>
              <a:t>define basic building blocks of clinet to interact with compositor</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wl_outpu, wl_seat  wl_pointer wl_touch</a:t>
            </a:r>
            <a:endParaRPr b="0" lang="en-US" sz="1800" spc="-1" strike="noStrike">
              <a:latin typeface="Arial"/>
            </a:endParaRPr>
          </a:p>
          <a:p>
            <a:pPr>
              <a:lnSpc>
                <a:spcPct val="100000"/>
              </a:lnSpc>
            </a:pPr>
            <a:r>
              <a:rPr b="0" lang="en-US" sz="1800" spc="-1" strike="noStrike">
                <a:latin typeface="Arial"/>
              </a:rPr>
              <a:t>wl_kaybaourd</a:t>
            </a:r>
            <a:endParaRPr b="0" lang="en-US" sz="1800" spc="-1" strike="noStrike">
              <a:latin typeface="Arial"/>
            </a:endParaRPr>
          </a:p>
          <a:p>
            <a:pPr>
              <a:lnSpc>
                <a:spcPct val="100000"/>
              </a:lnSpc>
            </a:pPr>
            <a:r>
              <a:rPr b="0" lang="en-US" sz="1800" spc="-1" strike="noStrike">
                <a:latin typeface="Arial"/>
              </a:rPr>
              <a:t>wl_surface, wl_buffer</a:t>
            </a:r>
            <a:endParaRPr b="0" lang="en-US" sz="1800" spc="-1" strike="noStrike">
              <a:latin typeface="Arial"/>
            </a:endParaRPr>
          </a:p>
          <a:p>
            <a:pPr>
              <a:lnSpc>
                <a:spcPct val="100000"/>
              </a:lnSpc>
            </a:pPr>
            <a:r>
              <a:rPr b="0" lang="en-US" sz="1800" spc="-1" strike="noStrike">
                <a:latin typeface="Arial"/>
              </a:rPr>
              <a:t>drad and drop  drop related interfaces</a:t>
            </a:r>
            <a:endParaRPr b="0" lang="en-US" sz="1800" spc="-1" strike="noStrike">
              <a:latin typeface="Arial"/>
            </a:endParaRPr>
          </a:p>
          <a:p>
            <a:pPr>
              <a:lnSpc>
                <a:spcPct val="100000"/>
              </a:lnSpc>
            </a:pP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latin typeface="Arial"/>
              </a:rPr>
              <a:t>usual flow, client connect to server</a:t>
            </a:r>
            <a:endParaRPr b="0" lang="en-US" sz="1800" spc="-1" strike="noStrike">
              <a:latin typeface="Arial"/>
            </a:endParaRPr>
          </a:p>
          <a:p>
            <a:pPr>
              <a:lnSpc>
                <a:spcPct val="100000"/>
              </a:lnSpc>
            </a:pPr>
            <a:r>
              <a:rPr b="0" lang="en-US" sz="1800" spc="-1" strike="noStrike">
                <a:latin typeface="Arial"/>
              </a:rPr>
              <a:t>server adveristes some objects</a:t>
            </a:r>
            <a:endParaRPr b="0" lang="en-US" sz="1800" spc="-1" strike="noStrike">
              <a:latin typeface="Arial"/>
            </a:endParaRPr>
          </a:p>
          <a:p>
            <a:pPr>
              <a:lnSpc>
                <a:spcPct val="100000"/>
              </a:lnSpc>
            </a:pPr>
            <a:r>
              <a:rPr b="0" lang="en-US" sz="1800" spc="-1" strike="noStrike">
                <a:latin typeface="Arial"/>
              </a:rPr>
              <a:t>client bind some globals and intracting with globals</a:t>
            </a:r>
            <a:endParaRPr b="0" lang="en-US" sz="1800" spc="-1" strike="noStrike">
              <a:latin typeface="Arial"/>
            </a:endParaRPr>
          </a:p>
          <a:p>
            <a:pPr>
              <a:lnSpc>
                <a:spcPct val="100000"/>
              </a:lnSpc>
            </a:pPr>
            <a:r>
              <a:rPr b="0" lang="en-US" sz="1800" spc="-1" strike="noStrike">
                <a:latin typeface="Arial"/>
              </a:rPr>
              <a:t>clint send request to server and getting event from server</a:t>
            </a:r>
            <a:endParaRPr b="0" lang="en-US" sz="1800" spc="-1" strike="noStrike">
              <a:latin typeface="Arial"/>
            </a:endParaRPr>
          </a:p>
        </p:txBody>
      </p:sp>
    </p:spTree>
  </p:cSld>
  <p:timing>
    <p:tnLst>
      <p:par>
        <p:cTn id="19" dur="indefinite" restart="never" nodeType="tmRoot">
          <p:childTnLst>
            <p:seq>
              <p:cTn id="20" dur="indefinite" nodeType="mainSeq"/>
              <p:prevCondLst>
                <p:cond delay="0" evt="onPrev">
                  <p:tgtEl>
                    <p:sldTgt/>
                  </p:tgtEl>
                </p:cond>
              </p:prevCondLst>
              <p:nextCondLst>
                <p:cond delay="0" evt="onNext">
                  <p:tgtEl>
                    <p:sldTgt/>
                  </p:tgtEl>
                </p:cond>
              </p:nextCondLst>
            </p:seq>
          </p:childTnLst>
        </p:cTn>
      </p:par>
    </p:tnLst>
  </p:timing>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1"/>
          <p:cNvSpPr/>
          <p:nvPr/>
        </p:nvSpPr>
        <p:spPr>
          <a:xfrm>
            <a:off x="0" y="-7920"/>
            <a:ext cx="8227440" cy="1698120"/>
          </a:xfrm>
          <a:prstGeom prst="rect">
            <a:avLst/>
          </a:prstGeom>
          <a:noFill/>
          <a:ln>
            <a:noFill/>
          </a:ln>
        </p:spPr>
        <p:style>
          <a:lnRef idx="0"/>
          <a:fillRef idx="0"/>
          <a:effectRef idx="0"/>
          <a:fontRef idx="minor"/>
        </p:style>
        <p:txBody>
          <a:bodyPr lIns="0" rIns="0" tIns="0" bIns="0" anchor="ctr"/>
          <a:p>
            <a:pPr algn="ctr">
              <a:lnSpc>
                <a:spcPct val="100000"/>
              </a:lnSpc>
            </a:pPr>
            <a:r>
              <a:rPr b="1" lang="en-US" sz="2400" spc="-1" strike="noStrike">
                <a:solidFill>
                  <a:srgbClr val="000000"/>
                </a:solidFill>
                <a:latin typeface="Arial"/>
                <a:ea typeface="DejaVu Sans"/>
              </a:rPr>
              <a:t>Diff x vs wayland</a:t>
            </a:r>
            <a:br/>
            <a:r>
              <a:rPr b="0" lang="en-US" sz="2400" spc="-1" strike="noStrike">
                <a:solidFill>
                  <a:srgbClr val="000000"/>
                </a:solidFill>
                <a:latin typeface="Arial"/>
                <a:ea typeface="DejaVu Sans"/>
              </a:rPr>
              <a:t>External vs internal compositor</a:t>
            </a:r>
            <a:br/>
            <a:r>
              <a:rPr b="0" lang="en-US" sz="2400" spc="-1" strike="noStrike">
                <a:solidFill>
                  <a:srgbClr val="000000"/>
                </a:solidFill>
                <a:latin typeface="Arial"/>
                <a:ea typeface="DejaVu Sans"/>
              </a:rPr>
              <a:t>                  External vs internal windows management</a:t>
            </a:r>
            <a:br/>
            <a:r>
              <a:rPr b="0" lang="en-US" sz="2400" spc="-1" strike="noStrike">
                <a:solidFill>
                  <a:srgbClr val="000000"/>
                </a:solidFill>
                <a:latin typeface="Arial"/>
                <a:ea typeface="DejaVu Sans"/>
              </a:rPr>
              <a:t>  External vs Client-sde decoration</a:t>
            </a:r>
            <a:br/>
            <a:r>
              <a:rPr b="0" lang="en-US" sz="2400" spc="-1" strike="noStrike">
                <a:solidFill>
                  <a:srgbClr val="000000"/>
                </a:solidFill>
                <a:latin typeface="Arial"/>
                <a:ea typeface="DejaVu Sans"/>
              </a:rPr>
              <a:t> </a:t>
            </a:r>
            <a:endParaRPr b="0" lang="en-US" sz="2400" spc="-1" strike="noStrike">
              <a:latin typeface="Arial"/>
            </a:endParaRPr>
          </a:p>
        </p:txBody>
      </p:sp>
      <p:pic>
        <p:nvPicPr>
          <p:cNvPr id="324" name="" descr=""/>
          <p:cNvPicPr/>
          <p:nvPr/>
        </p:nvPicPr>
        <p:blipFill>
          <a:blip r:embed="rId1"/>
          <a:stretch/>
        </p:blipFill>
        <p:spPr>
          <a:xfrm>
            <a:off x="365760" y="1828800"/>
            <a:ext cx="7836120" cy="4479120"/>
          </a:xfrm>
          <a:prstGeom prst="rect">
            <a:avLst/>
          </a:prstGeom>
          <a:ln>
            <a:noFill/>
          </a:ln>
        </p:spPr>
      </p:pic>
    </p:spTree>
  </p:cSld>
  <p:timing>
    <p:tnLst>
      <p:par>
        <p:cTn id="21" dur="indefinite" restart="never" nodeType="tmRoot">
          <p:childTnLst>
            <p:seq>
              <p:cTn id="22" dur="indefinite" nodeType="mainSeq"/>
              <p:prevCondLst>
                <p:cond delay="0" evt="onPrev">
                  <p:tgtEl>
                    <p:sldTgt/>
                  </p:tgtEl>
                </p:cond>
              </p:prevCondLst>
              <p:nextCondLst>
                <p:cond delay="0" evt="onNext">
                  <p:tgtEl>
                    <p:sldTgt/>
                  </p:tgtEl>
                </p:cond>
              </p:nextCondLst>
            </p:seq>
          </p:childTnLst>
        </p:cTn>
      </p:par>
    </p:tnLst>
  </p:timing>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3600" spc="-1" strike="noStrike">
                <a:solidFill>
                  <a:srgbClr val="000000"/>
                </a:solidFill>
                <a:latin typeface="Calibri"/>
                <a:ea typeface="DejaVu Sans"/>
              </a:rPr>
              <a:t>Wayland https://wayland.freedesktop.org/</a:t>
            </a:r>
            <a:endParaRPr b="0" lang="en-US" sz="3600" spc="-1" strike="noStrike">
              <a:latin typeface="Arial"/>
            </a:endParaRPr>
          </a:p>
        </p:txBody>
      </p:sp>
      <p:sp>
        <p:nvSpPr>
          <p:cNvPr id="326" name="CustomShape 2"/>
          <p:cNvSpPr/>
          <p:nvPr/>
        </p:nvSpPr>
        <p:spPr>
          <a:xfrm>
            <a:off x="4853880" y="1526760"/>
            <a:ext cx="4036320" cy="452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320"/>
              </a:spcBef>
            </a:pPr>
            <a:r>
              <a:rPr b="0" lang="en-US" sz="1600" spc="-1" strike="noStrike">
                <a:solidFill>
                  <a:srgbClr val="000000"/>
                </a:solidFill>
                <a:latin typeface="Calibri"/>
                <a:ea typeface="DejaVu Sans"/>
              </a:rPr>
              <a:t>Wayland compositors</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ea typeface="DejaVu Sans"/>
              </a:rPr>
              <a:t>Display servers that implement the Wayland display server protocol are also called Wayland compositors because they additionally perform the task of a compositing window manager.</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Weston</a:t>
            </a:r>
            <a:r>
              <a:rPr b="0" lang="en-US" sz="1600" spc="-1" strike="noStrike">
                <a:solidFill>
                  <a:srgbClr val="000000"/>
                </a:solidFill>
                <a:latin typeface="Calibri"/>
                <a:ea typeface="DejaVu Sans"/>
              </a:rPr>
              <a:t> – the reference implementation of a Wayland compositor; Weston implements client-side decoration</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Lipstick</a:t>
            </a:r>
            <a:r>
              <a:rPr b="0" lang="en-US" sz="1600" spc="-1" strike="noStrike">
                <a:solidFill>
                  <a:srgbClr val="000000"/>
                </a:solidFill>
                <a:latin typeface="Calibri"/>
                <a:ea typeface="DejaVu Sans"/>
              </a:rPr>
              <a:t> – mobile user experience (UX) framework which implements Wayland compositor. It is used in Sailfish OS and Nemo Mobile.</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Enlightenment</a:t>
            </a:r>
            <a:r>
              <a:rPr b="0" lang="en-US" sz="1600" spc="-1" strike="noStrike">
                <a:solidFill>
                  <a:srgbClr val="000000"/>
                </a:solidFill>
                <a:latin typeface="Calibri"/>
                <a:ea typeface="DejaVu Sans"/>
              </a:rPr>
              <a:t> 0.19 (E19) is expected to have full Wayland support.</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KWin </a:t>
            </a:r>
            <a:r>
              <a:rPr b="0" lang="en-US" sz="1600" spc="-1" strike="noStrike">
                <a:solidFill>
                  <a:srgbClr val="000000"/>
                </a:solidFill>
                <a:latin typeface="Calibri"/>
                <a:ea typeface="DejaVu Sans"/>
              </a:rPr>
              <a:t>had incomplete Wayland support in April 2013.</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Mutter</a:t>
            </a:r>
            <a:r>
              <a:rPr b="0" lang="en-US" sz="1600" spc="-1" strike="noStrike">
                <a:solidFill>
                  <a:srgbClr val="000000"/>
                </a:solidFill>
                <a:latin typeface="Calibri"/>
                <a:ea typeface="DejaVu Sans"/>
              </a:rPr>
              <a:t> maintains a separate branch for the integration of Wayland for GNOME 3.9 (in September 2013).</a:t>
            </a:r>
            <a:endParaRPr b="0" lang="en-US" sz="1600" spc="-1" strike="noStrike">
              <a:latin typeface="Arial"/>
            </a:endParaRPr>
          </a:p>
          <a:p>
            <a:pPr marL="343080" indent="-340920">
              <a:lnSpc>
                <a:spcPct val="100000"/>
              </a:lnSpc>
              <a:spcBef>
                <a:spcPts val="320"/>
              </a:spcBef>
              <a:buClr>
                <a:srgbClr val="ff0000"/>
              </a:buClr>
              <a:buFont typeface="Arial"/>
              <a:buChar char="•"/>
            </a:pPr>
            <a:r>
              <a:rPr b="0" lang="en-US" sz="1600" spc="-1" strike="noStrike">
                <a:solidFill>
                  <a:srgbClr val="ff0000"/>
                </a:solidFill>
                <a:latin typeface="Calibri"/>
                <a:ea typeface="DejaVu Sans"/>
              </a:rPr>
              <a:t>Clayland </a:t>
            </a:r>
            <a:r>
              <a:rPr b="0" lang="en-US" sz="1600" spc="-1" strike="noStrike">
                <a:solidFill>
                  <a:srgbClr val="000000"/>
                </a:solidFill>
                <a:latin typeface="Calibri"/>
                <a:ea typeface="DejaVu Sans"/>
              </a:rPr>
              <a:t>is a simple example Wayland compositor using Clutter.</a:t>
            </a:r>
            <a:endParaRPr b="0" lang="en-US" sz="1600" spc="-1" strike="noStrike">
              <a:latin typeface="Arial"/>
            </a:endParaRPr>
          </a:p>
        </p:txBody>
      </p:sp>
      <p:sp>
        <p:nvSpPr>
          <p:cNvPr id="327" name="CustomShape 3"/>
          <p:cNvSpPr/>
          <p:nvPr/>
        </p:nvSpPr>
        <p:spPr>
          <a:xfrm>
            <a:off x="489960" y="1777680"/>
            <a:ext cx="386136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Wayland uses direct rendering over EGL</a:t>
            </a:r>
            <a:endParaRPr b="0" lang="en-US" sz="1800" spc="-1" strike="noStrike">
              <a:latin typeface="Arial"/>
            </a:endParaRPr>
          </a:p>
        </p:txBody>
      </p:sp>
      <p:pic>
        <p:nvPicPr>
          <p:cNvPr id="328" name="Content Placeholder 3" descr=""/>
          <p:cNvPicPr/>
          <p:nvPr/>
        </p:nvPicPr>
        <p:blipFill>
          <a:blip r:embed="rId1"/>
          <a:stretch/>
        </p:blipFill>
        <p:spPr>
          <a:xfrm>
            <a:off x="461520" y="2416320"/>
            <a:ext cx="4036320" cy="3026880"/>
          </a:xfrm>
          <a:prstGeom prst="rect">
            <a:avLst/>
          </a:prstGeom>
          <a:ln>
            <a:noFill/>
          </a:ln>
        </p:spPr>
      </p:pic>
      <p:sp>
        <p:nvSpPr>
          <p:cNvPr id="329" name="CustomShape 4"/>
          <p:cNvSpPr/>
          <p:nvPr/>
        </p:nvSpPr>
        <p:spPr>
          <a:xfrm>
            <a:off x="971640" y="6356520"/>
            <a:ext cx="75585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u="sng">
                <a:solidFill>
                  <a:srgbClr val="0000ff"/>
                </a:solidFill>
                <a:uFillTx/>
                <a:latin typeface="Calibri"/>
                <a:ea typeface="DejaVu Sans"/>
                <a:hlinkClick r:id="rId2"/>
              </a:rPr>
              <a:t>http://en.wikipedia.org/wiki/Wayland_(display_server_protocol</a:t>
            </a:r>
            <a:r>
              <a:rPr b="0" lang="en-US" sz="1200" spc="-1" strike="noStrike">
                <a:solidFill>
                  <a:srgbClr val="8b8b8b"/>
                </a:solidFill>
                <a:latin typeface="Calibri"/>
                <a:ea typeface="DejaVu Sans"/>
              </a:rPr>
              <a:t>)</a:t>
            </a:r>
            <a:endParaRPr b="0" lang="en-US" sz="1200" spc="-1" strike="noStrike">
              <a:latin typeface="Arial"/>
            </a:endParaRPr>
          </a:p>
          <a:p>
            <a:pPr algn="ctr">
              <a:lnSpc>
                <a:spcPct val="100000"/>
              </a:lnSpc>
            </a:pPr>
            <a:r>
              <a:rPr b="0" lang="en-US" sz="1200" spc="-1" strike="noStrike">
                <a:solidFill>
                  <a:srgbClr val="8b8b8b"/>
                </a:solidFill>
                <a:latin typeface="Calibri"/>
                <a:ea typeface="DejaVu Sans"/>
              </a:rPr>
              <a:t>https://upload.wikimedia.org/wikipedia/commons/a/a7/Wayland_display_server_protocol.svg</a:t>
            </a:r>
            <a:endParaRPr b="0" lang="en-US" sz="1200" spc="-1" strike="noStrike">
              <a:latin typeface="Arial"/>
            </a:endParaRPr>
          </a:p>
        </p:txBody>
      </p:sp>
    </p:spTree>
  </p:cSld>
  <p:timing>
    <p:tnLst>
      <p:par>
        <p:cTn id="23" dur="indefinite" restart="never" nodeType="tmRoot">
          <p:childTnLst>
            <p:seq>
              <p:cTn id="24" dur="indefinite" nodeType="mainSeq"/>
              <p:prevCondLst>
                <p:cond delay="0" evt="onPrev">
                  <p:tgtEl>
                    <p:sldTgt/>
                  </p:tgtEl>
                </p:cond>
              </p:prevCondLst>
              <p:nextCondLst>
                <p:cond delay="0" evt="onNext">
                  <p:tgtEl>
                    <p:sldTgt/>
                  </p:tgtEl>
                </p:cond>
              </p:nextCondLst>
            </p:seq>
          </p:childTnLst>
        </p:cTn>
      </p:par>
    </p:tnLst>
  </p:timing>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CustomShape 1"/>
          <p:cNvSpPr/>
          <p:nvPr/>
        </p:nvSpPr>
        <p:spPr>
          <a:xfrm>
            <a:off x="457200" y="274680"/>
            <a:ext cx="8227440" cy="1140840"/>
          </a:xfrm>
          <a:prstGeom prst="rect">
            <a:avLst/>
          </a:prstGeom>
          <a:noFill/>
          <a:ln>
            <a:noFill/>
          </a:ln>
        </p:spPr>
        <p:style>
          <a:lnRef idx="0"/>
          <a:fillRef idx="0"/>
          <a:effectRef idx="0"/>
          <a:fontRef idx="minor"/>
        </p:style>
      </p:sp>
      <p:sp>
        <p:nvSpPr>
          <p:cNvPr id="331" name="CustomShape 2"/>
          <p:cNvSpPr/>
          <p:nvPr/>
        </p:nvSpPr>
        <p:spPr>
          <a:xfrm>
            <a:off x="457200" y="1600200"/>
            <a:ext cx="8227440" cy="4523760"/>
          </a:xfrm>
          <a:prstGeom prst="rect">
            <a:avLst/>
          </a:prstGeom>
          <a:noFill/>
          <a:ln>
            <a:noFill/>
          </a:ln>
        </p:spPr>
        <p:style>
          <a:lnRef idx="0"/>
          <a:fillRef idx="0"/>
          <a:effectRef idx="0"/>
          <a:fontRef idx="minor"/>
        </p:style>
      </p:sp>
      <p:sp>
        <p:nvSpPr>
          <p:cNvPr id="332" name="CustomShape 3"/>
          <p:cNvSpPr/>
          <p:nvPr/>
        </p:nvSpPr>
        <p:spPr>
          <a:xfrm>
            <a:off x="971640" y="6356520"/>
            <a:ext cx="7414560" cy="362880"/>
          </a:xfrm>
          <a:prstGeom prst="rect">
            <a:avLst/>
          </a:prstGeom>
          <a:noFill/>
          <a:ln>
            <a:noFill/>
          </a:ln>
        </p:spPr>
        <p:style>
          <a:lnRef idx="0"/>
          <a:fillRef idx="0"/>
          <a:effectRef idx="0"/>
          <a:fontRef idx="minor"/>
        </p:style>
      </p:sp>
      <p:sp>
        <p:nvSpPr>
          <p:cNvPr id="333" name="CustomShape 4"/>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endParaRPr b="0" lang="en-US" sz="18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Dev package requried at ubuntu</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ssh -x</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Dependent libs for xclinet and waylandclient with ldd </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2D cairo, Pixman, xrender,  3D/2D Mesa, Gallium, DIX, DDX, DRM, DRI2, KMS</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Authorization with xauth and xhost</a:t>
            </a: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Xwaylandauth</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 </a:t>
            </a:r>
            <a:r>
              <a:rPr b="0" lang="en-US" sz="2400" spc="-1" strike="noStrike">
                <a:solidFill>
                  <a:srgbClr val="000000"/>
                </a:solidFill>
                <a:latin typeface="Calibri"/>
                <a:ea typeface="DejaVu Sans"/>
              </a:rPr>
              <a:t>Wayland-scanner</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Font freetype</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 </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334" name="CustomShape 5"/>
          <p:cNvSpPr/>
          <p:nvPr/>
        </p:nvSpPr>
        <p:spPr>
          <a:xfrm>
            <a:off x="426240" y="603360"/>
            <a:ext cx="7921080" cy="49644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Calibri"/>
                <a:ea typeface="DejaVu Sans"/>
              </a:rPr>
              <a:t>Compile and run x11 and wayland test samples</a:t>
            </a:r>
            <a:endParaRPr b="0" lang="en-US" sz="3200" spc="-1" strike="noStrike">
              <a:latin typeface="Arial"/>
            </a:endParaRPr>
          </a:p>
        </p:txBody>
      </p:sp>
    </p:spTree>
  </p:cSld>
  <p:timing>
    <p:tnLst>
      <p:par>
        <p:cTn id="25" dur="indefinite" restart="never" nodeType="tmRoot">
          <p:childTnLst>
            <p:seq>
              <p:cTn id="26" dur="indefinite" nodeType="mainSeq"/>
              <p:prevCondLst>
                <p:cond delay="0" evt="onPrev">
                  <p:tgtEl>
                    <p:sldTgt/>
                  </p:tgtEl>
                </p:cond>
              </p:prevCondLst>
              <p:nextCondLst>
                <p:cond delay="0" evt="onNext">
                  <p:tgtEl>
                    <p:sldTgt/>
                  </p:tgtEl>
                </p:cond>
              </p:nextCondLst>
            </p:seq>
          </p:childTnLst>
        </p:cTn>
      </p:par>
    </p:tnLst>
  </p:timing>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GUI Toolkits/widget sample code</a:t>
            </a:r>
            <a:endParaRPr b="0" lang="en-US" sz="4400" spc="-1" strike="noStrike">
              <a:latin typeface="Arial"/>
            </a:endParaRPr>
          </a:p>
        </p:txBody>
      </p:sp>
      <p:sp>
        <p:nvSpPr>
          <p:cNvPr id="336"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marL="343080" indent="-340920">
              <a:lnSpc>
                <a:spcPct val="100000"/>
              </a:lnSpc>
              <a:spcBef>
                <a:spcPts val="561"/>
              </a:spcBef>
              <a:buClr>
                <a:srgbClr val="000000"/>
              </a:buClr>
              <a:buFont typeface="Wingdings" charset="2"/>
              <a:buChar char=""/>
            </a:pPr>
            <a:r>
              <a:rPr b="0" lang="en-US" sz="2800" spc="-1" strike="noStrike">
                <a:solidFill>
                  <a:srgbClr val="000000"/>
                </a:solidFill>
                <a:latin typeface="Calibri"/>
                <a:ea typeface="DejaVu Sans"/>
              </a:rPr>
              <a:t>Many cross-platform C++ GUI toolkits already exist:</a:t>
            </a:r>
            <a:endParaRPr b="0" lang="en-US" sz="28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Qt</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GTK+</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SDL</a:t>
            </a:r>
            <a:endParaRPr b="0" lang="en-US" sz="2400" spc="-1" strike="noStrike">
              <a:latin typeface="Arial"/>
            </a:endParaRPr>
          </a:p>
          <a:p>
            <a:pPr lvl="1" marL="743040" indent="-283680">
              <a:lnSpc>
                <a:spcPct val="100000"/>
              </a:lnSpc>
              <a:spcBef>
                <a:spcPts val="479"/>
              </a:spcBef>
              <a:buClr>
                <a:srgbClr val="000000"/>
              </a:buClr>
              <a:buFont typeface="Arial"/>
              <a:buChar char="•"/>
            </a:pPr>
            <a:r>
              <a:rPr b="0" lang="en-US" sz="2400" spc="-1" strike="noStrike">
                <a:solidFill>
                  <a:srgbClr val="000000"/>
                </a:solidFill>
                <a:latin typeface="Calibri"/>
                <a:ea typeface="DejaVu Sans"/>
              </a:rPr>
              <a:t>wxWidgets (WxWindows)</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https://jan.newmarch.name/Wayland/index.html</a:t>
            </a: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cc -o damage  damage.c -lwayland-client</a:t>
            </a: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g++ gtkwin.c -o base `pkg-config --cflags --libs gtk+-3.0`</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r>
              <a:rPr b="0" lang="en-US" sz="2400" spc="-1" strike="noStrike">
                <a:solidFill>
                  <a:srgbClr val="000000"/>
                </a:solidFill>
                <a:latin typeface="Calibri"/>
                <a:ea typeface="DejaVu Sans"/>
              </a:rPr>
              <a:t>https://docs.gtk.org/gtk3/getting_started.html</a:t>
            </a:r>
            <a:endParaRPr b="0" lang="en-US" sz="2400" spc="-1" strike="noStrike">
              <a:latin typeface="Arial"/>
            </a:endParaRPr>
          </a:p>
          <a:p>
            <a:pPr>
              <a:lnSpc>
                <a:spcPct val="100000"/>
              </a:lnSpc>
              <a:spcBef>
                <a:spcPts val="479"/>
              </a:spcBef>
            </a:pPr>
            <a:endParaRPr b="0" lang="en-US" sz="2400" spc="-1" strike="noStrike">
              <a:latin typeface="Arial"/>
            </a:endParaRPr>
          </a:p>
          <a:p>
            <a:pPr>
              <a:lnSpc>
                <a:spcPct val="100000"/>
              </a:lnSpc>
              <a:spcBef>
                <a:spcPts val="479"/>
              </a:spcBef>
            </a:pPr>
            <a:endParaRPr b="0" lang="en-US" sz="2400" spc="-1" strike="noStrike">
              <a:latin typeface="Arial"/>
            </a:endParaRPr>
          </a:p>
        </p:txBody>
      </p:sp>
      <p:sp>
        <p:nvSpPr>
          <p:cNvPr id="337" name="CustomShape 3"/>
          <p:cNvSpPr/>
          <p:nvPr/>
        </p:nvSpPr>
        <p:spPr>
          <a:xfrm>
            <a:off x="971640" y="6356520"/>
            <a:ext cx="7702560" cy="362880"/>
          </a:xfrm>
          <a:prstGeom prst="rect">
            <a:avLst/>
          </a:prstGeom>
          <a:noFill/>
          <a:ln>
            <a:noFill/>
          </a:ln>
        </p:spPr>
        <p:style>
          <a:lnRef idx="0"/>
          <a:fillRef idx="0"/>
          <a:effectRef idx="0"/>
          <a:fontRef idx="minor"/>
        </p:style>
      </p:sp>
    </p:spTree>
  </p:cSld>
  <p:timing>
    <p:tnLst>
      <p:par>
        <p:cTn id="27" dur="indefinite" restart="never" nodeType="tmRoot">
          <p:childTnLst>
            <p:seq>
              <p:cTn id="28" dur="indefinite" nodeType="mainSeq"/>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References </a:t>
            </a:r>
            <a:endParaRPr b="0" lang="en-US" sz="4400" spc="-1" strike="noStrike">
              <a:latin typeface="Arial"/>
            </a:endParaRPr>
          </a:p>
        </p:txBody>
      </p:sp>
      <p:sp>
        <p:nvSpPr>
          <p:cNvPr id="339"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1800" spc="-1" strike="noStrike" u="sng">
                <a:solidFill>
                  <a:srgbClr val="0000ff"/>
                </a:solidFill>
                <a:uFillTx/>
                <a:latin typeface="Calibri"/>
                <a:ea typeface="DejaVu Sans"/>
                <a:hlinkClick r:id="rId1"/>
              </a:rPr>
              <a:t>https://wayland-book.com/introduction/high-level-design.html</a:t>
            </a:r>
            <a:endParaRPr b="0" lang="en-US" sz="1800" spc="-1" strike="noStrike">
              <a:latin typeface="Arial"/>
            </a:endParaRPr>
          </a:p>
          <a:p>
            <a:pPr>
              <a:lnSpc>
                <a:spcPct val="100000"/>
              </a:lnSpc>
              <a:spcBef>
                <a:spcPts val="561"/>
              </a:spcBef>
            </a:pPr>
            <a:r>
              <a:rPr b="0" lang="en-US" sz="1800" spc="-1" strike="noStrike" u="sng">
                <a:solidFill>
                  <a:srgbClr val="0000ff"/>
                </a:solidFill>
                <a:uFillTx/>
                <a:latin typeface="Calibri"/>
                <a:ea typeface="DejaVu Sans"/>
                <a:hlinkClick r:id="rId2"/>
              </a:rPr>
              <a:t>https://wayland.freedesktop.org/faq.html</a:t>
            </a:r>
            <a:endParaRPr b="0" lang="en-US" sz="1800" spc="-1" strike="noStrike">
              <a:latin typeface="Arial"/>
            </a:endParaRPr>
          </a:p>
          <a:p>
            <a:pPr>
              <a:lnSpc>
                <a:spcPct val="100000"/>
              </a:lnSpc>
              <a:spcBef>
                <a:spcPts val="561"/>
              </a:spcBef>
            </a:pPr>
            <a:r>
              <a:rPr b="0" lang="en-US" sz="1800" spc="-1" strike="noStrike" u="sng">
                <a:solidFill>
                  <a:srgbClr val="0000ff"/>
                </a:solidFill>
                <a:uFillTx/>
                <a:latin typeface="Calibri"/>
                <a:ea typeface="DejaVu Sans"/>
                <a:hlinkClick r:id="rId3"/>
              </a:rPr>
              <a:t>https://jan.newmarch.name/Wayland/index.html</a:t>
            </a:r>
            <a:endParaRPr b="0" lang="en-US" sz="1800" spc="-1" strike="noStrike">
              <a:latin typeface="Arial"/>
            </a:endParaRPr>
          </a:p>
          <a:p>
            <a:pPr>
              <a:lnSpc>
                <a:spcPct val="100000"/>
              </a:lnSpc>
              <a:spcBef>
                <a:spcPts val="561"/>
              </a:spcBef>
            </a:pPr>
            <a:r>
              <a:rPr b="0" lang="en-US" sz="1800" spc="-1" strike="noStrike" u="sng">
                <a:solidFill>
                  <a:srgbClr val="0000ff"/>
                </a:solidFill>
                <a:uFillTx/>
                <a:latin typeface="Calibri"/>
                <a:ea typeface="DejaVu Sans"/>
              </a:rPr>
              <a:t>https://bugaevc.gitbooks.io/writing-wayland-clients/content/black-square/global-objects.html</a:t>
            </a:r>
            <a:endParaRPr b="0" lang="en-US" sz="1800" spc="-1" strike="noStrike">
              <a:latin typeface="Arial"/>
            </a:endParaRPr>
          </a:p>
          <a:p>
            <a:pPr>
              <a:lnSpc>
                <a:spcPct val="100000"/>
              </a:lnSpc>
              <a:spcBef>
                <a:spcPts val="561"/>
              </a:spcBef>
            </a:pPr>
            <a:r>
              <a:rPr b="0" lang="en-US" sz="1500" spc="-1" strike="noStrike" u="sng">
                <a:solidFill>
                  <a:srgbClr val="0000ff"/>
                </a:solidFill>
                <a:uFillTx/>
                <a:latin typeface="Calibri"/>
                <a:ea typeface="DejaVu Sans"/>
                <a:hlinkClick r:id="rId4"/>
              </a:rPr>
              <a:t>https://upload.wikimedia.org/wikipedia/commons/a/a7/Wayland_display_server_protocol.svg</a:t>
            </a:r>
            <a:endParaRPr b="0" lang="en-US" sz="1500" spc="-1" strike="noStrike">
              <a:latin typeface="Arial"/>
            </a:endParaRPr>
          </a:p>
          <a:p>
            <a:pPr>
              <a:lnSpc>
                <a:spcPct val="100000"/>
              </a:lnSpc>
              <a:spcBef>
                <a:spcPts val="561"/>
              </a:spcBef>
            </a:pPr>
            <a:r>
              <a:rPr b="0" lang="en-US" sz="1600" spc="-1" strike="noStrike" u="sng">
                <a:solidFill>
                  <a:srgbClr val="0000ff"/>
                </a:solidFill>
                <a:uFillTx/>
                <a:latin typeface="Calibri"/>
                <a:ea typeface="DejaVu Sans"/>
                <a:hlinkClick r:id="rId5"/>
              </a:rPr>
              <a:t>https://www.phoronix.com/news/MTA4NDQ</a:t>
            </a:r>
            <a:endParaRPr b="0" lang="en-US" sz="1600" spc="-1" strike="noStrike">
              <a:latin typeface="Arial"/>
            </a:endParaRPr>
          </a:p>
          <a:p>
            <a:pPr>
              <a:lnSpc>
                <a:spcPct val="100000"/>
              </a:lnSpc>
              <a:spcBef>
                <a:spcPts val="561"/>
              </a:spcBef>
            </a:pPr>
            <a:r>
              <a:rPr b="0" lang="en-US" sz="1600" spc="-1" strike="noStrike" u="sng">
                <a:solidFill>
                  <a:srgbClr val="0000ff"/>
                </a:solidFill>
                <a:uFillTx/>
                <a:latin typeface="Calibri"/>
                <a:ea typeface="DejaVu Sans"/>
                <a:hlinkClick r:id="rId6"/>
              </a:rPr>
              <a:t>https://wayland.pages.freedesktop.org/weston/toc/libweston/output-management.html</a:t>
            </a:r>
            <a:endParaRPr b="0" lang="en-US" sz="1600" spc="-1" strike="noStrike">
              <a:latin typeface="Arial"/>
            </a:endParaRPr>
          </a:p>
          <a:p>
            <a:pPr>
              <a:lnSpc>
                <a:spcPct val="100000"/>
              </a:lnSpc>
              <a:spcBef>
                <a:spcPts val="561"/>
              </a:spcBef>
            </a:pPr>
            <a:r>
              <a:rPr b="0" lang="en-US" sz="1600" spc="-1" strike="noStrike" u="sng">
                <a:solidFill>
                  <a:srgbClr val="0000ff"/>
                </a:solidFill>
                <a:uFillTx/>
                <a:latin typeface="Calibri"/>
                <a:ea typeface="DejaVu Sans"/>
                <a:hlinkClick r:id="rId7"/>
              </a:rPr>
              <a:t>https://blog.lancitou.net/build-and-run-weston-on-ubuntu/</a:t>
            </a:r>
            <a:endParaRPr b="0" lang="en-US" sz="1600" spc="-1" strike="noStrike">
              <a:latin typeface="Arial"/>
            </a:endParaRPr>
          </a:p>
          <a:p>
            <a:pPr>
              <a:lnSpc>
                <a:spcPct val="100000"/>
              </a:lnSpc>
              <a:spcBef>
                <a:spcPts val="561"/>
              </a:spcBef>
            </a:pPr>
            <a:r>
              <a:rPr b="0" lang="en-US" sz="1500" spc="-1" strike="noStrike" u="sng">
                <a:solidFill>
                  <a:srgbClr val="0000ff"/>
                </a:solidFill>
                <a:uFillTx/>
                <a:latin typeface="Calibri"/>
                <a:ea typeface="DejaVu Sans"/>
                <a:hlinkClick r:id="rId8"/>
              </a:rPr>
              <a:t>https://jan.newmarch.name/Wayland/ProgrammingClient/</a:t>
            </a:r>
            <a:endParaRPr b="0" lang="en-US" sz="1500" spc="-1" strike="noStrike">
              <a:latin typeface="Arial"/>
            </a:endParaRPr>
          </a:p>
          <a:p>
            <a:pPr>
              <a:lnSpc>
                <a:spcPct val="100000"/>
              </a:lnSpc>
              <a:spcBef>
                <a:spcPts val="561"/>
              </a:spcBef>
            </a:pPr>
            <a:r>
              <a:rPr b="0" lang="en-US" sz="1500" spc="-1" strike="noStrike" u="sng">
                <a:solidFill>
                  <a:srgbClr val="0000ff"/>
                </a:solidFill>
                <a:uFillTx/>
                <a:latin typeface="Calibri"/>
                <a:ea typeface="DejaVu Sans"/>
                <a:hlinkClick r:id="rId9"/>
              </a:rPr>
              <a:t>https://www.youtube.com/watch?v=LbDOCJcDRoo</a:t>
            </a:r>
            <a:endParaRPr b="0" lang="en-US" sz="1500" spc="-1" strike="noStrike">
              <a:latin typeface="Arial"/>
            </a:endParaRPr>
          </a:p>
          <a:p>
            <a:pPr>
              <a:lnSpc>
                <a:spcPct val="100000"/>
              </a:lnSpc>
              <a:spcBef>
                <a:spcPts val="561"/>
              </a:spcBef>
            </a:pPr>
            <a:r>
              <a:rPr b="0" lang="en-US" sz="1500" spc="-1" strike="noStrike">
                <a:solidFill>
                  <a:srgbClr val="000000"/>
                </a:solidFill>
                <a:latin typeface="Calibri"/>
                <a:ea typeface="DejaVu Sans"/>
              </a:rPr>
              <a:t>https://www.youtube.com/watch?v=yl6oC7mREFs</a:t>
            </a:r>
            <a:endParaRPr b="0" lang="en-US" sz="1500" spc="-1" strike="noStrike">
              <a:latin typeface="Arial"/>
            </a:endParaRPr>
          </a:p>
          <a:p>
            <a:pPr>
              <a:lnSpc>
                <a:spcPct val="100000"/>
              </a:lnSpc>
              <a:spcBef>
                <a:spcPts val="561"/>
              </a:spcBef>
            </a:pPr>
            <a:endParaRPr b="0" lang="en-US" sz="1500" spc="-1" strike="noStrike">
              <a:latin typeface="Arial"/>
            </a:endParaRPr>
          </a:p>
          <a:p>
            <a:pPr>
              <a:lnSpc>
                <a:spcPct val="100000"/>
              </a:lnSpc>
              <a:spcBef>
                <a:spcPts val="561"/>
              </a:spcBef>
            </a:pPr>
            <a:endParaRPr b="0" lang="en-US" sz="1500" spc="-1" strike="noStrike">
              <a:latin typeface="Arial"/>
            </a:endParaRPr>
          </a:p>
          <a:p>
            <a:pPr>
              <a:lnSpc>
                <a:spcPct val="100000"/>
              </a:lnSpc>
              <a:spcBef>
                <a:spcPts val="561"/>
              </a:spcBef>
            </a:pPr>
            <a:endParaRPr b="0" lang="en-US" sz="1500" spc="-1" strike="noStrike">
              <a:latin typeface="Arial"/>
            </a:endParaRPr>
          </a:p>
        </p:txBody>
      </p:sp>
      <p:sp>
        <p:nvSpPr>
          <p:cNvPr id="340" name="CustomShape 3"/>
          <p:cNvSpPr/>
          <p:nvPr/>
        </p:nvSpPr>
        <p:spPr>
          <a:xfrm>
            <a:off x="3124080" y="6356520"/>
            <a:ext cx="2893320" cy="362880"/>
          </a:xfrm>
          <a:prstGeom prst="rect">
            <a:avLst/>
          </a:prstGeom>
          <a:noFill/>
          <a:ln>
            <a:noFill/>
          </a:ln>
        </p:spPr>
        <p:style>
          <a:lnRef idx="0"/>
          <a:fillRef idx="0"/>
          <a:effectRef idx="0"/>
          <a:fontRef idx="minor"/>
        </p:style>
      </p:sp>
    </p:spTree>
  </p:cSld>
  <p:timing>
    <p:tnLst>
      <p:par>
        <p:cTn id="29" dur="indefinite" restart="never" nodeType="tmRoot">
          <p:childTnLst>
            <p:seq>
              <p:cTn id="30" dur="indefinite" nodeType="mainSeq"/>
              <p:prevCondLst>
                <p:cond delay="0" evt="onPrev">
                  <p:tgtEl>
                    <p:sldTgt/>
                  </p:tgtEl>
                </p:cond>
              </p:prevCondLst>
              <p:nextCondLst>
                <p:cond delay="0"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Imp. Locations in ubuntu</a:t>
            </a:r>
            <a:endParaRPr b="0" lang="en-US" sz="4400" spc="-1" strike="noStrike">
              <a:latin typeface="Arial"/>
            </a:endParaRPr>
          </a:p>
        </p:txBody>
      </p:sp>
      <p:sp>
        <p:nvSpPr>
          <p:cNvPr id="342" name="CustomShape 2"/>
          <p:cNvSpPr/>
          <p:nvPr/>
        </p:nvSpPr>
        <p:spPr>
          <a:xfrm>
            <a:off x="457200" y="1600200"/>
            <a:ext cx="8227440" cy="4523760"/>
          </a:xfrm>
          <a:prstGeom prst="rect">
            <a:avLst/>
          </a:prstGeom>
          <a:noFill/>
          <a:ln>
            <a:noFill/>
          </a:ln>
        </p:spPr>
        <p:style>
          <a:lnRef idx="0"/>
          <a:fillRef idx="0"/>
          <a:effectRef idx="0"/>
          <a:fontRef idx="minor"/>
        </p:style>
        <p:txBody>
          <a:bodyPr lIns="90000" rIns="90000" tIns="45000" bIns="45000">
            <a:normAutofit/>
          </a:bodyPr>
          <a:p>
            <a:pPr>
              <a:lnSpc>
                <a:spcPct val="100000"/>
              </a:lnSpc>
              <a:spcBef>
                <a:spcPts val="561"/>
              </a:spcBef>
            </a:pPr>
            <a:r>
              <a:rPr b="0" lang="en-US" sz="2800" spc="-1" strike="noStrike">
                <a:solidFill>
                  <a:srgbClr val="000000"/>
                </a:solidFill>
                <a:latin typeface="Calibri"/>
                <a:ea typeface="DejaVu Sans"/>
              </a:rPr>
              <a:t>~/.config/monitors.xml</a:t>
            </a:r>
            <a:endParaRPr b="0" lang="en-US" sz="2800" spc="-1" strike="noStrike">
              <a:latin typeface="Arial"/>
            </a:endParaRPr>
          </a:p>
          <a:p>
            <a:pPr>
              <a:lnSpc>
                <a:spcPct val="100000"/>
              </a:lnSpc>
              <a:spcBef>
                <a:spcPts val="561"/>
              </a:spcBef>
            </a:pPr>
            <a:r>
              <a:rPr b="0" i="1" lang="en-US" sz="2800" spc="-1" strike="noStrike">
                <a:solidFill>
                  <a:srgbClr val="000000"/>
                </a:solidFill>
                <a:latin typeface="Calibri"/>
                <a:ea typeface="DejaVu Sans"/>
              </a:rPr>
              <a:t>/etc/gdm3/custom.conf</a:t>
            </a:r>
            <a:endParaRPr b="0" lang="en-US" sz="2800" spc="-1" strike="noStrike">
              <a:latin typeface="Arial"/>
            </a:endParaRPr>
          </a:p>
          <a:p>
            <a:pPr>
              <a:lnSpc>
                <a:spcPct val="100000"/>
              </a:lnSpc>
              <a:spcBef>
                <a:spcPts val="561"/>
              </a:spcBef>
            </a:pPr>
            <a:r>
              <a:rPr b="0" i="1" lang="en-US" sz="2800" spc="-1" strike="noStrike">
                <a:solidFill>
                  <a:srgbClr val="000000"/>
                </a:solidFill>
                <a:latin typeface="Calibri"/>
                <a:ea typeface="DejaVu Sans"/>
              </a:rPr>
              <a:t>/etc/X11/xorg.conf</a:t>
            </a:r>
            <a:endParaRPr b="0" lang="en-US" sz="2800" spc="-1" strike="noStrike">
              <a:latin typeface="Arial"/>
            </a:endParaRPr>
          </a:p>
          <a:p>
            <a:pPr>
              <a:lnSpc>
                <a:spcPct val="100000"/>
              </a:lnSpc>
              <a:spcBef>
                <a:spcPts val="561"/>
              </a:spcBef>
            </a:pPr>
            <a:r>
              <a:rPr b="0" i="1" lang="en-US" sz="2800" spc="-1" strike="noStrike">
                <a:solidFill>
                  <a:srgbClr val="000000"/>
                </a:solidFill>
                <a:latin typeface="Calibri"/>
                <a:ea typeface="DejaVu Sans"/>
              </a:rPr>
              <a:t>./usr/share/wayland/wayland.xml</a:t>
            </a:r>
            <a:endParaRPr b="0" lang="en-US" sz="2800" spc="-1" strike="noStrike">
              <a:latin typeface="Arial"/>
            </a:endParaRPr>
          </a:p>
          <a:p>
            <a:pPr>
              <a:lnSpc>
                <a:spcPct val="100000"/>
              </a:lnSpc>
              <a:spcBef>
                <a:spcPts val="561"/>
              </a:spcBef>
            </a:pPr>
            <a:r>
              <a:rPr b="0" i="1" lang="en-US" sz="2800" spc="-1" strike="noStrike">
                <a:solidFill>
                  <a:srgbClr val="000000"/>
                </a:solidFill>
                <a:latin typeface="Calibri"/>
                <a:ea typeface="DejaVu Sans"/>
              </a:rPr>
              <a:t>./usr/share/doc/libwayland-dev</a:t>
            </a:r>
            <a:endParaRPr b="0" lang="en-US" sz="2800" spc="-1" strike="noStrike">
              <a:latin typeface="Arial"/>
            </a:endParaRPr>
          </a:p>
          <a:p>
            <a:pPr>
              <a:lnSpc>
                <a:spcPct val="100000"/>
              </a:lnSpc>
              <a:spcBef>
                <a:spcPts val="561"/>
              </a:spcBef>
            </a:pPr>
            <a:r>
              <a:rPr b="0" i="1" lang="en-US" sz="2800" spc="-1" strike="noStrike">
                <a:solidFill>
                  <a:srgbClr val="000000"/>
                </a:solidFill>
                <a:latin typeface="Calibri"/>
                <a:ea typeface="DejaVu Sans"/>
              </a:rPr>
              <a:t>./usr/share/wayland-session</a:t>
            </a: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endParaRPr b="0" lang="en-US" sz="2800" spc="-1" strike="noStrike">
              <a:latin typeface="Arial"/>
            </a:endParaRPr>
          </a:p>
          <a:p>
            <a:pPr>
              <a:lnSpc>
                <a:spcPct val="100000"/>
              </a:lnSpc>
              <a:spcBef>
                <a:spcPts val="561"/>
              </a:spcBef>
            </a:pPr>
            <a:r>
              <a:rPr b="0" lang="en-US" sz="2800" spc="-1" strike="noStrike">
                <a:solidFill>
                  <a:srgbClr val="000000"/>
                </a:solidFill>
                <a:latin typeface="Calibri"/>
                <a:ea typeface="DejaVu Sans"/>
              </a:rPr>
              <a:t> </a:t>
            </a:r>
            <a:endParaRPr b="0" lang="en-US" sz="2800" spc="-1" strike="noStrike">
              <a:latin typeface="Arial"/>
            </a:endParaRPr>
          </a:p>
        </p:txBody>
      </p:sp>
      <p:sp>
        <p:nvSpPr>
          <p:cNvPr id="343" name="CustomShape 3"/>
          <p:cNvSpPr/>
          <p:nvPr/>
        </p:nvSpPr>
        <p:spPr>
          <a:xfrm>
            <a:off x="3124080" y="6356520"/>
            <a:ext cx="2893320" cy="362880"/>
          </a:xfrm>
          <a:prstGeom prst="rect">
            <a:avLst/>
          </a:prstGeom>
          <a:noFill/>
          <a:ln>
            <a:noFill/>
          </a:ln>
        </p:spPr>
        <p:style>
          <a:lnRef idx="0"/>
          <a:fillRef idx="0"/>
          <a:effectRef idx="0"/>
          <a:fontRef idx="minor"/>
        </p:style>
      </p:sp>
    </p:spTree>
  </p:cSld>
  <p:timing>
    <p:tnLst>
      <p:par>
        <p:cTn id="31" dur="indefinite" restart="never" nodeType="tmRoot">
          <p:childTnLst>
            <p:seq>
              <p:cTn id="32" dur="indefinite" nodeType="mainSeq"/>
              <p:prevCondLst>
                <p:cond delay="0" evt="onPrev">
                  <p:tgtEl>
                    <p:sldTgt/>
                  </p:tgtEl>
                </p:cond>
              </p:prevCondLst>
              <p:nextCondLst>
                <p:cond delay="0"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770760" y="1235880"/>
            <a:ext cx="8007120" cy="4329360"/>
          </a:xfrm>
          <a:prstGeom prst="rect">
            <a:avLst/>
          </a:prstGeom>
          <a:noFill/>
          <a:ln>
            <a:noFill/>
          </a:ln>
        </p:spPr>
        <p:style>
          <a:lnRef idx="0"/>
          <a:fillRef idx="0"/>
          <a:effectRef idx="0"/>
          <a:fontRef idx="minor"/>
        </p:style>
        <p:txBody>
          <a:bodyPr lIns="90000" rIns="90000" tIns="45000" bIns="45000"/>
          <a:p>
            <a:pPr>
              <a:lnSpc>
                <a:spcPct val="100000"/>
              </a:lnSpc>
            </a:pPr>
            <a:endParaRPr b="0" lang="en-US" sz="1800" spc="-1" strike="noStrike">
              <a:latin typeface="Arial"/>
            </a:endParaRPr>
          </a:p>
          <a:p>
            <a:pPr>
              <a:lnSpc>
                <a:spcPct val="100000"/>
              </a:lnSpc>
            </a:pPr>
            <a:r>
              <a:rPr b="0" i="1" lang="en-US" sz="1050" spc="-1" strike="noStrike">
                <a:solidFill>
                  <a:srgbClr val="000000"/>
                </a:solidFill>
                <a:latin typeface="Calibri"/>
                <a:ea typeface="DejaVu Sans"/>
              </a:rPr>
              <a:t>DE      Display Engine</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DRM (Direct Rendering Manager)</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Originally created for 3D GPU management on Linux</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Provides common support functions for card-specific drivers as a minimum set of IOCTL operations.</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KMS (Kernel Mode Setting)</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Component which is solely responsible for the mode setting</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It is the device driver for a display controller (IPUv3 for i.MX6)</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 </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Framebuffer</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Standard object storing information about the content to be displayed</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Default implementation available for GEM objects using CMA (Contiguous Memory Allocator)</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GEM(Graphics Execution Manager) is a kernel module that provides a library of functions for managing memory buffers</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TTM is another option which performs the same as GEM but is more complex and handles on-card memory</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Planes</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Image layer (cursor or overlay for instance)</a:t>
            </a:r>
            <a:endParaRPr b="0" lang="en-US" sz="1050" spc="-1" strike="noStrike">
              <a:latin typeface="Arial"/>
            </a:endParaRPr>
          </a:p>
          <a:p>
            <a:pPr>
              <a:lnSpc>
                <a:spcPct val="100000"/>
              </a:lnSpc>
            </a:pP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CRTC</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Configure the appropriate display settings</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Scan out frame buffer content to one or more encoders</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Encoder</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Responsible for converting a frame into the appropriate format</a:t>
            </a:r>
            <a:endParaRPr b="0" lang="en-US" sz="1050" spc="-1" strike="noStrike">
              <a:latin typeface="Arial"/>
            </a:endParaRPr>
          </a:p>
          <a:p>
            <a:pPr>
              <a:lnSpc>
                <a:spcPct val="100000"/>
              </a:lnSpc>
            </a:pPr>
            <a:endParaRPr b="0" lang="en-US" sz="1050" spc="-1" strike="noStrike">
              <a:latin typeface="Arial"/>
            </a:endParaRPr>
          </a:p>
          <a:p>
            <a:pPr>
              <a:lnSpc>
                <a:spcPct val="100000"/>
              </a:lnSpc>
            </a:pPr>
            <a:r>
              <a:rPr b="0" i="1" lang="en-US" sz="1050" spc="-1" strike="noStrike">
                <a:solidFill>
                  <a:srgbClr val="000000"/>
                </a:solidFill>
                <a:latin typeface="Calibri"/>
                <a:ea typeface="DejaVu Sans"/>
              </a:rPr>
              <a:t>Connector</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Represent a display connector (HDMI, DP, VGA, DVI, ...)</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Detect display connection/removal</a:t>
            </a:r>
            <a:endParaRPr b="0" lang="en-US" sz="1050" spc="-1" strike="noStrike">
              <a:latin typeface="Arial"/>
            </a:endParaRPr>
          </a:p>
          <a:p>
            <a:pPr>
              <a:lnSpc>
                <a:spcPct val="100000"/>
              </a:lnSpc>
            </a:pPr>
            <a:r>
              <a:rPr b="0" i="1" lang="en-US" sz="1050" spc="-1" strike="noStrike">
                <a:solidFill>
                  <a:srgbClr val="000000"/>
                </a:solidFill>
                <a:latin typeface="Calibri"/>
                <a:ea typeface="DejaVu Sans"/>
              </a:rPr>
              <a:t>Expose display supported modes</a:t>
            </a:r>
            <a:endParaRPr b="0" lang="en-US" sz="1050" spc="-1" strike="noStrike">
              <a:latin typeface="Arial"/>
            </a:endParaRPr>
          </a:p>
        </p:txBody>
      </p:sp>
      <p:sp>
        <p:nvSpPr>
          <p:cNvPr id="345" name="CustomShape 2"/>
          <p:cNvSpPr/>
          <p:nvPr/>
        </p:nvSpPr>
        <p:spPr>
          <a:xfrm>
            <a:off x="640080" y="548640"/>
            <a:ext cx="7922160" cy="497520"/>
          </a:xfrm>
          <a:prstGeom prst="rect">
            <a:avLst/>
          </a:prstGeom>
          <a:noFill/>
          <a:ln>
            <a:noFill/>
          </a:ln>
        </p:spPr>
        <p:style>
          <a:lnRef idx="0"/>
          <a:fillRef idx="0"/>
          <a:effectRef idx="0"/>
          <a:fontRef idx="minor"/>
        </p:style>
        <p:txBody>
          <a:bodyPr lIns="90000" rIns="90000" tIns="45000" bIns="45000"/>
          <a:p>
            <a:pPr>
              <a:lnSpc>
                <a:spcPct val="100000"/>
              </a:lnSpc>
            </a:pPr>
            <a:r>
              <a:rPr b="0" lang="en-US" sz="3200" spc="-1" strike="noStrike">
                <a:solidFill>
                  <a:srgbClr val="000000"/>
                </a:solidFill>
                <a:latin typeface="Calibri"/>
                <a:ea typeface="DejaVu Sans"/>
              </a:rPr>
              <a:t>                         </a:t>
            </a:r>
            <a:r>
              <a:rPr b="0" lang="en-US" sz="3200" spc="-1" strike="noStrike">
                <a:solidFill>
                  <a:srgbClr val="000000"/>
                </a:solidFill>
                <a:latin typeface="Calibri"/>
                <a:ea typeface="DejaVu Sans"/>
              </a:rPr>
              <a:t>Jargon</a:t>
            </a:r>
            <a:endParaRPr b="0" lang="en-US" sz="3200" spc="-1" strike="noStrike">
              <a:latin typeface="Arial"/>
            </a:endParaRPr>
          </a:p>
        </p:txBody>
      </p:sp>
    </p:spTree>
  </p:cSld>
  <p:timing>
    <p:tnLst>
      <p:par>
        <p:cTn id="33" dur="indefinite" restart="never" nodeType="tmRoot">
          <p:childTnLst>
            <p:seq>
              <p:cTn id="34" dur="indefinite" nodeType="mainSeq"/>
              <p:prevCondLst>
                <p:cond delay="0" evt="onPrev">
                  <p:tgtEl>
                    <p:sldTgt/>
                  </p:tgtEl>
                </p:cond>
              </p:prevCondLst>
              <p:nextCondLst>
                <p:cond delay="0" evt="onNext">
                  <p:tgtEl>
                    <p:sldTgt/>
                  </p:tgtEl>
                </p:cond>
              </p:nextCondLst>
            </p:seq>
          </p:childTnLst>
        </p:cTn>
      </p:par>
    </p:tnLst>
  </p:timing>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6" name="" descr=""/>
          <p:cNvPicPr/>
          <p:nvPr/>
        </p:nvPicPr>
        <p:blipFill>
          <a:blip r:embed="rId1"/>
          <a:stretch/>
        </p:blipFill>
        <p:spPr>
          <a:xfrm>
            <a:off x="182880" y="-456840"/>
            <a:ext cx="8960040" cy="6857640"/>
          </a:xfrm>
          <a:prstGeom prst="rect">
            <a:avLst/>
          </a:prstGeom>
          <a:ln>
            <a:noFill/>
          </a:ln>
        </p:spPr>
      </p:pic>
    </p:spTree>
  </p:cSld>
  <p:timing>
    <p:tnLst>
      <p:par>
        <p:cTn id="35" dur="indefinite" restart="never" nodeType="tmRoot">
          <p:childTnLst>
            <p:seq>
              <p:cTn id="36" dur="indefinite" nodeType="mainSeq"/>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7" name="" descr=""/>
          <p:cNvPicPr/>
          <p:nvPr/>
        </p:nvPicPr>
        <p:blipFill>
          <a:blip r:embed="rId1"/>
          <a:stretch/>
        </p:blipFill>
        <p:spPr>
          <a:xfrm>
            <a:off x="91440" y="365760"/>
            <a:ext cx="9143640" cy="6676560"/>
          </a:xfrm>
          <a:prstGeom prst="rect">
            <a:avLst/>
          </a:prstGeom>
          <a:ln>
            <a:noFill/>
          </a:ln>
        </p:spPr>
      </p:pic>
    </p:spTree>
  </p:cSld>
  <p:timing>
    <p:tnLst>
      <p:par>
        <p:cTn id="37" dur="indefinite" restart="never" nodeType="tmRoot">
          <p:childTnLst>
            <p:seq>
              <p:cTn id="38" dur="indefinite" nodeType="mainSeq"/>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823320" y="1097280"/>
            <a:ext cx="7770240" cy="5598720"/>
          </a:xfrm>
          <a:prstGeom prst="rect">
            <a:avLst/>
          </a:prstGeom>
          <a:noFill/>
          <a:ln>
            <a:noFill/>
          </a:ln>
        </p:spPr>
        <p:style>
          <a:lnRef idx="0"/>
          <a:fillRef idx="0"/>
          <a:effectRef idx="0"/>
          <a:fontRef idx="minor"/>
        </p:style>
        <p:txBody>
          <a:bodyPr lIns="0" rIns="0" tIns="0" bIns="0" anchor="ctr"/>
          <a:p>
            <a:pPr>
              <a:lnSpc>
                <a:spcPct val="100000"/>
              </a:lnSpc>
            </a:pPr>
            <a:r>
              <a:rPr b="0" lang="en-US" sz="1800" spc="-1" strike="noStrike">
                <a:solidFill>
                  <a:srgbClr val="000000"/>
                </a:solidFill>
                <a:latin typeface="Calibri"/>
                <a:ea typeface="Noto Sans CJK SC"/>
              </a:rPr>
              <a:t> </a:t>
            </a:r>
            <a:br/>
            <a:r>
              <a:rPr b="0" lang="en-US" sz="1800" spc="-1" strike="noStrike">
                <a:solidFill>
                  <a:srgbClr val="000000"/>
                </a:solidFill>
                <a:latin typeface="Calibri"/>
                <a:ea typeface="Noto Sans CJK SC"/>
              </a:rPr>
              <a:t>1. Switching from Xorg to Wayland.  And what we gain?</a:t>
            </a:r>
            <a:br/>
            <a:r>
              <a:rPr b="0" lang="en-US" sz="1800" spc="-1" strike="noStrike">
                <a:solidFill>
                  <a:srgbClr val="000000"/>
                </a:solidFill>
                <a:latin typeface="Calibri"/>
                <a:ea typeface="Noto Sans CJK SC"/>
              </a:rPr>
              <a:t>2. Hello world of libX11, libwayland and libxcb </a:t>
            </a:r>
            <a:br/>
            <a:r>
              <a:rPr b="0" lang="en-US" sz="1800" spc="-1" strike="noStrike">
                <a:solidFill>
                  <a:srgbClr val="000000"/>
                </a:solidFill>
                <a:latin typeface="Calibri"/>
                <a:ea typeface="Noto Sans CJK SC"/>
              </a:rPr>
              <a:t>3. Demo of xclock and xlogo. </a:t>
            </a:r>
            <a:br/>
            <a:r>
              <a:rPr b="0" lang="en-US" sz="1800" spc="-1" strike="noStrike">
                <a:solidFill>
                  <a:srgbClr val="000000"/>
                </a:solidFill>
                <a:latin typeface="Calibri"/>
                <a:ea typeface="Noto Sans CJK SC"/>
              </a:rPr>
              <a:t>4. Running xclock at xorg/xserver and waylandserver  </a:t>
            </a:r>
            <a:br/>
            <a:r>
              <a:rPr b="0" lang="en-US" sz="1800" spc="-1" strike="noStrike">
                <a:solidFill>
                  <a:srgbClr val="000000"/>
                </a:solidFill>
                <a:latin typeface="Calibri"/>
                <a:ea typeface="Noto Sans CJK SC"/>
              </a:rPr>
              <a:t>5. xclock redering with and without HDMI/DP</a:t>
            </a:r>
            <a:br/>
            <a:r>
              <a:rPr b="0" lang="en-US" sz="1800" spc="-1" strike="noStrike">
                <a:solidFill>
                  <a:srgbClr val="000000"/>
                </a:solidFill>
                <a:latin typeface="Calibri"/>
                <a:ea typeface="Noto Sans CJK SC"/>
              </a:rPr>
              <a:t>6. Export DISPLAY=:0</a:t>
            </a:r>
            <a:endParaRPr b="0" lang="en-US" sz="1800" spc="-1" strike="noStrike">
              <a:latin typeface="Arial"/>
            </a:endParaRPr>
          </a:p>
          <a:p>
            <a:pPr>
              <a:lnSpc>
                <a:spcPct val="100000"/>
              </a:lnSpc>
            </a:pPr>
            <a:r>
              <a:rPr b="0" lang="en-US" sz="1800" spc="-1" strike="noStrike">
                <a:solidFill>
                  <a:srgbClr val="000000"/>
                </a:solidFill>
                <a:latin typeface="Calibri"/>
                <a:ea typeface="Noto Sans CJK SC"/>
              </a:rPr>
              <a:t>7. To understand wayland we need to understand xorg first</a:t>
            </a:r>
            <a:br/>
            <a:br/>
            <a:br/>
            <a:r>
              <a:rPr b="0" lang="en-US" sz="1600" spc="-1" strike="noStrike">
                <a:solidFill>
                  <a:srgbClr val="000000"/>
                </a:solidFill>
                <a:latin typeface="Calibri"/>
                <a:ea typeface="Noto Sans CJK SC"/>
              </a:rPr>
              <a:t>gdm          916     914  0 14:14 tty1     00:00:01 /usr/lib/xorg/Xorg vt1 -displayfd 3 -auth /run/user/125/gdm/Xauthority -background none -noreset -keeptty -verbose 3</a:t>
            </a:r>
            <a:br/>
            <a:br/>
            <a:r>
              <a:rPr b="0" lang="en-US" sz="1600" spc="-1" strike="noStrike">
                <a:solidFill>
                  <a:srgbClr val="000000"/>
                </a:solidFill>
                <a:latin typeface="Calibri"/>
                <a:ea typeface="Noto Sans CJK SC"/>
              </a:rPr>
              <a:t>To enable wayland server vi /etc/gdm3/custom.conf  do  WaylandEnable=true</a:t>
            </a:r>
            <a:br/>
            <a:r>
              <a:rPr b="0" lang="en-US" sz="1600" spc="-1" strike="noStrike">
                <a:solidFill>
                  <a:srgbClr val="000000"/>
                </a:solidFill>
                <a:latin typeface="Calibri"/>
                <a:ea typeface="Noto Sans CJK SC"/>
              </a:rPr>
              <a:t> </a:t>
            </a:r>
            <a:br/>
            <a:br/>
            <a:r>
              <a:rPr b="0" lang="en-US" sz="1600" spc="-1" strike="noStrike">
                <a:solidFill>
                  <a:srgbClr val="000000"/>
                </a:solidFill>
                <a:latin typeface="Calibri"/>
                <a:ea typeface="Noto Sans CJK SC"/>
              </a:rPr>
              <a:t>root@inspiron-5559:/etc/gdm3# systemctl restart gdm3</a:t>
            </a:r>
            <a:br/>
            <a:r>
              <a:rPr b="0" lang="en-US" sz="1600" spc="-1" strike="noStrike">
                <a:solidFill>
                  <a:srgbClr val="000000"/>
                </a:solidFill>
                <a:latin typeface="Calibri"/>
                <a:ea typeface="Noto Sans CJK SC"/>
              </a:rPr>
              <a:t> </a:t>
            </a:r>
            <a:br/>
            <a:r>
              <a:rPr b="0" lang="en-US" sz="1600" spc="-1" strike="noStrike">
                <a:solidFill>
                  <a:srgbClr val="000000"/>
                </a:solidFill>
                <a:latin typeface="Calibri"/>
                <a:ea typeface="Noto Sans CJK SC"/>
              </a:rPr>
              <a:t>gdm         1588    1517  0 14:20 tty1     00:00:00 /usr/bin/Xwayland :1024 -rootless -noreset -accessx -core -auth /run/user/125/.mutter-Xwaylandauth.NRZLU2 -listen 4 -listen 5 -displayfd 6 -listen 7</a:t>
            </a:r>
            <a:br/>
            <a:br/>
            <a:br/>
            <a:endParaRPr b="0" lang="en-US" sz="1600" spc="-1" strike="noStrike">
              <a:latin typeface="Arial"/>
            </a:endParaRPr>
          </a:p>
        </p:txBody>
      </p:sp>
      <p:sp>
        <p:nvSpPr>
          <p:cNvPr id="200" name="CustomShape 2"/>
          <p:cNvSpPr/>
          <p:nvPr/>
        </p:nvSpPr>
        <p:spPr>
          <a:xfrm>
            <a:off x="45756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Demo of Xorg and Xwayland</a:t>
            </a:r>
            <a:endParaRPr b="0" lang="en-US" sz="4400" spc="-1" strike="noStrike">
              <a:latin typeface="Arial"/>
            </a:endParaRPr>
          </a:p>
          <a:p>
            <a:pPr algn="ctr">
              <a:lnSpc>
                <a:spcPct val="100000"/>
              </a:lnSpc>
            </a:pPr>
            <a:endParaRPr b="0" lang="en-US" sz="4400" spc="-1" strike="noStrike">
              <a:latin typeface="Arial"/>
            </a:endParaRPr>
          </a:p>
        </p:txBody>
      </p:sp>
    </p:spTree>
  </p:cSld>
  <p:timing>
    <p:tnLst>
      <p:par>
        <p:cTn id="3" dur="indefinite" restart="never" nodeType="tmRoot">
          <p:childTnLst>
            <p:seq>
              <p:cTn id="4" dur="indefinite" nodeType="mainSeq"/>
              <p:prevCondLst>
                <p:cond delay="0" evt="onPrev">
                  <p:tgtEl>
                    <p:sldTgt/>
                  </p:tgtEl>
                </p:cond>
              </p:prevCondLst>
              <p:nextCondLst>
                <p:cond delay="0" evt="onNext">
                  <p:tgtEl>
                    <p:sldTgt/>
                  </p:tgtEl>
                </p:cond>
              </p:nextCondLst>
            </p:seq>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1" name="CustomShape 1"/>
          <p:cNvSpPr/>
          <p:nvPr/>
        </p:nvSpPr>
        <p:spPr>
          <a:xfrm>
            <a:off x="685800" y="151920"/>
            <a:ext cx="7770960" cy="37980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1800" spc="-1" strike="noStrike">
                <a:solidFill>
                  <a:srgbClr val="000000"/>
                </a:solidFill>
                <a:latin typeface="Calibri"/>
                <a:ea typeface="DejaVu Sans"/>
              </a:rPr>
              <a:t>Basic introduction of X11 and Windowing before understading wayland</a:t>
            </a:r>
            <a:endParaRPr b="0" lang="en-US" sz="1800" spc="-1" strike="noStrike">
              <a:latin typeface="Arial"/>
            </a:endParaRPr>
          </a:p>
        </p:txBody>
      </p:sp>
      <p:sp>
        <p:nvSpPr>
          <p:cNvPr id="202" name="CustomShape 2"/>
          <p:cNvSpPr/>
          <p:nvPr/>
        </p:nvSpPr>
        <p:spPr>
          <a:xfrm>
            <a:off x="152280" y="4876920"/>
            <a:ext cx="8685360" cy="6411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X Windows based applications can display there output either on the local screen or on some other X Window based station in the network.</a:t>
            </a:r>
            <a:endParaRPr b="0" lang="en-US" sz="1800" spc="-1" strike="noStrike">
              <a:latin typeface="Arial"/>
            </a:endParaRPr>
          </a:p>
        </p:txBody>
      </p:sp>
      <p:sp>
        <p:nvSpPr>
          <p:cNvPr id="203" name="CustomShape 3"/>
          <p:cNvSpPr/>
          <p:nvPr/>
        </p:nvSpPr>
        <p:spPr>
          <a:xfrm>
            <a:off x="2590920" y="3886200"/>
            <a:ext cx="3274920" cy="6080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kernel</a:t>
            </a:r>
            <a:endParaRPr b="0" lang="en-US" sz="1600" spc="-1" strike="noStrike">
              <a:latin typeface="Arial"/>
            </a:endParaRPr>
          </a:p>
        </p:txBody>
      </p:sp>
      <p:sp>
        <p:nvSpPr>
          <p:cNvPr id="204" name="CustomShape 4"/>
          <p:cNvSpPr/>
          <p:nvPr/>
        </p:nvSpPr>
        <p:spPr>
          <a:xfrm>
            <a:off x="2743200" y="3048120"/>
            <a:ext cx="608040" cy="3794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driver</a:t>
            </a:r>
            <a:endParaRPr b="0" lang="en-US" sz="1600" spc="-1" strike="noStrike">
              <a:latin typeface="Arial"/>
            </a:endParaRPr>
          </a:p>
        </p:txBody>
      </p:sp>
      <p:sp>
        <p:nvSpPr>
          <p:cNvPr id="205" name="CustomShape 5"/>
          <p:cNvSpPr/>
          <p:nvPr/>
        </p:nvSpPr>
        <p:spPr>
          <a:xfrm>
            <a:off x="2743200" y="3429000"/>
            <a:ext cx="608040" cy="3794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module</a:t>
            </a:r>
            <a:endParaRPr b="0" lang="en-US" sz="1600" spc="-1" strike="noStrike">
              <a:latin typeface="Arial"/>
            </a:endParaRPr>
          </a:p>
        </p:txBody>
      </p:sp>
      <p:sp>
        <p:nvSpPr>
          <p:cNvPr id="206" name="CustomShape 6"/>
          <p:cNvSpPr/>
          <p:nvPr/>
        </p:nvSpPr>
        <p:spPr>
          <a:xfrm>
            <a:off x="3429000" y="3048120"/>
            <a:ext cx="608040" cy="3794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kernel</a:t>
            </a:r>
            <a:endParaRPr b="0" lang="en-US" sz="1600" spc="-1" strike="noStrike">
              <a:latin typeface="Arial"/>
            </a:endParaRPr>
          </a:p>
        </p:txBody>
      </p:sp>
      <p:sp>
        <p:nvSpPr>
          <p:cNvPr id="207" name="CustomShape 7"/>
          <p:cNvSpPr/>
          <p:nvPr/>
        </p:nvSpPr>
        <p:spPr>
          <a:xfrm>
            <a:off x="5029200" y="1676520"/>
            <a:ext cx="836640" cy="68436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system</a:t>
            </a:r>
            <a:endParaRPr b="0" lang="en-US" sz="1600" spc="-1" strike="noStrike">
              <a:latin typeface="Arial"/>
            </a:endParaRPr>
          </a:p>
          <a:p>
            <a:pPr algn="ctr">
              <a:lnSpc>
                <a:spcPct val="100000"/>
              </a:lnSpc>
            </a:pPr>
            <a:r>
              <a:rPr b="0" lang="en-US" sz="1600" spc="-1" strike="noStrike">
                <a:solidFill>
                  <a:srgbClr val="000000"/>
                </a:solidFill>
                <a:latin typeface="Times New Roman"/>
                <a:ea typeface="DejaVu Sans"/>
              </a:rPr>
              <a:t>utilities</a:t>
            </a:r>
            <a:endParaRPr b="0" lang="en-US" sz="1600" spc="-1" strike="noStrike">
              <a:latin typeface="Arial"/>
            </a:endParaRPr>
          </a:p>
        </p:txBody>
      </p:sp>
      <p:sp>
        <p:nvSpPr>
          <p:cNvPr id="208" name="CustomShape 8"/>
          <p:cNvSpPr/>
          <p:nvPr/>
        </p:nvSpPr>
        <p:spPr>
          <a:xfrm>
            <a:off x="4419720" y="3048120"/>
            <a:ext cx="912960" cy="68436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system call</a:t>
            </a:r>
            <a:endParaRPr b="0" lang="en-US" sz="1600" spc="-1" strike="noStrike">
              <a:latin typeface="Arial"/>
            </a:endParaRPr>
          </a:p>
          <a:p>
            <a:pPr algn="ctr">
              <a:lnSpc>
                <a:spcPct val="100000"/>
              </a:lnSpc>
            </a:pPr>
            <a:r>
              <a:rPr b="0" lang="en-US" sz="1600" spc="-1" strike="noStrike">
                <a:solidFill>
                  <a:srgbClr val="000000"/>
                </a:solidFill>
                <a:latin typeface="Times New Roman"/>
                <a:ea typeface="DejaVu Sans"/>
              </a:rPr>
              <a:t>library</a:t>
            </a:r>
            <a:endParaRPr b="0" lang="en-US" sz="1600" spc="-1" strike="noStrike">
              <a:latin typeface="Arial"/>
            </a:endParaRPr>
          </a:p>
        </p:txBody>
      </p:sp>
      <p:sp>
        <p:nvSpPr>
          <p:cNvPr id="209" name="CustomShape 9"/>
          <p:cNvSpPr/>
          <p:nvPr/>
        </p:nvSpPr>
        <p:spPr>
          <a:xfrm>
            <a:off x="3851280" y="1676520"/>
            <a:ext cx="1079640" cy="67140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Programming</a:t>
            </a:r>
            <a:endParaRPr b="0" lang="en-US" sz="1600" spc="-1" strike="noStrike">
              <a:latin typeface="Arial"/>
            </a:endParaRPr>
          </a:p>
          <a:p>
            <a:pPr algn="ctr">
              <a:lnSpc>
                <a:spcPct val="100000"/>
              </a:lnSpc>
            </a:pPr>
            <a:r>
              <a:rPr b="0" lang="en-US" sz="1600" spc="-1" strike="noStrike">
                <a:solidFill>
                  <a:srgbClr val="000000"/>
                </a:solidFill>
                <a:latin typeface="Times New Roman"/>
                <a:ea typeface="DejaVu Sans"/>
              </a:rPr>
              <a:t>Languages</a:t>
            </a:r>
            <a:endParaRPr b="0" lang="en-US" sz="1600" spc="-1" strike="noStrike">
              <a:latin typeface="Arial"/>
            </a:endParaRPr>
          </a:p>
        </p:txBody>
      </p:sp>
      <p:sp>
        <p:nvSpPr>
          <p:cNvPr id="210" name="CustomShape 10"/>
          <p:cNvSpPr/>
          <p:nvPr/>
        </p:nvSpPr>
        <p:spPr>
          <a:xfrm>
            <a:off x="2590920" y="1676520"/>
            <a:ext cx="1116000" cy="67140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GUI</a:t>
            </a:r>
            <a:endParaRPr b="0" lang="en-US" sz="1600" spc="-1" strike="noStrike">
              <a:latin typeface="Arial"/>
            </a:endParaRPr>
          </a:p>
          <a:p>
            <a:pPr algn="ctr">
              <a:lnSpc>
                <a:spcPct val="100000"/>
              </a:lnSpc>
            </a:pPr>
            <a:r>
              <a:rPr b="0" lang="en-US" sz="1600" spc="-1" strike="noStrike">
                <a:solidFill>
                  <a:srgbClr val="000000"/>
                </a:solidFill>
                <a:latin typeface="Times New Roman"/>
                <a:ea typeface="DejaVu Sans"/>
              </a:rPr>
              <a:t>environments   </a:t>
            </a:r>
            <a:endParaRPr b="0" lang="en-US" sz="1600" spc="-1" strike="noStrike">
              <a:latin typeface="Arial"/>
            </a:endParaRPr>
          </a:p>
        </p:txBody>
      </p:sp>
      <p:sp>
        <p:nvSpPr>
          <p:cNvPr id="211" name="CustomShape 11"/>
          <p:cNvSpPr/>
          <p:nvPr/>
        </p:nvSpPr>
        <p:spPr>
          <a:xfrm>
            <a:off x="2590920" y="2590920"/>
            <a:ext cx="1598760" cy="30312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X Windows</a:t>
            </a:r>
            <a:endParaRPr b="0" lang="en-US" sz="1600" spc="-1" strike="noStrike">
              <a:latin typeface="Arial"/>
            </a:endParaRPr>
          </a:p>
        </p:txBody>
      </p:sp>
      <p:sp>
        <p:nvSpPr>
          <p:cNvPr id="212" name="CustomShape 12"/>
          <p:cNvSpPr/>
          <p:nvPr/>
        </p:nvSpPr>
        <p:spPr>
          <a:xfrm>
            <a:off x="4267080" y="2590920"/>
            <a:ext cx="1598760" cy="30312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console interface</a:t>
            </a:r>
            <a:endParaRPr b="0" lang="en-US" sz="1600" spc="-1" strike="noStrike">
              <a:latin typeface="Arial"/>
            </a:endParaRPr>
          </a:p>
        </p:txBody>
      </p:sp>
      <p:sp>
        <p:nvSpPr>
          <p:cNvPr id="213" name="CustomShape 13"/>
          <p:cNvSpPr/>
          <p:nvPr/>
        </p:nvSpPr>
        <p:spPr>
          <a:xfrm>
            <a:off x="2590920" y="838080"/>
            <a:ext cx="3274920" cy="68436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GTK (Gnome)  QT(KDE) </a:t>
            </a:r>
            <a:endParaRPr b="0" lang="en-US" sz="1600" spc="-1" strike="noStrike">
              <a:latin typeface="Arial"/>
            </a:endParaRPr>
          </a:p>
        </p:txBody>
      </p:sp>
      <p:sp>
        <p:nvSpPr>
          <p:cNvPr id="214" name="CustomShape 14"/>
          <p:cNvSpPr/>
          <p:nvPr/>
        </p:nvSpPr>
        <p:spPr>
          <a:xfrm>
            <a:off x="3429000" y="3429000"/>
            <a:ext cx="608040" cy="3794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600" spc="-1" strike="noStrike">
                <a:solidFill>
                  <a:srgbClr val="000000"/>
                </a:solidFill>
                <a:latin typeface="Times New Roman"/>
                <a:ea typeface="DejaVu Sans"/>
              </a:rPr>
              <a:t>module</a:t>
            </a:r>
            <a:endParaRPr b="0" lang="en-US" sz="1600" spc="-1" strike="noStrike">
              <a:latin typeface="Arial"/>
            </a:endParaRPr>
          </a:p>
        </p:txBody>
      </p:sp>
    </p:spTree>
  </p:cSld>
  <p:timing>
    <p:tnLst>
      <p:par>
        <p:cTn id="5" dur="indefinite" restart="never" nodeType="tmRoot">
          <p:childTnLst>
            <p:seq>
              <p:cTn id="6" dur="indefinite" nodeType="mainSeq"/>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5" name="CustomShape 1"/>
          <p:cNvSpPr/>
          <p:nvPr/>
        </p:nvSpPr>
        <p:spPr>
          <a:xfrm>
            <a:off x="684000" y="0"/>
            <a:ext cx="8278920" cy="3794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2800" spc="-1" strike="noStrike">
                <a:solidFill>
                  <a:srgbClr val="000000"/>
                </a:solidFill>
                <a:latin typeface="Arial"/>
                <a:ea typeface="DejaVu Sans"/>
              </a:rPr>
              <a:t>Basic Interprocess Communication with Sockets</a:t>
            </a:r>
            <a:endParaRPr b="0" lang="en-US" sz="2800" spc="-1" strike="noStrike">
              <a:latin typeface="Arial"/>
            </a:endParaRPr>
          </a:p>
        </p:txBody>
      </p:sp>
      <p:sp>
        <p:nvSpPr>
          <p:cNvPr id="216" name="Line 2"/>
          <p:cNvSpPr/>
          <p:nvPr/>
        </p:nvSpPr>
        <p:spPr>
          <a:xfrm>
            <a:off x="3635280" y="1519920"/>
            <a:ext cx="360" cy="2089440"/>
          </a:xfrm>
          <a:prstGeom prst="line">
            <a:avLst/>
          </a:prstGeom>
          <a:ln w="38160">
            <a:solidFill>
              <a:srgbClr val="ff0000"/>
            </a:solidFill>
            <a:miter/>
          </a:ln>
        </p:spPr>
        <p:style>
          <a:lnRef idx="0"/>
          <a:fillRef idx="0"/>
          <a:effectRef idx="0"/>
          <a:fontRef idx="minor"/>
        </p:style>
      </p:sp>
      <p:sp>
        <p:nvSpPr>
          <p:cNvPr id="217" name="CustomShape 3"/>
          <p:cNvSpPr/>
          <p:nvPr/>
        </p:nvSpPr>
        <p:spPr>
          <a:xfrm>
            <a:off x="380880" y="4572000"/>
            <a:ext cx="8304480" cy="17384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Sockets hostname:port number and protocol. They work across machines and also locally. Typically a server process waits on a server socket for requests from clients. A client opens a socket to the server and sends requests. The connection is bi-directional and either stream or packet oriented (protocol tcp or udp).  Lately the DBUS architecture provides an IPC layer on top of sockets for the communication of desktop applications.</a:t>
            </a:r>
            <a:endParaRPr b="0" lang="en-US" sz="1800" spc="-1" strike="noStrike">
              <a:latin typeface="Arial"/>
            </a:endParaRPr>
          </a:p>
        </p:txBody>
      </p:sp>
      <p:sp>
        <p:nvSpPr>
          <p:cNvPr id="218" name="CustomShape 4"/>
          <p:cNvSpPr/>
          <p:nvPr/>
        </p:nvSpPr>
        <p:spPr>
          <a:xfrm>
            <a:off x="643320" y="2011680"/>
            <a:ext cx="13669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Kernel</a:t>
            </a:r>
            <a:endParaRPr b="0" lang="en-US" sz="1800" spc="-1" strike="noStrike">
              <a:latin typeface="Arial"/>
            </a:endParaRPr>
          </a:p>
        </p:txBody>
      </p:sp>
      <p:sp>
        <p:nvSpPr>
          <p:cNvPr id="219" name="CustomShape 5"/>
          <p:cNvSpPr/>
          <p:nvPr/>
        </p:nvSpPr>
        <p:spPr>
          <a:xfrm>
            <a:off x="5148360" y="1232640"/>
            <a:ext cx="129384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User mode</a:t>
            </a:r>
            <a:endParaRPr b="0" lang="en-US" sz="1800" spc="-1" strike="noStrike">
              <a:latin typeface="Arial"/>
            </a:endParaRPr>
          </a:p>
        </p:txBody>
      </p:sp>
      <p:sp>
        <p:nvSpPr>
          <p:cNvPr id="220" name="CustomShape 6"/>
          <p:cNvSpPr/>
          <p:nvPr/>
        </p:nvSpPr>
        <p:spPr>
          <a:xfrm>
            <a:off x="2556000" y="1519920"/>
            <a:ext cx="1077840" cy="71928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Socket</a:t>
            </a:r>
            <a:endParaRPr b="0" lang="en-US" sz="1800" spc="-1" strike="noStrike">
              <a:latin typeface="Arial"/>
            </a:endParaRPr>
          </a:p>
        </p:txBody>
      </p:sp>
      <p:sp>
        <p:nvSpPr>
          <p:cNvPr id="221" name="CustomShape 7"/>
          <p:cNvSpPr/>
          <p:nvPr/>
        </p:nvSpPr>
        <p:spPr>
          <a:xfrm>
            <a:off x="2556000" y="2888640"/>
            <a:ext cx="1077840" cy="71928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Socket</a:t>
            </a:r>
            <a:endParaRPr b="0" lang="en-US" sz="1800" spc="-1" strike="noStrike">
              <a:latin typeface="Arial"/>
            </a:endParaRPr>
          </a:p>
        </p:txBody>
      </p:sp>
      <p:sp>
        <p:nvSpPr>
          <p:cNvPr id="222" name="CustomShape 8"/>
          <p:cNvSpPr/>
          <p:nvPr/>
        </p:nvSpPr>
        <p:spPr>
          <a:xfrm>
            <a:off x="5003640" y="1593000"/>
            <a:ext cx="1943280" cy="790920"/>
          </a:xfrm>
          <a:prstGeom prst="ellipse">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Application</a:t>
            </a:r>
            <a:endParaRPr b="0" lang="en-US" sz="1800" spc="-1" strike="noStrike">
              <a:latin typeface="Arial"/>
            </a:endParaRPr>
          </a:p>
        </p:txBody>
      </p:sp>
      <p:sp>
        <p:nvSpPr>
          <p:cNvPr id="223" name="CustomShape 9"/>
          <p:cNvSpPr/>
          <p:nvPr/>
        </p:nvSpPr>
        <p:spPr>
          <a:xfrm>
            <a:off x="5076720" y="2817000"/>
            <a:ext cx="1943280" cy="790920"/>
          </a:xfrm>
          <a:prstGeom prst="ellipse">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Server Process</a:t>
            </a:r>
            <a:endParaRPr b="0" lang="en-US" sz="1800" spc="-1" strike="noStrike">
              <a:latin typeface="Arial"/>
            </a:endParaRPr>
          </a:p>
        </p:txBody>
      </p:sp>
      <p:sp>
        <p:nvSpPr>
          <p:cNvPr id="224" name="Line 10"/>
          <p:cNvSpPr/>
          <p:nvPr/>
        </p:nvSpPr>
        <p:spPr>
          <a:xfrm flipH="1">
            <a:off x="3633840" y="1953360"/>
            <a:ext cx="1371600" cy="1800"/>
          </a:xfrm>
          <a:prstGeom prst="line">
            <a:avLst/>
          </a:prstGeom>
          <a:ln w="28440">
            <a:solidFill>
              <a:srgbClr val="ff0000"/>
            </a:solidFill>
            <a:miter/>
            <a:headEnd len="med" type="triangle" w="med"/>
            <a:tailEnd len="med" type="triangle" w="med"/>
          </a:ln>
        </p:spPr>
        <p:style>
          <a:lnRef idx="0"/>
          <a:fillRef idx="0"/>
          <a:effectRef idx="0"/>
          <a:fontRef idx="minor"/>
        </p:style>
      </p:sp>
      <p:sp>
        <p:nvSpPr>
          <p:cNvPr id="225" name="Line 11"/>
          <p:cNvSpPr/>
          <p:nvPr/>
        </p:nvSpPr>
        <p:spPr>
          <a:xfrm>
            <a:off x="3059280" y="2240640"/>
            <a:ext cx="1440" cy="648000"/>
          </a:xfrm>
          <a:prstGeom prst="line">
            <a:avLst/>
          </a:prstGeom>
          <a:ln w="28440">
            <a:solidFill>
              <a:srgbClr val="ff0000"/>
            </a:solidFill>
            <a:miter/>
            <a:headEnd len="med" type="triangle" w="med"/>
            <a:tailEnd len="med" type="triangle" w="med"/>
          </a:ln>
        </p:spPr>
        <p:style>
          <a:lnRef idx="0"/>
          <a:fillRef idx="0"/>
          <a:effectRef idx="0"/>
          <a:fontRef idx="minor"/>
        </p:style>
      </p:sp>
      <p:sp>
        <p:nvSpPr>
          <p:cNvPr id="226" name="Line 12"/>
          <p:cNvSpPr/>
          <p:nvPr/>
        </p:nvSpPr>
        <p:spPr>
          <a:xfrm>
            <a:off x="3635280" y="3249000"/>
            <a:ext cx="1441440" cy="1440"/>
          </a:xfrm>
          <a:prstGeom prst="line">
            <a:avLst/>
          </a:prstGeom>
          <a:ln w="28440">
            <a:solidFill>
              <a:srgbClr val="ff0000"/>
            </a:solidFill>
            <a:miter/>
            <a:headEnd len="med" type="triangle" w="med"/>
            <a:tailEnd len="med" type="triangle" w="med"/>
          </a:ln>
        </p:spPr>
        <p:style>
          <a:lnRef idx="0"/>
          <a:fillRef idx="0"/>
          <a:effectRef idx="0"/>
          <a:fontRef idx="minor"/>
        </p:style>
      </p:sp>
    </p:spTree>
  </p:cSld>
  <p:timing>
    <p:tnLst>
      <p:par>
        <p:cTn id="7" dur="indefinite" restart="never" nodeType="tmRoot">
          <p:childTnLst>
            <p:seq>
              <p:cTn id="8" dur="indefinite" nodeType="mainSeq"/>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7" name="CustomShape 1"/>
          <p:cNvSpPr/>
          <p:nvPr/>
        </p:nvSpPr>
        <p:spPr>
          <a:xfrm>
            <a:off x="684360" y="0"/>
            <a:ext cx="7770960" cy="3794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4400" spc="-1" strike="noStrike">
                <a:solidFill>
                  <a:srgbClr val="000000"/>
                </a:solidFill>
                <a:latin typeface="Arial"/>
                <a:ea typeface="DejaVu Sans"/>
              </a:rPr>
              <a:t>Basic X window system: IPC</a:t>
            </a:r>
            <a:endParaRPr b="0" lang="en-US" sz="4400" spc="-1" strike="noStrike">
              <a:latin typeface="Arial"/>
            </a:endParaRPr>
          </a:p>
        </p:txBody>
      </p:sp>
      <p:sp>
        <p:nvSpPr>
          <p:cNvPr id="228" name="CustomShape 2"/>
          <p:cNvSpPr/>
          <p:nvPr/>
        </p:nvSpPr>
        <p:spPr>
          <a:xfrm>
            <a:off x="179280" y="1743120"/>
            <a:ext cx="1675080" cy="53208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keyboard</a:t>
            </a:r>
            <a:endParaRPr b="0" lang="en-US" sz="1200" spc="-1" strike="noStrike">
              <a:latin typeface="Arial"/>
            </a:endParaRPr>
          </a:p>
        </p:txBody>
      </p:sp>
      <p:sp>
        <p:nvSpPr>
          <p:cNvPr id="229" name="CustomShape 3"/>
          <p:cNvSpPr/>
          <p:nvPr/>
        </p:nvSpPr>
        <p:spPr>
          <a:xfrm>
            <a:off x="179280" y="2428920"/>
            <a:ext cx="1675080" cy="6080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Video ram</a:t>
            </a:r>
            <a:endParaRPr b="0" lang="en-US" sz="1200" spc="-1" strike="noStrike">
              <a:latin typeface="Arial"/>
            </a:endParaRPr>
          </a:p>
        </p:txBody>
      </p:sp>
      <p:sp>
        <p:nvSpPr>
          <p:cNvPr id="230" name="Line 4"/>
          <p:cNvSpPr/>
          <p:nvPr/>
        </p:nvSpPr>
        <p:spPr>
          <a:xfrm>
            <a:off x="3492360" y="620640"/>
            <a:ext cx="1800" cy="3276720"/>
          </a:xfrm>
          <a:prstGeom prst="line">
            <a:avLst/>
          </a:prstGeom>
          <a:ln w="38160">
            <a:solidFill>
              <a:srgbClr val="ff0000"/>
            </a:solidFill>
            <a:miter/>
          </a:ln>
        </p:spPr>
        <p:style>
          <a:lnRef idx="0"/>
          <a:fillRef idx="0"/>
          <a:effectRef idx="0"/>
          <a:fontRef idx="minor"/>
        </p:style>
      </p:sp>
      <p:sp>
        <p:nvSpPr>
          <p:cNvPr id="231" name="CustomShape 5"/>
          <p:cNvSpPr/>
          <p:nvPr/>
        </p:nvSpPr>
        <p:spPr>
          <a:xfrm>
            <a:off x="2268360" y="620640"/>
            <a:ext cx="98928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Times New Roman"/>
                <a:ea typeface="DejaVu Sans"/>
              </a:rPr>
              <a:t>Kernel</a:t>
            </a:r>
            <a:endParaRPr b="0" lang="en-US" sz="1200" spc="-1" strike="noStrike">
              <a:latin typeface="Arial"/>
            </a:endParaRPr>
          </a:p>
        </p:txBody>
      </p:sp>
      <p:sp>
        <p:nvSpPr>
          <p:cNvPr id="232" name="CustomShape 6"/>
          <p:cNvSpPr/>
          <p:nvPr/>
        </p:nvSpPr>
        <p:spPr>
          <a:xfrm>
            <a:off x="179280" y="981000"/>
            <a:ext cx="1675080" cy="53208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mouse</a:t>
            </a:r>
            <a:endParaRPr b="0" lang="en-US" sz="1200" spc="-1" strike="noStrike">
              <a:latin typeface="Arial"/>
            </a:endParaRPr>
          </a:p>
        </p:txBody>
      </p:sp>
      <p:sp>
        <p:nvSpPr>
          <p:cNvPr id="233" name="CustomShape 7"/>
          <p:cNvSpPr/>
          <p:nvPr/>
        </p:nvSpPr>
        <p:spPr>
          <a:xfrm>
            <a:off x="4500720" y="1628640"/>
            <a:ext cx="152244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Xserver</a:t>
            </a:r>
            <a:endParaRPr b="0" lang="en-US" sz="1200" spc="-1" strike="noStrike">
              <a:latin typeface="Arial"/>
            </a:endParaRPr>
          </a:p>
        </p:txBody>
      </p:sp>
      <p:sp>
        <p:nvSpPr>
          <p:cNvPr id="234" name="CustomShape 8"/>
          <p:cNvSpPr/>
          <p:nvPr/>
        </p:nvSpPr>
        <p:spPr>
          <a:xfrm>
            <a:off x="7088040" y="762120"/>
            <a:ext cx="152280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Xclient</a:t>
            </a:r>
            <a:endParaRPr b="0" lang="en-US" sz="1200" spc="-1" strike="noStrike">
              <a:latin typeface="Arial"/>
            </a:endParaRPr>
          </a:p>
        </p:txBody>
      </p:sp>
      <p:sp>
        <p:nvSpPr>
          <p:cNvPr id="235" name="CustomShape 9"/>
          <p:cNvSpPr/>
          <p:nvPr/>
        </p:nvSpPr>
        <p:spPr>
          <a:xfrm>
            <a:off x="7020000" y="2637000"/>
            <a:ext cx="152244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Xclient</a:t>
            </a:r>
            <a:endParaRPr b="0" lang="en-US" sz="1200" spc="-1" strike="noStrike">
              <a:latin typeface="Arial"/>
            </a:endParaRPr>
          </a:p>
        </p:txBody>
      </p:sp>
      <p:sp>
        <p:nvSpPr>
          <p:cNvPr id="236" name="CustomShape 10"/>
          <p:cNvSpPr/>
          <p:nvPr/>
        </p:nvSpPr>
        <p:spPr>
          <a:xfrm>
            <a:off x="2987640" y="592200"/>
            <a:ext cx="45576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socket</a:t>
            </a:r>
            <a:endParaRPr b="0" lang="en-US" sz="1200" spc="-1" strike="noStrike">
              <a:latin typeface="Arial"/>
            </a:endParaRPr>
          </a:p>
        </p:txBody>
      </p:sp>
      <p:sp>
        <p:nvSpPr>
          <p:cNvPr id="237" name="CustomShape 11"/>
          <p:cNvSpPr/>
          <p:nvPr/>
        </p:nvSpPr>
        <p:spPr>
          <a:xfrm>
            <a:off x="2987640" y="3678120"/>
            <a:ext cx="455760" cy="3798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socket</a:t>
            </a:r>
            <a:endParaRPr b="0" lang="en-US" sz="1200" spc="-1" strike="noStrike">
              <a:latin typeface="Arial"/>
            </a:endParaRPr>
          </a:p>
        </p:txBody>
      </p:sp>
      <p:sp>
        <p:nvSpPr>
          <p:cNvPr id="238" name="CustomShape 12"/>
          <p:cNvSpPr/>
          <p:nvPr/>
        </p:nvSpPr>
        <p:spPr>
          <a:xfrm>
            <a:off x="2987640" y="3068640"/>
            <a:ext cx="45576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socket</a:t>
            </a:r>
            <a:endParaRPr b="0" lang="en-US" sz="1200" spc="-1" strike="noStrike">
              <a:latin typeface="Arial"/>
            </a:endParaRPr>
          </a:p>
        </p:txBody>
      </p:sp>
      <p:sp>
        <p:nvSpPr>
          <p:cNvPr id="239" name="CustomShape 13"/>
          <p:cNvSpPr/>
          <p:nvPr/>
        </p:nvSpPr>
        <p:spPr>
          <a:xfrm>
            <a:off x="2987640" y="1125360"/>
            <a:ext cx="455760" cy="3798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socket</a:t>
            </a:r>
            <a:endParaRPr b="0" lang="en-US" sz="1200" spc="-1" strike="noStrike">
              <a:latin typeface="Arial"/>
            </a:endParaRPr>
          </a:p>
        </p:txBody>
      </p:sp>
      <p:sp>
        <p:nvSpPr>
          <p:cNvPr id="240" name="CustomShape 14"/>
          <p:cNvSpPr/>
          <p:nvPr/>
        </p:nvSpPr>
        <p:spPr>
          <a:xfrm>
            <a:off x="7088040" y="990720"/>
            <a:ext cx="45576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Times New Roman"/>
                <a:ea typeface="DejaVu Sans"/>
              </a:rPr>
              <a:t>xlib</a:t>
            </a:r>
            <a:endParaRPr b="0" lang="en-US" sz="1200" spc="-1" strike="noStrike">
              <a:latin typeface="Arial"/>
            </a:endParaRPr>
          </a:p>
        </p:txBody>
      </p:sp>
      <p:sp>
        <p:nvSpPr>
          <p:cNvPr id="241" name="CustomShape 15"/>
          <p:cNvSpPr/>
          <p:nvPr/>
        </p:nvSpPr>
        <p:spPr>
          <a:xfrm>
            <a:off x="7020000" y="2941560"/>
            <a:ext cx="53172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Times New Roman"/>
                <a:ea typeface="DejaVu Sans"/>
              </a:rPr>
              <a:t>xlib</a:t>
            </a:r>
            <a:endParaRPr b="0" lang="en-US" sz="1200" spc="-1" strike="noStrike">
              <a:latin typeface="Arial"/>
            </a:endParaRPr>
          </a:p>
        </p:txBody>
      </p:sp>
      <p:sp>
        <p:nvSpPr>
          <p:cNvPr id="242" name="CustomShape 16"/>
          <p:cNvSpPr/>
          <p:nvPr/>
        </p:nvSpPr>
        <p:spPr>
          <a:xfrm>
            <a:off x="5033880" y="2238480"/>
            <a:ext cx="53208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Times New Roman"/>
                <a:ea typeface="DejaVu Sans"/>
              </a:rPr>
              <a:t>xlib</a:t>
            </a:r>
            <a:endParaRPr b="0" lang="en-US" sz="1200" spc="-1" strike="noStrike">
              <a:latin typeface="Arial"/>
            </a:endParaRPr>
          </a:p>
        </p:txBody>
      </p:sp>
      <p:sp>
        <p:nvSpPr>
          <p:cNvPr id="243" name="Line 17"/>
          <p:cNvSpPr/>
          <p:nvPr/>
        </p:nvSpPr>
        <p:spPr>
          <a:xfrm>
            <a:off x="7324560" y="2712960"/>
            <a:ext cx="1800" cy="762120"/>
          </a:xfrm>
          <a:prstGeom prst="line">
            <a:avLst/>
          </a:prstGeom>
          <a:ln w="9360">
            <a:solidFill>
              <a:srgbClr val="000000"/>
            </a:solidFill>
            <a:miter/>
          </a:ln>
        </p:spPr>
        <p:style>
          <a:lnRef idx="0"/>
          <a:fillRef idx="0"/>
          <a:effectRef idx="0"/>
          <a:fontRef idx="minor"/>
        </p:style>
      </p:sp>
      <p:sp>
        <p:nvSpPr>
          <p:cNvPr id="244" name="Line 18"/>
          <p:cNvSpPr/>
          <p:nvPr/>
        </p:nvSpPr>
        <p:spPr>
          <a:xfrm>
            <a:off x="7392960" y="838080"/>
            <a:ext cx="1440" cy="762120"/>
          </a:xfrm>
          <a:prstGeom prst="line">
            <a:avLst/>
          </a:prstGeom>
          <a:ln w="9360">
            <a:solidFill>
              <a:srgbClr val="000000"/>
            </a:solidFill>
            <a:miter/>
          </a:ln>
        </p:spPr>
        <p:style>
          <a:lnRef idx="0"/>
          <a:fillRef idx="0"/>
          <a:effectRef idx="0"/>
          <a:fontRef idx="minor"/>
        </p:style>
      </p:sp>
      <p:sp>
        <p:nvSpPr>
          <p:cNvPr id="245" name="Line 19"/>
          <p:cNvSpPr/>
          <p:nvPr/>
        </p:nvSpPr>
        <p:spPr>
          <a:xfrm>
            <a:off x="4653000" y="2314440"/>
            <a:ext cx="1219320" cy="1800"/>
          </a:xfrm>
          <a:prstGeom prst="line">
            <a:avLst/>
          </a:prstGeom>
          <a:ln w="9360">
            <a:solidFill>
              <a:srgbClr val="000000"/>
            </a:solidFill>
            <a:miter/>
          </a:ln>
        </p:spPr>
        <p:style>
          <a:lnRef idx="0"/>
          <a:fillRef idx="0"/>
          <a:effectRef idx="0"/>
          <a:fontRef idx="minor"/>
        </p:style>
      </p:sp>
      <p:sp>
        <p:nvSpPr>
          <p:cNvPr id="246" name="Line 20"/>
          <p:cNvSpPr/>
          <p:nvPr/>
        </p:nvSpPr>
        <p:spPr>
          <a:xfrm flipH="1" flipV="1">
            <a:off x="3417480" y="763200"/>
            <a:ext cx="3747960" cy="228600"/>
          </a:xfrm>
          <a:prstGeom prst="line">
            <a:avLst/>
          </a:prstGeom>
          <a:ln w="9360">
            <a:solidFill>
              <a:srgbClr val="000000"/>
            </a:solidFill>
            <a:miter/>
            <a:tailEnd len="med" type="triangle" w="med"/>
          </a:ln>
        </p:spPr>
        <p:style>
          <a:lnRef idx="0"/>
          <a:fillRef idx="0"/>
          <a:effectRef idx="0"/>
          <a:fontRef idx="minor"/>
        </p:style>
      </p:sp>
      <p:sp>
        <p:nvSpPr>
          <p:cNvPr id="247" name="Line 21"/>
          <p:cNvSpPr/>
          <p:nvPr/>
        </p:nvSpPr>
        <p:spPr>
          <a:xfrm flipH="1">
            <a:off x="3417840" y="3068640"/>
            <a:ext cx="3603600" cy="792000"/>
          </a:xfrm>
          <a:prstGeom prst="line">
            <a:avLst/>
          </a:prstGeom>
          <a:ln w="9360">
            <a:solidFill>
              <a:srgbClr val="000000"/>
            </a:solidFill>
            <a:miter/>
            <a:tailEnd len="med" type="triangle" w="med"/>
          </a:ln>
        </p:spPr>
        <p:style>
          <a:lnRef idx="0"/>
          <a:fillRef idx="0"/>
          <a:effectRef idx="0"/>
          <a:fontRef idx="minor"/>
        </p:style>
      </p:sp>
      <p:sp>
        <p:nvSpPr>
          <p:cNvPr id="248" name="Line 22"/>
          <p:cNvSpPr/>
          <p:nvPr/>
        </p:nvSpPr>
        <p:spPr>
          <a:xfrm>
            <a:off x="3216240" y="3449520"/>
            <a:ext cx="1800" cy="228600"/>
          </a:xfrm>
          <a:prstGeom prst="line">
            <a:avLst/>
          </a:prstGeom>
          <a:ln w="9360">
            <a:solidFill>
              <a:srgbClr val="000000"/>
            </a:solidFill>
            <a:miter/>
          </a:ln>
        </p:spPr>
        <p:style>
          <a:lnRef idx="0"/>
          <a:fillRef idx="0"/>
          <a:effectRef idx="0"/>
          <a:fontRef idx="minor"/>
        </p:style>
      </p:sp>
      <p:sp>
        <p:nvSpPr>
          <p:cNvPr id="249" name="CustomShape 23"/>
          <p:cNvSpPr/>
          <p:nvPr/>
        </p:nvSpPr>
        <p:spPr>
          <a:xfrm>
            <a:off x="324000" y="4365720"/>
            <a:ext cx="8582040" cy="20127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The graphic subsystem resides completely in USER space. Xclients talk via sockets to an Xserver. The X server is the only one who controls the graphic hardware (screen, keyboard, mouse, controller) through the device driver interfaces (/dev/xxx...).  Clients know nothing about graphic hardware: The Xserver will render every command either by writing to the video memory  or by issuing commands to the intelligent graphic controller. Note: The communication endpoints are network wide: X Windows works across machines.</a:t>
            </a:r>
            <a:endParaRPr b="0" lang="en-US" sz="1800" spc="-1" strike="noStrike">
              <a:latin typeface="Arial"/>
            </a:endParaRPr>
          </a:p>
        </p:txBody>
      </p:sp>
      <p:sp>
        <p:nvSpPr>
          <p:cNvPr id="250" name="CustomShape 24"/>
          <p:cNvSpPr/>
          <p:nvPr/>
        </p:nvSpPr>
        <p:spPr>
          <a:xfrm>
            <a:off x="2411280" y="1557360"/>
            <a:ext cx="103212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/dev/mouse</a:t>
            </a:r>
            <a:endParaRPr b="0" lang="en-US" sz="1200" spc="-1" strike="noStrike">
              <a:latin typeface="Arial"/>
            </a:endParaRPr>
          </a:p>
        </p:txBody>
      </p:sp>
      <p:sp>
        <p:nvSpPr>
          <p:cNvPr id="251" name="CustomShape 25"/>
          <p:cNvSpPr/>
          <p:nvPr/>
        </p:nvSpPr>
        <p:spPr>
          <a:xfrm>
            <a:off x="2411280" y="1989000"/>
            <a:ext cx="1032120" cy="3798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/dev/keyboard</a:t>
            </a:r>
            <a:endParaRPr b="0" lang="en-US" sz="1200" spc="-1" strike="noStrike">
              <a:latin typeface="Arial"/>
            </a:endParaRPr>
          </a:p>
        </p:txBody>
      </p:sp>
      <p:sp>
        <p:nvSpPr>
          <p:cNvPr id="252" name="CustomShape 26"/>
          <p:cNvSpPr/>
          <p:nvPr/>
        </p:nvSpPr>
        <p:spPr>
          <a:xfrm>
            <a:off x="2411280" y="2492280"/>
            <a:ext cx="1032120" cy="3798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Times New Roman"/>
                <a:ea typeface="DejaVu Sans"/>
              </a:rPr>
              <a:t>/dev/framebuffer</a:t>
            </a:r>
            <a:endParaRPr b="0" lang="en-US" sz="1200" spc="-1" strike="noStrike">
              <a:latin typeface="Arial"/>
            </a:endParaRPr>
          </a:p>
        </p:txBody>
      </p:sp>
      <p:sp>
        <p:nvSpPr>
          <p:cNvPr id="253" name="Line 27"/>
          <p:cNvSpPr/>
          <p:nvPr/>
        </p:nvSpPr>
        <p:spPr>
          <a:xfrm flipH="1">
            <a:off x="1833480" y="2637000"/>
            <a:ext cx="579600" cy="1440"/>
          </a:xfrm>
          <a:prstGeom prst="line">
            <a:avLst/>
          </a:prstGeom>
          <a:ln w="9360">
            <a:solidFill>
              <a:srgbClr val="000000"/>
            </a:solidFill>
            <a:miter/>
            <a:tailEnd len="med" type="triangle" w="med"/>
          </a:ln>
        </p:spPr>
        <p:style>
          <a:lnRef idx="0"/>
          <a:fillRef idx="0"/>
          <a:effectRef idx="0"/>
          <a:fontRef idx="minor"/>
        </p:style>
      </p:sp>
      <p:sp>
        <p:nvSpPr>
          <p:cNvPr id="254" name="Line 28"/>
          <p:cNvSpPr/>
          <p:nvPr/>
        </p:nvSpPr>
        <p:spPr>
          <a:xfrm>
            <a:off x="1835280" y="1989000"/>
            <a:ext cx="576000" cy="144720"/>
          </a:xfrm>
          <a:prstGeom prst="line">
            <a:avLst/>
          </a:prstGeom>
          <a:ln w="9360">
            <a:solidFill>
              <a:srgbClr val="000000"/>
            </a:solidFill>
            <a:miter/>
            <a:tailEnd len="med" type="triangle" w="med"/>
          </a:ln>
        </p:spPr>
        <p:style>
          <a:lnRef idx="0"/>
          <a:fillRef idx="0"/>
          <a:effectRef idx="0"/>
          <a:fontRef idx="minor"/>
        </p:style>
      </p:sp>
      <p:sp>
        <p:nvSpPr>
          <p:cNvPr id="255" name="Line 29"/>
          <p:cNvSpPr/>
          <p:nvPr/>
        </p:nvSpPr>
        <p:spPr>
          <a:xfrm>
            <a:off x="1835280" y="1197000"/>
            <a:ext cx="576000" cy="576360"/>
          </a:xfrm>
          <a:prstGeom prst="line">
            <a:avLst/>
          </a:prstGeom>
          <a:ln w="9360">
            <a:solidFill>
              <a:srgbClr val="000000"/>
            </a:solidFill>
            <a:miter/>
            <a:tailEnd len="med" type="triangle" w="med"/>
          </a:ln>
        </p:spPr>
        <p:style>
          <a:lnRef idx="0"/>
          <a:fillRef idx="0"/>
          <a:effectRef idx="0"/>
          <a:fontRef idx="minor"/>
        </p:style>
      </p:sp>
      <p:sp>
        <p:nvSpPr>
          <p:cNvPr id="256" name="Line 30"/>
          <p:cNvSpPr/>
          <p:nvPr/>
        </p:nvSpPr>
        <p:spPr>
          <a:xfrm>
            <a:off x="3203640" y="981000"/>
            <a:ext cx="1440" cy="144360"/>
          </a:xfrm>
          <a:prstGeom prst="line">
            <a:avLst/>
          </a:prstGeom>
          <a:ln w="9360">
            <a:solidFill>
              <a:srgbClr val="000000"/>
            </a:solidFill>
            <a:miter/>
          </a:ln>
        </p:spPr>
        <p:style>
          <a:lnRef idx="0"/>
          <a:fillRef idx="0"/>
          <a:effectRef idx="0"/>
          <a:fontRef idx="minor"/>
        </p:style>
      </p:sp>
      <p:sp>
        <p:nvSpPr>
          <p:cNvPr id="257" name="Line 31"/>
          <p:cNvSpPr/>
          <p:nvPr/>
        </p:nvSpPr>
        <p:spPr>
          <a:xfrm flipV="1">
            <a:off x="3492360" y="2490480"/>
            <a:ext cx="1366920" cy="795240"/>
          </a:xfrm>
          <a:prstGeom prst="line">
            <a:avLst/>
          </a:prstGeom>
          <a:ln w="9360">
            <a:solidFill>
              <a:srgbClr val="000000"/>
            </a:solidFill>
            <a:miter/>
            <a:tailEnd len="med" type="triangle" w="med"/>
          </a:ln>
        </p:spPr>
        <p:style>
          <a:lnRef idx="0"/>
          <a:fillRef idx="0"/>
          <a:effectRef idx="0"/>
          <a:fontRef idx="minor"/>
        </p:style>
      </p:sp>
      <p:sp>
        <p:nvSpPr>
          <p:cNvPr id="258" name="Line 32"/>
          <p:cNvSpPr/>
          <p:nvPr/>
        </p:nvSpPr>
        <p:spPr>
          <a:xfrm>
            <a:off x="3492360" y="1268280"/>
            <a:ext cx="1295640" cy="1224000"/>
          </a:xfrm>
          <a:prstGeom prst="line">
            <a:avLst/>
          </a:prstGeom>
          <a:ln w="9360">
            <a:solidFill>
              <a:srgbClr val="000000"/>
            </a:solidFill>
            <a:miter/>
            <a:tailEnd len="med" type="triangle" w="med"/>
          </a:ln>
        </p:spPr>
        <p:style>
          <a:lnRef idx="0"/>
          <a:fillRef idx="0"/>
          <a:effectRef idx="0"/>
          <a:fontRef idx="minor"/>
        </p:style>
      </p:sp>
      <p:sp>
        <p:nvSpPr>
          <p:cNvPr id="259" name="Line 33"/>
          <p:cNvSpPr/>
          <p:nvPr/>
        </p:nvSpPr>
        <p:spPr>
          <a:xfrm>
            <a:off x="3492360" y="1773360"/>
            <a:ext cx="1079640" cy="142920"/>
          </a:xfrm>
          <a:prstGeom prst="line">
            <a:avLst/>
          </a:prstGeom>
          <a:ln w="9360">
            <a:solidFill>
              <a:srgbClr val="000000"/>
            </a:solidFill>
            <a:miter/>
            <a:tailEnd len="med" type="triangle" w="med"/>
          </a:ln>
        </p:spPr>
        <p:style>
          <a:lnRef idx="0"/>
          <a:fillRef idx="0"/>
          <a:effectRef idx="0"/>
          <a:fontRef idx="minor"/>
        </p:style>
      </p:sp>
      <p:sp>
        <p:nvSpPr>
          <p:cNvPr id="260" name="Line 34"/>
          <p:cNvSpPr/>
          <p:nvPr/>
        </p:nvSpPr>
        <p:spPr>
          <a:xfrm flipV="1">
            <a:off x="3492360" y="1987200"/>
            <a:ext cx="1008360" cy="219240"/>
          </a:xfrm>
          <a:prstGeom prst="line">
            <a:avLst/>
          </a:prstGeom>
          <a:ln w="9360">
            <a:solidFill>
              <a:srgbClr val="000000"/>
            </a:solidFill>
            <a:miter/>
            <a:tailEnd len="med" type="triangle" w="med"/>
          </a:ln>
        </p:spPr>
        <p:style>
          <a:lnRef idx="0"/>
          <a:fillRef idx="0"/>
          <a:effectRef idx="0"/>
          <a:fontRef idx="minor"/>
        </p:style>
      </p:sp>
      <p:sp>
        <p:nvSpPr>
          <p:cNvPr id="261" name="Line 35"/>
          <p:cNvSpPr/>
          <p:nvPr/>
        </p:nvSpPr>
        <p:spPr>
          <a:xfrm flipV="1">
            <a:off x="3492360" y="2058840"/>
            <a:ext cx="1008360" cy="650880"/>
          </a:xfrm>
          <a:prstGeom prst="line">
            <a:avLst/>
          </a:prstGeom>
          <a:ln w="9360">
            <a:solidFill>
              <a:srgbClr val="000000"/>
            </a:solidFill>
            <a:miter/>
            <a:tailEnd len="med" type="triangle" w="med"/>
          </a:ln>
        </p:spPr>
        <p:style>
          <a:lnRef idx="0"/>
          <a:fillRef idx="0"/>
          <a:effectRef idx="0"/>
          <a:fontRef idx="minor"/>
        </p:style>
      </p:sp>
    </p:spTree>
  </p:cSld>
  <p:timing>
    <p:tnLst>
      <p:par>
        <p:cTn id="9" dur="indefinite" restart="never" nodeType="tmRoot">
          <p:childTnLst>
            <p:seq>
              <p:cTn id="10" dur="indefinite" nodeType="mainSeq"/>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62" name="CustomShape 1"/>
          <p:cNvSpPr/>
          <p:nvPr/>
        </p:nvSpPr>
        <p:spPr>
          <a:xfrm>
            <a:off x="684360" y="0"/>
            <a:ext cx="7770960" cy="3794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4400" spc="-1" strike="noStrike">
                <a:solidFill>
                  <a:srgbClr val="000000"/>
                </a:solidFill>
                <a:latin typeface="Arial"/>
                <a:ea typeface="DejaVu Sans"/>
              </a:rPr>
              <a:t>Basic X window system: API</a:t>
            </a:r>
            <a:endParaRPr b="0" lang="en-US" sz="4400" spc="-1" strike="noStrike">
              <a:latin typeface="Arial"/>
            </a:endParaRPr>
          </a:p>
        </p:txBody>
      </p:sp>
      <p:sp>
        <p:nvSpPr>
          <p:cNvPr id="263" name="CustomShape 2"/>
          <p:cNvSpPr/>
          <p:nvPr/>
        </p:nvSpPr>
        <p:spPr>
          <a:xfrm>
            <a:off x="179280" y="1743120"/>
            <a:ext cx="1675080" cy="53208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Graphic </a:t>
            </a:r>
            <a:endParaRPr b="0" lang="en-US" sz="1800" spc="-1" strike="noStrike">
              <a:latin typeface="Arial"/>
            </a:endParaRPr>
          </a:p>
          <a:p>
            <a:pPr algn="ctr">
              <a:lnSpc>
                <a:spcPct val="100000"/>
              </a:lnSpc>
            </a:pPr>
            <a:r>
              <a:rPr b="0" lang="en-US" sz="1800" spc="-1" strike="noStrike">
                <a:solidFill>
                  <a:srgbClr val="000000"/>
                </a:solidFill>
                <a:latin typeface="Times New Roman"/>
                <a:ea typeface="DejaVu Sans"/>
              </a:rPr>
              <a:t>memory</a:t>
            </a:r>
            <a:endParaRPr b="0" lang="en-US" sz="1800" spc="-1" strike="noStrike">
              <a:latin typeface="Arial"/>
            </a:endParaRPr>
          </a:p>
        </p:txBody>
      </p:sp>
      <p:sp>
        <p:nvSpPr>
          <p:cNvPr id="264" name="CustomShape 3"/>
          <p:cNvSpPr/>
          <p:nvPr/>
        </p:nvSpPr>
        <p:spPr>
          <a:xfrm>
            <a:off x="179280" y="2428920"/>
            <a:ext cx="1675080" cy="6080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Graphic </a:t>
            </a:r>
            <a:endParaRPr b="0" lang="en-US" sz="1800" spc="-1" strike="noStrike">
              <a:latin typeface="Arial"/>
            </a:endParaRPr>
          </a:p>
          <a:p>
            <a:pPr algn="ctr">
              <a:lnSpc>
                <a:spcPct val="100000"/>
              </a:lnSpc>
            </a:pPr>
            <a:r>
              <a:rPr b="0" lang="en-US" sz="1800" spc="-1" strike="noStrike">
                <a:solidFill>
                  <a:srgbClr val="000000"/>
                </a:solidFill>
                <a:latin typeface="Times New Roman"/>
                <a:ea typeface="DejaVu Sans"/>
              </a:rPr>
              <a:t>controller</a:t>
            </a:r>
            <a:endParaRPr b="0" lang="en-US" sz="1800" spc="-1" strike="noStrike">
              <a:latin typeface="Arial"/>
            </a:endParaRPr>
          </a:p>
        </p:txBody>
      </p:sp>
      <p:sp>
        <p:nvSpPr>
          <p:cNvPr id="265" name="CustomShape 4"/>
          <p:cNvSpPr/>
          <p:nvPr/>
        </p:nvSpPr>
        <p:spPr>
          <a:xfrm>
            <a:off x="2771640" y="1557360"/>
            <a:ext cx="1883160" cy="1128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Xserver</a:t>
            </a:r>
            <a:endParaRPr b="0" lang="en-US" sz="1800" spc="-1" strike="noStrike">
              <a:latin typeface="Arial"/>
            </a:endParaRPr>
          </a:p>
        </p:txBody>
      </p:sp>
      <p:sp>
        <p:nvSpPr>
          <p:cNvPr id="266" name="CustomShape 5"/>
          <p:cNvSpPr/>
          <p:nvPr/>
        </p:nvSpPr>
        <p:spPr>
          <a:xfrm>
            <a:off x="6877080" y="1844640"/>
            <a:ext cx="1797120" cy="107820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800" spc="-1" strike="noStrike">
                <a:solidFill>
                  <a:srgbClr val="000000"/>
                </a:solidFill>
                <a:latin typeface="Times New Roman"/>
                <a:ea typeface="DejaVu Sans"/>
              </a:rPr>
              <a:t>Xclient</a:t>
            </a:r>
            <a:endParaRPr b="0" lang="en-US" sz="1800" spc="-1" strike="noStrike">
              <a:latin typeface="Arial"/>
            </a:endParaRPr>
          </a:p>
        </p:txBody>
      </p:sp>
      <p:sp>
        <p:nvSpPr>
          <p:cNvPr id="267" name="CustomShape 6"/>
          <p:cNvSpPr/>
          <p:nvPr/>
        </p:nvSpPr>
        <p:spPr>
          <a:xfrm>
            <a:off x="6877080" y="2073240"/>
            <a:ext cx="57312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xlib</a:t>
            </a:r>
            <a:endParaRPr b="0" lang="en-US" sz="1800" spc="-1" strike="noStrike">
              <a:latin typeface="Arial"/>
            </a:endParaRPr>
          </a:p>
        </p:txBody>
      </p:sp>
      <p:sp>
        <p:nvSpPr>
          <p:cNvPr id="268" name="CustomShape 7"/>
          <p:cNvSpPr/>
          <p:nvPr/>
        </p:nvSpPr>
        <p:spPr>
          <a:xfrm>
            <a:off x="4067280" y="1989000"/>
            <a:ext cx="57456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xlib</a:t>
            </a:r>
            <a:endParaRPr b="0" lang="en-US" sz="1800" spc="-1" strike="noStrike">
              <a:latin typeface="Arial"/>
            </a:endParaRPr>
          </a:p>
        </p:txBody>
      </p:sp>
      <p:sp>
        <p:nvSpPr>
          <p:cNvPr id="269" name="Line 8"/>
          <p:cNvSpPr/>
          <p:nvPr/>
        </p:nvSpPr>
        <p:spPr>
          <a:xfrm>
            <a:off x="7308720" y="1989000"/>
            <a:ext cx="1800" cy="762120"/>
          </a:xfrm>
          <a:prstGeom prst="line">
            <a:avLst/>
          </a:prstGeom>
          <a:ln w="9360">
            <a:solidFill>
              <a:srgbClr val="000000"/>
            </a:solidFill>
            <a:miter/>
          </a:ln>
        </p:spPr>
        <p:style>
          <a:lnRef idx="0"/>
          <a:fillRef idx="0"/>
          <a:effectRef idx="0"/>
          <a:fontRef idx="minor"/>
        </p:style>
      </p:sp>
      <p:sp>
        <p:nvSpPr>
          <p:cNvPr id="270" name="Line 9"/>
          <p:cNvSpPr/>
          <p:nvPr/>
        </p:nvSpPr>
        <p:spPr>
          <a:xfrm flipH="1">
            <a:off x="1854360" y="2492280"/>
            <a:ext cx="1063440" cy="241560"/>
          </a:xfrm>
          <a:prstGeom prst="line">
            <a:avLst/>
          </a:prstGeom>
          <a:ln w="9360">
            <a:solidFill>
              <a:srgbClr val="000000"/>
            </a:solidFill>
            <a:miter/>
            <a:tailEnd len="med" type="triangle" w="med"/>
          </a:ln>
        </p:spPr>
        <p:style>
          <a:lnRef idx="0"/>
          <a:fillRef idx="0"/>
          <a:effectRef idx="0"/>
          <a:fontRef idx="minor"/>
        </p:style>
      </p:sp>
      <p:sp>
        <p:nvSpPr>
          <p:cNvPr id="271" name="Line 10"/>
          <p:cNvSpPr/>
          <p:nvPr/>
        </p:nvSpPr>
        <p:spPr>
          <a:xfrm flipH="1" flipV="1">
            <a:off x="1854000" y="1969560"/>
            <a:ext cx="919080" cy="165240"/>
          </a:xfrm>
          <a:prstGeom prst="line">
            <a:avLst/>
          </a:prstGeom>
          <a:ln w="9360">
            <a:solidFill>
              <a:srgbClr val="000000"/>
            </a:solidFill>
            <a:miter/>
            <a:tailEnd len="med" type="triangle" w="med"/>
          </a:ln>
        </p:spPr>
        <p:style>
          <a:lnRef idx="0"/>
          <a:fillRef idx="0"/>
          <a:effectRef idx="0"/>
          <a:fontRef idx="minor"/>
        </p:style>
      </p:sp>
      <p:sp>
        <p:nvSpPr>
          <p:cNvPr id="272" name="CustomShape 11"/>
          <p:cNvSpPr/>
          <p:nvPr/>
        </p:nvSpPr>
        <p:spPr>
          <a:xfrm>
            <a:off x="179280" y="4292640"/>
            <a:ext cx="8582400" cy="201276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The X Windows protocol is implemented in the X Windows library (xlib). Example: „Draw line, 10, 10, 100, 100, gc) would tell an X Server to draw a line between the coordinates and use the graphical context given for that. Depending on the hardware the XServer either has to translate the command into pixel values (e.g. Bresenham) or command to intelligent graphics hardware. The Xclient receives mouse and keyboard events from the server. This make it clear: the XServer controls the viewing station. The graphics application can run on a machine without any graphics hardware or display.</a:t>
            </a:r>
            <a:endParaRPr b="0" lang="en-US" sz="1800" spc="-1" strike="noStrike">
              <a:latin typeface="Arial"/>
            </a:endParaRPr>
          </a:p>
        </p:txBody>
      </p:sp>
      <p:sp>
        <p:nvSpPr>
          <p:cNvPr id="273" name="Line 12"/>
          <p:cNvSpPr/>
          <p:nvPr/>
        </p:nvSpPr>
        <p:spPr>
          <a:xfrm>
            <a:off x="4140360" y="1773360"/>
            <a:ext cx="1440" cy="792000"/>
          </a:xfrm>
          <a:prstGeom prst="line">
            <a:avLst/>
          </a:prstGeom>
          <a:ln w="9360">
            <a:solidFill>
              <a:srgbClr val="000000"/>
            </a:solidFill>
            <a:miter/>
            <a:tailEnd len="med" type="triangle" w="med"/>
          </a:ln>
        </p:spPr>
        <p:style>
          <a:lnRef idx="0"/>
          <a:fillRef idx="0"/>
          <a:effectRef idx="0"/>
          <a:fontRef idx="minor"/>
        </p:style>
      </p:sp>
      <p:sp>
        <p:nvSpPr>
          <p:cNvPr id="274" name="Line 13"/>
          <p:cNvSpPr/>
          <p:nvPr/>
        </p:nvSpPr>
        <p:spPr>
          <a:xfrm flipH="1">
            <a:off x="4641480" y="2133720"/>
            <a:ext cx="2236680" cy="1440"/>
          </a:xfrm>
          <a:prstGeom prst="line">
            <a:avLst/>
          </a:prstGeom>
          <a:ln w="9360">
            <a:solidFill>
              <a:srgbClr val="000000"/>
            </a:solidFill>
            <a:miter/>
            <a:tailEnd len="med" type="triangle" w="med"/>
          </a:ln>
        </p:spPr>
        <p:style>
          <a:lnRef idx="0"/>
          <a:fillRef idx="0"/>
          <a:effectRef idx="0"/>
          <a:fontRef idx="minor"/>
        </p:style>
      </p:sp>
      <p:sp>
        <p:nvSpPr>
          <p:cNvPr id="275" name="CustomShape 14"/>
          <p:cNvSpPr/>
          <p:nvPr/>
        </p:nvSpPr>
        <p:spPr>
          <a:xfrm>
            <a:off x="4788000" y="1341360"/>
            <a:ext cx="316728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a:t>
            </a:r>
            <a:r>
              <a:rPr b="0" lang="en-US" sz="1800" spc="-1" strike="noStrike">
                <a:solidFill>
                  <a:srgbClr val="000000"/>
                </a:solidFill>
                <a:latin typeface="Times New Roman"/>
                <a:ea typeface="DejaVu Sans"/>
              </a:rPr>
              <a:t>drawline, 10,10,100,100“</a:t>
            </a:r>
            <a:endParaRPr b="0" lang="en-US" sz="1800" spc="-1" strike="noStrike">
              <a:latin typeface="Arial"/>
            </a:endParaRPr>
          </a:p>
        </p:txBody>
      </p:sp>
      <p:sp>
        <p:nvSpPr>
          <p:cNvPr id="276" name="Line 15"/>
          <p:cNvSpPr/>
          <p:nvPr/>
        </p:nvSpPr>
        <p:spPr>
          <a:xfrm>
            <a:off x="4643280" y="2421000"/>
            <a:ext cx="2233800" cy="1440"/>
          </a:xfrm>
          <a:prstGeom prst="line">
            <a:avLst/>
          </a:prstGeom>
          <a:ln w="9360">
            <a:solidFill>
              <a:srgbClr val="000000"/>
            </a:solidFill>
            <a:miter/>
            <a:tailEnd len="med" type="triangle" w="med"/>
          </a:ln>
        </p:spPr>
        <p:style>
          <a:lnRef idx="0"/>
          <a:fillRef idx="0"/>
          <a:effectRef idx="0"/>
          <a:fontRef idx="minor"/>
        </p:style>
      </p:sp>
      <p:sp>
        <p:nvSpPr>
          <p:cNvPr id="277" name="CustomShape 16"/>
          <p:cNvSpPr/>
          <p:nvPr/>
        </p:nvSpPr>
        <p:spPr>
          <a:xfrm>
            <a:off x="4643280" y="2637000"/>
            <a:ext cx="230364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a:t>
            </a:r>
            <a:r>
              <a:rPr b="0" lang="en-US" sz="1800" spc="-1" strike="noStrike">
                <a:solidFill>
                  <a:srgbClr val="000000"/>
                </a:solidFill>
                <a:latin typeface="Times New Roman"/>
                <a:ea typeface="DejaVu Sans"/>
              </a:rPr>
              <a:t>Keyboardevent“ 0xde</a:t>
            </a:r>
            <a:endParaRPr b="0" lang="en-US" sz="1800" spc="-1" strike="noStrike">
              <a:latin typeface="Arial"/>
            </a:endParaRPr>
          </a:p>
        </p:txBody>
      </p:sp>
      <p:sp>
        <p:nvSpPr>
          <p:cNvPr id="278" name="CustomShape 17"/>
          <p:cNvSpPr/>
          <p:nvPr/>
        </p:nvSpPr>
        <p:spPr>
          <a:xfrm>
            <a:off x="4716360" y="3141720"/>
            <a:ext cx="3024360" cy="3668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Times New Roman"/>
                <a:ea typeface="DejaVu Sans"/>
              </a:rPr>
              <a:t>„</a:t>
            </a:r>
            <a:r>
              <a:rPr b="0" lang="en-US" sz="1800" spc="-1" strike="noStrike">
                <a:solidFill>
                  <a:srgbClr val="000000"/>
                </a:solidFill>
                <a:latin typeface="Times New Roman"/>
                <a:ea typeface="DejaVu Sans"/>
              </a:rPr>
              <a:t>mouseevent“ 0xfe,56,..</a:t>
            </a:r>
            <a:endParaRPr b="0" lang="en-US" sz="1800" spc="-1" strike="noStrike">
              <a:latin typeface="Arial"/>
            </a:endParaRPr>
          </a:p>
        </p:txBody>
      </p:sp>
    </p:spTree>
  </p:cSld>
  <p:timing>
    <p:tnLst>
      <p:par>
        <p:cTn id="11" dur="indefinite" restart="never" nodeType="tmRoot">
          <p:childTnLst>
            <p:seq>
              <p:cTn id="12" dur="indefinite" nodeType="mainSeq"/>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79" name="CustomShape 1"/>
          <p:cNvSpPr/>
          <p:nvPr/>
        </p:nvSpPr>
        <p:spPr>
          <a:xfrm>
            <a:off x="685800" y="228600"/>
            <a:ext cx="7770960" cy="379440"/>
          </a:xfrm>
          <a:prstGeom prst="rect">
            <a:avLst/>
          </a:prstGeom>
          <a:noFill/>
          <a:ln>
            <a:noFill/>
          </a:ln>
        </p:spPr>
        <p:style>
          <a:lnRef idx="0"/>
          <a:fillRef idx="0"/>
          <a:effectRef idx="0"/>
          <a:fontRef idx="minor"/>
        </p:style>
        <p:txBody>
          <a:bodyPr lIns="90000" rIns="90000" tIns="46800" bIns="46800" anchor="ctr"/>
          <a:p>
            <a:pPr algn="ctr">
              <a:lnSpc>
                <a:spcPct val="100000"/>
              </a:lnSpc>
            </a:pPr>
            <a:r>
              <a:rPr b="0" lang="en-US" sz="3200" spc="-1" strike="noStrike">
                <a:solidFill>
                  <a:srgbClr val="000000"/>
                </a:solidFill>
                <a:latin typeface="Arial"/>
                <a:ea typeface="DejaVu Sans"/>
              </a:rPr>
              <a:t>Basic X Desktops and Window Managers</a:t>
            </a:r>
            <a:endParaRPr b="0" lang="en-US" sz="3200" spc="-1" strike="noStrike">
              <a:latin typeface="Arial"/>
            </a:endParaRPr>
          </a:p>
        </p:txBody>
      </p:sp>
      <p:sp>
        <p:nvSpPr>
          <p:cNvPr id="280" name="CustomShape 2"/>
          <p:cNvSpPr/>
          <p:nvPr/>
        </p:nvSpPr>
        <p:spPr>
          <a:xfrm>
            <a:off x="609480" y="2286000"/>
            <a:ext cx="1675080" cy="53208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Graphic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memory</a:t>
            </a:r>
            <a:endParaRPr b="0" lang="en-US" sz="1200" spc="-1" strike="noStrike">
              <a:latin typeface="Arial"/>
            </a:endParaRPr>
          </a:p>
        </p:txBody>
      </p:sp>
      <p:sp>
        <p:nvSpPr>
          <p:cNvPr id="281" name="CustomShape 3"/>
          <p:cNvSpPr/>
          <p:nvPr/>
        </p:nvSpPr>
        <p:spPr>
          <a:xfrm>
            <a:off x="609480" y="2971800"/>
            <a:ext cx="1675080" cy="60804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Graphic </a:t>
            </a:r>
            <a:endParaRPr b="0" lang="en-US" sz="1200" spc="-1" strike="noStrike">
              <a:latin typeface="Arial"/>
            </a:endParaRPr>
          </a:p>
          <a:p>
            <a:pPr algn="ctr">
              <a:lnSpc>
                <a:spcPct val="100000"/>
              </a:lnSpc>
            </a:pPr>
            <a:r>
              <a:rPr b="0" lang="en-US" sz="1200" spc="-1" strike="noStrike">
                <a:solidFill>
                  <a:srgbClr val="000000"/>
                </a:solidFill>
                <a:latin typeface="Arial"/>
                <a:ea typeface="DejaVu Sans"/>
              </a:rPr>
              <a:t>controller</a:t>
            </a:r>
            <a:endParaRPr b="0" lang="en-US" sz="1200" spc="-1" strike="noStrike">
              <a:latin typeface="Arial"/>
            </a:endParaRPr>
          </a:p>
        </p:txBody>
      </p:sp>
      <p:sp>
        <p:nvSpPr>
          <p:cNvPr id="282" name="Line 4"/>
          <p:cNvSpPr/>
          <p:nvPr/>
        </p:nvSpPr>
        <p:spPr>
          <a:xfrm>
            <a:off x="3429000" y="1143000"/>
            <a:ext cx="1440" cy="3276720"/>
          </a:xfrm>
          <a:prstGeom prst="line">
            <a:avLst/>
          </a:prstGeom>
          <a:ln w="38160">
            <a:solidFill>
              <a:srgbClr val="ff0000"/>
            </a:solidFill>
            <a:miter/>
          </a:ln>
        </p:spPr>
        <p:style>
          <a:lnRef idx="0"/>
          <a:fillRef idx="0"/>
          <a:effectRef idx="0"/>
          <a:fontRef idx="minor"/>
        </p:style>
      </p:sp>
      <p:sp>
        <p:nvSpPr>
          <p:cNvPr id="283" name="CustomShape 5"/>
          <p:cNvSpPr/>
          <p:nvPr/>
        </p:nvSpPr>
        <p:spPr>
          <a:xfrm>
            <a:off x="914400" y="1143000"/>
            <a:ext cx="98928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Arial"/>
                <a:ea typeface="DejaVu Sans"/>
              </a:rPr>
              <a:t>Kernel</a:t>
            </a:r>
            <a:endParaRPr b="0" lang="en-US" sz="1200" spc="-1" strike="noStrike">
              <a:latin typeface="Arial"/>
            </a:endParaRPr>
          </a:p>
        </p:txBody>
      </p:sp>
      <p:sp>
        <p:nvSpPr>
          <p:cNvPr id="284" name="CustomShape 6"/>
          <p:cNvSpPr/>
          <p:nvPr/>
        </p:nvSpPr>
        <p:spPr>
          <a:xfrm>
            <a:off x="2362320" y="2133720"/>
            <a:ext cx="1065240" cy="83016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Arial"/>
                <a:ea typeface="DejaVu Sans"/>
              </a:rPr>
              <a:t>/dev/mouse</a:t>
            </a:r>
            <a:endParaRPr b="0" lang="en-US" sz="1200" spc="-1" strike="noStrike">
              <a:latin typeface="Arial"/>
            </a:endParaRPr>
          </a:p>
          <a:p>
            <a:pPr>
              <a:lnSpc>
                <a:spcPct val="100000"/>
              </a:lnSpc>
              <a:spcBef>
                <a:spcPts val="748"/>
              </a:spcBef>
            </a:pPr>
            <a:r>
              <a:rPr b="0" lang="en-US" sz="1200" spc="-1" strike="noStrike">
                <a:solidFill>
                  <a:srgbClr val="000000"/>
                </a:solidFill>
                <a:latin typeface="Arial"/>
                <a:ea typeface="DejaVu Sans"/>
              </a:rPr>
              <a:t>/dev/keyboard</a:t>
            </a:r>
            <a:endParaRPr b="0" lang="en-US" sz="1200" spc="-1" strike="noStrike">
              <a:latin typeface="Arial"/>
            </a:endParaRPr>
          </a:p>
          <a:p>
            <a:pPr>
              <a:lnSpc>
                <a:spcPct val="100000"/>
              </a:lnSpc>
              <a:spcBef>
                <a:spcPts val="748"/>
              </a:spcBef>
            </a:pPr>
            <a:r>
              <a:rPr b="0" lang="en-US" sz="1200" spc="-1" strike="noStrike">
                <a:solidFill>
                  <a:srgbClr val="000000"/>
                </a:solidFill>
                <a:latin typeface="Arial"/>
                <a:ea typeface="DejaVu Sans"/>
              </a:rPr>
              <a:t>/dev/vga</a:t>
            </a:r>
            <a:endParaRPr b="0" lang="en-US" sz="1200" spc="-1" strike="noStrike">
              <a:latin typeface="Arial"/>
            </a:endParaRPr>
          </a:p>
        </p:txBody>
      </p:sp>
      <p:sp>
        <p:nvSpPr>
          <p:cNvPr id="285" name="CustomShape 7"/>
          <p:cNvSpPr/>
          <p:nvPr/>
        </p:nvSpPr>
        <p:spPr>
          <a:xfrm>
            <a:off x="609480" y="1523880"/>
            <a:ext cx="1675080" cy="532080"/>
          </a:xfrm>
          <a:prstGeom prst="rect">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mouse/keyboard</a:t>
            </a:r>
            <a:endParaRPr b="0" lang="en-US" sz="1200" spc="-1" strike="noStrike">
              <a:latin typeface="Arial"/>
            </a:endParaRPr>
          </a:p>
        </p:txBody>
      </p:sp>
      <p:sp>
        <p:nvSpPr>
          <p:cNvPr id="286" name="CustomShape 8"/>
          <p:cNvSpPr/>
          <p:nvPr/>
        </p:nvSpPr>
        <p:spPr>
          <a:xfrm>
            <a:off x="3581280" y="2133720"/>
            <a:ext cx="152280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Xserver</a:t>
            </a:r>
            <a:endParaRPr b="0" lang="en-US" sz="1200" spc="-1" strike="noStrike">
              <a:latin typeface="Arial"/>
            </a:endParaRPr>
          </a:p>
        </p:txBody>
      </p:sp>
      <p:sp>
        <p:nvSpPr>
          <p:cNvPr id="287" name="CustomShape 9"/>
          <p:cNvSpPr/>
          <p:nvPr/>
        </p:nvSpPr>
        <p:spPr>
          <a:xfrm>
            <a:off x="5334120" y="1371600"/>
            <a:ext cx="182736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Window Manager</a:t>
            </a:r>
            <a:endParaRPr b="0" lang="en-US" sz="1200" spc="-1" strike="noStrike">
              <a:latin typeface="Arial"/>
            </a:endParaRPr>
          </a:p>
        </p:txBody>
      </p:sp>
      <p:sp>
        <p:nvSpPr>
          <p:cNvPr id="288" name="CustomShape 10"/>
          <p:cNvSpPr/>
          <p:nvPr/>
        </p:nvSpPr>
        <p:spPr>
          <a:xfrm>
            <a:off x="5410080" y="2743200"/>
            <a:ext cx="1522800" cy="912960"/>
          </a:xfrm>
          <a:prstGeom prst="ellipse">
            <a:avLst/>
          </a:prstGeom>
          <a:no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Xclient</a:t>
            </a:r>
            <a:endParaRPr b="0" lang="en-US" sz="1200" spc="-1" strike="noStrike">
              <a:latin typeface="Arial"/>
            </a:endParaRPr>
          </a:p>
        </p:txBody>
      </p:sp>
      <p:sp>
        <p:nvSpPr>
          <p:cNvPr id="289" name="CustomShape 11"/>
          <p:cNvSpPr/>
          <p:nvPr/>
        </p:nvSpPr>
        <p:spPr>
          <a:xfrm>
            <a:off x="2743200" y="1219320"/>
            <a:ext cx="45576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socket</a:t>
            </a:r>
            <a:endParaRPr b="0" lang="en-US" sz="1200" spc="-1" strike="noStrike">
              <a:latin typeface="Arial"/>
            </a:endParaRPr>
          </a:p>
        </p:txBody>
      </p:sp>
      <p:sp>
        <p:nvSpPr>
          <p:cNvPr id="290" name="CustomShape 12"/>
          <p:cNvSpPr/>
          <p:nvPr/>
        </p:nvSpPr>
        <p:spPr>
          <a:xfrm>
            <a:off x="2743200" y="3886200"/>
            <a:ext cx="45576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socket</a:t>
            </a:r>
            <a:endParaRPr b="0" lang="en-US" sz="1200" spc="-1" strike="noStrike">
              <a:latin typeface="Arial"/>
            </a:endParaRPr>
          </a:p>
        </p:txBody>
      </p:sp>
      <p:sp>
        <p:nvSpPr>
          <p:cNvPr id="291" name="CustomShape 13"/>
          <p:cNvSpPr/>
          <p:nvPr/>
        </p:nvSpPr>
        <p:spPr>
          <a:xfrm>
            <a:off x="2743200" y="3276720"/>
            <a:ext cx="455760" cy="37944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socket</a:t>
            </a:r>
            <a:endParaRPr b="0" lang="en-US" sz="1200" spc="-1" strike="noStrike">
              <a:latin typeface="Arial"/>
            </a:endParaRPr>
          </a:p>
        </p:txBody>
      </p:sp>
      <p:sp>
        <p:nvSpPr>
          <p:cNvPr id="292" name="CustomShape 14"/>
          <p:cNvSpPr/>
          <p:nvPr/>
        </p:nvSpPr>
        <p:spPr>
          <a:xfrm>
            <a:off x="2743200" y="1752480"/>
            <a:ext cx="455760" cy="379800"/>
          </a:xfrm>
          <a:prstGeom prst="rect">
            <a:avLst/>
          </a:prstGeom>
          <a:solidFill>
            <a:srgbClr val="00cc99"/>
          </a:solidFill>
          <a:ln w="9360">
            <a:solidFill>
              <a:srgbClr val="000000"/>
            </a:solidFill>
            <a:miter/>
          </a:ln>
        </p:spPr>
        <p:style>
          <a:lnRef idx="0"/>
          <a:fillRef idx="0"/>
          <a:effectRef idx="0"/>
          <a:fontRef idx="minor"/>
        </p:style>
        <p:txBody>
          <a:bodyPr wrap="none" lIns="90000" rIns="90000" tIns="46800" bIns="46800" anchor="ctr"/>
          <a:p>
            <a:pPr algn="ctr">
              <a:lnSpc>
                <a:spcPct val="100000"/>
              </a:lnSpc>
            </a:pPr>
            <a:r>
              <a:rPr b="0" lang="en-US" sz="1200" spc="-1" strike="noStrike">
                <a:solidFill>
                  <a:srgbClr val="000000"/>
                </a:solidFill>
                <a:latin typeface="Arial"/>
                <a:ea typeface="DejaVu Sans"/>
              </a:rPr>
              <a:t>socket</a:t>
            </a:r>
            <a:endParaRPr b="0" lang="en-US" sz="1200" spc="-1" strike="noStrike">
              <a:latin typeface="Arial"/>
            </a:endParaRPr>
          </a:p>
        </p:txBody>
      </p:sp>
      <p:sp>
        <p:nvSpPr>
          <p:cNvPr id="293" name="CustomShape 15"/>
          <p:cNvSpPr/>
          <p:nvPr/>
        </p:nvSpPr>
        <p:spPr>
          <a:xfrm>
            <a:off x="5334120" y="1600200"/>
            <a:ext cx="45576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Arial"/>
                <a:ea typeface="DejaVu Sans"/>
              </a:rPr>
              <a:t>xlib</a:t>
            </a:r>
            <a:endParaRPr b="0" lang="en-US" sz="1200" spc="-1" strike="noStrike">
              <a:latin typeface="Arial"/>
            </a:endParaRPr>
          </a:p>
        </p:txBody>
      </p:sp>
      <p:sp>
        <p:nvSpPr>
          <p:cNvPr id="294" name="CustomShape 16"/>
          <p:cNvSpPr/>
          <p:nvPr/>
        </p:nvSpPr>
        <p:spPr>
          <a:xfrm>
            <a:off x="5410080" y="3048120"/>
            <a:ext cx="53208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Arial"/>
                <a:ea typeface="DejaVu Sans"/>
              </a:rPr>
              <a:t>xlib</a:t>
            </a:r>
            <a:endParaRPr b="0" lang="en-US" sz="1200" spc="-1" strike="noStrike">
              <a:latin typeface="Arial"/>
            </a:endParaRPr>
          </a:p>
        </p:txBody>
      </p:sp>
      <p:sp>
        <p:nvSpPr>
          <p:cNvPr id="295" name="CustomShape 17"/>
          <p:cNvSpPr/>
          <p:nvPr/>
        </p:nvSpPr>
        <p:spPr>
          <a:xfrm>
            <a:off x="4114800" y="2743200"/>
            <a:ext cx="532080" cy="275040"/>
          </a:xfrm>
          <a:custGeom>
            <a:avLst/>
            <a:gdLst/>
            <a:ahLst/>
            <a:rect l="l" t="t" r="r" b="b"/>
            <a:pathLst>
              <a:path w="21600" h="21600">
                <a:moveTo>
                  <a:pt x="0" y="0"/>
                </a:moveTo>
                <a:lnTo>
                  <a:pt x="21600" y="0"/>
                </a:lnTo>
                <a:lnTo>
                  <a:pt x="21600" y="21600"/>
                </a:lnTo>
                <a:lnTo>
                  <a:pt x="0" y="21600"/>
                </a:lnTo>
                <a:lnTo>
                  <a:pt x="0" y="0"/>
                </a:lnTo>
                <a:close/>
              </a:path>
            </a:pathLst>
          </a:custGeom>
          <a:noFill/>
          <a:ln>
            <a:noFill/>
          </a:ln>
        </p:spPr>
        <p:style>
          <a:lnRef idx="0"/>
          <a:fillRef idx="0"/>
          <a:effectRef idx="0"/>
          <a:fontRef idx="minor"/>
        </p:style>
        <p:txBody>
          <a:bodyPr lIns="90000" rIns="90000" tIns="46800" bIns="46800"/>
          <a:p>
            <a:pPr>
              <a:lnSpc>
                <a:spcPct val="100000"/>
              </a:lnSpc>
              <a:spcBef>
                <a:spcPts val="748"/>
              </a:spcBef>
            </a:pPr>
            <a:r>
              <a:rPr b="0" lang="en-US" sz="1200" spc="-1" strike="noStrike">
                <a:solidFill>
                  <a:srgbClr val="000000"/>
                </a:solidFill>
                <a:latin typeface="Arial"/>
                <a:ea typeface="DejaVu Sans"/>
              </a:rPr>
              <a:t>xlib</a:t>
            </a:r>
            <a:endParaRPr b="0" lang="en-US" sz="1200" spc="-1" strike="noStrike">
              <a:latin typeface="Arial"/>
            </a:endParaRPr>
          </a:p>
        </p:txBody>
      </p:sp>
      <p:sp>
        <p:nvSpPr>
          <p:cNvPr id="296" name="Line 18"/>
          <p:cNvSpPr/>
          <p:nvPr/>
        </p:nvSpPr>
        <p:spPr>
          <a:xfrm>
            <a:off x="5715000" y="2819520"/>
            <a:ext cx="1440" cy="761760"/>
          </a:xfrm>
          <a:prstGeom prst="line">
            <a:avLst/>
          </a:prstGeom>
          <a:ln w="9360">
            <a:solidFill>
              <a:srgbClr val="000000"/>
            </a:solidFill>
            <a:miter/>
          </a:ln>
        </p:spPr>
        <p:style>
          <a:lnRef idx="0"/>
          <a:fillRef idx="0"/>
          <a:effectRef idx="0"/>
          <a:fontRef idx="minor"/>
        </p:style>
      </p:sp>
      <p:sp>
        <p:nvSpPr>
          <p:cNvPr id="297" name="Line 19"/>
          <p:cNvSpPr/>
          <p:nvPr/>
        </p:nvSpPr>
        <p:spPr>
          <a:xfrm>
            <a:off x="5638680" y="1447920"/>
            <a:ext cx="1800" cy="761760"/>
          </a:xfrm>
          <a:prstGeom prst="line">
            <a:avLst/>
          </a:prstGeom>
          <a:ln w="9360">
            <a:solidFill>
              <a:srgbClr val="000000"/>
            </a:solidFill>
            <a:miter/>
          </a:ln>
        </p:spPr>
        <p:style>
          <a:lnRef idx="0"/>
          <a:fillRef idx="0"/>
          <a:effectRef idx="0"/>
          <a:fontRef idx="minor"/>
        </p:style>
      </p:sp>
      <p:sp>
        <p:nvSpPr>
          <p:cNvPr id="298" name="Line 20"/>
          <p:cNvSpPr/>
          <p:nvPr/>
        </p:nvSpPr>
        <p:spPr>
          <a:xfrm>
            <a:off x="3733920" y="2819520"/>
            <a:ext cx="1218960" cy="1440"/>
          </a:xfrm>
          <a:prstGeom prst="line">
            <a:avLst/>
          </a:prstGeom>
          <a:ln w="9360">
            <a:solidFill>
              <a:srgbClr val="000000"/>
            </a:solidFill>
            <a:miter/>
          </a:ln>
        </p:spPr>
        <p:style>
          <a:lnRef idx="0"/>
          <a:fillRef idx="0"/>
          <a:effectRef idx="0"/>
          <a:fontRef idx="minor"/>
        </p:style>
      </p:sp>
      <p:sp>
        <p:nvSpPr>
          <p:cNvPr id="299" name="Line 21"/>
          <p:cNvSpPr/>
          <p:nvPr/>
        </p:nvSpPr>
        <p:spPr>
          <a:xfrm>
            <a:off x="3200400" y="2286000"/>
            <a:ext cx="457200" cy="152280"/>
          </a:xfrm>
          <a:prstGeom prst="line">
            <a:avLst/>
          </a:prstGeom>
          <a:ln w="9360">
            <a:solidFill>
              <a:srgbClr val="000000"/>
            </a:solidFill>
            <a:miter/>
            <a:tailEnd len="med" type="triangle" w="med"/>
          </a:ln>
        </p:spPr>
        <p:style>
          <a:lnRef idx="0"/>
          <a:fillRef idx="0"/>
          <a:effectRef idx="0"/>
          <a:fontRef idx="minor"/>
        </p:style>
      </p:sp>
      <p:sp>
        <p:nvSpPr>
          <p:cNvPr id="300" name="Line 22"/>
          <p:cNvSpPr/>
          <p:nvPr/>
        </p:nvSpPr>
        <p:spPr>
          <a:xfrm flipV="1">
            <a:off x="3352680" y="2513160"/>
            <a:ext cx="304920" cy="79200"/>
          </a:xfrm>
          <a:prstGeom prst="line">
            <a:avLst/>
          </a:prstGeom>
          <a:ln w="9360">
            <a:solidFill>
              <a:srgbClr val="000000"/>
            </a:solidFill>
            <a:miter/>
            <a:tailEnd len="med" type="triangle" w="med"/>
          </a:ln>
        </p:spPr>
        <p:style>
          <a:lnRef idx="0"/>
          <a:fillRef idx="0"/>
          <a:effectRef idx="0"/>
          <a:fontRef idx="minor"/>
        </p:style>
      </p:sp>
      <p:sp>
        <p:nvSpPr>
          <p:cNvPr id="301" name="Line 23"/>
          <p:cNvSpPr/>
          <p:nvPr/>
        </p:nvSpPr>
        <p:spPr>
          <a:xfrm flipV="1">
            <a:off x="3200400" y="2665440"/>
            <a:ext cx="380880" cy="155520"/>
          </a:xfrm>
          <a:prstGeom prst="line">
            <a:avLst/>
          </a:prstGeom>
          <a:ln w="9360">
            <a:solidFill>
              <a:srgbClr val="000000"/>
            </a:solidFill>
            <a:miter/>
            <a:tailEnd len="med" type="triangle" w="med"/>
          </a:ln>
        </p:spPr>
        <p:style>
          <a:lnRef idx="0"/>
          <a:fillRef idx="0"/>
          <a:effectRef idx="0"/>
          <a:fontRef idx="minor"/>
        </p:style>
      </p:sp>
      <p:sp>
        <p:nvSpPr>
          <p:cNvPr id="302" name="Line 24"/>
          <p:cNvSpPr/>
          <p:nvPr/>
        </p:nvSpPr>
        <p:spPr>
          <a:xfrm flipV="1">
            <a:off x="3200400" y="2970360"/>
            <a:ext cx="609480" cy="460080"/>
          </a:xfrm>
          <a:prstGeom prst="line">
            <a:avLst/>
          </a:prstGeom>
          <a:ln w="9360">
            <a:solidFill>
              <a:srgbClr val="000000"/>
            </a:solidFill>
            <a:miter/>
            <a:tailEnd len="med" type="triangle" w="med"/>
          </a:ln>
        </p:spPr>
        <p:style>
          <a:lnRef idx="0"/>
          <a:fillRef idx="0"/>
          <a:effectRef idx="0"/>
          <a:fontRef idx="minor"/>
        </p:style>
      </p:sp>
      <p:sp>
        <p:nvSpPr>
          <p:cNvPr id="303" name="Line 25"/>
          <p:cNvSpPr/>
          <p:nvPr/>
        </p:nvSpPr>
        <p:spPr>
          <a:xfrm>
            <a:off x="3200400" y="1981080"/>
            <a:ext cx="838080" cy="914400"/>
          </a:xfrm>
          <a:prstGeom prst="line">
            <a:avLst/>
          </a:prstGeom>
          <a:ln w="9360">
            <a:solidFill>
              <a:srgbClr val="000000"/>
            </a:solidFill>
            <a:miter/>
            <a:tailEnd len="med" type="triangle" w="med"/>
          </a:ln>
        </p:spPr>
        <p:style>
          <a:lnRef idx="0"/>
          <a:fillRef idx="0"/>
          <a:effectRef idx="0"/>
          <a:fontRef idx="minor"/>
        </p:style>
      </p:sp>
      <p:sp>
        <p:nvSpPr>
          <p:cNvPr id="304" name="Line 26"/>
          <p:cNvSpPr/>
          <p:nvPr/>
        </p:nvSpPr>
        <p:spPr>
          <a:xfrm flipH="1" flipV="1">
            <a:off x="3198600" y="1369800"/>
            <a:ext cx="2212920" cy="231480"/>
          </a:xfrm>
          <a:prstGeom prst="line">
            <a:avLst/>
          </a:prstGeom>
          <a:ln w="9360">
            <a:solidFill>
              <a:srgbClr val="000000"/>
            </a:solidFill>
            <a:miter/>
            <a:tailEnd len="med" type="triangle" w="med"/>
          </a:ln>
        </p:spPr>
        <p:style>
          <a:lnRef idx="0"/>
          <a:fillRef idx="0"/>
          <a:effectRef idx="0"/>
          <a:fontRef idx="minor"/>
        </p:style>
      </p:sp>
      <p:sp>
        <p:nvSpPr>
          <p:cNvPr id="305" name="Line 27"/>
          <p:cNvSpPr/>
          <p:nvPr/>
        </p:nvSpPr>
        <p:spPr>
          <a:xfrm flipH="1">
            <a:off x="3198600" y="3200400"/>
            <a:ext cx="2212920" cy="838080"/>
          </a:xfrm>
          <a:prstGeom prst="line">
            <a:avLst/>
          </a:prstGeom>
          <a:ln w="9360">
            <a:solidFill>
              <a:srgbClr val="000000"/>
            </a:solidFill>
            <a:miter/>
            <a:tailEnd len="med" type="triangle" w="med"/>
          </a:ln>
        </p:spPr>
        <p:style>
          <a:lnRef idx="0"/>
          <a:fillRef idx="0"/>
          <a:effectRef idx="0"/>
          <a:fontRef idx="minor"/>
        </p:style>
      </p:sp>
      <p:sp>
        <p:nvSpPr>
          <p:cNvPr id="306" name="Line 28"/>
          <p:cNvSpPr/>
          <p:nvPr/>
        </p:nvSpPr>
        <p:spPr>
          <a:xfrm>
            <a:off x="2971800" y="3657600"/>
            <a:ext cx="1440" cy="228600"/>
          </a:xfrm>
          <a:prstGeom prst="line">
            <a:avLst/>
          </a:prstGeom>
          <a:ln w="9360">
            <a:solidFill>
              <a:srgbClr val="000000"/>
            </a:solidFill>
            <a:miter/>
          </a:ln>
        </p:spPr>
        <p:style>
          <a:lnRef idx="0"/>
          <a:fillRef idx="0"/>
          <a:effectRef idx="0"/>
          <a:fontRef idx="minor"/>
        </p:style>
      </p:sp>
      <p:sp>
        <p:nvSpPr>
          <p:cNvPr id="307" name="Line 29"/>
          <p:cNvSpPr/>
          <p:nvPr/>
        </p:nvSpPr>
        <p:spPr>
          <a:xfrm>
            <a:off x="2971800" y="1523880"/>
            <a:ext cx="1440" cy="228600"/>
          </a:xfrm>
          <a:prstGeom prst="line">
            <a:avLst/>
          </a:prstGeom>
          <a:ln w="9360">
            <a:solidFill>
              <a:srgbClr val="000000"/>
            </a:solidFill>
            <a:miter/>
          </a:ln>
        </p:spPr>
        <p:style>
          <a:lnRef idx="0"/>
          <a:fillRef idx="0"/>
          <a:effectRef idx="0"/>
          <a:fontRef idx="minor"/>
        </p:style>
      </p:sp>
      <p:sp>
        <p:nvSpPr>
          <p:cNvPr id="308" name="Line 30"/>
          <p:cNvSpPr/>
          <p:nvPr/>
        </p:nvSpPr>
        <p:spPr>
          <a:xfrm flipH="1">
            <a:off x="2284200" y="2666880"/>
            <a:ext cx="231480" cy="609840"/>
          </a:xfrm>
          <a:prstGeom prst="line">
            <a:avLst/>
          </a:prstGeom>
          <a:ln w="9360">
            <a:solidFill>
              <a:srgbClr val="000000"/>
            </a:solidFill>
            <a:miter/>
            <a:tailEnd len="med" type="triangle" w="med"/>
          </a:ln>
        </p:spPr>
        <p:style>
          <a:lnRef idx="0"/>
          <a:fillRef idx="0"/>
          <a:effectRef idx="0"/>
          <a:fontRef idx="minor"/>
        </p:style>
      </p:sp>
      <p:sp>
        <p:nvSpPr>
          <p:cNvPr id="309" name="Line 31"/>
          <p:cNvSpPr/>
          <p:nvPr/>
        </p:nvSpPr>
        <p:spPr>
          <a:xfrm flipH="1" flipV="1">
            <a:off x="2284200" y="2512800"/>
            <a:ext cx="231480" cy="231480"/>
          </a:xfrm>
          <a:prstGeom prst="line">
            <a:avLst/>
          </a:prstGeom>
          <a:ln w="9360">
            <a:solidFill>
              <a:srgbClr val="000000"/>
            </a:solidFill>
            <a:miter/>
            <a:tailEnd len="med" type="triangle" w="med"/>
          </a:ln>
        </p:spPr>
        <p:style>
          <a:lnRef idx="0"/>
          <a:fillRef idx="0"/>
          <a:effectRef idx="0"/>
          <a:fontRef idx="minor"/>
        </p:style>
      </p:sp>
      <p:sp>
        <p:nvSpPr>
          <p:cNvPr id="310" name="Line 32"/>
          <p:cNvSpPr/>
          <p:nvPr/>
        </p:nvSpPr>
        <p:spPr>
          <a:xfrm flipH="1" flipV="1">
            <a:off x="2284560" y="1751040"/>
            <a:ext cx="155520" cy="689040"/>
          </a:xfrm>
          <a:prstGeom prst="line">
            <a:avLst/>
          </a:prstGeom>
          <a:ln w="9360">
            <a:solidFill>
              <a:srgbClr val="000000"/>
            </a:solidFill>
            <a:miter/>
            <a:tailEnd len="med" type="triangle" w="med"/>
          </a:ln>
        </p:spPr>
        <p:style>
          <a:lnRef idx="0"/>
          <a:fillRef idx="0"/>
          <a:effectRef idx="0"/>
          <a:fontRef idx="minor"/>
        </p:style>
      </p:sp>
      <p:sp>
        <p:nvSpPr>
          <p:cNvPr id="311" name="CustomShape 33"/>
          <p:cNvSpPr/>
          <p:nvPr/>
        </p:nvSpPr>
        <p:spPr>
          <a:xfrm>
            <a:off x="228600" y="4952880"/>
            <a:ext cx="8304480" cy="1738440"/>
          </a:xfrm>
          <a:custGeom>
            <a:avLst/>
            <a:gdLst/>
            <a:ahLst/>
            <a:rect l="l" t="t" r="r" b="b"/>
            <a:pathLst>
              <a:path w="21600" h="21600">
                <a:moveTo>
                  <a:pt x="0" y="0"/>
                </a:moveTo>
                <a:lnTo>
                  <a:pt x="21600" y="0"/>
                </a:lnTo>
                <a:lnTo>
                  <a:pt x="21600" y="21600"/>
                </a:lnTo>
                <a:lnTo>
                  <a:pt x="0" y="21600"/>
                </a:lnTo>
                <a:lnTo>
                  <a:pt x="0" y="0"/>
                </a:lnTo>
                <a:close/>
              </a:path>
            </a:pathLst>
          </a:custGeom>
          <a:noFill/>
          <a:ln w="9360">
            <a:solidFill>
              <a:srgbClr val="000000"/>
            </a:solidFill>
            <a:miter/>
          </a:ln>
        </p:spPr>
        <p:style>
          <a:lnRef idx="0"/>
          <a:fillRef idx="0"/>
          <a:effectRef idx="0"/>
          <a:fontRef idx="minor"/>
        </p:style>
        <p:txBody>
          <a:bodyPr lIns="90000" rIns="90000" tIns="46800" bIns="46800"/>
          <a:p>
            <a:pPr>
              <a:lnSpc>
                <a:spcPct val="100000"/>
              </a:lnSpc>
              <a:spcBef>
                <a:spcPts val="1123"/>
              </a:spcBef>
            </a:pPr>
            <a:r>
              <a:rPr b="0" lang="en-US" sz="1800" spc="-1" strike="noStrike">
                <a:solidFill>
                  <a:srgbClr val="000000"/>
                </a:solidFill>
                <a:latin typeface="Arial"/>
                <a:ea typeface="DejaVu Sans"/>
              </a:rPr>
              <a:t>X Windows does only provide mechanism, no policy, e.g. how a desktop or window manager should look. Separating mechanism and policy allows different policies to be implemented on the same platform. Reality has shown that users do not really appreciate this feature... Who wants a different user interface in every car?? This was one of the frequent cases where a clever technical idea did not meet the users demands. </a:t>
            </a:r>
            <a:endParaRPr b="0" lang="en-US" sz="1800" spc="-1" strike="noStrike">
              <a:latin typeface="Arial"/>
            </a:endParaRPr>
          </a:p>
        </p:txBody>
      </p:sp>
    </p:spTree>
  </p:cSld>
  <p:timing>
    <p:tnLst>
      <p:par>
        <p:cTn id="13" dur="indefinite" restart="never" nodeType="tmRoot">
          <p:childTnLst>
            <p:seq>
              <p:cTn id="14" dur="indefinite" nodeType="mainSeq"/>
              <p:prevCondLst>
                <p:cond delay="0" evt="onPrev">
                  <p:tgtEl>
                    <p:sldTgt/>
                  </p:tgtEl>
                </p:cond>
              </p:prevCondLst>
              <p:nextCondLst>
                <p:cond delay="0"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X Architecture</a:t>
            </a:r>
            <a:endParaRPr b="0" lang="en-US" sz="4400" spc="-1" strike="noStrike">
              <a:latin typeface="Arial"/>
            </a:endParaRPr>
          </a:p>
        </p:txBody>
      </p:sp>
      <p:pic>
        <p:nvPicPr>
          <p:cNvPr id="313" name="Content Placeholder 3" descr=""/>
          <p:cNvPicPr/>
          <p:nvPr/>
        </p:nvPicPr>
        <p:blipFill>
          <a:blip r:embed="rId1"/>
          <a:stretch/>
        </p:blipFill>
        <p:spPr>
          <a:xfrm>
            <a:off x="539640" y="1556640"/>
            <a:ext cx="4036320" cy="3839400"/>
          </a:xfrm>
          <a:prstGeom prst="rect">
            <a:avLst/>
          </a:prstGeom>
          <a:ln>
            <a:noFill/>
          </a:ln>
        </p:spPr>
      </p:pic>
      <p:sp>
        <p:nvSpPr>
          <p:cNvPr id="314" name="CustomShape 2"/>
          <p:cNvSpPr/>
          <p:nvPr/>
        </p:nvSpPr>
        <p:spPr>
          <a:xfrm>
            <a:off x="4788000" y="1556640"/>
            <a:ext cx="4036320" cy="4523760"/>
          </a:xfrm>
          <a:prstGeom prst="rect">
            <a:avLst/>
          </a:prstGeom>
          <a:noFill/>
          <a:ln>
            <a:noFill/>
          </a:ln>
        </p:spPr>
        <p:style>
          <a:lnRef idx="0"/>
          <a:fillRef idx="0"/>
          <a:effectRef idx="0"/>
          <a:fontRef idx="minor"/>
        </p:style>
        <p:txBody>
          <a:bodyPr lIns="90000" rIns="90000" tIns="45000" bIns="45000">
            <a:normAutofit/>
          </a:bodyPr>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The kernel gets an event from an input device and sends it to X.</a:t>
            </a:r>
            <a:endParaRPr b="0" lang="en-US" sz="2800" spc="-1" strike="noStrike">
              <a:latin typeface="Arial"/>
            </a:endParaRPr>
          </a:p>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The X server determines which window the event affects and sends it to the clients that have selected for the event in question on that window. </a:t>
            </a:r>
            <a:endParaRPr b="0" lang="en-US" sz="2800" spc="-1" strike="noStrike">
              <a:latin typeface="Arial"/>
            </a:endParaRPr>
          </a:p>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The client looks at the event and decides what to do.</a:t>
            </a:r>
            <a:endParaRPr b="0" lang="en-US" sz="2800" spc="-1" strike="noStrike">
              <a:latin typeface="Arial"/>
            </a:endParaRPr>
          </a:p>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When the X server receives the rendering request, it sends it to the driver to let it program the hardware to do the rendering.</a:t>
            </a:r>
            <a:endParaRPr b="0" lang="en-US" sz="2800" spc="-1" strike="noStrike">
              <a:latin typeface="Arial"/>
            </a:endParaRPr>
          </a:p>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The damage event tells the compositor that something changed in the window and that it has to recomposite the part of the screen where that window is visible.</a:t>
            </a:r>
            <a:endParaRPr b="0" lang="en-US" sz="2800" spc="-1" strike="noStrike">
              <a:latin typeface="Arial"/>
            </a:endParaRPr>
          </a:p>
          <a:p>
            <a:pPr marL="514440" indent="-512280">
              <a:lnSpc>
                <a:spcPct val="100000"/>
              </a:lnSpc>
              <a:spcBef>
                <a:spcPts val="561"/>
              </a:spcBef>
              <a:buClr>
                <a:srgbClr val="000000"/>
              </a:buClr>
              <a:buFont typeface="Calibri"/>
              <a:buAutoNum type="arabicPeriod"/>
            </a:pPr>
            <a:r>
              <a:rPr b="0" lang="en-US" sz="2800" spc="-1" strike="noStrike">
                <a:solidFill>
                  <a:srgbClr val="000000"/>
                </a:solidFill>
                <a:latin typeface="Calibri"/>
                <a:ea typeface="DejaVu Sans"/>
              </a:rPr>
              <a:t>The X server receives the rendering requests from the compositor and either copies the compositor back buffer to the front buffer or does a pageflip.</a:t>
            </a:r>
            <a:endParaRPr b="0" lang="en-US" sz="2800" spc="-1" strike="noStrike">
              <a:latin typeface="Arial"/>
            </a:endParaRPr>
          </a:p>
        </p:txBody>
      </p:sp>
      <p:sp>
        <p:nvSpPr>
          <p:cNvPr id="315" name="CustomShape 3"/>
          <p:cNvSpPr/>
          <p:nvPr/>
        </p:nvSpPr>
        <p:spPr>
          <a:xfrm>
            <a:off x="1331640" y="6356520"/>
            <a:ext cx="69825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http://wayland.freedesktop.org/architecture.html</a:t>
            </a:r>
            <a:endParaRPr b="0" lang="en-US" sz="1200" spc="-1" strike="noStrike">
              <a:latin typeface="Arial"/>
            </a:endParaRPr>
          </a:p>
        </p:txBody>
      </p:sp>
    </p:spTree>
  </p:cSld>
  <p:timing>
    <p:tnLst>
      <p:par>
        <p:cTn id="15" dur="indefinite" restart="never" nodeType="tmRoot">
          <p:childTnLst>
            <p:seq>
              <p:cTn id="16" dur="indefinite" nodeType="mainSeq"/>
              <p:prevCondLst>
                <p:cond delay="0" evt="onPrev">
                  <p:tgtEl>
                    <p:sldTgt/>
                  </p:tgtEl>
                </p:cond>
              </p:prevCondLst>
              <p:nextCondLst>
                <p:cond delay="0" evt="onNext">
                  <p:tgtEl>
                    <p:sldTgt/>
                  </p:tgtEl>
                </p:cond>
              </p:nextCondLst>
            </p:seq>
          </p:childTnLst>
        </p:cTn>
      </p:par>
    </p:tnLst>
  </p:timing>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457200" y="274680"/>
            <a:ext cx="8227440" cy="114084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4400" spc="-1" strike="noStrike">
                <a:solidFill>
                  <a:srgbClr val="000000"/>
                </a:solidFill>
                <a:latin typeface="Calibri"/>
                <a:ea typeface="DejaVu Sans"/>
              </a:rPr>
              <a:t>Wayland</a:t>
            </a:r>
            <a:endParaRPr b="0" lang="en-US" sz="4400" spc="-1" strike="noStrike">
              <a:latin typeface="Arial"/>
            </a:endParaRPr>
          </a:p>
        </p:txBody>
      </p:sp>
      <p:pic>
        <p:nvPicPr>
          <p:cNvPr id="317" name="Content Placeholder 5" descr=""/>
          <p:cNvPicPr/>
          <p:nvPr/>
        </p:nvPicPr>
        <p:blipFill>
          <a:blip r:embed="rId1"/>
          <a:stretch/>
        </p:blipFill>
        <p:spPr>
          <a:xfrm>
            <a:off x="1115640" y="1982160"/>
            <a:ext cx="2428920" cy="3808080"/>
          </a:xfrm>
          <a:prstGeom prst="rect">
            <a:avLst/>
          </a:prstGeom>
          <a:ln>
            <a:noFill/>
          </a:ln>
        </p:spPr>
      </p:pic>
      <p:sp>
        <p:nvSpPr>
          <p:cNvPr id="318" name="CustomShape 2"/>
          <p:cNvSpPr/>
          <p:nvPr/>
        </p:nvSpPr>
        <p:spPr>
          <a:xfrm>
            <a:off x="4788000" y="1526760"/>
            <a:ext cx="4036320" cy="4523760"/>
          </a:xfrm>
          <a:prstGeom prst="rect">
            <a:avLst/>
          </a:prstGeom>
          <a:noFill/>
          <a:ln>
            <a:noFill/>
          </a:ln>
        </p:spPr>
        <p:style>
          <a:lnRef idx="0"/>
          <a:fillRef idx="0"/>
          <a:effectRef idx="0"/>
          <a:fontRef idx="minor"/>
        </p:style>
        <p:txBody>
          <a:bodyPr lIns="90000" rIns="90000" tIns="45000" bIns="45000">
            <a:normAutofit/>
          </a:bodyPr>
          <a:p>
            <a:pPr marL="514440" indent="-512280">
              <a:lnSpc>
                <a:spcPct val="100000"/>
              </a:lnSpc>
              <a:spcBef>
                <a:spcPts val="320"/>
              </a:spcBef>
              <a:buClr>
                <a:srgbClr val="000000"/>
              </a:buClr>
              <a:buFont typeface="Calibri"/>
              <a:buAutoNum type="arabicPeriod"/>
            </a:pPr>
            <a:r>
              <a:rPr b="0" lang="en-US" sz="1600" spc="-1" strike="noStrike">
                <a:solidFill>
                  <a:srgbClr val="000000"/>
                </a:solidFill>
                <a:latin typeface="Calibri"/>
                <a:ea typeface="DejaVu Sans"/>
              </a:rPr>
              <a:t>The kernel gets an event and sends it to the compositor. This is similar to the X case.</a:t>
            </a:r>
            <a:endParaRPr b="0" lang="en-US" sz="1600" spc="-1" strike="noStrike">
              <a:latin typeface="Arial"/>
            </a:endParaRPr>
          </a:p>
          <a:p>
            <a:pPr marL="514440" indent="-512280">
              <a:lnSpc>
                <a:spcPct val="100000"/>
              </a:lnSpc>
              <a:spcBef>
                <a:spcPts val="320"/>
              </a:spcBef>
              <a:buClr>
                <a:srgbClr val="000000"/>
              </a:buClr>
              <a:buFont typeface="Calibri"/>
              <a:buAutoNum type="arabicPeriod"/>
            </a:pPr>
            <a:r>
              <a:rPr b="0" lang="en-US" sz="1600" spc="-1" strike="noStrike">
                <a:solidFill>
                  <a:srgbClr val="000000"/>
                </a:solidFill>
                <a:latin typeface="Calibri"/>
                <a:ea typeface="DejaVu Sans"/>
              </a:rPr>
              <a:t>The compositor looks through its scenegraph to determine which window should receive the event. </a:t>
            </a:r>
            <a:endParaRPr b="0" lang="en-US" sz="1600" spc="-1" strike="noStrike">
              <a:latin typeface="Arial"/>
            </a:endParaRPr>
          </a:p>
          <a:p>
            <a:pPr marL="514440" indent="-512280">
              <a:lnSpc>
                <a:spcPct val="100000"/>
              </a:lnSpc>
              <a:spcBef>
                <a:spcPts val="320"/>
              </a:spcBef>
              <a:buClr>
                <a:srgbClr val="000000"/>
              </a:buClr>
              <a:buFont typeface="Calibri"/>
              <a:buAutoNum type="arabicPeriod"/>
            </a:pPr>
            <a:r>
              <a:rPr b="0" lang="en-US" sz="1600" spc="-1" strike="noStrike">
                <a:solidFill>
                  <a:srgbClr val="000000"/>
                </a:solidFill>
                <a:latin typeface="Calibri"/>
                <a:ea typeface="DejaVu Sans"/>
              </a:rPr>
              <a:t>As in the X case, when the client receives the event, it updates the UI in response.</a:t>
            </a:r>
            <a:endParaRPr b="0" lang="en-US" sz="1600" spc="-1" strike="noStrike">
              <a:latin typeface="Arial"/>
            </a:endParaRPr>
          </a:p>
          <a:p>
            <a:pPr marL="514440" indent="-512280">
              <a:lnSpc>
                <a:spcPct val="100000"/>
              </a:lnSpc>
              <a:spcBef>
                <a:spcPts val="320"/>
              </a:spcBef>
              <a:buClr>
                <a:srgbClr val="000000"/>
              </a:buClr>
              <a:buFont typeface="Calibri"/>
              <a:buAutoNum type="arabicPeriod"/>
            </a:pPr>
            <a:r>
              <a:rPr b="0" lang="en-US" sz="1600" spc="-1" strike="noStrike">
                <a:solidFill>
                  <a:srgbClr val="000000"/>
                </a:solidFill>
                <a:latin typeface="Calibri"/>
                <a:ea typeface="DejaVu Sans"/>
              </a:rPr>
              <a:t>The compositor collects damage requests from its clients and then recomposites the screen.</a:t>
            </a:r>
            <a:br/>
            <a:r>
              <a:rPr b="0" lang="en-US" sz="1600" spc="-1" strike="noStrike">
                <a:solidFill>
                  <a:srgbClr val="000000"/>
                </a:solidFill>
                <a:latin typeface="Calibri"/>
                <a:ea typeface="DejaVu Sans"/>
              </a:rPr>
              <a:t> </a:t>
            </a:r>
            <a:endParaRPr b="0" lang="en-US" sz="1600" spc="-1" strike="noStrike">
              <a:latin typeface="Arial"/>
            </a:endParaRPr>
          </a:p>
          <a:p>
            <a:pPr>
              <a:lnSpc>
                <a:spcPct val="100000"/>
              </a:lnSpc>
              <a:spcBef>
                <a:spcPts val="320"/>
              </a:spcBef>
            </a:pPr>
            <a:r>
              <a:rPr b="0" lang="en-US" sz="1600" spc="-1" strike="noStrike">
                <a:solidFill>
                  <a:srgbClr val="000000"/>
                </a:solidFill>
                <a:latin typeface="Calibri"/>
                <a:ea typeface="DejaVu Sans"/>
              </a:rPr>
              <a:t>XWayland was written to enable running X11 applications through an X server, optionally rootless, running as a Wayland client. This is similar to the way X applications run in OS X’s native graphics environment</a:t>
            </a:r>
            <a:endParaRPr b="0" lang="en-US" sz="1600" spc="-1" strike="noStrike">
              <a:latin typeface="Arial"/>
            </a:endParaRPr>
          </a:p>
        </p:txBody>
      </p:sp>
      <p:sp>
        <p:nvSpPr>
          <p:cNvPr id="319" name="CustomShape 3"/>
          <p:cNvSpPr/>
          <p:nvPr/>
        </p:nvSpPr>
        <p:spPr>
          <a:xfrm>
            <a:off x="1442880" y="1415520"/>
            <a:ext cx="2163600" cy="362880"/>
          </a:xfrm>
          <a:prstGeom prst="rect">
            <a:avLst/>
          </a:prstGeom>
          <a:noFill/>
          <a:ln>
            <a:noFill/>
          </a:ln>
        </p:spPr>
        <p:style>
          <a:lnRef idx="0"/>
          <a:fillRef idx="0"/>
          <a:effectRef idx="0"/>
          <a:fontRef idx="minor"/>
        </p:style>
        <p:txBody>
          <a:bodyPr wrap="none" lIns="90000" rIns="90000" tIns="45000" bIns="45000"/>
          <a:p>
            <a:pPr>
              <a:lnSpc>
                <a:spcPct val="100000"/>
              </a:lnSpc>
            </a:pPr>
            <a:r>
              <a:rPr b="0" lang="en-US" sz="1800" spc="-1" strike="noStrike">
                <a:solidFill>
                  <a:srgbClr val="000000"/>
                </a:solidFill>
                <a:latin typeface="Calibri"/>
                <a:ea typeface="DejaVu Sans"/>
              </a:rPr>
              <a:t>Wayland architecture</a:t>
            </a:r>
            <a:endParaRPr b="0" lang="en-US" sz="1800" spc="-1" strike="noStrike">
              <a:latin typeface="Arial"/>
            </a:endParaRPr>
          </a:p>
        </p:txBody>
      </p:sp>
      <p:sp>
        <p:nvSpPr>
          <p:cNvPr id="320" name="CustomShape 4"/>
          <p:cNvSpPr/>
          <p:nvPr/>
        </p:nvSpPr>
        <p:spPr>
          <a:xfrm>
            <a:off x="611640" y="6356520"/>
            <a:ext cx="7918560" cy="362880"/>
          </a:xfrm>
          <a:prstGeom prst="rect">
            <a:avLst/>
          </a:prstGeom>
          <a:noFill/>
          <a:ln>
            <a:noFill/>
          </a:ln>
        </p:spPr>
        <p:style>
          <a:lnRef idx="0"/>
          <a:fillRef idx="0"/>
          <a:effectRef idx="0"/>
          <a:fontRef idx="minor"/>
        </p:style>
        <p:txBody>
          <a:bodyPr lIns="90000" rIns="90000" tIns="45000" bIns="45000" anchor="ctr"/>
          <a:p>
            <a:pPr algn="ctr">
              <a:lnSpc>
                <a:spcPct val="100000"/>
              </a:lnSpc>
            </a:pPr>
            <a:r>
              <a:rPr b="0" lang="en-US" sz="1200" spc="-1" strike="noStrike">
                <a:solidFill>
                  <a:srgbClr val="8b8b8b"/>
                </a:solidFill>
                <a:latin typeface="Calibri"/>
                <a:ea typeface="DejaVu Sans"/>
              </a:rPr>
              <a:t>Taken from Wikipedia and the Wayland web site (http://wayland.freedesktop.org/architecture.html)</a:t>
            </a:r>
            <a:endParaRPr b="0" lang="en-US" sz="1200" spc="-1" strike="noStrike">
              <a:latin typeface="Arial"/>
            </a:endParaRPr>
          </a:p>
        </p:txBody>
      </p:sp>
    </p:spTree>
  </p:cSld>
  <p:timing>
    <p:tnLst>
      <p:par>
        <p:cTn id="17" dur="indefinite" restart="never" nodeType="tmRoot">
          <p:childTnLst>
            <p:seq>
              <p:cTn id="18"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1087</TotalTime>
  <Application>LibreOffice/6.0.7.3$Linux_X86_64 LibreOffice_project/00m0$Build-3</Application>
  <Words>1417</Words>
  <Paragraphs>98</Paragraphs>
  <Company>CERN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2014-07-07T06:52:07Z</dcterms:created>
  <dc:creator>Bertrand Bellenot</dc:creator>
  <dc:description/>
  <dc:language>en-US</dc:language>
  <cp:lastModifiedBy/>
  <dcterms:modified xsi:type="dcterms:W3CDTF">2024-10-12T11:28:08Z</dcterms:modified>
  <cp:revision>81</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Company">
    <vt:lpwstr>CERN</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On-screen Show (4:3)</vt:lpwstr>
  </property>
  <property fmtid="{D5CDD505-2E9C-101B-9397-08002B2CF9AE}" pid="10" name="ScaleCrop">
    <vt:bool>0</vt:bool>
  </property>
  <property fmtid="{D5CDD505-2E9C-101B-9397-08002B2CF9AE}" pid="11" name="ShareDoc">
    <vt:bool>0</vt:bool>
  </property>
  <property fmtid="{D5CDD505-2E9C-101B-9397-08002B2CF9AE}" pid="12" name="Slides">
    <vt:i4>13</vt:i4>
  </property>
</Properties>
</file>