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59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7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0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5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4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7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59D1-C0CA-4629-955A-CF6CB85A703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C727-BD2A-4579-9139-B323C969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8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7544" y="1556792"/>
            <a:ext cx="1368152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47864" y="1202488"/>
            <a:ext cx="2016224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020272" y="445314"/>
            <a:ext cx="1440160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  <a:endCxn id="3" idx="1"/>
          </p:cNvCxnSpPr>
          <p:nvPr/>
        </p:nvCxnSpPr>
        <p:spPr>
          <a:xfrm flipV="1">
            <a:off x="1835696" y="2174596"/>
            <a:ext cx="1512168" cy="3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2"/>
          </p:cNvCxnSpPr>
          <p:nvPr/>
        </p:nvCxnSpPr>
        <p:spPr>
          <a:xfrm flipV="1">
            <a:off x="5364088" y="1093386"/>
            <a:ext cx="1656184" cy="108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79912" y="1844824"/>
            <a:ext cx="936104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79912" y="217459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9912" y="249289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79912" y="234888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9912" y="267692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83352" y="28529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9912" y="19888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63888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Mediaserver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719456" y="1782108"/>
            <a:ext cx="35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24</a:t>
            </a:r>
            <a:endParaRPr lang="en-IN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2051720" y="1556792"/>
            <a:ext cx="75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fps</a:t>
            </a:r>
            <a:endParaRPr lang="en-IN" dirty="0"/>
          </a:p>
        </p:txBody>
      </p:sp>
      <p:cxnSp>
        <p:nvCxnSpPr>
          <p:cNvPr id="57" name="Straight Arrow Connector 56"/>
          <p:cNvCxnSpPr>
            <a:endCxn id="10" idx="2"/>
          </p:cNvCxnSpPr>
          <p:nvPr/>
        </p:nvCxnSpPr>
        <p:spPr>
          <a:xfrm flipV="1">
            <a:off x="4247964" y="299695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23928" y="41490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20 – 15 fps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719456" y="2852936"/>
            <a:ext cx="178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</a:t>
            </a:r>
            <a:endParaRPr lang="en-IN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051720" y="256490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of I,P Frames and IDR</a:t>
            </a:r>
            <a:endParaRPr lang="en-IN" dirty="0"/>
          </a:p>
        </p:txBody>
      </p:sp>
      <p:sp>
        <p:nvSpPr>
          <p:cNvPr id="68" name="Oval 67"/>
          <p:cNvSpPr/>
          <p:nvPr/>
        </p:nvSpPr>
        <p:spPr>
          <a:xfrm>
            <a:off x="7236296" y="2060848"/>
            <a:ext cx="1440160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452320" y="3861048"/>
            <a:ext cx="1512168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 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3" idx="3"/>
            <a:endCxn id="68" idx="2"/>
          </p:cNvCxnSpPr>
          <p:nvPr/>
        </p:nvCxnSpPr>
        <p:spPr>
          <a:xfrm>
            <a:off x="5364088" y="2174596"/>
            <a:ext cx="1872208" cy="534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3"/>
            <a:endCxn id="69" idx="2"/>
          </p:cNvCxnSpPr>
          <p:nvPr/>
        </p:nvCxnSpPr>
        <p:spPr>
          <a:xfrm>
            <a:off x="5364088" y="2174596"/>
            <a:ext cx="2088232" cy="233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24128" y="1202488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fps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6192180" y="2060848"/>
            <a:ext cx="75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fps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6408204" y="3068380"/>
            <a:ext cx="75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fps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827584" y="260648"/>
            <a:ext cx="24966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FPS Control </a:t>
            </a:r>
            <a:r>
              <a:rPr lang="en-US" dirty="0" err="1" smtClean="0"/>
              <a:t>Mediaserver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3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413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 Adaption of frame rate with transport-cc statistics</a:t>
            </a:r>
          </a:p>
          <a:p>
            <a:pPr marL="342900" indent="-342900">
              <a:buAutoNum type="alphaUcPeriod" startAt="2"/>
            </a:pPr>
            <a:r>
              <a:rPr lang="en-US" dirty="0" smtClean="0"/>
              <a:t>Adaption of bit rate with transport-cc statistics, </a:t>
            </a:r>
            <a:r>
              <a:rPr lang="en-US" dirty="0" err="1" smtClean="0"/>
              <a:t>google’s</a:t>
            </a:r>
            <a:r>
              <a:rPr lang="en-US" dirty="0" smtClean="0"/>
              <a:t> congestion control and </a:t>
            </a:r>
            <a:r>
              <a:rPr lang="en-US" dirty="0" err="1" smtClean="0"/>
              <a:t>bwe</a:t>
            </a:r>
            <a:endParaRPr lang="en-US" dirty="0" smtClean="0"/>
          </a:p>
          <a:p>
            <a:r>
              <a:rPr lang="en-US" dirty="0" smtClean="0"/>
              <a:t>(Not doing it right now) </a:t>
            </a:r>
          </a:p>
          <a:p>
            <a:pPr marL="342900" indent="-342900">
              <a:buAutoNum type="alphaUcPeriod" startAt="3"/>
            </a:pPr>
            <a:r>
              <a:rPr lang="en-US" dirty="0" smtClean="0"/>
              <a:t>Adaption of screen resolution based on simulcast (Not doing it right now)</a:t>
            </a:r>
          </a:p>
          <a:p>
            <a:pPr marL="342900" indent="-342900">
              <a:buAutoNum type="alphaUcPeriod" startAt="3"/>
            </a:pPr>
            <a:endParaRPr lang="en-US" dirty="0"/>
          </a:p>
          <a:p>
            <a:pPr marL="342900" indent="-342900">
              <a:buAutoNum type="alphaUcPeriod" startAt="3"/>
            </a:pPr>
            <a:endParaRPr lang="en-US" dirty="0" smtClean="0"/>
          </a:p>
          <a:p>
            <a:pPr marL="342900" indent="-342900">
              <a:buAutoNum type="alphaUcPeriod" startAt="3"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b="1" dirty="0" smtClean="0"/>
              <a:t>Adaption </a:t>
            </a:r>
            <a:r>
              <a:rPr lang="en-US" b="1" dirty="0"/>
              <a:t>of frame rate with transport-cc </a:t>
            </a:r>
            <a:r>
              <a:rPr lang="en-US" b="1" dirty="0" smtClean="0"/>
              <a:t>statistics</a:t>
            </a:r>
          </a:p>
          <a:p>
            <a:pPr marL="342900" indent="-342900">
              <a:buAutoNum type="alphaUcPeriod"/>
            </a:pPr>
            <a:endParaRPr lang="en-US" b="1" dirty="0"/>
          </a:p>
          <a:p>
            <a:r>
              <a:rPr lang="en-US" dirty="0" smtClean="0"/>
              <a:t>We can do it in two ways</a:t>
            </a:r>
          </a:p>
          <a:p>
            <a:r>
              <a:rPr lang="en-US" dirty="0" smtClean="0"/>
              <a:t>a) Reduce the Frame rate of sender it self. But then all receiver will get frame with very low frame rate. Which is not good</a:t>
            </a:r>
          </a:p>
          <a:p>
            <a:pPr marL="342900" indent="-342900">
              <a:buAutoNum type="alphaUcPeriod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b)We will implement frame rate Adaption as shown in slide 1.</a:t>
            </a:r>
          </a:p>
          <a:p>
            <a:endParaRPr lang="en-US" dirty="0"/>
          </a:p>
          <a:p>
            <a:r>
              <a:rPr lang="en-US" dirty="0" smtClean="0"/>
              <a:t>The advantage of this algorithm is if a receiver have good connectivity he will receive good frame rate even when other participants receiving lower frame rate</a:t>
            </a:r>
          </a:p>
          <a:p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40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152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Vectone algorithm is as follows:-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216024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WebRTC Receiver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980728"/>
            <a:ext cx="237626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Arrival of each RTP packet we check for IDR, I &amp; P frames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7620106" y="476672"/>
            <a:ext cx="1056349" cy="12601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If IDR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3"/>
          </p:cNvCxnSpPr>
          <p:nvPr/>
        </p:nvCxnSpPr>
        <p:spPr>
          <a:xfrm>
            <a:off x="8676455" y="1106742"/>
            <a:ext cx="36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36496" y="1106742"/>
            <a:ext cx="0" cy="88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76454" y="83671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7" name="Flowchart: Decision 16"/>
          <p:cNvSpPr/>
          <p:nvPr/>
        </p:nvSpPr>
        <p:spPr>
          <a:xfrm>
            <a:off x="7643216" y="2132856"/>
            <a:ext cx="1056348" cy="11521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 Frame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8699564" y="2708920"/>
            <a:ext cx="36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04448" y="2636912"/>
            <a:ext cx="5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1" name="Flowchart: Decision 20"/>
          <p:cNvSpPr/>
          <p:nvPr/>
        </p:nvSpPr>
        <p:spPr>
          <a:xfrm>
            <a:off x="7643216" y="3810006"/>
            <a:ext cx="1056348" cy="108012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If P Frame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83968" y="3810006"/>
            <a:ext cx="2232248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 of RTP having P frames until I frame comes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1" idx="1"/>
            <a:endCxn id="27" idx="3"/>
          </p:cNvCxnSpPr>
          <p:nvPr/>
        </p:nvCxnSpPr>
        <p:spPr>
          <a:xfrm flipH="1">
            <a:off x="6716216" y="4350066"/>
            <a:ext cx="92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/>
          <p:cNvCxnSpPr>
            <a:endCxn id="27" idx="0"/>
          </p:cNvCxnSpPr>
          <p:nvPr/>
        </p:nvCxnSpPr>
        <p:spPr>
          <a:xfrm>
            <a:off x="5600092" y="2708920"/>
            <a:ext cx="0" cy="110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Straight Connector 5126"/>
          <p:cNvCxnSpPr>
            <a:endCxn id="17" idx="1"/>
          </p:cNvCxnSpPr>
          <p:nvPr/>
        </p:nvCxnSpPr>
        <p:spPr>
          <a:xfrm>
            <a:off x="5600092" y="2708920"/>
            <a:ext cx="2043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Straight Arrow Connector 5128"/>
          <p:cNvCxnSpPr>
            <a:stCxn id="5" idx="3"/>
            <a:endCxn id="6" idx="1"/>
          </p:cNvCxnSpPr>
          <p:nvPr/>
        </p:nvCxnSpPr>
        <p:spPr>
          <a:xfrm>
            <a:off x="2267744" y="18088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4" name="Straight Arrow Connector 5133"/>
          <p:cNvCxnSpPr>
            <a:stCxn id="10" idx="2"/>
            <a:endCxn id="17" idx="0"/>
          </p:cNvCxnSpPr>
          <p:nvPr/>
        </p:nvCxnSpPr>
        <p:spPr>
          <a:xfrm>
            <a:off x="8148281" y="1736812"/>
            <a:ext cx="23109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6" name="Straight Arrow Connector 5135"/>
          <p:cNvCxnSpPr>
            <a:stCxn id="17" idx="2"/>
            <a:endCxn id="21" idx="0"/>
          </p:cNvCxnSpPr>
          <p:nvPr/>
        </p:nvCxnSpPr>
        <p:spPr>
          <a:xfrm>
            <a:off x="8171390" y="3284984"/>
            <a:ext cx="0" cy="52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Rectangle 5138"/>
          <p:cNvSpPr/>
          <p:nvPr/>
        </p:nvSpPr>
        <p:spPr>
          <a:xfrm>
            <a:off x="971600" y="2492896"/>
            <a:ext cx="172819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Transport-cc Statistics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40" name="Flowchart: Decision 5139"/>
          <p:cNvSpPr/>
          <p:nvPr/>
        </p:nvSpPr>
        <p:spPr>
          <a:xfrm>
            <a:off x="1041872" y="3668954"/>
            <a:ext cx="1728192" cy="13622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 since bitrate of line drop below  threshold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141" name="Rectangle 5140"/>
          <p:cNvSpPr/>
          <p:nvPr/>
        </p:nvSpPr>
        <p:spPr>
          <a:xfrm>
            <a:off x="323528" y="5545667"/>
            <a:ext cx="2448272" cy="922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WebRTC Sender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49" name="Straight Connector 5148"/>
          <p:cNvCxnSpPr/>
          <p:nvPr/>
        </p:nvCxnSpPr>
        <p:spPr>
          <a:xfrm>
            <a:off x="9036496" y="1988840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5" name="Straight Connector 5154"/>
          <p:cNvCxnSpPr/>
          <p:nvPr/>
        </p:nvCxnSpPr>
        <p:spPr>
          <a:xfrm flipH="1">
            <a:off x="3538767" y="4581128"/>
            <a:ext cx="94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7" name="Straight Connector 5156"/>
          <p:cNvCxnSpPr/>
          <p:nvPr/>
        </p:nvCxnSpPr>
        <p:spPr>
          <a:xfrm>
            <a:off x="3538767" y="458112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1" name="Straight Connector 5160"/>
          <p:cNvCxnSpPr/>
          <p:nvPr/>
        </p:nvCxnSpPr>
        <p:spPr>
          <a:xfrm flipH="1">
            <a:off x="3538767" y="5301208"/>
            <a:ext cx="549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3" name="Straight Connector 5162"/>
          <p:cNvCxnSpPr>
            <a:stCxn id="6" idx="3"/>
          </p:cNvCxnSpPr>
          <p:nvPr/>
        </p:nvCxnSpPr>
        <p:spPr>
          <a:xfrm>
            <a:off x="6084168" y="1808820"/>
            <a:ext cx="1095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/>
          <p:nvPr/>
        </p:nvCxnSpPr>
        <p:spPr>
          <a:xfrm flipV="1">
            <a:off x="7179716" y="1106742"/>
            <a:ext cx="0" cy="70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Arrow Connector 5170"/>
          <p:cNvCxnSpPr>
            <a:endCxn id="10" idx="1"/>
          </p:cNvCxnSpPr>
          <p:nvPr/>
        </p:nvCxnSpPr>
        <p:spPr>
          <a:xfrm>
            <a:off x="7179716" y="1106742"/>
            <a:ext cx="440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3" name="TextBox 5172"/>
          <p:cNvSpPr txBox="1"/>
          <p:nvPr/>
        </p:nvSpPr>
        <p:spPr>
          <a:xfrm>
            <a:off x="2339752" y="1547791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SRTP Packets</a:t>
            </a:r>
            <a:endParaRPr lang="en-IN" dirty="0"/>
          </a:p>
        </p:txBody>
      </p:sp>
      <p:cxnSp>
        <p:nvCxnSpPr>
          <p:cNvPr id="5179" name="Straight Arrow Connector 5178"/>
          <p:cNvCxnSpPr>
            <a:endCxn id="5140" idx="0"/>
          </p:cNvCxnSpPr>
          <p:nvPr/>
        </p:nvCxnSpPr>
        <p:spPr>
          <a:xfrm flipH="1">
            <a:off x="1905968" y="3212976"/>
            <a:ext cx="25179" cy="455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1" name="Straight Arrow Connector 5180"/>
          <p:cNvCxnSpPr>
            <a:stCxn id="5140" idx="3"/>
            <a:endCxn id="27" idx="1"/>
          </p:cNvCxnSpPr>
          <p:nvPr/>
        </p:nvCxnSpPr>
        <p:spPr>
          <a:xfrm>
            <a:off x="2770064" y="4350066"/>
            <a:ext cx="17139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4" name="TextBox 5183"/>
          <p:cNvSpPr txBox="1"/>
          <p:nvPr/>
        </p:nvSpPr>
        <p:spPr>
          <a:xfrm>
            <a:off x="8171390" y="17324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5185" name="TextBox 5184"/>
          <p:cNvSpPr txBox="1"/>
          <p:nvPr/>
        </p:nvSpPr>
        <p:spPr>
          <a:xfrm>
            <a:off x="8171390" y="3356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5186" name="TextBox 5185"/>
          <p:cNvSpPr txBox="1"/>
          <p:nvPr/>
        </p:nvSpPr>
        <p:spPr>
          <a:xfrm>
            <a:off x="6876256" y="394789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5188" name="Straight Arrow Connector 5187"/>
          <p:cNvCxnSpPr>
            <a:stCxn id="21" idx="2"/>
          </p:cNvCxnSpPr>
          <p:nvPr/>
        </p:nvCxnSpPr>
        <p:spPr>
          <a:xfrm>
            <a:off x="8171390" y="4890126"/>
            <a:ext cx="0" cy="65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9" name="TextBox 5188"/>
          <p:cNvSpPr txBox="1"/>
          <p:nvPr/>
        </p:nvSpPr>
        <p:spPr>
          <a:xfrm>
            <a:off x="8244408" y="4890126"/>
            <a:ext cx="6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5190" name="Rectangle 5189"/>
          <p:cNvSpPr/>
          <p:nvPr/>
        </p:nvSpPr>
        <p:spPr>
          <a:xfrm>
            <a:off x="7179716" y="5545667"/>
            <a:ext cx="1676759" cy="835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 all the other frames like B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92" name="TextBox 5191"/>
          <p:cNvSpPr txBox="1"/>
          <p:nvPr/>
        </p:nvSpPr>
        <p:spPr>
          <a:xfrm>
            <a:off x="3038116" y="422108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5194" name="Straight Arrow Connector 5193"/>
          <p:cNvCxnSpPr/>
          <p:nvPr/>
        </p:nvCxnSpPr>
        <p:spPr>
          <a:xfrm flipH="1">
            <a:off x="2771800" y="5877272"/>
            <a:ext cx="7669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64704"/>
            <a:ext cx="780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frames will never comes in video calls, since we use strict base line profile H264</a:t>
            </a:r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98650"/>
            <a:ext cx="504825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5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698477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7" y="3573016"/>
            <a:ext cx="8994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the only possible situation in video call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P-frames refer to previously encoded I/P-frames as discussed earlier.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see that the order in which the frames are encoded/decoded is the same as how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presented to the user. This is because P-frames only refer to previously encoded </a:t>
            </a:r>
            <a:endParaRPr lang="en-US" dirty="0" smtClean="0"/>
          </a:p>
          <a:p>
            <a:r>
              <a:rPr lang="en-US" dirty="0" smtClean="0"/>
              <a:t>pictures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97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693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WebRTC receiver receives the RTP packets from sender </a:t>
            </a:r>
          </a:p>
          <a:p>
            <a:endParaRPr lang="en-US" dirty="0"/>
          </a:p>
          <a:p>
            <a:r>
              <a:rPr lang="en-US" dirty="0" smtClean="0"/>
              <a:t>On arrival of each RTP packets we peek inside RTP to check for IDR, I and P frames without </a:t>
            </a:r>
          </a:p>
          <a:p>
            <a:r>
              <a:rPr lang="en-US" dirty="0" smtClean="0"/>
              <a:t>decoding frames</a:t>
            </a:r>
          </a:p>
          <a:p>
            <a:endParaRPr lang="en-US" dirty="0"/>
          </a:p>
          <a:p>
            <a:r>
              <a:rPr lang="en-US" dirty="0" smtClean="0"/>
              <a:t>Only trailing P frames will be drop if the bitrate of peer connection drop below threshold</a:t>
            </a:r>
          </a:p>
          <a:p>
            <a:endParaRPr lang="en-US" dirty="0" smtClean="0"/>
          </a:p>
          <a:p>
            <a:r>
              <a:rPr lang="en-US" dirty="0" smtClean="0"/>
              <a:t>To peek inside Secured RTP we need certificates.</a:t>
            </a:r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16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354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2021-11-09T11:51:14Z</dcterms:created>
  <dcterms:modified xsi:type="dcterms:W3CDTF">2021-12-02T12:24:46Z</dcterms:modified>
</cp:coreProperties>
</file>