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272" r:id="rId4"/>
    <p:sldId id="286" r:id="rId5"/>
    <p:sldId id="271" r:id="rId6"/>
    <p:sldId id="276" r:id="rId7"/>
    <p:sldId id="259" r:id="rId8"/>
    <p:sldId id="282" r:id="rId9"/>
    <p:sldId id="285" r:id="rId10"/>
    <p:sldId id="284" r:id="rId11"/>
    <p:sldId id="277" r:id="rId12"/>
    <p:sldId id="288" r:id="rId13"/>
    <p:sldId id="289" r:id="rId14"/>
    <p:sldId id="290" r:id="rId15"/>
    <p:sldId id="293" r:id="rId16"/>
    <p:sldId id="303" r:id="rId17"/>
    <p:sldId id="305" r:id="rId18"/>
    <p:sldId id="304" r:id="rId19"/>
    <p:sldId id="306" r:id="rId20"/>
    <p:sldId id="262" r:id="rId21"/>
    <p:sldId id="298" r:id="rId22"/>
    <p:sldId id="299" r:id="rId23"/>
    <p:sldId id="300" r:id="rId24"/>
    <p:sldId id="301" r:id="rId25"/>
    <p:sldId id="302" r:id="rId26"/>
    <p:sldId id="263" r:id="rId27"/>
    <p:sldId id="292" r:id="rId28"/>
    <p:sldId id="297" r:id="rId29"/>
    <p:sldId id="291" r:id="rId30"/>
    <p:sldId id="294" r:id="rId31"/>
    <p:sldId id="280" r:id="rId32"/>
    <p:sldId id="295" r:id="rId33"/>
    <p:sldId id="287" r:id="rId34"/>
    <p:sldId id="266" r:id="rId35"/>
    <p:sldId id="267" r:id="rId36"/>
    <p:sldId id="296" r:id="rId37"/>
    <p:sldId id="269" r:id="rId38"/>
    <p:sldId id="270" r:id="rId39"/>
    <p:sldId id="258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9696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0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00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97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7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1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5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616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9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3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419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0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8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75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73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69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6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18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21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700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78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53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073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95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31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41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34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712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475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4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10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3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7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28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84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77537" y="320974"/>
            <a:ext cx="2188924" cy="2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389825"/>
            <a:ext cx="2007225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2129875" y="6445400"/>
            <a:ext cx="46725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北京/上海/广州 </a:t>
            </a:r>
            <a:r>
              <a:rPr lang="zh-CN">
                <a:solidFill>
                  <a:schemeClr val="dk1"/>
                </a:solidFill>
              </a:rPr>
              <a:t>0xFF    </a:t>
            </a:r>
            <a:r>
              <a:rPr lang="zh-CN" i="1">
                <a:solidFill>
                  <a:schemeClr val="dk1"/>
                </a:solidFill>
              </a:rPr>
              <a:t>Life's pathetic, go Pythonic!</a:t>
            </a:r>
          </a:p>
          <a:p>
            <a:pPr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300">
                <a:solidFill>
                  <a:schemeClr val="dk1"/>
                </a:solidFill>
              </a:rPr>
              <a:t>‹#›</a:t>
            </a:fld>
            <a:endParaRPr lang="zh-C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7.doc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6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8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9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10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1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2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3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14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u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ibo.com/kvntalk" TargetMode="External"/><Relationship Id="rId4" Type="http://schemas.openxmlformats.org/officeDocument/2006/relationships/hyperlink" Target="http://zhengkun.inf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Document15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16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Document17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Document18.doc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un/pycon2015/tree/master/pycon2015/mysi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Document19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20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2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Document22.doc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un/pycon201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u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ibo.com/kvntalk" TargetMode="External"/><Relationship Id="rId4" Type="http://schemas.openxmlformats.org/officeDocument/2006/relationships/hyperlink" Target="http://zhengkun.info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2.doc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3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5.doc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项目</a:t>
            </a:r>
            <a:r>
              <a:rPr lang="zh-CN" altLang="en-US" dirty="0" smtClean="0"/>
              <a:t>中的单元测试</a:t>
            </a:r>
            <a:endParaRPr lang="zh-CN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常见场景举例</a:t>
            </a:r>
            <a:endParaRPr lang="zh-CN" dirty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郑堃</a:t>
            </a:r>
            <a:endParaRPr lang="zh-C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文件</a:t>
            </a:r>
            <a:r>
              <a:rPr lang="zh-CN" altLang="en-US" dirty="0"/>
              <a:t>读写</a:t>
            </a:r>
            <a:r>
              <a:rPr lang="zh-CN" altLang="en-US" dirty="0" smtClean="0"/>
              <a:t>（复杂情况）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6000" dirty="0" smtClean="0"/>
              <a:t>比如：测试读写大文件</a:t>
            </a:r>
            <a:endParaRPr lang="en-US" altLang="zh-CN" sz="6000" dirty="0" smtClean="0"/>
          </a:p>
          <a:p>
            <a:r>
              <a:rPr lang="zh-CN" altLang="en-US" sz="6000" dirty="0" smtClean="0"/>
              <a:t>使用 </a:t>
            </a:r>
            <a:r>
              <a:rPr lang="en-US" altLang="zh-CN" sz="6000" dirty="0" err="1" smtClean="0"/>
              <a:t>mock_open</a:t>
            </a:r>
            <a:endParaRPr lang="en-US" altLang="zh-CN" sz="6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82819"/>
              </p:ext>
            </p:extLst>
          </p:nvPr>
        </p:nvGraphicFramePr>
        <p:xfrm>
          <a:off x="0" y="0"/>
          <a:ext cx="8169275" cy="599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name="Document" r:id="rId4" imgW="8309221" imgH="6152016" progId="Word.Document.8">
                  <p:embed/>
                </p:oleObj>
              </mc:Choice>
              <mc:Fallback>
                <p:oleObj name="Document" r:id="rId4" imgW="8309221" imgH="615201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169275" cy="599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11835"/>
              </p:ext>
            </p:extLst>
          </p:nvPr>
        </p:nvGraphicFramePr>
        <p:xfrm>
          <a:off x="1093787" y="274637"/>
          <a:ext cx="8050213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" name="Document" r:id="rId6" imgW="8185423" imgH="6523610" progId="Word.Document.8">
                  <p:embed/>
                </p:oleObj>
              </mc:Choice>
              <mc:Fallback>
                <p:oleObj name="Document" r:id="rId6" imgW="8185423" imgH="652361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3787" y="274637"/>
                        <a:ext cx="8050213" cy="646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254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请求响应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8000" dirty="0" smtClean="0"/>
              <a:t>测试 </a:t>
            </a:r>
            <a:r>
              <a:rPr lang="en-US" altLang="zh-CN" sz="8000" dirty="0" smtClean="0"/>
              <a:t>RESTful API</a:t>
            </a:r>
          </a:p>
          <a:p>
            <a:r>
              <a:rPr lang="zh-CN" altLang="en-US" sz="8000" dirty="0" smtClean="0"/>
              <a:t>测试爬虫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957556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请求响应（功能代码）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6000" dirty="0"/>
              <a:t>请求</a:t>
            </a:r>
            <a:r>
              <a:rPr lang="zh-CN" altLang="en-US" sz="6000" dirty="0" smtClean="0"/>
              <a:t>一个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，比如：</a:t>
            </a:r>
            <a:endParaRPr lang="en-US" altLang="zh-CN" sz="6000" dirty="0" smtClean="0"/>
          </a:p>
          <a:p>
            <a:r>
              <a:rPr lang="en-US" altLang="zh-CN" sz="6000" dirty="0" smtClean="0"/>
              <a:t>http://www.google.com/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83677"/>
              </p:ext>
            </p:extLst>
          </p:nvPr>
        </p:nvGraphicFramePr>
        <p:xfrm>
          <a:off x="457200" y="1417637"/>
          <a:ext cx="6118225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Document" r:id="rId4" imgW="6118115" imgH="3458988" progId="Word.Document.8">
                  <p:embed/>
                </p:oleObj>
              </mc:Choice>
              <mc:Fallback>
                <p:oleObj name="Document" r:id="rId4" imgW="6118115" imgH="345898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17637"/>
                        <a:ext cx="6118225" cy="345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243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请求响应（</a:t>
            </a:r>
            <a:r>
              <a:rPr lang="zh-CN" altLang="en-US" dirty="0"/>
              <a:t>测试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11500" dirty="0" smtClean="0"/>
              <a:t>FUCK GFW</a:t>
            </a:r>
            <a:endParaRPr lang="en-US" altLang="zh-CN" sz="115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4742"/>
              </p:ext>
            </p:extLst>
          </p:nvPr>
        </p:nvGraphicFramePr>
        <p:xfrm>
          <a:off x="457200" y="1600200"/>
          <a:ext cx="6850062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" name="Document" r:id="rId4" imgW="6964717" imgH="4721508" progId="Word.Document.8">
                  <p:embed/>
                </p:oleObj>
              </mc:Choice>
              <mc:Fallback>
                <p:oleObj name="Document" r:id="rId4" imgW="6964717" imgH="472150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6850062" cy="460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3463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请求响应（</a:t>
            </a:r>
            <a:r>
              <a:rPr lang="zh-CN" altLang="en-US" dirty="0"/>
              <a:t>测试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16600" dirty="0" err="1" smtClean="0"/>
              <a:t>httpretty</a:t>
            </a:r>
            <a:endParaRPr lang="en-US" altLang="zh-CN" sz="166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86806"/>
              </p:ext>
            </p:extLst>
          </p:nvPr>
        </p:nvGraphicFramePr>
        <p:xfrm>
          <a:off x="457200" y="585124"/>
          <a:ext cx="7194550" cy="577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Document" r:id="rId4" imgW="7317037" imgH="5921347" progId="Word.Document.8">
                  <p:embed/>
                </p:oleObj>
              </mc:Choice>
              <mc:Fallback>
                <p:oleObj name="Document" r:id="rId4" imgW="7317037" imgH="592134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585124"/>
                        <a:ext cx="7194550" cy="577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67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数据库读写（关系型数据库为例）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9600" dirty="0" smtClean="0"/>
              <a:t>ORM</a:t>
            </a:r>
          </a:p>
          <a:p>
            <a:r>
              <a:rPr lang="zh-CN" altLang="en-US" sz="9600" dirty="0" smtClean="0"/>
              <a:t>投票</a:t>
            </a:r>
            <a:endParaRPr lang="en-US" altLang="zh-CN" sz="9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23"/>
            <a:ext cx="2286000" cy="1714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07" y="2550678"/>
            <a:ext cx="2139700" cy="213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7" y="3276879"/>
            <a:ext cx="2857500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25" y="-36394"/>
            <a:ext cx="2219711" cy="24663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27" y="4811104"/>
            <a:ext cx="2933333" cy="16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04" y="-169798"/>
            <a:ext cx="3714750" cy="3714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515"/>
            <a:ext cx="3810000" cy="2554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2" y="17515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数据库读写（功能代码 </a:t>
            </a:r>
            <a:r>
              <a:rPr lang="en-US" altLang="zh-CN" dirty="0" smtClean="0"/>
              <a:t>Part 1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9600" dirty="0" smtClean="0"/>
              <a:t>为了方便</a:t>
            </a:r>
            <a:endParaRPr lang="en-US" altLang="zh-CN" sz="9600" dirty="0" smtClean="0"/>
          </a:p>
          <a:p>
            <a:r>
              <a:rPr lang="en-US" altLang="zh-CN" sz="9600" dirty="0" smtClean="0"/>
              <a:t>SQLite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04825"/>
              </p:ext>
            </p:extLst>
          </p:nvPr>
        </p:nvGraphicFramePr>
        <p:xfrm>
          <a:off x="196850" y="406400"/>
          <a:ext cx="87503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Document" r:id="rId4" imgW="8751871" imgH="5454242" progId="Word.Document.8">
                  <p:embed/>
                </p:oleObj>
              </mc:Choice>
              <mc:Fallback>
                <p:oleObj name="Document" r:id="rId4" imgW="8751871" imgH="545424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50" y="406400"/>
                        <a:ext cx="875030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9805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数据库读写（功能代码 </a:t>
            </a:r>
            <a:r>
              <a:rPr lang="en-US" altLang="zh-CN" dirty="0" smtClean="0"/>
              <a:t>Part 2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zh-CN" sz="96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49015"/>
              </p:ext>
            </p:extLst>
          </p:nvPr>
        </p:nvGraphicFramePr>
        <p:xfrm>
          <a:off x="508000" y="1600200"/>
          <a:ext cx="8178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Document" r:id="rId4" imgW="8180384" imgH="2822092" progId="Word.Document.8">
                  <p:embed/>
                </p:oleObj>
              </mc:Choice>
              <mc:Fallback>
                <p:oleObj name="Document" r:id="rId4" imgW="8180384" imgH="282209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0" y="1600200"/>
                        <a:ext cx="8178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075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数据库读写（测试代码 </a:t>
            </a:r>
            <a:r>
              <a:rPr lang="en-US" altLang="zh-CN" dirty="0" smtClean="0"/>
              <a:t>Part 1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9600" dirty="0" smtClean="0"/>
              <a:t>memory </a:t>
            </a:r>
            <a:r>
              <a:rPr lang="zh-CN" altLang="en-US" sz="9600" dirty="0" smtClean="0"/>
              <a:t>方式</a:t>
            </a:r>
            <a:endParaRPr lang="en-US" altLang="zh-CN" sz="96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41738"/>
              </p:ext>
            </p:extLst>
          </p:nvPr>
        </p:nvGraphicFramePr>
        <p:xfrm>
          <a:off x="266700" y="173037"/>
          <a:ext cx="7480300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Document" r:id="rId4" imgW="7482221" imgH="6052180" progId="Word.Document.8">
                  <p:embed/>
                </p:oleObj>
              </mc:Choice>
              <mc:Fallback>
                <p:oleObj name="Document" r:id="rId4" imgW="7482221" imgH="60521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173037"/>
                        <a:ext cx="7480300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3570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数据库读写（测试代码 </a:t>
            </a:r>
            <a:r>
              <a:rPr lang="en-US" altLang="zh-CN" dirty="0" smtClean="0"/>
              <a:t>Part 2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zh-CN" sz="9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26140"/>
              </p:ext>
            </p:extLst>
          </p:nvPr>
        </p:nvGraphicFramePr>
        <p:xfrm>
          <a:off x="165100" y="1600200"/>
          <a:ext cx="88138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Document" r:id="rId4" imgW="8811970" imgH="2428152" progId="Word.Document.8">
                  <p:embed/>
                </p:oleObj>
              </mc:Choice>
              <mc:Fallback>
                <p:oleObj name="Document" r:id="rId4" imgW="8811970" imgH="242815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1600200"/>
                        <a:ext cx="8813800" cy="242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872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自我介绍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5400" dirty="0" smtClean="0"/>
              <a:t>程序员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at </a:t>
            </a:r>
            <a:r>
              <a:rPr lang="zh-CN" altLang="en-US" sz="5400" dirty="0" smtClean="0"/>
              <a:t>知道创宇</a:t>
            </a:r>
            <a:endParaRPr lang="en-US" altLang="zh-CN" sz="5400" dirty="0" smtClean="0"/>
          </a:p>
          <a:p>
            <a:r>
              <a:rPr lang="en-US" altLang="zh-CN" sz="5400" dirty="0" smtClean="0"/>
              <a:t>GitHub</a:t>
            </a:r>
            <a:r>
              <a:rPr lang="zh-CN" altLang="en-US" sz="5400" dirty="0" smtClean="0"/>
              <a:t>：</a:t>
            </a:r>
            <a:r>
              <a:rPr lang="en-US" altLang="zh-CN" sz="5400" dirty="0" smtClean="0">
                <a:hlinkClick r:id="rId3"/>
              </a:rPr>
              <a:t>github.com/</a:t>
            </a:r>
            <a:r>
              <a:rPr lang="en-US" altLang="zh-CN" sz="5400" dirty="0" err="1" smtClean="0">
                <a:hlinkClick r:id="rId3"/>
              </a:rPr>
              <a:t>akun</a:t>
            </a:r>
            <a:endParaRPr lang="en-US" altLang="zh-CN" sz="5400" dirty="0" smtClean="0"/>
          </a:p>
          <a:p>
            <a:r>
              <a:rPr lang="en-US" altLang="zh-CN" sz="5400" dirty="0" smtClean="0"/>
              <a:t>Blog</a:t>
            </a:r>
            <a:r>
              <a:rPr lang="zh-CN" altLang="en-US" sz="5400" dirty="0" smtClean="0"/>
              <a:t>：</a:t>
            </a:r>
            <a:r>
              <a:rPr lang="en-US" altLang="zh-CN" sz="5400" dirty="0" smtClean="0">
                <a:hlinkClick r:id="rId4"/>
              </a:rPr>
              <a:t>zhengkun.info/</a:t>
            </a:r>
            <a:endParaRPr lang="en-US" altLang="zh-CN" sz="5400" dirty="0" smtClean="0"/>
          </a:p>
          <a:p>
            <a:r>
              <a:rPr lang="zh-CN" altLang="en-US" sz="5400" dirty="0" smtClean="0"/>
              <a:t>微博：</a:t>
            </a:r>
            <a:r>
              <a:rPr lang="en-US" altLang="zh-CN" sz="5400" dirty="0" smtClean="0">
                <a:hlinkClick r:id="rId5"/>
              </a:rPr>
              <a:t>weibo.com/</a:t>
            </a:r>
            <a:r>
              <a:rPr lang="en-US" altLang="zh-CN" sz="5400" dirty="0" err="1" smtClean="0">
                <a:hlinkClick r:id="rId5"/>
              </a:rPr>
              <a:t>kvntalk</a:t>
            </a:r>
            <a:endParaRPr lang="en-US" altLang="zh-CN" sz="5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为例）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C</a:t>
            </a:r>
            <a:r>
              <a:rPr lang="en-US" altLang="zh-CN" sz="9600" dirty="0" smtClean="0"/>
              <a:t>reate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R</a:t>
            </a:r>
            <a:r>
              <a:rPr lang="en-US" altLang="zh-CN" sz="9600" dirty="0" smtClean="0"/>
              <a:t>ead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U</a:t>
            </a:r>
            <a:r>
              <a:rPr lang="en-US" altLang="zh-CN" sz="9600" dirty="0" smtClean="0"/>
              <a:t>pdate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D</a:t>
            </a:r>
            <a:r>
              <a:rPr lang="en-US" altLang="zh-CN" sz="9600" dirty="0" smtClean="0"/>
              <a:t>elete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" y="83550"/>
            <a:ext cx="3000375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7" y="1252844"/>
            <a:ext cx="3028950" cy="397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51" y="2395844"/>
            <a:ext cx="3028950" cy="397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98" y="3619966"/>
            <a:ext cx="2333625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01" y="1417637"/>
            <a:ext cx="3000375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08" y="83550"/>
            <a:ext cx="3000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1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endParaRPr lang="en-US" altLang="zh-CN" sz="9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29033"/>
              </p:ext>
            </p:extLst>
          </p:nvPr>
        </p:nvGraphicFramePr>
        <p:xfrm>
          <a:off x="592138" y="346487"/>
          <a:ext cx="8094662" cy="622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Document" r:id="rId4" imgW="8231127" imgH="6382686" progId="Word.Document.8">
                  <p:embed/>
                </p:oleObj>
              </mc:Choice>
              <mc:Fallback>
                <p:oleObj name="Document" r:id="rId4" imgW="8231127" imgH="638268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138" y="346487"/>
                        <a:ext cx="8094662" cy="622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86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</a:t>
            </a:r>
            <a:r>
              <a:rPr lang="zh-CN" altLang="en-US" dirty="0"/>
              <a:t>测试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Part 1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C</a:t>
            </a:r>
            <a:r>
              <a:rPr lang="en-US" altLang="zh-CN" sz="9600" dirty="0" smtClean="0"/>
              <a:t>reate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R</a:t>
            </a:r>
            <a:r>
              <a:rPr lang="en-US" altLang="zh-CN" sz="9600" dirty="0" smtClean="0"/>
              <a:t>ead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51985"/>
              </p:ext>
            </p:extLst>
          </p:nvPr>
        </p:nvGraphicFramePr>
        <p:xfrm>
          <a:off x="457200" y="1600200"/>
          <a:ext cx="767397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Document" r:id="rId4" imgW="7806471" imgH="3782973" progId="Word.Document.8">
                  <p:embed/>
                </p:oleObj>
              </mc:Choice>
              <mc:Fallback>
                <p:oleObj name="Document" r:id="rId4" imgW="7806471" imgH="378297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7673975" cy="368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6821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</a:t>
            </a:r>
            <a:r>
              <a:rPr lang="zh-CN" altLang="en-US" dirty="0"/>
              <a:t>测试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Part 2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U</a:t>
            </a:r>
            <a:r>
              <a:rPr lang="en-US" altLang="zh-CN" sz="9600" dirty="0" smtClean="0"/>
              <a:t>pdate</a:t>
            </a:r>
          </a:p>
          <a:p>
            <a:r>
              <a:rPr lang="en-US" altLang="zh-CN" sz="9600" dirty="0" smtClean="0">
                <a:solidFill>
                  <a:srgbClr val="FF0000"/>
                </a:solidFill>
              </a:rPr>
              <a:t>D</a:t>
            </a:r>
            <a:r>
              <a:rPr lang="en-US" altLang="zh-CN" sz="9600" dirty="0" smtClean="0"/>
              <a:t>elete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62481"/>
              </p:ext>
            </p:extLst>
          </p:nvPr>
        </p:nvGraphicFramePr>
        <p:xfrm>
          <a:off x="307181" y="1417637"/>
          <a:ext cx="8529638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Document" r:id="rId4" imgW="8673057" imgH="5297460" progId="Word.Document.8">
                  <p:embed/>
                </p:oleObj>
              </mc:Choice>
              <mc:Fallback>
                <p:oleObj name="Document" r:id="rId4" imgW="8673057" imgH="52974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" y="1417637"/>
                        <a:ext cx="8529638" cy="524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210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</a:t>
            </a:r>
            <a:r>
              <a:rPr lang="zh-CN" altLang="en-US" dirty="0"/>
              <a:t>测试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Part 3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-US" altLang="zh-CN" sz="9600" dirty="0" err="1" smtClean="0"/>
              <a:t>setUp</a:t>
            </a:r>
            <a:endParaRPr lang="en-US" altLang="zh-CN" sz="9600" dirty="0" smtClean="0"/>
          </a:p>
          <a:p>
            <a:r>
              <a:rPr lang="en-US" altLang="zh-CN" sz="9600" dirty="0" err="1" smtClean="0"/>
              <a:t>tearDown</a:t>
            </a:r>
            <a:endParaRPr lang="en-US" altLang="zh-CN" sz="9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797043"/>
              </p:ext>
            </p:extLst>
          </p:nvPr>
        </p:nvGraphicFramePr>
        <p:xfrm>
          <a:off x="97631" y="479353"/>
          <a:ext cx="8948738" cy="625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Document" r:id="rId4" imgW="9099513" imgH="6311683" progId="Word.Document.8">
                  <p:embed/>
                </p:oleObj>
              </mc:Choice>
              <mc:Fallback>
                <p:oleObj name="Document" r:id="rId4" imgW="9099513" imgH="631168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31" y="479353"/>
                        <a:ext cx="8948738" cy="625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618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数据库读写（说明）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4000" dirty="0" smtClean="0"/>
              <a:t>示例不是很规范</a:t>
            </a:r>
            <a:endParaRPr lang="en-US" altLang="zh-CN" sz="4000" dirty="0" smtClean="0"/>
          </a:p>
          <a:p>
            <a:r>
              <a:rPr lang="zh-CN" altLang="en-US" sz="4000" dirty="0" smtClean="0"/>
              <a:t>比如：</a:t>
            </a:r>
            <a:r>
              <a:rPr lang="en-US" altLang="zh-CN" sz="4000" dirty="0" smtClean="0"/>
              <a:t>DB </a:t>
            </a:r>
            <a:r>
              <a:rPr lang="zh-CN" altLang="en-US" sz="4000" dirty="0" smtClean="0"/>
              <a:t>创建、销毁</a:t>
            </a:r>
            <a:endParaRPr lang="en-US" altLang="zh-CN" sz="4000" dirty="0"/>
          </a:p>
          <a:p>
            <a:r>
              <a:rPr lang="zh-CN" altLang="en-US" sz="4000" dirty="0" smtClean="0"/>
              <a:t>应该要写在 </a:t>
            </a:r>
            <a:r>
              <a:rPr lang="en-US" altLang="zh-CN" sz="4000" dirty="0" smtClean="0"/>
              <a:t>Test Runner </a:t>
            </a:r>
            <a:r>
              <a:rPr lang="zh-CN" altLang="en-US" sz="4000" dirty="0" smtClean="0"/>
              <a:t>中更合适</a:t>
            </a:r>
            <a:endParaRPr lang="en-US" altLang="zh-CN" sz="4000" dirty="0"/>
          </a:p>
          <a:p>
            <a:r>
              <a:rPr lang="zh-CN" altLang="en-US" sz="4000" dirty="0" smtClean="0"/>
              <a:t>为了代码演示方便写在 </a:t>
            </a:r>
            <a:r>
              <a:rPr lang="en-US" altLang="zh-CN" sz="4000" dirty="0" err="1" smtClean="0"/>
              <a:t>TestCase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中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475549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Web </a:t>
            </a:r>
            <a:r>
              <a:rPr lang="zh-CN" altLang="en-US" dirty="0" smtClean="0"/>
              <a:t>开发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4800" dirty="0" smtClean="0"/>
              <a:t>Django &lt;-</a:t>
            </a:r>
          </a:p>
          <a:p>
            <a:r>
              <a:rPr lang="en-US" altLang="zh-CN" sz="4800" dirty="0"/>
              <a:t>Tornado(</a:t>
            </a:r>
            <a:r>
              <a:rPr lang="en-US" altLang="zh-CN" sz="4800" dirty="0" err="1"/>
              <a:t>tornado.testing</a:t>
            </a:r>
            <a:r>
              <a:rPr lang="en-US" altLang="zh-CN" sz="4800" dirty="0"/>
              <a:t>)</a:t>
            </a:r>
            <a:endParaRPr lang="en-US" altLang="zh-CN" sz="4800" dirty="0" smtClean="0"/>
          </a:p>
          <a:p>
            <a:r>
              <a:rPr lang="en-US" altLang="zh-CN" sz="4800" dirty="0"/>
              <a:t>Flask(pip install Flask-Testing)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391615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Web </a:t>
            </a:r>
            <a:r>
              <a:rPr lang="zh-CN" altLang="en-US" dirty="0"/>
              <a:t>开发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为例）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-US" altLang="zh-CN" sz="4800" dirty="0" smtClean="0"/>
              <a:t>Django </a:t>
            </a:r>
            <a:r>
              <a:rPr lang="zh-CN" altLang="en-US" sz="4800" dirty="0" smtClean="0"/>
              <a:t>官方教程示例</a:t>
            </a:r>
            <a:endParaRPr lang="en-US" altLang="zh-CN" sz="4800" dirty="0" smtClean="0"/>
          </a:p>
          <a:p>
            <a:r>
              <a:rPr lang="zh-CN" altLang="en-US" sz="4800" dirty="0" smtClean="0"/>
              <a:t>直接看线上代码吧</a:t>
            </a:r>
            <a:endParaRPr lang="en-US" altLang="zh-CN" sz="4800" dirty="0" smtClean="0"/>
          </a:p>
          <a:p>
            <a:r>
              <a:rPr lang="en-US" altLang="zh-CN" sz="4800" dirty="0">
                <a:hlinkClick r:id="rId3"/>
              </a:rPr>
              <a:t>https://</a:t>
            </a:r>
            <a:r>
              <a:rPr lang="en-US" altLang="zh-CN" sz="4800" dirty="0" smtClean="0">
                <a:hlinkClick r:id="rId3"/>
              </a:rPr>
              <a:t>github.com/akun/pycon2015/tree/master/pycon2015/mysite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2153288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Web </a:t>
            </a:r>
            <a:r>
              <a:rPr lang="zh-CN" altLang="en-US" dirty="0"/>
              <a:t>开发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Django </a:t>
            </a:r>
            <a:r>
              <a:rPr lang="zh-CN" altLang="en-US" dirty="0" smtClean="0"/>
              <a:t>为例）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3200" dirty="0" smtClean="0"/>
              <a:t>核心功能：</a:t>
            </a:r>
            <a:r>
              <a:rPr lang="en-US" altLang="zh-CN" sz="3200" dirty="0" smtClean="0"/>
              <a:t>views/models/forms/templates</a:t>
            </a:r>
          </a:p>
          <a:p>
            <a:r>
              <a:rPr lang="zh-CN" altLang="en-US" sz="3200" dirty="0" smtClean="0"/>
              <a:t>请求：</a:t>
            </a:r>
            <a:r>
              <a:rPr lang="en-US" altLang="zh-CN" sz="3200" dirty="0" smtClean="0"/>
              <a:t>request </a:t>
            </a:r>
            <a:r>
              <a:rPr lang="zh-CN" altLang="en-US" sz="3200" dirty="0" smtClean="0"/>
              <a:t>模拟</a:t>
            </a:r>
            <a:endParaRPr lang="en-US" altLang="zh-CN" sz="3200" dirty="0"/>
          </a:p>
          <a:p>
            <a:r>
              <a:rPr lang="zh-CN" altLang="en-US" sz="3200" dirty="0" smtClean="0"/>
              <a:t>响应：</a:t>
            </a:r>
            <a:r>
              <a:rPr lang="en-US" altLang="zh-CN" sz="3200" dirty="0" smtClean="0"/>
              <a:t>20x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30x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40x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50</a:t>
            </a:r>
            <a:r>
              <a:rPr lang="en-US" altLang="zh-CN" sz="3200" dirty="0"/>
              <a:t>x</a:t>
            </a:r>
            <a:endParaRPr lang="en-US" altLang="zh-CN" sz="3200" dirty="0" smtClean="0"/>
          </a:p>
          <a:p>
            <a:r>
              <a:rPr lang="en-US" altLang="zh-CN" sz="3200" dirty="0" smtClean="0"/>
              <a:t>login/logout/</a:t>
            </a:r>
            <a:r>
              <a:rPr lang="en-US" altLang="zh-CN" sz="3200" dirty="0" err="1" smtClean="0"/>
              <a:t>auth</a:t>
            </a:r>
            <a:r>
              <a:rPr lang="en-US" altLang="zh-CN" sz="3200" dirty="0" smtClean="0"/>
              <a:t>/session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The test client</a:t>
            </a:r>
          </a:p>
          <a:p>
            <a:r>
              <a:rPr lang="zh-CN" altLang="en-US" sz="3200" dirty="0" smtClean="0"/>
              <a:t>数据库模拟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fixtures</a:t>
            </a:r>
          </a:p>
          <a:p>
            <a:r>
              <a:rPr lang="zh-CN" altLang="en-US" sz="3200" dirty="0" smtClean="0"/>
              <a:t>提供 </a:t>
            </a:r>
            <a:r>
              <a:rPr lang="en-US" altLang="zh-CN" sz="3200" dirty="0" smtClean="0"/>
              <a:t>Test Runner</a:t>
            </a:r>
          </a:p>
          <a:p>
            <a:r>
              <a:rPr lang="zh-CN" altLang="en-US" sz="3200" dirty="0" smtClean="0"/>
              <a:t>配合 </a:t>
            </a:r>
            <a:r>
              <a:rPr lang="en-US" altLang="zh-CN" sz="3200" dirty="0" smtClean="0"/>
              <a:t>nose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django_nose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207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其它（异常处理，功能代码）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19900" dirty="0" smtClean="0"/>
              <a:t>上厕所</a:t>
            </a:r>
            <a:endParaRPr lang="zh-CN" altLang="zh-CN" sz="199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76978"/>
              </p:ext>
            </p:extLst>
          </p:nvPr>
        </p:nvGraphicFramePr>
        <p:xfrm>
          <a:off x="457200" y="1417637"/>
          <a:ext cx="611822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Document" r:id="rId4" imgW="6118115" imgH="4381337" progId="Word.Document.8">
                  <p:embed/>
                </p:oleObj>
              </mc:Choice>
              <mc:Fallback>
                <p:oleObj name="Document" r:id="rId4" imgW="6118115" imgH="438133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17637"/>
                        <a:ext cx="6118225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49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内容大纲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4800" dirty="0" smtClean="0"/>
              <a:t>Hello World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4800" dirty="0" smtClean="0"/>
              <a:t>文件读写</a:t>
            </a:r>
            <a:endParaRPr lang="en-US" altLang="zh-CN" sz="48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4800" dirty="0" smtClean="0"/>
              <a:t>HTTP </a:t>
            </a:r>
            <a:r>
              <a:rPr lang="zh-CN" altLang="en-US" sz="4800" dirty="0" smtClean="0"/>
              <a:t>请求响应</a:t>
            </a:r>
            <a:endParaRPr lang="en-US" altLang="zh-CN" sz="4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4800" dirty="0" smtClean="0"/>
              <a:t>数据库读写</a:t>
            </a:r>
            <a:endParaRPr lang="en-US" altLang="zh-CN" sz="48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4800" dirty="0" smtClean="0"/>
              <a:t>Web </a:t>
            </a:r>
            <a:r>
              <a:rPr lang="zh-CN" altLang="en-US" sz="4800" dirty="0" smtClean="0"/>
              <a:t>开发</a:t>
            </a:r>
            <a:endParaRPr lang="en-US" altLang="zh-CN" sz="4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4800" dirty="0" smtClean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7650147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其它（异常处理，测试代码）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13800" dirty="0" smtClean="0"/>
              <a:t>无处可上</a:t>
            </a:r>
            <a:endParaRPr lang="en-US" altLang="zh-CN" sz="138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06439"/>
              </p:ext>
            </p:extLst>
          </p:nvPr>
        </p:nvGraphicFramePr>
        <p:xfrm>
          <a:off x="577056" y="603913"/>
          <a:ext cx="7989888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Document" r:id="rId4" imgW="8126403" imgH="5675180" progId="Word.Document.8">
                  <p:embed/>
                </p:oleObj>
              </mc:Choice>
              <mc:Fallback>
                <p:oleObj name="Document" r:id="rId4" imgW="8126403" imgH="56751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056" y="603913"/>
                        <a:ext cx="7989888" cy="553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606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其它（</a:t>
            </a:r>
            <a:r>
              <a:rPr lang="zh-CN" altLang="en-US" dirty="0"/>
              <a:t>日志</a:t>
            </a:r>
            <a:r>
              <a:rPr lang="zh-CN" altLang="en-US" dirty="0" smtClean="0"/>
              <a:t>记录，功能代码）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r>
              <a:rPr lang="en-US" altLang="zh-CN" sz="9600" dirty="0" smtClean="0"/>
              <a:t>debug</a:t>
            </a:r>
          </a:p>
          <a:p>
            <a:r>
              <a:rPr lang="en-US" altLang="zh-CN" sz="9600" dirty="0" smtClean="0"/>
              <a:t>info</a:t>
            </a:r>
          </a:p>
          <a:p>
            <a:r>
              <a:rPr lang="en-US" altLang="zh-CN" sz="9600" dirty="0" smtClean="0"/>
              <a:t>warning &lt;-</a:t>
            </a:r>
          </a:p>
          <a:p>
            <a:r>
              <a:rPr lang="en-US" altLang="zh-CN" sz="9600" dirty="0" smtClean="0"/>
              <a:t>error</a:t>
            </a:r>
          </a:p>
          <a:p>
            <a:r>
              <a:rPr lang="en-US" altLang="zh-CN" sz="9600" dirty="0" smtClean="0"/>
              <a:t>critical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22782"/>
              </p:ext>
            </p:extLst>
          </p:nvPr>
        </p:nvGraphicFramePr>
        <p:xfrm>
          <a:off x="457200" y="550531"/>
          <a:ext cx="743426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Document" r:id="rId4" imgW="7562834" imgH="4967675" progId="Word.Document.8">
                  <p:embed/>
                </p:oleObj>
              </mc:Choice>
              <mc:Fallback>
                <p:oleObj name="Document" r:id="rId4" imgW="7562834" imgH="496767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550531"/>
                        <a:ext cx="743426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169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其它（</a:t>
            </a:r>
            <a:r>
              <a:rPr lang="zh-CN" altLang="en-US" dirty="0"/>
              <a:t>日志</a:t>
            </a:r>
            <a:r>
              <a:rPr lang="zh-CN" altLang="en-US" dirty="0" smtClean="0"/>
              <a:t>记录，测试代码）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11500" dirty="0" err="1" smtClean="0"/>
              <a:t>testfixtures</a:t>
            </a:r>
            <a:endParaRPr lang="en-US" altLang="zh-CN" sz="11500" dirty="0" smtClean="0"/>
          </a:p>
          <a:p>
            <a:r>
              <a:rPr lang="en-US" altLang="zh-CN" sz="11500" dirty="0" err="1"/>
              <a:t>log_capture</a:t>
            </a:r>
            <a:endParaRPr lang="zh-CN" altLang="zh-CN" sz="115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62605"/>
              </p:ext>
            </p:extLst>
          </p:nvPr>
        </p:nvGraphicFramePr>
        <p:xfrm>
          <a:off x="457200" y="1600200"/>
          <a:ext cx="7704137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Document" r:id="rId4" imgW="13069096" imgH="6931325" progId="Word.Document.8">
                  <p:embed/>
                </p:oleObj>
              </mc:Choice>
              <mc:Fallback>
                <p:oleObj name="Document" r:id="rId4" imgW="13069096" imgH="69313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7704137" cy="415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715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其它（</a:t>
            </a:r>
            <a:r>
              <a:rPr lang="zh-CN" altLang="en-US" dirty="0"/>
              <a:t>相关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3600" dirty="0" smtClean="0"/>
              <a:t>不同 </a:t>
            </a:r>
            <a:r>
              <a:rPr lang="en-US" altLang="zh-CN" sz="3600" dirty="0" smtClean="0"/>
              <a:t>Python </a:t>
            </a:r>
            <a:r>
              <a:rPr lang="zh-CN" altLang="en-US" sz="3600" dirty="0" smtClean="0"/>
              <a:t>版本用 </a:t>
            </a:r>
            <a:r>
              <a:rPr lang="en-US" altLang="zh-CN" sz="3600" dirty="0" err="1" smtClean="0"/>
              <a:t>tox</a:t>
            </a:r>
            <a:endParaRPr lang="en-US" altLang="zh-CN" sz="3600" dirty="0" smtClean="0"/>
          </a:p>
          <a:p>
            <a:r>
              <a:rPr lang="zh-CN" altLang="en-US" sz="3600" dirty="0"/>
              <a:t>不同</a:t>
            </a:r>
            <a:r>
              <a:rPr lang="zh-CN" altLang="en-US" sz="3600" dirty="0" smtClean="0"/>
              <a:t>操作系统</a:t>
            </a:r>
            <a:r>
              <a:rPr lang="zh-CN" altLang="en-US" sz="3600" dirty="0"/>
              <a:t>写</a:t>
            </a:r>
            <a:r>
              <a:rPr lang="zh-CN" altLang="en-US" sz="3600" dirty="0" smtClean="0"/>
              <a:t>兼容（配合 </a:t>
            </a:r>
            <a:r>
              <a:rPr lang="en-US" altLang="zh-CN" sz="3600" dirty="0" smtClean="0"/>
              <a:t>CI runner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/>
              <a:t>测试</a:t>
            </a:r>
            <a:r>
              <a:rPr lang="zh-CN" altLang="en-US" sz="3600" dirty="0" smtClean="0"/>
              <a:t>覆盖率可以用 </a:t>
            </a:r>
            <a:r>
              <a:rPr lang="en-US" altLang="zh-CN" sz="3600" dirty="0" smtClean="0"/>
              <a:t>coverage</a:t>
            </a:r>
          </a:p>
          <a:p>
            <a:r>
              <a:rPr lang="en-US" altLang="zh-CN" sz="3600" dirty="0" err="1" smtClean="0"/>
              <a:t>TestRunner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可以用 </a:t>
            </a:r>
            <a:r>
              <a:rPr lang="en-US" altLang="zh-CN" sz="3600" dirty="0" smtClean="0"/>
              <a:t>nose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1495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集体的力量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4000" dirty="0" smtClean="0"/>
              <a:t>个人参与</a:t>
            </a:r>
            <a:r>
              <a:rPr lang="zh-CN" altLang="en-US" sz="4000" dirty="0"/>
              <a:t>过</a:t>
            </a:r>
            <a:r>
              <a:rPr lang="zh-CN" altLang="en-US" sz="4000" dirty="0" smtClean="0"/>
              <a:t>的研发场景有限</a:t>
            </a:r>
            <a:endParaRPr lang="en-US" altLang="zh-CN" sz="4000" dirty="0" smtClean="0"/>
          </a:p>
          <a:p>
            <a:r>
              <a:rPr lang="en-US" altLang="zh-CN" sz="4000" dirty="0" smtClean="0"/>
              <a:t>GitHub </a:t>
            </a:r>
            <a:r>
              <a:rPr lang="zh-CN" altLang="en-US" sz="4000" dirty="0" smtClean="0"/>
              <a:t>上创建了个项目</a:t>
            </a:r>
            <a:endParaRPr lang="en-US" altLang="zh-CN" sz="4000" dirty="0" smtClean="0"/>
          </a:p>
          <a:p>
            <a:r>
              <a:rPr lang="zh-CN" altLang="en-US" sz="4000" dirty="0" smtClean="0"/>
              <a:t>大家一起来完善更多场景</a:t>
            </a:r>
            <a:endParaRPr lang="en-US" altLang="zh-CN" sz="4000" dirty="0" smtClean="0"/>
          </a:p>
          <a:p>
            <a:r>
              <a:rPr lang="zh-CN" altLang="en-US" sz="4000" dirty="0" smtClean="0"/>
              <a:t>大家一起来完善代码片段</a:t>
            </a:r>
            <a:endParaRPr lang="en-US" altLang="zh-CN" sz="4000" dirty="0" smtClean="0"/>
          </a:p>
          <a:p>
            <a:r>
              <a:rPr lang="en-US" altLang="zh-CN" sz="4000" dirty="0">
                <a:hlinkClick r:id="rId3"/>
              </a:rPr>
              <a:t>https://</a:t>
            </a:r>
            <a:r>
              <a:rPr lang="en-US" altLang="zh-CN" sz="4000" dirty="0" smtClean="0">
                <a:hlinkClick r:id="rId3"/>
              </a:rPr>
              <a:t>github.com/akun/pycon2015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136898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/>
              <a:t>/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工具清单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3600" dirty="0" err="1" smtClean="0"/>
              <a:t>unittest</a:t>
            </a:r>
            <a:r>
              <a:rPr lang="en-US" altLang="zh-CN" sz="3600" dirty="0" smtClean="0"/>
              <a:t>/unittest2(Python 2.6)</a:t>
            </a:r>
          </a:p>
          <a:p>
            <a:r>
              <a:rPr lang="en-US" altLang="zh-CN" sz="3600" dirty="0" smtClean="0"/>
              <a:t>coverage</a:t>
            </a:r>
            <a:endParaRPr lang="en-US" altLang="zh-CN" sz="3600" dirty="0"/>
          </a:p>
          <a:p>
            <a:r>
              <a:rPr lang="en-US" altLang="zh-CN" sz="3600" dirty="0" err="1" smtClean="0"/>
              <a:t>django_nose</a:t>
            </a:r>
            <a:endParaRPr lang="en-US" altLang="zh-CN" sz="3600" dirty="0"/>
          </a:p>
          <a:p>
            <a:r>
              <a:rPr lang="en-US" altLang="zh-CN" sz="3600" dirty="0" err="1" smtClean="0"/>
              <a:t>httpretty</a:t>
            </a:r>
            <a:endParaRPr lang="en-US" altLang="zh-CN" sz="3600" dirty="0"/>
          </a:p>
          <a:p>
            <a:r>
              <a:rPr lang="en-US" altLang="zh-CN" sz="3600" dirty="0" smtClean="0"/>
              <a:t>mock</a:t>
            </a:r>
            <a:endParaRPr lang="en-US" altLang="zh-CN" sz="3600" dirty="0"/>
          </a:p>
          <a:p>
            <a:r>
              <a:rPr lang="en-US" altLang="zh-CN" sz="3600" dirty="0" smtClean="0"/>
              <a:t>nose</a:t>
            </a:r>
          </a:p>
          <a:p>
            <a:r>
              <a:rPr lang="en-US" altLang="zh-CN" sz="3600" dirty="0" err="1" smtClean="0"/>
              <a:t>testfixtures</a:t>
            </a:r>
            <a:endParaRPr lang="en-US" altLang="zh-CN" sz="3600" dirty="0"/>
          </a:p>
          <a:p>
            <a:r>
              <a:rPr lang="zh-CN" altLang="en-US" sz="3600" dirty="0"/>
              <a:t>感谢有这么多好用的类</a:t>
            </a:r>
            <a:r>
              <a:rPr lang="zh-CN" altLang="en-US" sz="3600" dirty="0" smtClean="0"/>
              <a:t>库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770678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心得</a:t>
            </a:r>
            <a:r>
              <a:rPr lang="zh-CN" altLang="en-US" dirty="0" smtClean="0"/>
              <a:t>经验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r>
              <a:rPr lang="zh-CN" altLang="en-US" sz="4000" dirty="0" smtClean="0"/>
              <a:t>功能代码？测试代码？</a:t>
            </a:r>
            <a:endParaRPr lang="en-US" altLang="zh-CN" sz="4000" dirty="0" smtClean="0"/>
          </a:p>
          <a:p>
            <a:r>
              <a:rPr lang="zh-CN" altLang="en-US" sz="4000" dirty="0" smtClean="0"/>
              <a:t>互相验证</a:t>
            </a:r>
            <a:endParaRPr lang="en-US" altLang="zh-CN" sz="4000" dirty="0" smtClean="0"/>
          </a:p>
          <a:p>
            <a:r>
              <a:rPr lang="zh-CN" altLang="en-US" sz="4000" dirty="0" smtClean="0"/>
              <a:t>先写？后写？</a:t>
            </a:r>
            <a:endParaRPr lang="en-US" altLang="zh-CN" sz="4000" dirty="0" smtClean="0"/>
          </a:p>
          <a:p>
            <a:r>
              <a:rPr lang="zh-CN" altLang="en-US" sz="4000" dirty="0" smtClean="0"/>
              <a:t>别</a:t>
            </a:r>
            <a:r>
              <a:rPr lang="zh-CN" altLang="en-US" sz="4000" dirty="0"/>
              <a:t>太</a:t>
            </a:r>
            <a:r>
              <a:rPr lang="zh-CN" altLang="en-US" sz="4000" dirty="0" smtClean="0"/>
              <a:t>在意</a:t>
            </a:r>
            <a:endParaRPr lang="en-US" altLang="zh-CN" sz="4000" dirty="0" smtClean="0"/>
          </a:p>
          <a:p>
            <a:r>
              <a:rPr lang="zh-CN" altLang="en-US" sz="4000" dirty="0" smtClean="0"/>
              <a:t>粒度？</a:t>
            </a:r>
            <a:endParaRPr lang="en-US" altLang="zh-CN" sz="4000" dirty="0" smtClean="0"/>
          </a:p>
          <a:p>
            <a:r>
              <a:rPr lang="zh-CN" altLang="en-US" sz="4000" dirty="0" smtClean="0"/>
              <a:t>测试覆盖率数字而已，</a:t>
            </a:r>
            <a:r>
              <a:rPr lang="zh-CN" altLang="en-US" sz="4000" dirty="0"/>
              <a:t>多关注不同的测试</a:t>
            </a:r>
            <a:r>
              <a:rPr lang="zh-CN" altLang="en-US" sz="4000" dirty="0" smtClean="0"/>
              <a:t>路径</a:t>
            </a:r>
            <a:endParaRPr lang="en-US" altLang="zh-CN" sz="4000" dirty="0" smtClean="0"/>
          </a:p>
          <a:p>
            <a:r>
              <a:rPr lang="zh-CN" altLang="en-US" sz="4000" dirty="0" smtClean="0"/>
              <a:t>测试先行？</a:t>
            </a:r>
            <a:endParaRPr lang="en-US" altLang="zh-CN" sz="4000" dirty="0" smtClean="0"/>
          </a:p>
          <a:p>
            <a:r>
              <a:rPr lang="zh-CN" altLang="en-US" sz="4000" dirty="0" smtClean="0"/>
              <a:t>目的是为了设计上的考虑更清楚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052117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Q&amp;A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4400" dirty="0">
                <a:solidFill>
                  <a:srgbClr val="00B050"/>
                </a:solidFill>
              </a:rPr>
              <a:t>one test a day, keep bugs away</a:t>
            </a:r>
            <a:r>
              <a:rPr lang="en-US" altLang="zh-CN" sz="4400" dirty="0" smtClean="0">
                <a:solidFill>
                  <a:srgbClr val="00B050"/>
                </a:solidFill>
              </a:rPr>
              <a:t>..</a:t>
            </a:r>
            <a:endParaRPr lang="en-US" altLang="zh-CN" sz="8800" dirty="0" smtClean="0"/>
          </a:p>
          <a:p>
            <a:r>
              <a:rPr lang="en-US" altLang="zh-CN" sz="30000" dirty="0" smtClean="0"/>
              <a:t>?&amp;!</a:t>
            </a:r>
            <a:endParaRPr lang="zh-CN" altLang="zh-CN" sz="30000" dirty="0"/>
          </a:p>
        </p:txBody>
      </p:sp>
    </p:spTree>
    <p:extLst>
      <p:ext uri="{BB962C8B-B14F-4D97-AF65-F5344CB8AC3E}">
        <p14:creationId xmlns:p14="http://schemas.microsoft.com/office/powerpoint/2010/main" val="17260896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谢谢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r>
              <a:rPr lang="en-US" altLang="zh-CN" sz="30000" dirty="0" smtClean="0"/>
              <a:t>END</a:t>
            </a:r>
          </a:p>
          <a:p>
            <a:r>
              <a:rPr lang="en-US" altLang="zh-CN" sz="5700" dirty="0"/>
              <a:t>GitHub</a:t>
            </a:r>
            <a:r>
              <a:rPr lang="zh-CN" altLang="en-US" sz="5700" dirty="0"/>
              <a:t>：</a:t>
            </a:r>
            <a:r>
              <a:rPr lang="en-US" altLang="zh-CN" sz="5700" dirty="0">
                <a:hlinkClick r:id="rId3"/>
              </a:rPr>
              <a:t>https://github.com/akun</a:t>
            </a:r>
            <a:endParaRPr lang="en-US" altLang="zh-CN" sz="5700" dirty="0"/>
          </a:p>
          <a:p>
            <a:r>
              <a:rPr lang="en-US" altLang="zh-CN" sz="5700" dirty="0"/>
              <a:t>Blog</a:t>
            </a:r>
            <a:r>
              <a:rPr lang="zh-CN" altLang="en-US" sz="5700" dirty="0"/>
              <a:t>：</a:t>
            </a:r>
            <a:r>
              <a:rPr lang="en-US" altLang="zh-CN" sz="5700" dirty="0">
                <a:hlinkClick r:id="rId4"/>
              </a:rPr>
              <a:t>http://zhengkun.info/</a:t>
            </a:r>
            <a:endParaRPr lang="en-US" altLang="zh-CN" sz="5700" dirty="0"/>
          </a:p>
          <a:p>
            <a:r>
              <a:rPr lang="zh-CN" altLang="en-US" sz="5700" dirty="0"/>
              <a:t>微博：</a:t>
            </a:r>
            <a:r>
              <a:rPr lang="en-US" altLang="zh-CN" sz="5700" dirty="0">
                <a:hlinkClick r:id="rId5"/>
              </a:rPr>
              <a:t>http://</a:t>
            </a:r>
            <a:r>
              <a:rPr lang="en-US" altLang="zh-CN" sz="5700" dirty="0" smtClean="0">
                <a:hlinkClick r:id="rId5"/>
              </a:rPr>
              <a:t>weibo.com/kvntalk</a:t>
            </a:r>
            <a:endParaRPr lang="en-US" altLang="zh-CN" sz="5700" dirty="0"/>
          </a:p>
        </p:txBody>
      </p:sp>
    </p:spTree>
    <p:extLst>
      <p:ext uri="{BB962C8B-B14F-4D97-AF65-F5344CB8AC3E}">
        <p14:creationId xmlns:p14="http://schemas.microsoft.com/office/powerpoint/2010/main" val="1884863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600"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8675"/>
            <a:ext cx="82296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注意！！！！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8800" dirty="0" smtClean="0"/>
              <a:t>都是简化的例子</a:t>
            </a:r>
            <a:endParaRPr lang="en-US" altLang="zh-CN" sz="8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8800" dirty="0" smtClean="0"/>
              <a:t>实战会稍微复杂</a:t>
            </a:r>
          </a:p>
        </p:txBody>
      </p:sp>
    </p:spTree>
    <p:extLst>
      <p:ext uri="{BB962C8B-B14F-4D97-AF65-F5344CB8AC3E}">
        <p14:creationId xmlns:p14="http://schemas.microsoft.com/office/powerpoint/2010/main" val="35824545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Hello World</a:t>
            </a:r>
            <a:r>
              <a:rPr lang="zh-CN" altLang="en-US" dirty="0" smtClean="0"/>
              <a:t>（功能代码）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zh-CN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加法</a:t>
            </a:r>
            <a:endParaRPr lang="en-US" altLang="zh-CN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62204"/>
              </p:ext>
            </p:extLst>
          </p:nvPr>
        </p:nvGraphicFramePr>
        <p:xfrm>
          <a:off x="1854081" y="1600200"/>
          <a:ext cx="61182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Document" r:id="rId4" imgW="6118115" imgH="1296985" progId="Word.Document.8">
                  <p:embed/>
                </p:oleObj>
              </mc:Choice>
              <mc:Fallback>
                <p:oleObj name="Document" r:id="rId4" imgW="6118115" imgH="129698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4081" y="1600200"/>
                        <a:ext cx="6118225" cy="12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5384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Hello World</a:t>
            </a:r>
            <a:r>
              <a:rPr lang="zh-CN" altLang="en-US" dirty="0" smtClean="0"/>
              <a:t>（测试代码）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endParaRPr lang="en-US" altLang="zh-CN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16723"/>
              </p:ext>
            </p:extLst>
          </p:nvPr>
        </p:nvGraphicFramePr>
        <p:xfrm>
          <a:off x="457200" y="1600200"/>
          <a:ext cx="689451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Document" r:id="rId4" imgW="7010421" imgH="3741164" progId="Word.Document.8">
                  <p:embed/>
                </p:oleObj>
              </mc:Choice>
              <mc:Fallback>
                <p:oleObj name="Document" r:id="rId4" imgW="7010421" imgH="374116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6894512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0607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文件读写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13800" dirty="0" smtClean="0"/>
              <a:t>简单情况</a:t>
            </a:r>
            <a:endParaRPr lang="en-US" altLang="zh-CN" sz="13800" dirty="0" smtClean="0"/>
          </a:p>
          <a:p>
            <a:r>
              <a:rPr lang="zh-CN" altLang="en-US" sz="13800" dirty="0" smtClean="0"/>
              <a:t>复杂情况</a:t>
            </a:r>
            <a:endParaRPr lang="en-US" altLang="zh-CN" sz="13800" dirty="0" smtClean="0"/>
          </a:p>
        </p:txBody>
      </p:sp>
    </p:spTree>
    <p:extLst>
      <p:ext uri="{BB962C8B-B14F-4D97-AF65-F5344CB8AC3E}">
        <p14:creationId xmlns:p14="http://schemas.microsoft.com/office/powerpoint/2010/main" val="383908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文件读写（功能代码）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9600" dirty="0" smtClean="0"/>
              <a:t>读取美元</a:t>
            </a:r>
            <a:endParaRPr lang="en-US" altLang="zh-CN" sz="9600" dirty="0"/>
          </a:p>
          <a:p>
            <a:r>
              <a:rPr lang="zh-CN" altLang="en-US" sz="9600" dirty="0" smtClean="0"/>
              <a:t>写人民币</a:t>
            </a:r>
            <a:endParaRPr lang="en-US" altLang="zh-CN" sz="9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14113"/>
              </p:ext>
            </p:extLst>
          </p:nvPr>
        </p:nvGraphicFramePr>
        <p:xfrm>
          <a:off x="457200" y="699448"/>
          <a:ext cx="7734300" cy="530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Document" r:id="rId4" imgW="7865491" imgH="5358010" progId="Word.Document.8">
                  <p:embed/>
                </p:oleObj>
              </mc:Choice>
              <mc:Fallback>
                <p:oleObj name="Document" r:id="rId4" imgW="7865491" imgH="535801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699448"/>
                        <a:ext cx="7734300" cy="530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992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文件</a:t>
            </a:r>
            <a:r>
              <a:rPr lang="zh-CN" altLang="en-US" dirty="0"/>
              <a:t>读写（简单</a:t>
            </a:r>
            <a:r>
              <a:rPr lang="zh-CN" altLang="en-US" dirty="0" smtClean="0"/>
              <a:t>情况）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9600" dirty="0"/>
              <a:t>测试</a:t>
            </a:r>
            <a:r>
              <a:rPr lang="zh-CN" altLang="en-US" sz="9600" dirty="0" smtClean="0"/>
              <a:t>读</a:t>
            </a:r>
            <a:endParaRPr lang="en-US" altLang="zh-CN" sz="9600" dirty="0" smtClean="0"/>
          </a:p>
          <a:p>
            <a:r>
              <a:rPr lang="zh-CN" altLang="en-US" sz="9600" dirty="0" smtClean="0"/>
              <a:t>测试写</a:t>
            </a:r>
            <a:endParaRPr lang="en-US" altLang="zh-CN" sz="96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60506"/>
              </p:ext>
            </p:extLst>
          </p:nvPr>
        </p:nvGraphicFramePr>
        <p:xfrm>
          <a:off x="0" y="0"/>
          <a:ext cx="7750175" cy="599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" name="Document" r:id="rId4" imgW="7877007" imgH="6152016" progId="Word.Document.8">
                  <p:embed/>
                </p:oleObj>
              </mc:Choice>
              <mc:Fallback>
                <p:oleObj name="Document" r:id="rId4" imgW="7877007" imgH="615201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7750175" cy="599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01917"/>
              </p:ext>
            </p:extLst>
          </p:nvPr>
        </p:nvGraphicFramePr>
        <p:xfrm>
          <a:off x="690563" y="993775"/>
          <a:ext cx="8453437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" name="Document" r:id="rId6" imgW="8889344" imgH="6223380" progId="Word.Document.8">
                  <p:embed/>
                </p:oleObj>
              </mc:Choice>
              <mc:Fallback>
                <p:oleObj name="Document" r:id="rId6" imgW="8889344" imgH="62233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0563" y="993775"/>
                        <a:ext cx="8453437" cy="527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34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12521</TotalTime>
  <Words>543</Words>
  <Application>Microsoft Office PowerPoint</Application>
  <PresentationFormat>全屏显示(4:3)</PresentationFormat>
  <Paragraphs>139</Paragraphs>
  <Slides>39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simple-light</vt:lpstr>
      <vt:lpstr>Document</vt:lpstr>
      <vt:lpstr>Python 项目中的单元测试</vt:lpstr>
      <vt:lpstr>自我介绍</vt:lpstr>
      <vt:lpstr>内容大纲</vt:lpstr>
      <vt:lpstr>注意！！！！</vt:lpstr>
      <vt:lpstr>Hello World（功能代码）</vt:lpstr>
      <vt:lpstr>Hello World（测试代码）</vt:lpstr>
      <vt:lpstr>文件读写</vt:lpstr>
      <vt:lpstr>文件读写（功能代码）</vt:lpstr>
      <vt:lpstr>文件读写（简单情况）</vt:lpstr>
      <vt:lpstr>文件读写（复杂情况）</vt:lpstr>
      <vt:lpstr>HTTP 请求响应</vt:lpstr>
      <vt:lpstr>HTTP 请求响应（功能代码）</vt:lpstr>
      <vt:lpstr>HTTP 请求响应（测试代码 1）</vt:lpstr>
      <vt:lpstr>HTTP 请求响应（测试代码 2）</vt:lpstr>
      <vt:lpstr>数据库读写（关系型数据库为例）</vt:lpstr>
      <vt:lpstr>数据库读写（功能代码 Part 1）</vt:lpstr>
      <vt:lpstr>数据库读写（功能代码 Part 2）</vt:lpstr>
      <vt:lpstr>数据库读写（测试代码 Part 1）</vt:lpstr>
      <vt:lpstr>数据库读写（测试代码 Part 2）</vt:lpstr>
      <vt:lpstr>数据库读写（MongoDB 为例）</vt:lpstr>
      <vt:lpstr>数据库读写（功能代码）</vt:lpstr>
      <vt:lpstr>数据库读写（测试代码 Part 1）</vt:lpstr>
      <vt:lpstr>数据库读写（测试代码 Part 2）</vt:lpstr>
      <vt:lpstr>数据库读写（测试代码 Part 3）</vt:lpstr>
      <vt:lpstr>数据库读写（说明）</vt:lpstr>
      <vt:lpstr>Web 开发</vt:lpstr>
      <vt:lpstr>Web 开发（Django 为例）</vt:lpstr>
      <vt:lpstr>Web 开发（Django 为例）</vt:lpstr>
      <vt:lpstr>其它（异常处理，功能代码）</vt:lpstr>
      <vt:lpstr>其它（异常处理，测试代码）</vt:lpstr>
      <vt:lpstr>其它（日志记录，功能代码）</vt:lpstr>
      <vt:lpstr>其它（日志记录，测试代码）</vt:lpstr>
      <vt:lpstr>其它（相关）</vt:lpstr>
      <vt:lpstr>集体的力量</vt:lpstr>
      <vt:lpstr>参考/关键词/工具清单</vt:lpstr>
      <vt:lpstr>心得经验</vt:lpstr>
      <vt:lpstr>Q&amp;A</vt:lpstr>
      <vt:lpstr>谢谢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演讲标题</dc:title>
  <dc:creator>kun</dc:creator>
  <cp:lastModifiedBy>kun a</cp:lastModifiedBy>
  <cp:revision>499</cp:revision>
  <dcterms:modified xsi:type="dcterms:W3CDTF">2015-09-17T17:58:53Z</dcterms:modified>
</cp:coreProperties>
</file>