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66" r:id="rId3"/>
  </p:sldMasterIdLst>
  <p:notesMasterIdLst>
    <p:notesMasterId r:id="rId15"/>
  </p:notesMasterIdLst>
  <p:sldIdLst>
    <p:sldId id="256" r:id="rId4"/>
    <p:sldId id="270" r:id="rId5"/>
    <p:sldId id="265" r:id="rId6"/>
    <p:sldId id="329" r:id="rId7"/>
    <p:sldId id="330" r:id="rId8"/>
    <p:sldId id="331" r:id="rId9"/>
    <p:sldId id="332" r:id="rId10"/>
    <p:sldId id="333" r:id="rId11"/>
    <p:sldId id="334" r:id="rId12"/>
    <p:sldId id="335" r:id="rId13"/>
    <p:sldId id="262"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FBB"/>
    <a:srgbClr val="9AD3E9"/>
    <a:srgbClr val="F8B2A3"/>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485" y="53"/>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2020-04-30</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268669324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extLst>
      <p:ext uri="{BB962C8B-B14F-4D97-AF65-F5344CB8AC3E}">
        <p14:creationId xmlns:p14="http://schemas.microsoft.com/office/powerpoint/2010/main" val="2143755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anose="020B0604020202020204" pitchFamily="34" charset="0"/>
              </a:defRPr>
            </a:lvl1pPr>
          </a:lstStyle>
          <a:p>
            <a:pPr lvl="0"/>
            <a:r>
              <a:rPr lang="en-US" altLang="ko-KR" sz="3600" dirty="0">
                <a:ea typeface="Malgun Gothic" panose="020B0503020000020004"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INSTERT THE TITLE OF YOUR </a:t>
            </a:r>
          </a:p>
          <a:p>
            <a:pPr lvl="0"/>
            <a:r>
              <a:rPr lang="en-US" altLang="ko-KR" dirty="0"/>
              <a:t>PRESENTATION HERE</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8" name="Text Placeholder 9"/>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9"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71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Picture Placeholder 2"/>
          <p:cNvSpPr>
            <a:spLocks noGrp="1"/>
          </p:cNvSpPr>
          <p:nvPr>
            <p:ph type="pic" idx="10" hasCustomPrompt="1"/>
          </p:nvPr>
        </p:nvSpPr>
        <p:spPr>
          <a:xfrm>
            <a:off x="546378"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Rectangle 3"/>
          <p:cNvSpPr/>
          <p:nvPr userDrawn="1"/>
        </p:nvSpPr>
        <p:spPr>
          <a:xfrm>
            <a:off x="546378"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Rectangle 4"/>
          <p:cNvSpPr/>
          <p:nvPr userDrawn="1"/>
        </p:nvSpPr>
        <p:spPr>
          <a:xfrm>
            <a:off x="546042"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Rectangle 7"/>
          <p:cNvSpPr/>
          <p:nvPr userDrawn="1"/>
        </p:nvSpPr>
        <p:spPr>
          <a:xfrm>
            <a:off x="2582971"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9" name="Rectangle 8"/>
          <p:cNvSpPr/>
          <p:nvPr userDrawn="1"/>
        </p:nvSpPr>
        <p:spPr>
          <a:xfrm>
            <a:off x="2582635"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Rectangle 11"/>
          <p:cNvSpPr/>
          <p:nvPr userDrawn="1"/>
        </p:nvSpPr>
        <p:spPr>
          <a:xfrm>
            <a:off x="4619564"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3" name="Rectangle 12"/>
          <p:cNvSpPr/>
          <p:nvPr userDrawn="1"/>
        </p:nvSpPr>
        <p:spPr>
          <a:xfrm>
            <a:off x="4619228"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4"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6" hasCustomPrompt="1"/>
          </p:nvPr>
        </p:nvSpPr>
        <p:spPr>
          <a:xfrm>
            <a:off x="6656158"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Rectangle 15"/>
          <p:cNvSpPr/>
          <p:nvPr userDrawn="1"/>
        </p:nvSpPr>
        <p:spPr>
          <a:xfrm>
            <a:off x="6656158"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7" name="Rectangle 16"/>
          <p:cNvSpPr/>
          <p:nvPr userDrawn="1"/>
        </p:nvSpPr>
        <p:spPr>
          <a:xfrm>
            <a:off x="665582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anose="020B0604020202020204"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anose="020B0604020202020204"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anose="020B0604020202020204"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7"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8"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en-US" altLang="ko-KR" dirty="0"/>
              <a:t>RANDOM WALK </a:t>
            </a:r>
          </a:p>
          <a:p>
            <a:pPr lvl="0"/>
            <a:r>
              <a:rPr lang="en-US" altLang="ko-KR" dirty="0"/>
              <a:t>COVID-19</a:t>
            </a:r>
          </a:p>
        </p:txBody>
      </p:sp>
      <p:sp>
        <p:nvSpPr>
          <p:cNvPr id="4" name="Text Placeholder 3"/>
          <p:cNvSpPr>
            <a:spLocks noGrp="1"/>
          </p:cNvSpPr>
          <p:nvPr>
            <p:ph type="body" sz="quarter" idx="11"/>
          </p:nvPr>
        </p:nvSpPr>
        <p:spPr>
          <a:xfrm>
            <a:off x="3923665" y="3723640"/>
            <a:ext cx="5219700" cy="719455"/>
          </a:xfrm>
        </p:spPr>
        <p:txBody>
          <a:bodyPr/>
          <a:lstStyle/>
          <a:p>
            <a:pPr fontAlgn="auto">
              <a:spcBef>
                <a:spcPts val="0"/>
              </a:spcBef>
              <a:spcAft>
                <a:spcPts val="0"/>
              </a:spcAft>
              <a:defRPr/>
            </a:pPr>
            <a:r>
              <a:rPr lang="en-US" altLang="ko-KR" b="1" dirty="0"/>
              <a:t>- Achmad Alfansyah Nasution(1301180006)</a:t>
            </a:r>
          </a:p>
          <a:p>
            <a:pPr fontAlgn="auto">
              <a:spcBef>
                <a:spcPts val="0"/>
              </a:spcBef>
              <a:spcAft>
                <a:spcPts val="0"/>
              </a:spcAft>
              <a:defRPr/>
            </a:pPr>
            <a:r>
              <a:rPr lang="en-US" altLang="ko-KR" b="1" dirty="0"/>
              <a:t>- Meyzo Naufal Romzi(1301184299)</a:t>
            </a:r>
          </a:p>
          <a:p>
            <a:pPr fontAlgn="auto">
              <a:spcBef>
                <a:spcPts val="0"/>
              </a:spcBef>
              <a:spcAft>
                <a:spcPts val="0"/>
              </a:spcAft>
              <a:defRPr/>
            </a:pPr>
            <a:r>
              <a:rPr lang="en-US" altLang="ko-KR" b="1" dirty="0"/>
              <a:t>- Rachmat Rifaldy(1301180407)	</a:t>
            </a:r>
          </a:p>
        </p:txBody>
      </p:sp>
      <p:grpSp>
        <p:nvGrpSpPr>
          <p:cNvPr id="6" name="Group 5"/>
          <p:cNvGrpSpPr/>
          <p:nvPr/>
        </p:nvGrpSpPr>
        <p:grpSpPr>
          <a:xfrm>
            <a:off x="3650519" y="2738626"/>
            <a:ext cx="129393" cy="144016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763010" y="193675"/>
            <a:ext cx="1617980" cy="368300"/>
          </a:xfrm>
          <a:prstGeom prst="rect">
            <a:avLst/>
          </a:prstGeom>
          <a:noFill/>
        </p:spPr>
        <p:txBody>
          <a:bodyPr wrap="none" rtlCol="0" anchor="t">
            <a:spAutoFit/>
          </a:bodyPr>
          <a:lstStyle/>
          <a:p>
            <a:pPr algn="ctr"/>
            <a:r>
              <a:rPr lang="en-US">
                <a:sym typeface="+mn-ea"/>
              </a:rPr>
              <a:t>Hasil Simulasi</a:t>
            </a:r>
            <a:endParaRPr lang="en-US"/>
          </a:p>
        </p:txBody>
      </p:sp>
      <p:pic>
        <p:nvPicPr>
          <p:cNvPr id="5" name="SIMULASI COVID-19">
            <a:hlinkClick r:id="" action="ppaction://media"/>
          </p:cNvPr>
          <p:cNvPicPr>
            <a:picLocks noGrp="1" noChangeAspect="1"/>
          </p:cNvPicPr>
          <p:nvPr>
            <p:ph type="pic" idx="4294967295"/>
            <a:videoFile r:link="rId2"/>
            <p:extLst>
              <p:ext uri="{DAA4B4D4-6D71-4841-9C94-3DE7FCFB9230}">
                <p14:media xmlns:p14="http://schemas.microsoft.com/office/powerpoint/2010/main" r:embed="rId1"/>
              </p:ext>
            </p:extLst>
          </p:nvPr>
        </p:nvPicPr>
        <p:blipFill>
          <a:blip r:embed="rId4"/>
          <a:stretch>
            <a:fillRect/>
          </a:stretch>
        </p:blipFill>
        <p:spPr>
          <a:xfrm>
            <a:off x="2094230" y="1079500"/>
            <a:ext cx="4955540" cy="2787650"/>
          </a:xfrm>
          <a:prstGeom prst="rect">
            <a:avLst/>
          </a:prstGeom>
        </p:spPr>
      </p:pic>
    </p:spTree>
  </p:cSld>
  <p:clrMapOvr>
    <a:masterClrMapping/>
  </p:clrMapOvr>
  <p:timing>
    <p:tnLst>
      <p:par>
        <p:cTn id="1" dur="indefinite" restart="never" nodeType="tmRoot">
          <p:childTnLst>
            <p:video>
              <p:cMediaNode>
                <p:cTn id="2" fill="hold" display="1">
                  <p:stCondLst>
                    <p:cond delay="indefinite"/>
                  </p:stCondLst>
                  <p:endCondLst>
                    <p:cond evt="onNext" delay="0">
                      <p:tgtEl>
                        <p:sldTgt/>
                      </p:tgtEl>
                    </p:cond>
                    <p:cond evt="onPrev" delay="0">
                      <p:tgtEl>
                        <p:sldTgt/>
                      </p:tgtEl>
                    </p:cond>
                  </p:endCondLst>
                </p:cTn>
                <p:tgtEl>
                  <p:spTgt spid="5"/>
                </p:tgtEl>
              </p:cMediaNode>
            </p:video>
            <p:seq concurrent="1" nextAc="seek">
              <p:cTn id="3" restart="whenNotActive" fill="hold" evtFilter="cancelBubble" nodeType="interactiveSeq">
                <p:stCondLst>
                  <p:cond evt="onClick" delay="0">
                    <p:tgtEl>
                      <p:spTgt spid="5"/>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13965" y="306070"/>
            <a:ext cx="4116070" cy="898525"/>
          </a:xfrm>
        </p:spPr>
        <p:txBody>
          <a:bodyPr/>
          <a:lstStyle/>
          <a:p>
            <a:pPr algn="ctr"/>
            <a:r>
              <a:rPr lang="en-US" dirty="0"/>
              <a:t>Apa itu Random Walk? </a:t>
            </a:r>
          </a:p>
        </p:txBody>
      </p:sp>
      <p:sp>
        <p:nvSpPr>
          <p:cNvPr id="10" name="Oval 32"/>
          <p:cNvSpPr/>
          <p:nvPr/>
        </p:nvSpPr>
        <p:spPr>
          <a:xfrm>
            <a:off x="4242791" y="1739280"/>
            <a:ext cx="658417" cy="792088"/>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50000"/>
                  <a:lumOff val="50000"/>
                </a:schemeClr>
              </a:solidFill>
            </a:endParaRPr>
          </a:p>
        </p:txBody>
      </p:sp>
      <p:sp>
        <p:nvSpPr>
          <p:cNvPr id="3" name="Text Box 2"/>
          <p:cNvSpPr txBox="1"/>
          <p:nvPr/>
        </p:nvSpPr>
        <p:spPr>
          <a:xfrm>
            <a:off x="1463040" y="2672715"/>
            <a:ext cx="6219190" cy="2308324"/>
          </a:xfrm>
          <a:prstGeom prst="rect">
            <a:avLst/>
          </a:prstGeom>
          <a:noFill/>
        </p:spPr>
        <p:txBody>
          <a:bodyPr wrap="square" rtlCol="0">
            <a:spAutoFit/>
          </a:bodyPr>
          <a:lstStyle/>
          <a:p>
            <a:r>
              <a:rPr lang="en-US" dirty="0">
                <a:latin typeface="+mj-lt"/>
                <a:cs typeface="Bodoni MT" panose="02070603080606020203" charset="0"/>
              </a:rPr>
              <a:t>Random  walk  </a:t>
            </a:r>
            <a:r>
              <a:rPr lang="en-US" dirty="0" err="1">
                <a:latin typeface="+mj-lt"/>
                <a:cs typeface="Bodoni MT" panose="02070603080606020203" charset="0"/>
              </a:rPr>
              <a:t>merupakan</a:t>
            </a:r>
            <a:r>
              <a:rPr lang="en-US" dirty="0">
                <a:latin typeface="+mj-lt"/>
                <a:cs typeface="Bodoni MT" panose="02070603080606020203" charset="0"/>
              </a:rPr>
              <a:t>  </a:t>
            </a:r>
            <a:r>
              <a:rPr lang="en-US" dirty="0" err="1">
                <a:latin typeface="+mj-lt"/>
                <a:cs typeface="Bodoni MT" panose="02070603080606020203" charset="0"/>
              </a:rPr>
              <a:t>sebuah</a:t>
            </a:r>
            <a:r>
              <a:rPr lang="en-US" dirty="0">
                <a:latin typeface="+mj-lt"/>
                <a:cs typeface="Bodoni MT" panose="02070603080606020203" charset="0"/>
              </a:rPr>
              <a:t>  </a:t>
            </a:r>
            <a:r>
              <a:rPr lang="en-US" dirty="0" err="1">
                <a:latin typeface="+mj-lt"/>
                <a:cs typeface="Bodoni MT" panose="02070603080606020203" charset="0"/>
              </a:rPr>
              <a:t>teori</a:t>
            </a:r>
            <a:r>
              <a:rPr lang="en-US" dirty="0">
                <a:latin typeface="+mj-lt"/>
                <a:cs typeface="Bodoni MT" panose="02070603080606020203" charset="0"/>
              </a:rPr>
              <a:t>  </a:t>
            </a:r>
            <a:r>
              <a:rPr lang="en-US" dirty="0" err="1">
                <a:latin typeface="+mj-lt"/>
                <a:cs typeface="Bodoni MT" panose="02070603080606020203" charset="0"/>
              </a:rPr>
              <a:t>dalam</a:t>
            </a:r>
            <a:r>
              <a:rPr lang="en-US" dirty="0">
                <a:latin typeface="+mj-lt"/>
                <a:cs typeface="Bodoni MT" panose="02070603080606020203" charset="0"/>
              </a:rPr>
              <a:t>  </a:t>
            </a:r>
            <a:r>
              <a:rPr lang="en-US" dirty="0" err="1">
                <a:latin typeface="+mj-lt"/>
                <a:cs typeface="Bodoni MT" panose="02070603080606020203" charset="0"/>
              </a:rPr>
              <a:t>probabilitas</a:t>
            </a:r>
            <a:r>
              <a:rPr lang="en-US" dirty="0">
                <a:latin typeface="+mj-lt"/>
                <a:cs typeface="Bodoni MT" panose="02070603080606020203" charset="0"/>
              </a:rPr>
              <a:t>  yang  </a:t>
            </a:r>
            <a:r>
              <a:rPr lang="en-US" dirty="0" err="1">
                <a:latin typeface="+mj-lt"/>
                <a:cs typeface="Bodoni MT" panose="02070603080606020203" charset="0"/>
              </a:rPr>
              <a:t>menyatakan</a:t>
            </a:r>
            <a:r>
              <a:rPr lang="en-US" dirty="0">
                <a:latin typeface="+mj-lt"/>
                <a:cs typeface="Bodoni MT" panose="02070603080606020203" charset="0"/>
              </a:rPr>
              <a:t>  </a:t>
            </a:r>
            <a:r>
              <a:rPr lang="en-US" dirty="0" err="1">
                <a:latin typeface="+mj-lt"/>
                <a:cs typeface="Bodoni MT" panose="02070603080606020203" charset="0"/>
              </a:rPr>
              <a:t>bahwa</a:t>
            </a:r>
            <a:r>
              <a:rPr lang="en-US" dirty="0">
                <a:latin typeface="+mj-lt"/>
                <a:cs typeface="Bodoni MT" panose="02070603080606020203" charset="0"/>
              </a:rPr>
              <a:t>   </a:t>
            </a:r>
            <a:r>
              <a:rPr lang="en-US" dirty="0" err="1">
                <a:latin typeface="+mj-lt"/>
                <a:cs typeface="Bodoni MT" panose="02070603080606020203" charset="0"/>
              </a:rPr>
              <a:t>pergerakkan</a:t>
            </a:r>
            <a:r>
              <a:rPr lang="en-US" dirty="0">
                <a:latin typeface="+mj-lt"/>
                <a:cs typeface="Bodoni MT" panose="02070603080606020203" charset="0"/>
              </a:rPr>
              <a:t>   </a:t>
            </a:r>
            <a:r>
              <a:rPr lang="en-US" dirty="0" err="1">
                <a:latin typeface="+mj-lt"/>
                <a:cs typeface="Bodoni MT" panose="02070603080606020203" charset="0"/>
              </a:rPr>
              <a:t>sebuah</a:t>
            </a:r>
            <a:r>
              <a:rPr lang="en-US" dirty="0">
                <a:latin typeface="+mj-lt"/>
                <a:cs typeface="Bodoni MT" panose="02070603080606020203" charset="0"/>
              </a:rPr>
              <a:t>   </a:t>
            </a:r>
            <a:r>
              <a:rPr lang="en-US" dirty="0" err="1">
                <a:latin typeface="+mj-lt"/>
                <a:cs typeface="Bodoni MT" panose="02070603080606020203" charset="0"/>
              </a:rPr>
              <a:t>partikel</a:t>
            </a:r>
            <a:r>
              <a:rPr lang="en-US" dirty="0">
                <a:latin typeface="+mj-lt"/>
                <a:cs typeface="Bodoni MT" panose="02070603080606020203" charset="0"/>
              </a:rPr>
              <a:t>   </a:t>
            </a:r>
            <a:r>
              <a:rPr lang="en-US" dirty="0" err="1">
                <a:latin typeface="+mj-lt"/>
                <a:cs typeface="Bodoni MT" panose="02070603080606020203" charset="0"/>
              </a:rPr>
              <a:t>bersifat</a:t>
            </a:r>
            <a:r>
              <a:rPr lang="en-US" dirty="0">
                <a:latin typeface="+mj-lt"/>
                <a:cs typeface="Bodoni MT" panose="02070603080606020203" charset="0"/>
              </a:rPr>
              <a:t>   random.   </a:t>
            </a:r>
            <a:r>
              <a:rPr lang="en-US" dirty="0" err="1">
                <a:latin typeface="+mj-lt"/>
                <a:cs typeface="Bodoni MT" panose="02070603080606020203" charset="0"/>
              </a:rPr>
              <a:t>Dalam</a:t>
            </a:r>
            <a:r>
              <a:rPr lang="en-US" dirty="0">
                <a:latin typeface="+mj-lt"/>
                <a:cs typeface="Bodoni MT" panose="02070603080606020203" charset="0"/>
              </a:rPr>
              <a:t>   random   walk,   </a:t>
            </a:r>
            <a:r>
              <a:rPr lang="en-US" dirty="0" err="1">
                <a:latin typeface="+mj-lt"/>
                <a:cs typeface="Bodoni MT" panose="02070603080606020203" charset="0"/>
              </a:rPr>
              <a:t>probabilitas</a:t>
            </a:r>
            <a:r>
              <a:rPr lang="en-US" dirty="0">
                <a:latin typeface="+mj-lt"/>
                <a:cs typeface="Bodoni MT" panose="02070603080606020203" charset="0"/>
              </a:rPr>
              <a:t>  </a:t>
            </a:r>
            <a:r>
              <a:rPr lang="en-US" dirty="0" err="1">
                <a:latin typeface="+mj-lt"/>
                <a:cs typeface="Bodoni MT" panose="02070603080606020203" charset="0"/>
              </a:rPr>
              <a:t>untuk</a:t>
            </a:r>
            <a:r>
              <a:rPr lang="en-US" dirty="0">
                <a:latin typeface="+mj-lt"/>
                <a:cs typeface="Bodoni MT" panose="02070603080606020203" charset="0"/>
              </a:rPr>
              <a:t>  </a:t>
            </a:r>
            <a:r>
              <a:rPr lang="en-US" dirty="0" err="1">
                <a:latin typeface="+mj-lt"/>
                <a:cs typeface="Bodoni MT" panose="02070603080606020203" charset="0"/>
              </a:rPr>
              <a:t>bergerak</a:t>
            </a:r>
            <a:r>
              <a:rPr lang="en-US" dirty="0">
                <a:latin typeface="+mj-lt"/>
                <a:cs typeface="Bodoni MT" panose="02070603080606020203" charset="0"/>
              </a:rPr>
              <a:t>  </a:t>
            </a:r>
            <a:r>
              <a:rPr lang="en-US" dirty="0" err="1">
                <a:latin typeface="+mj-lt"/>
                <a:cs typeface="Bodoni MT" panose="02070603080606020203" charset="0"/>
              </a:rPr>
              <a:t>naik</a:t>
            </a:r>
            <a:r>
              <a:rPr lang="en-US" dirty="0">
                <a:latin typeface="+mj-lt"/>
                <a:cs typeface="Bodoni MT" panose="02070603080606020203" charset="0"/>
              </a:rPr>
              <a:t>  </a:t>
            </a:r>
            <a:r>
              <a:rPr lang="en-US" dirty="0" err="1">
                <a:latin typeface="+mj-lt"/>
                <a:cs typeface="Bodoni MT" panose="02070603080606020203" charset="0"/>
              </a:rPr>
              <a:t>maupun</a:t>
            </a:r>
            <a:r>
              <a:rPr lang="en-US" dirty="0">
                <a:latin typeface="+mj-lt"/>
                <a:cs typeface="Bodoni MT" panose="02070603080606020203" charset="0"/>
              </a:rPr>
              <a:t>  </a:t>
            </a:r>
            <a:r>
              <a:rPr lang="en-US" dirty="0" err="1">
                <a:latin typeface="+mj-lt"/>
                <a:cs typeface="Bodoni MT" panose="02070603080606020203" charset="0"/>
              </a:rPr>
              <a:t>turun</a:t>
            </a:r>
            <a:r>
              <a:rPr lang="en-US" dirty="0">
                <a:latin typeface="+mj-lt"/>
                <a:cs typeface="Bodoni MT" panose="02070603080606020203" charset="0"/>
              </a:rPr>
              <a:t>  </a:t>
            </a:r>
            <a:r>
              <a:rPr lang="en-US" dirty="0" err="1">
                <a:latin typeface="+mj-lt"/>
                <a:cs typeface="Bodoni MT" panose="02070603080606020203" charset="0"/>
              </a:rPr>
              <a:t>adalah</a:t>
            </a:r>
            <a:r>
              <a:rPr lang="en-US" dirty="0">
                <a:latin typeface="+mj-lt"/>
                <a:cs typeface="Bodoni MT" panose="02070603080606020203" charset="0"/>
              </a:rPr>
              <a:t>  </a:t>
            </a:r>
            <a:r>
              <a:rPr lang="en-US" dirty="0" err="1">
                <a:latin typeface="+mj-lt"/>
                <a:cs typeface="Bodoni MT" panose="02070603080606020203" charset="0"/>
              </a:rPr>
              <a:t>sama</a:t>
            </a:r>
            <a:r>
              <a:rPr lang="en-US" dirty="0">
                <a:latin typeface="+mj-lt"/>
                <a:cs typeface="Bodoni MT" panose="02070603080606020203" charset="0"/>
              </a:rPr>
              <a:t>.  Random  walk  yang  </a:t>
            </a:r>
            <a:r>
              <a:rPr lang="en-US" dirty="0" err="1">
                <a:latin typeface="+mj-lt"/>
                <a:cs typeface="Bodoni MT" panose="02070603080606020203" charset="0"/>
              </a:rPr>
              <a:t>simetrik</a:t>
            </a:r>
            <a:r>
              <a:rPr lang="en-US" dirty="0">
                <a:latin typeface="+mj-lt"/>
                <a:cs typeface="Bodoni MT" panose="02070603080606020203" charset="0"/>
              </a:rPr>
              <a:t> </a:t>
            </a:r>
            <a:r>
              <a:rPr lang="en-US" dirty="0" err="1">
                <a:latin typeface="+mj-lt"/>
                <a:cs typeface="Bodoni MT" panose="02070603080606020203" charset="0"/>
              </a:rPr>
              <a:t>merupakan</a:t>
            </a:r>
            <a:r>
              <a:rPr lang="en-US" dirty="0">
                <a:latin typeface="+mj-lt"/>
                <a:cs typeface="Bodoni MT" panose="02070603080606020203" charset="0"/>
              </a:rPr>
              <a:t> random walk yang </a:t>
            </a:r>
            <a:r>
              <a:rPr lang="en-US" dirty="0" err="1">
                <a:latin typeface="+mj-lt"/>
                <a:cs typeface="Bodoni MT" panose="02070603080606020203" charset="0"/>
              </a:rPr>
              <a:t>mempunyai</a:t>
            </a:r>
            <a:r>
              <a:rPr lang="en-US" dirty="0">
                <a:latin typeface="+mj-lt"/>
                <a:cs typeface="Bodoni MT" panose="02070603080606020203" charset="0"/>
              </a:rPr>
              <a:t> </a:t>
            </a:r>
            <a:r>
              <a:rPr lang="en-US" dirty="0" err="1">
                <a:latin typeface="+mj-lt"/>
                <a:cs typeface="Bodoni MT" panose="02070603080606020203" charset="0"/>
              </a:rPr>
              <a:t>probabilitas</a:t>
            </a:r>
            <a:r>
              <a:rPr lang="en-US" dirty="0">
                <a:latin typeface="+mj-lt"/>
                <a:cs typeface="Bodoni MT" panose="02070603080606020203" charset="0"/>
              </a:rPr>
              <a:t> yang </a:t>
            </a:r>
            <a:r>
              <a:rPr lang="en-US" dirty="0" err="1">
                <a:latin typeface="+mj-lt"/>
                <a:cs typeface="Bodoni MT" panose="02070603080606020203" charset="0"/>
              </a:rPr>
              <a:t>sama</a:t>
            </a:r>
            <a:r>
              <a:rPr lang="en-US" dirty="0">
                <a:latin typeface="+mj-lt"/>
                <a:cs typeface="Bodoni MT" panose="02070603080606020203" charset="0"/>
              </a:rPr>
              <a:t> </a:t>
            </a:r>
            <a:r>
              <a:rPr lang="en-US" dirty="0" err="1">
                <a:latin typeface="+mj-lt"/>
                <a:cs typeface="Bodoni MT" panose="02070603080606020203" charset="0"/>
              </a:rPr>
              <a:t>untuk</a:t>
            </a:r>
            <a:r>
              <a:rPr lang="en-US" dirty="0">
                <a:latin typeface="+mj-lt"/>
                <a:cs typeface="Bodoni MT" panose="02070603080606020203" charset="0"/>
              </a:rPr>
              <a:t> </a:t>
            </a:r>
            <a:r>
              <a:rPr lang="en-US" dirty="0" err="1">
                <a:latin typeface="+mj-lt"/>
                <a:cs typeface="Bodoni MT" panose="02070603080606020203" charset="0"/>
              </a:rPr>
              <a:t>dua</a:t>
            </a:r>
            <a:r>
              <a:rPr lang="en-US" dirty="0">
                <a:latin typeface="+mj-lt"/>
                <a:cs typeface="Bodoni MT" panose="02070603080606020203" charset="0"/>
              </a:rPr>
              <a:t>  </a:t>
            </a:r>
            <a:r>
              <a:rPr lang="en-US" dirty="0" err="1">
                <a:latin typeface="+mj-lt"/>
                <a:cs typeface="Bodoni MT" panose="02070603080606020203" charset="0"/>
              </a:rPr>
              <a:t>nilai</a:t>
            </a:r>
            <a:r>
              <a:rPr lang="en-US" dirty="0">
                <a:latin typeface="+mj-lt"/>
                <a:cs typeface="Bodoni MT" panose="02070603080606020203" charset="0"/>
              </a:rPr>
              <a:t>  yang  </a:t>
            </a:r>
            <a:r>
              <a:rPr lang="en-US" dirty="0" err="1">
                <a:latin typeface="+mj-lt"/>
                <a:cs typeface="Bodoni MT" panose="02070603080606020203" charset="0"/>
              </a:rPr>
              <a:t>berbeda</a:t>
            </a:r>
            <a:r>
              <a:rPr lang="en-US" dirty="0">
                <a:latin typeface="+mj-lt"/>
                <a:cs typeface="Bodoni MT" panose="02070603080606020203" charset="0"/>
              </a:rPr>
              <a:t>.  Random  walk  </a:t>
            </a:r>
            <a:r>
              <a:rPr lang="en-US" dirty="0" err="1">
                <a:latin typeface="+mj-lt"/>
                <a:cs typeface="Bodoni MT" panose="02070603080606020203" charset="0"/>
              </a:rPr>
              <a:t>termasuk</a:t>
            </a:r>
            <a:r>
              <a:rPr lang="en-US" dirty="0">
                <a:latin typeface="+mj-lt"/>
                <a:cs typeface="Bodoni MT" panose="02070603080606020203" charset="0"/>
              </a:rPr>
              <a:t>  </a:t>
            </a:r>
            <a:r>
              <a:rPr lang="en-US" dirty="0" err="1">
                <a:latin typeface="+mj-lt"/>
                <a:cs typeface="Bodoni MT" panose="02070603080606020203" charset="0"/>
              </a:rPr>
              <a:t>suatu</a:t>
            </a:r>
            <a:r>
              <a:rPr lang="en-US" dirty="0">
                <a:latin typeface="+mj-lt"/>
                <a:cs typeface="Bodoni MT" panose="02070603080606020203" charset="0"/>
              </a:rPr>
              <a:t>  proses  </a:t>
            </a:r>
            <a:r>
              <a:rPr lang="en-US" dirty="0" err="1">
                <a:latin typeface="+mj-lt"/>
                <a:cs typeface="Bodoni MT" panose="02070603080606020203" charset="0"/>
              </a:rPr>
              <a:t>stokastik</a:t>
            </a:r>
            <a:r>
              <a:rPr lang="en-US" dirty="0">
                <a:latin typeface="+mj-lt"/>
                <a:cs typeface="Bodoni MT" panose="02070603080606020203" charset="0"/>
              </a:rPr>
              <a:t>  yang  </a:t>
            </a:r>
            <a:r>
              <a:rPr lang="en-US" dirty="0" err="1">
                <a:latin typeface="+mj-lt"/>
                <a:cs typeface="Bodoni MT" panose="02070603080606020203" charset="0"/>
              </a:rPr>
              <a:t>bersifat</a:t>
            </a:r>
            <a:r>
              <a:rPr lang="en-US" dirty="0">
                <a:latin typeface="+mj-lt"/>
                <a:cs typeface="Bodoni MT" panose="02070603080606020203" charset="0"/>
              </a:rPr>
              <a:t> </a:t>
            </a:r>
            <a:r>
              <a:rPr lang="en-US" dirty="0" err="1">
                <a:latin typeface="+mj-lt"/>
                <a:cs typeface="Bodoni MT" panose="02070603080606020203" charset="0"/>
              </a:rPr>
              <a:t>diskret</a:t>
            </a:r>
            <a:r>
              <a:rPr lang="en-US" dirty="0">
                <a:latin typeface="Bodoni MT" panose="02070603080606020203" charset="0"/>
                <a:cs typeface="Bodoni MT" panose="02070603080606020203"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tx1">
                    <a:lumMod val="75000"/>
                    <a:lumOff val="25000"/>
                  </a:schemeClr>
                </a:solidFill>
              </a:rPr>
              <a:t>Kasus</a:t>
            </a:r>
          </a:p>
        </p:txBody>
      </p:sp>
      <p:sp>
        <p:nvSpPr>
          <p:cNvPr id="3" name="Text Placeholder 2"/>
          <p:cNvSpPr>
            <a:spLocks noGrp="1"/>
          </p:cNvSpPr>
          <p:nvPr>
            <p:ph type="body" sz="quarter" idx="11"/>
          </p:nvPr>
        </p:nvSpPr>
        <p:spPr>
          <a:xfrm>
            <a:off x="0" y="699770"/>
            <a:ext cx="9144000" cy="4248244"/>
          </a:xfrm>
        </p:spPr>
        <p:txBody>
          <a:bodyPr/>
          <a:lstStyle/>
          <a:p>
            <a:pPr lvl="0" algn="just"/>
            <a:r>
              <a:rPr lang="en-US" altLang="ko-KR" dirty="0">
                <a:latin typeface="+mj-lt"/>
                <a:cs typeface="Times New Roman" panose="02020603050405020304" charset="0"/>
              </a:rPr>
              <a:t>Proses penyebaran suatu penyakit/virus dapat disimulasikan secara sederhana dengan menggunakan Random Walk. Pada metode ini, setiap individu direpresentasikan sebagai partikel yang bergerak bebas secara acak. Proses simulasi diawali dengan mendefinisikan sejumlah individu dari suatu komunitas yang sudah terinfeksi. Setelah itu, simulasi dilakukan dengan mendefinisikan perubahan posisi dari masing-masing individu secara acak. Secara sederhana, proses infeksi terjadi pada saat individu sehat berada pada posisi yang sama dengan individu yang terinfeksi. Selain itu, individu yang sudah sembuh diasumsikan memiliki imun terhadap penyakit/virus sehingga tidak akan terinfeksi untuk kedua kalinya. Proses simulasi berakhir setelah tidak ada lagi individu yang terinfeksi.</a:t>
            </a:r>
          </a:p>
        </p:txBody>
      </p:sp>
      <p:sp>
        <p:nvSpPr>
          <p:cNvPr id="11" name="TextBox 10"/>
          <p:cNvSpPr txBox="1"/>
          <p:nvPr/>
        </p:nvSpPr>
        <p:spPr>
          <a:xfrm>
            <a:off x="977080" y="1564253"/>
            <a:ext cx="709121" cy="646331"/>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01</a:t>
            </a:r>
            <a:endParaRPr lang="ko-KR" altLang="en-US" sz="3600" b="1" dirty="0">
              <a:solidFill>
                <a:schemeClr val="bg1"/>
              </a:solidFill>
              <a:cs typeface="Arial" panose="020B0604020202020204" pitchFamily="34" charset="0"/>
            </a:endParaRPr>
          </a:p>
        </p:txBody>
      </p:sp>
      <p:sp>
        <p:nvSpPr>
          <p:cNvPr id="25" name="TextBox 24"/>
          <p:cNvSpPr txBox="1"/>
          <p:nvPr/>
        </p:nvSpPr>
        <p:spPr>
          <a:xfrm>
            <a:off x="977080" y="3256430"/>
            <a:ext cx="709121" cy="645160"/>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a:t>
            </a:r>
            <a:endParaRPr lang="ko-KR" altLang="en-US" sz="3600" b="1" dirty="0">
              <a:solidFill>
                <a:schemeClr val="bg1"/>
              </a:solidFill>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68625" y="311150"/>
            <a:ext cx="3206115" cy="368300"/>
          </a:xfrm>
          <a:prstGeom prst="rect">
            <a:avLst/>
          </a:prstGeom>
          <a:noFill/>
        </p:spPr>
        <p:txBody>
          <a:bodyPr wrap="square" rtlCol="0">
            <a:spAutoFit/>
          </a:bodyPr>
          <a:lstStyle/>
          <a:p>
            <a:pPr algn="ctr"/>
            <a:r>
              <a:rPr lang="en-US" dirty="0" err="1"/>
              <a:t>Kode</a:t>
            </a:r>
            <a:r>
              <a:rPr lang="en-US" dirty="0"/>
              <a:t> </a:t>
            </a:r>
            <a:r>
              <a:rPr lang="en-US" dirty="0" smtClean="0"/>
              <a:t>Program</a:t>
            </a:r>
            <a:endParaRPr lang="en-US" dirty="0"/>
          </a:p>
        </p:txBody>
      </p:sp>
      <p:pic>
        <p:nvPicPr>
          <p:cNvPr id="3" name="Picture 1"/>
          <p:cNvPicPr/>
          <p:nvPr/>
        </p:nvPicPr>
        <p:blipFill>
          <a:blip r:embed="rId2"/>
          <a:stretch>
            <a:fillRect/>
          </a:stretch>
        </p:blipFill>
        <p:spPr>
          <a:xfrm>
            <a:off x="2404110" y="880745"/>
            <a:ext cx="4335780" cy="40239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3960" y="91440"/>
            <a:ext cx="1656080" cy="368300"/>
          </a:xfrm>
          <a:prstGeom prst="rect">
            <a:avLst/>
          </a:prstGeom>
          <a:noFill/>
        </p:spPr>
        <p:txBody>
          <a:bodyPr wrap="none" rtlCol="0">
            <a:spAutoFit/>
          </a:bodyPr>
          <a:lstStyle/>
          <a:p>
            <a:r>
              <a:rPr lang="en-US"/>
              <a:t>Kode Program</a:t>
            </a:r>
          </a:p>
        </p:txBody>
      </p:sp>
      <p:pic>
        <p:nvPicPr>
          <p:cNvPr id="3" name="Picture 2"/>
          <p:cNvPicPr/>
          <p:nvPr/>
        </p:nvPicPr>
        <p:blipFill>
          <a:blip r:embed="rId2"/>
          <a:stretch>
            <a:fillRect/>
          </a:stretch>
        </p:blipFill>
        <p:spPr>
          <a:xfrm>
            <a:off x="2212975" y="459740"/>
            <a:ext cx="4573270" cy="46221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3960" y="271145"/>
            <a:ext cx="1656080" cy="368300"/>
          </a:xfrm>
          <a:prstGeom prst="rect">
            <a:avLst/>
          </a:prstGeom>
          <a:noFill/>
        </p:spPr>
        <p:txBody>
          <a:bodyPr wrap="none" rtlCol="0" anchor="t">
            <a:spAutoFit/>
          </a:bodyPr>
          <a:lstStyle/>
          <a:p>
            <a:r>
              <a:rPr lang="en-US">
                <a:sym typeface="+mn-ea"/>
              </a:rPr>
              <a:t>Kode Program</a:t>
            </a:r>
            <a:endParaRPr lang="en-US"/>
          </a:p>
        </p:txBody>
      </p:sp>
      <p:pic>
        <p:nvPicPr>
          <p:cNvPr id="3" name="Picture 3"/>
          <p:cNvPicPr/>
          <p:nvPr/>
        </p:nvPicPr>
        <p:blipFill>
          <a:blip r:embed="rId2"/>
          <a:stretch>
            <a:fillRect/>
          </a:stretch>
        </p:blipFill>
        <p:spPr>
          <a:xfrm>
            <a:off x="1875790" y="639445"/>
            <a:ext cx="5393055" cy="42437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3960" y="236855"/>
            <a:ext cx="1656080" cy="368300"/>
          </a:xfrm>
          <a:prstGeom prst="rect">
            <a:avLst/>
          </a:prstGeom>
          <a:noFill/>
        </p:spPr>
        <p:txBody>
          <a:bodyPr wrap="none" rtlCol="0" anchor="t">
            <a:spAutoFit/>
          </a:bodyPr>
          <a:lstStyle/>
          <a:p>
            <a:r>
              <a:rPr lang="en-US">
                <a:sym typeface="+mn-ea"/>
              </a:rPr>
              <a:t>Kode Program</a:t>
            </a:r>
            <a:endParaRPr lang="en-US"/>
          </a:p>
        </p:txBody>
      </p:sp>
      <p:pic>
        <p:nvPicPr>
          <p:cNvPr id="4" name="Picture 4"/>
          <p:cNvPicPr/>
          <p:nvPr/>
        </p:nvPicPr>
        <p:blipFill>
          <a:blip r:embed="rId2"/>
          <a:stretch>
            <a:fillRect/>
          </a:stretch>
        </p:blipFill>
        <p:spPr>
          <a:xfrm>
            <a:off x="2228215" y="528955"/>
            <a:ext cx="4688205" cy="4338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43960" y="254000"/>
            <a:ext cx="1656080" cy="368300"/>
          </a:xfrm>
          <a:prstGeom prst="rect">
            <a:avLst/>
          </a:prstGeom>
          <a:noFill/>
        </p:spPr>
        <p:txBody>
          <a:bodyPr wrap="none" rtlCol="0" anchor="t">
            <a:spAutoFit/>
          </a:bodyPr>
          <a:lstStyle/>
          <a:p>
            <a:r>
              <a:rPr lang="en-US">
                <a:sym typeface="+mn-ea"/>
              </a:rPr>
              <a:t>Kode Program</a:t>
            </a:r>
            <a:endParaRPr lang="en-US"/>
          </a:p>
        </p:txBody>
      </p:sp>
      <p:pic>
        <p:nvPicPr>
          <p:cNvPr id="5" name="Picture 5"/>
          <p:cNvPicPr/>
          <p:nvPr/>
        </p:nvPicPr>
        <p:blipFill>
          <a:blip r:embed="rId2"/>
          <a:stretch>
            <a:fillRect/>
          </a:stretch>
        </p:blipFill>
        <p:spPr>
          <a:xfrm>
            <a:off x="2091055" y="760095"/>
            <a:ext cx="4961255" cy="42754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595370" y="276860"/>
            <a:ext cx="1952625" cy="368300"/>
          </a:xfrm>
          <a:prstGeom prst="rect">
            <a:avLst/>
          </a:prstGeom>
          <a:noFill/>
        </p:spPr>
        <p:txBody>
          <a:bodyPr wrap="square" rtlCol="0">
            <a:spAutoFit/>
          </a:bodyPr>
          <a:lstStyle/>
          <a:p>
            <a:pPr algn="ctr"/>
            <a:r>
              <a:rPr lang="en-US"/>
              <a:t>Hasil</a:t>
            </a:r>
          </a:p>
        </p:txBody>
      </p:sp>
      <p:pic>
        <p:nvPicPr>
          <p:cNvPr id="3" name="Picture 2"/>
          <p:cNvPicPr>
            <a:picLocks noChangeAspect="1"/>
          </p:cNvPicPr>
          <p:nvPr/>
        </p:nvPicPr>
        <p:blipFill>
          <a:blip r:embed="rId2"/>
          <a:stretch>
            <a:fillRect/>
          </a:stretch>
        </p:blipFill>
        <p:spPr>
          <a:xfrm>
            <a:off x="3162935" y="645160"/>
            <a:ext cx="2818130" cy="3011805"/>
          </a:xfrm>
          <a:prstGeom prst="rect">
            <a:avLst/>
          </a:prstGeom>
        </p:spPr>
      </p:pic>
    </p:spTree>
  </p:cSld>
  <p:clrMapOvr>
    <a:masterClrMapping/>
  </p:clrMapOvr>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206</Words>
  <Application>Microsoft Office PowerPoint</Application>
  <PresentationFormat>On-screen Show (16:9)</PresentationFormat>
  <Paragraphs>20</Paragraphs>
  <Slides>11</Slides>
  <Notes>1</Notes>
  <HiddenSlides>0</HiddenSlides>
  <MMClips>1</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 Unicode MS</vt:lpstr>
      <vt:lpstr>Malgun Gothic</vt:lpstr>
      <vt:lpstr>Malgun Gothic</vt:lpstr>
      <vt:lpstr>Arial</vt:lpstr>
      <vt:lpstr>Bodoni MT</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Achmad Alfansyah Nasution</cp:lastModifiedBy>
  <cp:revision>79</cp:revision>
  <dcterms:created xsi:type="dcterms:W3CDTF">2016-12-05T23:26:00Z</dcterms:created>
  <dcterms:modified xsi:type="dcterms:W3CDTF">2020-04-30T05:15:31Z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