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2" r:id="rId6"/>
    <p:sldId id="261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3023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AC8AB-95DE-4776-8CC7-1F6DC98AC16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40B864-4BD4-4EDD-8365-C06AAF8DC494}">
      <dgm:prSet/>
      <dgm:spPr/>
      <dgm:t>
        <a:bodyPr/>
        <a:lstStyle/>
        <a:p>
          <a:r>
            <a:rPr lang="en-US"/>
            <a:t>Predicting crimes in an area</a:t>
          </a:r>
        </a:p>
      </dgm:t>
    </dgm:pt>
    <dgm:pt modelId="{0FB6E07C-AFA3-4EC7-8234-FBF07FE605F9}" type="parTrans" cxnId="{F5331726-560E-46D8-8A70-C30D84C0EB24}">
      <dgm:prSet/>
      <dgm:spPr/>
      <dgm:t>
        <a:bodyPr/>
        <a:lstStyle/>
        <a:p>
          <a:endParaRPr lang="en-US"/>
        </a:p>
      </dgm:t>
    </dgm:pt>
    <dgm:pt modelId="{4EAA9BCC-C0B7-444E-BCA0-E7BFF158F8B5}" type="sibTrans" cxnId="{F5331726-560E-46D8-8A70-C30D84C0EB24}">
      <dgm:prSet/>
      <dgm:spPr/>
      <dgm:t>
        <a:bodyPr/>
        <a:lstStyle/>
        <a:p>
          <a:endParaRPr lang="en-US"/>
        </a:p>
      </dgm:t>
    </dgm:pt>
    <dgm:pt modelId="{A617AA62-5335-4D51-8007-528E50BF273F}">
      <dgm:prSet/>
      <dgm:spPr/>
      <dgm:t>
        <a:bodyPr/>
        <a:lstStyle/>
        <a:p>
          <a:r>
            <a:rPr lang="en-US"/>
            <a:t>Resource Allocation</a:t>
          </a:r>
        </a:p>
      </dgm:t>
    </dgm:pt>
    <dgm:pt modelId="{355D6B64-93BD-4B59-9020-2489E9B372F2}" type="parTrans" cxnId="{6B46B763-C0BE-4C5E-AB08-884F94EA5B1E}">
      <dgm:prSet/>
      <dgm:spPr/>
      <dgm:t>
        <a:bodyPr/>
        <a:lstStyle/>
        <a:p>
          <a:endParaRPr lang="en-US"/>
        </a:p>
      </dgm:t>
    </dgm:pt>
    <dgm:pt modelId="{85B25E74-7A9B-4FAF-86FD-646FD9E413D7}" type="sibTrans" cxnId="{6B46B763-C0BE-4C5E-AB08-884F94EA5B1E}">
      <dgm:prSet/>
      <dgm:spPr/>
      <dgm:t>
        <a:bodyPr/>
        <a:lstStyle/>
        <a:p>
          <a:endParaRPr lang="en-US"/>
        </a:p>
      </dgm:t>
    </dgm:pt>
    <dgm:pt modelId="{FE9E4E2F-61FC-490E-975F-3C9A2925F608}">
      <dgm:prSet/>
      <dgm:spPr/>
      <dgm:t>
        <a:bodyPr/>
        <a:lstStyle/>
        <a:p>
          <a:r>
            <a:rPr lang="en-US"/>
            <a:t>Education and law and rule enforcement</a:t>
          </a:r>
        </a:p>
      </dgm:t>
    </dgm:pt>
    <dgm:pt modelId="{D3DA9F78-8377-4FFE-984E-A66461BB81B1}" type="parTrans" cxnId="{E92CDCD4-2D4F-4F8D-9A98-80D6DA06AC28}">
      <dgm:prSet/>
      <dgm:spPr/>
      <dgm:t>
        <a:bodyPr/>
        <a:lstStyle/>
        <a:p>
          <a:endParaRPr lang="en-US"/>
        </a:p>
      </dgm:t>
    </dgm:pt>
    <dgm:pt modelId="{E7BCE457-88F0-455C-98D5-6AB76ED72A9F}" type="sibTrans" cxnId="{E92CDCD4-2D4F-4F8D-9A98-80D6DA06AC28}">
      <dgm:prSet/>
      <dgm:spPr/>
      <dgm:t>
        <a:bodyPr/>
        <a:lstStyle/>
        <a:p>
          <a:endParaRPr lang="en-US"/>
        </a:p>
      </dgm:t>
    </dgm:pt>
    <dgm:pt modelId="{53938457-4F77-4121-B672-90210E13DB6E}" type="pres">
      <dgm:prSet presAssocID="{E0CAC8AB-95DE-4776-8CC7-1F6DC98AC1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BB5CE4-68E1-44D4-BBF2-A892EC1187FD}" type="pres">
      <dgm:prSet presAssocID="{6640B864-4BD4-4EDD-8365-C06AAF8DC494}" presName="hierRoot1" presStyleCnt="0"/>
      <dgm:spPr/>
    </dgm:pt>
    <dgm:pt modelId="{863910A8-5146-4DC2-8D7E-F2AD360547ED}" type="pres">
      <dgm:prSet presAssocID="{6640B864-4BD4-4EDD-8365-C06AAF8DC494}" presName="composite" presStyleCnt="0"/>
      <dgm:spPr/>
    </dgm:pt>
    <dgm:pt modelId="{2B8E194D-BEF0-4103-8775-54E82B0F149E}" type="pres">
      <dgm:prSet presAssocID="{6640B864-4BD4-4EDD-8365-C06AAF8DC494}" presName="background" presStyleLbl="node0" presStyleIdx="0" presStyleCnt="3"/>
      <dgm:spPr/>
    </dgm:pt>
    <dgm:pt modelId="{97445944-0E8B-4AB6-B0F8-D625424814CD}" type="pres">
      <dgm:prSet presAssocID="{6640B864-4BD4-4EDD-8365-C06AAF8DC494}" presName="text" presStyleLbl="fgAcc0" presStyleIdx="0" presStyleCnt="3">
        <dgm:presLayoutVars>
          <dgm:chPref val="3"/>
        </dgm:presLayoutVars>
      </dgm:prSet>
      <dgm:spPr/>
    </dgm:pt>
    <dgm:pt modelId="{65072778-47AA-4018-AEEA-69D94BE5C396}" type="pres">
      <dgm:prSet presAssocID="{6640B864-4BD4-4EDD-8365-C06AAF8DC494}" presName="hierChild2" presStyleCnt="0"/>
      <dgm:spPr/>
    </dgm:pt>
    <dgm:pt modelId="{6E7C97C3-8E59-4586-929E-EB34AE7EFE7E}" type="pres">
      <dgm:prSet presAssocID="{A617AA62-5335-4D51-8007-528E50BF273F}" presName="hierRoot1" presStyleCnt="0"/>
      <dgm:spPr/>
    </dgm:pt>
    <dgm:pt modelId="{EEF7293B-9817-4303-86E7-F16988B2EA03}" type="pres">
      <dgm:prSet presAssocID="{A617AA62-5335-4D51-8007-528E50BF273F}" presName="composite" presStyleCnt="0"/>
      <dgm:spPr/>
    </dgm:pt>
    <dgm:pt modelId="{EA0D4117-27A7-40CD-8C26-37FDB964F3DF}" type="pres">
      <dgm:prSet presAssocID="{A617AA62-5335-4D51-8007-528E50BF273F}" presName="background" presStyleLbl="node0" presStyleIdx="1" presStyleCnt="3"/>
      <dgm:spPr/>
    </dgm:pt>
    <dgm:pt modelId="{9EC92F79-6A95-412A-8041-B83FA93158C2}" type="pres">
      <dgm:prSet presAssocID="{A617AA62-5335-4D51-8007-528E50BF273F}" presName="text" presStyleLbl="fgAcc0" presStyleIdx="1" presStyleCnt="3">
        <dgm:presLayoutVars>
          <dgm:chPref val="3"/>
        </dgm:presLayoutVars>
      </dgm:prSet>
      <dgm:spPr/>
    </dgm:pt>
    <dgm:pt modelId="{0C8DCBBF-A297-4E0D-8D1C-59D4A8CC4BAC}" type="pres">
      <dgm:prSet presAssocID="{A617AA62-5335-4D51-8007-528E50BF273F}" presName="hierChild2" presStyleCnt="0"/>
      <dgm:spPr/>
    </dgm:pt>
    <dgm:pt modelId="{AA874679-B01F-4BAB-A654-1925602DBC04}" type="pres">
      <dgm:prSet presAssocID="{FE9E4E2F-61FC-490E-975F-3C9A2925F608}" presName="hierRoot1" presStyleCnt="0"/>
      <dgm:spPr/>
    </dgm:pt>
    <dgm:pt modelId="{45EB6DB4-AB7B-4F9D-A72B-B8147D8A5ABE}" type="pres">
      <dgm:prSet presAssocID="{FE9E4E2F-61FC-490E-975F-3C9A2925F608}" presName="composite" presStyleCnt="0"/>
      <dgm:spPr/>
    </dgm:pt>
    <dgm:pt modelId="{49EB9C4D-E07F-43D3-9021-68EF7DB6628A}" type="pres">
      <dgm:prSet presAssocID="{FE9E4E2F-61FC-490E-975F-3C9A2925F608}" presName="background" presStyleLbl="node0" presStyleIdx="2" presStyleCnt="3"/>
      <dgm:spPr/>
    </dgm:pt>
    <dgm:pt modelId="{F19BDE38-F9F7-4F78-A2EC-F5C1E1163FD4}" type="pres">
      <dgm:prSet presAssocID="{FE9E4E2F-61FC-490E-975F-3C9A2925F608}" presName="text" presStyleLbl="fgAcc0" presStyleIdx="2" presStyleCnt="3">
        <dgm:presLayoutVars>
          <dgm:chPref val="3"/>
        </dgm:presLayoutVars>
      </dgm:prSet>
      <dgm:spPr/>
    </dgm:pt>
    <dgm:pt modelId="{5C675AE3-1171-4745-9397-F2A8FC206337}" type="pres">
      <dgm:prSet presAssocID="{FE9E4E2F-61FC-490E-975F-3C9A2925F608}" presName="hierChild2" presStyleCnt="0"/>
      <dgm:spPr/>
    </dgm:pt>
  </dgm:ptLst>
  <dgm:cxnLst>
    <dgm:cxn modelId="{F5331726-560E-46D8-8A70-C30D84C0EB24}" srcId="{E0CAC8AB-95DE-4776-8CC7-1F6DC98AC167}" destId="{6640B864-4BD4-4EDD-8365-C06AAF8DC494}" srcOrd="0" destOrd="0" parTransId="{0FB6E07C-AFA3-4EC7-8234-FBF07FE605F9}" sibTransId="{4EAA9BCC-C0B7-444E-BCA0-E7BFF158F8B5}"/>
    <dgm:cxn modelId="{B8DC2C38-B0A8-40F2-BDB4-17B78FD98FEB}" type="presOf" srcId="{A617AA62-5335-4D51-8007-528E50BF273F}" destId="{9EC92F79-6A95-412A-8041-B83FA93158C2}" srcOrd="0" destOrd="0" presId="urn:microsoft.com/office/officeart/2005/8/layout/hierarchy1"/>
    <dgm:cxn modelId="{6B46B763-C0BE-4C5E-AB08-884F94EA5B1E}" srcId="{E0CAC8AB-95DE-4776-8CC7-1F6DC98AC167}" destId="{A617AA62-5335-4D51-8007-528E50BF273F}" srcOrd="1" destOrd="0" parTransId="{355D6B64-93BD-4B59-9020-2489E9B372F2}" sibTransId="{85B25E74-7A9B-4FAF-86FD-646FD9E413D7}"/>
    <dgm:cxn modelId="{CE593951-0470-4675-A44A-2E48207EA6E6}" type="presOf" srcId="{E0CAC8AB-95DE-4776-8CC7-1F6DC98AC167}" destId="{53938457-4F77-4121-B672-90210E13DB6E}" srcOrd="0" destOrd="0" presId="urn:microsoft.com/office/officeart/2005/8/layout/hierarchy1"/>
    <dgm:cxn modelId="{A3C27F71-92ED-4C29-A907-AF258CC1CF67}" type="presOf" srcId="{FE9E4E2F-61FC-490E-975F-3C9A2925F608}" destId="{F19BDE38-F9F7-4F78-A2EC-F5C1E1163FD4}" srcOrd="0" destOrd="0" presId="urn:microsoft.com/office/officeart/2005/8/layout/hierarchy1"/>
    <dgm:cxn modelId="{E92CDCD4-2D4F-4F8D-9A98-80D6DA06AC28}" srcId="{E0CAC8AB-95DE-4776-8CC7-1F6DC98AC167}" destId="{FE9E4E2F-61FC-490E-975F-3C9A2925F608}" srcOrd="2" destOrd="0" parTransId="{D3DA9F78-8377-4FFE-984E-A66461BB81B1}" sibTransId="{E7BCE457-88F0-455C-98D5-6AB76ED72A9F}"/>
    <dgm:cxn modelId="{281815E6-BA82-4D95-921E-EF9955FB3BD6}" type="presOf" srcId="{6640B864-4BD4-4EDD-8365-C06AAF8DC494}" destId="{97445944-0E8B-4AB6-B0F8-D625424814CD}" srcOrd="0" destOrd="0" presId="urn:microsoft.com/office/officeart/2005/8/layout/hierarchy1"/>
    <dgm:cxn modelId="{8F8CF440-17FD-434F-9E8A-4D801407BCE2}" type="presParOf" srcId="{53938457-4F77-4121-B672-90210E13DB6E}" destId="{BABB5CE4-68E1-44D4-BBF2-A892EC1187FD}" srcOrd="0" destOrd="0" presId="urn:microsoft.com/office/officeart/2005/8/layout/hierarchy1"/>
    <dgm:cxn modelId="{74DBE0DD-B8B4-4115-B5BC-D786BD5B60E3}" type="presParOf" srcId="{BABB5CE4-68E1-44D4-BBF2-A892EC1187FD}" destId="{863910A8-5146-4DC2-8D7E-F2AD360547ED}" srcOrd="0" destOrd="0" presId="urn:microsoft.com/office/officeart/2005/8/layout/hierarchy1"/>
    <dgm:cxn modelId="{48EA0658-D89B-468F-B835-29189E228486}" type="presParOf" srcId="{863910A8-5146-4DC2-8D7E-F2AD360547ED}" destId="{2B8E194D-BEF0-4103-8775-54E82B0F149E}" srcOrd="0" destOrd="0" presId="urn:microsoft.com/office/officeart/2005/8/layout/hierarchy1"/>
    <dgm:cxn modelId="{DDFA13D5-06D5-486E-8FF4-E7332400A623}" type="presParOf" srcId="{863910A8-5146-4DC2-8D7E-F2AD360547ED}" destId="{97445944-0E8B-4AB6-B0F8-D625424814CD}" srcOrd="1" destOrd="0" presId="urn:microsoft.com/office/officeart/2005/8/layout/hierarchy1"/>
    <dgm:cxn modelId="{8BA43C4C-4065-47DB-BADA-B9A10524DA35}" type="presParOf" srcId="{BABB5CE4-68E1-44D4-BBF2-A892EC1187FD}" destId="{65072778-47AA-4018-AEEA-69D94BE5C396}" srcOrd="1" destOrd="0" presId="urn:microsoft.com/office/officeart/2005/8/layout/hierarchy1"/>
    <dgm:cxn modelId="{9CAB8D1D-3701-448F-8C02-2D42213E581B}" type="presParOf" srcId="{53938457-4F77-4121-B672-90210E13DB6E}" destId="{6E7C97C3-8E59-4586-929E-EB34AE7EFE7E}" srcOrd="1" destOrd="0" presId="urn:microsoft.com/office/officeart/2005/8/layout/hierarchy1"/>
    <dgm:cxn modelId="{49EF3195-A20E-4A09-986B-B52D9A0820BB}" type="presParOf" srcId="{6E7C97C3-8E59-4586-929E-EB34AE7EFE7E}" destId="{EEF7293B-9817-4303-86E7-F16988B2EA03}" srcOrd="0" destOrd="0" presId="urn:microsoft.com/office/officeart/2005/8/layout/hierarchy1"/>
    <dgm:cxn modelId="{DA22F7E7-798B-4392-B8F9-81313A6F1B20}" type="presParOf" srcId="{EEF7293B-9817-4303-86E7-F16988B2EA03}" destId="{EA0D4117-27A7-40CD-8C26-37FDB964F3DF}" srcOrd="0" destOrd="0" presId="urn:microsoft.com/office/officeart/2005/8/layout/hierarchy1"/>
    <dgm:cxn modelId="{0CAC62D6-B029-46FA-9C14-F977C2904F1B}" type="presParOf" srcId="{EEF7293B-9817-4303-86E7-F16988B2EA03}" destId="{9EC92F79-6A95-412A-8041-B83FA93158C2}" srcOrd="1" destOrd="0" presId="urn:microsoft.com/office/officeart/2005/8/layout/hierarchy1"/>
    <dgm:cxn modelId="{58C7A932-2010-49C5-878D-7E696E90EC80}" type="presParOf" srcId="{6E7C97C3-8E59-4586-929E-EB34AE7EFE7E}" destId="{0C8DCBBF-A297-4E0D-8D1C-59D4A8CC4BAC}" srcOrd="1" destOrd="0" presId="urn:microsoft.com/office/officeart/2005/8/layout/hierarchy1"/>
    <dgm:cxn modelId="{16166595-4304-49AF-A13C-6D9E7F65F2F5}" type="presParOf" srcId="{53938457-4F77-4121-B672-90210E13DB6E}" destId="{AA874679-B01F-4BAB-A654-1925602DBC04}" srcOrd="2" destOrd="0" presId="urn:microsoft.com/office/officeart/2005/8/layout/hierarchy1"/>
    <dgm:cxn modelId="{77EC2197-2D8D-4A7E-92CD-C4363C758A40}" type="presParOf" srcId="{AA874679-B01F-4BAB-A654-1925602DBC04}" destId="{45EB6DB4-AB7B-4F9D-A72B-B8147D8A5ABE}" srcOrd="0" destOrd="0" presId="urn:microsoft.com/office/officeart/2005/8/layout/hierarchy1"/>
    <dgm:cxn modelId="{74866877-DF83-4496-8061-07732C45D3DE}" type="presParOf" srcId="{45EB6DB4-AB7B-4F9D-A72B-B8147D8A5ABE}" destId="{49EB9C4D-E07F-43D3-9021-68EF7DB6628A}" srcOrd="0" destOrd="0" presId="urn:microsoft.com/office/officeart/2005/8/layout/hierarchy1"/>
    <dgm:cxn modelId="{955067C7-9B2C-4D5B-AFE5-085AA72D77FC}" type="presParOf" srcId="{45EB6DB4-AB7B-4F9D-A72B-B8147D8A5ABE}" destId="{F19BDE38-F9F7-4F78-A2EC-F5C1E1163FD4}" srcOrd="1" destOrd="0" presId="urn:microsoft.com/office/officeart/2005/8/layout/hierarchy1"/>
    <dgm:cxn modelId="{F431B0A6-C060-463B-A9F1-AB076232FE54}" type="presParOf" srcId="{AA874679-B01F-4BAB-A654-1925602DBC04}" destId="{5C675AE3-1171-4745-9397-F2A8FC2063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BE1A4-4664-467E-A78D-56ED8A10839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CAFB8F-50AE-4D91-BFDF-441485199FE1}">
      <dgm:prSet/>
      <dgm:spPr/>
      <dgm:t>
        <a:bodyPr/>
        <a:lstStyle/>
        <a:p>
          <a:r>
            <a:rPr lang="en-US" dirty="0"/>
            <a:t>Most crimes committed in Chapel Hill are within the UNC region</a:t>
          </a:r>
        </a:p>
      </dgm:t>
    </dgm:pt>
    <dgm:pt modelId="{0FD6C843-41FE-4362-AC5D-0A7DC567705A}" type="parTrans" cxnId="{7FA6A6AC-4F8C-46CC-9AAF-C2FD5237053F}">
      <dgm:prSet/>
      <dgm:spPr/>
      <dgm:t>
        <a:bodyPr/>
        <a:lstStyle/>
        <a:p>
          <a:endParaRPr lang="en-US"/>
        </a:p>
      </dgm:t>
    </dgm:pt>
    <dgm:pt modelId="{2541C167-ABFC-4C7B-A0F9-F0E719CE4BF1}" type="sibTrans" cxnId="{7FA6A6AC-4F8C-46CC-9AAF-C2FD5237053F}">
      <dgm:prSet/>
      <dgm:spPr/>
      <dgm:t>
        <a:bodyPr/>
        <a:lstStyle/>
        <a:p>
          <a:endParaRPr lang="en-US"/>
        </a:p>
      </dgm:t>
    </dgm:pt>
    <dgm:pt modelId="{5162C5E3-B4BC-46AF-99F2-D0DAFBD74D95}">
      <dgm:prSet/>
      <dgm:spPr/>
      <dgm:t>
        <a:bodyPr/>
        <a:lstStyle/>
        <a:p>
          <a:r>
            <a:rPr lang="en-US"/>
            <a:t>Crimes occur the most during the hot months</a:t>
          </a:r>
        </a:p>
      </dgm:t>
    </dgm:pt>
    <dgm:pt modelId="{8A1570BD-CF82-42BE-9A24-1EB87D3922FB}" type="parTrans" cxnId="{A9E164E2-9116-46C4-8FEC-DAD5942A76DF}">
      <dgm:prSet/>
      <dgm:spPr/>
      <dgm:t>
        <a:bodyPr/>
        <a:lstStyle/>
        <a:p>
          <a:endParaRPr lang="en-US"/>
        </a:p>
      </dgm:t>
    </dgm:pt>
    <dgm:pt modelId="{9CEC5775-0387-45D2-83CF-2093F9974CEF}" type="sibTrans" cxnId="{A9E164E2-9116-46C4-8FEC-DAD5942A76DF}">
      <dgm:prSet/>
      <dgm:spPr/>
      <dgm:t>
        <a:bodyPr/>
        <a:lstStyle/>
        <a:p>
          <a:endParaRPr lang="en-US"/>
        </a:p>
      </dgm:t>
    </dgm:pt>
    <dgm:pt modelId="{0017EDD7-5CE9-4648-9C7C-06907FBCA3C0}">
      <dgm:prSet/>
      <dgm:spPr/>
      <dgm:t>
        <a:bodyPr/>
        <a:lstStyle/>
        <a:p>
          <a:r>
            <a:rPr lang="en-US"/>
            <a:t>Black people are the most arrested despite being a minority</a:t>
          </a:r>
        </a:p>
      </dgm:t>
    </dgm:pt>
    <dgm:pt modelId="{43C3295A-22CE-47BF-9B40-EFACC69B12A4}" type="parTrans" cxnId="{B3EF4948-30BE-4AC6-B87D-AB52A034D710}">
      <dgm:prSet/>
      <dgm:spPr/>
      <dgm:t>
        <a:bodyPr/>
        <a:lstStyle/>
        <a:p>
          <a:endParaRPr lang="en-US"/>
        </a:p>
      </dgm:t>
    </dgm:pt>
    <dgm:pt modelId="{F4A8EB08-219D-46F9-83FB-BC6DED4774E7}" type="sibTrans" cxnId="{B3EF4948-30BE-4AC6-B87D-AB52A034D710}">
      <dgm:prSet/>
      <dgm:spPr/>
      <dgm:t>
        <a:bodyPr/>
        <a:lstStyle/>
        <a:p>
          <a:endParaRPr lang="en-US"/>
        </a:p>
      </dgm:t>
    </dgm:pt>
    <dgm:pt modelId="{B42F04F4-75D0-4957-B1CE-FB73C36B5E67}">
      <dgm:prSet/>
      <dgm:spPr/>
      <dgm:t>
        <a:bodyPr/>
        <a:lstStyle/>
        <a:p>
          <a:r>
            <a:rPr lang="en-US"/>
            <a:t>Young people get arrested more than old people</a:t>
          </a:r>
        </a:p>
      </dgm:t>
    </dgm:pt>
    <dgm:pt modelId="{21B8DFAF-5A64-4B52-A52D-B7B5A13CCEDE}" type="parTrans" cxnId="{50CABCBD-4C8F-4134-B94D-A6198C639AF7}">
      <dgm:prSet/>
      <dgm:spPr/>
      <dgm:t>
        <a:bodyPr/>
        <a:lstStyle/>
        <a:p>
          <a:endParaRPr lang="en-US"/>
        </a:p>
      </dgm:t>
    </dgm:pt>
    <dgm:pt modelId="{B8B1D86C-99E6-4772-A351-F19E509CF691}" type="sibTrans" cxnId="{50CABCBD-4C8F-4134-B94D-A6198C639AF7}">
      <dgm:prSet/>
      <dgm:spPr/>
      <dgm:t>
        <a:bodyPr/>
        <a:lstStyle/>
        <a:p>
          <a:endParaRPr lang="en-US"/>
        </a:p>
      </dgm:t>
    </dgm:pt>
    <dgm:pt modelId="{F8D24467-427B-4CDC-90E3-C651AD5D03D9}">
      <dgm:prSet/>
      <dgm:spPr/>
      <dgm:t>
        <a:bodyPr/>
        <a:lstStyle/>
        <a:p>
          <a:r>
            <a:rPr lang="en-US"/>
            <a:t>Most of  crimes in Chapel Hill are Drug and Alcohol related</a:t>
          </a:r>
        </a:p>
      </dgm:t>
    </dgm:pt>
    <dgm:pt modelId="{600605BC-2E1B-4C78-87B5-A8670B02E590}" type="parTrans" cxnId="{1A118D6C-EE37-4090-9BBE-88096812443B}">
      <dgm:prSet/>
      <dgm:spPr/>
      <dgm:t>
        <a:bodyPr/>
        <a:lstStyle/>
        <a:p>
          <a:endParaRPr lang="en-US"/>
        </a:p>
      </dgm:t>
    </dgm:pt>
    <dgm:pt modelId="{ED8E5F11-A1CB-4C21-8A1E-4007D3B7CFEB}" type="sibTrans" cxnId="{1A118D6C-EE37-4090-9BBE-88096812443B}">
      <dgm:prSet/>
      <dgm:spPr/>
      <dgm:t>
        <a:bodyPr/>
        <a:lstStyle/>
        <a:p>
          <a:endParaRPr lang="en-US"/>
        </a:p>
      </dgm:t>
    </dgm:pt>
    <dgm:pt modelId="{0EF210A0-6F6B-4093-83AB-CFE351A837DA}" type="pres">
      <dgm:prSet presAssocID="{211BE1A4-4664-467E-A78D-56ED8A108399}" presName="diagram" presStyleCnt="0">
        <dgm:presLayoutVars>
          <dgm:dir/>
          <dgm:resizeHandles val="exact"/>
        </dgm:presLayoutVars>
      </dgm:prSet>
      <dgm:spPr/>
    </dgm:pt>
    <dgm:pt modelId="{E87AA75C-91F4-4013-A43D-14FA0565A824}" type="pres">
      <dgm:prSet presAssocID="{9ECAFB8F-50AE-4D91-BFDF-441485199FE1}" presName="node" presStyleLbl="node1" presStyleIdx="0" presStyleCnt="5">
        <dgm:presLayoutVars>
          <dgm:bulletEnabled val="1"/>
        </dgm:presLayoutVars>
      </dgm:prSet>
      <dgm:spPr/>
    </dgm:pt>
    <dgm:pt modelId="{F3EED6D8-E6D8-465D-A99E-EB424F4688F4}" type="pres">
      <dgm:prSet presAssocID="{2541C167-ABFC-4C7B-A0F9-F0E719CE4BF1}" presName="sibTrans" presStyleCnt="0"/>
      <dgm:spPr/>
    </dgm:pt>
    <dgm:pt modelId="{0A2DCA86-507C-4543-AF6D-4D9D8FF03DB8}" type="pres">
      <dgm:prSet presAssocID="{5162C5E3-B4BC-46AF-99F2-D0DAFBD74D95}" presName="node" presStyleLbl="node1" presStyleIdx="1" presStyleCnt="5">
        <dgm:presLayoutVars>
          <dgm:bulletEnabled val="1"/>
        </dgm:presLayoutVars>
      </dgm:prSet>
      <dgm:spPr/>
    </dgm:pt>
    <dgm:pt modelId="{88FF2FF0-46A2-4F3B-8594-7E424319C9BE}" type="pres">
      <dgm:prSet presAssocID="{9CEC5775-0387-45D2-83CF-2093F9974CEF}" presName="sibTrans" presStyleCnt="0"/>
      <dgm:spPr/>
    </dgm:pt>
    <dgm:pt modelId="{0A116B68-2154-49A8-82D2-1F235ED16618}" type="pres">
      <dgm:prSet presAssocID="{0017EDD7-5CE9-4648-9C7C-06907FBCA3C0}" presName="node" presStyleLbl="node1" presStyleIdx="2" presStyleCnt="5">
        <dgm:presLayoutVars>
          <dgm:bulletEnabled val="1"/>
        </dgm:presLayoutVars>
      </dgm:prSet>
      <dgm:spPr/>
    </dgm:pt>
    <dgm:pt modelId="{1B67F95E-6BE9-49AC-8322-8A7C8925857D}" type="pres">
      <dgm:prSet presAssocID="{F4A8EB08-219D-46F9-83FB-BC6DED4774E7}" presName="sibTrans" presStyleCnt="0"/>
      <dgm:spPr/>
    </dgm:pt>
    <dgm:pt modelId="{E77F9406-AAE5-47FA-9499-7BBC566A3AC4}" type="pres">
      <dgm:prSet presAssocID="{B42F04F4-75D0-4957-B1CE-FB73C36B5E67}" presName="node" presStyleLbl="node1" presStyleIdx="3" presStyleCnt="5">
        <dgm:presLayoutVars>
          <dgm:bulletEnabled val="1"/>
        </dgm:presLayoutVars>
      </dgm:prSet>
      <dgm:spPr/>
    </dgm:pt>
    <dgm:pt modelId="{AF16F9B6-9231-4E61-B5C7-0093AC7E03B0}" type="pres">
      <dgm:prSet presAssocID="{B8B1D86C-99E6-4772-A351-F19E509CF691}" presName="sibTrans" presStyleCnt="0"/>
      <dgm:spPr/>
    </dgm:pt>
    <dgm:pt modelId="{9298A0E6-C842-42D6-BAEA-E30D2C800DCB}" type="pres">
      <dgm:prSet presAssocID="{F8D24467-427B-4CDC-90E3-C651AD5D03D9}" presName="node" presStyleLbl="node1" presStyleIdx="4" presStyleCnt="5">
        <dgm:presLayoutVars>
          <dgm:bulletEnabled val="1"/>
        </dgm:presLayoutVars>
      </dgm:prSet>
      <dgm:spPr/>
    </dgm:pt>
  </dgm:ptLst>
  <dgm:cxnLst>
    <dgm:cxn modelId="{C7756306-369F-4125-8C11-4483054DDF7A}" type="presOf" srcId="{F8D24467-427B-4CDC-90E3-C651AD5D03D9}" destId="{9298A0E6-C842-42D6-BAEA-E30D2C800DCB}" srcOrd="0" destOrd="0" presId="urn:microsoft.com/office/officeart/2005/8/layout/default"/>
    <dgm:cxn modelId="{C26FC716-4534-428C-B0C4-6DA034C6F37A}" type="presOf" srcId="{0017EDD7-5CE9-4648-9C7C-06907FBCA3C0}" destId="{0A116B68-2154-49A8-82D2-1F235ED16618}" srcOrd="0" destOrd="0" presId="urn:microsoft.com/office/officeart/2005/8/layout/default"/>
    <dgm:cxn modelId="{13F02D29-D4ED-42A5-92F9-F7CD36B3856B}" type="presOf" srcId="{211BE1A4-4664-467E-A78D-56ED8A108399}" destId="{0EF210A0-6F6B-4093-83AB-CFE351A837DA}" srcOrd="0" destOrd="0" presId="urn:microsoft.com/office/officeart/2005/8/layout/default"/>
    <dgm:cxn modelId="{B3EF4948-30BE-4AC6-B87D-AB52A034D710}" srcId="{211BE1A4-4664-467E-A78D-56ED8A108399}" destId="{0017EDD7-5CE9-4648-9C7C-06907FBCA3C0}" srcOrd="2" destOrd="0" parTransId="{43C3295A-22CE-47BF-9B40-EFACC69B12A4}" sibTransId="{F4A8EB08-219D-46F9-83FB-BC6DED4774E7}"/>
    <dgm:cxn modelId="{1A118D6C-EE37-4090-9BBE-88096812443B}" srcId="{211BE1A4-4664-467E-A78D-56ED8A108399}" destId="{F8D24467-427B-4CDC-90E3-C651AD5D03D9}" srcOrd="4" destOrd="0" parTransId="{600605BC-2E1B-4C78-87B5-A8670B02E590}" sibTransId="{ED8E5F11-A1CB-4C21-8A1E-4007D3B7CFEB}"/>
    <dgm:cxn modelId="{EB1DCBA8-4C20-4A63-B307-FDD6E06BE9B7}" type="presOf" srcId="{B42F04F4-75D0-4957-B1CE-FB73C36B5E67}" destId="{E77F9406-AAE5-47FA-9499-7BBC566A3AC4}" srcOrd="0" destOrd="0" presId="urn:microsoft.com/office/officeart/2005/8/layout/default"/>
    <dgm:cxn modelId="{7FA6A6AC-4F8C-46CC-9AAF-C2FD5237053F}" srcId="{211BE1A4-4664-467E-A78D-56ED8A108399}" destId="{9ECAFB8F-50AE-4D91-BFDF-441485199FE1}" srcOrd="0" destOrd="0" parTransId="{0FD6C843-41FE-4362-AC5D-0A7DC567705A}" sibTransId="{2541C167-ABFC-4C7B-A0F9-F0E719CE4BF1}"/>
    <dgm:cxn modelId="{6E59BEBC-E0C3-48C7-83B9-71D1AB75CF12}" type="presOf" srcId="{5162C5E3-B4BC-46AF-99F2-D0DAFBD74D95}" destId="{0A2DCA86-507C-4543-AF6D-4D9D8FF03DB8}" srcOrd="0" destOrd="0" presId="urn:microsoft.com/office/officeart/2005/8/layout/default"/>
    <dgm:cxn modelId="{50CABCBD-4C8F-4134-B94D-A6198C639AF7}" srcId="{211BE1A4-4664-467E-A78D-56ED8A108399}" destId="{B42F04F4-75D0-4957-B1CE-FB73C36B5E67}" srcOrd="3" destOrd="0" parTransId="{21B8DFAF-5A64-4B52-A52D-B7B5A13CCEDE}" sibTransId="{B8B1D86C-99E6-4772-A351-F19E509CF691}"/>
    <dgm:cxn modelId="{264868D4-DE34-4228-A8FF-078200C58150}" type="presOf" srcId="{9ECAFB8F-50AE-4D91-BFDF-441485199FE1}" destId="{E87AA75C-91F4-4013-A43D-14FA0565A824}" srcOrd="0" destOrd="0" presId="urn:microsoft.com/office/officeart/2005/8/layout/default"/>
    <dgm:cxn modelId="{A9E164E2-9116-46C4-8FEC-DAD5942A76DF}" srcId="{211BE1A4-4664-467E-A78D-56ED8A108399}" destId="{5162C5E3-B4BC-46AF-99F2-D0DAFBD74D95}" srcOrd="1" destOrd="0" parTransId="{8A1570BD-CF82-42BE-9A24-1EB87D3922FB}" sibTransId="{9CEC5775-0387-45D2-83CF-2093F9974CEF}"/>
    <dgm:cxn modelId="{46DDD047-363A-41AD-88F4-F7690834BCF7}" type="presParOf" srcId="{0EF210A0-6F6B-4093-83AB-CFE351A837DA}" destId="{E87AA75C-91F4-4013-A43D-14FA0565A824}" srcOrd="0" destOrd="0" presId="urn:microsoft.com/office/officeart/2005/8/layout/default"/>
    <dgm:cxn modelId="{35C142EA-08F9-44F7-8708-AC68B77FC893}" type="presParOf" srcId="{0EF210A0-6F6B-4093-83AB-CFE351A837DA}" destId="{F3EED6D8-E6D8-465D-A99E-EB424F4688F4}" srcOrd="1" destOrd="0" presId="urn:microsoft.com/office/officeart/2005/8/layout/default"/>
    <dgm:cxn modelId="{13C5E7A9-D13A-4E20-8782-F426AF01F31E}" type="presParOf" srcId="{0EF210A0-6F6B-4093-83AB-CFE351A837DA}" destId="{0A2DCA86-507C-4543-AF6D-4D9D8FF03DB8}" srcOrd="2" destOrd="0" presId="urn:microsoft.com/office/officeart/2005/8/layout/default"/>
    <dgm:cxn modelId="{664FA29C-8D97-47C9-8AE5-BBCBBC922906}" type="presParOf" srcId="{0EF210A0-6F6B-4093-83AB-CFE351A837DA}" destId="{88FF2FF0-46A2-4F3B-8594-7E424319C9BE}" srcOrd="3" destOrd="0" presId="urn:microsoft.com/office/officeart/2005/8/layout/default"/>
    <dgm:cxn modelId="{A62EAF98-B225-4F5E-839E-65E71DD51650}" type="presParOf" srcId="{0EF210A0-6F6B-4093-83AB-CFE351A837DA}" destId="{0A116B68-2154-49A8-82D2-1F235ED16618}" srcOrd="4" destOrd="0" presId="urn:microsoft.com/office/officeart/2005/8/layout/default"/>
    <dgm:cxn modelId="{278599D1-27F9-4514-BB03-FFCEC160D823}" type="presParOf" srcId="{0EF210A0-6F6B-4093-83AB-CFE351A837DA}" destId="{1B67F95E-6BE9-49AC-8322-8A7C8925857D}" srcOrd="5" destOrd="0" presId="urn:microsoft.com/office/officeart/2005/8/layout/default"/>
    <dgm:cxn modelId="{59D95A3C-BA48-4245-83B3-1AB8A118D639}" type="presParOf" srcId="{0EF210A0-6F6B-4093-83AB-CFE351A837DA}" destId="{E77F9406-AAE5-47FA-9499-7BBC566A3AC4}" srcOrd="6" destOrd="0" presId="urn:microsoft.com/office/officeart/2005/8/layout/default"/>
    <dgm:cxn modelId="{9BF6CA37-6AD5-438D-B5CA-BF6541624EA4}" type="presParOf" srcId="{0EF210A0-6F6B-4093-83AB-CFE351A837DA}" destId="{AF16F9B6-9231-4E61-B5C7-0093AC7E03B0}" srcOrd="7" destOrd="0" presId="urn:microsoft.com/office/officeart/2005/8/layout/default"/>
    <dgm:cxn modelId="{D9174E7E-F0BF-493E-9638-B411AD1B72B6}" type="presParOf" srcId="{0EF210A0-6F6B-4093-83AB-CFE351A837DA}" destId="{9298A0E6-C842-42D6-BAEA-E30D2C800DC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E194D-BEF0-4103-8775-54E82B0F149E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45944-0E8B-4AB6-B0F8-D625424814CD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Predicting crimes in an area</a:t>
          </a:r>
        </a:p>
      </dsp:txBody>
      <dsp:txXfrm>
        <a:off x="402381" y="1143622"/>
        <a:ext cx="2986781" cy="1854488"/>
      </dsp:txXfrm>
    </dsp:sp>
    <dsp:sp modelId="{EA0D4117-27A7-40CD-8C26-37FDB964F3DF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92F79-6A95-412A-8041-B83FA93158C2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Resource Allocation</a:t>
          </a:r>
        </a:p>
      </dsp:txBody>
      <dsp:txXfrm>
        <a:off x="4193927" y="1143622"/>
        <a:ext cx="2986781" cy="1854488"/>
      </dsp:txXfrm>
    </dsp:sp>
    <dsp:sp modelId="{49EB9C4D-E07F-43D3-9021-68EF7DB6628A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BDE38-F9F7-4F78-A2EC-F5C1E1163FD4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Education and law and rule enforcement</a:t>
          </a:r>
        </a:p>
      </dsp:txBody>
      <dsp:txXfrm>
        <a:off x="7985472" y="1143622"/>
        <a:ext cx="2986781" cy="1854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AA75C-91F4-4013-A43D-14FA0565A824}">
      <dsp:nvSpPr>
        <dsp:cNvPr id="0" name=""/>
        <dsp:cNvSpPr/>
      </dsp:nvSpPr>
      <dsp:spPr>
        <a:xfrm>
          <a:off x="827246" y="2750"/>
          <a:ext cx="2929830" cy="17578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Most crimes committed in Chapel Hill are within the UNC region</a:t>
          </a:r>
        </a:p>
      </dsp:txBody>
      <dsp:txXfrm>
        <a:off x="827246" y="2750"/>
        <a:ext cx="2929830" cy="1757898"/>
      </dsp:txXfrm>
    </dsp:sp>
    <dsp:sp modelId="{0A2DCA86-507C-4543-AF6D-4D9D8FF03DB8}">
      <dsp:nvSpPr>
        <dsp:cNvPr id="0" name=""/>
        <dsp:cNvSpPr/>
      </dsp:nvSpPr>
      <dsp:spPr>
        <a:xfrm>
          <a:off x="4050059" y="2750"/>
          <a:ext cx="2929830" cy="1757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Crimes occur the most during the hot months</a:t>
          </a:r>
        </a:p>
      </dsp:txBody>
      <dsp:txXfrm>
        <a:off x="4050059" y="2750"/>
        <a:ext cx="2929830" cy="1757898"/>
      </dsp:txXfrm>
    </dsp:sp>
    <dsp:sp modelId="{0A116B68-2154-49A8-82D2-1F235ED16618}">
      <dsp:nvSpPr>
        <dsp:cNvPr id="0" name=""/>
        <dsp:cNvSpPr/>
      </dsp:nvSpPr>
      <dsp:spPr>
        <a:xfrm>
          <a:off x="7272873" y="2750"/>
          <a:ext cx="2929830" cy="17578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Black people are the most arrested despite being a minority</a:t>
          </a:r>
        </a:p>
      </dsp:txBody>
      <dsp:txXfrm>
        <a:off x="7272873" y="2750"/>
        <a:ext cx="2929830" cy="1757898"/>
      </dsp:txXfrm>
    </dsp:sp>
    <dsp:sp modelId="{E77F9406-AAE5-47FA-9499-7BBC566A3AC4}">
      <dsp:nvSpPr>
        <dsp:cNvPr id="0" name=""/>
        <dsp:cNvSpPr/>
      </dsp:nvSpPr>
      <dsp:spPr>
        <a:xfrm>
          <a:off x="2438653" y="2053632"/>
          <a:ext cx="2929830" cy="17578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Young people get arrested more than old people</a:t>
          </a:r>
        </a:p>
      </dsp:txBody>
      <dsp:txXfrm>
        <a:off x="2438653" y="2053632"/>
        <a:ext cx="2929830" cy="1757898"/>
      </dsp:txXfrm>
    </dsp:sp>
    <dsp:sp modelId="{9298A0E6-C842-42D6-BAEA-E30D2C800DCB}">
      <dsp:nvSpPr>
        <dsp:cNvPr id="0" name=""/>
        <dsp:cNvSpPr/>
      </dsp:nvSpPr>
      <dsp:spPr>
        <a:xfrm>
          <a:off x="5661466" y="2053632"/>
          <a:ext cx="2929830" cy="1757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Most of  crimes in Chapel Hill are Drug and Alcohol related</a:t>
          </a:r>
        </a:p>
      </dsp:txBody>
      <dsp:txXfrm>
        <a:off x="5661466" y="2053632"/>
        <a:ext cx="2929830" cy="1757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4F0D1-EE9C-4565-97BC-434C0A37B44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B901E-257A-4C0A-AE92-DE4B97128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B901E-257A-4C0A-AE92-DE4B97128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0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1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6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93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967B9-B562-4BD5-BDE1-CD9A7791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Crime Analysis in Chapel Hill from 2018-2020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6F691-08ED-438D-B353-9EDECDCFD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200" dirty="0"/>
              <a:t>Amarachi Ak</a:t>
            </a:r>
            <a:r>
              <a:rPr lang="en-US" sz="2400" dirty="0"/>
              <a:t>ụ</a:t>
            </a:r>
            <a:r>
              <a:rPr lang="en-US" sz="2200" dirty="0"/>
              <a:t>nna Onyekachi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68272-7EFD-337A-AB32-E5E535DE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8" r="1" b="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95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A84D40-8C98-45FE-A5F9-A790D7D67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66057"/>
              </p:ext>
            </p:extLst>
          </p:nvPr>
        </p:nvGraphicFramePr>
        <p:xfrm>
          <a:off x="324465" y="1493899"/>
          <a:ext cx="6098106" cy="31960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33472">
                  <a:extLst>
                    <a:ext uri="{9D8B030D-6E8A-4147-A177-3AD203B41FA5}">
                      <a16:colId xmlns:a16="http://schemas.microsoft.com/office/drawing/2014/main" val="885714745"/>
                    </a:ext>
                  </a:extLst>
                </a:gridCol>
                <a:gridCol w="1341377">
                  <a:extLst>
                    <a:ext uri="{9D8B030D-6E8A-4147-A177-3AD203B41FA5}">
                      <a16:colId xmlns:a16="http://schemas.microsoft.com/office/drawing/2014/main" val="3374867624"/>
                    </a:ext>
                  </a:extLst>
                </a:gridCol>
                <a:gridCol w="1034408">
                  <a:extLst>
                    <a:ext uri="{9D8B030D-6E8A-4147-A177-3AD203B41FA5}">
                      <a16:colId xmlns:a16="http://schemas.microsoft.com/office/drawing/2014/main" val="2402923656"/>
                    </a:ext>
                  </a:extLst>
                </a:gridCol>
                <a:gridCol w="998294">
                  <a:extLst>
                    <a:ext uri="{9D8B030D-6E8A-4147-A177-3AD203B41FA5}">
                      <a16:colId xmlns:a16="http://schemas.microsoft.com/office/drawing/2014/main" val="1806170149"/>
                    </a:ext>
                  </a:extLst>
                </a:gridCol>
                <a:gridCol w="990555">
                  <a:extLst>
                    <a:ext uri="{9D8B030D-6E8A-4147-A177-3AD203B41FA5}">
                      <a16:colId xmlns:a16="http://schemas.microsoft.com/office/drawing/2014/main" val="1985490574"/>
                    </a:ext>
                  </a:extLst>
                </a:gridCol>
              </a:tblGrid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79102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481824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79.00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35.00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7520507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28.00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27.00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857265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21.50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5974829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5276990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32.17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3347098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37.19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87.00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4130083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3822622"/>
                  </a:ext>
                </a:extLst>
              </a:tr>
              <a:tr h="319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33.19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20.57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75202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ABB6C11-5245-4039-B09A-8EE0291A8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47793"/>
              </p:ext>
            </p:extLst>
          </p:nvPr>
        </p:nvGraphicFramePr>
        <p:xfrm>
          <a:off x="6577780" y="1493899"/>
          <a:ext cx="5289755" cy="15867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57951">
                  <a:extLst>
                    <a:ext uri="{9D8B030D-6E8A-4147-A177-3AD203B41FA5}">
                      <a16:colId xmlns:a16="http://schemas.microsoft.com/office/drawing/2014/main" val="72765332"/>
                    </a:ext>
                  </a:extLst>
                </a:gridCol>
                <a:gridCol w="1057951">
                  <a:extLst>
                    <a:ext uri="{9D8B030D-6E8A-4147-A177-3AD203B41FA5}">
                      <a16:colId xmlns:a16="http://schemas.microsoft.com/office/drawing/2014/main" val="2641525635"/>
                    </a:ext>
                  </a:extLst>
                </a:gridCol>
                <a:gridCol w="1057951">
                  <a:extLst>
                    <a:ext uri="{9D8B030D-6E8A-4147-A177-3AD203B41FA5}">
                      <a16:colId xmlns:a16="http://schemas.microsoft.com/office/drawing/2014/main" val="4011487362"/>
                    </a:ext>
                  </a:extLst>
                </a:gridCol>
                <a:gridCol w="1057951">
                  <a:extLst>
                    <a:ext uri="{9D8B030D-6E8A-4147-A177-3AD203B41FA5}">
                      <a16:colId xmlns:a16="http://schemas.microsoft.com/office/drawing/2014/main" val="1408905568"/>
                    </a:ext>
                  </a:extLst>
                </a:gridCol>
                <a:gridCol w="1057951">
                  <a:extLst>
                    <a:ext uri="{9D8B030D-6E8A-4147-A177-3AD203B41FA5}">
                      <a16:colId xmlns:a16="http://schemas.microsoft.com/office/drawing/2014/main" val="3358213629"/>
                    </a:ext>
                  </a:extLst>
                </a:gridCol>
              </a:tblGrid>
              <a:tr h="317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4646239"/>
                  </a:ext>
                </a:extLst>
              </a:tr>
              <a:tr h="317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79.00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1156526"/>
                  </a:ext>
                </a:extLst>
              </a:tr>
              <a:tr h="317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38.60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87.00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553118"/>
                  </a:ext>
                </a:extLst>
              </a:tr>
              <a:tr h="31735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8285444"/>
                  </a:ext>
                </a:extLst>
              </a:tr>
              <a:tr h="317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36.43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83.00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46958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21AC84-7AF7-4DB0-9474-6D6C89576569}"/>
              </a:ext>
            </a:extLst>
          </p:cNvPr>
          <p:cNvSpPr txBox="1"/>
          <p:nvPr/>
        </p:nvSpPr>
        <p:spPr>
          <a:xfrm>
            <a:off x="434340" y="685800"/>
            <a:ext cx="710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 Analysis by Race and Gender (2018-2020)</a:t>
            </a:r>
          </a:p>
        </p:txBody>
      </p:sp>
    </p:spTree>
    <p:extLst>
      <p:ext uri="{BB962C8B-B14F-4D97-AF65-F5344CB8AC3E}">
        <p14:creationId xmlns:p14="http://schemas.microsoft.com/office/powerpoint/2010/main" val="2795847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74B1F9-D3D1-4863-AB4D-B4D680FB6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77623"/>
              </p:ext>
            </p:extLst>
          </p:nvPr>
        </p:nvGraphicFramePr>
        <p:xfrm>
          <a:off x="1219967" y="1695853"/>
          <a:ext cx="9726111" cy="3877102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{8EC20E35-A176-4012-BC5E-935CFFF8708E}</a:tableStyleId>
              </a:tblPr>
              <a:tblGrid>
                <a:gridCol w="7967247">
                  <a:extLst>
                    <a:ext uri="{9D8B030D-6E8A-4147-A177-3AD203B41FA5}">
                      <a16:colId xmlns:a16="http://schemas.microsoft.com/office/drawing/2014/main" val="505561159"/>
                    </a:ext>
                  </a:extLst>
                </a:gridCol>
                <a:gridCol w="1758864">
                  <a:extLst>
                    <a:ext uri="{9D8B030D-6E8A-4147-A177-3AD203B41FA5}">
                      <a16:colId xmlns:a16="http://schemas.microsoft.com/office/drawing/2014/main" val="1112803045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spc="0" dirty="0" err="1">
                          <a:solidFill>
                            <a:schemeClr val="bg1"/>
                          </a:solidFill>
                          <a:effectLst/>
                        </a:rPr>
                        <a:t>Weapon_Present</a:t>
                      </a:r>
                      <a:endParaRPr lang="en-US" sz="2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20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700289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CLUB/BLACKJACK/BRASS KNUCKLES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832534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FIREARM (TYP NOT STATED)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83921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HANDGUN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64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505462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LETHAL CUTTING INSTRUMENT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58145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OTHER FIREARM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72841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RIFLE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56728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SHOTGUN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550469"/>
                  </a:ext>
                </a:extLst>
              </a:tr>
              <a:tr h="391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UNARMED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3105</a:t>
                      </a:r>
                      <a:endParaRPr lang="en-US" sz="15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26" marR="18626" marT="115226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65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D3F80DA1-ECD1-4DF5-ABA9-9CA18B659486}"/>
              </a:ext>
            </a:extLst>
          </p:cNvPr>
          <p:cNvSpPr txBox="1"/>
          <p:nvPr/>
        </p:nvSpPr>
        <p:spPr>
          <a:xfrm>
            <a:off x="1230633" y="747682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Weapon Analysis (2018-2020)</a:t>
            </a:r>
          </a:p>
        </p:txBody>
      </p:sp>
    </p:spTree>
    <p:extLst>
      <p:ext uri="{BB962C8B-B14F-4D97-AF65-F5344CB8AC3E}">
        <p14:creationId xmlns:p14="http://schemas.microsoft.com/office/powerpoint/2010/main" val="41215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04616D4A-6EEC-448C-A87E-FE8CE7FED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6" b="28367"/>
          <a:stretch/>
        </p:blipFill>
        <p:spPr>
          <a:xfrm>
            <a:off x="20" y="262900"/>
            <a:ext cx="12191980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F00F2-079A-4C69-9939-1C1E4A242E3D}"/>
              </a:ext>
            </a:extLst>
          </p:cNvPr>
          <p:cNvSpPr txBox="1"/>
          <p:nvPr/>
        </p:nvSpPr>
        <p:spPr>
          <a:xfrm>
            <a:off x="4512537" y="1371404"/>
            <a:ext cx="520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 = Under the Influence of Drugs or Alcohol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A322C-D5B5-475D-888D-1F119A3CC873}"/>
              </a:ext>
            </a:extLst>
          </p:cNvPr>
          <p:cNvSpPr txBox="1"/>
          <p:nvPr/>
        </p:nvSpPr>
        <p:spPr>
          <a:xfrm>
            <a:off x="6093490" y="5251686"/>
            <a:ext cx="102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libri" panose="020F0502020204030204" pitchFamily="34" charset="0"/>
              </a:rPr>
              <a:t>57.3%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B7410-9B11-4B6E-845F-C750D9474AE6}"/>
              </a:ext>
            </a:extLst>
          </p:cNvPr>
          <p:cNvSpPr txBox="1"/>
          <p:nvPr/>
        </p:nvSpPr>
        <p:spPr>
          <a:xfrm>
            <a:off x="6604767" y="3721036"/>
            <a:ext cx="102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libri" panose="020F0502020204030204" pitchFamily="34" charset="0"/>
              </a:rPr>
              <a:t>31.8%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E4F70-3F5C-47A9-8931-3E3063D65478}"/>
              </a:ext>
            </a:extLst>
          </p:cNvPr>
          <p:cNvSpPr txBox="1"/>
          <p:nvPr/>
        </p:nvSpPr>
        <p:spPr>
          <a:xfrm>
            <a:off x="5360987" y="3753922"/>
            <a:ext cx="102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ea typeface="Calibri" panose="020F0502020204030204" pitchFamily="34" charset="0"/>
              </a:rPr>
              <a:t>10.9%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55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AD9C-F7D8-4361-964A-0DECB017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72" y="-143664"/>
            <a:ext cx="11029616" cy="1188720"/>
          </a:xfrm>
        </p:spPr>
        <p:txBody>
          <a:bodyPr>
            <a:normAutofit/>
          </a:bodyPr>
          <a:lstStyle/>
          <a:p>
            <a:r>
              <a:rPr lang="en-US" sz="2800" dirty="0"/>
              <a:t>Crime Type and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9E977-57D8-4E59-93CA-8CF9B749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22" y="1045056"/>
            <a:ext cx="7362825" cy="377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11E80B-AAF9-4287-A006-F27988E5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85" y="5041419"/>
            <a:ext cx="7381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99AD-C9D7-4359-9DCE-98A4E948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POLICY IMPLICATION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F53AFA-AA32-B83F-75EC-A29814130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91113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289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9F30-8296-4EEC-8966-ACA983D5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ED0974-9C4F-B8E5-05C7-DF9579BF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30558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487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4CA0-A4A2-4E29-988D-8394C2C4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8FC0A-B01E-4BB1-BC03-1584DCC3C121}"/>
              </a:ext>
            </a:extLst>
          </p:cNvPr>
          <p:cNvSpPr txBox="1"/>
          <p:nvPr/>
        </p:nvSpPr>
        <p:spPr>
          <a:xfrm>
            <a:off x="581192" y="2002536"/>
            <a:ext cx="813304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 chose this topic?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was tired of working with data related to pollutants in environment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know how safe where I live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see the relationship between age, race and gender and the number of arrests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know the most  frequent crimes committed at UNC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b="1" dirty="0"/>
          </a:p>
        </p:txBody>
      </p:sp>
      <p:pic>
        <p:nvPicPr>
          <p:cNvPr id="6" name="Graphic 5" descr="Tired face with solid fill with solid fill">
            <a:extLst>
              <a:ext uri="{FF2B5EF4-FFF2-40B4-BE49-F238E27FC236}">
                <a16:creationId xmlns:a16="http://schemas.microsoft.com/office/drawing/2014/main" id="{256766A6-8500-4AEA-937F-66BA9EC5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2950" y="2520844"/>
            <a:ext cx="914400" cy="8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87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3079-4B0F-419A-8CB6-178E29CC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82" y="204850"/>
            <a:ext cx="11029616" cy="916027"/>
          </a:xfrm>
        </p:spPr>
        <p:txBody>
          <a:bodyPr>
            <a:normAutofit/>
          </a:bodyPr>
          <a:lstStyle/>
          <a:p>
            <a:r>
              <a:rPr lang="en-US" sz="3200" dirty="0"/>
              <a:t>Methods and Results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5DE966A-8D36-4DBE-A3ED-6178EFC2B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054" y="1120876"/>
            <a:ext cx="5355378" cy="5737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681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F36FC332-CA26-4C70-A74C-EA9D7A635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93" y="926868"/>
            <a:ext cx="3741534" cy="56653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D1781-CEB7-4492-A604-03D25BA3D0E1}"/>
              </a:ext>
            </a:extLst>
          </p:cNvPr>
          <p:cNvSpPr txBox="1"/>
          <p:nvPr/>
        </p:nvSpPr>
        <p:spPr>
          <a:xfrm>
            <a:off x="479593" y="526758"/>
            <a:ext cx="689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Point Density Calculations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5298A43E-5F62-4F48-95DE-2D0A0ABE9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87" y="926868"/>
            <a:ext cx="3856075" cy="566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A633552-CD41-4E7E-953D-1ADB67C428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322" y="926868"/>
            <a:ext cx="3856075" cy="5665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3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F93E69-799C-42C8-A139-3EB8D904A466}"/>
              </a:ext>
            </a:extLst>
          </p:cNvPr>
          <p:cNvSpPr txBox="1"/>
          <p:nvPr/>
        </p:nvSpPr>
        <p:spPr>
          <a:xfrm>
            <a:off x="390747" y="628724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Point Density Calculations of the Three Years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2FDA0F1-9B27-4FD3-B1DE-F6534DFF5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028834"/>
            <a:ext cx="5987902" cy="5754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566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0336C-5D77-44A2-A64D-7CC74ADC5219}"/>
              </a:ext>
            </a:extLst>
          </p:cNvPr>
          <p:cNvSpPr txBox="1"/>
          <p:nvPr/>
        </p:nvSpPr>
        <p:spPr>
          <a:xfrm>
            <a:off x="426429" y="584981"/>
            <a:ext cx="689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Variation of Arrests by Month for 2018 and 2019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FEF5385-9DDE-4084-80BE-F97C5CF29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5091"/>
            <a:ext cx="5943600" cy="511111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6537A19-1683-4482-882E-DCE75D13E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985091"/>
            <a:ext cx="5943600" cy="5111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B59C3-7782-4C76-B310-BD1FE6D67F22}"/>
              </a:ext>
            </a:extLst>
          </p:cNvPr>
          <p:cNvSpPr txBox="1"/>
          <p:nvPr/>
        </p:nvSpPr>
        <p:spPr>
          <a:xfrm>
            <a:off x="606056" y="6177516"/>
            <a:ext cx="548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three: May, August, June</a:t>
            </a:r>
          </a:p>
          <a:p>
            <a:r>
              <a:rPr lang="en-US" sz="1400" dirty="0"/>
              <a:t>Lowest: January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685B4-F4D3-4F2D-A43A-33EE98C0C7E5}"/>
              </a:ext>
            </a:extLst>
          </p:cNvPr>
          <p:cNvSpPr txBox="1"/>
          <p:nvPr/>
        </p:nvSpPr>
        <p:spPr>
          <a:xfrm>
            <a:off x="6510670" y="6177516"/>
            <a:ext cx="5075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three: April, August, October</a:t>
            </a:r>
          </a:p>
          <a:p>
            <a:r>
              <a:rPr lang="en-US" sz="1400" dirty="0"/>
              <a:t>Lowest: September</a:t>
            </a:r>
          </a:p>
        </p:txBody>
      </p:sp>
    </p:spTree>
    <p:extLst>
      <p:ext uri="{BB962C8B-B14F-4D97-AF65-F5344CB8AC3E}">
        <p14:creationId xmlns:p14="http://schemas.microsoft.com/office/powerpoint/2010/main" val="332273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A2FF8A4-A1C3-48BB-802D-FB2B5A96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5091"/>
            <a:ext cx="5943600" cy="5360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D2A71-81B6-4934-B795-5420ECD53BBD}"/>
              </a:ext>
            </a:extLst>
          </p:cNvPr>
          <p:cNvSpPr txBox="1"/>
          <p:nvPr/>
        </p:nvSpPr>
        <p:spPr>
          <a:xfrm>
            <a:off x="426429" y="584981"/>
            <a:ext cx="689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Variation of Arrests by Month for 2020 and 2018-2020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C55EC1A-D105-4224-A244-8D01951C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359" y="985092"/>
            <a:ext cx="5943600" cy="5360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BD339-4B71-4E38-A4C9-0C14689F1245}"/>
              </a:ext>
            </a:extLst>
          </p:cNvPr>
          <p:cNvSpPr txBox="1"/>
          <p:nvPr/>
        </p:nvSpPr>
        <p:spPr>
          <a:xfrm>
            <a:off x="595423" y="6222954"/>
            <a:ext cx="4369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three: January, March, February </a:t>
            </a:r>
          </a:p>
          <a:p>
            <a:r>
              <a:rPr lang="en-US" sz="1400" dirty="0"/>
              <a:t>Lowest: April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99FA-29CC-4A99-BAF3-4B3D14CDFAAF}"/>
              </a:ext>
            </a:extLst>
          </p:cNvPr>
          <p:cNvSpPr txBox="1"/>
          <p:nvPr/>
        </p:nvSpPr>
        <p:spPr>
          <a:xfrm>
            <a:off x="6539023" y="6200116"/>
            <a:ext cx="5500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three: May(Spring), August (Summer), Mar(Spring)</a:t>
            </a:r>
          </a:p>
          <a:p>
            <a:r>
              <a:rPr lang="en-US" sz="1400" dirty="0"/>
              <a:t>Lowest: November</a:t>
            </a:r>
          </a:p>
        </p:txBody>
      </p:sp>
    </p:spTree>
    <p:extLst>
      <p:ext uri="{BB962C8B-B14F-4D97-AF65-F5344CB8AC3E}">
        <p14:creationId xmlns:p14="http://schemas.microsoft.com/office/powerpoint/2010/main" val="97283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8E539AD-33A6-43E3-8473-1C5B6499D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4B067C-8E48-4EDA-B22D-6C5482B9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A31678-B57E-4AA3-93CC-2B2A6C53E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rgbClr val="D393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C0B164-FA5E-474E-8E8B-C6F6847F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EF234-7FAB-4F3C-9A3E-A9B97740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1"/>
            <a:ext cx="3695019" cy="57494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DF6BF-C2D0-4EA7-B1D7-140F6F46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762" y="689200"/>
            <a:ext cx="3577046" cy="27773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52C9A40-4A50-4228-9C38-A7C4807D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3641" y="638174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5DAC-80E1-41F5-B655-99A04F1E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28" y="3670697"/>
            <a:ext cx="3405580" cy="273885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D7503E9-9D5A-4A58-B9F7-87E42E071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9024" y="3568647"/>
            <a:ext cx="3680469" cy="2828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74F548-0064-4775-A164-5A70B5BBF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9" y="868177"/>
            <a:ext cx="3516695" cy="392013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CF2E60F-9D3E-4EC9-A8F7-9D77131E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7305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E2-386A-4698-B4AB-6527A0544AA4}"/>
              </a:ext>
            </a:extLst>
          </p:cNvPr>
          <p:cNvSpPr txBox="1"/>
          <p:nvPr/>
        </p:nvSpPr>
        <p:spPr>
          <a:xfrm>
            <a:off x="8341123" y="1656292"/>
            <a:ext cx="3150659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Arrests by Race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1D562-3669-4551-96A5-A96EBDE642D9}"/>
              </a:ext>
            </a:extLst>
          </p:cNvPr>
          <p:cNvSpPr txBox="1"/>
          <p:nvPr/>
        </p:nvSpPr>
        <p:spPr>
          <a:xfrm>
            <a:off x="697163" y="5125543"/>
            <a:ext cx="21813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/>
              <a:t>A - Asians</a:t>
            </a:r>
          </a:p>
          <a:p>
            <a:pPr algn="just"/>
            <a:r>
              <a:rPr lang="en-US" sz="900" dirty="0"/>
              <a:t>B - Black</a:t>
            </a:r>
          </a:p>
          <a:p>
            <a:pPr algn="just"/>
            <a:r>
              <a:rPr lang="en-US" sz="900" dirty="0"/>
              <a:t>H - Hispanics</a:t>
            </a:r>
          </a:p>
          <a:p>
            <a:pPr algn="just"/>
            <a:r>
              <a:rPr lang="en-US" sz="900" dirty="0"/>
              <a:t>I -   Islanders</a:t>
            </a:r>
          </a:p>
          <a:p>
            <a:pPr algn="just"/>
            <a:r>
              <a:rPr lang="en-US" sz="900" dirty="0"/>
              <a:t>O - Others</a:t>
            </a:r>
          </a:p>
          <a:p>
            <a:pPr algn="just"/>
            <a:r>
              <a:rPr lang="en-US" sz="900" dirty="0"/>
              <a:t>U - Unknown</a:t>
            </a:r>
          </a:p>
          <a:p>
            <a:pPr algn="just"/>
            <a:r>
              <a:rPr lang="en-US" sz="900" dirty="0"/>
              <a:t>W - Whites</a:t>
            </a:r>
          </a:p>
        </p:txBody>
      </p:sp>
    </p:spTree>
    <p:extLst>
      <p:ext uri="{BB962C8B-B14F-4D97-AF65-F5344CB8AC3E}">
        <p14:creationId xmlns:p14="http://schemas.microsoft.com/office/powerpoint/2010/main" val="332631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D39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ABA852F8-E4C4-4CFF-8CBE-1B975B16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32" y="647025"/>
            <a:ext cx="7420997" cy="5477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FDA32-F38A-4465-B09A-9E2DD055E70F}"/>
              </a:ext>
            </a:extLst>
          </p:cNvPr>
          <p:cNvSpPr txBox="1"/>
          <p:nvPr/>
        </p:nvSpPr>
        <p:spPr>
          <a:xfrm>
            <a:off x="881743" y="2111829"/>
            <a:ext cx="336008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Demographics   of Chapel Hill: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White: 71.74%</a:t>
            </a:r>
          </a:p>
          <a:p>
            <a:r>
              <a:rPr lang="en-US" dirty="0">
                <a:solidFill>
                  <a:schemeClr val="bg1"/>
                </a:solidFill>
              </a:rPr>
              <a:t>Asian: 13.03%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Black or African American: 10.89%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Two or more races: 2.87%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7D17F-6143-441C-805D-12AD4809E794}"/>
              </a:ext>
            </a:extLst>
          </p:cNvPr>
          <p:cNvSpPr txBox="1"/>
          <p:nvPr/>
        </p:nvSpPr>
        <p:spPr>
          <a:xfrm>
            <a:off x="5948516" y="3342968"/>
            <a:ext cx="102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5</a:t>
            </a:r>
            <a:r>
              <a:rPr lang="en-US" sz="1600" dirty="0">
                <a:solidFill>
                  <a:schemeClr val="bg1"/>
                </a:solidFill>
                <a:effectLst/>
              </a:rPr>
              <a:t>0.5%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D1891-B4C3-4A26-A95B-A88D6C6CC132}"/>
              </a:ext>
            </a:extLst>
          </p:cNvPr>
          <p:cNvSpPr txBox="1"/>
          <p:nvPr/>
        </p:nvSpPr>
        <p:spPr>
          <a:xfrm>
            <a:off x="7433872" y="3900116"/>
            <a:ext cx="102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2.25%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75920-7468-4A59-9A13-DC8C4B705DE0}"/>
              </a:ext>
            </a:extLst>
          </p:cNvPr>
          <p:cNvSpPr txBox="1"/>
          <p:nvPr/>
        </p:nvSpPr>
        <p:spPr>
          <a:xfrm>
            <a:off x="6150077" y="4886231"/>
            <a:ext cx="102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46.7%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5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1D3A"/>
      </a:dk2>
      <a:lt2>
        <a:srgbClr val="E2E4E8"/>
      </a:lt2>
      <a:accent1>
        <a:srgbClr val="D39319"/>
      </a:accent1>
      <a:accent2>
        <a:srgbClr val="E5572B"/>
      </a:accent2>
      <a:accent3>
        <a:srgbClr val="A0AA1F"/>
      </a:accent3>
      <a:accent4>
        <a:srgbClr val="193CD3"/>
      </a:accent4>
      <a:accent5>
        <a:srgbClr val="552BE5"/>
      </a:accent5>
      <a:accent6>
        <a:srgbClr val="9119D3"/>
      </a:accent6>
      <a:hlink>
        <a:srgbClr val="3F6BBF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401</Words>
  <Application>Microsoft Office PowerPoint</Application>
  <PresentationFormat>Widescreen</PresentationFormat>
  <Paragraphs>145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Univers</vt:lpstr>
      <vt:lpstr>Univers Condensed</vt:lpstr>
      <vt:lpstr>Wingdings 2</vt:lpstr>
      <vt:lpstr>DividendVTI</vt:lpstr>
      <vt:lpstr>Crime Analysis in Chapel Hill from 2018-2020</vt:lpstr>
      <vt:lpstr>Introduction</vt:lpstr>
      <vt:lpstr>Methods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Crime Type and COUNT</vt:lpstr>
      <vt:lpstr>POLICY IMPLICATION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Raleigh NC Over Time</dc:title>
  <dc:creator>Onyekachi, Amarachi Akunna</dc:creator>
  <cp:lastModifiedBy>Onyekachi, Amarachi Akunna</cp:lastModifiedBy>
  <cp:revision>38</cp:revision>
  <dcterms:created xsi:type="dcterms:W3CDTF">2022-04-20T19:55:33Z</dcterms:created>
  <dcterms:modified xsi:type="dcterms:W3CDTF">2023-02-13T00:26:20Z</dcterms:modified>
</cp:coreProperties>
</file>