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8"/>
  </p:notesMasterIdLst>
  <p:handoutMasterIdLst>
    <p:handoutMasterId r:id="rId9"/>
  </p:handoutMasterIdLst>
  <p:sldIdLst>
    <p:sldId id="1160" r:id="rId2"/>
    <p:sldId id="1169" r:id="rId3"/>
    <p:sldId id="1174" r:id="rId4"/>
    <p:sldId id="1175" r:id="rId5"/>
    <p:sldId id="1176" r:id="rId6"/>
    <p:sldId id="11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ya Seshachalam" initials="NS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819C"/>
    <a:srgbClr val="2F3542"/>
    <a:srgbClr val="42847A"/>
    <a:srgbClr val="095879"/>
    <a:srgbClr val="7A94A0"/>
    <a:srgbClr val="886C66"/>
    <a:srgbClr val="44536A"/>
    <a:srgbClr val="400095"/>
    <a:srgbClr val="D6404A"/>
    <a:srgbClr val="1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231" autoAdjust="0"/>
  </p:normalViewPr>
  <p:slideViewPr>
    <p:cSldViewPr snapToGrid="0">
      <p:cViewPr varScale="1">
        <p:scale>
          <a:sx n="66" d="100"/>
          <a:sy n="66" d="100"/>
        </p:scale>
        <p:origin x="1068" y="78"/>
      </p:cViewPr>
      <p:guideLst>
        <p:guide orient="horz" pos="1593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08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1EC6A-043C-7742-9F0C-9E1278D0B847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8800D-675F-6846-A6DC-A0D4B7FED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5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A14F3-657B-4219-93C2-36B9DAA98C26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88C2B-5681-4065-AE4F-4E5210754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0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EF5D9-8A29-4E10-B671-22183B73EF32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1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88C2B-5681-4065-AE4F-4E5210754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30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88C2B-5681-4065-AE4F-4E5210754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50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88C2B-5681-4065-AE4F-4E5210754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55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88C2B-5681-4065-AE4F-4E5210754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78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LatentView Analytics.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D9D2-9780-41B5-B48D-9BB1413BC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28768" y="6492874"/>
            <a:ext cx="4114800" cy="365125"/>
          </a:xfrm>
        </p:spPr>
        <p:txBody>
          <a:bodyPr/>
          <a:lstStyle/>
          <a:p>
            <a:r>
              <a:rPr lang="en-US" dirty="0"/>
              <a:t>© LatentView Analytics.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0C1D9D2-9780-41B5-B48D-9BB1413BC6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53FD87-03A8-407C-9087-6A51E2F5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6" y="0"/>
            <a:ext cx="11198918" cy="70338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68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4" y="1"/>
            <a:ext cx="11651854" cy="532262"/>
          </a:xfrm>
          <a:prstGeom prst="rect">
            <a:avLst/>
          </a:prstGeom>
          <a:noFill/>
        </p:spPr>
        <p:txBody>
          <a:bodyPr anchor="ctr"/>
          <a:lstStyle>
            <a:lvl1pPr>
              <a:defRPr sz="2800">
                <a:solidFill>
                  <a:schemeClr val="tx2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8600" y="6492830"/>
            <a:ext cx="4114800" cy="3651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© </a:t>
            </a:r>
            <a:r>
              <a:rPr lang="en-US" dirty="0"/>
              <a:t>LatentView Analytics.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63777" y="6492830"/>
            <a:ext cx="568900" cy="3651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CD9AD5F-3CCE-084D-84D8-4A35232D37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4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4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LatentView Analytics.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6F73-3782-444D-9664-140C16148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949954" y="1350963"/>
            <a:ext cx="1027113" cy="2159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b="5985"/>
          <a:stretch/>
        </p:blipFill>
        <p:spPr>
          <a:xfrm>
            <a:off x="4" y="8"/>
            <a:ext cx="12192000" cy="685096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7439025" cy="6858000"/>
          </a:xfrm>
          <a:prstGeom prst="rect">
            <a:avLst/>
          </a:prstGeom>
          <a:blipFill dpi="0" rotWithShape="1">
            <a:blip r:embed="rId3">
              <a:alphaModFix amt="94000"/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8" y="261444"/>
            <a:ext cx="2807288" cy="198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7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charteo.com / Desig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xmlns="" id="{16C3A42E-BF16-4274-B684-B3B8BB79AE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2830"/>
            <a:ext cx="4114800" cy="3651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© </a:t>
            </a:r>
            <a:r>
              <a:rPr lang="en-US" dirty="0"/>
              <a:t>LatentView Analytics.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0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LatentView Analytics.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D9D2-9780-41B5-B48D-9BB1413BC61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97401"/>
            <a:ext cx="727710" cy="5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714" r:id="rId3"/>
    <p:sldLayoutId id="2147483715" r:id="rId4"/>
    <p:sldLayoutId id="214748371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tentview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8558" y="3736481"/>
            <a:ext cx="2667839" cy="1886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7691" y="2649977"/>
            <a:ext cx="468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prstClr val="white"/>
                </a:solidFill>
                <a:latin typeface="Asap" panose="020F0504030102060203" pitchFamily="34" charset="0"/>
              </a:rPr>
              <a:t>An Introduction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2408" y="3624195"/>
            <a:ext cx="4687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>
                <a:solidFill>
                  <a:prstClr val="white"/>
                </a:solidFill>
                <a:latin typeface="Asap" panose="020F0504030102060203" pitchFamily="34" charset="0"/>
              </a:rPr>
              <a:t>Actionable Insights. Accurate Decisions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269" y="0"/>
            <a:ext cx="7002568" cy="6872068"/>
          </a:xfrm>
          <a:prstGeom prst="rect">
            <a:avLst/>
          </a:prstGeom>
          <a:solidFill>
            <a:srgbClr val="47AE92"/>
          </a:solidFill>
        </p:spPr>
      </p:pic>
      <p:sp>
        <p:nvSpPr>
          <p:cNvPr id="17" name="TextBox 16"/>
          <p:cNvSpPr txBox="1"/>
          <p:nvPr/>
        </p:nvSpPr>
        <p:spPr>
          <a:xfrm>
            <a:off x="5331330" y="2865473"/>
            <a:ext cx="6891247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algn="l"/>
            <a:r>
              <a:rPr lang="en-IN" sz="4000" dirty="0">
                <a:latin typeface="Segoe UI Light" panose="020B0502040204020203" pitchFamily="34" charset="0"/>
              </a:rPr>
              <a:t>Proposal for Data Engineering Solution for </a:t>
            </a:r>
            <a:r>
              <a:rPr lang="en-US" sz="4000" dirty="0" err="1" smtClean="0">
                <a:latin typeface="Segoe UI Light" panose="020B0502040204020203" pitchFamily="34" charset="0"/>
              </a:rPr>
              <a:t>Andela</a:t>
            </a:r>
            <a:endParaRPr lang="en-US" sz="2800" b="0" dirty="0">
              <a:solidFill>
                <a:srgbClr val="FFFFFF"/>
              </a:solidFill>
              <a:latin typeface="Segoe UI Light" panose="020B0502040204020203" pitchFamily="34" charset="0"/>
              <a:cs typeface="Segoe UI"/>
            </a:endParaRPr>
          </a:p>
          <a:p>
            <a:pPr lvl="0" algn="l">
              <a:lnSpc>
                <a:spcPct val="120000"/>
              </a:lnSpc>
            </a:pPr>
            <a:endParaRPr lang="en-US" sz="2800" b="0" dirty="0">
              <a:solidFill>
                <a:srgbClr val="FFFFFF"/>
              </a:solidFill>
              <a:latin typeface="Segoe UI Light" panose="020B0502040204020203" pitchFamily="34" charset="0"/>
              <a:cs typeface="Segoe UI"/>
            </a:endParaRPr>
          </a:p>
          <a:p>
            <a:pPr lvl="0" algn="l">
              <a:lnSpc>
                <a:spcPct val="120000"/>
              </a:lnSpc>
            </a:pPr>
            <a:r>
              <a:rPr lang="en-US" sz="2800" b="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"/>
              </a:rPr>
              <a:t>February 2018</a:t>
            </a:r>
            <a:endParaRPr lang="en-IN" sz="28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xmlns="" id="{FB2F1759-263D-4EA7-AF4E-BE1281219FA2}"/>
              </a:ext>
            </a:extLst>
          </p:cNvPr>
          <p:cNvSpPr txBox="1">
            <a:spLocks/>
          </p:cNvSpPr>
          <p:nvPr/>
        </p:nvSpPr>
        <p:spPr>
          <a:xfrm>
            <a:off x="115076" y="0"/>
            <a:ext cx="7735848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LatentView’s Experience in Data Engineering(DE)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18484" y="628650"/>
            <a:ext cx="1333500" cy="108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250+</a:t>
            </a:r>
            <a:endParaRPr lang="en-US" sz="3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7426" y="628650"/>
            <a:ext cx="1333500" cy="108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30+</a:t>
            </a:r>
            <a:endParaRPr lang="en-US" sz="4000" b="1" dirty="0"/>
          </a:p>
        </p:txBody>
      </p:sp>
      <p:sp>
        <p:nvSpPr>
          <p:cNvPr id="16" name="Rectangle 15"/>
          <p:cNvSpPr/>
          <p:nvPr/>
        </p:nvSpPr>
        <p:spPr>
          <a:xfrm>
            <a:off x="7021778" y="628650"/>
            <a:ext cx="1333500" cy="108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5+</a:t>
            </a:r>
            <a:endParaRPr lang="en-US" sz="4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18832" y="628650"/>
            <a:ext cx="1333500" cy="108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25+</a:t>
            </a:r>
            <a:endParaRPr lang="en-US" sz="4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60" y="1754065"/>
            <a:ext cx="218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Person years of DE experience 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60833" y="171450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 to End DE implementations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67131" y="171450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Full Scale Cloud deployment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24518" y="1714500"/>
            <a:ext cx="196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Certified consultants in Big data and cloud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>
            <a:extLst/>
          </p:cNvPr>
          <p:cNvGrpSpPr/>
          <p:nvPr/>
        </p:nvGrpSpPr>
        <p:grpSpPr>
          <a:xfrm>
            <a:off x="1709557" y="2498590"/>
            <a:ext cx="9117533" cy="775165"/>
            <a:chOff x="2316102" y="522030"/>
            <a:chExt cx="3754440" cy="1759175"/>
          </a:xfrm>
        </p:grpSpPr>
        <p:sp>
          <p:nvSpPr>
            <p:cNvPr id="26" name="Rectangle: Rounded Corners 18439">
              <a:extLst/>
            </p:cNvPr>
            <p:cNvSpPr/>
            <p:nvPr/>
          </p:nvSpPr>
          <p:spPr bwMode="auto">
            <a:xfrm>
              <a:off x="2316102" y="522030"/>
              <a:ext cx="3754440" cy="1759175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Rectangle 26">
              <a:extLst/>
            </p:cNvPr>
            <p:cNvSpPr/>
            <p:nvPr/>
          </p:nvSpPr>
          <p:spPr>
            <a:xfrm>
              <a:off x="3937047" y="734303"/>
              <a:ext cx="753852" cy="1433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Modern Data Architecture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/>
          </p:cNvPr>
          <p:cNvGrpSpPr/>
          <p:nvPr/>
        </p:nvGrpSpPr>
        <p:grpSpPr>
          <a:xfrm>
            <a:off x="1709556" y="5759004"/>
            <a:ext cx="9361170" cy="759364"/>
            <a:chOff x="43272" y="806348"/>
            <a:chExt cx="3854998" cy="1724338"/>
          </a:xfrm>
        </p:grpSpPr>
        <p:sp>
          <p:nvSpPr>
            <p:cNvPr id="36" name="Rectangle: Rounded Corners 1001">
              <a:extLst/>
            </p:cNvPr>
            <p:cNvSpPr/>
            <p:nvPr/>
          </p:nvSpPr>
          <p:spPr bwMode="auto">
            <a:xfrm>
              <a:off x="43272" y="806348"/>
              <a:ext cx="3854998" cy="1724338"/>
            </a:xfrm>
            <a:prstGeom prst="roundRect">
              <a:avLst/>
            </a:prstGeom>
            <a:solidFill>
              <a:schemeClr val="tx2"/>
            </a:solidFill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36">
              <a:extLst/>
            </p:cNvPr>
            <p:cNvSpPr/>
            <p:nvPr/>
          </p:nvSpPr>
          <p:spPr>
            <a:xfrm>
              <a:off x="495469" y="1023458"/>
              <a:ext cx="3155503" cy="1327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Traditional Data </a:t>
              </a:r>
              <a:endParaRPr lang="en-US" sz="16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smtClean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Architecture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90770" y="4234185"/>
            <a:ext cx="7771448" cy="782340"/>
            <a:chOff x="0" y="32397"/>
            <a:chExt cx="8723608" cy="887280"/>
          </a:xfrm>
        </p:grpSpPr>
        <p:grpSp>
          <p:nvGrpSpPr>
            <p:cNvPr id="40" name="Group 39">
              <a:extLst/>
            </p:cNvPr>
            <p:cNvGrpSpPr/>
            <p:nvPr/>
          </p:nvGrpSpPr>
          <p:grpSpPr>
            <a:xfrm>
              <a:off x="0" y="47296"/>
              <a:ext cx="854075" cy="856615"/>
              <a:chOff x="1179542" y="727711"/>
              <a:chExt cx="854704" cy="856964"/>
            </a:xfrm>
          </p:grpSpPr>
          <p:sp>
            <p:nvSpPr>
              <p:cNvPr id="57" name="Oval 56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179542" y="727711"/>
                <a:ext cx="854704" cy="8569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58" name="Picture 57">
                <a:extLst/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1118" y="866831"/>
                <a:ext cx="551194" cy="551194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/>
            </p:cNvPr>
            <p:cNvGrpSpPr/>
            <p:nvPr/>
          </p:nvGrpSpPr>
          <p:grpSpPr>
            <a:xfrm>
              <a:off x="3925613" y="63062"/>
              <a:ext cx="854075" cy="856615"/>
              <a:chOff x="5109886" y="739193"/>
              <a:chExt cx="854703" cy="856964"/>
            </a:xfrm>
          </p:grpSpPr>
          <p:sp>
            <p:nvSpPr>
              <p:cNvPr id="55" name="Oval 54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5109886" y="739193"/>
                <a:ext cx="854703" cy="8569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56" name="Picture 55" descr="Image result for big data icon">
                <a:extLst/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693"/>
              <a:stretch/>
            </p:blipFill>
            <p:spPr bwMode="auto">
              <a:xfrm>
                <a:off x="5157225" y="811091"/>
                <a:ext cx="767375" cy="654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Group 41">
              <a:extLst/>
            </p:cNvPr>
            <p:cNvGrpSpPr/>
            <p:nvPr/>
          </p:nvGrpSpPr>
          <p:grpSpPr>
            <a:xfrm>
              <a:off x="1970689" y="33846"/>
              <a:ext cx="854075" cy="856615"/>
              <a:chOff x="3144714" y="709966"/>
              <a:chExt cx="854704" cy="856964"/>
            </a:xfrm>
          </p:grpSpPr>
          <p:sp>
            <p:nvSpPr>
              <p:cNvPr id="53" name="Oval 52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3144714" y="709966"/>
                <a:ext cx="854704" cy="8569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54" name="Picture 53" descr="Image result for bridging icon">
                <a:extLst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5779" y="1016705"/>
                <a:ext cx="532572" cy="2738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42">
              <a:extLst/>
            </p:cNvPr>
            <p:cNvGrpSpPr/>
            <p:nvPr/>
          </p:nvGrpSpPr>
          <p:grpSpPr>
            <a:xfrm>
              <a:off x="5896303" y="32397"/>
              <a:ext cx="854075" cy="859155"/>
              <a:chOff x="7075057" y="710989"/>
              <a:chExt cx="854703" cy="859223"/>
            </a:xfrm>
          </p:grpSpPr>
          <p:sp>
            <p:nvSpPr>
              <p:cNvPr id="51" name="Oval 50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075057" y="710989"/>
                <a:ext cx="854703" cy="85922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52" name="Picture 51" descr="https://d30y9cdsu7xlg0.cloudfront.net/png/434267-200.png">
                <a:extLst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6503" y="879976"/>
                <a:ext cx="551810" cy="5518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Arrow: Right 22">
              <a:extLst/>
            </p:cNvPr>
            <p:cNvSpPr/>
            <p:nvPr/>
          </p:nvSpPr>
          <p:spPr bwMode="auto">
            <a:xfrm>
              <a:off x="1135117" y="331076"/>
              <a:ext cx="368300" cy="273685"/>
            </a:xfrm>
            <a:prstGeom prst="rightArrow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Arrow: Right 38">
              <a:extLst/>
            </p:cNvPr>
            <p:cNvSpPr/>
            <p:nvPr/>
          </p:nvSpPr>
          <p:spPr bwMode="auto">
            <a:xfrm>
              <a:off x="3294993" y="331076"/>
              <a:ext cx="368300" cy="273685"/>
            </a:xfrm>
            <a:prstGeom prst="rightArrow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Arrow: Right 39">
              <a:extLst/>
            </p:cNvPr>
            <p:cNvSpPr/>
            <p:nvPr/>
          </p:nvSpPr>
          <p:spPr bwMode="auto">
            <a:xfrm>
              <a:off x="5139558" y="331076"/>
              <a:ext cx="368300" cy="273685"/>
            </a:xfrm>
            <a:prstGeom prst="rightArrow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Arrow: Right 40">
              <a:extLst/>
            </p:cNvPr>
            <p:cNvSpPr/>
            <p:nvPr/>
          </p:nvSpPr>
          <p:spPr bwMode="auto">
            <a:xfrm>
              <a:off x="7031420" y="331076"/>
              <a:ext cx="368300" cy="273685"/>
            </a:xfrm>
            <a:prstGeom prst="rightArrow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48" name="Group 47">
              <a:extLst/>
            </p:cNvPr>
            <p:cNvGrpSpPr/>
            <p:nvPr/>
          </p:nvGrpSpPr>
          <p:grpSpPr>
            <a:xfrm>
              <a:off x="7866993" y="33662"/>
              <a:ext cx="856615" cy="856615"/>
              <a:chOff x="9040226" y="717206"/>
              <a:chExt cx="856963" cy="856964"/>
            </a:xfrm>
          </p:grpSpPr>
          <p:sp>
            <p:nvSpPr>
              <p:cNvPr id="49" name="Oval 48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9040226" y="717206"/>
                <a:ext cx="856963" cy="85696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50" name="Picture 49" descr="https://d30y9cdsu7xlg0.cloudfront.net/png/884557-200.png">
                <a:extLst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84162" y="793016"/>
                <a:ext cx="734459" cy="7344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9" name="TextBox 49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B39684FF-7DCB-43F8-A43D-C7E14E4B5154}"/>
              </a:ext>
            </a:extLst>
          </p:cNvPr>
          <p:cNvSpPr txBox="1"/>
          <p:nvPr/>
        </p:nvSpPr>
        <p:spPr>
          <a:xfrm>
            <a:off x="2660086" y="3547674"/>
            <a:ext cx="854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i="1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Step 1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2116790" y="3767317"/>
            <a:ext cx="1710667" cy="48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What are the imperatives to move from traditional to modern Data Architecture?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" name="Rectangle 60">
            <a:extLst/>
          </p:cNvPr>
          <p:cNvSpPr/>
          <p:nvPr/>
        </p:nvSpPr>
        <p:spPr>
          <a:xfrm>
            <a:off x="1876627" y="4971309"/>
            <a:ext cx="2049145" cy="5245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b="1" kern="120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LatentView Capability: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kern="120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Building Business Focused, Work Load Centric Data Architecture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" name="Rectangle 61">
            <a:extLst/>
          </p:cNvPr>
          <p:cNvSpPr/>
          <p:nvPr/>
        </p:nvSpPr>
        <p:spPr>
          <a:xfrm>
            <a:off x="3650034" y="3757823"/>
            <a:ext cx="2101215" cy="524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What components (data + tech) from existing landscape should be retained / brought in to the new age systems?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3" name="Rectangle 62">
            <a:extLst/>
          </p:cNvPr>
          <p:cNvSpPr/>
          <p:nvPr/>
        </p:nvSpPr>
        <p:spPr>
          <a:xfrm>
            <a:off x="5710103" y="3767260"/>
            <a:ext cx="1702435" cy="524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What new capabilities do we need to bring in to achieve the business objectives?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4" name="Rectangle 63">
            <a:extLst/>
          </p:cNvPr>
          <p:cNvSpPr/>
          <p:nvPr/>
        </p:nvSpPr>
        <p:spPr>
          <a:xfrm>
            <a:off x="8970147" y="3793304"/>
            <a:ext cx="1922145" cy="524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Did we achieve the business objectives with the modernized data systems?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" name="Rectangle 64">
            <a:extLst/>
          </p:cNvPr>
          <p:cNvSpPr/>
          <p:nvPr/>
        </p:nvSpPr>
        <p:spPr>
          <a:xfrm>
            <a:off x="7502984" y="3779270"/>
            <a:ext cx="1529080" cy="524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How to bring all the required components together efficiently?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" name="TextBox 49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B39684FF-7DCB-43F8-A43D-C7E14E4B5154}"/>
              </a:ext>
            </a:extLst>
          </p:cNvPr>
          <p:cNvSpPr txBox="1"/>
          <p:nvPr/>
        </p:nvSpPr>
        <p:spPr>
          <a:xfrm>
            <a:off x="4449515" y="3536997"/>
            <a:ext cx="854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i="1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Step </a:t>
            </a:r>
            <a:r>
              <a:rPr lang="en-IN" sz="1000" b="1" i="1" kern="120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" name="TextBox 49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B39684FF-7DCB-43F8-A43D-C7E14E4B5154}"/>
              </a:ext>
            </a:extLst>
          </p:cNvPr>
          <p:cNvSpPr txBox="1"/>
          <p:nvPr/>
        </p:nvSpPr>
        <p:spPr>
          <a:xfrm>
            <a:off x="6229897" y="3539214"/>
            <a:ext cx="854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i="1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Step </a:t>
            </a:r>
            <a:r>
              <a:rPr lang="en-IN" sz="1000" b="1" i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TextBox 49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B39684FF-7DCB-43F8-A43D-C7E14E4B5154}"/>
              </a:ext>
            </a:extLst>
          </p:cNvPr>
          <p:cNvSpPr txBox="1"/>
          <p:nvPr/>
        </p:nvSpPr>
        <p:spPr>
          <a:xfrm>
            <a:off x="7823381" y="3540422"/>
            <a:ext cx="854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i="1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Step </a:t>
            </a:r>
            <a:r>
              <a:rPr lang="en-IN" sz="1000" b="1" i="1" dirty="0" smtClean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" name="TextBox 49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B39684FF-7DCB-43F8-A43D-C7E14E4B5154}"/>
              </a:ext>
            </a:extLst>
          </p:cNvPr>
          <p:cNvSpPr txBox="1"/>
          <p:nvPr/>
        </p:nvSpPr>
        <p:spPr>
          <a:xfrm>
            <a:off x="9454371" y="3540422"/>
            <a:ext cx="854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i="1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Step </a:t>
            </a:r>
            <a:r>
              <a:rPr lang="en-IN" sz="1000" b="1" i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5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Rectangle 69">
            <a:extLst/>
          </p:cNvPr>
          <p:cNvSpPr/>
          <p:nvPr/>
        </p:nvSpPr>
        <p:spPr>
          <a:xfrm>
            <a:off x="3861601" y="4954061"/>
            <a:ext cx="1660525" cy="5245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b="1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LatentView Capability: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i="1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Bridging New Age &amp; Legacy Technologies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" name="Rectangle 70">
            <a:extLst/>
          </p:cNvPr>
          <p:cNvSpPr/>
          <p:nvPr/>
        </p:nvSpPr>
        <p:spPr>
          <a:xfrm>
            <a:off x="5327809" y="4954061"/>
            <a:ext cx="2290445" cy="5245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b="1" kern="120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LatentView Capability: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kern="120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Big Data Capabilities to enable Data Driven Experimentation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" name="Rectangle 71">
            <a:extLst/>
          </p:cNvPr>
          <p:cNvSpPr/>
          <p:nvPr/>
        </p:nvSpPr>
        <p:spPr>
          <a:xfrm>
            <a:off x="7370279" y="4971309"/>
            <a:ext cx="1660525" cy="5245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b="1" kern="120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LatentView Capability: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i="1" kern="120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Framework for At Scale processing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" name="Rectangle 72">
            <a:extLst/>
          </p:cNvPr>
          <p:cNvSpPr/>
          <p:nvPr/>
        </p:nvSpPr>
        <p:spPr>
          <a:xfrm>
            <a:off x="9200970" y="4959879"/>
            <a:ext cx="1702435" cy="54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900" b="1" kern="120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LatentView Capability: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900" kern="120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Advanced Analytics for Building Scalable AI / ML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 rot="16200000">
            <a:off x="-350467" y="4078245"/>
            <a:ext cx="251983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kern="120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LatentView’s Solution Approach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" name="Arrow: Down 41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28AB63A-EAFA-441B-9F3F-ADFABE202BA1}"/>
              </a:ext>
            </a:extLst>
          </p:cNvPr>
          <p:cNvSpPr/>
          <p:nvPr/>
        </p:nvSpPr>
        <p:spPr bwMode="auto">
          <a:xfrm rot="10800000">
            <a:off x="1496269" y="5324051"/>
            <a:ext cx="590550" cy="366395"/>
          </a:xfrm>
          <a:prstGeom prst="downArrow">
            <a:avLst/>
          </a:prstGeom>
          <a:solidFill>
            <a:srgbClr val="897F7F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Arrow: Down 55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313639B6-E307-423A-9476-26DD9946439D}"/>
              </a:ext>
            </a:extLst>
          </p:cNvPr>
          <p:cNvSpPr/>
          <p:nvPr/>
        </p:nvSpPr>
        <p:spPr bwMode="auto">
          <a:xfrm rot="10800000">
            <a:off x="10315717" y="3340814"/>
            <a:ext cx="590550" cy="366395"/>
          </a:xfrm>
          <a:prstGeom prst="downArrow">
            <a:avLst/>
          </a:prstGeom>
          <a:solidFill>
            <a:srgbClr val="897F7F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7" name="Connector: Elbow 47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62F5A34F-8718-4F6F-8B90-267FA823DE20}"/>
              </a:ext>
            </a:extLst>
          </p:cNvPr>
          <p:cNvCxnSpPr>
            <a:cxnSpLocks/>
          </p:cNvCxnSpPr>
          <p:nvPr/>
        </p:nvCxnSpPr>
        <p:spPr>
          <a:xfrm rot="5400000" flipH="1">
            <a:off x="6104979" y="1525022"/>
            <a:ext cx="45085" cy="7984490"/>
          </a:xfrm>
          <a:prstGeom prst="bentConnector3">
            <a:avLst>
              <a:gd name="adj1" fmla="val -228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xmlns="" id="{FB2F1759-263D-4EA7-AF4E-BE1281219FA2}"/>
              </a:ext>
            </a:extLst>
          </p:cNvPr>
          <p:cNvSpPr txBox="1">
            <a:spLocks/>
          </p:cNvSpPr>
          <p:nvPr/>
        </p:nvSpPr>
        <p:spPr>
          <a:xfrm>
            <a:off x="115076" y="0"/>
            <a:ext cx="11198918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Data engineering – Typical profiles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2886"/>
              </p:ext>
            </p:extLst>
          </p:nvPr>
        </p:nvGraphicFramePr>
        <p:xfrm>
          <a:off x="381052" y="703381"/>
          <a:ext cx="10097226" cy="5670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768"/>
                <a:gridCol w="8488458"/>
              </a:tblGrid>
              <a:tr h="40860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Resource Type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562" marR="2562" marT="2562" marB="0" anchor="ctr">
                    <a:solidFill>
                      <a:srgbClr val="74819C"/>
                    </a:solidFill>
                  </a:tcPr>
                </a:tc>
                <a:tc>
                  <a:txBody>
                    <a:bodyPr/>
                    <a:lstStyle/>
                    <a:p>
                      <a:pPr marL="297180" marR="0" indent="-17145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Skill Set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8915" marR="2562" marT="2562" marB="0" anchor="ctr">
                    <a:solidFill>
                      <a:srgbClr val="74819C"/>
                    </a:solidFill>
                  </a:tcPr>
                </a:tc>
              </a:tr>
              <a:tr h="160010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endParaRPr lang="en-US" sz="16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Engineer </a:t>
                      </a:r>
                      <a:endParaRPr lang="en-US" sz="16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(2-5) Years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562" marR="2562" marT="256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Maintenance of Data engineering solutions </a:t>
                      </a:r>
                      <a:endParaRPr lang="en-US" sz="16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of Data engineering workflows (Data Ingestion, Publication &amp; Processing)</a:t>
                      </a:r>
                      <a:endParaRPr lang="en-US" sz="16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Project Specific Cloud/Enterprise infrastructure, Legacy &amp; modern DB &amp; ETLs</a:t>
                      </a:r>
                      <a:endParaRPr lang="en-US" sz="16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Processing all forms of data (Unstructured, Structured)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8915" marR="2562" marT="256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69422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Engineer Lead </a:t>
                      </a:r>
                      <a:endParaRPr lang="en-US" sz="16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(5-10 Years)</a:t>
                      </a:r>
                      <a:endParaRPr lang="en-US" sz="16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562" marR="2562" marT="256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Various Cloud/Enterprise infrastructure, Legacy &amp; modern Database &amp; ETLs</a:t>
                      </a:r>
                      <a:endParaRPr lang="en-US" sz="16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Processing all forms of data (Unstructured, Structured, External &amp; Internal)</a:t>
                      </a: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Project Management &amp; Delivery SLAs</a:t>
                      </a:r>
                      <a:endParaRPr lang="en-US" sz="16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8915" marR="2562" marT="256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226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Architect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(10-15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Years)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562" marR="2562" marT="256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Ability</a:t>
                      </a:r>
                      <a:r>
                        <a:rPr lang="en-IN" sz="16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to create a high level design of Solution approach.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Architecture &amp; implementation Data engineering solutions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Understanding of legacy environment</a:t>
                      </a:r>
                      <a:endParaRPr lang="en-US" sz="16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8915" marR="2562" marT="256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693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Consultant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(15+ Years)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562" marR="2562" marT="256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Business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problem understanding and </a:t>
                      </a:r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End to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End Framework design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Combining Business, Data &amp; Math for Solution</a:t>
                      </a:r>
                      <a:r>
                        <a:rPr lang="en-IN" sz="16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design of </a:t>
                      </a:r>
                      <a:r>
                        <a:rPr lang="en-IN" sz="16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business problems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Communications, Business requirements &amp; Work scoping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15" marR="2562" marT="256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xmlns="" id="{FB2F1759-263D-4EA7-AF4E-BE1281219FA2}"/>
              </a:ext>
            </a:extLst>
          </p:cNvPr>
          <p:cNvSpPr txBox="1">
            <a:spLocks/>
          </p:cNvSpPr>
          <p:nvPr/>
        </p:nvSpPr>
        <p:spPr>
          <a:xfrm>
            <a:off x="115076" y="0"/>
            <a:ext cx="11198918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Training Strategy and practices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96045"/>
              </p:ext>
            </p:extLst>
          </p:nvPr>
        </p:nvGraphicFramePr>
        <p:xfrm>
          <a:off x="559556" y="962697"/>
          <a:ext cx="10754438" cy="366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222"/>
                <a:gridCol w="2535072"/>
                <a:gridCol w="2535072"/>
                <a:gridCol w="2535072"/>
              </a:tblGrid>
              <a:tr h="8880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8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Small Data</a:t>
                      </a:r>
                      <a:endParaRPr lang="en-US" sz="18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8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</a:t>
                      </a:r>
                      <a:r>
                        <a:rPr lang="en-US" sz="18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Scale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Data</a:t>
                      </a:r>
                      <a:endParaRPr lang="en-US" sz="18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8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Streaming Data</a:t>
                      </a:r>
                      <a:endParaRPr lang="en-US" sz="18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819C"/>
                    </a:solidFill>
                  </a:tcPr>
                </a:tc>
              </a:tr>
              <a:tr h="8880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Structured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Data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8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SQL, Excel</a:t>
                      </a:r>
                      <a:r>
                        <a:rPr lang="en-US" sz="14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Data modelling, ETL</a:t>
                      </a:r>
                      <a:endParaRPr lang="en-US" sz="1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Big Data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Cloud Architecture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Web services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Streaming Data architecture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Message queuing</a:t>
                      </a:r>
                      <a:endParaRPr lang="en-US" sz="1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0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Semi Structured Data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8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SQL, Excel</a:t>
                      </a:r>
                      <a:r>
                        <a:rPr lang="en-US" sz="14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Data modelling, Advanced statistics, ETL</a:t>
                      </a:r>
                      <a:endParaRPr lang="en-US" sz="1400" b="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Big Data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Cloud Architecture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+Web Services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+Visualization</a:t>
                      </a:r>
                      <a:endParaRPr lang="en-US" sz="1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Streaming Data architecture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Message queuing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Real time event processing</a:t>
                      </a:r>
                      <a:endParaRPr lang="en-US" sz="1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0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 Structured Data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8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SQL, Excel</a:t>
                      </a:r>
                      <a:r>
                        <a:rPr lang="en-US" sz="14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Data modelling, Advanced statistics, Data conversion, ETL</a:t>
                      </a:r>
                      <a:endParaRPr lang="en-US" sz="1400" b="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Big Data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+Cloud</a:t>
                      </a:r>
                      <a:r>
                        <a:rPr lang="en-US" sz="14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Architecture</a:t>
                      </a:r>
                    </a:p>
                    <a:p>
                      <a:pPr algn="ctr"/>
                      <a:r>
                        <a:rPr lang="en-US" sz="14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+Web services</a:t>
                      </a:r>
                      <a:endParaRPr lang="en-US" sz="1400" b="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Unstructured Data mining, </a:t>
                      </a:r>
                      <a:endParaRPr lang="en-US" sz="1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Streaming Data architecture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Message queuing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Real time event processing</a:t>
                      </a:r>
                      <a:endParaRPr lang="en-US" sz="1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3146302" y="590233"/>
            <a:ext cx="7386822" cy="382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kern="1200" dirty="0" smtClean="0">
                <a:solidFill>
                  <a:schemeClr val="accent3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LatentView’s Data engineering Training methodology</a:t>
            </a:r>
            <a:endParaRPr lang="en-US" sz="3600" b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6155142" y="4778627"/>
            <a:ext cx="204718" cy="16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964" y="5447325"/>
            <a:ext cx="3239275" cy="474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4788" y="5447324"/>
            <a:ext cx="3239275" cy="474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and Architecture</a:t>
            </a:r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9385" y="5447323"/>
            <a:ext cx="3239275" cy="474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Coding &amp; Testing</a:t>
            </a:r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542964" y="6032951"/>
            <a:ext cx="3683516" cy="70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IN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Upskill with skills like Business analysis, requirement gathering, Conceptualizing, Problem solving</a:t>
            </a:r>
            <a:endParaRPr lang="en-US" sz="24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4518102" y="6032949"/>
            <a:ext cx="3683516" cy="70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IN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 capabilities like High level framework design, Detailed level architecture, Workflow architectures </a:t>
            </a:r>
            <a:endParaRPr lang="en-US" sz="24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8382693" y="6032947"/>
            <a:ext cx="3683516" cy="70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IN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processing skills, Coding best practices, quality assurance, Cloud and Infra implementations. Data management</a:t>
            </a:r>
            <a:endParaRPr lang="en-US" sz="24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5597822" y="4992741"/>
            <a:ext cx="176834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kern="1200" dirty="0" smtClean="0">
                <a:solidFill>
                  <a:schemeClr val="accent3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Upskilling</a:t>
            </a:r>
            <a:endParaRPr lang="en-US" sz="3600" b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xmlns="" id="{FB2F1759-263D-4EA7-AF4E-BE1281219FA2}"/>
              </a:ext>
            </a:extLst>
          </p:cNvPr>
          <p:cNvSpPr txBox="1">
            <a:spLocks/>
          </p:cNvSpPr>
          <p:nvPr/>
        </p:nvSpPr>
        <p:spPr>
          <a:xfrm>
            <a:off x="115076" y="0"/>
            <a:ext cx="11198918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LatentView’s Process </a:t>
            </a:r>
            <a:r>
              <a:rPr lang="en-US" dirty="0" smtClean="0"/>
              <a:t>Execution framework</a:t>
            </a: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>
            <a:off x="1783889" y="1274984"/>
            <a:ext cx="9339038" cy="53777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Governance</a:t>
            </a:r>
            <a:endParaRPr lang="en-US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848927" y="1842500"/>
            <a:ext cx="10642488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Closely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monitoring, capturing health metrics and sharing/receiving feedback with Client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sponsor, Overall engagement management</a:t>
            </a:r>
            <a:endParaRPr lang="en-US" sz="24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8170" y="2252734"/>
            <a:ext cx="2635155" cy="899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Scope and Requirements management </a:t>
            </a: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951" y="2252733"/>
            <a:ext cx="2632882" cy="899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access and Security</a:t>
            </a: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03280" y="2252732"/>
            <a:ext cx="2636004" cy="899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Visibility and tracking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434011" y="2252732"/>
            <a:ext cx="2576019" cy="899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 Harmonization</a:t>
            </a: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9434011" y="3302928"/>
            <a:ext cx="2757989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Harmonization of processes by marrying it’s process with Client’s current processes to ensure seamless delivery. </a:t>
            </a:r>
            <a:endParaRPr lang="en-US" sz="24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6303280" y="3302928"/>
            <a:ext cx="2780468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Daily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weekly connect with Clients as per client’s convenience to give a progress update on the work done</a:t>
            </a:r>
            <a:endParaRPr lang="en-US" sz="14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6303280" y="4661187"/>
            <a:ext cx="2780468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Progress, Planned, Insights and Constraints: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Both the past week’s progress and the subsequent week’s planned activities are reviewed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3181311" y="3302928"/>
            <a:ext cx="2780468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IN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Handling Client </a:t>
            </a:r>
            <a:r>
              <a:rPr lang="en-IN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in Client’s environment only via Virtual networks ensuring security of Client’s data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3189158" y="4661186"/>
            <a:ext cx="2780468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LatentView is certified in multiple security related certifications – HIPAA, ISO 27001, PCI DSS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185513" y="3310699"/>
            <a:ext cx="2780468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Knowledge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Client’s program manager to get Requirement documents, client templates, User Guides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185513" y="4681767"/>
            <a:ext cx="2780468" cy="70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tandem with Client’s program manager to do analysis, development, coding, Testing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CFA8E8A-DF82-49A3-BF2A-E72039CB1420}"/>
              </a:ext>
            </a:extLst>
          </p:cNvPr>
          <p:cNvSpPr/>
          <p:nvPr/>
        </p:nvSpPr>
        <p:spPr>
          <a:xfrm>
            <a:off x="388535" y="686820"/>
            <a:ext cx="1092545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LatentView’s 4 pillars to handle execution of all the engagements( Offshore/Onshore models or Only Offshore Models)</a:t>
            </a:r>
            <a:endParaRPr lang="en-US" sz="28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36424" y="2104588"/>
            <a:ext cx="4343020" cy="1015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0" i="0" u="none" strike="noStrike" kern="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 Light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gray">
          <a:xfrm>
            <a:off x="213429" y="3459448"/>
            <a:ext cx="5147357" cy="259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tabLst>
                <a:tab pos="368379" algn="l"/>
              </a:tabLst>
              <a:defRPr/>
            </a:pPr>
            <a:r>
              <a:rPr lang="en-US" sz="2000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 You Have </a:t>
            </a:r>
            <a:br>
              <a:rPr lang="en-US" sz="2000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Any Questions?</a:t>
            </a:r>
          </a:p>
          <a:p>
            <a:pPr eaLnBrk="0" hangingPunct="0">
              <a:spcBef>
                <a:spcPct val="20000"/>
              </a:spcBef>
              <a:tabLst>
                <a:tab pos="368379" algn="l"/>
              </a:tabLst>
              <a:defRPr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spcBef>
                <a:spcPct val="20000"/>
              </a:spcBef>
              <a:tabLst>
                <a:tab pos="368379" algn="l"/>
              </a:tabLst>
              <a:defRPr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  <a:hlinkClick r:id="" action="ppaction://noaction"/>
            </a:endParaRPr>
          </a:p>
          <a:p>
            <a:pPr eaLnBrk="0" hangingPunct="0">
              <a:spcBef>
                <a:spcPct val="20000"/>
              </a:spcBef>
              <a:tabLst>
                <a:tab pos="368379" algn="l"/>
              </a:tabLst>
              <a:defRPr/>
            </a:pPr>
            <a:endParaRPr lang="en-US" sz="1200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spcBef>
                <a:spcPct val="20000"/>
              </a:spcBef>
              <a:tabLst>
                <a:tab pos="368379" algn="l"/>
              </a:tabLst>
              <a:defRPr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gray">
          <a:xfrm>
            <a:off x="328606" y="4153995"/>
            <a:ext cx="4970758" cy="240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457200" eaLnBrk="0" hangingPunct="0">
              <a:lnSpc>
                <a:spcPct val="95000"/>
              </a:lnSpc>
            </a:pPr>
            <a:endParaRPr lang="en-US" b="1" noProof="1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algn="ctr" defTabSz="457200" eaLnBrk="0" hangingPunct="0">
              <a:lnSpc>
                <a:spcPct val="95000"/>
              </a:lnSpc>
            </a:pPr>
            <a:endParaRPr lang="en-IN" b="1" noProof="1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algn="ctr" defTabSz="457200" eaLnBrk="0" hangingPunct="0">
              <a:lnSpc>
                <a:spcPct val="95000"/>
              </a:lnSpc>
            </a:pPr>
            <a:endParaRPr lang="en-IN" b="1" noProof="1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algn="ctr" defTabSz="457200" eaLnBrk="0" hangingPunct="0">
              <a:lnSpc>
                <a:spcPct val="95000"/>
              </a:lnSpc>
            </a:pPr>
            <a:endParaRPr lang="en-IN" b="1" noProof="1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algn="ctr" defTabSz="457200" eaLnBrk="0" hangingPunct="0">
              <a:lnSpc>
                <a:spcPct val="95000"/>
              </a:lnSpc>
            </a:pPr>
            <a:endParaRPr lang="en-IN" b="1" noProof="1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457200" eaLnBrk="0" hangingPunct="0">
              <a:lnSpc>
                <a:spcPct val="95000"/>
              </a:lnSpc>
            </a:pPr>
            <a:r>
              <a:rPr lang="en-IN" b="1" noProof="1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www.LatentView.com</a:t>
            </a:r>
          </a:p>
          <a:p>
            <a:pPr algn="ctr" defTabSz="457200" eaLnBrk="0" hangingPunct="0">
              <a:lnSpc>
                <a:spcPct val="95000"/>
              </a:lnSpc>
            </a:pPr>
            <a:r>
              <a:rPr lang="en-IN" sz="14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|  Princeton  |  San Jose  |  Seattle  |  London  | </a:t>
            </a:r>
          </a:p>
          <a:p>
            <a:pPr algn="ctr" defTabSz="457200" eaLnBrk="0" hangingPunct="0">
              <a:lnSpc>
                <a:spcPct val="95000"/>
              </a:lnSpc>
            </a:pPr>
            <a:r>
              <a:rPr lang="en-IN" sz="14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Chennai  |  Singapore  |</a:t>
            </a:r>
          </a:p>
          <a:p>
            <a:pPr algn="ctr" defTabSz="457200" eaLnBrk="0" hangingPunct="0">
              <a:lnSpc>
                <a:spcPct val="95000"/>
              </a:lnSpc>
            </a:pPr>
            <a:endParaRPr lang="de-DE" sz="1400" b="1" dirty="0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7858" y="4570521"/>
            <a:ext cx="417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Email: </a:t>
            </a:r>
            <a:r>
              <a:rPr lang="en-IN" dirty="0" smtClean="0">
                <a:solidFill>
                  <a:schemeClr val="bg1"/>
                </a:solidFill>
              </a:rPr>
              <a:t>Kanav.sharma@latentview.com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2D625640-C8A8-40A0-B7D1-8DFCD19B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CD9AD5F-3CCE-084D-84D8-4A35232D37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F3542"/>
      </a:accent1>
      <a:accent2>
        <a:srgbClr val="42847A"/>
      </a:accent2>
      <a:accent3>
        <a:srgbClr val="767171"/>
      </a:accent3>
      <a:accent4>
        <a:srgbClr val="9CDAAB"/>
      </a:accent4>
      <a:accent5>
        <a:srgbClr val="7F7F7F"/>
      </a:accent5>
      <a:accent6>
        <a:srgbClr val="FFD965"/>
      </a:accent6>
      <a:hlink>
        <a:srgbClr val="73809B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34086</TotalTime>
  <Words>709</Words>
  <Application>Microsoft Office PowerPoint</Application>
  <PresentationFormat>Widescreen</PresentationFormat>
  <Paragraphs>134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Asap</vt:lpstr>
      <vt:lpstr>Calibri</vt:lpstr>
      <vt:lpstr>Calibri Light</vt:lpstr>
      <vt:lpstr>Segoe UI</vt:lpstr>
      <vt:lpstr>Segoe UI Light</vt:lpstr>
      <vt:lpstr>Segoe UI Semibold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 Sundara Pandiyan Ganesan</dc:creator>
  <cp:lastModifiedBy>Kanav Sharma</cp:lastModifiedBy>
  <cp:revision>1614</cp:revision>
  <cp:lastPrinted>2017-11-24T13:21:43Z</cp:lastPrinted>
  <dcterms:created xsi:type="dcterms:W3CDTF">2016-11-01T18:06:54Z</dcterms:created>
  <dcterms:modified xsi:type="dcterms:W3CDTF">2018-02-05T14:00:05Z</dcterms:modified>
</cp:coreProperties>
</file>