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wdp" ContentType="image/vnd.ms-photo"/>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33"/>
  </p:notesMasterIdLst>
  <p:handoutMasterIdLst>
    <p:handoutMasterId r:id="rId34"/>
  </p:handoutMasterIdLst>
  <p:sldIdLst>
    <p:sldId id="435" r:id="rId2"/>
    <p:sldId id="762" r:id="rId3"/>
    <p:sldId id="763" r:id="rId4"/>
    <p:sldId id="764" r:id="rId5"/>
    <p:sldId id="765" r:id="rId6"/>
    <p:sldId id="766" r:id="rId7"/>
    <p:sldId id="860" r:id="rId8"/>
    <p:sldId id="863" r:id="rId9"/>
    <p:sldId id="864" r:id="rId10"/>
    <p:sldId id="987" r:id="rId11"/>
    <p:sldId id="988" r:id="rId12"/>
    <p:sldId id="989" r:id="rId13"/>
    <p:sldId id="896" r:id="rId14"/>
    <p:sldId id="979" r:id="rId15"/>
    <p:sldId id="978" r:id="rId16"/>
    <p:sldId id="983" r:id="rId17"/>
    <p:sldId id="976" r:id="rId18"/>
    <p:sldId id="944" r:id="rId19"/>
    <p:sldId id="870" r:id="rId20"/>
    <p:sldId id="945" r:id="rId21"/>
    <p:sldId id="948" r:id="rId22"/>
    <p:sldId id="958" r:id="rId23"/>
    <p:sldId id="959" r:id="rId24"/>
    <p:sldId id="960" r:id="rId25"/>
    <p:sldId id="961" r:id="rId26"/>
    <p:sldId id="962" r:id="rId27"/>
    <p:sldId id="963" r:id="rId28"/>
    <p:sldId id="982" r:id="rId29"/>
    <p:sldId id="986" r:id="rId30"/>
    <p:sldId id="985" r:id="rId31"/>
    <p:sldId id="52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3" userDrawn="1">
          <p15:clr>
            <a:srgbClr val="A4A3A4"/>
          </p15:clr>
        </p15:guide>
        <p15:guide id="2"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hya Seshachalam" initials="NS"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E8E8E9"/>
    <a:srgbClr val="2F3542"/>
    <a:srgbClr val="B39A86"/>
    <a:srgbClr val="7ACCB7"/>
    <a:srgbClr val="7F7F7F"/>
    <a:srgbClr val="8497B0"/>
    <a:srgbClr val="42847A"/>
    <a:srgbClr val="D9D9D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autoAdjust="0"/>
    <p:restoredTop sz="89295" autoAdjust="0"/>
  </p:normalViewPr>
  <p:slideViewPr>
    <p:cSldViewPr snapToGrid="0">
      <p:cViewPr varScale="1">
        <p:scale>
          <a:sx n="114" d="100"/>
          <a:sy n="114" d="100"/>
        </p:scale>
        <p:origin x="848" y="176"/>
      </p:cViewPr>
      <p:guideLst>
        <p:guide orient="horz" pos="1593"/>
        <p:guide pos="801"/>
      </p:guideLst>
    </p:cSldViewPr>
  </p:slideViewPr>
  <p:notesTextViewPr>
    <p:cViewPr>
      <p:scale>
        <a:sx n="1" d="1"/>
        <a:sy n="1" d="1"/>
      </p:scale>
      <p:origin x="0" y="0"/>
    </p:cViewPr>
  </p:notesTextViewPr>
  <p:sorterViewPr>
    <p:cViewPr>
      <p:scale>
        <a:sx n="100" d="100"/>
        <a:sy n="100" d="100"/>
      </p:scale>
      <p:origin x="0" y="-4008"/>
    </p:cViewPr>
  </p:sorterViewPr>
  <p:notesViewPr>
    <p:cSldViewPr snapToGrid="0">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91EC6A-043C-7742-9F0C-9E1278D0B847}" type="datetimeFigureOut">
              <a:rPr lang="en-US" smtClean="0"/>
              <a:t>11/24/17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98800D-675F-6846-A6DC-A0D4B7FED78F}" type="slidenum">
              <a:rPr lang="en-US" smtClean="0"/>
              <a:t>‹#›</a:t>
            </a:fld>
            <a:endParaRPr lang="en-US"/>
          </a:p>
        </p:txBody>
      </p:sp>
    </p:spTree>
    <p:extLst>
      <p:ext uri="{BB962C8B-B14F-4D97-AF65-F5344CB8AC3E}">
        <p14:creationId xmlns:p14="http://schemas.microsoft.com/office/powerpoint/2010/main" val="1737050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A14F3-657B-4219-93C2-36B9DAA98C26}" type="datetimeFigureOut">
              <a:rPr lang="en-US" smtClean="0"/>
              <a:t>11/24/17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88C2B-5681-4065-AE4F-4E5210754A72}" type="slidenum">
              <a:rPr lang="en-US" smtClean="0"/>
              <a:t>‹#›</a:t>
            </a:fld>
            <a:endParaRPr lang="en-US" dirty="0"/>
          </a:p>
        </p:txBody>
      </p:sp>
    </p:spTree>
    <p:extLst>
      <p:ext uri="{BB962C8B-B14F-4D97-AF65-F5344CB8AC3E}">
        <p14:creationId xmlns:p14="http://schemas.microsoft.com/office/powerpoint/2010/main" val="287000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err="1">
                <a:solidFill>
                  <a:schemeClr val="tx1"/>
                </a:solidFill>
                <a:effectLst/>
                <a:latin typeface="+mn-lt"/>
                <a:ea typeface="+mn-ea"/>
                <a:cs typeface="+mn-cs"/>
              </a:rPr>
              <a:t>LatentView’s</a:t>
            </a:r>
            <a:r>
              <a:rPr lang="en-IN" sz="1200" kern="1200" dirty="0">
                <a:solidFill>
                  <a:schemeClr val="tx1"/>
                </a:solidFill>
                <a:effectLst/>
                <a:latin typeface="+mn-lt"/>
                <a:ea typeface="+mn-ea"/>
                <a:cs typeface="+mn-cs"/>
              </a:rPr>
              <a:t> propriety technology includes advanced analytics solutions designed to bring innovation to its customers’ digital transformation initiatives. These solutions support disruptive technologies such as artificial intelligence (AI) and machine learning, which are growing globally as companies seek deeper insights from their data and greater freedom for personnel to innovate.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IN" sz="1200" b="0" i="0" kern="1200" dirty="0" err="1">
                <a:solidFill>
                  <a:schemeClr val="tx1"/>
                </a:solidFill>
                <a:effectLst/>
                <a:latin typeface="+mn-lt"/>
                <a:ea typeface="+mn-ea"/>
                <a:cs typeface="+mn-cs"/>
              </a:rPr>
              <a:t>LatentView</a:t>
            </a:r>
            <a:r>
              <a:rPr lang="en-IN" sz="1200" b="0" i="0" kern="1200" baseline="0" dirty="0">
                <a:solidFill>
                  <a:schemeClr val="tx1"/>
                </a:solidFill>
                <a:effectLst/>
                <a:latin typeface="+mn-lt"/>
                <a:ea typeface="+mn-ea"/>
                <a:cs typeface="+mn-cs"/>
              </a:rPr>
              <a:t> w</a:t>
            </a:r>
            <a:r>
              <a:rPr lang="en-IN" sz="1200" b="0" i="0" kern="1200" dirty="0">
                <a:solidFill>
                  <a:schemeClr val="tx1"/>
                </a:solidFill>
                <a:effectLst/>
                <a:latin typeface="+mn-lt"/>
                <a:ea typeface="+mn-ea"/>
                <a:cs typeface="+mn-cs"/>
              </a:rPr>
              <a:t>orks at the intersection of Business, Data, Math (Analytics / Quantitative Techniques) and Distributed Processing (Big Data) to produce actionable insights that helps answer business questions using an approach that is simple, pragmatic and effective. Quantitative Techniques cover the spectrum of Data Science and includes Machine Learning, Data Mining, Process Mining, Statistical Inference, Optimization, Business Process Simulations, Text Analytics, Data Visualization and other Cognitive technologies.</a:t>
            </a:r>
            <a:endParaRPr lang="en-US" b="1" i="1" dirty="0"/>
          </a:p>
        </p:txBody>
      </p:sp>
      <p:sp>
        <p:nvSpPr>
          <p:cNvPr id="4" name="Slide Number Placeholder 3"/>
          <p:cNvSpPr>
            <a:spLocks noGrp="1"/>
          </p:cNvSpPr>
          <p:nvPr>
            <p:ph type="sldNum" sz="quarter" idx="10"/>
          </p:nvPr>
        </p:nvSpPr>
        <p:spPr/>
        <p:txBody>
          <a:bodyPr/>
          <a:lstStyle/>
          <a:p>
            <a:fld id="{4D288C2B-5681-4065-AE4F-4E5210754A72}" type="slidenum">
              <a:rPr lang="en-US" smtClean="0"/>
              <a:t>6</a:t>
            </a:fld>
            <a:endParaRPr lang="en-US" dirty="0"/>
          </a:p>
        </p:txBody>
      </p:sp>
    </p:spTree>
    <p:extLst>
      <p:ext uri="{BB962C8B-B14F-4D97-AF65-F5344CB8AC3E}">
        <p14:creationId xmlns:p14="http://schemas.microsoft.com/office/powerpoint/2010/main" val="266168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288C2B-5681-4065-AE4F-4E5210754A72}" type="slidenum">
              <a:rPr lang="en-US" smtClean="0"/>
              <a:t>21</a:t>
            </a:fld>
            <a:endParaRPr lang="en-US" dirty="0"/>
          </a:p>
        </p:txBody>
      </p:sp>
    </p:spTree>
    <p:extLst>
      <p:ext uri="{BB962C8B-B14F-4D97-AF65-F5344CB8AC3E}">
        <p14:creationId xmlns:p14="http://schemas.microsoft.com/office/powerpoint/2010/main" val="2118125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baseline="0" dirty="0">
                <a:solidFill>
                  <a:srgbClr val="44546A"/>
                </a:solidFill>
              </a:rPr>
              <a:t>Facebook IT-Logistics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400" b="1" i="0" u="none" strike="noStrike" kern="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400" b="1" i="0" u="none" strike="noStrike" kern="0" cap="none" spc="0" normalizeH="0" baseline="0" noProof="0" dirty="0">
                <a:ln>
                  <a:noFill/>
                </a:ln>
                <a:solidFill>
                  <a:sysClr val="windowText" lastClr="000000"/>
                </a:solidFill>
                <a:effectLst/>
                <a:uLnTx/>
                <a:uFillTx/>
              </a:rPr>
              <a:t>Business Objective:</a:t>
            </a:r>
            <a:br>
              <a:rPr kumimoji="0" lang="en-US" sz="1400" b="1" i="0" u="none" strike="noStrike" kern="0" cap="none" spc="0" normalizeH="0" baseline="0" noProof="0" dirty="0">
                <a:ln>
                  <a:noFill/>
                </a:ln>
                <a:solidFill>
                  <a:sysClr val="windowText" lastClr="000000"/>
                </a:solidFill>
                <a:effectLst/>
                <a:uLnTx/>
                <a:uFillTx/>
              </a:rPr>
            </a:br>
            <a:r>
              <a:rPr lang="en-US" sz="1400" dirty="0">
                <a:solidFill>
                  <a:srgbClr val="44546A"/>
                </a:solidFill>
              </a:rPr>
              <a:t>Lack of data based forecasting for</a:t>
            </a:r>
            <a:r>
              <a:rPr lang="en-US" sz="1400" baseline="0" dirty="0">
                <a:solidFill>
                  <a:srgbClr val="44546A"/>
                </a:solidFill>
              </a:rPr>
              <a:t> </a:t>
            </a:r>
            <a:r>
              <a:rPr lang="en-US" sz="1400" dirty="0">
                <a:solidFill>
                  <a:srgbClr val="44546A"/>
                </a:solidFill>
              </a:rPr>
              <a:t>demand and supply drivers resulting in high cost for IT</a:t>
            </a:r>
            <a:r>
              <a:rPr lang="en-US" sz="1400" baseline="0" dirty="0">
                <a:solidFill>
                  <a:srgbClr val="44546A"/>
                </a:solidFill>
              </a:rPr>
              <a:t> logistics.</a:t>
            </a:r>
            <a:endParaRPr kumimoji="0" lang="en-US" sz="1400" b="1" i="0" u="none" strike="noStrike" kern="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400" b="1" i="0" u="none" strike="noStrike" kern="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400" b="1" i="0" u="none" strike="noStrike" kern="0" cap="none" spc="0" normalizeH="0" baseline="0" noProof="0" dirty="0">
              <a:ln>
                <a:noFill/>
              </a:ln>
              <a:solidFill>
                <a:sysClr val="windowText" lastClr="000000"/>
              </a:solidFill>
              <a:effectLst/>
              <a:uLnTx/>
              <a:uFillTx/>
            </a:endParaRPr>
          </a:p>
          <a:p>
            <a:pPr marL="0" indent="0">
              <a:buFont typeface="Wingdings" panose="05000000000000000000" pitchFamily="2" charset="2"/>
              <a:buNone/>
            </a:pPr>
            <a:r>
              <a:rPr lang="en-IN" sz="1600" b="1" i="0" kern="1200" dirty="0">
                <a:solidFill>
                  <a:schemeClr val="tx1"/>
                </a:solidFill>
                <a:effectLst/>
                <a:latin typeface="+mn-lt"/>
                <a:ea typeface="+mn-ea"/>
                <a:cs typeface="+mn-cs"/>
              </a:rPr>
              <a:t>LatentView</a:t>
            </a:r>
            <a:r>
              <a:rPr lang="en-IN" sz="1600" b="1" i="0" kern="1200" baseline="0" dirty="0">
                <a:solidFill>
                  <a:schemeClr val="tx1"/>
                </a:solidFill>
                <a:effectLst/>
                <a:latin typeface="+mn-lt"/>
                <a:ea typeface="+mn-ea"/>
                <a:cs typeface="+mn-cs"/>
              </a:rPr>
              <a:t> Solution: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400" kern="0"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Calculate</a:t>
            </a:r>
            <a:r>
              <a:rPr lang="en-IN" sz="1400" kern="0" spc="-96" baseline="0"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 the </a:t>
            </a:r>
            <a:r>
              <a:rPr lang="en-IN" sz="1400" kern="0"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Cost per Served User Estimation by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solidFill>
                  <a:schemeClr val="tx2"/>
                </a:solidFill>
                <a:latin typeface="Segoe UI"/>
                <a:cs typeface="Segoe UI"/>
              </a:rPr>
              <a:t>Budgetary Planning</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solidFill>
                  <a:schemeClr val="tx2"/>
                </a:solidFill>
                <a:latin typeface="Segoe UI"/>
                <a:cs typeface="Segoe UI"/>
              </a:rPr>
              <a:t>Monthly Forecasting</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solidFill>
                  <a:schemeClr val="tx2"/>
                </a:solidFill>
                <a:latin typeface="Segoe UI"/>
                <a:cs typeface="Segoe UI"/>
              </a:rPr>
              <a:t>Operational Management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400" kern="0"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 </a:t>
            </a:r>
            <a:endParaRPr kumimoji="0" lang="en-US" sz="1400" b="1" i="0" u="none" strike="noStrike" kern="1200" cap="none" spc="-96" normalizeH="0" baseline="0" noProof="0" dirty="0">
              <a:ln w="3175">
                <a:noFill/>
              </a:ln>
              <a:solidFill>
                <a:schemeClr val="tx1"/>
              </a:solidFill>
              <a:effectLst/>
              <a:uLnTx/>
              <a:uFillTx/>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400" b="1" i="0" u="none" strike="noStrike" kern="1200" cap="none" spc="-96" normalizeH="0" baseline="0" noProof="0" dirty="0">
              <a:ln w="3175">
                <a:noFill/>
              </a:ln>
              <a:solidFill>
                <a:schemeClr val="tx1"/>
              </a:solidFill>
              <a:effectLst/>
              <a:uLnTx/>
              <a:uFillTx/>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400" b="1" i="0" u="none" strike="noStrike" kern="1200" cap="none" spc="-96" normalizeH="0" baseline="0" noProof="0" dirty="0">
                <a:ln w="3175">
                  <a:noFill/>
                </a:ln>
                <a:solidFill>
                  <a:schemeClr val="tx1"/>
                </a:solidFill>
                <a:effectLst/>
                <a:uLnTx/>
                <a:uFillTx/>
                <a:ea typeface="Segoe UI" panose="020B0502040204020203" pitchFamily="34" charset="0"/>
                <a:cs typeface="Segoe UI" panose="020B0502040204020203" pitchFamily="34" charset="0"/>
              </a:rPr>
              <a:t> </a:t>
            </a:r>
            <a:endParaRPr kumimoji="0" lang="en-AU" sz="1200" b="0" i="0" u="none" strike="noStrike" kern="1200" cap="none" spc="-96" normalizeH="0" baseline="0" noProof="0" dirty="0">
              <a:ln w="3175">
                <a:noFill/>
              </a:ln>
              <a:solidFill>
                <a:schemeClr val="tx1"/>
              </a:solidFill>
              <a:effectLst/>
              <a:uLnTx/>
              <a:uFillTx/>
              <a:ea typeface="Segoe UI" panose="020B0502040204020203" pitchFamily="34" charset="0"/>
              <a:cs typeface="Segoe UI" panose="020B0502040204020203" pitchFamily="34" charset="0"/>
            </a:endParaRPr>
          </a:p>
          <a:p>
            <a:pPr marL="800100" marR="0" lvl="1" indent="-342900" algn="ctr"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AU" sz="1200" b="1" i="0" u="none" strike="noStrike" kern="1200" cap="none" spc="-96" normalizeH="0" baseline="0" noProof="0" dirty="0">
              <a:ln w="3175">
                <a:noFill/>
              </a:ln>
              <a:solidFill>
                <a:schemeClr val="tx1"/>
              </a:solidFill>
              <a:effectLst/>
              <a:uLnTx/>
              <a:uFillTx/>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200" b="1" i="0" u="none" strike="noStrike" kern="0" cap="none" spc="-96" normalizeH="0" baseline="0" noProof="0" dirty="0">
              <a:ln w="3175">
                <a:noFill/>
              </a:ln>
              <a:solidFill>
                <a:sysClr val="windowText" lastClr="000000"/>
              </a:solidFill>
              <a:effectLst/>
              <a:uLnTx/>
              <a:uFillTx/>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200" b="1" i="0" u="none" strike="noStrike" kern="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1" dirty="0">
              <a:solidFill>
                <a:srgbClr val="44546A"/>
              </a:solidFill>
            </a:endParaRPr>
          </a:p>
          <a:p>
            <a:pPr marL="0" indent="0">
              <a:buFont typeface="Wingdings" panose="05000000000000000000" pitchFamily="2" charset="2"/>
              <a:buNone/>
            </a:pPr>
            <a:endParaRPr lang="en-IN" dirty="0"/>
          </a:p>
        </p:txBody>
      </p:sp>
      <p:sp>
        <p:nvSpPr>
          <p:cNvPr id="4" name="Slide Number Placeholder 3"/>
          <p:cNvSpPr>
            <a:spLocks noGrp="1"/>
          </p:cNvSpPr>
          <p:nvPr>
            <p:ph type="sldNum" sz="quarter" idx="10"/>
          </p:nvPr>
        </p:nvSpPr>
        <p:spPr/>
        <p:txBody>
          <a:bodyPr/>
          <a:lstStyle/>
          <a:p>
            <a:fld id="{DE7C9F45-6BF4-425C-B6BC-17048751ADD4}" type="slidenum">
              <a:rPr lang="en-US" smtClean="0"/>
              <a:pPr/>
              <a:t>29</a:t>
            </a:fld>
            <a:endParaRPr lang="en-US" dirty="0"/>
          </a:p>
        </p:txBody>
      </p:sp>
    </p:spTree>
    <p:extLst>
      <p:ext uri="{BB962C8B-B14F-4D97-AF65-F5344CB8AC3E}">
        <p14:creationId xmlns:p14="http://schemas.microsoft.com/office/powerpoint/2010/main" val="2080246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3" y="1338263"/>
            <a:ext cx="6424612" cy="3614737"/>
          </a:xfrm>
        </p:spPr>
      </p:sp>
      <p:sp>
        <p:nvSpPr>
          <p:cNvPr id="3" name="Notes Placeholder 2"/>
          <p:cNvSpPr>
            <a:spLocks noGrp="1"/>
          </p:cNvSpPr>
          <p:nvPr>
            <p:ph type="body" idx="1"/>
          </p:nvPr>
        </p:nvSpPr>
        <p:spPr/>
        <p:txBody>
          <a:bodyPr/>
          <a:lstStyle/>
          <a:p>
            <a:r>
              <a:rPr lang="en-US" sz="1200" b="1" baseline="0" dirty="0" err="1">
                <a:latin typeface="+mj-lt"/>
              </a:rPr>
              <a:t>Pepsico</a:t>
            </a:r>
            <a:r>
              <a:rPr lang="en-US" sz="1200" b="1" baseline="0" dirty="0">
                <a:latin typeface="+mj-lt"/>
              </a:rPr>
              <a:t> – Warehousing Stops</a:t>
            </a:r>
          </a:p>
          <a:p>
            <a:endParaRPr lang="en-US" sz="1200" b="1" baseline="0" dirty="0">
              <a:latin typeface="+mj-lt"/>
            </a:endParaRPr>
          </a:p>
          <a:p>
            <a:r>
              <a:rPr lang="en-US" sz="1200" b="1" baseline="0" dirty="0">
                <a:latin typeface="+mj-lt"/>
              </a:rPr>
              <a:t>Business Objective:</a:t>
            </a:r>
          </a:p>
          <a:p>
            <a:pPr marL="285750" indent="-285750">
              <a:buFont typeface="Arial" panose="020B0604020202020204" pitchFamily="34" charset="0"/>
              <a:buChar char="•"/>
            </a:pPr>
            <a:r>
              <a:rPr lang="en-US" sz="1200" dirty="0"/>
              <a:t>Understand the reason why LPA falls short of expected target of 800 cases/hr./ door </a:t>
            </a:r>
          </a:p>
          <a:p>
            <a:pPr marL="285750" indent="-285750">
              <a:buFont typeface="Arial" panose="020B0604020202020204" pitchFamily="34" charset="0"/>
              <a:buChar char="•"/>
            </a:pPr>
            <a:r>
              <a:rPr lang="en-US" sz="1200" dirty="0"/>
              <a:t>Develop a dashboard to identify and compare the scenarios of LPA performance</a:t>
            </a:r>
            <a:endParaRPr lang="en-IN" sz="1200" dirty="0"/>
          </a:p>
          <a:p>
            <a:endParaRPr lang="en-US" sz="1200" baseline="0" dirty="0">
              <a:latin typeface="+mj-lt"/>
            </a:endParaRPr>
          </a:p>
          <a:p>
            <a:r>
              <a:rPr lang="en-US" sz="1200" b="1" baseline="0" dirty="0">
                <a:latin typeface="+mj-lt"/>
              </a:rPr>
              <a:t>LV Solution:</a:t>
            </a:r>
          </a:p>
          <a:p>
            <a:pPr marL="285750" indent="-285750">
              <a:buFont typeface="Arial" panose="020B0604020202020204" pitchFamily="34" charset="0"/>
              <a:buChar char="•"/>
            </a:pPr>
            <a:r>
              <a:rPr lang="en-US" sz="1200" dirty="0"/>
              <a:t>Identification of processes around LPA which might have a  significant impact on LPA performance</a:t>
            </a:r>
          </a:p>
          <a:p>
            <a:pPr marL="285750" indent="-285750">
              <a:buFont typeface="Arial" panose="020B0604020202020204" pitchFamily="34" charset="0"/>
              <a:buChar char="•"/>
            </a:pPr>
            <a:r>
              <a:rPr lang="en-US" sz="1200" dirty="0"/>
              <a:t>Use Disco (Process Mining tool) to find the bottle necks in the warehouse process</a:t>
            </a:r>
          </a:p>
          <a:p>
            <a:pPr marL="742950" lvl="1" indent="-285750">
              <a:buFont typeface="Arial" panose="020B0604020202020204" pitchFamily="34" charset="0"/>
              <a:buChar char="•"/>
            </a:pPr>
            <a:r>
              <a:rPr lang="en-IN" sz="1200" dirty="0"/>
              <a:t>Pick Belt not sending enough cases to Pick Acc.</a:t>
            </a:r>
          </a:p>
          <a:p>
            <a:pPr marL="742950" lvl="1" indent="-285750">
              <a:buFont typeface="Arial" panose="020B0604020202020204" pitchFamily="34" charset="0"/>
              <a:buChar char="•"/>
            </a:pPr>
            <a:r>
              <a:rPr lang="en-IN" sz="1200" dirty="0"/>
              <a:t>Pick account is unable to process that many cases in time</a:t>
            </a:r>
          </a:p>
          <a:p>
            <a:pPr marL="742950" lvl="1" indent="-285750">
              <a:buFont typeface="Arial" panose="020B0604020202020204" pitchFamily="34" charset="0"/>
              <a:buChar char="•"/>
            </a:pPr>
            <a:r>
              <a:rPr lang="en-IN" sz="1200" dirty="0"/>
              <a:t>Speed of LPA is reduced since distribution merge is at its full capacity (unable to take anymore cases)</a:t>
            </a:r>
          </a:p>
          <a:p>
            <a:endParaRPr lang="en-US" sz="1200" baseline="0" dirty="0">
              <a:latin typeface="+mj-lt"/>
            </a:endParaRPr>
          </a:p>
          <a:p>
            <a:r>
              <a:rPr lang="en-IN" sz="1200" b="1" dirty="0">
                <a:solidFill>
                  <a:srgbClr val="000000"/>
                </a:solidFill>
                <a:ea typeface="Segoe UI" pitchFamily="34" charset="0"/>
                <a:cs typeface="Segoe UI" pitchFamily="34" charset="0"/>
              </a:rPr>
              <a:t>Findings: </a:t>
            </a:r>
          </a:p>
          <a:p>
            <a:pPr marL="285750" indent="-285750">
              <a:buFont typeface="Arial" panose="020B0604020202020204" pitchFamily="34" charset="0"/>
              <a:buChar char="•"/>
            </a:pPr>
            <a:r>
              <a:rPr lang="en-US" sz="1200" dirty="0"/>
              <a:t>18% percent of cases are stuck at carton sorted area since its not able to map them to the exact aisle lift pickup area </a:t>
            </a:r>
          </a:p>
          <a:p>
            <a:pPr marL="285750" indent="-285750">
              <a:buFont typeface="Arial" panose="020B0604020202020204" pitchFamily="34" charset="0"/>
              <a:buChar char="•"/>
            </a:pPr>
            <a:r>
              <a:rPr lang="en-US" sz="1200" dirty="0"/>
              <a:t>20% percent of cases are being diverted back to carton sorted from the aisle lift pickup as they arrived at wrong aisle</a:t>
            </a:r>
            <a:endParaRPr lang="en-IN" sz="1200" dirty="0"/>
          </a:p>
          <a:p>
            <a:endParaRPr lang="en-US" sz="1200" baseline="0" dirty="0">
              <a:latin typeface="+mj-lt"/>
            </a:endParaRPr>
          </a:p>
          <a:p>
            <a:r>
              <a:rPr lang="en-US" sz="1200" b="1" baseline="0" dirty="0">
                <a:latin typeface="+mj-lt"/>
              </a:rPr>
              <a:t>Business Benefits:</a:t>
            </a:r>
          </a:p>
          <a:p>
            <a:pPr marL="114300" lvl="0" indent="-114300">
              <a:lnSpc>
                <a:spcPct val="150000"/>
              </a:lnSpc>
              <a:spcAft>
                <a:spcPts val="200"/>
              </a:spcAft>
              <a:buFont typeface="Arial" pitchFamily="34" charset="0"/>
              <a:buChar char="•"/>
              <a:defRPr/>
            </a:pPr>
            <a:r>
              <a:rPr lang="en-IN" sz="1200" dirty="0">
                <a:solidFill>
                  <a:srgbClr val="000000"/>
                </a:solidFill>
              </a:rPr>
              <a:t>Cases processed increased to 680/hr./ door</a:t>
            </a:r>
          </a:p>
          <a:p>
            <a:pPr marL="114300" lvl="0" indent="-114300">
              <a:lnSpc>
                <a:spcPct val="150000"/>
              </a:lnSpc>
              <a:spcAft>
                <a:spcPts val="200"/>
              </a:spcAft>
              <a:buFont typeface="Arial" pitchFamily="34" charset="0"/>
              <a:buChar char="•"/>
              <a:defRPr/>
            </a:pPr>
            <a:r>
              <a:rPr lang="en-US" sz="1200" dirty="0">
                <a:solidFill>
                  <a:srgbClr val="000000"/>
                </a:solidFill>
              </a:rPr>
              <a:t> Inventory levels reduced from 48 to 45 days</a:t>
            </a:r>
          </a:p>
          <a:p>
            <a:pPr marL="114300" lvl="0" indent="-114300">
              <a:lnSpc>
                <a:spcPct val="150000"/>
              </a:lnSpc>
              <a:spcAft>
                <a:spcPts val="200"/>
              </a:spcAft>
              <a:buFont typeface="Arial" pitchFamily="34" charset="0"/>
              <a:buChar char="•"/>
              <a:defRPr/>
            </a:pPr>
            <a:r>
              <a:rPr lang="en-IN" sz="1200" dirty="0">
                <a:solidFill>
                  <a:srgbClr val="000000"/>
                </a:solidFill>
              </a:rPr>
              <a:t> Savings of $1 MN per packaging line</a:t>
            </a: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p>
            <a:endParaRPr lang="en-US" sz="1200" baseline="0" dirty="0">
              <a:latin typeface="+mj-lt"/>
            </a:endParaRPr>
          </a:p>
        </p:txBody>
      </p:sp>
      <p:sp>
        <p:nvSpPr>
          <p:cNvPr id="4" name="Slide Number Placeholder 3"/>
          <p:cNvSpPr>
            <a:spLocks noGrp="1"/>
          </p:cNvSpPr>
          <p:nvPr>
            <p:ph type="sldNum" sz="quarter" idx="10"/>
          </p:nvPr>
        </p:nvSpPr>
        <p:spPr/>
        <p:txBody>
          <a:bodyPr/>
          <a:lstStyle/>
          <a:p>
            <a:fld id="{D2A25927-BB9A-4002-8246-FE8A4333C5BE}" type="slidenum">
              <a:rPr lang="en-US" smtClean="0"/>
              <a:t>30</a:t>
            </a:fld>
            <a:endParaRPr lang="en-US" dirty="0"/>
          </a:p>
        </p:txBody>
      </p:sp>
    </p:spTree>
    <p:extLst>
      <p:ext uri="{BB962C8B-B14F-4D97-AF65-F5344CB8AC3E}">
        <p14:creationId xmlns:p14="http://schemas.microsoft.com/office/powerpoint/2010/main" val="1687134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4A517C-DC8C-4D1D-B8F4-1FF28CF15741}" type="slidenum">
              <a:rPr lang="en-IN" smtClean="0">
                <a:solidFill>
                  <a:prstClr val="black"/>
                </a:solidFill>
              </a:rPr>
              <a:pPr/>
              <a:t>31</a:t>
            </a:fld>
            <a:endParaRPr lang="en-IN" dirty="0">
              <a:solidFill>
                <a:prstClr val="black"/>
              </a:solidFill>
            </a:endParaRPr>
          </a:p>
        </p:txBody>
      </p:sp>
    </p:spTree>
    <p:extLst>
      <p:ext uri="{BB962C8B-B14F-4D97-AF65-F5344CB8AC3E}">
        <p14:creationId xmlns:p14="http://schemas.microsoft.com/office/powerpoint/2010/main" val="1178272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Specialists in business-focused analytics</a:t>
            </a:r>
            <a:r>
              <a:rPr lang="en-US" b="0" dirty="0"/>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1" dirty="0">
                <a:solidFill>
                  <a:srgbClr val="FF0000"/>
                </a:solidFill>
                <a:ea typeface="Segoe UI" pitchFamily="34" charset="0"/>
                <a:cs typeface="Segoe UI" pitchFamily="34" charset="0"/>
              </a:rPr>
              <a:t>Single minded focus to create strong</a:t>
            </a:r>
            <a:r>
              <a:rPr lang="en-US" sz="1200" b="0" i="1" baseline="0" dirty="0">
                <a:solidFill>
                  <a:srgbClr val="FF0000"/>
                </a:solidFill>
                <a:ea typeface="Segoe UI" pitchFamily="34" charset="0"/>
                <a:cs typeface="Segoe UI" pitchFamily="34" charset="0"/>
              </a:rPr>
              <a:t> impact on business metrics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1" baseline="0" dirty="0">
                <a:solidFill>
                  <a:srgbClr val="FF0000"/>
                </a:solidFill>
                <a:ea typeface="Segoe UI" pitchFamily="34" charset="0"/>
                <a:cs typeface="Segoe UI" pitchFamily="34" charset="0"/>
              </a:rPr>
              <a:t>Use cases:</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For a </a:t>
            </a:r>
            <a:r>
              <a:rPr lang="en-IN" sz="1200" kern="1200" dirty="0">
                <a:solidFill>
                  <a:schemeClr val="tx1"/>
                </a:solidFill>
                <a:effectLst/>
                <a:latin typeface="+mn-lt"/>
                <a:ea typeface="+mn-ea"/>
                <a:cs typeface="+mn-cs"/>
              </a:rPr>
              <a:t>Europe-based iconic automobile manufacturer, </a:t>
            </a:r>
            <a:r>
              <a:rPr lang="en-US" sz="1200" kern="1200" dirty="0">
                <a:solidFill>
                  <a:schemeClr val="tx1"/>
                </a:solidFill>
                <a:effectLst/>
                <a:latin typeface="+mn-lt"/>
                <a:ea typeface="+mn-ea"/>
                <a:cs typeface="+mn-cs"/>
              </a:rPr>
              <a:t>LatentView helped reduce warranty costs by 35% </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IN" sz="1200" kern="1200" dirty="0">
                <a:solidFill>
                  <a:schemeClr val="tx1"/>
                </a:solidFill>
                <a:effectLst/>
                <a:latin typeface="+mn-lt"/>
                <a:ea typeface="+mn-ea"/>
                <a:cs typeface="+mn-cs"/>
              </a:rPr>
              <a:t>For an American multinational technology giant, LatentView helped improve customer experience that</a:t>
            </a:r>
            <a:r>
              <a:rPr lang="en-US" sz="1200" kern="1200" dirty="0">
                <a:solidFill>
                  <a:schemeClr val="tx1"/>
                </a:solidFill>
                <a:effectLst/>
                <a:latin typeface="+mn-lt"/>
                <a:ea typeface="+mn-ea"/>
                <a:cs typeface="+mn-cs"/>
              </a:rPr>
              <a:t> resulted in potential monetization benefit between $3M to $18M annually</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IN" sz="1200" kern="1200" dirty="0">
                <a:solidFill>
                  <a:schemeClr val="tx1"/>
                </a:solidFill>
                <a:effectLst/>
                <a:latin typeface="+mn-lt"/>
                <a:ea typeface="+mn-ea"/>
                <a:cs typeface="+mn-cs"/>
              </a:rPr>
              <a:t>For a leading US-based beverages and snack manufacturer, LatentView identified demand spaces leading to a potential lift in sales in the range of 1.2-1.5X </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For a leading baby food nutrition company, LatentView drove a 30% increase in web enrollment</a:t>
            </a:r>
            <a:endParaRPr lang="en-US" sz="1200" b="0" i="1" dirty="0">
              <a:solidFill>
                <a:srgbClr val="FF0000"/>
              </a:solidFill>
              <a:ea typeface="Segoe UI" pitchFamily="34" charset="0"/>
              <a:cs typeface="Segoe UI" pitchFamily="34" charset="0"/>
            </a:endParaRPr>
          </a:p>
          <a:p>
            <a:pPr marL="457200" lvl="1" indent="0">
              <a:buNone/>
            </a:pPr>
            <a:r>
              <a:rPr lang="en-IN" b="0" dirty="0"/>
              <a:t>2.   33% of our people have a business degree: </a:t>
            </a:r>
          </a:p>
          <a:p>
            <a:pPr marL="1143000" lvl="2" indent="-228600">
              <a:buAutoNum type="arabicPeriod"/>
            </a:pPr>
            <a:r>
              <a:rPr lang="en-IN" b="0" dirty="0"/>
              <a:t>Top engineering</a:t>
            </a:r>
            <a:r>
              <a:rPr lang="en-IN" b="0" baseline="0" dirty="0"/>
              <a:t> </a:t>
            </a:r>
            <a:r>
              <a:rPr lang="en-IN" b="0" dirty="0"/>
              <a:t>+ Business schools</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IN" sz="1800" b="0" dirty="0">
                <a:latin typeface="Asap" panose="00000500000000000000" pitchFamily="2" charset="0"/>
              </a:rPr>
              <a:t>1 </a:t>
            </a:r>
            <a:r>
              <a:rPr lang="en-IN" sz="1200" b="0" dirty="0">
                <a:latin typeface="Asap" panose="00000500000000000000" pitchFamily="2" charset="0"/>
              </a:rPr>
              <a:t>month</a:t>
            </a:r>
            <a:r>
              <a:rPr lang="en-IN" sz="1800" b="0" dirty="0">
                <a:latin typeface="Asap" panose="00000500000000000000" pitchFamily="2" charset="0"/>
              </a:rPr>
              <a:t> </a:t>
            </a:r>
            <a:r>
              <a:rPr lang="en-IN" sz="1200" b="0" dirty="0">
                <a:latin typeface="Asap" panose="00000500000000000000" pitchFamily="2" charset="0"/>
              </a:rPr>
              <a:t>training program + LEAP – an extensive, skill-set based curriculum to bring them to industry standards </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dirty="0">
                <a:latin typeface="Asap" panose="00000500000000000000" pitchFamily="2" charset="0"/>
              </a:rPr>
              <a:t>Well-planned career path that gives them global exposure; play a strategic role in the growth of the Fortune 500 companies they consult for</a:t>
            </a:r>
            <a:endParaRPr lang="en-US" b="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dirty="0">
                <a:ea typeface="Segoe UI" pitchFamily="34" charset="0"/>
                <a:cs typeface="Segoe UI" pitchFamily="34" charset="0"/>
              </a:rPr>
              <a:t>Experts in u</a:t>
            </a:r>
            <a:r>
              <a:rPr lang="en-US" sz="1200" b="1" kern="1200" dirty="0">
                <a:ea typeface="Segoe UI" pitchFamily="34" charset="0"/>
                <a:cs typeface="Segoe UI" pitchFamily="34" charset="0"/>
              </a:rPr>
              <a:t>nconventional data sources and cloud-based data ecosystems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dirty="0">
                <a:ea typeface="Segoe UI" pitchFamily="34" charset="0"/>
                <a:cs typeface="Segoe UI" pitchFamily="34" charset="0"/>
              </a:rPr>
              <a:t>Partnership with Amazon AWS, and Microsoft Azure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dirty="0">
                <a:ea typeface="Segoe UI" pitchFamily="34" charset="0"/>
                <a:cs typeface="Segoe UI" pitchFamily="34" charset="0"/>
              </a:rPr>
              <a:t>Microsoft’s Gold Analytics Partner: </a:t>
            </a:r>
            <a:r>
              <a:rPr lang="en-IN" sz="1200" b="0" i="0" kern="1200" dirty="0">
                <a:solidFill>
                  <a:schemeClr val="tx1"/>
                </a:solidFill>
                <a:effectLst/>
                <a:latin typeface="+mn-lt"/>
                <a:ea typeface="+mn-ea"/>
                <a:cs typeface="+mn-cs"/>
              </a:rPr>
              <a:t> LatentView has secured Microsoft Gold Partnership for Data Analytics. Microsoft Gold Partnership is the highest possible partnership in Microsoft Partner ecosystem. </a:t>
            </a:r>
            <a:endParaRPr lang="en-US" sz="1200" b="1" kern="1200" dirty="0">
              <a:ea typeface="Segoe UI" pitchFamily="34" charset="0"/>
              <a:cs typeface="Segoe UI"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dirty="0">
                <a:ea typeface="Segoe UI" pitchFamily="34" charset="0"/>
                <a:cs typeface="Segoe UI" pitchFamily="34" charset="0"/>
              </a:rPr>
              <a:t>Cutting edge customizable proprietary solutions</a:t>
            </a:r>
            <a:r>
              <a:rPr lang="en-US" sz="1200" b="1" dirty="0">
                <a:ea typeface="Segoe UI" pitchFamily="34" charset="0"/>
                <a:cs typeface="Segoe UI" pitchFamily="34" charset="0"/>
              </a:rPr>
              <a:t> and </a:t>
            </a:r>
            <a:r>
              <a:rPr lang="en-US" sz="1200" b="1" kern="1200" dirty="0">
                <a:ea typeface="Segoe UI" pitchFamily="34" charset="0"/>
                <a:cs typeface="Segoe UI" pitchFamily="34" charset="0"/>
              </a:rPr>
              <a:t>reusable frameworks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dirty="0">
                <a:ea typeface="Segoe UI" panose="020B0502040204020203" pitchFamily="34" charset="0"/>
                <a:cs typeface="Segoe UI" panose="020B0502040204020203" pitchFamily="34" charset="0"/>
              </a:rPr>
              <a:t>Panel Miner:</a:t>
            </a:r>
            <a:r>
              <a:rPr lang="en-US" sz="1200" b="1" baseline="0" dirty="0">
                <a:ea typeface="Segoe UI" panose="020B0502040204020203" pitchFamily="34" charset="0"/>
                <a:cs typeface="Segoe UI" panose="020B0502040204020203" pitchFamily="34" charset="0"/>
              </a:rPr>
              <a:t> </a:t>
            </a:r>
            <a:r>
              <a:rPr lang="en-IN" sz="1200" b="0" i="0" u="none" strike="noStrike" kern="1200" dirty="0">
                <a:solidFill>
                  <a:schemeClr val="tx1"/>
                </a:solidFill>
                <a:effectLst/>
                <a:latin typeface="+mn-lt"/>
                <a:ea typeface="+mn-ea"/>
                <a:cs typeface="+mn-cs"/>
              </a:rPr>
              <a:t>Panel Miner is a cloud-based, fully-automated, data engineering, exploration, visualization and analytics solution for digital panel data built using Hadoop (</a:t>
            </a:r>
            <a:r>
              <a:rPr lang="en-IN" sz="1200" b="0" i="0" u="none" strike="noStrike" kern="1200" dirty="0" err="1">
                <a:solidFill>
                  <a:schemeClr val="tx1"/>
                </a:solidFill>
                <a:effectLst/>
                <a:latin typeface="+mn-lt"/>
                <a:ea typeface="+mn-ea"/>
                <a:cs typeface="+mn-cs"/>
              </a:rPr>
              <a:t>MapR</a:t>
            </a:r>
            <a:r>
              <a:rPr lang="en-IN" sz="1200" b="0" i="0" u="none" strike="noStrike" kern="1200" dirty="0">
                <a:solidFill>
                  <a:schemeClr val="tx1"/>
                </a:solidFill>
                <a:effectLst/>
                <a:latin typeface="+mn-lt"/>
                <a:ea typeface="+mn-ea"/>
                <a:cs typeface="+mn-cs"/>
              </a:rPr>
              <a:t>), RedShift (data warehouse), S3, Tableau and Python and JavaScript, orchestrated with data pipelines.</a:t>
            </a:r>
            <a:r>
              <a:rPr lang="en-IN" dirty="0"/>
              <a:t> </a:t>
            </a:r>
            <a:endParaRPr lang="en-US" sz="1200"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dirty="0" err="1">
                <a:ea typeface="Segoe UI" pitchFamily="34" charset="0"/>
                <a:cs typeface="Segoe UI" pitchFamily="34" charset="0"/>
              </a:rPr>
              <a:t>TurfView</a:t>
            </a:r>
            <a:r>
              <a:rPr lang="en-US" sz="1200" b="1" dirty="0">
                <a:ea typeface="Segoe UI" pitchFamily="34" charset="0"/>
                <a:cs typeface="Segoe UI" pitchFamily="34" charset="0"/>
              </a:rPr>
              <a:t>:</a:t>
            </a:r>
            <a:r>
              <a:rPr lang="en-US" sz="1200" b="1" baseline="0" dirty="0">
                <a:ea typeface="Segoe UI" pitchFamily="34" charset="0"/>
                <a:cs typeface="Segoe UI" pitchFamily="34" charset="0"/>
              </a:rPr>
              <a:t> </a:t>
            </a:r>
            <a:r>
              <a:rPr lang="en-IN" sz="1200" b="0" i="0" u="none" strike="noStrike" kern="1200" dirty="0" err="1">
                <a:solidFill>
                  <a:schemeClr val="tx1"/>
                </a:solidFill>
                <a:effectLst/>
                <a:latin typeface="+mn-lt"/>
                <a:ea typeface="+mn-ea"/>
                <a:cs typeface="+mn-cs"/>
              </a:rPr>
              <a:t>TurfView</a:t>
            </a:r>
            <a:r>
              <a:rPr lang="en-IN" sz="1200" b="0" i="0" u="none" strike="noStrike" kern="1200" dirty="0">
                <a:solidFill>
                  <a:schemeClr val="tx1"/>
                </a:solidFill>
                <a:effectLst/>
                <a:latin typeface="+mn-lt"/>
                <a:ea typeface="+mn-ea"/>
                <a:cs typeface="+mn-cs"/>
              </a:rPr>
              <a:t> is a solution which helps firms with a digital presence </a:t>
            </a:r>
            <a:r>
              <a:rPr lang="en-IN" sz="1200" b="0" i="0" u="none" strike="noStrike" kern="1200" dirty="0" err="1">
                <a:solidFill>
                  <a:schemeClr val="tx1"/>
                </a:solidFill>
                <a:effectLst/>
                <a:latin typeface="+mn-lt"/>
                <a:ea typeface="+mn-ea"/>
                <a:cs typeface="+mn-cs"/>
              </a:rPr>
              <a:t>analyze</a:t>
            </a:r>
            <a:r>
              <a:rPr lang="en-IN" sz="1200" b="0" i="0" u="none" strike="noStrike" kern="1200" dirty="0">
                <a:solidFill>
                  <a:schemeClr val="tx1"/>
                </a:solidFill>
                <a:effectLst/>
                <a:latin typeface="+mn-lt"/>
                <a:ea typeface="+mn-ea"/>
                <a:cs typeface="+mn-cs"/>
              </a:rPr>
              <a:t> the competitive landscape with respect to SEM and pricing at a granular level to strategize their online marketing strategy. It is a fully automated, scalable, cloud-based solution capable of scaling up to millions of queries across multiple sites, geographic locations and form factors.</a:t>
            </a:r>
            <a:endParaRPr lang="en-US" sz="1200" b="1" kern="1200" dirty="0">
              <a:ea typeface="Segoe UI" pitchFamily="34" charset="0"/>
              <a:cs typeface="Segoe UI"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kern="1200" dirty="0">
                <a:ea typeface="Segoe UI" pitchFamily="34" charset="0"/>
                <a:cs typeface="Segoe UI" pitchFamily="34" charset="0"/>
              </a:rPr>
              <a:t>Focus on </a:t>
            </a:r>
            <a:r>
              <a:rPr lang="en-US" sz="1200" b="1" kern="1200" dirty="0">
                <a:ea typeface="Segoe UI" pitchFamily="34" charset="0"/>
                <a:cs typeface="Segoe UI" pitchFamily="34" charset="0"/>
              </a:rPr>
              <a:t>Innovation and Thought Leadership</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IN" sz="1200" b="1" kern="1200" dirty="0">
                <a:ea typeface="Segoe UI" pitchFamily="34" charset="0"/>
                <a:cs typeface="Segoe UI" pitchFamily="34" charset="0"/>
              </a:rPr>
              <a:t>Institutionalized </a:t>
            </a:r>
            <a:r>
              <a:rPr lang="en-IN" sz="1200" b="1" kern="1200" dirty="0" err="1">
                <a:ea typeface="Segoe UI" pitchFamily="34" charset="0"/>
                <a:cs typeface="Segoe UI" pitchFamily="34" charset="0"/>
              </a:rPr>
              <a:t>IdeaLabs</a:t>
            </a:r>
            <a:r>
              <a:rPr lang="en-IN" sz="1200" b="1" kern="1200" dirty="0">
                <a:ea typeface="Segoe UI" pitchFamily="34" charset="0"/>
                <a:cs typeface="Segoe UI" pitchFamily="34" charset="0"/>
              </a:rPr>
              <a:t> for innovation and research: </a:t>
            </a:r>
            <a:r>
              <a:rPr lang="en-US" sz="1200" kern="1200" dirty="0">
                <a:solidFill>
                  <a:schemeClr val="tx1"/>
                </a:solidFill>
                <a:effectLst/>
                <a:latin typeface="+mn-lt"/>
                <a:ea typeface="+mn-ea"/>
                <a:cs typeface="+mn-cs"/>
              </a:rPr>
              <a:t>We typically reinvest close to 5% of our revenues into R&amp;D. We have built a culture of innovation and R&amp;D due to the nature of the industry we are in and our teams often deal with new technologies. While innovation has always been an integral part of </a:t>
            </a:r>
            <a:r>
              <a:rPr lang="en-US" sz="1200" kern="1200" dirty="0" err="1">
                <a:solidFill>
                  <a:schemeClr val="tx1"/>
                </a:solidFill>
                <a:effectLst/>
                <a:latin typeface="+mn-lt"/>
                <a:ea typeface="+mn-ea"/>
                <a:cs typeface="+mn-cs"/>
              </a:rPr>
              <a:t>LatentView’s</a:t>
            </a:r>
            <a:r>
              <a:rPr lang="en-US" sz="1200" kern="1200" dirty="0">
                <a:solidFill>
                  <a:schemeClr val="tx1"/>
                </a:solidFill>
                <a:effectLst/>
                <a:latin typeface="+mn-lt"/>
                <a:ea typeface="+mn-ea"/>
                <a:cs typeface="+mn-cs"/>
              </a:rPr>
              <a:t> culture, </a:t>
            </a:r>
            <a:r>
              <a:rPr lang="en-US" sz="1200" kern="1200" dirty="0" err="1">
                <a:solidFill>
                  <a:schemeClr val="tx1"/>
                </a:solidFill>
                <a:effectLst/>
                <a:latin typeface="+mn-lt"/>
                <a:ea typeface="+mn-ea"/>
                <a:cs typeface="+mn-cs"/>
              </a:rPr>
              <a:t>IdeaLabs</a:t>
            </a:r>
            <a:r>
              <a:rPr lang="en-US" sz="1200" kern="1200" dirty="0">
                <a:solidFill>
                  <a:schemeClr val="tx1"/>
                </a:solidFill>
                <a:effectLst/>
                <a:latin typeface="+mn-lt"/>
                <a:ea typeface="+mn-ea"/>
                <a:cs typeface="+mn-cs"/>
              </a:rPr>
              <a:t> (our in-house R&amp;D center) was set up in early 2015 to adopt a more formal and structured approach to innovation. It aims to build market-ready analytics solutions in dynamic and emerging technology areas. It also builds on solutions created by delivery teams, to make them more comprehensive and world class. </a:t>
            </a:r>
            <a:endParaRPr lang="en-IN" sz="1200" kern="1200" dirty="0">
              <a:ea typeface="Segoe UI" pitchFamily="34" charset="0"/>
              <a:cs typeface="Segoe UI" pitchFamily="34" charset="0"/>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IN" sz="1200" b="1" kern="1200" dirty="0">
                <a:ea typeface="Segoe UI" pitchFamily="34" charset="0"/>
                <a:cs typeface="Segoe UI" pitchFamily="34" charset="0"/>
              </a:rPr>
              <a:t>Partnership with IIT Madras to create IIT Data Labs: </a:t>
            </a:r>
            <a:r>
              <a:rPr lang="en-US" sz="1200" kern="1200" dirty="0">
                <a:solidFill>
                  <a:schemeClr val="tx1"/>
                </a:solidFill>
                <a:effectLst/>
                <a:latin typeface="+mn-lt"/>
                <a:ea typeface="+mn-ea"/>
                <a:cs typeface="+mn-cs"/>
              </a:rPr>
              <a:t>In addition to </a:t>
            </a:r>
            <a:r>
              <a:rPr lang="en-US" sz="1200" kern="1200" dirty="0" err="1">
                <a:solidFill>
                  <a:schemeClr val="tx1"/>
                </a:solidFill>
                <a:effectLst/>
                <a:latin typeface="+mn-lt"/>
                <a:ea typeface="+mn-ea"/>
                <a:cs typeface="+mn-cs"/>
              </a:rPr>
              <a:t>IdeaLabs</a:t>
            </a:r>
            <a:r>
              <a:rPr lang="en-US" sz="1200" kern="1200" dirty="0">
                <a:solidFill>
                  <a:schemeClr val="tx1"/>
                </a:solidFill>
                <a:effectLst/>
                <a:latin typeface="+mn-lt"/>
                <a:ea typeface="+mn-ea"/>
                <a:cs typeface="+mn-cs"/>
              </a:rPr>
              <a:t>, LatentView has also established a data analytics lab in association with IIT Madras. The aim of this lab is to conduct advanced research programs and projects in data analytics. The data lab also develops thought leadership while advancing the capabilities of the entire industry.</a:t>
            </a:r>
            <a:endParaRPr lang="en-IN" sz="1200" kern="1200" dirty="0">
              <a:ea typeface="Segoe UI" pitchFamily="34" charset="0"/>
              <a:cs typeface="Segoe UI"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i="1" dirty="0"/>
          </a:p>
        </p:txBody>
      </p:sp>
      <p:sp>
        <p:nvSpPr>
          <p:cNvPr id="4" name="Slide Number Placeholder 3"/>
          <p:cNvSpPr>
            <a:spLocks noGrp="1"/>
          </p:cNvSpPr>
          <p:nvPr>
            <p:ph type="sldNum" sz="quarter" idx="10"/>
          </p:nvPr>
        </p:nvSpPr>
        <p:spPr/>
        <p:txBody>
          <a:bodyPr/>
          <a:lstStyle/>
          <a:p>
            <a:fld id="{4D288C2B-5681-4065-AE4F-4E5210754A72}" type="slidenum">
              <a:rPr lang="en-US" smtClean="0"/>
              <a:t>7</a:t>
            </a:fld>
            <a:endParaRPr lang="en-US" dirty="0"/>
          </a:p>
        </p:txBody>
      </p:sp>
    </p:spTree>
    <p:extLst>
      <p:ext uri="{BB962C8B-B14F-4D97-AF65-F5344CB8AC3E}">
        <p14:creationId xmlns:p14="http://schemas.microsoft.com/office/powerpoint/2010/main" val="360054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a:t>
            </a:r>
            <a:r>
              <a:rPr lang="en-US" sz="1200" b="0" i="0" kern="1200" dirty="0" err="1">
                <a:solidFill>
                  <a:schemeClr val="tx1"/>
                </a:solidFill>
                <a:effectLst/>
                <a:latin typeface="+mn-lt"/>
                <a:ea typeface="+mn-ea"/>
                <a:cs typeface="+mn-cs"/>
              </a:rPr>
              <a:t>LatentView</a:t>
            </a:r>
            <a:r>
              <a:rPr lang="en-US" sz="1200" b="0" i="0" kern="1200" dirty="0">
                <a:solidFill>
                  <a:schemeClr val="tx1"/>
                </a:solidFill>
                <a:effectLst/>
                <a:latin typeface="+mn-lt"/>
                <a:ea typeface="+mn-ea"/>
                <a:cs typeface="+mn-cs"/>
              </a:rPr>
              <a:t> works across all 3 areas of - Harness data assets, Process Orchestration &amp; Enhance Intelligence</a:t>
            </a:r>
          </a:p>
          <a:p>
            <a:r>
              <a:rPr lang="en-US" sz="1200" b="0" i="0" kern="1200" dirty="0">
                <a:solidFill>
                  <a:schemeClr val="tx1"/>
                </a:solidFill>
                <a:effectLst/>
                <a:latin typeface="+mn-lt"/>
                <a:ea typeface="+mn-ea"/>
                <a:cs typeface="+mn-cs"/>
              </a:rPr>
              <a:t>2) Analytics is not done in isolation but is part of an enterprise ecosystem</a:t>
            </a:r>
          </a:p>
          <a:p>
            <a:r>
              <a:rPr lang="en-US" sz="1200" b="0" i="0" kern="1200" dirty="0">
                <a:solidFill>
                  <a:schemeClr val="tx1"/>
                </a:solidFill>
                <a:effectLst/>
                <a:latin typeface="+mn-lt"/>
                <a:ea typeface="+mn-ea"/>
                <a:cs typeface="+mn-cs"/>
              </a:rPr>
              <a:t>3) Sophisticated analytical components are built taking advantage of technology developments (Ex: Distributed processing / Spark etc.), algorithm improvements (Deep Learning etc.) and hardware breakthroughs (GPUs)</a:t>
            </a:r>
          </a:p>
          <a:p>
            <a:r>
              <a:rPr lang="en-US" sz="1200" b="0" i="0" kern="1200" dirty="0">
                <a:solidFill>
                  <a:schemeClr val="tx1"/>
                </a:solidFill>
                <a:effectLst/>
                <a:latin typeface="+mn-lt"/>
                <a:ea typeface="+mn-ea"/>
                <a:cs typeface="+mn-cs"/>
              </a:rPr>
              <a:t>4) Machine Learning algorithms are getting easier to use with Graphical User Interfaces (Ex: Microsoft Azure) and Curated One Click Modeling Techniques (</a:t>
            </a:r>
            <a:r>
              <a:rPr lang="en-US" sz="1200" b="0" i="0" kern="1200" dirty="0" err="1">
                <a:solidFill>
                  <a:schemeClr val="tx1"/>
                </a:solidFill>
                <a:effectLst/>
                <a:latin typeface="+mn-lt"/>
                <a:ea typeface="+mn-ea"/>
                <a:cs typeface="+mn-cs"/>
              </a:rPr>
              <a:t>Ex:BigML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5) Increasingly Business Aware analytical solutions are being deployed in self-service mode</a:t>
            </a:r>
          </a:p>
          <a:p>
            <a:r>
              <a:rPr lang="en-US" sz="1200" b="0" i="0" kern="1200" dirty="0">
                <a:solidFill>
                  <a:schemeClr val="tx1"/>
                </a:solidFill>
                <a:effectLst/>
                <a:latin typeface="+mn-lt"/>
                <a:ea typeface="+mn-ea"/>
                <a:cs typeface="+mn-cs"/>
              </a:rPr>
              <a:t>6) Creation of automated recipes for data pre-processing tasks like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4D288C2B-5681-4065-AE4F-4E5210754A72}" type="slidenum">
              <a:rPr lang="en-US" smtClean="0"/>
              <a:t>8</a:t>
            </a:fld>
            <a:endParaRPr lang="en-US" dirty="0"/>
          </a:p>
        </p:txBody>
      </p:sp>
    </p:spTree>
    <p:extLst>
      <p:ext uri="{BB962C8B-B14F-4D97-AF65-F5344CB8AC3E}">
        <p14:creationId xmlns:p14="http://schemas.microsoft.com/office/powerpoint/2010/main" val="359256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288C2B-5681-4065-AE4F-4E5210754A72}" type="slidenum">
              <a:rPr lang="en-US" smtClean="0"/>
              <a:t>10</a:t>
            </a:fld>
            <a:endParaRPr lang="en-US" dirty="0"/>
          </a:p>
        </p:txBody>
      </p:sp>
    </p:spTree>
    <p:extLst>
      <p:ext uri="{BB962C8B-B14F-4D97-AF65-F5344CB8AC3E}">
        <p14:creationId xmlns:p14="http://schemas.microsoft.com/office/powerpoint/2010/main" val="57822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1) LatentView is helping organizations transform from a piece-meal, </a:t>
            </a:r>
            <a:r>
              <a:rPr lang="en-IN" sz="1200" b="0" i="0" kern="1200" dirty="0" err="1" smtClean="0">
                <a:solidFill>
                  <a:schemeClr val="tx1"/>
                </a:solidFill>
                <a:effectLst/>
                <a:latin typeface="+mn-lt"/>
                <a:ea typeface="+mn-ea"/>
                <a:cs typeface="+mn-cs"/>
              </a:rPr>
              <a:t>adhoc</a:t>
            </a:r>
            <a:r>
              <a:rPr lang="en-IN" sz="1200" b="0" i="0" kern="1200" dirty="0" smtClean="0">
                <a:solidFill>
                  <a:schemeClr val="tx1"/>
                </a:solidFill>
                <a:effectLst/>
                <a:latin typeface="+mn-lt"/>
                <a:ea typeface="+mn-ea"/>
                <a:cs typeface="+mn-cs"/>
              </a:rPr>
              <a:t> analytics approach to creating a comprehensive Enterprise Analytics Stack that provides all the capabilities required for producing repeatable, trustworthy, industrial strength analytics output.</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2) The stack is modular in nature such that organizations can start small and add sophistication based on business demands and their maturity levels.</a:t>
            </a:r>
          </a:p>
          <a:p>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3) Enterprise Analytics Platform is completely business focused in that it incorporates all features required by business stakeholders:</a:t>
            </a:r>
          </a:p>
          <a:p>
            <a:r>
              <a:rPr lang="en-IN" sz="1200" b="0" i="0" kern="1200" dirty="0" smtClean="0">
                <a:solidFill>
                  <a:schemeClr val="tx1"/>
                </a:solidFill>
                <a:effectLst/>
                <a:latin typeface="+mn-lt"/>
                <a:ea typeface="+mn-ea"/>
                <a:cs typeface="+mn-cs"/>
              </a:rPr>
              <a:t>    a) Ability to experiment with new ideas, what-if analysis, scenario based simulations etc.</a:t>
            </a:r>
          </a:p>
          <a:p>
            <a:r>
              <a:rPr lang="en-IN" sz="1200" b="0" i="0" kern="1200" dirty="0" smtClean="0">
                <a:solidFill>
                  <a:schemeClr val="tx1"/>
                </a:solidFill>
                <a:effectLst/>
                <a:latin typeface="+mn-lt"/>
                <a:ea typeface="+mn-ea"/>
                <a:cs typeface="+mn-cs"/>
              </a:rPr>
              <a:t>    b) Decision validation loop that validates the analytical insights with real-word business outcomes</a:t>
            </a:r>
          </a:p>
          <a:p>
            <a:endParaRPr lang="en-IN" dirty="0"/>
          </a:p>
        </p:txBody>
      </p:sp>
      <p:sp>
        <p:nvSpPr>
          <p:cNvPr id="4" name="Slide Number Placeholder 3"/>
          <p:cNvSpPr>
            <a:spLocks noGrp="1"/>
          </p:cNvSpPr>
          <p:nvPr>
            <p:ph type="sldNum" sz="quarter" idx="10"/>
          </p:nvPr>
        </p:nvSpPr>
        <p:spPr/>
        <p:txBody>
          <a:bodyPr/>
          <a:lstStyle/>
          <a:p>
            <a:fld id="{C14CEB38-DA38-4F43-AFB8-94FE45CA5866}" type="slidenum">
              <a:rPr lang="de-DE" smtClean="0"/>
              <a:pPr/>
              <a:t>11</a:t>
            </a:fld>
            <a:endParaRPr lang="de-DE"/>
          </a:p>
        </p:txBody>
      </p:sp>
    </p:spTree>
    <p:extLst>
      <p:ext uri="{BB962C8B-B14F-4D97-AF65-F5344CB8AC3E}">
        <p14:creationId xmlns:p14="http://schemas.microsoft.com/office/powerpoint/2010/main" val="1261087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288C2B-5681-4065-AE4F-4E5210754A72}" type="slidenum">
              <a:rPr lang="en-US" smtClean="0"/>
              <a:t>12</a:t>
            </a:fld>
            <a:endParaRPr lang="en-US" dirty="0"/>
          </a:p>
        </p:txBody>
      </p:sp>
    </p:spTree>
    <p:extLst>
      <p:ext uri="{BB962C8B-B14F-4D97-AF65-F5344CB8AC3E}">
        <p14:creationId xmlns:p14="http://schemas.microsoft.com/office/powerpoint/2010/main" val="2068661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288C2B-5681-4065-AE4F-4E5210754A72}" type="slidenum">
              <a:rPr lang="en-US" smtClean="0"/>
              <a:t>13</a:t>
            </a:fld>
            <a:endParaRPr lang="en-US" dirty="0"/>
          </a:p>
        </p:txBody>
      </p:sp>
    </p:spTree>
    <p:extLst>
      <p:ext uri="{BB962C8B-B14F-4D97-AF65-F5344CB8AC3E}">
        <p14:creationId xmlns:p14="http://schemas.microsoft.com/office/powerpoint/2010/main" val="2091281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4CEB38-DA38-4F43-AFB8-94FE45CA5866}" type="slidenum">
              <a:rPr lang="de-DE" smtClean="0"/>
              <a:pPr/>
              <a:t>14</a:t>
            </a:fld>
            <a:endParaRPr lang="de-DE"/>
          </a:p>
        </p:txBody>
      </p:sp>
    </p:spTree>
    <p:extLst>
      <p:ext uri="{BB962C8B-B14F-4D97-AF65-F5344CB8AC3E}">
        <p14:creationId xmlns:p14="http://schemas.microsoft.com/office/powerpoint/2010/main" val="205479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4CEB38-DA38-4F43-AFB8-94FE45CA5866}" type="slidenum">
              <a:rPr lang="de-DE" smtClean="0"/>
              <a:pPr/>
              <a:t>15</a:t>
            </a:fld>
            <a:endParaRPr lang="de-DE"/>
          </a:p>
        </p:txBody>
      </p:sp>
    </p:spTree>
    <p:extLst>
      <p:ext uri="{BB962C8B-B14F-4D97-AF65-F5344CB8AC3E}">
        <p14:creationId xmlns:p14="http://schemas.microsoft.com/office/powerpoint/2010/main" val="62666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LatentView Analytics. Confidential</a:t>
            </a:r>
          </a:p>
        </p:txBody>
      </p:sp>
      <p:sp>
        <p:nvSpPr>
          <p:cNvPr id="6" name="Slide Number Placeholder 5"/>
          <p:cNvSpPr>
            <a:spLocks noGrp="1"/>
          </p:cNvSpPr>
          <p:nvPr>
            <p:ph type="sldNum" sz="quarter" idx="12"/>
          </p:nvPr>
        </p:nvSpPr>
        <p:spPr/>
        <p:txBody>
          <a:bodyPr/>
          <a:lstStyle/>
          <a:p>
            <a:fld id="{A0C1D9D2-9780-41B5-B48D-9BB1413BC614}" type="slidenum">
              <a:rPr lang="en-US" smtClean="0"/>
              <a:t>‹#›</a:t>
            </a:fld>
            <a:endParaRPr lang="en-US"/>
          </a:p>
        </p:txBody>
      </p:sp>
    </p:spTree>
    <p:extLst>
      <p:ext uri="{BB962C8B-B14F-4D97-AF65-F5344CB8AC3E}">
        <p14:creationId xmlns:p14="http://schemas.microsoft.com/office/powerpoint/2010/main" val="415888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LatentView Analytics. Confidential</a:t>
            </a:r>
          </a:p>
        </p:txBody>
      </p:sp>
      <p:sp>
        <p:nvSpPr>
          <p:cNvPr id="6" name="Slide Number Placeholder 5"/>
          <p:cNvSpPr>
            <a:spLocks noGrp="1"/>
          </p:cNvSpPr>
          <p:nvPr>
            <p:ph type="sldNum" sz="quarter" idx="12"/>
          </p:nvPr>
        </p:nvSpPr>
        <p:spPr/>
        <p:txBody>
          <a:bodyPr/>
          <a:lstStyle/>
          <a:p>
            <a:fld id="{A0C1D9D2-9780-41B5-B48D-9BB1413BC614}" type="slidenum">
              <a:rPr lang="en-US" smtClean="0"/>
              <a:t>‹#›</a:t>
            </a:fld>
            <a:endParaRPr lang="en-US"/>
          </a:p>
        </p:txBody>
      </p:sp>
    </p:spTree>
    <p:extLst>
      <p:ext uri="{BB962C8B-B14F-4D97-AF65-F5344CB8AC3E}">
        <p14:creationId xmlns:p14="http://schemas.microsoft.com/office/powerpoint/2010/main" val="334929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LatentView Analytics. Confidential</a:t>
            </a:r>
          </a:p>
        </p:txBody>
      </p:sp>
      <p:sp>
        <p:nvSpPr>
          <p:cNvPr id="6" name="Slide Number Placeholder 5"/>
          <p:cNvSpPr>
            <a:spLocks noGrp="1"/>
          </p:cNvSpPr>
          <p:nvPr>
            <p:ph type="sldNum" sz="quarter" idx="12"/>
          </p:nvPr>
        </p:nvSpPr>
        <p:spPr/>
        <p:txBody>
          <a:bodyPr/>
          <a:lstStyle/>
          <a:p>
            <a:fld id="{A0C1D9D2-9780-41B5-B48D-9BB1413BC614}" type="slidenum">
              <a:rPr lang="en-US" smtClean="0"/>
              <a:t>‹#›</a:t>
            </a:fld>
            <a:endParaRPr lang="en-US"/>
          </a:p>
        </p:txBody>
      </p:sp>
    </p:spTree>
    <p:extLst>
      <p:ext uri="{BB962C8B-B14F-4D97-AF65-F5344CB8AC3E}">
        <p14:creationId xmlns:p14="http://schemas.microsoft.com/office/powerpoint/2010/main" val="28213980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mpty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294604-921F-4D83-822C-D8A552DDE7B3}"/>
              </a:ext>
            </a:extLst>
          </p:cNvPr>
          <p:cNvSpPr>
            <a:spLocks noGrp="1"/>
          </p:cNvSpPr>
          <p:nvPr>
            <p:ph type="title"/>
          </p:nvPr>
        </p:nvSpPr>
        <p:spPr>
          <a:xfrm>
            <a:off x="388034" y="0"/>
            <a:ext cx="10515600" cy="703385"/>
          </a:xfrm>
        </p:spPr>
        <p:txBody>
          <a:bodyPr>
            <a:normAutofit/>
          </a:bodyPr>
          <a:lstStyle>
            <a:lvl1pPr>
              <a:defRPr sz="3000">
                <a:solidFill>
                  <a:srgbClr val="404040"/>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6641243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 LatentView Analytics. Confidential</a:t>
            </a:r>
          </a:p>
        </p:txBody>
      </p:sp>
      <p:sp>
        <p:nvSpPr>
          <p:cNvPr id="4" name="Slide Number Placeholder 3"/>
          <p:cNvSpPr>
            <a:spLocks noGrp="1"/>
          </p:cNvSpPr>
          <p:nvPr>
            <p:ph type="sldNum" sz="quarter" idx="12"/>
          </p:nvPr>
        </p:nvSpPr>
        <p:spPr>
          <a:xfrm>
            <a:off x="9448800" y="6492875"/>
            <a:ext cx="2743200" cy="365125"/>
          </a:xfrm>
        </p:spPr>
        <p:txBody>
          <a:bodyPr/>
          <a:lstStyle/>
          <a:p>
            <a:fld id="{1BD62E10-4E2F-4770-910A-FED86DD8921B}" type="slidenum">
              <a:rPr lang="en-IN" smtClean="0"/>
              <a:t>‹#›</a:t>
            </a:fld>
            <a:endParaRPr lang="en-IN"/>
          </a:p>
        </p:txBody>
      </p:sp>
      <p:sp>
        <p:nvSpPr>
          <p:cNvPr id="5" name="Flowchart: Manual Input 35">
            <a:extLst>
              <a:ext uri="{FF2B5EF4-FFF2-40B4-BE49-F238E27FC236}">
                <a16:creationId xmlns="" xmlns:a16="http://schemas.microsoft.com/office/drawing/2014/main" id="{2880A3C9-2184-4D8F-84AB-C33C4D5C2B55}"/>
              </a:ext>
            </a:extLst>
          </p:cNvPr>
          <p:cNvSpPr/>
          <p:nvPr userDrawn="1"/>
        </p:nvSpPr>
        <p:spPr>
          <a:xfrm rot="5400000" flipH="1">
            <a:off x="5213787" y="-5026493"/>
            <a:ext cx="545226" cy="109728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66 w 10000"/>
              <a:gd name="connsiteY0" fmla="*/ 726 h 10000"/>
              <a:gd name="connsiteX1" fmla="*/ 10000 w 10000"/>
              <a:gd name="connsiteY1" fmla="*/ 0 h 10000"/>
              <a:gd name="connsiteX2" fmla="*/ 10000 w 10000"/>
              <a:gd name="connsiteY2" fmla="*/ 10000 h 10000"/>
              <a:gd name="connsiteX3" fmla="*/ 0 w 10000"/>
              <a:gd name="connsiteY3" fmla="*/ 10000 h 10000"/>
              <a:gd name="connsiteX4" fmla="*/ 166 w 10000"/>
              <a:gd name="connsiteY4" fmla="*/ 72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66" y="726"/>
                </a:moveTo>
                <a:lnTo>
                  <a:pt x="10000" y="0"/>
                </a:lnTo>
                <a:lnTo>
                  <a:pt x="10000" y="10000"/>
                </a:lnTo>
                <a:lnTo>
                  <a:pt x="0" y="10000"/>
                </a:lnTo>
                <a:cubicBezTo>
                  <a:pt x="55" y="6909"/>
                  <a:pt x="111" y="3817"/>
                  <a:pt x="166" y="726"/>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34">
            <a:extLst>
              <a:ext uri="{FF2B5EF4-FFF2-40B4-BE49-F238E27FC236}">
                <a16:creationId xmlns="" xmlns:a16="http://schemas.microsoft.com/office/drawing/2014/main" id="{E704AA2A-182A-4A37-AE39-3F7E889758EB}"/>
              </a:ext>
            </a:extLst>
          </p:cNvPr>
          <p:cNvSpPr/>
          <p:nvPr userDrawn="1"/>
        </p:nvSpPr>
        <p:spPr>
          <a:xfrm>
            <a:off x="0" y="0"/>
            <a:ext cx="12192000" cy="640080"/>
          </a:xfrm>
          <a:custGeom>
            <a:avLst/>
            <a:gdLst>
              <a:gd name="connsiteX0" fmla="*/ 11821782 w 12192000"/>
              <a:gd name="connsiteY0" fmla="*/ 42977 h 640080"/>
              <a:gd name="connsiteX1" fmla="*/ 11481550 w 12192000"/>
              <a:gd name="connsiteY1" fmla="*/ 140492 h 640080"/>
              <a:gd name="connsiteX2" fmla="*/ 11481543 w 12192000"/>
              <a:gd name="connsiteY2" fmla="*/ 140492 h 640080"/>
              <a:gd name="connsiteX3" fmla="*/ 11481543 w 12192000"/>
              <a:gd name="connsiteY3" fmla="*/ 140494 h 640080"/>
              <a:gd name="connsiteX4" fmla="*/ 11501394 w 12192000"/>
              <a:gd name="connsiteY4" fmla="*/ 275144 h 640080"/>
              <a:gd name="connsiteX5" fmla="*/ 11543205 w 12192000"/>
              <a:gd name="connsiteY5" fmla="*/ 295703 h 640080"/>
              <a:gd name="connsiteX6" fmla="*/ 11505564 w 12192000"/>
              <a:gd name="connsiteY6" fmla="*/ 303428 h 640080"/>
              <a:gd name="connsiteX7" fmla="*/ 11520160 w 12192000"/>
              <a:gd name="connsiteY7" fmla="*/ 402429 h 640080"/>
              <a:gd name="connsiteX8" fmla="*/ 11520488 w 12192000"/>
              <a:gd name="connsiteY8" fmla="*/ 402429 h 640080"/>
              <a:gd name="connsiteX9" fmla="*/ 11833717 w 12192000"/>
              <a:gd name="connsiteY9" fmla="*/ 597461 h 640080"/>
              <a:gd name="connsiteX10" fmla="*/ 12122944 w 12192000"/>
              <a:gd name="connsiteY10" fmla="*/ 402429 h 640080"/>
              <a:gd name="connsiteX11" fmla="*/ 12123403 w 12192000"/>
              <a:gd name="connsiteY11" fmla="*/ 402429 h 640080"/>
              <a:gd name="connsiteX12" fmla="*/ 12139331 w 12192000"/>
              <a:gd name="connsiteY12" fmla="*/ 294393 h 640080"/>
              <a:gd name="connsiteX13" fmla="*/ 12099304 w 12192000"/>
              <a:gd name="connsiteY13" fmla="*/ 286178 h 640080"/>
              <a:gd name="connsiteX14" fmla="*/ 12143765 w 12192000"/>
              <a:gd name="connsiteY14" fmla="*/ 264316 h 640080"/>
              <a:gd name="connsiteX15" fmla="*/ 12162020 w 12192000"/>
              <a:gd name="connsiteY15" fmla="*/ 140494 h 640080"/>
              <a:gd name="connsiteX16" fmla="*/ 12162020 w 12192000"/>
              <a:gd name="connsiteY16" fmla="*/ 140492 h 640080"/>
              <a:gd name="connsiteX17" fmla="*/ 12162013 w 12192000"/>
              <a:gd name="connsiteY17" fmla="*/ 140492 h 640080"/>
              <a:gd name="connsiteX18" fmla="*/ 0 w 12192000"/>
              <a:gd name="connsiteY18" fmla="*/ 0 h 640080"/>
              <a:gd name="connsiteX19" fmla="*/ 12192000 w 12192000"/>
              <a:gd name="connsiteY19" fmla="*/ 0 h 640080"/>
              <a:gd name="connsiteX20" fmla="*/ 12192000 w 12192000"/>
              <a:gd name="connsiteY20" fmla="*/ 640080 h 640080"/>
              <a:gd name="connsiteX21" fmla="*/ 0 w 12192000"/>
              <a:gd name="connsiteY21" fmla="*/ 64008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40080">
                <a:moveTo>
                  <a:pt x="11821782" y="42977"/>
                </a:moveTo>
                <a:lnTo>
                  <a:pt x="11481550" y="140492"/>
                </a:lnTo>
                <a:lnTo>
                  <a:pt x="11481543" y="140492"/>
                </a:lnTo>
                <a:lnTo>
                  <a:pt x="11481543" y="140494"/>
                </a:lnTo>
                <a:lnTo>
                  <a:pt x="11501394" y="275144"/>
                </a:lnTo>
                <a:lnTo>
                  <a:pt x="11543205" y="295703"/>
                </a:lnTo>
                <a:lnTo>
                  <a:pt x="11505564" y="303428"/>
                </a:lnTo>
                <a:lnTo>
                  <a:pt x="11520160" y="402429"/>
                </a:lnTo>
                <a:lnTo>
                  <a:pt x="11520488" y="402429"/>
                </a:lnTo>
                <a:lnTo>
                  <a:pt x="11833717" y="597461"/>
                </a:lnTo>
                <a:lnTo>
                  <a:pt x="12122944" y="402429"/>
                </a:lnTo>
                <a:lnTo>
                  <a:pt x="12123403" y="402429"/>
                </a:lnTo>
                <a:lnTo>
                  <a:pt x="12139331" y="294393"/>
                </a:lnTo>
                <a:lnTo>
                  <a:pt x="12099304" y="286178"/>
                </a:lnTo>
                <a:lnTo>
                  <a:pt x="12143765" y="264316"/>
                </a:lnTo>
                <a:lnTo>
                  <a:pt x="12162020" y="140494"/>
                </a:lnTo>
                <a:lnTo>
                  <a:pt x="12162020" y="140492"/>
                </a:lnTo>
                <a:lnTo>
                  <a:pt x="12162013" y="140492"/>
                </a:lnTo>
                <a:close/>
                <a:moveTo>
                  <a:pt x="0" y="0"/>
                </a:moveTo>
                <a:lnTo>
                  <a:pt x="12192000" y="0"/>
                </a:lnTo>
                <a:lnTo>
                  <a:pt x="12192000" y="640080"/>
                </a:lnTo>
                <a:lnTo>
                  <a:pt x="0" y="640080"/>
                </a:lnTo>
                <a:close/>
              </a:path>
            </a:pathLst>
          </a:custGeom>
          <a:solidFill>
            <a:srgbClr val="10334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endParaRPr lang="en-US" sz="3200" dirty="0">
              <a:latin typeface="Segoe UI Light" panose="020B0502040204020203" pitchFamily="34" charset="0"/>
              <a:ea typeface="Segoe UI" panose="020B0502040204020203" pitchFamily="34" charset="0"/>
              <a:cs typeface="Segoe UI" panose="020B0502040204020203" pitchFamily="34" charset="0"/>
            </a:endParaRPr>
          </a:p>
        </p:txBody>
      </p:sp>
      <p:pic>
        <p:nvPicPr>
          <p:cNvPr id="7" name="Picture 6">
            <a:extLst>
              <a:ext uri="{FF2B5EF4-FFF2-40B4-BE49-F238E27FC236}">
                <a16:creationId xmlns="" xmlns:a16="http://schemas.microsoft.com/office/drawing/2014/main" id="{3D6B7646-B7E0-47D9-AFCA-2F3D04E311B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510093" y="57341"/>
            <a:ext cx="618615" cy="525398"/>
          </a:xfrm>
          <a:prstGeom prst="rect">
            <a:avLst/>
          </a:prstGeom>
        </p:spPr>
      </p:pic>
      <p:sp>
        <p:nvSpPr>
          <p:cNvPr id="8" name="Title 9">
            <a:extLst>
              <a:ext uri="{FF2B5EF4-FFF2-40B4-BE49-F238E27FC236}">
                <a16:creationId xmlns="" xmlns:a16="http://schemas.microsoft.com/office/drawing/2014/main" id="{698CFB93-1078-47F5-A297-CD0E9FD35E4B}"/>
              </a:ext>
            </a:extLst>
          </p:cNvPr>
          <p:cNvSpPr>
            <a:spLocks noGrp="1"/>
          </p:cNvSpPr>
          <p:nvPr>
            <p:ph type="title"/>
          </p:nvPr>
        </p:nvSpPr>
        <p:spPr>
          <a:xfrm>
            <a:off x="838200" y="262699"/>
            <a:ext cx="10174647" cy="640080"/>
          </a:xfrm>
          <a:solidFill>
            <a:schemeClr val="bg1"/>
          </a:solidFill>
        </p:spPr>
        <p:txBody>
          <a:bodyPr>
            <a:normAutofit/>
          </a:bodyPr>
          <a:lstStyle>
            <a:lvl1pPr>
              <a:defRPr sz="2750">
                <a:latin typeface="Segoe UI Semibold" panose="020B0702040204020203"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19190521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6500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9" name="Rectangle 8"/>
          <p:cNvSpPr/>
          <p:nvPr userDrawn="1"/>
        </p:nvSpPr>
        <p:spPr>
          <a:xfrm>
            <a:off x="26" y="4"/>
            <a:ext cx="12210349" cy="6858000"/>
          </a:xfrm>
          <a:prstGeom prst="rect">
            <a:avLst/>
          </a:prstGeom>
          <a:solidFill>
            <a:srgbClr val="1B6382"/>
          </a:solidFill>
          <a:ln>
            <a:noFill/>
          </a:ln>
        </p:spPr>
        <p:style>
          <a:lnRef idx="2">
            <a:schemeClr val="dk1"/>
          </a:lnRef>
          <a:fillRef idx="1">
            <a:schemeClr val="lt1"/>
          </a:fillRef>
          <a:effectRef idx="0">
            <a:schemeClr val="dk1"/>
          </a:effectRef>
          <a:fontRef idx="minor">
            <a:schemeClr val="dk1"/>
          </a:fontRef>
        </p:style>
        <p:txBody>
          <a:bodyPr lIns="89079" tIns="44544" rIns="89079" bIns="44544" rtlCol="0" anchor="ctr"/>
          <a:lstStyle/>
          <a:p>
            <a:pPr algn="ctr"/>
            <a:endParaRPr lang="en-US" sz="1765" dirty="0">
              <a:solidFill>
                <a:srgbClr val="2F2F2F"/>
              </a:solidFill>
              <a:latin typeface="Segoe UI"/>
            </a:endParaRPr>
          </a:p>
        </p:txBody>
      </p:sp>
    </p:spTree>
    <p:extLst>
      <p:ext uri="{BB962C8B-B14F-4D97-AF65-F5344CB8AC3E}">
        <p14:creationId xmlns:p14="http://schemas.microsoft.com/office/powerpoint/2010/main" val="271566560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0052" y="-27384"/>
            <a:ext cx="11360149" cy="750012"/>
          </a:xfrm>
        </p:spPr>
        <p:txBody>
          <a:bodyPr/>
          <a:lstStyle/>
          <a:p>
            <a:r>
              <a:rPr lang="en-US" smtClean="0"/>
              <a:t>Click to edit Master title style</a:t>
            </a:r>
            <a:endParaRPr lang="en-US"/>
          </a:p>
        </p:txBody>
      </p:sp>
      <p:sp>
        <p:nvSpPr>
          <p:cNvPr id="4" name="Datumsplatzhalter 10"/>
          <p:cNvSpPr>
            <a:spLocks noGrp="1"/>
          </p:cNvSpPr>
          <p:nvPr>
            <p:ph type="dt" sz="half" idx="14"/>
          </p:nvPr>
        </p:nvSpPr>
        <p:spPr>
          <a:xfrm>
            <a:off x="838200" y="6356350"/>
            <a:ext cx="2743200" cy="365125"/>
          </a:xfrm>
        </p:spPr>
        <p:txBody>
          <a:bodyPr/>
          <a:lstStyle/>
          <a:p>
            <a:endParaRPr lang="de-DE" dirty="0"/>
          </a:p>
        </p:txBody>
      </p:sp>
      <p:sp>
        <p:nvSpPr>
          <p:cNvPr id="6" name="Fußzeilenplatzhalter 11"/>
          <p:cNvSpPr>
            <a:spLocks noGrp="1"/>
          </p:cNvSpPr>
          <p:nvPr>
            <p:ph type="ftr" sz="quarter" idx="15"/>
          </p:nvPr>
        </p:nvSpPr>
        <p:spPr>
          <a:xfrm>
            <a:off x="4038600" y="6356350"/>
            <a:ext cx="4114800" cy="365125"/>
          </a:xfrm>
        </p:spPr>
        <p:txBody>
          <a:bodyPr/>
          <a:lstStyle/>
          <a:p>
            <a:r>
              <a:rPr lang="de-DE"/>
              <a:t>© LatentView Analytics. Confidential</a:t>
            </a:r>
            <a:endParaRPr lang="de-DE" dirty="0"/>
          </a:p>
        </p:txBody>
      </p:sp>
      <p:sp>
        <p:nvSpPr>
          <p:cNvPr id="7" name="Foliennummernplatzhalter 12"/>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C1E638-3F78-4E0D-883A-B278700C48C0}" type="slidenum">
              <a:rPr lang="de-DE" smtClean="0"/>
              <a:pPr/>
              <a:t>‹#›</a:t>
            </a:fld>
            <a:endParaRPr lang="de-DE" dirty="0"/>
          </a:p>
        </p:txBody>
      </p:sp>
    </p:spTree>
    <p:extLst>
      <p:ext uri="{BB962C8B-B14F-4D97-AF65-F5344CB8AC3E}">
        <p14:creationId xmlns:p14="http://schemas.microsoft.com/office/powerpoint/2010/main" val="1266708994"/>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4042" y="238543"/>
            <a:ext cx="11543103" cy="616455"/>
          </a:xfrm>
        </p:spPr>
        <p:txBody>
          <a:bodyPr anchor="ctr" anchorCtr="0">
            <a:noAutofit/>
          </a:bodyPr>
          <a:lstStyle>
            <a:lvl1pPr>
              <a:lnSpc>
                <a:spcPct val="100000"/>
              </a:lnSpc>
              <a:defRPr/>
            </a:lvl1pPr>
          </a:lstStyle>
          <a:p>
            <a:endParaRPr lang="de-DE" dirty="0"/>
          </a:p>
        </p:txBody>
      </p:sp>
      <p:sp>
        <p:nvSpPr>
          <p:cNvPr id="9" name="Textplatzhalter 7"/>
          <p:cNvSpPr>
            <a:spLocks noGrp="1"/>
          </p:cNvSpPr>
          <p:nvPr>
            <p:ph type="body" sz="quarter" idx="13"/>
          </p:nvPr>
        </p:nvSpPr>
        <p:spPr>
          <a:xfrm>
            <a:off x="324041" y="854994"/>
            <a:ext cx="11543103" cy="336244"/>
          </a:xfrm>
        </p:spPr>
        <p:txBody>
          <a:bodyPr lIns="0" tIns="0" rIns="0" bIns="0" anchor="t" anchorCtr="0">
            <a:noAutofit/>
          </a:bodyPr>
          <a:lstStyle>
            <a:lvl1pPr marL="0" indent="0">
              <a:buNone/>
              <a:defRPr sz="2000"/>
            </a:lvl1pPr>
          </a:lstStyle>
          <a:p>
            <a:pPr lvl="0"/>
            <a:r>
              <a:rPr lang="en-US" dirty="0"/>
              <a:t>Click to edit Master text styles</a:t>
            </a:r>
          </a:p>
        </p:txBody>
      </p:sp>
      <p:sp>
        <p:nvSpPr>
          <p:cNvPr id="11" name="Datumsplatzhalter 10"/>
          <p:cNvSpPr>
            <a:spLocks noGrp="1"/>
          </p:cNvSpPr>
          <p:nvPr>
            <p:ph type="dt" sz="half" idx="14"/>
          </p:nvPr>
        </p:nvSpPr>
        <p:spPr/>
        <p:txBody>
          <a:bodyPr/>
          <a:lstStyle/>
          <a:p>
            <a:endParaRPr lang="de-DE" dirty="0"/>
          </a:p>
        </p:txBody>
      </p:sp>
      <p:sp>
        <p:nvSpPr>
          <p:cNvPr id="12" name="Fußzeilenplatzhalter 11"/>
          <p:cNvSpPr>
            <a:spLocks noGrp="1"/>
          </p:cNvSpPr>
          <p:nvPr>
            <p:ph type="ftr" sz="quarter" idx="15"/>
          </p:nvPr>
        </p:nvSpPr>
        <p:spPr/>
        <p:txBody>
          <a:bodyPr/>
          <a:lstStyle/>
          <a:p>
            <a:r>
              <a:rPr lang="de-DE"/>
              <a:t>© LatentView Analytics. Confidential</a:t>
            </a:r>
            <a:endParaRPr lang="de-DE" dirty="0"/>
          </a:p>
        </p:txBody>
      </p:sp>
      <p:sp>
        <p:nvSpPr>
          <p:cNvPr id="13" name="Foliennummernplatzhalter 12"/>
          <p:cNvSpPr>
            <a:spLocks noGrp="1"/>
          </p:cNvSpPr>
          <p:nvPr>
            <p:ph type="sldNum" sz="quarter" idx="16"/>
          </p:nvPr>
        </p:nvSpPr>
        <p:spPr/>
        <p:txBody>
          <a:bodyPr/>
          <a:lstStyle/>
          <a:p>
            <a:fld id="{9DC1E638-3F78-4E0D-883A-B278700C48C0}" type="slidenum">
              <a:rPr lang="de-DE" smtClean="0"/>
              <a:pPr/>
              <a:t>‹#›</a:t>
            </a:fld>
            <a:endParaRPr lang="de-DE" dirty="0"/>
          </a:p>
        </p:txBody>
      </p:sp>
    </p:spTree>
    <p:extLst>
      <p:ext uri="{BB962C8B-B14F-4D97-AF65-F5344CB8AC3E}">
        <p14:creationId xmlns:p14="http://schemas.microsoft.com/office/powerpoint/2010/main" val="35551409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26192"/>
          <a:stretch/>
        </p:blipFill>
        <p:spPr>
          <a:xfrm>
            <a:off x="-23282" y="-12700"/>
            <a:ext cx="12240682" cy="883557"/>
          </a:xfrm>
          <a:prstGeom prst="rect">
            <a:avLst/>
          </a:prstGeom>
        </p:spPr>
      </p:pic>
      <p:sp>
        <p:nvSpPr>
          <p:cNvPr id="14" name="Title Placeholder 1"/>
          <p:cNvSpPr>
            <a:spLocks noGrp="1"/>
          </p:cNvSpPr>
          <p:nvPr>
            <p:ph type="title"/>
          </p:nvPr>
        </p:nvSpPr>
        <p:spPr>
          <a:xfrm>
            <a:off x="188538" y="232359"/>
            <a:ext cx="11772000" cy="430887"/>
          </a:xfrm>
          <a:prstGeom prst="rect">
            <a:avLst/>
          </a:prstGeom>
        </p:spPr>
        <p:txBody>
          <a:bodyPr vert="horz" wrap="square" lIns="0" tIns="0" rIns="0" bIns="0" rtlCol="0" anchor="ctr" anchorCtr="0">
            <a:spAutoFit/>
          </a:bodyPr>
          <a:lstStyle>
            <a:lvl1pPr>
              <a:defRPr>
                <a:solidFill>
                  <a:schemeClr val="bg1"/>
                </a:solidFill>
              </a:defRPr>
            </a:lvl1pPr>
          </a:lstStyle>
          <a:p>
            <a:pPr lvl="0">
              <a:lnSpc>
                <a:spcPct val="100000"/>
              </a:lnSpc>
            </a:pPr>
            <a:r>
              <a:rPr lang="en-US" dirty="0"/>
              <a:t>Click to edit Master title style</a:t>
            </a:r>
          </a:p>
        </p:txBody>
      </p:sp>
    </p:spTree>
    <p:extLst>
      <p:ext uri="{BB962C8B-B14F-4D97-AF65-F5344CB8AC3E}">
        <p14:creationId xmlns:p14="http://schemas.microsoft.com/office/powerpoint/2010/main" val="13427398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with No Content">
    <p:spTree>
      <p:nvGrpSpPr>
        <p:cNvPr id="1" name=""/>
        <p:cNvGrpSpPr/>
        <p:nvPr/>
      </p:nvGrpSpPr>
      <p:grpSpPr>
        <a:xfrm>
          <a:off x="0" y="0"/>
          <a:ext cx="0" cy="0"/>
          <a:chOff x="0" y="0"/>
          <a:chExt cx="0" cy="0"/>
        </a:xfrm>
      </p:grpSpPr>
      <p:sp>
        <p:nvSpPr>
          <p:cNvPr id="2" name="Title 1"/>
          <p:cNvSpPr>
            <a:spLocks noGrp="1"/>
          </p:cNvSpPr>
          <p:nvPr>
            <p:ph type="title"/>
          </p:nvPr>
        </p:nvSpPr>
        <p:spPr>
          <a:xfrm>
            <a:off x="18834" y="1"/>
            <a:ext cx="11651854" cy="532262"/>
          </a:xfrm>
          <a:prstGeom prst="rect">
            <a:avLst/>
          </a:prstGeom>
          <a:noFill/>
        </p:spPr>
        <p:txBody>
          <a:bodyPr anchor="ctr"/>
          <a:lstStyle>
            <a:lvl1pPr>
              <a:defRPr sz="2800">
                <a:solidFill>
                  <a:schemeClr val="tx2"/>
                </a:solidFill>
                <a:latin typeface="Segoe UI Semibold" panose="020B0702040204020203" pitchFamily="34" charset="0"/>
              </a:defRPr>
            </a:lvl1pPr>
          </a:lstStyle>
          <a:p>
            <a:r>
              <a:rPr lang="en-US"/>
              <a:t>Click to edit Master title style</a:t>
            </a:r>
          </a:p>
        </p:txBody>
      </p:sp>
      <p:sp>
        <p:nvSpPr>
          <p:cNvPr id="4" name="Footer Placeholder 3"/>
          <p:cNvSpPr>
            <a:spLocks noGrp="1"/>
          </p:cNvSpPr>
          <p:nvPr>
            <p:ph type="ftr" sz="quarter" idx="10"/>
          </p:nvPr>
        </p:nvSpPr>
        <p:spPr>
          <a:xfrm>
            <a:off x="4038600" y="6492830"/>
            <a:ext cx="4114800" cy="365125"/>
          </a:xfrm>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de-DE"/>
              <a:t>© </a:t>
            </a:r>
            <a:r>
              <a:rPr lang="en-US"/>
              <a:t>LatentView Analytics. Confidential</a:t>
            </a:r>
            <a:endParaRPr lang="en-US" dirty="0"/>
          </a:p>
        </p:txBody>
      </p:sp>
      <p:sp>
        <p:nvSpPr>
          <p:cNvPr id="5" name="Slide Number Placeholder 4"/>
          <p:cNvSpPr>
            <a:spLocks noGrp="1"/>
          </p:cNvSpPr>
          <p:nvPr>
            <p:ph type="sldNum" sz="quarter" idx="11"/>
          </p:nvPr>
        </p:nvSpPr>
        <p:spPr>
          <a:xfrm>
            <a:off x="163777" y="6492830"/>
            <a:ext cx="568900" cy="365125"/>
          </a:xfrm>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fld id="{6CD9AD5F-3CCE-084D-84D8-4A35232D3779}" type="slidenum">
              <a:rPr lang="en-US" smtClean="0"/>
              <a:pPr/>
              <a:t>‹#›</a:t>
            </a:fld>
            <a:endParaRPr lang="en-US"/>
          </a:p>
        </p:txBody>
      </p:sp>
    </p:spTree>
    <p:extLst>
      <p:ext uri="{BB962C8B-B14F-4D97-AF65-F5344CB8AC3E}">
        <p14:creationId xmlns:p14="http://schemas.microsoft.com/office/powerpoint/2010/main" val="3947921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LatentView Analytics. Confidential</a:t>
            </a:r>
          </a:p>
        </p:txBody>
      </p:sp>
      <p:sp>
        <p:nvSpPr>
          <p:cNvPr id="6" name="Slide Number Placeholder 5"/>
          <p:cNvSpPr>
            <a:spLocks noGrp="1"/>
          </p:cNvSpPr>
          <p:nvPr>
            <p:ph type="sldNum" sz="quarter" idx="12"/>
          </p:nvPr>
        </p:nvSpPr>
        <p:spPr/>
        <p:txBody>
          <a:bodyPr/>
          <a:lstStyle/>
          <a:p>
            <a:fld id="{A0C1D9D2-9780-41B5-B48D-9BB1413BC614}" type="slidenum">
              <a:rPr lang="en-US" smtClean="0"/>
              <a:t>‹#›</a:t>
            </a:fld>
            <a:endParaRPr lang="en-US"/>
          </a:p>
        </p:txBody>
      </p:sp>
    </p:spTree>
    <p:extLst>
      <p:ext uri="{BB962C8B-B14F-4D97-AF65-F5344CB8AC3E}">
        <p14:creationId xmlns:p14="http://schemas.microsoft.com/office/powerpoint/2010/main" val="1155532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3456878" y="3401179"/>
            <a:ext cx="8735122" cy="1036948"/>
          </a:xfrm>
          <a:prstGeom prst="rect">
            <a:avLst/>
          </a:prstGeom>
          <a:solidFill>
            <a:schemeClr val="tx2"/>
          </a:solidFill>
        </p:spPr>
        <p:txBody>
          <a:bodyPr anchor="ctr"/>
          <a:lstStyle>
            <a:lvl1pPr marL="0" indent="0">
              <a:buNone/>
              <a:defRPr sz="3200">
                <a:solidFill>
                  <a:schemeClr val="bg1"/>
                </a:solidFill>
              </a:defRPr>
            </a:lvl1pPr>
          </a:lstStyle>
          <a:p>
            <a:pPr lvl="0"/>
            <a:r>
              <a:rPr lang="en-US" dirty="0"/>
              <a:t>Click to edit Section Title</a:t>
            </a:r>
          </a:p>
        </p:txBody>
      </p:sp>
    </p:spTree>
    <p:extLst>
      <p:ext uri="{BB962C8B-B14F-4D97-AF65-F5344CB8AC3E}">
        <p14:creationId xmlns:p14="http://schemas.microsoft.com/office/powerpoint/2010/main" val="83762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7762" y="129152"/>
            <a:ext cx="10606548" cy="755752"/>
          </a:xfrm>
        </p:spPr>
        <p:txBody>
          <a:bodyPr/>
          <a:lstStyle/>
          <a:p>
            <a:r>
              <a:rPr lang="en-US" dirty="0"/>
              <a:t>Click to edit Master title style</a:t>
            </a:r>
          </a:p>
        </p:txBody>
      </p:sp>
      <p:sp>
        <p:nvSpPr>
          <p:cNvPr id="3" name="Footer Placeholder 2">
            <a:extLst>
              <a:ext uri="{FF2B5EF4-FFF2-40B4-BE49-F238E27FC236}">
                <a16:creationId xmlns="" xmlns:a16="http://schemas.microsoft.com/office/drawing/2014/main" id="{1265E93A-18F4-4F1D-BBEE-43E190B1BF73}"/>
              </a:ext>
            </a:extLst>
          </p:cNvPr>
          <p:cNvSpPr>
            <a:spLocks noGrp="1"/>
          </p:cNvSpPr>
          <p:nvPr>
            <p:ph type="ftr" sz="quarter" idx="11"/>
          </p:nvPr>
        </p:nvSpPr>
        <p:spPr>
          <a:xfrm>
            <a:off x="4038600" y="6484686"/>
            <a:ext cx="4114800" cy="365125"/>
          </a:xfrm>
        </p:spPr>
        <p:txBody>
          <a:bodyPr/>
          <a:lstStyle/>
          <a:p>
            <a:r>
              <a:rPr lang="de-DE"/>
              <a:t>© </a:t>
            </a:r>
            <a:r>
              <a:rPr lang="en-US"/>
              <a:t>LatentView Analytics. Confidential</a:t>
            </a:r>
            <a:endParaRPr lang="en-US" dirty="0"/>
          </a:p>
        </p:txBody>
      </p:sp>
      <p:sp>
        <p:nvSpPr>
          <p:cNvPr id="4" name="Slide Number Placeholder 3">
            <a:extLst>
              <a:ext uri="{FF2B5EF4-FFF2-40B4-BE49-F238E27FC236}">
                <a16:creationId xmlns="" xmlns:a16="http://schemas.microsoft.com/office/drawing/2014/main" id="{3A24FEF5-4F88-4995-BF24-824D627CC063}"/>
              </a:ext>
            </a:extLst>
          </p:cNvPr>
          <p:cNvSpPr>
            <a:spLocks noGrp="1"/>
          </p:cNvSpPr>
          <p:nvPr>
            <p:ph type="sldNum" sz="quarter" idx="12"/>
          </p:nvPr>
        </p:nvSpPr>
        <p:spPr>
          <a:xfrm>
            <a:off x="11621435" y="6484686"/>
            <a:ext cx="568900" cy="365125"/>
          </a:xfrm>
        </p:spPr>
        <p:txBody>
          <a:bodyPr/>
          <a:lstStyle/>
          <a:p>
            <a:fld id="{6CD9AD5F-3CCE-084D-84D8-4A35232D3779}" type="slidenum">
              <a:rPr lang="en-US" smtClean="0"/>
              <a:pPr/>
              <a:t>‹#›</a:t>
            </a:fld>
            <a:endParaRPr lang="en-US"/>
          </a:p>
        </p:txBody>
      </p:sp>
    </p:spTree>
    <p:extLst>
      <p:ext uri="{BB962C8B-B14F-4D97-AF65-F5344CB8AC3E}">
        <p14:creationId xmlns:p14="http://schemas.microsoft.com/office/powerpoint/2010/main" val="324876934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968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23890" y="6356350"/>
            <a:ext cx="2135077" cy="360000"/>
          </a:xfrm>
          <a:prstGeom prst="rect">
            <a:avLst/>
          </a:prstGeom>
        </p:spPr>
        <p:txBody>
          <a:bodyPr/>
          <a:lstStyle/>
          <a:p>
            <a:endParaRPr lang="en-IN"/>
          </a:p>
        </p:txBody>
      </p:sp>
      <p:sp>
        <p:nvSpPr>
          <p:cNvPr id="3" name="Footer Placeholder 2"/>
          <p:cNvSpPr>
            <a:spLocks noGrp="1"/>
          </p:cNvSpPr>
          <p:nvPr>
            <p:ph type="ftr" sz="quarter" idx="11"/>
          </p:nvPr>
        </p:nvSpPr>
        <p:spPr>
          <a:xfrm>
            <a:off x="2458968" y="6356350"/>
            <a:ext cx="7274061" cy="360000"/>
          </a:xfrm>
          <a:prstGeom prst="rect">
            <a:avLst/>
          </a:prstGeom>
        </p:spPr>
        <p:txBody>
          <a:bodyPr/>
          <a:lstStyle/>
          <a:p>
            <a:r>
              <a:rPr lang="en-IN" smtClean="0"/>
              <a:t>© LatentView Analytics. Confidential</a:t>
            </a:r>
            <a:endParaRPr lang="en-IN"/>
          </a:p>
        </p:txBody>
      </p:sp>
      <p:sp>
        <p:nvSpPr>
          <p:cNvPr id="4" name="Slide Number Placeholder 3"/>
          <p:cNvSpPr>
            <a:spLocks noGrp="1"/>
          </p:cNvSpPr>
          <p:nvPr>
            <p:ph type="sldNum" sz="quarter" idx="12"/>
          </p:nvPr>
        </p:nvSpPr>
        <p:spPr>
          <a:xfrm>
            <a:off x="9733028" y="6356350"/>
            <a:ext cx="2135077" cy="360000"/>
          </a:xfrm>
          <a:prstGeom prst="rect">
            <a:avLst/>
          </a:prstGeom>
        </p:spPr>
        <p:txBody>
          <a:bodyPr/>
          <a:lstStyle/>
          <a:p>
            <a:fld id="{826AB256-1540-41D3-92DD-A3CE5B7A7BF1}" type="slidenum">
              <a:rPr lang="en-IN" smtClean="0"/>
              <a:t>‹#›</a:t>
            </a:fld>
            <a:endParaRPr lang="en-IN"/>
          </a:p>
        </p:txBody>
      </p:sp>
    </p:spTree>
    <p:extLst>
      <p:ext uri="{BB962C8B-B14F-4D97-AF65-F5344CB8AC3E}">
        <p14:creationId xmlns:p14="http://schemas.microsoft.com/office/powerpoint/2010/main" val="75120822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 LatentView Analytics. Confidential</a:t>
            </a:r>
            <a:endParaRPr lang="en-IN" dirty="0"/>
          </a:p>
        </p:txBody>
      </p:sp>
      <p:sp>
        <p:nvSpPr>
          <p:cNvPr id="5" name="Slide Number Placeholder 4"/>
          <p:cNvSpPr>
            <a:spLocks noGrp="1"/>
          </p:cNvSpPr>
          <p:nvPr>
            <p:ph type="sldNum" sz="quarter" idx="12"/>
          </p:nvPr>
        </p:nvSpPr>
        <p:spPr/>
        <p:txBody>
          <a:bodyPr/>
          <a:lstStyle/>
          <a:p>
            <a:fld id="{41AA1B50-9B2A-4663-AA87-4E2B1CAC77E8}" type="slidenum">
              <a:rPr lang="en-IN" smtClean="0"/>
              <a:t>‹#›</a:t>
            </a:fld>
            <a:endParaRPr lang="en-IN" dirty="0"/>
          </a:p>
        </p:txBody>
      </p:sp>
    </p:spTree>
    <p:extLst>
      <p:ext uri="{BB962C8B-B14F-4D97-AF65-F5344CB8AC3E}">
        <p14:creationId xmlns:p14="http://schemas.microsoft.com/office/powerpoint/2010/main" val="207406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LatentView Analytics. Confidential</a:t>
            </a:r>
          </a:p>
        </p:txBody>
      </p:sp>
      <p:sp>
        <p:nvSpPr>
          <p:cNvPr id="6" name="Slide Number Placeholder 5"/>
          <p:cNvSpPr>
            <a:spLocks noGrp="1"/>
          </p:cNvSpPr>
          <p:nvPr>
            <p:ph type="sldNum" sz="quarter" idx="12"/>
          </p:nvPr>
        </p:nvSpPr>
        <p:spPr/>
        <p:txBody>
          <a:bodyPr/>
          <a:lstStyle/>
          <a:p>
            <a:fld id="{A0C1D9D2-9780-41B5-B48D-9BB1413BC614}" type="slidenum">
              <a:rPr lang="en-US" smtClean="0"/>
              <a:t>‹#›</a:t>
            </a:fld>
            <a:endParaRPr lang="en-US"/>
          </a:p>
        </p:txBody>
      </p:sp>
    </p:spTree>
    <p:extLst>
      <p:ext uri="{BB962C8B-B14F-4D97-AF65-F5344CB8AC3E}">
        <p14:creationId xmlns:p14="http://schemas.microsoft.com/office/powerpoint/2010/main" val="13574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LatentView Analytics. Confidential</a:t>
            </a:r>
          </a:p>
        </p:txBody>
      </p:sp>
      <p:sp>
        <p:nvSpPr>
          <p:cNvPr id="7" name="Slide Number Placeholder 6"/>
          <p:cNvSpPr>
            <a:spLocks noGrp="1"/>
          </p:cNvSpPr>
          <p:nvPr>
            <p:ph type="sldNum" sz="quarter" idx="12"/>
          </p:nvPr>
        </p:nvSpPr>
        <p:spPr/>
        <p:txBody>
          <a:bodyPr/>
          <a:lstStyle/>
          <a:p>
            <a:fld id="{A0C1D9D2-9780-41B5-B48D-9BB1413BC614}" type="slidenum">
              <a:rPr lang="en-US" smtClean="0"/>
              <a:t>‹#›</a:t>
            </a:fld>
            <a:endParaRPr lang="en-US"/>
          </a:p>
        </p:txBody>
      </p:sp>
    </p:spTree>
    <p:extLst>
      <p:ext uri="{BB962C8B-B14F-4D97-AF65-F5344CB8AC3E}">
        <p14:creationId xmlns:p14="http://schemas.microsoft.com/office/powerpoint/2010/main" val="82858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LatentView Analytics. Confidential</a:t>
            </a:r>
          </a:p>
        </p:txBody>
      </p:sp>
      <p:sp>
        <p:nvSpPr>
          <p:cNvPr id="9" name="Slide Number Placeholder 8"/>
          <p:cNvSpPr>
            <a:spLocks noGrp="1"/>
          </p:cNvSpPr>
          <p:nvPr>
            <p:ph type="sldNum" sz="quarter" idx="12"/>
          </p:nvPr>
        </p:nvSpPr>
        <p:spPr/>
        <p:txBody>
          <a:bodyPr/>
          <a:lstStyle/>
          <a:p>
            <a:fld id="{A0C1D9D2-9780-41B5-B48D-9BB1413BC614}" type="slidenum">
              <a:rPr lang="en-US" smtClean="0"/>
              <a:t>‹#›</a:t>
            </a:fld>
            <a:endParaRPr lang="en-US"/>
          </a:p>
        </p:txBody>
      </p:sp>
    </p:spTree>
    <p:extLst>
      <p:ext uri="{BB962C8B-B14F-4D97-AF65-F5344CB8AC3E}">
        <p14:creationId xmlns:p14="http://schemas.microsoft.com/office/powerpoint/2010/main" val="236674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a:xfrm>
            <a:off x="4028768" y="6492874"/>
            <a:ext cx="4114800" cy="365125"/>
          </a:xfrm>
        </p:spPr>
        <p:txBody>
          <a:bodyPr/>
          <a:lstStyle/>
          <a:p>
            <a:r>
              <a:rPr lang="en-US"/>
              <a:t>© LatentView Analytics. Confidential</a:t>
            </a:r>
          </a:p>
        </p:txBody>
      </p:sp>
      <p:sp>
        <p:nvSpPr>
          <p:cNvPr id="5" name="Slide Number Placeholder 4"/>
          <p:cNvSpPr>
            <a:spLocks noGrp="1"/>
          </p:cNvSpPr>
          <p:nvPr>
            <p:ph type="sldNum" sz="quarter" idx="12"/>
          </p:nvPr>
        </p:nvSpPr>
        <p:spPr>
          <a:xfrm>
            <a:off x="9448800" y="6492875"/>
            <a:ext cx="2743200" cy="365125"/>
          </a:xfrm>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fld id="{A0C1D9D2-9780-41B5-B48D-9BB1413BC614}" type="slidenum">
              <a:rPr lang="en-US" smtClean="0"/>
              <a:pPr/>
              <a:t>‹#›</a:t>
            </a:fld>
            <a:endParaRPr lang="en-US"/>
          </a:p>
        </p:txBody>
      </p:sp>
      <p:sp>
        <p:nvSpPr>
          <p:cNvPr id="6" name="Title 1">
            <a:extLst>
              <a:ext uri="{FF2B5EF4-FFF2-40B4-BE49-F238E27FC236}">
                <a16:creationId xmlns="" xmlns:a16="http://schemas.microsoft.com/office/drawing/2014/main" id="{C553FD87-03A8-407C-9087-6A51E2F57633}"/>
              </a:ext>
            </a:extLst>
          </p:cNvPr>
          <p:cNvSpPr>
            <a:spLocks noGrp="1"/>
          </p:cNvSpPr>
          <p:nvPr>
            <p:ph type="title"/>
          </p:nvPr>
        </p:nvSpPr>
        <p:spPr>
          <a:xfrm>
            <a:off x="115076" y="0"/>
            <a:ext cx="11198918" cy="703385"/>
          </a:xfrm>
        </p:spPr>
        <p:txBody>
          <a:bodyPr>
            <a:normAutofit/>
          </a:bodyPr>
          <a:lstStyle>
            <a:lvl1pPr>
              <a:defRPr sz="2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2306805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LatentView Analytics. Confidential</a:t>
            </a:r>
          </a:p>
        </p:txBody>
      </p:sp>
      <p:sp>
        <p:nvSpPr>
          <p:cNvPr id="4" name="Slide Number Placeholder 3"/>
          <p:cNvSpPr>
            <a:spLocks noGrp="1"/>
          </p:cNvSpPr>
          <p:nvPr>
            <p:ph type="sldNum" sz="quarter" idx="12"/>
          </p:nvPr>
        </p:nvSpPr>
        <p:spPr>
          <a:xfrm>
            <a:off x="9443117" y="6506478"/>
            <a:ext cx="2743200" cy="365125"/>
          </a:xfrm>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fld id="{A0C1D9D2-9780-41B5-B48D-9BB1413BC614}" type="slidenum">
              <a:rPr lang="en-US" smtClean="0"/>
              <a:pPr/>
              <a:t>‹#›</a:t>
            </a:fld>
            <a:endParaRPr lang="en-US"/>
          </a:p>
        </p:txBody>
      </p:sp>
      <p:sp>
        <p:nvSpPr>
          <p:cNvPr id="5" name="Title 1">
            <a:extLst>
              <a:ext uri="{FF2B5EF4-FFF2-40B4-BE49-F238E27FC236}">
                <a16:creationId xmlns="" xmlns:a16="http://schemas.microsoft.com/office/drawing/2014/main" id="{9B75A41A-448F-4B58-B29B-EEE52595C578}"/>
              </a:ext>
            </a:extLst>
          </p:cNvPr>
          <p:cNvSpPr>
            <a:spLocks noGrp="1"/>
          </p:cNvSpPr>
          <p:nvPr>
            <p:ph type="title"/>
          </p:nvPr>
        </p:nvSpPr>
        <p:spPr>
          <a:xfrm>
            <a:off x="388034" y="0"/>
            <a:ext cx="10515600" cy="703385"/>
          </a:xfrm>
        </p:spPr>
        <p:txBody>
          <a:bodyPr>
            <a:normAutofit/>
          </a:bodyPr>
          <a:lstStyle>
            <a:lvl1pPr>
              <a:defRPr sz="3000">
                <a:solidFill>
                  <a:srgbClr val="404040"/>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7390406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LatentView Analytics. Confidential</a:t>
            </a:r>
          </a:p>
        </p:txBody>
      </p:sp>
      <p:sp>
        <p:nvSpPr>
          <p:cNvPr id="7" name="Slide Number Placeholder 6"/>
          <p:cNvSpPr>
            <a:spLocks noGrp="1"/>
          </p:cNvSpPr>
          <p:nvPr>
            <p:ph type="sldNum" sz="quarter" idx="12"/>
          </p:nvPr>
        </p:nvSpPr>
        <p:spPr/>
        <p:txBody>
          <a:bodyPr/>
          <a:lstStyle/>
          <a:p>
            <a:fld id="{A0C1D9D2-9780-41B5-B48D-9BB1413BC614}" type="slidenum">
              <a:rPr lang="en-US" smtClean="0"/>
              <a:t>‹#›</a:t>
            </a:fld>
            <a:endParaRPr lang="en-US"/>
          </a:p>
        </p:txBody>
      </p:sp>
    </p:spTree>
    <p:extLst>
      <p:ext uri="{BB962C8B-B14F-4D97-AF65-F5344CB8AC3E}">
        <p14:creationId xmlns:p14="http://schemas.microsoft.com/office/powerpoint/2010/main" val="25179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LatentView Analytics. Confidential</a:t>
            </a:r>
          </a:p>
        </p:txBody>
      </p:sp>
      <p:sp>
        <p:nvSpPr>
          <p:cNvPr id="7" name="Slide Number Placeholder 6"/>
          <p:cNvSpPr>
            <a:spLocks noGrp="1"/>
          </p:cNvSpPr>
          <p:nvPr>
            <p:ph type="sldNum" sz="quarter" idx="12"/>
          </p:nvPr>
        </p:nvSpPr>
        <p:spPr/>
        <p:txBody>
          <a:bodyPr/>
          <a:lstStyle/>
          <a:p>
            <a:fld id="{A0C1D9D2-9780-41B5-B48D-9BB1413BC614}" type="slidenum">
              <a:rPr lang="en-US" smtClean="0"/>
              <a:t>‹#›</a:t>
            </a:fld>
            <a:endParaRPr lang="en-US"/>
          </a:p>
        </p:txBody>
      </p:sp>
    </p:spTree>
    <p:extLst>
      <p:ext uri="{BB962C8B-B14F-4D97-AF65-F5344CB8AC3E}">
        <p14:creationId xmlns:p14="http://schemas.microsoft.com/office/powerpoint/2010/main" val="22327388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FBFB"/>
            </a:gs>
            <a:gs pos="70000">
              <a:schemeClr val="bg1">
                <a:lumMod val="95000"/>
              </a:schemeClr>
            </a:gs>
            <a:gs pos="83000">
              <a:srgbClr val="E0E0E0"/>
            </a:gs>
            <a:gs pos="100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LatentView Analytics.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1D9D2-9780-41B5-B48D-9BB1413BC614}" type="slidenum">
              <a:rPr lang="en-US" smtClean="0"/>
              <a:t>‹#›</a:t>
            </a:fld>
            <a:endParaRPr lang="en-US"/>
          </a:p>
        </p:txBody>
      </p:sp>
      <p:pic>
        <p:nvPicPr>
          <p:cNvPr id="7" name="Picture 6"/>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1353799" y="97401"/>
            <a:ext cx="727710" cy="555779"/>
          </a:xfrm>
          <a:prstGeom prst="rect">
            <a:avLst/>
          </a:prstGeom>
        </p:spPr>
      </p:pic>
    </p:spTree>
    <p:extLst>
      <p:ext uri="{BB962C8B-B14F-4D97-AF65-F5344CB8AC3E}">
        <p14:creationId xmlns:p14="http://schemas.microsoft.com/office/powerpoint/2010/main" val="22046707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80" r:id="rId13"/>
    <p:sldLayoutId id="2147483682" r:id="rId14"/>
    <p:sldLayoutId id="2147483683" r:id="rId15"/>
    <p:sldLayoutId id="2147483692" r:id="rId16"/>
    <p:sldLayoutId id="2147483684" r:id="rId17"/>
    <p:sldLayoutId id="2147483685" r:id="rId18"/>
    <p:sldLayoutId id="2147483686" r:id="rId19"/>
    <p:sldLayoutId id="2147483687" r:id="rId20"/>
    <p:sldLayoutId id="2147483689" r:id="rId21"/>
    <p:sldLayoutId id="2147483691" r:id="rId22"/>
    <p:sldLayoutId id="2147483693" r:id="rId23"/>
    <p:sldLayoutId id="2147483694" r:id="rId2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60.jpeg"/><Relationship Id="rId4" Type="http://schemas.openxmlformats.org/officeDocument/2006/relationships/image" Target="../media/image61.tiff"/><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1" Type="http://schemas.openxmlformats.org/officeDocument/2006/relationships/image" Target="../media/image69.emf"/><Relationship Id="rId12" Type="http://schemas.openxmlformats.org/officeDocument/2006/relationships/image" Target="../media/image70.emf"/><Relationship Id="rId13" Type="http://schemas.openxmlformats.org/officeDocument/2006/relationships/image" Target="../media/image71.emf"/><Relationship Id="rId14" Type="http://schemas.openxmlformats.org/officeDocument/2006/relationships/image" Target="../media/image72.emf"/><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2.png"/><Relationship Id="rId4" Type="http://schemas.microsoft.com/office/2007/relationships/hdphoto" Target="../media/hdphoto4.wdp"/><Relationship Id="rId5" Type="http://schemas.openxmlformats.org/officeDocument/2006/relationships/image" Target="../media/image63.png"/><Relationship Id="rId6" Type="http://schemas.openxmlformats.org/officeDocument/2006/relationships/image" Target="../media/image64.png"/><Relationship Id="rId7" Type="http://schemas.openxmlformats.org/officeDocument/2006/relationships/image" Target="../media/image65.png"/><Relationship Id="rId8" Type="http://schemas.openxmlformats.org/officeDocument/2006/relationships/image" Target="../media/image66.png"/><Relationship Id="rId9" Type="http://schemas.openxmlformats.org/officeDocument/2006/relationships/image" Target="../media/image67.png"/><Relationship Id="rId10" Type="http://schemas.openxmlformats.org/officeDocument/2006/relationships/image" Target="../media/image68.png"/></Relationships>
</file>

<file path=ppt/slides/_rels/slide15.xml.rels><?xml version="1.0" encoding="UTF-8" standalone="yes"?>
<Relationships xmlns="http://schemas.openxmlformats.org/package/2006/relationships"><Relationship Id="rId9" Type="http://schemas.openxmlformats.org/officeDocument/2006/relationships/image" Target="../media/image79.png"/><Relationship Id="rId20" Type="http://schemas.openxmlformats.org/officeDocument/2006/relationships/image" Target="../media/image90.png"/><Relationship Id="rId21" Type="http://schemas.openxmlformats.org/officeDocument/2006/relationships/image" Target="../media/image91.png"/><Relationship Id="rId10" Type="http://schemas.openxmlformats.org/officeDocument/2006/relationships/image" Target="../media/image80.png"/><Relationship Id="rId11" Type="http://schemas.openxmlformats.org/officeDocument/2006/relationships/image" Target="../media/image81.png"/><Relationship Id="rId12" Type="http://schemas.openxmlformats.org/officeDocument/2006/relationships/image" Target="../media/image82.png"/><Relationship Id="rId13" Type="http://schemas.openxmlformats.org/officeDocument/2006/relationships/image" Target="../media/image83.png"/><Relationship Id="rId14" Type="http://schemas.openxmlformats.org/officeDocument/2006/relationships/image" Target="../media/image84.png"/><Relationship Id="rId15" Type="http://schemas.openxmlformats.org/officeDocument/2006/relationships/image" Target="../media/image85.png"/><Relationship Id="rId16" Type="http://schemas.openxmlformats.org/officeDocument/2006/relationships/image" Target="../media/image86.png"/><Relationship Id="rId17" Type="http://schemas.openxmlformats.org/officeDocument/2006/relationships/image" Target="../media/image87.png"/><Relationship Id="rId18" Type="http://schemas.openxmlformats.org/officeDocument/2006/relationships/image" Target="../media/image88.png"/><Relationship Id="rId19" Type="http://schemas.openxmlformats.org/officeDocument/2006/relationships/image" Target="../media/image89.png"/><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3.jpe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2.png"/></Relationships>
</file>

<file path=ppt/slides/_rels/slide19.xml.rels><?xml version="1.0" encoding="UTF-8" standalone="yes"?>
<Relationships xmlns="http://schemas.openxmlformats.org/package/2006/relationships"><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image" Target="../media/image96.png"/><Relationship Id="rId6" Type="http://schemas.openxmlformats.org/officeDocument/2006/relationships/image" Target="../media/image97.png"/><Relationship Id="rId1" Type="http://schemas.openxmlformats.org/officeDocument/2006/relationships/slideLayout" Target="../slideLayouts/slideLayout6.xml"/><Relationship Id="rId2" Type="http://schemas.openxmlformats.org/officeDocument/2006/relationships/image" Target="../media/image9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image" Target="../media/image101.png"/><Relationship Id="rId6" Type="http://schemas.openxmlformats.org/officeDocument/2006/relationships/image" Target="../media/image102.png"/><Relationship Id="rId7" Type="http://schemas.openxmlformats.org/officeDocument/2006/relationships/image" Target="../media/image103.png"/><Relationship Id="rId1" Type="http://schemas.openxmlformats.org/officeDocument/2006/relationships/slideLayout" Target="../slideLayouts/slideLayout6.xml"/><Relationship Id="rId2" Type="http://schemas.openxmlformats.org/officeDocument/2006/relationships/image" Target="../media/image98.png"/></Relationships>
</file>

<file path=ppt/slides/_rels/slide23.xml.rels><?xml version="1.0" encoding="UTF-8" standalone="yes"?>
<Relationships xmlns="http://schemas.openxmlformats.org/package/2006/relationships"><Relationship Id="rId3" Type="http://schemas.microsoft.com/office/2007/relationships/hdphoto" Target="../media/hdphoto5.wdp"/><Relationship Id="rId4" Type="http://schemas.openxmlformats.org/officeDocument/2006/relationships/image" Target="../media/image105.png"/><Relationship Id="rId5" Type="http://schemas.microsoft.com/office/2007/relationships/hdphoto" Target="../media/hdphoto6.wdp"/><Relationship Id="rId6" Type="http://schemas.openxmlformats.org/officeDocument/2006/relationships/image" Target="../media/image106.png"/><Relationship Id="rId7" Type="http://schemas.openxmlformats.org/officeDocument/2006/relationships/image" Target="../media/image103.png"/><Relationship Id="rId1" Type="http://schemas.openxmlformats.org/officeDocument/2006/relationships/slideLayout" Target="../slideLayouts/slideLayout6.xml"/><Relationship Id="rId2" Type="http://schemas.openxmlformats.org/officeDocument/2006/relationships/image" Target="../media/image104.png"/></Relationships>
</file>

<file path=ppt/slides/_rels/slide24.xml.rels><?xml version="1.0" encoding="UTF-8" standalone="yes"?>
<Relationships xmlns="http://schemas.openxmlformats.org/package/2006/relationships"><Relationship Id="rId3" Type="http://schemas.microsoft.com/office/2007/relationships/hdphoto" Target="../media/hdphoto7.wdp"/><Relationship Id="rId4" Type="http://schemas.openxmlformats.org/officeDocument/2006/relationships/image" Target="../media/image108.png"/><Relationship Id="rId5" Type="http://schemas.openxmlformats.org/officeDocument/2006/relationships/image" Target="../media/image109.png"/><Relationship Id="rId1" Type="http://schemas.openxmlformats.org/officeDocument/2006/relationships/slideLayout" Target="../slideLayouts/slideLayout6.xml"/><Relationship Id="rId2" Type="http://schemas.openxmlformats.org/officeDocument/2006/relationships/image" Target="../media/image107.png"/></Relationships>
</file>

<file path=ppt/slides/_rels/slide25.xml.rels><?xml version="1.0" encoding="UTF-8" standalone="yes"?>
<Relationships xmlns="http://schemas.openxmlformats.org/package/2006/relationships"><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1" Type="http://schemas.openxmlformats.org/officeDocument/2006/relationships/slideLayout" Target="../slideLayouts/slideLayout6.xml"/><Relationship Id="rId2" Type="http://schemas.openxmlformats.org/officeDocument/2006/relationships/image" Target="../media/image1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4.png"/><Relationship Id="rId3" Type="http://schemas.openxmlformats.org/officeDocument/2006/relationships/image" Target="../media/image115.png"/></Relationships>
</file>

<file path=ppt/slides/_rels/slide27.xml.rels><?xml version="1.0" encoding="UTF-8" standalone="yes"?>
<Relationships xmlns="http://schemas.openxmlformats.org/package/2006/relationships"><Relationship Id="rId3" Type="http://schemas.openxmlformats.org/officeDocument/2006/relationships/image" Target="../media/image116.png"/><Relationship Id="rId4" Type="http://schemas.openxmlformats.org/officeDocument/2006/relationships/image" Target="../media/image117.png"/><Relationship Id="rId1" Type="http://schemas.openxmlformats.org/officeDocument/2006/relationships/slideLayout" Target="../slideLayouts/slideLayout6.xml"/><Relationship Id="rId2" Type="http://schemas.openxmlformats.org/officeDocument/2006/relationships/image" Target="../media/image1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18.png"/><Relationship Id="rId4" Type="http://schemas.openxmlformats.org/officeDocument/2006/relationships/image" Target="../media/image119.png"/><Relationship Id="rId5" Type="http://schemas.openxmlformats.org/officeDocument/2006/relationships/image" Target="../media/image120.png"/><Relationship Id="rId6" Type="http://schemas.microsoft.com/office/2007/relationships/hdphoto" Target="../media/hdphoto8.wdp"/><Relationship Id="rId7" Type="http://schemas.openxmlformats.org/officeDocument/2006/relationships/image" Target="../media/image121.jpeg"/><Relationship Id="rId8" Type="http://schemas.openxmlformats.org/officeDocument/2006/relationships/image" Target="../media/image122.png"/><Relationship Id="rId9" Type="http://schemas.openxmlformats.org/officeDocument/2006/relationships/image" Target="../media/image123.png"/><Relationship Id="rId10" Type="http://schemas.openxmlformats.org/officeDocument/2006/relationships/image" Target="../media/image124.png"/><Relationship Id="rId11" Type="http://schemas.openxmlformats.org/officeDocument/2006/relationships/image" Target="../media/image125.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26.png"/><Relationship Id="rId4" Type="http://schemas.openxmlformats.org/officeDocument/2006/relationships/image" Target="../media/image127.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7.jpg"/><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image" Target="../media/image28.png"/><Relationship Id="rId17" Type="http://schemas.openxmlformats.org/officeDocument/2006/relationships/image" Target="../media/image29.png"/><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gif"/><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png"/><Relationship Id="rId16" Type="http://schemas.microsoft.com/office/2007/relationships/hdphoto" Target="../media/hdphoto3.wdp"/><Relationship Id="rId17" Type="http://schemas.openxmlformats.org/officeDocument/2006/relationships/image" Target="../media/image41.png"/><Relationship Id="rId18" Type="http://schemas.openxmlformats.org/officeDocument/2006/relationships/image" Target="../media/image42.png"/><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0.png"/><Relationship Id="rId4" Type="http://schemas.microsoft.com/office/2007/relationships/hdphoto" Target="../media/hdphoto1.wdp"/><Relationship Id="rId5" Type="http://schemas.openxmlformats.org/officeDocument/2006/relationships/image" Target="../media/image31.png"/><Relationship Id="rId6" Type="http://schemas.openxmlformats.org/officeDocument/2006/relationships/image" Target="../media/image32.png"/><Relationship Id="rId7" Type="http://schemas.microsoft.com/office/2007/relationships/hdphoto" Target="../media/hdphoto2.wdp"/><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_rels/slide8.xml.rels><?xml version="1.0" encoding="UTF-8" standalone="yes"?>
<Relationships xmlns="http://schemas.openxmlformats.org/package/2006/relationships"><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 Id="rId14" Type="http://schemas.openxmlformats.org/officeDocument/2006/relationships/image" Target="../media/image54.png"/><Relationship Id="rId15" Type="http://schemas.openxmlformats.org/officeDocument/2006/relationships/image" Target="../media/image55.png"/><Relationship Id="rId16" Type="http://schemas.openxmlformats.org/officeDocument/2006/relationships/image" Target="../media/image56.png"/><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3.png"/><Relationship Id="rId4" Type="http://schemas.openxmlformats.org/officeDocument/2006/relationships/image" Target="../media/image44.jp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613355"/>
            <a:ext cx="10913806" cy="634553"/>
          </a:xfrm>
          <a:prstGeom prst="rect">
            <a:avLst/>
          </a:prstGeom>
          <a:solidFill>
            <a:srgbClr val="2F3542"/>
          </a:solidFill>
          <a:ln w="12700">
            <a:noFill/>
            <a:round/>
            <a:headEnd/>
            <a:tailEnd/>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7" name="Text Placeholder 3"/>
          <p:cNvSpPr txBox="1">
            <a:spLocks/>
          </p:cNvSpPr>
          <p:nvPr/>
        </p:nvSpPr>
        <p:spPr>
          <a:xfrm>
            <a:off x="-495207" y="3650804"/>
            <a:ext cx="10612104" cy="4699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cap="small"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Scalable </a:t>
            </a:r>
            <a:r>
              <a:rPr lang="en-US" sz="3200" cap="small" dirty="0">
                <a:solidFill>
                  <a:schemeClr val="bg1"/>
                </a:solidFill>
                <a:latin typeface="Segoe UI" panose="020B0502040204020203" pitchFamily="34" charset="0"/>
                <a:ea typeface="Segoe UI" panose="020B0502040204020203" pitchFamily="34" charset="0"/>
                <a:cs typeface="Segoe UI" panose="020B0502040204020203" pitchFamily="34" charset="0"/>
              </a:rPr>
              <a:t>Data </a:t>
            </a:r>
            <a:r>
              <a:rPr lang="en-US" sz="3200" cap="small"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Platform </a:t>
            </a:r>
            <a:r>
              <a:rPr lang="mr-IN" sz="3200" cap="small"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t>
            </a:r>
            <a:r>
              <a:rPr lang="en-US" sz="3200" cap="small"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Operations Management</a:t>
            </a:r>
            <a:endParaRPr kumimoji="0" lang="en-US" sz="3200" b="0" i="0" u="none" strike="noStrike" kern="120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8" name="Group 7"/>
          <p:cNvGrpSpPr/>
          <p:nvPr/>
        </p:nvGrpSpPr>
        <p:grpSpPr>
          <a:xfrm>
            <a:off x="1481363" y="5083196"/>
            <a:ext cx="8201610" cy="1107770"/>
            <a:chOff x="2417181" y="5019696"/>
            <a:chExt cx="8201610" cy="1107770"/>
          </a:xfrm>
        </p:grpSpPr>
        <p:pic>
          <p:nvPicPr>
            <p:cNvPr id="9" name="Content Placeholder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1480" b="17852"/>
            <a:stretch/>
          </p:blipFill>
          <p:spPr>
            <a:xfrm>
              <a:off x="2417181" y="5337403"/>
              <a:ext cx="1597503" cy="732614"/>
            </a:xfrm>
            <a:prstGeom prst="rect">
              <a:avLst/>
            </a:prstGeom>
          </p:spPr>
        </p:pic>
        <p:grpSp>
          <p:nvGrpSpPr>
            <p:cNvPr id="11" name="Group 10"/>
            <p:cNvGrpSpPr/>
            <p:nvPr/>
          </p:nvGrpSpPr>
          <p:grpSpPr>
            <a:xfrm>
              <a:off x="8520937" y="5019696"/>
              <a:ext cx="2097854" cy="1107770"/>
              <a:chOff x="8293131" y="5160600"/>
              <a:chExt cx="2449913" cy="1293671"/>
            </a:xfrm>
          </p:grpSpPr>
          <p:pic>
            <p:nvPicPr>
              <p:cNvPr id="12" name="Picture 11"/>
              <p:cNvPicPr>
                <a:picLocks noChangeAspect="1"/>
              </p:cNvPicPr>
              <p:nvPr/>
            </p:nvPicPr>
            <p:blipFill>
              <a:blip r:embed="rId3">
                <a:clrChange>
                  <a:clrFrom>
                    <a:srgbClr val="FFFFFF"/>
                  </a:clrFrom>
                  <a:clrTo>
                    <a:srgbClr val="FFFFFF">
                      <a:alpha val="0"/>
                    </a:srgbClr>
                  </a:clrTo>
                </a:clrChange>
              </a:blip>
              <a:stretch>
                <a:fillRect/>
              </a:stretch>
            </p:blipFill>
            <p:spPr>
              <a:xfrm>
                <a:off x="8386695" y="5160600"/>
                <a:ext cx="2356349" cy="1226584"/>
              </a:xfrm>
              <a:prstGeom prst="rect">
                <a:avLst/>
              </a:prstGeom>
            </p:spPr>
          </p:pic>
          <p:sp>
            <p:nvSpPr>
              <p:cNvPr id="13" name="TextBox 12"/>
              <p:cNvSpPr txBox="1"/>
              <p:nvPr/>
            </p:nvSpPr>
            <p:spPr>
              <a:xfrm>
                <a:off x="8293131" y="5987012"/>
                <a:ext cx="2310585" cy="467259"/>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7375E"/>
                    </a:solidFill>
                    <a:effectLst/>
                    <a:uLnTx/>
                    <a:uFillTx/>
                    <a:latin typeface="Segoe UI" panose="020B0502040204020203" pitchFamily="34" charset="0"/>
                    <a:cs typeface="Segoe UI" panose="020B0502040204020203" pitchFamily="34" charset="0"/>
                  </a:rPr>
                  <a:t>“</a:t>
                </a:r>
                <a:r>
                  <a:rPr kumimoji="0" lang="en-US" sz="1000" b="0" i="1" u="none" strike="noStrike" kern="0" cap="none" spc="0" normalizeH="0" baseline="0" noProof="0" dirty="0">
                    <a:ln>
                      <a:noFill/>
                    </a:ln>
                    <a:solidFill>
                      <a:srgbClr val="17375E"/>
                    </a:solidFill>
                    <a:effectLst/>
                    <a:uLnTx/>
                    <a:uFillTx/>
                    <a:latin typeface="Segoe UI" panose="020B0502040204020203" pitchFamily="34" charset="0"/>
                    <a:cs typeface="Segoe UI" panose="020B0502040204020203" pitchFamily="34" charset="0"/>
                  </a:rPr>
                  <a:t>ADVANCED ANALYTICS SERVICE PROVIDER”</a:t>
                </a:r>
              </a:p>
            </p:txBody>
          </p:sp>
        </p:grpSp>
      </p:grpSp>
      <p:sp>
        <p:nvSpPr>
          <p:cNvPr id="14" name="TextBox 13"/>
          <p:cNvSpPr txBox="1"/>
          <p:nvPr/>
        </p:nvSpPr>
        <p:spPr>
          <a:xfrm>
            <a:off x="1481363" y="6087398"/>
            <a:ext cx="1613296" cy="26161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N" sz="1050" b="0" i="1" u="none" strike="noStrike" kern="0" cap="none" spc="0" normalizeH="0" baseline="0" noProof="0" dirty="0">
                <a:ln>
                  <a:noFill/>
                </a:ln>
                <a:solidFill>
                  <a:srgbClr val="000055"/>
                </a:solidFill>
                <a:effectLst/>
                <a:uLnTx/>
                <a:uFillTx/>
                <a:latin typeface="Segoe UI" panose="020B0502040204020203" pitchFamily="34" charset="0"/>
                <a:cs typeface="Segoe UI" panose="020B0502040204020203" pitchFamily="34" charset="0"/>
              </a:rPr>
              <a:t>2009-2016</a:t>
            </a:r>
          </a:p>
        </p:txBody>
      </p:sp>
      <p:sp>
        <p:nvSpPr>
          <p:cNvPr id="4" name="Rectangle 3"/>
          <p:cNvSpPr/>
          <p:nvPr/>
        </p:nvSpPr>
        <p:spPr>
          <a:xfrm>
            <a:off x="9552972" y="0"/>
            <a:ext cx="2639028" cy="2237587"/>
          </a:xfrm>
          <a:prstGeom prst="rect">
            <a:avLst/>
          </a:prstGeom>
          <a:solidFill>
            <a:srgbClr val="F7F7F7"/>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clrChange>
              <a:clrFrom>
                <a:srgbClr val="FDFDFD"/>
              </a:clrFrom>
              <a:clrTo>
                <a:srgbClr val="FDFDFD">
                  <a:alpha val="0"/>
                </a:srgbClr>
              </a:clrTo>
            </a:clrChange>
          </a:blip>
          <a:stretch>
            <a:fillRect/>
          </a:stretch>
        </p:blipFill>
        <p:spPr>
          <a:xfrm>
            <a:off x="9766362" y="393218"/>
            <a:ext cx="1918941" cy="1508009"/>
          </a:xfrm>
          <a:prstGeom prst="rect">
            <a:avLst/>
          </a:prstGeom>
        </p:spPr>
      </p:pic>
      <p:pic>
        <p:nvPicPr>
          <p:cNvPr id="15" name="Picture 14">
            <a:extLst>
              <a:ext uri="{FF2B5EF4-FFF2-40B4-BE49-F238E27FC236}">
                <a16:creationId xmlns="" xmlns:a16="http://schemas.microsoft.com/office/drawing/2014/main" id="{19F09A66-8118-409D-8552-8375D21D0D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9234" y="5069790"/>
            <a:ext cx="1375416" cy="1459671"/>
          </a:xfrm>
          <a:prstGeom prst="rect">
            <a:avLst/>
          </a:prstGeom>
        </p:spPr>
      </p:pic>
    </p:spTree>
    <p:extLst>
      <p:ext uri="{BB962C8B-B14F-4D97-AF65-F5344CB8AC3E}">
        <p14:creationId xmlns:p14="http://schemas.microsoft.com/office/powerpoint/2010/main" val="241294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8EE16FE0-77A1-4B3F-96CD-89352964BF68}"/>
              </a:ext>
            </a:extLst>
          </p:cNvPr>
          <p:cNvSpPr>
            <a:spLocks noGrp="1"/>
          </p:cNvSpPr>
          <p:nvPr>
            <p:ph type="ftr" sz="quarter" idx="11"/>
          </p:nvPr>
        </p:nvSpPr>
        <p:spPr/>
        <p:txBody>
          <a:bodyPr/>
          <a:lstStyle/>
          <a:p>
            <a:r>
              <a:rPr lang="en-US" dirty="0"/>
              <a:t>© </a:t>
            </a:r>
            <a:r>
              <a:rPr lang="en-US" dirty="0" err="1"/>
              <a:t>LatentView</a:t>
            </a:r>
            <a:r>
              <a:rPr lang="en-US" dirty="0"/>
              <a:t> Analytics. Confidential</a:t>
            </a:r>
          </a:p>
        </p:txBody>
      </p:sp>
      <p:sp>
        <p:nvSpPr>
          <p:cNvPr id="5" name="Slide Number Placeholder 4">
            <a:extLst>
              <a:ext uri="{FF2B5EF4-FFF2-40B4-BE49-F238E27FC236}">
                <a16:creationId xmlns="" xmlns:a16="http://schemas.microsoft.com/office/drawing/2014/main" id="{5765E045-A2AE-4C05-B7C5-B235D0B5C8CC}"/>
              </a:ext>
            </a:extLst>
          </p:cNvPr>
          <p:cNvSpPr>
            <a:spLocks noGrp="1"/>
          </p:cNvSpPr>
          <p:nvPr>
            <p:ph type="sldNum" sz="quarter" idx="12"/>
          </p:nvPr>
        </p:nvSpPr>
        <p:spPr/>
        <p:txBody>
          <a:bodyPr/>
          <a:lstStyle/>
          <a:p>
            <a:fld id="{A0C1D9D2-9780-41B5-B48D-9BB1413BC614}" type="slidenum">
              <a:rPr lang="en-US" smtClean="0"/>
              <a:pPr/>
              <a:t>10</a:t>
            </a:fld>
            <a:endParaRPr lang="en-US" dirty="0"/>
          </a:p>
        </p:txBody>
      </p:sp>
      <p:sp>
        <p:nvSpPr>
          <p:cNvPr id="2" name="Title 1">
            <a:extLst>
              <a:ext uri="{FF2B5EF4-FFF2-40B4-BE49-F238E27FC236}">
                <a16:creationId xmlns="" xmlns:a16="http://schemas.microsoft.com/office/drawing/2014/main" id="{BC0A73CE-A03A-4514-B721-9F297AC9DCD5}"/>
              </a:ext>
            </a:extLst>
          </p:cNvPr>
          <p:cNvSpPr>
            <a:spLocks noGrp="1"/>
          </p:cNvSpPr>
          <p:nvPr>
            <p:ph type="title"/>
          </p:nvPr>
        </p:nvSpPr>
        <p:spPr/>
        <p:txBody>
          <a:bodyPr>
            <a:normAutofit/>
          </a:bodyPr>
          <a:lstStyle/>
          <a:p>
            <a:r>
              <a:rPr lang="en-IN" sz="2745" spc="-96" dirty="0">
                <a:solidFill>
                  <a:srgbClr val="095879"/>
                </a:solidFill>
                <a:latin typeface="Segoe UI Semibold" panose="020B0702040204020203" pitchFamily="34" charset="0"/>
                <a:cs typeface="+mj-cs"/>
              </a:rPr>
              <a:t>Technology Architecture Considerations</a:t>
            </a:r>
          </a:p>
        </p:txBody>
      </p:sp>
      <p:sp>
        <p:nvSpPr>
          <p:cNvPr id="131" name="Text Box 1052"/>
          <p:cNvSpPr txBox="1">
            <a:spLocks noChangeArrowheads="1"/>
          </p:cNvSpPr>
          <p:nvPr/>
        </p:nvSpPr>
        <p:spPr bwMode="auto">
          <a:xfrm>
            <a:off x="706484" y="2330273"/>
            <a:ext cx="2887200" cy="2682000"/>
          </a:xfrm>
          <a:prstGeom prst="rect">
            <a:avLst/>
          </a:prstGeom>
          <a:solidFill>
            <a:schemeClr val="accent1">
              <a:lumMod val="20000"/>
              <a:lumOff val="80000"/>
            </a:schemeClr>
          </a:solidFill>
          <a:ln w="12700">
            <a:solidFill>
              <a:schemeClr val="accent1"/>
            </a:solidFill>
            <a:miter lim="800000"/>
            <a:headEnd type="none" w="sm" len="sm"/>
            <a:tailEnd type="none" w="sm" len="sm"/>
          </a:ln>
          <a:effectLst/>
          <a:extLst/>
        </p:spPr>
        <p:txBody>
          <a:bodyPr/>
          <a:lstStyle/>
          <a:p>
            <a:pPr algn="ctr" eaLnBrk="0" hangingPunct="0">
              <a:spcBef>
                <a:spcPct val="20000"/>
              </a:spcBef>
              <a:buClr>
                <a:srgbClr val="500093"/>
              </a:buClr>
              <a:buSzPct val="80000"/>
              <a:buFont typeface="Monotype Sorts" pitchFamily="2" charset="2"/>
              <a:buNone/>
            </a:pPr>
            <a:r>
              <a:rPr lang="en-US" altLang="en-US" sz="1600" b="1" dirty="0">
                <a:solidFill>
                  <a:schemeClr val="tx2"/>
                </a:solidFill>
                <a:latin typeface="Segoe UI" panose="020B0502040204020203" pitchFamily="34" charset="0"/>
                <a:ea typeface="Segoe UI" panose="020B0502040204020203" pitchFamily="34" charset="0"/>
                <a:cs typeface="Segoe UI" panose="020B0502040204020203" pitchFamily="34" charset="0"/>
              </a:rPr>
              <a:t>Ingestion &amp; Storage</a:t>
            </a:r>
          </a:p>
          <a:p>
            <a:pPr algn="ctr" eaLnBrk="0" hangingPunct="0">
              <a:spcBef>
                <a:spcPct val="20000"/>
              </a:spcBef>
              <a:buClr>
                <a:srgbClr val="500093"/>
              </a:buClr>
              <a:buSzPct val="80000"/>
              <a:buFont typeface="Monotype Sorts" pitchFamily="2" charset="2"/>
              <a:buNone/>
            </a:pPr>
            <a:endParaRPr lang="en-US" altLang="en-US" sz="1200"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eaLnBrk="0" hangingPunct="0">
              <a:spcBef>
                <a:spcPct val="20000"/>
              </a:spcBef>
              <a:buClr>
                <a:srgbClr val="500093"/>
              </a:buClr>
              <a:buSzPct val="80000"/>
              <a:buFont typeface="Monotype Sorts" pitchFamily="2" charset="2"/>
              <a:buNone/>
            </a:pPr>
            <a:r>
              <a:rPr lang="en-IN" altLang="en-US"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Data Variety</a:t>
            </a:r>
          </a:p>
          <a:p>
            <a:pPr marL="171450" indent="-171450" eaLnBrk="0" hangingPunct="0">
              <a:spcBef>
                <a:spcPct val="20000"/>
              </a:spcBef>
              <a:buClr>
                <a:srgbClr val="500093"/>
              </a:buClr>
              <a:buSzPct val="80000"/>
              <a:buFont typeface="Wingdings" charset="2"/>
              <a:buChar char="§"/>
            </a:pPr>
            <a:r>
              <a:rPr lang="en-IN" altLang="en-US" sz="1200" dirty="0">
                <a:solidFill>
                  <a:schemeClr val="tx2"/>
                </a:solidFill>
                <a:latin typeface="Segoe UI" panose="020B0502040204020203" pitchFamily="34" charset="0"/>
                <a:ea typeface="Segoe UI" panose="020B0502040204020203" pitchFamily="34" charset="0"/>
                <a:cs typeface="Segoe UI" panose="020B0502040204020203" pitchFamily="34" charset="0"/>
              </a:rPr>
              <a:t>Structured vs (Semi or) Unstructured</a:t>
            </a:r>
          </a:p>
          <a:p>
            <a:pPr marL="171450" indent="-171450" eaLnBrk="0" hangingPunct="0">
              <a:spcBef>
                <a:spcPct val="20000"/>
              </a:spcBef>
              <a:buClr>
                <a:srgbClr val="500093"/>
              </a:buClr>
              <a:buSzPct val="80000"/>
              <a:buFont typeface="Wingdings" charset="2"/>
              <a:buChar char="§"/>
            </a:pPr>
            <a:r>
              <a:rPr lang="en-IN" altLang="en-US" sz="1200" dirty="0">
                <a:solidFill>
                  <a:schemeClr val="tx2"/>
                </a:solidFill>
                <a:latin typeface="Segoe UI" panose="020B0502040204020203" pitchFamily="34" charset="0"/>
                <a:ea typeface="Segoe UI" panose="020B0502040204020203" pitchFamily="34" charset="0"/>
                <a:cs typeface="Segoe UI" panose="020B0502040204020203" pitchFamily="34" charset="0"/>
              </a:rPr>
              <a:t>Normalized vs Relational vs Dimensional</a:t>
            </a:r>
          </a:p>
          <a:p>
            <a:pPr marL="171450" indent="-171450" eaLnBrk="0" hangingPunct="0">
              <a:spcBef>
                <a:spcPct val="20000"/>
              </a:spcBef>
              <a:buClr>
                <a:srgbClr val="500093"/>
              </a:buClr>
              <a:buSzPct val="80000"/>
              <a:buFont typeface="Wingdings" charset="2"/>
              <a:buChar char="§"/>
            </a:pPr>
            <a:r>
              <a:rPr lang="en-IN" altLang="en-US" sz="1200" dirty="0">
                <a:solidFill>
                  <a:schemeClr val="tx2"/>
                </a:solidFill>
                <a:latin typeface="Segoe UI" panose="020B0502040204020203" pitchFamily="34" charset="0"/>
                <a:ea typeface="Segoe UI" panose="020B0502040204020203" pitchFamily="34" charset="0"/>
                <a:cs typeface="Segoe UI" panose="020B0502040204020203" pitchFamily="34" charset="0"/>
              </a:rPr>
              <a:t>Batch vs Streaming</a:t>
            </a:r>
          </a:p>
          <a:p>
            <a:pPr lvl="1" eaLnBrk="0" hangingPunct="0">
              <a:spcBef>
                <a:spcPct val="20000"/>
              </a:spcBef>
              <a:buClr>
                <a:srgbClr val="500093"/>
              </a:buClr>
              <a:buSzPct val="80000"/>
              <a:buFont typeface="Monotype Sorts" pitchFamily="2" charset="2"/>
              <a:buChar char="u"/>
            </a:pPr>
            <a:endParaRPr lang="en-US" altLang="en-US" sz="1000" dirty="0">
              <a:solidFill>
                <a:schemeClr val="tx2"/>
              </a:solidFill>
              <a:latin typeface="Arial" panose="020B0604020202020204" pitchFamily="34" charset="0"/>
              <a:ea typeface="Segoe UI" panose="020B0502040204020203" pitchFamily="34" charset="0"/>
              <a:cs typeface="Arial" panose="020B0604020202020204" pitchFamily="34" charset="0"/>
            </a:endParaRPr>
          </a:p>
          <a:p>
            <a:pPr eaLnBrk="0" hangingPunct="0">
              <a:spcBef>
                <a:spcPct val="20000"/>
              </a:spcBef>
              <a:buClr>
                <a:srgbClr val="500093"/>
              </a:buClr>
              <a:buSzPct val="80000"/>
            </a:pPr>
            <a:r>
              <a:rPr lang="en-US" altLang="en-US" sz="1200" b="1" dirty="0">
                <a:solidFill>
                  <a:schemeClr val="tx2"/>
                </a:solidFill>
                <a:latin typeface="Segoe UI" panose="020B0502040204020203" pitchFamily="34" charset="0"/>
                <a:ea typeface="Segoe UI" panose="020B0502040204020203" pitchFamily="34" charset="0"/>
                <a:cs typeface="Segoe UI" panose="020B0502040204020203" pitchFamily="34" charset="0"/>
              </a:rPr>
              <a:t>Data Volume</a:t>
            </a:r>
          </a:p>
          <a:p>
            <a:pPr marL="171450" indent="-171450" eaLnBrk="0" hangingPunct="0">
              <a:spcBef>
                <a:spcPct val="20000"/>
              </a:spcBef>
              <a:buClr>
                <a:srgbClr val="500093"/>
              </a:buClr>
              <a:buSzPct val="80000"/>
              <a:buFont typeface="Wingdings" charset="2"/>
              <a:buChar char="§"/>
            </a:pPr>
            <a:r>
              <a:rPr lang="en-US" altLang="en-US" sz="1200" dirty="0">
                <a:solidFill>
                  <a:schemeClr val="tx2"/>
                </a:solidFill>
                <a:latin typeface="Segoe UI" panose="020B0502040204020203" pitchFamily="34" charset="0"/>
                <a:ea typeface="Segoe UI" panose="020B0502040204020203" pitchFamily="34" charset="0"/>
                <a:cs typeface="Segoe UI" panose="020B0502040204020203" pitchFamily="34" charset="0"/>
              </a:rPr>
              <a:t>Scalability &amp; Performance</a:t>
            </a:r>
          </a:p>
          <a:p>
            <a:pPr marL="171450" indent="-171450" eaLnBrk="0" hangingPunct="0">
              <a:spcBef>
                <a:spcPct val="20000"/>
              </a:spcBef>
              <a:buClr>
                <a:srgbClr val="500093"/>
              </a:buClr>
              <a:buSzPct val="80000"/>
              <a:buFont typeface="Wingdings" charset="2"/>
              <a:buChar char="§"/>
            </a:pPr>
            <a:r>
              <a:rPr lang="en-US" altLang="en-US" sz="1200" dirty="0">
                <a:solidFill>
                  <a:schemeClr val="tx2"/>
                </a:solidFill>
                <a:latin typeface="Segoe UI" panose="020B0502040204020203" pitchFamily="34" charset="0"/>
                <a:ea typeface="Segoe UI" panose="020B0502040204020203" pitchFamily="34" charset="0"/>
                <a:cs typeface="Segoe UI" panose="020B0502040204020203" pitchFamily="34" charset="0"/>
              </a:rPr>
              <a:t>Archival &amp; Retrieval</a:t>
            </a:r>
          </a:p>
          <a:p>
            <a:pPr marL="171450" indent="-171450" eaLnBrk="0" hangingPunct="0">
              <a:spcBef>
                <a:spcPct val="20000"/>
              </a:spcBef>
              <a:buClr>
                <a:srgbClr val="500093"/>
              </a:buClr>
              <a:buSzPct val="80000"/>
              <a:buFont typeface="Wingdings" charset="2"/>
              <a:buChar char="§"/>
            </a:pPr>
            <a:r>
              <a:rPr lang="en-US" altLang="en-US" sz="1200" dirty="0">
                <a:solidFill>
                  <a:schemeClr val="tx2"/>
                </a:solidFill>
                <a:latin typeface="Segoe UI" panose="020B0502040204020203" pitchFamily="34" charset="0"/>
                <a:ea typeface="Segoe UI" panose="020B0502040204020203" pitchFamily="34" charset="0"/>
                <a:cs typeface="Segoe UI" panose="020B0502040204020203" pitchFamily="34" charset="0"/>
              </a:rPr>
              <a:t>Reduction &amp; Summarization</a:t>
            </a:r>
          </a:p>
        </p:txBody>
      </p:sp>
      <p:sp>
        <p:nvSpPr>
          <p:cNvPr id="132" name="Text Box 1053"/>
          <p:cNvSpPr txBox="1">
            <a:spLocks noChangeArrowheads="1"/>
          </p:cNvSpPr>
          <p:nvPr/>
        </p:nvSpPr>
        <p:spPr bwMode="auto">
          <a:xfrm>
            <a:off x="4784369" y="2336589"/>
            <a:ext cx="2885527" cy="2682000"/>
          </a:xfrm>
          <a:prstGeom prst="rect">
            <a:avLst/>
          </a:prstGeom>
          <a:solidFill>
            <a:schemeClr val="tx1">
              <a:lumMod val="75000"/>
              <a:lumOff val="25000"/>
            </a:schemeClr>
          </a:solidFill>
          <a:ln w="12700">
            <a:solidFill>
              <a:schemeClr val="bg2"/>
            </a:solidFill>
            <a:miter lim="800000"/>
            <a:headEnd type="none" w="sm" len="sm"/>
            <a:tailEnd type="none" w="sm" len="sm"/>
          </a:ln>
          <a:effectLst/>
          <a:extLst/>
        </p:spPr>
        <p:txBody>
          <a:bodyPr/>
          <a:lstStyle/>
          <a:p>
            <a:pPr algn="ctr" eaLnBrk="0" hangingPunct="0">
              <a:spcBef>
                <a:spcPct val="20000"/>
              </a:spcBef>
              <a:buClr>
                <a:srgbClr val="500093"/>
              </a:buClr>
              <a:buSzPct val="80000"/>
              <a:buFont typeface="Monotype Sorts" pitchFamily="2" charset="2"/>
              <a:buNone/>
            </a:pPr>
            <a:r>
              <a:rPr lang="en-US" alt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Transformation</a:t>
            </a:r>
          </a:p>
          <a:p>
            <a:pPr algn="ctr" eaLnBrk="0" hangingPunct="0">
              <a:spcBef>
                <a:spcPct val="20000"/>
              </a:spcBef>
              <a:buClr>
                <a:srgbClr val="500093"/>
              </a:buClr>
              <a:buSzPct val="80000"/>
              <a:buFont typeface="Monotype Sorts" pitchFamily="2" charset="2"/>
              <a:buNone/>
            </a:pPr>
            <a:endParaRPr lang="en-US" altLang="en-US" sz="1000" dirty="0">
              <a:solidFill>
                <a:schemeClr val="bg1"/>
              </a:solidFill>
              <a:latin typeface="Arial" panose="020B0604020202020204" pitchFamily="34" charset="0"/>
            </a:endParaRPr>
          </a:p>
          <a:p>
            <a:pPr eaLnBrk="0" hangingPunct="0">
              <a:spcBef>
                <a:spcPct val="20000"/>
              </a:spcBef>
              <a:buClr>
                <a:schemeClr val="bg1"/>
              </a:buClr>
              <a:buSzPct val="80000"/>
            </a:pPr>
            <a:r>
              <a:rPr lang="en-US" altLang="en-US" sz="1200" b="1" dirty="0">
                <a:solidFill>
                  <a:schemeClr val="bg1"/>
                </a:solidFill>
                <a:latin typeface="Segoe UI" panose="020B0502040204020203" pitchFamily="34" charset="0"/>
                <a:ea typeface="Segoe UI" panose="020B0502040204020203" pitchFamily="34" charset="0"/>
                <a:cs typeface="Segoe UI" panose="020B0502040204020203" pitchFamily="34" charset="0"/>
              </a:rPr>
              <a:t>Data Veracity</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Consistency of business rules</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Persistent data</a:t>
            </a:r>
          </a:p>
          <a:p>
            <a:pPr lvl="1" eaLnBrk="0" hangingPunct="0">
              <a:spcBef>
                <a:spcPct val="20000"/>
              </a:spcBef>
              <a:buClr>
                <a:schemeClr val="bg1"/>
              </a:buClr>
              <a:buSzPct val="80000"/>
            </a:pPr>
            <a:endPar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eaLnBrk="0" hangingPunct="0">
              <a:spcBef>
                <a:spcPct val="20000"/>
              </a:spcBef>
              <a:buClr>
                <a:schemeClr val="bg1"/>
              </a:buClr>
              <a:buSzPct val="80000"/>
            </a:pPr>
            <a:r>
              <a:rPr lang="en-US" altLang="en-US" sz="1200" b="1" dirty="0">
                <a:solidFill>
                  <a:schemeClr val="bg1"/>
                </a:solidFill>
                <a:latin typeface="Segoe UI" panose="020B0502040204020203" pitchFamily="34" charset="0"/>
                <a:ea typeface="Segoe UI" panose="020B0502040204020203" pitchFamily="34" charset="0"/>
                <a:cs typeface="Segoe UI" panose="020B0502040204020203" pitchFamily="34" charset="0"/>
              </a:rPr>
              <a:t>Processing</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Latency &amp; Scalability</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Processing Complexity</a:t>
            </a:r>
          </a:p>
        </p:txBody>
      </p:sp>
      <p:sp>
        <p:nvSpPr>
          <p:cNvPr id="133" name="Text Box 1052"/>
          <p:cNvSpPr txBox="1">
            <a:spLocks noChangeArrowheads="1"/>
          </p:cNvSpPr>
          <p:nvPr/>
        </p:nvSpPr>
        <p:spPr bwMode="auto">
          <a:xfrm>
            <a:off x="8835545" y="2330272"/>
            <a:ext cx="2887200" cy="2682885"/>
          </a:xfrm>
          <a:prstGeom prst="rect">
            <a:avLst/>
          </a:prstGeom>
          <a:solidFill>
            <a:schemeClr val="accent5">
              <a:lumMod val="50000"/>
            </a:schemeClr>
          </a:solidFill>
          <a:ln w="12700">
            <a:solidFill>
              <a:schemeClr val="accent1">
                <a:lumMod val="20000"/>
                <a:lumOff val="80000"/>
              </a:schemeClr>
            </a:solidFill>
            <a:miter lim="800000"/>
            <a:headEnd type="none" w="sm" len="sm"/>
            <a:tailEnd type="none" w="sm" len="sm"/>
          </a:ln>
          <a:effectLst/>
          <a:extLst/>
        </p:spPr>
        <p:txBody>
          <a:bodyPr/>
          <a:lstStyle/>
          <a:p>
            <a:pPr algn="ctr" eaLnBrk="0" hangingPunct="0">
              <a:spcBef>
                <a:spcPct val="20000"/>
              </a:spcBef>
              <a:buClr>
                <a:srgbClr val="500093"/>
              </a:buClr>
              <a:buSzPct val="80000"/>
              <a:buFont typeface="Monotype Sorts" pitchFamily="2" charset="2"/>
              <a:buNone/>
            </a:pPr>
            <a:r>
              <a:rPr lang="en-US" alt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Information Delivery</a:t>
            </a:r>
          </a:p>
          <a:p>
            <a:pPr eaLnBrk="0" hangingPunct="0">
              <a:spcBef>
                <a:spcPct val="20000"/>
              </a:spcBef>
              <a:buClr>
                <a:srgbClr val="500093"/>
              </a:buClr>
              <a:buSzPct val="80000"/>
              <a:buFont typeface="Monotype Sorts" pitchFamily="2" charset="2"/>
              <a:buNone/>
            </a:pPr>
            <a:endParaRPr lang="en-US" altLang="en-US" sz="1000" dirty="0">
              <a:solidFill>
                <a:schemeClr val="bg1"/>
              </a:solidFill>
              <a:latin typeface="Arial" panose="020B0604020202020204" pitchFamily="34" charset="0"/>
              <a:ea typeface="Segoe UI" panose="020B0502040204020203" pitchFamily="34" charset="0"/>
              <a:cs typeface="Arial" panose="020B0604020202020204" pitchFamily="34" charset="0"/>
            </a:endParaRPr>
          </a:p>
          <a:p>
            <a:pPr eaLnBrk="0" hangingPunct="0">
              <a:spcBef>
                <a:spcPct val="20000"/>
              </a:spcBef>
              <a:buClr>
                <a:schemeClr val="bg1"/>
              </a:buClr>
              <a:buSzPct val="80000"/>
            </a:pPr>
            <a:r>
              <a:rPr lang="en-US" altLang="en-US" sz="1200" b="1" dirty="0">
                <a:solidFill>
                  <a:schemeClr val="bg1"/>
                </a:solidFill>
                <a:latin typeface="Segoe UI" panose="020B0502040204020203" pitchFamily="34" charset="0"/>
                <a:ea typeface="Segoe UI" panose="020B0502040204020203" pitchFamily="34" charset="0"/>
                <a:cs typeface="Segoe UI" panose="020B0502040204020203" pitchFamily="34" charset="0"/>
              </a:rPr>
              <a:t>Analytics Workloads</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Canned reports</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Self service BI</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Data Discovery</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Real time reporting</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Advanced analytics</a:t>
            </a:r>
          </a:p>
          <a:p>
            <a:pPr lvl="1" eaLnBrk="0" hangingPunct="0">
              <a:spcBef>
                <a:spcPct val="20000"/>
              </a:spcBef>
              <a:buClr>
                <a:schemeClr val="bg1"/>
              </a:buClr>
              <a:buSzPct val="80000"/>
            </a:pPr>
            <a:endParaRPr lang="en-US" altLang="en-US" sz="1000" dirty="0">
              <a:solidFill>
                <a:schemeClr val="bg1"/>
              </a:solidFill>
              <a:latin typeface="Arial" panose="020B0604020202020204" pitchFamily="34" charset="0"/>
              <a:ea typeface="Segoe UI" panose="020B0502040204020203" pitchFamily="34" charset="0"/>
              <a:cs typeface="Arial" panose="020B0604020202020204" pitchFamily="34" charset="0"/>
            </a:endParaRPr>
          </a:p>
          <a:p>
            <a:pPr eaLnBrk="0" hangingPunct="0">
              <a:spcBef>
                <a:spcPct val="20000"/>
              </a:spcBef>
              <a:buClr>
                <a:schemeClr val="bg1"/>
              </a:buClr>
              <a:buSzPct val="80000"/>
            </a:pPr>
            <a:r>
              <a:rPr lang="en-US" altLang="en-US" sz="1200" b="1" dirty="0">
                <a:solidFill>
                  <a:schemeClr val="bg1"/>
                </a:solidFill>
                <a:latin typeface="Segoe UI" panose="020B0502040204020203" pitchFamily="34" charset="0"/>
                <a:ea typeface="Segoe UI" panose="020B0502040204020203" pitchFamily="34" charset="0"/>
                <a:cs typeface="Segoe UI" panose="020B0502040204020203" pitchFamily="34" charset="0"/>
              </a:rPr>
              <a:t>Intelligent Processes</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Embedded Analytics</a:t>
            </a:r>
          </a:p>
          <a:p>
            <a:pPr marL="171450" indent="-171450" eaLnBrk="0" hangingPunct="0">
              <a:spcBef>
                <a:spcPct val="20000"/>
              </a:spcBef>
              <a:buClr>
                <a:schemeClr val="bg1"/>
              </a:buClr>
              <a:buSzPct val="80000"/>
              <a:buFont typeface="Wingdings" charset="2"/>
              <a:buChar char="§"/>
            </a:pPr>
            <a:r>
              <a:rPr lang="en-US"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Optimized Rules &amp; recommendations</a:t>
            </a:r>
          </a:p>
        </p:txBody>
      </p:sp>
      <p:sp>
        <p:nvSpPr>
          <p:cNvPr id="134" name="Rectangle 133"/>
          <p:cNvSpPr/>
          <p:nvPr/>
        </p:nvSpPr>
        <p:spPr bwMode="auto">
          <a:xfrm>
            <a:off x="706485" y="5741104"/>
            <a:ext cx="11016260" cy="831146"/>
          </a:xfrm>
          <a:prstGeom prst="rect">
            <a:avLst/>
          </a:prstGeom>
          <a:solidFill>
            <a:srgbClr val="F8F2E2"/>
          </a:solidFill>
          <a:ln w="6350" cap="flat" cmpd="sng" algn="ctr">
            <a:solidFill>
              <a:schemeClr val="tx2">
                <a:lumMod val="75000"/>
              </a:schemeClr>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389626" lvl="1" algn="ctr" fontAlgn="base">
              <a:spcBef>
                <a:spcPct val="0"/>
              </a:spcBef>
              <a:spcAft>
                <a:spcPct val="0"/>
              </a:spcAft>
            </a:pPr>
            <a:endParaRPr lang="en-US" sz="1600" b="1" dirty="0">
              <a:solidFill>
                <a:srgbClr val="000000">
                  <a:lumMod val="75000"/>
                  <a:lumOff val="25000"/>
                </a:srgbClr>
              </a:solidFill>
              <a:latin typeface="Segoe UI" panose="020B0502040204020203" pitchFamily="34" charset="0"/>
              <a:cs typeface="Segoe UI" panose="020B0502040204020203" pitchFamily="34" charset="0"/>
            </a:endParaRPr>
          </a:p>
        </p:txBody>
      </p:sp>
      <p:sp>
        <p:nvSpPr>
          <p:cNvPr id="135" name="Down Arrow 134"/>
          <p:cNvSpPr/>
          <p:nvPr/>
        </p:nvSpPr>
        <p:spPr bwMode="auto">
          <a:xfrm flipV="1">
            <a:off x="2102597" y="5105400"/>
            <a:ext cx="520700" cy="511342"/>
          </a:xfrm>
          <a:prstGeom prst="downArrow">
            <a:avLst/>
          </a:prstGeom>
          <a:solidFill>
            <a:schemeClr val="accent3"/>
          </a:solidFill>
          <a:ln w="12700">
            <a:noFill/>
            <a:round/>
            <a:headEnd/>
            <a:tailEnd/>
          </a:ln>
        </p:spPr>
        <p:txBody>
          <a:bodyPr rtlCol="0" anchor="ctr"/>
          <a:lstStyle/>
          <a:p>
            <a:pPr algn="ctr"/>
            <a:endParaRPr lang="en-IN" dirty="0">
              <a:solidFill>
                <a:prstClr val="black"/>
              </a:solidFill>
            </a:endParaRPr>
          </a:p>
        </p:txBody>
      </p:sp>
      <p:sp>
        <p:nvSpPr>
          <p:cNvPr id="136" name="Down Arrow 135"/>
          <p:cNvSpPr/>
          <p:nvPr/>
        </p:nvSpPr>
        <p:spPr bwMode="auto">
          <a:xfrm flipV="1">
            <a:off x="6184188" y="5089358"/>
            <a:ext cx="520700" cy="511342"/>
          </a:xfrm>
          <a:prstGeom prst="downArrow">
            <a:avLst/>
          </a:prstGeom>
          <a:solidFill>
            <a:schemeClr val="accent3"/>
          </a:solidFill>
          <a:ln w="12700">
            <a:noFill/>
            <a:round/>
            <a:headEnd/>
            <a:tailEnd/>
          </a:ln>
        </p:spPr>
        <p:txBody>
          <a:bodyPr rtlCol="0" anchor="ctr"/>
          <a:lstStyle/>
          <a:p>
            <a:pPr algn="ctr"/>
            <a:endParaRPr lang="en-IN" dirty="0">
              <a:solidFill>
                <a:prstClr val="black"/>
              </a:solidFill>
            </a:endParaRPr>
          </a:p>
        </p:txBody>
      </p:sp>
      <p:sp>
        <p:nvSpPr>
          <p:cNvPr id="137" name="Down Arrow 136"/>
          <p:cNvSpPr/>
          <p:nvPr/>
        </p:nvSpPr>
        <p:spPr bwMode="auto">
          <a:xfrm flipV="1">
            <a:off x="10236200" y="5089358"/>
            <a:ext cx="520700" cy="511342"/>
          </a:xfrm>
          <a:prstGeom prst="downArrow">
            <a:avLst/>
          </a:prstGeom>
          <a:solidFill>
            <a:schemeClr val="accent3"/>
          </a:solidFill>
          <a:ln w="12700">
            <a:noFill/>
            <a:round/>
            <a:headEnd/>
            <a:tailEnd/>
          </a:ln>
        </p:spPr>
        <p:txBody>
          <a:bodyPr rtlCol="0" anchor="ctr"/>
          <a:lstStyle/>
          <a:p>
            <a:pPr algn="ctr"/>
            <a:endParaRPr lang="en-IN" dirty="0">
              <a:solidFill>
                <a:prstClr val="black"/>
              </a:solidFill>
            </a:endParaRPr>
          </a:p>
        </p:txBody>
      </p:sp>
      <p:sp>
        <p:nvSpPr>
          <p:cNvPr id="138" name="Rectangle 137"/>
          <p:cNvSpPr/>
          <p:nvPr/>
        </p:nvSpPr>
        <p:spPr>
          <a:xfrm>
            <a:off x="184989" y="774834"/>
            <a:ext cx="11753554" cy="584775"/>
          </a:xfrm>
          <a:prstGeom prst="rect">
            <a:avLst/>
          </a:prstGeom>
        </p:spPr>
        <p:txBody>
          <a:bodyPr wrap="square">
            <a:spAutoFit/>
          </a:bodyPr>
          <a:lstStyle/>
          <a:p>
            <a:r>
              <a:rPr lang="en-US" sz="1600" i="1" dirty="0">
                <a:solidFill>
                  <a:srgbClr val="26282D"/>
                </a:solidFill>
                <a:cs typeface="Calibri" panose="020F0502020204030204" pitchFamily="34" charset="0"/>
              </a:rPr>
              <a:t>In the new world, data architecture considerations remains the same, whereas the choices have evolved owing to the increase in Unstructured &amp; Semi-structured data. LatentView helps the customer to </a:t>
            </a:r>
            <a:r>
              <a:rPr lang="en-US" sz="1600" b="1" i="1" dirty="0">
                <a:solidFill>
                  <a:srgbClr val="26282D"/>
                </a:solidFill>
                <a:cs typeface="Calibri" panose="020F0502020204030204" pitchFamily="34" charset="0"/>
              </a:rPr>
              <a:t>evaluate the considerations</a:t>
            </a:r>
            <a:r>
              <a:rPr lang="en-US" sz="1600" i="1" dirty="0">
                <a:solidFill>
                  <a:srgbClr val="26282D"/>
                </a:solidFill>
                <a:cs typeface="Calibri" panose="020F0502020204030204" pitchFamily="34" charset="0"/>
              </a:rPr>
              <a:t> and build a futuristic data ecosystem</a:t>
            </a:r>
          </a:p>
        </p:txBody>
      </p:sp>
      <p:sp>
        <p:nvSpPr>
          <p:cNvPr id="139" name="TextBox 138"/>
          <p:cNvSpPr txBox="1"/>
          <p:nvPr/>
        </p:nvSpPr>
        <p:spPr>
          <a:xfrm>
            <a:off x="868226" y="6013858"/>
            <a:ext cx="2563715" cy="498598"/>
          </a:xfrm>
          <a:prstGeom prst="rect">
            <a:avLst/>
          </a:prstGeom>
          <a:noFill/>
        </p:spPr>
        <p:txBody>
          <a:bodyPr wrap="none" rtlCol="0">
            <a:spAutoFit/>
          </a:bodyPr>
          <a:lstStyle/>
          <a:p>
            <a:pPr eaLnBrk="0" hangingPunct="0">
              <a:spcBef>
                <a:spcPct val="20000"/>
              </a:spcBef>
              <a:buClr>
                <a:srgbClr val="500093"/>
              </a:buClr>
              <a:buSzPct val="80000"/>
            </a:pPr>
            <a:r>
              <a:rPr lang="en-US" sz="1200" b="1" dirty="0">
                <a:solidFill>
                  <a:srgbClr val="000000">
                    <a:lumMod val="75000"/>
                    <a:lumOff val="25000"/>
                  </a:srgbClr>
                </a:solidFill>
                <a:latin typeface="Segoe UI" panose="020B0502040204020203" pitchFamily="34" charset="0"/>
                <a:cs typeface="Segoe UI" panose="020B0502040204020203" pitchFamily="34" charset="0"/>
              </a:rPr>
              <a:t>Process – Agile vs Waterfall vs Hybrid</a:t>
            </a:r>
          </a:p>
          <a:p>
            <a:pPr eaLnBrk="0" hangingPunct="0">
              <a:spcBef>
                <a:spcPct val="20000"/>
              </a:spcBef>
              <a:buClr>
                <a:srgbClr val="500093"/>
              </a:buClr>
              <a:buSzPct val="80000"/>
            </a:pPr>
            <a:r>
              <a:rPr lang="en-IN" sz="1200" b="1" dirty="0">
                <a:solidFill>
                  <a:srgbClr val="000000">
                    <a:lumMod val="75000"/>
                    <a:lumOff val="25000"/>
                  </a:srgbClr>
                </a:solidFill>
                <a:latin typeface="Segoe UI" panose="020B0502040204020203" pitchFamily="34" charset="0"/>
                <a:cs typeface="Segoe UI" panose="020B0502040204020203" pitchFamily="34" charset="0"/>
              </a:rPr>
              <a:t>Technology </a:t>
            </a:r>
            <a:r>
              <a:rPr lang="mr-IN" sz="1200" b="1" dirty="0">
                <a:solidFill>
                  <a:srgbClr val="000000">
                    <a:lumMod val="75000"/>
                    <a:lumOff val="25000"/>
                  </a:srgbClr>
                </a:solidFill>
                <a:latin typeface="Segoe UI" panose="020B0502040204020203" pitchFamily="34" charset="0"/>
                <a:cs typeface="Segoe UI" panose="020B0502040204020203" pitchFamily="34" charset="0"/>
              </a:rPr>
              <a:t>–</a:t>
            </a:r>
            <a:r>
              <a:rPr lang="en-IN" sz="1200" b="1" dirty="0">
                <a:solidFill>
                  <a:srgbClr val="000000">
                    <a:lumMod val="75000"/>
                    <a:lumOff val="25000"/>
                  </a:srgbClr>
                </a:solidFill>
                <a:latin typeface="Segoe UI" panose="020B0502040204020203" pitchFamily="34" charset="0"/>
                <a:cs typeface="Segoe UI" panose="020B0502040204020203" pitchFamily="34" charset="0"/>
              </a:rPr>
              <a:t> platforms &amp; applications</a:t>
            </a:r>
          </a:p>
        </p:txBody>
      </p:sp>
      <p:sp>
        <p:nvSpPr>
          <p:cNvPr id="140" name="TextBox 139"/>
          <p:cNvSpPr txBox="1"/>
          <p:nvPr/>
        </p:nvSpPr>
        <p:spPr>
          <a:xfrm>
            <a:off x="5006563" y="6013858"/>
            <a:ext cx="3549177" cy="498598"/>
          </a:xfrm>
          <a:prstGeom prst="rect">
            <a:avLst/>
          </a:prstGeom>
          <a:noFill/>
        </p:spPr>
        <p:txBody>
          <a:bodyPr wrap="none" rtlCol="0">
            <a:spAutoFit/>
          </a:bodyPr>
          <a:lstStyle/>
          <a:p>
            <a:pPr eaLnBrk="0" hangingPunct="0">
              <a:spcBef>
                <a:spcPct val="20000"/>
              </a:spcBef>
              <a:buClr>
                <a:srgbClr val="500093"/>
              </a:buClr>
              <a:buSzPct val="80000"/>
            </a:pPr>
            <a:r>
              <a:rPr lang="en-IN" altLang="en-US" sz="1200" b="1" dirty="0">
                <a:solidFill>
                  <a:srgbClr val="000000">
                    <a:lumMod val="75000"/>
                    <a:lumOff val="25000"/>
                  </a:srgbClr>
                </a:solidFill>
                <a:latin typeface="Segoe UI" panose="020B0502040204020203" pitchFamily="34" charset="0"/>
                <a:cs typeface="Segoe UI" panose="020B0502040204020203" pitchFamily="34" charset="0"/>
              </a:rPr>
              <a:t>Cost – Capex &amp; Opex</a:t>
            </a:r>
          </a:p>
          <a:p>
            <a:pPr eaLnBrk="0" hangingPunct="0">
              <a:spcBef>
                <a:spcPct val="20000"/>
              </a:spcBef>
              <a:buClr>
                <a:srgbClr val="500093"/>
              </a:buClr>
              <a:buSzPct val="80000"/>
            </a:pPr>
            <a:r>
              <a:rPr lang="en-IN" altLang="en-US" sz="1200" b="1" dirty="0">
                <a:solidFill>
                  <a:srgbClr val="000000">
                    <a:lumMod val="75000"/>
                    <a:lumOff val="25000"/>
                  </a:srgbClr>
                </a:solidFill>
                <a:latin typeface="Segoe UI" panose="020B0502040204020203" pitchFamily="34" charset="0"/>
                <a:cs typeface="Segoe UI" panose="020B0502040204020203" pitchFamily="34" charset="0"/>
              </a:rPr>
              <a:t>Deployment </a:t>
            </a:r>
            <a:r>
              <a:rPr lang="mr-IN" altLang="en-US" sz="1200" b="1" dirty="0">
                <a:solidFill>
                  <a:srgbClr val="000000">
                    <a:lumMod val="75000"/>
                    <a:lumOff val="25000"/>
                  </a:srgbClr>
                </a:solidFill>
                <a:latin typeface="Segoe UI" panose="020B0502040204020203" pitchFamily="34" charset="0"/>
                <a:cs typeface="Segoe UI" panose="020B0502040204020203" pitchFamily="34" charset="0"/>
              </a:rPr>
              <a:t>–</a:t>
            </a:r>
            <a:r>
              <a:rPr lang="en-IN" altLang="en-US" sz="1200" b="1" dirty="0">
                <a:solidFill>
                  <a:srgbClr val="000000">
                    <a:lumMod val="75000"/>
                    <a:lumOff val="25000"/>
                  </a:srgbClr>
                </a:solidFill>
                <a:latin typeface="Segoe UI" panose="020B0502040204020203" pitchFamily="34" charset="0"/>
                <a:cs typeface="Segoe UI" panose="020B0502040204020203" pitchFamily="34" charset="0"/>
              </a:rPr>
              <a:t> Cloud, Managed Services, Traditional IT</a:t>
            </a:r>
            <a:endParaRPr lang="en-US" altLang="en-US" sz="1200" b="1" dirty="0">
              <a:solidFill>
                <a:srgbClr val="000000">
                  <a:lumMod val="75000"/>
                  <a:lumOff val="25000"/>
                </a:srgbClr>
              </a:solidFill>
              <a:latin typeface="Segoe UI" panose="020B0502040204020203" pitchFamily="34" charset="0"/>
              <a:cs typeface="Segoe UI" panose="020B0502040204020203" pitchFamily="34" charset="0"/>
            </a:endParaRPr>
          </a:p>
        </p:txBody>
      </p:sp>
      <p:sp>
        <p:nvSpPr>
          <p:cNvPr id="141" name="TextBox 140"/>
          <p:cNvSpPr txBox="1"/>
          <p:nvPr/>
        </p:nvSpPr>
        <p:spPr>
          <a:xfrm>
            <a:off x="9513877" y="6013858"/>
            <a:ext cx="1974708" cy="498598"/>
          </a:xfrm>
          <a:prstGeom prst="rect">
            <a:avLst/>
          </a:prstGeom>
          <a:noFill/>
        </p:spPr>
        <p:txBody>
          <a:bodyPr wrap="none" rtlCol="0">
            <a:spAutoFit/>
          </a:bodyPr>
          <a:lstStyle/>
          <a:p>
            <a:pPr eaLnBrk="0" hangingPunct="0">
              <a:spcBef>
                <a:spcPct val="20000"/>
              </a:spcBef>
              <a:buClr>
                <a:srgbClr val="500093"/>
              </a:buClr>
              <a:buSzPct val="80000"/>
            </a:pPr>
            <a:r>
              <a:rPr lang="en-IN" altLang="en-US" sz="1200" b="1" dirty="0">
                <a:solidFill>
                  <a:srgbClr val="000000">
                    <a:lumMod val="75000"/>
                    <a:lumOff val="25000"/>
                  </a:srgbClr>
                </a:solidFill>
                <a:latin typeface="Segoe UI" panose="020B0502040204020203" pitchFamily="34" charset="0"/>
                <a:cs typeface="Segoe UI" panose="020B0502040204020203" pitchFamily="34" charset="0"/>
              </a:rPr>
              <a:t> Data Governance &amp; Security</a:t>
            </a:r>
          </a:p>
          <a:p>
            <a:pPr eaLnBrk="0" hangingPunct="0">
              <a:spcBef>
                <a:spcPct val="20000"/>
              </a:spcBef>
              <a:buClr>
                <a:srgbClr val="500093"/>
              </a:buClr>
              <a:buSzPct val="80000"/>
            </a:pPr>
            <a:r>
              <a:rPr lang="en-IN" altLang="en-US" sz="1200" b="1" dirty="0">
                <a:solidFill>
                  <a:srgbClr val="000000">
                    <a:lumMod val="75000"/>
                    <a:lumOff val="25000"/>
                  </a:srgbClr>
                </a:solidFill>
                <a:latin typeface="Segoe UI" panose="020B0502040204020203" pitchFamily="34" charset="0"/>
                <a:cs typeface="Segoe UI" panose="020B0502040204020203" pitchFamily="34" charset="0"/>
              </a:rPr>
              <a:t> Future provisioning</a:t>
            </a:r>
            <a:endParaRPr lang="en-US" altLang="en-US" sz="1200" b="1" dirty="0">
              <a:solidFill>
                <a:srgbClr val="000000">
                  <a:lumMod val="75000"/>
                  <a:lumOff val="25000"/>
                </a:srgbClr>
              </a:solidFill>
              <a:latin typeface="Segoe UI" panose="020B0502040204020203" pitchFamily="34" charset="0"/>
              <a:cs typeface="Segoe UI" panose="020B0502040204020203" pitchFamily="34" charset="0"/>
            </a:endParaRPr>
          </a:p>
        </p:txBody>
      </p:sp>
      <p:sp>
        <p:nvSpPr>
          <p:cNvPr id="142" name="TextBox 141"/>
          <p:cNvSpPr txBox="1"/>
          <p:nvPr/>
        </p:nvSpPr>
        <p:spPr>
          <a:xfrm>
            <a:off x="5996466" y="5693500"/>
            <a:ext cx="896143" cy="338554"/>
          </a:xfrm>
          <a:prstGeom prst="rect">
            <a:avLst/>
          </a:prstGeom>
          <a:noFill/>
        </p:spPr>
        <p:txBody>
          <a:bodyPr wrap="none" rtlCol="0">
            <a:spAutoFit/>
          </a:bodyPr>
          <a:lstStyle/>
          <a:p>
            <a:pPr algn="ctr" eaLnBrk="0" hangingPunct="0">
              <a:spcBef>
                <a:spcPct val="20000"/>
              </a:spcBef>
              <a:buClr>
                <a:srgbClr val="500093"/>
              </a:buClr>
              <a:buSzPct val="80000"/>
            </a:pPr>
            <a:r>
              <a:rPr lang="en-US" altLang="en-US" sz="1600" b="1" u="sng" dirty="0">
                <a:solidFill>
                  <a:srgbClr val="000000">
                    <a:lumMod val="75000"/>
                    <a:lumOff val="25000"/>
                  </a:srgbClr>
                </a:solidFill>
                <a:latin typeface="Segoe UI" panose="020B0502040204020203" pitchFamily="34" charset="0"/>
                <a:cs typeface="Segoe UI" panose="020B0502040204020203" pitchFamily="34" charset="0"/>
              </a:rPr>
              <a:t>Enablers</a:t>
            </a:r>
          </a:p>
        </p:txBody>
      </p:sp>
      <p:sp>
        <p:nvSpPr>
          <p:cNvPr id="143" name="Left-Right Arrow 142"/>
          <p:cNvSpPr/>
          <p:nvPr/>
        </p:nvSpPr>
        <p:spPr>
          <a:xfrm>
            <a:off x="706484" y="1668380"/>
            <a:ext cx="11016261" cy="5656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4" name="TextBox 143"/>
          <p:cNvSpPr txBox="1"/>
          <p:nvPr/>
        </p:nvSpPr>
        <p:spPr>
          <a:xfrm>
            <a:off x="1036163" y="1809988"/>
            <a:ext cx="2051204" cy="276999"/>
          </a:xfrm>
          <a:prstGeom prst="rect">
            <a:avLst/>
          </a:prstGeom>
          <a:noFill/>
        </p:spPr>
        <p:txBody>
          <a:bodyPr wrap="none" rtlCol="0">
            <a:spAutoFit/>
          </a:bodyPr>
          <a:lstStyle/>
          <a:p>
            <a:pPr algn="ctr" eaLnBrk="0" hangingPunct="0">
              <a:spcBef>
                <a:spcPct val="20000"/>
              </a:spcBef>
              <a:buClr>
                <a:srgbClr val="500093"/>
              </a:buClr>
              <a:buSzPct val="80000"/>
            </a:pPr>
            <a:r>
              <a:rPr lang="en-US" sz="1200" b="1" dirty="0">
                <a:solidFill>
                  <a:schemeClr val="bg1"/>
                </a:solidFill>
                <a:latin typeface="Segoe UI" panose="020B0502040204020203" pitchFamily="34" charset="0"/>
                <a:cs typeface="Segoe UI" panose="020B0502040204020203" pitchFamily="34" charset="0"/>
              </a:rPr>
              <a:t>How to get and store the data</a:t>
            </a:r>
          </a:p>
        </p:txBody>
      </p:sp>
      <p:sp>
        <p:nvSpPr>
          <p:cNvPr id="145" name="TextBox 144"/>
          <p:cNvSpPr txBox="1"/>
          <p:nvPr/>
        </p:nvSpPr>
        <p:spPr>
          <a:xfrm>
            <a:off x="4986369" y="1814469"/>
            <a:ext cx="2452466" cy="276999"/>
          </a:xfrm>
          <a:prstGeom prst="rect">
            <a:avLst/>
          </a:prstGeom>
          <a:noFill/>
        </p:spPr>
        <p:txBody>
          <a:bodyPr wrap="none" rtlCol="0">
            <a:spAutoFit/>
          </a:bodyPr>
          <a:lstStyle/>
          <a:p>
            <a:pPr algn="ctr" eaLnBrk="0" hangingPunct="0">
              <a:spcBef>
                <a:spcPct val="20000"/>
              </a:spcBef>
              <a:buClr>
                <a:srgbClr val="500093"/>
              </a:buClr>
              <a:buSzPct val="80000"/>
            </a:pPr>
            <a:r>
              <a:rPr lang="en-US" sz="1200" b="1" dirty="0">
                <a:solidFill>
                  <a:schemeClr val="bg1"/>
                </a:solidFill>
                <a:latin typeface="Segoe UI" panose="020B0502040204020203" pitchFamily="34" charset="0"/>
                <a:cs typeface="Segoe UI" panose="020B0502040204020203" pitchFamily="34" charset="0"/>
              </a:rPr>
              <a:t>How to make the data unambiguous</a:t>
            </a:r>
          </a:p>
        </p:txBody>
      </p:sp>
      <p:sp>
        <p:nvSpPr>
          <p:cNvPr id="146" name="TextBox 145"/>
          <p:cNvSpPr txBox="1"/>
          <p:nvPr/>
        </p:nvSpPr>
        <p:spPr>
          <a:xfrm>
            <a:off x="9226047" y="1825916"/>
            <a:ext cx="1777602" cy="276999"/>
          </a:xfrm>
          <a:prstGeom prst="rect">
            <a:avLst/>
          </a:prstGeom>
          <a:noFill/>
        </p:spPr>
        <p:txBody>
          <a:bodyPr wrap="none" rtlCol="0">
            <a:spAutoFit/>
          </a:bodyPr>
          <a:lstStyle/>
          <a:p>
            <a:pPr algn="ctr" eaLnBrk="0" hangingPunct="0">
              <a:spcBef>
                <a:spcPct val="20000"/>
              </a:spcBef>
              <a:buClr>
                <a:srgbClr val="500093"/>
              </a:buClr>
              <a:buSzPct val="80000"/>
            </a:pPr>
            <a:r>
              <a:rPr lang="en-US" sz="1200" b="1" dirty="0">
                <a:solidFill>
                  <a:schemeClr val="bg1"/>
                </a:solidFill>
                <a:latin typeface="Segoe UI" panose="020B0502040204020203" pitchFamily="34" charset="0"/>
                <a:cs typeface="Segoe UI" panose="020B0502040204020203" pitchFamily="34" charset="0"/>
              </a:rPr>
              <a:t>How to make use of data </a:t>
            </a:r>
          </a:p>
        </p:txBody>
      </p:sp>
      <p:sp>
        <p:nvSpPr>
          <p:cNvPr id="147" name="TextBox 146"/>
          <p:cNvSpPr txBox="1"/>
          <p:nvPr/>
        </p:nvSpPr>
        <p:spPr>
          <a:xfrm>
            <a:off x="5276320" y="1424231"/>
            <a:ext cx="1639360" cy="338554"/>
          </a:xfrm>
          <a:prstGeom prst="rect">
            <a:avLst/>
          </a:prstGeom>
          <a:noFill/>
        </p:spPr>
        <p:txBody>
          <a:bodyPr wrap="none" rtlCol="0">
            <a:spAutoFit/>
          </a:bodyPr>
          <a:lstStyle/>
          <a:p>
            <a:pPr algn="ctr" eaLnBrk="0" hangingPunct="0">
              <a:spcBef>
                <a:spcPct val="20000"/>
              </a:spcBef>
              <a:buClr>
                <a:srgbClr val="500093"/>
              </a:buClr>
              <a:buSzPct val="80000"/>
            </a:pPr>
            <a:r>
              <a:rPr lang="en-US" altLang="en-US" sz="1600" b="1" u="sng" dirty="0">
                <a:solidFill>
                  <a:srgbClr val="000000">
                    <a:lumMod val="75000"/>
                    <a:lumOff val="25000"/>
                  </a:srgbClr>
                </a:solidFill>
                <a:latin typeface="Segoe UI" panose="020B0502040204020203" pitchFamily="34" charset="0"/>
                <a:cs typeface="Segoe UI" panose="020B0502040204020203" pitchFamily="34" charset="0"/>
              </a:rPr>
              <a:t>Business Intent</a:t>
            </a:r>
          </a:p>
        </p:txBody>
      </p:sp>
    </p:spTree>
    <p:extLst>
      <p:ext uri="{BB962C8B-B14F-4D97-AF65-F5344CB8AC3E}">
        <p14:creationId xmlns:p14="http://schemas.microsoft.com/office/powerpoint/2010/main" val="1471597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A1B50-9B2A-4663-AA87-4E2B1CAC77E8}" type="slidenum">
              <a:rPr lang="en-IN" smtClean="0">
                <a:latin typeface="Segoe UI" panose="020B0502040204020203" pitchFamily="34" charset="0"/>
                <a:cs typeface="Segoe UI" panose="020B0502040204020203" pitchFamily="34" charset="0"/>
              </a:rPr>
              <a:t>11</a:t>
            </a:fld>
            <a:endParaRPr lang="en-IN"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IN" spc="-96" dirty="0">
                <a:solidFill>
                  <a:srgbClr val="095879"/>
                </a:solidFill>
                <a:latin typeface="Segoe UI Semibold" panose="020B0702040204020203" pitchFamily="34" charset="0"/>
              </a:rPr>
              <a:t> Reference Architecture - Enterprise Analytics Platforms</a:t>
            </a:r>
          </a:p>
        </p:txBody>
      </p:sp>
      <p:sp>
        <p:nvSpPr>
          <p:cNvPr id="23" name="Rectangle 22"/>
          <p:cNvSpPr/>
          <p:nvPr/>
        </p:nvSpPr>
        <p:spPr bwMode="auto">
          <a:xfrm>
            <a:off x="874468" y="1522601"/>
            <a:ext cx="1061772" cy="517466"/>
          </a:xfrm>
          <a:prstGeom prst="rect">
            <a:avLst/>
          </a:prstGeom>
          <a:solidFill>
            <a:schemeClr val="tx1">
              <a:lumMod val="50000"/>
              <a:lumOff val="50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1200" b="1" dirty="0">
                <a:solidFill>
                  <a:schemeClr val="bg1"/>
                </a:solidFill>
                <a:latin typeface="Segoe UI" panose="020B0502040204020203" pitchFamily="34" charset="0"/>
                <a:ea typeface="+mj-ea"/>
                <a:cs typeface="Segoe UI" panose="020B0502040204020203" pitchFamily="34" charset="0"/>
              </a:rPr>
              <a:t>Data Sources</a:t>
            </a:r>
          </a:p>
        </p:txBody>
      </p:sp>
      <p:sp>
        <p:nvSpPr>
          <p:cNvPr id="24" name="Rectangle 23"/>
          <p:cNvSpPr/>
          <p:nvPr/>
        </p:nvSpPr>
        <p:spPr bwMode="auto">
          <a:xfrm>
            <a:off x="10006145" y="1522601"/>
            <a:ext cx="1111228" cy="517466"/>
          </a:xfrm>
          <a:prstGeom prst="rect">
            <a:avLst/>
          </a:prstGeom>
          <a:solidFill>
            <a:schemeClr val="tx1">
              <a:lumMod val="65000"/>
              <a:lumOff val="35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1200" b="1" dirty="0">
                <a:solidFill>
                  <a:schemeClr val="bg1"/>
                </a:solidFill>
                <a:latin typeface="Segoe UI" panose="020B0502040204020203" pitchFamily="34" charset="0"/>
                <a:ea typeface="+mj-ea"/>
                <a:cs typeface="Segoe UI" panose="020B0502040204020203" pitchFamily="34" charset="0"/>
              </a:rPr>
              <a:t>Information &amp; Insight</a:t>
            </a:r>
          </a:p>
        </p:txBody>
      </p:sp>
      <p:sp>
        <p:nvSpPr>
          <p:cNvPr id="25" name="Rectangle 24"/>
          <p:cNvSpPr/>
          <p:nvPr/>
        </p:nvSpPr>
        <p:spPr bwMode="auto">
          <a:xfrm>
            <a:off x="3111376" y="1522601"/>
            <a:ext cx="5709086" cy="517466"/>
          </a:xfrm>
          <a:prstGeom prst="rect">
            <a:avLst/>
          </a:prstGeom>
          <a:solidFill>
            <a:schemeClr val="tx2">
              <a:lumMod val="75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389626" lvl="1" algn="ctr" fontAlgn="base">
              <a:spcBef>
                <a:spcPct val="0"/>
              </a:spcBef>
              <a:spcAft>
                <a:spcPct val="0"/>
              </a:spcAft>
            </a:pPr>
            <a:r>
              <a:rPr lang="en-US" sz="1200" b="1" dirty="0" smtClean="0">
                <a:solidFill>
                  <a:schemeClr val="bg1"/>
                </a:solidFill>
                <a:latin typeface="Segoe UI" panose="020B0502040204020203" pitchFamily="34" charset="0"/>
                <a:ea typeface="+mj-ea"/>
                <a:cs typeface="Segoe UI" panose="020B0502040204020203" pitchFamily="34" charset="0"/>
              </a:rPr>
              <a:t>Data management and analytics layer</a:t>
            </a:r>
            <a:endParaRPr lang="en-US" sz="1200" b="1" dirty="0">
              <a:solidFill>
                <a:schemeClr val="bg1"/>
              </a:solidFill>
              <a:latin typeface="Segoe UI" panose="020B0502040204020203" pitchFamily="34" charset="0"/>
              <a:ea typeface="+mj-ea"/>
              <a:cs typeface="Segoe UI" panose="020B0502040204020203" pitchFamily="34" charset="0"/>
            </a:endParaRPr>
          </a:p>
        </p:txBody>
      </p:sp>
      <p:sp>
        <p:nvSpPr>
          <p:cNvPr id="26" name="Rectangle 25"/>
          <p:cNvSpPr/>
          <p:nvPr/>
        </p:nvSpPr>
        <p:spPr bwMode="auto">
          <a:xfrm>
            <a:off x="850160" y="2096457"/>
            <a:ext cx="1086080" cy="3458638"/>
          </a:xfrm>
          <a:prstGeom prst="rect">
            <a:avLst/>
          </a:prstGeom>
          <a:solidFill>
            <a:schemeClr val="tx1">
              <a:lumMod val="50000"/>
              <a:lumOff val="50000"/>
            </a:schemeClr>
          </a:solidFill>
          <a:ln w="6350" cap="flat" cmpd="sng" algn="ctr">
            <a:solidFill>
              <a:srgbClr val="B2B2B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bodyPr>
          <a:lstStyle/>
          <a:p>
            <a:pPr marL="0" marR="0" lvl="0" indent="0" algn="ctr" defTabSz="685800" eaLnBrk="1" fontAlgn="base" latinLnBrk="0" hangingPunct="1">
              <a:lnSpc>
                <a:spcPct val="100000"/>
              </a:lnSpc>
              <a:spcBef>
                <a:spcPct val="0"/>
              </a:spcBef>
              <a:spcAft>
                <a:spcPct val="0"/>
              </a:spcAft>
              <a:buClrTx/>
              <a:buSzTx/>
              <a:buFontTx/>
              <a:buNone/>
              <a:tabLst/>
              <a:defRPr/>
            </a:pPr>
            <a:endParaRPr kumimoji="0" lang="en-US" sz="1050" b="0" i="0" u="none" strike="noStrike" kern="0" cap="none" spc="0" normalizeH="0" baseline="0" noProof="0" dirty="0" smtClean="0">
              <a:ln>
                <a:noFill/>
              </a:ln>
              <a:solidFill>
                <a:srgbClr val="7C7C7C"/>
              </a:solidFill>
              <a:effectLst/>
              <a:uLnTx/>
              <a:uFillTx/>
              <a:latin typeface="Segoe UI" panose="020B0502040204020203" pitchFamily="34" charset="0"/>
              <a:ea typeface="+mj-ea"/>
              <a:cs typeface="Segoe UI" panose="020B0502040204020203" pitchFamily="34" charset="0"/>
            </a:endParaRPr>
          </a:p>
        </p:txBody>
      </p:sp>
      <p:sp>
        <p:nvSpPr>
          <p:cNvPr id="27" name="Rectangle 26"/>
          <p:cNvSpPr/>
          <p:nvPr/>
        </p:nvSpPr>
        <p:spPr bwMode="auto">
          <a:xfrm>
            <a:off x="10018821" y="2096457"/>
            <a:ext cx="1086080" cy="3458638"/>
          </a:xfrm>
          <a:prstGeom prst="rect">
            <a:avLst/>
          </a:prstGeom>
          <a:solidFill>
            <a:schemeClr val="tx1">
              <a:lumMod val="50000"/>
              <a:lumOff val="50000"/>
            </a:schemeClr>
          </a:solidFill>
          <a:ln w="6350" cap="flat" cmpd="sng" algn="ctr">
            <a:solidFill>
              <a:srgbClr val="B2B2B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50" b="0" i="0" u="none" strike="noStrike" kern="0" cap="none" spc="0" normalizeH="0" baseline="0" noProof="0" dirty="0" smtClean="0">
              <a:ln>
                <a:noFill/>
              </a:ln>
              <a:solidFill>
                <a:srgbClr val="7C7C7C"/>
              </a:solidFill>
              <a:effectLst/>
              <a:uLnTx/>
              <a:uFillTx/>
              <a:latin typeface="Segoe UI" panose="020B0502040204020203" pitchFamily="34" charset="0"/>
              <a:ea typeface="+mj-ea"/>
              <a:cs typeface="Segoe UI" panose="020B0502040204020203" pitchFamily="34" charset="0"/>
            </a:endParaRPr>
          </a:p>
        </p:txBody>
      </p:sp>
      <p:sp>
        <p:nvSpPr>
          <p:cNvPr id="28" name="Rectangle 27"/>
          <p:cNvSpPr/>
          <p:nvPr/>
        </p:nvSpPr>
        <p:spPr>
          <a:xfrm>
            <a:off x="900862" y="2200088"/>
            <a:ext cx="997148" cy="364164"/>
          </a:xfrm>
          <a:prstGeom prst="rect">
            <a:avLst/>
          </a:prstGeom>
          <a:solidFill>
            <a:schemeClr val="bg2">
              <a:lumMod val="90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Streaming </a:t>
            </a:r>
          </a:p>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(Apps/ Servers)</a:t>
            </a:r>
          </a:p>
        </p:txBody>
      </p:sp>
      <p:sp>
        <p:nvSpPr>
          <p:cNvPr id="29" name="Rectangle 28"/>
          <p:cNvSpPr/>
          <p:nvPr/>
        </p:nvSpPr>
        <p:spPr>
          <a:xfrm>
            <a:off x="900862" y="2665520"/>
            <a:ext cx="997148" cy="756676"/>
          </a:xfrm>
          <a:prstGeom prst="rect">
            <a:avLst/>
          </a:prstGeom>
          <a:solidFill>
            <a:schemeClr val="bg2">
              <a:lumMod val="90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Sensor Geospatial Time Series</a:t>
            </a:r>
          </a:p>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(IoT / Sensors)</a:t>
            </a:r>
          </a:p>
        </p:txBody>
      </p:sp>
      <p:sp>
        <p:nvSpPr>
          <p:cNvPr id="30" name="Rectangle 29"/>
          <p:cNvSpPr/>
          <p:nvPr/>
        </p:nvSpPr>
        <p:spPr>
          <a:xfrm>
            <a:off x="900862" y="3523465"/>
            <a:ext cx="997148" cy="579648"/>
          </a:xfrm>
          <a:prstGeom prst="rect">
            <a:avLst/>
          </a:prstGeom>
          <a:solidFill>
            <a:schemeClr val="bg2">
              <a:lumMod val="90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Structured</a:t>
            </a:r>
          </a:p>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(RDBMS / CSV / TSV)</a:t>
            </a:r>
          </a:p>
        </p:txBody>
      </p:sp>
      <p:sp>
        <p:nvSpPr>
          <p:cNvPr id="31" name="Rectangle 30"/>
          <p:cNvSpPr/>
          <p:nvPr/>
        </p:nvSpPr>
        <p:spPr>
          <a:xfrm>
            <a:off x="900862" y="4204381"/>
            <a:ext cx="997148" cy="561347"/>
          </a:xfrm>
          <a:prstGeom prst="rect">
            <a:avLst/>
          </a:prstGeom>
          <a:solidFill>
            <a:schemeClr val="bg2">
              <a:lumMod val="90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Unstructured</a:t>
            </a:r>
          </a:p>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(PDFs / Docs / Logs)</a:t>
            </a:r>
          </a:p>
        </p:txBody>
      </p:sp>
      <p:sp>
        <p:nvSpPr>
          <p:cNvPr id="32" name="Rectangle 31"/>
          <p:cNvSpPr/>
          <p:nvPr/>
        </p:nvSpPr>
        <p:spPr>
          <a:xfrm>
            <a:off x="900862" y="4866998"/>
            <a:ext cx="997148" cy="592771"/>
          </a:xfrm>
          <a:prstGeom prst="rect">
            <a:avLst/>
          </a:prstGeom>
          <a:solidFill>
            <a:schemeClr val="bg2">
              <a:lumMod val="90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Social</a:t>
            </a:r>
          </a:p>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(Facebook / Twitter)</a:t>
            </a:r>
          </a:p>
        </p:txBody>
      </p:sp>
      <p:sp>
        <p:nvSpPr>
          <p:cNvPr id="33" name="Rectangle 32"/>
          <p:cNvSpPr/>
          <p:nvPr/>
        </p:nvSpPr>
        <p:spPr>
          <a:xfrm>
            <a:off x="10090650" y="2200088"/>
            <a:ext cx="956792" cy="376081"/>
          </a:xfrm>
          <a:prstGeom prst="rect">
            <a:avLst/>
          </a:prstGeom>
          <a:solidFill>
            <a:schemeClr val="bg1">
              <a:lumMod val="95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Predictive Dashboards</a:t>
            </a:r>
          </a:p>
        </p:txBody>
      </p:sp>
      <p:sp>
        <p:nvSpPr>
          <p:cNvPr id="34" name="Rectangle 33"/>
          <p:cNvSpPr/>
          <p:nvPr/>
        </p:nvSpPr>
        <p:spPr>
          <a:xfrm>
            <a:off x="10090650" y="2920988"/>
            <a:ext cx="956792" cy="376081"/>
          </a:xfrm>
          <a:prstGeom prst="rect">
            <a:avLst/>
          </a:prstGeom>
          <a:solidFill>
            <a:schemeClr val="bg1">
              <a:lumMod val="95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Prescriptive Dashboards</a:t>
            </a:r>
          </a:p>
        </p:txBody>
      </p:sp>
      <p:sp>
        <p:nvSpPr>
          <p:cNvPr id="35" name="Rectangle 34"/>
          <p:cNvSpPr/>
          <p:nvPr/>
        </p:nvSpPr>
        <p:spPr>
          <a:xfrm>
            <a:off x="10090650" y="3641889"/>
            <a:ext cx="956792" cy="376081"/>
          </a:xfrm>
          <a:prstGeom prst="rect">
            <a:avLst/>
          </a:prstGeom>
          <a:solidFill>
            <a:schemeClr val="bg1">
              <a:lumMod val="95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What If Analysis</a:t>
            </a:r>
          </a:p>
        </p:txBody>
      </p:sp>
      <p:sp>
        <p:nvSpPr>
          <p:cNvPr id="36" name="Rectangle 35"/>
          <p:cNvSpPr/>
          <p:nvPr/>
        </p:nvSpPr>
        <p:spPr>
          <a:xfrm>
            <a:off x="10090650" y="4362789"/>
            <a:ext cx="956792" cy="376081"/>
          </a:xfrm>
          <a:prstGeom prst="rect">
            <a:avLst/>
          </a:prstGeom>
          <a:solidFill>
            <a:schemeClr val="bg1">
              <a:lumMod val="95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smtClean="0">
                <a:solidFill>
                  <a:srgbClr val="7C7C7C">
                    <a:lumMod val="50000"/>
                  </a:srgbClr>
                </a:solidFill>
                <a:latin typeface="Segoe UI" panose="020B0502040204020203" pitchFamily="34" charset="0"/>
                <a:ea typeface="+mj-ea"/>
                <a:cs typeface="Segoe UI" panose="020B0502040204020203" pitchFamily="34" charset="0"/>
              </a:rPr>
              <a:t>Reports</a:t>
            </a:r>
            <a:endParaRPr lang="en-US" sz="900" dirty="0">
              <a:solidFill>
                <a:srgbClr val="7C7C7C">
                  <a:lumMod val="50000"/>
                </a:srgbClr>
              </a:solidFill>
              <a:latin typeface="Segoe UI" panose="020B0502040204020203" pitchFamily="34" charset="0"/>
              <a:ea typeface="+mj-ea"/>
              <a:cs typeface="Segoe UI" panose="020B0502040204020203" pitchFamily="34" charset="0"/>
            </a:endParaRPr>
          </a:p>
        </p:txBody>
      </p:sp>
      <p:sp>
        <p:nvSpPr>
          <p:cNvPr id="37" name="Rectangle 36"/>
          <p:cNvSpPr/>
          <p:nvPr/>
        </p:nvSpPr>
        <p:spPr>
          <a:xfrm>
            <a:off x="10090650" y="5083687"/>
            <a:ext cx="956792" cy="376081"/>
          </a:xfrm>
          <a:prstGeom prst="rect">
            <a:avLst/>
          </a:prstGeom>
          <a:solidFill>
            <a:schemeClr val="bg1">
              <a:lumMod val="95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900" dirty="0">
                <a:solidFill>
                  <a:srgbClr val="7C7C7C">
                    <a:lumMod val="50000"/>
                  </a:srgbClr>
                </a:solidFill>
                <a:latin typeface="Segoe UI" panose="020B0502040204020203" pitchFamily="34" charset="0"/>
                <a:ea typeface="+mj-ea"/>
                <a:cs typeface="Segoe UI" panose="020B0502040204020203" pitchFamily="34" charset="0"/>
              </a:rPr>
              <a:t>Applications</a:t>
            </a:r>
          </a:p>
        </p:txBody>
      </p:sp>
      <p:sp>
        <p:nvSpPr>
          <p:cNvPr id="38" name="Rectangle 37"/>
          <p:cNvSpPr/>
          <p:nvPr/>
        </p:nvSpPr>
        <p:spPr bwMode="auto">
          <a:xfrm>
            <a:off x="1969837" y="2096457"/>
            <a:ext cx="1086080" cy="3458638"/>
          </a:xfrm>
          <a:prstGeom prst="rect">
            <a:avLst/>
          </a:prstGeom>
          <a:solidFill>
            <a:schemeClr val="tx2">
              <a:lumMod val="60000"/>
              <a:lumOff val="40000"/>
            </a:schemeClr>
          </a:solidFill>
          <a:ln w="6350" cap="flat" cmpd="sng" algn="ctr">
            <a:solidFill>
              <a:srgbClr val="B2B2B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bodyPr>
          <a:lstStyle/>
          <a:p>
            <a:pPr marL="0" marR="0" lvl="0" indent="0" algn="ctr" defTabSz="685800" eaLnBrk="1" fontAlgn="base" latinLnBrk="0" hangingPunct="1">
              <a:lnSpc>
                <a:spcPct val="100000"/>
              </a:lnSpc>
              <a:spcBef>
                <a:spcPct val="0"/>
              </a:spcBef>
              <a:spcAft>
                <a:spcPct val="0"/>
              </a:spcAft>
              <a:buClrTx/>
              <a:buSzTx/>
              <a:buFontTx/>
              <a:buNone/>
              <a:tabLst/>
              <a:defRPr/>
            </a:pPr>
            <a:endParaRPr kumimoji="0" lang="en-US" sz="1050" b="0" i="0" u="none" strike="noStrike" kern="0" cap="none" spc="0" normalizeH="0" baseline="0" noProof="0" dirty="0" smtClean="0">
              <a:ln>
                <a:noFill/>
              </a:ln>
              <a:solidFill>
                <a:srgbClr val="7C7C7C"/>
              </a:solidFill>
              <a:effectLst/>
              <a:uLnTx/>
              <a:uFillTx/>
              <a:latin typeface="Segoe UI" panose="020B0502040204020203" pitchFamily="34" charset="0"/>
              <a:ea typeface="+mj-ea"/>
              <a:cs typeface="Segoe UI" panose="020B0502040204020203" pitchFamily="34" charset="0"/>
            </a:endParaRPr>
          </a:p>
        </p:txBody>
      </p:sp>
      <p:sp>
        <p:nvSpPr>
          <p:cNvPr id="39" name="Rectangle 38"/>
          <p:cNvSpPr/>
          <p:nvPr/>
        </p:nvSpPr>
        <p:spPr bwMode="auto">
          <a:xfrm>
            <a:off x="8875282" y="2096457"/>
            <a:ext cx="1086080" cy="3458638"/>
          </a:xfrm>
          <a:prstGeom prst="rect">
            <a:avLst/>
          </a:prstGeom>
          <a:solidFill>
            <a:schemeClr val="tx2">
              <a:lumMod val="60000"/>
              <a:lumOff val="40000"/>
            </a:schemeClr>
          </a:solidFill>
          <a:ln w="6350" cap="flat" cmpd="sng" algn="ctr">
            <a:solidFill>
              <a:srgbClr val="B2B2B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bodyPr>
          <a:lstStyle/>
          <a:p>
            <a:pPr marL="0" marR="0" lvl="0" indent="0" algn="ctr" defTabSz="6858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smtClean="0">
              <a:ln>
                <a:noFill/>
              </a:ln>
              <a:solidFill>
                <a:srgbClr val="7C7C7C"/>
              </a:solidFill>
              <a:effectLst/>
              <a:uLnTx/>
              <a:uFillTx/>
              <a:latin typeface="Segoe UI" panose="020B0502040204020203" pitchFamily="34" charset="0"/>
              <a:ea typeface="+mj-ea"/>
              <a:cs typeface="Segoe UI" panose="020B0502040204020203" pitchFamily="34" charset="0"/>
            </a:endParaRPr>
          </a:p>
        </p:txBody>
      </p:sp>
      <p:sp>
        <p:nvSpPr>
          <p:cNvPr id="40" name="Rectangle 39"/>
          <p:cNvSpPr/>
          <p:nvPr/>
        </p:nvSpPr>
        <p:spPr>
          <a:xfrm>
            <a:off x="2033698" y="3584547"/>
            <a:ext cx="927236" cy="684826"/>
          </a:xfrm>
          <a:prstGeom prst="rect">
            <a:avLst/>
          </a:prstGeom>
          <a:solidFill>
            <a:schemeClr val="bg1">
              <a:lumMod val="95000"/>
            </a:schemeClr>
          </a:solidFill>
          <a:ln w="25400" cap="flat" cmpd="sng" algn="ctr">
            <a:noFill/>
            <a:prstDash val="solid"/>
          </a:ln>
          <a:effectLst/>
        </p:spPr>
        <p:txBody>
          <a:bodyPr vert="horz" rIns="68580" rtlCol="0" anchor="t">
            <a:noAutofit/>
          </a:bodyPr>
          <a:lstStyle/>
          <a:p>
            <a:pPr algn="ctr" defTabSz="137160" fontAlgn="base">
              <a:spcBef>
                <a:spcPct val="0"/>
              </a:spcBef>
              <a:spcAft>
                <a:spcPct val="0"/>
              </a:spcAft>
            </a:pPr>
            <a:endParaRPr lang="en-US" sz="975" b="1" kern="0" dirty="0" smtClean="0">
              <a:solidFill>
                <a:srgbClr val="000000"/>
              </a:solidFill>
              <a:latin typeface="Segoe UI" panose="020B0502040204020203" pitchFamily="34" charset="0"/>
              <a:ea typeface="ヒラギノ角ゴ Pro W3" pitchFamily="124" charset="-128"/>
              <a:cs typeface="Segoe UI" panose="020B0502040204020203" pitchFamily="34" charset="0"/>
            </a:endParaRPr>
          </a:p>
          <a:p>
            <a:pPr algn="ctr" defTabSz="137160" fontAlgn="base">
              <a:spcBef>
                <a:spcPct val="0"/>
              </a:spcBef>
              <a:spcAft>
                <a:spcPct val="0"/>
              </a:spcAft>
            </a:pPr>
            <a:r>
              <a:rPr lang="en-US" sz="975" b="1" kern="0" dirty="0" smtClean="0">
                <a:solidFill>
                  <a:srgbClr val="000000"/>
                </a:solidFill>
                <a:latin typeface="Segoe UI" panose="020B0502040204020203" pitchFamily="34" charset="0"/>
                <a:ea typeface="ヒラギノ角ゴ Pro W3" pitchFamily="124" charset="-128"/>
                <a:cs typeface="Segoe UI" panose="020B0502040204020203" pitchFamily="34" charset="0"/>
              </a:rPr>
              <a:t>Real </a:t>
            </a:r>
            <a:r>
              <a:rPr lang="en-US" sz="975" b="1" kern="0" dirty="0">
                <a:solidFill>
                  <a:srgbClr val="000000"/>
                </a:solidFill>
                <a:latin typeface="Segoe UI" panose="020B0502040204020203" pitchFamily="34" charset="0"/>
                <a:ea typeface="ヒラギノ角ゴ Pro W3" pitchFamily="124" charset="-128"/>
                <a:cs typeface="Segoe UI" panose="020B0502040204020203" pitchFamily="34" charset="0"/>
              </a:rPr>
              <a:t>time Processing</a:t>
            </a:r>
          </a:p>
        </p:txBody>
      </p:sp>
      <p:sp>
        <p:nvSpPr>
          <p:cNvPr id="41" name="Rectangle 40"/>
          <p:cNvSpPr/>
          <p:nvPr/>
        </p:nvSpPr>
        <p:spPr>
          <a:xfrm>
            <a:off x="2046096" y="2684270"/>
            <a:ext cx="927236" cy="737928"/>
          </a:xfrm>
          <a:prstGeom prst="rect">
            <a:avLst/>
          </a:prstGeom>
          <a:solidFill>
            <a:schemeClr val="bg1">
              <a:lumMod val="95000"/>
            </a:schemeClr>
          </a:solidFill>
          <a:ln w="25400" cap="flat" cmpd="sng" algn="ctr">
            <a:noFill/>
            <a:prstDash val="solid"/>
          </a:ln>
          <a:effectLst/>
        </p:spPr>
        <p:txBody>
          <a:bodyPr vert="horz" rIns="68580" rtlCol="0" anchor="t">
            <a:noAutofit/>
          </a:bodyPr>
          <a:lstStyle/>
          <a:p>
            <a:pPr algn="ctr" defTabSz="137160" fontAlgn="base">
              <a:spcBef>
                <a:spcPct val="0"/>
              </a:spcBef>
              <a:spcAft>
                <a:spcPct val="0"/>
              </a:spcAft>
            </a:pPr>
            <a:endParaRPr lang="en-US" sz="975" b="1" kern="0" dirty="0" smtClean="0">
              <a:solidFill>
                <a:srgbClr val="000000"/>
              </a:solidFill>
              <a:latin typeface="Segoe UI" panose="020B0502040204020203" pitchFamily="34" charset="0"/>
              <a:ea typeface="ヒラギノ角ゴ Pro W3" pitchFamily="124" charset="-128"/>
              <a:cs typeface="Segoe UI" panose="020B0502040204020203" pitchFamily="34" charset="0"/>
            </a:endParaRPr>
          </a:p>
          <a:p>
            <a:pPr algn="ctr" defTabSz="137160" fontAlgn="base">
              <a:spcBef>
                <a:spcPct val="0"/>
              </a:spcBef>
              <a:spcAft>
                <a:spcPct val="0"/>
              </a:spcAft>
            </a:pPr>
            <a:r>
              <a:rPr lang="en-US" sz="975" b="1" kern="0" dirty="0" smtClean="0">
                <a:solidFill>
                  <a:srgbClr val="000000"/>
                </a:solidFill>
                <a:latin typeface="Segoe UI" panose="020B0502040204020203" pitchFamily="34" charset="0"/>
                <a:ea typeface="ヒラギノ角ゴ Pro W3" pitchFamily="124" charset="-128"/>
                <a:cs typeface="Segoe UI" panose="020B0502040204020203" pitchFamily="34" charset="0"/>
              </a:rPr>
              <a:t>Batch </a:t>
            </a:r>
            <a:r>
              <a:rPr lang="en-US" sz="975" b="1" kern="0" dirty="0">
                <a:solidFill>
                  <a:srgbClr val="000000"/>
                </a:solidFill>
                <a:latin typeface="Segoe UI" panose="020B0502040204020203" pitchFamily="34" charset="0"/>
                <a:ea typeface="ヒラギノ角ゴ Pro W3" pitchFamily="124" charset="-128"/>
                <a:cs typeface="Segoe UI" panose="020B0502040204020203" pitchFamily="34" charset="0"/>
              </a:rPr>
              <a:t>Processing</a:t>
            </a:r>
          </a:p>
        </p:txBody>
      </p:sp>
      <p:sp>
        <p:nvSpPr>
          <p:cNvPr id="44" name="Rectangle 43"/>
          <p:cNvSpPr/>
          <p:nvPr/>
        </p:nvSpPr>
        <p:spPr bwMode="auto">
          <a:xfrm>
            <a:off x="2008068" y="2148056"/>
            <a:ext cx="965264" cy="250415"/>
          </a:xfrm>
          <a:prstGeom prst="rect">
            <a:avLst/>
          </a:prstGeom>
          <a:noFill/>
          <a:ln w="635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050" b="1" dirty="0">
              <a:solidFill>
                <a:schemeClr val="bg1"/>
              </a:solidFill>
              <a:latin typeface="Segoe UI" panose="020B0502040204020203" pitchFamily="34" charset="0"/>
              <a:ea typeface="+mj-ea"/>
              <a:cs typeface="Segoe UI" panose="020B0502040204020203" pitchFamily="34" charset="0"/>
            </a:endParaRPr>
          </a:p>
        </p:txBody>
      </p:sp>
      <p:sp>
        <p:nvSpPr>
          <p:cNvPr id="45" name="Rectangle 44"/>
          <p:cNvSpPr/>
          <p:nvPr/>
        </p:nvSpPr>
        <p:spPr bwMode="auto">
          <a:xfrm>
            <a:off x="8876776" y="2148056"/>
            <a:ext cx="1111228" cy="205604"/>
          </a:xfrm>
          <a:prstGeom prst="rect">
            <a:avLst/>
          </a:prstGeom>
          <a:noFill/>
          <a:ln w="635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endParaRPr lang="en-US" sz="1000" b="1" dirty="0">
              <a:solidFill>
                <a:srgbClr val="7C7C7C">
                  <a:lumMod val="75000"/>
                </a:srgbClr>
              </a:solidFill>
              <a:latin typeface="Segoe UI" panose="020B0502040204020203" pitchFamily="34" charset="0"/>
              <a:ea typeface="+mj-ea"/>
              <a:cs typeface="Segoe UI" panose="020B0502040204020203" pitchFamily="34" charset="0"/>
            </a:endParaRPr>
          </a:p>
        </p:txBody>
      </p:sp>
      <p:sp>
        <p:nvSpPr>
          <p:cNvPr id="53" name="TextBox 52"/>
          <p:cNvSpPr txBox="1"/>
          <p:nvPr/>
        </p:nvSpPr>
        <p:spPr>
          <a:xfrm>
            <a:off x="8983638" y="3821840"/>
            <a:ext cx="860876" cy="400110"/>
          </a:xfrm>
          <a:prstGeom prst="rect">
            <a:avLst/>
          </a:prstGeom>
          <a:solidFill>
            <a:schemeClr val="bg1">
              <a:lumMod val="95000"/>
            </a:schemeClr>
          </a:solid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rgbClr val="13386E"/>
                </a:solidFill>
                <a:effectLst/>
                <a:uLnTx/>
                <a:uFillTx/>
                <a:latin typeface="Segoe UI" panose="020B0502040204020203" pitchFamily="34" charset="0"/>
                <a:ea typeface="+mj-ea"/>
                <a:cs typeface="Segoe UI" panose="020B0502040204020203" pitchFamily="34" charset="0"/>
              </a:rPr>
              <a:t>REST Services</a:t>
            </a:r>
          </a:p>
        </p:txBody>
      </p:sp>
      <p:sp>
        <p:nvSpPr>
          <p:cNvPr id="54" name="TextBox 53"/>
          <p:cNvSpPr txBox="1"/>
          <p:nvPr/>
        </p:nvSpPr>
        <p:spPr>
          <a:xfrm>
            <a:off x="8983638" y="4330690"/>
            <a:ext cx="860876" cy="246221"/>
          </a:xfrm>
          <a:prstGeom prst="rect">
            <a:avLst/>
          </a:prstGeom>
          <a:solidFill>
            <a:schemeClr val="bg1">
              <a:lumMod val="95000"/>
            </a:schemeClr>
          </a:solid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rgbClr val="13386E"/>
                </a:solidFill>
                <a:effectLst/>
                <a:uLnTx/>
                <a:uFillTx/>
                <a:latin typeface="Segoe UI" panose="020B0502040204020203" pitchFamily="34" charset="0"/>
                <a:ea typeface="+mj-ea"/>
                <a:cs typeface="Segoe UI" panose="020B0502040204020203" pitchFamily="34" charset="0"/>
              </a:rPr>
              <a:t>JDBC</a:t>
            </a:r>
          </a:p>
        </p:txBody>
      </p:sp>
      <p:sp>
        <p:nvSpPr>
          <p:cNvPr id="55" name="TextBox 54"/>
          <p:cNvSpPr txBox="1"/>
          <p:nvPr/>
        </p:nvSpPr>
        <p:spPr>
          <a:xfrm>
            <a:off x="8983638" y="4707328"/>
            <a:ext cx="860876" cy="246221"/>
          </a:xfrm>
          <a:prstGeom prst="rect">
            <a:avLst/>
          </a:prstGeom>
          <a:solidFill>
            <a:schemeClr val="bg1">
              <a:lumMod val="95000"/>
            </a:schemeClr>
          </a:solid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rgbClr val="13386E"/>
                </a:solidFill>
                <a:effectLst/>
                <a:uLnTx/>
                <a:uFillTx/>
                <a:latin typeface="Segoe UI" panose="020B0502040204020203" pitchFamily="34" charset="0"/>
                <a:ea typeface="+mj-ea"/>
                <a:cs typeface="Segoe UI" panose="020B0502040204020203" pitchFamily="34" charset="0"/>
              </a:rPr>
              <a:t>ODBC</a:t>
            </a:r>
          </a:p>
        </p:txBody>
      </p:sp>
      <p:sp>
        <p:nvSpPr>
          <p:cNvPr id="57" name="Rectangle 56"/>
          <p:cNvSpPr/>
          <p:nvPr/>
        </p:nvSpPr>
        <p:spPr>
          <a:xfrm>
            <a:off x="6584896" y="3030624"/>
            <a:ext cx="1394428" cy="984823"/>
          </a:xfrm>
          <a:prstGeom prst="rect">
            <a:avLst/>
          </a:prstGeom>
          <a:solidFill>
            <a:schemeClr val="tx2">
              <a:lumMod val="75000"/>
            </a:schemeClr>
          </a:solidFill>
          <a:ln w="25400" cap="flat" cmpd="sng" algn="ctr">
            <a:noFill/>
            <a:prstDash val="solid"/>
          </a:ln>
          <a:effectLst/>
        </p:spPr>
        <p:txBody>
          <a:bodyPr rIns="68580" rtlCol="0" anchor="ctr">
            <a:noAutofit/>
          </a:bodyPr>
          <a:lstStyle/>
          <a:p>
            <a:pPr algn="ctr" defTabSz="685800">
              <a:defRPr/>
            </a:pPr>
            <a:r>
              <a:rPr lang="en-US" sz="1000" b="1" kern="0" dirty="0" smtClean="0">
                <a:solidFill>
                  <a:schemeClr val="bg1"/>
                </a:solidFill>
                <a:latin typeface="Segoe UI" panose="020B0502040204020203" pitchFamily="34" charset="0"/>
                <a:ea typeface="ヒラギノ角ゴ Pro W3" pitchFamily="124" charset="-128"/>
                <a:cs typeface="Segoe UI" panose="020B0502040204020203" pitchFamily="34" charset="0"/>
              </a:rPr>
              <a:t>Distributed data processing Engine </a:t>
            </a:r>
            <a:endParaRPr lang="en-US" sz="1000" b="1" kern="0" dirty="0">
              <a:solidFill>
                <a:schemeClr val="bg1"/>
              </a:solidFill>
              <a:latin typeface="Segoe UI" panose="020B0502040204020203" pitchFamily="34" charset="0"/>
              <a:ea typeface="ヒラギノ角ゴ Pro W3" pitchFamily="124" charset="-128"/>
              <a:cs typeface="Segoe UI" panose="020B0502040204020203" pitchFamily="34" charset="0"/>
            </a:endParaRPr>
          </a:p>
        </p:txBody>
      </p:sp>
      <p:sp>
        <p:nvSpPr>
          <p:cNvPr id="58" name="Rectangle 57"/>
          <p:cNvSpPr/>
          <p:nvPr/>
        </p:nvSpPr>
        <p:spPr>
          <a:xfrm>
            <a:off x="3379780" y="5295257"/>
            <a:ext cx="5438044" cy="246221"/>
          </a:xfrm>
          <a:prstGeom prst="rect">
            <a:avLst/>
          </a:prstGeom>
          <a:solidFill>
            <a:schemeClr val="tx2">
              <a:lumMod val="60000"/>
              <a:lumOff val="40000"/>
            </a:schemeClr>
          </a:solidFill>
          <a:ln w="25400" cap="flat" cmpd="sng" algn="ctr">
            <a:noFill/>
            <a:prstDash val="solid"/>
          </a:ln>
          <a:effectLst/>
        </p:spPr>
        <p:txBody>
          <a:bodyPr wrap="square" rIns="68580" rtlCol="0" anchor="ctr">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black"/>
                </a:solidFill>
                <a:effectLst/>
                <a:uLnTx/>
                <a:uFillTx/>
                <a:latin typeface="Segoe UI" panose="020B0502040204020203" pitchFamily="34" charset="0"/>
                <a:ea typeface="ヒラギノ角ゴ Pro W3" pitchFamily="124" charset="-128"/>
                <a:cs typeface="Segoe UI" panose="020B0502040204020203" pitchFamily="34" charset="0"/>
              </a:rPr>
              <a:t>Enterprise Data Lake</a:t>
            </a:r>
            <a:endParaRPr kumimoji="0" lang="en-US" sz="1000" b="1" i="0" u="none" strike="noStrike" kern="0" cap="none" spc="0" normalizeH="0" baseline="0" noProof="0" dirty="0">
              <a:ln>
                <a:noFill/>
              </a:ln>
              <a:solidFill>
                <a:prstClr val="black"/>
              </a:solidFill>
              <a:effectLst/>
              <a:uLnTx/>
              <a:uFillTx/>
              <a:latin typeface="Segoe UI" panose="020B0502040204020203" pitchFamily="34" charset="0"/>
              <a:ea typeface="ヒラギノ角ゴ Pro W3" pitchFamily="124" charset="-128"/>
              <a:cs typeface="Segoe UI" panose="020B0502040204020203" pitchFamily="34" charset="0"/>
            </a:endParaRPr>
          </a:p>
        </p:txBody>
      </p:sp>
      <p:sp>
        <p:nvSpPr>
          <p:cNvPr id="59" name="Rectangle 58"/>
          <p:cNvSpPr/>
          <p:nvPr/>
        </p:nvSpPr>
        <p:spPr>
          <a:xfrm>
            <a:off x="3379780" y="3030624"/>
            <a:ext cx="808616" cy="984823"/>
          </a:xfrm>
          <a:prstGeom prst="rect">
            <a:avLst/>
          </a:prstGeom>
          <a:solidFill>
            <a:schemeClr val="tx2">
              <a:lumMod val="75000"/>
            </a:schemeClr>
          </a:solidFill>
          <a:ln w="25400" cap="flat" cmpd="sng" algn="ctr">
            <a:noFill/>
            <a:prstDash val="solid"/>
          </a:ln>
          <a:effectLst/>
        </p:spPr>
        <p:txBody>
          <a:bodyPr rIns="6858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bg1"/>
                </a:solidFill>
                <a:effectLst/>
                <a:uLnTx/>
                <a:uFillTx/>
                <a:latin typeface="Segoe UI" panose="020B0502040204020203" pitchFamily="34" charset="0"/>
                <a:ea typeface="ヒラギノ角ゴ Pro W3" pitchFamily="124" charset="-128"/>
                <a:cs typeface="Segoe UI" panose="020B0502040204020203" pitchFamily="34" charset="0"/>
              </a:rPr>
              <a:t>Lexical Processing Engine </a:t>
            </a:r>
            <a:endParaRPr kumimoji="0" lang="en-US" sz="1000" b="1" i="0" u="none" strike="noStrike" kern="0" cap="none" spc="0" normalizeH="0" baseline="0" noProof="0" dirty="0">
              <a:ln>
                <a:noFill/>
              </a:ln>
              <a:solidFill>
                <a:schemeClr val="bg1"/>
              </a:solidFill>
              <a:effectLst/>
              <a:uLnTx/>
              <a:uFillTx/>
              <a:latin typeface="Segoe UI" panose="020B0502040204020203" pitchFamily="34" charset="0"/>
              <a:ea typeface="ヒラギノ角ゴ Pro W3" pitchFamily="124" charset="-128"/>
              <a:cs typeface="Segoe UI" panose="020B0502040204020203" pitchFamily="34" charset="0"/>
            </a:endParaRPr>
          </a:p>
        </p:txBody>
      </p:sp>
      <p:sp>
        <p:nvSpPr>
          <p:cNvPr id="60" name="Rectangle 59"/>
          <p:cNvSpPr/>
          <p:nvPr/>
        </p:nvSpPr>
        <p:spPr>
          <a:xfrm>
            <a:off x="4490251" y="3030624"/>
            <a:ext cx="808616" cy="984823"/>
          </a:xfrm>
          <a:prstGeom prst="rect">
            <a:avLst/>
          </a:prstGeom>
          <a:solidFill>
            <a:schemeClr val="tx2">
              <a:lumMod val="75000"/>
            </a:schemeClr>
          </a:solidFill>
          <a:ln w="25400" cap="flat" cmpd="sng" algn="ctr">
            <a:noFill/>
            <a:prstDash val="solid"/>
          </a:ln>
          <a:effectLst/>
        </p:spPr>
        <p:txBody>
          <a:bodyPr rIns="6858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bg1"/>
                </a:solidFill>
                <a:effectLst/>
                <a:uLnTx/>
                <a:uFillTx/>
                <a:latin typeface="Segoe UI" panose="020B0502040204020203" pitchFamily="34" charset="0"/>
                <a:ea typeface="ヒラギノ角ゴ Pro W3" pitchFamily="124" charset="-128"/>
                <a:cs typeface="Segoe UI" panose="020B0502040204020203" pitchFamily="34" charset="0"/>
              </a:rPr>
              <a:t>Machine Learning  and Advanced</a:t>
            </a:r>
            <a:r>
              <a:rPr kumimoji="0" lang="en-US" sz="1000" b="1" i="0" u="none" strike="noStrike" kern="0" cap="none" spc="0" normalizeH="0" noProof="0" dirty="0" smtClean="0">
                <a:ln>
                  <a:noFill/>
                </a:ln>
                <a:solidFill>
                  <a:schemeClr val="bg1"/>
                </a:solidFill>
                <a:effectLst/>
                <a:uLnTx/>
                <a:uFillTx/>
                <a:latin typeface="Segoe UI" panose="020B0502040204020203" pitchFamily="34" charset="0"/>
                <a:ea typeface="ヒラギノ角ゴ Pro W3" pitchFamily="124" charset="-128"/>
                <a:cs typeface="Segoe UI" panose="020B0502040204020203" pitchFamily="34" charset="0"/>
              </a:rPr>
              <a:t> analytics </a:t>
            </a:r>
            <a:endParaRPr kumimoji="0" lang="en-US" sz="1000" b="1" i="0" u="none" strike="noStrike" kern="0" cap="none" spc="0" normalizeH="0" baseline="0" noProof="0" dirty="0">
              <a:ln>
                <a:noFill/>
              </a:ln>
              <a:solidFill>
                <a:schemeClr val="bg1"/>
              </a:solidFill>
              <a:effectLst/>
              <a:uLnTx/>
              <a:uFillTx/>
              <a:latin typeface="Segoe UI" panose="020B0502040204020203" pitchFamily="34" charset="0"/>
              <a:ea typeface="ヒラギノ角ゴ Pro W3" pitchFamily="124" charset="-128"/>
              <a:cs typeface="Segoe UI" panose="020B0502040204020203" pitchFamily="34" charset="0"/>
            </a:endParaRPr>
          </a:p>
        </p:txBody>
      </p:sp>
      <p:sp>
        <p:nvSpPr>
          <p:cNvPr id="61" name="Rectangle 60"/>
          <p:cNvSpPr/>
          <p:nvPr/>
        </p:nvSpPr>
        <p:spPr>
          <a:xfrm>
            <a:off x="8022805" y="2955675"/>
            <a:ext cx="794160" cy="2123316"/>
          </a:xfrm>
          <a:prstGeom prst="rect">
            <a:avLst/>
          </a:prstGeom>
          <a:solidFill>
            <a:schemeClr val="bg2"/>
          </a:solidFill>
          <a:ln w="25400" cap="flat" cmpd="sng" algn="ctr">
            <a:noFill/>
            <a:prstDash val="solid"/>
          </a:ln>
          <a:effectLst/>
        </p:spPr>
        <p:txBody>
          <a:bodyPr rIns="68580" rtlCol="0" anchor="ctr">
            <a:noAutofit/>
          </a:bodyPr>
          <a:lstStyle/>
          <a:p>
            <a:pPr algn="ctr" defTabSz="685800">
              <a:defRPr/>
            </a:pPr>
            <a:r>
              <a:rPr lang="en-US" sz="1000" b="1" kern="0" dirty="0">
                <a:solidFill>
                  <a:prstClr val="black"/>
                </a:solidFill>
                <a:latin typeface="Segoe UI" panose="020B0502040204020203" pitchFamily="34" charset="0"/>
                <a:ea typeface="ヒラギノ角ゴ Pro W3" pitchFamily="124" charset="-128"/>
                <a:cs typeface="Segoe UI" panose="020B0502040204020203" pitchFamily="34" charset="0"/>
              </a:rPr>
              <a:t>Data Discovery and Search Engine</a:t>
            </a:r>
          </a:p>
        </p:txBody>
      </p:sp>
      <p:sp>
        <p:nvSpPr>
          <p:cNvPr id="62" name="Rectangle 61"/>
          <p:cNvSpPr/>
          <p:nvPr/>
        </p:nvSpPr>
        <p:spPr>
          <a:xfrm>
            <a:off x="3379780" y="2684020"/>
            <a:ext cx="5440774" cy="249506"/>
          </a:xfrm>
          <a:prstGeom prst="rect">
            <a:avLst/>
          </a:prstGeom>
          <a:solidFill>
            <a:srgbClr val="404040"/>
          </a:solidFill>
          <a:ln w="25400" cap="flat" cmpd="sng" algn="ctr">
            <a:noFill/>
            <a:prstDash val="solid"/>
          </a:ln>
          <a:effectLst/>
        </p:spPr>
        <p:txBody>
          <a:bodyPr rIns="68580" rtlCol="0" anchor="ctr">
            <a:noAutofit/>
          </a:bodyPr>
          <a:lstStyle/>
          <a:p>
            <a:pPr algn="ctr" fontAlgn="base">
              <a:spcBef>
                <a:spcPct val="0"/>
              </a:spcBef>
              <a:spcAft>
                <a:spcPct val="0"/>
              </a:spcAft>
            </a:pPr>
            <a:r>
              <a:rPr lang="en-US" sz="1000" b="1" kern="0" dirty="0">
                <a:solidFill>
                  <a:schemeClr val="bg1"/>
                </a:solidFill>
                <a:latin typeface="Segoe UI" panose="020B0502040204020203" pitchFamily="34" charset="0"/>
                <a:ea typeface="ヒラギノ角ゴ Pro W3" pitchFamily="124" charset="-128"/>
                <a:cs typeface="Segoe UI" panose="020B0502040204020203" pitchFamily="34" charset="0"/>
              </a:rPr>
              <a:t>Workflow and Co-ordination</a:t>
            </a:r>
          </a:p>
        </p:txBody>
      </p:sp>
      <p:sp>
        <p:nvSpPr>
          <p:cNvPr id="63" name="Rectangle 62"/>
          <p:cNvSpPr/>
          <p:nvPr/>
        </p:nvSpPr>
        <p:spPr>
          <a:xfrm>
            <a:off x="3379780" y="2081215"/>
            <a:ext cx="5440776" cy="244027"/>
          </a:xfrm>
          <a:prstGeom prst="rect">
            <a:avLst/>
          </a:prstGeom>
          <a:solidFill>
            <a:srgbClr val="404040"/>
          </a:solidFill>
          <a:ln w="25400" cap="flat" cmpd="sng" algn="ctr">
            <a:noFill/>
            <a:prstDash val="solid"/>
          </a:ln>
          <a:effectLst/>
        </p:spPr>
        <p:txBody>
          <a:bodyPr rIns="68580" rtlCol="0" anchor="ctr">
            <a:noAutofit/>
          </a:bodyPr>
          <a:lstStyle/>
          <a:p>
            <a:pPr algn="ctr" fontAlgn="base">
              <a:spcBef>
                <a:spcPct val="0"/>
              </a:spcBef>
              <a:spcAft>
                <a:spcPct val="0"/>
              </a:spcAft>
            </a:pPr>
            <a:r>
              <a:rPr lang="en-US" sz="1000" b="1" kern="0" dirty="0">
                <a:solidFill>
                  <a:schemeClr val="bg1"/>
                </a:solidFill>
                <a:latin typeface="Segoe UI" panose="020B0502040204020203" pitchFamily="34" charset="0"/>
                <a:ea typeface="ヒラギノ角ゴ Pro W3" pitchFamily="124" charset="-128"/>
                <a:cs typeface="Segoe UI" panose="020B0502040204020203" pitchFamily="34" charset="0"/>
              </a:rPr>
              <a:t>Data Governance &amp; Security</a:t>
            </a:r>
          </a:p>
        </p:txBody>
      </p:sp>
      <p:sp>
        <p:nvSpPr>
          <p:cNvPr id="64" name="Rectangle 63"/>
          <p:cNvSpPr/>
          <p:nvPr/>
        </p:nvSpPr>
        <p:spPr>
          <a:xfrm>
            <a:off x="3394851" y="4840706"/>
            <a:ext cx="4598795" cy="246221"/>
          </a:xfrm>
          <a:prstGeom prst="rect">
            <a:avLst/>
          </a:prstGeom>
          <a:solidFill>
            <a:schemeClr val="tx2">
              <a:lumMod val="60000"/>
              <a:lumOff val="40000"/>
            </a:schemeClr>
          </a:solidFill>
          <a:ln w="25400" cap="flat" cmpd="sng" algn="ctr">
            <a:noFill/>
            <a:prstDash val="solid"/>
          </a:ln>
          <a:effectLst/>
        </p:spPr>
        <p:txBody>
          <a:bodyPr wrap="square" rIns="68580" rtlCol="0" anchor="ctr">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Segoe UI" panose="020B0502040204020203" pitchFamily="34" charset="0"/>
                <a:ea typeface="ヒラギノ角ゴ Pro W3" pitchFamily="124" charset="-128"/>
                <a:cs typeface="Segoe UI" panose="020B0502040204020203" pitchFamily="34" charset="0"/>
              </a:rPr>
              <a:t>Data </a:t>
            </a:r>
            <a:r>
              <a:rPr kumimoji="0" lang="en-US" sz="1000" b="1" i="0" u="none" strike="noStrike" kern="0" cap="none" spc="0" normalizeH="0" baseline="0" noProof="0" dirty="0" smtClean="0">
                <a:ln>
                  <a:noFill/>
                </a:ln>
                <a:solidFill>
                  <a:prstClr val="black"/>
                </a:solidFill>
                <a:effectLst/>
                <a:uLnTx/>
                <a:uFillTx/>
                <a:latin typeface="Segoe UI" panose="020B0502040204020203" pitchFamily="34" charset="0"/>
                <a:ea typeface="ヒラギノ角ゴ Pro W3" pitchFamily="124" charset="-128"/>
                <a:cs typeface="Segoe UI" panose="020B0502040204020203" pitchFamily="34" charset="0"/>
              </a:rPr>
              <a:t>Quality </a:t>
            </a:r>
            <a:endParaRPr kumimoji="0" lang="en-US" sz="1000" b="1" i="0" u="none" strike="noStrike" kern="0" cap="none" spc="0" normalizeH="0" baseline="0" noProof="0" dirty="0">
              <a:ln>
                <a:noFill/>
              </a:ln>
              <a:solidFill>
                <a:prstClr val="black"/>
              </a:solidFill>
              <a:effectLst/>
              <a:uLnTx/>
              <a:uFillTx/>
              <a:latin typeface="Segoe UI" panose="020B0502040204020203" pitchFamily="34" charset="0"/>
              <a:ea typeface="ヒラギノ角ゴ Pro W3" pitchFamily="124" charset="-128"/>
              <a:cs typeface="Segoe UI" panose="020B0502040204020203" pitchFamily="34" charset="0"/>
            </a:endParaRPr>
          </a:p>
        </p:txBody>
      </p:sp>
      <p:sp>
        <p:nvSpPr>
          <p:cNvPr id="65" name="Rectangle 64"/>
          <p:cNvSpPr/>
          <p:nvPr/>
        </p:nvSpPr>
        <p:spPr>
          <a:xfrm>
            <a:off x="5600725" y="3030624"/>
            <a:ext cx="808616" cy="984823"/>
          </a:xfrm>
          <a:prstGeom prst="rect">
            <a:avLst/>
          </a:prstGeom>
          <a:solidFill>
            <a:schemeClr val="tx2">
              <a:lumMod val="75000"/>
            </a:schemeClr>
          </a:solidFill>
          <a:ln w="25400" cap="flat" cmpd="sng" algn="ctr">
            <a:noFill/>
            <a:prstDash val="solid"/>
          </a:ln>
          <a:effectLst/>
        </p:spPr>
        <p:txBody>
          <a:bodyPr rIns="68580"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chemeClr val="bg1"/>
                </a:solidFill>
                <a:effectLst/>
                <a:uLnTx/>
                <a:uFillTx/>
                <a:latin typeface="Segoe UI" panose="020B0502040204020203" pitchFamily="34" charset="0"/>
                <a:ea typeface="ヒラギノ角ゴ Pro W3" pitchFamily="124" charset="-128"/>
                <a:cs typeface="Segoe UI" panose="020B0502040204020203" pitchFamily="34" charset="0"/>
              </a:rPr>
              <a:t>Stream data processing </a:t>
            </a:r>
            <a:endParaRPr kumimoji="0" lang="en-US" sz="1000" b="1" i="0" u="none" strike="noStrike" kern="0" cap="none" spc="0" normalizeH="0" baseline="0" noProof="0" dirty="0">
              <a:ln>
                <a:noFill/>
              </a:ln>
              <a:solidFill>
                <a:schemeClr val="bg1"/>
              </a:solidFill>
              <a:effectLst/>
              <a:uLnTx/>
              <a:uFillTx/>
              <a:latin typeface="Segoe UI" panose="020B0502040204020203" pitchFamily="34" charset="0"/>
              <a:ea typeface="ヒラギノ角ゴ Pro W3" pitchFamily="124" charset="-128"/>
              <a:cs typeface="Segoe UI" panose="020B0502040204020203" pitchFamily="34" charset="0"/>
            </a:endParaRPr>
          </a:p>
        </p:txBody>
      </p:sp>
      <p:sp>
        <p:nvSpPr>
          <p:cNvPr id="66" name="Rectangle 65"/>
          <p:cNvSpPr/>
          <p:nvPr/>
        </p:nvSpPr>
        <p:spPr>
          <a:xfrm>
            <a:off x="3365861" y="4159117"/>
            <a:ext cx="2289589" cy="577772"/>
          </a:xfrm>
          <a:prstGeom prst="rect">
            <a:avLst/>
          </a:prstGeom>
          <a:solidFill>
            <a:schemeClr val="tx2">
              <a:lumMod val="60000"/>
              <a:lumOff val="40000"/>
            </a:schemeClr>
          </a:solidFill>
          <a:ln w="25400" cap="flat" cmpd="sng" algn="ctr">
            <a:noFill/>
            <a:prstDash val="solid"/>
          </a:ln>
          <a:effectLst/>
        </p:spPr>
        <p:txBody>
          <a:bodyPr rtlCol="0" anchor="ctr"/>
          <a:lstStyle/>
          <a:p>
            <a:pPr algn="ctr" defTabSz="685800">
              <a:defRPr/>
            </a:pPr>
            <a:r>
              <a:rPr lang="en-US" sz="1000" b="1" kern="0" dirty="0">
                <a:solidFill>
                  <a:prstClr val="black"/>
                </a:solidFill>
                <a:latin typeface="Segoe UI" panose="020B0502040204020203" pitchFamily="34" charset="0"/>
                <a:ea typeface="ヒラギノ角ゴ Pro W3" pitchFamily="124" charset="-128"/>
                <a:cs typeface="Segoe UI" panose="020B0502040204020203" pitchFamily="34" charset="0"/>
              </a:rPr>
              <a:t>Real time Processing</a:t>
            </a:r>
          </a:p>
        </p:txBody>
      </p:sp>
      <p:sp>
        <p:nvSpPr>
          <p:cNvPr id="67" name="Rectangle 66"/>
          <p:cNvSpPr/>
          <p:nvPr/>
        </p:nvSpPr>
        <p:spPr>
          <a:xfrm>
            <a:off x="3379780" y="2362523"/>
            <a:ext cx="5440774" cy="276024"/>
          </a:xfrm>
          <a:prstGeom prst="rect">
            <a:avLst/>
          </a:prstGeom>
          <a:solidFill>
            <a:srgbClr val="404040"/>
          </a:solidFill>
          <a:ln w="25400" cap="flat" cmpd="sng" algn="ctr">
            <a:noFill/>
            <a:prstDash val="solid"/>
          </a:ln>
          <a:effectLst/>
        </p:spPr>
        <p:txBody>
          <a:bodyPr rIns="68580" rtlCol="0" anchor="ctr">
            <a:noAutofit/>
          </a:bodyPr>
          <a:lstStyle/>
          <a:p>
            <a:pPr algn="ctr">
              <a:defRPr/>
            </a:pPr>
            <a:r>
              <a:rPr lang="en-US" sz="1000" b="1" kern="0" dirty="0">
                <a:solidFill>
                  <a:schemeClr val="bg1"/>
                </a:solidFill>
                <a:latin typeface="Segoe UI" panose="020B0502040204020203" pitchFamily="34" charset="0"/>
                <a:ea typeface="ヒラギノ角ゴ Pro W3" pitchFamily="124" charset="-128"/>
                <a:cs typeface="Segoe UI" panose="020B0502040204020203" pitchFamily="34" charset="0"/>
              </a:rPr>
              <a:t>Application Metadata Management </a:t>
            </a:r>
          </a:p>
        </p:txBody>
      </p:sp>
      <p:sp>
        <p:nvSpPr>
          <p:cNvPr id="68" name="Rectangle 67"/>
          <p:cNvSpPr/>
          <p:nvPr/>
        </p:nvSpPr>
        <p:spPr>
          <a:xfrm>
            <a:off x="5738060" y="4159117"/>
            <a:ext cx="2208675" cy="577772"/>
          </a:xfrm>
          <a:prstGeom prst="rect">
            <a:avLst/>
          </a:prstGeom>
          <a:solidFill>
            <a:schemeClr val="tx2">
              <a:lumMod val="60000"/>
              <a:lumOff val="40000"/>
            </a:schemeClr>
          </a:solidFill>
          <a:ln w="25400" cap="flat" cmpd="sng" algn="ctr">
            <a:noFill/>
            <a:prstDash val="solid"/>
          </a:ln>
          <a:effectLst/>
        </p:spPr>
        <p:txBody>
          <a:bodyPr rtlCol="0" anchor="ctr"/>
          <a:lstStyle/>
          <a:p>
            <a:pPr algn="ctr" defTabSz="685800">
              <a:defRPr/>
            </a:pPr>
            <a:r>
              <a:rPr lang="en-US" sz="1000" b="1" kern="0" dirty="0">
                <a:solidFill>
                  <a:prstClr val="black"/>
                </a:solidFill>
                <a:latin typeface="Segoe UI" panose="020B0502040204020203" pitchFamily="34" charset="0"/>
                <a:ea typeface="ヒラギノ角ゴ Pro W3" pitchFamily="124" charset="-128"/>
                <a:cs typeface="Segoe UI" panose="020B0502040204020203" pitchFamily="34" charset="0"/>
              </a:rPr>
              <a:t>Batch Processing</a:t>
            </a:r>
          </a:p>
        </p:txBody>
      </p:sp>
      <p:sp>
        <p:nvSpPr>
          <p:cNvPr id="113" name="Rectangle 112"/>
          <p:cNvSpPr/>
          <p:nvPr/>
        </p:nvSpPr>
        <p:spPr>
          <a:xfrm>
            <a:off x="888965" y="5709395"/>
            <a:ext cx="10139772" cy="530319"/>
          </a:xfrm>
          <a:prstGeom prst="rect">
            <a:avLst/>
          </a:prstGeom>
          <a:solidFill>
            <a:srgbClr val="FFFFFF">
              <a:alpha val="87843"/>
            </a:srgbClr>
          </a:solidFill>
          <a:ln w="25400" cap="flat" cmpd="sng" algn="ctr">
            <a:noFill/>
            <a:prstDash val="solid"/>
          </a:ln>
          <a:effectLst/>
        </p:spPr>
        <p:txBody>
          <a:bodyPr rtlCol="0" anchor="ctr"/>
          <a:lstStyle/>
          <a:p>
            <a:pPr algn="ctr">
              <a:spcAft>
                <a:spcPts val="375"/>
              </a:spcAft>
              <a:buClr>
                <a:srgbClr val="FFC000"/>
              </a:buClr>
              <a:tabLst>
                <a:tab pos="0" algn="l"/>
                <a:tab pos="342900" algn="l"/>
              </a:tabLst>
              <a:defRPr/>
            </a:pPr>
            <a:endParaRPr lang="en-US" sz="11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1" name="Rectangle 110"/>
          <p:cNvSpPr/>
          <p:nvPr/>
        </p:nvSpPr>
        <p:spPr bwMode="auto">
          <a:xfrm>
            <a:off x="850479" y="5860620"/>
            <a:ext cx="10266894" cy="451328"/>
          </a:xfrm>
          <a:prstGeom prst="rect">
            <a:avLst/>
          </a:prstGeom>
          <a:solidFill>
            <a:srgbClr val="7C7C7C">
              <a:lumMod val="75000"/>
            </a:srgbClr>
          </a:solidFill>
          <a:ln w="9525" cap="flat" cmpd="sng" algn="ctr">
            <a:noFill/>
            <a:prstDash val="solid"/>
            <a:round/>
            <a:headEnd type="none" w="med" len="med"/>
            <a:tailEnd type="none" w="med" len="med"/>
          </a:ln>
          <a:effectLst/>
        </p:spPr>
        <p:txBody>
          <a:bodyPr vert="horz" wrap="square" lIns="51449" tIns="25724" rIns="51449" bIns="25724"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A Ready Data Platform for Quick Realization of</a:t>
            </a:r>
            <a:r>
              <a:rPr kumimoji="0" lang="en-US" sz="1600" b="1" i="0" u="none" strike="noStrike" kern="0" cap="none" spc="0" normalizeH="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 Analytical Solutions</a:t>
            </a:r>
            <a:endParaRPr kumimoji="0" lang="en-US" sz="1200" b="0" i="0" u="none" strike="noStrike" kern="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4" name="Rectangle 113"/>
          <p:cNvSpPr/>
          <p:nvPr/>
        </p:nvSpPr>
        <p:spPr>
          <a:xfrm>
            <a:off x="2027401" y="4458882"/>
            <a:ext cx="927236" cy="684826"/>
          </a:xfrm>
          <a:prstGeom prst="rect">
            <a:avLst/>
          </a:prstGeom>
          <a:solidFill>
            <a:schemeClr val="bg1">
              <a:lumMod val="95000"/>
            </a:schemeClr>
          </a:solidFill>
          <a:ln w="25400" cap="flat" cmpd="sng" algn="ctr">
            <a:noFill/>
            <a:prstDash val="solid"/>
          </a:ln>
          <a:effectLst/>
        </p:spPr>
        <p:txBody>
          <a:bodyPr vert="horz" rIns="68580" rtlCol="0" anchor="t">
            <a:noAutofit/>
          </a:bodyPr>
          <a:lstStyle/>
          <a:p>
            <a:pPr algn="ctr" defTabSz="137160" fontAlgn="base">
              <a:spcBef>
                <a:spcPct val="0"/>
              </a:spcBef>
              <a:spcAft>
                <a:spcPct val="0"/>
              </a:spcAft>
            </a:pPr>
            <a:endParaRPr lang="en-US" sz="975" b="1" kern="0" dirty="0" smtClean="0">
              <a:solidFill>
                <a:srgbClr val="000000"/>
              </a:solidFill>
              <a:latin typeface="Segoe UI" panose="020B0502040204020203" pitchFamily="34" charset="0"/>
              <a:ea typeface="ヒラギノ角ゴ Pro W3" pitchFamily="124" charset="-128"/>
              <a:cs typeface="Segoe UI" panose="020B0502040204020203" pitchFamily="34" charset="0"/>
            </a:endParaRPr>
          </a:p>
          <a:p>
            <a:pPr algn="ctr" defTabSz="137160" fontAlgn="base">
              <a:spcBef>
                <a:spcPct val="0"/>
              </a:spcBef>
              <a:spcAft>
                <a:spcPct val="0"/>
              </a:spcAft>
            </a:pPr>
            <a:r>
              <a:rPr lang="en-US" sz="975" b="1" kern="0" dirty="0" smtClean="0">
                <a:solidFill>
                  <a:srgbClr val="000000"/>
                </a:solidFill>
                <a:latin typeface="Segoe UI" panose="020B0502040204020203" pitchFamily="34" charset="0"/>
                <a:ea typeface="ヒラギノ角ゴ Pro W3" pitchFamily="124" charset="-128"/>
                <a:cs typeface="Segoe UI" panose="020B0502040204020203" pitchFamily="34" charset="0"/>
              </a:rPr>
              <a:t>On Demand </a:t>
            </a:r>
            <a:endParaRPr lang="en-US" sz="975" b="1" kern="0" dirty="0">
              <a:solidFill>
                <a:srgbClr val="000000"/>
              </a:solidFill>
              <a:latin typeface="Segoe UI" panose="020B0502040204020203" pitchFamily="34" charset="0"/>
              <a:ea typeface="ヒラギノ角ゴ Pro W3" pitchFamily="124" charset="-128"/>
              <a:cs typeface="Segoe UI" panose="020B0502040204020203" pitchFamily="34" charset="0"/>
            </a:endParaRPr>
          </a:p>
        </p:txBody>
      </p:sp>
      <p:sp>
        <p:nvSpPr>
          <p:cNvPr id="115" name="Title 1"/>
          <p:cNvSpPr txBox="1">
            <a:spLocks/>
          </p:cNvSpPr>
          <p:nvPr/>
        </p:nvSpPr>
        <p:spPr>
          <a:xfrm>
            <a:off x="128290" y="209757"/>
            <a:ext cx="184731" cy="514756"/>
          </a:xfrm>
          <a:prstGeom prst="rect">
            <a:avLst/>
          </a:prstGeom>
          <a:noFill/>
        </p:spPr>
        <p:txBody>
          <a:bodyPr wrap="none" rtlCol="0">
            <a:spAutoFit/>
          </a:bodyPr>
          <a:lstStyle>
            <a:defPPr>
              <a:defRPr lang="de-DE"/>
            </a:defPPr>
            <a:lvl1pPr>
              <a:defRPr sz="2800">
                <a:solidFill>
                  <a:schemeClr val="bg1"/>
                </a:solidFill>
              </a:defRPr>
            </a:lvl1pPr>
          </a:lstStyle>
          <a:p>
            <a:endParaRPr lang="en-IN" sz="2745" spc="-96" dirty="0">
              <a:solidFill>
                <a:srgbClr val="095879"/>
              </a:solidFill>
              <a:latin typeface="Segoe UI Semibold" panose="020B0702040204020203" pitchFamily="34" charset="0"/>
              <a:ea typeface="Segoe UI" panose="020B0502040204020203" pitchFamily="34" charset="0"/>
              <a:cs typeface="+mj-cs"/>
            </a:endParaRPr>
          </a:p>
        </p:txBody>
      </p:sp>
      <p:sp>
        <p:nvSpPr>
          <p:cNvPr id="116" name="TextBox 115"/>
          <p:cNvSpPr txBox="1"/>
          <p:nvPr/>
        </p:nvSpPr>
        <p:spPr>
          <a:xfrm>
            <a:off x="8996109" y="2936766"/>
            <a:ext cx="860876" cy="553998"/>
          </a:xfrm>
          <a:prstGeom prst="rect">
            <a:avLst/>
          </a:prstGeom>
          <a:solidFill>
            <a:schemeClr val="bg1">
              <a:lumMod val="95000"/>
            </a:schemeClr>
          </a:solid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sz="1000" b="1" kern="0" dirty="0" smtClean="0">
                <a:solidFill>
                  <a:srgbClr val="13386E"/>
                </a:solidFill>
                <a:latin typeface="Segoe UI" panose="020B0502040204020203" pitchFamily="34" charset="0"/>
                <a:ea typeface="+mj-ea"/>
                <a:cs typeface="Segoe UI" panose="020B0502040204020203" pitchFamily="34" charset="0"/>
              </a:rPr>
              <a:t>Intelligent Data bridge </a:t>
            </a:r>
            <a:endParaRPr kumimoji="0" lang="en-US" sz="1000" b="1" i="0" u="none" strike="noStrike" kern="0" cap="none" spc="0" normalizeH="0" baseline="0" noProof="0" dirty="0" smtClean="0">
              <a:ln>
                <a:noFill/>
              </a:ln>
              <a:solidFill>
                <a:srgbClr val="13386E"/>
              </a:solidFill>
              <a:effectLst/>
              <a:uLnTx/>
              <a:uFillTx/>
              <a:latin typeface="Segoe UI" panose="020B0502040204020203" pitchFamily="34" charset="0"/>
              <a:ea typeface="+mj-ea"/>
              <a:cs typeface="Segoe UI" panose="020B0502040204020203" pitchFamily="34" charset="0"/>
            </a:endParaRPr>
          </a:p>
        </p:txBody>
      </p:sp>
      <p:sp>
        <p:nvSpPr>
          <p:cNvPr id="47" name="Rectangle 46"/>
          <p:cNvSpPr/>
          <p:nvPr/>
        </p:nvSpPr>
        <p:spPr bwMode="auto">
          <a:xfrm>
            <a:off x="8862708" y="1522601"/>
            <a:ext cx="1111228" cy="517466"/>
          </a:xfrm>
          <a:prstGeom prst="rect">
            <a:avLst/>
          </a:prstGeom>
          <a:solidFill>
            <a:schemeClr val="tx2">
              <a:lumMod val="60000"/>
              <a:lumOff val="40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1200" b="1" dirty="0">
                <a:solidFill>
                  <a:schemeClr val="bg1"/>
                </a:solidFill>
                <a:latin typeface="Segoe UI" panose="020B0502040204020203" pitchFamily="34" charset="0"/>
                <a:cs typeface="Segoe UI" panose="020B0502040204020203" pitchFamily="34" charset="0"/>
              </a:rPr>
              <a:t>Data Extraction</a:t>
            </a:r>
          </a:p>
        </p:txBody>
      </p:sp>
      <p:sp>
        <p:nvSpPr>
          <p:cNvPr id="49" name="Rectangle 48"/>
          <p:cNvSpPr/>
          <p:nvPr/>
        </p:nvSpPr>
        <p:spPr bwMode="auto">
          <a:xfrm>
            <a:off x="1978486" y="1522601"/>
            <a:ext cx="1090643" cy="517466"/>
          </a:xfrm>
          <a:prstGeom prst="rect">
            <a:avLst/>
          </a:prstGeom>
          <a:solidFill>
            <a:schemeClr val="tx2">
              <a:lumMod val="60000"/>
              <a:lumOff val="40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1200" b="1" dirty="0" smtClean="0">
                <a:solidFill>
                  <a:schemeClr val="bg1"/>
                </a:solidFill>
                <a:latin typeface="Segoe UI" panose="020B0502040204020203" pitchFamily="34" charset="0"/>
                <a:ea typeface="+mj-ea"/>
                <a:cs typeface="Segoe UI" panose="020B0502040204020203" pitchFamily="34" charset="0"/>
              </a:rPr>
              <a:t>Data Ingestion</a:t>
            </a:r>
            <a:endParaRPr lang="en-US" sz="1200" b="1" dirty="0">
              <a:solidFill>
                <a:schemeClr val="bg1"/>
              </a:solidFill>
              <a:latin typeface="Segoe UI" panose="020B0502040204020203" pitchFamily="34" charset="0"/>
              <a:ea typeface="+mj-ea"/>
              <a:cs typeface="Segoe UI" panose="020B0502040204020203" pitchFamily="34" charset="0"/>
            </a:endParaRPr>
          </a:p>
        </p:txBody>
      </p:sp>
      <p:sp>
        <p:nvSpPr>
          <p:cNvPr id="4" name="TextBox 3"/>
          <p:cNvSpPr txBox="1"/>
          <p:nvPr/>
        </p:nvSpPr>
        <p:spPr>
          <a:xfrm rot="16200000">
            <a:off x="2750606" y="2380255"/>
            <a:ext cx="988156" cy="276999"/>
          </a:xfrm>
          <a:prstGeom prst="rect">
            <a:avLst/>
          </a:prstGeom>
          <a:noFill/>
        </p:spPr>
        <p:txBody>
          <a:bodyPr wrap="none" rtlCol="0">
            <a:spAutoFit/>
          </a:bodyPr>
          <a:lstStyle/>
          <a:p>
            <a:r>
              <a:rPr lang="en-US" sz="1200" dirty="0" smtClean="0">
                <a:latin typeface="Segoe UI" panose="020B0502040204020203" pitchFamily="34" charset="0"/>
                <a:cs typeface="Segoe UI" panose="020B0502040204020203" pitchFamily="34" charset="0"/>
              </a:rPr>
              <a:t>Governance</a:t>
            </a:r>
          </a:p>
        </p:txBody>
      </p:sp>
      <p:sp>
        <p:nvSpPr>
          <p:cNvPr id="51" name="TextBox 50"/>
          <p:cNvSpPr txBox="1"/>
          <p:nvPr/>
        </p:nvSpPr>
        <p:spPr>
          <a:xfrm rot="16200000">
            <a:off x="2865748" y="3384535"/>
            <a:ext cx="786241" cy="276999"/>
          </a:xfrm>
          <a:prstGeom prst="rect">
            <a:avLst/>
          </a:prstGeom>
          <a:noFill/>
        </p:spPr>
        <p:txBody>
          <a:bodyPr wrap="none" rtlCol="0">
            <a:spAutoFit/>
          </a:bodyPr>
          <a:lstStyle/>
          <a:p>
            <a:r>
              <a:rPr lang="en-US" sz="1200" dirty="0" smtClean="0">
                <a:latin typeface="Segoe UI" panose="020B0502040204020203" pitchFamily="34" charset="0"/>
                <a:cs typeface="Segoe UI" panose="020B0502040204020203" pitchFamily="34" charset="0"/>
              </a:rPr>
              <a:t>Analytics</a:t>
            </a:r>
          </a:p>
        </p:txBody>
      </p:sp>
      <p:sp>
        <p:nvSpPr>
          <p:cNvPr id="52" name="TextBox 51"/>
          <p:cNvSpPr txBox="1"/>
          <p:nvPr/>
        </p:nvSpPr>
        <p:spPr>
          <a:xfrm rot="16200000">
            <a:off x="2521031" y="4698408"/>
            <a:ext cx="1444626" cy="276999"/>
          </a:xfrm>
          <a:prstGeom prst="rect">
            <a:avLst/>
          </a:prstGeom>
          <a:noFill/>
        </p:spPr>
        <p:txBody>
          <a:bodyPr wrap="none" rtlCol="0">
            <a:spAutoFit/>
          </a:bodyPr>
          <a:lstStyle/>
          <a:p>
            <a:r>
              <a:rPr lang="en-US" sz="1200" dirty="0" smtClean="0">
                <a:latin typeface="Segoe UI" panose="020B0502040204020203" pitchFamily="34" charset="0"/>
                <a:cs typeface="Segoe UI" panose="020B0502040204020203" pitchFamily="34" charset="0"/>
              </a:rPr>
              <a:t>Data management</a:t>
            </a:r>
          </a:p>
        </p:txBody>
      </p:sp>
      <p:sp>
        <p:nvSpPr>
          <p:cNvPr id="5" name="Footer Placeholder 4"/>
          <p:cNvSpPr>
            <a:spLocks noGrp="1"/>
          </p:cNvSpPr>
          <p:nvPr>
            <p:ph type="ftr" sz="quarter" idx="11"/>
          </p:nvPr>
        </p:nvSpPr>
        <p:spPr/>
        <p:txBody>
          <a:bodyPr/>
          <a:lstStyle/>
          <a:p>
            <a:r>
              <a:rPr lang="en-US" smtClean="0"/>
              <a:t>© LatentView Analytics. Confidential</a:t>
            </a:r>
            <a:endParaRPr lang="en-US"/>
          </a:p>
        </p:txBody>
      </p:sp>
    </p:spTree>
    <p:extLst>
      <p:ext uri="{BB962C8B-B14F-4D97-AF65-F5344CB8AC3E}">
        <p14:creationId xmlns:p14="http://schemas.microsoft.com/office/powerpoint/2010/main" val="803896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217C0BF-4D88-4027-B255-BFBD5B5C36EF}"/>
              </a:ext>
            </a:extLst>
          </p:cNvPr>
          <p:cNvSpPr>
            <a:spLocks noGrp="1"/>
          </p:cNvSpPr>
          <p:nvPr>
            <p:ph type="sldNum" sz="quarter" idx="12"/>
          </p:nvPr>
        </p:nvSpPr>
        <p:spPr/>
        <p:txBody>
          <a:bodyPr/>
          <a:lstStyle/>
          <a:p>
            <a:fld id="{70B2C2F8-CC18-47EA-B40B-1FF889930AA6}" type="slidenum">
              <a:rPr lang="en-US" smtClean="0">
                <a:solidFill>
                  <a:prstClr val="black">
                    <a:tint val="75000"/>
                  </a:prstClr>
                </a:solidFill>
              </a:rPr>
              <a:pPr/>
              <a:t>12</a:t>
            </a:fld>
            <a:endParaRPr lang="en-US" dirty="0">
              <a:solidFill>
                <a:prstClr val="black">
                  <a:tint val="75000"/>
                </a:prstClr>
              </a:solidFill>
            </a:endParaRPr>
          </a:p>
        </p:txBody>
      </p:sp>
      <p:sp>
        <p:nvSpPr>
          <p:cNvPr id="3" name="Title 2">
            <a:extLst>
              <a:ext uri="{FF2B5EF4-FFF2-40B4-BE49-F238E27FC236}">
                <a16:creationId xmlns:a16="http://schemas.microsoft.com/office/drawing/2014/main" xmlns="" id="{A187F1C0-4E42-4228-9E74-481A8EBF31ED}"/>
              </a:ext>
            </a:extLst>
          </p:cNvPr>
          <p:cNvSpPr>
            <a:spLocks noGrp="1"/>
          </p:cNvSpPr>
          <p:nvPr>
            <p:ph type="title"/>
          </p:nvPr>
        </p:nvSpPr>
        <p:spPr/>
        <p:txBody>
          <a:bodyPr>
            <a:normAutofit/>
          </a:bodyPr>
          <a:lstStyle/>
          <a:p>
            <a:r>
              <a:rPr lang="en-IN" spc="-96" dirty="0">
                <a:solidFill>
                  <a:srgbClr val="095879"/>
                </a:solidFill>
                <a:latin typeface="Segoe UI Semibold" panose="020B0702040204020203" pitchFamily="34" charset="0"/>
              </a:rPr>
              <a:t>Technology Architecture aligned to the Digital Shift</a:t>
            </a:r>
            <a:endParaRPr lang="en-US" spc="-96" dirty="0">
              <a:solidFill>
                <a:srgbClr val="095879"/>
              </a:solidFill>
              <a:latin typeface="Segoe UI Semibold" panose="020B0702040204020203" pitchFamily="34" charset="0"/>
            </a:endParaRPr>
          </a:p>
        </p:txBody>
      </p:sp>
      <p:sp>
        <p:nvSpPr>
          <p:cNvPr id="74" name="Rounded Rectangle 5">
            <a:extLst>
              <a:ext uri="{FF2B5EF4-FFF2-40B4-BE49-F238E27FC236}">
                <a16:creationId xmlns:a16="http://schemas.microsoft.com/office/drawing/2014/main" xmlns="" id="{DCBED93C-1DC4-4B96-94D7-A332D471FCD1}"/>
              </a:ext>
            </a:extLst>
          </p:cNvPr>
          <p:cNvSpPr/>
          <p:nvPr/>
        </p:nvSpPr>
        <p:spPr>
          <a:xfrm>
            <a:off x="4674322" y="1549637"/>
            <a:ext cx="2773387" cy="4360041"/>
          </a:xfrm>
          <a:prstGeom prst="roundRect">
            <a:avLst>
              <a:gd name="adj" fmla="val 0"/>
            </a:avLst>
          </a:prstGeom>
          <a:solidFill>
            <a:srgbClr val="5DC09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r>
              <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rPr>
              <a:t>Human- and machine-generated data is experiencing an overall 10x faster growth rate than traditional business data, and machine data is increasing even more rapidly at 50x the growth rate.</a:t>
            </a:r>
          </a:p>
        </p:txBody>
      </p:sp>
      <p:sp>
        <p:nvSpPr>
          <p:cNvPr id="76" name="Rounded Rectangle 9">
            <a:extLst>
              <a:ext uri="{FF2B5EF4-FFF2-40B4-BE49-F238E27FC236}">
                <a16:creationId xmlns:a16="http://schemas.microsoft.com/office/drawing/2014/main" xmlns="" id="{EA4F2C6F-AC96-4BC0-822D-3586A82937D1}"/>
              </a:ext>
            </a:extLst>
          </p:cNvPr>
          <p:cNvSpPr/>
          <p:nvPr/>
        </p:nvSpPr>
        <p:spPr>
          <a:xfrm>
            <a:off x="4674322" y="1549637"/>
            <a:ext cx="2773387" cy="1639746"/>
          </a:xfrm>
          <a:prstGeom prst="roundRect">
            <a:avLst>
              <a:gd name="adj" fmla="val 0"/>
            </a:avLst>
          </a:prstGeom>
          <a:solidFill>
            <a:srgbClr val="2171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latin typeface="Segoe UI Semibold" panose="020B0702040204020203" pitchFamily="34" charset="0"/>
              <a:cs typeface="Segoe UI Light" panose="020B0502040204020203" pitchFamily="34" charset="0"/>
            </a:endParaRPr>
          </a:p>
          <a:p>
            <a:pPr algn="ctr"/>
            <a:endParaRPr lang="en-IN" b="1" dirty="0">
              <a:solidFill>
                <a:schemeClr val="bg1"/>
              </a:solidFill>
              <a:latin typeface="Segoe UI Semibold" panose="020B0702040204020203" pitchFamily="34" charset="0"/>
              <a:cs typeface="Segoe UI Light" panose="020B0502040204020203" pitchFamily="34" charset="0"/>
            </a:endParaRPr>
          </a:p>
          <a:p>
            <a:pPr algn="ctr"/>
            <a:endParaRPr lang="en-IN" b="1" dirty="0">
              <a:solidFill>
                <a:schemeClr val="bg1"/>
              </a:solidFill>
              <a:latin typeface="Segoe UI Semibold" panose="020B0702040204020203" pitchFamily="34" charset="0"/>
              <a:cs typeface="Segoe UI Light" panose="020B0502040204020203" pitchFamily="34" charset="0"/>
            </a:endParaRPr>
          </a:p>
          <a:p>
            <a:pPr algn="ctr"/>
            <a:r>
              <a:rPr lang="en-IN" b="1" dirty="0">
                <a:solidFill>
                  <a:schemeClr val="bg1"/>
                </a:solidFill>
                <a:latin typeface="Segoe UI Semibold" panose="020B0702040204020203" pitchFamily="34" charset="0"/>
                <a:cs typeface="Segoe UI Light" panose="020B0502040204020203" pitchFamily="34" charset="0"/>
              </a:rPr>
              <a:t>IoT</a:t>
            </a:r>
          </a:p>
        </p:txBody>
      </p:sp>
      <p:sp>
        <p:nvSpPr>
          <p:cNvPr id="88" name="Rounded Rectangle 9">
            <a:extLst>
              <a:ext uri="{FF2B5EF4-FFF2-40B4-BE49-F238E27FC236}">
                <a16:creationId xmlns:a16="http://schemas.microsoft.com/office/drawing/2014/main" xmlns="" id="{A7F4BBCF-908A-4062-82E7-DF93541A1BB1}"/>
              </a:ext>
            </a:extLst>
          </p:cNvPr>
          <p:cNvSpPr/>
          <p:nvPr/>
        </p:nvSpPr>
        <p:spPr>
          <a:xfrm>
            <a:off x="4674321" y="5441330"/>
            <a:ext cx="2773387" cy="468348"/>
          </a:xfrm>
          <a:prstGeom prst="roundRect">
            <a:avLst>
              <a:gd name="adj" fmla="val 0"/>
            </a:avLst>
          </a:prstGeom>
          <a:solidFill>
            <a:srgbClr val="2171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6" name="Rounded Rectangle 5">
            <a:extLst>
              <a:ext uri="{FF2B5EF4-FFF2-40B4-BE49-F238E27FC236}">
                <a16:creationId xmlns:a16="http://schemas.microsoft.com/office/drawing/2014/main" xmlns="" id="{7D170428-6B35-44EB-971F-1B5A0D2C8FA3}"/>
              </a:ext>
            </a:extLst>
          </p:cNvPr>
          <p:cNvSpPr/>
          <p:nvPr/>
        </p:nvSpPr>
        <p:spPr>
          <a:xfrm>
            <a:off x="936085" y="1549637"/>
            <a:ext cx="2773387" cy="4360041"/>
          </a:xfrm>
          <a:prstGeom prst="roundRect">
            <a:avLst>
              <a:gd name="adj" fmla="val 0"/>
            </a:avLst>
          </a:prstGeom>
          <a:solidFill>
            <a:srgbClr val="345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a:endParaRPr lang="en-IN"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r>
              <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rPr>
              <a:t>Cloud platforms are enabling new, complex business models and orchestrating more globally-based integration networks. Gartner predicts the worldwide public cloud services market will grow 18% in 2017 to $246.8B, up from $209.2B in 2016.</a:t>
            </a:r>
            <a:endParaRPr lang="en-IN" sz="1400" dirty="0">
              <a:latin typeface="Segoe UI Light" panose="020B0502040204020203" pitchFamily="34" charset="0"/>
              <a:cs typeface="Segoe UI Light" panose="020B0502040204020203" pitchFamily="34" charset="0"/>
            </a:endParaRPr>
          </a:p>
        </p:txBody>
      </p:sp>
      <p:sp>
        <p:nvSpPr>
          <p:cNvPr id="27" name="Rounded Rectangle 9">
            <a:extLst>
              <a:ext uri="{FF2B5EF4-FFF2-40B4-BE49-F238E27FC236}">
                <a16:creationId xmlns:a16="http://schemas.microsoft.com/office/drawing/2014/main" xmlns="" id="{09E7E225-2F61-479D-ACC0-0FB3A277AB1A}"/>
              </a:ext>
            </a:extLst>
          </p:cNvPr>
          <p:cNvSpPr/>
          <p:nvPr/>
        </p:nvSpPr>
        <p:spPr>
          <a:xfrm>
            <a:off x="936085" y="1549637"/>
            <a:ext cx="2773387" cy="1639746"/>
          </a:xfrm>
          <a:prstGeom prst="roundRect">
            <a:avLst>
              <a:gd name="adj" fmla="val 0"/>
            </a:avLst>
          </a:prstGeom>
          <a:solidFill>
            <a:srgbClr val="2F35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latin typeface="Segoe UI Semibold" panose="020B0702040204020203" pitchFamily="34" charset="0"/>
              <a:cs typeface="Segoe UI Light" panose="020B0502040204020203" pitchFamily="34" charset="0"/>
            </a:endParaRPr>
          </a:p>
          <a:p>
            <a:pPr algn="ctr"/>
            <a:endParaRPr lang="en-IN" b="1" dirty="0">
              <a:solidFill>
                <a:schemeClr val="bg1"/>
              </a:solidFill>
              <a:latin typeface="Segoe UI Semibold" panose="020B0702040204020203" pitchFamily="34" charset="0"/>
              <a:cs typeface="Segoe UI Light" panose="020B0502040204020203" pitchFamily="34" charset="0"/>
            </a:endParaRPr>
          </a:p>
          <a:p>
            <a:pPr algn="ctr"/>
            <a:endParaRPr lang="en-IN" b="1" dirty="0">
              <a:solidFill>
                <a:schemeClr val="bg1"/>
              </a:solidFill>
              <a:latin typeface="Segoe UI Semibold" panose="020B0702040204020203" pitchFamily="34" charset="0"/>
              <a:cs typeface="Segoe UI Light" panose="020B0502040204020203" pitchFamily="34" charset="0"/>
            </a:endParaRPr>
          </a:p>
          <a:p>
            <a:pPr algn="ctr"/>
            <a:r>
              <a:rPr lang="en-IN" b="1" dirty="0">
                <a:solidFill>
                  <a:schemeClr val="bg1"/>
                </a:solidFill>
                <a:latin typeface="Segoe UI Semibold" panose="020B0702040204020203" pitchFamily="34" charset="0"/>
                <a:cs typeface="Segoe UI Light" panose="020B0502040204020203" pitchFamily="34" charset="0"/>
              </a:rPr>
              <a:t>Cloud</a:t>
            </a:r>
          </a:p>
        </p:txBody>
      </p:sp>
      <p:sp>
        <p:nvSpPr>
          <p:cNvPr id="28" name="Rounded Rectangle 9">
            <a:extLst>
              <a:ext uri="{FF2B5EF4-FFF2-40B4-BE49-F238E27FC236}">
                <a16:creationId xmlns:a16="http://schemas.microsoft.com/office/drawing/2014/main" xmlns="" id="{0FB67F54-0DFD-40EC-80AA-D66FF293ECA6}"/>
              </a:ext>
            </a:extLst>
          </p:cNvPr>
          <p:cNvSpPr/>
          <p:nvPr/>
        </p:nvSpPr>
        <p:spPr>
          <a:xfrm>
            <a:off x="936084" y="5441330"/>
            <a:ext cx="2773387" cy="468348"/>
          </a:xfrm>
          <a:prstGeom prst="roundRect">
            <a:avLst>
              <a:gd name="adj" fmla="val 0"/>
            </a:avLst>
          </a:prstGeom>
          <a:solidFill>
            <a:srgbClr val="2F3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xmlns="" id="{B8286CAD-C955-4C4E-ABBC-496C5A4BF364}"/>
              </a:ext>
            </a:extLst>
          </p:cNvPr>
          <p:cNvSpPr txBox="1"/>
          <p:nvPr/>
        </p:nvSpPr>
        <p:spPr>
          <a:xfrm>
            <a:off x="240544" y="764216"/>
            <a:ext cx="11454701" cy="646331"/>
          </a:xfrm>
          <a:prstGeom prst="rect">
            <a:avLst/>
          </a:prstGeom>
          <a:noFill/>
        </p:spPr>
        <p:txBody>
          <a:bodyPr wrap="square" rtlCol="0">
            <a:spAutoFit/>
          </a:bodyPr>
          <a:lstStyle/>
          <a:p>
            <a:r>
              <a:rPr lang="en-IN" dirty="0"/>
              <a:t>Digital shift is accelerating across industries as there is an exponential increase in online transactions, social interactions and sensor based observations</a:t>
            </a:r>
            <a:endParaRPr lang="en-IN" dirty="0">
              <a:latin typeface="Segoe UI" panose="020B0502040204020203" pitchFamily="34" charset="0"/>
              <a:ea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xmlns="" id="{3AD3F66F-5232-4521-A473-3721832D8A1F}"/>
              </a:ext>
            </a:extLst>
          </p:cNvPr>
          <p:cNvSpPr/>
          <p:nvPr/>
        </p:nvSpPr>
        <p:spPr>
          <a:xfrm>
            <a:off x="4674321" y="5947014"/>
            <a:ext cx="3161069" cy="307777"/>
          </a:xfrm>
          <a:prstGeom prst="rect">
            <a:avLst/>
          </a:prstGeom>
        </p:spPr>
        <p:txBody>
          <a:bodyPr wrap="square">
            <a:spAutoFit/>
          </a:bodyPr>
          <a:lstStyle/>
          <a:p>
            <a:r>
              <a:rPr lang="en-IN" sz="1400" dirty="0" err="1">
                <a:latin typeface="Segoe UI" panose="020B0502040204020203" pitchFamily="34" charset="0"/>
                <a:ea typeface="Segoe UI" panose="020B0502040204020203" pitchFamily="34" charset="0"/>
                <a:cs typeface="Segoe UI" panose="020B0502040204020203" pitchFamily="34" charset="0"/>
              </a:rPr>
              <a:t>insideBIGDATA</a:t>
            </a:r>
            <a:r>
              <a:rPr lang="en-IN" sz="1400" dirty="0">
                <a:latin typeface="Segoe UI" panose="020B0502040204020203" pitchFamily="34" charset="0"/>
                <a:ea typeface="Segoe UI" panose="020B0502040204020203" pitchFamily="34" charset="0"/>
                <a:cs typeface="Segoe UI" panose="020B0502040204020203" pitchFamily="34" charset="0"/>
              </a:rPr>
              <a:t>, 2017</a:t>
            </a:r>
          </a:p>
        </p:txBody>
      </p:sp>
      <p:sp>
        <p:nvSpPr>
          <p:cNvPr id="11" name="Rectangle 10">
            <a:extLst>
              <a:ext uri="{FF2B5EF4-FFF2-40B4-BE49-F238E27FC236}">
                <a16:creationId xmlns:a16="http://schemas.microsoft.com/office/drawing/2014/main" xmlns="" id="{ADB0DB75-F510-4F9E-BC05-C965261193E7}"/>
              </a:ext>
            </a:extLst>
          </p:cNvPr>
          <p:cNvSpPr/>
          <p:nvPr/>
        </p:nvSpPr>
        <p:spPr>
          <a:xfrm>
            <a:off x="858651" y="5954738"/>
            <a:ext cx="3301755" cy="307777"/>
          </a:xfrm>
          <a:prstGeom prst="rect">
            <a:avLst/>
          </a:prstGeom>
        </p:spPr>
        <p:txBody>
          <a:bodyPr wrap="square">
            <a:spAutoFit/>
          </a:bodyPr>
          <a:lstStyle/>
          <a:p>
            <a:r>
              <a:rPr lang="en-IN" sz="1400" dirty="0">
                <a:latin typeface="Segoe UI" panose="020B0502040204020203" pitchFamily="34" charset="0"/>
                <a:ea typeface="Segoe UI" panose="020B0502040204020203" pitchFamily="34" charset="0"/>
                <a:cs typeface="Segoe UI" panose="020B0502040204020203" pitchFamily="34" charset="0"/>
              </a:rPr>
              <a:t>Forbes Report, 2017</a:t>
            </a:r>
          </a:p>
        </p:txBody>
      </p:sp>
      <p:sp>
        <p:nvSpPr>
          <p:cNvPr id="15" name="Rounded Rectangle 5">
            <a:extLst>
              <a:ext uri="{FF2B5EF4-FFF2-40B4-BE49-F238E27FC236}">
                <a16:creationId xmlns:a16="http://schemas.microsoft.com/office/drawing/2014/main" xmlns="" id="{4F0F8BF6-578F-498D-835C-3315E06A5DA9}"/>
              </a:ext>
            </a:extLst>
          </p:cNvPr>
          <p:cNvSpPr/>
          <p:nvPr/>
        </p:nvSpPr>
        <p:spPr>
          <a:xfrm>
            <a:off x="8412558" y="1517517"/>
            <a:ext cx="2773387" cy="4360041"/>
          </a:xfrm>
          <a:prstGeom prst="roundRect">
            <a:avLst>
              <a:gd name="adj" fmla="val 0"/>
            </a:avLst>
          </a:prstGeom>
          <a:solidFill>
            <a:schemeClr val="accent1">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endPar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r>
              <a:rPr lang="en-IN" sz="1400" dirty="0">
                <a:solidFill>
                  <a:schemeClr val="bg1"/>
                </a:solidFill>
                <a:latin typeface="Segoe UI" panose="020B0502040204020203" pitchFamily="34" charset="0"/>
                <a:ea typeface="Segoe UI" panose="020B0502040204020203" pitchFamily="34" charset="0"/>
                <a:cs typeface="Segoe UI" panose="020B0502040204020203" pitchFamily="34" charset="0"/>
              </a:rPr>
              <a:t>Digital universe is doubling every two years with a 50-fold growth in the last decade. Companies that leverage the full power of this big data could increase their operating margins by as much as 60%</a:t>
            </a:r>
            <a:endParaRPr lang="en-US" sz="1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Rounded Rectangle 9">
            <a:extLst>
              <a:ext uri="{FF2B5EF4-FFF2-40B4-BE49-F238E27FC236}">
                <a16:creationId xmlns:a16="http://schemas.microsoft.com/office/drawing/2014/main" xmlns="" id="{F8B7F48E-F3C3-4547-846A-C93DB633CCC5}"/>
              </a:ext>
            </a:extLst>
          </p:cNvPr>
          <p:cNvSpPr/>
          <p:nvPr/>
        </p:nvSpPr>
        <p:spPr>
          <a:xfrm>
            <a:off x="8412558" y="1517517"/>
            <a:ext cx="2773387" cy="1639746"/>
          </a:xfrm>
          <a:prstGeom prst="roundRect">
            <a:avLst>
              <a:gd name="adj" fmla="val 0"/>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latin typeface="Segoe UI Semibold" panose="020B0702040204020203" pitchFamily="34" charset="0"/>
              <a:cs typeface="Segoe UI Light" panose="020B0502040204020203" pitchFamily="34" charset="0"/>
            </a:endParaRPr>
          </a:p>
          <a:p>
            <a:pPr algn="ctr"/>
            <a:endParaRPr lang="en-IN" b="1" dirty="0">
              <a:solidFill>
                <a:schemeClr val="bg1"/>
              </a:solidFill>
              <a:latin typeface="Segoe UI Semibold" panose="020B0702040204020203" pitchFamily="34" charset="0"/>
              <a:cs typeface="Segoe UI Light" panose="020B0502040204020203" pitchFamily="34" charset="0"/>
            </a:endParaRPr>
          </a:p>
          <a:p>
            <a:pPr algn="ctr"/>
            <a:endParaRPr lang="en-IN" b="1" dirty="0">
              <a:solidFill>
                <a:schemeClr val="bg1"/>
              </a:solidFill>
              <a:latin typeface="Segoe UI Semibold" panose="020B0702040204020203" pitchFamily="34" charset="0"/>
              <a:cs typeface="Segoe UI Light" panose="020B0502040204020203" pitchFamily="34" charset="0"/>
            </a:endParaRPr>
          </a:p>
          <a:p>
            <a:pPr algn="ctr"/>
            <a:r>
              <a:rPr lang="en-IN" b="1" dirty="0">
                <a:solidFill>
                  <a:schemeClr val="bg1"/>
                </a:solidFill>
                <a:latin typeface="Segoe UI Semibold" panose="020B0702040204020203" pitchFamily="34" charset="0"/>
                <a:cs typeface="Segoe UI Light" panose="020B0502040204020203" pitchFamily="34" charset="0"/>
              </a:rPr>
              <a:t>Scalable</a:t>
            </a:r>
          </a:p>
        </p:txBody>
      </p:sp>
      <p:sp>
        <p:nvSpPr>
          <p:cNvPr id="17" name="Rounded Rectangle 9">
            <a:extLst>
              <a:ext uri="{FF2B5EF4-FFF2-40B4-BE49-F238E27FC236}">
                <a16:creationId xmlns:a16="http://schemas.microsoft.com/office/drawing/2014/main" xmlns="" id="{C15B53E0-6021-4779-98AF-3F0C609EBD25}"/>
              </a:ext>
            </a:extLst>
          </p:cNvPr>
          <p:cNvSpPr/>
          <p:nvPr/>
        </p:nvSpPr>
        <p:spPr>
          <a:xfrm>
            <a:off x="8412557" y="5409210"/>
            <a:ext cx="2773387" cy="468348"/>
          </a:xfrm>
          <a:prstGeom prst="roundRect">
            <a:avLst>
              <a:gd name="adj" fmla="val 0"/>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xmlns="" id="{A569E9CE-AAB9-4290-AC4D-4C680EC75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340" y="1932937"/>
            <a:ext cx="930860" cy="565830"/>
          </a:xfrm>
          <a:prstGeom prst="rect">
            <a:avLst/>
          </a:prstGeom>
        </p:spPr>
      </p:pic>
      <p:pic>
        <p:nvPicPr>
          <p:cNvPr id="3074" name="Picture 2" descr="Image result for iot icon">
            <a:extLst>
              <a:ext uri="{FF2B5EF4-FFF2-40B4-BE49-F238E27FC236}">
                <a16:creationId xmlns:a16="http://schemas.microsoft.com/office/drawing/2014/main" xmlns="" id="{18104535-6D1D-4BFF-9F11-971853087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204" y="1844017"/>
            <a:ext cx="755592" cy="755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scalability icon">
            <a:extLst>
              <a:ext uri="{FF2B5EF4-FFF2-40B4-BE49-F238E27FC236}">
                <a16:creationId xmlns:a16="http://schemas.microsoft.com/office/drawing/2014/main" xmlns="" id="{5383F334-BF89-489E-9F46-E8B830A1B1C1}"/>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48800" y="1852436"/>
            <a:ext cx="646331" cy="64633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xmlns="" id="{0B89389E-3209-49E2-B0ED-101BA8B74AE7}"/>
              </a:ext>
            </a:extLst>
          </p:cNvPr>
          <p:cNvSpPr/>
          <p:nvPr/>
        </p:nvSpPr>
        <p:spPr>
          <a:xfrm>
            <a:off x="8349305" y="5912618"/>
            <a:ext cx="3301755" cy="307777"/>
          </a:xfrm>
          <a:prstGeom prst="rect">
            <a:avLst/>
          </a:prstGeom>
        </p:spPr>
        <p:txBody>
          <a:bodyPr wrap="square">
            <a:spAutoFit/>
          </a:bodyPr>
          <a:lstStyle/>
          <a:p>
            <a:r>
              <a:rPr lang="en-IN" sz="1400" dirty="0">
                <a:latin typeface="Segoe UI" panose="020B0502040204020203" pitchFamily="34" charset="0"/>
                <a:ea typeface="Segoe UI" panose="020B0502040204020203" pitchFamily="34" charset="0"/>
                <a:cs typeface="Segoe UI" panose="020B0502040204020203" pitchFamily="34" charset="0"/>
              </a:rPr>
              <a:t>Forbes Report, 2015</a:t>
            </a:r>
          </a:p>
        </p:txBody>
      </p:sp>
      <p:sp>
        <p:nvSpPr>
          <p:cNvPr id="4" name="Footer Placeholder 3"/>
          <p:cNvSpPr>
            <a:spLocks noGrp="1"/>
          </p:cNvSpPr>
          <p:nvPr>
            <p:ph type="ftr" sz="quarter" idx="11"/>
          </p:nvPr>
        </p:nvSpPr>
        <p:spPr/>
        <p:txBody>
          <a:bodyPr/>
          <a:lstStyle/>
          <a:p>
            <a:r>
              <a:rPr lang="en-US" smtClean="0"/>
              <a:t>© LatentView Analytics. Confidential</a:t>
            </a:r>
            <a:endParaRPr lang="en-US"/>
          </a:p>
        </p:txBody>
      </p:sp>
    </p:spTree>
    <p:extLst>
      <p:ext uri="{BB962C8B-B14F-4D97-AF65-F5344CB8AC3E}">
        <p14:creationId xmlns:p14="http://schemas.microsoft.com/office/powerpoint/2010/main" val="1912608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CF1595C-4351-42A3-9269-B7E8DF66768A}"/>
              </a:ext>
            </a:extLst>
          </p:cNvPr>
          <p:cNvSpPr>
            <a:spLocks noGrp="1"/>
          </p:cNvSpPr>
          <p:nvPr>
            <p:ph type="ftr" sz="quarter" idx="11"/>
          </p:nvPr>
        </p:nvSpPr>
        <p:spPr/>
        <p:txBody>
          <a:bodyPr/>
          <a:lstStyle/>
          <a:p>
            <a:r>
              <a:rPr lang="en-US" dirty="0"/>
              <a:t>© </a:t>
            </a:r>
            <a:r>
              <a:rPr lang="en-US" dirty="0" err="1"/>
              <a:t>LatentView</a:t>
            </a:r>
            <a:r>
              <a:rPr lang="en-US" dirty="0"/>
              <a:t> Analytics. Confidential</a:t>
            </a:r>
          </a:p>
        </p:txBody>
      </p:sp>
      <p:sp>
        <p:nvSpPr>
          <p:cNvPr id="7" name="Slide Number Placeholder 6">
            <a:extLst>
              <a:ext uri="{FF2B5EF4-FFF2-40B4-BE49-F238E27FC236}">
                <a16:creationId xmlns="" xmlns:a16="http://schemas.microsoft.com/office/drawing/2014/main" id="{A067883E-039D-42F0-92E7-5A114A0F12F1}"/>
              </a:ext>
            </a:extLst>
          </p:cNvPr>
          <p:cNvSpPr>
            <a:spLocks noGrp="1"/>
          </p:cNvSpPr>
          <p:nvPr>
            <p:ph type="sldNum" sz="quarter" idx="12"/>
          </p:nvPr>
        </p:nvSpPr>
        <p:spPr/>
        <p:txBody>
          <a:bodyPr/>
          <a:lstStyle/>
          <a:p>
            <a:fld id="{A0C1D9D2-9780-41B5-B48D-9BB1413BC614}" type="slidenum">
              <a:rPr lang="en-US" smtClean="0"/>
              <a:pPr/>
              <a:t>13</a:t>
            </a:fld>
            <a:endParaRPr lang="en-US"/>
          </a:p>
        </p:txBody>
      </p:sp>
      <p:sp>
        <p:nvSpPr>
          <p:cNvPr id="2" name="Title 1">
            <a:extLst>
              <a:ext uri="{FF2B5EF4-FFF2-40B4-BE49-F238E27FC236}">
                <a16:creationId xmlns="" xmlns:a16="http://schemas.microsoft.com/office/drawing/2014/main" id="{BC0A73CE-A03A-4514-B721-9F297AC9DCD5}"/>
              </a:ext>
            </a:extLst>
          </p:cNvPr>
          <p:cNvSpPr>
            <a:spLocks noGrp="1"/>
          </p:cNvSpPr>
          <p:nvPr>
            <p:ph type="title"/>
          </p:nvPr>
        </p:nvSpPr>
        <p:spPr/>
        <p:txBody>
          <a:bodyPr>
            <a:normAutofit/>
          </a:bodyPr>
          <a:lstStyle/>
          <a:p>
            <a:r>
              <a:rPr lang="en-IN" sz="2745" spc="-96" dirty="0">
                <a:solidFill>
                  <a:srgbClr val="095879"/>
                </a:solidFill>
                <a:latin typeface="Segoe UI Semibold" panose="020B0702040204020203" pitchFamily="34" charset="0"/>
                <a:cs typeface="+mj-cs"/>
              </a:rPr>
              <a:t>Technology </a:t>
            </a:r>
            <a:r>
              <a:rPr lang="en-IN" sz="2745" spc="-96" dirty="0" smtClean="0">
                <a:solidFill>
                  <a:srgbClr val="095879"/>
                </a:solidFill>
                <a:latin typeface="Segoe UI Semibold" panose="020B0702040204020203" pitchFamily="34" charset="0"/>
                <a:cs typeface="+mj-cs"/>
              </a:rPr>
              <a:t>Architecture - Cloud</a:t>
            </a:r>
            <a:endParaRPr lang="en-IN" sz="2745" spc="-96" dirty="0">
              <a:solidFill>
                <a:srgbClr val="095879"/>
              </a:solidFill>
              <a:latin typeface="Segoe UI Semibold" panose="020B0702040204020203" pitchFamily="34" charset="0"/>
              <a:cs typeface="+mj-cs"/>
            </a:endParaRPr>
          </a:p>
        </p:txBody>
      </p:sp>
      <p:sp>
        <p:nvSpPr>
          <p:cNvPr id="3" name="TextBox 2"/>
          <p:cNvSpPr txBox="1"/>
          <p:nvPr/>
        </p:nvSpPr>
        <p:spPr>
          <a:xfrm>
            <a:off x="2394069" y="6172835"/>
            <a:ext cx="7656134" cy="307777"/>
          </a:xfrm>
          <a:prstGeom prst="rect">
            <a:avLst/>
          </a:prstGeom>
          <a:noFill/>
        </p:spPr>
        <p:txBody>
          <a:bodyPr wrap="square" rtlCol="0">
            <a:spAutoFit/>
          </a:bodyPr>
          <a:lstStyle/>
          <a:p>
            <a:r>
              <a:rPr lang="en-US" sz="1400" b="1" dirty="0"/>
              <a:t>Illustrative</a:t>
            </a:r>
            <a:r>
              <a:rPr lang="en-US" sz="1400" dirty="0"/>
              <a:t> </a:t>
            </a:r>
            <a:r>
              <a:rPr lang="mr-IN" sz="1400" dirty="0"/>
              <a:t>–</a:t>
            </a:r>
            <a:r>
              <a:rPr lang="en-US" sz="1400" dirty="0"/>
              <a:t> Actual AWS based data infrastructure will be detailed during the first 2 weeks of the pilot</a:t>
            </a:r>
          </a:p>
        </p:txBody>
      </p:sp>
      <p:sp>
        <p:nvSpPr>
          <p:cNvPr id="58" name="Rectangle 57"/>
          <p:cNvSpPr/>
          <p:nvPr/>
        </p:nvSpPr>
        <p:spPr bwMode="auto">
          <a:xfrm>
            <a:off x="1646189" y="1349872"/>
            <a:ext cx="1513574" cy="3793810"/>
          </a:xfrm>
          <a:prstGeom prst="rect">
            <a:avLst/>
          </a:prstGeom>
          <a:solidFill>
            <a:schemeClr val="tx2">
              <a:lumMod val="40000"/>
              <a:lumOff val="6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b="1" dirty="0">
                <a:solidFill>
                  <a:srgbClr val="44546A">
                    <a:lumMod val="75000"/>
                  </a:srgbClr>
                </a:solidFill>
                <a:latin typeface="Segoe UI" panose="020B0502040204020203" pitchFamily="34" charset="0"/>
                <a:cs typeface="Segoe UI" panose="020B0502040204020203" pitchFamily="34" charset="0"/>
              </a:rPr>
              <a:t>Data Integration</a:t>
            </a:r>
            <a:endParaRPr lang="en-IN" sz="1200" dirty="0">
              <a:solidFill>
                <a:srgbClr val="44546A">
                  <a:lumMod val="75000"/>
                </a:srgbClr>
              </a:solidFill>
              <a:latin typeface="Segoe UI" panose="020B0502040204020203" pitchFamily="34" charset="0"/>
              <a:cs typeface="Segoe UI" panose="020B0502040204020203" pitchFamily="34" charset="0"/>
            </a:endParaRPr>
          </a:p>
        </p:txBody>
      </p:sp>
      <p:sp>
        <p:nvSpPr>
          <p:cNvPr id="59" name="Rectangle 58"/>
          <p:cNvSpPr/>
          <p:nvPr/>
        </p:nvSpPr>
        <p:spPr bwMode="auto">
          <a:xfrm>
            <a:off x="3731564" y="2176731"/>
            <a:ext cx="1271501" cy="21318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44546A">
                    <a:lumMod val="75000"/>
                  </a:srgbClr>
                </a:solidFill>
                <a:latin typeface="Segoe UI" panose="020B0502040204020203" pitchFamily="34" charset="0"/>
                <a:cs typeface="Segoe UI" panose="020B0502040204020203" pitchFamily="34" charset="0"/>
              </a:rPr>
              <a:t>Data Lake</a:t>
            </a:r>
          </a:p>
          <a:p>
            <a:pPr algn="ctr"/>
            <a:r>
              <a:rPr lang="en-IN" sz="1200" dirty="0">
                <a:solidFill>
                  <a:srgbClr val="44546A">
                    <a:lumMod val="75000"/>
                  </a:srgbClr>
                </a:solidFill>
                <a:latin typeface="Segoe UI" panose="020B0502040204020203" pitchFamily="34" charset="0"/>
                <a:cs typeface="Segoe UI" panose="020B0502040204020203" pitchFamily="34" charset="0"/>
              </a:rPr>
              <a:t>(Example: S3)</a:t>
            </a:r>
          </a:p>
        </p:txBody>
      </p:sp>
      <p:sp>
        <p:nvSpPr>
          <p:cNvPr id="60" name="Rectangle 59"/>
          <p:cNvSpPr/>
          <p:nvPr/>
        </p:nvSpPr>
        <p:spPr bwMode="auto">
          <a:xfrm>
            <a:off x="5590718" y="1319568"/>
            <a:ext cx="2011680" cy="64008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44546A">
                    <a:lumMod val="75000"/>
                  </a:srgbClr>
                </a:solidFill>
                <a:latin typeface="Segoe UI" panose="020B0502040204020203" pitchFamily="34" charset="0"/>
                <a:cs typeface="Segoe UI" panose="020B0502040204020203" pitchFamily="34" charset="0"/>
              </a:rPr>
              <a:t>Relational Data Store</a:t>
            </a:r>
          </a:p>
          <a:p>
            <a:pPr algn="ctr"/>
            <a:r>
              <a:rPr lang="en-IN" sz="1200" dirty="0">
                <a:solidFill>
                  <a:srgbClr val="44546A">
                    <a:lumMod val="75000"/>
                  </a:srgbClr>
                </a:solidFill>
                <a:latin typeface="Segoe UI" panose="020B0502040204020203" pitchFamily="34" charset="0"/>
                <a:cs typeface="Segoe UI" panose="020B0502040204020203" pitchFamily="34" charset="0"/>
              </a:rPr>
              <a:t>(Ex: AWS Redshift)</a:t>
            </a:r>
          </a:p>
        </p:txBody>
      </p:sp>
      <p:sp>
        <p:nvSpPr>
          <p:cNvPr id="61" name="Rectangle 60"/>
          <p:cNvSpPr/>
          <p:nvPr/>
        </p:nvSpPr>
        <p:spPr bwMode="auto">
          <a:xfrm>
            <a:off x="8075086" y="1319569"/>
            <a:ext cx="1814262" cy="6347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44546A">
                    <a:lumMod val="75000"/>
                  </a:srgbClr>
                </a:solidFill>
                <a:latin typeface="Segoe UI" panose="020B0502040204020203" pitchFamily="34" charset="0"/>
                <a:cs typeface="Segoe UI" panose="020B0502040204020203" pitchFamily="34" charset="0"/>
              </a:rPr>
              <a:t>Enterprise Reporting Platform</a:t>
            </a:r>
          </a:p>
        </p:txBody>
      </p:sp>
      <p:sp>
        <p:nvSpPr>
          <p:cNvPr id="65" name="Rectangle 64"/>
          <p:cNvSpPr/>
          <p:nvPr/>
        </p:nvSpPr>
        <p:spPr bwMode="auto">
          <a:xfrm>
            <a:off x="10468564" y="898264"/>
            <a:ext cx="1592905" cy="457200"/>
          </a:xfrm>
          <a:prstGeom prst="rect">
            <a:avLst/>
          </a:prstGeom>
          <a:solidFill>
            <a:schemeClr val="accent1">
              <a:lumMod val="40000"/>
              <a:lumOff val="60000"/>
            </a:schemeClr>
          </a:solidFill>
          <a:ln w="12700">
            <a:noFill/>
            <a:round/>
            <a:headEnd/>
            <a:tailEnd/>
          </a:ln>
        </p:spPr>
        <p:txBody>
          <a:bodyPr rtlCol="0" anchor="ctr"/>
          <a:lstStyle/>
          <a:p>
            <a:pPr algn="ctr"/>
            <a:r>
              <a:rPr lang="en-IN" sz="1200" b="1" dirty="0">
                <a:solidFill>
                  <a:srgbClr val="FFFFFF"/>
                </a:solidFill>
                <a:latin typeface="Segoe UI" panose="020B0502040204020203" pitchFamily="34" charset="0"/>
                <a:cs typeface="Segoe UI" panose="020B0502040204020203" pitchFamily="34" charset="0"/>
              </a:rPr>
              <a:t>CANNED REPORTS</a:t>
            </a:r>
          </a:p>
        </p:txBody>
      </p:sp>
      <p:sp>
        <p:nvSpPr>
          <p:cNvPr id="67" name="Rectangle 66"/>
          <p:cNvSpPr/>
          <p:nvPr/>
        </p:nvSpPr>
        <p:spPr bwMode="auto">
          <a:xfrm>
            <a:off x="10482633" y="1857994"/>
            <a:ext cx="1578836" cy="457200"/>
          </a:xfrm>
          <a:prstGeom prst="rect">
            <a:avLst/>
          </a:prstGeom>
          <a:solidFill>
            <a:schemeClr val="accent1">
              <a:lumMod val="40000"/>
              <a:lumOff val="60000"/>
            </a:schemeClr>
          </a:solidFill>
          <a:ln w="12700">
            <a:noFill/>
            <a:round/>
            <a:headEnd/>
            <a:tailEnd/>
          </a:ln>
        </p:spPr>
        <p:txBody>
          <a:bodyPr rtlCol="0" anchor="ctr"/>
          <a:lstStyle/>
          <a:p>
            <a:pPr algn="ctr"/>
            <a:r>
              <a:rPr lang="en-IN" sz="1200" b="1" dirty="0">
                <a:solidFill>
                  <a:srgbClr val="FFFFFF"/>
                </a:solidFill>
                <a:latin typeface="Segoe UI" panose="020B0502040204020203" pitchFamily="34" charset="0"/>
                <a:cs typeface="Segoe UI" panose="020B0502040204020203" pitchFamily="34" charset="0"/>
              </a:rPr>
              <a:t>SELF SERVICE BI</a:t>
            </a:r>
          </a:p>
        </p:txBody>
      </p:sp>
      <p:sp>
        <p:nvSpPr>
          <p:cNvPr id="70" name="Rectangle 69"/>
          <p:cNvSpPr/>
          <p:nvPr/>
        </p:nvSpPr>
        <p:spPr bwMode="auto">
          <a:xfrm>
            <a:off x="8075086" y="2925117"/>
            <a:ext cx="1879717" cy="64008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44546A">
                    <a:lumMod val="75000"/>
                  </a:srgbClr>
                </a:solidFill>
                <a:latin typeface="Segoe UI" panose="020B0502040204020203" pitchFamily="34" charset="0"/>
                <a:cs typeface="Segoe UI" panose="020B0502040204020203" pitchFamily="34" charset="0"/>
              </a:rPr>
              <a:t>Query Workbench &amp; Custom dashboards</a:t>
            </a:r>
          </a:p>
        </p:txBody>
      </p:sp>
      <p:sp>
        <p:nvSpPr>
          <p:cNvPr id="71" name="Rectangle 70"/>
          <p:cNvSpPr/>
          <p:nvPr/>
        </p:nvSpPr>
        <p:spPr bwMode="auto">
          <a:xfrm>
            <a:off x="5620889" y="2925117"/>
            <a:ext cx="2011680" cy="64008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44546A">
                    <a:lumMod val="75000"/>
                  </a:srgbClr>
                </a:solidFill>
                <a:latin typeface="Segoe UI" panose="020B0502040204020203" pitchFamily="34" charset="0"/>
                <a:cs typeface="Segoe UI" panose="020B0502040204020203" pitchFamily="34" charset="0"/>
              </a:rPr>
              <a:t>Indexing and Querying</a:t>
            </a:r>
          </a:p>
          <a:p>
            <a:pPr algn="ctr"/>
            <a:r>
              <a:rPr lang="en-IN" sz="1200" dirty="0">
                <a:solidFill>
                  <a:srgbClr val="44546A">
                    <a:lumMod val="75000"/>
                  </a:srgbClr>
                </a:solidFill>
                <a:latin typeface="Segoe UI" panose="020B0502040204020203" pitchFamily="34" charset="0"/>
                <a:cs typeface="Segoe UI" panose="020B0502040204020203" pitchFamily="34" charset="0"/>
              </a:rPr>
              <a:t>(Ex: Elastic Search)</a:t>
            </a:r>
          </a:p>
        </p:txBody>
      </p:sp>
      <p:sp>
        <p:nvSpPr>
          <p:cNvPr id="72" name="Rectangle 71"/>
          <p:cNvSpPr/>
          <p:nvPr/>
        </p:nvSpPr>
        <p:spPr bwMode="auto">
          <a:xfrm>
            <a:off x="10468564" y="3010676"/>
            <a:ext cx="1592904" cy="457200"/>
          </a:xfrm>
          <a:prstGeom prst="rect">
            <a:avLst/>
          </a:prstGeom>
          <a:solidFill>
            <a:schemeClr val="accent1">
              <a:lumMod val="40000"/>
              <a:lumOff val="60000"/>
            </a:schemeClr>
          </a:solidFill>
          <a:ln w="12700">
            <a:noFill/>
            <a:round/>
            <a:headEnd/>
            <a:tailEnd/>
          </a:ln>
        </p:spPr>
        <p:txBody>
          <a:bodyPr rtlCol="0" anchor="ctr"/>
          <a:lstStyle/>
          <a:p>
            <a:pPr algn="ctr"/>
            <a:r>
              <a:rPr lang="en-IN" sz="1200" b="1" dirty="0">
                <a:solidFill>
                  <a:srgbClr val="FFFFFF"/>
                </a:solidFill>
                <a:latin typeface="Segoe UI" panose="020B0502040204020203" pitchFamily="34" charset="0"/>
                <a:cs typeface="Segoe UI" panose="020B0502040204020203" pitchFamily="34" charset="0"/>
              </a:rPr>
              <a:t>QUERIES</a:t>
            </a:r>
          </a:p>
        </p:txBody>
      </p:sp>
      <p:sp>
        <p:nvSpPr>
          <p:cNvPr id="73" name="Rectangle 72"/>
          <p:cNvSpPr/>
          <p:nvPr/>
        </p:nvSpPr>
        <p:spPr bwMode="auto">
          <a:xfrm>
            <a:off x="10468564" y="4067475"/>
            <a:ext cx="1592904" cy="457200"/>
          </a:xfrm>
          <a:prstGeom prst="rect">
            <a:avLst/>
          </a:prstGeom>
          <a:solidFill>
            <a:schemeClr val="accent1">
              <a:lumMod val="40000"/>
              <a:lumOff val="60000"/>
            </a:schemeClr>
          </a:solidFill>
          <a:ln w="12700">
            <a:noFill/>
            <a:round/>
            <a:headEnd/>
            <a:tailEnd/>
          </a:ln>
        </p:spPr>
        <p:txBody>
          <a:bodyPr rtlCol="0" anchor="ctr"/>
          <a:lstStyle/>
          <a:p>
            <a:pPr algn="ctr"/>
            <a:r>
              <a:rPr lang="en-IN" sz="1200" b="1" dirty="0">
                <a:solidFill>
                  <a:srgbClr val="FFFFFF"/>
                </a:solidFill>
                <a:latin typeface="Segoe UI" panose="020B0502040204020203" pitchFamily="34" charset="0"/>
                <a:cs typeface="Segoe UI" panose="020B0502040204020203" pitchFamily="34" charset="0"/>
              </a:rPr>
              <a:t>ADVANCED ANALYTICS</a:t>
            </a:r>
          </a:p>
        </p:txBody>
      </p:sp>
      <p:sp>
        <p:nvSpPr>
          <p:cNvPr id="106" name="Rectangle 105"/>
          <p:cNvSpPr/>
          <p:nvPr/>
        </p:nvSpPr>
        <p:spPr bwMode="auto">
          <a:xfrm>
            <a:off x="10468564" y="5124273"/>
            <a:ext cx="1592904" cy="457200"/>
          </a:xfrm>
          <a:prstGeom prst="rect">
            <a:avLst/>
          </a:prstGeom>
          <a:solidFill>
            <a:schemeClr val="accent1">
              <a:lumMod val="40000"/>
              <a:lumOff val="60000"/>
            </a:schemeClr>
          </a:solidFill>
          <a:ln w="12700">
            <a:noFill/>
            <a:round/>
            <a:headEnd/>
            <a:tailEnd/>
          </a:ln>
        </p:spPr>
        <p:txBody>
          <a:bodyPr rtlCol="0" anchor="ctr"/>
          <a:lstStyle/>
          <a:p>
            <a:pPr algn="ctr"/>
            <a:r>
              <a:rPr lang="en-IN" sz="1200" b="1" dirty="0">
                <a:solidFill>
                  <a:srgbClr val="FFFFFF"/>
                </a:solidFill>
                <a:latin typeface="Segoe UI" panose="020B0502040204020203" pitchFamily="34" charset="0"/>
                <a:cs typeface="Segoe UI" panose="020B0502040204020203" pitchFamily="34" charset="0"/>
              </a:rPr>
              <a:t>REAL TIME REPORTING</a:t>
            </a:r>
          </a:p>
        </p:txBody>
      </p:sp>
      <p:cxnSp>
        <p:nvCxnSpPr>
          <p:cNvPr id="107" name="Straight Arrow Connector 106"/>
          <p:cNvCxnSpPr/>
          <p:nvPr/>
        </p:nvCxnSpPr>
        <p:spPr>
          <a:xfrm>
            <a:off x="1292407" y="3242647"/>
            <a:ext cx="353782" cy="4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3159763" y="3243580"/>
            <a:ext cx="567578" cy="3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bwMode="auto">
          <a:xfrm>
            <a:off x="305436" y="1354312"/>
            <a:ext cx="986971" cy="3776670"/>
          </a:xfrm>
          <a:prstGeom prst="rect">
            <a:avLst/>
          </a:prstGeom>
          <a:solidFill>
            <a:schemeClr val="tx2">
              <a:lumMod val="20000"/>
              <a:lumOff val="80000"/>
            </a:schemeClr>
          </a:solidFill>
          <a:ln>
            <a:noFill/>
            <a:headEnd/>
            <a:tailEnd/>
          </a:ln>
        </p:spPr>
        <p:style>
          <a:lnRef idx="2">
            <a:schemeClr val="accent1"/>
          </a:lnRef>
          <a:fillRef idx="1">
            <a:schemeClr val="lt1"/>
          </a:fillRef>
          <a:effectRef idx="0">
            <a:schemeClr val="accent1"/>
          </a:effectRef>
          <a:fontRef idx="minor">
            <a:schemeClr val="dk1"/>
          </a:fontRef>
        </p:style>
        <p:txBody>
          <a:bodyPr vert="horz" rtlCol="0" anchor="ctr"/>
          <a:lstStyle/>
          <a:p>
            <a:pPr algn="ctr"/>
            <a:endParaRPr lang="en-IN" sz="1400" b="1" dirty="0">
              <a:solidFill>
                <a:srgbClr val="44546A">
                  <a:lumMod val="75000"/>
                </a:srgbClr>
              </a:solidFill>
              <a:latin typeface="Segoe UI" panose="020B0502040204020203" pitchFamily="34" charset="0"/>
              <a:cs typeface="Segoe UI" panose="020B0502040204020203" pitchFamily="34" charset="0"/>
            </a:endParaRPr>
          </a:p>
        </p:txBody>
      </p:sp>
      <p:sp>
        <p:nvSpPr>
          <p:cNvPr id="115" name="TextBox 114"/>
          <p:cNvSpPr txBox="1"/>
          <p:nvPr/>
        </p:nvSpPr>
        <p:spPr>
          <a:xfrm>
            <a:off x="305436" y="5214373"/>
            <a:ext cx="1011624" cy="276999"/>
          </a:xfrm>
          <a:prstGeom prst="rect">
            <a:avLst/>
          </a:prstGeom>
          <a:noFill/>
          <a:ln>
            <a:noFill/>
          </a:ln>
        </p:spPr>
        <p:txBody>
          <a:bodyPr wrap="none" rtlCol="0">
            <a:spAutoFit/>
          </a:bodyPr>
          <a:lstStyle/>
          <a:p>
            <a:pPr algn="ctr"/>
            <a:r>
              <a:rPr lang="en-US" sz="1200" b="1">
                <a:solidFill>
                  <a:srgbClr val="000000"/>
                </a:solidFill>
              </a:rPr>
              <a:t>Data Sources</a:t>
            </a:r>
            <a:endParaRPr lang="en-US" sz="1200" b="1" dirty="0">
              <a:solidFill>
                <a:srgbClr val="000000"/>
              </a:solidFill>
            </a:endParaRPr>
          </a:p>
        </p:txBody>
      </p:sp>
      <p:sp>
        <p:nvSpPr>
          <p:cNvPr id="116" name="TextBox 115"/>
          <p:cNvSpPr txBox="1"/>
          <p:nvPr/>
        </p:nvSpPr>
        <p:spPr>
          <a:xfrm>
            <a:off x="1798719" y="5175229"/>
            <a:ext cx="1139031" cy="646331"/>
          </a:xfrm>
          <a:prstGeom prst="rect">
            <a:avLst/>
          </a:prstGeom>
          <a:noFill/>
          <a:ln>
            <a:noFill/>
          </a:ln>
        </p:spPr>
        <p:txBody>
          <a:bodyPr wrap="none" rtlCol="0">
            <a:spAutoFit/>
          </a:bodyPr>
          <a:lstStyle/>
          <a:p>
            <a:pPr algn="ctr"/>
            <a:r>
              <a:rPr lang="en-US" sz="1200" b="1" dirty="0">
                <a:solidFill>
                  <a:srgbClr val="000000"/>
                </a:solidFill>
              </a:rPr>
              <a:t>ETL Tools</a:t>
            </a:r>
          </a:p>
          <a:p>
            <a:pPr algn="ctr"/>
            <a:r>
              <a:rPr lang="en-US" sz="1200" b="1" dirty="0">
                <a:solidFill>
                  <a:srgbClr val="000000"/>
                </a:solidFill>
              </a:rPr>
              <a:t>Scripts</a:t>
            </a:r>
          </a:p>
          <a:p>
            <a:pPr algn="ctr"/>
            <a:r>
              <a:rPr lang="en-US" sz="1200" b="1" dirty="0">
                <a:solidFill>
                  <a:srgbClr val="000000"/>
                </a:solidFill>
              </a:rPr>
              <a:t>Event Listeners</a:t>
            </a:r>
          </a:p>
        </p:txBody>
      </p:sp>
      <p:sp>
        <p:nvSpPr>
          <p:cNvPr id="117" name="Rectangle 116"/>
          <p:cNvSpPr/>
          <p:nvPr/>
        </p:nvSpPr>
        <p:spPr bwMode="auto">
          <a:xfrm>
            <a:off x="8075085" y="5041020"/>
            <a:ext cx="1879717" cy="64008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44546A">
                    <a:lumMod val="75000"/>
                  </a:srgbClr>
                </a:solidFill>
                <a:latin typeface="Segoe UI" panose="020B0502040204020203" pitchFamily="34" charset="0"/>
                <a:cs typeface="Segoe UI" panose="020B0502040204020203" pitchFamily="34" charset="0"/>
              </a:rPr>
              <a:t>Real time Indexing</a:t>
            </a:r>
          </a:p>
          <a:p>
            <a:pPr algn="ctr"/>
            <a:r>
              <a:rPr lang="en-IN" sz="1200" dirty="0">
                <a:solidFill>
                  <a:srgbClr val="44546A">
                    <a:lumMod val="75000"/>
                  </a:srgbClr>
                </a:solidFill>
                <a:latin typeface="Segoe UI" panose="020B0502040204020203" pitchFamily="34" charset="0"/>
                <a:cs typeface="Segoe UI" panose="020B0502040204020203" pitchFamily="34" charset="0"/>
              </a:rPr>
              <a:t>(Ex: Elastic Cache)</a:t>
            </a:r>
          </a:p>
        </p:txBody>
      </p:sp>
      <p:sp>
        <p:nvSpPr>
          <p:cNvPr id="118" name="Rectangle 117"/>
          <p:cNvSpPr/>
          <p:nvPr/>
        </p:nvSpPr>
        <p:spPr bwMode="auto">
          <a:xfrm>
            <a:off x="5590718" y="4529089"/>
            <a:ext cx="2011680" cy="64008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44546A">
                    <a:lumMod val="75000"/>
                  </a:srgbClr>
                </a:solidFill>
                <a:latin typeface="Segoe UI" panose="020B0502040204020203" pitchFamily="34" charset="0"/>
                <a:cs typeface="Segoe UI" panose="020B0502040204020203" pitchFamily="34" charset="0"/>
              </a:rPr>
              <a:t>Distributed Processing</a:t>
            </a:r>
          </a:p>
          <a:p>
            <a:pPr algn="ctr"/>
            <a:r>
              <a:rPr lang="en-IN" sz="1200" b="1" dirty="0">
                <a:solidFill>
                  <a:srgbClr val="44546A">
                    <a:lumMod val="75000"/>
                  </a:srgbClr>
                </a:solidFill>
                <a:latin typeface="Segoe UI" panose="020B0502040204020203" pitchFamily="34" charset="0"/>
                <a:cs typeface="Segoe UI" panose="020B0502040204020203" pitchFamily="34" charset="0"/>
              </a:rPr>
              <a:t>Feature Engineering</a:t>
            </a:r>
          </a:p>
          <a:p>
            <a:pPr algn="ctr"/>
            <a:r>
              <a:rPr lang="en-IN" sz="1200" b="1" dirty="0">
                <a:solidFill>
                  <a:srgbClr val="44546A">
                    <a:lumMod val="75000"/>
                  </a:srgbClr>
                </a:solidFill>
                <a:latin typeface="Segoe UI" panose="020B0502040204020203" pitchFamily="34" charset="0"/>
                <a:cs typeface="Segoe UI" panose="020B0502040204020203" pitchFamily="34" charset="0"/>
              </a:rPr>
              <a:t>Data Sampling</a:t>
            </a:r>
          </a:p>
          <a:p>
            <a:pPr algn="ctr"/>
            <a:r>
              <a:rPr lang="en-IN" sz="1200" dirty="0">
                <a:solidFill>
                  <a:srgbClr val="44546A">
                    <a:lumMod val="75000"/>
                  </a:srgbClr>
                </a:solidFill>
                <a:latin typeface="Segoe UI" panose="020B0502040204020203" pitchFamily="34" charset="0"/>
                <a:cs typeface="Segoe UI" panose="020B0502040204020203" pitchFamily="34" charset="0"/>
              </a:rPr>
              <a:t>(Ex: Spark)</a:t>
            </a:r>
          </a:p>
        </p:txBody>
      </p:sp>
      <p:sp>
        <p:nvSpPr>
          <p:cNvPr id="121" name="Rectangle 120"/>
          <p:cNvSpPr/>
          <p:nvPr/>
        </p:nvSpPr>
        <p:spPr bwMode="auto">
          <a:xfrm>
            <a:off x="8075086" y="3978347"/>
            <a:ext cx="1879717" cy="637768"/>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44546A">
                    <a:lumMod val="75000"/>
                  </a:srgbClr>
                </a:solidFill>
                <a:latin typeface="Segoe UI" panose="020B0502040204020203" pitchFamily="34" charset="0"/>
                <a:cs typeface="Segoe UI" panose="020B0502040204020203" pitchFamily="34" charset="0"/>
              </a:rPr>
              <a:t>Machine Learning Workbench</a:t>
            </a:r>
          </a:p>
        </p:txBody>
      </p:sp>
      <p:cxnSp>
        <p:nvCxnSpPr>
          <p:cNvPr id="126" name="Straight Arrow Connector 125"/>
          <p:cNvCxnSpPr/>
          <p:nvPr/>
        </p:nvCxnSpPr>
        <p:spPr>
          <a:xfrm flipV="1">
            <a:off x="7602398" y="1636935"/>
            <a:ext cx="472688" cy="2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7632569" y="3245157"/>
            <a:ext cx="442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9954803" y="3239276"/>
            <a:ext cx="513761" cy="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V="1">
            <a:off x="9954803" y="4296075"/>
            <a:ext cx="513761" cy="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9954802" y="5352873"/>
            <a:ext cx="513762" cy="8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p:cNvCxnSpPr/>
          <p:nvPr/>
        </p:nvCxnSpPr>
        <p:spPr>
          <a:xfrm flipV="1">
            <a:off x="5131229" y="1639608"/>
            <a:ext cx="530929" cy="16039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Elbow Connector 131"/>
          <p:cNvCxnSpPr/>
          <p:nvPr/>
        </p:nvCxnSpPr>
        <p:spPr>
          <a:xfrm>
            <a:off x="5131229" y="3243580"/>
            <a:ext cx="561100" cy="15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p:cNvCxnSpPr/>
          <p:nvPr/>
        </p:nvCxnSpPr>
        <p:spPr>
          <a:xfrm>
            <a:off x="5131229" y="3243580"/>
            <a:ext cx="561100" cy="15921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p:cNvCxnSpPr/>
          <p:nvPr/>
        </p:nvCxnSpPr>
        <p:spPr>
          <a:xfrm>
            <a:off x="9889348" y="1636935"/>
            <a:ext cx="593285" cy="4496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p:nvPr/>
        </p:nvCxnSpPr>
        <p:spPr>
          <a:xfrm flipV="1">
            <a:off x="9889348" y="1126864"/>
            <a:ext cx="579216" cy="5100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7602398" y="4849129"/>
            <a:ext cx="472687" cy="5119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652391" y="2074988"/>
            <a:ext cx="1403888" cy="233718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Elbow Connector 137"/>
          <p:cNvCxnSpPr/>
          <p:nvPr/>
        </p:nvCxnSpPr>
        <p:spPr>
          <a:xfrm flipV="1">
            <a:off x="7602398" y="4297231"/>
            <a:ext cx="472688" cy="5518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bwMode="auto">
          <a:xfrm>
            <a:off x="1753266" y="1436817"/>
            <a:ext cx="1308080" cy="1508404"/>
          </a:xfrm>
          <a:prstGeom prst="rect">
            <a:avLst/>
          </a:prstGeom>
          <a:solidFill>
            <a:schemeClr val="accent1">
              <a:lumMod val="5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b="1" dirty="0">
                <a:solidFill>
                  <a:schemeClr val="bg1"/>
                </a:solidFill>
                <a:latin typeface="Segoe UI" panose="020B0502040204020203" pitchFamily="34" charset="0"/>
                <a:cs typeface="Segoe UI" panose="020B0502040204020203" pitchFamily="34" charset="0"/>
              </a:rPr>
              <a:t>Structured </a:t>
            </a:r>
            <a:endParaRPr lang="en-IN" sz="1200" dirty="0">
              <a:solidFill>
                <a:schemeClr val="bg1"/>
              </a:solidFill>
              <a:latin typeface="Segoe UI" panose="020B0502040204020203" pitchFamily="34" charset="0"/>
              <a:cs typeface="Segoe UI" panose="020B0502040204020203" pitchFamily="34" charset="0"/>
            </a:endParaRPr>
          </a:p>
        </p:txBody>
      </p:sp>
      <p:sp>
        <p:nvSpPr>
          <p:cNvPr id="140" name="Rectangle 139"/>
          <p:cNvSpPr/>
          <p:nvPr/>
        </p:nvSpPr>
        <p:spPr bwMode="auto">
          <a:xfrm>
            <a:off x="1740029" y="3532616"/>
            <a:ext cx="1308080" cy="1508404"/>
          </a:xfrm>
          <a:prstGeom prst="rect">
            <a:avLst/>
          </a:prstGeom>
          <a:solidFill>
            <a:schemeClr val="accent1">
              <a:lumMod val="5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b="1" dirty="0">
                <a:solidFill>
                  <a:schemeClr val="bg1"/>
                </a:solidFill>
                <a:latin typeface="Segoe UI" panose="020B0502040204020203" pitchFamily="34" charset="0"/>
                <a:cs typeface="Segoe UI" panose="020B0502040204020203" pitchFamily="34" charset="0"/>
              </a:rPr>
              <a:t>Unstructured</a:t>
            </a:r>
            <a:endParaRPr lang="en-IN" sz="1200" dirty="0">
              <a:solidFill>
                <a:schemeClr val="bg1"/>
              </a:solidFill>
              <a:latin typeface="Segoe UI" panose="020B0502040204020203" pitchFamily="34" charset="0"/>
              <a:cs typeface="Segoe UI" panose="020B0502040204020203" pitchFamily="34" charset="0"/>
            </a:endParaRPr>
          </a:p>
        </p:txBody>
      </p:sp>
      <p:pic>
        <p:nvPicPr>
          <p:cNvPr id="141" name="Picture 2" descr="C:\Users\hari.prakash\Downloads\SAP-HAN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461" y="1548446"/>
            <a:ext cx="721520" cy="405855"/>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4"/>
          <a:stretch>
            <a:fillRect/>
          </a:stretch>
        </p:blipFill>
        <p:spPr>
          <a:xfrm>
            <a:off x="375426" y="2660341"/>
            <a:ext cx="852540" cy="597075"/>
          </a:xfrm>
          <a:prstGeom prst="rect">
            <a:avLst/>
          </a:prstGeom>
        </p:spPr>
      </p:pic>
      <p:sp>
        <p:nvSpPr>
          <p:cNvPr id="142" name="Rectangle 141"/>
          <p:cNvSpPr/>
          <p:nvPr/>
        </p:nvSpPr>
        <p:spPr bwMode="auto">
          <a:xfrm>
            <a:off x="346329" y="3722232"/>
            <a:ext cx="907684" cy="966964"/>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44546A">
                    <a:lumMod val="75000"/>
                  </a:srgbClr>
                </a:solidFill>
                <a:latin typeface="Segoe UI" panose="020B0502040204020203" pitchFamily="34" charset="0"/>
                <a:cs typeface="Segoe UI" panose="020B0502040204020203" pitchFamily="34" charset="0"/>
              </a:rPr>
              <a:t>Other Data Sources</a:t>
            </a:r>
          </a:p>
          <a:p>
            <a:pPr algn="ctr"/>
            <a:r>
              <a:rPr lang="en-IN" sz="1200" b="1" dirty="0">
                <a:solidFill>
                  <a:srgbClr val="44546A">
                    <a:lumMod val="75000"/>
                  </a:srgbClr>
                </a:solidFill>
                <a:latin typeface="Segoe UI" panose="020B0502040204020203" pitchFamily="34" charset="0"/>
                <a:cs typeface="Segoe UI" panose="020B0502040204020203" pitchFamily="34" charset="0"/>
              </a:rPr>
              <a:t>(Ex: Web Logs)</a:t>
            </a:r>
            <a:endParaRPr lang="en-IN" sz="1200" dirty="0">
              <a:solidFill>
                <a:srgbClr val="44546A">
                  <a:lumMod val="75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545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7833" y="100314"/>
            <a:ext cx="11541600" cy="616455"/>
          </a:xfrm>
          <a:prstGeom prst="rect">
            <a:avLst/>
          </a:prstGeom>
        </p:spPr>
        <p:txBody>
          <a:bodyPr/>
          <a:lstStyle>
            <a:lvl1pPr algn="l" defTabSz="914400" rtl="0" eaLnBrk="1" latinLnBrk="0" hangingPunct="1">
              <a:spcBef>
                <a:spcPct val="0"/>
              </a:spcBef>
              <a:buNone/>
              <a:defRPr sz="3000" b="1" kern="1200">
                <a:solidFill>
                  <a:schemeClr val="tx1"/>
                </a:solidFill>
                <a:latin typeface="+mj-lt"/>
                <a:ea typeface="+mj-ea"/>
                <a:cs typeface="+mj-cs"/>
              </a:defRPr>
            </a:lvl1pPr>
          </a:lstStyle>
          <a:p>
            <a:endParaRPr lang="en-US" sz="2800" dirty="0"/>
          </a:p>
        </p:txBody>
      </p:sp>
      <p:sp>
        <p:nvSpPr>
          <p:cNvPr id="4" name="Rounded Rectangle 3"/>
          <p:cNvSpPr/>
          <p:nvPr/>
        </p:nvSpPr>
        <p:spPr bwMode="auto">
          <a:xfrm>
            <a:off x="4111360" y="2016821"/>
            <a:ext cx="3273045" cy="2803020"/>
          </a:xfrm>
          <a:prstGeom prst="roundRect">
            <a:avLst/>
          </a:prstGeom>
          <a:solidFill>
            <a:srgbClr val="095879"/>
          </a:solidFill>
          <a:ln w="12700">
            <a:solidFill>
              <a:srgbClr val="00B0F0"/>
            </a:solidFill>
            <a:round/>
            <a:headEnd/>
            <a:tailEnd/>
          </a:ln>
        </p:spPr>
        <p:txBody>
          <a:bodyPr rtlCol="0" anchor="t"/>
          <a:lstStyle/>
          <a:p>
            <a:pPr algn="ct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Rounded Rectangle 5"/>
          <p:cNvSpPr/>
          <p:nvPr/>
        </p:nvSpPr>
        <p:spPr bwMode="auto">
          <a:xfrm>
            <a:off x="3325151" y="2102279"/>
            <a:ext cx="521293" cy="2717562"/>
          </a:xfrm>
          <a:prstGeom prst="roundRect">
            <a:avLst/>
          </a:prstGeom>
          <a:solidFill>
            <a:schemeClr val="bg1">
              <a:lumMod val="75000"/>
            </a:schemeClr>
          </a:solidFill>
          <a:ln w="12700">
            <a:solidFill>
              <a:schemeClr val="bg1">
                <a:lumMod val="75000"/>
              </a:schemeClr>
            </a:solidFill>
            <a:round/>
            <a:headEnd/>
            <a:tailEnd/>
          </a:ln>
        </p:spPr>
        <p:txBody>
          <a:bodyPr vert="vert270"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a:p>
            <a:pPr algn="ctr"/>
            <a:endParaRPr lang="en-US" dirty="0">
              <a:latin typeface="Segoe UI" panose="020B0502040204020203" pitchFamily="34" charset="0"/>
              <a:ea typeface="Segoe UI" panose="020B0502040204020203" pitchFamily="34" charset="0"/>
              <a:cs typeface="Segoe UI" panose="020B0502040204020203" pitchFamily="34" charset="0"/>
            </a:endParaRPr>
          </a:p>
          <a:p>
            <a:pPr algn="ctr"/>
            <a:endParaRPr lang="en-US" dirty="0">
              <a:latin typeface="Segoe UI" panose="020B0502040204020203" pitchFamily="34" charset="0"/>
              <a:ea typeface="Segoe UI" panose="020B0502040204020203" pitchFamily="34" charset="0"/>
              <a:cs typeface="Segoe UI" panose="020B0502040204020203" pitchFamily="34" charset="0"/>
            </a:endParaRPr>
          </a:p>
          <a:p>
            <a:pPr algn="ct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APACHE KAFKA CLUSTER</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a:endParaRPr lang="en-US" b="1" dirty="0">
              <a:latin typeface="Segoe UI" panose="020B0502040204020203" pitchFamily="34" charset="0"/>
              <a:ea typeface="Segoe UI" panose="020B0502040204020203" pitchFamily="34" charset="0"/>
              <a:cs typeface="Segoe UI" panose="020B0502040204020203" pitchFamily="34" charset="0"/>
            </a:endParaRPr>
          </a:p>
          <a:p>
            <a:pPr algn="ctr"/>
            <a:endParaRPr lang="en-US" dirty="0">
              <a:latin typeface="Segoe UI" panose="020B0502040204020203" pitchFamily="34" charset="0"/>
              <a:ea typeface="Segoe UI" panose="020B0502040204020203" pitchFamily="34" charset="0"/>
              <a:cs typeface="Segoe UI" panose="020B0502040204020203" pitchFamily="34" charset="0"/>
            </a:endParaRPr>
          </a:p>
          <a:p>
            <a:pPr algn="ctr"/>
            <a:endParaRPr lang="en-US" sz="1200" dirty="0">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7" name="Rounded Rectangle 16"/>
          <p:cNvSpPr/>
          <p:nvPr/>
        </p:nvSpPr>
        <p:spPr bwMode="auto">
          <a:xfrm>
            <a:off x="7700596" y="3545095"/>
            <a:ext cx="1931350" cy="1274747"/>
          </a:xfrm>
          <a:prstGeom prst="roundRect">
            <a:avLst/>
          </a:prstGeom>
          <a:solidFill>
            <a:schemeClr val="tx2">
              <a:lumMod val="60000"/>
              <a:lumOff val="40000"/>
            </a:schemeClr>
          </a:solidFill>
          <a:ln w="12700">
            <a:solidFill>
              <a:srgbClr val="13B5EA"/>
            </a:solidFill>
            <a:round/>
            <a:headEnd/>
            <a:tailEnd/>
          </a:ln>
        </p:spPr>
        <p:txBody>
          <a:bodyPr rtlCol="0" anchor="ctr"/>
          <a:lstStyle/>
          <a:p>
            <a:pPr algn="ctr"/>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SCALABLE HADOOP FILE SYSTEM</a:t>
            </a:r>
          </a:p>
        </p:txBody>
      </p:sp>
      <p:sp>
        <p:nvSpPr>
          <p:cNvPr id="18" name="Rounded Rectangle 17"/>
          <p:cNvSpPr/>
          <p:nvPr/>
        </p:nvSpPr>
        <p:spPr bwMode="auto">
          <a:xfrm>
            <a:off x="7700596" y="2016828"/>
            <a:ext cx="1931350" cy="1274747"/>
          </a:xfrm>
          <a:prstGeom prst="roundRect">
            <a:avLst/>
          </a:prstGeom>
          <a:solidFill>
            <a:schemeClr val="tx2">
              <a:lumMod val="60000"/>
              <a:lumOff val="40000"/>
            </a:schemeClr>
          </a:solidFill>
          <a:ln w="12700">
            <a:solidFill>
              <a:srgbClr val="13B5EA"/>
            </a:solidFill>
            <a:round/>
            <a:headEnd/>
            <a:tailEnd/>
          </a:ln>
        </p:spPr>
        <p:txBody>
          <a:bodyPr rtlCol="0" anchor="ctr"/>
          <a:lstStyle/>
          <a:p>
            <a:pPr algn="ctr"/>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ELASTIC SEARCH</a:t>
            </a:r>
          </a:p>
        </p:txBody>
      </p:sp>
      <p:sp>
        <p:nvSpPr>
          <p:cNvPr id="19" name="Rounded Rectangle 18"/>
          <p:cNvSpPr/>
          <p:nvPr/>
        </p:nvSpPr>
        <p:spPr bwMode="auto">
          <a:xfrm>
            <a:off x="4205363" y="5110399"/>
            <a:ext cx="3179038" cy="564022"/>
          </a:xfrm>
          <a:prstGeom prst="roundRect">
            <a:avLst/>
          </a:prstGeom>
          <a:solidFill>
            <a:schemeClr val="tx2">
              <a:lumMod val="60000"/>
              <a:lumOff val="40000"/>
            </a:schemeClr>
          </a:solidFill>
          <a:ln w="12700">
            <a:solidFill>
              <a:srgbClr val="13B5EA"/>
            </a:solidFill>
            <a:round/>
            <a:headEnd/>
            <a:tailEnd/>
          </a:ln>
        </p:spPr>
        <p:txBody>
          <a:bodyPr rtlCol="0" anchor="ctr"/>
          <a:lstStyle/>
          <a:p>
            <a:pPr algn="ctr"/>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APACHE SPARK</a:t>
            </a:r>
          </a:p>
        </p:txBody>
      </p:sp>
      <p:sp>
        <p:nvSpPr>
          <p:cNvPr id="21" name="TextBox 20"/>
          <p:cNvSpPr txBox="1"/>
          <p:nvPr/>
        </p:nvSpPr>
        <p:spPr>
          <a:xfrm>
            <a:off x="3008955" y="1654304"/>
            <a:ext cx="1474759" cy="430887"/>
          </a:xfrm>
          <a:prstGeom prst="rect">
            <a:avLst/>
          </a:prstGeom>
          <a:noFill/>
        </p:spPr>
        <p:txBody>
          <a:bodyPr wrap="square" rtlCol="0">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INCOMING MESSAGE QUEUE</a:t>
            </a:r>
          </a:p>
        </p:txBody>
      </p:sp>
      <p:sp>
        <p:nvSpPr>
          <p:cNvPr id="22" name="TextBox 21"/>
          <p:cNvSpPr txBox="1"/>
          <p:nvPr/>
        </p:nvSpPr>
        <p:spPr>
          <a:xfrm>
            <a:off x="5094125" y="1756856"/>
            <a:ext cx="1831003" cy="261610"/>
          </a:xfrm>
          <a:prstGeom prst="rect">
            <a:avLst/>
          </a:prstGeom>
          <a:noFill/>
        </p:spPr>
        <p:txBody>
          <a:bodyPr wrap="square" rtlCol="0">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STREAM PROCESSING</a:t>
            </a:r>
          </a:p>
        </p:txBody>
      </p:sp>
      <p:sp>
        <p:nvSpPr>
          <p:cNvPr id="23" name="TextBox 22"/>
          <p:cNvSpPr txBox="1"/>
          <p:nvPr/>
        </p:nvSpPr>
        <p:spPr>
          <a:xfrm>
            <a:off x="7050778" y="1747485"/>
            <a:ext cx="2791732" cy="261610"/>
          </a:xfrm>
          <a:prstGeom prst="rect">
            <a:avLst/>
          </a:prstGeom>
          <a:noFill/>
        </p:spPr>
        <p:txBody>
          <a:bodyPr wrap="square" rtlCol="0">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                        SEARCH INDEXING</a:t>
            </a:r>
          </a:p>
        </p:txBody>
      </p:sp>
      <p:sp>
        <p:nvSpPr>
          <p:cNvPr id="24" name="TextBox 23"/>
          <p:cNvSpPr txBox="1"/>
          <p:nvPr/>
        </p:nvSpPr>
        <p:spPr>
          <a:xfrm>
            <a:off x="7425876" y="3314287"/>
            <a:ext cx="2191997" cy="261610"/>
          </a:xfrm>
          <a:prstGeom prst="rect">
            <a:avLst/>
          </a:prstGeom>
          <a:noFill/>
        </p:spPr>
        <p:txBody>
          <a:bodyPr wrap="square" rtlCol="0">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                        STORAGE</a:t>
            </a:r>
          </a:p>
        </p:txBody>
      </p:sp>
      <p:sp>
        <p:nvSpPr>
          <p:cNvPr id="25" name="TextBox 24"/>
          <p:cNvSpPr txBox="1"/>
          <p:nvPr/>
        </p:nvSpPr>
        <p:spPr>
          <a:xfrm>
            <a:off x="4036138" y="4835974"/>
            <a:ext cx="3143199" cy="261610"/>
          </a:xfrm>
          <a:prstGeom prst="rect">
            <a:avLst/>
          </a:prstGeom>
          <a:noFill/>
        </p:spPr>
        <p:txBody>
          <a:bodyPr wrap="square" rtlCol="0">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                        OFFLINE BATCH ANALYTICS</a:t>
            </a:r>
          </a:p>
        </p:txBody>
      </p:sp>
      <p:sp>
        <p:nvSpPr>
          <p:cNvPr id="26" name="Rounded Rectangle 25"/>
          <p:cNvSpPr/>
          <p:nvPr/>
        </p:nvSpPr>
        <p:spPr bwMode="auto">
          <a:xfrm>
            <a:off x="9938172" y="2009095"/>
            <a:ext cx="521293" cy="2810746"/>
          </a:xfrm>
          <a:prstGeom prst="roundRect">
            <a:avLst/>
          </a:prstGeom>
          <a:solidFill>
            <a:schemeClr val="bg1">
              <a:lumMod val="75000"/>
            </a:schemeClr>
          </a:solidFill>
          <a:ln w="12700">
            <a:solidFill>
              <a:schemeClr val="bg1">
                <a:lumMod val="75000"/>
              </a:schemeClr>
            </a:solidFill>
            <a:round/>
            <a:headEnd/>
            <a:tailEnd/>
          </a:ln>
        </p:spPr>
        <p:txBody>
          <a:bodyPr vert="vert270"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a:p>
            <a:pPr algn="ctr"/>
            <a:endParaRPr lang="en-US" dirty="0">
              <a:latin typeface="Segoe UI" panose="020B0502040204020203" pitchFamily="34" charset="0"/>
              <a:ea typeface="Segoe UI" panose="020B0502040204020203" pitchFamily="34" charset="0"/>
              <a:cs typeface="Segoe UI" panose="020B0502040204020203" pitchFamily="34" charset="0"/>
            </a:endParaRPr>
          </a:p>
          <a:p>
            <a:pPr algn="ctr"/>
            <a:endParaRPr lang="en-US" b="1" dirty="0">
              <a:latin typeface="Segoe UI" panose="020B0502040204020203" pitchFamily="34" charset="0"/>
              <a:ea typeface="Segoe UI" panose="020B0502040204020203" pitchFamily="34" charset="0"/>
              <a:cs typeface="Segoe UI" panose="020B0502040204020203" pitchFamily="34" charset="0"/>
            </a:endParaRPr>
          </a:p>
          <a:p>
            <a:pPr algn="ctr"/>
            <a:endParaRPr lang="en-US" dirty="0">
              <a:latin typeface="Segoe UI" panose="020B0502040204020203" pitchFamily="34" charset="0"/>
              <a:ea typeface="Segoe UI" panose="020B0502040204020203" pitchFamily="34" charset="0"/>
              <a:cs typeface="Segoe UI" panose="020B0502040204020203" pitchFamily="34" charset="0"/>
            </a:endParaRPr>
          </a:p>
          <a:p>
            <a:pPr algn="ctr"/>
            <a:endParaRPr lang="en-US" sz="1200" dirty="0">
              <a:latin typeface="Segoe UI" panose="020B0502040204020203" pitchFamily="34" charset="0"/>
              <a:ea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27" name="TextBox 26"/>
          <p:cNvSpPr txBox="1"/>
          <p:nvPr/>
        </p:nvSpPr>
        <p:spPr>
          <a:xfrm>
            <a:off x="8753513" y="1746057"/>
            <a:ext cx="2191997" cy="261610"/>
          </a:xfrm>
          <a:prstGeom prst="rect">
            <a:avLst/>
          </a:prstGeom>
          <a:noFill/>
        </p:spPr>
        <p:txBody>
          <a:bodyPr wrap="square" rtlCol="0">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                        DESTINATION</a:t>
            </a:r>
          </a:p>
        </p:txBody>
      </p:sp>
      <p:sp>
        <p:nvSpPr>
          <p:cNvPr id="31" name="Rectangle 30"/>
          <p:cNvSpPr/>
          <p:nvPr/>
        </p:nvSpPr>
        <p:spPr bwMode="auto">
          <a:xfrm>
            <a:off x="4333552" y="2235441"/>
            <a:ext cx="2862841" cy="1093568"/>
          </a:xfrm>
          <a:prstGeom prst="rect">
            <a:avLst/>
          </a:prstGeom>
          <a:solidFill>
            <a:schemeClr val="bg1"/>
          </a:solidFill>
          <a:ln w="12700">
            <a:solidFill>
              <a:schemeClr val="bg1"/>
            </a:solidFill>
            <a:round/>
            <a:headEnd/>
            <a:tailEnd/>
          </a:ln>
        </p:spPr>
        <p:txBody>
          <a:bodyPr rtlCol="0" anchor="ctr"/>
          <a:lstStyle/>
          <a:p>
            <a:pPr algn="ctr"/>
            <a:r>
              <a:rPr lang="en-US" dirty="0">
                <a:latin typeface="Segoe UI" panose="020B0502040204020203" pitchFamily="34" charset="0"/>
                <a:ea typeface="Segoe UI" panose="020B0502040204020203" pitchFamily="34" charset="0"/>
                <a:cs typeface="Segoe UI" panose="020B0502040204020203" pitchFamily="34" charset="0"/>
              </a:rPr>
              <a:t>SPARK STREAMING</a:t>
            </a:r>
          </a:p>
        </p:txBody>
      </p:sp>
      <p:sp>
        <p:nvSpPr>
          <p:cNvPr id="34" name="Rectangle 33"/>
          <p:cNvSpPr/>
          <p:nvPr/>
        </p:nvSpPr>
        <p:spPr bwMode="auto">
          <a:xfrm>
            <a:off x="5867520" y="3437255"/>
            <a:ext cx="1328872" cy="546784"/>
          </a:xfrm>
          <a:prstGeom prst="rect">
            <a:avLst/>
          </a:prstGeom>
          <a:solidFill>
            <a:schemeClr val="bg1"/>
          </a:solidFill>
          <a:ln w="12700">
            <a:solidFill>
              <a:schemeClr val="bg1"/>
            </a:solidFill>
            <a:round/>
            <a:headEnd/>
            <a:tailEnd/>
          </a:ln>
        </p:spPr>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STATISTICS BASED ON TIME WINDOW</a:t>
            </a:r>
          </a:p>
        </p:txBody>
      </p:sp>
      <p:sp>
        <p:nvSpPr>
          <p:cNvPr id="37" name="Rectangle 36"/>
          <p:cNvSpPr/>
          <p:nvPr/>
        </p:nvSpPr>
        <p:spPr bwMode="auto">
          <a:xfrm>
            <a:off x="4333550" y="3437256"/>
            <a:ext cx="1452786" cy="546783"/>
          </a:xfrm>
          <a:prstGeom prst="rect">
            <a:avLst/>
          </a:prstGeom>
          <a:solidFill>
            <a:schemeClr val="bg1"/>
          </a:solidFill>
          <a:ln w="12700">
            <a:solidFill>
              <a:schemeClr val="bg1"/>
            </a:solidFill>
            <a:round/>
            <a:headEnd/>
            <a:tailEnd/>
          </a:ln>
        </p:spPr>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REAL TIME MODEL TRANING</a:t>
            </a:r>
          </a:p>
        </p:txBody>
      </p:sp>
      <p:sp>
        <p:nvSpPr>
          <p:cNvPr id="38" name="Rectangle 37"/>
          <p:cNvSpPr/>
          <p:nvPr/>
        </p:nvSpPr>
        <p:spPr bwMode="auto">
          <a:xfrm>
            <a:off x="4333549" y="4079918"/>
            <a:ext cx="1452786" cy="546783"/>
          </a:xfrm>
          <a:prstGeom prst="rect">
            <a:avLst/>
          </a:prstGeom>
          <a:solidFill>
            <a:schemeClr val="bg1"/>
          </a:solidFill>
          <a:ln w="12700">
            <a:solidFill>
              <a:schemeClr val="bg1"/>
            </a:solidFill>
            <a:round/>
            <a:headEnd/>
            <a:tailEnd/>
          </a:ln>
        </p:spPr>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TRANSFORMING STREAMING DATA</a:t>
            </a:r>
          </a:p>
        </p:txBody>
      </p:sp>
      <p:sp>
        <p:nvSpPr>
          <p:cNvPr id="39" name="Rectangle 38"/>
          <p:cNvSpPr/>
          <p:nvPr/>
        </p:nvSpPr>
        <p:spPr bwMode="auto">
          <a:xfrm>
            <a:off x="5858963" y="4079916"/>
            <a:ext cx="1337433" cy="546782"/>
          </a:xfrm>
          <a:prstGeom prst="rect">
            <a:avLst/>
          </a:prstGeom>
          <a:solidFill>
            <a:schemeClr val="bg1"/>
          </a:solidFill>
          <a:ln w="12700">
            <a:solidFill>
              <a:schemeClr val="bg1"/>
            </a:solidFill>
            <a:round/>
            <a:headEnd/>
            <a:tailEnd/>
          </a:ln>
        </p:spPr>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REAL TIME SCORING</a:t>
            </a:r>
          </a:p>
        </p:txBody>
      </p:sp>
      <p:pic>
        <p:nvPicPr>
          <p:cNvPr id="1029" name="Picture 5"/>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44459" y="2139893"/>
            <a:ext cx="1303642" cy="842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5"/>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05314" y="3093588"/>
            <a:ext cx="1303642" cy="842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5"/>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05314" y="4117582"/>
            <a:ext cx="1303642" cy="842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Chevron 39"/>
          <p:cNvSpPr/>
          <p:nvPr/>
        </p:nvSpPr>
        <p:spPr bwMode="auto">
          <a:xfrm>
            <a:off x="3077323" y="2492831"/>
            <a:ext cx="128187" cy="221033"/>
          </a:xfrm>
          <a:prstGeom prst="chevron">
            <a:avLst/>
          </a:prstGeom>
          <a:solidFill>
            <a:schemeClr val="bg1">
              <a:lumMod val="9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7" name="Chevron 46"/>
          <p:cNvSpPr/>
          <p:nvPr/>
        </p:nvSpPr>
        <p:spPr bwMode="auto">
          <a:xfrm>
            <a:off x="3088716" y="3452528"/>
            <a:ext cx="128187" cy="221033"/>
          </a:xfrm>
          <a:prstGeom prst="chevron">
            <a:avLst/>
          </a:prstGeom>
          <a:solidFill>
            <a:schemeClr val="bg1">
              <a:lumMod val="9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8" name="Chevron 47"/>
          <p:cNvSpPr/>
          <p:nvPr/>
        </p:nvSpPr>
        <p:spPr bwMode="auto">
          <a:xfrm>
            <a:off x="3121476" y="4462555"/>
            <a:ext cx="128187" cy="221033"/>
          </a:xfrm>
          <a:prstGeom prst="chevron">
            <a:avLst/>
          </a:prstGeom>
          <a:solidFill>
            <a:schemeClr val="bg1">
              <a:lumMod val="9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44" name="Straight Connector 43"/>
          <p:cNvCxnSpPr/>
          <p:nvPr/>
        </p:nvCxnSpPr>
        <p:spPr>
          <a:xfrm>
            <a:off x="3846440" y="2944758"/>
            <a:ext cx="264918" cy="0"/>
          </a:xfrm>
          <a:prstGeom prst="line">
            <a:avLst/>
          </a:prstGeom>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853558" y="3567188"/>
            <a:ext cx="264918" cy="0"/>
          </a:xfrm>
          <a:prstGeom prst="line">
            <a:avLst/>
          </a:prstGeom>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43584" y="4240894"/>
            <a:ext cx="264918" cy="0"/>
          </a:xfrm>
          <a:prstGeom prst="line">
            <a:avLst/>
          </a:prstGeom>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bwMode="auto">
          <a:xfrm>
            <a:off x="7417152" y="2668437"/>
            <a:ext cx="246400" cy="145249"/>
          </a:xfrm>
          <a:prstGeom prst="rightArrow">
            <a:avLst/>
          </a:prstGeom>
          <a:solidFill>
            <a:schemeClr val="bg1">
              <a:lumMod val="9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6" name="Up Arrow 45"/>
          <p:cNvSpPr/>
          <p:nvPr/>
        </p:nvSpPr>
        <p:spPr bwMode="auto">
          <a:xfrm>
            <a:off x="8110801" y="3320463"/>
            <a:ext cx="136733" cy="185878"/>
          </a:xfrm>
          <a:prstGeom prst="upArrow">
            <a:avLst/>
          </a:prstGeom>
          <a:solidFill>
            <a:schemeClr val="bg1">
              <a:lumMod val="9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58" name="Up Arrow 57"/>
          <p:cNvSpPr/>
          <p:nvPr/>
        </p:nvSpPr>
        <p:spPr bwMode="auto">
          <a:xfrm>
            <a:off x="9066525" y="3327581"/>
            <a:ext cx="136733" cy="185878"/>
          </a:xfrm>
          <a:prstGeom prst="upArrow">
            <a:avLst/>
          </a:prstGeom>
          <a:solidFill>
            <a:schemeClr val="bg1">
              <a:lumMod val="9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50" name="Left-Right Arrow 49"/>
          <p:cNvSpPr/>
          <p:nvPr/>
        </p:nvSpPr>
        <p:spPr bwMode="auto">
          <a:xfrm>
            <a:off x="7422855" y="4095506"/>
            <a:ext cx="256375" cy="142860"/>
          </a:xfrm>
          <a:prstGeom prst="leftRightArrow">
            <a:avLst/>
          </a:prstGeom>
          <a:solidFill>
            <a:schemeClr val="bg1">
              <a:lumMod val="9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57" name="Left-Up Arrow 56"/>
          <p:cNvSpPr/>
          <p:nvPr/>
        </p:nvSpPr>
        <p:spPr bwMode="auto">
          <a:xfrm>
            <a:off x="7384401" y="4823159"/>
            <a:ext cx="1539642" cy="757265"/>
          </a:xfrm>
          <a:prstGeom prst="leftUpArrow">
            <a:avLst/>
          </a:prstGeom>
          <a:solidFill>
            <a:schemeClr val="bg1">
              <a:lumMod val="8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6" name="TextBox 65"/>
          <p:cNvSpPr txBox="1"/>
          <p:nvPr/>
        </p:nvSpPr>
        <p:spPr>
          <a:xfrm>
            <a:off x="1618821" y="1704756"/>
            <a:ext cx="1307506" cy="261610"/>
          </a:xfrm>
          <a:prstGeom prst="rect">
            <a:avLst/>
          </a:prstGeom>
          <a:noFill/>
        </p:spPr>
        <p:txBody>
          <a:bodyPr wrap="square" rtlCol="0">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NETWORK DATA</a:t>
            </a:r>
          </a:p>
        </p:txBody>
      </p:sp>
      <p:sp>
        <p:nvSpPr>
          <p:cNvPr id="68" name="Right Arrow 67"/>
          <p:cNvSpPr/>
          <p:nvPr/>
        </p:nvSpPr>
        <p:spPr bwMode="auto">
          <a:xfrm>
            <a:off x="9654755" y="2654201"/>
            <a:ext cx="246400" cy="145249"/>
          </a:xfrm>
          <a:prstGeom prst="rightArrow">
            <a:avLst/>
          </a:prstGeom>
          <a:solidFill>
            <a:schemeClr val="bg1">
              <a:lumMod val="9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9" name="Right Arrow 68"/>
          <p:cNvSpPr/>
          <p:nvPr/>
        </p:nvSpPr>
        <p:spPr bwMode="auto">
          <a:xfrm>
            <a:off x="9669014" y="4095646"/>
            <a:ext cx="246400" cy="145249"/>
          </a:xfrm>
          <a:prstGeom prst="rightArrow">
            <a:avLst/>
          </a:prstGeom>
          <a:solidFill>
            <a:schemeClr val="bg1">
              <a:lumMod val="95000"/>
            </a:schemeClr>
          </a:solidFill>
          <a:ln w="12700">
            <a:solidFill>
              <a:schemeClr val="tx1"/>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64" name="Straight Connector 63"/>
          <p:cNvCxnSpPr/>
          <p:nvPr/>
        </p:nvCxnSpPr>
        <p:spPr>
          <a:xfrm>
            <a:off x="1462125" y="1648399"/>
            <a:ext cx="8546" cy="4099267"/>
          </a:xfrm>
          <a:prstGeom prst="line">
            <a:avLst/>
          </a:prstGeom>
          <a:ln>
            <a:solidFill>
              <a:schemeClr val="bg1">
                <a:lumMod val="6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bwMode="auto">
          <a:xfrm>
            <a:off x="138818" y="1696186"/>
            <a:ext cx="1250830" cy="4088469"/>
          </a:xfrm>
          <a:prstGeom prst="roundRect">
            <a:avLst/>
          </a:prstGeom>
          <a:noFill/>
          <a:ln w="12700">
            <a:solidFill>
              <a:srgbClr val="0A627F"/>
            </a:solidFill>
            <a:round/>
            <a:headEnd/>
            <a:tailEnd/>
          </a:ln>
        </p:spPr>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3" name="Rounded Rectangle 72"/>
          <p:cNvSpPr/>
          <p:nvPr/>
        </p:nvSpPr>
        <p:spPr bwMode="auto">
          <a:xfrm>
            <a:off x="138818" y="1650571"/>
            <a:ext cx="1250830" cy="391664"/>
          </a:xfrm>
          <a:prstGeom prst="roundRect">
            <a:avLst/>
          </a:prstGeom>
          <a:solidFill>
            <a:srgbClr val="0A627F"/>
          </a:solidFill>
          <a:ln w="12700">
            <a:solidFill>
              <a:srgbClr val="0A627F"/>
            </a:solidFill>
            <a:round/>
            <a:headEnd/>
            <a:tailEnd/>
          </a:ln>
        </p:spPr>
        <p:txBody>
          <a:bodyPr rtlCol="0" anchor="ctr"/>
          <a:lstStyle/>
          <a:p>
            <a:pPr algn="ctr"/>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SOURCES</a:t>
            </a:r>
          </a:p>
        </p:txBody>
      </p:sp>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92" y="2599801"/>
            <a:ext cx="440045" cy="398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467" y="3261699"/>
            <a:ext cx="249747" cy="314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524" y="3885209"/>
            <a:ext cx="324304" cy="316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43" y="4480452"/>
            <a:ext cx="349207" cy="304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915" y="5183724"/>
            <a:ext cx="266915" cy="27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0" y="2100865"/>
            <a:ext cx="3238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0" name="TextBox 89"/>
          <p:cNvSpPr txBox="1"/>
          <p:nvPr/>
        </p:nvSpPr>
        <p:spPr>
          <a:xfrm>
            <a:off x="161836" y="3041380"/>
            <a:ext cx="1436628" cy="230832"/>
          </a:xfrm>
          <a:prstGeom prst="rect">
            <a:avLst/>
          </a:prstGeom>
          <a:noFill/>
        </p:spPr>
        <p:txBody>
          <a:bodyPr wrap="square" rtlCol="0">
            <a:spAutoFit/>
          </a:bodyPr>
          <a:lstStyle/>
          <a:p>
            <a:r>
              <a:rPr lang="en-US" sz="900" dirty="0">
                <a:latin typeface="Segoe UI" panose="020B0502040204020203" pitchFamily="34" charset="0"/>
                <a:ea typeface="Segoe UI" panose="020B0502040204020203" pitchFamily="34" charset="0"/>
                <a:cs typeface="Segoe UI" panose="020B0502040204020203" pitchFamily="34" charset="0"/>
              </a:rPr>
              <a:t>Documents &amp; Emails</a:t>
            </a:r>
          </a:p>
        </p:txBody>
      </p:sp>
      <p:sp>
        <p:nvSpPr>
          <p:cNvPr id="91" name="TextBox 90"/>
          <p:cNvSpPr txBox="1"/>
          <p:nvPr/>
        </p:nvSpPr>
        <p:spPr>
          <a:xfrm>
            <a:off x="58021" y="3590492"/>
            <a:ext cx="1766400" cy="230832"/>
          </a:xfrm>
          <a:prstGeom prst="rect">
            <a:avLst/>
          </a:prstGeom>
          <a:noFill/>
        </p:spPr>
        <p:txBody>
          <a:bodyPr wrap="square" rtlCol="0">
            <a:spAutoFit/>
          </a:bodyPr>
          <a:lstStyle/>
          <a:p>
            <a:r>
              <a:rPr lang="en-US" sz="900" dirty="0" err="1">
                <a:latin typeface="Segoe UI" panose="020B0502040204020203" pitchFamily="34" charset="0"/>
                <a:ea typeface="Segoe UI" panose="020B0502040204020203" pitchFamily="34" charset="0"/>
                <a:cs typeface="Segoe UI" panose="020B0502040204020203" pitchFamily="34" charset="0"/>
              </a:rPr>
              <a:t>WebLogs</a:t>
            </a:r>
            <a:r>
              <a:rPr lang="en-US" sz="900" dirty="0">
                <a:latin typeface="Segoe UI" panose="020B0502040204020203" pitchFamily="34" charset="0"/>
                <a:ea typeface="Segoe UI" panose="020B0502040204020203" pitchFamily="34" charset="0"/>
                <a:cs typeface="Segoe UI" panose="020B0502040204020203" pitchFamily="34" charset="0"/>
              </a:rPr>
              <a:t> &amp; </a:t>
            </a:r>
            <a:r>
              <a:rPr lang="en-US" sz="900" dirty="0" err="1">
                <a:latin typeface="Segoe UI" panose="020B0502040204020203" pitchFamily="34" charset="0"/>
                <a:ea typeface="Segoe UI" panose="020B0502040204020203" pitchFamily="34" charset="0"/>
                <a:cs typeface="Segoe UI" panose="020B0502040204020203" pitchFamily="34" charset="0"/>
              </a:rPr>
              <a:t>ClickStreams</a:t>
            </a: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92" name="TextBox 91"/>
          <p:cNvSpPr txBox="1"/>
          <p:nvPr/>
        </p:nvSpPr>
        <p:spPr>
          <a:xfrm>
            <a:off x="271103" y="4261128"/>
            <a:ext cx="1436628" cy="230832"/>
          </a:xfrm>
          <a:prstGeom prst="rect">
            <a:avLst/>
          </a:prstGeom>
          <a:noFill/>
        </p:spPr>
        <p:txBody>
          <a:bodyPr wrap="square" rtlCol="0">
            <a:spAutoFit/>
          </a:bodyPr>
          <a:lstStyle/>
          <a:p>
            <a:r>
              <a:rPr lang="en-US" sz="900" dirty="0">
                <a:latin typeface="Segoe UI" panose="020B0502040204020203" pitchFamily="34" charset="0"/>
                <a:ea typeface="Segoe UI" panose="020B0502040204020203" pitchFamily="34" charset="0"/>
                <a:cs typeface="Segoe UI" panose="020B0502040204020203" pitchFamily="34" charset="0"/>
              </a:rPr>
              <a:t>Social Networks</a:t>
            </a:r>
          </a:p>
        </p:txBody>
      </p:sp>
      <p:sp>
        <p:nvSpPr>
          <p:cNvPr id="94" name="TextBox 93"/>
          <p:cNvSpPr txBox="1"/>
          <p:nvPr/>
        </p:nvSpPr>
        <p:spPr>
          <a:xfrm>
            <a:off x="190603" y="4887958"/>
            <a:ext cx="1436628" cy="230832"/>
          </a:xfrm>
          <a:prstGeom prst="rect">
            <a:avLst/>
          </a:prstGeom>
          <a:noFill/>
        </p:spPr>
        <p:txBody>
          <a:bodyPr wrap="square" rtlCol="0">
            <a:spAutoFit/>
          </a:bodyPr>
          <a:lstStyle/>
          <a:p>
            <a:r>
              <a:rPr lang="en-US" sz="900" dirty="0">
                <a:latin typeface="Segoe UI" panose="020B0502040204020203" pitchFamily="34" charset="0"/>
                <a:ea typeface="Segoe UI" panose="020B0502040204020203" pitchFamily="34" charset="0"/>
                <a:cs typeface="Segoe UI" panose="020B0502040204020203" pitchFamily="34" charset="0"/>
              </a:rPr>
              <a:t>Machine Generated</a:t>
            </a:r>
          </a:p>
        </p:txBody>
      </p:sp>
      <p:sp>
        <p:nvSpPr>
          <p:cNvPr id="95" name="TextBox 94"/>
          <p:cNvSpPr txBox="1"/>
          <p:nvPr/>
        </p:nvSpPr>
        <p:spPr>
          <a:xfrm>
            <a:off x="317101" y="5543045"/>
            <a:ext cx="1436628" cy="230832"/>
          </a:xfrm>
          <a:prstGeom prst="rect">
            <a:avLst/>
          </a:prstGeom>
          <a:noFill/>
        </p:spPr>
        <p:txBody>
          <a:bodyPr wrap="square" rtlCol="0">
            <a:spAutoFit/>
          </a:bodyPr>
          <a:lstStyle/>
          <a:p>
            <a:r>
              <a:rPr lang="en-US" sz="900" dirty="0">
                <a:latin typeface="Segoe UI" panose="020B0502040204020203" pitchFamily="34" charset="0"/>
                <a:ea typeface="Segoe UI" panose="020B0502040204020203" pitchFamily="34" charset="0"/>
                <a:cs typeface="Segoe UI" panose="020B0502040204020203" pitchFamily="34" charset="0"/>
              </a:rPr>
              <a:t>Sensor Data</a:t>
            </a:r>
          </a:p>
        </p:txBody>
      </p:sp>
      <p:sp>
        <p:nvSpPr>
          <p:cNvPr id="96" name="TextBox 95"/>
          <p:cNvSpPr txBox="1"/>
          <p:nvPr/>
        </p:nvSpPr>
        <p:spPr>
          <a:xfrm>
            <a:off x="236601" y="2478734"/>
            <a:ext cx="1436628" cy="230832"/>
          </a:xfrm>
          <a:prstGeom prst="rect">
            <a:avLst/>
          </a:prstGeom>
          <a:noFill/>
        </p:spPr>
        <p:txBody>
          <a:bodyPr wrap="square" rtlCol="0">
            <a:spAutoFit/>
          </a:bodyPr>
          <a:lstStyle/>
          <a:p>
            <a:r>
              <a:rPr lang="en-US" sz="900" dirty="0">
                <a:latin typeface="Segoe UI" panose="020B0502040204020203" pitchFamily="34" charset="0"/>
                <a:ea typeface="Segoe UI" panose="020B0502040204020203" pitchFamily="34" charset="0"/>
                <a:cs typeface="Segoe UI" panose="020B0502040204020203" pitchFamily="34" charset="0"/>
              </a:rPr>
              <a:t>Geolocation Data</a:t>
            </a:r>
          </a:p>
        </p:txBody>
      </p:sp>
      <p:cxnSp>
        <p:nvCxnSpPr>
          <p:cNvPr id="79" name="Straight Connector 78"/>
          <p:cNvCxnSpPr/>
          <p:nvPr/>
        </p:nvCxnSpPr>
        <p:spPr>
          <a:xfrm flipV="1">
            <a:off x="161834" y="5882308"/>
            <a:ext cx="11948103" cy="52668"/>
          </a:xfrm>
          <a:prstGeom prst="line">
            <a:avLst/>
          </a:prstGeom>
          <a:ln>
            <a:solidFill>
              <a:schemeClr val="bg1">
                <a:lumMod val="6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61834" y="5870926"/>
            <a:ext cx="11558830" cy="1184940"/>
          </a:xfrm>
          <a:prstGeom prst="rect">
            <a:avLst/>
          </a:prstGeom>
          <a:noFill/>
        </p:spPr>
        <p:txBody>
          <a:bodyPr wrap="square" rtlCol="0">
            <a:spAutoFit/>
          </a:bodyPr>
          <a:lstStyle/>
          <a:p>
            <a:r>
              <a:rPr lang="en-US" sz="1200" b="1" u="sng" dirty="0">
                <a:latin typeface="Segoe UI" panose="020B0502040204020203" pitchFamily="34" charset="0"/>
                <a:ea typeface="Segoe UI" panose="020B0502040204020203" pitchFamily="34" charset="0"/>
                <a:cs typeface="Segoe UI" panose="020B0502040204020203" pitchFamily="34" charset="0"/>
              </a:rPr>
              <a:t>Sample </a:t>
            </a:r>
            <a:r>
              <a:rPr lang="en-US" sz="1200" b="1" u="sng" dirty="0" err="1">
                <a:latin typeface="Segoe UI" panose="020B0502040204020203" pitchFamily="34" charset="0"/>
                <a:ea typeface="Segoe UI" panose="020B0502040204020203" pitchFamily="34" charset="0"/>
                <a:cs typeface="Segoe UI" panose="020B0502040204020203" pitchFamily="34" charset="0"/>
              </a:rPr>
              <a:t>Usecases</a:t>
            </a:r>
            <a:endParaRPr lang="en-US" sz="1200" b="1" u="sng" dirty="0">
              <a:latin typeface="Segoe UI" panose="020B0502040204020203" pitchFamily="34" charset="0"/>
              <a:ea typeface="Segoe UI" panose="020B0502040204020203" pitchFamily="34" charset="0"/>
              <a:cs typeface="Segoe UI" panose="020B0502040204020203" pitchFamily="34" charset="0"/>
            </a:endParaRPr>
          </a:p>
          <a:p>
            <a:r>
              <a:rPr lang="en-US" sz="1200" b="1" dirty="0">
                <a:latin typeface="Segoe UI Semibold" panose="020B0702040204020203" pitchFamily="34" charset="0"/>
                <a:ea typeface="Segoe UI" panose="020B0502040204020203" pitchFamily="34" charset="0"/>
                <a:cs typeface="Segoe UI" panose="020B0502040204020203" pitchFamily="34" charset="0"/>
              </a:rPr>
              <a:t>Marketing Campaign Analysis</a:t>
            </a:r>
            <a:r>
              <a:rPr lang="en-US" sz="1200" dirty="0">
                <a:latin typeface="Segoe UI" panose="020B0502040204020203" pitchFamily="34" charset="0"/>
                <a:ea typeface="Segoe UI" panose="020B0502040204020203" pitchFamily="34" charset="0"/>
                <a:cs typeface="Segoe UI" panose="020B0502040204020203" pitchFamily="34" charset="0"/>
              </a:rPr>
              <a:t>: Continuously monitoring the effects that new campaigns have on the site traffic. </a:t>
            </a:r>
          </a:p>
          <a:p>
            <a:r>
              <a:rPr lang="en-US" sz="1200" b="1" dirty="0">
                <a:latin typeface="Segoe UI Semibold" panose="020B0702040204020203" pitchFamily="34" charset="0"/>
                <a:ea typeface="Segoe UI" panose="020B0502040204020203" pitchFamily="34" charset="0"/>
                <a:cs typeface="Segoe UI" panose="020B0502040204020203" pitchFamily="34" charset="0"/>
              </a:rPr>
              <a:t>Smart Cities</a:t>
            </a:r>
            <a:r>
              <a:rPr lang="en-US" sz="1200" dirty="0">
                <a:latin typeface="Segoe UI" panose="020B0502040204020203" pitchFamily="34" charset="0"/>
                <a:ea typeface="Segoe UI" panose="020B0502040204020203" pitchFamily="34" charset="0"/>
                <a:cs typeface="Segoe UI" panose="020B0502040204020203" pitchFamily="34" charset="0"/>
              </a:rPr>
              <a:t>: Making Real-Time Transportation decisions with Data Visualization.</a:t>
            </a:r>
          </a:p>
          <a:p>
            <a:r>
              <a:rPr lang="en-US" sz="1200" b="1" dirty="0">
                <a:latin typeface="Segoe UI Semibold" panose="020B0702040204020203" pitchFamily="34" charset="0"/>
                <a:ea typeface="Segoe UI" panose="020B0502040204020203" pitchFamily="34" charset="0"/>
                <a:cs typeface="Segoe UI" panose="020B0502040204020203" pitchFamily="34" charset="0"/>
              </a:rPr>
              <a:t>Fraud Detection</a:t>
            </a:r>
            <a:r>
              <a:rPr lang="en-US" sz="1200" dirty="0">
                <a:latin typeface="Segoe UI" panose="020B0502040204020203" pitchFamily="34" charset="0"/>
                <a:ea typeface="Segoe UI" panose="020B0502040204020203" pitchFamily="34" charset="0"/>
                <a:cs typeface="Segoe UI" panose="020B0502040204020203" pitchFamily="34" charset="0"/>
              </a:rPr>
              <a:t>: Scoring Credit card transactions real time to identify the fraudulent transactions. </a:t>
            </a:r>
          </a:p>
          <a:p>
            <a:r>
              <a:rPr lang="en-US" sz="1200" b="1" dirty="0">
                <a:latin typeface="Segoe UI Semibold" panose="020B0702040204020203" pitchFamily="34" charset="0"/>
                <a:ea typeface="Segoe UI" panose="020B0502040204020203" pitchFamily="34" charset="0"/>
                <a:cs typeface="Segoe UI" panose="020B0502040204020203" pitchFamily="34" charset="0"/>
              </a:rPr>
              <a:t>HealthCare</a:t>
            </a:r>
            <a:r>
              <a:rPr lang="en-US" sz="1200" dirty="0">
                <a:latin typeface="Segoe UI" panose="020B0502040204020203" pitchFamily="34" charset="0"/>
                <a:ea typeface="Segoe UI" panose="020B0502040204020203" pitchFamily="34" charset="0"/>
                <a:cs typeface="Segoe UI" panose="020B0502040204020203" pitchFamily="34" charset="0"/>
              </a:rPr>
              <a:t>: Generating real time insights using data generated from Medical Device. </a:t>
            </a:r>
          </a:p>
          <a:p>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02" name="Straight Connector 101"/>
          <p:cNvCxnSpPr/>
          <p:nvPr/>
        </p:nvCxnSpPr>
        <p:spPr>
          <a:xfrm>
            <a:off x="10838424" y="1737819"/>
            <a:ext cx="8546" cy="4099267"/>
          </a:xfrm>
          <a:prstGeom prst="line">
            <a:avLst/>
          </a:prstGeom>
          <a:ln>
            <a:solidFill>
              <a:schemeClr val="bg1">
                <a:lumMod val="65000"/>
              </a:schemeClr>
            </a:solidFill>
            <a:prstDash val="dash"/>
            <a:tailEnd type="none"/>
          </a:ln>
        </p:spPr>
        <p:style>
          <a:lnRef idx="1">
            <a:schemeClr val="accent1"/>
          </a:lnRef>
          <a:fillRef idx="0">
            <a:schemeClr val="accent1"/>
          </a:fillRef>
          <a:effectRef idx="0">
            <a:schemeClr val="accent1"/>
          </a:effectRef>
          <a:fontRef idx="minor">
            <a:schemeClr val="tx1"/>
          </a:fontRef>
        </p:style>
      </p:cxnSp>
      <p:pic>
        <p:nvPicPr>
          <p:cNvPr id="1041"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093416" y="1732208"/>
            <a:ext cx="892237" cy="97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61224" y="2930797"/>
            <a:ext cx="1143001"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42632" y="4004077"/>
            <a:ext cx="1193801"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0716" y="5110405"/>
            <a:ext cx="874935" cy="628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1834" y="815240"/>
            <a:ext cx="11869813" cy="830997"/>
          </a:xfrm>
          <a:prstGeom prst="rect">
            <a:avLst/>
          </a:prstGeom>
        </p:spPr>
        <p:txBody>
          <a:bodyPr wrap="square">
            <a:spAutoFit/>
          </a:bodyPr>
          <a:lstStyle/>
          <a:p>
            <a:r>
              <a:rPr lang="en-US" sz="1600" i="1" dirty="0">
                <a:latin typeface="Segoe UI Light" panose="020B0502040204020203" pitchFamily="34" charset="0"/>
              </a:rPr>
              <a:t>With the explosion of the </a:t>
            </a:r>
            <a:r>
              <a:rPr lang="en-US" sz="1600" i="1" dirty="0" err="1">
                <a:latin typeface="Segoe UI Light" panose="020B0502040204020203" pitchFamily="34" charset="0"/>
              </a:rPr>
              <a:t>IoT</a:t>
            </a:r>
            <a:r>
              <a:rPr lang="en-US" sz="1600" i="1" dirty="0">
                <a:latin typeface="Segoe UI Light" panose="020B0502040204020203" pitchFamily="34" charset="0"/>
              </a:rPr>
              <a:t> and the massive amount of data that will be collected, getting the data processed will be key </a:t>
            </a:r>
            <a:r>
              <a:rPr lang="en-US" sz="1600" i="1" dirty="0" smtClean="0">
                <a:latin typeface="Segoe UI Light" panose="020B0502040204020203" pitchFamily="34" charset="0"/>
              </a:rPr>
              <a:t> </a:t>
            </a:r>
            <a:r>
              <a:rPr lang="en-US" sz="1600" i="1" dirty="0">
                <a:latin typeface="Segoe UI Light" panose="020B0502040204020203" pitchFamily="34" charset="0"/>
              </a:rPr>
              <a:t>which makes stream processing essential. To address this requirement, </a:t>
            </a:r>
            <a:r>
              <a:rPr lang="en-US" sz="1600" i="1" dirty="0" err="1">
                <a:latin typeface="Segoe UI Light" panose="020B0502040204020203" pitchFamily="34" charset="0"/>
              </a:rPr>
              <a:t>LatentView</a:t>
            </a:r>
            <a:r>
              <a:rPr lang="en-US" sz="1600" i="1" dirty="0">
                <a:latin typeface="Segoe UI Light" panose="020B0502040204020203" pitchFamily="34" charset="0"/>
              </a:rPr>
              <a:t> has developed a generic framework that will enable collection, integration, analysis and visualization of all this data in real-time</a:t>
            </a:r>
            <a:r>
              <a:rPr lang="en-US" sz="1600" i="1" dirty="0" smtClean="0">
                <a:solidFill>
                  <a:schemeClr val="bg1"/>
                </a:solidFill>
                <a:latin typeface="Segoe UI Light" panose="020B0502040204020203" pitchFamily="34" charset="0"/>
              </a:rPr>
              <a:t>..</a:t>
            </a:r>
            <a:endParaRPr lang="en-US" sz="1600" i="1" dirty="0">
              <a:solidFill>
                <a:schemeClr val="bg1"/>
              </a:solidFill>
              <a:latin typeface="Segoe UI Light" panose="020B0502040204020203" pitchFamily="34" charset="0"/>
            </a:endParaRPr>
          </a:p>
        </p:txBody>
      </p:sp>
      <p:sp>
        <p:nvSpPr>
          <p:cNvPr id="5" name="Rectangle 4"/>
          <p:cNvSpPr/>
          <p:nvPr/>
        </p:nvSpPr>
        <p:spPr>
          <a:xfrm>
            <a:off x="9566335" y="1853519"/>
            <a:ext cx="1015663" cy="3225624"/>
          </a:xfrm>
          <a:prstGeom prst="rect">
            <a:avLst/>
          </a:prstGeom>
        </p:spPr>
        <p:txBody>
          <a:bodyPr vert="vert270" wrap="square">
            <a:spAutoFit/>
          </a:bodyPr>
          <a:lstStyle/>
          <a:p>
            <a:pPr algn="ctr"/>
            <a:endParaRPr lang="en-US" dirty="0">
              <a:latin typeface="Segoe UI Semibold" panose="020B0702040204020203" pitchFamily="34" charset="0"/>
              <a:ea typeface="Segoe UI" panose="020B0502040204020203" pitchFamily="34" charset="0"/>
              <a:cs typeface="Segoe UI" panose="020B0502040204020203" pitchFamily="34" charset="0"/>
            </a:endParaRPr>
          </a:p>
          <a:p>
            <a:pPr algn="ctr"/>
            <a:r>
              <a:rPr lang="en-US" b="1" dirty="0">
                <a:solidFill>
                  <a:schemeClr val="bg1"/>
                </a:solidFill>
                <a:latin typeface="Segoe UI Semibold" panose="020B0702040204020203" pitchFamily="34" charset="0"/>
                <a:ea typeface="Segoe UI" panose="020B0502040204020203" pitchFamily="34" charset="0"/>
                <a:cs typeface="Segoe UI" panose="020B0502040204020203" pitchFamily="34" charset="0"/>
              </a:rPr>
              <a:t>REAL TIME SEARCH &amp; VISUALIZATION</a:t>
            </a:r>
            <a:endParaRPr lang="en-US"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7" name="Title 6"/>
          <p:cNvSpPr>
            <a:spLocks noGrp="1"/>
          </p:cNvSpPr>
          <p:nvPr>
            <p:ph type="title"/>
          </p:nvPr>
        </p:nvSpPr>
        <p:spPr/>
        <p:txBody>
          <a:bodyPr>
            <a:normAutofit/>
          </a:bodyPr>
          <a:lstStyle/>
          <a:p>
            <a:r>
              <a:rPr lang="en-US" spc="-96" dirty="0">
                <a:solidFill>
                  <a:srgbClr val="095879"/>
                </a:solidFill>
                <a:latin typeface="Segoe UI Semibold" panose="020B0702040204020203" pitchFamily="34" charset="0"/>
              </a:rPr>
              <a:t>Real Time </a:t>
            </a:r>
            <a:r>
              <a:rPr lang="en-US" spc="-96" dirty="0" err="1">
                <a:solidFill>
                  <a:srgbClr val="095879"/>
                </a:solidFill>
                <a:latin typeface="Segoe UI Semibold" panose="020B0702040204020203" pitchFamily="34" charset="0"/>
              </a:rPr>
              <a:t>IoT</a:t>
            </a:r>
            <a:r>
              <a:rPr lang="en-US" spc="-96" dirty="0">
                <a:solidFill>
                  <a:srgbClr val="095879"/>
                </a:solidFill>
                <a:latin typeface="Segoe UI Semibold" panose="020B0702040204020203" pitchFamily="34" charset="0"/>
              </a:rPr>
              <a:t> Architecture and Stream Processing </a:t>
            </a:r>
            <a:r>
              <a:rPr lang="en-US" spc="-96" dirty="0" smtClean="0">
                <a:solidFill>
                  <a:srgbClr val="095879"/>
                </a:solidFill>
                <a:latin typeface="Segoe UI Semibold" panose="020B0702040204020203" pitchFamily="34" charset="0"/>
              </a:rPr>
              <a:t>Framework</a:t>
            </a:r>
            <a:endParaRPr lang="en-US" dirty="0"/>
          </a:p>
        </p:txBody>
      </p:sp>
      <p:sp>
        <p:nvSpPr>
          <p:cNvPr id="8" name="Footer Placeholder 7"/>
          <p:cNvSpPr>
            <a:spLocks noGrp="1"/>
          </p:cNvSpPr>
          <p:nvPr>
            <p:ph type="ftr" sz="quarter" idx="11"/>
          </p:nvPr>
        </p:nvSpPr>
        <p:spPr/>
        <p:txBody>
          <a:bodyPr/>
          <a:lstStyle/>
          <a:p>
            <a:r>
              <a:rPr lang="en-US" smtClean="0"/>
              <a:t>© LatentView Analytics. Confidential</a:t>
            </a:r>
            <a:endParaRPr lang="en-US"/>
          </a:p>
        </p:txBody>
      </p:sp>
      <p:sp>
        <p:nvSpPr>
          <p:cNvPr id="9" name="Slide Number Placeholder 8"/>
          <p:cNvSpPr>
            <a:spLocks noGrp="1"/>
          </p:cNvSpPr>
          <p:nvPr>
            <p:ph type="sldNum" sz="quarter" idx="12"/>
          </p:nvPr>
        </p:nvSpPr>
        <p:spPr/>
        <p:txBody>
          <a:bodyPr/>
          <a:lstStyle/>
          <a:p>
            <a:fld id="{A0C1D9D2-9780-41B5-B48D-9BB1413BC614}" type="slidenum">
              <a:rPr lang="en-US" smtClean="0"/>
              <a:pPr/>
              <a:t>14</a:t>
            </a:fld>
            <a:endParaRPr lang="en-US"/>
          </a:p>
        </p:txBody>
      </p:sp>
    </p:spTree>
    <p:extLst>
      <p:ext uri="{BB962C8B-B14F-4D97-AF65-F5344CB8AC3E}">
        <p14:creationId xmlns:p14="http://schemas.microsoft.com/office/powerpoint/2010/main" val="500226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entagon 48"/>
          <p:cNvSpPr/>
          <p:nvPr/>
        </p:nvSpPr>
        <p:spPr bwMode="auto">
          <a:xfrm>
            <a:off x="5767076" y="-1630930"/>
            <a:ext cx="306595" cy="10158584"/>
          </a:xfrm>
          <a:prstGeom prst="homePlate">
            <a:avLst/>
          </a:prstGeom>
          <a:solidFill>
            <a:srgbClr val="11A2D2"/>
          </a:solidFill>
          <a:ln w="12700">
            <a:solidFill>
              <a:srgbClr val="2A79FF">
                <a:lumMod val="40000"/>
                <a:lumOff val="60000"/>
              </a:srgbClr>
            </a:solidFill>
            <a:round/>
            <a:headEnd/>
            <a:tailEnd/>
          </a:ln>
          <a:scene3d>
            <a:camera prst="orthographicFront">
              <a:rot lat="0" lon="0" rev="16200000"/>
            </a:camera>
            <a:lightRig rig="threePt" dir="t"/>
          </a:scene3d>
        </p:spPr>
        <p:txBody>
          <a:bodyPr rtlCol="0" anchor="ctr"/>
          <a:lstStyle/>
          <a:p>
            <a:pPr algn="ctr">
              <a:defRPr/>
            </a:pPr>
            <a:endParaRPr lang="en-US" kern="0">
              <a:solidFill>
                <a:prstClr val="black"/>
              </a:solidFill>
            </a:endParaRPr>
          </a:p>
        </p:txBody>
      </p:sp>
      <p:sp>
        <p:nvSpPr>
          <p:cNvPr id="2" name="Title 1"/>
          <p:cNvSpPr>
            <a:spLocks noGrp="1"/>
          </p:cNvSpPr>
          <p:nvPr>
            <p:ph type="title"/>
          </p:nvPr>
        </p:nvSpPr>
        <p:spPr>
          <a:noFill/>
        </p:spPr>
        <p:txBody>
          <a:bodyPr>
            <a:normAutofit/>
          </a:bodyPr>
          <a:lstStyle/>
          <a:p>
            <a:pPr defTabSz="914400"/>
            <a:r>
              <a:rPr lang="en-US" sz="2745" spc="-96" dirty="0">
                <a:solidFill>
                  <a:srgbClr val="095879"/>
                </a:solidFill>
                <a:latin typeface="Segoe UI Semibold" panose="020B0702040204020203" pitchFamily="34" charset="0"/>
                <a:ea typeface="Segoe UI" panose="020B0502040204020203" pitchFamily="34" charset="0"/>
              </a:rPr>
              <a:t>Large Scale Data </a:t>
            </a:r>
            <a:r>
              <a:rPr lang="en-US" sz="2745" spc="-96" dirty="0" smtClean="0">
                <a:solidFill>
                  <a:srgbClr val="095879"/>
                </a:solidFill>
                <a:latin typeface="Segoe UI Semibold" panose="020B0702040204020203" pitchFamily="34" charset="0"/>
                <a:ea typeface="Segoe UI" panose="020B0502040204020203" pitchFamily="34" charset="0"/>
              </a:rPr>
              <a:t>Architecture and Processing </a:t>
            </a:r>
            <a:r>
              <a:rPr lang="en-US" sz="2745" spc="-96" dirty="0">
                <a:solidFill>
                  <a:srgbClr val="095879"/>
                </a:solidFill>
                <a:latin typeface="Segoe UI Semibold" panose="020B0702040204020203" pitchFamily="34" charset="0"/>
                <a:ea typeface="Segoe UI" panose="020B0502040204020203" pitchFamily="34" charset="0"/>
              </a:rPr>
              <a:t>Frameworks</a:t>
            </a:r>
          </a:p>
        </p:txBody>
      </p:sp>
      <p:sp>
        <p:nvSpPr>
          <p:cNvPr id="3" name="_color1"/>
          <p:cNvSpPr/>
          <p:nvPr/>
        </p:nvSpPr>
        <p:spPr bwMode="gray">
          <a:xfrm>
            <a:off x="400794" y="1633179"/>
            <a:ext cx="11067012" cy="377947"/>
          </a:xfrm>
          <a:prstGeom prst="rightArrow">
            <a:avLst>
              <a:gd name="adj1" fmla="val 100000"/>
              <a:gd name="adj2" fmla="val 64286"/>
            </a:avLst>
          </a:prstGeom>
          <a:solidFill>
            <a:srgbClr val="095879"/>
          </a:solidFill>
          <a:ln w="12700" cap="flat">
            <a:solidFill>
              <a:schemeClr val="accent1">
                <a:lumMod val="20000"/>
                <a:lumOff val="80000"/>
              </a:schemeClr>
            </a:solidFill>
            <a:prstDash val="solid"/>
            <a:miter lim="800000"/>
            <a:headEnd/>
            <a:tailEnd/>
          </a:ln>
          <a:effectLst>
            <a:outerShdw blurRad="127000" dist="63500" dir="2700000" algn="tl" rotWithShape="0">
              <a:prstClr val="black">
                <a:alpha val="40000"/>
              </a:prstClr>
            </a:outerShdw>
          </a:effectLst>
        </p:spPr>
        <p:txBody>
          <a:bodyPr lIns="36000" tIns="36000" rIns="162000" bIns="36000" anchor="ctr"/>
          <a:lstStyle>
            <a:defPPr>
              <a:defRPr lang="de-DE"/>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180000" indent="-180000" algn="r" eaLnBrk="1" fontAlgn="auto" hangingPunct="1">
              <a:lnSpc>
                <a:spcPct val="95000"/>
              </a:lnSpc>
              <a:spcBef>
                <a:spcPts val="0"/>
              </a:spcBef>
              <a:spcAft>
                <a:spcPts val="800"/>
              </a:spcAft>
              <a:defRPr/>
            </a:pPr>
            <a:endParaRPr lang="en-US" b="1" noProof="1">
              <a:solidFill>
                <a:srgbClr val="FFFFFF"/>
              </a:solidFill>
              <a:latin typeface="Calibri"/>
              <a:cs typeface="+mn-cs"/>
            </a:endParaRPr>
          </a:p>
        </p:txBody>
      </p:sp>
      <p:sp>
        <p:nvSpPr>
          <p:cNvPr id="9" name="TextBox 8"/>
          <p:cNvSpPr txBox="1"/>
          <p:nvPr/>
        </p:nvSpPr>
        <p:spPr>
          <a:xfrm>
            <a:off x="400795" y="1633179"/>
            <a:ext cx="3093477" cy="338554"/>
          </a:xfrm>
          <a:prstGeom prst="rect">
            <a:avLst/>
          </a:prstGeom>
          <a:noFill/>
        </p:spPr>
        <p:txBody>
          <a:bodyPr wrap="square" rtlCol="0">
            <a:spAutoFit/>
          </a:bodyPr>
          <a:lstStyle/>
          <a:p>
            <a:r>
              <a:rPr lang="en-US" sz="1600" b="1" dirty="0">
                <a:solidFill>
                  <a:prstClr val="white"/>
                </a:solidFill>
                <a:latin typeface="Segoe UI Semibold" panose="020B0702040204020203" pitchFamily="34" charset="0"/>
              </a:rPr>
              <a:t>Data Collection</a:t>
            </a:r>
          </a:p>
        </p:txBody>
      </p:sp>
      <p:sp>
        <p:nvSpPr>
          <p:cNvPr id="10" name="TextBox 9"/>
          <p:cNvSpPr txBox="1"/>
          <p:nvPr/>
        </p:nvSpPr>
        <p:spPr>
          <a:xfrm>
            <a:off x="3311772" y="1642219"/>
            <a:ext cx="3093477" cy="338554"/>
          </a:xfrm>
          <a:prstGeom prst="rect">
            <a:avLst/>
          </a:prstGeom>
          <a:noFill/>
        </p:spPr>
        <p:txBody>
          <a:bodyPr wrap="square" rtlCol="0">
            <a:spAutoFit/>
          </a:bodyPr>
          <a:lstStyle/>
          <a:p>
            <a:r>
              <a:rPr lang="en-US" sz="1600" b="1" dirty="0">
                <a:solidFill>
                  <a:prstClr val="white"/>
                </a:solidFill>
                <a:latin typeface="Segoe UI Semibold" panose="020B0702040204020203" pitchFamily="34" charset="0"/>
              </a:rPr>
              <a:t>Data Storage</a:t>
            </a:r>
          </a:p>
        </p:txBody>
      </p:sp>
      <p:sp>
        <p:nvSpPr>
          <p:cNvPr id="11" name="TextBox 10"/>
          <p:cNvSpPr txBox="1"/>
          <p:nvPr/>
        </p:nvSpPr>
        <p:spPr>
          <a:xfrm>
            <a:off x="6212610" y="1635063"/>
            <a:ext cx="2275692" cy="338554"/>
          </a:xfrm>
          <a:prstGeom prst="rect">
            <a:avLst/>
          </a:prstGeom>
          <a:noFill/>
        </p:spPr>
        <p:txBody>
          <a:bodyPr wrap="square" rtlCol="0">
            <a:spAutoFit/>
          </a:bodyPr>
          <a:lstStyle/>
          <a:p>
            <a:r>
              <a:rPr lang="en-US" sz="1600" b="1" dirty="0">
                <a:solidFill>
                  <a:prstClr val="white"/>
                </a:solidFill>
                <a:latin typeface="Segoe UI Semibold" panose="020B0702040204020203" pitchFamily="34" charset="0"/>
              </a:rPr>
              <a:t>Data Analysis</a:t>
            </a:r>
          </a:p>
        </p:txBody>
      </p:sp>
      <p:sp>
        <p:nvSpPr>
          <p:cNvPr id="12" name="TextBox 11"/>
          <p:cNvSpPr txBox="1"/>
          <p:nvPr/>
        </p:nvSpPr>
        <p:spPr>
          <a:xfrm>
            <a:off x="8687594" y="1660394"/>
            <a:ext cx="2604366" cy="338554"/>
          </a:xfrm>
          <a:prstGeom prst="rect">
            <a:avLst/>
          </a:prstGeom>
          <a:noFill/>
        </p:spPr>
        <p:txBody>
          <a:bodyPr wrap="square" rtlCol="0">
            <a:spAutoFit/>
          </a:bodyPr>
          <a:lstStyle/>
          <a:p>
            <a:pPr algn="ctr"/>
            <a:r>
              <a:rPr lang="en-US" sz="1600" b="1" dirty="0">
                <a:solidFill>
                  <a:prstClr val="white"/>
                </a:solidFill>
                <a:latin typeface="Segoe UI Semibold" panose="020B0702040204020203" pitchFamily="34" charset="0"/>
              </a:rPr>
              <a:t>Data Visualization</a:t>
            </a:r>
          </a:p>
        </p:txBody>
      </p:sp>
      <p:sp>
        <p:nvSpPr>
          <p:cNvPr id="13" name="Rectangle 12"/>
          <p:cNvSpPr/>
          <p:nvPr/>
        </p:nvSpPr>
        <p:spPr bwMode="auto">
          <a:xfrm>
            <a:off x="8525372" y="2011126"/>
            <a:ext cx="2766588" cy="1135941"/>
          </a:xfrm>
          <a:prstGeom prst="rect">
            <a:avLst/>
          </a:prstGeom>
          <a:noFill/>
          <a:ln w="12700">
            <a:solidFill>
              <a:schemeClr val="accent1">
                <a:lumMod val="20000"/>
                <a:lumOff val="80000"/>
              </a:schemeClr>
            </a:solidFill>
            <a:round/>
            <a:headEnd/>
            <a:tailEnd/>
          </a:ln>
        </p:spPr>
        <p:txBody>
          <a:bodyPr rtlCol="0" anchor="ctr"/>
          <a:lstStyle/>
          <a:p>
            <a:pPr marL="285750" indent="-285750">
              <a:buFont typeface="Arial" panose="020B0604020202020204" pitchFamily="34" charset="0"/>
              <a:buChar char="•"/>
            </a:pPr>
            <a:r>
              <a:rPr lang="en-US" sz="1400" dirty="0">
                <a:solidFill>
                  <a:prstClr val="black"/>
                </a:solidFill>
              </a:rPr>
              <a:t>Web Services</a:t>
            </a:r>
          </a:p>
          <a:p>
            <a:pPr marL="285750" indent="-285750">
              <a:buFont typeface="Arial" panose="020B0604020202020204" pitchFamily="34" charset="0"/>
              <a:buChar char="•"/>
            </a:pPr>
            <a:r>
              <a:rPr lang="en-US" sz="1400" dirty="0">
                <a:solidFill>
                  <a:prstClr val="black"/>
                </a:solidFill>
              </a:rPr>
              <a:t>Web Dashboards</a:t>
            </a:r>
          </a:p>
          <a:p>
            <a:pPr marL="285750" indent="-285750">
              <a:buFont typeface="Arial" panose="020B0604020202020204" pitchFamily="34" charset="0"/>
              <a:buChar char="•"/>
            </a:pPr>
            <a:r>
              <a:rPr lang="en-US" sz="1400" dirty="0">
                <a:solidFill>
                  <a:prstClr val="black"/>
                </a:solidFill>
              </a:rPr>
              <a:t>Weekly Reports</a:t>
            </a:r>
          </a:p>
          <a:p>
            <a:pPr marL="285750" indent="-285750">
              <a:buFont typeface="Arial" panose="020B0604020202020204" pitchFamily="34" charset="0"/>
              <a:buChar char="•"/>
            </a:pPr>
            <a:r>
              <a:rPr lang="en-US" sz="1400" dirty="0">
                <a:solidFill>
                  <a:prstClr val="black"/>
                </a:solidFill>
              </a:rPr>
              <a:t>Alerting</a:t>
            </a:r>
          </a:p>
        </p:txBody>
      </p:sp>
      <p:sp>
        <p:nvSpPr>
          <p:cNvPr id="14" name="Rectangle 13"/>
          <p:cNvSpPr/>
          <p:nvPr/>
        </p:nvSpPr>
        <p:spPr bwMode="auto">
          <a:xfrm>
            <a:off x="404913" y="2011126"/>
            <a:ext cx="2648001" cy="1135941"/>
          </a:xfrm>
          <a:prstGeom prst="rect">
            <a:avLst/>
          </a:prstGeom>
          <a:noFill/>
          <a:ln w="12700">
            <a:solidFill>
              <a:schemeClr val="accent1">
                <a:lumMod val="20000"/>
                <a:lumOff val="80000"/>
              </a:schemeClr>
            </a:solidFill>
            <a:round/>
            <a:headEnd/>
            <a:tailEnd/>
          </a:ln>
        </p:spPr>
        <p:txBody>
          <a:bodyPr rtlCol="0" anchor="ctr"/>
          <a:lstStyle/>
          <a:p>
            <a:pPr marL="285750" indent="-285750">
              <a:buFont typeface="Arial" panose="020B0604020202020204" pitchFamily="34" charset="0"/>
              <a:buChar char="•"/>
            </a:pPr>
            <a:r>
              <a:rPr lang="en-US" sz="1400" dirty="0">
                <a:solidFill>
                  <a:prstClr val="black"/>
                </a:solidFill>
              </a:rPr>
              <a:t>Bulk Data Load</a:t>
            </a:r>
          </a:p>
          <a:p>
            <a:pPr marL="285750" indent="-285750">
              <a:buFont typeface="Arial" panose="020B0604020202020204" pitchFamily="34" charset="0"/>
              <a:buChar char="•"/>
            </a:pPr>
            <a:r>
              <a:rPr lang="en-US" sz="1400" dirty="0">
                <a:solidFill>
                  <a:prstClr val="black"/>
                </a:solidFill>
              </a:rPr>
              <a:t>ETL Process</a:t>
            </a:r>
          </a:p>
          <a:p>
            <a:pPr marL="285750" indent="-285750">
              <a:buFont typeface="Arial" panose="020B0604020202020204" pitchFamily="34" charset="0"/>
              <a:buChar char="•"/>
            </a:pPr>
            <a:r>
              <a:rPr lang="en-US" sz="1400" dirty="0">
                <a:solidFill>
                  <a:prstClr val="black"/>
                </a:solidFill>
              </a:rPr>
              <a:t>Message Bus/Queue</a:t>
            </a:r>
          </a:p>
          <a:p>
            <a:pPr marL="285750" indent="-285750">
              <a:buFont typeface="Arial" panose="020B0604020202020204" pitchFamily="34" charset="0"/>
              <a:buChar char="•"/>
            </a:pPr>
            <a:r>
              <a:rPr lang="en-US" sz="1400" dirty="0">
                <a:solidFill>
                  <a:prstClr val="black"/>
                </a:solidFill>
              </a:rPr>
              <a:t>Streaming Data Collection</a:t>
            </a:r>
          </a:p>
        </p:txBody>
      </p:sp>
      <p:sp>
        <p:nvSpPr>
          <p:cNvPr id="15" name="Rectangle 14"/>
          <p:cNvSpPr/>
          <p:nvPr/>
        </p:nvSpPr>
        <p:spPr bwMode="auto">
          <a:xfrm>
            <a:off x="3052914" y="2020166"/>
            <a:ext cx="2816221" cy="1126900"/>
          </a:xfrm>
          <a:prstGeom prst="rect">
            <a:avLst/>
          </a:prstGeom>
          <a:noFill/>
          <a:ln w="12700">
            <a:solidFill>
              <a:schemeClr val="accent1">
                <a:lumMod val="20000"/>
                <a:lumOff val="80000"/>
              </a:schemeClr>
            </a:solidFill>
            <a:round/>
            <a:headEnd/>
            <a:tailEnd/>
          </a:ln>
        </p:spPr>
        <p:txBody>
          <a:bodyPr rtlCol="0" anchor="ctr"/>
          <a:lstStyle/>
          <a:p>
            <a:pPr marL="285750" indent="-285750">
              <a:buFont typeface="Arial" panose="020B0604020202020204" pitchFamily="34" charset="0"/>
              <a:buChar char="•"/>
            </a:pPr>
            <a:r>
              <a:rPr lang="en-US" sz="1400" dirty="0">
                <a:solidFill>
                  <a:prstClr val="black"/>
                </a:solidFill>
              </a:rPr>
              <a:t>O LTP Database</a:t>
            </a:r>
          </a:p>
          <a:p>
            <a:pPr marL="285750" indent="-285750">
              <a:buFont typeface="Arial" panose="020B0604020202020204" pitchFamily="34" charset="0"/>
              <a:buChar char="•"/>
            </a:pPr>
            <a:r>
              <a:rPr lang="en-US" sz="1400" dirty="0">
                <a:solidFill>
                  <a:prstClr val="black"/>
                </a:solidFill>
              </a:rPr>
              <a:t>OLAP </a:t>
            </a:r>
            <a:r>
              <a:rPr lang="en-US" sz="1400" dirty="0" err="1">
                <a:solidFill>
                  <a:prstClr val="black"/>
                </a:solidFill>
              </a:rPr>
              <a:t>Datawarehouse</a:t>
            </a:r>
            <a:endParaRPr lang="en-US" sz="1400" dirty="0">
              <a:solidFill>
                <a:prstClr val="black"/>
              </a:solidFill>
            </a:endParaRPr>
          </a:p>
          <a:p>
            <a:pPr marL="285750" indent="-285750">
              <a:buFont typeface="Arial" panose="020B0604020202020204" pitchFamily="34" charset="0"/>
              <a:buChar char="•"/>
            </a:pPr>
            <a:r>
              <a:rPr lang="en-US" sz="1400" dirty="0">
                <a:solidFill>
                  <a:prstClr val="black"/>
                </a:solidFill>
              </a:rPr>
              <a:t>NoSQL Database</a:t>
            </a:r>
          </a:p>
          <a:p>
            <a:pPr marL="285750" indent="-285750">
              <a:buFont typeface="Arial" panose="020B0604020202020204" pitchFamily="34" charset="0"/>
              <a:buChar char="•"/>
            </a:pPr>
            <a:r>
              <a:rPr lang="en-US" sz="1400" dirty="0">
                <a:solidFill>
                  <a:prstClr val="black"/>
                </a:solidFill>
              </a:rPr>
              <a:t>Distributed </a:t>
            </a:r>
            <a:r>
              <a:rPr lang="en-US" sz="1400" dirty="0" err="1">
                <a:solidFill>
                  <a:prstClr val="black"/>
                </a:solidFill>
              </a:rPr>
              <a:t>Datastore</a:t>
            </a:r>
            <a:endParaRPr lang="en-US" sz="1400" dirty="0">
              <a:solidFill>
                <a:prstClr val="black"/>
              </a:solidFill>
            </a:endParaRPr>
          </a:p>
        </p:txBody>
      </p:sp>
      <p:sp>
        <p:nvSpPr>
          <p:cNvPr id="16" name="Rectangle 15"/>
          <p:cNvSpPr/>
          <p:nvPr/>
        </p:nvSpPr>
        <p:spPr bwMode="auto">
          <a:xfrm>
            <a:off x="5873253" y="2011126"/>
            <a:ext cx="2639762" cy="1135941"/>
          </a:xfrm>
          <a:prstGeom prst="rect">
            <a:avLst/>
          </a:prstGeom>
          <a:noFill/>
          <a:ln w="12700">
            <a:solidFill>
              <a:schemeClr val="accent1">
                <a:lumMod val="20000"/>
                <a:lumOff val="80000"/>
              </a:schemeClr>
            </a:solidFill>
            <a:round/>
            <a:headEnd/>
            <a:tailEnd/>
          </a:ln>
        </p:spPr>
        <p:txBody>
          <a:bodyPr rtlCol="0" anchor="ctr"/>
          <a:lstStyle/>
          <a:p>
            <a:pPr marL="285750" indent="-285750">
              <a:buFont typeface="Arial" panose="020B0604020202020204" pitchFamily="34" charset="0"/>
              <a:buChar char="•"/>
            </a:pPr>
            <a:r>
              <a:rPr lang="en-US" sz="1400" dirty="0">
                <a:solidFill>
                  <a:prstClr val="black"/>
                </a:solidFill>
              </a:rPr>
              <a:t>Machine Learning</a:t>
            </a:r>
          </a:p>
          <a:p>
            <a:pPr marL="285750" indent="-285750">
              <a:buFont typeface="Arial" panose="020B0604020202020204" pitchFamily="34" charset="0"/>
              <a:buChar char="•"/>
            </a:pPr>
            <a:r>
              <a:rPr lang="en-US" sz="1400" dirty="0">
                <a:solidFill>
                  <a:prstClr val="black"/>
                </a:solidFill>
              </a:rPr>
              <a:t>Search Engine</a:t>
            </a:r>
          </a:p>
          <a:p>
            <a:pPr marL="285750" indent="-285750">
              <a:buFont typeface="Arial" panose="020B0604020202020204" pitchFamily="34" charset="0"/>
              <a:buChar char="•"/>
            </a:pPr>
            <a:r>
              <a:rPr lang="en-US" sz="1400" dirty="0">
                <a:solidFill>
                  <a:prstClr val="black"/>
                </a:solidFill>
              </a:rPr>
              <a:t>Real Time Event Processing</a:t>
            </a:r>
          </a:p>
          <a:p>
            <a:pPr marL="285750" indent="-285750">
              <a:buFont typeface="Arial" panose="020B0604020202020204" pitchFamily="34" charset="0"/>
              <a:buChar char="•"/>
            </a:pPr>
            <a:r>
              <a:rPr lang="en-US" sz="1400" dirty="0">
                <a:solidFill>
                  <a:prstClr val="black"/>
                </a:solidFill>
              </a:rPr>
              <a:t>Unstructured Data Mining</a:t>
            </a:r>
          </a:p>
        </p:txBody>
      </p:sp>
      <p:sp>
        <p:nvSpPr>
          <p:cNvPr id="22" name="TextBox 21"/>
          <p:cNvSpPr txBox="1"/>
          <p:nvPr/>
        </p:nvSpPr>
        <p:spPr>
          <a:xfrm>
            <a:off x="2650199" y="3279085"/>
            <a:ext cx="6437870" cy="338554"/>
          </a:xfrm>
          <a:prstGeom prst="rect">
            <a:avLst/>
          </a:prstGeom>
          <a:noFill/>
        </p:spPr>
        <p:txBody>
          <a:bodyPr wrap="square" rtlCol="0">
            <a:spAutoFit/>
          </a:bodyPr>
          <a:lstStyle/>
          <a:p>
            <a:pPr algn="ctr"/>
            <a:r>
              <a:rPr lang="en-US" sz="1600" b="1" dirty="0" err="1">
                <a:solidFill>
                  <a:schemeClr val="bg1"/>
                </a:solidFill>
              </a:rPr>
              <a:t>Latentview</a:t>
            </a:r>
            <a:r>
              <a:rPr lang="en-US" sz="1600" b="1" dirty="0">
                <a:solidFill>
                  <a:schemeClr val="bg1"/>
                </a:solidFill>
              </a:rPr>
              <a:t> Capabilities-Highlights</a:t>
            </a:r>
          </a:p>
        </p:txBody>
      </p:sp>
      <p:sp>
        <p:nvSpPr>
          <p:cNvPr id="23" name="Rectangle 22"/>
          <p:cNvSpPr/>
          <p:nvPr/>
        </p:nvSpPr>
        <p:spPr bwMode="auto">
          <a:xfrm>
            <a:off x="517909" y="4469132"/>
            <a:ext cx="10887048" cy="2212703"/>
          </a:xfrm>
          <a:prstGeom prst="rect">
            <a:avLst/>
          </a:prstGeom>
          <a:solidFill>
            <a:schemeClr val="bg2">
              <a:lumMod val="90000"/>
            </a:schemeClr>
          </a:solidFill>
          <a:ln w="12700">
            <a:solidFill>
              <a:schemeClr val="accent1">
                <a:lumMod val="20000"/>
                <a:lumOff val="80000"/>
              </a:schemeClr>
            </a:solidFill>
            <a:round/>
            <a:headEnd/>
            <a:tailEnd/>
          </a:ln>
        </p:spPr>
        <p:txBody>
          <a:bodyPr rtlCol="0" anchor="ctr"/>
          <a:lstStyle/>
          <a:p>
            <a:pPr algn="ctr"/>
            <a:endParaRPr lang="en-US">
              <a:solidFill>
                <a:prstClr val="black"/>
              </a:solidFill>
            </a:endParaRPr>
          </a:p>
        </p:txBody>
      </p:sp>
      <p:sp>
        <p:nvSpPr>
          <p:cNvPr id="24" name="Rounded Rectangle 23"/>
          <p:cNvSpPr/>
          <p:nvPr/>
        </p:nvSpPr>
        <p:spPr bwMode="auto">
          <a:xfrm>
            <a:off x="8866702" y="7165818"/>
            <a:ext cx="1591124" cy="51208"/>
          </a:xfrm>
          <a:prstGeom prst="roundRect">
            <a:avLst/>
          </a:prstGeom>
          <a:noFill/>
          <a:ln w="12700">
            <a:solidFill>
              <a:schemeClr val="accent1">
                <a:lumMod val="40000"/>
                <a:lumOff val="60000"/>
              </a:schemeClr>
            </a:solidFill>
            <a:round/>
            <a:headEnd/>
            <a:tailEnd/>
          </a:ln>
        </p:spPr>
        <p:txBody>
          <a:bodyPr rtlCol="0" anchor="ctr"/>
          <a:lstStyle/>
          <a:p>
            <a:pPr algn="ctr"/>
            <a:endParaRPr lang="en-US">
              <a:solidFill>
                <a:prstClr val="black"/>
              </a:solidFill>
            </a:endParaRPr>
          </a:p>
        </p:txBody>
      </p:sp>
      <p:sp>
        <p:nvSpPr>
          <p:cNvPr id="28" name="TextBox 27"/>
          <p:cNvSpPr txBox="1"/>
          <p:nvPr/>
        </p:nvSpPr>
        <p:spPr>
          <a:xfrm>
            <a:off x="5966588" y="4498238"/>
            <a:ext cx="2676936" cy="369332"/>
          </a:xfrm>
          <a:prstGeom prst="rect">
            <a:avLst/>
          </a:prstGeom>
          <a:noFill/>
        </p:spPr>
        <p:txBody>
          <a:bodyPr wrap="square" rtlCol="0">
            <a:spAutoFit/>
          </a:bodyPr>
          <a:lstStyle/>
          <a:p>
            <a:endParaRPr lang="en-US">
              <a:solidFill>
                <a:prstClr val="black"/>
              </a:solidFill>
            </a:endParaRPr>
          </a:p>
        </p:txBody>
      </p:sp>
      <p:sp>
        <p:nvSpPr>
          <p:cNvPr id="8" name="TextBox 7"/>
          <p:cNvSpPr txBox="1"/>
          <p:nvPr/>
        </p:nvSpPr>
        <p:spPr>
          <a:xfrm>
            <a:off x="517909" y="4558177"/>
            <a:ext cx="2422006" cy="1954381"/>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solidFill>
                  <a:prstClr val="black"/>
                </a:solidFill>
              </a:rPr>
              <a:t>In house Parallel Computing Hadoop like framework developed for processing &amp; scraping data from 700,000 HTML pages in less than 24 </a:t>
            </a:r>
            <a:r>
              <a:rPr lang="en-US" sz="1100" dirty="0" smtClean="0">
                <a:solidFill>
                  <a:prstClr val="black"/>
                </a:solidFill>
              </a:rPr>
              <a:t>hours</a:t>
            </a:r>
            <a:endParaRPr lang="en-US" sz="1100" dirty="0">
              <a:solidFill>
                <a:prstClr val="black"/>
              </a:solidFill>
            </a:endParaRPr>
          </a:p>
          <a:p>
            <a:pPr marL="171450" indent="-171450" algn="just">
              <a:buFont typeface="Wingdings" panose="05000000000000000000" pitchFamily="2" charset="2"/>
              <a:buChar char="ü"/>
            </a:pPr>
            <a:r>
              <a:rPr lang="en-US" sz="1100" dirty="0">
                <a:solidFill>
                  <a:prstClr val="black"/>
                </a:solidFill>
              </a:rPr>
              <a:t>Ingesting sensor data over the network into message bus. </a:t>
            </a:r>
          </a:p>
          <a:p>
            <a:pPr marL="171450" indent="-171450" algn="just">
              <a:buFont typeface="Wingdings" panose="05000000000000000000" pitchFamily="2" charset="2"/>
              <a:buChar char="ü"/>
            </a:pPr>
            <a:r>
              <a:rPr lang="en-US" sz="1100" dirty="0" smtClean="0">
                <a:solidFill>
                  <a:prstClr val="black"/>
                </a:solidFill>
              </a:rPr>
              <a:t>Automated </a:t>
            </a:r>
            <a:r>
              <a:rPr lang="en-US" sz="1100" dirty="0">
                <a:solidFill>
                  <a:prstClr val="black"/>
                </a:solidFill>
              </a:rPr>
              <a:t>data pipeline built to periodically collect data from </a:t>
            </a:r>
            <a:r>
              <a:rPr lang="en-US" sz="1100" dirty="0" err="1">
                <a:solidFill>
                  <a:prstClr val="black"/>
                </a:solidFill>
              </a:rPr>
              <a:t>teradata</a:t>
            </a:r>
            <a:r>
              <a:rPr lang="en-US" sz="1100" dirty="0">
                <a:solidFill>
                  <a:prstClr val="black"/>
                </a:solidFill>
              </a:rPr>
              <a:t>, process and store in MongoDB</a:t>
            </a:r>
            <a:endParaRPr lang="en-US" sz="1600" dirty="0"/>
          </a:p>
        </p:txBody>
      </p:sp>
      <p:sp>
        <p:nvSpPr>
          <p:cNvPr id="31" name="TextBox 30"/>
          <p:cNvSpPr txBox="1"/>
          <p:nvPr/>
        </p:nvSpPr>
        <p:spPr>
          <a:xfrm>
            <a:off x="3249966" y="4515717"/>
            <a:ext cx="2619168" cy="600164"/>
          </a:xfrm>
          <a:prstGeom prst="rect">
            <a:avLst/>
          </a:prstGeom>
          <a:noFill/>
        </p:spPr>
        <p:txBody>
          <a:bodyPr wrap="square" rtlCol="0">
            <a:spAutoFit/>
          </a:bodyPr>
          <a:lstStyle/>
          <a:p>
            <a:pPr marL="171450" indent="-171450" algn="just">
              <a:buFont typeface="Wingdings" panose="05000000000000000000" pitchFamily="2" charset="2"/>
              <a:buChar char="ü"/>
            </a:pPr>
            <a:r>
              <a:rPr lang="en-IN" sz="1100" dirty="0">
                <a:solidFill>
                  <a:prstClr val="black"/>
                </a:solidFill>
              </a:rPr>
              <a:t>Experience in creating data models and querying from various relational &amp; non- relational databases. </a:t>
            </a:r>
            <a:endParaRPr lang="en-US" sz="1600" dirty="0"/>
          </a:p>
        </p:txBody>
      </p:sp>
      <p:sp>
        <p:nvSpPr>
          <p:cNvPr id="48" name="TextBox 47"/>
          <p:cNvSpPr txBox="1"/>
          <p:nvPr/>
        </p:nvSpPr>
        <p:spPr>
          <a:xfrm>
            <a:off x="6068426" y="4578241"/>
            <a:ext cx="2619168" cy="1615827"/>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err="1">
                <a:solidFill>
                  <a:prstClr val="black"/>
                </a:solidFill>
              </a:rPr>
              <a:t>Inhouse</a:t>
            </a:r>
            <a:r>
              <a:rPr lang="en-US" sz="1100" dirty="0">
                <a:solidFill>
                  <a:prstClr val="black"/>
                </a:solidFill>
              </a:rPr>
              <a:t> tools built using best of breed technologies like Mahout &amp; </a:t>
            </a:r>
            <a:r>
              <a:rPr lang="en-US" sz="1100" dirty="0" smtClean="0">
                <a:solidFill>
                  <a:prstClr val="black"/>
                </a:solidFill>
              </a:rPr>
              <a:t>Hadoop</a:t>
            </a:r>
            <a:endParaRPr lang="en-US" sz="1100" dirty="0">
              <a:solidFill>
                <a:prstClr val="black"/>
              </a:solidFill>
            </a:endParaRPr>
          </a:p>
          <a:p>
            <a:pPr marL="171450" indent="-171450" algn="just">
              <a:buFont typeface="Wingdings" panose="05000000000000000000" pitchFamily="2" charset="2"/>
              <a:buChar char="ü"/>
            </a:pPr>
            <a:r>
              <a:rPr lang="en-US" sz="1100" dirty="0">
                <a:solidFill>
                  <a:prstClr val="black"/>
                </a:solidFill>
              </a:rPr>
              <a:t>Benchmarking &amp; POV exercises conducted for latest technologies like revolution R, </a:t>
            </a:r>
            <a:r>
              <a:rPr lang="en-US" sz="1100" dirty="0" err="1">
                <a:solidFill>
                  <a:prstClr val="black"/>
                </a:solidFill>
              </a:rPr>
              <a:t>MlDB</a:t>
            </a:r>
            <a:r>
              <a:rPr lang="en-US" sz="1100" dirty="0">
                <a:solidFill>
                  <a:prstClr val="black"/>
                </a:solidFill>
              </a:rPr>
              <a:t>, </a:t>
            </a:r>
            <a:r>
              <a:rPr lang="en-US" sz="1100" dirty="0" smtClean="0">
                <a:solidFill>
                  <a:prstClr val="black"/>
                </a:solidFill>
              </a:rPr>
              <a:t>H2O</a:t>
            </a:r>
            <a:endParaRPr lang="en-US" sz="1100" dirty="0">
              <a:solidFill>
                <a:prstClr val="black"/>
              </a:solidFill>
            </a:endParaRPr>
          </a:p>
          <a:p>
            <a:pPr marL="171450" indent="-171450" algn="just">
              <a:buFont typeface="Wingdings" panose="05000000000000000000" pitchFamily="2" charset="2"/>
              <a:buChar char="ü"/>
            </a:pPr>
            <a:r>
              <a:rPr lang="en-US" sz="1100" dirty="0">
                <a:solidFill>
                  <a:prstClr val="black"/>
                </a:solidFill>
              </a:rPr>
              <a:t>Air Quality Dashboard , Social Media Dashboard conducted using Spark Streaming frameworks. </a:t>
            </a:r>
            <a:endParaRPr lang="en-US" sz="1600" dirty="0"/>
          </a:p>
        </p:txBody>
      </p:sp>
      <p:sp>
        <p:nvSpPr>
          <p:cNvPr id="50" name="TextBox 49"/>
          <p:cNvSpPr txBox="1"/>
          <p:nvPr/>
        </p:nvSpPr>
        <p:spPr>
          <a:xfrm>
            <a:off x="8821961" y="4558177"/>
            <a:ext cx="2582995" cy="1446550"/>
          </a:xfrm>
          <a:prstGeom prst="rect">
            <a:avLst/>
          </a:prstGeom>
          <a:noFill/>
        </p:spPr>
        <p:txBody>
          <a:bodyPr wrap="square" rtlCol="0">
            <a:spAutoFit/>
          </a:bodyPr>
          <a:lstStyle/>
          <a:p>
            <a:pPr marL="171450" indent="-171450" algn="just">
              <a:buFont typeface="Wingdings" panose="05000000000000000000" pitchFamily="2" charset="2"/>
              <a:buChar char="ü"/>
            </a:pPr>
            <a:r>
              <a:rPr lang="en-IN" sz="1100" dirty="0" smtClean="0">
                <a:solidFill>
                  <a:prstClr val="black"/>
                </a:solidFill>
              </a:rPr>
              <a:t>Single </a:t>
            </a:r>
            <a:r>
              <a:rPr lang="en-IN" sz="1100" dirty="0">
                <a:solidFill>
                  <a:prstClr val="black"/>
                </a:solidFill>
              </a:rPr>
              <a:t>Page application for a matchmaker solution for customers of a client with data </a:t>
            </a:r>
            <a:r>
              <a:rPr lang="en-IN" sz="1100" dirty="0" err="1">
                <a:solidFill>
                  <a:prstClr val="black"/>
                </a:solidFill>
              </a:rPr>
              <a:t>centers</a:t>
            </a:r>
            <a:r>
              <a:rPr lang="en-IN" sz="1100" dirty="0">
                <a:solidFill>
                  <a:prstClr val="black"/>
                </a:solidFill>
              </a:rPr>
              <a:t> worldwide. </a:t>
            </a:r>
          </a:p>
          <a:p>
            <a:pPr marL="171450" indent="-171450" algn="just">
              <a:buFont typeface="Wingdings" panose="05000000000000000000" pitchFamily="2" charset="2"/>
              <a:buChar char="ü"/>
            </a:pPr>
            <a:r>
              <a:rPr lang="en-IN" sz="1100" dirty="0">
                <a:solidFill>
                  <a:prstClr val="black"/>
                </a:solidFill>
              </a:rPr>
              <a:t>Visualization developed for a patent-filed causality </a:t>
            </a:r>
            <a:r>
              <a:rPr lang="en-IN" sz="1100" dirty="0" smtClean="0">
                <a:solidFill>
                  <a:prstClr val="black"/>
                </a:solidFill>
              </a:rPr>
              <a:t>framework</a:t>
            </a:r>
            <a:endParaRPr lang="en-IN" sz="1100" dirty="0">
              <a:solidFill>
                <a:prstClr val="black"/>
              </a:solidFill>
            </a:endParaRPr>
          </a:p>
          <a:p>
            <a:pPr marL="171450" indent="-171450">
              <a:buFont typeface="Wingdings" panose="05000000000000000000" pitchFamily="2" charset="2"/>
              <a:buChar char="ü"/>
            </a:pPr>
            <a:r>
              <a:rPr lang="en-IN" sz="1100" dirty="0">
                <a:solidFill>
                  <a:prstClr val="black"/>
                </a:solidFill>
              </a:rPr>
              <a:t>Client sponsored Data visualization hackathons conducted </a:t>
            </a:r>
          </a:p>
        </p:txBody>
      </p:sp>
      <p:pic>
        <p:nvPicPr>
          <p:cNvPr id="1026" name="Picture 2" descr="http://www.computertrainingsonline.com/wp-content/uploads/2015/01/Informatic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430" y="4032511"/>
            <a:ext cx="1011926" cy="3443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813665" y="3585807"/>
            <a:ext cx="703106" cy="765240"/>
          </a:xfrm>
          <a:prstGeom prst="rect">
            <a:avLst/>
          </a:prstGeom>
        </p:spPr>
      </p:pic>
      <p:pic>
        <p:nvPicPr>
          <p:cNvPr id="18" name="Picture 17"/>
          <p:cNvPicPr>
            <a:picLocks noChangeAspect="1"/>
          </p:cNvPicPr>
          <p:nvPr/>
        </p:nvPicPr>
        <p:blipFill>
          <a:blip r:embed="rId5">
            <a:clrChange>
              <a:clrFrom>
                <a:srgbClr val="000000"/>
              </a:clrFrom>
              <a:clrTo>
                <a:srgbClr val="000000">
                  <a:alpha val="0"/>
                </a:srgbClr>
              </a:clrTo>
            </a:clrChange>
          </a:blip>
          <a:stretch>
            <a:fillRect/>
          </a:stretch>
        </p:blipFill>
        <p:spPr>
          <a:xfrm>
            <a:off x="686591" y="3627585"/>
            <a:ext cx="1127075" cy="301090"/>
          </a:xfrm>
          <a:prstGeom prst="rect">
            <a:avLst/>
          </a:prstGeom>
        </p:spPr>
      </p:pic>
      <p:pic>
        <p:nvPicPr>
          <p:cNvPr id="5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41268" y="3648866"/>
            <a:ext cx="864972" cy="304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68397" y="3842267"/>
            <a:ext cx="695639" cy="217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2687" y="4070055"/>
            <a:ext cx="376942" cy="37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15283" y="3663519"/>
            <a:ext cx="867879" cy="304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4" descr="C:\Users\rkova\Desktop\Cisco-POC slides\279px-Cassandra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97817" y="4073453"/>
            <a:ext cx="319557" cy="331456"/>
          </a:xfrm>
          <a:prstGeom prst="rect">
            <a:avLst/>
          </a:prstGeom>
          <a:ln w="25400">
            <a:solidFill>
              <a:schemeClr val="bg2">
                <a:lumMod val="25000"/>
              </a:schemeClr>
            </a:solidFill>
            <a:tailEnd type="arrow"/>
          </a:ln>
          <a:extLst>
            <a:ext uri="{909E8E84-426E-40DD-AFC4-6F175D3DCCD1}">
              <a14:hiddenFill xmlns:a14="http://schemas.microsoft.com/office/drawing/2010/main">
                <a:solidFill>
                  <a:srgbClr val="FFFFFF"/>
                </a:solidFill>
              </a14:hiddenFill>
            </a:ext>
          </a:extLst>
        </p:spPr>
      </p:pic>
      <p:pic>
        <p:nvPicPr>
          <p:cNvPr id="58"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49545" y="4116412"/>
            <a:ext cx="743040" cy="153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2" descr="http://imasters.expert/wp-content/uploads/2014/10/logo-mongodb.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800000" flipV="1">
            <a:off x="3311772" y="4073453"/>
            <a:ext cx="376929" cy="34734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http://gwos.com/wp-content/uploads/2015/11/logo-elastic.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707" r="69153"/>
          <a:stretch/>
        </p:blipFill>
        <p:spPr bwMode="auto">
          <a:xfrm>
            <a:off x="6159304" y="3677478"/>
            <a:ext cx="424514" cy="4044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C:\Users\rkova\Desktop\Cisco-POC slides\mantle-mahout.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50412" y="4040965"/>
            <a:ext cx="1045205" cy="4115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e/ea/Spark-logo-192x100p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2550" y="4066848"/>
            <a:ext cx="670713" cy="3493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editoreye.com/article-upload/view/1329652/0xdata___Makers_of_H2O.png?width=380&amp;height=34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749970" y="3585808"/>
            <a:ext cx="673282" cy="33486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17">
            <a:clrChange>
              <a:clrFrom>
                <a:srgbClr val="000000"/>
              </a:clrFrom>
              <a:clrTo>
                <a:srgbClr val="000000">
                  <a:alpha val="0"/>
                </a:srgbClr>
              </a:clrTo>
            </a:clrChange>
          </a:blip>
          <a:stretch>
            <a:fillRect/>
          </a:stretch>
        </p:blipFill>
        <p:spPr>
          <a:xfrm>
            <a:off x="9185841" y="3594231"/>
            <a:ext cx="353004" cy="335037"/>
          </a:xfrm>
          <a:prstGeom prst="rect">
            <a:avLst/>
          </a:prstGeom>
        </p:spPr>
      </p:pic>
      <p:pic>
        <p:nvPicPr>
          <p:cNvPr id="33" name="Picture 32"/>
          <p:cNvPicPr>
            <a:picLocks noChangeAspect="1"/>
          </p:cNvPicPr>
          <p:nvPr/>
        </p:nvPicPr>
        <p:blipFill>
          <a:blip r:embed="rId18">
            <a:clrChange>
              <a:clrFrom>
                <a:srgbClr val="000000"/>
              </a:clrFrom>
              <a:clrTo>
                <a:srgbClr val="000000">
                  <a:alpha val="0"/>
                </a:srgbClr>
              </a:clrTo>
            </a:clrChange>
          </a:blip>
          <a:stretch>
            <a:fillRect/>
          </a:stretch>
        </p:blipFill>
        <p:spPr>
          <a:xfrm>
            <a:off x="9740857" y="3605424"/>
            <a:ext cx="1124175" cy="299241"/>
          </a:xfrm>
          <a:prstGeom prst="rect">
            <a:avLst/>
          </a:prstGeom>
        </p:spPr>
      </p:pic>
      <p:pic>
        <p:nvPicPr>
          <p:cNvPr id="1036" name="Picture 12" descr="http://www.kdnuggets.com/em/h2o-spark-webinar.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677023" y="3620953"/>
            <a:ext cx="1127315" cy="88373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20">
            <a:clrChange>
              <a:clrFrom>
                <a:srgbClr val="000000"/>
              </a:clrFrom>
              <a:clrTo>
                <a:srgbClr val="000000">
                  <a:alpha val="0"/>
                </a:srgbClr>
              </a:clrTo>
            </a:clrChange>
          </a:blip>
          <a:stretch>
            <a:fillRect/>
          </a:stretch>
        </p:blipFill>
        <p:spPr>
          <a:xfrm>
            <a:off x="9084048" y="4061936"/>
            <a:ext cx="770431" cy="276087"/>
          </a:xfrm>
          <a:prstGeom prst="rect">
            <a:avLst/>
          </a:prstGeom>
        </p:spPr>
      </p:pic>
      <p:pic>
        <p:nvPicPr>
          <p:cNvPr id="35" name="Picture 34"/>
          <p:cNvPicPr>
            <a:picLocks noChangeAspect="1"/>
          </p:cNvPicPr>
          <p:nvPr/>
        </p:nvPicPr>
        <p:blipFill>
          <a:blip r:embed="rId21"/>
          <a:stretch>
            <a:fillRect/>
          </a:stretch>
        </p:blipFill>
        <p:spPr>
          <a:xfrm>
            <a:off x="10102547" y="4062821"/>
            <a:ext cx="1090126" cy="273635"/>
          </a:xfrm>
          <a:prstGeom prst="rect">
            <a:avLst/>
          </a:prstGeom>
        </p:spPr>
      </p:pic>
      <p:sp>
        <p:nvSpPr>
          <p:cNvPr id="75" name="TextBox 74"/>
          <p:cNvSpPr txBox="1"/>
          <p:nvPr/>
        </p:nvSpPr>
        <p:spPr>
          <a:xfrm>
            <a:off x="296121" y="765022"/>
            <a:ext cx="11327784" cy="861728"/>
          </a:xfrm>
          <a:prstGeom prst="rect">
            <a:avLst/>
          </a:prstGeom>
          <a:noFill/>
        </p:spPr>
        <p:txBody>
          <a:bodyPr wrap="square" lIns="121872" tIns="60937" rIns="121872" bIns="60937" rtlCol="0">
            <a:spAutoFit/>
          </a:bodyPr>
          <a:lstStyle/>
          <a:p>
            <a:r>
              <a:rPr lang="en-US" sz="1600" i="1" dirty="0">
                <a:latin typeface="+mj-lt"/>
              </a:rPr>
              <a:t>LatentView provides a flexible and a scalable framework for Analytics on Machine generated data. This offering can be customized for a wide range of </a:t>
            </a:r>
            <a:r>
              <a:rPr lang="en-US" sz="1600" i="1" dirty="0" err="1">
                <a:latin typeface="+mj-lt"/>
              </a:rPr>
              <a:t>usecases</a:t>
            </a:r>
            <a:r>
              <a:rPr lang="en-US" sz="1600" i="1" dirty="0">
                <a:latin typeface="+mj-lt"/>
              </a:rPr>
              <a:t> and can be deployed as either a standalone system or can be integrated with customer’s existing IT systems. </a:t>
            </a:r>
          </a:p>
        </p:txBody>
      </p:sp>
      <p:sp>
        <p:nvSpPr>
          <p:cNvPr id="4" name="Footer Placeholder 3"/>
          <p:cNvSpPr>
            <a:spLocks noGrp="1"/>
          </p:cNvSpPr>
          <p:nvPr>
            <p:ph type="ftr" sz="quarter" idx="11"/>
          </p:nvPr>
        </p:nvSpPr>
        <p:spPr/>
        <p:txBody>
          <a:bodyPr/>
          <a:lstStyle/>
          <a:p>
            <a:r>
              <a:rPr lang="en-US" smtClean="0"/>
              <a:t>© LatentView Analytics. Confidential</a:t>
            </a:r>
            <a:endParaRPr lang="en-US"/>
          </a:p>
        </p:txBody>
      </p:sp>
      <p:sp>
        <p:nvSpPr>
          <p:cNvPr id="6" name="Slide Number Placeholder 5"/>
          <p:cNvSpPr>
            <a:spLocks noGrp="1"/>
          </p:cNvSpPr>
          <p:nvPr>
            <p:ph type="sldNum" sz="quarter" idx="12"/>
          </p:nvPr>
        </p:nvSpPr>
        <p:spPr/>
        <p:txBody>
          <a:bodyPr/>
          <a:lstStyle/>
          <a:p>
            <a:fld id="{A0C1D9D2-9780-41B5-B48D-9BB1413BC614}" type="slidenum">
              <a:rPr lang="en-US" smtClean="0"/>
              <a:pPr/>
              <a:t>15</a:t>
            </a:fld>
            <a:endParaRPr lang="en-US"/>
          </a:p>
        </p:txBody>
      </p:sp>
    </p:spTree>
    <p:extLst>
      <p:ext uri="{BB962C8B-B14F-4D97-AF65-F5344CB8AC3E}">
        <p14:creationId xmlns:p14="http://schemas.microsoft.com/office/powerpoint/2010/main" val="1572669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831394"/>
            <a:ext cx="12192000" cy="767543"/>
          </a:xfrm>
          <a:prstGeom prst="rect">
            <a:avLst/>
          </a:prstGeom>
          <a:noFill/>
        </p:spPr>
        <p:txBody>
          <a:bodyPr wrap="square" lIns="89558" tIns="44780" rIns="89558" bIns="44780" rtlCol="0">
            <a:spAutoFit/>
          </a:bodyPr>
          <a:lstStyle/>
          <a:p>
            <a:pPr algn="ctr"/>
            <a:r>
              <a:rPr lang="en-US" sz="4400" kern="0" dirty="0">
                <a:solidFill>
                  <a:srgbClr val="FFFFFF"/>
                </a:solidFill>
                <a:latin typeface="Segoe UI" panose="020B0502040204020203" pitchFamily="34" charset="0"/>
                <a:ea typeface="Segoe UI" panose="020B0502040204020203" pitchFamily="34" charset="0"/>
                <a:cs typeface="Segoe UI" panose="020B0502040204020203" pitchFamily="34" charset="0"/>
              </a:rPr>
              <a:t>3</a:t>
            </a:r>
            <a:r>
              <a:rPr lang="en-US" sz="4400" kern="0" dirty="0" smtClean="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IN" sz="4400" kern="0" dirty="0" smtClean="0">
                <a:solidFill>
                  <a:srgbClr val="FFFFFF"/>
                </a:solidFill>
                <a:latin typeface="Segoe UI" panose="020B0502040204020203" pitchFamily="34" charset="0"/>
                <a:ea typeface="Segoe UI" panose="020B0502040204020203" pitchFamily="34" charset="0"/>
                <a:cs typeface="Segoe UI" panose="020B0502040204020203" pitchFamily="34" charset="0"/>
              </a:rPr>
              <a:t>Representative Case Studies</a:t>
            </a:r>
            <a:endParaRPr lang="en-IN" sz="4400" kern="0"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6762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IN" dirty="0" smtClean="0"/>
              <a:t>1. Cloud </a:t>
            </a:r>
            <a:r>
              <a:rPr lang="en-IN" dirty="0"/>
              <a:t>based data lake to enhance Analytics Operations</a:t>
            </a:r>
            <a:endParaRPr lang="en-US" dirty="0"/>
          </a:p>
        </p:txBody>
      </p:sp>
    </p:spTree>
    <p:extLst>
      <p:ext uri="{BB962C8B-B14F-4D97-AF65-F5344CB8AC3E}">
        <p14:creationId xmlns:p14="http://schemas.microsoft.com/office/powerpoint/2010/main" val="531262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de-DE"/>
              <a:t>© </a:t>
            </a:r>
            <a:r>
              <a:rPr lang="en-US"/>
              <a:t>LatentView Analytics. Confidential</a:t>
            </a:r>
            <a:endParaRPr lang="en-US" dirty="0"/>
          </a:p>
        </p:txBody>
      </p:sp>
      <p:sp>
        <p:nvSpPr>
          <p:cNvPr id="22" name="Slide Number Placeholder 21">
            <a:extLst>
              <a:ext uri="{FF2B5EF4-FFF2-40B4-BE49-F238E27FC236}">
                <a16:creationId xmlns="" xmlns:a16="http://schemas.microsoft.com/office/drawing/2014/main" id="{D0DE03C3-3410-4CAF-AFA9-E599CD6A4C44}"/>
              </a:ext>
            </a:extLst>
          </p:cNvPr>
          <p:cNvSpPr>
            <a:spLocks noGrp="1"/>
          </p:cNvSpPr>
          <p:nvPr>
            <p:ph type="sldNum" sz="quarter" idx="12"/>
          </p:nvPr>
        </p:nvSpPr>
        <p:spPr/>
        <p:txBody>
          <a:bodyPr/>
          <a:lstStyle/>
          <a:p>
            <a:fld id="{6CD9AD5F-3CCE-084D-84D8-4A35232D3779}" type="slidenum">
              <a:rPr lang="en-US" smtClean="0"/>
              <a:pPr/>
              <a:t>18</a:t>
            </a:fld>
            <a:endParaRPr lang="en-US"/>
          </a:p>
        </p:txBody>
      </p:sp>
      <p:sp>
        <p:nvSpPr>
          <p:cNvPr id="2" name="Title 1"/>
          <p:cNvSpPr>
            <a:spLocks noGrp="1"/>
          </p:cNvSpPr>
          <p:nvPr>
            <p:ph type="title"/>
          </p:nvPr>
        </p:nvSpPr>
        <p:spPr/>
        <p:txBody>
          <a:bodyPr>
            <a:normAutofit/>
          </a:bodyPr>
          <a:lstStyle/>
          <a:p>
            <a:r>
              <a:rPr lang="en-IN" sz="2745" spc="-96" dirty="0">
                <a:solidFill>
                  <a:srgbClr val="095879"/>
                </a:solidFill>
                <a:ea typeface="Segoe UI" panose="020B0502040204020203" pitchFamily="34" charset="0"/>
              </a:rPr>
              <a:t>Cloud based data lake to enhance Analytics Operations</a:t>
            </a:r>
            <a:endParaRPr lang="en-US" sz="2745" spc="-96" dirty="0">
              <a:solidFill>
                <a:srgbClr val="095879"/>
              </a:solidFill>
              <a:ea typeface="Segoe UI" panose="020B0502040204020203" pitchFamily="34" charset="0"/>
            </a:endParaRPr>
          </a:p>
        </p:txBody>
      </p:sp>
      <p:sp>
        <p:nvSpPr>
          <p:cNvPr id="6" name="Rectangle 5">
            <a:extLst>
              <a:ext uri="{FF2B5EF4-FFF2-40B4-BE49-F238E27FC236}">
                <a16:creationId xmlns="" xmlns:a16="http://schemas.microsoft.com/office/drawing/2014/main" id="{D942384F-EBB0-4805-B979-CE56890877BE}"/>
              </a:ext>
            </a:extLst>
          </p:cNvPr>
          <p:cNvSpPr/>
          <p:nvPr/>
        </p:nvSpPr>
        <p:spPr>
          <a:xfrm>
            <a:off x="389425" y="964588"/>
            <a:ext cx="11387393" cy="430887"/>
          </a:xfrm>
          <a:prstGeom prst="rect">
            <a:avLst/>
          </a:prstGeom>
        </p:spPr>
        <p:txBody>
          <a:bodyPr wrap="square">
            <a:spAutoFit/>
          </a:bodyPr>
          <a:lstStyle/>
          <a:p>
            <a:r>
              <a:rPr lang="en-IN" sz="2200" b="1" dirty="0">
                <a:solidFill>
                  <a:schemeClr val="tx1">
                    <a:lumMod val="50000"/>
                    <a:lumOff val="50000"/>
                  </a:schemeClr>
                </a:solidFill>
              </a:rPr>
              <a:t>The Data Repository solved a number of problems faced by Sysco</a:t>
            </a:r>
            <a:endParaRPr lang="en-US" sz="2200" b="1" dirty="0">
              <a:solidFill>
                <a:schemeClr val="tx1">
                  <a:lumMod val="50000"/>
                  <a:lumOff val="50000"/>
                </a:schemeClr>
              </a:solidFill>
            </a:endParaRPr>
          </a:p>
        </p:txBody>
      </p:sp>
      <p:sp>
        <p:nvSpPr>
          <p:cNvPr id="7" name="Rectangle 6">
            <a:extLst>
              <a:ext uri="{FF2B5EF4-FFF2-40B4-BE49-F238E27FC236}">
                <a16:creationId xmlns="" xmlns:a16="http://schemas.microsoft.com/office/drawing/2014/main" id="{A6864C89-9225-45C2-A4E8-BF702065044A}"/>
              </a:ext>
            </a:extLst>
          </p:cNvPr>
          <p:cNvSpPr/>
          <p:nvPr/>
        </p:nvSpPr>
        <p:spPr>
          <a:xfrm>
            <a:off x="716962" y="1862894"/>
            <a:ext cx="5204706" cy="400110"/>
          </a:xfrm>
          <a:prstGeom prst="rect">
            <a:avLst/>
          </a:prstGeom>
        </p:spPr>
        <p:txBody>
          <a:bodyPr wrap="square">
            <a:spAutoFit/>
          </a:bodyPr>
          <a:lstStyle/>
          <a:p>
            <a:r>
              <a:rPr lang="en-IN" sz="2000" b="1" dirty="0">
                <a:solidFill>
                  <a:schemeClr val="tx1">
                    <a:lumMod val="50000"/>
                    <a:lumOff val="50000"/>
                  </a:schemeClr>
                </a:solidFill>
              </a:rPr>
              <a:t>Delays in accessing and analysing data</a:t>
            </a:r>
          </a:p>
        </p:txBody>
      </p:sp>
      <p:sp>
        <p:nvSpPr>
          <p:cNvPr id="8" name="Rectangle 7">
            <a:extLst>
              <a:ext uri="{FF2B5EF4-FFF2-40B4-BE49-F238E27FC236}">
                <a16:creationId xmlns="" xmlns:a16="http://schemas.microsoft.com/office/drawing/2014/main" id="{61CCF968-EE8F-4EE4-B035-24BF192BAF0E}"/>
              </a:ext>
            </a:extLst>
          </p:cNvPr>
          <p:cNvSpPr/>
          <p:nvPr/>
        </p:nvSpPr>
        <p:spPr>
          <a:xfrm>
            <a:off x="6264321" y="1862894"/>
            <a:ext cx="5781589" cy="400110"/>
          </a:xfrm>
          <a:prstGeom prst="rect">
            <a:avLst/>
          </a:prstGeom>
        </p:spPr>
        <p:txBody>
          <a:bodyPr wrap="square">
            <a:spAutoFit/>
          </a:bodyPr>
          <a:lstStyle/>
          <a:p>
            <a:r>
              <a:rPr lang="en-IN" sz="2000" b="1" dirty="0">
                <a:solidFill>
                  <a:schemeClr val="accent1">
                    <a:lumMod val="75000"/>
                  </a:schemeClr>
                </a:solidFill>
              </a:rPr>
              <a:t>Always Open Repository</a:t>
            </a:r>
          </a:p>
        </p:txBody>
      </p:sp>
      <p:sp>
        <p:nvSpPr>
          <p:cNvPr id="9" name="Rectangle 8">
            <a:extLst>
              <a:ext uri="{FF2B5EF4-FFF2-40B4-BE49-F238E27FC236}">
                <a16:creationId xmlns="" xmlns:a16="http://schemas.microsoft.com/office/drawing/2014/main" id="{CB2073F1-4DDE-4A2E-AC94-0CF1D0DCE8A1}"/>
              </a:ext>
            </a:extLst>
          </p:cNvPr>
          <p:cNvSpPr/>
          <p:nvPr/>
        </p:nvSpPr>
        <p:spPr>
          <a:xfrm>
            <a:off x="716962" y="3688521"/>
            <a:ext cx="5204706" cy="400110"/>
          </a:xfrm>
          <a:prstGeom prst="rect">
            <a:avLst/>
          </a:prstGeom>
        </p:spPr>
        <p:txBody>
          <a:bodyPr wrap="square">
            <a:spAutoFit/>
          </a:bodyPr>
          <a:lstStyle/>
          <a:p>
            <a:r>
              <a:rPr lang="en-IN" sz="2000" b="1" dirty="0">
                <a:solidFill>
                  <a:schemeClr val="tx1">
                    <a:lumMod val="50000"/>
                    <a:lumOff val="50000"/>
                  </a:schemeClr>
                </a:solidFill>
              </a:rPr>
              <a:t>Data Discovery is Difficult</a:t>
            </a:r>
          </a:p>
        </p:txBody>
      </p:sp>
      <p:sp>
        <p:nvSpPr>
          <p:cNvPr id="10" name="Rectangle 9">
            <a:extLst>
              <a:ext uri="{FF2B5EF4-FFF2-40B4-BE49-F238E27FC236}">
                <a16:creationId xmlns="" xmlns:a16="http://schemas.microsoft.com/office/drawing/2014/main" id="{EA309F0C-0654-4502-8D5E-3AEF047B8289}"/>
              </a:ext>
            </a:extLst>
          </p:cNvPr>
          <p:cNvSpPr/>
          <p:nvPr/>
        </p:nvSpPr>
        <p:spPr>
          <a:xfrm>
            <a:off x="6264321" y="3688521"/>
            <a:ext cx="5781589" cy="400110"/>
          </a:xfrm>
          <a:prstGeom prst="rect">
            <a:avLst/>
          </a:prstGeom>
        </p:spPr>
        <p:txBody>
          <a:bodyPr wrap="square">
            <a:spAutoFit/>
          </a:bodyPr>
          <a:lstStyle/>
          <a:p>
            <a:r>
              <a:rPr lang="en-IN" sz="2000" b="1" dirty="0">
                <a:solidFill>
                  <a:schemeClr val="accent1">
                    <a:lumMod val="75000"/>
                  </a:schemeClr>
                </a:solidFill>
              </a:rPr>
              <a:t>Discoverable Data Sets for end users</a:t>
            </a:r>
          </a:p>
        </p:txBody>
      </p:sp>
      <p:sp>
        <p:nvSpPr>
          <p:cNvPr id="11" name="Rectangle 10">
            <a:extLst>
              <a:ext uri="{FF2B5EF4-FFF2-40B4-BE49-F238E27FC236}">
                <a16:creationId xmlns="" xmlns:a16="http://schemas.microsoft.com/office/drawing/2014/main" id="{DE4415E1-EA21-4386-B681-50FFAFC5D324}"/>
              </a:ext>
            </a:extLst>
          </p:cNvPr>
          <p:cNvSpPr/>
          <p:nvPr/>
        </p:nvSpPr>
        <p:spPr>
          <a:xfrm>
            <a:off x="716962" y="4464204"/>
            <a:ext cx="5204706" cy="707886"/>
          </a:xfrm>
          <a:prstGeom prst="rect">
            <a:avLst/>
          </a:prstGeom>
        </p:spPr>
        <p:txBody>
          <a:bodyPr wrap="square">
            <a:spAutoFit/>
          </a:bodyPr>
          <a:lstStyle/>
          <a:p>
            <a:r>
              <a:rPr lang="en-IN" sz="2000" b="1" dirty="0">
                <a:solidFill>
                  <a:schemeClr val="tx1">
                    <a:lumMod val="50000"/>
                    <a:lumOff val="50000"/>
                  </a:schemeClr>
                </a:solidFill>
              </a:rPr>
              <a:t>Difficult to Handle Large Volumes of Data for Analytics</a:t>
            </a:r>
          </a:p>
        </p:txBody>
      </p:sp>
      <p:sp>
        <p:nvSpPr>
          <p:cNvPr id="12" name="Rectangle 11">
            <a:extLst>
              <a:ext uri="{FF2B5EF4-FFF2-40B4-BE49-F238E27FC236}">
                <a16:creationId xmlns="" xmlns:a16="http://schemas.microsoft.com/office/drawing/2014/main" id="{B0FD8669-94B8-4778-BB81-1324CB1A3FC3}"/>
              </a:ext>
            </a:extLst>
          </p:cNvPr>
          <p:cNvSpPr/>
          <p:nvPr/>
        </p:nvSpPr>
        <p:spPr>
          <a:xfrm>
            <a:off x="6264321" y="4618092"/>
            <a:ext cx="5781589" cy="400110"/>
          </a:xfrm>
          <a:prstGeom prst="rect">
            <a:avLst/>
          </a:prstGeom>
        </p:spPr>
        <p:txBody>
          <a:bodyPr wrap="square">
            <a:spAutoFit/>
          </a:bodyPr>
          <a:lstStyle/>
          <a:p>
            <a:r>
              <a:rPr lang="en-IN" sz="2000" b="1" dirty="0" err="1">
                <a:solidFill>
                  <a:schemeClr val="accent1">
                    <a:lumMod val="75000"/>
                  </a:schemeClr>
                </a:solidFill>
              </a:rPr>
              <a:t>PySpark</a:t>
            </a:r>
            <a:r>
              <a:rPr lang="en-IN" sz="2000" b="1" dirty="0">
                <a:solidFill>
                  <a:schemeClr val="accent1">
                    <a:lumMod val="75000"/>
                  </a:schemeClr>
                </a:solidFill>
              </a:rPr>
              <a:t> + S3</a:t>
            </a:r>
          </a:p>
        </p:txBody>
      </p:sp>
      <p:sp>
        <p:nvSpPr>
          <p:cNvPr id="13" name="Rectangle 12">
            <a:extLst>
              <a:ext uri="{FF2B5EF4-FFF2-40B4-BE49-F238E27FC236}">
                <a16:creationId xmlns="" xmlns:a16="http://schemas.microsoft.com/office/drawing/2014/main" id="{CEB9B533-21B3-4576-992D-165D13352E31}"/>
              </a:ext>
            </a:extLst>
          </p:cNvPr>
          <p:cNvSpPr/>
          <p:nvPr/>
        </p:nvSpPr>
        <p:spPr>
          <a:xfrm>
            <a:off x="716962" y="5536492"/>
            <a:ext cx="5204706" cy="400110"/>
          </a:xfrm>
          <a:prstGeom prst="rect">
            <a:avLst/>
          </a:prstGeom>
        </p:spPr>
        <p:txBody>
          <a:bodyPr wrap="square">
            <a:spAutoFit/>
          </a:bodyPr>
          <a:lstStyle/>
          <a:p>
            <a:r>
              <a:rPr lang="en-IN" sz="2000" b="1" dirty="0">
                <a:solidFill>
                  <a:schemeClr val="tx1">
                    <a:lumMod val="50000"/>
                    <a:lumOff val="50000"/>
                  </a:schemeClr>
                </a:solidFill>
              </a:rPr>
              <a:t>Constraints due to Total Cost of Storage</a:t>
            </a:r>
          </a:p>
        </p:txBody>
      </p:sp>
      <p:sp>
        <p:nvSpPr>
          <p:cNvPr id="14" name="Rectangle 13">
            <a:extLst>
              <a:ext uri="{FF2B5EF4-FFF2-40B4-BE49-F238E27FC236}">
                <a16:creationId xmlns="" xmlns:a16="http://schemas.microsoft.com/office/drawing/2014/main" id="{6DF8C518-B7D4-4716-8858-377DF39CCF41}"/>
              </a:ext>
            </a:extLst>
          </p:cNvPr>
          <p:cNvSpPr/>
          <p:nvPr/>
        </p:nvSpPr>
        <p:spPr>
          <a:xfrm>
            <a:off x="6264321" y="5536492"/>
            <a:ext cx="5781589" cy="400110"/>
          </a:xfrm>
          <a:prstGeom prst="rect">
            <a:avLst/>
          </a:prstGeom>
        </p:spPr>
        <p:txBody>
          <a:bodyPr wrap="square">
            <a:spAutoFit/>
          </a:bodyPr>
          <a:lstStyle/>
          <a:p>
            <a:r>
              <a:rPr lang="en-IN" sz="2000" b="1" dirty="0">
                <a:solidFill>
                  <a:schemeClr val="accent1">
                    <a:lumMod val="75000"/>
                  </a:schemeClr>
                </a:solidFill>
              </a:rPr>
              <a:t>Optimized Data Storage – Parquet, </a:t>
            </a:r>
            <a:r>
              <a:rPr lang="en-IN" sz="2000" b="1" dirty="0" err="1">
                <a:solidFill>
                  <a:schemeClr val="accent1">
                    <a:lumMod val="75000"/>
                  </a:schemeClr>
                </a:solidFill>
              </a:rPr>
              <a:t>Gzip</a:t>
            </a:r>
            <a:r>
              <a:rPr lang="en-IN" sz="2000" b="1" dirty="0">
                <a:solidFill>
                  <a:schemeClr val="accent1">
                    <a:lumMod val="75000"/>
                  </a:schemeClr>
                </a:solidFill>
              </a:rPr>
              <a:t>, etc.</a:t>
            </a:r>
          </a:p>
        </p:txBody>
      </p:sp>
      <p:sp>
        <p:nvSpPr>
          <p:cNvPr id="15" name="Rectangle 14">
            <a:extLst>
              <a:ext uri="{FF2B5EF4-FFF2-40B4-BE49-F238E27FC236}">
                <a16:creationId xmlns="" xmlns:a16="http://schemas.microsoft.com/office/drawing/2014/main" id="{1D425FBA-180E-47D4-9BB7-EC827E558623}"/>
              </a:ext>
            </a:extLst>
          </p:cNvPr>
          <p:cNvSpPr/>
          <p:nvPr/>
        </p:nvSpPr>
        <p:spPr>
          <a:xfrm>
            <a:off x="716962" y="2627405"/>
            <a:ext cx="5204706" cy="707886"/>
          </a:xfrm>
          <a:prstGeom prst="rect">
            <a:avLst/>
          </a:prstGeom>
        </p:spPr>
        <p:txBody>
          <a:bodyPr wrap="square">
            <a:spAutoFit/>
          </a:bodyPr>
          <a:lstStyle/>
          <a:p>
            <a:r>
              <a:rPr lang="en-IN" sz="2000" b="1" dirty="0">
                <a:solidFill>
                  <a:schemeClr val="tx1">
                    <a:lumMod val="50000"/>
                    <a:lumOff val="50000"/>
                  </a:schemeClr>
                </a:solidFill>
              </a:rPr>
              <a:t>Legacy Ageing Business Analytics Infrastructure</a:t>
            </a:r>
          </a:p>
        </p:txBody>
      </p:sp>
      <p:sp>
        <p:nvSpPr>
          <p:cNvPr id="16" name="Rectangle 15">
            <a:extLst>
              <a:ext uri="{FF2B5EF4-FFF2-40B4-BE49-F238E27FC236}">
                <a16:creationId xmlns="" xmlns:a16="http://schemas.microsoft.com/office/drawing/2014/main" id="{3B87031C-476E-492C-A6A7-9EA15F7C9370}"/>
              </a:ext>
            </a:extLst>
          </p:cNvPr>
          <p:cNvSpPr/>
          <p:nvPr/>
        </p:nvSpPr>
        <p:spPr>
          <a:xfrm>
            <a:off x="6264321" y="2781293"/>
            <a:ext cx="5781589" cy="400110"/>
          </a:xfrm>
          <a:prstGeom prst="rect">
            <a:avLst/>
          </a:prstGeom>
        </p:spPr>
        <p:txBody>
          <a:bodyPr wrap="square">
            <a:spAutoFit/>
          </a:bodyPr>
          <a:lstStyle/>
          <a:p>
            <a:r>
              <a:rPr lang="en-IN" sz="2000" b="1" dirty="0">
                <a:solidFill>
                  <a:schemeClr val="accent1">
                    <a:lumMod val="75000"/>
                  </a:schemeClr>
                </a:solidFill>
              </a:rPr>
              <a:t>Modern State of the Art Data Store</a:t>
            </a:r>
          </a:p>
        </p:txBody>
      </p:sp>
      <p:pic>
        <p:nvPicPr>
          <p:cNvPr id="17" name="Picture 16">
            <a:extLst>
              <a:ext uri="{FF2B5EF4-FFF2-40B4-BE49-F238E27FC236}">
                <a16:creationId xmlns="" xmlns:a16="http://schemas.microsoft.com/office/drawing/2014/main" id="{E2D55685-AC07-457B-91BF-532E5BE83B8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23044"/>
          <a:stretch/>
        </p:blipFill>
        <p:spPr>
          <a:xfrm flipV="1">
            <a:off x="389425" y="2721470"/>
            <a:ext cx="182880" cy="185979"/>
          </a:xfrm>
          <a:prstGeom prst="rect">
            <a:avLst/>
          </a:prstGeom>
        </p:spPr>
      </p:pic>
      <p:pic>
        <p:nvPicPr>
          <p:cNvPr id="18" name="Picture 17">
            <a:extLst>
              <a:ext uri="{FF2B5EF4-FFF2-40B4-BE49-F238E27FC236}">
                <a16:creationId xmlns="" xmlns:a16="http://schemas.microsoft.com/office/drawing/2014/main" id="{F233F9C5-22F0-40F5-B5C6-793979E4D10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23044"/>
          <a:stretch/>
        </p:blipFill>
        <p:spPr>
          <a:xfrm>
            <a:off x="389425" y="1977878"/>
            <a:ext cx="182880" cy="185979"/>
          </a:xfrm>
          <a:prstGeom prst="rect">
            <a:avLst/>
          </a:prstGeom>
        </p:spPr>
      </p:pic>
      <p:pic>
        <p:nvPicPr>
          <p:cNvPr id="19" name="Picture 18">
            <a:extLst>
              <a:ext uri="{FF2B5EF4-FFF2-40B4-BE49-F238E27FC236}">
                <a16:creationId xmlns="" xmlns:a16="http://schemas.microsoft.com/office/drawing/2014/main" id="{EE526767-4130-4557-A73F-E3E68B8F477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23044"/>
          <a:stretch/>
        </p:blipFill>
        <p:spPr>
          <a:xfrm>
            <a:off x="389425" y="3795586"/>
            <a:ext cx="182880" cy="185979"/>
          </a:xfrm>
          <a:prstGeom prst="rect">
            <a:avLst/>
          </a:prstGeom>
        </p:spPr>
      </p:pic>
      <p:pic>
        <p:nvPicPr>
          <p:cNvPr id="20" name="Picture 19">
            <a:extLst>
              <a:ext uri="{FF2B5EF4-FFF2-40B4-BE49-F238E27FC236}">
                <a16:creationId xmlns="" xmlns:a16="http://schemas.microsoft.com/office/drawing/2014/main" id="{A7DF138D-B3C0-43AC-B4DC-F6790CC69C9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23044"/>
          <a:stretch/>
        </p:blipFill>
        <p:spPr>
          <a:xfrm>
            <a:off x="389425" y="4725157"/>
            <a:ext cx="182880" cy="185979"/>
          </a:xfrm>
          <a:prstGeom prst="rect">
            <a:avLst/>
          </a:prstGeom>
        </p:spPr>
      </p:pic>
      <p:pic>
        <p:nvPicPr>
          <p:cNvPr id="21" name="Picture 20">
            <a:extLst>
              <a:ext uri="{FF2B5EF4-FFF2-40B4-BE49-F238E27FC236}">
                <a16:creationId xmlns="" xmlns:a16="http://schemas.microsoft.com/office/drawing/2014/main" id="{99065751-81A8-4901-9327-3454BA8F017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23044"/>
          <a:stretch/>
        </p:blipFill>
        <p:spPr>
          <a:xfrm>
            <a:off x="389425" y="5643557"/>
            <a:ext cx="182880" cy="185979"/>
          </a:xfrm>
          <a:prstGeom prst="rect">
            <a:avLst/>
          </a:prstGeom>
        </p:spPr>
      </p:pic>
    </p:spTree>
    <p:extLst>
      <p:ext uri="{BB962C8B-B14F-4D97-AF65-F5344CB8AC3E}">
        <p14:creationId xmlns:p14="http://schemas.microsoft.com/office/powerpoint/2010/main" val="598284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E1147888-FE9E-42BD-A24C-256430CB9868}"/>
              </a:ext>
            </a:extLst>
          </p:cNvPr>
          <p:cNvSpPr>
            <a:spLocks noGrp="1"/>
          </p:cNvSpPr>
          <p:nvPr>
            <p:ph type="ftr" sz="quarter" idx="11"/>
          </p:nvPr>
        </p:nvSpPr>
        <p:spPr>
          <a:xfrm>
            <a:off x="4019244" y="6613028"/>
            <a:ext cx="4114800" cy="365125"/>
          </a:xfrm>
        </p:spPr>
        <p:txBody>
          <a:bodyPr/>
          <a:lstStyle/>
          <a:p>
            <a:r>
              <a:rPr lang="en-US"/>
              <a:t>© LatentView Analytics. Confidential</a:t>
            </a:r>
          </a:p>
        </p:txBody>
      </p:sp>
      <p:sp>
        <p:nvSpPr>
          <p:cNvPr id="6" name="Slide Number Placeholder 5">
            <a:extLst>
              <a:ext uri="{FF2B5EF4-FFF2-40B4-BE49-F238E27FC236}">
                <a16:creationId xmlns="" xmlns:a16="http://schemas.microsoft.com/office/drawing/2014/main" id="{39F9E2D1-8CB8-490A-A38B-A6DA387CE44D}"/>
              </a:ext>
            </a:extLst>
          </p:cNvPr>
          <p:cNvSpPr>
            <a:spLocks noGrp="1"/>
          </p:cNvSpPr>
          <p:nvPr>
            <p:ph type="sldNum" sz="quarter" idx="12"/>
          </p:nvPr>
        </p:nvSpPr>
        <p:spPr/>
        <p:txBody>
          <a:bodyPr/>
          <a:lstStyle/>
          <a:p>
            <a:fld id="{A0C1D9D2-9780-41B5-B48D-9BB1413BC614}" type="slidenum">
              <a:rPr lang="en-US" smtClean="0"/>
              <a:pPr/>
              <a:t>19</a:t>
            </a:fld>
            <a:endParaRPr lang="en-US"/>
          </a:p>
        </p:txBody>
      </p:sp>
      <p:sp>
        <p:nvSpPr>
          <p:cNvPr id="3" name="Title 2">
            <a:extLst>
              <a:ext uri="{FF2B5EF4-FFF2-40B4-BE49-F238E27FC236}">
                <a16:creationId xmlns="" xmlns:a16="http://schemas.microsoft.com/office/drawing/2014/main" id="{03BB1365-8FE6-4896-895E-C2002941F249}"/>
              </a:ext>
            </a:extLst>
          </p:cNvPr>
          <p:cNvSpPr>
            <a:spLocks noGrp="1"/>
          </p:cNvSpPr>
          <p:nvPr>
            <p:ph type="title"/>
          </p:nvPr>
        </p:nvSpPr>
        <p:spPr/>
        <p:txBody>
          <a:bodyPr>
            <a:normAutofit/>
          </a:bodyPr>
          <a:lstStyle/>
          <a:p>
            <a:r>
              <a:rPr lang="en-IN" sz="2745" spc="-96" dirty="0">
                <a:solidFill>
                  <a:srgbClr val="095879"/>
                </a:solidFill>
                <a:latin typeface="Segoe UI Semibold" panose="020B0702040204020203" pitchFamily="34" charset="0"/>
                <a:cs typeface="+mj-cs"/>
              </a:rPr>
              <a:t>Cloud based data lake to enhance Analytics Operations</a:t>
            </a:r>
            <a:endParaRPr lang="en-US" sz="2745" spc="-96" dirty="0">
              <a:solidFill>
                <a:srgbClr val="095879"/>
              </a:solidFill>
              <a:latin typeface="Segoe UI Semibold" panose="020B0702040204020203" pitchFamily="34" charset="0"/>
              <a:cs typeface="+mj-cs"/>
            </a:endParaRPr>
          </a:p>
        </p:txBody>
      </p:sp>
      <p:sp>
        <p:nvSpPr>
          <p:cNvPr id="64" name="Rectangle 63">
            <a:extLst>
              <a:ext uri="{FF2B5EF4-FFF2-40B4-BE49-F238E27FC236}">
                <a16:creationId xmlns="" xmlns:a16="http://schemas.microsoft.com/office/drawing/2014/main" id="{1B68EBB3-AE62-4BE8-9F84-3F93EBB53B5C}"/>
              </a:ext>
            </a:extLst>
          </p:cNvPr>
          <p:cNvSpPr/>
          <p:nvPr/>
        </p:nvSpPr>
        <p:spPr>
          <a:xfrm>
            <a:off x="1" y="1030848"/>
            <a:ext cx="12192003" cy="2253637"/>
          </a:xfrm>
          <a:prstGeom prst="rect">
            <a:avLst/>
          </a:prstGeom>
          <a:solidFill>
            <a:srgbClr val="5B9BD5">
              <a:lumMod val="20000"/>
              <a:lumOff val="80000"/>
            </a:srgbClr>
          </a:solidFill>
          <a:ln w="12700" cap="flat" cmpd="sng" algn="ctr">
            <a:noFill/>
            <a:prstDash val="solid"/>
            <a:miter lim="800000"/>
          </a:ln>
          <a:effectLst/>
        </p:spPr>
        <p:txBody>
          <a:bodyPr rtlCol="0" anchor="ctr"/>
          <a:lstStyle/>
          <a:p>
            <a:pPr algn="ctr">
              <a:defRPr/>
            </a:pPr>
            <a:endParaRPr lang="en-US" kern="0">
              <a:solidFill>
                <a:srgbClr val="FFFFFF"/>
              </a:solidFill>
            </a:endParaRPr>
          </a:p>
        </p:txBody>
      </p:sp>
      <p:sp>
        <p:nvSpPr>
          <p:cNvPr id="65" name="Rectangle 64">
            <a:extLst>
              <a:ext uri="{FF2B5EF4-FFF2-40B4-BE49-F238E27FC236}">
                <a16:creationId xmlns="" xmlns:a16="http://schemas.microsoft.com/office/drawing/2014/main" id="{C52F3A78-226D-4E3F-95C0-DEA24D1B7B61}"/>
              </a:ext>
            </a:extLst>
          </p:cNvPr>
          <p:cNvSpPr/>
          <p:nvPr/>
        </p:nvSpPr>
        <p:spPr>
          <a:xfrm>
            <a:off x="267455" y="1808677"/>
            <a:ext cx="3302271" cy="950732"/>
          </a:xfrm>
          <a:prstGeom prst="rect">
            <a:avLst/>
          </a:prstGeom>
          <a:noFill/>
          <a:ln w="12700" cap="flat" cmpd="sng" algn="ctr">
            <a:noFill/>
            <a:prstDash val="solid"/>
            <a:miter lim="800000"/>
          </a:ln>
          <a:effectLst/>
        </p:spPr>
        <p:txBody>
          <a:bodyPr rtlCol="0" anchor="t"/>
          <a:lstStyle/>
          <a:p>
            <a:pPr>
              <a:defRPr/>
            </a:pPr>
            <a:endParaRPr lang="en-US" sz="1400" kern="0" dirty="0">
              <a:solidFill>
                <a:srgbClr val="000000"/>
              </a:solidFill>
            </a:endParaRPr>
          </a:p>
        </p:txBody>
      </p:sp>
      <p:sp>
        <p:nvSpPr>
          <p:cNvPr id="66" name="Rectangle 65">
            <a:extLst>
              <a:ext uri="{FF2B5EF4-FFF2-40B4-BE49-F238E27FC236}">
                <a16:creationId xmlns="" xmlns:a16="http://schemas.microsoft.com/office/drawing/2014/main" id="{698DC019-D41D-4C27-AA1C-E4ED9A1E0847}"/>
              </a:ext>
            </a:extLst>
          </p:cNvPr>
          <p:cNvSpPr/>
          <p:nvPr/>
        </p:nvSpPr>
        <p:spPr>
          <a:xfrm>
            <a:off x="267455" y="1684813"/>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kern="0">
              <a:solidFill>
                <a:srgbClr val="FFFFFF"/>
              </a:solidFill>
            </a:endParaRPr>
          </a:p>
        </p:txBody>
      </p:sp>
      <p:sp>
        <p:nvSpPr>
          <p:cNvPr id="67" name="Rectangle 66">
            <a:extLst>
              <a:ext uri="{FF2B5EF4-FFF2-40B4-BE49-F238E27FC236}">
                <a16:creationId xmlns="" xmlns:a16="http://schemas.microsoft.com/office/drawing/2014/main" id="{1C014A61-BE03-4809-87EE-811F5B1745ED}"/>
              </a:ext>
            </a:extLst>
          </p:cNvPr>
          <p:cNvSpPr/>
          <p:nvPr/>
        </p:nvSpPr>
        <p:spPr>
          <a:xfrm>
            <a:off x="263630" y="1972350"/>
            <a:ext cx="3499537" cy="1126462"/>
          </a:xfrm>
          <a:prstGeom prst="rect">
            <a:avLst/>
          </a:prstGeom>
        </p:spPr>
        <p:txBody>
          <a:bodyPr wrap="square">
            <a:spAutoFit/>
          </a:bodyPr>
          <a:lstStyle/>
          <a:p>
            <a:pPr>
              <a:lnSpc>
                <a:spcPct val="120000"/>
              </a:lnSpc>
            </a:pPr>
            <a:r>
              <a:rPr lang="en-US" sz="1400" dirty="0">
                <a:solidFill>
                  <a:prstClr val="black"/>
                </a:solidFill>
                <a:ea typeface="Verdana" panose="020B0604030504040204" pitchFamily="34" charset="0"/>
                <a:cs typeface="Verdana" panose="020B0604030504040204" pitchFamily="34" charset="0"/>
              </a:rPr>
              <a:t>Business users faced significant delays in accessing and analyzing data and had difficulty in handling large volumes of data for analytics</a:t>
            </a:r>
          </a:p>
        </p:txBody>
      </p:sp>
      <p:sp>
        <p:nvSpPr>
          <p:cNvPr id="68" name="Rectangle 67">
            <a:extLst>
              <a:ext uri="{FF2B5EF4-FFF2-40B4-BE49-F238E27FC236}">
                <a16:creationId xmlns="" xmlns:a16="http://schemas.microsoft.com/office/drawing/2014/main" id="{205FD8EF-3EAB-4C91-B720-AF047F13D32F}"/>
              </a:ext>
            </a:extLst>
          </p:cNvPr>
          <p:cNvSpPr/>
          <p:nvPr/>
        </p:nvSpPr>
        <p:spPr>
          <a:xfrm>
            <a:off x="263630" y="1675580"/>
            <a:ext cx="2534636" cy="338554"/>
          </a:xfrm>
          <a:prstGeom prst="rect">
            <a:avLst/>
          </a:prstGeom>
        </p:spPr>
        <p:txBody>
          <a:bodyPr wrap="square">
            <a:spAutoFit/>
          </a:bodyPr>
          <a:lstStyle/>
          <a:p>
            <a:pPr>
              <a:defRPr/>
            </a:pPr>
            <a:r>
              <a:rPr lang="en-US" sz="1600" b="1" kern="0" dirty="0">
                <a:solidFill>
                  <a:srgbClr val="44546A"/>
                </a:solidFill>
              </a:rPr>
              <a:t>The “Before” State</a:t>
            </a:r>
          </a:p>
        </p:txBody>
      </p:sp>
      <p:sp>
        <p:nvSpPr>
          <p:cNvPr id="69" name="Rectangle 68">
            <a:extLst>
              <a:ext uri="{FF2B5EF4-FFF2-40B4-BE49-F238E27FC236}">
                <a16:creationId xmlns="" xmlns:a16="http://schemas.microsoft.com/office/drawing/2014/main" id="{1F1D4C60-96E4-4744-A75C-B03F54D80918}"/>
              </a:ext>
            </a:extLst>
          </p:cNvPr>
          <p:cNvSpPr/>
          <p:nvPr/>
        </p:nvSpPr>
        <p:spPr>
          <a:xfrm>
            <a:off x="8301385" y="1684813"/>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marL="0" lvl="1">
              <a:buSzPct val="120000"/>
              <a:defRPr/>
            </a:pPr>
            <a:endParaRPr lang="en-US" sz="1300" kern="0" dirty="0">
              <a:solidFill>
                <a:srgbClr val="000000"/>
              </a:solidFill>
            </a:endParaRPr>
          </a:p>
        </p:txBody>
      </p:sp>
      <p:sp>
        <p:nvSpPr>
          <p:cNvPr id="70" name="Rectangle 69">
            <a:extLst>
              <a:ext uri="{FF2B5EF4-FFF2-40B4-BE49-F238E27FC236}">
                <a16:creationId xmlns="" xmlns:a16="http://schemas.microsoft.com/office/drawing/2014/main" id="{F23A3767-2C0D-424C-8F48-0DCCF2541B1D}"/>
              </a:ext>
            </a:extLst>
          </p:cNvPr>
          <p:cNvSpPr/>
          <p:nvPr/>
        </p:nvSpPr>
        <p:spPr>
          <a:xfrm>
            <a:off x="8287317" y="1972350"/>
            <a:ext cx="3651619" cy="592150"/>
          </a:xfrm>
          <a:prstGeom prst="rect">
            <a:avLst/>
          </a:prstGeom>
        </p:spPr>
        <p:txBody>
          <a:bodyPr wrap="square">
            <a:spAutoFit/>
          </a:bodyPr>
          <a:lstStyle/>
          <a:p>
            <a:pPr>
              <a:lnSpc>
                <a:spcPct val="120000"/>
              </a:lnSpc>
            </a:pPr>
            <a:r>
              <a:rPr lang="en-US" sz="1400" dirty="0">
                <a:solidFill>
                  <a:prstClr val="black"/>
                </a:solidFill>
                <a:ea typeface="Verdana" panose="020B0604030504040204" pitchFamily="34" charset="0"/>
                <a:cs typeface="Verdana" panose="020B0604030504040204" pitchFamily="34" charset="0"/>
              </a:rPr>
              <a:t>Reduced cost of ownership and increased throughput of cloud hosted analytics solutions</a:t>
            </a:r>
          </a:p>
        </p:txBody>
      </p:sp>
      <p:sp>
        <p:nvSpPr>
          <p:cNvPr id="71" name="Rectangle 70">
            <a:extLst>
              <a:ext uri="{FF2B5EF4-FFF2-40B4-BE49-F238E27FC236}">
                <a16:creationId xmlns="" xmlns:a16="http://schemas.microsoft.com/office/drawing/2014/main" id="{1A5C8318-2E0D-4A66-9859-16D166DC86BF}"/>
              </a:ext>
            </a:extLst>
          </p:cNvPr>
          <p:cNvSpPr/>
          <p:nvPr/>
        </p:nvSpPr>
        <p:spPr>
          <a:xfrm>
            <a:off x="194053" y="1035475"/>
            <a:ext cx="11744883" cy="582423"/>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lnSpc>
                <a:spcPct val="120000"/>
              </a:lnSpc>
              <a:defRPr/>
            </a:pPr>
            <a:r>
              <a:rPr lang="en-US" b="1" kern="0" dirty="0">
                <a:solidFill>
                  <a:srgbClr val="44546A"/>
                </a:solidFill>
              </a:rPr>
              <a:t>The Problem: </a:t>
            </a:r>
            <a:r>
              <a:rPr lang="en-IN" sz="1600" kern="0" dirty="0">
                <a:solidFill>
                  <a:srgbClr val="44546A"/>
                </a:solidFill>
              </a:rPr>
              <a:t>Ageing legacy Business Analytics Infrastructure with high cost of ownership slowing down realizable analytics value</a:t>
            </a:r>
            <a:endParaRPr lang="en-US" sz="1600" kern="0" dirty="0">
              <a:solidFill>
                <a:srgbClr val="44546A"/>
              </a:solidFill>
            </a:endParaRPr>
          </a:p>
        </p:txBody>
      </p:sp>
      <p:sp>
        <p:nvSpPr>
          <p:cNvPr id="72" name="Rectangle 71">
            <a:extLst>
              <a:ext uri="{FF2B5EF4-FFF2-40B4-BE49-F238E27FC236}">
                <a16:creationId xmlns="" xmlns:a16="http://schemas.microsoft.com/office/drawing/2014/main" id="{1646D011-033A-495A-A79F-E94B2D2E3536}"/>
              </a:ext>
            </a:extLst>
          </p:cNvPr>
          <p:cNvSpPr/>
          <p:nvPr/>
        </p:nvSpPr>
        <p:spPr>
          <a:xfrm>
            <a:off x="4255290" y="1831914"/>
            <a:ext cx="3302271" cy="950732"/>
          </a:xfrm>
          <a:prstGeom prst="rect">
            <a:avLst/>
          </a:prstGeom>
          <a:noFill/>
          <a:ln w="12700" cap="flat" cmpd="sng" algn="ctr">
            <a:noFill/>
            <a:prstDash val="solid"/>
            <a:miter lim="800000"/>
          </a:ln>
          <a:effectLst/>
        </p:spPr>
        <p:txBody>
          <a:bodyPr rtlCol="0" anchor="t"/>
          <a:lstStyle/>
          <a:p>
            <a:pPr>
              <a:defRPr/>
            </a:pPr>
            <a:endParaRPr lang="en-US" sz="1400" kern="0" dirty="0">
              <a:solidFill>
                <a:srgbClr val="000000"/>
              </a:solidFill>
            </a:endParaRPr>
          </a:p>
        </p:txBody>
      </p:sp>
      <p:sp>
        <p:nvSpPr>
          <p:cNvPr id="73" name="Rectangle 72">
            <a:extLst>
              <a:ext uri="{FF2B5EF4-FFF2-40B4-BE49-F238E27FC236}">
                <a16:creationId xmlns="" xmlns:a16="http://schemas.microsoft.com/office/drawing/2014/main" id="{7CC93916-CA41-43C9-8165-F520C3E57400}"/>
              </a:ext>
            </a:extLst>
          </p:cNvPr>
          <p:cNvSpPr/>
          <p:nvPr/>
        </p:nvSpPr>
        <p:spPr>
          <a:xfrm>
            <a:off x="4284420" y="1684813"/>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kern="0">
              <a:solidFill>
                <a:srgbClr val="FFFFFF"/>
              </a:solidFill>
            </a:endParaRPr>
          </a:p>
        </p:txBody>
      </p:sp>
      <p:sp>
        <p:nvSpPr>
          <p:cNvPr id="74" name="Rectangle 73">
            <a:extLst>
              <a:ext uri="{FF2B5EF4-FFF2-40B4-BE49-F238E27FC236}">
                <a16:creationId xmlns="" xmlns:a16="http://schemas.microsoft.com/office/drawing/2014/main" id="{A584E235-F0B1-4DB1-9915-E7D384F57ABD}"/>
              </a:ext>
            </a:extLst>
          </p:cNvPr>
          <p:cNvSpPr/>
          <p:nvPr/>
        </p:nvSpPr>
        <p:spPr>
          <a:xfrm>
            <a:off x="4377102" y="1972350"/>
            <a:ext cx="3486708" cy="1126462"/>
          </a:xfrm>
          <a:prstGeom prst="rect">
            <a:avLst/>
          </a:prstGeom>
        </p:spPr>
        <p:txBody>
          <a:bodyPr wrap="square">
            <a:spAutoFit/>
          </a:bodyPr>
          <a:lstStyle/>
          <a:p>
            <a:pPr>
              <a:lnSpc>
                <a:spcPct val="120000"/>
              </a:lnSpc>
            </a:pPr>
            <a:r>
              <a:rPr lang="en-US" sz="1400" dirty="0">
                <a:solidFill>
                  <a:prstClr val="black"/>
                </a:solidFill>
                <a:ea typeface="Verdana" panose="020B0604030504040204" pitchFamily="34" charset="0"/>
                <a:cs typeface="Verdana" panose="020B0604030504040204" pitchFamily="34" charset="0"/>
              </a:rPr>
              <a:t>Migrated 60TB of data from legacy systems into a cloud based data lake with extended periodic data refresh which supports reporting and advanced analytics solutions</a:t>
            </a:r>
          </a:p>
        </p:txBody>
      </p:sp>
      <p:sp>
        <p:nvSpPr>
          <p:cNvPr id="75" name="Rectangle 74">
            <a:extLst>
              <a:ext uri="{FF2B5EF4-FFF2-40B4-BE49-F238E27FC236}">
                <a16:creationId xmlns="" xmlns:a16="http://schemas.microsoft.com/office/drawing/2014/main" id="{711DC432-383C-447D-9895-3DACFE00031E}"/>
              </a:ext>
            </a:extLst>
          </p:cNvPr>
          <p:cNvSpPr/>
          <p:nvPr/>
        </p:nvSpPr>
        <p:spPr>
          <a:xfrm>
            <a:off x="4377102" y="1675580"/>
            <a:ext cx="2131840" cy="338554"/>
          </a:xfrm>
          <a:prstGeom prst="rect">
            <a:avLst/>
          </a:prstGeom>
        </p:spPr>
        <p:txBody>
          <a:bodyPr wrap="square">
            <a:spAutoFit/>
          </a:bodyPr>
          <a:lstStyle/>
          <a:p>
            <a:pPr>
              <a:defRPr/>
            </a:pPr>
            <a:r>
              <a:rPr lang="en-US" sz="1600" b="1" kern="0" dirty="0" err="1">
                <a:solidFill>
                  <a:srgbClr val="44546A"/>
                </a:solidFill>
              </a:rPr>
              <a:t>LatentView</a:t>
            </a:r>
            <a:r>
              <a:rPr lang="en-US" sz="1600" b="1" kern="0" dirty="0">
                <a:solidFill>
                  <a:srgbClr val="44546A"/>
                </a:solidFill>
              </a:rPr>
              <a:t> Solution</a:t>
            </a:r>
          </a:p>
        </p:txBody>
      </p:sp>
      <p:sp>
        <p:nvSpPr>
          <p:cNvPr id="76" name="Rectangle 75">
            <a:extLst>
              <a:ext uri="{FF2B5EF4-FFF2-40B4-BE49-F238E27FC236}">
                <a16:creationId xmlns="" xmlns:a16="http://schemas.microsoft.com/office/drawing/2014/main" id="{76A5B7BB-01BC-4A46-921C-E307262A896F}"/>
              </a:ext>
            </a:extLst>
          </p:cNvPr>
          <p:cNvSpPr/>
          <p:nvPr/>
        </p:nvSpPr>
        <p:spPr>
          <a:xfrm>
            <a:off x="8287317" y="1675580"/>
            <a:ext cx="2534636" cy="338554"/>
          </a:xfrm>
          <a:prstGeom prst="rect">
            <a:avLst/>
          </a:prstGeom>
        </p:spPr>
        <p:txBody>
          <a:bodyPr wrap="square">
            <a:spAutoFit/>
          </a:bodyPr>
          <a:lstStyle/>
          <a:p>
            <a:pPr>
              <a:defRPr/>
            </a:pPr>
            <a:r>
              <a:rPr lang="en-US" sz="1600" b="1" kern="0" dirty="0">
                <a:solidFill>
                  <a:srgbClr val="44546A"/>
                </a:solidFill>
              </a:rPr>
              <a:t>The “After” State</a:t>
            </a:r>
          </a:p>
        </p:txBody>
      </p:sp>
      <p:sp>
        <p:nvSpPr>
          <p:cNvPr id="77" name="Rectangle 76">
            <a:extLst>
              <a:ext uri="{FF2B5EF4-FFF2-40B4-BE49-F238E27FC236}">
                <a16:creationId xmlns="" xmlns:a16="http://schemas.microsoft.com/office/drawing/2014/main" id="{C20B43B6-86C4-4354-91BA-31704E6E496D}"/>
              </a:ext>
            </a:extLst>
          </p:cNvPr>
          <p:cNvSpPr/>
          <p:nvPr/>
        </p:nvSpPr>
        <p:spPr>
          <a:xfrm>
            <a:off x="194053" y="533636"/>
            <a:ext cx="4601736" cy="607190"/>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defRPr/>
            </a:pPr>
            <a:r>
              <a:rPr lang="en-US" b="1" kern="0" dirty="0">
                <a:solidFill>
                  <a:srgbClr val="44546A"/>
                </a:solidFill>
              </a:rPr>
              <a:t>Largest Food Distributor in the US</a:t>
            </a:r>
          </a:p>
        </p:txBody>
      </p:sp>
      <p:pic>
        <p:nvPicPr>
          <p:cNvPr id="43" name="Picture 2" descr="https://lh6.googleusercontent.com/YXBNUTY2oO-3yU6sPIPCIkAkx7OzexZ4lVbkeWWJhHh4ph1uC6QTKH7IkQUk4p1FhhP8V_M9FOBTpgQYYXPoBLYhGQveZBTAjD59IqE1KZyQUEHRN6_YmTOBHnD8psAwFZaCf710">
            <a:extLst>
              <a:ext uri="{FF2B5EF4-FFF2-40B4-BE49-F238E27FC236}">
                <a16:creationId xmlns="" xmlns:a16="http://schemas.microsoft.com/office/drawing/2014/main" id="{F912EC75-82A2-4785-B055-508D096DD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76" y="3317437"/>
            <a:ext cx="7977079" cy="33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10" descr="https://d30y9cdsu7xlg0.cloudfront.net/png/7137-200.png">
            <a:extLst>
              <a:ext uri="{FF2B5EF4-FFF2-40B4-BE49-F238E27FC236}">
                <a16:creationId xmlns="" xmlns:a16="http://schemas.microsoft.com/office/drawing/2014/main" id="{9E0FE117-DC18-4E7B-81EE-6902515419C5}"/>
              </a:ext>
            </a:extLst>
          </p:cNvPr>
          <p:cNvPicPr>
            <a:picLocks noChangeAspect="1" noChangeArrowheads="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160151" y="3098812"/>
            <a:ext cx="682254" cy="69634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5" name="Straight Connector 44">
            <a:extLst>
              <a:ext uri="{FF2B5EF4-FFF2-40B4-BE49-F238E27FC236}">
                <a16:creationId xmlns="" xmlns:a16="http://schemas.microsoft.com/office/drawing/2014/main" id="{FDF59002-286D-4392-BE47-441C3A868AEF}"/>
              </a:ext>
            </a:extLst>
          </p:cNvPr>
          <p:cNvCxnSpPr>
            <a:cxnSpLocks/>
          </p:cNvCxnSpPr>
          <p:nvPr/>
        </p:nvCxnSpPr>
        <p:spPr>
          <a:xfrm flipH="1">
            <a:off x="8566484" y="3352448"/>
            <a:ext cx="4293" cy="307724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 xmlns:a16="http://schemas.microsoft.com/office/drawing/2014/main" id="{67CDBFEA-1203-497E-A63E-D5145962BA27}"/>
              </a:ext>
            </a:extLst>
          </p:cNvPr>
          <p:cNvCxnSpPr>
            <a:cxnSpLocks/>
          </p:cNvCxnSpPr>
          <p:nvPr/>
        </p:nvCxnSpPr>
        <p:spPr>
          <a:xfrm>
            <a:off x="8570777" y="3349858"/>
            <a:ext cx="465860" cy="0"/>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76BCA685-310E-4942-9692-B208082C2386}"/>
              </a:ext>
            </a:extLst>
          </p:cNvPr>
          <p:cNvCxnSpPr>
            <a:cxnSpLocks/>
          </p:cNvCxnSpPr>
          <p:nvPr/>
        </p:nvCxnSpPr>
        <p:spPr>
          <a:xfrm>
            <a:off x="8570777" y="4360572"/>
            <a:ext cx="465860" cy="0"/>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DD7507C4-52A8-4D51-A195-4EE686899AE5}"/>
              </a:ext>
            </a:extLst>
          </p:cNvPr>
          <p:cNvCxnSpPr>
            <a:cxnSpLocks/>
          </p:cNvCxnSpPr>
          <p:nvPr/>
        </p:nvCxnSpPr>
        <p:spPr>
          <a:xfrm>
            <a:off x="8570777" y="5397383"/>
            <a:ext cx="482032" cy="0"/>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 xmlns:a16="http://schemas.microsoft.com/office/drawing/2014/main" id="{1CDD961D-F9F3-4C3E-8643-CE1661479CA5}"/>
              </a:ext>
            </a:extLst>
          </p:cNvPr>
          <p:cNvCxnSpPr>
            <a:cxnSpLocks/>
          </p:cNvCxnSpPr>
          <p:nvPr/>
        </p:nvCxnSpPr>
        <p:spPr>
          <a:xfrm>
            <a:off x="8578863" y="6377654"/>
            <a:ext cx="457774" cy="0"/>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 xmlns:a16="http://schemas.microsoft.com/office/drawing/2014/main" id="{6D69E02F-85A5-4ECF-BD89-7135B636589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0605" r="29948"/>
          <a:stretch/>
        </p:blipFill>
        <p:spPr>
          <a:xfrm>
            <a:off x="9218135" y="4003787"/>
            <a:ext cx="624270" cy="541290"/>
          </a:xfrm>
          <a:prstGeom prst="rect">
            <a:avLst/>
          </a:prstGeom>
        </p:spPr>
      </p:pic>
      <p:pic>
        <p:nvPicPr>
          <p:cNvPr id="51" name="Picture 50">
            <a:extLst>
              <a:ext uri="{FF2B5EF4-FFF2-40B4-BE49-F238E27FC236}">
                <a16:creationId xmlns="" xmlns:a16="http://schemas.microsoft.com/office/drawing/2014/main" id="{F41A683C-F0BB-4002-878C-4B9B7A900C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89680" y="5882649"/>
            <a:ext cx="731520" cy="651606"/>
          </a:xfrm>
          <a:prstGeom prst="rect">
            <a:avLst/>
          </a:prstGeom>
        </p:spPr>
      </p:pic>
      <p:pic>
        <p:nvPicPr>
          <p:cNvPr id="52" name="Picture 2" descr="Image result for substitute icon">
            <a:extLst>
              <a:ext uri="{FF2B5EF4-FFF2-40B4-BE49-F238E27FC236}">
                <a16:creationId xmlns="" xmlns:a16="http://schemas.microsoft.com/office/drawing/2014/main" id="{9F19FD0A-FDA8-472A-B97E-69087B0D7AA1}"/>
              </a:ext>
            </a:extLst>
          </p:cNvPr>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4797" y="5035602"/>
            <a:ext cx="756135" cy="756135"/>
          </a:xfrm>
          <a:prstGeom prst="rect">
            <a:avLst/>
          </a:prstGeom>
          <a:noFill/>
          <a:extLst>
            <a:ext uri="{909E8E84-426E-40dd-AFC4-6F175D3DCCD1}">
              <a14:hiddenFill xmlns:a14="http://schemas.microsoft.com/office/drawing/2010/main" xmlns="">
                <a:solidFill>
                  <a:srgbClr val="FFFFFF"/>
                </a:solidFill>
              </a14:hiddenFill>
            </a:ext>
          </a:extLst>
        </p:spPr>
      </p:pic>
      <p:sp>
        <p:nvSpPr>
          <p:cNvPr id="53" name="Rectangle 52">
            <a:extLst>
              <a:ext uri="{FF2B5EF4-FFF2-40B4-BE49-F238E27FC236}">
                <a16:creationId xmlns="" xmlns:a16="http://schemas.microsoft.com/office/drawing/2014/main" id="{3E6007B5-ABF5-4D01-B372-292449BD1AF4}"/>
              </a:ext>
            </a:extLst>
          </p:cNvPr>
          <p:cNvSpPr/>
          <p:nvPr/>
        </p:nvSpPr>
        <p:spPr>
          <a:xfrm>
            <a:off x="9965919" y="3220386"/>
            <a:ext cx="1973017" cy="523220"/>
          </a:xfrm>
          <a:prstGeom prst="rect">
            <a:avLst/>
          </a:prstGeom>
        </p:spPr>
        <p:txBody>
          <a:bodyPr wrap="square">
            <a:spAutoFit/>
          </a:bodyPr>
          <a:lstStyle/>
          <a:p>
            <a:r>
              <a:rPr lang="en-IN"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Recommendation Engine</a:t>
            </a:r>
            <a:endPar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54" name="Rectangle 53">
            <a:extLst>
              <a:ext uri="{FF2B5EF4-FFF2-40B4-BE49-F238E27FC236}">
                <a16:creationId xmlns="" xmlns:a16="http://schemas.microsoft.com/office/drawing/2014/main" id="{AB052F77-7DD8-4F36-8EBA-4610F0722E21}"/>
              </a:ext>
            </a:extLst>
          </p:cNvPr>
          <p:cNvSpPr/>
          <p:nvPr/>
        </p:nvSpPr>
        <p:spPr>
          <a:xfrm>
            <a:off x="9965919" y="4134151"/>
            <a:ext cx="1973017" cy="523220"/>
          </a:xfrm>
          <a:prstGeom prst="rect">
            <a:avLst/>
          </a:prstGeom>
        </p:spPr>
        <p:txBody>
          <a:bodyPr wrap="square">
            <a:spAutoFit/>
          </a:bodyPr>
          <a:lstStyle/>
          <a:p>
            <a:r>
              <a:rPr lang="en-IN"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Order Anomaly Detection</a:t>
            </a:r>
            <a:endPar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55" name="Rectangle 54">
            <a:extLst>
              <a:ext uri="{FF2B5EF4-FFF2-40B4-BE49-F238E27FC236}">
                <a16:creationId xmlns="" xmlns:a16="http://schemas.microsoft.com/office/drawing/2014/main" id="{4AB49CEE-6FAB-4BBC-B336-D7BFF6413982}"/>
              </a:ext>
            </a:extLst>
          </p:cNvPr>
          <p:cNvSpPr/>
          <p:nvPr/>
        </p:nvSpPr>
        <p:spPr>
          <a:xfrm>
            <a:off x="9965919" y="5170962"/>
            <a:ext cx="1973017" cy="307777"/>
          </a:xfrm>
          <a:prstGeom prst="rect">
            <a:avLst/>
          </a:prstGeom>
        </p:spPr>
        <p:txBody>
          <a:bodyPr wrap="square">
            <a:spAutoFit/>
          </a:bodyPr>
          <a:lstStyle/>
          <a:p>
            <a:r>
              <a:rPr lang="en-IN"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Product Substitution</a:t>
            </a:r>
            <a:endPar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56" name="Rectangle 55">
            <a:extLst>
              <a:ext uri="{FF2B5EF4-FFF2-40B4-BE49-F238E27FC236}">
                <a16:creationId xmlns="" xmlns:a16="http://schemas.microsoft.com/office/drawing/2014/main" id="{D41F6AB5-7E6F-433F-A52D-8D1EB668B227}"/>
              </a:ext>
            </a:extLst>
          </p:cNvPr>
          <p:cNvSpPr/>
          <p:nvPr/>
        </p:nvSpPr>
        <p:spPr>
          <a:xfrm>
            <a:off x="9965918" y="5849196"/>
            <a:ext cx="1973017" cy="738664"/>
          </a:xfrm>
          <a:prstGeom prst="rect">
            <a:avLst/>
          </a:prstGeom>
        </p:spPr>
        <p:txBody>
          <a:bodyPr wrap="square">
            <a:spAutoFit/>
          </a:bodyPr>
          <a:lstStyle/>
          <a:p>
            <a:r>
              <a:rPr lang="en-IN"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Revenue Management Use Cases</a:t>
            </a:r>
            <a:endPar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7" name="Connector: Elbow 6">
            <a:extLst>
              <a:ext uri="{FF2B5EF4-FFF2-40B4-BE49-F238E27FC236}">
                <a16:creationId xmlns="" xmlns:a16="http://schemas.microsoft.com/office/drawing/2014/main" id="{956049AD-2B8B-482A-8D9B-2A7446DA62C2}"/>
              </a:ext>
            </a:extLst>
          </p:cNvPr>
          <p:cNvCxnSpPr>
            <a:cxnSpLocks/>
          </p:cNvCxnSpPr>
          <p:nvPr/>
        </p:nvCxnSpPr>
        <p:spPr>
          <a:xfrm rot="5400000" flipH="1" flipV="1">
            <a:off x="7553450" y="4865322"/>
            <a:ext cx="1021440" cy="1013215"/>
          </a:xfrm>
          <a:prstGeom prst="bentConnector3">
            <a:avLst>
              <a:gd name="adj1" fmla="val 46859"/>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332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1979AA-76EB-4B63-94DB-9BA65F8F6B84}"/>
              </a:ext>
            </a:extLst>
          </p:cNvPr>
          <p:cNvSpPr>
            <a:spLocks noGrp="1"/>
          </p:cNvSpPr>
          <p:nvPr>
            <p:ph type="title"/>
          </p:nvPr>
        </p:nvSpPr>
        <p:spPr/>
        <p:txBody>
          <a:bodyPr/>
          <a:lstStyle/>
          <a:p>
            <a:r>
              <a:rPr lang="en-IN" dirty="0"/>
              <a:t>Agenda</a:t>
            </a:r>
            <a:endParaRPr lang="en-US" dirty="0"/>
          </a:p>
        </p:txBody>
      </p:sp>
      <p:grpSp>
        <p:nvGrpSpPr>
          <p:cNvPr id="3" name="Group 2">
            <a:extLst>
              <a:ext uri="{FF2B5EF4-FFF2-40B4-BE49-F238E27FC236}">
                <a16:creationId xmlns="" xmlns:a16="http://schemas.microsoft.com/office/drawing/2014/main" id="{E2FC3E86-6271-4FEA-B2DC-20A2C52AFFC7}"/>
              </a:ext>
            </a:extLst>
          </p:cNvPr>
          <p:cNvGrpSpPr/>
          <p:nvPr/>
        </p:nvGrpSpPr>
        <p:grpSpPr>
          <a:xfrm>
            <a:off x="797777" y="1005245"/>
            <a:ext cx="10352997" cy="731779"/>
            <a:chOff x="1193569" y="1270441"/>
            <a:chExt cx="10352997" cy="731779"/>
          </a:xfrm>
        </p:grpSpPr>
        <p:sp>
          <p:nvSpPr>
            <p:cNvPr id="4" name="Abgerundetes Rechteck 37">
              <a:hlinkClick r:id="" action="ppaction://noaction"/>
              <a:extLst>
                <a:ext uri="{FF2B5EF4-FFF2-40B4-BE49-F238E27FC236}">
                  <a16:creationId xmlns="" xmlns:a16="http://schemas.microsoft.com/office/drawing/2014/main" id="{9AE54D2E-296C-4D42-8025-16CE6AA6BF4D}"/>
                </a:ext>
              </a:extLst>
            </p:cNvPr>
            <p:cNvSpPr/>
            <p:nvPr/>
          </p:nvSpPr>
          <p:spPr bwMode="gray">
            <a:xfrm>
              <a:off x="1193569" y="1270441"/>
              <a:ext cx="733415" cy="73152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r>
                <a:rPr lang="en-US" sz="5400" b="1" dirty="0">
                  <a:solidFill>
                    <a:srgbClr val="808080"/>
                  </a:solidFill>
                  <a:effectLst>
                    <a:innerShdw blurRad="76200" dist="50800" dir="13500000">
                      <a:prstClr val="black">
                        <a:alpha val="40000"/>
                      </a:prstClr>
                    </a:innerShdw>
                  </a:effectLst>
                </a:rPr>
                <a:t>1</a:t>
              </a:r>
            </a:p>
          </p:txBody>
        </p:sp>
        <p:grpSp>
          <p:nvGrpSpPr>
            <p:cNvPr id="5" name="Group 4">
              <a:extLst>
                <a:ext uri="{FF2B5EF4-FFF2-40B4-BE49-F238E27FC236}">
                  <a16:creationId xmlns="" xmlns:a16="http://schemas.microsoft.com/office/drawing/2014/main" id="{82BF0661-7FE1-4172-B026-64A50567D65A}"/>
                </a:ext>
              </a:extLst>
            </p:cNvPr>
            <p:cNvGrpSpPr/>
            <p:nvPr/>
          </p:nvGrpSpPr>
          <p:grpSpPr>
            <a:xfrm>
              <a:off x="1983934" y="1270700"/>
              <a:ext cx="9562632" cy="731520"/>
              <a:chOff x="1983934" y="1270700"/>
              <a:chExt cx="9562632" cy="731520"/>
            </a:xfrm>
          </p:grpSpPr>
          <p:sp>
            <p:nvSpPr>
              <p:cNvPr id="6" name="Rectangle 9">
                <a:extLst>
                  <a:ext uri="{FF2B5EF4-FFF2-40B4-BE49-F238E27FC236}">
                    <a16:creationId xmlns="" xmlns:a16="http://schemas.microsoft.com/office/drawing/2014/main" id="{D7BEC600-0BE6-4721-BFE6-6BFE0BA5C246}"/>
                  </a:ext>
                </a:extLst>
              </p:cNvPr>
              <p:cNvSpPr>
                <a:spLocks noChangeArrowheads="1"/>
              </p:cNvSpPr>
              <p:nvPr/>
            </p:nvSpPr>
            <p:spPr bwMode="gray">
              <a:xfrm>
                <a:off x="1983934" y="1270700"/>
                <a:ext cx="9562632" cy="73152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pPr>
                  <a:spcAft>
                    <a:spcPct val="20000"/>
                  </a:spcAft>
                </a:pPr>
                <a:endParaRPr lang="en-US" sz="2000" dirty="0">
                  <a:solidFill>
                    <a:srgbClr val="404040"/>
                  </a:solidFill>
                </a:endParaRPr>
              </a:p>
            </p:txBody>
          </p:sp>
          <p:sp>
            <p:nvSpPr>
              <p:cNvPr id="7" name="Rectangle 24">
                <a:extLst>
                  <a:ext uri="{FF2B5EF4-FFF2-40B4-BE49-F238E27FC236}">
                    <a16:creationId xmlns="" xmlns:a16="http://schemas.microsoft.com/office/drawing/2014/main" id="{2E5A504A-C1BF-4FCD-9767-6D7F9E7B1EF9}"/>
                  </a:ext>
                </a:extLst>
              </p:cNvPr>
              <p:cNvSpPr txBox="1"/>
              <p:nvPr/>
            </p:nvSpPr>
            <p:spPr>
              <a:xfrm>
                <a:off x="2101249" y="1489862"/>
                <a:ext cx="9321987" cy="307777"/>
              </a:xfrm>
              <a:prstGeom prst="rect">
                <a:avLst/>
              </a:prstGeom>
            </p:spPr>
            <p:txBody>
              <a:bodyPr vert="horz" wrap="square" lIns="0" tIns="0" rIns="0" bIns="0" rtlCol="0" anchor="ctr" anchorCtr="0">
                <a:spAutoFit/>
              </a:bodyPr>
              <a:lstStyle>
                <a:defPPr>
                  <a:defRPr lang="en-US"/>
                </a:defPPr>
                <a:lvl1pPr lvl="0" indent="0" eaLnBrk="0" fontAlgn="base" hangingPunct="0">
                  <a:spcBef>
                    <a:spcPct val="60000"/>
                  </a:spcBef>
                  <a:spcAft>
                    <a:spcPct val="0"/>
                  </a:spcAft>
                  <a:buClr>
                    <a:schemeClr val="accent1"/>
                  </a:buClr>
                  <a:buFont typeface="Wingdings" pitchFamily="2" charset="2"/>
                  <a:buNone/>
                  <a:defRPr sz="2000" b="0" kern="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defRPr>
                </a:lvl1pPr>
                <a:lvl2pPr marL="381000" lvl="1" indent="-188913" eaLnBrk="0" fontAlgn="base" hangingPunct="0">
                  <a:spcBef>
                    <a:spcPct val="30000"/>
                  </a:spcBef>
                  <a:spcAft>
                    <a:spcPct val="0"/>
                  </a:spcAft>
                  <a:buClr>
                    <a:schemeClr val="accent1"/>
                  </a:buClr>
                  <a:buChar char="-"/>
                  <a:defRPr sz="2000"/>
                </a:lvl2pPr>
                <a:lvl3pPr marL="561975" lvl="2" indent="-179388" eaLnBrk="0" fontAlgn="base" hangingPunct="0">
                  <a:spcBef>
                    <a:spcPct val="30000"/>
                  </a:spcBef>
                  <a:spcAft>
                    <a:spcPct val="0"/>
                  </a:spcAft>
                  <a:buClr>
                    <a:schemeClr val="accent1"/>
                  </a:buClr>
                  <a:buFont typeface="Wingdings" pitchFamily="2" charset="2"/>
                  <a:buChar char="§"/>
                  <a:defRPr sz="1600"/>
                </a:lvl3pPr>
                <a:lvl4pPr marL="768350" lvl="3" indent="-204788" eaLnBrk="0" fontAlgn="base" hangingPunct="0">
                  <a:spcBef>
                    <a:spcPct val="30000"/>
                  </a:spcBef>
                  <a:spcAft>
                    <a:spcPct val="0"/>
                  </a:spcAft>
                  <a:buClr>
                    <a:schemeClr val="accent1"/>
                  </a:buClr>
                  <a:buFont typeface="Arial" pitchFamily="34" charset="0"/>
                  <a:buChar char="-"/>
                  <a:defRPr sz="1400"/>
                </a:lvl4pPr>
                <a:lvl5pPr marL="1050925" lvl="4" indent="-168275" eaLnBrk="0" fontAlgn="base" hangingPunct="0">
                  <a:spcBef>
                    <a:spcPct val="40000"/>
                  </a:spcBef>
                  <a:spcAft>
                    <a:spcPct val="0"/>
                  </a:spcAft>
                  <a:buClr>
                    <a:schemeClr val="accent1"/>
                  </a:buClr>
                  <a:buFont typeface="Wingdings" pitchFamily="2" charset="2"/>
                  <a:buChar char="»"/>
                  <a:defRPr sz="2000">
                    <a:latin typeface="Arial" charset="0"/>
                  </a:defRPr>
                </a:lvl5pPr>
                <a:lvl6pPr marL="1508125" indent="-168275" eaLnBrk="0" fontAlgn="base" hangingPunct="0">
                  <a:spcBef>
                    <a:spcPct val="40000"/>
                  </a:spcBef>
                  <a:spcAft>
                    <a:spcPct val="0"/>
                  </a:spcAft>
                  <a:buClr>
                    <a:schemeClr val="accent1"/>
                  </a:buClr>
                  <a:buFont typeface="Wingdings" pitchFamily="2" charset="2"/>
                  <a:buChar char="»"/>
                  <a:defRPr sz="2000">
                    <a:latin typeface="Arial" charset="0"/>
                  </a:defRPr>
                </a:lvl6pPr>
                <a:lvl7pPr marL="1965325" indent="-168275" eaLnBrk="0" fontAlgn="base" hangingPunct="0">
                  <a:spcBef>
                    <a:spcPct val="40000"/>
                  </a:spcBef>
                  <a:spcAft>
                    <a:spcPct val="0"/>
                  </a:spcAft>
                  <a:buClr>
                    <a:schemeClr val="accent1"/>
                  </a:buClr>
                  <a:buFont typeface="Wingdings" pitchFamily="2" charset="2"/>
                  <a:buChar char="»"/>
                  <a:defRPr sz="2000">
                    <a:latin typeface="Arial" charset="0"/>
                  </a:defRPr>
                </a:lvl7pPr>
                <a:lvl8pPr marL="2422525" indent="-168275" eaLnBrk="0" fontAlgn="base" hangingPunct="0">
                  <a:spcBef>
                    <a:spcPct val="40000"/>
                  </a:spcBef>
                  <a:spcAft>
                    <a:spcPct val="0"/>
                  </a:spcAft>
                  <a:buClr>
                    <a:schemeClr val="accent1"/>
                  </a:buClr>
                  <a:buFont typeface="Wingdings" pitchFamily="2" charset="2"/>
                  <a:buChar char="»"/>
                  <a:defRPr sz="2000">
                    <a:latin typeface="Arial" charset="0"/>
                  </a:defRPr>
                </a:lvl8pPr>
                <a:lvl9pPr marL="2879725" indent="-168275" eaLnBrk="0" fontAlgn="base" hangingPunct="0">
                  <a:spcBef>
                    <a:spcPct val="40000"/>
                  </a:spcBef>
                  <a:spcAft>
                    <a:spcPct val="0"/>
                  </a:spcAft>
                  <a:buClr>
                    <a:schemeClr val="accent1"/>
                  </a:buClr>
                  <a:buFont typeface="Wingdings" pitchFamily="2" charset="2"/>
                  <a:buChar char="»"/>
                  <a:defRPr sz="2000">
                    <a:latin typeface="Arial" charset="0"/>
                  </a:defRPr>
                </a:lvl9pPr>
              </a:lstStyle>
              <a:p>
                <a:r>
                  <a:rPr lang="en-US" dirty="0"/>
                  <a:t>About LatentView</a:t>
                </a:r>
              </a:p>
            </p:txBody>
          </p:sp>
        </p:grpSp>
      </p:grpSp>
      <p:grpSp>
        <p:nvGrpSpPr>
          <p:cNvPr id="8" name="Group 7">
            <a:extLst>
              <a:ext uri="{FF2B5EF4-FFF2-40B4-BE49-F238E27FC236}">
                <a16:creationId xmlns="" xmlns:a16="http://schemas.microsoft.com/office/drawing/2014/main" id="{5626FF34-A9A7-47BD-AFB4-07E5E00DC838}"/>
              </a:ext>
            </a:extLst>
          </p:cNvPr>
          <p:cNvGrpSpPr/>
          <p:nvPr/>
        </p:nvGrpSpPr>
        <p:grpSpPr>
          <a:xfrm>
            <a:off x="797777" y="2344910"/>
            <a:ext cx="10352997" cy="738251"/>
            <a:chOff x="1193569" y="2338729"/>
            <a:chExt cx="10352997" cy="738251"/>
          </a:xfrm>
        </p:grpSpPr>
        <p:grpSp>
          <p:nvGrpSpPr>
            <p:cNvPr id="9" name="Group 8">
              <a:extLst>
                <a:ext uri="{FF2B5EF4-FFF2-40B4-BE49-F238E27FC236}">
                  <a16:creationId xmlns="" xmlns:a16="http://schemas.microsoft.com/office/drawing/2014/main" id="{0C8A1C20-9020-4785-AFDD-3696FF8395F3}"/>
                </a:ext>
              </a:extLst>
            </p:cNvPr>
            <p:cNvGrpSpPr/>
            <p:nvPr/>
          </p:nvGrpSpPr>
          <p:grpSpPr>
            <a:xfrm>
              <a:off x="1983934" y="2338729"/>
              <a:ext cx="9562632" cy="731520"/>
              <a:chOff x="1983934" y="2338729"/>
              <a:chExt cx="9562632" cy="731520"/>
            </a:xfrm>
          </p:grpSpPr>
          <p:sp>
            <p:nvSpPr>
              <p:cNvPr id="11" name="Rectangle 9">
                <a:extLst>
                  <a:ext uri="{FF2B5EF4-FFF2-40B4-BE49-F238E27FC236}">
                    <a16:creationId xmlns="" xmlns:a16="http://schemas.microsoft.com/office/drawing/2014/main" id="{219B4D60-4493-42CB-B584-8E1FECFAB71D}"/>
                  </a:ext>
                </a:extLst>
              </p:cNvPr>
              <p:cNvSpPr>
                <a:spLocks noChangeArrowheads="1"/>
              </p:cNvSpPr>
              <p:nvPr/>
            </p:nvSpPr>
            <p:spPr bwMode="gray">
              <a:xfrm>
                <a:off x="1983934" y="2338729"/>
                <a:ext cx="9562632" cy="73152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pPr>
                  <a:spcAft>
                    <a:spcPct val="20000"/>
                  </a:spcAft>
                </a:pPr>
                <a:endParaRPr lang="en-US" sz="2000" dirty="0">
                  <a:solidFill>
                    <a:srgbClr val="404040"/>
                  </a:solidFill>
                </a:endParaRPr>
              </a:p>
            </p:txBody>
          </p:sp>
          <p:sp>
            <p:nvSpPr>
              <p:cNvPr id="12" name="Rectangle 24">
                <a:extLst>
                  <a:ext uri="{FF2B5EF4-FFF2-40B4-BE49-F238E27FC236}">
                    <a16:creationId xmlns="" xmlns:a16="http://schemas.microsoft.com/office/drawing/2014/main" id="{740CE986-C6DA-40BA-B0BE-49C3E06DA8F0}"/>
                  </a:ext>
                </a:extLst>
              </p:cNvPr>
              <p:cNvSpPr txBox="1"/>
              <p:nvPr/>
            </p:nvSpPr>
            <p:spPr>
              <a:xfrm>
                <a:off x="2104341" y="2557891"/>
                <a:ext cx="9321987" cy="307777"/>
              </a:xfrm>
              <a:prstGeom prst="rect">
                <a:avLst/>
              </a:prstGeom>
            </p:spPr>
            <p:txBody>
              <a:bodyPr vert="horz" wrap="square" lIns="0" tIns="0" rIns="0" bIns="0" rtlCol="0" anchor="ctr" anchorCtr="0">
                <a:spAutoFit/>
              </a:bodyPr>
              <a:lstStyle>
                <a:lvl1pPr marL="190500" lvl="0" indent="-190500" eaLnBrk="0" fontAlgn="base" hangingPunct="0">
                  <a:spcBef>
                    <a:spcPct val="60000"/>
                  </a:spcBef>
                  <a:spcAft>
                    <a:spcPct val="0"/>
                  </a:spcAft>
                  <a:buClr>
                    <a:schemeClr val="accent1"/>
                  </a:buClr>
                  <a:buFont typeface="Wingdings" pitchFamily="2" charset="2"/>
                  <a:buChar char="§"/>
                  <a:defRPr sz="2400" b="1"/>
                </a:lvl1pPr>
                <a:lvl2pPr marL="381000" lvl="1" indent="-188913" eaLnBrk="0" fontAlgn="base" hangingPunct="0">
                  <a:spcBef>
                    <a:spcPct val="30000"/>
                  </a:spcBef>
                  <a:spcAft>
                    <a:spcPct val="0"/>
                  </a:spcAft>
                  <a:buClr>
                    <a:schemeClr val="accent1"/>
                  </a:buClr>
                  <a:buChar char="-"/>
                  <a:defRPr sz="2000"/>
                </a:lvl2pPr>
                <a:lvl3pPr marL="561975" lvl="2" indent="-179388" eaLnBrk="0" fontAlgn="base" hangingPunct="0">
                  <a:spcBef>
                    <a:spcPct val="30000"/>
                  </a:spcBef>
                  <a:spcAft>
                    <a:spcPct val="0"/>
                  </a:spcAft>
                  <a:buClr>
                    <a:schemeClr val="accent1"/>
                  </a:buClr>
                  <a:buFont typeface="Wingdings" pitchFamily="2" charset="2"/>
                  <a:buChar char="§"/>
                  <a:defRPr sz="1600"/>
                </a:lvl3pPr>
                <a:lvl4pPr marL="768350" lvl="3" indent="-204788" eaLnBrk="0" fontAlgn="base" hangingPunct="0">
                  <a:spcBef>
                    <a:spcPct val="30000"/>
                  </a:spcBef>
                  <a:spcAft>
                    <a:spcPct val="0"/>
                  </a:spcAft>
                  <a:buClr>
                    <a:schemeClr val="accent1"/>
                  </a:buClr>
                  <a:buFont typeface="Arial" pitchFamily="34" charset="0"/>
                  <a:buChar char="-"/>
                  <a:defRPr sz="1400"/>
                </a:lvl4pPr>
                <a:lvl5pPr marL="1050925" lvl="4" indent="-168275" eaLnBrk="0" fontAlgn="base" hangingPunct="0">
                  <a:spcBef>
                    <a:spcPct val="40000"/>
                  </a:spcBef>
                  <a:spcAft>
                    <a:spcPct val="0"/>
                  </a:spcAft>
                  <a:buClr>
                    <a:schemeClr val="accent1"/>
                  </a:buClr>
                  <a:buFont typeface="Wingdings" pitchFamily="2" charset="2"/>
                  <a:buChar char="»"/>
                  <a:defRPr sz="2000">
                    <a:latin typeface="Arial" charset="0"/>
                  </a:defRPr>
                </a:lvl5pPr>
                <a:lvl6pPr marL="1508125" indent="-168275" eaLnBrk="0" fontAlgn="base" hangingPunct="0">
                  <a:spcBef>
                    <a:spcPct val="40000"/>
                  </a:spcBef>
                  <a:spcAft>
                    <a:spcPct val="0"/>
                  </a:spcAft>
                  <a:buClr>
                    <a:schemeClr val="accent1"/>
                  </a:buClr>
                  <a:buFont typeface="Wingdings" pitchFamily="2" charset="2"/>
                  <a:buChar char="»"/>
                  <a:defRPr sz="2000">
                    <a:latin typeface="Arial" charset="0"/>
                  </a:defRPr>
                </a:lvl6pPr>
                <a:lvl7pPr marL="1965325" indent="-168275" eaLnBrk="0" fontAlgn="base" hangingPunct="0">
                  <a:spcBef>
                    <a:spcPct val="40000"/>
                  </a:spcBef>
                  <a:spcAft>
                    <a:spcPct val="0"/>
                  </a:spcAft>
                  <a:buClr>
                    <a:schemeClr val="accent1"/>
                  </a:buClr>
                  <a:buFont typeface="Wingdings" pitchFamily="2" charset="2"/>
                  <a:buChar char="»"/>
                  <a:defRPr sz="2000">
                    <a:latin typeface="Arial" charset="0"/>
                  </a:defRPr>
                </a:lvl7pPr>
                <a:lvl8pPr marL="2422525" indent="-168275" eaLnBrk="0" fontAlgn="base" hangingPunct="0">
                  <a:spcBef>
                    <a:spcPct val="40000"/>
                  </a:spcBef>
                  <a:spcAft>
                    <a:spcPct val="0"/>
                  </a:spcAft>
                  <a:buClr>
                    <a:schemeClr val="accent1"/>
                  </a:buClr>
                  <a:buFont typeface="Wingdings" pitchFamily="2" charset="2"/>
                  <a:buChar char="»"/>
                  <a:defRPr sz="2000">
                    <a:latin typeface="Arial" charset="0"/>
                  </a:defRPr>
                </a:lvl8pPr>
                <a:lvl9pPr marL="2879725" indent="-168275" eaLnBrk="0" fontAlgn="base" hangingPunct="0">
                  <a:spcBef>
                    <a:spcPct val="40000"/>
                  </a:spcBef>
                  <a:spcAft>
                    <a:spcPct val="0"/>
                  </a:spcAft>
                  <a:buClr>
                    <a:schemeClr val="accent1"/>
                  </a:buClr>
                  <a:buFont typeface="Wingdings" pitchFamily="2" charset="2"/>
                  <a:buChar char="»"/>
                  <a:defRPr sz="2000">
                    <a:latin typeface="Arial" charset="0"/>
                  </a:defRPr>
                </a:lvl9pPr>
              </a:lstStyle>
              <a:p>
                <a:pPr marL="0" indent="0">
                  <a:buNone/>
                </a:pPr>
                <a:endParaRPr lang="en-US" sz="2000" b="0"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10" name="Abgerundetes Rechteck 37">
              <a:hlinkClick r:id="rId2" action="ppaction://hlinksldjump"/>
              <a:extLst>
                <a:ext uri="{FF2B5EF4-FFF2-40B4-BE49-F238E27FC236}">
                  <a16:creationId xmlns="" xmlns:a16="http://schemas.microsoft.com/office/drawing/2014/main" id="{5AA9A6F5-AB49-43BF-B6CD-88AD17385BA1}"/>
                </a:ext>
              </a:extLst>
            </p:cNvPr>
            <p:cNvSpPr/>
            <p:nvPr/>
          </p:nvSpPr>
          <p:spPr bwMode="gray">
            <a:xfrm>
              <a:off x="1193569" y="2345460"/>
              <a:ext cx="733415" cy="73152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r>
                <a:rPr lang="en-US" sz="5400" b="1" dirty="0">
                  <a:solidFill>
                    <a:srgbClr val="808080"/>
                  </a:solidFill>
                  <a:effectLst>
                    <a:innerShdw blurRad="76200" dist="50800" dir="13500000">
                      <a:prstClr val="black">
                        <a:alpha val="40000"/>
                      </a:prstClr>
                    </a:innerShdw>
                  </a:effectLst>
                </a:rPr>
                <a:t>2</a:t>
              </a:r>
            </a:p>
          </p:txBody>
        </p:sp>
      </p:grpSp>
      <p:sp>
        <p:nvSpPr>
          <p:cNvPr id="13" name="Rectangle 9">
            <a:extLst>
              <a:ext uri="{FF2B5EF4-FFF2-40B4-BE49-F238E27FC236}">
                <a16:creationId xmlns="" xmlns:a16="http://schemas.microsoft.com/office/drawing/2014/main" id="{6B70F8B7-5FED-483D-9149-07BA57FF71A2}"/>
              </a:ext>
            </a:extLst>
          </p:cNvPr>
          <p:cNvSpPr>
            <a:spLocks noChangeArrowheads="1"/>
          </p:cNvSpPr>
          <p:nvPr/>
        </p:nvSpPr>
        <p:spPr bwMode="gray">
          <a:xfrm>
            <a:off x="1588142" y="3555517"/>
            <a:ext cx="9562632" cy="73152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pPr>
              <a:spcAft>
                <a:spcPct val="20000"/>
              </a:spcAft>
            </a:pPr>
            <a:endParaRPr lang="en-US" sz="2000" dirty="0">
              <a:solidFill>
                <a:srgbClr val="404040"/>
              </a:solidFill>
            </a:endParaRPr>
          </a:p>
        </p:txBody>
      </p:sp>
      <p:sp>
        <p:nvSpPr>
          <p:cNvPr id="14" name="Rectangle 24">
            <a:extLst>
              <a:ext uri="{FF2B5EF4-FFF2-40B4-BE49-F238E27FC236}">
                <a16:creationId xmlns="" xmlns:a16="http://schemas.microsoft.com/office/drawing/2014/main" id="{6855E2BF-5022-4BAB-AD8C-1F2FEF1F0492}"/>
              </a:ext>
            </a:extLst>
          </p:cNvPr>
          <p:cNvSpPr txBox="1"/>
          <p:nvPr/>
        </p:nvSpPr>
        <p:spPr>
          <a:xfrm>
            <a:off x="1867061" y="3767389"/>
            <a:ext cx="9321987" cy="307777"/>
          </a:xfrm>
          <a:prstGeom prst="rect">
            <a:avLst/>
          </a:prstGeom>
        </p:spPr>
        <p:txBody>
          <a:bodyPr vert="horz" wrap="square" lIns="0" tIns="0" rIns="0" bIns="0" rtlCol="0" anchor="ctr" anchorCtr="0">
            <a:spAutoFit/>
          </a:bodyPr>
          <a:lstStyle>
            <a:lvl1pPr marL="190500" lvl="0" indent="-190500" eaLnBrk="0" fontAlgn="base" hangingPunct="0">
              <a:spcBef>
                <a:spcPct val="60000"/>
              </a:spcBef>
              <a:spcAft>
                <a:spcPct val="0"/>
              </a:spcAft>
              <a:buClr>
                <a:schemeClr val="accent1"/>
              </a:buClr>
              <a:buFont typeface="Wingdings" pitchFamily="2" charset="2"/>
              <a:buChar char="§"/>
              <a:defRPr sz="2400" b="1"/>
            </a:lvl1pPr>
            <a:lvl2pPr marL="381000" lvl="1" indent="-188913" eaLnBrk="0" fontAlgn="base" hangingPunct="0">
              <a:spcBef>
                <a:spcPct val="30000"/>
              </a:spcBef>
              <a:spcAft>
                <a:spcPct val="0"/>
              </a:spcAft>
              <a:buClr>
                <a:schemeClr val="accent1"/>
              </a:buClr>
              <a:buChar char="-"/>
              <a:defRPr sz="2000"/>
            </a:lvl2pPr>
            <a:lvl3pPr marL="561975" lvl="2" indent="-179388" eaLnBrk="0" fontAlgn="base" hangingPunct="0">
              <a:spcBef>
                <a:spcPct val="30000"/>
              </a:spcBef>
              <a:spcAft>
                <a:spcPct val="0"/>
              </a:spcAft>
              <a:buClr>
                <a:schemeClr val="accent1"/>
              </a:buClr>
              <a:buFont typeface="Wingdings" pitchFamily="2" charset="2"/>
              <a:buChar char="§"/>
              <a:defRPr sz="1600"/>
            </a:lvl3pPr>
            <a:lvl4pPr marL="768350" lvl="3" indent="-204788" eaLnBrk="0" fontAlgn="base" hangingPunct="0">
              <a:spcBef>
                <a:spcPct val="30000"/>
              </a:spcBef>
              <a:spcAft>
                <a:spcPct val="0"/>
              </a:spcAft>
              <a:buClr>
                <a:schemeClr val="accent1"/>
              </a:buClr>
              <a:buFont typeface="Arial" pitchFamily="34" charset="0"/>
              <a:buChar char="-"/>
              <a:defRPr sz="1400"/>
            </a:lvl4pPr>
            <a:lvl5pPr marL="1050925" lvl="4" indent="-168275" eaLnBrk="0" fontAlgn="base" hangingPunct="0">
              <a:spcBef>
                <a:spcPct val="40000"/>
              </a:spcBef>
              <a:spcAft>
                <a:spcPct val="0"/>
              </a:spcAft>
              <a:buClr>
                <a:schemeClr val="accent1"/>
              </a:buClr>
              <a:buFont typeface="Wingdings" pitchFamily="2" charset="2"/>
              <a:buChar char="»"/>
              <a:defRPr sz="2000">
                <a:latin typeface="Arial" charset="0"/>
              </a:defRPr>
            </a:lvl5pPr>
            <a:lvl6pPr marL="1508125" indent="-168275" eaLnBrk="0" fontAlgn="base" hangingPunct="0">
              <a:spcBef>
                <a:spcPct val="40000"/>
              </a:spcBef>
              <a:spcAft>
                <a:spcPct val="0"/>
              </a:spcAft>
              <a:buClr>
                <a:schemeClr val="accent1"/>
              </a:buClr>
              <a:buFont typeface="Wingdings" pitchFamily="2" charset="2"/>
              <a:buChar char="»"/>
              <a:defRPr sz="2000">
                <a:latin typeface="Arial" charset="0"/>
              </a:defRPr>
            </a:lvl6pPr>
            <a:lvl7pPr marL="1965325" indent="-168275" eaLnBrk="0" fontAlgn="base" hangingPunct="0">
              <a:spcBef>
                <a:spcPct val="40000"/>
              </a:spcBef>
              <a:spcAft>
                <a:spcPct val="0"/>
              </a:spcAft>
              <a:buClr>
                <a:schemeClr val="accent1"/>
              </a:buClr>
              <a:buFont typeface="Wingdings" pitchFamily="2" charset="2"/>
              <a:buChar char="»"/>
              <a:defRPr sz="2000">
                <a:latin typeface="Arial" charset="0"/>
              </a:defRPr>
            </a:lvl7pPr>
            <a:lvl8pPr marL="2422525" indent="-168275" eaLnBrk="0" fontAlgn="base" hangingPunct="0">
              <a:spcBef>
                <a:spcPct val="40000"/>
              </a:spcBef>
              <a:spcAft>
                <a:spcPct val="0"/>
              </a:spcAft>
              <a:buClr>
                <a:schemeClr val="accent1"/>
              </a:buClr>
              <a:buFont typeface="Wingdings" pitchFamily="2" charset="2"/>
              <a:buChar char="»"/>
              <a:defRPr sz="2000">
                <a:latin typeface="Arial" charset="0"/>
              </a:defRPr>
            </a:lvl8pPr>
            <a:lvl9pPr marL="2879725" indent="-168275" eaLnBrk="0" fontAlgn="base" hangingPunct="0">
              <a:spcBef>
                <a:spcPct val="40000"/>
              </a:spcBef>
              <a:spcAft>
                <a:spcPct val="0"/>
              </a:spcAft>
              <a:buClr>
                <a:schemeClr val="accent1"/>
              </a:buClr>
              <a:buFont typeface="Wingdings" pitchFamily="2" charset="2"/>
              <a:buChar char="»"/>
              <a:defRPr sz="2000">
                <a:latin typeface="Arial" charset="0"/>
              </a:defRPr>
            </a:lvl9pPr>
          </a:lstStyle>
          <a:p>
            <a:pPr marL="0" indent="0">
              <a:buNone/>
            </a:pPr>
            <a:r>
              <a:rPr lang="en-IN" sz="2000" b="0"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rPr>
              <a:t>Representative case </a:t>
            </a:r>
            <a:r>
              <a:rPr lang="en-IN" sz="2000" b="0" kern="0" dirty="0" smtClean="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rPr>
              <a:t>studies</a:t>
            </a:r>
            <a:endParaRPr lang="en-IN" sz="2000" b="0"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Abgerundetes Rechteck 37">
            <a:hlinkClick r:id="" action="ppaction://noaction"/>
            <a:extLst>
              <a:ext uri="{FF2B5EF4-FFF2-40B4-BE49-F238E27FC236}">
                <a16:creationId xmlns="" xmlns:a16="http://schemas.microsoft.com/office/drawing/2014/main" id="{A8443C40-ED13-4097-8F56-131DBA4CCF40}"/>
              </a:ext>
            </a:extLst>
          </p:cNvPr>
          <p:cNvSpPr/>
          <p:nvPr/>
        </p:nvSpPr>
        <p:spPr bwMode="gray">
          <a:xfrm>
            <a:off x="797777" y="3545635"/>
            <a:ext cx="733415" cy="73152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algn="ctr"/>
            <a:r>
              <a:rPr lang="en-US" sz="5400" b="1" dirty="0">
                <a:solidFill>
                  <a:srgbClr val="808080"/>
                </a:solidFill>
                <a:effectLst>
                  <a:innerShdw blurRad="76200" dist="50800" dir="13500000">
                    <a:prstClr val="black">
                      <a:alpha val="40000"/>
                    </a:prstClr>
                  </a:innerShdw>
                </a:effectLst>
              </a:rPr>
              <a:t>3</a:t>
            </a:r>
          </a:p>
        </p:txBody>
      </p:sp>
      <p:sp>
        <p:nvSpPr>
          <p:cNvPr id="22" name="Rectangle 21"/>
          <p:cNvSpPr/>
          <p:nvPr/>
        </p:nvSpPr>
        <p:spPr>
          <a:xfrm>
            <a:off x="1705457" y="2474447"/>
            <a:ext cx="4358886" cy="400110"/>
          </a:xfrm>
          <a:prstGeom prst="rect">
            <a:avLst/>
          </a:prstGeom>
        </p:spPr>
        <p:txBody>
          <a:bodyPr wrap="none">
            <a:spAutoFit/>
          </a:bodyPr>
          <a:lstStyle/>
          <a:p>
            <a:r>
              <a:rPr lang="en-IN" sz="2000" kern="0" dirty="0" smtClean="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rPr>
              <a:t>Technology Architecture Considerations</a:t>
            </a:r>
            <a:endParaRPr lang="en-US" sz="2000" dirty="0"/>
          </a:p>
        </p:txBody>
      </p:sp>
      <p:sp>
        <p:nvSpPr>
          <p:cNvPr id="23" name="Footer Placeholder 22">
            <a:extLst>
              <a:ext uri="{FF2B5EF4-FFF2-40B4-BE49-F238E27FC236}">
                <a16:creationId xmlns="" xmlns:a16="http://schemas.microsoft.com/office/drawing/2014/main" id="{AFB64600-F457-48B4-AE54-89EB540E1460}"/>
              </a:ext>
            </a:extLst>
          </p:cNvPr>
          <p:cNvSpPr>
            <a:spLocks noGrp="1"/>
          </p:cNvSpPr>
          <p:nvPr>
            <p:ph type="ftr" sz="quarter" idx="11"/>
          </p:nvPr>
        </p:nvSpPr>
        <p:spPr/>
        <p:txBody>
          <a:bodyPr/>
          <a:lstStyle/>
          <a:p>
            <a:r>
              <a:rPr lang="en-US"/>
              <a:t>© LatentView Analytics. Confidential</a:t>
            </a:r>
          </a:p>
        </p:txBody>
      </p:sp>
      <p:sp>
        <p:nvSpPr>
          <p:cNvPr id="32" name="Slide Number Placeholder 31">
            <a:extLst>
              <a:ext uri="{FF2B5EF4-FFF2-40B4-BE49-F238E27FC236}">
                <a16:creationId xmlns="" xmlns:a16="http://schemas.microsoft.com/office/drawing/2014/main" id="{78C54DFF-104E-46BE-B91E-9B7FCDCF7F07}"/>
              </a:ext>
            </a:extLst>
          </p:cNvPr>
          <p:cNvSpPr>
            <a:spLocks noGrp="1"/>
          </p:cNvSpPr>
          <p:nvPr>
            <p:ph type="sldNum" sz="quarter" idx="12"/>
          </p:nvPr>
        </p:nvSpPr>
        <p:spPr/>
        <p:txBody>
          <a:bodyPr/>
          <a:lstStyle/>
          <a:p>
            <a:fld id="{A0C1D9D2-9780-41B5-B48D-9BB1413BC614}" type="slidenum">
              <a:rPr lang="en-US" smtClean="0"/>
              <a:pPr/>
              <a:t>2</a:t>
            </a:fld>
            <a:endParaRPr lang="en-US"/>
          </a:p>
        </p:txBody>
      </p:sp>
    </p:spTree>
    <p:extLst>
      <p:ext uri="{BB962C8B-B14F-4D97-AF65-F5344CB8AC3E}">
        <p14:creationId xmlns:p14="http://schemas.microsoft.com/office/powerpoint/2010/main" val="1551140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2. Improving Service Delivery by granular forecasting and inventory optimization</a:t>
            </a:r>
            <a:endParaRPr lang="en-US" dirty="0"/>
          </a:p>
        </p:txBody>
      </p:sp>
    </p:spTree>
    <p:extLst>
      <p:ext uri="{BB962C8B-B14F-4D97-AF65-F5344CB8AC3E}">
        <p14:creationId xmlns:p14="http://schemas.microsoft.com/office/powerpoint/2010/main" val="2525666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7100880" y="5399250"/>
            <a:ext cx="2254470" cy="9144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lvl="2" algn="ctr" defTabSz="932472" fontAlgn="base">
              <a:lnSpc>
                <a:spcPct val="90000"/>
              </a:lnSpc>
              <a:spcBef>
                <a:spcPct val="0"/>
              </a:spcBef>
              <a:spcAft>
                <a:spcPct val="0"/>
              </a:spcAft>
              <a:defRPr/>
            </a:pPr>
            <a:r>
              <a:rPr lang="en-IN" sz="1200" i="1" kern="0" dirty="0">
                <a:solidFill>
                  <a:prstClr val="white"/>
                </a:solidFill>
                <a:latin typeface="Segoe UI" panose="020B0502040204020203" pitchFamily="34" charset="0"/>
                <a:ea typeface="Segoe UI" panose="020B0502040204020203" pitchFamily="34" charset="0"/>
                <a:cs typeface="Segoe UI" panose="020B0502040204020203" pitchFamily="34" charset="0"/>
                <a:rtl val="0"/>
              </a:rPr>
              <a:t>10% reduction in reschedules, resulting in lower trips per repair</a:t>
            </a:r>
          </a:p>
        </p:txBody>
      </p:sp>
      <p:sp>
        <p:nvSpPr>
          <p:cNvPr id="5" name="Pentagon 31"/>
          <p:cNvSpPr/>
          <p:nvPr/>
        </p:nvSpPr>
        <p:spPr>
          <a:xfrm>
            <a:off x="2394630" y="2326686"/>
            <a:ext cx="2194560" cy="457200"/>
          </a:xfrm>
          <a:prstGeom prst="homePlate">
            <a:avLst>
              <a:gd name="adj" fmla="val 35402"/>
            </a:avLst>
          </a:prstGeom>
          <a:ln w="38100">
            <a:solidFill>
              <a:schemeClr val="bg2">
                <a:lumMod val="2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IN" sz="1000" b="1" kern="0" dirty="0">
                <a:solidFill>
                  <a:schemeClr val="tx1"/>
                </a:solidFill>
                <a:latin typeface="Segoe UI" panose="020B0502040204020203" pitchFamily="34" charset="0"/>
                <a:ea typeface="Segoe UI" panose="020B0502040204020203" pitchFamily="34" charset="0"/>
                <a:cs typeface="Segoe UI" panose="020B0502040204020203" pitchFamily="34" charset="0"/>
                <a:rtl val="0"/>
              </a:rPr>
              <a:t>Sales &amp; Operations framework</a:t>
            </a:r>
          </a:p>
        </p:txBody>
      </p:sp>
      <p:sp>
        <p:nvSpPr>
          <p:cNvPr id="6" name="Freeform 32"/>
          <p:cNvSpPr/>
          <p:nvPr/>
        </p:nvSpPr>
        <p:spPr>
          <a:xfrm>
            <a:off x="4760954" y="2326686"/>
            <a:ext cx="2194560" cy="457200"/>
          </a:xfrm>
          <a:prstGeom prst="homePlate">
            <a:avLst/>
          </a:prstGeom>
          <a:ln w="38100">
            <a:solidFill>
              <a:schemeClr val="bg2">
                <a:lumMod val="2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IN" sz="1000" b="1" kern="0" dirty="0">
                <a:solidFill>
                  <a:schemeClr val="tx1"/>
                </a:solidFill>
                <a:latin typeface="Segoe UI" panose="020B0502040204020203" pitchFamily="34" charset="0"/>
                <a:ea typeface="Segoe UI" panose="020B0502040204020203" pitchFamily="34" charset="0"/>
                <a:cs typeface="Segoe UI" panose="020B0502040204020203" pitchFamily="34" charset="0"/>
                <a:rtl val="0"/>
              </a:rPr>
              <a:t>Workforce Planning</a:t>
            </a:r>
            <a:endParaRPr lang="en-US" sz="1000" b="1" kern="0" dirty="0">
              <a:solidFill>
                <a:schemeClr val="tx1"/>
              </a:solidFill>
              <a:latin typeface="Segoe UI" panose="020B0502040204020203" pitchFamily="34" charset="0"/>
              <a:ea typeface="Segoe UI" panose="020B0502040204020203" pitchFamily="34" charset="0"/>
              <a:cs typeface="Segoe UI" panose="020B0502040204020203" pitchFamily="34" charset="0"/>
              <a:rtl val="0"/>
            </a:endParaRPr>
          </a:p>
        </p:txBody>
      </p:sp>
      <p:sp>
        <p:nvSpPr>
          <p:cNvPr id="7" name="Freeform 33"/>
          <p:cNvSpPr/>
          <p:nvPr/>
        </p:nvSpPr>
        <p:spPr>
          <a:xfrm>
            <a:off x="7127278" y="2326686"/>
            <a:ext cx="2194560" cy="457200"/>
          </a:xfrm>
          <a:prstGeom prst="homePlate">
            <a:avLst/>
          </a:prstGeom>
          <a:ln w="38100">
            <a:solidFill>
              <a:schemeClr val="bg2">
                <a:lumMod val="2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IN" sz="1000" b="1" kern="0" dirty="0">
                <a:solidFill>
                  <a:schemeClr val="tx1"/>
                </a:solidFill>
                <a:latin typeface="Segoe UI" panose="020B0502040204020203" pitchFamily="34" charset="0"/>
                <a:ea typeface="Segoe UI" panose="020B0502040204020203" pitchFamily="34" charset="0"/>
                <a:cs typeface="Segoe UI" panose="020B0502040204020203" pitchFamily="34" charset="0"/>
                <a:rtl val="0"/>
              </a:rPr>
              <a:t>Inventory Planning</a:t>
            </a:r>
            <a:endParaRPr lang="en-US" sz="1000" b="1" kern="0" dirty="0">
              <a:solidFill>
                <a:schemeClr val="tx1"/>
              </a:solidFill>
              <a:latin typeface="Segoe UI" panose="020B0502040204020203" pitchFamily="34" charset="0"/>
              <a:ea typeface="Segoe UI" panose="020B0502040204020203" pitchFamily="34" charset="0"/>
              <a:cs typeface="Segoe UI" panose="020B0502040204020203" pitchFamily="34" charset="0"/>
              <a:rtl val="0"/>
            </a:endParaRPr>
          </a:p>
        </p:txBody>
      </p:sp>
      <p:sp>
        <p:nvSpPr>
          <p:cNvPr id="8" name="Freeform 34"/>
          <p:cNvSpPr/>
          <p:nvPr/>
        </p:nvSpPr>
        <p:spPr>
          <a:xfrm>
            <a:off x="9493601" y="2326686"/>
            <a:ext cx="2194560" cy="457200"/>
          </a:xfrm>
          <a:prstGeom prst="homePlate">
            <a:avLst/>
          </a:prstGeom>
          <a:ln w="38100">
            <a:solidFill>
              <a:schemeClr val="bg2">
                <a:lumMod val="2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IN" sz="1000" b="1" kern="0" dirty="0">
                <a:solidFill>
                  <a:schemeClr val="tx1"/>
                </a:solidFill>
                <a:latin typeface="Segoe UI" panose="020B0502040204020203" pitchFamily="34" charset="0"/>
                <a:ea typeface="Segoe UI" panose="020B0502040204020203" pitchFamily="34" charset="0"/>
                <a:cs typeface="Segoe UI" panose="020B0502040204020203" pitchFamily="34" charset="0"/>
                <a:rtl val="0"/>
              </a:rPr>
              <a:t>Supply Allocation</a:t>
            </a:r>
            <a:endParaRPr lang="en-US" sz="1000" b="1" kern="0" dirty="0">
              <a:solidFill>
                <a:schemeClr val="tx1"/>
              </a:solidFill>
              <a:latin typeface="Segoe UI" panose="020B0502040204020203" pitchFamily="34" charset="0"/>
              <a:ea typeface="Segoe UI" panose="020B0502040204020203" pitchFamily="34" charset="0"/>
              <a:cs typeface="Segoe UI" panose="020B0502040204020203" pitchFamily="34" charset="0"/>
              <a:rtl val="0"/>
            </a:endParaRPr>
          </a:p>
        </p:txBody>
      </p:sp>
      <p:sp>
        <p:nvSpPr>
          <p:cNvPr id="9" name="Rectangle 8"/>
          <p:cNvSpPr/>
          <p:nvPr/>
        </p:nvSpPr>
        <p:spPr>
          <a:xfrm>
            <a:off x="42833" y="1647559"/>
            <a:ext cx="2286000" cy="307777"/>
          </a:xfrm>
          <a:prstGeom prst="rect">
            <a:avLst/>
          </a:prstGeom>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33F50"/>
                </a:solidFill>
                <a:effectLst/>
                <a:uLnTx/>
                <a:uFillTx/>
                <a:latin typeface="Segoe UI" panose="020B0502040204020203" pitchFamily="34" charset="0"/>
                <a:cs typeface="Segoe UI" panose="020B0502040204020203" pitchFamily="34" charset="0"/>
              </a:rPr>
              <a:t>Goal</a:t>
            </a:r>
          </a:p>
        </p:txBody>
      </p:sp>
      <p:sp>
        <p:nvSpPr>
          <p:cNvPr id="10" name="Rectangle 9"/>
          <p:cNvSpPr/>
          <p:nvPr/>
        </p:nvSpPr>
        <p:spPr>
          <a:xfrm>
            <a:off x="42833" y="2425308"/>
            <a:ext cx="2286000" cy="307777"/>
          </a:xfrm>
          <a:prstGeom prst="rect">
            <a:avLst/>
          </a:prstGeom>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33F50"/>
                </a:solidFill>
                <a:effectLst/>
                <a:uLnTx/>
                <a:uFillTx/>
                <a:latin typeface="Segoe UI" panose="020B0502040204020203" pitchFamily="34" charset="0"/>
                <a:cs typeface="Segoe UI" panose="020B0502040204020203" pitchFamily="34" charset="0"/>
              </a:rPr>
              <a:t>Business Process</a:t>
            </a:r>
          </a:p>
        </p:txBody>
      </p:sp>
      <p:sp>
        <p:nvSpPr>
          <p:cNvPr id="11" name="Rectangle 10"/>
          <p:cNvSpPr/>
          <p:nvPr/>
        </p:nvSpPr>
        <p:spPr>
          <a:xfrm>
            <a:off x="2354012" y="1607126"/>
            <a:ext cx="9265177" cy="388642"/>
          </a:xfrm>
          <a:prstGeom prst="rect">
            <a:avLst/>
          </a:prstGeom>
          <a:solidFill>
            <a:srgbClr val="333F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Complete 95% of service requests in 5 days</a:t>
            </a:r>
          </a:p>
        </p:txBody>
      </p:sp>
      <p:sp>
        <p:nvSpPr>
          <p:cNvPr id="12" name="Rectangle 11"/>
          <p:cNvSpPr/>
          <p:nvPr/>
        </p:nvSpPr>
        <p:spPr>
          <a:xfrm>
            <a:off x="2763925" y="1529797"/>
            <a:ext cx="8487184" cy="683335"/>
          </a:xfrm>
          <a:prstGeom prst="rect">
            <a:avLst/>
          </a:prstGeom>
          <a:no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
        <p:nvSpPr>
          <p:cNvPr id="32" name="Rectangle 31"/>
          <p:cNvSpPr/>
          <p:nvPr/>
        </p:nvSpPr>
        <p:spPr>
          <a:xfrm>
            <a:off x="42833" y="3089284"/>
            <a:ext cx="2286000" cy="307777"/>
          </a:xfrm>
          <a:prstGeom prst="rect">
            <a:avLst/>
          </a:prstGeom>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33F50"/>
                </a:solidFill>
                <a:effectLst/>
                <a:uLnTx/>
                <a:uFillTx/>
                <a:latin typeface="Segoe UI" panose="020B0502040204020203" pitchFamily="34" charset="0"/>
                <a:cs typeface="Segoe UI" panose="020B0502040204020203" pitchFamily="34" charset="0"/>
              </a:rPr>
              <a:t>Identify Service Drivers</a:t>
            </a:r>
          </a:p>
        </p:txBody>
      </p:sp>
      <p:sp>
        <p:nvSpPr>
          <p:cNvPr id="23" name="Rectangle 22"/>
          <p:cNvSpPr/>
          <p:nvPr/>
        </p:nvSpPr>
        <p:spPr>
          <a:xfrm>
            <a:off x="-57150" y="4265341"/>
            <a:ext cx="2485959" cy="523220"/>
          </a:xfrm>
          <a:prstGeom prst="rect">
            <a:avLst/>
          </a:prstGeom>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33F50"/>
                </a:solidFill>
                <a:effectLst/>
                <a:uLnTx/>
                <a:uFillTx/>
                <a:latin typeface="Segoe UI" panose="020B0502040204020203" pitchFamily="34" charset="0"/>
                <a:cs typeface="Segoe UI" panose="020B0502040204020203" pitchFamily="34" charset="0"/>
              </a:rPr>
              <a:t>Analytics Powered Solutions</a:t>
            </a:r>
          </a:p>
        </p:txBody>
      </p:sp>
      <p:sp>
        <p:nvSpPr>
          <p:cNvPr id="2" name="Rectangle 1"/>
          <p:cNvSpPr/>
          <p:nvPr/>
        </p:nvSpPr>
        <p:spPr bwMode="auto">
          <a:xfrm>
            <a:off x="2375338" y="4069751"/>
            <a:ext cx="2254470" cy="914400"/>
          </a:xfrm>
          <a:prstGeom prst="rect">
            <a:avLst/>
          </a:prstGeom>
          <a:solidFill>
            <a:schemeClr val="bg2">
              <a:lumMod val="50000"/>
            </a:schemeClr>
          </a:solidFill>
          <a:ln>
            <a:noFill/>
          </a:ln>
        </p:spPr>
        <p:style>
          <a:lnRef idx="1">
            <a:schemeClr val="accent2"/>
          </a:lnRef>
          <a:fillRef idx="1001">
            <a:schemeClr val="dk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2" algn="ctr" defTabSz="932472" fontAlgn="base">
              <a:lnSpc>
                <a:spcPct val="90000"/>
              </a:lnSpc>
              <a:spcBef>
                <a:spcPct val="0"/>
              </a:spcBef>
              <a:spcAft>
                <a:spcPct val="0"/>
              </a:spcAft>
              <a:defRPr/>
            </a:pPr>
            <a:endParaRPr lang="en-IN" sz="1200" i="1"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tl val="0"/>
            </a:endParaRPr>
          </a:p>
          <a:p>
            <a:pPr marL="0" lvl="2" algn="ctr" defTabSz="932472" fontAlgn="base">
              <a:lnSpc>
                <a:spcPct val="90000"/>
              </a:lnSpc>
              <a:spcBef>
                <a:spcPct val="0"/>
              </a:spcBef>
              <a:spcAft>
                <a:spcPct val="0"/>
              </a:spcAft>
              <a:defRPr/>
            </a:pPr>
            <a:r>
              <a:rPr lang="en-IN" sz="1200" i="1"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tl val="0"/>
              </a:rPr>
              <a:t>More </a:t>
            </a:r>
            <a:r>
              <a:rPr lang="en-IN" sz="1200" i="1" kern="0" dirty="0">
                <a:solidFill>
                  <a:prstClr val="white"/>
                </a:solidFill>
                <a:latin typeface="Segoe UI" panose="020B0502040204020203" pitchFamily="34" charset="0"/>
                <a:ea typeface="Segoe UI" panose="020B0502040204020203" pitchFamily="34" charset="0"/>
                <a:cs typeface="Segoe UI" panose="020B0502040204020203" pitchFamily="34" charset="0"/>
                <a:rtl val="0"/>
              </a:rPr>
              <a:t>granular forecasting to match supply</a:t>
            </a:r>
            <a:endParaRPr lang="en-US" sz="1200" i="1" kern="0" dirty="0">
              <a:solidFill>
                <a:prstClr val="white"/>
              </a:solidFill>
              <a:latin typeface="Segoe UI" panose="020B0502040204020203" pitchFamily="34" charset="0"/>
              <a:ea typeface="Segoe UI" panose="020B0502040204020203" pitchFamily="34" charset="0"/>
              <a:cs typeface="Segoe UI" panose="020B0502040204020203" pitchFamily="34" charset="0"/>
              <a:rtl val="0"/>
            </a:endParaRPr>
          </a:p>
        </p:txBody>
      </p:sp>
      <p:sp>
        <p:nvSpPr>
          <p:cNvPr id="26" name="Rectangle 25"/>
          <p:cNvSpPr/>
          <p:nvPr/>
        </p:nvSpPr>
        <p:spPr bwMode="auto">
          <a:xfrm>
            <a:off x="4738107" y="4069751"/>
            <a:ext cx="2254470" cy="914400"/>
          </a:xfrm>
          <a:prstGeom prst="rect">
            <a:avLst/>
          </a:prstGeom>
          <a:solidFill>
            <a:schemeClr val="bg2">
              <a:lumMod val="50000"/>
            </a:schemeClr>
          </a:solidFill>
          <a:ln>
            <a:noFill/>
          </a:ln>
        </p:spPr>
        <p:style>
          <a:lnRef idx="1">
            <a:schemeClr val="accent2"/>
          </a:lnRef>
          <a:fillRef idx="1001">
            <a:schemeClr val="dk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2" algn="ctr" defTabSz="932472" fontAlgn="base">
              <a:lnSpc>
                <a:spcPct val="90000"/>
              </a:lnSpc>
              <a:spcBef>
                <a:spcPct val="0"/>
              </a:spcBef>
              <a:spcAft>
                <a:spcPct val="0"/>
              </a:spcAft>
              <a:defRPr/>
            </a:pPr>
            <a:endParaRPr lang="en-IN" sz="1200" i="1"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tl val="0"/>
            </a:endParaRPr>
          </a:p>
          <a:p>
            <a:pPr marL="0" lvl="2" algn="ctr" defTabSz="932472" fontAlgn="base">
              <a:lnSpc>
                <a:spcPct val="90000"/>
              </a:lnSpc>
              <a:spcBef>
                <a:spcPct val="0"/>
              </a:spcBef>
              <a:spcAft>
                <a:spcPct val="0"/>
              </a:spcAft>
              <a:defRPr/>
            </a:pPr>
            <a:r>
              <a:rPr lang="en-IN" sz="1200" i="1"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tl val="0"/>
              </a:rPr>
              <a:t>Optimize </a:t>
            </a:r>
            <a:r>
              <a:rPr lang="en-IN" sz="1200" i="1" kern="0" dirty="0">
                <a:solidFill>
                  <a:prstClr val="white"/>
                </a:solidFill>
                <a:latin typeface="Segoe UI" panose="020B0502040204020203" pitchFamily="34" charset="0"/>
                <a:ea typeface="Segoe UI" panose="020B0502040204020203" pitchFamily="34" charset="0"/>
                <a:cs typeface="Segoe UI" panose="020B0502040204020203" pitchFamily="34" charset="0"/>
                <a:rtl val="0"/>
              </a:rPr>
              <a:t>tech allocation for granular demand</a:t>
            </a:r>
          </a:p>
        </p:txBody>
      </p:sp>
      <p:sp>
        <p:nvSpPr>
          <p:cNvPr id="27" name="Rectangle 26"/>
          <p:cNvSpPr/>
          <p:nvPr/>
        </p:nvSpPr>
        <p:spPr bwMode="auto">
          <a:xfrm>
            <a:off x="7100880" y="4069751"/>
            <a:ext cx="2254470" cy="914400"/>
          </a:xfrm>
          <a:prstGeom prst="rect">
            <a:avLst/>
          </a:prstGeom>
          <a:solidFill>
            <a:schemeClr val="bg2">
              <a:lumMod val="50000"/>
            </a:schemeClr>
          </a:solidFill>
          <a:ln>
            <a:noFill/>
          </a:ln>
        </p:spPr>
        <p:style>
          <a:lnRef idx="1">
            <a:schemeClr val="accent2"/>
          </a:lnRef>
          <a:fillRef idx="1001">
            <a:schemeClr val="dk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2" algn="ctr" defTabSz="932472" fontAlgn="base">
              <a:lnSpc>
                <a:spcPct val="90000"/>
              </a:lnSpc>
              <a:spcBef>
                <a:spcPct val="0"/>
              </a:spcBef>
              <a:spcAft>
                <a:spcPct val="0"/>
              </a:spcAft>
              <a:defRPr/>
            </a:pPr>
            <a:endParaRPr lang="en-IN" sz="1200" i="1"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tl val="0"/>
            </a:endParaRPr>
          </a:p>
          <a:p>
            <a:pPr marL="0" lvl="2" algn="ctr" defTabSz="932472" fontAlgn="base">
              <a:lnSpc>
                <a:spcPct val="90000"/>
              </a:lnSpc>
              <a:spcBef>
                <a:spcPct val="0"/>
              </a:spcBef>
              <a:spcAft>
                <a:spcPct val="0"/>
              </a:spcAft>
              <a:defRPr/>
            </a:pPr>
            <a:r>
              <a:rPr lang="en-IN" sz="1200" i="1"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tl val="0"/>
              </a:rPr>
              <a:t>Optimize </a:t>
            </a:r>
            <a:r>
              <a:rPr lang="en-IN" sz="1200" i="1" kern="0" dirty="0">
                <a:solidFill>
                  <a:prstClr val="white"/>
                </a:solidFill>
                <a:latin typeface="Segoe UI" panose="020B0502040204020203" pitchFamily="34" charset="0"/>
                <a:ea typeface="Segoe UI" panose="020B0502040204020203" pitchFamily="34" charset="0"/>
                <a:cs typeface="Segoe UI" panose="020B0502040204020203" pitchFamily="34" charset="0"/>
                <a:rtl val="0"/>
              </a:rPr>
              <a:t>truck stock and order – tech – part match</a:t>
            </a:r>
          </a:p>
        </p:txBody>
      </p:sp>
      <p:sp>
        <p:nvSpPr>
          <p:cNvPr id="37" name="Rectangle 36"/>
          <p:cNvSpPr/>
          <p:nvPr/>
        </p:nvSpPr>
        <p:spPr bwMode="auto">
          <a:xfrm>
            <a:off x="9463646" y="4069751"/>
            <a:ext cx="2254470" cy="914400"/>
          </a:xfrm>
          <a:prstGeom prst="rect">
            <a:avLst/>
          </a:prstGeom>
          <a:solidFill>
            <a:schemeClr val="bg2">
              <a:lumMod val="50000"/>
            </a:schemeClr>
          </a:solidFill>
          <a:ln>
            <a:noFill/>
          </a:ln>
        </p:spPr>
        <p:style>
          <a:lnRef idx="1">
            <a:schemeClr val="accent2"/>
          </a:lnRef>
          <a:fillRef idx="1001">
            <a:schemeClr val="dk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2" algn="ctr" defTabSz="932472" fontAlgn="base">
              <a:lnSpc>
                <a:spcPct val="90000"/>
              </a:lnSpc>
              <a:spcBef>
                <a:spcPct val="0"/>
              </a:spcBef>
              <a:spcAft>
                <a:spcPct val="0"/>
              </a:spcAft>
              <a:defRPr/>
            </a:pPr>
            <a:endParaRPr lang="en-IN" sz="1200" i="1"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tl val="0"/>
            </a:endParaRPr>
          </a:p>
          <a:p>
            <a:pPr marL="0" lvl="2" algn="ctr" defTabSz="932472" fontAlgn="base">
              <a:lnSpc>
                <a:spcPct val="90000"/>
              </a:lnSpc>
              <a:spcBef>
                <a:spcPct val="0"/>
              </a:spcBef>
              <a:spcAft>
                <a:spcPct val="0"/>
              </a:spcAft>
              <a:defRPr/>
            </a:pPr>
            <a:r>
              <a:rPr lang="en-IN" sz="1200" i="1"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tl val="0"/>
              </a:rPr>
              <a:t>Reallocation </a:t>
            </a:r>
            <a:r>
              <a:rPr lang="en-IN" sz="1200" i="1" kern="0" dirty="0">
                <a:solidFill>
                  <a:prstClr val="white"/>
                </a:solidFill>
                <a:latin typeface="Segoe UI" panose="020B0502040204020203" pitchFamily="34" charset="0"/>
                <a:ea typeface="Segoe UI" panose="020B0502040204020203" pitchFamily="34" charset="0"/>
                <a:cs typeface="Segoe UI" panose="020B0502040204020203" pitchFamily="34" charset="0"/>
                <a:rtl val="0"/>
              </a:rPr>
              <a:t>of supply in response to gap/surplus</a:t>
            </a:r>
          </a:p>
        </p:txBody>
      </p:sp>
      <p:sp>
        <p:nvSpPr>
          <p:cNvPr id="38" name="Rectangle 37"/>
          <p:cNvSpPr/>
          <p:nvPr/>
        </p:nvSpPr>
        <p:spPr bwMode="auto">
          <a:xfrm>
            <a:off x="2375338" y="5399250"/>
            <a:ext cx="2254470" cy="9144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lvl="2" algn="ctr" defTabSz="932472" fontAlgn="base">
              <a:lnSpc>
                <a:spcPct val="90000"/>
              </a:lnSpc>
              <a:spcBef>
                <a:spcPct val="0"/>
              </a:spcBef>
              <a:spcAft>
                <a:spcPct val="0"/>
              </a:spcAft>
              <a:defRPr/>
            </a:pPr>
            <a:r>
              <a:rPr lang="en-IN" sz="1200" i="1" kern="0" dirty="0">
                <a:solidFill>
                  <a:prstClr val="white"/>
                </a:solidFill>
                <a:latin typeface="Segoe UI" panose="020B0502040204020203" pitchFamily="34" charset="0"/>
                <a:ea typeface="Segoe UI" panose="020B0502040204020203" pitchFamily="34" charset="0"/>
                <a:cs typeface="Segoe UI" panose="020B0502040204020203" pitchFamily="34" charset="0"/>
                <a:rtl val="0"/>
              </a:rPr>
              <a:t>Accuracy up to 92% from 65% reducing lead time by 20%</a:t>
            </a:r>
          </a:p>
        </p:txBody>
      </p:sp>
      <p:sp>
        <p:nvSpPr>
          <p:cNvPr id="39" name="Rectangle 38"/>
          <p:cNvSpPr/>
          <p:nvPr/>
        </p:nvSpPr>
        <p:spPr bwMode="auto">
          <a:xfrm>
            <a:off x="4738107" y="5399250"/>
            <a:ext cx="2254470" cy="9144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lvl="2" algn="ctr" defTabSz="932472" fontAlgn="base">
              <a:lnSpc>
                <a:spcPct val="90000"/>
              </a:lnSpc>
              <a:spcBef>
                <a:spcPct val="0"/>
              </a:spcBef>
              <a:spcAft>
                <a:spcPct val="0"/>
              </a:spcAft>
              <a:defRPr/>
            </a:pPr>
            <a:r>
              <a:rPr lang="en-IN" sz="1200" i="1" kern="0" dirty="0">
                <a:solidFill>
                  <a:prstClr val="white"/>
                </a:solidFill>
                <a:latin typeface="Segoe UI" panose="020B0502040204020203" pitchFamily="34" charset="0"/>
                <a:ea typeface="Segoe UI" panose="020B0502040204020203" pitchFamily="34" charset="0"/>
                <a:cs typeface="Segoe UI" panose="020B0502040204020203" pitchFamily="34" charset="0"/>
                <a:rtl val="0"/>
              </a:rPr>
              <a:t>USD 5 million per annum in incremental revenue as a result of reduced cancellations</a:t>
            </a:r>
          </a:p>
        </p:txBody>
      </p:sp>
      <p:sp>
        <p:nvSpPr>
          <p:cNvPr id="41" name="Rectangle 40"/>
          <p:cNvSpPr/>
          <p:nvPr/>
        </p:nvSpPr>
        <p:spPr bwMode="auto">
          <a:xfrm>
            <a:off x="9463646" y="5399250"/>
            <a:ext cx="2254470" cy="9144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lvl="2" algn="ctr" defTabSz="932472" fontAlgn="base">
              <a:lnSpc>
                <a:spcPct val="90000"/>
              </a:lnSpc>
              <a:spcBef>
                <a:spcPct val="0"/>
              </a:spcBef>
              <a:spcAft>
                <a:spcPct val="0"/>
              </a:spcAft>
              <a:defRPr/>
            </a:pPr>
            <a:r>
              <a:rPr lang="en-IN" sz="1200" i="1" kern="0" dirty="0">
                <a:solidFill>
                  <a:prstClr val="white"/>
                </a:solidFill>
                <a:latin typeface="Segoe UI" panose="020B0502040204020203" pitchFamily="34" charset="0"/>
                <a:ea typeface="Segoe UI" panose="020B0502040204020203" pitchFamily="34" charset="0"/>
                <a:cs typeface="Segoe UI" panose="020B0502040204020203" pitchFamily="34" charset="0"/>
                <a:rtl val="0"/>
              </a:rPr>
              <a:t>Enabled identification of US$300,000 opportunities every year</a:t>
            </a:r>
          </a:p>
        </p:txBody>
      </p:sp>
      <p:sp>
        <p:nvSpPr>
          <p:cNvPr id="42" name="Rectangle 41"/>
          <p:cNvSpPr/>
          <p:nvPr/>
        </p:nvSpPr>
        <p:spPr>
          <a:xfrm>
            <a:off x="42833" y="5702570"/>
            <a:ext cx="2286000" cy="307777"/>
          </a:xfrm>
          <a:prstGeom prst="rect">
            <a:avLst/>
          </a:prstGeom>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33F50"/>
                </a:solidFill>
                <a:effectLst/>
                <a:uLnTx/>
                <a:uFillTx/>
                <a:latin typeface="Segoe UI" panose="020B0502040204020203" pitchFamily="34" charset="0"/>
                <a:cs typeface="Segoe UI" panose="020B0502040204020203" pitchFamily="34" charset="0"/>
              </a:rPr>
              <a:t>Impact</a:t>
            </a:r>
            <a:endParaRPr kumimoji="0" lang="en-US" sz="1400" b="1" i="0" u="none" strike="noStrike" kern="1200" cap="none" spc="0" normalizeH="0" baseline="0" noProof="0" dirty="0">
              <a:ln>
                <a:noFill/>
              </a:ln>
              <a:solidFill>
                <a:srgbClr val="333F50"/>
              </a:solidFill>
              <a:effectLst/>
              <a:uLnTx/>
              <a:uFillTx/>
              <a:latin typeface="Segoe UI" panose="020B0502040204020203" pitchFamily="34" charset="0"/>
              <a:cs typeface="Segoe UI" panose="020B0502040204020203" pitchFamily="34" charset="0"/>
            </a:endParaRPr>
          </a:p>
        </p:txBody>
      </p:sp>
      <p:sp>
        <p:nvSpPr>
          <p:cNvPr id="43" name="Rectangle 42"/>
          <p:cNvSpPr/>
          <p:nvPr/>
        </p:nvSpPr>
        <p:spPr bwMode="auto">
          <a:xfrm>
            <a:off x="2364675" y="2831692"/>
            <a:ext cx="2254470" cy="822960"/>
          </a:xfrm>
          <a:prstGeom prst="rect">
            <a:avLst/>
          </a:prstGeom>
          <a:solidFill>
            <a:schemeClr val="bg2">
              <a:lumMod val="9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lvl="2" algn="ctr" defTabSz="932472" fontAlgn="base">
              <a:lnSpc>
                <a:spcPct val="90000"/>
              </a:lnSpc>
              <a:spcBef>
                <a:spcPct val="0"/>
              </a:spcBef>
              <a:spcAft>
                <a:spcPct val="0"/>
              </a:spcAft>
              <a:defRPr/>
            </a:pPr>
            <a:r>
              <a:rPr lang="en-US" sz="1200" i="1" kern="0" dirty="0">
                <a:solidFill>
                  <a:prstClr val="black"/>
                </a:solidFill>
                <a:latin typeface="Segoe UI" panose="020B0502040204020203" pitchFamily="34" charset="0"/>
                <a:ea typeface="Segoe UI" panose="020B0502040204020203" pitchFamily="34" charset="0"/>
                <a:cs typeface="Segoe UI" panose="020B0502040204020203" pitchFamily="34" charset="0"/>
                <a:rtl val="0"/>
              </a:rPr>
              <a:t>High variance between forecasted demand and actuals</a:t>
            </a:r>
          </a:p>
        </p:txBody>
      </p:sp>
      <p:sp>
        <p:nvSpPr>
          <p:cNvPr id="44" name="Rectangle 43"/>
          <p:cNvSpPr/>
          <p:nvPr/>
        </p:nvSpPr>
        <p:spPr bwMode="auto">
          <a:xfrm>
            <a:off x="4738107" y="2831692"/>
            <a:ext cx="2254470" cy="822960"/>
          </a:xfrm>
          <a:prstGeom prst="rect">
            <a:avLst/>
          </a:prstGeom>
          <a:solidFill>
            <a:schemeClr val="bg2">
              <a:lumMod val="9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lvl="2" algn="ctr" defTabSz="932472" fontAlgn="base">
              <a:lnSpc>
                <a:spcPct val="90000"/>
              </a:lnSpc>
              <a:spcBef>
                <a:spcPct val="0"/>
              </a:spcBef>
              <a:spcAft>
                <a:spcPct val="0"/>
              </a:spcAft>
              <a:defRPr/>
            </a:pPr>
            <a:r>
              <a:rPr lang="en-IN" sz="1200" i="1" kern="0" dirty="0">
                <a:solidFill>
                  <a:prstClr val="black"/>
                </a:solidFill>
                <a:latin typeface="Segoe UI" panose="020B0502040204020203" pitchFamily="34" charset="0"/>
                <a:ea typeface="Segoe UI" panose="020B0502040204020203" pitchFamily="34" charset="0"/>
                <a:cs typeface="Segoe UI" panose="020B0502040204020203" pitchFamily="34" charset="0"/>
                <a:rtl val="0"/>
              </a:rPr>
              <a:t> Delay in tech allocation and scheduling</a:t>
            </a:r>
          </a:p>
        </p:txBody>
      </p:sp>
      <p:sp>
        <p:nvSpPr>
          <p:cNvPr id="45" name="Rectangle 44"/>
          <p:cNvSpPr/>
          <p:nvPr/>
        </p:nvSpPr>
        <p:spPr bwMode="auto">
          <a:xfrm>
            <a:off x="7100880" y="2831692"/>
            <a:ext cx="2254470" cy="822960"/>
          </a:xfrm>
          <a:prstGeom prst="rect">
            <a:avLst/>
          </a:prstGeom>
          <a:solidFill>
            <a:schemeClr val="bg2">
              <a:lumMod val="9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lvl="2" algn="ctr" defTabSz="932472" fontAlgn="base">
              <a:lnSpc>
                <a:spcPct val="90000"/>
              </a:lnSpc>
              <a:spcBef>
                <a:spcPct val="0"/>
              </a:spcBef>
              <a:spcAft>
                <a:spcPct val="0"/>
              </a:spcAft>
              <a:defRPr/>
            </a:pPr>
            <a:r>
              <a:rPr lang="en-IN" sz="1200" i="1" kern="0" dirty="0">
                <a:solidFill>
                  <a:prstClr val="black"/>
                </a:solidFill>
                <a:latin typeface="Segoe UI" panose="020B0502040204020203" pitchFamily="34" charset="0"/>
                <a:ea typeface="Segoe UI" panose="020B0502040204020203" pitchFamily="34" charset="0"/>
                <a:cs typeface="Segoe UI" panose="020B0502040204020203" pitchFamily="34" charset="0"/>
                <a:rtl val="0"/>
              </a:rPr>
              <a:t>Replacement Parts not available</a:t>
            </a:r>
          </a:p>
        </p:txBody>
      </p:sp>
      <p:sp>
        <p:nvSpPr>
          <p:cNvPr id="46" name="Rectangle 45"/>
          <p:cNvSpPr/>
          <p:nvPr/>
        </p:nvSpPr>
        <p:spPr bwMode="auto">
          <a:xfrm>
            <a:off x="9463646" y="2831692"/>
            <a:ext cx="2254470" cy="822960"/>
          </a:xfrm>
          <a:prstGeom prst="rect">
            <a:avLst/>
          </a:prstGeom>
          <a:solidFill>
            <a:schemeClr val="bg2">
              <a:lumMod val="9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lvl="2" algn="ctr" defTabSz="932472" fontAlgn="base">
              <a:lnSpc>
                <a:spcPct val="90000"/>
              </a:lnSpc>
              <a:spcBef>
                <a:spcPct val="0"/>
              </a:spcBef>
              <a:spcAft>
                <a:spcPct val="0"/>
              </a:spcAft>
              <a:defRPr/>
            </a:pPr>
            <a:r>
              <a:rPr lang="en-IN" sz="1200" i="1" kern="0" dirty="0">
                <a:solidFill>
                  <a:prstClr val="black"/>
                </a:solidFill>
                <a:latin typeface="Segoe UI" panose="020B0502040204020203" pitchFamily="34" charset="0"/>
                <a:ea typeface="Segoe UI" panose="020B0502040204020203" pitchFamily="34" charset="0"/>
                <a:cs typeface="Segoe UI" panose="020B0502040204020203" pitchFamily="34" charset="0"/>
                <a:rtl val="0"/>
              </a:rPr>
              <a:t>Align marketing to supply</a:t>
            </a:r>
          </a:p>
        </p:txBody>
      </p:sp>
      <p:sp>
        <p:nvSpPr>
          <p:cNvPr id="76" name="Slide Number Placeholder 7"/>
          <p:cNvSpPr txBox="1">
            <a:spLocks/>
          </p:cNvSpPr>
          <p:nvPr/>
        </p:nvSpPr>
        <p:spPr>
          <a:xfrm>
            <a:off x="11642729" y="6492883"/>
            <a:ext cx="549275"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black">
                  <a:lumMod val="95000"/>
                  <a:lumOff val="5000"/>
                </a:prstClr>
              </a:solidFill>
              <a:effectLst/>
              <a:uLnTx/>
              <a:uFillTx/>
              <a:latin typeface="Segoe UI" panose="020B0502040204020203" pitchFamily="34" charset="0"/>
              <a:cs typeface="Segoe UI" panose="020B0502040204020203" pitchFamily="34" charset="0"/>
            </a:endParaRPr>
          </a:p>
        </p:txBody>
      </p:sp>
      <p:sp>
        <p:nvSpPr>
          <p:cNvPr id="78" name="Flowchart: Merge 77"/>
          <p:cNvSpPr/>
          <p:nvPr/>
        </p:nvSpPr>
        <p:spPr bwMode="auto">
          <a:xfrm flipV="1">
            <a:off x="712474" y="539115"/>
            <a:ext cx="137160" cy="137160"/>
          </a:xfrm>
          <a:prstGeom prst="flowChartMerg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80" name="Flowchart: Merge 79"/>
          <p:cNvSpPr/>
          <p:nvPr/>
        </p:nvSpPr>
        <p:spPr bwMode="auto">
          <a:xfrm flipV="1">
            <a:off x="1929292" y="539115"/>
            <a:ext cx="137160" cy="137160"/>
          </a:xfrm>
          <a:prstGeom prst="flowChartMerg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 name="Rectangle 14"/>
          <p:cNvSpPr/>
          <p:nvPr/>
        </p:nvSpPr>
        <p:spPr>
          <a:xfrm>
            <a:off x="161099" y="1111845"/>
            <a:ext cx="1405000" cy="258532"/>
          </a:xfrm>
          <a:prstGeom prst="rect">
            <a:avLst/>
          </a:prstGeom>
          <a:solidFill>
            <a:schemeClr val="accent6"/>
          </a:solidFill>
          <a:ln w="12700">
            <a:solidFill>
              <a:schemeClr val="accent6"/>
            </a:solid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wrap="none">
            <a:sp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Repair Vs. Replace</a:t>
            </a:r>
            <a:endParaRPr kumimoji="0" lang="en-US" sz="12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 name="Rectangle 15"/>
          <p:cNvSpPr/>
          <p:nvPr/>
        </p:nvSpPr>
        <p:spPr>
          <a:xfrm>
            <a:off x="1631025" y="1111845"/>
            <a:ext cx="1027845" cy="258532"/>
          </a:xfrm>
          <a:prstGeom prst="rect">
            <a:avLst/>
          </a:prstGeom>
          <a:solidFill>
            <a:srgbClr val="E6874E"/>
          </a:solidFill>
          <a:ln w="12700">
            <a:solidFill>
              <a:srgbClr val="E6874E"/>
            </a:solidFill>
          </a:ln>
        </p:spPr>
        <p:style>
          <a:lnRef idx="2">
            <a:schemeClr val="accent5">
              <a:hueOff val="941444"/>
              <a:satOff val="2481"/>
              <a:lumOff val="785"/>
              <a:alphaOff val="0"/>
            </a:schemeClr>
          </a:lnRef>
          <a:fillRef idx="1">
            <a:scrgbClr r="0" g="0" b="0"/>
          </a:fillRef>
          <a:effectRef idx="0">
            <a:schemeClr val="accent5">
              <a:hueOff val="941444"/>
              <a:satOff val="2481"/>
              <a:lumOff val="785"/>
              <a:alphaOff val="0"/>
            </a:schemeClr>
          </a:effectRef>
          <a:fontRef idx="minor">
            <a:schemeClr val="lt1"/>
          </a:fontRef>
        </p:style>
        <p:txBody>
          <a:bodyPr wrap="none">
            <a:sp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Competition</a:t>
            </a:r>
            <a:endParaRPr kumimoji="0" lang="en-US" sz="12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7" name="Rectangle 16"/>
          <p:cNvSpPr/>
          <p:nvPr/>
        </p:nvSpPr>
        <p:spPr>
          <a:xfrm>
            <a:off x="2723792" y="1111845"/>
            <a:ext cx="1606915" cy="274320"/>
          </a:xfrm>
          <a:prstGeom prst="rect">
            <a:avLst/>
          </a:prstGeom>
          <a:solidFill>
            <a:srgbClr val="00B0F0"/>
          </a:solidFill>
          <a:ln w="12700">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Customer Experience</a:t>
            </a:r>
          </a:p>
        </p:txBody>
      </p:sp>
      <p:sp>
        <p:nvSpPr>
          <p:cNvPr id="51" name="Rectangle 50"/>
          <p:cNvSpPr/>
          <p:nvPr/>
        </p:nvSpPr>
        <p:spPr>
          <a:xfrm>
            <a:off x="4282744" y="1102328"/>
            <a:ext cx="3579826" cy="276999"/>
          </a:xfrm>
          <a:prstGeom prst="rect">
            <a:avLst/>
          </a:prstGeom>
        </p:spPr>
        <p:txBody>
          <a:bodyPr wrap="non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IN" sz="1200" b="1" i="1" u="none" strike="noStrike" kern="0" cap="none" spc="0" normalizeH="0" baseline="0" noProof="0" dirty="0">
                <a:ln>
                  <a:noFill/>
                </a:ln>
                <a:solidFill>
                  <a:srgbClr val="00B0F0"/>
                </a:solidFill>
                <a:effectLst/>
                <a:uLnTx/>
                <a:uFillTx/>
                <a:latin typeface="Segoe UI" panose="020B0502040204020203" pitchFamily="34" charset="0"/>
                <a:ea typeface="Segoe UI" panose="020B0502040204020203" pitchFamily="34" charset="0"/>
                <a:cs typeface="Segoe UI" panose="020B0502040204020203" pitchFamily="34" charset="0"/>
                <a:rtl val="0"/>
              </a:rPr>
              <a:t>Complete 95% of service requests within 5 days</a:t>
            </a:r>
          </a:p>
        </p:txBody>
      </p:sp>
      <p:sp>
        <p:nvSpPr>
          <p:cNvPr id="13" name="Footer Placeholder 12">
            <a:extLst>
              <a:ext uri="{FF2B5EF4-FFF2-40B4-BE49-F238E27FC236}">
                <a16:creationId xmlns="" xmlns:a16="http://schemas.microsoft.com/office/drawing/2014/main" id="{6D1A05B9-9CCE-4A3F-8A6B-C98AADDFACE9}"/>
              </a:ext>
            </a:extLst>
          </p:cNvPr>
          <p:cNvSpPr>
            <a:spLocks noGrp="1"/>
          </p:cNvSpPr>
          <p:nvPr>
            <p:ph type="ftr" sz="quarter" idx="11"/>
          </p:nvPr>
        </p:nvSpPr>
        <p:spPr/>
        <p:txBody>
          <a:bodyPr/>
          <a:lstStyle/>
          <a:p>
            <a:r>
              <a:rPr lang="de-DE"/>
              <a:t>© </a:t>
            </a:r>
            <a:r>
              <a:rPr lang="en-US"/>
              <a:t>LatentView Analytics. Confidential</a:t>
            </a:r>
            <a:endParaRPr lang="en-US" dirty="0"/>
          </a:p>
        </p:txBody>
      </p:sp>
      <p:sp>
        <p:nvSpPr>
          <p:cNvPr id="20" name="Slide Number Placeholder 19">
            <a:extLst>
              <a:ext uri="{FF2B5EF4-FFF2-40B4-BE49-F238E27FC236}">
                <a16:creationId xmlns="" xmlns:a16="http://schemas.microsoft.com/office/drawing/2014/main" id="{D4030923-5F67-4AE2-8200-3858469A6400}"/>
              </a:ext>
            </a:extLst>
          </p:cNvPr>
          <p:cNvSpPr>
            <a:spLocks noGrp="1"/>
          </p:cNvSpPr>
          <p:nvPr>
            <p:ph type="sldNum" sz="quarter" idx="12"/>
          </p:nvPr>
        </p:nvSpPr>
        <p:spPr/>
        <p:txBody>
          <a:bodyPr/>
          <a:lstStyle/>
          <a:p>
            <a:fld id="{6CD9AD5F-3CCE-084D-84D8-4A35232D3779}" type="slidenum">
              <a:rPr lang="en-US" smtClean="0"/>
              <a:pPr/>
              <a:t>21</a:t>
            </a:fld>
            <a:endParaRPr lang="en-US"/>
          </a:p>
        </p:txBody>
      </p:sp>
      <p:sp>
        <p:nvSpPr>
          <p:cNvPr id="3" name="Title 2"/>
          <p:cNvSpPr>
            <a:spLocks noGrp="1"/>
          </p:cNvSpPr>
          <p:nvPr>
            <p:ph type="title"/>
          </p:nvPr>
        </p:nvSpPr>
        <p:spPr/>
        <p:txBody>
          <a:bodyPr>
            <a:normAutofit/>
          </a:bodyPr>
          <a:lstStyle/>
          <a:p>
            <a:r>
              <a:rPr lang="en-US" spc="-96" dirty="0">
                <a:solidFill>
                  <a:srgbClr val="095879"/>
                </a:solidFill>
                <a:latin typeface="Segoe UI Semibold" panose="020B0702040204020203" pitchFamily="34" charset="0"/>
              </a:rPr>
              <a:t>Improving Service Delivery </a:t>
            </a:r>
            <a:r>
              <a:rPr lang="en-US" spc="-96" dirty="0" smtClean="0">
                <a:solidFill>
                  <a:srgbClr val="095879"/>
                </a:solidFill>
                <a:latin typeface="Segoe UI Semibold" panose="020B0702040204020203" pitchFamily="34" charset="0"/>
              </a:rPr>
              <a:t>by granular </a:t>
            </a:r>
            <a:r>
              <a:rPr lang="en-US" spc="-96" dirty="0">
                <a:solidFill>
                  <a:srgbClr val="095879"/>
                </a:solidFill>
                <a:latin typeface="Segoe UI Semibold" panose="020B0702040204020203" pitchFamily="34" charset="0"/>
              </a:rPr>
              <a:t>forecasting and inventory optimization</a:t>
            </a:r>
          </a:p>
        </p:txBody>
      </p:sp>
      <p:sp>
        <p:nvSpPr>
          <p:cNvPr id="59" name="Title 1"/>
          <p:cNvSpPr txBox="1">
            <a:spLocks/>
          </p:cNvSpPr>
          <p:nvPr/>
        </p:nvSpPr>
        <p:spPr>
          <a:xfrm>
            <a:off x="-50148" y="977522"/>
            <a:ext cx="11301257" cy="551070"/>
          </a:xfrm>
          <a:prstGeom prst="rect">
            <a:avLst/>
          </a:prstGeom>
          <a:noFill/>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2745" spc="-96" dirty="0">
              <a:solidFill>
                <a:srgbClr val="095879"/>
              </a:solidFill>
              <a:latin typeface="Segoe UI Semibold" panose="020B0702040204020203" pitchFamily="34" charset="0"/>
              <a:ea typeface="Segoe UI" panose="020B0502040204020203" pitchFamily="34" charset="0"/>
              <a:cs typeface="+mj-cs"/>
            </a:endParaRPr>
          </a:p>
        </p:txBody>
      </p:sp>
    </p:spTree>
    <p:extLst>
      <p:ext uri="{BB962C8B-B14F-4D97-AF65-F5344CB8AC3E}">
        <p14:creationId xmlns:p14="http://schemas.microsoft.com/office/powerpoint/2010/main" val="2276504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FEFC58F9-FF13-4582-B0C8-791FB5954248}"/>
              </a:ext>
            </a:extLst>
          </p:cNvPr>
          <p:cNvSpPr>
            <a:spLocks noGrp="1"/>
          </p:cNvSpPr>
          <p:nvPr>
            <p:ph type="ftr" sz="quarter" idx="11"/>
          </p:nvPr>
        </p:nvSpPr>
        <p:spPr/>
        <p:txBody>
          <a:bodyPr/>
          <a:lstStyle/>
          <a:p>
            <a:r>
              <a:rPr lang="en-US">
                <a:solidFill>
                  <a:srgbClr val="000000">
                    <a:tint val="75000"/>
                  </a:srgbClr>
                </a:solidFill>
              </a:rPr>
              <a:t>© LatentView Analytics. Confidential</a:t>
            </a:r>
          </a:p>
        </p:txBody>
      </p:sp>
      <p:sp>
        <p:nvSpPr>
          <p:cNvPr id="4" name="Slide Number Placeholder 3">
            <a:extLst>
              <a:ext uri="{FF2B5EF4-FFF2-40B4-BE49-F238E27FC236}">
                <a16:creationId xmlns="" xmlns:a16="http://schemas.microsoft.com/office/drawing/2014/main" id="{21391AB4-9334-4C06-B089-D8FF5B477537}"/>
              </a:ext>
            </a:extLst>
          </p:cNvPr>
          <p:cNvSpPr>
            <a:spLocks noGrp="1"/>
          </p:cNvSpPr>
          <p:nvPr>
            <p:ph type="sldNum" sz="quarter" idx="12"/>
          </p:nvPr>
        </p:nvSpPr>
        <p:spPr/>
        <p:txBody>
          <a:bodyPr/>
          <a:lstStyle/>
          <a:p>
            <a:fld id="{6CD9AD5F-3CCE-084D-84D8-4A35232D3779}" type="slidenum">
              <a:rPr lang="en-US" smtClean="0"/>
              <a:pPr/>
              <a:t>22</a:t>
            </a:fld>
            <a:endParaRPr lang="en-US"/>
          </a:p>
        </p:txBody>
      </p:sp>
      <p:sp>
        <p:nvSpPr>
          <p:cNvPr id="5" name="Title 4">
            <a:extLst>
              <a:ext uri="{FF2B5EF4-FFF2-40B4-BE49-F238E27FC236}">
                <a16:creationId xmlns="" xmlns:a16="http://schemas.microsoft.com/office/drawing/2014/main" id="{66D23B69-F94E-46C9-918A-C756825752CF}"/>
              </a:ext>
            </a:extLst>
          </p:cNvPr>
          <p:cNvSpPr>
            <a:spLocks noGrp="1"/>
          </p:cNvSpPr>
          <p:nvPr>
            <p:ph type="title"/>
          </p:nvPr>
        </p:nvSpPr>
        <p:spPr/>
        <p:txBody>
          <a:bodyPr>
            <a:normAutofit/>
          </a:bodyPr>
          <a:lstStyle/>
          <a:p>
            <a:r>
              <a:rPr lang="en-IN" sz="2745" spc="-96" dirty="0">
                <a:ln w="3175">
                  <a:noFill/>
                </a:ln>
                <a:solidFill>
                  <a:srgbClr val="095879"/>
                </a:solidFill>
                <a:ea typeface="Segoe UI" panose="020B0502040204020203" pitchFamily="34" charset="0"/>
              </a:rPr>
              <a:t>Supply Chain : Sales &amp; Operations Planning Framework</a:t>
            </a:r>
          </a:p>
        </p:txBody>
      </p:sp>
      <p:sp>
        <p:nvSpPr>
          <p:cNvPr id="39" name="Rectangle 38"/>
          <p:cNvSpPr/>
          <p:nvPr/>
        </p:nvSpPr>
        <p:spPr>
          <a:xfrm>
            <a:off x="5029200" y="1637064"/>
            <a:ext cx="7026393" cy="523220"/>
          </a:xfrm>
          <a:prstGeom prst="rect">
            <a:avLst/>
          </a:prstGeom>
        </p:spPr>
        <p:txBody>
          <a:bodyPr wrap="square">
            <a:spAutoFit/>
          </a:bodyPr>
          <a:lstStyle/>
          <a:p>
            <a:pPr>
              <a:defRPr/>
            </a:pPr>
            <a:r>
              <a:rPr lang="en-IN" sz="14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We identified a lack of maturity in the S&amp;OP process in terms of processes, data, and tools to more effectively plan demand.</a:t>
            </a:r>
          </a:p>
        </p:txBody>
      </p:sp>
      <p:sp>
        <p:nvSpPr>
          <p:cNvPr id="133" name="Notched Right Arrow 82"/>
          <p:cNvSpPr/>
          <p:nvPr/>
        </p:nvSpPr>
        <p:spPr bwMode="auto">
          <a:xfrm>
            <a:off x="3226096" y="1144392"/>
            <a:ext cx="1371600" cy="274320"/>
          </a:xfrm>
          <a:prstGeom prst="notchedRightArrow">
            <a:avLst>
              <a:gd name="adj1" fmla="val 100000"/>
              <a:gd name="adj2" fmla="val 19976"/>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IN" sz="1000" b="1" kern="0" dirty="0">
                <a:gradFill>
                  <a:gsLst>
                    <a:gs pos="0">
                      <a:srgbClr val="FFFFFF"/>
                    </a:gs>
                    <a:gs pos="100000">
                      <a:srgbClr val="FFFFFF"/>
                    </a:gs>
                  </a:gsLst>
                  <a:lin ang="5400000" scaled="0"/>
                </a:gradFill>
                <a:latin typeface="Segoe UI" panose="020B0502040204020203" pitchFamily="34" charset="0"/>
                <a:ea typeface="Segoe UI" pitchFamily="34" charset="0"/>
                <a:cs typeface="Segoe UI" panose="020B0502040204020203" pitchFamily="34" charset="0"/>
              </a:rPr>
              <a:t>IMPACT</a:t>
            </a:r>
            <a:endParaRPr lang="en-US" sz="1000" b="1" kern="0" dirty="0" err="1">
              <a:gradFill>
                <a:gsLst>
                  <a:gs pos="0">
                    <a:srgbClr val="FFFFFF"/>
                  </a:gs>
                  <a:gs pos="100000">
                    <a:srgbClr val="FFFFFF"/>
                  </a:gs>
                </a:gsLst>
                <a:lin ang="5400000" scaled="0"/>
              </a:gradFill>
              <a:latin typeface="Segoe UI" panose="020B0502040204020203" pitchFamily="34" charset="0"/>
              <a:ea typeface="Segoe UI" pitchFamily="34" charset="0"/>
              <a:cs typeface="Segoe UI" panose="020B0502040204020203" pitchFamily="34" charset="0"/>
            </a:endParaRPr>
          </a:p>
        </p:txBody>
      </p:sp>
      <p:sp>
        <p:nvSpPr>
          <p:cNvPr id="135" name="Notched Right Arrow 50"/>
          <p:cNvSpPr/>
          <p:nvPr/>
        </p:nvSpPr>
        <p:spPr bwMode="auto">
          <a:xfrm>
            <a:off x="1855783" y="1144392"/>
            <a:ext cx="1371600" cy="274320"/>
          </a:xfrm>
          <a:prstGeom prst="notchedRightArrow">
            <a:avLst>
              <a:gd name="adj1" fmla="val 99020"/>
              <a:gd name="adj2" fmla="val 1650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IN" sz="1000" b="1" kern="0" dirty="0">
                <a:gradFill>
                  <a:gsLst>
                    <a:gs pos="0">
                      <a:srgbClr val="FFFFFF"/>
                    </a:gs>
                    <a:gs pos="100000">
                      <a:srgbClr val="FFFFFF"/>
                    </a:gs>
                  </a:gsLst>
                  <a:lin ang="5400000" scaled="0"/>
                </a:gradFill>
                <a:latin typeface="Segoe UI" panose="020B0502040204020203" pitchFamily="34" charset="0"/>
                <a:ea typeface="Segoe UI" pitchFamily="34" charset="0"/>
                <a:cs typeface="Segoe UI" panose="020B0502040204020203" pitchFamily="34" charset="0"/>
              </a:rPr>
              <a:t>SOLUTION</a:t>
            </a:r>
            <a:endParaRPr lang="en-US" sz="1000" b="1" kern="0" dirty="0" err="1">
              <a:gradFill>
                <a:gsLst>
                  <a:gs pos="0">
                    <a:srgbClr val="FFFFFF"/>
                  </a:gs>
                  <a:gs pos="100000">
                    <a:srgbClr val="FFFFFF"/>
                  </a:gs>
                </a:gsLst>
                <a:lin ang="5400000" scaled="0"/>
              </a:gradFill>
              <a:latin typeface="Segoe UI" panose="020B0502040204020203" pitchFamily="34" charset="0"/>
              <a:ea typeface="Segoe UI" pitchFamily="34" charset="0"/>
              <a:cs typeface="Segoe UI" panose="020B0502040204020203" pitchFamily="34" charset="0"/>
            </a:endParaRPr>
          </a:p>
        </p:txBody>
      </p:sp>
      <p:sp>
        <p:nvSpPr>
          <p:cNvPr id="140" name="Flowchart: Merge 139"/>
          <p:cNvSpPr/>
          <p:nvPr/>
        </p:nvSpPr>
        <p:spPr bwMode="auto">
          <a:xfrm flipV="1">
            <a:off x="1115680" y="1496817"/>
            <a:ext cx="137160" cy="137160"/>
          </a:xfrm>
          <a:prstGeom prst="flowChartMerge">
            <a:avLst/>
          </a:prstGeom>
          <a:solidFill>
            <a:srgbClr val="2F758F">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1" name="Notched Right Arrow 82"/>
          <p:cNvSpPr/>
          <p:nvPr/>
        </p:nvSpPr>
        <p:spPr bwMode="auto">
          <a:xfrm>
            <a:off x="498460" y="1144392"/>
            <a:ext cx="1371600" cy="274320"/>
          </a:xfrm>
          <a:prstGeom prst="notchedRightArrow">
            <a:avLst>
              <a:gd name="adj1" fmla="val 100000"/>
              <a:gd name="adj2" fmla="val 25185"/>
            </a:avLst>
          </a:prstGeom>
          <a:solidFill>
            <a:srgbClr val="2F758F">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lang="en-IN" sz="1000" b="1" kern="0" dirty="0">
                <a:gradFill>
                  <a:gsLst>
                    <a:gs pos="0">
                      <a:srgbClr val="FFFFFF"/>
                    </a:gs>
                    <a:gs pos="100000">
                      <a:srgbClr val="FFFFFF"/>
                    </a:gs>
                  </a:gsLst>
                  <a:lin ang="5400000" scaled="0"/>
                </a:gradFill>
                <a:latin typeface="Segoe UI" panose="020B0502040204020203" pitchFamily="34" charset="0"/>
                <a:ea typeface="Segoe UI" pitchFamily="34" charset="0"/>
                <a:cs typeface="Segoe UI" panose="020B0502040204020203" pitchFamily="34" charset="0"/>
              </a:rPr>
              <a:t>BOTTLENECKS</a:t>
            </a:r>
            <a:endParaRPr kumimoji="0" lang="en-US" sz="1000" b="1"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sp>
        <p:nvSpPr>
          <p:cNvPr id="142" name="Rectangle 141"/>
          <p:cNvSpPr/>
          <p:nvPr/>
        </p:nvSpPr>
        <p:spPr>
          <a:xfrm>
            <a:off x="5639853" y="2530711"/>
            <a:ext cx="5055818" cy="3108543"/>
          </a:xfrm>
          <a:prstGeom prst="rect">
            <a:avLst/>
          </a:prstGeom>
        </p:spPr>
        <p:txBody>
          <a:bodyPr wrap="square">
            <a:spAutoFit/>
          </a:bodyPr>
          <a:lstStyle/>
          <a:p>
            <a:pPr algn="just">
              <a:defRPr/>
            </a:pPr>
            <a:r>
              <a:rPr lang="en-IN" sz="1400" i="1" kern="0" dirty="0">
                <a:solidFill>
                  <a:srgbClr val="B1600F"/>
                </a:solidFill>
                <a:latin typeface="Segoe UI" panose="020B0502040204020203" pitchFamily="34" charset="0"/>
                <a:ea typeface="Segoe UI" panose="020B0502040204020203" pitchFamily="34" charset="0"/>
                <a:cs typeface="Segoe UI" panose="020B0502040204020203" pitchFamily="34" charset="0"/>
              </a:rPr>
              <a:t>Low segment accuracy: </a:t>
            </a:r>
            <a:r>
              <a:rPr lang="en-IN" sz="14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Lack of visibility into downstream usage of data, cannot capture change in demand across markets</a:t>
            </a:r>
          </a:p>
          <a:p>
            <a:pPr marL="171450" indent="-171450" algn="just">
              <a:buFont typeface="Calibri" panose="020F0502020204030204" pitchFamily="34" charset="0"/>
              <a:buChar char="»"/>
              <a:defRPr/>
            </a:pPr>
            <a:endParaRPr lang="en-IN" sz="1400" i="1" kern="0" dirty="0">
              <a:solidFill>
                <a:srgbClr val="B1600F"/>
              </a:solidFill>
              <a:latin typeface="Segoe UI" panose="020B0502040204020203" pitchFamily="34" charset="0"/>
              <a:ea typeface="Segoe UI" panose="020B0502040204020203" pitchFamily="34" charset="0"/>
              <a:cs typeface="Segoe UI" panose="020B0502040204020203" pitchFamily="34" charset="0"/>
            </a:endParaRPr>
          </a:p>
          <a:p>
            <a:pPr algn="just">
              <a:defRPr/>
            </a:pPr>
            <a:r>
              <a:rPr lang="en-IN" sz="1400" i="1" kern="0" dirty="0">
                <a:solidFill>
                  <a:srgbClr val="B1600F"/>
                </a:solidFill>
                <a:latin typeface="Segoe UI" panose="020B0502040204020203" pitchFamily="34" charset="0"/>
                <a:ea typeface="Segoe UI" panose="020B0502040204020203" pitchFamily="34" charset="0"/>
                <a:cs typeface="Segoe UI" panose="020B0502040204020203" pitchFamily="34" charset="0"/>
              </a:rPr>
              <a:t>Incompatible demand planning and forecast process: </a:t>
            </a:r>
            <a:r>
              <a:rPr lang="en-IN" sz="14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Forecast generated cannot be directly compared with the planned demand</a:t>
            </a:r>
          </a:p>
          <a:p>
            <a:pPr marL="171450" indent="-171450" algn="just">
              <a:buFont typeface="Calibri" panose="020F0502020204030204" pitchFamily="34" charset="0"/>
              <a:buChar char="»"/>
              <a:defRPr/>
            </a:pPr>
            <a:endParaRPr lang="en-IN" sz="14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endParaRPr>
          </a:p>
          <a:p>
            <a:pPr algn="just">
              <a:defRPr/>
            </a:pPr>
            <a:r>
              <a:rPr lang="en-IN" sz="1400" i="1" kern="0" dirty="0">
                <a:solidFill>
                  <a:srgbClr val="B1600F"/>
                </a:solidFill>
                <a:latin typeface="Segoe UI" panose="020B0502040204020203" pitchFamily="34" charset="0"/>
                <a:ea typeface="Segoe UI" panose="020B0502040204020203" pitchFamily="34" charset="0"/>
                <a:cs typeface="Segoe UI" panose="020B0502040204020203" pitchFamily="34" charset="0"/>
              </a:rPr>
              <a:t>Rudimentary planning process: </a:t>
            </a:r>
            <a:r>
              <a:rPr lang="en-IN" sz="14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No periodic updates to the process or exception alerts to mitigate outliers</a:t>
            </a:r>
          </a:p>
          <a:p>
            <a:pPr marL="171450" indent="-171450" algn="just">
              <a:buFont typeface="Calibri" panose="020F0502020204030204" pitchFamily="34" charset="0"/>
              <a:buChar char="»"/>
              <a:defRPr/>
            </a:pPr>
            <a:endParaRPr lang="en-IN" sz="14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endParaRPr>
          </a:p>
          <a:p>
            <a:pPr algn="just">
              <a:defRPr/>
            </a:pPr>
            <a:r>
              <a:rPr lang="en-IN" sz="1400" i="1" kern="0" dirty="0">
                <a:solidFill>
                  <a:srgbClr val="B1600F"/>
                </a:solidFill>
                <a:latin typeface="Segoe UI" panose="020B0502040204020203" pitchFamily="34" charset="0"/>
                <a:ea typeface="Segoe UI" panose="020B0502040204020203" pitchFamily="34" charset="0"/>
                <a:cs typeface="Segoe UI" panose="020B0502040204020203" pitchFamily="34" charset="0"/>
              </a:rPr>
              <a:t>No Single plan number:</a:t>
            </a:r>
            <a:r>
              <a:rPr lang="en-IN" sz="14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 Each function operates with a different view of demand plan</a:t>
            </a:r>
          </a:p>
          <a:p>
            <a:pPr marL="171450" indent="-171450" algn="just">
              <a:buFont typeface="Calibri" panose="020F0502020204030204" pitchFamily="34" charset="0"/>
              <a:buChar char="»"/>
              <a:defRPr/>
            </a:pPr>
            <a:endParaRPr lang="en-IN" sz="14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8200" name="Picture 8" descr="Related image"/>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983853" y="3463381"/>
            <a:ext cx="551956" cy="551956"/>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descr="Image result for simple process"/>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a:ext>
            </a:extLst>
          </a:blip>
          <a:srcRect/>
          <a:stretch>
            <a:fillRect/>
          </a:stretch>
        </p:blipFill>
        <p:spPr bwMode="auto">
          <a:xfrm>
            <a:off x="10804466" y="4536052"/>
            <a:ext cx="910728" cy="403323"/>
          </a:xfrm>
          <a:prstGeom prst="rect">
            <a:avLst/>
          </a:prstGeom>
          <a:noFill/>
          <a:extLst>
            <a:ext uri="{909E8E84-426E-40DD-AFC4-6F175D3DCCD1}">
              <a14:hiddenFill xmlns:a14="http://schemas.microsoft.com/office/drawing/2010/main">
                <a:solidFill>
                  <a:srgbClr val="FFFFFF"/>
                </a:solidFill>
              </a14:hiddenFill>
            </a:ext>
          </a:extLst>
        </p:spPr>
      </p:pic>
      <p:pic>
        <p:nvPicPr>
          <p:cNvPr id="8214" name="Picture 22" descr="Related image"/>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012847" y="2572789"/>
            <a:ext cx="493967" cy="493967"/>
          </a:xfrm>
          <a:prstGeom prst="rect">
            <a:avLst/>
          </a:prstGeom>
          <a:noFill/>
          <a:extLst>
            <a:ext uri="{909E8E84-426E-40DD-AFC4-6F175D3DCCD1}">
              <a14:hiddenFill xmlns:a14="http://schemas.microsoft.com/office/drawing/2010/main">
                <a:solidFill>
                  <a:srgbClr val="FFFFFF"/>
                </a:solidFill>
              </a14:hiddenFill>
            </a:ext>
          </a:extLst>
        </p:spPr>
      </p:pic>
      <p:pic>
        <p:nvPicPr>
          <p:cNvPr id="8216" name="Picture 24" descr="Image result for distribution icon"/>
          <p:cNvPicPr>
            <a:picLocks noChangeAspect="1" noChangeArrowheads="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027127" y="5171115"/>
            <a:ext cx="465406" cy="46540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information icon"/>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391563" y="2571482"/>
            <a:ext cx="248291" cy="24829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Image result for information icon"/>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371617" y="3210871"/>
            <a:ext cx="248291" cy="24829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Image result for information icon"/>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383335" y="3883151"/>
            <a:ext cx="248291" cy="24829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Image result for information icon"/>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383335" y="4471577"/>
            <a:ext cx="248291" cy="2482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005632" y="1119225"/>
            <a:ext cx="6975835" cy="338400"/>
          </a:xfrm>
          <a:prstGeom prst="rect">
            <a:avLst/>
          </a:prstGeom>
          <a:solidFill>
            <a:srgbClr val="394555"/>
          </a:solidFill>
          <a:ln w="12700" cap="flat" cmpd="sng" algn="ctr">
            <a:noFill/>
            <a:prstDash val="solid"/>
            <a:miter lim="800000"/>
          </a:ln>
          <a:effectLst/>
        </p:spPr>
        <p:txBody>
          <a:bodyPr rtlCol="0" anchor="ctr"/>
          <a:lstStyle/>
          <a:p>
            <a:pPr algn="ctr"/>
            <a:r>
              <a:rPr lang="en-US" kern="0" dirty="0">
                <a:solidFill>
                  <a:srgbClr val="FFFFFF"/>
                </a:solidFill>
                <a:latin typeface="Segoe UI" panose="020B0502040204020203" pitchFamily="34" charset="0"/>
                <a:ea typeface="Segoe UI" panose="020B0502040204020203" pitchFamily="34" charset="0"/>
                <a:cs typeface="Segoe UI" panose="020B0502040204020203" pitchFamily="34" charset="0"/>
              </a:rPr>
              <a:t>Bottlenecks in previous state</a:t>
            </a:r>
          </a:p>
        </p:txBody>
      </p:sp>
      <p:pic>
        <p:nvPicPr>
          <p:cNvPr id="8195" name="Picture 3"/>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a:stretch/>
        </p:blipFill>
        <p:spPr bwMode="auto">
          <a:xfrm>
            <a:off x="613132" y="1636839"/>
            <a:ext cx="3857268"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126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ounded Rectangle 26"/>
          <p:cNvSpPr/>
          <p:nvPr/>
        </p:nvSpPr>
        <p:spPr>
          <a:xfrm>
            <a:off x="5420051" y="3280033"/>
            <a:ext cx="4842387" cy="642489"/>
          </a:xfrm>
          <a:prstGeom prst="roundRect">
            <a:avLst>
              <a:gd name="adj" fmla="val 3592"/>
            </a:avLst>
          </a:prstGeom>
          <a:solidFill>
            <a:sysClr val="windowText" lastClr="000000">
              <a:alpha val="8000"/>
            </a:sysClr>
          </a:solidFill>
          <a:ln w="25400" cap="flat" cmpd="sng" algn="ctr">
            <a:noFill/>
            <a:prstDash val="solid"/>
          </a:ln>
          <a:effectLst/>
        </p:spPr>
        <p:txBody>
          <a:bodyPr rtlCol="0" anchor="ctr"/>
          <a:lstStyle/>
          <a:p>
            <a:pPr marL="285750" marR="0" lvl="0" indent="-285750" algn="just" defTabSz="914400" eaLnBrk="1" fontAlgn="auto" latinLnBrk="0" hangingPunct="1">
              <a:lnSpc>
                <a:spcPct val="150000"/>
              </a:lnSpc>
              <a:spcBef>
                <a:spcPts val="0"/>
              </a:spcBef>
              <a:spcAft>
                <a:spcPts val="0"/>
              </a:spcAft>
              <a:buClrTx/>
              <a:buSzTx/>
              <a:buFontTx/>
              <a:buChar char="-"/>
              <a:tabLst/>
              <a:defRPr/>
            </a:pPr>
            <a:endParaRPr kumimoji="0" lang="en-US" sz="1200" b="1" i="0" u="none" strike="noStrike" kern="0" cap="none" spc="0" normalizeH="0" baseline="0" noProof="0" dirty="0">
              <a:ln>
                <a:noFill/>
              </a:ln>
              <a:solidFill>
                <a:srgbClr val="000000">
                  <a:lumMod val="75000"/>
                  <a:lumOff val="25000"/>
                </a:srgbClr>
              </a:solidFill>
              <a:effectLst/>
              <a:uLnTx/>
              <a:uFillTx/>
              <a:latin typeface="Segoe UI" panose="020B0502040204020203" pitchFamily="34" charset="0"/>
              <a:cs typeface="Segoe UI" panose="020B0502040204020203" pitchFamily="34" charset="0"/>
            </a:endParaRPr>
          </a:p>
        </p:txBody>
      </p:sp>
      <p:sp>
        <p:nvSpPr>
          <p:cNvPr id="2" name="Footer Placeholder 1">
            <a:extLst>
              <a:ext uri="{FF2B5EF4-FFF2-40B4-BE49-F238E27FC236}">
                <a16:creationId xmlns="" xmlns:a16="http://schemas.microsoft.com/office/drawing/2014/main" id="{46675680-C878-4225-BDFA-9A1DC6621701}"/>
              </a:ext>
            </a:extLst>
          </p:cNvPr>
          <p:cNvSpPr>
            <a:spLocks noGrp="1"/>
          </p:cNvSpPr>
          <p:nvPr>
            <p:ph type="ftr" sz="quarter" idx="11"/>
          </p:nvPr>
        </p:nvSpPr>
        <p:spPr/>
        <p:txBody>
          <a:bodyPr/>
          <a:lstStyle/>
          <a:p>
            <a:r>
              <a:rPr lang="en-US">
                <a:solidFill>
                  <a:srgbClr val="000000">
                    <a:tint val="75000"/>
                  </a:srgbClr>
                </a:solidFill>
              </a:rPr>
              <a:t>© LatentView Analytics. Confidential</a:t>
            </a:r>
          </a:p>
        </p:txBody>
      </p:sp>
      <p:sp>
        <p:nvSpPr>
          <p:cNvPr id="5" name="Slide Number Placeholder 4">
            <a:extLst>
              <a:ext uri="{FF2B5EF4-FFF2-40B4-BE49-F238E27FC236}">
                <a16:creationId xmlns="" xmlns:a16="http://schemas.microsoft.com/office/drawing/2014/main" id="{05043989-DFE0-49B3-89BD-CDD50AEA5B55}"/>
              </a:ext>
            </a:extLst>
          </p:cNvPr>
          <p:cNvSpPr>
            <a:spLocks noGrp="1"/>
          </p:cNvSpPr>
          <p:nvPr>
            <p:ph type="sldNum" sz="quarter" idx="12"/>
          </p:nvPr>
        </p:nvSpPr>
        <p:spPr/>
        <p:txBody>
          <a:bodyPr/>
          <a:lstStyle/>
          <a:p>
            <a:fld id="{6CD9AD5F-3CCE-084D-84D8-4A35232D3779}" type="slidenum">
              <a:rPr lang="en-US" smtClean="0"/>
              <a:pPr/>
              <a:t>23</a:t>
            </a:fld>
            <a:endParaRPr lang="en-US"/>
          </a:p>
        </p:txBody>
      </p:sp>
      <p:sp>
        <p:nvSpPr>
          <p:cNvPr id="4" name="Title 3">
            <a:extLst>
              <a:ext uri="{FF2B5EF4-FFF2-40B4-BE49-F238E27FC236}">
                <a16:creationId xmlns="" xmlns:a16="http://schemas.microsoft.com/office/drawing/2014/main" id="{3CFCBF35-AF34-4D67-8AD7-B53A8FF164A9}"/>
              </a:ext>
            </a:extLst>
          </p:cNvPr>
          <p:cNvSpPr>
            <a:spLocks noGrp="1"/>
          </p:cNvSpPr>
          <p:nvPr>
            <p:ph type="title"/>
          </p:nvPr>
        </p:nvSpPr>
        <p:spPr/>
        <p:txBody>
          <a:bodyPr>
            <a:normAutofit/>
          </a:bodyPr>
          <a:lstStyle/>
          <a:p>
            <a:r>
              <a:rPr lang="en-IN" sz="2745" spc="-96" dirty="0">
                <a:ln w="3175">
                  <a:noFill/>
                </a:ln>
                <a:solidFill>
                  <a:srgbClr val="095879"/>
                </a:solidFill>
                <a:ea typeface="Segoe UI" panose="020B0502040204020203" pitchFamily="34" charset="0"/>
              </a:rPr>
              <a:t>Supply Chain : Sales &amp; Operations Planning Framework</a:t>
            </a:r>
          </a:p>
        </p:txBody>
      </p:sp>
      <p:sp>
        <p:nvSpPr>
          <p:cNvPr id="39" name="Rectangle 38"/>
          <p:cNvSpPr/>
          <p:nvPr/>
        </p:nvSpPr>
        <p:spPr>
          <a:xfrm>
            <a:off x="5323952" y="1695207"/>
            <a:ext cx="6707850" cy="523220"/>
          </a:xfrm>
          <a:prstGeom prst="rect">
            <a:avLst/>
          </a:prstGeom>
        </p:spPr>
        <p:txBody>
          <a:bodyPr wrap="square">
            <a:spAutoFit/>
          </a:bodyPr>
          <a:lstStyle/>
          <a:p>
            <a:pPr marL="171450" indent="-171450">
              <a:buFont typeface="Calibri" panose="020F0502020204030204" pitchFamily="34" charset="0"/>
              <a:buChar char="»"/>
              <a:defRPr/>
            </a:pPr>
            <a:r>
              <a:rPr lang="en-IN" sz="14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Use External data such as holidays and weather forecast to more accurately capture variations in demand and deliver for 40K+ segments</a:t>
            </a:r>
          </a:p>
        </p:txBody>
      </p:sp>
      <p:sp>
        <p:nvSpPr>
          <p:cNvPr id="59" name="Rounded Rectangle 26"/>
          <p:cNvSpPr/>
          <p:nvPr/>
        </p:nvSpPr>
        <p:spPr>
          <a:xfrm>
            <a:off x="5385676" y="2450779"/>
            <a:ext cx="4822083" cy="642489"/>
          </a:xfrm>
          <a:prstGeom prst="roundRect">
            <a:avLst>
              <a:gd name="adj" fmla="val 3592"/>
            </a:avLst>
          </a:prstGeom>
          <a:solidFill>
            <a:sysClr val="windowText" lastClr="000000">
              <a:alpha val="8000"/>
            </a:sysClr>
          </a:solidFill>
          <a:ln w="25400" cap="flat" cmpd="sng" algn="ctr">
            <a:noFill/>
            <a:prstDash val="solid"/>
          </a:ln>
          <a:effectLst/>
        </p:spPr>
        <p:txBody>
          <a:bodyPr rtlCol="0" anchor="ctr"/>
          <a:lstStyle/>
          <a:p>
            <a:pPr marL="285750" marR="0" lvl="0" indent="-285750" algn="just" defTabSz="914400" eaLnBrk="1" fontAlgn="auto" latinLnBrk="0" hangingPunct="1">
              <a:lnSpc>
                <a:spcPct val="150000"/>
              </a:lnSpc>
              <a:spcBef>
                <a:spcPts val="0"/>
              </a:spcBef>
              <a:spcAft>
                <a:spcPts val="0"/>
              </a:spcAft>
              <a:buClrTx/>
              <a:buSzTx/>
              <a:buFontTx/>
              <a:buChar char="-"/>
              <a:tabLst/>
              <a:defRPr/>
            </a:pPr>
            <a:endParaRPr kumimoji="0" lang="en-US" sz="1200" b="1" i="0" u="none" strike="noStrike" kern="0" cap="none" spc="0" normalizeH="0" baseline="0" noProof="0" dirty="0">
              <a:ln>
                <a:noFill/>
              </a:ln>
              <a:solidFill>
                <a:srgbClr val="000000">
                  <a:lumMod val="75000"/>
                  <a:lumOff val="25000"/>
                </a:srgbClr>
              </a:solidFill>
              <a:effectLst/>
              <a:uLnTx/>
              <a:uFillTx/>
              <a:latin typeface="Segoe UI" panose="020B0502040204020203" pitchFamily="34" charset="0"/>
              <a:cs typeface="Segoe UI" panose="020B0502040204020203" pitchFamily="34" charset="0"/>
            </a:endParaRPr>
          </a:p>
        </p:txBody>
      </p:sp>
      <p:cxnSp>
        <p:nvCxnSpPr>
          <p:cNvPr id="62" name="Straight Connector 61"/>
          <p:cNvCxnSpPr>
            <a:cxnSpLocks/>
          </p:cNvCxnSpPr>
          <p:nvPr/>
        </p:nvCxnSpPr>
        <p:spPr>
          <a:xfrm>
            <a:off x="5349715" y="3101233"/>
            <a:ext cx="4894049" cy="231"/>
          </a:xfrm>
          <a:prstGeom prst="line">
            <a:avLst/>
          </a:prstGeom>
          <a:noFill/>
          <a:ln w="9525" cap="flat" cmpd="sng" algn="ctr">
            <a:solidFill>
              <a:sysClr val="windowText" lastClr="000000"/>
            </a:solidFill>
            <a:prstDash val="solid"/>
          </a:ln>
          <a:effectLst/>
        </p:spPr>
      </p:cxnSp>
      <p:sp>
        <p:nvSpPr>
          <p:cNvPr id="64" name="Rectangle 63"/>
          <p:cNvSpPr/>
          <p:nvPr/>
        </p:nvSpPr>
        <p:spPr>
          <a:xfrm>
            <a:off x="5478517" y="3331832"/>
            <a:ext cx="2213761" cy="503996"/>
          </a:xfrm>
          <a:prstGeom prst="rect">
            <a:avLst/>
          </a:prstGeom>
          <a:noFill/>
          <a:ln w="25400" cap="flat" cmpd="sng" algn="ctr">
            <a:solidFill>
              <a:schemeClr val="accent1">
                <a:lumMod val="50000"/>
              </a:scheme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black">
                  <a:lumMod val="95000"/>
                  <a:lumOff val="5000"/>
                </a:prstClr>
              </a:solidFill>
              <a:effectLst/>
              <a:uLnTx/>
              <a:uFillTx/>
              <a:latin typeface="Segoe UI" panose="020B0502040204020203" pitchFamily="34" charset="0"/>
              <a:cs typeface="Segoe UI" panose="020B0502040204020203" pitchFamily="34" charset="0"/>
            </a:endParaRPr>
          </a:p>
        </p:txBody>
      </p:sp>
      <p:sp>
        <p:nvSpPr>
          <p:cNvPr id="65" name="Rectangle 64"/>
          <p:cNvSpPr/>
          <p:nvPr/>
        </p:nvSpPr>
        <p:spPr>
          <a:xfrm>
            <a:off x="7996326" y="2549757"/>
            <a:ext cx="2209792" cy="485569"/>
          </a:xfrm>
          <a:prstGeom prst="rect">
            <a:avLst/>
          </a:prstGeom>
          <a:noFill/>
          <a:ln w="25400" cap="flat" cmpd="sng" algn="ctr">
            <a:solidFill>
              <a:schemeClr val="accent1">
                <a:lumMod val="50000"/>
              </a:scheme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black">
                  <a:lumMod val="95000"/>
                  <a:lumOff val="5000"/>
                </a:prstClr>
              </a:solidFill>
              <a:effectLst/>
              <a:uLnTx/>
              <a:uFillTx/>
              <a:latin typeface="Segoe UI" panose="020B0502040204020203" pitchFamily="34" charset="0"/>
              <a:cs typeface="Segoe UI" panose="020B0502040204020203" pitchFamily="34" charset="0"/>
            </a:endParaRPr>
          </a:p>
        </p:txBody>
      </p:sp>
      <p:sp>
        <p:nvSpPr>
          <p:cNvPr id="66" name="Rectangle 65"/>
          <p:cNvSpPr/>
          <p:nvPr/>
        </p:nvSpPr>
        <p:spPr>
          <a:xfrm>
            <a:off x="8011020" y="2560733"/>
            <a:ext cx="490509" cy="457200"/>
          </a:xfrm>
          <a:prstGeom prst="rect">
            <a:avLst/>
          </a:prstGeom>
          <a:solidFill>
            <a:srgbClr val="002060">
              <a:alpha val="40000"/>
            </a:srgbClr>
          </a:solidFill>
          <a:ln w="12700" cap="flat" cmpd="sng" algn="ctr">
            <a:noFill/>
            <a:prstDash val="solid"/>
            <a:miter lim="800000"/>
          </a:ln>
          <a:effectLst/>
        </p:spPr>
        <p:txBody>
          <a:bodyPr l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lumMod val="95000"/>
                    <a:lumOff val="5000"/>
                  </a:prstClr>
                </a:solidFill>
                <a:effectLst/>
                <a:uLnTx/>
                <a:uFillTx/>
                <a:latin typeface="Segoe UI" panose="020B0502040204020203" pitchFamily="34" charset="0"/>
                <a:cs typeface="Segoe UI" panose="020B0502040204020203" pitchFamily="34" charset="0"/>
              </a:rPr>
              <a:t>2</a:t>
            </a:r>
          </a:p>
        </p:txBody>
      </p:sp>
      <p:sp>
        <p:nvSpPr>
          <p:cNvPr id="67" name="Rectangle 66"/>
          <p:cNvSpPr/>
          <p:nvPr/>
        </p:nvSpPr>
        <p:spPr>
          <a:xfrm>
            <a:off x="5482087" y="2549757"/>
            <a:ext cx="2209792" cy="485569"/>
          </a:xfrm>
          <a:prstGeom prst="rect">
            <a:avLst/>
          </a:prstGeom>
          <a:noFill/>
          <a:ln w="25400" cap="flat" cmpd="sng" algn="ctr">
            <a:solidFill>
              <a:schemeClr val="accent1">
                <a:lumMod val="50000"/>
              </a:scheme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black">
                  <a:lumMod val="95000"/>
                  <a:lumOff val="5000"/>
                </a:prstClr>
              </a:solidFill>
              <a:effectLst/>
              <a:uLnTx/>
              <a:uFillTx/>
              <a:latin typeface="Segoe UI" panose="020B0502040204020203" pitchFamily="34" charset="0"/>
              <a:cs typeface="Segoe UI" panose="020B0502040204020203" pitchFamily="34" charset="0"/>
            </a:endParaRPr>
          </a:p>
        </p:txBody>
      </p:sp>
      <p:sp>
        <p:nvSpPr>
          <p:cNvPr id="68" name="Isosceles Triangle 67"/>
          <p:cNvSpPr/>
          <p:nvPr/>
        </p:nvSpPr>
        <p:spPr>
          <a:xfrm rot="5400000">
            <a:off x="7609392" y="2705896"/>
            <a:ext cx="488736" cy="163048"/>
          </a:xfrm>
          <a:prstGeom prst="triangle">
            <a:avLst/>
          </a:prstGeom>
          <a:solidFill>
            <a:sysClr val="windowText" lastClr="000000">
              <a:lumMod val="75000"/>
              <a:lumOff val="25000"/>
            </a:sys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95000"/>
                  <a:lumOff val="5000"/>
                </a:prstClr>
              </a:solidFill>
              <a:effectLst/>
              <a:uLnTx/>
              <a:uFillTx/>
              <a:latin typeface="Segoe UI" panose="020B0502040204020203" pitchFamily="34" charset="0"/>
              <a:cs typeface="Segoe UI" panose="020B0502040204020203" pitchFamily="34" charset="0"/>
            </a:endParaRPr>
          </a:p>
        </p:txBody>
      </p:sp>
      <p:sp>
        <p:nvSpPr>
          <p:cNvPr id="69" name="Rectangle 68"/>
          <p:cNvSpPr/>
          <p:nvPr/>
        </p:nvSpPr>
        <p:spPr>
          <a:xfrm>
            <a:off x="5890306" y="2602087"/>
            <a:ext cx="1791063" cy="388136"/>
          </a:xfrm>
          <a:prstGeom prst="rect">
            <a:avLst/>
          </a:prstGeom>
          <a:no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100" b="1" dirty="0">
                <a:solidFill>
                  <a:prstClr val="black">
                    <a:lumMod val="95000"/>
                    <a:lumOff val="5000"/>
                  </a:prstClr>
                </a:solidFill>
                <a:latin typeface="Segoe UI" panose="020B0502040204020203" pitchFamily="34" charset="0"/>
                <a:ea typeface="Segoe UI" panose="020B0502040204020203" pitchFamily="34" charset="0"/>
                <a:cs typeface="Segoe UI" panose="020B0502040204020203" pitchFamily="34" charset="0"/>
              </a:rPr>
              <a:t>Data gathering &amp; business inputs</a:t>
            </a:r>
          </a:p>
        </p:txBody>
      </p:sp>
      <p:sp>
        <p:nvSpPr>
          <p:cNvPr id="70" name="Rectangle 69"/>
          <p:cNvSpPr/>
          <p:nvPr/>
        </p:nvSpPr>
        <p:spPr>
          <a:xfrm>
            <a:off x="8222706" y="2600349"/>
            <a:ext cx="2066298" cy="388136"/>
          </a:xfrm>
          <a:prstGeom prst="rect">
            <a:avLst/>
          </a:prstGeom>
          <a:no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100" b="1" dirty="0">
                <a:solidFill>
                  <a:prstClr val="black">
                    <a:lumMod val="95000"/>
                    <a:lumOff val="5000"/>
                  </a:prstClr>
                </a:solidFill>
                <a:latin typeface="Segoe UI" panose="020B0502040204020203" pitchFamily="34" charset="0"/>
                <a:ea typeface="Segoe UI" panose="020B0502040204020203" pitchFamily="34" charset="0"/>
                <a:cs typeface="Segoe UI" panose="020B0502040204020203" pitchFamily="34" charset="0"/>
              </a:rPr>
              <a:t>Baseline forecast </a:t>
            </a:r>
          </a:p>
          <a:p>
            <a:pPr algn="ctr">
              <a:defRPr/>
            </a:pPr>
            <a:r>
              <a:rPr lang="en-US" sz="1100" b="1" dirty="0">
                <a:solidFill>
                  <a:prstClr val="black">
                    <a:lumMod val="95000"/>
                    <a:lumOff val="5000"/>
                  </a:prstClr>
                </a:solidFill>
                <a:latin typeface="Segoe UI" panose="020B0502040204020203" pitchFamily="34" charset="0"/>
                <a:ea typeface="Segoe UI" panose="020B0502040204020203" pitchFamily="34" charset="0"/>
                <a:cs typeface="Segoe UI" panose="020B0502040204020203" pitchFamily="34" charset="0"/>
              </a:rPr>
              <a:t>generation</a:t>
            </a:r>
          </a:p>
        </p:txBody>
      </p:sp>
      <p:sp>
        <p:nvSpPr>
          <p:cNvPr id="71" name="Rectangle 70"/>
          <p:cNvSpPr/>
          <p:nvPr/>
        </p:nvSpPr>
        <p:spPr>
          <a:xfrm>
            <a:off x="5987290" y="3401555"/>
            <a:ext cx="1643744" cy="388136"/>
          </a:xfrm>
          <a:prstGeom prst="rect">
            <a:avLst/>
          </a:prstGeom>
          <a:no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a:defRPr/>
            </a:pPr>
            <a:r>
              <a:rPr lang="en-US" sz="1100" b="1" dirty="0">
                <a:solidFill>
                  <a:prstClr val="black">
                    <a:lumMod val="95000"/>
                    <a:lumOff val="5000"/>
                  </a:prstClr>
                </a:solidFill>
                <a:latin typeface="Segoe UI" panose="020B0502040204020203" pitchFamily="34" charset="0"/>
                <a:ea typeface="Segoe UI" panose="020B0502040204020203" pitchFamily="34" charset="0"/>
                <a:cs typeface="Segoe UI" panose="020B0502040204020203" pitchFamily="34" charset="0"/>
              </a:rPr>
              <a:t>Finalize forecast and Demand plan </a:t>
            </a:r>
          </a:p>
        </p:txBody>
      </p:sp>
      <p:sp>
        <p:nvSpPr>
          <p:cNvPr id="72" name="Rectangle 71"/>
          <p:cNvSpPr/>
          <p:nvPr/>
        </p:nvSpPr>
        <p:spPr>
          <a:xfrm>
            <a:off x="5503721" y="3373240"/>
            <a:ext cx="490509" cy="457200"/>
          </a:xfrm>
          <a:prstGeom prst="rect">
            <a:avLst/>
          </a:prstGeom>
          <a:solidFill>
            <a:srgbClr val="002060">
              <a:alpha val="40000"/>
            </a:srgbClr>
          </a:solidFill>
          <a:ln w="12700" cap="flat" cmpd="sng" algn="ctr">
            <a:noFill/>
            <a:prstDash val="solid"/>
            <a:miter lim="800000"/>
          </a:ln>
          <a:effectLst/>
        </p:spPr>
        <p:txBody>
          <a:bodyPr l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lumMod val="95000"/>
                    <a:lumOff val="5000"/>
                  </a:prstClr>
                </a:solidFill>
                <a:effectLst/>
                <a:uLnTx/>
                <a:uFillTx/>
                <a:latin typeface="Segoe UI" panose="020B0502040204020203" pitchFamily="34" charset="0"/>
                <a:cs typeface="Segoe UI" panose="020B0502040204020203" pitchFamily="34" charset="0"/>
              </a:rPr>
              <a:t>4</a:t>
            </a:r>
          </a:p>
        </p:txBody>
      </p:sp>
      <p:sp>
        <p:nvSpPr>
          <p:cNvPr id="73" name="Rectangle 72"/>
          <p:cNvSpPr/>
          <p:nvPr/>
        </p:nvSpPr>
        <p:spPr>
          <a:xfrm>
            <a:off x="8501529" y="3326027"/>
            <a:ext cx="1672369" cy="511265"/>
          </a:xfrm>
          <a:prstGeom prst="rect">
            <a:avLst/>
          </a:prstGeom>
          <a:noFill/>
          <a:ln w="12700" cap="flat" cmpd="sng" algn="ctr">
            <a:noFill/>
            <a:prstDash val="solid"/>
            <a:miter lim="800000"/>
          </a:ln>
          <a:effectLst/>
        </p:spPr>
        <p:txBody>
          <a:bodyPr rtlCol="0" anchor="ctr"/>
          <a:lstStyle/>
          <a:p>
            <a:pPr marL="0" lvl="1" algn="ctr"/>
            <a:r>
              <a:rPr lang="en-US" sz="1100" b="1" dirty="0">
                <a:solidFill>
                  <a:prstClr val="black">
                    <a:lumMod val="95000"/>
                    <a:lumOff val="5000"/>
                  </a:prstClr>
                </a:solidFill>
                <a:latin typeface="Segoe UI" panose="020B0502040204020203" pitchFamily="34" charset="0"/>
                <a:ea typeface="Segoe UI" panose="020B0502040204020203" pitchFamily="34" charset="0"/>
                <a:cs typeface="Segoe UI" panose="020B0502040204020203" pitchFamily="34" charset="0"/>
              </a:rPr>
              <a:t>Executive review and Consensus demand</a:t>
            </a:r>
          </a:p>
        </p:txBody>
      </p:sp>
      <p:sp>
        <p:nvSpPr>
          <p:cNvPr id="74" name="Isosceles Triangle 73"/>
          <p:cNvSpPr/>
          <p:nvPr/>
        </p:nvSpPr>
        <p:spPr>
          <a:xfrm rot="16200000" flipH="1">
            <a:off x="7570245" y="3511761"/>
            <a:ext cx="488736" cy="163048"/>
          </a:xfrm>
          <a:prstGeom prst="triangle">
            <a:avLst/>
          </a:prstGeom>
          <a:solidFill>
            <a:sysClr val="windowText" lastClr="000000">
              <a:lumMod val="75000"/>
              <a:lumOff val="25000"/>
            </a:sys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95000"/>
                  <a:lumOff val="5000"/>
                </a:prstClr>
              </a:solidFill>
              <a:effectLst/>
              <a:uLnTx/>
              <a:uFillTx/>
              <a:latin typeface="Segoe UI" panose="020B0502040204020203" pitchFamily="34" charset="0"/>
              <a:cs typeface="Segoe UI" panose="020B0502040204020203" pitchFamily="34" charset="0"/>
            </a:endParaRPr>
          </a:p>
        </p:txBody>
      </p:sp>
      <p:sp>
        <p:nvSpPr>
          <p:cNvPr id="77" name="Rectangle 76"/>
          <p:cNvSpPr/>
          <p:nvPr/>
        </p:nvSpPr>
        <p:spPr>
          <a:xfrm>
            <a:off x="5496781" y="2560733"/>
            <a:ext cx="490509" cy="457200"/>
          </a:xfrm>
          <a:prstGeom prst="rect">
            <a:avLst/>
          </a:prstGeom>
          <a:solidFill>
            <a:srgbClr val="002060">
              <a:alpha val="40000"/>
            </a:srgbClr>
          </a:solidFill>
          <a:ln w="12700" cap="flat" cmpd="sng" algn="ctr">
            <a:noFill/>
            <a:prstDash val="solid"/>
            <a:miter lim="800000"/>
          </a:ln>
          <a:effectLst/>
        </p:spPr>
        <p:txBody>
          <a:bodyPr l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lumMod val="95000"/>
                    <a:lumOff val="5000"/>
                  </a:prstClr>
                </a:solidFill>
                <a:effectLst/>
                <a:uLnTx/>
                <a:uFillTx/>
                <a:latin typeface="Segoe UI" panose="020B0502040204020203" pitchFamily="34" charset="0"/>
                <a:cs typeface="Segoe UI" panose="020B0502040204020203" pitchFamily="34" charset="0"/>
              </a:rPr>
              <a:t>1</a:t>
            </a:r>
          </a:p>
        </p:txBody>
      </p:sp>
      <p:sp>
        <p:nvSpPr>
          <p:cNvPr id="79" name="Rectangle 78"/>
          <p:cNvSpPr/>
          <p:nvPr/>
        </p:nvSpPr>
        <p:spPr>
          <a:xfrm>
            <a:off x="8461215" y="3395816"/>
            <a:ext cx="1791063" cy="388136"/>
          </a:xfrm>
          <a:prstGeom prst="rect">
            <a:avLst/>
          </a:prstGeom>
          <a:no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200" b="1" dirty="0">
              <a:solidFill>
                <a:prstClr val="black">
                  <a:lumMod val="95000"/>
                  <a:lumOff val="5000"/>
                </a:prstClr>
              </a:solidFill>
              <a:latin typeface="Segoe UI" panose="020B0502040204020203" pitchFamily="34" charset="0"/>
              <a:cs typeface="Segoe UI" panose="020B0502040204020203" pitchFamily="34" charset="0"/>
            </a:endParaRPr>
          </a:p>
        </p:txBody>
      </p:sp>
      <p:sp>
        <p:nvSpPr>
          <p:cNvPr id="80" name="Rectangle 79"/>
          <p:cNvSpPr/>
          <p:nvPr/>
        </p:nvSpPr>
        <p:spPr>
          <a:xfrm>
            <a:off x="7996326" y="3353060"/>
            <a:ext cx="490509" cy="457200"/>
          </a:xfrm>
          <a:prstGeom prst="rect">
            <a:avLst/>
          </a:prstGeom>
          <a:solidFill>
            <a:srgbClr val="002060">
              <a:alpha val="40000"/>
            </a:srgbClr>
          </a:solidFill>
          <a:ln w="12700" cap="flat" cmpd="sng" algn="ctr">
            <a:noFill/>
            <a:prstDash val="solid"/>
            <a:miter lim="800000"/>
          </a:ln>
          <a:effectLst/>
        </p:spPr>
        <p:txBody>
          <a:bodyPr l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lumMod val="95000"/>
                    <a:lumOff val="5000"/>
                  </a:prstClr>
                </a:solidFill>
                <a:effectLst/>
                <a:uLnTx/>
                <a:uFillTx/>
                <a:latin typeface="Segoe UI" panose="020B0502040204020203" pitchFamily="34" charset="0"/>
                <a:cs typeface="Segoe UI" panose="020B0502040204020203" pitchFamily="34" charset="0"/>
              </a:rPr>
              <a:t>3</a:t>
            </a:r>
          </a:p>
        </p:txBody>
      </p:sp>
      <p:sp>
        <p:nvSpPr>
          <p:cNvPr id="88" name="Isosceles Triangle 87"/>
          <p:cNvSpPr/>
          <p:nvPr/>
        </p:nvSpPr>
        <p:spPr>
          <a:xfrm rot="10800000">
            <a:off x="9772606" y="3101123"/>
            <a:ext cx="488736" cy="163048"/>
          </a:xfrm>
          <a:prstGeom prst="triangle">
            <a:avLst/>
          </a:prstGeom>
          <a:solidFill>
            <a:sysClr val="windowText" lastClr="00000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ysClr val="window" lastClr="FFFFFF"/>
              </a:solidFill>
              <a:effectLst/>
              <a:uLnTx/>
              <a:uFillTx/>
              <a:latin typeface="Segoe UI" panose="020B0502040204020203" pitchFamily="34" charset="0"/>
              <a:cs typeface="Segoe UI" panose="020B0502040204020203" pitchFamily="34" charset="0"/>
            </a:endParaRPr>
          </a:p>
        </p:txBody>
      </p:sp>
      <p:sp>
        <p:nvSpPr>
          <p:cNvPr id="99" name="Rectangle 98"/>
          <p:cNvSpPr/>
          <p:nvPr/>
        </p:nvSpPr>
        <p:spPr>
          <a:xfrm>
            <a:off x="5478517" y="4595746"/>
            <a:ext cx="1979204" cy="1569660"/>
          </a:xfrm>
          <a:prstGeom prst="rect">
            <a:avLst/>
          </a:prstGeom>
        </p:spPr>
        <p:txBody>
          <a:bodyPr wrap="square">
            <a:spAutoFit/>
          </a:bodyPr>
          <a:lstStyle/>
          <a:p>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Determine if the time series requires any additional transformations</a:t>
            </a:r>
          </a:p>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Treatment of missing Values </a:t>
            </a:r>
          </a:p>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Outlier Treatment</a:t>
            </a:r>
          </a:p>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Feature Engineering</a:t>
            </a:r>
          </a:p>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Data Transformation</a:t>
            </a:r>
          </a:p>
        </p:txBody>
      </p:sp>
      <p:sp>
        <p:nvSpPr>
          <p:cNvPr id="101" name="Rectangle 100"/>
          <p:cNvSpPr/>
          <p:nvPr/>
        </p:nvSpPr>
        <p:spPr bwMode="auto">
          <a:xfrm>
            <a:off x="7821915" y="4241210"/>
            <a:ext cx="3880830" cy="1905032"/>
          </a:xfrm>
          <a:prstGeom prst="rect">
            <a:avLst/>
          </a:prstGeom>
          <a:noFill/>
          <a:ln w="12700" cap="flat" cmpd="sng" algn="ctr">
            <a:solidFill>
              <a:srgbClr val="B2B2B2"/>
            </a:solidFill>
            <a:prstDash val="sysDash"/>
            <a:headEnd/>
            <a:tailEnd/>
          </a:ln>
          <a:effectLst/>
        </p:spPr>
        <p:txBody>
          <a:bodyPr lIns="96835" tIns="48417" rIns="96835" bIns="48417"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a:xfrm>
            <a:off x="8413823" y="4292054"/>
            <a:ext cx="3305902" cy="646331"/>
          </a:xfrm>
          <a:prstGeom prst="rect">
            <a:avLst/>
          </a:prstGeom>
        </p:spPr>
        <p:txBody>
          <a:bodyPr wrap="square">
            <a:spAutoFit/>
          </a:bodyPr>
          <a:lstStyle/>
          <a:p>
            <a:pPr marL="171450" indent="-171450">
              <a:buFont typeface="Calibri" panose="020F0502020204030204" pitchFamily="34" charset="0"/>
              <a:buChar char="»"/>
              <a:defRPr/>
            </a:pPr>
            <a:r>
              <a:rPr lang="en-IN"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Combine forecasts from different algorithms to boost the accuracy ARIMA, ETS, TBATS or Holt-Winters</a:t>
            </a:r>
          </a:p>
        </p:txBody>
      </p:sp>
      <p:sp>
        <p:nvSpPr>
          <p:cNvPr id="103" name="Rectangle 102"/>
          <p:cNvSpPr/>
          <p:nvPr/>
        </p:nvSpPr>
        <p:spPr>
          <a:xfrm>
            <a:off x="8413822" y="5054268"/>
            <a:ext cx="3314543" cy="276999"/>
          </a:xfrm>
          <a:prstGeom prst="rect">
            <a:avLst/>
          </a:prstGeom>
        </p:spPr>
        <p:txBody>
          <a:bodyPr wrap="square">
            <a:spAutoFit/>
          </a:bodyPr>
          <a:lstStyle/>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Choose the model with best accuracy fit</a:t>
            </a:r>
          </a:p>
        </p:txBody>
      </p:sp>
      <p:sp>
        <p:nvSpPr>
          <p:cNvPr id="104" name="Rectangle 103"/>
          <p:cNvSpPr/>
          <p:nvPr/>
        </p:nvSpPr>
        <p:spPr>
          <a:xfrm>
            <a:off x="8417948" y="5466130"/>
            <a:ext cx="3374120" cy="646330"/>
          </a:xfrm>
          <a:prstGeom prst="rect">
            <a:avLst/>
          </a:prstGeom>
        </p:spPr>
        <p:txBody>
          <a:bodyPr wrap="square">
            <a:spAutoFit/>
          </a:bodyPr>
          <a:lstStyle/>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Accuracy (WAPE) calculated at the end of each monthly cadence ; flag poorly performing segments for improvement</a:t>
            </a:r>
          </a:p>
        </p:txBody>
      </p:sp>
      <p:pic>
        <p:nvPicPr>
          <p:cNvPr id="105" name="Picture 104"/>
          <p:cNvPicPr>
            <a:picLocks noChangeAspect="1"/>
          </p:cNvPicPr>
          <p:nvPr/>
        </p:nvPicPr>
        <p:blipFill>
          <a:blip r:embed="rId2" cstate="print">
            <a:duotone>
              <a:prstClr val="black"/>
              <a:srgbClr val="B2B2B2">
                <a:tint val="45000"/>
                <a:satMod val="400000"/>
              </a:srgb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a:ext>
            </a:extLst>
          </a:blip>
          <a:stretch>
            <a:fillRect/>
          </a:stretch>
        </p:blipFill>
        <p:spPr>
          <a:xfrm>
            <a:off x="7896729" y="4970862"/>
            <a:ext cx="459996" cy="513949"/>
          </a:xfrm>
          <a:prstGeom prst="rect">
            <a:avLst/>
          </a:prstGeom>
        </p:spPr>
      </p:pic>
      <p:pic>
        <p:nvPicPr>
          <p:cNvPr id="106" name="Picture 105"/>
          <p:cNvPicPr>
            <a:picLocks noChangeAspect="1"/>
          </p:cNvPicPr>
          <p:nvPr/>
        </p:nvPicPr>
        <p:blipFill>
          <a:blip r:embed="rId4" cstate="print">
            <a:duotone>
              <a:prstClr val="black"/>
              <a:srgbClr val="474747">
                <a:tint val="45000"/>
                <a:satMod val="400000"/>
              </a:srgb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7920073" y="4366297"/>
            <a:ext cx="412462" cy="460839"/>
          </a:xfrm>
          <a:prstGeom prst="rect">
            <a:avLst/>
          </a:prstGeom>
        </p:spPr>
      </p:pic>
      <p:pic>
        <p:nvPicPr>
          <p:cNvPr id="107" name="Picture 16" descr="https://cdn2.iconfinder.com/data/icons/windows-8-metro-style/512/empty_flag.png"/>
          <p:cNvPicPr>
            <a:picLocks noChangeAspect="1" noChangeArrowheads="1"/>
          </p:cNvPicPr>
          <p:nvPr/>
        </p:nvPicPr>
        <p:blipFill>
          <a:blip r:embed="rId6" cstate="print">
            <a:duotone>
              <a:srgbClr val="5F5F5F">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7982377" y="5611026"/>
            <a:ext cx="369679" cy="413038"/>
          </a:xfrm>
          <a:prstGeom prst="rect">
            <a:avLst/>
          </a:prstGeom>
          <a:noFill/>
          <a:extLst>
            <a:ext uri="{909E8E84-426E-40DD-AFC4-6F175D3DCCD1}">
              <a14:hiddenFill xmlns:a14="http://schemas.microsoft.com/office/drawing/2010/main">
                <a:solidFill>
                  <a:srgbClr val="FFFFFF"/>
                </a:solidFill>
              </a14:hiddenFill>
            </a:ext>
          </a:extLst>
        </p:spPr>
      </p:pic>
      <p:sp>
        <p:nvSpPr>
          <p:cNvPr id="108" name="Rounded Rectangle 7"/>
          <p:cNvSpPr/>
          <p:nvPr/>
        </p:nvSpPr>
        <p:spPr>
          <a:xfrm>
            <a:off x="5415231" y="4213527"/>
            <a:ext cx="2042490" cy="34051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Methodology</a:t>
            </a:r>
          </a:p>
        </p:txBody>
      </p:sp>
      <p:sp>
        <p:nvSpPr>
          <p:cNvPr id="110" name="Curved Left Arrow 108"/>
          <p:cNvSpPr/>
          <p:nvPr/>
        </p:nvSpPr>
        <p:spPr bwMode="auto">
          <a:xfrm>
            <a:off x="11442637" y="2855856"/>
            <a:ext cx="406957" cy="762375"/>
          </a:xfrm>
          <a:prstGeom prst="curvedLeftArrow">
            <a:avLst/>
          </a:prstGeom>
          <a:solidFill>
            <a:srgbClr val="2A79FF">
              <a:lumMod val="60000"/>
              <a:lumOff val="40000"/>
            </a:srgbClr>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1" name="Curved Left Arrow 109"/>
          <p:cNvSpPr/>
          <p:nvPr/>
        </p:nvSpPr>
        <p:spPr bwMode="auto">
          <a:xfrm flipH="1" flipV="1">
            <a:off x="10373533" y="2772023"/>
            <a:ext cx="406957" cy="762375"/>
          </a:xfrm>
          <a:prstGeom prst="curvedLeftArrow">
            <a:avLst/>
          </a:prstGeom>
          <a:solidFill>
            <a:srgbClr val="2A79FF">
              <a:lumMod val="60000"/>
              <a:lumOff val="40000"/>
            </a:srgbClr>
          </a:solidFill>
          <a:ln w="25400" cap="flat" cmpd="sng" algn="ctr">
            <a:noFill/>
            <a:prstDash val="soli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2" name="Rectangle 111"/>
          <p:cNvSpPr/>
          <p:nvPr/>
        </p:nvSpPr>
        <p:spPr bwMode="auto">
          <a:xfrm>
            <a:off x="10439033" y="2908326"/>
            <a:ext cx="1576332" cy="548640"/>
          </a:xfrm>
          <a:prstGeom prst="rect">
            <a:avLst/>
          </a:prstGeom>
          <a:noFill/>
          <a:ln w="12700" cap="flat" cmpd="sng" algn="ctr">
            <a:noFill/>
            <a:prstDash val="sysDash"/>
            <a:headEnd/>
            <a:tailEnd/>
          </a:ln>
          <a:effectLst/>
        </p:spPr>
        <p:txBody>
          <a:bodyPr lIns="96835" tIns="48417" rIns="96835" bIns="48417" spcCol="0" rtlCol="0" anchor="ctr"/>
          <a:lstStyle/>
          <a:p>
            <a:r>
              <a:rPr lang="en-US" sz="11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Measure accuracy, Improve Model</a:t>
            </a:r>
          </a:p>
        </p:txBody>
      </p:sp>
      <p:sp>
        <p:nvSpPr>
          <p:cNvPr id="114" name="Rectangle 113"/>
          <p:cNvSpPr/>
          <p:nvPr/>
        </p:nvSpPr>
        <p:spPr>
          <a:xfrm>
            <a:off x="5347743" y="1119225"/>
            <a:ext cx="6441402" cy="338400"/>
          </a:xfrm>
          <a:prstGeom prst="rect">
            <a:avLst/>
          </a:prstGeom>
          <a:solidFill>
            <a:srgbClr val="394555"/>
          </a:solidFill>
          <a:ln w="12700" cap="flat" cmpd="sng" algn="ctr">
            <a:noFill/>
            <a:prstDash val="solid"/>
            <a:miter lim="800000"/>
          </a:ln>
          <a:effectLst/>
        </p:spPr>
        <p:txBody>
          <a:bodyPr rtlCol="0" anchor="ctr"/>
          <a:lstStyle/>
          <a:p>
            <a:pPr algn="ctr"/>
            <a:r>
              <a:rPr lang="en-US" kern="0" dirty="0">
                <a:solidFill>
                  <a:srgbClr val="FFFFFF"/>
                </a:solidFill>
                <a:latin typeface="Segoe UI" panose="020B0502040204020203" pitchFamily="34" charset="0"/>
                <a:ea typeface="Segoe UI" panose="020B0502040204020203" pitchFamily="34" charset="0"/>
                <a:cs typeface="Segoe UI" panose="020B0502040204020203" pitchFamily="34" charset="0"/>
              </a:rPr>
              <a:t>Solution Framework</a:t>
            </a:r>
          </a:p>
        </p:txBody>
      </p:sp>
      <p:sp>
        <p:nvSpPr>
          <p:cNvPr id="116" name="Rounded Rectangle 10"/>
          <p:cNvSpPr/>
          <p:nvPr/>
        </p:nvSpPr>
        <p:spPr>
          <a:xfrm>
            <a:off x="5385676" y="4171827"/>
            <a:ext cx="6361645" cy="2080738"/>
          </a:xfrm>
          <a:prstGeom prst="roundRect">
            <a:avLst>
              <a:gd name="adj" fmla="val 0"/>
            </a:avLst>
          </a:prstGeom>
          <a:noFill/>
          <a:ln w="12700" cap="flat" cmpd="sng" algn="ctr">
            <a:solidFill>
              <a:srgbClr val="58B6C0">
                <a:lumMod val="75000"/>
                <a:alpha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lumMod val="75000"/>
                  <a:lumOff val="25000"/>
                </a:prstClr>
              </a:solidFill>
              <a:effectLst/>
              <a:uLnTx/>
              <a:uFillTx/>
              <a:latin typeface="Segoe UI" panose="020B0502040204020203" pitchFamily="34" charset="0"/>
              <a:cs typeface="Segoe UI" panose="020B0502040204020203" pitchFamily="34" charset="0"/>
            </a:endParaRPr>
          </a:p>
        </p:txBody>
      </p:sp>
      <p:sp>
        <p:nvSpPr>
          <p:cNvPr id="44" name="Notched Right Arrow 82"/>
          <p:cNvSpPr/>
          <p:nvPr/>
        </p:nvSpPr>
        <p:spPr bwMode="auto">
          <a:xfrm>
            <a:off x="3278381" y="1144392"/>
            <a:ext cx="1371600" cy="274320"/>
          </a:xfrm>
          <a:prstGeom prst="notchedRightArrow">
            <a:avLst>
              <a:gd name="adj1" fmla="val 100000"/>
              <a:gd name="adj2" fmla="val 19976"/>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0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IMPACT</a:t>
            </a:r>
            <a:endParaRPr lang="en-US" sz="10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5" name="Notched Right Arrow 50"/>
          <p:cNvSpPr/>
          <p:nvPr/>
        </p:nvSpPr>
        <p:spPr bwMode="auto">
          <a:xfrm>
            <a:off x="535181" y="1144392"/>
            <a:ext cx="1371600" cy="274320"/>
          </a:xfrm>
          <a:prstGeom prst="notchedRightArrow">
            <a:avLst>
              <a:gd name="adj1" fmla="val 99020"/>
              <a:gd name="adj2" fmla="val 1650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0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BOTTLENECKS</a:t>
            </a:r>
            <a:endParaRPr lang="en-US" sz="10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6" name="Flowchart: Merge 45"/>
          <p:cNvSpPr/>
          <p:nvPr/>
        </p:nvSpPr>
        <p:spPr bwMode="auto">
          <a:xfrm flipV="1">
            <a:off x="2524001" y="1473554"/>
            <a:ext cx="137160" cy="137160"/>
          </a:xfrm>
          <a:prstGeom prst="flowChartMerge">
            <a:avLst/>
          </a:prstGeom>
          <a:solidFill>
            <a:srgbClr val="2F758F">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47" name="Notched Right Arrow 82"/>
          <p:cNvSpPr/>
          <p:nvPr/>
        </p:nvSpPr>
        <p:spPr bwMode="auto">
          <a:xfrm>
            <a:off x="1906781" y="1144392"/>
            <a:ext cx="1371600" cy="274320"/>
          </a:xfrm>
          <a:prstGeom prst="notchedRightArrow">
            <a:avLst>
              <a:gd name="adj1" fmla="val 100000"/>
              <a:gd name="adj2" fmla="val 25185"/>
            </a:avLst>
          </a:prstGeom>
          <a:solidFill>
            <a:srgbClr val="2F758F">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IN"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SOLUTION</a:t>
            </a:r>
            <a:endParaRPr kumimoji="0" lang="en-US" sz="1000" b="1"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48" name="Picture 3"/>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a:stretch/>
        </p:blipFill>
        <p:spPr bwMode="auto">
          <a:xfrm>
            <a:off x="613132" y="1636839"/>
            <a:ext cx="3857268"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127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0983134-8BB9-406F-B20C-1CD0C177F038}"/>
              </a:ext>
            </a:extLst>
          </p:cNvPr>
          <p:cNvSpPr>
            <a:spLocks noGrp="1"/>
          </p:cNvSpPr>
          <p:nvPr>
            <p:ph type="ftr" sz="quarter" idx="11"/>
          </p:nvPr>
        </p:nvSpPr>
        <p:spPr/>
        <p:txBody>
          <a:bodyPr/>
          <a:lstStyle/>
          <a:p>
            <a:r>
              <a:rPr lang="en-US">
                <a:solidFill>
                  <a:srgbClr val="000000">
                    <a:tint val="75000"/>
                  </a:srgbClr>
                </a:solidFill>
              </a:rPr>
              <a:t>© LatentView Analytics. Confidential</a:t>
            </a:r>
          </a:p>
        </p:txBody>
      </p:sp>
      <p:sp>
        <p:nvSpPr>
          <p:cNvPr id="7" name="Slide Number Placeholder 6">
            <a:extLst>
              <a:ext uri="{FF2B5EF4-FFF2-40B4-BE49-F238E27FC236}">
                <a16:creationId xmlns="" xmlns:a16="http://schemas.microsoft.com/office/drawing/2014/main" id="{7613394A-C1A8-4733-8848-644DE97D78B9}"/>
              </a:ext>
            </a:extLst>
          </p:cNvPr>
          <p:cNvSpPr>
            <a:spLocks noGrp="1"/>
          </p:cNvSpPr>
          <p:nvPr>
            <p:ph type="sldNum" sz="quarter" idx="12"/>
          </p:nvPr>
        </p:nvSpPr>
        <p:spPr/>
        <p:txBody>
          <a:bodyPr/>
          <a:lstStyle/>
          <a:p>
            <a:fld id="{6CD9AD5F-3CCE-084D-84D8-4A35232D3779}" type="slidenum">
              <a:rPr lang="en-US" smtClean="0"/>
              <a:pPr/>
              <a:t>24</a:t>
            </a:fld>
            <a:endParaRPr lang="en-US"/>
          </a:p>
        </p:txBody>
      </p:sp>
      <p:sp>
        <p:nvSpPr>
          <p:cNvPr id="6" name="Title 5">
            <a:extLst>
              <a:ext uri="{FF2B5EF4-FFF2-40B4-BE49-F238E27FC236}">
                <a16:creationId xmlns="" xmlns:a16="http://schemas.microsoft.com/office/drawing/2014/main" id="{D250A0E6-BDCE-4697-A92C-4BF19727F3E0}"/>
              </a:ext>
            </a:extLst>
          </p:cNvPr>
          <p:cNvSpPr>
            <a:spLocks noGrp="1"/>
          </p:cNvSpPr>
          <p:nvPr>
            <p:ph type="title"/>
          </p:nvPr>
        </p:nvSpPr>
        <p:spPr/>
        <p:txBody>
          <a:bodyPr>
            <a:normAutofit/>
          </a:bodyPr>
          <a:lstStyle/>
          <a:p>
            <a:r>
              <a:rPr lang="en-IN" sz="2745" spc="-96" dirty="0">
                <a:ln w="3175">
                  <a:noFill/>
                </a:ln>
                <a:solidFill>
                  <a:srgbClr val="095879"/>
                </a:solidFill>
                <a:ea typeface="Segoe UI" panose="020B0502040204020203" pitchFamily="34" charset="0"/>
              </a:rPr>
              <a:t>Supply Chain : Sales &amp; Operations Planning Framework</a:t>
            </a:r>
          </a:p>
        </p:txBody>
      </p:sp>
      <p:sp>
        <p:nvSpPr>
          <p:cNvPr id="45" name="Notched Right Arrow 50"/>
          <p:cNvSpPr/>
          <p:nvPr/>
        </p:nvSpPr>
        <p:spPr bwMode="auto">
          <a:xfrm>
            <a:off x="535181" y="1144392"/>
            <a:ext cx="1371600" cy="274320"/>
          </a:xfrm>
          <a:prstGeom prst="notchedRightArrow">
            <a:avLst>
              <a:gd name="adj1" fmla="val 99020"/>
              <a:gd name="adj2" fmla="val 1650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0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BOTTLENECKS</a:t>
            </a:r>
            <a:endParaRPr lang="en-US" sz="10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6" name="Flowchart: Merge 45"/>
          <p:cNvSpPr/>
          <p:nvPr/>
        </p:nvSpPr>
        <p:spPr bwMode="auto">
          <a:xfrm flipV="1">
            <a:off x="3902637" y="1473554"/>
            <a:ext cx="137160" cy="137160"/>
          </a:xfrm>
          <a:prstGeom prst="flowChartMerge">
            <a:avLst/>
          </a:prstGeom>
          <a:solidFill>
            <a:srgbClr val="2F758F">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47" name="Notched Right Arrow 82"/>
          <p:cNvSpPr/>
          <p:nvPr/>
        </p:nvSpPr>
        <p:spPr bwMode="auto">
          <a:xfrm>
            <a:off x="3263233" y="1144392"/>
            <a:ext cx="1371600" cy="274320"/>
          </a:xfrm>
          <a:prstGeom prst="notchedRightArrow">
            <a:avLst>
              <a:gd name="adj1" fmla="val 100000"/>
              <a:gd name="adj2" fmla="val 25185"/>
            </a:avLst>
          </a:prstGeom>
          <a:solidFill>
            <a:srgbClr val="2F758F">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IN"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IMPACT</a:t>
            </a:r>
            <a:endParaRPr kumimoji="0" lang="en-US" sz="1000" b="1"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0" name="Notched Right Arrow 82"/>
          <p:cNvSpPr/>
          <p:nvPr/>
        </p:nvSpPr>
        <p:spPr bwMode="auto">
          <a:xfrm>
            <a:off x="1906781" y="1144392"/>
            <a:ext cx="1371600" cy="274320"/>
          </a:xfrm>
          <a:prstGeom prst="notchedRightArrow">
            <a:avLst>
              <a:gd name="adj1" fmla="val 100000"/>
              <a:gd name="adj2" fmla="val 19976"/>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0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SOLUTION</a:t>
            </a:r>
            <a:endParaRPr lang="en-US" sz="1000" b="1"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1" name="Rectangle 50"/>
          <p:cNvSpPr/>
          <p:nvPr/>
        </p:nvSpPr>
        <p:spPr>
          <a:xfrm>
            <a:off x="8665098" y="1119225"/>
            <a:ext cx="3307393" cy="338400"/>
          </a:xfrm>
          <a:prstGeom prst="rect">
            <a:avLst/>
          </a:prstGeom>
          <a:solidFill>
            <a:srgbClr val="394555"/>
          </a:solidFill>
          <a:ln w="12700" cap="flat" cmpd="sng" algn="ctr">
            <a:noFill/>
            <a:prstDash val="solid"/>
            <a:miter lim="800000"/>
          </a:ln>
          <a:effectLst/>
        </p:spPr>
        <p:txBody>
          <a:bodyPr rtlCol="0" anchor="ctr"/>
          <a:lstStyle/>
          <a:p>
            <a:pPr algn="ctr"/>
            <a:r>
              <a:rPr lang="en-US" kern="0" dirty="0">
                <a:solidFill>
                  <a:srgbClr val="FFFFFF"/>
                </a:solidFill>
                <a:latin typeface="Segoe UI" panose="020B0502040204020203" pitchFamily="34" charset="0"/>
                <a:ea typeface="Segoe UI" panose="020B0502040204020203" pitchFamily="34" charset="0"/>
                <a:cs typeface="Segoe UI" panose="020B0502040204020203" pitchFamily="34" charset="0"/>
              </a:rPr>
              <a:t>Impact</a:t>
            </a:r>
          </a:p>
        </p:txBody>
      </p:sp>
      <p:grpSp>
        <p:nvGrpSpPr>
          <p:cNvPr id="4" name="Group 3"/>
          <p:cNvGrpSpPr/>
          <p:nvPr/>
        </p:nvGrpSpPr>
        <p:grpSpPr>
          <a:xfrm>
            <a:off x="8665098" y="1781153"/>
            <a:ext cx="3479057" cy="1837454"/>
            <a:chOff x="8679716" y="1445977"/>
            <a:chExt cx="3479057" cy="1837454"/>
          </a:xfrm>
        </p:grpSpPr>
        <p:sp>
          <p:nvSpPr>
            <p:cNvPr id="57" name="Rectangle 56"/>
            <p:cNvSpPr/>
            <p:nvPr/>
          </p:nvSpPr>
          <p:spPr>
            <a:xfrm>
              <a:off x="8679716" y="1445977"/>
              <a:ext cx="3479057" cy="400110"/>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r>
                <a:rPr lang="en-US" sz="2000" b="1" dirty="0">
                  <a:solidFill>
                    <a:srgbClr val="262A34"/>
                  </a:solidFill>
                  <a:latin typeface="Segoe UI" panose="020B0502040204020203" pitchFamily="34" charset="0"/>
                  <a:ea typeface="Segoe UI" panose="020B0502040204020203" pitchFamily="34" charset="0"/>
                  <a:cs typeface="Segoe UI" panose="020B0502040204020203" pitchFamily="34" charset="0"/>
                </a:rPr>
                <a:t>Accurate forecasts</a:t>
              </a:r>
              <a:endParaRPr lang="en-US" sz="7200" b="1" dirty="0">
                <a:solidFill>
                  <a:srgbClr val="262A34"/>
                </a:solidFill>
                <a:latin typeface="Segoe UI" panose="020B0502040204020203" pitchFamily="34" charset="0"/>
                <a:ea typeface="Segoe UI" panose="020B0502040204020203" pitchFamily="34" charset="0"/>
                <a:cs typeface="Segoe UI" panose="020B0502040204020203" pitchFamily="34" charset="0"/>
              </a:endParaRPr>
            </a:p>
          </p:txBody>
        </p:sp>
        <p:sp>
          <p:nvSpPr>
            <p:cNvPr id="60" name="TextBox 59"/>
            <p:cNvSpPr txBox="1"/>
            <p:nvPr/>
          </p:nvSpPr>
          <p:spPr>
            <a:xfrm>
              <a:off x="8679719" y="1959992"/>
              <a:ext cx="2586006" cy="1323439"/>
            </a:xfrm>
            <a:prstGeom prst="rect">
              <a:avLst/>
            </a:prstGeom>
            <a:noFill/>
          </p:spPr>
          <p:txBody>
            <a:bodyPr wrap="square" rtlCol="0" anchor="ctr">
              <a:spAutoFit/>
            </a:bodyPr>
            <a:lstStyle/>
            <a:p>
              <a:r>
                <a:rPr lang="en-IN" sz="1600" dirty="0">
                  <a:solidFill>
                    <a:srgbClr val="262A34"/>
                  </a:solidFill>
                  <a:latin typeface="Segoe UI" panose="020B0502040204020203" pitchFamily="34" charset="0"/>
                  <a:ea typeface="Segoe UI" panose="020B0502040204020203" pitchFamily="34" charset="0"/>
                  <a:cs typeface="Segoe UI" panose="020B0502040204020203" pitchFamily="34" charset="0"/>
                </a:rPr>
                <a:t>Improved overall Demand Forecast Accuracy from 65% to 92%; Most granular levels accuracy at 84%</a:t>
              </a:r>
            </a:p>
          </p:txBody>
        </p:sp>
        <p:pic>
          <p:nvPicPr>
            <p:cNvPr id="9218" name="Picture 2" descr="Image result for accuracy improvement icon"/>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a:ext>
              </a:extLst>
            </a:blip>
            <a:srcRect/>
            <a:stretch>
              <a:fillRect/>
            </a:stretch>
          </p:blipFill>
          <p:spPr bwMode="auto">
            <a:xfrm>
              <a:off x="11265725" y="2268791"/>
              <a:ext cx="705562" cy="7055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8778209" y="4265924"/>
            <a:ext cx="3164915" cy="1586350"/>
            <a:chOff x="8784171" y="4243743"/>
            <a:chExt cx="3164915" cy="1586350"/>
          </a:xfrm>
        </p:grpSpPr>
        <p:grpSp>
          <p:nvGrpSpPr>
            <p:cNvPr id="89" name="Group 45"/>
            <p:cNvGrpSpPr>
              <a:grpSpLocks noChangeAspect="1"/>
            </p:cNvGrpSpPr>
            <p:nvPr/>
          </p:nvGrpSpPr>
          <p:grpSpPr>
            <a:xfrm>
              <a:off x="9059000" y="4243743"/>
              <a:ext cx="2890086" cy="1586350"/>
              <a:chOff x="213290" y="78475"/>
              <a:chExt cx="2515102" cy="1398351"/>
            </a:xfrm>
          </p:grpSpPr>
          <p:sp>
            <p:nvSpPr>
              <p:cNvPr id="90" name="Rectangle 89"/>
              <p:cNvSpPr/>
              <p:nvPr/>
            </p:nvSpPr>
            <p:spPr>
              <a:xfrm>
                <a:off x="213290" y="78475"/>
                <a:ext cx="2515102" cy="352693"/>
              </a:xfrm>
              <a:prstGeom prst="rect">
                <a:avLst/>
              </a:prstGeom>
              <a:noFill/>
              <a:ln>
                <a:noFill/>
              </a:ln>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r>
                  <a:rPr lang="en-US" sz="2000" b="1"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Lead time to customer</a:t>
                </a:r>
                <a:endParaRPr lang="en-US" sz="3200" b="1"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2" name="TextBox 91"/>
              <p:cNvSpPr txBox="1"/>
              <p:nvPr/>
            </p:nvSpPr>
            <p:spPr>
              <a:xfrm>
                <a:off x="587153" y="527270"/>
                <a:ext cx="2141239" cy="949556"/>
              </a:xfrm>
              <a:prstGeom prst="rect">
                <a:avLst/>
              </a:prstGeom>
              <a:noFill/>
            </p:spPr>
            <p:txBody>
              <a:bodyPr wrap="square" rtlCol="0" anchor="ctr">
                <a:spAutoFit/>
              </a:bodyPr>
              <a:lstStyle/>
              <a:p>
                <a:pPr algn="r"/>
                <a:r>
                  <a:rPr lang="en-IN" sz="1600" dirty="0">
                    <a:solidFill>
                      <a:schemeClr val="accent5">
                        <a:lumMod val="75000"/>
                      </a:schemeClr>
                    </a:solidFill>
                    <a:latin typeface="Segoe UI" panose="020B0502040204020203" pitchFamily="34" charset="0"/>
                    <a:ea typeface="Segoe UI" panose="020B0502040204020203" pitchFamily="34" charset="0"/>
                    <a:cs typeface="Segoe UI" panose="020B0502040204020203" pitchFamily="34" charset="0"/>
                  </a:rPr>
                  <a:t>Reduced lead times by 20% to the consumer, improving overall service levels</a:t>
                </a:r>
              </a:p>
            </p:txBody>
          </p:sp>
        </p:grpSp>
        <p:pic>
          <p:nvPicPr>
            <p:cNvPr id="9220" name="Picture 4" descr="Related image"/>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8784171" y="5012030"/>
              <a:ext cx="704432" cy="627116"/>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13132" y="1636839"/>
            <a:ext cx="749300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375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osceles Triangle 37"/>
          <p:cNvSpPr/>
          <p:nvPr/>
        </p:nvSpPr>
        <p:spPr>
          <a:xfrm rot="5400000">
            <a:off x="2772066" y="3748443"/>
            <a:ext cx="384048" cy="243420"/>
          </a:xfrm>
          <a:prstGeom prst="triangle">
            <a:avLst/>
          </a:prstGeom>
          <a:solidFill>
            <a:srgbClr val="7ACC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400" kern="0" dirty="0">
              <a:solidFill>
                <a:srgbClr val="FFFFFF"/>
              </a:solidFill>
              <a:latin typeface="Segoe UI" panose="020B0502040204020203" pitchFamily="34" charset="0"/>
              <a:ea typeface="Segoe UI" panose="020B0502040204020203" pitchFamily="34" charset="0"/>
              <a:cs typeface="Segoe UI" panose="020B0502040204020203" pitchFamily="34" charset="0"/>
              <a:rtl val="0"/>
            </a:endParaRPr>
          </a:p>
        </p:txBody>
      </p:sp>
      <p:sp>
        <p:nvSpPr>
          <p:cNvPr id="85" name="Rectangle 84"/>
          <p:cNvSpPr/>
          <p:nvPr/>
        </p:nvSpPr>
        <p:spPr>
          <a:xfrm>
            <a:off x="8133255" y="1383734"/>
            <a:ext cx="3317135" cy="338554"/>
          </a:xfrm>
          <a:prstGeom prst="rect">
            <a:avLst/>
          </a:prstGeom>
          <a:solidFill>
            <a:srgbClr val="2F3542"/>
          </a:solidFill>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algn="ctr">
              <a:defRPr/>
            </a:pPr>
            <a:r>
              <a:rPr lang="en-US" sz="1600" b="1" dirty="0">
                <a:solidFill>
                  <a:srgbClr val="FFFFFF"/>
                </a:solidFill>
                <a:cs typeface="Segoe UI Light" panose="020B0502040204020203" pitchFamily="34" charset="0"/>
              </a:rPr>
              <a:t>Business Impact</a:t>
            </a:r>
          </a:p>
        </p:txBody>
      </p:sp>
      <p:sp>
        <p:nvSpPr>
          <p:cNvPr id="86" name="Rectangle 85"/>
          <p:cNvSpPr/>
          <p:nvPr/>
        </p:nvSpPr>
        <p:spPr>
          <a:xfrm>
            <a:off x="8001037" y="2013429"/>
            <a:ext cx="3822101" cy="3631763"/>
          </a:xfrm>
          <a:prstGeom prst="rect">
            <a:avLst/>
          </a:prstGeom>
        </p:spPr>
        <p:txBody>
          <a:bodyPr wrap="square">
            <a:spAutoFit/>
          </a:bodyPr>
          <a:lstStyle/>
          <a:p>
            <a:pPr marL="171450" indent="-171450">
              <a:lnSpc>
                <a:spcPct val="150000"/>
              </a:lnSpc>
              <a:spcBef>
                <a:spcPts val="600"/>
              </a:spcBef>
              <a:spcAft>
                <a:spcPts val="200"/>
              </a:spcAft>
              <a:buFont typeface="Arial" panose="020B0604020202020204" pitchFamily="34" charset="0"/>
              <a:buChar char="•"/>
              <a:defRPr/>
            </a:pPr>
            <a:r>
              <a:rPr lang="en-IN" sz="1400" dirty="0">
                <a:solidFill>
                  <a:srgbClr val="000000"/>
                </a:solidFill>
                <a:ea typeface="Segoe UI" pitchFamily="34" charset="0"/>
                <a:cs typeface="Segoe UI" pitchFamily="34" charset="0"/>
              </a:rPr>
              <a:t>Identify Gap/Surplus between demand and optimized capacity at each market segment level</a:t>
            </a:r>
          </a:p>
          <a:p>
            <a:pPr marL="171450" indent="-171450">
              <a:lnSpc>
                <a:spcPct val="150000"/>
              </a:lnSpc>
              <a:spcBef>
                <a:spcPts val="600"/>
              </a:spcBef>
              <a:spcAft>
                <a:spcPts val="200"/>
              </a:spcAft>
              <a:buFont typeface="Arial" panose="020B0604020202020204" pitchFamily="34" charset="0"/>
              <a:buChar char="•"/>
              <a:defRPr/>
            </a:pPr>
            <a:r>
              <a:rPr lang="en-IN" sz="1400" dirty="0">
                <a:solidFill>
                  <a:srgbClr val="000000"/>
                </a:solidFill>
                <a:ea typeface="Segoe UI" pitchFamily="34" charset="0"/>
                <a:cs typeface="Segoe UI" pitchFamily="34" charset="0"/>
              </a:rPr>
              <a:t>Reduce Idle Capacity and Ensuring minimal gaps in high Demand geographies</a:t>
            </a:r>
          </a:p>
          <a:p>
            <a:pPr marL="171450" indent="-171450">
              <a:lnSpc>
                <a:spcPct val="150000"/>
              </a:lnSpc>
              <a:spcBef>
                <a:spcPts val="600"/>
              </a:spcBef>
              <a:spcAft>
                <a:spcPts val="200"/>
              </a:spcAft>
              <a:buFont typeface="Arial" panose="020B0604020202020204" pitchFamily="34" charset="0"/>
              <a:buChar char="•"/>
              <a:defRPr/>
            </a:pPr>
            <a:r>
              <a:rPr lang="en-IN" sz="1400" dirty="0">
                <a:solidFill>
                  <a:srgbClr val="000000"/>
                </a:solidFill>
                <a:ea typeface="Segoe UI" pitchFamily="34" charset="0"/>
                <a:cs typeface="Segoe UI" pitchFamily="34" charset="0"/>
              </a:rPr>
              <a:t>Insights &amp; Reporting through web tool and enable Analysts to provide commitments to meet Weekly Demand</a:t>
            </a:r>
          </a:p>
          <a:p>
            <a:pPr marL="171450" indent="-171450">
              <a:lnSpc>
                <a:spcPct val="150000"/>
              </a:lnSpc>
              <a:spcBef>
                <a:spcPts val="600"/>
              </a:spcBef>
              <a:spcAft>
                <a:spcPts val="200"/>
              </a:spcAft>
              <a:buFont typeface="Arial" panose="020B0604020202020204" pitchFamily="34" charset="0"/>
              <a:buChar char="•"/>
              <a:defRPr/>
            </a:pPr>
            <a:r>
              <a:rPr lang="en-IN" sz="1400" dirty="0">
                <a:solidFill>
                  <a:srgbClr val="000000"/>
                </a:solidFill>
                <a:ea typeface="Segoe UI" pitchFamily="34" charset="0"/>
                <a:cs typeface="Segoe UI" pitchFamily="34" charset="0"/>
              </a:rPr>
              <a:t>US $5 million per annum in incremental revenue as a result of reduced cancellations</a:t>
            </a:r>
          </a:p>
        </p:txBody>
      </p:sp>
      <p:cxnSp>
        <p:nvCxnSpPr>
          <p:cNvPr id="4" name="Straight Connector 3"/>
          <p:cNvCxnSpPr/>
          <p:nvPr/>
        </p:nvCxnSpPr>
        <p:spPr>
          <a:xfrm>
            <a:off x="7527825" y="1274428"/>
            <a:ext cx="15240" cy="52277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14624" y="1686694"/>
            <a:ext cx="1976426" cy="4612393"/>
            <a:chOff x="762073" y="1498267"/>
            <a:chExt cx="1976426" cy="4612393"/>
          </a:xfrm>
        </p:grpSpPr>
        <p:sp>
          <p:nvSpPr>
            <p:cNvPr id="41" name="Rectangle 111"/>
            <p:cNvSpPr>
              <a:spLocks noChangeArrowheads="1"/>
            </p:cNvSpPr>
            <p:nvPr/>
          </p:nvSpPr>
          <p:spPr bwMode="gray">
            <a:xfrm>
              <a:off x="762073" y="1498267"/>
              <a:ext cx="1976426" cy="4612393"/>
            </a:xfrm>
            <a:prstGeom prst="roundRect">
              <a:avLst>
                <a:gd name="adj" fmla="val 3931"/>
              </a:avLst>
            </a:prstGeom>
            <a:noFill/>
            <a:ln w="38100">
              <a:solidFill>
                <a:schemeClr val="bg1">
                  <a:lumMod val="75000"/>
                </a:schemeClr>
              </a:solidFill>
              <a:miter lim="800000"/>
              <a:headEnd/>
              <a:tailEnd/>
            </a:ln>
          </p:spPr>
          <p:txBody>
            <a:bodyPr wrap="square" anchor="ctr"/>
            <a:lstStyle/>
            <a:p>
              <a:pPr>
                <a:defRPr/>
              </a:pPr>
              <a:endParaRPr lang="en-US" dirty="0">
                <a:solidFill>
                  <a:srgbClr val="000000"/>
                </a:solidFill>
                <a:latin typeface="Segoe UI Light" pitchFamily="34" charset="0"/>
              </a:endParaRPr>
            </a:p>
          </p:txBody>
        </p:sp>
        <p:sp>
          <p:nvSpPr>
            <p:cNvPr id="42" name="Rectangle 114"/>
            <p:cNvSpPr>
              <a:spLocks noChangeArrowheads="1"/>
            </p:cNvSpPr>
            <p:nvPr/>
          </p:nvSpPr>
          <p:spPr bwMode="gray">
            <a:xfrm>
              <a:off x="1005182" y="1696339"/>
              <a:ext cx="1468447" cy="750936"/>
            </a:xfrm>
            <a:prstGeom prst="rect">
              <a:avLst/>
            </a:prstGeom>
            <a:solidFill>
              <a:srgbClr val="2F3542"/>
            </a:solidFill>
            <a:ln w="12700">
              <a:noFill/>
              <a:miter lim="800000"/>
              <a:headEnd/>
              <a:tailEnd/>
            </a:ln>
            <a:effectLst>
              <a:outerShdw dist="53882" dir="2700000" algn="ctr" rotWithShape="0">
                <a:srgbClr val="777777">
                  <a:alpha val="50000"/>
                </a:srgbClr>
              </a:outerShdw>
            </a:effectLst>
          </p:spPr>
          <p:txBody>
            <a:bodyPr wrap="square" anchor="ctr"/>
            <a:lstStyle/>
            <a:p>
              <a:pPr algn="ctr">
                <a:lnSpc>
                  <a:spcPct val="90000"/>
                </a:lnSpc>
                <a:defRPr/>
              </a:pPr>
              <a:r>
                <a:rPr lang="en-US" sz="1400" b="1" noProof="1">
                  <a:solidFill>
                    <a:srgbClr val="FFFFFF"/>
                  </a:solidFill>
                  <a:latin typeface="Segoe UI Light" pitchFamily="34" charset="0"/>
                </a:rPr>
                <a:t>Capacity Metrics</a:t>
              </a:r>
            </a:p>
          </p:txBody>
        </p:sp>
        <p:sp>
          <p:nvSpPr>
            <p:cNvPr id="43" name="Rectangle 115"/>
            <p:cNvSpPr>
              <a:spLocks noChangeArrowheads="1"/>
            </p:cNvSpPr>
            <p:nvPr/>
          </p:nvSpPr>
          <p:spPr bwMode="gray">
            <a:xfrm>
              <a:off x="1005182" y="2655105"/>
              <a:ext cx="1468447" cy="590901"/>
            </a:xfrm>
            <a:prstGeom prst="rect">
              <a:avLst/>
            </a:prstGeom>
            <a:solidFill>
              <a:schemeClr val="tx2">
                <a:lumMod val="75000"/>
                <a:alpha val="20000"/>
              </a:schemeClr>
            </a:solidFill>
            <a:ln w="12700">
              <a:noFill/>
              <a:miter lim="800000"/>
              <a:headEnd/>
              <a:tailEnd/>
            </a:ln>
            <a:effectLst/>
          </p:spPr>
          <p:txBody>
            <a:bodyPr wrap="square" anchor="ctr"/>
            <a:lstStyle/>
            <a:p>
              <a:pPr>
                <a:defRPr/>
              </a:pPr>
              <a:r>
                <a:rPr lang="en-US" sz="1200" b="1" noProof="1">
                  <a:solidFill>
                    <a:srgbClr val="2F3542"/>
                  </a:solidFill>
                  <a:latin typeface="Segoe UI Light" pitchFamily="34" charset="0"/>
                </a:rPr>
                <a:t>Full Time Equivalents</a:t>
              </a:r>
            </a:p>
          </p:txBody>
        </p:sp>
        <p:sp>
          <p:nvSpPr>
            <p:cNvPr id="44" name="Rectangle 116"/>
            <p:cNvSpPr>
              <a:spLocks noChangeArrowheads="1"/>
            </p:cNvSpPr>
            <p:nvPr/>
          </p:nvSpPr>
          <p:spPr bwMode="gray">
            <a:xfrm>
              <a:off x="1005182" y="3519327"/>
              <a:ext cx="1468447" cy="590901"/>
            </a:xfrm>
            <a:prstGeom prst="rect">
              <a:avLst/>
            </a:prstGeom>
            <a:solidFill>
              <a:schemeClr val="tx2">
                <a:lumMod val="75000"/>
                <a:alpha val="20000"/>
              </a:schemeClr>
            </a:solidFill>
            <a:ln w="12700">
              <a:noFill/>
              <a:miter lim="800000"/>
              <a:headEnd/>
              <a:tailEnd/>
            </a:ln>
            <a:effectLst/>
          </p:spPr>
          <p:txBody>
            <a:bodyPr wrap="square" anchor="ctr"/>
            <a:lstStyle/>
            <a:p>
              <a:pPr>
                <a:defRPr/>
              </a:pPr>
              <a:r>
                <a:rPr lang="en-US" sz="1200" b="1" noProof="1">
                  <a:solidFill>
                    <a:srgbClr val="2F3542"/>
                  </a:solidFill>
                  <a:latin typeface="Segoe UI Light" pitchFamily="34" charset="0"/>
                </a:rPr>
                <a:t>Tech Efficiency</a:t>
              </a:r>
            </a:p>
          </p:txBody>
        </p:sp>
        <p:sp>
          <p:nvSpPr>
            <p:cNvPr id="45" name="Rectangle 117"/>
            <p:cNvSpPr>
              <a:spLocks noChangeArrowheads="1"/>
            </p:cNvSpPr>
            <p:nvPr/>
          </p:nvSpPr>
          <p:spPr bwMode="gray">
            <a:xfrm>
              <a:off x="1005182" y="4383549"/>
              <a:ext cx="1468447" cy="590901"/>
            </a:xfrm>
            <a:prstGeom prst="rect">
              <a:avLst/>
            </a:prstGeom>
            <a:solidFill>
              <a:schemeClr val="tx2">
                <a:lumMod val="75000"/>
                <a:alpha val="20000"/>
              </a:schemeClr>
            </a:solidFill>
            <a:ln w="12700">
              <a:noFill/>
              <a:miter lim="800000"/>
              <a:headEnd/>
              <a:tailEnd/>
            </a:ln>
            <a:effectLst/>
          </p:spPr>
          <p:txBody>
            <a:bodyPr wrap="square" anchor="ctr"/>
            <a:lstStyle/>
            <a:p>
              <a:pPr>
                <a:defRPr/>
              </a:pPr>
              <a:r>
                <a:rPr lang="en-US" sz="1200" b="1" noProof="1">
                  <a:solidFill>
                    <a:srgbClr val="2F3542"/>
                  </a:solidFill>
                  <a:latin typeface="Segoe UI Light" pitchFamily="34" charset="0"/>
                </a:rPr>
                <a:t>Tech Avaliablity Period</a:t>
              </a:r>
            </a:p>
          </p:txBody>
        </p:sp>
        <p:sp>
          <p:nvSpPr>
            <p:cNvPr id="46" name="Rectangle 118"/>
            <p:cNvSpPr>
              <a:spLocks noChangeArrowheads="1"/>
            </p:cNvSpPr>
            <p:nvPr/>
          </p:nvSpPr>
          <p:spPr bwMode="gray">
            <a:xfrm>
              <a:off x="1005182" y="5247771"/>
              <a:ext cx="1468447" cy="590901"/>
            </a:xfrm>
            <a:prstGeom prst="rect">
              <a:avLst/>
            </a:prstGeom>
            <a:solidFill>
              <a:schemeClr val="tx2">
                <a:lumMod val="75000"/>
                <a:alpha val="20000"/>
              </a:schemeClr>
            </a:solidFill>
            <a:ln w="12700">
              <a:noFill/>
              <a:miter lim="800000"/>
              <a:headEnd/>
              <a:tailEnd/>
            </a:ln>
            <a:effectLst/>
          </p:spPr>
          <p:txBody>
            <a:bodyPr wrap="square" anchor="ctr"/>
            <a:lstStyle/>
            <a:p>
              <a:pPr>
                <a:defRPr/>
              </a:pPr>
              <a:r>
                <a:rPr lang="en-US" sz="1200" b="1" noProof="1">
                  <a:solidFill>
                    <a:srgbClr val="2F3542"/>
                  </a:solidFill>
                  <a:latin typeface="Segoe UI Light" pitchFamily="34" charset="0"/>
                </a:rPr>
                <a:t>Tech Skills</a:t>
              </a:r>
            </a:p>
          </p:txBody>
        </p:sp>
      </p:grpSp>
      <p:pic>
        <p:nvPicPr>
          <p:cNvPr id="47" name="Picture 3" descr="C:\Users\viswanath.ramakirish\Downloads\delivery.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442391" y="1797487"/>
            <a:ext cx="767329" cy="548640"/>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4249307" y="1719237"/>
            <a:ext cx="2902518" cy="830997"/>
          </a:xfrm>
          <a:prstGeom prst="rect">
            <a:avLst/>
          </a:prstGeom>
        </p:spPr>
        <p:txBody>
          <a:bodyPr wrap="square">
            <a:spAutoFit/>
          </a:bodyPr>
          <a:lstStyle/>
          <a:p>
            <a:pPr>
              <a:defRPr/>
            </a:pPr>
            <a:r>
              <a:rPr lang="en-IN" sz="1200" b="1" dirty="0">
                <a:solidFill>
                  <a:srgbClr val="42847A"/>
                </a:solidFill>
                <a:latin typeface="Arial"/>
              </a:rPr>
              <a:t>Project supply based on Efficiency factors of techs, expected demand and availability of service technicians</a:t>
            </a:r>
          </a:p>
        </p:txBody>
      </p:sp>
      <p:sp>
        <p:nvSpPr>
          <p:cNvPr id="49" name="TextBox 48"/>
          <p:cNvSpPr txBox="1"/>
          <p:nvPr/>
        </p:nvSpPr>
        <p:spPr>
          <a:xfrm>
            <a:off x="3462061" y="1274428"/>
            <a:ext cx="2200719" cy="292388"/>
          </a:xfrm>
          <a:prstGeom prst="rect">
            <a:avLst/>
          </a:prstGeom>
          <a:noFill/>
        </p:spPr>
        <p:txBody>
          <a:bodyPr wrap="square" rtlCol="0">
            <a:spAutoFit/>
          </a:bodyPr>
          <a:lstStyle/>
          <a:p>
            <a:pPr algn="ctr">
              <a:defRPr/>
            </a:pPr>
            <a:r>
              <a:rPr lang="en-IN" sz="1300" b="1" dirty="0">
                <a:solidFill>
                  <a:srgbClr val="000000"/>
                </a:solidFill>
                <a:latin typeface="Segoe UI" pitchFamily="34" charset="0"/>
                <a:ea typeface="Segoe UI" pitchFamily="34" charset="0"/>
                <a:cs typeface="Segoe UI" pitchFamily="34" charset="0"/>
              </a:rPr>
              <a:t>Workforce Optimization</a:t>
            </a:r>
          </a:p>
        </p:txBody>
      </p:sp>
      <p:grpSp>
        <p:nvGrpSpPr>
          <p:cNvPr id="50" name="Group 49"/>
          <p:cNvGrpSpPr/>
          <p:nvPr/>
        </p:nvGrpSpPr>
        <p:grpSpPr>
          <a:xfrm>
            <a:off x="3482153" y="3077970"/>
            <a:ext cx="1940717" cy="600163"/>
            <a:chOff x="4268734" y="1299092"/>
            <a:chExt cx="2502670" cy="721438"/>
          </a:xfrm>
        </p:grpSpPr>
        <p:sp>
          <p:nvSpPr>
            <p:cNvPr id="51" name="Rectangle 50"/>
            <p:cNvSpPr/>
            <p:nvPr/>
          </p:nvSpPr>
          <p:spPr>
            <a:xfrm>
              <a:off x="5629124" y="1299092"/>
              <a:ext cx="1142280" cy="721438"/>
            </a:xfrm>
            <a:prstGeom prst="rect">
              <a:avLst/>
            </a:prstGeom>
          </p:spPr>
          <p:txBody>
            <a:bodyPr wrap="square">
              <a:spAutoFit/>
            </a:bodyPr>
            <a:lstStyle/>
            <a:p>
              <a:pPr algn="ctr">
                <a:defRPr/>
              </a:pPr>
              <a:r>
                <a:rPr lang="en-US" sz="1100" b="1" i="1" dirty="0">
                  <a:solidFill>
                    <a:srgbClr val="000000"/>
                  </a:solidFill>
                  <a:latin typeface="Segoe UI Light" panose="020B0502040204020203" pitchFamily="34" charset="0"/>
                  <a:ea typeface="Segoe UI" pitchFamily="34" charset="0"/>
                  <a:cs typeface="Segoe UI" pitchFamily="34" charset="0"/>
                </a:rPr>
                <a:t>Time taken to complete </a:t>
              </a:r>
            </a:p>
            <a:p>
              <a:pPr algn="ctr">
                <a:defRPr/>
              </a:pPr>
              <a:r>
                <a:rPr lang="en-US" sz="1100" b="1" i="1" dirty="0">
                  <a:solidFill>
                    <a:srgbClr val="000000"/>
                  </a:solidFill>
                  <a:latin typeface="Segoe UI Light" panose="020B0502040204020203" pitchFamily="34" charset="0"/>
                  <a:ea typeface="Segoe UI" pitchFamily="34" charset="0"/>
                  <a:cs typeface="Segoe UI" pitchFamily="34" charset="0"/>
                </a:rPr>
                <a:t>Case load</a:t>
              </a:r>
            </a:p>
          </p:txBody>
        </p:sp>
        <p:sp>
          <p:nvSpPr>
            <p:cNvPr id="52" name="Rectangle 51"/>
            <p:cNvSpPr/>
            <p:nvPr/>
          </p:nvSpPr>
          <p:spPr>
            <a:xfrm>
              <a:off x="4268734" y="1367864"/>
              <a:ext cx="1284250" cy="517958"/>
            </a:xfrm>
            <a:prstGeom prst="rect">
              <a:avLst/>
            </a:prstGeom>
          </p:spPr>
          <p:txBody>
            <a:bodyPr wrap="square">
              <a:spAutoFit/>
            </a:bodyPr>
            <a:lstStyle/>
            <a:p>
              <a:pPr algn="ctr">
                <a:defRPr/>
              </a:pPr>
              <a:r>
                <a:rPr lang="en-US" sz="1100" b="1" i="1" dirty="0">
                  <a:solidFill>
                    <a:srgbClr val="000000"/>
                  </a:solidFill>
                  <a:latin typeface="Segoe UI Light" panose="020B0502040204020203" pitchFamily="34" charset="0"/>
                  <a:ea typeface="Segoe UI" pitchFamily="34" charset="0"/>
                  <a:cs typeface="Segoe UI" pitchFamily="34" charset="0"/>
                </a:rPr>
                <a:t>Availability of Technician</a:t>
              </a:r>
            </a:p>
          </p:txBody>
        </p:sp>
      </p:grpSp>
      <p:sp>
        <p:nvSpPr>
          <p:cNvPr id="53" name="TextBox 52"/>
          <p:cNvSpPr txBox="1"/>
          <p:nvPr/>
        </p:nvSpPr>
        <p:spPr>
          <a:xfrm>
            <a:off x="3509538" y="2721270"/>
            <a:ext cx="2665988" cy="292388"/>
          </a:xfrm>
          <a:prstGeom prst="rect">
            <a:avLst/>
          </a:prstGeom>
          <a:noFill/>
        </p:spPr>
        <p:txBody>
          <a:bodyPr wrap="square" rtlCol="0">
            <a:spAutoFit/>
          </a:bodyPr>
          <a:lstStyle>
            <a:defPPr>
              <a:defRPr lang="en-US"/>
            </a:defPPr>
            <a:lvl1pPr algn="ctr">
              <a:defRPr sz="1300" b="1">
                <a:solidFill>
                  <a:srgbClr val="000000"/>
                </a:solidFill>
                <a:latin typeface="Segoe UI" pitchFamily="34" charset="0"/>
                <a:ea typeface="Segoe UI" pitchFamily="34" charset="0"/>
                <a:cs typeface="Segoe UI" pitchFamily="34" charset="0"/>
              </a:defRPr>
            </a:lvl1pPr>
          </a:lstStyle>
          <a:p>
            <a:pPr algn="l">
              <a:defRPr/>
            </a:pPr>
            <a:r>
              <a:rPr lang="en-US" dirty="0"/>
              <a:t>Model Inputs to Optimizer</a:t>
            </a:r>
          </a:p>
        </p:txBody>
      </p:sp>
      <p:pic>
        <p:nvPicPr>
          <p:cNvPr id="54" name="Picture 2" descr="https://cdn3.iconfinder.com/data/icons/gray-user-toolbar/512/worker-51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80551" y="3694669"/>
            <a:ext cx="630936" cy="63093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s://www.spiderwize.com/images/icons/pod.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663059" y="3691778"/>
            <a:ext cx="633829" cy="63382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http://www.lightspeedgmi.com/wp-content/uploads/2014/09/capacity-icon.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5713981" y="3653450"/>
            <a:ext cx="658706" cy="660501"/>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5472995" y="3130551"/>
            <a:ext cx="995883" cy="430887"/>
          </a:xfrm>
          <a:prstGeom prst="rect">
            <a:avLst/>
          </a:prstGeom>
        </p:spPr>
        <p:txBody>
          <a:bodyPr wrap="square">
            <a:spAutoFit/>
          </a:bodyPr>
          <a:lstStyle/>
          <a:p>
            <a:pPr algn="ctr">
              <a:defRPr/>
            </a:pPr>
            <a:r>
              <a:rPr lang="en-US" sz="1100" b="1" i="1" dirty="0">
                <a:solidFill>
                  <a:srgbClr val="000000"/>
                </a:solidFill>
                <a:latin typeface="Segoe UI Light" panose="020B0502040204020203" pitchFamily="34" charset="0"/>
                <a:ea typeface="Segoe UI" pitchFamily="34" charset="0"/>
                <a:cs typeface="Segoe UI" pitchFamily="34" charset="0"/>
              </a:rPr>
              <a:t>Overall Capacity</a:t>
            </a:r>
          </a:p>
        </p:txBody>
      </p:sp>
      <p:sp>
        <p:nvSpPr>
          <p:cNvPr id="58" name="TextBox 57"/>
          <p:cNvSpPr txBox="1"/>
          <p:nvPr/>
        </p:nvSpPr>
        <p:spPr>
          <a:xfrm>
            <a:off x="3469770" y="4563009"/>
            <a:ext cx="1479892" cy="292388"/>
          </a:xfrm>
          <a:prstGeom prst="rect">
            <a:avLst/>
          </a:prstGeom>
          <a:noFill/>
        </p:spPr>
        <p:txBody>
          <a:bodyPr wrap="square" rtlCol="0">
            <a:spAutoFit/>
          </a:bodyPr>
          <a:lstStyle>
            <a:defPPr>
              <a:defRPr lang="en-US"/>
            </a:defPPr>
            <a:lvl1pPr>
              <a:defRPr sz="1300" b="1">
                <a:solidFill>
                  <a:srgbClr val="000000"/>
                </a:solidFill>
                <a:latin typeface="Segoe UI" pitchFamily="34" charset="0"/>
                <a:ea typeface="Segoe UI" pitchFamily="34" charset="0"/>
                <a:cs typeface="Segoe UI" pitchFamily="34" charset="0"/>
              </a:defRPr>
            </a:lvl1pPr>
          </a:lstStyle>
          <a:p>
            <a:pPr>
              <a:defRPr/>
            </a:pPr>
            <a:r>
              <a:rPr lang="en-US" dirty="0"/>
              <a:t>Optimize Supply</a:t>
            </a:r>
          </a:p>
        </p:txBody>
      </p:sp>
      <p:sp>
        <p:nvSpPr>
          <p:cNvPr id="62" name="Rectangle 61"/>
          <p:cNvSpPr/>
          <p:nvPr/>
        </p:nvSpPr>
        <p:spPr bwMode="auto">
          <a:xfrm>
            <a:off x="3545990" y="5577005"/>
            <a:ext cx="3630267" cy="722082"/>
          </a:xfrm>
          <a:prstGeom prst="rect">
            <a:avLst/>
          </a:prstGeom>
          <a:solidFill>
            <a:srgbClr val="53B99E">
              <a:alpha val="74902"/>
            </a:srgbClr>
          </a:solidFill>
          <a:ln>
            <a:noFill/>
            <a:headEnd/>
            <a:tailEnd/>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en-IN" sz="1200" dirty="0">
                <a:solidFill>
                  <a:srgbClr val="000000"/>
                </a:solidFill>
              </a:rPr>
              <a:t>Run a Quadratic optimization model using Solver in Python to minimize Gap/Surplus and Optimize workforce supply</a:t>
            </a:r>
          </a:p>
        </p:txBody>
      </p:sp>
      <p:sp>
        <p:nvSpPr>
          <p:cNvPr id="65" name="Rectangle 64"/>
          <p:cNvSpPr/>
          <p:nvPr/>
        </p:nvSpPr>
        <p:spPr bwMode="auto">
          <a:xfrm>
            <a:off x="3545990" y="5024610"/>
            <a:ext cx="3645507" cy="414039"/>
          </a:xfrm>
          <a:prstGeom prst="rect">
            <a:avLst/>
          </a:prstGeom>
          <a:solidFill>
            <a:srgbClr val="53B99E">
              <a:alpha val="74902"/>
            </a:srgbClr>
          </a:solidFill>
          <a:ln>
            <a:noFill/>
            <a:headEnd/>
            <a:tailEnd/>
          </a:ln>
        </p:spPr>
        <p:style>
          <a:lnRef idx="2">
            <a:schemeClr val="accent6"/>
          </a:lnRef>
          <a:fillRef idx="1">
            <a:schemeClr val="lt1"/>
          </a:fillRef>
          <a:effectRef idx="0">
            <a:schemeClr val="accent6"/>
          </a:effectRef>
          <a:fontRef idx="minor">
            <a:schemeClr val="dk1"/>
          </a:fontRef>
        </p:style>
        <p:txBody>
          <a:bodyPr rtlCol="0" anchor="ctr"/>
          <a:lstStyle/>
          <a:p>
            <a:pPr>
              <a:defRPr/>
            </a:pPr>
            <a:r>
              <a:rPr lang="en-US" sz="1200" noProof="1">
                <a:solidFill>
                  <a:srgbClr val="000000"/>
                </a:solidFill>
              </a:rPr>
              <a:t>Analyze technician availability and historical cycle times to build the overall Capacity</a:t>
            </a:r>
          </a:p>
        </p:txBody>
      </p:sp>
      <p:sp>
        <p:nvSpPr>
          <p:cNvPr id="2" name="Footer Placeholder 1">
            <a:extLst>
              <a:ext uri="{FF2B5EF4-FFF2-40B4-BE49-F238E27FC236}">
                <a16:creationId xmlns="" xmlns:a16="http://schemas.microsoft.com/office/drawing/2014/main" id="{6D54E4F7-D92B-4BAC-B0D3-6DD95503356F}"/>
              </a:ext>
            </a:extLst>
          </p:cNvPr>
          <p:cNvSpPr>
            <a:spLocks noGrp="1"/>
          </p:cNvSpPr>
          <p:nvPr>
            <p:ph type="ftr" sz="quarter" idx="11"/>
          </p:nvPr>
        </p:nvSpPr>
        <p:spPr/>
        <p:txBody>
          <a:bodyPr/>
          <a:lstStyle/>
          <a:p>
            <a:r>
              <a:rPr lang="en-US">
                <a:solidFill>
                  <a:srgbClr val="000000">
                    <a:tint val="75000"/>
                  </a:srgbClr>
                </a:solidFill>
              </a:rPr>
              <a:t>© LatentView Analytics. Confidential</a:t>
            </a:r>
          </a:p>
        </p:txBody>
      </p:sp>
      <p:sp>
        <p:nvSpPr>
          <p:cNvPr id="7" name="Slide Number Placeholder 6">
            <a:extLst>
              <a:ext uri="{FF2B5EF4-FFF2-40B4-BE49-F238E27FC236}">
                <a16:creationId xmlns="" xmlns:a16="http://schemas.microsoft.com/office/drawing/2014/main" id="{1C415C38-27BD-4BEE-BBCE-D2749702A7ED}"/>
              </a:ext>
            </a:extLst>
          </p:cNvPr>
          <p:cNvSpPr>
            <a:spLocks noGrp="1"/>
          </p:cNvSpPr>
          <p:nvPr>
            <p:ph type="sldNum" sz="quarter" idx="12"/>
          </p:nvPr>
        </p:nvSpPr>
        <p:spPr/>
        <p:txBody>
          <a:bodyPr/>
          <a:lstStyle/>
          <a:p>
            <a:fld id="{6CD9AD5F-3CCE-084D-84D8-4A35232D3779}" type="slidenum">
              <a:rPr lang="en-US" smtClean="0"/>
              <a:pPr/>
              <a:t>25</a:t>
            </a:fld>
            <a:endParaRPr lang="en-US"/>
          </a:p>
        </p:txBody>
      </p:sp>
      <p:sp>
        <p:nvSpPr>
          <p:cNvPr id="5" name="Title 4">
            <a:extLst>
              <a:ext uri="{FF2B5EF4-FFF2-40B4-BE49-F238E27FC236}">
                <a16:creationId xmlns="" xmlns:a16="http://schemas.microsoft.com/office/drawing/2014/main" id="{31113842-F27D-4DF5-B5DF-96E34A71B632}"/>
              </a:ext>
            </a:extLst>
          </p:cNvPr>
          <p:cNvSpPr>
            <a:spLocks noGrp="1"/>
          </p:cNvSpPr>
          <p:nvPr>
            <p:ph type="title"/>
          </p:nvPr>
        </p:nvSpPr>
        <p:spPr/>
        <p:txBody>
          <a:bodyPr>
            <a:normAutofit/>
          </a:bodyPr>
          <a:lstStyle/>
          <a:p>
            <a:r>
              <a:rPr lang="en-IN" sz="2745" spc="-96" dirty="0">
                <a:ln w="3175">
                  <a:noFill/>
                </a:ln>
                <a:solidFill>
                  <a:srgbClr val="095879"/>
                </a:solidFill>
                <a:ea typeface="Segoe UI" panose="020B0502040204020203" pitchFamily="34" charset="0"/>
              </a:rPr>
              <a:t>Supply Chain : Supply Planning &amp; Optimization</a:t>
            </a:r>
          </a:p>
        </p:txBody>
      </p:sp>
    </p:spTree>
    <p:extLst>
      <p:ext uri="{BB962C8B-B14F-4D97-AF65-F5344CB8AC3E}">
        <p14:creationId xmlns:p14="http://schemas.microsoft.com/office/powerpoint/2010/main" val="2844420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osceles Triangle 37"/>
          <p:cNvSpPr/>
          <p:nvPr/>
        </p:nvSpPr>
        <p:spPr>
          <a:xfrm rot="5400000">
            <a:off x="2542723" y="3645002"/>
            <a:ext cx="384048" cy="243420"/>
          </a:xfrm>
          <a:prstGeom prst="triangl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400" kern="0" dirty="0">
              <a:solidFill>
                <a:srgbClr val="FFFFFF"/>
              </a:solidFill>
              <a:latin typeface="Segoe UI" panose="020B0502040204020203" pitchFamily="34" charset="0"/>
              <a:ea typeface="Segoe UI" panose="020B0502040204020203" pitchFamily="34" charset="0"/>
              <a:cs typeface="Segoe UI" panose="020B0502040204020203" pitchFamily="34" charset="0"/>
              <a:rtl val="0"/>
            </a:endParaRPr>
          </a:p>
        </p:txBody>
      </p:sp>
      <p:sp>
        <p:nvSpPr>
          <p:cNvPr id="85" name="Rectangle 84"/>
          <p:cNvSpPr/>
          <p:nvPr/>
        </p:nvSpPr>
        <p:spPr>
          <a:xfrm>
            <a:off x="7932463" y="1342896"/>
            <a:ext cx="3317135" cy="338554"/>
          </a:xfrm>
          <a:prstGeom prst="rect">
            <a:avLst/>
          </a:prstGeom>
          <a:solidFill>
            <a:srgbClr val="2F3542"/>
          </a:solidFill>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algn="ctr">
              <a:defRPr/>
            </a:pPr>
            <a:r>
              <a:rPr lang="en-US" sz="1600" b="1" dirty="0">
                <a:solidFill>
                  <a:srgbClr val="FFFFFF"/>
                </a:solidFill>
                <a:cs typeface="Segoe UI Light" panose="020B0502040204020203" pitchFamily="34" charset="0"/>
              </a:rPr>
              <a:t>Business Impact</a:t>
            </a:r>
          </a:p>
        </p:txBody>
      </p:sp>
      <p:cxnSp>
        <p:nvCxnSpPr>
          <p:cNvPr id="4" name="Straight Connector 3"/>
          <p:cNvCxnSpPr/>
          <p:nvPr/>
        </p:nvCxnSpPr>
        <p:spPr>
          <a:xfrm>
            <a:off x="7443997" y="1314203"/>
            <a:ext cx="15240" cy="52277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11"/>
          <p:cNvSpPr>
            <a:spLocks noChangeArrowheads="1"/>
          </p:cNvSpPr>
          <p:nvPr/>
        </p:nvSpPr>
        <p:spPr bwMode="gray">
          <a:xfrm>
            <a:off x="523894" y="1827140"/>
            <a:ext cx="1976426" cy="3754795"/>
          </a:xfrm>
          <a:prstGeom prst="roundRect">
            <a:avLst>
              <a:gd name="adj" fmla="val 3931"/>
            </a:avLst>
          </a:prstGeom>
          <a:noFill/>
          <a:ln w="38100">
            <a:solidFill>
              <a:schemeClr val="bg1">
                <a:lumMod val="75000"/>
              </a:schemeClr>
            </a:solidFill>
            <a:miter lim="800000"/>
            <a:headEnd/>
            <a:tailEnd/>
          </a:ln>
        </p:spPr>
        <p:txBody>
          <a:bodyPr wrap="square" anchor="ctr"/>
          <a:lstStyle/>
          <a:p>
            <a:pPr>
              <a:defRPr/>
            </a:pPr>
            <a:endParaRPr lang="en-US" dirty="0">
              <a:solidFill>
                <a:srgbClr val="000000"/>
              </a:solidFill>
              <a:latin typeface="Segoe UI Light" pitchFamily="34" charset="0"/>
            </a:endParaRPr>
          </a:p>
        </p:txBody>
      </p:sp>
      <p:sp>
        <p:nvSpPr>
          <p:cNvPr id="19" name="Rectangle 114"/>
          <p:cNvSpPr>
            <a:spLocks noChangeArrowheads="1"/>
          </p:cNvSpPr>
          <p:nvPr/>
        </p:nvSpPr>
        <p:spPr bwMode="gray">
          <a:xfrm>
            <a:off x="767003" y="2026989"/>
            <a:ext cx="1468447" cy="750936"/>
          </a:xfrm>
          <a:prstGeom prst="rect">
            <a:avLst/>
          </a:prstGeom>
          <a:solidFill>
            <a:schemeClr val="accent5">
              <a:lumMod val="50000"/>
            </a:schemeClr>
          </a:solidFill>
          <a:ln w="12700">
            <a:noFill/>
            <a:miter lim="800000"/>
            <a:headEnd/>
            <a:tailEnd/>
          </a:ln>
          <a:effectLst>
            <a:outerShdw dist="53882" dir="2700000" algn="ctr" rotWithShape="0">
              <a:srgbClr val="777777">
                <a:alpha val="50000"/>
              </a:srgbClr>
            </a:outerShdw>
          </a:effectLst>
        </p:spPr>
        <p:txBody>
          <a:bodyPr wrap="square" anchor="ctr"/>
          <a:lstStyle/>
          <a:p>
            <a:pPr algn="ctr">
              <a:lnSpc>
                <a:spcPct val="90000"/>
              </a:lnSpc>
              <a:defRPr/>
            </a:pPr>
            <a:r>
              <a:rPr lang="en-US" sz="1400" b="1" noProof="1">
                <a:solidFill>
                  <a:srgbClr val="FFFFFF"/>
                </a:solidFill>
                <a:latin typeface="Segoe UI Light" pitchFamily="34" charset="0"/>
              </a:rPr>
              <a:t>Servicing Profitablity Metrics</a:t>
            </a:r>
          </a:p>
        </p:txBody>
      </p:sp>
      <p:sp>
        <p:nvSpPr>
          <p:cNvPr id="20" name="Rectangle 115"/>
          <p:cNvSpPr>
            <a:spLocks noChangeArrowheads="1"/>
          </p:cNvSpPr>
          <p:nvPr/>
        </p:nvSpPr>
        <p:spPr bwMode="gray">
          <a:xfrm>
            <a:off x="767003" y="2994376"/>
            <a:ext cx="1468447" cy="590901"/>
          </a:xfrm>
          <a:prstGeom prst="rect">
            <a:avLst/>
          </a:prstGeom>
          <a:solidFill>
            <a:schemeClr val="accent3">
              <a:lumMod val="40000"/>
              <a:lumOff val="60000"/>
              <a:alpha val="20000"/>
            </a:schemeClr>
          </a:solidFill>
          <a:ln w="12700">
            <a:noFill/>
            <a:miter lim="800000"/>
            <a:headEnd/>
            <a:tailEnd/>
          </a:ln>
          <a:effectLst/>
        </p:spPr>
        <p:txBody>
          <a:bodyPr wrap="square" anchor="ctr"/>
          <a:lstStyle/>
          <a:p>
            <a:pPr algn="ctr">
              <a:defRPr/>
            </a:pPr>
            <a:r>
              <a:rPr lang="en-US" sz="1200" b="1" noProof="1">
                <a:solidFill>
                  <a:srgbClr val="2F3542"/>
                </a:solidFill>
                <a:latin typeface="Segoe UI Light" pitchFamily="34" charset="0"/>
              </a:rPr>
              <a:t>Margin</a:t>
            </a:r>
          </a:p>
        </p:txBody>
      </p:sp>
      <p:sp>
        <p:nvSpPr>
          <p:cNvPr id="21" name="Rectangle 116"/>
          <p:cNvSpPr>
            <a:spLocks noChangeArrowheads="1"/>
          </p:cNvSpPr>
          <p:nvPr/>
        </p:nvSpPr>
        <p:spPr bwMode="gray">
          <a:xfrm>
            <a:off x="767003" y="3866353"/>
            <a:ext cx="1468447" cy="590901"/>
          </a:xfrm>
          <a:prstGeom prst="rect">
            <a:avLst/>
          </a:prstGeom>
          <a:solidFill>
            <a:schemeClr val="accent3">
              <a:lumMod val="40000"/>
              <a:lumOff val="60000"/>
              <a:alpha val="20000"/>
            </a:schemeClr>
          </a:solidFill>
          <a:ln w="12700">
            <a:noFill/>
            <a:miter lim="800000"/>
            <a:headEnd/>
            <a:tailEnd/>
          </a:ln>
          <a:effectLst/>
        </p:spPr>
        <p:txBody>
          <a:bodyPr wrap="square" anchor="ctr"/>
          <a:lstStyle/>
          <a:p>
            <a:pPr algn="ctr">
              <a:defRPr/>
            </a:pPr>
            <a:r>
              <a:rPr lang="en-US" sz="1200" b="1" noProof="1">
                <a:solidFill>
                  <a:srgbClr val="2F3542"/>
                </a:solidFill>
                <a:latin typeface="Segoe UI Light" pitchFamily="34" charset="0"/>
              </a:rPr>
              <a:t>Recalls and Reschedules Rate</a:t>
            </a:r>
          </a:p>
        </p:txBody>
      </p:sp>
      <p:sp>
        <p:nvSpPr>
          <p:cNvPr id="22" name="Rectangle 117"/>
          <p:cNvSpPr>
            <a:spLocks noChangeArrowheads="1"/>
          </p:cNvSpPr>
          <p:nvPr/>
        </p:nvSpPr>
        <p:spPr bwMode="gray">
          <a:xfrm>
            <a:off x="767003" y="4738344"/>
            <a:ext cx="1468447" cy="590901"/>
          </a:xfrm>
          <a:prstGeom prst="rect">
            <a:avLst/>
          </a:prstGeom>
          <a:solidFill>
            <a:schemeClr val="accent3">
              <a:lumMod val="40000"/>
              <a:lumOff val="60000"/>
              <a:alpha val="20000"/>
            </a:schemeClr>
          </a:solidFill>
          <a:ln w="12700">
            <a:noFill/>
            <a:miter lim="800000"/>
            <a:headEnd/>
            <a:tailEnd/>
          </a:ln>
          <a:effectLst/>
        </p:spPr>
        <p:txBody>
          <a:bodyPr wrap="square" anchor="ctr"/>
          <a:lstStyle/>
          <a:p>
            <a:pPr algn="ctr">
              <a:defRPr/>
            </a:pPr>
            <a:r>
              <a:rPr lang="en-US" sz="1200" b="1" noProof="1">
                <a:solidFill>
                  <a:srgbClr val="2F3542"/>
                </a:solidFill>
                <a:latin typeface="Segoe UI Light" pitchFamily="34" charset="0"/>
              </a:rPr>
              <a:t>First Time Completes Rate</a:t>
            </a:r>
          </a:p>
        </p:txBody>
      </p:sp>
      <p:sp>
        <p:nvSpPr>
          <p:cNvPr id="27" name="TextBox 26"/>
          <p:cNvSpPr txBox="1"/>
          <p:nvPr/>
        </p:nvSpPr>
        <p:spPr>
          <a:xfrm>
            <a:off x="4436640" y="1459198"/>
            <a:ext cx="2533164" cy="292388"/>
          </a:xfrm>
          <a:prstGeom prst="rect">
            <a:avLst/>
          </a:prstGeom>
          <a:noFill/>
        </p:spPr>
        <p:txBody>
          <a:bodyPr wrap="square" rtlCol="0">
            <a:spAutoFit/>
          </a:bodyPr>
          <a:lstStyle/>
          <a:p>
            <a:pPr algn="ctr">
              <a:defRPr/>
            </a:pPr>
            <a:r>
              <a:rPr lang="en-IN" sz="1300" b="1" dirty="0">
                <a:solidFill>
                  <a:srgbClr val="000000"/>
                </a:solidFill>
                <a:latin typeface="Segoe UI" pitchFamily="34" charset="0"/>
                <a:ea typeface="Segoe UI" pitchFamily="34" charset="0"/>
                <a:cs typeface="Segoe UI" pitchFamily="34" charset="0"/>
              </a:rPr>
              <a:t>Truck Stock Optimization</a:t>
            </a:r>
          </a:p>
        </p:txBody>
      </p:sp>
      <p:sp>
        <p:nvSpPr>
          <p:cNvPr id="28" name="Rectangle 27"/>
          <p:cNvSpPr/>
          <p:nvPr/>
        </p:nvSpPr>
        <p:spPr>
          <a:xfrm>
            <a:off x="3744967" y="1824164"/>
            <a:ext cx="3269345" cy="646331"/>
          </a:xfrm>
          <a:prstGeom prst="rect">
            <a:avLst/>
          </a:prstGeom>
        </p:spPr>
        <p:txBody>
          <a:bodyPr wrap="square">
            <a:spAutoFit/>
          </a:bodyPr>
          <a:lstStyle/>
          <a:p>
            <a:pPr>
              <a:defRPr/>
            </a:pPr>
            <a:r>
              <a:rPr lang="en-IN" sz="1200" b="1" noProof="1">
                <a:solidFill>
                  <a:srgbClr val="42847A"/>
                </a:solidFill>
                <a:latin typeface="Arial"/>
              </a:rPr>
              <a:t>Ensure that the right technician with the right parts in service van is dispatched in the first attempt to service a request</a:t>
            </a:r>
            <a:endParaRPr lang="en-US" sz="1200" b="1" noProof="1">
              <a:solidFill>
                <a:srgbClr val="42847A"/>
              </a:solidFill>
              <a:latin typeface="Arial"/>
            </a:endParaRPr>
          </a:p>
        </p:txBody>
      </p:sp>
      <p:sp>
        <p:nvSpPr>
          <p:cNvPr id="40" name="Rectangle 39"/>
          <p:cNvSpPr/>
          <p:nvPr/>
        </p:nvSpPr>
        <p:spPr>
          <a:xfrm>
            <a:off x="7870648" y="2041805"/>
            <a:ext cx="3420769" cy="3323987"/>
          </a:xfrm>
          <a:prstGeom prst="rect">
            <a:avLst/>
          </a:prstGeom>
        </p:spPr>
        <p:txBody>
          <a:bodyPr wrap="square">
            <a:spAutoFit/>
          </a:bodyPr>
          <a:lstStyle/>
          <a:p>
            <a:pPr marL="171450" indent="-171450">
              <a:lnSpc>
                <a:spcPct val="150000"/>
              </a:lnSpc>
              <a:buFont typeface="Arial" panose="020B0604020202020204" pitchFamily="34" charset="0"/>
              <a:buChar char="•"/>
              <a:defRPr/>
            </a:pPr>
            <a:r>
              <a:rPr lang="en-IN" sz="1400" noProof="1">
                <a:solidFill>
                  <a:srgbClr val="000000"/>
                </a:solidFill>
              </a:rPr>
              <a:t>Develop an integrated service technician profile and parts planning process based on analysis</a:t>
            </a:r>
          </a:p>
          <a:p>
            <a:pPr marL="171450" indent="-171450">
              <a:lnSpc>
                <a:spcPct val="150000"/>
              </a:lnSpc>
              <a:buFont typeface="Arial" panose="020B0604020202020204" pitchFamily="34" charset="0"/>
              <a:buChar char="•"/>
              <a:defRPr/>
            </a:pPr>
            <a:r>
              <a:rPr lang="en-IN" sz="1400" noProof="1">
                <a:solidFill>
                  <a:srgbClr val="000000"/>
                </a:solidFill>
              </a:rPr>
              <a:t>Establish planning geographies as foundation for profile and parts planning methodology</a:t>
            </a:r>
          </a:p>
          <a:p>
            <a:pPr marL="171450" indent="-171450">
              <a:lnSpc>
                <a:spcPct val="150000"/>
              </a:lnSpc>
              <a:buFont typeface="Arial" panose="020B0604020202020204" pitchFamily="34" charset="0"/>
              <a:buChar char="•"/>
              <a:defRPr/>
            </a:pPr>
            <a:r>
              <a:rPr lang="en-IN" sz="1400" noProof="1">
                <a:solidFill>
                  <a:srgbClr val="000000"/>
                </a:solidFill>
              </a:rPr>
              <a:t>Optimize truck stock assortment process</a:t>
            </a:r>
          </a:p>
          <a:p>
            <a:pPr marL="171450" indent="-171450">
              <a:lnSpc>
                <a:spcPct val="150000"/>
              </a:lnSpc>
              <a:buFont typeface="Arial" panose="020B0604020202020204" pitchFamily="34" charset="0"/>
              <a:buChar char="•"/>
              <a:defRPr/>
            </a:pPr>
            <a:r>
              <a:rPr lang="en-IN" sz="1400" noProof="1">
                <a:solidFill>
                  <a:srgbClr val="000000"/>
                </a:solidFill>
              </a:rPr>
              <a:t>Reduce cost involving multiple attempts on a service request</a:t>
            </a:r>
          </a:p>
          <a:p>
            <a:pPr marL="171450" indent="-171450">
              <a:lnSpc>
                <a:spcPct val="150000"/>
              </a:lnSpc>
              <a:buFont typeface="Arial" panose="020B0604020202020204" pitchFamily="34" charset="0"/>
              <a:buChar char="•"/>
              <a:defRPr/>
            </a:pPr>
            <a:r>
              <a:rPr lang="en-IN" sz="1400" noProof="1">
                <a:solidFill>
                  <a:srgbClr val="000000"/>
                </a:solidFill>
              </a:rPr>
              <a:t>4% Increase in First Time Completes</a:t>
            </a:r>
          </a:p>
        </p:txBody>
      </p:sp>
      <p:sp>
        <p:nvSpPr>
          <p:cNvPr id="17" name="Rectangle 16"/>
          <p:cNvSpPr/>
          <p:nvPr/>
        </p:nvSpPr>
        <p:spPr>
          <a:xfrm>
            <a:off x="4076334" y="3636029"/>
            <a:ext cx="2329059" cy="3275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dirty="0">
                <a:solidFill>
                  <a:prstClr val="black"/>
                </a:solidFill>
              </a:rPr>
              <a:t>No. of requests assigned</a:t>
            </a:r>
          </a:p>
        </p:txBody>
      </p:sp>
      <p:sp>
        <p:nvSpPr>
          <p:cNvPr id="23" name="Rectangle 22"/>
          <p:cNvSpPr/>
          <p:nvPr/>
        </p:nvSpPr>
        <p:spPr>
          <a:xfrm>
            <a:off x="4076334" y="4043841"/>
            <a:ext cx="2329059" cy="3275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dirty="0">
                <a:solidFill>
                  <a:prstClr val="black"/>
                </a:solidFill>
              </a:rPr>
              <a:t>Expected Profit Generation</a:t>
            </a:r>
          </a:p>
        </p:txBody>
      </p:sp>
      <p:sp>
        <p:nvSpPr>
          <p:cNvPr id="24" name="Rounded Rectangle 112"/>
          <p:cNvSpPr/>
          <p:nvPr/>
        </p:nvSpPr>
        <p:spPr>
          <a:xfrm>
            <a:off x="3949792" y="3094866"/>
            <a:ext cx="2571324" cy="1489316"/>
          </a:xfrm>
          <a:prstGeom prst="roundRect">
            <a:avLst>
              <a:gd name="adj" fmla="val 9336"/>
            </a:avLst>
          </a:prstGeom>
          <a:no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endParaRPr>
          </a:p>
        </p:txBody>
      </p:sp>
      <p:sp>
        <p:nvSpPr>
          <p:cNvPr id="25" name="Rectangle 24"/>
          <p:cNvSpPr/>
          <p:nvPr/>
        </p:nvSpPr>
        <p:spPr>
          <a:xfrm>
            <a:off x="3767234" y="2671733"/>
            <a:ext cx="2039872" cy="261610"/>
          </a:xfrm>
          <a:prstGeom prst="rect">
            <a:avLst/>
          </a:prstGeom>
        </p:spPr>
        <p:txBody>
          <a:bodyPr wrap="none">
            <a:spAutoFit/>
          </a:bodyPr>
          <a:lstStyle/>
          <a:p>
            <a:pPr>
              <a:defRPr/>
            </a:pPr>
            <a:r>
              <a:rPr lang="en-US" sz="1100" b="1" i="1" dirty="0">
                <a:solidFill>
                  <a:srgbClr val="E7E6E6">
                    <a:lumMod val="50000"/>
                  </a:srgbClr>
                </a:solidFill>
              </a:rPr>
              <a:t>Identify Key variables for model</a:t>
            </a:r>
          </a:p>
        </p:txBody>
      </p:sp>
      <p:sp>
        <p:nvSpPr>
          <p:cNvPr id="26" name="Rounded Rectangle 108"/>
          <p:cNvSpPr/>
          <p:nvPr/>
        </p:nvSpPr>
        <p:spPr>
          <a:xfrm>
            <a:off x="3193170" y="2931119"/>
            <a:ext cx="3650220" cy="1861539"/>
          </a:xfrm>
          <a:prstGeom prst="round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srgbClr val="FFFFFF"/>
              </a:solidFill>
            </a:endParaRPr>
          </a:p>
        </p:txBody>
      </p:sp>
      <p:sp>
        <p:nvSpPr>
          <p:cNvPr id="30" name="Chevron 115"/>
          <p:cNvSpPr/>
          <p:nvPr/>
        </p:nvSpPr>
        <p:spPr bwMode="auto">
          <a:xfrm rot="5400000" flipV="1">
            <a:off x="6733269" y="3359176"/>
            <a:ext cx="199508" cy="273563"/>
          </a:xfrm>
          <a:prstGeom prst="chevron">
            <a:avLst/>
          </a:prstGeom>
          <a:solidFill>
            <a:schemeClr val="bg2">
              <a:lumMod val="40000"/>
              <a:lumOff val="60000"/>
            </a:schemeClr>
          </a:solidFill>
          <a:ln w="12700">
            <a:solidFill>
              <a:schemeClr val="accent1"/>
            </a:solidFill>
            <a:round/>
            <a:headEnd/>
            <a:tailEnd/>
          </a:ln>
        </p:spPr>
        <p:txBody>
          <a:bodyPr rtlCol="0" anchor="ctr"/>
          <a:lstStyle/>
          <a:p>
            <a:pPr algn="ctr">
              <a:defRPr/>
            </a:pPr>
            <a:endParaRPr lang="en-US" dirty="0">
              <a:solidFill>
                <a:srgbClr val="000000"/>
              </a:solidFill>
            </a:endParaRPr>
          </a:p>
        </p:txBody>
      </p:sp>
      <p:sp>
        <p:nvSpPr>
          <p:cNvPr id="31" name="Rectangle 30"/>
          <p:cNvSpPr/>
          <p:nvPr/>
        </p:nvSpPr>
        <p:spPr>
          <a:xfrm>
            <a:off x="4242233" y="4557947"/>
            <a:ext cx="1967205" cy="261610"/>
          </a:xfrm>
          <a:prstGeom prst="rect">
            <a:avLst/>
          </a:prstGeom>
        </p:spPr>
        <p:txBody>
          <a:bodyPr wrap="none">
            <a:spAutoFit/>
          </a:bodyPr>
          <a:lstStyle/>
          <a:p>
            <a:pPr>
              <a:defRPr/>
            </a:pPr>
            <a:r>
              <a:rPr lang="en-US" sz="1100" b="1" i="1" dirty="0">
                <a:solidFill>
                  <a:srgbClr val="E7E6E6">
                    <a:lumMod val="50000"/>
                  </a:srgbClr>
                </a:solidFill>
              </a:rPr>
              <a:t>Data Mining &amp; Model Building</a:t>
            </a:r>
          </a:p>
        </p:txBody>
      </p:sp>
      <p:sp>
        <p:nvSpPr>
          <p:cNvPr id="32" name="Rectangle 31"/>
          <p:cNvSpPr/>
          <p:nvPr/>
        </p:nvSpPr>
        <p:spPr>
          <a:xfrm>
            <a:off x="4273779" y="4770205"/>
            <a:ext cx="1805302" cy="261610"/>
          </a:xfrm>
          <a:prstGeom prst="rect">
            <a:avLst/>
          </a:prstGeom>
        </p:spPr>
        <p:txBody>
          <a:bodyPr wrap="none">
            <a:spAutoFit/>
          </a:bodyPr>
          <a:lstStyle/>
          <a:p>
            <a:pPr>
              <a:defRPr/>
            </a:pPr>
            <a:r>
              <a:rPr lang="en-US" sz="1100" b="1" i="1" dirty="0">
                <a:solidFill>
                  <a:srgbClr val="E7E6E6">
                    <a:lumMod val="50000"/>
                  </a:srgbClr>
                </a:solidFill>
              </a:rPr>
              <a:t>Model Validation &amp; Refresh</a:t>
            </a:r>
          </a:p>
        </p:txBody>
      </p:sp>
      <p:sp>
        <p:nvSpPr>
          <p:cNvPr id="34" name="TextBox 33"/>
          <p:cNvSpPr txBox="1"/>
          <p:nvPr/>
        </p:nvSpPr>
        <p:spPr>
          <a:xfrm>
            <a:off x="3812374" y="5203997"/>
            <a:ext cx="644728" cy="276999"/>
          </a:xfrm>
          <a:prstGeom prst="rect">
            <a:avLst/>
          </a:prstGeom>
          <a:noFill/>
        </p:spPr>
        <p:txBody>
          <a:bodyPr wrap="none" rtlCol="0">
            <a:spAutoFit/>
          </a:bodyPr>
          <a:lstStyle/>
          <a:p>
            <a:pPr>
              <a:defRPr/>
            </a:pPr>
            <a:r>
              <a:rPr lang="en-US" sz="1200" b="1" dirty="0">
                <a:solidFill>
                  <a:srgbClr val="000000"/>
                </a:solidFill>
              </a:rPr>
              <a:t>Output</a:t>
            </a:r>
          </a:p>
        </p:txBody>
      </p:sp>
      <p:sp>
        <p:nvSpPr>
          <p:cNvPr id="2" name="Rectangle 1"/>
          <p:cNvSpPr/>
          <p:nvPr/>
        </p:nvSpPr>
        <p:spPr>
          <a:xfrm>
            <a:off x="3812374" y="5515758"/>
            <a:ext cx="3175434" cy="646331"/>
          </a:xfrm>
          <a:prstGeom prst="rect">
            <a:avLst/>
          </a:prstGeom>
        </p:spPr>
        <p:txBody>
          <a:bodyPr wrap="square">
            <a:spAutoFit/>
          </a:bodyPr>
          <a:lstStyle/>
          <a:p>
            <a:pPr>
              <a:defRPr/>
            </a:pPr>
            <a:r>
              <a:rPr lang="en-US" sz="1200" dirty="0">
                <a:solidFill>
                  <a:srgbClr val="000000"/>
                </a:solidFill>
              </a:rPr>
              <a:t>Assortment of Part level information to be carried in each truck for achieving first time fixes subject to maximized profit</a:t>
            </a:r>
          </a:p>
        </p:txBody>
      </p:sp>
      <p:pic>
        <p:nvPicPr>
          <p:cNvPr id="35" name="Picture 2" descr="http://www.gurobi.com/documentation/6.5/quickstart_mac/logo.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218199" y="4207603"/>
            <a:ext cx="662371" cy="194815"/>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4076334" y="3196554"/>
            <a:ext cx="2329059" cy="3674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dirty="0">
                <a:solidFill>
                  <a:prstClr val="black"/>
                </a:solidFill>
              </a:rPr>
              <a:t>Expected number of first time fixes</a:t>
            </a:r>
          </a:p>
        </p:txBody>
      </p:sp>
      <p:sp>
        <p:nvSpPr>
          <p:cNvPr id="3" name="Footer Placeholder 2">
            <a:extLst>
              <a:ext uri="{FF2B5EF4-FFF2-40B4-BE49-F238E27FC236}">
                <a16:creationId xmlns="" xmlns:a16="http://schemas.microsoft.com/office/drawing/2014/main" id="{DDA1A784-B1BE-4C0D-94C1-360A295F0695}"/>
              </a:ext>
            </a:extLst>
          </p:cNvPr>
          <p:cNvSpPr>
            <a:spLocks noGrp="1"/>
          </p:cNvSpPr>
          <p:nvPr>
            <p:ph type="ftr" sz="quarter" idx="11"/>
          </p:nvPr>
        </p:nvSpPr>
        <p:spPr/>
        <p:txBody>
          <a:bodyPr/>
          <a:lstStyle/>
          <a:p>
            <a:r>
              <a:rPr lang="en-US">
                <a:solidFill>
                  <a:srgbClr val="000000">
                    <a:tint val="75000"/>
                  </a:srgbClr>
                </a:solidFill>
              </a:rPr>
              <a:t>© LatentView Analytics. Confidential</a:t>
            </a:r>
          </a:p>
        </p:txBody>
      </p:sp>
      <p:sp>
        <p:nvSpPr>
          <p:cNvPr id="7" name="Slide Number Placeholder 6">
            <a:extLst>
              <a:ext uri="{FF2B5EF4-FFF2-40B4-BE49-F238E27FC236}">
                <a16:creationId xmlns="" xmlns:a16="http://schemas.microsoft.com/office/drawing/2014/main" id="{D940EE55-359D-4308-B4C5-B9B200CEA379}"/>
              </a:ext>
            </a:extLst>
          </p:cNvPr>
          <p:cNvSpPr>
            <a:spLocks noGrp="1"/>
          </p:cNvSpPr>
          <p:nvPr>
            <p:ph type="sldNum" sz="quarter" idx="12"/>
          </p:nvPr>
        </p:nvSpPr>
        <p:spPr/>
        <p:txBody>
          <a:bodyPr/>
          <a:lstStyle/>
          <a:p>
            <a:fld id="{6CD9AD5F-3CCE-084D-84D8-4A35232D3779}" type="slidenum">
              <a:rPr lang="en-US" smtClean="0"/>
              <a:pPr/>
              <a:t>26</a:t>
            </a:fld>
            <a:endParaRPr lang="en-US"/>
          </a:p>
        </p:txBody>
      </p:sp>
      <p:sp>
        <p:nvSpPr>
          <p:cNvPr id="5" name="Title 4">
            <a:extLst>
              <a:ext uri="{FF2B5EF4-FFF2-40B4-BE49-F238E27FC236}">
                <a16:creationId xmlns="" xmlns:a16="http://schemas.microsoft.com/office/drawing/2014/main" id="{C5608166-C754-440E-9AD9-A3AD48331A45}"/>
              </a:ext>
            </a:extLst>
          </p:cNvPr>
          <p:cNvSpPr>
            <a:spLocks noGrp="1"/>
          </p:cNvSpPr>
          <p:nvPr>
            <p:ph type="title"/>
          </p:nvPr>
        </p:nvSpPr>
        <p:spPr/>
        <p:txBody>
          <a:bodyPr>
            <a:normAutofit/>
          </a:bodyPr>
          <a:lstStyle/>
          <a:p>
            <a:r>
              <a:rPr lang="en-IN" sz="2745" spc="-96" dirty="0">
                <a:ln w="3175">
                  <a:noFill/>
                </a:ln>
                <a:solidFill>
                  <a:srgbClr val="095879"/>
                </a:solidFill>
                <a:ea typeface="Segoe UI" panose="020B0502040204020203" pitchFamily="34" charset="0"/>
              </a:rPr>
              <a:t>Supply Chain : Inventory Planning</a:t>
            </a:r>
          </a:p>
        </p:txBody>
      </p:sp>
      <p:pic>
        <p:nvPicPr>
          <p:cNvPr id="39" name="Picture 2" descr="C:\Users\viswanath.ramakirish\Downloads\supply chain1.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880570" y="1321103"/>
            <a:ext cx="542385" cy="542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22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osceles Triangle 37"/>
          <p:cNvSpPr/>
          <p:nvPr/>
        </p:nvSpPr>
        <p:spPr>
          <a:xfrm rot="5400000">
            <a:off x="2538835" y="3726522"/>
            <a:ext cx="384048" cy="243420"/>
          </a:xfrm>
          <a:prstGeom prst="triangle">
            <a:avLst/>
          </a:prstGeom>
          <a:solidFill>
            <a:srgbClr val="7ACC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tl val="0"/>
            </a:endParaRPr>
          </a:p>
        </p:txBody>
      </p:sp>
      <p:sp>
        <p:nvSpPr>
          <p:cNvPr id="85" name="Rectangle 84"/>
          <p:cNvSpPr/>
          <p:nvPr/>
        </p:nvSpPr>
        <p:spPr>
          <a:xfrm>
            <a:off x="8498599" y="1279147"/>
            <a:ext cx="3317135" cy="338554"/>
          </a:xfrm>
          <a:prstGeom prst="rect">
            <a:avLst/>
          </a:prstGeom>
          <a:solidFill>
            <a:srgbClr val="2F3542"/>
          </a:solidFill>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Segoe UI Light" panose="020B0502040204020203" pitchFamily="34" charset="0"/>
              </a:rPr>
              <a:t>Business Impact</a:t>
            </a:r>
          </a:p>
        </p:txBody>
      </p:sp>
      <p:sp>
        <p:nvSpPr>
          <p:cNvPr id="86" name="Rectangle 85"/>
          <p:cNvSpPr/>
          <p:nvPr/>
        </p:nvSpPr>
        <p:spPr>
          <a:xfrm>
            <a:off x="8332589" y="1824538"/>
            <a:ext cx="3822101" cy="2559675"/>
          </a:xfrm>
          <a:prstGeom prst="rect">
            <a:avLst/>
          </a:prstGeom>
        </p:spPr>
        <p:txBody>
          <a:bodyPr wrap="square">
            <a:spAutoFit/>
          </a:bodyPr>
          <a:lstStyle/>
          <a:p>
            <a:pPr marL="171450" marR="0" lvl="0" indent="-171450" algn="l" defTabSz="914400" rtl="0" eaLnBrk="1" fontAlgn="auto" latinLnBrk="0" hangingPunct="1">
              <a:lnSpc>
                <a:spcPct val="150000"/>
              </a:lnSpc>
              <a:spcBef>
                <a:spcPts val="6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Segoe UI" pitchFamily="34" charset="0"/>
                <a:cs typeface="Segoe UI" pitchFamily="34" charset="0"/>
              </a:rPr>
              <a:t>Enabled identification of opportunities worth an additional US$300,000 every year</a:t>
            </a:r>
          </a:p>
          <a:p>
            <a:pPr marL="171450" marR="0" lvl="0" indent="-171450" algn="l" defTabSz="914400" rtl="0" eaLnBrk="1" fontAlgn="auto" latinLnBrk="0" hangingPunct="1">
              <a:lnSpc>
                <a:spcPct val="150000"/>
              </a:lnSpc>
              <a:spcBef>
                <a:spcPts val="6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The annual savings in capacity management were increased by US $ 25,000 every year.</a:t>
            </a:r>
          </a:p>
          <a:p>
            <a:pPr marL="171450" lvl="0" indent="-171450">
              <a:lnSpc>
                <a:spcPct val="150000"/>
              </a:lnSpc>
              <a:spcBef>
                <a:spcPts val="600"/>
              </a:spcBef>
              <a:spcAft>
                <a:spcPts val="200"/>
              </a:spcAft>
              <a:buFont typeface="Arial" panose="020B0604020202020204" pitchFamily="34" charset="0"/>
              <a:buChar char="•"/>
              <a:defRPr/>
            </a:pPr>
            <a:r>
              <a:rPr lang="en-IN" sz="1400" dirty="0">
                <a:solidFill>
                  <a:prstClr val="black"/>
                </a:solidFill>
              </a:rPr>
              <a:t>Provide insights on metrics like Response Time, Trips per Repair, Gap/Surplus at each market segment</a:t>
            </a:r>
          </a:p>
        </p:txBody>
      </p:sp>
      <p:cxnSp>
        <p:nvCxnSpPr>
          <p:cNvPr id="4" name="Straight Connector 3"/>
          <p:cNvCxnSpPr/>
          <p:nvPr/>
        </p:nvCxnSpPr>
        <p:spPr>
          <a:xfrm>
            <a:off x="8141985" y="1274428"/>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111"/>
          <p:cNvSpPr>
            <a:spLocks noChangeArrowheads="1"/>
          </p:cNvSpPr>
          <p:nvPr/>
        </p:nvSpPr>
        <p:spPr bwMode="gray">
          <a:xfrm>
            <a:off x="256631" y="1787896"/>
            <a:ext cx="2096500" cy="4504723"/>
          </a:xfrm>
          <a:prstGeom prst="roundRect">
            <a:avLst>
              <a:gd name="adj" fmla="val 3931"/>
            </a:avLst>
          </a:prstGeom>
          <a:noFill/>
          <a:ln w="38100">
            <a:solidFill>
              <a:schemeClr val="bg1">
                <a:lumMod val="75000"/>
              </a:schemeClr>
            </a:solidFill>
            <a:miter lim="800000"/>
            <a:headEnd/>
            <a:tailEnd/>
          </a:ln>
        </p:spPr>
        <p:txBody>
          <a:bodyPr wrap="squar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pitchFamily="34" charset="0"/>
              <a:ea typeface="+mn-ea"/>
              <a:cs typeface="+mn-cs"/>
            </a:endParaRPr>
          </a:p>
        </p:txBody>
      </p:sp>
      <p:sp>
        <p:nvSpPr>
          <p:cNvPr id="42" name="Rectangle 114"/>
          <p:cNvSpPr>
            <a:spLocks noChangeArrowheads="1"/>
          </p:cNvSpPr>
          <p:nvPr/>
        </p:nvSpPr>
        <p:spPr bwMode="gray">
          <a:xfrm>
            <a:off x="514510" y="1932768"/>
            <a:ext cx="1557660" cy="680815"/>
          </a:xfrm>
          <a:prstGeom prst="rect">
            <a:avLst/>
          </a:prstGeom>
          <a:solidFill>
            <a:srgbClr val="2F3542"/>
          </a:solidFill>
          <a:ln w="12700">
            <a:noFill/>
            <a:miter lim="800000"/>
            <a:headEnd/>
            <a:tailEnd/>
          </a:ln>
          <a:effectLst>
            <a:outerShdw dist="53882" dir="2700000" algn="ctr" rotWithShape="0">
              <a:srgbClr val="777777">
                <a:alpha val="50000"/>
              </a:srgbClr>
            </a:outerShdw>
          </a:effectLst>
        </p:spPr>
        <p:txBody>
          <a:bodyPr wrap="square"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1">
                <a:ln>
                  <a:noFill/>
                </a:ln>
                <a:solidFill>
                  <a:srgbClr val="FFFFFF"/>
                </a:solidFill>
                <a:effectLst/>
                <a:uLnTx/>
                <a:uFillTx/>
                <a:latin typeface="Segoe UI Light" pitchFamily="34" charset="0"/>
                <a:ea typeface="+mn-ea"/>
                <a:cs typeface="+mn-cs"/>
              </a:rPr>
              <a:t>Internal Data</a:t>
            </a:r>
          </a:p>
        </p:txBody>
      </p:sp>
      <p:sp>
        <p:nvSpPr>
          <p:cNvPr id="43" name="Rectangle 115"/>
          <p:cNvSpPr>
            <a:spLocks noChangeArrowheads="1"/>
          </p:cNvSpPr>
          <p:nvPr/>
        </p:nvSpPr>
        <p:spPr bwMode="gray">
          <a:xfrm>
            <a:off x="514510" y="2853915"/>
            <a:ext cx="1557660" cy="457200"/>
          </a:xfrm>
          <a:prstGeom prst="rect">
            <a:avLst/>
          </a:prstGeom>
          <a:solidFill>
            <a:schemeClr val="tx2">
              <a:lumMod val="75000"/>
              <a:alpha val="20000"/>
            </a:schemeClr>
          </a:solidFill>
          <a:ln w="12700">
            <a:noFill/>
            <a:miter lim="800000"/>
            <a:headEnd/>
            <a:tailEnd/>
          </a:ln>
          <a:effectLst/>
        </p:spPr>
        <p:txBody>
          <a:bodyPr wrap="squar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srgbClr val="2F3542"/>
                </a:solidFill>
                <a:effectLst/>
                <a:uLnTx/>
                <a:uFillTx/>
                <a:latin typeface="Segoe UI Light" pitchFamily="34" charset="0"/>
                <a:ea typeface="+mn-ea"/>
                <a:cs typeface="+mn-cs"/>
              </a:rPr>
              <a:t>Demand Forecast</a:t>
            </a:r>
          </a:p>
        </p:txBody>
      </p:sp>
      <p:sp>
        <p:nvSpPr>
          <p:cNvPr id="44" name="Rectangle 116"/>
          <p:cNvSpPr>
            <a:spLocks noChangeArrowheads="1"/>
          </p:cNvSpPr>
          <p:nvPr/>
        </p:nvSpPr>
        <p:spPr bwMode="gray">
          <a:xfrm>
            <a:off x="514510" y="3544930"/>
            <a:ext cx="1557660" cy="457200"/>
          </a:xfrm>
          <a:prstGeom prst="rect">
            <a:avLst/>
          </a:prstGeom>
          <a:solidFill>
            <a:schemeClr val="tx2">
              <a:lumMod val="75000"/>
              <a:alpha val="20000"/>
            </a:schemeClr>
          </a:solidFill>
          <a:ln w="12700">
            <a:noFill/>
            <a:miter lim="800000"/>
            <a:headEnd/>
            <a:tailEnd/>
          </a:ln>
          <a:effectLst/>
        </p:spPr>
        <p:txBody>
          <a:bodyPr wrap="squar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1">
                <a:solidFill>
                  <a:srgbClr val="2F3542"/>
                </a:solidFill>
                <a:latin typeface="Segoe UI Light" pitchFamily="34" charset="0"/>
              </a:rPr>
              <a:t>Response Time</a:t>
            </a:r>
            <a:endParaRPr kumimoji="0" lang="en-US" sz="1200" b="1" i="0" u="none" strike="noStrike" kern="1200" cap="none" spc="0" normalizeH="0" baseline="0" noProof="1">
              <a:ln>
                <a:noFill/>
              </a:ln>
              <a:solidFill>
                <a:srgbClr val="2F3542"/>
              </a:solidFill>
              <a:effectLst/>
              <a:uLnTx/>
              <a:uFillTx/>
              <a:latin typeface="Segoe UI Light" pitchFamily="34" charset="0"/>
              <a:ea typeface="+mn-ea"/>
              <a:cs typeface="+mn-cs"/>
            </a:endParaRPr>
          </a:p>
        </p:txBody>
      </p:sp>
      <p:sp>
        <p:nvSpPr>
          <p:cNvPr id="45" name="Rectangle 117"/>
          <p:cNvSpPr>
            <a:spLocks noChangeArrowheads="1"/>
          </p:cNvSpPr>
          <p:nvPr/>
        </p:nvSpPr>
        <p:spPr bwMode="gray">
          <a:xfrm>
            <a:off x="514510" y="4235945"/>
            <a:ext cx="1557660" cy="457200"/>
          </a:xfrm>
          <a:prstGeom prst="rect">
            <a:avLst/>
          </a:prstGeom>
          <a:solidFill>
            <a:schemeClr val="tx2">
              <a:lumMod val="75000"/>
              <a:alpha val="20000"/>
            </a:schemeClr>
          </a:solidFill>
          <a:ln w="12700">
            <a:noFill/>
            <a:miter lim="800000"/>
            <a:headEnd/>
            <a:tailEnd/>
          </a:ln>
          <a:effectLst/>
        </p:spPr>
        <p:txBody>
          <a:bodyPr wrap="squar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srgbClr val="2F3542"/>
                </a:solidFill>
                <a:effectLst/>
                <a:uLnTx/>
                <a:uFillTx/>
                <a:latin typeface="Segoe UI Light" pitchFamily="34" charset="0"/>
                <a:ea typeface="+mn-ea"/>
                <a:cs typeface="+mn-cs"/>
              </a:rPr>
              <a:t>Overall Capacity</a:t>
            </a:r>
          </a:p>
        </p:txBody>
      </p:sp>
      <p:sp>
        <p:nvSpPr>
          <p:cNvPr id="46" name="Rectangle 118"/>
          <p:cNvSpPr>
            <a:spLocks noChangeArrowheads="1"/>
          </p:cNvSpPr>
          <p:nvPr/>
        </p:nvSpPr>
        <p:spPr bwMode="gray">
          <a:xfrm>
            <a:off x="514510" y="4926960"/>
            <a:ext cx="1557660" cy="457200"/>
          </a:xfrm>
          <a:prstGeom prst="rect">
            <a:avLst/>
          </a:prstGeom>
          <a:solidFill>
            <a:schemeClr val="tx2">
              <a:lumMod val="75000"/>
              <a:alpha val="20000"/>
            </a:schemeClr>
          </a:solidFill>
          <a:ln w="12700">
            <a:noFill/>
            <a:miter lim="800000"/>
            <a:headEnd/>
            <a:tailEnd/>
          </a:ln>
          <a:effectLst/>
        </p:spPr>
        <p:txBody>
          <a:bodyPr wrap="squar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srgbClr val="2F3542"/>
                </a:solidFill>
                <a:effectLst/>
                <a:uLnTx/>
                <a:uFillTx/>
                <a:latin typeface="Segoe UI Light" pitchFamily="34" charset="0"/>
                <a:ea typeface="+mn-ea"/>
                <a:cs typeface="+mn-cs"/>
              </a:rPr>
              <a:t>Gaps/Surplus</a:t>
            </a:r>
          </a:p>
        </p:txBody>
      </p:sp>
      <p:sp>
        <p:nvSpPr>
          <p:cNvPr id="48" name="Rectangle 47"/>
          <p:cNvSpPr/>
          <p:nvPr/>
        </p:nvSpPr>
        <p:spPr>
          <a:xfrm>
            <a:off x="3651157" y="1614883"/>
            <a:ext cx="4209871" cy="830997"/>
          </a:xfrm>
          <a:prstGeom prst="rect">
            <a:avLst/>
          </a:prstGeom>
        </p:spPr>
        <p:txBody>
          <a:bodyPr wrap="square">
            <a:spAutoFit/>
          </a:bodyPr>
          <a:lstStyle/>
          <a:p>
            <a:pPr lvl="0" algn="just">
              <a:defRPr/>
            </a:pPr>
            <a:r>
              <a:rPr lang="en-IN" sz="1200" b="1" dirty="0">
                <a:solidFill>
                  <a:srgbClr val="42847A"/>
                </a:solidFill>
                <a:latin typeface="Arial"/>
              </a:rPr>
              <a:t>Identify Gap/Surplus between demand and optimized capacity at each market segment level and help plan by Reducing Idle Capacity and Ensuring minimal gaps in high Demand geographies</a:t>
            </a:r>
          </a:p>
        </p:txBody>
      </p:sp>
      <p:sp>
        <p:nvSpPr>
          <p:cNvPr id="49" name="TextBox 48"/>
          <p:cNvSpPr txBox="1"/>
          <p:nvPr/>
        </p:nvSpPr>
        <p:spPr>
          <a:xfrm>
            <a:off x="2913842" y="1219905"/>
            <a:ext cx="4640933" cy="292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Enable Reallocation of Capacity on changing Demand</a:t>
            </a:r>
          </a:p>
        </p:txBody>
      </p:sp>
      <p:sp>
        <p:nvSpPr>
          <p:cNvPr id="58" name="TextBox 57"/>
          <p:cNvSpPr txBox="1"/>
          <p:nvPr/>
        </p:nvSpPr>
        <p:spPr>
          <a:xfrm>
            <a:off x="3019502" y="4926960"/>
            <a:ext cx="3506285" cy="292388"/>
          </a:xfrm>
          <a:prstGeom prst="rect">
            <a:avLst/>
          </a:prstGeom>
          <a:noFill/>
        </p:spPr>
        <p:txBody>
          <a:bodyPr wrap="square" rtlCol="0">
            <a:spAutoFit/>
          </a:bodyPr>
          <a:lstStyle>
            <a:defPPr>
              <a:defRPr lang="en-US"/>
            </a:defPPr>
            <a:lvl1pPr>
              <a:defRPr sz="1300" b="1">
                <a:solidFill>
                  <a:srgbClr val="000000"/>
                </a:solidFill>
                <a:latin typeface="Segoe UI" pitchFamily="34" charset="0"/>
                <a:ea typeface="Segoe UI" pitchFamily="34" charset="0"/>
                <a:cs typeface="Segoe UI"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Operational LP analytics and Validation</a:t>
            </a:r>
          </a:p>
        </p:txBody>
      </p:sp>
      <p:sp>
        <p:nvSpPr>
          <p:cNvPr id="62" name="Rectangle 61"/>
          <p:cNvSpPr/>
          <p:nvPr/>
        </p:nvSpPr>
        <p:spPr bwMode="auto">
          <a:xfrm>
            <a:off x="3098821" y="5927955"/>
            <a:ext cx="3630267" cy="569563"/>
          </a:xfrm>
          <a:prstGeom prst="rect">
            <a:avLst/>
          </a:prstGeom>
          <a:solidFill>
            <a:srgbClr val="53B99E">
              <a:alpha val="74902"/>
            </a:srgbClr>
          </a:solidFill>
          <a:ln>
            <a:noFill/>
            <a:headEnd/>
            <a:tailEnd/>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defRPr/>
            </a:pPr>
            <a:r>
              <a:rPr lang="en-IN" sz="1200" dirty="0">
                <a:solidFill>
                  <a:prstClr val="black"/>
                </a:solidFill>
              </a:rPr>
              <a:t>Identify Gap/Surplus between demand and optimized capacity at each market segment level</a:t>
            </a:r>
          </a:p>
        </p:txBody>
      </p:sp>
      <p:sp>
        <p:nvSpPr>
          <p:cNvPr id="65" name="Rectangle 64"/>
          <p:cNvSpPr/>
          <p:nvPr/>
        </p:nvSpPr>
        <p:spPr bwMode="auto">
          <a:xfrm>
            <a:off x="3098821" y="5337765"/>
            <a:ext cx="3645507" cy="414039"/>
          </a:xfrm>
          <a:prstGeom prst="rect">
            <a:avLst/>
          </a:prstGeom>
          <a:solidFill>
            <a:srgbClr val="53B99E">
              <a:alpha val="74902"/>
            </a:srgbClr>
          </a:solidFill>
          <a:ln>
            <a:noFill/>
            <a:headEnd/>
            <a:tailEn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en-IN" sz="1200" noProof="1">
                <a:solidFill>
                  <a:srgbClr val="000000"/>
                </a:solidFill>
              </a:rPr>
              <a:t>Setup &amp; maintain a data mart in SQL server</a:t>
            </a:r>
          </a:p>
        </p:txBody>
      </p:sp>
      <p:sp>
        <p:nvSpPr>
          <p:cNvPr id="2" name="Footer Placeholder 1">
            <a:extLst>
              <a:ext uri="{FF2B5EF4-FFF2-40B4-BE49-F238E27FC236}">
                <a16:creationId xmlns="" xmlns:a16="http://schemas.microsoft.com/office/drawing/2014/main" id="{79B68B52-DFD0-426A-BE00-C9673236C70B}"/>
              </a:ext>
            </a:extLst>
          </p:cNvPr>
          <p:cNvSpPr>
            <a:spLocks noGrp="1"/>
          </p:cNvSpPr>
          <p:nvPr>
            <p:ph type="ftr" sz="quarter" idx="11"/>
          </p:nvPr>
        </p:nvSpPr>
        <p:spPr/>
        <p:txBody>
          <a:bodyPr/>
          <a:lstStyle/>
          <a:p>
            <a:r>
              <a:rPr lang="en-US">
                <a:solidFill>
                  <a:srgbClr val="000000">
                    <a:tint val="75000"/>
                  </a:srgbClr>
                </a:solidFill>
              </a:rPr>
              <a:t>© LatentView Analytics. Confidential</a:t>
            </a:r>
          </a:p>
        </p:txBody>
      </p:sp>
      <p:sp>
        <p:nvSpPr>
          <p:cNvPr id="6" name="Slide Number Placeholder 5">
            <a:extLst>
              <a:ext uri="{FF2B5EF4-FFF2-40B4-BE49-F238E27FC236}">
                <a16:creationId xmlns="" xmlns:a16="http://schemas.microsoft.com/office/drawing/2014/main" id="{B29FB6E1-081E-4C04-8CD8-C450DC2C5B85}"/>
              </a:ext>
            </a:extLst>
          </p:cNvPr>
          <p:cNvSpPr>
            <a:spLocks noGrp="1"/>
          </p:cNvSpPr>
          <p:nvPr>
            <p:ph type="sldNum" sz="quarter" idx="12"/>
          </p:nvPr>
        </p:nvSpPr>
        <p:spPr/>
        <p:txBody>
          <a:bodyPr/>
          <a:lstStyle/>
          <a:p>
            <a:fld id="{6CD9AD5F-3CCE-084D-84D8-4A35232D3779}" type="slidenum">
              <a:rPr lang="en-US" smtClean="0"/>
              <a:pPr/>
              <a:t>27</a:t>
            </a:fld>
            <a:endParaRPr lang="en-US"/>
          </a:p>
        </p:txBody>
      </p:sp>
      <p:sp>
        <p:nvSpPr>
          <p:cNvPr id="3" name="Title 2">
            <a:extLst>
              <a:ext uri="{FF2B5EF4-FFF2-40B4-BE49-F238E27FC236}">
                <a16:creationId xmlns="" xmlns:a16="http://schemas.microsoft.com/office/drawing/2014/main" id="{E5618C82-C477-4901-B2D7-B2E8AFF2C7FA}"/>
              </a:ext>
            </a:extLst>
          </p:cNvPr>
          <p:cNvSpPr>
            <a:spLocks noGrp="1"/>
          </p:cNvSpPr>
          <p:nvPr>
            <p:ph type="title"/>
          </p:nvPr>
        </p:nvSpPr>
        <p:spPr/>
        <p:txBody>
          <a:bodyPr>
            <a:normAutofit/>
          </a:bodyPr>
          <a:lstStyle/>
          <a:p>
            <a:r>
              <a:rPr lang="en-IN" sz="2745" spc="-96" dirty="0">
                <a:ln w="3175">
                  <a:noFill/>
                </a:ln>
                <a:solidFill>
                  <a:srgbClr val="095879"/>
                </a:solidFill>
                <a:ea typeface="Segoe UI" panose="020B0502040204020203" pitchFamily="34" charset="0"/>
              </a:rPr>
              <a:t>Supply Chain : Dynamic Capacity Reallocation</a:t>
            </a:r>
          </a:p>
        </p:txBody>
      </p:sp>
      <p:sp>
        <p:nvSpPr>
          <p:cNvPr id="32" name="Rectangle 117"/>
          <p:cNvSpPr>
            <a:spLocks noChangeArrowheads="1"/>
          </p:cNvSpPr>
          <p:nvPr/>
        </p:nvSpPr>
        <p:spPr bwMode="gray">
          <a:xfrm>
            <a:off x="514510" y="5617975"/>
            <a:ext cx="1557660" cy="457200"/>
          </a:xfrm>
          <a:prstGeom prst="rect">
            <a:avLst/>
          </a:prstGeom>
          <a:solidFill>
            <a:schemeClr val="tx2">
              <a:lumMod val="75000"/>
              <a:alpha val="20000"/>
            </a:schemeClr>
          </a:solidFill>
          <a:ln w="12700">
            <a:noFill/>
            <a:miter lim="800000"/>
            <a:headEnd/>
            <a:tailEnd/>
          </a:ln>
          <a:effectLst/>
        </p:spPr>
        <p:txBody>
          <a:bodyPr wrap="squar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1">
                <a:ln>
                  <a:noFill/>
                </a:ln>
                <a:solidFill>
                  <a:srgbClr val="2F3542"/>
                </a:solidFill>
                <a:effectLst/>
                <a:uLnTx/>
                <a:uFillTx/>
                <a:latin typeface="Segoe UI Light" pitchFamily="34" charset="0"/>
                <a:ea typeface="+mn-ea"/>
                <a:cs typeface="+mn-cs"/>
              </a:rPr>
              <a:t>Recommended Actions</a:t>
            </a:r>
          </a:p>
        </p:txBody>
      </p:sp>
      <p:pic>
        <p:nvPicPr>
          <p:cNvPr id="94" name="Picture 8" descr="http://www.lightspeedgmi.com/wp-content/uploads/2014/09/capacity-icon.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984010" y="1670391"/>
            <a:ext cx="658706" cy="660501"/>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68491" y="2899219"/>
            <a:ext cx="3102787" cy="1513975"/>
          </a:xfrm>
          <a:prstGeom prst="rect">
            <a:avLst/>
          </a:prstGeom>
        </p:spPr>
      </p:pic>
      <p:sp>
        <p:nvSpPr>
          <p:cNvPr id="100" name="Rectangle 99"/>
          <p:cNvSpPr/>
          <p:nvPr/>
        </p:nvSpPr>
        <p:spPr bwMode="auto">
          <a:xfrm>
            <a:off x="2957079" y="3375025"/>
            <a:ext cx="1887576" cy="419032"/>
          </a:xfrm>
          <a:prstGeom prst="rect">
            <a:avLst/>
          </a:prstGeom>
          <a:solidFill>
            <a:schemeClr val="accent5">
              <a:lumMod val="20000"/>
              <a:lumOff val="80000"/>
              <a:alpha val="74902"/>
            </a:schemeClr>
          </a:solidFill>
          <a:ln>
            <a:noFill/>
            <a:headEnd/>
            <a:tailEnd/>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dirty="0">
                <a:solidFill>
                  <a:schemeClr val="tx1"/>
                </a:solidFill>
              </a:rPr>
              <a:t>ETL process setup to </a:t>
            </a:r>
          </a:p>
          <a:p>
            <a:r>
              <a:rPr lang="en-US" sz="1200" dirty="0">
                <a:solidFill>
                  <a:schemeClr val="tx1"/>
                </a:solidFill>
              </a:rPr>
              <a:t>synchronize</a:t>
            </a:r>
          </a:p>
        </p:txBody>
      </p:sp>
      <p:sp>
        <p:nvSpPr>
          <p:cNvPr id="101" name="Rectangle 100"/>
          <p:cNvSpPr/>
          <p:nvPr/>
        </p:nvSpPr>
        <p:spPr bwMode="auto">
          <a:xfrm>
            <a:off x="2973899" y="2868710"/>
            <a:ext cx="1887576" cy="395076"/>
          </a:xfrm>
          <a:prstGeom prst="rect">
            <a:avLst/>
          </a:prstGeom>
          <a:solidFill>
            <a:schemeClr val="accent5">
              <a:lumMod val="20000"/>
              <a:lumOff val="80000"/>
              <a:alpha val="74902"/>
            </a:schemeClr>
          </a:solidFill>
          <a:ln>
            <a:noFill/>
            <a:headEnd/>
            <a:tailEnd/>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dirty="0">
                <a:solidFill>
                  <a:schemeClr val="tx1"/>
                </a:solidFill>
              </a:rPr>
              <a:t>Data warehousing</a:t>
            </a:r>
          </a:p>
        </p:txBody>
      </p:sp>
      <p:sp>
        <p:nvSpPr>
          <p:cNvPr id="103" name="Rectangle 102"/>
          <p:cNvSpPr/>
          <p:nvPr/>
        </p:nvSpPr>
        <p:spPr bwMode="auto">
          <a:xfrm>
            <a:off x="2952836" y="3930973"/>
            <a:ext cx="1876437" cy="381936"/>
          </a:xfrm>
          <a:prstGeom prst="rect">
            <a:avLst/>
          </a:prstGeom>
          <a:solidFill>
            <a:schemeClr val="accent5">
              <a:lumMod val="20000"/>
              <a:lumOff val="80000"/>
              <a:alpha val="74902"/>
            </a:schemeClr>
          </a:solidFill>
          <a:ln>
            <a:noFill/>
            <a:headEnd/>
            <a:tailEnd/>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dirty="0">
                <a:solidFill>
                  <a:schemeClr val="tx1"/>
                </a:solidFill>
              </a:rPr>
              <a:t>Develop &amp; Maintain the analytics interface</a:t>
            </a:r>
          </a:p>
        </p:txBody>
      </p:sp>
      <p:pic>
        <p:nvPicPr>
          <p:cNvPr id="105" name="Picture 104"/>
          <p:cNvPicPr>
            <a:picLocks noChangeAspect="1"/>
          </p:cNvPicPr>
          <p:nvPr/>
        </p:nvPicPr>
        <p:blipFill>
          <a:blip r:embed="rId4">
            <a:clrChange>
              <a:clrFrom>
                <a:srgbClr val="FFFFFF"/>
              </a:clrFrom>
              <a:clrTo>
                <a:srgbClr val="FFFFFF">
                  <a:alpha val="0"/>
                </a:srgbClr>
              </a:clrTo>
            </a:clrChange>
          </a:blip>
          <a:stretch>
            <a:fillRect/>
          </a:stretch>
        </p:blipFill>
        <p:spPr>
          <a:xfrm>
            <a:off x="4285536" y="2726200"/>
            <a:ext cx="962025" cy="923925"/>
          </a:xfrm>
          <a:prstGeom prst="rect">
            <a:avLst/>
          </a:prstGeom>
        </p:spPr>
      </p:pic>
    </p:spTree>
    <p:extLst>
      <p:ext uri="{BB962C8B-B14F-4D97-AF65-F5344CB8AC3E}">
        <p14:creationId xmlns:p14="http://schemas.microsoft.com/office/powerpoint/2010/main" val="452302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Appendix</a:t>
            </a:r>
            <a:endParaRPr lang="en-US" dirty="0"/>
          </a:p>
        </p:txBody>
      </p:sp>
    </p:spTree>
    <p:extLst>
      <p:ext uri="{BB962C8B-B14F-4D97-AF65-F5344CB8AC3E}">
        <p14:creationId xmlns:p14="http://schemas.microsoft.com/office/powerpoint/2010/main" val="994992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115484" y="208761"/>
            <a:ext cx="6569242" cy="390533"/>
          </a:xfrm>
          <a:prstGeom prst="rect">
            <a:avLst/>
          </a:prstGeom>
          <a:solidFill>
            <a:schemeClr val="bg1"/>
          </a:solidFill>
        </p:spPr>
        <p:txBody>
          <a:bodyPr vert="horz" lIns="121789" tIns="60895" rIns="121789" bIns="60895" rtlCol="0" anchor="ctr">
            <a:noAutofit/>
          </a:bodyPr>
          <a:lstStyle/>
          <a:p>
            <a:pPr>
              <a:spcBef>
                <a:spcPct val="0"/>
              </a:spcBef>
            </a:pPr>
            <a:endParaRPr lang="en-US" sz="2745" spc="-96" dirty="0">
              <a:ln w="3175">
                <a:noFill/>
              </a:ln>
              <a:solidFill>
                <a:srgbClr val="095879"/>
              </a:solidFill>
              <a:latin typeface="Segoe UI Semibold" panose="020B0702040204020203" pitchFamily="34" charset="0"/>
              <a:ea typeface="Segoe UI" panose="020B0502040204020203" pitchFamily="34" charset="0"/>
              <a:cs typeface="+mj-cs"/>
            </a:endParaRPr>
          </a:p>
        </p:txBody>
      </p:sp>
      <p:sp>
        <p:nvSpPr>
          <p:cNvPr id="54" name="Slide Number Placeholder 5"/>
          <p:cNvSpPr txBox="1">
            <a:spLocks/>
          </p:cNvSpPr>
          <p:nvPr/>
        </p:nvSpPr>
        <p:spPr>
          <a:xfrm>
            <a:off x="9432702"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0414F87-21CC-45C6-A33F-A15A7E070B6F}" type="slidenum">
              <a:rPr lang="en-US" sz="1200" smtClean="0">
                <a:solidFill>
                  <a:srgbClr val="000000">
                    <a:tint val="75000"/>
                  </a:srgbClr>
                </a:solidFill>
              </a:rPr>
              <a:pPr algn="r"/>
              <a:t>29</a:t>
            </a:fld>
            <a:endParaRPr lang="en-US" sz="1200" dirty="0">
              <a:solidFill>
                <a:srgbClr val="000000">
                  <a:tint val="75000"/>
                </a:srgbClr>
              </a:solidFill>
            </a:endParaRPr>
          </a:p>
        </p:txBody>
      </p:sp>
      <p:sp>
        <p:nvSpPr>
          <p:cNvPr id="28" name="Rectangle 27"/>
          <p:cNvSpPr/>
          <p:nvPr/>
        </p:nvSpPr>
        <p:spPr>
          <a:xfrm>
            <a:off x="1" y="1226542"/>
            <a:ext cx="12192003" cy="22536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175287" y="1204890"/>
            <a:ext cx="11983879" cy="582423"/>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b="1" dirty="0">
                <a:solidFill>
                  <a:srgbClr val="44546A"/>
                </a:solidFill>
              </a:rPr>
              <a:t>The Problem: </a:t>
            </a:r>
            <a:endParaRPr lang="en-US" sz="1600" dirty="0">
              <a:solidFill>
                <a:srgbClr val="44546A"/>
              </a:solidFill>
            </a:endParaRPr>
          </a:p>
        </p:txBody>
      </p:sp>
      <p:grpSp>
        <p:nvGrpSpPr>
          <p:cNvPr id="5" name="Group 4"/>
          <p:cNvGrpSpPr/>
          <p:nvPr/>
        </p:nvGrpSpPr>
        <p:grpSpPr>
          <a:xfrm>
            <a:off x="228901" y="1765837"/>
            <a:ext cx="11711293" cy="1520546"/>
            <a:chOff x="237437" y="1842298"/>
            <a:chExt cx="11711293" cy="1520546"/>
          </a:xfrm>
        </p:grpSpPr>
        <p:sp>
          <p:nvSpPr>
            <p:cNvPr id="29" name="Rectangle 28"/>
            <p:cNvSpPr/>
            <p:nvPr/>
          </p:nvSpPr>
          <p:spPr>
            <a:xfrm>
              <a:off x="260343" y="2000312"/>
              <a:ext cx="3302271" cy="9507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endParaRPr lang="en-US" sz="1400" dirty="0">
                <a:solidFill>
                  <a:srgbClr val="000000"/>
                </a:solidFill>
              </a:endParaRPr>
            </a:p>
          </p:txBody>
        </p:sp>
        <p:sp>
          <p:nvSpPr>
            <p:cNvPr id="30" name="Rectangle 29"/>
            <p:cNvSpPr/>
            <p:nvPr/>
          </p:nvSpPr>
          <p:spPr>
            <a:xfrm>
              <a:off x="260343" y="1854084"/>
              <a:ext cx="3584448" cy="1508760"/>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ectangle 30"/>
            <p:cNvSpPr/>
            <p:nvPr/>
          </p:nvSpPr>
          <p:spPr>
            <a:xfrm>
              <a:off x="270586" y="2208918"/>
              <a:ext cx="3499537" cy="333617"/>
            </a:xfrm>
            <a:prstGeom prst="rect">
              <a:avLst/>
            </a:prstGeom>
          </p:spPr>
          <p:txBody>
            <a:bodyPr wrap="square">
              <a:spAutoFit/>
            </a:bodyPr>
            <a:lstStyle/>
            <a:p>
              <a:pPr>
                <a:lnSpc>
                  <a:spcPct val="120000"/>
                </a:lnSpc>
              </a:pPr>
              <a:endParaRPr lang="en-US" sz="1400" dirty="0">
                <a:solidFill>
                  <a:prstClr val="black"/>
                </a:solidFill>
                <a:ea typeface="Verdana" panose="020B0604030504040204" pitchFamily="34" charset="0"/>
                <a:cs typeface="Verdana" panose="020B0604030504040204" pitchFamily="34" charset="0"/>
              </a:endParaRPr>
            </a:p>
          </p:txBody>
        </p:sp>
        <p:sp>
          <p:nvSpPr>
            <p:cNvPr id="32" name="Rectangle 31"/>
            <p:cNvSpPr/>
            <p:nvPr/>
          </p:nvSpPr>
          <p:spPr>
            <a:xfrm>
              <a:off x="237437" y="1842298"/>
              <a:ext cx="2534636" cy="338554"/>
            </a:xfrm>
            <a:prstGeom prst="rect">
              <a:avLst/>
            </a:prstGeom>
          </p:spPr>
          <p:txBody>
            <a:bodyPr wrap="square">
              <a:spAutoFit/>
            </a:bodyPr>
            <a:lstStyle/>
            <a:p>
              <a:r>
                <a:rPr lang="en-US" sz="1600" b="1" dirty="0">
                  <a:solidFill>
                    <a:srgbClr val="44546A"/>
                  </a:solidFill>
                </a:rPr>
                <a:t>The “Before” State</a:t>
              </a:r>
            </a:p>
          </p:txBody>
        </p:sp>
        <p:sp>
          <p:nvSpPr>
            <p:cNvPr id="33" name="Rectangle 32"/>
            <p:cNvSpPr/>
            <p:nvPr/>
          </p:nvSpPr>
          <p:spPr>
            <a:xfrm>
              <a:off x="8301385" y="1854084"/>
              <a:ext cx="3584448" cy="1508760"/>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SzPct val="120000"/>
              </a:pPr>
              <a:endParaRPr lang="en-US" sz="1300" dirty="0">
                <a:solidFill>
                  <a:srgbClr val="000000"/>
                </a:solidFill>
              </a:endParaRPr>
            </a:p>
          </p:txBody>
        </p:sp>
        <p:sp>
          <p:nvSpPr>
            <p:cNvPr id="34" name="Rectangle 33"/>
            <p:cNvSpPr/>
            <p:nvPr/>
          </p:nvSpPr>
          <p:spPr>
            <a:xfrm>
              <a:off x="8297111" y="2208918"/>
              <a:ext cx="3651619" cy="333617"/>
            </a:xfrm>
            <a:prstGeom prst="rect">
              <a:avLst/>
            </a:prstGeom>
          </p:spPr>
          <p:txBody>
            <a:bodyPr wrap="square">
              <a:spAutoFit/>
            </a:bodyPr>
            <a:lstStyle/>
            <a:p>
              <a:pPr>
                <a:lnSpc>
                  <a:spcPct val="120000"/>
                </a:lnSpc>
              </a:pPr>
              <a:endParaRPr lang="en-US" sz="1400" dirty="0">
                <a:solidFill>
                  <a:prstClr val="black"/>
                </a:solidFill>
                <a:ea typeface="Verdana" panose="020B0604030504040204" pitchFamily="34" charset="0"/>
                <a:cs typeface="Verdana" panose="020B0604030504040204" pitchFamily="34" charset="0"/>
              </a:endParaRPr>
            </a:p>
          </p:txBody>
        </p:sp>
        <p:sp>
          <p:nvSpPr>
            <p:cNvPr id="36" name="Rectangle 35"/>
            <p:cNvSpPr/>
            <p:nvPr/>
          </p:nvSpPr>
          <p:spPr>
            <a:xfrm>
              <a:off x="4255290" y="2000312"/>
              <a:ext cx="3302271" cy="9507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endParaRPr lang="en-US" sz="1400" dirty="0">
                <a:solidFill>
                  <a:srgbClr val="000000"/>
                </a:solidFill>
              </a:endParaRPr>
            </a:p>
          </p:txBody>
        </p:sp>
        <p:sp>
          <p:nvSpPr>
            <p:cNvPr id="38" name="Rectangle 37"/>
            <p:cNvSpPr/>
            <p:nvPr/>
          </p:nvSpPr>
          <p:spPr>
            <a:xfrm>
              <a:off x="4280864" y="1854084"/>
              <a:ext cx="3584448" cy="1508760"/>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 name="Rectangle 39"/>
            <p:cNvSpPr/>
            <p:nvPr/>
          </p:nvSpPr>
          <p:spPr>
            <a:xfrm>
              <a:off x="4292762" y="2208918"/>
              <a:ext cx="3569219" cy="333617"/>
            </a:xfrm>
            <a:prstGeom prst="rect">
              <a:avLst/>
            </a:prstGeom>
          </p:spPr>
          <p:txBody>
            <a:bodyPr wrap="square">
              <a:spAutoFit/>
            </a:bodyPr>
            <a:lstStyle/>
            <a:p>
              <a:pPr>
                <a:lnSpc>
                  <a:spcPct val="120000"/>
                </a:lnSpc>
              </a:pPr>
              <a:endParaRPr lang="en-US" sz="1400" dirty="0">
                <a:solidFill>
                  <a:prstClr val="black"/>
                </a:solidFill>
                <a:ea typeface="Verdana" panose="020B0604030504040204" pitchFamily="34" charset="0"/>
                <a:cs typeface="Verdana" panose="020B0604030504040204" pitchFamily="34" charset="0"/>
              </a:endParaRPr>
            </a:p>
          </p:txBody>
        </p:sp>
        <p:sp>
          <p:nvSpPr>
            <p:cNvPr id="42" name="Rectangle 41"/>
            <p:cNvSpPr/>
            <p:nvPr/>
          </p:nvSpPr>
          <p:spPr>
            <a:xfrm>
              <a:off x="4292762" y="1842298"/>
              <a:ext cx="2131840" cy="338554"/>
            </a:xfrm>
            <a:prstGeom prst="rect">
              <a:avLst/>
            </a:prstGeom>
          </p:spPr>
          <p:txBody>
            <a:bodyPr wrap="square">
              <a:spAutoFit/>
            </a:bodyPr>
            <a:lstStyle/>
            <a:p>
              <a:r>
                <a:rPr lang="en-US" sz="1600" b="1" dirty="0">
                  <a:solidFill>
                    <a:srgbClr val="44546A"/>
                  </a:solidFill>
                </a:rPr>
                <a:t>LatentView Solution</a:t>
              </a:r>
            </a:p>
          </p:txBody>
        </p:sp>
        <p:sp>
          <p:nvSpPr>
            <p:cNvPr id="43" name="Rectangle 42"/>
            <p:cNvSpPr/>
            <p:nvPr/>
          </p:nvSpPr>
          <p:spPr>
            <a:xfrm>
              <a:off x="8297111" y="1842298"/>
              <a:ext cx="2534636" cy="338554"/>
            </a:xfrm>
            <a:prstGeom prst="rect">
              <a:avLst/>
            </a:prstGeom>
          </p:spPr>
          <p:txBody>
            <a:bodyPr wrap="square">
              <a:spAutoFit/>
            </a:bodyPr>
            <a:lstStyle/>
            <a:p>
              <a:r>
                <a:rPr lang="en-US" sz="1600" b="1" dirty="0">
                  <a:solidFill>
                    <a:srgbClr val="44546A"/>
                  </a:solidFill>
                </a:rPr>
                <a:t>The “After” State</a:t>
              </a:r>
            </a:p>
          </p:txBody>
        </p:sp>
      </p:grpSp>
      <p:sp>
        <p:nvSpPr>
          <p:cNvPr id="46" name="Rectangle 45"/>
          <p:cNvSpPr/>
          <p:nvPr/>
        </p:nvSpPr>
        <p:spPr>
          <a:xfrm>
            <a:off x="120389" y="650606"/>
            <a:ext cx="5926450" cy="607190"/>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44546A"/>
                </a:solidFill>
              </a:rPr>
              <a:t>World’s Largest Social Media Company</a:t>
            </a:r>
          </a:p>
        </p:txBody>
      </p:sp>
      <p:sp>
        <p:nvSpPr>
          <p:cNvPr id="2" name="TextBox 1"/>
          <p:cNvSpPr txBox="1"/>
          <p:nvPr/>
        </p:nvSpPr>
        <p:spPr>
          <a:xfrm>
            <a:off x="4275784" y="2047741"/>
            <a:ext cx="3606565" cy="1212640"/>
          </a:xfrm>
          <a:prstGeom prst="rect">
            <a:avLst/>
          </a:prstGeom>
          <a:noFill/>
        </p:spPr>
        <p:txBody>
          <a:bodyPr wrap="square" rtlCol="0">
            <a:spAutoFit/>
          </a:bodyPr>
          <a:lstStyle/>
          <a:p>
            <a:pPr>
              <a:lnSpc>
                <a:spcPct val="130000"/>
              </a:lnSpc>
            </a:pPr>
            <a:r>
              <a:rPr lang="en-US" sz="1400" dirty="0">
                <a:solidFill>
                  <a:schemeClr val="tx2"/>
                </a:solidFill>
                <a:cs typeface="Segoe UI"/>
              </a:rPr>
              <a:t>Optimized IT logistics cost by forecasting employee turnover using time series forecasting and by predicting asset upgrades and failures using Asset Survival Models</a:t>
            </a:r>
          </a:p>
        </p:txBody>
      </p:sp>
      <p:sp>
        <p:nvSpPr>
          <p:cNvPr id="4" name="Rectangle 3"/>
          <p:cNvSpPr/>
          <p:nvPr/>
        </p:nvSpPr>
        <p:spPr>
          <a:xfrm>
            <a:off x="219619" y="2074247"/>
            <a:ext cx="3568577" cy="1492716"/>
          </a:xfrm>
          <a:prstGeom prst="rect">
            <a:avLst/>
          </a:prstGeom>
        </p:spPr>
        <p:txBody>
          <a:bodyPr wrap="square">
            <a:spAutoFit/>
          </a:bodyPr>
          <a:lstStyle/>
          <a:p>
            <a:pPr>
              <a:lnSpc>
                <a:spcPct val="130000"/>
              </a:lnSpc>
            </a:pPr>
            <a:r>
              <a:rPr lang="en-US" sz="1400" dirty="0">
                <a:solidFill>
                  <a:schemeClr val="tx2"/>
                </a:solidFill>
              </a:rPr>
              <a:t>Demand &amp; Supply for desktops and laptops was based on rudimentary planning data which resulted in significantly higher IT logistics cost than expected</a:t>
            </a:r>
          </a:p>
          <a:p>
            <a:pPr>
              <a:lnSpc>
                <a:spcPct val="130000"/>
              </a:lnSpc>
            </a:pPr>
            <a:endParaRPr lang="en-US" sz="1400" dirty="0">
              <a:solidFill>
                <a:schemeClr val="tx2"/>
              </a:solidFill>
            </a:endParaRPr>
          </a:p>
        </p:txBody>
      </p:sp>
      <p:sp>
        <p:nvSpPr>
          <p:cNvPr id="8" name="TextBox 7"/>
          <p:cNvSpPr txBox="1"/>
          <p:nvPr/>
        </p:nvSpPr>
        <p:spPr>
          <a:xfrm>
            <a:off x="1547772" y="1327052"/>
            <a:ext cx="10551015" cy="338554"/>
          </a:xfrm>
          <a:prstGeom prst="rect">
            <a:avLst/>
          </a:prstGeom>
          <a:noFill/>
        </p:spPr>
        <p:txBody>
          <a:bodyPr wrap="square" rtlCol="0">
            <a:spAutoFit/>
          </a:bodyPr>
          <a:lstStyle/>
          <a:p>
            <a:r>
              <a:rPr lang="en-US" sz="1600" dirty="0">
                <a:solidFill>
                  <a:schemeClr val="tx2"/>
                </a:solidFill>
              </a:rPr>
              <a:t>In large knowledge driven companies, Information Technology related costs can be a significant % of operating expenses</a:t>
            </a:r>
          </a:p>
        </p:txBody>
      </p:sp>
      <p:sp>
        <p:nvSpPr>
          <p:cNvPr id="6" name="TextBox 5"/>
          <p:cNvSpPr txBox="1"/>
          <p:nvPr/>
        </p:nvSpPr>
        <p:spPr>
          <a:xfrm>
            <a:off x="8285244" y="2047741"/>
            <a:ext cx="3588722" cy="932563"/>
          </a:xfrm>
          <a:prstGeom prst="rect">
            <a:avLst/>
          </a:prstGeom>
          <a:noFill/>
        </p:spPr>
        <p:txBody>
          <a:bodyPr wrap="square" rtlCol="0">
            <a:spAutoFit/>
          </a:bodyPr>
          <a:lstStyle/>
          <a:p>
            <a:pPr>
              <a:lnSpc>
                <a:spcPct val="130000"/>
              </a:lnSpc>
            </a:pPr>
            <a:r>
              <a:rPr lang="en-US" sz="1400" noProof="1">
                <a:solidFill>
                  <a:schemeClr val="tx2"/>
                </a:solidFill>
                <a:ea typeface="Verdana" panose="020B0604030504040204" pitchFamily="34" charset="0"/>
                <a:cs typeface="Verdana" panose="020B0604030504040204" pitchFamily="34" charset="0"/>
              </a:rPr>
              <a:t>Implementing the solution </a:t>
            </a:r>
            <a:r>
              <a:rPr lang="en-US" sz="1400" dirty="0">
                <a:solidFill>
                  <a:schemeClr val="tx2"/>
                </a:solidFill>
                <a:ea typeface="Verdana" panose="020B0604030504040204" pitchFamily="34" charset="0"/>
                <a:cs typeface="Verdana" panose="020B0604030504040204" pitchFamily="34" charset="0"/>
              </a:rPr>
              <a:t>saved the client </a:t>
            </a:r>
          </a:p>
          <a:p>
            <a:pPr>
              <a:lnSpc>
                <a:spcPct val="130000"/>
              </a:lnSpc>
            </a:pPr>
            <a:r>
              <a:rPr lang="en-US" sz="1400" dirty="0">
                <a:solidFill>
                  <a:schemeClr val="tx2"/>
                </a:solidFill>
                <a:ea typeface="Verdana" panose="020B0604030504040204" pitchFamily="34" charset="0"/>
                <a:cs typeface="Verdana" panose="020B0604030504040204" pitchFamily="34" charset="0"/>
              </a:rPr>
              <a:t>$6 million for fiscal year 2016-17. </a:t>
            </a:r>
          </a:p>
          <a:p>
            <a:pPr>
              <a:lnSpc>
                <a:spcPct val="130000"/>
              </a:lnSpc>
            </a:pPr>
            <a:endParaRPr lang="en-US" sz="1400" dirty="0">
              <a:solidFill>
                <a:schemeClr val="tx2"/>
              </a:solidFill>
              <a:ea typeface="Verdana" panose="020B0604030504040204" pitchFamily="34" charset="0"/>
              <a:cs typeface="Verdana" panose="020B0604030504040204" pitchFamily="34" charset="0"/>
            </a:endParaRPr>
          </a:p>
        </p:txBody>
      </p:sp>
      <p:sp>
        <p:nvSpPr>
          <p:cNvPr id="88" name="Rectangle 87"/>
          <p:cNvSpPr/>
          <p:nvPr/>
        </p:nvSpPr>
        <p:spPr>
          <a:xfrm>
            <a:off x="7409055" y="3526165"/>
            <a:ext cx="3246725" cy="237827"/>
          </a:xfrm>
          <a:prstGeom prst="rect">
            <a:avLst/>
          </a:prstGeom>
          <a:solidFill>
            <a:srgbClr val="48B296"/>
          </a:solidFill>
        </p:spPr>
        <p:txBody>
          <a:bodyPr wrap="square">
            <a:spAutoFit/>
          </a:bodyPr>
          <a:lstStyle/>
          <a:p>
            <a:pPr algn="ctr"/>
            <a:r>
              <a:rPr lang="en-US" sz="1100" b="1" dirty="0">
                <a:solidFill>
                  <a:schemeClr val="tx2"/>
                </a:solidFill>
                <a:cs typeface="Segoe UI"/>
              </a:rPr>
              <a:t>Spend Tracking and Scenario Planning</a:t>
            </a:r>
          </a:p>
        </p:txBody>
      </p:sp>
      <p:sp>
        <p:nvSpPr>
          <p:cNvPr id="57" name="Right Arrow 56"/>
          <p:cNvSpPr/>
          <p:nvPr/>
        </p:nvSpPr>
        <p:spPr>
          <a:xfrm>
            <a:off x="3797197" y="4827472"/>
            <a:ext cx="582635" cy="46932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ube 57"/>
          <p:cNvSpPr/>
          <p:nvPr/>
        </p:nvSpPr>
        <p:spPr>
          <a:xfrm>
            <a:off x="4496400" y="4286754"/>
            <a:ext cx="1718448" cy="1269186"/>
          </a:xfrm>
          <a:prstGeom prst="cube">
            <a:avLst/>
          </a:prstGeom>
          <a:solidFill>
            <a:srgbClr val="48B2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2"/>
                </a:solidFill>
              </a:rPr>
              <a:t>Net Optimized buy</a:t>
            </a:r>
          </a:p>
          <a:p>
            <a:pPr algn="ctr"/>
            <a:r>
              <a:rPr lang="en-US" sz="1100" b="1" dirty="0">
                <a:solidFill>
                  <a:schemeClr val="tx2"/>
                </a:solidFill>
              </a:rPr>
              <a:t>/ Cost per Served User</a:t>
            </a:r>
          </a:p>
        </p:txBody>
      </p:sp>
      <p:sp>
        <p:nvSpPr>
          <p:cNvPr id="119" name="Rectangle 118"/>
          <p:cNvSpPr/>
          <p:nvPr/>
        </p:nvSpPr>
        <p:spPr>
          <a:xfrm>
            <a:off x="538510" y="3518948"/>
            <a:ext cx="3112734" cy="261610"/>
          </a:xfrm>
          <a:prstGeom prst="rect">
            <a:avLst/>
          </a:prstGeom>
          <a:solidFill>
            <a:srgbClr val="48B296"/>
          </a:solidFill>
        </p:spPr>
        <p:txBody>
          <a:bodyPr wrap="square">
            <a:spAutoFit/>
          </a:bodyPr>
          <a:lstStyle/>
          <a:p>
            <a:pPr algn="ctr"/>
            <a:r>
              <a:rPr lang="en-US" sz="1100" b="1" dirty="0">
                <a:solidFill>
                  <a:schemeClr val="tx2"/>
                </a:solidFill>
                <a:cs typeface="Segoe UI"/>
              </a:rPr>
              <a:t>Forecasting Headcounts and Attritions</a:t>
            </a:r>
          </a:p>
        </p:txBody>
      </p:sp>
      <p:sp>
        <p:nvSpPr>
          <p:cNvPr id="135" name="Rectangle 134"/>
          <p:cNvSpPr/>
          <p:nvPr/>
        </p:nvSpPr>
        <p:spPr>
          <a:xfrm>
            <a:off x="1547772" y="4464419"/>
            <a:ext cx="906877" cy="121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pic>
        <p:nvPicPr>
          <p:cNvPr id="3" name="Picture 2"/>
          <p:cNvPicPr>
            <a:picLocks noChangeAspect="1"/>
          </p:cNvPicPr>
          <p:nvPr/>
        </p:nvPicPr>
        <p:blipFill>
          <a:blip r:embed="rId3"/>
          <a:stretch>
            <a:fillRect/>
          </a:stretch>
        </p:blipFill>
        <p:spPr>
          <a:xfrm>
            <a:off x="6386836" y="3896590"/>
            <a:ext cx="5421500" cy="2701798"/>
          </a:xfrm>
          <a:prstGeom prst="rect">
            <a:avLst/>
          </a:prstGeom>
        </p:spPr>
      </p:pic>
      <p:sp>
        <p:nvSpPr>
          <p:cNvPr id="120" name="Rectangle 119"/>
          <p:cNvSpPr/>
          <p:nvPr/>
        </p:nvSpPr>
        <p:spPr>
          <a:xfrm>
            <a:off x="571545" y="5121867"/>
            <a:ext cx="3112732" cy="261610"/>
          </a:xfrm>
          <a:prstGeom prst="rect">
            <a:avLst/>
          </a:prstGeom>
          <a:solidFill>
            <a:srgbClr val="48B296"/>
          </a:solidFill>
        </p:spPr>
        <p:txBody>
          <a:bodyPr wrap="square">
            <a:spAutoFit/>
          </a:bodyPr>
          <a:lstStyle/>
          <a:p>
            <a:pPr algn="ctr"/>
            <a:r>
              <a:rPr lang="en-US" sz="1100" b="1" dirty="0">
                <a:solidFill>
                  <a:schemeClr val="tx2"/>
                </a:solidFill>
                <a:cs typeface="Segoe UI"/>
              </a:rPr>
              <a:t>Predicting Asset Failures and Upgrades</a:t>
            </a:r>
          </a:p>
        </p:txBody>
      </p:sp>
      <p:grpSp>
        <p:nvGrpSpPr>
          <p:cNvPr id="61" name="Group 60"/>
          <p:cNvGrpSpPr/>
          <p:nvPr/>
        </p:nvGrpSpPr>
        <p:grpSpPr>
          <a:xfrm>
            <a:off x="320855" y="4293055"/>
            <a:ext cx="3508305" cy="2504306"/>
            <a:chOff x="572852" y="4322094"/>
            <a:chExt cx="3859137" cy="2504306"/>
          </a:xfrm>
        </p:grpSpPr>
        <p:sp>
          <p:nvSpPr>
            <p:cNvPr id="109" name="Freeform 108"/>
            <p:cNvSpPr/>
            <p:nvPr/>
          </p:nvSpPr>
          <p:spPr>
            <a:xfrm>
              <a:off x="2654048" y="6219544"/>
              <a:ext cx="623458" cy="465482"/>
            </a:xfrm>
            <a:custGeom>
              <a:avLst/>
              <a:gdLst>
                <a:gd name="connsiteX0" fmla="*/ 0 w 878245"/>
                <a:gd name="connsiteY0" fmla="*/ 0 h 634961"/>
                <a:gd name="connsiteX1" fmla="*/ 878245 w 878245"/>
                <a:gd name="connsiteY1" fmla="*/ 0 h 634961"/>
                <a:gd name="connsiteX2" fmla="*/ 878245 w 878245"/>
                <a:gd name="connsiteY2" fmla="*/ 634961 h 634961"/>
                <a:gd name="connsiteX3" fmla="*/ 0 w 878245"/>
                <a:gd name="connsiteY3" fmla="*/ 634961 h 634961"/>
                <a:gd name="connsiteX4" fmla="*/ 0 w 878245"/>
                <a:gd name="connsiteY4" fmla="*/ 0 h 634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245" h="634961">
                  <a:moveTo>
                    <a:pt x="0" y="0"/>
                  </a:moveTo>
                  <a:lnTo>
                    <a:pt x="878245" y="0"/>
                  </a:lnTo>
                  <a:lnTo>
                    <a:pt x="878245" y="634961"/>
                  </a:lnTo>
                  <a:lnTo>
                    <a:pt x="0" y="634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000" b="1" kern="1200" dirty="0"/>
                <a:t>Asset Failure </a:t>
              </a:r>
            </a:p>
          </p:txBody>
        </p:sp>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3022" y="6237780"/>
              <a:ext cx="600065" cy="496095"/>
            </a:xfrm>
            <a:prstGeom prst="rect">
              <a:avLst/>
            </a:prstGeom>
          </p:spPr>
        </p:pic>
        <p:pic>
          <p:nvPicPr>
            <p:cNvPr id="55" name="Picture 54"/>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775319" y="4322094"/>
              <a:ext cx="492490" cy="492490"/>
            </a:xfrm>
            <a:prstGeom prst="rect">
              <a:avLst/>
            </a:prstGeom>
          </p:spPr>
        </p:pic>
        <p:sp>
          <p:nvSpPr>
            <p:cNvPr id="52" name="Oval 51"/>
            <p:cNvSpPr/>
            <p:nvPr/>
          </p:nvSpPr>
          <p:spPr>
            <a:xfrm>
              <a:off x="572852" y="5442844"/>
              <a:ext cx="3859137" cy="13835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502456" y="5512134"/>
            <a:ext cx="941453" cy="617947"/>
            <a:chOff x="2822302" y="5525989"/>
            <a:chExt cx="1035599" cy="617947"/>
          </a:xfrm>
        </p:grpSpPr>
        <p:sp>
          <p:nvSpPr>
            <p:cNvPr id="62" name="Oval 61"/>
            <p:cNvSpPr/>
            <p:nvPr/>
          </p:nvSpPr>
          <p:spPr>
            <a:xfrm>
              <a:off x="2822302" y="5525989"/>
              <a:ext cx="583205" cy="515631"/>
            </a:xfrm>
            <a:prstGeom prst="ellipse">
              <a:avLst/>
            </a:prstGeom>
            <a:blipFill>
              <a:blip r:embed="rId7"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3" name="Freeform 62"/>
            <p:cNvSpPr/>
            <p:nvPr/>
          </p:nvSpPr>
          <p:spPr>
            <a:xfrm>
              <a:off x="3085016" y="5932484"/>
              <a:ext cx="772885" cy="211452"/>
            </a:xfrm>
            <a:custGeom>
              <a:avLst/>
              <a:gdLst>
                <a:gd name="connsiteX0" fmla="*/ 0 w 878245"/>
                <a:gd name="connsiteY0" fmla="*/ 0 h 634961"/>
                <a:gd name="connsiteX1" fmla="*/ 878245 w 878245"/>
                <a:gd name="connsiteY1" fmla="*/ 0 h 634961"/>
                <a:gd name="connsiteX2" fmla="*/ 878245 w 878245"/>
                <a:gd name="connsiteY2" fmla="*/ 634961 h 634961"/>
                <a:gd name="connsiteX3" fmla="*/ 0 w 878245"/>
                <a:gd name="connsiteY3" fmla="*/ 634961 h 634961"/>
                <a:gd name="connsiteX4" fmla="*/ 0 w 878245"/>
                <a:gd name="connsiteY4" fmla="*/ 0 h 634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245" h="634961">
                  <a:moveTo>
                    <a:pt x="0" y="0"/>
                  </a:moveTo>
                  <a:lnTo>
                    <a:pt x="878245" y="0"/>
                  </a:lnTo>
                  <a:lnTo>
                    <a:pt x="878245" y="634961"/>
                  </a:lnTo>
                  <a:lnTo>
                    <a:pt x="0" y="634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000" b="1" kern="1200" dirty="0"/>
                <a:t>Safety Stock</a:t>
              </a:r>
            </a:p>
          </p:txBody>
        </p:sp>
      </p:grp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199" y="5900004"/>
            <a:ext cx="350417" cy="350417"/>
          </a:xfrm>
          <a:prstGeom prst="rect">
            <a:avLst/>
          </a:prstGeom>
        </p:spPr>
      </p:pic>
      <p:sp>
        <p:nvSpPr>
          <p:cNvPr id="69" name="Freeform 68"/>
          <p:cNvSpPr/>
          <p:nvPr/>
        </p:nvSpPr>
        <p:spPr>
          <a:xfrm>
            <a:off x="1009454" y="5926097"/>
            <a:ext cx="660823" cy="384695"/>
          </a:xfrm>
          <a:custGeom>
            <a:avLst/>
            <a:gdLst>
              <a:gd name="connsiteX0" fmla="*/ 0 w 878245"/>
              <a:gd name="connsiteY0" fmla="*/ 0 h 634961"/>
              <a:gd name="connsiteX1" fmla="*/ 878245 w 878245"/>
              <a:gd name="connsiteY1" fmla="*/ 0 h 634961"/>
              <a:gd name="connsiteX2" fmla="*/ 878245 w 878245"/>
              <a:gd name="connsiteY2" fmla="*/ 634961 h 634961"/>
              <a:gd name="connsiteX3" fmla="*/ 0 w 878245"/>
              <a:gd name="connsiteY3" fmla="*/ 634961 h 634961"/>
              <a:gd name="connsiteX4" fmla="*/ 0 w 878245"/>
              <a:gd name="connsiteY4" fmla="*/ 0 h 634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245" h="634961">
                <a:moveTo>
                  <a:pt x="0" y="0"/>
                </a:moveTo>
                <a:lnTo>
                  <a:pt x="878245" y="0"/>
                </a:lnTo>
                <a:lnTo>
                  <a:pt x="878245" y="634961"/>
                </a:lnTo>
                <a:lnTo>
                  <a:pt x="0" y="634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000" b="1" kern="1200" dirty="0"/>
              <a:t>Asset Availability</a:t>
            </a:r>
          </a:p>
        </p:txBody>
      </p:sp>
      <p:grpSp>
        <p:nvGrpSpPr>
          <p:cNvPr id="26" name="Group 25"/>
          <p:cNvGrpSpPr/>
          <p:nvPr/>
        </p:nvGrpSpPr>
        <p:grpSpPr>
          <a:xfrm>
            <a:off x="302450" y="3839816"/>
            <a:ext cx="3508306" cy="1203974"/>
            <a:chOff x="293295" y="3839816"/>
            <a:chExt cx="3859137" cy="1203974"/>
          </a:xfrm>
        </p:grpSpPr>
        <p:grpSp>
          <p:nvGrpSpPr>
            <p:cNvPr id="41" name="Group 40"/>
            <p:cNvGrpSpPr/>
            <p:nvPr/>
          </p:nvGrpSpPr>
          <p:grpSpPr>
            <a:xfrm>
              <a:off x="293295" y="3839816"/>
              <a:ext cx="3859137" cy="1203974"/>
              <a:chOff x="493710" y="3508245"/>
              <a:chExt cx="4341337" cy="2984630"/>
            </a:xfrm>
          </p:grpSpPr>
          <p:grpSp>
            <p:nvGrpSpPr>
              <p:cNvPr id="37" name="Group 36"/>
              <p:cNvGrpSpPr/>
              <p:nvPr/>
            </p:nvGrpSpPr>
            <p:grpSpPr>
              <a:xfrm>
                <a:off x="905190" y="3929316"/>
                <a:ext cx="936306" cy="1291919"/>
                <a:chOff x="1710146" y="3790417"/>
                <a:chExt cx="936306" cy="1291919"/>
              </a:xfrm>
            </p:grpSpPr>
            <p:sp>
              <p:nvSpPr>
                <p:cNvPr id="15" name="Oval 14"/>
                <p:cNvSpPr/>
                <p:nvPr/>
              </p:nvSpPr>
              <p:spPr>
                <a:xfrm>
                  <a:off x="1710146" y="3790417"/>
                  <a:ext cx="793852" cy="721545"/>
                </a:xfrm>
                <a:prstGeom prst="ellipse">
                  <a:avLst/>
                </a:prstGeom>
                <a:blipFill>
                  <a:blip r:embed="rId9"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Freeform 15"/>
                <p:cNvSpPr/>
                <p:nvPr/>
              </p:nvSpPr>
              <p:spPr>
                <a:xfrm>
                  <a:off x="1768206" y="4447366"/>
                  <a:ext cx="878246" cy="634970"/>
                </a:xfrm>
                <a:custGeom>
                  <a:avLst/>
                  <a:gdLst>
                    <a:gd name="connsiteX0" fmla="*/ 0 w 878245"/>
                    <a:gd name="connsiteY0" fmla="*/ 0 h 634961"/>
                    <a:gd name="connsiteX1" fmla="*/ 878245 w 878245"/>
                    <a:gd name="connsiteY1" fmla="*/ 0 h 634961"/>
                    <a:gd name="connsiteX2" fmla="*/ 878245 w 878245"/>
                    <a:gd name="connsiteY2" fmla="*/ 634961 h 634961"/>
                    <a:gd name="connsiteX3" fmla="*/ 0 w 878245"/>
                    <a:gd name="connsiteY3" fmla="*/ 634961 h 634961"/>
                    <a:gd name="connsiteX4" fmla="*/ 0 w 878245"/>
                    <a:gd name="connsiteY4" fmla="*/ 0 h 634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245" h="634961">
                      <a:moveTo>
                        <a:pt x="0" y="0"/>
                      </a:moveTo>
                      <a:lnTo>
                        <a:pt x="878245" y="0"/>
                      </a:lnTo>
                      <a:lnTo>
                        <a:pt x="878245" y="634961"/>
                      </a:lnTo>
                      <a:lnTo>
                        <a:pt x="0" y="634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000" b="1" kern="1200" dirty="0"/>
                    <a:t>Employee</a:t>
                  </a:r>
                  <a:br>
                    <a:rPr lang="en-US" sz="1000" b="1" kern="1200" dirty="0"/>
                  </a:br>
                  <a:r>
                    <a:rPr lang="en-US" sz="1000" b="1" kern="1200" dirty="0"/>
                    <a:t>Headcount</a:t>
                  </a:r>
                  <a:endParaRPr lang="en-US" sz="1100" b="1" kern="1200" dirty="0"/>
                </a:p>
              </p:txBody>
            </p:sp>
          </p:grpSp>
          <p:grpSp>
            <p:nvGrpSpPr>
              <p:cNvPr id="24" name="Group 23"/>
              <p:cNvGrpSpPr/>
              <p:nvPr/>
            </p:nvGrpSpPr>
            <p:grpSpPr>
              <a:xfrm>
                <a:off x="3179349" y="3766030"/>
                <a:ext cx="1630576" cy="1339389"/>
                <a:chOff x="2064535" y="4119062"/>
                <a:chExt cx="1630576" cy="1339389"/>
              </a:xfrm>
            </p:grpSpPr>
            <p:sp>
              <p:nvSpPr>
                <p:cNvPr id="18" name="Freeform 17"/>
                <p:cNvSpPr/>
                <p:nvPr/>
              </p:nvSpPr>
              <p:spPr>
                <a:xfrm>
                  <a:off x="2729040" y="4823492"/>
                  <a:ext cx="966071" cy="634959"/>
                </a:xfrm>
                <a:custGeom>
                  <a:avLst/>
                  <a:gdLst>
                    <a:gd name="connsiteX0" fmla="*/ 0 w 878245"/>
                    <a:gd name="connsiteY0" fmla="*/ 0 h 634961"/>
                    <a:gd name="connsiteX1" fmla="*/ 878245 w 878245"/>
                    <a:gd name="connsiteY1" fmla="*/ 0 h 634961"/>
                    <a:gd name="connsiteX2" fmla="*/ 878245 w 878245"/>
                    <a:gd name="connsiteY2" fmla="*/ 634961 h 634961"/>
                    <a:gd name="connsiteX3" fmla="*/ 0 w 878245"/>
                    <a:gd name="connsiteY3" fmla="*/ 634961 h 634961"/>
                    <a:gd name="connsiteX4" fmla="*/ 0 w 878245"/>
                    <a:gd name="connsiteY4" fmla="*/ 0 h 634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245" h="634961">
                      <a:moveTo>
                        <a:pt x="0" y="0"/>
                      </a:moveTo>
                      <a:lnTo>
                        <a:pt x="878245" y="0"/>
                      </a:lnTo>
                      <a:lnTo>
                        <a:pt x="878245" y="634961"/>
                      </a:lnTo>
                      <a:lnTo>
                        <a:pt x="0" y="634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900" b="1" kern="1200" dirty="0"/>
                    <a:t>Employee Inflow and Outflow</a:t>
                  </a:r>
                </a:p>
              </p:txBody>
            </p:sp>
            <p:sp>
              <p:nvSpPr>
                <p:cNvPr id="17" name="Oval 16"/>
                <p:cNvSpPr/>
                <p:nvPr/>
              </p:nvSpPr>
              <p:spPr>
                <a:xfrm>
                  <a:off x="2064535" y="4119062"/>
                  <a:ext cx="656078" cy="873058"/>
                </a:xfrm>
                <a:prstGeom prst="ellipse">
                  <a:avLst/>
                </a:prstGeom>
                <a:blipFill>
                  <a:blip r:embed="rId10" cstate="print">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20" name="Freeform 19"/>
              <p:cNvSpPr/>
              <p:nvPr/>
            </p:nvSpPr>
            <p:spPr>
              <a:xfrm>
                <a:off x="3120750" y="5763940"/>
                <a:ext cx="878246" cy="634962"/>
              </a:xfrm>
              <a:custGeom>
                <a:avLst/>
                <a:gdLst>
                  <a:gd name="connsiteX0" fmla="*/ 0 w 878245"/>
                  <a:gd name="connsiteY0" fmla="*/ 0 h 634961"/>
                  <a:gd name="connsiteX1" fmla="*/ 878245 w 878245"/>
                  <a:gd name="connsiteY1" fmla="*/ 0 h 634961"/>
                  <a:gd name="connsiteX2" fmla="*/ 878245 w 878245"/>
                  <a:gd name="connsiteY2" fmla="*/ 634961 h 634961"/>
                  <a:gd name="connsiteX3" fmla="*/ 0 w 878245"/>
                  <a:gd name="connsiteY3" fmla="*/ 634961 h 634961"/>
                  <a:gd name="connsiteX4" fmla="*/ 0 w 878245"/>
                  <a:gd name="connsiteY4" fmla="*/ 0 h 634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245" h="634961">
                    <a:moveTo>
                      <a:pt x="0" y="0"/>
                    </a:moveTo>
                    <a:lnTo>
                      <a:pt x="878245" y="0"/>
                    </a:lnTo>
                    <a:lnTo>
                      <a:pt x="878245" y="634961"/>
                    </a:lnTo>
                    <a:lnTo>
                      <a:pt x="0" y="634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000" b="1" kern="1200" dirty="0"/>
                  <a:t>Asset Upgrades</a:t>
                </a:r>
              </a:p>
            </p:txBody>
          </p:sp>
          <p:sp>
            <p:nvSpPr>
              <p:cNvPr id="39" name="Oval 38"/>
              <p:cNvSpPr/>
              <p:nvPr/>
            </p:nvSpPr>
            <p:spPr>
              <a:xfrm>
                <a:off x="493710" y="3508245"/>
                <a:ext cx="4341337" cy="29846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Freeform 66"/>
            <p:cNvSpPr/>
            <p:nvPr/>
          </p:nvSpPr>
          <p:spPr>
            <a:xfrm>
              <a:off x="1631029" y="4652762"/>
              <a:ext cx="780697" cy="256138"/>
            </a:xfrm>
            <a:custGeom>
              <a:avLst/>
              <a:gdLst>
                <a:gd name="connsiteX0" fmla="*/ 0 w 878245"/>
                <a:gd name="connsiteY0" fmla="*/ 0 h 634961"/>
                <a:gd name="connsiteX1" fmla="*/ 878245 w 878245"/>
                <a:gd name="connsiteY1" fmla="*/ 0 h 634961"/>
                <a:gd name="connsiteX2" fmla="*/ 878245 w 878245"/>
                <a:gd name="connsiteY2" fmla="*/ 634961 h 634961"/>
                <a:gd name="connsiteX3" fmla="*/ 0 w 878245"/>
                <a:gd name="connsiteY3" fmla="*/ 634961 h 634961"/>
                <a:gd name="connsiteX4" fmla="*/ 0 w 878245"/>
                <a:gd name="connsiteY4" fmla="*/ 0 h 634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245" h="634961">
                  <a:moveTo>
                    <a:pt x="0" y="0"/>
                  </a:moveTo>
                  <a:lnTo>
                    <a:pt x="878245" y="0"/>
                  </a:lnTo>
                  <a:lnTo>
                    <a:pt x="878245" y="634961"/>
                  </a:lnTo>
                  <a:lnTo>
                    <a:pt x="0" y="634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000" b="1" kern="1200" dirty="0"/>
                <a:t>Asset Loss</a:t>
              </a:r>
            </a:p>
          </p:txBody>
        </p:sp>
        <p:pic>
          <p:nvPicPr>
            <p:cNvPr id="12" name="Picture 11"/>
            <p:cNvPicPr>
              <a:picLocks noChangeAspect="1"/>
            </p:cNvPicPr>
            <p:nvPr/>
          </p:nvPicPr>
          <p:blipFill>
            <a:blip r:embed="rId11"/>
            <a:stretch>
              <a:fillRect/>
            </a:stretch>
          </p:blipFill>
          <p:spPr>
            <a:xfrm>
              <a:off x="1008594" y="4604497"/>
              <a:ext cx="615193" cy="281387"/>
            </a:xfrm>
            <a:prstGeom prst="rect">
              <a:avLst/>
            </a:prstGeom>
          </p:spPr>
        </p:pic>
      </p:grpSp>
      <p:sp>
        <p:nvSpPr>
          <p:cNvPr id="45" name="TextBox 44"/>
          <p:cNvSpPr txBox="1"/>
          <p:nvPr/>
        </p:nvSpPr>
        <p:spPr>
          <a:xfrm>
            <a:off x="1484566" y="5484306"/>
            <a:ext cx="985640" cy="646331"/>
          </a:xfrm>
          <a:prstGeom prst="rect">
            <a:avLst/>
          </a:prstGeom>
          <a:noFill/>
        </p:spPr>
        <p:txBody>
          <a:bodyPr wrap="square" rtlCol="0">
            <a:spAutoFit/>
          </a:bodyPr>
          <a:lstStyle/>
          <a:p>
            <a:pPr algn="ctr"/>
            <a:r>
              <a:rPr lang="en-US" sz="1200" b="1" dirty="0">
                <a:solidFill>
                  <a:srgbClr val="002060"/>
                </a:solidFill>
              </a:rPr>
              <a:t>Supply Forecasting</a:t>
            </a:r>
          </a:p>
        </p:txBody>
      </p:sp>
      <p:sp>
        <p:nvSpPr>
          <p:cNvPr id="79" name="TextBox 78"/>
          <p:cNvSpPr txBox="1"/>
          <p:nvPr/>
        </p:nvSpPr>
        <p:spPr>
          <a:xfrm>
            <a:off x="1470709" y="3904885"/>
            <a:ext cx="985640" cy="461665"/>
          </a:xfrm>
          <a:prstGeom prst="rect">
            <a:avLst/>
          </a:prstGeom>
          <a:noFill/>
        </p:spPr>
        <p:txBody>
          <a:bodyPr wrap="square" rtlCol="0">
            <a:spAutoFit/>
          </a:bodyPr>
          <a:lstStyle/>
          <a:p>
            <a:pPr algn="ctr"/>
            <a:r>
              <a:rPr lang="en-US" sz="1200" b="1" dirty="0">
                <a:solidFill>
                  <a:srgbClr val="002060"/>
                </a:solidFill>
              </a:rPr>
              <a:t>Demand Forecasting</a:t>
            </a:r>
          </a:p>
        </p:txBody>
      </p:sp>
      <p:sp>
        <p:nvSpPr>
          <p:cNvPr id="7" name="Title 6"/>
          <p:cNvSpPr>
            <a:spLocks noGrp="1"/>
          </p:cNvSpPr>
          <p:nvPr>
            <p:ph type="title"/>
          </p:nvPr>
        </p:nvSpPr>
        <p:spPr/>
        <p:txBody>
          <a:bodyPr>
            <a:normAutofit/>
          </a:bodyPr>
          <a:lstStyle/>
          <a:p>
            <a:r>
              <a:rPr lang="en-US" spc="-96" dirty="0">
                <a:ln w="3175">
                  <a:noFill/>
                </a:ln>
                <a:solidFill>
                  <a:srgbClr val="095879"/>
                </a:solidFill>
                <a:latin typeface="Segoe UI Semibold" panose="020B0702040204020203" pitchFamily="34" charset="0"/>
              </a:rPr>
              <a:t>Asset Optimization to Reduce IT Logistics </a:t>
            </a:r>
            <a:r>
              <a:rPr lang="en-US" spc="-96" dirty="0" smtClean="0">
                <a:ln w="3175">
                  <a:noFill/>
                </a:ln>
                <a:solidFill>
                  <a:srgbClr val="095879"/>
                </a:solidFill>
                <a:latin typeface="Segoe UI Semibold" panose="020B0702040204020203" pitchFamily="34" charset="0"/>
              </a:rPr>
              <a:t>Cost</a:t>
            </a:r>
            <a:endParaRPr lang="en-US" dirty="0"/>
          </a:p>
        </p:txBody>
      </p:sp>
      <p:sp>
        <p:nvSpPr>
          <p:cNvPr id="9" name="Footer Placeholder 8"/>
          <p:cNvSpPr>
            <a:spLocks noGrp="1"/>
          </p:cNvSpPr>
          <p:nvPr>
            <p:ph type="ftr" sz="quarter" idx="11"/>
          </p:nvPr>
        </p:nvSpPr>
        <p:spPr/>
        <p:txBody>
          <a:bodyPr/>
          <a:lstStyle/>
          <a:p>
            <a:r>
              <a:rPr lang="en-US" smtClean="0"/>
              <a:t>© LatentView Analytics. Confidential</a:t>
            </a:r>
            <a:endParaRPr lang="en-US"/>
          </a:p>
        </p:txBody>
      </p:sp>
    </p:spTree>
    <p:extLst>
      <p:ext uri="{BB962C8B-B14F-4D97-AF65-F5344CB8AC3E}">
        <p14:creationId xmlns:p14="http://schemas.microsoft.com/office/powerpoint/2010/main" val="290424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831394"/>
            <a:ext cx="12192000" cy="754315"/>
          </a:xfrm>
          <a:prstGeom prst="rect">
            <a:avLst/>
          </a:prstGeom>
          <a:noFill/>
        </p:spPr>
        <p:txBody>
          <a:bodyPr wrap="square" lIns="89558" tIns="44780" rIns="89558" bIns="44780" rtlCol="0">
            <a:spAutoFit/>
          </a:bodyPr>
          <a:lstStyle/>
          <a:p>
            <a:pPr algn="ctr" defTabSz="1210112"/>
            <a:r>
              <a:rPr lang="en-IN" sz="4313" dirty="0">
                <a:solidFill>
                  <a:srgbClr val="FFFFFF"/>
                </a:solidFill>
                <a:latin typeface="Segoe UI"/>
                <a:cs typeface="Segoe UI"/>
              </a:rPr>
              <a:t>1. About LatentView</a:t>
            </a:r>
          </a:p>
        </p:txBody>
      </p:sp>
    </p:spTree>
    <p:extLst>
      <p:ext uri="{BB962C8B-B14F-4D97-AF65-F5344CB8AC3E}">
        <p14:creationId xmlns:p14="http://schemas.microsoft.com/office/powerpoint/2010/main" val="84623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60947" y="646807"/>
            <a:ext cx="8989827" cy="532133"/>
          </a:xfrm>
          <a:prstGeom prst="rect">
            <a:avLst/>
          </a:prstGeom>
          <a:noFill/>
        </p:spPr>
        <p:txBody>
          <a:bodyPr wrap="square" rtlCol="0">
            <a:spAutoFit/>
          </a:bodyPr>
          <a:lstStyle/>
          <a:p>
            <a:r>
              <a:rPr lang="en-IN" sz="2858" kern="0" spc="286" dirty="0">
                <a:solidFill>
                  <a:srgbClr val="FFFFFF"/>
                </a:solidFill>
                <a:latin typeface="Segoe UI" panose="020B0502040204020203" pitchFamily="34" charset="0"/>
                <a:ea typeface="Segoe UI" panose="020B0502040204020203" pitchFamily="34" charset="0"/>
                <a:cs typeface="Segoe UI" panose="020B0502040204020203" pitchFamily="34" charset="0"/>
                <a:sym typeface="Arial"/>
                <a:rtl val="0"/>
              </a:rPr>
              <a:t>Key Digital Trends in the Auto Industry</a:t>
            </a:r>
          </a:p>
        </p:txBody>
      </p:sp>
      <p:sp>
        <p:nvSpPr>
          <p:cNvPr id="81" name="Rectangle 80">
            <a:extLst>
              <a:ext uri="{FF2B5EF4-FFF2-40B4-BE49-F238E27FC236}">
                <a16:creationId xmlns:a16="http://schemas.microsoft.com/office/drawing/2014/main" xmlns="" id="{1AC82FD6-03E9-4661-9807-487970E471AE}"/>
              </a:ext>
            </a:extLst>
          </p:cNvPr>
          <p:cNvSpPr/>
          <p:nvPr/>
        </p:nvSpPr>
        <p:spPr>
          <a:xfrm>
            <a:off x="-10060" y="829014"/>
            <a:ext cx="12192003" cy="23060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85" name="Rectangle 84">
            <a:extLst>
              <a:ext uri="{FF2B5EF4-FFF2-40B4-BE49-F238E27FC236}">
                <a16:creationId xmlns:a16="http://schemas.microsoft.com/office/drawing/2014/main" xmlns="" id="{23047168-E437-4D08-9421-962BAC891581}"/>
              </a:ext>
            </a:extLst>
          </p:cNvPr>
          <p:cNvSpPr/>
          <p:nvPr/>
        </p:nvSpPr>
        <p:spPr>
          <a:xfrm>
            <a:off x="260343" y="1553993"/>
            <a:ext cx="3588326" cy="1431480"/>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a:extLst>
              <a:ext uri="{FF2B5EF4-FFF2-40B4-BE49-F238E27FC236}">
                <a16:creationId xmlns:a16="http://schemas.microsoft.com/office/drawing/2014/main" xmlns="" id="{060AC79C-76A1-4259-AABC-D9308FC42225}"/>
              </a:ext>
            </a:extLst>
          </p:cNvPr>
          <p:cNvSpPr/>
          <p:nvPr/>
        </p:nvSpPr>
        <p:spPr>
          <a:xfrm>
            <a:off x="272560" y="1795773"/>
            <a:ext cx="3569434" cy="1126462"/>
          </a:xfrm>
          <a:prstGeom prst="rect">
            <a:avLst/>
          </a:prstGeom>
          <a:noFill/>
        </p:spPr>
        <p:txBody>
          <a:bodyPr wrap="square" rtlCol="0">
            <a:spAutoFit/>
          </a:bodyPr>
          <a:lstStyle/>
          <a:p>
            <a:pPr>
              <a:lnSpc>
                <a:spcPct val="120000"/>
              </a:lnSpc>
            </a:pPr>
            <a:r>
              <a:rPr lang="en-IN" sz="1400" dirty="0"/>
              <a:t>Cases processed per hour were at a very low value of ~400 / hr as against the expected target of 800 / hr and the root cause of the problem was not known.</a:t>
            </a:r>
          </a:p>
        </p:txBody>
      </p:sp>
      <p:sp>
        <p:nvSpPr>
          <p:cNvPr id="87" name="Rectangle 86">
            <a:extLst>
              <a:ext uri="{FF2B5EF4-FFF2-40B4-BE49-F238E27FC236}">
                <a16:creationId xmlns:a16="http://schemas.microsoft.com/office/drawing/2014/main" xmlns="" id="{221AD1B0-0710-4193-893D-28779C16D6D2}"/>
              </a:ext>
            </a:extLst>
          </p:cNvPr>
          <p:cNvSpPr/>
          <p:nvPr/>
        </p:nvSpPr>
        <p:spPr>
          <a:xfrm>
            <a:off x="272560" y="1528819"/>
            <a:ext cx="2534636" cy="338554"/>
          </a:xfrm>
          <a:prstGeom prst="rect">
            <a:avLst/>
          </a:prstGeom>
        </p:spPr>
        <p:txBody>
          <a:bodyPr wrap="square">
            <a:spAutoFit/>
          </a:bodyPr>
          <a:lstStyle/>
          <a:p>
            <a:r>
              <a:rPr lang="en-US" sz="1600" b="1" dirty="0">
                <a:solidFill>
                  <a:srgbClr val="44546A"/>
                </a:solidFill>
                <a:latin typeface="Segoe UI" panose="020B0502040204020203" pitchFamily="34" charset="0"/>
                <a:ea typeface="Segoe UI" panose="020B0502040204020203" pitchFamily="34" charset="0"/>
                <a:cs typeface="Segoe UI" panose="020B0502040204020203" pitchFamily="34" charset="0"/>
              </a:rPr>
              <a:t>The “Before” State</a:t>
            </a:r>
          </a:p>
        </p:txBody>
      </p:sp>
      <p:sp>
        <p:nvSpPr>
          <p:cNvPr id="88" name="Rectangle 87">
            <a:extLst>
              <a:ext uri="{FF2B5EF4-FFF2-40B4-BE49-F238E27FC236}">
                <a16:creationId xmlns:a16="http://schemas.microsoft.com/office/drawing/2014/main" xmlns="" id="{A315DEEB-C69A-43D1-8C0B-2AEC07C65076}"/>
              </a:ext>
            </a:extLst>
          </p:cNvPr>
          <p:cNvSpPr/>
          <p:nvPr/>
        </p:nvSpPr>
        <p:spPr>
          <a:xfrm>
            <a:off x="8301385" y="1553993"/>
            <a:ext cx="3592151" cy="1476744"/>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SzPct val="120000"/>
            </a:pPr>
            <a:endParaRPr lang="en-US" sz="13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9" name="Rectangle 88">
            <a:extLst>
              <a:ext uri="{FF2B5EF4-FFF2-40B4-BE49-F238E27FC236}">
                <a16:creationId xmlns:a16="http://schemas.microsoft.com/office/drawing/2014/main" xmlns="" id="{B6EDBB88-E19C-462F-83F8-53283C98CDBF}"/>
              </a:ext>
            </a:extLst>
          </p:cNvPr>
          <p:cNvSpPr/>
          <p:nvPr/>
        </p:nvSpPr>
        <p:spPr>
          <a:xfrm>
            <a:off x="153486" y="860371"/>
            <a:ext cx="12078912" cy="582423"/>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b="1" dirty="0">
                <a:solidFill>
                  <a:srgbClr val="44546A"/>
                </a:solidFill>
                <a:ea typeface="Segoe UI" panose="020B0502040204020203" pitchFamily="34" charset="0"/>
                <a:cs typeface="Segoe UI" panose="020B0502040204020203" pitchFamily="34" charset="0"/>
              </a:rPr>
              <a:t>The Problem: </a:t>
            </a:r>
            <a:r>
              <a:rPr lang="en-US" sz="1600" dirty="0">
                <a:solidFill>
                  <a:srgbClr val="44546A"/>
                </a:solidFill>
                <a:ea typeface="Segoe UI" panose="020B0502040204020203" pitchFamily="34" charset="0"/>
                <a:cs typeface="Segoe UI" panose="020B0502040204020203" pitchFamily="34" charset="0"/>
              </a:rPr>
              <a:t>Difficulty in identifying bottlenecks in high throughput assembly lines as the process is non-linear in nature.</a:t>
            </a:r>
          </a:p>
        </p:txBody>
      </p:sp>
      <p:sp>
        <p:nvSpPr>
          <p:cNvPr id="90" name="Rectangle 89">
            <a:extLst>
              <a:ext uri="{FF2B5EF4-FFF2-40B4-BE49-F238E27FC236}">
                <a16:creationId xmlns:a16="http://schemas.microsoft.com/office/drawing/2014/main" xmlns="" id="{C68337A0-3A4B-41E7-B1D7-20DBF21DB355}"/>
              </a:ext>
            </a:extLst>
          </p:cNvPr>
          <p:cNvSpPr/>
          <p:nvPr/>
        </p:nvSpPr>
        <p:spPr>
          <a:xfrm>
            <a:off x="4239822" y="1553194"/>
            <a:ext cx="3838704" cy="1478341"/>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91" name="Rectangle 90">
            <a:extLst>
              <a:ext uri="{FF2B5EF4-FFF2-40B4-BE49-F238E27FC236}">
                <a16:creationId xmlns:a16="http://schemas.microsoft.com/office/drawing/2014/main" xmlns="" id="{344E5221-1BF3-4BEC-8894-3BDA40DCE96A}"/>
              </a:ext>
            </a:extLst>
          </p:cNvPr>
          <p:cNvSpPr/>
          <p:nvPr/>
        </p:nvSpPr>
        <p:spPr>
          <a:xfrm>
            <a:off x="4249435" y="1750048"/>
            <a:ext cx="3887014" cy="1384995"/>
          </a:xfrm>
          <a:prstGeom prst="rect">
            <a:avLst/>
          </a:prstGeom>
          <a:noFill/>
        </p:spPr>
        <p:txBody>
          <a:bodyPr wrap="square" rtlCol="0">
            <a:spAutoFit/>
          </a:bodyPr>
          <a:lstStyle/>
          <a:p>
            <a:pPr>
              <a:lnSpc>
                <a:spcPct val="120000"/>
              </a:lnSpc>
            </a:pPr>
            <a:r>
              <a:rPr lang="en-US" sz="1400" noProof="1"/>
              <a:t>Utilized Process Mining to identify bottlenecks like:</a:t>
            </a:r>
          </a:p>
          <a:p>
            <a:pPr marL="285750" indent="-285750">
              <a:lnSpc>
                <a:spcPct val="120000"/>
              </a:lnSpc>
              <a:buFont typeface="Arial" panose="020B0604020202020204" pitchFamily="34" charset="0"/>
              <a:buChar char="•"/>
            </a:pPr>
            <a:r>
              <a:rPr lang="en-US" sz="1400" dirty="0"/>
              <a:t>18% of cases stuck at carton sorted area</a:t>
            </a:r>
          </a:p>
          <a:p>
            <a:pPr marL="285750" indent="-285750">
              <a:lnSpc>
                <a:spcPct val="120000"/>
              </a:lnSpc>
              <a:buFont typeface="Arial" panose="020B0604020202020204" pitchFamily="34" charset="0"/>
              <a:buChar char="•"/>
            </a:pPr>
            <a:r>
              <a:rPr lang="en-US" sz="1400" noProof="1"/>
              <a:t>20% of cases </a:t>
            </a:r>
            <a:r>
              <a:rPr lang="en-US" sz="1400" dirty="0"/>
              <a:t>diverted back to carton sorted area from the aisle lift pickup as they arrived at wrong aisle</a:t>
            </a:r>
            <a:endParaRPr lang="en-US" sz="1400" noProof="1"/>
          </a:p>
        </p:txBody>
      </p:sp>
      <p:sp>
        <p:nvSpPr>
          <p:cNvPr id="92" name="Rectangle 91">
            <a:extLst>
              <a:ext uri="{FF2B5EF4-FFF2-40B4-BE49-F238E27FC236}">
                <a16:creationId xmlns:a16="http://schemas.microsoft.com/office/drawing/2014/main" xmlns="" id="{9E5A94FA-69C9-4E98-B8F1-3510022F5336}"/>
              </a:ext>
            </a:extLst>
          </p:cNvPr>
          <p:cNvSpPr/>
          <p:nvPr/>
        </p:nvSpPr>
        <p:spPr>
          <a:xfrm>
            <a:off x="4239822" y="1500656"/>
            <a:ext cx="2131840" cy="338554"/>
          </a:xfrm>
          <a:prstGeom prst="rect">
            <a:avLst/>
          </a:prstGeom>
        </p:spPr>
        <p:txBody>
          <a:bodyPr wrap="square">
            <a:spAutoFit/>
          </a:bodyPr>
          <a:lstStyle/>
          <a:p>
            <a:r>
              <a:rPr lang="en-US" sz="1600" b="1" dirty="0" err="1">
                <a:solidFill>
                  <a:srgbClr val="44546A"/>
                </a:solidFill>
                <a:latin typeface="Segoe UI" panose="020B0502040204020203" pitchFamily="34" charset="0"/>
                <a:ea typeface="Segoe UI" panose="020B0502040204020203" pitchFamily="34" charset="0"/>
                <a:cs typeface="Segoe UI" panose="020B0502040204020203" pitchFamily="34" charset="0"/>
              </a:rPr>
              <a:t>LatentView</a:t>
            </a:r>
            <a:r>
              <a:rPr lang="en-US" sz="1600" b="1" dirty="0">
                <a:solidFill>
                  <a:srgbClr val="44546A"/>
                </a:solidFill>
                <a:latin typeface="Segoe UI" panose="020B0502040204020203" pitchFamily="34" charset="0"/>
                <a:ea typeface="Segoe UI" panose="020B0502040204020203" pitchFamily="34" charset="0"/>
                <a:cs typeface="Segoe UI" panose="020B0502040204020203" pitchFamily="34" charset="0"/>
              </a:rPr>
              <a:t> Solution</a:t>
            </a:r>
          </a:p>
        </p:txBody>
      </p:sp>
      <p:sp>
        <p:nvSpPr>
          <p:cNvPr id="93" name="Rectangle 92">
            <a:extLst>
              <a:ext uri="{FF2B5EF4-FFF2-40B4-BE49-F238E27FC236}">
                <a16:creationId xmlns:a16="http://schemas.microsoft.com/office/drawing/2014/main" xmlns="" id="{72E4C7C2-8B72-4906-B854-0297A9B95EFD}"/>
              </a:ext>
            </a:extLst>
          </p:cNvPr>
          <p:cNvSpPr/>
          <p:nvPr/>
        </p:nvSpPr>
        <p:spPr>
          <a:xfrm>
            <a:off x="8300182" y="1528819"/>
            <a:ext cx="2534636" cy="338554"/>
          </a:xfrm>
          <a:prstGeom prst="rect">
            <a:avLst/>
          </a:prstGeom>
        </p:spPr>
        <p:txBody>
          <a:bodyPr wrap="square">
            <a:spAutoFit/>
          </a:bodyPr>
          <a:lstStyle/>
          <a:p>
            <a:r>
              <a:rPr lang="en-US" sz="1600" b="1" dirty="0">
                <a:solidFill>
                  <a:srgbClr val="44546A"/>
                </a:solidFill>
                <a:latin typeface="Segoe UI" panose="020B0502040204020203" pitchFamily="34" charset="0"/>
                <a:ea typeface="Segoe UI" panose="020B0502040204020203" pitchFamily="34" charset="0"/>
                <a:cs typeface="Segoe UI" panose="020B0502040204020203" pitchFamily="34" charset="0"/>
              </a:rPr>
              <a:t>The “After” State</a:t>
            </a:r>
          </a:p>
        </p:txBody>
      </p:sp>
      <p:sp>
        <p:nvSpPr>
          <p:cNvPr id="94" name="Rectangle 93">
            <a:extLst>
              <a:ext uri="{FF2B5EF4-FFF2-40B4-BE49-F238E27FC236}">
                <a16:creationId xmlns:a16="http://schemas.microsoft.com/office/drawing/2014/main" xmlns="" id="{96DD251A-56C3-43CD-AA16-D8B4A91CF92A}"/>
              </a:ext>
            </a:extLst>
          </p:cNvPr>
          <p:cNvSpPr/>
          <p:nvPr/>
        </p:nvSpPr>
        <p:spPr>
          <a:xfrm>
            <a:off x="8300182" y="1785712"/>
            <a:ext cx="3569219" cy="1113125"/>
          </a:xfrm>
          <a:prstGeom prst="rect">
            <a:avLst/>
          </a:prstGeom>
          <a:noFill/>
        </p:spPr>
        <p:txBody>
          <a:bodyPr wrap="square" rtlCol="0">
            <a:spAutoFit/>
          </a:bodyPr>
          <a:lstStyle/>
          <a:p>
            <a:pPr marL="114300" lvl="0" indent="-114300">
              <a:lnSpc>
                <a:spcPct val="150000"/>
              </a:lnSpc>
              <a:spcAft>
                <a:spcPts val="200"/>
              </a:spcAft>
              <a:buFont typeface="Arial" pitchFamily="34" charset="0"/>
              <a:buChar char="•"/>
              <a:defRPr/>
            </a:pPr>
            <a:r>
              <a:rPr lang="en-IN" sz="1400" dirty="0">
                <a:solidFill>
                  <a:srgbClr val="000000"/>
                </a:solidFill>
              </a:rPr>
              <a:t>Cases processed increased to 680/hr./ door</a:t>
            </a:r>
          </a:p>
          <a:p>
            <a:pPr marL="114300" lvl="0" indent="-114300">
              <a:lnSpc>
                <a:spcPct val="150000"/>
              </a:lnSpc>
              <a:spcAft>
                <a:spcPts val="200"/>
              </a:spcAft>
              <a:buFont typeface="Arial" pitchFamily="34" charset="0"/>
              <a:buChar char="•"/>
              <a:defRPr/>
            </a:pPr>
            <a:r>
              <a:rPr lang="en-US" sz="1400" dirty="0">
                <a:solidFill>
                  <a:srgbClr val="000000"/>
                </a:solidFill>
              </a:rPr>
              <a:t> Inventory levels reduced from 48 to 45 days</a:t>
            </a:r>
          </a:p>
          <a:p>
            <a:pPr marL="114300" lvl="0" indent="-114300">
              <a:lnSpc>
                <a:spcPct val="150000"/>
              </a:lnSpc>
              <a:spcAft>
                <a:spcPts val="200"/>
              </a:spcAft>
              <a:buFont typeface="Arial" pitchFamily="34" charset="0"/>
              <a:buChar char="•"/>
              <a:defRPr/>
            </a:pPr>
            <a:r>
              <a:rPr lang="en-IN" sz="1400" dirty="0">
                <a:solidFill>
                  <a:srgbClr val="000000"/>
                </a:solidFill>
              </a:rPr>
              <a:t> Savings of $1 MN per packaging line</a:t>
            </a:r>
            <a:endParaRPr lang="en-US" sz="1400" dirty="0">
              <a:solidFill>
                <a:srgbClr val="000000"/>
              </a:solidFill>
            </a:endParaRPr>
          </a:p>
        </p:txBody>
      </p:sp>
      <p:sp>
        <p:nvSpPr>
          <p:cNvPr id="76" name="Rectangle 75">
            <a:extLst>
              <a:ext uri="{FF2B5EF4-FFF2-40B4-BE49-F238E27FC236}">
                <a16:creationId xmlns:a16="http://schemas.microsoft.com/office/drawing/2014/main" xmlns="" id="{44738FF8-E69A-4785-AF05-7F16A57B87C7}"/>
              </a:ext>
            </a:extLst>
          </p:cNvPr>
          <p:cNvSpPr/>
          <p:nvPr/>
        </p:nvSpPr>
        <p:spPr>
          <a:xfrm>
            <a:off x="272561" y="109396"/>
            <a:ext cx="8027622" cy="546632"/>
          </a:xfrm>
          <a:prstGeom prst="rect">
            <a:avLst/>
          </a:prstGeom>
          <a:solidFill>
            <a:schemeClr val="bg1"/>
          </a:solidFill>
        </p:spPr>
        <p:txBody>
          <a:bodyPr vert="horz" lIns="121789" tIns="60895" rIns="121789" bIns="60895" rtlCol="0" anchor="ctr">
            <a:noAutofit/>
          </a:bodyPr>
          <a:lstStyle/>
          <a:p>
            <a:pPr>
              <a:spcBef>
                <a:spcPct val="0"/>
              </a:spcBef>
            </a:pPr>
            <a:endParaRPr lang="en-US" sz="2745" spc="-96" dirty="0">
              <a:ln w="3175">
                <a:noFill/>
              </a:ln>
              <a:solidFill>
                <a:srgbClr val="095879"/>
              </a:solidFill>
              <a:latin typeface="Segoe UI Semibold" panose="020B0702040204020203" pitchFamily="34" charset="0"/>
              <a:ea typeface="Segoe UI" panose="020B0502040204020203" pitchFamily="34" charset="0"/>
              <a:cs typeface="+mj-cs"/>
            </a:endParaRPr>
          </a:p>
        </p:txBody>
      </p:sp>
      <p:sp>
        <p:nvSpPr>
          <p:cNvPr id="42" name="Rectangle 41"/>
          <p:cNvSpPr/>
          <p:nvPr/>
        </p:nvSpPr>
        <p:spPr>
          <a:xfrm>
            <a:off x="-237278" y="3408585"/>
            <a:ext cx="4035287" cy="313547"/>
          </a:xfrm>
          <a:prstGeom prst="rect">
            <a:avLst/>
          </a:prstGeom>
        </p:spPr>
        <p:txBody>
          <a:bodyPr wrap="square">
            <a:spAutoFit/>
          </a:bodyPr>
          <a:lstStyle/>
          <a:p>
            <a:pPr marL="457200">
              <a:lnSpc>
                <a:spcPct val="115000"/>
              </a:lnSpc>
              <a:spcAft>
                <a:spcPts val="1000"/>
              </a:spcAft>
            </a:pPr>
            <a:r>
              <a:rPr lang="en-US" sz="1250" b="1" dirty="0">
                <a:solidFill>
                  <a:srgbClr val="000000"/>
                </a:solidFill>
                <a:cs typeface="Segoe UI" pitchFamily="34" charset="0"/>
              </a:rPr>
              <a:t>KPIs for LPA, </a:t>
            </a:r>
            <a:r>
              <a:rPr lang="en-US" sz="1250" b="1" dirty="0" err="1">
                <a:solidFill>
                  <a:srgbClr val="000000"/>
                </a:solidFill>
                <a:cs typeface="Segoe UI" pitchFamily="34" charset="0"/>
              </a:rPr>
              <a:t>PickBelt</a:t>
            </a:r>
            <a:r>
              <a:rPr lang="en-US" sz="1250" b="1" dirty="0">
                <a:solidFill>
                  <a:srgbClr val="000000"/>
                </a:solidFill>
                <a:cs typeface="Segoe UI" pitchFamily="34" charset="0"/>
              </a:rPr>
              <a:t>, </a:t>
            </a:r>
            <a:r>
              <a:rPr lang="en-US" sz="1250" b="1" dirty="0" err="1">
                <a:solidFill>
                  <a:srgbClr val="000000"/>
                </a:solidFill>
                <a:cs typeface="Segoe UI" pitchFamily="34" charset="0"/>
              </a:rPr>
              <a:t>PickAcc</a:t>
            </a:r>
            <a:r>
              <a:rPr lang="en-US" sz="1250" b="1" dirty="0">
                <a:solidFill>
                  <a:srgbClr val="000000"/>
                </a:solidFill>
                <a:cs typeface="Segoe UI" pitchFamily="34" charset="0"/>
              </a:rPr>
              <a:t> &amp; </a:t>
            </a:r>
            <a:r>
              <a:rPr lang="en-US" sz="1250" b="1" dirty="0" err="1">
                <a:solidFill>
                  <a:srgbClr val="000000"/>
                </a:solidFill>
                <a:cs typeface="Segoe UI" pitchFamily="34" charset="0"/>
              </a:rPr>
              <a:t>Distmerge</a:t>
            </a:r>
            <a:r>
              <a:rPr lang="en-US" sz="1250" b="1" dirty="0">
                <a:solidFill>
                  <a:srgbClr val="000000"/>
                </a:solidFill>
                <a:cs typeface="Segoe UI" pitchFamily="34" charset="0"/>
              </a:rPr>
              <a:t>:</a:t>
            </a:r>
            <a:endParaRPr lang="en-IN" sz="1250" b="1" dirty="0">
              <a:solidFill>
                <a:srgbClr val="000000"/>
              </a:solidFill>
              <a:cs typeface="Segoe UI" pitchFamily="34" charset="0"/>
            </a:endParaRPr>
          </a:p>
        </p:txBody>
      </p:sp>
      <p:pic>
        <p:nvPicPr>
          <p:cNvPr id="43" name="Picture 42"/>
          <p:cNvPicPr>
            <a:picLocks noChangeAspect="1"/>
          </p:cNvPicPr>
          <p:nvPr/>
        </p:nvPicPr>
        <p:blipFill>
          <a:blip r:embed="rId3"/>
          <a:stretch>
            <a:fillRect/>
          </a:stretch>
        </p:blipFill>
        <p:spPr>
          <a:xfrm>
            <a:off x="272560" y="3810095"/>
            <a:ext cx="5623273" cy="2508818"/>
          </a:xfrm>
          <a:prstGeom prst="rect">
            <a:avLst/>
          </a:prstGeom>
        </p:spPr>
      </p:pic>
      <p:pic>
        <p:nvPicPr>
          <p:cNvPr id="47" name="Picture 46"/>
          <p:cNvPicPr>
            <a:picLocks noChangeAspect="1"/>
          </p:cNvPicPr>
          <p:nvPr/>
        </p:nvPicPr>
        <p:blipFill>
          <a:blip r:embed="rId4"/>
          <a:stretch>
            <a:fillRect/>
          </a:stretch>
        </p:blipFill>
        <p:spPr>
          <a:xfrm>
            <a:off x="6124703" y="3810095"/>
            <a:ext cx="5678265" cy="2508818"/>
          </a:xfrm>
          <a:prstGeom prst="rect">
            <a:avLst/>
          </a:prstGeom>
        </p:spPr>
      </p:pic>
      <p:sp>
        <p:nvSpPr>
          <p:cNvPr id="48" name="Rectangle 47"/>
          <p:cNvSpPr/>
          <p:nvPr/>
        </p:nvSpPr>
        <p:spPr>
          <a:xfrm>
            <a:off x="5655860" y="3478751"/>
            <a:ext cx="4035287" cy="300595"/>
          </a:xfrm>
          <a:prstGeom prst="rect">
            <a:avLst/>
          </a:prstGeom>
        </p:spPr>
        <p:txBody>
          <a:bodyPr wrap="square">
            <a:spAutoFit/>
          </a:bodyPr>
          <a:lstStyle/>
          <a:p>
            <a:pPr marL="457200">
              <a:lnSpc>
                <a:spcPct val="115000"/>
              </a:lnSpc>
              <a:spcAft>
                <a:spcPts val="1000"/>
              </a:spcAft>
            </a:pPr>
            <a:r>
              <a:rPr lang="en-US" sz="1250" b="1" dirty="0">
                <a:solidFill>
                  <a:srgbClr val="000000"/>
                </a:solidFill>
                <a:cs typeface="Segoe UI" pitchFamily="34" charset="0"/>
              </a:rPr>
              <a:t>No. of cases processed on a hourly basis:</a:t>
            </a:r>
            <a:endParaRPr lang="en-IN" sz="1250" b="1" dirty="0">
              <a:solidFill>
                <a:srgbClr val="000000"/>
              </a:solidFill>
              <a:cs typeface="Segoe UI" pitchFamily="34" charset="0"/>
            </a:endParaRPr>
          </a:p>
        </p:txBody>
      </p:sp>
      <p:sp>
        <p:nvSpPr>
          <p:cNvPr id="2" name="Title 1"/>
          <p:cNvSpPr>
            <a:spLocks noGrp="1"/>
          </p:cNvSpPr>
          <p:nvPr>
            <p:ph type="title"/>
          </p:nvPr>
        </p:nvSpPr>
        <p:spPr/>
        <p:txBody>
          <a:bodyPr>
            <a:normAutofit/>
          </a:bodyPr>
          <a:lstStyle/>
          <a:p>
            <a:r>
              <a:rPr lang="en-IN" spc="-96" dirty="0">
                <a:ln w="3175">
                  <a:noFill/>
                </a:ln>
                <a:solidFill>
                  <a:srgbClr val="095879"/>
                </a:solidFill>
                <a:latin typeface="Segoe UI Semibold" panose="020B0702040204020203" pitchFamily="34" charset="0"/>
              </a:rPr>
              <a:t>Process Mining to Improve Manufacturing </a:t>
            </a:r>
            <a:r>
              <a:rPr lang="en-IN" spc="-96" dirty="0" smtClean="0">
                <a:ln w="3175">
                  <a:noFill/>
                </a:ln>
                <a:solidFill>
                  <a:srgbClr val="095879"/>
                </a:solidFill>
                <a:latin typeface="Segoe UI Semibold" panose="020B0702040204020203" pitchFamily="34" charset="0"/>
              </a:rPr>
              <a:t>Throughput</a:t>
            </a:r>
            <a:endParaRPr lang="en-US" dirty="0"/>
          </a:p>
        </p:txBody>
      </p:sp>
      <p:sp>
        <p:nvSpPr>
          <p:cNvPr id="3" name="Footer Placeholder 2"/>
          <p:cNvSpPr>
            <a:spLocks noGrp="1"/>
          </p:cNvSpPr>
          <p:nvPr>
            <p:ph type="ftr" sz="quarter" idx="11"/>
          </p:nvPr>
        </p:nvSpPr>
        <p:spPr/>
        <p:txBody>
          <a:bodyPr/>
          <a:lstStyle/>
          <a:p>
            <a:r>
              <a:rPr lang="en-US" smtClean="0"/>
              <a:t>© LatentView Analytics. Confidential</a:t>
            </a:r>
            <a:endParaRPr lang="en-US"/>
          </a:p>
        </p:txBody>
      </p:sp>
      <p:sp>
        <p:nvSpPr>
          <p:cNvPr id="4" name="Slide Number Placeholder 3"/>
          <p:cNvSpPr>
            <a:spLocks noGrp="1"/>
          </p:cNvSpPr>
          <p:nvPr>
            <p:ph type="sldNum" sz="quarter" idx="12"/>
          </p:nvPr>
        </p:nvSpPr>
        <p:spPr/>
        <p:txBody>
          <a:bodyPr/>
          <a:lstStyle/>
          <a:p>
            <a:fld id="{A0C1D9D2-9780-41B5-B48D-9BB1413BC614}" type="slidenum">
              <a:rPr lang="en-US" smtClean="0"/>
              <a:pPr/>
              <a:t>30</a:t>
            </a:fld>
            <a:endParaRPr lang="en-US"/>
          </a:p>
        </p:txBody>
      </p:sp>
    </p:spTree>
    <p:extLst>
      <p:ext uri="{BB962C8B-B14F-4D97-AF65-F5344CB8AC3E}">
        <p14:creationId xmlns:p14="http://schemas.microsoft.com/office/powerpoint/2010/main" val="1079272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https://kabbage-media-user.s3.amazonaws.com/Media/Default/Images/Blog/b2b%20business%20marketing.jp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4" y="1"/>
            <a:ext cx="5718033"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010780" y="2788913"/>
            <a:ext cx="4343020" cy="10156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6000" dirty="0">
                <a:ln w="0"/>
                <a:solidFill>
                  <a:schemeClr val="tx2">
                    <a:lumMod val="75000"/>
                  </a:schemeClr>
                </a:solidFill>
                <a:effectLst>
                  <a:outerShdw blurRad="38100" dist="19050" dir="2700000" algn="tl" rotWithShape="0">
                    <a:prstClr val="black">
                      <a:alpha val="40000"/>
                    </a:prstClr>
                  </a:outerShdw>
                </a:effectLst>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3459490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5">
            <a:extLst>
              <a:ext uri="{FF2B5EF4-FFF2-40B4-BE49-F238E27FC236}">
                <a16:creationId xmlns="" xmlns:a16="http://schemas.microsoft.com/office/drawing/2014/main" id="{6771EE9E-27AC-46EB-A4A3-F4F811A00B83}"/>
              </a:ext>
            </a:extLst>
          </p:cNvPr>
          <p:cNvSpPr>
            <a:spLocks noGrp="1"/>
          </p:cNvSpPr>
          <p:nvPr>
            <p:ph type="ftr" sz="quarter" idx="11"/>
          </p:nvPr>
        </p:nvSpPr>
        <p:spPr/>
        <p:txBody>
          <a:bodyPr/>
          <a:lstStyle/>
          <a:p>
            <a:r>
              <a:rPr lang="en-US"/>
              <a:t>© LatentView Analytics. Confidential</a:t>
            </a:r>
          </a:p>
        </p:txBody>
      </p:sp>
      <p:sp>
        <p:nvSpPr>
          <p:cNvPr id="50" name="Slide Number Placeholder 49">
            <a:extLst>
              <a:ext uri="{FF2B5EF4-FFF2-40B4-BE49-F238E27FC236}">
                <a16:creationId xmlns="" xmlns:a16="http://schemas.microsoft.com/office/drawing/2014/main" id="{8E206714-EFB9-47FF-ADB8-E8C6AA9DAB12}"/>
              </a:ext>
            </a:extLst>
          </p:cNvPr>
          <p:cNvSpPr>
            <a:spLocks noGrp="1"/>
          </p:cNvSpPr>
          <p:nvPr>
            <p:ph type="sldNum" sz="quarter" idx="12"/>
          </p:nvPr>
        </p:nvSpPr>
        <p:spPr/>
        <p:txBody>
          <a:bodyPr/>
          <a:lstStyle/>
          <a:p>
            <a:fld id="{A0C1D9D2-9780-41B5-B48D-9BB1413BC614}" type="slidenum">
              <a:rPr lang="en-US" smtClean="0"/>
              <a:pPr/>
              <a:t>4</a:t>
            </a:fld>
            <a:endParaRPr lang="en-US"/>
          </a:p>
        </p:txBody>
      </p:sp>
      <p:sp>
        <p:nvSpPr>
          <p:cNvPr id="2" name="Title 1">
            <a:extLst>
              <a:ext uri="{FF2B5EF4-FFF2-40B4-BE49-F238E27FC236}">
                <a16:creationId xmlns="" xmlns:a16="http://schemas.microsoft.com/office/drawing/2014/main" id="{5B4A1477-9297-4D34-934F-D59517BA4332}"/>
              </a:ext>
            </a:extLst>
          </p:cNvPr>
          <p:cNvSpPr>
            <a:spLocks noGrp="1"/>
          </p:cNvSpPr>
          <p:nvPr>
            <p:ph type="title"/>
          </p:nvPr>
        </p:nvSpPr>
        <p:spPr/>
        <p:txBody>
          <a:bodyPr>
            <a:normAutofit/>
          </a:bodyPr>
          <a:lstStyle/>
          <a:p>
            <a:r>
              <a:rPr lang="en-IN" sz="2745" spc="-96" dirty="0">
                <a:solidFill>
                  <a:srgbClr val="095879"/>
                </a:solidFill>
                <a:latin typeface="Segoe UI Semibold" panose="020B0702040204020203" pitchFamily="34" charset="0"/>
                <a:cs typeface="+mj-cs"/>
              </a:rPr>
              <a:t>LatentView at a glance</a:t>
            </a:r>
            <a:endParaRPr lang="en-US" sz="2745" spc="-96" dirty="0">
              <a:solidFill>
                <a:srgbClr val="095879"/>
              </a:solidFill>
              <a:latin typeface="Segoe UI Semibold" panose="020B0702040204020203" pitchFamily="34" charset="0"/>
              <a:cs typeface="+mj-cs"/>
            </a:endParaRPr>
          </a:p>
        </p:txBody>
      </p:sp>
      <p:sp>
        <p:nvSpPr>
          <p:cNvPr id="3" name="Rectangle 2">
            <a:extLst>
              <a:ext uri="{FF2B5EF4-FFF2-40B4-BE49-F238E27FC236}">
                <a16:creationId xmlns="" xmlns:a16="http://schemas.microsoft.com/office/drawing/2014/main" id="{343913E7-428E-4F38-8E52-56AD147AA5FD}"/>
              </a:ext>
            </a:extLst>
          </p:cNvPr>
          <p:cNvSpPr/>
          <p:nvPr/>
        </p:nvSpPr>
        <p:spPr>
          <a:xfrm>
            <a:off x="503788" y="4838076"/>
            <a:ext cx="11013864" cy="1865376"/>
          </a:xfrm>
          <a:prstGeom prst="rect">
            <a:avLst/>
          </a:prstGeom>
          <a:solidFill>
            <a:srgbClr val="095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400" kern="0" dirty="0">
              <a:solidFill>
                <a:sysClr val="windowText" lastClr="000000"/>
              </a:solidFill>
              <a:cs typeface="Segoe UI" panose="020B0502040204020203" pitchFamily="34" charset="0"/>
            </a:endParaRPr>
          </a:p>
        </p:txBody>
      </p:sp>
      <p:sp>
        <p:nvSpPr>
          <p:cNvPr id="4" name="Rounded Rectangle 62">
            <a:extLst>
              <a:ext uri="{FF2B5EF4-FFF2-40B4-BE49-F238E27FC236}">
                <a16:creationId xmlns="" xmlns:a16="http://schemas.microsoft.com/office/drawing/2014/main" id="{A7977765-8235-4356-90AA-FC64AA00AC4E}"/>
              </a:ext>
            </a:extLst>
          </p:cNvPr>
          <p:cNvSpPr/>
          <p:nvPr/>
        </p:nvSpPr>
        <p:spPr bwMode="auto">
          <a:xfrm>
            <a:off x="503789" y="2855354"/>
            <a:ext cx="10968879" cy="1714726"/>
          </a:xfrm>
          <a:prstGeom prst="roundRect">
            <a:avLst/>
          </a:prstGeom>
          <a:noFill/>
          <a:ln w="12700">
            <a:solidFill>
              <a:srgbClr val="5A5A5A"/>
            </a:solidFill>
            <a:prstDash val="dash"/>
            <a:round/>
            <a:headEnd/>
            <a:tailEnd/>
          </a:ln>
        </p:spPr>
        <p:txBody>
          <a:bodyPr rtlCol="0" anchor="ctr"/>
          <a:lstStyle/>
          <a:p>
            <a:pPr algn="ctr">
              <a:defRPr/>
            </a:pPr>
            <a:endParaRPr lang="en-IN" kern="0" dirty="0">
              <a:solidFill>
                <a:sysClr val="windowText" lastClr="000000"/>
              </a:solidFill>
              <a:cs typeface="Segoe UI" panose="020B0502040204020203" pitchFamily="34" charset="0"/>
            </a:endParaRPr>
          </a:p>
        </p:txBody>
      </p:sp>
      <p:pic>
        <p:nvPicPr>
          <p:cNvPr id="5" name="Picture 4">
            <a:extLst>
              <a:ext uri="{FF2B5EF4-FFF2-40B4-BE49-F238E27FC236}">
                <a16:creationId xmlns="" xmlns:a16="http://schemas.microsoft.com/office/drawing/2014/main" id="{48E806FC-63A8-44B4-9AEB-7DD10FB654CE}"/>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996013" y="2914151"/>
            <a:ext cx="838842" cy="829546"/>
          </a:xfrm>
          <a:prstGeom prst="rect">
            <a:avLst/>
          </a:prstGeom>
        </p:spPr>
      </p:pic>
      <p:sp>
        <p:nvSpPr>
          <p:cNvPr id="6" name="Rectangle 5">
            <a:extLst>
              <a:ext uri="{FF2B5EF4-FFF2-40B4-BE49-F238E27FC236}">
                <a16:creationId xmlns="" xmlns:a16="http://schemas.microsoft.com/office/drawing/2014/main" id="{ED885D37-5890-43B3-90B4-3FF39F446EFD}"/>
              </a:ext>
            </a:extLst>
          </p:cNvPr>
          <p:cNvSpPr/>
          <p:nvPr/>
        </p:nvSpPr>
        <p:spPr>
          <a:xfrm>
            <a:off x="458806" y="2439906"/>
            <a:ext cx="6157846" cy="2793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kern="0" dirty="0">
                <a:solidFill>
                  <a:srgbClr val="000000">
                    <a:lumMod val="85000"/>
                    <a:lumOff val="15000"/>
                  </a:srgbClr>
                </a:solidFill>
                <a:cs typeface="Segoe UI" panose="020B0502040204020203" pitchFamily="34" charset="0"/>
              </a:rPr>
              <a:t>Awards</a:t>
            </a:r>
          </a:p>
        </p:txBody>
      </p:sp>
      <p:sp>
        <p:nvSpPr>
          <p:cNvPr id="7" name="Rectangle 6">
            <a:extLst>
              <a:ext uri="{FF2B5EF4-FFF2-40B4-BE49-F238E27FC236}">
                <a16:creationId xmlns="" xmlns:a16="http://schemas.microsoft.com/office/drawing/2014/main" id="{63E03A36-A3CB-4C3A-AFD0-3F641D4F1DA2}"/>
              </a:ext>
            </a:extLst>
          </p:cNvPr>
          <p:cNvSpPr/>
          <p:nvPr/>
        </p:nvSpPr>
        <p:spPr>
          <a:xfrm>
            <a:off x="458805" y="851262"/>
            <a:ext cx="11013864" cy="1205439"/>
          </a:xfrm>
          <a:prstGeom prst="rect">
            <a:avLst/>
          </a:prstGeom>
          <a:solidFill>
            <a:srgbClr val="095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400" kern="0" dirty="0">
              <a:solidFill>
                <a:prstClr val="white"/>
              </a:solidFill>
              <a:cs typeface="Segoe UI" panose="020B0502040204020203" pitchFamily="34" charset="0"/>
            </a:endParaRPr>
          </a:p>
        </p:txBody>
      </p:sp>
      <p:grpSp>
        <p:nvGrpSpPr>
          <p:cNvPr id="8" name="Group 45">
            <a:extLst>
              <a:ext uri="{FF2B5EF4-FFF2-40B4-BE49-F238E27FC236}">
                <a16:creationId xmlns="" xmlns:a16="http://schemas.microsoft.com/office/drawing/2014/main" id="{CED2E739-097C-4465-B8C7-4848C3288D04}"/>
              </a:ext>
            </a:extLst>
          </p:cNvPr>
          <p:cNvGrpSpPr>
            <a:grpSpLocks noChangeAspect="1"/>
          </p:cNvGrpSpPr>
          <p:nvPr/>
        </p:nvGrpSpPr>
        <p:grpSpPr>
          <a:xfrm>
            <a:off x="3825201" y="1015228"/>
            <a:ext cx="2339399" cy="941618"/>
            <a:chOff x="355186" y="1252038"/>
            <a:chExt cx="1632215" cy="830027"/>
          </a:xfrm>
        </p:grpSpPr>
        <p:sp>
          <p:nvSpPr>
            <p:cNvPr id="9" name="Rectangle 8">
              <a:extLst>
                <a:ext uri="{FF2B5EF4-FFF2-40B4-BE49-F238E27FC236}">
                  <a16:creationId xmlns="" xmlns:a16="http://schemas.microsoft.com/office/drawing/2014/main" id="{DEA28B61-4597-4D87-B2E0-806F884E5DB8}"/>
                </a:ext>
              </a:extLst>
            </p:cNvPr>
            <p:cNvSpPr/>
            <p:nvPr/>
          </p:nvSpPr>
          <p:spPr>
            <a:xfrm>
              <a:off x="530412" y="1311749"/>
              <a:ext cx="726083" cy="678255"/>
            </a:xfrm>
            <a:prstGeom prst="rect">
              <a:avLst/>
            </a:prstGeom>
            <a:noFill/>
            <a:ln>
              <a:noFill/>
            </a:ln>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defRPr/>
              </a:pPr>
              <a:r>
                <a:rPr lang="en-US" sz="4400" b="1" kern="0" dirty="0">
                  <a:solidFill>
                    <a:prstClr val="white"/>
                  </a:solidFill>
                  <a:cs typeface="Segoe UI" panose="020B0502040204020203" pitchFamily="34" charset="0"/>
                </a:rPr>
                <a:t>550</a:t>
              </a:r>
            </a:p>
          </p:txBody>
        </p:sp>
        <p:sp>
          <p:nvSpPr>
            <p:cNvPr id="10" name="TextBox 9">
              <a:extLst>
                <a:ext uri="{FF2B5EF4-FFF2-40B4-BE49-F238E27FC236}">
                  <a16:creationId xmlns="" xmlns:a16="http://schemas.microsoft.com/office/drawing/2014/main" id="{67F03152-477A-425A-8315-55ACBFD21A2D}"/>
                </a:ext>
              </a:extLst>
            </p:cNvPr>
            <p:cNvSpPr txBox="1"/>
            <p:nvPr/>
          </p:nvSpPr>
          <p:spPr>
            <a:xfrm>
              <a:off x="355186" y="1252038"/>
              <a:ext cx="748188" cy="271302"/>
            </a:xfrm>
            <a:prstGeom prst="rect">
              <a:avLst/>
            </a:prstGeom>
            <a:noFill/>
          </p:spPr>
          <p:txBody>
            <a:bodyPr wrap="square" rtlCol="0">
              <a:spAutoFit/>
            </a:bodyPr>
            <a:lstStyle/>
            <a:p>
              <a:pPr>
                <a:defRPr/>
              </a:pPr>
              <a:r>
                <a:rPr lang="en-US" sz="1400" kern="0" dirty="0">
                  <a:solidFill>
                    <a:prstClr val="white"/>
                  </a:solidFill>
                  <a:cs typeface="Segoe UI" panose="020B0502040204020203" pitchFamily="34" charset="0"/>
                </a:rPr>
                <a:t>Over</a:t>
              </a:r>
              <a:endParaRPr lang="en-IN" sz="1400" kern="0" dirty="0">
                <a:solidFill>
                  <a:prstClr val="white"/>
                </a:solidFill>
                <a:cs typeface="Segoe UI" panose="020B0502040204020203" pitchFamily="34" charset="0"/>
              </a:endParaRPr>
            </a:p>
          </p:txBody>
        </p:sp>
        <p:sp>
          <p:nvSpPr>
            <p:cNvPr id="11" name="TextBox 10">
              <a:extLst>
                <a:ext uri="{FF2B5EF4-FFF2-40B4-BE49-F238E27FC236}">
                  <a16:creationId xmlns="" xmlns:a16="http://schemas.microsoft.com/office/drawing/2014/main" id="{462B134A-A3B6-4C2C-80A1-31DEAF9750B9}"/>
                </a:ext>
              </a:extLst>
            </p:cNvPr>
            <p:cNvSpPr txBox="1"/>
            <p:nvPr/>
          </p:nvSpPr>
          <p:spPr>
            <a:xfrm>
              <a:off x="384222" y="1810763"/>
              <a:ext cx="1603179" cy="271302"/>
            </a:xfrm>
            <a:prstGeom prst="rect">
              <a:avLst/>
            </a:prstGeom>
            <a:noFill/>
          </p:spPr>
          <p:txBody>
            <a:bodyPr wrap="square" rtlCol="0" anchor="ctr">
              <a:spAutoFit/>
            </a:bodyPr>
            <a:lstStyle/>
            <a:p>
              <a:pPr algn="ctr">
                <a:defRPr/>
              </a:pPr>
              <a:r>
                <a:rPr lang="en-US" sz="1400" kern="0" dirty="0">
                  <a:solidFill>
                    <a:prstClr val="white"/>
                  </a:solidFill>
                  <a:cs typeface="Segoe UI" panose="020B0502040204020203" pitchFamily="34" charset="0"/>
                </a:rPr>
                <a:t>People Strong</a:t>
              </a:r>
              <a:endParaRPr lang="en-IN" sz="1400" kern="0" dirty="0">
                <a:solidFill>
                  <a:prstClr val="white"/>
                </a:solidFill>
                <a:cs typeface="Segoe UI" panose="020B0502040204020203" pitchFamily="34" charset="0"/>
              </a:endParaRPr>
            </a:p>
          </p:txBody>
        </p:sp>
      </p:grpSp>
      <p:grpSp>
        <p:nvGrpSpPr>
          <p:cNvPr id="12" name="Group 45">
            <a:extLst>
              <a:ext uri="{FF2B5EF4-FFF2-40B4-BE49-F238E27FC236}">
                <a16:creationId xmlns="" xmlns:a16="http://schemas.microsoft.com/office/drawing/2014/main" id="{EEFAF1E8-946D-4930-BB09-249C46A0CB4B}"/>
              </a:ext>
            </a:extLst>
          </p:cNvPr>
          <p:cNvGrpSpPr>
            <a:grpSpLocks noChangeAspect="1"/>
          </p:cNvGrpSpPr>
          <p:nvPr/>
        </p:nvGrpSpPr>
        <p:grpSpPr>
          <a:xfrm>
            <a:off x="6201049" y="991980"/>
            <a:ext cx="3983586" cy="988114"/>
            <a:chOff x="-69566" y="1312278"/>
            <a:chExt cx="2500257" cy="871014"/>
          </a:xfrm>
        </p:grpSpPr>
        <p:sp>
          <p:nvSpPr>
            <p:cNvPr id="13" name="Rectangle 12">
              <a:extLst>
                <a:ext uri="{FF2B5EF4-FFF2-40B4-BE49-F238E27FC236}">
                  <a16:creationId xmlns="" xmlns:a16="http://schemas.microsoft.com/office/drawing/2014/main" id="{C359EBD1-CB2A-4F3E-9CFA-3F3DC3B1E08B}"/>
                </a:ext>
              </a:extLst>
            </p:cNvPr>
            <p:cNvSpPr/>
            <p:nvPr/>
          </p:nvSpPr>
          <p:spPr>
            <a:xfrm>
              <a:off x="357642" y="1439090"/>
              <a:ext cx="989205" cy="678256"/>
            </a:xfrm>
            <a:prstGeom prst="rect">
              <a:avLst/>
            </a:prstGeom>
            <a:noFill/>
            <a:ln>
              <a:noFill/>
            </a:ln>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defRPr/>
              </a:pPr>
              <a:r>
                <a:rPr lang="en-US" sz="4400" b="1" kern="0" dirty="0">
                  <a:solidFill>
                    <a:prstClr val="white"/>
                  </a:solidFill>
                  <a:cs typeface="Segoe UI" panose="020B0502040204020203" pitchFamily="34" charset="0"/>
                </a:rPr>
                <a:t>95+ %</a:t>
              </a:r>
            </a:p>
          </p:txBody>
        </p:sp>
        <p:sp>
          <p:nvSpPr>
            <p:cNvPr id="14" name="TextBox 13">
              <a:extLst>
                <a:ext uri="{FF2B5EF4-FFF2-40B4-BE49-F238E27FC236}">
                  <a16:creationId xmlns="" xmlns:a16="http://schemas.microsoft.com/office/drawing/2014/main" id="{F337B29E-15EF-4796-B230-BA5FE10FD0CE}"/>
                </a:ext>
              </a:extLst>
            </p:cNvPr>
            <p:cNvSpPr txBox="1"/>
            <p:nvPr/>
          </p:nvSpPr>
          <p:spPr>
            <a:xfrm>
              <a:off x="-69566" y="1312278"/>
              <a:ext cx="2500257" cy="271303"/>
            </a:xfrm>
            <a:prstGeom prst="rect">
              <a:avLst/>
            </a:prstGeom>
            <a:noFill/>
          </p:spPr>
          <p:txBody>
            <a:bodyPr wrap="square" rtlCol="0">
              <a:spAutoFit/>
            </a:bodyPr>
            <a:lstStyle/>
            <a:p>
              <a:pPr>
                <a:defRPr/>
              </a:pPr>
              <a:r>
                <a:rPr lang="en-US" sz="1400" kern="0" dirty="0">
                  <a:solidFill>
                    <a:prstClr val="white"/>
                  </a:solidFill>
                  <a:cs typeface="Segoe UI" panose="020B0502040204020203" pitchFamily="34" charset="0"/>
                </a:rPr>
                <a:t>Growing at an average of over </a:t>
              </a:r>
              <a:endParaRPr lang="en-IN" sz="1400" kern="0" dirty="0">
                <a:solidFill>
                  <a:prstClr val="white"/>
                </a:solidFill>
                <a:cs typeface="Segoe UI" panose="020B0502040204020203" pitchFamily="34" charset="0"/>
              </a:endParaRPr>
            </a:p>
          </p:txBody>
        </p:sp>
        <p:sp>
          <p:nvSpPr>
            <p:cNvPr id="15" name="TextBox 14">
              <a:extLst>
                <a:ext uri="{FF2B5EF4-FFF2-40B4-BE49-F238E27FC236}">
                  <a16:creationId xmlns="" xmlns:a16="http://schemas.microsoft.com/office/drawing/2014/main" id="{277E6D8E-922E-4751-879C-7BA78CC6CF04}"/>
                </a:ext>
              </a:extLst>
            </p:cNvPr>
            <p:cNvSpPr txBox="1"/>
            <p:nvPr/>
          </p:nvSpPr>
          <p:spPr>
            <a:xfrm>
              <a:off x="2847" y="1911989"/>
              <a:ext cx="2070877" cy="271303"/>
            </a:xfrm>
            <a:prstGeom prst="rect">
              <a:avLst/>
            </a:prstGeom>
            <a:noFill/>
          </p:spPr>
          <p:txBody>
            <a:bodyPr wrap="square" rtlCol="0" anchor="ctr">
              <a:spAutoFit/>
            </a:bodyPr>
            <a:lstStyle/>
            <a:p>
              <a:pPr algn="ctr">
                <a:defRPr/>
              </a:pPr>
              <a:r>
                <a:rPr lang="en-US" sz="1400" kern="0" dirty="0">
                  <a:solidFill>
                    <a:prstClr val="white"/>
                  </a:solidFill>
                  <a:cs typeface="Segoe UI" panose="020B0502040204020203" pitchFamily="34" charset="0"/>
                </a:rPr>
                <a:t>YoY over last 5 years</a:t>
              </a:r>
              <a:endParaRPr lang="en-IN" sz="1400" kern="0" dirty="0">
                <a:solidFill>
                  <a:prstClr val="white"/>
                </a:solidFill>
                <a:cs typeface="Segoe UI" panose="020B0502040204020203" pitchFamily="34" charset="0"/>
              </a:endParaRPr>
            </a:p>
          </p:txBody>
        </p:sp>
      </p:grpSp>
      <p:grpSp>
        <p:nvGrpSpPr>
          <p:cNvPr id="16" name="Group 15">
            <a:extLst>
              <a:ext uri="{FF2B5EF4-FFF2-40B4-BE49-F238E27FC236}">
                <a16:creationId xmlns="" xmlns:a16="http://schemas.microsoft.com/office/drawing/2014/main" id="{D621F3B7-24D4-47E6-8C70-48ED42755AE9}"/>
              </a:ext>
            </a:extLst>
          </p:cNvPr>
          <p:cNvGrpSpPr/>
          <p:nvPr/>
        </p:nvGrpSpPr>
        <p:grpSpPr>
          <a:xfrm>
            <a:off x="682018" y="920488"/>
            <a:ext cx="3184798" cy="1131098"/>
            <a:chOff x="-12218" y="1593588"/>
            <a:chExt cx="2407830" cy="1131098"/>
          </a:xfrm>
        </p:grpSpPr>
        <p:grpSp>
          <p:nvGrpSpPr>
            <p:cNvPr id="17" name="Group 45">
              <a:extLst>
                <a:ext uri="{FF2B5EF4-FFF2-40B4-BE49-F238E27FC236}">
                  <a16:creationId xmlns="" xmlns:a16="http://schemas.microsoft.com/office/drawing/2014/main" id="{BBC8461F-BED1-46A6-8FF1-418D8CFAA1B4}"/>
                </a:ext>
              </a:extLst>
            </p:cNvPr>
            <p:cNvGrpSpPr>
              <a:grpSpLocks noChangeAspect="1"/>
            </p:cNvGrpSpPr>
            <p:nvPr/>
          </p:nvGrpSpPr>
          <p:grpSpPr>
            <a:xfrm>
              <a:off x="-12218" y="1593588"/>
              <a:ext cx="1641920" cy="842367"/>
              <a:chOff x="-337017" y="1259482"/>
              <a:chExt cx="1487902" cy="742537"/>
            </a:xfrm>
          </p:grpSpPr>
          <p:sp>
            <p:nvSpPr>
              <p:cNvPr id="19" name="Rectangle 18">
                <a:extLst>
                  <a:ext uri="{FF2B5EF4-FFF2-40B4-BE49-F238E27FC236}">
                    <a16:creationId xmlns="" xmlns:a16="http://schemas.microsoft.com/office/drawing/2014/main" id="{C0E5247F-C214-4EBF-A571-53D529F604CB}"/>
                  </a:ext>
                </a:extLst>
              </p:cNvPr>
              <p:cNvSpPr/>
              <p:nvPr/>
            </p:nvSpPr>
            <p:spPr>
              <a:xfrm>
                <a:off x="-54051" y="1323765"/>
                <a:ext cx="908471" cy="678254"/>
              </a:xfrm>
              <a:prstGeom prst="rect">
                <a:avLst/>
              </a:prstGeom>
              <a:noFill/>
              <a:ln>
                <a:noFill/>
              </a:ln>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defRPr/>
                </a:pPr>
                <a:r>
                  <a:rPr lang="en-US" sz="4400" b="1" kern="0" dirty="0">
                    <a:solidFill>
                      <a:prstClr val="white"/>
                    </a:solidFill>
                    <a:cs typeface="Segoe UI" panose="020B0502040204020203" pitchFamily="34" charset="0"/>
                  </a:rPr>
                  <a:t>2006</a:t>
                </a:r>
              </a:p>
            </p:txBody>
          </p:sp>
          <p:sp>
            <p:nvSpPr>
              <p:cNvPr id="20" name="TextBox 19">
                <a:extLst>
                  <a:ext uri="{FF2B5EF4-FFF2-40B4-BE49-F238E27FC236}">
                    <a16:creationId xmlns="" xmlns:a16="http://schemas.microsoft.com/office/drawing/2014/main" id="{1611EBDE-4C99-4785-A8B4-8255FEBDF9CF}"/>
                  </a:ext>
                </a:extLst>
              </p:cNvPr>
              <p:cNvSpPr txBox="1"/>
              <p:nvPr/>
            </p:nvSpPr>
            <p:spPr>
              <a:xfrm>
                <a:off x="-337017" y="1259482"/>
                <a:ext cx="1487902" cy="271302"/>
              </a:xfrm>
              <a:prstGeom prst="rect">
                <a:avLst/>
              </a:prstGeom>
              <a:noFill/>
            </p:spPr>
            <p:txBody>
              <a:bodyPr wrap="square" rtlCol="0">
                <a:spAutoFit/>
              </a:bodyPr>
              <a:lstStyle/>
              <a:p>
                <a:pPr>
                  <a:defRPr/>
                </a:pPr>
                <a:r>
                  <a:rPr lang="en-US" sz="1400" kern="0" dirty="0">
                    <a:solidFill>
                      <a:prstClr val="white"/>
                    </a:solidFill>
                    <a:cs typeface="Segoe UI" panose="020B0502040204020203" pitchFamily="34" charset="0"/>
                  </a:rPr>
                  <a:t>Founded in</a:t>
                </a:r>
                <a:endParaRPr lang="en-IN" sz="1400" kern="0" dirty="0">
                  <a:solidFill>
                    <a:prstClr val="white"/>
                  </a:solidFill>
                  <a:cs typeface="Segoe UI" panose="020B0502040204020203" pitchFamily="34" charset="0"/>
                </a:endParaRPr>
              </a:p>
            </p:txBody>
          </p:sp>
        </p:grpSp>
        <p:sp>
          <p:nvSpPr>
            <p:cNvPr id="18" name="TextBox 17">
              <a:extLst>
                <a:ext uri="{FF2B5EF4-FFF2-40B4-BE49-F238E27FC236}">
                  <a16:creationId xmlns="" xmlns:a16="http://schemas.microsoft.com/office/drawing/2014/main" id="{952CD24C-7040-46F7-88E1-541B98A118D1}"/>
                </a:ext>
              </a:extLst>
            </p:cNvPr>
            <p:cNvSpPr txBox="1"/>
            <p:nvPr/>
          </p:nvSpPr>
          <p:spPr>
            <a:xfrm>
              <a:off x="212933" y="2201466"/>
              <a:ext cx="2182679" cy="523220"/>
            </a:xfrm>
            <a:prstGeom prst="rect">
              <a:avLst/>
            </a:prstGeom>
            <a:noFill/>
          </p:spPr>
          <p:txBody>
            <a:bodyPr wrap="square" rtlCol="0" anchor="ctr">
              <a:spAutoFit/>
            </a:bodyPr>
            <a:lstStyle/>
            <a:p>
              <a:pPr algn="ctr">
                <a:defRPr/>
              </a:pPr>
              <a:r>
                <a:rPr lang="en-US" sz="1400" kern="0" dirty="0">
                  <a:solidFill>
                    <a:prstClr val="white"/>
                  </a:solidFill>
                  <a:cs typeface="Segoe UI" panose="020B0502040204020203" pitchFamily="34" charset="0"/>
                </a:rPr>
                <a:t>Princeton, San Jose, Chicago, Chennai, London, Singapore</a:t>
              </a:r>
              <a:endParaRPr lang="en-IN" sz="1400" kern="0" dirty="0">
                <a:solidFill>
                  <a:prstClr val="white"/>
                </a:solidFill>
                <a:cs typeface="Segoe UI" panose="020B0502040204020203" pitchFamily="34" charset="0"/>
              </a:endParaRPr>
            </a:p>
          </p:txBody>
        </p:sp>
      </p:grpSp>
      <p:grpSp>
        <p:nvGrpSpPr>
          <p:cNvPr id="21" name="Group 45">
            <a:extLst>
              <a:ext uri="{FF2B5EF4-FFF2-40B4-BE49-F238E27FC236}">
                <a16:creationId xmlns="" xmlns:a16="http://schemas.microsoft.com/office/drawing/2014/main" id="{CDF84103-FACA-4913-8FC1-A92F09F30387}"/>
              </a:ext>
            </a:extLst>
          </p:cNvPr>
          <p:cNvGrpSpPr>
            <a:grpSpLocks noChangeAspect="1"/>
          </p:cNvGrpSpPr>
          <p:nvPr/>
        </p:nvGrpSpPr>
        <p:grpSpPr>
          <a:xfrm>
            <a:off x="9290035" y="1039845"/>
            <a:ext cx="2442048" cy="892384"/>
            <a:chOff x="353856" y="1273114"/>
            <a:chExt cx="1703834" cy="786628"/>
          </a:xfrm>
        </p:grpSpPr>
        <p:sp>
          <p:nvSpPr>
            <p:cNvPr id="22" name="Rectangle 21">
              <a:extLst>
                <a:ext uri="{FF2B5EF4-FFF2-40B4-BE49-F238E27FC236}">
                  <a16:creationId xmlns="" xmlns:a16="http://schemas.microsoft.com/office/drawing/2014/main" id="{26E6FA3B-668D-42F2-8AA0-02FB89AC4223}"/>
                </a:ext>
              </a:extLst>
            </p:cNvPr>
            <p:cNvSpPr/>
            <p:nvPr/>
          </p:nvSpPr>
          <p:spPr>
            <a:xfrm>
              <a:off x="515828" y="1342032"/>
              <a:ext cx="722727" cy="678255"/>
            </a:xfrm>
            <a:prstGeom prst="rect">
              <a:avLst/>
            </a:prstGeom>
            <a:noFill/>
            <a:ln>
              <a:noFill/>
            </a:ln>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defRPr/>
              </a:pPr>
              <a:r>
                <a:rPr lang="en-US" sz="4400" b="1" kern="0" dirty="0">
                  <a:solidFill>
                    <a:prstClr val="white"/>
                  </a:solidFill>
                  <a:cs typeface="Segoe UI" panose="020B0502040204020203" pitchFamily="34" charset="0"/>
                </a:rPr>
                <a:t>30+</a:t>
              </a:r>
            </a:p>
          </p:txBody>
        </p:sp>
        <p:sp>
          <p:nvSpPr>
            <p:cNvPr id="23" name="TextBox 22">
              <a:extLst>
                <a:ext uri="{FF2B5EF4-FFF2-40B4-BE49-F238E27FC236}">
                  <a16:creationId xmlns="" xmlns:a16="http://schemas.microsoft.com/office/drawing/2014/main" id="{186AF396-A8C2-4FE7-B89B-9C6834A1CBB4}"/>
                </a:ext>
              </a:extLst>
            </p:cNvPr>
            <p:cNvSpPr txBox="1"/>
            <p:nvPr/>
          </p:nvSpPr>
          <p:spPr>
            <a:xfrm>
              <a:off x="353856" y="1273114"/>
              <a:ext cx="748188" cy="271302"/>
            </a:xfrm>
            <a:prstGeom prst="rect">
              <a:avLst/>
            </a:prstGeom>
            <a:noFill/>
          </p:spPr>
          <p:txBody>
            <a:bodyPr wrap="square" rtlCol="0">
              <a:spAutoFit/>
            </a:bodyPr>
            <a:lstStyle/>
            <a:p>
              <a:pPr>
                <a:defRPr/>
              </a:pPr>
              <a:r>
                <a:rPr lang="en-US" sz="1400" kern="0" dirty="0">
                  <a:solidFill>
                    <a:prstClr val="white"/>
                  </a:solidFill>
                  <a:cs typeface="Segoe UI" panose="020B0502040204020203" pitchFamily="34" charset="0"/>
                </a:rPr>
                <a:t>Work with</a:t>
              </a:r>
              <a:endParaRPr lang="en-IN" sz="1400" kern="0" dirty="0">
                <a:solidFill>
                  <a:prstClr val="white"/>
                </a:solidFill>
                <a:cs typeface="Segoe UI" panose="020B0502040204020203" pitchFamily="34" charset="0"/>
              </a:endParaRPr>
            </a:p>
          </p:txBody>
        </p:sp>
        <p:sp>
          <p:nvSpPr>
            <p:cNvPr id="24" name="TextBox 23">
              <a:extLst>
                <a:ext uri="{FF2B5EF4-FFF2-40B4-BE49-F238E27FC236}">
                  <a16:creationId xmlns="" xmlns:a16="http://schemas.microsoft.com/office/drawing/2014/main" id="{B674CC05-5E9F-4A28-AA37-F41FE6893A61}"/>
                </a:ext>
              </a:extLst>
            </p:cNvPr>
            <p:cNvSpPr txBox="1"/>
            <p:nvPr/>
          </p:nvSpPr>
          <p:spPr>
            <a:xfrm>
              <a:off x="454511" y="1788439"/>
              <a:ext cx="1603179" cy="271303"/>
            </a:xfrm>
            <a:prstGeom prst="rect">
              <a:avLst/>
            </a:prstGeom>
            <a:noFill/>
          </p:spPr>
          <p:txBody>
            <a:bodyPr wrap="square" rtlCol="0" anchor="ctr">
              <a:spAutoFit/>
            </a:bodyPr>
            <a:lstStyle/>
            <a:p>
              <a:pPr algn="ctr">
                <a:defRPr/>
              </a:pPr>
              <a:r>
                <a:rPr lang="en-US" sz="1400" b="1" kern="0" dirty="0">
                  <a:solidFill>
                    <a:prstClr val="white"/>
                  </a:solidFill>
                  <a:cs typeface="Segoe UI" panose="020B0502040204020203" pitchFamily="34" charset="0"/>
                </a:rPr>
                <a:t>Fortune 500 Firms</a:t>
              </a:r>
              <a:endParaRPr lang="en-IN" sz="1400" b="1" kern="0" dirty="0">
                <a:solidFill>
                  <a:prstClr val="white"/>
                </a:solidFill>
                <a:cs typeface="Segoe UI" panose="020B0502040204020203" pitchFamily="34" charset="0"/>
              </a:endParaRPr>
            </a:p>
          </p:txBody>
        </p:sp>
      </p:grpSp>
      <p:grpSp>
        <p:nvGrpSpPr>
          <p:cNvPr id="25" name="Group 24">
            <a:extLst>
              <a:ext uri="{FF2B5EF4-FFF2-40B4-BE49-F238E27FC236}">
                <a16:creationId xmlns="" xmlns:a16="http://schemas.microsoft.com/office/drawing/2014/main" id="{91B5A650-6861-4412-951B-DBBAE958A304}"/>
              </a:ext>
            </a:extLst>
          </p:cNvPr>
          <p:cNvGrpSpPr/>
          <p:nvPr/>
        </p:nvGrpSpPr>
        <p:grpSpPr>
          <a:xfrm>
            <a:off x="662299" y="3124355"/>
            <a:ext cx="1770397" cy="660993"/>
            <a:chOff x="688396" y="3313525"/>
            <a:chExt cx="1770397" cy="660993"/>
          </a:xfrm>
        </p:grpSpPr>
        <p:sp>
          <p:nvSpPr>
            <p:cNvPr id="26" name="TextBox 25">
              <a:extLst>
                <a:ext uri="{FF2B5EF4-FFF2-40B4-BE49-F238E27FC236}">
                  <a16:creationId xmlns="" xmlns:a16="http://schemas.microsoft.com/office/drawing/2014/main" id="{9223CA70-4AC1-4B25-A8E1-C51FBEC603D3}"/>
                </a:ext>
              </a:extLst>
            </p:cNvPr>
            <p:cNvSpPr txBox="1"/>
            <p:nvPr/>
          </p:nvSpPr>
          <p:spPr>
            <a:xfrm>
              <a:off x="845497" y="3712908"/>
              <a:ext cx="1613296" cy="261610"/>
            </a:xfrm>
            <a:prstGeom prst="rect">
              <a:avLst/>
            </a:prstGeom>
            <a:noFill/>
          </p:spPr>
          <p:txBody>
            <a:bodyPr wrap="square" rtlCol="0">
              <a:spAutoFit/>
            </a:bodyPr>
            <a:lstStyle/>
            <a:p>
              <a:pPr algn="r">
                <a:defRPr/>
              </a:pPr>
              <a:r>
                <a:rPr lang="en-IN" sz="1050" i="1" kern="0" dirty="0">
                  <a:solidFill>
                    <a:srgbClr val="17436A"/>
                  </a:solidFill>
                  <a:cs typeface="Segoe UI" panose="020B0502040204020203" pitchFamily="34" charset="0"/>
                </a:rPr>
                <a:t>2009-2016</a:t>
              </a:r>
            </a:p>
          </p:txBody>
        </p:sp>
        <p:pic>
          <p:nvPicPr>
            <p:cNvPr id="27" name="Picture 26">
              <a:extLst>
                <a:ext uri="{FF2B5EF4-FFF2-40B4-BE49-F238E27FC236}">
                  <a16:creationId xmlns="" xmlns:a16="http://schemas.microsoft.com/office/drawing/2014/main" id="{7C83A6B4-2C2E-45C4-98A9-094DECFE8C94}"/>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88396" y="3313525"/>
              <a:ext cx="1712019" cy="473111"/>
            </a:xfrm>
            <a:prstGeom prst="rect">
              <a:avLst/>
            </a:prstGeom>
          </p:spPr>
        </p:pic>
      </p:grpSp>
      <p:pic>
        <p:nvPicPr>
          <p:cNvPr id="28" name="Picture 2" descr="Image result for microsoft gold partner">
            <a:extLst>
              <a:ext uri="{FF2B5EF4-FFF2-40B4-BE49-F238E27FC236}">
                <a16:creationId xmlns="" xmlns:a16="http://schemas.microsoft.com/office/drawing/2014/main" id="{C55C3995-6090-430C-8561-E69F1C7C8E89}"/>
              </a:ext>
            </a:extLst>
          </p:cNvPr>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067763" y="3897181"/>
            <a:ext cx="1809373" cy="515764"/>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4" descr="http://www.indiaemerging20.com/images/logo-mobile.png">
            <a:extLst>
              <a:ext uri="{FF2B5EF4-FFF2-40B4-BE49-F238E27FC236}">
                <a16:creationId xmlns="" xmlns:a16="http://schemas.microsoft.com/office/drawing/2014/main" id="{B0550478-E35B-4002-B173-9D125821931D}"/>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691592" y="3752954"/>
            <a:ext cx="1868461" cy="492365"/>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9">
            <a:extLst>
              <a:ext uri="{FF2B5EF4-FFF2-40B4-BE49-F238E27FC236}">
                <a16:creationId xmlns="" xmlns:a16="http://schemas.microsoft.com/office/drawing/2014/main" id="{F6FA05A8-5DCB-4B74-9A0F-734742D6A45E}"/>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864445" y="2661432"/>
            <a:ext cx="2895600" cy="1409700"/>
          </a:xfrm>
          <a:prstGeom prst="rect">
            <a:avLst/>
          </a:prstGeom>
        </p:spPr>
      </p:pic>
      <p:pic>
        <p:nvPicPr>
          <p:cNvPr id="31" name="Picture 30">
            <a:extLst>
              <a:ext uri="{FF2B5EF4-FFF2-40B4-BE49-F238E27FC236}">
                <a16:creationId xmlns="" xmlns:a16="http://schemas.microsoft.com/office/drawing/2014/main" id="{5087C7E6-FFB9-433F-AB24-113023DEB1D6}"/>
              </a:ext>
            </a:extLst>
          </p:cNvPr>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200883" y="3118102"/>
            <a:ext cx="1530546" cy="569796"/>
          </a:xfrm>
          <a:prstGeom prst="rect">
            <a:avLst/>
          </a:prstGeom>
        </p:spPr>
      </p:pic>
      <p:sp>
        <p:nvSpPr>
          <p:cNvPr id="32" name="Rectangle 31">
            <a:extLst>
              <a:ext uri="{FF2B5EF4-FFF2-40B4-BE49-F238E27FC236}">
                <a16:creationId xmlns="" xmlns:a16="http://schemas.microsoft.com/office/drawing/2014/main" id="{8CAFCF22-2161-4DDE-ADE6-BCA4CC68BED9}"/>
              </a:ext>
            </a:extLst>
          </p:cNvPr>
          <p:cNvSpPr/>
          <p:nvPr/>
        </p:nvSpPr>
        <p:spPr>
          <a:xfrm>
            <a:off x="6654885" y="5257152"/>
            <a:ext cx="1616596" cy="984885"/>
          </a:xfrm>
          <a:prstGeom prst="rect">
            <a:avLst/>
          </a:prstGeom>
        </p:spPr>
        <p:txBody>
          <a:bodyPr wrap="none">
            <a:spAutoFit/>
          </a:bodyPr>
          <a:lstStyle/>
          <a:p>
            <a:pPr>
              <a:defRPr/>
            </a:pPr>
            <a:r>
              <a:rPr lang="en-US" sz="1400" kern="0" dirty="0">
                <a:solidFill>
                  <a:prstClr val="white"/>
                </a:solidFill>
                <a:cs typeface="Segoe UI" panose="020B0502040204020203" pitchFamily="34" charset="0"/>
              </a:rPr>
              <a:t>Repeat business at </a:t>
            </a:r>
          </a:p>
          <a:p>
            <a:pPr>
              <a:defRPr/>
            </a:pPr>
            <a:r>
              <a:rPr lang="en-US" sz="4400" b="1" kern="0" dirty="0">
                <a:solidFill>
                  <a:prstClr val="white"/>
                </a:solidFill>
                <a:cs typeface="Segoe UI" panose="020B0502040204020203" pitchFamily="34" charset="0"/>
              </a:rPr>
              <a:t>&gt;85%</a:t>
            </a:r>
          </a:p>
        </p:txBody>
      </p:sp>
      <p:grpSp>
        <p:nvGrpSpPr>
          <p:cNvPr id="33" name="Group 32">
            <a:extLst>
              <a:ext uri="{FF2B5EF4-FFF2-40B4-BE49-F238E27FC236}">
                <a16:creationId xmlns="" xmlns:a16="http://schemas.microsoft.com/office/drawing/2014/main" id="{1A87DDFA-4A88-41A4-A73E-1B73D93AFE68}"/>
              </a:ext>
            </a:extLst>
          </p:cNvPr>
          <p:cNvGrpSpPr/>
          <p:nvPr/>
        </p:nvGrpSpPr>
        <p:grpSpPr>
          <a:xfrm>
            <a:off x="3684496" y="5162343"/>
            <a:ext cx="2488635" cy="1174503"/>
            <a:chOff x="3132695" y="5341858"/>
            <a:chExt cx="2488635" cy="1174503"/>
          </a:xfrm>
        </p:grpSpPr>
        <p:sp>
          <p:nvSpPr>
            <p:cNvPr id="34" name="Rectangle 33">
              <a:extLst>
                <a:ext uri="{FF2B5EF4-FFF2-40B4-BE49-F238E27FC236}">
                  <a16:creationId xmlns="" xmlns:a16="http://schemas.microsoft.com/office/drawing/2014/main" id="{FD3F5559-6234-4BDE-AA60-D4A2F8A4DBBD}"/>
                </a:ext>
              </a:extLst>
            </p:cNvPr>
            <p:cNvSpPr/>
            <p:nvPr/>
          </p:nvSpPr>
          <p:spPr>
            <a:xfrm>
              <a:off x="3132695" y="5341858"/>
              <a:ext cx="2488635" cy="769441"/>
            </a:xfrm>
            <a:prstGeom prst="rect">
              <a:avLst/>
            </a:prstGeom>
          </p:spPr>
          <p:txBody>
            <a:bodyPr wrap="square">
              <a:spAutoFit/>
            </a:bodyPr>
            <a:lstStyle/>
            <a:p>
              <a:pPr algn="ctr">
                <a:defRPr/>
              </a:pPr>
              <a:r>
                <a:rPr lang="en-IN" sz="4400" b="1" kern="0" dirty="0">
                  <a:solidFill>
                    <a:prstClr val="white"/>
                  </a:solidFill>
                  <a:cs typeface="Segoe UI" panose="020B0502040204020203" pitchFamily="34" charset="0"/>
                </a:rPr>
                <a:t>5%</a:t>
              </a:r>
              <a:endParaRPr lang="en-IN" sz="1400" b="1" dirty="0">
                <a:solidFill>
                  <a:prstClr val="white"/>
                </a:solidFill>
                <a:ea typeface="Fira Sans" pitchFamily="34" charset="0"/>
                <a:cs typeface="Segoe UI" panose="020B0502040204020203" pitchFamily="34" charset="0"/>
              </a:endParaRPr>
            </a:p>
          </p:txBody>
        </p:sp>
        <p:sp>
          <p:nvSpPr>
            <p:cNvPr id="35" name="Rectangle 34">
              <a:extLst>
                <a:ext uri="{FF2B5EF4-FFF2-40B4-BE49-F238E27FC236}">
                  <a16:creationId xmlns="" xmlns:a16="http://schemas.microsoft.com/office/drawing/2014/main" id="{6BB7AEC4-5EA8-4271-B565-E69886EC89EE}"/>
                </a:ext>
              </a:extLst>
            </p:cNvPr>
            <p:cNvSpPr/>
            <p:nvPr/>
          </p:nvSpPr>
          <p:spPr>
            <a:xfrm>
              <a:off x="3192915" y="5993141"/>
              <a:ext cx="2260395" cy="523220"/>
            </a:xfrm>
            <a:prstGeom prst="rect">
              <a:avLst/>
            </a:prstGeom>
          </p:spPr>
          <p:txBody>
            <a:bodyPr wrap="square">
              <a:spAutoFit/>
            </a:bodyPr>
            <a:lstStyle/>
            <a:p>
              <a:pPr algn="ctr">
                <a:defRPr/>
              </a:pPr>
              <a:r>
                <a:rPr lang="en-IN" sz="1400" kern="0" dirty="0">
                  <a:solidFill>
                    <a:prstClr val="white"/>
                  </a:solidFill>
                  <a:cs typeface="Segoe UI" panose="020B0502040204020203" pitchFamily="34" charset="0"/>
                </a:rPr>
                <a:t>Re-investment in Research and Development</a:t>
              </a:r>
            </a:p>
          </p:txBody>
        </p:sp>
      </p:grpSp>
      <p:grpSp>
        <p:nvGrpSpPr>
          <p:cNvPr id="36" name="Group 35">
            <a:extLst>
              <a:ext uri="{FF2B5EF4-FFF2-40B4-BE49-F238E27FC236}">
                <a16:creationId xmlns="" xmlns:a16="http://schemas.microsoft.com/office/drawing/2014/main" id="{290B119C-2452-4468-8240-A6ADB7D0D636}"/>
              </a:ext>
            </a:extLst>
          </p:cNvPr>
          <p:cNvGrpSpPr/>
          <p:nvPr/>
        </p:nvGrpSpPr>
        <p:grpSpPr>
          <a:xfrm>
            <a:off x="8627440" y="5138694"/>
            <a:ext cx="2970155" cy="1221801"/>
            <a:chOff x="8863925" y="5294560"/>
            <a:chExt cx="2970155" cy="1221801"/>
          </a:xfrm>
        </p:grpSpPr>
        <p:sp>
          <p:nvSpPr>
            <p:cNvPr id="37" name="Rectangle 36">
              <a:extLst>
                <a:ext uri="{FF2B5EF4-FFF2-40B4-BE49-F238E27FC236}">
                  <a16:creationId xmlns="" xmlns:a16="http://schemas.microsoft.com/office/drawing/2014/main" id="{1B44FA24-4A13-47E1-A1A6-0739B1C962E0}"/>
                </a:ext>
              </a:extLst>
            </p:cNvPr>
            <p:cNvSpPr/>
            <p:nvPr/>
          </p:nvSpPr>
          <p:spPr>
            <a:xfrm>
              <a:off x="8863925" y="5993141"/>
              <a:ext cx="2970155" cy="523220"/>
            </a:xfrm>
            <a:prstGeom prst="rect">
              <a:avLst/>
            </a:prstGeom>
          </p:spPr>
          <p:txBody>
            <a:bodyPr wrap="square">
              <a:spAutoFit/>
            </a:bodyPr>
            <a:lstStyle/>
            <a:p>
              <a:pPr algn="ctr">
                <a:defRPr/>
              </a:pPr>
              <a:r>
                <a:rPr lang="en-IN" sz="1400" kern="0" dirty="0">
                  <a:solidFill>
                    <a:prstClr val="white"/>
                  </a:solidFill>
                  <a:cs typeface="Segoe UI" panose="020B0502040204020203" pitchFamily="34" charset="0"/>
                </a:rPr>
                <a:t>top technology companies engage with us</a:t>
              </a:r>
            </a:p>
          </p:txBody>
        </p:sp>
        <p:sp>
          <p:nvSpPr>
            <p:cNvPr id="38" name="Rectangle 37">
              <a:extLst>
                <a:ext uri="{FF2B5EF4-FFF2-40B4-BE49-F238E27FC236}">
                  <a16:creationId xmlns="" xmlns:a16="http://schemas.microsoft.com/office/drawing/2014/main" id="{A2DC2EE4-B018-4BDE-9658-BC1806DB605E}"/>
                </a:ext>
              </a:extLst>
            </p:cNvPr>
            <p:cNvSpPr/>
            <p:nvPr/>
          </p:nvSpPr>
          <p:spPr>
            <a:xfrm>
              <a:off x="9587483" y="5294560"/>
              <a:ext cx="1125629" cy="769441"/>
            </a:xfrm>
            <a:prstGeom prst="rect">
              <a:avLst/>
            </a:prstGeom>
          </p:spPr>
          <p:txBody>
            <a:bodyPr wrap="none">
              <a:spAutoFit/>
            </a:bodyPr>
            <a:lstStyle/>
            <a:p>
              <a:pPr>
                <a:defRPr/>
              </a:pPr>
              <a:r>
                <a:rPr lang="en-IN" sz="4400" b="1" kern="0" dirty="0">
                  <a:solidFill>
                    <a:prstClr val="white"/>
                  </a:solidFill>
                  <a:cs typeface="Segoe UI" panose="020B0502040204020203" pitchFamily="34" charset="0"/>
                </a:rPr>
                <a:t>4/5 </a:t>
              </a:r>
              <a:endParaRPr lang="en-US" sz="4400" b="1" kern="0" dirty="0">
                <a:solidFill>
                  <a:prstClr val="white"/>
                </a:solidFill>
                <a:cs typeface="Segoe UI" panose="020B0502040204020203" pitchFamily="34" charset="0"/>
              </a:endParaRPr>
            </a:p>
          </p:txBody>
        </p:sp>
      </p:grpSp>
      <p:sp>
        <p:nvSpPr>
          <p:cNvPr id="39" name="Rectangle 38">
            <a:extLst>
              <a:ext uri="{FF2B5EF4-FFF2-40B4-BE49-F238E27FC236}">
                <a16:creationId xmlns="" xmlns:a16="http://schemas.microsoft.com/office/drawing/2014/main" id="{4D3F3D5E-D843-4F8C-91D9-CCB2EAD51B36}"/>
              </a:ext>
            </a:extLst>
          </p:cNvPr>
          <p:cNvSpPr/>
          <p:nvPr/>
        </p:nvSpPr>
        <p:spPr>
          <a:xfrm>
            <a:off x="6881707" y="2438653"/>
            <a:ext cx="4590961" cy="2758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kern="0" dirty="0">
                <a:solidFill>
                  <a:srgbClr val="000000">
                    <a:lumMod val="85000"/>
                    <a:lumOff val="15000"/>
                  </a:srgbClr>
                </a:solidFill>
                <a:cs typeface="Segoe UI" panose="020B0502040204020203" pitchFamily="34" charset="0"/>
              </a:rPr>
              <a:t>Recognition</a:t>
            </a:r>
          </a:p>
        </p:txBody>
      </p:sp>
      <p:grpSp>
        <p:nvGrpSpPr>
          <p:cNvPr id="40" name="Group 39">
            <a:extLst>
              <a:ext uri="{FF2B5EF4-FFF2-40B4-BE49-F238E27FC236}">
                <a16:creationId xmlns="" xmlns:a16="http://schemas.microsoft.com/office/drawing/2014/main" id="{56DCA8CB-8FA0-4B1D-9C9C-01A0D834FC77}"/>
              </a:ext>
            </a:extLst>
          </p:cNvPr>
          <p:cNvGrpSpPr/>
          <p:nvPr/>
        </p:nvGrpSpPr>
        <p:grpSpPr>
          <a:xfrm>
            <a:off x="792909" y="5049087"/>
            <a:ext cx="3181380" cy="1401014"/>
            <a:chOff x="540658" y="4999725"/>
            <a:chExt cx="3181380" cy="1401014"/>
          </a:xfrm>
        </p:grpSpPr>
        <p:sp>
          <p:nvSpPr>
            <p:cNvPr id="41" name="Rectangle 40">
              <a:extLst>
                <a:ext uri="{FF2B5EF4-FFF2-40B4-BE49-F238E27FC236}">
                  <a16:creationId xmlns="" xmlns:a16="http://schemas.microsoft.com/office/drawing/2014/main" id="{FCC664E3-1AB1-44A3-9F5B-4B73FABAAD9A}"/>
                </a:ext>
              </a:extLst>
            </p:cNvPr>
            <p:cNvSpPr/>
            <p:nvPr/>
          </p:nvSpPr>
          <p:spPr>
            <a:xfrm>
              <a:off x="1093386" y="5198271"/>
              <a:ext cx="1485200" cy="769441"/>
            </a:xfrm>
            <a:prstGeom prst="rect">
              <a:avLst/>
            </a:prstGeom>
          </p:spPr>
          <p:txBody>
            <a:bodyPr wrap="square">
              <a:spAutoFit/>
            </a:bodyPr>
            <a:lstStyle/>
            <a:p>
              <a:pPr algn="ctr">
                <a:defRPr/>
              </a:pPr>
              <a:r>
                <a:rPr lang="en-IN" sz="4400" b="1" kern="0" dirty="0">
                  <a:solidFill>
                    <a:prstClr val="white"/>
                  </a:solidFill>
                  <a:cs typeface="Segoe UI" panose="020B0502040204020203" pitchFamily="34" charset="0"/>
                </a:rPr>
                <a:t>10</a:t>
              </a:r>
              <a:endParaRPr lang="en-IN" sz="1400" b="1" kern="0" dirty="0">
                <a:solidFill>
                  <a:prstClr val="white"/>
                </a:solidFill>
                <a:cs typeface="Segoe UI" panose="020B0502040204020203" pitchFamily="34" charset="0"/>
              </a:endParaRPr>
            </a:p>
          </p:txBody>
        </p:sp>
        <p:sp>
          <p:nvSpPr>
            <p:cNvPr id="42" name="Rectangle 41">
              <a:extLst>
                <a:ext uri="{FF2B5EF4-FFF2-40B4-BE49-F238E27FC236}">
                  <a16:creationId xmlns="" xmlns:a16="http://schemas.microsoft.com/office/drawing/2014/main" id="{AC495815-811F-40AA-87F3-37406AA981F0}"/>
                </a:ext>
              </a:extLst>
            </p:cNvPr>
            <p:cNvSpPr/>
            <p:nvPr/>
          </p:nvSpPr>
          <p:spPr>
            <a:xfrm>
              <a:off x="540658" y="4999725"/>
              <a:ext cx="3181380" cy="307777"/>
            </a:xfrm>
            <a:prstGeom prst="rect">
              <a:avLst/>
            </a:prstGeom>
          </p:spPr>
          <p:txBody>
            <a:bodyPr wrap="square">
              <a:spAutoFit/>
            </a:bodyPr>
            <a:lstStyle/>
            <a:p>
              <a:pPr>
                <a:defRPr/>
              </a:pPr>
              <a:r>
                <a:rPr lang="en-IN" sz="1400" kern="0" dirty="0">
                  <a:solidFill>
                    <a:prstClr val="white"/>
                  </a:solidFill>
                  <a:cs typeface="Segoe UI" panose="020B0502040204020203" pitchFamily="34" charset="0"/>
                </a:rPr>
                <a:t>Rated amongst the top</a:t>
              </a:r>
            </a:p>
          </p:txBody>
        </p:sp>
        <p:sp>
          <p:nvSpPr>
            <p:cNvPr id="43" name="Rectangle 42">
              <a:extLst>
                <a:ext uri="{FF2B5EF4-FFF2-40B4-BE49-F238E27FC236}">
                  <a16:creationId xmlns="" xmlns:a16="http://schemas.microsoft.com/office/drawing/2014/main" id="{1BA194F5-11AE-458B-B08D-52BC6807C463}"/>
                </a:ext>
              </a:extLst>
            </p:cNvPr>
            <p:cNvSpPr/>
            <p:nvPr/>
          </p:nvSpPr>
          <p:spPr>
            <a:xfrm>
              <a:off x="728234" y="5877519"/>
              <a:ext cx="2260395" cy="523220"/>
            </a:xfrm>
            <a:prstGeom prst="rect">
              <a:avLst/>
            </a:prstGeom>
          </p:spPr>
          <p:txBody>
            <a:bodyPr wrap="square">
              <a:spAutoFit/>
            </a:bodyPr>
            <a:lstStyle/>
            <a:p>
              <a:pPr algn="ctr">
                <a:defRPr/>
              </a:pPr>
              <a:r>
                <a:rPr lang="en-IN" sz="1400" kern="0" dirty="0">
                  <a:solidFill>
                    <a:prstClr val="white"/>
                  </a:solidFill>
                  <a:cs typeface="Segoe UI" panose="020B0502040204020203" pitchFamily="34" charset="0"/>
                </a:rPr>
                <a:t>analytics companies to work for in India</a:t>
              </a:r>
            </a:p>
          </p:txBody>
        </p:sp>
      </p:grpSp>
      <p:sp>
        <p:nvSpPr>
          <p:cNvPr id="44" name="TextBox 43">
            <a:extLst>
              <a:ext uri="{FF2B5EF4-FFF2-40B4-BE49-F238E27FC236}">
                <a16:creationId xmlns="" xmlns:a16="http://schemas.microsoft.com/office/drawing/2014/main" id="{16782DA6-D392-4342-B7E0-CC9848F9466A}"/>
              </a:ext>
            </a:extLst>
          </p:cNvPr>
          <p:cNvSpPr txBox="1"/>
          <p:nvPr/>
        </p:nvSpPr>
        <p:spPr>
          <a:xfrm>
            <a:off x="7177122" y="2852504"/>
            <a:ext cx="1368363" cy="307777"/>
          </a:xfrm>
          <a:prstGeom prst="rect">
            <a:avLst/>
          </a:prstGeom>
          <a:noFill/>
        </p:spPr>
        <p:txBody>
          <a:bodyPr wrap="square" rtlCol="0">
            <a:spAutoFit/>
          </a:bodyPr>
          <a:lstStyle/>
          <a:p>
            <a:pPr>
              <a:defRPr/>
            </a:pPr>
            <a:r>
              <a:rPr lang="en-IN" sz="1400" dirty="0">
                <a:solidFill>
                  <a:srgbClr val="000000"/>
                </a:solidFill>
              </a:rPr>
              <a:t>Member of</a:t>
            </a:r>
          </a:p>
        </p:txBody>
      </p:sp>
      <p:sp>
        <p:nvSpPr>
          <p:cNvPr id="45" name="TextBox 44">
            <a:extLst>
              <a:ext uri="{FF2B5EF4-FFF2-40B4-BE49-F238E27FC236}">
                <a16:creationId xmlns="" xmlns:a16="http://schemas.microsoft.com/office/drawing/2014/main" id="{2CCB169A-A3DD-4529-8E65-DB8F3121A583}"/>
              </a:ext>
            </a:extLst>
          </p:cNvPr>
          <p:cNvSpPr txBox="1"/>
          <p:nvPr/>
        </p:nvSpPr>
        <p:spPr>
          <a:xfrm>
            <a:off x="7221355" y="3589809"/>
            <a:ext cx="1627324" cy="307777"/>
          </a:xfrm>
          <a:prstGeom prst="rect">
            <a:avLst/>
          </a:prstGeom>
          <a:noFill/>
        </p:spPr>
        <p:txBody>
          <a:bodyPr wrap="square" rtlCol="0">
            <a:spAutoFit/>
          </a:bodyPr>
          <a:lstStyle/>
          <a:p>
            <a:pPr>
              <a:defRPr/>
            </a:pPr>
            <a:r>
              <a:rPr lang="en-IN" sz="1400" dirty="0">
                <a:solidFill>
                  <a:srgbClr val="000000"/>
                </a:solidFill>
              </a:rPr>
              <a:t>Customer council</a:t>
            </a:r>
          </a:p>
        </p:txBody>
      </p:sp>
      <p:pic>
        <p:nvPicPr>
          <p:cNvPr id="49" name="Picture 48">
            <a:extLst>
              <a:ext uri="{FF2B5EF4-FFF2-40B4-BE49-F238E27FC236}">
                <a16:creationId xmlns="" xmlns:a16="http://schemas.microsoft.com/office/drawing/2014/main" id="{E7CFDB10-A33D-4311-AAE3-5462D8549A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3009" y="2976377"/>
            <a:ext cx="1375416" cy="1459671"/>
          </a:xfrm>
          <a:prstGeom prst="rect">
            <a:avLst/>
          </a:prstGeom>
        </p:spPr>
      </p:pic>
    </p:spTree>
    <p:extLst>
      <p:ext uri="{BB962C8B-B14F-4D97-AF65-F5344CB8AC3E}">
        <p14:creationId xmlns:p14="http://schemas.microsoft.com/office/powerpoint/2010/main" val="3036092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21B0D9C2-2FD3-4370-BC6F-D248052B6DE6}"/>
              </a:ext>
            </a:extLst>
          </p:cNvPr>
          <p:cNvSpPr>
            <a:spLocks noGrp="1"/>
          </p:cNvSpPr>
          <p:nvPr>
            <p:ph type="ftr" sz="quarter" idx="11"/>
          </p:nvPr>
        </p:nvSpPr>
        <p:spPr/>
        <p:txBody>
          <a:bodyPr/>
          <a:lstStyle/>
          <a:p>
            <a:r>
              <a:rPr lang="en-US"/>
              <a:t>© LatentView Analytics. Confidential</a:t>
            </a:r>
          </a:p>
        </p:txBody>
      </p:sp>
      <p:sp>
        <p:nvSpPr>
          <p:cNvPr id="7" name="Slide Number Placeholder 6">
            <a:extLst>
              <a:ext uri="{FF2B5EF4-FFF2-40B4-BE49-F238E27FC236}">
                <a16:creationId xmlns="" xmlns:a16="http://schemas.microsoft.com/office/drawing/2014/main" id="{FDC5101F-DC33-4F07-BB48-A75259F92B05}"/>
              </a:ext>
            </a:extLst>
          </p:cNvPr>
          <p:cNvSpPr>
            <a:spLocks noGrp="1"/>
          </p:cNvSpPr>
          <p:nvPr>
            <p:ph type="sldNum" sz="quarter" idx="12"/>
          </p:nvPr>
        </p:nvSpPr>
        <p:spPr/>
        <p:txBody>
          <a:bodyPr/>
          <a:lstStyle/>
          <a:p>
            <a:fld id="{A0C1D9D2-9780-41B5-B48D-9BB1413BC614}" type="slidenum">
              <a:rPr lang="en-US" smtClean="0"/>
              <a:pPr/>
              <a:t>5</a:t>
            </a:fld>
            <a:endParaRPr lang="en-US"/>
          </a:p>
        </p:txBody>
      </p:sp>
      <p:sp>
        <p:nvSpPr>
          <p:cNvPr id="3" name="Title 2">
            <a:extLst>
              <a:ext uri="{FF2B5EF4-FFF2-40B4-BE49-F238E27FC236}">
                <a16:creationId xmlns="" xmlns:a16="http://schemas.microsoft.com/office/drawing/2014/main" id="{F4D1EC05-A240-446B-A275-032226E2AB6E}"/>
              </a:ext>
            </a:extLst>
          </p:cNvPr>
          <p:cNvSpPr>
            <a:spLocks noGrp="1"/>
          </p:cNvSpPr>
          <p:nvPr>
            <p:ph type="title"/>
          </p:nvPr>
        </p:nvSpPr>
        <p:spPr/>
        <p:txBody>
          <a:bodyPr>
            <a:normAutofit/>
          </a:bodyPr>
          <a:lstStyle/>
          <a:p>
            <a:r>
              <a:rPr lang="en-IN" sz="2745" spc="-96" dirty="0">
                <a:solidFill>
                  <a:srgbClr val="095879"/>
                </a:solidFill>
                <a:latin typeface="Segoe UI Semibold" panose="020B0702040204020203" pitchFamily="34" charset="0"/>
                <a:cs typeface="+mj-cs"/>
              </a:rPr>
              <a:t>Who we work with</a:t>
            </a:r>
            <a:endParaRPr lang="en-US" sz="2745" spc="-96" dirty="0">
              <a:solidFill>
                <a:srgbClr val="095879"/>
              </a:solidFill>
              <a:latin typeface="Segoe UI Semibold" panose="020B0702040204020203" pitchFamily="34" charset="0"/>
              <a:cs typeface="+mj-cs"/>
            </a:endParaRPr>
          </a:p>
        </p:txBody>
      </p:sp>
      <p:pic>
        <p:nvPicPr>
          <p:cNvPr id="5" name="Picture 6" descr="Image result for whirlpool logo">
            <a:extLst>
              <a:ext uri="{FF2B5EF4-FFF2-40B4-BE49-F238E27FC236}">
                <a16:creationId xmlns="" xmlns:a16="http://schemas.microsoft.com/office/drawing/2014/main" id="{95C0106D-9D45-4157-8078-B860B077A37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7127" y="1028293"/>
            <a:ext cx="1302077" cy="4335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a:extLst>
              <a:ext uri="{FF2B5EF4-FFF2-40B4-BE49-F238E27FC236}">
                <a16:creationId xmlns="" xmlns:a16="http://schemas.microsoft.com/office/drawing/2014/main" id="{6137934F-B8A5-4DAE-BD7A-C74C6CF7ACFD}"/>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312699" y="1023321"/>
            <a:ext cx="1653829" cy="443537"/>
          </a:xfrm>
          <a:prstGeom prst="rect">
            <a:avLst/>
          </a:prstGeom>
        </p:spPr>
      </p:pic>
      <p:pic>
        <p:nvPicPr>
          <p:cNvPr id="11" name="Picture 24" descr="Image result for mcdonalds logo transparent background">
            <a:extLst>
              <a:ext uri="{FF2B5EF4-FFF2-40B4-BE49-F238E27FC236}">
                <a16:creationId xmlns="" xmlns:a16="http://schemas.microsoft.com/office/drawing/2014/main" id="{3B4758B1-7DE3-470D-AF2D-A5500C2EFB2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392394" y="2309470"/>
            <a:ext cx="721219" cy="601016"/>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4" descr="Image result for Philips logo transparent">
            <a:extLst>
              <a:ext uri="{FF2B5EF4-FFF2-40B4-BE49-F238E27FC236}">
                <a16:creationId xmlns="" xmlns:a16="http://schemas.microsoft.com/office/drawing/2014/main" id="{B5A523BE-8A28-4EC0-AF8C-3AE5189AC88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192277" y="5421005"/>
            <a:ext cx="1356844" cy="249659"/>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6" descr="Image result for ebay logo transparent">
            <a:extLst>
              <a:ext uri="{FF2B5EF4-FFF2-40B4-BE49-F238E27FC236}">
                <a16:creationId xmlns="" xmlns:a16="http://schemas.microsoft.com/office/drawing/2014/main" id="{0A2C5A1D-FA53-423D-8175-C38A470673E4}"/>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145968" y="2407937"/>
            <a:ext cx="1244394" cy="543008"/>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0" descr="Image result for microsoft logo transparent background">
            <a:extLst>
              <a:ext uri="{FF2B5EF4-FFF2-40B4-BE49-F238E27FC236}">
                <a16:creationId xmlns="" xmlns:a16="http://schemas.microsoft.com/office/drawing/2014/main" id="{E588E125-27B1-4EFC-9B8F-85570894316F}"/>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3877251" y="3820086"/>
            <a:ext cx="1986896" cy="413572"/>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2" descr="Image result for bmw logo transparent background">
            <a:extLst>
              <a:ext uri="{FF2B5EF4-FFF2-40B4-BE49-F238E27FC236}">
                <a16:creationId xmlns="" xmlns:a16="http://schemas.microsoft.com/office/drawing/2014/main" id="{E20BA989-0803-4FF7-AA13-D37C7680083C}"/>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420149" y="3694018"/>
            <a:ext cx="665709" cy="665709"/>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descr="Image result for facebook logo">
            <a:extLst>
              <a:ext uri="{FF2B5EF4-FFF2-40B4-BE49-F238E27FC236}">
                <a16:creationId xmlns="" xmlns:a16="http://schemas.microsoft.com/office/drawing/2014/main" id="{46F29BDE-2606-40A9-96D6-05C7AFE0FB89}"/>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0303541" y="5096372"/>
            <a:ext cx="898924" cy="898924"/>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4" descr="Image result for Google logo">
            <a:extLst>
              <a:ext uri="{FF2B5EF4-FFF2-40B4-BE49-F238E27FC236}">
                <a16:creationId xmlns="" xmlns:a16="http://schemas.microsoft.com/office/drawing/2014/main" id="{3AEA03BF-ABC8-4040-9C08-C3A75014AB5E}"/>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138431" y="3896997"/>
            <a:ext cx="1259469" cy="425701"/>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 descr="Image result for paypal logo transparent background">
            <a:extLst>
              <a:ext uri="{FF2B5EF4-FFF2-40B4-BE49-F238E27FC236}">
                <a16:creationId xmlns="" xmlns:a16="http://schemas.microsoft.com/office/drawing/2014/main" id="{8A02BFCF-9C56-42A5-879C-CE1FB9ED9FAC}"/>
              </a:ext>
            </a:extLst>
          </p:cNvPr>
          <p:cNvPicPr>
            <a:picLocks noChangeAspect="1" noChangeArrowheads="1"/>
          </p:cNvPicPr>
          <p:nvPr/>
        </p:nvPicPr>
        <p:blipFill rotWithShape="1">
          <a:blip r:embed="rId11" cstate="email">
            <a:extLst>
              <a:ext uri="{28A0092B-C50C-407E-A947-70E740481C1C}">
                <a14:useLocalDpi xmlns:a14="http://schemas.microsoft.com/office/drawing/2010/main"/>
              </a:ext>
            </a:extLst>
          </a:blip>
          <a:srcRect/>
          <a:stretch/>
        </p:blipFill>
        <p:spPr bwMode="auto">
          <a:xfrm>
            <a:off x="965922" y="5268749"/>
            <a:ext cx="1604486" cy="554171"/>
          </a:xfrm>
          <a:prstGeom prst="rect">
            <a:avLst/>
          </a:prstGeom>
          <a:noFill/>
          <a:extLst>
            <a:ext uri="{909E8E84-426E-40dd-AFC4-6F175D3DCCD1}">
              <a14:hiddenFill xmlns:a14="http://schemas.microsoft.com/office/drawing/2010/main" xmlns="">
                <a:solidFill>
                  <a:srgbClr val="FFFFFF"/>
                </a:solidFill>
              </a14:hiddenFill>
            </a:ext>
          </a:extLst>
        </p:spPr>
      </p:pic>
      <p:pic>
        <p:nvPicPr>
          <p:cNvPr id="5122" name="Picture 2" descr="Image result for walmart">
            <a:extLst>
              <a:ext uri="{FF2B5EF4-FFF2-40B4-BE49-F238E27FC236}">
                <a16:creationId xmlns="" xmlns:a16="http://schemas.microsoft.com/office/drawing/2014/main" id="{A9124EFE-124D-4FE0-8DE5-A6E9BD3CE105}"/>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3918409" y="1017793"/>
            <a:ext cx="1904581" cy="454592"/>
          </a:xfrm>
          <a:prstGeom prst="rect">
            <a:avLst/>
          </a:prstGeom>
          <a:noFill/>
          <a:extLst>
            <a:ext uri="{909E8E84-426E-40dd-AFC4-6F175D3DCCD1}">
              <a14:hiddenFill xmlns:a14="http://schemas.microsoft.com/office/drawing/2010/main" xmlns="">
                <a:solidFill>
                  <a:srgbClr val="FFFFFF"/>
                </a:solidFill>
              </a14:hiddenFill>
            </a:ext>
          </a:extLst>
        </p:spPr>
      </p:pic>
      <p:pic>
        <p:nvPicPr>
          <p:cNvPr id="5126" name="Picture 6" descr="Image result for adobe">
            <a:extLst>
              <a:ext uri="{FF2B5EF4-FFF2-40B4-BE49-F238E27FC236}">
                <a16:creationId xmlns="" xmlns:a16="http://schemas.microsoft.com/office/drawing/2014/main" id="{5C28844D-D742-4AA0-A6D6-E0961D1B0533}"/>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462361" y="3849094"/>
            <a:ext cx="1354505" cy="355557"/>
          </a:xfrm>
          <a:prstGeom prst="rect">
            <a:avLst/>
          </a:prstGeom>
          <a:noFill/>
          <a:extLst>
            <a:ext uri="{909E8E84-426E-40dd-AFC4-6F175D3DCCD1}">
              <a14:hiddenFill xmlns:a14="http://schemas.microsoft.com/office/drawing/2010/main" xmlns="">
                <a:solidFill>
                  <a:srgbClr val="FFFFFF"/>
                </a:solidFill>
              </a14:hiddenFill>
            </a:ext>
          </a:extLst>
        </p:spPr>
      </p:pic>
      <p:pic>
        <p:nvPicPr>
          <p:cNvPr id="5128" name="Picture 8" descr="Image result for apple logo">
            <a:extLst>
              <a:ext uri="{FF2B5EF4-FFF2-40B4-BE49-F238E27FC236}">
                <a16:creationId xmlns="" xmlns:a16="http://schemas.microsoft.com/office/drawing/2014/main" id="{D6DC9811-A24B-488B-AB05-DBED78403300}"/>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460986" y="867164"/>
            <a:ext cx="584035" cy="755851"/>
          </a:xfrm>
          <a:prstGeom prst="rect">
            <a:avLst/>
          </a:prstGeom>
          <a:noFill/>
          <a:extLst>
            <a:ext uri="{909E8E84-426E-40dd-AFC4-6F175D3DCCD1}">
              <a14:hiddenFill xmlns:a14="http://schemas.microsoft.com/office/drawing/2010/main" xmlns="">
                <a:solidFill>
                  <a:srgbClr val="FFFFFF"/>
                </a:solidFill>
              </a14:hiddenFill>
            </a:ext>
          </a:extLst>
        </p:spPr>
      </p:pic>
      <p:pic>
        <p:nvPicPr>
          <p:cNvPr id="5130" name="Picture 10" descr="Image result for uber logo latest">
            <a:extLst>
              <a:ext uri="{FF2B5EF4-FFF2-40B4-BE49-F238E27FC236}">
                <a16:creationId xmlns="" xmlns:a16="http://schemas.microsoft.com/office/drawing/2014/main" id="{9442C4DC-F7E2-4F90-BDDF-00A1C023EF2F}"/>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l="26702" t="39392" r="27620" b="38031"/>
          <a:stretch/>
        </p:blipFill>
        <p:spPr bwMode="auto">
          <a:xfrm>
            <a:off x="7509855" y="2462989"/>
            <a:ext cx="1259516" cy="293979"/>
          </a:xfrm>
          <a:prstGeom prst="rect">
            <a:avLst/>
          </a:prstGeom>
          <a:noFill/>
          <a:extLst>
            <a:ext uri="{909E8E84-426E-40dd-AFC4-6F175D3DCCD1}">
              <a14:hiddenFill xmlns:a14="http://schemas.microsoft.com/office/drawing/2010/main" xmlns="">
                <a:solidFill>
                  <a:srgbClr val="FFFFFF"/>
                </a:solidFill>
              </a14:hiddenFill>
            </a:ext>
          </a:extLst>
        </p:spPr>
      </p:pic>
      <p:pic>
        <p:nvPicPr>
          <p:cNvPr id="5132" name="Picture 12" descr="Image result for sysco logo latest">
            <a:extLst>
              <a:ext uri="{FF2B5EF4-FFF2-40B4-BE49-F238E27FC236}">
                <a16:creationId xmlns="" xmlns:a16="http://schemas.microsoft.com/office/drawing/2014/main" id="{12D0B00E-9818-4222-BAF5-76E1EC8DF051}"/>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617446" y="5345602"/>
            <a:ext cx="1044334" cy="400464"/>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32" descr="Image result for sears logo transparent">
            <a:extLst>
              <a:ext uri="{FF2B5EF4-FFF2-40B4-BE49-F238E27FC236}">
                <a16:creationId xmlns="" xmlns:a16="http://schemas.microsoft.com/office/drawing/2014/main" id="{A712A741-AA5B-45B8-85D7-B82A621FADA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4038600" y="2546236"/>
            <a:ext cx="1166022" cy="3088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96727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a:extLst>
              <a:ext uri="{FF2B5EF4-FFF2-40B4-BE49-F238E27FC236}">
                <a16:creationId xmlns="" xmlns:a16="http://schemas.microsoft.com/office/drawing/2014/main" id="{24224D49-4CBB-492F-A619-B2AABB2329FB}"/>
              </a:ext>
            </a:extLst>
          </p:cNvPr>
          <p:cNvSpPr>
            <a:spLocks noGrp="1"/>
          </p:cNvSpPr>
          <p:nvPr>
            <p:ph type="ftr" sz="quarter" idx="11"/>
          </p:nvPr>
        </p:nvSpPr>
        <p:spPr/>
        <p:txBody>
          <a:bodyPr/>
          <a:lstStyle/>
          <a:p>
            <a:r>
              <a:rPr lang="en-US"/>
              <a:t>© LatentView Analytics. Confidential</a:t>
            </a:r>
          </a:p>
        </p:txBody>
      </p:sp>
      <p:sp>
        <p:nvSpPr>
          <p:cNvPr id="17" name="Slide Number Placeholder 16">
            <a:extLst>
              <a:ext uri="{FF2B5EF4-FFF2-40B4-BE49-F238E27FC236}">
                <a16:creationId xmlns="" xmlns:a16="http://schemas.microsoft.com/office/drawing/2014/main" id="{E2EA92EB-D921-469E-8BC1-B23DF96C51E5}"/>
              </a:ext>
            </a:extLst>
          </p:cNvPr>
          <p:cNvSpPr>
            <a:spLocks noGrp="1"/>
          </p:cNvSpPr>
          <p:nvPr>
            <p:ph type="sldNum" sz="quarter" idx="12"/>
          </p:nvPr>
        </p:nvSpPr>
        <p:spPr/>
        <p:txBody>
          <a:bodyPr/>
          <a:lstStyle/>
          <a:p>
            <a:fld id="{A0C1D9D2-9780-41B5-B48D-9BB1413BC614}" type="slidenum">
              <a:rPr lang="en-US" smtClean="0"/>
              <a:pPr/>
              <a:t>6</a:t>
            </a:fld>
            <a:endParaRPr lang="en-US"/>
          </a:p>
        </p:txBody>
      </p:sp>
      <p:sp>
        <p:nvSpPr>
          <p:cNvPr id="11" name="Title 10">
            <a:extLst>
              <a:ext uri="{FF2B5EF4-FFF2-40B4-BE49-F238E27FC236}">
                <a16:creationId xmlns="" xmlns:a16="http://schemas.microsoft.com/office/drawing/2014/main" id="{F7038A01-9E30-4DE1-93B9-F065906AA4D7}"/>
              </a:ext>
            </a:extLst>
          </p:cNvPr>
          <p:cNvSpPr>
            <a:spLocks noGrp="1"/>
          </p:cNvSpPr>
          <p:nvPr>
            <p:ph type="title"/>
          </p:nvPr>
        </p:nvSpPr>
        <p:spPr/>
        <p:txBody>
          <a:bodyPr>
            <a:normAutofit/>
          </a:bodyPr>
          <a:lstStyle/>
          <a:p>
            <a:r>
              <a:rPr lang="en-IN" sz="2745" spc="-96" dirty="0">
                <a:solidFill>
                  <a:srgbClr val="095879"/>
                </a:solidFill>
                <a:latin typeface="Segoe UI Semibold" panose="020B0702040204020203" pitchFamily="34" charset="0"/>
                <a:cs typeface="+mj-cs"/>
              </a:rPr>
              <a:t>What we </a:t>
            </a:r>
            <a:r>
              <a:rPr lang="en-IN" sz="2745" spc="-96" dirty="0" smtClean="0">
                <a:solidFill>
                  <a:srgbClr val="095879"/>
                </a:solidFill>
                <a:latin typeface="Segoe UI Semibold" panose="020B0702040204020203" pitchFamily="34" charset="0"/>
                <a:cs typeface="+mj-cs"/>
              </a:rPr>
              <a:t>do?</a:t>
            </a:r>
            <a:endParaRPr lang="en-IN" sz="2745" spc="-96" dirty="0">
              <a:solidFill>
                <a:srgbClr val="095879"/>
              </a:solidFill>
              <a:latin typeface="Segoe UI Semibold" panose="020B0702040204020203" pitchFamily="34" charset="0"/>
              <a:cs typeface="+mj-cs"/>
            </a:endParaRPr>
          </a:p>
        </p:txBody>
      </p:sp>
      <p:sp>
        <p:nvSpPr>
          <p:cNvPr id="4" name="TextBox 3"/>
          <p:cNvSpPr txBox="1"/>
          <p:nvPr/>
        </p:nvSpPr>
        <p:spPr>
          <a:xfrm>
            <a:off x="1080943" y="1883760"/>
            <a:ext cx="9996022" cy="1569660"/>
          </a:xfrm>
          <a:prstGeom prst="rect">
            <a:avLst/>
          </a:prstGeom>
          <a:noFill/>
        </p:spPr>
        <p:txBody>
          <a:bodyPr wrap="square" rtlCol="0">
            <a:spAutoFit/>
          </a:bodyPr>
          <a:lstStyle/>
          <a:p>
            <a:r>
              <a:rPr lang="en-IN" sz="2400" dirty="0"/>
              <a:t>We empower customers in their </a:t>
            </a:r>
            <a:r>
              <a:rPr lang="en-IN" sz="2400" i="1" dirty="0">
                <a:solidFill>
                  <a:srgbClr val="002060"/>
                </a:solidFill>
              </a:rPr>
              <a:t>transformation </a:t>
            </a:r>
            <a:r>
              <a:rPr lang="en-IN" sz="2400" dirty="0"/>
              <a:t>journey by helping them move up the </a:t>
            </a:r>
            <a:r>
              <a:rPr lang="en-IN" sz="2400" i="1" dirty="0">
                <a:solidFill>
                  <a:srgbClr val="002060"/>
                </a:solidFill>
              </a:rPr>
              <a:t>analytics maturity</a:t>
            </a:r>
            <a:r>
              <a:rPr lang="en-IN" sz="2400" dirty="0">
                <a:solidFill>
                  <a:srgbClr val="002060"/>
                </a:solidFill>
              </a:rPr>
              <a:t> </a:t>
            </a:r>
            <a:r>
              <a:rPr lang="en-IN" sz="2400" dirty="0"/>
              <a:t>curve through </a:t>
            </a:r>
            <a:r>
              <a:rPr lang="en-IN" sz="2400" i="1" dirty="0">
                <a:solidFill>
                  <a:srgbClr val="002060"/>
                </a:solidFill>
              </a:rPr>
              <a:t>actionable insights </a:t>
            </a:r>
            <a:r>
              <a:rPr lang="en-IN" sz="2400" dirty="0"/>
              <a:t>that leads to </a:t>
            </a:r>
            <a:r>
              <a:rPr lang="en-IN" sz="2400" i="1" dirty="0">
                <a:solidFill>
                  <a:srgbClr val="002060"/>
                </a:solidFill>
              </a:rPr>
              <a:t>data-driven decisions </a:t>
            </a:r>
            <a:r>
              <a:rPr lang="en-IN" sz="2400" dirty="0"/>
              <a:t>that achieve </a:t>
            </a:r>
            <a:r>
              <a:rPr lang="en-IN" sz="2400" i="1" dirty="0">
                <a:solidFill>
                  <a:srgbClr val="002060"/>
                </a:solidFill>
              </a:rPr>
              <a:t>business goals.</a:t>
            </a:r>
          </a:p>
          <a:p>
            <a:endParaRPr lang="en-IN" sz="2400" dirty="0">
              <a:solidFill>
                <a:srgbClr val="002060"/>
              </a:solidFill>
            </a:endParaRPr>
          </a:p>
        </p:txBody>
      </p:sp>
      <p:sp>
        <p:nvSpPr>
          <p:cNvPr id="2" name="Rectangle 1"/>
          <p:cNvSpPr/>
          <p:nvPr/>
        </p:nvSpPr>
        <p:spPr>
          <a:xfrm>
            <a:off x="956042" y="1742248"/>
            <a:ext cx="10120923" cy="1437331"/>
          </a:xfrm>
          <a:prstGeom prst="rect">
            <a:avLst/>
          </a:prstGeom>
          <a:noFill/>
          <a:ln w="63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8295576" y="3847240"/>
            <a:ext cx="4202455" cy="1203491"/>
            <a:chOff x="1646943" y="4076971"/>
            <a:chExt cx="4202455" cy="1203491"/>
          </a:xfrm>
        </p:grpSpPr>
        <p:sp>
          <p:nvSpPr>
            <p:cNvPr id="5" name="TextBox 4"/>
            <p:cNvSpPr txBox="1"/>
            <p:nvPr/>
          </p:nvSpPr>
          <p:spPr>
            <a:xfrm>
              <a:off x="1646943" y="4076971"/>
              <a:ext cx="3429723" cy="584775"/>
            </a:xfrm>
            <a:prstGeom prst="rect">
              <a:avLst/>
            </a:prstGeom>
            <a:noFill/>
          </p:spPr>
          <p:txBody>
            <a:bodyPr wrap="square" rtlCol="0">
              <a:spAutoFit/>
            </a:bodyPr>
            <a:lstStyle/>
            <a:p>
              <a:r>
                <a:rPr lang="en-US" sz="3200" b="1" dirty="0">
                  <a:solidFill>
                    <a:srgbClr val="284379"/>
                  </a:solidFill>
                </a:rPr>
                <a:t>ACTIONABLE</a:t>
              </a:r>
            </a:p>
          </p:txBody>
        </p:sp>
        <p:sp>
          <p:nvSpPr>
            <p:cNvPr id="12" name="TextBox 11"/>
            <p:cNvSpPr txBox="1"/>
            <p:nvPr/>
          </p:nvSpPr>
          <p:spPr>
            <a:xfrm>
              <a:off x="2120614" y="4511021"/>
              <a:ext cx="3728784" cy="769441"/>
            </a:xfrm>
            <a:prstGeom prst="rect">
              <a:avLst/>
            </a:prstGeom>
            <a:noFill/>
          </p:spPr>
          <p:txBody>
            <a:bodyPr wrap="square" rtlCol="0">
              <a:spAutoFit/>
            </a:bodyPr>
            <a:lstStyle/>
            <a:p>
              <a:r>
                <a:rPr lang="en-US" sz="4400" b="1" dirty="0">
                  <a:solidFill>
                    <a:srgbClr val="00B0F0"/>
                  </a:solidFill>
                </a:rPr>
                <a:t>INSIGHTS</a:t>
              </a:r>
            </a:p>
          </p:txBody>
        </p:sp>
      </p:grpSp>
      <p:grpSp>
        <p:nvGrpSpPr>
          <p:cNvPr id="10" name="Group 9"/>
          <p:cNvGrpSpPr/>
          <p:nvPr/>
        </p:nvGrpSpPr>
        <p:grpSpPr>
          <a:xfrm>
            <a:off x="655763" y="3493710"/>
            <a:ext cx="7503219" cy="2031184"/>
            <a:chOff x="655763" y="3493710"/>
            <a:chExt cx="7503219" cy="2031184"/>
          </a:xfrm>
        </p:grpSpPr>
        <p:sp>
          <p:nvSpPr>
            <p:cNvPr id="7" name="Equal 6"/>
            <p:cNvSpPr/>
            <p:nvPr/>
          </p:nvSpPr>
          <p:spPr>
            <a:xfrm>
              <a:off x="7463523" y="4153294"/>
              <a:ext cx="695459" cy="406112"/>
            </a:xfrm>
            <a:prstGeom prst="mathEqual">
              <a:avLst>
                <a:gd name="adj1" fmla="val 23520"/>
                <a:gd name="adj2" fmla="val 402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lus 7"/>
            <p:cNvSpPr/>
            <p:nvPr/>
          </p:nvSpPr>
          <p:spPr>
            <a:xfrm>
              <a:off x="4145348" y="4850363"/>
              <a:ext cx="357753" cy="38658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lus 20"/>
            <p:cNvSpPr/>
            <p:nvPr/>
          </p:nvSpPr>
          <p:spPr>
            <a:xfrm>
              <a:off x="5221229" y="3519499"/>
              <a:ext cx="357753" cy="38658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766303" y="4153294"/>
              <a:ext cx="1371600" cy="13716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cs typeface="Arial" panose="020B0604020202020204" pitchFamily="34" charset="0"/>
                </a:rPr>
                <a:t>DATA</a:t>
              </a:r>
            </a:p>
          </p:txBody>
        </p:sp>
        <p:sp>
          <p:nvSpPr>
            <p:cNvPr id="23" name="Oval 22"/>
            <p:cNvSpPr/>
            <p:nvPr/>
          </p:nvSpPr>
          <p:spPr>
            <a:xfrm>
              <a:off x="4086295" y="3493710"/>
              <a:ext cx="1097280" cy="109728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84379"/>
                  </a:solidFill>
                  <a:cs typeface="Arial" panose="020B0604020202020204" pitchFamily="34" charset="0"/>
                </a:rPr>
                <a:t>MATH</a:t>
              </a:r>
            </a:p>
          </p:txBody>
        </p:sp>
        <p:grpSp>
          <p:nvGrpSpPr>
            <p:cNvPr id="13" name="Group 12"/>
            <p:cNvGrpSpPr/>
            <p:nvPr/>
          </p:nvGrpSpPr>
          <p:grpSpPr>
            <a:xfrm>
              <a:off x="5319203" y="3701251"/>
              <a:ext cx="2167716" cy="1795073"/>
              <a:chOff x="9068243" y="3548851"/>
              <a:chExt cx="2167716" cy="1795073"/>
            </a:xfrm>
          </p:grpSpPr>
          <p:sp>
            <p:nvSpPr>
              <p:cNvPr id="25" name="Oval 24"/>
              <p:cNvSpPr/>
              <p:nvPr/>
            </p:nvSpPr>
            <p:spPr>
              <a:xfrm>
                <a:off x="9068243" y="3548851"/>
                <a:ext cx="1795073" cy="1795073"/>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B0F0"/>
                  </a:solidFill>
                  <a:cs typeface="Arial" panose="020B0604020202020204" pitchFamily="34" charset="0"/>
                </a:endParaRPr>
              </a:p>
            </p:txBody>
          </p:sp>
          <p:sp>
            <p:nvSpPr>
              <p:cNvPr id="3" name="TextBox 2"/>
              <p:cNvSpPr txBox="1"/>
              <p:nvPr/>
            </p:nvSpPr>
            <p:spPr>
              <a:xfrm>
                <a:off x="9163319" y="4236807"/>
                <a:ext cx="2072640" cy="400110"/>
              </a:xfrm>
              <a:prstGeom prst="rect">
                <a:avLst/>
              </a:prstGeom>
              <a:noFill/>
            </p:spPr>
            <p:txBody>
              <a:bodyPr wrap="square" rtlCol="0">
                <a:spAutoFit/>
              </a:bodyPr>
              <a:lstStyle/>
              <a:p>
                <a:r>
                  <a:rPr lang="en-IN" sz="2000" b="1" dirty="0">
                    <a:solidFill>
                      <a:srgbClr val="00B0F0"/>
                    </a:solidFill>
                  </a:rPr>
                  <a:t>TECHNOLOGY</a:t>
                </a:r>
              </a:p>
            </p:txBody>
          </p:sp>
        </p:grpSp>
        <p:grpSp>
          <p:nvGrpSpPr>
            <p:cNvPr id="9" name="Group 8"/>
            <p:cNvGrpSpPr/>
            <p:nvPr/>
          </p:nvGrpSpPr>
          <p:grpSpPr>
            <a:xfrm>
              <a:off x="655763" y="3701251"/>
              <a:ext cx="2242828" cy="1795073"/>
              <a:chOff x="3642803" y="3701251"/>
              <a:chExt cx="2242828" cy="1795073"/>
            </a:xfrm>
          </p:grpSpPr>
          <p:sp>
            <p:nvSpPr>
              <p:cNvPr id="20" name="Oval 19"/>
              <p:cNvSpPr/>
              <p:nvPr/>
            </p:nvSpPr>
            <p:spPr>
              <a:xfrm>
                <a:off x="3642803" y="3701251"/>
                <a:ext cx="1795073" cy="1795073"/>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B0F0"/>
                  </a:solidFill>
                  <a:cs typeface="Arial" panose="020B0604020202020204" pitchFamily="34" charset="0"/>
                </a:endParaRPr>
              </a:p>
            </p:txBody>
          </p:sp>
          <p:sp>
            <p:nvSpPr>
              <p:cNvPr id="27" name="TextBox 26"/>
              <p:cNvSpPr txBox="1"/>
              <p:nvPr/>
            </p:nvSpPr>
            <p:spPr>
              <a:xfrm>
                <a:off x="3812991" y="4389207"/>
                <a:ext cx="2072640" cy="461665"/>
              </a:xfrm>
              <a:prstGeom prst="rect">
                <a:avLst/>
              </a:prstGeom>
              <a:noFill/>
            </p:spPr>
            <p:txBody>
              <a:bodyPr wrap="square" rtlCol="0">
                <a:spAutoFit/>
              </a:bodyPr>
              <a:lstStyle/>
              <a:p>
                <a:r>
                  <a:rPr lang="en-IN" sz="2400" b="1" dirty="0">
                    <a:solidFill>
                      <a:srgbClr val="00B0F0"/>
                    </a:solidFill>
                  </a:rPr>
                  <a:t>BUSINESS</a:t>
                </a:r>
              </a:p>
            </p:txBody>
          </p:sp>
        </p:grpSp>
        <p:sp>
          <p:nvSpPr>
            <p:cNvPr id="29" name="Plus 28"/>
            <p:cNvSpPr/>
            <p:nvPr/>
          </p:nvSpPr>
          <p:spPr>
            <a:xfrm>
              <a:off x="2442330" y="3956295"/>
              <a:ext cx="357753" cy="38658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5836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3857DD30-471E-4667-B2EF-F59731B644D5}"/>
              </a:ext>
            </a:extLst>
          </p:cNvPr>
          <p:cNvSpPr>
            <a:spLocks noGrp="1"/>
          </p:cNvSpPr>
          <p:nvPr>
            <p:ph type="ftr" sz="quarter" idx="11"/>
          </p:nvPr>
        </p:nvSpPr>
        <p:spPr/>
        <p:txBody>
          <a:bodyPr/>
          <a:lstStyle/>
          <a:p>
            <a:r>
              <a:rPr lang="en-US"/>
              <a:t>© LatentView Analytics. Confidential</a:t>
            </a:r>
          </a:p>
        </p:txBody>
      </p:sp>
      <p:sp>
        <p:nvSpPr>
          <p:cNvPr id="4" name="Slide Number Placeholder 3">
            <a:extLst>
              <a:ext uri="{FF2B5EF4-FFF2-40B4-BE49-F238E27FC236}">
                <a16:creationId xmlns="" xmlns:a16="http://schemas.microsoft.com/office/drawing/2014/main" id="{F7894B10-8CC6-4DEF-8D8A-612B35AB85D6}"/>
              </a:ext>
            </a:extLst>
          </p:cNvPr>
          <p:cNvSpPr>
            <a:spLocks noGrp="1"/>
          </p:cNvSpPr>
          <p:nvPr>
            <p:ph type="sldNum" sz="quarter" idx="12"/>
          </p:nvPr>
        </p:nvSpPr>
        <p:spPr/>
        <p:txBody>
          <a:bodyPr/>
          <a:lstStyle/>
          <a:p>
            <a:fld id="{A0C1D9D2-9780-41B5-B48D-9BB1413BC614}" type="slidenum">
              <a:rPr lang="en-US" smtClean="0"/>
              <a:pPr/>
              <a:t>7</a:t>
            </a:fld>
            <a:endParaRPr lang="en-US"/>
          </a:p>
        </p:txBody>
      </p:sp>
      <p:sp>
        <p:nvSpPr>
          <p:cNvPr id="11" name="Title 10">
            <a:extLst>
              <a:ext uri="{FF2B5EF4-FFF2-40B4-BE49-F238E27FC236}">
                <a16:creationId xmlns="" xmlns:a16="http://schemas.microsoft.com/office/drawing/2014/main" id="{F7038A01-9E30-4DE1-93B9-F065906AA4D7}"/>
              </a:ext>
            </a:extLst>
          </p:cNvPr>
          <p:cNvSpPr>
            <a:spLocks noGrp="1"/>
          </p:cNvSpPr>
          <p:nvPr>
            <p:ph type="title"/>
          </p:nvPr>
        </p:nvSpPr>
        <p:spPr/>
        <p:txBody>
          <a:bodyPr>
            <a:normAutofit/>
          </a:bodyPr>
          <a:lstStyle/>
          <a:p>
            <a:r>
              <a:rPr lang="en-IN" sz="2745" spc="-96" dirty="0">
                <a:solidFill>
                  <a:srgbClr val="095879"/>
                </a:solidFill>
                <a:latin typeface="Segoe UI Semibold" panose="020B0702040204020203" pitchFamily="34" charset="0"/>
                <a:cs typeface="+mj-cs"/>
              </a:rPr>
              <a:t>Why are we different?</a:t>
            </a:r>
          </a:p>
        </p:txBody>
      </p:sp>
      <p:sp>
        <p:nvSpPr>
          <p:cNvPr id="105" name="Flowchart: Delay 104"/>
          <p:cNvSpPr/>
          <p:nvPr/>
        </p:nvSpPr>
        <p:spPr>
          <a:xfrm rot="10800000">
            <a:off x="673405" y="5169772"/>
            <a:ext cx="912994" cy="1095015"/>
          </a:xfrm>
          <a:prstGeom prst="flowChartDelay">
            <a:avLst/>
          </a:prstGeom>
          <a:solidFill>
            <a:srgbClr val="0958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06" name="Freeform 105"/>
          <p:cNvSpPr/>
          <p:nvPr/>
        </p:nvSpPr>
        <p:spPr>
          <a:xfrm>
            <a:off x="5263102" y="5257694"/>
            <a:ext cx="6363746" cy="996197"/>
          </a:xfrm>
          <a:custGeom>
            <a:avLst/>
            <a:gdLst>
              <a:gd name="connsiteX0" fmla="*/ 166036 w 996196"/>
              <a:gd name="connsiteY0" fmla="*/ 0 h 6363745"/>
              <a:gd name="connsiteX1" fmla="*/ 830160 w 996196"/>
              <a:gd name="connsiteY1" fmla="*/ 0 h 6363745"/>
              <a:gd name="connsiteX2" fmla="*/ 996196 w 996196"/>
              <a:gd name="connsiteY2" fmla="*/ 166036 h 6363745"/>
              <a:gd name="connsiteX3" fmla="*/ 996196 w 996196"/>
              <a:gd name="connsiteY3" fmla="*/ 6363745 h 6363745"/>
              <a:gd name="connsiteX4" fmla="*/ 996196 w 996196"/>
              <a:gd name="connsiteY4" fmla="*/ 6363745 h 6363745"/>
              <a:gd name="connsiteX5" fmla="*/ 0 w 996196"/>
              <a:gd name="connsiteY5" fmla="*/ 6363745 h 6363745"/>
              <a:gd name="connsiteX6" fmla="*/ 0 w 996196"/>
              <a:gd name="connsiteY6" fmla="*/ 6363745 h 6363745"/>
              <a:gd name="connsiteX7" fmla="*/ 0 w 996196"/>
              <a:gd name="connsiteY7" fmla="*/ 166036 h 6363745"/>
              <a:gd name="connsiteX8" fmla="*/ 166036 w 996196"/>
              <a:gd name="connsiteY8" fmla="*/ 0 h 636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196" h="6363745">
                <a:moveTo>
                  <a:pt x="996196" y="1060648"/>
                </a:moveTo>
                <a:lnTo>
                  <a:pt x="996196" y="5303097"/>
                </a:lnTo>
                <a:cubicBezTo>
                  <a:pt x="996196" y="5888874"/>
                  <a:pt x="984559" y="6363742"/>
                  <a:pt x="970204" y="6363742"/>
                </a:cubicBezTo>
                <a:lnTo>
                  <a:pt x="0" y="6363742"/>
                </a:lnTo>
                <a:lnTo>
                  <a:pt x="0" y="6363742"/>
                </a:lnTo>
                <a:lnTo>
                  <a:pt x="0" y="3"/>
                </a:lnTo>
                <a:lnTo>
                  <a:pt x="0" y="3"/>
                </a:lnTo>
                <a:lnTo>
                  <a:pt x="970204" y="3"/>
                </a:lnTo>
                <a:cubicBezTo>
                  <a:pt x="984559" y="3"/>
                  <a:pt x="996196" y="474871"/>
                  <a:pt x="996196" y="1060648"/>
                </a:cubicBez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2455" rIns="296280" bIns="172456" numCol="1" spcCol="1270" anchor="ctr" anchorCtr="0">
            <a:noAutofit/>
          </a:bodyPr>
          <a:lstStyle/>
          <a:p>
            <a:pPr marL="114300" lvl="1" indent="-114300" defTabSz="533400">
              <a:lnSpc>
                <a:spcPct val="90000"/>
              </a:lnSpc>
              <a:spcBef>
                <a:spcPct val="0"/>
              </a:spcBef>
              <a:spcAft>
                <a:spcPct val="15000"/>
              </a:spcAft>
              <a:buFontTx/>
              <a:buChar char="•"/>
            </a:pPr>
            <a:endParaRPr lang="en-US" sz="1400" dirty="0">
              <a:solidFill>
                <a:srgbClr val="FF0000"/>
              </a:solidFill>
              <a:ea typeface="Segoe UI" pitchFamily="34" charset="0"/>
              <a:cs typeface="Segoe UI" pitchFamily="34" charset="0"/>
            </a:endParaRPr>
          </a:p>
        </p:txBody>
      </p:sp>
      <p:sp>
        <p:nvSpPr>
          <p:cNvPr id="107" name="Freeform 106"/>
          <p:cNvSpPr/>
          <p:nvPr/>
        </p:nvSpPr>
        <p:spPr>
          <a:xfrm>
            <a:off x="1683496" y="5133169"/>
            <a:ext cx="3579606" cy="1245245"/>
          </a:xfrm>
          <a:custGeom>
            <a:avLst/>
            <a:gdLst>
              <a:gd name="connsiteX0" fmla="*/ 0 w 3579606"/>
              <a:gd name="connsiteY0" fmla="*/ 207545 h 1245245"/>
              <a:gd name="connsiteX1" fmla="*/ 207545 w 3579606"/>
              <a:gd name="connsiteY1" fmla="*/ 0 h 1245245"/>
              <a:gd name="connsiteX2" fmla="*/ 3372061 w 3579606"/>
              <a:gd name="connsiteY2" fmla="*/ 0 h 1245245"/>
              <a:gd name="connsiteX3" fmla="*/ 3579606 w 3579606"/>
              <a:gd name="connsiteY3" fmla="*/ 207545 h 1245245"/>
              <a:gd name="connsiteX4" fmla="*/ 3579606 w 3579606"/>
              <a:gd name="connsiteY4" fmla="*/ 1037700 h 1245245"/>
              <a:gd name="connsiteX5" fmla="*/ 3372061 w 3579606"/>
              <a:gd name="connsiteY5" fmla="*/ 1245245 h 1245245"/>
              <a:gd name="connsiteX6" fmla="*/ 207545 w 3579606"/>
              <a:gd name="connsiteY6" fmla="*/ 1245245 h 1245245"/>
              <a:gd name="connsiteX7" fmla="*/ 0 w 3579606"/>
              <a:gd name="connsiteY7" fmla="*/ 1037700 h 1245245"/>
              <a:gd name="connsiteX8" fmla="*/ 0 w 3579606"/>
              <a:gd name="connsiteY8" fmla="*/ 207545 h 124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9606" h="1245245">
                <a:moveTo>
                  <a:pt x="0" y="207545"/>
                </a:moveTo>
                <a:cubicBezTo>
                  <a:pt x="0" y="92921"/>
                  <a:pt x="92921" y="0"/>
                  <a:pt x="207545" y="0"/>
                </a:cubicBezTo>
                <a:lnTo>
                  <a:pt x="3372061" y="0"/>
                </a:lnTo>
                <a:cubicBezTo>
                  <a:pt x="3486685" y="0"/>
                  <a:pt x="3579606" y="92921"/>
                  <a:pt x="3579606" y="207545"/>
                </a:cubicBezTo>
                <a:lnTo>
                  <a:pt x="3579606" y="1037700"/>
                </a:lnTo>
                <a:cubicBezTo>
                  <a:pt x="3579606" y="1152324"/>
                  <a:pt x="3486685" y="1245245"/>
                  <a:pt x="3372061" y="1245245"/>
                </a:cubicBezTo>
                <a:lnTo>
                  <a:pt x="207545" y="1245245"/>
                </a:lnTo>
                <a:cubicBezTo>
                  <a:pt x="92921" y="1245245"/>
                  <a:pt x="0" y="1152324"/>
                  <a:pt x="0" y="1037700"/>
                </a:cubicBezTo>
                <a:lnTo>
                  <a:pt x="0" y="207545"/>
                </a:lnTo>
                <a:close/>
              </a:path>
            </a:pathLst>
          </a:custGeom>
          <a:solidFill>
            <a:srgbClr val="095879"/>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14128" tIns="87458" rIns="114128" bIns="87458" numCol="1" spcCol="1270" anchor="ctr" anchorCtr="0">
            <a:noAutofit/>
          </a:bodyPr>
          <a:lstStyle/>
          <a:p>
            <a:pPr defTabSz="622300">
              <a:lnSpc>
                <a:spcPct val="90000"/>
              </a:lnSpc>
              <a:spcBef>
                <a:spcPct val="0"/>
              </a:spcBef>
              <a:spcAft>
                <a:spcPct val="35000"/>
              </a:spcAft>
            </a:pPr>
            <a:r>
              <a:rPr lang="en-US" sz="1600" dirty="0">
                <a:solidFill>
                  <a:prstClr val="white"/>
                </a:solidFill>
                <a:ea typeface="Segoe UI" pitchFamily="34" charset="0"/>
                <a:cs typeface="Segoe UI" pitchFamily="34" charset="0"/>
              </a:rPr>
              <a:t>Focus on </a:t>
            </a:r>
            <a:r>
              <a:rPr lang="en-US" sz="1600" b="1" dirty="0">
                <a:solidFill>
                  <a:prstClr val="white"/>
                </a:solidFill>
                <a:ea typeface="Segoe UI" pitchFamily="34" charset="0"/>
                <a:cs typeface="Segoe UI" pitchFamily="34" charset="0"/>
              </a:rPr>
              <a:t>Innovation and Thought Leadership</a:t>
            </a:r>
            <a:endParaRPr lang="en-US" sz="1600" dirty="0">
              <a:solidFill>
                <a:prstClr val="white"/>
              </a:solidFill>
              <a:ea typeface="Segoe UI" pitchFamily="34" charset="0"/>
              <a:cs typeface="Segoe UI" pitchFamily="34" charset="0"/>
            </a:endParaRPr>
          </a:p>
        </p:txBody>
      </p:sp>
      <p:sp>
        <p:nvSpPr>
          <p:cNvPr id="108" name="TextBox 107"/>
          <p:cNvSpPr txBox="1"/>
          <p:nvPr/>
        </p:nvSpPr>
        <p:spPr>
          <a:xfrm>
            <a:off x="9436902" y="5477217"/>
            <a:ext cx="2135343" cy="954107"/>
          </a:xfrm>
          <a:prstGeom prst="rect">
            <a:avLst/>
          </a:prstGeom>
          <a:noFill/>
        </p:spPr>
        <p:txBody>
          <a:bodyPr wrap="square" rtlCol="0">
            <a:spAutoFit/>
          </a:bodyPr>
          <a:lstStyle/>
          <a:p>
            <a:r>
              <a:rPr lang="en-US" sz="1400" dirty="0">
                <a:solidFill>
                  <a:srgbClr val="808080"/>
                </a:solidFill>
                <a:ea typeface="Segoe UI" pitchFamily="34" charset="0"/>
                <a:cs typeface="Segoe UI" pitchFamily="34" charset="0"/>
              </a:rPr>
              <a:t>Partnership with IIT Madras to create </a:t>
            </a:r>
            <a:r>
              <a:rPr lang="en-US" sz="1400" b="1" dirty="0">
                <a:solidFill>
                  <a:srgbClr val="808080"/>
                </a:solidFill>
                <a:ea typeface="Segoe UI" pitchFamily="34" charset="0"/>
                <a:cs typeface="Segoe UI" pitchFamily="34" charset="0"/>
              </a:rPr>
              <a:t>IIT Data Labs</a:t>
            </a:r>
          </a:p>
          <a:p>
            <a:endParaRPr lang="en-US" sz="1400" dirty="0">
              <a:solidFill>
                <a:srgbClr val="808080"/>
              </a:solidFill>
            </a:endParaRPr>
          </a:p>
        </p:txBody>
      </p:sp>
      <p:pic>
        <p:nvPicPr>
          <p:cNvPr id="109" name="Picture 108"/>
          <p:cNvPicPr>
            <a:picLocks noChangeAspect="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8724749" y="5477217"/>
            <a:ext cx="588818" cy="588818"/>
          </a:xfrm>
          <a:prstGeom prst="rect">
            <a:avLst/>
          </a:prstGeom>
        </p:spPr>
      </p:pic>
      <p:pic>
        <p:nvPicPr>
          <p:cNvPr id="110" name="Picture 52" descr="https://d30y9cdsu7xlg0.cloudfront.net/png/195618-200.png"/>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851527" y="5409673"/>
            <a:ext cx="676656" cy="676656"/>
          </a:xfrm>
          <a:prstGeom prst="rect">
            <a:avLst/>
          </a:prstGeom>
          <a:noFill/>
          <a:extLst>
            <a:ext uri="{909E8E84-426E-40dd-AFC4-6F175D3DCCD1}">
              <a14:hiddenFill xmlns:a14="http://schemas.microsoft.com/office/drawing/2010/main" xmlns="">
                <a:solidFill>
                  <a:srgbClr val="FFFFFF"/>
                </a:solidFill>
              </a14:hiddenFill>
            </a:ext>
          </a:extLst>
        </p:spPr>
      </p:pic>
      <p:sp>
        <p:nvSpPr>
          <p:cNvPr id="111" name="TextBox 110"/>
          <p:cNvSpPr txBox="1"/>
          <p:nvPr/>
        </p:nvSpPr>
        <p:spPr>
          <a:xfrm>
            <a:off x="6048027" y="5477217"/>
            <a:ext cx="2160551" cy="954107"/>
          </a:xfrm>
          <a:prstGeom prst="rect">
            <a:avLst/>
          </a:prstGeom>
          <a:noFill/>
        </p:spPr>
        <p:txBody>
          <a:bodyPr wrap="square" rtlCol="0">
            <a:spAutoFit/>
          </a:bodyPr>
          <a:lstStyle/>
          <a:p>
            <a:r>
              <a:rPr lang="en-US" sz="1400" dirty="0">
                <a:solidFill>
                  <a:srgbClr val="808080"/>
                </a:solidFill>
                <a:ea typeface="Segoe UI" pitchFamily="34" charset="0"/>
                <a:cs typeface="Segoe UI" pitchFamily="34" charset="0"/>
              </a:rPr>
              <a:t>Institutionalized</a:t>
            </a:r>
            <a:r>
              <a:rPr lang="en-US" sz="1400" b="1" dirty="0">
                <a:solidFill>
                  <a:srgbClr val="808080"/>
                </a:solidFill>
                <a:ea typeface="Segoe UI" pitchFamily="34" charset="0"/>
                <a:cs typeface="Segoe UI" pitchFamily="34" charset="0"/>
              </a:rPr>
              <a:t> IdeaLabs</a:t>
            </a:r>
            <a:r>
              <a:rPr lang="en-US" sz="1400" dirty="0">
                <a:solidFill>
                  <a:srgbClr val="808080"/>
                </a:solidFill>
                <a:ea typeface="Segoe UI" pitchFamily="34" charset="0"/>
                <a:cs typeface="Segoe UI" pitchFamily="34" charset="0"/>
              </a:rPr>
              <a:t> for innovation and research</a:t>
            </a:r>
          </a:p>
          <a:p>
            <a:endParaRPr lang="en-US" sz="1400" dirty="0">
              <a:solidFill>
                <a:srgbClr val="808080"/>
              </a:solidFill>
            </a:endParaRPr>
          </a:p>
        </p:txBody>
      </p:sp>
      <p:pic>
        <p:nvPicPr>
          <p:cNvPr id="112" name="Picture 56" descr="C:\Users\viswanath.ramakirish\Downloads\temp\temp\idea.png"/>
          <p:cNvPicPr>
            <a:picLocks noChangeAspect="1" noChangeArrowheads="1"/>
          </p:cNvPicPr>
          <p:nvPr/>
        </p:nvPicPr>
        <p:blipFill>
          <a:blip r:embed="rId6" cstate="print">
            <a:duotone>
              <a:prstClr val="black"/>
              <a:schemeClr val="accent3">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474180" y="5441926"/>
            <a:ext cx="643738" cy="606971"/>
          </a:xfrm>
          <a:prstGeom prst="rect">
            <a:avLst/>
          </a:prstGeom>
          <a:noFill/>
          <a:extLst>
            <a:ext uri="{909E8E84-426E-40dd-AFC4-6F175D3DCCD1}">
              <a14:hiddenFill xmlns:a14="http://schemas.microsoft.com/office/drawing/2010/main" xmlns="">
                <a:solidFill>
                  <a:srgbClr val="FFFFFF"/>
                </a:solidFill>
              </a14:hiddenFill>
            </a:ext>
          </a:extLst>
        </p:spPr>
      </p:pic>
      <p:sp>
        <p:nvSpPr>
          <p:cNvPr id="113" name="Flowchart: Delay 112"/>
          <p:cNvSpPr/>
          <p:nvPr/>
        </p:nvSpPr>
        <p:spPr>
          <a:xfrm rot="10800000">
            <a:off x="687550" y="3793043"/>
            <a:ext cx="912994" cy="1095015"/>
          </a:xfrm>
          <a:prstGeom prst="flowChartDelay">
            <a:avLst/>
          </a:prstGeom>
          <a:solidFill>
            <a:srgbClr val="0958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14" name="Freeform 113"/>
          <p:cNvSpPr/>
          <p:nvPr/>
        </p:nvSpPr>
        <p:spPr>
          <a:xfrm>
            <a:off x="5263102" y="3873204"/>
            <a:ext cx="6363746" cy="996197"/>
          </a:xfrm>
          <a:custGeom>
            <a:avLst/>
            <a:gdLst>
              <a:gd name="connsiteX0" fmla="*/ 166036 w 996196"/>
              <a:gd name="connsiteY0" fmla="*/ 0 h 6363745"/>
              <a:gd name="connsiteX1" fmla="*/ 830160 w 996196"/>
              <a:gd name="connsiteY1" fmla="*/ 0 h 6363745"/>
              <a:gd name="connsiteX2" fmla="*/ 996196 w 996196"/>
              <a:gd name="connsiteY2" fmla="*/ 166036 h 6363745"/>
              <a:gd name="connsiteX3" fmla="*/ 996196 w 996196"/>
              <a:gd name="connsiteY3" fmla="*/ 6363745 h 6363745"/>
              <a:gd name="connsiteX4" fmla="*/ 996196 w 996196"/>
              <a:gd name="connsiteY4" fmla="*/ 6363745 h 6363745"/>
              <a:gd name="connsiteX5" fmla="*/ 0 w 996196"/>
              <a:gd name="connsiteY5" fmla="*/ 6363745 h 6363745"/>
              <a:gd name="connsiteX6" fmla="*/ 0 w 996196"/>
              <a:gd name="connsiteY6" fmla="*/ 6363745 h 6363745"/>
              <a:gd name="connsiteX7" fmla="*/ 0 w 996196"/>
              <a:gd name="connsiteY7" fmla="*/ 166036 h 6363745"/>
              <a:gd name="connsiteX8" fmla="*/ 166036 w 996196"/>
              <a:gd name="connsiteY8" fmla="*/ 0 h 636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196" h="6363745">
                <a:moveTo>
                  <a:pt x="996196" y="1060648"/>
                </a:moveTo>
                <a:lnTo>
                  <a:pt x="996196" y="5303097"/>
                </a:lnTo>
                <a:cubicBezTo>
                  <a:pt x="996196" y="5888874"/>
                  <a:pt x="984559" y="6363742"/>
                  <a:pt x="970204" y="6363742"/>
                </a:cubicBezTo>
                <a:lnTo>
                  <a:pt x="0" y="6363742"/>
                </a:lnTo>
                <a:lnTo>
                  <a:pt x="0" y="6363742"/>
                </a:lnTo>
                <a:lnTo>
                  <a:pt x="0" y="3"/>
                </a:lnTo>
                <a:lnTo>
                  <a:pt x="0" y="3"/>
                </a:lnTo>
                <a:lnTo>
                  <a:pt x="970204" y="3"/>
                </a:lnTo>
                <a:cubicBezTo>
                  <a:pt x="984559" y="3"/>
                  <a:pt x="996196" y="474871"/>
                  <a:pt x="996196" y="1060648"/>
                </a:cubicBez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2455" rIns="296280" bIns="172456" numCol="1" spcCol="1270" anchor="ctr" anchorCtr="0">
            <a:noAutofit/>
          </a:bodyPr>
          <a:lstStyle/>
          <a:p>
            <a:pPr marL="114300" lvl="1" indent="-114300" defTabSz="533400">
              <a:lnSpc>
                <a:spcPct val="90000"/>
              </a:lnSpc>
              <a:spcBef>
                <a:spcPct val="0"/>
              </a:spcBef>
              <a:spcAft>
                <a:spcPct val="15000"/>
              </a:spcAft>
              <a:buFontTx/>
              <a:buChar char="•"/>
            </a:pPr>
            <a:endParaRPr lang="en-US" sz="1400" dirty="0">
              <a:solidFill>
                <a:srgbClr val="808080">
                  <a:hueOff val="0"/>
                  <a:satOff val="0"/>
                  <a:lumOff val="0"/>
                  <a:alphaOff val="0"/>
                </a:srgbClr>
              </a:solidFill>
              <a:ea typeface="Segoe UI" pitchFamily="34" charset="0"/>
              <a:cs typeface="Segoe UI" pitchFamily="34" charset="0"/>
            </a:endParaRPr>
          </a:p>
        </p:txBody>
      </p:sp>
      <p:sp>
        <p:nvSpPr>
          <p:cNvPr id="115" name="Freeform 114"/>
          <p:cNvSpPr/>
          <p:nvPr/>
        </p:nvSpPr>
        <p:spPr>
          <a:xfrm>
            <a:off x="1683496" y="3748680"/>
            <a:ext cx="3579606" cy="1245245"/>
          </a:xfrm>
          <a:custGeom>
            <a:avLst/>
            <a:gdLst>
              <a:gd name="connsiteX0" fmla="*/ 0 w 3579606"/>
              <a:gd name="connsiteY0" fmla="*/ 207545 h 1245245"/>
              <a:gd name="connsiteX1" fmla="*/ 207545 w 3579606"/>
              <a:gd name="connsiteY1" fmla="*/ 0 h 1245245"/>
              <a:gd name="connsiteX2" fmla="*/ 3372061 w 3579606"/>
              <a:gd name="connsiteY2" fmla="*/ 0 h 1245245"/>
              <a:gd name="connsiteX3" fmla="*/ 3579606 w 3579606"/>
              <a:gd name="connsiteY3" fmla="*/ 207545 h 1245245"/>
              <a:gd name="connsiteX4" fmla="*/ 3579606 w 3579606"/>
              <a:gd name="connsiteY4" fmla="*/ 1037700 h 1245245"/>
              <a:gd name="connsiteX5" fmla="*/ 3372061 w 3579606"/>
              <a:gd name="connsiteY5" fmla="*/ 1245245 h 1245245"/>
              <a:gd name="connsiteX6" fmla="*/ 207545 w 3579606"/>
              <a:gd name="connsiteY6" fmla="*/ 1245245 h 1245245"/>
              <a:gd name="connsiteX7" fmla="*/ 0 w 3579606"/>
              <a:gd name="connsiteY7" fmla="*/ 1037700 h 1245245"/>
              <a:gd name="connsiteX8" fmla="*/ 0 w 3579606"/>
              <a:gd name="connsiteY8" fmla="*/ 207545 h 124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9606" h="1245245">
                <a:moveTo>
                  <a:pt x="0" y="207545"/>
                </a:moveTo>
                <a:cubicBezTo>
                  <a:pt x="0" y="92921"/>
                  <a:pt x="92921" y="0"/>
                  <a:pt x="207545" y="0"/>
                </a:cubicBezTo>
                <a:lnTo>
                  <a:pt x="3372061" y="0"/>
                </a:lnTo>
                <a:cubicBezTo>
                  <a:pt x="3486685" y="0"/>
                  <a:pt x="3579606" y="92921"/>
                  <a:pt x="3579606" y="207545"/>
                </a:cubicBezTo>
                <a:lnTo>
                  <a:pt x="3579606" y="1037700"/>
                </a:lnTo>
                <a:cubicBezTo>
                  <a:pt x="3579606" y="1152324"/>
                  <a:pt x="3486685" y="1245245"/>
                  <a:pt x="3372061" y="1245245"/>
                </a:cubicBezTo>
                <a:lnTo>
                  <a:pt x="207545" y="1245245"/>
                </a:lnTo>
                <a:cubicBezTo>
                  <a:pt x="92921" y="1245245"/>
                  <a:pt x="0" y="1152324"/>
                  <a:pt x="0" y="1037700"/>
                </a:cubicBezTo>
                <a:lnTo>
                  <a:pt x="0" y="207545"/>
                </a:lnTo>
                <a:close/>
              </a:path>
            </a:pathLst>
          </a:custGeom>
          <a:solidFill>
            <a:srgbClr val="095879"/>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14128" tIns="87458" rIns="114128" bIns="87458" numCol="1" spcCol="1270" anchor="ctr" anchorCtr="0">
            <a:noAutofit/>
          </a:bodyPr>
          <a:lstStyle/>
          <a:p>
            <a:pPr defTabSz="622300">
              <a:lnSpc>
                <a:spcPct val="150000"/>
              </a:lnSpc>
              <a:spcBef>
                <a:spcPct val="0"/>
              </a:spcBef>
              <a:spcAft>
                <a:spcPct val="35000"/>
              </a:spcAft>
            </a:pPr>
            <a:r>
              <a:rPr lang="en-US" sz="1600" b="1" dirty="0">
                <a:solidFill>
                  <a:prstClr val="white"/>
                </a:solidFill>
                <a:ea typeface="Segoe UI" pitchFamily="34" charset="0"/>
                <a:cs typeface="Segoe UI" pitchFamily="34" charset="0"/>
              </a:rPr>
              <a:t>Cutting edge customizable proprietary solutions and reusable frameworks</a:t>
            </a:r>
            <a:endParaRPr lang="en-US" sz="1600" dirty="0">
              <a:solidFill>
                <a:prstClr val="white"/>
              </a:solidFill>
              <a:ea typeface="Segoe UI" pitchFamily="34" charset="0"/>
              <a:cs typeface="Segoe UI" pitchFamily="34" charset="0"/>
            </a:endParaRPr>
          </a:p>
        </p:txBody>
      </p:sp>
      <p:pic>
        <p:nvPicPr>
          <p:cNvPr id="116" name="Picture 115"/>
          <p:cNvPicPr>
            <a:picLocks noChangeAspect="1"/>
          </p:cNvPicPr>
          <p:nvPr/>
        </p:nvPicPr>
        <p:blipFill rotWithShape="1">
          <a:blip r:embed="rId8" cstate="print">
            <a:lum bright="70000" contrast="-70000"/>
            <a:extLst>
              <a:ext uri="{28A0092B-C50C-407E-A947-70E740481C1C}">
                <a14:useLocalDpi xmlns:a14="http://schemas.microsoft.com/office/drawing/2010/main" val="0"/>
              </a:ext>
            </a:extLst>
          </a:blip>
          <a:srcRect b="16578"/>
          <a:stretch/>
        </p:blipFill>
        <p:spPr>
          <a:xfrm>
            <a:off x="731426" y="3933270"/>
            <a:ext cx="916858" cy="764866"/>
          </a:xfrm>
          <a:prstGeom prst="rect">
            <a:avLst/>
          </a:prstGeom>
        </p:spPr>
      </p:pic>
      <p:sp>
        <p:nvSpPr>
          <p:cNvPr id="117" name="TextBox 116"/>
          <p:cNvSpPr txBox="1"/>
          <p:nvPr/>
        </p:nvSpPr>
        <p:spPr>
          <a:xfrm>
            <a:off x="9436902" y="4074526"/>
            <a:ext cx="2078181" cy="523220"/>
          </a:xfrm>
          <a:prstGeom prst="rect">
            <a:avLst/>
          </a:prstGeom>
          <a:noFill/>
        </p:spPr>
        <p:txBody>
          <a:bodyPr wrap="square" rtlCol="0">
            <a:spAutoFit/>
          </a:bodyPr>
          <a:lstStyle/>
          <a:p>
            <a:r>
              <a:rPr lang="en-US" sz="1400" b="1" dirty="0" err="1">
                <a:solidFill>
                  <a:srgbClr val="808080"/>
                </a:solidFill>
                <a:ea typeface="Segoe UI" pitchFamily="34" charset="0"/>
                <a:cs typeface="Segoe UI" pitchFamily="34" charset="0"/>
              </a:rPr>
              <a:t>TurfView</a:t>
            </a:r>
            <a:r>
              <a:rPr lang="en-US" sz="1400" b="1" dirty="0">
                <a:solidFill>
                  <a:srgbClr val="808080"/>
                </a:solidFill>
                <a:ea typeface="Segoe UI" pitchFamily="34" charset="0"/>
                <a:cs typeface="Segoe UI" pitchFamily="34" charset="0"/>
              </a:rPr>
              <a:t> – </a:t>
            </a:r>
            <a:r>
              <a:rPr lang="en-US" sz="1400" dirty="0">
                <a:solidFill>
                  <a:srgbClr val="808080"/>
                </a:solidFill>
                <a:ea typeface="Segoe UI" pitchFamily="34" charset="0"/>
                <a:cs typeface="Segoe UI" pitchFamily="34" charset="0"/>
              </a:rPr>
              <a:t>SEM optimization platform</a:t>
            </a:r>
          </a:p>
        </p:txBody>
      </p:sp>
      <p:grpSp>
        <p:nvGrpSpPr>
          <p:cNvPr id="118" name="Group 117"/>
          <p:cNvGrpSpPr/>
          <p:nvPr/>
        </p:nvGrpSpPr>
        <p:grpSpPr>
          <a:xfrm>
            <a:off x="8725905" y="4081033"/>
            <a:ext cx="586507" cy="556243"/>
            <a:chOff x="8752679" y="4081033"/>
            <a:chExt cx="586507" cy="556243"/>
          </a:xfrm>
        </p:grpSpPr>
        <p:sp>
          <p:nvSpPr>
            <p:cNvPr id="119" name="Oval 118"/>
            <p:cNvSpPr/>
            <p:nvPr/>
          </p:nvSpPr>
          <p:spPr>
            <a:xfrm>
              <a:off x="8752679" y="4096948"/>
              <a:ext cx="540327" cy="54032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solidFill>
                  <a:prstClr val="white"/>
                </a:solidFill>
              </a:endParaRPr>
            </a:p>
          </p:txBody>
        </p:sp>
        <p:pic>
          <p:nvPicPr>
            <p:cNvPr id="120" name="Picture 119"/>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8785004" y="4081033"/>
              <a:ext cx="554182" cy="554182"/>
            </a:xfrm>
            <a:prstGeom prst="rect">
              <a:avLst/>
            </a:prstGeom>
          </p:spPr>
        </p:pic>
      </p:grpSp>
      <p:sp>
        <p:nvSpPr>
          <p:cNvPr id="121" name="TextBox 120"/>
          <p:cNvSpPr txBox="1"/>
          <p:nvPr/>
        </p:nvSpPr>
        <p:spPr>
          <a:xfrm>
            <a:off x="6048027" y="4074526"/>
            <a:ext cx="2429316" cy="523220"/>
          </a:xfrm>
          <a:prstGeom prst="rect">
            <a:avLst/>
          </a:prstGeom>
          <a:noFill/>
        </p:spPr>
        <p:txBody>
          <a:bodyPr wrap="square" rtlCol="0">
            <a:spAutoFit/>
          </a:bodyPr>
          <a:lstStyle/>
          <a:p>
            <a:r>
              <a:rPr lang="en-US" sz="1400" b="1" dirty="0">
                <a:solidFill>
                  <a:srgbClr val="808080"/>
                </a:solidFill>
                <a:ea typeface="Segoe UI" panose="020B0502040204020203" pitchFamily="34" charset="0"/>
                <a:cs typeface="Segoe UI" panose="020B0502040204020203" pitchFamily="34" charset="0"/>
              </a:rPr>
              <a:t>Panel Miner </a:t>
            </a:r>
            <a:r>
              <a:rPr lang="en-US" sz="1400" dirty="0">
                <a:solidFill>
                  <a:srgbClr val="808080"/>
                </a:solidFill>
                <a:ea typeface="Segoe UI" panose="020B0502040204020203" pitchFamily="34" charset="0"/>
                <a:cs typeface="Segoe UI" panose="020B0502040204020203" pitchFamily="34" charset="0"/>
              </a:rPr>
              <a:t>– A </a:t>
            </a:r>
            <a:r>
              <a:rPr lang="en-US" sz="1400" dirty="0">
                <a:solidFill>
                  <a:srgbClr val="808080"/>
                </a:solidFill>
              </a:rPr>
              <a:t>digital user-experience enhancer platform</a:t>
            </a:r>
            <a:endParaRPr lang="en-US" sz="1400" dirty="0">
              <a:solidFill>
                <a:srgbClr val="808080"/>
              </a:solidFill>
              <a:ea typeface="Segoe UI" panose="020B0502040204020203" pitchFamily="34" charset="0"/>
              <a:cs typeface="Segoe UI" panose="020B0502040204020203" pitchFamily="34" charset="0"/>
            </a:endParaRPr>
          </a:p>
        </p:txBody>
      </p:sp>
      <p:pic>
        <p:nvPicPr>
          <p:cNvPr id="122" name="Picture 121"/>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16537" y="4076529"/>
            <a:ext cx="559024" cy="563191"/>
          </a:xfrm>
          <a:prstGeom prst="rect">
            <a:avLst/>
          </a:prstGeom>
        </p:spPr>
      </p:pic>
      <p:sp>
        <p:nvSpPr>
          <p:cNvPr id="123" name="Flowchart: Delay 122"/>
          <p:cNvSpPr/>
          <p:nvPr/>
        </p:nvSpPr>
        <p:spPr>
          <a:xfrm rot="10800000">
            <a:off x="669287" y="2359117"/>
            <a:ext cx="912994" cy="1095015"/>
          </a:xfrm>
          <a:prstGeom prst="flowChartDelay">
            <a:avLst/>
          </a:prstGeom>
          <a:solidFill>
            <a:srgbClr val="0958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24" name="Freeform 123"/>
          <p:cNvSpPr/>
          <p:nvPr/>
        </p:nvSpPr>
        <p:spPr>
          <a:xfrm>
            <a:off x="5263102" y="2426747"/>
            <a:ext cx="6363746" cy="996197"/>
          </a:xfrm>
          <a:custGeom>
            <a:avLst/>
            <a:gdLst>
              <a:gd name="connsiteX0" fmla="*/ 166036 w 996196"/>
              <a:gd name="connsiteY0" fmla="*/ 0 h 6363745"/>
              <a:gd name="connsiteX1" fmla="*/ 830160 w 996196"/>
              <a:gd name="connsiteY1" fmla="*/ 0 h 6363745"/>
              <a:gd name="connsiteX2" fmla="*/ 996196 w 996196"/>
              <a:gd name="connsiteY2" fmla="*/ 166036 h 6363745"/>
              <a:gd name="connsiteX3" fmla="*/ 996196 w 996196"/>
              <a:gd name="connsiteY3" fmla="*/ 6363745 h 6363745"/>
              <a:gd name="connsiteX4" fmla="*/ 996196 w 996196"/>
              <a:gd name="connsiteY4" fmla="*/ 6363745 h 6363745"/>
              <a:gd name="connsiteX5" fmla="*/ 0 w 996196"/>
              <a:gd name="connsiteY5" fmla="*/ 6363745 h 6363745"/>
              <a:gd name="connsiteX6" fmla="*/ 0 w 996196"/>
              <a:gd name="connsiteY6" fmla="*/ 6363745 h 6363745"/>
              <a:gd name="connsiteX7" fmla="*/ 0 w 996196"/>
              <a:gd name="connsiteY7" fmla="*/ 166036 h 6363745"/>
              <a:gd name="connsiteX8" fmla="*/ 166036 w 996196"/>
              <a:gd name="connsiteY8" fmla="*/ 0 h 636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196" h="6363745">
                <a:moveTo>
                  <a:pt x="996196" y="1060648"/>
                </a:moveTo>
                <a:lnTo>
                  <a:pt x="996196" y="5303097"/>
                </a:lnTo>
                <a:cubicBezTo>
                  <a:pt x="996196" y="5888874"/>
                  <a:pt x="984559" y="6363742"/>
                  <a:pt x="970204" y="6363742"/>
                </a:cubicBezTo>
                <a:lnTo>
                  <a:pt x="0" y="6363742"/>
                </a:lnTo>
                <a:lnTo>
                  <a:pt x="0" y="6363742"/>
                </a:lnTo>
                <a:lnTo>
                  <a:pt x="0" y="3"/>
                </a:lnTo>
                <a:lnTo>
                  <a:pt x="0" y="3"/>
                </a:lnTo>
                <a:lnTo>
                  <a:pt x="970204" y="3"/>
                </a:lnTo>
                <a:cubicBezTo>
                  <a:pt x="984559" y="3"/>
                  <a:pt x="996196" y="474871"/>
                  <a:pt x="996196" y="1060648"/>
                </a:cubicBez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2455" rIns="296280" bIns="172456" numCol="1" spcCol="1270" anchor="ctr" anchorCtr="0">
            <a:noAutofit/>
          </a:bodyPr>
          <a:lstStyle/>
          <a:p>
            <a:pPr marL="114300" lvl="1" indent="-114300" defTabSz="533400">
              <a:lnSpc>
                <a:spcPct val="90000"/>
              </a:lnSpc>
              <a:spcBef>
                <a:spcPct val="0"/>
              </a:spcBef>
              <a:spcAft>
                <a:spcPct val="15000"/>
              </a:spcAft>
              <a:buFontTx/>
              <a:buChar char="•"/>
            </a:pPr>
            <a:endParaRPr lang="en-US" sz="1400" dirty="0">
              <a:solidFill>
                <a:srgbClr val="808080">
                  <a:hueOff val="0"/>
                  <a:satOff val="0"/>
                  <a:lumOff val="0"/>
                  <a:alphaOff val="0"/>
                </a:srgbClr>
              </a:solidFill>
              <a:ea typeface="Segoe UI" pitchFamily="34" charset="0"/>
              <a:cs typeface="Segoe UI" pitchFamily="34" charset="0"/>
            </a:endParaRPr>
          </a:p>
        </p:txBody>
      </p:sp>
      <p:sp>
        <p:nvSpPr>
          <p:cNvPr id="125" name="Freeform 124"/>
          <p:cNvSpPr/>
          <p:nvPr/>
        </p:nvSpPr>
        <p:spPr>
          <a:xfrm>
            <a:off x="1683496" y="2302223"/>
            <a:ext cx="3579606" cy="1245245"/>
          </a:xfrm>
          <a:custGeom>
            <a:avLst/>
            <a:gdLst>
              <a:gd name="connsiteX0" fmla="*/ 0 w 3579606"/>
              <a:gd name="connsiteY0" fmla="*/ 207545 h 1245245"/>
              <a:gd name="connsiteX1" fmla="*/ 207545 w 3579606"/>
              <a:gd name="connsiteY1" fmla="*/ 0 h 1245245"/>
              <a:gd name="connsiteX2" fmla="*/ 3372061 w 3579606"/>
              <a:gd name="connsiteY2" fmla="*/ 0 h 1245245"/>
              <a:gd name="connsiteX3" fmla="*/ 3579606 w 3579606"/>
              <a:gd name="connsiteY3" fmla="*/ 207545 h 1245245"/>
              <a:gd name="connsiteX4" fmla="*/ 3579606 w 3579606"/>
              <a:gd name="connsiteY4" fmla="*/ 1037700 h 1245245"/>
              <a:gd name="connsiteX5" fmla="*/ 3372061 w 3579606"/>
              <a:gd name="connsiteY5" fmla="*/ 1245245 h 1245245"/>
              <a:gd name="connsiteX6" fmla="*/ 207545 w 3579606"/>
              <a:gd name="connsiteY6" fmla="*/ 1245245 h 1245245"/>
              <a:gd name="connsiteX7" fmla="*/ 0 w 3579606"/>
              <a:gd name="connsiteY7" fmla="*/ 1037700 h 1245245"/>
              <a:gd name="connsiteX8" fmla="*/ 0 w 3579606"/>
              <a:gd name="connsiteY8" fmla="*/ 207545 h 124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9606" h="1245245">
                <a:moveTo>
                  <a:pt x="0" y="207545"/>
                </a:moveTo>
                <a:cubicBezTo>
                  <a:pt x="0" y="92921"/>
                  <a:pt x="92921" y="0"/>
                  <a:pt x="207545" y="0"/>
                </a:cubicBezTo>
                <a:lnTo>
                  <a:pt x="3372061" y="0"/>
                </a:lnTo>
                <a:cubicBezTo>
                  <a:pt x="3486685" y="0"/>
                  <a:pt x="3579606" y="92921"/>
                  <a:pt x="3579606" y="207545"/>
                </a:cubicBezTo>
                <a:lnTo>
                  <a:pt x="3579606" y="1037700"/>
                </a:lnTo>
                <a:cubicBezTo>
                  <a:pt x="3579606" y="1152324"/>
                  <a:pt x="3486685" y="1245245"/>
                  <a:pt x="3372061" y="1245245"/>
                </a:cubicBezTo>
                <a:lnTo>
                  <a:pt x="207545" y="1245245"/>
                </a:lnTo>
                <a:cubicBezTo>
                  <a:pt x="92921" y="1245245"/>
                  <a:pt x="0" y="1152324"/>
                  <a:pt x="0" y="1037700"/>
                </a:cubicBezTo>
                <a:lnTo>
                  <a:pt x="0" y="207545"/>
                </a:lnTo>
                <a:close/>
              </a:path>
            </a:pathLst>
          </a:custGeom>
          <a:solidFill>
            <a:srgbClr val="095879"/>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14128" tIns="87458" rIns="114128" bIns="87458" numCol="1" spcCol="1270" anchor="ctr" anchorCtr="0">
            <a:noAutofit/>
          </a:bodyPr>
          <a:lstStyle/>
          <a:p>
            <a:pPr defTabSz="622300">
              <a:lnSpc>
                <a:spcPct val="150000"/>
              </a:lnSpc>
              <a:spcBef>
                <a:spcPct val="0"/>
              </a:spcBef>
              <a:spcAft>
                <a:spcPct val="35000"/>
              </a:spcAft>
            </a:pPr>
            <a:r>
              <a:rPr lang="en-US" sz="1600" b="1" dirty="0">
                <a:solidFill>
                  <a:prstClr val="white"/>
                </a:solidFill>
                <a:ea typeface="Segoe UI" pitchFamily="34" charset="0"/>
                <a:cs typeface="Segoe UI" pitchFamily="34" charset="0"/>
              </a:rPr>
              <a:t>Experts in unconventional data sources and cloud-based data ecosystems</a:t>
            </a:r>
          </a:p>
        </p:txBody>
      </p:sp>
      <p:sp>
        <p:nvSpPr>
          <p:cNvPr id="126" name="TextBox 125"/>
          <p:cNvSpPr txBox="1"/>
          <p:nvPr/>
        </p:nvSpPr>
        <p:spPr>
          <a:xfrm>
            <a:off x="6048027" y="2674721"/>
            <a:ext cx="2286000" cy="738664"/>
          </a:xfrm>
          <a:prstGeom prst="rect">
            <a:avLst/>
          </a:prstGeom>
          <a:noFill/>
        </p:spPr>
        <p:txBody>
          <a:bodyPr wrap="square" rtlCol="0">
            <a:spAutoFit/>
          </a:bodyPr>
          <a:lstStyle/>
          <a:p>
            <a:r>
              <a:rPr lang="en-US" sz="1400" dirty="0">
                <a:solidFill>
                  <a:srgbClr val="808080"/>
                </a:solidFill>
                <a:ea typeface="Segoe UI" pitchFamily="34" charset="0"/>
                <a:cs typeface="Segoe UI" pitchFamily="34" charset="0"/>
              </a:rPr>
              <a:t>Partnership with </a:t>
            </a:r>
            <a:r>
              <a:rPr lang="en-US" sz="1400" b="1" dirty="0">
                <a:solidFill>
                  <a:srgbClr val="808080"/>
                </a:solidFill>
                <a:ea typeface="Segoe UI" pitchFamily="34" charset="0"/>
                <a:cs typeface="Segoe UI" pitchFamily="34" charset="0"/>
              </a:rPr>
              <a:t>Amazon AWS</a:t>
            </a:r>
            <a:r>
              <a:rPr lang="en-US" sz="1400" dirty="0">
                <a:solidFill>
                  <a:srgbClr val="808080"/>
                </a:solidFill>
                <a:ea typeface="Segoe UI" pitchFamily="34" charset="0"/>
                <a:cs typeface="Segoe UI" pitchFamily="34" charset="0"/>
              </a:rPr>
              <a:t>, and </a:t>
            </a:r>
            <a:r>
              <a:rPr lang="en-US" sz="1400" b="1" dirty="0">
                <a:solidFill>
                  <a:srgbClr val="808080"/>
                </a:solidFill>
                <a:ea typeface="Segoe UI" pitchFamily="34" charset="0"/>
                <a:cs typeface="Segoe UI" pitchFamily="34" charset="0"/>
              </a:rPr>
              <a:t>Microsoft Azure</a:t>
            </a:r>
            <a:endParaRPr lang="en-US" sz="1400" b="1" dirty="0">
              <a:solidFill>
                <a:srgbClr val="FF0000"/>
              </a:solidFill>
              <a:ea typeface="Segoe UI" pitchFamily="34" charset="0"/>
              <a:cs typeface="Segoe UI" pitchFamily="34" charset="0"/>
            </a:endParaRPr>
          </a:p>
          <a:p>
            <a:endParaRPr lang="en-US" sz="1400" dirty="0">
              <a:solidFill>
                <a:srgbClr val="808080"/>
              </a:solidFill>
            </a:endParaRPr>
          </a:p>
        </p:txBody>
      </p:sp>
      <p:pic>
        <p:nvPicPr>
          <p:cNvPr id="127" name="Picture 46" descr="C:\Users\viswanath.ramakirish\Desktop\UBS Icons\amaz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69742" y="2792820"/>
            <a:ext cx="398232" cy="398232"/>
          </a:xfrm>
          <a:prstGeom prst="rect">
            <a:avLst/>
          </a:prstGeom>
          <a:noFill/>
          <a:extLst>
            <a:ext uri="{909E8E84-426E-40dd-AFC4-6F175D3DCCD1}">
              <a14:hiddenFill xmlns:a14="http://schemas.microsoft.com/office/drawing/2010/main" xmlns="">
                <a:solidFill>
                  <a:srgbClr val="FFFFFF"/>
                </a:solidFill>
              </a14:hiddenFill>
            </a:ext>
          </a:extLst>
        </p:spPr>
      </p:pic>
      <p:sp>
        <p:nvSpPr>
          <p:cNvPr id="128" name="TextBox 127"/>
          <p:cNvSpPr txBox="1"/>
          <p:nvPr/>
        </p:nvSpPr>
        <p:spPr>
          <a:xfrm>
            <a:off x="9436902" y="2674721"/>
            <a:ext cx="2078181" cy="738664"/>
          </a:xfrm>
          <a:prstGeom prst="rect">
            <a:avLst/>
          </a:prstGeom>
          <a:noFill/>
        </p:spPr>
        <p:txBody>
          <a:bodyPr wrap="square" rtlCol="0">
            <a:spAutoFit/>
          </a:bodyPr>
          <a:lstStyle/>
          <a:p>
            <a:r>
              <a:rPr lang="en-US" sz="1400" dirty="0">
                <a:solidFill>
                  <a:srgbClr val="808080"/>
                </a:solidFill>
                <a:ea typeface="Segoe UI" pitchFamily="34" charset="0"/>
                <a:cs typeface="Segoe UI" pitchFamily="34" charset="0"/>
              </a:rPr>
              <a:t>Microsoft’s </a:t>
            </a:r>
            <a:r>
              <a:rPr lang="en-US" sz="1400" b="1" dirty="0">
                <a:solidFill>
                  <a:srgbClr val="808080"/>
                </a:solidFill>
                <a:ea typeface="Segoe UI" pitchFamily="34" charset="0"/>
                <a:cs typeface="Segoe UI" pitchFamily="34" charset="0"/>
              </a:rPr>
              <a:t>Gold Analytics Partner</a:t>
            </a:r>
          </a:p>
          <a:p>
            <a:endParaRPr lang="en-US" sz="1400" dirty="0">
              <a:solidFill>
                <a:srgbClr val="808080"/>
              </a:solidFill>
            </a:endParaRPr>
          </a:p>
        </p:txBody>
      </p:sp>
      <p:pic>
        <p:nvPicPr>
          <p:cNvPr id="129" name="Picture 43" descr="C:\Users\viswanath.ramakirish\Desktop\UBS Icons\Microsoft_logo-4.gif"/>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b="17161"/>
          <a:stretch/>
        </p:blipFill>
        <p:spPr bwMode="auto">
          <a:xfrm>
            <a:off x="8744838" y="2656779"/>
            <a:ext cx="548640" cy="501605"/>
          </a:xfrm>
          <a:prstGeom prst="rect">
            <a:avLst/>
          </a:prstGeom>
          <a:noFill/>
          <a:extLst>
            <a:ext uri="{909E8E84-426E-40dd-AFC4-6F175D3DCCD1}">
              <a14:hiddenFill xmlns:a14="http://schemas.microsoft.com/office/drawing/2010/main" xmlns="">
                <a:solidFill>
                  <a:srgbClr val="FFFFFF"/>
                </a:solidFill>
              </a14:hiddenFill>
            </a:ext>
          </a:extLst>
        </p:spPr>
      </p:pic>
      <p:pic>
        <p:nvPicPr>
          <p:cNvPr id="130" name="Picture 54" descr="https://d30y9cdsu7xlg0.cloudfront.net/png/301196-200.png"/>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913904" y="2674720"/>
            <a:ext cx="551903" cy="551903"/>
          </a:xfrm>
          <a:prstGeom prst="rect">
            <a:avLst/>
          </a:prstGeom>
          <a:noFill/>
          <a:extLst>
            <a:ext uri="{909E8E84-426E-40dd-AFC4-6F175D3DCCD1}">
              <a14:hiddenFill xmlns:a14="http://schemas.microsoft.com/office/drawing/2010/main" xmlns="">
                <a:solidFill>
                  <a:srgbClr val="FFFFFF"/>
                </a:solidFill>
              </a14:hiddenFill>
            </a:ext>
          </a:extLst>
        </p:spPr>
      </p:pic>
      <p:pic>
        <p:nvPicPr>
          <p:cNvPr id="131" name="Picture 32" descr="Image result for azure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22428" y="2771533"/>
            <a:ext cx="338824" cy="338824"/>
          </a:xfrm>
          <a:prstGeom prst="rect">
            <a:avLst/>
          </a:prstGeom>
          <a:noFill/>
          <a:extLst>
            <a:ext uri="{909E8E84-426E-40dd-AFC4-6F175D3DCCD1}">
              <a14:hiddenFill xmlns:a14="http://schemas.microsoft.com/office/drawing/2010/main" xmlns="">
                <a:solidFill>
                  <a:srgbClr val="FFFFFF"/>
                </a:solidFill>
              </a14:hiddenFill>
            </a:ext>
          </a:extLst>
        </p:spPr>
      </p:pic>
      <p:sp>
        <p:nvSpPr>
          <p:cNvPr id="132" name="Flowchart: Delay 131"/>
          <p:cNvSpPr/>
          <p:nvPr/>
        </p:nvSpPr>
        <p:spPr>
          <a:xfrm rot="10800000">
            <a:off x="703921" y="946007"/>
            <a:ext cx="912994" cy="1095015"/>
          </a:xfrm>
          <a:prstGeom prst="flowChartDelay">
            <a:avLst/>
          </a:prstGeom>
          <a:solidFill>
            <a:srgbClr val="0958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33" name="Freeform 132"/>
          <p:cNvSpPr/>
          <p:nvPr/>
        </p:nvSpPr>
        <p:spPr>
          <a:xfrm>
            <a:off x="5263102" y="993687"/>
            <a:ext cx="6363746" cy="996197"/>
          </a:xfrm>
          <a:custGeom>
            <a:avLst/>
            <a:gdLst>
              <a:gd name="connsiteX0" fmla="*/ 166036 w 996196"/>
              <a:gd name="connsiteY0" fmla="*/ 0 h 6363745"/>
              <a:gd name="connsiteX1" fmla="*/ 830160 w 996196"/>
              <a:gd name="connsiteY1" fmla="*/ 0 h 6363745"/>
              <a:gd name="connsiteX2" fmla="*/ 996196 w 996196"/>
              <a:gd name="connsiteY2" fmla="*/ 166036 h 6363745"/>
              <a:gd name="connsiteX3" fmla="*/ 996196 w 996196"/>
              <a:gd name="connsiteY3" fmla="*/ 6363745 h 6363745"/>
              <a:gd name="connsiteX4" fmla="*/ 996196 w 996196"/>
              <a:gd name="connsiteY4" fmla="*/ 6363745 h 6363745"/>
              <a:gd name="connsiteX5" fmla="*/ 0 w 996196"/>
              <a:gd name="connsiteY5" fmla="*/ 6363745 h 6363745"/>
              <a:gd name="connsiteX6" fmla="*/ 0 w 996196"/>
              <a:gd name="connsiteY6" fmla="*/ 6363745 h 6363745"/>
              <a:gd name="connsiteX7" fmla="*/ 0 w 996196"/>
              <a:gd name="connsiteY7" fmla="*/ 166036 h 6363745"/>
              <a:gd name="connsiteX8" fmla="*/ 166036 w 996196"/>
              <a:gd name="connsiteY8" fmla="*/ 0 h 636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196" h="6363745">
                <a:moveTo>
                  <a:pt x="996196" y="1060648"/>
                </a:moveTo>
                <a:lnTo>
                  <a:pt x="996196" y="5303097"/>
                </a:lnTo>
                <a:cubicBezTo>
                  <a:pt x="996196" y="5888874"/>
                  <a:pt x="984559" y="6363742"/>
                  <a:pt x="970204" y="6363742"/>
                </a:cubicBezTo>
                <a:lnTo>
                  <a:pt x="0" y="6363742"/>
                </a:lnTo>
                <a:lnTo>
                  <a:pt x="0" y="6363742"/>
                </a:lnTo>
                <a:lnTo>
                  <a:pt x="0" y="3"/>
                </a:lnTo>
                <a:lnTo>
                  <a:pt x="0" y="3"/>
                </a:lnTo>
                <a:lnTo>
                  <a:pt x="970204" y="3"/>
                </a:lnTo>
                <a:cubicBezTo>
                  <a:pt x="984559" y="3"/>
                  <a:pt x="996196" y="474871"/>
                  <a:pt x="996196" y="1060648"/>
                </a:cubicBez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2455" rIns="296280" bIns="172456" numCol="1" spcCol="1270" anchor="ctr" anchorCtr="0">
            <a:noAutofit/>
          </a:bodyPr>
          <a:lstStyle/>
          <a:p>
            <a:pPr marL="114300" lvl="1" indent="-114300" defTabSz="533400">
              <a:lnSpc>
                <a:spcPct val="90000"/>
              </a:lnSpc>
              <a:spcBef>
                <a:spcPct val="0"/>
              </a:spcBef>
              <a:spcAft>
                <a:spcPct val="15000"/>
              </a:spcAft>
              <a:buFontTx/>
              <a:buChar char="•"/>
            </a:pPr>
            <a:endParaRPr lang="en-US" sz="1400" dirty="0">
              <a:solidFill>
                <a:srgbClr val="808080">
                  <a:hueOff val="0"/>
                  <a:satOff val="0"/>
                  <a:lumOff val="0"/>
                  <a:alphaOff val="0"/>
                </a:srgbClr>
              </a:solidFill>
              <a:ea typeface="Segoe UI" pitchFamily="34" charset="0"/>
              <a:cs typeface="Segoe UI" pitchFamily="34" charset="0"/>
            </a:endParaRPr>
          </a:p>
        </p:txBody>
      </p:sp>
      <p:sp>
        <p:nvSpPr>
          <p:cNvPr id="134" name="Freeform 133"/>
          <p:cNvSpPr/>
          <p:nvPr/>
        </p:nvSpPr>
        <p:spPr>
          <a:xfrm>
            <a:off x="1683496" y="869161"/>
            <a:ext cx="3579606" cy="1245245"/>
          </a:xfrm>
          <a:custGeom>
            <a:avLst/>
            <a:gdLst>
              <a:gd name="connsiteX0" fmla="*/ 0 w 3579606"/>
              <a:gd name="connsiteY0" fmla="*/ 207545 h 1245245"/>
              <a:gd name="connsiteX1" fmla="*/ 207545 w 3579606"/>
              <a:gd name="connsiteY1" fmla="*/ 0 h 1245245"/>
              <a:gd name="connsiteX2" fmla="*/ 3372061 w 3579606"/>
              <a:gd name="connsiteY2" fmla="*/ 0 h 1245245"/>
              <a:gd name="connsiteX3" fmla="*/ 3579606 w 3579606"/>
              <a:gd name="connsiteY3" fmla="*/ 207545 h 1245245"/>
              <a:gd name="connsiteX4" fmla="*/ 3579606 w 3579606"/>
              <a:gd name="connsiteY4" fmla="*/ 1037700 h 1245245"/>
              <a:gd name="connsiteX5" fmla="*/ 3372061 w 3579606"/>
              <a:gd name="connsiteY5" fmla="*/ 1245245 h 1245245"/>
              <a:gd name="connsiteX6" fmla="*/ 207545 w 3579606"/>
              <a:gd name="connsiteY6" fmla="*/ 1245245 h 1245245"/>
              <a:gd name="connsiteX7" fmla="*/ 0 w 3579606"/>
              <a:gd name="connsiteY7" fmla="*/ 1037700 h 1245245"/>
              <a:gd name="connsiteX8" fmla="*/ 0 w 3579606"/>
              <a:gd name="connsiteY8" fmla="*/ 207545 h 124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9606" h="1245245">
                <a:moveTo>
                  <a:pt x="0" y="207545"/>
                </a:moveTo>
                <a:cubicBezTo>
                  <a:pt x="0" y="92921"/>
                  <a:pt x="92921" y="0"/>
                  <a:pt x="207545" y="0"/>
                </a:cubicBezTo>
                <a:lnTo>
                  <a:pt x="3372061" y="0"/>
                </a:lnTo>
                <a:cubicBezTo>
                  <a:pt x="3486685" y="0"/>
                  <a:pt x="3579606" y="92921"/>
                  <a:pt x="3579606" y="207545"/>
                </a:cubicBezTo>
                <a:lnTo>
                  <a:pt x="3579606" y="1037700"/>
                </a:lnTo>
                <a:cubicBezTo>
                  <a:pt x="3579606" y="1152324"/>
                  <a:pt x="3486685" y="1245245"/>
                  <a:pt x="3372061" y="1245245"/>
                </a:cubicBezTo>
                <a:lnTo>
                  <a:pt x="207545" y="1245245"/>
                </a:lnTo>
                <a:cubicBezTo>
                  <a:pt x="92921" y="1245245"/>
                  <a:pt x="0" y="1152324"/>
                  <a:pt x="0" y="1037700"/>
                </a:cubicBezTo>
                <a:lnTo>
                  <a:pt x="0" y="207545"/>
                </a:lnTo>
                <a:close/>
              </a:path>
            </a:pathLst>
          </a:custGeom>
          <a:solidFill>
            <a:srgbClr val="095879"/>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14128" tIns="87458" rIns="114128" bIns="87458" numCol="1" spcCol="1270" anchor="ctr" anchorCtr="0">
            <a:noAutofit/>
          </a:bodyPr>
          <a:lstStyle/>
          <a:p>
            <a:pPr defTabSz="622300">
              <a:lnSpc>
                <a:spcPct val="90000"/>
              </a:lnSpc>
              <a:spcBef>
                <a:spcPct val="0"/>
              </a:spcBef>
              <a:spcAft>
                <a:spcPct val="35000"/>
              </a:spcAft>
            </a:pPr>
            <a:r>
              <a:rPr lang="en-US" sz="1600" b="1" dirty="0">
                <a:solidFill>
                  <a:prstClr val="white"/>
                </a:solidFill>
                <a:ea typeface="Segoe UI" pitchFamily="34" charset="0"/>
                <a:cs typeface="Segoe UI" pitchFamily="34" charset="0"/>
              </a:rPr>
              <a:t>Specialists in business-focused analytics</a:t>
            </a:r>
            <a:endParaRPr lang="en-US" sz="1600" dirty="0">
              <a:solidFill>
                <a:prstClr val="white"/>
              </a:solidFill>
              <a:ea typeface="Segoe UI" pitchFamily="34" charset="0"/>
              <a:cs typeface="Segoe UI" pitchFamily="34" charset="0"/>
            </a:endParaRPr>
          </a:p>
        </p:txBody>
      </p:sp>
      <p:pic>
        <p:nvPicPr>
          <p:cNvPr id="135" name="Picture 50"/>
          <p:cNvPicPr>
            <a:picLocks noChangeAspect="1" noChangeArrowheads="1"/>
          </p:cNvPicPr>
          <p:nvPr/>
        </p:nvPicPr>
        <p:blipFill>
          <a:blip r:embed="rId15" cstate="print">
            <a:clrChange>
              <a:clrFrom>
                <a:srgbClr val="000000"/>
              </a:clrFrom>
              <a:clrTo>
                <a:srgbClr val="000000">
                  <a:alpha val="0"/>
                </a:srgbClr>
              </a:clrTo>
            </a:clrChange>
            <a:duotone>
              <a:prstClr val="black"/>
              <a:schemeClr val="accent3">
                <a:tint val="45000"/>
                <a:satMod val="400000"/>
              </a:schemeClr>
            </a:duotone>
            <a:extLst>
              <a:ext uri="{BEBA8EAE-BF5A-486C-A8C5-ECC9F3942E4B}">
                <a14:imgProps xmlns:a14="http://schemas.microsoft.com/office/drawing/2010/main">
                  <a14:imgLayer r:embed="rId16">
                    <a14:imgEffect>
                      <a14:colorTemperature colorTemp="53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51514" y="1175964"/>
            <a:ext cx="476682" cy="672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6" name="TextBox 135"/>
          <p:cNvSpPr txBox="1"/>
          <p:nvPr/>
        </p:nvSpPr>
        <p:spPr>
          <a:xfrm>
            <a:off x="6170200" y="1358435"/>
            <a:ext cx="2507672" cy="307777"/>
          </a:xfrm>
          <a:prstGeom prst="rect">
            <a:avLst/>
          </a:prstGeom>
          <a:noFill/>
        </p:spPr>
        <p:txBody>
          <a:bodyPr wrap="square" rtlCol="0">
            <a:spAutoFit/>
          </a:bodyPr>
          <a:lstStyle/>
          <a:p>
            <a:endParaRPr lang="en-US" sz="1400" b="1" dirty="0">
              <a:solidFill>
                <a:srgbClr val="808080"/>
              </a:solidFill>
              <a:ea typeface="Segoe UI" pitchFamily="34" charset="0"/>
              <a:cs typeface="Segoe UI" pitchFamily="34" charset="0"/>
            </a:endParaRPr>
          </a:p>
        </p:txBody>
      </p:sp>
      <p:grpSp>
        <p:nvGrpSpPr>
          <p:cNvPr id="137" name="Group 136"/>
          <p:cNvGrpSpPr/>
          <p:nvPr/>
        </p:nvGrpSpPr>
        <p:grpSpPr>
          <a:xfrm>
            <a:off x="8523904" y="1193111"/>
            <a:ext cx="990508" cy="613289"/>
            <a:chOff x="8772520" y="1193111"/>
            <a:chExt cx="990508" cy="613289"/>
          </a:xfrm>
        </p:grpSpPr>
        <p:pic>
          <p:nvPicPr>
            <p:cNvPr id="138" name="Picture 6" descr="Image result for man symbol"/>
            <p:cNvPicPr>
              <a:picLocks noChangeAspect="1" noChangeArrowheads="1"/>
            </p:cNvPicPr>
            <p:nvPr/>
          </p:nvPicPr>
          <p:blipFill>
            <a:blip r:embed="rId1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72520" y="1193111"/>
              <a:ext cx="434040" cy="613289"/>
            </a:xfrm>
            <a:prstGeom prst="rect">
              <a:avLst/>
            </a:prstGeom>
            <a:noFill/>
            <a:extLst>
              <a:ext uri="{909E8E84-426E-40dd-AFC4-6F175D3DCCD1}">
                <a14:hiddenFill xmlns:a14="http://schemas.microsoft.com/office/drawing/2010/main" xmlns="">
                  <a:solidFill>
                    <a:srgbClr val="FFFFFF"/>
                  </a:solidFill>
                </a14:hiddenFill>
              </a:ext>
            </a:extLst>
          </p:spPr>
        </p:pic>
        <p:pic>
          <p:nvPicPr>
            <p:cNvPr id="139" name="Picture 6" descr="Image result for man symbol"/>
            <p:cNvPicPr>
              <a:picLocks noChangeAspect="1" noChangeArrowheads="1"/>
            </p:cNvPicPr>
            <p:nvPr/>
          </p:nvPicPr>
          <p:blipFill>
            <a:blip r:embed="rId1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50754" y="1193111"/>
              <a:ext cx="434040" cy="613289"/>
            </a:xfrm>
            <a:prstGeom prst="rect">
              <a:avLst/>
            </a:prstGeom>
            <a:noFill/>
            <a:extLst>
              <a:ext uri="{909E8E84-426E-40dd-AFC4-6F175D3DCCD1}">
                <a14:hiddenFill xmlns:a14="http://schemas.microsoft.com/office/drawing/2010/main" xmlns="">
                  <a:solidFill>
                    <a:srgbClr val="FFFFFF"/>
                  </a:solidFill>
                </a14:hiddenFill>
              </a:ext>
            </a:extLst>
          </p:spPr>
        </p:pic>
        <p:pic>
          <p:nvPicPr>
            <p:cNvPr id="140" name="Picture 6" descr="Image result for man symbol"/>
            <p:cNvPicPr>
              <a:picLocks noChangeAspect="1" noChangeArrowheads="1"/>
            </p:cNvPicPr>
            <p:nvPr/>
          </p:nvPicPr>
          <p:blipFill>
            <a:blip r:embed="rId1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28988" y="1193111"/>
              <a:ext cx="434040" cy="613289"/>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41" name="TextBox 140"/>
          <p:cNvSpPr txBox="1"/>
          <p:nvPr/>
        </p:nvSpPr>
        <p:spPr>
          <a:xfrm>
            <a:off x="9436902" y="1175964"/>
            <a:ext cx="1855242" cy="954107"/>
          </a:xfrm>
          <a:prstGeom prst="rect">
            <a:avLst/>
          </a:prstGeom>
          <a:noFill/>
        </p:spPr>
        <p:txBody>
          <a:bodyPr wrap="square" rtlCol="0">
            <a:spAutoFit/>
          </a:bodyPr>
          <a:lstStyle/>
          <a:p>
            <a:r>
              <a:rPr lang="en-US" sz="1400" dirty="0">
                <a:solidFill>
                  <a:srgbClr val="808080"/>
                </a:solidFill>
                <a:ea typeface="Segoe UI" pitchFamily="34" charset="0"/>
                <a:cs typeface="Segoe UI" pitchFamily="34" charset="0"/>
              </a:rPr>
              <a:t>33% of our people have a business degree</a:t>
            </a:r>
          </a:p>
          <a:p>
            <a:endParaRPr lang="en-US" sz="1400" dirty="0">
              <a:solidFill>
                <a:srgbClr val="808080"/>
              </a:solidFill>
            </a:endParaRPr>
          </a:p>
        </p:txBody>
      </p:sp>
      <p:pic>
        <p:nvPicPr>
          <p:cNvPr id="142" name="Picture 61" descr="https://d30y9cdsu7xlg0.cloudfront.net/png/213732-200.png"/>
          <p:cNvPicPr>
            <a:picLocks noChangeAspect="1" noChangeArrowheads="1"/>
          </p:cNvPicPr>
          <p:nvPr/>
        </p:nvPicPr>
        <p:blipFill>
          <a:blip r:embed="rId18"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45570" y="1296559"/>
            <a:ext cx="500959" cy="500959"/>
          </a:xfrm>
          <a:prstGeom prst="rect">
            <a:avLst/>
          </a:prstGeom>
          <a:noFill/>
          <a:extLst>
            <a:ext uri="{909E8E84-426E-40dd-AFC4-6F175D3DCCD1}">
              <a14:hiddenFill xmlns:a14="http://schemas.microsoft.com/office/drawing/2010/main" xmlns="">
                <a:solidFill>
                  <a:srgbClr val="FFFFFF"/>
                </a:solidFill>
              </a14:hiddenFill>
            </a:ext>
          </a:extLst>
        </p:spPr>
      </p:pic>
      <p:sp>
        <p:nvSpPr>
          <p:cNvPr id="143" name="TextBox 142"/>
          <p:cNvSpPr txBox="1"/>
          <p:nvPr/>
        </p:nvSpPr>
        <p:spPr>
          <a:xfrm>
            <a:off x="6048027" y="1189579"/>
            <a:ext cx="2129232" cy="738664"/>
          </a:xfrm>
          <a:prstGeom prst="rect">
            <a:avLst/>
          </a:prstGeom>
          <a:noFill/>
        </p:spPr>
        <p:txBody>
          <a:bodyPr wrap="square" rtlCol="0">
            <a:spAutoFit/>
          </a:bodyPr>
          <a:lstStyle/>
          <a:p>
            <a:r>
              <a:rPr lang="en-US" sz="1400" dirty="0">
                <a:solidFill>
                  <a:srgbClr val="808080"/>
                </a:solidFill>
                <a:ea typeface="Segoe UI" pitchFamily="34" charset="0"/>
                <a:cs typeface="Segoe UI" pitchFamily="34" charset="0"/>
              </a:rPr>
              <a:t>Single-minded focus to create strong impact on business metrics</a:t>
            </a:r>
            <a:endParaRPr lang="en-US" sz="1400" dirty="0">
              <a:solidFill>
                <a:srgbClr val="808080"/>
              </a:solidFill>
            </a:endParaRPr>
          </a:p>
        </p:txBody>
      </p:sp>
    </p:spTree>
    <p:extLst>
      <p:ext uri="{BB962C8B-B14F-4D97-AF65-F5344CB8AC3E}">
        <p14:creationId xmlns:p14="http://schemas.microsoft.com/office/powerpoint/2010/main" val="548350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4256833" y="5340693"/>
            <a:ext cx="3567448" cy="1143216"/>
            <a:chOff x="4094783" y="5375418"/>
            <a:chExt cx="3567448" cy="1143216"/>
          </a:xfrm>
        </p:grpSpPr>
        <p:sp>
          <p:nvSpPr>
            <p:cNvPr id="108" name="Rectangle 107"/>
            <p:cNvSpPr/>
            <p:nvPr/>
          </p:nvSpPr>
          <p:spPr bwMode="auto">
            <a:xfrm>
              <a:off x="4094783" y="5375418"/>
              <a:ext cx="3567448" cy="517466"/>
            </a:xfrm>
            <a:prstGeom prst="rect">
              <a:avLst/>
            </a:prstGeom>
            <a:solidFill>
              <a:srgbClr val="F8F2E2"/>
            </a:solidFill>
            <a:ln w="6350" cap="flat" cmpd="sng" algn="ctr">
              <a:solidFill>
                <a:schemeClr val="tx2">
                  <a:lumMod val="75000"/>
                </a:schemeClr>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389626" lvl="1" algn="ctr" fontAlgn="base">
                <a:spcBef>
                  <a:spcPct val="0"/>
                </a:spcBef>
                <a:spcAft>
                  <a:spcPct val="0"/>
                </a:spcAft>
              </a:pPr>
              <a:r>
                <a:rPr lang="en-US" sz="1400" b="1" dirty="0">
                  <a:solidFill>
                    <a:schemeClr val="tx1">
                      <a:lumMod val="75000"/>
                      <a:lumOff val="25000"/>
                    </a:schemeClr>
                  </a:solidFill>
                  <a:latin typeface="Segoe UI" panose="020B0502040204020203" pitchFamily="34" charset="0"/>
                  <a:cs typeface="Segoe UI" panose="020B0502040204020203" pitchFamily="34" charset="0"/>
                </a:rPr>
                <a:t>Data Ecosystem</a:t>
              </a:r>
            </a:p>
          </p:txBody>
        </p:sp>
        <p:sp>
          <p:nvSpPr>
            <p:cNvPr id="109" name="Rectangle 108"/>
            <p:cNvSpPr/>
            <p:nvPr/>
          </p:nvSpPr>
          <p:spPr>
            <a:xfrm>
              <a:off x="4094783" y="5885870"/>
              <a:ext cx="3567448" cy="632764"/>
            </a:xfrm>
            <a:prstGeom prst="rect">
              <a:avLst/>
            </a:prstGeom>
            <a:solidFill>
              <a:schemeClr val="tx2">
                <a:lumMod val="75000"/>
              </a:schemeClr>
            </a:solidFill>
            <a:ln w="6350" cap="flat" cmpd="sng" algn="ctr">
              <a:solidFill>
                <a:srgbClr val="5B9BD5"/>
              </a:solidFill>
              <a:prstDash val="solid"/>
              <a:miter lim="800000"/>
            </a:ln>
            <a:effectLst/>
          </p:spPr>
          <p:txBody>
            <a:bodyPr rtlCol="0" anchor="ctr"/>
            <a:lstStyle/>
            <a:p>
              <a:pPr marL="285750" indent="-285750" algn="ctr">
                <a:buFont typeface="Arial" panose="020B0604020202020204" pitchFamily="34" charset="0"/>
                <a:buChar char="•"/>
              </a:pPr>
              <a:r>
                <a:rPr lang="en-US" sz="1100" kern="0" dirty="0">
                  <a:solidFill>
                    <a:prstClr val="white"/>
                  </a:solidFill>
                  <a:latin typeface="Segoe UI" panose="020B0502040204020203" pitchFamily="34" charset="0"/>
                  <a:cs typeface="Segoe UI" panose="020B0502040204020203" pitchFamily="34" charset="0"/>
                </a:rPr>
                <a:t>Build Pipelines for supporting Core Analytics Components and Data Transfer processes from Source to Data Lake &amp; Data Warehouse</a:t>
              </a:r>
            </a:p>
          </p:txBody>
        </p:sp>
      </p:grpSp>
      <p:grpSp>
        <p:nvGrpSpPr>
          <p:cNvPr id="110" name="Group 109"/>
          <p:cNvGrpSpPr/>
          <p:nvPr/>
        </p:nvGrpSpPr>
        <p:grpSpPr>
          <a:xfrm>
            <a:off x="243343" y="5264887"/>
            <a:ext cx="3054734" cy="1077053"/>
            <a:chOff x="81293" y="5299612"/>
            <a:chExt cx="3054734" cy="1077053"/>
          </a:xfrm>
        </p:grpSpPr>
        <p:sp>
          <p:nvSpPr>
            <p:cNvPr id="111" name="Pentagon 110"/>
            <p:cNvSpPr/>
            <p:nvPr/>
          </p:nvSpPr>
          <p:spPr>
            <a:xfrm>
              <a:off x="502632" y="5579517"/>
              <a:ext cx="2633395" cy="797148"/>
            </a:xfrm>
            <a:prstGeom prst="homePlate">
              <a:avLst/>
            </a:prstGeom>
            <a:solidFill>
              <a:schemeClr val="accent6">
                <a:lumMod val="20000"/>
                <a:lumOff val="8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defRPr/>
              </a:pPr>
              <a:r>
                <a:rPr lang="en-US" sz="1600" b="1"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rtl val="0"/>
                </a:rPr>
                <a:t>Harness data assets</a:t>
              </a:r>
            </a:p>
          </p:txBody>
        </p:sp>
        <p:sp>
          <p:nvSpPr>
            <p:cNvPr id="112" name="TextBox 111"/>
            <p:cNvSpPr txBox="1"/>
            <p:nvPr/>
          </p:nvSpPr>
          <p:spPr>
            <a:xfrm>
              <a:off x="81293" y="5299612"/>
              <a:ext cx="508473" cy="769441"/>
            </a:xfrm>
            <a:prstGeom prst="rect">
              <a:avLst/>
            </a:prstGeom>
            <a:noFill/>
          </p:spPr>
          <p:txBody>
            <a:bodyPr wrap="none" rtlCol="0">
              <a:spAutoFit/>
            </a:bodyPr>
            <a:lstStyle/>
            <a:p>
              <a:r>
                <a:rPr lang="en-US" sz="4400" b="1" dirty="0">
                  <a:solidFill>
                    <a:srgbClr val="26282D"/>
                  </a:solidFill>
                  <a:latin typeface="Segoe UI" panose="020B0502040204020203" pitchFamily="34" charset="0"/>
                  <a:cs typeface="Segoe UI" panose="020B0502040204020203" pitchFamily="34" charset="0"/>
                </a:rPr>
                <a:t>1</a:t>
              </a:r>
            </a:p>
          </p:txBody>
        </p:sp>
      </p:grpSp>
      <p:grpSp>
        <p:nvGrpSpPr>
          <p:cNvPr id="113" name="Group 112"/>
          <p:cNvGrpSpPr/>
          <p:nvPr/>
        </p:nvGrpSpPr>
        <p:grpSpPr>
          <a:xfrm>
            <a:off x="4130446" y="1580381"/>
            <a:ext cx="3158857" cy="3760312"/>
            <a:chOff x="4130446" y="1580381"/>
            <a:chExt cx="3158857" cy="3760312"/>
          </a:xfrm>
        </p:grpSpPr>
        <p:cxnSp>
          <p:nvCxnSpPr>
            <p:cNvPr id="114" name="Straight Arrow Connector 113"/>
            <p:cNvCxnSpPr/>
            <p:nvPr/>
          </p:nvCxnSpPr>
          <p:spPr>
            <a:xfrm>
              <a:off x="6026887" y="4400972"/>
              <a:ext cx="0" cy="939721"/>
            </a:xfrm>
            <a:prstGeom prst="straightConnector1">
              <a:avLst/>
            </a:prstGeom>
            <a:noFill/>
            <a:ln w="25400" cap="flat" cmpd="sng" algn="ctr">
              <a:solidFill>
                <a:srgbClr val="2F3542"/>
              </a:solidFill>
              <a:prstDash val="solid"/>
              <a:miter lim="800000"/>
              <a:headEnd type="triangle"/>
              <a:tailEnd type="triangle"/>
            </a:ln>
            <a:effectLst/>
          </p:spPr>
        </p:cxnSp>
        <p:grpSp>
          <p:nvGrpSpPr>
            <p:cNvPr id="115" name="Group 114"/>
            <p:cNvGrpSpPr/>
            <p:nvPr/>
          </p:nvGrpSpPr>
          <p:grpSpPr>
            <a:xfrm>
              <a:off x="4130446" y="1580381"/>
              <a:ext cx="3158857" cy="2835290"/>
              <a:chOff x="3968396" y="1615106"/>
              <a:chExt cx="3158857" cy="2835290"/>
            </a:xfrm>
          </p:grpSpPr>
          <p:sp>
            <p:nvSpPr>
              <p:cNvPr id="116" name="TextBox 115"/>
              <p:cNvSpPr txBox="1"/>
              <p:nvPr/>
            </p:nvSpPr>
            <p:spPr>
              <a:xfrm>
                <a:off x="3968396" y="3680955"/>
                <a:ext cx="508473" cy="769441"/>
              </a:xfrm>
              <a:prstGeom prst="rect">
                <a:avLst/>
              </a:prstGeom>
              <a:noFill/>
            </p:spPr>
            <p:txBody>
              <a:bodyPr wrap="none" rtlCol="0">
                <a:spAutoFit/>
              </a:bodyPr>
              <a:lstStyle/>
              <a:p>
                <a:r>
                  <a:rPr lang="en-US" sz="4400" b="1" dirty="0">
                    <a:solidFill>
                      <a:srgbClr val="26282D"/>
                    </a:solidFill>
                    <a:latin typeface="Segoe UI" panose="020B0502040204020203" pitchFamily="34" charset="0"/>
                    <a:cs typeface="Segoe UI" panose="020B0502040204020203" pitchFamily="34" charset="0"/>
                  </a:rPr>
                  <a:t>2</a:t>
                </a:r>
              </a:p>
            </p:txBody>
          </p:sp>
          <p:grpSp>
            <p:nvGrpSpPr>
              <p:cNvPr id="117" name="Group 116"/>
              <p:cNvGrpSpPr/>
              <p:nvPr/>
            </p:nvGrpSpPr>
            <p:grpSpPr>
              <a:xfrm>
                <a:off x="4405690" y="1615106"/>
                <a:ext cx="2721563" cy="2764722"/>
                <a:chOff x="4405690" y="1615106"/>
                <a:chExt cx="2721563" cy="2764722"/>
              </a:xfrm>
            </p:grpSpPr>
            <p:sp>
              <p:nvSpPr>
                <p:cNvPr id="118" name="Rectangle 117"/>
                <p:cNvSpPr/>
                <p:nvPr/>
              </p:nvSpPr>
              <p:spPr bwMode="auto">
                <a:xfrm>
                  <a:off x="4506148" y="1615106"/>
                  <a:ext cx="2621105" cy="415499"/>
                </a:xfrm>
                <a:prstGeom prst="rect">
                  <a:avLst/>
                </a:prstGeom>
                <a:solidFill>
                  <a:schemeClr val="tx2">
                    <a:lumMod val="50000"/>
                  </a:schemeClr>
                </a:solidFill>
                <a:ln w="6350"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1200" b="1" dirty="0">
                      <a:solidFill>
                        <a:schemeClr val="bg1"/>
                      </a:solidFill>
                      <a:latin typeface="Segoe UI" panose="020B0502040204020203" pitchFamily="34" charset="0"/>
                      <a:cs typeface="Segoe UI" panose="020B0502040204020203" pitchFamily="34" charset="0"/>
                    </a:rPr>
                    <a:t>Business Strategy / Requirements</a:t>
                  </a:r>
                </a:p>
              </p:txBody>
            </p:sp>
            <p:cxnSp>
              <p:nvCxnSpPr>
                <p:cNvPr id="119" name="Straight Arrow Connector 118"/>
                <p:cNvCxnSpPr/>
                <p:nvPr/>
              </p:nvCxnSpPr>
              <p:spPr>
                <a:xfrm>
                  <a:off x="5762405" y="2045525"/>
                  <a:ext cx="0" cy="303014"/>
                </a:xfrm>
                <a:prstGeom prst="straightConnector1">
                  <a:avLst/>
                </a:prstGeom>
                <a:noFill/>
                <a:ln w="25400" cap="flat" cmpd="sng" algn="ctr">
                  <a:solidFill>
                    <a:srgbClr val="2F3542"/>
                  </a:solidFill>
                  <a:prstDash val="solid"/>
                  <a:miter lim="800000"/>
                  <a:tailEnd type="triangle"/>
                </a:ln>
                <a:effectLst/>
              </p:spPr>
            </p:cxnSp>
            <p:sp>
              <p:nvSpPr>
                <p:cNvPr id="120" name="Rectangle 119"/>
                <p:cNvSpPr/>
                <p:nvPr/>
              </p:nvSpPr>
              <p:spPr>
                <a:xfrm>
                  <a:off x="4405690" y="2348539"/>
                  <a:ext cx="2721563" cy="2031289"/>
                </a:xfrm>
                <a:prstGeom prst="rect">
                  <a:avLst/>
                </a:prstGeom>
                <a:noFill/>
                <a:ln w="15875" cap="flat" cmpd="sng" algn="ctr">
                  <a:solidFill>
                    <a:schemeClr val="tx2">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p:txBody>
            </p:sp>
            <p:sp>
              <p:nvSpPr>
                <p:cNvPr id="121" name="Rectangle 120"/>
                <p:cNvSpPr/>
                <p:nvPr/>
              </p:nvSpPr>
              <p:spPr>
                <a:xfrm>
                  <a:off x="4515848" y="2482700"/>
                  <a:ext cx="2493114" cy="510703"/>
                </a:xfrm>
                <a:prstGeom prst="rect">
                  <a:avLst/>
                </a:prstGeom>
                <a:solidFill>
                  <a:schemeClr val="tx2">
                    <a:lumMod val="75000"/>
                  </a:schemeClr>
                </a:solidFill>
                <a:ln w="6350" cap="flat" cmpd="sng" algn="ctr">
                  <a:noFill/>
                  <a:prstDash val="solid"/>
                  <a:miter lim="800000"/>
                </a:ln>
                <a:effectLst/>
              </p:spPr>
              <p:txBody>
                <a:bodyPr rtlCol="0" anchor="ctr"/>
                <a:lstStyle/>
                <a:p>
                  <a:pPr algn="ctr"/>
                  <a:r>
                    <a:rPr lang="en-US" sz="1100" kern="0" dirty="0">
                      <a:solidFill>
                        <a:prstClr val="white"/>
                      </a:solidFill>
                      <a:latin typeface="Segoe UI" panose="020B0502040204020203" pitchFamily="34" charset="0"/>
                      <a:cs typeface="Segoe UI" panose="020B0502040204020203" pitchFamily="34" charset="0"/>
                    </a:rPr>
                    <a:t>Understand Business &amp; Data</a:t>
                  </a:r>
                </a:p>
              </p:txBody>
            </p:sp>
            <p:sp>
              <p:nvSpPr>
                <p:cNvPr id="122" name="Rectangle 121"/>
                <p:cNvSpPr/>
                <p:nvPr/>
              </p:nvSpPr>
              <p:spPr>
                <a:xfrm>
                  <a:off x="4515848" y="3037364"/>
                  <a:ext cx="2493114" cy="646414"/>
                </a:xfrm>
                <a:prstGeom prst="rect">
                  <a:avLst/>
                </a:prstGeom>
                <a:solidFill>
                  <a:schemeClr val="tx2">
                    <a:lumMod val="75000"/>
                  </a:schemeClr>
                </a:solidFill>
                <a:ln w="6350" cap="flat" cmpd="sng" algn="ctr">
                  <a:noFill/>
                  <a:prstDash val="solid"/>
                  <a:miter lim="800000"/>
                </a:ln>
                <a:effectLst/>
              </p:spPr>
              <p:txBody>
                <a:bodyPr rtlCol="0" anchor="ctr"/>
                <a:lstStyle/>
                <a:p>
                  <a:pPr algn="ctr"/>
                  <a:r>
                    <a:rPr lang="en-US" sz="1100" kern="0" dirty="0">
                      <a:solidFill>
                        <a:prstClr val="white"/>
                      </a:solidFill>
                      <a:latin typeface="Segoe UI" panose="020B0502040204020203" pitchFamily="34" charset="0"/>
                      <a:cs typeface="Segoe UI" panose="020B0502040204020203" pitchFamily="34" charset="0"/>
                    </a:rPr>
                    <a:t>Build multi-disciplinary team composed of data engineers, data scientists and business analysts</a:t>
                  </a:r>
                </a:p>
              </p:txBody>
            </p:sp>
            <p:sp>
              <p:nvSpPr>
                <p:cNvPr id="123" name="Pentagon 122"/>
                <p:cNvSpPr/>
                <p:nvPr/>
              </p:nvSpPr>
              <p:spPr>
                <a:xfrm>
                  <a:off x="4515848" y="3683778"/>
                  <a:ext cx="2493113" cy="646093"/>
                </a:xfrm>
                <a:prstGeom prst="homePlate">
                  <a:avLst>
                    <a:gd name="adj" fmla="val 38563"/>
                  </a:avLst>
                </a:prstGeom>
                <a:solidFill>
                  <a:schemeClr val="tx2">
                    <a:lumMod val="40000"/>
                    <a:lumOff val="6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1600" b="1" kern="0" dirty="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rtl val="0"/>
                    </a:rPr>
                    <a:t>Process Orchestration</a:t>
                  </a:r>
                </a:p>
              </p:txBody>
            </p:sp>
          </p:grpSp>
        </p:grpSp>
      </p:grpSp>
      <p:grpSp>
        <p:nvGrpSpPr>
          <p:cNvPr id="124" name="Group 123"/>
          <p:cNvGrpSpPr/>
          <p:nvPr/>
        </p:nvGrpSpPr>
        <p:grpSpPr>
          <a:xfrm>
            <a:off x="8009792" y="5498575"/>
            <a:ext cx="2368935" cy="980651"/>
            <a:chOff x="7731995" y="5663721"/>
            <a:chExt cx="2368935" cy="980651"/>
          </a:xfrm>
        </p:grpSpPr>
        <p:sp>
          <p:nvSpPr>
            <p:cNvPr id="125" name="Rectangle 124"/>
            <p:cNvSpPr/>
            <p:nvPr/>
          </p:nvSpPr>
          <p:spPr>
            <a:xfrm>
              <a:off x="7731995" y="5663721"/>
              <a:ext cx="2368935" cy="980651"/>
            </a:xfrm>
            <a:prstGeom prst="rect">
              <a:avLst/>
            </a:prstGeom>
            <a:solidFill>
              <a:srgbClr val="F8F2E2"/>
            </a:solidFill>
            <a:ln w="12700">
              <a:solidFill>
                <a:schemeClr val="bg2">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Segoe UI" panose="020B0502040204020203" pitchFamily="34" charset="0"/>
                <a:cs typeface="Segoe UI" panose="020B0502040204020203" pitchFamily="34" charset="0"/>
              </a:endParaRPr>
            </a:p>
          </p:txBody>
        </p:sp>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9689" y="6194104"/>
              <a:ext cx="892511" cy="325104"/>
            </a:xfrm>
            <a:prstGeom prst="rect">
              <a:avLst/>
            </a:prstGeom>
          </p:spPr>
        </p:pic>
        <p:pic>
          <p:nvPicPr>
            <p:cNvPr id="127" name="Picture 1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2532" y="5747910"/>
              <a:ext cx="669694" cy="353293"/>
            </a:xfrm>
            <a:prstGeom prst="rect">
              <a:avLst/>
            </a:prstGeom>
          </p:spPr>
        </p:pic>
        <p:pic>
          <p:nvPicPr>
            <p:cNvPr id="128" name="Picture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6022" y="6154047"/>
              <a:ext cx="837042" cy="445235"/>
            </a:xfrm>
            <a:prstGeom prst="rect">
              <a:avLst/>
            </a:prstGeom>
          </p:spPr>
        </p:pic>
        <p:pic>
          <p:nvPicPr>
            <p:cNvPr id="129" name="Picture 1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7312" y="5847835"/>
              <a:ext cx="1240645" cy="182193"/>
            </a:xfrm>
            <a:prstGeom prst="rect">
              <a:avLst/>
            </a:prstGeom>
          </p:spPr>
        </p:pic>
      </p:grpSp>
      <p:sp>
        <p:nvSpPr>
          <p:cNvPr id="130" name="Rectangle 129"/>
          <p:cNvSpPr/>
          <p:nvPr/>
        </p:nvSpPr>
        <p:spPr>
          <a:xfrm>
            <a:off x="184988" y="1058188"/>
            <a:ext cx="10393999" cy="369332"/>
          </a:xfrm>
          <a:prstGeom prst="rect">
            <a:avLst/>
          </a:prstGeom>
        </p:spPr>
        <p:txBody>
          <a:bodyPr wrap="none">
            <a:spAutoFit/>
          </a:bodyPr>
          <a:lstStyle/>
          <a:p>
            <a:r>
              <a:rPr lang="en-US" i="1" dirty="0" err="1">
                <a:solidFill>
                  <a:srgbClr val="26282D"/>
                </a:solidFill>
                <a:cs typeface="Calibri" panose="020F0502020204030204" pitchFamily="34" charset="0"/>
              </a:rPr>
              <a:t>LatentView</a:t>
            </a:r>
            <a:r>
              <a:rPr lang="en-US" i="1" dirty="0">
                <a:solidFill>
                  <a:srgbClr val="26282D"/>
                </a:solidFill>
                <a:cs typeface="Calibri" panose="020F0502020204030204" pitchFamily="34" charset="0"/>
              </a:rPr>
              <a:t> leverages wide range of technology across the spectrum to deliver </a:t>
            </a:r>
            <a:r>
              <a:rPr lang="en-US" b="1" i="1" dirty="0">
                <a:solidFill>
                  <a:srgbClr val="26282D"/>
                </a:solidFill>
                <a:cs typeface="Calibri" panose="020F0502020204030204" pitchFamily="34" charset="0"/>
              </a:rPr>
              <a:t>Customized Analytics Solutions</a:t>
            </a:r>
            <a:endParaRPr lang="en-US" b="1" dirty="0">
              <a:solidFill>
                <a:srgbClr val="26282D"/>
              </a:solidFill>
            </a:endParaRPr>
          </a:p>
        </p:txBody>
      </p:sp>
      <p:grpSp>
        <p:nvGrpSpPr>
          <p:cNvPr id="131" name="Group 130"/>
          <p:cNvGrpSpPr/>
          <p:nvPr/>
        </p:nvGrpSpPr>
        <p:grpSpPr>
          <a:xfrm>
            <a:off x="7311093" y="1626079"/>
            <a:ext cx="4627449" cy="3814470"/>
            <a:chOff x="7311093" y="1626079"/>
            <a:chExt cx="4627449" cy="3814470"/>
          </a:xfrm>
        </p:grpSpPr>
        <p:grpSp>
          <p:nvGrpSpPr>
            <p:cNvPr id="132" name="Group 131"/>
            <p:cNvGrpSpPr/>
            <p:nvPr/>
          </p:nvGrpSpPr>
          <p:grpSpPr>
            <a:xfrm>
              <a:off x="7311093" y="1626079"/>
              <a:ext cx="4627449" cy="3814470"/>
              <a:chOff x="7311093" y="1626079"/>
              <a:chExt cx="4627449" cy="3814470"/>
            </a:xfrm>
          </p:grpSpPr>
          <p:grpSp>
            <p:nvGrpSpPr>
              <p:cNvPr id="134" name="Group 133"/>
              <p:cNvGrpSpPr/>
              <p:nvPr/>
            </p:nvGrpSpPr>
            <p:grpSpPr>
              <a:xfrm>
                <a:off x="7579927" y="1626079"/>
                <a:ext cx="3126672" cy="1010893"/>
                <a:chOff x="8391324" y="1660804"/>
                <a:chExt cx="3128387" cy="1010893"/>
              </a:xfrm>
            </p:grpSpPr>
            <p:sp>
              <p:nvSpPr>
                <p:cNvPr id="148" name="Pentagon 147"/>
                <p:cNvSpPr/>
                <p:nvPr/>
              </p:nvSpPr>
              <p:spPr>
                <a:xfrm>
                  <a:off x="8868112" y="1874549"/>
                  <a:ext cx="2651599" cy="797148"/>
                </a:xfrm>
                <a:prstGeom prst="homePlate">
                  <a:avLst/>
                </a:prstGeom>
                <a:solidFill>
                  <a:schemeClr val="tx2">
                    <a:lumMod val="60000"/>
                    <a:lumOff val="40000"/>
                    <a:alpha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1600" b="1" kern="0" dirty="0">
                      <a:solidFill>
                        <a:srgbClr val="3B3838"/>
                      </a:solidFill>
                      <a:latin typeface="Segoe UI" panose="020B0502040204020203" pitchFamily="34" charset="0"/>
                      <a:ea typeface="Segoe UI" panose="020B0502040204020203" pitchFamily="34" charset="0"/>
                      <a:cs typeface="Segoe UI" panose="020B0502040204020203" pitchFamily="34" charset="0"/>
                      <a:rtl val="0"/>
                    </a:rPr>
                    <a:t>Enhance Intelligence</a:t>
                  </a:r>
                </a:p>
              </p:txBody>
            </p:sp>
            <p:sp>
              <p:nvSpPr>
                <p:cNvPr id="149" name="TextBox 148"/>
                <p:cNvSpPr txBox="1"/>
                <p:nvPr/>
              </p:nvSpPr>
              <p:spPr>
                <a:xfrm>
                  <a:off x="8391324" y="1660804"/>
                  <a:ext cx="508752" cy="769441"/>
                </a:xfrm>
                <a:prstGeom prst="rect">
                  <a:avLst/>
                </a:prstGeom>
                <a:noFill/>
              </p:spPr>
              <p:txBody>
                <a:bodyPr wrap="none" rtlCol="0">
                  <a:spAutoFit/>
                </a:bodyPr>
                <a:lstStyle/>
                <a:p>
                  <a:r>
                    <a:rPr lang="en-US" sz="4400" b="1" dirty="0">
                      <a:solidFill>
                        <a:srgbClr val="26282D"/>
                      </a:solidFill>
                      <a:latin typeface="Segoe UI" panose="020B0502040204020203" pitchFamily="34" charset="0"/>
                      <a:cs typeface="Segoe UI" panose="020B0502040204020203" pitchFamily="34" charset="0"/>
                    </a:rPr>
                    <a:t>3</a:t>
                  </a:r>
                </a:p>
              </p:txBody>
            </p:sp>
          </p:grpSp>
          <p:cxnSp>
            <p:nvCxnSpPr>
              <p:cNvPr id="135" name="Straight Arrow Connector 134"/>
              <p:cNvCxnSpPr/>
              <p:nvPr/>
            </p:nvCxnSpPr>
            <p:spPr>
              <a:xfrm>
                <a:off x="7311093" y="3712798"/>
                <a:ext cx="634858" cy="6730"/>
              </a:xfrm>
              <a:prstGeom prst="straightConnector1">
                <a:avLst/>
              </a:prstGeom>
              <a:noFill/>
              <a:ln w="25400" cap="flat" cmpd="sng" algn="ctr">
                <a:solidFill>
                  <a:srgbClr val="2F3542"/>
                </a:solidFill>
                <a:prstDash val="solid"/>
                <a:miter lim="800000"/>
                <a:headEnd type="triangle"/>
                <a:tailEnd type="triangle"/>
              </a:ln>
              <a:effectLst/>
            </p:spPr>
          </p:cxnSp>
          <p:grpSp>
            <p:nvGrpSpPr>
              <p:cNvPr id="136" name="Group 135"/>
              <p:cNvGrpSpPr/>
              <p:nvPr/>
            </p:nvGrpSpPr>
            <p:grpSpPr>
              <a:xfrm>
                <a:off x="7823238" y="2890344"/>
                <a:ext cx="2694293" cy="2550205"/>
                <a:chOff x="8679160" y="2925069"/>
                <a:chExt cx="2851593" cy="2550205"/>
              </a:xfrm>
            </p:grpSpPr>
            <p:cxnSp>
              <p:nvCxnSpPr>
                <p:cNvPr id="144" name="Straight Arrow Connector 143"/>
                <p:cNvCxnSpPr/>
                <p:nvPr/>
              </p:nvCxnSpPr>
              <p:spPr>
                <a:xfrm>
                  <a:off x="8679160" y="5475274"/>
                  <a:ext cx="1662518" cy="0"/>
                </a:xfrm>
                <a:prstGeom prst="straightConnector1">
                  <a:avLst/>
                </a:prstGeom>
                <a:noFill/>
                <a:ln w="25400" cap="flat" cmpd="sng" algn="ctr">
                  <a:solidFill>
                    <a:srgbClr val="2F3542"/>
                  </a:solidFill>
                  <a:prstDash val="solid"/>
                  <a:miter lim="800000"/>
                  <a:headEnd type="triangle"/>
                  <a:tailEnd type="none"/>
                </a:ln>
                <a:effectLst/>
              </p:spPr>
            </p:cxnSp>
            <p:sp>
              <p:nvSpPr>
                <p:cNvPr id="145" name="Rectangle 144"/>
                <p:cNvSpPr/>
                <p:nvPr/>
              </p:nvSpPr>
              <p:spPr bwMode="auto">
                <a:xfrm>
                  <a:off x="8853396" y="2925069"/>
                  <a:ext cx="2677357" cy="777937"/>
                </a:xfrm>
                <a:prstGeom prst="rect">
                  <a:avLst/>
                </a:prstGeom>
                <a:solidFill>
                  <a:schemeClr val="tx2">
                    <a:lumMod val="60000"/>
                    <a:lumOff val="40000"/>
                    <a:alpha val="60000"/>
                  </a:schemeClr>
                </a:solidFill>
                <a:ln w="6350" cap="flat" cmpd="sng" algn="ctr">
                  <a:solidFill>
                    <a:schemeClr val="tx2">
                      <a:lumMod val="75000"/>
                    </a:schemeClr>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New Age Data Solutions</a:t>
                  </a:r>
                </a:p>
              </p:txBody>
            </p:sp>
            <p:sp>
              <p:nvSpPr>
                <p:cNvPr id="146" name="Rectangle 145"/>
                <p:cNvSpPr/>
                <p:nvPr/>
              </p:nvSpPr>
              <p:spPr>
                <a:xfrm>
                  <a:off x="8848019" y="3666256"/>
                  <a:ext cx="2682734" cy="1303892"/>
                </a:xfrm>
                <a:prstGeom prst="rect">
                  <a:avLst/>
                </a:prstGeom>
                <a:solidFill>
                  <a:schemeClr val="tx2">
                    <a:lumMod val="75000"/>
                  </a:schemeClr>
                </a:solidFill>
                <a:ln w="6350" cap="flat" cmpd="sng" algn="ctr">
                  <a:no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kumimoji="0" lang="en-US" sz="12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Advanced Analytics Solution</a:t>
                  </a:r>
                  <a:r>
                    <a:rPr lang="en-US" sz="1200" kern="0" dirty="0">
                      <a:solidFill>
                        <a:prstClr val="white"/>
                      </a:solidFill>
                      <a:latin typeface="Segoe UI" panose="020B0502040204020203" pitchFamily="34" charset="0"/>
                      <a:cs typeface="Segoe UI" panose="020B0502040204020203" pitchFamily="34" charset="0"/>
                    </a:rPr>
                    <a:t>s like: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prstClr val="white"/>
                      </a:solidFill>
                      <a:latin typeface="Segoe UI" panose="020B0502040204020203" pitchFamily="34" charset="0"/>
                      <a:cs typeface="Segoe UI" panose="020B0502040204020203" pitchFamily="34" charset="0"/>
                    </a:rPr>
                    <a:t>Early Warning </a:t>
                  </a:r>
                  <a:r>
                    <a:rPr lang="en-US" sz="1200" kern="0" dirty="0" smtClean="0">
                      <a:solidFill>
                        <a:prstClr val="white"/>
                      </a:solidFill>
                      <a:latin typeface="Segoe UI" panose="020B0502040204020203" pitchFamily="34" charset="0"/>
                      <a:cs typeface="Segoe UI" panose="020B0502040204020203" pitchFamily="34" charset="0"/>
                    </a:rPr>
                    <a:t>System</a:t>
                  </a:r>
                </a:p>
                <a:p>
                  <a:pPr marL="285750" indent="-285750">
                    <a:buFont typeface="Arial" panose="020B0604020202020204" pitchFamily="34" charset="0"/>
                    <a:buChar char="•"/>
                    <a:defRPr/>
                  </a:pPr>
                  <a:r>
                    <a:rPr lang="en-US" sz="1200" kern="0" dirty="0">
                      <a:solidFill>
                        <a:prstClr val="white"/>
                      </a:solidFill>
                      <a:latin typeface="Segoe UI" panose="020B0502040204020203" pitchFamily="34" charset="0"/>
                      <a:cs typeface="Segoe UI" panose="020B0502040204020203" pitchFamily="34" charset="0"/>
                    </a:rPr>
                    <a:t>Forecasting / </a:t>
                  </a:r>
                  <a:r>
                    <a:rPr lang="en-US" sz="1200" kern="0" dirty="0" smtClean="0">
                      <a:solidFill>
                        <a:prstClr val="white"/>
                      </a:solidFill>
                      <a:latin typeface="Segoe UI" panose="020B0502040204020203" pitchFamily="34" charset="0"/>
                      <a:cs typeface="Segoe UI" panose="020B0502040204020203" pitchFamily="34" charset="0"/>
                    </a:rPr>
                    <a:t>Optimization</a:t>
                  </a:r>
                  <a:endParaRPr lang="en-US" sz="1200" kern="0" dirty="0">
                    <a:solidFill>
                      <a:prstClr val="white"/>
                    </a:solidFill>
                    <a:latin typeface="Segoe UI" panose="020B0502040204020203" pitchFamily="34" charset="0"/>
                    <a:cs typeface="Segoe UI"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prstClr val="white"/>
                      </a:solidFill>
                      <a:latin typeface="Segoe UI" panose="020B0502040204020203" pitchFamily="34" charset="0"/>
                      <a:cs typeface="Segoe UI" panose="020B0502040204020203" pitchFamily="34" charset="0"/>
                    </a:rPr>
                    <a:t>Next Best Offer</a:t>
                  </a:r>
                </a:p>
                <a:p>
                  <a:pPr marL="285750" lvl="0" indent="-285750">
                    <a:buFont typeface="Arial" panose="020B0604020202020204" pitchFamily="34" charset="0"/>
                    <a:buChar char="•"/>
                    <a:defRPr/>
                  </a:pPr>
                  <a:r>
                    <a:rPr lang="en-US" sz="1200" kern="0" dirty="0">
                      <a:solidFill>
                        <a:prstClr val="white"/>
                      </a:solidFill>
                      <a:latin typeface="Segoe UI" panose="020B0502040204020203" pitchFamily="34" charset="0"/>
                      <a:cs typeface="Segoe UI" panose="020B0502040204020203" pitchFamily="34" charset="0"/>
                    </a:rPr>
                    <a:t>Customer </a:t>
                  </a:r>
                  <a:r>
                    <a:rPr lang="en-US" sz="1200" kern="0" dirty="0" smtClean="0">
                      <a:solidFill>
                        <a:prstClr val="white"/>
                      </a:solidFill>
                      <a:latin typeface="Segoe UI" panose="020B0502040204020203" pitchFamily="34" charset="0"/>
                      <a:cs typeface="Segoe UI" panose="020B0502040204020203" pitchFamily="34" charset="0"/>
                    </a:rPr>
                    <a:t>Lifetime </a:t>
                  </a:r>
                  <a:r>
                    <a:rPr lang="en-US" sz="1200" kern="0" dirty="0">
                      <a:solidFill>
                        <a:prstClr val="white"/>
                      </a:solidFill>
                      <a:latin typeface="Segoe UI" panose="020B0502040204020203" pitchFamily="34" charset="0"/>
                      <a:cs typeface="Segoe UI" panose="020B0502040204020203" pitchFamily="34" charset="0"/>
                    </a:rPr>
                    <a:t>Value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prstClr val="white"/>
                      </a:solidFill>
                      <a:latin typeface="Segoe UI" panose="020B0502040204020203" pitchFamily="34" charset="0"/>
                      <a:cs typeface="Segoe UI" panose="020B0502040204020203" pitchFamily="34" charset="0"/>
                    </a:rPr>
                    <a:t>Fraud </a:t>
                  </a:r>
                  <a:r>
                    <a:rPr lang="en-US" sz="1200" kern="0" dirty="0" smtClean="0">
                      <a:solidFill>
                        <a:prstClr val="white"/>
                      </a:solidFill>
                      <a:latin typeface="Segoe UI" panose="020B0502040204020203" pitchFamily="34" charset="0"/>
                      <a:cs typeface="Segoe UI" panose="020B0502040204020203" pitchFamily="34" charset="0"/>
                    </a:rPr>
                    <a:t>Detection</a:t>
                  </a:r>
                  <a:endParaRPr lang="en-US" sz="1200" kern="0" dirty="0">
                    <a:solidFill>
                      <a:prstClr val="white"/>
                    </a:solidFill>
                    <a:latin typeface="Segoe UI" panose="020B0502040204020203" pitchFamily="34" charset="0"/>
                    <a:cs typeface="Segoe UI" panose="020B0502040204020203" pitchFamily="34" charset="0"/>
                  </a:endParaRPr>
                </a:p>
              </p:txBody>
            </p:sp>
            <p:cxnSp>
              <p:nvCxnSpPr>
                <p:cNvPr id="147" name="Straight Connector 146"/>
                <p:cNvCxnSpPr/>
                <p:nvPr/>
              </p:nvCxnSpPr>
              <p:spPr>
                <a:xfrm>
                  <a:off x="10328426" y="4945743"/>
                  <a:ext cx="0" cy="529531"/>
                </a:xfrm>
                <a:prstGeom prst="line">
                  <a:avLst/>
                </a:prstGeom>
                <a:ln w="25400">
                  <a:headEnd type="triangle"/>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10623320" y="2833917"/>
                <a:ext cx="1315222" cy="2133406"/>
                <a:chOff x="9361041" y="3005358"/>
                <a:chExt cx="1315222" cy="2133406"/>
              </a:xfrm>
            </p:grpSpPr>
            <p:sp>
              <p:nvSpPr>
                <p:cNvPr id="138" name="Rectangle 137"/>
                <p:cNvSpPr/>
                <p:nvPr/>
              </p:nvSpPr>
              <p:spPr>
                <a:xfrm>
                  <a:off x="9361041" y="3005358"/>
                  <a:ext cx="1315222" cy="2133406"/>
                </a:xfrm>
                <a:prstGeom prst="rect">
                  <a:avLst/>
                </a:prstGeom>
                <a:solidFill>
                  <a:schemeClr val="tx2">
                    <a:lumMod val="60000"/>
                    <a:lumOff val="40000"/>
                    <a:alpha val="60000"/>
                  </a:schemeClr>
                </a:solidFill>
                <a:ln w="12700">
                  <a:solidFill>
                    <a:schemeClr val="bg2">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cs typeface="Segoe UI" panose="020B0502040204020203" pitchFamily="34" charset="0"/>
                  </a:endParaRPr>
                </a:p>
              </p:txBody>
            </p:sp>
            <p:pic>
              <p:nvPicPr>
                <p:cNvPr id="139" name="Picture 138"/>
                <p:cNvPicPr>
                  <a:picLocks noChangeAspect="1"/>
                </p:cNvPicPr>
                <p:nvPr/>
              </p:nvPicPr>
              <p:blipFill rotWithShape="1">
                <a:blip r:embed="rId7"/>
                <a:srcRect l="22356" t="34358" r="24653" b="35382"/>
                <a:stretch/>
              </p:blipFill>
              <p:spPr>
                <a:xfrm>
                  <a:off x="9521220" y="3579621"/>
                  <a:ext cx="890493" cy="285722"/>
                </a:xfrm>
                <a:prstGeom prst="rect">
                  <a:avLst/>
                </a:prstGeom>
              </p:spPr>
            </p:pic>
            <p:pic>
              <p:nvPicPr>
                <p:cNvPr id="140" name="Picture 4" descr="Image result for qlikview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77948" y="3039228"/>
                  <a:ext cx="735158" cy="617780"/>
                </a:xfrm>
                <a:prstGeom prst="rect">
                  <a:avLst/>
                </a:prstGeom>
                <a:noFill/>
                <a:extLst>
                  <a:ext uri="{909E8E84-426E-40dd-AFC4-6F175D3DCCD1}">
                    <a14:hiddenFill xmlns:a14="http://schemas.microsoft.com/office/drawing/2010/main" xmlns="">
                      <a:solidFill>
                        <a:srgbClr val="FFFFFF"/>
                      </a:solidFill>
                    </a14:hiddenFill>
                  </a:ext>
                </a:extLst>
              </p:spPr>
            </p:pic>
            <p:pic>
              <p:nvPicPr>
                <p:cNvPr id="141" name="Picture 24" descr="Image result for kibana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61942" y="3890969"/>
                  <a:ext cx="665883" cy="238622"/>
                </a:xfrm>
                <a:prstGeom prst="rect">
                  <a:avLst/>
                </a:prstGeom>
                <a:noFill/>
                <a:extLst>
                  <a:ext uri="{909E8E84-426E-40dd-AFC4-6F175D3DCCD1}">
                    <a14:hiddenFill xmlns:a14="http://schemas.microsoft.com/office/drawing/2010/main" xmlns="">
                      <a:solidFill>
                        <a:srgbClr val="FFFFFF"/>
                      </a:solidFill>
                    </a14:hiddenFill>
                  </a:ext>
                </a:extLst>
              </p:spPr>
            </p:pic>
            <p:pic>
              <p:nvPicPr>
                <p:cNvPr id="142" name="Picture 141"/>
                <p:cNvPicPr>
                  <a:picLocks noChangeAspect="1"/>
                </p:cNvPicPr>
                <p:nvPr/>
              </p:nvPicPr>
              <p:blipFill>
                <a:blip r:embed="rId10">
                  <a:clrChange>
                    <a:clrFrom>
                      <a:srgbClr val="000000"/>
                    </a:clrFrom>
                    <a:clrTo>
                      <a:srgbClr val="000000">
                        <a:alpha val="0"/>
                      </a:srgbClr>
                    </a:clrTo>
                  </a:clrChange>
                </a:blip>
                <a:stretch>
                  <a:fillRect/>
                </a:stretch>
              </p:blipFill>
              <p:spPr>
                <a:xfrm>
                  <a:off x="9828287" y="4491561"/>
                  <a:ext cx="805538" cy="402769"/>
                </a:xfrm>
                <a:prstGeom prst="rect">
                  <a:avLst/>
                </a:prstGeom>
              </p:spPr>
            </p:pic>
            <p:pic>
              <p:nvPicPr>
                <p:cNvPr id="143" name="Picture 2" descr="Image result for angular js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21220" y="4218857"/>
                  <a:ext cx="1006700" cy="267783"/>
                </a:xfrm>
                <a:prstGeom prst="rect">
                  <a:avLst/>
                </a:prstGeom>
                <a:noFill/>
                <a:extLst>
                  <a:ext uri="{909E8E84-426E-40dd-AFC4-6F175D3DCCD1}">
                    <a14:hiddenFill xmlns:a14="http://schemas.microsoft.com/office/drawing/2010/main" xmlns="">
                      <a:solidFill>
                        <a:srgbClr val="FFFFFF"/>
                      </a:solidFill>
                    </a14:hiddenFill>
                  </a:ext>
                </a:extLst>
              </p:spPr>
            </p:pic>
          </p:grpSp>
        </p:grpSp>
        <p:pic>
          <p:nvPicPr>
            <p:cNvPr id="133" name="Picture 2" descr="Image result for tableau logo transparen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76701" y="4699649"/>
              <a:ext cx="1008460" cy="21136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50" name="Group 149"/>
          <p:cNvGrpSpPr/>
          <p:nvPr/>
        </p:nvGrpSpPr>
        <p:grpSpPr>
          <a:xfrm>
            <a:off x="565951" y="2886284"/>
            <a:ext cx="3982300" cy="2588119"/>
            <a:chOff x="415996" y="1933385"/>
            <a:chExt cx="3982300" cy="2588119"/>
          </a:xfrm>
        </p:grpSpPr>
        <p:grpSp>
          <p:nvGrpSpPr>
            <p:cNvPr id="151" name="Group 150"/>
            <p:cNvGrpSpPr/>
            <p:nvPr/>
          </p:nvGrpSpPr>
          <p:grpSpPr>
            <a:xfrm>
              <a:off x="415996" y="1933385"/>
              <a:ext cx="3982300" cy="2588119"/>
              <a:chOff x="546461" y="2876835"/>
              <a:chExt cx="3982300" cy="2588119"/>
            </a:xfrm>
          </p:grpSpPr>
          <p:grpSp>
            <p:nvGrpSpPr>
              <p:cNvPr id="153" name="Group 152"/>
              <p:cNvGrpSpPr/>
              <p:nvPr/>
            </p:nvGrpSpPr>
            <p:grpSpPr>
              <a:xfrm>
                <a:off x="546461" y="2876835"/>
                <a:ext cx="3982300" cy="2588119"/>
                <a:chOff x="546461" y="2876835"/>
                <a:chExt cx="3982300" cy="2588119"/>
              </a:xfrm>
            </p:grpSpPr>
            <p:cxnSp>
              <p:nvCxnSpPr>
                <p:cNvPr id="156" name="Straight Arrow Connector 155"/>
                <p:cNvCxnSpPr/>
                <p:nvPr/>
              </p:nvCxnSpPr>
              <p:spPr>
                <a:xfrm flipV="1">
                  <a:off x="3669179" y="3700366"/>
                  <a:ext cx="859582" cy="12432"/>
                </a:xfrm>
                <a:prstGeom prst="straightConnector1">
                  <a:avLst/>
                </a:prstGeom>
                <a:noFill/>
                <a:ln w="25400" cap="flat" cmpd="sng" algn="ctr">
                  <a:solidFill>
                    <a:srgbClr val="2F3542"/>
                  </a:solidFill>
                  <a:prstDash val="solid"/>
                  <a:miter lim="800000"/>
                  <a:headEnd type="triangle"/>
                  <a:tailEnd type="triangle"/>
                </a:ln>
                <a:effectLst/>
              </p:spPr>
            </p:cxnSp>
            <p:grpSp>
              <p:nvGrpSpPr>
                <p:cNvPr id="157" name="Group 156"/>
                <p:cNvGrpSpPr/>
                <p:nvPr/>
              </p:nvGrpSpPr>
              <p:grpSpPr>
                <a:xfrm>
                  <a:off x="1925288" y="3020906"/>
                  <a:ext cx="2331545" cy="2444048"/>
                  <a:chOff x="1612763" y="3055631"/>
                  <a:chExt cx="2331545" cy="2444048"/>
                </a:xfrm>
              </p:grpSpPr>
              <p:sp>
                <p:nvSpPr>
                  <p:cNvPr id="161" name="Rectangle 160"/>
                  <p:cNvSpPr/>
                  <p:nvPr/>
                </p:nvSpPr>
                <p:spPr>
                  <a:xfrm>
                    <a:off x="1624186" y="3055631"/>
                    <a:ext cx="1730584" cy="679460"/>
                  </a:xfrm>
                  <a:prstGeom prst="rect">
                    <a:avLst/>
                  </a:prstGeom>
                  <a:solidFill>
                    <a:schemeClr val="tx2">
                      <a:lumMod val="40000"/>
                      <a:lumOff val="60000"/>
                      <a:alpha val="80000"/>
                    </a:schemeClr>
                  </a:solidFill>
                  <a:ln w="6350" cap="flat" cmpd="sng" algn="ctr">
                    <a:solidFill>
                      <a:schemeClr val="tx2">
                        <a:lumMod val="75000"/>
                      </a:schemeClr>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68580" tIns="34290" rIns="68580" bIns="34290" numCol="1" rtlCol="0" anchor="ctr" anchorCtr="0" compatLnSpc="1">
                    <a:prstTxWarp prst="textNoShape">
                      <a:avLst/>
                    </a:prstTxWarp>
                  </a:bodyPr>
                  <a:lstStyle/>
                  <a:p>
                    <a:pPr algn="ctr" fontAlgn="base">
                      <a:spcBef>
                        <a:spcPct val="0"/>
                      </a:spcBef>
                      <a:spcAft>
                        <a:spcPct val="0"/>
                      </a:spcAft>
                    </a:pPr>
                    <a:r>
                      <a:rPr lang="en-US" sz="1400" b="1" dirty="0">
                        <a:solidFill>
                          <a:schemeClr val="tx1">
                            <a:lumMod val="75000"/>
                            <a:lumOff val="25000"/>
                          </a:schemeClr>
                        </a:solidFill>
                        <a:latin typeface="Segoe UI" panose="020B0502040204020203" pitchFamily="34" charset="0"/>
                        <a:cs typeface="Segoe UI" panose="020B0502040204020203" pitchFamily="34" charset="0"/>
                      </a:rPr>
                      <a:t>Analytics Components</a:t>
                    </a:r>
                  </a:p>
                </p:txBody>
              </p:sp>
              <p:sp>
                <p:nvSpPr>
                  <p:cNvPr id="162" name="Rectangle 161"/>
                  <p:cNvSpPr/>
                  <p:nvPr/>
                </p:nvSpPr>
                <p:spPr>
                  <a:xfrm>
                    <a:off x="1612763" y="3716179"/>
                    <a:ext cx="1729900" cy="865183"/>
                  </a:xfrm>
                  <a:prstGeom prst="rect">
                    <a:avLst/>
                  </a:prstGeom>
                  <a:solidFill>
                    <a:schemeClr val="tx2">
                      <a:lumMod val="75000"/>
                    </a:schemeClr>
                  </a:solidFill>
                  <a:ln w="6350" cap="flat" cmpd="sng" algn="ctr">
                    <a:noFill/>
                    <a:prstDash val="solid"/>
                    <a:miter lim="800000"/>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Recommenders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0" noProof="0" dirty="0">
                        <a:solidFill>
                          <a:prstClr val="white"/>
                        </a:solidFill>
                        <a:latin typeface="Segoe UI" panose="020B0502040204020203" pitchFamily="34" charset="0"/>
                        <a:cs typeface="Segoe UI" panose="020B0502040204020203" pitchFamily="34" charset="0"/>
                      </a:rPr>
                      <a:t>Anomaly Detectors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dirty="0">
                        <a:ln>
                          <a:noFill/>
                        </a:ln>
                        <a:solidFill>
                          <a:prstClr val="white"/>
                        </a:solidFill>
                        <a:effectLst/>
                        <a:uLnTx/>
                        <a:uFillTx/>
                        <a:latin typeface="Segoe UI" panose="020B0502040204020203" pitchFamily="34" charset="0"/>
                        <a:cs typeface="Segoe UI" panose="020B0502040204020203" pitchFamily="34" charset="0"/>
                      </a:rPr>
                      <a:t>Text</a:t>
                    </a:r>
                    <a:r>
                      <a:rPr kumimoji="0" lang="en-US" sz="1100" b="0" i="0" u="none" strike="noStrike" kern="0" cap="none" spc="0" normalizeH="0" dirty="0">
                        <a:ln>
                          <a:noFill/>
                        </a:ln>
                        <a:solidFill>
                          <a:prstClr val="white"/>
                        </a:solidFill>
                        <a:effectLst/>
                        <a:uLnTx/>
                        <a:uFillTx/>
                        <a:latin typeface="Segoe UI" panose="020B0502040204020203" pitchFamily="34" charset="0"/>
                        <a:cs typeface="Segoe UI" panose="020B0502040204020203" pitchFamily="34" charset="0"/>
                      </a:rPr>
                      <a:t> Mining</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0" baseline="0" noProof="0" dirty="0">
                        <a:solidFill>
                          <a:prstClr val="white"/>
                        </a:solidFill>
                        <a:latin typeface="Segoe UI" panose="020B0502040204020203" pitchFamily="34" charset="0"/>
                        <a:cs typeface="Segoe UI" panose="020B0502040204020203" pitchFamily="34" charset="0"/>
                      </a:rPr>
                      <a:t>Forecasting</a:t>
                    </a:r>
                    <a:endParaRPr kumimoji="0" lang="en-US" sz="11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163" name="Straight Arrow Connector 162"/>
                  <p:cNvCxnSpPr/>
                  <p:nvPr/>
                </p:nvCxnSpPr>
                <p:spPr>
                  <a:xfrm>
                    <a:off x="3008243" y="5499679"/>
                    <a:ext cx="936065" cy="0"/>
                  </a:xfrm>
                  <a:prstGeom prst="straightConnector1">
                    <a:avLst/>
                  </a:prstGeom>
                  <a:noFill/>
                  <a:ln w="25400" cap="flat" cmpd="sng" algn="ctr">
                    <a:solidFill>
                      <a:srgbClr val="2F3542"/>
                    </a:solidFill>
                    <a:prstDash val="solid"/>
                    <a:miter lim="800000"/>
                    <a:headEnd type="none"/>
                    <a:tailEnd type="triangle"/>
                  </a:ln>
                  <a:effectLst/>
                </p:spPr>
              </p:cxnSp>
              <p:cxnSp>
                <p:nvCxnSpPr>
                  <p:cNvPr id="164" name="Straight Connector 163"/>
                  <p:cNvCxnSpPr/>
                  <p:nvPr/>
                </p:nvCxnSpPr>
                <p:spPr>
                  <a:xfrm>
                    <a:off x="3008243" y="4581362"/>
                    <a:ext cx="0" cy="918317"/>
                  </a:xfrm>
                  <a:prstGeom prst="line">
                    <a:avLst/>
                  </a:prstGeom>
                  <a:ln w="25400">
                    <a:headEnd type="triangle"/>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546461" y="2876835"/>
                  <a:ext cx="1315222" cy="1774522"/>
                  <a:chOff x="33124" y="2946285"/>
                  <a:chExt cx="1315222" cy="1774522"/>
                </a:xfrm>
              </p:grpSpPr>
              <p:sp>
                <p:nvSpPr>
                  <p:cNvPr id="159" name="Rectangle 158"/>
                  <p:cNvSpPr/>
                  <p:nvPr/>
                </p:nvSpPr>
                <p:spPr>
                  <a:xfrm>
                    <a:off x="33124" y="2946285"/>
                    <a:ext cx="1315222" cy="1774522"/>
                  </a:xfrm>
                  <a:prstGeom prst="rect">
                    <a:avLst/>
                  </a:prstGeom>
                  <a:solidFill>
                    <a:schemeClr val="tx2">
                      <a:lumMod val="40000"/>
                      <a:lumOff val="60000"/>
                      <a:alpha val="80000"/>
                    </a:schemeClr>
                  </a:solidFill>
                  <a:ln w="12700">
                    <a:solidFill>
                      <a:schemeClr val="tx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cs typeface="Segoe UI" panose="020B0502040204020203" pitchFamily="34" charset="0"/>
                    </a:endParaRPr>
                  </a:p>
                </p:txBody>
              </p:sp>
              <p:pic>
                <p:nvPicPr>
                  <p:cNvPr id="160" name="Picture 159"/>
                  <p:cNvPicPr>
                    <a:picLocks noChangeAspect="1"/>
                  </p:cNvPicPr>
                  <p:nvPr/>
                </p:nvPicPr>
                <p:blipFill>
                  <a:blip r:embed="rId13"/>
                  <a:stretch>
                    <a:fillRect/>
                  </a:stretch>
                </p:blipFill>
                <p:spPr>
                  <a:xfrm>
                    <a:off x="99926" y="3394450"/>
                    <a:ext cx="1169917" cy="311294"/>
                  </a:xfrm>
                  <a:prstGeom prst="rect">
                    <a:avLst/>
                  </a:prstGeom>
                </p:spPr>
              </p:pic>
            </p:grpSp>
          </p:grpSp>
          <p:pic>
            <p:nvPicPr>
              <p:cNvPr id="154" name="Picture 8" descr="Image result for python logo transparent"/>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28614"/>
              <a:stretch/>
            </p:blipFill>
            <p:spPr bwMode="auto">
              <a:xfrm>
                <a:off x="571940" y="3543441"/>
                <a:ext cx="1204548" cy="644907"/>
              </a:xfrm>
              <a:prstGeom prst="rect">
                <a:avLst/>
              </a:prstGeom>
              <a:noFill/>
              <a:extLst>
                <a:ext uri="{909E8E84-426E-40dd-AFC4-6F175D3DCCD1}">
                  <a14:hiddenFill xmlns:a14="http://schemas.microsoft.com/office/drawing/2010/main" xmlns="">
                    <a:solidFill>
                      <a:srgbClr val="FFFFFF"/>
                    </a:solidFill>
                  </a14:hiddenFill>
                </a:ext>
              </a:extLst>
            </p:spPr>
          </p:pic>
          <p:pic>
            <p:nvPicPr>
              <p:cNvPr id="155" name="Picture 12" descr="Image result for sas logo transparent"/>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5070" y="2974466"/>
                <a:ext cx="673939" cy="276315"/>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152" name="Picture 10" descr="Image result for R Logo transparent"/>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0637" y="3308303"/>
              <a:ext cx="408731" cy="31007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Footer Placeholder 1">
            <a:extLst>
              <a:ext uri="{FF2B5EF4-FFF2-40B4-BE49-F238E27FC236}">
                <a16:creationId xmlns="" xmlns:a16="http://schemas.microsoft.com/office/drawing/2014/main" id="{09BEA3CA-885A-4BB6-A16D-B35D8D7C3CB1}"/>
              </a:ext>
            </a:extLst>
          </p:cNvPr>
          <p:cNvSpPr>
            <a:spLocks noGrp="1"/>
          </p:cNvSpPr>
          <p:nvPr>
            <p:ph type="ftr" sz="quarter" idx="11"/>
          </p:nvPr>
        </p:nvSpPr>
        <p:spPr/>
        <p:txBody>
          <a:bodyPr/>
          <a:lstStyle/>
          <a:p>
            <a:r>
              <a:rPr lang="en-US" dirty="0"/>
              <a:t>© </a:t>
            </a:r>
            <a:r>
              <a:rPr lang="en-US" dirty="0" err="1"/>
              <a:t>LatentView</a:t>
            </a:r>
            <a:r>
              <a:rPr lang="en-US" dirty="0"/>
              <a:t> Analytics. Confidential</a:t>
            </a:r>
          </a:p>
        </p:txBody>
      </p:sp>
      <p:sp>
        <p:nvSpPr>
          <p:cNvPr id="5" name="Slide Number Placeholder 4">
            <a:extLst>
              <a:ext uri="{FF2B5EF4-FFF2-40B4-BE49-F238E27FC236}">
                <a16:creationId xmlns="" xmlns:a16="http://schemas.microsoft.com/office/drawing/2014/main" id="{45B9108B-CEB4-464B-B1D1-C33F77C60143}"/>
              </a:ext>
            </a:extLst>
          </p:cNvPr>
          <p:cNvSpPr>
            <a:spLocks noGrp="1"/>
          </p:cNvSpPr>
          <p:nvPr>
            <p:ph type="sldNum" sz="quarter" idx="12"/>
          </p:nvPr>
        </p:nvSpPr>
        <p:spPr/>
        <p:txBody>
          <a:bodyPr/>
          <a:lstStyle/>
          <a:p>
            <a:fld id="{A0C1D9D2-9780-41B5-B48D-9BB1413BC614}" type="slidenum">
              <a:rPr lang="en-US" smtClean="0"/>
              <a:pPr/>
              <a:t>8</a:t>
            </a:fld>
            <a:endParaRPr lang="en-US" dirty="0"/>
          </a:p>
        </p:txBody>
      </p:sp>
      <p:sp>
        <p:nvSpPr>
          <p:cNvPr id="65" name="Title 10">
            <a:extLst>
              <a:ext uri="{FF2B5EF4-FFF2-40B4-BE49-F238E27FC236}">
                <a16:creationId xmlns="" xmlns:a16="http://schemas.microsoft.com/office/drawing/2014/main" id="{F7038A01-9E30-4DE1-93B9-F065906AA4D7}"/>
              </a:ext>
            </a:extLst>
          </p:cNvPr>
          <p:cNvSpPr>
            <a:spLocks noGrp="1"/>
          </p:cNvSpPr>
          <p:nvPr>
            <p:ph type="title"/>
          </p:nvPr>
        </p:nvSpPr>
        <p:spPr/>
        <p:txBody>
          <a:bodyPr>
            <a:normAutofit/>
          </a:bodyPr>
          <a:lstStyle/>
          <a:p>
            <a:r>
              <a:rPr lang="en-IN" sz="2745" spc="-96" dirty="0">
                <a:solidFill>
                  <a:srgbClr val="095879"/>
                </a:solidFill>
                <a:latin typeface="Segoe UI Semibold" panose="020B0702040204020203" pitchFamily="34" charset="0"/>
                <a:cs typeface="+mj-cs"/>
              </a:rPr>
              <a:t>Data Ecosystem to Accelerate Analytics </a:t>
            </a:r>
            <a:r>
              <a:rPr lang="mr-IN" sz="2745" spc="-96" dirty="0">
                <a:solidFill>
                  <a:srgbClr val="095879"/>
                </a:solidFill>
                <a:latin typeface="Segoe UI Semibold" panose="020B0702040204020203" pitchFamily="34" charset="0"/>
                <a:cs typeface="+mj-cs"/>
              </a:rPr>
              <a:t>–</a:t>
            </a:r>
            <a:r>
              <a:rPr lang="en-IN" sz="2745" spc="-96" dirty="0">
                <a:solidFill>
                  <a:srgbClr val="095879"/>
                </a:solidFill>
                <a:latin typeface="Segoe UI Semibold" panose="020B0702040204020203" pitchFamily="34" charset="0"/>
                <a:cs typeface="+mj-cs"/>
              </a:rPr>
              <a:t> </a:t>
            </a:r>
            <a:r>
              <a:rPr lang="en-IN" sz="2745" spc="-96" dirty="0" err="1">
                <a:solidFill>
                  <a:srgbClr val="095879"/>
                </a:solidFill>
                <a:latin typeface="Segoe UI Semibold" panose="020B0702040204020203" pitchFamily="34" charset="0"/>
                <a:cs typeface="+mj-cs"/>
              </a:rPr>
              <a:t>LatentView’s</a:t>
            </a:r>
            <a:r>
              <a:rPr lang="en-IN" sz="2745" spc="-96" dirty="0">
                <a:solidFill>
                  <a:srgbClr val="095879"/>
                </a:solidFill>
                <a:latin typeface="Segoe UI Semibold" panose="020B0702040204020203" pitchFamily="34" charset="0"/>
                <a:cs typeface="+mj-cs"/>
              </a:rPr>
              <a:t> Framework</a:t>
            </a:r>
          </a:p>
        </p:txBody>
      </p:sp>
    </p:spTree>
    <p:extLst>
      <p:ext uri="{BB962C8B-B14F-4D97-AF65-F5344CB8AC3E}">
        <p14:creationId xmlns:p14="http://schemas.microsoft.com/office/powerpoint/2010/main" val="15042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831394"/>
            <a:ext cx="12192000" cy="767543"/>
          </a:xfrm>
          <a:prstGeom prst="rect">
            <a:avLst/>
          </a:prstGeom>
          <a:noFill/>
        </p:spPr>
        <p:txBody>
          <a:bodyPr wrap="square" lIns="89558" tIns="44780" rIns="89558" bIns="44780" rtlCol="0">
            <a:spAutoFit/>
          </a:bodyPr>
          <a:lstStyle/>
          <a:p>
            <a:pPr algn="ctr"/>
            <a:r>
              <a:rPr lang="en-US" sz="4400" kern="0" dirty="0">
                <a:solidFill>
                  <a:srgbClr val="FFFFFF"/>
                </a:solidFill>
                <a:latin typeface="Segoe UI" panose="020B0502040204020203" pitchFamily="34" charset="0"/>
                <a:ea typeface="Segoe UI" panose="020B0502040204020203" pitchFamily="34" charset="0"/>
                <a:cs typeface="Segoe UI" panose="020B0502040204020203" pitchFamily="34" charset="0"/>
              </a:rPr>
              <a:t>2</a:t>
            </a:r>
            <a:r>
              <a:rPr lang="en-US" sz="4400" kern="0" dirty="0" smtClean="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IN" sz="4400" kern="0" dirty="0" smtClean="0">
                <a:solidFill>
                  <a:srgbClr val="FFFFFF"/>
                </a:solidFill>
                <a:latin typeface="Segoe UI" panose="020B0502040204020203" pitchFamily="34" charset="0"/>
                <a:ea typeface="Segoe UI" panose="020B0502040204020203" pitchFamily="34" charset="0"/>
                <a:cs typeface="Segoe UI" panose="020B0502040204020203" pitchFamily="34" charset="0"/>
              </a:rPr>
              <a:t>Technology Architecture Considerations</a:t>
            </a:r>
            <a:endParaRPr lang="en-IN" sz="4400" kern="0"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96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Custom 2">
      <a:dk1>
        <a:srgbClr val="000000"/>
      </a:dk1>
      <a:lt1>
        <a:srgbClr val="FFFFFF"/>
      </a:lt1>
      <a:dk2>
        <a:srgbClr val="44546A"/>
      </a:dk2>
      <a:lt2>
        <a:srgbClr val="E7E6E6"/>
      </a:lt2>
      <a:accent1>
        <a:srgbClr val="2F3542"/>
      </a:accent1>
      <a:accent2>
        <a:srgbClr val="42847A"/>
      </a:accent2>
      <a:accent3>
        <a:srgbClr val="767171"/>
      </a:accent3>
      <a:accent4>
        <a:srgbClr val="9CDAAB"/>
      </a:accent4>
      <a:accent5>
        <a:srgbClr val="7F7F7F"/>
      </a:accent5>
      <a:accent6>
        <a:srgbClr val="FFD965"/>
      </a:accent6>
      <a:hlink>
        <a:srgbClr val="73809B"/>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23244</TotalTime>
  <Words>3507</Words>
  <Application>Microsoft Macintosh PowerPoint</Application>
  <PresentationFormat>Widescreen</PresentationFormat>
  <Paragraphs>658</Paragraphs>
  <Slides>31</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Asap</vt:lpstr>
      <vt:lpstr>Calibri</vt:lpstr>
      <vt:lpstr>Calibri Light</vt:lpstr>
      <vt:lpstr>Fira Sans</vt:lpstr>
      <vt:lpstr>Mangal</vt:lpstr>
      <vt:lpstr>Monotype Sorts</vt:lpstr>
      <vt:lpstr>Segoe UI</vt:lpstr>
      <vt:lpstr>Segoe UI Light</vt:lpstr>
      <vt:lpstr>Segoe UI Semibold</vt:lpstr>
      <vt:lpstr>Verdana</vt:lpstr>
      <vt:lpstr>Wingdings</vt:lpstr>
      <vt:lpstr>ヒラギノ角ゴ Pro W3</vt:lpstr>
      <vt:lpstr>Arial</vt:lpstr>
      <vt:lpstr>1_Office Theme</vt:lpstr>
      <vt:lpstr>PowerPoint Presentation</vt:lpstr>
      <vt:lpstr>Agenda</vt:lpstr>
      <vt:lpstr>PowerPoint Presentation</vt:lpstr>
      <vt:lpstr>LatentView at a glance</vt:lpstr>
      <vt:lpstr>Who we work with</vt:lpstr>
      <vt:lpstr>What we do?</vt:lpstr>
      <vt:lpstr>Why are we different?</vt:lpstr>
      <vt:lpstr>Data Ecosystem to Accelerate Analytics – LatentView’s Framework</vt:lpstr>
      <vt:lpstr>PowerPoint Presentation</vt:lpstr>
      <vt:lpstr>Technology Architecture Considerations</vt:lpstr>
      <vt:lpstr> Reference Architecture - Enterprise Analytics Platforms</vt:lpstr>
      <vt:lpstr>Technology Architecture aligned to the Digital Shift</vt:lpstr>
      <vt:lpstr>Technology Architecture - Cloud</vt:lpstr>
      <vt:lpstr>Real Time IoT Architecture and Stream Processing Framework</vt:lpstr>
      <vt:lpstr>Large Scale Data Architecture and Processing Frameworks</vt:lpstr>
      <vt:lpstr>PowerPoint Presentation</vt:lpstr>
      <vt:lpstr>PowerPoint Presentation</vt:lpstr>
      <vt:lpstr>Cloud based data lake to enhance Analytics Operations</vt:lpstr>
      <vt:lpstr>Cloud based data lake to enhance Analytics Operations</vt:lpstr>
      <vt:lpstr>PowerPoint Presentation</vt:lpstr>
      <vt:lpstr>Improving Service Delivery by granular forecasting and inventory optimization</vt:lpstr>
      <vt:lpstr>Supply Chain : Sales &amp; Operations Planning Framework</vt:lpstr>
      <vt:lpstr>Supply Chain : Sales &amp; Operations Planning Framework</vt:lpstr>
      <vt:lpstr>Supply Chain : Sales &amp; Operations Planning Framework</vt:lpstr>
      <vt:lpstr>Supply Chain : Supply Planning &amp; Optimization</vt:lpstr>
      <vt:lpstr>Supply Chain : Inventory Planning</vt:lpstr>
      <vt:lpstr>Supply Chain : Dynamic Capacity Reallocation</vt:lpstr>
      <vt:lpstr>PowerPoint Presentation</vt:lpstr>
      <vt:lpstr>Asset Optimization to Reduce IT Logistics Cost</vt:lpstr>
      <vt:lpstr>Process Mining to Improve Manufacturing Throughput</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 Sundara Pandiyan Ganesan</dc:creator>
  <cp:lastModifiedBy>Microsoft Office User</cp:lastModifiedBy>
  <cp:revision>1249</cp:revision>
  <cp:lastPrinted>2017-11-24T13:21:43Z</cp:lastPrinted>
  <dcterms:created xsi:type="dcterms:W3CDTF">2016-11-01T18:06:54Z</dcterms:created>
  <dcterms:modified xsi:type="dcterms:W3CDTF">2017-11-24T14:18:36Z</dcterms:modified>
</cp:coreProperties>
</file>