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79" r:id="rId4"/>
    <p:sldId id="260" r:id="rId5"/>
    <p:sldId id="286" r:id="rId6"/>
    <p:sldId id="281" r:id="rId7"/>
    <p:sldId id="273" r:id="rId8"/>
    <p:sldId id="272" r:id="rId9"/>
    <p:sldId id="282" r:id="rId10"/>
    <p:sldId id="283" r:id="rId11"/>
    <p:sldId id="268" r:id="rId12"/>
    <p:sldId id="285" r:id="rId13"/>
    <p:sldId id="284" r:id="rId14"/>
    <p:sldId id="259" r:id="rId15"/>
    <p:sldId id="261" r:id="rId16"/>
    <p:sldId id="263"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3F3668-4E76-4C08-9129-A596C0C437EC}" type="doc">
      <dgm:prSet loTypeId="urn:microsoft.com/office/officeart/2005/8/layout/architecture" loCatId="relationship" qsTypeId="urn:microsoft.com/office/officeart/2005/8/quickstyle/simple1" qsCatId="simple" csTypeId="urn:microsoft.com/office/officeart/2005/8/colors/colorful1" csCatId="colorful" phldr="1"/>
      <dgm:spPr/>
      <dgm:t>
        <a:bodyPr/>
        <a:lstStyle/>
        <a:p>
          <a:endParaRPr lang="en-US"/>
        </a:p>
      </dgm:t>
    </dgm:pt>
    <dgm:pt modelId="{C26F744A-4581-4ABF-9143-24126EBD4A7F}">
      <dgm:prSet phldrT="[Text]"/>
      <dgm:spPr/>
      <dgm:t>
        <a:bodyPr/>
        <a:lstStyle/>
        <a:p>
          <a:r>
            <a:rPr lang="en-US" dirty="0" smtClean="0"/>
            <a:t>Cloud Platform</a:t>
          </a:r>
        </a:p>
        <a:p>
          <a:r>
            <a:rPr lang="en-US" dirty="0" smtClean="0"/>
            <a:t>(AWS/Google Cloud/Azure)</a:t>
          </a:r>
        </a:p>
      </dgm:t>
    </dgm:pt>
    <dgm:pt modelId="{8ADBD6FC-66F7-4026-97CD-99CCA9E29F51}" type="parTrans" cxnId="{00C1852C-47A8-4451-BF78-C0E6848AB0E8}">
      <dgm:prSet/>
      <dgm:spPr/>
      <dgm:t>
        <a:bodyPr/>
        <a:lstStyle/>
        <a:p>
          <a:endParaRPr lang="en-US"/>
        </a:p>
      </dgm:t>
    </dgm:pt>
    <dgm:pt modelId="{13EECD8D-59B2-4434-8A05-BBECC175D04C}" type="sibTrans" cxnId="{00C1852C-47A8-4451-BF78-C0E6848AB0E8}">
      <dgm:prSet/>
      <dgm:spPr/>
      <dgm:t>
        <a:bodyPr/>
        <a:lstStyle/>
        <a:p>
          <a:endParaRPr lang="en-US"/>
        </a:p>
      </dgm:t>
    </dgm:pt>
    <dgm:pt modelId="{D03BEF65-D794-46E8-9CD5-704CF5E107B2}">
      <dgm:prSet phldrT="[Text]"/>
      <dgm:spPr/>
      <dgm:t>
        <a:bodyPr/>
        <a:lstStyle/>
        <a:p>
          <a:r>
            <a:rPr lang="en-US" dirty="0" smtClean="0"/>
            <a:t>Raw Data</a:t>
          </a:r>
          <a:endParaRPr lang="en-US" dirty="0"/>
        </a:p>
      </dgm:t>
    </dgm:pt>
    <dgm:pt modelId="{FCD6FEF7-E6FC-4874-89BE-3FF342F27838}" type="parTrans" cxnId="{B6E0FA5E-9787-4D86-8FE7-305AD03F7076}">
      <dgm:prSet/>
      <dgm:spPr/>
      <dgm:t>
        <a:bodyPr/>
        <a:lstStyle/>
        <a:p>
          <a:endParaRPr lang="en-US"/>
        </a:p>
      </dgm:t>
    </dgm:pt>
    <dgm:pt modelId="{419A5A9A-28E4-4FA4-B2EA-7327109A4D76}" type="sibTrans" cxnId="{B6E0FA5E-9787-4D86-8FE7-305AD03F7076}">
      <dgm:prSet/>
      <dgm:spPr/>
      <dgm:t>
        <a:bodyPr/>
        <a:lstStyle/>
        <a:p>
          <a:endParaRPr lang="en-US"/>
        </a:p>
      </dgm:t>
    </dgm:pt>
    <dgm:pt modelId="{CDF517D5-AE70-4A70-AAAC-05563AE7EA32}">
      <dgm:prSet phldrT="[Text]"/>
      <dgm:spPr/>
      <dgm:t>
        <a:bodyPr/>
        <a:lstStyle/>
        <a:p>
          <a:r>
            <a:rPr lang="en-US" dirty="0" smtClean="0"/>
            <a:t>Feature</a:t>
          </a:r>
        </a:p>
        <a:p>
          <a:r>
            <a:rPr lang="en-US" dirty="0" smtClean="0"/>
            <a:t>Engineering</a:t>
          </a:r>
        </a:p>
      </dgm:t>
    </dgm:pt>
    <dgm:pt modelId="{CC2CF8B5-829E-4A86-8395-C281F205C54D}" type="parTrans" cxnId="{9480C4C9-BAE7-42B9-BDEE-D60645B597DA}">
      <dgm:prSet/>
      <dgm:spPr/>
      <dgm:t>
        <a:bodyPr/>
        <a:lstStyle/>
        <a:p>
          <a:endParaRPr lang="en-US"/>
        </a:p>
      </dgm:t>
    </dgm:pt>
    <dgm:pt modelId="{859A5E38-7BDB-47DE-8192-DB2E56378E0A}" type="sibTrans" cxnId="{9480C4C9-BAE7-42B9-BDEE-D60645B597DA}">
      <dgm:prSet/>
      <dgm:spPr/>
      <dgm:t>
        <a:bodyPr/>
        <a:lstStyle/>
        <a:p>
          <a:endParaRPr lang="en-US"/>
        </a:p>
      </dgm:t>
    </dgm:pt>
    <dgm:pt modelId="{8EDEFF4B-1319-4B08-9FF1-52B0C939FB4B}">
      <dgm:prSet phldrT="[Text]"/>
      <dgm:spPr/>
      <dgm:t>
        <a:bodyPr/>
        <a:lstStyle/>
        <a:p>
          <a:r>
            <a:rPr lang="en-US" dirty="0" smtClean="0"/>
            <a:t>Feature Selection</a:t>
          </a:r>
          <a:endParaRPr lang="en-US" dirty="0"/>
        </a:p>
      </dgm:t>
    </dgm:pt>
    <dgm:pt modelId="{9E0BC335-0296-4845-B1EE-8D2ADDDF901B}" type="parTrans" cxnId="{FCE99F88-5AD0-4A23-9C75-5BF3B808EFE3}">
      <dgm:prSet/>
      <dgm:spPr/>
      <dgm:t>
        <a:bodyPr/>
        <a:lstStyle/>
        <a:p>
          <a:endParaRPr lang="en-US"/>
        </a:p>
      </dgm:t>
    </dgm:pt>
    <dgm:pt modelId="{D9C18D8E-96F7-4D4E-93B7-5B7F452B31E9}" type="sibTrans" cxnId="{FCE99F88-5AD0-4A23-9C75-5BF3B808EFE3}">
      <dgm:prSet/>
      <dgm:spPr/>
      <dgm:t>
        <a:bodyPr/>
        <a:lstStyle/>
        <a:p>
          <a:endParaRPr lang="en-US"/>
        </a:p>
      </dgm:t>
    </dgm:pt>
    <dgm:pt modelId="{C9C6EB85-AFFA-434F-9E1D-FE15CE9E016B}">
      <dgm:prSet phldrT="[Text]"/>
      <dgm:spPr/>
      <dgm:t>
        <a:bodyPr/>
        <a:lstStyle/>
        <a:p>
          <a:r>
            <a:rPr lang="en-US" dirty="0" smtClean="0"/>
            <a:t>FE/FS</a:t>
          </a:r>
        </a:p>
        <a:p>
          <a:r>
            <a:rPr lang="en-US" dirty="0" smtClean="0"/>
            <a:t>Logic</a:t>
          </a:r>
          <a:endParaRPr lang="en-US" dirty="0"/>
        </a:p>
      </dgm:t>
    </dgm:pt>
    <dgm:pt modelId="{C9E171B3-A476-4C87-BED4-173767D880A1}" type="parTrans" cxnId="{3B38AB5F-7F2B-41A1-8EEC-9675075E1E52}">
      <dgm:prSet/>
      <dgm:spPr/>
      <dgm:t>
        <a:bodyPr/>
        <a:lstStyle/>
        <a:p>
          <a:endParaRPr lang="en-US"/>
        </a:p>
      </dgm:t>
    </dgm:pt>
    <dgm:pt modelId="{44D309BE-2311-4A77-81D6-335CA07FA49C}" type="sibTrans" cxnId="{3B38AB5F-7F2B-41A1-8EEC-9675075E1E52}">
      <dgm:prSet/>
      <dgm:spPr/>
      <dgm:t>
        <a:bodyPr/>
        <a:lstStyle/>
        <a:p>
          <a:endParaRPr lang="en-US"/>
        </a:p>
      </dgm:t>
    </dgm:pt>
    <dgm:pt modelId="{41B177D4-B577-4F1F-9586-65A8B5D6BD57}">
      <dgm:prSet phldrT="[Text]"/>
      <dgm:spPr/>
      <dgm:t>
        <a:bodyPr/>
        <a:lstStyle/>
        <a:p>
          <a:r>
            <a:rPr lang="en-US" dirty="0" smtClean="0"/>
            <a:t>Machine Learning</a:t>
          </a:r>
          <a:endParaRPr lang="en-US" dirty="0"/>
        </a:p>
      </dgm:t>
    </dgm:pt>
    <dgm:pt modelId="{DEE8C182-7736-4F3B-BD2F-01C469BB3673}" type="parTrans" cxnId="{6CAEBB1D-2340-4929-B6A0-180352542EF2}">
      <dgm:prSet/>
      <dgm:spPr/>
      <dgm:t>
        <a:bodyPr/>
        <a:lstStyle/>
        <a:p>
          <a:endParaRPr lang="en-US"/>
        </a:p>
      </dgm:t>
    </dgm:pt>
    <dgm:pt modelId="{EBE0759A-F2A1-4BF9-BD60-1ECBAA095BFC}" type="sibTrans" cxnId="{6CAEBB1D-2340-4929-B6A0-180352542EF2}">
      <dgm:prSet/>
      <dgm:spPr/>
      <dgm:t>
        <a:bodyPr/>
        <a:lstStyle/>
        <a:p>
          <a:endParaRPr lang="en-US"/>
        </a:p>
      </dgm:t>
    </dgm:pt>
    <dgm:pt modelId="{70ED4EA6-B793-4A54-AC0F-3B0B3A265855}" type="pres">
      <dgm:prSet presAssocID="{CA3F3668-4E76-4C08-9129-A596C0C437EC}" presName="Name0" presStyleCnt="0">
        <dgm:presLayoutVars>
          <dgm:chPref val="1"/>
          <dgm:dir/>
          <dgm:animOne val="branch"/>
          <dgm:animLvl val="lvl"/>
          <dgm:resizeHandles/>
        </dgm:presLayoutVars>
      </dgm:prSet>
      <dgm:spPr/>
      <dgm:t>
        <a:bodyPr/>
        <a:lstStyle/>
        <a:p>
          <a:endParaRPr lang="en-US"/>
        </a:p>
      </dgm:t>
    </dgm:pt>
    <dgm:pt modelId="{3BD4E607-B185-4549-84EF-A8E8CCA53743}" type="pres">
      <dgm:prSet presAssocID="{C26F744A-4581-4ABF-9143-24126EBD4A7F}" presName="vertOne" presStyleCnt="0"/>
      <dgm:spPr/>
    </dgm:pt>
    <dgm:pt modelId="{ED9FCF98-6E11-4297-B29D-CEF2CB47B971}" type="pres">
      <dgm:prSet presAssocID="{C26F744A-4581-4ABF-9143-24126EBD4A7F}" presName="txOne" presStyleLbl="node0" presStyleIdx="0" presStyleCnt="1">
        <dgm:presLayoutVars>
          <dgm:chPref val="3"/>
        </dgm:presLayoutVars>
      </dgm:prSet>
      <dgm:spPr/>
      <dgm:t>
        <a:bodyPr/>
        <a:lstStyle/>
        <a:p>
          <a:endParaRPr lang="en-US"/>
        </a:p>
      </dgm:t>
    </dgm:pt>
    <dgm:pt modelId="{B5659624-8F3C-4296-B2EE-2B50D655B0D7}" type="pres">
      <dgm:prSet presAssocID="{C26F744A-4581-4ABF-9143-24126EBD4A7F}" presName="parTransOne" presStyleCnt="0"/>
      <dgm:spPr/>
    </dgm:pt>
    <dgm:pt modelId="{BF3841AF-FA90-4530-AD4A-5FFA77FC2A48}" type="pres">
      <dgm:prSet presAssocID="{C26F744A-4581-4ABF-9143-24126EBD4A7F}" presName="horzOne" presStyleCnt="0"/>
      <dgm:spPr/>
    </dgm:pt>
    <dgm:pt modelId="{AB96C4AA-E683-41D9-8971-4BB2AA931FCF}" type="pres">
      <dgm:prSet presAssocID="{D03BEF65-D794-46E8-9CD5-704CF5E107B2}" presName="vertTwo" presStyleCnt="0"/>
      <dgm:spPr/>
    </dgm:pt>
    <dgm:pt modelId="{6AB26694-453C-4693-BF55-989E8790367E}" type="pres">
      <dgm:prSet presAssocID="{D03BEF65-D794-46E8-9CD5-704CF5E107B2}" presName="txTwo" presStyleLbl="node2" presStyleIdx="0" presStyleCnt="2">
        <dgm:presLayoutVars>
          <dgm:chPref val="3"/>
        </dgm:presLayoutVars>
      </dgm:prSet>
      <dgm:spPr/>
      <dgm:t>
        <a:bodyPr/>
        <a:lstStyle/>
        <a:p>
          <a:endParaRPr lang="en-US"/>
        </a:p>
      </dgm:t>
    </dgm:pt>
    <dgm:pt modelId="{B915CD4E-4274-4DEE-885D-841136B4C00A}" type="pres">
      <dgm:prSet presAssocID="{D03BEF65-D794-46E8-9CD5-704CF5E107B2}" presName="parTransTwo" presStyleCnt="0"/>
      <dgm:spPr/>
    </dgm:pt>
    <dgm:pt modelId="{53827569-2E1F-4096-9C5E-6C0DBD1E5360}" type="pres">
      <dgm:prSet presAssocID="{D03BEF65-D794-46E8-9CD5-704CF5E107B2}" presName="horzTwo" presStyleCnt="0"/>
      <dgm:spPr/>
    </dgm:pt>
    <dgm:pt modelId="{CE5B0C73-0BFC-4F01-AE9E-899744F6746B}" type="pres">
      <dgm:prSet presAssocID="{CDF517D5-AE70-4A70-AAAC-05563AE7EA32}" presName="vertThree" presStyleCnt="0"/>
      <dgm:spPr/>
    </dgm:pt>
    <dgm:pt modelId="{853F2A4C-69A4-4A50-922A-7B3749761275}" type="pres">
      <dgm:prSet presAssocID="{CDF517D5-AE70-4A70-AAAC-05563AE7EA32}" presName="txThree" presStyleLbl="node3" presStyleIdx="0" presStyleCnt="3" custLinFactNeighborX="-3504" custLinFactNeighborY="-58133">
        <dgm:presLayoutVars>
          <dgm:chPref val="3"/>
        </dgm:presLayoutVars>
      </dgm:prSet>
      <dgm:spPr/>
      <dgm:t>
        <a:bodyPr/>
        <a:lstStyle/>
        <a:p>
          <a:endParaRPr lang="en-US"/>
        </a:p>
      </dgm:t>
    </dgm:pt>
    <dgm:pt modelId="{ACA1E53C-E406-4EFA-8A8F-72C32C527769}" type="pres">
      <dgm:prSet presAssocID="{CDF517D5-AE70-4A70-AAAC-05563AE7EA32}" presName="horzThree" presStyleCnt="0"/>
      <dgm:spPr/>
    </dgm:pt>
    <dgm:pt modelId="{ABCE7ECD-ADD3-4FD3-B05F-BDEEFFD54345}" type="pres">
      <dgm:prSet presAssocID="{859A5E38-7BDB-47DE-8192-DB2E56378E0A}" presName="sibSpaceThree" presStyleCnt="0"/>
      <dgm:spPr/>
    </dgm:pt>
    <dgm:pt modelId="{4821DF6F-EA85-4FAF-93FA-4E304B160F9C}" type="pres">
      <dgm:prSet presAssocID="{8EDEFF4B-1319-4B08-9FF1-52B0C939FB4B}" presName="vertThree" presStyleCnt="0"/>
      <dgm:spPr/>
    </dgm:pt>
    <dgm:pt modelId="{736DD055-AF99-4DE8-AF8D-BEE4A6578118}" type="pres">
      <dgm:prSet presAssocID="{8EDEFF4B-1319-4B08-9FF1-52B0C939FB4B}" presName="txThree" presStyleLbl="node3" presStyleIdx="1" presStyleCnt="3">
        <dgm:presLayoutVars>
          <dgm:chPref val="3"/>
        </dgm:presLayoutVars>
      </dgm:prSet>
      <dgm:spPr/>
      <dgm:t>
        <a:bodyPr/>
        <a:lstStyle/>
        <a:p>
          <a:endParaRPr lang="en-US"/>
        </a:p>
      </dgm:t>
    </dgm:pt>
    <dgm:pt modelId="{B48EED5B-A452-4BE0-B2B5-9E6E755155D9}" type="pres">
      <dgm:prSet presAssocID="{8EDEFF4B-1319-4B08-9FF1-52B0C939FB4B}" presName="horzThree" presStyleCnt="0"/>
      <dgm:spPr/>
    </dgm:pt>
    <dgm:pt modelId="{3C9C8274-494A-4063-8E8E-A8C9F32FC12D}" type="pres">
      <dgm:prSet presAssocID="{419A5A9A-28E4-4FA4-B2EA-7327109A4D76}" presName="sibSpaceTwo" presStyleCnt="0"/>
      <dgm:spPr/>
    </dgm:pt>
    <dgm:pt modelId="{BE3F57CB-465E-467D-A66D-9F65EB9AA05F}" type="pres">
      <dgm:prSet presAssocID="{C9C6EB85-AFFA-434F-9E1D-FE15CE9E016B}" presName="vertTwo" presStyleCnt="0"/>
      <dgm:spPr/>
    </dgm:pt>
    <dgm:pt modelId="{B85FC449-432C-478A-9039-3FC05BEEAD36}" type="pres">
      <dgm:prSet presAssocID="{C9C6EB85-AFFA-434F-9E1D-FE15CE9E016B}" presName="txTwo" presStyleLbl="node2" presStyleIdx="1" presStyleCnt="2">
        <dgm:presLayoutVars>
          <dgm:chPref val="3"/>
        </dgm:presLayoutVars>
      </dgm:prSet>
      <dgm:spPr/>
      <dgm:t>
        <a:bodyPr/>
        <a:lstStyle/>
        <a:p>
          <a:endParaRPr lang="en-US"/>
        </a:p>
      </dgm:t>
    </dgm:pt>
    <dgm:pt modelId="{95E79B3F-7DAF-4B6C-B74B-B31FF45B078B}" type="pres">
      <dgm:prSet presAssocID="{C9C6EB85-AFFA-434F-9E1D-FE15CE9E016B}" presName="parTransTwo" presStyleCnt="0"/>
      <dgm:spPr/>
    </dgm:pt>
    <dgm:pt modelId="{6AE18702-B8BF-4C18-A3ED-8490DBAC57DE}" type="pres">
      <dgm:prSet presAssocID="{C9C6EB85-AFFA-434F-9E1D-FE15CE9E016B}" presName="horzTwo" presStyleCnt="0"/>
      <dgm:spPr/>
    </dgm:pt>
    <dgm:pt modelId="{5AF4DC53-6C3E-498A-90B0-566A6D7CE740}" type="pres">
      <dgm:prSet presAssocID="{41B177D4-B577-4F1F-9586-65A8B5D6BD57}" presName="vertThree" presStyleCnt="0"/>
      <dgm:spPr/>
    </dgm:pt>
    <dgm:pt modelId="{C84AD98B-C159-4110-8F3C-CE318366F785}" type="pres">
      <dgm:prSet presAssocID="{41B177D4-B577-4F1F-9586-65A8B5D6BD57}" presName="txThree" presStyleLbl="node3" presStyleIdx="2" presStyleCnt="3">
        <dgm:presLayoutVars>
          <dgm:chPref val="3"/>
        </dgm:presLayoutVars>
      </dgm:prSet>
      <dgm:spPr/>
      <dgm:t>
        <a:bodyPr/>
        <a:lstStyle/>
        <a:p>
          <a:endParaRPr lang="en-US"/>
        </a:p>
      </dgm:t>
    </dgm:pt>
    <dgm:pt modelId="{AC79819B-A9C9-4EBA-8E12-5D1EB2ED505B}" type="pres">
      <dgm:prSet presAssocID="{41B177D4-B577-4F1F-9586-65A8B5D6BD57}" presName="horzThree" presStyleCnt="0"/>
      <dgm:spPr/>
    </dgm:pt>
  </dgm:ptLst>
  <dgm:cxnLst>
    <dgm:cxn modelId="{6CAEBB1D-2340-4929-B6A0-180352542EF2}" srcId="{C9C6EB85-AFFA-434F-9E1D-FE15CE9E016B}" destId="{41B177D4-B577-4F1F-9586-65A8B5D6BD57}" srcOrd="0" destOrd="0" parTransId="{DEE8C182-7736-4F3B-BD2F-01C469BB3673}" sibTransId="{EBE0759A-F2A1-4BF9-BD60-1ECBAA095BFC}"/>
    <dgm:cxn modelId="{29172A17-8AE7-488C-8635-1B6F98A9BF0F}" type="presOf" srcId="{8EDEFF4B-1319-4B08-9FF1-52B0C939FB4B}" destId="{736DD055-AF99-4DE8-AF8D-BEE4A6578118}" srcOrd="0" destOrd="0" presId="urn:microsoft.com/office/officeart/2005/8/layout/architecture"/>
    <dgm:cxn modelId="{D8A79A00-7F6D-46E0-9CF8-81271D9B88B4}" type="presOf" srcId="{C9C6EB85-AFFA-434F-9E1D-FE15CE9E016B}" destId="{B85FC449-432C-478A-9039-3FC05BEEAD36}" srcOrd="0" destOrd="0" presId="urn:microsoft.com/office/officeart/2005/8/layout/architecture"/>
    <dgm:cxn modelId="{3B38AB5F-7F2B-41A1-8EEC-9675075E1E52}" srcId="{C26F744A-4581-4ABF-9143-24126EBD4A7F}" destId="{C9C6EB85-AFFA-434F-9E1D-FE15CE9E016B}" srcOrd="1" destOrd="0" parTransId="{C9E171B3-A476-4C87-BED4-173767D880A1}" sibTransId="{44D309BE-2311-4A77-81D6-335CA07FA49C}"/>
    <dgm:cxn modelId="{B6E0FA5E-9787-4D86-8FE7-305AD03F7076}" srcId="{C26F744A-4581-4ABF-9143-24126EBD4A7F}" destId="{D03BEF65-D794-46E8-9CD5-704CF5E107B2}" srcOrd="0" destOrd="0" parTransId="{FCD6FEF7-E6FC-4874-89BE-3FF342F27838}" sibTransId="{419A5A9A-28E4-4FA4-B2EA-7327109A4D76}"/>
    <dgm:cxn modelId="{FCE99F88-5AD0-4A23-9C75-5BF3B808EFE3}" srcId="{D03BEF65-D794-46E8-9CD5-704CF5E107B2}" destId="{8EDEFF4B-1319-4B08-9FF1-52B0C939FB4B}" srcOrd="1" destOrd="0" parTransId="{9E0BC335-0296-4845-B1EE-8D2ADDDF901B}" sibTransId="{D9C18D8E-96F7-4D4E-93B7-5B7F452B31E9}"/>
    <dgm:cxn modelId="{6DE1BF23-FF9D-4E37-A6E3-49A01C75E424}" type="presOf" srcId="{41B177D4-B577-4F1F-9586-65A8B5D6BD57}" destId="{C84AD98B-C159-4110-8F3C-CE318366F785}" srcOrd="0" destOrd="0" presId="urn:microsoft.com/office/officeart/2005/8/layout/architecture"/>
    <dgm:cxn modelId="{E1F3F25E-D477-48DC-9EE5-03340A7EC811}" type="presOf" srcId="{C26F744A-4581-4ABF-9143-24126EBD4A7F}" destId="{ED9FCF98-6E11-4297-B29D-CEF2CB47B971}" srcOrd="0" destOrd="0" presId="urn:microsoft.com/office/officeart/2005/8/layout/architecture"/>
    <dgm:cxn modelId="{2CA02F8C-8E34-476E-9550-C9F59A0F11E6}" type="presOf" srcId="{D03BEF65-D794-46E8-9CD5-704CF5E107B2}" destId="{6AB26694-453C-4693-BF55-989E8790367E}" srcOrd="0" destOrd="0" presId="urn:microsoft.com/office/officeart/2005/8/layout/architecture"/>
    <dgm:cxn modelId="{00C1852C-47A8-4451-BF78-C0E6848AB0E8}" srcId="{CA3F3668-4E76-4C08-9129-A596C0C437EC}" destId="{C26F744A-4581-4ABF-9143-24126EBD4A7F}" srcOrd="0" destOrd="0" parTransId="{8ADBD6FC-66F7-4026-97CD-99CCA9E29F51}" sibTransId="{13EECD8D-59B2-4434-8A05-BBECC175D04C}"/>
    <dgm:cxn modelId="{15E69692-893A-4743-8593-518D42E43890}" type="presOf" srcId="{CA3F3668-4E76-4C08-9129-A596C0C437EC}" destId="{70ED4EA6-B793-4A54-AC0F-3B0B3A265855}" srcOrd="0" destOrd="0" presId="urn:microsoft.com/office/officeart/2005/8/layout/architecture"/>
    <dgm:cxn modelId="{9480C4C9-BAE7-42B9-BDEE-D60645B597DA}" srcId="{D03BEF65-D794-46E8-9CD5-704CF5E107B2}" destId="{CDF517D5-AE70-4A70-AAAC-05563AE7EA32}" srcOrd="0" destOrd="0" parTransId="{CC2CF8B5-829E-4A86-8395-C281F205C54D}" sibTransId="{859A5E38-7BDB-47DE-8192-DB2E56378E0A}"/>
    <dgm:cxn modelId="{CB2E7628-B3FB-4D60-AE0F-BBA395E2DEF0}" type="presOf" srcId="{CDF517D5-AE70-4A70-AAAC-05563AE7EA32}" destId="{853F2A4C-69A4-4A50-922A-7B3749761275}" srcOrd="0" destOrd="0" presId="urn:microsoft.com/office/officeart/2005/8/layout/architecture"/>
    <dgm:cxn modelId="{5E411F2B-27E4-4DBC-A676-D0389C212DA0}" type="presParOf" srcId="{70ED4EA6-B793-4A54-AC0F-3B0B3A265855}" destId="{3BD4E607-B185-4549-84EF-A8E8CCA53743}" srcOrd="0" destOrd="0" presId="urn:microsoft.com/office/officeart/2005/8/layout/architecture"/>
    <dgm:cxn modelId="{3D8749BC-4E5B-45E7-8CBA-9F8E00B77864}" type="presParOf" srcId="{3BD4E607-B185-4549-84EF-A8E8CCA53743}" destId="{ED9FCF98-6E11-4297-B29D-CEF2CB47B971}" srcOrd="0" destOrd="0" presId="urn:microsoft.com/office/officeart/2005/8/layout/architecture"/>
    <dgm:cxn modelId="{D3ADEFEB-E886-4EB1-8AF3-F9951CF99716}" type="presParOf" srcId="{3BD4E607-B185-4549-84EF-A8E8CCA53743}" destId="{B5659624-8F3C-4296-B2EE-2B50D655B0D7}" srcOrd="1" destOrd="0" presId="urn:microsoft.com/office/officeart/2005/8/layout/architecture"/>
    <dgm:cxn modelId="{EBF10555-3DE8-4F70-8ABD-42325D8F5266}" type="presParOf" srcId="{3BD4E607-B185-4549-84EF-A8E8CCA53743}" destId="{BF3841AF-FA90-4530-AD4A-5FFA77FC2A48}" srcOrd="2" destOrd="0" presId="urn:microsoft.com/office/officeart/2005/8/layout/architecture"/>
    <dgm:cxn modelId="{5648B61F-23B0-4D81-B675-497BD26D5384}" type="presParOf" srcId="{BF3841AF-FA90-4530-AD4A-5FFA77FC2A48}" destId="{AB96C4AA-E683-41D9-8971-4BB2AA931FCF}" srcOrd="0" destOrd="0" presId="urn:microsoft.com/office/officeart/2005/8/layout/architecture"/>
    <dgm:cxn modelId="{9B2920D6-C3B0-4926-8FCA-AB2BDC3C6BB4}" type="presParOf" srcId="{AB96C4AA-E683-41D9-8971-4BB2AA931FCF}" destId="{6AB26694-453C-4693-BF55-989E8790367E}" srcOrd="0" destOrd="0" presId="urn:microsoft.com/office/officeart/2005/8/layout/architecture"/>
    <dgm:cxn modelId="{9B496C85-2341-4050-AACF-99E67A62389D}" type="presParOf" srcId="{AB96C4AA-E683-41D9-8971-4BB2AA931FCF}" destId="{B915CD4E-4274-4DEE-885D-841136B4C00A}" srcOrd="1" destOrd="0" presId="urn:microsoft.com/office/officeart/2005/8/layout/architecture"/>
    <dgm:cxn modelId="{2771E7F4-B66A-4387-9638-0E5E3C015164}" type="presParOf" srcId="{AB96C4AA-E683-41D9-8971-4BB2AA931FCF}" destId="{53827569-2E1F-4096-9C5E-6C0DBD1E5360}" srcOrd="2" destOrd="0" presId="urn:microsoft.com/office/officeart/2005/8/layout/architecture"/>
    <dgm:cxn modelId="{3192C12E-0A47-45D8-8706-54F6C92E0C21}" type="presParOf" srcId="{53827569-2E1F-4096-9C5E-6C0DBD1E5360}" destId="{CE5B0C73-0BFC-4F01-AE9E-899744F6746B}" srcOrd="0" destOrd="0" presId="urn:microsoft.com/office/officeart/2005/8/layout/architecture"/>
    <dgm:cxn modelId="{4D2B4C0C-A275-4BE4-8E21-B785A14827CE}" type="presParOf" srcId="{CE5B0C73-0BFC-4F01-AE9E-899744F6746B}" destId="{853F2A4C-69A4-4A50-922A-7B3749761275}" srcOrd="0" destOrd="0" presId="urn:microsoft.com/office/officeart/2005/8/layout/architecture"/>
    <dgm:cxn modelId="{171DBF17-DAB7-45B5-8732-289CF9EDC2BF}" type="presParOf" srcId="{CE5B0C73-0BFC-4F01-AE9E-899744F6746B}" destId="{ACA1E53C-E406-4EFA-8A8F-72C32C527769}" srcOrd="1" destOrd="0" presId="urn:microsoft.com/office/officeart/2005/8/layout/architecture"/>
    <dgm:cxn modelId="{E4F9A946-B3DE-4807-8F36-5A514AC1527A}" type="presParOf" srcId="{53827569-2E1F-4096-9C5E-6C0DBD1E5360}" destId="{ABCE7ECD-ADD3-4FD3-B05F-BDEEFFD54345}" srcOrd="1" destOrd="0" presId="urn:microsoft.com/office/officeart/2005/8/layout/architecture"/>
    <dgm:cxn modelId="{6B779733-DE4C-4FC9-8C78-408922999A94}" type="presParOf" srcId="{53827569-2E1F-4096-9C5E-6C0DBD1E5360}" destId="{4821DF6F-EA85-4FAF-93FA-4E304B160F9C}" srcOrd="2" destOrd="0" presId="urn:microsoft.com/office/officeart/2005/8/layout/architecture"/>
    <dgm:cxn modelId="{B9575D07-5D36-4DB2-9B85-9EC9E8D6175B}" type="presParOf" srcId="{4821DF6F-EA85-4FAF-93FA-4E304B160F9C}" destId="{736DD055-AF99-4DE8-AF8D-BEE4A6578118}" srcOrd="0" destOrd="0" presId="urn:microsoft.com/office/officeart/2005/8/layout/architecture"/>
    <dgm:cxn modelId="{F57B22A0-B902-4BE7-AFAD-3CEF57C1A839}" type="presParOf" srcId="{4821DF6F-EA85-4FAF-93FA-4E304B160F9C}" destId="{B48EED5B-A452-4BE0-B2B5-9E6E755155D9}" srcOrd="1" destOrd="0" presId="urn:microsoft.com/office/officeart/2005/8/layout/architecture"/>
    <dgm:cxn modelId="{C8ADECB0-6803-41C5-A227-7AAAC96926D2}" type="presParOf" srcId="{BF3841AF-FA90-4530-AD4A-5FFA77FC2A48}" destId="{3C9C8274-494A-4063-8E8E-A8C9F32FC12D}" srcOrd="1" destOrd="0" presId="urn:microsoft.com/office/officeart/2005/8/layout/architecture"/>
    <dgm:cxn modelId="{8E29FE1A-FE6F-4F18-8021-8EFE3FCF7EE9}" type="presParOf" srcId="{BF3841AF-FA90-4530-AD4A-5FFA77FC2A48}" destId="{BE3F57CB-465E-467D-A66D-9F65EB9AA05F}" srcOrd="2" destOrd="0" presId="urn:microsoft.com/office/officeart/2005/8/layout/architecture"/>
    <dgm:cxn modelId="{FB7AE8F6-9AF6-4CE8-A700-E6CE0CCA3AC2}" type="presParOf" srcId="{BE3F57CB-465E-467D-A66D-9F65EB9AA05F}" destId="{B85FC449-432C-478A-9039-3FC05BEEAD36}" srcOrd="0" destOrd="0" presId="urn:microsoft.com/office/officeart/2005/8/layout/architecture"/>
    <dgm:cxn modelId="{C5142B65-ACEC-4988-81A8-C262BAF129AA}" type="presParOf" srcId="{BE3F57CB-465E-467D-A66D-9F65EB9AA05F}" destId="{95E79B3F-7DAF-4B6C-B74B-B31FF45B078B}" srcOrd="1" destOrd="0" presId="urn:microsoft.com/office/officeart/2005/8/layout/architecture"/>
    <dgm:cxn modelId="{F51D4742-DB88-4473-A2DA-1CAA3285FFF3}" type="presParOf" srcId="{BE3F57CB-465E-467D-A66D-9F65EB9AA05F}" destId="{6AE18702-B8BF-4C18-A3ED-8490DBAC57DE}" srcOrd="2" destOrd="0" presId="urn:microsoft.com/office/officeart/2005/8/layout/architecture"/>
    <dgm:cxn modelId="{1E5ADB8B-BD02-49D0-8A3A-9880DDD5CC13}" type="presParOf" srcId="{6AE18702-B8BF-4C18-A3ED-8490DBAC57DE}" destId="{5AF4DC53-6C3E-498A-90B0-566A6D7CE740}" srcOrd="0" destOrd="0" presId="urn:microsoft.com/office/officeart/2005/8/layout/architecture"/>
    <dgm:cxn modelId="{1AAE23E8-C1AB-4349-855F-F7EA87BA8A03}" type="presParOf" srcId="{5AF4DC53-6C3E-498A-90B0-566A6D7CE740}" destId="{C84AD98B-C159-4110-8F3C-CE318366F785}" srcOrd="0" destOrd="0" presId="urn:microsoft.com/office/officeart/2005/8/layout/architecture"/>
    <dgm:cxn modelId="{AAB8ABFD-CBFC-4CA7-A6A6-601E0E583A12}" type="presParOf" srcId="{5AF4DC53-6C3E-498A-90B0-566A6D7CE740}" destId="{AC79819B-A9C9-4EBA-8E12-5D1EB2ED505B}"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FCF98-6E11-4297-B29D-CEF2CB47B971}">
      <dsp:nvSpPr>
        <dsp:cNvPr id="0" name=""/>
        <dsp:cNvSpPr/>
      </dsp:nvSpPr>
      <dsp:spPr>
        <a:xfrm>
          <a:off x="865" y="3511308"/>
          <a:ext cx="7543856" cy="1621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Cloud Platform</a:t>
          </a:r>
        </a:p>
        <a:p>
          <a:pPr lvl="0" algn="ctr" defTabSz="1644650">
            <a:lnSpc>
              <a:spcPct val="90000"/>
            </a:lnSpc>
            <a:spcBef>
              <a:spcPct val="0"/>
            </a:spcBef>
            <a:spcAft>
              <a:spcPct val="35000"/>
            </a:spcAft>
          </a:pPr>
          <a:r>
            <a:rPr lang="en-US" sz="3700" kern="1200" dirty="0" smtClean="0"/>
            <a:t>(AWS/Google Cloud/Azure)</a:t>
          </a:r>
        </a:p>
      </dsp:txBody>
      <dsp:txXfrm>
        <a:off x="48367" y="3558810"/>
        <a:ext cx="7448852" cy="1526849"/>
      </dsp:txXfrm>
    </dsp:sp>
    <dsp:sp modelId="{6AB26694-453C-4693-BF55-989E8790367E}">
      <dsp:nvSpPr>
        <dsp:cNvPr id="0" name=""/>
        <dsp:cNvSpPr/>
      </dsp:nvSpPr>
      <dsp:spPr>
        <a:xfrm>
          <a:off x="865" y="1755963"/>
          <a:ext cx="4927880" cy="16218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Raw Data</a:t>
          </a:r>
          <a:endParaRPr lang="en-US" sz="3700" kern="1200" dirty="0"/>
        </a:p>
      </dsp:txBody>
      <dsp:txXfrm>
        <a:off x="48367" y="1803465"/>
        <a:ext cx="4832876" cy="1526849"/>
      </dsp:txXfrm>
    </dsp:sp>
    <dsp:sp modelId="{853F2A4C-69A4-4A50-922A-7B3749761275}">
      <dsp:nvSpPr>
        <dsp:cNvPr id="0" name=""/>
        <dsp:cNvSpPr/>
      </dsp:nvSpPr>
      <dsp:spPr>
        <a:xfrm>
          <a:off x="0" y="0"/>
          <a:ext cx="2413261" cy="162185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Feature</a:t>
          </a:r>
        </a:p>
        <a:p>
          <a:pPr lvl="0" algn="ctr" defTabSz="1466850">
            <a:lnSpc>
              <a:spcPct val="90000"/>
            </a:lnSpc>
            <a:spcBef>
              <a:spcPct val="0"/>
            </a:spcBef>
            <a:spcAft>
              <a:spcPct val="35000"/>
            </a:spcAft>
          </a:pPr>
          <a:r>
            <a:rPr lang="en-US" sz="3300" kern="1200" dirty="0" smtClean="0"/>
            <a:t>Engineering</a:t>
          </a:r>
        </a:p>
      </dsp:txBody>
      <dsp:txXfrm>
        <a:off x="47502" y="47502"/>
        <a:ext cx="2318257" cy="1526849"/>
      </dsp:txXfrm>
    </dsp:sp>
    <dsp:sp modelId="{736DD055-AF99-4DE8-AF8D-BEE4A6578118}">
      <dsp:nvSpPr>
        <dsp:cNvPr id="0" name=""/>
        <dsp:cNvSpPr/>
      </dsp:nvSpPr>
      <dsp:spPr>
        <a:xfrm>
          <a:off x="2515484" y="617"/>
          <a:ext cx="2413261" cy="162185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Feature Selection</a:t>
          </a:r>
          <a:endParaRPr lang="en-US" sz="3300" kern="1200" dirty="0"/>
        </a:p>
      </dsp:txBody>
      <dsp:txXfrm>
        <a:off x="2562986" y="48119"/>
        <a:ext cx="2318257" cy="1526849"/>
      </dsp:txXfrm>
    </dsp:sp>
    <dsp:sp modelId="{B85FC449-432C-478A-9039-3FC05BEEAD36}">
      <dsp:nvSpPr>
        <dsp:cNvPr id="0" name=""/>
        <dsp:cNvSpPr/>
      </dsp:nvSpPr>
      <dsp:spPr>
        <a:xfrm>
          <a:off x="5131460" y="1755963"/>
          <a:ext cx="2413261" cy="16218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FE/FS</a:t>
          </a:r>
        </a:p>
        <a:p>
          <a:pPr lvl="0" algn="ctr" defTabSz="1644650">
            <a:lnSpc>
              <a:spcPct val="90000"/>
            </a:lnSpc>
            <a:spcBef>
              <a:spcPct val="0"/>
            </a:spcBef>
            <a:spcAft>
              <a:spcPct val="35000"/>
            </a:spcAft>
          </a:pPr>
          <a:r>
            <a:rPr lang="en-US" sz="3700" kern="1200" dirty="0" smtClean="0"/>
            <a:t>Logic</a:t>
          </a:r>
          <a:endParaRPr lang="en-US" sz="3700" kern="1200" dirty="0"/>
        </a:p>
      </dsp:txBody>
      <dsp:txXfrm>
        <a:off x="5178962" y="1803465"/>
        <a:ext cx="2318257" cy="1526849"/>
      </dsp:txXfrm>
    </dsp:sp>
    <dsp:sp modelId="{C84AD98B-C159-4110-8F3C-CE318366F785}">
      <dsp:nvSpPr>
        <dsp:cNvPr id="0" name=""/>
        <dsp:cNvSpPr/>
      </dsp:nvSpPr>
      <dsp:spPr>
        <a:xfrm>
          <a:off x="5131460" y="617"/>
          <a:ext cx="2413261" cy="162185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Machine Learning</a:t>
          </a:r>
          <a:endParaRPr lang="en-US" sz="3300" kern="1200" dirty="0"/>
        </a:p>
      </dsp:txBody>
      <dsp:txXfrm>
        <a:off x="5178962" y="48119"/>
        <a:ext cx="2318257" cy="1526849"/>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3017-B032-46DB-9952-685677D9A08B}" type="datetimeFigureOut">
              <a:rPr lang="en-US" smtClean="0"/>
              <a:t>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A1643-BDB5-46D2-8963-19F9CD2ED3A4}" type="slidenum">
              <a:rPr lang="en-US" smtClean="0"/>
              <a:t>‹#›</a:t>
            </a:fld>
            <a:endParaRPr lang="en-US"/>
          </a:p>
        </p:txBody>
      </p:sp>
    </p:spTree>
    <p:extLst>
      <p:ext uri="{BB962C8B-B14F-4D97-AF65-F5344CB8AC3E}">
        <p14:creationId xmlns:p14="http://schemas.microsoft.com/office/powerpoint/2010/main" val="346616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696C11-D514-4BD3-A4CB-FE29E4FA806E}" type="slidenum">
              <a:rPr lang="en-US" smtClean="0"/>
              <a:t>1</a:t>
            </a:fld>
            <a:endParaRPr lang="en-US"/>
          </a:p>
        </p:txBody>
      </p:sp>
    </p:spTree>
    <p:extLst>
      <p:ext uri="{BB962C8B-B14F-4D97-AF65-F5344CB8AC3E}">
        <p14:creationId xmlns:p14="http://schemas.microsoft.com/office/powerpoint/2010/main" val="3443901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2/13/2018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4029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2/13/2018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04329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2/13/2018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92052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2/13/2018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54829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2/13/2018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60798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2/13/2018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624852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a:p>
            <a:pPr defTabSz="90875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a:t>
            </a:r>
          </a:p>
        </p:txBody>
      </p:sp>
      <p:sp>
        <p:nvSpPr>
          <p:cNvPr id="6" name="Date Placeholder 5"/>
          <p:cNvSpPr>
            <a:spLocks noGrp="1"/>
          </p:cNvSpPr>
          <p:nvPr>
            <p:ph type="dt" idx="12"/>
          </p:nvPr>
        </p:nvSpPr>
        <p:spPr/>
        <p:txBody>
          <a:bodyPr/>
          <a:lstStyle/>
          <a:p>
            <a:fld id="{2C1BC8ED-D0F2-4B6C-AF26-F9AA99D73F99}" type="datetime1">
              <a:rPr lang="en-US" smtClean="0">
                <a:solidFill>
                  <a:prstClr val="black"/>
                </a:solidFill>
              </a:rPr>
              <a:pPr/>
              <a:t>2/13/2018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113619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20825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153532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41167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9" name="Rectangle 8"/>
          <p:cNvSpPr/>
          <p:nvPr/>
        </p:nvSpPr>
        <p:spPr>
          <a:xfrm>
            <a:off x="16" y="4"/>
            <a:ext cx="12210349" cy="6858000"/>
          </a:xfrm>
          <a:prstGeom prst="rect">
            <a:avLst/>
          </a:prstGeom>
          <a:solidFill>
            <a:schemeClr val="accent5">
              <a:lumMod val="50000"/>
            </a:schemeClr>
          </a:solidFill>
          <a:ln>
            <a:noFill/>
          </a:ln>
        </p:spPr>
        <p:style>
          <a:lnRef idx="2">
            <a:schemeClr val="dk1"/>
          </a:lnRef>
          <a:fillRef idx="1">
            <a:schemeClr val="lt1"/>
          </a:fillRef>
          <a:effectRef idx="0">
            <a:schemeClr val="dk1"/>
          </a:effectRef>
          <a:fontRef idx="minor">
            <a:schemeClr val="dk1"/>
          </a:fontRef>
        </p:style>
        <p:txBody>
          <a:bodyPr lIns="89162" tIns="44586" rIns="89162" bIns="44586" rtlCol="0" anchor="ctr"/>
          <a:lstStyle/>
          <a:p>
            <a:pPr algn="ctr" defTabSz="1211250"/>
            <a:endParaRPr lang="en-US" sz="2353" dirty="0">
              <a:solidFill>
                <a:srgbClr val="2F2F2F"/>
              </a:solidFill>
              <a:latin typeface="Segoe UI"/>
            </a:endParaRPr>
          </a:p>
        </p:txBody>
      </p:sp>
    </p:spTree>
    <p:extLst>
      <p:ext uri="{BB962C8B-B14F-4D97-AF65-F5344CB8AC3E}">
        <p14:creationId xmlns:p14="http://schemas.microsoft.com/office/powerpoint/2010/main" val="333532347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3" name="Rectangle 2"/>
          <p:cNvSpPr/>
          <p:nvPr/>
        </p:nvSpPr>
        <p:spPr>
          <a:xfrm>
            <a:off x="3394776" y="4"/>
            <a:ext cx="8815588" cy="6858000"/>
          </a:xfrm>
          <a:prstGeom prst="rect">
            <a:avLst/>
          </a:prstGeom>
          <a:solidFill>
            <a:schemeClr val="accent5">
              <a:lumMod val="50000"/>
            </a:schemeClr>
          </a:solidFill>
          <a:ln>
            <a:noFill/>
          </a:ln>
        </p:spPr>
        <p:style>
          <a:lnRef idx="2">
            <a:schemeClr val="dk1"/>
          </a:lnRef>
          <a:fillRef idx="1">
            <a:schemeClr val="lt1"/>
          </a:fillRef>
          <a:effectRef idx="0">
            <a:schemeClr val="dk1"/>
          </a:effectRef>
          <a:fontRef idx="minor">
            <a:schemeClr val="dk1"/>
          </a:fontRef>
        </p:style>
        <p:txBody>
          <a:bodyPr lIns="89162" tIns="44586" rIns="89162" bIns="44586" rtlCol="0" anchor="ctr"/>
          <a:lstStyle/>
          <a:p>
            <a:pPr algn="ctr" defTabSz="1211250"/>
            <a:endParaRPr lang="en-US" sz="2353" dirty="0">
              <a:solidFill>
                <a:srgbClr val="2F2F2F"/>
              </a:solidFill>
              <a:latin typeface="Segoe UI"/>
            </a:endParaRPr>
          </a:p>
        </p:txBody>
      </p:sp>
      <p:sp>
        <p:nvSpPr>
          <p:cNvPr id="9" name="Slide Number Placeholder 7"/>
          <p:cNvSpPr txBox="1">
            <a:spLocks/>
          </p:cNvSpPr>
          <p:nvPr/>
        </p:nvSpPr>
        <p:spPr>
          <a:xfrm>
            <a:off x="9710406" y="6566151"/>
            <a:ext cx="2091657" cy="269276"/>
          </a:xfrm>
          <a:prstGeom prst="rect">
            <a:avLst/>
          </a:prstGeom>
        </p:spPr>
        <p:txBody>
          <a:bodyPr vert="horz" lIns="89610" tIns="44805" rIns="89610" bIns="44805" rtlCol="0" anchor="ctr"/>
          <a:lstStyle>
            <a:defPPr marR="0" algn="l" rtl="0">
              <a:lnSpc>
                <a:spcPct val="100000"/>
              </a:lnSpc>
              <a:spcBef>
                <a:spcPts val="0"/>
              </a:spcBef>
              <a:spcAft>
                <a:spcPts val="0"/>
              </a:spcAft>
            </a:defPPr>
            <a:lvl1pPr marR="0" algn="r" rtl="0">
              <a:lnSpc>
                <a:spcPct val="100000"/>
              </a:lnSpc>
              <a:spcBef>
                <a:spcPts val="0"/>
              </a:spcBef>
              <a:spcAft>
                <a:spcPts val="0"/>
              </a:spcAft>
              <a:buNone/>
              <a:defRPr sz="800" b="0" i="0" u="none" strike="noStrike" cap="none" baseline="0">
                <a:solidFill>
                  <a:schemeClr val="tx1">
                    <a:tint val="75000"/>
                  </a:schemeClr>
                </a:solidFill>
                <a:latin typeface="Segoe UI"/>
                <a:ea typeface="Arial"/>
                <a:cs typeface="Segoe UI"/>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defTabSz="896042">
              <a:defRPr/>
            </a:pPr>
            <a:fld id="{E7AC9B79-EA1A-4C34-8674-329612983809}" type="slidenum">
              <a:rPr lang="en-US" sz="784" kern="0" smtClean="0">
                <a:solidFill>
                  <a:srgbClr val="FCAB0B"/>
                </a:solidFill>
                <a:latin typeface="Segoe UI Semibold"/>
                <a:cs typeface="Segoe UI Semibold"/>
              </a:rPr>
              <a:pPr defTabSz="896042">
                <a:defRPr/>
              </a:pPr>
              <a:t>‹#›</a:t>
            </a:fld>
            <a:endParaRPr lang="en-US" sz="686" kern="0" dirty="0">
              <a:solidFill>
                <a:srgbClr val="FCAB0B"/>
              </a:solidFill>
              <a:latin typeface="Segoe UI Semibold"/>
              <a:cs typeface="Segoe UI Semibold"/>
            </a:endParaRPr>
          </a:p>
        </p:txBody>
      </p:sp>
      <p:sp>
        <p:nvSpPr>
          <p:cNvPr id="11" name="Text Placeholder 10"/>
          <p:cNvSpPr>
            <a:spLocks noGrp="1"/>
          </p:cNvSpPr>
          <p:nvPr>
            <p:ph type="body" sz="quarter" idx="12" hasCustomPrompt="1"/>
          </p:nvPr>
        </p:nvSpPr>
        <p:spPr>
          <a:xfrm>
            <a:off x="516496" y="3053639"/>
            <a:ext cx="2599009" cy="1053759"/>
          </a:xfrm>
          <a:prstGeom prst="rect">
            <a:avLst/>
          </a:prstGeom>
        </p:spPr>
        <p:txBody>
          <a:bodyPr vert="horz"/>
          <a:lstStyle>
            <a:lvl1pPr marL="0" indent="0">
              <a:buNone/>
              <a:defRPr sz="4313">
                <a:solidFill>
                  <a:srgbClr val="DC3C00"/>
                </a:solidFill>
                <a:latin typeface="Segoe UI Light"/>
                <a:cs typeface="Segoe UI Light"/>
              </a:defRPr>
            </a:lvl1pPr>
            <a:lvl2pPr marL="605610" indent="0">
              <a:buNone/>
              <a:defRPr sz="4313">
                <a:latin typeface="Segoe UI Light"/>
                <a:cs typeface="Segoe UI Light"/>
              </a:defRPr>
            </a:lvl2pPr>
            <a:lvl3pPr marL="1211197" indent="0">
              <a:buNone/>
              <a:defRPr sz="4313">
                <a:latin typeface="Segoe UI Light"/>
                <a:cs typeface="Segoe UI Light"/>
              </a:defRPr>
            </a:lvl3pPr>
            <a:lvl4pPr>
              <a:defRPr sz="4313">
                <a:latin typeface="Segoe UI Light"/>
                <a:cs typeface="Segoe UI Light"/>
              </a:defRPr>
            </a:lvl4pPr>
            <a:lvl5pPr>
              <a:defRPr sz="4313">
                <a:latin typeface="Segoe UI Light"/>
                <a:cs typeface="Segoe UI Light"/>
              </a:defRPr>
            </a:lvl5pPr>
          </a:lstStyle>
          <a:p>
            <a:pPr lvl="0"/>
            <a:r>
              <a:rPr lang="en-US" dirty="0"/>
              <a:t>Contents</a:t>
            </a:r>
          </a:p>
        </p:txBody>
      </p:sp>
    </p:spTree>
    <p:extLst>
      <p:ext uri="{BB962C8B-B14F-4D97-AF65-F5344CB8AC3E}">
        <p14:creationId xmlns:p14="http://schemas.microsoft.com/office/powerpoint/2010/main" val="387255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98FAC-94AC-4864-8478-D37CA4911E01}"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86907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98FAC-94AC-4864-8478-D37CA4911E01}"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420187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798FAC-94AC-4864-8478-D37CA4911E01}"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73995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798FAC-94AC-4864-8478-D37CA4911E01}" type="datetimeFigureOut">
              <a:rPr lang="en-US" smtClean="0"/>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4355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798FAC-94AC-4864-8478-D37CA4911E01}" type="datetimeFigureOut">
              <a:rPr lang="en-US" smtClean="0"/>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1631816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98FAC-94AC-4864-8478-D37CA4911E01}" type="datetimeFigureOut">
              <a:rPr lang="en-US" smtClean="0"/>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00845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98FAC-94AC-4864-8478-D37CA4911E01}"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356404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98FAC-94AC-4864-8478-D37CA4911E01}"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FBA91-D18F-4EE9-97E4-9E3510636931}" type="slidenum">
              <a:rPr lang="en-US" smtClean="0"/>
              <a:t>‹#›</a:t>
            </a:fld>
            <a:endParaRPr lang="en-US"/>
          </a:p>
        </p:txBody>
      </p:sp>
    </p:spTree>
    <p:extLst>
      <p:ext uri="{BB962C8B-B14F-4D97-AF65-F5344CB8AC3E}">
        <p14:creationId xmlns:p14="http://schemas.microsoft.com/office/powerpoint/2010/main" val="243160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98FAC-94AC-4864-8478-D37CA4911E01}" type="datetimeFigureOut">
              <a:rPr lang="en-US" smtClean="0"/>
              <a:t>2/13/2018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FBA91-D18F-4EE9-97E4-9E3510636931}" type="slidenum">
              <a:rPr lang="en-US" smtClean="0"/>
              <a:t>‹#›</a:t>
            </a:fld>
            <a:endParaRPr lang="en-US"/>
          </a:p>
        </p:txBody>
      </p:sp>
    </p:spTree>
    <p:extLst>
      <p:ext uri="{BB962C8B-B14F-4D97-AF65-F5344CB8AC3E}">
        <p14:creationId xmlns:p14="http://schemas.microsoft.com/office/powerpoint/2010/main" val="3129946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8.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2.jpeg"/><Relationship Id="rId5" Type="http://schemas.openxmlformats.org/officeDocument/2006/relationships/diagramColors" Target="../diagrams/colors1.xml"/><Relationship Id="rId10" Type="http://schemas.openxmlformats.org/officeDocument/2006/relationships/image" Target="../media/image12.png"/><Relationship Id="rId4" Type="http://schemas.openxmlformats.org/officeDocument/2006/relationships/diagramQuickStyle" Target="../diagrams/quickStyle1.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3505200" cy="7040880"/>
          </a:xfrm>
          <a:prstGeom prst="rect">
            <a:avLst/>
          </a:prstGeom>
          <a:solidFill>
            <a:schemeClr val="bg1"/>
          </a:solidFill>
        </p:spPr>
        <p:txBody>
          <a:bodyPr wrap="square" lIns="124114" tIns="62057" rIns="124114" bIns="62057" rtlCol="0" anchor="ctr">
            <a:spAutoFit/>
          </a:bodyPr>
          <a:lstStyle/>
          <a:p>
            <a:pPr algn="ctr" defTabSz="1266029"/>
            <a:endParaRPr lang="en-IN" sz="1600" dirty="0">
              <a:solidFill>
                <a:srgbClr val="434343"/>
              </a:solidFill>
              <a:latin typeface="Segoe UI"/>
              <a:cs typeface="Segoe UI"/>
            </a:endParaRPr>
          </a:p>
        </p:txBody>
      </p:sp>
      <p:sp>
        <p:nvSpPr>
          <p:cNvPr id="10" name="Title 1"/>
          <p:cNvSpPr txBox="1">
            <a:spLocks/>
          </p:cNvSpPr>
          <p:nvPr/>
        </p:nvSpPr>
        <p:spPr>
          <a:xfrm>
            <a:off x="3854939" y="4101319"/>
            <a:ext cx="7783515" cy="1795962"/>
          </a:xfrm>
          <a:prstGeom prst="rect">
            <a:avLst/>
          </a:prstGeom>
        </p:spPr>
        <p:txBody>
          <a:bodyPr lIns="89162" tIns="44586" rIns="89162" bIns="44586"/>
          <a:lstStyle>
            <a:lvl1pPr algn="l" defTabSz="1242216" rtl="0" eaLnBrk="1" latinLnBrk="0" hangingPunct="1">
              <a:spcBef>
                <a:spcPct val="0"/>
              </a:spcBef>
              <a:buNone/>
              <a:defRPr sz="1600" b="0" i="0" kern="1200">
                <a:solidFill>
                  <a:schemeClr val="accent1"/>
                </a:solidFill>
                <a:latin typeface="Helvetica Neue Light"/>
                <a:ea typeface="Segoe UI" pitchFamily="34" charset="0"/>
                <a:cs typeface="Helvetica Neue Light"/>
              </a:defRPr>
            </a:lvl1pPr>
          </a:lstStyle>
          <a:p>
            <a:pPr>
              <a:lnSpc>
                <a:spcPct val="120000"/>
              </a:lnSpc>
            </a:pPr>
            <a:r>
              <a:rPr lang="en-US" sz="4705" dirty="0" smtClean="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AUTOMATIC FEATURE</a:t>
            </a:r>
          </a:p>
          <a:p>
            <a:pPr>
              <a:lnSpc>
                <a:spcPct val="120000"/>
              </a:lnSpc>
            </a:pPr>
            <a:r>
              <a:rPr lang="en-US" sz="4705" dirty="0" smtClean="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GENERATION</a:t>
            </a:r>
            <a:endParaRPr lang="en-US" sz="4705" dirty="0">
              <a:solidFill>
                <a:srgbClr val="FFFFFF"/>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33" y="2231195"/>
            <a:ext cx="2829734" cy="2123261"/>
          </a:xfrm>
          <a:prstGeom prst="rect">
            <a:avLst/>
          </a:prstGeom>
        </p:spPr>
      </p:pic>
    </p:spTree>
    <p:extLst>
      <p:ext uri="{BB962C8B-B14F-4D97-AF65-F5344CB8AC3E}">
        <p14:creationId xmlns:p14="http://schemas.microsoft.com/office/powerpoint/2010/main" val="254147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244" y="1300767"/>
            <a:ext cx="5525038" cy="1089660"/>
          </a:xfrm>
          <a:prstGeom prst="round2DiagRect">
            <a:avLst/>
          </a:prstGeom>
          <a:solidFill>
            <a:schemeClr val="bg1">
              <a:lumMod val="95000"/>
            </a:schemeClr>
          </a:solidFill>
        </p:spPr>
        <p:txBody>
          <a:bodyPr wrap="square" rtlCol="0">
            <a:spAutoFit/>
          </a:bodyPr>
          <a:lstStyle/>
          <a:p>
            <a:pPr algn="ctr" fontAlgn="b"/>
            <a:r>
              <a:rPr lang="en-US" sz="1600" b="1" u="sng" dirty="0" err="1" smtClean="0">
                <a:solidFill>
                  <a:srgbClr val="000000"/>
                </a:solidFill>
                <a:latin typeface="Segoe UI" panose="020B0502040204020203" pitchFamily="34" charset="0"/>
                <a:ea typeface="Segoe UI" panose="020B0502040204020203" pitchFamily="34" charset="0"/>
                <a:cs typeface="Segoe UI" panose="020B0502040204020203" pitchFamily="34" charset="0"/>
              </a:rPr>
              <a:t>i_ab_schufa_scorebereich</a:t>
            </a:r>
            <a:r>
              <a:rPr lang="en-US" sz="16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6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6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Subset</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Schufa score unavailable</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Yes</a:t>
            </a:r>
            <a:endParaRPr lang="en-US" sz="1400"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99244" y="2639326"/>
            <a:ext cx="5525038" cy="1055608"/>
          </a:xfrm>
          <a:prstGeom prst="round2DiagRect">
            <a:avLst/>
          </a:prstGeom>
          <a:solidFill>
            <a:schemeClr val="bg1">
              <a:lumMod val="95000"/>
            </a:schemeClr>
          </a:solidFill>
        </p:spPr>
        <p:txBody>
          <a:bodyPr wrap="square" rtlCol="0">
            <a:spAutoFit/>
          </a:bodyPr>
          <a:lstStyle/>
          <a:p>
            <a:pPr lvl="0" algn="ctr" fontAlgn="b"/>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i_cs_text_23 !=  0</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Subset</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err="1" smtClean="0">
                <a:solidFill>
                  <a:srgbClr val="000000"/>
                </a:solidFill>
                <a:latin typeface="Segoe UI" panose="020B0502040204020203" pitchFamily="34" charset="0"/>
                <a:ea typeface="Segoe UI" panose="020B0502040204020203" pitchFamily="34" charset="0"/>
                <a:cs typeface="Segoe UI" panose="020B0502040204020203" pitchFamily="34" charset="0"/>
              </a:rPr>
              <a:t>Paket</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Shop ID != 0</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Yes</a:t>
            </a:r>
            <a:endParaRPr lang="en-US" sz="1400"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p:cNvSpPr txBox="1"/>
          <p:nvPr/>
        </p:nvSpPr>
        <p:spPr>
          <a:xfrm>
            <a:off x="6295619" y="3920973"/>
            <a:ext cx="5597917" cy="1293971"/>
          </a:xfrm>
          <a:prstGeom prst="round2DiagRect">
            <a:avLst/>
          </a:prstGeom>
          <a:solidFill>
            <a:schemeClr val="bg1">
              <a:lumMod val="95000"/>
            </a:schemeClr>
          </a:solidFill>
        </p:spPr>
        <p:txBody>
          <a:bodyPr wrap="square" rtlCol="0">
            <a:spAutoFit/>
          </a:bodyPr>
          <a:lstStyle/>
          <a:p>
            <a:pPr algn="ctr" fontAlgn="b"/>
            <a:r>
              <a:rPr lang="en-US" sz="1400" b="1" u="sng" dirty="0" err="1">
                <a:solidFill>
                  <a:srgbClr val="000000"/>
                </a:solidFill>
                <a:latin typeface="Segoe UI" panose="020B0502040204020203" pitchFamily="34" charset="0"/>
                <a:ea typeface="Segoe UI" panose="020B0502040204020203" pitchFamily="34" charset="0"/>
                <a:cs typeface="Segoe UI" panose="020B0502040204020203" pitchFamily="34" charset="0"/>
              </a:rPr>
              <a:t>numberIn</a:t>
            </a:r>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(i_cs_text_22) &gt;= 32,031.5</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Returns the first number that was found in the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text</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If the number in </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7"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87885" y="159031"/>
            <a:ext cx="6537918"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Spark Beyond Features Interpretability</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6295619" y="1300767"/>
            <a:ext cx="5597917" cy="1055608"/>
          </a:xfrm>
          <a:prstGeom prst="round2DiagRect">
            <a:avLst/>
          </a:prstGeom>
          <a:solidFill>
            <a:schemeClr val="bg1">
              <a:lumMod val="95000"/>
            </a:schemeClr>
          </a:solidFill>
        </p:spPr>
        <p:txBody>
          <a:bodyPr wrap="square" rtlCol="0">
            <a:spAutoFit/>
          </a:bodyPr>
          <a:lstStyle/>
          <a:p>
            <a:pPr algn="ctr" fontAlgn="b"/>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i_cs_m_text_03__mo_2 </a:t>
            </a:r>
            <a:r>
              <a:rPr lang="en-US" sz="1400" b="1" u="sng" dirty="0" err="1">
                <a:solidFill>
                  <a:srgbClr val="000000"/>
                </a:solidFill>
                <a:latin typeface="Segoe UI" panose="020B0502040204020203" pitchFamily="34" charset="0"/>
                <a:ea typeface="Segoe UI" panose="020B0502040204020203" pitchFamily="34" charset="0"/>
                <a:cs typeface="Segoe UI" panose="020B0502040204020203" pitchFamily="34" charset="0"/>
              </a:rPr>
              <a:t>inRange</a:t>
            </a:r>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 (117,889 to 118,129)</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Subset in a range of numbers</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Product ID between the 2 numbers</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Yes</a:t>
            </a:r>
            <a:endParaRPr lang="en-US" sz="1400"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9"/>
          <p:cNvSpPr txBox="1"/>
          <p:nvPr/>
        </p:nvSpPr>
        <p:spPr>
          <a:xfrm>
            <a:off x="6295620" y="2639326"/>
            <a:ext cx="5597916" cy="1055608"/>
          </a:xfrm>
          <a:prstGeom prst="round2DiagRect">
            <a:avLst/>
          </a:prstGeom>
          <a:solidFill>
            <a:schemeClr val="bg1">
              <a:lumMod val="95000"/>
            </a:schemeClr>
          </a:solidFill>
        </p:spPr>
        <p:txBody>
          <a:bodyPr wrap="square" rtlCol="0">
            <a:spAutoFit/>
          </a:bodyPr>
          <a:lstStyle/>
          <a:p>
            <a:pPr algn="ctr" fontAlgn="b"/>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alter </a:t>
            </a:r>
            <a:r>
              <a:rPr lang="en-US" sz="1400" b="1" u="sng" dirty="0" err="1">
                <a:solidFill>
                  <a:srgbClr val="000000"/>
                </a:solidFill>
                <a:latin typeface="Segoe UI" panose="020B0502040204020203" pitchFamily="34" charset="0"/>
                <a:ea typeface="Segoe UI" panose="020B0502040204020203" pitchFamily="34" charset="0"/>
                <a:cs typeface="Segoe UI" panose="020B0502040204020203" pitchFamily="34" charset="0"/>
              </a:rPr>
              <a:t>inRange</a:t>
            </a:r>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 (25.5 to 41.5</a:t>
            </a:r>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Subset in a range of numbers</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Age in between 25.5 to 41.5</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Yes</a:t>
            </a:r>
            <a:endParaRPr lang="en-US" sz="1400"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0"/>
          <p:cNvSpPr txBox="1"/>
          <p:nvPr/>
        </p:nvSpPr>
        <p:spPr>
          <a:xfrm>
            <a:off x="399244" y="3943833"/>
            <a:ext cx="5525038" cy="1055608"/>
          </a:xfrm>
          <a:prstGeom prst="round2DiagRect">
            <a:avLst/>
          </a:prstGeom>
          <a:solidFill>
            <a:schemeClr val="bg1">
              <a:lumMod val="95000"/>
            </a:schemeClr>
          </a:solidFill>
        </p:spPr>
        <p:txBody>
          <a:bodyPr wrap="square" rtlCol="0">
            <a:spAutoFit/>
          </a:bodyPr>
          <a:lstStyle/>
          <a:p>
            <a:pPr algn="ctr" fontAlgn="b"/>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i_cs_text_20 = </a:t>
            </a:r>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D2</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Creating a flag</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If </a:t>
            </a:r>
            <a:r>
              <a:rPr lang="en-US" sz="1400"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provider to</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value is ‘D2’</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Yes</a:t>
            </a:r>
            <a:endParaRPr lang="en-US" sz="1400"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329179" y="5248340"/>
            <a:ext cx="5665167" cy="1055608"/>
          </a:xfrm>
          <a:prstGeom prst="round2DiagRect">
            <a:avLst/>
          </a:prstGeom>
          <a:solidFill>
            <a:schemeClr val="bg1">
              <a:lumMod val="95000"/>
            </a:schemeClr>
          </a:solidFill>
        </p:spPr>
        <p:txBody>
          <a:bodyPr wrap="square" rtlCol="0">
            <a:spAutoFit/>
          </a:bodyPr>
          <a:lstStyle/>
          <a:p>
            <a:pPr algn="ctr" fontAlgn="b"/>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i_cs_unsnum_11 &gt;= 559.76</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Creating a flag</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If order value &gt; $559</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00B050"/>
                </a:solidFill>
                <a:latin typeface="Segoe UI" panose="020B0502040204020203" pitchFamily="34" charset="0"/>
                <a:ea typeface="Segoe UI" panose="020B0502040204020203" pitchFamily="34" charset="0"/>
                <a:cs typeface="Segoe UI" panose="020B0502040204020203" pitchFamily="34" charset="0"/>
              </a:rPr>
              <a:t>Yes</a:t>
            </a:r>
            <a:endParaRPr lang="en-US" sz="1400" b="1" dirty="0">
              <a:solidFill>
                <a:srgbClr val="00B050"/>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14"/>
          <p:cNvSpPr txBox="1"/>
          <p:nvPr/>
        </p:nvSpPr>
        <p:spPr>
          <a:xfrm>
            <a:off x="270844" y="757833"/>
            <a:ext cx="11277342" cy="400110"/>
          </a:xfrm>
          <a:prstGeom prst="rect">
            <a:avLst/>
          </a:prstGeom>
          <a:noFill/>
        </p:spPr>
        <p:txBody>
          <a:bodyPr wrap="square" rtlCol="0">
            <a:spAutoFit/>
          </a:bodyPr>
          <a:lstStyle/>
          <a:p>
            <a:r>
              <a:rPr lang="en-US" sz="2000" b="1" dirty="0" smtClean="0">
                <a:latin typeface="Segoe UI" panose="020B0502040204020203" pitchFamily="34" charset="0"/>
                <a:ea typeface="Segoe UI" panose="020B0502040204020203" pitchFamily="34" charset="0"/>
                <a:cs typeface="Segoe UI" panose="020B0502040204020203" pitchFamily="34" charset="0"/>
              </a:rPr>
              <a:t>SPARK BEYOND </a:t>
            </a:r>
            <a:r>
              <a:rPr lang="en-US" sz="1600" dirty="0" smtClean="0">
                <a:latin typeface="Segoe UI" panose="020B0502040204020203" pitchFamily="34" charset="0"/>
                <a:ea typeface="Segoe UI" panose="020B0502040204020203" pitchFamily="34" charset="0"/>
                <a:cs typeface="Segoe UI" panose="020B0502040204020203" pitchFamily="34" charset="0"/>
              </a:rPr>
              <a:t>generated around 170 features and features with highest marginal gain are shown below</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2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6" y="159031"/>
            <a:ext cx="546897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H2o Variable Transformations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489418" y="878699"/>
            <a:ext cx="10725842" cy="338554"/>
          </a:xfrm>
          <a:prstGeom prst="rect">
            <a:avLst/>
          </a:prstGeom>
          <a:noFill/>
        </p:spPr>
        <p:txBody>
          <a:bodyPr wrap="square" rtlCol="0">
            <a:spAutoFit/>
          </a:body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H2O driverless AI</a:t>
            </a:r>
            <a:r>
              <a:rPr lang="en-US" sz="1600" dirty="0" smtClean="0">
                <a:latin typeface="Segoe UI" panose="020B0502040204020203" pitchFamily="34" charset="0"/>
                <a:ea typeface="Segoe UI" panose="020B0502040204020203" pitchFamily="34" charset="0"/>
                <a:cs typeface="Segoe UI" panose="020B0502040204020203" pitchFamily="34" charset="0"/>
              </a:rPr>
              <a:t> uses the following transformations on the available columns and generates new features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489418" y="1520604"/>
            <a:ext cx="10955693" cy="4770537"/>
          </a:xfrm>
          <a:prstGeom prst="rect">
            <a:avLst/>
          </a:prstGeom>
          <a:noFill/>
        </p:spPr>
        <p:txBody>
          <a:bodyPr wrap="square" rtlCol="0">
            <a:spAutoFit/>
          </a:bodyPr>
          <a:lstStyle/>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Target encoding methods</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Cross Validation Target Encoding </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Cross Validation Categorical to Numeric Encoding </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Categorical Target Encoding</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Numeric to Categorical Target Encoding Transformer</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Cluster Target Encoding Transformer</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Cluster Distance Transformer</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Weight of Evidence</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Numeric To Categorical Weight of Evidence </a:t>
            </a:r>
            <a:r>
              <a:rPr lang="en-US" sz="1600" b="1" dirty="0" smtClean="0">
                <a:latin typeface="Segoe UI" panose="020B0502040204020203" pitchFamily="34" charset="0"/>
                <a:ea typeface="Segoe UI" panose="020B0502040204020203" pitchFamily="34" charset="0"/>
                <a:cs typeface="Segoe UI" panose="020B0502040204020203" pitchFamily="34" charset="0"/>
              </a:rPr>
              <a:t>Transformer</a:t>
            </a:r>
          </a:p>
          <a:p>
            <a:pPr marL="342900"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Filter Transformer </a:t>
            </a:r>
            <a:r>
              <a:rPr lang="en-US" sz="1600" dirty="0" smtClean="0">
                <a:latin typeface="Segoe UI" panose="020B0502040204020203" pitchFamily="34" charset="0"/>
                <a:ea typeface="Segoe UI" panose="020B0502040204020203" pitchFamily="34" charset="0"/>
                <a:cs typeface="Segoe UI" panose="020B0502040204020203" pitchFamily="34" charset="0"/>
              </a:rPr>
              <a:t>– Counts of values in Numeric columns</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Frequent </a:t>
            </a:r>
            <a:r>
              <a:rPr lang="en-US" sz="1600" b="1" dirty="0" smtClean="0">
                <a:latin typeface="Segoe UI" panose="020B0502040204020203" pitchFamily="34" charset="0"/>
                <a:ea typeface="Segoe UI" panose="020B0502040204020203" pitchFamily="34" charset="0"/>
                <a:cs typeface="Segoe UI" panose="020B0502040204020203" pitchFamily="34" charset="0"/>
              </a:rPr>
              <a:t>Transformer </a:t>
            </a:r>
            <a:r>
              <a:rPr lang="en-US" sz="1600" dirty="0" smtClean="0">
                <a:latin typeface="Segoe UI" panose="020B0502040204020203" pitchFamily="34" charset="0"/>
                <a:ea typeface="Segoe UI" panose="020B0502040204020203" pitchFamily="34" charset="0"/>
                <a:cs typeface="Segoe UI" panose="020B0502040204020203" pitchFamily="34" charset="0"/>
              </a:rPr>
              <a:t>– Counts of categorical values</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Bulk Interactions </a:t>
            </a:r>
            <a:r>
              <a:rPr lang="en-US" sz="1600" b="1" dirty="0" smtClean="0">
                <a:latin typeface="Segoe UI" panose="020B0502040204020203" pitchFamily="34" charset="0"/>
                <a:ea typeface="Segoe UI" panose="020B0502040204020203" pitchFamily="34" charset="0"/>
                <a:cs typeface="Segoe UI" panose="020B0502040204020203" pitchFamily="34" charset="0"/>
              </a:rPr>
              <a:t>Transformer </a:t>
            </a:r>
            <a:r>
              <a:rPr lang="en-US" sz="1600" dirty="0" smtClean="0">
                <a:latin typeface="Segoe UI" panose="020B0502040204020203" pitchFamily="34" charset="0"/>
                <a:ea typeface="Segoe UI" panose="020B0502040204020203" pitchFamily="34" charset="0"/>
                <a:cs typeface="Segoe UI" panose="020B0502040204020203" pitchFamily="34" charset="0"/>
              </a:rPr>
              <a:t>– Arithmetic Operations on the numerical columns</a:t>
            </a:r>
          </a:p>
          <a:p>
            <a:pPr marL="342900" indent="-342900">
              <a:buFont typeface="+mj-lt"/>
              <a:buAutoNum type="arabicPeriod"/>
            </a:pPr>
            <a:r>
              <a:rPr lang="en-US" sz="1600" b="1" dirty="0">
                <a:latin typeface="Segoe UI" panose="020B0502040204020203" pitchFamily="34" charset="0"/>
                <a:ea typeface="Segoe UI" panose="020B0502040204020203" pitchFamily="34" charset="0"/>
                <a:cs typeface="Segoe UI" panose="020B0502040204020203" pitchFamily="34" charset="0"/>
              </a:rPr>
              <a:t>Truncated SVD Numeric </a:t>
            </a:r>
            <a:r>
              <a:rPr lang="en-US" sz="1600" b="1" dirty="0" smtClean="0">
                <a:latin typeface="Segoe UI" panose="020B0502040204020203" pitchFamily="34" charset="0"/>
                <a:ea typeface="Segoe UI" panose="020B0502040204020203" pitchFamily="34" charset="0"/>
                <a:cs typeface="Segoe UI" panose="020B0502040204020203" pitchFamily="34" charset="0"/>
              </a:rPr>
              <a:t>Transformer </a:t>
            </a:r>
            <a:r>
              <a:rPr lang="en-US" sz="1600" dirty="0" smtClean="0">
                <a:latin typeface="Segoe UI" panose="020B0502040204020203" pitchFamily="34" charset="0"/>
                <a:ea typeface="Segoe UI" panose="020B0502040204020203" pitchFamily="34" charset="0"/>
                <a:cs typeface="Segoe UI" panose="020B0502040204020203" pitchFamily="34" charset="0"/>
              </a:rPr>
              <a:t>– Matrix based dimensionality reduction Method</a:t>
            </a:r>
          </a:p>
          <a:p>
            <a:pPr marL="342900"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Dates</a:t>
            </a:r>
          </a:p>
          <a:p>
            <a:pPr marL="800100" lvl="1" indent="-34290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Dates Transformer – Month, Year, Weekday etc..</a:t>
            </a:r>
          </a:p>
          <a:p>
            <a:pPr marL="800100" lvl="1" indent="-342900">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Date Polar </a:t>
            </a:r>
            <a:r>
              <a:rPr lang="en-US" sz="1600" dirty="0" smtClean="0">
                <a:latin typeface="Segoe UI" panose="020B0502040204020203" pitchFamily="34" charset="0"/>
                <a:ea typeface="Segoe UI" panose="020B0502040204020203" pitchFamily="34" charset="0"/>
                <a:cs typeface="Segoe UI" panose="020B0502040204020203" pitchFamily="34" charset="0"/>
              </a:rPr>
              <a:t>Transformer – Month in Year</a:t>
            </a:r>
          </a:p>
          <a:p>
            <a:pPr marL="342900"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Text </a:t>
            </a:r>
          </a:p>
          <a:p>
            <a:pPr marL="800100" lvl="1" indent="-342900">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Text Transformer - </a:t>
            </a:r>
            <a:r>
              <a:rPr lang="en-US" sz="1600" dirty="0">
                <a:latin typeface="Segoe UI" panose="020B0502040204020203" pitchFamily="34" charset="0"/>
                <a:ea typeface="Segoe UI" panose="020B0502040204020203" pitchFamily="34" charset="0"/>
                <a:cs typeface="Segoe UI" panose="020B0502040204020203" pitchFamily="34" charset="0"/>
              </a:rPr>
              <a:t>term frequency–inverse document </a:t>
            </a:r>
            <a:r>
              <a:rPr lang="en-US" sz="1600" dirty="0" smtClean="0">
                <a:latin typeface="Segoe UI" panose="020B0502040204020203" pitchFamily="34" charset="0"/>
                <a:ea typeface="Segoe UI" panose="020B0502040204020203" pitchFamily="34" charset="0"/>
                <a:cs typeface="Segoe UI" panose="020B0502040204020203" pitchFamily="34" charset="0"/>
              </a:rPr>
              <a:t>frequency/counts to assign weights to the word in the whole column</a:t>
            </a:r>
          </a:p>
        </p:txBody>
      </p:sp>
    </p:spTree>
    <p:extLst>
      <p:ext uri="{BB962C8B-B14F-4D97-AF65-F5344CB8AC3E}">
        <p14:creationId xmlns:p14="http://schemas.microsoft.com/office/powerpoint/2010/main" val="303332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6" y="159031"/>
            <a:ext cx="546897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Spark Beyond Transformations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489418" y="878699"/>
            <a:ext cx="10725842" cy="338554"/>
          </a:xfrm>
          <a:prstGeom prst="rect">
            <a:avLst/>
          </a:prstGeom>
          <a:noFill/>
        </p:spPr>
        <p:txBody>
          <a:bodyPr wrap="square" rtlCol="0">
            <a:spAutoFit/>
          </a:body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Spark Beyond </a:t>
            </a:r>
            <a:r>
              <a:rPr lang="en-US" sz="1600" dirty="0" smtClean="0">
                <a:latin typeface="Segoe UI" panose="020B0502040204020203" pitchFamily="34" charset="0"/>
                <a:ea typeface="Segoe UI" panose="020B0502040204020203" pitchFamily="34" charset="0"/>
                <a:cs typeface="Segoe UI" panose="020B0502040204020203" pitchFamily="34" charset="0"/>
              </a:rPr>
              <a:t>uses the following transformations on the available columns and generates new features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489418" y="1520604"/>
            <a:ext cx="10955693" cy="4278094"/>
          </a:xfrm>
          <a:prstGeom prst="rect">
            <a:avLst/>
          </a:prstGeom>
          <a:noFill/>
        </p:spPr>
        <p:txBody>
          <a:bodyPr wrap="square" rtlCol="0">
            <a:spAutoFit/>
          </a:bodyPr>
          <a:lstStyle/>
          <a:p>
            <a:pPr marL="342900"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Numbers / Continuous Fields</a:t>
            </a:r>
          </a:p>
          <a:p>
            <a:pPr marL="800100" lvl="1" indent="-342900">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Features by subset - </a:t>
            </a:r>
            <a:r>
              <a:rPr lang="en-US" sz="1600" dirty="0" smtClean="0">
                <a:latin typeface="Segoe UI" panose="020B0502040204020203" pitchFamily="34" charset="0"/>
                <a:ea typeface="Segoe UI" panose="020B0502040204020203" pitchFamily="34" charset="0"/>
                <a:cs typeface="Segoe UI" panose="020B0502040204020203" pitchFamily="34" charset="0"/>
              </a:rPr>
              <a:t>Creating flags from continuous variables using basic comparison methods like equal, unequal, greater , between etc..</a:t>
            </a:r>
          </a:p>
          <a:p>
            <a:pPr marL="800100" lvl="1" indent="-342900">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Algebraic Transformations </a:t>
            </a:r>
            <a:r>
              <a:rPr lang="en-US" sz="1600" dirty="0" smtClean="0">
                <a:latin typeface="Segoe UI" panose="020B0502040204020203" pitchFamily="34" charset="0"/>
                <a:ea typeface="Segoe UI" panose="020B0502040204020203" pitchFamily="34" charset="0"/>
                <a:cs typeface="Segoe UI" panose="020B0502040204020203" pitchFamily="34" charset="0"/>
              </a:rPr>
              <a:t>– Transformations like floor, round, sigmoid etc. are applied to generate new features</a:t>
            </a:r>
          </a:p>
          <a:p>
            <a:pPr marL="800100" lvl="1" indent="-342900">
              <a:buFont typeface="Arial" panose="020B0604020202020204" pitchFamily="34" charset="0"/>
              <a:buChar char="•"/>
            </a:pPr>
            <a:r>
              <a:rPr lang="en-US" sz="1600" b="1" dirty="0" smtClean="0">
                <a:latin typeface="Segoe UI" panose="020B0502040204020203" pitchFamily="34" charset="0"/>
                <a:ea typeface="Segoe UI" panose="020B0502040204020203" pitchFamily="34" charset="0"/>
                <a:cs typeface="Segoe UI" panose="020B0502040204020203" pitchFamily="34" charset="0"/>
              </a:rPr>
              <a:t>Features by Interactions -</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dirty="0">
                <a:latin typeface="Segoe UI" panose="020B0502040204020203" pitchFamily="34" charset="0"/>
                <a:ea typeface="Segoe UI" panose="020B0502040204020203" pitchFamily="34" charset="0"/>
                <a:cs typeface="Segoe UI" panose="020B0502040204020203" pitchFamily="34" charset="0"/>
              </a:rPr>
              <a:t>Creates new variables by </a:t>
            </a:r>
            <a:r>
              <a:rPr lang="en-US" sz="1600" dirty="0" smtClean="0">
                <a:latin typeface="Segoe UI" panose="020B0502040204020203" pitchFamily="34" charset="0"/>
                <a:ea typeface="Segoe UI" panose="020B0502040204020203" pitchFamily="34" charset="0"/>
                <a:cs typeface="Segoe UI" panose="020B0502040204020203" pitchFamily="34" charset="0"/>
              </a:rPr>
              <a:t>performing arithmetic </a:t>
            </a:r>
            <a:r>
              <a:rPr lang="en-US" sz="1600" dirty="0">
                <a:latin typeface="Segoe UI" panose="020B0502040204020203" pitchFamily="34" charset="0"/>
                <a:ea typeface="Segoe UI" panose="020B0502040204020203" pitchFamily="34" charset="0"/>
                <a:cs typeface="Segoe UI" panose="020B0502040204020203" pitchFamily="34" charset="0"/>
              </a:rPr>
              <a:t>operations combining </a:t>
            </a:r>
            <a:r>
              <a:rPr lang="en-US" sz="1600" dirty="0" smtClean="0">
                <a:latin typeface="Segoe UI" panose="020B0502040204020203" pitchFamily="34" charset="0"/>
                <a:ea typeface="Segoe UI" panose="020B0502040204020203" pitchFamily="34" charset="0"/>
                <a:cs typeface="Segoe UI" panose="020B0502040204020203" pitchFamily="34" charset="0"/>
              </a:rPr>
              <a:t>multiple </a:t>
            </a:r>
            <a:r>
              <a:rPr lang="en-US" sz="1600" dirty="0">
                <a:latin typeface="Segoe UI" panose="020B0502040204020203" pitchFamily="34" charset="0"/>
                <a:ea typeface="Segoe UI" panose="020B0502040204020203" pitchFamily="34" charset="0"/>
                <a:cs typeface="Segoe UI" panose="020B0502040204020203" pitchFamily="34" charset="0"/>
              </a:rPr>
              <a:t>columns and create a new feature</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Text</a:t>
            </a:r>
          </a:p>
          <a:p>
            <a:pPr marL="800100" lvl="1"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Features by subset – </a:t>
            </a:r>
            <a:r>
              <a:rPr lang="en-US" sz="1600" dirty="0" smtClean="0">
                <a:latin typeface="Segoe UI" panose="020B0502040204020203" pitchFamily="34" charset="0"/>
                <a:ea typeface="Segoe UI" panose="020B0502040204020203" pitchFamily="34" charset="0"/>
                <a:cs typeface="Segoe UI" panose="020B0502040204020203" pitchFamily="34" charset="0"/>
              </a:rPr>
              <a:t>Uses conditions like contains, not contains etc. on substrings</a:t>
            </a:r>
          </a:p>
          <a:p>
            <a:pPr marL="800100" lvl="1"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Misc. – </a:t>
            </a:r>
            <a:r>
              <a:rPr lang="en-US" sz="1600" dirty="0" err="1" smtClean="0">
                <a:latin typeface="Segoe UI" panose="020B0502040204020203" pitchFamily="34" charset="0"/>
                <a:ea typeface="Segoe UI" panose="020B0502040204020203" pitchFamily="34" charset="0"/>
                <a:cs typeface="Segoe UI" panose="020B0502040204020203" pitchFamily="34" charset="0"/>
              </a:rPr>
              <a:t>smallSubset</a:t>
            </a:r>
            <a:r>
              <a:rPr lang="en-US" sz="1600" dirty="0" smtClean="0">
                <a:latin typeface="Segoe UI" panose="020B0502040204020203" pitchFamily="34" charset="0"/>
                <a:ea typeface="Segoe UI" panose="020B0502040204020203" pitchFamily="34" charset="0"/>
                <a:cs typeface="Segoe UI" panose="020B0502040204020203" pitchFamily="34" charset="0"/>
              </a:rPr>
              <a:t>, Normalized Histograms, prefixes etc.. are some unique functions applied on text based fields to generate new features.</a:t>
            </a:r>
          </a:p>
          <a:p>
            <a:pPr marL="800100" lvl="1" indent="-342900">
              <a:buFont typeface="+mj-lt"/>
              <a:buAutoNum type="arabicPeriod"/>
            </a:pPr>
            <a:endParaRPr lang="en-US" sz="1600" dirty="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Dates</a:t>
            </a:r>
          </a:p>
          <a:p>
            <a:pPr marL="800100" lvl="1"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Features by Subset – </a:t>
            </a:r>
            <a:r>
              <a:rPr lang="en-US" sz="1600" dirty="0" smtClean="0">
                <a:latin typeface="Segoe UI" panose="020B0502040204020203" pitchFamily="34" charset="0"/>
                <a:ea typeface="Segoe UI" panose="020B0502040204020203" pitchFamily="34" charset="0"/>
                <a:cs typeface="Segoe UI" panose="020B0502040204020203" pitchFamily="34" charset="0"/>
              </a:rPr>
              <a:t>Year, Day, Month, Day of Week, Weekend/ Weekday etc..</a:t>
            </a:r>
          </a:p>
          <a:p>
            <a:pPr marL="800100" lvl="1" indent="-342900">
              <a:buFont typeface="+mj-lt"/>
              <a:buAutoNum type="arabicPeriod"/>
            </a:pPr>
            <a:r>
              <a:rPr lang="en-US" sz="1600" b="1" dirty="0" smtClean="0">
                <a:latin typeface="Segoe UI" panose="020B0502040204020203" pitchFamily="34" charset="0"/>
                <a:ea typeface="Segoe UI" panose="020B0502040204020203" pitchFamily="34" charset="0"/>
                <a:cs typeface="Segoe UI" panose="020B0502040204020203" pitchFamily="34" charset="0"/>
              </a:rPr>
              <a:t>Features by difference – </a:t>
            </a:r>
            <a:r>
              <a:rPr lang="en-US" sz="1600" dirty="0" smtClean="0">
                <a:latin typeface="Segoe UI" panose="020B0502040204020203" pitchFamily="34" charset="0"/>
                <a:ea typeface="Segoe UI" panose="020B0502040204020203" pitchFamily="34" charset="0"/>
                <a:cs typeface="Segoe UI" panose="020B0502040204020203" pitchFamily="34" charset="0"/>
              </a:rPr>
              <a:t>Date Difference, Month Difference</a:t>
            </a:r>
          </a:p>
          <a:p>
            <a:pPr marL="800100" lvl="1" indent="-342900">
              <a:buFont typeface="+mj-lt"/>
              <a:buAutoNum type="arabicPeriod"/>
            </a:pP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mj-lt"/>
              <a:buAutoNum type="arabicPeriod"/>
            </a:pP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930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4342" y="3110231"/>
            <a:ext cx="2242922" cy="635430"/>
          </a:xfrm>
          <a:prstGeom prst="rect">
            <a:avLst/>
          </a:prstGeom>
          <a:noFill/>
        </p:spPr>
        <p:txBody>
          <a:bodyPr wrap="none" rtlCol="0">
            <a:spAutoFit/>
          </a:bodyPr>
          <a:lstStyle/>
          <a:p>
            <a:r>
              <a:rPr lang="en-IN" sz="3529" b="1" dirty="0" smtClean="0">
                <a:solidFill>
                  <a:schemeClr val="bg1"/>
                </a:solidFill>
                <a:latin typeface="Segoe UI"/>
                <a:cs typeface="Segoe UI"/>
              </a:rPr>
              <a:t>Appendix</a:t>
            </a:r>
            <a:endParaRPr lang="en-IN" sz="3529" b="1" dirty="0">
              <a:solidFill>
                <a:schemeClr val="bg1"/>
              </a:solidFill>
              <a:latin typeface="Segoe UI"/>
              <a:cs typeface="Segoe UI"/>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941" y="2434907"/>
            <a:ext cx="2644502" cy="1984274"/>
          </a:xfrm>
          <a:prstGeom prst="rect">
            <a:avLst/>
          </a:prstGeom>
        </p:spPr>
      </p:pic>
    </p:spTree>
    <p:extLst>
      <p:ext uri="{BB962C8B-B14F-4D97-AF65-F5344CB8AC3E}">
        <p14:creationId xmlns:p14="http://schemas.microsoft.com/office/powerpoint/2010/main" val="141928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3485622"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H2O </a:t>
            </a: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DRIVERLESS</a:t>
            </a: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 AI</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pic>
        <p:nvPicPr>
          <p:cNvPr id="2" name="Picture 1"/>
          <p:cNvPicPr>
            <a:picLocks noChangeAspect="1"/>
          </p:cNvPicPr>
          <p:nvPr/>
        </p:nvPicPr>
        <p:blipFill rotWithShape="1">
          <a:blip r:embed="rId4"/>
          <a:srcRect l="3752" t="9520" r="68657" b="4012"/>
          <a:stretch/>
        </p:blipFill>
        <p:spPr>
          <a:xfrm>
            <a:off x="146220" y="2027816"/>
            <a:ext cx="2545465" cy="3127589"/>
          </a:xfrm>
          <a:prstGeom prst="rect">
            <a:avLst/>
          </a:prstGeom>
        </p:spPr>
      </p:pic>
      <p:sp>
        <p:nvSpPr>
          <p:cNvPr id="7" name="TextBox 6"/>
          <p:cNvSpPr txBox="1"/>
          <p:nvPr/>
        </p:nvSpPr>
        <p:spPr>
          <a:xfrm>
            <a:off x="146220" y="1056068"/>
            <a:ext cx="11747316" cy="584775"/>
          </a:xfrm>
          <a:prstGeom prst="rect">
            <a:avLst/>
          </a:prstGeom>
          <a:noFill/>
        </p:spPr>
        <p:txBody>
          <a:bodyPr wrap="square" rtlCol="0">
            <a:spAutoFit/>
          </a:bodyPr>
          <a:lstStyle/>
          <a:p>
            <a:r>
              <a:rPr lang="en-US" sz="1600" smtClean="0">
                <a:latin typeface="Segoe UI" panose="020B0502040204020203" pitchFamily="34" charset="0"/>
                <a:ea typeface="Segoe UI" panose="020B0502040204020203" pitchFamily="34" charset="0"/>
                <a:cs typeface="Segoe UI" panose="020B0502040204020203" pitchFamily="34" charset="0"/>
              </a:rPr>
              <a:t>Driverless AI is the latest product from H2o.ai that automates entire data science process. The tool assists with preparing data, calibrating parameters and determining optimal algorithms that helps improve accuracy in model prediction. </a:t>
            </a:r>
            <a:endParaRPr lang="en-US" sz="1600" dirty="0" smtClean="0">
              <a:latin typeface="Segoe UI" panose="020B0502040204020203" pitchFamily="34" charset="0"/>
              <a:ea typeface="Segoe UI" panose="020B0502040204020203" pitchFamily="34" charset="0"/>
              <a:cs typeface="Segoe UI" panose="020B0502040204020203" pitchFamily="34" charset="0"/>
            </a:endParaRPr>
          </a:p>
        </p:txBody>
      </p:sp>
      <p:pic>
        <p:nvPicPr>
          <p:cNvPr id="12" name="Picture 11"/>
          <p:cNvPicPr>
            <a:picLocks noChangeAspect="1"/>
          </p:cNvPicPr>
          <p:nvPr/>
        </p:nvPicPr>
        <p:blipFill rotWithShape="1">
          <a:blip r:embed="rId4"/>
          <a:srcRect l="36532" t="9520" r="37503" b="4012"/>
          <a:stretch/>
        </p:blipFill>
        <p:spPr>
          <a:xfrm>
            <a:off x="2820473" y="2026214"/>
            <a:ext cx="2395470" cy="3127589"/>
          </a:xfrm>
          <a:prstGeom prst="rect">
            <a:avLst/>
          </a:prstGeom>
        </p:spPr>
      </p:pic>
      <p:pic>
        <p:nvPicPr>
          <p:cNvPr id="13" name="Picture 12"/>
          <p:cNvPicPr>
            <a:picLocks noChangeAspect="1"/>
          </p:cNvPicPr>
          <p:nvPr/>
        </p:nvPicPr>
        <p:blipFill rotWithShape="1">
          <a:blip r:embed="rId4"/>
          <a:srcRect l="69081" t="9520" r="3446" b="4012"/>
          <a:stretch/>
        </p:blipFill>
        <p:spPr>
          <a:xfrm>
            <a:off x="5344731" y="2026213"/>
            <a:ext cx="2534571" cy="3127589"/>
          </a:xfrm>
          <a:prstGeom prst="rect">
            <a:avLst/>
          </a:prstGeom>
        </p:spPr>
      </p:pic>
      <p:pic>
        <p:nvPicPr>
          <p:cNvPr id="8" name="Picture 7"/>
          <p:cNvPicPr>
            <a:picLocks noChangeAspect="1"/>
          </p:cNvPicPr>
          <p:nvPr/>
        </p:nvPicPr>
        <p:blipFill>
          <a:blip r:embed="rId5"/>
          <a:stretch>
            <a:fillRect/>
          </a:stretch>
        </p:blipFill>
        <p:spPr>
          <a:xfrm>
            <a:off x="9238465" y="2373100"/>
            <a:ext cx="1678447" cy="882538"/>
          </a:xfrm>
          <a:prstGeom prst="rect">
            <a:avLst/>
          </a:prstGeom>
        </p:spPr>
      </p:pic>
      <p:pic>
        <p:nvPicPr>
          <p:cNvPr id="9" name="Picture 8"/>
          <p:cNvPicPr>
            <a:picLocks noChangeAspect="1"/>
          </p:cNvPicPr>
          <p:nvPr/>
        </p:nvPicPr>
        <p:blipFill>
          <a:blip r:embed="rId6"/>
          <a:stretch>
            <a:fillRect/>
          </a:stretch>
        </p:blipFill>
        <p:spPr>
          <a:xfrm>
            <a:off x="8780974" y="3255638"/>
            <a:ext cx="2751719" cy="896234"/>
          </a:xfrm>
          <a:prstGeom prst="rect">
            <a:avLst/>
          </a:prstGeom>
        </p:spPr>
      </p:pic>
      <p:pic>
        <p:nvPicPr>
          <p:cNvPr id="10" name="Picture 9"/>
          <p:cNvPicPr>
            <a:picLocks noChangeAspect="1"/>
          </p:cNvPicPr>
          <p:nvPr/>
        </p:nvPicPr>
        <p:blipFill>
          <a:blip r:embed="rId7"/>
          <a:stretch>
            <a:fillRect/>
          </a:stretch>
        </p:blipFill>
        <p:spPr>
          <a:xfrm>
            <a:off x="9494984" y="4294640"/>
            <a:ext cx="1664626" cy="859162"/>
          </a:xfrm>
          <a:prstGeom prst="rect">
            <a:avLst/>
          </a:prstGeom>
        </p:spPr>
      </p:pic>
      <p:sp>
        <p:nvSpPr>
          <p:cNvPr id="11" name="TextBox 10"/>
          <p:cNvSpPr txBox="1"/>
          <p:nvPr/>
        </p:nvSpPr>
        <p:spPr>
          <a:xfrm>
            <a:off x="8550362" y="1978085"/>
            <a:ext cx="3212942" cy="338554"/>
          </a:xfrm>
          <a:prstGeom prst="rect">
            <a:avLst/>
          </a:prstGeom>
          <a:noFill/>
          <a:ln>
            <a:solidFill>
              <a:schemeClr val="tx1"/>
            </a:solidFill>
          </a:ln>
        </p:spPr>
        <p:txBody>
          <a:bodyPr wrap="square" rtlCol="0">
            <a:spAutoFit/>
          </a:body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Driverless AI Instances in cloud </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pic>
        <p:nvPicPr>
          <p:cNvPr id="18" name="Picture 17"/>
          <p:cNvPicPr>
            <a:picLocks noChangeAspect="1"/>
          </p:cNvPicPr>
          <p:nvPr/>
        </p:nvPicPr>
        <p:blipFill>
          <a:blip r:embed="rId5"/>
          <a:stretch>
            <a:fillRect/>
          </a:stretch>
        </p:blipFill>
        <p:spPr>
          <a:xfrm>
            <a:off x="2820473" y="5678669"/>
            <a:ext cx="1678447" cy="882538"/>
          </a:xfrm>
          <a:prstGeom prst="rect">
            <a:avLst/>
          </a:prstGeom>
        </p:spPr>
      </p:pic>
      <p:sp>
        <p:nvSpPr>
          <p:cNvPr id="19" name="TextBox 18"/>
          <p:cNvSpPr txBox="1"/>
          <p:nvPr/>
        </p:nvSpPr>
        <p:spPr>
          <a:xfrm>
            <a:off x="146220" y="5678669"/>
            <a:ext cx="2545465" cy="830997"/>
          </a:xfrm>
          <a:prstGeom prst="rect">
            <a:avLst/>
          </a:prstGeom>
          <a:noFill/>
          <a:ln>
            <a:solidFill>
              <a:schemeClr val="tx1"/>
            </a:solidFill>
          </a:ln>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POV Exercise</a:t>
            </a:r>
          </a:p>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(1 month free trail license for driverless AI)</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16" name="Group 15"/>
          <p:cNvGrpSpPr/>
          <p:nvPr/>
        </p:nvGrpSpPr>
        <p:grpSpPr>
          <a:xfrm>
            <a:off x="5523059" y="5372629"/>
            <a:ext cx="3971925" cy="1229370"/>
            <a:chOff x="4909064" y="5394628"/>
            <a:chExt cx="3971925" cy="1229370"/>
          </a:xfrm>
        </p:grpSpPr>
        <p:pic>
          <p:nvPicPr>
            <p:cNvPr id="14" name="Picture 13"/>
            <p:cNvPicPr>
              <a:picLocks noChangeAspect="1"/>
            </p:cNvPicPr>
            <p:nvPr/>
          </p:nvPicPr>
          <p:blipFill>
            <a:blip r:embed="rId8"/>
            <a:stretch>
              <a:fillRect/>
            </a:stretch>
          </p:blipFill>
          <p:spPr>
            <a:xfrm>
              <a:off x="4985264" y="6062023"/>
              <a:ext cx="3895725" cy="561975"/>
            </a:xfrm>
            <a:prstGeom prst="rect">
              <a:avLst/>
            </a:prstGeom>
          </p:spPr>
        </p:pic>
        <p:pic>
          <p:nvPicPr>
            <p:cNvPr id="15" name="Picture 14"/>
            <p:cNvPicPr>
              <a:picLocks noChangeAspect="1"/>
            </p:cNvPicPr>
            <p:nvPr/>
          </p:nvPicPr>
          <p:blipFill>
            <a:blip r:embed="rId9"/>
            <a:stretch>
              <a:fillRect/>
            </a:stretch>
          </p:blipFill>
          <p:spPr>
            <a:xfrm>
              <a:off x="4909064" y="5394628"/>
              <a:ext cx="3971925" cy="685800"/>
            </a:xfrm>
            <a:prstGeom prst="rect">
              <a:avLst/>
            </a:prstGeom>
          </p:spPr>
        </p:pic>
      </p:grpSp>
      <p:pic>
        <p:nvPicPr>
          <p:cNvPr id="20" name="Picture 19"/>
          <p:cNvPicPr>
            <a:picLocks noChangeAspect="1"/>
          </p:cNvPicPr>
          <p:nvPr/>
        </p:nvPicPr>
        <p:blipFill>
          <a:blip r:embed="rId10"/>
          <a:stretch>
            <a:fillRect/>
          </a:stretch>
        </p:blipFill>
        <p:spPr>
          <a:xfrm>
            <a:off x="4419386" y="5579043"/>
            <a:ext cx="1011847" cy="1081790"/>
          </a:xfrm>
          <a:prstGeom prst="rect">
            <a:avLst/>
          </a:prstGeom>
        </p:spPr>
      </p:pic>
    </p:spTree>
    <p:extLst>
      <p:ext uri="{BB962C8B-B14F-4D97-AF65-F5344CB8AC3E}">
        <p14:creationId xmlns:p14="http://schemas.microsoft.com/office/powerpoint/2010/main" val="171992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287886" y="159031"/>
            <a:ext cx="546897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IMPORTANT VARIABLES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476905" y="757833"/>
            <a:ext cx="11101202" cy="400110"/>
          </a:xfrm>
          <a:prstGeom prst="rect">
            <a:avLst/>
          </a:prstGeom>
          <a:noFill/>
        </p:spPr>
        <p:txBody>
          <a:bodyPr wrap="square" rtlCol="0">
            <a:spAutoFit/>
          </a:bodyPr>
          <a:lstStyle/>
          <a:p>
            <a:r>
              <a:rPr lang="en-US" sz="1600" dirty="0" smtClean="0">
                <a:latin typeface="Segoe UI" panose="020B0502040204020203" pitchFamily="34" charset="0"/>
                <a:ea typeface="Segoe UI" panose="020B0502040204020203" pitchFamily="34" charset="0"/>
                <a:cs typeface="Segoe UI" panose="020B0502040204020203" pitchFamily="34" charset="0"/>
              </a:rPr>
              <a:t>Based on features generated by </a:t>
            </a:r>
            <a:r>
              <a:rPr lang="en-US" sz="2000" b="1" dirty="0" smtClean="0">
                <a:latin typeface="Segoe UI" panose="020B0502040204020203" pitchFamily="34" charset="0"/>
                <a:ea typeface="Segoe UI" panose="020B0502040204020203" pitchFamily="34" charset="0"/>
                <a:cs typeface="Segoe UI" panose="020B0502040204020203" pitchFamily="34" charset="0"/>
              </a:rPr>
              <a:t>H2O Driverless AI</a:t>
            </a:r>
            <a:r>
              <a:rPr lang="en-US" sz="1600" dirty="0" smtClean="0">
                <a:latin typeface="Segoe UI" panose="020B0502040204020203" pitchFamily="34" charset="0"/>
                <a:ea typeface="Segoe UI" panose="020B0502040204020203" pitchFamily="34" charset="0"/>
                <a:cs typeface="Segoe UI" panose="020B0502040204020203" pitchFamily="34" charset="0"/>
              </a:rPr>
              <a:t> , the following variables are highly important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936554171"/>
              </p:ext>
            </p:extLst>
          </p:nvPr>
        </p:nvGraphicFramePr>
        <p:xfrm>
          <a:off x="476905" y="1340428"/>
          <a:ext cx="9182249" cy="4663440"/>
        </p:xfrm>
        <a:graphic>
          <a:graphicData uri="http://schemas.openxmlformats.org/drawingml/2006/table">
            <a:tbl>
              <a:tblPr/>
              <a:tblGrid>
                <a:gridCol w="2768570"/>
                <a:gridCol w="6413679"/>
              </a:tblGrid>
              <a:tr h="274320">
                <a:tc>
                  <a:txBody>
                    <a:bodyPr/>
                    <a:lstStyle/>
                    <a:p>
                      <a:pPr algn="ctr"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Important Variables</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Description</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ALTER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Age of customer</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I_AB_SCHUFA_ANZ_MRK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Number of features (</a:t>
                      </a:r>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schufa</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(external credit agency) )</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I_AB_SCHUFA_FILTEXTE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Schufa</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-filter</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I_AB_SCHUFA_MRK_CODE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Two-digit code for </a:t>
                      </a:r>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schufa</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feature (external credit agency)): rank 1</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I_AB_SCHUFA_SCOREBEREICH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Schufa-score aggregated into scorebands (A - P )(external credit score</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I_CS_M_TEXT_02__MO_1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Orderdetails.Produktid</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I_CS_M_TEXT_03__MO_2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Orderdetails.Referenzprodukt</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I_CS_M_TEXT_06__MO_2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Orderdetails.Artikel_template ID</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I_CS_TEXT_15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Shop-id:</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I_CS_TEXT_18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Place of registration of companny (B2B, B2S, B2G only</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I_CS_TEXT_22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Mediacode (code for certain campaigns</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I_CS_UNSNUM_11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Sum of order value of basket case (hardware only</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I_IRP_TOP_CLIENTTRANSACTIONID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Request-id</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ID_TRANSACTION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Transaction-id</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O_CS_SIGNUM_08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External information: address verification</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b"/>
                      <a: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O_OSC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Application score</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600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5" y="159031"/>
            <a:ext cx="5945489"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GENERATED FEATURES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270844" y="757833"/>
            <a:ext cx="2751527" cy="400110"/>
          </a:xfrm>
          <a:prstGeom prst="rect">
            <a:avLst/>
          </a:prstGeom>
          <a:noFill/>
        </p:spPr>
        <p:txBody>
          <a:bodyPr wrap="square" rtlCol="0">
            <a:spAutoFit/>
          </a:bodyPr>
          <a:lstStyle/>
          <a:p>
            <a:pPr algn="ctr"/>
            <a:r>
              <a:rPr lang="en-US" sz="2000" b="1" smtClean="0">
                <a:latin typeface="Segoe UI" panose="020B0502040204020203" pitchFamily="34" charset="0"/>
                <a:ea typeface="Segoe UI" panose="020B0502040204020203" pitchFamily="34" charset="0"/>
                <a:cs typeface="Segoe UI" panose="020B0502040204020203" pitchFamily="34" charset="0"/>
              </a:rPr>
              <a:t>H2O DRIVERLESS AI</a:t>
            </a:r>
            <a:endParaRPr lang="en-US" sz="2000" b="1"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64359122"/>
              </p:ext>
            </p:extLst>
          </p:nvPr>
        </p:nvGraphicFramePr>
        <p:xfrm>
          <a:off x="270844" y="1210113"/>
          <a:ext cx="11277341" cy="5112555"/>
        </p:xfrm>
        <a:graphic>
          <a:graphicData uri="http://schemas.openxmlformats.org/drawingml/2006/table">
            <a:tbl>
              <a:tblPr/>
              <a:tblGrid>
                <a:gridCol w="901133"/>
                <a:gridCol w="4981545"/>
                <a:gridCol w="4293441"/>
                <a:gridCol w="1101222"/>
              </a:tblGrid>
              <a:tr h="556855">
                <a:tc>
                  <a:txBody>
                    <a:bodyPr/>
                    <a:lstStyle/>
                    <a:p>
                      <a:pPr algn="ctr" fontAlgn="b"/>
                      <a:r>
                        <a:rPr lang="en-US" sz="1400" b="1"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Index</a:t>
                      </a:r>
                      <a:endParaRPr lang="en-US" sz="1400" b="1"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fontAlgn="b"/>
                      <a:r>
                        <a:rPr lang="en-US" sz="1400" b="1"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Feature</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fontAlgn="b"/>
                      <a:r>
                        <a:rPr lang="en-US" sz="1400" b="1"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Description</a:t>
                      </a:r>
                      <a:endParaRPr lang="en-US" sz="1400" b="1"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fontAlgn="b"/>
                      <a:r>
                        <a:rPr lang="en-US" sz="1400" b="1"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Relative</a:t>
                      </a:r>
                      <a:r>
                        <a:rPr lang="en-US" sz="1400" b="1"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Importance</a:t>
                      </a:r>
                      <a:endParaRPr lang="en-US" sz="1400" b="1"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r h="556855">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a:t>
                      </a:r>
                    </a:p>
                    <a:p>
                      <a:pPr algn="ctr" fontAlgn="b"/>
                      <a:endPar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201_NumCatTE_I_AB_SCHUFA_SCOREBEREICH_I_CS_M_TEXT_03__MO_2_I_CS_M_TEXT_06__MO_2_I_CS_TEXT_15_I_CS_TEXT_22_I_IRP_TOP_CLIENTTRANSACTIONID_O_CS_SIGNUM_08_0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A</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transformation formed by grouping Schufa Credit Score, Reference Product , Article Template ID, Shop ID , Media Code of Campaign, Request ID and Address Verification flag is the variable with highest importance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6498">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2</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26_CV_TE_I_AB_SCHUFA_SCOREBEREICH_0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Schufa Credit Score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487">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3</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73_CV_TE_I_CS_UNSNUM_11_0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Order Value in the Basket</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488">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4</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20_CV_TE_I_AB_SCHUFA_FILTEXTE_0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Schufa Filter</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729">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5</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37_CV_TE_I_CS_M_TEXT_06__MO_2_0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Article Template ID</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0609">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6</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65_CV_TE_I_CS_TEXT_22_0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Media Code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6855">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7</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208_NumCatTE_I_AB_SCHUFA_MRK_CODE_I_AB_SCHUFA_SCOREBEREICH_I_CS_M_TEXT_02__MO_1_I_CS_M_TEXT_03__MO_2_I_CS_M_TEXT_06__MO_2_I_CS_TEXT_15_I_CS_TEXT_18_I_CS_TEXT_22_I_IRP_TOP_CLIENTTRANSACTIONID_O_CS_SIGNUM_08_O_OSC_0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Numerical to Categorical Encoding of the</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following variables grouped – 2-Digit Schufa Code, Schufa Credit Score, Product ID, Reference Product, Article Template, Shop ID, Place of Registration, Media Code, Address Verification and  Application Score</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6855">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8</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207_NumCatTE_ALTER_ID_TRANSACTION_I_AB_SCHUFA_ANZ_MRK_I_AB_SCHUFA_SCOREBEREICH_I_CS_M_TEXT_02__MO_1_I_CS_TEXT_15_I_CS_UNSNUM_11_0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Numerical to Categorical Encoding of the</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following variables grouped – Age, </a:t>
                      </a:r>
                      <a:r>
                        <a:rPr lang="en-US" sz="1100" b="0" i="0" u="none" strike="noStrike" baseline="0"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Transaction_ID</a:t>
                      </a:r>
                      <a:r>
                        <a:rPr lang="en-US" sz="11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Number of Schufa Features, Schufa Credit Score, Product ID, Shop ID and Sum of Order Basket</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5997">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9</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34_CV_TE_I_CS_M_TEXT_02__MO_1_0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Product ID</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487">
                <a:tc>
                  <a:txBody>
                    <a:bodyPr/>
                    <a:lstStyle/>
                    <a:p>
                      <a:pPr algn="ctr"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10</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60_CV_TE_I_CS_TEXT_15_0</a:t>
                      </a: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Cross Validation Target Encoding of Shop ID</a:t>
                      </a:r>
                      <a:endParaRPr lang="en-US" sz="11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8215" marR="8215" marT="82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2667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287886" y="159031"/>
            <a:ext cx="546897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IMPORTANT VARIABLES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287886" y="757833"/>
            <a:ext cx="11045522" cy="369332"/>
          </a:xfrm>
          <a:prstGeom prst="rect">
            <a:avLst/>
          </a:prstGeom>
          <a:noFill/>
        </p:spPr>
        <p:txBody>
          <a:bodyPr wrap="square" rtlCol="0">
            <a:spAutoFit/>
          </a:bodyPr>
          <a:lstStyle/>
          <a:p>
            <a:pPr lvl="0"/>
            <a:r>
              <a:rPr lang="en-US" sz="1600" dirty="0">
                <a:solidFill>
                  <a:prstClr val="black"/>
                </a:solidFill>
                <a:latin typeface="Segoe UI" panose="020B0502040204020203" pitchFamily="34" charset="0"/>
                <a:ea typeface="Segoe UI" panose="020B0502040204020203" pitchFamily="34" charset="0"/>
                <a:cs typeface="Segoe UI" panose="020B0502040204020203" pitchFamily="34" charset="0"/>
              </a:rPr>
              <a:t>Based on features generated by </a:t>
            </a:r>
            <a:r>
              <a:rPr lang="en-US" b="1"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SPARKBEYOND</a:t>
            </a:r>
            <a:r>
              <a:rPr 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 </a:t>
            </a:r>
            <a:r>
              <a:rPr lang="en-US" sz="1600" dirty="0">
                <a:solidFill>
                  <a:prstClr val="black"/>
                </a:solidFill>
                <a:latin typeface="Segoe UI" panose="020B0502040204020203" pitchFamily="34" charset="0"/>
                <a:ea typeface="Segoe UI" panose="020B0502040204020203" pitchFamily="34" charset="0"/>
                <a:cs typeface="Segoe UI" panose="020B0502040204020203" pitchFamily="34" charset="0"/>
              </a:rPr>
              <a:t>the following variables are highly </a:t>
            </a:r>
            <a:r>
              <a:rPr lang="en-US" sz="1600" dirty="0" smtClean="0">
                <a:solidFill>
                  <a:prstClr val="black"/>
                </a:solidFill>
                <a:latin typeface="Segoe UI" panose="020B0502040204020203" pitchFamily="34" charset="0"/>
                <a:ea typeface="Segoe UI" panose="020B0502040204020203" pitchFamily="34" charset="0"/>
                <a:cs typeface="Segoe UI" panose="020B0502040204020203" pitchFamily="34" charset="0"/>
              </a:rPr>
              <a:t>important</a:t>
            </a:r>
            <a:endParaRPr lang="en-US" sz="1600" dirty="0">
              <a:solidFill>
                <a:prstClr val="black"/>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4" name="Table 3"/>
          <p:cNvGraphicFramePr>
            <a:graphicFrameLocks noGrp="1"/>
          </p:cNvGraphicFramePr>
          <p:nvPr/>
        </p:nvGraphicFramePr>
        <p:xfrm>
          <a:off x="734096" y="1340430"/>
          <a:ext cx="9646276" cy="4854301"/>
        </p:xfrm>
        <a:graphic>
          <a:graphicData uri="http://schemas.openxmlformats.org/drawingml/2006/table">
            <a:tbl>
              <a:tblPr/>
              <a:tblGrid>
                <a:gridCol w="2488108"/>
                <a:gridCol w="7158168"/>
              </a:tblGrid>
              <a:tr h="275102">
                <a:tc>
                  <a:txBody>
                    <a:bodyPr/>
                    <a:lstStyle/>
                    <a:p>
                      <a:pPr algn="ctr" fontAlgn="b"/>
                      <a:r>
                        <a:rPr lang="en-US" sz="1400" b="1" i="0" u="none" strike="noStrike" dirty="0" smtClean="0">
                          <a:solidFill>
                            <a:srgbClr val="000000"/>
                          </a:solidFill>
                          <a:effectLst/>
                          <a:latin typeface="Segoe UI" panose="020B0502040204020203" pitchFamily="34" charset="0"/>
                        </a:rPr>
                        <a:t>Variables</a:t>
                      </a:r>
                      <a:endParaRPr lang="en-US" sz="1400" b="1"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1" i="0" u="none" strike="noStrike">
                          <a:solidFill>
                            <a:srgbClr val="000000"/>
                          </a:solidFill>
                          <a:effectLst/>
                          <a:latin typeface="Segoe UI" panose="020B0502040204020203" pitchFamily="34" charset="0"/>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r>
              <a:tr h="452669">
                <a:tc>
                  <a:txBody>
                    <a:bodyPr/>
                    <a:lstStyle/>
                    <a:p>
                      <a:pPr algn="l" fontAlgn="b"/>
                      <a:r>
                        <a:rPr lang="en-US" sz="1400" b="0" i="0" u="none" strike="noStrike" dirty="0" smtClean="0">
                          <a:solidFill>
                            <a:srgbClr val="000000"/>
                          </a:solidFill>
                          <a:effectLst/>
                          <a:latin typeface="Segoe UI" panose="020B0502040204020203" pitchFamily="34" charset="0"/>
                        </a:rPr>
                        <a:t>AKZ_BLZ</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rPr>
                        <a:t>8th digit of IBAN (Banking group) with special missing for non-German banks</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ALTER</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rPr>
                        <a:t>Age of customer</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I_AB_SCHUFA_DAT_LTZT_MRK</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Segoe UI" panose="020B0502040204020203" pitchFamily="34" charset="0"/>
                        </a:rPr>
                        <a:t>date of last Schufa feature</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I_AB_SCHUFA_MRK_DATE2</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Segoe UI" panose="020B0502040204020203" pitchFamily="34" charset="0"/>
                        </a:rPr>
                        <a:t>date of Schufa feature (external credit agency)): Rank 2</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I_AB_SCHUFA_SCOREBEREICH</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rPr>
                        <a:t>Schufa-Score aggregated into Scorebands (A - P )(external credit score</a:t>
                      </a:r>
                      <a:r>
                        <a:rPr lang="en-US" sz="1400" b="0" i="0" u="none" strike="noStrike" dirty="0">
                          <a:solidFill>
                            <a:srgbClr val="000000"/>
                          </a:solidFill>
                          <a:effectLst/>
                          <a:latin typeface="Segoe UI" panose="020B0502040204020203"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I_CS_DATE_03</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err="1">
                          <a:solidFill>
                            <a:srgbClr val="000000"/>
                          </a:solidFill>
                          <a:effectLst/>
                          <a:latin typeface="Segoe UI" panose="020B0502040204020203" pitchFamily="34" charset="0"/>
                        </a:rPr>
                        <a:t>FirstRegistrationDate</a:t>
                      </a:r>
                      <a:r>
                        <a:rPr lang="en-US" sz="1400" b="0" i="0" u="none" strike="noStrike" smtClean="0">
                          <a:solidFill>
                            <a:srgbClr val="000000"/>
                          </a:solidFill>
                          <a:effectLst/>
                          <a:latin typeface="Segoe UI" panose="020B0502040204020203" pitchFamily="34" charset="0"/>
                        </a:rPr>
                        <a:t>: (Datum der Kundenanlage</a:t>
                      </a:r>
                      <a:r>
                        <a:rPr lang="en-US" sz="1400" b="0" i="0" u="none" strike="noStrike" dirty="0">
                          <a:solidFill>
                            <a:srgbClr val="000000"/>
                          </a:solidFill>
                          <a:effectLst/>
                          <a:latin typeface="Segoe UI" panose="020B0502040204020203"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I_CS_DATE_04</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400" b="0" i="0" u="none" strike="noStrike">
                          <a:solidFill>
                            <a:srgbClr val="000000"/>
                          </a:solidFill>
                          <a:effectLst/>
                          <a:latin typeface="Segoe UI" panose="020B0502040204020203" pitchFamily="34" charset="0"/>
                        </a:rPr>
                        <a:t>CustomerWishDate</a:t>
                      </a:r>
                      <a:r>
                        <a:rPr lang="de-DE" sz="1400" b="0" i="0" u="none" strike="noStrike" smtClean="0">
                          <a:solidFill>
                            <a:srgbClr val="000000"/>
                          </a:solidFill>
                          <a:effectLst/>
                          <a:latin typeface="Segoe UI" panose="020B0502040204020203" pitchFamily="34" charset="0"/>
                        </a:rPr>
                        <a:t>: (wird ab 24.03.2015 übergeben</a:t>
                      </a:r>
                      <a:r>
                        <a:rPr lang="de-DE" sz="1400" b="0" i="0" u="none" strike="noStrike" dirty="0">
                          <a:solidFill>
                            <a:srgbClr val="000000"/>
                          </a:solidFill>
                          <a:effectLst/>
                          <a:latin typeface="Segoe UI" panose="020B0502040204020203"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I_CS_M_TEXT_03__MO_2</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Segoe UI" panose="020B0502040204020203" pitchFamily="34" charset="0"/>
                        </a:rPr>
                        <a:t>orderdetails.referenzProdukt: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I_CS_TEXT_15</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Segoe UI" panose="020B0502040204020203" pitchFamily="34" charset="0"/>
                        </a:rPr>
                        <a:t>Shop-ID: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I_CS_TEXT_20</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rPr>
                        <a:t>ProviderTo: E1(E-Plus</a:t>
                      </a:r>
                      <a:r>
                        <a:rPr lang="en-US" sz="1400" b="0" i="0" u="none" strike="noStrike" dirty="0">
                          <a:solidFill>
                            <a:srgbClr val="000000"/>
                          </a:solidFill>
                          <a:effectLst/>
                          <a:latin typeface="Segoe UI" panose="020B0502040204020203" pitchFamily="34" charset="0"/>
                        </a:rPr>
                        <a:t>)/D2(VF)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I_CS_TEXT_22</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rPr>
                        <a:t>MediaCode (Code for certain campaigns</a:t>
                      </a:r>
                      <a:r>
                        <a:rPr lang="en-US" sz="1400" b="0" i="0" u="none" strike="noStrike" dirty="0">
                          <a:solidFill>
                            <a:srgbClr val="000000"/>
                          </a:solidFill>
                          <a:effectLst/>
                          <a:latin typeface="Segoe UI" panose="020B0502040204020203"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I_CS_TEXT_23</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Segoe UI" panose="020B0502040204020203" pitchFamily="34" charset="0"/>
                        </a:rPr>
                        <a:t>PaketshopID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I_CS_UNSNUM_09</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rPr>
                        <a:t>delivery service provider</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I_CS_UNSNUM_11</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rPr>
                        <a:t>Sum of order value of basket case (Hardware only</a:t>
                      </a:r>
                      <a:r>
                        <a:rPr lang="en-US" sz="1400" b="0" i="0" u="none" strike="noStrike" dirty="0">
                          <a:solidFill>
                            <a:srgbClr val="000000"/>
                          </a:solidFill>
                          <a:effectLst/>
                          <a:latin typeface="Segoe UI" panose="020B0502040204020203"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I_CS_UNSNUM_20</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smtClean="0">
                          <a:solidFill>
                            <a:srgbClr val="000000"/>
                          </a:solidFill>
                          <a:effectLst/>
                          <a:latin typeface="Segoe UI" panose="020B0502040204020203" pitchFamily="34" charset="0"/>
                        </a:rPr>
                        <a:t>Risk-Index Hardware (definition of Telco provider</a:t>
                      </a:r>
                      <a:r>
                        <a:rPr lang="en-US" sz="1400" b="0" i="0" u="none" strike="noStrike" dirty="0">
                          <a:solidFill>
                            <a:srgbClr val="000000"/>
                          </a:solidFill>
                          <a:effectLst/>
                          <a:latin typeface="Segoe UI" panose="020B0502040204020203"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5102">
                <a:tc>
                  <a:txBody>
                    <a:bodyPr/>
                    <a:lstStyle/>
                    <a:p>
                      <a:pPr algn="l" fontAlgn="b"/>
                      <a:r>
                        <a:rPr lang="en-US" sz="1400" b="0" i="0" u="none" strike="noStrike" dirty="0" smtClean="0">
                          <a:solidFill>
                            <a:srgbClr val="000000"/>
                          </a:solidFill>
                          <a:effectLst/>
                          <a:latin typeface="Segoe UI" panose="020B0502040204020203" pitchFamily="34" charset="0"/>
                        </a:rPr>
                        <a:t>O_CS_SIGNUM_08</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smtClean="0">
                          <a:solidFill>
                            <a:srgbClr val="000000"/>
                          </a:solidFill>
                          <a:effectLst/>
                          <a:latin typeface="Segoe UI" panose="020B0502040204020203" pitchFamily="34" charset="0"/>
                        </a:rPr>
                        <a:t>External information: address verification</a:t>
                      </a:r>
                      <a:endParaRPr lang="en-US" sz="1400" b="0" i="0" u="none" strike="noStrike" dirty="0">
                        <a:solidFill>
                          <a:srgbClr val="000000"/>
                        </a:solidFill>
                        <a:effectLst/>
                        <a:latin typeface="Segoe UI" panose="020B0502040204020203"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8411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6" y="159031"/>
            <a:ext cx="546897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GENERATED FEATURES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270844" y="757833"/>
            <a:ext cx="11277342" cy="400110"/>
          </a:xfrm>
          <a:prstGeom prst="rect">
            <a:avLst/>
          </a:prstGeom>
          <a:noFill/>
        </p:spPr>
        <p:txBody>
          <a:bodyPr wrap="square" rtlCol="0">
            <a:spAutoFit/>
          </a:bodyPr>
          <a:lstStyle/>
          <a:p>
            <a:r>
              <a:rPr lang="en-US" sz="2000" b="1" dirty="0" smtClean="0">
                <a:latin typeface="Segoe UI" panose="020B0502040204020203" pitchFamily="34" charset="0"/>
                <a:ea typeface="Segoe UI" panose="020B0502040204020203" pitchFamily="34" charset="0"/>
                <a:cs typeface="Segoe UI" panose="020B0502040204020203" pitchFamily="34" charset="0"/>
              </a:rPr>
              <a:t>SPARK BEYOND </a:t>
            </a:r>
            <a:r>
              <a:rPr lang="en-US" sz="1600" dirty="0" smtClean="0">
                <a:latin typeface="Segoe UI" panose="020B0502040204020203" pitchFamily="34" charset="0"/>
                <a:ea typeface="Segoe UI" panose="020B0502040204020203" pitchFamily="34" charset="0"/>
                <a:cs typeface="Segoe UI" panose="020B0502040204020203" pitchFamily="34" charset="0"/>
              </a:rPr>
              <a:t>generated around 170 features of which these are top 10 features with highest marginal gain</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398786948"/>
              </p:ext>
            </p:extLst>
          </p:nvPr>
        </p:nvGraphicFramePr>
        <p:xfrm>
          <a:off x="270844" y="1210113"/>
          <a:ext cx="11277342" cy="5233348"/>
        </p:xfrm>
        <a:graphic>
          <a:graphicData uri="http://schemas.openxmlformats.org/drawingml/2006/table">
            <a:tbl>
              <a:tblPr/>
              <a:tblGrid>
                <a:gridCol w="3657212"/>
                <a:gridCol w="7620130"/>
              </a:tblGrid>
              <a:tr h="556855">
                <a:tc>
                  <a:txBody>
                    <a:bodyPr/>
                    <a:lstStyle/>
                    <a:p>
                      <a:pPr algn="ctr"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Feature</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Description</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r h="556855">
                <a:tc>
                  <a:txBody>
                    <a:bodyPr/>
                    <a:lstStyle/>
                    <a:p>
                      <a:pPr algn="l" fontAlgn="b"/>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i_ab_schufa_scorebereich</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 ""</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Input parameter of type String,</a:t>
                      </a:r>
                      <a:r>
                        <a:rPr lang="en-US" sz="14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6498">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i_cs_text_23 !=  0</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Input parameter of type </a:t>
                      </a:r>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Int</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487">
                <a:tc>
                  <a:txBody>
                    <a:bodyPr/>
                    <a:lstStyle/>
                    <a:p>
                      <a:pPr algn="l" fontAlgn="b"/>
                      <a:r>
                        <a:rPr lang="en-US" sz="1400" b="0" i="0" u="none" strike="noStrike" dirty="0" err="1">
                          <a:solidFill>
                            <a:srgbClr val="000000"/>
                          </a:solidFill>
                          <a:effectLst/>
                          <a:latin typeface="Segoe UI" panose="020B0502040204020203" pitchFamily="34" charset="0"/>
                          <a:ea typeface="Segoe UI" panose="020B0502040204020203" pitchFamily="34" charset="0"/>
                          <a:cs typeface="Segoe UI" panose="020B0502040204020203" pitchFamily="34" charset="0"/>
                        </a:rPr>
                        <a:t>numberIn</a:t>
                      </a:r>
                      <a: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(i_cs_text_22</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&gt;= 32,031.5</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Returns the first number that was found in the text</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488">
                <a:tc>
                  <a:txBody>
                    <a:bodyPr/>
                    <a:lstStyle/>
                    <a:p>
                      <a:pPr algn="l" fontAlgn="b"/>
                      <a: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i_cs_m_text_03__</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mo_2 </a:t>
                      </a:r>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inRange</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(117,889 to 118,129</a:t>
                      </a:r>
                      <a: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Reference Product</a:t>
                      </a:r>
                      <a:r>
                        <a:rPr lang="en-US" sz="1400" b="0" i="0" u="none" strike="noStrike" baseline="0"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ID in the range of 117889 to 118129</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729">
                <a:tc>
                  <a:txBody>
                    <a:bodyPr/>
                    <a:lstStyle/>
                    <a:p>
                      <a:pPr algn="l" fontAlgn="b"/>
                      <a:r>
                        <a:rPr lang="en-US" sz="1400" b="0" i="0" u="none" strike="noStrike" dirty="0" err="1">
                          <a:solidFill>
                            <a:srgbClr val="000000"/>
                          </a:solidFill>
                          <a:effectLst/>
                          <a:latin typeface="Segoe UI" panose="020B0502040204020203" pitchFamily="34" charset="0"/>
                          <a:ea typeface="Segoe UI" panose="020B0502040204020203" pitchFamily="34" charset="0"/>
                          <a:cs typeface="Segoe UI" panose="020B0502040204020203" pitchFamily="34" charset="0"/>
                        </a:rPr>
                        <a:t>normalizedHistogram</a:t>
                      </a:r>
                      <a: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(i_cs_text_22).</a:t>
                      </a:r>
                      <a:r>
                        <a:rPr lang="en-US" sz="1400" b="0" i="0" u="none" strike="noStrike" dirty="0" err="1">
                          <a:solidFill>
                            <a:srgbClr val="000000"/>
                          </a:solidFill>
                          <a:effectLst/>
                          <a:latin typeface="Segoe UI" panose="020B0502040204020203" pitchFamily="34" charset="0"/>
                          <a:ea typeface="Segoe UI" panose="020B0502040204020203" pitchFamily="34" charset="0"/>
                          <a:cs typeface="Segoe UI" panose="020B0502040204020203" pitchFamily="34" charset="0"/>
                        </a:rPr>
                        <a:t>valueOf</a:t>
                      </a:r>
                      <a: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(9</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&gt;= 0.13</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 histogram of a list of values (no binning), where the frequencies sum up to 1.0. i.e. calculates a regular histogram and divides by the sum of all the counts</a:t>
                      </a:r>
                      <a: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
                      </a:r>
                      <a:b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b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0609">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alter </a:t>
                      </a:r>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inRange</a:t>
                      </a:r>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(25.5 to 41.5</a:t>
                      </a:r>
                      <a: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Input parameter of type Int. Returns true if: from &lt;= number &lt;= to</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6855">
                <a:tc>
                  <a:txBody>
                    <a:bodyPr/>
                    <a:lstStyle/>
                    <a:p>
                      <a:pPr algn="l" fontAlgn="b"/>
                      <a:r>
                        <a:rPr lang="en-US" sz="1400" b="0" i="0" u="none" strike="noStrike"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Histogram(i_cs_text_22) does not contain (0, 1</a:t>
                      </a:r>
                      <a:r>
                        <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Input parameter of type String</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6855">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i_cs_text_20 = D2</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Input parameter of type String</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5997">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i_cs_text_15.tokens does not contain </a:t>
                      </a:r>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pu</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Input parameter of type </a:t>
                      </a:r>
                      <a:r>
                        <a:rPr lang="en-US" sz="1400" b="0" i="0" u="none" strike="noStrike" dirty="0" err="1"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DomainName</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487">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i_cs_unsnum_11 &gt;= 559.76</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dirty="0" smtClean="0">
                          <a:solidFill>
                            <a:srgbClr val="000000"/>
                          </a:solidFill>
                          <a:effectLst/>
                          <a:latin typeface="Segoe UI" panose="020B0502040204020203" pitchFamily="34" charset="0"/>
                          <a:ea typeface="Segoe UI" panose="020B0502040204020203" pitchFamily="34" charset="0"/>
                          <a:cs typeface="Segoe UI" panose="020B0502040204020203" pitchFamily="34" charset="0"/>
                        </a:rPr>
                        <a:t> Input parameter of type Double</a:t>
                      </a:r>
                      <a:endParaRPr lang="en-US" sz="1400" b="0" i="0" u="none" strike="noStrike" dirty="0">
                        <a:solidFill>
                          <a:srgbClr val="000000"/>
                        </a:solidFill>
                        <a:effectLst/>
                        <a:latin typeface="Segoe UI" panose="020B0502040204020203" pitchFamily="34" charset="0"/>
                        <a:ea typeface="Segoe UI" panose="020B0502040204020203" pitchFamily="34" charset="0"/>
                        <a:cs typeface="Segoe UI" panose="020B0502040204020203"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1614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1" y="96091"/>
            <a:ext cx="281592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POV OVERVIEW</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271582" y="1472670"/>
            <a:ext cx="11648837" cy="584775"/>
          </a:xfrm>
          <a:prstGeom prst="rect">
            <a:avLst/>
          </a:prstGeom>
          <a:noFill/>
        </p:spPr>
        <p:txBody>
          <a:bodyPr wrap="square" rtlCol="0">
            <a:spAutoFit/>
          </a:body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Objective</a:t>
            </a:r>
            <a:r>
              <a:rPr lang="en-US" sz="1600" dirty="0" smtClean="0">
                <a:latin typeface="Segoe UI" panose="020B0502040204020203" pitchFamily="34" charset="0"/>
                <a:ea typeface="Segoe UI" panose="020B0502040204020203" pitchFamily="34" charset="0"/>
                <a:cs typeface="Segoe UI" panose="020B0502040204020203" pitchFamily="34" charset="0"/>
              </a:rPr>
              <a:t>: To run fraud analytics model and see if an automated feature generation solution improves accuracy, run time and interpretability  </a:t>
            </a:r>
          </a:p>
        </p:txBody>
      </p:sp>
      <p:sp>
        <p:nvSpPr>
          <p:cNvPr id="17" name="TextBox 16"/>
          <p:cNvSpPr txBox="1"/>
          <p:nvPr/>
        </p:nvSpPr>
        <p:spPr>
          <a:xfrm>
            <a:off x="271582" y="3539543"/>
            <a:ext cx="11648837" cy="338554"/>
          </a:xfrm>
          <a:prstGeom prst="rect">
            <a:avLst/>
          </a:prstGeom>
          <a:noFill/>
        </p:spPr>
        <p:txBody>
          <a:bodyPr wrap="square" rtlCol="0">
            <a:spAutoFit/>
          </a:bodyPr>
          <a:lstStyle/>
          <a:p>
            <a:r>
              <a:rPr lang="en-US" sz="1600" b="1" smtClean="0">
                <a:latin typeface="Segoe UI" panose="020B0502040204020203" pitchFamily="34" charset="0"/>
                <a:ea typeface="Segoe UI" panose="020B0502040204020203" pitchFamily="34" charset="0"/>
                <a:cs typeface="Segoe UI" panose="020B0502040204020203" pitchFamily="34" charset="0"/>
              </a:rPr>
              <a:t>Automated feature engineering solutions in the market</a:t>
            </a:r>
            <a:r>
              <a:rPr lang="en-US" sz="1600" b="1" dirty="0" smtClean="0">
                <a:latin typeface="Segoe UI" panose="020B0502040204020203" pitchFamily="34" charset="0"/>
                <a:ea typeface="Segoe UI" panose="020B0502040204020203" pitchFamily="34" charset="0"/>
                <a:cs typeface="Segoe UI" panose="020B0502040204020203" pitchFamily="34" charset="0"/>
              </a:rPr>
              <a: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4"/>
          <a:stretch>
            <a:fillRect/>
          </a:stretch>
        </p:blipFill>
        <p:spPr>
          <a:xfrm>
            <a:off x="604635" y="4174121"/>
            <a:ext cx="3590925" cy="1276350"/>
          </a:xfrm>
          <a:prstGeom prst="rect">
            <a:avLst/>
          </a:prstGeom>
        </p:spPr>
      </p:pic>
      <p:pic>
        <p:nvPicPr>
          <p:cNvPr id="6" name="Picture 5"/>
          <p:cNvPicPr>
            <a:picLocks noChangeAspect="1"/>
          </p:cNvPicPr>
          <p:nvPr/>
        </p:nvPicPr>
        <p:blipFill>
          <a:blip r:embed="rId5"/>
          <a:stretch>
            <a:fillRect/>
          </a:stretch>
        </p:blipFill>
        <p:spPr>
          <a:xfrm>
            <a:off x="5275850" y="4174121"/>
            <a:ext cx="1586534" cy="1586534"/>
          </a:xfrm>
          <a:prstGeom prst="rect">
            <a:avLst/>
          </a:prstGeom>
        </p:spPr>
      </p:pic>
      <p:sp>
        <p:nvSpPr>
          <p:cNvPr id="24" name="TextBox 23"/>
          <p:cNvSpPr txBox="1"/>
          <p:nvPr/>
        </p:nvSpPr>
        <p:spPr>
          <a:xfrm>
            <a:off x="244699" y="2183691"/>
            <a:ext cx="11648837" cy="1077218"/>
          </a:xfrm>
          <a:prstGeom prst="rect">
            <a:avLst/>
          </a:prstGeom>
          <a:noFill/>
        </p:spPr>
        <p:txBody>
          <a:bodyPr wrap="square" rtlCol="0">
            <a:spAutoFit/>
          </a:bodyPr>
          <a:lstStyle/>
          <a:p>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r>
              <a:rPr lang="en-US" sz="1600" b="1" dirty="0" smtClean="0">
                <a:latin typeface="Segoe UI" panose="020B0502040204020203" pitchFamily="34" charset="0"/>
                <a:ea typeface="Segoe UI" panose="020B0502040204020203" pitchFamily="34" charset="0"/>
                <a:cs typeface="Segoe UI" panose="020B0502040204020203" pitchFamily="34" charset="0"/>
              </a:rPr>
              <a:t>Business Justification</a:t>
            </a:r>
            <a:r>
              <a:rPr lang="en-US" sz="1600" dirty="0" smtClean="0">
                <a:latin typeface="Segoe UI" panose="020B0502040204020203" pitchFamily="34" charset="0"/>
                <a:ea typeface="Segoe UI" panose="020B0502040204020203" pitchFamily="34" charset="0"/>
                <a:cs typeface="Segoe UI" panose="020B0502040204020203" pitchFamily="34" charset="0"/>
              </a:rPr>
              <a:t>: Help and support/improve statistical modeling as well as discovering unknown data sets in an fast and efficient way.</a:t>
            </a:r>
          </a:p>
          <a:p>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6"/>
          <a:stretch>
            <a:fillRect/>
          </a:stretch>
        </p:blipFill>
        <p:spPr>
          <a:xfrm>
            <a:off x="8221349" y="4540833"/>
            <a:ext cx="2486836" cy="819362"/>
          </a:xfrm>
          <a:prstGeom prst="rect">
            <a:avLst/>
          </a:prstGeom>
        </p:spPr>
      </p:pic>
    </p:spTree>
    <p:extLst>
      <p:ext uri="{BB962C8B-B14F-4D97-AF65-F5344CB8AC3E}">
        <p14:creationId xmlns:p14="http://schemas.microsoft.com/office/powerpoint/2010/main" val="47867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1" y="96091"/>
            <a:ext cx="509548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Machine Learning Work-Flow</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 name="pasted-image.pdf" descr="pasted-image.pdf"/>
          <p:cNvPicPr>
            <a:picLocks noChangeAspect="1"/>
          </p:cNvPicPr>
          <p:nvPr/>
        </p:nvPicPr>
        <p:blipFill>
          <a:blip r:embed="rId4">
            <a:extLst/>
          </a:blip>
          <a:stretch>
            <a:fillRect/>
          </a:stretch>
        </p:blipFill>
        <p:spPr>
          <a:xfrm>
            <a:off x="818198" y="1497853"/>
            <a:ext cx="10555606" cy="4326256"/>
          </a:xfrm>
          <a:prstGeom prst="rect">
            <a:avLst/>
          </a:prstGeom>
          <a:ln w="12700">
            <a:miter lim="400000"/>
          </a:ln>
        </p:spPr>
      </p:pic>
      <p:sp>
        <p:nvSpPr>
          <p:cNvPr id="11" name="Rounded Rectangle"/>
          <p:cNvSpPr/>
          <p:nvPr/>
        </p:nvSpPr>
        <p:spPr>
          <a:xfrm>
            <a:off x="6004296" y="1934310"/>
            <a:ext cx="5440815" cy="4277590"/>
          </a:xfrm>
          <a:prstGeom prst="roundRect">
            <a:avLst>
              <a:gd name="adj" fmla="val 15000"/>
            </a:avLst>
          </a:prstGeom>
          <a:solidFill>
            <a:srgbClr val="A6AAA9">
              <a:alpha val="37007"/>
            </a:srgbClr>
          </a:solidFill>
          <a:ln w="38100">
            <a:solidFill>
              <a:srgbClr val="000000">
                <a:alpha val="37007"/>
              </a:srgbClr>
            </a:solidFill>
            <a:miter lim="400000"/>
          </a:ln>
          <a:effectLst>
            <a:outerShdw blurRad="12700" dist="12700" dir="2700000" rotWithShape="0">
              <a:srgbClr val="000000">
                <a:alpha val="21085"/>
              </a:srgbClr>
            </a:outerShdw>
          </a:effectLst>
        </p:spPr>
        <p:txBody>
          <a:bodyPr lIns="32146" tIns="32146" rIns="32146" bIns="32146" anchor="ctr"/>
          <a:lstStyle/>
          <a:p>
            <a:pPr algn="ctr" defTabSz="369689">
              <a:defRPr sz="1400">
                <a:solidFill>
                  <a:srgbClr val="FFFFFF"/>
                </a:solidFill>
                <a:latin typeface="Helvetica Light"/>
                <a:ea typeface="Helvetica Light"/>
                <a:cs typeface="Helvetica Light"/>
                <a:sym typeface="Helvetica Light"/>
              </a:defRPr>
            </a:pPr>
            <a:endParaRPr lang="en-US" dirty="0" smtClean="0"/>
          </a:p>
          <a:p>
            <a:pPr algn="ctr" defTabSz="369689">
              <a:defRPr sz="1400">
                <a:solidFill>
                  <a:srgbClr val="FFFFFF"/>
                </a:solidFill>
                <a:latin typeface="Helvetica Light"/>
                <a:ea typeface="Helvetica Light"/>
                <a:cs typeface="Helvetica Light"/>
                <a:sym typeface="Helvetica Light"/>
              </a:defRPr>
            </a:pPr>
            <a:endParaRPr lang="en-US" dirty="0"/>
          </a:p>
          <a:p>
            <a:pPr algn="ctr" defTabSz="369689">
              <a:defRPr sz="1400">
                <a:solidFill>
                  <a:srgbClr val="FFFFFF"/>
                </a:solidFill>
                <a:latin typeface="Helvetica Light"/>
                <a:ea typeface="Helvetica Light"/>
                <a:cs typeface="Helvetica Light"/>
                <a:sym typeface="Helvetica Light"/>
              </a:defRPr>
            </a:pPr>
            <a:endParaRPr lang="en-US" dirty="0" smtClean="0"/>
          </a:p>
          <a:p>
            <a:pPr algn="ctr" defTabSz="369689">
              <a:defRPr sz="1400">
                <a:solidFill>
                  <a:srgbClr val="FFFFFF"/>
                </a:solidFill>
                <a:latin typeface="Helvetica Light"/>
                <a:ea typeface="Helvetica Light"/>
                <a:cs typeface="Helvetica Light"/>
                <a:sym typeface="Helvetica Light"/>
              </a:defRPr>
            </a:pPr>
            <a:endParaRPr lang="en-US" dirty="0"/>
          </a:p>
          <a:p>
            <a:pPr algn="ctr" defTabSz="369689">
              <a:defRPr sz="1400">
                <a:solidFill>
                  <a:srgbClr val="FFFFFF"/>
                </a:solidFill>
                <a:latin typeface="Helvetica Light"/>
                <a:ea typeface="Helvetica Light"/>
                <a:cs typeface="Helvetica Light"/>
                <a:sym typeface="Helvetica Light"/>
              </a:defRPr>
            </a:pPr>
            <a:endParaRPr lang="en-US" dirty="0" smtClean="0"/>
          </a:p>
          <a:p>
            <a:pPr algn="ctr" defTabSz="369689">
              <a:defRPr sz="1400">
                <a:solidFill>
                  <a:srgbClr val="FFFFFF"/>
                </a:solidFill>
                <a:latin typeface="Helvetica Light"/>
                <a:ea typeface="Helvetica Light"/>
                <a:cs typeface="Helvetica Light"/>
                <a:sym typeface="Helvetica Light"/>
              </a:defRPr>
            </a:pPr>
            <a:endParaRPr lang="en-US" dirty="0"/>
          </a:p>
          <a:p>
            <a:pPr algn="ctr" defTabSz="369689">
              <a:defRPr sz="1400">
                <a:solidFill>
                  <a:srgbClr val="FFFFFF"/>
                </a:solidFill>
                <a:latin typeface="Helvetica Light"/>
                <a:ea typeface="Helvetica Light"/>
                <a:cs typeface="Helvetica Light"/>
                <a:sym typeface="Helvetica Light"/>
              </a:defRPr>
            </a:pPr>
            <a:endParaRPr lang="en-US" dirty="0" smtClean="0"/>
          </a:p>
          <a:p>
            <a:pPr algn="ctr" defTabSz="369689">
              <a:defRPr sz="1400">
                <a:solidFill>
                  <a:srgbClr val="FFFFFF"/>
                </a:solidFill>
                <a:latin typeface="Helvetica Light"/>
                <a:ea typeface="Helvetica Light"/>
                <a:cs typeface="Helvetica Light"/>
                <a:sym typeface="Helvetica Light"/>
              </a:defRPr>
            </a:pPr>
            <a:endParaRPr lang="en-US" dirty="0"/>
          </a:p>
          <a:p>
            <a:pPr algn="ctr" defTabSz="369689">
              <a:defRPr sz="1400">
                <a:solidFill>
                  <a:srgbClr val="FFFFFF"/>
                </a:solidFill>
                <a:latin typeface="Helvetica Light"/>
                <a:ea typeface="Helvetica Light"/>
                <a:cs typeface="Helvetica Light"/>
                <a:sym typeface="Helvetica Light"/>
              </a:defRPr>
            </a:pPr>
            <a:endParaRPr lang="en-US" dirty="0" smtClean="0"/>
          </a:p>
          <a:p>
            <a:pPr algn="ctr" defTabSz="369689">
              <a:defRPr sz="1400">
                <a:solidFill>
                  <a:srgbClr val="FFFFFF"/>
                </a:solidFill>
                <a:latin typeface="Helvetica Light"/>
                <a:ea typeface="Helvetica Light"/>
                <a:cs typeface="Helvetica Light"/>
                <a:sym typeface="Helvetica Light"/>
              </a:defRPr>
            </a:pPr>
            <a:endParaRPr lang="en-US" dirty="0"/>
          </a:p>
          <a:p>
            <a:pPr algn="ctr" defTabSz="369689">
              <a:defRPr sz="1400">
                <a:solidFill>
                  <a:srgbClr val="FFFFFF"/>
                </a:solidFill>
                <a:latin typeface="Helvetica Light"/>
                <a:ea typeface="Helvetica Light"/>
                <a:cs typeface="Helvetica Light"/>
                <a:sym typeface="Helvetica Light"/>
              </a:defRPr>
            </a:pPr>
            <a:endParaRPr lang="en-US" dirty="0" smtClean="0"/>
          </a:p>
          <a:p>
            <a:pPr algn="ctr" defTabSz="369689">
              <a:defRPr sz="1400">
                <a:solidFill>
                  <a:srgbClr val="FFFFFF"/>
                </a:solidFill>
                <a:latin typeface="Helvetica Light"/>
                <a:ea typeface="Helvetica Light"/>
                <a:cs typeface="Helvetica Light"/>
                <a:sym typeface="Helvetica Light"/>
              </a:defRPr>
            </a:pPr>
            <a:endParaRPr lang="en-US" dirty="0"/>
          </a:p>
          <a:p>
            <a:pPr algn="ctr" defTabSz="369689">
              <a:defRPr sz="1400">
                <a:solidFill>
                  <a:srgbClr val="FFFFFF"/>
                </a:solidFill>
                <a:latin typeface="Helvetica Light"/>
                <a:ea typeface="Helvetica Light"/>
                <a:cs typeface="Helvetica Light"/>
                <a:sym typeface="Helvetica Light"/>
              </a:defRPr>
            </a:pPr>
            <a:endParaRPr lang="en-US" dirty="0" smtClean="0"/>
          </a:p>
          <a:p>
            <a:pPr algn="ctr" defTabSz="369689">
              <a:defRPr sz="1400">
                <a:solidFill>
                  <a:srgbClr val="FFFFFF"/>
                </a:solidFill>
                <a:latin typeface="Helvetica Light"/>
                <a:ea typeface="Helvetica Light"/>
                <a:cs typeface="Helvetica Light"/>
                <a:sym typeface="Helvetica Light"/>
              </a:defRPr>
            </a:pPr>
            <a:endParaRPr lang="en-US" dirty="0"/>
          </a:p>
          <a:p>
            <a:pPr algn="ctr" defTabSz="369689">
              <a:defRPr sz="1400">
                <a:solidFill>
                  <a:srgbClr val="FFFFFF"/>
                </a:solidFill>
                <a:latin typeface="Helvetica Light"/>
                <a:ea typeface="Helvetica Light"/>
                <a:cs typeface="Helvetica Light"/>
                <a:sym typeface="Helvetica Light"/>
              </a:defRPr>
            </a:pPr>
            <a:r>
              <a:rPr lang="en-US" dirty="0" smtClean="0"/>
              <a:t>Driverless AI</a:t>
            </a:r>
            <a:endParaRPr dirty="0"/>
          </a:p>
        </p:txBody>
      </p:sp>
    </p:spTree>
    <p:extLst>
      <p:ext uri="{BB962C8B-B14F-4D97-AF65-F5344CB8AC3E}">
        <p14:creationId xmlns:p14="http://schemas.microsoft.com/office/powerpoint/2010/main" val="27531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46220" y="1305206"/>
            <a:ext cx="3717442" cy="52159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0" y="96091"/>
            <a:ext cx="1888642"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rPr>
              <a:t>RESULTS</a:t>
            </a:r>
            <a:endParaRPr lang="en-IN" sz="2745" b="1" spc="-96" dirty="0">
              <a:ln w="3175">
                <a:noFill/>
              </a:ln>
              <a:solidFill>
                <a:srgbClr val="095879"/>
              </a:solidFill>
              <a:latin typeface="Segoe UI Semibold" panose="020B0702040204020203" pitchFamily="34" charset="0"/>
              <a:ea typeface="Segoe UI" panose="020B0502040204020203" pitchFamily="34" charset="0"/>
              <a:cs typeface="Segoe UI" panose="020B0502040204020203" pitchFamily="34" charset="0"/>
            </a:endParaRPr>
          </a:p>
        </p:txBody>
      </p:sp>
      <p:pic>
        <p:nvPicPr>
          <p:cNvPr id="31" name="Picture 30"/>
          <p:cNvPicPr>
            <a:picLocks noChangeAspect="1"/>
          </p:cNvPicPr>
          <p:nvPr/>
        </p:nvPicPr>
        <p:blipFill>
          <a:blip r:embed="rId4"/>
          <a:stretch>
            <a:fillRect/>
          </a:stretch>
        </p:blipFill>
        <p:spPr>
          <a:xfrm>
            <a:off x="321970" y="1484189"/>
            <a:ext cx="1195924" cy="928600"/>
          </a:xfrm>
          <a:prstGeom prst="rect">
            <a:avLst/>
          </a:prstGeom>
        </p:spPr>
      </p:pic>
      <p:sp>
        <p:nvSpPr>
          <p:cNvPr id="32" name="TextBox 31"/>
          <p:cNvSpPr txBox="1"/>
          <p:nvPr/>
        </p:nvSpPr>
        <p:spPr>
          <a:xfrm>
            <a:off x="321970" y="3523442"/>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Performance</a:t>
            </a:r>
          </a:p>
          <a:p>
            <a:r>
              <a:rPr lang="en-US" sz="1400" dirty="0" smtClean="0">
                <a:latin typeface="Segoe UI" panose="020B0502040204020203" pitchFamily="34" charset="0"/>
                <a:ea typeface="Segoe UI" panose="020B0502040204020203" pitchFamily="34" charset="0"/>
                <a:cs typeface="Segoe UI" panose="020B0502040204020203" pitchFamily="34" charset="0"/>
              </a:rPr>
              <a:t>Test AUC: </a:t>
            </a:r>
            <a:r>
              <a:rPr lang="en-US" sz="1400" b="1" dirty="0" smtClean="0">
                <a:latin typeface="Segoe UI" panose="020B0502040204020203" pitchFamily="34" charset="0"/>
                <a:ea typeface="Segoe UI" panose="020B0502040204020203" pitchFamily="34" charset="0"/>
                <a:cs typeface="Segoe UI" panose="020B0502040204020203" pitchFamily="34" charset="0"/>
              </a:rPr>
              <a:t>71.6%</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2"/>
          <p:cNvSpPr txBox="1"/>
          <p:nvPr/>
        </p:nvSpPr>
        <p:spPr>
          <a:xfrm>
            <a:off x="321970" y="4183776"/>
            <a:ext cx="3248556" cy="1169551"/>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Speed</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Engineering: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Selection: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Parameter Tuning: </a:t>
            </a:r>
            <a:r>
              <a:rPr lang="en-US" sz="1400" b="1" dirty="0" smtClean="0">
                <a:latin typeface="Segoe UI" panose="020B0502040204020203" pitchFamily="34" charset="0"/>
                <a:ea typeface="Segoe UI" panose="020B0502040204020203" pitchFamily="34" charset="0"/>
                <a:cs typeface="Segoe UI" panose="020B0502040204020203" pitchFamily="34" charset="0"/>
              </a:rPr>
              <a:t>NA</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Training: </a:t>
            </a:r>
            <a:r>
              <a:rPr lang="en-US" sz="1400" b="1" dirty="0" smtClean="0">
                <a:latin typeface="Segoe UI" panose="020B0502040204020203" pitchFamily="34" charset="0"/>
                <a:ea typeface="Segoe UI" panose="020B0502040204020203" pitchFamily="34" charset="0"/>
                <a:cs typeface="Segoe UI" panose="020B0502040204020203" pitchFamily="34" charset="0"/>
              </a:rPr>
              <a:t>8 Mins</a:t>
            </a:r>
          </a:p>
        </p:txBody>
      </p:sp>
      <p:sp>
        <p:nvSpPr>
          <p:cNvPr id="34" name="TextBox 33"/>
          <p:cNvSpPr txBox="1"/>
          <p:nvPr/>
        </p:nvSpPr>
        <p:spPr>
          <a:xfrm>
            <a:off x="321970" y="5482607"/>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Interpretability</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Features/Models: </a:t>
            </a:r>
            <a:r>
              <a:rPr lang="en-US" sz="1400" b="1" dirty="0" smtClean="0">
                <a:latin typeface="Segoe UI" panose="020B0502040204020203" pitchFamily="34" charset="0"/>
                <a:ea typeface="Segoe UI" panose="020B0502040204020203" pitchFamily="34" charset="0"/>
                <a:cs typeface="Segoe UI" panose="020B0502040204020203" pitchFamily="34" charset="0"/>
              </a:rPr>
              <a:t>Good</a:t>
            </a:r>
          </a:p>
        </p:txBody>
      </p:sp>
      <p:sp>
        <p:nvSpPr>
          <p:cNvPr id="46" name="Rounded Rectangle 45"/>
          <p:cNvSpPr/>
          <p:nvPr/>
        </p:nvSpPr>
        <p:spPr>
          <a:xfrm>
            <a:off x="4250958" y="1300766"/>
            <a:ext cx="3717442" cy="52159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TextBox 47"/>
          <p:cNvSpPr txBox="1"/>
          <p:nvPr/>
        </p:nvSpPr>
        <p:spPr>
          <a:xfrm>
            <a:off x="4363788" y="3523442"/>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Performance</a:t>
            </a:r>
          </a:p>
          <a:p>
            <a:r>
              <a:rPr lang="en-US" sz="1400" dirty="0" smtClean="0">
                <a:latin typeface="Segoe UI" panose="020B0502040204020203" pitchFamily="34" charset="0"/>
                <a:ea typeface="Segoe UI" panose="020B0502040204020203" pitchFamily="34" charset="0"/>
                <a:cs typeface="Segoe UI" panose="020B0502040204020203" pitchFamily="34" charset="0"/>
              </a:rPr>
              <a:t>Test AUC: </a:t>
            </a:r>
            <a:r>
              <a:rPr lang="en-US" sz="1400" b="1" dirty="0" smtClean="0">
                <a:latin typeface="Segoe UI" panose="020B0502040204020203" pitchFamily="34" charset="0"/>
                <a:ea typeface="Segoe UI" panose="020B0502040204020203" pitchFamily="34" charset="0"/>
                <a:cs typeface="Segoe UI" panose="020B0502040204020203" pitchFamily="34" charset="0"/>
              </a:rPr>
              <a:t>92.07%</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49" name="TextBox 48"/>
          <p:cNvSpPr txBox="1"/>
          <p:nvPr/>
        </p:nvSpPr>
        <p:spPr>
          <a:xfrm>
            <a:off x="4363788" y="4186886"/>
            <a:ext cx="3248556" cy="1169551"/>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Speed</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Engineering: </a:t>
            </a:r>
            <a:r>
              <a:rPr lang="en-US" sz="1400" b="1" dirty="0" smtClean="0">
                <a:latin typeface="Segoe UI" panose="020B0502040204020203" pitchFamily="34" charset="0"/>
                <a:ea typeface="Segoe UI" panose="020B0502040204020203" pitchFamily="34" charset="0"/>
                <a:cs typeface="Segoe UI" panose="020B0502040204020203" pitchFamily="34" charset="0"/>
              </a:rPr>
              <a:t>14 mins</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Selection: </a:t>
            </a:r>
            <a:r>
              <a:rPr lang="en-US" sz="1400" b="1" dirty="0" smtClean="0">
                <a:latin typeface="Segoe UI" panose="020B0502040204020203" pitchFamily="34" charset="0"/>
                <a:ea typeface="Segoe UI" panose="020B0502040204020203" pitchFamily="34" charset="0"/>
                <a:cs typeface="Segoe UI" panose="020B0502040204020203" pitchFamily="34" charset="0"/>
              </a:rPr>
              <a:t>2 mins</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Parameter Tuning: </a:t>
            </a:r>
            <a:r>
              <a:rPr lang="en-US" sz="1400" b="1" dirty="0" smtClean="0">
                <a:latin typeface="Segoe UI" panose="020B0502040204020203" pitchFamily="34" charset="0"/>
                <a:ea typeface="Segoe UI" panose="020B0502040204020203" pitchFamily="34" charset="0"/>
                <a:cs typeface="Segoe UI" panose="020B0502040204020203" pitchFamily="34" charset="0"/>
              </a:rPr>
              <a:t>1 min</a:t>
            </a:r>
          </a:p>
          <a:p>
            <a:r>
              <a:rPr lang="en-US" sz="1400" dirty="0" smtClean="0">
                <a:latin typeface="Segoe UI" panose="020B0502040204020203" pitchFamily="34" charset="0"/>
                <a:ea typeface="Segoe UI" panose="020B0502040204020203" pitchFamily="34" charset="0"/>
                <a:cs typeface="Segoe UI" panose="020B0502040204020203" pitchFamily="34" charset="0"/>
              </a:rPr>
              <a:t>Model Training: </a:t>
            </a:r>
            <a:r>
              <a:rPr lang="en-US" sz="1400" b="1" dirty="0" smtClean="0">
                <a:latin typeface="Segoe UI" panose="020B0502040204020203" pitchFamily="34" charset="0"/>
                <a:ea typeface="Segoe UI" panose="020B0502040204020203" pitchFamily="34" charset="0"/>
                <a:cs typeface="Segoe UI" panose="020B0502040204020203" pitchFamily="34" charset="0"/>
              </a:rPr>
              <a:t>2 Mins</a:t>
            </a:r>
          </a:p>
        </p:txBody>
      </p:sp>
      <p:sp>
        <p:nvSpPr>
          <p:cNvPr id="50" name="TextBox 49"/>
          <p:cNvSpPr txBox="1"/>
          <p:nvPr/>
        </p:nvSpPr>
        <p:spPr>
          <a:xfrm>
            <a:off x="4363788" y="5482607"/>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Interpretability </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Features/Models: </a:t>
            </a:r>
            <a:r>
              <a:rPr lang="en-US" sz="1400" b="1" dirty="0" smtClean="0">
                <a:latin typeface="Segoe UI" panose="020B0502040204020203" pitchFamily="34" charset="0"/>
                <a:ea typeface="Segoe UI" panose="020B0502040204020203" pitchFamily="34" charset="0"/>
                <a:cs typeface="Segoe UI" panose="020B0502040204020203" pitchFamily="34" charset="0"/>
              </a:rPr>
              <a:t>Below Average</a:t>
            </a:r>
          </a:p>
        </p:txBody>
      </p:sp>
      <p:sp>
        <p:nvSpPr>
          <p:cNvPr id="51" name="Rounded Rectangle 50"/>
          <p:cNvSpPr/>
          <p:nvPr/>
        </p:nvSpPr>
        <p:spPr>
          <a:xfrm>
            <a:off x="8261536" y="1300766"/>
            <a:ext cx="3717442" cy="52159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TextBox 52"/>
          <p:cNvSpPr txBox="1"/>
          <p:nvPr/>
        </p:nvSpPr>
        <p:spPr>
          <a:xfrm>
            <a:off x="8437286" y="3523442"/>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Performance</a:t>
            </a:r>
          </a:p>
          <a:p>
            <a:r>
              <a:rPr lang="en-US" sz="1400" dirty="0" smtClean="0">
                <a:latin typeface="Segoe UI" panose="020B0502040204020203" pitchFamily="34" charset="0"/>
                <a:ea typeface="Segoe UI" panose="020B0502040204020203" pitchFamily="34" charset="0"/>
                <a:cs typeface="Segoe UI" panose="020B0502040204020203" pitchFamily="34" charset="0"/>
              </a:rPr>
              <a:t>Test AUC: </a:t>
            </a:r>
            <a:r>
              <a:rPr lang="en-US" sz="1400" b="1" dirty="0" smtClean="0">
                <a:latin typeface="Segoe UI" panose="020B0502040204020203" pitchFamily="34" charset="0"/>
                <a:ea typeface="Segoe UI" panose="020B0502040204020203" pitchFamily="34" charset="0"/>
                <a:cs typeface="Segoe UI" panose="020B0502040204020203" pitchFamily="34" charset="0"/>
              </a:rPr>
              <a:t>92.9%</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54" name="TextBox 53"/>
          <p:cNvSpPr txBox="1"/>
          <p:nvPr/>
        </p:nvSpPr>
        <p:spPr>
          <a:xfrm>
            <a:off x="8437286" y="4186886"/>
            <a:ext cx="3248556" cy="1169551"/>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Speed</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Engineering: </a:t>
            </a:r>
          </a:p>
          <a:p>
            <a:r>
              <a:rPr lang="en-US" sz="1400" dirty="0" smtClean="0">
                <a:latin typeface="Segoe UI" panose="020B0502040204020203" pitchFamily="34" charset="0"/>
                <a:ea typeface="Segoe UI" panose="020B0502040204020203" pitchFamily="34" charset="0"/>
                <a:cs typeface="Segoe UI" panose="020B0502040204020203" pitchFamily="34" charset="0"/>
              </a:rPr>
              <a:t>Feature Selection: </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Model Parameter Tuning: </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a:p>
            <a:r>
              <a:rPr lang="en-US" sz="1400" dirty="0" smtClean="0">
                <a:latin typeface="Segoe UI" panose="020B0502040204020203" pitchFamily="34" charset="0"/>
                <a:ea typeface="Segoe UI" panose="020B0502040204020203" pitchFamily="34" charset="0"/>
                <a:cs typeface="Segoe UI" panose="020B0502040204020203" pitchFamily="34" charset="0"/>
              </a:rPr>
              <a:t>Model Training:</a:t>
            </a:r>
            <a:endParaRPr lang="en-US" sz="1400" b="1"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55" name="TextBox 54"/>
          <p:cNvSpPr txBox="1"/>
          <p:nvPr/>
        </p:nvSpPr>
        <p:spPr>
          <a:xfrm>
            <a:off x="8437286" y="5482607"/>
            <a:ext cx="3248556" cy="523220"/>
          </a:xfrm>
          <a:prstGeom prst="rect">
            <a:avLst/>
          </a:prstGeom>
          <a:noFill/>
          <a:ln>
            <a:solidFill>
              <a:schemeClr val="tx1"/>
            </a:solidFill>
          </a:ln>
        </p:spPr>
        <p:txBody>
          <a:bodyPr wrap="square" rtlCol="0">
            <a:spAutoFit/>
          </a:bodyPr>
          <a:lstStyle/>
          <a:p>
            <a:r>
              <a:rPr lang="en-US" sz="1400" b="1" i="1" dirty="0" smtClean="0">
                <a:latin typeface="Segoe UI" panose="020B0502040204020203" pitchFamily="34" charset="0"/>
                <a:ea typeface="Segoe UI" panose="020B0502040204020203" pitchFamily="34" charset="0"/>
                <a:cs typeface="Segoe UI" panose="020B0502040204020203" pitchFamily="34" charset="0"/>
              </a:rPr>
              <a:t>Interpretability</a:t>
            </a:r>
          </a:p>
          <a:p>
            <a:r>
              <a:rPr lang="en-US" sz="1400" dirty="0">
                <a:latin typeface="Segoe UI" panose="020B0502040204020203" pitchFamily="34" charset="0"/>
                <a:ea typeface="Segoe UI" panose="020B0502040204020203" pitchFamily="34" charset="0"/>
                <a:cs typeface="Segoe UI" panose="020B0502040204020203" pitchFamily="34" charset="0"/>
              </a:rPr>
              <a:t>Features/Models: </a:t>
            </a:r>
            <a:r>
              <a:rPr lang="en-US" sz="1400" b="1" dirty="0" smtClean="0">
                <a:latin typeface="Segoe UI" panose="020B0502040204020203" pitchFamily="34" charset="0"/>
                <a:ea typeface="Segoe UI" panose="020B0502040204020203" pitchFamily="34" charset="0"/>
                <a:cs typeface="Segoe UI" panose="020B0502040204020203" pitchFamily="34" charset="0"/>
              </a:rPr>
              <a:t>Average</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pic>
        <p:nvPicPr>
          <p:cNvPr id="56" name="Picture 55"/>
          <p:cNvPicPr>
            <a:picLocks noChangeAspect="1"/>
          </p:cNvPicPr>
          <p:nvPr/>
        </p:nvPicPr>
        <p:blipFill>
          <a:blip r:embed="rId5"/>
          <a:stretch>
            <a:fillRect/>
          </a:stretch>
        </p:blipFill>
        <p:spPr>
          <a:xfrm>
            <a:off x="4446186" y="1519645"/>
            <a:ext cx="1009182" cy="1009182"/>
          </a:xfrm>
          <a:prstGeom prst="rect">
            <a:avLst/>
          </a:prstGeom>
        </p:spPr>
      </p:pic>
      <p:pic>
        <p:nvPicPr>
          <p:cNvPr id="57" name="Picture 56"/>
          <p:cNvPicPr>
            <a:picLocks noChangeAspect="1"/>
          </p:cNvPicPr>
          <p:nvPr/>
        </p:nvPicPr>
        <p:blipFill>
          <a:blip r:embed="rId6"/>
          <a:stretch>
            <a:fillRect/>
          </a:stretch>
        </p:blipFill>
        <p:spPr>
          <a:xfrm>
            <a:off x="8724475" y="1378877"/>
            <a:ext cx="2510997" cy="892503"/>
          </a:xfrm>
          <a:prstGeom prst="rect">
            <a:avLst/>
          </a:prstGeom>
        </p:spPr>
      </p:pic>
      <p:sp>
        <p:nvSpPr>
          <p:cNvPr id="5" name="TextBox 4"/>
          <p:cNvSpPr txBox="1"/>
          <p:nvPr/>
        </p:nvSpPr>
        <p:spPr>
          <a:xfrm>
            <a:off x="242883" y="3036581"/>
            <a:ext cx="3248556" cy="369332"/>
          </a:xfrm>
          <a:prstGeom prst="rect">
            <a:avLst/>
          </a:prstGeom>
          <a:noFill/>
        </p:spPr>
        <p:txBody>
          <a:bodyPr wrap="square" rtlCol="0">
            <a:spAutoFit/>
          </a:bodyPr>
          <a:lstStyle/>
          <a:p>
            <a:r>
              <a:rPr lang="en-US" b="1" dirty="0" smtClean="0"/>
              <a:t>Basic CART Model executed in R</a:t>
            </a:r>
            <a:endParaRPr lang="en-US" b="1" dirty="0"/>
          </a:p>
        </p:txBody>
      </p:sp>
      <p:sp>
        <p:nvSpPr>
          <p:cNvPr id="58" name="TextBox 57"/>
          <p:cNvSpPr txBox="1"/>
          <p:nvPr/>
        </p:nvSpPr>
        <p:spPr>
          <a:xfrm>
            <a:off x="4363788" y="3039710"/>
            <a:ext cx="3248556" cy="369332"/>
          </a:xfrm>
          <a:prstGeom prst="rect">
            <a:avLst/>
          </a:prstGeom>
          <a:noFill/>
        </p:spPr>
        <p:txBody>
          <a:bodyPr wrap="square" rtlCol="0">
            <a:spAutoFit/>
          </a:bodyPr>
          <a:lstStyle/>
          <a:p>
            <a:r>
              <a:rPr lang="en-US" b="1" dirty="0" smtClean="0"/>
              <a:t>Results from H20 Driverless AI</a:t>
            </a:r>
            <a:endParaRPr lang="en-US" b="1" dirty="0"/>
          </a:p>
        </p:txBody>
      </p:sp>
      <p:sp>
        <p:nvSpPr>
          <p:cNvPr id="59" name="TextBox 58"/>
          <p:cNvSpPr txBox="1"/>
          <p:nvPr/>
        </p:nvSpPr>
        <p:spPr>
          <a:xfrm>
            <a:off x="8355696" y="3036581"/>
            <a:ext cx="3248556" cy="369332"/>
          </a:xfrm>
          <a:prstGeom prst="rect">
            <a:avLst/>
          </a:prstGeom>
          <a:noFill/>
        </p:spPr>
        <p:txBody>
          <a:bodyPr wrap="square" rtlCol="0">
            <a:spAutoFit/>
          </a:bodyPr>
          <a:lstStyle/>
          <a:p>
            <a:r>
              <a:rPr lang="en-US" b="1" dirty="0" smtClean="0"/>
              <a:t>Results from Spark Beyond</a:t>
            </a:r>
            <a:endParaRPr lang="en-US" b="1" dirty="0"/>
          </a:p>
        </p:txBody>
      </p:sp>
      <p:sp>
        <p:nvSpPr>
          <p:cNvPr id="8" name="TextBox 7"/>
          <p:cNvSpPr txBox="1"/>
          <p:nvPr/>
        </p:nvSpPr>
        <p:spPr>
          <a:xfrm>
            <a:off x="5506123" y="1563519"/>
            <a:ext cx="2071819" cy="523220"/>
          </a:xfrm>
          <a:prstGeom prst="rect">
            <a:avLst/>
          </a:prstGeom>
          <a:noFill/>
          <a:ln>
            <a:solidFill>
              <a:schemeClr val="tx1"/>
            </a:solidFill>
          </a:ln>
        </p:spPr>
        <p:txBody>
          <a:bodyPr wrap="square" rtlCol="0">
            <a:spAutoFit/>
          </a:bodyPr>
          <a:lstStyle/>
          <a:p>
            <a:r>
              <a:rPr lang="en-US" b="1" dirty="0" smtClean="0"/>
              <a:t>License: $40K/Year</a:t>
            </a:r>
          </a:p>
          <a:p>
            <a:pPr algn="ctr"/>
            <a:r>
              <a:rPr lang="en-US" sz="1000" b="1" dirty="0" smtClean="0"/>
              <a:t>(Only single user access)</a:t>
            </a:r>
            <a:endParaRPr lang="en-US" sz="1000" b="1" dirty="0"/>
          </a:p>
        </p:txBody>
      </p:sp>
      <p:pic>
        <p:nvPicPr>
          <p:cNvPr id="61" name="Picture 60"/>
          <p:cNvPicPr>
            <a:picLocks noChangeAspect="1"/>
          </p:cNvPicPr>
          <p:nvPr/>
        </p:nvPicPr>
        <p:blipFill>
          <a:blip r:embed="rId7"/>
          <a:stretch>
            <a:fillRect/>
          </a:stretch>
        </p:blipFill>
        <p:spPr>
          <a:xfrm>
            <a:off x="5506123" y="2168083"/>
            <a:ext cx="1025145" cy="539028"/>
          </a:xfrm>
          <a:prstGeom prst="rect">
            <a:avLst/>
          </a:prstGeom>
        </p:spPr>
      </p:pic>
      <p:sp>
        <p:nvSpPr>
          <p:cNvPr id="62" name="TextBox 61"/>
          <p:cNvSpPr txBox="1"/>
          <p:nvPr/>
        </p:nvSpPr>
        <p:spPr>
          <a:xfrm>
            <a:off x="1605710" y="1663633"/>
            <a:ext cx="2071392" cy="369332"/>
          </a:xfrm>
          <a:prstGeom prst="rect">
            <a:avLst/>
          </a:prstGeom>
          <a:noFill/>
          <a:ln>
            <a:solidFill>
              <a:schemeClr val="tx1"/>
            </a:solidFill>
          </a:ln>
        </p:spPr>
        <p:txBody>
          <a:bodyPr wrap="square" rtlCol="0">
            <a:spAutoFit/>
          </a:bodyPr>
          <a:lstStyle/>
          <a:p>
            <a:r>
              <a:rPr lang="en-US" b="1" dirty="0" smtClean="0"/>
              <a:t>COST: Open source</a:t>
            </a:r>
            <a:endParaRPr lang="en-US" sz="1000" b="1" dirty="0"/>
          </a:p>
        </p:txBody>
      </p:sp>
      <p:sp>
        <p:nvSpPr>
          <p:cNvPr id="10" name="TextBox 9"/>
          <p:cNvSpPr txBox="1"/>
          <p:nvPr/>
        </p:nvSpPr>
        <p:spPr>
          <a:xfrm>
            <a:off x="6359237" y="2193892"/>
            <a:ext cx="140020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&lt;50$</a:t>
            </a:r>
            <a:r>
              <a:rPr lang="en-US" sz="1200" b="1" dirty="0" smtClean="0"/>
              <a:t>(Infra Cost)</a:t>
            </a:r>
            <a:endParaRPr lang="en-US" b="1" dirty="0"/>
          </a:p>
        </p:txBody>
      </p:sp>
      <p:sp>
        <p:nvSpPr>
          <p:cNvPr id="63" name="TextBox 62"/>
          <p:cNvSpPr txBox="1"/>
          <p:nvPr/>
        </p:nvSpPr>
        <p:spPr>
          <a:xfrm>
            <a:off x="8724475" y="2191221"/>
            <a:ext cx="2071819" cy="523220"/>
          </a:xfrm>
          <a:prstGeom prst="rect">
            <a:avLst/>
          </a:prstGeom>
          <a:noFill/>
          <a:ln>
            <a:solidFill>
              <a:schemeClr val="tx1"/>
            </a:solidFill>
          </a:ln>
        </p:spPr>
        <p:txBody>
          <a:bodyPr wrap="square" rtlCol="0">
            <a:spAutoFit/>
          </a:bodyPr>
          <a:lstStyle/>
          <a:p>
            <a:r>
              <a:rPr lang="en-US" b="1" dirty="0" smtClean="0"/>
              <a:t>License:</a:t>
            </a:r>
          </a:p>
          <a:p>
            <a:endParaRPr lang="en-US" sz="1000" b="1" dirty="0"/>
          </a:p>
        </p:txBody>
      </p:sp>
    </p:spTree>
    <p:extLst>
      <p:ext uri="{BB962C8B-B14F-4D97-AF65-F5344CB8AC3E}">
        <p14:creationId xmlns:p14="http://schemas.microsoft.com/office/powerpoint/2010/main" val="207361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10" name="Picture 2" descr="https://upload.wikimedia.org/wikipedia/en/d/d3/LatentView_Analytics_Logo_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6221" y="96091"/>
            <a:ext cx="509548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Learnings &amp; Next Steps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4"/>
          <p:cNvSpPr txBox="1"/>
          <p:nvPr/>
        </p:nvSpPr>
        <p:spPr>
          <a:xfrm>
            <a:off x="146220" y="1042491"/>
            <a:ext cx="11882647"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t>H2o Driverless AI and Spark Beyond  - provide a better accuracy by creating more features but interpretability of the features generated for business is still average.</a:t>
            </a:r>
          </a:p>
          <a:p>
            <a:pPr marL="285750" indent="-285750">
              <a:buFont typeface="Arial" panose="020B0604020202020204" pitchFamily="34" charset="0"/>
              <a:buChar char="•"/>
            </a:pPr>
            <a:r>
              <a:rPr lang="en-US" dirty="0" smtClean="0"/>
              <a:t>H2o Driverless AI is a black box in terms of feature transformation levels and models built.</a:t>
            </a:r>
          </a:p>
          <a:p>
            <a:pPr marL="742950" lvl="1" indent="-285750">
              <a:buFont typeface="Arial" panose="020B0604020202020204" pitchFamily="34" charset="0"/>
              <a:buChar char="•"/>
            </a:pPr>
            <a:r>
              <a:rPr lang="en-US" dirty="0" smtClean="0"/>
              <a:t>Feature Transformation Levels – IF a numeric to categorical encoding is done which band or levels help determine our prediction?</a:t>
            </a:r>
          </a:p>
          <a:p>
            <a:pPr marL="742950" lvl="1" indent="-285750">
              <a:buFont typeface="Arial" panose="020B0604020202020204" pitchFamily="34" charset="0"/>
              <a:buChar char="•"/>
            </a:pPr>
            <a:r>
              <a:rPr lang="en-US" dirty="0" smtClean="0"/>
              <a:t>Models – We do not have information on algorithm or final output parameters in building model.</a:t>
            </a:r>
          </a:p>
          <a:p>
            <a:pPr marL="285750" indent="-285750">
              <a:buFont typeface="Arial" panose="020B0604020202020204" pitchFamily="34" charset="0"/>
              <a:buChar char="•"/>
            </a:pPr>
            <a:r>
              <a:rPr lang="en-US" dirty="0"/>
              <a:t>Feature Engineering not interpretable is these solutions as generic transformation would not work across verticals</a:t>
            </a:r>
            <a:r>
              <a:rPr lang="en-US" dirty="0" smtClean="0"/>
              <a:t>.</a:t>
            </a:r>
          </a:p>
          <a:p>
            <a:pPr marL="285750" indent="-285750">
              <a:buFont typeface="Arial" panose="020B0604020202020204" pitchFamily="34" charset="0"/>
              <a:buChar char="•"/>
            </a:pPr>
            <a:r>
              <a:rPr lang="en-US" dirty="0" smtClean="0"/>
              <a:t>Cloud computing platforms provide perfect cost effective and scale-able platform to execute automated feature engineering solution</a:t>
            </a:r>
          </a:p>
          <a:p>
            <a:pPr marL="742950" lvl="1" indent="-285750">
              <a:buFont typeface="Arial" panose="020B0604020202020204" pitchFamily="34" charset="0"/>
              <a:buChar char="•"/>
            </a:pPr>
            <a:r>
              <a:rPr lang="en-US" dirty="0" smtClean="0"/>
              <a:t>Increased Storage (Any dataset) and processors for faster execution.</a:t>
            </a:r>
          </a:p>
          <a:p>
            <a:pPr marL="742950" lvl="1" indent="-285750">
              <a:buFont typeface="Arial" panose="020B0604020202020204" pitchFamily="34" charset="0"/>
              <a:buChar char="•"/>
            </a:pPr>
            <a:r>
              <a:rPr lang="en-US" dirty="0" smtClean="0"/>
              <a:t>Machine Learning Platforms to execute models.</a:t>
            </a:r>
          </a:p>
        </p:txBody>
      </p:sp>
      <p:sp>
        <p:nvSpPr>
          <p:cNvPr id="6" name="Rounded Rectangle 5"/>
          <p:cNvSpPr/>
          <p:nvPr/>
        </p:nvSpPr>
        <p:spPr>
          <a:xfrm>
            <a:off x="146221" y="682582"/>
            <a:ext cx="2081824" cy="336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Learnings</a:t>
            </a:r>
            <a:endParaRPr lang="en-US" sz="2400" dirty="0"/>
          </a:p>
        </p:txBody>
      </p:sp>
      <p:sp>
        <p:nvSpPr>
          <p:cNvPr id="12" name="TextBox 11"/>
          <p:cNvSpPr txBox="1"/>
          <p:nvPr/>
        </p:nvSpPr>
        <p:spPr>
          <a:xfrm>
            <a:off x="146220" y="4686671"/>
            <a:ext cx="11882648"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Cloud platforms – Storage and ML Applications understanding.  Any solution we build would be based on AWS/Azure/Google Cloud. (Proposed Architecture for this solution can be found in Slide </a:t>
            </a:r>
            <a:r>
              <a:rPr lang="en-US" dirty="0" smtClean="0"/>
              <a:t>#7)</a:t>
            </a:r>
            <a:endParaRPr lang="en-US" dirty="0"/>
          </a:p>
          <a:p>
            <a:pPr marL="285750" indent="-285750">
              <a:buFont typeface="Arial" panose="020B0604020202020204" pitchFamily="34" charset="0"/>
              <a:buChar char="•"/>
            </a:pPr>
            <a:r>
              <a:rPr lang="en-US" dirty="0" smtClean="0"/>
              <a:t>Implement a feature engineering (FE) logic which is scalable in terms of interpretability</a:t>
            </a:r>
          </a:p>
          <a:p>
            <a:pPr marL="742950" lvl="1" indent="-285750">
              <a:buFont typeface="Arial" panose="020B0604020202020204" pitchFamily="34" charset="0"/>
              <a:buChar char="•"/>
            </a:pPr>
            <a:r>
              <a:rPr lang="en-US" dirty="0" smtClean="0"/>
              <a:t>Categorize FE into generic and vertical based (More research to be done in this space)</a:t>
            </a:r>
          </a:p>
          <a:p>
            <a:pPr marL="285750" indent="-285750">
              <a:buFont typeface="Arial" panose="020B0604020202020204" pitchFamily="34" charset="0"/>
              <a:buChar char="•"/>
            </a:pPr>
            <a:r>
              <a:rPr lang="en-US" dirty="0" smtClean="0"/>
              <a:t>Explore further solutions if available in this space.</a:t>
            </a:r>
            <a:endParaRPr lang="en-US" dirty="0"/>
          </a:p>
        </p:txBody>
      </p:sp>
      <p:sp>
        <p:nvSpPr>
          <p:cNvPr id="13" name="Rounded Rectangle 12"/>
          <p:cNvSpPr/>
          <p:nvPr/>
        </p:nvSpPr>
        <p:spPr>
          <a:xfrm>
            <a:off x="146220" y="4344023"/>
            <a:ext cx="2081824" cy="336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Next Steps</a:t>
            </a:r>
            <a:endParaRPr lang="en-US" sz="2400" dirty="0"/>
          </a:p>
        </p:txBody>
      </p:sp>
    </p:spTree>
    <p:extLst>
      <p:ext uri="{BB962C8B-B14F-4D97-AF65-F5344CB8AC3E}">
        <p14:creationId xmlns:p14="http://schemas.microsoft.com/office/powerpoint/2010/main" val="249502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04342" y="3110231"/>
            <a:ext cx="3999813" cy="635430"/>
          </a:xfrm>
          <a:prstGeom prst="rect">
            <a:avLst/>
          </a:prstGeom>
          <a:noFill/>
        </p:spPr>
        <p:txBody>
          <a:bodyPr wrap="none" rtlCol="0">
            <a:spAutoFit/>
          </a:bodyPr>
          <a:lstStyle/>
          <a:p>
            <a:r>
              <a:rPr lang="en-IN" sz="3529" b="1" dirty="0" smtClean="0">
                <a:solidFill>
                  <a:schemeClr val="bg1"/>
                </a:solidFill>
                <a:latin typeface="Segoe UI"/>
                <a:cs typeface="Segoe UI"/>
              </a:rPr>
              <a:t>Additional Details</a:t>
            </a:r>
            <a:endParaRPr lang="en-IN" sz="3529" b="1" dirty="0">
              <a:solidFill>
                <a:schemeClr val="bg1"/>
              </a:solidFill>
              <a:latin typeface="Segoe UI"/>
              <a:cs typeface="Segoe UI"/>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941" y="2434907"/>
            <a:ext cx="2644502" cy="1984274"/>
          </a:xfrm>
          <a:prstGeom prst="rect">
            <a:avLst/>
          </a:prstGeom>
        </p:spPr>
      </p:pic>
    </p:spTree>
    <p:extLst>
      <p:ext uri="{BB962C8B-B14F-4D97-AF65-F5344CB8AC3E}">
        <p14:creationId xmlns:p14="http://schemas.microsoft.com/office/powerpoint/2010/main" val="149304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165207" y="1225473"/>
            <a:ext cx="3728330" cy="55830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2069764480"/>
              </p:ext>
            </p:extLst>
          </p:nvPr>
        </p:nvGraphicFramePr>
        <p:xfrm>
          <a:off x="317211" y="1403029"/>
          <a:ext cx="7545588" cy="5133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stretch>
            <a:fillRect/>
          </a:stretch>
        </p:blipFill>
        <p:spPr>
          <a:xfrm>
            <a:off x="8697465" y="5113023"/>
            <a:ext cx="2952750" cy="1552575"/>
          </a:xfrm>
          <a:prstGeom prst="rect">
            <a:avLst/>
          </a:prstGeom>
        </p:spPr>
      </p:pic>
      <p:pic>
        <p:nvPicPr>
          <p:cNvPr id="10" name="Picture 9"/>
          <p:cNvPicPr>
            <a:picLocks noChangeAspect="1"/>
          </p:cNvPicPr>
          <p:nvPr/>
        </p:nvPicPr>
        <p:blipFill>
          <a:blip r:embed="rId8"/>
          <a:stretch>
            <a:fillRect/>
          </a:stretch>
        </p:blipFill>
        <p:spPr>
          <a:xfrm>
            <a:off x="8517161" y="3514090"/>
            <a:ext cx="1140250" cy="1140250"/>
          </a:xfrm>
          <a:prstGeom prst="rect">
            <a:avLst/>
          </a:prstGeom>
        </p:spPr>
      </p:pic>
      <p:sp>
        <p:nvSpPr>
          <p:cNvPr id="11" name="TextBox 36"/>
          <p:cNvSpPr txBox="1"/>
          <p:nvPr/>
        </p:nvSpPr>
        <p:spPr>
          <a:xfrm>
            <a:off x="10156266" y="3622550"/>
            <a:ext cx="1493949"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Raw data to be stored in S3 Buckets </a:t>
            </a:r>
            <a:endParaRPr lang="en-US" dirty="0"/>
          </a:p>
        </p:txBody>
      </p:sp>
      <p:pic>
        <p:nvPicPr>
          <p:cNvPr id="12" name="Picture 11"/>
          <p:cNvPicPr>
            <a:picLocks noChangeAspect="1"/>
          </p:cNvPicPr>
          <p:nvPr/>
        </p:nvPicPr>
        <p:blipFill>
          <a:blip r:embed="rId9"/>
          <a:stretch>
            <a:fillRect/>
          </a:stretch>
        </p:blipFill>
        <p:spPr>
          <a:xfrm>
            <a:off x="8517161" y="1461921"/>
            <a:ext cx="1332081" cy="1350001"/>
          </a:xfrm>
          <a:prstGeom prst="rect">
            <a:avLst/>
          </a:prstGeom>
        </p:spPr>
      </p:pic>
      <p:pic>
        <p:nvPicPr>
          <p:cNvPr id="13" name="Picture 12"/>
          <p:cNvPicPr>
            <a:picLocks noChangeAspect="1"/>
          </p:cNvPicPr>
          <p:nvPr/>
        </p:nvPicPr>
        <p:blipFill>
          <a:blip r:embed="rId10"/>
          <a:stretch>
            <a:fillRect/>
          </a:stretch>
        </p:blipFill>
        <p:spPr>
          <a:xfrm>
            <a:off x="9931690" y="2037311"/>
            <a:ext cx="1943100" cy="390525"/>
          </a:xfrm>
          <a:prstGeom prst="rect">
            <a:avLst/>
          </a:prstGeom>
        </p:spPr>
      </p:pic>
      <p:sp>
        <p:nvSpPr>
          <p:cNvPr id="14" name="Rectangle 13"/>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15" name="Picture 2" descr="https://upload.wikimedia.org/wikipedia/en/d/d3/LatentView_Analytics_Logo_2010.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87884" y="159031"/>
            <a:ext cx="4786392"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PROPOSED ARCHITECTURE</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4" name="Straight Connector 3"/>
          <p:cNvCxnSpPr/>
          <p:nvPr/>
        </p:nvCxnSpPr>
        <p:spPr>
          <a:xfrm>
            <a:off x="8165207" y="2936386"/>
            <a:ext cx="37095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183953" y="4891828"/>
            <a:ext cx="37095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1566" y="691126"/>
            <a:ext cx="11572943" cy="646331"/>
          </a:xfrm>
          <a:prstGeom prst="rect">
            <a:avLst/>
          </a:prstGeom>
          <a:noFill/>
        </p:spPr>
        <p:txBody>
          <a:bodyPr wrap="square" rtlCol="0">
            <a:spAutoFit/>
          </a:bodyPr>
          <a:lstStyle/>
          <a:p>
            <a:r>
              <a:rPr lang="en-US" dirty="0" smtClean="0"/>
              <a:t>Below architecture captures layers to be built over cloud platform for a driverless AI / Automatic feature generation and model building solution</a:t>
            </a:r>
            <a:endParaRPr lang="en-US" dirty="0"/>
          </a:p>
        </p:txBody>
      </p:sp>
    </p:spTree>
    <p:extLst>
      <p:ext uri="{BB962C8B-B14F-4D97-AF65-F5344CB8AC3E}">
        <p14:creationId xmlns:p14="http://schemas.microsoft.com/office/powerpoint/2010/main" val="168643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4"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7886" y="159031"/>
            <a:ext cx="5468970"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IMPORTANT VARIABLES</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pic>
        <p:nvPicPr>
          <p:cNvPr id="1026" name="Picture 2" descr="Image result for age icon png"/>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7417351" y="3729285"/>
            <a:ext cx="858093" cy="858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chufa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9390" y="1547062"/>
            <a:ext cx="1302800" cy="3847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hop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55279" y="2518659"/>
            <a:ext cx="769467" cy="7694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ampaign png"/>
          <p:cNvPicPr>
            <a:picLocks noChangeAspect="1" noChangeArrowheads="1"/>
          </p:cNvPicPr>
          <p:nvPr/>
        </p:nvPicPr>
        <p:blipFill>
          <a:blip r:embed="rId6" cstate="print">
            <a:biLevel thresh="50000"/>
            <a:extLst>
              <a:ext uri="{28A0092B-C50C-407E-A947-70E740481C1C}">
                <a14:useLocalDpi xmlns:a14="http://schemas.microsoft.com/office/drawing/2010/main" val="0"/>
              </a:ext>
            </a:extLst>
          </a:blip>
          <a:srcRect/>
          <a:stretch>
            <a:fillRect/>
          </a:stretch>
        </p:blipFill>
        <p:spPr bwMode="auto">
          <a:xfrm>
            <a:off x="6721984" y="2581233"/>
            <a:ext cx="695367" cy="6924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address verification icon"/>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3588262" y="3697297"/>
            <a:ext cx="862405" cy="85809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5604398" y="3690613"/>
            <a:ext cx="743601" cy="867653"/>
            <a:chOff x="5225651" y="4437987"/>
            <a:chExt cx="743601" cy="867653"/>
          </a:xfrm>
        </p:grpSpPr>
        <p:pic>
          <p:nvPicPr>
            <p:cNvPr id="1034" name="Picture 10" descr="Image result for cart pn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5651" y="4562039"/>
              <a:ext cx="743601" cy="7436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currency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52086" y="4437987"/>
              <a:ext cx="403275" cy="40327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a:off x="5181307" y="2055847"/>
            <a:ext cx="1415196" cy="307777"/>
          </a:xfrm>
          <a:prstGeom prst="rect">
            <a:avLst/>
          </a:prstGeom>
          <a:noFill/>
        </p:spPr>
        <p:txBody>
          <a:bodyPr wrap="square" rtlCol="0">
            <a:spAutoFit/>
          </a:bodyPr>
          <a:lstStyle/>
          <a:p>
            <a:r>
              <a:rPr lang="en-US" sz="1400" b="1" dirty="0" smtClean="0">
                <a:latin typeface="Segoe UI" panose="020B0502040204020203" pitchFamily="34" charset="0"/>
                <a:ea typeface="Segoe UI" panose="020B0502040204020203" pitchFamily="34" charset="0"/>
                <a:cs typeface="Segoe UI" panose="020B0502040204020203" pitchFamily="34" charset="0"/>
              </a:rPr>
              <a:t>CREDIT SCORE</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6"/>
          <p:cNvSpPr txBox="1"/>
          <p:nvPr/>
        </p:nvSpPr>
        <p:spPr>
          <a:xfrm>
            <a:off x="4285400" y="3288126"/>
            <a:ext cx="909223" cy="307777"/>
          </a:xfrm>
          <a:prstGeom prst="rect">
            <a:avLst/>
          </a:prstGeom>
          <a:noFill/>
        </p:spPr>
        <p:txBody>
          <a:bodyPr wrap="square" rtlCol="0">
            <a:spAutoFit/>
          </a:bodyPr>
          <a:lstStyle/>
          <a:p>
            <a:r>
              <a:rPr lang="en-US" sz="1400" b="1" dirty="0" smtClean="0">
                <a:latin typeface="Segoe UI" panose="020B0502040204020203" pitchFamily="34" charset="0"/>
                <a:ea typeface="Segoe UI" panose="020B0502040204020203" pitchFamily="34" charset="0"/>
                <a:cs typeface="Segoe UI" panose="020B0502040204020203" pitchFamily="34" charset="0"/>
              </a:rPr>
              <a:t>SHOP ID</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6376690" y="3273647"/>
            <a:ext cx="1385957" cy="307777"/>
          </a:xfrm>
          <a:prstGeom prst="rect">
            <a:avLst/>
          </a:prstGeom>
          <a:noFill/>
        </p:spPr>
        <p:txBody>
          <a:bodyPr wrap="square" rtlCol="0">
            <a:spAutoFit/>
          </a:bodyPr>
          <a:lstStyle/>
          <a:p>
            <a:r>
              <a:rPr lang="en-US" sz="1400" b="1" dirty="0" smtClean="0">
                <a:latin typeface="Segoe UI" panose="020B0502040204020203" pitchFamily="34" charset="0"/>
                <a:ea typeface="Segoe UI" panose="020B0502040204020203" pitchFamily="34" charset="0"/>
                <a:cs typeface="Segoe UI" panose="020B0502040204020203" pitchFamily="34" charset="0"/>
              </a:rPr>
              <a:t>CAMPAIGN ID</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7579401" y="4661144"/>
            <a:ext cx="533992" cy="307777"/>
          </a:xfrm>
          <a:prstGeom prst="rect">
            <a:avLst/>
          </a:prstGeom>
          <a:noFill/>
        </p:spPr>
        <p:txBody>
          <a:bodyPr wrap="square" rtlCol="0">
            <a:spAutoFit/>
          </a:bodyPr>
          <a:lstStyle/>
          <a:p>
            <a:r>
              <a:rPr lang="en-US" sz="1400" b="1" dirty="0" smtClean="0">
                <a:latin typeface="Segoe UI" panose="020B0502040204020203" pitchFamily="34" charset="0"/>
                <a:ea typeface="Segoe UI" panose="020B0502040204020203" pitchFamily="34" charset="0"/>
                <a:cs typeface="Segoe UI" panose="020B0502040204020203" pitchFamily="34" charset="0"/>
              </a:rPr>
              <a:t>AGE</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5339844" y="4658738"/>
            <a:ext cx="1385251" cy="307777"/>
          </a:xfrm>
          <a:prstGeom prst="rect">
            <a:avLst/>
          </a:prstGeom>
          <a:noFill/>
        </p:spPr>
        <p:txBody>
          <a:bodyPr wrap="square" rtlCol="0">
            <a:spAutoFit/>
          </a:bodyPr>
          <a:lstStyle/>
          <a:p>
            <a:r>
              <a:rPr lang="en-US" sz="1400" b="1" dirty="0" smtClean="0">
                <a:latin typeface="Segoe UI" panose="020B0502040204020203" pitchFamily="34" charset="0"/>
                <a:ea typeface="Segoe UI" panose="020B0502040204020203" pitchFamily="34" charset="0"/>
                <a:cs typeface="Segoe UI" panose="020B0502040204020203" pitchFamily="34" charset="0"/>
              </a:rPr>
              <a:t>ORDER VALUE</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3232519" y="4555390"/>
            <a:ext cx="1573889" cy="523220"/>
          </a:xfrm>
          <a:prstGeom prst="rect">
            <a:avLst/>
          </a:prstGeom>
          <a:noFill/>
        </p:spPr>
        <p:txBody>
          <a:bodyPr wrap="square" rtlCol="0">
            <a:spAutoFit/>
          </a:body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ADDRESS </a:t>
            </a:r>
          </a:p>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VERIFICATION</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cxnSp>
        <p:nvCxnSpPr>
          <p:cNvPr id="10" name="Straight Connector 9"/>
          <p:cNvCxnSpPr/>
          <p:nvPr/>
        </p:nvCxnSpPr>
        <p:spPr>
          <a:xfrm flipH="1">
            <a:off x="3167214" y="1322363"/>
            <a:ext cx="0" cy="393192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flipH="1">
            <a:off x="8432527" y="1306617"/>
            <a:ext cx="0" cy="3931920"/>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8559363" y="1547062"/>
            <a:ext cx="3238139" cy="2485787"/>
          </a:xfrm>
          <a:prstGeom prst="round2DiagRect">
            <a:avLst>
              <a:gd name="adj1" fmla="val 16667"/>
              <a:gd name="adj2" fmla="val 18134"/>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Number of Schufa Features</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Schufa Filter</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2-digit code for Schufa feature</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Product ID</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Article Template ID</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Place of Registration of Company(B2B etc..)</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Request ID</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Transaction ID</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Application Score</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28" name="TextBox 27"/>
          <p:cNvSpPr txBox="1"/>
          <p:nvPr/>
        </p:nvSpPr>
        <p:spPr>
          <a:xfrm>
            <a:off x="113889" y="1547061"/>
            <a:ext cx="2708029" cy="2247424"/>
          </a:xfrm>
          <a:prstGeom prst="round2DiagRect">
            <a:avLst>
              <a:gd name="adj1" fmla="val 16667"/>
              <a:gd name="adj2" fmla="val 13753"/>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8</a:t>
            </a:r>
            <a:r>
              <a:rPr lang="en-US" sz="1400" baseline="30000" dirty="0" smtClean="0">
                <a:latin typeface="Segoe UI" panose="020B0502040204020203" pitchFamily="34" charset="0"/>
                <a:ea typeface="Segoe UI" panose="020B0502040204020203" pitchFamily="34" charset="0"/>
                <a:cs typeface="Segoe UI" panose="020B0502040204020203" pitchFamily="34" charset="0"/>
              </a:rPr>
              <a:t>th</a:t>
            </a:r>
            <a:r>
              <a:rPr lang="en-US" sz="1400" dirty="0" smtClean="0">
                <a:latin typeface="Segoe UI" panose="020B0502040204020203" pitchFamily="34" charset="0"/>
                <a:ea typeface="Segoe UI" panose="020B0502040204020203" pitchFamily="34" charset="0"/>
                <a:cs typeface="Segoe UI" panose="020B0502040204020203" pitchFamily="34" charset="0"/>
              </a:rPr>
              <a:t> Digit of IBAN</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Date of Last Schufa Feature</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First Registration Date</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Customer Wish Date</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Provider To</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Media Code</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Delivery Service Provider</a:t>
            </a:r>
          </a:p>
          <a:p>
            <a:pPr marL="285750" indent="-285750">
              <a:buFont typeface="Arial" panose="020B0604020202020204" pitchFamily="34" charset="0"/>
              <a:buChar char="•"/>
            </a:pPr>
            <a:r>
              <a:rPr lang="en-US" sz="1400" dirty="0" smtClean="0">
                <a:latin typeface="Segoe UI" panose="020B0502040204020203" pitchFamily="34" charset="0"/>
                <a:ea typeface="Segoe UI" panose="020B0502040204020203" pitchFamily="34" charset="0"/>
                <a:cs typeface="Segoe UI" panose="020B0502040204020203" pitchFamily="34" charset="0"/>
              </a:rPr>
              <a:t>Risk-Index (Hardware)</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p:cNvSpPr/>
          <p:nvPr/>
        </p:nvSpPr>
        <p:spPr>
          <a:xfrm>
            <a:off x="2308277" y="799143"/>
            <a:ext cx="1963807" cy="369332"/>
          </a:xfrm>
          <a:prstGeom prst="rect">
            <a:avLst/>
          </a:prstGeom>
        </p:spPr>
        <p:txBody>
          <a:bodyPr wrap="none">
            <a:spAutoFit/>
          </a:bodyPr>
          <a:lstStyle/>
          <a:p>
            <a:r>
              <a:rPr lang="en-US" b="1" dirty="0">
                <a:latin typeface="Segoe UI" panose="020B0502040204020203" pitchFamily="34" charset="0"/>
                <a:ea typeface="Segoe UI" panose="020B0502040204020203" pitchFamily="34" charset="0"/>
                <a:cs typeface="Segoe UI" panose="020B0502040204020203" pitchFamily="34" charset="0"/>
              </a:rPr>
              <a:t>SPARK BEYOND </a:t>
            </a:r>
            <a:endParaRPr lang="en-US" dirty="0"/>
          </a:p>
        </p:txBody>
      </p:sp>
      <p:sp>
        <p:nvSpPr>
          <p:cNvPr id="31" name="Rectangle 30"/>
          <p:cNvSpPr/>
          <p:nvPr/>
        </p:nvSpPr>
        <p:spPr>
          <a:xfrm>
            <a:off x="7235557" y="799143"/>
            <a:ext cx="2356735" cy="369332"/>
          </a:xfrm>
          <a:prstGeom prst="rect">
            <a:avLst/>
          </a:prstGeom>
        </p:spPr>
        <p:txBody>
          <a:bodyPr wrap="none">
            <a:spAutoFit/>
          </a:bodyPr>
          <a:lstStyle/>
          <a:p>
            <a:r>
              <a:rPr lang="en-US" b="1" dirty="0" smtClean="0">
                <a:latin typeface="Segoe UI" panose="020B0502040204020203" pitchFamily="34" charset="0"/>
                <a:ea typeface="Segoe UI" panose="020B0502040204020203" pitchFamily="34" charset="0"/>
                <a:cs typeface="Segoe UI" panose="020B0502040204020203" pitchFamily="34" charset="0"/>
              </a:rPr>
              <a:t>H2O DRIVERLESS AI</a:t>
            </a:r>
            <a:endParaRPr lang="en-US" dirty="0"/>
          </a:p>
        </p:txBody>
      </p:sp>
    </p:spTree>
    <p:extLst>
      <p:ext uri="{BB962C8B-B14F-4D97-AF65-F5344CB8AC3E}">
        <p14:creationId xmlns:p14="http://schemas.microsoft.com/office/powerpoint/2010/main" val="373195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244" y="1313646"/>
            <a:ext cx="11148942" cy="1328023"/>
          </a:xfrm>
          <a:prstGeom prst="round2DiagRect">
            <a:avLst/>
          </a:prstGeom>
          <a:solidFill>
            <a:schemeClr val="bg1">
              <a:lumMod val="95000"/>
            </a:schemeClr>
          </a:solidFill>
        </p:spPr>
        <p:txBody>
          <a:bodyPr wrap="square" rtlCol="0">
            <a:spAutoFit/>
          </a:bodyPr>
          <a:lstStyle/>
          <a:p>
            <a:pPr algn="ctr" fontAlgn="b"/>
            <a:r>
              <a:rPr lang="en-US" sz="16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Feature 1*</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latin typeface="Segoe UI" panose="020B0502040204020203" pitchFamily="34" charset="0"/>
                <a:ea typeface="Segoe UI" panose="020B0502040204020203" pitchFamily="34" charset="0"/>
                <a:cs typeface="Segoe UI" panose="020B0502040204020203" pitchFamily="34" charset="0"/>
              </a:rPr>
              <a:t>Numeric to Categorical Target </a:t>
            </a:r>
            <a:r>
              <a:rPr lang="en-US" sz="1400" dirty="0" smtClean="0">
                <a:latin typeface="Segoe UI" panose="020B0502040204020203" pitchFamily="34" charset="0"/>
                <a:ea typeface="Segoe UI" panose="020B0502040204020203" pitchFamily="34" charset="0"/>
                <a:cs typeface="Segoe UI" panose="020B0502040204020203" pitchFamily="34" charset="0"/>
              </a:rPr>
              <a:t>Encoding</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 A transformation formed by grouping </a:t>
            </a:r>
            <a:r>
              <a:rPr lang="en-US" sz="1400" dirty="0">
                <a:solidFill>
                  <a:srgbClr val="000000"/>
                </a:solidFill>
                <a:latin typeface="Segoe UI Semibold" panose="020B0702040204020203" pitchFamily="34" charset="0"/>
                <a:ea typeface="Segoe UI" panose="020B0502040204020203" pitchFamily="34" charset="0"/>
                <a:cs typeface="Segoe UI" panose="020B0502040204020203" pitchFamily="34" charset="0"/>
              </a:rPr>
              <a:t>Schufa Credit Score, Reference Product , Article Template ID, Shop ID , Media Code of Campaign, Request ID and Address Verification flag</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4" name="TextBox 3"/>
          <p:cNvSpPr txBox="1"/>
          <p:nvPr/>
        </p:nvSpPr>
        <p:spPr>
          <a:xfrm>
            <a:off x="392802" y="2688716"/>
            <a:ext cx="5087157" cy="1055608"/>
          </a:xfrm>
          <a:prstGeom prst="round2DiagRect">
            <a:avLst/>
          </a:prstGeom>
          <a:solidFill>
            <a:schemeClr val="bg1">
              <a:lumMod val="95000"/>
            </a:schemeClr>
          </a:solidFill>
        </p:spPr>
        <p:txBody>
          <a:bodyPr wrap="square" rtlCol="0">
            <a:spAutoFit/>
          </a:bodyPr>
          <a:lstStyle/>
          <a:p>
            <a:pPr lvl="0" algn="ctr" fontAlgn="b"/>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CV_TE_I_AB_SCHUFA_SCOREBEREICH</a:t>
            </a:r>
          </a:p>
          <a:p>
            <a:pPr lvl="0"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Cross Validation Target Encoding</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Transformation on </a:t>
            </a:r>
            <a:r>
              <a:rPr lang="en-US" sz="1400" dirty="0" smtClean="0">
                <a:solidFill>
                  <a:srgbClr val="000000"/>
                </a:solidFill>
                <a:latin typeface="Segoe UI Semibold" panose="020B0702040204020203" pitchFamily="34" charset="0"/>
                <a:ea typeface="Segoe UI" panose="020B0502040204020203" pitchFamily="34" charset="0"/>
                <a:cs typeface="Segoe UI" panose="020B0502040204020203" pitchFamily="34" charset="0"/>
              </a:rPr>
              <a:t>Schufa Credit Score</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1" y="211201"/>
            <a:ext cx="12192000" cy="364147"/>
          </a:xfrm>
          <a:prstGeom prst="rect">
            <a:avLst/>
          </a:prstGeom>
          <a:solidFill>
            <a:srgbClr val="095879"/>
          </a:solidFill>
        </p:spPr>
        <p:txBody>
          <a:bodyPr wrap="square" lIns="121674" tIns="60837" rIns="121674" bIns="60837" rtlCol="0" anchor="ctr">
            <a:spAutoFit/>
          </a:bodyPr>
          <a:lstStyle/>
          <a:p>
            <a:pPr algn="ctr" defTabSz="1241088"/>
            <a:endParaRPr lang="en-IN" sz="1568" dirty="0">
              <a:solidFill>
                <a:srgbClr val="434343"/>
              </a:solidFill>
              <a:latin typeface="Segoe UI"/>
              <a:cs typeface="Segoe UI"/>
            </a:endParaRPr>
          </a:p>
        </p:txBody>
      </p:sp>
      <p:pic>
        <p:nvPicPr>
          <p:cNvPr id="7" name="Picture 2" descr="https://upload.wikimedia.org/wikipedia/en/d/d3/LatentView_Analytics_Logo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6686" y="487"/>
            <a:ext cx="896850" cy="7051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87886" y="159031"/>
            <a:ext cx="4799269" cy="546632"/>
          </a:xfrm>
          <a:prstGeom prst="rect">
            <a:avLst/>
          </a:prstGeom>
          <a:solidFill>
            <a:schemeClr val="bg1"/>
          </a:solidFill>
        </p:spPr>
        <p:txBody>
          <a:bodyPr vert="horz" lIns="121903" tIns="60952" rIns="121903" bIns="60952" rtlCol="0" anchor="ctr">
            <a:noAutofit/>
          </a:bodyPr>
          <a:lstStyle/>
          <a:p>
            <a:pPr defTabSz="1211250">
              <a:spcBef>
                <a:spcPct val="0"/>
              </a:spcBef>
            </a:pPr>
            <a:r>
              <a:rPr lang="en-US" sz="2745" b="1" spc="-96" dirty="0" smtClean="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rPr>
              <a:t>H2o Features Interpretability</a:t>
            </a:r>
            <a:endParaRPr lang="en-IN" sz="2745" b="1" spc="-96" dirty="0">
              <a:ln w="3175">
                <a:noFill/>
              </a:ln>
              <a:solidFill>
                <a:srgbClr val="095879"/>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0"/>
          <p:cNvSpPr txBox="1"/>
          <p:nvPr/>
        </p:nvSpPr>
        <p:spPr>
          <a:xfrm>
            <a:off x="386361" y="3807422"/>
            <a:ext cx="5093598" cy="1055608"/>
          </a:xfrm>
          <a:prstGeom prst="round2DiagRect">
            <a:avLst/>
          </a:prstGeom>
          <a:solidFill>
            <a:schemeClr val="bg1">
              <a:lumMod val="95000"/>
            </a:schemeClr>
          </a:solidFill>
        </p:spPr>
        <p:txBody>
          <a:bodyPr wrap="square" rtlCol="0">
            <a:spAutoFit/>
          </a:bodyPr>
          <a:lstStyle/>
          <a:p>
            <a:pPr algn="ctr" fontAlgn="b"/>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CV_TE_I_CS_UNSNUM_11_0</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Cross Validation Target Encoding</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 on </a:t>
            </a:r>
            <a:r>
              <a:rPr lang="en-US" sz="1400" dirty="0" smtClean="0">
                <a:solidFill>
                  <a:srgbClr val="000000"/>
                </a:solidFill>
                <a:latin typeface="Segoe UI Semibold" panose="020B0702040204020203" pitchFamily="34" charset="0"/>
                <a:ea typeface="Segoe UI" panose="020B0502040204020203" pitchFamily="34" charset="0"/>
                <a:cs typeface="Segoe UI" panose="020B0502040204020203" pitchFamily="34" charset="0"/>
              </a:rPr>
              <a:t>Order Value</a:t>
            </a:r>
            <a:endParaRPr lang="en-US" sz="1400" dirty="0">
              <a:solidFill>
                <a:srgbClr val="000000"/>
              </a:solidFill>
              <a:latin typeface="Segoe UI Semibold" panose="020B0702040204020203" pitchFamily="34" charset="0"/>
              <a:ea typeface="Segoe UI" panose="020B0502040204020203" pitchFamily="34" charset="0"/>
              <a:cs typeface="Segoe UI" panose="020B0502040204020203" pitchFamily="34" charset="0"/>
            </a:endParaRP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extBox 14"/>
          <p:cNvSpPr txBox="1"/>
          <p:nvPr/>
        </p:nvSpPr>
        <p:spPr>
          <a:xfrm>
            <a:off x="270844" y="758894"/>
            <a:ext cx="11277342" cy="584775"/>
          </a:xfrm>
          <a:prstGeom prst="rect">
            <a:avLst/>
          </a:prstGeom>
          <a:noFill/>
        </p:spPr>
        <p:txBody>
          <a:bodyPr wrap="square" rtlCol="0">
            <a:spAutoFit/>
          </a:bodyPr>
          <a:lstStyle/>
          <a:p>
            <a:r>
              <a:rPr lang="en-US" b="1" dirty="0" smtClean="0">
                <a:latin typeface="Segoe UI" panose="020B0502040204020203" pitchFamily="34" charset="0"/>
                <a:ea typeface="Segoe UI" panose="020B0502040204020203" pitchFamily="34" charset="0"/>
                <a:cs typeface="Segoe UI" panose="020B0502040204020203" pitchFamily="34" charset="0"/>
              </a:rPr>
              <a:t>H2O Driverless AI </a:t>
            </a:r>
            <a:r>
              <a:rPr lang="en-US" sz="1400" dirty="0" smtClean="0">
                <a:latin typeface="Segoe UI" panose="020B0502040204020203" pitchFamily="34" charset="0"/>
                <a:ea typeface="Segoe UI" panose="020B0502040204020203" pitchFamily="34" charset="0"/>
                <a:cs typeface="Segoe UI" panose="020B0502040204020203" pitchFamily="34" charset="0"/>
              </a:rPr>
              <a:t>generated around 2200 features and selected around 220 features for the model with highest accuracy. Some of them are shown below</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399244" y="4926128"/>
            <a:ext cx="5093598" cy="1055608"/>
          </a:xfrm>
          <a:prstGeom prst="round2DiagRect">
            <a:avLst/>
          </a:prstGeom>
          <a:solidFill>
            <a:schemeClr val="bg1">
              <a:lumMod val="95000"/>
            </a:schemeClr>
          </a:solidFill>
        </p:spPr>
        <p:txBody>
          <a:bodyPr wrap="square" rtlCol="0">
            <a:spAutoFit/>
          </a:bodyPr>
          <a:lstStyle/>
          <a:p>
            <a:pPr algn="ctr" fontAlgn="b"/>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CV_TE_I_AB_SCHUFA_FILTEXTE_0</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Cross Validation Target Encoding</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 on </a:t>
            </a:r>
            <a:r>
              <a:rPr lang="en-US" sz="1400" dirty="0">
                <a:solidFill>
                  <a:srgbClr val="000000"/>
                </a:solidFill>
                <a:latin typeface="Segoe UI Semibold" panose="020B0702040204020203" pitchFamily="34" charset="0"/>
                <a:ea typeface="Segoe UI" panose="020B0502040204020203" pitchFamily="34" charset="0"/>
                <a:cs typeface="Segoe UI" panose="020B0502040204020203" pitchFamily="34" charset="0"/>
              </a:rPr>
              <a:t>Schufa Filter</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6237667" y="3807422"/>
            <a:ext cx="5087157" cy="1055608"/>
          </a:xfrm>
          <a:prstGeom prst="round2DiagRect">
            <a:avLst/>
          </a:prstGeom>
          <a:solidFill>
            <a:schemeClr val="bg1">
              <a:lumMod val="95000"/>
            </a:schemeClr>
          </a:solidFill>
        </p:spPr>
        <p:txBody>
          <a:bodyPr wrap="square" rtlCol="0">
            <a:spAutoFit/>
          </a:bodyPr>
          <a:lstStyle/>
          <a:p>
            <a:pPr lvl="0" algn="ctr" fontAlgn="b"/>
            <a:r>
              <a:rPr lang="en-US" sz="1400" b="1" u="sng" dirty="0">
                <a:solidFill>
                  <a:srgbClr val="000000"/>
                </a:solidFill>
                <a:latin typeface="Segoe UI" panose="020B0502040204020203" pitchFamily="34" charset="0"/>
                <a:ea typeface="Segoe UI" panose="020B0502040204020203" pitchFamily="34" charset="0"/>
                <a:cs typeface="Segoe UI" panose="020B0502040204020203" pitchFamily="34" charset="0"/>
              </a:rPr>
              <a:t>CV_TE_I_CS_M_TEXT_06__MO_2_0</a:t>
            </a:r>
          </a:p>
          <a:p>
            <a:pPr lvl="0"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Cross Validation Target Encoding</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Transformation on </a:t>
            </a:r>
            <a:r>
              <a:rPr lang="en-US" sz="1400" dirty="0" smtClean="0">
                <a:solidFill>
                  <a:srgbClr val="000000"/>
                </a:solidFill>
                <a:latin typeface="Segoe UI Semibold" panose="020B0702040204020203" pitchFamily="34" charset="0"/>
                <a:ea typeface="Segoe UI" panose="020B0502040204020203" pitchFamily="34" charset="0"/>
                <a:cs typeface="Segoe UI" panose="020B0502040204020203" pitchFamily="34" charset="0"/>
              </a:rPr>
              <a:t>Article Template ID</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6237668" y="2688716"/>
            <a:ext cx="5087157" cy="1055608"/>
          </a:xfrm>
          <a:prstGeom prst="round2DiagRect">
            <a:avLst/>
          </a:prstGeom>
          <a:solidFill>
            <a:schemeClr val="bg1">
              <a:lumMod val="95000"/>
            </a:schemeClr>
          </a:solidFill>
        </p:spPr>
        <p:txBody>
          <a:bodyPr wrap="square" rtlCol="0">
            <a:spAutoFit/>
          </a:bodyPr>
          <a:lstStyle/>
          <a:p>
            <a:pPr lvl="0" algn="ctr" fontAlgn="b"/>
            <a:r>
              <a:rPr lang="en-US" sz="14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CV_TE_I_CS_TEXT_22_0</a:t>
            </a:r>
          </a:p>
          <a:p>
            <a:pPr lvl="0"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Cross Validation Target Encoding</a:t>
            </a: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Transformation on </a:t>
            </a:r>
            <a:r>
              <a:rPr lang="en-US" sz="1400" dirty="0" smtClean="0">
                <a:solidFill>
                  <a:srgbClr val="000000"/>
                </a:solidFill>
                <a:latin typeface="Segoe UI Semibold" panose="020B0702040204020203" pitchFamily="34" charset="0"/>
                <a:ea typeface="Segoe UI" panose="020B0502040204020203" pitchFamily="34" charset="0"/>
                <a:cs typeface="Segoe UI" panose="020B0502040204020203" pitchFamily="34" charset="0"/>
              </a:rPr>
              <a:t>Media Code</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6237667" y="4926128"/>
            <a:ext cx="5087157" cy="1804749"/>
          </a:xfrm>
          <a:prstGeom prst="round2DiagRect">
            <a:avLst/>
          </a:prstGeom>
          <a:solidFill>
            <a:schemeClr val="bg1">
              <a:lumMod val="95000"/>
            </a:schemeClr>
          </a:solidFill>
        </p:spPr>
        <p:txBody>
          <a:bodyPr wrap="square" rtlCol="0">
            <a:spAutoFit/>
          </a:bodyPr>
          <a:lstStyle/>
          <a:p>
            <a:pPr lvl="0" algn="ctr" fontAlgn="b"/>
            <a:r>
              <a:rPr lang="en-US" sz="1600" b="1" u="sng"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Feature 7*</a:t>
            </a:r>
          </a:p>
          <a:p>
            <a:pPr lvl="0"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Transformation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a:t>
            </a:r>
            <a:r>
              <a:rPr lang="en-US" sz="1400" dirty="0">
                <a:latin typeface="Segoe UI" panose="020B0502040204020203" pitchFamily="34" charset="0"/>
                <a:ea typeface="Segoe UI" panose="020B0502040204020203" pitchFamily="34" charset="0"/>
                <a:cs typeface="Segoe UI" panose="020B0502040204020203" pitchFamily="34" charset="0"/>
              </a:rPr>
              <a:t>Numeric to Categorical Target Encoding</a:t>
            </a:r>
            <a:endPar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fontAlgn="b"/>
            <a:r>
              <a:rPr lang="en-US" sz="1400" b="1"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Interpretation</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 Transformation on </a:t>
            </a:r>
            <a:r>
              <a:rPr lang="en-US" sz="1400" dirty="0">
                <a:solidFill>
                  <a:srgbClr val="000000"/>
                </a:solidFill>
                <a:latin typeface="Segoe UI" panose="020B0502040204020203" pitchFamily="34" charset="0"/>
                <a:ea typeface="Segoe UI" panose="020B0502040204020203" pitchFamily="34" charset="0"/>
                <a:cs typeface="Segoe UI" panose="020B0502040204020203" pitchFamily="34" charset="0"/>
              </a:rPr>
              <a:t>2-Digit Schufa Code, Schufa Credit Score, Product ID, Reference Product, Article Template, Shop ID, Place of Registration, Media Code, Address Verification and  Application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Score</a:t>
            </a:r>
          </a:p>
          <a:p>
            <a:pPr fontAlgn="b"/>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For Business Use </a:t>
            </a:r>
            <a:r>
              <a:rPr lang="en-US" sz="14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1400" b="1" dirty="0" smtClean="0">
                <a:solidFill>
                  <a:srgbClr val="C00000"/>
                </a:solidFill>
                <a:latin typeface="Segoe UI" panose="020B0502040204020203" pitchFamily="34" charset="0"/>
                <a:ea typeface="Segoe UI" panose="020B0502040204020203" pitchFamily="34" charset="0"/>
                <a:cs typeface="Segoe UI" panose="020B0502040204020203" pitchFamily="34" charset="0"/>
              </a:rPr>
              <a:t>No</a:t>
            </a:r>
            <a:endParaRPr lang="en-US" sz="1400" b="1" dirty="0">
              <a:solidFill>
                <a:srgbClr val="C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TextBox 1"/>
          <p:cNvSpPr txBox="1"/>
          <p:nvPr/>
        </p:nvSpPr>
        <p:spPr>
          <a:xfrm>
            <a:off x="399244" y="6542468"/>
            <a:ext cx="2919389" cy="253916"/>
          </a:xfrm>
          <a:prstGeom prst="rect">
            <a:avLst/>
          </a:prstGeom>
          <a:noFill/>
        </p:spPr>
        <p:txBody>
          <a:bodyPr wrap="none" rtlCol="0">
            <a:spAutoFit/>
          </a:bodyPr>
          <a:lstStyle/>
          <a:p>
            <a:r>
              <a:rPr lang="en-US" sz="1050" dirty="0" smtClean="0"/>
              <a:t>*Refer Appendix Slide # 16 for Feature Definitions</a:t>
            </a:r>
            <a:endParaRPr lang="en-US" sz="1050" dirty="0"/>
          </a:p>
        </p:txBody>
      </p:sp>
    </p:spTree>
    <p:extLst>
      <p:ext uri="{BB962C8B-B14F-4D97-AF65-F5344CB8AC3E}">
        <p14:creationId xmlns:p14="http://schemas.microsoft.com/office/powerpoint/2010/main" val="321616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1992</TotalTime>
  <Words>2774</Words>
  <Application>Microsoft Office PowerPoint</Application>
  <PresentationFormat>Widescreen</PresentationFormat>
  <Paragraphs>385</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Helvetica Light</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Rangarajan</dc:creator>
  <cp:lastModifiedBy>Anand Rangarajan</cp:lastModifiedBy>
  <cp:revision>105</cp:revision>
  <dcterms:created xsi:type="dcterms:W3CDTF">2018-01-03T05:43:00Z</dcterms:created>
  <dcterms:modified xsi:type="dcterms:W3CDTF">2018-02-13T06:08:10Z</dcterms:modified>
</cp:coreProperties>
</file>