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87" r:id="rId3"/>
    <p:sldId id="288" r:id="rId4"/>
    <p:sldId id="297" r:id="rId5"/>
    <p:sldId id="289" r:id="rId6"/>
    <p:sldId id="290" r:id="rId7"/>
    <p:sldId id="302" r:id="rId8"/>
    <p:sldId id="301" r:id="rId9"/>
    <p:sldId id="305" r:id="rId10"/>
    <p:sldId id="299" r:id="rId11"/>
    <p:sldId id="303" r:id="rId12"/>
    <p:sldId id="304" r:id="rId13"/>
    <p:sldId id="307" r:id="rId14"/>
    <p:sldId id="306" r:id="rId15"/>
    <p:sldId id="2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image" Target="../media/image36.jpg"/></Relationships>
</file>

<file path=ppt/diagrams/_rels/drawing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image" Target="../media/image36.jp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0784DA-68F9-44C2-A998-DCBC1BA1D2CC}" type="doc">
      <dgm:prSet loTypeId="urn:microsoft.com/office/officeart/2011/layout/RadialPictureList" loCatId="officeonline" qsTypeId="urn:microsoft.com/office/officeart/2005/8/quickstyle/3d3" qsCatId="3D" csTypeId="urn:microsoft.com/office/officeart/2005/8/colors/accent0_3" csCatId="mainScheme" phldr="1"/>
      <dgm:spPr/>
      <dgm:t>
        <a:bodyPr/>
        <a:lstStyle/>
        <a:p>
          <a:endParaRPr lang="en-US"/>
        </a:p>
      </dgm:t>
    </dgm:pt>
    <dgm:pt modelId="{A11AB634-1461-45B6-88F1-2BAE2521A703}">
      <dgm:prSet phldrT="[Text]"/>
      <dgm:spPr/>
      <dgm:t>
        <a:bodyPr/>
        <a:lstStyle/>
        <a:p>
          <a:r>
            <a:rPr lang="en-US" b="1" smtClean="0">
              <a:solidFill>
                <a:schemeClr val="accent3">
                  <a:lumMod val="20000"/>
                  <a:lumOff val="80000"/>
                </a:schemeClr>
              </a:solidFill>
              <a:latin typeface="Segoe UI" panose="020B0502040204020203" pitchFamily="34" charset="0"/>
              <a:ea typeface="Segoe UI" panose="020B0502040204020203" pitchFamily="34" charset="0"/>
              <a:cs typeface="Segoe UI" panose="020B0502040204020203" pitchFamily="34" charset="0"/>
            </a:rPr>
            <a:t>Transaction Data</a:t>
          </a:r>
          <a:endParaRPr lang="en-US" b="1" dirty="0">
            <a:solidFill>
              <a:schemeClr val="accent3">
                <a:lumMod val="20000"/>
                <a:lumOff val="80000"/>
              </a:schemeClr>
            </a:solidFill>
            <a:latin typeface="Segoe UI" panose="020B0502040204020203" pitchFamily="34" charset="0"/>
            <a:ea typeface="Segoe UI" panose="020B0502040204020203" pitchFamily="34" charset="0"/>
            <a:cs typeface="Segoe UI" panose="020B0502040204020203" pitchFamily="34" charset="0"/>
          </a:endParaRPr>
        </a:p>
      </dgm:t>
    </dgm:pt>
    <dgm:pt modelId="{80A86E1B-0613-465F-B087-92717E666A7B}" type="parTrans" cxnId="{776C68D7-4D2D-4EE2-BB04-B29782C7613F}">
      <dgm:prSet/>
      <dgm:spPr/>
      <dgm:t>
        <a:bodyPr/>
        <a:lstStyle/>
        <a:p>
          <a:endParaRPr lang="en-US"/>
        </a:p>
      </dgm:t>
    </dgm:pt>
    <dgm:pt modelId="{63430D52-5140-4DB9-BA37-9CFBFDB00016}" type="sibTrans" cxnId="{776C68D7-4D2D-4EE2-BB04-B29782C7613F}">
      <dgm:prSet/>
      <dgm:spPr/>
      <dgm:t>
        <a:bodyPr/>
        <a:lstStyle/>
        <a:p>
          <a:endParaRPr lang="en-US"/>
        </a:p>
      </dgm:t>
    </dgm:pt>
    <dgm:pt modelId="{E6A9453C-2AC5-47DA-A382-D5BF158CFE5C}">
      <dgm:prSet phldrT="[Text]" custT="1"/>
      <dgm:spPr/>
      <dgm: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147k observations &amp; 218 variables</a:t>
          </a:r>
          <a:endParaRPr lang="en-US" sz="1400" b="1" i="1" dirty="0">
            <a:latin typeface="Segoe UI" panose="020B0502040204020203" pitchFamily="34" charset="0"/>
            <a:ea typeface="Segoe UI" panose="020B0502040204020203" pitchFamily="34" charset="0"/>
            <a:cs typeface="Segoe UI" panose="020B0502040204020203" pitchFamily="34" charset="0"/>
          </a:endParaRPr>
        </a:p>
      </dgm:t>
    </dgm:pt>
    <dgm:pt modelId="{19A3ABF7-2605-42F1-BA64-875EF1D27953}" type="parTrans" cxnId="{2C5AE057-AB3B-4B51-9B52-A43E53284865}">
      <dgm:prSet/>
      <dgm:spPr/>
      <dgm:t>
        <a:bodyPr/>
        <a:lstStyle/>
        <a:p>
          <a:endParaRPr lang="en-US"/>
        </a:p>
      </dgm:t>
    </dgm:pt>
    <dgm:pt modelId="{24C5D311-3A74-4C29-8813-206C4C8C092A}" type="sibTrans" cxnId="{2C5AE057-AB3B-4B51-9B52-A43E53284865}">
      <dgm:prSet/>
      <dgm:spPr/>
      <dgm:t>
        <a:bodyPr/>
        <a:lstStyle/>
        <a:p>
          <a:endParaRPr lang="en-US"/>
        </a:p>
      </dgm:t>
    </dgm:pt>
    <dgm:pt modelId="{B4C40BEC-706A-425E-8749-B09E941C2CFF}">
      <dgm:prSet phldrT="[Text]" custT="1"/>
      <dgm:spPr/>
      <dgm: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47k observations &amp; 220 variables</a:t>
          </a:r>
          <a:endParaRPr lang="en-US" sz="1400" b="1" i="1" dirty="0">
            <a:latin typeface="Segoe UI" panose="020B0502040204020203" pitchFamily="34" charset="0"/>
            <a:ea typeface="Segoe UI" panose="020B0502040204020203" pitchFamily="34" charset="0"/>
            <a:cs typeface="Segoe UI" panose="020B0502040204020203" pitchFamily="34" charset="0"/>
          </a:endParaRPr>
        </a:p>
      </dgm:t>
    </dgm:pt>
    <dgm:pt modelId="{57F1314C-C728-4461-8318-0CC9C23DDAAD}" type="parTrans" cxnId="{FF455404-C399-48AF-B314-6F38031C8DBC}">
      <dgm:prSet/>
      <dgm:spPr/>
      <dgm:t>
        <a:bodyPr/>
        <a:lstStyle/>
        <a:p>
          <a:endParaRPr lang="en-US"/>
        </a:p>
      </dgm:t>
    </dgm:pt>
    <dgm:pt modelId="{99676544-6BDE-421F-896B-3D1D5C708351}" type="sibTrans" cxnId="{FF455404-C399-48AF-B314-6F38031C8DBC}">
      <dgm:prSet/>
      <dgm:spPr/>
      <dgm:t>
        <a:bodyPr/>
        <a:lstStyle/>
        <a:p>
          <a:endParaRPr lang="en-US"/>
        </a:p>
      </dgm:t>
    </dgm:pt>
    <dgm:pt modelId="{B05E6D63-ACA2-40DE-9348-1D0EC0B98C47}" type="pres">
      <dgm:prSet presAssocID="{5A0784DA-68F9-44C2-A998-DCBC1BA1D2CC}" presName="Name0" presStyleCnt="0">
        <dgm:presLayoutVars>
          <dgm:chMax val="1"/>
          <dgm:chPref val="1"/>
          <dgm:dir/>
          <dgm:resizeHandles/>
        </dgm:presLayoutVars>
      </dgm:prSet>
      <dgm:spPr/>
      <dgm:t>
        <a:bodyPr/>
        <a:lstStyle/>
        <a:p>
          <a:endParaRPr lang="en-US"/>
        </a:p>
      </dgm:t>
    </dgm:pt>
    <dgm:pt modelId="{F2513633-1822-4E52-8D90-FC0C7A0FD0FB}" type="pres">
      <dgm:prSet presAssocID="{A11AB634-1461-45B6-88F1-2BAE2521A703}" presName="Parent" presStyleLbl="node1" presStyleIdx="0" presStyleCnt="2">
        <dgm:presLayoutVars>
          <dgm:chMax val="4"/>
          <dgm:chPref val="3"/>
        </dgm:presLayoutVars>
      </dgm:prSet>
      <dgm:spPr/>
      <dgm:t>
        <a:bodyPr/>
        <a:lstStyle/>
        <a:p>
          <a:endParaRPr lang="en-US"/>
        </a:p>
      </dgm:t>
    </dgm:pt>
    <dgm:pt modelId="{489490EB-BCC7-4D83-8F93-550AA81FD61D}" type="pres">
      <dgm:prSet presAssocID="{E6A9453C-2AC5-47DA-A382-D5BF158CFE5C}" presName="Accent" presStyleLbl="node1" presStyleIdx="1" presStyleCnt="2"/>
      <dgm:spPr/>
      <dgm:t>
        <a:bodyPr/>
        <a:lstStyle/>
        <a:p>
          <a:endParaRPr lang="en-US"/>
        </a:p>
      </dgm:t>
    </dgm:pt>
    <dgm:pt modelId="{552F40DB-BD45-4AA4-A398-402F0C29CC3F}" type="pres">
      <dgm:prSet presAssocID="{E6A9453C-2AC5-47DA-A382-D5BF158CFE5C}" presName="Image1"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dgm:spPr>
      <dgm:t>
        <a:bodyPr/>
        <a:lstStyle/>
        <a:p>
          <a:endParaRPr lang="en-US"/>
        </a:p>
      </dgm:t>
    </dgm:pt>
    <dgm:pt modelId="{FEB77D98-6F1F-4019-9610-601A64E4FC40}" type="pres">
      <dgm:prSet presAssocID="{E6A9453C-2AC5-47DA-A382-D5BF158CFE5C}" presName="Child1" presStyleLbl="revTx" presStyleIdx="0" presStyleCnt="2" custScaleY="56745">
        <dgm:presLayoutVars>
          <dgm:chMax val="0"/>
          <dgm:chPref val="0"/>
          <dgm:bulletEnabled val="1"/>
        </dgm:presLayoutVars>
      </dgm:prSet>
      <dgm:spPr/>
      <dgm:t>
        <a:bodyPr/>
        <a:lstStyle/>
        <a:p>
          <a:endParaRPr lang="en-US"/>
        </a:p>
      </dgm:t>
    </dgm:pt>
    <dgm:pt modelId="{39FB0D2A-73AD-4436-9389-78CF935FDFFC}" type="pres">
      <dgm:prSet presAssocID="{B4C40BEC-706A-425E-8749-B09E941C2CFF}" presName="Image2" presStyleCnt="0"/>
      <dgm:spPr/>
      <dgm:t>
        <a:bodyPr/>
        <a:lstStyle/>
        <a:p>
          <a:endParaRPr lang="en-US"/>
        </a:p>
      </dgm:t>
    </dgm:pt>
    <dgm:pt modelId="{C343D4A8-3081-45B2-BE60-FA41D2C8695C}" type="pres">
      <dgm:prSet presAssocID="{B4C40BEC-706A-425E-8749-B09E941C2CFF}" presName="Imag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3000" r="-33000"/>
          </a:stretch>
        </a:blipFill>
      </dgm:spPr>
      <dgm:t>
        <a:bodyPr/>
        <a:lstStyle/>
        <a:p>
          <a:endParaRPr lang="en-US"/>
        </a:p>
      </dgm:t>
    </dgm:pt>
    <dgm:pt modelId="{CEC2A88E-6B05-44EB-BCAB-CEA39C5DB388}" type="pres">
      <dgm:prSet presAssocID="{B4C40BEC-706A-425E-8749-B09E941C2CFF}" presName="Child2" presStyleLbl="revTx" presStyleIdx="1" presStyleCnt="2" custScaleY="48723">
        <dgm:presLayoutVars>
          <dgm:chMax val="0"/>
          <dgm:chPref val="0"/>
          <dgm:bulletEnabled val="1"/>
        </dgm:presLayoutVars>
      </dgm:prSet>
      <dgm:spPr/>
      <dgm:t>
        <a:bodyPr/>
        <a:lstStyle/>
        <a:p>
          <a:endParaRPr lang="en-US"/>
        </a:p>
      </dgm:t>
    </dgm:pt>
  </dgm:ptLst>
  <dgm:cxnLst>
    <dgm:cxn modelId="{FF455404-C399-48AF-B314-6F38031C8DBC}" srcId="{A11AB634-1461-45B6-88F1-2BAE2521A703}" destId="{B4C40BEC-706A-425E-8749-B09E941C2CFF}" srcOrd="1" destOrd="0" parTransId="{57F1314C-C728-4461-8318-0CC9C23DDAAD}" sibTransId="{99676544-6BDE-421F-896B-3D1D5C708351}"/>
    <dgm:cxn modelId="{2C5AE057-AB3B-4B51-9B52-A43E53284865}" srcId="{A11AB634-1461-45B6-88F1-2BAE2521A703}" destId="{E6A9453C-2AC5-47DA-A382-D5BF158CFE5C}" srcOrd="0" destOrd="0" parTransId="{19A3ABF7-2605-42F1-BA64-875EF1D27953}" sibTransId="{24C5D311-3A74-4C29-8813-206C4C8C092A}"/>
    <dgm:cxn modelId="{776C68D7-4D2D-4EE2-BB04-B29782C7613F}" srcId="{5A0784DA-68F9-44C2-A998-DCBC1BA1D2CC}" destId="{A11AB634-1461-45B6-88F1-2BAE2521A703}" srcOrd="0" destOrd="0" parTransId="{80A86E1B-0613-465F-B087-92717E666A7B}" sibTransId="{63430D52-5140-4DB9-BA37-9CFBFDB00016}"/>
    <dgm:cxn modelId="{D33FA835-B743-4768-8F02-7537DF3246EC}" type="presOf" srcId="{5A0784DA-68F9-44C2-A998-DCBC1BA1D2CC}" destId="{B05E6D63-ACA2-40DE-9348-1D0EC0B98C47}" srcOrd="0" destOrd="0" presId="urn:microsoft.com/office/officeart/2011/layout/RadialPictureList"/>
    <dgm:cxn modelId="{6A44A16E-5C43-47B8-AA44-A9C75B79F9B0}" type="presOf" srcId="{E6A9453C-2AC5-47DA-A382-D5BF158CFE5C}" destId="{FEB77D98-6F1F-4019-9610-601A64E4FC40}" srcOrd="0" destOrd="0" presId="urn:microsoft.com/office/officeart/2011/layout/RadialPictureList"/>
    <dgm:cxn modelId="{0F3FB838-B000-4419-9C99-EE043F475EAA}" type="presOf" srcId="{B4C40BEC-706A-425E-8749-B09E941C2CFF}" destId="{CEC2A88E-6B05-44EB-BCAB-CEA39C5DB388}" srcOrd="0" destOrd="0" presId="urn:microsoft.com/office/officeart/2011/layout/RadialPictureList"/>
    <dgm:cxn modelId="{C15F123B-E14C-40EC-A75A-2E95FCE280A6}" type="presOf" srcId="{A11AB634-1461-45B6-88F1-2BAE2521A703}" destId="{F2513633-1822-4E52-8D90-FC0C7A0FD0FB}" srcOrd="0" destOrd="0" presId="urn:microsoft.com/office/officeart/2011/layout/RadialPictureList"/>
    <dgm:cxn modelId="{76FCAA7E-6FCD-44BC-A31C-51BA0A80659A}" type="presParOf" srcId="{B05E6D63-ACA2-40DE-9348-1D0EC0B98C47}" destId="{F2513633-1822-4E52-8D90-FC0C7A0FD0FB}" srcOrd="0" destOrd="0" presId="urn:microsoft.com/office/officeart/2011/layout/RadialPictureList"/>
    <dgm:cxn modelId="{9C686DA9-9EF7-43F8-A1C5-C65C4214F4C8}" type="presParOf" srcId="{B05E6D63-ACA2-40DE-9348-1D0EC0B98C47}" destId="{489490EB-BCC7-4D83-8F93-550AA81FD61D}" srcOrd="1" destOrd="0" presId="urn:microsoft.com/office/officeart/2011/layout/RadialPictureList"/>
    <dgm:cxn modelId="{8A265E64-89EB-411F-B534-C03E4074384A}" type="presParOf" srcId="{B05E6D63-ACA2-40DE-9348-1D0EC0B98C47}" destId="{552F40DB-BD45-4AA4-A398-402F0C29CC3F}" srcOrd="2" destOrd="0" presId="urn:microsoft.com/office/officeart/2011/layout/RadialPictureList"/>
    <dgm:cxn modelId="{3DC46FF4-4CA6-42C1-8FF9-0F1259796BAD}" type="presParOf" srcId="{B05E6D63-ACA2-40DE-9348-1D0EC0B98C47}" destId="{FEB77D98-6F1F-4019-9610-601A64E4FC40}" srcOrd="3" destOrd="0" presId="urn:microsoft.com/office/officeart/2011/layout/RadialPictureList"/>
    <dgm:cxn modelId="{0919C4AE-D0F1-4811-B0DC-2666CCE1242E}" type="presParOf" srcId="{B05E6D63-ACA2-40DE-9348-1D0EC0B98C47}" destId="{39FB0D2A-73AD-4436-9389-78CF935FDFFC}" srcOrd="4" destOrd="0" presId="urn:microsoft.com/office/officeart/2011/layout/RadialPictureList"/>
    <dgm:cxn modelId="{0F1E86CF-F69A-4EA1-98EA-BA7DFB7C8045}" type="presParOf" srcId="{39FB0D2A-73AD-4436-9389-78CF935FDFFC}" destId="{C343D4A8-3081-45B2-BE60-FA41D2C8695C}" srcOrd="0" destOrd="0" presId="urn:microsoft.com/office/officeart/2011/layout/RadialPictureList"/>
    <dgm:cxn modelId="{128FD5F1-B08F-4373-B66A-ABA13EE119B2}" type="presParOf" srcId="{B05E6D63-ACA2-40DE-9348-1D0EC0B98C47}" destId="{CEC2A88E-6B05-44EB-BCAB-CEA39C5DB388}" srcOrd="5" destOrd="0" presId="urn:microsoft.com/office/officeart/2011/layout/RadialPictur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13633-1822-4E52-8D90-FC0C7A0FD0FB}">
      <dsp:nvSpPr>
        <dsp:cNvPr id="0" name=""/>
        <dsp:cNvSpPr/>
      </dsp:nvSpPr>
      <dsp:spPr>
        <a:xfrm>
          <a:off x="2013862" y="1218132"/>
          <a:ext cx="2190854" cy="2190888"/>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1" kern="1200" smtClean="0">
              <a:solidFill>
                <a:schemeClr val="accent3">
                  <a:lumMod val="20000"/>
                  <a:lumOff val="80000"/>
                </a:schemeClr>
              </a:solidFill>
              <a:latin typeface="Segoe UI" panose="020B0502040204020203" pitchFamily="34" charset="0"/>
              <a:ea typeface="Segoe UI" panose="020B0502040204020203" pitchFamily="34" charset="0"/>
              <a:cs typeface="Segoe UI" panose="020B0502040204020203" pitchFamily="34" charset="0"/>
            </a:rPr>
            <a:t>Transaction Data</a:t>
          </a:r>
          <a:endParaRPr lang="en-US" sz="2100" b="1" kern="1200" dirty="0">
            <a:solidFill>
              <a:schemeClr val="accent3">
                <a:lumMod val="20000"/>
                <a:lumOff val="80000"/>
              </a:schemeClr>
            </a:solidFill>
            <a:latin typeface="Segoe UI" panose="020B0502040204020203" pitchFamily="34" charset="0"/>
            <a:ea typeface="Segoe UI" panose="020B0502040204020203" pitchFamily="34" charset="0"/>
            <a:cs typeface="Segoe UI" panose="020B0502040204020203" pitchFamily="34" charset="0"/>
          </a:endParaRPr>
        </a:p>
      </dsp:txBody>
      <dsp:txXfrm>
        <a:off x="2334705" y="1538980"/>
        <a:ext cx="1549168" cy="1549192"/>
      </dsp:txXfrm>
    </dsp:sp>
    <dsp:sp modelId="{489490EB-BCC7-4D83-8F93-550AA81FD61D}">
      <dsp:nvSpPr>
        <dsp:cNvPr id="0" name=""/>
        <dsp:cNvSpPr/>
      </dsp:nvSpPr>
      <dsp:spPr>
        <a:xfrm>
          <a:off x="884103" y="0"/>
          <a:ext cx="4416041" cy="4603675"/>
        </a:xfrm>
        <a:prstGeom prst="blockArc">
          <a:avLst>
            <a:gd name="adj1" fmla="val 17747832"/>
            <a:gd name="adj2" fmla="val 3872736"/>
            <a:gd name="adj3" fmla="val 558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52F40DB-BD45-4AA4-A398-402F0C29CC3F}">
      <dsp:nvSpPr>
        <dsp:cNvPr id="0" name=""/>
        <dsp:cNvSpPr/>
      </dsp:nvSpPr>
      <dsp:spPr>
        <a:xfrm>
          <a:off x="4400534" y="729682"/>
          <a:ext cx="1173626" cy="11739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EB77D98-6F1F-4019-9610-601A64E4FC40}">
      <dsp:nvSpPr>
        <dsp:cNvPr id="0" name=""/>
        <dsp:cNvSpPr/>
      </dsp:nvSpPr>
      <dsp:spPr>
        <a:xfrm>
          <a:off x="5670797" y="990603"/>
          <a:ext cx="1570981" cy="644729"/>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l" defTabSz="622300">
            <a:lnSpc>
              <a:spcPct val="90000"/>
            </a:lnSpc>
            <a:spcBef>
              <a:spcPct val="0"/>
            </a:spcBef>
            <a:spcAft>
              <a:spcPct val="10000"/>
            </a:spcAft>
          </a:pPr>
          <a:r>
            <a:rPr lang="en-US" sz="1400" b="1" i="1" kern="1200" dirty="0" smtClean="0">
              <a:latin typeface="Segoe UI" panose="020B0502040204020203" pitchFamily="34" charset="0"/>
              <a:ea typeface="Segoe UI" panose="020B0502040204020203" pitchFamily="34" charset="0"/>
              <a:cs typeface="Segoe UI" panose="020B0502040204020203" pitchFamily="34" charset="0"/>
            </a:rPr>
            <a:t>147k observations &amp; 218 variables</a:t>
          </a:r>
          <a:endParaRPr lang="en-US" sz="1400" b="1" i="1" kern="1200" dirty="0">
            <a:latin typeface="Segoe UI" panose="020B0502040204020203" pitchFamily="34" charset="0"/>
            <a:ea typeface="Segoe UI" panose="020B0502040204020203" pitchFamily="34" charset="0"/>
            <a:cs typeface="Segoe UI" panose="020B0502040204020203" pitchFamily="34" charset="0"/>
          </a:endParaRPr>
        </a:p>
      </dsp:txBody>
      <dsp:txXfrm>
        <a:off x="5670797" y="990603"/>
        <a:ext cx="1570981" cy="644729"/>
      </dsp:txXfrm>
    </dsp:sp>
    <dsp:sp modelId="{C343D4A8-3081-45B2-BE60-FA41D2C8695C}">
      <dsp:nvSpPr>
        <dsp:cNvPr id="0" name=""/>
        <dsp:cNvSpPr/>
      </dsp:nvSpPr>
      <dsp:spPr>
        <a:xfrm>
          <a:off x="4400534" y="2589106"/>
          <a:ext cx="1173626" cy="117393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3000" r="-33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CEC2A88E-6B05-44EB-BCAB-CEA39C5DB388}">
      <dsp:nvSpPr>
        <dsp:cNvPr id="0" name=""/>
        <dsp:cNvSpPr/>
      </dsp:nvSpPr>
      <dsp:spPr>
        <a:xfrm>
          <a:off x="5670797" y="2895600"/>
          <a:ext cx="1570981" cy="55358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l" defTabSz="622300">
            <a:lnSpc>
              <a:spcPct val="90000"/>
            </a:lnSpc>
            <a:spcBef>
              <a:spcPct val="0"/>
            </a:spcBef>
            <a:spcAft>
              <a:spcPct val="10000"/>
            </a:spcAft>
          </a:pPr>
          <a:r>
            <a:rPr lang="en-US" sz="1400" b="1" i="1" kern="1200" dirty="0" smtClean="0">
              <a:latin typeface="Segoe UI" panose="020B0502040204020203" pitchFamily="34" charset="0"/>
              <a:ea typeface="Segoe UI" panose="020B0502040204020203" pitchFamily="34" charset="0"/>
              <a:cs typeface="Segoe UI" panose="020B0502040204020203" pitchFamily="34" charset="0"/>
            </a:rPr>
            <a:t>47k observations &amp; 220 variables</a:t>
          </a:r>
          <a:endParaRPr lang="en-US" sz="1400" b="1" i="1" kern="1200" dirty="0">
            <a:latin typeface="Segoe UI" panose="020B0502040204020203" pitchFamily="34" charset="0"/>
            <a:ea typeface="Segoe UI" panose="020B0502040204020203" pitchFamily="34" charset="0"/>
            <a:cs typeface="Segoe UI" panose="020B0502040204020203" pitchFamily="34" charset="0"/>
          </a:endParaRPr>
        </a:p>
      </dsp:txBody>
      <dsp:txXfrm>
        <a:off x="5670797" y="2895600"/>
        <a:ext cx="1570981" cy="553584"/>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3017-B032-46DB-9952-685677D9A08B}" type="datetimeFigureOut">
              <a:rPr lang="en-US" smtClean="0"/>
              <a:t>3/27/2018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A1643-BDB5-46D2-8963-19F9CD2ED3A4}" type="slidenum">
              <a:rPr lang="en-US" smtClean="0"/>
              <a:t>‹#›</a:t>
            </a:fld>
            <a:endParaRPr lang="en-US"/>
          </a:p>
        </p:txBody>
      </p:sp>
    </p:spTree>
    <p:extLst>
      <p:ext uri="{BB962C8B-B14F-4D97-AF65-F5344CB8AC3E}">
        <p14:creationId xmlns:p14="http://schemas.microsoft.com/office/powerpoint/2010/main" val="3466169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C11-D514-4BD3-A4CB-FE29E4FA806E}" type="slidenum">
              <a:rPr lang="en-US" smtClean="0"/>
              <a:t>1</a:t>
            </a:fld>
            <a:endParaRPr lang="en-US"/>
          </a:p>
        </p:txBody>
      </p:sp>
    </p:spTree>
    <p:extLst>
      <p:ext uri="{BB962C8B-B14F-4D97-AF65-F5344CB8AC3E}">
        <p14:creationId xmlns:p14="http://schemas.microsoft.com/office/powerpoint/2010/main" val="3443901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3/27/2018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42863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3/27/2018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044018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3/27/2018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348285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3/27/2018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129391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3/27/2018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022792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3/27/2018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980822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3/27/2018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36377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3/27/2018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935677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3/27/2018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37392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798FAC-94AC-4864-8478-D37CA4911E01}"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220825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98FAC-94AC-4864-8478-D37CA4911E01}"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153532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98FAC-94AC-4864-8478-D37CA4911E01}"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41167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9" name="Rectangle 8"/>
          <p:cNvSpPr/>
          <p:nvPr/>
        </p:nvSpPr>
        <p:spPr>
          <a:xfrm>
            <a:off x="16" y="4"/>
            <a:ext cx="12210349" cy="6858000"/>
          </a:xfrm>
          <a:prstGeom prst="rect">
            <a:avLst/>
          </a:prstGeom>
          <a:solidFill>
            <a:schemeClr val="accent5">
              <a:lumMod val="50000"/>
            </a:schemeClr>
          </a:solidFill>
          <a:ln>
            <a:noFill/>
          </a:ln>
        </p:spPr>
        <p:style>
          <a:lnRef idx="2">
            <a:schemeClr val="dk1"/>
          </a:lnRef>
          <a:fillRef idx="1">
            <a:schemeClr val="lt1"/>
          </a:fillRef>
          <a:effectRef idx="0">
            <a:schemeClr val="dk1"/>
          </a:effectRef>
          <a:fontRef idx="minor">
            <a:schemeClr val="dk1"/>
          </a:fontRef>
        </p:style>
        <p:txBody>
          <a:bodyPr lIns="89162" tIns="44586" rIns="89162" bIns="44586" rtlCol="0" anchor="ctr"/>
          <a:lstStyle/>
          <a:p>
            <a:pPr algn="ctr" defTabSz="1211250"/>
            <a:endParaRPr lang="en-US" sz="2353" dirty="0">
              <a:solidFill>
                <a:srgbClr val="2F2F2F"/>
              </a:solidFill>
              <a:latin typeface="Segoe UI"/>
            </a:endParaRPr>
          </a:p>
        </p:txBody>
      </p:sp>
    </p:spTree>
    <p:extLst>
      <p:ext uri="{BB962C8B-B14F-4D97-AF65-F5344CB8AC3E}">
        <p14:creationId xmlns:p14="http://schemas.microsoft.com/office/powerpoint/2010/main" val="333532347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3" name="Rectangle 2"/>
          <p:cNvSpPr/>
          <p:nvPr/>
        </p:nvSpPr>
        <p:spPr>
          <a:xfrm>
            <a:off x="3394776" y="4"/>
            <a:ext cx="8815588" cy="6858000"/>
          </a:xfrm>
          <a:prstGeom prst="rect">
            <a:avLst/>
          </a:prstGeom>
          <a:solidFill>
            <a:schemeClr val="accent5">
              <a:lumMod val="50000"/>
            </a:schemeClr>
          </a:solidFill>
          <a:ln>
            <a:noFill/>
          </a:ln>
        </p:spPr>
        <p:style>
          <a:lnRef idx="2">
            <a:schemeClr val="dk1"/>
          </a:lnRef>
          <a:fillRef idx="1">
            <a:schemeClr val="lt1"/>
          </a:fillRef>
          <a:effectRef idx="0">
            <a:schemeClr val="dk1"/>
          </a:effectRef>
          <a:fontRef idx="minor">
            <a:schemeClr val="dk1"/>
          </a:fontRef>
        </p:style>
        <p:txBody>
          <a:bodyPr lIns="89162" tIns="44586" rIns="89162" bIns="44586" rtlCol="0" anchor="ctr"/>
          <a:lstStyle/>
          <a:p>
            <a:pPr algn="ctr" defTabSz="1211250"/>
            <a:endParaRPr lang="en-US" sz="2353" dirty="0">
              <a:solidFill>
                <a:srgbClr val="2F2F2F"/>
              </a:solidFill>
              <a:latin typeface="Segoe UI"/>
            </a:endParaRPr>
          </a:p>
        </p:txBody>
      </p:sp>
      <p:sp>
        <p:nvSpPr>
          <p:cNvPr id="9" name="Slide Number Placeholder 7"/>
          <p:cNvSpPr txBox="1">
            <a:spLocks/>
          </p:cNvSpPr>
          <p:nvPr/>
        </p:nvSpPr>
        <p:spPr>
          <a:xfrm>
            <a:off x="9710406" y="6566151"/>
            <a:ext cx="2091657" cy="269276"/>
          </a:xfrm>
          <a:prstGeom prst="rect">
            <a:avLst/>
          </a:prstGeom>
        </p:spPr>
        <p:txBody>
          <a:bodyPr vert="horz" lIns="89610" tIns="44805" rIns="89610" bIns="44805" rtlCol="0" anchor="ctr"/>
          <a:lstStyle>
            <a:defPPr marR="0" algn="l" rtl="0">
              <a:lnSpc>
                <a:spcPct val="100000"/>
              </a:lnSpc>
              <a:spcBef>
                <a:spcPts val="0"/>
              </a:spcBef>
              <a:spcAft>
                <a:spcPts val="0"/>
              </a:spcAft>
            </a:defPPr>
            <a:lvl1pPr marR="0" algn="r" rtl="0">
              <a:lnSpc>
                <a:spcPct val="100000"/>
              </a:lnSpc>
              <a:spcBef>
                <a:spcPts val="0"/>
              </a:spcBef>
              <a:spcAft>
                <a:spcPts val="0"/>
              </a:spcAft>
              <a:buNone/>
              <a:defRPr sz="800" b="0" i="0" u="none" strike="noStrike" cap="none" baseline="0">
                <a:solidFill>
                  <a:schemeClr val="tx1">
                    <a:tint val="75000"/>
                  </a:schemeClr>
                </a:solidFill>
                <a:latin typeface="Segoe UI"/>
                <a:ea typeface="Arial"/>
                <a:cs typeface="Segoe UI"/>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defTabSz="896042">
              <a:defRPr/>
            </a:pPr>
            <a:fld id="{E7AC9B79-EA1A-4C34-8674-329612983809}" type="slidenum">
              <a:rPr lang="en-US" sz="784" kern="0" smtClean="0">
                <a:solidFill>
                  <a:srgbClr val="FCAB0B"/>
                </a:solidFill>
                <a:latin typeface="Segoe UI Semibold"/>
                <a:cs typeface="Segoe UI Semibold"/>
              </a:rPr>
              <a:pPr defTabSz="896042">
                <a:defRPr/>
              </a:pPr>
              <a:t>‹#›</a:t>
            </a:fld>
            <a:endParaRPr lang="en-US" sz="686" kern="0" dirty="0">
              <a:solidFill>
                <a:srgbClr val="FCAB0B"/>
              </a:solidFill>
              <a:latin typeface="Segoe UI Semibold"/>
              <a:cs typeface="Segoe UI Semibold"/>
            </a:endParaRPr>
          </a:p>
        </p:txBody>
      </p:sp>
      <p:sp>
        <p:nvSpPr>
          <p:cNvPr id="11" name="Text Placeholder 10"/>
          <p:cNvSpPr>
            <a:spLocks noGrp="1"/>
          </p:cNvSpPr>
          <p:nvPr>
            <p:ph type="body" sz="quarter" idx="12" hasCustomPrompt="1"/>
          </p:nvPr>
        </p:nvSpPr>
        <p:spPr>
          <a:xfrm>
            <a:off x="516496" y="3053639"/>
            <a:ext cx="2599009" cy="1053759"/>
          </a:xfrm>
          <a:prstGeom prst="rect">
            <a:avLst/>
          </a:prstGeom>
        </p:spPr>
        <p:txBody>
          <a:bodyPr vert="horz"/>
          <a:lstStyle>
            <a:lvl1pPr marL="0" indent="0">
              <a:buNone/>
              <a:defRPr sz="4313">
                <a:solidFill>
                  <a:srgbClr val="DC3C00"/>
                </a:solidFill>
                <a:latin typeface="Segoe UI Light"/>
                <a:cs typeface="Segoe UI Light"/>
              </a:defRPr>
            </a:lvl1pPr>
            <a:lvl2pPr marL="605610" indent="0">
              <a:buNone/>
              <a:defRPr sz="4313">
                <a:latin typeface="Segoe UI Light"/>
                <a:cs typeface="Segoe UI Light"/>
              </a:defRPr>
            </a:lvl2pPr>
            <a:lvl3pPr marL="1211197" indent="0">
              <a:buNone/>
              <a:defRPr sz="4313">
                <a:latin typeface="Segoe UI Light"/>
                <a:cs typeface="Segoe UI Light"/>
              </a:defRPr>
            </a:lvl3pPr>
            <a:lvl4pPr>
              <a:defRPr sz="4313">
                <a:latin typeface="Segoe UI Light"/>
                <a:cs typeface="Segoe UI Light"/>
              </a:defRPr>
            </a:lvl4pPr>
            <a:lvl5pPr>
              <a:defRPr sz="4313">
                <a:latin typeface="Segoe UI Light"/>
                <a:cs typeface="Segoe UI Light"/>
              </a:defRPr>
            </a:lvl5pPr>
          </a:lstStyle>
          <a:p>
            <a:pPr lvl="0"/>
            <a:r>
              <a:rPr lang="en-US" dirty="0"/>
              <a:t>Contents</a:t>
            </a:r>
          </a:p>
        </p:txBody>
      </p:sp>
    </p:spTree>
    <p:extLst>
      <p:ext uri="{BB962C8B-B14F-4D97-AF65-F5344CB8AC3E}">
        <p14:creationId xmlns:p14="http://schemas.microsoft.com/office/powerpoint/2010/main" val="2483093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98FAC-94AC-4864-8478-D37CA4911E01}"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869079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98FAC-94AC-4864-8478-D37CA4911E01}"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420187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798FAC-94AC-4864-8478-D37CA4911E01}"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273995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798FAC-94AC-4864-8478-D37CA4911E01}"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43554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798FAC-94AC-4864-8478-D37CA4911E01}"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1631816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98FAC-94AC-4864-8478-D37CA4911E01}"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2008457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98FAC-94AC-4864-8478-D37CA4911E01}"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56404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98FAC-94AC-4864-8478-D37CA4911E01}"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243160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98FAC-94AC-4864-8478-D37CA4911E01}" type="datetimeFigureOut">
              <a:rPr lang="en-US" smtClean="0"/>
              <a:t>3/27/2018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FBA91-D18F-4EE9-97E4-9E3510636931}" type="slidenum">
              <a:rPr lang="en-US" smtClean="0"/>
              <a:t>‹#›</a:t>
            </a:fld>
            <a:endParaRPr lang="en-US"/>
          </a:p>
        </p:txBody>
      </p:sp>
    </p:spTree>
    <p:extLst>
      <p:ext uri="{BB962C8B-B14F-4D97-AF65-F5344CB8AC3E}">
        <p14:creationId xmlns:p14="http://schemas.microsoft.com/office/powerpoint/2010/main" val="3129946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5.jpe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5.jpe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jpe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s://www.gotostage.com/channel/4a90aa11b48f4a5d8823ec924e7bd8cf/recording/0fe74cb2de184f4ea5056b60a7c23472/watch?source=CHANNEL"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www.gotostage.com/channel/4a90aa11b48f4a5d8823ec924e7bd8cf/recording/6e1a607ad5cf4cb594be3ae4bccdbe14/watch?source=CHANNEL" TargetMode="External"/><Relationship Id="rId5" Type="http://schemas.openxmlformats.org/officeDocument/2006/relationships/hyperlink" Target="https://webinar.com/channel/4a90aa11b48f4a5d8823ec924e7bd8cf" TargetMode="External"/><Relationship Id="rId4" Type="http://schemas.openxmlformats.org/officeDocument/2006/relationships/hyperlink" Target="http://docs.h2o.ai/driverless-ai/latest-stable/docs/userguide/release_not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3505200" cy="7040880"/>
          </a:xfrm>
          <a:prstGeom prst="rect">
            <a:avLst/>
          </a:prstGeom>
          <a:solidFill>
            <a:schemeClr val="bg1"/>
          </a:solidFill>
        </p:spPr>
        <p:txBody>
          <a:bodyPr wrap="square" lIns="124114" tIns="62057" rIns="124114" bIns="62057" rtlCol="0" anchor="ctr">
            <a:spAutoFit/>
          </a:bodyPr>
          <a:lstStyle/>
          <a:p>
            <a:pPr algn="ctr" defTabSz="1266029"/>
            <a:endParaRPr lang="en-IN" sz="1600" dirty="0">
              <a:solidFill>
                <a:srgbClr val="434343"/>
              </a:solidFill>
              <a:latin typeface="Segoe UI"/>
              <a:cs typeface="Segoe UI"/>
            </a:endParaRPr>
          </a:p>
        </p:txBody>
      </p:sp>
      <p:sp>
        <p:nvSpPr>
          <p:cNvPr id="10" name="Title 1"/>
          <p:cNvSpPr txBox="1">
            <a:spLocks/>
          </p:cNvSpPr>
          <p:nvPr/>
        </p:nvSpPr>
        <p:spPr>
          <a:xfrm>
            <a:off x="3854939" y="4101319"/>
            <a:ext cx="7783515" cy="1795962"/>
          </a:xfrm>
          <a:prstGeom prst="rect">
            <a:avLst/>
          </a:prstGeom>
        </p:spPr>
        <p:txBody>
          <a:bodyPr lIns="89162" tIns="44586" rIns="89162" bIns="44586"/>
          <a:lstStyle>
            <a:lvl1pPr algn="l" defTabSz="1242216" rtl="0" eaLnBrk="1" latinLnBrk="0" hangingPunct="1">
              <a:spcBef>
                <a:spcPct val="0"/>
              </a:spcBef>
              <a:buNone/>
              <a:defRPr sz="1600" b="0" i="0" kern="1200">
                <a:solidFill>
                  <a:schemeClr val="accent1"/>
                </a:solidFill>
                <a:latin typeface="Helvetica Neue Light"/>
                <a:ea typeface="Segoe UI" pitchFamily="34" charset="0"/>
                <a:cs typeface="Helvetica Neue Light"/>
              </a:defRPr>
            </a:lvl1pPr>
          </a:lstStyle>
          <a:p>
            <a:pPr>
              <a:lnSpc>
                <a:spcPct val="120000"/>
              </a:lnSpc>
            </a:pPr>
            <a:r>
              <a:rPr lang="en-US" sz="4705" dirty="0" smtClean="0">
                <a:solidFill>
                  <a:srgbClr val="FFFFFF"/>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H2o Driverless AI</a:t>
            </a:r>
            <a:endParaRPr lang="en-US" sz="4705" dirty="0">
              <a:solidFill>
                <a:srgbClr val="FFFFFF"/>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733" y="2231195"/>
            <a:ext cx="2829734" cy="2123261"/>
          </a:xfrm>
          <a:prstGeom prst="rect">
            <a:avLst/>
          </a:prstGeom>
        </p:spPr>
      </p:pic>
      <p:pic>
        <p:nvPicPr>
          <p:cNvPr id="6" name="Picture 5"/>
          <p:cNvPicPr>
            <a:picLocks noChangeAspect="1"/>
          </p:cNvPicPr>
          <p:nvPr/>
        </p:nvPicPr>
        <p:blipFill>
          <a:blip r:embed="rId4"/>
          <a:stretch>
            <a:fillRect/>
          </a:stretch>
        </p:blipFill>
        <p:spPr>
          <a:xfrm>
            <a:off x="3962205" y="2499558"/>
            <a:ext cx="1586534" cy="1586534"/>
          </a:xfrm>
          <a:prstGeom prst="rect">
            <a:avLst/>
          </a:prstGeom>
        </p:spPr>
      </p:pic>
    </p:spTree>
    <p:extLst>
      <p:ext uri="{BB962C8B-B14F-4D97-AF65-F5344CB8AC3E}">
        <p14:creationId xmlns:p14="http://schemas.microsoft.com/office/powerpoint/2010/main" val="254147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4342" y="3110231"/>
            <a:ext cx="2242922" cy="635430"/>
          </a:xfrm>
          <a:prstGeom prst="rect">
            <a:avLst/>
          </a:prstGeom>
          <a:noFill/>
        </p:spPr>
        <p:txBody>
          <a:bodyPr wrap="none" rtlCol="0">
            <a:spAutoFit/>
          </a:bodyPr>
          <a:lstStyle/>
          <a:p>
            <a:r>
              <a:rPr lang="en-IN" sz="3529" b="1" dirty="0" smtClean="0">
                <a:solidFill>
                  <a:schemeClr val="bg1"/>
                </a:solidFill>
                <a:latin typeface="Segoe UI"/>
                <a:cs typeface="Segoe UI"/>
              </a:rPr>
              <a:t>Appendix</a:t>
            </a:r>
            <a:endParaRPr lang="en-IN" sz="3529" b="1" dirty="0">
              <a:solidFill>
                <a:schemeClr val="bg1"/>
              </a:solidFill>
              <a:latin typeface="Segoe UI"/>
              <a:cs typeface="Segoe UI"/>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941" y="2434907"/>
            <a:ext cx="2644502" cy="1984274"/>
          </a:xfrm>
          <a:prstGeom prst="rect">
            <a:avLst/>
          </a:prstGeom>
        </p:spPr>
      </p:pic>
    </p:spTree>
    <p:extLst>
      <p:ext uri="{BB962C8B-B14F-4D97-AF65-F5344CB8AC3E}">
        <p14:creationId xmlns:p14="http://schemas.microsoft.com/office/powerpoint/2010/main" val="405159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1" y="460652"/>
            <a:ext cx="12188825"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panose="020B0502040204020203" pitchFamily="34" charset="0"/>
              <a:ea typeface="Segoe UI" panose="020B0502040204020203" pitchFamily="34" charset="0"/>
              <a:cs typeface="Segoe UI" panose="020B0502040204020203" pitchFamily="34" charset="0"/>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5412" y="237653"/>
            <a:ext cx="896617"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7772" y="396197"/>
            <a:ext cx="2815187"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About Data</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3238500" y="6019800"/>
            <a:ext cx="5715000" cy="369332"/>
          </a:xfrm>
          <a:prstGeom prst="rect">
            <a:avLst/>
          </a:prstGeom>
          <a:noFill/>
        </p:spPr>
        <p:txBody>
          <a:bodyPr wrap="square" rtlCol="0" anchor="ctr">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Training and testing files were provided separately</a:t>
            </a:r>
          </a:p>
        </p:txBody>
      </p:sp>
      <p:graphicFrame>
        <p:nvGraphicFramePr>
          <p:cNvPr id="5" name="Diagram 4"/>
          <p:cNvGraphicFramePr/>
          <p:nvPr>
            <p:extLst/>
          </p:nvPr>
        </p:nvGraphicFramePr>
        <p:xfrm>
          <a:off x="-277283" y="1066801"/>
          <a:ext cx="8125883" cy="4603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p:cNvSpPr txBox="1"/>
          <p:nvPr/>
        </p:nvSpPr>
        <p:spPr>
          <a:xfrm>
            <a:off x="7127943" y="1600723"/>
            <a:ext cx="3595119" cy="1169551"/>
          </a:xfrm>
          <a:prstGeom prst="rect">
            <a:avLst/>
          </a:prstGeom>
          <a:noFill/>
        </p:spPr>
        <p:txBody>
          <a:bodyPr wrap="square" rtlCol="0">
            <a:spAutoFit/>
          </a:bodyPr>
          <a:lstStyle/>
          <a:p>
            <a:r>
              <a:rPr lang="en-US" sz="1400" b="1" dirty="0">
                <a:latin typeface="Segoe UI" panose="020B0502040204020203" pitchFamily="34" charset="0"/>
                <a:ea typeface="Segoe UI" panose="020B0502040204020203" pitchFamily="34" charset="0"/>
                <a:cs typeface="Segoe UI" panose="020B0502040204020203" pitchFamily="34" charset="0"/>
              </a:rPr>
              <a:t>Event Rate: </a:t>
            </a:r>
            <a:r>
              <a:rPr lang="en-US" sz="1400" dirty="0">
                <a:latin typeface="Segoe UI" panose="020B0502040204020203" pitchFamily="34" charset="0"/>
                <a:ea typeface="Segoe UI" panose="020B0502040204020203" pitchFamily="34" charset="0"/>
                <a:cs typeface="Segoe UI" panose="020B0502040204020203" pitchFamily="34" charset="0"/>
              </a:rPr>
              <a:t>7%</a:t>
            </a:r>
          </a:p>
          <a:p>
            <a:endParaRPr lang="en-US" sz="1400" dirty="0">
              <a:latin typeface="Segoe UI" panose="020B0502040204020203" pitchFamily="34" charset="0"/>
              <a:ea typeface="Segoe UI" panose="020B0502040204020203" pitchFamily="34" charset="0"/>
              <a:cs typeface="Segoe UI" panose="020B0502040204020203" pitchFamily="34" charset="0"/>
            </a:endParaRPr>
          </a:p>
          <a:p>
            <a:r>
              <a:rPr lang="en-US" sz="1400" b="1" dirty="0">
                <a:latin typeface="Segoe UI" panose="020B0502040204020203" pitchFamily="34" charset="0"/>
                <a:ea typeface="Segoe UI" panose="020B0502040204020203" pitchFamily="34" charset="0"/>
                <a:cs typeface="Segoe UI" panose="020B0502040204020203" pitchFamily="34" charset="0"/>
              </a:rPr>
              <a:t>Target Variable: </a:t>
            </a:r>
            <a:r>
              <a:rPr lang="en-US" sz="1400" dirty="0">
                <a:latin typeface="Segoe UI" panose="020B0502040204020203" pitchFamily="34" charset="0"/>
                <a:ea typeface="Segoe UI" panose="020B0502040204020203" pitchFamily="34" charset="0"/>
                <a:cs typeface="Segoe UI" panose="020B0502040204020203" pitchFamily="34" charset="0"/>
              </a:rPr>
              <a:t>P_BA2</a:t>
            </a:r>
          </a:p>
          <a:p>
            <a:r>
              <a:rPr lang="en-US" sz="1400" b="1" dirty="0">
                <a:latin typeface="Segoe UI" panose="020B0502040204020203" pitchFamily="34" charset="0"/>
                <a:ea typeface="Segoe UI" panose="020B0502040204020203" pitchFamily="34" charset="0"/>
                <a:cs typeface="Segoe UI" panose="020B0502040204020203" pitchFamily="34" charset="0"/>
              </a:rPr>
              <a:t>#0s in P_BAD2: </a:t>
            </a:r>
            <a:r>
              <a:rPr lang="en-US" sz="1400" dirty="0">
                <a:latin typeface="Segoe UI" panose="020B0502040204020203" pitchFamily="34" charset="0"/>
                <a:ea typeface="Segoe UI" panose="020B0502040204020203" pitchFamily="34" charset="0"/>
                <a:cs typeface="Segoe UI" panose="020B0502040204020203" pitchFamily="34" charset="0"/>
              </a:rPr>
              <a:t>136,736 (93%)</a:t>
            </a:r>
          </a:p>
          <a:p>
            <a:r>
              <a:rPr lang="en-US" sz="1400" b="1" dirty="0">
                <a:latin typeface="Segoe UI" panose="020B0502040204020203" pitchFamily="34" charset="0"/>
                <a:ea typeface="Segoe UI" panose="020B0502040204020203" pitchFamily="34" charset="0"/>
                <a:cs typeface="Segoe UI" panose="020B0502040204020203" pitchFamily="34" charset="0"/>
              </a:rPr>
              <a:t>#1s in P_BAD2: </a:t>
            </a:r>
            <a:r>
              <a:rPr lang="en-US" sz="1400" dirty="0">
                <a:latin typeface="Segoe UI" panose="020B0502040204020203" pitchFamily="34" charset="0"/>
                <a:ea typeface="Segoe UI" panose="020B0502040204020203" pitchFamily="34" charset="0"/>
                <a:cs typeface="Segoe UI" panose="020B0502040204020203" pitchFamily="34" charset="0"/>
              </a:rPr>
              <a:t>10,311 (7%)</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7127943" y="3719849"/>
            <a:ext cx="3595119" cy="1169551"/>
          </a:xfrm>
          <a:prstGeom prst="rect">
            <a:avLst/>
          </a:prstGeom>
          <a:noFill/>
        </p:spPr>
        <p:txBody>
          <a:bodyPr wrap="square" rtlCol="0">
            <a:spAutoFit/>
          </a:bodyPr>
          <a:lstStyle/>
          <a:p>
            <a:r>
              <a:rPr lang="en-US" sz="1400" b="1" dirty="0">
                <a:latin typeface="Segoe UI" panose="020B0502040204020203" pitchFamily="34" charset="0"/>
                <a:ea typeface="Segoe UI" panose="020B0502040204020203" pitchFamily="34" charset="0"/>
                <a:cs typeface="Segoe UI" panose="020B0502040204020203" pitchFamily="34" charset="0"/>
              </a:rPr>
              <a:t>Event Rate: </a:t>
            </a:r>
            <a:r>
              <a:rPr lang="en-US" sz="1400" dirty="0">
                <a:latin typeface="Segoe UI" panose="020B0502040204020203" pitchFamily="34" charset="0"/>
                <a:ea typeface="Segoe UI" panose="020B0502040204020203" pitchFamily="34" charset="0"/>
                <a:cs typeface="Segoe UI" panose="020B0502040204020203" pitchFamily="34" charset="0"/>
              </a:rPr>
              <a:t>5%</a:t>
            </a:r>
          </a:p>
          <a:p>
            <a:endParaRPr lang="en-US" sz="1400" dirty="0">
              <a:latin typeface="Segoe UI" panose="020B0502040204020203" pitchFamily="34" charset="0"/>
              <a:ea typeface="Segoe UI" panose="020B0502040204020203" pitchFamily="34" charset="0"/>
              <a:cs typeface="Segoe UI" panose="020B0502040204020203" pitchFamily="34" charset="0"/>
            </a:endParaRPr>
          </a:p>
          <a:p>
            <a:r>
              <a:rPr lang="en-US" sz="1400" b="1" dirty="0">
                <a:latin typeface="Segoe UI" panose="020B0502040204020203" pitchFamily="34" charset="0"/>
                <a:ea typeface="Segoe UI" panose="020B0502040204020203" pitchFamily="34" charset="0"/>
                <a:cs typeface="Segoe UI" panose="020B0502040204020203" pitchFamily="34" charset="0"/>
              </a:rPr>
              <a:t>Target Variable: </a:t>
            </a:r>
            <a:r>
              <a:rPr lang="en-US" sz="1400" dirty="0">
                <a:latin typeface="Segoe UI" panose="020B0502040204020203" pitchFamily="34" charset="0"/>
                <a:ea typeface="Segoe UI" panose="020B0502040204020203" pitchFamily="34" charset="0"/>
                <a:cs typeface="Segoe UI" panose="020B0502040204020203" pitchFamily="34" charset="0"/>
              </a:rPr>
              <a:t>P_BA2</a:t>
            </a:r>
          </a:p>
          <a:p>
            <a:r>
              <a:rPr lang="en-US" sz="1400" b="1" dirty="0">
                <a:latin typeface="Segoe UI" panose="020B0502040204020203" pitchFamily="34" charset="0"/>
                <a:ea typeface="Segoe UI" panose="020B0502040204020203" pitchFamily="34" charset="0"/>
                <a:cs typeface="Segoe UI" panose="020B0502040204020203" pitchFamily="34" charset="0"/>
              </a:rPr>
              <a:t>#0s in P_BAD2: </a:t>
            </a:r>
            <a:r>
              <a:rPr lang="en-US" sz="1400" dirty="0">
                <a:latin typeface="Segoe UI" panose="020B0502040204020203" pitchFamily="34" charset="0"/>
                <a:ea typeface="Segoe UI" panose="020B0502040204020203" pitchFamily="34" charset="0"/>
                <a:cs typeface="Segoe UI" panose="020B0502040204020203" pitchFamily="34" charset="0"/>
              </a:rPr>
              <a:t>41,150 (95%)</a:t>
            </a:r>
          </a:p>
          <a:p>
            <a:r>
              <a:rPr lang="en-US" sz="1400" b="1" dirty="0">
                <a:latin typeface="Segoe UI" panose="020B0502040204020203" pitchFamily="34" charset="0"/>
                <a:ea typeface="Segoe UI" panose="020B0502040204020203" pitchFamily="34" charset="0"/>
                <a:cs typeface="Segoe UI" panose="020B0502040204020203" pitchFamily="34" charset="0"/>
              </a:rPr>
              <a:t>#1s in P_BAD2: </a:t>
            </a:r>
            <a:r>
              <a:rPr lang="en-US" sz="1400" dirty="0">
                <a:latin typeface="Segoe UI" panose="020B0502040204020203" pitchFamily="34" charset="0"/>
                <a:ea typeface="Segoe UI" panose="020B0502040204020203" pitchFamily="34" charset="0"/>
                <a:cs typeface="Segoe UI" panose="020B0502040204020203" pitchFamily="34" charset="0"/>
              </a:rPr>
              <a:t>1,904 (5%)</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7" name="Straight Connector 6"/>
          <p:cNvCxnSpPr/>
          <p:nvPr/>
        </p:nvCxnSpPr>
        <p:spPr>
          <a:xfrm>
            <a:off x="5252245" y="3278748"/>
            <a:ext cx="5470816" cy="0"/>
          </a:xfrm>
          <a:prstGeom prst="line">
            <a:avLst/>
          </a:prstGeom>
          <a:ln w="25400">
            <a:solidFill>
              <a:schemeClr val="bg1">
                <a:lumMod val="50000"/>
                <a:alpha val="59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6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1" y="211205"/>
            <a:ext cx="12188825"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5412" y="487"/>
            <a:ext cx="896617" cy="705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9401" y="159032"/>
            <a:ext cx="4448493"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Important Variables</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1" name="Group 10"/>
          <p:cNvGrpSpPr/>
          <p:nvPr/>
        </p:nvGrpSpPr>
        <p:grpSpPr>
          <a:xfrm>
            <a:off x="3618128" y="1357501"/>
            <a:ext cx="3961202" cy="2512437"/>
            <a:chOff x="2851377" y="1755058"/>
            <a:chExt cx="5657536" cy="3557349"/>
          </a:xfrm>
        </p:grpSpPr>
        <p:pic>
          <p:nvPicPr>
            <p:cNvPr id="1026" name="Picture 2" descr="Image result for age icon png"/>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7417351" y="3729285"/>
              <a:ext cx="858093" cy="8580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chufa log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4222" y="1755058"/>
              <a:ext cx="1302800" cy="3847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hop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55279" y="2518659"/>
              <a:ext cx="769467" cy="7694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ampaign png"/>
            <p:cNvPicPr>
              <a:picLocks noChangeAspect="1" noChangeArrowheads="1"/>
            </p:cNvPicPr>
            <p:nvPr/>
          </p:nvPicPr>
          <p:blipFill>
            <a:blip r:embed="rId6" cstate="print">
              <a:biLevel thresh="50000"/>
              <a:extLst>
                <a:ext uri="{28A0092B-C50C-407E-A947-70E740481C1C}">
                  <a14:useLocalDpi xmlns:a14="http://schemas.microsoft.com/office/drawing/2010/main" val="0"/>
                </a:ext>
              </a:extLst>
            </a:blip>
            <a:srcRect/>
            <a:stretch>
              <a:fillRect/>
            </a:stretch>
          </p:blipFill>
          <p:spPr bwMode="auto">
            <a:xfrm>
              <a:off x="6721984" y="2581233"/>
              <a:ext cx="695367" cy="6924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address verification icon"/>
            <p:cNvPicPr>
              <a:picLocks noChangeAspect="1" noChangeArrowheads="1"/>
            </p:cNvPicPr>
            <p:nvPr/>
          </p:nvPicPr>
          <p:blipFill>
            <a:blip r:embed="rId7" cstate="print">
              <a:biLevel thresh="75000"/>
              <a:extLst>
                <a:ext uri="{28A0092B-C50C-407E-A947-70E740481C1C}">
                  <a14:useLocalDpi xmlns:a14="http://schemas.microsoft.com/office/drawing/2010/main" val="0"/>
                </a:ext>
              </a:extLst>
            </a:blip>
            <a:srcRect/>
            <a:stretch>
              <a:fillRect/>
            </a:stretch>
          </p:blipFill>
          <p:spPr bwMode="auto">
            <a:xfrm>
              <a:off x="3588262" y="3697297"/>
              <a:ext cx="862405" cy="85809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5604398" y="3690613"/>
              <a:ext cx="743601" cy="867653"/>
              <a:chOff x="5225651" y="4437987"/>
              <a:chExt cx="743601" cy="867653"/>
            </a:xfrm>
          </p:grpSpPr>
          <p:pic>
            <p:nvPicPr>
              <p:cNvPr id="1034" name="Picture 10" descr="Image result for cart pn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5651" y="4562039"/>
                <a:ext cx="743601" cy="7436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currency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52086" y="4437987"/>
                <a:ext cx="403275" cy="40327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p:cNvSpPr txBox="1"/>
            <p:nvPr/>
          </p:nvSpPr>
          <p:spPr>
            <a:xfrm>
              <a:off x="5342226" y="2141643"/>
              <a:ext cx="1415196" cy="653669"/>
            </a:xfrm>
            <a:prstGeom prst="rect">
              <a:avLst/>
            </a:prstGeom>
            <a:noFill/>
          </p:spPr>
          <p:txBody>
            <a:bodyPr wrap="square" rtlCol="0">
              <a:spAutoFit/>
            </a:bodyPr>
            <a:lstStyle/>
            <a:p>
              <a:r>
                <a:rPr lang="en-US" sz="1200" b="1" dirty="0">
                  <a:latin typeface="Segoe UI" panose="020B0502040204020203" pitchFamily="34" charset="0"/>
                  <a:ea typeface="Segoe UI" panose="020B0502040204020203" pitchFamily="34" charset="0"/>
                  <a:cs typeface="Segoe UI" panose="020B0502040204020203" pitchFamily="34" charset="0"/>
                </a:rPr>
                <a:t>CREDIT SCORE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6"/>
            <p:cNvSpPr txBox="1"/>
            <p:nvPr/>
          </p:nvSpPr>
          <p:spPr>
            <a:xfrm>
              <a:off x="4285399" y="3288126"/>
              <a:ext cx="1468582" cy="392202"/>
            </a:xfrm>
            <a:prstGeom prst="rect">
              <a:avLst/>
            </a:prstGeom>
            <a:noFill/>
          </p:spPr>
          <p:txBody>
            <a:bodyPr wrap="square" rtlCol="0">
              <a:spAutoFit/>
            </a:bodyPr>
            <a:lstStyle/>
            <a:p>
              <a:r>
                <a:rPr lang="en-US" sz="1200" b="1" dirty="0">
                  <a:latin typeface="Segoe UI" panose="020B0502040204020203" pitchFamily="34" charset="0"/>
                  <a:ea typeface="Segoe UI" panose="020B0502040204020203" pitchFamily="34" charset="0"/>
                  <a:cs typeface="Segoe UI" panose="020B0502040204020203" pitchFamily="34" charset="0"/>
                </a:rPr>
                <a:t>SHOP ID</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6105897" y="3273646"/>
              <a:ext cx="1938261" cy="392202"/>
            </a:xfrm>
            <a:prstGeom prst="rect">
              <a:avLst/>
            </a:prstGeom>
            <a:noFill/>
          </p:spPr>
          <p:txBody>
            <a:bodyPr wrap="square" rtlCol="0">
              <a:spAutoFit/>
            </a:bodyPr>
            <a:lstStyle/>
            <a:p>
              <a:r>
                <a:rPr lang="en-US" sz="1200" b="1" dirty="0">
                  <a:latin typeface="Segoe UI" panose="020B0502040204020203" pitchFamily="34" charset="0"/>
                  <a:ea typeface="Segoe UI" panose="020B0502040204020203" pitchFamily="34" charset="0"/>
                  <a:cs typeface="Segoe UI" panose="020B0502040204020203" pitchFamily="34" charset="0"/>
                </a:rPr>
                <a:t>CAMPAIGN ID</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7579401" y="4661144"/>
              <a:ext cx="929512" cy="392202"/>
            </a:xfrm>
            <a:prstGeom prst="rect">
              <a:avLst/>
            </a:prstGeom>
            <a:noFill/>
          </p:spPr>
          <p:txBody>
            <a:bodyPr wrap="square" rtlCol="0">
              <a:spAutoFit/>
            </a:bodyPr>
            <a:lstStyle/>
            <a:p>
              <a:r>
                <a:rPr lang="en-US" sz="1200" b="1" dirty="0">
                  <a:latin typeface="Segoe UI" panose="020B0502040204020203" pitchFamily="34" charset="0"/>
                  <a:ea typeface="Segoe UI" panose="020B0502040204020203" pitchFamily="34" charset="0"/>
                  <a:cs typeface="Segoe UI" panose="020B0502040204020203" pitchFamily="34" charset="0"/>
                </a:rPr>
                <a:t>AGE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9"/>
            <p:cNvSpPr txBox="1"/>
            <p:nvPr/>
          </p:nvSpPr>
          <p:spPr>
            <a:xfrm>
              <a:off x="5339845" y="4658738"/>
              <a:ext cx="1385250" cy="653669"/>
            </a:xfrm>
            <a:prstGeom prst="rect">
              <a:avLst/>
            </a:prstGeom>
            <a:noFill/>
          </p:spPr>
          <p:txBody>
            <a:bodyPr wrap="square" rtlCol="0">
              <a:spAutoFit/>
            </a:bodyPr>
            <a:lstStyle/>
            <a:p>
              <a:r>
                <a:rPr lang="en-US" sz="1200" b="1" dirty="0">
                  <a:latin typeface="Segoe UI" panose="020B0502040204020203" pitchFamily="34" charset="0"/>
                  <a:ea typeface="Segoe UI" panose="020B0502040204020203" pitchFamily="34" charset="0"/>
                  <a:cs typeface="Segoe UI" panose="020B0502040204020203" pitchFamily="34" charset="0"/>
                </a:rPr>
                <a:t>ORDER VALUE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21" name="TextBox 20"/>
            <p:cNvSpPr txBox="1"/>
            <p:nvPr/>
          </p:nvSpPr>
          <p:spPr>
            <a:xfrm>
              <a:off x="2851377" y="4555390"/>
              <a:ext cx="2488469" cy="653670"/>
            </a:xfrm>
            <a:prstGeom prst="rect">
              <a:avLst/>
            </a:prstGeom>
            <a:noFill/>
          </p:spPr>
          <p:txBody>
            <a:bodyPr wrap="square" rtlCol="0">
              <a:spAutoFit/>
            </a:bodyPr>
            <a:lstStyle/>
            <a:p>
              <a:pPr algn="ctr"/>
              <a:r>
                <a:rPr lang="en-US" sz="1200" b="1" dirty="0">
                  <a:latin typeface="Segoe UI" panose="020B0502040204020203" pitchFamily="34" charset="0"/>
                  <a:ea typeface="Segoe UI" panose="020B0502040204020203" pitchFamily="34" charset="0"/>
                  <a:cs typeface="Segoe UI" panose="020B0502040204020203" pitchFamily="34" charset="0"/>
                </a:rPr>
                <a:t>ADDRESS </a:t>
              </a:r>
            </a:p>
            <a:p>
              <a:pPr algn="ctr"/>
              <a:r>
                <a:rPr lang="en-US" sz="1200" b="1" dirty="0">
                  <a:latin typeface="Segoe UI" panose="020B0502040204020203" pitchFamily="34" charset="0"/>
                  <a:ea typeface="Segoe UI" panose="020B0502040204020203" pitchFamily="34" charset="0"/>
                  <a:cs typeface="Segoe UI" panose="020B0502040204020203" pitchFamily="34" charset="0"/>
                </a:rPr>
                <a:t>VERIFICATION</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grpSp>
      <p:cxnSp>
        <p:nvCxnSpPr>
          <p:cNvPr id="10" name="Straight Connector 9"/>
          <p:cNvCxnSpPr/>
          <p:nvPr/>
        </p:nvCxnSpPr>
        <p:spPr>
          <a:xfrm>
            <a:off x="3167978" y="1322365"/>
            <a:ext cx="0" cy="3021037"/>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8431919" y="1306618"/>
            <a:ext cx="0" cy="3115347"/>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8558725" y="1282016"/>
            <a:ext cx="3237295" cy="2507516"/>
          </a:xfrm>
          <a:prstGeom prst="round2DiagRect">
            <a:avLst>
              <a:gd name="adj1" fmla="val 16667"/>
              <a:gd name="adj2" fmla="val 18134"/>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Number of </a:t>
            </a:r>
            <a:r>
              <a:rPr lang="en-US" sz="1400" dirty="0" err="1">
                <a:latin typeface="Segoe UI" panose="020B0502040204020203" pitchFamily="34" charset="0"/>
                <a:ea typeface="Segoe UI" panose="020B0502040204020203" pitchFamily="34" charset="0"/>
                <a:cs typeface="Segoe UI" panose="020B0502040204020203" pitchFamily="34" charset="0"/>
              </a:rPr>
              <a:t>Schufa</a:t>
            </a:r>
            <a:r>
              <a:rPr lang="en-US" sz="1400" dirty="0">
                <a:latin typeface="Segoe UI" panose="020B0502040204020203" pitchFamily="34" charset="0"/>
                <a:ea typeface="Segoe UI" panose="020B0502040204020203" pitchFamily="34" charset="0"/>
                <a:cs typeface="Segoe UI" panose="020B0502040204020203" pitchFamily="34" charset="0"/>
              </a:rPr>
              <a:t> variables</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Schufa Filter</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2-digit code for </a:t>
            </a:r>
            <a:r>
              <a:rPr lang="en-US" sz="1400" dirty="0" err="1">
                <a:latin typeface="Segoe UI" panose="020B0502040204020203" pitchFamily="34" charset="0"/>
                <a:ea typeface="Segoe UI" panose="020B0502040204020203" pitchFamily="34" charset="0"/>
                <a:cs typeface="Segoe UI" panose="020B0502040204020203" pitchFamily="34" charset="0"/>
              </a:rPr>
              <a:t>Schufa</a:t>
            </a:r>
            <a:r>
              <a:rPr lang="en-US" sz="1400" dirty="0">
                <a:latin typeface="Segoe UI" panose="020B0502040204020203" pitchFamily="34" charset="0"/>
                <a:ea typeface="Segoe UI" panose="020B0502040204020203" pitchFamily="34" charset="0"/>
                <a:cs typeface="Segoe UI" panose="020B0502040204020203" pitchFamily="34" charset="0"/>
              </a:rPr>
              <a:t> variable</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Product ID</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Article Template ID</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Place of Registration of Company(B2B etc..)</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Request ID</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Transaction ID</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Application Score</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
        <p:nvSpPr>
          <p:cNvPr id="28" name="TextBox 27"/>
          <p:cNvSpPr txBox="1"/>
          <p:nvPr/>
        </p:nvSpPr>
        <p:spPr>
          <a:xfrm>
            <a:off x="261696" y="1333006"/>
            <a:ext cx="2707324" cy="2247424"/>
          </a:xfrm>
          <a:prstGeom prst="round2DiagRect">
            <a:avLst>
              <a:gd name="adj1" fmla="val 16667"/>
              <a:gd name="adj2" fmla="val 13753"/>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8</a:t>
            </a:r>
            <a:r>
              <a:rPr lang="en-US" sz="1400" baseline="30000" dirty="0">
                <a:latin typeface="Segoe UI" panose="020B0502040204020203" pitchFamily="34" charset="0"/>
                <a:ea typeface="Segoe UI" panose="020B0502040204020203" pitchFamily="34" charset="0"/>
                <a:cs typeface="Segoe UI" panose="020B0502040204020203" pitchFamily="34" charset="0"/>
              </a:rPr>
              <a:t>th</a:t>
            </a:r>
            <a:r>
              <a:rPr lang="en-US" sz="1400" dirty="0">
                <a:latin typeface="Segoe UI" panose="020B0502040204020203" pitchFamily="34" charset="0"/>
                <a:ea typeface="Segoe UI" panose="020B0502040204020203" pitchFamily="34" charset="0"/>
                <a:cs typeface="Segoe UI" panose="020B0502040204020203" pitchFamily="34" charset="0"/>
              </a:rPr>
              <a:t> Digit of IBAN</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Date of Last </a:t>
            </a:r>
            <a:r>
              <a:rPr lang="en-US" sz="1400" dirty="0" err="1">
                <a:latin typeface="Segoe UI" panose="020B0502040204020203" pitchFamily="34" charset="0"/>
                <a:ea typeface="Segoe UI" panose="020B0502040204020203" pitchFamily="34" charset="0"/>
                <a:cs typeface="Segoe UI" panose="020B0502040204020203" pitchFamily="34" charset="0"/>
              </a:rPr>
              <a:t>Schufa</a:t>
            </a:r>
            <a:r>
              <a:rPr lang="en-US" sz="1400" dirty="0">
                <a:latin typeface="Segoe UI" panose="020B0502040204020203" pitchFamily="34" charset="0"/>
                <a:ea typeface="Segoe UI" panose="020B0502040204020203" pitchFamily="34" charset="0"/>
                <a:cs typeface="Segoe UI" panose="020B0502040204020203" pitchFamily="34" charset="0"/>
              </a:rPr>
              <a:t> variable</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First Registration Date</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Customer Wish Date</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Provider To</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Media Code</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Delivery Service Provider</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Risk-Index (Hardware)</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
        <p:nvSpPr>
          <p:cNvPr id="30" name="Rectangle 29"/>
          <p:cNvSpPr/>
          <p:nvPr/>
        </p:nvSpPr>
        <p:spPr>
          <a:xfrm>
            <a:off x="435462" y="962915"/>
            <a:ext cx="1963807" cy="369332"/>
          </a:xfrm>
          <a:prstGeom prst="rect">
            <a:avLst/>
          </a:prstGeom>
        </p:spPr>
        <p:txBody>
          <a:bodyPr wrap="none">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SPARK BEYOND </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p:cNvSpPr/>
          <p:nvPr/>
        </p:nvSpPr>
        <p:spPr>
          <a:xfrm>
            <a:off x="8596626" y="895845"/>
            <a:ext cx="2356735" cy="369332"/>
          </a:xfrm>
          <a:prstGeom prst="rect">
            <a:avLst/>
          </a:prstGeom>
        </p:spPr>
        <p:txBody>
          <a:bodyPr wrap="none">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H2O DRIVERLESS AI</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26" name="TextBox 25"/>
          <p:cNvSpPr txBox="1"/>
          <p:nvPr/>
        </p:nvSpPr>
        <p:spPr>
          <a:xfrm>
            <a:off x="2778440" y="4461486"/>
            <a:ext cx="6255613" cy="2247424"/>
          </a:xfrm>
          <a:prstGeom prst="round2DiagRect">
            <a:avLst>
              <a:gd name="adj1" fmla="val 16667"/>
              <a:gd name="adj2" fmla="val 13753"/>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Schufa</a:t>
            </a:r>
            <a:r>
              <a:rPr lang="en-US" sz="1400" dirty="0">
                <a:latin typeface="Segoe UI" panose="020B0502040204020203" pitchFamily="34" charset="0"/>
                <a:ea typeface="Segoe UI" panose="020B0502040204020203" pitchFamily="34" charset="0"/>
                <a:cs typeface="Segoe UI" panose="020B0502040204020203" pitchFamily="34" charset="0"/>
              </a:rPr>
              <a:t> </a:t>
            </a:r>
            <a:r>
              <a:rPr lang="en-US" sz="1400" dirty="0">
                <a:latin typeface="Segoe UI" panose="020B0502040204020203" pitchFamily="34" charset="0"/>
                <a:ea typeface="Segoe UI" panose="020B0502040204020203" pitchFamily="34" charset="0"/>
                <a:cs typeface="Segoe UI" panose="020B0502040204020203" pitchFamily="34" charset="0"/>
              </a:rPr>
              <a:t>Credit Score</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Schufa-Filter</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Age of customer</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External information: address verification</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Flag: delivery address unequal to billing address</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Sum of order value of basket case (Hardware only)</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ProviderToRisk-Index </a:t>
            </a:r>
            <a:r>
              <a:rPr lang="en-US" sz="1400" dirty="0">
                <a:latin typeface="Segoe UI" panose="020B0502040204020203" pitchFamily="34" charset="0"/>
                <a:ea typeface="Segoe UI" panose="020B0502040204020203" pitchFamily="34" charset="0"/>
                <a:cs typeface="Segoe UI" panose="020B0502040204020203" pitchFamily="34" charset="0"/>
              </a:rPr>
              <a:t>Hardware </a:t>
            </a:r>
            <a:endParaRPr lang="en-US" sz="1400" dirty="0">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delivery service provider</a:t>
            </a:r>
          </a:p>
          <a:p>
            <a:pPr marL="285750" indent="-285750" algn="just">
              <a:buFont typeface="Arial" panose="020B0604020202020204" pitchFamily="34" charset="0"/>
              <a:buChar char="•"/>
            </a:pPr>
            <a:r>
              <a:rPr lang="en-US" sz="1400" dirty="0">
                <a:latin typeface="Segoe UI" panose="020B0502040204020203" pitchFamily="34" charset="0"/>
                <a:ea typeface="Segoe UI" panose="020B0502040204020203" pitchFamily="34" charset="0"/>
                <a:cs typeface="Segoe UI" panose="020B0502040204020203" pitchFamily="34" charset="0"/>
              </a:rPr>
              <a:t>8th </a:t>
            </a:r>
            <a:r>
              <a:rPr lang="en-US" sz="1400" dirty="0">
                <a:latin typeface="Segoe UI" panose="020B0502040204020203" pitchFamily="34" charset="0"/>
                <a:ea typeface="Segoe UI" panose="020B0502040204020203" pitchFamily="34" charset="0"/>
                <a:cs typeface="Segoe UI" panose="020B0502040204020203" pitchFamily="34" charset="0"/>
              </a:rPr>
              <a:t>digit of </a:t>
            </a:r>
            <a:r>
              <a:rPr lang="en-US" sz="1400" dirty="0">
                <a:latin typeface="Segoe UI" panose="020B0502040204020203" pitchFamily="34" charset="0"/>
                <a:ea typeface="Segoe UI" panose="020B0502040204020203" pitchFamily="34" charset="0"/>
                <a:cs typeface="Segoe UI" panose="020B0502040204020203" pitchFamily="34" charset="0"/>
              </a:rPr>
              <a:t>IBAN</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
        <p:nvSpPr>
          <p:cNvPr id="29" name="Rectangle 28"/>
          <p:cNvSpPr/>
          <p:nvPr/>
        </p:nvSpPr>
        <p:spPr>
          <a:xfrm>
            <a:off x="4079282" y="4107225"/>
            <a:ext cx="2590774" cy="369332"/>
          </a:xfrm>
          <a:prstGeom prst="rect">
            <a:avLst/>
          </a:prstGeom>
        </p:spPr>
        <p:txBody>
          <a:bodyPr wrap="none">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GRADIENT BOOSTING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055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4"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7885" y="159031"/>
            <a:ext cx="5945489"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GENERATED FEATURES</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270844" y="757833"/>
            <a:ext cx="2751527" cy="400110"/>
          </a:xfrm>
          <a:prstGeom prst="rect">
            <a:avLst/>
          </a:prstGeom>
          <a:noFill/>
        </p:spPr>
        <p:txBody>
          <a:bodyPr wrap="square" rtlCol="0">
            <a:spAutoFit/>
          </a:bodyPr>
          <a:lstStyle/>
          <a:p>
            <a:pPr algn="ctr"/>
            <a:r>
              <a:rPr lang="en-US" sz="2000" b="1" smtClean="0">
                <a:latin typeface="Segoe UI" panose="020B0502040204020203" pitchFamily="34" charset="0"/>
                <a:ea typeface="Segoe UI" panose="020B0502040204020203" pitchFamily="34" charset="0"/>
                <a:cs typeface="Segoe UI" panose="020B0502040204020203" pitchFamily="34" charset="0"/>
              </a:rPr>
              <a:t>H2O DRIVERLESS AI</a:t>
            </a:r>
            <a:endParaRPr lang="en-US" sz="2000" b="1" dirty="0">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8" name="Table 7"/>
          <p:cNvGraphicFramePr>
            <a:graphicFrameLocks noGrp="1"/>
          </p:cNvGraphicFramePr>
          <p:nvPr>
            <p:extLst/>
          </p:nvPr>
        </p:nvGraphicFramePr>
        <p:xfrm>
          <a:off x="270844" y="1210113"/>
          <a:ext cx="11277341" cy="5112555"/>
        </p:xfrm>
        <a:graphic>
          <a:graphicData uri="http://schemas.openxmlformats.org/drawingml/2006/table">
            <a:tbl>
              <a:tblPr/>
              <a:tblGrid>
                <a:gridCol w="901133"/>
                <a:gridCol w="4981545"/>
                <a:gridCol w="4293441"/>
                <a:gridCol w="1101222"/>
              </a:tblGrid>
              <a:tr h="556855">
                <a:tc>
                  <a:txBody>
                    <a:bodyPr/>
                    <a:lstStyle/>
                    <a:p>
                      <a:pPr algn="ctr" fontAlgn="b"/>
                      <a:r>
                        <a:rPr lang="en-US" sz="1400" b="1"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Index</a:t>
                      </a:r>
                      <a:endParaRPr lang="en-US" sz="1400" b="1"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fontAlgn="b"/>
                      <a:r>
                        <a:rPr lang="en-US" sz="1400" b="1"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Feature</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fontAlgn="b"/>
                      <a:r>
                        <a:rPr lang="en-US" sz="1400" b="1" i="0" u="none" strike="noStrike"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Description</a:t>
                      </a:r>
                      <a:endParaRPr lang="en-US" sz="1400" b="1"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fontAlgn="b"/>
                      <a:r>
                        <a:rPr lang="en-US" sz="1400" b="1"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Relative</a:t>
                      </a:r>
                      <a:r>
                        <a:rPr lang="en-US" sz="1400" b="1"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Importance</a:t>
                      </a:r>
                      <a:endParaRPr lang="en-US" sz="1400" b="1"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r h="556855">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p>
                    <a:p>
                      <a:pPr algn="ctr" fontAlgn="b"/>
                      <a:endPar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201_NumCatTE_I_AB_SCHUFA_SCOREBEREICH_I_CS_M_TEXT_03__MO_2_I_CS_M_TEXT_06__MO_2_I_CS_TEXT_15_I_CS_TEXT_22_I_IRP_TOP_CLIENTTRANSACTIONID_O_CS_SIGNUM_08_0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A</a:t>
                      </a:r>
                      <a:r>
                        <a:rPr lang="en-US" sz="1100" b="0"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transformation formed by grouping Schufa Credit Score, Reference Product , Article Template ID, Shop ID , Media Code of Campaign, Request ID and Address Verification flag is the variable with highest importance</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6498">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2</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26_CV_TE_I_AB_SCHUFA_SCOREBEREICH_0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Schufa Credit Score</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487">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3</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73_CV_TE_I_CS_UNSNUM_11_0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Order Value in the Basket</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488">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4</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20_CV_TE_I_AB_SCHUFA_FILTEXTE_0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Schufa Filter</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7729">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5</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37_CV_TE_I_CS_M_TEXT_06__MO_2_0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Article Template ID</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0609">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6</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65_CV_TE_I_CS_TEXT_22_0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Media Code</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6855">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7</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208_NumCatTE_I_AB_SCHUFA_MRK_CODE_I_AB_SCHUFA_SCOREBEREICH_I_CS_M_TEXT_02__MO_1_I_CS_M_TEXT_03__MO_2_I_CS_M_TEXT_06__MO_2_I_CS_TEXT_15_I_CS_TEXT_18_I_CS_TEXT_22_I_IRP_TOP_CLIENTTRANSACTIONID_O_CS_SIGNUM_08_O_OSC_0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Numerical to Categorical Encoding of the</a:t>
                      </a:r>
                      <a:r>
                        <a:rPr lang="en-US" sz="1100" b="0"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following variables grouped – 2-Digit Schufa Code, Schufa Credit Score, Product ID, Reference Product, Article Template, Shop ID, Place of Registration, Media Code, Address Verification and  Application Score</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6855">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8</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207_NumCatTE_ALTER_ID_TRANSACTION_I_AB_SCHUFA_ANZ_MRK_I_AB_SCHUFA_SCOREBEREICH_I_CS_M_TEXT_02__MO_1_I_CS_TEXT_15_I_CS_UNSNUM_11_0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Numerical to Categorical Encoding of the</a:t>
                      </a:r>
                      <a:r>
                        <a:rPr lang="en-US" sz="1100" b="0"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following variables grouped – Age, </a:t>
                      </a:r>
                      <a:r>
                        <a:rPr lang="en-US" sz="1100" b="0" i="0" u="none" strike="noStrike" baseline="0" dirty="0" err="1"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Transaction_ID</a:t>
                      </a:r>
                      <a:r>
                        <a:rPr lang="en-US" sz="1100" b="0"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Number of Schufa Features, Schufa Credit Score, Product ID, Shop ID and Sum of Order Basket</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5997">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9</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34_CV_TE_I_CS_M_TEXT_02__MO_1_0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Product ID</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487">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10</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60_CV_TE_I_CS_TEXT_15_0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Shop ID</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81084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244" y="1313646"/>
            <a:ext cx="11148942" cy="1328023"/>
          </a:xfrm>
          <a:prstGeom prst="round2DiagRect">
            <a:avLst/>
          </a:prstGeom>
          <a:solidFill>
            <a:schemeClr val="bg1">
              <a:lumMod val="95000"/>
            </a:schemeClr>
          </a:solidFill>
        </p:spPr>
        <p:txBody>
          <a:bodyPr wrap="square" rtlCol="0">
            <a:spAutoFit/>
          </a:bodyPr>
          <a:lstStyle/>
          <a:p>
            <a:pPr algn="ctr" fontAlgn="b"/>
            <a:r>
              <a:rPr lang="en-US" sz="16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Feature 1*</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a:latin typeface="Segoe UI" panose="020B0502040204020203" pitchFamily="34" charset="0"/>
                <a:ea typeface="Segoe UI" panose="020B0502040204020203" pitchFamily="34" charset="0"/>
                <a:cs typeface="Segoe UI" panose="020B0502040204020203" pitchFamily="34" charset="0"/>
              </a:rPr>
              <a:t>Numeric to Categorical Target </a:t>
            </a:r>
            <a:r>
              <a:rPr lang="en-US" sz="1400" dirty="0" smtClean="0">
                <a:latin typeface="Segoe UI" panose="020B0502040204020203" pitchFamily="34" charset="0"/>
                <a:ea typeface="Segoe UI" panose="020B0502040204020203" pitchFamily="34" charset="0"/>
                <a:cs typeface="Segoe UI" panose="020B0502040204020203" pitchFamily="34" charset="0"/>
              </a:rPr>
              <a:t>Encoding</a:t>
            </a:r>
            <a:endPar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 A transformation formed by grouping </a:t>
            </a:r>
            <a:r>
              <a:rPr lang="en-US" sz="1400" dirty="0">
                <a:solidFill>
                  <a:srgbClr val="000000"/>
                </a:solidFill>
                <a:latin typeface="Segoe UI Semibold" panose="020B0702040204020203" pitchFamily="34" charset="0"/>
                <a:ea typeface="Segoe UI" panose="020B0502040204020203" pitchFamily="34" charset="0"/>
                <a:cs typeface="Segoe UI" panose="020B0502040204020203" pitchFamily="34" charset="0"/>
              </a:rPr>
              <a:t>Schufa Credit Score, Reference Product , Article Template ID, Shop ID , Media Code of Campaign, Request ID and Address Verification flag</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392802" y="2688716"/>
            <a:ext cx="5087157" cy="1055608"/>
          </a:xfrm>
          <a:prstGeom prst="round2DiagRect">
            <a:avLst/>
          </a:prstGeom>
          <a:solidFill>
            <a:schemeClr val="bg1">
              <a:lumMod val="95000"/>
            </a:schemeClr>
          </a:solidFill>
        </p:spPr>
        <p:txBody>
          <a:bodyPr wrap="square" rtlCol="0">
            <a:spAutoFit/>
          </a:bodyPr>
          <a:lstStyle/>
          <a:p>
            <a:pPr lvl="0" algn="ctr" fontAlgn="b"/>
            <a:r>
              <a:rPr lang="en-US" sz="14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CV_TE_I_AB_SCHUFA_SCOREBEREICH</a:t>
            </a:r>
          </a:p>
          <a:p>
            <a:pPr lvl="0"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Cross Validation Target Encoding</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Transformation on </a:t>
            </a:r>
            <a:r>
              <a:rPr lang="en-US" sz="1400" dirty="0" smtClean="0">
                <a:solidFill>
                  <a:srgbClr val="000000"/>
                </a:solidFill>
                <a:latin typeface="Segoe UI Semibold" panose="020B0702040204020203" pitchFamily="34" charset="0"/>
                <a:ea typeface="Segoe UI" panose="020B0502040204020203" pitchFamily="34" charset="0"/>
                <a:cs typeface="Segoe UI" panose="020B0502040204020203" pitchFamily="34" charset="0"/>
              </a:rPr>
              <a:t>Schufa Credit Score</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7"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87886" y="159031"/>
            <a:ext cx="4799269"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H2o Features Interpretability</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TextBox 10"/>
          <p:cNvSpPr txBox="1"/>
          <p:nvPr/>
        </p:nvSpPr>
        <p:spPr>
          <a:xfrm>
            <a:off x="386361" y="3807422"/>
            <a:ext cx="5093598" cy="1055608"/>
          </a:xfrm>
          <a:prstGeom prst="round2DiagRect">
            <a:avLst/>
          </a:prstGeom>
          <a:solidFill>
            <a:schemeClr val="bg1">
              <a:lumMod val="95000"/>
            </a:schemeClr>
          </a:solidFill>
        </p:spPr>
        <p:txBody>
          <a:bodyPr wrap="square" rtlCol="0">
            <a:spAutoFit/>
          </a:bodyPr>
          <a:lstStyle/>
          <a:p>
            <a:pPr algn="ctr" fontAlgn="b"/>
            <a:r>
              <a:rPr lang="en-US" sz="14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CV_TE_I_CS_UNSNUM_11_0</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Cross Validation Target Encoding</a:t>
            </a:r>
            <a:endPar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 on </a:t>
            </a:r>
            <a:r>
              <a:rPr lang="en-US" sz="1400" dirty="0" smtClean="0">
                <a:solidFill>
                  <a:srgbClr val="000000"/>
                </a:solidFill>
                <a:latin typeface="Segoe UI Semibold" panose="020B0702040204020203" pitchFamily="34" charset="0"/>
                <a:ea typeface="Segoe UI" panose="020B0502040204020203" pitchFamily="34" charset="0"/>
                <a:cs typeface="Segoe UI" panose="020B0502040204020203" pitchFamily="34" charset="0"/>
              </a:rPr>
              <a:t>Order Value</a:t>
            </a:r>
            <a:endParaRPr lang="en-US" sz="1400" dirty="0">
              <a:solidFill>
                <a:srgbClr val="000000"/>
              </a:solidFill>
              <a:latin typeface="Segoe UI Semibold" panose="020B0702040204020203" pitchFamily="34" charset="0"/>
              <a:ea typeface="Segoe UI" panose="020B0502040204020203" pitchFamily="34" charset="0"/>
              <a:cs typeface="Segoe UI" panose="020B0502040204020203" pitchFamily="34" charset="0"/>
            </a:endParaRP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extBox 14"/>
          <p:cNvSpPr txBox="1"/>
          <p:nvPr/>
        </p:nvSpPr>
        <p:spPr>
          <a:xfrm>
            <a:off x="270844" y="758894"/>
            <a:ext cx="11277342" cy="584775"/>
          </a:xfrm>
          <a:prstGeom prst="rect">
            <a:avLst/>
          </a:prstGeom>
          <a:noFill/>
        </p:spPr>
        <p:txBody>
          <a:bodyPr wrap="square" rtlCol="0">
            <a:spAutoFit/>
          </a:bodyPr>
          <a:lstStyle/>
          <a:p>
            <a:r>
              <a:rPr lang="en-US" b="1" dirty="0" smtClean="0">
                <a:latin typeface="Segoe UI" panose="020B0502040204020203" pitchFamily="34" charset="0"/>
                <a:ea typeface="Segoe UI" panose="020B0502040204020203" pitchFamily="34" charset="0"/>
                <a:cs typeface="Segoe UI" panose="020B0502040204020203" pitchFamily="34" charset="0"/>
              </a:rPr>
              <a:t>H2O Driverless AI </a:t>
            </a:r>
            <a:r>
              <a:rPr lang="en-US" sz="1400" dirty="0" smtClean="0">
                <a:latin typeface="Segoe UI" panose="020B0502040204020203" pitchFamily="34" charset="0"/>
                <a:ea typeface="Segoe UI" panose="020B0502040204020203" pitchFamily="34" charset="0"/>
                <a:cs typeface="Segoe UI" panose="020B0502040204020203" pitchFamily="34" charset="0"/>
              </a:rPr>
              <a:t>generated around 2200 features and selected around 220 features for the model with highest accuracy. Some of them are shown below</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399244" y="4926128"/>
            <a:ext cx="5093598" cy="1055608"/>
          </a:xfrm>
          <a:prstGeom prst="round2DiagRect">
            <a:avLst/>
          </a:prstGeom>
          <a:solidFill>
            <a:schemeClr val="bg1">
              <a:lumMod val="95000"/>
            </a:schemeClr>
          </a:solidFill>
        </p:spPr>
        <p:txBody>
          <a:bodyPr wrap="square" rtlCol="0">
            <a:spAutoFit/>
          </a:bodyPr>
          <a:lstStyle/>
          <a:p>
            <a:pPr algn="ctr" fontAlgn="b"/>
            <a:r>
              <a:rPr lang="en-US" sz="14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CV_TE_I_AB_SCHUFA_FILTEXTE_0</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Cross Validation Target Encoding</a:t>
            </a:r>
            <a:endPar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 on </a:t>
            </a:r>
            <a:r>
              <a:rPr lang="en-US" sz="1400" dirty="0">
                <a:solidFill>
                  <a:srgbClr val="000000"/>
                </a:solidFill>
                <a:latin typeface="Segoe UI Semibold" panose="020B0702040204020203" pitchFamily="34" charset="0"/>
                <a:ea typeface="Segoe UI" panose="020B0502040204020203" pitchFamily="34" charset="0"/>
                <a:cs typeface="Segoe UI" panose="020B0502040204020203" pitchFamily="34" charset="0"/>
              </a:rPr>
              <a:t>Schufa Filter</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9"/>
          <p:cNvSpPr txBox="1"/>
          <p:nvPr/>
        </p:nvSpPr>
        <p:spPr>
          <a:xfrm>
            <a:off x="6237667" y="3807422"/>
            <a:ext cx="5087157" cy="1055608"/>
          </a:xfrm>
          <a:prstGeom prst="round2DiagRect">
            <a:avLst/>
          </a:prstGeom>
          <a:solidFill>
            <a:schemeClr val="bg1">
              <a:lumMod val="95000"/>
            </a:schemeClr>
          </a:solidFill>
        </p:spPr>
        <p:txBody>
          <a:bodyPr wrap="square" rtlCol="0">
            <a:spAutoFit/>
          </a:bodyPr>
          <a:lstStyle/>
          <a:p>
            <a:pPr lvl="0" algn="ctr" fontAlgn="b"/>
            <a:r>
              <a:rPr lang="en-US" sz="140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CV_TE_I_CS_M_TEXT_06__MO_2_0</a:t>
            </a:r>
          </a:p>
          <a:p>
            <a:pPr lvl="0"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Cross Validation Target Encoding</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Transformation on </a:t>
            </a:r>
            <a:r>
              <a:rPr lang="en-US" sz="1400" dirty="0" smtClean="0">
                <a:solidFill>
                  <a:srgbClr val="000000"/>
                </a:solidFill>
                <a:latin typeface="Segoe UI Semibold" panose="020B0702040204020203" pitchFamily="34" charset="0"/>
                <a:ea typeface="Segoe UI" panose="020B0502040204020203" pitchFamily="34" charset="0"/>
                <a:cs typeface="Segoe UI" panose="020B0502040204020203" pitchFamily="34" charset="0"/>
              </a:rPr>
              <a:t>Article Template ID</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1" name="TextBox 20"/>
          <p:cNvSpPr txBox="1"/>
          <p:nvPr/>
        </p:nvSpPr>
        <p:spPr>
          <a:xfrm>
            <a:off x="6237668" y="2688716"/>
            <a:ext cx="5087157" cy="1055608"/>
          </a:xfrm>
          <a:prstGeom prst="round2DiagRect">
            <a:avLst/>
          </a:prstGeom>
          <a:solidFill>
            <a:schemeClr val="bg1">
              <a:lumMod val="95000"/>
            </a:schemeClr>
          </a:solidFill>
        </p:spPr>
        <p:txBody>
          <a:bodyPr wrap="square" rtlCol="0">
            <a:spAutoFit/>
          </a:bodyPr>
          <a:lstStyle/>
          <a:p>
            <a:pPr lvl="0" algn="ctr" fontAlgn="b"/>
            <a:r>
              <a:rPr lang="en-US" sz="14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CV_TE_I_CS_TEXT_22_0</a:t>
            </a:r>
          </a:p>
          <a:p>
            <a:pPr lvl="0"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Cross Validation Target Encoding</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Transformation on </a:t>
            </a:r>
            <a:r>
              <a:rPr lang="en-US" sz="1400" dirty="0" smtClean="0">
                <a:solidFill>
                  <a:srgbClr val="000000"/>
                </a:solidFill>
                <a:latin typeface="Segoe UI Semibold" panose="020B0702040204020203" pitchFamily="34" charset="0"/>
                <a:ea typeface="Segoe UI" panose="020B0502040204020203" pitchFamily="34" charset="0"/>
                <a:cs typeface="Segoe UI" panose="020B0502040204020203" pitchFamily="34" charset="0"/>
              </a:rPr>
              <a:t>Media Code</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TextBox 21"/>
          <p:cNvSpPr txBox="1"/>
          <p:nvPr/>
        </p:nvSpPr>
        <p:spPr>
          <a:xfrm>
            <a:off x="6237667" y="4926128"/>
            <a:ext cx="5087157" cy="1804749"/>
          </a:xfrm>
          <a:prstGeom prst="round2DiagRect">
            <a:avLst/>
          </a:prstGeom>
          <a:solidFill>
            <a:schemeClr val="bg1">
              <a:lumMod val="95000"/>
            </a:schemeClr>
          </a:solidFill>
        </p:spPr>
        <p:txBody>
          <a:bodyPr wrap="square" rtlCol="0">
            <a:spAutoFit/>
          </a:bodyPr>
          <a:lstStyle/>
          <a:p>
            <a:pPr lvl="0" algn="ctr" fontAlgn="b"/>
            <a:r>
              <a:rPr lang="en-US" sz="16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Feature 7*</a:t>
            </a:r>
          </a:p>
          <a:p>
            <a:pPr lvl="0"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a:latin typeface="Segoe UI" panose="020B0502040204020203" pitchFamily="34" charset="0"/>
                <a:ea typeface="Segoe UI" panose="020B0502040204020203" pitchFamily="34" charset="0"/>
                <a:cs typeface="Segoe UI" panose="020B0502040204020203" pitchFamily="34" charset="0"/>
              </a:rPr>
              <a:t>Numeric to Categorical Target Encoding</a:t>
            </a:r>
            <a:endPar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Transformation on </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2-Digit Schufa Code, Schufa Credit Score, Product ID, Reference Product, Article Template, Shop ID, Place of Registration, Media Code, Address Verification and  Application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Score</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TextBox 1"/>
          <p:cNvSpPr txBox="1"/>
          <p:nvPr/>
        </p:nvSpPr>
        <p:spPr>
          <a:xfrm>
            <a:off x="399244" y="6542468"/>
            <a:ext cx="2919389" cy="253916"/>
          </a:xfrm>
          <a:prstGeom prst="rect">
            <a:avLst/>
          </a:prstGeom>
          <a:noFill/>
        </p:spPr>
        <p:txBody>
          <a:bodyPr wrap="none" rtlCol="0">
            <a:spAutoFit/>
          </a:bodyPr>
          <a:lstStyle/>
          <a:p>
            <a:r>
              <a:rPr lang="en-US" sz="1050" dirty="0" smtClean="0"/>
              <a:t>*Refer Appendix Slide # 16 for Feature Definitions</a:t>
            </a:r>
            <a:endParaRPr lang="en-US" sz="1050" dirty="0"/>
          </a:p>
        </p:txBody>
      </p:sp>
    </p:spTree>
    <p:extLst>
      <p:ext uri="{BB962C8B-B14F-4D97-AF65-F5344CB8AC3E}">
        <p14:creationId xmlns:p14="http://schemas.microsoft.com/office/powerpoint/2010/main" val="285339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4"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7886" y="159031"/>
            <a:ext cx="4245477"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Feature Engineering</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489418" y="878699"/>
            <a:ext cx="10725842" cy="338554"/>
          </a:xfrm>
          <a:prstGeom prst="rect">
            <a:avLst/>
          </a:prstGeom>
          <a:noFill/>
        </p:spPr>
        <p:txBody>
          <a:bodyPr wrap="square" rtlCol="0">
            <a:spAutoFit/>
          </a:bodyPr>
          <a:lstStyle/>
          <a:p>
            <a:r>
              <a:rPr lang="en-US" sz="1600" b="1" dirty="0" smtClean="0">
                <a:latin typeface="Segoe UI" panose="020B0502040204020203" pitchFamily="34" charset="0"/>
                <a:ea typeface="Segoe UI" panose="020B0502040204020203" pitchFamily="34" charset="0"/>
                <a:cs typeface="Segoe UI" panose="020B0502040204020203" pitchFamily="34" charset="0"/>
              </a:rPr>
              <a:t>H2O driverless AI</a:t>
            </a:r>
            <a:r>
              <a:rPr lang="en-US" sz="1600" dirty="0" smtClean="0">
                <a:latin typeface="Segoe UI" panose="020B0502040204020203" pitchFamily="34" charset="0"/>
                <a:ea typeface="Segoe UI" panose="020B0502040204020203" pitchFamily="34" charset="0"/>
                <a:cs typeface="Segoe UI" panose="020B0502040204020203" pitchFamily="34" charset="0"/>
              </a:rPr>
              <a:t> uses the following transformations on the </a:t>
            </a:r>
            <a:r>
              <a:rPr lang="en-US" sz="1600" dirty="0" smtClean="0">
                <a:latin typeface="Segoe UI" panose="020B0502040204020203" pitchFamily="34" charset="0"/>
                <a:ea typeface="Segoe UI" panose="020B0502040204020203" pitchFamily="34" charset="0"/>
                <a:cs typeface="Segoe UI" panose="020B0502040204020203" pitchFamily="34" charset="0"/>
              </a:rPr>
              <a:t>datasets</a:t>
            </a:r>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dirty="0" smtClean="0">
                <a:latin typeface="Segoe UI" panose="020B0502040204020203" pitchFamily="34" charset="0"/>
                <a:ea typeface="Segoe UI" panose="020B0502040204020203" pitchFamily="34" charset="0"/>
                <a:cs typeface="Segoe UI" panose="020B0502040204020203" pitchFamily="34" charset="0"/>
              </a:rPr>
              <a:t>and generates new features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7" name="TextBox 6"/>
          <p:cNvSpPr txBox="1"/>
          <p:nvPr/>
        </p:nvSpPr>
        <p:spPr>
          <a:xfrm>
            <a:off x="489418" y="1520604"/>
            <a:ext cx="10955693" cy="4770537"/>
          </a:xfrm>
          <a:prstGeom prst="rect">
            <a:avLst/>
          </a:prstGeom>
          <a:noFill/>
        </p:spPr>
        <p:txBody>
          <a:bodyPr wrap="square" rtlCol="0">
            <a:spAutoFit/>
          </a:bodyPr>
          <a:lstStyle/>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Target encoding methods</a:t>
            </a:r>
          </a:p>
          <a:p>
            <a:pPr marL="800100" lvl="1" indent="-34290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Cross Validation Target Encoding </a:t>
            </a:r>
          </a:p>
          <a:p>
            <a:pPr marL="800100" lvl="1" indent="-34290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Cross Validation Categorical to Numeric Encoding </a:t>
            </a:r>
          </a:p>
          <a:p>
            <a:pPr marL="800100" lvl="1" indent="-34290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Categorical Target Encoding</a:t>
            </a:r>
          </a:p>
          <a:p>
            <a:pPr marL="800100" lvl="1" indent="-34290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Numeric to Categorical Target Encoding Transformer</a:t>
            </a:r>
          </a:p>
          <a:p>
            <a:pPr marL="800100" lvl="1" indent="-34290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Cluster Target Encoding Transformer</a:t>
            </a:r>
          </a:p>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Cluster Distance Transformer</a:t>
            </a:r>
          </a:p>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Weight of Evidence</a:t>
            </a:r>
          </a:p>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Numeric To Categorical Weight of Evidence </a:t>
            </a:r>
            <a:r>
              <a:rPr lang="en-US" sz="1600" b="1" dirty="0" smtClean="0">
                <a:latin typeface="Segoe UI" panose="020B0502040204020203" pitchFamily="34" charset="0"/>
                <a:ea typeface="Segoe UI" panose="020B0502040204020203" pitchFamily="34" charset="0"/>
                <a:cs typeface="Segoe UI" panose="020B0502040204020203" pitchFamily="34" charset="0"/>
              </a:rPr>
              <a:t>Transformer</a:t>
            </a:r>
          </a:p>
          <a:p>
            <a:pPr marL="342900" indent="-342900">
              <a:buFont typeface="+mj-lt"/>
              <a:buAutoNum type="arabicPeriod"/>
            </a:pPr>
            <a:r>
              <a:rPr lang="en-US" sz="1600" b="1" dirty="0" smtClean="0">
                <a:latin typeface="Segoe UI" panose="020B0502040204020203" pitchFamily="34" charset="0"/>
                <a:ea typeface="Segoe UI" panose="020B0502040204020203" pitchFamily="34" charset="0"/>
                <a:cs typeface="Segoe UI" panose="020B0502040204020203" pitchFamily="34" charset="0"/>
              </a:rPr>
              <a:t>Filter Transformer </a:t>
            </a:r>
            <a:r>
              <a:rPr lang="en-US" sz="1600" dirty="0" smtClean="0">
                <a:latin typeface="Segoe UI" panose="020B0502040204020203" pitchFamily="34" charset="0"/>
                <a:ea typeface="Segoe UI" panose="020B0502040204020203" pitchFamily="34" charset="0"/>
                <a:cs typeface="Segoe UI" panose="020B0502040204020203" pitchFamily="34" charset="0"/>
              </a:rPr>
              <a:t>– Counts of values in Numeric columns</a:t>
            </a:r>
          </a:p>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Frequent </a:t>
            </a:r>
            <a:r>
              <a:rPr lang="en-US" sz="1600" b="1" dirty="0" smtClean="0">
                <a:latin typeface="Segoe UI" panose="020B0502040204020203" pitchFamily="34" charset="0"/>
                <a:ea typeface="Segoe UI" panose="020B0502040204020203" pitchFamily="34" charset="0"/>
                <a:cs typeface="Segoe UI" panose="020B0502040204020203" pitchFamily="34" charset="0"/>
              </a:rPr>
              <a:t>Transformer </a:t>
            </a:r>
            <a:r>
              <a:rPr lang="en-US" sz="1600" dirty="0" smtClean="0">
                <a:latin typeface="Segoe UI" panose="020B0502040204020203" pitchFamily="34" charset="0"/>
                <a:ea typeface="Segoe UI" panose="020B0502040204020203" pitchFamily="34" charset="0"/>
                <a:cs typeface="Segoe UI" panose="020B0502040204020203" pitchFamily="34" charset="0"/>
              </a:rPr>
              <a:t>– Counts of categorical values</a:t>
            </a:r>
          </a:p>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Bulk Interactions </a:t>
            </a:r>
            <a:r>
              <a:rPr lang="en-US" sz="1600" b="1" dirty="0" smtClean="0">
                <a:latin typeface="Segoe UI" panose="020B0502040204020203" pitchFamily="34" charset="0"/>
                <a:ea typeface="Segoe UI" panose="020B0502040204020203" pitchFamily="34" charset="0"/>
                <a:cs typeface="Segoe UI" panose="020B0502040204020203" pitchFamily="34" charset="0"/>
              </a:rPr>
              <a:t>Transformer </a:t>
            </a:r>
            <a:r>
              <a:rPr lang="en-US" sz="1600" dirty="0" smtClean="0">
                <a:latin typeface="Segoe UI" panose="020B0502040204020203" pitchFamily="34" charset="0"/>
                <a:ea typeface="Segoe UI" panose="020B0502040204020203" pitchFamily="34" charset="0"/>
                <a:cs typeface="Segoe UI" panose="020B0502040204020203" pitchFamily="34" charset="0"/>
              </a:rPr>
              <a:t>– Arithmetic Operations on the numerical columns</a:t>
            </a:r>
          </a:p>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Truncated SVD Numeric </a:t>
            </a:r>
            <a:r>
              <a:rPr lang="en-US" sz="1600" b="1" dirty="0" smtClean="0">
                <a:latin typeface="Segoe UI" panose="020B0502040204020203" pitchFamily="34" charset="0"/>
                <a:ea typeface="Segoe UI" panose="020B0502040204020203" pitchFamily="34" charset="0"/>
                <a:cs typeface="Segoe UI" panose="020B0502040204020203" pitchFamily="34" charset="0"/>
              </a:rPr>
              <a:t>Transformer </a:t>
            </a:r>
            <a:r>
              <a:rPr lang="en-US" sz="1600" dirty="0" smtClean="0">
                <a:latin typeface="Segoe UI" panose="020B0502040204020203" pitchFamily="34" charset="0"/>
                <a:ea typeface="Segoe UI" panose="020B0502040204020203" pitchFamily="34" charset="0"/>
                <a:cs typeface="Segoe UI" panose="020B0502040204020203" pitchFamily="34" charset="0"/>
              </a:rPr>
              <a:t>– Matrix based dimensionality reduction Method</a:t>
            </a:r>
          </a:p>
          <a:p>
            <a:pPr marL="342900" indent="-342900">
              <a:buFont typeface="+mj-lt"/>
              <a:buAutoNum type="arabicPeriod"/>
            </a:pPr>
            <a:r>
              <a:rPr lang="en-US" sz="1600" b="1" dirty="0" smtClean="0">
                <a:latin typeface="Segoe UI" panose="020B0502040204020203" pitchFamily="34" charset="0"/>
                <a:ea typeface="Segoe UI" panose="020B0502040204020203" pitchFamily="34" charset="0"/>
                <a:cs typeface="Segoe UI" panose="020B0502040204020203" pitchFamily="34" charset="0"/>
              </a:rPr>
              <a:t>Dates</a:t>
            </a:r>
          </a:p>
          <a:p>
            <a:pPr marL="800100" lvl="1" indent="-34290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Dates Transformer – Month, Year, Weekday etc..</a:t>
            </a:r>
          </a:p>
          <a:p>
            <a:pPr marL="800100" lvl="1" indent="-34290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Date Polar </a:t>
            </a:r>
            <a:r>
              <a:rPr lang="en-US" sz="1600" dirty="0" smtClean="0">
                <a:latin typeface="Segoe UI" panose="020B0502040204020203" pitchFamily="34" charset="0"/>
                <a:ea typeface="Segoe UI" panose="020B0502040204020203" pitchFamily="34" charset="0"/>
                <a:cs typeface="Segoe UI" panose="020B0502040204020203" pitchFamily="34" charset="0"/>
              </a:rPr>
              <a:t>Transformer – Month in Year</a:t>
            </a:r>
          </a:p>
          <a:p>
            <a:pPr marL="342900" indent="-342900">
              <a:buFont typeface="+mj-lt"/>
              <a:buAutoNum type="arabicPeriod"/>
            </a:pPr>
            <a:r>
              <a:rPr lang="en-US" sz="1600" b="1" dirty="0" smtClean="0">
                <a:latin typeface="Segoe UI" panose="020B0502040204020203" pitchFamily="34" charset="0"/>
                <a:ea typeface="Segoe UI" panose="020B0502040204020203" pitchFamily="34" charset="0"/>
                <a:cs typeface="Segoe UI" panose="020B0502040204020203" pitchFamily="34" charset="0"/>
              </a:rPr>
              <a:t>Text </a:t>
            </a:r>
          </a:p>
          <a:p>
            <a:pPr marL="800100" lvl="1" indent="-34290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Text Transformer - </a:t>
            </a:r>
            <a:r>
              <a:rPr lang="en-US" sz="1600" dirty="0">
                <a:latin typeface="Segoe UI" panose="020B0502040204020203" pitchFamily="34" charset="0"/>
                <a:ea typeface="Segoe UI" panose="020B0502040204020203" pitchFamily="34" charset="0"/>
                <a:cs typeface="Segoe UI" panose="020B0502040204020203" pitchFamily="34" charset="0"/>
              </a:rPr>
              <a:t>term frequency–inverse document </a:t>
            </a:r>
            <a:r>
              <a:rPr lang="en-US" sz="1600" dirty="0" smtClean="0">
                <a:latin typeface="Segoe UI" panose="020B0502040204020203" pitchFamily="34" charset="0"/>
                <a:ea typeface="Segoe UI" panose="020B0502040204020203" pitchFamily="34" charset="0"/>
                <a:cs typeface="Segoe UI" panose="020B0502040204020203" pitchFamily="34" charset="0"/>
              </a:rPr>
              <a:t>frequency/counts to assign weights to the word in the whole column</a:t>
            </a:r>
          </a:p>
        </p:txBody>
      </p:sp>
    </p:spTree>
    <p:extLst>
      <p:ext uri="{BB962C8B-B14F-4D97-AF65-F5344CB8AC3E}">
        <p14:creationId xmlns:p14="http://schemas.microsoft.com/office/powerpoint/2010/main" val="125741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621008" y="4737133"/>
            <a:ext cx="11472253" cy="192831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636446" y="2143209"/>
            <a:ext cx="8456816" cy="234423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0" y="96091"/>
            <a:ext cx="2648495"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Overview</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2" name="TextBox 1"/>
          <p:cNvSpPr txBox="1"/>
          <p:nvPr/>
        </p:nvSpPr>
        <p:spPr>
          <a:xfrm>
            <a:off x="334851" y="1030310"/>
            <a:ext cx="11758411" cy="646331"/>
          </a:xfrm>
          <a:prstGeom prst="rect">
            <a:avLst/>
          </a:prstGeom>
          <a:noFill/>
        </p:spPr>
        <p:txBody>
          <a:bodyPr wrap="square" rtlCol="0">
            <a:spAutoFit/>
          </a:bodyPr>
          <a:lstStyle/>
          <a:p>
            <a:r>
              <a:rPr lang="en-US" dirty="0"/>
              <a:t>H2O Driverless AI is a high-performance, GPU-enabled, client-server application for the rapid development and deployment of state-of-the-art predictive analytics models.</a:t>
            </a:r>
          </a:p>
        </p:txBody>
      </p:sp>
      <p:grpSp>
        <p:nvGrpSpPr>
          <p:cNvPr id="10" name="Group 9"/>
          <p:cNvGrpSpPr/>
          <p:nvPr/>
        </p:nvGrpSpPr>
        <p:grpSpPr>
          <a:xfrm>
            <a:off x="410660" y="2068638"/>
            <a:ext cx="2410764" cy="1881480"/>
            <a:chOff x="477592" y="2166786"/>
            <a:chExt cx="1982273" cy="1488633"/>
          </a:xfrm>
        </p:grpSpPr>
        <p:pic>
          <p:nvPicPr>
            <p:cNvPr id="5" name="Picture 4"/>
            <p:cNvPicPr>
              <a:picLocks noChangeAspect="1"/>
            </p:cNvPicPr>
            <p:nvPr/>
          </p:nvPicPr>
          <p:blipFill>
            <a:blip r:embed="rId4"/>
            <a:stretch>
              <a:fillRect/>
            </a:stretch>
          </p:blipFill>
          <p:spPr>
            <a:xfrm>
              <a:off x="477592" y="2203130"/>
              <a:ext cx="739931" cy="739931"/>
            </a:xfrm>
            <a:prstGeom prst="rect">
              <a:avLst/>
            </a:prstGeom>
          </p:spPr>
        </p:pic>
        <p:pic>
          <p:nvPicPr>
            <p:cNvPr id="7" name="Picture 6"/>
            <p:cNvPicPr>
              <a:picLocks noChangeAspect="1"/>
            </p:cNvPicPr>
            <p:nvPr/>
          </p:nvPicPr>
          <p:blipFill rotWithShape="1">
            <a:blip r:embed="rId5"/>
            <a:srcRect l="17686" r="14881"/>
            <a:stretch/>
          </p:blipFill>
          <p:spPr>
            <a:xfrm>
              <a:off x="1532586" y="2166786"/>
              <a:ext cx="927279" cy="787087"/>
            </a:xfrm>
            <a:prstGeom prst="rect">
              <a:avLst/>
            </a:prstGeom>
          </p:spPr>
        </p:pic>
        <p:pic>
          <p:nvPicPr>
            <p:cNvPr id="9" name="Picture 8"/>
            <p:cNvPicPr>
              <a:picLocks noChangeAspect="1"/>
            </p:cNvPicPr>
            <p:nvPr/>
          </p:nvPicPr>
          <p:blipFill rotWithShape="1">
            <a:blip r:embed="rId6"/>
            <a:srcRect t="30580" b="23167"/>
            <a:stretch/>
          </p:blipFill>
          <p:spPr>
            <a:xfrm>
              <a:off x="624222" y="3062991"/>
              <a:ext cx="1280844" cy="592428"/>
            </a:xfrm>
            <a:prstGeom prst="rect">
              <a:avLst/>
            </a:prstGeom>
          </p:spPr>
        </p:pic>
      </p:grpSp>
      <p:sp>
        <p:nvSpPr>
          <p:cNvPr id="11" name="Rounded Rectangle 10"/>
          <p:cNvSpPr/>
          <p:nvPr/>
        </p:nvSpPr>
        <p:spPr>
          <a:xfrm>
            <a:off x="3177514" y="2143209"/>
            <a:ext cx="416728" cy="2344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Automates</a:t>
            </a:r>
            <a:endParaRPr lang="en-US" dirty="0"/>
          </a:p>
        </p:txBody>
      </p:sp>
      <p:pic>
        <p:nvPicPr>
          <p:cNvPr id="12" name="Picture 11"/>
          <p:cNvPicPr>
            <a:picLocks noChangeAspect="1"/>
          </p:cNvPicPr>
          <p:nvPr/>
        </p:nvPicPr>
        <p:blipFill>
          <a:blip r:embed="rId7"/>
          <a:stretch>
            <a:fillRect/>
          </a:stretch>
        </p:blipFill>
        <p:spPr>
          <a:xfrm>
            <a:off x="3742620" y="2668171"/>
            <a:ext cx="2318060" cy="1137298"/>
          </a:xfrm>
          <a:prstGeom prst="rect">
            <a:avLst/>
          </a:prstGeom>
        </p:spPr>
      </p:pic>
      <p:pic>
        <p:nvPicPr>
          <p:cNvPr id="13" name="Picture 12"/>
          <p:cNvPicPr>
            <a:picLocks noChangeAspect="1"/>
          </p:cNvPicPr>
          <p:nvPr/>
        </p:nvPicPr>
        <p:blipFill>
          <a:blip r:embed="rId8"/>
          <a:stretch>
            <a:fillRect/>
          </a:stretch>
        </p:blipFill>
        <p:spPr>
          <a:xfrm>
            <a:off x="6233874" y="2873249"/>
            <a:ext cx="1651664" cy="969577"/>
          </a:xfrm>
          <a:prstGeom prst="rect">
            <a:avLst/>
          </a:prstGeom>
        </p:spPr>
      </p:pic>
      <p:pic>
        <p:nvPicPr>
          <p:cNvPr id="14" name="Picture 13"/>
          <p:cNvPicPr>
            <a:picLocks noChangeAspect="1"/>
          </p:cNvPicPr>
          <p:nvPr/>
        </p:nvPicPr>
        <p:blipFill>
          <a:blip r:embed="rId9"/>
          <a:stretch>
            <a:fillRect/>
          </a:stretch>
        </p:blipFill>
        <p:spPr>
          <a:xfrm>
            <a:off x="8375141" y="2717854"/>
            <a:ext cx="1289239" cy="1289239"/>
          </a:xfrm>
          <a:prstGeom prst="rect">
            <a:avLst/>
          </a:prstGeom>
        </p:spPr>
      </p:pic>
      <p:pic>
        <p:nvPicPr>
          <p:cNvPr id="15" name="Picture 14"/>
          <p:cNvPicPr>
            <a:picLocks noChangeAspect="1"/>
          </p:cNvPicPr>
          <p:nvPr/>
        </p:nvPicPr>
        <p:blipFill>
          <a:blip r:embed="rId10"/>
          <a:stretch>
            <a:fillRect/>
          </a:stretch>
        </p:blipFill>
        <p:spPr>
          <a:xfrm>
            <a:off x="10051715" y="2765577"/>
            <a:ext cx="1954529" cy="1077249"/>
          </a:xfrm>
          <a:prstGeom prst="rect">
            <a:avLst/>
          </a:prstGeom>
        </p:spPr>
      </p:pic>
      <p:sp>
        <p:nvSpPr>
          <p:cNvPr id="17" name="TextBox 16"/>
          <p:cNvSpPr txBox="1"/>
          <p:nvPr/>
        </p:nvSpPr>
        <p:spPr>
          <a:xfrm>
            <a:off x="5925324" y="3901135"/>
            <a:ext cx="2655968" cy="369332"/>
          </a:xfrm>
          <a:prstGeom prst="rect">
            <a:avLst/>
          </a:prstGeom>
          <a:noFill/>
        </p:spPr>
        <p:txBody>
          <a:bodyPr wrap="square" rtlCol="0">
            <a:spAutoFit/>
          </a:bodyPr>
          <a:lstStyle/>
          <a:p>
            <a:r>
              <a:rPr lang="en-US" b="1" dirty="0" smtClean="0"/>
              <a:t>FEATURE ENGINEERING</a:t>
            </a:r>
            <a:endParaRPr lang="en-US" b="1" dirty="0"/>
          </a:p>
        </p:txBody>
      </p:sp>
      <p:sp>
        <p:nvSpPr>
          <p:cNvPr id="37" name="TextBox 36"/>
          <p:cNvSpPr txBox="1"/>
          <p:nvPr/>
        </p:nvSpPr>
        <p:spPr>
          <a:xfrm>
            <a:off x="8103936" y="2396245"/>
            <a:ext cx="1947779" cy="369332"/>
          </a:xfrm>
          <a:prstGeom prst="rect">
            <a:avLst/>
          </a:prstGeom>
          <a:noFill/>
        </p:spPr>
        <p:txBody>
          <a:bodyPr wrap="square" rtlCol="0">
            <a:spAutoFit/>
          </a:bodyPr>
          <a:lstStyle/>
          <a:p>
            <a:r>
              <a:rPr lang="en-US" b="1" dirty="0" smtClean="0"/>
              <a:t>MODEL TRAINING</a:t>
            </a:r>
            <a:endParaRPr lang="en-US" b="1" dirty="0"/>
          </a:p>
        </p:txBody>
      </p:sp>
      <p:sp>
        <p:nvSpPr>
          <p:cNvPr id="38" name="TextBox 37"/>
          <p:cNvSpPr txBox="1"/>
          <p:nvPr/>
        </p:nvSpPr>
        <p:spPr>
          <a:xfrm>
            <a:off x="10777244" y="3913717"/>
            <a:ext cx="667867" cy="369332"/>
          </a:xfrm>
          <a:prstGeom prst="rect">
            <a:avLst/>
          </a:prstGeom>
          <a:noFill/>
        </p:spPr>
        <p:txBody>
          <a:bodyPr wrap="square" rtlCol="0">
            <a:spAutoFit/>
          </a:bodyPr>
          <a:lstStyle/>
          <a:p>
            <a:r>
              <a:rPr lang="en-US" b="1" dirty="0" smtClean="0"/>
              <a:t>MLI</a:t>
            </a:r>
            <a:endParaRPr lang="en-US" b="1" dirty="0"/>
          </a:p>
        </p:txBody>
      </p:sp>
      <p:sp>
        <p:nvSpPr>
          <p:cNvPr id="19" name="Rectangle 18"/>
          <p:cNvSpPr/>
          <p:nvPr/>
        </p:nvSpPr>
        <p:spPr>
          <a:xfrm>
            <a:off x="71359" y="3900988"/>
            <a:ext cx="2798216" cy="5486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Reads tabular data  </a:t>
            </a:r>
          </a:p>
          <a:p>
            <a:pPr algn="ctr"/>
            <a:r>
              <a:rPr lang="en-US" dirty="0" smtClean="0"/>
              <a:t>(csv/S3 </a:t>
            </a:r>
            <a:r>
              <a:rPr lang="en-US" dirty="0"/>
              <a:t>buckets</a:t>
            </a:r>
            <a:r>
              <a:rPr lang="en-US" dirty="0" smtClean="0"/>
              <a:t>)</a:t>
            </a:r>
            <a:endParaRPr lang="en-US" dirty="0"/>
          </a:p>
        </p:txBody>
      </p:sp>
      <p:sp>
        <p:nvSpPr>
          <p:cNvPr id="39" name="Rounded Rectangle 38"/>
          <p:cNvSpPr/>
          <p:nvPr/>
        </p:nvSpPr>
        <p:spPr>
          <a:xfrm>
            <a:off x="89752" y="4767321"/>
            <a:ext cx="416728" cy="1903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Highlights</a:t>
            </a:r>
            <a:endParaRPr lang="en-US" dirty="0"/>
          </a:p>
        </p:txBody>
      </p:sp>
      <p:sp>
        <p:nvSpPr>
          <p:cNvPr id="40" name="TextBox 39"/>
          <p:cNvSpPr txBox="1"/>
          <p:nvPr/>
        </p:nvSpPr>
        <p:spPr>
          <a:xfrm>
            <a:off x="906048" y="6296115"/>
            <a:ext cx="2730398" cy="369332"/>
          </a:xfrm>
          <a:prstGeom prst="rect">
            <a:avLst/>
          </a:prstGeom>
          <a:noFill/>
        </p:spPr>
        <p:txBody>
          <a:bodyPr wrap="square" rtlCol="0">
            <a:spAutoFit/>
          </a:bodyPr>
          <a:lstStyle/>
          <a:p>
            <a:r>
              <a:rPr lang="en-US" b="1" dirty="0" smtClean="0"/>
              <a:t>KAGGLE – PERFORMANCE</a:t>
            </a:r>
            <a:endParaRPr lang="en-US" b="1" dirty="0"/>
          </a:p>
        </p:txBody>
      </p:sp>
      <p:pic>
        <p:nvPicPr>
          <p:cNvPr id="20" name="Picture 19"/>
          <p:cNvPicPr>
            <a:picLocks noChangeAspect="1"/>
          </p:cNvPicPr>
          <p:nvPr/>
        </p:nvPicPr>
        <p:blipFill>
          <a:blip r:embed="rId11"/>
          <a:stretch>
            <a:fillRect/>
          </a:stretch>
        </p:blipFill>
        <p:spPr>
          <a:xfrm>
            <a:off x="867934" y="4787670"/>
            <a:ext cx="2628774" cy="1508385"/>
          </a:xfrm>
          <a:prstGeom prst="rect">
            <a:avLst/>
          </a:prstGeom>
        </p:spPr>
      </p:pic>
      <p:pic>
        <p:nvPicPr>
          <p:cNvPr id="21" name="Picture 20"/>
          <p:cNvPicPr>
            <a:picLocks noChangeAspect="1"/>
          </p:cNvPicPr>
          <p:nvPr/>
        </p:nvPicPr>
        <p:blipFill>
          <a:blip r:embed="rId12"/>
          <a:stretch>
            <a:fillRect/>
          </a:stretch>
        </p:blipFill>
        <p:spPr>
          <a:xfrm>
            <a:off x="4152638" y="4965861"/>
            <a:ext cx="987820" cy="1126115"/>
          </a:xfrm>
          <a:prstGeom prst="rect">
            <a:avLst/>
          </a:prstGeom>
        </p:spPr>
      </p:pic>
      <p:sp>
        <p:nvSpPr>
          <p:cNvPr id="42" name="TextBox 41"/>
          <p:cNvSpPr txBox="1"/>
          <p:nvPr/>
        </p:nvSpPr>
        <p:spPr>
          <a:xfrm>
            <a:off x="5153594" y="5307756"/>
            <a:ext cx="2874324" cy="92333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Common Regression</a:t>
            </a:r>
          </a:p>
          <a:p>
            <a:pPr marL="285750" indent="-285750">
              <a:buFont typeface="Arial" panose="020B0604020202020204" pitchFamily="34" charset="0"/>
              <a:buChar char="•"/>
            </a:pPr>
            <a:r>
              <a:rPr lang="en-US" b="1" dirty="0" smtClean="0"/>
              <a:t>Binomial Classification</a:t>
            </a:r>
          </a:p>
          <a:p>
            <a:pPr marL="285750" indent="-285750">
              <a:buFont typeface="Arial" panose="020B0604020202020204" pitchFamily="34" charset="0"/>
              <a:buChar char="•"/>
            </a:pPr>
            <a:r>
              <a:rPr lang="en-US" b="1" dirty="0" smtClean="0"/>
              <a:t>Multiclass Classification</a:t>
            </a:r>
            <a:endParaRPr lang="en-US" b="1" dirty="0"/>
          </a:p>
        </p:txBody>
      </p:sp>
      <p:pic>
        <p:nvPicPr>
          <p:cNvPr id="22" name="Picture 21"/>
          <p:cNvPicPr>
            <a:picLocks noChangeAspect="1"/>
          </p:cNvPicPr>
          <p:nvPr/>
        </p:nvPicPr>
        <p:blipFill rotWithShape="1">
          <a:blip r:embed="rId13"/>
          <a:srcRect l="24114" t="18514" r="22526" b="15342"/>
          <a:stretch/>
        </p:blipFill>
        <p:spPr>
          <a:xfrm>
            <a:off x="8011767" y="5000700"/>
            <a:ext cx="1268449" cy="826756"/>
          </a:xfrm>
          <a:prstGeom prst="rect">
            <a:avLst/>
          </a:prstGeom>
        </p:spPr>
      </p:pic>
      <p:sp>
        <p:nvSpPr>
          <p:cNvPr id="44" name="TextBox 43"/>
          <p:cNvSpPr txBox="1"/>
          <p:nvPr/>
        </p:nvSpPr>
        <p:spPr>
          <a:xfrm>
            <a:off x="9218938" y="5264765"/>
            <a:ext cx="2874324"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Probability of default</a:t>
            </a:r>
          </a:p>
          <a:p>
            <a:pPr marL="285750" indent="-285750">
              <a:buFont typeface="Arial" panose="020B0604020202020204" pitchFamily="34" charset="0"/>
              <a:buChar char="•"/>
            </a:pPr>
            <a:r>
              <a:rPr lang="en-US" b="1" dirty="0" smtClean="0"/>
              <a:t>Customer Churn</a:t>
            </a:r>
          </a:p>
          <a:p>
            <a:pPr marL="285750" indent="-285750">
              <a:buFont typeface="Arial" panose="020B0604020202020204" pitchFamily="34" charset="0"/>
              <a:buChar char="•"/>
            </a:pPr>
            <a:r>
              <a:rPr lang="en-US" b="1" dirty="0" smtClean="0"/>
              <a:t>Fraud Detection</a:t>
            </a:r>
          </a:p>
          <a:p>
            <a:pPr marL="285750" indent="-285750">
              <a:buFont typeface="Arial" panose="020B0604020202020204" pitchFamily="34" charset="0"/>
              <a:buChar char="•"/>
            </a:pPr>
            <a:r>
              <a:rPr lang="en-US" b="1" dirty="0" smtClean="0"/>
              <a:t>Campaign Response</a:t>
            </a:r>
            <a:endParaRPr lang="en-US" b="1" dirty="0"/>
          </a:p>
        </p:txBody>
      </p:sp>
      <p:sp>
        <p:nvSpPr>
          <p:cNvPr id="45" name="TextBox 44"/>
          <p:cNvSpPr txBox="1"/>
          <p:nvPr/>
        </p:nvSpPr>
        <p:spPr>
          <a:xfrm>
            <a:off x="5447968" y="4934345"/>
            <a:ext cx="2655968" cy="369332"/>
          </a:xfrm>
          <a:prstGeom prst="rect">
            <a:avLst/>
          </a:prstGeom>
          <a:noFill/>
        </p:spPr>
        <p:txBody>
          <a:bodyPr wrap="square" rtlCol="0">
            <a:spAutoFit/>
          </a:bodyPr>
          <a:lstStyle/>
          <a:p>
            <a:r>
              <a:rPr lang="en-US" b="1" dirty="0" smtClean="0"/>
              <a:t>MODELS</a:t>
            </a:r>
            <a:endParaRPr lang="en-US" b="1" dirty="0"/>
          </a:p>
        </p:txBody>
      </p:sp>
      <p:sp>
        <p:nvSpPr>
          <p:cNvPr id="47" name="TextBox 46"/>
          <p:cNvSpPr txBox="1"/>
          <p:nvPr/>
        </p:nvSpPr>
        <p:spPr>
          <a:xfrm>
            <a:off x="9536032" y="4886529"/>
            <a:ext cx="2655968" cy="369332"/>
          </a:xfrm>
          <a:prstGeom prst="rect">
            <a:avLst/>
          </a:prstGeom>
          <a:noFill/>
        </p:spPr>
        <p:txBody>
          <a:bodyPr wrap="square" rtlCol="0">
            <a:spAutoFit/>
          </a:bodyPr>
          <a:lstStyle/>
          <a:p>
            <a:r>
              <a:rPr lang="en-US" b="1" dirty="0" smtClean="0"/>
              <a:t>BUSINESS USE CASES</a:t>
            </a:r>
            <a:endParaRPr lang="en-US" b="1" dirty="0"/>
          </a:p>
        </p:txBody>
      </p:sp>
    </p:spTree>
    <p:extLst>
      <p:ext uri="{BB962C8B-B14F-4D97-AF65-F5344CB8AC3E}">
        <p14:creationId xmlns:p14="http://schemas.microsoft.com/office/powerpoint/2010/main" val="95566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0" y="96091"/>
            <a:ext cx="3665926"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IN"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Installing Driverless AI</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1004348" y="1096566"/>
            <a:ext cx="3919344" cy="5486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General Requirements</a:t>
            </a:r>
            <a:endParaRPr lang="en-US" dirty="0"/>
          </a:p>
        </p:txBody>
      </p:sp>
      <p:sp>
        <p:nvSpPr>
          <p:cNvPr id="2" name="TextBox 1"/>
          <p:cNvSpPr txBox="1"/>
          <p:nvPr/>
        </p:nvSpPr>
        <p:spPr>
          <a:xfrm>
            <a:off x="1004349" y="1815123"/>
            <a:ext cx="3919344"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t>Min 10 GB Free disk space to run</a:t>
            </a:r>
          </a:p>
          <a:p>
            <a:pPr marL="285750" indent="-285750">
              <a:buFont typeface="Arial" panose="020B0604020202020204" pitchFamily="34" charset="0"/>
              <a:buChar char="•"/>
            </a:pPr>
            <a:r>
              <a:rPr lang="en-US" dirty="0" smtClean="0"/>
              <a:t>At least 30GB or 10x your dataset size</a:t>
            </a:r>
          </a:p>
          <a:p>
            <a:pPr marL="285750" indent="-285750">
              <a:buFont typeface="Arial" panose="020B0604020202020204" pitchFamily="34" charset="0"/>
              <a:buChar char="•"/>
            </a:pPr>
            <a:r>
              <a:rPr lang="en-US" dirty="0" smtClean="0"/>
              <a:t>CPU Memory – 64GB or more</a:t>
            </a:r>
          </a:p>
          <a:p>
            <a:pPr marL="285750" indent="-285750">
              <a:buFont typeface="Arial" panose="020B0604020202020204" pitchFamily="34" charset="0"/>
              <a:buChar char="•"/>
            </a:pPr>
            <a:endParaRPr lang="en-US" dirty="0" smtClean="0"/>
          </a:p>
          <a:p>
            <a:endParaRPr lang="en-US" dirty="0"/>
          </a:p>
        </p:txBody>
      </p:sp>
      <p:sp>
        <p:nvSpPr>
          <p:cNvPr id="7" name="Rectangle 6"/>
          <p:cNvSpPr/>
          <p:nvPr/>
        </p:nvSpPr>
        <p:spPr>
          <a:xfrm>
            <a:off x="6639950" y="1096566"/>
            <a:ext cx="3919344" cy="5486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Platforms</a:t>
            </a:r>
            <a:endParaRPr lang="en-US" dirty="0"/>
          </a:p>
        </p:txBody>
      </p:sp>
      <p:sp>
        <p:nvSpPr>
          <p:cNvPr id="8" name="TextBox 7"/>
          <p:cNvSpPr txBox="1"/>
          <p:nvPr/>
        </p:nvSpPr>
        <p:spPr>
          <a:xfrm>
            <a:off x="6639951" y="1815123"/>
            <a:ext cx="3919344"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t>Desktop – (Small sample sizes experimentation purposes only)</a:t>
            </a:r>
          </a:p>
          <a:p>
            <a:pPr marL="285750" indent="-285750">
              <a:buFont typeface="Arial" panose="020B0604020202020204" pitchFamily="34" charset="0"/>
              <a:buChar char="•"/>
            </a:pPr>
            <a:r>
              <a:rPr lang="en-US" dirty="0" smtClean="0"/>
              <a:t>Server – Large scale deployment within org (Server setup required)</a:t>
            </a:r>
          </a:p>
          <a:p>
            <a:pPr marL="285750" indent="-285750">
              <a:buFont typeface="Arial" panose="020B0604020202020204" pitchFamily="34" charset="0"/>
              <a:buChar char="•"/>
            </a:pPr>
            <a:r>
              <a:rPr lang="en-US" dirty="0" smtClean="0"/>
              <a:t>Cloud – AWS/Azure/Google Cloud</a:t>
            </a:r>
          </a:p>
          <a:p>
            <a:endParaRPr lang="en-US" dirty="0"/>
          </a:p>
        </p:txBody>
      </p:sp>
      <p:sp>
        <p:nvSpPr>
          <p:cNvPr id="14" name="Rectangle 13"/>
          <p:cNvSpPr/>
          <p:nvPr/>
        </p:nvSpPr>
        <p:spPr>
          <a:xfrm>
            <a:off x="787792" y="4670474"/>
            <a:ext cx="11044336" cy="196243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4"/>
          <a:srcRect l="17534" r="12333" b="7217"/>
          <a:stretch/>
        </p:blipFill>
        <p:spPr>
          <a:xfrm>
            <a:off x="1074355" y="4892608"/>
            <a:ext cx="1744394" cy="1149588"/>
          </a:xfrm>
          <a:prstGeom prst="rect">
            <a:avLst/>
          </a:prstGeom>
        </p:spPr>
      </p:pic>
      <p:grpSp>
        <p:nvGrpSpPr>
          <p:cNvPr id="10" name="Group 9"/>
          <p:cNvGrpSpPr/>
          <p:nvPr/>
        </p:nvGrpSpPr>
        <p:grpSpPr>
          <a:xfrm>
            <a:off x="5297976" y="4782272"/>
            <a:ext cx="5885840" cy="1667118"/>
            <a:chOff x="4909064" y="5394628"/>
            <a:chExt cx="3971925" cy="1229370"/>
          </a:xfrm>
        </p:grpSpPr>
        <p:pic>
          <p:nvPicPr>
            <p:cNvPr id="11" name="Picture 10"/>
            <p:cNvPicPr>
              <a:picLocks noChangeAspect="1"/>
            </p:cNvPicPr>
            <p:nvPr/>
          </p:nvPicPr>
          <p:blipFill>
            <a:blip r:embed="rId5"/>
            <a:stretch>
              <a:fillRect/>
            </a:stretch>
          </p:blipFill>
          <p:spPr>
            <a:xfrm>
              <a:off x="4985264" y="6062023"/>
              <a:ext cx="3895725" cy="561975"/>
            </a:xfrm>
            <a:prstGeom prst="roundRect">
              <a:avLst/>
            </a:prstGeom>
          </p:spPr>
        </p:pic>
        <p:pic>
          <p:nvPicPr>
            <p:cNvPr id="12" name="Picture 11"/>
            <p:cNvPicPr>
              <a:picLocks noChangeAspect="1"/>
            </p:cNvPicPr>
            <p:nvPr/>
          </p:nvPicPr>
          <p:blipFill>
            <a:blip r:embed="rId6"/>
            <a:stretch>
              <a:fillRect/>
            </a:stretch>
          </p:blipFill>
          <p:spPr>
            <a:xfrm>
              <a:off x="4909064" y="5394628"/>
              <a:ext cx="3971925" cy="685800"/>
            </a:xfrm>
            <a:prstGeom prst="roundRect">
              <a:avLst/>
            </a:prstGeom>
          </p:spPr>
        </p:pic>
      </p:grpSp>
      <p:pic>
        <p:nvPicPr>
          <p:cNvPr id="13" name="Picture 12"/>
          <p:cNvPicPr>
            <a:picLocks noChangeAspect="1"/>
          </p:cNvPicPr>
          <p:nvPr/>
        </p:nvPicPr>
        <p:blipFill>
          <a:blip r:embed="rId7"/>
          <a:stretch>
            <a:fillRect/>
          </a:stretch>
        </p:blipFill>
        <p:spPr>
          <a:xfrm>
            <a:off x="3105311" y="5070525"/>
            <a:ext cx="1499416" cy="1518730"/>
          </a:xfrm>
          <a:prstGeom prst="rect">
            <a:avLst/>
          </a:prstGeom>
        </p:spPr>
      </p:pic>
      <p:sp>
        <p:nvSpPr>
          <p:cNvPr id="6" name="TextBox 5"/>
          <p:cNvSpPr txBox="1"/>
          <p:nvPr/>
        </p:nvSpPr>
        <p:spPr>
          <a:xfrm>
            <a:off x="3255317" y="4809224"/>
            <a:ext cx="1199403" cy="369332"/>
          </a:xfrm>
          <a:prstGeom prst="rect">
            <a:avLst/>
          </a:prstGeom>
          <a:noFill/>
        </p:spPr>
        <p:txBody>
          <a:bodyPr wrap="square" rtlCol="0">
            <a:spAutoFit/>
          </a:bodyPr>
          <a:lstStyle/>
          <a:p>
            <a:r>
              <a:rPr lang="en-US" dirty="0" smtClean="0"/>
              <a:t>H2o AMI</a:t>
            </a:r>
            <a:endParaRPr lang="en-US" dirty="0"/>
          </a:p>
        </p:txBody>
      </p:sp>
      <p:sp>
        <p:nvSpPr>
          <p:cNvPr id="17" name="TextBox 16"/>
          <p:cNvSpPr txBox="1"/>
          <p:nvPr/>
        </p:nvSpPr>
        <p:spPr>
          <a:xfrm>
            <a:off x="765337" y="4301172"/>
            <a:ext cx="6772889" cy="338554"/>
          </a:xfrm>
          <a:prstGeom prst="rect">
            <a:avLst/>
          </a:prstGeom>
          <a:noFill/>
          <a:ln>
            <a:solidFill>
              <a:schemeClr val="tx1"/>
            </a:solidFill>
          </a:ln>
        </p:spPr>
        <p:txBody>
          <a:bodyPr wrap="square" rtlCol="0">
            <a:spAutoFit/>
          </a:bodyPr>
          <a:lstStyle/>
          <a:p>
            <a:r>
              <a:rPr lang="en-US" sz="1600" b="1" dirty="0" smtClean="0">
                <a:latin typeface="Segoe UI" panose="020B0502040204020203" pitchFamily="34" charset="0"/>
                <a:ea typeface="Segoe UI" panose="020B0502040204020203" pitchFamily="34" charset="0"/>
                <a:cs typeface="Segoe UI" panose="020B0502040204020203" pitchFamily="34" charset="0"/>
              </a:rPr>
              <a:t>POV Exercise (1 month free trail license for driverless AI)</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589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0" y="96091"/>
            <a:ext cx="3665926"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IN"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Visualizing Dataset</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5" name="TextBox 4"/>
          <p:cNvSpPr txBox="1"/>
          <p:nvPr/>
        </p:nvSpPr>
        <p:spPr>
          <a:xfrm>
            <a:off x="334851" y="1030310"/>
            <a:ext cx="10161431" cy="369332"/>
          </a:xfrm>
          <a:prstGeom prst="rect">
            <a:avLst/>
          </a:prstGeom>
          <a:noFill/>
        </p:spPr>
        <p:txBody>
          <a:bodyPr wrap="square" rtlCol="0">
            <a:spAutoFit/>
          </a:bodyPr>
          <a:lstStyle/>
          <a:p>
            <a:r>
              <a:rPr lang="en-US" dirty="0"/>
              <a:t>H2O Driverless AI </a:t>
            </a:r>
            <a:r>
              <a:rPr lang="en-US" dirty="0" smtClean="0"/>
              <a:t>provides</a:t>
            </a:r>
            <a:r>
              <a:rPr lang="en-US" dirty="0" smtClean="0"/>
              <a:t> Visualization page which </a:t>
            </a:r>
            <a:r>
              <a:rPr lang="en-US" dirty="0"/>
              <a:t>shows all available graphs for the selected dataset</a:t>
            </a:r>
            <a:endParaRPr lang="en-US" dirty="0"/>
          </a:p>
        </p:txBody>
      </p:sp>
      <p:pic>
        <p:nvPicPr>
          <p:cNvPr id="2" name="Picture 1"/>
          <p:cNvPicPr>
            <a:picLocks noChangeAspect="1"/>
          </p:cNvPicPr>
          <p:nvPr/>
        </p:nvPicPr>
        <p:blipFill>
          <a:blip r:embed="rId4"/>
          <a:stretch>
            <a:fillRect/>
          </a:stretch>
        </p:blipFill>
        <p:spPr>
          <a:xfrm>
            <a:off x="146220" y="1854604"/>
            <a:ext cx="8627104" cy="4356749"/>
          </a:xfrm>
          <a:prstGeom prst="rect">
            <a:avLst/>
          </a:prstGeom>
        </p:spPr>
      </p:pic>
      <p:sp>
        <p:nvSpPr>
          <p:cNvPr id="7" name="TextBox 6"/>
          <p:cNvSpPr txBox="1"/>
          <p:nvPr/>
        </p:nvSpPr>
        <p:spPr>
          <a:xfrm>
            <a:off x="9122599" y="3090976"/>
            <a:ext cx="274736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t>Scatter Plots</a:t>
            </a:r>
            <a:endParaRPr lang="en-US" dirty="0"/>
          </a:p>
          <a:p>
            <a:pPr marL="285750" indent="-285750">
              <a:buFont typeface="Arial" panose="020B0604020202020204" pitchFamily="34" charset="0"/>
              <a:buChar char="•"/>
            </a:pPr>
            <a:r>
              <a:rPr lang="en-US" dirty="0" smtClean="0"/>
              <a:t>Histograms (Skewness/Spikey)</a:t>
            </a:r>
          </a:p>
          <a:p>
            <a:pPr marL="285750" indent="-285750">
              <a:buFont typeface="Arial" panose="020B0604020202020204" pitchFamily="34" charset="0"/>
              <a:buChar char="•"/>
            </a:pPr>
            <a:r>
              <a:rPr lang="en-US" dirty="0" smtClean="0"/>
              <a:t>Outliers</a:t>
            </a:r>
          </a:p>
          <a:p>
            <a:pPr marL="285750" indent="-285750">
              <a:buFont typeface="Arial" panose="020B0604020202020204" pitchFamily="34" charset="0"/>
              <a:buChar char="•"/>
            </a:pPr>
            <a:r>
              <a:rPr lang="en-US" dirty="0" smtClean="0"/>
              <a:t>Correlation/Network Graph</a:t>
            </a:r>
          </a:p>
          <a:p>
            <a:pPr marL="285750" indent="-285750">
              <a:buFont typeface="Arial" panose="020B0604020202020204" pitchFamily="34" charset="0"/>
              <a:buChar char="•"/>
            </a:pPr>
            <a:r>
              <a:rPr lang="en-US" dirty="0" smtClean="0"/>
              <a:t>Radar Plot</a:t>
            </a:r>
          </a:p>
          <a:p>
            <a:pPr marL="285750" indent="-285750">
              <a:buFont typeface="Arial" panose="020B0604020202020204" pitchFamily="34" charset="0"/>
              <a:buChar char="•"/>
            </a:pPr>
            <a:r>
              <a:rPr lang="en-US" dirty="0" smtClean="0"/>
              <a:t>Heat map</a:t>
            </a:r>
          </a:p>
        </p:txBody>
      </p:sp>
    </p:spTree>
    <p:extLst>
      <p:ext uri="{BB962C8B-B14F-4D97-AF65-F5344CB8AC3E}">
        <p14:creationId xmlns:p14="http://schemas.microsoft.com/office/powerpoint/2010/main" val="19869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0" y="96091"/>
            <a:ext cx="4181081"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Running Experiments</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5" name="TextBox 4"/>
          <p:cNvSpPr txBox="1"/>
          <p:nvPr/>
        </p:nvSpPr>
        <p:spPr>
          <a:xfrm>
            <a:off x="334851" y="1030310"/>
            <a:ext cx="10161431" cy="646331"/>
          </a:xfrm>
          <a:prstGeom prst="rect">
            <a:avLst/>
          </a:prstGeom>
          <a:noFill/>
        </p:spPr>
        <p:txBody>
          <a:bodyPr wrap="square" rtlCol="0">
            <a:spAutoFit/>
          </a:bodyPr>
          <a:lstStyle/>
          <a:p>
            <a:r>
              <a:rPr lang="en-US" dirty="0" smtClean="0"/>
              <a:t>Once the Training &amp; Test data sets are loaded into </a:t>
            </a:r>
            <a:r>
              <a:rPr lang="en-US" dirty="0" smtClean="0"/>
              <a:t>driverless AI </a:t>
            </a:r>
            <a:r>
              <a:rPr lang="en-US" dirty="0" smtClean="0"/>
              <a:t>the below parameters are to be set to run the experiment.</a:t>
            </a:r>
            <a:endParaRPr lang="en-US" dirty="0"/>
          </a:p>
        </p:txBody>
      </p:sp>
      <p:pic>
        <p:nvPicPr>
          <p:cNvPr id="2" name="Picture 1"/>
          <p:cNvPicPr>
            <a:picLocks noChangeAspect="1"/>
          </p:cNvPicPr>
          <p:nvPr/>
        </p:nvPicPr>
        <p:blipFill>
          <a:blip r:embed="rId4"/>
          <a:stretch>
            <a:fillRect/>
          </a:stretch>
        </p:blipFill>
        <p:spPr>
          <a:xfrm>
            <a:off x="503969" y="2034861"/>
            <a:ext cx="1123145" cy="1123145"/>
          </a:xfrm>
          <a:prstGeom prst="rect">
            <a:avLst/>
          </a:prstGeom>
        </p:spPr>
      </p:pic>
      <p:sp>
        <p:nvSpPr>
          <p:cNvPr id="4" name="TextBox 3"/>
          <p:cNvSpPr txBox="1"/>
          <p:nvPr/>
        </p:nvSpPr>
        <p:spPr>
          <a:xfrm>
            <a:off x="15912" y="3225407"/>
            <a:ext cx="2099257" cy="646331"/>
          </a:xfrm>
          <a:prstGeom prst="rect">
            <a:avLst/>
          </a:prstGeom>
          <a:noFill/>
        </p:spPr>
        <p:txBody>
          <a:bodyPr wrap="square" rtlCol="0">
            <a:spAutoFit/>
          </a:bodyPr>
          <a:lstStyle/>
          <a:p>
            <a:pPr algn="ctr"/>
            <a:r>
              <a:rPr lang="en-US" dirty="0" smtClean="0"/>
              <a:t>Dropped Columns</a:t>
            </a:r>
          </a:p>
          <a:p>
            <a:pPr algn="ctr"/>
            <a:r>
              <a:rPr lang="en-US" dirty="0" smtClean="0"/>
              <a:t>(Trans ID for </a:t>
            </a:r>
            <a:r>
              <a:rPr lang="en-US" dirty="0" err="1" smtClean="0"/>
              <a:t>eg</a:t>
            </a:r>
            <a:r>
              <a:rPr lang="en-US" dirty="0" smtClean="0"/>
              <a:t>)</a:t>
            </a:r>
          </a:p>
        </p:txBody>
      </p:sp>
      <p:pic>
        <p:nvPicPr>
          <p:cNvPr id="6" name="Picture 5"/>
          <p:cNvPicPr>
            <a:picLocks noChangeAspect="1"/>
          </p:cNvPicPr>
          <p:nvPr/>
        </p:nvPicPr>
        <p:blipFill>
          <a:blip r:embed="rId5"/>
          <a:stretch>
            <a:fillRect/>
          </a:stretch>
        </p:blipFill>
        <p:spPr>
          <a:xfrm>
            <a:off x="2704203" y="1891407"/>
            <a:ext cx="1251934" cy="1251934"/>
          </a:xfrm>
          <a:prstGeom prst="rect">
            <a:avLst/>
          </a:prstGeom>
        </p:spPr>
      </p:pic>
      <p:sp>
        <p:nvSpPr>
          <p:cNvPr id="9" name="TextBox 8"/>
          <p:cNvSpPr txBox="1"/>
          <p:nvPr/>
        </p:nvSpPr>
        <p:spPr>
          <a:xfrm>
            <a:off x="2423481" y="3225407"/>
            <a:ext cx="1813378" cy="646331"/>
          </a:xfrm>
          <a:prstGeom prst="rect">
            <a:avLst/>
          </a:prstGeom>
          <a:noFill/>
        </p:spPr>
        <p:txBody>
          <a:bodyPr wrap="square" rtlCol="0">
            <a:spAutoFit/>
          </a:bodyPr>
          <a:lstStyle/>
          <a:p>
            <a:pPr algn="ctr"/>
            <a:r>
              <a:rPr lang="en-US" dirty="0" smtClean="0"/>
              <a:t>Accuracy</a:t>
            </a:r>
          </a:p>
          <a:p>
            <a:pPr algn="ctr"/>
            <a:r>
              <a:rPr lang="en-US" dirty="0" smtClean="0"/>
              <a:t>(Input 1-10)</a:t>
            </a:r>
          </a:p>
        </p:txBody>
      </p:sp>
      <p:pic>
        <p:nvPicPr>
          <p:cNvPr id="7" name="Picture 6"/>
          <p:cNvPicPr>
            <a:picLocks noChangeAspect="1"/>
          </p:cNvPicPr>
          <p:nvPr/>
        </p:nvPicPr>
        <p:blipFill>
          <a:blip r:embed="rId6"/>
          <a:stretch>
            <a:fillRect/>
          </a:stretch>
        </p:blipFill>
        <p:spPr>
          <a:xfrm>
            <a:off x="4786765" y="1963671"/>
            <a:ext cx="1139176" cy="1139176"/>
          </a:xfrm>
          <a:prstGeom prst="rect">
            <a:avLst/>
          </a:prstGeom>
        </p:spPr>
      </p:pic>
      <p:sp>
        <p:nvSpPr>
          <p:cNvPr id="11" name="TextBox 10"/>
          <p:cNvSpPr txBox="1"/>
          <p:nvPr/>
        </p:nvSpPr>
        <p:spPr>
          <a:xfrm>
            <a:off x="4449664" y="3225407"/>
            <a:ext cx="1813378" cy="646331"/>
          </a:xfrm>
          <a:prstGeom prst="rect">
            <a:avLst/>
          </a:prstGeom>
          <a:noFill/>
        </p:spPr>
        <p:txBody>
          <a:bodyPr wrap="square" rtlCol="0">
            <a:spAutoFit/>
          </a:bodyPr>
          <a:lstStyle/>
          <a:p>
            <a:pPr algn="ctr"/>
            <a:r>
              <a:rPr lang="en-US" dirty="0" smtClean="0"/>
              <a:t>Time</a:t>
            </a:r>
          </a:p>
          <a:p>
            <a:pPr algn="ctr"/>
            <a:r>
              <a:rPr lang="en-US" dirty="0" smtClean="0"/>
              <a:t>(Input 1-10)</a:t>
            </a:r>
          </a:p>
        </p:txBody>
      </p:sp>
      <p:pic>
        <p:nvPicPr>
          <p:cNvPr id="8" name="Picture 7"/>
          <p:cNvPicPr>
            <a:picLocks noChangeAspect="1"/>
          </p:cNvPicPr>
          <p:nvPr/>
        </p:nvPicPr>
        <p:blipFill>
          <a:blip r:embed="rId7"/>
          <a:stretch>
            <a:fillRect/>
          </a:stretch>
        </p:blipFill>
        <p:spPr>
          <a:xfrm>
            <a:off x="6945382" y="1981099"/>
            <a:ext cx="1095897" cy="1095897"/>
          </a:xfrm>
          <a:prstGeom prst="rect">
            <a:avLst/>
          </a:prstGeom>
        </p:spPr>
      </p:pic>
      <p:sp>
        <p:nvSpPr>
          <p:cNvPr id="13" name="TextBox 12"/>
          <p:cNvSpPr txBox="1"/>
          <p:nvPr/>
        </p:nvSpPr>
        <p:spPr>
          <a:xfrm>
            <a:off x="6648096" y="3225407"/>
            <a:ext cx="1813378" cy="646331"/>
          </a:xfrm>
          <a:prstGeom prst="rect">
            <a:avLst/>
          </a:prstGeom>
          <a:noFill/>
        </p:spPr>
        <p:txBody>
          <a:bodyPr wrap="square" rtlCol="0">
            <a:spAutoFit/>
          </a:bodyPr>
          <a:lstStyle/>
          <a:p>
            <a:pPr algn="ctr"/>
            <a:r>
              <a:rPr lang="en-US" dirty="0" smtClean="0"/>
              <a:t>Interpretability</a:t>
            </a:r>
          </a:p>
          <a:p>
            <a:pPr algn="ctr"/>
            <a:r>
              <a:rPr lang="en-US" dirty="0" smtClean="0"/>
              <a:t>(Input 1-10)</a:t>
            </a:r>
          </a:p>
        </p:txBody>
      </p:sp>
      <p:pic>
        <p:nvPicPr>
          <p:cNvPr id="10" name="Picture 9"/>
          <p:cNvPicPr>
            <a:picLocks noChangeAspect="1"/>
          </p:cNvPicPr>
          <p:nvPr/>
        </p:nvPicPr>
        <p:blipFill rotWithShape="1">
          <a:blip r:embed="rId8"/>
          <a:srcRect l="23248" r="24411"/>
          <a:stretch/>
        </p:blipFill>
        <p:spPr>
          <a:xfrm>
            <a:off x="9765792" y="1706981"/>
            <a:ext cx="1090879" cy="1095897"/>
          </a:xfrm>
          <a:prstGeom prst="rect">
            <a:avLst/>
          </a:prstGeom>
        </p:spPr>
      </p:pic>
      <p:sp>
        <p:nvSpPr>
          <p:cNvPr id="15" name="TextBox 14"/>
          <p:cNvSpPr txBox="1"/>
          <p:nvPr/>
        </p:nvSpPr>
        <p:spPr>
          <a:xfrm>
            <a:off x="9404543" y="2962962"/>
            <a:ext cx="1813378" cy="646331"/>
          </a:xfrm>
          <a:prstGeom prst="rect">
            <a:avLst/>
          </a:prstGeom>
          <a:noFill/>
        </p:spPr>
        <p:txBody>
          <a:bodyPr wrap="square" rtlCol="0">
            <a:spAutoFit/>
          </a:bodyPr>
          <a:lstStyle/>
          <a:p>
            <a:pPr algn="ctr"/>
            <a:r>
              <a:rPr lang="en-US" dirty="0" smtClean="0"/>
              <a:t>Performance </a:t>
            </a:r>
          </a:p>
          <a:p>
            <a:pPr algn="ctr"/>
            <a:r>
              <a:rPr lang="en-US" dirty="0" smtClean="0"/>
              <a:t>Score</a:t>
            </a:r>
          </a:p>
        </p:txBody>
      </p:sp>
      <p:sp>
        <p:nvSpPr>
          <p:cNvPr id="12" name="TextBox 11"/>
          <p:cNvSpPr txBox="1"/>
          <p:nvPr/>
        </p:nvSpPr>
        <p:spPr>
          <a:xfrm>
            <a:off x="9002200" y="3773856"/>
            <a:ext cx="1200414" cy="2800767"/>
          </a:xfrm>
          <a:prstGeom prst="rect">
            <a:avLst/>
          </a:prstGeom>
          <a:noFill/>
          <a:ln>
            <a:solidFill>
              <a:schemeClr val="tx1"/>
            </a:solidFill>
          </a:ln>
        </p:spPr>
        <p:txBody>
          <a:bodyPr wrap="square" rtlCol="0">
            <a:spAutoFit/>
          </a:bodyPr>
          <a:lstStyle/>
          <a:p>
            <a:r>
              <a:rPr lang="en-US" sz="1600" dirty="0" smtClean="0"/>
              <a:t>Regression</a:t>
            </a:r>
          </a:p>
          <a:p>
            <a:pPr marL="285750" indent="-285750">
              <a:buFont typeface="Arial" panose="020B0604020202020204" pitchFamily="34" charset="0"/>
              <a:buChar char="•"/>
            </a:pPr>
            <a:r>
              <a:rPr lang="en-US" sz="1600" dirty="0" smtClean="0"/>
              <a:t>GINI</a:t>
            </a:r>
          </a:p>
          <a:p>
            <a:pPr marL="285750" indent="-285750">
              <a:buFont typeface="Arial" panose="020B0604020202020204" pitchFamily="34" charset="0"/>
              <a:buChar char="•"/>
            </a:pPr>
            <a:r>
              <a:rPr lang="en-US" sz="1600" dirty="0" smtClean="0"/>
              <a:t>R2</a:t>
            </a:r>
          </a:p>
          <a:p>
            <a:pPr marL="285750" indent="-285750">
              <a:buFont typeface="Arial" panose="020B0604020202020204" pitchFamily="34" charset="0"/>
              <a:buChar char="•"/>
            </a:pPr>
            <a:r>
              <a:rPr lang="en-US" sz="1600" dirty="0" smtClean="0"/>
              <a:t>MSE</a:t>
            </a:r>
          </a:p>
          <a:p>
            <a:pPr marL="285750" indent="-285750">
              <a:buFont typeface="Arial" panose="020B0604020202020204" pitchFamily="34" charset="0"/>
              <a:buChar char="•"/>
            </a:pPr>
            <a:r>
              <a:rPr lang="en-US" sz="1600" dirty="0" smtClean="0"/>
              <a:t>RMSE</a:t>
            </a:r>
          </a:p>
          <a:p>
            <a:pPr marL="285750" indent="-285750">
              <a:buFont typeface="Arial" panose="020B0604020202020204" pitchFamily="34" charset="0"/>
              <a:buChar char="•"/>
            </a:pPr>
            <a:r>
              <a:rPr lang="en-US" sz="1600" dirty="0" smtClean="0"/>
              <a:t>RMSLE</a:t>
            </a:r>
          </a:p>
          <a:p>
            <a:pPr marL="285750" indent="-285750">
              <a:buFont typeface="Arial" panose="020B0604020202020204" pitchFamily="34" charset="0"/>
              <a:buChar char="•"/>
            </a:pPr>
            <a:r>
              <a:rPr lang="en-US" sz="1600" dirty="0" smtClean="0"/>
              <a:t>RMSPE</a:t>
            </a:r>
          </a:p>
          <a:p>
            <a:pPr marL="285750" indent="-285750">
              <a:buFont typeface="Arial" panose="020B0604020202020204" pitchFamily="34" charset="0"/>
              <a:buChar char="•"/>
            </a:pPr>
            <a:r>
              <a:rPr lang="en-US" sz="1600" dirty="0" smtClean="0"/>
              <a:t>MAE</a:t>
            </a:r>
          </a:p>
          <a:p>
            <a:pPr marL="285750" indent="-285750">
              <a:buFont typeface="Arial" panose="020B0604020202020204" pitchFamily="34" charset="0"/>
              <a:buChar char="•"/>
            </a:pPr>
            <a:r>
              <a:rPr lang="en-US" sz="1600" dirty="0" smtClean="0"/>
              <a:t>MAPE</a:t>
            </a:r>
          </a:p>
          <a:p>
            <a:pPr marL="285750" indent="-285750">
              <a:buFont typeface="Arial" panose="020B0604020202020204" pitchFamily="34" charset="0"/>
              <a:buChar char="•"/>
            </a:pPr>
            <a:r>
              <a:rPr lang="en-US" sz="1600" dirty="0" smtClean="0"/>
              <a:t>SMAPE</a:t>
            </a:r>
          </a:p>
          <a:p>
            <a:pPr marL="285750" indent="-285750">
              <a:buFont typeface="Arial" panose="020B0604020202020204" pitchFamily="34" charset="0"/>
              <a:buChar char="•"/>
            </a:pPr>
            <a:endParaRPr lang="en-US" sz="1600" dirty="0"/>
          </a:p>
        </p:txBody>
      </p:sp>
      <p:sp>
        <p:nvSpPr>
          <p:cNvPr id="17" name="TextBox 16"/>
          <p:cNvSpPr txBox="1"/>
          <p:nvPr/>
        </p:nvSpPr>
        <p:spPr>
          <a:xfrm>
            <a:off x="10510926" y="3773856"/>
            <a:ext cx="1414914" cy="2800767"/>
          </a:xfrm>
          <a:prstGeom prst="rect">
            <a:avLst/>
          </a:prstGeom>
          <a:noFill/>
          <a:ln>
            <a:solidFill>
              <a:schemeClr val="tx1"/>
            </a:solidFill>
          </a:ln>
        </p:spPr>
        <p:txBody>
          <a:bodyPr wrap="square" rtlCol="0">
            <a:spAutoFit/>
          </a:bodyPr>
          <a:lstStyle/>
          <a:p>
            <a:r>
              <a:rPr lang="en-US" sz="1600" dirty="0" smtClean="0"/>
              <a:t>Classification</a:t>
            </a:r>
          </a:p>
          <a:p>
            <a:pPr marL="285750" indent="-285750">
              <a:buFont typeface="Arial" panose="020B0604020202020204" pitchFamily="34" charset="0"/>
              <a:buChar char="•"/>
            </a:pPr>
            <a:r>
              <a:rPr lang="en-US" sz="1600" dirty="0" smtClean="0"/>
              <a:t>GINI</a:t>
            </a:r>
          </a:p>
          <a:p>
            <a:pPr marL="285750" indent="-285750">
              <a:buFont typeface="Arial" panose="020B0604020202020204" pitchFamily="34" charset="0"/>
              <a:buChar char="•"/>
            </a:pPr>
            <a:r>
              <a:rPr lang="en-US" sz="1600" dirty="0" smtClean="0"/>
              <a:t>MCC</a:t>
            </a:r>
          </a:p>
          <a:p>
            <a:pPr marL="285750" indent="-285750">
              <a:buFont typeface="Arial" panose="020B0604020202020204" pitchFamily="34" charset="0"/>
              <a:buChar char="•"/>
            </a:pPr>
            <a:r>
              <a:rPr lang="en-US" sz="1600" dirty="0" smtClean="0"/>
              <a:t>F05</a:t>
            </a:r>
          </a:p>
          <a:p>
            <a:pPr marL="285750" indent="-285750">
              <a:buFont typeface="Arial" panose="020B0604020202020204" pitchFamily="34" charset="0"/>
              <a:buChar char="•"/>
            </a:pPr>
            <a:r>
              <a:rPr lang="en-US" sz="1600" dirty="0" smtClean="0"/>
              <a:t>F1</a:t>
            </a:r>
          </a:p>
          <a:p>
            <a:pPr marL="285750" indent="-285750">
              <a:buFont typeface="Arial" panose="020B0604020202020204" pitchFamily="34" charset="0"/>
              <a:buChar char="•"/>
            </a:pPr>
            <a:r>
              <a:rPr lang="en-US" sz="1600" dirty="0" smtClean="0"/>
              <a:t>F2</a:t>
            </a:r>
          </a:p>
          <a:p>
            <a:pPr marL="285750" indent="-285750">
              <a:buFont typeface="Arial" panose="020B0604020202020204" pitchFamily="34" charset="0"/>
              <a:buChar char="•"/>
            </a:pPr>
            <a:r>
              <a:rPr lang="en-US" sz="1600" dirty="0" smtClean="0"/>
              <a:t>Accuracy</a:t>
            </a:r>
          </a:p>
          <a:p>
            <a:pPr marL="285750" indent="-285750">
              <a:buFont typeface="Arial" panose="020B0604020202020204" pitchFamily="34" charset="0"/>
              <a:buChar char="•"/>
            </a:pPr>
            <a:r>
              <a:rPr lang="en-US" sz="1600" dirty="0" err="1" smtClean="0"/>
              <a:t>Logloss</a:t>
            </a:r>
            <a:endParaRPr lang="en-US" sz="1600" dirty="0" smtClean="0"/>
          </a:p>
          <a:p>
            <a:pPr marL="285750" indent="-285750">
              <a:buFont typeface="Arial" panose="020B0604020202020204" pitchFamily="34" charset="0"/>
              <a:buChar char="•"/>
            </a:pPr>
            <a:r>
              <a:rPr lang="en-US" sz="1600" dirty="0" smtClean="0"/>
              <a:t>AUC</a:t>
            </a:r>
          </a:p>
          <a:p>
            <a:pPr marL="285750" indent="-285750">
              <a:buFont typeface="Arial" panose="020B0604020202020204" pitchFamily="34" charset="0"/>
              <a:buChar char="•"/>
            </a:pPr>
            <a:r>
              <a:rPr lang="en-US" sz="1600" dirty="0" smtClean="0"/>
              <a:t>AUCPR</a:t>
            </a:r>
          </a:p>
          <a:p>
            <a:pPr marL="285750" indent="-285750">
              <a:buFont typeface="Arial" panose="020B0604020202020204" pitchFamily="34" charset="0"/>
              <a:buChar char="•"/>
            </a:pPr>
            <a:endParaRPr lang="en-US" sz="1600" dirty="0"/>
          </a:p>
        </p:txBody>
      </p:sp>
      <p:sp>
        <p:nvSpPr>
          <p:cNvPr id="16" name="TextBox 15"/>
          <p:cNvSpPr txBox="1"/>
          <p:nvPr/>
        </p:nvSpPr>
        <p:spPr>
          <a:xfrm>
            <a:off x="2236760" y="4225480"/>
            <a:ext cx="2024434"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Parameter value determined by</a:t>
            </a:r>
          </a:p>
          <a:p>
            <a:pPr marL="285750" indent="-285750">
              <a:buFont typeface="Arial" panose="020B0604020202020204" pitchFamily="34" charset="0"/>
              <a:buChar char="•"/>
            </a:pPr>
            <a:r>
              <a:rPr lang="en-US" sz="1600" dirty="0" smtClean="0"/>
              <a:t>Max Rows</a:t>
            </a:r>
          </a:p>
          <a:p>
            <a:pPr marL="285750" indent="-285750">
              <a:buFont typeface="Arial" panose="020B0604020202020204" pitchFamily="34" charset="0"/>
              <a:buChar char="•"/>
            </a:pPr>
            <a:r>
              <a:rPr lang="en-US" sz="1600" dirty="0" smtClean="0"/>
              <a:t>Ensemble Level</a:t>
            </a:r>
          </a:p>
          <a:p>
            <a:pPr marL="285750" indent="-285750">
              <a:buFont typeface="Arial" panose="020B0604020202020204" pitchFamily="34" charset="0"/>
              <a:buChar char="•"/>
            </a:pPr>
            <a:r>
              <a:rPr lang="en-US" sz="1600" dirty="0" smtClean="0"/>
              <a:t>Target transformation</a:t>
            </a:r>
          </a:p>
          <a:p>
            <a:pPr marL="285750" indent="-285750">
              <a:buFont typeface="Arial" panose="020B0604020202020204" pitchFamily="34" charset="0"/>
              <a:buChar char="•"/>
            </a:pPr>
            <a:r>
              <a:rPr lang="en-US" sz="1600" dirty="0" smtClean="0"/>
              <a:t>Parameter tuning</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
        <p:nvSpPr>
          <p:cNvPr id="20" name="TextBox 19"/>
          <p:cNvSpPr txBox="1"/>
          <p:nvPr/>
        </p:nvSpPr>
        <p:spPr>
          <a:xfrm>
            <a:off x="4436785" y="4225479"/>
            <a:ext cx="2024434"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Parameter value determined by </a:t>
            </a:r>
          </a:p>
          <a:p>
            <a:pPr marL="285750" indent="-285750">
              <a:buFont typeface="Arial" panose="020B0604020202020204" pitchFamily="34" charset="0"/>
              <a:buChar char="•"/>
            </a:pPr>
            <a:r>
              <a:rPr lang="en-US" sz="1600" dirty="0" smtClean="0"/>
              <a:t>Relative time for completing experiment</a:t>
            </a:r>
          </a:p>
          <a:p>
            <a:pPr marL="285750" indent="-285750">
              <a:buFont typeface="Arial" panose="020B0604020202020204" pitchFamily="34" charset="0"/>
              <a:buChar char="•"/>
            </a:pPr>
            <a:r>
              <a:rPr lang="en-US" sz="1600" dirty="0" smtClean="0"/>
              <a:t>Higher settings take longer</a:t>
            </a:r>
          </a:p>
          <a:p>
            <a:pPr marL="285750" indent="-285750">
              <a:buFont typeface="Arial" panose="020B0604020202020204" pitchFamily="34" charset="0"/>
              <a:buChar char="•"/>
            </a:pPr>
            <a:r>
              <a:rPr lang="en-US" sz="1600" dirty="0" smtClean="0"/>
              <a:t>Iterations</a:t>
            </a:r>
          </a:p>
          <a:p>
            <a:pPr marL="285750" indent="-285750">
              <a:buFont typeface="Arial" panose="020B0604020202020204" pitchFamily="34" charset="0"/>
              <a:buChar char="•"/>
            </a:pPr>
            <a:endParaRPr lang="en-US" sz="1600" dirty="0"/>
          </a:p>
        </p:txBody>
      </p:sp>
      <p:sp>
        <p:nvSpPr>
          <p:cNvPr id="21" name="TextBox 20"/>
          <p:cNvSpPr txBox="1"/>
          <p:nvPr/>
        </p:nvSpPr>
        <p:spPr>
          <a:xfrm>
            <a:off x="6613977" y="4225479"/>
            <a:ext cx="2024434"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Parameter value determined by </a:t>
            </a:r>
          </a:p>
          <a:p>
            <a:pPr marL="285750" indent="-285750">
              <a:buFont typeface="Arial" panose="020B0604020202020204" pitchFamily="34" charset="0"/>
              <a:buChar char="•"/>
            </a:pPr>
            <a:r>
              <a:rPr lang="en-US" sz="1600" dirty="0" smtClean="0"/>
              <a:t>Feature selection strategy (&gt;=6)</a:t>
            </a:r>
          </a:p>
          <a:p>
            <a:pPr marL="285750" indent="-285750">
              <a:buFont typeface="Arial" panose="020B0604020202020204" pitchFamily="34" charset="0"/>
              <a:buChar char="•"/>
            </a:pPr>
            <a:r>
              <a:rPr lang="en-US" sz="1600" dirty="0" smtClean="0"/>
              <a:t>Feature </a:t>
            </a:r>
            <a:r>
              <a:rPr lang="en-US" sz="1600" dirty="0" err="1" smtClean="0"/>
              <a:t>Engg</a:t>
            </a:r>
            <a:r>
              <a:rPr lang="en-US" sz="1600" dirty="0" smtClean="0"/>
              <a:t> </a:t>
            </a:r>
          </a:p>
          <a:p>
            <a:pPr marL="285750" indent="-285750">
              <a:buFont typeface="Arial" panose="020B0604020202020204" pitchFamily="34" charset="0"/>
              <a:buChar char="•"/>
            </a:pPr>
            <a:r>
              <a:rPr lang="en-US" sz="1600" dirty="0" smtClean="0"/>
              <a:t>Lesser Transformation with high input</a:t>
            </a:r>
          </a:p>
          <a:p>
            <a:pPr marL="285750" indent="-285750">
              <a:buFont typeface="Arial" panose="020B0604020202020204" pitchFamily="34" charset="0"/>
              <a:buChar char="•"/>
            </a:pPr>
            <a:endParaRPr lang="en-US" sz="1600" dirty="0"/>
          </a:p>
        </p:txBody>
      </p:sp>
      <p:sp>
        <p:nvSpPr>
          <p:cNvPr id="22" name="TextBox 21"/>
          <p:cNvSpPr txBox="1"/>
          <p:nvPr/>
        </p:nvSpPr>
        <p:spPr>
          <a:xfrm>
            <a:off x="90735" y="4225479"/>
            <a:ext cx="2024434"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Features are engineered with proprietary stack of statistical models (linear, neural nets, clustering &amp; dimensionality reduction models)</a:t>
            </a:r>
          </a:p>
          <a:p>
            <a:endParaRPr lang="en-US" sz="1600" dirty="0" smtClean="0"/>
          </a:p>
        </p:txBody>
      </p:sp>
    </p:spTree>
    <p:extLst>
      <p:ext uri="{BB962C8B-B14F-4D97-AF65-F5344CB8AC3E}">
        <p14:creationId xmlns:p14="http://schemas.microsoft.com/office/powerpoint/2010/main" val="101671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0" y="96091"/>
            <a:ext cx="2648495"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MLI</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grpSp>
        <p:nvGrpSpPr>
          <p:cNvPr id="13" name="Group 12"/>
          <p:cNvGrpSpPr/>
          <p:nvPr/>
        </p:nvGrpSpPr>
        <p:grpSpPr>
          <a:xfrm>
            <a:off x="146220" y="4362182"/>
            <a:ext cx="11976849" cy="2334832"/>
            <a:chOff x="103534" y="962160"/>
            <a:chExt cx="11976849" cy="2334832"/>
          </a:xfrm>
        </p:grpSpPr>
        <p:sp>
          <p:nvSpPr>
            <p:cNvPr id="11" name="Rectangle 10"/>
            <p:cNvSpPr/>
            <p:nvPr/>
          </p:nvSpPr>
          <p:spPr>
            <a:xfrm>
              <a:off x="146220" y="962160"/>
              <a:ext cx="11854524" cy="2334832"/>
            </a:xfrm>
            <a:prstGeom prst="rect">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257578" y="1286306"/>
              <a:ext cx="1675259" cy="861715"/>
            </a:xfrm>
            <a:prstGeom prst="rect">
              <a:avLst/>
            </a:prstGeom>
          </p:spPr>
        </p:pic>
        <p:sp>
          <p:nvSpPr>
            <p:cNvPr id="4" name="TextBox 3"/>
            <p:cNvSpPr txBox="1"/>
            <p:nvPr/>
          </p:nvSpPr>
          <p:spPr>
            <a:xfrm>
              <a:off x="103534" y="2422272"/>
              <a:ext cx="1983346" cy="369332"/>
            </a:xfrm>
            <a:prstGeom prst="rect">
              <a:avLst/>
            </a:prstGeom>
            <a:noFill/>
          </p:spPr>
          <p:txBody>
            <a:bodyPr wrap="square" rtlCol="0">
              <a:spAutoFit/>
            </a:bodyPr>
            <a:lstStyle/>
            <a:p>
              <a:r>
                <a:rPr lang="en-US" dirty="0" smtClean="0"/>
                <a:t>Score on a data set</a:t>
              </a:r>
              <a:endParaRPr lang="en-US" dirty="0"/>
            </a:p>
          </p:txBody>
        </p:sp>
        <p:pic>
          <p:nvPicPr>
            <p:cNvPr id="5" name="Picture 4"/>
            <p:cNvPicPr>
              <a:picLocks noChangeAspect="1"/>
            </p:cNvPicPr>
            <p:nvPr/>
          </p:nvPicPr>
          <p:blipFill>
            <a:blip r:embed="rId5"/>
            <a:stretch>
              <a:fillRect/>
            </a:stretch>
          </p:blipFill>
          <p:spPr>
            <a:xfrm>
              <a:off x="2653047" y="1036058"/>
              <a:ext cx="1278764" cy="1278764"/>
            </a:xfrm>
            <a:prstGeom prst="rect">
              <a:avLst/>
            </a:prstGeom>
          </p:spPr>
        </p:pic>
        <p:sp>
          <p:nvSpPr>
            <p:cNvPr id="8" name="TextBox 7"/>
            <p:cNvSpPr txBox="1"/>
            <p:nvPr/>
          </p:nvSpPr>
          <p:spPr>
            <a:xfrm>
              <a:off x="2201883" y="2443070"/>
              <a:ext cx="2181092" cy="369332"/>
            </a:xfrm>
            <a:prstGeom prst="rect">
              <a:avLst/>
            </a:prstGeom>
            <a:noFill/>
          </p:spPr>
          <p:txBody>
            <a:bodyPr wrap="square" rtlCol="0">
              <a:spAutoFit/>
            </a:bodyPr>
            <a:lstStyle/>
            <a:p>
              <a:pPr algn="ctr"/>
              <a:r>
                <a:rPr lang="en-US" dirty="0" smtClean="0"/>
                <a:t>Transform a dataset</a:t>
              </a:r>
              <a:endParaRPr lang="en-US" dirty="0"/>
            </a:p>
          </p:txBody>
        </p:sp>
        <p:pic>
          <p:nvPicPr>
            <p:cNvPr id="6" name="Picture 5"/>
            <p:cNvPicPr>
              <a:picLocks noChangeAspect="1"/>
            </p:cNvPicPr>
            <p:nvPr/>
          </p:nvPicPr>
          <p:blipFill>
            <a:blip r:embed="rId6"/>
            <a:stretch>
              <a:fillRect/>
            </a:stretch>
          </p:blipFill>
          <p:spPr>
            <a:xfrm>
              <a:off x="5094436" y="1226713"/>
              <a:ext cx="921308" cy="921308"/>
            </a:xfrm>
            <a:prstGeom prst="rect">
              <a:avLst/>
            </a:prstGeom>
          </p:spPr>
        </p:pic>
        <p:sp>
          <p:nvSpPr>
            <p:cNvPr id="10" name="TextBox 9"/>
            <p:cNvSpPr txBox="1"/>
            <p:nvPr/>
          </p:nvSpPr>
          <p:spPr>
            <a:xfrm>
              <a:off x="4507606" y="2422272"/>
              <a:ext cx="2305318" cy="646331"/>
            </a:xfrm>
            <a:prstGeom prst="rect">
              <a:avLst/>
            </a:prstGeom>
            <a:noFill/>
          </p:spPr>
          <p:txBody>
            <a:bodyPr wrap="square" rtlCol="0">
              <a:spAutoFit/>
            </a:bodyPr>
            <a:lstStyle/>
            <a:p>
              <a:pPr algn="ctr"/>
              <a:r>
                <a:rPr lang="en-US" dirty="0" smtClean="0"/>
                <a:t>Download predictions</a:t>
              </a:r>
            </a:p>
            <a:p>
              <a:pPr algn="ctr"/>
              <a:r>
                <a:rPr lang="en-US" dirty="0" smtClean="0"/>
                <a:t>(Train/Test datasets)</a:t>
              </a:r>
              <a:endParaRPr lang="en-US" dirty="0"/>
            </a:p>
          </p:txBody>
        </p:sp>
        <p:pic>
          <p:nvPicPr>
            <p:cNvPr id="7" name="Picture 6"/>
            <p:cNvPicPr>
              <a:picLocks noChangeAspect="1"/>
            </p:cNvPicPr>
            <p:nvPr/>
          </p:nvPicPr>
          <p:blipFill>
            <a:blip r:embed="rId7"/>
            <a:stretch>
              <a:fillRect/>
            </a:stretch>
          </p:blipFill>
          <p:spPr>
            <a:xfrm>
              <a:off x="7290832" y="1022687"/>
              <a:ext cx="1350891" cy="1350891"/>
            </a:xfrm>
            <a:prstGeom prst="rect">
              <a:avLst/>
            </a:prstGeom>
          </p:spPr>
        </p:pic>
        <p:sp>
          <p:nvSpPr>
            <p:cNvPr id="12" name="TextBox 11"/>
            <p:cNvSpPr txBox="1"/>
            <p:nvPr/>
          </p:nvSpPr>
          <p:spPr>
            <a:xfrm>
              <a:off x="6928333" y="2422272"/>
              <a:ext cx="2065684" cy="646331"/>
            </a:xfrm>
            <a:prstGeom prst="rect">
              <a:avLst/>
            </a:prstGeom>
            <a:noFill/>
          </p:spPr>
          <p:txBody>
            <a:bodyPr wrap="square" rtlCol="0">
              <a:spAutoFit/>
            </a:bodyPr>
            <a:lstStyle/>
            <a:p>
              <a:pPr algn="ctr"/>
              <a:r>
                <a:rPr lang="en-US" dirty="0" smtClean="0"/>
                <a:t>Python Scoring Pipeline</a:t>
              </a:r>
              <a:endParaRPr lang="en-US" dirty="0"/>
            </a:p>
          </p:txBody>
        </p:sp>
        <p:pic>
          <p:nvPicPr>
            <p:cNvPr id="9" name="Picture 8"/>
            <p:cNvPicPr>
              <a:picLocks noChangeAspect="1"/>
            </p:cNvPicPr>
            <p:nvPr/>
          </p:nvPicPr>
          <p:blipFill>
            <a:blip r:embed="rId8"/>
            <a:stretch>
              <a:fillRect/>
            </a:stretch>
          </p:blipFill>
          <p:spPr>
            <a:xfrm>
              <a:off x="10071798" y="1166681"/>
              <a:ext cx="924888" cy="924888"/>
            </a:xfrm>
            <a:prstGeom prst="rect">
              <a:avLst/>
            </a:prstGeom>
          </p:spPr>
        </p:pic>
        <p:sp>
          <p:nvSpPr>
            <p:cNvPr id="14" name="TextBox 13"/>
            <p:cNvSpPr txBox="1"/>
            <p:nvPr/>
          </p:nvSpPr>
          <p:spPr>
            <a:xfrm>
              <a:off x="8994017" y="2329939"/>
              <a:ext cx="3086366" cy="923330"/>
            </a:xfrm>
            <a:prstGeom prst="rect">
              <a:avLst/>
            </a:prstGeom>
            <a:noFill/>
          </p:spPr>
          <p:txBody>
            <a:bodyPr wrap="square" rtlCol="0">
              <a:spAutoFit/>
            </a:bodyPr>
            <a:lstStyle/>
            <a:p>
              <a:pPr algn="ctr"/>
              <a:r>
                <a:rPr lang="en-US" dirty="0" smtClean="0"/>
                <a:t>Logs capturing process from feature engineering to model building</a:t>
              </a:r>
              <a:endParaRPr lang="en-US" dirty="0"/>
            </a:p>
          </p:txBody>
        </p:sp>
      </p:grpSp>
      <p:sp>
        <p:nvSpPr>
          <p:cNvPr id="17" name="TextBox 16"/>
          <p:cNvSpPr txBox="1"/>
          <p:nvPr/>
        </p:nvSpPr>
        <p:spPr>
          <a:xfrm>
            <a:off x="146220" y="754357"/>
            <a:ext cx="11558685" cy="646331"/>
          </a:xfrm>
          <a:prstGeom prst="rect">
            <a:avLst/>
          </a:prstGeom>
          <a:noFill/>
        </p:spPr>
        <p:txBody>
          <a:bodyPr wrap="square" rtlCol="0">
            <a:spAutoFit/>
          </a:bodyPr>
          <a:lstStyle/>
          <a:p>
            <a:r>
              <a:rPr lang="en-US" dirty="0" smtClean="0"/>
              <a:t>Driverless AI MLI (Machine learning interpretation) platform provides different types of insights and explanations regarding a model and its results</a:t>
            </a:r>
            <a:endParaRPr lang="en-US" dirty="0"/>
          </a:p>
        </p:txBody>
      </p:sp>
      <p:pic>
        <p:nvPicPr>
          <p:cNvPr id="15" name="Picture 14"/>
          <p:cNvPicPr>
            <a:picLocks noChangeAspect="1"/>
          </p:cNvPicPr>
          <p:nvPr/>
        </p:nvPicPr>
        <p:blipFill>
          <a:blip r:embed="rId9"/>
          <a:stretch>
            <a:fillRect/>
          </a:stretch>
        </p:blipFill>
        <p:spPr>
          <a:xfrm>
            <a:off x="146220" y="2084849"/>
            <a:ext cx="3349740" cy="2106692"/>
          </a:xfrm>
          <a:prstGeom prst="rect">
            <a:avLst/>
          </a:prstGeom>
        </p:spPr>
      </p:pic>
      <p:sp>
        <p:nvSpPr>
          <p:cNvPr id="16" name="TextBox 15"/>
          <p:cNvSpPr txBox="1"/>
          <p:nvPr/>
        </p:nvSpPr>
        <p:spPr>
          <a:xfrm>
            <a:off x="729932" y="1662066"/>
            <a:ext cx="1867437" cy="369332"/>
          </a:xfrm>
          <a:prstGeom prst="rect">
            <a:avLst/>
          </a:prstGeom>
          <a:noFill/>
        </p:spPr>
        <p:txBody>
          <a:bodyPr wrap="square" rtlCol="0">
            <a:spAutoFit/>
          </a:bodyPr>
          <a:lstStyle/>
          <a:p>
            <a:pPr algn="ctr"/>
            <a:r>
              <a:rPr lang="en-US" dirty="0" smtClean="0"/>
              <a:t>K-LIME Technique</a:t>
            </a:r>
            <a:endParaRPr lang="en-US" dirty="0"/>
          </a:p>
        </p:txBody>
      </p:sp>
      <p:pic>
        <p:nvPicPr>
          <p:cNvPr id="18" name="Picture 17"/>
          <p:cNvPicPr>
            <a:picLocks noChangeAspect="1"/>
          </p:cNvPicPr>
          <p:nvPr/>
        </p:nvPicPr>
        <p:blipFill>
          <a:blip r:embed="rId10"/>
          <a:stretch>
            <a:fillRect/>
          </a:stretch>
        </p:blipFill>
        <p:spPr>
          <a:xfrm>
            <a:off x="3949479" y="2043831"/>
            <a:ext cx="3609975" cy="2181225"/>
          </a:xfrm>
          <a:prstGeom prst="rect">
            <a:avLst/>
          </a:prstGeom>
        </p:spPr>
      </p:pic>
      <p:sp>
        <p:nvSpPr>
          <p:cNvPr id="21" name="TextBox 20"/>
          <p:cNvSpPr txBox="1"/>
          <p:nvPr/>
        </p:nvSpPr>
        <p:spPr>
          <a:xfrm>
            <a:off x="4627566" y="1662066"/>
            <a:ext cx="2095207" cy="369332"/>
          </a:xfrm>
          <a:prstGeom prst="rect">
            <a:avLst/>
          </a:prstGeom>
          <a:noFill/>
        </p:spPr>
        <p:txBody>
          <a:bodyPr wrap="square" rtlCol="0">
            <a:spAutoFit/>
          </a:bodyPr>
          <a:lstStyle/>
          <a:p>
            <a:pPr algn="ctr"/>
            <a:r>
              <a:rPr lang="en-US" dirty="0" smtClean="0"/>
              <a:t>Feature Importance</a:t>
            </a:r>
            <a:endParaRPr lang="en-US" dirty="0"/>
          </a:p>
        </p:txBody>
      </p:sp>
      <p:pic>
        <p:nvPicPr>
          <p:cNvPr id="19" name="Picture 18"/>
          <p:cNvPicPr>
            <a:picLocks noChangeAspect="1"/>
          </p:cNvPicPr>
          <p:nvPr/>
        </p:nvPicPr>
        <p:blipFill>
          <a:blip r:embed="rId11"/>
          <a:stretch>
            <a:fillRect/>
          </a:stretch>
        </p:blipFill>
        <p:spPr>
          <a:xfrm>
            <a:off x="8001356" y="2043830"/>
            <a:ext cx="4025524" cy="2181225"/>
          </a:xfrm>
          <a:prstGeom prst="rect">
            <a:avLst/>
          </a:prstGeom>
        </p:spPr>
      </p:pic>
      <p:sp>
        <p:nvSpPr>
          <p:cNvPr id="23" name="TextBox 22"/>
          <p:cNvSpPr txBox="1"/>
          <p:nvPr/>
        </p:nvSpPr>
        <p:spPr>
          <a:xfrm>
            <a:off x="8296510" y="1674498"/>
            <a:ext cx="3150779" cy="369332"/>
          </a:xfrm>
          <a:prstGeom prst="rect">
            <a:avLst/>
          </a:prstGeom>
          <a:noFill/>
        </p:spPr>
        <p:txBody>
          <a:bodyPr wrap="square" rtlCol="0">
            <a:spAutoFit/>
          </a:bodyPr>
          <a:lstStyle/>
          <a:p>
            <a:pPr algn="ctr"/>
            <a:r>
              <a:rPr lang="en-US" dirty="0" smtClean="0"/>
              <a:t>Decision Tree Surrogate Model</a:t>
            </a:r>
            <a:endParaRPr lang="en-US" dirty="0"/>
          </a:p>
        </p:txBody>
      </p:sp>
    </p:spTree>
    <p:extLst>
      <p:ext uri="{BB962C8B-B14F-4D97-AF65-F5344CB8AC3E}">
        <p14:creationId xmlns:p14="http://schemas.microsoft.com/office/powerpoint/2010/main" val="367396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6220" y="1305206"/>
            <a:ext cx="3717442" cy="52159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19" y="96091"/>
            <a:ext cx="2429555"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POV RESULTS</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pic>
        <p:nvPicPr>
          <p:cNvPr id="31" name="Picture 30"/>
          <p:cNvPicPr>
            <a:picLocks noChangeAspect="1"/>
          </p:cNvPicPr>
          <p:nvPr/>
        </p:nvPicPr>
        <p:blipFill>
          <a:blip r:embed="rId4"/>
          <a:stretch>
            <a:fillRect/>
          </a:stretch>
        </p:blipFill>
        <p:spPr>
          <a:xfrm>
            <a:off x="321970" y="1484189"/>
            <a:ext cx="1195924" cy="928600"/>
          </a:xfrm>
          <a:prstGeom prst="rect">
            <a:avLst/>
          </a:prstGeom>
        </p:spPr>
      </p:pic>
      <p:sp>
        <p:nvSpPr>
          <p:cNvPr id="32" name="TextBox 31"/>
          <p:cNvSpPr txBox="1"/>
          <p:nvPr/>
        </p:nvSpPr>
        <p:spPr>
          <a:xfrm>
            <a:off x="321970" y="3523442"/>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Performance</a:t>
            </a:r>
          </a:p>
          <a:p>
            <a:r>
              <a:rPr lang="en-US" sz="1400" dirty="0" smtClean="0">
                <a:latin typeface="Segoe UI" panose="020B0502040204020203" pitchFamily="34" charset="0"/>
                <a:ea typeface="Segoe UI" panose="020B0502040204020203" pitchFamily="34" charset="0"/>
                <a:cs typeface="Segoe UI" panose="020B0502040204020203" pitchFamily="34" charset="0"/>
              </a:rPr>
              <a:t>Test AUC: </a:t>
            </a:r>
            <a:r>
              <a:rPr lang="en-US" sz="1400" b="1" dirty="0" smtClean="0">
                <a:latin typeface="Segoe UI" panose="020B0502040204020203" pitchFamily="34" charset="0"/>
                <a:ea typeface="Segoe UI" panose="020B0502040204020203" pitchFamily="34" charset="0"/>
                <a:cs typeface="Segoe UI" panose="020B0502040204020203" pitchFamily="34" charset="0"/>
              </a:rPr>
              <a:t>71.6%</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33" name="TextBox 32"/>
          <p:cNvSpPr txBox="1"/>
          <p:nvPr/>
        </p:nvSpPr>
        <p:spPr>
          <a:xfrm>
            <a:off x="321970" y="4183776"/>
            <a:ext cx="3248556" cy="1169551"/>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Speed</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Engineering: </a:t>
            </a:r>
            <a:r>
              <a:rPr lang="en-US" sz="1400" b="1" dirty="0" smtClean="0">
                <a:latin typeface="Segoe UI" panose="020B0502040204020203" pitchFamily="34" charset="0"/>
                <a:ea typeface="Segoe UI" panose="020B0502040204020203" pitchFamily="34" charset="0"/>
                <a:cs typeface="Segoe UI" panose="020B0502040204020203" pitchFamily="34" charset="0"/>
              </a:rPr>
              <a:t>NA</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Selection: </a:t>
            </a:r>
            <a:r>
              <a:rPr lang="en-US" sz="1400" b="1" dirty="0" smtClean="0">
                <a:latin typeface="Segoe UI" panose="020B0502040204020203" pitchFamily="34" charset="0"/>
                <a:ea typeface="Segoe UI" panose="020B0502040204020203" pitchFamily="34" charset="0"/>
                <a:cs typeface="Segoe UI" panose="020B0502040204020203" pitchFamily="34" charset="0"/>
              </a:rPr>
              <a:t>NA</a:t>
            </a:r>
          </a:p>
          <a:p>
            <a:r>
              <a:rPr lang="en-US" sz="1400" dirty="0" smtClean="0">
                <a:latin typeface="Segoe UI" panose="020B0502040204020203" pitchFamily="34" charset="0"/>
                <a:ea typeface="Segoe UI" panose="020B0502040204020203" pitchFamily="34" charset="0"/>
                <a:cs typeface="Segoe UI" panose="020B0502040204020203" pitchFamily="34" charset="0"/>
              </a:rPr>
              <a:t>Model Parameter Tuning: </a:t>
            </a:r>
            <a:r>
              <a:rPr lang="en-US" sz="1400" b="1" dirty="0" smtClean="0">
                <a:latin typeface="Segoe UI" panose="020B0502040204020203" pitchFamily="34" charset="0"/>
                <a:ea typeface="Segoe UI" panose="020B0502040204020203" pitchFamily="34" charset="0"/>
                <a:cs typeface="Segoe UI" panose="020B0502040204020203" pitchFamily="34" charset="0"/>
              </a:rPr>
              <a:t>NA</a:t>
            </a:r>
          </a:p>
          <a:p>
            <a:r>
              <a:rPr lang="en-US" sz="1400" dirty="0" smtClean="0">
                <a:latin typeface="Segoe UI" panose="020B0502040204020203" pitchFamily="34" charset="0"/>
                <a:ea typeface="Segoe UI" panose="020B0502040204020203" pitchFamily="34" charset="0"/>
                <a:cs typeface="Segoe UI" panose="020B0502040204020203" pitchFamily="34" charset="0"/>
              </a:rPr>
              <a:t>Model Training: </a:t>
            </a:r>
            <a:r>
              <a:rPr lang="en-US" sz="1400" b="1" dirty="0" smtClean="0">
                <a:latin typeface="Segoe UI" panose="020B0502040204020203" pitchFamily="34" charset="0"/>
                <a:ea typeface="Segoe UI" panose="020B0502040204020203" pitchFamily="34" charset="0"/>
                <a:cs typeface="Segoe UI" panose="020B0502040204020203" pitchFamily="34" charset="0"/>
              </a:rPr>
              <a:t>8 Mins</a:t>
            </a:r>
          </a:p>
        </p:txBody>
      </p:sp>
      <p:sp>
        <p:nvSpPr>
          <p:cNvPr id="34" name="TextBox 33"/>
          <p:cNvSpPr txBox="1"/>
          <p:nvPr/>
        </p:nvSpPr>
        <p:spPr>
          <a:xfrm>
            <a:off x="321970" y="5482607"/>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Interpretability</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Features/Models: </a:t>
            </a:r>
            <a:r>
              <a:rPr lang="en-US" sz="1400" b="1" dirty="0" smtClean="0">
                <a:latin typeface="Segoe UI" panose="020B0502040204020203" pitchFamily="34" charset="0"/>
                <a:ea typeface="Segoe UI" panose="020B0502040204020203" pitchFamily="34" charset="0"/>
                <a:cs typeface="Segoe UI" panose="020B0502040204020203" pitchFamily="34" charset="0"/>
              </a:rPr>
              <a:t>Good</a:t>
            </a:r>
          </a:p>
        </p:txBody>
      </p:sp>
      <p:sp>
        <p:nvSpPr>
          <p:cNvPr id="46" name="Rounded Rectangle 45"/>
          <p:cNvSpPr/>
          <p:nvPr/>
        </p:nvSpPr>
        <p:spPr>
          <a:xfrm>
            <a:off x="4250958" y="1300766"/>
            <a:ext cx="3717442" cy="52159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TextBox 47"/>
          <p:cNvSpPr txBox="1"/>
          <p:nvPr/>
        </p:nvSpPr>
        <p:spPr>
          <a:xfrm>
            <a:off x="4363788" y="3523442"/>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Performance</a:t>
            </a:r>
          </a:p>
          <a:p>
            <a:r>
              <a:rPr lang="en-US" sz="1400" dirty="0" smtClean="0">
                <a:latin typeface="Segoe UI" panose="020B0502040204020203" pitchFamily="34" charset="0"/>
                <a:ea typeface="Segoe UI" panose="020B0502040204020203" pitchFamily="34" charset="0"/>
                <a:cs typeface="Segoe UI" panose="020B0502040204020203" pitchFamily="34" charset="0"/>
              </a:rPr>
              <a:t>Test AUC: </a:t>
            </a:r>
            <a:r>
              <a:rPr lang="en-US" sz="1400" b="1" dirty="0" smtClean="0">
                <a:latin typeface="Segoe UI" panose="020B0502040204020203" pitchFamily="34" charset="0"/>
                <a:ea typeface="Segoe UI" panose="020B0502040204020203" pitchFamily="34" charset="0"/>
                <a:cs typeface="Segoe UI" panose="020B0502040204020203" pitchFamily="34" charset="0"/>
              </a:rPr>
              <a:t>92.07%</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49" name="TextBox 48"/>
          <p:cNvSpPr txBox="1"/>
          <p:nvPr/>
        </p:nvSpPr>
        <p:spPr>
          <a:xfrm>
            <a:off x="4363788" y="4186886"/>
            <a:ext cx="3248556" cy="1169551"/>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Speed</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Engineering: </a:t>
            </a:r>
            <a:r>
              <a:rPr lang="en-US" sz="1400" b="1" dirty="0" smtClean="0">
                <a:latin typeface="Segoe UI" panose="020B0502040204020203" pitchFamily="34" charset="0"/>
                <a:ea typeface="Segoe UI" panose="020B0502040204020203" pitchFamily="34" charset="0"/>
                <a:cs typeface="Segoe UI" panose="020B0502040204020203" pitchFamily="34" charset="0"/>
              </a:rPr>
              <a:t>14 mins</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Selection: </a:t>
            </a:r>
            <a:r>
              <a:rPr lang="en-US" sz="1400" b="1" dirty="0" smtClean="0">
                <a:latin typeface="Segoe UI" panose="020B0502040204020203" pitchFamily="34" charset="0"/>
                <a:ea typeface="Segoe UI" panose="020B0502040204020203" pitchFamily="34" charset="0"/>
                <a:cs typeface="Segoe UI" panose="020B0502040204020203" pitchFamily="34" charset="0"/>
              </a:rPr>
              <a:t>2 mins</a:t>
            </a:r>
          </a:p>
          <a:p>
            <a:r>
              <a:rPr lang="en-US" sz="1400" dirty="0" smtClean="0">
                <a:latin typeface="Segoe UI" panose="020B0502040204020203" pitchFamily="34" charset="0"/>
                <a:ea typeface="Segoe UI" panose="020B0502040204020203" pitchFamily="34" charset="0"/>
                <a:cs typeface="Segoe UI" panose="020B0502040204020203" pitchFamily="34" charset="0"/>
              </a:rPr>
              <a:t>Model Parameter Tuning: </a:t>
            </a:r>
            <a:r>
              <a:rPr lang="en-US" sz="1400" b="1" dirty="0" smtClean="0">
                <a:latin typeface="Segoe UI" panose="020B0502040204020203" pitchFamily="34" charset="0"/>
                <a:ea typeface="Segoe UI" panose="020B0502040204020203" pitchFamily="34" charset="0"/>
                <a:cs typeface="Segoe UI" panose="020B0502040204020203" pitchFamily="34" charset="0"/>
              </a:rPr>
              <a:t>1 min</a:t>
            </a:r>
          </a:p>
          <a:p>
            <a:r>
              <a:rPr lang="en-US" sz="1400" dirty="0" smtClean="0">
                <a:latin typeface="Segoe UI" panose="020B0502040204020203" pitchFamily="34" charset="0"/>
                <a:ea typeface="Segoe UI" panose="020B0502040204020203" pitchFamily="34" charset="0"/>
                <a:cs typeface="Segoe UI" panose="020B0502040204020203" pitchFamily="34" charset="0"/>
              </a:rPr>
              <a:t>Model Training: </a:t>
            </a:r>
            <a:r>
              <a:rPr lang="en-US" sz="1400" b="1" dirty="0" smtClean="0">
                <a:latin typeface="Segoe UI" panose="020B0502040204020203" pitchFamily="34" charset="0"/>
                <a:ea typeface="Segoe UI" panose="020B0502040204020203" pitchFamily="34" charset="0"/>
                <a:cs typeface="Segoe UI" panose="020B0502040204020203" pitchFamily="34" charset="0"/>
              </a:rPr>
              <a:t>2 Mins</a:t>
            </a:r>
          </a:p>
        </p:txBody>
      </p:sp>
      <p:sp>
        <p:nvSpPr>
          <p:cNvPr id="50" name="TextBox 49"/>
          <p:cNvSpPr txBox="1"/>
          <p:nvPr/>
        </p:nvSpPr>
        <p:spPr>
          <a:xfrm>
            <a:off x="4363788" y="5482607"/>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Interpretability </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Features/Models: </a:t>
            </a:r>
            <a:r>
              <a:rPr lang="en-US" sz="1400" b="1" dirty="0" smtClean="0">
                <a:latin typeface="Segoe UI" panose="020B0502040204020203" pitchFamily="34" charset="0"/>
                <a:ea typeface="Segoe UI" panose="020B0502040204020203" pitchFamily="34" charset="0"/>
                <a:cs typeface="Segoe UI" panose="020B0502040204020203" pitchFamily="34" charset="0"/>
              </a:rPr>
              <a:t>Average</a:t>
            </a:r>
            <a:endParaRPr lang="en-US" sz="1400" b="1"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51" name="Rounded Rectangle 50"/>
          <p:cNvSpPr/>
          <p:nvPr/>
        </p:nvSpPr>
        <p:spPr>
          <a:xfrm>
            <a:off x="8261536" y="1300766"/>
            <a:ext cx="3717442" cy="52159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TextBox 52"/>
          <p:cNvSpPr txBox="1"/>
          <p:nvPr/>
        </p:nvSpPr>
        <p:spPr>
          <a:xfrm>
            <a:off x="8437286" y="3523442"/>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Performance</a:t>
            </a:r>
          </a:p>
          <a:p>
            <a:r>
              <a:rPr lang="en-US" sz="1400" dirty="0" smtClean="0">
                <a:latin typeface="Segoe UI" panose="020B0502040204020203" pitchFamily="34" charset="0"/>
                <a:ea typeface="Segoe UI" panose="020B0502040204020203" pitchFamily="34" charset="0"/>
                <a:cs typeface="Segoe UI" panose="020B0502040204020203" pitchFamily="34" charset="0"/>
              </a:rPr>
              <a:t>Test AUC: </a:t>
            </a:r>
            <a:r>
              <a:rPr lang="en-US" sz="1400" b="1" dirty="0" smtClean="0">
                <a:latin typeface="Segoe UI" panose="020B0502040204020203" pitchFamily="34" charset="0"/>
                <a:ea typeface="Segoe UI" panose="020B0502040204020203" pitchFamily="34" charset="0"/>
                <a:cs typeface="Segoe UI" panose="020B0502040204020203" pitchFamily="34" charset="0"/>
              </a:rPr>
              <a:t>92.8%</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54" name="TextBox 53"/>
          <p:cNvSpPr txBox="1"/>
          <p:nvPr/>
        </p:nvSpPr>
        <p:spPr>
          <a:xfrm>
            <a:off x="8437286" y="4186886"/>
            <a:ext cx="3248556" cy="1169551"/>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Speed</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Engineering: </a:t>
            </a:r>
            <a:r>
              <a:rPr lang="en-US" sz="1400" dirty="0" smtClean="0">
                <a:latin typeface="Segoe UI" panose="020B0502040204020203" pitchFamily="34" charset="0"/>
                <a:ea typeface="Segoe UI" panose="020B0502040204020203" pitchFamily="34" charset="0"/>
                <a:cs typeface="Segoe UI" panose="020B0502040204020203" pitchFamily="34" charset="0"/>
              </a:rPr>
              <a:t>NA</a:t>
            </a:r>
            <a:endParaRPr lang="en-US" sz="1400" dirty="0" smtClean="0">
              <a:latin typeface="Segoe UI" panose="020B0502040204020203" pitchFamily="34" charset="0"/>
              <a:ea typeface="Segoe UI" panose="020B0502040204020203" pitchFamily="34" charset="0"/>
              <a:cs typeface="Segoe UI" panose="020B0502040204020203" pitchFamily="34" charset="0"/>
            </a:endParaRP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Selection</a:t>
            </a:r>
            <a:r>
              <a:rPr lang="en-US" sz="1400" dirty="0" smtClean="0">
                <a:latin typeface="Segoe UI" panose="020B0502040204020203" pitchFamily="34" charset="0"/>
                <a:ea typeface="Segoe UI" panose="020B0502040204020203" pitchFamily="34" charset="0"/>
                <a:cs typeface="Segoe UI" panose="020B0502040204020203" pitchFamily="34" charset="0"/>
              </a:rPr>
              <a:t>:  </a:t>
            </a:r>
            <a:r>
              <a:rPr lang="en-US" sz="1400" b="1" dirty="0" smtClean="0">
                <a:latin typeface="Segoe UI" panose="020B0502040204020203" pitchFamily="34" charset="0"/>
                <a:ea typeface="Segoe UI" panose="020B0502040204020203" pitchFamily="34" charset="0"/>
                <a:cs typeface="Segoe UI" panose="020B0502040204020203" pitchFamily="34" charset="0"/>
              </a:rPr>
              <a:t>2 Weeks</a:t>
            </a:r>
            <a:endParaRPr lang="en-US" sz="1400" b="1" dirty="0" smtClean="0">
              <a:latin typeface="Segoe UI" panose="020B0502040204020203" pitchFamily="34" charset="0"/>
              <a:ea typeface="Segoe UI" panose="020B0502040204020203" pitchFamily="34" charset="0"/>
              <a:cs typeface="Segoe UI" panose="020B0502040204020203" pitchFamily="34" charset="0"/>
            </a:endParaRPr>
          </a:p>
          <a:p>
            <a:r>
              <a:rPr lang="en-US" sz="1400" dirty="0" smtClean="0">
                <a:latin typeface="Segoe UI" panose="020B0502040204020203" pitchFamily="34" charset="0"/>
                <a:ea typeface="Segoe UI" panose="020B0502040204020203" pitchFamily="34" charset="0"/>
                <a:cs typeface="Segoe UI" panose="020B0502040204020203" pitchFamily="34" charset="0"/>
              </a:rPr>
              <a:t>Model Parameter Tuning</a:t>
            </a:r>
            <a:r>
              <a:rPr lang="en-US" sz="1400" dirty="0" smtClean="0">
                <a:latin typeface="Segoe UI" panose="020B0502040204020203" pitchFamily="34" charset="0"/>
                <a:ea typeface="Segoe UI" panose="020B0502040204020203" pitchFamily="34" charset="0"/>
                <a:cs typeface="Segoe UI" panose="020B0502040204020203" pitchFamily="34" charset="0"/>
              </a:rPr>
              <a:t>: </a:t>
            </a:r>
            <a:r>
              <a:rPr lang="en-US" sz="1400" b="1" dirty="0" smtClean="0">
                <a:latin typeface="Segoe UI" panose="020B0502040204020203" pitchFamily="34" charset="0"/>
                <a:ea typeface="Segoe UI" panose="020B0502040204020203" pitchFamily="34" charset="0"/>
                <a:cs typeface="Segoe UI" panose="020B0502040204020203" pitchFamily="34" charset="0"/>
              </a:rPr>
              <a:t>1 Week</a:t>
            </a:r>
            <a:endParaRPr lang="en-US" sz="1400" b="1" dirty="0" smtClean="0">
              <a:latin typeface="Segoe UI" panose="020B0502040204020203" pitchFamily="34" charset="0"/>
              <a:ea typeface="Segoe UI" panose="020B0502040204020203" pitchFamily="34" charset="0"/>
              <a:cs typeface="Segoe UI" panose="020B0502040204020203" pitchFamily="34" charset="0"/>
            </a:endParaRPr>
          </a:p>
          <a:p>
            <a:r>
              <a:rPr lang="en-US" sz="1400" dirty="0" smtClean="0">
                <a:latin typeface="Segoe UI" panose="020B0502040204020203" pitchFamily="34" charset="0"/>
                <a:ea typeface="Segoe UI" panose="020B0502040204020203" pitchFamily="34" charset="0"/>
                <a:cs typeface="Segoe UI" panose="020B0502040204020203" pitchFamily="34" charset="0"/>
              </a:rPr>
              <a:t>Model Training</a:t>
            </a:r>
            <a:r>
              <a:rPr lang="en-US" sz="1400" dirty="0" smtClean="0">
                <a:latin typeface="Segoe UI" panose="020B0502040204020203" pitchFamily="34" charset="0"/>
                <a:ea typeface="Segoe UI" panose="020B0502040204020203" pitchFamily="34" charset="0"/>
                <a:cs typeface="Segoe UI" panose="020B0502040204020203" pitchFamily="34" charset="0"/>
              </a:rPr>
              <a:t>: </a:t>
            </a:r>
            <a:r>
              <a:rPr lang="en-US" sz="1400" b="1" dirty="0" smtClean="0">
                <a:latin typeface="Segoe UI" panose="020B0502040204020203" pitchFamily="34" charset="0"/>
                <a:ea typeface="Segoe UI" panose="020B0502040204020203" pitchFamily="34" charset="0"/>
                <a:cs typeface="Segoe UI" panose="020B0502040204020203" pitchFamily="34" charset="0"/>
              </a:rPr>
              <a:t>1</a:t>
            </a:r>
            <a:r>
              <a:rPr lang="en-US" sz="1400" b="1" dirty="0" smtClean="0">
                <a:latin typeface="Segoe UI" panose="020B0502040204020203" pitchFamily="34" charset="0"/>
                <a:ea typeface="Segoe UI" panose="020B0502040204020203" pitchFamily="34" charset="0"/>
                <a:cs typeface="Segoe UI" panose="020B0502040204020203" pitchFamily="34" charset="0"/>
              </a:rPr>
              <a:t>2 Mins</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55" name="TextBox 54"/>
          <p:cNvSpPr txBox="1"/>
          <p:nvPr/>
        </p:nvSpPr>
        <p:spPr>
          <a:xfrm>
            <a:off x="8437286" y="5482607"/>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Interpretability</a:t>
            </a:r>
          </a:p>
          <a:p>
            <a:r>
              <a:rPr lang="en-US" sz="1400" dirty="0">
                <a:latin typeface="Segoe UI" panose="020B0502040204020203" pitchFamily="34" charset="0"/>
                <a:ea typeface="Segoe UI" panose="020B0502040204020203" pitchFamily="34" charset="0"/>
                <a:cs typeface="Segoe UI" panose="020B0502040204020203" pitchFamily="34" charset="0"/>
              </a:rPr>
              <a:t>Features/Models: </a:t>
            </a:r>
            <a:r>
              <a:rPr lang="en-US" sz="1400" b="1" dirty="0" smtClean="0">
                <a:latin typeface="Segoe UI" panose="020B0502040204020203" pitchFamily="34" charset="0"/>
                <a:ea typeface="Segoe UI" panose="020B0502040204020203" pitchFamily="34" charset="0"/>
                <a:cs typeface="Segoe UI" panose="020B0502040204020203" pitchFamily="34" charset="0"/>
              </a:rPr>
              <a:t>Good</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pic>
        <p:nvPicPr>
          <p:cNvPr id="56" name="Picture 55"/>
          <p:cNvPicPr>
            <a:picLocks noChangeAspect="1"/>
          </p:cNvPicPr>
          <p:nvPr/>
        </p:nvPicPr>
        <p:blipFill>
          <a:blip r:embed="rId5"/>
          <a:stretch>
            <a:fillRect/>
          </a:stretch>
        </p:blipFill>
        <p:spPr>
          <a:xfrm>
            <a:off x="4446186" y="1519645"/>
            <a:ext cx="1009182" cy="1009182"/>
          </a:xfrm>
          <a:prstGeom prst="rect">
            <a:avLst/>
          </a:prstGeom>
        </p:spPr>
      </p:pic>
      <p:sp>
        <p:nvSpPr>
          <p:cNvPr id="5" name="TextBox 4"/>
          <p:cNvSpPr txBox="1"/>
          <p:nvPr/>
        </p:nvSpPr>
        <p:spPr>
          <a:xfrm>
            <a:off x="242883" y="3036581"/>
            <a:ext cx="3248556" cy="369332"/>
          </a:xfrm>
          <a:prstGeom prst="rect">
            <a:avLst/>
          </a:prstGeom>
          <a:noFill/>
        </p:spPr>
        <p:txBody>
          <a:bodyPr wrap="square" rtlCol="0">
            <a:spAutoFit/>
          </a:bodyPr>
          <a:lstStyle/>
          <a:p>
            <a:r>
              <a:rPr lang="en-US" b="1" dirty="0" smtClean="0"/>
              <a:t>Basic CART Model executed in R</a:t>
            </a:r>
            <a:endParaRPr lang="en-US" b="1" dirty="0"/>
          </a:p>
        </p:txBody>
      </p:sp>
      <p:sp>
        <p:nvSpPr>
          <p:cNvPr id="58" name="TextBox 57"/>
          <p:cNvSpPr txBox="1"/>
          <p:nvPr/>
        </p:nvSpPr>
        <p:spPr>
          <a:xfrm>
            <a:off x="4363788" y="3039710"/>
            <a:ext cx="3248556" cy="369332"/>
          </a:xfrm>
          <a:prstGeom prst="rect">
            <a:avLst/>
          </a:prstGeom>
          <a:noFill/>
        </p:spPr>
        <p:txBody>
          <a:bodyPr wrap="square" rtlCol="0">
            <a:spAutoFit/>
          </a:bodyPr>
          <a:lstStyle/>
          <a:p>
            <a:r>
              <a:rPr lang="en-US" b="1" dirty="0" smtClean="0"/>
              <a:t>Results from H20 Driverless AI</a:t>
            </a:r>
            <a:endParaRPr lang="en-US" b="1" dirty="0"/>
          </a:p>
        </p:txBody>
      </p:sp>
      <p:sp>
        <p:nvSpPr>
          <p:cNvPr id="59" name="TextBox 58"/>
          <p:cNvSpPr txBox="1"/>
          <p:nvPr/>
        </p:nvSpPr>
        <p:spPr>
          <a:xfrm>
            <a:off x="8355696" y="3036581"/>
            <a:ext cx="3248556" cy="369332"/>
          </a:xfrm>
          <a:prstGeom prst="rect">
            <a:avLst/>
          </a:prstGeom>
          <a:noFill/>
        </p:spPr>
        <p:txBody>
          <a:bodyPr wrap="square" rtlCol="0">
            <a:spAutoFit/>
          </a:bodyPr>
          <a:lstStyle/>
          <a:p>
            <a:r>
              <a:rPr lang="en-US" b="1" dirty="0" smtClean="0"/>
              <a:t>Results from </a:t>
            </a:r>
            <a:r>
              <a:rPr lang="en-US" b="1" dirty="0" err="1" smtClean="0"/>
              <a:t>xgboost</a:t>
            </a:r>
            <a:endParaRPr lang="en-US" b="1" dirty="0"/>
          </a:p>
        </p:txBody>
      </p:sp>
      <p:sp>
        <p:nvSpPr>
          <p:cNvPr id="8" name="TextBox 7"/>
          <p:cNvSpPr txBox="1"/>
          <p:nvPr/>
        </p:nvSpPr>
        <p:spPr>
          <a:xfrm>
            <a:off x="5506123" y="1563519"/>
            <a:ext cx="2071819" cy="523220"/>
          </a:xfrm>
          <a:prstGeom prst="rect">
            <a:avLst/>
          </a:prstGeom>
          <a:noFill/>
          <a:ln>
            <a:solidFill>
              <a:schemeClr val="tx1"/>
            </a:solidFill>
          </a:ln>
        </p:spPr>
        <p:txBody>
          <a:bodyPr wrap="square" rtlCol="0">
            <a:spAutoFit/>
          </a:bodyPr>
          <a:lstStyle/>
          <a:p>
            <a:r>
              <a:rPr lang="en-US" b="1" dirty="0" smtClean="0"/>
              <a:t>License: $40K/Year</a:t>
            </a:r>
          </a:p>
          <a:p>
            <a:pPr algn="ctr"/>
            <a:r>
              <a:rPr lang="en-US" sz="1000" b="1" dirty="0" smtClean="0"/>
              <a:t>(Only single user access)</a:t>
            </a:r>
            <a:endParaRPr lang="en-US" sz="1000" b="1" dirty="0"/>
          </a:p>
        </p:txBody>
      </p:sp>
      <p:pic>
        <p:nvPicPr>
          <p:cNvPr id="61" name="Picture 60"/>
          <p:cNvPicPr>
            <a:picLocks noChangeAspect="1"/>
          </p:cNvPicPr>
          <p:nvPr/>
        </p:nvPicPr>
        <p:blipFill>
          <a:blip r:embed="rId6"/>
          <a:stretch>
            <a:fillRect/>
          </a:stretch>
        </p:blipFill>
        <p:spPr>
          <a:xfrm>
            <a:off x="5506123" y="2168083"/>
            <a:ext cx="1025145" cy="539028"/>
          </a:xfrm>
          <a:prstGeom prst="rect">
            <a:avLst/>
          </a:prstGeom>
        </p:spPr>
      </p:pic>
      <p:sp>
        <p:nvSpPr>
          <p:cNvPr id="62" name="TextBox 61"/>
          <p:cNvSpPr txBox="1"/>
          <p:nvPr/>
        </p:nvSpPr>
        <p:spPr>
          <a:xfrm>
            <a:off x="1605710" y="1663633"/>
            <a:ext cx="2071392" cy="369332"/>
          </a:xfrm>
          <a:prstGeom prst="rect">
            <a:avLst/>
          </a:prstGeom>
          <a:noFill/>
          <a:ln>
            <a:solidFill>
              <a:schemeClr val="tx1"/>
            </a:solidFill>
          </a:ln>
        </p:spPr>
        <p:txBody>
          <a:bodyPr wrap="square" rtlCol="0">
            <a:spAutoFit/>
          </a:bodyPr>
          <a:lstStyle/>
          <a:p>
            <a:r>
              <a:rPr lang="en-US" b="1" dirty="0" smtClean="0"/>
              <a:t>COST: Open source</a:t>
            </a:r>
            <a:endParaRPr lang="en-US" sz="1000" b="1" dirty="0"/>
          </a:p>
        </p:txBody>
      </p:sp>
      <p:sp>
        <p:nvSpPr>
          <p:cNvPr id="10" name="TextBox 9"/>
          <p:cNvSpPr txBox="1"/>
          <p:nvPr/>
        </p:nvSpPr>
        <p:spPr>
          <a:xfrm>
            <a:off x="6359237" y="2193892"/>
            <a:ext cx="140020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&lt;50$</a:t>
            </a:r>
            <a:r>
              <a:rPr lang="en-US" sz="1200" b="1" dirty="0" smtClean="0"/>
              <a:t>(Infra Cost)</a:t>
            </a:r>
            <a:endParaRPr lang="en-US" b="1" dirty="0"/>
          </a:p>
        </p:txBody>
      </p:sp>
      <p:sp>
        <p:nvSpPr>
          <p:cNvPr id="63" name="TextBox 62"/>
          <p:cNvSpPr txBox="1"/>
          <p:nvPr/>
        </p:nvSpPr>
        <p:spPr>
          <a:xfrm>
            <a:off x="9767069" y="1922533"/>
            <a:ext cx="2071819" cy="523220"/>
          </a:xfrm>
          <a:prstGeom prst="rect">
            <a:avLst/>
          </a:prstGeom>
          <a:noFill/>
          <a:ln>
            <a:solidFill>
              <a:schemeClr val="tx1"/>
            </a:solidFill>
          </a:ln>
        </p:spPr>
        <p:txBody>
          <a:bodyPr wrap="square" rtlCol="0">
            <a:spAutoFit/>
          </a:bodyPr>
          <a:lstStyle/>
          <a:p>
            <a:r>
              <a:rPr lang="en-US" b="1" dirty="0" smtClean="0"/>
              <a:t>COST</a:t>
            </a:r>
            <a:r>
              <a:rPr lang="en-US" b="1" dirty="0" smtClean="0"/>
              <a:t>: Open Source</a:t>
            </a:r>
            <a:endParaRPr lang="en-US" b="1" dirty="0" smtClean="0"/>
          </a:p>
          <a:p>
            <a:endParaRPr lang="en-US" sz="1000" b="1" dirty="0"/>
          </a:p>
        </p:txBody>
      </p:sp>
      <p:pic>
        <p:nvPicPr>
          <p:cNvPr id="28" name="Picture 27"/>
          <p:cNvPicPr>
            <a:picLocks noChangeAspect="1"/>
          </p:cNvPicPr>
          <p:nvPr/>
        </p:nvPicPr>
        <p:blipFill>
          <a:blip r:embed="rId4"/>
          <a:stretch>
            <a:fillRect/>
          </a:stretch>
        </p:blipFill>
        <p:spPr>
          <a:xfrm>
            <a:off x="8431056" y="1460943"/>
            <a:ext cx="1195924" cy="928600"/>
          </a:xfrm>
          <a:prstGeom prst="rect">
            <a:avLst/>
          </a:prstGeom>
        </p:spPr>
      </p:pic>
    </p:spTree>
    <p:extLst>
      <p:ext uri="{BB962C8B-B14F-4D97-AF65-F5344CB8AC3E}">
        <p14:creationId xmlns:p14="http://schemas.microsoft.com/office/powerpoint/2010/main" val="1614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0" y="96091"/>
            <a:ext cx="3228045"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Pricing Options</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86" y="1293324"/>
            <a:ext cx="10058400" cy="4713872"/>
          </a:xfrm>
          <a:prstGeom prst="rect">
            <a:avLst/>
          </a:prstGeom>
        </p:spPr>
      </p:pic>
    </p:spTree>
    <p:extLst>
      <p:ext uri="{BB962C8B-B14F-4D97-AF65-F5344CB8AC3E}">
        <p14:creationId xmlns:p14="http://schemas.microsoft.com/office/powerpoint/2010/main" val="312706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0" y="96091"/>
            <a:ext cx="2648495"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Key Links</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2" name="TextBox 1"/>
          <p:cNvSpPr txBox="1"/>
          <p:nvPr/>
        </p:nvSpPr>
        <p:spPr>
          <a:xfrm>
            <a:off x="878039" y="1700012"/>
            <a:ext cx="9502737" cy="3693319"/>
          </a:xfrm>
          <a:prstGeom prst="rect">
            <a:avLst/>
          </a:prstGeom>
          <a:noFill/>
        </p:spPr>
        <p:txBody>
          <a:bodyPr wrap="square" rtlCol="0">
            <a:spAutoFit/>
          </a:bodyPr>
          <a:lstStyle/>
          <a:p>
            <a:r>
              <a:rPr lang="en-US" dirty="0" smtClean="0"/>
              <a:t>Documentation on </a:t>
            </a:r>
            <a:r>
              <a:rPr lang="en-US" dirty="0"/>
              <a:t>H2o driverless AI: </a:t>
            </a:r>
            <a:r>
              <a:rPr lang="en-US" dirty="0">
                <a:hlinkClick r:id="rId4"/>
              </a:rPr>
              <a:t>http://docs.h2o.ai/driverless-ai/latest-stable/docs/userguide/release_notes.html</a:t>
            </a:r>
            <a:endParaRPr lang="en-US" dirty="0" smtClean="0"/>
          </a:p>
          <a:p>
            <a:endParaRPr lang="en-US" dirty="0"/>
          </a:p>
          <a:p>
            <a:r>
              <a:rPr lang="en-US" dirty="0" err="1" smtClean="0"/>
              <a:t>DriverlessAI</a:t>
            </a:r>
            <a:r>
              <a:rPr lang="en-US" dirty="0" smtClean="0"/>
              <a:t> </a:t>
            </a:r>
            <a:r>
              <a:rPr lang="en-US" dirty="0"/>
              <a:t>Webinars: </a:t>
            </a:r>
            <a:r>
              <a:rPr lang="en-US" u="sng" dirty="0">
                <a:hlinkClick r:id="rId5"/>
              </a:rPr>
              <a:t>https://webinar.com/channel/4a90aa11b48f4a5d8823ec924e7bd8cf</a:t>
            </a:r>
            <a:endParaRPr lang="en-US" dirty="0"/>
          </a:p>
          <a:p>
            <a:r>
              <a:rPr lang="en-US" dirty="0"/>
              <a:t> </a:t>
            </a:r>
          </a:p>
          <a:p>
            <a:r>
              <a:rPr lang="en-US" dirty="0"/>
              <a:t>Feature Engineering by Dimitri Lago:</a:t>
            </a:r>
          </a:p>
          <a:p>
            <a:r>
              <a:rPr lang="en-US" u="sng" dirty="0">
                <a:hlinkClick r:id="rId6"/>
              </a:rPr>
              <a:t>https://www.gotostage.com/channel/4a90aa11b48f4a5d8823ec924e7bd8cf/recording/6e1a607ad5cf4cb594be3ae4bccdbe14/watch?source=CHANNEL</a:t>
            </a:r>
            <a:endParaRPr lang="en-US" dirty="0"/>
          </a:p>
          <a:p>
            <a:r>
              <a:rPr lang="en-US" dirty="0"/>
              <a:t> </a:t>
            </a:r>
          </a:p>
          <a:p>
            <a:r>
              <a:rPr lang="en-US" dirty="0"/>
              <a:t>Machine Learning Interpretability with Driverless AI with Patrick Hall:</a:t>
            </a:r>
          </a:p>
          <a:p>
            <a:r>
              <a:rPr lang="en-US" u="sng" dirty="0">
                <a:hlinkClick r:id="rId7"/>
              </a:rPr>
              <a:t>https://www.gotostage.com/channel/4a90aa11b48f4a5d8823ec924e7bd8cf/recording/0fe74cb2de184f4ea5056b60a7c23472/watch?source=CHANNEL</a:t>
            </a:r>
            <a:endParaRPr lang="en-US" dirty="0"/>
          </a:p>
          <a:p>
            <a:endParaRPr lang="en-US" dirty="0"/>
          </a:p>
        </p:txBody>
      </p:sp>
    </p:spTree>
    <p:extLst>
      <p:ext uri="{BB962C8B-B14F-4D97-AF65-F5344CB8AC3E}">
        <p14:creationId xmlns:p14="http://schemas.microsoft.com/office/powerpoint/2010/main" val="401084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3876</TotalTime>
  <Words>2352</Words>
  <Application>Microsoft Office PowerPoint</Application>
  <PresentationFormat>Widescreen</PresentationFormat>
  <Paragraphs>330</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Segoe UI</vt:lpstr>
      <vt:lpstr>Segoe UI Light</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Rangarajan</dc:creator>
  <cp:lastModifiedBy>Anand Rangarajan</cp:lastModifiedBy>
  <cp:revision>145</cp:revision>
  <dcterms:created xsi:type="dcterms:W3CDTF">2018-01-03T05:43:00Z</dcterms:created>
  <dcterms:modified xsi:type="dcterms:W3CDTF">2018-03-27T17:51:37Z</dcterms:modified>
</cp:coreProperties>
</file>