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1"/>
  </p:sldMasterIdLst>
  <p:notesMasterIdLst>
    <p:notesMasterId r:id="rId17"/>
  </p:notesMasterIdLst>
  <p:handoutMasterIdLst>
    <p:handoutMasterId r:id="rId18"/>
  </p:handoutMasterIdLst>
  <p:sldIdLst>
    <p:sldId id="256" r:id="rId2"/>
    <p:sldId id="394" r:id="rId3"/>
    <p:sldId id="395" r:id="rId4"/>
    <p:sldId id="396" r:id="rId5"/>
    <p:sldId id="324" r:id="rId6"/>
    <p:sldId id="342" r:id="rId7"/>
    <p:sldId id="383" r:id="rId8"/>
    <p:sldId id="387" r:id="rId9"/>
    <p:sldId id="386" r:id="rId10"/>
    <p:sldId id="389" r:id="rId11"/>
    <p:sldId id="388" r:id="rId12"/>
    <p:sldId id="391" r:id="rId13"/>
    <p:sldId id="397" r:id="rId14"/>
    <p:sldId id="392"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esh Manohar" initials="L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7FF"/>
    <a:srgbClr val="897F7F"/>
    <a:srgbClr val="A8D379"/>
    <a:srgbClr val="EFEFEF"/>
    <a:srgbClr val="738494"/>
    <a:srgbClr val="3C83AF"/>
    <a:srgbClr val="FAFAFA"/>
    <a:srgbClr val="424194"/>
    <a:srgbClr val="FFAA41"/>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7" autoAdjust="0"/>
    <p:restoredTop sz="95988" autoAdjust="0"/>
  </p:normalViewPr>
  <p:slideViewPr>
    <p:cSldViewPr snapToGrid="0">
      <p:cViewPr varScale="1">
        <p:scale>
          <a:sx n="158" d="100"/>
          <a:sy n="158" d="100"/>
        </p:scale>
        <p:origin x="-112" y="-1384"/>
      </p:cViewPr>
      <p:guideLst>
        <p:guide orient="horz" pos="2160"/>
        <p:guide pos="3840"/>
      </p:guideLst>
    </p:cSldViewPr>
  </p:slideViewPr>
  <p:notesTextViewPr>
    <p:cViewPr>
      <p:scale>
        <a:sx n="1" d="1"/>
        <a:sy n="1" d="1"/>
      </p:scale>
      <p:origin x="0" y="0"/>
    </p:cViewPr>
  </p:notesTextViewPr>
  <p:sorterViewPr>
    <p:cViewPr>
      <p:scale>
        <a:sx n="100" d="100"/>
        <a:sy n="100" d="100"/>
      </p:scale>
      <p:origin x="0" y="-944"/>
    </p:cViewPr>
  </p:sorterViewPr>
  <p:notesViewPr>
    <p:cSldViewPr snapToGrid="0">
      <p:cViewPr varScale="1">
        <p:scale>
          <a:sx n="88" d="100"/>
          <a:sy n="88" d="100"/>
        </p:scale>
        <p:origin x="266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0B8D36-6138-BA4E-B68C-71530AD6E017}" type="datetimeFigureOut">
              <a:rPr lang="en-US" smtClean="0"/>
              <a:t>12/15/17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806DDE-BB67-414D-8370-9DC79925000F}" type="slidenum">
              <a:rPr lang="en-US" smtClean="0"/>
              <a:t>‹#›</a:t>
            </a:fld>
            <a:endParaRPr lang="en-US"/>
          </a:p>
        </p:txBody>
      </p:sp>
    </p:spTree>
    <p:extLst>
      <p:ext uri="{BB962C8B-B14F-4D97-AF65-F5344CB8AC3E}">
        <p14:creationId xmlns:p14="http://schemas.microsoft.com/office/powerpoint/2010/main" val="465048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E0E4B-2E12-4EE5-90C6-D7E735A72119}" type="datetimeFigureOut">
              <a:rPr lang="en-IN" smtClean="0"/>
              <a:t>12/15/17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57D5D-E871-4B50-A194-0296844C65BC}" type="slidenum">
              <a:rPr lang="en-IN" smtClean="0"/>
              <a:t>‹#›</a:t>
            </a:fld>
            <a:endParaRPr lang="en-IN" dirty="0"/>
          </a:p>
        </p:txBody>
      </p:sp>
    </p:spTree>
    <p:extLst>
      <p:ext uri="{BB962C8B-B14F-4D97-AF65-F5344CB8AC3E}">
        <p14:creationId xmlns:p14="http://schemas.microsoft.com/office/powerpoint/2010/main" val="88494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1</a:t>
            </a:fld>
            <a:endParaRPr lang="en-IN" dirty="0"/>
          </a:p>
        </p:txBody>
      </p:sp>
    </p:spTree>
    <p:extLst>
      <p:ext uri="{BB962C8B-B14F-4D97-AF65-F5344CB8AC3E}">
        <p14:creationId xmlns:p14="http://schemas.microsoft.com/office/powerpoint/2010/main" val="1309433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10</a:t>
            </a:fld>
            <a:endParaRPr lang="en-IN" dirty="0"/>
          </a:p>
        </p:txBody>
      </p:sp>
    </p:spTree>
    <p:extLst>
      <p:ext uri="{BB962C8B-B14F-4D97-AF65-F5344CB8AC3E}">
        <p14:creationId xmlns:p14="http://schemas.microsoft.com/office/powerpoint/2010/main" val="1808251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11</a:t>
            </a:fld>
            <a:endParaRPr lang="en-IN" dirty="0"/>
          </a:p>
        </p:txBody>
      </p:sp>
    </p:spTree>
    <p:extLst>
      <p:ext uri="{BB962C8B-B14F-4D97-AF65-F5344CB8AC3E}">
        <p14:creationId xmlns:p14="http://schemas.microsoft.com/office/powerpoint/2010/main" val="1808251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12</a:t>
            </a:fld>
            <a:endParaRPr lang="en-IN" dirty="0"/>
          </a:p>
        </p:txBody>
      </p:sp>
    </p:spTree>
    <p:extLst>
      <p:ext uri="{BB962C8B-B14F-4D97-AF65-F5344CB8AC3E}">
        <p14:creationId xmlns:p14="http://schemas.microsoft.com/office/powerpoint/2010/main" val="1541456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E57D5D-E871-4B50-A194-0296844C65BC}" type="slidenum">
              <a:rPr lang="en-IN" smtClean="0"/>
              <a:t>13</a:t>
            </a:fld>
            <a:endParaRPr lang="en-IN" dirty="0"/>
          </a:p>
        </p:txBody>
      </p:sp>
    </p:spTree>
    <p:extLst>
      <p:ext uri="{BB962C8B-B14F-4D97-AF65-F5344CB8AC3E}">
        <p14:creationId xmlns:p14="http://schemas.microsoft.com/office/powerpoint/2010/main" val="75670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E57D5D-E871-4B50-A194-0296844C65BC}" type="slidenum">
              <a:rPr lang="en-IN" smtClean="0"/>
              <a:t>14</a:t>
            </a:fld>
            <a:endParaRPr lang="en-IN" dirty="0"/>
          </a:p>
        </p:txBody>
      </p:sp>
    </p:spTree>
    <p:extLst>
      <p:ext uri="{BB962C8B-B14F-4D97-AF65-F5344CB8AC3E}">
        <p14:creationId xmlns:p14="http://schemas.microsoft.com/office/powerpoint/2010/main" val="75670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E57D5D-E871-4B50-A194-0296844C65BC}" type="slidenum">
              <a:rPr lang="en-IN" smtClean="0"/>
              <a:t>2</a:t>
            </a:fld>
            <a:endParaRPr lang="en-IN" dirty="0"/>
          </a:p>
        </p:txBody>
      </p:sp>
    </p:spTree>
    <p:extLst>
      <p:ext uri="{BB962C8B-B14F-4D97-AF65-F5344CB8AC3E}">
        <p14:creationId xmlns:p14="http://schemas.microsoft.com/office/powerpoint/2010/main" val="187306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3</a:t>
            </a:fld>
            <a:endParaRPr lang="en-US" dirty="0"/>
          </a:p>
        </p:txBody>
      </p:sp>
    </p:spTree>
    <p:extLst>
      <p:ext uri="{BB962C8B-B14F-4D97-AF65-F5344CB8AC3E}">
        <p14:creationId xmlns:p14="http://schemas.microsoft.com/office/powerpoint/2010/main" val="342701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4</a:t>
            </a:fld>
            <a:endParaRPr lang="en-US" dirty="0"/>
          </a:p>
        </p:txBody>
      </p:sp>
    </p:spTree>
    <p:extLst>
      <p:ext uri="{BB962C8B-B14F-4D97-AF65-F5344CB8AC3E}">
        <p14:creationId xmlns:p14="http://schemas.microsoft.com/office/powerpoint/2010/main" val="339713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88C2B-5681-4065-AE4F-4E5210754A72}" type="slidenum">
              <a:rPr lang="en-US" smtClean="0"/>
              <a:t>5</a:t>
            </a:fld>
            <a:endParaRPr lang="en-US" dirty="0"/>
          </a:p>
        </p:txBody>
      </p:sp>
    </p:spTree>
    <p:extLst>
      <p:ext uri="{BB962C8B-B14F-4D97-AF65-F5344CB8AC3E}">
        <p14:creationId xmlns:p14="http://schemas.microsoft.com/office/powerpoint/2010/main" val="885176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E57D5D-E871-4B50-A194-0296844C65BC}" type="slidenum">
              <a:rPr lang="en-IN" smtClean="0"/>
              <a:t>6</a:t>
            </a:fld>
            <a:endParaRPr lang="en-IN" dirty="0"/>
          </a:p>
        </p:txBody>
      </p:sp>
    </p:spTree>
    <p:extLst>
      <p:ext uri="{BB962C8B-B14F-4D97-AF65-F5344CB8AC3E}">
        <p14:creationId xmlns:p14="http://schemas.microsoft.com/office/powerpoint/2010/main" val="187306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E57D5D-E871-4B50-A194-0296844C65BC}" type="slidenum">
              <a:rPr lang="en-IN" smtClean="0"/>
              <a:t>7</a:t>
            </a:fld>
            <a:endParaRPr lang="en-IN" dirty="0"/>
          </a:p>
        </p:txBody>
      </p:sp>
    </p:spTree>
    <p:extLst>
      <p:ext uri="{BB962C8B-B14F-4D97-AF65-F5344CB8AC3E}">
        <p14:creationId xmlns:p14="http://schemas.microsoft.com/office/powerpoint/2010/main" val="154821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Architecting</a:t>
            </a:r>
            <a:r>
              <a:rPr lang="en-US" baseline="0" dirty="0"/>
              <a:t> for the cloud means you can start small, don’t have to plan for capacity, or have any real capacity constraints. This means, the way you’d design your workloads would be very different, without really bothering about some of the traditional constraints that you have in terms of scale and capacity. You can start small, scale later</a:t>
            </a:r>
          </a:p>
          <a:p>
            <a:endParaRPr lang="en-US" baseline="0" dirty="0"/>
          </a:p>
          <a:p>
            <a:r>
              <a:rPr lang="en-US" baseline="0" dirty="0"/>
              <a:t>Continuous evolution means you don’t have to boil the ocean to make the best architectural choices. Cloud allows you to swap in and out components quickly so you can fail fast and learn. Based on your knowledge and requirement you can add incremental complexity to your architecture</a:t>
            </a:r>
          </a:p>
          <a:p>
            <a:endParaRPr lang="en-US" baseline="0" dirty="0"/>
          </a:p>
          <a:p>
            <a:r>
              <a:rPr lang="en-US" baseline="0" dirty="0"/>
              <a:t>You can run experiments with your workloads, scale it up, collect data and shut it down. This way, you can make architectural choices based on benchmarks. For example, you can benchmark instance families, instance types for databases, compute and storage instances and base your architectural decisions on this</a:t>
            </a:r>
          </a:p>
          <a:p>
            <a:endParaRPr lang="en-US" baseline="0" dirty="0"/>
          </a:p>
          <a:p>
            <a:r>
              <a:rPr lang="en-US" baseline="0" dirty="0"/>
              <a:t>You can simulate real world tests using a large scale testing environment and then shut it down, without incurring much cost. This is unlike the on premise world</a:t>
            </a:r>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8</a:t>
            </a:fld>
            <a:endParaRPr lang="en-IN" dirty="0"/>
          </a:p>
        </p:txBody>
      </p:sp>
    </p:spTree>
    <p:extLst>
      <p:ext uri="{BB962C8B-B14F-4D97-AF65-F5344CB8AC3E}">
        <p14:creationId xmlns:p14="http://schemas.microsoft.com/office/powerpoint/2010/main" val="12519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Architecting</a:t>
            </a:r>
            <a:r>
              <a:rPr lang="en-US" baseline="0" dirty="0"/>
              <a:t> for the cloud means you can start small, don’t have to plan for capacity, or have any real capacity constraints. This means, the way you’d design your workloads would be very different, without really bothering about some of the traditional constraints that you have in terms of scale and capacity. You can start small, scale later</a:t>
            </a:r>
          </a:p>
          <a:p>
            <a:endParaRPr lang="en-US" baseline="0" dirty="0"/>
          </a:p>
          <a:p>
            <a:r>
              <a:rPr lang="en-US" baseline="0" dirty="0"/>
              <a:t>Continuous evolution means you don’t have to boil the ocean to make the best architectural choices. Cloud allows you to swap in and out components quickly so you can fail fast and learn. Based on your knowledge and requirement you can add incremental complexity to your architecture</a:t>
            </a:r>
          </a:p>
          <a:p>
            <a:endParaRPr lang="en-US" baseline="0" dirty="0"/>
          </a:p>
          <a:p>
            <a:r>
              <a:rPr lang="en-US" baseline="0" dirty="0"/>
              <a:t>You can run experiments with your workloads, scale it up, collect data and shut it down. This way, you can make architectural choices based on benchmarks. For example, you can benchmark instance families, instance types for databases, compute and storage instances and base your architectural decisions on this</a:t>
            </a:r>
          </a:p>
          <a:p>
            <a:endParaRPr lang="en-US" baseline="0" dirty="0"/>
          </a:p>
          <a:p>
            <a:r>
              <a:rPr lang="en-US" baseline="0" dirty="0"/>
              <a:t>You can simulate real world tests using a large scale testing environment and then shut it down, without incurring much cost. This is unlike the on premise world</a:t>
            </a:r>
            <a:endParaRPr lang="en-US" dirty="0"/>
          </a:p>
        </p:txBody>
      </p:sp>
      <p:sp>
        <p:nvSpPr>
          <p:cNvPr id="4" name="Slide Number Placeholder 3"/>
          <p:cNvSpPr>
            <a:spLocks noGrp="1"/>
          </p:cNvSpPr>
          <p:nvPr>
            <p:ph type="sldNum" sz="quarter" idx="10"/>
          </p:nvPr>
        </p:nvSpPr>
        <p:spPr/>
        <p:txBody>
          <a:bodyPr/>
          <a:lstStyle/>
          <a:p>
            <a:fld id="{1EE57D5D-E871-4B50-A194-0296844C65BC}" type="slidenum">
              <a:rPr lang="en-IN" smtClean="0"/>
              <a:t>9</a:t>
            </a:fld>
            <a:endParaRPr lang="en-IN" dirty="0"/>
          </a:p>
        </p:txBody>
      </p:sp>
    </p:spTree>
    <p:extLst>
      <p:ext uri="{BB962C8B-B14F-4D97-AF65-F5344CB8AC3E}">
        <p14:creationId xmlns:p14="http://schemas.microsoft.com/office/powerpoint/2010/main" val="12519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with no footer">
    <p:spTree>
      <p:nvGrpSpPr>
        <p:cNvPr id="1" name=""/>
        <p:cNvGrpSpPr/>
        <p:nvPr/>
      </p:nvGrpSpPr>
      <p:grpSpPr>
        <a:xfrm>
          <a:off x="0" y="0"/>
          <a:ext cx="0" cy="0"/>
          <a:chOff x="0" y="0"/>
          <a:chExt cx="0" cy="0"/>
        </a:xfrm>
      </p:grpSpPr>
      <p:sp>
        <p:nvSpPr>
          <p:cNvPr id="2" name="Rectangle 1"/>
          <p:cNvSpPr/>
          <p:nvPr userDrawn="1"/>
        </p:nvSpPr>
        <p:spPr bwMode="auto">
          <a:xfrm>
            <a:off x="0" y="327719"/>
            <a:ext cx="12192001" cy="345496"/>
          </a:xfrm>
          <a:prstGeom prst="rect">
            <a:avLst/>
          </a:prstGeom>
          <a:solidFill>
            <a:schemeClr val="tx2"/>
          </a:solidFill>
          <a:ln w="12700">
            <a:noFill/>
            <a:round/>
            <a:headEnd/>
            <a:tailEnd/>
          </a:ln>
        </p:spPr>
        <p:txBody>
          <a:bodyPr rtlCol="0" anchor="ctr"/>
          <a:lstStyle/>
          <a:p>
            <a:pPr algn="ct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550207" y="1"/>
            <a:ext cx="1415514" cy="1000932"/>
          </a:xfrm>
          <a:prstGeom prst="rect">
            <a:avLst/>
          </a:prstGeom>
        </p:spPr>
      </p:pic>
    </p:spTree>
    <p:extLst>
      <p:ext uri="{BB962C8B-B14F-4D97-AF65-F5344CB8AC3E}">
        <p14:creationId xmlns:p14="http://schemas.microsoft.com/office/powerpoint/2010/main" val="2130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3456878" y="3401179"/>
            <a:ext cx="8735122" cy="1036948"/>
          </a:xfrm>
          <a:prstGeom prst="rect">
            <a:avLst/>
          </a:prstGeom>
          <a:solidFill>
            <a:schemeClr val="tx2"/>
          </a:solidFill>
        </p:spPr>
        <p:txBody>
          <a:bodyPr anchor="ctr"/>
          <a:lstStyle>
            <a:lvl1pPr marL="0" indent="0">
              <a:buNone/>
              <a:defRPr sz="3200">
                <a:solidFill>
                  <a:schemeClr val="bg1"/>
                </a:solidFill>
                <a:latin typeface="Lucida Sans"/>
                <a:cs typeface="Lucida Sans"/>
              </a:defRPr>
            </a:lvl1pPr>
          </a:lstStyle>
          <a:p>
            <a:pPr lvl="0"/>
            <a:r>
              <a:rPr lang="en-US" dirty="0"/>
              <a:t>Click to edit Section Title</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550207" y="1"/>
            <a:ext cx="1415514" cy="1000932"/>
          </a:xfrm>
          <a:prstGeom prst="rect">
            <a:avLst/>
          </a:prstGeom>
        </p:spPr>
      </p:pic>
    </p:spTree>
    <p:extLst>
      <p:ext uri="{BB962C8B-B14F-4D97-AF65-F5344CB8AC3E}">
        <p14:creationId xmlns:p14="http://schemas.microsoft.com/office/powerpoint/2010/main" val="150281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de-DE"/>
              <a:t>© </a:t>
            </a:r>
            <a:r>
              <a:rPr lang="en-US"/>
              <a:t>LatentView Analytics. Confidential</a:t>
            </a:r>
            <a:endParaRPr lang="en-US" dirty="0"/>
          </a:p>
        </p:txBody>
      </p:sp>
      <p:sp>
        <p:nvSpPr>
          <p:cNvPr id="3" name="Slide Number Placeholder 11"/>
          <p:cNvSpPr>
            <a:spLocks noGrp="1"/>
          </p:cNvSpPr>
          <p:nvPr>
            <p:ph type="sldNum" sz="quarter" idx="4"/>
          </p:nvPr>
        </p:nvSpPr>
        <p:spPr>
          <a:xfrm>
            <a:off x="11364763" y="6356350"/>
            <a:ext cx="568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9AD5F-3CCE-084D-84D8-4A35232D377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550207" y="1"/>
            <a:ext cx="1415514" cy="1000932"/>
          </a:xfrm>
          <a:prstGeom prst="rect">
            <a:avLst/>
          </a:prstGeom>
        </p:spPr>
      </p:pic>
    </p:spTree>
    <p:extLst>
      <p:ext uri="{BB962C8B-B14F-4D97-AF65-F5344CB8AC3E}">
        <p14:creationId xmlns:p14="http://schemas.microsoft.com/office/powerpoint/2010/main" val="59424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No Content">
    <p:spTree>
      <p:nvGrpSpPr>
        <p:cNvPr id="1" name=""/>
        <p:cNvGrpSpPr/>
        <p:nvPr/>
      </p:nvGrpSpPr>
      <p:grpSpPr>
        <a:xfrm>
          <a:off x="0" y="0"/>
          <a:ext cx="0" cy="0"/>
          <a:chOff x="0" y="0"/>
          <a:chExt cx="0" cy="0"/>
        </a:xfrm>
      </p:grpSpPr>
      <p:sp>
        <p:nvSpPr>
          <p:cNvPr id="7" name="Rectangle 6"/>
          <p:cNvSpPr/>
          <p:nvPr userDrawn="1"/>
        </p:nvSpPr>
        <p:spPr bwMode="auto">
          <a:xfrm>
            <a:off x="0" y="327719"/>
            <a:ext cx="12192001" cy="345496"/>
          </a:xfrm>
          <a:prstGeom prst="rect">
            <a:avLst/>
          </a:prstGeom>
          <a:solidFill>
            <a:schemeClr val="tx2"/>
          </a:solidFill>
          <a:ln w="12700">
            <a:noFill/>
            <a:round/>
            <a:headEnd/>
            <a:tailEnd/>
          </a:ln>
        </p:spPr>
        <p:txBody>
          <a:bodyPr rtlCol="0" anchor="ctr"/>
          <a:lstStyle/>
          <a:p>
            <a:pPr algn="ctr"/>
            <a:endParaRPr lang="en-US" dirty="0">
              <a:latin typeface="Lucida Sans"/>
              <a:cs typeface="Lucida Sans"/>
            </a:endParaRPr>
          </a:p>
        </p:txBody>
      </p:sp>
      <p:sp>
        <p:nvSpPr>
          <p:cNvPr id="2" name="Title 1"/>
          <p:cNvSpPr>
            <a:spLocks noGrp="1"/>
          </p:cNvSpPr>
          <p:nvPr>
            <p:ph type="title"/>
          </p:nvPr>
        </p:nvSpPr>
        <p:spPr>
          <a:xfrm>
            <a:off x="291790" y="1"/>
            <a:ext cx="8558699" cy="970156"/>
          </a:xfrm>
          <a:prstGeom prst="rect">
            <a:avLst/>
          </a:prstGeom>
          <a:solidFill>
            <a:schemeClr val="bg1"/>
          </a:solidFill>
        </p:spPr>
        <p:txBody>
          <a:bodyPr anchor="ctr"/>
          <a:lstStyle>
            <a:lvl1pPr>
              <a:defRPr>
                <a:solidFill>
                  <a:schemeClr val="accent1">
                    <a:lumMod val="75000"/>
                  </a:schemeClr>
                </a:solidFill>
                <a:latin typeface="Lucida Sans"/>
                <a:cs typeface="Lucida Sans"/>
              </a:defRPr>
            </a:lvl1p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Lucida Sans"/>
                <a:cs typeface="Lucida Sans"/>
              </a:defRPr>
            </a:lvl1pPr>
          </a:lstStyle>
          <a:p>
            <a:r>
              <a:rPr lang="de-DE"/>
              <a:t>© </a:t>
            </a:r>
            <a:r>
              <a:rPr lang="en-US"/>
              <a:t>LatentView Analytics. Confidential</a:t>
            </a:r>
            <a:endParaRPr lang="en-US" dirty="0"/>
          </a:p>
        </p:txBody>
      </p:sp>
      <p:sp>
        <p:nvSpPr>
          <p:cNvPr id="6" name="Slide Number Placeholder 11"/>
          <p:cNvSpPr>
            <a:spLocks noGrp="1"/>
          </p:cNvSpPr>
          <p:nvPr>
            <p:ph type="sldNum" sz="quarter" idx="4"/>
          </p:nvPr>
        </p:nvSpPr>
        <p:spPr>
          <a:xfrm>
            <a:off x="11364763" y="6356350"/>
            <a:ext cx="568900" cy="365125"/>
          </a:xfrm>
          <a:prstGeom prst="rect">
            <a:avLst/>
          </a:prstGeom>
        </p:spPr>
        <p:txBody>
          <a:bodyPr vert="horz" lIns="91440" tIns="45720" rIns="91440" bIns="45720" rtlCol="0" anchor="ctr"/>
          <a:lstStyle>
            <a:lvl1pPr algn="r">
              <a:defRPr sz="1200">
                <a:solidFill>
                  <a:schemeClr val="tx1">
                    <a:tint val="75000"/>
                  </a:schemeClr>
                </a:solidFill>
                <a:latin typeface="Lucida Sans"/>
                <a:cs typeface="Lucida Sans"/>
              </a:defRPr>
            </a:lvl1pPr>
          </a:lstStyle>
          <a:p>
            <a:fld id="{6CD9AD5F-3CCE-084D-84D8-4A35232D377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550207" y="1"/>
            <a:ext cx="1415514" cy="1000932"/>
          </a:xfrm>
          <a:prstGeom prst="rect">
            <a:avLst/>
          </a:prstGeom>
        </p:spPr>
      </p:pic>
    </p:spTree>
    <p:extLst>
      <p:ext uri="{BB962C8B-B14F-4D97-AF65-F5344CB8AC3E}">
        <p14:creationId xmlns:p14="http://schemas.microsoft.com/office/powerpoint/2010/main" val="1254924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5195" y="1469746"/>
            <a:ext cx="5294715" cy="3746012"/>
          </a:xfrm>
          <a:prstGeom prst="rect">
            <a:avLst/>
          </a:prstGeom>
        </p:spPr>
      </p:pic>
      <p:cxnSp>
        <p:nvCxnSpPr>
          <p:cNvPr id="4" name="Straight Connector 3"/>
          <p:cNvCxnSpPr/>
          <p:nvPr userDrawn="1"/>
        </p:nvCxnSpPr>
        <p:spPr>
          <a:xfrm>
            <a:off x="6091456" y="938465"/>
            <a:ext cx="0" cy="48203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4" name="Picture 10" descr="https://kabbage-media-user.s3.amazonaws.com/Media/Default/Images/Blog/b2b%20business%20marketing.jpg"/>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0" y="0"/>
            <a:ext cx="5992837" cy="687206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771052" y="102539"/>
            <a:ext cx="2667839" cy="1886470"/>
          </a:xfrm>
          <a:prstGeom prst="rect">
            <a:avLst/>
          </a:prstGeom>
        </p:spPr>
      </p:pic>
      <p:pic>
        <p:nvPicPr>
          <p:cNvPr id="18" name="Content Placeholder 3"/>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871747" y="6025301"/>
            <a:ext cx="824551" cy="453502"/>
          </a:xfrm>
          <a:prstGeom prst="rect">
            <a:avLst/>
          </a:prstGeom>
        </p:spPr>
      </p:pic>
      <p:pic>
        <p:nvPicPr>
          <p:cNvPr id="20" name="Picture 19"/>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8147328" y="6042766"/>
            <a:ext cx="1915286" cy="418573"/>
          </a:xfrm>
          <a:prstGeom prst="rect">
            <a:avLst/>
          </a:prstGeom>
        </p:spPr>
      </p:pic>
      <p:cxnSp>
        <p:nvCxnSpPr>
          <p:cNvPr id="21" name="Straight Connector 20"/>
          <p:cNvCxnSpPr/>
          <p:nvPr userDrawn="1"/>
        </p:nvCxnSpPr>
        <p:spPr>
          <a:xfrm>
            <a:off x="7696298" y="5491716"/>
            <a:ext cx="2742593"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hasCustomPrompt="1"/>
          </p:nvPr>
        </p:nvSpPr>
        <p:spPr>
          <a:xfrm>
            <a:off x="6289289" y="2123081"/>
            <a:ext cx="5631366" cy="1325563"/>
          </a:xfrm>
          <a:prstGeom prst="rect">
            <a:avLst/>
          </a:prstGeom>
        </p:spPr>
        <p:txBody>
          <a:bodyPr anchor="ctr"/>
          <a:lstStyle>
            <a:lvl1pPr algn="ctr">
              <a:defRPr sz="4000" b="0" cap="none" spc="0">
                <a:ln w="0"/>
                <a:solidFill>
                  <a:schemeClr val="accent1">
                    <a:lumMod val="50000"/>
                  </a:schemeClr>
                </a:solidFill>
                <a:effectLst>
                  <a:outerShdw blurRad="38100" dist="25400" dir="5400000" algn="ctr" rotWithShape="0">
                    <a:srgbClr val="6E747A">
                      <a:alpha val="43000"/>
                    </a:srgbClr>
                  </a:outerShdw>
                </a:effectLst>
                <a:latin typeface="Lucida Sans"/>
                <a:ea typeface="Damascus" charset="-78"/>
                <a:cs typeface="Lucida Sans"/>
              </a:defRPr>
            </a:lvl1pPr>
          </a:lstStyle>
          <a:p>
            <a:r>
              <a:rPr lang="en-US" dirty="0"/>
              <a:t>Thank You</a:t>
            </a:r>
          </a:p>
        </p:txBody>
      </p:sp>
      <p:sp>
        <p:nvSpPr>
          <p:cNvPr id="24" name="Text Placeholder 23"/>
          <p:cNvSpPr>
            <a:spLocks noGrp="1"/>
          </p:cNvSpPr>
          <p:nvPr>
            <p:ph type="body" sz="quarter" idx="10" hasCustomPrompt="1"/>
          </p:nvPr>
        </p:nvSpPr>
        <p:spPr>
          <a:xfrm>
            <a:off x="6289675" y="3635375"/>
            <a:ext cx="5630863" cy="881063"/>
          </a:xfrm>
          <a:prstGeom prst="rect">
            <a:avLst/>
          </a:prstGeom>
        </p:spPr>
        <p:txBody>
          <a:bodyPr anchor="ctr"/>
          <a:lstStyle>
            <a:lvl1pPr marL="0" indent="0" algn="ctr">
              <a:buNone/>
              <a:defRPr>
                <a:latin typeface="Lucida Sans"/>
                <a:cs typeface="Lucida Sans"/>
              </a:defRPr>
            </a:lvl1pPr>
          </a:lstStyle>
          <a:p>
            <a:pPr lvl="0"/>
            <a:r>
              <a:rPr lang="en-US" dirty="0"/>
              <a:t>Your </a:t>
            </a:r>
            <a:r>
              <a:rPr lang="en-US"/>
              <a:t>email address here</a:t>
            </a:r>
            <a:endParaRPr lang="en-US" dirty="0"/>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l="8407" r="66193"/>
          <a:stretch/>
        </p:blipFill>
        <p:spPr>
          <a:xfrm>
            <a:off x="10513644" y="5772310"/>
            <a:ext cx="754578" cy="959484"/>
          </a:xfrm>
          <a:prstGeom prst="rect">
            <a:avLst/>
          </a:prstGeom>
        </p:spPr>
      </p:pic>
    </p:spTree>
    <p:extLst>
      <p:ext uri="{BB962C8B-B14F-4D97-AF65-F5344CB8AC3E}">
        <p14:creationId xmlns:p14="http://schemas.microsoft.com/office/powerpoint/2010/main" val="19524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292108" y="33453"/>
            <a:ext cx="10492792" cy="903249"/>
          </a:xfrm>
          <a:prstGeom prst="rect">
            <a:avLst/>
          </a:prstGeom>
        </p:spPr>
        <p:txBody>
          <a:bodyPr anchor="ctr"/>
          <a:lstStyle>
            <a:lvl1pPr algn="l" defTabSz="914400" rtl="0" eaLnBrk="1" latinLnBrk="0" hangingPunct="1">
              <a:spcBef>
                <a:spcPct val="0"/>
              </a:spcBef>
              <a:buNone/>
              <a:defRPr sz="3200" b="1" kern="1200">
                <a:solidFill>
                  <a:schemeClr val="bg1"/>
                </a:solidFill>
                <a:latin typeface="+mj-lt"/>
                <a:ea typeface="+mj-ea"/>
                <a:cs typeface="+mj-cs"/>
              </a:defRPr>
            </a:lvl1pPr>
          </a:lstStyle>
          <a:p>
            <a:endParaRPr lang="en-US" dirty="0">
              <a:latin typeface="Lucida Sans"/>
              <a:cs typeface="Lucida Sans"/>
            </a:endParaRPr>
          </a:p>
        </p:txBody>
      </p:sp>
      <p:sp>
        <p:nvSpPr>
          <p:cNvPr id="11" name="Footer Placeholder 10"/>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ucida Sans"/>
                <a:cs typeface="Lucida Sans"/>
              </a:defRPr>
            </a:lvl1pPr>
          </a:lstStyle>
          <a:p>
            <a:r>
              <a:rPr lang="de-DE"/>
              <a:t>© </a:t>
            </a:r>
            <a:r>
              <a:rPr lang="en-US"/>
              <a:t>LatentView Analytics. Confidential</a:t>
            </a:r>
            <a:endParaRPr lang="en-US" dirty="0"/>
          </a:p>
        </p:txBody>
      </p:sp>
      <p:sp>
        <p:nvSpPr>
          <p:cNvPr id="12" name="Slide Number Placeholder 11"/>
          <p:cNvSpPr>
            <a:spLocks noGrp="1"/>
          </p:cNvSpPr>
          <p:nvPr>
            <p:ph type="sldNum" sz="quarter" idx="4"/>
          </p:nvPr>
        </p:nvSpPr>
        <p:spPr>
          <a:xfrm>
            <a:off x="11364763" y="6356350"/>
            <a:ext cx="568900" cy="365125"/>
          </a:xfrm>
          <a:prstGeom prst="rect">
            <a:avLst/>
          </a:prstGeom>
        </p:spPr>
        <p:txBody>
          <a:bodyPr vert="horz" lIns="91440" tIns="45720" rIns="91440" bIns="45720" rtlCol="0" anchor="ctr"/>
          <a:lstStyle>
            <a:lvl1pPr algn="r">
              <a:defRPr sz="1200">
                <a:solidFill>
                  <a:schemeClr val="tx1">
                    <a:tint val="75000"/>
                  </a:schemeClr>
                </a:solidFill>
                <a:latin typeface="Lucida Sans"/>
                <a:cs typeface="Lucida Sans"/>
              </a:defRPr>
            </a:lvl1pPr>
          </a:lstStyle>
          <a:p>
            <a:fld id="{6CD9AD5F-3CCE-084D-84D8-4A35232D3779}" type="slidenum">
              <a:rPr lang="en-US" smtClean="0"/>
              <a:pPr/>
              <a:t>‹#›</a:t>
            </a:fld>
            <a:endParaRPr lang="en-US"/>
          </a:p>
        </p:txBody>
      </p:sp>
    </p:spTree>
    <p:extLst>
      <p:ext uri="{BB962C8B-B14F-4D97-AF65-F5344CB8AC3E}">
        <p14:creationId xmlns:p14="http://schemas.microsoft.com/office/powerpoint/2010/main" val="1669606066"/>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40" r:id="rId3"/>
    <p:sldLayoutId id="2147483742" r:id="rId4"/>
    <p:sldLayoutId id="2147483758" r:id="rId5"/>
    <p:sldLayoutId id="2147483759" r:id="rId6"/>
  </p:sldLayoutIdLst>
  <p:hf hdr="0" dt="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76213"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1pPr>
      <a:lvl2pPr marL="360363"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2pPr>
      <a:lvl3pPr marL="536575"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9" Type="http://schemas.openxmlformats.org/officeDocument/2006/relationships/image" Target="../media/image28.png"/><Relationship Id="rId20" Type="http://schemas.openxmlformats.org/officeDocument/2006/relationships/image" Target="../media/image39.png"/><Relationship Id="rId21" Type="http://schemas.openxmlformats.org/officeDocument/2006/relationships/image" Target="../media/image40.png"/><Relationship Id="rId22" Type="http://schemas.openxmlformats.org/officeDocument/2006/relationships/image" Target="../media/image41.png"/><Relationship Id="rId23" Type="http://schemas.openxmlformats.org/officeDocument/2006/relationships/image" Target="../media/image42.png"/><Relationship Id="rId24" Type="http://schemas.openxmlformats.org/officeDocument/2006/relationships/image" Target="../media/image43.tiff"/><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emf"/><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6.png"/><Relationship Id="rId18" Type="http://schemas.openxmlformats.org/officeDocument/2006/relationships/image" Target="../media/image37.png"/><Relationship Id="rId19" Type="http://schemas.openxmlformats.org/officeDocument/2006/relationships/image" Target="../media/image38.png"/><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jpe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25891" y="982870"/>
            <a:ext cx="5458109" cy="4859130"/>
          </a:xfrm>
          <a:prstGeom prst="rect">
            <a:avLst/>
          </a:prstGeom>
        </p:spPr>
        <p:txBody>
          <a:bodyPr lIns="182880" rIns="182880" anchor="ctr"/>
          <a:lstStyle/>
          <a:p>
            <a:pPr algn="l"/>
            <a:r>
              <a:rPr lang="en-US" dirty="0"/>
              <a:t>Setting up a Cloud Analytics Infrastructure</a:t>
            </a:r>
            <a:br>
              <a:rPr lang="en-US" dirty="0"/>
            </a:br>
            <a:r>
              <a:rPr lang="en-US" sz="1600" b="0" dirty="0" smtClean="0"/>
              <a:t>December </a:t>
            </a:r>
            <a:r>
              <a:rPr lang="en-US" sz="1600" b="0" dirty="0"/>
              <a:t>2017</a:t>
            </a:r>
          </a:p>
        </p:txBody>
      </p:sp>
    </p:spTree>
    <p:extLst>
      <p:ext uri="{BB962C8B-B14F-4D97-AF65-F5344CB8AC3E}">
        <p14:creationId xmlns:p14="http://schemas.microsoft.com/office/powerpoint/2010/main" val="138124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Analytics Projects require a focus on Business outcomes</a:t>
            </a:r>
            <a:endParaRPr lang="en-US" sz="2400" b="0" dirty="0"/>
          </a:p>
        </p:txBody>
      </p:sp>
      <p:sp>
        <p:nvSpPr>
          <p:cNvPr id="3" name="Footer Placeholder 2"/>
          <p:cNvSpPr>
            <a:spLocks noGrp="1"/>
          </p:cNvSpPr>
          <p:nvPr>
            <p:ph type="ftr" sz="quarter" idx="10"/>
          </p:nvPr>
        </p:nvSpPr>
        <p:spPr/>
        <p:txBody>
          <a:bodyPr/>
          <a:lstStyle/>
          <a:p>
            <a:r>
              <a:rPr lang="de-DE"/>
              <a:t>© </a:t>
            </a:r>
            <a:r>
              <a:rPr lang="en-US"/>
              <a:t>LatentView Analytics. Confidential</a:t>
            </a:r>
            <a:endParaRPr lang="en-US" dirty="0"/>
          </a:p>
        </p:txBody>
      </p:sp>
      <p:sp>
        <p:nvSpPr>
          <p:cNvPr id="4" name="Slide Number Placeholder 3"/>
          <p:cNvSpPr>
            <a:spLocks noGrp="1"/>
          </p:cNvSpPr>
          <p:nvPr>
            <p:ph type="sldNum" sz="quarter" idx="4"/>
          </p:nvPr>
        </p:nvSpPr>
        <p:spPr/>
        <p:txBody>
          <a:bodyPr/>
          <a:lstStyle/>
          <a:p>
            <a:fld id="{6CD9AD5F-3CCE-084D-84D8-4A35232D3779}" type="slidenum">
              <a:rPr lang="en-US" smtClean="0"/>
              <a:pPr/>
              <a:t>10</a:t>
            </a:fld>
            <a:endParaRPr lang="en-US"/>
          </a:p>
        </p:txBody>
      </p:sp>
      <p:sp>
        <p:nvSpPr>
          <p:cNvPr id="8" name="Rectangle 7"/>
          <p:cNvSpPr/>
          <p:nvPr/>
        </p:nvSpPr>
        <p:spPr>
          <a:xfrm>
            <a:off x="9462389" y="1563538"/>
            <a:ext cx="2103668" cy="16005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F33745"/>
              </a:solidFill>
              <a:latin typeface="Lucida Sans"/>
              <a:cs typeface="Lucida Sans"/>
            </a:endParaRPr>
          </a:p>
        </p:txBody>
      </p:sp>
      <p:sp>
        <p:nvSpPr>
          <p:cNvPr id="10" name="Rectangle 9"/>
          <p:cNvSpPr/>
          <p:nvPr/>
        </p:nvSpPr>
        <p:spPr>
          <a:xfrm>
            <a:off x="7358721" y="1563538"/>
            <a:ext cx="2103668" cy="1600561"/>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en-US" sz="1100" kern="0">
              <a:solidFill>
                <a:sysClr val="windowText" lastClr="000000"/>
              </a:solidFill>
              <a:latin typeface="Lucida Sans"/>
              <a:cs typeface="Lucida Sans"/>
            </a:endParaRPr>
          </a:p>
        </p:txBody>
      </p:sp>
      <p:sp>
        <p:nvSpPr>
          <p:cNvPr id="11" name="Rectangle 10"/>
          <p:cNvSpPr/>
          <p:nvPr/>
        </p:nvSpPr>
        <p:spPr>
          <a:xfrm rot="2700000">
            <a:off x="9332688" y="2228660"/>
            <a:ext cx="270245" cy="270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Lucida Sans"/>
              <a:cs typeface="Lucida Sans"/>
            </a:endParaRPr>
          </a:p>
        </p:txBody>
      </p:sp>
      <p:sp>
        <p:nvSpPr>
          <p:cNvPr id="12" name="Rectangle 11"/>
          <p:cNvSpPr/>
          <p:nvPr/>
        </p:nvSpPr>
        <p:spPr>
          <a:xfrm>
            <a:off x="5255054" y="1563538"/>
            <a:ext cx="2103668" cy="1600561"/>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a:latin typeface="Lucida Sans"/>
              <a:cs typeface="Lucida Sans"/>
            </a:endParaRPr>
          </a:p>
        </p:txBody>
      </p:sp>
      <p:sp>
        <p:nvSpPr>
          <p:cNvPr id="13" name="Rectangle 12"/>
          <p:cNvSpPr/>
          <p:nvPr/>
        </p:nvSpPr>
        <p:spPr>
          <a:xfrm rot="2700000">
            <a:off x="7223601" y="2228662"/>
            <a:ext cx="270245" cy="270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Lucida Sans"/>
              <a:cs typeface="Lucida Sans"/>
            </a:endParaRPr>
          </a:p>
        </p:txBody>
      </p:sp>
      <p:sp>
        <p:nvSpPr>
          <p:cNvPr id="14" name="Rectangle 13"/>
          <p:cNvSpPr/>
          <p:nvPr/>
        </p:nvSpPr>
        <p:spPr>
          <a:xfrm rot="2700000">
            <a:off x="11430936" y="2228660"/>
            <a:ext cx="270245" cy="270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Lucida Sans"/>
              <a:cs typeface="Lucida Sans"/>
            </a:endParaRPr>
          </a:p>
        </p:txBody>
      </p:sp>
      <p:sp>
        <p:nvSpPr>
          <p:cNvPr id="15" name="Rectangle 14"/>
          <p:cNvSpPr/>
          <p:nvPr/>
        </p:nvSpPr>
        <p:spPr>
          <a:xfrm>
            <a:off x="3151386" y="1563538"/>
            <a:ext cx="2103668" cy="1600561"/>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a:latin typeface="Lucida Sans"/>
              <a:cs typeface="Lucida Sans"/>
            </a:endParaRPr>
          </a:p>
        </p:txBody>
      </p:sp>
      <p:sp>
        <p:nvSpPr>
          <p:cNvPr id="16" name="Rectangle 15"/>
          <p:cNvSpPr/>
          <p:nvPr/>
        </p:nvSpPr>
        <p:spPr>
          <a:xfrm rot="2700000">
            <a:off x="5119932" y="2228662"/>
            <a:ext cx="270245" cy="270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Lucida Sans"/>
              <a:cs typeface="Lucida Sans"/>
            </a:endParaRPr>
          </a:p>
        </p:txBody>
      </p:sp>
      <p:sp>
        <p:nvSpPr>
          <p:cNvPr id="17" name="Rectangle 16"/>
          <p:cNvSpPr/>
          <p:nvPr/>
        </p:nvSpPr>
        <p:spPr>
          <a:xfrm>
            <a:off x="1047718" y="1563538"/>
            <a:ext cx="2103668" cy="1600561"/>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a:latin typeface="Lucida Sans"/>
              <a:cs typeface="Lucida Sans"/>
            </a:endParaRPr>
          </a:p>
        </p:txBody>
      </p:sp>
      <p:sp>
        <p:nvSpPr>
          <p:cNvPr id="18" name="Rectangle 17"/>
          <p:cNvSpPr/>
          <p:nvPr/>
        </p:nvSpPr>
        <p:spPr>
          <a:xfrm rot="2700000">
            <a:off x="3008047" y="2228662"/>
            <a:ext cx="270245" cy="270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Lucida Sans"/>
              <a:cs typeface="Lucida Sans"/>
            </a:endParaRPr>
          </a:p>
        </p:txBody>
      </p:sp>
      <p:sp>
        <p:nvSpPr>
          <p:cNvPr id="19" name="Text Placeholder 32"/>
          <p:cNvSpPr txBox="1">
            <a:spLocks/>
          </p:cNvSpPr>
          <p:nvPr/>
        </p:nvSpPr>
        <p:spPr>
          <a:xfrm>
            <a:off x="1049408" y="3224243"/>
            <a:ext cx="2103668" cy="668879"/>
          </a:xfrm>
          <a:prstGeom prst="rect">
            <a:avLst/>
          </a:prstGeom>
        </p:spPr>
        <p:txBody>
          <a:bodyPr lIns="91440" tIns="0" rIns="91440" bIns="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Deploy a Data Warehouse</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Create a BI Portal</a:t>
            </a:r>
          </a:p>
          <a:p>
            <a:pPr marL="115888" lvl="0" indent="-115888" defTabSz="914400">
              <a:lnSpc>
                <a:spcPct val="100000"/>
              </a:lnSpc>
              <a:spcBef>
                <a:spcPts val="300"/>
              </a:spcBef>
              <a:buNone/>
            </a:pPr>
            <a:endParaRPr lang="en-US" sz="1400" dirty="0">
              <a:solidFill>
                <a:schemeClr val="tx1">
                  <a:lumMod val="65000"/>
                  <a:lumOff val="35000"/>
                </a:schemeClr>
              </a:solidFill>
              <a:latin typeface="Lucida Sans"/>
              <a:cs typeface="Lucida Sans"/>
            </a:endParaRPr>
          </a:p>
          <a:p>
            <a:pPr marL="115888" lvl="0" indent="-115888" defTabSz="914400">
              <a:lnSpc>
                <a:spcPct val="100000"/>
              </a:lnSpc>
              <a:spcBef>
                <a:spcPts val="300"/>
              </a:spcBef>
              <a:buNone/>
            </a:pPr>
            <a:endParaRPr lang="en-US" sz="1400" b="1" dirty="0">
              <a:solidFill>
                <a:schemeClr val="tx1">
                  <a:lumMod val="65000"/>
                  <a:lumOff val="35000"/>
                </a:schemeClr>
              </a:solidFill>
              <a:latin typeface="Lucida Sans"/>
              <a:cs typeface="Lucida Sans"/>
            </a:endParaRPr>
          </a:p>
          <a:p>
            <a:pPr marL="115888" indent="-115888">
              <a:buFont typeface="Wingdings" charset="2"/>
              <a:buChar char="§"/>
            </a:pPr>
            <a:r>
              <a:rPr lang="en-US" sz="1400" dirty="0">
                <a:solidFill>
                  <a:schemeClr val="tx1">
                    <a:lumMod val="65000"/>
                    <a:lumOff val="35000"/>
                  </a:schemeClr>
                </a:solidFill>
                <a:latin typeface="Lucida Sans"/>
                <a:cs typeface="Lucida Sans"/>
              </a:rPr>
              <a:t>Develop deep understanding of customer needs</a:t>
            </a:r>
          </a:p>
          <a:p>
            <a:pPr marL="115888" indent="-115888">
              <a:buFont typeface="Wingdings" charset="2"/>
              <a:buChar char="§"/>
            </a:pPr>
            <a:r>
              <a:rPr lang="en-US" sz="1400" dirty="0">
                <a:solidFill>
                  <a:schemeClr val="tx1">
                    <a:lumMod val="65000"/>
                    <a:lumOff val="35000"/>
                  </a:schemeClr>
                </a:solidFill>
                <a:latin typeface="Lucida Sans"/>
                <a:cs typeface="Lucida Sans"/>
              </a:rPr>
              <a:t>Predict Future Growth</a:t>
            </a:r>
          </a:p>
        </p:txBody>
      </p:sp>
      <p:sp>
        <p:nvSpPr>
          <p:cNvPr id="20" name="TextBox 19"/>
          <p:cNvSpPr txBox="1"/>
          <p:nvPr/>
        </p:nvSpPr>
        <p:spPr>
          <a:xfrm>
            <a:off x="1231589" y="1664896"/>
            <a:ext cx="393136" cy="338554"/>
          </a:xfrm>
          <a:prstGeom prst="rect">
            <a:avLst/>
          </a:prstGeom>
          <a:noFill/>
        </p:spPr>
        <p:txBody>
          <a:bodyPr wrap="none" lIns="0" tIns="0" rIns="0" bIns="0" rtlCol="0">
            <a:spAutoFit/>
          </a:bodyPr>
          <a:lstStyle/>
          <a:p>
            <a:pPr defTabSz="609443">
              <a:lnSpc>
                <a:spcPct val="90000"/>
              </a:lnSpc>
              <a:spcBef>
                <a:spcPct val="20000"/>
              </a:spcBef>
            </a:pPr>
            <a:r>
              <a:rPr lang="en-AU" sz="2400" b="1">
                <a:solidFill>
                  <a:schemeClr val="bg1"/>
                </a:solidFill>
                <a:latin typeface="Lucida Sans"/>
                <a:ea typeface="Segoe UI" panose="020B0502040204020203" pitchFamily="34" charset="0"/>
                <a:cs typeface="Lucida Sans"/>
              </a:rPr>
              <a:t>01</a:t>
            </a:r>
            <a:endParaRPr lang="en-US" sz="2400" b="1">
              <a:solidFill>
                <a:schemeClr val="bg1"/>
              </a:solidFill>
              <a:latin typeface="Lucida Sans"/>
              <a:ea typeface="Segoe UI" panose="020B0502040204020203" pitchFamily="34" charset="0"/>
              <a:cs typeface="Lucida Sans"/>
            </a:endParaRPr>
          </a:p>
        </p:txBody>
      </p:sp>
      <p:sp>
        <p:nvSpPr>
          <p:cNvPr id="21" name="TextBox 20"/>
          <p:cNvSpPr txBox="1"/>
          <p:nvPr/>
        </p:nvSpPr>
        <p:spPr>
          <a:xfrm>
            <a:off x="3334312" y="1664896"/>
            <a:ext cx="393136" cy="338554"/>
          </a:xfrm>
          <a:prstGeom prst="rect">
            <a:avLst/>
          </a:prstGeom>
          <a:noFill/>
        </p:spPr>
        <p:txBody>
          <a:bodyPr wrap="none" lIns="0" tIns="0" rIns="0" bIns="0" rtlCol="0">
            <a:spAutoFit/>
          </a:bodyPr>
          <a:lstStyle/>
          <a:p>
            <a:pPr defTabSz="609443">
              <a:lnSpc>
                <a:spcPct val="90000"/>
              </a:lnSpc>
              <a:spcBef>
                <a:spcPct val="20000"/>
              </a:spcBef>
            </a:pPr>
            <a:r>
              <a:rPr lang="en-AU" sz="2400" b="1">
                <a:solidFill>
                  <a:schemeClr val="bg1"/>
                </a:solidFill>
                <a:latin typeface="Lucida Sans"/>
                <a:ea typeface="Segoe UI" panose="020B0502040204020203" pitchFamily="34" charset="0"/>
                <a:cs typeface="Lucida Sans"/>
              </a:rPr>
              <a:t>02</a:t>
            </a:r>
            <a:endParaRPr lang="en-US" sz="2400" b="1">
              <a:solidFill>
                <a:schemeClr val="bg1"/>
              </a:solidFill>
              <a:latin typeface="Lucida Sans"/>
              <a:ea typeface="Segoe UI" panose="020B0502040204020203" pitchFamily="34" charset="0"/>
              <a:cs typeface="Lucida Sans"/>
            </a:endParaRPr>
          </a:p>
        </p:txBody>
      </p:sp>
      <p:sp>
        <p:nvSpPr>
          <p:cNvPr id="22" name="TextBox 21"/>
          <p:cNvSpPr txBox="1"/>
          <p:nvPr/>
        </p:nvSpPr>
        <p:spPr>
          <a:xfrm>
            <a:off x="5422413" y="1664896"/>
            <a:ext cx="393136" cy="338554"/>
          </a:xfrm>
          <a:prstGeom prst="rect">
            <a:avLst/>
          </a:prstGeom>
          <a:noFill/>
        </p:spPr>
        <p:txBody>
          <a:bodyPr wrap="none" lIns="0" tIns="0" rIns="0" bIns="0" rtlCol="0">
            <a:spAutoFit/>
          </a:bodyPr>
          <a:lstStyle/>
          <a:p>
            <a:pPr defTabSz="609443">
              <a:lnSpc>
                <a:spcPct val="90000"/>
              </a:lnSpc>
              <a:spcBef>
                <a:spcPct val="20000"/>
              </a:spcBef>
            </a:pPr>
            <a:r>
              <a:rPr lang="en-AU" sz="2400" b="1">
                <a:solidFill>
                  <a:schemeClr val="bg1"/>
                </a:solidFill>
                <a:latin typeface="Lucida Sans"/>
                <a:ea typeface="Segoe UI" panose="020B0502040204020203" pitchFamily="34" charset="0"/>
                <a:cs typeface="Lucida Sans"/>
              </a:rPr>
              <a:t>03</a:t>
            </a:r>
            <a:endParaRPr lang="en-US" sz="2400" b="1">
              <a:solidFill>
                <a:schemeClr val="bg1"/>
              </a:solidFill>
              <a:latin typeface="Lucida Sans"/>
              <a:ea typeface="Segoe UI" panose="020B0502040204020203" pitchFamily="34" charset="0"/>
              <a:cs typeface="Lucida Sans"/>
            </a:endParaRPr>
          </a:p>
        </p:txBody>
      </p:sp>
      <p:sp>
        <p:nvSpPr>
          <p:cNvPr id="23" name="TextBox 22"/>
          <p:cNvSpPr txBox="1"/>
          <p:nvPr/>
        </p:nvSpPr>
        <p:spPr>
          <a:xfrm>
            <a:off x="7525136" y="1664896"/>
            <a:ext cx="393136" cy="338554"/>
          </a:xfrm>
          <a:prstGeom prst="rect">
            <a:avLst/>
          </a:prstGeom>
          <a:noFill/>
        </p:spPr>
        <p:txBody>
          <a:bodyPr wrap="none" lIns="0" tIns="0" rIns="0" bIns="0" rtlCol="0">
            <a:spAutoFit/>
          </a:bodyPr>
          <a:lstStyle/>
          <a:p>
            <a:pPr defTabSz="609443">
              <a:lnSpc>
                <a:spcPct val="90000"/>
              </a:lnSpc>
              <a:spcBef>
                <a:spcPct val="20000"/>
              </a:spcBef>
            </a:pPr>
            <a:r>
              <a:rPr lang="en-AU" sz="2400" b="1">
                <a:solidFill>
                  <a:schemeClr val="bg1"/>
                </a:solidFill>
                <a:latin typeface="Lucida Sans"/>
                <a:ea typeface="Segoe UI" panose="020B0502040204020203" pitchFamily="34" charset="0"/>
                <a:cs typeface="Lucida Sans"/>
              </a:rPr>
              <a:t>04</a:t>
            </a:r>
            <a:endParaRPr lang="en-US" sz="2400" b="1">
              <a:solidFill>
                <a:schemeClr val="bg1"/>
              </a:solidFill>
              <a:latin typeface="Lucida Sans"/>
              <a:ea typeface="Segoe UI" panose="020B0502040204020203" pitchFamily="34" charset="0"/>
              <a:cs typeface="Lucida Sans"/>
            </a:endParaRPr>
          </a:p>
        </p:txBody>
      </p:sp>
      <p:sp>
        <p:nvSpPr>
          <p:cNvPr id="24" name="TextBox 23"/>
          <p:cNvSpPr txBox="1"/>
          <p:nvPr/>
        </p:nvSpPr>
        <p:spPr>
          <a:xfrm>
            <a:off x="9604246" y="1664896"/>
            <a:ext cx="393136" cy="338554"/>
          </a:xfrm>
          <a:prstGeom prst="rect">
            <a:avLst/>
          </a:prstGeom>
          <a:noFill/>
        </p:spPr>
        <p:txBody>
          <a:bodyPr wrap="none" lIns="0" tIns="0" rIns="0" bIns="0" rtlCol="0">
            <a:spAutoFit/>
          </a:bodyPr>
          <a:lstStyle/>
          <a:p>
            <a:pPr defTabSz="609443">
              <a:lnSpc>
                <a:spcPct val="90000"/>
              </a:lnSpc>
              <a:spcBef>
                <a:spcPct val="20000"/>
              </a:spcBef>
            </a:pPr>
            <a:r>
              <a:rPr lang="en-AU" sz="2400" b="1">
                <a:solidFill>
                  <a:schemeClr val="bg1"/>
                </a:solidFill>
                <a:latin typeface="Lucida Sans"/>
                <a:ea typeface="Segoe UI" panose="020B0502040204020203" pitchFamily="34" charset="0"/>
                <a:cs typeface="Lucida Sans"/>
              </a:rPr>
              <a:t>05</a:t>
            </a:r>
            <a:endParaRPr lang="en-US" sz="2400" b="1">
              <a:solidFill>
                <a:schemeClr val="bg1"/>
              </a:solidFill>
              <a:latin typeface="Lucida Sans"/>
              <a:ea typeface="Segoe UI" panose="020B0502040204020203" pitchFamily="34" charset="0"/>
              <a:cs typeface="Lucida Sans"/>
            </a:endParaRPr>
          </a:p>
        </p:txBody>
      </p:sp>
      <p:sp>
        <p:nvSpPr>
          <p:cNvPr id="25" name="TextBox 24"/>
          <p:cNvSpPr txBox="1"/>
          <p:nvPr/>
        </p:nvSpPr>
        <p:spPr>
          <a:xfrm>
            <a:off x="1053458" y="2568035"/>
            <a:ext cx="2103668" cy="338554"/>
          </a:xfrm>
          <a:prstGeom prst="rect">
            <a:avLst/>
          </a:prstGeom>
          <a:noFill/>
        </p:spPr>
        <p:txBody>
          <a:bodyPr wrap="square" rtlCol="0">
            <a:spAutoFit/>
          </a:bodyPr>
          <a:lstStyle/>
          <a:p>
            <a:pPr algn="ctr"/>
            <a:r>
              <a:rPr kumimoji="1" lang="en-US" sz="1600" b="1" dirty="0">
                <a:solidFill>
                  <a:schemeClr val="bg1"/>
                </a:solidFill>
                <a:latin typeface="Lucida Sans"/>
                <a:ea typeface="Garamond" charset="0"/>
                <a:cs typeface="Lucida Sans"/>
              </a:rPr>
              <a:t>Typical Projects</a:t>
            </a:r>
          </a:p>
        </p:txBody>
      </p:sp>
      <p:sp>
        <p:nvSpPr>
          <p:cNvPr id="26" name="TextBox 25"/>
          <p:cNvSpPr txBox="1"/>
          <p:nvPr/>
        </p:nvSpPr>
        <p:spPr>
          <a:xfrm>
            <a:off x="3151386" y="2568035"/>
            <a:ext cx="2103668" cy="338554"/>
          </a:xfrm>
          <a:prstGeom prst="rect">
            <a:avLst/>
          </a:prstGeom>
          <a:noFill/>
        </p:spPr>
        <p:txBody>
          <a:bodyPr wrap="square" rtlCol="0">
            <a:spAutoFit/>
          </a:bodyPr>
          <a:lstStyle/>
          <a:p>
            <a:pPr algn="ctr"/>
            <a:r>
              <a:rPr kumimoji="1" lang="en-US" sz="1600" b="1" dirty="0">
                <a:solidFill>
                  <a:schemeClr val="bg1"/>
                </a:solidFill>
                <a:latin typeface="Lucida Sans"/>
                <a:ea typeface="Garamond" charset="0"/>
                <a:cs typeface="Lucida Sans"/>
              </a:rPr>
              <a:t>Typical Goals</a:t>
            </a:r>
          </a:p>
        </p:txBody>
      </p:sp>
      <p:sp>
        <p:nvSpPr>
          <p:cNvPr id="27" name="TextBox 26"/>
          <p:cNvSpPr txBox="1"/>
          <p:nvPr/>
        </p:nvSpPr>
        <p:spPr>
          <a:xfrm>
            <a:off x="5257158" y="2568035"/>
            <a:ext cx="2108200" cy="338554"/>
          </a:xfrm>
          <a:prstGeom prst="rect">
            <a:avLst/>
          </a:prstGeom>
          <a:noFill/>
        </p:spPr>
        <p:txBody>
          <a:bodyPr wrap="square" rtlCol="0">
            <a:spAutoFit/>
          </a:bodyPr>
          <a:lstStyle/>
          <a:p>
            <a:pPr algn="ctr"/>
            <a:r>
              <a:rPr kumimoji="1" lang="en-US" sz="1600" b="1" dirty="0">
                <a:solidFill>
                  <a:schemeClr val="bg1"/>
                </a:solidFill>
                <a:latin typeface="Lucida Sans"/>
                <a:ea typeface="Garamond" charset="0"/>
                <a:cs typeface="Lucida Sans"/>
              </a:rPr>
              <a:t>Project Structure</a:t>
            </a:r>
          </a:p>
        </p:txBody>
      </p:sp>
      <p:sp>
        <p:nvSpPr>
          <p:cNvPr id="28" name="TextBox 27"/>
          <p:cNvSpPr txBox="1"/>
          <p:nvPr/>
        </p:nvSpPr>
        <p:spPr>
          <a:xfrm>
            <a:off x="7358720" y="2568035"/>
            <a:ext cx="2114837" cy="338554"/>
          </a:xfrm>
          <a:prstGeom prst="rect">
            <a:avLst/>
          </a:prstGeom>
          <a:noFill/>
        </p:spPr>
        <p:txBody>
          <a:bodyPr wrap="square" rtlCol="0">
            <a:spAutoFit/>
          </a:bodyPr>
          <a:lstStyle/>
          <a:p>
            <a:pPr algn="ctr"/>
            <a:r>
              <a:rPr kumimoji="1" lang="en-US" sz="1600" b="1" dirty="0">
                <a:solidFill>
                  <a:schemeClr val="bg1"/>
                </a:solidFill>
                <a:latin typeface="Lucida Sans"/>
                <a:ea typeface="Garamond" charset="0"/>
                <a:cs typeface="Lucida Sans"/>
              </a:rPr>
              <a:t>Competencies</a:t>
            </a:r>
          </a:p>
        </p:txBody>
      </p:sp>
      <p:sp>
        <p:nvSpPr>
          <p:cNvPr id="29" name="TextBox 28"/>
          <p:cNvSpPr txBox="1"/>
          <p:nvPr/>
        </p:nvSpPr>
        <p:spPr>
          <a:xfrm>
            <a:off x="9468739" y="2593435"/>
            <a:ext cx="2103668" cy="338554"/>
          </a:xfrm>
          <a:prstGeom prst="rect">
            <a:avLst/>
          </a:prstGeom>
          <a:noFill/>
        </p:spPr>
        <p:txBody>
          <a:bodyPr wrap="square" rtlCol="0">
            <a:spAutoFit/>
          </a:bodyPr>
          <a:lstStyle/>
          <a:p>
            <a:pPr algn="ctr"/>
            <a:r>
              <a:rPr kumimoji="1" lang="en-US" sz="1600" b="1" dirty="0">
                <a:solidFill>
                  <a:schemeClr val="bg1"/>
                </a:solidFill>
                <a:latin typeface="Lucida Sans"/>
                <a:ea typeface="Garamond" charset="0"/>
                <a:cs typeface="Lucida Sans"/>
              </a:rPr>
              <a:t>Success</a:t>
            </a:r>
          </a:p>
        </p:txBody>
      </p:sp>
      <p:sp>
        <p:nvSpPr>
          <p:cNvPr id="31" name="Rectangle 30"/>
          <p:cNvSpPr/>
          <p:nvPr/>
        </p:nvSpPr>
        <p:spPr>
          <a:xfrm>
            <a:off x="1047718" y="6238120"/>
            <a:ext cx="2103668" cy="54864"/>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3" name="Rectangle 32"/>
          <p:cNvSpPr/>
          <p:nvPr/>
        </p:nvSpPr>
        <p:spPr>
          <a:xfrm>
            <a:off x="3153076" y="6238120"/>
            <a:ext cx="2103668" cy="54864"/>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5" name="Rectangle 34"/>
          <p:cNvSpPr/>
          <p:nvPr/>
        </p:nvSpPr>
        <p:spPr>
          <a:xfrm>
            <a:off x="5253363" y="6238120"/>
            <a:ext cx="2103668" cy="548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7" name="Rectangle 36"/>
          <p:cNvSpPr/>
          <p:nvPr/>
        </p:nvSpPr>
        <p:spPr>
          <a:xfrm>
            <a:off x="7358721" y="6238120"/>
            <a:ext cx="2103668" cy="54864"/>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ja-JP" altLang="en-US" sz="1100" kern="0">
              <a:solidFill>
                <a:schemeClr val="tx1">
                  <a:lumMod val="65000"/>
                  <a:lumOff val="35000"/>
                </a:schemeClr>
              </a:solidFill>
              <a:latin typeface="Lucida Sans"/>
              <a:cs typeface="Lucida Sans"/>
            </a:endParaRPr>
          </a:p>
        </p:txBody>
      </p:sp>
      <p:sp>
        <p:nvSpPr>
          <p:cNvPr id="39" name="Rectangle 38"/>
          <p:cNvSpPr/>
          <p:nvPr/>
        </p:nvSpPr>
        <p:spPr>
          <a:xfrm>
            <a:off x="9462389" y="6238120"/>
            <a:ext cx="2103668" cy="54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200">
              <a:solidFill>
                <a:schemeClr val="tx1">
                  <a:lumMod val="65000"/>
                  <a:lumOff val="35000"/>
                </a:schemeClr>
              </a:solidFill>
              <a:latin typeface="Lucida Sans"/>
              <a:cs typeface="Lucida Sans"/>
            </a:endParaRPr>
          </a:p>
        </p:txBody>
      </p:sp>
      <p:sp>
        <p:nvSpPr>
          <p:cNvPr id="40" name="Text Placeholder 32"/>
          <p:cNvSpPr txBox="1">
            <a:spLocks/>
          </p:cNvSpPr>
          <p:nvPr/>
        </p:nvSpPr>
        <p:spPr>
          <a:xfrm>
            <a:off x="3153076" y="3224243"/>
            <a:ext cx="2103668" cy="668879"/>
          </a:xfrm>
          <a:prstGeom prst="rect">
            <a:avLst/>
          </a:prstGeom>
        </p:spPr>
        <p:txBody>
          <a:bodyPr lIns="91440" tIns="0" rIns="91440" bIns="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Improve efficiency</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Lower costs</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Increase productivity</a:t>
            </a:r>
          </a:p>
          <a:p>
            <a:pPr marL="115888" lvl="0" indent="-115888" defTabSz="914400">
              <a:lnSpc>
                <a:spcPct val="100000"/>
              </a:lnSpc>
              <a:spcBef>
                <a:spcPts val="300"/>
              </a:spcBef>
              <a:buNone/>
            </a:pPr>
            <a:endParaRPr lang="en-US" sz="1400" dirty="0">
              <a:solidFill>
                <a:schemeClr val="tx1">
                  <a:lumMod val="65000"/>
                  <a:lumOff val="35000"/>
                </a:schemeClr>
              </a:solidFill>
              <a:latin typeface="Lucida Sans"/>
              <a:cs typeface="Lucida Sans"/>
            </a:endParaRPr>
          </a:p>
          <a:p>
            <a:pPr marL="115888" lvl="0" indent="-115888" defTabSz="914400">
              <a:lnSpc>
                <a:spcPct val="100000"/>
              </a:lnSpc>
              <a:spcBef>
                <a:spcPts val="300"/>
              </a:spcBef>
              <a:buNone/>
            </a:pPr>
            <a:endParaRPr lang="en-US" sz="1400" b="1" dirty="0">
              <a:solidFill>
                <a:schemeClr val="tx1">
                  <a:lumMod val="65000"/>
                  <a:lumOff val="35000"/>
                </a:schemeClr>
              </a:solidFill>
              <a:latin typeface="Lucida Sans"/>
              <a:cs typeface="Lucida Sans"/>
            </a:endParaRPr>
          </a:p>
          <a:p>
            <a:pPr marL="115888" indent="-115888">
              <a:buFont typeface="Wingdings" charset="2"/>
              <a:buChar char="§"/>
            </a:pPr>
            <a:r>
              <a:rPr lang="en-US" sz="1400" dirty="0">
                <a:solidFill>
                  <a:schemeClr val="tx1">
                    <a:lumMod val="65000"/>
                    <a:lumOff val="35000"/>
                  </a:schemeClr>
                </a:solidFill>
                <a:latin typeface="Lucida Sans"/>
                <a:cs typeface="Lucida Sans"/>
              </a:rPr>
              <a:t>Change how you think about data</a:t>
            </a:r>
          </a:p>
          <a:p>
            <a:pPr marL="115888" indent="-115888">
              <a:buFont typeface="Wingdings" charset="2"/>
              <a:buChar char="§"/>
            </a:pPr>
            <a:r>
              <a:rPr lang="en-US" sz="1400" dirty="0">
                <a:solidFill>
                  <a:schemeClr val="tx1">
                    <a:lumMod val="65000"/>
                    <a:lumOff val="35000"/>
                  </a:schemeClr>
                </a:solidFill>
                <a:latin typeface="Lucida Sans"/>
                <a:cs typeface="Lucida Sans"/>
              </a:rPr>
              <a:t>Challenge biases in decision making</a:t>
            </a:r>
          </a:p>
          <a:p>
            <a:pPr marL="115888" indent="-115888">
              <a:buFont typeface="Wingdings" charset="2"/>
              <a:buChar char="§"/>
            </a:pPr>
            <a:r>
              <a:rPr lang="en-US" sz="1400" dirty="0">
                <a:solidFill>
                  <a:schemeClr val="tx1">
                    <a:lumMod val="65000"/>
                    <a:lumOff val="35000"/>
                  </a:schemeClr>
                </a:solidFill>
                <a:latin typeface="Lucida Sans"/>
                <a:cs typeface="Lucida Sans"/>
              </a:rPr>
              <a:t>Service customers, predict outcomes, build business</a:t>
            </a:r>
          </a:p>
        </p:txBody>
      </p:sp>
      <p:cxnSp>
        <p:nvCxnSpPr>
          <p:cNvPr id="41" name="Straight Connector 40"/>
          <p:cNvCxnSpPr>
            <a:endCxn id="31" idx="3"/>
          </p:cNvCxnSpPr>
          <p:nvPr/>
        </p:nvCxnSpPr>
        <p:spPr>
          <a:xfrm>
            <a:off x="3151386" y="3174808"/>
            <a:ext cx="0" cy="309074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1" idx="1"/>
          </p:cNvCxnSpPr>
          <p:nvPr/>
        </p:nvCxnSpPr>
        <p:spPr>
          <a:xfrm flipH="1">
            <a:off x="1047718" y="3164098"/>
            <a:ext cx="3381" cy="310145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sp>
        <p:nvSpPr>
          <p:cNvPr id="43" name="Text Placeholder 32"/>
          <p:cNvSpPr txBox="1">
            <a:spLocks/>
          </p:cNvSpPr>
          <p:nvPr/>
        </p:nvSpPr>
        <p:spPr>
          <a:xfrm>
            <a:off x="5253363" y="3222117"/>
            <a:ext cx="2103668" cy="668879"/>
          </a:xfrm>
          <a:prstGeom prst="rect">
            <a:avLst/>
          </a:prstGeom>
        </p:spPr>
        <p:txBody>
          <a:bodyPr lIns="91440" tIns="0" rIns="91440" bIns="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Define</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Design</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Develop</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Deploy</a:t>
            </a:r>
          </a:p>
          <a:p>
            <a:pPr marL="115888" lvl="0" indent="-115888" defTabSz="914400">
              <a:lnSpc>
                <a:spcPct val="100000"/>
              </a:lnSpc>
              <a:spcBef>
                <a:spcPts val="300"/>
              </a:spcBef>
              <a:buNone/>
            </a:pPr>
            <a:endParaRPr lang="en-US" sz="1400" dirty="0">
              <a:solidFill>
                <a:schemeClr val="tx1">
                  <a:lumMod val="65000"/>
                  <a:lumOff val="35000"/>
                </a:schemeClr>
              </a:solidFill>
              <a:latin typeface="Lucida Sans"/>
              <a:cs typeface="Lucida Sans"/>
            </a:endParaRPr>
          </a:p>
          <a:p>
            <a:pPr marL="115888" indent="-115888">
              <a:buFont typeface="Wingdings" charset="2"/>
              <a:buChar char="§"/>
            </a:pPr>
            <a:r>
              <a:rPr lang="en-US" sz="1400" dirty="0">
                <a:solidFill>
                  <a:schemeClr val="tx1">
                    <a:lumMod val="65000"/>
                    <a:lumOff val="35000"/>
                  </a:schemeClr>
                </a:solidFill>
              </a:rPr>
              <a:t>Hypotheses</a:t>
            </a:r>
          </a:p>
          <a:p>
            <a:pPr marL="115888" indent="-115888">
              <a:buFont typeface="Wingdings" charset="2"/>
              <a:buChar char="§"/>
            </a:pPr>
            <a:r>
              <a:rPr lang="en-US" sz="1400" dirty="0">
                <a:solidFill>
                  <a:schemeClr val="tx1">
                    <a:lumMod val="65000"/>
                    <a:lumOff val="35000"/>
                  </a:schemeClr>
                </a:solidFill>
              </a:rPr>
              <a:t>Data</a:t>
            </a:r>
          </a:p>
          <a:p>
            <a:pPr marL="115888" indent="-115888">
              <a:buFont typeface="Wingdings" charset="2"/>
              <a:buChar char="§"/>
            </a:pPr>
            <a:r>
              <a:rPr lang="en-US" sz="1400" dirty="0">
                <a:solidFill>
                  <a:schemeClr val="tx1">
                    <a:lumMod val="65000"/>
                    <a:lumOff val="35000"/>
                  </a:schemeClr>
                </a:solidFill>
              </a:rPr>
              <a:t>Analysis</a:t>
            </a:r>
          </a:p>
          <a:p>
            <a:pPr marL="115888" indent="-115888">
              <a:buFont typeface="Wingdings" charset="2"/>
              <a:buChar char="§"/>
            </a:pPr>
            <a:r>
              <a:rPr lang="en-US" sz="1400" dirty="0">
                <a:solidFill>
                  <a:schemeClr val="tx1">
                    <a:lumMod val="65000"/>
                    <a:lumOff val="35000"/>
                  </a:schemeClr>
                </a:solidFill>
              </a:rPr>
              <a:t>Experiment and repeat</a:t>
            </a:r>
          </a:p>
        </p:txBody>
      </p:sp>
      <p:sp>
        <p:nvSpPr>
          <p:cNvPr id="44" name="Text Placeholder 32"/>
          <p:cNvSpPr txBox="1">
            <a:spLocks/>
          </p:cNvSpPr>
          <p:nvPr/>
        </p:nvSpPr>
        <p:spPr>
          <a:xfrm>
            <a:off x="7357031" y="3222117"/>
            <a:ext cx="2103668" cy="668879"/>
          </a:xfrm>
          <a:prstGeom prst="rect">
            <a:avLst/>
          </a:prstGeom>
        </p:spPr>
        <p:txBody>
          <a:bodyPr lIns="91440" tIns="0" rIns="91440" bIns="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Computer Science</a:t>
            </a:r>
          </a:p>
          <a:p>
            <a:pPr marL="115888" indent="-115888">
              <a:lnSpc>
                <a:spcPct val="100000"/>
              </a:lnSpc>
              <a:spcBef>
                <a:spcPts val="300"/>
              </a:spcBef>
              <a:buFont typeface="Wingdings" charset="2"/>
              <a:buChar char="§"/>
            </a:pPr>
            <a:r>
              <a:rPr lang="en-US" sz="1400" dirty="0" smtClean="0">
                <a:solidFill>
                  <a:schemeClr val="tx1">
                    <a:lumMod val="65000"/>
                    <a:lumOff val="35000"/>
                  </a:schemeClr>
                </a:solidFill>
                <a:latin typeface="Lucida Sans"/>
                <a:cs typeface="Lucida Sans"/>
              </a:rPr>
              <a:t>Technology Tools</a:t>
            </a:r>
            <a:endParaRPr lang="en-US" sz="1400" dirty="0">
              <a:solidFill>
                <a:schemeClr val="tx1">
                  <a:lumMod val="65000"/>
                  <a:lumOff val="35000"/>
                </a:schemeClr>
              </a:solidFill>
              <a:latin typeface="Lucida Sans"/>
              <a:cs typeface="Lucida Sans"/>
            </a:endParaRP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Business Knowledge</a:t>
            </a:r>
          </a:p>
          <a:p>
            <a:pPr marL="115888" lvl="0" indent="-115888" defTabSz="914400">
              <a:lnSpc>
                <a:spcPct val="100000"/>
              </a:lnSpc>
              <a:spcBef>
                <a:spcPts val="300"/>
              </a:spcBef>
              <a:buNone/>
            </a:pPr>
            <a:endParaRPr lang="en-US" sz="1400" dirty="0">
              <a:solidFill>
                <a:schemeClr val="tx1">
                  <a:lumMod val="65000"/>
                  <a:lumOff val="35000"/>
                </a:schemeClr>
              </a:solidFill>
              <a:latin typeface="Lucida Sans"/>
              <a:cs typeface="Lucida Sans"/>
            </a:endParaRPr>
          </a:p>
          <a:p>
            <a:pPr marL="115888" lvl="0" indent="-115888" defTabSz="914400">
              <a:lnSpc>
                <a:spcPct val="100000"/>
              </a:lnSpc>
              <a:spcBef>
                <a:spcPts val="300"/>
              </a:spcBef>
              <a:buNone/>
            </a:pPr>
            <a:endParaRPr lang="en-US" sz="1400" dirty="0">
              <a:solidFill>
                <a:schemeClr val="tx1">
                  <a:lumMod val="65000"/>
                  <a:lumOff val="35000"/>
                </a:schemeClr>
              </a:solidFill>
              <a:latin typeface="Lucida Sans"/>
              <a:cs typeface="Lucida Sans"/>
            </a:endParaRPr>
          </a:p>
          <a:p>
            <a:pPr marL="115888" indent="-115888">
              <a:buFont typeface="Wingdings" charset="2"/>
              <a:buChar char="§"/>
            </a:pPr>
            <a:r>
              <a:rPr lang="en-US" sz="1400" dirty="0">
                <a:solidFill>
                  <a:schemeClr val="tx1">
                    <a:lumMod val="65000"/>
                    <a:lumOff val="35000"/>
                  </a:schemeClr>
                </a:solidFill>
                <a:latin typeface="Lucida Sans"/>
                <a:cs typeface="Lucida Sans"/>
              </a:rPr>
              <a:t>Computer Science</a:t>
            </a:r>
          </a:p>
          <a:p>
            <a:pPr marL="115888" indent="-115888">
              <a:buFont typeface="Wingdings" charset="2"/>
              <a:buChar char="§"/>
            </a:pPr>
            <a:r>
              <a:rPr lang="en-US" sz="1400" dirty="0">
                <a:solidFill>
                  <a:schemeClr val="tx1">
                    <a:lumMod val="65000"/>
                    <a:lumOff val="35000"/>
                  </a:schemeClr>
                </a:solidFill>
                <a:latin typeface="Lucida Sans"/>
                <a:cs typeface="Lucida Sans"/>
              </a:rPr>
              <a:t>Math</a:t>
            </a:r>
          </a:p>
          <a:p>
            <a:pPr marL="115888" indent="-115888">
              <a:buFont typeface="Wingdings" charset="2"/>
              <a:buChar char="§"/>
            </a:pPr>
            <a:r>
              <a:rPr lang="en-US" sz="1400" dirty="0">
                <a:solidFill>
                  <a:schemeClr val="tx1">
                    <a:lumMod val="65000"/>
                    <a:lumOff val="35000"/>
                  </a:schemeClr>
                </a:solidFill>
                <a:latin typeface="Lucida Sans"/>
                <a:cs typeface="Lucida Sans"/>
              </a:rPr>
              <a:t>Business Knowledge</a:t>
            </a:r>
          </a:p>
          <a:p>
            <a:pPr marL="115888" indent="-115888">
              <a:buFont typeface="Wingdings" charset="2"/>
              <a:buChar char="§"/>
            </a:pPr>
            <a:r>
              <a:rPr lang="en-US" sz="1400" dirty="0">
                <a:solidFill>
                  <a:schemeClr val="tx1">
                    <a:lumMod val="65000"/>
                    <a:lumOff val="35000"/>
                  </a:schemeClr>
                </a:solidFill>
                <a:latin typeface="Lucida Sans"/>
                <a:cs typeface="Lucida Sans"/>
              </a:rPr>
              <a:t>Data Science &amp; Behavioral Science</a:t>
            </a:r>
          </a:p>
        </p:txBody>
      </p:sp>
      <p:cxnSp>
        <p:nvCxnSpPr>
          <p:cNvPr id="45" name="Straight Connector 44"/>
          <p:cNvCxnSpPr>
            <a:endCxn id="35" idx="3"/>
          </p:cNvCxnSpPr>
          <p:nvPr/>
        </p:nvCxnSpPr>
        <p:spPr>
          <a:xfrm flipH="1">
            <a:off x="7357031" y="3164098"/>
            <a:ext cx="5071" cy="310145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33" idx="3"/>
          </p:cNvCxnSpPr>
          <p:nvPr/>
        </p:nvCxnSpPr>
        <p:spPr>
          <a:xfrm flipH="1">
            <a:off x="5256744" y="3164098"/>
            <a:ext cx="3381" cy="310145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Text Placeholder 32"/>
          <p:cNvSpPr txBox="1">
            <a:spLocks/>
          </p:cNvSpPr>
          <p:nvPr/>
        </p:nvSpPr>
        <p:spPr>
          <a:xfrm>
            <a:off x="9462389" y="3217088"/>
            <a:ext cx="2103668" cy="668879"/>
          </a:xfrm>
          <a:prstGeom prst="rect">
            <a:avLst/>
          </a:prstGeom>
        </p:spPr>
        <p:txBody>
          <a:bodyPr lIns="91440" tIns="0" rIns="91440" bIns="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On-time, to plan, within budget</a:t>
            </a:r>
          </a:p>
          <a:p>
            <a:pPr marL="115888" indent="-115888">
              <a:lnSpc>
                <a:spcPct val="100000"/>
              </a:lnSpc>
              <a:spcBef>
                <a:spcPts val="300"/>
              </a:spcBef>
              <a:buFont typeface="Wingdings" charset="2"/>
              <a:buChar char="§"/>
            </a:pPr>
            <a:r>
              <a:rPr lang="en-US" sz="1400" dirty="0">
                <a:solidFill>
                  <a:schemeClr val="tx1">
                    <a:lumMod val="65000"/>
                    <a:lumOff val="35000"/>
                  </a:schemeClr>
                </a:solidFill>
                <a:latin typeface="Lucida Sans"/>
                <a:cs typeface="Lucida Sans"/>
              </a:rPr>
              <a:t>Drives process change</a:t>
            </a:r>
          </a:p>
          <a:p>
            <a:pPr marL="115888" lvl="0" indent="-115888" defTabSz="914400">
              <a:lnSpc>
                <a:spcPct val="100000"/>
              </a:lnSpc>
              <a:spcBef>
                <a:spcPts val="300"/>
              </a:spcBef>
              <a:buNone/>
            </a:pPr>
            <a:endParaRPr lang="en-US" sz="1400" b="1" dirty="0">
              <a:solidFill>
                <a:schemeClr val="tx1">
                  <a:lumMod val="65000"/>
                  <a:lumOff val="35000"/>
                </a:schemeClr>
              </a:solidFill>
              <a:latin typeface="Lucida Sans"/>
              <a:cs typeface="Lucida Sans"/>
            </a:endParaRPr>
          </a:p>
          <a:p>
            <a:pPr marL="115888" indent="-115888">
              <a:buFont typeface="Wingdings" charset="2"/>
              <a:buChar char="§"/>
            </a:pPr>
            <a:r>
              <a:rPr lang="en-US" sz="1400" dirty="0">
                <a:solidFill>
                  <a:schemeClr val="tx1">
                    <a:lumMod val="65000"/>
                    <a:lumOff val="35000"/>
                  </a:schemeClr>
                </a:solidFill>
                <a:latin typeface="Lucida Sans"/>
                <a:cs typeface="Lucida Sans"/>
              </a:rPr>
              <a:t>Data driven decisions</a:t>
            </a:r>
          </a:p>
          <a:p>
            <a:pPr marL="115888" indent="-115888">
              <a:buFont typeface="Wingdings" charset="2"/>
              <a:buChar char="§"/>
            </a:pPr>
            <a:r>
              <a:rPr lang="en-US" sz="1400" dirty="0">
                <a:solidFill>
                  <a:schemeClr val="tx1">
                    <a:lumMod val="65000"/>
                    <a:lumOff val="35000"/>
                  </a:schemeClr>
                </a:solidFill>
                <a:latin typeface="Lucida Sans"/>
                <a:cs typeface="Lucida Sans"/>
              </a:rPr>
              <a:t>New insights in new contexts</a:t>
            </a:r>
          </a:p>
        </p:txBody>
      </p:sp>
      <p:cxnSp>
        <p:nvCxnSpPr>
          <p:cNvPr id="48" name="Straight Connector 47"/>
          <p:cNvCxnSpPr/>
          <p:nvPr/>
        </p:nvCxnSpPr>
        <p:spPr>
          <a:xfrm>
            <a:off x="1045191" y="4322964"/>
            <a:ext cx="10514958" cy="0"/>
          </a:xfrm>
          <a:prstGeom prst="line">
            <a:avLst/>
          </a:prstGeom>
          <a:ln w="6350" cmpd="sng">
            <a:solidFill>
              <a:srgbClr val="95A5A5"/>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37" idx="3"/>
          </p:cNvCxnSpPr>
          <p:nvPr/>
        </p:nvCxnSpPr>
        <p:spPr>
          <a:xfrm flipH="1">
            <a:off x="9462389" y="3164098"/>
            <a:ext cx="3381" cy="310145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endCxn id="39" idx="3"/>
          </p:cNvCxnSpPr>
          <p:nvPr/>
        </p:nvCxnSpPr>
        <p:spPr>
          <a:xfrm flipH="1">
            <a:off x="11566057" y="3174808"/>
            <a:ext cx="3381" cy="3090744"/>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Box 7"/>
          <p:cNvSpPr txBox="1">
            <a:spLocks noChangeArrowheads="1"/>
          </p:cNvSpPr>
          <p:nvPr/>
        </p:nvSpPr>
        <p:spPr bwMode="auto">
          <a:xfrm>
            <a:off x="687034" y="1017397"/>
            <a:ext cx="10266913" cy="366254"/>
          </a:xfrm>
          <a:prstGeom prst="rect">
            <a:avLst/>
          </a:prstGeom>
          <a:noFill/>
          <a:ln w="9525">
            <a:noFill/>
            <a:miter lim="800000"/>
            <a:headEnd/>
            <a:tailEnd/>
          </a:ln>
        </p:spPr>
        <p:txBody>
          <a:bodyPr wrap="none" lIns="60960" tIns="30480" rIns="60960" bIns="30480">
            <a:spAutoFit/>
          </a:bodyPr>
          <a:lstStyle/>
          <a:p>
            <a:pPr>
              <a:lnSpc>
                <a:spcPct val="110000"/>
              </a:lnSpc>
            </a:pPr>
            <a:r>
              <a:rPr lang="en-US" dirty="0">
                <a:solidFill>
                  <a:schemeClr val="tx1">
                    <a:lumMod val="65000"/>
                    <a:lumOff val="35000"/>
                  </a:schemeClr>
                </a:solidFill>
                <a:latin typeface="Lucida Sans"/>
                <a:ea typeface="Garamond" charset="0"/>
                <a:cs typeface="Lucida Sans"/>
              </a:rPr>
              <a:t>Here’s how a business-driven analytics project is different from a technology-driven project</a:t>
            </a:r>
          </a:p>
        </p:txBody>
      </p:sp>
      <p:sp>
        <p:nvSpPr>
          <p:cNvPr id="53" name="Freeform 476"/>
          <p:cNvSpPr>
            <a:spLocks noChangeAspect="1" noEditPoints="1"/>
          </p:cNvSpPr>
          <p:nvPr/>
        </p:nvSpPr>
        <p:spPr bwMode="auto">
          <a:xfrm>
            <a:off x="1631456" y="1706897"/>
            <a:ext cx="313238" cy="246887"/>
          </a:xfrm>
          <a:custGeom>
            <a:avLst/>
            <a:gdLst>
              <a:gd name="T0" fmla="*/ 30 w 104"/>
              <a:gd name="T1" fmla="*/ 17 h 82"/>
              <a:gd name="T2" fmla="*/ 24 w 104"/>
              <a:gd name="T3" fmla="*/ 23 h 82"/>
              <a:gd name="T4" fmla="*/ 6 w 104"/>
              <a:gd name="T5" fmla="*/ 23 h 82"/>
              <a:gd name="T6" fmla="*/ 0 w 104"/>
              <a:gd name="T7" fmla="*/ 17 h 82"/>
              <a:gd name="T8" fmla="*/ 0 w 104"/>
              <a:gd name="T9" fmla="*/ 6 h 82"/>
              <a:gd name="T10" fmla="*/ 6 w 104"/>
              <a:gd name="T11" fmla="*/ 0 h 82"/>
              <a:gd name="T12" fmla="*/ 24 w 104"/>
              <a:gd name="T13" fmla="*/ 0 h 82"/>
              <a:gd name="T14" fmla="*/ 30 w 104"/>
              <a:gd name="T15" fmla="*/ 6 h 82"/>
              <a:gd name="T16" fmla="*/ 30 w 104"/>
              <a:gd name="T17" fmla="*/ 17 h 82"/>
              <a:gd name="T18" fmla="*/ 30 w 104"/>
              <a:gd name="T19" fmla="*/ 47 h 82"/>
              <a:gd name="T20" fmla="*/ 24 w 104"/>
              <a:gd name="T21" fmla="*/ 52 h 82"/>
              <a:gd name="T22" fmla="*/ 6 w 104"/>
              <a:gd name="T23" fmla="*/ 52 h 82"/>
              <a:gd name="T24" fmla="*/ 0 w 104"/>
              <a:gd name="T25" fmla="*/ 47 h 82"/>
              <a:gd name="T26" fmla="*/ 0 w 104"/>
              <a:gd name="T27" fmla="*/ 36 h 82"/>
              <a:gd name="T28" fmla="*/ 6 w 104"/>
              <a:gd name="T29" fmla="*/ 30 h 82"/>
              <a:gd name="T30" fmla="*/ 24 w 104"/>
              <a:gd name="T31" fmla="*/ 30 h 82"/>
              <a:gd name="T32" fmla="*/ 30 w 104"/>
              <a:gd name="T33" fmla="*/ 36 h 82"/>
              <a:gd name="T34" fmla="*/ 30 w 104"/>
              <a:gd name="T35" fmla="*/ 47 h 82"/>
              <a:gd name="T36" fmla="*/ 30 w 104"/>
              <a:gd name="T37" fmla="*/ 77 h 82"/>
              <a:gd name="T38" fmla="*/ 24 w 104"/>
              <a:gd name="T39" fmla="*/ 82 h 82"/>
              <a:gd name="T40" fmla="*/ 6 w 104"/>
              <a:gd name="T41" fmla="*/ 82 h 82"/>
              <a:gd name="T42" fmla="*/ 0 w 104"/>
              <a:gd name="T43" fmla="*/ 77 h 82"/>
              <a:gd name="T44" fmla="*/ 0 w 104"/>
              <a:gd name="T45" fmla="*/ 65 h 82"/>
              <a:gd name="T46" fmla="*/ 6 w 104"/>
              <a:gd name="T47" fmla="*/ 60 h 82"/>
              <a:gd name="T48" fmla="*/ 24 w 104"/>
              <a:gd name="T49" fmla="*/ 60 h 82"/>
              <a:gd name="T50" fmla="*/ 30 w 104"/>
              <a:gd name="T51" fmla="*/ 65 h 82"/>
              <a:gd name="T52" fmla="*/ 30 w 104"/>
              <a:gd name="T53" fmla="*/ 77 h 82"/>
              <a:gd name="T54" fmla="*/ 104 w 104"/>
              <a:gd name="T55" fmla="*/ 17 h 82"/>
              <a:gd name="T56" fmla="*/ 99 w 104"/>
              <a:gd name="T57" fmla="*/ 23 h 82"/>
              <a:gd name="T58" fmla="*/ 43 w 104"/>
              <a:gd name="T59" fmla="*/ 23 h 82"/>
              <a:gd name="T60" fmla="*/ 37 w 104"/>
              <a:gd name="T61" fmla="*/ 17 h 82"/>
              <a:gd name="T62" fmla="*/ 37 w 104"/>
              <a:gd name="T63" fmla="*/ 6 h 82"/>
              <a:gd name="T64" fmla="*/ 43 w 104"/>
              <a:gd name="T65" fmla="*/ 0 h 82"/>
              <a:gd name="T66" fmla="*/ 99 w 104"/>
              <a:gd name="T67" fmla="*/ 0 h 82"/>
              <a:gd name="T68" fmla="*/ 104 w 104"/>
              <a:gd name="T69" fmla="*/ 6 h 82"/>
              <a:gd name="T70" fmla="*/ 104 w 104"/>
              <a:gd name="T71" fmla="*/ 17 h 82"/>
              <a:gd name="T72" fmla="*/ 104 w 104"/>
              <a:gd name="T73" fmla="*/ 47 h 82"/>
              <a:gd name="T74" fmla="*/ 99 w 104"/>
              <a:gd name="T75" fmla="*/ 52 h 82"/>
              <a:gd name="T76" fmla="*/ 43 w 104"/>
              <a:gd name="T77" fmla="*/ 52 h 82"/>
              <a:gd name="T78" fmla="*/ 37 w 104"/>
              <a:gd name="T79" fmla="*/ 47 h 82"/>
              <a:gd name="T80" fmla="*/ 37 w 104"/>
              <a:gd name="T81" fmla="*/ 36 h 82"/>
              <a:gd name="T82" fmla="*/ 43 w 104"/>
              <a:gd name="T83" fmla="*/ 30 h 82"/>
              <a:gd name="T84" fmla="*/ 99 w 104"/>
              <a:gd name="T85" fmla="*/ 30 h 82"/>
              <a:gd name="T86" fmla="*/ 104 w 104"/>
              <a:gd name="T87" fmla="*/ 36 h 82"/>
              <a:gd name="T88" fmla="*/ 104 w 104"/>
              <a:gd name="T89" fmla="*/ 47 h 82"/>
              <a:gd name="T90" fmla="*/ 104 w 104"/>
              <a:gd name="T91" fmla="*/ 77 h 82"/>
              <a:gd name="T92" fmla="*/ 99 w 104"/>
              <a:gd name="T93" fmla="*/ 82 h 82"/>
              <a:gd name="T94" fmla="*/ 43 w 104"/>
              <a:gd name="T95" fmla="*/ 82 h 82"/>
              <a:gd name="T96" fmla="*/ 37 w 104"/>
              <a:gd name="T97" fmla="*/ 77 h 82"/>
              <a:gd name="T98" fmla="*/ 37 w 104"/>
              <a:gd name="T99" fmla="*/ 65 h 82"/>
              <a:gd name="T100" fmla="*/ 43 w 104"/>
              <a:gd name="T101" fmla="*/ 60 h 82"/>
              <a:gd name="T102" fmla="*/ 99 w 104"/>
              <a:gd name="T103" fmla="*/ 60 h 82"/>
              <a:gd name="T104" fmla="*/ 104 w 104"/>
              <a:gd name="T105" fmla="*/ 65 h 82"/>
              <a:gd name="T106" fmla="*/ 104 w 104"/>
              <a:gd name="T107"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82">
                <a:moveTo>
                  <a:pt x="30" y="17"/>
                </a:moveTo>
                <a:cubicBezTo>
                  <a:pt x="30" y="20"/>
                  <a:pt x="27" y="23"/>
                  <a:pt x="24" y="23"/>
                </a:cubicBezTo>
                <a:cubicBezTo>
                  <a:pt x="6" y="23"/>
                  <a:pt x="6" y="23"/>
                  <a:pt x="6" y="23"/>
                </a:cubicBezTo>
                <a:cubicBezTo>
                  <a:pt x="3" y="23"/>
                  <a:pt x="0" y="20"/>
                  <a:pt x="0" y="17"/>
                </a:cubicBezTo>
                <a:cubicBezTo>
                  <a:pt x="0" y="6"/>
                  <a:pt x="0" y="6"/>
                  <a:pt x="0" y="6"/>
                </a:cubicBezTo>
                <a:cubicBezTo>
                  <a:pt x="0" y="3"/>
                  <a:pt x="3" y="0"/>
                  <a:pt x="6" y="0"/>
                </a:cubicBezTo>
                <a:cubicBezTo>
                  <a:pt x="24" y="0"/>
                  <a:pt x="24" y="0"/>
                  <a:pt x="24" y="0"/>
                </a:cubicBezTo>
                <a:cubicBezTo>
                  <a:pt x="27" y="0"/>
                  <a:pt x="30" y="3"/>
                  <a:pt x="30" y="6"/>
                </a:cubicBezTo>
                <a:lnTo>
                  <a:pt x="30" y="17"/>
                </a:lnTo>
                <a:close/>
                <a:moveTo>
                  <a:pt x="30" y="47"/>
                </a:moveTo>
                <a:cubicBezTo>
                  <a:pt x="30" y="50"/>
                  <a:pt x="27" y="52"/>
                  <a:pt x="24" y="52"/>
                </a:cubicBezTo>
                <a:cubicBezTo>
                  <a:pt x="6" y="52"/>
                  <a:pt x="6" y="52"/>
                  <a:pt x="6" y="52"/>
                </a:cubicBezTo>
                <a:cubicBezTo>
                  <a:pt x="3" y="52"/>
                  <a:pt x="0" y="50"/>
                  <a:pt x="0" y="47"/>
                </a:cubicBezTo>
                <a:cubicBezTo>
                  <a:pt x="0" y="36"/>
                  <a:pt x="0" y="36"/>
                  <a:pt x="0" y="36"/>
                </a:cubicBezTo>
                <a:cubicBezTo>
                  <a:pt x="0" y="33"/>
                  <a:pt x="3" y="30"/>
                  <a:pt x="6" y="30"/>
                </a:cubicBezTo>
                <a:cubicBezTo>
                  <a:pt x="24" y="30"/>
                  <a:pt x="24" y="30"/>
                  <a:pt x="24" y="30"/>
                </a:cubicBezTo>
                <a:cubicBezTo>
                  <a:pt x="27" y="30"/>
                  <a:pt x="30" y="33"/>
                  <a:pt x="30" y="36"/>
                </a:cubicBezTo>
                <a:lnTo>
                  <a:pt x="30" y="47"/>
                </a:lnTo>
                <a:close/>
                <a:moveTo>
                  <a:pt x="30" y="77"/>
                </a:moveTo>
                <a:cubicBezTo>
                  <a:pt x="30" y="80"/>
                  <a:pt x="27" y="82"/>
                  <a:pt x="24" y="82"/>
                </a:cubicBezTo>
                <a:cubicBezTo>
                  <a:pt x="6" y="82"/>
                  <a:pt x="6" y="82"/>
                  <a:pt x="6" y="82"/>
                </a:cubicBezTo>
                <a:cubicBezTo>
                  <a:pt x="3" y="82"/>
                  <a:pt x="0" y="80"/>
                  <a:pt x="0" y="77"/>
                </a:cubicBezTo>
                <a:cubicBezTo>
                  <a:pt x="0" y="65"/>
                  <a:pt x="0" y="65"/>
                  <a:pt x="0" y="65"/>
                </a:cubicBezTo>
                <a:cubicBezTo>
                  <a:pt x="0" y="62"/>
                  <a:pt x="3" y="60"/>
                  <a:pt x="6" y="60"/>
                </a:cubicBezTo>
                <a:cubicBezTo>
                  <a:pt x="24" y="60"/>
                  <a:pt x="24" y="60"/>
                  <a:pt x="24" y="60"/>
                </a:cubicBezTo>
                <a:cubicBezTo>
                  <a:pt x="27" y="60"/>
                  <a:pt x="30" y="62"/>
                  <a:pt x="30" y="65"/>
                </a:cubicBezTo>
                <a:lnTo>
                  <a:pt x="30" y="77"/>
                </a:lnTo>
                <a:close/>
                <a:moveTo>
                  <a:pt x="104" y="17"/>
                </a:moveTo>
                <a:cubicBezTo>
                  <a:pt x="104" y="20"/>
                  <a:pt x="102" y="23"/>
                  <a:pt x="99" y="23"/>
                </a:cubicBezTo>
                <a:cubicBezTo>
                  <a:pt x="43" y="23"/>
                  <a:pt x="43" y="23"/>
                  <a:pt x="43" y="23"/>
                </a:cubicBezTo>
                <a:cubicBezTo>
                  <a:pt x="40" y="23"/>
                  <a:pt x="37" y="20"/>
                  <a:pt x="37" y="17"/>
                </a:cubicBezTo>
                <a:cubicBezTo>
                  <a:pt x="37" y="6"/>
                  <a:pt x="37" y="6"/>
                  <a:pt x="37" y="6"/>
                </a:cubicBezTo>
                <a:cubicBezTo>
                  <a:pt x="37" y="3"/>
                  <a:pt x="40" y="0"/>
                  <a:pt x="43" y="0"/>
                </a:cubicBezTo>
                <a:cubicBezTo>
                  <a:pt x="99" y="0"/>
                  <a:pt x="99" y="0"/>
                  <a:pt x="99" y="0"/>
                </a:cubicBezTo>
                <a:cubicBezTo>
                  <a:pt x="102" y="0"/>
                  <a:pt x="104" y="3"/>
                  <a:pt x="104" y="6"/>
                </a:cubicBezTo>
                <a:lnTo>
                  <a:pt x="104" y="17"/>
                </a:lnTo>
                <a:close/>
                <a:moveTo>
                  <a:pt x="104" y="47"/>
                </a:moveTo>
                <a:cubicBezTo>
                  <a:pt x="104" y="50"/>
                  <a:pt x="102" y="52"/>
                  <a:pt x="99" y="52"/>
                </a:cubicBezTo>
                <a:cubicBezTo>
                  <a:pt x="43" y="52"/>
                  <a:pt x="43" y="52"/>
                  <a:pt x="43" y="52"/>
                </a:cubicBezTo>
                <a:cubicBezTo>
                  <a:pt x="40" y="52"/>
                  <a:pt x="37" y="50"/>
                  <a:pt x="37" y="47"/>
                </a:cubicBezTo>
                <a:cubicBezTo>
                  <a:pt x="37" y="36"/>
                  <a:pt x="37" y="36"/>
                  <a:pt x="37" y="36"/>
                </a:cubicBezTo>
                <a:cubicBezTo>
                  <a:pt x="37" y="33"/>
                  <a:pt x="40" y="30"/>
                  <a:pt x="43" y="30"/>
                </a:cubicBezTo>
                <a:cubicBezTo>
                  <a:pt x="99" y="30"/>
                  <a:pt x="99" y="30"/>
                  <a:pt x="99" y="30"/>
                </a:cubicBezTo>
                <a:cubicBezTo>
                  <a:pt x="102" y="30"/>
                  <a:pt x="104" y="33"/>
                  <a:pt x="104" y="36"/>
                </a:cubicBezTo>
                <a:lnTo>
                  <a:pt x="104" y="47"/>
                </a:lnTo>
                <a:close/>
                <a:moveTo>
                  <a:pt x="104" y="77"/>
                </a:moveTo>
                <a:cubicBezTo>
                  <a:pt x="104" y="80"/>
                  <a:pt x="102" y="82"/>
                  <a:pt x="99" y="82"/>
                </a:cubicBezTo>
                <a:cubicBezTo>
                  <a:pt x="43" y="82"/>
                  <a:pt x="43" y="82"/>
                  <a:pt x="43" y="82"/>
                </a:cubicBezTo>
                <a:cubicBezTo>
                  <a:pt x="40" y="82"/>
                  <a:pt x="37" y="80"/>
                  <a:pt x="37" y="77"/>
                </a:cubicBezTo>
                <a:cubicBezTo>
                  <a:pt x="37" y="65"/>
                  <a:pt x="37" y="65"/>
                  <a:pt x="37" y="65"/>
                </a:cubicBezTo>
                <a:cubicBezTo>
                  <a:pt x="37" y="62"/>
                  <a:pt x="40" y="60"/>
                  <a:pt x="43" y="60"/>
                </a:cubicBezTo>
                <a:cubicBezTo>
                  <a:pt x="99" y="60"/>
                  <a:pt x="99" y="60"/>
                  <a:pt x="99" y="60"/>
                </a:cubicBezTo>
                <a:cubicBezTo>
                  <a:pt x="102" y="60"/>
                  <a:pt x="104" y="62"/>
                  <a:pt x="104" y="65"/>
                </a:cubicBezTo>
                <a:lnTo>
                  <a:pt x="104" y="77"/>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id-ID" sz="1600">
              <a:latin typeface="Lucida Sans"/>
              <a:cs typeface="Lucida Sans"/>
            </a:endParaRPr>
          </a:p>
        </p:txBody>
      </p:sp>
      <p:sp>
        <p:nvSpPr>
          <p:cNvPr id="54" name="Freeform 574"/>
          <p:cNvSpPr>
            <a:spLocks noChangeAspect="1" noEditPoints="1"/>
          </p:cNvSpPr>
          <p:nvPr/>
        </p:nvSpPr>
        <p:spPr bwMode="auto">
          <a:xfrm>
            <a:off x="3816704" y="1706897"/>
            <a:ext cx="313238" cy="246887"/>
          </a:xfrm>
          <a:custGeom>
            <a:avLst/>
            <a:gdLst>
              <a:gd name="T0" fmla="*/ 41 w 104"/>
              <a:gd name="T1" fmla="*/ 60 h 82"/>
              <a:gd name="T2" fmla="*/ 31 w 104"/>
              <a:gd name="T3" fmla="*/ 59 h 82"/>
              <a:gd name="T4" fmla="*/ 15 w 104"/>
              <a:gd name="T5" fmla="*/ 66 h 82"/>
              <a:gd name="T6" fmla="*/ 10 w 104"/>
              <a:gd name="T7" fmla="*/ 67 h 82"/>
              <a:gd name="T8" fmla="*/ 10 w 104"/>
              <a:gd name="T9" fmla="*/ 67 h 82"/>
              <a:gd name="T10" fmla="*/ 8 w 104"/>
              <a:gd name="T11" fmla="*/ 65 h 82"/>
              <a:gd name="T12" fmla="*/ 9 w 104"/>
              <a:gd name="T13" fmla="*/ 63 h 82"/>
              <a:gd name="T14" fmla="*/ 16 w 104"/>
              <a:gd name="T15" fmla="*/ 53 h 82"/>
              <a:gd name="T16" fmla="*/ 0 w 104"/>
              <a:gd name="T17" fmla="*/ 30 h 82"/>
              <a:gd name="T18" fmla="*/ 41 w 104"/>
              <a:gd name="T19" fmla="*/ 0 h 82"/>
              <a:gd name="T20" fmla="*/ 82 w 104"/>
              <a:gd name="T21" fmla="*/ 30 h 82"/>
              <a:gd name="T22" fmla="*/ 41 w 104"/>
              <a:gd name="T23" fmla="*/ 60 h 82"/>
              <a:gd name="T24" fmla="*/ 89 w 104"/>
              <a:gd name="T25" fmla="*/ 68 h 82"/>
              <a:gd name="T26" fmla="*/ 96 w 104"/>
              <a:gd name="T27" fmla="*/ 78 h 82"/>
              <a:gd name="T28" fmla="*/ 97 w 104"/>
              <a:gd name="T29" fmla="*/ 80 h 82"/>
              <a:gd name="T30" fmla="*/ 95 w 104"/>
              <a:gd name="T31" fmla="*/ 82 h 82"/>
              <a:gd name="T32" fmla="*/ 90 w 104"/>
              <a:gd name="T33" fmla="*/ 81 h 82"/>
              <a:gd name="T34" fmla="*/ 74 w 104"/>
              <a:gd name="T35" fmla="*/ 74 h 82"/>
              <a:gd name="T36" fmla="*/ 63 w 104"/>
              <a:gd name="T37" fmla="*/ 75 h 82"/>
              <a:gd name="T38" fmla="*/ 36 w 104"/>
              <a:gd name="T39" fmla="*/ 67 h 82"/>
              <a:gd name="T40" fmla="*/ 41 w 104"/>
              <a:gd name="T41" fmla="*/ 67 h 82"/>
              <a:gd name="T42" fmla="*/ 74 w 104"/>
              <a:gd name="T43" fmla="*/ 57 h 82"/>
              <a:gd name="T44" fmla="*/ 89 w 104"/>
              <a:gd name="T45" fmla="*/ 30 h 82"/>
              <a:gd name="T46" fmla="*/ 88 w 104"/>
              <a:gd name="T47" fmla="*/ 21 h 82"/>
              <a:gd name="T48" fmla="*/ 104 w 104"/>
              <a:gd name="T49" fmla="*/ 45 h 82"/>
              <a:gd name="T50" fmla="*/ 89 w 104"/>
              <a:gd name="T51"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82">
                <a:moveTo>
                  <a:pt x="41" y="60"/>
                </a:moveTo>
                <a:cubicBezTo>
                  <a:pt x="37" y="60"/>
                  <a:pt x="34" y="59"/>
                  <a:pt x="31" y="59"/>
                </a:cubicBezTo>
                <a:cubicBezTo>
                  <a:pt x="26" y="62"/>
                  <a:pt x="21" y="65"/>
                  <a:pt x="15" y="66"/>
                </a:cubicBezTo>
                <a:cubicBezTo>
                  <a:pt x="13" y="67"/>
                  <a:pt x="11" y="67"/>
                  <a:pt x="10" y="67"/>
                </a:cubicBezTo>
                <a:cubicBezTo>
                  <a:pt x="10" y="67"/>
                  <a:pt x="10" y="67"/>
                  <a:pt x="10" y="67"/>
                </a:cubicBezTo>
                <a:cubicBezTo>
                  <a:pt x="9" y="67"/>
                  <a:pt x="8" y="66"/>
                  <a:pt x="8" y="65"/>
                </a:cubicBezTo>
                <a:cubicBezTo>
                  <a:pt x="7" y="64"/>
                  <a:pt x="8" y="64"/>
                  <a:pt x="9" y="63"/>
                </a:cubicBezTo>
                <a:cubicBezTo>
                  <a:pt x="11" y="60"/>
                  <a:pt x="14" y="58"/>
                  <a:pt x="16" y="53"/>
                </a:cubicBezTo>
                <a:cubicBezTo>
                  <a:pt x="6" y="48"/>
                  <a:pt x="0" y="39"/>
                  <a:pt x="0" y="30"/>
                </a:cubicBezTo>
                <a:cubicBezTo>
                  <a:pt x="0" y="14"/>
                  <a:pt x="18" y="0"/>
                  <a:pt x="41" y="0"/>
                </a:cubicBezTo>
                <a:cubicBezTo>
                  <a:pt x="64" y="0"/>
                  <a:pt x="82" y="14"/>
                  <a:pt x="82" y="30"/>
                </a:cubicBezTo>
                <a:cubicBezTo>
                  <a:pt x="82" y="46"/>
                  <a:pt x="64" y="60"/>
                  <a:pt x="41" y="60"/>
                </a:cubicBezTo>
                <a:close/>
                <a:moveTo>
                  <a:pt x="89" y="68"/>
                </a:moveTo>
                <a:cubicBezTo>
                  <a:pt x="91" y="73"/>
                  <a:pt x="93" y="75"/>
                  <a:pt x="96" y="78"/>
                </a:cubicBezTo>
                <a:cubicBezTo>
                  <a:pt x="96" y="79"/>
                  <a:pt x="97" y="79"/>
                  <a:pt x="97" y="80"/>
                </a:cubicBezTo>
                <a:cubicBezTo>
                  <a:pt x="96" y="81"/>
                  <a:pt x="96" y="82"/>
                  <a:pt x="95" y="82"/>
                </a:cubicBezTo>
                <a:cubicBezTo>
                  <a:pt x="93" y="82"/>
                  <a:pt x="91" y="81"/>
                  <a:pt x="90" y="81"/>
                </a:cubicBezTo>
                <a:cubicBezTo>
                  <a:pt x="84" y="80"/>
                  <a:pt x="78" y="77"/>
                  <a:pt x="74" y="74"/>
                </a:cubicBezTo>
                <a:cubicBezTo>
                  <a:pt x="70" y="74"/>
                  <a:pt x="67" y="75"/>
                  <a:pt x="63" y="75"/>
                </a:cubicBezTo>
                <a:cubicBezTo>
                  <a:pt x="53" y="75"/>
                  <a:pt x="43" y="72"/>
                  <a:pt x="36" y="67"/>
                </a:cubicBezTo>
                <a:cubicBezTo>
                  <a:pt x="38" y="67"/>
                  <a:pt x="39" y="67"/>
                  <a:pt x="41" y="67"/>
                </a:cubicBezTo>
                <a:cubicBezTo>
                  <a:pt x="54" y="67"/>
                  <a:pt x="65" y="64"/>
                  <a:pt x="74" y="57"/>
                </a:cubicBezTo>
                <a:cubicBezTo>
                  <a:pt x="84" y="50"/>
                  <a:pt x="89" y="40"/>
                  <a:pt x="89" y="30"/>
                </a:cubicBezTo>
                <a:cubicBezTo>
                  <a:pt x="89" y="27"/>
                  <a:pt x="89" y="24"/>
                  <a:pt x="88" y="21"/>
                </a:cubicBezTo>
                <a:cubicBezTo>
                  <a:pt x="98" y="27"/>
                  <a:pt x="104" y="35"/>
                  <a:pt x="104" y="45"/>
                </a:cubicBezTo>
                <a:cubicBezTo>
                  <a:pt x="104" y="54"/>
                  <a:pt x="98" y="63"/>
                  <a:pt x="89" y="6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id-ID" sz="1600">
              <a:latin typeface="Lucida Sans"/>
              <a:cs typeface="Lucida Sans"/>
            </a:endParaRPr>
          </a:p>
        </p:txBody>
      </p:sp>
      <p:grpSp>
        <p:nvGrpSpPr>
          <p:cNvPr id="55" name="Group 54"/>
          <p:cNvGrpSpPr/>
          <p:nvPr/>
        </p:nvGrpSpPr>
        <p:grpSpPr>
          <a:xfrm>
            <a:off x="7996377" y="1687001"/>
            <a:ext cx="294200" cy="246887"/>
            <a:chOff x="3149600" y="1962150"/>
            <a:chExt cx="406400" cy="406400"/>
          </a:xfrm>
          <a:solidFill>
            <a:srgbClr val="FFFFFF"/>
          </a:solidFill>
        </p:grpSpPr>
        <p:sp>
          <p:nvSpPr>
            <p:cNvPr id="56" name="Freeform 166"/>
            <p:cNvSpPr>
              <a:spLocks noEditPoints="1"/>
            </p:cNvSpPr>
            <p:nvPr/>
          </p:nvSpPr>
          <p:spPr bwMode="auto">
            <a:xfrm>
              <a:off x="3149600" y="1962150"/>
              <a:ext cx="127000" cy="406400"/>
            </a:xfrm>
            <a:custGeom>
              <a:avLst/>
              <a:gdLst/>
              <a:ahLst/>
              <a:cxnLst>
                <a:cxn ang="0">
                  <a:pos x="64" y="24"/>
                </a:cxn>
                <a:cxn ang="0">
                  <a:pos x="50" y="2"/>
                </a:cxn>
                <a:cxn ang="0">
                  <a:pos x="30" y="2"/>
                </a:cxn>
                <a:cxn ang="0">
                  <a:pos x="16" y="24"/>
                </a:cxn>
                <a:cxn ang="0">
                  <a:pos x="10" y="54"/>
                </a:cxn>
                <a:cxn ang="0">
                  <a:pos x="0" y="80"/>
                </a:cxn>
                <a:cxn ang="0">
                  <a:pos x="4" y="98"/>
                </a:cxn>
                <a:cxn ang="0">
                  <a:pos x="16" y="232"/>
                </a:cxn>
                <a:cxn ang="0">
                  <a:pos x="24" y="248"/>
                </a:cxn>
                <a:cxn ang="0">
                  <a:pos x="40" y="256"/>
                </a:cxn>
                <a:cxn ang="0">
                  <a:pos x="62" y="242"/>
                </a:cxn>
                <a:cxn ang="0">
                  <a:pos x="64" y="112"/>
                </a:cxn>
                <a:cxn ang="0">
                  <a:pos x="78" y="90"/>
                </a:cxn>
                <a:cxn ang="0">
                  <a:pos x="78" y="70"/>
                </a:cxn>
                <a:cxn ang="0">
                  <a:pos x="64" y="48"/>
                </a:cxn>
                <a:cxn ang="0">
                  <a:pos x="32" y="20"/>
                </a:cxn>
                <a:cxn ang="0">
                  <a:pos x="40" y="16"/>
                </a:cxn>
                <a:cxn ang="0">
                  <a:pos x="46" y="18"/>
                </a:cxn>
                <a:cxn ang="0">
                  <a:pos x="48" y="40"/>
                </a:cxn>
                <a:cxn ang="0">
                  <a:pos x="40" y="40"/>
                </a:cxn>
                <a:cxn ang="0">
                  <a:pos x="48" y="232"/>
                </a:cxn>
                <a:cxn ang="0">
                  <a:pos x="46" y="238"/>
                </a:cxn>
                <a:cxn ang="0">
                  <a:pos x="40" y="240"/>
                </a:cxn>
                <a:cxn ang="0">
                  <a:pos x="32" y="236"/>
                </a:cxn>
                <a:cxn ang="0">
                  <a:pos x="32" y="120"/>
                </a:cxn>
                <a:cxn ang="0">
                  <a:pos x="48" y="120"/>
                </a:cxn>
                <a:cxn ang="0">
                  <a:pos x="62" y="86"/>
                </a:cxn>
                <a:cxn ang="0">
                  <a:pos x="60" y="94"/>
                </a:cxn>
                <a:cxn ang="0">
                  <a:pos x="60" y="94"/>
                </a:cxn>
                <a:cxn ang="0">
                  <a:pos x="54" y="100"/>
                </a:cxn>
                <a:cxn ang="0">
                  <a:pos x="48" y="102"/>
                </a:cxn>
                <a:cxn ang="0">
                  <a:pos x="32" y="102"/>
                </a:cxn>
                <a:cxn ang="0">
                  <a:pos x="26" y="100"/>
                </a:cxn>
                <a:cxn ang="0">
                  <a:pos x="20" y="94"/>
                </a:cxn>
                <a:cxn ang="0">
                  <a:pos x="20" y="94"/>
                </a:cxn>
                <a:cxn ang="0">
                  <a:pos x="18" y="86"/>
                </a:cxn>
                <a:cxn ang="0">
                  <a:pos x="16" y="80"/>
                </a:cxn>
                <a:cxn ang="0">
                  <a:pos x="18" y="72"/>
                </a:cxn>
                <a:cxn ang="0">
                  <a:pos x="20" y="66"/>
                </a:cxn>
                <a:cxn ang="0">
                  <a:pos x="26" y="60"/>
                </a:cxn>
                <a:cxn ang="0">
                  <a:pos x="26" y="60"/>
                </a:cxn>
                <a:cxn ang="0">
                  <a:pos x="40" y="56"/>
                </a:cxn>
                <a:cxn ang="0">
                  <a:pos x="48" y="58"/>
                </a:cxn>
                <a:cxn ang="0">
                  <a:pos x="54" y="60"/>
                </a:cxn>
                <a:cxn ang="0">
                  <a:pos x="60" y="66"/>
                </a:cxn>
                <a:cxn ang="0">
                  <a:pos x="62" y="72"/>
                </a:cxn>
                <a:cxn ang="0">
                  <a:pos x="62" y="74"/>
                </a:cxn>
                <a:cxn ang="0">
                  <a:pos x="62" y="86"/>
                </a:cxn>
              </a:cxnLst>
              <a:rect l="0" t="0" r="r" b="b"/>
              <a:pathLst>
                <a:path w="80" h="256">
                  <a:moveTo>
                    <a:pt x="64" y="48"/>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48"/>
                  </a:lnTo>
                  <a:lnTo>
                    <a:pt x="16" y="48"/>
                  </a:lnTo>
                  <a:lnTo>
                    <a:pt x="10" y="54"/>
                  </a:lnTo>
                  <a:lnTo>
                    <a:pt x="4" y="62"/>
                  </a:lnTo>
                  <a:lnTo>
                    <a:pt x="2" y="70"/>
                  </a:lnTo>
                  <a:lnTo>
                    <a:pt x="0" y="80"/>
                  </a:lnTo>
                  <a:lnTo>
                    <a:pt x="0" y="80"/>
                  </a:lnTo>
                  <a:lnTo>
                    <a:pt x="2" y="90"/>
                  </a:lnTo>
                  <a:lnTo>
                    <a:pt x="4" y="98"/>
                  </a:lnTo>
                  <a:lnTo>
                    <a:pt x="10" y="106"/>
                  </a:lnTo>
                  <a:lnTo>
                    <a:pt x="16" y="112"/>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112"/>
                  </a:lnTo>
                  <a:lnTo>
                    <a:pt x="64" y="112"/>
                  </a:lnTo>
                  <a:lnTo>
                    <a:pt x="70" y="106"/>
                  </a:lnTo>
                  <a:lnTo>
                    <a:pt x="76" y="98"/>
                  </a:lnTo>
                  <a:lnTo>
                    <a:pt x="78" y="90"/>
                  </a:lnTo>
                  <a:lnTo>
                    <a:pt x="80" y="80"/>
                  </a:lnTo>
                  <a:lnTo>
                    <a:pt x="80" y="80"/>
                  </a:lnTo>
                  <a:lnTo>
                    <a:pt x="78" y="70"/>
                  </a:lnTo>
                  <a:lnTo>
                    <a:pt x="76" y="62"/>
                  </a:lnTo>
                  <a:lnTo>
                    <a:pt x="70" y="54"/>
                  </a:lnTo>
                  <a:lnTo>
                    <a:pt x="64" y="48"/>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40"/>
                  </a:lnTo>
                  <a:lnTo>
                    <a:pt x="48" y="40"/>
                  </a:lnTo>
                  <a:lnTo>
                    <a:pt x="40" y="40"/>
                  </a:lnTo>
                  <a:lnTo>
                    <a:pt x="40" y="40"/>
                  </a:lnTo>
                  <a:lnTo>
                    <a:pt x="32" y="40"/>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120"/>
                  </a:lnTo>
                  <a:lnTo>
                    <a:pt x="32" y="120"/>
                  </a:lnTo>
                  <a:lnTo>
                    <a:pt x="40" y="120"/>
                  </a:lnTo>
                  <a:lnTo>
                    <a:pt x="40" y="120"/>
                  </a:lnTo>
                  <a:lnTo>
                    <a:pt x="48" y="120"/>
                  </a:lnTo>
                  <a:lnTo>
                    <a:pt x="48" y="232"/>
                  </a:lnTo>
                  <a:close/>
                  <a:moveTo>
                    <a:pt x="62" y="86"/>
                  </a:moveTo>
                  <a:lnTo>
                    <a:pt x="62" y="86"/>
                  </a:lnTo>
                  <a:lnTo>
                    <a:pt x="62" y="88"/>
                  </a:lnTo>
                  <a:lnTo>
                    <a:pt x="62" y="88"/>
                  </a:lnTo>
                  <a:lnTo>
                    <a:pt x="60" y="94"/>
                  </a:lnTo>
                  <a:lnTo>
                    <a:pt x="60" y="94"/>
                  </a:lnTo>
                  <a:lnTo>
                    <a:pt x="60" y="94"/>
                  </a:lnTo>
                  <a:lnTo>
                    <a:pt x="60" y="94"/>
                  </a:lnTo>
                  <a:lnTo>
                    <a:pt x="54" y="100"/>
                  </a:lnTo>
                  <a:lnTo>
                    <a:pt x="54" y="100"/>
                  </a:lnTo>
                  <a:lnTo>
                    <a:pt x="54" y="100"/>
                  </a:lnTo>
                  <a:lnTo>
                    <a:pt x="54" y="100"/>
                  </a:lnTo>
                  <a:lnTo>
                    <a:pt x="48" y="102"/>
                  </a:lnTo>
                  <a:lnTo>
                    <a:pt x="48" y="102"/>
                  </a:lnTo>
                  <a:lnTo>
                    <a:pt x="40" y="104"/>
                  </a:lnTo>
                  <a:lnTo>
                    <a:pt x="40" y="104"/>
                  </a:lnTo>
                  <a:lnTo>
                    <a:pt x="32" y="102"/>
                  </a:lnTo>
                  <a:lnTo>
                    <a:pt x="32" y="102"/>
                  </a:lnTo>
                  <a:lnTo>
                    <a:pt x="26" y="100"/>
                  </a:lnTo>
                  <a:lnTo>
                    <a:pt x="26" y="100"/>
                  </a:lnTo>
                  <a:lnTo>
                    <a:pt x="26" y="100"/>
                  </a:lnTo>
                  <a:lnTo>
                    <a:pt x="26" y="100"/>
                  </a:lnTo>
                  <a:lnTo>
                    <a:pt x="20" y="94"/>
                  </a:lnTo>
                  <a:lnTo>
                    <a:pt x="20" y="94"/>
                  </a:lnTo>
                  <a:lnTo>
                    <a:pt x="20" y="94"/>
                  </a:lnTo>
                  <a:lnTo>
                    <a:pt x="20" y="94"/>
                  </a:lnTo>
                  <a:lnTo>
                    <a:pt x="18" y="88"/>
                  </a:lnTo>
                  <a:lnTo>
                    <a:pt x="18" y="88"/>
                  </a:lnTo>
                  <a:lnTo>
                    <a:pt x="18" y="86"/>
                  </a:lnTo>
                  <a:lnTo>
                    <a:pt x="18" y="86"/>
                  </a:lnTo>
                  <a:lnTo>
                    <a:pt x="16" y="80"/>
                  </a:lnTo>
                  <a:lnTo>
                    <a:pt x="16" y="80"/>
                  </a:lnTo>
                  <a:lnTo>
                    <a:pt x="18" y="74"/>
                  </a:lnTo>
                  <a:lnTo>
                    <a:pt x="18" y="74"/>
                  </a:lnTo>
                  <a:lnTo>
                    <a:pt x="18" y="72"/>
                  </a:lnTo>
                  <a:lnTo>
                    <a:pt x="18" y="72"/>
                  </a:lnTo>
                  <a:lnTo>
                    <a:pt x="20" y="66"/>
                  </a:lnTo>
                  <a:lnTo>
                    <a:pt x="20" y="66"/>
                  </a:lnTo>
                  <a:lnTo>
                    <a:pt x="20" y="66"/>
                  </a:lnTo>
                  <a:lnTo>
                    <a:pt x="20" y="66"/>
                  </a:lnTo>
                  <a:lnTo>
                    <a:pt x="26" y="60"/>
                  </a:lnTo>
                  <a:lnTo>
                    <a:pt x="26" y="60"/>
                  </a:lnTo>
                  <a:lnTo>
                    <a:pt x="26" y="60"/>
                  </a:lnTo>
                  <a:lnTo>
                    <a:pt x="26" y="60"/>
                  </a:lnTo>
                  <a:lnTo>
                    <a:pt x="32" y="58"/>
                  </a:lnTo>
                  <a:lnTo>
                    <a:pt x="32" y="58"/>
                  </a:lnTo>
                  <a:lnTo>
                    <a:pt x="40" y="56"/>
                  </a:lnTo>
                  <a:lnTo>
                    <a:pt x="40" y="56"/>
                  </a:lnTo>
                  <a:lnTo>
                    <a:pt x="48" y="58"/>
                  </a:lnTo>
                  <a:lnTo>
                    <a:pt x="48" y="58"/>
                  </a:lnTo>
                  <a:lnTo>
                    <a:pt x="54" y="60"/>
                  </a:lnTo>
                  <a:lnTo>
                    <a:pt x="54" y="60"/>
                  </a:lnTo>
                  <a:lnTo>
                    <a:pt x="54" y="60"/>
                  </a:lnTo>
                  <a:lnTo>
                    <a:pt x="54" y="60"/>
                  </a:lnTo>
                  <a:lnTo>
                    <a:pt x="60" y="66"/>
                  </a:lnTo>
                  <a:lnTo>
                    <a:pt x="60" y="66"/>
                  </a:lnTo>
                  <a:lnTo>
                    <a:pt x="60" y="66"/>
                  </a:lnTo>
                  <a:lnTo>
                    <a:pt x="60" y="66"/>
                  </a:lnTo>
                  <a:lnTo>
                    <a:pt x="62" y="72"/>
                  </a:lnTo>
                  <a:lnTo>
                    <a:pt x="62" y="72"/>
                  </a:lnTo>
                  <a:lnTo>
                    <a:pt x="62" y="74"/>
                  </a:lnTo>
                  <a:lnTo>
                    <a:pt x="62" y="74"/>
                  </a:lnTo>
                  <a:lnTo>
                    <a:pt x="64" y="80"/>
                  </a:lnTo>
                  <a:lnTo>
                    <a:pt x="64" y="80"/>
                  </a:lnTo>
                  <a:lnTo>
                    <a:pt x="62"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600">
                <a:latin typeface="Lucida Sans"/>
                <a:cs typeface="Lucida Sans"/>
              </a:endParaRPr>
            </a:p>
          </p:txBody>
        </p:sp>
        <p:sp>
          <p:nvSpPr>
            <p:cNvPr id="57" name="Freeform 171"/>
            <p:cNvSpPr>
              <a:spLocks noEditPoints="1"/>
            </p:cNvSpPr>
            <p:nvPr/>
          </p:nvSpPr>
          <p:spPr bwMode="auto">
            <a:xfrm>
              <a:off x="3429000" y="1962150"/>
              <a:ext cx="127000" cy="406400"/>
            </a:xfrm>
            <a:custGeom>
              <a:avLst/>
              <a:gdLst/>
              <a:ahLst/>
              <a:cxnLst>
                <a:cxn ang="0">
                  <a:pos x="64" y="24"/>
                </a:cxn>
                <a:cxn ang="0">
                  <a:pos x="50" y="2"/>
                </a:cxn>
                <a:cxn ang="0">
                  <a:pos x="30" y="2"/>
                </a:cxn>
                <a:cxn ang="0">
                  <a:pos x="16" y="24"/>
                </a:cxn>
                <a:cxn ang="0">
                  <a:pos x="10" y="54"/>
                </a:cxn>
                <a:cxn ang="0">
                  <a:pos x="0" y="80"/>
                </a:cxn>
                <a:cxn ang="0">
                  <a:pos x="4" y="98"/>
                </a:cxn>
                <a:cxn ang="0">
                  <a:pos x="16" y="232"/>
                </a:cxn>
                <a:cxn ang="0">
                  <a:pos x="24" y="248"/>
                </a:cxn>
                <a:cxn ang="0">
                  <a:pos x="40" y="256"/>
                </a:cxn>
                <a:cxn ang="0">
                  <a:pos x="62" y="242"/>
                </a:cxn>
                <a:cxn ang="0">
                  <a:pos x="64" y="112"/>
                </a:cxn>
                <a:cxn ang="0">
                  <a:pos x="78" y="90"/>
                </a:cxn>
                <a:cxn ang="0">
                  <a:pos x="78" y="70"/>
                </a:cxn>
                <a:cxn ang="0">
                  <a:pos x="64" y="48"/>
                </a:cxn>
                <a:cxn ang="0">
                  <a:pos x="32" y="20"/>
                </a:cxn>
                <a:cxn ang="0">
                  <a:pos x="40" y="16"/>
                </a:cxn>
                <a:cxn ang="0">
                  <a:pos x="46" y="18"/>
                </a:cxn>
                <a:cxn ang="0">
                  <a:pos x="48" y="40"/>
                </a:cxn>
                <a:cxn ang="0">
                  <a:pos x="40" y="40"/>
                </a:cxn>
                <a:cxn ang="0">
                  <a:pos x="48" y="232"/>
                </a:cxn>
                <a:cxn ang="0">
                  <a:pos x="46" y="238"/>
                </a:cxn>
                <a:cxn ang="0">
                  <a:pos x="40" y="240"/>
                </a:cxn>
                <a:cxn ang="0">
                  <a:pos x="32" y="236"/>
                </a:cxn>
                <a:cxn ang="0">
                  <a:pos x="32" y="120"/>
                </a:cxn>
                <a:cxn ang="0">
                  <a:pos x="48" y="120"/>
                </a:cxn>
                <a:cxn ang="0">
                  <a:pos x="62" y="86"/>
                </a:cxn>
                <a:cxn ang="0">
                  <a:pos x="60" y="94"/>
                </a:cxn>
                <a:cxn ang="0">
                  <a:pos x="60" y="94"/>
                </a:cxn>
                <a:cxn ang="0">
                  <a:pos x="54" y="100"/>
                </a:cxn>
                <a:cxn ang="0">
                  <a:pos x="48" y="102"/>
                </a:cxn>
                <a:cxn ang="0">
                  <a:pos x="32" y="102"/>
                </a:cxn>
                <a:cxn ang="0">
                  <a:pos x="26" y="100"/>
                </a:cxn>
                <a:cxn ang="0">
                  <a:pos x="20" y="94"/>
                </a:cxn>
                <a:cxn ang="0">
                  <a:pos x="20" y="94"/>
                </a:cxn>
                <a:cxn ang="0">
                  <a:pos x="18" y="86"/>
                </a:cxn>
                <a:cxn ang="0">
                  <a:pos x="16" y="80"/>
                </a:cxn>
                <a:cxn ang="0">
                  <a:pos x="18" y="72"/>
                </a:cxn>
                <a:cxn ang="0">
                  <a:pos x="20" y="66"/>
                </a:cxn>
                <a:cxn ang="0">
                  <a:pos x="26" y="60"/>
                </a:cxn>
                <a:cxn ang="0">
                  <a:pos x="26" y="60"/>
                </a:cxn>
                <a:cxn ang="0">
                  <a:pos x="40" y="56"/>
                </a:cxn>
                <a:cxn ang="0">
                  <a:pos x="48" y="58"/>
                </a:cxn>
                <a:cxn ang="0">
                  <a:pos x="54" y="60"/>
                </a:cxn>
                <a:cxn ang="0">
                  <a:pos x="60" y="66"/>
                </a:cxn>
                <a:cxn ang="0">
                  <a:pos x="62" y="72"/>
                </a:cxn>
                <a:cxn ang="0">
                  <a:pos x="62" y="74"/>
                </a:cxn>
                <a:cxn ang="0">
                  <a:pos x="62" y="86"/>
                </a:cxn>
              </a:cxnLst>
              <a:rect l="0" t="0" r="r" b="b"/>
              <a:pathLst>
                <a:path w="80" h="256">
                  <a:moveTo>
                    <a:pt x="64" y="48"/>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48"/>
                  </a:lnTo>
                  <a:lnTo>
                    <a:pt x="16" y="48"/>
                  </a:lnTo>
                  <a:lnTo>
                    <a:pt x="10" y="54"/>
                  </a:lnTo>
                  <a:lnTo>
                    <a:pt x="4" y="62"/>
                  </a:lnTo>
                  <a:lnTo>
                    <a:pt x="2" y="70"/>
                  </a:lnTo>
                  <a:lnTo>
                    <a:pt x="0" y="80"/>
                  </a:lnTo>
                  <a:lnTo>
                    <a:pt x="0" y="80"/>
                  </a:lnTo>
                  <a:lnTo>
                    <a:pt x="2" y="90"/>
                  </a:lnTo>
                  <a:lnTo>
                    <a:pt x="4" y="98"/>
                  </a:lnTo>
                  <a:lnTo>
                    <a:pt x="10" y="106"/>
                  </a:lnTo>
                  <a:lnTo>
                    <a:pt x="16" y="112"/>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112"/>
                  </a:lnTo>
                  <a:lnTo>
                    <a:pt x="64" y="112"/>
                  </a:lnTo>
                  <a:lnTo>
                    <a:pt x="70" y="106"/>
                  </a:lnTo>
                  <a:lnTo>
                    <a:pt x="76" y="98"/>
                  </a:lnTo>
                  <a:lnTo>
                    <a:pt x="78" y="90"/>
                  </a:lnTo>
                  <a:lnTo>
                    <a:pt x="80" y="80"/>
                  </a:lnTo>
                  <a:lnTo>
                    <a:pt x="80" y="80"/>
                  </a:lnTo>
                  <a:lnTo>
                    <a:pt x="78" y="70"/>
                  </a:lnTo>
                  <a:lnTo>
                    <a:pt x="76" y="62"/>
                  </a:lnTo>
                  <a:lnTo>
                    <a:pt x="70" y="54"/>
                  </a:lnTo>
                  <a:lnTo>
                    <a:pt x="64" y="48"/>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40"/>
                  </a:lnTo>
                  <a:lnTo>
                    <a:pt x="48" y="40"/>
                  </a:lnTo>
                  <a:lnTo>
                    <a:pt x="40" y="40"/>
                  </a:lnTo>
                  <a:lnTo>
                    <a:pt x="40" y="40"/>
                  </a:lnTo>
                  <a:lnTo>
                    <a:pt x="32" y="40"/>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120"/>
                  </a:lnTo>
                  <a:lnTo>
                    <a:pt x="32" y="120"/>
                  </a:lnTo>
                  <a:lnTo>
                    <a:pt x="40" y="120"/>
                  </a:lnTo>
                  <a:lnTo>
                    <a:pt x="40" y="120"/>
                  </a:lnTo>
                  <a:lnTo>
                    <a:pt x="48" y="120"/>
                  </a:lnTo>
                  <a:lnTo>
                    <a:pt x="48" y="232"/>
                  </a:lnTo>
                  <a:close/>
                  <a:moveTo>
                    <a:pt x="62" y="86"/>
                  </a:moveTo>
                  <a:lnTo>
                    <a:pt x="62" y="86"/>
                  </a:lnTo>
                  <a:lnTo>
                    <a:pt x="62" y="88"/>
                  </a:lnTo>
                  <a:lnTo>
                    <a:pt x="62" y="88"/>
                  </a:lnTo>
                  <a:lnTo>
                    <a:pt x="60" y="94"/>
                  </a:lnTo>
                  <a:lnTo>
                    <a:pt x="60" y="94"/>
                  </a:lnTo>
                  <a:lnTo>
                    <a:pt x="60" y="94"/>
                  </a:lnTo>
                  <a:lnTo>
                    <a:pt x="60" y="94"/>
                  </a:lnTo>
                  <a:lnTo>
                    <a:pt x="54" y="100"/>
                  </a:lnTo>
                  <a:lnTo>
                    <a:pt x="54" y="100"/>
                  </a:lnTo>
                  <a:lnTo>
                    <a:pt x="54" y="100"/>
                  </a:lnTo>
                  <a:lnTo>
                    <a:pt x="54" y="100"/>
                  </a:lnTo>
                  <a:lnTo>
                    <a:pt x="48" y="102"/>
                  </a:lnTo>
                  <a:lnTo>
                    <a:pt x="48" y="102"/>
                  </a:lnTo>
                  <a:lnTo>
                    <a:pt x="40" y="104"/>
                  </a:lnTo>
                  <a:lnTo>
                    <a:pt x="40" y="104"/>
                  </a:lnTo>
                  <a:lnTo>
                    <a:pt x="32" y="102"/>
                  </a:lnTo>
                  <a:lnTo>
                    <a:pt x="32" y="102"/>
                  </a:lnTo>
                  <a:lnTo>
                    <a:pt x="26" y="100"/>
                  </a:lnTo>
                  <a:lnTo>
                    <a:pt x="26" y="100"/>
                  </a:lnTo>
                  <a:lnTo>
                    <a:pt x="26" y="100"/>
                  </a:lnTo>
                  <a:lnTo>
                    <a:pt x="26" y="100"/>
                  </a:lnTo>
                  <a:lnTo>
                    <a:pt x="20" y="94"/>
                  </a:lnTo>
                  <a:lnTo>
                    <a:pt x="20" y="94"/>
                  </a:lnTo>
                  <a:lnTo>
                    <a:pt x="20" y="94"/>
                  </a:lnTo>
                  <a:lnTo>
                    <a:pt x="20" y="94"/>
                  </a:lnTo>
                  <a:lnTo>
                    <a:pt x="18" y="88"/>
                  </a:lnTo>
                  <a:lnTo>
                    <a:pt x="18" y="88"/>
                  </a:lnTo>
                  <a:lnTo>
                    <a:pt x="18" y="86"/>
                  </a:lnTo>
                  <a:lnTo>
                    <a:pt x="18" y="86"/>
                  </a:lnTo>
                  <a:lnTo>
                    <a:pt x="16" y="80"/>
                  </a:lnTo>
                  <a:lnTo>
                    <a:pt x="16" y="80"/>
                  </a:lnTo>
                  <a:lnTo>
                    <a:pt x="18" y="74"/>
                  </a:lnTo>
                  <a:lnTo>
                    <a:pt x="18" y="74"/>
                  </a:lnTo>
                  <a:lnTo>
                    <a:pt x="18" y="72"/>
                  </a:lnTo>
                  <a:lnTo>
                    <a:pt x="18" y="72"/>
                  </a:lnTo>
                  <a:lnTo>
                    <a:pt x="20" y="66"/>
                  </a:lnTo>
                  <a:lnTo>
                    <a:pt x="20" y="66"/>
                  </a:lnTo>
                  <a:lnTo>
                    <a:pt x="20" y="66"/>
                  </a:lnTo>
                  <a:lnTo>
                    <a:pt x="20" y="66"/>
                  </a:lnTo>
                  <a:lnTo>
                    <a:pt x="26" y="60"/>
                  </a:lnTo>
                  <a:lnTo>
                    <a:pt x="26" y="60"/>
                  </a:lnTo>
                  <a:lnTo>
                    <a:pt x="26" y="60"/>
                  </a:lnTo>
                  <a:lnTo>
                    <a:pt x="26" y="60"/>
                  </a:lnTo>
                  <a:lnTo>
                    <a:pt x="32" y="58"/>
                  </a:lnTo>
                  <a:lnTo>
                    <a:pt x="32" y="58"/>
                  </a:lnTo>
                  <a:lnTo>
                    <a:pt x="40" y="56"/>
                  </a:lnTo>
                  <a:lnTo>
                    <a:pt x="40" y="56"/>
                  </a:lnTo>
                  <a:lnTo>
                    <a:pt x="48" y="58"/>
                  </a:lnTo>
                  <a:lnTo>
                    <a:pt x="48" y="58"/>
                  </a:lnTo>
                  <a:lnTo>
                    <a:pt x="54" y="60"/>
                  </a:lnTo>
                  <a:lnTo>
                    <a:pt x="54" y="60"/>
                  </a:lnTo>
                  <a:lnTo>
                    <a:pt x="54" y="60"/>
                  </a:lnTo>
                  <a:lnTo>
                    <a:pt x="54" y="60"/>
                  </a:lnTo>
                  <a:lnTo>
                    <a:pt x="60" y="66"/>
                  </a:lnTo>
                  <a:lnTo>
                    <a:pt x="60" y="66"/>
                  </a:lnTo>
                  <a:lnTo>
                    <a:pt x="60" y="66"/>
                  </a:lnTo>
                  <a:lnTo>
                    <a:pt x="60" y="66"/>
                  </a:lnTo>
                  <a:lnTo>
                    <a:pt x="62" y="72"/>
                  </a:lnTo>
                  <a:lnTo>
                    <a:pt x="62" y="72"/>
                  </a:lnTo>
                  <a:lnTo>
                    <a:pt x="62" y="74"/>
                  </a:lnTo>
                  <a:lnTo>
                    <a:pt x="62" y="74"/>
                  </a:lnTo>
                  <a:lnTo>
                    <a:pt x="64" y="80"/>
                  </a:lnTo>
                  <a:lnTo>
                    <a:pt x="64" y="80"/>
                  </a:lnTo>
                  <a:lnTo>
                    <a:pt x="62"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600">
                <a:latin typeface="Lucida Sans"/>
                <a:cs typeface="Lucida Sans"/>
              </a:endParaRPr>
            </a:p>
          </p:txBody>
        </p:sp>
        <p:sp>
          <p:nvSpPr>
            <p:cNvPr id="58" name="Freeform 176"/>
            <p:cNvSpPr>
              <a:spLocks noEditPoints="1"/>
            </p:cNvSpPr>
            <p:nvPr/>
          </p:nvSpPr>
          <p:spPr bwMode="auto">
            <a:xfrm>
              <a:off x="3289300" y="1962150"/>
              <a:ext cx="127000" cy="406400"/>
            </a:xfrm>
            <a:custGeom>
              <a:avLst/>
              <a:gdLst/>
              <a:ahLst/>
              <a:cxnLst>
                <a:cxn ang="0">
                  <a:pos x="64" y="24"/>
                </a:cxn>
                <a:cxn ang="0">
                  <a:pos x="50" y="2"/>
                </a:cxn>
                <a:cxn ang="0">
                  <a:pos x="30" y="2"/>
                </a:cxn>
                <a:cxn ang="0">
                  <a:pos x="16" y="24"/>
                </a:cxn>
                <a:cxn ang="0">
                  <a:pos x="10" y="150"/>
                </a:cxn>
                <a:cxn ang="0">
                  <a:pos x="0" y="176"/>
                </a:cxn>
                <a:cxn ang="0">
                  <a:pos x="4" y="194"/>
                </a:cxn>
                <a:cxn ang="0">
                  <a:pos x="16" y="232"/>
                </a:cxn>
                <a:cxn ang="0">
                  <a:pos x="24" y="248"/>
                </a:cxn>
                <a:cxn ang="0">
                  <a:pos x="40" y="256"/>
                </a:cxn>
                <a:cxn ang="0">
                  <a:pos x="62" y="242"/>
                </a:cxn>
                <a:cxn ang="0">
                  <a:pos x="64" y="208"/>
                </a:cxn>
                <a:cxn ang="0">
                  <a:pos x="78" y="186"/>
                </a:cxn>
                <a:cxn ang="0">
                  <a:pos x="78" y="166"/>
                </a:cxn>
                <a:cxn ang="0">
                  <a:pos x="64" y="144"/>
                </a:cxn>
                <a:cxn ang="0">
                  <a:pos x="32" y="20"/>
                </a:cxn>
                <a:cxn ang="0">
                  <a:pos x="40" y="16"/>
                </a:cxn>
                <a:cxn ang="0">
                  <a:pos x="46" y="18"/>
                </a:cxn>
                <a:cxn ang="0">
                  <a:pos x="48" y="136"/>
                </a:cxn>
                <a:cxn ang="0">
                  <a:pos x="40" y="136"/>
                </a:cxn>
                <a:cxn ang="0">
                  <a:pos x="48" y="232"/>
                </a:cxn>
                <a:cxn ang="0">
                  <a:pos x="46" y="238"/>
                </a:cxn>
                <a:cxn ang="0">
                  <a:pos x="40" y="240"/>
                </a:cxn>
                <a:cxn ang="0">
                  <a:pos x="32" y="236"/>
                </a:cxn>
                <a:cxn ang="0">
                  <a:pos x="32" y="216"/>
                </a:cxn>
                <a:cxn ang="0">
                  <a:pos x="48" y="216"/>
                </a:cxn>
                <a:cxn ang="0">
                  <a:pos x="62" y="182"/>
                </a:cxn>
                <a:cxn ang="0">
                  <a:pos x="60" y="190"/>
                </a:cxn>
                <a:cxn ang="0">
                  <a:pos x="60" y="190"/>
                </a:cxn>
                <a:cxn ang="0">
                  <a:pos x="54" y="196"/>
                </a:cxn>
                <a:cxn ang="0">
                  <a:pos x="48" y="198"/>
                </a:cxn>
                <a:cxn ang="0">
                  <a:pos x="32" y="198"/>
                </a:cxn>
                <a:cxn ang="0">
                  <a:pos x="26" y="196"/>
                </a:cxn>
                <a:cxn ang="0">
                  <a:pos x="20" y="190"/>
                </a:cxn>
                <a:cxn ang="0">
                  <a:pos x="20" y="190"/>
                </a:cxn>
                <a:cxn ang="0">
                  <a:pos x="18" y="182"/>
                </a:cxn>
                <a:cxn ang="0">
                  <a:pos x="16" y="176"/>
                </a:cxn>
                <a:cxn ang="0">
                  <a:pos x="18" y="168"/>
                </a:cxn>
                <a:cxn ang="0">
                  <a:pos x="20" y="162"/>
                </a:cxn>
                <a:cxn ang="0">
                  <a:pos x="26" y="156"/>
                </a:cxn>
                <a:cxn ang="0">
                  <a:pos x="26" y="156"/>
                </a:cxn>
                <a:cxn ang="0">
                  <a:pos x="40" y="152"/>
                </a:cxn>
                <a:cxn ang="0">
                  <a:pos x="48" y="154"/>
                </a:cxn>
                <a:cxn ang="0">
                  <a:pos x="54" y="156"/>
                </a:cxn>
                <a:cxn ang="0">
                  <a:pos x="60" y="162"/>
                </a:cxn>
                <a:cxn ang="0">
                  <a:pos x="62" y="168"/>
                </a:cxn>
                <a:cxn ang="0">
                  <a:pos x="62" y="170"/>
                </a:cxn>
                <a:cxn ang="0">
                  <a:pos x="62" y="182"/>
                </a:cxn>
              </a:cxnLst>
              <a:rect l="0" t="0" r="r" b="b"/>
              <a:pathLst>
                <a:path w="80" h="256">
                  <a:moveTo>
                    <a:pt x="64" y="144"/>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144"/>
                  </a:lnTo>
                  <a:lnTo>
                    <a:pt x="16" y="144"/>
                  </a:lnTo>
                  <a:lnTo>
                    <a:pt x="10" y="150"/>
                  </a:lnTo>
                  <a:lnTo>
                    <a:pt x="4" y="158"/>
                  </a:lnTo>
                  <a:lnTo>
                    <a:pt x="2" y="166"/>
                  </a:lnTo>
                  <a:lnTo>
                    <a:pt x="0" y="176"/>
                  </a:lnTo>
                  <a:lnTo>
                    <a:pt x="0" y="176"/>
                  </a:lnTo>
                  <a:lnTo>
                    <a:pt x="2" y="186"/>
                  </a:lnTo>
                  <a:lnTo>
                    <a:pt x="4" y="194"/>
                  </a:lnTo>
                  <a:lnTo>
                    <a:pt x="10" y="202"/>
                  </a:lnTo>
                  <a:lnTo>
                    <a:pt x="16" y="208"/>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208"/>
                  </a:lnTo>
                  <a:lnTo>
                    <a:pt x="64" y="208"/>
                  </a:lnTo>
                  <a:lnTo>
                    <a:pt x="70" y="202"/>
                  </a:lnTo>
                  <a:lnTo>
                    <a:pt x="76" y="194"/>
                  </a:lnTo>
                  <a:lnTo>
                    <a:pt x="78" y="186"/>
                  </a:lnTo>
                  <a:lnTo>
                    <a:pt x="80" y="176"/>
                  </a:lnTo>
                  <a:lnTo>
                    <a:pt x="80" y="176"/>
                  </a:lnTo>
                  <a:lnTo>
                    <a:pt x="78" y="166"/>
                  </a:lnTo>
                  <a:lnTo>
                    <a:pt x="76" y="158"/>
                  </a:lnTo>
                  <a:lnTo>
                    <a:pt x="70" y="150"/>
                  </a:lnTo>
                  <a:lnTo>
                    <a:pt x="64" y="144"/>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136"/>
                  </a:lnTo>
                  <a:lnTo>
                    <a:pt x="48" y="136"/>
                  </a:lnTo>
                  <a:lnTo>
                    <a:pt x="40" y="136"/>
                  </a:lnTo>
                  <a:lnTo>
                    <a:pt x="40" y="136"/>
                  </a:lnTo>
                  <a:lnTo>
                    <a:pt x="32" y="136"/>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216"/>
                  </a:lnTo>
                  <a:lnTo>
                    <a:pt x="32" y="216"/>
                  </a:lnTo>
                  <a:lnTo>
                    <a:pt x="40" y="216"/>
                  </a:lnTo>
                  <a:lnTo>
                    <a:pt x="40" y="216"/>
                  </a:lnTo>
                  <a:lnTo>
                    <a:pt x="48" y="216"/>
                  </a:lnTo>
                  <a:lnTo>
                    <a:pt x="48" y="232"/>
                  </a:lnTo>
                  <a:close/>
                  <a:moveTo>
                    <a:pt x="62" y="182"/>
                  </a:moveTo>
                  <a:lnTo>
                    <a:pt x="62" y="182"/>
                  </a:lnTo>
                  <a:lnTo>
                    <a:pt x="62" y="184"/>
                  </a:lnTo>
                  <a:lnTo>
                    <a:pt x="62" y="184"/>
                  </a:lnTo>
                  <a:lnTo>
                    <a:pt x="60" y="190"/>
                  </a:lnTo>
                  <a:lnTo>
                    <a:pt x="60" y="190"/>
                  </a:lnTo>
                  <a:lnTo>
                    <a:pt x="60" y="190"/>
                  </a:lnTo>
                  <a:lnTo>
                    <a:pt x="60" y="190"/>
                  </a:lnTo>
                  <a:lnTo>
                    <a:pt x="54" y="196"/>
                  </a:lnTo>
                  <a:lnTo>
                    <a:pt x="54" y="196"/>
                  </a:lnTo>
                  <a:lnTo>
                    <a:pt x="54" y="196"/>
                  </a:lnTo>
                  <a:lnTo>
                    <a:pt x="54" y="196"/>
                  </a:lnTo>
                  <a:lnTo>
                    <a:pt x="48" y="198"/>
                  </a:lnTo>
                  <a:lnTo>
                    <a:pt x="48" y="198"/>
                  </a:lnTo>
                  <a:lnTo>
                    <a:pt x="40" y="200"/>
                  </a:lnTo>
                  <a:lnTo>
                    <a:pt x="40" y="200"/>
                  </a:lnTo>
                  <a:lnTo>
                    <a:pt x="32" y="198"/>
                  </a:lnTo>
                  <a:lnTo>
                    <a:pt x="32" y="198"/>
                  </a:lnTo>
                  <a:lnTo>
                    <a:pt x="26" y="196"/>
                  </a:lnTo>
                  <a:lnTo>
                    <a:pt x="26" y="196"/>
                  </a:lnTo>
                  <a:lnTo>
                    <a:pt x="26" y="196"/>
                  </a:lnTo>
                  <a:lnTo>
                    <a:pt x="26" y="196"/>
                  </a:lnTo>
                  <a:lnTo>
                    <a:pt x="20" y="190"/>
                  </a:lnTo>
                  <a:lnTo>
                    <a:pt x="20" y="190"/>
                  </a:lnTo>
                  <a:lnTo>
                    <a:pt x="20" y="190"/>
                  </a:lnTo>
                  <a:lnTo>
                    <a:pt x="20" y="190"/>
                  </a:lnTo>
                  <a:lnTo>
                    <a:pt x="18" y="184"/>
                  </a:lnTo>
                  <a:lnTo>
                    <a:pt x="18" y="184"/>
                  </a:lnTo>
                  <a:lnTo>
                    <a:pt x="18" y="182"/>
                  </a:lnTo>
                  <a:lnTo>
                    <a:pt x="18" y="182"/>
                  </a:lnTo>
                  <a:lnTo>
                    <a:pt x="16" y="176"/>
                  </a:lnTo>
                  <a:lnTo>
                    <a:pt x="16" y="176"/>
                  </a:lnTo>
                  <a:lnTo>
                    <a:pt x="18" y="170"/>
                  </a:lnTo>
                  <a:lnTo>
                    <a:pt x="18" y="170"/>
                  </a:lnTo>
                  <a:lnTo>
                    <a:pt x="18" y="168"/>
                  </a:lnTo>
                  <a:lnTo>
                    <a:pt x="18" y="168"/>
                  </a:lnTo>
                  <a:lnTo>
                    <a:pt x="20" y="162"/>
                  </a:lnTo>
                  <a:lnTo>
                    <a:pt x="20" y="162"/>
                  </a:lnTo>
                  <a:lnTo>
                    <a:pt x="20" y="162"/>
                  </a:lnTo>
                  <a:lnTo>
                    <a:pt x="20" y="162"/>
                  </a:lnTo>
                  <a:lnTo>
                    <a:pt x="26" y="156"/>
                  </a:lnTo>
                  <a:lnTo>
                    <a:pt x="26" y="156"/>
                  </a:lnTo>
                  <a:lnTo>
                    <a:pt x="26" y="156"/>
                  </a:lnTo>
                  <a:lnTo>
                    <a:pt x="26" y="156"/>
                  </a:lnTo>
                  <a:lnTo>
                    <a:pt x="32" y="154"/>
                  </a:lnTo>
                  <a:lnTo>
                    <a:pt x="32" y="154"/>
                  </a:lnTo>
                  <a:lnTo>
                    <a:pt x="40" y="152"/>
                  </a:lnTo>
                  <a:lnTo>
                    <a:pt x="40" y="152"/>
                  </a:lnTo>
                  <a:lnTo>
                    <a:pt x="48" y="154"/>
                  </a:lnTo>
                  <a:lnTo>
                    <a:pt x="48" y="154"/>
                  </a:lnTo>
                  <a:lnTo>
                    <a:pt x="54" y="156"/>
                  </a:lnTo>
                  <a:lnTo>
                    <a:pt x="54" y="156"/>
                  </a:lnTo>
                  <a:lnTo>
                    <a:pt x="54" y="156"/>
                  </a:lnTo>
                  <a:lnTo>
                    <a:pt x="54" y="156"/>
                  </a:lnTo>
                  <a:lnTo>
                    <a:pt x="60" y="162"/>
                  </a:lnTo>
                  <a:lnTo>
                    <a:pt x="60" y="162"/>
                  </a:lnTo>
                  <a:lnTo>
                    <a:pt x="60" y="162"/>
                  </a:lnTo>
                  <a:lnTo>
                    <a:pt x="60" y="162"/>
                  </a:lnTo>
                  <a:lnTo>
                    <a:pt x="62" y="168"/>
                  </a:lnTo>
                  <a:lnTo>
                    <a:pt x="62" y="168"/>
                  </a:lnTo>
                  <a:lnTo>
                    <a:pt x="62" y="170"/>
                  </a:lnTo>
                  <a:lnTo>
                    <a:pt x="62" y="170"/>
                  </a:lnTo>
                  <a:lnTo>
                    <a:pt x="64" y="176"/>
                  </a:lnTo>
                  <a:lnTo>
                    <a:pt x="64" y="176"/>
                  </a:lnTo>
                  <a:lnTo>
                    <a:pt x="6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600">
                <a:latin typeface="Lucida Sans"/>
                <a:cs typeface="Lucida Sans"/>
              </a:endParaRPr>
            </a:p>
          </p:txBody>
        </p:sp>
      </p:grpSp>
      <p:sp>
        <p:nvSpPr>
          <p:cNvPr id="59" name="Freeform 333"/>
          <p:cNvSpPr>
            <a:spLocks noEditPoints="1"/>
          </p:cNvSpPr>
          <p:nvPr/>
        </p:nvSpPr>
        <p:spPr bwMode="auto">
          <a:xfrm>
            <a:off x="10040699" y="1636295"/>
            <a:ext cx="271649" cy="246887"/>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latin typeface="Lucida Sans"/>
              <a:cs typeface="Lucida Sans"/>
            </a:endParaRPr>
          </a:p>
        </p:txBody>
      </p:sp>
      <p:sp>
        <p:nvSpPr>
          <p:cNvPr id="60" name="Freeform 187"/>
          <p:cNvSpPr>
            <a:spLocks noEditPoints="1"/>
          </p:cNvSpPr>
          <p:nvPr/>
        </p:nvSpPr>
        <p:spPr bwMode="auto">
          <a:xfrm>
            <a:off x="5871889" y="1703245"/>
            <a:ext cx="277955" cy="246887"/>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1600">
              <a:latin typeface="Lucida Sans"/>
              <a:cs typeface="Lucida Sans"/>
            </a:endParaRPr>
          </a:p>
        </p:txBody>
      </p:sp>
      <p:sp>
        <p:nvSpPr>
          <p:cNvPr id="5" name="Snip and Round Single Corner Rectangle 4"/>
          <p:cNvSpPr/>
          <p:nvPr/>
        </p:nvSpPr>
        <p:spPr bwMode="auto">
          <a:xfrm rot="16200000">
            <a:off x="-224820" y="5007506"/>
            <a:ext cx="1937038" cy="570379"/>
          </a:xfrm>
          <a:prstGeom prst="snipRoundRect">
            <a:avLst/>
          </a:prstGeom>
          <a:solidFill>
            <a:schemeClr val="tx1">
              <a:lumMod val="75000"/>
              <a:lumOff val="25000"/>
            </a:schemeClr>
          </a:solidFill>
          <a:ln w="12700">
            <a:noFill/>
            <a:round/>
            <a:headEnd/>
            <a:tailEnd/>
          </a:ln>
        </p:spPr>
        <p:txBody>
          <a:bodyPr rtlCol="0" anchor="ctr"/>
          <a:lstStyle/>
          <a:p>
            <a:pPr algn="ctr"/>
            <a:r>
              <a:rPr lang="en-US" sz="1600" b="1" dirty="0" smtClean="0">
                <a:solidFill>
                  <a:schemeClr val="bg1"/>
                </a:solidFill>
                <a:latin typeface="Lucida Sans"/>
                <a:cs typeface="Lucida Sans"/>
              </a:rPr>
              <a:t>Analytics Project</a:t>
            </a:r>
            <a:endParaRPr lang="en-US" sz="1600" b="1" dirty="0">
              <a:solidFill>
                <a:schemeClr val="bg1"/>
              </a:solidFill>
              <a:latin typeface="Lucida Sans"/>
              <a:cs typeface="Lucida Sans"/>
            </a:endParaRPr>
          </a:p>
        </p:txBody>
      </p:sp>
      <p:sp>
        <p:nvSpPr>
          <p:cNvPr id="61" name="Snip and Round Single Corner Rectangle 60"/>
          <p:cNvSpPr/>
          <p:nvPr/>
        </p:nvSpPr>
        <p:spPr bwMode="auto">
          <a:xfrm rot="16200000">
            <a:off x="172866" y="3468165"/>
            <a:ext cx="1157087" cy="570379"/>
          </a:xfrm>
          <a:prstGeom prst="snipRoundRect">
            <a:avLst/>
          </a:prstGeom>
          <a:solidFill>
            <a:schemeClr val="tx1">
              <a:lumMod val="75000"/>
              <a:lumOff val="25000"/>
            </a:schemeClr>
          </a:solidFill>
          <a:ln w="12700">
            <a:noFill/>
            <a:round/>
            <a:headEnd/>
            <a:tailEnd/>
          </a:ln>
        </p:spPr>
        <p:txBody>
          <a:bodyPr rtlCol="0" anchor="ctr"/>
          <a:lstStyle/>
          <a:p>
            <a:pPr algn="ctr"/>
            <a:r>
              <a:rPr lang="en-US" sz="1600" b="1" dirty="0" smtClean="0">
                <a:solidFill>
                  <a:schemeClr val="bg1"/>
                </a:solidFill>
                <a:latin typeface="Lucida Sans"/>
                <a:cs typeface="Lucida Sans"/>
              </a:rPr>
              <a:t>IT Project</a:t>
            </a:r>
            <a:endParaRPr lang="en-US" sz="1600" b="1" dirty="0">
              <a:solidFill>
                <a:schemeClr val="bg1"/>
              </a:solidFill>
              <a:latin typeface="Lucida Sans"/>
              <a:cs typeface="Lucida Sans"/>
            </a:endParaRPr>
          </a:p>
        </p:txBody>
      </p:sp>
    </p:spTree>
    <p:extLst>
      <p:ext uri="{BB962C8B-B14F-4D97-AF65-F5344CB8AC3E}">
        <p14:creationId xmlns:p14="http://schemas.microsoft.com/office/powerpoint/2010/main" val="417633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Best Practices to deliver positive Business outcomes</a:t>
            </a:r>
            <a:endParaRPr lang="en-US" sz="2400" b="0" dirty="0"/>
          </a:p>
        </p:txBody>
      </p:sp>
      <p:sp>
        <p:nvSpPr>
          <p:cNvPr id="3" name="Footer Placeholder 2"/>
          <p:cNvSpPr>
            <a:spLocks noGrp="1"/>
          </p:cNvSpPr>
          <p:nvPr>
            <p:ph type="ftr" sz="quarter" idx="10"/>
          </p:nvPr>
        </p:nvSpPr>
        <p:spPr/>
        <p:txBody>
          <a:bodyPr/>
          <a:lstStyle/>
          <a:p>
            <a:r>
              <a:rPr lang="de-DE"/>
              <a:t>© </a:t>
            </a:r>
            <a:r>
              <a:rPr lang="en-US"/>
              <a:t>LatentView Analytics. Confidential</a:t>
            </a:r>
            <a:endParaRPr lang="en-US" dirty="0"/>
          </a:p>
        </p:txBody>
      </p:sp>
      <p:sp>
        <p:nvSpPr>
          <p:cNvPr id="4" name="Slide Number Placeholder 3"/>
          <p:cNvSpPr>
            <a:spLocks noGrp="1"/>
          </p:cNvSpPr>
          <p:nvPr>
            <p:ph type="sldNum" sz="quarter" idx="4"/>
          </p:nvPr>
        </p:nvSpPr>
        <p:spPr/>
        <p:txBody>
          <a:bodyPr/>
          <a:lstStyle/>
          <a:p>
            <a:fld id="{6CD9AD5F-3CCE-084D-84D8-4A35232D3779}" type="slidenum">
              <a:rPr lang="en-US" smtClean="0"/>
              <a:pPr/>
              <a:t>11</a:t>
            </a:fld>
            <a:endParaRPr lang="en-US"/>
          </a:p>
        </p:txBody>
      </p:sp>
      <p:sp>
        <p:nvSpPr>
          <p:cNvPr id="8" name="Rectangle 7"/>
          <p:cNvSpPr/>
          <p:nvPr/>
        </p:nvSpPr>
        <p:spPr>
          <a:xfrm>
            <a:off x="0" y="1628680"/>
            <a:ext cx="2438400" cy="1445039"/>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0" name="Rectangle 9"/>
          <p:cNvSpPr/>
          <p:nvPr/>
        </p:nvSpPr>
        <p:spPr>
          <a:xfrm>
            <a:off x="2434166" y="1628680"/>
            <a:ext cx="2438400" cy="1445039"/>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1" name="Rectangle 10"/>
          <p:cNvSpPr/>
          <p:nvPr/>
        </p:nvSpPr>
        <p:spPr>
          <a:xfrm>
            <a:off x="4872566" y="1628680"/>
            <a:ext cx="2438400" cy="1445039"/>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2" name="Rectangle 11"/>
          <p:cNvSpPr/>
          <p:nvPr/>
        </p:nvSpPr>
        <p:spPr>
          <a:xfrm>
            <a:off x="7298267" y="1628680"/>
            <a:ext cx="2459566" cy="1445039"/>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ja-JP" altLang="en-US" sz="1100" kern="0">
              <a:solidFill>
                <a:sysClr val="windowText" lastClr="000000"/>
              </a:solidFill>
              <a:latin typeface="Lucida Sans"/>
              <a:cs typeface="Lucida Sans"/>
            </a:endParaRPr>
          </a:p>
        </p:txBody>
      </p:sp>
      <p:sp>
        <p:nvSpPr>
          <p:cNvPr id="13" name="Rectangle 12"/>
          <p:cNvSpPr/>
          <p:nvPr/>
        </p:nvSpPr>
        <p:spPr>
          <a:xfrm>
            <a:off x="9753600" y="1628680"/>
            <a:ext cx="2438400" cy="14450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200">
              <a:solidFill>
                <a:srgbClr val="F33745"/>
              </a:solidFill>
              <a:latin typeface="Lucida Sans"/>
              <a:cs typeface="Lucida Sans"/>
            </a:endParaRPr>
          </a:p>
        </p:txBody>
      </p:sp>
      <p:cxnSp>
        <p:nvCxnSpPr>
          <p:cNvPr id="14" name="Straight Connector 13"/>
          <p:cNvCxnSpPr/>
          <p:nvPr/>
        </p:nvCxnSpPr>
        <p:spPr>
          <a:xfrm>
            <a:off x="1120019" y="3457486"/>
            <a:ext cx="9753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310466" y="2740781"/>
            <a:ext cx="685800" cy="685800"/>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endParaRPr lang="ja-JP" altLang="en-US" sz="9600">
              <a:solidFill>
                <a:schemeClr val="bg1"/>
              </a:solidFill>
              <a:latin typeface="Lucida Sans"/>
              <a:ea typeface="ＭＳ Ｐゴシック" charset="0"/>
              <a:cs typeface="Lucida Sans"/>
            </a:endParaRPr>
          </a:p>
        </p:txBody>
      </p:sp>
      <p:sp>
        <p:nvSpPr>
          <p:cNvPr id="16" name="Oval 15"/>
          <p:cNvSpPr/>
          <p:nvPr/>
        </p:nvSpPr>
        <p:spPr>
          <a:xfrm>
            <a:off x="5748866" y="2740781"/>
            <a:ext cx="685800" cy="685800"/>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endParaRPr lang="ja-JP" altLang="en-US" sz="9600">
              <a:solidFill>
                <a:schemeClr val="bg1"/>
              </a:solidFill>
              <a:latin typeface="Lucida Sans"/>
              <a:ea typeface="ＭＳ Ｐゴシック" charset="0"/>
              <a:cs typeface="Lucida Sans"/>
            </a:endParaRPr>
          </a:p>
        </p:txBody>
      </p:sp>
      <p:sp>
        <p:nvSpPr>
          <p:cNvPr id="17" name="Oval 16"/>
          <p:cNvSpPr/>
          <p:nvPr/>
        </p:nvSpPr>
        <p:spPr>
          <a:xfrm>
            <a:off x="8195733" y="2740781"/>
            <a:ext cx="685800" cy="685800"/>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endParaRPr lang="ja-JP" altLang="en-US" sz="9600">
              <a:solidFill>
                <a:schemeClr val="bg1"/>
              </a:solidFill>
              <a:latin typeface="Lucida Sans"/>
              <a:ea typeface="ＭＳ Ｐゴシック" charset="0"/>
              <a:cs typeface="Lucida Sans"/>
            </a:endParaRPr>
          </a:p>
        </p:txBody>
      </p:sp>
      <p:sp>
        <p:nvSpPr>
          <p:cNvPr id="18" name="Oval 17"/>
          <p:cNvSpPr/>
          <p:nvPr/>
        </p:nvSpPr>
        <p:spPr>
          <a:xfrm>
            <a:off x="876300" y="2740781"/>
            <a:ext cx="685800" cy="685800"/>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endParaRPr lang="ja-JP" altLang="en-US" sz="9600">
              <a:solidFill>
                <a:schemeClr val="bg1"/>
              </a:solidFill>
              <a:latin typeface="Lucida Sans"/>
              <a:ea typeface="ＭＳ Ｐゴシック" charset="0"/>
              <a:cs typeface="Lucida Sans"/>
            </a:endParaRPr>
          </a:p>
        </p:txBody>
      </p:sp>
      <p:sp>
        <p:nvSpPr>
          <p:cNvPr id="19" name="Oval 18"/>
          <p:cNvSpPr/>
          <p:nvPr/>
        </p:nvSpPr>
        <p:spPr>
          <a:xfrm>
            <a:off x="10629900" y="2740781"/>
            <a:ext cx="685800" cy="685800"/>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endParaRPr lang="ja-JP" altLang="en-US" sz="9600">
              <a:solidFill>
                <a:schemeClr val="bg1"/>
              </a:solidFill>
              <a:latin typeface="Lucida Sans"/>
              <a:ea typeface="Garamond" charset="0"/>
              <a:cs typeface="Lucida Sans"/>
            </a:endParaRPr>
          </a:p>
        </p:txBody>
      </p:sp>
      <p:sp>
        <p:nvSpPr>
          <p:cNvPr id="25" name="Title 3"/>
          <p:cNvSpPr txBox="1">
            <a:spLocks/>
          </p:cNvSpPr>
          <p:nvPr/>
        </p:nvSpPr>
        <p:spPr>
          <a:xfrm>
            <a:off x="367650" y="1017109"/>
            <a:ext cx="11169513" cy="419709"/>
          </a:xfrm>
          <a:prstGeom prst="rect">
            <a:avLst/>
          </a:prstGeom>
          <a:noFill/>
        </p:spPr>
        <p:txBody>
          <a:bodyPr vert="horz" lIns="297529" tIns="33059" rIns="165294" bIns="33059" rtlCol="0" anchor="ctr">
            <a:noAutofit/>
          </a:bodyPr>
          <a:lstStyle>
            <a:lvl1pPr algn="l" defTabSz="914342" rtl="0" eaLnBrk="1" latinLnBrk="0" hangingPunct="1">
              <a:lnSpc>
                <a:spcPct val="85000"/>
              </a:lnSpc>
              <a:spcBef>
                <a:spcPct val="0"/>
              </a:spcBef>
              <a:buNone/>
              <a:defRPr lang="en-GB" sz="2400" b="1" kern="1200" dirty="0">
                <a:solidFill>
                  <a:schemeClr val="accent1"/>
                </a:solidFill>
                <a:latin typeface="Calibri" pitchFamily="34" charset="0"/>
                <a:ea typeface="+mj-ea"/>
                <a:cs typeface="Calibri" pitchFamily="34" charset="0"/>
              </a:defRPr>
            </a:lvl1pPr>
          </a:lstStyle>
          <a:p>
            <a:r>
              <a:rPr lang="en-US" sz="1600" b="0" dirty="0">
                <a:solidFill>
                  <a:schemeClr val="tx1">
                    <a:lumMod val="50000"/>
                    <a:lumOff val="50000"/>
                  </a:schemeClr>
                </a:solidFill>
                <a:latin typeface="Lucida Sans"/>
                <a:cs typeface="Lucida Sans"/>
              </a:rPr>
              <a:t>To build Analytics that deliver business value, it requires deep understanding of the following</a:t>
            </a:r>
          </a:p>
        </p:txBody>
      </p:sp>
      <p:sp>
        <p:nvSpPr>
          <p:cNvPr id="26" name="Freeform 476"/>
          <p:cNvSpPr>
            <a:spLocks noChangeAspect="1" noEditPoints="1"/>
          </p:cNvSpPr>
          <p:nvPr/>
        </p:nvSpPr>
        <p:spPr bwMode="auto">
          <a:xfrm>
            <a:off x="858455" y="2021730"/>
            <a:ext cx="696089" cy="548640"/>
          </a:xfrm>
          <a:custGeom>
            <a:avLst/>
            <a:gdLst>
              <a:gd name="T0" fmla="*/ 30 w 104"/>
              <a:gd name="T1" fmla="*/ 17 h 82"/>
              <a:gd name="T2" fmla="*/ 24 w 104"/>
              <a:gd name="T3" fmla="*/ 23 h 82"/>
              <a:gd name="T4" fmla="*/ 6 w 104"/>
              <a:gd name="T5" fmla="*/ 23 h 82"/>
              <a:gd name="T6" fmla="*/ 0 w 104"/>
              <a:gd name="T7" fmla="*/ 17 h 82"/>
              <a:gd name="T8" fmla="*/ 0 w 104"/>
              <a:gd name="T9" fmla="*/ 6 h 82"/>
              <a:gd name="T10" fmla="*/ 6 w 104"/>
              <a:gd name="T11" fmla="*/ 0 h 82"/>
              <a:gd name="T12" fmla="*/ 24 w 104"/>
              <a:gd name="T13" fmla="*/ 0 h 82"/>
              <a:gd name="T14" fmla="*/ 30 w 104"/>
              <a:gd name="T15" fmla="*/ 6 h 82"/>
              <a:gd name="T16" fmla="*/ 30 w 104"/>
              <a:gd name="T17" fmla="*/ 17 h 82"/>
              <a:gd name="T18" fmla="*/ 30 w 104"/>
              <a:gd name="T19" fmla="*/ 47 h 82"/>
              <a:gd name="T20" fmla="*/ 24 w 104"/>
              <a:gd name="T21" fmla="*/ 52 h 82"/>
              <a:gd name="T22" fmla="*/ 6 w 104"/>
              <a:gd name="T23" fmla="*/ 52 h 82"/>
              <a:gd name="T24" fmla="*/ 0 w 104"/>
              <a:gd name="T25" fmla="*/ 47 h 82"/>
              <a:gd name="T26" fmla="*/ 0 w 104"/>
              <a:gd name="T27" fmla="*/ 36 h 82"/>
              <a:gd name="T28" fmla="*/ 6 w 104"/>
              <a:gd name="T29" fmla="*/ 30 h 82"/>
              <a:gd name="T30" fmla="*/ 24 w 104"/>
              <a:gd name="T31" fmla="*/ 30 h 82"/>
              <a:gd name="T32" fmla="*/ 30 w 104"/>
              <a:gd name="T33" fmla="*/ 36 h 82"/>
              <a:gd name="T34" fmla="*/ 30 w 104"/>
              <a:gd name="T35" fmla="*/ 47 h 82"/>
              <a:gd name="T36" fmla="*/ 30 w 104"/>
              <a:gd name="T37" fmla="*/ 77 h 82"/>
              <a:gd name="T38" fmla="*/ 24 w 104"/>
              <a:gd name="T39" fmla="*/ 82 h 82"/>
              <a:gd name="T40" fmla="*/ 6 w 104"/>
              <a:gd name="T41" fmla="*/ 82 h 82"/>
              <a:gd name="T42" fmla="*/ 0 w 104"/>
              <a:gd name="T43" fmla="*/ 77 h 82"/>
              <a:gd name="T44" fmla="*/ 0 w 104"/>
              <a:gd name="T45" fmla="*/ 65 h 82"/>
              <a:gd name="T46" fmla="*/ 6 w 104"/>
              <a:gd name="T47" fmla="*/ 60 h 82"/>
              <a:gd name="T48" fmla="*/ 24 w 104"/>
              <a:gd name="T49" fmla="*/ 60 h 82"/>
              <a:gd name="T50" fmla="*/ 30 w 104"/>
              <a:gd name="T51" fmla="*/ 65 h 82"/>
              <a:gd name="T52" fmla="*/ 30 w 104"/>
              <a:gd name="T53" fmla="*/ 77 h 82"/>
              <a:gd name="T54" fmla="*/ 104 w 104"/>
              <a:gd name="T55" fmla="*/ 17 h 82"/>
              <a:gd name="T56" fmla="*/ 99 w 104"/>
              <a:gd name="T57" fmla="*/ 23 h 82"/>
              <a:gd name="T58" fmla="*/ 43 w 104"/>
              <a:gd name="T59" fmla="*/ 23 h 82"/>
              <a:gd name="T60" fmla="*/ 37 w 104"/>
              <a:gd name="T61" fmla="*/ 17 h 82"/>
              <a:gd name="T62" fmla="*/ 37 w 104"/>
              <a:gd name="T63" fmla="*/ 6 h 82"/>
              <a:gd name="T64" fmla="*/ 43 w 104"/>
              <a:gd name="T65" fmla="*/ 0 h 82"/>
              <a:gd name="T66" fmla="*/ 99 w 104"/>
              <a:gd name="T67" fmla="*/ 0 h 82"/>
              <a:gd name="T68" fmla="*/ 104 w 104"/>
              <a:gd name="T69" fmla="*/ 6 h 82"/>
              <a:gd name="T70" fmla="*/ 104 w 104"/>
              <a:gd name="T71" fmla="*/ 17 h 82"/>
              <a:gd name="T72" fmla="*/ 104 w 104"/>
              <a:gd name="T73" fmla="*/ 47 h 82"/>
              <a:gd name="T74" fmla="*/ 99 w 104"/>
              <a:gd name="T75" fmla="*/ 52 h 82"/>
              <a:gd name="T76" fmla="*/ 43 w 104"/>
              <a:gd name="T77" fmla="*/ 52 h 82"/>
              <a:gd name="T78" fmla="*/ 37 w 104"/>
              <a:gd name="T79" fmla="*/ 47 h 82"/>
              <a:gd name="T80" fmla="*/ 37 w 104"/>
              <a:gd name="T81" fmla="*/ 36 h 82"/>
              <a:gd name="T82" fmla="*/ 43 w 104"/>
              <a:gd name="T83" fmla="*/ 30 h 82"/>
              <a:gd name="T84" fmla="*/ 99 w 104"/>
              <a:gd name="T85" fmla="*/ 30 h 82"/>
              <a:gd name="T86" fmla="*/ 104 w 104"/>
              <a:gd name="T87" fmla="*/ 36 h 82"/>
              <a:gd name="T88" fmla="*/ 104 w 104"/>
              <a:gd name="T89" fmla="*/ 47 h 82"/>
              <a:gd name="T90" fmla="*/ 104 w 104"/>
              <a:gd name="T91" fmla="*/ 77 h 82"/>
              <a:gd name="T92" fmla="*/ 99 w 104"/>
              <a:gd name="T93" fmla="*/ 82 h 82"/>
              <a:gd name="T94" fmla="*/ 43 w 104"/>
              <a:gd name="T95" fmla="*/ 82 h 82"/>
              <a:gd name="T96" fmla="*/ 37 w 104"/>
              <a:gd name="T97" fmla="*/ 77 h 82"/>
              <a:gd name="T98" fmla="*/ 37 w 104"/>
              <a:gd name="T99" fmla="*/ 65 h 82"/>
              <a:gd name="T100" fmla="*/ 43 w 104"/>
              <a:gd name="T101" fmla="*/ 60 h 82"/>
              <a:gd name="T102" fmla="*/ 99 w 104"/>
              <a:gd name="T103" fmla="*/ 60 h 82"/>
              <a:gd name="T104" fmla="*/ 104 w 104"/>
              <a:gd name="T105" fmla="*/ 65 h 82"/>
              <a:gd name="T106" fmla="*/ 104 w 104"/>
              <a:gd name="T107" fmla="*/ 7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82">
                <a:moveTo>
                  <a:pt x="30" y="17"/>
                </a:moveTo>
                <a:cubicBezTo>
                  <a:pt x="30" y="20"/>
                  <a:pt x="27" y="23"/>
                  <a:pt x="24" y="23"/>
                </a:cubicBezTo>
                <a:cubicBezTo>
                  <a:pt x="6" y="23"/>
                  <a:pt x="6" y="23"/>
                  <a:pt x="6" y="23"/>
                </a:cubicBezTo>
                <a:cubicBezTo>
                  <a:pt x="3" y="23"/>
                  <a:pt x="0" y="20"/>
                  <a:pt x="0" y="17"/>
                </a:cubicBezTo>
                <a:cubicBezTo>
                  <a:pt x="0" y="6"/>
                  <a:pt x="0" y="6"/>
                  <a:pt x="0" y="6"/>
                </a:cubicBezTo>
                <a:cubicBezTo>
                  <a:pt x="0" y="3"/>
                  <a:pt x="3" y="0"/>
                  <a:pt x="6" y="0"/>
                </a:cubicBezTo>
                <a:cubicBezTo>
                  <a:pt x="24" y="0"/>
                  <a:pt x="24" y="0"/>
                  <a:pt x="24" y="0"/>
                </a:cubicBezTo>
                <a:cubicBezTo>
                  <a:pt x="27" y="0"/>
                  <a:pt x="30" y="3"/>
                  <a:pt x="30" y="6"/>
                </a:cubicBezTo>
                <a:lnTo>
                  <a:pt x="30" y="17"/>
                </a:lnTo>
                <a:close/>
                <a:moveTo>
                  <a:pt x="30" y="47"/>
                </a:moveTo>
                <a:cubicBezTo>
                  <a:pt x="30" y="50"/>
                  <a:pt x="27" y="52"/>
                  <a:pt x="24" y="52"/>
                </a:cubicBezTo>
                <a:cubicBezTo>
                  <a:pt x="6" y="52"/>
                  <a:pt x="6" y="52"/>
                  <a:pt x="6" y="52"/>
                </a:cubicBezTo>
                <a:cubicBezTo>
                  <a:pt x="3" y="52"/>
                  <a:pt x="0" y="50"/>
                  <a:pt x="0" y="47"/>
                </a:cubicBezTo>
                <a:cubicBezTo>
                  <a:pt x="0" y="36"/>
                  <a:pt x="0" y="36"/>
                  <a:pt x="0" y="36"/>
                </a:cubicBezTo>
                <a:cubicBezTo>
                  <a:pt x="0" y="33"/>
                  <a:pt x="3" y="30"/>
                  <a:pt x="6" y="30"/>
                </a:cubicBezTo>
                <a:cubicBezTo>
                  <a:pt x="24" y="30"/>
                  <a:pt x="24" y="30"/>
                  <a:pt x="24" y="30"/>
                </a:cubicBezTo>
                <a:cubicBezTo>
                  <a:pt x="27" y="30"/>
                  <a:pt x="30" y="33"/>
                  <a:pt x="30" y="36"/>
                </a:cubicBezTo>
                <a:lnTo>
                  <a:pt x="30" y="47"/>
                </a:lnTo>
                <a:close/>
                <a:moveTo>
                  <a:pt x="30" y="77"/>
                </a:moveTo>
                <a:cubicBezTo>
                  <a:pt x="30" y="80"/>
                  <a:pt x="27" y="82"/>
                  <a:pt x="24" y="82"/>
                </a:cubicBezTo>
                <a:cubicBezTo>
                  <a:pt x="6" y="82"/>
                  <a:pt x="6" y="82"/>
                  <a:pt x="6" y="82"/>
                </a:cubicBezTo>
                <a:cubicBezTo>
                  <a:pt x="3" y="82"/>
                  <a:pt x="0" y="80"/>
                  <a:pt x="0" y="77"/>
                </a:cubicBezTo>
                <a:cubicBezTo>
                  <a:pt x="0" y="65"/>
                  <a:pt x="0" y="65"/>
                  <a:pt x="0" y="65"/>
                </a:cubicBezTo>
                <a:cubicBezTo>
                  <a:pt x="0" y="62"/>
                  <a:pt x="3" y="60"/>
                  <a:pt x="6" y="60"/>
                </a:cubicBezTo>
                <a:cubicBezTo>
                  <a:pt x="24" y="60"/>
                  <a:pt x="24" y="60"/>
                  <a:pt x="24" y="60"/>
                </a:cubicBezTo>
                <a:cubicBezTo>
                  <a:pt x="27" y="60"/>
                  <a:pt x="30" y="62"/>
                  <a:pt x="30" y="65"/>
                </a:cubicBezTo>
                <a:lnTo>
                  <a:pt x="30" y="77"/>
                </a:lnTo>
                <a:close/>
                <a:moveTo>
                  <a:pt x="104" y="17"/>
                </a:moveTo>
                <a:cubicBezTo>
                  <a:pt x="104" y="20"/>
                  <a:pt x="102" y="23"/>
                  <a:pt x="99" y="23"/>
                </a:cubicBezTo>
                <a:cubicBezTo>
                  <a:pt x="43" y="23"/>
                  <a:pt x="43" y="23"/>
                  <a:pt x="43" y="23"/>
                </a:cubicBezTo>
                <a:cubicBezTo>
                  <a:pt x="40" y="23"/>
                  <a:pt x="37" y="20"/>
                  <a:pt x="37" y="17"/>
                </a:cubicBezTo>
                <a:cubicBezTo>
                  <a:pt x="37" y="6"/>
                  <a:pt x="37" y="6"/>
                  <a:pt x="37" y="6"/>
                </a:cubicBezTo>
                <a:cubicBezTo>
                  <a:pt x="37" y="3"/>
                  <a:pt x="40" y="0"/>
                  <a:pt x="43" y="0"/>
                </a:cubicBezTo>
                <a:cubicBezTo>
                  <a:pt x="99" y="0"/>
                  <a:pt x="99" y="0"/>
                  <a:pt x="99" y="0"/>
                </a:cubicBezTo>
                <a:cubicBezTo>
                  <a:pt x="102" y="0"/>
                  <a:pt x="104" y="3"/>
                  <a:pt x="104" y="6"/>
                </a:cubicBezTo>
                <a:lnTo>
                  <a:pt x="104" y="17"/>
                </a:lnTo>
                <a:close/>
                <a:moveTo>
                  <a:pt x="104" y="47"/>
                </a:moveTo>
                <a:cubicBezTo>
                  <a:pt x="104" y="50"/>
                  <a:pt x="102" y="52"/>
                  <a:pt x="99" y="52"/>
                </a:cubicBezTo>
                <a:cubicBezTo>
                  <a:pt x="43" y="52"/>
                  <a:pt x="43" y="52"/>
                  <a:pt x="43" y="52"/>
                </a:cubicBezTo>
                <a:cubicBezTo>
                  <a:pt x="40" y="52"/>
                  <a:pt x="37" y="50"/>
                  <a:pt x="37" y="47"/>
                </a:cubicBezTo>
                <a:cubicBezTo>
                  <a:pt x="37" y="36"/>
                  <a:pt x="37" y="36"/>
                  <a:pt x="37" y="36"/>
                </a:cubicBezTo>
                <a:cubicBezTo>
                  <a:pt x="37" y="33"/>
                  <a:pt x="40" y="30"/>
                  <a:pt x="43" y="30"/>
                </a:cubicBezTo>
                <a:cubicBezTo>
                  <a:pt x="99" y="30"/>
                  <a:pt x="99" y="30"/>
                  <a:pt x="99" y="30"/>
                </a:cubicBezTo>
                <a:cubicBezTo>
                  <a:pt x="102" y="30"/>
                  <a:pt x="104" y="33"/>
                  <a:pt x="104" y="36"/>
                </a:cubicBezTo>
                <a:lnTo>
                  <a:pt x="104" y="47"/>
                </a:lnTo>
                <a:close/>
                <a:moveTo>
                  <a:pt x="104" y="77"/>
                </a:moveTo>
                <a:cubicBezTo>
                  <a:pt x="104" y="80"/>
                  <a:pt x="102" y="82"/>
                  <a:pt x="99" y="82"/>
                </a:cubicBezTo>
                <a:cubicBezTo>
                  <a:pt x="43" y="82"/>
                  <a:pt x="43" y="82"/>
                  <a:pt x="43" y="82"/>
                </a:cubicBezTo>
                <a:cubicBezTo>
                  <a:pt x="40" y="82"/>
                  <a:pt x="37" y="80"/>
                  <a:pt x="37" y="77"/>
                </a:cubicBezTo>
                <a:cubicBezTo>
                  <a:pt x="37" y="65"/>
                  <a:pt x="37" y="65"/>
                  <a:pt x="37" y="65"/>
                </a:cubicBezTo>
                <a:cubicBezTo>
                  <a:pt x="37" y="62"/>
                  <a:pt x="40" y="60"/>
                  <a:pt x="43" y="60"/>
                </a:cubicBezTo>
                <a:cubicBezTo>
                  <a:pt x="99" y="60"/>
                  <a:pt x="99" y="60"/>
                  <a:pt x="99" y="60"/>
                </a:cubicBezTo>
                <a:cubicBezTo>
                  <a:pt x="102" y="60"/>
                  <a:pt x="104" y="62"/>
                  <a:pt x="104" y="65"/>
                </a:cubicBezTo>
                <a:lnTo>
                  <a:pt x="104" y="77"/>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id-ID" sz="1400">
              <a:latin typeface="Lucida Sans"/>
              <a:cs typeface="Lucida Sans"/>
            </a:endParaRPr>
          </a:p>
        </p:txBody>
      </p:sp>
      <p:sp>
        <p:nvSpPr>
          <p:cNvPr id="27" name="Freeform 574"/>
          <p:cNvSpPr>
            <a:spLocks noChangeAspect="1" noEditPoints="1"/>
          </p:cNvSpPr>
          <p:nvPr/>
        </p:nvSpPr>
        <p:spPr bwMode="auto">
          <a:xfrm>
            <a:off x="3318023" y="2021730"/>
            <a:ext cx="696089" cy="548640"/>
          </a:xfrm>
          <a:custGeom>
            <a:avLst/>
            <a:gdLst>
              <a:gd name="T0" fmla="*/ 41 w 104"/>
              <a:gd name="T1" fmla="*/ 60 h 82"/>
              <a:gd name="T2" fmla="*/ 31 w 104"/>
              <a:gd name="T3" fmla="*/ 59 h 82"/>
              <a:gd name="T4" fmla="*/ 15 w 104"/>
              <a:gd name="T5" fmla="*/ 66 h 82"/>
              <a:gd name="T6" fmla="*/ 10 w 104"/>
              <a:gd name="T7" fmla="*/ 67 h 82"/>
              <a:gd name="T8" fmla="*/ 10 w 104"/>
              <a:gd name="T9" fmla="*/ 67 h 82"/>
              <a:gd name="T10" fmla="*/ 8 w 104"/>
              <a:gd name="T11" fmla="*/ 65 h 82"/>
              <a:gd name="T12" fmla="*/ 9 w 104"/>
              <a:gd name="T13" fmla="*/ 63 h 82"/>
              <a:gd name="T14" fmla="*/ 16 w 104"/>
              <a:gd name="T15" fmla="*/ 53 h 82"/>
              <a:gd name="T16" fmla="*/ 0 w 104"/>
              <a:gd name="T17" fmla="*/ 30 h 82"/>
              <a:gd name="T18" fmla="*/ 41 w 104"/>
              <a:gd name="T19" fmla="*/ 0 h 82"/>
              <a:gd name="T20" fmla="*/ 82 w 104"/>
              <a:gd name="T21" fmla="*/ 30 h 82"/>
              <a:gd name="T22" fmla="*/ 41 w 104"/>
              <a:gd name="T23" fmla="*/ 60 h 82"/>
              <a:gd name="T24" fmla="*/ 89 w 104"/>
              <a:gd name="T25" fmla="*/ 68 h 82"/>
              <a:gd name="T26" fmla="*/ 96 w 104"/>
              <a:gd name="T27" fmla="*/ 78 h 82"/>
              <a:gd name="T28" fmla="*/ 97 w 104"/>
              <a:gd name="T29" fmla="*/ 80 h 82"/>
              <a:gd name="T30" fmla="*/ 95 w 104"/>
              <a:gd name="T31" fmla="*/ 82 h 82"/>
              <a:gd name="T32" fmla="*/ 90 w 104"/>
              <a:gd name="T33" fmla="*/ 81 h 82"/>
              <a:gd name="T34" fmla="*/ 74 w 104"/>
              <a:gd name="T35" fmla="*/ 74 h 82"/>
              <a:gd name="T36" fmla="*/ 63 w 104"/>
              <a:gd name="T37" fmla="*/ 75 h 82"/>
              <a:gd name="T38" fmla="*/ 36 w 104"/>
              <a:gd name="T39" fmla="*/ 67 h 82"/>
              <a:gd name="T40" fmla="*/ 41 w 104"/>
              <a:gd name="T41" fmla="*/ 67 h 82"/>
              <a:gd name="T42" fmla="*/ 74 w 104"/>
              <a:gd name="T43" fmla="*/ 57 h 82"/>
              <a:gd name="T44" fmla="*/ 89 w 104"/>
              <a:gd name="T45" fmla="*/ 30 h 82"/>
              <a:gd name="T46" fmla="*/ 88 w 104"/>
              <a:gd name="T47" fmla="*/ 21 h 82"/>
              <a:gd name="T48" fmla="*/ 104 w 104"/>
              <a:gd name="T49" fmla="*/ 45 h 82"/>
              <a:gd name="T50" fmla="*/ 89 w 104"/>
              <a:gd name="T51"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82">
                <a:moveTo>
                  <a:pt x="41" y="60"/>
                </a:moveTo>
                <a:cubicBezTo>
                  <a:pt x="37" y="60"/>
                  <a:pt x="34" y="59"/>
                  <a:pt x="31" y="59"/>
                </a:cubicBezTo>
                <a:cubicBezTo>
                  <a:pt x="26" y="62"/>
                  <a:pt x="21" y="65"/>
                  <a:pt x="15" y="66"/>
                </a:cubicBezTo>
                <a:cubicBezTo>
                  <a:pt x="13" y="67"/>
                  <a:pt x="11" y="67"/>
                  <a:pt x="10" y="67"/>
                </a:cubicBezTo>
                <a:cubicBezTo>
                  <a:pt x="10" y="67"/>
                  <a:pt x="10" y="67"/>
                  <a:pt x="10" y="67"/>
                </a:cubicBezTo>
                <a:cubicBezTo>
                  <a:pt x="9" y="67"/>
                  <a:pt x="8" y="66"/>
                  <a:pt x="8" y="65"/>
                </a:cubicBezTo>
                <a:cubicBezTo>
                  <a:pt x="7" y="64"/>
                  <a:pt x="8" y="64"/>
                  <a:pt x="9" y="63"/>
                </a:cubicBezTo>
                <a:cubicBezTo>
                  <a:pt x="11" y="60"/>
                  <a:pt x="14" y="58"/>
                  <a:pt x="16" y="53"/>
                </a:cubicBezTo>
                <a:cubicBezTo>
                  <a:pt x="6" y="48"/>
                  <a:pt x="0" y="39"/>
                  <a:pt x="0" y="30"/>
                </a:cubicBezTo>
                <a:cubicBezTo>
                  <a:pt x="0" y="14"/>
                  <a:pt x="18" y="0"/>
                  <a:pt x="41" y="0"/>
                </a:cubicBezTo>
                <a:cubicBezTo>
                  <a:pt x="64" y="0"/>
                  <a:pt x="82" y="14"/>
                  <a:pt x="82" y="30"/>
                </a:cubicBezTo>
                <a:cubicBezTo>
                  <a:pt x="82" y="46"/>
                  <a:pt x="64" y="60"/>
                  <a:pt x="41" y="60"/>
                </a:cubicBezTo>
                <a:close/>
                <a:moveTo>
                  <a:pt x="89" y="68"/>
                </a:moveTo>
                <a:cubicBezTo>
                  <a:pt x="91" y="73"/>
                  <a:pt x="93" y="75"/>
                  <a:pt x="96" y="78"/>
                </a:cubicBezTo>
                <a:cubicBezTo>
                  <a:pt x="96" y="79"/>
                  <a:pt x="97" y="79"/>
                  <a:pt x="97" y="80"/>
                </a:cubicBezTo>
                <a:cubicBezTo>
                  <a:pt x="96" y="81"/>
                  <a:pt x="96" y="82"/>
                  <a:pt x="95" y="82"/>
                </a:cubicBezTo>
                <a:cubicBezTo>
                  <a:pt x="93" y="82"/>
                  <a:pt x="91" y="81"/>
                  <a:pt x="90" y="81"/>
                </a:cubicBezTo>
                <a:cubicBezTo>
                  <a:pt x="84" y="80"/>
                  <a:pt x="78" y="77"/>
                  <a:pt x="74" y="74"/>
                </a:cubicBezTo>
                <a:cubicBezTo>
                  <a:pt x="70" y="74"/>
                  <a:pt x="67" y="75"/>
                  <a:pt x="63" y="75"/>
                </a:cubicBezTo>
                <a:cubicBezTo>
                  <a:pt x="53" y="75"/>
                  <a:pt x="43" y="72"/>
                  <a:pt x="36" y="67"/>
                </a:cubicBezTo>
                <a:cubicBezTo>
                  <a:pt x="38" y="67"/>
                  <a:pt x="39" y="67"/>
                  <a:pt x="41" y="67"/>
                </a:cubicBezTo>
                <a:cubicBezTo>
                  <a:pt x="54" y="67"/>
                  <a:pt x="65" y="64"/>
                  <a:pt x="74" y="57"/>
                </a:cubicBezTo>
                <a:cubicBezTo>
                  <a:pt x="84" y="50"/>
                  <a:pt x="89" y="40"/>
                  <a:pt x="89" y="30"/>
                </a:cubicBezTo>
                <a:cubicBezTo>
                  <a:pt x="89" y="27"/>
                  <a:pt x="89" y="24"/>
                  <a:pt x="88" y="21"/>
                </a:cubicBezTo>
                <a:cubicBezTo>
                  <a:pt x="98" y="27"/>
                  <a:pt x="104" y="35"/>
                  <a:pt x="104" y="45"/>
                </a:cubicBezTo>
                <a:cubicBezTo>
                  <a:pt x="104" y="54"/>
                  <a:pt x="98" y="63"/>
                  <a:pt x="89" y="6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id-ID" sz="1400">
              <a:latin typeface="Lucida Sans"/>
              <a:cs typeface="Lucida Sans"/>
            </a:endParaRPr>
          </a:p>
        </p:txBody>
      </p:sp>
      <p:sp>
        <p:nvSpPr>
          <p:cNvPr id="28" name="TextBox 27"/>
          <p:cNvSpPr txBox="1"/>
          <p:nvPr/>
        </p:nvSpPr>
        <p:spPr>
          <a:xfrm>
            <a:off x="1045964" y="2894608"/>
            <a:ext cx="327614" cy="282129"/>
          </a:xfrm>
          <a:prstGeom prst="rect">
            <a:avLst/>
          </a:prstGeom>
          <a:noFill/>
        </p:spPr>
        <p:txBody>
          <a:bodyPr wrap="none" lIns="0" tIns="0" rIns="0" bIns="0" rtlCol="0">
            <a:spAutoFit/>
          </a:bodyPr>
          <a:lstStyle/>
          <a:p>
            <a:pPr defTabSz="609443">
              <a:lnSpc>
                <a:spcPct val="90000"/>
              </a:lnSpc>
              <a:spcBef>
                <a:spcPct val="20000"/>
              </a:spcBef>
            </a:pPr>
            <a:r>
              <a:rPr lang="en-AU" sz="2000" b="1" dirty="0">
                <a:solidFill>
                  <a:schemeClr val="tx1">
                    <a:lumMod val="75000"/>
                    <a:lumOff val="25000"/>
                  </a:schemeClr>
                </a:solidFill>
                <a:latin typeface="Lucida Sans"/>
                <a:ea typeface="Garamond" charset="0"/>
                <a:cs typeface="Lucida Sans"/>
              </a:rPr>
              <a:t>01</a:t>
            </a:r>
            <a:endParaRPr lang="en-US" sz="2000" b="1" dirty="0">
              <a:solidFill>
                <a:schemeClr val="tx1">
                  <a:lumMod val="75000"/>
                  <a:lumOff val="25000"/>
                </a:schemeClr>
              </a:solidFill>
              <a:latin typeface="Lucida Sans"/>
              <a:ea typeface="Garamond" charset="0"/>
              <a:cs typeface="Lucida Sans"/>
            </a:endParaRPr>
          </a:p>
        </p:txBody>
      </p:sp>
      <p:sp>
        <p:nvSpPr>
          <p:cNvPr id="29" name="TextBox 28"/>
          <p:cNvSpPr txBox="1"/>
          <p:nvPr/>
        </p:nvSpPr>
        <p:spPr>
          <a:xfrm>
            <a:off x="3453499" y="2894608"/>
            <a:ext cx="327614" cy="282129"/>
          </a:xfrm>
          <a:prstGeom prst="rect">
            <a:avLst/>
          </a:prstGeom>
          <a:noFill/>
        </p:spPr>
        <p:txBody>
          <a:bodyPr wrap="none" lIns="0" tIns="0" rIns="0" bIns="0" rtlCol="0">
            <a:spAutoFit/>
          </a:bodyPr>
          <a:lstStyle/>
          <a:p>
            <a:pPr defTabSz="609443">
              <a:lnSpc>
                <a:spcPct val="90000"/>
              </a:lnSpc>
              <a:spcBef>
                <a:spcPct val="20000"/>
              </a:spcBef>
            </a:pPr>
            <a:r>
              <a:rPr lang="en-AU" sz="2000" b="1">
                <a:solidFill>
                  <a:schemeClr val="tx1">
                    <a:lumMod val="75000"/>
                    <a:lumOff val="25000"/>
                  </a:schemeClr>
                </a:solidFill>
                <a:latin typeface="Lucida Sans"/>
                <a:ea typeface="Garamond" charset="0"/>
                <a:cs typeface="Lucida Sans"/>
              </a:rPr>
              <a:t>02</a:t>
            </a:r>
            <a:endParaRPr lang="en-US" sz="2000" b="1">
              <a:solidFill>
                <a:schemeClr val="tx1">
                  <a:lumMod val="75000"/>
                  <a:lumOff val="25000"/>
                </a:schemeClr>
              </a:solidFill>
              <a:latin typeface="Lucida Sans"/>
              <a:ea typeface="Garamond" charset="0"/>
              <a:cs typeface="Lucida Sans"/>
            </a:endParaRPr>
          </a:p>
        </p:txBody>
      </p:sp>
      <p:sp>
        <p:nvSpPr>
          <p:cNvPr id="30" name="TextBox 29"/>
          <p:cNvSpPr txBox="1"/>
          <p:nvPr/>
        </p:nvSpPr>
        <p:spPr>
          <a:xfrm>
            <a:off x="5908720" y="2894608"/>
            <a:ext cx="327614" cy="282129"/>
          </a:xfrm>
          <a:prstGeom prst="rect">
            <a:avLst/>
          </a:prstGeom>
          <a:noFill/>
        </p:spPr>
        <p:txBody>
          <a:bodyPr wrap="none" lIns="0" tIns="0" rIns="0" bIns="0" rtlCol="0">
            <a:spAutoFit/>
          </a:bodyPr>
          <a:lstStyle/>
          <a:p>
            <a:pPr defTabSz="609443">
              <a:lnSpc>
                <a:spcPct val="90000"/>
              </a:lnSpc>
              <a:spcBef>
                <a:spcPct val="20000"/>
              </a:spcBef>
            </a:pPr>
            <a:r>
              <a:rPr lang="en-AU" sz="2000" b="1">
                <a:solidFill>
                  <a:schemeClr val="tx1">
                    <a:lumMod val="75000"/>
                    <a:lumOff val="25000"/>
                  </a:schemeClr>
                </a:solidFill>
                <a:latin typeface="Lucida Sans"/>
                <a:ea typeface="Garamond" charset="0"/>
                <a:cs typeface="Lucida Sans"/>
              </a:rPr>
              <a:t>03</a:t>
            </a:r>
            <a:endParaRPr lang="en-US" sz="2000" b="1">
              <a:solidFill>
                <a:schemeClr val="tx1">
                  <a:lumMod val="75000"/>
                  <a:lumOff val="25000"/>
                </a:schemeClr>
              </a:solidFill>
              <a:latin typeface="Lucida Sans"/>
              <a:ea typeface="Garamond" charset="0"/>
              <a:cs typeface="Lucida Sans"/>
            </a:endParaRPr>
          </a:p>
        </p:txBody>
      </p:sp>
      <p:sp>
        <p:nvSpPr>
          <p:cNvPr id="31" name="TextBox 30"/>
          <p:cNvSpPr txBox="1"/>
          <p:nvPr/>
        </p:nvSpPr>
        <p:spPr>
          <a:xfrm>
            <a:off x="8355551" y="2894608"/>
            <a:ext cx="327614" cy="282129"/>
          </a:xfrm>
          <a:prstGeom prst="rect">
            <a:avLst/>
          </a:prstGeom>
          <a:noFill/>
        </p:spPr>
        <p:txBody>
          <a:bodyPr wrap="none" lIns="0" tIns="0" rIns="0" bIns="0" rtlCol="0">
            <a:spAutoFit/>
          </a:bodyPr>
          <a:lstStyle/>
          <a:p>
            <a:pPr defTabSz="609443">
              <a:lnSpc>
                <a:spcPct val="90000"/>
              </a:lnSpc>
              <a:spcBef>
                <a:spcPct val="20000"/>
              </a:spcBef>
            </a:pPr>
            <a:r>
              <a:rPr lang="en-AU" sz="2000" b="1">
                <a:solidFill>
                  <a:schemeClr val="tx1">
                    <a:lumMod val="75000"/>
                    <a:lumOff val="25000"/>
                  </a:schemeClr>
                </a:solidFill>
                <a:latin typeface="Lucida Sans"/>
                <a:ea typeface="Garamond" charset="0"/>
                <a:cs typeface="Lucida Sans"/>
              </a:rPr>
              <a:t>04</a:t>
            </a:r>
            <a:endParaRPr lang="en-US" sz="2000" b="1">
              <a:solidFill>
                <a:schemeClr val="tx1">
                  <a:lumMod val="75000"/>
                  <a:lumOff val="25000"/>
                </a:schemeClr>
              </a:solidFill>
              <a:latin typeface="Lucida Sans"/>
              <a:ea typeface="Garamond" charset="0"/>
              <a:cs typeface="Lucida Sans"/>
            </a:endParaRPr>
          </a:p>
        </p:txBody>
      </p:sp>
      <p:sp>
        <p:nvSpPr>
          <p:cNvPr id="32" name="TextBox 31"/>
          <p:cNvSpPr txBox="1"/>
          <p:nvPr/>
        </p:nvSpPr>
        <p:spPr>
          <a:xfrm>
            <a:off x="10781808" y="2894608"/>
            <a:ext cx="327614" cy="282129"/>
          </a:xfrm>
          <a:prstGeom prst="rect">
            <a:avLst/>
          </a:prstGeom>
          <a:noFill/>
        </p:spPr>
        <p:txBody>
          <a:bodyPr wrap="none" lIns="0" tIns="0" rIns="0" bIns="0" rtlCol="0">
            <a:spAutoFit/>
          </a:bodyPr>
          <a:lstStyle/>
          <a:p>
            <a:pPr defTabSz="609443">
              <a:lnSpc>
                <a:spcPct val="90000"/>
              </a:lnSpc>
              <a:spcBef>
                <a:spcPct val="20000"/>
              </a:spcBef>
            </a:pPr>
            <a:r>
              <a:rPr lang="en-AU" sz="2000" b="1">
                <a:solidFill>
                  <a:schemeClr val="tx1">
                    <a:lumMod val="75000"/>
                    <a:lumOff val="25000"/>
                  </a:schemeClr>
                </a:solidFill>
                <a:latin typeface="Lucida Sans"/>
                <a:ea typeface="Garamond" charset="0"/>
                <a:cs typeface="Lucida Sans"/>
              </a:rPr>
              <a:t>05</a:t>
            </a:r>
            <a:endParaRPr lang="en-US" sz="2000" b="1">
              <a:solidFill>
                <a:schemeClr val="tx1">
                  <a:lumMod val="75000"/>
                  <a:lumOff val="25000"/>
                </a:schemeClr>
              </a:solidFill>
              <a:latin typeface="Lucida Sans"/>
              <a:ea typeface="Garamond" charset="0"/>
              <a:cs typeface="Lucida Sans"/>
            </a:endParaRPr>
          </a:p>
        </p:txBody>
      </p:sp>
      <p:sp>
        <p:nvSpPr>
          <p:cNvPr id="33" name="Rectangle 32"/>
          <p:cNvSpPr/>
          <p:nvPr/>
        </p:nvSpPr>
        <p:spPr>
          <a:xfrm>
            <a:off x="0" y="4557742"/>
            <a:ext cx="2438400" cy="93133"/>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4" name="Rectangle 33"/>
          <p:cNvSpPr/>
          <p:nvPr/>
        </p:nvSpPr>
        <p:spPr>
          <a:xfrm>
            <a:off x="2434166" y="4557742"/>
            <a:ext cx="2438400" cy="93133"/>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5" name="Rectangle 34"/>
          <p:cNvSpPr/>
          <p:nvPr/>
        </p:nvSpPr>
        <p:spPr>
          <a:xfrm>
            <a:off x="4872566" y="4557742"/>
            <a:ext cx="2438400" cy="93133"/>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solidFill>
                <a:schemeClr val="tx1">
                  <a:lumMod val="65000"/>
                  <a:lumOff val="35000"/>
                </a:schemeClr>
              </a:solidFill>
              <a:latin typeface="Lucida Sans"/>
              <a:cs typeface="Lucida Sans"/>
            </a:endParaRPr>
          </a:p>
        </p:txBody>
      </p:sp>
      <p:sp>
        <p:nvSpPr>
          <p:cNvPr id="36" name="Rectangle 35"/>
          <p:cNvSpPr/>
          <p:nvPr/>
        </p:nvSpPr>
        <p:spPr>
          <a:xfrm>
            <a:off x="7319433" y="4557742"/>
            <a:ext cx="2438400" cy="93133"/>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ja-JP" altLang="en-US" sz="1100" kern="0">
              <a:solidFill>
                <a:schemeClr val="tx1">
                  <a:lumMod val="65000"/>
                  <a:lumOff val="35000"/>
                </a:schemeClr>
              </a:solidFill>
              <a:latin typeface="Lucida Sans"/>
              <a:cs typeface="Lucida Sans"/>
            </a:endParaRPr>
          </a:p>
        </p:txBody>
      </p:sp>
      <p:sp>
        <p:nvSpPr>
          <p:cNvPr id="37" name="Rectangle 36"/>
          <p:cNvSpPr/>
          <p:nvPr/>
        </p:nvSpPr>
        <p:spPr>
          <a:xfrm>
            <a:off x="9753600" y="4557742"/>
            <a:ext cx="2438400" cy="931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3200">
              <a:solidFill>
                <a:schemeClr val="tx1">
                  <a:lumMod val="65000"/>
                  <a:lumOff val="35000"/>
                </a:schemeClr>
              </a:solidFill>
              <a:latin typeface="Lucida Sans"/>
              <a:cs typeface="Lucida Sans"/>
            </a:endParaRPr>
          </a:p>
        </p:txBody>
      </p:sp>
      <p:sp>
        <p:nvSpPr>
          <p:cNvPr id="38" name="Text Placeholder 32"/>
          <p:cNvSpPr txBox="1">
            <a:spLocks/>
          </p:cNvSpPr>
          <p:nvPr/>
        </p:nvSpPr>
        <p:spPr>
          <a:xfrm>
            <a:off x="276087" y="3435008"/>
            <a:ext cx="1998134"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sz="1400" dirty="0">
                <a:solidFill>
                  <a:schemeClr val="tx1">
                    <a:lumMod val="65000"/>
                    <a:lumOff val="35000"/>
                  </a:schemeClr>
                </a:solidFill>
                <a:latin typeface="Lucida Sans"/>
                <a:cs typeface="Lucida Sans"/>
              </a:rPr>
              <a:t>Understand </a:t>
            </a:r>
            <a:r>
              <a:rPr lang="en-US" sz="1400" dirty="0" smtClean="0">
                <a:solidFill>
                  <a:schemeClr val="tx1">
                    <a:lumMod val="65000"/>
                    <a:lumOff val="35000"/>
                  </a:schemeClr>
                </a:solidFill>
                <a:latin typeface="Lucida Sans"/>
                <a:cs typeface="Lucida Sans"/>
              </a:rPr>
              <a:t>key People and </a:t>
            </a:r>
            <a:r>
              <a:rPr lang="en-US" sz="1400" dirty="0">
                <a:solidFill>
                  <a:schemeClr val="tx1">
                    <a:lumMod val="65000"/>
                    <a:lumOff val="35000"/>
                  </a:schemeClr>
                </a:solidFill>
                <a:latin typeface="Lucida Sans"/>
                <a:cs typeface="Lucida Sans"/>
              </a:rPr>
              <a:t>how they make decisions, </a:t>
            </a:r>
            <a:r>
              <a:rPr lang="en-US" sz="1400" dirty="0" smtClean="0">
                <a:solidFill>
                  <a:schemeClr val="tx1">
                    <a:lumMod val="65000"/>
                    <a:lumOff val="35000"/>
                  </a:schemeClr>
                </a:solidFill>
                <a:latin typeface="Lucida Sans"/>
                <a:cs typeface="Lucida Sans"/>
              </a:rPr>
              <a:t>their biases and </a:t>
            </a:r>
            <a:r>
              <a:rPr lang="en-US" sz="1400" dirty="0">
                <a:solidFill>
                  <a:schemeClr val="tx1">
                    <a:lumMod val="65000"/>
                    <a:lumOff val="35000"/>
                  </a:schemeClr>
                </a:solidFill>
                <a:latin typeface="Lucida Sans"/>
                <a:cs typeface="Lucida Sans"/>
              </a:rPr>
              <a:t>where they fall short</a:t>
            </a:r>
          </a:p>
        </p:txBody>
      </p:sp>
      <p:sp>
        <p:nvSpPr>
          <p:cNvPr id="39" name="Text Placeholder 32"/>
          <p:cNvSpPr txBox="1">
            <a:spLocks/>
          </p:cNvSpPr>
          <p:nvPr/>
        </p:nvSpPr>
        <p:spPr>
          <a:xfrm>
            <a:off x="2646937" y="3435008"/>
            <a:ext cx="2103668"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sz="1400" dirty="0">
                <a:solidFill>
                  <a:schemeClr val="tx1">
                    <a:lumMod val="65000"/>
                    <a:lumOff val="35000"/>
                  </a:schemeClr>
                </a:solidFill>
                <a:latin typeface="Lucida Sans"/>
                <a:cs typeface="Lucida Sans"/>
              </a:rPr>
              <a:t>Promote Information </a:t>
            </a:r>
            <a:r>
              <a:rPr lang="en-US" sz="1400" dirty="0" smtClean="0">
                <a:solidFill>
                  <a:schemeClr val="tx1">
                    <a:lumMod val="65000"/>
                    <a:lumOff val="35000"/>
                  </a:schemeClr>
                </a:solidFill>
                <a:latin typeface="Lucida Sans"/>
                <a:cs typeface="Lucida Sans"/>
              </a:rPr>
              <a:t>usage </a:t>
            </a:r>
            <a:r>
              <a:rPr lang="en-US" sz="1400" dirty="0">
                <a:solidFill>
                  <a:schemeClr val="tx1">
                    <a:lumMod val="65000"/>
                    <a:lumOff val="35000"/>
                  </a:schemeClr>
                </a:solidFill>
                <a:latin typeface="Lucida Sans"/>
                <a:cs typeface="Lucida Sans"/>
              </a:rPr>
              <a:t>in d</a:t>
            </a:r>
            <a:r>
              <a:rPr lang="en-US" sz="1400" dirty="0" smtClean="0">
                <a:solidFill>
                  <a:schemeClr val="tx1">
                    <a:lumMod val="65000"/>
                    <a:lumOff val="35000"/>
                  </a:schemeClr>
                </a:solidFill>
                <a:latin typeface="Lucida Sans"/>
                <a:cs typeface="Lucida Sans"/>
              </a:rPr>
              <a:t>ecision </a:t>
            </a:r>
            <a:r>
              <a:rPr lang="en-US" sz="1400" dirty="0">
                <a:solidFill>
                  <a:schemeClr val="tx1">
                    <a:lumMod val="65000"/>
                    <a:lumOff val="35000"/>
                  </a:schemeClr>
                </a:solidFill>
                <a:latin typeface="Lucida Sans"/>
                <a:cs typeface="Lucida Sans"/>
              </a:rPr>
              <a:t>m</a:t>
            </a:r>
            <a:r>
              <a:rPr lang="en-US" sz="1400" dirty="0" smtClean="0">
                <a:solidFill>
                  <a:schemeClr val="tx1">
                    <a:lumMod val="65000"/>
                    <a:lumOff val="35000"/>
                  </a:schemeClr>
                </a:solidFill>
                <a:latin typeface="Lucida Sans"/>
                <a:cs typeface="Lucida Sans"/>
              </a:rPr>
              <a:t>aking, </a:t>
            </a:r>
            <a:r>
              <a:rPr lang="en-US" sz="1400" dirty="0">
                <a:solidFill>
                  <a:schemeClr val="tx1">
                    <a:lumMod val="65000"/>
                    <a:lumOff val="35000"/>
                  </a:schemeClr>
                </a:solidFill>
                <a:latin typeface="Lucida Sans"/>
                <a:cs typeface="Lucida Sans"/>
              </a:rPr>
              <a:t>d</a:t>
            </a:r>
            <a:r>
              <a:rPr lang="en-US" sz="1400" dirty="0" smtClean="0">
                <a:solidFill>
                  <a:schemeClr val="tx1">
                    <a:lumMod val="65000"/>
                    <a:lumOff val="35000"/>
                  </a:schemeClr>
                </a:solidFill>
                <a:latin typeface="Lucida Sans"/>
                <a:cs typeface="Lucida Sans"/>
              </a:rPr>
              <a:t>iscovery</a:t>
            </a:r>
            <a:r>
              <a:rPr lang="en-US" sz="1400" dirty="0">
                <a:solidFill>
                  <a:schemeClr val="tx1">
                    <a:lumMod val="65000"/>
                    <a:lumOff val="35000"/>
                  </a:schemeClr>
                </a:solidFill>
                <a:latin typeface="Lucida Sans"/>
                <a:cs typeface="Lucida Sans"/>
              </a:rPr>
              <a:t>, b</a:t>
            </a:r>
            <a:r>
              <a:rPr lang="en-US" sz="1400" dirty="0" smtClean="0">
                <a:solidFill>
                  <a:schemeClr val="tx1">
                    <a:lumMod val="65000"/>
                    <a:lumOff val="35000"/>
                  </a:schemeClr>
                </a:solidFill>
                <a:latin typeface="Lucida Sans"/>
                <a:cs typeface="Lucida Sans"/>
              </a:rPr>
              <a:t>rainstorming and </a:t>
            </a:r>
            <a:r>
              <a:rPr lang="en-US" sz="1400" dirty="0">
                <a:solidFill>
                  <a:schemeClr val="tx1">
                    <a:lumMod val="65000"/>
                    <a:lumOff val="35000"/>
                  </a:schemeClr>
                </a:solidFill>
                <a:latin typeface="Lucida Sans"/>
                <a:cs typeface="Lucida Sans"/>
              </a:rPr>
              <a:t>h</a:t>
            </a:r>
            <a:r>
              <a:rPr lang="en-US" sz="1400" dirty="0" smtClean="0">
                <a:solidFill>
                  <a:schemeClr val="tx1">
                    <a:lumMod val="65000"/>
                    <a:lumOff val="35000"/>
                  </a:schemeClr>
                </a:solidFill>
                <a:latin typeface="Lucida Sans"/>
                <a:cs typeface="Lucida Sans"/>
              </a:rPr>
              <a:t>igher </a:t>
            </a:r>
            <a:r>
              <a:rPr lang="en-US" sz="1400" dirty="0">
                <a:solidFill>
                  <a:schemeClr val="tx1">
                    <a:lumMod val="65000"/>
                    <a:lumOff val="35000"/>
                  </a:schemeClr>
                </a:solidFill>
                <a:latin typeface="Lucida Sans"/>
                <a:cs typeface="Lucida Sans"/>
              </a:rPr>
              <a:t>order questions</a:t>
            </a:r>
          </a:p>
        </p:txBody>
      </p:sp>
      <p:sp>
        <p:nvSpPr>
          <p:cNvPr id="40" name="Text Placeholder 32"/>
          <p:cNvSpPr txBox="1">
            <a:spLocks/>
          </p:cNvSpPr>
          <p:nvPr/>
        </p:nvSpPr>
        <p:spPr>
          <a:xfrm>
            <a:off x="5043004" y="3435008"/>
            <a:ext cx="2103668"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sz="1400" dirty="0" smtClean="0">
                <a:solidFill>
                  <a:schemeClr val="tx1">
                    <a:lumMod val="65000"/>
                    <a:lumOff val="35000"/>
                  </a:schemeClr>
                </a:solidFill>
                <a:latin typeface="Lucida Sans"/>
                <a:cs typeface="Lucida Sans"/>
              </a:rPr>
              <a:t>Develop skills: </a:t>
            </a:r>
            <a:r>
              <a:rPr lang="en-US" sz="1400" dirty="0">
                <a:solidFill>
                  <a:schemeClr val="tx1">
                    <a:lumMod val="65000"/>
                    <a:lumOff val="35000"/>
                  </a:schemeClr>
                </a:solidFill>
                <a:latin typeface="Lucida Sans"/>
                <a:cs typeface="Lucida Sans"/>
              </a:rPr>
              <a:t>b</a:t>
            </a:r>
            <a:r>
              <a:rPr lang="en-US" sz="1400" dirty="0" smtClean="0">
                <a:solidFill>
                  <a:schemeClr val="tx1">
                    <a:lumMod val="65000"/>
                    <a:lumOff val="35000"/>
                  </a:schemeClr>
                </a:solidFill>
                <a:latin typeface="Lucida Sans"/>
                <a:cs typeface="Lucida Sans"/>
              </a:rPr>
              <a:t>usiness </a:t>
            </a:r>
            <a:r>
              <a:rPr lang="en-US" sz="1400" dirty="0">
                <a:solidFill>
                  <a:schemeClr val="tx1">
                    <a:lumMod val="65000"/>
                    <a:lumOff val="35000"/>
                  </a:schemeClr>
                </a:solidFill>
                <a:latin typeface="Lucida Sans"/>
                <a:cs typeface="Lucida Sans"/>
              </a:rPr>
              <a:t>+ </a:t>
            </a:r>
            <a:r>
              <a:rPr lang="en-US" sz="1400" dirty="0" smtClean="0">
                <a:solidFill>
                  <a:schemeClr val="tx1">
                    <a:lumMod val="65000"/>
                    <a:lumOff val="35000"/>
                  </a:schemeClr>
                </a:solidFill>
                <a:latin typeface="Lucida Sans"/>
                <a:cs typeface="Lucida Sans"/>
              </a:rPr>
              <a:t>data </a:t>
            </a:r>
            <a:r>
              <a:rPr lang="en-US" sz="1400" dirty="0">
                <a:solidFill>
                  <a:schemeClr val="tx1">
                    <a:lumMod val="65000"/>
                    <a:lumOff val="35000"/>
                  </a:schemeClr>
                </a:solidFill>
                <a:latin typeface="Lucida Sans"/>
                <a:cs typeface="Lucida Sans"/>
              </a:rPr>
              <a:t>+ </a:t>
            </a:r>
            <a:r>
              <a:rPr lang="en-US" sz="1400" dirty="0" smtClean="0">
                <a:solidFill>
                  <a:schemeClr val="tx1">
                    <a:lumMod val="65000"/>
                    <a:lumOff val="35000"/>
                  </a:schemeClr>
                </a:solidFill>
                <a:latin typeface="Lucida Sans"/>
                <a:cs typeface="Lucida Sans"/>
              </a:rPr>
              <a:t>math </a:t>
            </a:r>
            <a:r>
              <a:rPr lang="en-US" sz="1400" dirty="0">
                <a:solidFill>
                  <a:schemeClr val="tx1">
                    <a:lumMod val="65000"/>
                    <a:lumOff val="35000"/>
                  </a:schemeClr>
                </a:solidFill>
                <a:latin typeface="Lucida Sans"/>
                <a:cs typeface="Lucida Sans"/>
              </a:rPr>
              <a:t>+ t</a:t>
            </a:r>
            <a:r>
              <a:rPr lang="en-US" sz="1400" dirty="0" smtClean="0">
                <a:solidFill>
                  <a:schemeClr val="tx1">
                    <a:lumMod val="65000"/>
                    <a:lumOff val="35000"/>
                  </a:schemeClr>
                </a:solidFill>
                <a:latin typeface="Lucida Sans"/>
                <a:cs typeface="Lucida Sans"/>
              </a:rPr>
              <a:t>echnology </a:t>
            </a:r>
            <a:r>
              <a:rPr lang="en-US" sz="1400" dirty="0">
                <a:solidFill>
                  <a:schemeClr val="tx1">
                    <a:lumMod val="65000"/>
                    <a:lumOff val="35000"/>
                  </a:schemeClr>
                </a:solidFill>
                <a:latin typeface="Lucida Sans"/>
                <a:cs typeface="Lucida Sans"/>
              </a:rPr>
              <a:t>+ b</a:t>
            </a:r>
            <a:r>
              <a:rPr lang="en-US" sz="1400" dirty="0" smtClean="0">
                <a:solidFill>
                  <a:schemeClr val="tx1">
                    <a:lumMod val="65000"/>
                    <a:lumOff val="35000"/>
                  </a:schemeClr>
                </a:solidFill>
                <a:latin typeface="Lucida Sans"/>
                <a:cs typeface="Lucida Sans"/>
              </a:rPr>
              <a:t>ehavioral</a:t>
            </a:r>
            <a:endParaRPr lang="en-US" sz="1400" dirty="0">
              <a:solidFill>
                <a:schemeClr val="tx1">
                  <a:lumMod val="65000"/>
                  <a:lumOff val="35000"/>
                </a:schemeClr>
              </a:solidFill>
              <a:latin typeface="Lucida Sans"/>
              <a:cs typeface="Lucida Sans"/>
            </a:endParaRPr>
          </a:p>
        </p:txBody>
      </p:sp>
      <p:sp>
        <p:nvSpPr>
          <p:cNvPr id="41" name="Text Placeholder 32"/>
          <p:cNvSpPr txBox="1">
            <a:spLocks/>
          </p:cNvSpPr>
          <p:nvPr/>
        </p:nvSpPr>
        <p:spPr>
          <a:xfrm>
            <a:off x="7472937" y="3435008"/>
            <a:ext cx="2103668"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sz="1400" dirty="0">
                <a:solidFill>
                  <a:schemeClr val="tx1">
                    <a:lumMod val="65000"/>
                    <a:lumOff val="35000"/>
                  </a:schemeClr>
                </a:solidFill>
                <a:latin typeface="Lucida Sans"/>
                <a:cs typeface="Lucida Sans"/>
              </a:rPr>
              <a:t>Enable </a:t>
            </a:r>
            <a:r>
              <a:rPr lang="en-US" sz="1400" dirty="0" smtClean="0">
                <a:solidFill>
                  <a:schemeClr val="tx1">
                    <a:lumMod val="65000"/>
                    <a:lumOff val="35000"/>
                  </a:schemeClr>
                </a:solidFill>
                <a:latin typeface="Lucida Sans"/>
                <a:cs typeface="Lucida Sans"/>
              </a:rPr>
              <a:t>learning, </a:t>
            </a:r>
            <a:r>
              <a:rPr lang="en-US" sz="1400" dirty="0">
                <a:solidFill>
                  <a:schemeClr val="tx1">
                    <a:lumMod val="65000"/>
                    <a:lumOff val="35000"/>
                  </a:schemeClr>
                </a:solidFill>
                <a:latin typeface="Lucida Sans"/>
                <a:cs typeface="Lucida Sans"/>
              </a:rPr>
              <a:t>data labs, experimentation </a:t>
            </a:r>
            <a:r>
              <a:rPr lang="en-US" sz="1400" dirty="0" smtClean="0">
                <a:solidFill>
                  <a:schemeClr val="tx1">
                    <a:lumMod val="65000"/>
                    <a:lumOff val="35000"/>
                  </a:schemeClr>
                </a:solidFill>
                <a:latin typeface="Lucida Sans"/>
                <a:cs typeface="Lucida Sans"/>
              </a:rPr>
              <a:t>and </a:t>
            </a:r>
            <a:r>
              <a:rPr lang="en-US" sz="1400" dirty="0">
                <a:solidFill>
                  <a:schemeClr val="tx1">
                    <a:lumMod val="65000"/>
                    <a:lumOff val="35000"/>
                  </a:schemeClr>
                </a:solidFill>
                <a:latin typeface="Lucida Sans"/>
                <a:cs typeface="Lucida Sans"/>
              </a:rPr>
              <a:t>hypothesis </a:t>
            </a:r>
            <a:r>
              <a:rPr lang="en-US" sz="1400" dirty="0" smtClean="0">
                <a:solidFill>
                  <a:schemeClr val="tx1">
                    <a:lumMod val="65000"/>
                    <a:lumOff val="35000"/>
                  </a:schemeClr>
                </a:solidFill>
                <a:latin typeface="Lucida Sans"/>
                <a:cs typeface="Lucida Sans"/>
              </a:rPr>
              <a:t>testing for </a:t>
            </a:r>
            <a:r>
              <a:rPr lang="en-US" sz="1400" dirty="0">
                <a:solidFill>
                  <a:schemeClr val="tx1">
                    <a:lumMod val="65000"/>
                    <a:lumOff val="35000"/>
                  </a:schemeClr>
                </a:solidFill>
                <a:latin typeface="Lucida Sans"/>
                <a:cs typeface="Lucida Sans"/>
              </a:rPr>
              <a:t>cause-effect modeling</a:t>
            </a:r>
          </a:p>
        </p:txBody>
      </p:sp>
      <p:sp>
        <p:nvSpPr>
          <p:cNvPr id="42" name="Text Placeholder 32"/>
          <p:cNvSpPr txBox="1">
            <a:spLocks/>
          </p:cNvSpPr>
          <p:nvPr/>
        </p:nvSpPr>
        <p:spPr>
          <a:xfrm>
            <a:off x="10046804" y="3435008"/>
            <a:ext cx="1862483"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r>
              <a:rPr lang="en-US" sz="1400" dirty="0">
                <a:solidFill>
                  <a:schemeClr val="tx1">
                    <a:lumMod val="65000"/>
                    <a:lumOff val="35000"/>
                  </a:schemeClr>
                </a:solidFill>
                <a:latin typeface="Lucida Sans"/>
                <a:cs typeface="Lucida Sans"/>
              </a:rPr>
              <a:t>Worry about solving Business Problems, not just Technology issues</a:t>
            </a:r>
          </a:p>
        </p:txBody>
      </p:sp>
      <p:grpSp>
        <p:nvGrpSpPr>
          <p:cNvPr id="43" name="Group 42"/>
          <p:cNvGrpSpPr/>
          <p:nvPr/>
        </p:nvGrpSpPr>
        <p:grpSpPr>
          <a:xfrm>
            <a:off x="8220286" y="2001833"/>
            <a:ext cx="588434" cy="588434"/>
            <a:chOff x="3149600" y="1962150"/>
            <a:chExt cx="406400" cy="406400"/>
          </a:xfrm>
          <a:solidFill>
            <a:srgbClr val="FFFFFF"/>
          </a:solidFill>
        </p:grpSpPr>
        <p:sp>
          <p:nvSpPr>
            <p:cNvPr id="44" name="Freeform 166"/>
            <p:cNvSpPr>
              <a:spLocks noEditPoints="1"/>
            </p:cNvSpPr>
            <p:nvPr/>
          </p:nvSpPr>
          <p:spPr bwMode="auto">
            <a:xfrm>
              <a:off x="3149600" y="1962150"/>
              <a:ext cx="127000" cy="406400"/>
            </a:xfrm>
            <a:custGeom>
              <a:avLst/>
              <a:gdLst/>
              <a:ahLst/>
              <a:cxnLst>
                <a:cxn ang="0">
                  <a:pos x="64" y="24"/>
                </a:cxn>
                <a:cxn ang="0">
                  <a:pos x="50" y="2"/>
                </a:cxn>
                <a:cxn ang="0">
                  <a:pos x="30" y="2"/>
                </a:cxn>
                <a:cxn ang="0">
                  <a:pos x="16" y="24"/>
                </a:cxn>
                <a:cxn ang="0">
                  <a:pos x="10" y="54"/>
                </a:cxn>
                <a:cxn ang="0">
                  <a:pos x="0" y="80"/>
                </a:cxn>
                <a:cxn ang="0">
                  <a:pos x="4" y="98"/>
                </a:cxn>
                <a:cxn ang="0">
                  <a:pos x="16" y="232"/>
                </a:cxn>
                <a:cxn ang="0">
                  <a:pos x="24" y="248"/>
                </a:cxn>
                <a:cxn ang="0">
                  <a:pos x="40" y="256"/>
                </a:cxn>
                <a:cxn ang="0">
                  <a:pos x="62" y="242"/>
                </a:cxn>
                <a:cxn ang="0">
                  <a:pos x="64" y="112"/>
                </a:cxn>
                <a:cxn ang="0">
                  <a:pos x="78" y="90"/>
                </a:cxn>
                <a:cxn ang="0">
                  <a:pos x="78" y="70"/>
                </a:cxn>
                <a:cxn ang="0">
                  <a:pos x="64" y="48"/>
                </a:cxn>
                <a:cxn ang="0">
                  <a:pos x="32" y="20"/>
                </a:cxn>
                <a:cxn ang="0">
                  <a:pos x="40" y="16"/>
                </a:cxn>
                <a:cxn ang="0">
                  <a:pos x="46" y="18"/>
                </a:cxn>
                <a:cxn ang="0">
                  <a:pos x="48" y="40"/>
                </a:cxn>
                <a:cxn ang="0">
                  <a:pos x="40" y="40"/>
                </a:cxn>
                <a:cxn ang="0">
                  <a:pos x="48" y="232"/>
                </a:cxn>
                <a:cxn ang="0">
                  <a:pos x="46" y="238"/>
                </a:cxn>
                <a:cxn ang="0">
                  <a:pos x="40" y="240"/>
                </a:cxn>
                <a:cxn ang="0">
                  <a:pos x="32" y="236"/>
                </a:cxn>
                <a:cxn ang="0">
                  <a:pos x="32" y="120"/>
                </a:cxn>
                <a:cxn ang="0">
                  <a:pos x="48" y="120"/>
                </a:cxn>
                <a:cxn ang="0">
                  <a:pos x="62" y="86"/>
                </a:cxn>
                <a:cxn ang="0">
                  <a:pos x="60" y="94"/>
                </a:cxn>
                <a:cxn ang="0">
                  <a:pos x="60" y="94"/>
                </a:cxn>
                <a:cxn ang="0">
                  <a:pos x="54" y="100"/>
                </a:cxn>
                <a:cxn ang="0">
                  <a:pos x="48" y="102"/>
                </a:cxn>
                <a:cxn ang="0">
                  <a:pos x="32" y="102"/>
                </a:cxn>
                <a:cxn ang="0">
                  <a:pos x="26" y="100"/>
                </a:cxn>
                <a:cxn ang="0">
                  <a:pos x="20" y="94"/>
                </a:cxn>
                <a:cxn ang="0">
                  <a:pos x="20" y="94"/>
                </a:cxn>
                <a:cxn ang="0">
                  <a:pos x="18" y="86"/>
                </a:cxn>
                <a:cxn ang="0">
                  <a:pos x="16" y="80"/>
                </a:cxn>
                <a:cxn ang="0">
                  <a:pos x="18" y="72"/>
                </a:cxn>
                <a:cxn ang="0">
                  <a:pos x="20" y="66"/>
                </a:cxn>
                <a:cxn ang="0">
                  <a:pos x="26" y="60"/>
                </a:cxn>
                <a:cxn ang="0">
                  <a:pos x="26" y="60"/>
                </a:cxn>
                <a:cxn ang="0">
                  <a:pos x="40" y="56"/>
                </a:cxn>
                <a:cxn ang="0">
                  <a:pos x="48" y="58"/>
                </a:cxn>
                <a:cxn ang="0">
                  <a:pos x="54" y="60"/>
                </a:cxn>
                <a:cxn ang="0">
                  <a:pos x="60" y="66"/>
                </a:cxn>
                <a:cxn ang="0">
                  <a:pos x="62" y="72"/>
                </a:cxn>
                <a:cxn ang="0">
                  <a:pos x="62" y="74"/>
                </a:cxn>
                <a:cxn ang="0">
                  <a:pos x="62" y="86"/>
                </a:cxn>
              </a:cxnLst>
              <a:rect l="0" t="0" r="r" b="b"/>
              <a:pathLst>
                <a:path w="80" h="256">
                  <a:moveTo>
                    <a:pt x="64" y="48"/>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48"/>
                  </a:lnTo>
                  <a:lnTo>
                    <a:pt x="16" y="48"/>
                  </a:lnTo>
                  <a:lnTo>
                    <a:pt x="10" y="54"/>
                  </a:lnTo>
                  <a:lnTo>
                    <a:pt x="4" y="62"/>
                  </a:lnTo>
                  <a:lnTo>
                    <a:pt x="2" y="70"/>
                  </a:lnTo>
                  <a:lnTo>
                    <a:pt x="0" y="80"/>
                  </a:lnTo>
                  <a:lnTo>
                    <a:pt x="0" y="80"/>
                  </a:lnTo>
                  <a:lnTo>
                    <a:pt x="2" y="90"/>
                  </a:lnTo>
                  <a:lnTo>
                    <a:pt x="4" y="98"/>
                  </a:lnTo>
                  <a:lnTo>
                    <a:pt x="10" y="106"/>
                  </a:lnTo>
                  <a:lnTo>
                    <a:pt x="16" y="112"/>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112"/>
                  </a:lnTo>
                  <a:lnTo>
                    <a:pt x="64" y="112"/>
                  </a:lnTo>
                  <a:lnTo>
                    <a:pt x="70" y="106"/>
                  </a:lnTo>
                  <a:lnTo>
                    <a:pt x="76" y="98"/>
                  </a:lnTo>
                  <a:lnTo>
                    <a:pt x="78" y="90"/>
                  </a:lnTo>
                  <a:lnTo>
                    <a:pt x="80" y="80"/>
                  </a:lnTo>
                  <a:lnTo>
                    <a:pt x="80" y="80"/>
                  </a:lnTo>
                  <a:lnTo>
                    <a:pt x="78" y="70"/>
                  </a:lnTo>
                  <a:lnTo>
                    <a:pt x="76" y="62"/>
                  </a:lnTo>
                  <a:lnTo>
                    <a:pt x="70" y="54"/>
                  </a:lnTo>
                  <a:lnTo>
                    <a:pt x="64" y="48"/>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40"/>
                  </a:lnTo>
                  <a:lnTo>
                    <a:pt x="48" y="40"/>
                  </a:lnTo>
                  <a:lnTo>
                    <a:pt x="40" y="40"/>
                  </a:lnTo>
                  <a:lnTo>
                    <a:pt x="40" y="40"/>
                  </a:lnTo>
                  <a:lnTo>
                    <a:pt x="32" y="40"/>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120"/>
                  </a:lnTo>
                  <a:lnTo>
                    <a:pt x="32" y="120"/>
                  </a:lnTo>
                  <a:lnTo>
                    <a:pt x="40" y="120"/>
                  </a:lnTo>
                  <a:lnTo>
                    <a:pt x="40" y="120"/>
                  </a:lnTo>
                  <a:lnTo>
                    <a:pt x="48" y="120"/>
                  </a:lnTo>
                  <a:lnTo>
                    <a:pt x="48" y="232"/>
                  </a:lnTo>
                  <a:close/>
                  <a:moveTo>
                    <a:pt x="62" y="86"/>
                  </a:moveTo>
                  <a:lnTo>
                    <a:pt x="62" y="86"/>
                  </a:lnTo>
                  <a:lnTo>
                    <a:pt x="62" y="88"/>
                  </a:lnTo>
                  <a:lnTo>
                    <a:pt x="62" y="88"/>
                  </a:lnTo>
                  <a:lnTo>
                    <a:pt x="60" y="94"/>
                  </a:lnTo>
                  <a:lnTo>
                    <a:pt x="60" y="94"/>
                  </a:lnTo>
                  <a:lnTo>
                    <a:pt x="60" y="94"/>
                  </a:lnTo>
                  <a:lnTo>
                    <a:pt x="60" y="94"/>
                  </a:lnTo>
                  <a:lnTo>
                    <a:pt x="54" y="100"/>
                  </a:lnTo>
                  <a:lnTo>
                    <a:pt x="54" y="100"/>
                  </a:lnTo>
                  <a:lnTo>
                    <a:pt x="54" y="100"/>
                  </a:lnTo>
                  <a:lnTo>
                    <a:pt x="54" y="100"/>
                  </a:lnTo>
                  <a:lnTo>
                    <a:pt x="48" y="102"/>
                  </a:lnTo>
                  <a:lnTo>
                    <a:pt x="48" y="102"/>
                  </a:lnTo>
                  <a:lnTo>
                    <a:pt x="40" y="104"/>
                  </a:lnTo>
                  <a:lnTo>
                    <a:pt x="40" y="104"/>
                  </a:lnTo>
                  <a:lnTo>
                    <a:pt x="32" y="102"/>
                  </a:lnTo>
                  <a:lnTo>
                    <a:pt x="32" y="102"/>
                  </a:lnTo>
                  <a:lnTo>
                    <a:pt x="26" y="100"/>
                  </a:lnTo>
                  <a:lnTo>
                    <a:pt x="26" y="100"/>
                  </a:lnTo>
                  <a:lnTo>
                    <a:pt x="26" y="100"/>
                  </a:lnTo>
                  <a:lnTo>
                    <a:pt x="26" y="100"/>
                  </a:lnTo>
                  <a:lnTo>
                    <a:pt x="20" y="94"/>
                  </a:lnTo>
                  <a:lnTo>
                    <a:pt x="20" y="94"/>
                  </a:lnTo>
                  <a:lnTo>
                    <a:pt x="20" y="94"/>
                  </a:lnTo>
                  <a:lnTo>
                    <a:pt x="20" y="94"/>
                  </a:lnTo>
                  <a:lnTo>
                    <a:pt x="18" y="88"/>
                  </a:lnTo>
                  <a:lnTo>
                    <a:pt x="18" y="88"/>
                  </a:lnTo>
                  <a:lnTo>
                    <a:pt x="18" y="86"/>
                  </a:lnTo>
                  <a:lnTo>
                    <a:pt x="18" y="86"/>
                  </a:lnTo>
                  <a:lnTo>
                    <a:pt x="16" y="80"/>
                  </a:lnTo>
                  <a:lnTo>
                    <a:pt x="16" y="80"/>
                  </a:lnTo>
                  <a:lnTo>
                    <a:pt x="18" y="74"/>
                  </a:lnTo>
                  <a:lnTo>
                    <a:pt x="18" y="74"/>
                  </a:lnTo>
                  <a:lnTo>
                    <a:pt x="18" y="72"/>
                  </a:lnTo>
                  <a:lnTo>
                    <a:pt x="18" y="72"/>
                  </a:lnTo>
                  <a:lnTo>
                    <a:pt x="20" y="66"/>
                  </a:lnTo>
                  <a:lnTo>
                    <a:pt x="20" y="66"/>
                  </a:lnTo>
                  <a:lnTo>
                    <a:pt x="20" y="66"/>
                  </a:lnTo>
                  <a:lnTo>
                    <a:pt x="20" y="66"/>
                  </a:lnTo>
                  <a:lnTo>
                    <a:pt x="26" y="60"/>
                  </a:lnTo>
                  <a:lnTo>
                    <a:pt x="26" y="60"/>
                  </a:lnTo>
                  <a:lnTo>
                    <a:pt x="26" y="60"/>
                  </a:lnTo>
                  <a:lnTo>
                    <a:pt x="26" y="60"/>
                  </a:lnTo>
                  <a:lnTo>
                    <a:pt x="32" y="58"/>
                  </a:lnTo>
                  <a:lnTo>
                    <a:pt x="32" y="58"/>
                  </a:lnTo>
                  <a:lnTo>
                    <a:pt x="40" y="56"/>
                  </a:lnTo>
                  <a:lnTo>
                    <a:pt x="40" y="56"/>
                  </a:lnTo>
                  <a:lnTo>
                    <a:pt x="48" y="58"/>
                  </a:lnTo>
                  <a:lnTo>
                    <a:pt x="48" y="58"/>
                  </a:lnTo>
                  <a:lnTo>
                    <a:pt x="54" y="60"/>
                  </a:lnTo>
                  <a:lnTo>
                    <a:pt x="54" y="60"/>
                  </a:lnTo>
                  <a:lnTo>
                    <a:pt x="54" y="60"/>
                  </a:lnTo>
                  <a:lnTo>
                    <a:pt x="54" y="60"/>
                  </a:lnTo>
                  <a:lnTo>
                    <a:pt x="60" y="66"/>
                  </a:lnTo>
                  <a:lnTo>
                    <a:pt x="60" y="66"/>
                  </a:lnTo>
                  <a:lnTo>
                    <a:pt x="60" y="66"/>
                  </a:lnTo>
                  <a:lnTo>
                    <a:pt x="60" y="66"/>
                  </a:lnTo>
                  <a:lnTo>
                    <a:pt x="62" y="72"/>
                  </a:lnTo>
                  <a:lnTo>
                    <a:pt x="62" y="72"/>
                  </a:lnTo>
                  <a:lnTo>
                    <a:pt x="62" y="74"/>
                  </a:lnTo>
                  <a:lnTo>
                    <a:pt x="62" y="74"/>
                  </a:lnTo>
                  <a:lnTo>
                    <a:pt x="64" y="80"/>
                  </a:lnTo>
                  <a:lnTo>
                    <a:pt x="64" y="80"/>
                  </a:lnTo>
                  <a:lnTo>
                    <a:pt x="62"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400">
                <a:latin typeface="Lucida Sans"/>
                <a:cs typeface="Lucida Sans"/>
              </a:endParaRPr>
            </a:p>
          </p:txBody>
        </p:sp>
        <p:sp>
          <p:nvSpPr>
            <p:cNvPr id="45" name="Freeform 171"/>
            <p:cNvSpPr>
              <a:spLocks noEditPoints="1"/>
            </p:cNvSpPr>
            <p:nvPr/>
          </p:nvSpPr>
          <p:spPr bwMode="auto">
            <a:xfrm>
              <a:off x="3429000" y="1962150"/>
              <a:ext cx="127000" cy="406400"/>
            </a:xfrm>
            <a:custGeom>
              <a:avLst/>
              <a:gdLst/>
              <a:ahLst/>
              <a:cxnLst>
                <a:cxn ang="0">
                  <a:pos x="64" y="24"/>
                </a:cxn>
                <a:cxn ang="0">
                  <a:pos x="50" y="2"/>
                </a:cxn>
                <a:cxn ang="0">
                  <a:pos x="30" y="2"/>
                </a:cxn>
                <a:cxn ang="0">
                  <a:pos x="16" y="24"/>
                </a:cxn>
                <a:cxn ang="0">
                  <a:pos x="10" y="54"/>
                </a:cxn>
                <a:cxn ang="0">
                  <a:pos x="0" y="80"/>
                </a:cxn>
                <a:cxn ang="0">
                  <a:pos x="4" y="98"/>
                </a:cxn>
                <a:cxn ang="0">
                  <a:pos x="16" y="232"/>
                </a:cxn>
                <a:cxn ang="0">
                  <a:pos x="24" y="248"/>
                </a:cxn>
                <a:cxn ang="0">
                  <a:pos x="40" y="256"/>
                </a:cxn>
                <a:cxn ang="0">
                  <a:pos x="62" y="242"/>
                </a:cxn>
                <a:cxn ang="0">
                  <a:pos x="64" y="112"/>
                </a:cxn>
                <a:cxn ang="0">
                  <a:pos x="78" y="90"/>
                </a:cxn>
                <a:cxn ang="0">
                  <a:pos x="78" y="70"/>
                </a:cxn>
                <a:cxn ang="0">
                  <a:pos x="64" y="48"/>
                </a:cxn>
                <a:cxn ang="0">
                  <a:pos x="32" y="20"/>
                </a:cxn>
                <a:cxn ang="0">
                  <a:pos x="40" y="16"/>
                </a:cxn>
                <a:cxn ang="0">
                  <a:pos x="46" y="18"/>
                </a:cxn>
                <a:cxn ang="0">
                  <a:pos x="48" y="40"/>
                </a:cxn>
                <a:cxn ang="0">
                  <a:pos x="40" y="40"/>
                </a:cxn>
                <a:cxn ang="0">
                  <a:pos x="48" y="232"/>
                </a:cxn>
                <a:cxn ang="0">
                  <a:pos x="46" y="238"/>
                </a:cxn>
                <a:cxn ang="0">
                  <a:pos x="40" y="240"/>
                </a:cxn>
                <a:cxn ang="0">
                  <a:pos x="32" y="236"/>
                </a:cxn>
                <a:cxn ang="0">
                  <a:pos x="32" y="120"/>
                </a:cxn>
                <a:cxn ang="0">
                  <a:pos x="48" y="120"/>
                </a:cxn>
                <a:cxn ang="0">
                  <a:pos x="62" y="86"/>
                </a:cxn>
                <a:cxn ang="0">
                  <a:pos x="60" y="94"/>
                </a:cxn>
                <a:cxn ang="0">
                  <a:pos x="60" y="94"/>
                </a:cxn>
                <a:cxn ang="0">
                  <a:pos x="54" y="100"/>
                </a:cxn>
                <a:cxn ang="0">
                  <a:pos x="48" y="102"/>
                </a:cxn>
                <a:cxn ang="0">
                  <a:pos x="32" y="102"/>
                </a:cxn>
                <a:cxn ang="0">
                  <a:pos x="26" y="100"/>
                </a:cxn>
                <a:cxn ang="0">
                  <a:pos x="20" y="94"/>
                </a:cxn>
                <a:cxn ang="0">
                  <a:pos x="20" y="94"/>
                </a:cxn>
                <a:cxn ang="0">
                  <a:pos x="18" y="86"/>
                </a:cxn>
                <a:cxn ang="0">
                  <a:pos x="16" y="80"/>
                </a:cxn>
                <a:cxn ang="0">
                  <a:pos x="18" y="72"/>
                </a:cxn>
                <a:cxn ang="0">
                  <a:pos x="20" y="66"/>
                </a:cxn>
                <a:cxn ang="0">
                  <a:pos x="26" y="60"/>
                </a:cxn>
                <a:cxn ang="0">
                  <a:pos x="26" y="60"/>
                </a:cxn>
                <a:cxn ang="0">
                  <a:pos x="40" y="56"/>
                </a:cxn>
                <a:cxn ang="0">
                  <a:pos x="48" y="58"/>
                </a:cxn>
                <a:cxn ang="0">
                  <a:pos x="54" y="60"/>
                </a:cxn>
                <a:cxn ang="0">
                  <a:pos x="60" y="66"/>
                </a:cxn>
                <a:cxn ang="0">
                  <a:pos x="62" y="72"/>
                </a:cxn>
                <a:cxn ang="0">
                  <a:pos x="62" y="74"/>
                </a:cxn>
                <a:cxn ang="0">
                  <a:pos x="62" y="86"/>
                </a:cxn>
              </a:cxnLst>
              <a:rect l="0" t="0" r="r" b="b"/>
              <a:pathLst>
                <a:path w="80" h="256">
                  <a:moveTo>
                    <a:pt x="64" y="48"/>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48"/>
                  </a:lnTo>
                  <a:lnTo>
                    <a:pt x="16" y="48"/>
                  </a:lnTo>
                  <a:lnTo>
                    <a:pt x="10" y="54"/>
                  </a:lnTo>
                  <a:lnTo>
                    <a:pt x="4" y="62"/>
                  </a:lnTo>
                  <a:lnTo>
                    <a:pt x="2" y="70"/>
                  </a:lnTo>
                  <a:lnTo>
                    <a:pt x="0" y="80"/>
                  </a:lnTo>
                  <a:lnTo>
                    <a:pt x="0" y="80"/>
                  </a:lnTo>
                  <a:lnTo>
                    <a:pt x="2" y="90"/>
                  </a:lnTo>
                  <a:lnTo>
                    <a:pt x="4" y="98"/>
                  </a:lnTo>
                  <a:lnTo>
                    <a:pt x="10" y="106"/>
                  </a:lnTo>
                  <a:lnTo>
                    <a:pt x="16" y="112"/>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112"/>
                  </a:lnTo>
                  <a:lnTo>
                    <a:pt x="64" y="112"/>
                  </a:lnTo>
                  <a:lnTo>
                    <a:pt x="70" y="106"/>
                  </a:lnTo>
                  <a:lnTo>
                    <a:pt x="76" y="98"/>
                  </a:lnTo>
                  <a:lnTo>
                    <a:pt x="78" y="90"/>
                  </a:lnTo>
                  <a:lnTo>
                    <a:pt x="80" y="80"/>
                  </a:lnTo>
                  <a:lnTo>
                    <a:pt x="80" y="80"/>
                  </a:lnTo>
                  <a:lnTo>
                    <a:pt x="78" y="70"/>
                  </a:lnTo>
                  <a:lnTo>
                    <a:pt x="76" y="62"/>
                  </a:lnTo>
                  <a:lnTo>
                    <a:pt x="70" y="54"/>
                  </a:lnTo>
                  <a:lnTo>
                    <a:pt x="64" y="48"/>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40"/>
                  </a:lnTo>
                  <a:lnTo>
                    <a:pt x="48" y="40"/>
                  </a:lnTo>
                  <a:lnTo>
                    <a:pt x="40" y="40"/>
                  </a:lnTo>
                  <a:lnTo>
                    <a:pt x="40" y="40"/>
                  </a:lnTo>
                  <a:lnTo>
                    <a:pt x="32" y="40"/>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120"/>
                  </a:lnTo>
                  <a:lnTo>
                    <a:pt x="32" y="120"/>
                  </a:lnTo>
                  <a:lnTo>
                    <a:pt x="40" y="120"/>
                  </a:lnTo>
                  <a:lnTo>
                    <a:pt x="40" y="120"/>
                  </a:lnTo>
                  <a:lnTo>
                    <a:pt x="48" y="120"/>
                  </a:lnTo>
                  <a:lnTo>
                    <a:pt x="48" y="232"/>
                  </a:lnTo>
                  <a:close/>
                  <a:moveTo>
                    <a:pt x="62" y="86"/>
                  </a:moveTo>
                  <a:lnTo>
                    <a:pt x="62" y="86"/>
                  </a:lnTo>
                  <a:lnTo>
                    <a:pt x="62" y="88"/>
                  </a:lnTo>
                  <a:lnTo>
                    <a:pt x="62" y="88"/>
                  </a:lnTo>
                  <a:lnTo>
                    <a:pt x="60" y="94"/>
                  </a:lnTo>
                  <a:lnTo>
                    <a:pt x="60" y="94"/>
                  </a:lnTo>
                  <a:lnTo>
                    <a:pt x="60" y="94"/>
                  </a:lnTo>
                  <a:lnTo>
                    <a:pt x="60" y="94"/>
                  </a:lnTo>
                  <a:lnTo>
                    <a:pt x="54" y="100"/>
                  </a:lnTo>
                  <a:lnTo>
                    <a:pt x="54" y="100"/>
                  </a:lnTo>
                  <a:lnTo>
                    <a:pt x="54" y="100"/>
                  </a:lnTo>
                  <a:lnTo>
                    <a:pt x="54" y="100"/>
                  </a:lnTo>
                  <a:lnTo>
                    <a:pt x="48" y="102"/>
                  </a:lnTo>
                  <a:lnTo>
                    <a:pt x="48" y="102"/>
                  </a:lnTo>
                  <a:lnTo>
                    <a:pt x="40" y="104"/>
                  </a:lnTo>
                  <a:lnTo>
                    <a:pt x="40" y="104"/>
                  </a:lnTo>
                  <a:lnTo>
                    <a:pt x="32" y="102"/>
                  </a:lnTo>
                  <a:lnTo>
                    <a:pt x="32" y="102"/>
                  </a:lnTo>
                  <a:lnTo>
                    <a:pt x="26" y="100"/>
                  </a:lnTo>
                  <a:lnTo>
                    <a:pt x="26" y="100"/>
                  </a:lnTo>
                  <a:lnTo>
                    <a:pt x="26" y="100"/>
                  </a:lnTo>
                  <a:lnTo>
                    <a:pt x="26" y="100"/>
                  </a:lnTo>
                  <a:lnTo>
                    <a:pt x="20" y="94"/>
                  </a:lnTo>
                  <a:lnTo>
                    <a:pt x="20" y="94"/>
                  </a:lnTo>
                  <a:lnTo>
                    <a:pt x="20" y="94"/>
                  </a:lnTo>
                  <a:lnTo>
                    <a:pt x="20" y="94"/>
                  </a:lnTo>
                  <a:lnTo>
                    <a:pt x="18" y="88"/>
                  </a:lnTo>
                  <a:lnTo>
                    <a:pt x="18" y="88"/>
                  </a:lnTo>
                  <a:lnTo>
                    <a:pt x="18" y="86"/>
                  </a:lnTo>
                  <a:lnTo>
                    <a:pt x="18" y="86"/>
                  </a:lnTo>
                  <a:lnTo>
                    <a:pt x="16" y="80"/>
                  </a:lnTo>
                  <a:lnTo>
                    <a:pt x="16" y="80"/>
                  </a:lnTo>
                  <a:lnTo>
                    <a:pt x="18" y="74"/>
                  </a:lnTo>
                  <a:lnTo>
                    <a:pt x="18" y="74"/>
                  </a:lnTo>
                  <a:lnTo>
                    <a:pt x="18" y="72"/>
                  </a:lnTo>
                  <a:lnTo>
                    <a:pt x="18" y="72"/>
                  </a:lnTo>
                  <a:lnTo>
                    <a:pt x="20" y="66"/>
                  </a:lnTo>
                  <a:lnTo>
                    <a:pt x="20" y="66"/>
                  </a:lnTo>
                  <a:lnTo>
                    <a:pt x="20" y="66"/>
                  </a:lnTo>
                  <a:lnTo>
                    <a:pt x="20" y="66"/>
                  </a:lnTo>
                  <a:lnTo>
                    <a:pt x="26" y="60"/>
                  </a:lnTo>
                  <a:lnTo>
                    <a:pt x="26" y="60"/>
                  </a:lnTo>
                  <a:lnTo>
                    <a:pt x="26" y="60"/>
                  </a:lnTo>
                  <a:lnTo>
                    <a:pt x="26" y="60"/>
                  </a:lnTo>
                  <a:lnTo>
                    <a:pt x="32" y="58"/>
                  </a:lnTo>
                  <a:lnTo>
                    <a:pt x="32" y="58"/>
                  </a:lnTo>
                  <a:lnTo>
                    <a:pt x="40" y="56"/>
                  </a:lnTo>
                  <a:lnTo>
                    <a:pt x="40" y="56"/>
                  </a:lnTo>
                  <a:lnTo>
                    <a:pt x="48" y="58"/>
                  </a:lnTo>
                  <a:lnTo>
                    <a:pt x="48" y="58"/>
                  </a:lnTo>
                  <a:lnTo>
                    <a:pt x="54" y="60"/>
                  </a:lnTo>
                  <a:lnTo>
                    <a:pt x="54" y="60"/>
                  </a:lnTo>
                  <a:lnTo>
                    <a:pt x="54" y="60"/>
                  </a:lnTo>
                  <a:lnTo>
                    <a:pt x="54" y="60"/>
                  </a:lnTo>
                  <a:lnTo>
                    <a:pt x="60" y="66"/>
                  </a:lnTo>
                  <a:lnTo>
                    <a:pt x="60" y="66"/>
                  </a:lnTo>
                  <a:lnTo>
                    <a:pt x="60" y="66"/>
                  </a:lnTo>
                  <a:lnTo>
                    <a:pt x="60" y="66"/>
                  </a:lnTo>
                  <a:lnTo>
                    <a:pt x="62" y="72"/>
                  </a:lnTo>
                  <a:lnTo>
                    <a:pt x="62" y="72"/>
                  </a:lnTo>
                  <a:lnTo>
                    <a:pt x="62" y="74"/>
                  </a:lnTo>
                  <a:lnTo>
                    <a:pt x="62" y="74"/>
                  </a:lnTo>
                  <a:lnTo>
                    <a:pt x="64" y="80"/>
                  </a:lnTo>
                  <a:lnTo>
                    <a:pt x="64" y="80"/>
                  </a:lnTo>
                  <a:lnTo>
                    <a:pt x="62"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400">
                <a:latin typeface="Lucida Sans"/>
                <a:cs typeface="Lucida Sans"/>
              </a:endParaRPr>
            </a:p>
          </p:txBody>
        </p:sp>
        <p:sp>
          <p:nvSpPr>
            <p:cNvPr id="46" name="Freeform 176"/>
            <p:cNvSpPr>
              <a:spLocks noEditPoints="1"/>
            </p:cNvSpPr>
            <p:nvPr/>
          </p:nvSpPr>
          <p:spPr bwMode="auto">
            <a:xfrm>
              <a:off x="3289300" y="1962150"/>
              <a:ext cx="127000" cy="406400"/>
            </a:xfrm>
            <a:custGeom>
              <a:avLst/>
              <a:gdLst/>
              <a:ahLst/>
              <a:cxnLst>
                <a:cxn ang="0">
                  <a:pos x="64" y="24"/>
                </a:cxn>
                <a:cxn ang="0">
                  <a:pos x="50" y="2"/>
                </a:cxn>
                <a:cxn ang="0">
                  <a:pos x="30" y="2"/>
                </a:cxn>
                <a:cxn ang="0">
                  <a:pos x="16" y="24"/>
                </a:cxn>
                <a:cxn ang="0">
                  <a:pos x="10" y="150"/>
                </a:cxn>
                <a:cxn ang="0">
                  <a:pos x="0" y="176"/>
                </a:cxn>
                <a:cxn ang="0">
                  <a:pos x="4" y="194"/>
                </a:cxn>
                <a:cxn ang="0">
                  <a:pos x="16" y="232"/>
                </a:cxn>
                <a:cxn ang="0">
                  <a:pos x="24" y="248"/>
                </a:cxn>
                <a:cxn ang="0">
                  <a:pos x="40" y="256"/>
                </a:cxn>
                <a:cxn ang="0">
                  <a:pos x="62" y="242"/>
                </a:cxn>
                <a:cxn ang="0">
                  <a:pos x="64" y="208"/>
                </a:cxn>
                <a:cxn ang="0">
                  <a:pos x="78" y="186"/>
                </a:cxn>
                <a:cxn ang="0">
                  <a:pos x="78" y="166"/>
                </a:cxn>
                <a:cxn ang="0">
                  <a:pos x="64" y="144"/>
                </a:cxn>
                <a:cxn ang="0">
                  <a:pos x="32" y="20"/>
                </a:cxn>
                <a:cxn ang="0">
                  <a:pos x="40" y="16"/>
                </a:cxn>
                <a:cxn ang="0">
                  <a:pos x="46" y="18"/>
                </a:cxn>
                <a:cxn ang="0">
                  <a:pos x="48" y="136"/>
                </a:cxn>
                <a:cxn ang="0">
                  <a:pos x="40" y="136"/>
                </a:cxn>
                <a:cxn ang="0">
                  <a:pos x="48" y="232"/>
                </a:cxn>
                <a:cxn ang="0">
                  <a:pos x="46" y="238"/>
                </a:cxn>
                <a:cxn ang="0">
                  <a:pos x="40" y="240"/>
                </a:cxn>
                <a:cxn ang="0">
                  <a:pos x="32" y="236"/>
                </a:cxn>
                <a:cxn ang="0">
                  <a:pos x="32" y="216"/>
                </a:cxn>
                <a:cxn ang="0">
                  <a:pos x="48" y="216"/>
                </a:cxn>
                <a:cxn ang="0">
                  <a:pos x="62" y="182"/>
                </a:cxn>
                <a:cxn ang="0">
                  <a:pos x="60" y="190"/>
                </a:cxn>
                <a:cxn ang="0">
                  <a:pos x="60" y="190"/>
                </a:cxn>
                <a:cxn ang="0">
                  <a:pos x="54" y="196"/>
                </a:cxn>
                <a:cxn ang="0">
                  <a:pos x="48" y="198"/>
                </a:cxn>
                <a:cxn ang="0">
                  <a:pos x="32" y="198"/>
                </a:cxn>
                <a:cxn ang="0">
                  <a:pos x="26" y="196"/>
                </a:cxn>
                <a:cxn ang="0">
                  <a:pos x="20" y="190"/>
                </a:cxn>
                <a:cxn ang="0">
                  <a:pos x="20" y="190"/>
                </a:cxn>
                <a:cxn ang="0">
                  <a:pos x="18" y="182"/>
                </a:cxn>
                <a:cxn ang="0">
                  <a:pos x="16" y="176"/>
                </a:cxn>
                <a:cxn ang="0">
                  <a:pos x="18" y="168"/>
                </a:cxn>
                <a:cxn ang="0">
                  <a:pos x="20" y="162"/>
                </a:cxn>
                <a:cxn ang="0">
                  <a:pos x="26" y="156"/>
                </a:cxn>
                <a:cxn ang="0">
                  <a:pos x="26" y="156"/>
                </a:cxn>
                <a:cxn ang="0">
                  <a:pos x="40" y="152"/>
                </a:cxn>
                <a:cxn ang="0">
                  <a:pos x="48" y="154"/>
                </a:cxn>
                <a:cxn ang="0">
                  <a:pos x="54" y="156"/>
                </a:cxn>
                <a:cxn ang="0">
                  <a:pos x="60" y="162"/>
                </a:cxn>
                <a:cxn ang="0">
                  <a:pos x="62" y="168"/>
                </a:cxn>
                <a:cxn ang="0">
                  <a:pos x="62" y="170"/>
                </a:cxn>
                <a:cxn ang="0">
                  <a:pos x="62" y="182"/>
                </a:cxn>
              </a:cxnLst>
              <a:rect l="0" t="0" r="r" b="b"/>
              <a:pathLst>
                <a:path w="80" h="256">
                  <a:moveTo>
                    <a:pt x="64" y="144"/>
                  </a:moveTo>
                  <a:lnTo>
                    <a:pt x="64" y="24"/>
                  </a:lnTo>
                  <a:lnTo>
                    <a:pt x="64" y="24"/>
                  </a:lnTo>
                  <a:lnTo>
                    <a:pt x="62" y="14"/>
                  </a:lnTo>
                  <a:lnTo>
                    <a:pt x="56" y="8"/>
                  </a:lnTo>
                  <a:lnTo>
                    <a:pt x="50" y="2"/>
                  </a:lnTo>
                  <a:lnTo>
                    <a:pt x="40" y="0"/>
                  </a:lnTo>
                  <a:lnTo>
                    <a:pt x="40" y="0"/>
                  </a:lnTo>
                  <a:lnTo>
                    <a:pt x="30" y="2"/>
                  </a:lnTo>
                  <a:lnTo>
                    <a:pt x="24" y="8"/>
                  </a:lnTo>
                  <a:lnTo>
                    <a:pt x="18" y="14"/>
                  </a:lnTo>
                  <a:lnTo>
                    <a:pt x="16" y="24"/>
                  </a:lnTo>
                  <a:lnTo>
                    <a:pt x="16" y="144"/>
                  </a:lnTo>
                  <a:lnTo>
                    <a:pt x="16" y="144"/>
                  </a:lnTo>
                  <a:lnTo>
                    <a:pt x="10" y="150"/>
                  </a:lnTo>
                  <a:lnTo>
                    <a:pt x="4" y="158"/>
                  </a:lnTo>
                  <a:lnTo>
                    <a:pt x="2" y="166"/>
                  </a:lnTo>
                  <a:lnTo>
                    <a:pt x="0" y="176"/>
                  </a:lnTo>
                  <a:lnTo>
                    <a:pt x="0" y="176"/>
                  </a:lnTo>
                  <a:lnTo>
                    <a:pt x="2" y="186"/>
                  </a:lnTo>
                  <a:lnTo>
                    <a:pt x="4" y="194"/>
                  </a:lnTo>
                  <a:lnTo>
                    <a:pt x="10" y="202"/>
                  </a:lnTo>
                  <a:lnTo>
                    <a:pt x="16" y="208"/>
                  </a:lnTo>
                  <a:lnTo>
                    <a:pt x="16" y="232"/>
                  </a:lnTo>
                  <a:lnTo>
                    <a:pt x="16" y="232"/>
                  </a:lnTo>
                  <a:lnTo>
                    <a:pt x="18" y="242"/>
                  </a:lnTo>
                  <a:lnTo>
                    <a:pt x="24" y="248"/>
                  </a:lnTo>
                  <a:lnTo>
                    <a:pt x="30" y="254"/>
                  </a:lnTo>
                  <a:lnTo>
                    <a:pt x="40" y="256"/>
                  </a:lnTo>
                  <a:lnTo>
                    <a:pt x="40" y="256"/>
                  </a:lnTo>
                  <a:lnTo>
                    <a:pt x="50" y="254"/>
                  </a:lnTo>
                  <a:lnTo>
                    <a:pt x="56" y="248"/>
                  </a:lnTo>
                  <a:lnTo>
                    <a:pt x="62" y="242"/>
                  </a:lnTo>
                  <a:lnTo>
                    <a:pt x="64" y="232"/>
                  </a:lnTo>
                  <a:lnTo>
                    <a:pt x="64" y="208"/>
                  </a:lnTo>
                  <a:lnTo>
                    <a:pt x="64" y="208"/>
                  </a:lnTo>
                  <a:lnTo>
                    <a:pt x="70" y="202"/>
                  </a:lnTo>
                  <a:lnTo>
                    <a:pt x="76" y="194"/>
                  </a:lnTo>
                  <a:lnTo>
                    <a:pt x="78" y="186"/>
                  </a:lnTo>
                  <a:lnTo>
                    <a:pt x="80" y="176"/>
                  </a:lnTo>
                  <a:lnTo>
                    <a:pt x="80" y="176"/>
                  </a:lnTo>
                  <a:lnTo>
                    <a:pt x="78" y="166"/>
                  </a:lnTo>
                  <a:lnTo>
                    <a:pt x="76" y="158"/>
                  </a:lnTo>
                  <a:lnTo>
                    <a:pt x="70" y="150"/>
                  </a:lnTo>
                  <a:lnTo>
                    <a:pt x="64" y="144"/>
                  </a:lnTo>
                  <a:close/>
                  <a:moveTo>
                    <a:pt x="32" y="24"/>
                  </a:moveTo>
                  <a:lnTo>
                    <a:pt x="32" y="24"/>
                  </a:lnTo>
                  <a:lnTo>
                    <a:pt x="32" y="20"/>
                  </a:lnTo>
                  <a:lnTo>
                    <a:pt x="34" y="18"/>
                  </a:lnTo>
                  <a:lnTo>
                    <a:pt x="36" y="16"/>
                  </a:lnTo>
                  <a:lnTo>
                    <a:pt x="40" y="16"/>
                  </a:lnTo>
                  <a:lnTo>
                    <a:pt x="40" y="16"/>
                  </a:lnTo>
                  <a:lnTo>
                    <a:pt x="44" y="16"/>
                  </a:lnTo>
                  <a:lnTo>
                    <a:pt x="46" y="18"/>
                  </a:lnTo>
                  <a:lnTo>
                    <a:pt x="48" y="20"/>
                  </a:lnTo>
                  <a:lnTo>
                    <a:pt x="48" y="24"/>
                  </a:lnTo>
                  <a:lnTo>
                    <a:pt x="48" y="136"/>
                  </a:lnTo>
                  <a:lnTo>
                    <a:pt x="48" y="136"/>
                  </a:lnTo>
                  <a:lnTo>
                    <a:pt x="40" y="136"/>
                  </a:lnTo>
                  <a:lnTo>
                    <a:pt x="40" y="136"/>
                  </a:lnTo>
                  <a:lnTo>
                    <a:pt x="32" y="136"/>
                  </a:lnTo>
                  <a:lnTo>
                    <a:pt x="32" y="24"/>
                  </a:lnTo>
                  <a:close/>
                  <a:moveTo>
                    <a:pt x="48" y="232"/>
                  </a:moveTo>
                  <a:lnTo>
                    <a:pt x="48" y="232"/>
                  </a:lnTo>
                  <a:lnTo>
                    <a:pt x="48" y="236"/>
                  </a:lnTo>
                  <a:lnTo>
                    <a:pt x="46" y="238"/>
                  </a:lnTo>
                  <a:lnTo>
                    <a:pt x="44" y="240"/>
                  </a:lnTo>
                  <a:lnTo>
                    <a:pt x="40" y="240"/>
                  </a:lnTo>
                  <a:lnTo>
                    <a:pt x="40" y="240"/>
                  </a:lnTo>
                  <a:lnTo>
                    <a:pt x="36" y="240"/>
                  </a:lnTo>
                  <a:lnTo>
                    <a:pt x="34" y="238"/>
                  </a:lnTo>
                  <a:lnTo>
                    <a:pt x="32" y="236"/>
                  </a:lnTo>
                  <a:lnTo>
                    <a:pt x="32" y="232"/>
                  </a:lnTo>
                  <a:lnTo>
                    <a:pt x="32" y="216"/>
                  </a:lnTo>
                  <a:lnTo>
                    <a:pt x="32" y="216"/>
                  </a:lnTo>
                  <a:lnTo>
                    <a:pt x="40" y="216"/>
                  </a:lnTo>
                  <a:lnTo>
                    <a:pt x="40" y="216"/>
                  </a:lnTo>
                  <a:lnTo>
                    <a:pt x="48" y="216"/>
                  </a:lnTo>
                  <a:lnTo>
                    <a:pt x="48" y="232"/>
                  </a:lnTo>
                  <a:close/>
                  <a:moveTo>
                    <a:pt x="62" y="182"/>
                  </a:moveTo>
                  <a:lnTo>
                    <a:pt x="62" y="182"/>
                  </a:lnTo>
                  <a:lnTo>
                    <a:pt x="62" y="184"/>
                  </a:lnTo>
                  <a:lnTo>
                    <a:pt x="62" y="184"/>
                  </a:lnTo>
                  <a:lnTo>
                    <a:pt x="60" y="190"/>
                  </a:lnTo>
                  <a:lnTo>
                    <a:pt x="60" y="190"/>
                  </a:lnTo>
                  <a:lnTo>
                    <a:pt x="60" y="190"/>
                  </a:lnTo>
                  <a:lnTo>
                    <a:pt x="60" y="190"/>
                  </a:lnTo>
                  <a:lnTo>
                    <a:pt x="54" y="196"/>
                  </a:lnTo>
                  <a:lnTo>
                    <a:pt x="54" y="196"/>
                  </a:lnTo>
                  <a:lnTo>
                    <a:pt x="54" y="196"/>
                  </a:lnTo>
                  <a:lnTo>
                    <a:pt x="54" y="196"/>
                  </a:lnTo>
                  <a:lnTo>
                    <a:pt x="48" y="198"/>
                  </a:lnTo>
                  <a:lnTo>
                    <a:pt x="48" y="198"/>
                  </a:lnTo>
                  <a:lnTo>
                    <a:pt x="40" y="200"/>
                  </a:lnTo>
                  <a:lnTo>
                    <a:pt x="40" y="200"/>
                  </a:lnTo>
                  <a:lnTo>
                    <a:pt x="32" y="198"/>
                  </a:lnTo>
                  <a:lnTo>
                    <a:pt x="32" y="198"/>
                  </a:lnTo>
                  <a:lnTo>
                    <a:pt x="26" y="196"/>
                  </a:lnTo>
                  <a:lnTo>
                    <a:pt x="26" y="196"/>
                  </a:lnTo>
                  <a:lnTo>
                    <a:pt x="26" y="196"/>
                  </a:lnTo>
                  <a:lnTo>
                    <a:pt x="26" y="196"/>
                  </a:lnTo>
                  <a:lnTo>
                    <a:pt x="20" y="190"/>
                  </a:lnTo>
                  <a:lnTo>
                    <a:pt x="20" y="190"/>
                  </a:lnTo>
                  <a:lnTo>
                    <a:pt x="20" y="190"/>
                  </a:lnTo>
                  <a:lnTo>
                    <a:pt x="20" y="190"/>
                  </a:lnTo>
                  <a:lnTo>
                    <a:pt x="18" y="184"/>
                  </a:lnTo>
                  <a:lnTo>
                    <a:pt x="18" y="184"/>
                  </a:lnTo>
                  <a:lnTo>
                    <a:pt x="18" y="182"/>
                  </a:lnTo>
                  <a:lnTo>
                    <a:pt x="18" y="182"/>
                  </a:lnTo>
                  <a:lnTo>
                    <a:pt x="16" y="176"/>
                  </a:lnTo>
                  <a:lnTo>
                    <a:pt x="16" y="176"/>
                  </a:lnTo>
                  <a:lnTo>
                    <a:pt x="18" y="170"/>
                  </a:lnTo>
                  <a:lnTo>
                    <a:pt x="18" y="170"/>
                  </a:lnTo>
                  <a:lnTo>
                    <a:pt x="18" y="168"/>
                  </a:lnTo>
                  <a:lnTo>
                    <a:pt x="18" y="168"/>
                  </a:lnTo>
                  <a:lnTo>
                    <a:pt x="20" y="162"/>
                  </a:lnTo>
                  <a:lnTo>
                    <a:pt x="20" y="162"/>
                  </a:lnTo>
                  <a:lnTo>
                    <a:pt x="20" y="162"/>
                  </a:lnTo>
                  <a:lnTo>
                    <a:pt x="20" y="162"/>
                  </a:lnTo>
                  <a:lnTo>
                    <a:pt x="26" y="156"/>
                  </a:lnTo>
                  <a:lnTo>
                    <a:pt x="26" y="156"/>
                  </a:lnTo>
                  <a:lnTo>
                    <a:pt x="26" y="156"/>
                  </a:lnTo>
                  <a:lnTo>
                    <a:pt x="26" y="156"/>
                  </a:lnTo>
                  <a:lnTo>
                    <a:pt x="32" y="154"/>
                  </a:lnTo>
                  <a:lnTo>
                    <a:pt x="32" y="154"/>
                  </a:lnTo>
                  <a:lnTo>
                    <a:pt x="40" y="152"/>
                  </a:lnTo>
                  <a:lnTo>
                    <a:pt x="40" y="152"/>
                  </a:lnTo>
                  <a:lnTo>
                    <a:pt x="48" y="154"/>
                  </a:lnTo>
                  <a:lnTo>
                    <a:pt x="48" y="154"/>
                  </a:lnTo>
                  <a:lnTo>
                    <a:pt x="54" y="156"/>
                  </a:lnTo>
                  <a:lnTo>
                    <a:pt x="54" y="156"/>
                  </a:lnTo>
                  <a:lnTo>
                    <a:pt x="54" y="156"/>
                  </a:lnTo>
                  <a:lnTo>
                    <a:pt x="54" y="156"/>
                  </a:lnTo>
                  <a:lnTo>
                    <a:pt x="60" y="162"/>
                  </a:lnTo>
                  <a:lnTo>
                    <a:pt x="60" y="162"/>
                  </a:lnTo>
                  <a:lnTo>
                    <a:pt x="60" y="162"/>
                  </a:lnTo>
                  <a:lnTo>
                    <a:pt x="60" y="162"/>
                  </a:lnTo>
                  <a:lnTo>
                    <a:pt x="62" y="168"/>
                  </a:lnTo>
                  <a:lnTo>
                    <a:pt x="62" y="168"/>
                  </a:lnTo>
                  <a:lnTo>
                    <a:pt x="62" y="170"/>
                  </a:lnTo>
                  <a:lnTo>
                    <a:pt x="62" y="170"/>
                  </a:lnTo>
                  <a:lnTo>
                    <a:pt x="64" y="176"/>
                  </a:lnTo>
                  <a:lnTo>
                    <a:pt x="64" y="176"/>
                  </a:lnTo>
                  <a:lnTo>
                    <a:pt x="6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x-none" sz="1400">
                <a:latin typeface="Lucida Sans"/>
                <a:cs typeface="Lucida Sans"/>
              </a:endParaRPr>
            </a:p>
          </p:txBody>
        </p:sp>
      </p:grpSp>
      <p:sp>
        <p:nvSpPr>
          <p:cNvPr id="47" name="Freeform 333"/>
          <p:cNvSpPr>
            <a:spLocks noEditPoints="1"/>
          </p:cNvSpPr>
          <p:nvPr/>
        </p:nvSpPr>
        <p:spPr bwMode="auto">
          <a:xfrm>
            <a:off x="10759671" y="1951129"/>
            <a:ext cx="543329" cy="689842"/>
          </a:xfrm>
          <a:custGeom>
            <a:avLst/>
            <a:gdLst>
              <a:gd name="T0" fmla="*/ 74 w 89"/>
              <a:gd name="T1" fmla="*/ 67 h 113"/>
              <a:gd name="T2" fmla="*/ 74 w 89"/>
              <a:gd name="T3" fmla="*/ 111 h 113"/>
              <a:gd name="T4" fmla="*/ 74 w 89"/>
              <a:gd name="T5" fmla="*/ 113 h 113"/>
              <a:gd name="T6" fmla="*/ 74 w 89"/>
              <a:gd name="T7" fmla="*/ 113 h 113"/>
              <a:gd name="T8" fmla="*/ 3 w 89"/>
              <a:gd name="T9" fmla="*/ 113 h 113"/>
              <a:gd name="T10" fmla="*/ 0 w 89"/>
              <a:gd name="T11" fmla="*/ 113 h 113"/>
              <a:gd name="T12" fmla="*/ 0 w 89"/>
              <a:gd name="T13" fmla="*/ 113 h 113"/>
              <a:gd name="T14" fmla="*/ 0 w 89"/>
              <a:gd name="T15" fmla="*/ 67 h 113"/>
              <a:gd name="T16" fmla="*/ 8 w 89"/>
              <a:gd name="T17" fmla="*/ 67 h 113"/>
              <a:gd name="T18" fmla="*/ 8 w 89"/>
              <a:gd name="T19" fmla="*/ 105 h 113"/>
              <a:gd name="T20" fmla="*/ 66 w 89"/>
              <a:gd name="T21" fmla="*/ 105 h 113"/>
              <a:gd name="T22" fmla="*/ 66 w 89"/>
              <a:gd name="T23" fmla="*/ 67 h 113"/>
              <a:gd name="T24" fmla="*/ 74 w 89"/>
              <a:gd name="T25" fmla="*/ 67 h 113"/>
              <a:gd name="T26" fmla="*/ 59 w 89"/>
              <a:gd name="T27" fmla="*/ 89 h 113"/>
              <a:gd name="T28" fmla="*/ 59 w 89"/>
              <a:gd name="T29" fmla="*/ 98 h 113"/>
              <a:gd name="T30" fmla="*/ 14 w 89"/>
              <a:gd name="T31" fmla="*/ 98 h 113"/>
              <a:gd name="T32" fmla="*/ 14 w 89"/>
              <a:gd name="T33" fmla="*/ 89 h 113"/>
              <a:gd name="T34" fmla="*/ 59 w 89"/>
              <a:gd name="T35" fmla="*/ 89 h 113"/>
              <a:gd name="T36" fmla="*/ 16 w 89"/>
              <a:gd name="T37" fmla="*/ 72 h 113"/>
              <a:gd name="T38" fmla="*/ 60 w 89"/>
              <a:gd name="T39" fmla="*/ 76 h 113"/>
              <a:gd name="T40" fmla="*/ 59 w 89"/>
              <a:gd name="T41" fmla="*/ 86 h 113"/>
              <a:gd name="T42" fmla="*/ 15 w 89"/>
              <a:gd name="T43" fmla="*/ 81 h 113"/>
              <a:gd name="T44" fmla="*/ 16 w 89"/>
              <a:gd name="T45" fmla="*/ 72 h 113"/>
              <a:gd name="T46" fmla="*/ 20 w 89"/>
              <a:gd name="T47" fmla="*/ 52 h 113"/>
              <a:gd name="T48" fmla="*/ 63 w 89"/>
              <a:gd name="T49" fmla="*/ 64 h 113"/>
              <a:gd name="T50" fmla="*/ 60 w 89"/>
              <a:gd name="T51" fmla="*/ 73 h 113"/>
              <a:gd name="T52" fmla="*/ 18 w 89"/>
              <a:gd name="T53" fmla="*/ 62 h 113"/>
              <a:gd name="T54" fmla="*/ 20 w 89"/>
              <a:gd name="T55" fmla="*/ 52 h 113"/>
              <a:gd name="T56" fmla="*/ 30 w 89"/>
              <a:gd name="T57" fmla="*/ 30 h 113"/>
              <a:gd name="T58" fmla="*/ 68 w 89"/>
              <a:gd name="T59" fmla="*/ 53 h 113"/>
              <a:gd name="T60" fmla="*/ 63 w 89"/>
              <a:gd name="T61" fmla="*/ 62 h 113"/>
              <a:gd name="T62" fmla="*/ 26 w 89"/>
              <a:gd name="T63" fmla="*/ 39 h 113"/>
              <a:gd name="T64" fmla="*/ 30 w 89"/>
              <a:gd name="T65" fmla="*/ 30 h 113"/>
              <a:gd name="T66" fmla="*/ 53 w 89"/>
              <a:gd name="T67" fmla="*/ 10 h 113"/>
              <a:gd name="T68" fmla="*/ 78 w 89"/>
              <a:gd name="T69" fmla="*/ 46 h 113"/>
              <a:gd name="T70" fmla="*/ 70 w 89"/>
              <a:gd name="T71" fmla="*/ 52 h 113"/>
              <a:gd name="T72" fmla="*/ 45 w 89"/>
              <a:gd name="T73" fmla="*/ 15 h 113"/>
              <a:gd name="T74" fmla="*/ 53 w 89"/>
              <a:gd name="T75" fmla="*/ 10 h 113"/>
              <a:gd name="T76" fmla="*/ 81 w 89"/>
              <a:gd name="T77" fmla="*/ 0 h 113"/>
              <a:gd name="T78" fmla="*/ 89 w 89"/>
              <a:gd name="T79" fmla="*/ 44 h 113"/>
              <a:gd name="T80" fmla="*/ 79 w 89"/>
              <a:gd name="T81" fmla="*/ 46 h 113"/>
              <a:gd name="T82" fmla="*/ 72 w 89"/>
              <a:gd name="T83" fmla="*/ 2 h 113"/>
              <a:gd name="T84" fmla="*/ 81 w 89"/>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113">
                <a:moveTo>
                  <a:pt x="74" y="67"/>
                </a:moveTo>
                <a:lnTo>
                  <a:pt x="74" y="111"/>
                </a:lnTo>
                <a:lnTo>
                  <a:pt x="74" y="113"/>
                </a:lnTo>
                <a:lnTo>
                  <a:pt x="74" y="113"/>
                </a:lnTo>
                <a:lnTo>
                  <a:pt x="3" y="113"/>
                </a:lnTo>
                <a:lnTo>
                  <a:pt x="0" y="113"/>
                </a:lnTo>
                <a:lnTo>
                  <a:pt x="0" y="113"/>
                </a:lnTo>
                <a:lnTo>
                  <a:pt x="0" y="67"/>
                </a:lnTo>
                <a:lnTo>
                  <a:pt x="8" y="67"/>
                </a:lnTo>
                <a:lnTo>
                  <a:pt x="8" y="105"/>
                </a:lnTo>
                <a:lnTo>
                  <a:pt x="66" y="105"/>
                </a:lnTo>
                <a:lnTo>
                  <a:pt x="66" y="67"/>
                </a:lnTo>
                <a:lnTo>
                  <a:pt x="74" y="67"/>
                </a:lnTo>
                <a:close/>
                <a:moveTo>
                  <a:pt x="59" y="89"/>
                </a:moveTo>
                <a:lnTo>
                  <a:pt x="59" y="98"/>
                </a:lnTo>
                <a:lnTo>
                  <a:pt x="14" y="98"/>
                </a:lnTo>
                <a:lnTo>
                  <a:pt x="14" y="89"/>
                </a:lnTo>
                <a:lnTo>
                  <a:pt x="59" y="89"/>
                </a:lnTo>
                <a:close/>
                <a:moveTo>
                  <a:pt x="16" y="72"/>
                </a:moveTo>
                <a:lnTo>
                  <a:pt x="60" y="76"/>
                </a:lnTo>
                <a:lnTo>
                  <a:pt x="59" y="86"/>
                </a:lnTo>
                <a:lnTo>
                  <a:pt x="15" y="81"/>
                </a:lnTo>
                <a:lnTo>
                  <a:pt x="16" y="72"/>
                </a:lnTo>
                <a:close/>
                <a:moveTo>
                  <a:pt x="20" y="52"/>
                </a:moveTo>
                <a:lnTo>
                  <a:pt x="63" y="64"/>
                </a:lnTo>
                <a:lnTo>
                  <a:pt x="60" y="73"/>
                </a:lnTo>
                <a:lnTo>
                  <a:pt x="18" y="62"/>
                </a:lnTo>
                <a:lnTo>
                  <a:pt x="20" y="52"/>
                </a:lnTo>
                <a:close/>
                <a:moveTo>
                  <a:pt x="30" y="30"/>
                </a:moveTo>
                <a:lnTo>
                  <a:pt x="68" y="53"/>
                </a:lnTo>
                <a:lnTo>
                  <a:pt x="63" y="62"/>
                </a:lnTo>
                <a:lnTo>
                  <a:pt x="26" y="39"/>
                </a:lnTo>
                <a:lnTo>
                  <a:pt x="30" y="30"/>
                </a:lnTo>
                <a:close/>
                <a:moveTo>
                  <a:pt x="53" y="10"/>
                </a:moveTo>
                <a:lnTo>
                  <a:pt x="78" y="46"/>
                </a:lnTo>
                <a:lnTo>
                  <a:pt x="70" y="52"/>
                </a:lnTo>
                <a:lnTo>
                  <a:pt x="45" y="15"/>
                </a:lnTo>
                <a:lnTo>
                  <a:pt x="53" y="10"/>
                </a:lnTo>
                <a:close/>
                <a:moveTo>
                  <a:pt x="81" y="0"/>
                </a:moveTo>
                <a:lnTo>
                  <a:pt x="89" y="44"/>
                </a:lnTo>
                <a:lnTo>
                  <a:pt x="79" y="46"/>
                </a:lnTo>
                <a:lnTo>
                  <a:pt x="72" y="2"/>
                </a:lnTo>
                <a:lnTo>
                  <a:pt x="81"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400">
              <a:latin typeface="Lucida Sans"/>
              <a:cs typeface="Lucida Sans"/>
            </a:endParaRPr>
          </a:p>
        </p:txBody>
      </p:sp>
      <p:sp>
        <p:nvSpPr>
          <p:cNvPr id="48" name="Freeform 187"/>
          <p:cNvSpPr>
            <a:spLocks noEditPoints="1"/>
          </p:cNvSpPr>
          <p:nvPr/>
        </p:nvSpPr>
        <p:spPr bwMode="auto">
          <a:xfrm>
            <a:off x="5813795" y="2018079"/>
            <a:ext cx="555942" cy="555942"/>
          </a:xfrm>
          <a:custGeom>
            <a:avLst/>
            <a:gdLst>
              <a:gd name="T0" fmla="*/ 153 w 155"/>
              <a:gd name="T1" fmla="*/ 27 h 155"/>
              <a:gd name="T2" fmla="*/ 151 w 155"/>
              <a:gd name="T3" fmla="*/ 32 h 155"/>
              <a:gd name="T4" fmla="*/ 29 w 155"/>
              <a:gd name="T5" fmla="*/ 153 h 155"/>
              <a:gd name="T6" fmla="*/ 25 w 155"/>
              <a:gd name="T7" fmla="*/ 155 h 155"/>
              <a:gd name="T8" fmla="*/ 21 w 155"/>
              <a:gd name="T9" fmla="*/ 153 h 155"/>
              <a:gd name="T10" fmla="*/ 2 w 155"/>
              <a:gd name="T11" fmla="*/ 135 h 155"/>
              <a:gd name="T12" fmla="*/ 0 w 155"/>
              <a:gd name="T13" fmla="*/ 130 h 155"/>
              <a:gd name="T14" fmla="*/ 2 w 155"/>
              <a:gd name="T15" fmla="*/ 126 h 155"/>
              <a:gd name="T16" fmla="*/ 124 w 155"/>
              <a:gd name="T17" fmla="*/ 4 h 155"/>
              <a:gd name="T18" fmla="*/ 128 w 155"/>
              <a:gd name="T19" fmla="*/ 3 h 155"/>
              <a:gd name="T20" fmla="*/ 132 w 155"/>
              <a:gd name="T21" fmla="*/ 4 h 155"/>
              <a:gd name="T22" fmla="*/ 151 w 155"/>
              <a:gd name="T23" fmla="*/ 23 h 155"/>
              <a:gd name="T24" fmla="*/ 153 w 155"/>
              <a:gd name="T25" fmla="*/ 27 h 155"/>
              <a:gd name="T26" fmla="*/ 25 w 155"/>
              <a:gd name="T27" fmla="*/ 9 h 155"/>
              <a:gd name="T28" fmla="*/ 34 w 155"/>
              <a:gd name="T29" fmla="*/ 12 h 155"/>
              <a:gd name="T30" fmla="*/ 25 w 155"/>
              <a:gd name="T31" fmla="*/ 15 h 155"/>
              <a:gd name="T32" fmla="*/ 22 w 155"/>
              <a:gd name="T33" fmla="*/ 24 h 155"/>
              <a:gd name="T34" fmla="*/ 19 w 155"/>
              <a:gd name="T35" fmla="*/ 15 h 155"/>
              <a:gd name="T36" fmla="*/ 10 w 155"/>
              <a:gd name="T37" fmla="*/ 12 h 155"/>
              <a:gd name="T38" fmla="*/ 19 w 155"/>
              <a:gd name="T39" fmla="*/ 9 h 155"/>
              <a:gd name="T40" fmla="*/ 22 w 155"/>
              <a:gd name="T41" fmla="*/ 0 h 155"/>
              <a:gd name="T42" fmla="*/ 25 w 155"/>
              <a:gd name="T43" fmla="*/ 9 h 155"/>
              <a:gd name="T44" fmla="*/ 58 w 155"/>
              <a:gd name="T45" fmla="*/ 25 h 155"/>
              <a:gd name="T46" fmla="*/ 77 w 155"/>
              <a:gd name="T47" fmla="*/ 30 h 155"/>
              <a:gd name="T48" fmla="*/ 58 w 155"/>
              <a:gd name="T49" fmla="*/ 36 h 155"/>
              <a:gd name="T50" fmla="*/ 52 w 155"/>
              <a:gd name="T51" fmla="*/ 55 h 155"/>
              <a:gd name="T52" fmla="*/ 47 w 155"/>
              <a:gd name="T53" fmla="*/ 36 h 155"/>
              <a:gd name="T54" fmla="*/ 28 w 155"/>
              <a:gd name="T55" fmla="*/ 30 h 155"/>
              <a:gd name="T56" fmla="*/ 47 w 155"/>
              <a:gd name="T57" fmla="*/ 25 h 155"/>
              <a:gd name="T58" fmla="*/ 52 w 155"/>
              <a:gd name="T59" fmla="*/ 6 h 155"/>
              <a:gd name="T60" fmla="*/ 58 w 155"/>
              <a:gd name="T61" fmla="*/ 25 h 155"/>
              <a:gd name="T62" fmla="*/ 85 w 155"/>
              <a:gd name="T63" fmla="*/ 9 h 155"/>
              <a:gd name="T64" fmla="*/ 95 w 155"/>
              <a:gd name="T65" fmla="*/ 12 h 155"/>
              <a:gd name="T66" fmla="*/ 85 w 155"/>
              <a:gd name="T67" fmla="*/ 15 h 155"/>
              <a:gd name="T68" fmla="*/ 83 w 155"/>
              <a:gd name="T69" fmla="*/ 24 h 155"/>
              <a:gd name="T70" fmla="*/ 80 w 155"/>
              <a:gd name="T71" fmla="*/ 15 h 155"/>
              <a:gd name="T72" fmla="*/ 70 w 155"/>
              <a:gd name="T73" fmla="*/ 12 h 155"/>
              <a:gd name="T74" fmla="*/ 80 w 155"/>
              <a:gd name="T75" fmla="*/ 9 h 155"/>
              <a:gd name="T76" fmla="*/ 83 w 155"/>
              <a:gd name="T77" fmla="*/ 0 h 155"/>
              <a:gd name="T78" fmla="*/ 85 w 155"/>
              <a:gd name="T79" fmla="*/ 9 h 155"/>
              <a:gd name="T80" fmla="*/ 110 w 155"/>
              <a:gd name="T81" fmla="*/ 55 h 155"/>
              <a:gd name="T82" fmla="*/ 138 w 155"/>
              <a:gd name="T83" fmla="*/ 27 h 155"/>
              <a:gd name="T84" fmla="*/ 128 w 155"/>
              <a:gd name="T85" fmla="*/ 17 h 155"/>
              <a:gd name="T86" fmla="*/ 100 w 155"/>
              <a:gd name="T87" fmla="*/ 45 h 155"/>
              <a:gd name="T88" fmla="*/ 110 w 155"/>
              <a:gd name="T89" fmla="*/ 55 h 155"/>
              <a:gd name="T90" fmla="*/ 146 w 155"/>
              <a:gd name="T91" fmla="*/ 70 h 155"/>
              <a:gd name="T92" fmla="*/ 155 w 155"/>
              <a:gd name="T93" fmla="*/ 73 h 155"/>
              <a:gd name="T94" fmla="*/ 146 w 155"/>
              <a:gd name="T95" fmla="*/ 76 h 155"/>
              <a:gd name="T96" fmla="*/ 143 w 155"/>
              <a:gd name="T97" fmla="*/ 85 h 155"/>
              <a:gd name="T98" fmla="*/ 140 w 155"/>
              <a:gd name="T99" fmla="*/ 76 h 155"/>
              <a:gd name="T100" fmla="*/ 131 w 155"/>
              <a:gd name="T101" fmla="*/ 73 h 155"/>
              <a:gd name="T102" fmla="*/ 140 w 155"/>
              <a:gd name="T103" fmla="*/ 70 h 155"/>
              <a:gd name="T104" fmla="*/ 143 w 155"/>
              <a:gd name="T105" fmla="*/ 61 h 155"/>
              <a:gd name="T106" fmla="*/ 146 w 155"/>
              <a:gd name="T107" fmla="*/ 7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 h="155">
                <a:moveTo>
                  <a:pt x="153" y="27"/>
                </a:moveTo>
                <a:cubicBezTo>
                  <a:pt x="153" y="29"/>
                  <a:pt x="152" y="31"/>
                  <a:pt x="151" y="32"/>
                </a:cubicBezTo>
                <a:cubicBezTo>
                  <a:pt x="29" y="153"/>
                  <a:pt x="29" y="153"/>
                  <a:pt x="29" y="153"/>
                </a:cubicBezTo>
                <a:cubicBezTo>
                  <a:pt x="28" y="154"/>
                  <a:pt x="27" y="155"/>
                  <a:pt x="25" y="155"/>
                </a:cubicBezTo>
                <a:cubicBezTo>
                  <a:pt x="23" y="155"/>
                  <a:pt x="22" y="154"/>
                  <a:pt x="21" y="153"/>
                </a:cubicBezTo>
                <a:cubicBezTo>
                  <a:pt x="2" y="135"/>
                  <a:pt x="2" y="135"/>
                  <a:pt x="2" y="135"/>
                </a:cubicBezTo>
                <a:cubicBezTo>
                  <a:pt x="1" y="133"/>
                  <a:pt x="0" y="132"/>
                  <a:pt x="0" y="130"/>
                </a:cubicBezTo>
                <a:cubicBezTo>
                  <a:pt x="0" y="129"/>
                  <a:pt x="1" y="127"/>
                  <a:pt x="2" y="126"/>
                </a:cubicBezTo>
                <a:cubicBezTo>
                  <a:pt x="124" y="4"/>
                  <a:pt x="124" y="4"/>
                  <a:pt x="124" y="4"/>
                </a:cubicBezTo>
                <a:cubicBezTo>
                  <a:pt x="125" y="3"/>
                  <a:pt x="126" y="3"/>
                  <a:pt x="128" y="3"/>
                </a:cubicBezTo>
                <a:cubicBezTo>
                  <a:pt x="130" y="3"/>
                  <a:pt x="131" y="3"/>
                  <a:pt x="132" y="4"/>
                </a:cubicBezTo>
                <a:cubicBezTo>
                  <a:pt x="151" y="23"/>
                  <a:pt x="151" y="23"/>
                  <a:pt x="151" y="23"/>
                </a:cubicBezTo>
                <a:cubicBezTo>
                  <a:pt x="152" y="24"/>
                  <a:pt x="153" y="26"/>
                  <a:pt x="153" y="27"/>
                </a:cubicBezTo>
                <a:close/>
                <a:moveTo>
                  <a:pt x="25" y="9"/>
                </a:moveTo>
                <a:cubicBezTo>
                  <a:pt x="34" y="12"/>
                  <a:pt x="34" y="12"/>
                  <a:pt x="34" y="12"/>
                </a:cubicBezTo>
                <a:cubicBezTo>
                  <a:pt x="25" y="15"/>
                  <a:pt x="25" y="15"/>
                  <a:pt x="25" y="15"/>
                </a:cubicBezTo>
                <a:cubicBezTo>
                  <a:pt x="22" y="24"/>
                  <a:pt x="22" y="24"/>
                  <a:pt x="22" y="24"/>
                </a:cubicBezTo>
                <a:cubicBezTo>
                  <a:pt x="19" y="15"/>
                  <a:pt x="19" y="15"/>
                  <a:pt x="19" y="15"/>
                </a:cubicBezTo>
                <a:cubicBezTo>
                  <a:pt x="10" y="12"/>
                  <a:pt x="10" y="12"/>
                  <a:pt x="10" y="12"/>
                </a:cubicBezTo>
                <a:cubicBezTo>
                  <a:pt x="19" y="9"/>
                  <a:pt x="19" y="9"/>
                  <a:pt x="19" y="9"/>
                </a:cubicBezTo>
                <a:cubicBezTo>
                  <a:pt x="22" y="0"/>
                  <a:pt x="22" y="0"/>
                  <a:pt x="22" y="0"/>
                </a:cubicBezTo>
                <a:lnTo>
                  <a:pt x="25" y="9"/>
                </a:lnTo>
                <a:close/>
                <a:moveTo>
                  <a:pt x="58" y="25"/>
                </a:moveTo>
                <a:cubicBezTo>
                  <a:pt x="77" y="30"/>
                  <a:pt x="77" y="30"/>
                  <a:pt x="77" y="30"/>
                </a:cubicBezTo>
                <a:cubicBezTo>
                  <a:pt x="58" y="36"/>
                  <a:pt x="58" y="36"/>
                  <a:pt x="58" y="36"/>
                </a:cubicBezTo>
                <a:cubicBezTo>
                  <a:pt x="52" y="55"/>
                  <a:pt x="52" y="55"/>
                  <a:pt x="52" y="55"/>
                </a:cubicBezTo>
                <a:cubicBezTo>
                  <a:pt x="47" y="36"/>
                  <a:pt x="47" y="36"/>
                  <a:pt x="47" y="36"/>
                </a:cubicBezTo>
                <a:cubicBezTo>
                  <a:pt x="28" y="30"/>
                  <a:pt x="28" y="30"/>
                  <a:pt x="28" y="30"/>
                </a:cubicBezTo>
                <a:cubicBezTo>
                  <a:pt x="47" y="25"/>
                  <a:pt x="47" y="25"/>
                  <a:pt x="47" y="25"/>
                </a:cubicBezTo>
                <a:cubicBezTo>
                  <a:pt x="52" y="6"/>
                  <a:pt x="52" y="6"/>
                  <a:pt x="52" y="6"/>
                </a:cubicBezTo>
                <a:lnTo>
                  <a:pt x="58" y="25"/>
                </a:lnTo>
                <a:close/>
                <a:moveTo>
                  <a:pt x="85" y="9"/>
                </a:moveTo>
                <a:cubicBezTo>
                  <a:pt x="95" y="12"/>
                  <a:pt x="95" y="12"/>
                  <a:pt x="95" y="12"/>
                </a:cubicBezTo>
                <a:cubicBezTo>
                  <a:pt x="85" y="15"/>
                  <a:pt x="85" y="15"/>
                  <a:pt x="85" y="15"/>
                </a:cubicBezTo>
                <a:cubicBezTo>
                  <a:pt x="83" y="24"/>
                  <a:pt x="83" y="24"/>
                  <a:pt x="83" y="24"/>
                </a:cubicBezTo>
                <a:cubicBezTo>
                  <a:pt x="80" y="15"/>
                  <a:pt x="80" y="15"/>
                  <a:pt x="80" y="15"/>
                </a:cubicBezTo>
                <a:cubicBezTo>
                  <a:pt x="70" y="12"/>
                  <a:pt x="70" y="12"/>
                  <a:pt x="70" y="12"/>
                </a:cubicBezTo>
                <a:cubicBezTo>
                  <a:pt x="80" y="9"/>
                  <a:pt x="80" y="9"/>
                  <a:pt x="80" y="9"/>
                </a:cubicBezTo>
                <a:cubicBezTo>
                  <a:pt x="83" y="0"/>
                  <a:pt x="83" y="0"/>
                  <a:pt x="83" y="0"/>
                </a:cubicBezTo>
                <a:lnTo>
                  <a:pt x="85" y="9"/>
                </a:lnTo>
                <a:close/>
                <a:moveTo>
                  <a:pt x="110" y="55"/>
                </a:moveTo>
                <a:cubicBezTo>
                  <a:pt x="138" y="27"/>
                  <a:pt x="138" y="27"/>
                  <a:pt x="138" y="27"/>
                </a:cubicBezTo>
                <a:cubicBezTo>
                  <a:pt x="128" y="17"/>
                  <a:pt x="128" y="17"/>
                  <a:pt x="128" y="17"/>
                </a:cubicBezTo>
                <a:cubicBezTo>
                  <a:pt x="100" y="45"/>
                  <a:pt x="100" y="45"/>
                  <a:pt x="100" y="45"/>
                </a:cubicBezTo>
                <a:lnTo>
                  <a:pt x="110" y="55"/>
                </a:lnTo>
                <a:close/>
                <a:moveTo>
                  <a:pt x="146" y="70"/>
                </a:moveTo>
                <a:cubicBezTo>
                  <a:pt x="155" y="73"/>
                  <a:pt x="155" y="73"/>
                  <a:pt x="155" y="73"/>
                </a:cubicBezTo>
                <a:cubicBezTo>
                  <a:pt x="146" y="76"/>
                  <a:pt x="146" y="76"/>
                  <a:pt x="146" y="76"/>
                </a:cubicBezTo>
                <a:cubicBezTo>
                  <a:pt x="143" y="85"/>
                  <a:pt x="143" y="85"/>
                  <a:pt x="143" y="85"/>
                </a:cubicBezTo>
                <a:cubicBezTo>
                  <a:pt x="140" y="76"/>
                  <a:pt x="140" y="76"/>
                  <a:pt x="140" y="76"/>
                </a:cubicBezTo>
                <a:cubicBezTo>
                  <a:pt x="131" y="73"/>
                  <a:pt x="131" y="73"/>
                  <a:pt x="131" y="73"/>
                </a:cubicBezTo>
                <a:cubicBezTo>
                  <a:pt x="140" y="70"/>
                  <a:pt x="140" y="70"/>
                  <a:pt x="140" y="70"/>
                </a:cubicBezTo>
                <a:cubicBezTo>
                  <a:pt x="143" y="61"/>
                  <a:pt x="143" y="61"/>
                  <a:pt x="143" y="61"/>
                </a:cubicBezTo>
                <a:lnTo>
                  <a:pt x="146" y="7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1400">
              <a:latin typeface="Lucida Sans"/>
              <a:cs typeface="Lucida Sans"/>
            </a:endParaRPr>
          </a:p>
        </p:txBody>
      </p:sp>
      <p:cxnSp>
        <p:nvCxnSpPr>
          <p:cNvPr id="49" name="Straight Connector 48"/>
          <p:cNvCxnSpPr>
            <a:endCxn id="33" idx="3"/>
          </p:cNvCxnSpPr>
          <p:nvPr/>
        </p:nvCxnSpPr>
        <p:spPr>
          <a:xfrm flipH="1">
            <a:off x="2438400" y="3072660"/>
            <a:ext cx="12878" cy="1531649"/>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endCxn id="34" idx="3"/>
          </p:cNvCxnSpPr>
          <p:nvPr/>
        </p:nvCxnSpPr>
        <p:spPr>
          <a:xfrm flipH="1">
            <a:off x="4872566" y="3063780"/>
            <a:ext cx="21109" cy="1540529"/>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a:endCxn id="36" idx="1"/>
          </p:cNvCxnSpPr>
          <p:nvPr/>
        </p:nvCxnSpPr>
        <p:spPr>
          <a:xfrm>
            <a:off x="7309427" y="3081541"/>
            <a:ext cx="10006" cy="1522768"/>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36" idx="3"/>
          </p:cNvCxnSpPr>
          <p:nvPr/>
        </p:nvCxnSpPr>
        <p:spPr>
          <a:xfrm flipH="1">
            <a:off x="9757833" y="3081541"/>
            <a:ext cx="11754" cy="1522768"/>
          </a:xfrm>
          <a:prstGeom prst="line">
            <a:avLst/>
          </a:prstGeom>
          <a:ln w="6350" cmpd="sng">
            <a:solidFill>
              <a:srgbClr val="95A5A5"/>
            </a:solidFill>
            <a:prstDash val="solid"/>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62676" y="5320826"/>
            <a:ext cx="10996313" cy="860013"/>
          </a:xfrm>
          <a:prstGeom prst="rect">
            <a:avLst/>
          </a:prstGeom>
          <a:solidFill>
            <a:schemeClr val="tx1">
              <a:lumMod val="75000"/>
              <a:lumOff val="25000"/>
            </a:schemeClr>
          </a:solidFill>
          <a:ln w="25400">
            <a:solidFill>
              <a:schemeClr val="bg1">
                <a:lumMod val="95000"/>
              </a:schemeClr>
            </a:solidFill>
          </a:ln>
        </p:spPr>
        <p:txBody>
          <a:bodyPr wrap="square" tIns="91440" numCol="3" spcCol="182880" rtlCol="0">
            <a:noAutofit/>
          </a:bodyPr>
          <a:lstStyle/>
          <a:p>
            <a:pPr marL="285750" indent="-285750">
              <a:buFont typeface="Arial"/>
              <a:buChar char="•"/>
            </a:pPr>
            <a:r>
              <a:rPr lang="en-US" sz="1400" dirty="0">
                <a:solidFill>
                  <a:srgbClr val="FFFFFF"/>
                </a:solidFill>
                <a:latin typeface="Lucida Sans"/>
                <a:cs typeface="Lucida Sans"/>
              </a:rPr>
              <a:t>Data management systems </a:t>
            </a:r>
            <a:r>
              <a:rPr lang="en-US" sz="1400" dirty="0" smtClean="0">
                <a:solidFill>
                  <a:srgbClr val="FFFFFF"/>
                </a:solidFill>
                <a:latin typeface="Lucida Sans"/>
                <a:cs typeface="Lucida Sans"/>
              </a:rPr>
              <a:t>are different from </a:t>
            </a:r>
            <a:r>
              <a:rPr lang="en-US" sz="1400" dirty="0">
                <a:solidFill>
                  <a:srgbClr val="FFFFFF"/>
                </a:solidFill>
                <a:latin typeface="Lucida Sans"/>
                <a:cs typeface="Lucida Sans"/>
              </a:rPr>
              <a:t>Business Insights</a:t>
            </a:r>
          </a:p>
          <a:p>
            <a:pPr marL="285750" indent="-285750">
              <a:buFont typeface="Arial"/>
              <a:buChar char="•"/>
            </a:pPr>
            <a:endParaRPr lang="en-US" sz="1400" dirty="0">
              <a:solidFill>
                <a:srgbClr val="FFFFFF"/>
              </a:solidFill>
              <a:latin typeface="Lucida Sans"/>
              <a:cs typeface="Lucida Sans"/>
            </a:endParaRPr>
          </a:p>
          <a:p>
            <a:pPr marL="285750" indent="-285750">
              <a:buFont typeface="Arial"/>
              <a:buChar char="•"/>
            </a:pPr>
            <a:r>
              <a:rPr lang="en-US" sz="1400" dirty="0">
                <a:solidFill>
                  <a:srgbClr val="FFFFFF"/>
                </a:solidFill>
                <a:latin typeface="Lucida Sans"/>
                <a:cs typeface="Lucida Sans"/>
              </a:rPr>
              <a:t>Challenges in deploying analytics tools are different from challenges in driving adoption</a:t>
            </a:r>
          </a:p>
          <a:p>
            <a:pPr marL="285750" indent="-285750">
              <a:buFont typeface="Arial"/>
              <a:buChar char="•"/>
            </a:pPr>
            <a:r>
              <a:rPr lang="en-US" sz="1400" dirty="0">
                <a:solidFill>
                  <a:srgbClr val="FFFFFF"/>
                </a:solidFill>
                <a:latin typeface="Lucida Sans"/>
                <a:cs typeface="Lucida Sans"/>
              </a:rPr>
              <a:t>Business users will need to find it easy to take data out of the tools, correlate, understand patterns, etc.</a:t>
            </a:r>
          </a:p>
        </p:txBody>
      </p:sp>
      <p:sp>
        <p:nvSpPr>
          <p:cNvPr id="57" name="TextBox 56"/>
          <p:cNvSpPr txBox="1"/>
          <p:nvPr/>
        </p:nvSpPr>
        <p:spPr>
          <a:xfrm>
            <a:off x="584150" y="4986257"/>
            <a:ext cx="3505487" cy="338554"/>
          </a:xfrm>
          <a:prstGeom prst="rect">
            <a:avLst/>
          </a:prstGeom>
          <a:noFill/>
        </p:spPr>
        <p:txBody>
          <a:bodyPr wrap="none" rtlCol="0">
            <a:spAutoFit/>
          </a:bodyPr>
          <a:lstStyle/>
          <a:p>
            <a:r>
              <a:rPr lang="en-US" sz="1600" b="1" dirty="0">
                <a:latin typeface="Lucida Sans"/>
                <a:cs typeface="Lucida Sans"/>
              </a:rPr>
              <a:t>Analytics Projects are different:</a:t>
            </a:r>
          </a:p>
        </p:txBody>
      </p:sp>
    </p:spTree>
    <p:extLst>
      <p:ext uri="{BB962C8B-B14F-4D97-AF65-F5344CB8AC3E}">
        <p14:creationId xmlns:p14="http://schemas.microsoft.com/office/powerpoint/2010/main" val="59570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t>Workload-centric Architecture</a:t>
            </a:r>
          </a:p>
        </p:txBody>
      </p:sp>
      <p:sp>
        <p:nvSpPr>
          <p:cNvPr id="3" name="Footer Placeholder 2"/>
          <p:cNvSpPr>
            <a:spLocks noGrp="1"/>
          </p:cNvSpPr>
          <p:nvPr>
            <p:ph type="ftr" sz="quarter" idx="10"/>
          </p:nvPr>
        </p:nvSpPr>
        <p:spPr/>
        <p:txBody>
          <a:bodyPr/>
          <a:lstStyle/>
          <a:p>
            <a:r>
              <a:rPr lang="de-DE"/>
              <a:t>© </a:t>
            </a:r>
            <a:r>
              <a:rPr lang="en-US"/>
              <a:t>LatentView Analytics. Confidential</a:t>
            </a:r>
            <a:endParaRPr lang="en-US" dirty="0"/>
          </a:p>
        </p:txBody>
      </p:sp>
      <p:sp>
        <p:nvSpPr>
          <p:cNvPr id="4" name="Slide Number Placeholder 3"/>
          <p:cNvSpPr>
            <a:spLocks noGrp="1"/>
          </p:cNvSpPr>
          <p:nvPr>
            <p:ph type="sldNum" sz="quarter" idx="4"/>
          </p:nvPr>
        </p:nvSpPr>
        <p:spPr/>
        <p:txBody>
          <a:bodyPr/>
          <a:lstStyle/>
          <a:p>
            <a:fld id="{6CD9AD5F-3CCE-084D-84D8-4A35232D3779}" type="slidenum">
              <a:rPr lang="en-US" smtClean="0"/>
              <a:pPr/>
              <a:t>12</a:t>
            </a:fld>
            <a:endParaRPr lang="en-US"/>
          </a:p>
        </p:txBody>
      </p:sp>
      <p:sp>
        <p:nvSpPr>
          <p:cNvPr id="7" name="Text Box 7"/>
          <p:cNvSpPr txBox="1">
            <a:spLocks noChangeArrowheads="1"/>
          </p:cNvSpPr>
          <p:nvPr/>
        </p:nvSpPr>
        <p:spPr bwMode="auto">
          <a:xfrm>
            <a:off x="524005" y="1254064"/>
            <a:ext cx="5578248" cy="707886"/>
          </a:xfrm>
          <a:prstGeom prst="rect">
            <a:avLst/>
          </a:prstGeom>
          <a:noFill/>
          <a:ln w="9525">
            <a:noFill/>
            <a:miter lim="800000"/>
            <a:headEnd/>
            <a:tailEnd/>
          </a:ln>
        </p:spPr>
        <p:txBody>
          <a:bodyPr wrap="square" lIns="60960" tIns="30480" rIns="60960" bIns="30480">
            <a:spAutoFit/>
          </a:bodyPr>
          <a:lstStyle/>
          <a:p>
            <a:r>
              <a:rPr lang="en-US" sz="1400" dirty="0">
                <a:solidFill>
                  <a:schemeClr val="tx1">
                    <a:lumMod val="65000"/>
                    <a:lumOff val="35000"/>
                  </a:schemeClr>
                </a:solidFill>
                <a:latin typeface="Lucida Sans"/>
                <a:cs typeface="Lucida Sans"/>
              </a:rPr>
              <a:t>Lift </a:t>
            </a:r>
            <a:r>
              <a:rPr lang="en-US" sz="1400" dirty="0" smtClean="0">
                <a:solidFill>
                  <a:schemeClr val="tx1">
                    <a:lumMod val="65000"/>
                    <a:lumOff val="35000"/>
                  </a:schemeClr>
                </a:solidFill>
                <a:latin typeface="Lucida Sans"/>
                <a:cs typeface="Lucida Sans"/>
              </a:rPr>
              <a:t>and </a:t>
            </a:r>
            <a:r>
              <a:rPr lang="en-US" sz="1400" dirty="0">
                <a:solidFill>
                  <a:schemeClr val="tx1">
                    <a:lumMod val="65000"/>
                    <a:lumOff val="35000"/>
                  </a:schemeClr>
                </a:solidFill>
                <a:latin typeface="Lucida Sans"/>
                <a:cs typeface="Lucida Sans"/>
              </a:rPr>
              <a:t>Shift of traditional architectures on the cloud usually does not work for Analytics, especially with Big Data. We recommend going for workload-centric architectures</a:t>
            </a:r>
          </a:p>
        </p:txBody>
      </p:sp>
      <p:grpSp>
        <p:nvGrpSpPr>
          <p:cNvPr id="6" name="Group 5"/>
          <p:cNvGrpSpPr/>
          <p:nvPr/>
        </p:nvGrpSpPr>
        <p:grpSpPr>
          <a:xfrm>
            <a:off x="606771" y="3206173"/>
            <a:ext cx="5261144" cy="537671"/>
            <a:chOff x="606771" y="3206173"/>
            <a:chExt cx="5261144" cy="537671"/>
          </a:xfrm>
        </p:grpSpPr>
        <p:sp>
          <p:nvSpPr>
            <p:cNvPr id="16" name="TextBox 15"/>
            <p:cNvSpPr txBox="1"/>
            <p:nvPr/>
          </p:nvSpPr>
          <p:spPr>
            <a:xfrm>
              <a:off x="1252694" y="3510447"/>
              <a:ext cx="4615221" cy="233397"/>
            </a:xfrm>
            <a:prstGeom prst="rect">
              <a:avLst/>
            </a:prstGeom>
            <a:noFill/>
            <a:ln w="3175">
              <a:noFill/>
            </a:ln>
          </p:spPr>
          <p:txBody>
            <a:bodyPr wrap="square" lIns="91440" tIns="0" rIns="91440" bIns="0" rtlCol="0">
              <a:noAutofit/>
            </a:bodyPr>
            <a:lstStyle/>
            <a:p>
              <a:pPr>
                <a:lnSpc>
                  <a:spcPct val="110000"/>
                </a:lnSpc>
                <a:spcAft>
                  <a:spcPts val="600"/>
                </a:spcAft>
              </a:pPr>
              <a:r>
                <a:rPr lang="en-US" sz="1200" dirty="0">
                  <a:solidFill>
                    <a:srgbClr val="494949"/>
                  </a:solidFill>
                  <a:latin typeface="Lucida Sans"/>
                  <a:ea typeface="Garamond" charset="0"/>
                  <a:cs typeface="Lucida Sans"/>
                </a:rPr>
                <a:t>Analyze the access and data consumption patterns</a:t>
              </a:r>
              <a:endParaRPr lang="en-US" sz="1200" dirty="0">
                <a:solidFill>
                  <a:srgbClr val="494949"/>
                </a:solidFill>
                <a:latin typeface="Lucida Sans"/>
                <a:ea typeface="Garamond" charset="0"/>
                <a:cs typeface="Lucida Sans"/>
              </a:endParaRPr>
            </a:p>
          </p:txBody>
        </p:sp>
        <p:sp>
          <p:nvSpPr>
            <p:cNvPr id="18" name="TextBox 17"/>
            <p:cNvSpPr txBox="1"/>
            <p:nvPr/>
          </p:nvSpPr>
          <p:spPr>
            <a:xfrm>
              <a:off x="1256682" y="3284895"/>
              <a:ext cx="4611233" cy="215444"/>
            </a:xfrm>
            <a:prstGeom prst="rect">
              <a:avLst/>
            </a:prstGeom>
            <a:noFill/>
            <a:ln w="3175">
              <a:noFill/>
            </a:ln>
          </p:spPr>
          <p:txBody>
            <a:bodyPr wrap="square" lIns="0" tIns="0" rIns="0" bIns="0" rtlCol="0">
              <a:spAutoFit/>
            </a:bodyPr>
            <a:lstStyle>
              <a:defPPr>
                <a:defRPr lang="en-US"/>
              </a:defPPr>
              <a:lvl1pPr lvl="0">
                <a:lnSpc>
                  <a:spcPts val="1700"/>
                </a:lnSpc>
                <a:spcAft>
                  <a:spcPts val="600"/>
                </a:spcAft>
                <a:defRPr sz="1400" b="1">
                  <a:latin typeface="Lucida Sans"/>
                  <a:cs typeface="Lucida Sans"/>
                </a:defRPr>
              </a:lvl1pPr>
            </a:lstStyle>
            <a:p>
              <a:r>
                <a:rPr lang="en-US" dirty="0"/>
                <a:t>Understand ideal use case and anti-patterns</a:t>
              </a:r>
            </a:p>
          </p:txBody>
        </p:sp>
        <p:sp>
          <p:nvSpPr>
            <p:cNvPr id="19" name="Freeform 164"/>
            <p:cNvSpPr>
              <a:spLocks noEditPoints="1"/>
            </p:cNvSpPr>
            <p:nvPr/>
          </p:nvSpPr>
          <p:spPr bwMode="auto">
            <a:xfrm>
              <a:off x="606771" y="3206173"/>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grpSp>
      <p:grpSp>
        <p:nvGrpSpPr>
          <p:cNvPr id="5" name="Group 4"/>
          <p:cNvGrpSpPr/>
          <p:nvPr/>
        </p:nvGrpSpPr>
        <p:grpSpPr>
          <a:xfrm>
            <a:off x="597890" y="2399865"/>
            <a:ext cx="5270025" cy="474273"/>
            <a:chOff x="597890" y="2399865"/>
            <a:chExt cx="5270025" cy="474273"/>
          </a:xfrm>
        </p:grpSpPr>
        <p:sp>
          <p:nvSpPr>
            <p:cNvPr id="14" name="TextBox 13"/>
            <p:cNvSpPr txBox="1"/>
            <p:nvPr/>
          </p:nvSpPr>
          <p:spPr>
            <a:xfrm>
              <a:off x="1286118" y="2421468"/>
              <a:ext cx="4573760" cy="215444"/>
            </a:xfrm>
            <a:prstGeom prst="rect">
              <a:avLst/>
            </a:prstGeom>
            <a:noFill/>
            <a:ln w="3175">
              <a:noFill/>
            </a:ln>
          </p:spPr>
          <p:txBody>
            <a:bodyPr wrap="square" lIns="0" tIns="0" rIns="0" bIns="0" rtlCol="0">
              <a:spAutoFit/>
            </a:bodyPr>
            <a:lstStyle/>
            <a:p>
              <a:pPr lvl="0">
                <a:lnSpc>
                  <a:spcPts val="1700"/>
                </a:lnSpc>
                <a:spcAft>
                  <a:spcPts val="600"/>
                </a:spcAft>
              </a:pPr>
              <a:r>
                <a:rPr lang="en-US" sz="1400" b="1" dirty="0">
                  <a:latin typeface="Lucida Sans"/>
                  <a:cs typeface="Lucida Sans"/>
                </a:rPr>
                <a:t>Avoid diverse workloads on Monoliths</a:t>
              </a:r>
            </a:p>
          </p:txBody>
        </p:sp>
        <p:sp>
          <p:nvSpPr>
            <p:cNvPr id="15" name="Freeform 164"/>
            <p:cNvSpPr>
              <a:spLocks noEditPoints="1"/>
            </p:cNvSpPr>
            <p:nvPr/>
          </p:nvSpPr>
          <p:spPr bwMode="auto">
            <a:xfrm>
              <a:off x="597890" y="2399865"/>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1" name="TextBox 40"/>
            <p:cNvSpPr txBox="1"/>
            <p:nvPr/>
          </p:nvSpPr>
          <p:spPr>
            <a:xfrm>
              <a:off x="1294157" y="2640741"/>
              <a:ext cx="4573758" cy="233397"/>
            </a:xfrm>
            <a:prstGeom prst="rect">
              <a:avLst/>
            </a:prstGeom>
            <a:noFill/>
            <a:ln w="3175">
              <a:noFill/>
            </a:ln>
          </p:spPr>
          <p:txBody>
            <a:bodyPr wrap="square" lIns="91440" tIns="0" rIns="91440" bIns="0" rtlCol="0">
              <a:noAutofit/>
            </a:bodyPr>
            <a:lstStyle/>
            <a:p>
              <a:pPr>
                <a:lnSpc>
                  <a:spcPct val="110000"/>
                </a:lnSpc>
                <a:spcAft>
                  <a:spcPts val="600"/>
                </a:spcAft>
              </a:pPr>
              <a:r>
                <a:rPr lang="en-US" sz="1200" dirty="0">
                  <a:solidFill>
                    <a:srgbClr val="494949"/>
                  </a:solidFill>
                  <a:latin typeface="Lucida Sans"/>
                  <a:ea typeface="Garamond" charset="0"/>
                  <a:cs typeface="Lucida Sans"/>
                </a:rPr>
                <a:t>Do not direct every business request to a warehouse</a:t>
              </a:r>
              <a:endParaRPr lang="en-US" sz="1200" dirty="0">
                <a:solidFill>
                  <a:srgbClr val="494949"/>
                </a:solidFill>
                <a:latin typeface="Lucida Sans"/>
                <a:ea typeface="Garamond" charset="0"/>
                <a:cs typeface="Lucida Sans"/>
              </a:endParaRPr>
            </a:p>
          </p:txBody>
        </p:sp>
      </p:grpSp>
      <p:grpSp>
        <p:nvGrpSpPr>
          <p:cNvPr id="8" name="Group 7"/>
          <p:cNvGrpSpPr/>
          <p:nvPr/>
        </p:nvGrpSpPr>
        <p:grpSpPr>
          <a:xfrm>
            <a:off x="597889" y="4087257"/>
            <a:ext cx="5270026" cy="556636"/>
            <a:chOff x="597889" y="4087257"/>
            <a:chExt cx="5270026" cy="556636"/>
          </a:xfrm>
        </p:grpSpPr>
        <p:sp>
          <p:nvSpPr>
            <p:cNvPr id="21" name="TextBox 20"/>
            <p:cNvSpPr txBox="1"/>
            <p:nvPr/>
          </p:nvSpPr>
          <p:spPr>
            <a:xfrm>
              <a:off x="1247800" y="4185748"/>
              <a:ext cx="4620115" cy="215444"/>
            </a:xfrm>
            <a:prstGeom prst="rect">
              <a:avLst/>
            </a:prstGeom>
            <a:noFill/>
            <a:ln w="3175">
              <a:noFill/>
            </a:ln>
          </p:spPr>
          <p:txBody>
            <a:bodyPr wrap="square" lIns="0" tIns="0" rIns="0" bIns="0" rtlCol="0">
              <a:spAutoFit/>
            </a:bodyPr>
            <a:lstStyle/>
            <a:p>
              <a:pPr lvl="0"/>
              <a:r>
                <a:rPr lang="en-US" sz="1400" b="1" dirty="0">
                  <a:latin typeface="Lucida Sans"/>
                  <a:cs typeface="Lucida Sans"/>
                </a:rPr>
                <a:t>Separate Storage, processing, compute</a:t>
              </a:r>
            </a:p>
          </p:txBody>
        </p:sp>
        <p:sp>
          <p:nvSpPr>
            <p:cNvPr id="22" name="Freeform 164"/>
            <p:cNvSpPr>
              <a:spLocks noEditPoints="1"/>
            </p:cNvSpPr>
            <p:nvPr/>
          </p:nvSpPr>
          <p:spPr bwMode="auto">
            <a:xfrm>
              <a:off x="597889" y="4087257"/>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2" name="TextBox 41"/>
            <p:cNvSpPr txBox="1"/>
            <p:nvPr/>
          </p:nvSpPr>
          <p:spPr>
            <a:xfrm>
              <a:off x="1254110" y="4410496"/>
              <a:ext cx="4605767"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r>
                <a:rPr lang="en-US" sz="1200" dirty="0"/>
                <a:t>Isolate access and scalability bottlenecks</a:t>
              </a:r>
              <a:endParaRPr lang="en-US" sz="1200" dirty="0"/>
            </a:p>
          </p:txBody>
        </p:sp>
      </p:grpSp>
      <p:grpSp>
        <p:nvGrpSpPr>
          <p:cNvPr id="9" name="Group 8"/>
          <p:cNvGrpSpPr/>
          <p:nvPr/>
        </p:nvGrpSpPr>
        <p:grpSpPr>
          <a:xfrm>
            <a:off x="600004" y="5020333"/>
            <a:ext cx="5275949" cy="546881"/>
            <a:chOff x="600004" y="5020333"/>
            <a:chExt cx="5275949" cy="546881"/>
          </a:xfrm>
        </p:grpSpPr>
        <p:sp>
          <p:nvSpPr>
            <p:cNvPr id="33" name="TextBox 32"/>
            <p:cNvSpPr txBox="1"/>
            <p:nvPr/>
          </p:nvSpPr>
          <p:spPr>
            <a:xfrm>
              <a:off x="1249915" y="5118824"/>
              <a:ext cx="4626038" cy="215444"/>
            </a:xfrm>
            <a:prstGeom prst="rect">
              <a:avLst/>
            </a:prstGeom>
            <a:noFill/>
            <a:ln w="3175">
              <a:noFill/>
            </a:ln>
          </p:spPr>
          <p:txBody>
            <a:bodyPr wrap="square" lIns="0" tIns="0" rIns="0" bIns="0" rtlCol="0">
              <a:spAutoFit/>
            </a:bodyPr>
            <a:lstStyle/>
            <a:p>
              <a:pPr lvl="0"/>
              <a:r>
                <a:rPr lang="en-US" sz="1400" b="1" dirty="0">
                  <a:latin typeface="Lucida Sans"/>
                  <a:cs typeface="Lucida Sans"/>
                </a:rPr>
                <a:t>Accountability </a:t>
              </a:r>
              <a:r>
                <a:rPr lang="mr-IN" sz="1400" b="1" dirty="0">
                  <a:latin typeface="Lucida Sans"/>
                  <a:cs typeface="Lucida Sans"/>
                </a:rPr>
                <a:t>–</a:t>
              </a:r>
              <a:r>
                <a:rPr lang="en-US" sz="1400" b="1" dirty="0">
                  <a:latin typeface="Lucida Sans"/>
                  <a:cs typeface="Lucida Sans"/>
                </a:rPr>
                <a:t> Usage and consumption patterns</a:t>
              </a:r>
            </a:p>
          </p:txBody>
        </p:sp>
        <p:sp>
          <p:nvSpPr>
            <p:cNvPr id="34" name="Freeform 164"/>
            <p:cNvSpPr>
              <a:spLocks noEditPoints="1"/>
            </p:cNvSpPr>
            <p:nvPr/>
          </p:nvSpPr>
          <p:spPr bwMode="auto">
            <a:xfrm>
              <a:off x="600004" y="5020333"/>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7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3" name="TextBox 42"/>
            <p:cNvSpPr txBox="1"/>
            <p:nvPr/>
          </p:nvSpPr>
          <p:spPr>
            <a:xfrm>
              <a:off x="1255526" y="5333817"/>
              <a:ext cx="4612389"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r>
                <a:rPr lang="en-US" sz="1200" dirty="0"/>
                <a:t>Track, measure and record data and compute usage</a:t>
              </a:r>
              <a:endParaRPr lang="en-US" sz="1200" dirty="0"/>
            </a:p>
          </p:txBody>
        </p:sp>
      </p:grpSp>
      <p:grpSp>
        <p:nvGrpSpPr>
          <p:cNvPr id="10" name="Group 9"/>
          <p:cNvGrpSpPr/>
          <p:nvPr/>
        </p:nvGrpSpPr>
        <p:grpSpPr>
          <a:xfrm>
            <a:off x="6438827" y="1436855"/>
            <a:ext cx="5120162" cy="528731"/>
            <a:chOff x="6438827" y="1436855"/>
            <a:chExt cx="5120162" cy="528731"/>
          </a:xfrm>
        </p:grpSpPr>
        <p:sp>
          <p:nvSpPr>
            <p:cNvPr id="24" name="TextBox 23"/>
            <p:cNvSpPr txBox="1"/>
            <p:nvPr/>
          </p:nvSpPr>
          <p:spPr>
            <a:xfrm>
              <a:off x="7113278" y="1507445"/>
              <a:ext cx="4445711" cy="215444"/>
            </a:xfrm>
            <a:prstGeom prst="rect">
              <a:avLst/>
            </a:prstGeom>
            <a:noFill/>
            <a:ln w="3175">
              <a:noFill/>
            </a:ln>
          </p:spPr>
          <p:txBody>
            <a:bodyPr wrap="square" lIns="0" tIns="0" rIns="0" bIns="0" rtlCol="0">
              <a:spAutoFit/>
            </a:bodyPr>
            <a:lstStyle/>
            <a:p>
              <a:pPr lvl="0"/>
              <a:r>
                <a:rPr lang="en-US" sz="1400" b="1" dirty="0">
                  <a:latin typeface="Lucida Sans"/>
                  <a:cs typeface="Lucida Sans"/>
                </a:rPr>
                <a:t>Centralize </a:t>
              </a:r>
              <a:r>
                <a:rPr lang="en-US" sz="1400" b="1" dirty="0" smtClean="0">
                  <a:latin typeface="Lucida Sans"/>
                  <a:cs typeface="Lucida Sans"/>
                </a:rPr>
                <a:t>Storage</a:t>
              </a:r>
              <a:endParaRPr lang="en-US" sz="1400" b="1" dirty="0">
                <a:latin typeface="Lucida Sans"/>
                <a:cs typeface="Lucida Sans"/>
              </a:endParaRPr>
            </a:p>
          </p:txBody>
        </p:sp>
        <p:sp>
          <p:nvSpPr>
            <p:cNvPr id="25" name="Freeform 164"/>
            <p:cNvSpPr>
              <a:spLocks noEditPoints="1"/>
            </p:cNvSpPr>
            <p:nvPr/>
          </p:nvSpPr>
          <p:spPr bwMode="auto">
            <a:xfrm>
              <a:off x="6438827" y="1436855"/>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8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4" name="TextBox 43"/>
            <p:cNvSpPr txBox="1"/>
            <p:nvPr/>
          </p:nvSpPr>
          <p:spPr>
            <a:xfrm>
              <a:off x="7127207" y="1732189"/>
              <a:ext cx="4431782"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pPr>
                <a:lnSpc>
                  <a:spcPts val="1700"/>
                </a:lnSpc>
              </a:pPr>
              <a:r>
                <a:rPr lang="en-US" sz="1200" dirty="0"/>
                <a:t>Provide a central ground truth</a:t>
              </a:r>
              <a:endParaRPr lang="en-US" sz="1200" dirty="0"/>
            </a:p>
          </p:txBody>
        </p:sp>
      </p:grpSp>
      <p:grpSp>
        <p:nvGrpSpPr>
          <p:cNvPr id="11" name="Group 10"/>
          <p:cNvGrpSpPr/>
          <p:nvPr/>
        </p:nvGrpSpPr>
        <p:grpSpPr>
          <a:xfrm>
            <a:off x="6435823" y="2323518"/>
            <a:ext cx="5147281" cy="549996"/>
            <a:chOff x="6435823" y="2323518"/>
            <a:chExt cx="5147281" cy="549996"/>
          </a:xfrm>
        </p:grpSpPr>
        <p:sp>
          <p:nvSpPr>
            <p:cNvPr id="27" name="TextBox 26"/>
            <p:cNvSpPr txBox="1"/>
            <p:nvPr/>
          </p:nvSpPr>
          <p:spPr>
            <a:xfrm>
              <a:off x="7110274" y="2424386"/>
              <a:ext cx="4472830" cy="215444"/>
            </a:xfrm>
            <a:prstGeom prst="rect">
              <a:avLst/>
            </a:prstGeom>
            <a:noFill/>
            <a:ln w="3175">
              <a:noFill/>
            </a:ln>
          </p:spPr>
          <p:txBody>
            <a:bodyPr wrap="square" lIns="0" tIns="0" rIns="0" bIns="0" rtlCol="0">
              <a:spAutoFit/>
            </a:bodyPr>
            <a:lstStyle/>
            <a:p>
              <a:pPr lvl="0">
                <a:lnSpc>
                  <a:spcPts val="1700"/>
                </a:lnSpc>
                <a:spcAft>
                  <a:spcPts val="600"/>
                </a:spcAft>
              </a:pPr>
              <a:r>
                <a:rPr lang="en-US" sz="1400" b="1" dirty="0">
                  <a:latin typeface="Lucida Sans"/>
                  <a:cs typeface="Lucida Sans"/>
                </a:rPr>
                <a:t>Decentralize </a:t>
              </a:r>
              <a:r>
                <a:rPr lang="en-US" sz="1400" b="1" dirty="0" smtClean="0">
                  <a:latin typeface="Lucida Sans"/>
                  <a:cs typeface="Lucida Sans"/>
                </a:rPr>
                <a:t>Operations</a:t>
              </a:r>
              <a:endParaRPr lang="en-US" sz="1400" b="1" spc="20" dirty="0">
                <a:solidFill>
                  <a:srgbClr val="494949"/>
                </a:solidFill>
                <a:latin typeface="Lucida Sans"/>
                <a:ea typeface="Garamond" charset="0"/>
                <a:cs typeface="Lucida Sans"/>
              </a:endParaRPr>
            </a:p>
          </p:txBody>
        </p:sp>
        <p:sp>
          <p:nvSpPr>
            <p:cNvPr id="28" name="Freeform 164"/>
            <p:cNvSpPr>
              <a:spLocks noEditPoints="1"/>
            </p:cNvSpPr>
            <p:nvPr/>
          </p:nvSpPr>
          <p:spPr bwMode="auto">
            <a:xfrm>
              <a:off x="6435823" y="2323518"/>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8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5" name="TextBox 44"/>
            <p:cNvSpPr txBox="1"/>
            <p:nvPr/>
          </p:nvSpPr>
          <p:spPr>
            <a:xfrm>
              <a:off x="7118843" y="2640117"/>
              <a:ext cx="4456223"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r>
                <a:rPr lang="en-US" sz="1200" dirty="0"/>
                <a:t>Facilitate multiple data consumption </a:t>
              </a:r>
              <a:r>
                <a:rPr lang="en-US" sz="1200" dirty="0" smtClean="0"/>
                <a:t>options</a:t>
              </a:r>
              <a:endParaRPr lang="en-US" sz="1200" dirty="0"/>
            </a:p>
          </p:txBody>
        </p:sp>
      </p:grpSp>
      <p:grpSp>
        <p:nvGrpSpPr>
          <p:cNvPr id="49" name="Group 48"/>
          <p:cNvGrpSpPr/>
          <p:nvPr/>
        </p:nvGrpSpPr>
        <p:grpSpPr>
          <a:xfrm>
            <a:off x="6456933" y="3209056"/>
            <a:ext cx="5133883" cy="508083"/>
            <a:chOff x="6456933" y="3209056"/>
            <a:chExt cx="5133883" cy="508083"/>
          </a:xfrm>
        </p:grpSpPr>
        <p:sp>
          <p:nvSpPr>
            <p:cNvPr id="30" name="TextBox 29"/>
            <p:cNvSpPr txBox="1"/>
            <p:nvPr/>
          </p:nvSpPr>
          <p:spPr>
            <a:xfrm>
              <a:off x="7131383" y="3258560"/>
              <a:ext cx="4435644" cy="215444"/>
            </a:xfrm>
            <a:prstGeom prst="rect">
              <a:avLst/>
            </a:prstGeom>
            <a:noFill/>
            <a:ln w="3175">
              <a:noFill/>
            </a:ln>
          </p:spPr>
          <p:txBody>
            <a:bodyPr wrap="square" lIns="0" tIns="0" rIns="0" bIns="0" rtlCol="0">
              <a:spAutoFit/>
            </a:bodyPr>
            <a:lstStyle/>
            <a:p>
              <a:pPr lvl="0">
                <a:lnSpc>
                  <a:spcPts val="1700"/>
                </a:lnSpc>
                <a:spcAft>
                  <a:spcPts val="600"/>
                </a:spcAft>
              </a:pPr>
              <a:r>
                <a:rPr lang="en-US" sz="1400" b="1" dirty="0">
                  <a:latin typeface="Lucida Sans"/>
                  <a:cs typeface="Lucida Sans"/>
                </a:rPr>
                <a:t>Make datasets </a:t>
              </a:r>
              <a:r>
                <a:rPr lang="en-US" sz="1400" b="1" dirty="0" smtClean="0">
                  <a:latin typeface="Lucida Sans"/>
                  <a:cs typeface="Lucida Sans"/>
                </a:rPr>
                <a:t>discoverable</a:t>
              </a:r>
            </a:p>
          </p:txBody>
        </p:sp>
        <p:sp>
          <p:nvSpPr>
            <p:cNvPr id="31" name="Freeform 164"/>
            <p:cNvSpPr>
              <a:spLocks noEditPoints="1"/>
            </p:cNvSpPr>
            <p:nvPr/>
          </p:nvSpPr>
          <p:spPr bwMode="auto">
            <a:xfrm>
              <a:off x="6456933" y="3209056"/>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8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6" name="TextBox 45"/>
            <p:cNvSpPr txBox="1"/>
            <p:nvPr/>
          </p:nvSpPr>
          <p:spPr>
            <a:xfrm>
              <a:off x="7134593" y="3483742"/>
              <a:ext cx="4456223"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pPr>
                <a:lnSpc>
                  <a:spcPts val="1700"/>
                </a:lnSpc>
              </a:pPr>
              <a:r>
                <a:rPr lang="en-US" sz="1200" dirty="0"/>
                <a:t>Tag metadata to datasets</a:t>
              </a:r>
              <a:endParaRPr lang="en-US" sz="1200" dirty="0"/>
            </a:p>
          </p:txBody>
        </p:sp>
      </p:grpSp>
      <p:grpSp>
        <p:nvGrpSpPr>
          <p:cNvPr id="50" name="Group 49"/>
          <p:cNvGrpSpPr/>
          <p:nvPr/>
        </p:nvGrpSpPr>
        <p:grpSpPr>
          <a:xfrm>
            <a:off x="6441653" y="4124631"/>
            <a:ext cx="5141125" cy="500746"/>
            <a:chOff x="6441653" y="4124631"/>
            <a:chExt cx="5141125" cy="500746"/>
          </a:xfrm>
        </p:grpSpPr>
        <p:sp>
          <p:nvSpPr>
            <p:cNvPr id="36" name="TextBox 35"/>
            <p:cNvSpPr txBox="1"/>
            <p:nvPr/>
          </p:nvSpPr>
          <p:spPr>
            <a:xfrm>
              <a:off x="7116103" y="4174135"/>
              <a:ext cx="4458961" cy="215444"/>
            </a:xfrm>
            <a:prstGeom prst="rect">
              <a:avLst/>
            </a:prstGeom>
            <a:noFill/>
            <a:ln w="3175">
              <a:noFill/>
            </a:ln>
          </p:spPr>
          <p:txBody>
            <a:bodyPr wrap="square" lIns="0" tIns="0" rIns="0" bIns="0" rtlCol="0">
              <a:spAutoFit/>
            </a:bodyPr>
            <a:lstStyle/>
            <a:p>
              <a:pPr>
                <a:lnSpc>
                  <a:spcPts val="1700"/>
                </a:lnSpc>
                <a:spcAft>
                  <a:spcPts val="600"/>
                </a:spcAft>
              </a:pPr>
              <a:r>
                <a:rPr lang="en-US" sz="1400" b="1" dirty="0">
                  <a:latin typeface="Lucida Sans"/>
                  <a:cs typeface="Lucida Sans"/>
                </a:rPr>
                <a:t>Make Self-</a:t>
              </a:r>
              <a:r>
                <a:rPr lang="en-US" sz="1400" b="1" dirty="0" smtClean="0">
                  <a:latin typeface="Lucida Sans"/>
                  <a:cs typeface="Lucida Sans"/>
                </a:rPr>
                <a:t>revealing</a:t>
              </a:r>
              <a:endParaRPr lang="en-US" sz="1400" b="1" spc="20" dirty="0">
                <a:solidFill>
                  <a:srgbClr val="494949"/>
                </a:solidFill>
                <a:latin typeface="Lucida Sans"/>
                <a:ea typeface="Garamond" charset="0"/>
                <a:cs typeface="Lucida Sans"/>
              </a:endParaRPr>
            </a:p>
          </p:txBody>
        </p:sp>
        <p:sp>
          <p:nvSpPr>
            <p:cNvPr id="37" name="Freeform 164"/>
            <p:cNvSpPr>
              <a:spLocks noEditPoints="1"/>
            </p:cNvSpPr>
            <p:nvPr/>
          </p:nvSpPr>
          <p:spPr bwMode="auto">
            <a:xfrm>
              <a:off x="6441653" y="4124631"/>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8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7" name="TextBox 46"/>
            <p:cNvSpPr txBox="1"/>
            <p:nvPr/>
          </p:nvSpPr>
          <p:spPr>
            <a:xfrm>
              <a:off x="7126555" y="4391980"/>
              <a:ext cx="4456223"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pPr>
                <a:lnSpc>
                  <a:spcPts val="1700"/>
                </a:lnSpc>
              </a:pPr>
              <a:r>
                <a:rPr lang="en-US" sz="1200" dirty="0"/>
                <a:t>Provide pro-active statistical summary</a:t>
              </a:r>
              <a:endParaRPr lang="en-US" sz="1200" dirty="0"/>
            </a:p>
          </p:txBody>
        </p:sp>
      </p:grpSp>
      <p:grpSp>
        <p:nvGrpSpPr>
          <p:cNvPr id="51" name="Group 50"/>
          <p:cNvGrpSpPr/>
          <p:nvPr/>
        </p:nvGrpSpPr>
        <p:grpSpPr>
          <a:xfrm>
            <a:off x="6451646" y="5026274"/>
            <a:ext cx="5139495" cy="507341"/>
            <a:chOff x="6451646" y="5026274"/>
            <a:chExt cx="5139495" cy="507341"/>
          </a:xfrm>
        </p:grpSpPr>
        <p:sp>
          <p:nvSpPr>
            <p:cNvPr id="39" name="TextBox 38"/>
            <p:cNvSpPr txBox="1"/>
            <p:nvPr/>
          </p:nvSpPr>
          <p:spPr>
            <a:xfrm>
              <a:off x="7126096" y="5075778"/>
              <a:ext cx="4465045" cy="215444"/>
            </a:xfrm>
            <a:prstGeom prst="rect">
              <a:avLst/>
            </a:prstGeom>
            <a:noFill/>
            <a:ln w="3175">
              <a:noFill/>
            </a:ln>
          </p:spPr>
          <p:txBody>
            <a:bodyPr wrap="square" lIns="0" tIns="0" rIns="0" bIns="0" rtlCol="0">
              <a:spAutoFit/>
            </a:bodyPr>
            <a:lstStyle/>
            <a:p>
              <a:pPr>
                <a:lnSpc>
                  <a:spcPts val="1700"/>
                </a:lnSpc>
                <a:spcAft>
                  <a:spcPts val="600"/>
                </a:spcAft>
              </a:pPr>
              <a:r>
                <a:rPr lang="en-US" sz="1400" b="1" dirty="0">
                  <a:latin typeface="Lucida Sans"/>
                  <a:cs typeface="Lucida Sans"/>
                </a:rPr>
                <a:t>Configurable data </a:t>
              </a:r>
              <a:r>
                <a:rPr lang="en-US" sz="1400" b="1" dirty="0" smtClean="0">
                  <a:latin typeface="Lucida Sans"/>
                  <a:cs typeface="Lucida Sans"/>
                </a:rPr>
                <a:t>refresh</a:t>
              </a:r>
              <a:endParaRPr lang="en-US" sz="1400" b="1" spc="20" dirty="0">
                <a:solidFill>
                  <a:srgbClr val="494949"/>
                </a:solidFill>
                <a:latin typeface="Lucida Sans"/>
                <a:ea typeface="Garamond" charset="0"/>
                <a:cs typeface="Lucida Sans"/>
              </a:endParaRPr>
            </a:p>
          </p:txBody>
        </p:sp>
        <p:sp>
          <p:nvSpPr>
            <p:cNvPr id="40" name="Freeform 164"/>
            <p:cNvSpPr>
              <a:spLocks noEditPoints="1"/>
            </p:cNvSpPr>
            <p:nvPr/>
          </p:nvSpPr>
          <p:spPr bwMode="auto">
            <a:xfrm>
              <a:off x="6451646" y="5026274"/>
              <a:ext cx="396344" cy="400474"/>
            </a:xfrm>
            <a:custGeom>
              <a:avLst/>
              <a:gdLst>
                <a:gd name="T0" fmla="*/ 136 w 146"/>
                <a:gd name="T1" fmla="*/ 36 h 146"/>
                <a:gd name="T2" fmla="*/ 146 w 146"/>
                <a:gd name="T3" fmla="*/ 73 h 146"/>
                <a:gd name="T4" fmla="*/ 136 w 146"/>
                <a:gd name="T5" fmla="*/ 109 h 146"/>
                <a:gd name="T6" fmla="*/ 110 w 146"/>
                <a:gd name="T7" fmla="*/ 136 h 146"/>
                <a:gd name="T8" fmla="*/ 73 w 146"/>
                <a:gd name="T9" fmla="*/ 146 h 146"/>
                <a:gd name="T10" fmla="*/ 37 w 146"/>
                <a:gd name="T11" fmla="*/ 136 h 146"/>
                <a:gd name="T12" fmla="*/ 10 w 146"/>
                <a:gd name="T13" fmla="*/ 109 h 146"/>
                <a:gd name="T14" fmla="*/ 0 w 146"/>
                <a:gd name="T15" fmla="*/ 73 h 146"/>
                <a:gd name="T16" fmla="*/ 10 w 146"/>
                <a:gd name="T17" fmla="*/ 36 h 146"/>
                <a:gd name="T18" fmla="*/ 37 w 146"/>
                <a:gd name="T19" fmla="*/ 10 h 146"/>
                <a:gd name="T20" fmla="*/ 73 w 146"/>
                <a:gd name="T21" fmla="*/ 0 h 146"/>
                <a:gd name="T22" fmla="*/ 110 w 146"/>
                <a:gd name="T23" fmla="*/ 10 h 146"/>
                <a:gd name="T24" fmla="*/ 136 w 146"/>
                <a:gd name="T25" fmla="*/ 36 h 146"/>
                <a:gd name="T26" fmla="*/ 122 w 146"/>
                <a:gd name="T27" fmla="*/ 73 h 146"/>
                <a:gd name="T28" fmla="*/ 120 w 146"/>
                <a:gd name="T29" fmla="*/ 69 h 146"/>
                <a:gd name="T30" fmla="*/ 112 w 146"/>
                <a:gd name="T31" fmla="*/ 60 h 146"/>
                <a:gd name="T32" fmla="*/ 77 w 146"/>
                <a:gd name="T33" fmla="*/ 26 h 146"/>
                <a:gd name="T34" fmla="*/ 73 w 146"/>
                <a:gd name="T35" fmla="*/ 24 h 146"/>
                <a:gd name="T36" fmla="*/ 69 w 146"/>
                <a:gd name="T37" fmla="*/ 26 h 146"/>
                <a:gd name="T38" fmla="*/ 60 w 146"/>
                <a:gd name="T39" fmla="*/ 34 h 146"/>
                <a:gd name="T40" fmla="*/ 59 w 146"/>
                <a:gd name="T41" fmla="*/ 39 h 146"/>
                <a:gd name="T42" fmla="*/ 60 w 146"/>
                <a:gd name="T43" fmla="*/ 43 h 146"/>
                <a:gd name="T44" fmla="*/ 78 w 146"/>
                <a:gd name="T45" fmla="*/ 61 h 146"/>
                <a:gd name="T46" fmla="*/ 31 w 146"/>
                <a:gd name="T47" fmla="*/ 61 h 146"/>
                <a:gd name="T48" fmla="*/ 26 w 146"/>
                <a:gd name="T49" fmla="*/ 63 h 146"/>
                <a:gd name="T50" fmla="*/ 25 w 146"/>
                <a:gd name="T51" fmla="*/ 67 h 146"/>
                <a:gd name="T52" fmla="*/ 25 w 146"/>
                <a:gd name="T53" fmla="*/ 79 h 146"/>
                <a:gd name="T54" fmla="*/ 26 w 146"/>
                <a:gd name="T55" fmla="*/ 83 h 146"/>
                <a:gd name="T56" fmla="*/ 31 w 146"/>
                <a:gd name="T57" fmla="*/ 85 h 146"/>
                <a:gd name="T58" fmla="*/ 78 w 146"/>
                <a:gd name="T59" fmla="*/ 85 h 146"/>
                <a:gd name="T60" fmla="*/ 60 w 146"/>
                <a:gd name="T61" fmla="*/ 103 h 146"/>
                <a:gd name="T62" fmla="*/ 58 w 146"/>
                <a:gd name="T63" fmla="*/ 107 h 146"/>
                <a:gd name="T64" fmla="*/ 60 w 146"/>
                <a:gd name="T65" fmla="*/ 111 h 146"/>
                <a:gd name="T66" fmla="*/ 69 w 146"/>
                <a:gd name="T67" fmla="*/ 120 h 146"/>
                <a:gd name="T68" fmla="*/ 73 w 146"/>
                <a:gd name="T69" fmla="*/ 122 h 146"/>
                <a:gd name="T70" fmla="*/ 77 w 146"/>
                <a:gd name="T71" fmla="*/ 120 h 146"/>
                <a:gd name="T72" fmla="*/ 112 w 146"/>
                <a:gd name="T73" fmla="*/ 86 h 146"/>
                <a:gd name="T74" fmla="*/ 120 w 146"/>
                <a:gd name="T75" fmla="*/ 77 h 146"/>
                <a:gd name="T76" fmla="*/ 122 w 146"/>
                <a:gd name="T77"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46">
                  <a:moveTo>
                    <a:pt x="136" y="36"/>
                  </a:move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5" y="129"/>
                    <a:pt x="17" y="121"/>
                    <a:pt x="10" y="109"/>
                  </a:cubicBezTo>
                  <a:cubicBezTo>
                    <a:pt x="4" y="98"/>
                    <a:pt x="0" y="86"/>
                    <a:pt x="0" y="73"/>
                  </a:cubicBezTo>
                  <a:cubicBezTo>
                    <a:pt x="0" y="60"/>
                    <a:pt x="4" y="48"/>
                    <a:pt x="10" y="36"/>
                  </a:cubicBezTo>
                  <a:cubicBezTo>
                    <a:pt x="17" y="25"/>
                    <a:pt x="25" y="17"/>
                    <a:pt x="37" y="10"/>
                  </a:cubicBezTo>
                  <a:cubicBezTo>
                    <a:pt x="48" y="4"/>
                    <a:pt x="60" y="0"/>
                    <a:pt x="73" y="0"/>
                  </a:cubicBezTo>
                  <a:cubicBezTo>
                    <a:pt x="86" y="0"/>
                    <a:pt x="98" y="4"/>
                    <a:pt x="110" y="10"/>
                  </a:cubicBezTo>
                  <a:cubicBezTo>
                    <a:pt x="121" y="17"/>
                    <a:pt x="129" y="25"/>
                    <a:pt x="136" y="36"/>
                  </a:cubicBezTo>
                  <a:close/>
                  <a:moveTo>
                    <a:pt x="122" y="73"/>
                  </a:moveTo>
                  <a:cubicBezTo>
                    <a:pt x="122" y="71"/>
                    <a:pt x="121" y="70"/>
                    <a:pt x="120" y="69"/>
                  </a:cubicBezTo>
                  <a:cubicBezTo>
                    <a:pt x="112" y="60"/>
                    <a:pt x="112" y="60"/>
                    <a:pt x="112" y="60"/>
                  </a:cubicBezTo>
                  <a:cubicBezTo>
                    <a:pt x="77" y="26"/>
                    <a:pt x="77" y="26"/>
                    <a:pt x="77" y="26"/>
                  </a:cubicBezTo>
                  <a:cubicBezTo>
                    <a:pt x="76" y="25"/>
                    <a:pt x="75" y="24"/>
                    <a:pt x="73" y="24"/>
                  </a:cubicBezTo>
                  <a:cubicBezTo>
                    <a:pt x="71" y="24"/>
                    <a:pt x="70" y="25"/>
                    <a:pt x="69" y="26"/>
                  </a:cubicBezTo>
                  <a:cubicBezTo>
                    <a:pt x="60" y="34"/>
                    <a:pt x="60" y="34"/>
                    <a:pt x="60" y="34"/>
                  </a:cubicBezTo>
                  <a:cubicBezTo>
                    <a:pt x="59" y="36"/>
                    <a:pt x="59" y="37"/>
                    <a:pt x="59" y="39"/>
                  </a:cubicBezTo>
                  <a:cubicBezTo>
                    <a:pt x="59" y="40"/>
                    <a:pt x="59" y="42"/>
                    <a:pt x="60" y="43"/>
                  </a:cubicBezTo>
                  <a:cubicBezTo>
                    <a:pt x="78" y="61"/>
                    <a:pt x="78" y="61"/>
                    <a:pt x="78" y="61"/>
                  </a:cubicBezTo>
                  <a:cubicBezTo>
                    <a:pt x="31" y="61"/>
                    <a:pt x="31" y="61"/>
                    <a:pt x="31" y="61"/>
                  </a:cubicBezTo>
                  <a:cubicBezTo>
                    <a:pt x="29" y="61"/>
                    <a:pt x="28" y="61"/>
                    <a:pt x="26" y="63"/>
                  </a:cubicBezTo>
                  <a:cubicBezTo>
                    <a:pt x="25" y="64"/>
                    <a:pt x="25" y="65"/>
                    <a:pt x="25" y="67"/>
                  </a:cubicBezTo>
                  <a:cubicBezTo>
                    <a:pt x="25" y="79"/>
                    <a:pt x="25" y="79"/>
                    <a:pt x="25" y="79"/>
                  </a:cubicBezTo>
                  <a:cubicBezTo>
                    <a:pt x="25" y="81"/>
                    <a:pt x="25" y="82"/>
                    <a:pt x="26" y="83"/>
                  </a:cubicBezTo>
                  <a:cubicBezTo>
                    <a:pt x="28" y="84"/>
                    <a:pt x="29" y="85"/>
                    <a:pt x="31" y="85"/>
                  </a:cubicBezTo>
                  <a:cubicBezTo>
                    <a:pt x="78" y="85"/>
                    <a:pt x="78" y="85"/>
                    <a:pt x="78" y="85"/>
                  </a:cubicBezTo>
                  <a:cubicBezTo>
                    <a:pt x="60" y="103"/>
                    <a:pt x="60" y="103"/>
                    <a:pt x="60" y="103"/>
                  </a:cubicBezTo>
                  <a:cubicBezTo>
                    <a:pt x="59" y="104"/>
                    <a:pt x="58" y="106"/>
                    <a:pt x="58" y="107"/>
                  </a:cubicBezTo>
                  <a:cubicBezTo>
                    <a:pt x="58" y="109"/>
                    <a:pt x="59" y="110"/>
                    <a:pt x="60" y="111"/>
                  </a:cubicBezTo>
                  <a:cubicBezTo>
                    <a:pt x="69" y="120"/>
                    <a:pt x="69" y="120"/>
                    <a:pt x="69" y="120"/>
                  </a:cubicBezTo>
                  <a:cubicBezTo>
                    <a:pt x="70" y="121"/>
                    <a:pt x="71" y="122"/>
                    <a:pt x="73" y="122"/>
                  </a:cubicBezTo>
                  <a:cubicBezTo>
                    <a:pt x="75" y="122"/>
                    <a:pt x="76" y="121"/>
                    <a:pt x="77" y="120"/>
                  </a:cubicBezTo>
                  <a:cubicBezTo>
                    <a:pt x="112" y="86"/>
                    <a:pt x="112" y="86"/>
                    <a:pt x="112" y="86"/>
                  </a:cubicBezTo>
                  <a:cubicBezTo>
                    <a:pt x="120" y="77"/>
                    <a:pt x="120" y="77"/>
                    <a:pt x="120" y="77"/>
                  </a:cubicBezTo>
                  <a:cubicBezTo>
                    <a:pt x="121" y="76"/>
                    <a:pt x="122" y="75"/>
                    <a:pt x="122" y="73"/>
                  </a:cubicBezTo>
                  <a:close/>
                </a:path>
              </a:pathLst>
            </a:custGeom>
            <a:solidFill>
              <a:srgbClr val="06719D"/>
            </a:solidFill>
            <a:ln w="3175">
              <a:solidFill>
                <a:schemeClr val="bg1">
                  <a:lumMod val="85000"/>
                </a:schemeClr>
              </a:solidFill>
            </a:ln>
            <a:extLst/>
          </p:spPr>
          <p:txBody>
            <a:bodyPr vert="horz" wrap="square" lIns="91440" tIns="45720" rIns="91440" bIns="45720" numCol="1" anchor="t" anchorCtr="0" compatLnSpc="1">
              <a:prstTxWarp prst="textNoShape">
                <a:avLst/>
              </a:prstTxWarp>
            </a:bodyPr>
            <a:lstStyle/>
            <a:p>
              <a:endParaRPr lang="en-US" sz="1400">
                <a:solidFill>
                  <a:srgbClr val="494949"/>
                </a:solidFill>
                <a:latin typeface="Lucida Sans"/>
                <a:ea typeface="Garamond" charset="0"/>
                <a:cs typeface="Lucida Sans"/>
              </a:endParaRPr>
            </a:p>
          </p:txBody>
        </p:sp>
        <p:sp>
          <p:nvSpPr>
            <p:cNvPr id="48" name="TextBox 47"/>
            <p:cNvSpPr txBox="1"/>
            <p:nvPr/>
          </p:nvSpPr>
          <p:spPr>
            <a:xfrm>
              <a:off x="7126554" y="5300218"/>
              <a:ext cx="4456223" cy="233397"/>
            </a:xfrm>
            <a:prstGeom prst="rect">
              <a:avLst/>
            </a:prstGeom>
            <a:noFill/>
            <a:ln w="3175">
              <a:noFill/>
            </a:ln>
          </p:spPr>
          <p:txBody>
            <a:bodyPr wrap="square" lIns="91440" tIns="0" rIns="91440" bIns="0" rtlCol="0">
              <a:noAutofit/>
            </a:bodyPr>
            <a:lstStyle>
              <a:defPPr>
                <a:defRPr lang="en-US"/>
              </a:defPPr>
              <a:lvl1pPr>
                <a:lnSpc>
                  <a:spcPct val="110000"/>
                </a:lnSpc>
                <a:spcAft>
                  <a:spcPts val="600"/>
                </a:spcAft>
                <a:defRPr sz="1400">
                  <a:solidFill>
                    <a:srgbClr val="494949"/>
                  </a:solidFill>
                  <a:latin typeface="Lucida Sans"/>
                  <a:ea typeface="Garamond" charset="0"/>
                  <a:cs typeface="Lucida Sans"/>
                </a:defRPr>
              </a:lvl1pPr>
            </a:lstStyle>
            <a:p>
              <a:pPr>
                <a:lnSpc>
                  <a:spcPts val="1700"/>
                </a:lnSpc>
              </a:pPr>
              <a:r>
                <a:rPr lang="en-US" sz="1200" dirty="0"/>
                <a:t>Generalize data ingestion module</a:t>
              </a:r>
              <a:endParaRPr lang="en-US" sz="1200" dirty="0"/>
            </a:p>
          </p:txBody>
        </p:sp>
      </p:grpSp>
    </p:spTree>
    <p:extLst>
      <p:ext uri="{BB962C8B-B14F-4D97-AF65-F5344CB8AC3E}">
        <p14:creationId xmlns:p14="http://schemas.microsoft.com/office/powerpoint/2010/main" val="332081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bwMode="auto">
          <a:xfrm>
            <a:off x="313487" y="2073365"/>
            <a:ext cx="1712145" cy="3327526"/>
          </a:xfrm>
          <a:prstGeom prst="rect">
            <a:avLst/>
          </a:prstGeom>
          <a:solidFill>
            <a:schemeClr val="tx1">
              <a:lumMod val="65000"/>
              <a:lumOff val="3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endParaRPr lang="en-IN" sz="1200" dirty="0">
              <a:solidFill>
                <a:srgbClr val="FFFFFF"/>
              </a:solidFill>
              <a:latin typeface="Lucida Sans"/>
              <a:ea typeface="Segoe UI" panose="020B0502040204020203" pitchFamily="34" charset="0"/>
              <a:cs typeface="Lucida Sans"/>
            </a:endParaRPr>
          </a:p>
        </p:txBody>
      </p:sp>
      <p:sp>
        <p:nvSpPr>
          <p:cNvPr id="78" name="Trapezoid 77">
            <a:extLst>
              <a:ext uri="{FF2B5EF4-FFF2-40B4-BE49-F238E27FC236}">
                <a16:creationId xmlns="" xmlns:a16="http://schemas.microsoft.com/office/drawing/2014/main" id="{569D9C5B-4666-4327-BF12-3EA3EC0816B0}"/>
              </a:ext>
            </a:extLst>
          </p:cNvPr>
          <p:cNvSpPr/>
          <p:nvPr/>
        </p:nvSpPr>
        <p:spPr>
          <a:xfrm rot="16200000">
            <a:off x="4698536" y="727125"/>
            <a:ext cx="4083054" cy="5988490"/>
          </a:xfrm>
          <a:prstGeom prst="trapezoid">
            <a:avLst>
              <a:gd name="adj" fmla="val 14684"/>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Lucida Sans"/>
              <a:cs typeface="Lucida Sans"/>
            </a:endParaRPr>
          </a:p>
        </p:txBody>
      </p:sp>
      <p:sp>
        <p:nvSpPr>
          <p:cNvPr id="3" name="Rectangle 2"/>
          <p:cNvSpPr/>
          <p:nvPr/>
        </p:nvSpPr>
        <p:spPr bwMode="auto">
          <a:xfrm>
            <a:off x="586792" y="1044876"/>
            <a:ext cx="11044542" cy="457200"/>
          </a:xfrm>
          <a:prstGeom prst="rect">
            <a:avLst/>
          </a:prstGeom>
          <a:solidFill>
            <a:schemeClr val="tx1">
              <a:lumMod val="75000"/>
              <a:lumOff val="25000"/>
            </a:schemeClr>
          </a:solidFill>
          <a:ln w="12700">
            <a:noFill/>
            <a:round/>
            <a:headEnd/>
            <a:tailEnd/>
          </a:ln>
        </p:spPr>
        <p:txBody>
          <a:bodyPr rtlCol="0" anchor="ctr"/>
          <a:lstStyle/>
          <a:p>
            <a:pPr algn="ctr"/>
            <a:endParaRPr lang="en-US" dirty="0">
              <a:solidFill>
                <a:schemeClr val="bg1"/>
              </a:solidFill>
            </a:endParaRPr>
          </a:p>
        </p:txBody>
      </p:sp>
      <p:sp>
        <p:nvSpPr>
          <p:cNvPr id="2" name="Title 1"/>
          <p:cNvSpPr>
            <a:spLocks noGrp="1"/>
          </p:cNvSpPr>
          <p:nvPr>
            <p:ph type="title"/>
          </p:nvPr>
        </p:nvSpPr>
        <p:spPr>
          <a:xfrm>
            <a:off x="291790" y="160750"/>
            <a:ext cx="8992377" cy="602813"/>
          </a:xfrm>
        </p:spPr>
        <p:txBody>
          <a:bodyPr/>
          <a:lstStyle/>
          <a:p>
            <a:r>
              <a:rPr lang="en-IN" sz="2400" b="0" dirty="0"/>
              <a:t>Technology Architecture to Accelerate Analytics</a:t>
            </a:r>
            <a:endParaRPr lang="en-US" sz="2400" b="0" dirty="0"/>
          </a:p>
        </p:txBody>
      </p:sp>
      <p:sp>
        <p:nvSpPr>
          <p:cNvPr id="77" name="Rectangle: Rounded Corners 38">
            <a:extLst>
              <a:ext uri="{FF2B5EF4-FFF2-40B4-BE49-F238E27FC236}">
                <a16:creationId xmlns="" xmlns:a16="http://schemas.microsoft.com/office/drawing/2014/main" id="{F9B51874-1BE0-4215-8373-3EC9B6A07460}"/>
              </a:ext>
            </a:extLst>
          </p:cNvPr>
          <p:cNvSpPr/>
          <p:nvPr/>
        </p:nvSpPr>
        <p:spPr>
          <a:xfrm>
            <a:off x="9870960" y="1631634"/>
            <a:ext cx="1977406" cy="4126554"/>
          </a:xfrm>
          <a:prstGeom prst="roundRect">
            <a:avLst/>
          </a:prstGeom>
          <a:solidFill>
            <a:schemeClr val="accent5">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Lucida Sans"/>
              <a:cs typeface="Lucida Sans"/>
            </a:endParaRPr>
          </a:p>
        </p:txBody>
      </p:sp>
      <p:sp>
        <p:nvSpPr>
          <p:cNvPr id="79" name="Slide Number Placeholder 27"/>
          <p:cNvSpPr>
            <a:spLocks noGrp="1"/>
          </p:cNvSpPr>
          <p:nvPr>
            <p:ph type="sldNum" sz="quarter" idx="4294967295"/>
          </p:nvPr>
        </p:nvSpPr>
        <p:spPr>
          <a:xfrm>
            <a:off x="9448800" y="6613549"/>
            <a:ext cx="2743200" cy="239992"/>
          </a:xfrm>
          <a:prstGeom prst="rect">
            <a:avLst/>
          </a:prstGeom>
        </p:spPr>
        <p:txBody>
          <a:bodyPr/>
          <a:lstStyle/>
          <a:p>
            <a:fld id="{A0C1D9D2-9780-41B5-B48D-9BB1413BC614}" type="slidenum">
              <a:rPr lang="en-US" smtClean="0">
                <a:solidFill>
                  <a:srgbClr val="808080">
                    <a:tint val="75000"/>
                  </a:srgbClr>
                </a:solidFill>
                <a:latin typeface="Lucida Sans"/>
                <a:cs typeface="Lucida Sans"/>
              </a:rPr>
              <a:pPr/>
              <a:t>13</a:t>
            </a:fld>
            <a:endParaRPr lang="en-US" dirty="0">
              <a:solidFill>
                <a:srgbClr val="808080">
                  <a:tint val="75000"/>
                </a:srgbClr>
              </a:solidFill>
              <a:latin typeface="Lucida Sans"/>
              <a:cs typeface="Lucida Sans"/>
            </a:endParaRPr>
          </a:p>
        </p:txBody>
      </p:sp>
      <p:cxnSp>
        <p:nvCxnSpPr>
          <p:cNvPr id="86" name="Elbow Connector 85"/>
          <p:cNvCxnSpPr>
            <a:cxnSpLocks/>
            <a:stCxn id="94" idx="3"/>
            <a:endCxn id="127" idx="1"/>
          </p:cNvCxnSpPr>
          <p:nvPr/>
        </p:nvCxnSpPr>
        <p:spPr>
          <a:xfrm>
            <a:off x="9557954" y="2597774"/>
            <a:ext cx="514645" cy="310167"/>
          </a:xfrm>
          <a:prstGeom prst="bentConnector3">
            <a:avLst>
              <a:gd name="adj1" fmla="val 50000"/>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7" name="Elbow Connector 86"/>
          <p:cNvCxnSpPr>
            <a:cxnSpLocks/>
            <a:stCxn id="94" idx="3"/>
            <a:endCxn id="126" idx="1"/>
          </p:cNvCxnSpPr>
          <p:nvPr/>
        </p:nvCxnSpPr>
        <p:spPr>
          <a:xfrm flipV="1">
            <a:off x="9557954" y="2148336"/>
            <a:ext cx="514648" cy="449438"/>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auto">
          <a:xfrm>
            <a:off x="3988486" y="2698261"/>
            <a:ext cx="1371600" cy="1828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Data Lake</a:t>
            </a:r>
          </a:p>
          <a:p>
            <a:pPr algn="ctr"/>
            <a:r>
              <a:rPr lang="en-IN" sz="1200" dirty="0">
                <a:solidFill>
                  <a:srgbClr val="FFFFFF"/>
                </a:solidFill>
                <a:latin typeface="Lucida Sans"/>
                <a:ea typeface="Segoe UI" panose="020B0502040204020203" pitchFamily="34" charset="0"/>
                <a:cs typeface="Lucida Sans"/>
              </a:rPr>
              <a:t>(Example: S3)</a:t>
            </a:r>
          </a:p>
        </p:txBody>
      </p:sp>
      <p:sp>
        <p:nvSpPr>
          <p:cNvPr id="93" name="Rectangle 92"/>
          <p:cNvSpPr/>
          <p:nvPr/>
        </p:nvSpPr>
        <p:spPr bwMode="auto">
          <a:xfrm>
            <a:off x="5606500" y="2254871"/>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Relational Data Store</a:t>
            </a:r>
          </a:p>
          <a:p>
            <a:pPr algn="ctr"/>
            <a:r>
              <a:rPr lang="en-IN" sz="1200" dirty="0">
                <a:solidFill>
                  <a:srgbClr val="FFFFFF"/>
                </a:solidFill>
                <a:latin typeface="Lucida Sans"/>
                <a:ea typeface="Segoe UI" panose="020B0502040204020203" pitchFamily="34" charset="0"/>
                <a:cs typeface="Lucida Sans"/>
              </a:rPr>
              <a:t>(Ex: AWS Redshift)</a:t>
            </a:r>
          </a:p>
        </p:txBody>
      </p:sp>
      <p:sp>
        <p:nvSpPr>
          <p:cNvPr id="94" name="Rectangle 93"/>
          <p:cNvSpPr/>
          <p:nvPr/>
        </p:nvSpPr>
        <p:spPr bwMode="auto">
          <a:xfrm>
            <a:off x="7729154" y="2254874"/>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Enterprise Reporting Platform</a:t>
            </a:r>
          </a:p>
        </p:txBody>
      </p:sp>
      <p:sp>
        <p:nvSpPr>
          <p:cNvPr id="95" name="Rectangle 94"/>
          <p:cNvSpPr/>
          <p:nvPr/>
        </p:nvSpPr>
        <p:spPr bwMode="auto">
          <a:xfrm>
            <a:off x="7729154" y="3104483"/>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API endpoints </a:t>
            </a:r>
          </a:p>
        </p:txBody>
      </p:sp>
      <p:sp>
        <p:nvSpPr>
          <p:cNvPr id="96" name="Rectangle 95"/>
          <p:cNvSpPr/>
          <p:nvPr/>
        </p:nvSpPr>
        <p:spPr bwMode="auto">
          <a:xfrm>
            <a:off x="5606500" y="3104485"/>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Indexing and Querying</a:t>
            </a:r>
          </a:p>
          <a:p>
            <a:pPr algn="ctr"/>
            <a:r>
              <a:rPr lang="en-IN" sz="1200" dirty="0">
                <a:solidFill>
                  <a:srgbClr val="FFFFFF"/>
                </a:solidFill>
                <a:latin typeface="Lucida Sans"/>
                <a:ea typeface="Segoe UI" panose="020B0502040204020203" pitchFamily="34" charset="0"/>
                <a:cs typeface="Lucida Sans"/>
              </a:rPr>
              <a:t>(Ex: Elastic Search)</a:t>
            </a:r>
          </a:p>
        </p:txBody>
      </p:sp>
      <p:sp>
        <p:nvSpPr>
          <p:cNvPr id="97" name="Rectangle 96"/>
          <p:cNvSpPr/>
          <p:nvPr/>
        </p:nvSpPr>
        <p:spPr bwMode="auto">
          <a:xfrm>
            <a:off x="7729154" y="4681360"/>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Real time Indexing</a:t>
            </a:r>
          </a:p>
          <a:p>
            <a:pPr algn="ctr"/>
            <a:r>
              <a:rPr lang="en-IN" sz="1200" dirty="0">
                <a:solidFill>
                  <a:srgbClr val="FFFFFF"/>
                </a:solidFill>
                <a:latin typeface="Lucida Sans"/>
                <a:ea typeface="Segoe UI" panose="020B0502040204020203" pitchFamily="34" charset="0"/>
                <a:cs typeface="Lucida Sans"/>
              </a:rPr>
              <a:t>(Ex: Elastic Cache)</a:t>
            </a:r>
          </a:p>
        </p:txBody>
      </p:sp>
      <p:sp>
        <p:nvSpPr>
          <p:cNvPr id="98" name="Rectangle 97"/>
          <p:cNvSpPr/>
          <p:nvPr/>
        </p:nvSpPr>
        <p:spPr bwMode="auto">
          <a:xfrm>
            <a:off x="5614536" y="4046884"/>
            <a:ext cx="1828800" cy="11430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Distributed Processing</a:t>
            </a:r>
          </a:p>
          <a:p>
            <a:pPr algn="ctr"/>
            <a:r>
              <a:rPr lang="en-IN" sz="1200" dirty="0">
                <a:solidFill>
                  <a:srgbClr val="FFFFFF"/>
                </a:solidFill>
                <a:latin typeface="Lucida Sans"/>
                <a:ea typeface="Segoe UI" panose="020B0502040204020203" pitchFamily="34" charset="0"/>
                <a:cs typeface="Lucida Sans"/>
              </a:rPr>
              <a:t>Feature Engineering</a:t>
            </a:r>
          </a:p>
          <a:p>
            <a:pPr algn="ctr"/>
            <a:r>
              <a:rPr lang="en-IN" sz="1200" dirty="0">
                <a:solidFill>
                  <a:srgbClr val="FFFFFF"/>
                </a:solidFill>
                <a:latin typeface="Lucida Sans"/>
                <a:ea typeface="Segoe UI" panose="020B0502040204020203" pitchFamily="34" charset="0"/>
                <a:cs typeface="Lucida Sans"/>
              </a:rPr>
              <a:t>Data Sampling</a:t>
            </a:r>
          </a:p>
          <a:p>
            <a:pPr algn="ctr"/>
            <a:r>
              <a:rPr lang="en-IN" sz="1200" dirty="0">
                <a:solidFill>
                  <a:srgbClr val="FFFFFF"/>
                </a:solidFill>
                <a:latin typeface="Lucida Sans"/>
                <a:ea typeface="Segoe UI" panose="020B0502040204020203" pitchFamily="34" charset="0"/>
                <a:cs typeface="Lucida Sans"/>
              </a:rPr>
              <a:t>(Ex: Spark)</a:t>
            </a:r>
          </a:p>
        </p:txBody>
      </p:sp>
      <p:sp>
        <p:nvSpPr>
          <p:cNvPr id="99" name="Rectangle 98"/>
          <p:cNvSpPr/>
          <p:nvPr/>
        </p:nvSpPr>
        <p:spPr bwMode="auto">
          <a:xfrm>
            <a:off x="7729154" y="3899103"/>
            <a:ext cx="1828800" cy="685800"/>
          </a:xfrm>
          <a:prstGeom prst="rect">
            <a:avLst/>
          </a:prstGeom>
          <a:solidFill>
            <a:schemeClr val="accent1">
              <a:lumMod val="7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solidFill>
                  <a:srgbClr val="FFFFFF"/>
                </a:solidFill>
                <a:latin typeface="Lucida Sans"/>
                <a:ea typeface="Segoe UI" panose="020B0502040204020203" pitchFamily="34" charset="0"/>
                <a:cs typeface="Lucida Sans"/>
              </a:rPr>
              <a:t>Machine Learning Workbench</a:t>
            </a:r>
          </a:p>
        </p:txBody>
      </p:sp>
      <p:cxnSp>
        <p:nvCxnSpPr>
          <p:cNvPr id="100" name="Straight Arrow Connector 99"/>
          <p:cNvCxnSpPr>
            <a:cxnSpLocks/>
            <a:stCxn id="93" idx="3"/>
            <a:endCxn id="94" idx="1"/>
          </p:cNvCxnSpPr>
          <p:nvPr/>
        </p:nvCxnSpPr>
        <p:spPr>
          <a:xfrm>
            <a:off x="7435300" y="2597771"/>
            <a:ext cx="293854" cy="3"/>
          </a:xfrm>
          <a:prstGeom prst="straightConnector1">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a:stCxn id="96" idx="3"/>
            <a:endCxn id="95" idx="1"/>
          </p:cNvCxnSpPr>
          <p:nvPr/>
        </p:nvCxnSpPr>
        <p:spPr>
          <a:xfrm flipV="1">
            <a:off x="7435300" y="3447383"/>
            <a:ext cx="293854" cy="2"/>
          </a:xfrm>
          <a:prstGeom prst="straightConnector1">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885199" y="2602585"/>
            <a:ext cx="1600200" cy="2057401"/>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Lucida Sans"/>
              <a:ea typeface="Segoe UI" panose="020B0502040204020203" pitchFamily="34" charset="0"/>
              <a:cs typeface="Lucida Sans"/>
            </a:endParaRPr>
          </a:p>
        </p:txBody>
      </p:sp>
      <p:sp>
        <p:nvSpPr>
          <p:cNvPr id="92" name="TextBox 91"/>
          <p:cNvSpPr txBox="1"/>
          <p:nvPr/>
        </p:nvSpPr>
        <p:spPr>
          <a:xfrm>
            <a:off x="3721705" y="5902671"/>
            <a:ext cx="5996526" cy="457200"/>
          </a:xfrm>
          <a:prstGeom prst="rect">
            <a:avLst/>
          </a:prstGeom>
          <a:solidFill>
            <a:schemeClr val="accent1">
              <a:lumMod val="75000"/>
            </a:schemeClr>
          </a:solidFill>
          <a:ln>
            <a:noFill/>
          </a:ln>
        </p:spPr>
        <p:txBody>
          <a:bodyPr wrap="square" rtlCol="0" anchor="ctr">
            <a:noAutofit/>
          </a:bodyPr>
          <a:lstStyle/>
          <a:p>
            <a:pPr algn="ctr"/>
            <a:r>
              <a:rPr lang="en-US" sz="1400" dirty="0">
                <a:solidFill>
                  <a:schemeClr val="bg1"/>
                </a:solidFill>
                <a:latin typeface="Lucida Sans"/>
                <a:ea typeface="Segoe UI" panose="020B0502040204020203" pitchFamily="34" charset="0"/>
                <a:cs typeface="Lucida Sans"/>
              </a:rPr>
              <a:t>Isolating Compute from Storage</a:t>
            </a:r>
          </a:p>
        </p:txBody>
      </p:sp>
      <p:grpSp>
        <p:nvGrpSpPr>
          <p:cNvPr id="107" name="Group 106"/>
          <p:cNvGrpSpPr/>
          <p:nvPr/>
        </p:nvGrpSpPr>
        <p:grpSpPr>
          <a:xfrm>
            <a:off x="757779" y="1117220"/>
            <a:ext cx="10656984" cy="311333"/>
            <a:chOff x="854238" y="1034935"/>
            <a:chExt cx="10656984" cy="311333"/>
          </a:xfrm>
        </p:grpSpPr>
        <p:sp>
          <p:nvSpPr>
            <p:cNvPr id="109" name="TextBox 108"/>
            <p:cNvSpPr txBox="1"/>
            <p:nvPr/>
          </p:nvSpPr>
          <p:spPr>
            <a:xfrm>
              <a:off x="854238" y="1038491"/>
              <a:ext cx="2133918" cy="307777"/>
            </a:xfrm>
            <a:prstGeom prst="rect">
              <a:avLst/>
            </a:prstGeom>
            <a:noFill/>
            <a:ln>
              <a:noFill/>
            </a:ln>
          </p:spPr>
          <p:txBody>
            <a:bodyPr wrap="none" rtlCol="0" anchor="ctr">
              <a:spAutoFit/>
            </a:bodyPr>
            <a:lstStyle/>
            <a:p>
              <a:pPr algn="ctr" eaLnBrk="0" hangingPunct="0">
                <a:spcBef>
                  <a:spcPct val="20000"/>
                </a:spcBef>
                <a:buClr>
                  <a:srgbClr val="500093"/>
                </a:buClr>
                <a:buSzPct val="80000"/>
              </a:pPr>
              <a:r>
                <a:rPr lang="en-US" sz="1400" b="1" dirty="0">
                  <a:solidFill>
                    <a:schemeClr val="bg1"/>
                  </a:solidFill>
                  <a:latin typeface="Lucida Sans"/>
                  <a:ea typeface="Segoe UI" panose="020B0502040204020203" pitchFamily="34" charset="0"/>
                  <a:cs typeface="Lucida Sans"/>
                </a:rPr>
                <a:t>How to acquire data?</a:t>
              </a:r>
            </a:p>
          </p:txBody>
        </p:sp>
        <p:sp>
          <p:nvSpPr>
            <p:cNvPr id="110" name="TextBox 109"/>
            <p:cNvSpPr txBox="1"/>
            <p:nvPr/>
          </p:nvSpPr>
          <p:spPr>
            <a:xfrm>
              <a:off x="4734990" y="1034935"/>
              <a:ext cx="3365387" cy="307777"/>
            </a:xfrm>
            <a:prstGeom prst="rect">
              <a:avLst/>
            </a:prstGeom>
            <a:noFill/>
            <a:ln>
              <a:noFill/>
            </a:ln>
          </p:spPr>
          <p:txBody>
            <a:bodyPr wrap="none" rtlCol="0">
              <a:spAutoFit/>
            </a:bodyPr>
            <a:lstStyle/>
            <a:p>
              <a:pPr algn="ctr" eaLnBrk="0" hangingPunct="0">
                <a:spcBef>
                  <a:spcPct val="20000"/>
                </a:spcBef>
                <a:buClr>
                  <a:srgbClr val="500093"/>
                </a:buClr>
                <a:buSzPct val="80000"/>
              </a:pPr>
              <a:r>
                <a:rPr lang="en-US" sz="1400" b="1" dirty="0">
                  <a:solidFill>
                    <a:schemeClr val="bg1"/>
                  </a:solidFill>
                  <a:latin typeface="Lucida Sans"/>
                  <a:ea typeface="Segoe UI" panose="020B0502040204020203" pitchFamily="34" charset="0"/>
                  <a:cs typeface="Lucida Sans"/>
                </a:rPr>
                <a:t>How to create a unified data view?</a:t>
              </a:r>
            </a:p>
          </p:txBody>
        </p:sp>
        <p:sp>
          <p:nvSpPr>
            <p:cNvPr id="111" name="TextBox 110"/>
            <p:cNvSpPr txBox="1"/>
            <p:nvPr/>
          </p:nvSpPr>
          <p:spPr>
            <a:xfrm>
              <a:off x="8646335" y="1038345"/>
              <a:ext cx="2864887" cy="307777"/>
            </a:xfrm>
            <a:prstGeom prst="rect">
              <a:avLst/>
            </a:prstGeom>
            <a:noFill/>
            <a:ln>
              <a:noFill/>
            </a:ln>
          </p:spPr>
          <p:txBody>
            <a:bodyPr wrap="none" rtlCol="0" anchor="ctr">
              <a:spAutoFit/>
            </a:bodyPr>
            <a:lstStyle/>
            <a:p>
              <a:pPr algn="ctr" eaLnBrk="0" hangingPunct="0">
                <a:spcBef>
                  <a:spcPct val="20000"/>
                </a:spcBef>
                <a:buClr>
                  <a:srgbClr val="500093"/>
                </a:buClr>
                <a:buSzPct val="80000"/>
              </a:pPr>
              <a:r>
                <a:rPr lang="en-US" sz="1400" b="1" dirty="0">
                  <a:solidFill>
                    <a:schemeClr val="bg1"/>
                  </a:solidFill>
                  <a:latin typeface="Lucida Sans"/>
                  <a:ea typeface="Segoe UI" panose="020B0502040204020203" pitchFamily="34" charset="0"/>
                  <a:cs typeface="Lucida Sans"/>
                </a:rPr>
                <a:t>How to enable consumption?</a:t>
              </a:r>
            </a:p>
          </p:txBody>
        </p:sp>
      </p:grpSp>
      <p:sp>
        <p:nvSpPr>
          <p:cNvPr id="115" name="Rectangle 114"/>
          <p:cNvSpPr/>
          <p:nvPr/>
        </p:nvSpPr>
        <p:spPr bwMode="auto">
          <a:xfrm>
            <a:off x="2206759" y="2065641"/>
            <a:ext cx="1371600" cy="3327526"/>
          </a:xfrm>
          <a:prstGeom prst="rect">
            <a:avLst/>
          </a:prstGeom>
          <a:solidFill>
            <a:schemeClr val="bg1">
              <a:lumMod val="8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smtClean="0">
                <a:solidFill>
                  <a:schemeClr val="tx1">
                    <a:lumMod val="75000"/>
                    <a:lumOff val="25000"/>
                  </a:schemeClr>
                </a:solidFill>
                <a:latin typeface="Lucida Sans"/>
                <a:ea typeface="Segoe UI" panose="020B0502040204020203" pitchFamily="34" charset="0"/>
                <a:cs typeface="Lucida Sans"/>
              </a:rPr>
              <a:t>Data Integration</a:t>
            </a:r>
            <a:endParaRPr lang="en-IN" sz="1200" dirty="0">
              <a:solidFill>
                <a:schemeClr val="tx1">
                  <a:lumMod val="75000"/>
                  <a:lumOff val="25000"/>
                </a:schemeClr>
              </a:solidFill>
              <a:latin typeface="Lucida Sans"/>
              <a:ea typeface="Segoe UI" panose="020B0502040204020203" pitchFamily="34" charset="0"/>
              <a:cs typeface="Lucida Sans"/>
            </a:endParaRPr>
          </a:p>
        </p:txBody>
      </p:sp>
      <p:sp>
        <p:nvSpPr>
          <p:cNvPr id="118" name="Rectangle 117"/>
          <p:cNvSpPr/>
          <p:nvPr/>
        </p:nvSpPr>
        <p:spPr bwMode="auto">
          <a:xfrm>
            <a:off x="2313836" y="2186106"/>
            <a:ext cx="1143000" cy="1143000"/>
          </a:xfrm>
          <a:prstGeom prst="rect">
            <a:avLst/>
          </a:prstGeom>
          <a:solidFill>
            <a:schemeClr val="tx1">
              <a:lumMod val="65000"/>
              <a:lumOff val="3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dirty="0">
                <a:solidFill>
                  <a:srgbClr val="FFFFFF"/>
                </a:solidFill>
                <a:latin typeface="Lucida Sans"/>
                <a:ea typeface="Segoe UI" panose="020B0502040204020203" pitchFamily="34" charset="0"/>
                <a:cs typeface="Lucida Sans"/>
              </a:rPr>
              <a:t>Structured </a:t>
            </a:r>
          </a:p>
        </p:txBody>
      </p:sp>
      <p:sp>
        <p:nvSpPr>
          <p:cNvPr id="119" name="Rectangle 118"/>
          <p:cNvSpPr/>
          <p:nvPr/>
        </p:nvSpPr>
        <p:spPr bwMode="auto">
          <a:xfrm>
            <a:off x="2316675" y="4116689"/>
            <a:ext cx="1143000" cy="1143000"/>
          </a:xfrm>
          <a:prstGeom prst="rect">
            <a:avLst/>
          </a:prstGeom>
          <a:solidFill>
            <a:schemeClr val="tx1">
              <a:lumMod val="65000"/>
              <a:lumOff val="35000"/>
            </a:schemeClr>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IN" sz="1200" dirty="0">
                <a:solidFill>
                  <a:srgbClr val="FFFFFF"/>
                </a:solidFill>
                <a:latin typeface="Lucida Sans"/>
                <a:ea typeface="Segoe UI" panose="020B0502040204020203" pitchFamily="34" charset="0"/>
                <a:cs typeface="Lucida Sans"/>
              </a:rPr>
              <a:t>Unstructured</a:t>
            </a:r>
          </a:p>
        </p:txBody>
      </p:sp>
      <p:sp>
        <p:nvSpPr>
          <p:cNvPr id="120" name="TextBox 119">
            <a:extLst>
              <a:ext uri="{FF2B5EF4-FFF2-40B4-BE49-F238E27FC236}">
                <a16:creationId xmlns="" xmlns:a16="http://schemas.microsoft.com/office/drawing/2014/main" id="{86E0932B-348A-4C8F-8E43-4C37E1ABE4C7}"/>
              </a:ext>
            </a:extLst>
          </p:cNvPr>
          <p:cNvSpPr txBox="1"/>
          <p:nvPr/>
        </p:nvSpPr>
        <p:spPr>
          <a:xfrm>
            <a:off x="498362" y="2198555"/>
            <a:ext cx="1371600" cy="685800"/>
          </a:xfrm>
          <a:prstGeom prst="rect">
            <a:avLst/>
          </a:prstGeom>
          <a:solidFill>
            <a:schemeClr val="bg1">
              <a:lumMod val="85000"/>
            </a:schemeClr>
          </a:solidFill>
        </p:spPr>
        <p:txBody>
          <a:bodyPr wrap="square" rtlCol="0" anchor="ctr">
            <a:no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Conventional Data Sources</a:t>
            </a:r>
          </a:p>
        </p:txBody>
      </p:sp>
      <p:sp>
        <p:nvSpPr>
          <p:cNvPr id="121" name="TextBox 120">
            <a:extLst>
              <a:ext uri="{FF2B5EF4-FFF2-40B4-BE49-F238E27FC236}">
                <a16:creationId xmlns="" xmlns:a16="http://schemas.microsoft.com/office/drawing/2014/main" id="{A31D8553-C508-4786-9FBD-AE24DBC8B3B8}"/>
              </a:ext>
            </a:extLst>
          </p:cNvPr>
          <p:cNvSpPr txBox="1"/>
          <p:nvPr/>
        </p:nvSpPr>
        <p:spPr>
          <a:xfrm>
            <a:off x="490325" y="3013375"/>
            <a:ext cx="1371600" cy="685800"/>
          </a:xfrm>
          <a:prstGeom prst="rect">
            <a:avLst/>
          </a:prstGeom>
          <a:solidFill>
            <a:schemeClr val="bg1">
              <a:lumMod val="85000"/>
            </a:schemeClr>
          </a:solidFill>
        </p:spPr>
        <p:txBody>
          <a:bodyPr wrap="square" rtlCol="0" anchor="ctr">
            <a:no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Unconventional Data Sources</a:t>
            </a:r>
          </a:p>
        </p:txBody>
      </p:sp>
      <p:sp>
        <p:nvSpPr>
          <p:cNvPr id="122" name="TextBox 121">
            <a:extLst>
              <a:ext uri="{FF2B5EF4-FFF2-40B4-BE49-F238E27FC236}">
                <a16:creationId xmlns="" xmlns:a16="http://schemas.microsoft.com/office/drawing/2014/main" id="{7E6A7EE2-F002-4F56-8BC2-70F563944271}"/>
              </a:ext>
            </a:extLst>
          </p:cNvPr>
          <p:cNvSpPr txBox="1"/>
          <p:nvPr/>
        </p:nvSpPr>
        <p:spPr>
          <a:xfrm>
            <a:off x="493479" y="3816399"/>
            <a:ext cx="1371600" cy="685800"/>
          </a:xfrm>
          <a:prstGeom prst="rect">
            <a:avLst/>
          </a:prstGeom>
          <a:solidFill>
            <a:schemeClr val="bg1">
              <a:lumMod val="85000"/>
            </a:schemeClr>
          </a:solidFill>
        </p:spPr>
        <p:txBody>
          <a:bodyPr wrap="square" rtlCol="0" anchor="ctr">
            <a:no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External Data Sources</a:t>
            </a:r>
          </a:p>
        </p:txBody>
      </p:sp>
      <p:sp>
        <p:nvSpPr>
          <p:cNvPr id="123" name="TextBox 122">
            <a:extLst>
              <a:ext uri="{FF2B5EF4-FFF2-40B4-BE49-F238E27FC236}">
                <a16:creationId xmlns="" xmlns:a16="http://schemas.microsoft.com/office/drawing/2014/main" id="{90BEB28F-633A-4C6B-81F6-4A75FA61C5C4}"/>
              </a:ext>
            </a:extLst>
          </p:cNvPr>
          <p:cNvSpPr txBox="1"/>
          <p:nvPr/>
        </p:nvSpPr>
        <p:spPr>
          <a:xfrm>
            <a:off x="498344" y="4616882"/>
            <a:ext cx="1371600" cy="685800"/>
          </a:xfrm>
          <a:prstGeom prst="rect">
            <a:avLst/>
          </a:prstGeom>
          <a:solidFill>
            <a:schemeClr val="bg1">
              <a:lumMod val="85000"/>
            </a:schemeClr>
          </a:solidFill>
        </p:spPr>
        <p:txBody>
          <a:bodyPr wrap="square" rtlCol="0" anchor="ctr">
            <a:no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Internal Data Sources</a:t>
            </a:r>
          </a:p>
        </p:txBody>
      </p:sp>
      <p:sp>
        <p:nvSpPr>
          <p:cNvPr id="124" name="TextBox 123"/>
          <p:cNvSpPr txBox="1"/>
          <p:nvPr/>
        </p:nvSpPr>
        <p:spPr>
          <a:xfrm>
            <a:off x="313492" y="5876214"/>
            <a:ext cx="3266918" cy="457200"/>
          </a:xfrm>
          <a:prstGeom prst="rect">
            <a:avLst/>
          </a:prstGeom>
          <a:solidFill>
            <a:schemeClr val="tx1">
              <a:lumMod val="65000"/>
              <a:lumOff val="35000"/>
            </a:schemeClr>
          </a:solidFill>
          <a:ln>
            <a:noFill/>
          </a:ln>
        </p:spPr>
        <p:txBody>
          <a:bodyPr wrap="square" rtlCol="0" anchor="ctr">
            <a:noAutofit/>
          </a:bodyPr>
          <a:lstStyle/>
          <a:p>
            <a:pPr algn="ctr"/>
            <a:r>
              <a:rPr lang="en-US" sz="1400" dirty="0">
                <a:solidFill>
                  <a:schemeClr val="bg1"/>
                </a:solidFill>
                <a:latin typeface="Lucida Sans"/>
                <a:ea typeface="Segoe UI" panose="020B0502040204020203" pitchFamily="34" charset="0"/>
                <a:cs typeface="Lucida Sans"/>
              </a:rPr>
              <a:t>Data Type specific ETL toolset</a:t>
            </a:r>
          </a:p>
        </p:txBody>
      </p:sp>
      <p:sp>
        <p:nvSpPr>
          <p:cNvPr id="126" name="Rectangle 125"/>
          <p:cNvSpPr/>
          <p:nvPr/>
        </p:nvSpPr>
        <p:spPr bwMode="auto">
          <a:xfrm>
            <a:off x="10072602" y="1805436"/>
            <a:ext cx="1600200" cy="685800"/>
          </a:xfrm>
          <a:prstGeom prst="rect">
            <a:avLst/>
          </a:prstGeom>
          <a:solidFill>
            <a:schemeClr val="accent5">
              <a:lumMod val="50000"/>
            </a:schemeClr>
          </a:solidFill>
          <a:ln w="12700">
            <a:noFill/>
            <a:round/>
            <a:headEnd/>
            <a:tailEnd/>
          </a:ln>
        </p:spPr>
        <p:txBody>
          <a:bodyPr rtlCol="0" anchor="ctr"/>
          <a:lstStyle/>
          <a:p>
            <a:pPr algn="ctr"/>
            <a:r>
              <a:rPr lang="en-IN" sz="1200" dirty="0">
                <a:solidFill>
                  <a:srgbClr val="FFFFFF"/>
                </a:solidFill>
                <a:latin typeface="Lucida Sans"/>
                <a:ea typeface="Segoe UI" panose="020B0502040204020203" pitchFamily="34" charset="0"/>
                <a:cs typeface="Lucida Sans"/>
              </a:rPr>
              <a:t>CANNED REPORTS</a:t>
            </a:r>
          </a:p>
        </p:txBody>
      </p:sp>
      <p:sp>
        <p:nvSpPr>
          <p:cNvPr id="127" name="Rectangle 126"/>
          <p:cNvSpPr/>
          <p:nvPr/>
        </p:nvSpPr>
        <p:spPr bwMode="auto">
          <a:xfrm>
            <a:off x="10072599" y="2565041"/>
            <a:ext cx="1600200" cy="685800"/>
          </a:xfrm>
          <a:prstGeom prst="rect">
            <a:avLst/>
          </a:prstGeom>
          <a:solidFill>
            <a:schemeClr val="accent5">
              <a:lumMod val="50000"/>
            </a:schemeClr>
          </a:solidFill>
          <a:ln w="12700">
            <a:noFill/>
            <a:round/>
            <a:headEnd/>
            <a:tailEnd/>
          </a:ln>
        </p:spPr>
        <p:txBody>
          <a:bodyPr rtlCol="0" anchor="ctr"/>
          <a:lstStyle/>
          <a:p>
            <a:pPr algn="ctr"/>
            <a:r>
              <a:rPr lang="en-IN" sz="1200" dirty="0">
                <a:solidFill>
                  <a:srgbClr val="FFFFFF"/>
                </a:solidFill>
                <a:latin typeface="Lucida Sans"/>
                <a:ea typeface="Segoe UI" panose="020B0502040204020203" pitchFamily="34" charset="0"/>
                <a:cs typeface="Lucida Sans"/>
              </a:rPr>
              <a:t>SELF SERVICE BI</a:t>
            </a:r>
          </a:p>
        </p:txBody>
      </p:sp>
      <p:sp>
        <p:nvSpPr>
          <p:cNvPr id="128" name="Rectangle 127"/>
          <p:cNvSpPr/>
          <p:nvPr/>
        </p:nvSpPr>
        <p:spPr bwMode="auto">
          <a:xfrm>
            <a:off x="10072602" y="3324224"/>
            <a:ext cx="1600200" cy="685800"/>
          </a:xfrm>
          <a:prstGeom prst="rect">
            <a:avLst/>
          </a:prstGeom>
          <a:solidFill>
            <a:schemeClr val="accent5">
              <a:lumMod val="50000"/>
            </a:schemeClr>
          </a:solidFill>
          <a:ln w="12700">
            <a:noFill/>
            <a:round/>
            <a:headEnd/>
            <a:tailEnd/>
          </a:ln>
        </p:spPr>
        <p:txBody>
          <a:bodyPr rtlCol="0" anchor="ctr"/>
          <a:lstStyle/>
          <a:p>
            <a:pPr algn="ctr"/>
            <a:r>
              <a:rPr lang="en-IN" sz="1200" dirty="0">
                <a:solidFill>
                  <a:srgbClr val="FFFFFF"/>
                </a:solidFill>
                <a:latin typeface="Lucida Sans"/>
                <a:ea typeface="Segoe UI" panose="020B0502040204020203" pitchFamily="34" charset="0"/>
                <a:cs typeface="Lucida Sans"/>
              </a:rPr>
              <a:t>OPERATIONAL</a:t>
            </a:r>
          </a:p>
        </p:txBody>
      </p:sp>
      <p:sp>
        <p:nvSpPr>
          <p:cNvPr id="129" name="Rectangle 128"/>
          <p:cNvSpPr/>
          <p:nvPr/>
        </p:nvSpPr>
        <p:spPr bwMode="auto">
          <a:xfrm>
            <a:off x="10064564" y="4073975"/>
            <a:ext cx="1600200" cy="685800"/>
          </a:xfrm>
          <a:prstGeom prst="rect">
            <a:avLst/>
          </a:prstGeom>
          <a:solidFill>
            <a:schemeClr val="accent5">
              <a:lumMod val="50000"/>
            </a:schemeClr>
          </a:solidFill>
          <a:ln w="12700">
            <a:noFill/>
            <a:round/>
            <a:headEnd/>
            <a:tailEnd/>
          </a:ln>
        </p:spPr>
        <p:txBody>
          <a:bodyPr rtlCol="0" anchor="ctr"/>
          <a:lstStyle/>
          <a:p>
            <a:pPr algn="ctr"/>
            <a:r>
              <a:rPr lang="en-IN" sz="1200" dirty="0">
                <a:solidFill>
                  <a:srgbClr val="FFFFFF"/>
                </a:solidFill>
                <a:latin typeface="Lucida Sans"/>
                <a:ea typeface="Segoe UI" panose="020B0502040204020203" pitchFamily="34" charset="0"/>
                <a:cs typeface="Lucida Sans"/>
              </a:rPr>
              <a:t>ADVANCED ANALYTICS</a:t>
            </a:r>
          </a:p>
        </p:txBody>
      </p:sp>
      <p:sp>
        <p:nvSpPr>
          <p:cNvPr id="130" name="Rectangle 129"/>
          <p:cNvSpPr/>
          <p:nvPr/>
        </p:nvSpPr>
        <p:spPr bwMode="auto">
          <a:xfrm>
            <a:off x="10056525" y="4826604"/>
            <a:ext cx="1600200" cy="685800"/>
          </a:xfrm>
          <a:prstGeom prst="rect">
            <a:avLst/>
          </a:prstGeom>
          <a:solidFill>
            <a:schemeClr val="accent5">
              <a:lumMod val="50000"/>
            </a:schemeClr>
          </a:solidFill>
          <a:ln w="12700">
            <a:noFill/>
            <a:round/>
            <a:headEnd/>
            <a:tailEnd/>
          </a:ln>
        </p:spPr>
        <p:txBody>
          <a:bodyPr rtlCol="0" anchor="ctr"/>
          <a:lstStyle/>
          <a:p>
            <a:pPr algn="ctr"/>
            <a:r>
              <a:rPr lang="en-IN" sz="1200" dirty="0">
                <a:solidFill>
                  <a:srgbClr val="FFFFFF"/>
                </a:solidFill>
                <a:latin typeface="Lucida Sans"/>
                <a:ea typeface="Segoe UI" panose="020B0502040204020203" pitchFamily="34" charset="0"/>
                <a:cs typeface="Lucida Sans"/>
              </a:rPr>
              <a:t>REAL TIME REPORTING</a:t>
            </a:r>
          </a:p>
        </p:txBody>
      </p:sp>
      <p:sp>
        <p:nvSpPr>
          <p:cNvPr id="131" name="TextBox 130"/>
          <p:cNvSpPr txBox="1"/>
          <p:nvPr/>
        </p:nvSpPr>
        <p:spPr>
          <a:xfrm>
            <a:off x="9870957" y="5896766"/>
            <a:ext cx="1969369" cy="457200"/>
          </a:xfrm>
          <a:prstGeom prst="rect">
            <a:avLst/>
          </a:prstGeom>
          <a:solidFill>
            <a:schemeClr val="accent5">
              <a:lumMod val="50000"/>
            </a:schemeClr>
          </a:solidFill>
          <a:ln>
            <a:noFill/>
          </a:ln>
        </p:spPr>
        <p:txBody>
          <a:bodyPr wrap="square" rtlCol="0" anchor="ctr">
            <a:noAutofit/>
          </a:bodyPr>
          <a:lstStyle/>
          <a:p>
            <a:pPr algn="ctr"/>
            <a:r>
              <a:rPr lang="en-US" sz="1400" dirty="0">
                <a:solidFill>
                  <a:schemeClr val="bg1"/>
                </a:solidFill>
                <a:latin typeface="Lucida Sans"/>
                <a:ea typeface="Segoe UI" panose="020B0502040204020203" pitchFamily="34" charset="0"/>
                <a:cs typeface="Lucida Sans"/>
              </a:rPr>
              <a:t>Workload Aware Compute</a:t>
            </a:r>
          </a:p>
        </p:txBody>
      </p:sp>
      <p:sp>
        <p:nvSpPr>
          <p:cNvPr id="4" name="Pentagon 3"/>
          <p:cNvSpPr/>
          <p:nvPr/>
        </p:nvSpPr>
        <p:spPr bwMode="auto">
          <a:xfrm>
            <a:off x="11478609" y="1044874"/>
            <a:ext cx="369760" cy="457200"/>
          </a:xfrm>
          <a:prstGeom prst="homePlate">
            <a:avLst/>
          </a:prstGeom>
          <a:solidFill>
            <a:schemeClr val="tx1">
              <a:lumMod val="75000"/>
              <a:lumOff val="25000"/>
            </a:schemeClr>
          </a:solidFill>
          <a:ln w="12700">
            <a:noFill/>
            <a:round/>
            <a:headEnd/>
            <a:tailEnd/>
          </a:ln>
        </p:spPr>
        <p:txBody>
          <a:bodyPr rtlCol="0" anchor="ctr"/>
          <a:lstStyle/>
          <a:p>
            <a:pPr algn="ctr"/>
            <a:endParaRPr lang="en-US" dirty="0">
              <a:solidFill>
                <a:schemeClr val="bg1"/>
              </a:solidFill>
            </a:endParaRPr>
          </a:p>
        </p:txBody>
      </p:sp>
      <p:sp>
        <p:nvSpPr>
          <p:cNvPr id="60" name="Pentagon 59"/>
          <p:cNvSpPr/>
          <p:nvPr/>
        </p:nvSpPr>
        <p:spPr bwMode="auto">
          <a:xfrm rot="10800000">
            <a:off x="256893" y="1045500"/>
            <a:ext cx="369760" cy="457200"/>
          </a:xfrm>
          <a:prstGeom prst="homePlate">
            <a:avLst>
              <a:gd name="adj" fmla="val 63043"/>
            </a:avLst>
          </a:prstGeom>
          <a:solidFill>
            <a:schemeClr val="tx1">
              <a:lumMod val="75000"/>
              <a:lumOff val="25000"/>
            </a:schemeClr>
          </a:solidFill>
          <a:ln w="12700">
            <a:noFill/>
            <a:round/>
            <a:headEnd/>
            <a:tailEnd/>
          </a:ln>
        </p:spPr>
        <p:txBody>
          <a:bodyPr rtlCol="0" anchor="ctr"/>
          <a:lstStyle/>
          <a:p>
            <a:pPr algn="ctr"/>
            <a:endParaRPr lang="en-US" dirty="0">
              <a:solidFill>
                <a:schemeClr val="bg1"/>
              </a:solidFill>
            </a:endParaRPr>
          </a:p>
        </p:txBody>
      </p:sp>
      <p:cxnSp>
        <p:nvCxnSpPr>
          <p:cNvPr id="46" name="Straight Arrow Connector 45"/>
          <p:cNvCxnSpPr>
            <a:stCxn id="132" idx="3"/>
            <a:endCxn id="115" idx="1"/>
          </p:cNvCxnSpPr>
          <p:nvPr/>
        </p:nvCxnSpPr>
        <p:spPr>
          <a:xfrm flipV="1">
            <a:off x="2025632" y="3729404"/>
            <a:ext cx="181127" cy="7724"/>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5" idx="3"/>
            <a:endCxn id="78" idx="0"/>
          </p:cNvCxnSpPr>
          <p:nvPr/>
        </p:nvCxnSpPr>
        <p:spPr>
          <a:xfrm flipV="1">
            <a:off x="3578359" y="3721370"/>
            <a:ext cx="167459" cy="8034"/>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cxnSpLocks/>
          </p:cNvCxnSpPr>
          <p:nvPr/>
        </p:nvCxnSpPr>
        <p:spPr>
          <a:xfrm>
            <a:off x="7426935" y="4269259"/>
            <a:ext cx="293854" cy="3"/>
          </a:xfrm>
          <a:prstGeom prst="straightConnector1">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cxnSpLocks/>
          </p:cNvCxnSpPr>
          <p:nvPr/>
        </p:nvCxnSpPr>
        <p:spPr>
          <a:xfrm>
            <a:off x="7443012" y="4952447"/>
            <a:ext cx="293854" cy="3"/>
          </a:xfrm>
          <a:prstGeom prst="straightConnector1">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5466003" y="2676489"/>
            <a:ext cx="152399" cy="7730"/>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5449600" y="3431702"/>
            <a:ext cx="152399" cy="7730"/>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5473714" y="4508727"/>
            <a:ext cx="152399" cy="7730"/>
          </a:xfrm>
          <a:prstGeom prst="straightConnector1">
            <a:avLst/>
          </a:prstGeom>
          <a:ln w="12700"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95" idx="3"/>
            <a:endCxn id="128" idx="1"/>
          </p:cNvCxnSpPr>
          <p:nvPr/>
        </p:nvCxnSpPr>
        <p:spPr>
          <a:xfrm>
            <a:off x="9557954" y="3447383"/>
            <a:ext cx="514648" cy="219741"/>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129" idx="1"/>
          </p:cNvCxnSpPr>
          <p:nvPr/>
        </p:nvCxnSpPr>
        <p:spPr>
          <a:xfrm>
            <a:off x="9557467" y="4251839"/>
            <a:ext cx="507097" cy="165036"/>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7" idx="3"/>
          </p:cNvCxnSpPr>
          <p:nvPr/>
        </p:nvCxnSpPr>
        <p:spPr>
          <a:xfrm>
            <a:off x="9557954" y="5024260"/>
            <a:ext cx="489846" cy="167967"/>
          </a:xfrm>
          <a:prstGeom prst="bentConnector3">
            <a:avLst/>
          </a:prstGeom>
          <a:ln w="12700" cmpd="sng">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589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0" y="1"/>
            <a:ext cx="9382297" cy="970156"/>
          </a:xfrm>
        </p:spPr>
        <p:txBody>
          <a:bodyPr/>
          <a:lstStyle/>
          <a:p>
            <a:r>
              <a:rPr lang="en-IN" sz="2400" b="0" dirty="0" smtClean="0"/>
              <a:t>Typical </a:t>
            </a:r>
            <a:r>
              <a:rPr lang="en-IN" sz="2400" b="0" dirty="0"/>
              <a:t>Data </a:t>
            </a:r>
            <a:r>
              <a:rPr lang="en-IN" sz="2400" b="0" dirty="0" smtClean="0"/>
              <a:t>Lake: </a:t>
            </a:r>
            <a:r>
              <a:rPr lang="en-IN" sz="2400" b="0" dirty="0"/>
              <a:t>Engineering Components</a:t>
            </a:r>
            <a:endParaRPr lang="en-US" sz="2400" b="0" dirty="0"/>
          </a:p>
        </p:txBody>
      </p:sp>
      <p:grpSp>
        <p:nvGrpSpPr>
          <p:cNvPr id="77" name="Group 76"/>
          <p:cNvGrpSpPr/>
          <p:nvPr/>
        </p:nvGrpSpPr>
        <p:grpSpPr>
          <a:xfrm>
            <a:off x="1696072" y="3213392"/>
            <a:ext cx="3204689" cy="278648"/>
            <a:chOff x="3288399" y="2932038"/>
            <a:chExt cx="2449583" cy="278648"/>
          </a:xfrm>
        </p:grpSpPr>
        <p:sp>
          <p:nvSpPr>
            <p:cNvPr id="78" name="Chevron 77"/>
            <p:cNvSpPr/>
            <p:nvPr/>
          </p:nvSpPr>
          <p:spPr>
            <a:xfrm>
              <a:off x="3288399" y="2949274"/>
              <a:ext cx="150682" cy="244176"/>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latin typeface="Lucida Sans"/>
                <a:ea typeface="Segoe UI" panose="020B0502040204020203" pitchFamily="34" charset="0"/>
                <a:cs typeface="Lucida Sans"/>
              </a:endParaRPr>
            </a:p>
          </p:txBody>
        </p:sp>
        <p:sp>
          <p:nvSpPr>
            <p:cNvPr id="79" name="Chevron 78"/>
            <p:cNvSpPr/>
            <p:nvPr/>
          </p:nvSpPr>
          <p:spPr>
            <a:xfrm>
              <a:off x="5576662" y="2932038"/>
              <a:ext cx="161320" cy="278648"/>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grpSp>
      <p:grpSp>
        <p:nvGrpSpPr>
          <p:cNvPr id="80" name="Group 79"/>
          <p:cNvGrpSpPr/>
          <p:nvPr/>
        </p:nvGrpSpPr>
        <p:grpSpPr>
          <a:xfrm>
            <a:off x="377798" y="1047214"/>
            <a:ext cx="5867142" cy="1609727"/>
            <a:chOff x="1215019" y="765860"/>
            <a:chExt cx="5867142" cy="1609727"/>
          </a:xfrm>
        </p:grpSpPr>
        <p:sp>
          <p:nvSpPr>
            <p:cNvPr id="81" name="Rectangle 80">
              <a:extLst>
                <a:ext uri="{FF2B5EF4-FFF2-40B4-BE49-F238E27FC236}">
                  <a16:creationId xmlns="" xmlns:a16="http://schemas.microsoft.com/office/drawing/2014/main" id="{FF3BD5F0-F3D7-43C8-BE5A-FF9DB8194BB7}"/>
                </a:ext>
              </a:extLst>
            </p:cNvPr>
            <p:cNvSpPr/>
            <p:nvPr/>
          </p:nvSpPr>
          <p:spPr>
            <a:xfrm>
              <a:off x="5425565" y="1337893"/>
              <a:ext cx="1196436"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Elastic Search</a:t>
              </a:r>
              <a:endParaRPr lang="en-US" sz="1200" dirty="0">
                <a:solidFill>
                  <a:schemeClr val="tx1">
                    <a:lumMod val="75000"/>
                    <a:lumOff val="25000"/>
                  </a:schemeClr>
                </a:solidFill>
                <a:latin typeface="Lucida Sans"/>
                <a:ea typeface="Segoe UI" panose="020B0502040204020203" pitchFamily="34" charset="0"/>
                <a:cs typeface="Lucida Sans"/>
              </a:endParaRPr>
            </a:p>
          </p:txBody>
        </p:sp>
        <p:pic>
          <p:nvPicPr>
            <p:cNvPr id="82" name="Picture 8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17271" y="777783"/>
              <a:ext cx="896982" cy="644706"/>
            </a:xfrm>
            <a:prstGeom prst="rect">
              <a:avLst/>
            </a:prstGeom>
          </p:spPr>
        </p:pic>
        <p:sp>
          <p:nvSpPr>
            <p:cNvPr id="83" name="Arc 82"/>
            <p:cNvSpPr/>
            <p:nvPr/>
          </p:nvSpPr>
          <p:spPr>
            <a:xfrm rot="11141727">
              <a:off x="5755405" y="1174225"/>
              <a:ext cx="1326756" cy="120136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sp>
          <p:nvSpPr>
            <p:cNvPr id="84" name="Left Bracket 83"/>
            <p:cNvSpPr/>
            <p:nvPr/>
          </p:nvSpPr>
          <p:spPr>
            <a:xfrm rot="16200000">
              <a:off x="4576223" y="-480563"/>
              <a:ext cx="322201" cy="4032072"/>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pic>
          <p:nvPicPr>
            <p:cNvPr id="85" name="Picture 84"/>
            <p:cNvPicPr>
              <a:picLocks noChangeAspect="1"/>
            </p:cNvPicPr>
            <p:nvPr/>
          </p:nvPicPr>
          <p:blipFill>
            <a:blip r:embed="rId4"/>
            <a:stretch>
              <a:fillRect/>
            </a:stretch>
          </p:blipFill>
          <p:spPr>
            <a:xfrm>
              <a:off x="4415440" y="855303"/>
              <a:ext cx="621799" cy="538095"/>
            </a:xfrm>
            <a:prstGeom prst="rect">
              <a:avLst/>
            </a:prstGeom>
          </p:spPr>
        </p:pic>
        <p:pic>
          <p:nvPicPr>
            <p:cNvPr id="86" name="Picture 85"/>
            <p:cNvPicPr>
              <a:picLocks noChangeAspect="1"/>
            </p:cNvPicPr>
            <p:nvPr/>
          </p:nvPicPr>
          <p:blipFill>
            <a:blip r:embed="rId5">
              <a:duotone>
                <a:schemeClr val="accent5">
                  <a:shade val="45000"/>
                  <a:satMod val="135000"/>
                </a:schemeClr>
                <a:prstClr val="white"/>
              </a:duotone>
            </a:blip>
            <a:stretch>
              <a:fillRect/>
            </a:stretch>
          </p:blipFill>
          <p:spPr>
            <a:xfrm>
              <a:off x="5758536" y="790276"/>
              <a:ext cx="585220" cy="534770"/>
            </a:xfrm>
            <a:prstGeom prst="rect">
              <a:avLst/>
            </a:prstGeom>
          </p:spPr>
        </p:pic>
        <p:sp>
          <p:nvSpPr>
            <p:cNvPr id="87" name="Rectangle 86">
              <a:extLst>
                <a:ext uri="{FF2B5EF4-FFF2-40B4-BE49-F238E27FC236}">
                  <a16:creationId xmlns="" xmlns:a16="http://schemas.microsoft.com/office/drawing/2014/main" id="{FF3BD5F0-F3D7-43C8-BE5A-FF9DB8194BB7}"/>
                </a:ext>
              </a:extLst>
            </p:cNvPr>
            <p:cNvSpPr/>
            <p:nvPr/>
          </p:nvSpPr>
          <p:spPr>
            <a:xfrm>
              <a:off x="4179678" y="1339773"/>
              <a:ext cx="1051490"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Dynamo DB</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88" name="Rectangle 87">
              <a:extLst>
                <a:ext uri="{FF2B5EF4-FFF2-40B4-BE49-F238E27FC236}">
                  <a16:creationId xmlns="" xmlns:a16="http://schemas.microsoft.com/office/drawing/2014/main" id="{FF3BD5F0-F3D7-43C8-BE5A-FF9DB8194BB7}"/>
                </a:ext>
              </a:extLst>
            </p:cNvPr>
            <p:cNvSpPr/>
            <p:nvPr/>
          </p:nvSpPr>
          <p:spPr>
            <a:xfrm>
              <a:off x="1215019" y="765860"/>
              <a:ext cx="1438846" cy="892552"/>
            </a:xfrm>
            <a:prstGeom prst="rect">
              <a:avLst/>
            </a:prstGeom>
          </p:spPr>
          <p:txBody>
            <a:bodyPr wrap="square">
              <a:spAutoFit/>
            </a:bodyPr>
            <a:lstStyle/>
            <a:p>
              <a:pPr algn="r"/>
              <a:r>
                <a:rPr lang="en-IN" sz="1400" dirty="0">
                  <a:solidFill>
                    <a:schemeClr val="tx1">
                      <a:lumMod val="75000"/>
                      <a:lumOff val="25000"/>
                    </a:schemeClr>
                  </a:solidFill>
                  <a:latin typeface="Lucida Sans"/>
                  <a:ea typeface="Segoe UI" panose="020B0502040204020203" pitchFamily="34" charset="0"/>
                  <a:cs typeface="Lucida Sans"/>
                </a:rPr>
                <a:t>Catalog &amp; Search</a:t>
              </a:r>
            </a:p>
            <a:p>
              <a:pPr algn="r"/>
              <a:r>
                <a:rPr lang="en-IN" sz="1100" dirty="0">
                  <a:solidFill>
                    <a:schemeClr val="tx1">
                      <a:lumMod val="75000"/>
                      <a:lumOff val="25000"/>
                    </a:schemeClr>
                  </a:solidFill>
                  <a:latin typeface="Lucida Sans"/>
                  <a:ea typeface="Segoe UI" panose="020B0502040204020203" pitchFamily="34" charset="0"/>
                  <a:cs typeface="Lucida Sans"/>
                </a:rPr>
                <a:t>Access &amp; Search metadata</a:t>
              </a:r>
              <a:endParaRPr lang="en-US" sz="1100" dirty="0">
                <a:solidFill>
                  <a:schemeClr val="tx1">
                    <a:lumMod val="75000"/>
                    <a:lumOff val="25000"/>
                  </a:schemeClr>
                </a:solidFill>
                <a:latin typeface="Lucida Sans"/>
                <a:ea typeface="Segoe UI" panose="020B0502040204020203" pitchFamily="34" charset="0"/>
                <a:cs typeface="Lucida Sans"/>
              </a:endParaRPr>
            </a:p>
          </p:txBody>
        </p:sp>
        <p:sp>
          <p:nvSpPr>
            <p:cNvPr id="89" name="Rectangle 88">
              <a:extLst>
                <a:ext uri="{FF2B5EF4-FFF2-40B4-BE49-F238E27FC236}">
                  <a16:creationId xmlns="" xmlns:a16="http://schemas.microsoft.com/office/drawing/2014/main" id="{FF3BD5F0-F3D7-43C8-BE5A-FF9DB8194BB7}"/>
                </a:ext>
              </a:extLst>
            </p:cNvPr>
            <p:cNvSpPr/>
            <p:nvPr/>
          </p:nvSpPr>
          <p:spPr>
            <a:xfrm>
              <a:off x="2844428" y="1345333"/>
              <a:ext cx="1139254"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Glue Catalog</a:t>
              </a:r>
              <a:endParaRPr lang="en-US" sz="1200" dirty="0">
                <a:solidFill>
                  <a:schemeClr val="tx1">
                    <a:lumMod val="75000"/>
                    <a:lumOff val="25000"/>
                  </a:schemeClr>
                </a:solidFill>
                <a:latin typeface="Lucida Sans"/>
                <a:ea typeface="Segoe UI" panose="020B0502040204020203" pitchFamily="34" charset="0"/>
                <a:cs typeface="Lucida Sans"/>
              </a:endParaRPr>
            </a:p>
          </p:txBody>
        </p:sp>
      </p:grpSp>
      <p:grpSp>
        <p:nvGrpSpPr>
          <p:cNvPr id="90" name="Group 89"/>
          <p:cNvGrpSpPr/>
          <p:nvPr/>
        </p:nvGrpSpPr>
        <p:grpSpPr>
          <a:xfrm>
            <a:off x="5067662" y="2410146"/>
            <a:ext cx="2343958" cy="2331076"/>
            <a:chOff x="5904883" y="2128792"/>
            <a:chExt cx="2343958" cy="2331076"/>
          </a:xfrm>
        </p:grpSpPr>
        <p:pic>
          <p:nvPicPr>
            <p:cNvPr id="91" name="Picture 90">
              <a:extLst>
                <a:ext uri="{FF2B5EF4-FFF2-40B4-BE49-F238E27FC236}">
                  <a16:creationId xmlns="" xmlns:a16="http://schemas.microsoft.com/office/drawing/2014/main" id="{D81C6D7C-6A50-4116-8F96-3A8C29CD7B8B}"/>
                </a:ext>
              </a:extLst>
            </p:cNvPr>
            <p:cNvPicPr>
              <a:picLocks noChangeAspect="1"/>
            </p:cNvPicPr>
            <p:nvPr/>
          </p:nvPicPr>
          <p:blipFill rotWithShape="1">
            <a:blip r:embed="rId6">
              <a:clrChange>
                <a:clrFrom>
                  <a:srgbClr val="FFFFFF"/>
                </a:clrFrom>
                <a:clrTo>
                  <a:srgbClr val="FFFFFF">
                    <a:alpha val="0"/>
                  </a:srgbClr>
                </a:clrTo>
              </a:clrChange>
            </a:blip>
            <a:srcRect l="18453" t="14459" r="22779" b="19980"/>
            <a:stretch/>
          </p:blipFill>
          <p:spPr>
            <a:xfrm>
              <a:off x="6593709" y="2943727"/>
              <a:ext cx="884947" cy="1031536"/>
            </a:xfrm>
            <a:prstGeom prst="rect">
              <a:avLst/>
            </a:prstGeom>
            <a:ln w="38100">
              <a:noFill/>
            </a:ln>
          </p:spPr>
        </p:pic>
        <p:sp>
          <p:nvSpPr>
            <p:cNvPr id="92" name="Rectangle 91">
              <a:extLst>
                <a:ext uri="{FF2B5EF4-FFF2-40B4-BE49-F238E27FC236}">
                  <a16:creationId xmlns="" xmlns:a16="http://schemas.microsoft.com/office/drawing/2014/main" id="{FF3BD5F0-F3D7-43C8-BE5A-FF9DB8194BB7}"/>
                </a:ext>
              </a:extLst>
            </p:cNvPr>
            <p:cNvSpPr/>
            <p:nvPr/>
          </p:nvSpPr>
          <p:spPr>
            <a:xfrm>
              <a:off x="6254998" y="2300762"/>
              <a:ext cx="1663916" cy="738664"/>
            </a:xfrm>
            <a:prstGeom prst="rect">
              <a:avLst/>
            </a:prstGeom>
            <a:ln w="38100">
              <a:noFill/>
            </a:ln>
          </p:spPr>
          <p:txBody>
            <a:bodyPr wrap="square">
              <a:spAutoFit/>
            </a:bodyPr>
            <a:lstStyle/>
            <a:p>
              <a:pPr algn="ctr"/>
              <a:r>
                <a:rPr lang="en-IN" sz="1400" dirty="0" smtClean="0">
                  <a:solidFill>
                    <a:schemeClr val="tx1">
                      <a:lumMod val="75000"/>
                      <a:lumOff val="25000"/>
                    </a:schemeClr>
                  </a:solidFill>
                  <a:latin typeface="Lucida Sans"/>
                  <a:ea typeface="Segoe UI" panose="020B0502040204020203" pitchFamily="34" charset="0"/>
                  <a:cs typeface="Lucida Sans"/>
                </a:rPr>
                <a:t>Cloud, Secure</a:t>
              </a:r>
              <a:r>
                <a:rPr lang="en-IN" sz="1400" dirty="0">
                  <a:solidFill>
                    <a:schemeClr val="tx1">
                      <a:lumMod val="75000"/>
                      <a:lumOff val="25000"/>
                    </a:schemeClr>
                  </a:solidFill>
                  <a:latin typeface="Lucida Sans"/>
                  <a:ea typeface="Segoe UI" panose="020B0502040204020203" pitchFamily="34" charset="0"/>
                  <a:cs typeface="Lucida Sans"/>
                </a:rPr>
                <a:t>, cost-effective </a:t>
              </a:r>
              <a:r>
                <a:rPr lang="en-IN" sz="1400" dirty="0" smtClean="0">
                  <a:solidFill>
                    <a:schemeClr val="tx1">
                      <a:lumMod val="75000"/>
                      <a:lumOff val="25000"/>
                    </a:schemeClr>
                  </a:solidFill>
                  <a:latin typeface="Lucida Sans"/>
                  <a:ea typeface="Segoe UI" panose="020B0502040204020203" pitchFamily="34" charset="0"/>
                  <a:cs typeface="Lucida Sans"/>
                </a:rPr>
                <a:t>storage</a:t>
              </a:r>
              <a:endParaRPr lang="en-US" sz="1400" dirty="0">
                <a:solidFill>
                  <a:schemeClr val="tx1">
                    <a:lumMod val="75000"/>
                    <a:lumOff val="25000"/>
                  </a:schemeClr>
                </a:solidFill>
                <a:latin typeface="Lucida Sans"/>
                <a:ea typeface="Segoe UI" panose="020B0502040204020203" pitchFamily="34" charset="0"/>
                <a:cs typeface="Lucida Sans"/>
              </a:endParaRPr>
            </a:p>
          </p:txBody>
        </p:sp>
        <p:sp>
          <p:nvSpPr>
            <p:cNvPr id="93" name="Rectangle 92">
              <a:extLst>
                <a:ext uri="{FF2B5EF4-FFF2-40B4-BE49-F238E27FC236}">
                  <a16:creationId xmlns="" xmlns:a16="http://schemas.microsoft.com/office/drawing/2014/main" id="{FF3BD5F0-F3D7-43C8-BE5A-FF9DB8194BB7}"/>
                </a:ext>
              </a:extLst>
            </p:cNvPr>
            <p:cNvSpPr/>
            <p:nvPr/>
          </p:nvSpPr>
          <p:spPr>
            <a:xfrm>
              <a:off x="6812651" y="4024631"/>
              <a:ext cx="435871" cy="276999"/>
            </a:xfrm>
            <a:prstGeom prst="rect">
              <a:avLst/>
            </a:prstGeom>
            <a:ln w="38100">
              <a:noFill/>
            </a:ln>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S3</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94" name="Oval 93"/>
            <p:cNvSpPr/>
            <p:nvPr/>
          </p:nvSpPr>
          <p:spPr>
            <a:xfrm>
              <a:off x="5904883" y="2128792"/>
              <a:ext cx="2343958" cy="2331076"/>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grpSp>
      <p:sp>
        <p:nvSpPr>
          <p:cNvPr id="96" name="Rectangle: Rounded Corners 2">
            <a:extLst>
              <a:ext uri="{FF2B5EF4-FFF2-40B4-BE49-F238E27FC236}">
                <a16:creationId xmlns="" xmlns:a16="http://schemas.microsoft.com/office/drawing/2014/main" id="{1D53EECA-8192-459B-86E1-1949BBAEC61B}"/>
              </a:ext>
            </a:extLst>
          </p:cNvPr>
          <p:cNvSpPr/>
          <p:nvPr/>
        </p:nvSpPr>
        <p:spPr>
          <a:xfrm>
            <a:off x="8044407" y="2706740"/>
            <a:ext cx="3312668" cy="1406445"/>
          </a:xfrm>
          <a:prstGeom prst="roundRect">
            <a:avLst/>
          </a:prstGeom>
          <a:noFill/>
          <a:ln cap="flat">
            <a:solidFill>
              <a:schemeClr val="tx1">
                <a:lumMod val="50000"/>
                <a:lumOff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75000"/>
                  <a:lumOff val="25000"/>
                </a:schemeClr>
              </a:solidFill>
              <a:latin typeface="Lucida Sans"/>
              <a:ea typeface="Segoe UI" panose="020B0502040204020203" pitchFamily="34" charset="0"/>
              <a:cs typeface="Lucida Sans"/>
            </a:endParaRPr>
          </a:p>
        </p:txBody>
      </p:sp>
      <p:sp>
        <p:nvSpPr>
          <p:cNvPr id="98" name="Rectangle 97">
            <a:extLst>
              <a:ext uri="{FF2B5EF4-FFF2-40B4-BE49-F238E27FC236}">
                <a16:creationId xmlns="" xmlns:a16="http://schemas.microsoft.com/office/drawing/2014/main" id="{FF3BD5F0-F3D7-43C8-BE5A-FF9DB8194BB7}"/>
              </a:ext>
            </a:extLst>
          </p:cNvPr>
          <p:cNvSpPr/>
          <p:nvPr/>
        </p:nvSpPr>
        <p:spPr>
          <a:xfrm>
            <a:off x="8151732" y="3579615"/>
            <a:ext cx="872355" cy="276999"/>
          </a:xfrm>
          <a:prstGeom prst="rect">
            <a:avLst/>
          </a:prstGeom>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Athena</a:t>
            </a:r>
            <a:endParaRPr lang="en-US" sz="1200" dirty="0">
              <a:solidFill>
                <a:schemeClr val="tx1">
                  <a:lumMod val="75000"/>
                  <a:lumOff val="25000"/>
                </a:schemeClr>
              </a:solidFill>
              <a:latin typeface="Lucida Sans"/>
              <a:ea typeface="Segoe UI" panose="020B0502040204020203" pitchFamily="34" charset="0"/>
              <a:cs typeface="Lucida Sans"/>
            </a:endParaRPr>
          </a:p>
        </p:txBody>
      </p:sp>
      <p:pic>
        <p:nvPicPr>
          <p:cNvPr id="99" name="Picture 98"/>
          <p:cNvPicPr>
            <a:picLocks noChangeAspect="1"/>
          </p:cNvPicPr>
          <p:nvPr/>
        </p:nvPicPr>
        <p:blipFill>
          <a:blip r:embed="rId7"/>
          <a:stretch>
            <a:fillRect/>
          </a:stretch>
        </p:blipFill>
        <p:spPr>
          <a:xfrm>
            <a:off x="9088797" y="3003366"/>
            <a:ext cx="600075" cy="466725"/>
          </a:xfrm>
          <a:prstGeom prst="rect">
            <a:avLst/>
          </a:prstGeom>
        </p:spPr>
      </p:pic>
      <p:pic>
        <p:nvPicPr>
          <p:cNvPr id="100" name="Picture 99" descr="C:\Users\lavanya.dillibabu\Desktop\redshift.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52773" y="3026179"/>
            <a:ext cx="449620" cy="439827"/>
          </a:xfrm>
          <a:prstGeom prst="rect">
            <a:avLst/>
          </a:prstGeom>
          <a:noFill/>
          <a:ln>
            <a:noFill/>
          </a:ln>
        </p:spPr>
      </p:pic>
      <p:sp>
        <p:nvSpPr>
          <p:cNvPr id="101" name="Rectangle 100">
            <a:extLst>
              <a:ext uri="{FF2B5EF4-FFF2-40B4-BE49-F238E27FC236}">
                <a16:creationId xmlns="" xmlns:a16="http://schemas.microsoft.com/office/drawing/2014/main" id="{FF3BD5F0-F3D7-43C8-BE5A-FF9DB8194BB7}"/>
              </a:ext>
            </a:extLst>
          </p:cNvPr>
          <p:cNvSpPr/>
          <p:nvPr/>
        </p:nvSpPr>
        <p:spPr>
          <a:xfrm>
            <a:off x="9169836" y="3563408"/>
            <a:ext cx="505267"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EMR</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02" name="Rectangle 101">
            <a:extLst>
              <a:ext uri="{FF2B5EF4-FFF2-40B4-BE49-F238E27FC236}">
                <a16:creationId xmlns="" xmlns:a16="http://schemas.microsoft.com/office/drawing/2014/main" id="{FF3BD5F0-F3D7-43C8-BE5A-FF9DB8194BB7}"/>
              </a:ext>
            </a:extLst>
          </p:cNvPr>
          <p:cNvSpPr/>
          <p:nvPr/>
        </p:nvSpPr>
        <p:spPr>
          <a:xfrm>
            <a:off x="9718199" y="3567595"/>
            <a:ext cx="797138"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Redshift</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03" name="Rectangle 102">
            <a:extLst>
              <a:ext uri="{FF2B5EF4-FFF2-40B4-BE49-F238E27FC236}">
                <a16:creationId xmlns="" xmlns:a16="http://schemas.microsoft.com/office/drawing/2014/main" id="{FF3BD5F0-F3D7-43C8-BE5A-FF9DB8194BB7}"/>
              </a:ext>
            </a:extLst>
          </p:cNvPr>
          <p:cNvSpPr/>
          <p:nvPr/>
        </p:nvSpPr>
        <p:spPr>
          <a:xfrm>
            <a:off x="8186764" y="2152181"/>
            <a:ext cx="2550580" cy="523220"/>
          </a:xfrm>
          <a:prstGeom prst="rect">
            <a:avLst/>
          </a:prstGeom>
        </p:spPr>
        <p:txBody>
          <a:bodyPr wrap="none">
            <a:spAutoFit/>
          </a:bodyPr>
          <a:lstStyle/>
          <a:p>
            <a:pPr algn="ctr"/>
            <a:r>
              <a:rPr lang="en-IN" sz="1400" dirty="0">
                <a:solidFill>
                  <a:schemeClr val="tx1">
                    <a:lumMod val="75000"/>
                    <a:lumOff val="25000"/>
                  </a:schemeClr>
                </a:solidFill>
                <a:latin typeface="Lucida Sans"/>
                <a:ea typeface="Segoe UI" panose="020B0502040204020203" pitchFamily="34" charset="0"/>
                <a:cs typeface="Lucida Sans"/>
              </a:rPr>
              <a:t>Processing &amp; Analytics</a:t>
            </a:r>
          </a:p>
          <a:p>
            <a:pPr algn="ctr"/>
            <a:r>
              <a:rPr lang="en-IN" sz="1400" dirty="0">
                <a:solidFill>
                  <a:schemeClr val="tx1">
                    <a:lumMod val="75000"/>
                    <a:lumOff val="25000"/>
                  </a:schemeClr>
                </a:solidFill>
                <a:latin typeface="Lucida Sans"/>
                <a:ea typeface="Segoe UI" panose="020B0502040204020203" pitchFamily="34" charset="0"/>
                <a:cs typeface="Lucida Sans"/>
              </a:rPr>
              <a:t>Enable predictive analytics</a:t>
            </a:r>
            <a:endParaRPr lang="en-US" sz="1400" dirty="0">
              <a:solidFill>
                <a:schemeClr val="tx1">
                  <a:lumMod val="75000"/>
                  <a:lumOff val="25000"/>
                </a:schemeClr>
              </a:solidFill>
              <a:latin typeface="Lucida Sans"/>
              <a:ea typeface="Segoe UI" panose="020B0502040204020203" pitchFamily="34" charset="0"/>
              <a:cs typeface="Lucida Sans"/>
            </a:endParaRPr>
          </a:p>
        </p:txBody>
      </p:sp>
      <p:sp>
        <p:nvSpPr>
          <p:cNvPr id="104" name="Rectangle: Rounded Corners 2">
            <a:extLst>
              <a:ext uri="{FF2B5EF4-FFF2-40B4-BE49-F238E27FC236}">
                <a16:creationId xmlns="" xmlns:a16="http://schemas.microsoft.com/office/drawing/2014/main" id="{1D53EECA-8192-459B-86E1-1949BBAEC61B}"/>
              </a:ext>
            </a:extLst>
          </p:cNvPr>
          <p:cNvSpPr/>
          <p:nvPr/>
        </p:nvSpPr>
        <p:spPr>
          <a:xfrm>
            <a:off x="8295236" y="4183289"/>
            <a:ext cx="2557095" cy="779869"/>
          </a:xfrm>
          <a:prstGeom prst="roundRect">
            <a:avLst/>
          </a:prstGeom>
          <a:noFill/>
          <a:ln cap="flat">
            <a:solidFill>
              <a:schemeClr val="tx1">
                <a:lumMod val="50000"/>
                <a:lumOff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75000"/>
                  <a:lumOff val="25000"/>
                </a:schemeClr>
              </a:solidFill>
              <a:latin typeface="Lucida Sans"/>
              <a:ea typeface="Segoe UI" panose="020B0502040204020203" pitchFamily="34" charset="0"/>
              <a:cs typeface="Lucida Sans"/>
            </a:endParaRPr>
          </a:p>
        </p:txBody>
      </p:sp>
      <p:pic>
        <p:nvPicPr>
          <p:cNvPr id="105" name="Picture 2"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04328" y="4372883"/>
            <a:ext cx="686553" cy="392891"/>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Image result for hive sq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08030" y="4315936"/>
            <a:ext cx="573400" cy="51606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8" descr="Image result for R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6669" y="4278882"/>
            <a:ext cx="663880" cy="580895"/>
          </a:xfrm>
          <a:prstGeom prst="rect">
            <a:avLst/>
          </a:prstGeom>
          <a:noFill/>
          <a:extLst>
            <a:ext uri="{909E8E84-426E-40dd-AFC4-6F175D3DCCD1}">
              <a14:hiddenFill xmlns:a14="http://schemas.microsoft.com/office/drawing/2010/main">
                <a:solidFill>
                  <a:srgbClr val="FFFFFF"/>
                </a:solidFill>
              </a14:hiddenFill>
            </a:ext>
          </a:extLst>
        </p:spPr>
      </p:pic>
      <p:sp>
        <p:nvSpPr>
          <p:cNvPr id="108" name="Chevron 107"/>
          <p:cNvSpPr/>
          <p:nvPr/>
        </p:nvSpPr>
        <p:spPr>
          <a:xfrm flipH="1">
            <a:off x="7578791" y="3303844"/>
            <a:ext cx="213973" cy="324323"/>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pic>
        <p:nvPicPr>
          <p:cNvPr id="109" name="Picture 108"/>
          <p:cNvPicPr>
            <a:picLocks noChangeAspect="1"/>
          </p:cNvPicPr>
          <p:nvPr/>
        </p:nvPicPr>
        <p:blipFill>
          <a:blip r:embed="rId12"/>
          <a:stretch>
            <a:fillRect/>
          </a:stretch>
        </p:blipFill>
        <p:spPr>
          <a:xfrm>
            <a:off x="8315327" y="2946214"/>
            <a:ext cx="496002" cy="589003"/>
          </a:xfrm>
          <a:prstGeom prst="rect">
            <a:avLst/>
          </a:prstGeom>
        </p:spPr>
      </p:pic>
      <p:grpSp>
        <p:nvGrpSpPr>
          <p:cNvPr id="110" name="Group 109"/>
          <p:cNvGrpSpPr/>
          <p:nvPr/>
        </p:nvGrpSpPr>
        <p:grpSpPr>
          <a:xfrm>
            <a:off x="2990970" y="4728155"/>
            <a:ext cx="7664347" cy="1898913"/>
            <a:chOff x="3111540" y="4728155"/>
            <a:chExt cx="7664347" cy="1898913"/>
          </a:xfrm>
        </p:grpSpPr>
        <p:grpSp>
          <p:nvGrpSpPr>
            <p:cNvPr id="111" name="Group 110"/>
            <p:cNvGrpSpPr/>
            <p:nvPr/>
          </p:nvGrpSpPr>
          <p:grpSpPr>
            <a:xfrm>
              <a:off x="3111540" y="5069518"/>
              <a:ext cx="7664347" cy="1557550"/>
              <a:chOff x="3935305" y="4884229"/>
              <a:chExt cx="7664347" cy="1557550"/>
            </a:xfrm>
          </p:grpSpPr>
          <p:sp>
            <p:nvSpPr>
              <p:cNvPr id="113" name="Left Bracket 112"/>
              <p:cNvSpPr/>
              <p:nvPr/>
            </p:nvSpPr>
            <p:spPr>
              <a:xfrm rot="16200000" flipH="1">
                <a:off x="7359113" y="1567858"/>
                <a:ext cx="243257" cy="6876000"/>
              </a:xfrm>
              <a:prstGeom prst="leftBracket">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sp>
            <p:nvSpPr>
              <p:cNvPr id="114" name="Rectangle 113">
                <a:extLst>
                  <a:ext uri="{FF2B5EF4-FFF2-40B4-BE49-F238E27FC236}">
                    <a16:creationId xmlns="" xmlns:a16="http://schemas.microsoft.com/office/drawing/2014/main" id="{FF3BD5F0-F3D7-43C8-BE5A-FF9DB8194BB7}"/>
                  </a:ext>
                </a:extLst>
              </p:cNvPr>
              <p:cNvSpPr/>
              <p:nvPr/>
            </p:nvSpPr>
            <p:spPr>
              <a:xfrm>
                <a:off x="4042741" y="4924390"/>
                <a:ext cx="6876001" cy="523220"/>
              </a:xfrm>
              <a:prstGeom prst="rect">
                <a:avLst/>
              </a:prstGeom>
            </p:spPr>
            <p:txBody>
              <a:bodyPr wrap="square">
                <a:spAutoFit/>
              </a:bodyPr>
              <a:lstStyle/>
              <a:p>
                <a:pPr algn="ctr"/>
                <a:r>
                  <a:rPr lang="en-IN" sz="1400" dirty="0">
                    <a:solidFill>
                      <a:schemeClr val="tx1">
                        <a:lumMod val="75000"/>
                        <a:lumOff val="25000"/>
                      </a:schemeClr>
                    </a:solidFill>
                    <a:latin typeface="Lucida Sans"/>
                    <a:ea typeface="Segoe UI" panose="020B0502040204020203" pitchFamily="34" charset="0"/>
                    <a:cs typeface="Lucida Sans"/>
                  </a:rPr>
                  <a:t>Protect and Secure</a:t>
                </a:r>
              </a:p>
              <a:p>
                <a:pPr algn="ctr"/>
                <a:r>
                  <a:rPr lang="en-IN" sz="1400" dirty="0">
                    <a:solidFill>
                      <a:schemeClr val="tx1">
                        <a:lumMod val="75000"/>
                        <a:lumOff val="25000"/>
                      </a:schemeClr>
                    </a:solidFill>
                    <a:latin typeface="Lucida Sans"/>
                    <a:ea typeface="Segoe UI" panose="020B0502040204020203" pitchFamily="34" charset="0"/>
                    <a:cs typeface="Lucida Sans"/>
                  </a:rPr>
                  <a:t>Use entitlements to ensure data is secure and users’ identities are verified</a:t>
                </a:r>
                <a:endParaRPr lang="en-US" sz="1400" dirty="0">
                  <a:solidFill>
                    <a:schemeClr val="tx1">
                      <a:lumMod val="75000"/>
                      <a:lumOff val="25000"/>
                    </a:schemeClr>
                  </a:solidFill>
                  <a:latin typeface="Lucida Sans"/>
                  <a:ea typeface="Segoe UI" panose="020B0502040204020203" pitchFamily="34" charset="0"/>
                  <a:cs typeface="Lucida Sans"/>
                </a:endParaRPr>
              </a:p>
            </p:txBody>
          </p:sp>
          <p:pic>
            <p:nvPicPr>
              <p:cNvPr id="115" name="Picture 114"/>
              <p:cNvPicPr>
                <a:picLocks noChangeAspect="1"/>
              </p:cNvPicPr>
              <p:nvPr/>
            </p:nvPicPr>
            <p:blipFill>
              <a:blip r:embed="rId13"/>
              <a:stretch>
                <a:fillRect/>
              </a:stretch>
            </p:blipFill>
            <p:spPr>
              <a:xfrm>
                <a:off x="4391037" y="5463819"/>
                <a:ext cx="669901" cy="560125"/>
              </a:xfrm>
              <a:prstGeom prst="rect">
                <a:avLst/>
              </a:prstGeom>
            </p:spPr>
          </p:pic>
          <p:pic>
            <p:nvPicPr>
              <p:cNvPr id="116" name="Picture 115"/>
              <p:cNvPicPr>
                <a:picLocks noChangeAspect="1"/>
              </p:cNvPicPr>
              <p:nvPr/>
            </p:nvPicPr>
            <p:blipFill>
              <a:blip r:embed="rId14"/>
              <a:stretch>
                <a:fillRect/>
              </a:stretch>
            </p:blipFill>
            <p:spPr>
              <a:xfrm>
                <a:off x="6020424" y="5520044"/>
                <a:ext cx="476250" cy="447675"/>
              </a:xfrm>
              <a:prstGeom prst="rect">
                <a:avLst/>
              </a:prstGeom>
            </p:spPr>
          </p:pic>
          <p:pic>
            <p:nvPicPr>
              <p:cNvPr id="117" name="Picture 116"/>
              <p:cNvPicPr>
                <a:picLocks noChangeAspect="1"/>
              </p:cNvPicPr>
              <p:nvPr/>
            </p:nvPicPr>
            <p:blipFill>
              <a:blip r:embed="rId15"/>
              <a:stretch>
                <a:fillRect/>
              </a:stretch>
            </p:blipFill>
            <p:spPr>
              <a:xfrm>
                <a:off x="7456160" y="5510519"/>
                <a:ext cx="647700" cy="466725"/>
              </a:xfrm>
              <a:prstGeom prst="rect">
                <a:avLst/>
              </a:prstGeom>
            </p:spPr>
          </p:pic>
          <p:pic>
            <p:nvPicPr>
              <p:cNvPr id="118" name="Picture 117"/>
              <p:cNvPicPr>
                <a:picLocks noChangeAspect="1"/>
              </p:cNvPicPr>
              <p:nvPr/>
            </p:nvPicPr>
            <p:blipFill>
              <a:blip r:embed="rId16"/>
              <a:stretch>
                <a:fillRect/>
              </a:stretch>
            </p:blipFill>
            <p:spPr>
              <a:xfrm>
                <a:off x="9063346" y="5510519"/>
                <a:ext cx="523875" cy="466725"/>
              </a:xfrm>
              <a:prstGeom prst="rect">
                <a:avLst/>
              </a:prstGeom>
            </p:spPr>
          </p:pic>
          <p:pic>
            <p:nvPicPr>
              <p:cNvPr id="119" name="Picture 118"/>
              <p:cNvPicPr>
                <a:picLocks noChangeAspect="1"/>
              </p:cNvPicPr>
              <p:nvPr/>
            </p:nvPicPr>
            <p:blipFill>
              <a:blip r:embed="rId17"/>
              <a:stretch>
                <a:fillRect/>
              </a:stretch>
            </p:blipFill>
            <p:spPr>
              <a:xfrm>
                <a:off x="10546708" y="5491469"/>
                <a:ext cx="695325" cy="504825"/>
              </a:xfrm>
              <a:prstGeom prst="rect">
                <a:avLst/>
              </a:prstGeom>
            </p:spPr>
          </p:pic>
          <p:sp>
            <p:nvSpPr>
              <p:cNvPr id="120" name="Rectangle 119">
                <a:extLst>
                  <a:ext uri="{FF2B5EF4-FFF2-40B4-BE49-F238E27FC236}">
                    <a16:creationId xmlns="" xmlns:a16="http://schemas.microsoft.com/office/drawing/2014/main" id="{FF3BD5F0-F3D7-43C8-BE5A-FF9DB8194BB7}"/>
                  </a:ext>
                </a:extLst>
              </p:cNvPr>
              <p:cNvSpPr/>
              <p:nvPr/>
            </p:nvSpPr>
            <p:spPr>
              <a:xfrm>
                <a:off x="3935305" y="5980114"/>
                <a:ext cx="1458227" cy="461665"/>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Identity &amp; Access</a:t>
                </a:r>
              </a:p>
              <a:p>
                <a:pPr algn="ctr"/>
                <a:r>
                  <a:rPr lang="en-IN" sz="1200" dirty="0">
                    <a:solidFill>
                      <a:schemeClr val="tx1">
                        <a:lumMod val="75000"/>
                        <a:lumOff val="25000"/>
                      </a:schemeClr>
                    </a:solidFill>
                    <a:latin typeface="Lucida Sans"/>
                    <a:ea typeface="Segoe UI" panose="020B0502040204020203" pitchFamily="34" charset="0"/>
                    <a:cs typeface="Lucida Sans"/>
                  </a:rPr>
                  <a:t>Management</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1" name="Rectangle 120">
                <a:extLst>
                  <a:ext uri="{FF2B5EF4-FFF2-40B4-BE49-F238E27FC236}">
                    <a16:creationId xmlns="" xmlns:a16="http://schemas.microsoft.com/office/drawing/2014/main" id="{FF3BD5F0-F3D7-43C8-BE5A-FF9DB8194BB7}"/>
                  </a:ext>
                </a:extLst>
              </p:cNvPr>
              <p:cNvSpPr/>
              <p:nvPr/>
            </p:nvSpPr>
            <p:spPr>
              <a:xfrm>
                <a:off x="7310118" y="5980114"/>
                <a:ext cx="1071026"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CloudWatch</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2" name="Rectangle 121">
                <a:extLst>
                  <a:ext uri="{FF2B5EF4-FFF2-40B4-BE49-F238E27FC236}">
                    <a16:creationId xmlns="" xmlns:a16="http://schemas.microsoft.com/office/drawing/2014/main" id="{FF3BD5F0-F3D7-43C8-BE5A-FF9DB8194BB7}"/>
                  </a:ext>
                </a:extLst>
              </p:cNvPr>
              <p:cNvSpPr/>
              <p:nvPr/>
            </p:nvSpPr>
            <p:spPr>
              <a:xfrm>
                <a:off x="10137518" y="5980114"/>
                <a:ext cx="1462134" cy="461665"/>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Key Management </a:t>
                </a:r>
              </a:p>
              <a:p>
                <a:pPr algn="ctr"/>
                <a:r>
                  <a:rPr lang="en-IN" sz="1200" dirty="0">
                    <a:solidFill>
                      <a:schemeClr val="tx1">
                        <a:lumMod val="75000"/>
                        <a:lumOff val="25000"/>
                      </a:schemeClr>
                    </a:solidFill>
                    <a:latin typeface="Lucida Sans"/>
                    <a:ea typeface="Segoe UI" panose="020B0502040204020203" pitchFamily="34" charset="0"/>
                    <a:cs typeface="Lucida Sans"/>
                  </a:rPr>
                  <a:t>Service</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3" name="Rectangle 122">
                <a:extLst>
                  <a:ext uri="{FF2B5EF4-FFF2-40B4-BE49-F238E27FC236}">
                    <a16:creationId xmlns="" xmlns:a16="http://schemas.microsoft.com/office/drawing/2014/main" id="{FF3BD5F0-F3D7-43C8-BE5A-FF9DB8194BB7}"/>
                  </a:ext>
                </a:extLst>
              </p:cNvPr>
              <p:cNvSpPr/>
              <p:nvPr/>
            </p:nvSpPr>
            <p:spPr>
              <a:xfrm>
                <a:off x="8723517" y="5980114"/>
                <a:ext cx="956737"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CloudTrail</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4" name="Rectangle 123">
                <a:extLst>
                  <a:ext uri="{FF2B5EF4-FFF2-40B4-BE49-F238E27FC236}">
                    <a16:creationId xmlns="" xmlns:a16="http://schemas.microsoft.com/office/drawing/2014/main" id="{FF3BD5F0-F3D7-43C8-BE5A-FF9DB8194BB7}"/>
                  </a:ext>
                </a:extLst>
              </p:cNvPr>
              <p:cNvSpPr/>
              <p:nvPr/>
            </p:nvSpPr>
            <p:spPr>
              <a:xfrm>
                <a:off x="5660516" y="5980114"/>
                <a:ext cx="1418934" cy="461665"/>
              </a:xfrm>
              <a:prstGeom prst="rect">
                <a:avLst/>
              </a:prstGeom>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Security Token </a:t>
                </a:r>
              </a:p>
              <a:p>
                <a:pPr algn="ctr"/>
                <a:r>
                  <a:rPr lang="en-IN" sz="1200" dirty="0">
                    <a:solidFill>
                      <a:schemeClr val="tx1">
                        <a:lumMod val="75000"/>
                        <a:lumOff val="25000"/>
                      </a:schemeClr>
                    </a:solidFill>
                    <a:latin typeface="Lucida Sans"/>
                    <a:ea typeface="Segoe UI" panose="020B0502040204020203" pitchFamily="34" charset="0"/>
                    <a:cs typeface="Lucida Sans"/>
                  </a:rPr>
                  <a:t>Service</a:t>
                </a:r>
                <a:endParaRPr lang="en-US" sz="1200" dirty="0">
                  <a:solidFill>
                    <a:schemeClr val="tx1">
                      <a:lumMod val="75000"/>
                      <a:lumOff val="25000"/>
                    </a:schemeClr>
                  </a:solidFill>
                  <a:latin typeface="Lucida Sans"/>
                  <a:ea typeface="Segoe UI" panose="020B0502040204020203" pitchFamily="34" charset="0"/>
                  <a:cs typeface="Lucida Sans"/>
                </a:endParaRPr>
              </a:p>
            </p:txBody>
          </p:sp>
        </p:grpSp>
        <p:cxnSp>
          <p:nvCxnSpPr>
            <p:cNvPr id="112" name="Straight Connector 111"/>
            <p:cNvCxnSpPr/>
            <p:nvPr/>
          </p:nvCxnSpPr>
          <p:spPr>
            <a:xfrm>
              <a:off x="6351635" y="4728155"/>
              <a:ext cx="0" cy="360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25" name="Picture 124" descr="C:\Users\lavanya.dillibabu\Desktop\bucket.png">
            <a:extLst>
              <a:ext uri="{FF2B5EF4-FFF2-40B4-BE49-F238E27FC236}">
                <a16:creationId xmlns="" xmlns:a16="http://schemas.microsoft.com/office/drawing/2014/main" id="{BCAC65D8-AA18-461E-90C3-D09A0E2A4BC2}"/>
              </a:ext>
            </a:extLst>
          </p:cNvPr>
          <p:cNvPicPr/>
          <p:nvPr/>
        </p:nvPicPr>
        <p:blipFill rotWithShape="1">
          <a:blip r:embed="rId18" cstate="print">
            <a:extLst>
              <a:ext uri="{28A0092B-C50C-407E-A947-70E740481C1C}">
                <a14:useLocalDpi xmlns:a14="http://schemas.microsoft.com/office/drawing/2010/main" val="0"/>
              </a:ext>
            </a:extLst>
          </a:blip>
          <a:srcRect l="16507" t="15545" r="17949" b="18430"/>
          <a:stretch/>
        </p:blipFill>
        <p:spPr bwMode="auto">
          <a:xfrm>
            <a:off x="633724" y="2367555"/>
            <a:ext cx="449620" cy="481460"/>
          </a:xfrm>
          <a:prstGeom prst="rect">
            <a:avLst/>
          </a:prstGeom>
          <a:noFill/>
          <a:ln>
            <a:noFill/>
          </a:ln>
          <a:extLst>
            <a:ext uri="{53640926-AAD7-44d8-BBD7-CCE9431645EC}">
              <a14:shadowObscured xmlns:a14="http://schemas.microsoft.com/office/drawing/2010/main"/>
            </a:ext>
          </a:extLst>
        </p:spPr>
      </p:pic>
      <p:pic>
        <p:nvPicPr>
          <p:cNvPr id="126" name="Picture 125" descr="C:\Users\lavanya.dillibabu\Desktop\redshift.png">
            <a:extLst>
              <a:ext uri="{FF2B5EF4-FFF2-40B4-BE49-F238E27FC236}">
                <a16:creationId xmlns="" xmlns:a16="http://schemas.microsoft.com/office/drawing/2014/main" id="{0044A2C3-77C1-426E-83BC-03509BE28CBC}"/>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6603" y="3243316"/>
            <a:ext cx="449620" cy="439827"/>
          </a:xfrm>
          <a:prstGeom prst="rect">
            <a:avLst/>
          </a:prstGeom>
          <a:noFill/>
          <a:ln>
            <a:noFill/>
          </a:ln>
        </p:spPr>
      </p:pic>
      <p:sp>
        <p:nvSpPr>
          <p:cNvPr id="127" name="Rectangle 126">
            <a:extLst>
              <a:ext uri="{FF2B5EF4-FFF2-40B4-BE49-F238E27FC236}">
                <a16:creationId xmlns="" xmlns:a16="http://schemas.microsoft.com/office/drawing/2014/main" id="{84244FB1-EE5E-4C32-BF21-D1CD28AB8AD0}"/>
              </a:ext>
            </a:extLst>
          </p:cNvPr>
          <p:cNvSpPr/>
          <p:nvPr/>
        </p:nvSpPr>
        <p:spPr>
          <a:xfrm>
            <a:off x="401530" y="3766935"/>
            <a:ext cx="962358" cy="276999"/>
          </a:xfrm>
          <a:prstGeom prst="rect">
            <a:avLst/>
          </a:prstGeom>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RedShift</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8" name="Rectangle 127">
            <a:extLst>
              <a:ext uri="{FF2B5EF4-FFF2-40B4-BE49-F238E27FC236}">
                <a16:creationId xmlns="" xmlns:a16="http://schemas.microsoft.com/office/drawing/2014/main" id="{2B6FC39D-12E2-4C7B-87C4-A55589149ECA}"/>
              </a:ext>
            </a:extLst>
          </p:cNvPr>
          <p:cNvSpPr/>
          <p:nvPr/>
        </p:nvSpPr>
        <p:spPr>
          <a:xfrm>
            <a:off x="401530" y="2846548"/>
            <a:ext cx="873633" cy="276999"/>
          </a:xfrm>
          <a:prstGeom prst="rect">
            <a:avLst/>
          </a:prstGeom>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S3</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129" name="Rectangle: Rounded Corners 2">
            <a:extLst>
              <a:ext uri="{FF2B5EF4-FFF2-40B4-BE49-F238E27FC236}">
                <a16:creationId xmlns="" xmlns:a16="http://schemas.microsoft.com/office/drawing/2014/main" id="{19BECE64-7E7F-40CF-92F9-546CDC824D1B}"/>
              </a:ext>
            </a:extLst>
          </p:cNvPr>
          <p:cNvSpPr/>
          <p:nvPr/>
        </p:nvSpPr>
        <p:spPr>
          <a:xfrm>
            <a:off x="464602" y="2279340"/>
            <a:ext cx="813622" cy="2020045"/>
          </a:xfrm>
          <a:prstGeom prst="roundRect">
            <a:avLst/>
          </a:prstGeom>
          <a:noFill/>
          <a:ln cap="flat">
            <a:solidFill>
              <a:schemeClr val="tx1">
                <a:lumMod val="50000"/>
                <a:lumOff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lumMod val="75000"/>
                  <a:lumOff val="25000"/>
                </a:schemeClr>
              </a:solidFill>
              <a:latin typeface="Lucida Sans"/>
              <a:ea typeface="Segoe UI" panose="020B0502040204020203" pitchFamily="34" charset="0"/>
              <a:cs typeface="Lucida Sans"/>
            </a:endParaRPr>
          </a:p>
        </p:txBody>
      </p:sp>
      <p:sp>
        <p:nvSpPr>
          <p:cNvPr id="130" name="Rectangle 129">
            <a:extLst>
              <a:ext uri="{FF2B5EF4-FFF2-40B4-BE49-F238E27FC236}">
                <a16:creationId xmlns="" xmlns:a16="http://schemas.microsoft.com/office/drawing/2014/main" id="{38AB5AC1-DED8-48D6-A3AC-E3399E41E2B5}"/>
              </a:ext>
            </a:extLst>
          </p:cNvPr>
          <p:cNvSpPr/>
          <p:nvPr/>
        </p:nvSpPr>
        <p:spPr>
          <a:xfrm>
            <a:off x="139490" y="4362496"/>
            <a:ext cx="1589346" cy="523220"/>
          </a:xfrm>
          <a:prstGeom prst="rect">
            <a:avLst/>
          </a:prstGeom>
        </p:spPr>
        <p:txBody>
          <a:bodyPr wrap="square">
            <a:spAutoFit/>
          </a:bodyPr>
          <a:lstStyle/>
          <a:p>
            <a:pPr algn="ctr"/>
            <a:r>
              <a:rPr lang="en-IN" sz="1400" dirty="0">
                <a:solidFill>
                  <a:schemeClr val="tx1">
                    <a:lumMod val="75000"/>
                    <a:lumOff val="25000"/>
                  </a:schemeClr>
                </a:solidFill>
                <a:latin typeface="Lucida Sans"/>
                <a:ea typeface="Segoe UI" panose="020B0502040204020203" pitchFamily="34" charset="0"/>
                <a:cs typeface="Lucida Sans"/>
              </a:rPr>
              <a:t>Input Data Sources</a:t>
            </a:r>
            <a:endParaRPr lang="en-US" sz="1400" dirty="0">
              <a:solidFill>
                <a:schemeClr val="tx1">
                  <a:lumMod val="75000"/>
                  <a:lumOff val="25000"/>
                </a:schemeClr>
              </a:solidFill>
              <a:latin typeface="Lucida Sans"/>
              <a:ea typeface="Segoe UI" panose="020B0502040204020203" pitchFamily="34" charset="0"/>
              <a:cs typeface="Lucida Sans"/>
            </a:endParaRPr>
          </a:p>
        </p:txBody>
      </p:sp>
      <p:sp>
        <p:nvSpPr>
          <p:cNvPr id="131" name="Rectangle 130">
            <a:extLst>
              <a:ext uri="{FF2B5EF4-FFF2-40B4-BE49-F238E27FC236}">
                <a16:creationId xmlns="" xmlns:a16="http://schemas.microsoft.com/office/drawing/2014/main" id="{8CE7C9A4-9774-4885-91D1-27A940D8CFBD}"/>
              </a:ext>
            </a:extLst>
          </p:cNvPr>
          <p:cNvSpPr/>
          <p:nvPr/>
        </p:nvSpPr>
        <p:spPr>
          <a:xfrm>
            <a:off x="2234634" y="2274614"/>
            <a:ext cx="2025637" cy="20254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Lucida Sans"/>
                <a:ea typeface="Segoe UI" panose="020B0502040204020203" pitchFamily="34" charset="0"/>
                <a:cs typeface="Lucida Sans"/>
              </a:rPr>
              <a:t>Repository Backend Code</a:t>
            </a:r>
          </a:p>
          <a:p>
            <a:endParaRPr lang="en-US" sz="1400" dirty="0">
              <a:solidFill>
                <a:schemeClr val="bg1"/>
              </a:solidFill>
              <a:latin typeface="Lucida Sans"/>
              <a:ea typeface="Segoe UI" panose="020B0502040204020203" pitchFamily="34" charset="0"/>
              <a:cs typeface="Lucida Sans"/>
            </a:endParaRPr>
          </a:p>
          <a:p>
            <a:r>
              <a:rPr lang="en-US" sz="1400" dirty="0">
                <a:solidFill>
                  <a:schemeClr val="bg1"/>
                </a:solidFill>
                <a:latin typeface="Lucida Sans"/>
                <a:ea typeface="Segoe UI" panose="020B0502040204020203" pitchFamily="34" charset="0"/>
                <a:cs typeface="Lucida Sans"/>
              </a:rPr>
              <a:t>Pull data from different sources into centralized repository in a optimized </a:t>
            </a:r>
            <a:r>
              <a:rPr lang="en-US" sz="1400" dirty="0" smtClean="0">
                <a:solidFill>
                  <a:schemeClr val="bg1"/>
                </a:solidFill>
                <a:latin typeface="Lucida Sans"/>
                <a:ea typeface="Segoe UI" panose="020B0502040204020203" pitchFamily="34" charset="0"/>
                <a:cs typeface="Lucida Sans"/>
              </a:rPr>
              <a:t>way</a:t>
            </a:r>
            <a:endParaRPr lang="en-US" sz="1400" dirty="0">
              <a:solidFill>
                <a:schemeClr val="bg1"/>
              </a:solidFill>
              <a:latin typeface="Lucida Sans"/>
              <a:ea typeface="Segoe UI" panose="020B0502040204020203" pitchFamily="34" charset="0"/>
              <a:cs typeface="Lucida Sans"/>
            </a:endParaRPr>
          </a:p>
        </p:txBody>
      </p:sp>
      <p:sp>
        <p:nvSpPr>
          <p:cNvPr id="132" name="Rectangle 131">
            <a:extLst>
              <a:ext uri="{FF2B5EF4-FFF2-40B4-BE49-F238E27FC236}">
                <a16:creationId xmlns="" xmlns:a16="http://schemas.microsoft.com/office/drawing/2014/main" id="{D951856B-254D-4873-A818-80F531B025A5}"/>
              </a:ext>
            </a:extLst>
          </p:cNvPr>
          <p:cNvSpPr/>
          <p:nvPr/>
        </p:nvSpPr>
        <p:spPr>
          <a:xfrm>
            <a:off x="10384704" y="3508268"/>
            <a:ext cx="1063788" cy="461665"/>
          </a:xfrm>
          <a:prstGeom prst="rect">
            <a:avLst/>
          </a:prstGeom>
        </p:spPr>
        <p:txBody>
          <a:bodyPr wrap="squar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Machine </a:t>
            </a:r>
          </a:p>
          <a:p>
            <a:pPr algn="ctr"/>
            <a:r>
              <a:rPr lang="en-IN" sz="1200" dirty="0">
                <a:solidFill>
                  <a:schemeClr val="tx1">
                    <a:lumMod val="75000"/>
                    <a:lumOff val="25000"/>
                  </a:schemeClr>
                </a:solidFill>
                <a:latin typeface="Lucida Sans"/>
                <a:ea typeface="Segoe UI" panose="020B0502040204020203" pitchFamily="34" charset="0"/>
                <a:cs typeface="Lucida Sans"/>
              </a:rPr>
              <a:t>Learning</a:t>
            </a:r>
            <a:endParaRPr lang="en-US" sz="1200" dirty="0">
              <a:solidFill>
                <a:schemeClr val="tx1">
                  <a:lumMod val="75000"/>
                  <a:lumOff val="25000"/>
                </a:schemeClr>
              </a:solidFill>
              <a:latin typeface="Lucida Sans"/>
              <a:ea typeface="Segoe UI" panose="020B0502040204020203" pitchFamily="34" charset="0"/>
              <a:cs typeface="Lucida Sans"/>
            </a:endParaRPr>
          </a:p>
        </p:txBody>
      </p:sp>
      <p:pic>
        <p:nvPicPr>
          <p:cNvPr id="133" name="Picture 132">
            <a:extLst>
              <a:ext uri="{FF2B5EF4-FFF2-40B4-BE49-F238E27FC236}">
                <a16:creationId xmlns="" xmlns:a16="http://schemas.microsoft.com/office/drawing/2014/main" id="{B47374C3-791F-4DF5-B96F-8EA6D37733E3}"/>
              </a:ext>
            </a:extLst>
          </p:cNvPr>
          <p:cNvPicPr>
            <a:picLocks noChangeAspect="1"/>
          </p:cNvPicPr>
          <p:nvPr/>
        </p:nvPicPr>
        <p:blipFill>
          <a:blip r:embed="rId19"/>
          <a:stretch>
            <a:fillRect/>
          </a:stretch>
        </p:blipFill>
        <p:spPr>
          <a:xfrm>
            <a:off x="10615218" y="3003366"/>
            <a:ext cx="611357" cy="562054"/>
          </a:xfrm>
          <a:prstGeom prst="rect">
            <a:avLst/>
          </a:prstGeom>
        </p:spPr>
      </p:pic>
      <p:sp>
        <p:nvSpPr>
          <p:cNvPr id="134" name="Slide Number Placeholder 1">
            <a:extLst>
              <a:ext uri="{FF2B5EF4-FFF2-40B4-BE49-F238E27FC236}">
                <a16:creationId xmlns="" xmlns:a16="http://schemas.microsoft.com/office/drawing/2014/main" id="{91732E49-E77C-4EE0-8345-6073CEAF74F4}"/>
              </a:ext>
            </a:extLst>
          </p:cNvPr>
          <p:cNvSpPr>
            <a:spLocks noGrp="1"/>
          </p:cNvSpPr>
          <p:nvPr>
            <p:ph type="sldNum" sz="quarter" idx="4294967295"/>
          </p:nvPr>
        </p:nvSpPr>
        <p:spPr>
          <a:xfrm>
            <a:off x="9448800" y="6602506"/>
            <a:ext cx="2743200" cy="239992"/>
          </a:xfrm>
          <a:prstGeom prst="rect">
            <a:avLst/>
          </a:prstGeom>
        </p:spPr>
        <p:txBody>
          <a:bodyPr/>
          <a:lstStyle/>
          <a:p>
            <a:fld id="{70B2C2F8-CC18-47EA-B40B-1FF889930AA6}" type="slidenum">
              <a:rPr lang="en-US" smtClean="0">
                <a:solidFill>
                  <a:prstClr val="black">
                    <a:tint val="75000"/>
                  </a:prstClr>
                </a:solidFill>
                <a:latin typeface="Lucida Sans"/>
                <a:cs typeface="Lucida Sans"/>
              </a:rPr>
              <a:pPr/>
              <a:t>14</a:t>
            </a:fld>
            <a:endParaRPr lang="en-US" dirty="0">
              <a:solidFill>
                <a:prstClr val="black">
                  <a:tint val="75000"/>
                </a:prstClr>
              </a:solidFill>
              <a:latin typeface="Lucida Sans"/>
              <a:cs typeface="Lucida Sans"/>
            </a:endParaRPr>
          </a:p>
        </p:txBody>
      </p:sp>
      <p:grpSp>
        <p:nvGrpSpPr>
          <p:cNvPr id="135" name="Group 134">
            <a:extLst>
              <a:ext uri="{FF2B5EF4-FFF2-40B4-BE49-F238E27FC236}">
                <a16:creationId xmlns="" xmlns:a16="http://schemas.microsoft.com/office/drawing/2014/main" id="{D0EF0A60-4E66-478A-A370-ECBB60F66363}"/>
              </a:ext>
            </a:extLst>
          </p:cNvPr>
          <p:cNvGrpSpPr/>
          <p:nvPr/>
        </p:nvGrpSpPr>
        <p:grpSpPr>
          <a:xfrm>
            <a:off x="1356509" y="4986761"/>
            <a:ext cx="1280153" cy="1565341"/>
            <a:chOff x="1493156" y="5171623"/>
            <a:chExt cx="1280153" cy="1565341"/>
          </a:xfrm>
        </p:grpSpPr>
        <p:pic>
          <p:nvPicPr>
            <p:cNvPr id="136" name="Picture 135">
              <a:extLst>
                <a:ext uri="{FF2B5EF4-FFF2-40B4-BE49-F238E27FC236}">
                  <a16:creationId xmlns="" xmlns:a16="http://schemas.microsoft.com/office/drawing/2014/main" id="{3F356382-67E8-4817-8DE0-9BABD617976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42433" y="5171623"/>
              <a:ext cx="1230876" cy="1230876"/>
            </a:xfrm>
            <a:prstGeom prst="rect">
              <a:avLst/>
            </a:prstGeom>
          </p:spPr>
        </p:pic>
        <p:sp>
          <p:nvSpPr>
            <p:cNvPr id="137" name="Rectangle 136">
              <a:extLst>
                <a:ext uri="{FF2B5EF4-FFF2-40B4-BE49-F238E27FC236}">
                  <a16:creationId xmlns="" xmlns:a16="http://schemas.microsoft.com/office/drawing/2014/main" id="{CDF3407F-0A90-44EB-81CC-8366314A1888}"/>
                </a:ext>
              </a:extLst>
            </p:cNvPr>
            <p:cNvSpPr/>
            <p:nvPr/>
          </p:nvSpPr>
          <p:spPr>
            <a:xfrm>
              <a:off x="1493156" y="6459965"/>
              <a:ext cx="1219354"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User Interface</a:t>
              </a:r>
              <a:endParaRPr lang="en-US" sz="1200" dirty="0">
                <a:solidFill>
                  <a:schemeClr val="tx1">
                    <a:lumMod val="75000"/>
                    <a:lumOff val="25000"/>
                  </a:schemeClr>
                </a:solidFill>
                <a:latin typeface="Lucida Sans"/>
                <a:ea typeface="Segoe UI" panose="020B0502040204020203" pitchFamily="34" charset="0"/>
                <a:cs typeface="Lucida Sans"/>
              </a:endParaRPr>
            </a:p>
          </p:txBody>
        </p:sp>
      </p:grpSp>
      <p:sp>
        <p:nvSpPr>
          <p:cNvPr id="62" name="Arc 61"/>
          <p:cNvSpPr/>
          <p:nvPr/>
        </p:nvSpPr>
        <p:spPr>
          <a:xfrm rot="4995754">
            <a:off x="6278848" y="1477968"/>
            <a:ext cx="1177177" cy="1131251"/>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sp>
        <p:nvSpPr>
          <p:cNvPr id="63" name="Left Bracket 62"/>
          <p:cNvSpPr/>
          <p:nvPr/>
        </p:nvSpPr>
        <p:spPr>
          <a:xfrm rot="16200000">
            <a:off x="8230676" y="-191748"/>
            <a:ext cx="313238" cy="4012298"/>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solidFill>
                <a:schemeClr val="tx1">
                  <a:lumMod val="75000"/>
                  <a:lumOff val="25000"/>
                </a:schemeClr>
              </a:solidFill>
              <a:latin typeface="Lucida Sans"/>
              <a:ea typeface="Segoe UI" panose="020B0502040204020203" pitchFamily="34" charset="0"/>
              <a:cs typeface="Lucida Sans"/>
            </a:endParaRPr>
          </a:p>
        </p:txBody>
      </p:sp>
      <p:pic>
        <p:nvPicPr>
          <p:cNvPr id="64" name="Picture 63"/>
          <p:cNvPicPr>
            <a:picLocks noChangeAspect="1"/>
          </p:cNvPicPr>
          <p:nvPr/>
        </p:nvPicPr>
        <p:blipFill rotWithShape="1">
          <a:blip r:embed="rId21"/>
          <a:srcRect b="27018"/>
          <a:stretch/>
        </p:blipFill>
        <p:spPr>
          <a:xfrm>
            <a:off x="6622081" y="1059137"/>
            <a:ext cx="724032" cy="493484"/>
          </a:xfrm>
          <a:prstGeom prst="rect">
            <a:avLst/>
          </a:prstGeom>
        </p:spPr>
      </p:pic>
      <p:pic>
        <p:nvPicPr>
          <p:cNvPr id="65" name="Picture 64"/>
          <p:cNvPicPr>
            <a:picLocks noChangeAspect="1"/>
          </p:cNvPicPr>
          <p:nvPr/>
        </p:nvPicPr>
        <p:blipFill>
          <a:blip r:embed="rId22"/>
          <a:stretch>
            <a:fillRect/>
          </a:stretch>
        </p:blipFill>
        <p:spPr>
          <a:xfrm>
            <a:off x="8530570" y="1058656"/>
            <a:ext cx="620605" cy="476805"/>
          </a:xfrm>
          <a:prstGeom prst="rect">
            <a:avLst/>
          </a:prstGeom>
        </p:spPr>
      </p:pic>
      <p:pic>
        <p:nvPicPr>
          <p:cNvPr id="66" name="Picture 65"/>
          <p:cNvPicPr>
            <a:picLocks noChangeAspect="1"/>
          </p:cNvPicPr>
          <p:nvPr/>
        </p:nvPicPr>
        <p:blipFill>
          <a:blip r:embed="rId23"/>
          <a:stretch>
            <a:fillRect/>
          </a:stretch>
        </p:blipFill>
        <p:spPr>
          <a:xfrm>
            <a:off x="9524927" y="1045704"/>
            <a:ext cx="651486" cy="479541"/>
          </a:xfrm>
          <a:prstGeom prst="rect">
            <a:avLst/>
          </a:prstGeom>
        </p:spPr>
      </p:pic>
      <p:sp>
        <p:nvSpPr>
          <p:cNvPr id="67" name="Rectangle 66">
            <a:extLst>
              <a:ext uri="{FF2B5EF4-FFF2-40B4-BE49-F238E27FC236}">
                <a16:creationId xmlns:a16="http://schemas.microsoft.com/office/drawing/2014/main" xmlns="" id="{FF3BD5F0-F3D7-43C8-BE5A-FF9DB8194BB7}"/>
              </a:ext>
            </a:extLst>
          </p:cNvPr>
          <p:cNvSpPr/>
          <p:nvPr/>
        </p:nvSpPr>
        <p:spPr>
          <a:xfrm>
            <a:off x="6459421" y="1593769"/>
            <a:ext cx="1107996"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API Gateway</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68" name="Rectangle 67">
            <a:extLst>
              <a:ext uri="{FF2B5EF4-FFF2-40B4-BE49-F238E27FC236}">
                <a16:creationId xmlns:a16="http://schemas.microsoft.com/office/drawing/2014/main" xmlns="" id="{FF3BD5F0-F3D7-43C8-BE5A-FF9DB8194BB7}"/>
              </a:ext>
            </a:extLst>
          </p:cNvPr>
          <p:cNvSpPr/>
          <p:nvPr/>
        </p:nvSpPr>
        <p:spPr>
          <a:xfrm>
            <a:off x="8596047" y="1590844"/>
            <a:ext cx="467721"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IAM</a:t>
            </a:r>
          </a:p>
        </p:txBody>
      </p:sp>
      <p:sp>
        <p:nvSpPr>
          <p:cNvPr id="69" name="Rectangle 68">
            <a:extLst>
              <a:ext uri="{FF2B5EF4-FFF2-40B4-BE49-F238E27FC236}">
                <a16:creationId xmlns:a16="http://schemas.microsoft.com/office/drawing/2014/main" xmlns="" id="{FF3BD5F0-F3D7-43C8-BE5A-FF9DB8194BB7}"/>
              </a:ext>
            </a:extLst>
          </p:cNvPr>
          <p:cNvSpPr/>
          <p:nvPr/>
        </p:nvSpPr>
        <p:spPr>
          <a:xfrm>
            <a:off x="9438436" y="1576683"/>
            <a:ext cx="774571"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Cognito</a:t>
            </a:r>
            <a:endParaRPr lang="en-US" sz="1200" dirty="0">
              <a:solidFill>
                <a:schemeClr val="tx1">
                  <a:lumMod val="75000"/>
                  <a:lumOff val="25000"/>
                </a:schemeClr>
              </a:solidFill>
              <a:latin typeface="Lucida Sans"/>
              <a:ea typeface="Segoe UI" panose="020B0502040204020203" pitchFamily="34" charset="0"/>
              <a:cs typeface="Lucida Sans"/>
            </a:endParaRPr>
          </a:p>
        </p:txBody>
      </p:sp>
      <p:pic>
        <p:nvPicPr>
          <p:cNvPr id="70" name="Picture 69"/>
          <p:cNvPicPr>
            <a:picLocks noChangeAspect="1"/>
          </p:cNvPicPr>
          <p:nvPr/>
        </p:nvPicPr>
        <p:blipFill>
          <a:blip r:embed="rId24"/>
          <a:stretch>
            <a:fillRect/>
          </a:stretch>
        </p:blipFill>
        <p:spPr>
          <a:xfrm>
            <a:off x="7725452" y="1073415"/>
            <a:ext cx="498404" cy="500895"/>
          </a:xfrm>
          <a:prstGeom prst="rect">
            <a:avLst/>
          </a:prstGeom>
        </p:spPr>
      </p:pic>
      <p:sp>
        <p:nvSpPr>
          <p:cNvPr id="71" name="Rectangle 70">
            <a:extLst>
              <a:ext uri="{FF2B5EF4-FFF2-40B4-BE49-F238E27FC236}">
                <a16:creationId xmlns:a16="http://schemas.microsoft.com/office/drawing/2014/main" xmlns="" id="{FF3BD5F0-F3D7-43C8-BE5A-FF9DB8194BB7}"/>
              </a:ext>
            </a:extLst>
          </p:cNvPr>
          <p:cNvSpPr/>
          <p:nvPr/>
        </p:nvSpPr>
        <p:spPr>
          <a:xfrm>
            <a:off x="7552913" y="1590844"/>
            <a:ext cx="774571" cy="276999"/>
          </a:xfrm>
          <a:prstGeom prst="rect">
            <a:avLst/>
          </a:prstGeom>
        </p:spPr>
        <p:txBody>
          <a:bodyPr wrap="none">
            <a:spAutoFit/>
          </a:bodyPr>
          <a:lstStyle/>
          <a:p>
            <a:pPr algn="ctr"/>
            <a:r>
              <a:rPr lang="en-IN" sz="1200" dirty="0">
                <a:solidFill>
                  <a:schemeClr val="tx1">
                    <a:lumMod val="75000"/>
                    <a:lumOff val="25000"/>
                  </a:schemeClr>
                </a:solidFill>
                <a:latin typeface="Lucida Sans"/>
                <a:ea typeface="Segoe UI" panose="020B0502040204020203" pitchFamily="34" charset="0"/>
                <a:cs typeface="Lucida Sans"/>
              </a:rPr>
              <a:t>Lambda</a:t>
            </a:r>
            <a:endParaRPr lang="en-US" sz="1200" dirty="0">
              <a:solidFill>
                <a:schemeClr val="tx1">
                  <a:lumMod val="75000"/>
                  <a:lumOff val="25000"/>
                </a:schemeClr>
              </a:solidFill>
              <a:latin typeface="Lucida Sans"/>
              <a:ea typeface="Segoe UI" panose="020B0502040204020203" pitchFamily="34" charset="0"/>
              <a:cs typeface="Lucida Sans"/>
            </a:endParaRPr>
          </a:p>
        </p:txBody>
      </p:sp>
      <p:sp>
        <p:nvSpPr>
          <p:cNvPr id="72" name="Rectangle 71">
            <a:extLst>
              <a:ext uri="{FF2B5EF4-FFF2-40B4-BE49-F238E27FC236}">
                <a16:creationId xmlns:a16="http://schemas.microsoft.com/office/drawing/2014/main" xmlns="" id="{FF3BD5F0-F3D7-43C8-BE5A-FF9DB8194BB7}"/>
              </a:ext>
            </a:extLst>
          </p:cNvPr>
          <p:cNvSpPr/>
          <p:nvPr/>
        </p:nvSpPr>
        <p:spPr>
          <a:xfrm>
            <a:off x="10433635" y="1058789"/>
            <a:ext cx="1375074" cy="892552"/>
          </a:xfrm>
          <a:prstGeom prst="rect">
            <a:avLst/>
          </a:prstGeom>
        </p:spPr>
        <p:txBody>
          <a:bodyPr wrap="square">
            <a:spAutoFit/>
          </a:bodyPr>
          <a:lstStyle/>
          <a:p>
            <a:r>
              <a:rPr lang="en-IN" sz="1400" dirty="0">
                <a:solidFill>
                  <a:schemeClr val="tx1">
                    <a:lumMod val="75000"/>
                    <a:lumOff val="25000"/>
                  </a:schemeClr>
                </a:solidFill>
                <a:latin typeface="Lucida Sans"/>
                <a:cs typeface="Lucida Sans"/>
              </a:rPr>
              <a:t>Access &amp; User Interface</a:t>
            </a:r>
          </a:p>
          <a:p>
            <a:r>
              <a:rPr lang="en-IN" sz="1100" dirty="0">
                <a:solidFill>
                  <a:schemeClr val="tx1">
                    <a:lumMod val="75000"/>
                    <a:lumOff val="25000"/>
                  </a:schemeClr>
                </a:solidFill>
                <a:latin typeface="Lucida Sans"/>
                <a:cs typeface="Lucida Sans"/>
              </a:rPr>
              <a:t>Provide easy &amp; secure access</a:t>
            </a:r>
            <a:endParaRPr lang="en-US" sz="1100" dirty="0">
              <a:solidFill>
                <a:schemeClr val="tx1">
                  <a:lumMod val="75000"/>
                  <a:lumOff val="25000"/>
                </a:schemeClr>
              </a:solidFill>
              <a:latin typeface="Lucida Sans"/>
              <a:cs typeface="Lucida Sans"/>
            </a:endParaRPr>
          </a:p>
        </p:txBody>
      </p:sp>
    </p:spTree>
    <p:extLst>
      <p:ext uri="{BB962C8B-B14F-4D97-AF65-F5344CB8AC3E}">
        <p14:creationId xmlns:p14="http://schemas.microsoft.com/office/powerpoint/2010/main" val="1147276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442" y="1978407"/>
            <a:ext cx="5510847" cy="1325563"/>
          </a:xfrm>
        </p:spPr>
        <p:txBody>
          <a:bodyPr/>
          <a:lstStyle/>
          <a:p>
            <a:r>
              <a:rPr lang="en-US" dirty="0"/>
              <a:t>Thank You</a:t>
            </a:r>
          </a:p>
        </p:txBody>
      </p:sp>
      <p:grpSp>
        <p:nvGrpSpPr>
          <p:cNvPr id="9" name="Group 8"/>
          <p:cNvGrpSpPr/>
          <p:nvPr/>
        </p:nvGrpSpPr>
        <p:grpSpPr>
          <a:xfrm>
            <a:off x="7485610" y="3260358"/>
            <a:ext cx="3200400" cy="1828800"/>
            <a:chOff x="7517766" y="3292508"/>
            <a:chExt cx="3200400" cy="1828800"/>
          </a:xfrm>
        </p:grpSpPr>
        <p:sp>
          <p:nvSpPr>
            <p:cNvPr id="6" name="Rectangle 5"/>
            <p:cNvSpPr/>
            <p:nvPr/>
          </p:nvSpPr>
          <p:spPr>
            <a:xfrm>
              <a:off x="7517766" y="3292508"/>
              <a:ext cx="3200400" cy="1828800"/>
            </a:xfrm>
            <a:prstGeom prst="rect">
              <a:avLst/>
            </a:prstGeom>
            <a:solidFill>
              <a:schemeClr val="bg1"/>
            </a:solidFill>
            <a:ln w="3175">
              <a:solidFill>
                <a:schemeClr val="tx1">
                  <a:lumMod val="50000"/>
                  <a:lumOff val="50000"/>
                </a:schemeClr>
              </a:solidFill>
            </a:ln>
            <a:effectLst>
              <a:outerShdw blurRad="40000" dist="23000" dir="72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Lucida Sans"/>
                <a:cs typeface="Lucida Sans"/>
              </a:endParaRPr>
            </a:p>
          </p:txBody>
        </p:sp>
        <p:pic>
          <p:nvPicPr>
            <p:cNvPr id="7" name="Picture 6" descr="Logo-Final-New-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670" y="3311175"/>
              <a:ext cx="1156743" cy="817951"/>
            </a:xfrm>
            <a:prstGeom prst="rect">
              <a:avLst/>
            </a:prstGeom>
          </p:spPr>
        </p:pic>
        <p:sp>
          <p:nvSpPr>
            <p:cNvPr id="8" name="TextBox 7"/>
            <p:cNvSpPr txBox="1"/>
            <p:nvPr/>
          </p:nvSpPr>
          <p:spPr>
            <a:xfrm>
              <a:off x="7665704" y="4490258"/>
              <a:ext cx="1935408" cy="538609"/>
            </a:xfrm>
            <a:prstGeom prst="rect">
              <a:avLst/>
            </a:prstGeom>
            <a:noFill/>
          </p:spPr>
          <p:txBody>
            <a:bodyPr wrap="none" rtlCol="0">
              <a:spAutoFit/>
            </a:bodyPr>
            <a:lstStyle/>
            <a:p>
              <a:r>
                <a:rPr lang="en-US" sz="1100" b="1" dirty="0" smtClean="0">
                  <a:latin typeface="Lucida Sans"/>
                  <a:cs typeface="Lucida Sans"/>
                </a:rPr>
                <a:t>Fabian Cortes</a:t>
              </a:r>
            </a:p>
            <a:p>
              <a:r>
                <a:rPr lang="en-US" sz="900" dirty="0" smtClean="0">
                  <a:latin typeface="Lucida Sans"/>
                  <a:cs typeface="Lucida Sans"/>
                </a:rPr>
                <a:t>434-531-3335</a:t>
              </a:r>
            </a:p>
            <a:p>
              <a:r>
                <a:rPr lang="en-US" sz="900" dirty="0" smtClean="0">
                  <a:latin typeface="Lucida Sans"/>
                  <a:cs typeface="Lucida Sans"/>
                </a:rPr>
                <a:t>Fabian.Cortes@LatentView.com</a:t>
              </a:r>
              <a:endParaRPr lang="en-US" sz="900" dirty="0">
                <a:latin typeface="Lucida Sans"/>
                <a:cs typeface="Lucida Sans"/>
              </a:endParaRPr>
            </a:p>
          </p:txBody>
        </p:sp>
      </p:grpSp>
    </p:spTree>
    <p:extLst>
      <p:ext uri="{BB962C8B-B14F-4D97-AF65-F5344CB8AC3E}">
        <p14:creationId xmlns:p14="http://schemas.microsoft.com/office/powerpoint/2010/main" val="118576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2400" dirty="0"/>
              <a:t>About LatentView Analytics</a:t>
            </a:r>
          </a:p>
        </p:txBody>
      </p:sp>
      <p:sp>
        <p:nvSpPr>
          <p:cNvPr id="3" name="Footer Placeholder 2"/>
          <p:cNvSpPr>
            <a:spLocks noGrp="1"/>
          </p:cNvSpPr>
          <p:nvPr>
            <p:ph type="ftr" sz="quarter" idx="4294967295"/>
          </p:nvPr>
        </p:nvSpPr>
        <p:spPr>
          <a:xfrm>
            <a:off x="0" y="6356350"/>
            <a:ext cx="4114800" cy="365125"/>
          </a:xfrm>
        </p:spPr>
        <p:txBody>
          <a:bodyPr/>
          <a:lstStyle/>
          <a:p>
            <a:r>
              <a:rPr lang="de-DE"/>
              <a:t>© </a:t>
            </a:r>
            <a:r>
              <a:rPr lang="en-US"/>
              <a:t>LatentView Analytics. Confidential</a:t>
            </a:r>
            <a:endParaRPr lang="en-US" dirty="0"/>
          </a:p>
        </p:txBody>
      </p:sp>
      <p:sp>
        <p:nvSpPr>
          <p:cNvPr id="4" name="Slide Number Placeholder 3"/>
          <p:cNvSpPr>
            <a:spLocks noGrp="1"/>
          </p:cNvSpPr>
          <p:nvPr>
            <p:ph type="sldNum" sz="quarter" idx="4294967295"/>
          </p:nvPr>
        </p:nvSpPr>
        <p:spPr>
          <a:xfrm>
            <a:off x="11623675" y="6356350"/>
            <a:ext cx="568325" cy="365125"/>
          </a:xfrm>
        </p:spPr>
        <p:txBody>
          <a:bodyPr/>
          <a:lstStyle/>
          <a:p>
            <a:fld id="{6CD9AD5F-3CCE-084D-84D8-4A35232D3779}" type="slidenum">
              <a:rPr lang="en-US" smtClean="0"/>
              <a:pPr/>
              <a:t>2</a:t>
            </a:fld>
            <a:endParaRPr lang="en-US"/>
          </a:p>
        </p:txBody>
      </p:sp>
    </p:spTree>
    <p:extLst>
      <p:ext uri="{BB962C8B-B14F-4D97-AF65-F5344CB8AC3E}">
        <p14:creationId xmlns:p14="http://schemas.microsoft.com/office/powerpoint/2010/main" val="18849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0" y="1"/>
            <a:ext cx="5809761" cy="970156"/>
          </a:xfrm>
          <a:solidFill>
            <a:schemeClr val="bg1"/>
          </a:solidFill>
        </p:spPr>
        <p:txBody>
          <a:bodyPr anchor="ctr"/>
          <a:lstStyle/>
          <a:p>
            <a:r>
              <a:rPr lang="en-US" sz="2400" b="0" dirty="0"/>
              <a:t>LatentView at a glance</a:t>
            </a:r>
          </a:p>
        </p:txBody>
      </p:sp>
      <p:sp>
        <p:nvSpPr>
          <p:cNvPr id="17" name="Slide Number Placeholder 16"/>
          <p:cNvSpPr>
            <a:spLocks noGrp="1"/>
          </p:cNvSpPr>
          <p:nvPr>
            <p:ph type="sldNum" sz="quarter" idx="4"/>
          </p:nvPr>
        </p:nvSpPr>
        <p:spPr/>
        <p:txBody>
          <a:bodyPr/>
          <a:lstStyle/>
          <a:p>
            <a:fld id="{A0C1D9D2-9780-41B5-B48D-9BB1413BC614}" type="slidenum">
              <a:rPr lang="en-US" smtClean="0">
                <a:solidFill>
                  <a:schemeClr val="bg1">
                    <a:lumMod val="50000"/>
                  </a:schemeClr>
                </a:solidFill>
              </a:rPr>
              <a:t>3</a:t>
            </a:fld>
            <a:endParaRPr lang="en-US" dirty="0">
              <a:solidFill>
                <a:schemeClr val="bg1">
                  <a:lumMod val="50000"/>
                </a:schemeClr>
              </a:solidFill>
            </a:endParaRPr>
          </a:p>
        </p:txBody>
      </p:sp>
      <p:sp>
        <p:nvSpPr>
          <p:cNvPr id="34" name="Shape 175">
            <a:extLst>
              <a:ext uri="{FF2B5EF4-FFF2-40B4-BE49-F238E27FC236}">
                <a16:creationId xmlns="" xmlns:a16="http://schemas.microsoft.com/office/drawing/2014/main" id="{4AC160A4-A618-C840-95E7-970B7BDC2C38}"/>
              </a:ext>
            </a:extLst>
          </p:cNvPr>
          <p:cNvSpPr/>
          <p:nvPr/>
        </p:nvSpPr>
        <p:spPr>
          <a:xfrm>
            <a:off x="546136" y="1556413"/>
            <a:ext cx="1758953" cy="1758952"/>
          </a:xfrm>
          <a:prstGeom prst="ellipse">
            <a:avLst/>
          </a:prstGeom>
          <a:solidFill>
            <a:srgbClr val="095879"/>
          </a:solidFill>
          <a:ln>
            <a:solidFill>
              <a:schemeClr val="bg1">
                <a:lumMod val="95000"/>
              </a:schemeClr>
            </a:solidFill>
          </a:ln>
        </p:spPr>
        <p:txBody>
          <a:bodyPr wrap="square" lIns="91425" tIns="45700" rIns="91425" bIns="45700" anchor="ctr" anchorCtr="0">
            <a:noAutofit/>
          </a:bodyPr>
          <a:lstStyle/>
          <a:p>
            <a:pPr marL="0" marR="0" lvl="0" indent="0" algn="ctr" rtl="0">
              <a:spcBef>
                <a:spcPts val="0"/>
              </a:spcBef>
              <a:spcAft>
                <a:spcPts val="0"/>
              </a:spcAft>
              <a:buNone/>
            </a:pPr>
            <a:endParaRPr sz="1400" i="0" u="none" strike="noStrike" cap="none">
              <a:solidFill>
                <a:schemeClr val="lt1"/>
              </a:solidFill>
              <a:latin typeface="Lucida Sans"/>
              <a:cs typeface="Lucida Sans"/>
            </a:endParaRPr>
          </a:p>
        </p:txBody>
      </p:sp>
      <p:sp>
        <p:nvSpPr>
          <p:cNvPr id="35" name="Shape 176">
            <a:extLst>
              <a:ext uri="{FF2B5EF4-FFF2-40B4-BE49-F238E27FC236}">
                <a16:creationId xmlns="" xmlns:a16="http://schemas.microsoft.com/office/drawing/2014/main" id="{7087BED4-6398-9547-9685-35CC37B2D148}"/>
              </a:ext>
            </a:extLst>
          </p:cNvPr>
          <p:cNvSpPr/>
          <p:nvPr/>
        </p:nvSpPr>
        <p:spPr>
          <a:xfrm>
            <a:off x="2079324" y="1527863"/>
            <a:ext cx="1827592" cy="1827591"/>
          </a:xfrm>
          <a:prstGeom prst="ellipse">
            <a:avLst/>
          </a:prstGeom>
          <a:solidFill>
            <a:srgbClr val="095879"/>
          </a:solidFill>
          <a:ln>
            <a:solidFill>
              <a:schemeClr val="bg1">
                <a:lumMod val="95000"/>
              </a:schemeClr>
            </a:solidFill>
          </a:ln>
        </p:spPr>
        <p:txBody>
          <a:bodyPr wrap="square" lIns="91425" tIns="45700" rIns="91425" bIns="45700" anchor="ctr" anchorCtr="0">
            <a:noAutofit/>
          </a:bodyPr>
          <a:lstStyle/>
          <a:p>
            <a:pPr marL="0" marR="0" lvl="0" indent="0" algn="ctr" rtl="0">
              <a:spcBef>
                <a:spcPts val="0"/>
              </a:spcBef>
              <a:spcAft>
                <a:spcPts val="0"/>
              </a:spcAft>
              <a:buNone/>
            </a:pPr>
            <a:endParaRPr sz="1400" i="0" u="none" strike="noStrike" cap="none">
              <a:solidFill>
                <a:schemeClr val="lt1"/>
              </a:solidFill>
              <a:latin typeface="Lucida Sans"/>
              <a:cs typeface="Lucida Sans"/>
            </a:endParaRPr>
          </a:p>
        </p:txBody>
      </p:sp>
      <p:sp>
        <p:nvSpPr>
          <p:cNvPr id="36" name="Shape 177">
            <a:extLst>
              <a:ext uri="{FF2B5EF4-FFF2-40B4-BE49-F238E27FC236}">
                <a16:creationId xmlns="" xmlns:a16="http://schemas.microsoft.com/office/drawing/2014/main" id="{DADF8354-A272-1B4D-9341-B51B0CC16AEC}"/>
              </a:ext>
            </a:extLst>
          </p:cNvPr>
          <p:cNvSpPr txBox="1"/>
          <p:nvPr/>
        </p:nvSpPr>
        <p:spPr>
          <a:xfrm>
            <a:off x="915731" y="2300159"/>
            <a:ext cx="1019763" cy="49244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1" i="1" u="none" strike="noStrike" cap="none">
                <a:solidFill>
                  <a:schemeClr val="lt1"/>
                </a:solidFill>
                <a:latin typeface="Lucida Sans"/>
                <a:cs typeface="Lucida Sans"/>
              </a:rPr>
              <a:t>2006</a:t>
            </a:r>
          </a:p>
        </p:txBody>
      </p:sp>
      <p:sp>
        <p:nvSpPr>
          <p:cNvPr id="37" name="Shape 178">
            <a:extLst>
              <a:ext uri="{FF2B5EF4-FFF2-40B4-BE49-F238E27FC236}">
                <a16:creationId xmlns="" xmlns:a16="http://schemas.microsoft.com/office/drawing/2014/main" id="{AE4D054A-197F-B54C-B0BF-0B481BEBBB3D}"/>
              </a:ext>
            </a:extLst>
          </p:cNvPr>
          <p:cNvSpPr/>
          <p:nvPr/>
        </p:nvSpPr>
        <p:spPr>
          <a:xfrm>
            <a:off x="3687583" y="1556413"/>
            <a:ext cx="1758953" cy="1758952"/>
          </a:xfrm>
          <a:prstGeom prst="ellipse">
            <a:avLst/>
          </a:prstGeom>
          <a:solidFill>
            <a:srgbClr val="095879"/>
          </a:solidFill>
          <a:ln>
            <a:solidFill>
              <a:schemeClr val="bg1">
                <a:lumMod val="95000"/>
              </a:schemeClr>
            </a:solidFill>
          </a:ln>
        </p:spPr>
        <p:txBody>
          <a:bodyPr wrap="square" lIns="91425" tIns="45700" rIns="91425" bIns="45700" anchor="ctr" anchorCtr="0">
            <a:noAutofit/>
          </a:bodyPr>
          <a:lstStyle/>
          <a:p>
            <a:pPr marL="0" marR="0" lvl="0" indent="0" algn="ctr" rtl="0">
              <a:spcBef>
                <a:spcPts val="0"/>
              </a:spcBef>
              <a:spcAft>
                <a:spcPts val="0"/>
              </a:spcAft>
              <a:buNone/>
            </a:pPr>
            <a:endParaRPr sz="1400" i="0" u="none" strike="noStrike" cap="none">
              <a:solidFill>
                <a:schemeClr val="lt1"/>
              </a:solidFill>
              <a:latin typeface="Lucida Sans"/>
              <a:cs typeface="Lucida Sans"/>
            </a:endParaRPr>
          </a:p>
        </p:txBody>
      </p:sp>
      <p:sp>
        <p:nvSpPr>
          <p:cNvPr id="38" name="Shape 179">
            <a:extLst>
              <a:ext uri="{FF2B5EF4-FFF2-40B4-BE49-F238E27FC236}">
                <a16:creationId xmlns="" xmlns:a16="http://schemas.microsoft.com/office/drawing/2014/main" id="{EEC870D7-B8E9-F846-9863-537E569FB8C5}"/>
              </a:ext>
            </a:extLst>
          </p:cNvPr>
          <p:cNvSpPr txBox="1"/>
          <p:nvPr/>
        </p:nvSpPr>
        <p:spPr>
          <a:xfrm>
            <a:off x="4233628" y="2091796"/>
            <a:ext cx="1134574" cy="4924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i="1" u="none" strike="noStrike" cap="none">
                <a:solidFill>
                  <a:schemeClr val="lt1"/>
                </a:solidFill>
                <a:latin typeface="Lucida Sans"/>
                <a:cs typeface="Lucida Sans"/>
              </a:rPr>
              <a:t>11</a:t>
            </a:r>
          </a:p>
        </p:txBody>
      </p:sp>
      <p:sp>
        <p:nvSpPr>
          <p:cNvPr id="39" name="Shape 180">
            <a:extLst>
              <a:ext uri="{FF2B5EF4-FFF2-40B4-BE49-F238E27FC236}">
                <a16:creationId xmlns="" xmlns:a16="http://schemas.microsoft.com/office/drawing/2014/main" id="{3A4144BD-30EA-E542-B43D-CEDFC7EE340E}"/>
              </a:ext>
            </a:extLst>
          </p:cNvPr>
          <p:cNvSpPr txBox="1"/>
          <p:nvPr/>
        </p:nvSpPr>
        <p:spPr>
          <a:xfrm>
            <a:off x="2500304" y="2055452"/>
            <a:ext cx="985632" cy="49244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b="1" i="1" u="none" strike="noStrike" cap="none">
                <a:solidFill>
                  <a:schemeClr val="lt1"/>
                </a:solidFill>
                <a:latin typeface="Lucida Sans"/>
                <a:cs typeface="Lucida Sans"/>
              </a:rPr>
              <a:t>530</a:t>
            </a:r>
          </a:p>
        </p:txBody>
      </p:sp>
      <p:sp>
        <p:nvSpPr>
          <p:cNvPr id="40" name="Shape 181">
            <a:extLst>
              <a:ext uri="{FF2B5EF4-FFF2-40B4-BE49-F238E27FC236}">
                <a16:creationId xmlns="" xmlns:a16="http://schemas.microsoft.com/office/drawing/2014/main" id="{6B5DEEAC-6ED5-FB41-A0D1-EAA6B752F232}"/>
              </a:ext>
            </a:extLst>
          </p:cNvPr>
          <p:cNvSpPr txBox="1"/>
          <p:nvPr/>
        </p:nvSpPr>
        <p:spPr>
          <a:xfrm>
            <a:off x="963228" y="1899136"/>
            <a:ext cx="931895" cy="52322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i="0" u="none" strike="noStrike" cap="none" dirty="0">
                <a:solidFill>
                  <a:schemeClr val="lt1"/>
                </a:solidFill>
                <a:latin typeface="Lucida Sans"/>
                <a:cs typeface="Lucida Sans"/>
              </a:rPr>
              <a:t>Founded in</a:t>
            </a:r>
          </a:p>
        </p:txBody>
      </p:sp>
      <p:sp>
        <p:nvSpPr>
          <p:cNvPr id="41" name="Shape 182">
            <a:extLst>
              <a:ext uri="{FF2B5EF4-FFF2-40B4-BE49-F238E27FC236}">
                <a16:creationId xmlns="" xmlns:a16="http://schemas.microsoft.com/office/drawing/2014/main" id="{5271208E-2899-204B-A82F-51457D6F108E}"/>
              </a:ext>
            </a:extLst>
          </p:cNvPr>
          <p:cNvSpPr txBox="1"/>
          <p:nvPr/>
        </p:nvSpPr>
        <p:spPr>
          <a:xfrm>
            <a:off x="507050" y="2584113"/>
            <a:ext cx="1858642" cy="307777"/>
          </a:xfrm>
          <a:prstGeom prst="rect">
            <a:avLst/>
          </a:prstGeom>
          <a:noFill/>
          <a:ln>
            <a:noFill/>
          </a:ln>
        </p:spPr>
        <p:txBody>
          <a:bodyPr wrap="square" lIns="91425" tIns="45700" rIns="91425" bIns="45700" anchor="ctr" anchorCtr="0">
            <a:noAutofit/>
          </a:bodyPr>
          <a:lstStyle/>
          <a:p>
            <a:pPr marL="0" marR="0" lvl="0" indent="0" algn="ctr" rtl="0">
              <a:spcBef>
                <a:spcPts val="0"/>
              </a:spcBef>
              <a:buNone/>
            </a:pPr>
            <a:endParaRPr sz="1200" i="0" u="none" strike="noStrike" cap="none">
              <a:solidFill>
                <a:schemeClr val="lt1"/>
              </a:solidFill>
              <a:latin typeface="Lucida Sans"/>
              <a:cs typeface="Lucida Sans"/>
            </a:endParaRPr>
          </a:p>
        </p:txBody>
      </p:sp>
      <p:sp>
        <p:nvSpPr>
          <p:cNvPr id="42" name="Shape 183">
            <a:extLst>
              <a:ext uri="{FF2B5EF4-FFF2-40B4-BE49-F238E27FC236}">
                <a16:creationId xmlns="" xmlns:a16="http://schemas.microsoft.com/office/drawing/2014/main" id="{53024D5D-F529-5F44-8B01-44923D22084E}"/>
              </a:ext>
            </a:extLst>
          </p:cNvPr>
          <p:cNvSpPr txBox="1"/>
          <p:nvPr/>
        </p:nvSpPr>
        <p:spPr>
          <a:xfrm>
            <a:off x="2720423" y="1844816"/>
            <a:ext cx="733752"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i="0" u="none" strike="noStrike" cap="none" dirty="0">
                <a:solidFill>
                  <a:schemeClr val="lt1"/>
                </a:solidFill>
                <a:latin typeface="Lucida Sans"/>
                <a:cs typeface="Lucida Sans"/>
              </a:rPr>
              <a:t>Over</a:t>
            </a:r>
          </a:p>
        </p:txBody>
      </p:sp>
      <p:sp>
        <p:nvSpPr>
          <p:cNvPr id="43" name="Shape 184">
            <a:extLst>
              <a:ext uri="{FF2B5EF4-FFF2-40B4-BE49-F238E27FC236}">
                <a16:creationId xmlns="" xmlns:a16="http://schemas.microsoft.com/office/drawing/2014/main" id="{68BE4AB7-2969-2943-A3BC-B62AB10C05EC}"/>
              </a:ext>
            </a:extLst>
          </p:cNvPr>
          <p:cNvSpPr txBox="1"/>
          <p:nvPr/>
        </p:nvSpPr>
        <p:spPr>
          <a:xfrm>
            <a:off x="3798107" y="1853125"/>
            <a:ext cx="1602914" cy="30777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i="0" u="none" strike="noStrike" cap="none">
                <a:solidFill>
                  <a:schemeClr val="lt1"/>
                </a:solidFill>
                <a:latin typeface="Lucida Sans"/>
                <a:cs typeface="Lucida Sans"/>
              </a:rPr>
              <a:t>Grown</a:t>
            </a:r>
          </a:p>
        </p:txBody>
      </p:sp>
      <p:sp>
        <p:nvSpPr>
          <p:cNvPr id="46" name="Shape 185">
            <a:extLst>
              <a:ext uri="{FF2B5EF4-FFF2-40B4-BE49-F238E27FC236}">
                <a16:creationId xmlns="" xmlns:a16="http://schemas.microsoft.com/office/drawing/2014/main" id="{10BCD542-2BF9-5D48-BCBD-B2420F9BDD40}"/>
              </a:ext>
            </a:extLst>
          </p:cNvPr>
          <p:cNvSpPr txBox="1"/>
          <p:nvPr/>
        </p:nvSpPr>
        <p:spPr>
          <a:xfrm>
            <a:off x="3805019" y="2576881"/>
            <a:ext cx="1553085" cy="52322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i="0" u="none" strike="noStrike" cap="none">
                <a:solidFill>
                  <a:schemeClr val="lt1"/>
                </a:solidFill>
                <a:latin typeface="Lucida Sans"/>
                <a:cs typeface="Lucida Sans"/>
              </a:rPr>
              <a:t>times in last </a:t>
            </a:r>
          </a:p>
          <a:p>
            <a:pPr marL="0" marR="0" lvl="0" indent="0" algn="ctr" rtl="0">
              <a:spcBef>
                <a:spcPts val="0"/>
              </a:spcBef>
              <a:buSzPct val="25000"/>
              <a:buNone/>
            </a:pPr>
            <a:r>
              <a:rPr lang="en-US" sz="1200" i="0" u="none" strike="noStrike" cap="none">
                <a:solidFill>
                  <a:schemeClr val="lt1"/>
                </a:solidFill>
                <a:latin typeface="Lucida Sans"/>
                <a:cs typeface="Lucida Sans"/>
              </a:rPr>
              <a:t>six years</a:t>
            </a:r>
          </a:p>
        </p:txBody>
      </p:sp>
      <p:sp>
        <p:nvSpPr>
          <p:cNvPr id="48" name="Shape 186">
            <a:extLst>
              <a:ext uri="{FF2B5EF4-FFF2-40B4-BE49-F238E27FC236}">
                <a16:creationId xmlns="" xmlns:a16="http://schemas.microsoft.com/office/drawing/2014/main" id="{159AD1C0-8974-134E-A77B-65D89FBBE34E}"/>
              </a:ext>
            </a:extLst>
          </p:cNvPr>
          <p:cNvSpPr txBox="1"/>
          <p:nvPr/>
        </p:nvSpPr>
        <p:spPr>
          <a:xfrm>
            <a:off x="2403803" y="2520205"/>
            <a:ext cx="1238197" cy="30777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200" dirty="0">
                <a:solidFill>
                  <a:schemeClr val="lt1"/>
                </a:solidFill>
                <a:latin typeface="Lucida Sans"/>
                <a:cs typeface="Lucida Sans"/>
              </a:rPr>
              <a:t>p</a:t>
            </a:r>
            <a:r>
              <a:rPr lang="en-US" sz="1200" i="0" u="none" strike="noStrike" cap="none" dirty="0">
                <a:solidFill>
                  <a:schemeClr val="lt1"/>
                </a:solidFill>
                <a:latin typeface="Lucida Sans"/>
                <a:cs typeface="Lucida Sans"/>
              </a:rPr>
              <a:t>eople strong</a:t>
            </a:r>
          </a:p>
        </p:txBody>
      </p:sp>
      <p:sp>
        <p:nvSpPr>
          <p:cNvPr id="49" name="Shape 187">
            <a:extLst>
              <a:ext uri="{FF2B5EF4-FFF2-40B4-BE49-F238E27FC236}">
                <a16:creationId xmlns="" xmlns:a16="http://schemas.microsoft.com/office/drawing/2014/main" id="{4D22098D-5002-6444-BAE5-553A48209762}"/>
              </a:ext>
            </a:extLst>
          </p:cNvPr>
          <p:cNvSpPr/>
          <p:nvPr/>
        </p:nvSpPr>
        <p:spPr>
          <a:xfrm>
            <a:off x="5230127" y="1546717"/>
            <a:ext cx="1764000" cy="1763999"/>
          </a:xfrm>
          <a:prstGeom prst="ellipse">
            <a:avLst/>
          </a:prstGeom>
          <a:solidFill>
            <a:srgbClr val="095879"/>
          </a:solidFill>
          <a:ln>
            <a:solidFill>
              <a:schemeClr val="bg1">
                <a:lumMod val="95000"/>
              </a:schemeClr>
            </a:solidFill>
          </a:ln>
        </p:spPr>
        <p:txBody>
          <a:bodyPr wrap="square" lIns="91425" tIns="45700" rIns="91425" bIns="45700" anchor="ctr" anchorCtr="0">
            <a:noAutofit/>
          </a:bodyPr>
          <a:lstStyle/>
          <a:p>
            <a:pPr marL="0" marR="0" lvl="0" indent="0" algn="ctr" rtl="0">
              <a:spcBef>
                <a:spcPts val="0"/>
              </a:spcBef>
              <a:spcAft>
                <a:spcPts val="0"/>
              </a:spcAft>
              <a:buNone/>
            </a:pPr>
            <a:endParaRPr sz="1400" i="0" u="none" strike="noStrike" cap="none">
              <a:solidFill>
                <a:schemeClr val="lt1"/>
              </a:solidFill>
              <a:latin typeface="Lucida Sans"/>
              <a:cs typeface="Lucida Sans"/>
            </a:endParaRPr>
          </a:p>
        </p:txBody>
      </p:sp>
      <p:sp>
        <p:nvSpPr>
          <p:cNvPr id="50" name="Shape 188">
            <a:extLst>
              <a:ext uri="{FF2B5EF4-FFF2-40B4-BE49-F238E27FC236}">
                <a16:creationId xmlns="" xmlns:a16="http://schemas.microsoft.com/office/drawing/2014/main" id="{CC2D1264-4E6B-AF4E-97BC-3A5DEE97BA52}"/>
              </a:ext>
            </a:extLst>
          </p:cNvPr>
          <p:cNvSpPr txBox="1"/>
          <p:nvPr/>
        </p:nvSpPr>
        <p:spPr>
          <a:xfrm>
            <a:off x="5725004" y="2129271"/>
            <a:ext cx="818985" cy="4924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400" b="1" i="1" u="none" strike="noStrike" cap="none">
                <a:solidFill>
                  <a:schemeClr val="lt1"/>
                </a:solidFill>
                <a:latin typeface="Lucida Sans"/>
                <a:cs typeface="Lucida Sans"/>
              </a:rPr>
              <a:t>25+</a:t>
            </a:r>
          </a:p>
        </p:txBody>
      </p:sp>
      <p:sp>
        <p:nvSpPr>
          <p:cNvPr id="52" name="Shape 189">
            <a:extLst>
              <a:ext uri="{FF2B5EF4-FFF2-40B4-BE49-F238E27FC236}">
                <a16:creationId xmlns="" xmlns:a16="http://schemas.microsoft.com/office/drawing/2014/main" id="{7002D78B-55B9-EC45-9854-FFDAA681E2C2}"/>
              </a:ext>
            </a:extLst>
          </p:cNvPr>
          <p:cNvSpPr txBox="1"/>
          <p:nvPr/>
        </p:nvSpPr>
        <p:spPr>
          <a:xfrm>
            <a:off x="5643941" y="1873499"/>
            <a:ext cx="981111" cy="30777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00" i="0" u="none" strike="noStrike" cap="none" dirty="0">
                <a:solidFill>
                  <a:schemeClr val="lt1"/>
                </a:solidFill>
                <a:latin typeface="Lucida Sans"/>
                <a:cs typeface="Lucida Sans"/>
              </a:rPr>
              <a:t>Work with</a:t>
            </a:r>
          </a:p>
        </p:txBody>
      </p:sp>
      <p:sp>
        <p:nvSpPr>
          <p:cNvPr id="53" name="Shape 190">
            <a:extLst>
              <a:ext uri="{FF2B5EF4-FFF2-40B4-BE49-F238E27FC236}">
                <a16:creationId xmlns="" xmlns:a16="http://schemas.microsoft.com/office/drawing/2014/main" id="{E0665041-927B-D940-A774-BBD1FD3B3D34}"/>
              </a:ext>
            </a:extLst>
          </p:cNvPr>
          <p:cNvSpPr txBox="1"/>
          <p:nvPr/>
        </p:nvSpPr>
        <p:spPr>
          <a:xfrm>
            <a:off x="5478249" y="2533735"/>
            <a:ext cx="1312494" cy="52322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200" i="0" u="none" strike="noStrike" cap="none" dirty="0">
                <a:solidFill>
                  <a:schemeClr val="lt1"/>
                </a:solidFill>
                <a:latin typeface="Lucida Sans"/>
                <a:cs typeface="Lucida Sans"/>
              </a:rPr>
              <a:t>Fortune 500 </a:t>
            </a:r>
          </a:p>
          <a:p>
            <a:pPr marL="0" marR="0" lvl="0" indent="0" algn="ctr" rtl="0">
              <a:spcBef>
                <a:spcPts val="0"/>
              </a:spcBef>
              <a:buSzPct val="25000"/>
              <a:buNone/>
            </a:pPr>
            <a:r>
              <a:rPr lang="en-US" sz="1200" i="0" u="none" strike="noStrike" cap="none" dirty="0">
                <a:solidFill>
                  <a:schemeClr val="lt1"/>
                </a:solidFill>
                <a:latin typeface="Lucida Sans"/>
                <a:cs typeface="Lucida Sans"/>
              </a:rPr>
              <a:t>firms</a:t>
            </a:r>
          </a:p>
        </p:txBody>
      </p:sp>
      <p:sp>
        <p:nvSpPr>
          <p:cNvPr id="54" name="Shape 191">
            <a:extLst>
              <a:ext uri="{FF2B5EF4-FFF2-40B4-BE49-F238E27FC236}">
                <a16:creationId xmlns="" xmlns:a16="http://schemas.microsoft.com/office/drawing/2014/main" id="{A2343D97-5CA7-1F46-A4B1-1B0B584E73A9}"/>
              </a:ext>
            </a:extLst>
          </p:cNvPr>
          <p:cNvSpPr/>
          <p:nvPr/>
        </p:nvSpPr>
        <p:spPr>
          <a:xfrm>
            <a:off x="5462045" y="3929732"/>
            <a:ext cx="1332000" cy="2429928"/>
          </a:xfrm>
          <a:prstGeom prst="rect">
            <a:avLst/>
          </a:prstGeom>
          <a:solidFill>
            <a:schemeClr val="tx2"/>
          </a:solidFill>
          <a:ln w="50800" cap="flat" cmpd="sng">
            <a:solidFill>
              <a:schemeClr val="bg1">
                <a:lumMod val="95000"/>
              </a:schemeClr>
            </a:solidFill>
            <a:prstDash val="solid"/>
            <a:miter lim="800000"/>
            <a:headEnd type="none" w="med" len="med"/>
            <a:tailEnd type="none" w="med" len="med"/>
          </a:ln>
          <a:effectLst>
            <a:outerShdw blurRad="50800" dist="38100" dir="7800000" algn="tl" rotWithShape="0">
              <a:schemeClr val="bg1">
                <a:lumMod val="85000"/>
                <a:alpha val="43000"/>
              </a:schemeClr>
            </a:outerShdw>
          </a:effectLst>
        </p:spPr>
        <p:txBody>
          <a:bodyPr wrap="square" lIns="18275" tIns="18275" rIns="18275" bIns="18275" anchor="t" anchorCtr="0">
            <a:noAutofit/>
          </a:bodyPr>
          <a:lstStyle/>
          <a:p>
            <a:pPr marL="0" marR="0" lvl="0" indent="0" algn="ctr" rtl="0">
              <a:spcBef>
                <a:spcPts val="0"/>
              </a:spcBef>
              <a:buNone/>
            </a:pPr>
            <a:endParaRPr sz="2000" b="1" i="0" u="none" strike="noStrike" cap="none">
              <a:solidFill>
                <a:schemeClr val="bg1">
                  <a:lumMod val="75000"/>
                </a:schemeClr>
              </a:solidFill>
              <a:latin typeface="Lucida Sans"/>
              <a:cs typeface="Lucida Sans"/>
            </a:endParaRPr>
          </a:p>
        </p:txBody>
      </p:sp>
      <p:grpSp>
        <p:nvGrpSpPr>
          <p:cNvPr id="55" name="Shape 192">
            <a:extLst>
              <a:ext uri="{FF2B5EF4-FFF2-40B4-BE49-F238E27FC236}">
                <a16:creationId xmlns="" xmlns:a16="http://schemas.microsoft.com/office/drawing/2014/main" id="{F93E54CE-4C25-244B-B195-F5EECB3CC33E}"/>
              </a:ext>
            </a:extLst>
          </p:cNvPr>
          <p:cNvGrpSpPr/>
          <p:nvPr/>
        </p:nvGrpSpPr>
        <p:grpSpPr>
          <a:xfrm>
            <a:off x="5561344" y="4507738"/>
            <a:ext cx="1108568" cy="1717971"/>
            <a:chOff x="5631810" y="4935758"/>
            <a:chExt cx="1079789" cy="1717971"/>
          </a:xfrm>
        </p:grpSpPr>
        <p:sp>
          <p:nvSpPr>
            <p:cNvPr id="56" name="Shape 193">
              <a:extLst>
                <a:ext uri="{FF2B5EF4-FFF2-40B4-BE49-F238E27FC236}">
                  <a16:creationId xmlns="" xmlns:a16="http://schemas.microsoft.com/office/drawing/2014/main" id="{AC389A17-BD47-704A-AF4E-A2F7539386FD}"/>
                </a:ext>
              </a:extLst>
            </p:cNvPr>
            <p:cNvSpPr txBox="1"/>
            <p:nvPr/>
          </p:nvSpPr>
          <p:spPr>
            <a:xfrm>
              <a:off x="5796293" y="4935758"/>
              <a:ext cx="835206" cy="5232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000" b="1" dirty="0">
                  <a:solidFill>
                    <a:srgbClr val="FFFFFF"/>
                  </a:solidFill>
                  <a:latin typeface="Lucida Sans"/>
                  <a:cs typeface="Lucida Sans"/>
                </a:rPr>
                <a:t>4/5</a:t>
              </a:r>
            </a:p>
          </p:txBody>
        </p:sp>
        <p:sp>
          <p:nvSpPr>
            <p:cNvPr id="57" name="Shape 194">
              <a:extLst>
                <a:ext uri="{FF2B5EF4-FFF2-40B4-BE49-F238E27FC236}">
                  <a16:creationId xmlns="" xmlns:a16="http://schemas.microsoft.com/office/drawing/2014/main" id="{D10583A2-0537-CA43-8A44-26CDAADFDE16}"/>
                </a:ext>
              </a:extLst>
            </p:cNvPr>
            <p:cNvSpPr txBox="1"/>
            <p:nvPr/>
          </p:nvSpPr>
          <p:spPr>
            <a:xfrm>
              <a:off x="5631810" y="5685272"/>
              <a:ext cx="1079789" cy="9684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200" dirty="0">
                  <a:solidFill>
                    <a:schemeClr val="bg1">
                      <a:lumMod val="85000"/>
                    </a:schemeClr>
                  </a:solidFill>
                  <a:latin typeface="Lucida Sans"/>
                  <a:cs typeface="Lucida Sans"/>
                </a:rPr>
                <a:t>T</a:t>
              </a:r>
              <a:r>
                <a:rPr lang="en-US" sz="1200" u="none" dirty="0">
                  <a:solidFill>
                    <a:schemeClr val="bg1">
                      <a:lumMod val="85000"/>
                    </a:schemeClr>
                  </a:solidFill>
                  <a:latin typeface="Lucida Sans"/>
                  <a:cs typeface="Lucida Sans"/>
                </a:rPr>
                <a:t>op technology companies work with us</a:t>
              </a:r>
            </a:p>
          </p:txBody>
        </p:sp>
      </p:grpSp>
      <p:sp>
        <p:nvSpPr>
          <p:cNvPr id="58" name="Shape 195">
            <a:extLst>
              <a:ext uri="{FF2B5EF4-FFF2-40B4-BE49-F238E27FC236}">
                <a16:creationId xmlns="" xmlns:a16="http://schemas.microsoft.com/office/drawing/2014/main" id="{24A15AFE-CD9F-974B-A715-10634CAD509E}"/>
              </a:ext>
            </a:extLst>
          </p:cNvPr>
          <p:cNvSpPr txBox="1"/>
          <p:nvPr/>
        </p:nvSpPr>
        <p:spPr>
          <a:xfrm>
            <a:off x="7374195" y="1143897"/>
            <a:ext cx="2630105" cy="36934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dirty="0">
                <a:solidFill>
                  <a:srgbClr val="404040"/>
                </a:solidFill>
                <a:latin typeface="Lucida Sans"/>
                <a:cs typeface="Lucida Sans"/>
              </a:rPr>
              <a:t>Awards &amp; Recognition</a:t>
            </a:r>
          </a:p>
        </p:txBody>
      </p:sp>
      <p:pic>
        <p:nvPicPr>
          <p:cNvPr id="59" name="Shape 196">
            <a:extLst>
              <a:ext uri="{FF2B5EF4-FFF2-40B4-BE49-F238E27FC236}">
                <a16:creationId xmlns="" xmlns:a16="http://schemas.microsoft.com/office/drawing/2014/main" id="{CC5E909B-1EDD-CC4E-A092-A5EAA9DFA48A}"/>
              </a:ext>
            </a:extLst>
          </p:cNvPr>
          <p:cNvPicPr preferRelativeResize="0"/>
          <p:nvPr/>
        </p:nvPicPr>
        <p:blipFill rotWithShape="1">
          <a:blip r:embed="rId3">
            <a:alphaModFix/>
          </a:blip>
          <a:srcRect/>
          <a:stretch/>
        </p:blipFill>
        <p:spPr>
          <a:xfrm>
            <a:off x="7688097" y="2161881"/>
            <a:ext cx="947865" cy="937455"/>
          </a:xfrm>
          <a:prstGeom prst="rect">
            <a:avLst/>
          </a:prstGeom>
          <a:noFill/>
          <a:ln>
            <a:noFill/>
          </a:ln>
        </p:spPr>
      </p:pic>
      <p:grpSp>
        <p:nvGrpSpPr>
          <p:cNvPr id="60" name="Shape 197">
            <a:extLst>
              <a:ext uri="{FF2B5EF4-FFF2-40B4-BE49-F238E27FC236}">
                <a16:creationId xmlns="" xmlns:a16="http://schemas.microsoft.com/office/drawing/2014/main" id="{566D3C06-4C41-8342-BF4C-2789F353D211}"/>
              </a:ext>
            </a:extLst>
          </p:cNvPr>
          <p:cNvGrpSpPr/>
          <p:nvPr/>
        </p:nvGrpSpPr>
        <p:grpSpPr>
          <a:xfrm>
            <a:off x="7509540" y="3819960"/>
            <a:ext cx="1189386" cy="579092"/>
            <a:chOff x="-3076053" y="5068112"/>
            <a:chExt cx="1413330" cy="688126"/>
          </a:xfrm>
        </p:grpSpPr>
        <p:sp>
          <p:nvSpPr>
            <p:cNvPr id="61" name="Shape 198">
              <a:extLst>
                <a:ext uri="{FF2B5EF4-FFF2-40B4-BE49-F238E27FC236}">
                  <a16:creationId xmlns="" xmlns:a16="http://schemas.microsoft.com/office/drawing/2014/main" id="{B9D2DB49-4E70-664E-BD2F-B43350411307}"/>
                </a:ext>
              </a:extLst>
            </p:cNvPr>
            <p:cNvSpPr txBox="1"/>
            <p:nvPr/>
          </p:nvSpPr>
          <p:spPr>
            <a:xfrm>
              <a:off x="-3000358" y="5454514"/>
              <a:ext cx="1331974" cy="301724"/>
            </a:xfrm>
            <a:prstGeom prst="rect">
              <a:avLst/>
            </a:prstGeom>
            <a:noFill/>
            <a:ln>
              <a:noFill/>
            </a:ln>
          </p:spPr>
          <p:txBody>
            <a:bodyPr wrap="square" lIns="91425" tIns="45700" rIns="91425" bIns="45700" anchor="t" anchorCtr="0">
              <a:noAutofit/>
            </a:bodyPr>
            <a:lstStyle/>
            <a:p>
              <a:pPr marL="0" marR="0" lvl="0" indent="-66675" algn="r" rtl="0">
                <a:lnSpc>
                  <a:spcPct val="100000"/>
                </a:lnSpc>
                <a:spcBef>
                  <a:spcPts val="0"/>
                </a:spcBef>
                <a:spcAft>
                  <a:spcPts val="0"/>
                </a:spcAft>
                <a:buClr>
                  <a:srgbClr val="17436A"/>
                </a:buClr>
                <a:buSzPct val="95454"/>
                <a:buFont typeface="Calibri"/>
                <a:buNone/>
              </a:pPr>
              <a:r>
                <a:rPr lang="en-US" sz="1050" i="1" u="none" strike="noStrike" cap="none">
                  <a:solidFill>
                    <a:srgbClr val="17436A"/>
                  </a:solidFill>
                  <a:latin typeface="Lucida Sans"/>
                  <a:cs typeface="Lucida Sans"/>
                </a:rPr>
                <a:t>2009-2016</a:t>
              </a:r>
            </a:p>
          </p:txBody>
        </p:sp>
        <p:pic>
          <p:nvPicPr>
            <p:cNvPr id="62" name="Shape 199">
              <a:extLst>
                <a:ext uri="{FF2B5EF4-FFF2-40B4-BE49-F238E27FC236}">
                  <a16:creationId xmlns="" xmlns:a16="http://schemas.microsoft.com/office/drawing/2014/main" id="{82A841CE-B09A-2547-A533-11CCB80FB6B7}"/>
                </a:ext>
              </a:extLst>
            </p:cNvPr>
            <p:cNvPicPr preferRelativeResize="0"/>
            <p:nvPr/>
          </p:nvPicPr>
          <p:blipFill rotWithShape="1">
            <a:blip r:embed="rId4">
              <a:alphaModFix/>
            </a:blip>
            <a:srcRect/>
            <a:stretch/>
          </p:blipFill>
          <p:spPr>
            <a:xfrm>
              <a:off x="-3076053" y="5068112"/>
              <a:ext cx="1413330" cy="390245"/>
            </a:xfrm>
            <a:prstGeom prst="rect">
              <a:avLst/>
            </a:prstGeom>
            <a:noFill/>
            <a:ln>
              <a:noFill/>
            </a:ln>
          </p:spPr>
        </p:pic>
      </p:grpSp>
      <p:pic>
        <p:nvPicPr>
          <p:cNvPr id="63" name="Shape 200" descr="Image result for microsoft gold partner">
            <a:extLst>
              <a:ext uri="{FF2B5EF4-FFF2-40B4-BE49-F238E27FC236}">
                <a16:creationId xmlns="" xmlns:a16="http://schemas.microsoft.com/office/drawing/2014/main" id="{B6A439B1-172C-ED42-BA01-9C75BA3BA777}"/>
              </a:ext>
            </a:extLst>
          </p:cNvPr>
          <p:cNvPicPr preferRelativeResize="0"/>
          <p:nvPr/>
        </p:nvPicPr>
        <p:blipFill rotWithShape="1">
          <a:blip r:embed="rId5">
            <a:alphaModFix/>
          </a:blip>
          <a:srcRect/>
          <a:stretch/>
        </p:blipFill>
        <p:spPr>
          <a:xfrm>
            <a:off x="7569038" y="5301912"/>
            <a:ext cx="1202201" cy="343161"/>
          </a:xfrm>
          <a:prstGeom prst="rect">
            <a:avLst/>
          </a:prstGeom>
          <a:noFill/>
          <a:ln>
            <a:noFill/>
          </a:ln>
        </p:spPr>
      </p:pic>
      <p:pic>
        <p:nvPicPr>
          <p:cNvPr id="64" name="Shape 201">
            <a:extLst>
              <a:ext uri="{FF2B5EF4-FFF2-40B4-BE49-F238E27FC236}">
                <a16:creationId xmlns="" xmlns:a16="http://schemas.microsoft.com/office/drawing/2014/main" id="{85D75155-9C28-0347-A8E6-5C53DD7F94D6}"/>
              </a:ext>
            </a:extLst>
          </p:cNvPr>
          <p:cNvPicPr preferRelativeResize="0"/>
          <p:nvPr/>
        </p:nvPicPr>
        <p:blipFill rotWithShape="1">
          <a:blip r:embed="rId6">
            <a:alphaModFix/>
          </a:blip>
          <a:srcRect/>
          <a:stretch/>
        </p:blipFill>
        <p:spPr>
          <a:xfrm>
            <a:off x="10168713" y="5078637"/>
            <a:ext cx="1603394" cy="781277"/>
          </a:xfrm>
          <a:prstGeom prst="rect">
            <a:avLst/>
          </a:prstGeom>
          <a:noFill/>
          <a:ln>
            <a:noFill/>
          </a:ln>
        </p:spPr>
      </p:pic>
      <p:grpSp>
        <p:nvGrpSpPr>
          <p:cNvPr id="65" name="Shape 202">
            <a:extLst>
              <a:ext uri="{FF2B5EF4-FFF2-40B4-BE49-F238E27FC236}">
                <a16:creationId xmlns="" xmlns:a16="http://schemas.microsoft.com/office/drawing/2014/main" id="{858B6E04-66E8-0449-AE10-994ACB16D7E0}"/>
              </a:ext>
            </a:extLst>
          </p:cNvPr>
          <p:cNvGrpSpPr/>
          <p:nvPr/>
        </p:nvGrpSpPr>
        <p:grpSpPr>
          <a:xfrm>
            <a:off x="10309466" y="3643815"/>
            <a:ext cx="1425140" cy="826902"/>
            <a:chOff x="7175239" y="3188056"/>
            <a:chExt cx="1777453" cy="1031324"/>
          </a:xfrm>
        </p:grpSpPr>
        <p:pic>
          <p:nvPicPr>
            <p:cNvPr id="66" name="Shape 203">
              <a:extLst>
                <a:ext uri="{FF2B5EF4-FFF2-40B4-BE49-F238E27FC236}">
                  <a16:creationId xmlns="" xmlns:a16="http://schemas.microsoft.com/office/drawing/2014/main" id="{88772744-CCEA-C641-AC88-C03DDCF7BC2B}"/>
                </a:ext>
              </a:extLst>
            </p:cNvPr>
            <p:cNvPicPr preferRelativeResize="0"/>
            <p:nvPr/>
          </p:nvPicPr>
          <p:blipFill rotWithShape="1">
            <a:blip r:embed="rId7">
              <a:alphaModFix/>
            </a:blip>
            <a:srcRect/>
            <a:stretch/>
          </p:blipFill>
          <p:spPr>
            <a:xfrm>
              <a:off x="7243010" y="3442947"/>
              <a:ext cx="1468453" cy="546256"/>
            </a:xfrm>
            <a:prstGeom prst="rect">
              <a:avLst/>
            </a:prstGeom>
            <a:noFill/>
            <a:ln>
              <a:noFill/>
            </a:ln>
          </p:spPr>
        </p:pic>
        <p:sp>
          <p:nvSpPr>
            <p:cNvPr id="67" name="Shape 204">
              <a:extLst>
                <a:ext uri="{FF2B5EF4-FFF2-40B4-BE49-F238E27FC236}">
                  <a16:creationId xmlns="" xmlns:a16="http://schemas.microsoft.com/office/drawing/2014/main" id="{3B0BF810-9306-A841-AE30-9917A49BB737}"/>
                </a:ext>
              </a:extLst>
            </p:cNvPr>
            <p:cNvSpPr txBox="1"/>
            <p:nvPr/>
          </p:nvSpPr>
          <p:spPr>
            <a:xfrm>
              <a:off x="7220207" y="3188056"/>
              <a:ext cx="1313198" cy="32628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100">
                  <a:solidFill>
                    <a:schemeClr val="dk1"/>
                  </a:solidFill>
                  <a:latin typeface="Lucida Sans"/>
                  <a:cs typeface="Lucida Sans"/>
                </a:rPr>
                <a:t>Member of</a:t>
              </a:r>
            </a:p>
          </p:txBody>
        </p:sp>
        <p:sp>
          <p:nvSpPr>
            <p:cNvPr id="68" name="Shape 205">
              <a:extLst>
                <a:ext uri="{FF2B5EF4-FFF2-40B4-BE49-F238E27FC236}">
                  <a16:creationId xmlns="" xmlns:a16="http://schemas.microsoft.com/office/drawing/2014/main" id="{720A2BB1-D682-344C-8076-EE9B855C3C47}"/>
                </a:ext>
              </a:extLst>
            </p:cNvPr>
            <p:cNvSpPr txBox="1"/>
            <p:nvPr/>
          </p:nvSpPr>
          <p:spPr>
            <a:xfrm>
              <a:off x="7175239" y="3893096"/>
              <a:ext cx="1777453" cy="32628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100">
                  <a:solidFill>
                    <a:schemeClr val="dk1"/>
                  </a:solidFill>
                  <a:latin typeface="Lucida Sans"/>
                  <a:cs typeface="Lucida Sans"/>
                </a:rPr>
                <a:t>Technology council</a:t>
              </a:r>
            </a:p>
          </p:txBody>
        </p:sp>
      </p:grpSp>
      <p:pic>
        <p:nvPicPr>
          <p:cNvPr id="69" name="Shape 206">
            <a:extLst>
              <a:ext uri="{FF2B5EF4-FFF2-40B4-BE49-F238E27FC236}">
                <a16:creationId xmlns="" xmlns:a16="http://schemas.microsoft.com/office/drawing/2014/main" id="{7C62D129-F9F8-9248-A2FB-74A3E8E34941}"/>
              </a:ext>
            </a:extLst>
          </p:cNvPr>
          <p:cNvPicPr preferRelativeResize="0"/>
          <p:nvPr/>
        </p:nvPicPr>
        <p:blipFill rotWithShape="1">
          <a:blip r:embed="rId8">
            <a:alphaModFix/>
          </a:blip>
          <a:srcRect/>
          <a:stretch/>
        </p:blipFill>
        <p:spPr>
          <a:xfrm>
            <a:off x="8907243" y="3368946"/>
            <a:ext cx="1295145" cy="1375494"/>
          </a:xfrm>
          <a:prstGeom prst="rect">
            <a:avLst/>
          </a:prstGeom>
          <a:noFill/>
          <a:ln>
            <a:noFill/>
          </a:ln>
        </p:spPr>
      </p:pic>
      <p:sp>
        <p:nvSpPr>
          <p:cNvPr id="70" name="Shape 207">
            <a:extLst>
              <a:ext uri="{FF2B5EF4-FFF2-40B4-BE49-F238E27FC236}">
                <a16:creationId xmlns="" xmlns:a16="http://schemas.microsoft.com/office/drawing/2014/main" id="{1864B0E6-9EC5-8B41-AF19-3A7F5BFAE3DC}"/>
              </a:ext>
            </a:extLst>
          </p:cNvPr>
          <p:cNvSpPr/>
          <p:nvPr/>
        </p:nvSpPr>
        <p:spPr>
          <a:xfrm>
            <a:off x="7453174" y="1930010"/>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Arial"/>
            </a:endParaRPr>
          </a:p>
        </p:txBody>
      </p:sp>
      <p:sp>
        <p:nvSpPr>
          <p:cNvPr id="71" name="Shape 208">
            <a:extLst>
              <a:ext uri="{FF2B5EF4-FFF2-40B4-BE49-F238E27FC236}">
                <a16:creationId xmlns="" xmlns:a16="http://schemas.microsoft.com/office/drawing/2014/main" id="{8F5E41FA-CB9E-7342-841C-C524276934C5}"/>
              </a:ext>
            </a:extLst>
          </p:cNvPr>
          <p:cNvSpPr/>
          <p:nvPr/>
        </p:nvSpPr>
        <p:spPr>
          <a:xfrm>
            <a:off x="8855397" y="3338501"/>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Arial"/>
            </a:endParaRPr>
          </a:p>
        </p:txBody>
      </p:sp>
      <p:sp>
        <p:nvSpPr>
          <p:cNvPr id="72" name="Shape 209">
            <a:extLst>
              <a:ext uri="{FF2B5EF4-FFF2-40B4-BE49-F238E27FC236}">
                <a16:creationId xmlns="" xmlns:a16="http://schemas.microsoft.com/office/drawing/2014/main" id="{E94A7707-1A6E-3546-ACAC-E1C311E4EE2A}"/>
              </a:ext>
            </a:extLst>
          </p:cNvPr>
          <p:cNvSpPr/>
          <p:nvPr/>
        </p:nvSpPr>
        <p:spPr>
          <a:xfrm>
            <a:off x="10254752" y="1926093"/>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Arial"/>
            </a:endParaRPr>
          </a:p>
        </p:txBody>
      </p:sp>
      <p:sp>
        <p:nvSpPr>
          <p:cNvPr id="73" name="Shape 210">
            <a:extLst>
              <a:ext uri="{FF2B5EF4-FFF2-40B4-BE49-F238E27FC236}">
                <a16:creationId xmlns="" xmlns:a16="http://schemas.microsoft.com/office/drawing/2014/main" id="{96CCED48-195D-024A-B3BF-C1AF52026DB2}"/>
              </a:ext>
            </a:extLst>
          </p:cNvPr>
          <p:cNvSpPr/>
          <p:nvPr/>
        </p:nvSpPr>
        <p:spPr>
          <a:xfrm>
            <a:off x="7453174" y="4750135"/>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Arial"/>
            </a:endParaRPr>
          </a:p>
        </p:txBody>
      </p:sp>
      <p:sp>
        <p:nvSpPr>
          <p:cNvPr id="75" name="Shape 211">
            <a:extLst>
              <a:ext uri="{FF2B5EF4-FFF2-40B4-BE49-F238E27FC236}">
                <a16:creationId xmlns="" xmlns:a16="http://schemas.microsoft.com/office/drawing/2014/main" id="{0CB3A629-332F-D447-B7B7-B6C325375D20}"/>
              </a:ext>
            </a:extLst>
          </p:cNvPr>
          <p:cNvSpPr/>
          <p:nvPr/>
        </p:nvSpPr>
        <p:spPr>
          <a:xfrm>
            <a:off x="10254752" y="4746218"/>
            <a:ext cx="1402223" cy="1408491"/>
          </a:xfrm>
          <a:prstGeom prst="rect">
            <a:avLst/>
          </a:prstGeom>
          <a:noFill/>
          <a:ln w="50800" cap="flat" cmpd="sng">
            <a:solidFill>
              <a:srgbClr val="1957A3"/>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Arial"/>
            </a:endParaRPr>
          </a:p>
        </p:txBody>
      </p:sp>
      <p:sp>
        <p:nvSpPr>
          <p:cNvPr id="76" name="Shape 212">
            <a:extLst>
              <a:ext uri="{FF2B5EF4-FFF2-40B4-BE49-F238E27FC236}">
                <a16:creationId xmlns="" xmlns:a16="http://schemas.microsoft.com/office/drawing/2014/main" id="{1C9C4C63-6FF6-3947-9691-42B95D986FD7}"/>
              </a:ext>
            </a:extLst>
          </p:cNvPr>
          <p:cNvSpPr/>
          <p:nvPr/>
        </p:nvSpPr>
        <p:spPr>
          <a:xfrm>
            <a:off x="7453174" y="1620777"/>
            <a:ext cx="548640" cy="36000"/>
          </a:xfrm>
          <a:prstGeom prst="rect">
            <a:avLst/>
          </a:prstGeom>
          <a:solidFill>
            <a:srgbClr val="C4DCF7"/>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Lucida Sans"/>
              <a:ea typeface="Segoe UI" panose="020B0502040204020203" pitchFamily="34" charset="0"/>
              <a:cs typeface="Lucida Sans"/>
              <a:sym typeface="Calibri"/>
            </a:endParaRPr>
          </a:p>
        </p:txBody>
      </p:sp>
      <p:sp>
        <p:nvSpPr>
          <p:cNvPr id="77" name="Shape 213">
            <a:extLst>
              <a:ext uri="{FF2B5EF4-FFF2-40B4-BE49-F238E27FC236}">
                <a16:creationId xmlns="" xmlns:a16="http://schemas.microsoft.com/office/drawing/2014/main" id="{8E392BF8-D5F5-594E-9021-F736118EF531}"/>
              </a:ext>
            </a:extLst>
          </p:cNvPr>
          <p:cNvSpPr/>
          <p:nvPr/>
        </p:nvSpPr>
        <p:spPr>
          <a:xfrm>
            <a:off x="657793" y="3929732"/>
            <a:ext cx="1332000" cy="2429928"/>
          </a:xfrm>
          <a:prstGeom prst="rect">
            <a:avLst/>
          </a:prstGeom>
          <a:solidFill>
            <a:schemeClr val="tx2"/>
          </a:solidFill>
          <a:ln w="50800" cap="flat" cmpd="sng">
            <a:solidFill>
              <a:schemeClr val="bg1">
                <a:lumMod val="95000"/>
              </a:schemeClr>
            </a:solidFill>
            <a:prstDash val="solid"/>
            <a:miter lim="800000"/>
            <a:headEnd type="none" w="med" len="med"/>
            <a:tailEnd type="none" w="med" len="med"/>
          </a:ln>
          <a:effectLst>
            <a:outerShdw blurRad="50800" dist="38100" dir="7800000" algn="tl" rotWithShape="0">
              <a:schemeClr val="bg1">
                <a:lumMod val="85000"/>
                <a:alpha val="43000"/>
              </a:schemeClr>
            </a:outerShdw>
          </a:effectLst>
        </p:spPr>
        <p:txBody>
          <a:bodyPr wrap="square" lIns="18275" tIns="18275" rIns="18275" bIns="18275" anchor="ctr" anchorCtr="0">
            <a:noAutofit/>
          </a:bodyPr>
          <a:lstStyle/>
          <a:p>
            <a:pPr marL="0" marR="0" lvl="0" indent="0" algn="ctr" rtl="0">
              <a:spcBef>
                <a:spcPts val="0"/>
              </a:spcBef>
              <a:buNone/>
            </a:pPr>
            <a:endParaRPr sz="1400" b="1">
              <a:solidFill>
                <a:schemeClr val="bg1">
                  <a:lumMod val="75000"/>
                </a:schemeClr>
              </a:solidFill>
              <a:latin typeface="Lucida Sans"/>
              <a:cs typeface="Lucida Sans"/>
            </a:endParaRPr>
          </a:p>
        </p:txBody>
      </p:sp>
      <p:sp>
        <p:nvSpPr>
          <p:cNvPr id="78" name="Shape 214">
            <a:extLst>
              <a:ext uri="{FF2B5EF4-FFF2-40B4-BE49-F238E27FC236}">
                <a16:creationId xmlns="" xmlns:a16="http://schemas.microsoft.com/office/drawing/2014/main" id="{EF15117C-1445-9349-A7A4-B2FB1C98983A}"/>
              </a:ext>
            </a:extLst>
          </p:cNvPr>
          <p:cNvSpPr txBox="1"/>
          <p:nvPr/>
        </p:nvSpPr>
        <p:spPr>
          <a:xfrm>
            <a:off x="648663" y="4036486"/>
            <a:ext cx="1425000" cy="526402"/>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200" u="none" dirty="0">
                <a:solidFill>
                  <a:schemeClr val="bg1">
                    <a:lumMod val="85000"/>
                  </a:schemeClr>
                </a:solidFill>
                <a:latin typeface="Lucida Sans"/>
                <a:cs typeface="Lucida Sans"/>
              </a:rPr>
              <a:t>Frost &amp; Sullivan, ranked us</a:t>
            </a:r>
            <a:endParaRPr lang="en-US" sz="1600" dirty="0">
              <a:solidFill>
                <a:schemeClr val="bg1">
                  <a:lumMod val="85000"/>
                </a:schemeClr>
              </a:solidFill>
              <a:latin typeface="Lucida Sans"/>
              <a:cs typeface="Lucida Sans"/>
            </a:endParaRPr>
          </a:p>
        </p:txBody>
      </p:sp>
      <p:sp>
        <p:nvSpPr>
          <p:cNvPr id="79" name="Shape 215">
            <a:extLst>
              <a:ext uri="{FF2B5EF4-FFF2-40B4-BE49-F238E27FC236}">
                <a16:creationId xmlns="" xmlns:a16="http://schemas.microsoft.com/office/drawing/2014/main" id="{7A79F827-3E8B-D547-9CDB-60E29EAC78BF}"/>
              </a:ext>
            </a:extLst>
          </p:cNvPr>
          <p:cNvSpPr txBox="1"/>
          <p:nvPr/>
        </p:nvSpPr>
        <p:spPr>
          <a:xfrm>
            <a:off x="937657" y="4635329"/>
            <a:ext cx="1018500" cy="5232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000" b="1" dirty="0">
                <a:solidFill>
                  <a:schemeClr val="bg1"/>
                </a:solidFill>
                <a:latin typeface="Lucida Sans"/>
                <a:cs typeface="Lucida Sans"/>
              </a:rPr>
              <a:t>#1</a:t>
            </a:r>
          </a:p>
        </p:txBody>
      </p:sp>
      <p:sp>
        <p:nvSpPr>
          <p:cNvPr id="82" name="Shape 216">
            <a:extLst>
              <a:ext uri="{FF2B5EF4-FFF2-40B4-BE49-F238E27FC236}">
                <a16:creationId xmlns="" xmlns:a16="http://schemas.microsoft.com/office/drawing/2014/main" id="{B6F91108-58AB-9041-BA74-B6B0694E2D0A}"/>
              </a:ext>
            </a:extLst>
          </p:cNvPr>
          <p:cNvSpPr/>
          <p:nvPr/>
        </p:nvSpPr>
        <p:spPr>
          <a:xfrm>
            <a:off x="2258059" y="3929732"/>
            <a:ext cx="1332000" cy="2429928"/>
          </a:xfrm>
          <a:prstGeom prst="rect">
            <a:avLst/>
          </a:prstGeom>
          <a:solidFill>
            <a:schemeClr val="tx2"/>
          </a:solidFill>
          <a:ln w="50800" cap="flat" cmpd="sng">
            <a:solidFill>
              <a:schemeClr val="bg1">
                <a:lumMod val="95000"/>
              </a:schemeClr>
            </a:solidFill>
            <a:prstDash val="solid"/>
            <a:miter lim="800000"/>
            <a:headEnd type="none" w="med" len="med"/>
            <a:tailEnd type="none" w="med" len="med"/>
          </a:ln>
          <a:effectLst>
            <a:outerShdw blurRad="50800" dist="38100" dir="7800000" algn="tl" rotWithShape="0">
              <a:schemeClr val="bg1">
                <a:lumMod val="85000"/>
                <a:alpha val="43000"/>
              </a:schemeClr>
            </a:outerShdw>
          </a:effectLst>
        </p:spPr>
        <p:txBody>
          <a:bodyPr wrap="square" lIns="18275" tIns="18275" rIns="18275" bIns="18275" anchor="ctr" anchorCtr="0">
            <a:noAutofit/>
          </a:bodyPr>
          <a:lstStyle/>
          <a:p>
            <a:pPr marL="0" marR="0" lvl="0" indent="0" algn="ctr" rtl="0">
              <a:spcBef>
                <a:spcPts val="0"/>
              </a:spcBef>
              <a:buNone/>
            </a:pPr>
            <a:endParaRPr sz="2000" b="1">
              <a:solidFill>
                <a:schemeClr val="bg1">
                  <a:lumMod val="75000"/>
                </a:schemeClr>
              </a:solidFill>
              <a:latin typeface="Lucida Sans"/>
              <a:cs typeface="Lucida Sans"/>
            </a:endParaRPr>
          </a:p>
        </p:txBody>
      </p:sp>
      <p:grpSp>
        <p:nvGrpSpPr>
          <p:cNvPr id="83" name="Shape 217">
            <a:extLst>
              <a:ext uri="{FF2B5EF4-FFF2-40B4-BE49-F238E27FC236}">
                <a16:creationId xmlns="" xmlns:a16="http://schemas.microsoft.com/office/drawing/2014/main" id="{61A0A168-82C3-5C4B-B6C3-FFFF4909B97D}"/>
              </a:ext>
            </a:extLst>
          </p:cNvPr>
          <p:cNvGrpSpPr/>
          <p:nvPr/>
        </p:nvGrpSpPr>
        <p:grpSpPr>
          <a:xfrm>
            <a:off x="2300029" y="4637910"/>
            <a:ext cx="1349702" cy="1667126"/>
            <a:chOff x="2309993" y="4839364"/>
            <a:chExt cx="1349702" cy="1470973"/>
          </a:xfrm>
        </p:grpSpPr>
        <p:sp>
          <p:nvSpPr>
            <p:cNvPr id="84" name="Shape 218">
              <a:extLst>
                <a:ext uri="{FF2B5EF4-FFF2-40B4-BE49-F238E27FC236}">
                  <a16:creationId xmlns="" xmlns:a16="http://schemas.microsoft.com/office/drawing/2014/main" id="{70E1D329-98D4-ED4F-8892-E3CFA57DCD9A}"/>
                </a:ext>
              </a:extLst>
            </p:cNvPr>
            <p:cNvSpPr txBox="1"/>
            <p:nvPr/>
          </p:nvSpPr>
          <p:spPr>
            <a:xfrm>
              <a:off x="2641195" y="4839364"/>
              <a:ext cx="1018500" cy="461700"/>
            </a:xfrm>
            <a:prstGeom prst="rect">
              <a:avLst/>
            </a:prstGeom>
            <a:noFill/>
            <a:ln>
              <a:noFill/>
            </a:ln>
          </p:spPr>
          <p:txBody>
            <a:bodyPr wrap="square" lIns="91425" tIns="45700" rIns="91425" bIns="45700" anchor="ctr" anchorCtr="0">
              <a:noAutofit/>
            </a:bodyPr>
            <a:lstStyle>
              <a:defPPr>
                <a:defRPr lang="en-US"/>
              </a:defPPr>
              <a:lvl1pPr marR="0" lvl="0" indent="0">
                <a:spcBef>
                  <a:spcPts val="0"/>
                </a:spcBef>
                <a:buSzPct val="25000"/>
                <a:buNone/>
                <a:defRPr sz="2000" b="1">
                  <a:solidFill>
                    <a:srgbClr val="2E75B6"/>
                  </a:solidFill>
                  <a:latin typeface="Lucida Sans"/>
                  <a:cs typeface="Lucida Sans"/>
                </a:defRPr>
              </a:lvl1pPr>
            </a:lstStyle>
            <a:p>
              <a:r>
                <a:rPr lang="en-US" dirty="0">
                  <a:solidFill>
                    <a:srgbClr val="FFFFFF"/>
                  </a:solidFill>
                </a:rPr>
                <a:t>9</a:t>
              </a:r>
            </a:p>
          </p:txBody>
        </p:sp>
        <p:sp>
          <p:nvSpPr>
            <p:cNvPr id="85" name="Shape 219">
              <a:extLst>
                <a:ext uri="{FF2B5EF4-FFF2-40B4-BE49-F238E27FC236}">
                  <a16:creationId xmlns="" xmlns:a16="http://schemas.microsoft.com/office/drawing/2014/main" id="{C0BA7632-C987-AE46-8E84-E369B8B7021B}"/>
                </a:ext>
              </a:extLst>
            </p:cNvPr>
            <p:cNvSpPr txBox="1"/>
            <p:nvPr/>
          </p:nvSpPr>
          <p:spPr>
            <a:xfrm>
              <a:off x="2309993" y="5278337"/>
              <a:ext cx="1329900" cy="1032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200" u="none" dirty="0">
                  <a:solidFill>
                    <a:schemeClr val="bg1">
                      <a:lumMod val="85000"/>
                    </a:schemeClr>
                  </a:solidFill>
                  <a:latin typeface="Lucida Sans"/>
                  <a:cs typeface="Lucida Sans"/>
                </a:rPr>
                <a:t>consecutive times in Deloitte Technology Fast50</a:t>
              </a:r>
            </a:p>
          </p:txBody>
        </p:sp>
      </p:grpSp>
      <p:sp>
        <p:nvSpPr>
          <p:cNvPr id="86" name="Shape 220">
            <a:extLst>
              <a:ext uri="{FF2B5EF4-FFF2-40B4-BE49-F238E27FC236}">
                <a16:creationId xmlns="" xmlns:a16="http://schemas.microsoft.com/office/drawing/2014/main" id="{8C6B1451-27DF-DB44-826E-D0FC1E616278}"/>
              </a:ext>
            </a:extLst>
          </p:cNvPr>
          <p:cNvSpPr/>
          <p:nvPr/>
        </p:nvSpPr>
        <p:spPr>
          <a:xfrm>
            <a:off x="3883734" y="3929732"/>
            <a:ext cx="1332000" cy="2429928"/>
          </a:xfrm>
          <a:prstGeom prst="rect">
            <a:avLst/>
          </a:prstGeom>
          <a:solidFill>
            <a:schemeClr val="tx2"/>
          </a:solidFill>
          <a:ln w="50800" cap="flat" cmpd="sng">
            <a:solidFill>
              <a:schemeClr val="bg1">
                <a:lumMod val="95000"/>
              </a:schemeClr>
            </a:solidFill>
            <a:prstDash val="solid"/>
            <a:miter lim="800000"/>
            <a:headEnd type="none" w="med" len="med"/>
            <a:tailEnd type="none" w="med" len="med"/>
          </a:ln>
          <a:effectLst>
            <a:outerShdw blurRad="50800" dist="38100" dir="7800000" algn="tl" rotWithShape="0">
              <a:schemeClr val="bg1">
                <a:lumMod val="85000"/>
                <a:alpha val="43000"/>
              </a:schemeClr>
            </a:outerShdw>
          </a:effectLst>
        </p:spPr>
        <p:txBody>
          <a:bodyPr wrap="square" lIns="18275" tIns="18275" rIns="18275" bIns="18275" anchor="t" anchorCtr="0">
            <a:noAutofit/>
          </a:bodyPr>
          <a:lstStyle/>
          <a:p>
            <a:pPr algn="ctr"/>
            <a:endParaRPr sz="2000" b="1">
              <a:solidFill>
                <a:schemeClr val="bg1">
                  <a:lumMod val="75000"/>
                </a:schemeClr>
              </a:solidFill>
              <a:latin typeface="Lucida Sans"/>
              <a:cs typeface="Lucida Sans"/>
            </a:endParaRPr>
          </a:p>
        </p:txBody>
      </p:sp>
      <p:grpSp>
        <p:nvGrpSpPr>
          <p:cNvPr id="87" name="Shape 221">
            <a:extLst>
              <a:ext uri="{FF2B5EF4-FFF2-40B4-BE49-F238E27FC236}">
                <a16:creationId xmlns="" xmlns:a16="http://schemas.microsoft.com/office/drawing/2014/main" id="{07893DCA-63E6-FD4D-B941-26548146786F}"/>
              </a:ext>
            </a:extLst>
          </p:cNvPr>
          <p:cNvGrpSpPr/>
          <p:nvPr/>
        </p:nvGrpSpPr>
        <p:grpSpPr>
          <a:xfrm>
            <a:off x="3926165" y="4510619"/>
            <a:ext cx="1258281" cy="1307172"/>
            <a:chOff x="3961398" y="4430145"/>
            <a:chExt cx="1440662" cy="1307172"/>
          </a:xfrm>
        </p:grpSpPr>
        <p:sp>
          <p:nvSpPr>
            <p:cNvPr id="88" name="Shape 222">
              <a:extLst>
                <a:ext uri="{FF2B5EF4-FFF2-40B4-BE49-F238E27FC236}">
                  <a16:creationId xmlns="" xmlns:a16="http://schemas.microsoft.com/office/drawing/2014/main" id="{AEBC9977-61BD-F345-AF29-5C9E64D81E82}"/>
                </a:ext>
              </a:extLst>
            </p:cNvPr>
            <p:cNvSpPr txBox="1"/>
            <p:nvPr/>
          </p:nvSpPr>
          <p:spPr>
            <a:xfrm>
              <a:off x="4120024" y="4430145"/>
              <a:ext cx="1005641" cy="5232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000" b="1" dirty="0">
                  <a:solidFill>
                    <a:srgbClr val="FFFFFF"/>
                  </a:solidFill>
                  <a:latin typeface="Lucida Sans"/>
                  <a:cs typeface="Lucida Sans"/>
                </a:rPr>
                <a:t>&gt;85%</a:t>
              </a:r>
            </a:p>
          </p:txBody>
        </p:sp>
        <p:sp>
          <p:nvSpPr>
            <p:cNvPr id="89" name="Shape 223">
              <a:extLst>
                <a:ext uri="{FF2B5EF4-FFF2-40B4-BE49-F238E27FC236}">
                  <a16:creationId xmlns="" xmlns:a16="http://schemas.microsoft.com/office/drawing/2014/main" id="{2DBD67F4-B339-C646-82E0-D145B3F0B53A}"/>
                </a:ext>
              </a:extLst>
            </p:cNvPr>
            <p:cNvSpPr txBox="1"/>
            <p:nvPr/>
          </p:nvSpPr>
          <p:spPr>
            <a:xfrm>
              <a:off x="3961398" y="5214117"/>
              <a:ext cx="1440662" cy="523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u="none" dirty="0">
                  <a:solidFill>
                    <a:schemeClr val="bg1">
                      <a:lumMod val="85000"/>
                    </a:schemeClr>
                  </a:solidFill>
                  <a:latin typeface="Lucida Sans"/>
                  <a:cs typeface="Lucida Sans"/>
                </a:rPr>
                <a:t>Repeat </a:t>
              </a:r>
            </a:p>
            <a:p>
              <a:pPr marL="0" marR="0" lvl="0" indent="0" algn="l" rtl="0">
                <a:spcBef>
                  <a:spcPts val="0"/>
                </a:spcBef>
                <a:buSzPct val="25000"/>
                <a:buNone/>
              </a:pPr>
              <a:r>
                <a:rPr lang="en-US" sz="1200" u="none" dirty="0">
                  <a:solidFill>
                    <a:schemeClr val="bg1">
                      <a:lumMod val="85000"/>
                    </a:schemeClr>
                  </a:solidFill>
                  <a:latin typeface="Lucida Sans"/>
                  <a:cs typeface="Lucida Sans"/>
                </a:rPr>
                <a:t>Business</a:t>
              </a:r>
            </a:p>
          </p:txBody>
        </p:sp>
      </p:grpSp>
      <p:sp>
        <p:nvSpPr>
          <p:cNvPr id="90" name="Shape 224">
            <a:extLst>
              <a:ext uri="{FF2B5EF4-FFF2-40B4-BE49-F238E27FC236}">
                <a16:creationId xmlns="" xmlns:a16="http://schemas.microsoft.com/office/drawing/2014/main" id="{18EBCD77-F607-BB45-8000-A8C45E49709C}"/>
              </a:ext>
            </a:extLst>
          </p:cNvPr>
          <p:cNvSpPr txBox="1"/>
          <p:nvPr/>
        </p:nvSpPr>
        <p:spPr>
          <a:xfrm>
            <a:off x="670197" y="5193299"/>
            <a:ext cx="1266818" cy="849683"/>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1200" u="none" dirty="0">
                <a:solidFill>
                  <a:schemeClr val="bg1">
                    <a:lumMod val="85000"/>
                  </a:schemeClr>
                </a:solidFill>
                <a:latin typeface="Lucida Sans"/>
                <a:cs typeface="Lucida Sans"/>
              </a:rPr>
              <a:t>Analytics Company of the Year 2015</a:t>
            </a:r>
          </a:p>
        </p:txBody>
      </p:sp>
      <p:sp>
        <p:nvSpPr>
          <p:cNvPr id="91" name="Shape 225">
            <a:extLst>
              <a:ext uri="{FF2B5EF4-FFF2-40B4-BE49-F238E27FC236}">
                <a16:creationId xmlns="" xmlns:a16="http://schemas.microsoft.com/office/drawing/2014/main" id="{E61CADD4-3B84-9745-B67B-01BE84A26351}"/>
              </a:ext>
            </a:extLst>
          </p:cNvPr>
          <p:cNvSpPr txBox="1"/>
          <p:nvPr/>
        </p:nvSpPr>
        <p:spPr>
          <a:xfrm>
            <a:off x="2312776" y="4069845"/>
            <a:ext cx="1262223" cy="73866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u="none" dirty="0">
                <a:solidFill>
                  <a:schemeClr val="bg1">
                    <a:lumMod val="85000"/>
                  </a:schemeClr>
                </a:solidFill>
                <a:latin typeface="Lucida Sans"/>
                <a:cs typeface="Lucida Sans"/>
              </a:rPr>
              <a:t>Only company recognized</a:t>
            </a:r>
          </a:p>
        </p:txBody>
      </p:sp>
      <p:grpSp>
        <p:nvGrpSpPr>
          <p:cNvPr id="92" name="Shape 226">
            <a:extLst>
              <a:ext uri="{FF2B5EF4-FFF2-40B4-BE49-F238E27FC236}">
                <a16:creationId xmlns="" xmlns:a16="http://schemas.microsoft.com/office/drawing/2014/main" id="{342E5F70-D904-A141-98BC-CC2ED5C7EA73}"/>
              </a:ext>
            </a:extLst>
          </p:cNvPr>
          <p:cNvGrpSpPr/>
          <p:nvPr/>
        </p:nvGrpSpPr>
        <p:grpSpPr>
          <a:xfrm>
            <a:off x="10297619" y="2022147"/>
            <a:ext cx="1316429" cy="1218116"/>
            <a:chOff x="6950384" y="1832944"/>
            <a:chExt cx="1499490" cy="1444523"/>
          </a:xfrm>
        </p:grpSpPr>
        <p:sp>
          <p:nvSpPr>
            <p:cNvPr id="93" name="Shape 227">
              <a:extLst>
                <a:ext uri="{FF2B5EF4-FFF2-40B4-BE49-F238E27FC236}">
                  <a16:creationId xmlns="" xmlns:a16="http://schemas.microsoft.com/office/drawing/2014/main" id="{F20DB826-5AD2-CE4F-865E-D4C1A237B483}"/>
                </a:ext>
              </a:extLst>
            </p:cNvPr>
            <p:cNvSpPr/>
            <p:nvPr/>
          </p:nvSpPr>
          <p:spPr>
            <a:xfrm>
              <a:off x="6950384" y="2323316"/>
              <a:ext cx="1499490" cy="954151"/>
            </a:xfrm>
            <a:prstGeom prst="rect">
              <a:avLst/>
            </a:prstGeom>
            <a:solidFill>
              <a:srgbClr val="D3E5FF"/>
            </a:solidFill>
            <a:ln>
              <a:noFill/>
            </a:ln>
          </p:spPr>
          <p:txBody>
            <a:bodyPr wrap="square" lIns="91425" tIns="45700" rIns="91425" bIns="45700" anchor="ctr" anchorCtr="0">
              <a:noAutofit/>
            </a:bodyPr>
            <a:lstStyle/>
            <a:p>
              <a:pPr marL="0" marR="0" lvl="0" indent="0" algn="ctr" rtl="0">
                <a:spcBef>
                  <a:spcPts val="0"/>
                </a:spcBef>
                <a:buSzPct val="25000"/>
                <a:buNone/>
              </a:pPr>
              <a:r>
                <a:rPr lang="en-US" sz="1000" dirty="0">
                  <a:solidFill>
                    <a:schemeClr val="tx2">
                      <a:lumMod val="75000"/>
                      <a:lumOff val="25000"/>
                    </a:schemeClr>
                  </a:solidFill>
                  <a:latin typeface="Lucida Sans"/>
                  <a:ea typeface="Segoe UI" panose="020B0502040204020203" pitchFamily="34" charset="0"/>
                  <a:cs typeface="Lucida Sans"/>
                  <a:sym typeface="Arial"/>
                </a:rPr>
                <a:t>Strong</a:t>
              </a:r>
              <a:r>
                <a:rPr lang="en-US" sz="1000" b="1" dirty="0">
                  <a:solidFill>
                    <a:schemeClr val="tx2">
                      <a:lumMod val="75000"/>
                      <a:lumOff val="25000"/>
                    </a:schemeClr>
                  </a:solidFill>
                  <a:latin typeface="Lucida Sans"/>
                  <a:ea typeface="Segoe UI" panose="020B0502040204020203" pitchFamily="34" charset="0"/>
                  <a:cs typeface="Lucida Sans"/>
                  <a:sym typeface="Arial"/>
                </a:rPr>
                <a:t> </a:t>
              </a:r>
              <a:r>
                <a:rPr lang="en-US" sz="1000" dirty="0">
                  <a:solidFill>
                    <a:schemeClr val="tx2">
                      <a:lumMod val="75000"/>
                      <a:lumOff val="25000"/>
                    </a:schemeClr>
                  </a:solidFill>
                  <a:latin typeface="Lucida Sans"/>
                  <a:ea typeface="Segoe UI" panose="020B0502040204020203" pitchFamily="34" charset="0"/>
                  <a:cs typeface="Lucida Sans"/>
                  <a:sym typeface="Arial"/>
                </a:rPr>
                <a:t>Performer</a:t>
              </a:r>
              <a:r>
                <a:rPr lang="en-US" sz="1000" b="1" dirty="0">
                  <a:solidFill>
                    <a:schemeClr val="tx2">
                      <a:lumMod val="75000"/>
                      <a:lumOff val="25000"/>
                    </a:schemeClr>
                  </a:solidFill>
                  <a:latin typeface="Lucida Sans"/>
                  <a:ea typeface="Segoe UI" panose="020B0502040204020203" pitchFamily="34" charset="0"/>
                  <a:cs typeface="Lucida Sans"/>
                  <a:sym typeface="Arial"/>
                </a:rPr>
                <a:t> </a:t>
              </a:r>
              <a:r>
                <a:rPr lang="en-US" sz="1000" dirty="0">
                  <a:solidFill>
                    <a:schemeClr val="tx2">
                      <a:lumMod val="75000"/>
                      <a:lumOff val="25000"/>
                    </a:schemeClr>
                  </a:solidFill>
                  <a:latin typeface="Lucida Sans"/>
                  <a:ea typeface="Segoe UI" panose="020B0502040204020203" pitchFamily="34" charset="0"/>
                  <a:cs typeface="Lucida Sans"/>
                  <a:sym typeface="Arial"/>
                </a:rPr>
                <a:t>- Customer Analytics Services, 2017</a:t>
              </a:r>
            </a:p>
          </p:txBody>
        </p:sp>
        <p:pic>
          <p:nvPicPr>
            <p:cNvPr id="94" name="Shape 228">
              <a:extLst>
                <a:ext uri="{FF2B5EF4-FFF2-40B4-BE49-F238E27FC236}">
                  <a16:creationId xmlns="" xmlns:a16="http://schemas.microsoft.com/office/drawing/2014/main" id="{FD4C09BF-AD0D-CA4F-A7B3-C8D51A364F30}"/>
                </a:ext>
              </a:extLst>
            </p:cNvPr>
            <p:cNvPicPr preferRelativeResize="0"/>
            <p:nvPr/>
          </p:nvPicPr>
          <p:blipFill rotWithShape="1">
            <a:blip r:embed="rId9">
              <a:alphaModFix/>
            </a:blip>
            <a:srcRect t="34020" b="31410"/>
            <a:stretch/>
          </p:blipFill>
          <p:spPr>
            <a:xfrm>
              <a:off x="6950385" y="1832944"/>
              <a:ext cx="1499164" cy="518260"/>
            </a:xfrm>
            <a:prstGeom prst="rect">
              <a:avLst/>
            </a:prstGeom>
            <a:noFill/>
            <a:ln>
              <a:noFill/>
            </a:ln>
          </p:spPr>
        </p:pic>
      </p:grpSp>
    </p:spTree>
    <p:extLst>
      <p:ext uri="{BB962C8B-B14F-4D97-AF65-F5344CB8AC3E}">
        <p14:creationId xmlns:p14="http://schemas.microsoft.com/office/powerpoint/2010/main" val="876555496"/>
      </p:ext>
    </p:extLst>
  </p:cSld>
  <p:clrMapOvr>
    <a:masterClrMapping/>
  </p:clrMapOvr>
  <p:transition xmlns:p14="http://schemas.microsoft.com/office/powerpoint/2010/mai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0" y="1"/>
            <a:ext cx="5809761" cy="970156"/>
          </a:xfrm>
          <a:solidFill>
            <a:schemeClr val="bg1"/>
          </a:solidFill>
        </p:spPr>
        <p:txBody>
          <a:bodyPr anchor="ctr"/>
          <a:lstStyle/>
          <a:p>
            <a:r>
              <a:rPr lang="en-US" sz="2400" b="0" dirty="0"/>
              <a:t>Our Approach</a:t>
            </a:r>
          </a:p>
        </p:txBody>
      </p:sp>
      <p:sp>
        <p:nvSpPr>
          <p:cNvPr id="17" name="Slide Number Placeholder 16"/>
          <p:cNvSpPr>
            <a:spLocks noGrp="1"/>
          </p:cNvSpPr>
          <p:nvPr>
            <p:ph type="sldNum" sz="quarter" idx="4"/>
          </p:nvPr>
        </p:nvSpPr>
        <p:spPr/>
        <p:txBody>
          <a:bodyPr/>
          <a:lstStyle/>
          <a:p>
            <a:fld id="{A0C1D9D2-9780-41B5-B48D-9BB1413BC614}" type="slidenum">
              <a:rPr lang="en-US" smtClean="0">
                <a:solidFill>
                  <a:srgbClr val="7F7F7F"/>
                </a:solidFill>
              </a:rPr>
              <a:t>4</a:t>
            </a:fld>
            <a:endParaRPr lang="en-US" dirty="0">
              <a:solidFill>
                <a:srgbClr val="7F7F7F"/>
              </a:solidFill>
            </a:endParaRPr>
          </a:p>
        </p:txBody>
      </p:sp>
      <p:sp>
        <p:nvSpPr>
          <p:cNvPr id="34" name="TextBox 33">
            <a:extLst>
              <a:ext uri="{FF2B5EF4-FFF2-40B4-BE49-F238E27FC236}">
                <a16:creationId xmlns="" xmlns:a16="http://schemas.microsoft.com/office/drawing/2014/main" id="{46CC2450-C2EA-E84C-8CAC-B440CB798132}"/>
              </a:ext>
            </a:extLst>
          </p:cNvPr>
          <p:cNvSpPr txBox="1"/>
          <p:nvPr/>
        </p:nvSpPr>
        <p:spPr>
          <a:xfrm>
            <a:off x="1080943" y="1883760"/>
            <a:ext cx="9996022" cy="1323439"/>
          </a:xfrm>
          <a:prstGeom prst="rect">
            <a:avLst/>
          </a:prstGeom>
          <a:noFill/>
        </p:spPr>
        <p:txBody>
          <a:bodyPr wrap="square" rtlCol="0">
            <a:spAutoFit/>
          </a:bodyPr>
          <a:lstStyle/>
          <a:p>
            <a:r>
              <a:rPr lang="en-IN" sz="2000" dirty="0">
                <a:solidFill>
                  <a:schemeClr val="bg1">
                    <a:lumMod val="50000"/>
                  </a:schemeClr>
                </a:solidFill>
                <a:latin typeface="Lucida Sans"/>
                <a:cs typeface="Lucida Sans"/>
              </a:rPr>
              <a:t>We empower customers in their </a:t>
            </a:r>
            <a:r>
              <a:rPr lang="en-IN" sz="2000" dirty="0">
                <a:solidFill>
                  <a:srgbClr val="002060"/>
                </a:solidFill>
                <a:latin typeface="Lucida Sans"/>
                <a:cs typeface="Lucida Sans"/>
              </a:rPr>
              <a:t>transformation </a:t>
            </a:r>
            <a:r>
              <a:rPr lang="en-IN" sz="2000" dirty="0">
                <a:solidFill>
                  <a:srgbClr val="7F7F7F"/>
                </a:solidFill>
                <a:latin typeface="Lucida Sans"/>
                <a:cs typeface="Lucida Sans"/>
              </a:rPr>
              <a:t>journey by helping them move up the</a:t>
            </a:r>
            <a:r>
              <a:rPr lang="en-IN" sz="2000" dirty="0">
                <a:latin typeface="Lucida Sans"/>
                <a:cs typeface="Lucida Sans"/>
              </a:rPr>
              <a:t> </a:t>
            </a:r>
            <a:r>
              <a:rPr lang="en-IN" sz="2000" dirty="0">
                <a:solidFill>
                  <a:srgbClr val="002060"/>
                </a:solidFill>
                <a:latin typeface="Lucida Sans"/>
                <a:cs typeface="Lucida Sans"/>
              </a:rPr>
              <a:t>analytics maturity </a:t>
            </a:r>
            <a:r>
              <a:rPr lang="en-IN" sz="2000" dirty="0">
                <a:solidFill>
                  <a:srgbClr val="7F7F7F"/>
                </a:solidFill>
                <a:latin typeface="Lucida Sans"/>
                <a:cs typeface="Lucida Sans"/>
              </a:rPr>
              <a:t>curve through </a:t>
            </a:r>
            <a:r>
              <a:rPr lang="en-IN" sz="2000" dirty="0">
                <a:solidFill>
                  <a:srgbClr val="002060"/>
                </a:solidFill>
                <a:latin typeface="Lucida Sans"/>
                <a:cs typeface="Lucida Sans"/>
              </a:rPr>
              <a:t>actionable insights </a:t>
            </a:r>
            <a:r>
              <a:rPr lang="en-IN" sz="2000" dirty="0">
                <a:solidFill>
                  <a:srgbClr val="7F7F7F"/>
                </a:solidFill>
                <a:latin typeface="Lucida Sans"/>
                <a:cs typeface="Lucida Sans"/>
              </a:rPr>
              <a:t>that leads to </a:t>
            </a:r>
            <a:r>
              <a:rPr lang="en-IN" sz="2000" dirty="0">
                <a:solidFill>
                  <a:srgbClr val="002060"/>
                </a:solidFill>
                <a:latin typeface="Lucida Sans"/>
                <a:cs typeface="Lucida Sans"/>
              </a:rPr>
              <a:t>data-driven decisions </a:t>
            </a:r>
            <a:r>
              <a:rPr lang="en-IN" sz="2000" dirty="0">
                <a:solidFill>
                  <a:srgbClr val="7F7F7F"/>
                </a:solidFill>
                <a:latin typeface="Lucida Sans"/>
                <a:cs typeface="Lucida Sans"/>
              </a:rPr>
              <a:t>that achieve</a:t>
            </a:r>
            <a:r>
              <a:rPr lang="en-IN" sz="2000" dirty="0">
                <a:latin typeface="Lucida Sans"/>
                <a:cs typeface="Lucida Sans"/>
              </a:rPr>
              <a:t> </a:t>
            </a:r>
            <a:r>
              <a:rPr lang="en-IN" sz="2000" dirty="0">
                <a:solidFill>
                  <a:srgbClr val="002060"/>
                </a:solidFill>
                <a:latin typeface="Lucida Sans"/>
                <a:cs typeface="Lucida Sans"/>
              </a:rPr>
              <a:t>business goals.</a:t>
            </a:r>
          </a:p>
          <a:p>
            <a:endParaRPr lang="en-IN" sz="2000" dirty="0">
              <a:solidFill>
                <a:srgbClr val="002060"/>
              </a:solidFill>
              <a:latin typeface="Lucida Sans"/>
              <a:cs typeface="Lucida Sans"/>
            </a:endParaRPr>
          </a:p>
        </p:txBody>
      </p:sp>
      <p:sp>
        <p:nvSpPr>
          <p:cNvPr id="35" name="Rectangle 34">
            <a:extLst>
              <a:ext uri="{FF2B5EF4-FFF2-40B4-BE49-F238E27FC236}">
                <a16:creationId xmlns="" xmlns:a16="http://schemas.microsoft.com/office/drawing/2014/main" id="{78390E5B-93A3-2244-B316-8931472F6972}"/>
              </a:ext>
            </a:extLst>
          </p:cNvPr>
          <p:cNvSpPr/>
          <p:nvPr/>
        </p:nvSpPr>
        <p:spPr>
          <a:xfrm>
            <a:off x="956042" y="1742248"/>
            <a:ext cx="10120923" cy="1437331"/>
          </a:xfrm>
          <a:prstGeom prst="rect">
            <a:avLst/>
          </a:prstGeom>
          <a:noFill/>
          <a:ln w="63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Lucida Sans"/>
              <a:cs typeface="Lucida Sans"/>
            </a:endParaRPr>
          </a:p>
        </p:txBody>
      </p:sp>
      <p:grpSp>
        <p:nvGrpSpPr>
          <p:cNvPr id="36" name="Group 35">
            <a:extLst>
              <a:ext uri="{FF2B5EF4-FFF2-40B4-BE49-F238E27FC236}">
                <a16:creationId xmlns="" xmlns:a16="http://schemas.microsoft.com/office/drawing/2014/main" id="{CE7D114C-2AEC-5A40-9B8A-6E2692077B69}"/>
              </a:ext>
            </a:extLst>
          </p:cNvPr>
          <p:cNvGrpSpPr/>
          <p:nvPr/>
        </p:nvGrpSpPr>
        <p:grpSpPr>
          <a:xfrm>
            <a:off x="655763" y="3493710"/>
            <a:ext cx="7503219" cy="2031184"/>
            <a:chOff x="655763" y="3493710"/>
            <a:chExt cx="7503219" cy="2031184"/>
          </a:xfrm>
        </p:grpSpPr>
        <p:sp>
          <p:nvSpPr>
            <p:cNvPr id="37" name="Equal 36">
              <a:extLst>
                <a:ext uri="{FF2B5EF4-FFF2-40B4-BE49-F238E27FC236}">
                  <a16:creationId xmlns="" xmlns:a16="http://schemas.microsoft.com/office/drawing/2014/main" id="{B6CF59DD-45B0-3D4A-8DA0-041E91747ADE}"/>
                </a:ext>
              </a:extLst>
            </p:cNvPr>
            <p:cNvSpPr/>
            <p:nvPr/>
          </p:nvSpPr>
          <p:spPr>
            <a:xfrm>
              <a:off x="7463523" y="4153294"/>
              <a:ext cx="695459" cy="406112"/>
            </a:xfrm>
            <a:prstGeom prst="mathEqual">
              <a:avLst>
                <a:gd name="adj1" fmla="val 23520"/>
                <a:gd name="adj2" fmla="val 40275"/>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Lucida Sans"/>
                <a:cs typeface="Lucida Sans"/>
              </a:endParaRPr>
            </a:p>
          </p:txBody>
        </p:sp>
        <p:sp>
          <p:nvSpPr>
            <p:cNvPr id="38" name="Plus 37">
              <a:extLst>
                <a:ext uri="{FF2B5EF4-FFF2-40B4-BE49-F238E27FC236}">
                  <a16:creationId xmlns="" xmlns:a16="http://schemas.microsoft.com/office/drawing/2014/main" id="{3FC1E984-2784-A045-A061-150C4F3692A2}"/>
                </a:ext>
              </a:extLst>
            </p:cNvPr>
            <p:cNvSpPr/>
            <p:nvPr/>
          </p:nvSpPr>
          <p:spPr>
            <a:xfrm>
              <a:off x="4145348" y="4850363"/>
              <a:ext cx="357753" cy="386588"/>
            </a:xfrm>
            <a:prstGeom prst="mathPlus">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ucida Sans"/>
                <a:cs typeface="Lucida Sans"/>
              </a:endParaRPr>
            </a:p>
          </p:txBody>
        </p:sp>
        <p:sp>
          <p:nvSpPr>
            <p:cNvPr id="39" name="Plus 38">
              <a:extLst>
                <a:ext uri="{FF2B5EF4-FFF2-40B4-BE49-F238E27FC236}">
                  <a16:creationId xmlns="" xmlns:a16="http://schemas.microsoft.com/office/drawing/2014/main" id="{2A21D03A-EAE6-B348-8F31-CD1464B9BBF1}"/>
                </a:ext>
              </a:extLst>
            </p:cNvPr>
            <p:cNvSpPr/>
            <p:nvPr/>
          </p:nvSpPr>
          <p:spPr>
            <a:xfrm>
              <a:off x="5221229" y="3519499"/>
              <a:ext cx="357753" cy="386588"/>
            </a:xfrm>
            <a:prstGeom prst="mathPlus">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ucida Sans"/>
                <a:cs typeface="Lucida Sans"/>
              </a:endParaRPr>
            </a:p>
          </p:txBody>
        </p:sp>
        <p:sp>
          <p:nvSpPr>
            <p:cNvPr id="40" name="Oval 39">
              <a:extLst>
                <a:ext uri="{FF2B5EF4-FFF2-40B4-BE49-F238E27FC236}">
                  <a16:creationId xmlns="" xmlns:a16="http://schemas.microsoft.com/office/drawing/2014/main" id="{15FB0EAB-B6DF-3547-8BBE-1862D268A046}"/>
                </a:ext>
              </a:extLst>
            </p:cNvPr>
            <p:cNvSpPr/>
            <p:nvPr/>
          </p:nvSpPr>
          <p:spPr>
            <a:xfrm>
              <a:off x="2766303" y="4153294"/>
              <a:ext cx="1371600" cy="13716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Lucida Sans"/>
                  <a:cs typeface="Lucida Sans"/>
                </a:rPr>
                <a:t>DATA</a:t>
              </a:r>
            </a:p>
          </p:txBody>
        </p:sp>
        <p:sp>
          <p:nvSpPr>
            <p:cNvPr id="41" name="Oval 40">
              <a:extLst>
                <a:ext uri="{FF2B5EF4-FFF2-40B4-BE49-F238E27FC236}">
                  <a16:creationId xmlns="" xmlns:a16="http://schemas.microsoft.com/office/drawing/2014/main" id="{CB605DC6-F8A6-BB4A-BE1D-B025C64EBC93}"/>
                </a:ext>
              </a:extLst>
            </p:cNvPr>
            <p:cNvSpPr/>
            <p:nvPr/>
          </p:nvSpPr>
          <p:spPr>
            <a:xfrm>
              <a:off x="4086295" y="3493710"/>
              <a:ext cx="1097280" cy="109728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solidFill>
                  <a:latin typeface="Lucida Sans"/>
                  <a:cs typeface="Lucida Sans"/>
                </a:rPr>
                <a:t>MATH</a:t>
              </a:r>
            </a:p>
          </p:txBody>
        </p:sp>
        <p:grpSp>
          <p:nvGrpSpPr>
            <p:cNvPr id="42" name="Group 41">
              <a:extLst>
                <a:ext uri="{FF2B5EF4-FFF2-40B4-BE49-F238E27FC236}">
                  <a16:creationId xmlns="" xmlns:a16="http://schemas.microsoft.com/office/drawing/2014/main" id="{77919872-3CDE-0E43-9A60-54598E9F080A}"/>
                </a:ext>
              </a:extLst>
            </p:cNvPr>
            <p:cNvGrpSpPr/>
            <p:nvPr/>
          </p:nvGrpSpPr>
          <p:grpSpPr>
            <a:xfrm>
              <a:off x="5319203" y="3701251"/>
              <a:ext cx="2167716" cy="1795073"/>
              <a:chOff x="9068243" y="3548851"/>
              <a:chExt cx="2167716" cy="1795073"/>
            </a:xfrm>
          </p:grpSpPr>
          <p:sp>
            <p:nvSpPr>
              <p:cNvPr id="50" name="Oval 49">
                <a:extLst>
                  <a:ext uri="{FF2B5EF4-FFF2-40B4-BE49-F238E27FC236}">
                    <a16:creationId xmlns="" xmlns:a16="http://schemas.microsoft.com/office/drawing/2014/main" id="{B9F7244E-FD4B-254F-B93F-1536C0443811}"/>
                  </a:ext>
                </a:extLst>
              </p:cNvPr>
              <p:cNvSpPr/>
              <p:nvPr/>
            </p:nvSpPr>
            <p:spPr>
              <a:xfrm>
                <a:off x="9068243" y="3548851"/>
                <a:ext cx="1795073" cy="1795073"/>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B0F0"/>
                  </a:solidFill>
                  <a:latin typeface="Lucida Sans"/>
                  <a:cs typeface="Lucida Sans"/>
                </a:endParaRPr>
              </a:p>
            </p:txBody>
          </p:sp>
          <p:sp>
            <p:nvSpPr>
              <p:cNvPr id="52" name="TextBox 51">
                <a:extLst>
                  <a:ext uri="{FF2B5EF4-FFF2-40B4-BE49-F238E27FC236}">
                    <a16:creationId xmlns="" xmlns:a16="http://schemas.microsoft.com/office/drawing/2014/main" id="{F1B8DE93-209C-2A45-81E4-03CF85F24648}"/>
                  </a:ext>
                </a:extLst>
              </p:cNvPr>
              <p:cNvSpPr txBox="1"/>
              <p:nvPr/>
            </p:nvSpPr>
            <p:spPr>
              <a:xfrm>
                <a:off x="9163319" y="4236807"/>
                <a:ext cx="2072640" cy="338554"/>
              </a:xfrm>
              <a:prstGeom prst="rect">
                <a:avLst/>
              </a:prstGeom>
              <a:noFill/>
            </p:spPr>
            <p:txBody>
              <a:bodyPr wrap="square" rtlCol="0">
                <a:spAutoFit/>
              </a:bodyPr>
              <a:lstStyle/>
              <a:p>
                <a:r>
                  <a:rPr lang="en-IN" sz="1600" b="1" dirty="0">
                    <a:solidFill>
                      <a:schemeClr val="accent6"/>
                    </a:solidFill>
                    <a:latin typeface="Lucida Sans"/>
                    <a:cs typeface="Lucida Sans"/>
                  </a:rPr>
                  <a:t>TECHNOLOGY</a:t>
                </a:r>
              </a:p>
            </p:txBody>
          </p:sp>
        </p:grpSp>
        <p:grpSp>
          <p:nvGrpSpPr>
            <p:cNvPr id="43" name="Group 42">
              <a:extLst>
                <a:ext uri="{FF2B5EF4-FFF2-40B4-BE49-F238E27FC236}">
                  <a16:creationId xmlns="" xmlns:a16="http://schemas.microsoft.com/office/drawing/2014/main" id="{FFF85B2A-3758-0D4C-93E2-36AC66196D5A}"/>
                </a:ext>
              </a:extLst>
            </p:cNvPr>
            <p:cNvGrpSpPr/>
            <p:nvPr/>
          </p:nvGrpSpPr>
          <p:grpSpPr>
            <a:xfrm>
              <a:off x="655763" y="3701251"/>
              <a:ext cx="2242828" cy="1795073"/>
              <a:chOff x="3642803" y="3701251"/>
              <a:chExt cx="2242828" cy="1795073"/>
            </a:xfrm>
          </p:grpSpPr>
          <p:sp>
            <p:nvSpPr>
              <p:cNvPr id="48" name="Oval 47">
                <a:extLst>
                  <a:ext uri="{FF2B5EF4-FFF2-40B4-BE49-F238E27FC236}">
                    <a16:creationId xmlns="" xmlns:a16="http://schemas.microsoft.com/office/drawing/2014/main" id="{7338D95C-8E6B-664F-9B93-A469B04C9917}"/>
                  </a:ext>
                </a:extLst>
              </p:cNvPr>
              <p:cNvSpPr/>
              <p:nvPr/>
            </p:nvSpPr>
            <p:spPr>
              <a:xfrm>
                <a:off x="3642803" y="3701251"/>
                <a:ext cx="1795073" cy="179507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B0F0"/>
                  </a:solidFill>
                  <a:latin typeface="Lucida Sans"/>
                  <a:cs typeface="Lucida Sans"/>
                </a:endParaRPr>
              </a:p>
            </p:txBody>
          </p:sp>
          <p:sp>
            <p:nvSpPr>
              <p:cNvPr id="49" name="TextBox 48">
                <a:extLst>
                  <a:ext uri="{FF2B5EF4-FFF2-40B4-BE49-F238E27FC236}">
                    <a16:creationId xmlns="" xmlns:a16="http://schemas.microsoft.com/office/drawing/2014/main" id="{AAF01A54-F146-F343-89A4-3E758A417FED}"/>
                  </a:ext>
                </a:extLst>
              </p:cNvPr>
              <p:cNvSpPr txBox="1"/>
              <p:nvPr/>
            </p:nvSpPr>
            <p:spPr>
              <a:xfrm>
                <a:off x="3812991" y="4389207"/>
                <a:ext cx="2072640" cy="369332"/>
              </a:xfrm>
              <a:prstGeom prst="rect">
                <a:avLst/>
              </a:prstGeom>
              <a:noFill/>
            </p:spPr>
            <p:txBody>
              <a:bodyPr wrap="square" rtlCol="0">
                <a:spAutoFit/>
              </a:bodyPr>
              <a:lstStyle/>
              <a:p>
                <a:r>
                  <a:rPr lang="en-IN" b="1" dirty="0">
                    <a:solidFill>
                      <a:schemeClr val="accent1"/>
                    </a:solidFill>
                    <a:latin typeface="Lucida Sans"/>
                    <a:cs typeface="Lucida Sans"/>
                  </a:rPr>
                  <a:t>BUSINESS</a:t>
                </a:r>
              </a:p>
            </p:txBody>
          </p:sp>
        </p:grpSp>
        <p:sp>
          <p:nvSpPr>
            <p:cNvPr id="46" name="Plus 45">
              <a:extLst>
                <a:ext uri="{FF2B5EF4-FFF2-40B4-BE49-F238E27FC236}">
                  <a16:creationId xmlns="" xmlns:a16="http://schemas.microsoft.com/office/drawing/2014/main" id="{5B08145D-2299-2841-99DA-F3E73A87E3D4}"/>
                </a:ext>
              </a:extLst>
            </p:cNvPr>
            <p:cNvSpPr/>
            <p:nvPr/>
          </p:nvSpPr>
          <p:spPr>
            <a:xfrm>
              <a:off x="2442330" y="3956295"/>
              <a:ext cx="357753" cy="386588"/>
            </a:xfrm>
            <a:prstGeom prst="mathPlus">
              <a:avLst/>
            </a:prstGeom>
            <a:solidFill>
              <a:schemeClr val="tx1">
                <a:lumMod val="75000"/>
                <a:lumOff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ucida Sans"/>
                <a:cs typeface="Lucida Sans"/>
              </a:endParaRPr>
            </a:p>
          </p:txBody>
        </p:sp>
      </p:grpSp>
      <p:grpSp>
        <p:nvGrpSpPr>
          <p:cNvPr id="53" name="Group 52">
            <a:extLst>
              <a:ext uri="{FF2B5EF4-FFF2-40B4-BE49-F238E27FC236}">
                <a16:creationId xmlns="" xmlns:a16="http://schemas.microsoft.com/office/drawing/2014/main" id="{0785F2EA-DCB6-0548-AFFA-C47E9E435C78}"/>
              </a:ext>
            </a:extLst>
          </p:cNvPr>
          <p:cNvGrpSpPr/>
          <p:nvPr/>
        </p:nvGrpSpPr>
        <p:grpSpPr>
          <a:xfrm>
            <a:off x="8295576" y="3847240"/>
            <a:ext cx="4202455" cy="1141936"/>
            <a:chOff x="1646943" y="4076971"/>
            <a:chExt cx="4202455" cy="1141936"/>
          </a:xfrm>
        </p:grpSpPr>
        <p:sp>
          <p:nvSpPr>
            <p:cNvPr id="54" name="TextBox 53">
              <a:extLst>
                <a:ext uri="{FF2B5EF4-FFF2-40B4-BE49-F238E27FC236}">
                  <a16:creationId xmlns="" xmlns:a16="http://schemas.microsoft.com/office/drawing/2014/main" id="{DF1A0868-F576-644B-8F60-F36DA77E2097}"/>
                </a:ext>
              </a:extLst>
            </p:cNvPr>
            <p:cNvSpPr txBox="1"/>
            <p:nvPr/>
          </p:nvSpPr>
          <p:spPr>
            <a:xfrm>
              <a:off x="1646943" y="4076971"/>
              <a:ext cx="3429723" cy="523220"/>
            </a:xfrm>
            <a:prstGeom prst="rect">
              <a:avLst/>
            </a:prstGeom>
            <a:noFill/>
          </p:spPr>
          <p:txBody>
            <a:bodyPr wrap="square" rtlCol="0">
              <a:spAutoFit/>
            </a:bodyPr>
            <a:lstStyle/>
            <a:p>
              <a:r>
                <a:rPr lang="en-US" sz="2800" b="1" dirty="0">
                  <a:solidFill>
                    <a:schemeClr val="accent5">
                      <a:lumMod val="75000"/>
                    </a:schemeClr>
                  </a:solidFill>
                  <a:latin typeface="Lucida Sans"/>
                  <a:cs typeface="Lucida Sans"/>
                </a:rPr>
                <a:t>ACTIONABLE</a:t>
              </a:r>
            </a:p>
          </p:txBody>
        </p:sp>
        <p:sp>
          <p:nvSpPr>
            <p:cNvPr id="55" name="TextBox 54">
              <a:extLst>
                <a:ext uri="{FF2B5EF4-FFF2-40B4-BE49-F238E27FC236}">
                  <a16:creationId xmlns="" xmlns:a16="http://schemas.microsoft.com/office/drawing/2014/main" id="{256DE367-0072-B34A-8689-8A907CB5A81D}"/>
                </a:ext>
              </a:extLst>
            </p:cNvPr>
            <p:cNvSpPr txBox="1"/>
            <p:nvPr/>
          </p:nvSpPr>
          <p:spPr>
            <a:xfrm>
              <a:off x="2120614" y="4511021"/>
              <a:ext cx="3728784" cy="707886"/>
            </a:xfrm>
            <a:prstGeom prst="rect">
              <a:avLst/>
            </a:prstGeom>
            <a:noFill/>
          </p:spPr>
          <p:txBody>
            <a:bodyPr wrap="square" rtlCol="0">
              <a:spAutoFit/>
            </a:bodyPr>
            <a:lstStyle/>
            <a:p>
              <a:r>
                <a:rPr lang="en-US" sz="4000" b="1" dirty="0">
                  <a:solidFill>
                    <a:schemeClr val="tx2"/>
                  </a:solidFill>
                  <a:latin typeface="Lucida Sans"/>
                  <a:cs typeface="Lucida Sans"/>
                </a:rPr>
                <a:t>INSIGHTS</a:t>
              </a:r>
            </a:p>
          </p:txBody>
        </p:sp>
      </p:grpSp>
    </p:spTree>
    <p:extLst>
      <p:ext uri="{BB962C8B-B14F-4D97-AF65-F5344CB8AC3E}">
        <p14:creationId xmlns:p14="http://schemas.microsoft.com/office/powerpoint/2010/main" val="2406740334"/>
      </p:ext>
    </p:extLst>
  </p:cSld>
  <p:clrMapOvr>
    <a:masterClrMapping/>
  </p:clrMapOvr>
  <p:transition xmlns:p14="http://schemas.microsoft.com/office/powerpoint/2010/mai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0" y="1"/>
            <a:ext cx="5809761" cy="970156"/>
          </a:xfrm>
          <a:solidFill>
            <a:schemeClr val="bg1"/>
          </a:solidFill>
        </p:spPr>
        <p:txBody>
          <a:bodyPr anchor="ctr"/>
          <a:lstStyle/>
          <a:p>
            <a:r>
              <a:rPr lang="en-US" sz="2400" b="0" dirty="0"/>
              <a:t>What we Do?</a:t>
            </a:r>
          </a:p>
        </p:txBody>
      </p:sp>
      <p:sp>
        <p:nvSpPr>
          <p:cNvPr id="17" name="Slide Number Placeholder 16"/>
          <p:cNvSpPr>
            <a:spLocks noGrp="1"/>
          </p:cNvSpPr>
          <p:nvPr>
            <p:ph type="sldNum" sz="quarter" idx="4"/>
          </p:nvPr>
        </p:nvSpPr>
        <p:spPr/>
        <p:txBody>
          <a:bodyPr/>
          <a:lstStyle/>
          <a:p>
            <a:fld id="{A0C1D9D2-9780-41B5-B48D-9BB1413BC614}" type="slidenum">
              <a:rPr lang="en-US" smtClean="0">
                <a:solidFill>
                  <a:srgbClr val="7F7F7F"/>
                </a:solidFill>
              </a:rPr>
              <a:t>5</a:t>
            </a:fld>
            <a:endParaRPr lang="en-US" dirty="0">
              <a:solidFill>
                <a:srgbClr val="7F7F7F"/>
              </a:solidFill>
            </a:endParaRPr>
          </a:p>
        </p:txBody>
      </p:sp>
      <p:sp>
        <p:nvSpPr>
          <p:cNvPr id="11" name="Oval 10"/>
          <p:cNvSpPr/>
          <p:nvPr/>
        </p:nvSpPr>
        <p:spPr>
          <a:xfrm>
            <a:off x="4798951" y="2073340"/>
            <a:ext cx="2620318" cy="2617558"/>
          </a:xfrm>
          <a:prstGeom prst="ellipse">
            <a:avLst/>
          </a:prstGeom>
          <a:solidFill>
            <a:schemeClr val="tx2"/>
          </a:solidFill>
          <a:ln w="25400" cap="flat" cmpd="sng" algn="ctr">
            <a:noFill/>
            <a:prstDash val="solid"/>
          </a:ln>
          <a:effectLst/>
        </p:spPr>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chemeClr val="bg1"/>
              </a:solidFill>
              <a:effectLst/>
              <a:uLnTx/>
              <a:uFillTx/>
              <a:latin typeface="Lucida Sans"/>
              <a:ea typeface="Segoe UI" panose="020B0502040204020203" pitchFamily="34" charset="0"/>
              <a:cs typeface="Lucida Sans"/>
            </a:endParaRPr>
          </a:p>
        </p:txBody>
      </p:sp>
      <p:sp>
        <p:nvSpPr>
          <p:cNvPr id="12" name="Oval 11"/>
          <p:cNvSpPr/>
          <p:nvPr/>
        </p:nvSpPr>
        <p:spPr>
          <a:xfrm>
            <a:off x="5114078" y="2387087"/>
            <a:ext cx="1990063" cy="1990063"/>
          </a:xfrm>
          <a:prstGeom prst="ellipse">
            <a:avLst/>
          </a:prstGeom>
          <a:solidFill>
            <a:srgbClr val="FFFFFF"/>
          </a:solidFill>
          <a:ln w="25400" cap="flat" cmpd="sng" algn="ctr">
            <a:noFill/>
            <a:prstDash val="solid"/>
          </a:ln>
          <a:effectLst/>
        </p:spPr>
        <p:txBody>
          <a:bodyPr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chemeClr val="bg1"/>
              </a:solidFill>
              <a:effectLst/>
              <a:uLnTx/>
              <a:uFillTx/>
              <a:latin typeface="Lucida Sans"/>
              <a:ea typeface="Segoe UI" panose="020B0502040204020203" pitchFamily="34" charset="0"/>
              <a:cs typeface="Lucida Sans"/>
            </a:endParaRPr>
          </a:p>
        </p:txBody>
      </p:sp>
      <p:sp>
        <p:nvSpPr>
          <p:cNvPr id="13" name="Ellipse 86"/>
          <p:cNvSpPr/>
          <p:nvPr/>
        </p:nvSpPr>
        <p:spPr bwMode="gray">
          <a:xfrm>
            <a:off x="5436788" y="2664979"/>
            <a:ext cx="1344637" cy="1434280"/>
          </a:xfrm>
          <a:prstGeom prst="ellipse">
            <a:avLst/>
          </a:prstGeom>
          <a:solidFill>
            <a:schemeClr val="accent1">
              <a:lumMod val="50000"/>
            </a:schemeClr>
          </a:solidFill>
          <a:ln w="12700">
            <a:noFill/>
            <a:round/>
            <a:headEnd/>
            <a:tailEnd/>
          </a:ln>
          <a:effectLst>
            <a:outerShdw blurRad="63500" sx="102000" sy="102000" algn="ctr" rotWithShape="0">
              <a:prstClr val="black">
                <a:alpha val="37000"/>
              </a:prstClr>
            </a:outerShdw>
          </a:effectLst>
          <a:scene3d>
            <a:camera prst="orthographicFront"/>
            <a:lightRig rig="threePt" dir="t">
              <a:rot lat="0" lon="0" rev="3600000"/>
            </a:lightRig>
          </a:scene3d>
          <a:sp3d prstMaterial="matte">
            <a:bevelT w="1016000" h="1016000"/>
          </a:sp3d>
        </p:spPr>
        <p:txBody>
          <a:bodyPr wrap="none" rtlCol="0" anchor="ct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961" b="1" i="0" u="none" strike="noStrike" kern="0" cap="none" spc="0" normalizeH="0" baseline="0" noProof="0" dirty="0">
                <a:ln>
                  <a:noFill/>
                </a:ln>
                <a:solidFill>
                  <a:schemeClr val="bg1"/>
                </a:solidFill>
                <a:effectLst/>
                <a:uLnTx/>
                <a:uFillTx/>
                <a:latin typeface="Lucida Sans"/>
                <a:ea typeface="Segoe UI" panose="020B0502040204020203" pitchFamily="34" charset="0"/>
                <a:cs typeface="Lucida Sans"/>
              </a:rPr>
              <a:t>Analytics</a:t>
            </a:r>
          </a:p>
        </p:txBody>
      </p:sp>
      <p:cxnSp>
        <p:nvCxnSpPr>
          <p:cNvPr id="14" name="Straight Connector 13"/>
          <p:cNvCxnSpPr/>
          <p:nvPr/>
        </p:nvCxnSpPr>
        <p:spPr>
          <a:xfrm flipH="1">
            <a:off x="6109110" y="1990593"/>
            <a:ext cx="1" cy="476284"/>
          </a:xfrm>
          <a:prstGeom prst="line">
            <a:avLst/>
          </a:prstGeom>
          <a:noFill/>
          <a:ln w="76200" cap="flat" cmpd="sng" algn="ctr">
            <a:solidFill>
              <a:srgbClr val="FFFFFF"/>
            </a:solidFill>
            <a:prstDash val="solid"/>
          </a:ln>
          <a:effectLst/>
        </p:spPr>
      </p:cxnSp>
      <p:cxnSp>
        <p:nvCxnSpPr>
          <p:cNvPr id="15" name="Straight Connector 14"/>
          <p:cNvCxnSpPr/>
          <p:nvPr/>
        </p:nvCxnSpPr>
        <p:spPr>
          <a:xfrm flipH="1">
            <a:off x="4881702" y="3818410"/>
            <a:ext cx="439248" cy="280848"/>
          </a:xfrm>
          <a:prstGeom prst="line">
            <a:avLst/>
          </a:prstGeom>
          <a:noFill/>
          <a:ln w="76200" cap="flat" cmpd="sng" algn="ctr">
            <a:solidFill>
              <a:srgbClr val="FFFFFF"/>
            </a:solidFill>
            <a:prstDash val="solid"/>
          </a:ln>
          <a:effectLst/>
        </p:spPr>
      </p:cxnSp>
      <p:cxnSp>
        <p:nvCxnSpPr>
          <p:cNvPr id="16" name="Straight Connector 15"/>
          <p:cNvCxnSpPr/>
          <p:nvPr/>
        </p:nvCxnSpPr>
        <p:spPr>
          <a:xfrm flipH="1" flipV="1">
            <a:off x="6938642" y="3818410"/>
            <a:ext cx="439248" cy="280848"/>
          </a:xfrm>
          <a:prstGeom prst="line">
            <a:avLst/>
          </a:prstGeom>
          <a:noFill/>
          <a:ln w="76200" cap="flat" cmpd="sng" algn="ctr">
            <a:solidFill>
              <a:srgbClr val="FFFFFF"/>
            </a:solidFill>
            <a:prstDash val="solid"/>
          </a:ln>
          <a:effectLst/>
        </p:spPr>
      </p:cxnSp>
      <p:sp>
        <p:nvSpPr>
          <p:cNvPr id="18" name="Rechteck 85"/>
          <p:cNvSpPr/>
          <p:nvPr/>
        </p:nvSpPr>
        <p:spPr bwMode="gray">
          <a:xfrm rot="17862785">
            <a:off x="5025585" y="2331129"/>
            <a:ext cx="1998508" cy="2034638"/>
          </a:xfrm>
          <a:prstGeom prst="rect">
            <a:avLst/>
          </a:prstGeom>
          <a:noFill/>
          <a:ln w="12700">
            <a:noFill/>
            <a:round/>
            <a:headEnd/>
            <a:tailEnd/>
          </a:ln>
        </p:spPr>
        <p:txBody>
          <a:bodyPr rtlCol="0" anchor="ctr">
            <a:prstTxWarp prst="textArchUp">
              <a:avLst>
                <a:gd name="adj" fmla="val 12352144"/>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dirty="0">
              <a:ln>
                <a:noFill/>
              </a:ln>
              <a:solidFill>
                <a:srgbClr val="254061"/>
              </a:solidFill>
              <a:effectLst/>
              <a:uLnTx/>
              <a:uFillTx/>
              <a:latin typeface="Lucida Sans"/>
              <a:ea typeface="Segoe UI" panose="020B0502040204020203" pitchFamily="34" charset="0"/>
              <a:cs typeface="Lucida Sans"/>
            </a:endParaRPr>
          </a:p>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dirty="0">
              <a:ln>
                <a:noFill/>
              </a:ln>
              <a:solidFill>
                <a:srgbClr val="254061"/>
              </a:solidFill>
              <a:effectLst/>
              <a:uLnTx/>
              <a:uFillTx/>
              <a:latin typeface="Lucida Sans"/>
              <a:ea typeface="Segoe UI" panose="020B0502040204020203" pitchFamily="34" charset="0"/>
              <a:cs typeface="Lucida Sans"/>
            </a:endParaRPr>
          </a:p>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765" b="1" i="0" u="none" strike="noStrike" kern="0" cap="none" spc="0" normalizeH="0" baseline="0" noProof="0" dirty="0">
                <a:ln>
                  <a:noFill/>
                </a:ln>
                <a:solidFill>
                  <a:srgbClr val="FFFFFF"/>
                </a:solidFill>
                <a:effectLst/>
                <a:uLnTx/>
                <a:uFillTx/>
                <a:latin typeface="Lucida Sans"/>
                <a:ea typeface="Segoe UI" panose="020B0502040204020203" pitchFamily="34" charset="0"/>
                <a:cs typeface="Lucida Sans"/>
              </a:rPr>
              <a:t>Hindsight</a:t>
            </a:r>
          </a:p>
        </p:txBody>
      </p:sp>
      <p:sp>
        <p:nvSpPr>
          <p:cNvPr id="19" name="Rechteck 85"/>
          <p:cNvSpPr/>
          <p:nvPr/>
        </p:nvSpPr>
        <p:spPr bwMode="gray">
          <a:xfrm rot="3425878">
            <a:off x="5196640" y="2309819"/>
            <a:ext cx="1998508" cy="2034638"/>
          </a:xfrm>
          <a:prstGeom prst="rect">
            <a:avLst/>
          </a:prstGeom>
          <a:noFill/>
          <a:ln w="12700">
            <a:noFill/>
            <a:round/>
            <a:headEnd/>
            <a:tailEnd/>
          </a:ln>
        </p:spPr>
        <p:txBody>
          <a:bodyPr rtlCol="0" anchor="ctr">
            <a:prstTxWarp prst="textArchUp">
              <a:avLst>
                <a:gd name="adj" fmla="val 13341169"/>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765" b="1" i="0" u="none" strike="noStrike" kern="0" cap="none" spc="0" normalizeH="0" baseline="0" noProof="0" dirty="0">
                <a:ln>
                  <a:noFill/>
                </a:ln>
                <a:solidFill>
                  <a:srgbClr val="FFFFFF"/>
                </a:solidFill>
                <a:effectLst/>
                <a:uLnTx/>
                <a:uFillTx/>
                <a:latin typeface="Lucida Sans"/>
                <a:ea typeface="Segoe UI" panose="020B0502040204020203" pitchFamily="34" charset="0"/>
                <a:cs typeface="Lucida Sans"/>
              </a:rPr>
              <a:t>Foresight</a:t>
            </a:r>
          </a:p>
        </p:txBody>
      </p:sp>
      <p:sp>
        <p:nvSpPr>
          <p:cNvPr id="20" name="Rechteck 90"/>
          <p:cNvSpPr/>
          <p:nvPr/>
        </p:nvSpPr>
        <p:spPr bwMode="gray">
          <a:xfrm>
            <a:off x="5163910" y="3198004"/>
            <a:ext cx="2002153" cy="1334828"/>
          </a:xfrm>
          <a:prstGeom prst="rect">
            <a:avLst/>
          </a:prstGeom>
          <a:noFill/>
          <a:ln w="12700">
            <a:noFill/>
            <a:round/>
            <a:headEnd/>
            <a:tailEnd/>
          </a:ln>
        </p:spPr>
        <p:txBody>
          <a:bodyPr rtlCol="0" anchor="ctr">
            <a:prstTxWarp prst="textArchDown">
              <a:avLst>
                <a:gd name="adj" fmla="val 21498301"/>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sz="1765" b="1" i="0" u="none" strike="noStrike" kern="0" cap="none" spc="0" normalizeH="0" baseline="0" noProof="0" dirty="0">
                <a:ln>
                  <a:noFill/>
                </a:ln>
                <a:solidFill>
                  <a:schemeClr val="bg1"/>
                </a:solidFill>
                <a:effectLst/>
                <a:uLnTx/>
                <a:uFillTx/>
                <a:latin typeface="Lucida Sans"/>
                <a:ea typeface="Segoe UI" panose="020B0502040204020203" pitchFamily="34" charset="0"/>
                <a:cs typeface="Lucida Sans"/>
              </a:rPr>
              <a:t>Insight</a:t>
            </a:r>
          </a:p>
        </p:txBody>
      </p:sp>
      <p:cxnSp>
        <p:nvCxnSpPr>
          <p:cNvPr id="21" name="Straight Connector 20"/>
          <p:cNvCxnSpPr>
            <a:cxnSpLocks/>
          </p:cNvCxnSpPr>
          <p:nvPr/>
        </p:nvCxnSpPr>
        <p:spPr>
          <a:xfrm flipV="1">
            <a:off x="2248937" y="4029413"/>
            <a:ext cx="2756306" cy="1634504"/>
          </a:xfrm>
          <a:prstGeom prst="line">
            <a:avLst/>
          </a:prstGeom>
          <a:noFill/>
          <a:ln w="9525" cap="flat" cmpd="sng" algn="ctr">
            <a:solidFill>
              <a:srgbClr val="1B6382"/>
            </a:solidFill>
            <a:prstDash val="dash"/>
          </a:ln>
          <a:effectLst/>
        </p:spPr>
      </p:cxnSp>
      <p:cxnSp>
        <p:nvCxnSpPr>
          <p:cNvPr id="22" name="Straight Connector 21"/>
          <p:cNvCxnSpPr>
            <a:cxnSpLocks/>
          </p:cNvCxnSpPr>
          <p:nvPr/>
        </p:nvCxnSpPr>
        <p:spPr>
          <a:xfrm flipH="1" flipV="1">
            <a:off x="7258270" y="4024788"/>
            <a:ext cx="2825722" cy="1660149"/>
          </a:xfrm>
          <a:prstGeom prst="line">
            <a:avLst/>
          </a:prstGeom>
          <a:noFill/>
          <a:ln w="9525" cap="flat" cmpd="sng" algn="ctr">
            <a:solidFill>
              <a:srgbClr val="1B6382"/>
            </a:solidFill>
            <a:prstDash val="dash"/>
          </a:ln>
          <a:effectLst/>
        </p:spPr>
      </p:cxnSp>
      <p:sp>
        <p:nvSpPr>
          <p:cNvPr id="23" name="TextBox 22"/>
          <p:cNvSpPr txBox="1"/>
          <p:nvPr/>
        </p:nvSpPr>
        <p:spPr>
          <a:xfrm>
            <a:off x="3752608" y="1160227"/>
            <a:ext cx="1958063"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Reporting &amp; Dashboards</a:t>
            </a:r>
          </a:p>
        </p:txBody>
      </p:sp>
      <p:sp>
        <p:nvSpPr>
          <p:cNvPr id="44" name="TextBox 43"/>
          <p:cNvSpPr txBox="1"/>
          <p:nvPr/>
        </p:nvSpPr>
        <p:spPr>
          <a:xfrm>
            <a:off x="2600468" y="2268501"/>
            <a:ext cx="2198482" cy="58477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Data Engineering</a:t>
            </a:r>
            <a:r>
              <a:rPr kumimoji="0" lang="en-US" sz="1600" i="0" u="none" strike="noStrike" kern="1200" cap="none" spc="0" normalizeH="0" noProof="0" dirty="0">
                <a:ln>
                  <a:noFill/>
                </a:ln>
                <a:solidFill>
                  <a:schemeClr val="tx1">
                    <a:lumMod val="75000"/>
                    <a:lumOff val="25000"/>
                  </a:schemeClr>
                </a:solidFill>
                <a:effectLst/>
                <a:uLnTx/>
                <a:uFillTx/>
                <a:latin typeface="Lucida Sans"/>
                <a:ea typeface="Segoe UI" panose="020B0502040204020203" pitchFamily="34" charset="0"/>
                <a:cs typeface="Lucida Sans"/>
              </a:rPr>
              <a:t> for Analytics</a:t>
            </a:r>
            <a:endPar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endParaRPr>
          </a:p>
        </p:txBody>
      </p:sp>
      <p:cxnSp>
        <p:nvCxnSpPr>
          <p:cNvPr id="45" name="Straight Connector 44"/>
          <p:cNvCxnSpPr>
            <a:stCxn id="11" idx="0"/>
          </p:cNvCxnSpPr>
          <p:nvPr/>
        </p:nvCxnSpPr>
        <p:spPr>
          <a:xfrm flipH="1" flipV="1">
            <a:off x="6109110" y="819347"/>
            <a:ext cx="1" cy="1253994"/>
          </a:xfrm>
          <a:prstGeom prst="line">
            <a:avLst/>
          </a:prstGeom>
          <a:noFill/>
          <a:ln w="9525" cap="flat" cmpd="sng" algn="ctr">
            <a:solidFill>
              <a:srgbClr val="1B6382"/>
            </a:solidFill>
            <a:prstDash val="dash"/>
          </a:ln>
          <a:effectLst/>
        </p:spPr>
      </p:cxnSp>
      <p:sp>
        <p:nvSpPr>
          <p:cNvPr id="47" name="TextBox 46"/>
          <p:cNvSpPr txBox="1"/>
          <p:nvPr/>
        </p:nvSpPr>
        <p:spPr>
          <a:xfrm>
            <a:off x="2370597" y="3811034"/>
            <a:ext cx="2317877" cy="584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Unstructured Data Analysis</a:t>
            </a:r>
          </a:p>
        </p:txBody>
      </p:sp>
      <p:sp>
        <p:nvSpPr>
          <p:cNvPr id="74" name="TextBox 73"/>
          <p:cNvSpPr txBox="1"/>
          <p:nvPr/>
        </p:nvSpPr>
        <p:spPr>
          <a:xfrm>
            <a:off x="8404576" y="3797723"/>
            <a:ext cx="1404295" cy="58477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CRM Analytics</a:t>
            </a:r>
          </a:p>
        </p:txBody>
      </p:sp>
      <p:sp>
        <p:nvSpPr>
          <p:cNvPr id="80" name="TextBox 79"/>
          <p:cNvSpPr txBox="1"/>
          <p:nvPr/>
        </p:nvSpPr>
        <p:spPr>
          <a:xfrm>
            <a:off x="6842196" y="1227311"/>
            <a:ext cx="2523879" cy="58477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Digital &amp; Social Media Analytics</a:t>
            </a:r>
          </a:p>
        </p:txBody>
      </p:sp>
      <p:sp>
        <p:nvSpPr>
          <p:cNvPr id="81" name="TextBox 80"/>
          <p:cNvSpPr txBox="1"/>
          <p:nvPr/>
        </p:nvSpPr>
        <p:spPr>
          <a:xfrm>
            <a:off x="7729285" y="2430272"/>
            <a:ext cx="2156896" cy="58477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Prediction &amp; Forecasting</a:t>
            </a:r>
          </a:p>
        </p:txBody>
      </p:sp>
      <p:sp>
        <p:nvSpPr>
          <p:cNvPr id="95" name="TextBox 94"/>
          <p:cNvSpPr txBox="1"/>
          <p:nvPr/>
        </p:nvSpPr>
        <p:spPr>
          <a:xfrm>
            <a:off x="5517563" y="5886833"/>
            <a:ext cx="1181234"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Web Analytics</a:t>
            </a:r>
          </a:p>
        </p:txBody>
      </p:sp>
      <p:sp>
        <p:nvSpPr>
          <p:cNvPr id="96" name="TextBox 95"/>
          <p:cNvSpPr txBox="1"/>
          <p:nvPr/>
        </p:nvSpPr>
        <p:spPr>
          <a:xfrm>
            <a:off x="2980907" y="5840940"/>
            <a:ext cx="2452874"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Segmentation &amp; Clustering</a:t>
            </a:r>
          </a:p>
        </p:txBody>
      </p:sp>
      <p:sp>
        <p:nvSpPr>
          <p:cNvPr id="97" name="TextBox 96"/>
          <p:cNvSpPr txBox="1"/>
          <p:nvPr/>
        </p:nvSpPr>
        <p:spPr>
          <a:xfrm>
            <a:off x="7424738" y="5871766"/>
            <a:ext cx="1358794"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lumMod val="75000"/>
                    <a:lumOff val="25000"/>
                  </a:schemeClr>
                </a:solidFill>
                <a:effectLst/>
                <a:uLnTx/>
                <a:uFillTx/>
                <a:latin typeface="Lucida Sans"/>
                <a:ea typeface="Segoe UI" panose="020B0502040204020203" pitchFamily="34" charset="0"/>
                <a:cs typeface="Lucida Sans"/>
              </a:rPr>
              <a:t>Survey Analytics</a:t>
            </a:r>
          </a:p>
        </p:txBody>
      </p:sp>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2916853" y="950774"/>
            <a:ext cx="958536" cy="958536"/>
          </a:xfrm>
          <a:prstGeom prst="rect">
            <a:avLst/>
          </a:prstGeom>
        </p:spPr>
      </p:pic>
      <p:pic>
        <p:nvPicPr>
          <p:cNvPr id="51" name="Picture 50"/>
          <p:cNvPicPr>
            <a:picLocks noChangeAspect="1"/>
          </p:cNvPicPr>
          <p:nvPr/>
        </p:nvPicPr>
        <p:blipFill rotWithShape="1">
          <a:blip r:embed="rId4" cstate="hqprint">
            <a:extLst>
              <a:ext uri="{28A0092B-C50C-407E-A947-70E740481C1C}">
                <a14:useLocalDpi xmlns:a14="http://schemas.microsoft.com/office/drawing/2010/main"/>
              </a:ext>
            </a:extLst>
          </a:blip>
          <a:srcRect t="-9701" b="9701"/>
          <a:stretch/>
        </p:blipFill>
        <p:spPr>
          <a:xfrm>
            <a:off x="963168" y="3190861"/>
            <a:ext cx="1472546" cy="1574335"/>
          </a:xfrm>
          <a:prstGeom prst="rect">
            <a:avLst/>
          </a:prstGeom>
        </p:spPr>
      </p:pic>
      <p:pic>
        <p:nvPicPr>
          <p:cNvPr id="4098" name="Picture 2" descr="Related image"/>
          <p:cNvPicPr>
            <a:picLocks noChangeAspect="1" noChangeArrowheads="1"/>
          </p:cNvPicPr>
          <p:nvPr/>
        </p:nvPicPr>
        <p:blipFill>
          <a:blip r:embed="rId5" cstate="print">
            <a:clrChange>
              <a:clrFrom>
                <a:srgbClr val="F5F3E6"/>
              </a:clrFrom>
              <a:clrTo>
                <a:srgbClr val="F5F3E6">
                  <a:alpha val="0"/>
                </a:srgbClr>
              </a:clrTo>
            </a:clrChange>
            <a:extLst>
              <a:ext uri="{28A0092B-C50C-407E-A947-70E740481C1C}">
                <a14:useLocalDpi xmlns:a14="http://schemas.microsoft.com/office/drawing/2010/main"/>
              </a:ext>
            </a:extLst>
          </a:blip>
          <a:srcRect/>
          <a:stretch>
            <a:fillRect/>
          </a:stretch>
        </p:blipFill>
        <p:spPr bwMode="auto">
          <a:xfrm>
            <a:off x="1219243" y="1984894"/>
            <a:ext cx="1153499" cy="115349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p:cNvPicPr>
            <a:picLocks noChangeAspect="1"/>
          </p:cNvPicPr>
          <p:nvPr/>
        </p:nvPicPr>
        <p:blipFill>
          <a:blip r:embed="rId6" cstate="hqprint">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9534580" y="1080613"/>
            <a:ext cx="830555" cy="830555"/>
          </a:xfrm>
          <a:prstGeom prst="rect">
            <a:avLst/>
          </a:prstGeom>
        </p:spPr>
      </p:pic>
      <p:pic>
        <p:nvPicPr>
          <p:cNvPr id="108" name="Picture 107"/>
          <p:cNvPicPr>
            <a:picLocks noChangeAspect="1"/>
          </p:cNvPicPr>
          <p:nvPr/>
        </p:nvPicPr>
        <p:blipFill>
          <a:blip r:embed="rId7"/>
          <a:stretch>
            <a:fillRect/>
          </a:stretch>
        </p:blipFill>
        <p:spPr>
          <a:xfrm>
            <a:off x="10154713" y="2334182"/>
            <a:ext cx="903176" cy="631216"/>
          </a:xfrm>
          <a:prstGeom prst="rect">
            <a:avLst/>
          </a:prstGeom>
        </p:spPr>
      </p:pic>
      <p:pic>
        <p:nvPicPr>
          <p:cNvPr id="109" name="Picture 108"/>
          <p:cNvPicPr>
            <a:picLocks noChangeAspect="1"/>
          </p:cNvPicPr>
          <p:nvPr/>
        </p:nvPicPr>
        <p:blipFill>
          <a:blip r:embed="rId8"/>
          <a:stretch>
            <a:fillRect/>
          </a:stretch>
        </p:blipFill>
        <p:spPr>
          <a:xfrm>
            <a:off x="9966496" y="3407118"/>
            <a:ext cx="1426588" cy="1127858"/>
          </a:xfrm>
          <a:prstGeom prst="rect">
            <a:avLst/>
          </a:prstGeom>
        </p:spPr>
      </p:pic>
      <p:pic>
        <p:nvPicPr>
          <p:cNvPr id="4100" name="Picture 4" descr="Image result for clustering icon"/>
          <p:cNvPicPr>
            <a:picLocks noChangeAspect="1" noChangeArrowheads="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761516" y="5030276"/>
            <a:ext cx="720741" cy="72074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10"/>
          <p:cNvPicPr>
            <a:picLocks noChangeAspect="1"/>
          </p:cNvPicPr>
          <p:nvPr/>
        </p:nvPicPr>
        <p:blipFill>
          <a:blip r:embed="rId10" cstate="hqprint">
            <a:clrChange>
              <a:clrFrom>
                <a:srgbClr val="86CCCC"/>
              </a:clrFrom>
              <a:clrTo>
                <a:srgbClr val="86CCCC">
                  <a:alpha val="0"/>
                </a:srgbClr>
              </a:clrTo>
            </a:clrChange>
            <a:extLst>
              <a:ext uri="{28A0092B-C50C-407E-A947-70E740481C1C}">
                <a14:useLocalDpi xmlns:a14="http://schemas.microsoft.com/office/drawing/2010/main"/>
              </a:ext>
            </a:extLst>
          </a:blip>
          <a:stretch>
            <a:fillRect/>
          </a:stretch>
        </p:blipFill>
        <p:spPr>
          <a:xfrm>
            <a:off x="5329284" y="4992103"/>
            <a:ext cx="1571318" cy="892794"/>
          </a:xfrm>
          <a:prstGeom prst="rect">
            <a:avLst/>
          </a:prstGeom>
        </p:spPr>
      </p:pic>
      <p:pic>
        <p:nvPicPr>
          <p:cNvPr id="112" name="Picture 111"/>
          <p:cNvPicPr>
            <a:picLocks noChangeAspect="1"/>
          </p:cNvPicPr>
          <p:nvPr/>
        </p:nvPicPr>
        <p:blipFill>
          <a:blip r:embed="rId11"/>
          <a:stretch>
            <a:fillRect/>
          </a:stretch>
        </p:blipFill>
        <p:spPr>
          <a:xfrm>
            <a:off x="7628384" y="5033912"/>
            <a:ext cx="777104" cy="777104"/>
          </a:xfrm>
          <a:prstGeom prst="rect">
            <a:avLst/>
          </a:prstGeom>
        </p:spPr>
      </p:pic>
    </p:spTree>
    <p:extLst>
      <p:ext uri="{BB962C8B-B14F-4D97-AF65-F5344CB8AC3E}">
        <p14:creationId xmlns:p14="http://schemas.microsoft.com/office/powerpoint/2010/main" val="74927744"/>
      </p:ext>
    </p:extLst>
  </p:cSld>
  <p:clrMapOvr>
    <a:masterClrMapping/>
  </p:clrMapOvr>
  <p:transition xmlns:p14="http://schemas.microsoft.com/office/powerpoint/2010/mai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2400" dirty="0" smtClean="0"/>
              <a:t>Enabling a Cloud Platform for Advanced Analytics</a:t>
            </a:r>
            <a:endParaRPr lang="en-US" sz="2400" dirty="0"/>
          </a:p>
        </p:txBody>
      </p:sp>
      <p:sp>
        <p:nvSpPr>
          <p:cNvPr id="3" name="Footer Placeholder 2"/>
          <p:cNvSpPr>
            <a:spLocks noGrp="1"/>
          </p:cNvSpPr>
          <p:nvPr>
            <p:ph type="ftr" sz="quarter" idx="4294967295"/>
          </p:nvPr>
        </p:nvSpPr>
        <p:spPr>
          <a:xfrm>
            <a:off x="0" y="6356350"/>
            <a:ext cx="4114800" cy="365125"/>
          </a:xfrm>
        </p:spPr>
        <p:txBody>
          <a:bodyPr/>
          <a:lstStyle/>
          <a:p>
            <a:r>
              <a:rPr lang="de-DE"/>
              <a:t>© </a:t>
            </a:r>
            <a:r>
              <a:rPr lang="en-US"/>
              <a:t>LatentView Analytics. Confidential</a:t>
            </a:r>
            <a:endParaRPr lang="en-US" dirty="0"/>
          </a:p>
        </p:txBody>
      </p:sp>
      <p:sp>
        <p:nvSpPr>
          <p:cNvPr id="4" name="Slide Number Placeholder 3"/>
          <p:cNvSpPr>
            <a:spLocks noGrp="1"/>
          </p:cNvSpPr>
          <p:nvPr>
            <p:ph type="sldNum" sz="quarter" idx="4294967295"/>
          </p:nvPr>
        </p:nvSpPr>
        <p:spPr>
          <a:xfrm>
            <a:off x="11623675" y="6356350"/>
            <a:ext cx="568325" cy="365125"/>
          </a:xfrm>
        </p:spPr>
        <p:txBody>
          <a:bodyPr/>
          <a:lstStyle/>
          <a:p>
            <a:fld id="{6CD9AD5F-3CCE-084D-84D8-4A35232D3779}" type="slidenum">
              <a:rPr lang="en-US" smtClean="0"/>
              <a:pPr/>
              <a:t>6</a:t>
            </a:fld>
            <a:endParaRPr lang="en-US"/>
          </a:p>
        </p:txBody>
      </p:sp>
    </p:spTree>
    <p:extLst>
      <p:ext uri="{BB962C8B-B14F-4D97-AF65-F5344CB8AC3E}">
        <p14:creationId xmlns:p14="http://schemas.microsoft.com/office/powerpoint/2010/main" val="157488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791" y="1"/>
            <a:ext cx="8083410" cy="970156"/>
          </a:xfrm>
        </p:spPr>
        <p:txBody>
          <a:bodyPr/>
          <a:lstStyle/>
          <a:p>
            <a:r>
              <a:rPr lang="en-US" sz="2400" b="0" dirty="0" err="1"/>
              <a:t>LatentView’s</a:t>
            </a:r>
            <a:r>
              <a:rPr lang="en-US" sz="2400" b="0" dirty="0"/>
              <a:t> Data Engineering Capabilities</a:t>
            </a:r>
          </a:p>
        </p:txBody>
      </p:sp>
      <p:grpSp>
        <p:nvGrpSpPr>
          <p:cNvPr id="4" name="Group 3"/>
          <p:cNvGrpSpPr/>
          <p:nvPr/>
        </p:nvGrpSpPr>
        <p:grpSpPr>
          <a:xfrm>
            <a:off x="3776730" y="1389474"/>
            <a:ext cx="4051976" cy="4054953"/>
            <a:chOff x="4284730" y="1008474"/>
            <a:chExt cx="4051976" cy="4054953"/>
          </a:xfrm>
        </p:grpSpPr>
        <p:sp>
          <p:nvSpPr>
            <p:cNvPr id="5" name="Freeform 4"/>
            <p:cNvSpPr/>
            <p:nvPr/>
          </p:nvSpPr>
          <p:spPr>
            <a:xfrm rot="18188781">
              <a:off x="4557917" y="1118012"/>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0098C7">
                <a:lumMod val="75000"/>
              </a:srgbClr>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latin typeface="Lucida Sans"/>
                <a:cs typeface="Lucida Sans"/>
              </a:endParaRPr>
            </a:p>
          </p:txBody>
        </p:sp>
        <p:sp>
          <p:nvSpPr>
            <p:cNvPr id="6" name="Freeform 5"/>
            <p:cNvSpPr/>
            <p:nvPr/>
          </p:nvSpPr>
          <p:spPr>
            <a:xfrm rot="1988781">
              <a:off x="6079281" y="1392553"/>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E47E1A"/>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latin typeface="Lucida Sans"/>
                <a:cs typeface="Lucida Sans"/>
              </a:endParaRPr>
            </a:p>
          </p:txBody>
        </p:sp>
        <p:sp>
          <p:nvSpPr>
            <p:cNvPr id="8" name="Freeform 7"/>
            <p:cNvSpPr/>
            <p:nvPr/>
          </p:nvSpPr>
          <p:spPr>
            <a:xfrm rot="7388781">
              <a:off x="5807090" y="2915540"/>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B7BE16">
                <a:lumMod val="75000"/>
              </a:srgbClr>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latin typeface="Lucida Sans"/>
                <a:cs typeface="Lucida Sans"/>
              </a:endParaRPr>
            </a:p>
          </p:txBody>
        </p:sp>
        <p:sp>
          <p:nvSpPr>
            <p:cNvPr id="9" name="Freeform 8"/>
            <p:cNvSpPr/>
            <p:nvPr/>
          </p:nvSpPr>
          <p:spPr>
            <a:xfrm rot="12788781">
              <a:off x="4284730" y="2644136"/>
              <a:ext cx="2257425" cy="2038350"/>
            </a:xfrm>
            <a:custGeom>
              <a:avLst/>
              <a:gdLst>
                <a:gd name="connsiteX0" fmla="*/ 0 w 2257425"/>
                <a:gd name="connsiteY0" fmla="*/ 0 h 1543050"/>
                <a:gd name="connsiteX1" fmla="*/ 1514475 w 2257425"/>
                <a:gd name="connsiteY1" fmla="*/ 1543050 h 1543050"/>
                <a:gd name="connsiteX2" fmla="*/ 2257425 w 2257425"/>
                <a:gd name="connsiteY2" fmla="*/ 828675 h 1543050"/>
                <a:gd name="connsiteX3" fmla="*/ 0 w 2257425"/>
                <a:gd name="connsiteY3" fmla="*/ 0 h 15430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 name="connsiteX0" fmla="*/ 0 w 2257425"/>
                <a:gd name="connsiteY0" fmla="*/ 495300 h 2038350"/>
                <a:gd name="connsiteX1" fmla="*/ 1514475 w 2257425"/>
                <a:gd name="connsiteY1" fmla="*/ 2038350 h 2038350"/>
                <a:gd name="connsiteX2" fmla="*/ 2257425 w 2257425"/>
                <a:gd name="connsiteY2" fmla="*/ 1323975 h 2038350"/>
                <a:gd name="connsiteX3" fmla="*/ 0 w 2257425"/>
                <a:gd name="connsiteY3" fmla="*/ 495300 h 2038350"/>
              </a:gdLst>
              <a:ahLst/>
              <a:cxnLst>
                <a:cxn ang="0">
                  <a:pos x="connsiteX0" y="connsiteY0"/>
                </a:cxn>
                <a:cxn ang="0">
                  <a:pos x="connsiteX1" y="connsiteY1"/>
                </a:cxn>
                <a:cxn ang="0">
                  <a:pos x="connsiteX2" y="connsiteY2"/>
                </a:cxn>
                <a:cxn ang="0">
                  <a:pos x="connsiteX3" y="connsiteY3"/>
                </a:cxn>
              </a:cxnLst>
              <a:rect l="l" t="t" r="r" b="b"/>
              <a:pathLst>
                <a:path w="2257425" h="2038350">
                  <a:moveTo>
                    <a:pt x="0" y="495300"/>
                  </a:moveTo>
                  <a:lnTo>
                    <a:pt x="1514475" y="2038350"/>
                  </a:lnTo>
                  <a:lnTo>
                    <a:pt x="2257425" y="1323975"/>
                  </a:lnTo>
                  <a:cubicBezTo>
                    <a:pt x="2019300" y="714375"/>
                    <a:pt x="1000125" y="0"/>
                    <a:pt x="0" y="495300"/>
                  </a:cubicBezTo>
                  <a:close/>
                </a:path>
              </a:pathLst>
            </a:custGeom>
            <a:solidFill>
              <a:srgbClr val="AC2B37"/>
            </a:solidFill>
            <a:ln w="28575">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GB" sz="1100" kern="0" dirty="0">
                <a:solidFill>
                  <a:sysClr val="windowText" lastClr="000000"/>
                </a:solidFill>
                <a:latin typeface="Lucida Sans"/>
                <a:cs typeface="Lucida Sans"/>
              </a:endParaRPr>
            </a:p>
          </p:txBody>
        </p:sp>
        <p:sp>
          <p:nvSpPr>
            <p:cNvPr id="10" name="Freeform 826"/>
            <p:cNvSpPr>
              <a:spLocks noEditPoints="1"/>
            </p:cNvSpPr>
            <p:nvPr/>
          </p:nvSpPr>
          <p:spPr bwMode="auto">
            <a:xfrm>
              <a:off x="6858000" y="2060564"/>
              <a:ext cx="648926" cy="682636"/>
            </a:xfrm>
            <a:custGeom>
              <a:avLst/>
              <a:gdLst/>
              <a:ahLst/>
              <a:cxnLst>
                <a:cxn ang="0">
                  <a:pos x="55" y="98"/>
                </a:cxn>
                <a:cxn ang="0">
                  <a:pos x="29" y="115"/>
                </a:cxn>
                <a:cxn ang="0">
                  <a:pos x="35" y="89"/>
                </a:cxn>
                <a:cxn ang="0">
                  <a:pos x="21" y="84"/>
                </a:cxn>
                <a:cxn ang="0">
                  <a:pos x="0" y="45"/>
                </a:cxn>
                <a:cxn ang="0">
                  <a:pos x="45" y="0"/>
                </a:cxn>
                <a:cxn ang="0">
                  <a:pos x="89" y="36"/>
                </a:cxn>
                <a:cxn ang="0">
                  <a:pos x="97" y="140"/>
                </a:cxn>
                <a:cxn ang="0">
                  <a:pos x="90" y="170"/>
                </a:cxn>
                <a:cxn ang="0">
                  <a:pos x="143" y="132"/>
                </a:cxn>
                <a:cxn ang="0">
                  <a:pos x="162" y="87"/>
                </a:cxn>
                <a:cxn ang="0">
                  <a:pos x="109" y="34"/>
                </a:cxn>
                <a:cxn ang="0">
                  <a:pos x="55" y="87"/>
                </a:cxn>
                <a:cxn ang="0">
                  <a:pos x="80" y="133"/>
                </a:cxn>
              </a:cxnLst>
              <a:rect l="0" t="0" r="r" b="b"/>
              <a:pathLst>
                <a:path w="162" h="170">
                  <a:moveTo>
                    <a:pt x="55" y="98"/>
                  </a:moveTo>
                  <a:cubicBezTo>
                    <a:pt x="43" y="107"/>
                    <a:pt x="29" y="115"/>
                    <a:pt x="29" y="115"/>
                  </a:cubicBezTo>
                  <a:cubicBezTo>
                    <a:pt x="35" y="89"/>
                    <a:pt x="35" y="89"/>
                    <a:pt x="35" y="89"/>
                  </a:cubicBezTo>
                  <a:moveTo>
                    <a:pt x="21" y="84"/>
                  </a:moveTo>
                  <a:cubicBezTo>
                    <a:pt x="9" y="76"/>
                    <a:pt x="0" y="61"/>
                    <a:pt x="0" y="45"/>
                  </a:cubicBezTo>
                  <a:cubicBezTo>
                    <a:pt x="0" y="20"/>
                    <a:pt x="20" y="0"/>
                    <a:pt x="45" y="0"/>
                  </a:cubicBezTo>
                  <a:cubicBezTo>
                    <a:pt x="67" y="0"/>
                    <a:pt x="85" y="16"/>
                    <a:pt x="89" y="36"/>
                  </a:cubicBezTo>
                  <a:moveTo>
                    <a:pt x="97" y="140"/>
                  </a:moveTo>
                  <a:cubicBezTo>
                    <a:pt x="90" y="170"/>
                    <a:pt x="90" y="170"/>
                    <a:pt x="90" y="170"/>
                  </a:cubicBezTo>
                  <a:cubicBezTo>
                    <a:pt x="90" y="170"/>
                    <a:pt x="131" y="144"/>
                    <a:pt x="143" y="132"/>
                  </a:cubicBezTo>
                  <a:cubicBezTo>
                    <a:pt x="152" y="123"/>
                    <a:pt x="162" y="111"/>
                    <a:pt x="162" y="87"/>
                  </a:cubicBezTo>
                  <a:cubicBezTo>
                    <a:pt x="162" y="58"/>
                    <a:pt x="138" y="34"/>
                    <a:pt x="109" y="34"/>
                  </a:cubicBezTo>
                  <a:cubicBezTo>
                    <a:pt x="79" y="34"/>
                    <a:pt x="55" y="58"/>
                    <a:pt x="55" y="87"/>
                  </a:cubicBezTo>
                  <a:cubicBezTo>
                    <a:pt x="55" y="106"/>
                    <a:pt x="65" y="123"/>
                    <a:pt x="80" y="133"/>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ysClr val="windowText" lastClr="000000"/>
                </a:solidFill>
                <a:effectLst/>
                <a:uLnTx/>
                <a:uFillTx/>
                <a:latin typeface="Lucida Sans"/>
                <a:cs typeface="Lucida Sans"/>
              </a:endParaRPr>
            </a:p>
          </p:txBody>
        </p:sp>
        <p:grpSp>
          <p:nvGrpSpPr>
            <p:cNvPr id="11" name="Groupe 663"/>
            <p:cNvGrpSpPr/>
            <p:nvPr/>
          </p:nvGrpSpPr>
          <p:grpSpPr>
            <a:xfrm>
              <a:off x="5305444" y="1730290"/>
              <a:ext cx="777856" cy="606510"/>
              <a:chOff x="4452938" y="2754312"/>
              <a:chExt cx="454026" cy="354013"/>
            </a:xfrm>
          </p:grpSpPr>
          <p:sp>
            <p:nvSpPr>
              <p:cNvPr id="27" name="Oval 591"/>
              <p:cNvSpPr>
                <a:spLocks noChangeArrowheads="1"/>
              </p:cNvSpPr>
              <p:nvPr/>
            </p:nvSpPr>
            <p:spPr bwMode="auto">
              <a:xfrm>
                <a:off x="4735513" y="2754312"/>
                <a:ext cx="133350" cy="13652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28" name="Oval 592"/>
              <p:cNvSpPr>
                <a:spLocks noChangeArrowheads="1"/>
              </p:cNvSpPr>
              <p:nvPr/>
            </p:nvSpPr>
            <p:spPr bwMode="auto">
              <a:xfrm>
                <a:off x="4783138" y="2773362"/>
                <a:ext cx="39688" cy="4762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29" name="Freeform 593"/>
              <p:cNvSpPr>
                <a:spLocks/>
              </p:cNvSpPr>
              <p:nvPr/>
            </p:nvSpPr>
            <p:spPr bwMode="auto">
              <a:xfrm>
                <a:off x="4759326" y="2820987"/>
                <a:ext cx="87313" cy="31750"/>
              </a:xfrm>
              <a:custGeom>
                <a:avLst/>
                <a:gdLst/>
                <a:ahLst/>
                <a:cxnLst>
                  <a:cxn ang="0">
                    <a:pos x="0" y="17"/>
                  </a:cxn>
                  <a:cxn ang="0">
                    <a:pos x="22" y="0"/>
                  </a:cxn>
                  <a:cxn ang="0">
                    <a:pos x="45" y="16"/>
                  </a:cxn>
                </a:cxnLst>
                <a:rect l="0" t="0" r="r" b="b"/>
                <a:pathLst>
                  <a:path w="45" h="17">
                    <a:moveTo>
                      <a:pt x="0" y="17"/>
                    </a:moveTo>
                    <a:cubicBezTo>
                      <a:pt x="3" y="7"/>
                      <a:pt x="9" y="0"/>
                      <a:pt x="22" y="0"/>
                    </a:cubicBezTo>
                    <a:cubicBezTo>
                      <a:pt x="35" y="0"/>
                      <a:pt x="42" y="7"/>
                      <a:pt x="45" y="16"/>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0" name="Oval 594"/>
              <p:cNvSpPr>
                <a:spLocks noChangeArrowheads="1"/>
              </p:cNvSpPr>
              <p:nvPr/>
            </p:nvSpPr>
            <p:spPr bwMode="auto">
              <a:xfrm>
                <a:off x="4737101" y="2940050"/>
                <a:ext cx="169863" cy="16827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1" name="Oval 595"/>
              <p:cNvSpPr>
                <a:spLocks noChangeArrowheads="1"/>
              </p:cNvSpPr>
              <p:nvPr/>
            </p:nvSpPr>
            <p:spPr bwMode="auto">
              <a:xfrm>
                <a:off x="4795838" y="2965450"/>
                <a:ext cx="50800" cy="57150"/>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2" name="Freeform 596"/>
              <p:cNvSpPr>
                <a:spLocks/>
              </p:cNvSpPr>
              <p:nvPr/>
            </p:nvSpPr>
            <p:spPr bwMode="auto">
              <a:xfrm>
                <a:off x="4767263" y="3022600"/>
                <a:ext cx="107950" cy="41275"/>
              </a:xfrm>
              <a:custGeom>
                <a:avLst/>
                <a:gdLst/>
                <a:ahLst/>
                <a:cxnLst>
                  <a:cxn ang="0">
                    <a:pos x="0" y="22"/>
                  </a:cxn>
                  <a:cxn ang="0">
                    <a:pos x="28" y="0"/>
                  </a:cxn>
                  <a:cxn ang="0">
                    <a:pos x="56" y="21"/>
                  </a:cxn>
                </a:cxnLst>
                <a:rect l="0" t="0" r="r" b="b"/>
                <a:pathLst>
                  <a:path w="56" h="22">
                    <a:moveTo>
                      <a:pt x="0" y="22"/>
                    </a:moveTo>
                    <a:cubicBezTo>
                      <a:pt x="3" y="10"/>
                      <a:pt x="12" y="0"/>
                      <a:pt x="28" y="0"/>
                    </a:cubicBezTo>
                    <a:cubicBezTo>
                      <a:pt x="43" y="0"/>
                      <a:pt x="52" y="9"/>
                      <a:pt x="56" y="21"/>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3" name="Oval 597"/>
              <p:cNvSpPr>
                <a:spLocks noChangeArrowheads="1"/>
              </p:cNvSpPr>
              <p:nvPr/>
            </p:nvSpPr>
            <p:spPr bwMode="auto">
              <a:xfrm>
                <a:off x="4452938" y="2828925"/>
                <a:ext cx="190500" cy="188913"/>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4" name="Oval 598"/>
              <p:cNvSpPr>
                <a:spLocks noChangeArrowheads="1"/>
              </p:cNvSpPr>
              <p:nvPr/>
            </p:nvSpPr>
            <p:spPr bwMode="auto">
              <a:xfrm>
                <a:off x="4519613" y="2855912"/>
                <a:ext cx="58738" cy="66675"/>
              </a:xfrm>
              <a:prstGeom prst="ellips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5" name="Freeform 599"/>
              <p:cNvSpPr>
                <a:spLocks/>
              </p:cNvSpPr>
              <p:nvPr/>
            </p:nvSpPr>
            <p:spPr bwMode="auto">
              <a:xfrm>
                <a:off x="4484688" y="2922587"/>
                <a:ext cx="127000" cy="50800"/>
              </a:xfrm>
              <a:custGeom>
                <a:avLst/>
                <a:gdLst/>
                <a:ahLst/>
                <a:cxnLst>
                  <a:cxn ang="0">
                    <a:pos x="0" y="26"/>
                  </a:cxn>
                  <a:cxn ang="0">
                    <a:pos x="33" y="0"/>
                  </a:cxn>
                  <a:cxn ang="0">
                    <a:pos x="66" y="24"/>
                  </a:cxn>
                </a:cxnLst>
                <a:rect l="0" t="0" r="r" b="b"/>
                <a:pathLst>
                  <a:path w="66" h="26">
                    <a:moveTo>
                      <a:pt x="0" y="26"/>
                    </a:moveTo>
                    <a:cubicBezTo>
                      <a:pt x="4" y="11"/>
                      <a:pt x="14" y="0"/>
                      <a:pt x="33" y="0"/>
                    </a:cubicBezTo>
                    <a:cubicBezTo>
                      <a:pt x="52" y="0"/>
                      <a:pt x="62" y="10"/>
                      <a:pt x="66" y="24"/>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6" name="Line 600"/>
              <p:cNvSpPr>
                <a:spLocks noChangeShapeType="1"/>
              </p:cNvSpPr>
              <p:nvPr/>
            </p:nvSpPr>
            <p:spPr bwMode="auto">
              <a:xfrm flipH="1" flipV="1">
                <a:off x="4638676" y="2962275"/>
                <a:ext cx="95250" cy="39688"/>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sp>
            <p:nvSpPr>
              <p:cNvPr id="37" name="Line 601"/>
              <p:cNvSpPr>
                <a:spLocks noChangeShapeType="1"/>
              </p:cNvSpPr>
              <p:nvPr/>
            </p:nvSpPr>
            <p:spPr bwMode="auto">
              <a:xfrm flipH="1">
                <a:off x="4640263" y="2841625"/>
                <a:ext cx="96838" cy="42863"/>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0" cap="none" spc="0" normalizeH="0" baseline="0" noProof="0" dirty="0">
                  <a:ln>
                    <a:noFill/>
                  </a:ln>
                  <a:solidFill>
                    <a:sysClr val="windowText" lastClr="000000"/>
                  </a:solidFill>
                  <a:effectLst/>
                  <a:uLnTx/>
                  <a:uFillTx/>
                  <a:latin typeface="Lucida Sans"/>
                  <a:cs typeface="Lucida Sans"/>
                </a:endParaRPr>
              </a:p>
            </p:txBody>
          </p:sp>
        </p:grpSp>
        <p:sp>
          <p:nvSpPr>
            <p:cNvPr id="12" name="Rectangle 11"/>
            <p:cNvSpPr/>
            <p:nvPr/>
          </p:nvSpPr>
          <p:spPr>
            <a:xfrm>
              <a:off x="5621738" y="2777210"/>
              <a:ext cx="1406532" cy="533400"/>
            </a:xfrm>
            <a:prstGeom prst="rect">
              <a:avLst/>
            </a:prstGeom>
            <a:noFill/>
            <a:ln w="9525" cap="flat" cmpd="sng" algn="ctr">
              <a:noFill/>
              <a:prstDash val="solid"/>
            </a:ln>
            <a:effectLst/>
          </p:spPr>
          <p:txBody>
            <a:bodyPr rtlCol="0" anchor="ctr"/>
            <a:lstStyle/>
            <a:p>
              <a:pPr lvl="0" algn="ctr"/>
              <a:r>
                <a:rPr lang="en-US" sz="1400" b="1" kern="0" dirty="0">
                  <a:solidFill>
                    <a:schemeClr val="tx1">
                      <a:lumMod val="85000"/>
                      <a:lumOff val="15000"/>
                    </a:schemeClr>
                  </a:solidFill>
                  <a:latin typeface="Lucida Sans"/>
                  <a:cs typeface="Lucida Sans"/>
                </a:rPr>
                <a:t>Data Engineering</a:t>
              </a:r>
            </a:p>
            <a:p>
              <a:pPr lvl="0" algn="ctr"/>
              <a:r>
                <a:rPr lang="en-US" sz="1400" b="1" kern="0" dirty="0">
                  <a:solidFill>
                    <a:schemeClr val="tx1">
                      <a:lumMod val="85000"/>
                      <a:lumOff val="15000"/>
                    </a:schemeClr>
                  </a:solidFill>
                  <a:latin typeface="Lucida Sans"/>
                  <a:cs typeface="Lucida Sans"/>
                </a:rPr>
                <a:t>Capabilities</a:t>
              </a:r>
            </a:p>
          </p:txBody>
        </p:sp>
        <p:grpSp>
          <p:nvGrpSpPr>
            <p:cNvPr id="13" name="Group 12"/>
            <p:cNvGrpSpPr/>
            <p:nvPr/>
          </p:nvGrpSpPr>
          <p:grpSpPr>
            <a:xfrm>
              <a:off x="6553200" y="3733800"/>
              <a:ext cx="802142" cy="506980"/>
              <a:chOff x="5400217" y="3303020"/>
              <a:chExt cx="802142" cy="506980"/>
            </a:xfrm>
          </p:grpSpPr>
          <p:sp>
            <p:nvSpPr>
              <p:cNvPr id="19" name="Freeform 575"/>
              <p:cNvSpPr>
                <a:spLocks/>
              </p:cNvSpPr>
              <p:nvPr/>
            </p:nvSpPr>
            <p:spPr bwMode="auto">
              <a:xfrm>
                <a:off x="5400217" y="3306491"/>
                <a:ext cx="802142" cy="503509"/>
              </a:xfrm>
              <a:custGeom>
                <a:avLst/>
                <a:gdLst/>
                <a:ahLst/>
                <a:cxnLst>
                  <a:cxn ang="0">
                    <a:pos x="189" y="106"/>
                  </a:cxn>
                  <a:cxn ang="0">
                    <a:pos x="176" y="119"/>
                  </a:cxn>
                  <a:cxn ang="0">
                    <a:pos x="12" y="119"/>
                  </a:cxn>
                  <a:cxn ang="0">
                    <a:pos x="0" y="106"/>
                  </a:cxn>
                  <a:cxn ang="0">
                    <a:pos x="172" y="106"/>
                  </a:cxn>
                  <a:cxn ang="0">
                    <a:pos x="172" y="0"/>
                  </a:cxn>
                  <a:cxn ang="0">
                    <a:pos x="17" y="0"/>
                  </a:cxn>
                  <a:cxn ang="0">
                    <a:pos x="17" y="91"/>
                  </a:cxn>
                </a:cxnLst>
                <a:rect l="0" t="0" r="r" b="b"/>
                <a:pathLst>
                  <a:path w="189" h="119">
                    <a:moveTo>
                      <a:pt x="189" y="106"/>
                    </a:moveTo>
                    <a:cubicBezTo>
                      <a:pt x="189" y="113"/>
                      <a:pt x="184" y="119"/>
                      <a:pt x="176" y="119"/>
                    </a:cubicBezTo>
                    <a:cubicBezTo>
                      <a:pt x="12" y="119"/>
                      <a:pt x="12" y="119"/>
                      <a:pt x="12" y="119"/>
                    </a:cubicBezTo>
                    <a:cubicBezTo>
                      <a:pt x="5" y="119"/>
                      <a:pt x="0" y="113"/>
                      <a:pt x="0" y="106"/>
                    </a:cubicBezTo>
                    <a:cubicBezTo>
                      <a:pt x="172" y="106"/>
                      <a:pt x="172" y="106"/>
                      <a:pt x="172" y="106"/>
                    </a:cubicBezTo>
                    <a:cubicBezTo>
                      <a:pt x="172" y="0"/>
                      <a:pt x="172" y="0"/>
                      <a:pt x="172" y="0"/>
                    </a:cubicBezTo>
                    <a:cubicBezTo>
                      <a:pt x="17" y="0"/>
                      <a:pt x="17" y="0"/>
                      <a:pt x="17" y="0"/>
                    </a:cubicBezTo>
                    <a:cubicBezTo>
                      <a:pt x="17" y="91"/>
                      <a:pt x="17" y="91"/>
                      <a:pt x="17" y="9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0" name="Freeform 576"/>
              <p:cNvSpPr>
                <a:spLocks/>
              </p:cNvSpPr>
              <p:nvPr/>
            </p:nvSpPr>
            <p:spPr bwMode="auto">
              <a:xfrm>
                <a:off x="5702321" y="3382868"/>
                <a:ext cx="187513" cy="305577"/>
              </a:xfrm>
              <a:custGeom>
                <a:avLst/>
                <a:gdLst/>
                <a:ahLst/>
                <a:cxnLst>
                  <a:cxn ang="0">
                    <a:pos x="33" y="41"/>
                  </a:cxn>
                  <a:cxn ang="0">
                    <a:pos x="44" y="22"/>
                  </a:cxn>
                  <a:cxn ang="0">
                    <a:pos x="22" y="0"/>
                  </a:cxn>
                  <a:cxn ang="0">
                    <a:pos x="0" y="22"/>
                  </a:cxn>
                  <a:cxn ang="0">
                    <a:pos x="12" y="41"/>
                  </a:cxn>
                  <a:cxn ang="0">
                    <a:pos x="12" y="52"/>
                  </a:cxn>
                  <a:cxn ang="0">
                    <a:pos x="33" y="52"/>
                  </a:cxn>
                  <a:cxn ang="0">
                    <a:pos x="33" y="64"/>
                  </a:cxn>
                  <a:cxn ang="0">
                    <a:pos x="28" y="69"/>
                  </a:cxn>
                  <a:cxn ang="0">
                    <a:pos x="28" y="69"/>
                  </a:cxn>
                  <a:cxn ang="0">
                    <a:pos x="22" y="72"/>
                  </a:cxn>
                  <a:cxn ang="0">
                    <a:pos x="16" y="69"/>
                  </a:cxn>
                  <a:cxn ang="0">
                    <a:pos x="16" y="69"/>
                  </a:cxn>
                  <a:cxn ang="0">
                    <a:pos x="12" y="64"/>
                  </a:cxn>
                  <a:cxn ang="0">
                    <a:pos x="12" y="60"/>
                  </a:cxn>
                </a:cxnLst>
                <a:rect l="0" t="0" r="r" b="b"/>
                <a:pathLst>
                  <a:path w="44" h="72">
                    <a:moveTo>
                      <a:pt x="33" y="41"/>
                    </a:moveTo>
                    <a:cubicBezTo>
                      <a:pt x="40" y="38"/>
                      <a:pt x="44" y="30"/>
                      <a:pt x="44" y="22"/>
                    </a:cubicBezTo>
                    <a:cubicBezTo>
                      <a:pt x="44" y="10"/>
                      <a:pt x="35" y="0"/>
                      <a:pt x="22" y="0"/>
                    </a:cubicBezTo>
                    <a:cubicBezTo>
                      <a:pt x="10" y="0"/>
                      <a:pt x="0" y="10"/>
                      <a:pt x="0" y="22"/>
                    </a:cubicBezTo>
                    <a:cubicBezTo>
                      <a:pt x="0" y="30"/>
                      <a:pt x="5" y="38"/>
                      <a:pt x="12" y="41"/>
                    </a:cubicBezTo>
                    <a:cubicBezTo>
                      <a:pt x="12" y="52"/>
                      <a:pt x="12" y="52"/>
                      <a:pt x="12" y="52"/>
                    </a:cubicBezTo>
                    <a:cubicBezTo>
                      <a:pt x="33" y="52"/>
                      <a:pt x="33" y="52"/>
                      <a:pt x="33" y="52"/>
                    </a:cubicBezTo>
                    <a:cubicBezTo>
                      <a:pt x="33" y="64"/>
                      <a:pt x="33" y="64"/>
                      <a:pt x="33" y="64"/>
                    </a:cubicBezTo>
                    <a:cubicBezTo>
                      <a:pt x="33" y="66"/>
                      <a:pt x="31" y="68"/>
                      <a:pt x="28" y="69"/>
                    </a:cubicBezTo>
                    <a:cubicBezTo>
                      <a:pt x="28" y="69"/>
                      <a:pt x="28" y="69"/>
                      <a:pt x="28" y="69"/>
                    </a:cubicBezTo>
                    <a:cubicBezTo>
                      <a:pt x="28" y="71"/>
                      <a:pt x="26" y="72"/>
                      <a:pt x="22" y="72"/>
                    </a:cubicBezTo>
                    <a:cubicBezTo>
                      <a:pt x="19" y="72"/>
                      <a:pt x="16" y="71"/>
                      <a:pt x="16" y="69"/>
                    </a:cubicBezTo>
                    <a:cubicBezTo>
                      <a:pt x="16" y="69"/>
                      <a:pt x="16" y="69"/>
                      <a:pt x="16" y="69"/>
                    </a:cubicBezTo>
                    <a:cubicBezTo>
                      <a:pt x="13" y="68"/>
                      <a:pt x="12" y="66"/>
                      <a:pt x="12" y="64"/>
                    </a:cubicBezTo>
                    <a:cubicBezTo>
                      <a:pt x="12" y="60"/>
                      <a:pt x="12" y="60"/>
                      <a:pt x="12" y="60"/>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1" name="Freeform 577"/>
              <p:cNvSpPr>
                <a:spLocks/>
              </p:cNvSpPr>
              <p:nvPr/>
            </p:nvSpPr>
            <p:spPr bwMode="auto">
              <a:xfrm>
                <a:off x="5740519" y="3410648"/>
                <a:ext cx="69449" cy="69449"/>
              </a:xfrm>
              <a:custGeom>
                <a:avLst/>
                <a:gdLst/>
                <a:ahLst/>
                <a:cxnLst>
                  <a:cxn ang="0">
                    <a:pos x="0" y="16"/>
                  </a:cxn>
                  <a:cxn ang="0">
                    <a:pos x="16" y="0"/>
                  </a:cxn>
                </a:cxnLst>
                <a:rect l="0" t="0" r="r" b="b"/>
                <a:pathLst>
                  <a:path w="16" h="16">
                    <a:moveTo>
                      <a:pt x="0" y="16"/>
                    </a:moveTo>
                    <a:cubicBezTo>
                      <a:pt x="0" y="7"/>
                      <a:pt x="7" y="0"/>
                      <a:pt x="16" y="0"/>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2" name="Line 578"/>
              <p:cNvSpPr>
                <a:spLocks noChangeShapeType="1"/>
              </p:cNvSpPr>
              <p:nvPr/>
            </p:nvSpPr>
            <p:spPr bwMode="auto">
              <a:xfrm flipV="1">
                <a:off x="5800794" y="3303020"/>
                <a:ext cx="3474" cy="72923"/>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3" name="Line 579"/>
              <p:cNvSpPr>
                <a:spLocks noChangeShapeType="1"/>
              </p:cNvSpPr>
              <p:nvPr/>
            </p:nvSpPr>
            <p:spPr bwMode="auto">
              <a:xfrm flipH="1" flipV="1">
                <a:off x="5625927" y="3372452"/>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4" name="Line 580"/>
              <p:cNvSpPr>
                <a:spLocks noChangeShapeType="1"/>
              </p:cNvSpPr>
              <p:nvPr/>
            </p:nvSpPr>
            <p:spPr bwMode="auto">
              <a:xfrm flipH="1">
                <a:off x="5622455" y="3539131"/>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5" name="Line 581"/>
              <p:cNvSpPr>
                <a:spLocks noChangeShapeType="1"/>
              </p:cNvSpPr>
              <p:nvPr/>
            </p:nvSpPr>
            <p:spPr bwMode="auto">
              <a:xfrm>
                <a:off x="5907198" y="3542602"/>
                <a:ext cx="59033" cy="34725"/>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26" name="Line 582"/>
              <p:cNvSpPr>
                <a:spLocks noChangeShapeType="1"/>
              </p:cNvSpPr>
              <p:nvPr/>
            </p:nvSpPr>
            <p:spPr bwMode="auto">
              <a:xfrm flipV="1">
                <a:off x="5907198" y="3379397"/>
                <a:ext cx="59033" cy="31253"/>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grpSp>
        <p:grpSp>
          <p:nvGrpSpPr>
            <p:cNvPr id="14" name="Groupe 381"/>
            <p:cNvGrpSpPr/>
            <p:nvPr/>
          </p:nvGrpSpPr>
          <p:grpSpPr>
            <a:xfrm>
              <a:off x="4903753" y="3276600"/>
              <a:ext cx="735047" cy="472104"/>
              <a:chOff x="2444750" y="3516313"/>
              <a:chExt cx="390525" cy="250825"/>
            </a:xfrm>
          </p:grpSpPr>
          <p:sp>
            <p:nvSpPr>
              <p:cNvPr id="16" name="Freeform 465"/>
              <p:cNvSpPr>
                <a:spLocks/>
              </p:cNvSpPr>
              <p:nvPr/>
            </p:nvSpPr>
            <p:spPr bwMode="auto">
              <a:xfrm>
                <a:off x="2468563" y="3536950"/>
                <a:ext cx="347663" cy="230188"/>
              </a:xfrm>
              <a:custGeom>
                <a:avLst/>
                <a:gdLst/>
                <a:ahLst/>
                <a:cxnLst>
                  <a:cxn ang="0">
                    <a:pos x="110" y="88"/>
                  </a:cxn>
                  <a:cxn ang="0">
                    <a:pos x="77" y="66"/>
                  </a:cxn>
                  <a:cxn ang="0">
                    <a:pos x="65" y="69"/>
                  </a:cxn>
                  <a:cxn ang="0">
                    <a:pos x="41" y="40"/>
                  </a:cxn>
                  <a:cxn ang="0">
                    <a:pos x="55" y="74"/>
                  </a:cxn>
                  <a:cxn ang="0">
                    <a:pos x="48" y="82"/>
                  </a:cxn>
                  <a:cxn ang="0">
                    <a:pos x="41" y="102"/>
                  </a:cxn>
                  <a:cxn ang="0">
                    <a:pos x="6" y="102"/>
                  </a:cxn>
                  <a:cxn ang="0">
                    <a:pos x="6" y="49"/>
                  </a:cxn>
                  <a:cxn ang="0">
                    <a:pos x="41" y="9"/>
                  </a:cxn>
                  <a:cxn ang="0">
                    <a:pos x="77" y="0"/>
                  </a:cxn>
                  <a:cxn ang="0">
                    <a:pos x="113" y="9"/>
                  </a:cxn>
                  <a:cxn ang="0">
                    <a:pos x="148" y="49"/>
                  </a:cxn>
                  <a:cxn ang="0">
                    <a:pos x="148" y="102"/>
                  </a:cxn>
                  <a:cxn ang="0">
                    <a:pos x="60" y="102"/>
                  </a:cxn>
                  <a:cxn ang="0">
                    <a:pos x="60" y="89"/>
                  </a:cxn>
                  <a:cxn ang="0">
                    <a:pos x="97" y="89"/>
                  </a:cxn>
                  <a:cxn ang="0">
                    <a:pos x="97" y="94"/>
                  </a:cxn>
                </a:cxnLst>
                <a:rect l="0" t="0" r="r" b="b"/>
                <a:pathLst>
                  <a:path w="154" h="102">
                    <a:moveTo>
                      <a:pt x="110" y="88"/>
                    </a:moveTo>
                    <a:cubicBezTo>
                      <a:pt x="106" y="78"/>
                      <a:pt x="91" y="66"/>
                      <a:pt x="77" y="66"/>
                    </a:cubicBezTo>
                    <a:cubicBezTo>
                      <a:pt x="72" y="67"/>
                      <a:pt x="70" y="67"/>
                      <a:pt x="65" y="69"/>
                    </a:cubicBezTo>
                    <a:cubicBezTo>
                      <a:pt x="56" y="59"/>
                      <a:pt x="49" y="50"/>
                      <a:pt x="41" y="40"/>
                    </a:cubicBezTo>
                    <a:cubicBezTo>
                      <a:pt x="47" y="55"/>
                      <a:pt x="53" y="67"/>
                      <a:pt x="55" y="74"/>
                    </a:cubicBezTo>
                    <a:cubicBezTo>
                      <a:pt x="52" y="78"/>
                      <a:pt x="50" y="78"/>
                      <a:pt x="48" y="82"/>
                    </a:cubicBezTo>
                    <a:cubicBezTo>
                      <a:pt x="46" y="85"/>
                      <a:pt x="42" y="93"/>
                      <a:pt x="41" y="102"/>
                    </a:cubicBezTo>
                    <a:cubicBezTo>
                      <a:pt x="6" y="102"/>
                      <a:pt x="6" y="102"/>
                      <a:pt x="6" y="102"/>
                    </a:cubicBezTo>
                    <a:cubicBezTo>
                      <a:pt x="1" y="84"/>
                      <a:pt x="0" y="66"/>
                      <a:pt x="6" y="49"/>
                    </a:cubicBezTo>
                    <a:cubicBezTo>
                      <a:pt x="13" y="33"/>
                      <a:pt x="25" y="18"/>
                      <a:pt x="41" y="9"/>
                    </a:cubicBezTo>
                    <a:cubicBezTo>
                      <a:pt x="53" y="3"/>
                      <a:pt x="63" y="0"/>
                      <a:pt x="77" y="0"/>
                    </a:cubicBezTo>
                    <a:cubicBezTo>
                      <a:pt x="90" y="0"/>
                      <a:pt x="104" y="4"/>
                      <a:pt x="113" y="9"/>
                    </a:cubicBezTo>
                    <a:cubicBezTo>
                      <a:pt x="121" y="14"/>
                      <a:pt x="140" y="28"/>
                      <a:pt x="148" y="49"/>
                    </a:cubicBezTo>
                    <a:cubicBezTo>
                      <a:pt x="154" y="66"/>
                      <a:pt x="153" y="86"/>
                      <a:pt x="148" y="102"/>
                    </a:cubicBezTo>
                    <a:cubicBezTo>
                      <a:pt x="60" y="102"/>
                      <a:pt x="60" y="102"/>
                      <a:pt x="60" y="102"/>
                    </a:cubicBezTo>
                    <a:cubicBezTo>
                      <a:pt x="60" y="89"/>
                      <a:pt x="60" y="89"/>
                      <a:pt x="60" y="89"/>
                    </a:cubicBezTo>
                    <a:cubicBezTo>
                      <a:pt x="97" y="89"/>
                      <a:pt x="97" y="89"/>
                      <a:pt x="97" y="89"/>
                    </a:cubicBezTo>
                    <a:cubicBezTo>
                      <a:pt x="97" y="94"/>
                      <a:pt x="97" y="94"/>
                      <a:pt x="97" y="9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17" name="Freeform 466"/>
              <p:cNvSpPr>
                <a:spLocks/>
              </p:cNvSpPr>
              <p:nvPr/>
            </p:nvSpPr>
            <p:spPr bwMode="auto">
              <a:xfrm>
                <a:off x="2517775" y="3552825"/>
                <a:ext cx="268288" cy="146050"/>
              </a:xfrm>
              <a:custGeom>
                <a:avLst/>
                <a:gdLst/>
                <a:ahLst/>
                <a:cxnLst>
                  <a:cxn ang="0">
                    <a:pos x="10" y="28"/>
                  </a:cxn>
                  <a:cxn ang="0">
                    <a:pos x="0" y="41"/>
                  </a:cxn>
                  <a:cxn ang="0">
                    <a:pos x="18" y="14"/>
                  </a:cxn>
                  <a:cxn ang="0">
                    <a:pos x="72" y="6"/>
                  </a:cxn>
                  <a:cxn ang="0">
                    <a:pos x="114" y="50"/>
                  </a:cxn>
                  <a:cxn ang="0">
                    <a:pos x="119" y="50"/>
                  </a:cxn>
                  <a:cxn ang="0">
                    <a:pos x="105" y="65"/>
                  </a:cxn>
                  <a:cxn ang="0">
                    <a:pos x="86" y="52"/>
                  </a:cxn>
                  <a:cxn ang="0">
                    <a:pos x="91" y="51"/>
                  </a:cxn>
                  <a:cxn ang="0">
                    <a:pos x="76" y="25"/>
                  </a:cxn>
                  <a:cxn ang="0">
                    <a:pos x="44" y="13"/>
                  </a:cxn>
                  <a:cxn ang="0">
                    <a:pos x="15" y="24"/>
                  </a:cxn>
                </a:cxnLst>
                <a:rect l="0" t="0" r="r" b="b"/>
                <a:pathLst>
                  <a:path w="119" h="65">
                    <a:moveTo>
                      <a:pt x="10" y="28"/>
                    </a:moveTo>
                    <a:cubicBezTo>
                      <a:pt x="0" y="41"/>
                      <a:pt x="0" y="41"/>
                      <a:pt x="0" y="41"/>
                    </a:cubicBezTo>
                    <a:cubicBezTo>
                      <a:pt x="5" y="27"/>
                      <a:pt x="9" y="21"/>
                      <a:pt x="18" y="14"/>
                    </a:cubicBezTo>
                    <a:cubicBezTo>
                      <a:pt x="32" y="3"/>
                      <a:pt x="57" y="0"/>
                      <a:pt x="72" y="6"/>
                    </a:cubicBezTo>
                    <a:cubicBezTo>
                      <a:pt x="87" y="11"/>
                      <a:pt x="107" y="22"/>
                      <a:pt x="114" y="50"/>
                    </a:cubicBezTo>
                    <a:cubicBezTo>
                      <a:pt x="116" y="50"/>
                      <a:pt x="117" y="50"/>
                      <a:pt x="119" y="50"/>
                    </a:cubicBezTo>
                    <a:cubicBezTo>
                      <a:pt x="105" y="65"/>
                      <a:pt x="105" y="65"/>
                      <a:pt x="105" y="65"/>
                    </a:cubicBezTo>
                    <a:cubicBezTo>
                      <a:pt x="86" y="52"/>
                      <a:pt x="86" y="52"/>
                      <a:pt x="86" y="52"/>
                    </a:cubicBezTo>
                    <a:cubicBezTo>
                      <a:pt x="91" y="51"/>
                      <a:pt x="91" y="51"/>
                      <a:pt x="91" y="51"/>
                    </a:cubicBezTo>
                    <a:cubicBezTo>
                      <a:pt x="88" y="41"/>
                      <a:pt x="80" y="30"/>
                      <a:pt x="76" y="25"/>
                    </a:cubicBezTo>
                    <a:cubicBezTo>
                      <a:pt x="69" y="19"/>
                      <a:pt x="58" y="13"/>
                      <a:pt x="44" y="13"/>
                    </a:cubicBezTo>
                    <a:cubicBezTo>
                      <a:pt x="34" y="14"/>
                      <a:pt x="24" y="17"/>
                      <a:pt x="15" y="2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sp>
            <p:nvSpPr>
              <p:cNvPr id="18" name="Freeform 467"/>
              <p:cNvSpPr>
                <a:spLocks/>
              </p:cNvSpPr>
              <p:nvPr/>
            </p:nvSpPr>
            <p:spPr bwMode="auto">
              <a:xfrm>
                <a:off x="2444750" y="3516313"/>
                <a:ext cx="390525" cy="250825"/>
              </a:xfrm>
              <a:custGeom>
                <a:avLst/>
                <a:gdLst/>
                <a:ahLst/>
                <a:cxnLst>
                  <a:cxn ang="0">
                    <a:pos x="7" y="111"/>
                  </a:cxn>
                  <a:cxn ang="0">
                    <a:pos x="7" y="53"/>
                  </a:cxn>
                  <a:cxn ang="0">
                    <a:pos x="47" y="10"/>
                  </a:cxn>
                  <a:cxn ang="0">
                    <a:pos x="87" y="0"/>
                  </a:cxn>
                  <a:cxn ang="0">
                    <a:pos x="128" y="10"/>
                  </a:cxn>
                  <a:cxn ang="0">
                    <a:pos x="167" y="53"/>
                  </a:cxn>
                  <a:cxn ang="0">
                    <a:pos x="167" y="111"/>
                  </a:cxn>
                </a:cxnLst>
                <a:rect l="0" t="0" r="r" b="b"/>
                <a:pathLst>
                  <a:path w="174" h="111">
                    <a:moveTo>
                      <a:pt x="7" y="111"/>
                    </a:moveTo>
                    <a:cubicBezTo>
                      <a:pt x="1" y="92"/>
                      <a:pt x="0" y="72"/>
                      <a:pt x="7" y="53"/>
                    </a:cubicBezTo>
                    <a:cubicBezTo>
                      <a:pt x="14" y="36"/>
                      <a:pt x="28" y="20"/>
                      <a:pt x="47" y="10"/>
                    </a:cubicBezTo>
                    <a:cubicBezTo>
                      <a:pt x="60" y="3"/>
                      <a:pt x="71" y="0"/>
                      <a:pt x="87" y="0"/>
                    </a:cubicBezTo>
                    <a:cubicBezTo>
                      <a:pt x="101" y="0"/>
                      <a:pt x="118" y="4"/>
                      <a:pt x="128" y="10"/>
                    </a:cubicBezTo>
                    <a:cubicBezTo>
                      <a:pt x="137" y="15"/>
                      <a:pt x="158" y="30"/>
                      <a:pt x="167" y="53"/>
                    </a:cubicBezTo>
                    <a:cubicBezTo>
                      <a:pt x="174" y="72"/>
                      <a:pt x="173" y="93"/>
                      <a:pt x="167" y="11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GB" sz="1600" dirty="0">
                  <a:latin typeface="Lucida Sans"/>
                  <a:cs typeface="Lucida Sans"/>
                </a:endParaRPr>
              </a:p>
            </p:txBody>
          </p:sp>
        </p:grpSp>
        <p:sp>
          <p:nvSpPr>
            <p:cNvPr id="15" name="Oval 14"/>
            <p:cNvSpPr/>
            <p:nvPr>
              <p:custDataLst>
                <p:tags r:id="rId1"/>
              </p:custDataLst>
            </p:nvPr>
          </p:nvSpPr>
          <p:spPr>
            <a:xfrm>
              <a:off x="4466588" y="1193369"/>
              <a:ext cx="3687522" cy="3687820"/>
            </a:xfrm>
            <a:prstGeom prst="ellipse">
              <a:avLst/>
            </a:prstGeom>
            <a:noFill/>
            <a:ln w="1016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ArchDown">
                <a:avLst/>
              </a:prstTxWarp>
            </a:bodyPr>
            <a:lstStyle/>
            <a:p>
              <a:pPr algn="ctr"/>
              <a:endParaRPr lang="en-GB" sz="1200" b="1" kern="0" dirty="0">
                <a:solidFill>
                  <a:srgbClr val="007295"/>
                </a:solidFill>
                <a:latin typeface="Lucida Sans"/>
                <a:cs typeface="Lucida Sans"/>
              </a:endParaRPr>
            </a:p>
          </p:txBody>
        </p:sp>
      </p:grpSp>
      <p:cxnSp>
        <p:nvCxnSpPr>
          <p:cNvPr id="38" name="Straight Connector 152"/>
          <p:cNvCxnSpPr>
            <a:cxnSpLocks noChangeShapeType="1"/>
          </p:cNvCxnSpPr>
          <p:nvPr/>
        </p:nvCxnSpPr>
        <p:spPr bwMode="auto">
          <a:xfrm>
            <a:off x="1097554" y="1981200"/>
            <a:ext cx="4207080" cy="843"/>
          </a:xfrm>
          <a:prstGeom prst="line">
            <a:avLst/>
          </a:prstGeom>
          <a:noFill/>
          <a:ln w="12700" cap="rnd" algn="ctr">
            <a:gradFill flip="none" rotWithShape="1">
              <a:gsLst>
                <a:gs pos="0">
                  <a:srgbClr val="007295"/>
                </a:gs>
                <a:gs pos="50000">
                  <a:srgbClr val="007295"/>
                </a:gs>
                <a:gs pos="100000">
                  <a:schemeClr val="bg1"/>
                </a:gs>
              </a:gsLst>
              <a:lin ang="0" scaled="1"/>
              <a:tileRect/>
            </a:gradFill>
            <a:round/>
            <a:headEnd type="oval" w="med" len="med"/>
            <a:tailEnd type="oval" w="med" len="med"/>
          </a:ln>
        </p:spPr>
      </p:cxnSp>
      <p:sp>
        <p:nvSpPr>
          <p:cNvPr id="39" name="TextBox 38"/>
          <p:cNvSpPr txBox="1"/>
          <p:nvPr/>
        </p:nvSpPr>
        <p:spPr>
          <a:xfrm>
            <a:off x="1115293" y="1499527"/>
            <a:ext cx="2712454" cy="400110"/>
          </a:xfrm>
          <a:prstGeom prst="rect">
            <a:avLst/>
          </a:prstGeom>
          <a:noFill/>
        </p:spPr>
        <p:txBody>
          <a:bodyPr wrap="square" rtlCol="0">
            <a:spAutoFit/>
          </a:bodyPr>
          <a:lstStyle/>
          <a:p>
            <a:r>
              <a:rPr lang="en-US" sz="2000" dirty="0">
                <a:solidFill>
                  <a:schemeClr val="accent5">
                    <a:lumMod val="75000"/>
                  </a:schemeClr>
                </a:solidFill>
                <a:latin typeface="Lucida Sans"/>
                <a:cs typeface="Lucida Sans"/>
              </a:rPr>
              <a:t>Applications</a:t>
            </a:r>
          </a:p>
        </p:txBody>
      </p:sp>
      <p:cxnSp>
        <p:nvCxnSpPr>
          <p:cNvPr id="40" name="Straight Connector 152"/>
          <p:cNvCxnSpPr>
            <a:cxnSpLocks noChangeShapeType="1"/>
          </p:cNvCxnSpPr>
          <p:nvPr/>
        </p:nvCxnSpPr>
        <p:spPr bwMode="auto">
          <a:xfrm flipV="1">
            <a:off x="6550224" y="1994805"/>
            <a:ext cx="3384000" cy="0"/>
          </a:xfrm>
          <a:prstGeom prst="line">
            <a:avLst/>
          </a:prstGeom>
          <a:noFill/>
          <a:ln w="12700" cap="rnd" algn="ctr">
            <a:gradFill flip="none" rotWithShape="1">
              <a:gsLst>
                <a:gs pos="0">
                  <a:srgbClr val="E47E1A"/>
                </a:gs>
                <a:gs pos="50000">
                  <a:srgbClr val="E47E1A"/>
                </a:gs>
                <a:gs pos="100000">
                  <a:schemeClr val="bg1"/>
                </a:gs>
              </a:gsLst>
              <a:lin ang="10800000" scaled="1"/>
              <a:tileRect/>
            </a:gradFill>
            <a:round/>
            <a:headEnd type="oval" w="med" len="med"/>
            <a:tailEnd type="oval"/>
          </a:ln>
        </p:spPr>
      </p:cxnSp>
      <p:sp>
        <p:nvSpPr>
          <p:cNvPr id="41" name="TextBox 40"/>
          <p:cNvSpPr txBox="1"/>
          <p:nvPr/>
        </p:nvSpPr>
        <p:spPr>
          <a:xfrm>
            <a:off x="8076205" y="1468293"/>
            <a:ext cx="1850186" cy="400110"/>
          </a:xfrm>
          <a:prstGeom prst="rect">
            <a:avLst/>
          </a:prstGeom>
          <a:noFill/>
        </p:spPr>
        <p:txBody>
          <a:bodyPr wrap="none" rtlCol="0">
            <a:spAutoFit/>
          </a:bodyPr>
          <a:lstStyle/>
          <a:p>
            <a:r>
              <a:rPr lang="en-US" sz="2000" dirty="0">
                <a:solidFill>
                  <a:srgbClr val="FF9933"/>
                </a:solidFill>
                <a:latin typeface="Lucida Sans"/>
                <a:cs typeface="Lucida Sans"/>
              </a:rPr>
              <a:t>Data Strategy</a:t>
            </a:r>
          </a:p>
        </p:txBody>
      </p:sp>
      <p:cxnSp>
        <p:nvCxnSpPr>
          <p:cNvPr id="42" name="Straight Connector 152"/>
          <p:cNvCxnSpPr>
            <a:cxnSpLocks noChangeShapeType="1"/>
          </p:cNvCxnSpPr>
          <p:nvPr/>
        </p:nvCxnSpPr>
        <p:spPr bwMode="auto">
          <a:xfrm flipH="1">
            <a:off x="867503" y="4372860"/>
            <a:ext cx="3848565" cy="18764"/>
          </a:xfrm>
          <a:prstGeom prst="line">
            <a:avLst/>
          </a:prstGeom>
          <a:noFill/>
          <a:ln w="12700" cap="rnd" algn="ctr">
            <a:gradFill flip="none" rotWithShape="1">
              <a:gsLst>
                <a:gs pos="0">
                  <a:srgbClr val="AC2B37"/>
                </a:gs>
                <a:gs pos="50000">
                  <a:srgbClr val="AC2B37"/>
                </a:gs>
                <a:gs pos="100000">
                  <a:schemeClr val="bg2"/>
                </a:gs>
              </a:gsLst>
              <a:lin ang="10800000" scaled="1"/>
              <a:tileRect/>
            </a:gradFill>
            <a:round/>
            <a:headEnd type="oval" w="med" len="med"/>
            <a:tailEnd type="oval" w="med" len="med"/>
          </a:ln>
        </p:spPr>
      </p:cxnSp>
      <p:sp>
        <p:nvSpPr>
          <p:cNvPr id="43" name="TextBox 42"/>
          <p:cNvSpPr txBox="1"/>
          <p:nvPr/>
        </p:nvSpPr>
        <p:spPr>
          <a:xfrm>
            <a:off x="808196" y="3908516"/>
            <a:ext cx="1633781" cy="400110"/>
          </a:xfrm>
          <a:prstGeom prst="rect">
            <a:avLst/>
          </a:prstGeom>
          <a:noFill/>
        </p:spPr>
        <p:txBody>
          <a:bodyPr wrap="none" rtlCol="0">
            <a:spAutoFit/>
          </a:bodyPr>
          <a:lstStyle/>
          <a:p>
            <a:pPr algn="r"/>
            <a:r>
              <a:rPr lang="en-US" sz="2000" dirty="0">
                <a:solidFill>
                  <a:srgbClr val="A50021"/>
                </a:solidFill>
                <a:latin typeface="Lucida Sans"/>
                <a:cs typeface="Lucida Sans"/>
              </a:rPr>
              <a:t>Technology</a:t>
            </a:r>
          </a:p>
        </p:txBody>
      </p:sp>
      <p:cxnSp>
        <p:nvCxnSpPr>
          <p:cNvPr id="44" name="Straight Connector 152"/>
          <p:cNvCxnSpPr>
            <a:cxnSpLocks noChangeShapeType="1"/>
          </p:cNvCxnSpPr>
          <p:nvPr/>
        </p:nvCxnSpPr>
        <p:spPr bwMode="auto">
          <a:xfrm flipH="1">
            <a:off x="6998372" y="4382749"/>
            <a:ext cx="2902050" cy="0"/>
          </a:xfrm>
          <a:prstGeom prst="line">
            <a:avLst/>
          </a:prstGeom>
          <a:noFill/>
          <a:ln w="12700" cap="rnd" algn="ctr">
            <a:gradFill flip="none" rotWithShape="1">
              <a:gsLst>
                <a:gs pos="0">
                  <a:srgbClr val="898E10"/>
                </a:gs>
                <a:gs pos="50000">
                  <a:srgbClr val="898E10"/>
                </a:gs>
                <a:gs pos="100000">
                  <a:schemeClr val="bg2"/>
                </a:gs>
              </a:gsLst>
              <a:lin ang="0" scaled="1"/>
              <a:tileRect/>
            </a:gradFill>
            <a:round/>
            <a:headEnd type="oval" w="med" len="med"/>
            <a:tailEnd type="oval" w="med" len="med"/>
          </a:ln>
        </p:spPr>
      </p:cxnSp>
      <p:sp>
        <p:nvSpPr>
          <p:cNvPr id="45" name="TextBox 44"/>
          <p:cNvSpPr txBox="1"/>
          <p:nvPr/>
        </p:nvSpPr>
        <p:spPr>
          <a:xfrm>
            <a:off x="8246083" y="3853847"/>
            <a:ext cx="1660055" cy="400110"/>
          </a:xfrm>
          <a:prstGeom prst="rect">
            <a:avLst/>
          </a:prstGeom>
          <a:noFill/>
        </p:spPr>
        <p:txBody>
          <a:bodyPr wrap="none" rtlCol="0">
            <a:spAutoFit/>
          </a:bodyPr>
          <a:lstStyle/>
          <a:p>
            <a:r>
              <a:rPr lang="en-US" sz="2000" dirty="0">
                <a:solidFill>
                  <a:schemeClr val="accent6">
                    <a:lumMod val="75000"/>
                  </a:schemeClr>
                </a:solidFill>
                <a:latin typeface="Lucida Sans"/>
                <a:cs typeface="Lucida Sans"/>
              </a:rPr>
              <a:t>Engineering</a:t>
            </a:r>
          </a:p>
        </p:txBody>
      </p:sp>
      <p:sp>
        <p:nvSpPr>
          <p:cNvPr id="46" name="Freeform 192"/>
          <p:cNvSpPr/>
          <p:nvPr/>
        </p:nvSpPr>
        <p:spPr>
          <a:xfrm>
            <a:off x="3622050" y="4817179"/>
            <a:ext cx="3419100" cy="911551"/>
          </a:xfrm>
          <a:custGeom>
            <a:avLst/>
            <a:gdLst>
              <a:gd name="connsiteX0" fmla="*/ 1843314 w 1843314"/>
              <a:gd name="connsiteY0" fmla="*/ 0 h 609600"/>
              <a:gd name="connsiteX1" fmla="*/ 1843314 w 1843314"/>
              <a:gd name="connsiteY1" fmla="*/ 609600 h 609600"/>
              <a:gd name="connsiteX2" fmla="*/ 0 w 1843314"/>
              <a:gd name="connsiteY2" fmla="*/ 609600 h 609600"/>
            </a:gdLst>
            <a:ahLst/>
            <a:cxnLst>
              <a:cxn ang="0">
                <a:pos x="connsiteX0" y="connsiteY0"/>
              </a:cxn>
              <a:cxn ang="0">
                <a:pos x="connsiteX1" y="connsiteY1"/>
              </a:cxn>
              <a:cxn ang="0">
                <a:pos x="connsiteX2" y="connsiteY2"/>
              </a:cxn>
            </a:cxnLst>
            <a:rect l="l" t="t" r="r" b="b"/>
            <a:pathLst>
              <a:path w="1843314" h="609600">
                <a:moveTo>
                  <a:pt x="1843314" y="0"/>
                </a:moveTo>
                <a:lnTo>
                  <a:pt x="1843314" y="609600"/>
                </a:lnTo>
                <a:lnTo>
                  <a:pt x="0" y="609600"/>
                </a:lnTo>
              </a:path>
            </a:pathLst>
          </a:custGeom>
          <a:noFill/>
          <a:ln w="12700" cap="rnd" algn="ctr">
            <a:solidFill>
              <a:schemeClr val="accent5"/>
            </a:solidFill>
            <a:round/>
            <a:headEnd type="none" w="med" len="med"/>
            <a:tailEnd type="oval"/>
          </a:ln>
        </p:spPr>
        <p:txBody>
          <a:bodyPr rtlCol="0" anchor="ctr"/>
          <a:lstStyle/>
          <a:p>
            <a:pPr algn="ctr"/>
            <a:endParaRPr lang="en-GB" sz="1600">
              <a:latin typeface="Lucida Sans"/>
              <a:cs typeface="Lucida Sans"/>
            </a:endParaRPr>
          </a:p>
        </p:txBody>
      </p:sp>
      <p:sp>
        <p:nvSpPr>
          <p:cNvPr id="47" name="TextBox 46"/>
          <p:cNvSpPr txBox="1"/>
          <p:nvPr/>
        </p:nvSpPr>
        <p:spPr>
          <a:xfrm>
            <a:off x="3445392" y="5250389"/>
            <a:ext cx="3330058" cy="400110"/>
          </a:xfrm>
          <a:prstGeom prst="rect">
            <a:avLst/>
          </a:prstGeom>
          <a:noFill/>
        </p:spPr>
        <p:txBody>
          <a:bodyPr wrap="none" rtlCol="0">
            <a:spAutoFit/>
          </a:bodyPr>
          <a:lstStyle/>
          <a:p>
            <a:r>
              <a:rPr lang="en-US" sz="2000" dirty="0">
                <a:solidFill>
                  <a:schemeClr val="accent5"/>
                </a:solidFill>
                <a:latin typeface="Lucida Sans"/>
                <a:cs typeface="Lucida Sans"/>
              </a:rPr>
              <a:t>OCM &amp; Managed Services</a:t>
            </a:r>
          </a:p>
        </p:txBody>
      </p:sp>
      <p:sp>
        <p:nvSpPr>
          <p:cNvPr id="48" name="TextBox 47"/>
          <p:cNvSpPr txBox="1"/>
          <p:nvPr/>
        </p:nvSpPr>
        <p:spPr>
          <a:xfrm>
            <a:off x="1055312" y="2053328"/>
            <a:ext cx="2782755" cy="1041311"/>
          </a:xfrm>
          <a:prstGeom prst="rect">
            <a:avLst/>
          </a:prstGeom>
          <a:noFill/>
        </p:spPr>
        <p:txBody>
          <a:bodyPr wrap="square" numCol="1" rtlCol="0">
            <a:spAutoFit/>
          </a:bodyPr>
          <a:lstStyle/>
          <a:p>
            <a:pPr marL="185738" lvl="0" indent="-185738">
              <a:spcBef>
                <a:spcPts val="150"/>
              </a:spcBef>
              <a:buClr>
                <a:srgbClr val="007295"/>
              </a:buClr>
              <a:buFont typeface="Wingdings" pitchFamily="2" charset="2"/>
              <a:buChar char="§"/>
            </a:pPr>
            <a:r>
              <a:rPr lang="en-US" sz="1100" dirty="0">
                <a:latin typeface="Lucida Sans"/>
                <a:cs typeface="Lucida Sans"/>
              </a:rPr>
              <a:t>Data Lakes</a:t>
            </a:r>
          </a:p>
          <a:p>
            <a:pPr marL="185738" lvl="0" indent="-185738">
              <a:spcBef>
                <a:spcPts val="150"/>
              </a:spcBef>
              <a:buClr>
                <a:srgbClr val="007295"/>
              </a:buClr>
              <a:buFont typeface="Wingdings" pitchFamily="2" charset="2"/>
              <a:buChar char="§"/>
            </a:pPr>
            <a:r>
              <a:rPr lang="en-US" sz="1100" dirty="0">
                <a:latin typeface="Lucida Sans"/>
                <a:cs typeface="Lucida Sans"/>
              </a:rPr>
              <a:t>Data Warehouse</a:t>
            </a:r>
          </a:p>
          <a:p>
            <a:pPr marL="185738" indent="-185738">
              <a:spcBef>
                <a:spcPts val="150"/>
              </a:spcBef>
              <a:buClr>
                <a:srgbClr val="007295"/>
              </a:buClr>
              <a:buFont typeface="Wingdings" pitchFamily="2" charset="2"/>
              <a:buChar char="§"/>
            </a:pPr>
            <a:r>
              <a:rPr lang="en-US" sz="1100" dirty="0">
                <a:latin typeface="Lucida Sans"/>
                <a:cs typeface="Lucida Sans"/>
              </a:rPr>
              <a:t>Visualization</a:t>
            </a:r>
          </a:p>
          <a:p>
            <a:pPr marL="185738" lvl="0" indent="-185738">
              <a:spcBef>
                <a:spcPts val="150"/>
              </a:spcBef>
              <a:buClr>
                <a:srgbClr val="007295"/>
              </a:buClr>
              <a:buFont typeface="Wingdings" pitchFamily="2" charset="2"/>
              <a:buChar char="§"/>
            </a:pPr>
            <a:r>
              <a:rPr lang="en-US" sz="1100" dirty="0">
                <a:latin typeface="Lucida Sans"/>
                <a:cs typeface="Lucida Sans"/>
              </a:rPr>
              <a:t>Decision management systems</a:t>
            </a:r>
          </a:p>
          <a:p>
            <a:pPr marL="185738" lvl="0" indent="-185738">
              <a:spcBef>
                <a:spcPts val="150"/>
              </a:spcBef>
              <a:buClr>
                <a:srgbClr val="007295"/>
              </a:buClr>
              <a:buFont typeface="Wingdings" pitchFamily="2" charset="2"/>
              <a:buChar char="§"/>
            </a:pPr>
            <a:r>
              <a:rPr lang="en-US" sz="1100" dirty="0" err="1">
                <a:latin typeface="Lucida Sans"/>
                <a:cs typeface="Lucida Sans"/>
              </a:rPr>
              <a:t>IoT</a:t>
            </a:r>
            <a:r>
              <a:rPr lang="en-US" sz="1100" dirty="0">
                <a:latin typeface="Lucida Sans"/>
                <a:cs typeface="Lucida Sans"/>
              </a:rPr>
              <a:t> Applications</a:t>
            </a:r>
          </a:p>
        </p:txBody>
      </p:sp>
      <p:sp>
        <p:nvSpPr>
          <p:cNvPr id="49" name="TextBox 48"/>
          <p:cNvSpPr txBox="1"/>
          <p:nvPr/>
        </p:nvSpPr>
        <p:spPr>
          <a:xfrm>
            <a:off x="8057643" y="2050251"/>
            <a:ext cx="2834946" cy="1210588"/>
          </a:xfrm>
          <a:prstGeom prst="rect">
            <a:avLst/>
          </a:prstGeom>
          <a:noFill/>
        </p:spPr>
        <p:txBody>
          <a:bodyPr wrap="square" numCol="1" rtlCol="0">
            <a:spAutoFit/>
          </a:bodyPr>
          <a:lstStyle/>
          <a:p>
            <a:pPr marL="185738" lvl="0" indent="-185738">
              <a:spcBef>
                <a:spcPts val="150"/>
              </a:spcBef>
              <a:buClr>
                <a:srgbClr val="E47E1A"/>
              </a:buClr>
              <a:buFont typeface="Wingdings" pitchFamily="2" charset="2"/>
              <a:buChar char="§"/>
            </a:pPr>
            <a:r>
              <a:rPr lang="en-US" sz="1100" dirty="0">
                <a:latin typeface="Lucida Sans"/>
                <a:cs typeface="Lucida Sans"/>
              </a:rPr>
              <a:t>Data Monetization Roadmap</a:t>
            </a:r>
          </a:p>
          <a:p>
            <a:pPr marL="185738" lvl="0" indent="-185738">
              <a:spcBef>
                <a:spcPts val="150"/>
              </a:spcBef>
              <a:buClr>
                <a:srgbClr val="E47E1A"/>
              </a:buClr>
              <a:buFont typeface="Wingdings" pitchFamily="2" charset="2"/>
              <a:buChar char="§"/>
            </a:pPr>
            <a:r>
              <a:rPr lang="en-US" sz="1100" dirty="0">
                <a:latin typeface="Lucida Sans"/>
                <a:cs typeface="Lucida Sans"/>
              </a:rPr>
              <a:t>Cloud Strategy &amp; Architecture </a:t>
            </a:r>
          </a:p>
          <a:p>
            <a:pPr marL="185738" lvl="0" indent="-185738">
              <a:spcBef>
                <a:spcPts val="150"/>
              </a:spcBef>
              <a:buClr>
                <a:srgbClr val="E47E1A"/>
              </a:buClr>
              <a:buFont typeface="Wingdings" pitchFamily="2" charset="2"/>
              <a:buChar char="§"/>
            </a:pPr>
            <a:r>
              <a:rPr lang="en-US" sz="1100" dirty="0">
                <a:latin typeface="Lucida Sans"/>
                <a:cs typeface="Lucida Sans"/>
              </a:rPr>
              <a:t>Architecture Evolution</a:t>
            </a:r>
          </a:p>
          <a:p>
            <a:pPr marL="185738" lvl="0" indent="-185738">
              <a:spcBef>
                <a:spcPts val="150"/>
              </a:spcBef>
              <a:buClr>
                <a:srgbClr val="E47E1A"/>
              </a:buClr>
              <a:buFont typeface="Wingdings" pitchFamily="2" charset="2"/>
              <a:buChar char="§"/>
            </a:pPr>
            <a:r>
              <a:rPr lang="en-US" sz="1100" dirty="0">
                <a:latin typeface="Lucida Sans"/>
                <a:cs typeface="Lucida Sans"/>
              </a:rPr>
              <a:t>Data Integration / Consolidation / Harmonization  Framework</a:t>
            </a:r>
          </a:p>
          <a:p>
            <a:pPr marL="185738" lvl="0" indent="-185738">
              <a:spcBef>
                <a:spcPts val="150"/>
              </a:spcBef>
              <a:buClr>
                <a:srgbClr val="E47E1A"/>
              </a:buClr>
              <a:buFont typeface="Wingdings" pitchFamily="2" charset="2"/>
              <a:buChar char="§"/>
            </a:pPr>
            <a:r>
              <a:rPr lang="en-US" sz="1100" dirty="0">
                <a:latin typeface="Lucida Sans"/>
                <a:cs typeface="Lucida Sans"/>
              </a:rPr>
              <a:t>Optimizing BI Investments</a:t>
            </a:r>
          </a:p>
        </p:txBody>
      </p:sp>
      <p:sp>
        <p:nvSpPr>
          <p:cNvPr id="50" name="TextBox 49"/>
          <p:cNvSpPr txBox="1"/>
          <p:nvPr/>
        </p:nvSpPr>
        <p:spPr>
          <a:xfrm>
            <a:off x="8064868" y="4532309"/>
            <a:ext cx="3163505" cy="1831271"/>
          </a:xfrm>
          <a:prstGeom prst="rect">
            <a:avLst/>
          </a:prstGeom>
          <a:noFill/>
        </p:spPr>
        <p:txBody>
          <a:bodyPr wrap="square" numCol="1" rtlCol="0">
            <a:noAutofit/>
          </a:bodyPr>
          <a:lstStyle/>
          <a:p>
            <a:pPr marL="185738" lvl="0" indent="-185738">
              <a:spcBef>
                <a:spcPts val="150"/>
              </a:spcBef>
              <a:buClr>
                <a:srgbClr val="898E10"/>
              </a:buClr>
              <a:buFont typeface="Wingdings" pitchFamily="2" charset="2"/>
              <a:buChar char="§"/>
            </a:pPr>
            <a:r>
              <a:rPr lang="en-US" sz="1100" dirty="0">
                <a:latin typeface="Lucida Sans"/>
                <a:cs typeface="Lucida Sans"/>
              </a:rPr>
              <a:t>Structure Data Flows</a:t>
            </a:r>
          </a:p>
          <a:p>
            <a:pPr marL="185738" lvl="0" indent="-185738">
              <a:spcBef>
                <a:spcPts val="150"/>
              </a:spcBef>
              <a:buClr>
                <a:srgbClr val="898E10"/>
              </a:buClr>
              <a:buFont typeface="Wingdings" pitchFamily="2" charset="2"/>
              <a:buChar char="§"/>
            </a:pPr>
            <a:r>
              <a:rPr lang="en-US" sz="1100" dirty="0">
                <a:latin typeface="Lucida Sans"/>
                <a:cs typeface="Lucida Sans"/>
              </a:rPr>
              <a:t>Ingest streaming &amp; batch data</a:t>
            </a:r>
          </a:p>
          <a:p>
            <a:pPr marL="185738" lvl="0" indent="-185738">
              <a:spcBef>
                <a:spcPts val="150"/>
              </a:spcBef>
              <a:buClr>
                <a:srgbClr val="898E10"/>
              </a:buClr>
              <a:buFont typeface="Wingdings" pitchFamily="2" charset="2"/>
              <a:buChar char="§"/>
            </a:pPr>
            <a:r>
              <a:rPr lang="en-US" sz="1100" dirty="0">
                <a:latin typeface="Lucida Sans"/>
                <a:cs typeface="Lucida Sans"/>
              </a:rPr>
              <a:t>Data storage and data model</a:t>
            </a:r>
          </a:p>
          <a:p>
            <a:pPr marL="185738" lvl="0" indent="-185738">
              <a:spcBef>
                <a:spcPts val="150"/>
              </a:spcBef>
              <a:buClr>
                <a:srgbClr val="898E10"/>
              </a:buClr>
              <a:buFont typeface="Wingdings" pitchFamily="2" charset="2"/>
              <a:buChar char="§"/>
            </a:pPr>
            <a:r>
              <a:rPr lang="en-US" sz="1100" dirty="0">
                <a:latin typeface="Lucida Sans"/>
                <a:cs typeface="Lucida Sans"/>
              </a:rPr>
              <a:t>Batch and Real time processing</a:t>
            </a:r>
          </a:p>
          <a:p>
            <a:pPr marL="185738" lvl="0" indent="-185738">
              <a:spcBef>
                <a:spcPts val="150"/>
              </a:spcBef>
              <a:buClr>
                <a:srgbClr val="898E10"/>
              </a:buClr>
              <a:buFont typeface="Wingdings" pitchFamily="2" charset="2"/>
              <a:buChar char="§"/>
            </a:pPr>
            <a:r>
              <a:rPr lang="en-US" sz="1100" dirty="0">
                <a:latin typeface="Lucida Sans"/>
                <a:cs typeface="Lucida Sans"/>
              </a:rPr>
              <a:t>Real-time, Graph, Search &amp; Iterative workloads</a:t>
            </a:r>
          </a:p>
          <a:p>
            <a:pPr marL="185738" lvl="0" indent="-185738">
              <a:spcBef>
                <a:spcPts val="150"/>
              </a:spcBef>
              <a:buClr>
                <a:srgbClr val="898E10"/>
              </a:buClr>
              <a:buFont typeface="Wingdings" pitchFamily="2" charset="2"/>
              <a:buChar char="§"/>
            </a:pPr>
            <a:r>
              <a:rPr lang="en-US" sz="1100" dirty="0">
                <a:latin typeface="Lucida Sans"/>
                <a:cs typeface="Lucida Sans"/>
              </a:rPr>
              <a:t>Orchestration</a:t>
            </a:r>
          </a:p>
        </p:txBody>
      </p:sp>
      <p:sp>
        <p:nvSpPr>
          <p:cNvPr id="51" name="TextBox 50"/>
          <p:cNvSpPr txBox="1"/>
          <p:nvPr/>
        </p:nvSpPr>
        <p:spPr>
          <a:xfrm>
            <a:off x="813835" y="4516012"/>
            <a:ext cx="2654884" cy="1210588"/>
          </a:xfrm>
          <a:prstGeom prst="rect">
            <a:avLst/>
          </a:prstGeom>
          <a:noFill/>
        </p:spPr>
        <p:txBody>
          <a:bodyPr wrap="square" numCol="1" rtlCol="0">
            <a:spAutoFit/>
          </a:bodyPr>
          <a:lstStyle/>
          <a:p>
            <a:pPr marL="185738" lvl="0" indent="-185738">
              <a:spcBef>
                <a:spcPts val="200"/>
              </a:spcBef>
              <a:buClr>
                <a:schemeClr val="accent2"/>
              </a:buClr>
              <a:buFont typeface="Wingdings" pitchFamily="2" charset="2"/>
              <a:buChar char="§"/>
            </a:pPr>
            <a:r>
              <a:rPr lang="en-US" sz="1100" dirty="0" err="1">
                <a:latin typeface="Lucida Sans"/>
                <a:cs typeface="Lucida Sans"/>
              </a:rPr>
              <a:t>Hadoop</a:t>
            </a:r>
            <a:r>
              <a:rPr lang="en-US" sz="1100" dirty="0">
                <a:latin typeface="Lucida Sans"/>
                <a:cs typeface="Lucida Sans"/>
              </a:rPr>
              <a:t>: Hive, </a:t>
            </a:r>
            <a:r>
              <a:rPr lang="en-US" sz="1100" dirty="0" err="1">
                <a:latin typeface="Lucida Sans"/>
                <a:cs typeface="Lucida Sans"/>
              </a:rPr>
              <a:t>HBase</a:t>
            </a:r>
            <a:r>
              <a:rPr lang="en-US" sz="1100" dirty="0">
                <a:latin typeface="Lucida Sans"/>
                <a:cs typeface="Lucida Sans"/>
              </a:rPr>
              <a:t>, </a:t>
            </a:r>
            <a:r>
              <a:rPr lang="en-US" sz="1100" dirty="0" err="1">
                <a:latin typeface="Lucida Sans"/>
                <a:cs typeface="Lucida Sans"/>
              </a:rPr>
              <a:t>MapReduce</a:t>
            </a:r>
            <a:r>
              <a:rPr lang="en-US" sz="1100" dirty="0">
                <a:latin typeface="Lucida Sans"/>
                <a:cs typeface="Lucida Sans"/>
              </a:rPr>
              <a:t>, </a:t>
            </a:r>
            <a:r>
              <a:rPr lang="en-US" sz="1100" dirty="0" err="1">
                <a:latin typeface="Lucida Sans"/>
                <a:cs typeface="Lucida Sans"/>
              </a:rPr>
              <a:t>PiG</a:t>
            </a:r>
            <a:r>
              <a:rPr lang="en-US" sz="1100" dirty="0">
                <a:latin typeface="Lucida Sans"/>
                <a:cs typeface="Lucida Sans"/>
              </a:rPr>
              <a:t>, HDFS, Phoenix</a:t>
            </a:r>
          </a:p>
          <a:p>
            <a:pPr marL="185738" lvl="0" indent="-185738">
              <a:spcBef>
                <a:spcPts val="200"/>
              </a:spcBef>
              <a:buClr>
                <a:schemeClr val="accent2"/>
              </a:buClr>
              <a:buFont typeface="Wingdings" pitchFamily="2" charset="2"/>
              <a:buChar char="§"/>
            </a:pPr>
            <a:r>
              <a:rPr lang="en-US" sz="1100" dirty="0">
                <a:latin typeface="Lucida Sans"/>
                <a:cs typeface="Lucida Sans"/>
              </a:rPr>
              <a:t>Spark </a:t>
            </a:r>
            <a:r>
              <a:rPr lang="mr-IN" sz="1100" dirty="0">
                <a:latin typeface="Lucida Sans"/>
                <a:cs typeface="Lucida Sans"/>
              </a:rPr>
              <a:t>–</a:t>
            </a:r>
            <a:r>
              <a:rPr lang="en-US" sz="1100" dirty="0">
                <a:latin typeface="Lucida Sans"/>
                <a:cs typeface="Lucida Sans"/>
              </a:rPr>
              <a:t> </a:t>
            </a:r>
            <a:r>
              <a:rPr lang="en-US" sz="1100" dirty="0" err="1">
                <a:latin typeface="Lucida Sans"/>
                <a:cs typeface="Lucida Sans"/>
              </a:rPr>
              <a:t>Scala</a:t>
            </a:r>
            <a:r>
              <a:rPr lang="en-US" sz="1100" dirty="0">
                <a:latin typeface="Lucida Sans"/>
                <a:cs typeface="Lucida Sans"/>
              </a:rPr>
              <a:t>, Python, Spark SQL</a:t>
            </a:r>
          </a:p>
          <a:p>
            <a:pPr marL="185738" indent="-185738">
              <a:spcBef>
                <a:spcPts val="200"/>
              </a:spcBef>
              <a:buClr>
                <a:schemeClr val="accent2"/>
              </a:buClr>
              <a:buFont typeface="Wingdings" pitchFamily="2" charset="2"/>
              <a:buChar char="§"/>
            </a:pPr>
            <a:r>
              <a:rPr lang="en-US" sz="1100" dirty="0">
                <a:latin typeface="Lucida Sans"/>
                <a:cs typeface="Lucida Sans"/>
              </a:rPr>
              <a:t>Flume, Kafka, </a:t>
            </a:r>
            <a:r>
              <a:rPr lang="en-US" sz="1100" dirty="0" err="1">
                <a:latin typeface="Lucida Sans"/>
                <a:cs typeface="Lucida Sans"/>
              </a:rPr>
              <a:t>NiFi</a:t>
            </a:r>
            <a:r>
              <a:rPr lang="en-US" sz="1100" dirty="0">
                <a:latin typeface="Lucida Sans"/>
                <a:cs typeface="Lucida Sans"/>
              </a:rPr>
              <a:t>, </a:t>
            </a:r>
            <a:r>
              <a:rPr lang="en-US" sz="1100" dirty="0" err="1">
                <a:latin typeface="Lucida Sans"/>
                <a:cs typeface="Lucida Sans"/>
              </a:rPr>
              <a:t>Sqoop</a:t>
            </a:r>
            <a:endParaRPr lang="en-US" sz="1100" dirty="0">
              <a:latin typeface="Lucida Sans"/>
              <a:cs typeface="Lucida Sans"/>
            </a:endParaRPr>
          </a:p>
          <a:p>
            <a:pPr marL="185738" indent="-185738">
              <a:spcBef>
                <a:spcPts val="200"/>
              </a:spcBef>
              <a:buClr>
                <a:schemeClr val="accent2"/>
              </a:buClr>
              <a:buFont typeface="Wingdings" pitchFamily="2" charset="2"/>
              <a:buChar char="§"/>
            </a:pPr>
            <a:r>
              <a:rPr lang="en-US" sz="1100" dirty="0">
                <a:latin typeface="Lucida Sans"/>
                <a:cs typeface="Lucida Sans"/>
              </a:rPr>
              <a:t>Spark Streaming, Storm</a:t>
            </a:r>
          </a:p>
          <a:p>
            <a:pPr marL="185738" indent="-185738">
              <a:spcBef>
                <a:spcPts val="200"/>
              </a:spcBef>
              <a:buClr>
                <a:schemeClr val="accent2"/>
              </a:buClr>
              <a:buFont typeface="Wingdings" pitchFamily="2" charset="2"/>
              <a:buChar char="§"/>
            </a:pPr>
            <a:r>
              <a:rPr lang="en-US" sz="1100" dirty="0">
                <a:latin typeface="Lucida Sans"/>
                <a:cs typeface="Lucida Sans"/>
              </a:rPr>
              <a:t>AWS, Azure</a:t>
            </a:r>
          </a:p>
        </p:txBody>
      </p:sp>
      <p:sp>
        <p:nvSpPr>
          <p:cNvPr id="52" name="TextBox 51"/>
          <p:cNvSpPr txBox="1"/>
          <p:nvPr/>
        </p:nvSpPr>
        <p:spPr>
          <a:xfrm>
            <a:off x="3628291" y="5777116"/>
            <a:ext cx="2478832" cy="625812"/>
          </a:xfrm>
          <a:prstGeom prst="rect">
            <a:avLst/>
          </a:prstGeom>
          <a:noFill/>
        </p:spPr>
        <p:txBody>
          <a:bodyPr wrap="square" numCol="1" rtlCol="0">
            <a:spAutoFit/>
          </a:bodyPr>
          <a:lstStyle/>
          <a:p>
            <a:pPr marL="185738" indent="-185738">
              <a:spcBef>
                <a:spcPts val="100"/>
              </a:spcBef>
              <a:buClr>
                <a:schemeClr val="bg1">
                  <a:lumMod val="50000"/>
                </a:schemeClr>
              </a:buClr>
              <a:buFont typeface="Wingdings" pitchFamily="2" charset="2"/>
              <a:buChar char="§"/>
            </a:pPr>
            <a:r>
              <a:rPr lang="en-US" sz="1100" dirty="0">
                <a:latin typeface="Lucida Sans"/>
                <a:cs typeface="Lucida Sans"/>
              </a:rPr>
              <a:t>Organizational Change Mgmt</a:t>
            </a:r>
          </a:p>
          <a:p>
            <a:pPr marL="185738" indent="-185738">
              <a:spcBef>
                <a:spcPts val="100"/>
              </a:spcBef>
              <a:buClr>
                <a:schemeClr val="bg1">
                  <a:lumMod val="50000"/>
                </a:schemeClr>
              </a:buClr>
              <a:buFont typeface="Wingdings" pitchFamily="2" charset="2"/>
              <a:buChar char="§"/>
            </a:pPr>
            <a:r>
              <a:rPr lang="en-US" sz="1100" dirty="0">
                <a:latin typeface="Lucida Sans"/>
                <a:cs typeface="Lucida Sans"/>
              </a:rPr>
              <a:t>Governance</a:t>
            </a:r>
          </a:p>
          <a:p>
            <a:pPr marL="185738" indent="-185738">
              <a:spcBef>
                <a:spcPts val="100"/>
              </a:spcBef>
              <a:buClr>
                <a:schemeClr val="bg1">
                  <a:lumMod val="50000"/>
                </a:schemeClr>
              </a:buClr>
              <a:buFont typeface="Wingdings" pitchFamily="2" charset="2"/>
              <a:buChar char="§"/>
            </a:pPr>
            <a:r>
              <a:rPr lang="en-US" sz="1100" dirty="0">
                <a:latin typeface="Lucida Sans"/>
                <a:cs typeface="Lucida Sans"/>
              </a:rPr>
              <a:t>Maturity Assessments</a:t>
            </a:r>
          </a:p>
        </p:txBody>
      </p:sp>
    </p:spTree>
    <p:extLst>
      <p:ext uri="{BB962C8B-B14F-4D97-AF65-F5344CB8AC3E}">
        <p14:creationId xmlns:p14="http://schemas.microsoft.com/office/powerpoint/2010/main" val="25479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p:spPr>
        <p:txBody>
          <a:bodyPr anchor="ctr"/>
          <a:lstStyle/>
          <a:p>
            <a:r>
              <a:rPr lang="en-US" sz="2400" b="0" dirty="0"/>
              <a:t>Architecting for the Cloud: Guiding Principles</a:t>
            </a:r>
          </a:p>
        </p:txBody>
      </p:sp>
      <p:cxnSp>
        <p:nvCxnSpPr>
          <p:cNvPr id="5" name="Straight Connector 4"/>
          <p:cNvCxnSpPr/>
          <p:nvPr/>
        </p:nvCxnSpPr>
        <p:spPr>
          <a:xfrm>
            <a:off x="6068620" y="1290963"/>
            <a:ext cx="0" cy="4963160"/>
          </a:xfrm>
          <a:prstGeom prst="line">
            <a:avLst/>
          </a:prstGeom>
          <a:ln w="9525" cmpd="sng">
            <a:solidFill>
              <a:schemeClr val="bg1">
                <a:lumMod val="50000"/>
              </a:schemeClr>
            </a:solidFill>
            <a:prstDash val="sysDash"/>
            <a:headEnd type="oval" w="sm" len="sm"/>
          </a:ln>
          <a:effectLst/>
        </p:spPr>
        <p:style>
          <a:lnRef idx="2">
            <a:schemeClr val="accent1"/>
          </a:lnRef>
          <a:fillRef idx="0">
            <a:schemeClr val="accent1"/>
          </a:fillRef>
          <a:effectRef idx="1">
            <a:schemeClr val="accent1"/>
          </a:effectRef>
          <a:fontRef idx="minor">
            <a:schemeClr val="tx1"/>
          </a:fontRef>
        </p:style>
      </p:cxnSp>
      <p:sp>
        <p:nvSpPr>
          <p:cNvPr id="8" name="Title 3"/>
          <p:cNvSpPr txBox="1">
            <a:spLocks/>
          </p:cNvSpPr>
          <p:nvPr/>
        </p:nvSpPr>
        <p:spPr>
          <a:xfrm>
            <a:off x="737160" y="1132325"/>
            <a:ext cx="5177882" cy="419709"/>
          </a:xfrm>
          <a:prstGeom prst="rect">
            <a:avLst/>
          </a:prstGeom>
          <a:noFill/>
        </p:spPr>
        <p:txBody>
          <a:bodyPr vert="horz" lIns="0" tIns="0" rIns="0" bIns="0" rtlCol="0" anchor="ctr">
            <a:noAutofit/>
          </a:bodyPr>
          <a:lstStyle>
            <a:lvl1pPr algn="l" defTabSz="914342" rtl="0" eaLnBrk="1" latinLnBrk="0" hangingPunct="1">
              <a:lnSpc>
                <a:spcPct val="85000"/>
              </a:lnSpc>
              <a:spcBef>
                <a:spcPct val="0"/>
              </a:spcBef>
              <a:buNone/>
              <a:defRPr lang="en-GB" sz="2400" b="1" kern="1200" dirty="0">
                <a:solidFill>
                  <a:schemeClr val="accent1"/>
                </a:solidFill>
                <a:latin typeface="Calibri" pitchFamily="34" charset="0"/>
                <a:ea typeface="+mj-ea"/>
                <a:cs typeface="Calibri" pitchFamily="34" charset="0"/>
              </a:defRPr>
            </a:lvl1pPr>
          </a:lstStyle>
          <a:p>
            <a:pPr>
              <a:lnSpc>
                <a:spcPct val="110000"/>
              </a:lnSpc>
            </a:pPr>
            <a:r>
              <a:rPr lang="en-US" sz="1600" b="0" dirty="0">
                <a:solidFill>
                  <a:schemeClr val="tx1">
                    <a:lumMod val="65000"/>
                    <a:lumOff val="35000"/>
                  </a:schemeClr>
                </a:solidFill>
                <a:latin typeface="Lucida Sans"/>
                <a:ea typeface="Garamond" charset="0"/>
                <a:cs typeface="Lucida Sans"/>
              </a:rPr>
              <a:t>The strength of your platform and data will determine the possibilities of your analytics</a:t>
            </a:r>
          </a:p>
        </p:txBody>
      </p:sp>
      <p:grpSp>
        <p:nvGrpSpPr>
          <p:cNvPr id="4" name="Group 3"/>
          <p:cNvGrpSpPr/>
          <p:nvPr/>
        </p:nvGrpSpPr>
        <p:grpSpPr>
          <a:xfrm>
            <a:off x="923620" y="1908714"/>
            <a:ext cx="4656667" cy="4282149"/>
            <a:chOff x="923620" y="1908714"/>
            <a:chExt cx="4656667" cy="4282149"/>
          </a:xfrm>
        </p:grpSpPr>
        <p:sp>
          <p:nvSpPr>
            <p:cNvPr id="10" name="Rectangle 9"/>
            <p:cNvSpPr/>
            <p:nvPr/>
          </p:nvSpPr>
          <p:spPr>
            <a:xfrm>
              <a:off x="923620" y="1908714"/>
              <a:ext cx="2314047" cy="2120657"/>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1" name="Rectangle 10"/>
            <p:cNvSpPr/>
            <p:nvPr/>
          </p:nvSpPr>
          <p:spPr>
            <a:xfrm>
              <a:off x="3266240" y="1908714"/>
              <a:ext cx="2314047" cy="2120657"/>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2" name="Rectangle 11"/>
            <p:cNvSpPr/>
            <p:nvPr/>
          </p:nvSpPr>
          <p:spPr>
            <a:xfrm>
              <a:off x="923620" y="4070206"/>
              <a:ext cx="2314047" cy="2120657"/>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ja-JP" altLang="en-US" sz="1100" kern="0">
                <a:solidFill>
                  <a:sysClr val="windowText" lastClr="000000"/>
                </a:solidFill>
                <a:latin typeface="Lucida Sans"/>
                <a:cs typeface="Lucida Sans"/>
              </a:endParaRPr>
            </a:p>
          </p:txBody>
        </p:sp>
        <p:sp>
          <p:nvSpPr>
            <p:cNvPr id="13" name="Rectangle 12"/>
            <p:cNvSpPr/>
            <p:nvPr/>
          </p:nvSpPr>
          <p:spPr>
            <a:xfrm>
              <a:off x="3266240" y="4070206"/>
              <a:ext cx="2314047" cy="2120657"/>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latin typeface="Lucida Sans"/>
                <a:cs typeface="Lucida Sans"/>
              </a:endParaRPr>
            </a:p>
          </p:txBody>
        </p:sp>
        <p:sp>
          <p:nvSpPr>
            <p:cNvPr id="14" name="TextBox 13"/>
            <p:cNvSpPr txBox="1"/>
            <p:nvPr/>
          </p:nvSpPr>
          <p:spPr>
            <a:xfrm>
              <a:off x="945707" y="4852430"/>
              <a:ext cx="2314047" cy="338554"/>
            </a:xfrm>
            <a:prstGeom prst="rect">
              <a:avLst/>
            </a:prstGeom>
            <a:noFill/>
          </p:spPr>
          <p:txBody>
            <a:bodyPr wrap="square" rtlCol="0">
              <a:spAutoFit/>
            </a:bodyPr>
            <a:lstStyle/>
            <a:p>
              <a:pPr algn="ctr"/>
              <a:r>
                <a:rPr kumimoji="1" lang="en-US" altLang="ja-JP" sz="1600" b="1" dirty="0">
                  <a:solidFill>
                    <a:schemeClr val="bg1"/>
                  </a:solidFill>
                  <a:latin typeface="Lucida Sans"/>
                  <a:ea typeface="Garamond" charset="0"/>
                  <a:cs typeface="Lucida Sans"/>
                </a:rPr>
                <a:t>continued evolution</a:t>
              </a:r>
              <a:endParaRPr kumimoji="1" lang="ja-JP" altLang="en-US" sz="1600" b="1" dirty="0">
                <a:solidFill>
                  <a:schemeClr val="bg1"/>
                </a:solidFill>
                <a:latin typeface="Lucida Sans"/>
                <a:ea typeface="Garamond" charset="0"/>
                <a:cs typeface="Lucida Sans"/>
              </a:endParaRPr>
            </a:p>
          </p:txBody>
        </p:sp>
        <p:sp>
          <p:nvSpPr>
            <p:cNvPr id="15" name="TextBox 14"/>
            <p:cNvSpPr txBox="1"/>
            <p:nvPr/>
          </p:nvSpPr>
          <p:spPr>
            <a:xfrm>
              <a:off x="934663" y="2838312"/>
              <a:ext cx="2314047" cy="584775"/>
            </a:xfrm>
            <a:prstGeom prst="rect">
              <a:avLst/>
            </a:prstGeom>
            <a:noFill/>
          </p:spPr>
          <p:txBody>
            <a:bodyPr wrap="square" rtlCol="0">
              <a:spAutoFit/>
            </a:bodyPr>
            <a:lstStyle/>
            <a:p>
              <a:pPr algn="ctr"/>
              <a:r>
                <a:rPr kumimoji="1" lang="en-US" altLang="ja-JP" sz="1600" b="1" dirty="0">
                  <a:solidFill>
                    <a:schemeClr val="bg1"/>
                  </a:solidFill>
                  <a:latin typeface="Lucida Sans"/>
                  <a:ea typeface="Garamond" charset="0"/>
                  <a:cs typeface="Lucida Sans"/>
                </a:rPr>
                <a:t>start small </a:t>
              </a:r>
            </a:p>
            <a:p>
              <a:pPr algn="ctr"/>
              <a:r>
                <a:rPr kumimoji="1" lang="en-US" altLang="ja-JP" sz="1600" b="1" dirty="0">
                  <a:solidFill>
                    <a:schemeClr val="bg1"/>
                  </a:solidFill>
                  <a:latin typeface="Lucida Sans"/>
                  <a:ea typeface="Garamond" charset="0"/>
                  <a:cs typeface="Lucida Sans"/>
                </a:rPr>
                <a:t>scale later</a:t>
              </a:r>
              <a:endParaRPr kumimoji="1" lang="ja-JP" altLang="en-US" sz="1600" b="1" dirty="0">
                <a:solidFill>
                  <a:schemeClr val="bg1"/>
                </a:solidFill>
                <a:latin typeface="Lucida Sans"/>
                <a:ea typeface="Garamond" charset="0"/>
                <a:cs typeface="Lucida Sans"/>
              </a:endParaRPr>
            </a:p>
          </p:txBody>
        </p:sp>
        <p:sp>
          <p:nvSpPr>
            <p:cNvPr id="16" name="TextBox 15"/>
            <p:cNvSpPr txBox="1"/>
            <p:nvPr/>
          </p:nvSpPr>
          <p:spPr>
            <a:xfrm>
              <a:off x="3255195" y="4852431"/>
              <a:ext cx="2314047" cy="584775"/>
            </a:xfrm>
            <a:prstGeom prst="rect">
              <a:avLst/>
            </a:prstGeom>
            <a:noFill/>
          </p:spPr>
          <p:txBody>
            <a:bodyPr wrap="square" rtlCol="0">
              <a:spAutoFit/>
            </a:bodyPr>
            <a:lstStyle/>
            <a:p>
              <a:pPr algn="ctr"/>
              <a:r>
                <a:rPr kumimoji="1" lang="en-US" altLang="ja-JP" sz="1600" b="1" dirty="0">
                  <a:solidFill>
                    <a:schemeClr val="bg1"/>
                  </a:solidFill>
                  <a:latin typeface="Lucida Sans"/>
                  <a:ea typeface="Garamond" charset="0"/>
                  <a:cs typeface="Lucida Sans"/>
                </a:rPr>
                <a:t>scalable testing and simulation</a:t>
              </a:r>
              <a:endParaRPr kumimoji="1" lang="ja-JP" altLang="en-US" sz="1600" b="1" dirty="0">
                <a:solidFill>
                  <a:schemeClr val="bg1"/>
                </a:solidFill>
                <a:latin typeface="Lucida Sans"/>
                <a:ea typeface="Garamond" charset="0"/>
                <a:cs typeface="Lucida Sans"/>
              </a:endParaRPr>
            </a:p>
          </p:txBody>
        </p:sp>
        <p:sp>
          <p:nvSpPr>
            <p:cNvPr id="17" name="TextBox 16"/>
            <p:cNvSpPr txBox="1"/>
            <p:nvPr/>
          </p:nvSpPr>
          <p:spPr>
            <a:xfrm>
              <a:off x="3266240" y="2794139"/>
              <a:ext cx="2314047" cy="584775"/>
            </a:xfrm>
            <a:prstGeom prst="rect">
              <a:avLst/>
            </a:prstGeom>
            <a:noFill/>
          </p:spPr>
          <p:txBody>
            <a:bodyPr wrap="square" rtlCol="0">
              <a:spAutoFit/>
            </a:bodyPr>
            <a:lstStyle/>
            <a:p>
              <a:pPr algn="ctr"/>
              <a:r>
                <a:rPr lang="en-US" altLang="ja-JP" sz="1600" b="1" dirty="0">
                  <a:solidFill>
                    <a:schemeClr val="bg1"/>
                  </a:solidFill>
                  <a:latin typeface="Lucida Sans"/>
                  <a:ea typeface="Garamond" charset="0"/>
                  <a:cs typeface="Lucida Sans"/>
                </a:rPr>
                <a:t>collect benchmark data</a:t>
              </a:r>
              <a:endParaRPr kumimoji="1" lang="ja-JP" altLang="en-US" sz="1600" b="1" dirty="0">
                <a:solidFill>
                  <a:schemeClr val="bg1"/>
                </a:solidFill>
                <a:latin typeface="Lucida Sans"/>
                <a:ea typeface="Garamond" charset="0"/>
                <a:cs typeface="Lucida Sans"/>
              </a:endParaRPr>
            </a:p>
          </p:txBody>
        </p:sp>
      </p:grpSp>
      <p:sp>
        <p:nvSpPr>
          <p:cNvPr id="63" name="Freeform 8"/>
          <p:cNvSpPr>
            <a:spLocks/>
          </p:cNvSpPr>
          <p:nvPr/>
        </p:nvSpPr>
        <p:spPr bwMode="auto">
          <a:xfrm>
            <a:off x="7506877" y="4824298"/>
            <a:ext cx="1626079" cy="1128135"/>
          </a:xfrm>
          <a:custGeom>
            <a:avLst/>
            <a:gdLst>
              <a:gd name="T0" fmla="*/ 172 w 295"/>
              <a:gd name="T1" fmla="*/ 140 h 181"/>
              <a:gd name="T2" fmla="*/ 165 w 295"/>
              <a:gd name="T3" fmla="*/ 158 h 181"/>
              <a:gd name="T4" fmla="*/ 158 w 295"/>
              <a:gd name="T5" fmla="*/ 172 h 181"/>
              <a:gd name="T6" fmla="*/ 167 w 295"/>
              <a:gd name="T7" fmla="*/ 181 h 181"/>
              <a:gd name="T8" fmla="*/ 215 w 295"/>
              <a:gd name="T9" fmla="*/ 181 h 181"/>
              <a:gd name="T10" fmla="*/ 238 w 295"/>
              <a:gd name="T11" fmla="*/ 157 h 181"/>
              <a:gd name="T12" fmla="*/ 238 w 295"/>
              <a:gd name="T13" fmla="*/ 106 h 181"/>
              <a:gd name="T14" fmla="*/ 243 w 295"/>
              <a:gd name="T15" fmla="*/ 101 h 181"/>
              <a:gd name="T16" fmla="*/ 250 w 295"/>
              <a:gd name="T17" fmla="*/ 105 h 181"/>
              <a:gd name="T18" fmla="*/ 270 w 295"/>
              <a:gd name="T19" fmla="*/ 115 h 181"/>
              <a:gd name="T20" fmla="*/ 295 w 295"/>
              <a:gd name="T21" fmla="*/ 90 h 181"/>
              <a:gd name="T22" fmla="*/ 270 w 295"/>
              <a:gd name="T23" fmla="*/ 65 h 181"/>
              <a:gd name="T24" fmla="*/ 250 w 295"/>
              <a:gd name="T25" fmla="*/ 75 h 181"/>
              <a:gd name="T26" fmla="*/ 243 w 295"/>
              <a:gd name="T27" fmla="*/ 80 h 181"/>
              <a:gd name="T28" fmla="*/ 238 w 295"/>
              <a:gd name="T29" fmla="*/ 75 h 181"/>
              <a:gd name="T30" fmla="*/ 238 w 295"/>
              <a:gd name="T31" fmla="*/ 23 h 181"/>
              <a:gd name="T32" fmla="*/ 215 w 295"/>
              <a:gd name="T33" fmla="*/ 0 h 181"/>
              <a:gd name="T34" fmla="*/ 167 w 295"/>
              <a:gd name="T35" fmla="*/ 0 h 181"/>
              <a:gd name="T36" fmla="*/ 158 w 295"/>
              <a:gd name="T37" fmla="*/ 9 h 181"/>
              <a:gd name="T38" fmla="*/ 165 w 295"/>
              <a:gd name="T39" fmla="*/ 23 h 181"/>
              <a:gd name="T40" fmla="*/ 172 w 295"/>
              <a:gd name="T41" fmla="*/ 40 h 181"/>
              <a:gd name="T42" fmla="*/ 148 w 295"/>
              <a:gd name="T43" fmla="*/ 65 h 181"/>
              <a:gd name="T44" fmla="*/ 123 w 295"/>
              <a:gd name="T45" fmla="*/ 40 h 181"/>
              <a:gd name="T46" fmla="*/ 130 w 295"/>
              <a:gd name="T47" fmla="*/ 23 h 181"/>
              <a:gd name="T48" fmla="*/ 137 w 295"/>
              <a:gd name="T49" fmla="*/ 9 h 181"/>
              <a:gd name="T50" fmla="*/ 128 w 295"/>
              <a:gd name="T51" fmla="*/ 0 h 181"/>
              <a:gd name="T52" fmla="*/ 81 w 295"/>
              <a:gd name="T53" fmla="*/ 0 h 181"/>
              <a:gd name="T54" fmla="*/ 57 w 295"/>
              <a:gd name="T55" fmla="*/ 23 h 181"/>
              <a:gd name="T56" fmla="*/ 57 w 295"/>
              <a:gd name="T57" fmla="*/ 75 h 181"/>
              <a:gd name="T58" fmla="*/ 52 w 295"/>
              <a:gd name="T59" fmla="*/ 80 h 181"/>
              <a:gd name="T60" fmla="*/ 45 w 295"/>
              <a:gd name="T61" fmla="*/ 75 h 181"/>
              <a:gd name="T62" fmla="*/ 25 w 295"/>
              <a:gd name="T63" fmla="*/ 65 h 181"/>
              <a:gd name="T64" fmla="*/ 0 w 295"/>
              <a:gd name="T65" fmla="*/ 90 h 181"/>
              <a:gd name="T66" fmla="*/ 25 w 295"/>
              <a:gd name="T67" fmla="*/ 115 h 181"/>
              <a:gd name="T68" fmla="*/ 45 w 295"/>
              <a:gd name="T69" fmla="*/ 105 h 181"/>
              <a:gd name="T70" fmla="*/ 52 w 295"/>
              <a:gd name="T71" fmla="*/ 101 h 181"/>
              <a:gd name="T72" fmla="*/ 57 w 295"/>
              <a:gd name="T73" fmla="*/ 106 h 181"/>
              <a:gd name="T74" fmla="*/ 57 w 295"/>
              <a:gd name="T75" fmla="*/ 157 h 181"/>
              <a:gd name="T76" fmla="*/ 81 w 295"/>
              <a:gd name="T77" fmla="*/ 181 h 181"/>
              <a:gd name="T78" fmla="*/ 128 w 295"/>
              <a:gd name="T79" fmla="*/ 181 h 181"/>
              <a:gd name="T80" fmla="*/ 137 w 295"/>
              <a:gd name="T81" fmla="*/ 172 h 181"/>
              <a:gd name="T82" fmla="*/ 130 w 295"/>
              <a:gd name="T83" fmla="*/ 158 h 181"/>
              <a:gd name="T84" fmla="*/ 123 w 295"/>
              <a:gd name="T85" fmla="*/ 140 h 181"/>
              <a:gd name="T86" fmla="*/ 148 w 295"/>
              <a:gd name="T87" fmla="*/ 115 h 181"/>
              <a:gd name="T88" fmla="*/ 172 w 295"/>
              <a:gd name="T89" fmla="*/ 14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181">
                <a:moveTo>
                  <a:pt x="172" y="140"/>
                </a:moveTo>
                <a:cubicBezTo>
                  <a:pt x="172" y="147"/>
                  <a:pt x="170" y="153"/>
                  <a:pt x="165" y="158"/>
                </a:cubicBezTo>
                <a:cubicBezTo>
                  <a:pt x="162" y="162"/>
                  <a:pt x="158" y="166"/>
                  <a:pt x="158" y="172"/>
                </a:cubicBezTo>
                <a:cubicBezTo>
                  <a:pt x="158" y="177"/>
                  <a:pt x="162" y="181"/>
                  <a:pt x="167" y="181"/>
                </a:cubicBezTo>
                <a:cubicBezTo>
                  <a:pt x="215" y="181"/>
                  <a:pt x="215" y="181"/>
                  <a:pt x="215" y="181"/>
                </a:cubicBezTo>
                <a:cubicBezTo>
                  <a:pt x="228" y="181"/>
                  <a:pt x="238" y="170"/>
                  <a:pt x="238" y="157"/>
                </a:cubicBezTo>
                <a:cubicBezTo>
                  <a:pt x="238" y="106"/>
                  <a:pt x="238" y="106"/>
                  <a:pt x="238" y="106"/>
                </a:cubicBezTo>
                <a:cubicBezTo>
                  <a:pt x="238" y="103"/>
                  <a:pt x="240" y="101"/>
                  <a:pt x="243" y="101"/>
                </a:cubicBezTo>
                <a:cubicBezTo>
                  <a:pt x="246" y="101"/>
                  <a:pt x="249" y="103"/>
                  <a:pt x="250" y="105"/>
                </a:cubicBezTo>
                <a:cubicBezTo>
                  <a:pt x="255" y="111"/>
                  <a:pt x="262" y="115"/>
                  <a:pt x="270" y="115"/>
                </a:cubicBezTo>
                <a:cubicBezTo>
                  <a:pt x="284" y="115"/>
                  <a:pt x="295" y="104"/>
                  <a:pt x="295" y="90"/>
                </a:cubicBezTo>
                <a:cubicBezTo>
                  <a:pt x="295" y="76"/>
                  <a:pt x="284" y="65"/>
                  <a:pt x="270" y="65"/>
                </a:cubicBezTo>
                <a:cubicBezTo>
                  <a:pt x="262" y="65"/>
                  <a:pt x="255" y="69"/>
                  <a:pt x="250" y="75"/>
                </a:cubicBezTo>
                <a:cubicBezTo>
                  <a:pt x="249" y="78"/>
                  <a:pt x="246" y="80"/>
                  <a:pt x="243" y="80"/>
                </a:cubicBezTo>
                <a:cubicBezTo>
                  <a:pt x="240" y="80"/>
                  <a:pt x="238" y="77"/>
                  <a:pt x="238" y="75"/>
                </a:cubicBezTo>
                <a:cubicBezTo>
                  <a:pt x="238" y="23"/>
                  <a:pt x="238" y="23"/>
                  <a:pt x="238" y="23"/>
                </a:cubicBezTo>
                <a:cubicBezTo>
                  <a:pt x="238" y="10"/>
                  <a:pt x="228" y="0"/>
                  <a:pt x="215" y="0"/>
                </a:cubicBezTo>
                <a:cubicBezTo>
                  <a:pt x="167" y="0"/>
                  <a:pt x="167" y="0"/>
                  <a:pt x="167" y="0"/>
                </a:cubicBezTo>
                <a:cubicBezTo>
                  <a:pt x="162" y="0"/>
                  <a:pt x="158" y="4"/>
                  <a:pt x="158" y="9"/>
                </a:cubicBezTo>
                <a:cubicBezTo>
                  <a:pt x="158" y="14"/>
                  <a:pt x="162" y="19"/>
                  <a:pt x="165" y="23"/>
                </a:cubicBezTo>
                <a:cubicBezTo>
                  <a:pt x="170" y="27"/>
                  <a:pt x="172" y="33"/>
                  <a:pt x="172" y="40"/>
                </a:cubicBezTo>
                <a:cubicBezTo>
                  <a:pt x="172" y="54"/>
                  <a:pt x="161" y="65"/>
                  <a:pt x="148" y="65"/>
                </a:cubicBezTo>
                <a:cubicBezTo>
                  <a:pt x="134" y="65"/>
                  <a:pt x="123" y="54"/>
                  <a:pt x="123" y="40"/>
                </a:cubicBezTo>
                <a:cubicBezTo>
                  <a:pt x="123" y="33"/>
                  <a:pt x="125" y="27"/>
                  <a:pt x="130" y="23"/>
                </a:cubicBezTo>
                <a:cubicBezTo>
                  <a:pt x="134" y="19"/>
                  <a:pt x="137" y="14"/>
                  <a:pt x="137" y="9"/>
                </a:cubicBezTo>
                <a:cubicBezTo>
                  <a:pt x="137" y="4"/>
                  <a:pt x="133" y="0"/>
                  <a:pt x="128" y="0"/>
                </a:cubicBezTo>
                <a:cubicBezTo>
                  <a:pt x="81" y="0"/>
                  <a:pt x="81" y="0"/>
                  <a:pt x="81" y="0"/>
                </a:cubicBezTo>
                <a:cubicBezTo>
                  <a:pt x="68" y="0"/>
                  <a:pt x="57" y="10"/>
                  <a:pt x="57" y="23"/>
                </a:cubicBezTo>
                <a:cubicBezTo>
                  <a:pt x="57" y="75"/>
                  <a:pt x="57" y="75"/>
                  <a:pt x="57" y="75"/>
                </a:cubicBezTo>
                <a:cubicBezTo>
                  <a:pt x="57" y="77"/>
                  <a:pt x="55" y="80"/>
                  <a:pt x="52" y="80"/>
                </a:cubicBezTo>
                <a:cubicBezTo>
                  <a:pt x="49" y="80"/>
                  <a:pt x="47" y="78"/>
                  <a:pt x="45" y="75"/>
                </a:cubicBezTo>
                <a:cubicBezTo>
                  <a:pt x="40" y="69"/>
                  <a:pt x="33" y="65"/>
                  <a:pt x="25" y="65"/>
                </a:cubicBezTo>
                <a:cubicBezTo>
                  <a:pt x="11" y="65"/>
                  <a:pt x="0" y="76"/>
                  <a:pt x="0" y="90"/>
                </a:cubicBezTo>
                <a:cubicBezTo>
                  <a:pt x="0" y="104"/>
                  <a:pt x="11" y="115"/>
                  <a:pt x="25" y="115"/>
                </a:cubicBezTo>
                <a:cubicBezTo>
                  <a:pt x="33" y="115"/>
                  <a:pt x="40" y="111"/>
                  <a:pt x="45" y="105"/>
                </a:cubicBezTo>
                <a:cubicBezTo>
                  <a:pt x="47" y="103"/>
                  <a:pt x="49" y="101"/>
                  <a:pt x="52" y="101"/>
                </a:cubicBezTo>
                <a:cubicBezTo>
                  <a:pt x="55" y="101"/>
                  <a:pt x="57" y="103"/>
                  <a:pt x="57" y="106"/>
                </a:cubicBezTo>
                <a:cubicBezTo>
                  <a:pt x="57" y="157"/>
                  <a:pt x="57" y="157"/>
                  <a:pt x="57" y="157"/>
                </a:cubicBezTo>
                <a:cubicBezTo>
                  <a:pt x="57" y="170"/>
                  <a:pt x="68" y="181"/>
                  <a:pt x="81" y="181"/>
                </a:cubicBezTo>
                <a:cubicBezTo>
                  <a:pt x="128" y="181"/>
                  <a:pt x="128" y="181"/>
                  <a:pt x="128" y="181"/>
                </a:cubicBezTo>
                <a:cubicBezTo>
                  <a:pt x="133" y="181"/>
                  <a:pt x="137" y="177"/>
                  <a:pt x="137" y="172"/>
                </a:cubicBezTo>
                <a:cubicBezTo>
                  <a:pt x="137" y="166"/>
                  <a:pt x="134" y="162"/>
                  <a:pt x="130" y="158"/>
                </a:cubicBezTo>
                <a:cubicBezTo>
                  <a:pt x="125" y="153"/>
                  <a:pt x="123" y="147"/>
                  <a:pt x="123" y="140"/>
                </a:cubicBezTo>
                <a:cubicBezTo>
                  <a:pt x="123" y="126"/>
                  <a:pt x="134" y="115"/>
                  <a:pt x="148" y="115"/>
                </a:cubicBezTo>
                <a:cubicBezTo>
                  <a:pt x="161" y="115"/>
                  <a:pt x="172" y="126"/>
                  <a:pt x="172" y="140"/>
                </a:cubicBezTo>
                <a:close/>
              </a:path>
            </a:pathLst>
          </a:custGeom>
          <a:solidFill>
            <a:schemeClr val="tx1">
              <a:lumMod val="50000"/>
              <a:lumOff val="50000"/>
            </a:schemeClr>
          </a:solidFill>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id-ID"/>
          </a:p>
        </p:txBody>
      </p:sp>
      <p:cxnSp>
        <p:nvCxnSpPr>
          <p:cNvPr id="64" name="Straight Connector 63"/>
          <p:cNvCxnSpPr/>
          <p:nvPr/>
        </p:nvCxnSpPr>
        <p:spPr>
          <a:xfrm>
            <a:off x="9212887" y="3447572"/>
            <a:ext cx="215968" cy="517"/>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354957" y="2202443"/>
            <a:ext cx="1952795" cy="20443"/>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6" name="Freeform 5"/>
          <p:cNvSpPr>
            <a:spLocks/>
          </p:cNvSpPr>
          <p:nvPr/>
        </p:nvSpPr>
        <p:spPr bwMode="auto">
          <a:xfrm rot="10800000">
            <a:off x="7506876" y="2898246"/>
            <a:ext cx="1626079" cy="1483142"/>
          </a:xfrm>
          <a:custGeom>
            <a:avLst/>
            <a:gdLst>
              <a:gd name="T0" fmla="*/ 122 w 295"/>
              <a:gd name="T1" fmla="*/ 25 h 238"/>
              <a:gd name="T2" fmla="*/ 132 w 295"/>
              <a:gd name="T3" fmla="*/ 45 h 238"/>
              <a:gd name="T4" fmla="*/ 137 w 295"/>
              <a:gd name="T5" fmla="*/ 52 h 238"/>
              <a:gd name="T6" fmla="*/ 132 w 295"/>
              <a:gd name="T7" fmla="*/ 57 h 238"/>
              <a:gd name="T8" fmla="*/ 80 w 295"/>
              <a:gd name="T9" fmla="*/ 57 h 238"/>
              <a:gd name="T10" fmla="*/ 57 w 295"/>
              <a:gd name="T11" fmla="*/ 81 h 238"/>
              <a:gd name="T12" fmla="*/ 57 w 295"/>
              <a:gd name="T13" fmla="*/ 132 h 238"/>
              <a:gd name="T14" fmla="*/ 52 w 295"/>
              <a:gd name="T15" fmla="*/ 137 h 238"/>
              <a:gd name="T16" fmla="*/ 45 w 295"/>
              <a:gd name="T17" fmla="*/ 133 h 238"/>
              <a:gd name="T18" fmla="*/ 25 w 295"/>
              <a:gd name="T19" fmla="*/ 123 h 238"/>
              <a:gd name="T20" fmla="*/ 0 w 295"/>
              <a:gd name="T21" fmla="*/ 147 h 238"/>
              <a:gd name="T22" fmla="*/ 25 w 295"/>
              <a:gd name="T23" fmla="*/ 172 h 238"/>
              <a:gd name="T24" fmla="*/ 45 w 295"/>
              <a:gd name="T25" fmla="*/ 162 h 238"/>
              <a:gd name="T26" fmla="*/ 52 w 295"/>
              <a:gd name="T27" fmla="*/ 158 h 238"/>
              <a:gd name="T28" fmla="*/ 57 w 295"/>
              <a:gd name="T29" fmla="*/ 163 h 238"/>
              <a:gd name="T30" fmla="*/ 57 w 295"/>
              <a:gd name="T31" fmla="*/ 214 h 238"/>
              <a:gd name="T32" fmla="*/ 80 w 295"/>
              <a:gd name="T33" fmla="*/ 238 h 238"/>
              <a:gd name="T34" fmla="*/ 130 w 295"/>
              <a:gd name="T35" fmla="*/ 238 h 238"/>
              <a:gd name="T36" fmla="*/ 137 w 295"/>
              <a:gd name="T37" fmla="*/ 231 h 238"/>
              <a:gd name="T38" fmla="*/ 131 w 295"/>
              <a:gd name="T39" fmla="*/ 222 h 238"/>
              <a:gd name="T40" fmla="*/ 122 w 295"/>
              <a:gd name="T41" fmla="*/ 203 h 238"/>
              <a:gd name="T42" fmla="*/ 147 w 295"/>
              <a:gd name="T43" fmla="*/ 178 h 238"/>
              <a:gd name="T44" fmla="*/ 172 w 295"/>
              <a:gd name="T45" fmla="*/ 203 h 238"/>
              <a:gd name="T46" fmla="*/ 163 w 295"/>
              <a:gd name="T47" fmla="*/ 222 h 238"/>
              <a:gd name="T48" fmla="*/ 158 w 295"/>
              <a:gd name="T49" fmla="*/ 231 h 238"/>
              <a:gd name="T50" fmla="*/ 164 w 295"/>
              <a:gd name="T51" fmla="*/ 238 h 238"/>
              <a:gd name="T52" fmla="*/ 214 w 295"/>
              <a:gd name="T53" fmla="*/ 238 h 238"/>
              <a:gd name="T54" fmla="*/ 237 w 295"/>
              <a:gd name="T55" fmla="*/ 214 h 238"/>
              <a:gd name="T56" fmla="*/ 237 w 295"/>
              <a:gd name="T57" fmla="*/ 163 h 238"/>
              <a:gd name="T58" fmla="*/ 242 w 295"/>
              <a:gd name="T59" fmla="*/ 158 h 238"/>
              <a:gd name="T60" fmla="*/ 250 w 295"/>
              <a:gd name="T61" fmla="*/ 162 h 238"/>
              <a:gd name="T62" fmla="*/ 270 w 295"/>
              <a:gd name="T63" fmla="*/ 172 h 238"/>
              <a:gd name="T64" fmla="*/ 295 w 295"/>
              <a:gd name="T65" fmla="*/ 147 h 238"/>
              <a:gd name="T66" fmla="*/ 270 w 295"/>
              <a:gd name="T67" fmla="*/ 123 h 238"/>
              <a:gd name="T68" fmla="*/ 250 w 295"/>
              <a:gd name="T69" fmla="*/ 133 h 238"/>
              <a:gd name="T70" fmla="*/ 242 w 295"/>
              <a:gd name="T71" fmla="*/ 137 h 238"/>
              <a:gd name="T72" fmla="*/ 237 w 295"/>
              <a:gd name="T73" fmla="*/ 132 h 238"/>
              <a:gd name="T74" fmla="*/ 237 w 295"/>
              <a:gd name="T75" fmla="*/ 81 h 238"/>
              <a:gd name="T76" fmla="*/ 214 w 295"/>
              <a:gd name="T77" fmla="*/ 57 h 238"/>
              <a:gd name="T78" fmla="*/ 163 w 295"/>
              <a:gd name="T79" fmla="*/ 57 h 238"/>
              <a:gd name="T80" fmla="*/ 158 w 295"/>
              <a:gd name="T81" fmla="*/ 52 h 238"/>
              <a:gd name="T82" fmla="*/ 162 w 295"/>
              <a:gd name="T83" fmla="*/ 45 h 238"/>
              <a:gd name="T84" fmla="*/ 172 w 295"/>
              <a:gd name="T85" fmla="*/ 25 h 238"/>
              <a:gd name="T86" fmla="*/ 147 w 295"/>
              <a:gd name="T87" fmla="*/ 0 h 238"/>
              <a:gd name="T88" fmla="*/ 122 w 295"/>
              <a:gd name="T89" fmla="*/ 2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238">
                <a:moveTo>
                  <a:pt x="122" y="25"/>
                </a:moveTo>
                <a:cubicBezTo>
                  <a:pt x="122" y="33"/>
                  <a:pt x="126" y="40"/>
                  <a:pt x="132" y="45"/>
                </a:cubicBezTo>
                <a:cubicBezTo>
                  <a:pt x="135" y="46"/>
                  <a:pt x="137" y="49"/>
                  <a:pt x="137" y="52"/>
                </a:cubicBezTo>
                <a:cubicBezTo>
                  <a:pt x="137" y="55"/>
                  <a:pt x="134" y="57"/>
                  <a:pt x="132" y="57"/>
                </a:cubicBezTo>
                <a:cubicBezTo>
                  <a:pt x="80" y="57"/>
                  <a:pt x="80" y="57"/>
                  <a:pt x="80" y="57"/>
                </a:cubicBezTo>
                <a:cubicBezTo>
                  <a:pt x="67" y="57"/>
                  <a:pt x="57" y="68"/>
                  <a:pt x="57" y="81"/>
                </a:cubicBezTo>
                <a:cubicBezTo>
                  <a:pt x="57" y="132"/>
                  <a:pt x="57" y="132"/>
                  <a:pt x="57" y="132"/>
                </a:cubicBezTo>
                <a:cubicBezTo>
                  <a:pt x="57" y="135"/>
                  <a:pt x="55" y="137"/>
                  <a:pt x="52" y="137"/>
                </a:cubicBezTo>
                <a:cubicBezTo>
                  <a:pt x="49" y="137"/>
                  <a:pt x="47" y="135"/>
                  <a:pt x="45" y="133"/>
                </a:cubicBezTo>
                <a:cubicBezTo>
                  <a:pt x="41" y="127"/>
                  <a:pt x="33" y="123"/>
                  <a:pt x="25" y="123"/>
                </a:cubicBezTo>
                <a:cubicBezTo>
                  <a:pt x="11" y="123"/>
                  <a:pt x="0" y="134"/>
                  <a:pt x="0" y="147"/>
                </a:cubicBezTo>
                <a:cubicBezTo>
                  <a:pt x="0" y="161"/>
                  <a:pt x="11" y="172"/>
                  <a:pt x="25" y="172"/>
                </a:cubicBezTo>
                <a:cubicBezTo>
                  <a:pt x="33" y="172"/>
                  <a:pt x="41" y="168"/>
                  <a:pt x="45" y="162"/>
                </a:cubicBezTo>
                <a:cubicBezTo>
                  <a:pt x="47" y="160"/>
                  <a:pt x="49" y="158"/>
                  <a:pt x="52" y="158"/>
                </a:cubicBezTo>
                <a:cubicBezTo>
                  <a:pt x="55" y="158"/>
                  <a:pt x="57" y="160"/>
                  <a:pt x="57" y="163"/>
                </a:cubicBezTo>
                <a:cubicBezTo>
                  <a:pt x="57" y="214"/>
                  <a:pt x="57" y="214"/>
                  <a:pt x="57" y="214"/>
                </a:cubicBezTo>
                <a:cubicBezTo>
                  <a:pt x="57" y="227"/>
                  <a:pt x="67" y="238"/>
                  <a:pt x="80" y="238"/>
                </a:cubicBezTo>
                <a:cubicBezTo>
                  <a:pt x="130" y="238"/>
                  <a:pt x="130" y="238"/>
                  <a:pt x="130" y="238"/>
                </a:cubicBezTo>
                <a:cubicBezTo>
                  <a:pt x="134" y="238"/>
                  <a:pt x="137" y="235"/>
                  <a:pt x="137" y="231"/>
                </a:cubicBezTo>
                <a:cubicBezTo>
                  <a:pt x="137" y="228"/>
                  <a:pt x="134" y="224"/>
                  <a:pt x="131" y="222"/>
                </a:cubicBezTo>
                <a:cubicBezTo>
                  <a:pt x="126" y="218"/>
                  <a:pt x="122" y="211"/>
                  <a:pt x="122" y="203"/>
                </a:cubicBezTo>
                <a:cubicBezTo>
                  <a:pt x="122" y="189"/>
                  <a:pt x="133" y="178"/>
                  <a:pt x="147" y="178"/>
                </a:cubicBezTo>
                <a:cubicBezTo>
                  <a:pt x="161" y="178"/>
                  <a:pt x="172" y="189"/>
                  <a:pt x="172" y="203"/>
                </a:cubicBezTo>
                <a:cubicBezTo>
                  <a:pt x="172" y="211"/>
                  <a:pt x="168" y="218"/>
                  <a:pt x="163" y="222"/>
                </a:cubicBezTo>
                <a:cubicBezTo>
                  <a:pt x="160" y="224"/>
                  <a:pt x="158" y="228"/>
                  <a:pt x="158" y="231"/>
                </a:cubicBezTo>
                <a:cubicBezTo>
                  <a:pt x="158" y="235"/>
                  <a:pt x="160" y="238"/>
                  <a:pt x="164" y="238"/>
                </a:cubicBezTo>
                <a:cubicBezTo>
                  <a:pt x="214" y="238"/>
                  <a:pt x="214" y="238"/>
                  <a:pt x="214" y="238"/>
                </a:cubicBezTo>
                <a:cubicBezTo>
                  <a:pt x="227" y="238"/>
                  <a:pt x="237" y="227"/>
                  <a:pt x="237" y="214"/>
                </a:cubicBezTo>
                <a:cubicBezTo>
                  <a:pt x="237" y="163"/>
                  <a:pt x="237" y="163"/>
                  <a:pt x="237" y="163"/>
                </a:cubicBezTo>
                <a:cubicBezTo>
                  <a:pt x="237" y="160"/>
                  <a:pt x="239" y="158"/>
                  <a:pt x="242" y="158"/>
                </a:cubicBezTo>
                <a:cubicBezTo>
                  <a:pt x="245" y="158"/>
                  <a:pt x="248" y="160"/>
                  <a:pt x="250" y="162"/>
                </a:cubicBezTo>
                <a:cubicBezTo>
                  <a:pt x="254" y="168"/>
                  <a:pt x="262" y="172"/>
                  <a:pt x="270" y="172"/>
                </a:cubicBezTo>
                <a:cubicBezTo>
                  <a:pt x="284" y="172"/>
                  <a:pt x="295" y="161"/>
                  <a:pt x="295" y="147"/>
                </a:cubicBezTo>
                <a:cubicBezTo>
                  <a:pt x="295" y="134"/>
                  <a:pt x="284" y="123"/>
                  <a:pt x="270" y="123"/>
                </a:cubicBezTo>
                <a:cubicBezTo>
                  <a:pt x="262" y="123"/>
                  <a:pt x="254" y="126"/>
                  <a:pt x="250" y="133"/>
                </a:cubicBezTo>
                <a:cubicBezTo>
                  <a:pt x="248" y="135"/>
                  <a:pt x="245" y="137"/>
                  <a:pt x="242" y="137"/>
                </a:cubicBezTo>
                <a:cubicBezTo>
                  <a:pt x="239" y="137"/>
                  <a:pt x="237" y="135"/>
                  <a:pt x="237" y="132"/>
                </a:cubicBezTo>
                <a:cubicBezTo>
                  <a:pt x="237" y="81"/>
                  <a:pt x="237" y="81"/>
                  <a:pt x="237" y="81"/>
                </a:cubicBezTo>
                <a:cubicBezTo>
                  <a:pt x="237" y="68"/>
                  <a:pt x="227" y="57"/>
                  <a:pt x="214" y="57"/>
                </a:cubicBezTo>
                <a:cubicBezTo>
                  <a:pt x="163" y="57"/>
                  <a:pt x="163" y="57"/>
                  <a:pt x="163" y="57"/>
                </a:cubicBezTo>
                <a:cubicBezTo>
                  <a:pt x="160" y="57"/>
                  <a:pt x="158" y="55"/>
                  <a:pt x="158" y="52"/>
                </a:cubicBezTo>
                <a:cubicBezTo>
                  <a:pt x="158" y="49"/>
                  <a:pt x="159" y="46"/>
                  <a:pt x="162" y="45"/>
                </a:cubicBezTo>
                <a:cubicBezTo>
                  <a:pt x="168" y="40"/>
                  <a:pt x="172" y="33"/>
                  <a:pt x="172" y="25"/>
                </a:cubicBezTo>
                <a:cubicBezTo>
                  <a:pt x="172" y="11"/>
                  <a:pt x="161" y="0"/>
                  <a:pt x="147" y="0"/>
                </a:cubicBezTo>
                <a:cubicBezTo>
                  <a:pt x="133" y="0"/>
                  <a:pt x="122" y="11"/>
                  <a:pt x="122" y="25"/>
                </a:cubicBezTo>
                <a:close/>
              </a:path>
            </a:pathLst>
          </a:custGeom>
          <a:solidFill>
            <a:schemeClr val="tx1">
              <a:lumMod val="50000"/>
              <a:lumOff val="50000"/>
            </a:schemeClr>
          </a:solidFill>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id-ID"/>
          </a:p>
        </p:txBody>
      </p:sp>
      <p:sp>
        <p:nvSpPr>
          <p:cNvPr id="67" name="Freeform 6"/>
          <p:cNvSpPr>
            <a:spLocks/>
          </p:cNvSpPr>
          <p:nvPr/>
        </p:nvSpPr>
        <p:spPr bwMode="auto">
          <a:xfrm rot="5400000">
            <a:off x="6510689" y="3758658"/>
            <a:ext cx="1483142" cy="1621427"/>
          </a:xfrm>
          <a:custGeom>
            <a:avLst/>
            <a:gdLst>
              <a:gd name="T0" fmla="*/ 213 w 238"/>
              <a:gd name="T1" fmla="*/ 122 h 294"/>
              <a:gd name="T2" fmla="*/ 193 w 238"/>
              <a:gd name="T3" fmla="*/ 132 h 294"/>
              <a:gd name="T4" fmla="*/ 185 w 238"/>
              <a:gd name="T5" fmla="*/ 136 h 294"/>
              <a:gd name="T6" fmla="*/ 180 w 238"/>
              <a:gd name="T7" fmla="*/ 131 h 294"/>
              <a:gd name="T8" fmla="*/ 180 w 238"/>
              <a:gd name="T9" fmla="*/ 80 h 294"/>
              <a:gd name="T10" fmla="*/ 157 w 238"/>
              <a:gd name="T11" fmla="*/ 57 h 294"/>
              <a:gd name="T12" fmla="*/ 105 w 238"/>
              <a:gd name="T13" fmla="*/ 57 h 294"/>
              <a:gd name="T14" fmla="*/ 101 w 238"/>
              <a:gd name="T15" fmla="*/ 52 h 294"/>
              <a:gd name="T16" fmla="*/ 105 w 238"/>
              <a:gd name="T17" fmla="*/ 45 h 294"/>
              <a:gd name="T18" fmla="*/ 115 w 238"/>
              <a:gd name="T19" fmla="*/ 25 h 294"/>
              <a:gd name="T20" fmla="*/ 90 w 238"/>
              <a:gd name="T21" fmla="*/ 0 h 294"/>
              <a:gd name="T22" fmla="*/ 65 w 238"/>
              <a:gd name="T23" fmla="*/ 25 h 294"/>
              <a:gd name="T24" fmla="*/ 76 w 238"/>
              <a:gd name="T25" fmla="*/ 45 h 294"/>
              <a:gd name="T26" fmla="*/ 80 w 238"/>
              <a:gd name="T27" fmla="*/ 52 h 294"/>
              <a:gd name="T28" fmla="*/ 75 w 238"/>
              <a:gd name="T29" fmla="*/ 57 h 294"/>
              <a:gd name="T30" fmla="*/ 23 w 238"/>
              <a:gd name="T31" fmla="*/ 57 h 294"/>
              <a:gd name="T32" fmla="*/ 0 w 238"/>
              <a:gd name="T33" fmla="*/ 80 h 294"/>
              <a:gd name="T34" fmla="*/ 0 w 238"/>
              <a:gd name="T35" fmla="*/ 130 h 294"/>
              <a:gd name="T36" fmla="*/ 6 w 238"/>
              <a:gd name="T37" fmla="*/ 136 h 294"/>
              <a:gd name="T38" fmla="*/ 15 w 238"/>
              <a:gd name="T39" fmla="*/ 131 h 294"/>
              <a:gd name="T40" fmla="*/ 35 w 238"/>
              <a:gd name="T41" fmla="*/ 122 h 294"/>
              <a:gd name="T42" fmla="*/ 60 w 238"/>
              <a:gd name="T43" fmla="*/ 147 h 294"/>
              <a:gd name="T44" fmla="*/ 35 w 238"/>
              <a:gd name="T45" fmla="*/ 172 h 294"/>
              <a:gd name="T46" fmla="*/ 15 w 238"/>
              <a:gd name="T47" fmla="*/ 162 h 294"/>
              <a:gd name="T48" fmla="*/ 6 w 238"/>
              <a:gd name="T49" fmla="*/ 157 h 294"/>
              <a:gd name="T50" fmla="*/ 0 w 238"/>
              <a:gd name="T51" fmla="*/ 163 h 294"/>
              <a:gd name="T52" fmla="*/ 0 w 238"/>
              <a:gd name="T53" fmla="*/ 214 h 294"/>
              <a:gd name="T54" fmla="*/ 23 w 238"/>
              <a:gd name="T55" fmla="*/ 237 h 294"/>
              <a:gd name="T56" fmla="*/ 75 w 238"/>
              <a:gd name="T57" fmla="*/ 237 h 294"/>
              <a:gd name="T58" fmla="*/ 80 w 238"/>
              <a:gd name="T59" fmla="*/ 242 h 294"/>
              <a:gd name="T60" fmla="*/ 75 w 238"/>
              <a:gd name="T61" fmla="*/ 250 h 294"/>
              <a:gd name="T62" fmla="*/ 65 w 238"/>
              <a:gd name="T63" fmla="*/ 270 h 294"/>
              <a:gd name="T64" fmla="*/ 90 w 238"/>
              <a:gd name="T65" fmla="*/ 294 h 294"/>
              <a:gd name="T66" fmla="*/ 115 w 238"/>
              <a:gd name="T67" fmla="*/ 270 h 294"/>
              <a:gd name="T68" fmla="*/ 105 w 238"/>
              <a:gd name="T69" fmla="*/ 250 h 294"/>
              <a:gd name="T70" fmla="*/ 101 w 238"/>
              <a:gd name="T71" fmla="*/ 242 h 294"/>
              <a:gd name="T72" fmla="*/ 106 w 238"/>
              <a:gd name="T73" fmla="*/ 237 h 294"/>
              <a:gd name="T74" fmla="*/ 157 w 238"/>
              <a:gd name="T75" fmla="*/ 237 h 294"/>
              <a:gd name="T76" fmla="*/ 180 w 238"/>
              <a:gd name="T77" fmla="*/ 214 h 294"/>
              <a:gd name="T78" fmla="*/ 180 w 238"/>
              <a:gd name="T79" fmla="*/ 162 h 294"/>
              <a:gd name="T80" fmla="*/ 185 w 238"/>
              <a:gd name="T81" fmla="*/ 157 h 294"/>
              <a:gd name="T82" fmla="*/ 193 w 238"/>
              <a:gd name="T83" fmla="*/ 162 h 294"/>
              <a:gd name="T84" fmla="*/ 213 w 238"/>
              <a:gd name="T85" fmla="*/ 172 h 294"/>
              <a:gd name="T86" fmla="*/ 238 w 238"/>
              <a:gd name="T87" fmla="*/ 147 h 294"/>
              <a:gd name="T88" fmla="*/ 213 w 238"/>
              <a:gd name="T89" fmla="*/ 12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294">
                <a:moveTo>
                  <a:pt x="213" y="122"/>
                </a:moveTo>
                <a:cubicBezTo>
                  <a:pt x="205" y="122"/>
                  <a:pt x="197" y="126"/>
                  <a:pt x="193" y="132"/>
                </a:cubicBezTo>
                <a:cubicBezTo>
                  <a:pt x="191" y="134"/>
                  <a:pt x="188" y="136"/>
                  <a:pt x="185" y="136"/>
                </a:cubicBezTo>
                <a:cubicBezTo>
                  <a:pt x="183" y="136"/>
                  <a:pt x="180" y="134"/>
                  <a:pt x="180" y="131"/>
                </a:cubicBezTo>
                <a:cubicBezTo>
                  <a:pt x="180" y="80"/>
                  <a:pt x="180" y="80"/>
                  <a:pt x="180" y="80"/>
                </a:cubicBezTo>
                <a:cubicBezTo>
                  <a:pt x="180" y="67"/>
                  <a:pt x="170" y="57"/>
                  <a:pt x="157" y="57"/>
                </a:cubicBezTo>
                <a:cubicBezTo>
                  <a:pt x="105" y="57"/>
                  <a:pt x="105" y="57"/>
                  <a:pt x="105" y="57"/>
                </a:cubicBezTo>
                <a:cubicBezTo>
                  <a:pt x="103" y="57"/>
                  <a:pt x="101" y="55"/>
                  <a:pt x="101" y="52"/>
                </a:cubicBezTo>
                <a:cubicBezTo>
                  <a:pt x="101" y="49"/>
                  <a:pt x="102" y="47"/>
                  <a:pt x="105" y="45"/>
                </a:cubicBezTo>
                <a:cubicBezTo>
                  <a:pt x="111" y="40"/>
                  <a:pt x="115" y="33"/>
                  <a:pt x="115" y="25"/>
                </a:cubicBezTo>
                <a:cubicBezTo>
                  <a:pt x="115" y="11"/>
                  <a:pt x="104" y="0"/>
                  <a:pt x="90" y="0"/>
                </a:cubicBezTo>
                <a:cubicBezTo>
                  <a:pt x="77" y="0"/>
                  <a:pt x="65" y="11"/>
                  <a:pt x="65" y="25"/>
                </a:cubicBezTo>
                <a:cubicBezTo>
                  <a:pt x="65" y="33"/>
                  <a:pt x="69" y="40"/>
                  <a:pt x="76" y="45"/>
                </a:cubicBezTo>
                <a:cubicBezTo>
                  <a:pt x="78" y="47"/>
                  <a:pt x="80" y="49"/>
                  <a:pt x="80" y="52"/>
                </a:cubicBezTo>
                <a:cubicBezTo>
                  <a:pt x="80" y="55"/>
                  <a:pt x="78" y="57"/>
                  <a:pt x="75" y="57"/>
                </a:cubicBezTo>
                <a:cubicBezTo>
                  <a:pt x="23" y="57"/>
                  <a:pt x="23" y="57"/>
                  <a:pt x="23" y="57"/>
                </a:cubicBezTo>
                <a:cubicBezTo>
                  <a:pt x="11" y="57"/>
                  <a:pt x="0" y="67"/>
                  <a:pt x="0" y="80"/>
                </a:cubicBezTo>
                <a:cubicBezTo>
                  <a:pt x="0" y="130"/>
                  <a:pt x="0" y="130"/>
                  <a:pt x="0" y="130"/>
                </a:cubicBezTo>
                <a:cubicBezTo>
                  <a:pt x="0" y="134"/>
                  <a:pt x="3" y="136"/>
                  <a:pt x="6" y="136"/>
                </a:cubicBezTo>
                <a:cubicBezTo>
                  <a:pt x="10" y="136"/>
                  <a:pt x="13" y="134"/>
                  <a:pt x="15" y="131"/>
                </a:cubicBezTo>
                <a:cubicBezTo>
                  <a:pt x="20" y="126"/>
                  <a:pt x="27" y="122"/>
                  <a:pt x="35" y="122"/>
                </a:cubicBezTo>
                <a:cubicBezTo>
                  <a:pt x="48" y="122"/>
                  <a:pt x="60" y="133"/>
                  <a:pt x="60" y="147"/>
                </a:cubicBezTo>
                <a:cubicBezTo>
                  <a:pt x="60" y="161"/>
                  <a:pt x="48" y="172"/>
                  <a:pt x="35" y="172"/>
                </a:cubicBezTo>
                <a:cubicBezTo>
                  <a:pt x="27" y="172"/>
                  <a:pt x="20" y="168"/>
                  <a:pt x="15" y="162"/>
                </a:cubicBezTo>
                <a:cubicBezTo>
                  <a:pt x="13" y="160"/>
                  <a:pt x="10" y="157"/>
                  <a:pt x="6" y="157"/>
                </a:cubicBezTo>
                <a:cubicBezTo>
                  <a:pt x="3" y="157"/>
                  <a:pt x="0" y="160"/>
                  <a:pt x="0" y="163"/>
                </a:cubicBezTo>
                <a:cubicBezTo>
                  <a:pt x="0" y="214"/>
                  <a:pt x="0" y="214"/>
                  <a:pt x="0" y="214"/>
                </a:cubicBezTo>
                <a:cubicBezTo>
                  <a:pt x="0" y="227"/>
                  <a:pt x="11" y="237"/>
                  <a:pt x="23" y="237"/>
                </a:cubicBezTo>
                <a:cubicBezTo>
                  <a:pt x="75" y="237"/>
                  <a:pt x="75" y="237"/>
                  <a:pt x="75" y="237"/>
                </a:cubicBezTo>
                <a:cubicBezTo>
                  <a:pt x="77" y="237"/>
                  <a:pt x="80" y="239"/>
                  <a:pt x="80" y="242"/>
                </a:cubicBezTo>
                <a:cubicBezTo>
                  <a:pt x="80" y="245"/>
                  <a:pt x="78" y="248"/>
                  <a:pt x="75" y="250"/>
                </a:cubicBezTo>
                <a:cubicBezTo>
                  <a:pt x="69" y="254"/>
                  <a:pt x="65" y="261"/>
                  <a:pt x="65" y="270"/>
                </a:cubicBezTo>
                <a:cubicBezTo>
                  <a:pt x="65" y="283"/>
                  <a:pt x="77" y="294"/>
                  <a:pt x="90" y="294"/>
                </a:cubicBezTo>
                <a:cubicBezTo>
                  <a:pt x="104" y="294"/>
                  <a:pt x="115" y="283"/>
                  <a:pt x="115" y="270"/>
                </a:cubicBezTo>
                <a:cubicBezTo>
                  <a:pt x="115" y="261"/>
                  <a:pt x="111" y="254"/>
                  <a:pt x="105" y="250"/>
                </a:cubicBezTo>
                <a:cubicBezTo>
                  <a:pt x="103" y="248"/>
                  <a:pt x="101" y="245"/>
                  <a:pt x="101" y="242"/>
                </a:cubicBezTo>
                <a:cubicBezTo>
                  <a:pt x="101" y="239"/>
                  <a:pt x="103" y="237"/>
                  <a:pt x="106" y="237"/>
                </a:cubicBezTo>
                <a:cubicBezTo>
                  <a:pt x="157" y="237"/>
                  <a:pt x="157" y="237"/>
                  <a:pt x="157" y="237"/>
                </a:cubicBezTo>
                <a:cubicBezTo>
                  <a:pt x="170" y="237"/>
                  <a:pt x="180" y="227"/>
                  <a:pt x="180" y="214"/>
                </a:cubicBezTo>
                <a:cubicBezTo>
                  <a:pt x="180" y="162"/>
                  <a:pt x="180" y="162"/>
                  <a:pt x="180" y="162"/>
                </a:cubicBezTo>
                <a:cubicBezTo>
                  <a:pt x="180" y="160"/>
                  <a:pt x="183" y="157"/>
                  <a:pt x="185" y="157"/>
                </a:cubicBezTo>
                <a:cubicBezTo>
                  <a:pt x="188" y="157"/>
                  <a:pt x="191" y="159"/>
                  <a:pt x="193" y="162"/>
                </a:cubicBezTo>
                <a:cubicBezTo>
                  <a:pt x="197" y="168"/>
                  <a:pt x="205" y="172"/>
                  <a:pt x="213" y="172"/>
                </a:cubicBezTo>
                <a:cubicBezTo>
                  <a:pt x="227" y="172"/>
                  <a:pt x="238" y="161"/>
                  <a:pt x="238" y="147"/>
                </a:cubicBezTo>
                <a:cubicBezTo>
                  <a:pt x="238" y="133"/>
                  <a:pt x="227" y="122"/>
                  <a:pt x="213" y="122"/>
                </a:cubicBezTo>
                <a:close/>
              </a:path>
            </a:pathLst>
          </a:custGeom>
          <a:solidFill>
            <a:schemeClr val="tx1">
              <a:lumMod val="50000"/>
              <a:lumOff val="50000"/>
            </a:schemeClr>
          </a:solidFill>
          <a:ln/>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a:p>
        </p:txBody>
      </p:sp>
      <p:sp>
        <p:nvSpPr>
          <p:cNvPr id="68" name="Freeform 7"/>
          <p:cNvSpPr>
            <a:spLocks/>
          </p:cNvSpPr>
          <p:nvPr/>
        </p:nvSpPr>
        <p:spPr bwMode="auto">
          <a:xfrm>
            <a:off x="6579824" y="1940891"/>
            <a:ext cx="997980" cy="1838150"/>
          </a:xfrm>
          <a:custGeom>
            <a:avLst/>
            <a:gdLst>
              <a:gd name="T0" fmla="*/ 141 w 181"/>
              <a:gd name="T1" fmla="*/ 123 h 295"/>
              <a:gd name="T2" fmla="*/ 158 w 181"/>
              <a:gd name="T3" fmla="*/ 130 h 295"/>
              <a:gd name="T4" fmla="*/ 172 w 181"/>
              <a:gd name="T5" fmla="*/ 137 h 295"/>
              <a:gd name="T6" fmla="*/ 181 w 181"/>
              <a:gd name="T7" fmla="*/ 128 h 295"/>
              <a:gd name="T8" fmla="*/ 181 w 181"/>
              <a:gd name="T9" fmla="*/ 81 h 295"/>
              <a:gd name="T10" fmla="*/ 158 w 181"/>
              <a:gd name="T11" fmla="*/ 57 h 295"/>
              <a:gd name="T12" fmla="*/ 106 w 181"/>
              <a:gd name="T13" fmla="*/ 57 h 295"/>
              <a:gd name="T14" fmla="*/ 101 w 181"/>
              <a:gd name="T15" fmla="*/ 52 h 295"/>
              <a:gd name="T16" fmla="*/ 105 w 181"/>
              <a:gd name="T17" fmla="*/ 45 h 295"/>
              <a:gd name="T18" fmla="*/ 115 w 181"/>
              <a:gd name="T19" fmla="*/ 25 h 295"/>
              <a:gd name="T20" fmla="*/ 91 w 181"/>
              <a:gd name="T21" fmla="*/ 0 h 295"/>
              <a:gd name="T22" fmla="*/ 66 w 181"/>
              <a:gd name="T23" fmla="*/ 25 h 295"/>
              <a:gd name="T24" fmla="*/ 76 w 181"/>
              <a:gd name="T25" fmla="*/ 45 h 295"/>
              <a:gd name="T26" fmla="*/ 80 w 181"/>
              <a:gd name="T27" fmla="*/ 52 h 295"/>
              <a:gd name="T28" fmla="*/ 75 w 181"/>
              <a:gd name="T29" fmla="*/ 57 h 295"/>
              <a:gd name="T30" fmla="*/ 24 w 181"/>
              <a:gd name="T31" fmla="*/ 57 h 295"/>
              <a:gd name="T32" fmla="*/ 0 w 181"/>
              <a:gd name="T33" fmla="*/ 81 h 295"/>
              <a:gd name="T34" fmla="*/ 0 w 181"/>
              <a:gd name="T35" fmla="*/ 128 h 295"/>
              <a:gd name="T36" fmla="*/ 9 w 181"/>
              <a:gd name="T37" fmla="*/ 137 h 295"/>
              <a:gd name="T38" fmla="*/ 23 w 181"/>
              <a:gd name="T39" fmla="*/ 130 h 295"/>
              <a:gd name="T40" fmla="*/ 41 w 181"/>
              <a:gd name="T41" fmla="*/ 123 h 295"/>
              <a:gd name="T42" fmla="*/ 65 w 181"/>
              <a:gd name="T43" fmla="*/ 148 h 295"/>
              <a:gd name="T44" fmla="*/ 41 w 181"/>
              <a:gd name="T45" fmla="*/ 173 h 295"/>
              <a:gd name="T46" fmla="*/ 23 w 181"/>
              <a:gd name="T47" fmla="*/ 165 h 295"/>
              <a:gd name="T48" fmla="*/ 9 w 181"/>
              <a:gd name="T49" fmla="*/ 158 h 295"/>
              <a:gd name="T50" fmla="*/ 0 w 181"/>
              <a:gd name="T51" fmla="*/ 167 h 295"/>
              <a:gd name="T52" fmla="*/ 0 w 181"/>
              <a:gd name="T53" fmla="*/ 215 h 295"/>
              <a:gd name="T54" fmla="*/ 24 w 181"/>
              <a:gd name="T55" fmla="*/ 238 h 295"/>
              <a:gd name="T56" fmla="*/ 75 w 181"/>
              <a:gd name="T57" fmla="*/ 238 h 295"/>
              <a:gd name="T58" fmla="*/ 80 w 181"/>
              <a:gd name="T59" fmla="*/ 243 h 295"/>
              <a:gd name="T60" fmla="*/ 76 w 181"/>
              <a:gd name="T61" fmla="*/ 250 h 295"/>
              <a:gd name="T62" fmla="*/ 66 w 181"/>
              <a:gd name="T63" fmla="*/ 271 h 295"/>
              <a:gd name="T64" fmla="*/ 91 w 181"/>
              <a:gd name="T65" fmla="*/ 295 h 295"/>
              <a:gd name="T66" fmla="*/ 115 w 181"/>
              <a:gd name="T67" fmla="*/ 271 h 295"/>
              <a:gd name="T68" fmla="*/ 105 w 181"/>
              <a:gd name="T69" fmla="*/ 250 h 295"/>
              <a:gd name="T70" fmla="*/ 101 w 181"/>
              <a:gd name="T71" fmla="*/ 243 h 295"/>
              <a:gd name="T72" fmla="*/ 106 w 181"/>
              <a:gd name="T73" fmla="*/ 238 h 295"/>
              <a:gd name="T74" fmla="*/ 158 w 181"/>
              <a:gd name="T75" fmla="*/ 238 h 295"/>
              <a:gd name="T76" fmla="*/ 181 w 181"/>
              <a:gd name="T77" fmla="*/ 215 h 295"/>
              <a:gd name="T78" fmla="*/ 181 w 181"/>
              <a:gd name="T79" fmla="*/ 167 h 295"/>
              <a:gd name="T80" fmla="*/ 172 w 181"/>
              <a:gd name="T81" fmla="*/ 158 h 295"/>
              <a:gd name="T82" fmla="*/ 158 w 181"/>
              <a:gd name="T83" fmla="*/ 165 h 295"/>
              <a:gd name="T84" fmla="*/ 141 w 181"/>
              <a:gd name="T85" fmla="*/ 173 h 295"/>
              <a:gd name="T86" fmla="*/ 116 w 181"/>
              <a:gd name="T87" fmla="*/ 148 h 295"/>
              <a:gd name="T88" fmla="*/ 141 w 181"/>
              <a:gd name="T89" fmla="*/ 12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295">
                <a:moveTo>
                  <a:pt x="141" y="123"/>
                </a:moveTo>
                <a:cubicBezTo>
                  <a:pt x="147" y="123"/>
                  <a:pt x="154" y="126"/>
                  <a:pt x="158" y="130"/>
                </a:cubicBezTo>
                <a:cubicBezTo>
                  <a:pt x="162" y="134"/>
                  <a:pt x="167" y="137"/>
                  <a:pt x="172" y="137"/>
                </a:cubicBezTo>
                <a:cubicBezTo>
                  <a:pt x="177" y="137"/>
                  <a:pt x="181" y="133"/>
                  <a:pt x="181" y="128"/>
                </a:cubicBezTo>
                <a:cubicBezTo>
                  <a:pt x="181" y="81"/>
                  <a:pt x="181" y="81"/>
                  <a:pt x="181" y="81"/>
                </a:cubicBezTo>
                <a:cubicBezTo>
                  <a:pt x="181" y="68"/>
                  <a:pt x="171" y="57"/>
                  <a:pt x="158" y="57"/>
                </a:cubicBezTo>
                <a:cubicBezTo>
                  <a:pt x="106" y="57"/>
                  <a:pt x="106" y="57"/>
                  <a:pt x="106" y="57"/>
                </a:cubicBezTo>
                <a:cubicBezTo>
                  <a:pt x="103" y="57"/>
                  <a:pt x="101" y="55"/>
                  <a:pt x="101" y="52"/>
                </a:cubicBezTo>
                <a:cubicBezTo>
                  <a:pt x="101" y="49"/>
                  <a:pt x="103" y="47"/>
                  <a:pt x="105" y="45"/>
                </a:cubicBezTo>
                <a:cubicBezTo>
                  <a:pt x="111" y="40"/>
                  <a:pt x="115" y="33"/>
                  <a:pt x="115" y="25"/>
                </a:cubicBezTo>
                <a:cubicBezTo>
                  <a:pt x="115" y="11"/>
                  <a:pt x="104" y="0"/>
                  <a:pt x="91" y="0"/>
                </a:cubicBezTo>
                <a:cubicBezTo>
                  <a:pt x="77" y="0"/>
                  <a:pt x="66" y="11"/>
                  <a:pt x="66" y="25"/>
                </a:cubicBezTo>
                <a:cubicBezTo>
                  <a:pt x="66" y="33"/>
                  <a:pt x="70" y="40"/>
                  <a:pt x="76" y="45"/>
                </a:cubicBezTo>
                <a:cubicBezTo>
                  <a:pt x="78" y="47"/>
                  <a:pt x="80" y="49"/>
                  <a:pt x="80" y="52"/>
                </a:cubicBezTo>
                <a:cubicBezTo>
                  <a:pt x="80" y="55"/>
                  <a:pt x="78" y="57"/>
                  <a:pt x="75" y="57"/>
                </a:cubicBezTo>
                <a:cubicBezTo>
                  <a:pt x="24" y="57"/>
                  <a:pt x="24" y="57"/>
                  <a:pt x="24" y="57"/>
                </a:cubicBezTo>
                <a:cubicBezTo>
                  <a:pt x="11" y="57"/>
                  <a:pt x="0" y="68"/>
                  <a:pt x="0" y="81"/>
                </a:cubicBezTo>
                <a:cubicBezTo>
                  <a:pt x="0" y="128"/>
                  <a:pt x="0" y="128"/>
                  <a:pt x="0" y="128"/>
                </a:cubicBezTo>
                <a:cubicBezTo>
                  <a:pt x="0" y="133"/>
                  <a:pt x="4" y="137"/>
                  <a:pt x="9" y="137"/>
                </a:cubicBezTo>
                <a:cubicBezTo>
                  <a:pt x="15" y="137"/>
                  <a:pt x="19" y="134"/>
                  <a:pt x="23" y="130"/>
                </a:cubicBezTo>
                <a:cubicBezTo>
                  <a:pt x="28" y="126"/>
                  <a:pt x="34" y="123"/>
                  <a:pt x="41" y="123"/>
                </a:cubicBezTo>
                <a:cubicBezTo>
                  <a:pt x="54" y="123"/>
                  <a:pt x="65" y="134"/>
                  <a:pt x="65" y="148"/>
                </a:cubicBezTo>
                <a:cubicBezTo>
                  <a:pt x="65" y="161"/>
                  <a:pt x="54" y="173"/>
                  <a:pt x="41" y="173"/>
                </a:cubicBezTo>
                <a:cubicBezTo>
                  <a:pt x="34" y="173"/>
                  <a:pt x="28" y="170"/>
                  <a:pt x="23" y="165"/>
                </a:cubicBezTo>
                <a:cubicBezTo>
                  <a:pt x="19" y="162"/>
                  <a:pt x="15" y="158"/>
                  <a:pt x="9" y="158"/>
                </a:cubicBezTo>
                <a:cubicBezTo>
                  <a:pt x="4" y="158"/>
                  <a:pt x="0" y="162"/>
                  <a:pt x="0" y="167"/>
                </a:cubicBezTo>
                <a:cubicBezTo>
                  <a:pt x="0" y="215"/>
                  <a:pt x="0" y="215"/>
                  <a:pt x="0" y="215"/>
                </a:cubicBezTo>
                <a:cubicBezTo>
                  <a:pt x="0" y="228"/>
                  <a:pt x="11" y="238"/>
                  <a:pt x="24" y="238"/>
                </a:cubicBezTo>
                <a:cubicBezTo>
                  <a:pt x="75" y="238"/>
                  <a:pt x="75" y="238"/>
                  <a:pt x="75" y="238"/>
                </a:cubicBezTo>
                <a:cubicBezTo>
                  <a:pt x="78" y="238"/>
                  <a:pt x="80" y="240"/>
                  <a:pt x="80" y="243"/>
                </a:cubicBezTo>
                <a:cubicBezTo>
                  <a:pt x="80" y="246"/>
                  <a:pt x="78" y="249"/>
                  <a:pt x="76" y="250"/>
                </a:cubicBezTo>
                <a:cubicBezTo>
                  <a:pt x="70" y="255"/>
                  <a:pt x="66" y="262"/>
                  <a:pt x="66" y="271"/>
                </a:cubicBezTo>
                <a:cubicBezTo>
                  <a:pt x="66" y="284"/>
                  <a:pt x="77" y="295"/>
                  <a:pt x="91" y="295"/>
                </a:cubicBezTo>
                <a:cubicBezTo>
                  <a:pt x="104" y="295"/>
                  <a:pt x="115" y="284"/>
                  <a:pt x="115" y="271"/>
                </a:cubicBezTo>
                <a:cubicBezTo>
                  <a:pt x="115" y="262"/>
                  <a:pt x="111" y="255"/>
                  <a:pt x="105" y="250"/>
                </a:cubicBezTo>
                <a:cubicBezTo>
                  <a:pt x="103" y="249"/>
                  <a:pt x="101" y="246"/>
                  <a:pt x="101" y="243"/>
                </a:cubicBezTo>
                <a:cubicBezTo>
                  <a:pt x="101" y="240"/>
                  <a:pt x="103" y="238"/>
                  <a:pt x="106" y="238"/>
                </a:cubicBezTo>
                <a:cubicBezTo>
                  <a:pt x="158" y="238"/>
                  <a:pt x="158" y="238"/>
                  <a:pt x="158" y="238"/>
                </a:cubicBezTo>
                <a:cubicBezTo>
                  <a:pt x="171" y="238"/>
                  <a:pt x="181" y="228"/>
                  <a:pt x="181" y="215"/>
                </a:cubicBezTo>
                <a:cubicBezTo>
                  <a:pt x="181" y="167"/>
                  <a:pt x="181" y="167"/>
                  <a:pt x="181" y="167"/>
                </a:cubicBezTo>
                <a:cubicBezTo>
                  <a:pt x="181" y="162"/>
                  <a:pt x="177" y="158"/>
                  <a:pt x="172" y="158"/>
                </a:cubicBezTo>
                <a:cubicBezTo>
                  <a:pt x="167" y="158"/>
                  <a:pt x="162" y="162"/>
                  <a:pt x="158" y="165"/>
                </a:cubicBezTo>
                <a:cubicBezTo>
                  <a:pt x="154" y="170"/>
                  <a:pt x="147" y="173"/>
                  <a:pt x="141" y="173"/>
                </a:cubicBezTo>
                <a:cubicBezTo>
                  <a:pt x="127" y="173"/>
                  <a:pt x="116" y="161"/>
                  <a:pt x="116" y="148"/>
                </a:cubicBezTo>
                <a:cubicBezTo>
                  <a:pt x="116" y="134"/>
                  <a:pt x="127" y="123"/>
                  <a:pt x="141" y="123"/>
                </a:cubicBezTo>
                <a:close/>
              </a:path>
            </a:pathLst>
          </a:custGeom>
          <a:solidFill>
            <a:schemeClr val="tx1">
              <a:lumMod val="50000"/>
              <a:lumOff val="50000"/>
            </a:schemeClr>
          </a:solidFill>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id-ID"/>
          </a:p>
        </p:txBody>
      </p:sp>
      <p:cxnSp>
        <p:nvCxnSpPr>
          <p:cNvPr id="69" name="Straight Connector 68"/>
          <p:cNvCxnSpPr/>
          <p:nvPr/>
        </p:nvCxnSpPr>
        <p:spPr>
          <a:xfrm>
            <a:off x="8187712" y="4545294"/>
            <a:ext cx="1249181" cy="3933"/>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9238834" y="5399371"/>
            <a:ext cx="211021" cy="1121"/>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9485380" y="1952450"/>
            <a:ext cx="2229242" cy="584776"/>
          </a:xfrm>
          <a:prstGeom prst="rect">
            <a:avLst/>
          </a:prstGeom>
        </p:spPr>
        <p:txBody>
          <a:bodyPr wrap="square">
            <a:spAutoFit/>
          </a:bodyPr>
          <a:lstStyle/>
          <a:p>
            <a:pPr lvl="0"/>
            <a:r>
              <a:rPr lang="en-US" sz="1600" dirty="0">
                <a:solidFill>
                  <a:schemeClr val="tx1">
                    <a:lumMod val="65000"/>
                    <a:lumOff val="35000"/>
                  </a:schemeClr>
                </a:solidFill>
                <a:latin typeface="Lucida Sans"/>
                <a:cs typeface="Lucida Sans"/>
              </a:rPr>
              <a:t>Business-focused Approach</a:t>
            </a:r>
          </a:p>
        </p:txBody>
      </p:sp>
      <p:sp>
        <p:nvSpPr>
          <p:cNvPr id="97" name="Rectangle 96"/>
          <p:cNvSpPr/>
          <p:nvPr/>
        </p:nvSpPr>
        <p:spPr>
          <a:xfrm>
            <a:off x="9482323" y="3146647"/>
            <a:ext cx="1999808" cy="584776"/>
          </a:xfrm>
          <a:prstGeom prst="rect">
            <a:avLst/>
          </a:prstGeom>
        </p:spPr>
        <p:txBody>
          <a:bodyPr wrap="square">
            <a:spAutoFit/>
          </a:bodyPr>
          <a:lstStyle/>
          <a:p>
            <a:pPr lvl="0"/>
            <a:r>
              <a:rPr lang="en-US" sz="1600" dirty="0">
                <a:solidFill>
                  <a:schemeClr val="tx1">
                    <a:lumMod val="65000"/>
                    <a:lumOff val="35000"/>
                  </a:schemeClr>
                </a:solidFill>
                <a:latin typeface="Lucida Sans"/>
                <a:cs typeface="Lucida Sans"/>
              </a:rPr>
              <a:t>Workload-centric Architectures</a:t>
            </a:r>
          </a:p>
        </p:txBody>
      </p:sp>
      <p:sp>
        <p:nvSpPr>
          <p:cNvPr id="98" name="Rectangle 97"/>
          <p:cNvSpPr/>
          <p:nvPr/>
        </p:nvSpPr>
        <p:spPr>
          <a:xfrm>
            <a:off x="9476847" y="4224718"/>
            <a:ext cx="2252093" cy="584776"/>
          </a:xfrm>
          <a:prstGeom prst="rect">
            <a:avLst/>
          </a:prstGeom>
        </p:spPr>
        <p:txBody>
          <a:bodyPr wrap="square">
            <a:spAutoFit/>
          </a:bodyPr>
          <a:lstStyle/>
          <a:p>
            <a:pPr lvl="0"/>
            <a:r>
              <a:rPr lang="en-US" sz="1600" dirty="0">
                <a:solidFill>
                  <a:schemeClr val="tx1">
                    <a:lumMod val="65000"/>
                    <a:lumOff val="35000"/>
                  </a:schemeClr>
                </a:solidFill>
                <a:latin typeface="Lucida Sans"/>
                <a:cs typeface="Lucida Sans"/>
              </a:rPr>
              <a:t>Create a Central Ground Truth</a:t>
            </a:r>
          </a:p>
        </p:txBody>
      </p:sp>
      <p:sp>
        <p:nvSpPr>
          <p:cNvPr id="100" name="Rectangle 99"/>
          <p:cNvSpPr/>
          <p:nvPr/>
        </p:nvSpPr>
        <p:spPr>
          <a:xfrm>
            <a:off x="9483866" y="5125363"/>
            <a:ext cx="2236080" cy="584776"/>
          </a:xfrm>
          <a:prstGeom prst="rect">
            <a:avLst/>
          </a:prstGeom>
        </p:spPr>
        <p:txBody>
          <a:bodyPr wrap="square">
            <a:spAutoFit/>
          </a:bodyPr>
          <a:lstStyle/>
          <a:p>
            <a:pPr lvl="0"/>
            <a:r>
              <a:rPr lang="en-US" sz="1600" dirty="0">
                <a:solidFill>
                  <a:schemeClr val="tx1">
                    <a:lumMod val="65000"/>
                    <a:lumOff val="35000"/>
                  </a:schemeClr>
                </a:solidFill>
                <a:latin typeface="Lucida Sans"/>
                <a:cs typeface="Lucida Sans"/>
              </a:rPr>
              <a:t>Optimize Scale, Fit &amp; Cost</a:t>
            </a:r>
          </a:p>
        </p:txBody>
      </p:sp>
    </p:spTree>
    <p:extLst>
      <p:ext uri="{BB962C8B-B14F-4D97-AF65-F5344CB8AC3E}">
        <p14:creationId xmlns:p14="http://schemas.microsoft.com/office/powerpoint/2010/main" val="316610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790" y="1"/>
            <a:ext cx="8101173" cy="970156"/>
          </a:xfrm>
          <a:solidFill>
            <a:schemeClr val="bg1"/>
          </a:solidFill>
        </p:spPr>
        <p:txBody>
          <a:bodyPr anchor="ctr"/>
          <a:lstStyle/>
          <a:p>
            <a:r>
              <a:rPr lang="en-US" sz="2400" b="0" dirty="0"/>
              <a:t>Architecting for the Cloud: </a:t>
            </a:r>
            <a:r>
              <a:rPr lang="en-US" sz="2400" b="0" dirty="0" smtClean="0"/>
              <a:t>Key Considerations</a:t>
            </a:r>
            <a:endParaRPr lang="en-US" sz="2400" b="0" dirty="0"/>
          </a:p>
        </p:txBody>
      </p:sp>
      <p:sp>
        <p:nvSpPr>
          <p:cNvPr id="5" name="Rectangle 4"/>
          <p:cNvSpPr/>
          <p:nvPr/>
        </p:nvSpPr>
        <p:spPr>
          <a:xfrm>
            <a:off x="392545" y="1249887"/>
            <a:ext cx="11309356" cy="1280160"/>
          </a:xfrm>
          <a:prstGeom prst="rect">
            <a:avLst/>
          </a:prstGeom>
          <a:solidFill>
            <a:srgbClr val="0786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dirty="0">
              <a:latin typeface="Lucida Sans"/>
              <a:cs typeface="Lucida Sans"/>
            </a:endParaRPr>
          </a:p>
        </p:txBody>
      </p:sp>
      <p:sp>
        <p:nvSpPr>
          <p:cNvPr id="6" name="Rectangle 5"/>
          <p:cNvSpPr/>
          <p:nvPr/>
        </p:nvSpPr>
        <p:spPr>
          <a:xfrm>
            <a:off x="392545" y="2566261"/>
            <a:ext cx="11309356" cy="1280160"/>
          </a:xfrm>
          <a:prstGeom prst="rect">
            <a:avLst/>
          </a:prstGeom>
          <a:solidFill>
            <a:srgbClr val="BD1F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a:latin typeface="Lucida Sans"/>
              <a:cs typeface="Lucida Sans"/>
            </a:endParaRPr>
          </a:p>
        </p:txBody>
      </p:sp>
      <p:sp>
        <p:nvSpPr>
          <p:cNvPr id="7" name="Rectangle 6"/>
          <p:cNvSpPr/>
          <p:nvPr/>
        </p:nvSpPr>
        <p:spPr>
          <a:xfrm>
            <a:off x="372387" y="3888243"/>
            <a:ext cx="11309356" cy="128016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sz="1600">
              <a:latin typeface="Lucida Sans"/>
              <a:cs typeface="Lucida Sans"/>
            </a:endParaRPr>
          </a:p>
        </p:txBody>
      </p:sp>
      <p:sp>
        <p:nvSpPr>
          <p:cNvPr id="8" name="Rectangle 7"/>
          <p:cNvSpPr/>
          <p:nvPr/>
        </p:nvSpPr>
        <p:spPr>
          <a:xfrm>
            <a:off x="382466" y="5210159"/>
            <a:ext cx="11309356" cy="1280160"/>
          </a:xfrm>
          <a:prstGeom prst="rect">
            <a:avLst/>
          </a:prstGeom>
          <a:solidFill>
            <a:srgbClr val="E47E1A"/>
          </a:solidFill>
          <a:ln w="28575">
            <a:noFill/>
            <a:round/>
            <a:headEnd/>
            <a:tailEnd/>
          </a:ln>
        </p:spPr>
        <p:txBody>
          <a:bodyPr vert="horz" wrap="square" lIns="91440" tIns="45720" rIns="91440" bIns="45720" numCol="1" anchor="t" anchorCtr="0" compatLnSpc="1">
            <a:prstTxWarp prst="textNoShape">
              <a:avLst/>
            </a:prstTxWarp>
          </a:bodyPr>
          <a:lstStyle/>
          <a:p>
            <a:endParaRPr lang="en-US" sz="1100" kern="0">
              <a:solidFill>
                <a:sysClr val="windowText" lastClr="000000"/>
              </a:solidFill>
              <a:latin typeface="Lucida Sans"/>
              <a:cs typeface="Lucida Sans"/>
            </a:endParaRPr>
          </a:p>
        </p:txBody>
      </p:sp>
      <p:sp>
        <p:nvSpPr>
          <p:cNvPr id="9" name="Title 9"/>
          <p:cNvSpPr txBox="1">
            <a:spLocks/>
          </p:cNvSpPr>
          <p:nvPr/>
        </p:nvSpPr>
        <p:spPr>
          <a:xfrm>
            <a:off x="5009340" y="3938215"/>
            <a:ext cx="6655927" cy="1280160"/>
          </a:xfrm>
          <a:prstGeom prst="rect">
            <a:avLst/>
          </a:prstGeom>
        </p:spPr>
        <p:txBody>
          <a:bodyPr lIns="91440" tIns="91440" rIns="91440" bIns="91440" numCol="2" anchor="t" anchorCtr="0"/>
          <a:lstStyle>
            <a:defPPr>
              <a:defRPr lang="en-US"/>
            </a:defPPr>
            <a:lvl1pPr marL="228600" lvl="0" indent="-285750">
              <a:lnSpc>
                <a:spcPct val="110000"/>
              </a:lnSpc>
              <a:spcBef>
                <a:spcPts val="0"/>
              </a:spcBef>
              <a:spcAft>
                <a:spcPts val="300"/>
              </a:spcAft>
              <a:buFont typeface="Arial"/>
              <a:buChar char="•"/>
              <a:defRPr sz="1400" kern="700" spc="0">
                <a:solidFill>
                  <a:srgbClr val="FFFFFF"/>
                </a:solidFill>
                <a:latin typeface="Lucida Sans"/>
                <a:ea typeface="+mj-ea"/>
                <a:cs typeface="Lucida Sans"/>
              </a:defRPr>
            </a:lvl1pPr>
          </a:lstStyle>
          <a:p>
            <a:r>
              <a:rPr lang="en-US" dirty="0"/>
              <a:t>Integrate AWS security with on premise Security</a:t>
            </a:r>
          </a:p>
          <a:p>
            <a:r>
              <a:rPr lang="en-US" dirty="0"/>
              <a:t>AWS </a:t>
            </a:r>
            <a:r>
              <a:rPr lang="en-US" dirty="0" err="1"/>
              <a:t>CloudWatch</a:t>
            </a:r>
            <a:r>
              <a:rPr lang="en-US" dirty="0"/>
              <a:t> and application logs</a:t>
            </a:r>
          </a:p>
        </p:txBody>
      </p:sp>
      <p:sp>
        <p:nvSpPr>
          <p:cNvPr id="10" name="Title 9"/>
          <p:cNvSpPr txBox="1">
            <a:spLocks/>
          </p:cNvSpPr>
          <p:nvPr/>
        </p:nvSpPr>
        <p:spPr>
          <a:xfrm>
            <a:off x="457921" y="3910496"/>
            <a:ext cx="4424831" cy="1280160"/>
          </a:xfrm>
          <a:prstGeom prst="rect">
            <a:avLst/>
          </a:prstGeom>
        </p:spPr>
        <p:txBody>
          <a:bodyPr lIns="91440" tIns="45720" rIns="91440" bIns="45720" anchor="ctr"/>
          <a:lstStyle>
            <a:lvl1pPr algn="l" defTabSz="457200" rtl="0" eaLnBrk="1" latinLnBrk="0" hangingPunct="1">
              <a:lnSpc>
                <a:spcPct val="100000"/>
              </a:lnSpc>
              <a:spcBef>
                <a:spcPct val="0"/>
              </a:spcBef>
              <a:buNone/>
              <a:defRPr sz="1000" kern="700" spc="0">
                <a:solidFill>
                  <a:schemeClr val="tx1"/>
                </a:solidFill>
                <a:latin typeface="Georgia"/>
                <a:ea typeface="+mj-ea"/>
                <a:cs typeface="Georgia"/>
              </a:defRPr>
            </a:lvl1pPr>
          </a:lstStyle>
          <a:p>
            <a:pPr>
              <a:lnSpc>
                <a:spcPct val="90000"/>
              </a:lnSpc>
              <a:spcBef>
                <a:spcPts val="0"/>
              </a:spcBef>
            </a:pPr>
            <a:r>
              <a:rPr lang="en-US" sz="3000" b="1" dirty="0">
                <a:solidFill>
                  <a:prstClr val="white"/>
                </a:solidFill>
                <a:latin typeface="Lucida Sans"/>
                <a:cs typeface="Lucida Sans"/>
              </a:rPr>
              <a:t>Security</a:t>
            </a:r>
          </a:p>
        </p:txBody>
      </p:sp>
      <p:sp>
        <p:nvSpPr>
          <p:cNvPr id="11" name="Title 9"/>
          <p:cNvSpPr txBox="1">
            <a:spLocks/>
          </p:cNvSpPr>
          <p:nvPr/>
        </p:nvSpPr>
        <p:spPr>
          <a:xfrm>
            <a:off x="392630" y="2579473"/>
            <a:ext cx="4424831" cy="1280160"/>
          </a:xfrm>
          <a:prstGeom prst="rect">
            <a:avLst/>
          </a:prstGeom>
        </p:spPr>
        <p:txBody>
          <a:bodyPr lIns="91440" tIns="45720" rIns="91440" bIns="45720" anchor="ctr"/>
          <a:lstStyle>
            <a:lvl1pPr algn="l" defTabSz="457200" rtl="0" eaLnBrk="1" latinLnBrk="0" hangingPunct="1">
              <a:lnSpc>
                <a:spcPct val="100000"/>
              </a:lnSpc>
              <a:spcBef>
                <a:spcPct val="0"/>
              </a:spcBef>
              <a:buNone/>
              <a:defRPr sz="1000" kern="700" spc="0">
                <a:solidFill>
                  <a:schemeClr val="tx1"/>
                </a:solidFill>
                <a:latin typeface="Georgia"/>
                <a:ea typeface="+mj-ea"/>
                <a:cs typeface="Georgia"/>
              </a:defRPr>
            </a:lvl1pPr>
          </a:lstStyle>
          <a:p>
            <a:pPr>
              <a:lnSpc>
                <a:spcPct val="90000"/>
              </a:lnSpc>
              <a:spcBef>
                <a:spcPts val="0"/>
              </a:spcBef>
            </a:pPr>
            <a:r>
              <a:rPr lang="en-US" sz="3000" b="1" dirty="0">
                <a:solidFill>
                  <a:prstClr val="white"/>
                </a:solidFill>
                <a:latin typeface="Lucida Sans"/>
                <a:cs typeface="Lucida Sans"/>
              </a:rPr>
              <a:t>Reliability</a:t>
            </a:r>
          </a:p>
        </p:txBody>
      </p:sp>
      <p:sp>
        <p:nvSpPr>
          <p:cNvPr id="12" name="Title 9"/>
          <p:cNvSpPr txBox="1">
            <a:spLocks/>
          </p:cNvSpPr>
          <p:nvPr/>
        </p:nvSpPr>
        <p:spPr>
          <a:xfrm>
            <a:off x="392631" y="5237473"/>
            <a:ext cx="4424831" cy="1280160"/>
          </a:xfrm>
          <a:prstGeom prst="rect">
            <a:avLst/>
          </a:prstGeom>
        </p:spPr>
        <p:txBody>
          <a:bodyPr lIns="91440" tIns="45720" rIns="91440" bIns="45720" anchor="ctr"/>
          <a:lstStyle>
            <a:lvl1pPr algn="l" defTabSz="457200" rtl="0" eaLnBrk="1" latinLnBrk="0" hangingPunct="1">
              <a:lnSpc>
                <a:spcPct val="100000"/>
              </a:lnSpc>
              <a:spcBef>
                <a:spcPct val="0"/>
              </a:spcBef>
              <a:buNone/>
              <a:defRPr sz="1000" kern="700" spc="0">
                <a:solidFill>
                  <a:schemeClr val="tx1"/>
                </a:solidFill>
                <a:latin typeface="Georgia"/>
                <a:ea typeface="+mj-ea"/>
                <a:cs typeface="Georgia"/>
              </a:defRPr>
            </a:lvl1pPr>
          </a:lstStyle>
          <a:p>
            <a:pPr>
              <a:lnSpc>
                <a:spcPct val="90000"/>
              </a:lnSpc>
              <a:spcBef>
                <a:spcPts val="0"/>
              </a:spcBef>
            </a:pPr>
            <a:r>
              <a:rPr lang="en-US" sz="3000" b="1" dirty="0">
                <a:solidFill>
                  <a:prstClr val="white"/>
                </a:solidFill>
                <a:latin typeface="Lucida Sans"/>
                <a:cs typeface="Lucida Sans"/>
              </a:rPr>
              <a:t>Operational Excellence</a:t>
            </a:r>
          </a:p>
        </p:txBody>
      </p:sp>
      <p:sp>
        <p:nvSpPr>
          <p:cNvPr id="13" name="Title 9"/>
          <p:cNvSpPr txBox="1">
            <a:spLocks/>
          </p:cNvSpPr>
          <p:nvPr/>
        </p:nvSpPr>
        <p:spPr>
          <a:xfrm>
            <a:off x="5019420" y="1279393"/>
            <a:ext cx="6655927" cy="1280160"/>
          </a:xfrm>
          <a:prstGeom prst="rect">
            <a:avLst/>
          </a:prstGeom>
        </p:spPr>
        <p:txBody>
          <a:bodyPr lIns="91440" tIns="91440" rIns="91440" bIns="91440" numCol="2" anchor="t" anchorCtr="0"/>
          <a:lstStyle>
            <a:defPPr>
              <a:defRPr lang="en-US"/>
            </a:defPPr>
            <a:lvl1pPr>
              <a:lnSpc>
                <a:spcPct val="110000"/>
              </a:lnSpc>
              <a:spcBef>
                <a:spcPts val="0"/>
              </a:spcBef>
              <a:spcAft>
                <a:spcPts val="600"/>
              </a:spcAft>
              <a:buNone/>
              <a:defRPr sz="800" kern="700" spc="0">
                <a:solidFill>
                  <a:schemeClr val="accent1"/>
                </a:solidFill>
                <a:latin typeface="Georgia"/>
                <a:ea typeface="+mj-ea"/>
                <a:cs typeface="Georgia"/>
              </a:defRPr>
            </a:lvl1pPr>
          </a:lstStyle>
          <a:p>
            <a:pPr marL="228600" lvl="0" indent="-285750">
              <a:spcAft>
                <a:spcPts val="300"/>
              </a:spcAft>
              <a:buFont typeface="Arial"/>
              <a:buChar char="•"/>
            </a:pPr>
            <a:r>
              <a:rPr lang="en-US" sz="1400" dirty="0">
                <a:solidFill>
                  <a:srgbClr val="FFFFFF"/>
                </a:solidFill>
                <a:latin typeface="Lucida Sans"/>
                <a:cs typeface="Lucida Sans"/>
              </a:rPr>
              <a:t>Benchmark &amp; Load Test</a:t>
            </a:r>
          </a:p>
          <a:p>
            <a:pPr marL="228600" lvl="0" indent="-285750">
              <a:spcAft>
                <a:spcPts val="300"/>
              </a:spcAft>
              <a:buFont typeface="Arial"/>
              <a:buChar char="•"/>
            </a:pPr>
            <a:r>
              <a:rPr lang="en-US" sz="1400" dirty="0">
                <a:solidFill>
                  <a:srgbClr val="FFFFFF"/>
                </a:solidFill>
                <a:latin typeface="Lucida Sans"/>
                <a:cs typeface="Lucida Sans"/>
              </a:rPr>
              <a:t>Optimize Components</a:t>
            </a:r>
          </a:p>
          <a:p>
            <a:pPr marL="228600" lvl="0" indent="-285750">
              <a:spcAft>
                <a:spcPts val="300"/>
              </a:spcAft>
              <a:buFont typeface="Arial"/>
              <a:buChar char="•"/>
            </a:pPr>
            <a:r>
              <a:rPr lang="en-US" sz="1400" dirty="0" err="1">
                <a:solidFill>
                  <a:srgbClr val="FFFFFF"/>
                </a:solidFill>
                <a:latin typeface="Lucida Sans"/>
                <a:cs typeface="Lucida Sans"/>
              </a:rPr>
              <a:t>CloudWatch</a:t>
            </a:r>
            <a:r>
              <a:rPr lang="en-US" sz="1400" dirty="0">
                <a:solidFill>
                  <a:srgbClr val="FFFFFF"/>
                </a:solidFill>
                <a:latin typeface="Lucida Sans"/>
                <a:cs typeface="Lucida Sans"/>
              </a:rPr>
              <a:t> based monitoring</a:t>
            </a:r>
          </a:p>
          <a:p>
            <a:pPr marL="228600" lvl="0" indent="-285750">
              <a:spcAft>
                <a:spcPts val="300"/>
              </a:spcAft>
              <a:buFont typeface="Arial"/>
              <a:buChar char="•"/>
            </a:pPr>
            <a:r>
              <a:rPr lang="en-US" sz="1400" dirty="0">
                <a:solidFill>
                  <a:srgbClr val="FFFFFF"/>
                </a:solidFill>
                <a:latin typeface="Lucida Sans"/>
                <a:cs typeface="Lucida Sans"/>
              </a:rPr>
              <a:t>New Resource Review</a:t>
            </a:r>
          </a:p>
        </p:txBody>
      </p:sp>
      <p:sp>
        <p:nvSpPr>
          <p:cNvPr id="14" name="Title 9"/>
          <p:cNvSpPr txBox="1">
            <a:spLocks/>
          </p:cNvSpPr>
          <p:nvPr/>
        </p:nvSpPr>
        <p:spPr>
          <a:xfrm>
            <a:off x="392550" y="1254199"/>
            <a:ext cx="4424831" cy="1280160"/>
          </a:xfrm>
          <a:prstGeom prst="rect">
            <a:avLst/>
          </a:prstGeom>
        </p:spPr>
        <p:txBody>
          <a:bodyPr lIns="91440" tIns="45720" rIns="91440" bIns="45720" anchor="ctr"/>
          <a:lstStyle>
            <a:lvl1pPr algn="l" defTabSz="457200" rtl="0" eaLnBrk="1" latinLnBrk="0" hangingPunct="1">
              <a:lnSpc>
                <a:spcPct val="100000"/>
              </a:lnSpc>
              <a:spcBef>
                <a:spcPct val="0"/>
              </a:spcBef>
              <a:buNone/>
              <a:defRPr sz="1000" kern="700" spc="0">
                <a:solidFill>
                  <a:schemeClr val="tx1"/>
                </a:solidFill>
                <a:latin typeface="Georgia"/>
                <a:ea typeface="+mj-ea"/>
                <a:cs typeface="Georgia"/>
              </a:defRPr>
            </a:lvl1pPr>
          </a:lstStyle>
          <a:p>
            <a:pPr>
              <a:lnSpc>
                <a:spcPct val="90000"/>
              </a:lnSpc>
              <a:spcBef>
                <a:spcPts val="0"/>
              </a:spcBef>
            </a:pPr>
            <a:r>
              <a:rPr lang="en-US" sz="3000" b="1" dirty="0">
                <a:solidFill>
                  <a:prstClr val="white"/>
                </a:solidFill>
                <a:latin typeface="Lucida Sans"/>
                <a:cs typeface="Lucida Sans"/>
              </a:rPr>
              <a:t>Performance</a:t>
            </a:r>
          </a:p>
        </p:txBody>
      </p:sp>
      <p:sp>
        <p:nvSpPr>
          <p:cNvPr id="15" name="Title 9"/>
          <p:cNvSpPr txBox="1">
            <a:spLocks/>
          </p:cNvSpPr>
          <p:nvPr/>
        </p:nvSpPr>
        <p:spPr>
          <a:xfrm>
            <a:off x="5049657" y="2592698"/>
            <a:ext cx="6655927" cy="1280160"/>
          </a:xfrm>
          <a:prstGeom prst="rect">
            <a:avLst/>
          </a:prstGeom>
        </p:spPr>
        <p:txBody>
          <a:bodyPr lIns="91440" tIns="91440" rIns="91440" bIns="91440" numCol="2" anchor="t" anchorCtr="0"/>
          <a:lstStyle>
            <a:defPPr>
              <a:defRPr lang="en-US"/>
            </a:defPPr>
            <a:lvl1pPr marL="228600" lvl="0" indent="-285750">
              <a:lnSpc>
                <a:spcPct val="110000"/>
              </a:lnSpc>
              <a:spcBef>
                <a:spcPts val="0"/>
              </a:spcBef>
              <a:spcAft>
                <a:spcPts val="300"/>
              </a:spcAft>
              <a:buFont typeface="Arial"/>
              <a:buChar char="•"/>
              <a:defRPr sz="1400" kern="700" spc="0">
                <a:solidFill>
                  <a:srgbClr val="FFFFFF"/>
                </a:solidFill>
                <a:latin typeface="Lucida Sans"/>
                <a:ea typeface="+mj-ea"/>
                <a:cs typeface="Lucida Sans"/>
              </a:defRPr>
            </a:lvl1pPr>
          </a:lstStyle>
          <a:p>
            <a:r>
              <a:rPr lang="en-US" dirty="0"/>
              <a:t>Limits management</a:t>
            </a:r>
          </a:p>
          <a:p>
            <a:r>
              <a:rPr lang="en-US" dirty="0"/>
              <a:t>Network topology</a:t>
            </a:r>
          </a:p>
          <a:p>
            <a:r>
              <a:rPr lang="en-US" dirty="0"/>
              <a:t>Auto-scaling &amp; Testing</a:t>
            </a:r>
          </a:p>
          <a:p>
            <a:r>
              <a:rPr lang="en-US" dirty="0"/>
              <a:t>Monitoring</a:t>
            </a:r>
          </a:p>
          <a:p>
            <a:r>
              <a:rPr lang="en-US" dirty="0"/>
              <a:t>Deployment</a:t>
            </a:r>
          </a:p>
          <a:p>
            <a:r>
              <a:rPr lang="en-US" dirty="0"/>
              <a:t>Multi-AZ</a:t>
            </a:r>
          </a:p>
          <a:p>
            <a:r>
              <a:rPr lang="en-US" dirty="0"/>
              <a:t>Back-up and Recovery</a:t>
            </a:r>
          </a:p>
        </p:txBody>
      </p:sp>
      <p:sp>
        <p:nvSpPr>
          <p:cNvPr id="16" name="Title 9"/>
          <p:cNvSpPr txBox="1">
            <a:spLocks/>
          </p:cNvSpPr>
          <p:nvPr/>
        </p:nvSpPr>
        <p:spPr>
          <a:xfrm>
            <a:off x="5039578" y="5229465"/>
            <a:ext cx="6655927" cy="1280160"/>
          </a:xfrm>
          <a:prstGeom prst="rect">
            <a:avLst/>
          </a:prstGeom>
        </p:spPr>
        <p:txBody>
          <a:bodyPr lIns="91440" tIns="91440" rIns="91440" bIns="91440" numCol="2" anchor="t" anchorCtr="0"/>
          <a:lstStyle>
            <a:defPPr>
              <a:defRPr lang="en-US"/>
            </a:defPPr>
            <a:lvl1pPr marL="228600" lvl="0" indent="-285750">
              <a:lnSpc>
                <a:spcPct val="110000"/>
              </a:lnSpc>
              <a:spcBef>
                <a:spcPts val="0"/>
              </a:spcBef>
              <a:spcAft>
                <a:spcPts val="300"/>
              </a:spcAft>
              <a:buFont typeface="Arial"/>
              <a:buChar char="•"/>
              <a:defRPr sz="1400" kern="700" spc="0">
                <a:solidFill>
                  <a:srgbClr val="FFFFFF"/>
                </a:solidFill>
                <a:latin typeface="Lucida Sans"/>
                <a:ea typeface="+mj-ea"/>
                <a:cs typeface="Lucida Sans"/>
              </a:defRPr>
            </a:lvl1pPr>
          </a:lstStyle>
          <a:p>
            <a:r>
              <a:rPr lang="en-US" dirty="0"/>
              <a:t>Environment Isolation</a:t>
            </a:r>
          </a:p>
          <a:p>
            <a:r>
              <a:rPr lang="en-US" dirty="0"/>
              <a:t>Deployment Process</a:t>
            </a:r>
          </a:p>
          <a:p>
            <a:r>
              <a:rPr lang="en-US" dirty="0"/>
              <a:t>Incremental, revertible changes</a:t>
            </a:r>
          </a:p>
          <a:p>
            <a:r>
              <a:rPr lang="en-US" dirty="0" err="1" smtClean="0"/>
              <a:t>Runbooks</a:t>
            </a:r>
            <a:r>
              <a:rPr lang="en-US" dirty="0" smtClean="0"/>
              <a:t> </a:t>
            </a:r>
            <a:r>
              <a:rPr lang="en-US" dirty="0"/>
              <a:t>and </a:t>
            </a:r>
            <a:r>
              <a:rPr lang="en-US" dirty="0" smtClean="0"/>
              <a:t>Playbooks</a:t>
            </a:r>
          </a:p>
          <a:p>
            <a:r>
              <a:rPr lang="en-US" dirty="0" err="1"/>
              <a:t>CloudWatch</a:t>
            </a:r>
            <a:r>
              <a:rPr lang="en-US" dirty="0"/>
              <a:t>-based workload </a:t>
            </a:r>
            <a:r>
              <a:rPr lang="en-US" dirty="0" smtClean="0"/>
              <a:t>monitoring</a:t>
            </a:r>
            <a:endParaRPr lang="en-US" dirty="0"/>
          </a:p>
        </p:txBody>
      </p:sp>
    </p:spTree>
    <p:extLst>
      <p:ext uri="{BB962C8B-B14F-4D97-AF65-F5344CB8AC3E}">
        <p14:creationId xmlns:p14="http://schemas.microsoft.com/office/powerpoint/2010/main" val="147389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LFORECOLOR" val="3754615"/>
  <p:tag name="FILLFORESCHEMECOLOR" val="5"/>
</p:tagLst>
</file>

<file path=ppt/theme/theme1.xml><?xml version="1.0" encoding="utf-8"?>
<a:theme xmlns:a="http://schemas.openxmlformats.org/drawingml/2006/main" name="3_Larissa-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extLst>
    <a:ext uri="{05A4C25C-085E-4340-85A3-A5531E510DB2}">
      <thm15:themeFamily xmlns="" xmlns:thm15="http://schemas.microsoft.com/office/thememl/2012/main" name="LatentView July 2017" id="{211B9246-6093-8B41-BD60-18A1AD3ED0C1}" vid="{853AD8A1-E445-BC41-817E-41037020C8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LatentView July 2017</Template>
  <TotalTime>24893</TotalTime>
  <Words>1484</Words>
  <Application>Microsoft Macintosh PowerPoint</Application>
  <PresentationFormat>Custom</PresentationFormat>
  <Paragraphs>330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3_Larissa-Design</vt:lpstr>
      <vt:lpstr>Setting up a Cloud Analytics Infrastructure December 2017</vt:lpstr>
      <vt:lpstr>PowerPoint Presentation</vt:lpstr>
      <vt:lpstr>LatentView at a glance</vt:lpstr>
      <vt:lpstr>Our Approach</vt:lpstr>
      <vt:lpstr>What we Do?</vt:lpstr>
      <vt:lpstr>PowerPoint Presentation</vt:lpstr>
      <vt:lpstr>LatentView’s Data Engineering Capabilities</vt:lpstr>
      <vt:lpstr>Architecting for the Cloud: Guiding Principles</vt:lpstr>
      <vt:lpstr>Architecting for the Cloud: Key Considerations</vt:lpstr>
      <vt:lpstr>Analytics Projects require a focus on Business outcomes</vt:lpstr>
      <vt:lpstr>Best Practices to deliver positive Business outcomes</vt:lpstr>
      <vt:lpstr>Workload-centric Architecture</vt:lpstr>
      <vt:lpstr>Technology Architecture to Accelerate Analytics</vt:lpstr>
      <vt:lpstr>Typical Data Lake: Engineering Components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Capabilities</dc:title>
  <dc:creator>Ramesh Hariharan</dc:creator>
  <cp:lastModifiedBy>Fabian Cortes</cp:lastModifiedBy>
  <cp:revision>1323</cp:revision>
  <dcterms:created xsi:type="dcterms:W3CDTF">2017-07-27T18:41:48Z</dcterms:created>
  <dcterms:modified xsi:type="dcterms:W3CDTF">2017-12-15T21:12:12Z</dcterms:modified>
</cp:coreProperties>
</file>