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6" r:id="rId2"/>
  </p:sldMasterIdLst>
  <p:notesMasterIdLst>
    <p:notesMasterId r:id="rId40"/>
  </p:notesMasterIdLst>
  <p:sldIdLst>
    <p:sldId id="257" r:id="rId3"/>
    <p:sldId id="703" r:id="rId4"/>
    <p:sldId id="699" r:id="rId5"/>
    <p:sldId id="258" r:id="rId6"/>
    <p:sldId id="259" r:id="rId7"/>
    <p:sldId id="640" r:id="rId8"/>
    <p:sldId id="641" r:id="rId9"/>
    <p:sldId id="642" r:id="rId10"/>
    <p:sldId id="643" r:id="rId11"/>
    <p:sldId id="692" r:id="rId12"/>
    <p:sldId id="359" r:id="rId13"/>
    <p:sldId id="360" r:id="rId14"/>
    <p:sldId id="701" r:id="rId15"/>
    <p:sldId id="696" r:id="rId16"/>
    <p:sldId id="364" r:id="rId17"/>
    <p:sldId id="683" r:id="rId18"/>
    <p:sldId id="367" r:id="rId19"/>
    <p:sldId id="698" r:id="rId20"/>
    <p:sldId id="700" r:id="rId21"/>
    <p:sldId id="697" r:id="rId22"/>
    <p:sldId id="326" r:id="rId23"/>
    <p:sldId id="704" r:id="rId24"/>
    <p:sldId id="384" r:id="rId25"/>
    <p:sldId id="386" r:id="rId26"/>
    <p:sldId id="705" r:id="rId27"/>
    <p:sldId id="356" r:id="rId28"/>
    <p:sldId id="373" r:id="rId29"/>
    <p:sldId id="706" r:id="rId30"/>
    <p:sldId id="711" r:id="rId31"/>
    <p:sldId id="708" r:id="rId32"/>
    <p:sldId id="707" r:id="rId33"/>
    <p:sldId id="267" r:id="rId34"/>
    <p:sldId id="385" r:id="rId35"/>
    <p:sldId id="693" r:id="rId36"/>
    <p:sldId id="366" r:id="rId37"/>
    <p:sldId id="362" r:id="rId38"/>
    <p:sldId id="32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CAE"/>
    <a:srgbClr val="E5E5E5"/>
    <a:srgbClr val="1957A3"/>
    <a:srgbClr val="F2F2F2"/>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7" autoAdjust="0"/>
    <p:restoredTop sz="94162" autoAdjust="0"/>
  </p:normalViewPr>
  <p:slideViewPr>
    <p:cSldViewPr snapToGrid="0" showGuides="1">
      <p:cViewPr varScale="1">
        <p:scale>
          <a:sx n="78" d="100"/>
          <a:sy n="78" d="100"/>
        </p:scale>
        <p:origin x="799" y="48"/>
      </p:cViewPr>
      <p:guideLst>
        <p:guide orient="horz" pos="2160"/>
        <p:guide pos="3840"/>
      </p:guideLst>
    </p:cSldViewPr>
  </p:slideViewPr>
  <p:notesTextViewPr>
    <p:cViewPr>
      <p:scale>
        <a:sx n="1" d="1"/>
        <a:sy n="1" d="1"/>
      </p:scale>
      <p:origin x="0" y="0"/>
    </p:cViewPr>
  </p:notesTextViewPr>
  <p:sorterViewPr>
    <p:cViewPr>
      <p:scale>
        <a:sx n="60" d="100"/>
        <a:sy n="60" d="100"/>
      </p:scale>
      <p:origin x="0" y="-26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C7A92-E1C9-4B79-85AC-4D6DC9DECBC5}" type="datetimeFigureOut">
              <a:rPr lang="en-US" smtClean="0"/>
              <a:t>9/18/2018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CDF90-CA59-4999-BA92-3F80B38037CC}" type="slidenum">
              <a:rPr lang="en-US" smtClean="0"/>
              <a:t>‹#›</a:t>
            </a:fld>
            <a:endParaRPr lang="en-US"/>
          </a:p>
        </p:txBody>
      </p:sp>
    </p:spTree>
    <p:extLst>
      <p:ext uri="{BB962C8B-B14F-4D97-AF65-F5344CB8AC3E}">
        <p14:creationId xmlns:p14="http://schemas.microsoft.com/office/powerpoint/2010/main" val="41757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AEDD699-994D-4874-8F77-46CDADC77766}"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743153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leading global analytics and decision sciences provider, delivering solutions that help companies drive digital transformation and use data to gain a competitive advantage.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With analytics solutions that provide 360-degree view of the digital consumer, fuel machine learning capabilities and support artificial intelligence initiatives., LatentView enables leading global brands to predict new revenue streams, anticipate product trends and popularity, improve customer retention rates, optimize investment decisions and turn unstructured data into a valuable business asset.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trusted partner to enterprises worldwide, including more than two dozen Fortune 500 companies in the retail, CPG, financial, technology and healthcare sectors. LatentView has more than 550 employees in offices in Princeton, N.J., San Jose, Calif., London, Singapore and Chennai, India.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Awards and recognition:</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India Emerging 20 (IE20) Award (2016)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Frost &amp; Sullivan Analytics Company of the Year (2015 &amp; 2017)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Deloitte Fast50 (Eight consecutive years, 2009-2016)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Advanced Consulting Partner to Amazon Web Services </a:t>
            </a:r>
          </a:p>
          <a:p>
            <a:pPr marL="628650" marR="0" lvl="1" indent="-171450" algn="l" rtl="0">
              <a:spcBef>
                <a:spcPts val="0"/>
              </a:spcBef>
              <a:buClr>
                <a:schemeClr val="dk1"/>
              </a:buClr>
              <a:buSzPct val="100000"/>
              <a:buFont typeface="Arial"/>
              <a:buChar char="•"/>
            </a:pPr>
            <a:r>
              <a:rPr lang="en-US" sz="1200" b="0" i="0" u="none" strike="noStrike" cap="none" dirty="0" err="1">
                <a:solidFill>
                  <a:schemeClr val="dk1"/>
                </a:solidFill>
                <a:latin typeface="Arial" panose="020B0604020202020204" pitchFamily="34" charset="0"/>
                <a:cs typeface="Arial" panose="020B0604020202020204" pitchFamily="34" charset="0"/>
                <a:sym typeface="Calibri"/>
              </a:rPr>
              <a:t>Micrsoft</a:t>
            </a:r>
            <a:r>
              <a:rPr lang="en-US" sz="1200" b="0" i="0" u="none" strike="noStrike" cap="none" dirty="0">
                <a:solidFill>
                  <a:schemeClr val="dk1"/>
                </a:solidFill>
                <a:latin typeface="Arial" panose="020B0604020202020204" pitchFamily="34" charset="0"/>
                <a:cs typeface="Arial" panose="020B0604020202020204" pitchFamily="34" charset="0"/>
                <a:sym typeface="Calibri"/>
              </a:rPr>
              <a:t> Gold Partner in advanced analytics</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Gartner Cool Vendor: Advanced Analytics Service Providers for Marketing</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Founder Venkat  Viswanathan inducted into the Forbes Customer Council</a:t>
            </a:r>
          </a:p>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172" name="Shape 172"/>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12</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341324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leading global analytics and decision sciences provider, delivering solutions that help companies drive digital transformation and use data to gain a competitive advantage.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With analytics solutions that provide 360-degree view of the digital consumer, fuel machine learning capabilities and support artificial intelligence initiatives., LatentView enables leading global brands to predict new revenue streams, anticipate product trends and popularity, improve customer retention rates, optimize investment decisions and turn unstructured data into a valuable business asset.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trusted partner to enterprises worldwide, including more than two dozen Fortune 500 companies in the retail, CPG, financial, technology and healthcare sectors. LatentView has more than 550 employees in offices in Princeton, N.J., San Jose, Calif., London, Singapore and Chennai, India.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Awards and recognition:</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India Emerging 20 (IE20) Award (2016)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Frost &amp; Sullivan Analytics Company of the Year (2015 &amp; 2017)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Deloitte Fast50 (Eight consecutive years, 2009-2016)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Advanced Consulting Partner to Amazon Web Services </a:t>
            </a:r>
          </a:p>
          <a:p>
            <a:pPr marL="628650" marR="0" lvl="1" indent="-171450" algn="l" rtl="0">
              <a:spcBef>
                <a:spcPts val="0"/>
              </a:spcBef>
              <a:buClr>
                <a:schemeClr val="dk1"/>
              </a:buClr>
              <a:buSzPct val="100000"/>
              <a:buFont typeface="Arial"/>
              <a:buChar char="•"/>
            </a:pPr>
            <a:r>
              <a:rPr lang="en-US" sz="1200" b="0" i="0" u="none" strike="noStrike" cap="none" dirty="0" err="1">
                <a:solidFill>
                  <a:schemeClr val="dk1"/>
                </a:solidFill>
                <a:latin typeface="Arial" panose="020B0604020202020204" pitchFamily="34" charset="0"/>
                <a:cs typeface="Arial" panose="020B0604020202020204" pitchFamily="34" charset="0"/>
                <a:sym typeface="Calibri"/>
              </a:rPr>
              <a:t>Micrsoft</a:t>
            </a:r>
            <a:r>
              <a:rPr lang="en-US" sz="1200" b="0" i="0" u="none" strike="noStrike" cap="none" dirty="0">
                <a:solidFill>
                  <a:schemeClr val="dk1"/>
                </a:solidFill>
                <a:latin typeface="Arial" panose="020B0604020202020204" pitchFamily="34" charset="0"/>
                <a:cs typeface="Arial" panose="020B0604020202020204" pitchFamily="34" charset="0"/>
                <a:sym typeface="Calibri"/>
              </a:rPr>
              <a:t> Gold Partner in advanced analytics</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Gartner Cool Vendor: Advanced Analytics Service Providers for Marketing</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Founder Venkat  Viswanathan inducted into the Forbes Customer Council</a:t>
            </a:r>
          </a:p>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172" name="Shape 172"/>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13</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304709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leading global analytics and decision sciences provider, delivering solutions that help companies drive digital transformation and use data to gain a competitive advantage.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With analytics solutions that provide 360-degree view of the digital consumer, fuel machine learning capabilities and support artificial intelligence initiatives., LatentView enables leading global brands to predict new revenue streams, anticipate product trends and popularity, improve customer retention rates, optimize investment decisions and turn unstructured data into a valuable business asset.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trusted partner to enterprises worldwide, including more than two dozen Fortune 500 companies in the retail, CPG, financial, technology and healthcare sectors. LatentView has more than 550 employees in offices in Princeton, N.J., San Jose, Calif., London, Singapore and Chennai, India.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Awards and recognition:</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India Emerging 20 (IE20) Award (2016)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Frost &amp; Sullivan Analytics Company of the Year (2015 &amp; 2017)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Deloitte Fast50 (Eight consecutive years, 2009-2016)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Advanced Consulting Partner to Amazon Web Services </a:t>
            </a:r>
          </a:p>
          <a:p>
            <a:pPr marL="628650" marR="0" lvl="1" indent="-171450" algn="l" rtl="0">
              <a:spcBef>
                <a:spcPts val="0"/>
              </a:spcBef>
              <a:buClr>
                <a:schemeClr val="dk1"/>
              </a:buClr>
              <a:buSzPct val="100000"/>
              <a:buFont typeface="Arial"/>
              <a:buChar char="•"/>
            </a:pPr>
            <a:r>
              <a:rPr lang="en-US" sz="1200" b="0" i="0" u="none" strike="noStrike" cap="none" dirty="0" err="1">
                <a:solidFill>
                  <a:schemeClr val="dk1"/>
                </a:solidFill>
                <a:latin typeface="Arial" panose="020B0604020202020204" pitchFamily="34" charset="0"/>
                <a:cs typeface="Arial" panose="020B0604020202020204" pitchFamily="34" charset="0"/>
                <a:sym typeface="Calibri"/>
              </a:rPr>
              <a:t>Micrsoft</a:t>
            </a:r>
            <a:r>
              <a:rPr lang="en-US" sz="1200" b="0" i="0" u="none" strike="noStrike" cap="none" dirty="0">
                <a:solidFill>
                  <a:schemeClr val="dk1"/>
                </a:solidFill>
                <a:latin typeface="Arial" panose="020B0604020202020204" pitchFamily="34" charset="0"/>
                <a:cs typeface="Arial" panose="020B0604020202020204" pitchFamily="34" charset="0"/>
                <a:sym typeface="Calibri"/>
              </a:rPr>
              <a:t> Gold Partner in advanced analytics</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Gartner Cool Vendor: Advanced Analytics Service Providers for Marketing</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Founder Venkat  Viswanathan inducted into the Forbes Customer Council</a:t>
            </a:r>
          </a:p>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172" name="Shape 172"/>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15</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1636805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leading global analytics and decision sciences provider, delivering solutions that help companies drive digital transformation and use data to gain a competitive advantage.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With analytics solutions that provide 360-degree view of the digital consumer, fuel machine learning capabilities and support artificial intelligence initiatives., LatentView enables leading global brands to predict new revenue streams, anticipate product trends and popularity, improve customer retention rates, optimize investment decisions and turn unstructured data into a valuable business asset.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trusted partner to enterprises worldwide, including more than two dozen Fortune 500 companies in the retail, CPG, financial, technology and healthcare sectors. LatentView has more than 550 employees in offices in Princeton, N.J., San Jose, Calif., London, Singapore and Chennai, India.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Awards and recognition:</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India Emerging 20 (IE20) Award (2016)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Frost &amp; Sullivan Analytics Company of the Year (2015 &amp; 2017)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Deloitte Fast50 (Eight consecutive years, 2009-2016)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Advanced Consulting Partner to Amazon Web Services </a:t>
            </a:r>
          </a:p>
          <a:p>
            <a:pPr marL="628650" marR="0" lvl="1" indent="-171450" algn="l" rtl="0">
              <a:spcBef>
                <a:spcPts val="0"/>
              </a:spcBef>
              <a:buClr>
                <a:schemeClr val="dk1"/>
              </a:buClr>
              <a:buSzPct val="100000"/>
              <a:buFont typeface="Arial"/>
              <a:buChar char="•"/>
            </a:pPr>
            <a:r>
              <a:rPr lang="en-US" sz="1200" b="0" i="0" u="none" strike="noStrike" cap="none" dirty="0" err="1">
                <a:solidFill>
                  <a:schemeClr val="dk1"/>
                </a:solidFill>
                <a:latin typeface="Arial" panose="020B0604020202020204" pitchFamily="34" charset="0"/>
                <a:cs typeface="Arial" panose="020B0604020202020204" pitchFamily="34" charset="0"/>
                <a:sym typeface="Calibri"/>
              </a:rPr>
              <a:t>Micrsoft</a:t>
            </a:r>
            <a:r>
              <a:rPr lang="en-US" sz="1200" b="0" i="0" u="none" strike="noStrike" cap="none" dirty="0">
                <a:solidFill>
                  <a:schemeClr val="dk1"/>
                </a:solidFill>
                <a:latin typeface="Arial" panose="020B0604020202020204" pitchFamily="34" charset="0"/>
                <a:cs typeface="Arial" panose="020B0604020202020204" pitchFamily="34" charset="0"/>
                <a:sym typeface="Calibri"/>
              </a:rPr>
              <a:t> Gold Partner in advanced analytics</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Gartner Cool Vendor: Advanced Analytics Service Providers for Marketing</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Founder Venkat  Viswanathan inducted into the Forbes Customer Council</a:t>
            </a:r>
          </a:p>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172" name="Shape 172"/>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17</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2348877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leading global analytics and decision sciences provider, delivering solutions that help companies drive digital transformation and use data to gain a competitive advantage.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With analytics solutions that provide 360-degree view of the digital consumer, fuel machine learning capabilities and support artificial intelligence initiatives., LatentView enables leading global brands to predict new revenue streams, anticipate product trends and popularity, improve customer retention rates, optimize investment decisions and turn unstructured data into a valuable business asset.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trusted partner to enterprises worldwide, including more than two dozen Fortune 500 companies in the retail, CPG, financial, technology and healthcare sectors. LatentView has more than 550 employees in offices in Princeton, N.J., San Jose, Calif., London, Singapore and Chennai, India.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Awards and recognition:</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India Emerging 20 (IE20) Award (2016)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Frost &amp; Sullivan Analytics Company of the Year (2015 &amp; 2017)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Deloitte Fast50 (Eight consecutive years, 2009-2016)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Advanced Consulting Partner to Amazon Web Services </a:t>
            </a:r>
          </a:p>
          <a:p>
            <a:pPr marL="628650" marR="0" lvl="1" indent="-171450" algn="l" rtl="0">
              <a:spcBef>
                <a:spcPts val="0"/>
              </a:spcBef>
              <a:buClr>
                <a:schemeClr val="dk1"/>
              </a:buClr>
              <a:buSzPct val="100000"/>
              <a:buFont typeface="Arial"/>
              <a:buChar char="•"/>
            </a:pPr>
            <a:r>
              <a:rPr lang="en-US" sz="1200" b="0" i="0" u="none" strike="noStrike" cap="none" dirty="0" err="1">
                <a:solidFill>
                  <a:schemeClr val="dk1"/>
                </a:solidFill>
                <a:latin typeface="Arial" panose="020B0604020202020204" pitchFamily="34" charset="0"/>
                <a:cs typeface="Arial" panose="020B0604020202020204" pitchFamily="34" charset="0"/>
                <a:sym typeface="Calibri"/>
              </a:rPr>
              <a:t>Micrsoft</a:t>
            </a:r>
            <a:r>
              <a:rPr lang="en-US" sz="1200" b="0" i="0" u="none" strike="noStrike" cap="none" dirty="0">
                <a:solidFill>
                  <a:schemeClr val="dk1"/>
                </a:solidFill>
                <a:latin typeface="Arial" panose="020B0604020202020204" pitchFamily="34" charset="0"/>
                <a:cs typeface="Arial" panose="020B0604020202020204" pitchFamily="34" charset="0"/>
                <a:sym typeface="Calibri"/>
              </a:rPr>
              <a:t> Gold Partner in advanced analytics</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Gartner Cool Vendor: Advanced Analytics Service Providers for Marketing</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Founder Venkat  Viswanathan inducted into the Forbes Customer Council</a:t>
            </a:r>
          </a:p>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172" name="Shape 172"/>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20</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1466895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91E1D-0E33-4E39-8C07-8B468157F15D}" type="slidenum">
              <a:rPr lang="en-US" smtClean="0"/>
              <a:t>31</a:t>
            </a:fld>
            <a:endParaRPr lang="en-US"/>
          </a:p>
        </p:txBody>
      </p:sp>
    </p:spTree>
    <p:extLst>
      <p:ext uri="{BB962C8B-B14F-4D97-AF65-F5344CB8AC3E}">
        <p14:creationId xmlns:p14="http://schemas.microsoft.com/office/powerpoint/2010/main" val="3501200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6" name="Shape 556"/>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557" name="Shape 557"/>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32</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2748007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91E1D-0E33-4E39-8C07-8B468157F15D}" type="slidenum">
              <a:rPr lang="en-US" smtClean="0"/>
              <a:t>33</a:t>
            </a:fld>
            <a:endParaRPr lang="en-US"/>
          </a:p>
        </p:txBody>
      </p:sp>
    </p:spTree>
    <p:extLst>
      <p:ext uri="{BB962C8B-B14F-4D97-AF65-F5344CB8AC3E}">
        <p14:creationId xmlns:p14="http://schemas.microsoft.com/office/powerpoint/2010/main" val="254880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r>
              <a:rPr lang="en-IN" b="1" dirty="0"/>
              <a:t>Unilever – Trend</a:t>
            </a:r>
            <a:r>
              <a:rPr lang="en-IN" b="1" baseline="0" dirty="0"/>
              <a:t> Classification &amp; Anomaly Detection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dirty="0">
              <a:solidFill>
                <a:schemeClr val="tx2">
                  <a:lumMod val="75000"/>
                </a:schemeClr>
              </a:solidFill>
              <a:latin typeface="Segoe UI" panose="020B0502040204020203" pitchFamily="34" charset="0"/>
              <a:cs typeface="Segoe UI" panose="020B0502040204020203" pitchFamily="34" charset="0"/>
            </a:endParaRPr>
          </a:p>
        </p:txBody>
      </p:sp>
      <p:sp>
        <p:nvSpPr>
          <p:cNvPr id="259" name="Shape 259"/>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a:buSzPct val="25000"/>
              <a:defRPr/>
            </a:pPr>
            <a:fld id="{00000000-1234-1234-1234-123412341234}" type="slidenum">
              <a:rPr lang="en-US">
                <a:solidFill>
                  <a:prstClr val="black"/>
                </a:solidFill>
                <a:ea typeface="Calibri"/>
                <a:cs typeface="Calibri"/>
                <a:sym typeface="Calibri"/>
              </a:rPr>
              <a:pPr>
                <a:buSzPct val="25000"/>
                <a:defRPr/>
              </a:pPr>
              <a:t>34</a:t>
            </a:fld>
            <a:endParaRPr lang="en-US">
              <a:solidFill>
                <a:prstClr val="black"/>
              </a:solidFill>
              <a:ea typeface="Calibri"/>
              <a:cs typeface="Calibri"/>
              <a:sym typeface="Calibri"/>
            </a:endParaRPr>
          </a:p>
        </p:txBody>
      </p:sp>
    </p:spTree>
    <p:extLst>
      <p:ext uri="{BB962C8B-B14F-4D97-AF65-F5344CB8AC3E}">
        <p14:creationId xmlns:p14="http://schemas.microsoft.com/office/powerpoint/2010/main" val="2276526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200" b="1" kern="1200" dirty="0">
                <a:solidFill>
                  <a:schemeClr val="tx1"/>
                </a:solidFill>
                <a:effectLst/>
                <a:latin typeface="+mn-lt"/>
                <a:ea typeface="+mn-ea"/>
                <a:cs typeface="+mn-cs"/>
              </a:rPr>
              <a:t>Pandora</a:t>
            </a:r>
            <a:r>
              <a:rPr lang="en-IN" sz="1200" b="1" kern="1200" baseline="0" dirty="0">
                <a:solidFill>
                  <a:schemeClr val="tx1"/>
                </a:solidFill>
                <a:effectLst/>
                <a:latin typeface="+mn-lt"/>
                <a:ea typeface="+mn-ea"/>
                <a:cs typeface="+mn-cs"/>
              </a:rPr>
              <a:t> </a:t>
            </a:r>
            <a:r>
              <a:rPr lang="mr-IN" sz="1200" b="1" kern="1200" baseline="0" dirty="0">
                <a:solidFill>
                  <a:schemeClr val="tx1"/>
                </a:solidFill>
                <a:effectLst/>
                <a:latin typeface="+mn-lt"/>
                <a:ea typeface="+mn-ea"/>
                <a:cs typeface="+mn-cs"/>
              </a:rPr>
              <a:t>–</a:t>
            </a:r>
            <a:r>
              <a:rPr lang="en-IN" sz="1200" b="1" kern="1200" baseline="0" dirty="0">
                <a:solidFill>
                  <a:schemeClr val="tx1"/>
                </a:solidFill>
                <a:effectLst/>
                <a:latin typeface="+mn-lt"/>
                <a:ea typeface="+mn-ea"/>
                <a:cs typeface="+mn-cs"/>
              </a:rPr>
              <a:t> Demand Forecasting</a:t>
            </a:r>
            <a:endParaRPr lang="en-IN" sz="1200" b="1" kern="1200" dirty="0">
              <a:solidFill>
                <a:schemeClr val="tx1"/>
              </a:solidFill>
              <a:effectLst/>
              <a:latin typeface="+mn-lt"/>
              <a:ea typeface="+mn-ea"/>
              <a:cs typeface="+mn-cs"/>
            </a:endParaRPr>
          </a:p>
        </p:txBody>
      </p:sp>
      <p:sp>
        <p:nvSpPr>
          <p:cNvPr id="259" name="Shape 259"/>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85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962025" y="1177925"/>
            <a:ext cx="5651500" cy="31797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757598" y="4533941"/>
            <a:ext cx="6060779" cy="3709589"/>
          </a:xfrm>
          <a:prstGeom prst="rect">
            <a:avLst/>
          </a:prstGeom>
          <a:noFill/>
          <a:ln>
            <a:noFill/>
          </a:ln>
        </p:spPr>
        <p:txBody>
          <a:bodyPr wrap="square" lIns="96645" tIns="48309" rIns="96645" bIns="48309" anchor="t" anchorCtr="0">
            <a:noAutofit/>
          </a:bodyPr>
          <a:lstStyle/>
          <a:p>
            <a:pPr>
              <a:buSzPct val="25000"/>
            </a:pPr>
            <a:endParaRPr sz="1300" dirty="0">
              <a:solidFill>
                <a:schemeClr val="dk1"/>
              </a:solidFill>
              <a:latin typeface="Calibri"/>
              <a:ea typeface="Calibri"/>
              <a:cs typeface="Calibri"/>
              <a:sym typeface="Calibri"/>
            </a:endParaRPr>
          </a:p>
        </p:txBody>
      </p:sp>
      <p:sp>
        <p:nvSpPr>
          <p:cNvPr id="259" name="Shape 259"/>
          <p:cNvSpPr txBox="1">
            <a:spLocks noGrp="1"/>
          </p:cNvSpPr>
          <p:nvPr>
            <p:ph type="sldNum" idx="12"/>
          </p:nvPr>
        </p:nvSpPr>
        <p:spPr>
          <a:xfrm>
            <a:off x="4291298" y="8948485"/>
            <a:ext cx="3282922" cy="472694"/>
          </a:xfrm>
          <a:prstGeom prst="rect">
            <a:avLst/>
          </a:prstGeom>
          <a:noFill/>
          <a:ln>
            <a:noFill/>
          </a:ln>
        </p:spPr>
        <p:txBody>
          <a:bodyPr wrap="square" lIns="96645" tIns="48309" rIns="96645" bIns="48309"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Pct val="25000"/>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273961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3FCDF90-CA59-4999-BA92-3F80B38037CC}" type="slidenum">
              <a:rPr lang="en-US" smtClean="0"/>
              <a:t>36</a:t>
            </a:fld>
            <a:endParaRPr lang="en-US"/>
          </a:p>
        </p:txBody>
      </p:sp>
    </p:spTree>
    <p:extLst>
      <p:ext uri="{BB962C8B-B14F-4D97-AF65-F5344CB8AC3E}">
        <p14:creationId xmlns:p14="http://schemas.microsoft.com/office/powerpoint/2010/main" val="132410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leading global analytics and decision sciences provider, delivering solutions that help companies drive digital transformation and use data to gain a competitive advantage.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With analytics solutions that provide 360-degree view of the digital consumer, fuel machine learning capabilities and support artificial intelligence initiatives., LatentView enables leading global brands to predict new revenue streams, anticipate product trends and popularity, improve customer retention rates, optimize investment decisions and turn unstructured data into a valuable business asset.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trusted partner to enterprises worldwide, including more than two dozen Fortune 500 companies in the retail, CPG, financial, technology and healthcare sectors. LatentView has more than 550 employees in offices in Princeton, N.J., San Jose, Calif., London, Singapore and Chennai, India.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Awards and recognition:</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India Emerging 20 (IE20) Award (2016)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Frost &amp; Sullivan Analytics Company of the Year (2015 &amp; 2017)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Deloitte Fast50 (Eight consecutive years, 2009-2016)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Advanced Consulting Partner to Amazon Web Services </a:t>
            </a:r>
          </a:p>
          <a:p>
            <a:pPr marL="628650" marR="0" lvl="1" indent="-171450" algn="l" rtl="0">
              <a:spcBef>
                <a:spcPts val="0"/>
              </a:spcBef>
              <a:buClr>
                <a:schemeClr val="dk1"/>
              </a:buClr>
              <a:buSzPct val="100000"/>
              <a:buFont typeface="Arial"/>
              <a:buChar char="•"/>
            </a:pPr>
            <a:r>
              <a:rPr lang="en-US" sz="1200" b="0" i="0" u="none" strike="noStrike" cap="none" dirty="0" err="1">
                <a:solidFill>
                  <a:schemeClr val="dk1"/>
                </a:solidFill>
                <a:latin typeface="Arial" panose="020B0604020202020204" pitchFamily="34" charset="0"/>
                <a:cs typeface="Arial" panose="020B0604020202020204" pitchFamily="34" charset="0"/>
                <a:sym typeface="Calibri"/>
              </a:rPr>
              <a:t>Micrsoft</a:t>
            </a:r>
            <a:r>
              <a:rPr lang="en-US" sz="1200" b="0" i="0" u="none" strike="noStrike" cap="none" dirty="0">
                <a:solidFill>
                  <a:schemeClr val="dk1"/>
                </a:solidFill>
                <a:latin typeface="Arial" panose="020B0604020202020204" pitchFamily="34" charset="0"/>
                <a:cs typeface="Arial" panose="020B0604020202020204" pitchFamily="34" charset="0"/>
                <a:sym typeface="Calibri"/>
              </a:rPr>
              <a:t> Gold Partner in advanced analytics</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Gartner Cool Vendor: Advanced Analytics Service Providers for Marketing</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Founder Venkat  Viswanathan inducted into the Forbes Customer Council</a:t>
            </a:r>
          </a:p>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172" name="Shape 172"/>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4</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395874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232" name="Shape 232"/>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5</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54968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962025" y="1177925"/>
            <a:ext cx="5651500" cy="31797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757598" y="4533941"/>
            <a:ext cx="6060779" cy="3709589"/>
          </a:xfrm>
          <a:prstGeom prst="rect">
            <a:avLst/>
          </a:prstGeom>
          <a:noFill/>
          <a:ln>
            <a:noFill/>
          </a:ln>
        </p:spPr>
        <p:txBody>
          <a:bodyPr wrap="square" lIns="96645" tIns="48309" rIns="96645" bIns="48309" anchor="t" anchorCtr="0">
            <a:noAutofit/>
          </a:bodyPr>
          <a:lstStyle/>
          <a:p>
            <a:pPr>
              <a:buSzPct val="25000"/>
            </a:pPr>
            <a:endParaRPr sz="1300" dirty="0">
              <a:solidFill>
                <a:schemeClr val="dk1"/>
              </a:solidFill>
              <a:latin typeface="Calibri"/>
              <a:ea typeface="Calibri"/>
              <a:cs typeface="Calibri"/>
              <a:sym typeface="Calibri"/>
            </a:endParaRPr>
          </a:p>
        </p:txBody>
      </p:sp>
      <p:sp>
        <p:nvSpPr>
          <p:cNvPr id="259" name="Shape 259"/>
          <p:cNvSpPr txBox="1">
            <a:spLocks noGrp="1"/>
          </p:cNvSpPr>
          <p:nvPr>
            <p:ph type="sldNum" idx="12"/>
          </p:nvPr>
        </p:nvSpPr>
        <p:spPr>
          <a:xfrm>
            <a:off x="4291298" y="8948485"/>
            <a:ext cx="3282922" cy="472694"/>
          </a:xfrm>
          <a:prstGeom prst="rect">
            <a:avLst/>
          </a:prstGeom>
          <a:noFill/>
          <a:ln>
            <a:noFill/>
          </a:ln>
        </p:spPr>
        <p:txBody>
          <a:bodyPr wrap="square" lIns="96645" tIns="48309" rIns="96645" bIns="48309" anchor="b" anchorCtr="0">
            <a:noAutofit/>
          </a:bodyPr>
          <a:lstStyle/>
          <a:p>
            <a:pPr>
              <a:buSzPct val="25000"/>
            </a:pPr>
            <a:fld id="{00000000-1234-1234-1234-123412341234}" type="slidenum">
              <a:rPr lang="en-US">
                <a:solidFill>
                  <a:schemeClr val="dk1"/>
                </a:solidFill>
                <a:latin typeface="Calibri"/>
                <a:ea typeface="Calibri"/>
                <a:cs typeface="Calibri"/>
                <a:sym typeface="Calibri"/>
              </a:rPr>
              <a:pPr>
                <a:buSzPct val="25000"/>
              </a:pPr>
              <a:t>6</a:t>
            </a:fld>
            <a:endParaRPr lang="en-US">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1299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962025" y="1177925"/>
            <a:ext cx="5651500" cy="31797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757598" y="4533941"/>
            <a:ext cx="6060779" cy="3709589"/>
          </a:xfrm>
          <a:prstGeom prst="rect">
            <a:avLst/>
          </a:prstGeom>
          <a:noFill/>
          <a:ln>
            <a:noFill/>
          </a:ln>
        </p:spPr>
        <p:txBody>
          <a:bodyPr wrap="square" lIns="96645" tIns="48309" rIns="96645" bIns="48309" anchor="t" anchorCtr="0">
            <a:noAutofit/>
          </a:bodyPr>
          <a:lstStyle/>
          <a:p>
            <a:pPr>
              <a:buSzPct val="25000"/>
            </a:pPr>
            <a:endParaRPr sz="1300" dirty="0">
              <a:solidFill>
                <a:schemeClr val="dk1"/>
              </a:solidFill>
              <a:latin typeface="Calibri"/>
              <a:ea typeface="Calibri"/>
              <a:cs typeface="Calibri"/>
              <a:sym typeface="Calibri"/>
            </a:endParaRPr>
          </a:p>
        </p:txBody>
      </p:sp>
      <p:sp>
        <p:nvSpPr>
          <p:cNvPr id="259" name="Shape 259"/>
          <p:cNvSpPr txBox="1">
            <a:spLocks noGrp="1"/>
          </p:cNvSpPr>
          <p:nvPr>
            <p:ph type="sldNum" idx="12"/>
          </p:nvPr>
        </p:nvSpPr>
        <p:spPr>
          <a:xfrm>
            <a:off x="4291298" y="8948485"/>
            <a:ext cx="3282922" cy="472694"/>
          </a:xfrm>
          <a:prstGeom prst="rect">
            <a:avLst/>
          </a:prstGeom>
          <a:noFill/>
          <a:ln>
            <a:noFill/>
          </a:ln>
        </p:spPr>
        <p:txBody>
          <a:bodyPr wrap="square" lIns="96645" tIns="48309" rIns="96645" bIns="48309" anchor="b" anchorCtr="0">
            <a:noAutofit/>
          </a:bodyPr>
          <a:lstStyle/>
          <a:p>
            <a:pPr>
              <a:buSzPct val="25000"/>
            </a:pPr>
            <a:fld id="{00000000-1234-1234-1234-123412341234}" type="slidenum">
              <a:rPr lang="en-US">
                <a:solidFill>
                  <a:schemeClr val="dk1"/>
                </a:solidFill>
                <a:latin typeface="Calibri"/>
                <a:ea typeface="Calibri"/>
                <a:cs typeface="Calibri"/>
                <a:sym typeface="Calibri"/>
              </a:rPr>
              <a:pPr>
                <a:buSzPct val="25000"/>
              </a:pPr>
              <a:t>7</a:t>
            </a:fld>
            <a:endParaRPr lang="en-US">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415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962025" y="1177925"/>
            <a:ext cx="5651500" cy="31797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757598" y="4533941"/>
            <a:ext cx="6060779" cy="3709589"/>
          </a:xfrm>
          <a:prstGeom prst="rect">
            <a:avLst/>
          </a:prstGeom>
          <a:noFill/>
          <a:ln>
            <a:noFill/>
          </a:ln>
        </p:spPr>
        <p:txBody>
          <a:bodyPr wrap="square" lIns="96645" tIns="48309" rIns="96645" bIns="48309" anchor="t" anchorCtr="0">
            <a:noAutofit/>
          </a:bodyPr>
          <a:lstStyle/>
          <a:p>
            <a:pPr>
              <a:buSzPct val="25000"/>
            </a:pPr>
            <a:endParaRPr sz="1300" dirty="0">
              <a:solidFill>
                <a:schemeClr val="dk1"/>
              </a:solidFill>
              <a:latin typeface="Calibri"/>
              <a:ea typeface="Calibri"/>
              <a:cs typeface="Calibri"/>
              <a:sym typeface="Calibri"/>
            </a:endParaRPr>
          </a:p>
        </p:txBody>
      </p:sp>
      <p:sp>
        <p:nvSpPr>
          <p:cNvPr id="259" name="Shape 259"/>
          <p:cNvSpPr txBox="1">
            <a:spLocks noGrp="1"/>
          </p:cNvSpPr>
          <p:nvPr>
            <p:ph type="sldNum" idx="12"/>
          </p:nvPr>
        </p:nvSpPr>
        <p:spPr>
          <a:xfrm>
            <a:off x="4291298" y="8948485"/>
            <a:ext cx="3282922" cy="472694"/>
          </a:xfrm>
          <a:prstGeom prst="rect">
            <a:avLst/>
          </a:prstGeom>
          <a:noFill/>
          <a:ln>
            <a:noFill/>
          </a:ln>
        </p:spPr>
        <p:txBody>
          <a:bodyPr wrap="square" lIns="96645" tIns="48309" rIns="96645" bIns="48309" anchor="b" anchorCtr="0">
            <a:noAutofit/>
          </a:bodyPr>
          <a:lstStyle/>
          <a:p>
            <a:pPr>
              <a:buSzPct val="25000"/>
            </a:pPr>
            <a:fld id="{00000000-1234-1234-1234-123412341234}" type="slidenum">
              <a:rPr lang="en-US">
                <a:solidFill>
                  <a:schemeClr val="dk1"/>
                </a:solidFill>
                <a:latin typeface="Calibri"/>
                <a:ea typeface="Calibri"/>
                <a:cs typeface="Calibri"/>
                <a:sym typeface="Calibri"/>
              </a:rPr>
              <a:pPr>
                <a:buSzPct val="25000"/>
              </a:pPr>
              <a:t>8</a:t>
            </a:fld>
            <a:endParaRPr lang="en-US">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973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962025" y="1177925"/>
            <a:ext cx="5651500" cy="31797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757598" y="4533941"/>
            <a:ext cx="6060779" cy="3709589"/>
          </a:xfrm>
          <a:prstGeom prst="rect">
            <a:avLst/>
          </a:prstGeom>
          <a:noFill/>
          <a:ln>
            <a:noFill/>
          </a:ln>
        </p:spPr>
        <p:txBody>
          <a:bodyPr wrap="square" lIns="96645" tIns="48309" rIns="96645" bIns="48309" anchor="t" anchorCtr="0">
            <a:noAutofit/>
          </a:bodyPr>
          <a:lstStyle/>
          <a:p>
            <a:pPr>
              <a:buSzPct val="25000"/>
            </a:pPr>
            <a:endParaRPr sz="1300" dirty="0">
              <a:solidFill>
                <a:schemeClr val="dk1"/>
              </a:solidFill>
              <a:latin typeface="Calibri"/>
              <a:ea typeface="Calibri"/>
              <a:cs typeface="Calibri"/>
              <a:sym typeface="Calibri"/>
            </a:endParaRPr>
          </a:p>
        </p:txBody>
      </p:sp>
      <p:sp>
        <p:nvSpPr>
          <p:cNvPr id="259" name="Shape 259"/>
          <p:cNvSpPr txBox="1">
            <a:spLocks noGrp="1"/>
          </p:cNvSpPr>
          <p:nvPr>
            <p:ph type="sldNum" idx="12"/>
          </p:nvPr>
        </p:nvSpPr>
        <p:spPr>
          <a:xfrm>
            <a:off x="4291298" y="8948485"/>
            <a:ext cx="3282922" cy="472694"/>
          </a:xfrm>
          <a:prstGeom prst="rect">
            <a:avLst/>
          </a:prstGeom>
          <a:noFill/>
          <a:ln>
            <a:noFill/>
          </a:ln>
        </p:spPr>
        <p:txBody>
          <a:bodyPr wrap="square" lIns="96645" tIns="48309" rIns="96645" bIns="48309" anchor="b" anchorCtr="0">
            <a:noAutofit/>
          </a:bodyPr>
          <a:lstStyle/>
          <a:p>
            <a:pPr>
              <a:buSzPct val="25000"/>
            </a:pPr>
            <a:fld id="{00000000-1234-1234-1234-123412341234}" type="slidenum">
              <a:rPr lang="en-US">
                <a:solidFill>
                  <a:schemeClr val="dk1"/>
                </a:solidFill>
                <a:latin typeface="Calibri"/>
                <a:ea typeface="Calibri"/>
                <a:cs typeface="Calibri"/>
                <a:sym typeface="Calibri"/>
              </a:rPr>
              <a:pPr>
                <a:buSzPct val="25000"/>
              </a:pPr>
              <a:t>9</a:t>
            </a:fld>
            <a:endParaRPr lang="en-US">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124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leading global analytics and decision sciences provider, delivering solutions that help companies drive digital transformation and use data to gain a competitive advantage.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With analytics solutions that provide 360-degree view of the digital consumer, fuel machine learning capabilities and support artificial intelligence initiatives., LatentView enables leading global brands to predict new revenue streams, anticipate product trends and popularity, improve customer retention rates, optimize investment decisions and turn unstructured data into a valuable business asset.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trusted partner to enterprises worldwide, including more than two dozen Fortune 500 companies in the retail, CPG, financial, technology and healthcare sectors. LatentView has more than 550 employees in offices in Princeton, N.J., San Jose, Calif., London, Singapore and Chennai, India.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Awards and recognition:</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India Emerging 20 (IE20) Award (2016)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Frost &amp; Sullivan Analytics Company of the Year (2015 &amp; 2017)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Deloitte Fast50 (Eight consecutive years, 2009-2016)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Advanced Consulting Partner to Amazon Web Services </a:t>
            </a:r>
          </a:p>
          <a:p>
            <a:pPr marL="628650" marR="0" lvl="1" indent="-171450" algn="l" rtl="0">
              <a:spcBef>
                <a:spcPts val="0"/>
              </a:spcBef>
              <a:buClr>
                <a:schemeClr val="dk1"/>
              </a:buClr>
              <a:buSzPct val="100000"/>
              <a:buFont typeface="Arial"/>
              <a:buChar char="•"/>
            </a:pPr>
            <a:r>
              <a:rPr lang="en-US" sz="1200" b="0" i="0" u="none" strike="noStrike" cap="none" dirty="0" err="1">
                <a:solidFill>
                  <a:schemeClr val="dk1"/>
                </a:solidFill>
                <a:latin typeface="Arial" panose="020B0604020202020204" pitchFamily="34" charset="0"/>
                <a:cs typeface="Arial" panose="020B0604020202020204" pitchFamily="34" charset="0"/>
                <a:sym typeface="Calibri"/>
              </a:rPr>
              <a:t>Micrsoft</a:t>
            </a:r>
            <a:r>
              <a:rPr lang="en-US" sz="1200" b="0" i="0" u="none" strike="noStrike" cap="none" dirty="0">
                <a:solidFill>
                  <a:schemeClr val="dk1"/>
                </a:solidFill>
                <a:latin typeface="Arial" panose="020B0604020202020204" pitchFamily="34" charset="0"/>
                <a:cs typeface="Arial" panose="020B0604020202020204" pitchFamily="34" charset="0"/>
                <a:sym typeface="Calibri"/>
              </a:rPr>
              <a:t> Gold Partner in advanced analytics</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Gartner Cool Vendor: Advanced Analytics Service Providers for Marketing</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Founder Venkat  Viswanathan inducted into the Forbes Customer Council</a:t>
            </a:r>
          </a:p>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172" name="Shape 172"/>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11</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22144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latentview.com/"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8.tiff"/><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344E-8840-41DC-8090-C221A510CE9F}"/>
              </a:ext>
            </a:extLst>
          </p:cNvPr>
          <p:cNvSpPr>
            <a:spLocks noGrp="1"/>
          </p:cNvSpPr>
          <p:nvPr>
            <p:ph type="title"/>
          </p:nvPr>
        </p:nvSpPr>
        <p:spPr/>
        <p:txBody>
          <a:bodyPr>
            <a:no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5B17655-7070-40F5-8DCF-A8D75231DAEC}"/>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7DE74A2D-83BB-441E-9221-A853A7C34EAB}"/>
              </a:ext>
            </a:extLst>
          </p:cNvPr>
          <p:cNvSpPr txBox="1">
            <a:spLocks/>
          </p:cNvSpPr>
          <p:nvPr userDrawn="1"/>
        </p:nvSpPr>
        <p:spPr>
          <a:xfrm>
            <a:off x="72564" y="6527800"/>
            <a:ext cx="274864" cy="177800"/>
          </a:xfrm>
          <a:prstGeom prst="rect">
            <a:avLst/>
          </a:prstGeom>
          <a:solidFill>
            <a:srgbClr val="BFBFBF"/>
          </a:solidFill>
        </p:spPr>
        <p:txBody>
          <a:bodyPr wrap="none" lIns="0" tIns="0" rIns="0" bIns="0" anchor="ctr" anchorCtr="0"/>
          <a:lstStyle>
            <a:defPPr>
              <a:defRPr lang="en-US"/>
            </a:defPPr>
            <a:lvl1pPr marL="0" algn="ctr" defTabSz="914400" rtl="0" eaLnBrk="1" latinLnBrk="0" hangingPunct="1">
              <a:defRPr sz="8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6739A3-A001-4132-AECF-E1735C6210C2}" type="slidenum">
              <a:rPr lang="en-US" b="1" smtClean="0">
                <a:solidFill>
                  <a:prstClr val="black"/>
                </a:solidFill>
                <a:latin typeface="Arial" panose="020B0604020202020204" pitchFamily="34" charset="0"/>
                <a:cs typeface="Arial" panose="020B0604020202020204" pitchFamily="34" charset="0"/>
              </a:rPr>
              <a:pPr/>
              <a:t>‹#›</a:t>
            </a:fld>
            <a:endParaRPr lang="en-US"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94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045620"/>
      </p:ext>
    </p:extLst>
  </p:cSld>
  <p:clrMapOvr>
    <a:masterClrMapping/>
  </p:clrMapOvr>
  <p:extLst mod="1">
    <p:ext uri="{DCECCB84-F9BA-43D5-87BE-67443E8EF086}">
      <p15:sldGuideLst xmlns:p15="http://schemas.microsoft.com/office/powerpoint/2012/main">
        <p15:guide id="1" orient="horz" pos="43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743200"/>
            <a:ext cx="12192000" cy="4114800"/>
          </a:xfrm>
          <a:prstGeom prst="rect">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38" name="Title 1">
            <a:extLst>
              <a:ext uri="{FF2B5EF4-FFF2-40B4-BE49-F238E27FC236}">
                <a16:creationId xmlns:a16="http://schemas.microsoft.com/office/drawing/2014/main" id="{E063EDAE-3C20-4872-A920-DDD64F03094B}"/>
              </a:ext>
            </a:extLst>
          </p:cNvPr>
          <p:cNvSpPr>
            <a:spLocks noGrp="1"/>
          </p:cNvSpPr>
          <p:nvPr>
            <p:ph type="ctrTitle" hasCustomPrompt="1"/>
          </p:nvPr>
        </p:nvSpPr>
        <p:spPr>
          <a:xfrm>
            <a:off x="4297680" y="3869262"/>
            <a:ext cx="3596640" cy="814926"/>
          </a:xfrm>
        </p:spPr>
        <p:txBody>
          <a:bodyPr>
            <a:noAutofit/>
          </a:bodyPr>
          <a:lstStyle>
            <a:lvl1pPr algn="ctr">
              <a:defRPr sz="4600">
                <a:solidFill>
                  <a:schemeClr val="bg1"/>
                </a:solidFill>
                <a:effectLst/>
                <a:latin typeface="Arial" panose="020B0604020202020204" pitchFamily="34" charset="0"/>
                <a:cs typeface="Arial" panose="020B0604020202020204" pitchFamily="34" charset="0"/>
              </a:defRPr>
            </a:lvl1pPr>
          </a:lstStyle>
          <a:p>
            <a:r>
              <a:rPr lang="en-US" dirty="0"/>
              <a:t>Thank you!</a:t>
            </a:r>
          </a:p>
        </p:txBody>
      </p:sp>
      <p:pic>
        <p:nvPicPr>
          <p:cNvPr id="59" name="Picture 58">
            <a:extLst>
              <a:ext uri="{FF2B5EF4-FFF2-40B4-BE49-F238E27FC236}">
                <a16:creationId xmlns:a16="http://schemas.microsoft.com/office/drawing/2014/main" id="{CDD35920-50C1-4782-9856-992F2694213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02480" y="361022"/>
            <a:ext cx="2987040" cy="2112180"/>
          </a:xfrm>
          <a:prstGeom prst="rect">
            <a:avLst/>
          </a:prstGeom>
        </p:spPr>
      </p:pic>
      <p:grpSp>
        <p:nvGrpSpPr>
          <p:cNvPr id="81" name="Group 80"/>
          <p:cNvGrpSpPr/>
          <p:nvPr userDrawn="1"/>
        </p:nvGrpSpPr>
        <p:grpSpPr>
          <a:xfrm>
            <a:off x="369220" y="6091135"/>
            <a:ext cx="2782950" cy="571112"/>
            <a:chOff x="7145730" y="5048697"/>
            <a:chExt cx="2782950" cy="571112"/>
          </a:xfrm>
        </p:grpSpPr>
        <p:grpSp>
          <p:nvGrpSpPr>
            <p:cNvPr id="82" name="Group 81"/>
            <p:cNvGrpSpPr/>
            <p:nvPr/>
          </p:nvGrpSpPr>
          <p:grpSpPr>
            <a:xfrm>
              <a:off x="7145730" y="5048697"/>
              <a:ext cx="571116" cy="571112"/>
              <a:chOff x="9339783" y="4780636"/>
              <a:chExt cx="279044" cy="279044"/>
            </a:xfrm>
          </p:grpSpPr>
          <p:sp>
            <p:nvSpPr>
              <p:cNvPr id="92" name="Oval 91"/>
              <p:cNvSpPr/>
              <p:nvPr userDrawn="1"/>
            </p:nvSpPr>
            <p:spPr>
              <a:xfrm>
                <a:off x="9339783" y="4780636"/>
                <a:ext cx="279044" cy="279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kern="1200" dirty="0">
                  <a:solidFill>
                    <a:prstClr val="white"/>
                  </a:solidFill>
                  <a:latin typeface="Arial" panose="020B0604020202020204" pitchFamily="34" charset="0"/>
                </a:endParaRPr>
              </a:p>
            </p:txBody>
          </p:sp>
          <p:sp>
            <p:nvSpPr>
              <p:cNvPr id="93" name="Freeform 31"/>
              <p:cNvSpPr>
                <a:spLocks noEditPoints="1"/>
              </p:cNvSpPr>
              <p:nvPr userDrawn="1"/>
            </p:nvSpPr>
            <p:spPr bwMode="auto">
              <a:xfrm>
                <a:off x="9392002" y="4832855"/>
                <a:ext cx="174606" cy="174606"/>
              </a:xfrm>
              <a:custGeom>
                <a:avLst/>
                <a:gdLst/>
                <a:ahLst/>
                <a:cxnLst>
                  <a:cxn ang="0">
                    <a:pos x="365" y="125"/>
                  </a:cxn>
                  <a:cxn ang="0">
                    <a:pos x="319" y="138"/>
                  </a:cxn>
                  <a:cxn ang="0">
                    <a:pos x="290" y="169"/>
                  </a:cxn>
                  <a:cxn ang="0">
                    <a:pos x="280" y="219"/>
                  </a:cxn>
                  <a:cxn ang="0">
                    <a:pos x="276" y="257"/>
                  </a:cxn>
                  <a:cxn ang="0">
                    <a:pos x="241" y="258"/>
                  </a:cxn>
                  <a:cxn ang="0">
                    <a:pos x="268" y="325"/>
                  </a:cxn>
                  <a:cxn ang="0">
                    <a:pos x="282" y="330"/>
                  </a:cxn>
                  <a:cxn ang="0">
                    <a:pos x="283" y="534"/>
                  </a:cxn>
                  <a:cxn ang="0">
                    <a:pos x="339" y="536"/>
                  </a:cxn>
                  <a:cxn ang="0">
                    <a:pos x="368" y="529"/>
                  </a:cxn>
                  <a:cxn ang="0">
                    <a:pos x="422" y="325"/>
                  </a:cxn>
                  <a:cxn ang="0">
                    <a:pos x="426" y="294"/>
                  </a:cxn>
                  <a:cxn ang="0">
                    <a:pos x="427" y="258"/>
                  </a:cxn>
                  <a:cxn ang="0">
                    <a:pos x="394" y="260"/>
                  </a:cxn>
                  <a:cxn ang="0">
                    <a:pos x="373" y="258"/>
                  </a:cxn>
                  <a:cxn ang="0">
                    <a:pos x="368" y="212"/>
                  </a:cxn>
                  <a:cxn ang="0">
                    <a:pos x="373" y="193"/>
                  </a:cxn>
                  <a:cxn ang="0">
                    <a:pos x="427" y="126"/>
                  </a:cxn>
                  <a:cxn ang="0">
                    <a:pos x="319" y="0"/>
                  </a:cxn>
                  <a:cxn ang="0">
                    <a:pos x="420" y="10"/>
                  </a:cxn>
                  <a:cxn ang="0">
                    <a:pos x="506" y="42"/>
                  </a:cxn>
                  <a:cxn ang="0">
                    <a:pos x="572" y="90"/>
                  </a:cxn>
                  <a:cxn ang="0">
                    <a:pos x="620" y="153"/>
                  </a:cxn>
                  <a:cxn ang="0">
                    <a:pos x="651" y="226"/>
                  </a:cxn>
                  <a:cxn ang="0">
                    <a:pos x="663" y="305"/>
                  </a:cxn>
                  <a:cxn ang="0">
                    <a:pos x="659" y="385"/>
                  </a:cxn>
                  <a:cxn ang="0">
                    <a:pos x="638" y="462"/>
                  </a:cxn>
                  <a:cxn ang="0">
                    <a:pos x="601" y="533"/>
                  </a:cxn>
                  <a:cxn ang="0">
                    <a:pos x="547" y="593"/>
                  </a:cxn>
                  <a:cxn ang="0">
                    <a:pos x="477" y="636"/>
                  </a:cxn>
                  <a:cxn ang="0">
                    <a:pos x="391" y="661"/>
                  </a:cxn>
                  <a:cxn ang="0">
                    <a:pos x="290" y="661"/>
                  </a:cxn>
                  <a:cxn ang="0">
                    <a:pos x="216" y="640"/>
                  </a:cxn>
                  <a:cxn ang="0">
                    <a:pos x="144" y="598"/>
                  </a:cxn>
                  <a:cxn ang="0">
                    <a:pos x="80" y="537"/>
                  </a:cxn>
                  <a:cxn ang="0">
                    <a:pos x="30" y="461"/>
                  </a:cxn>
                  <a:cxn ang="0">
                    <a:pos x="3" y="373"/>
                  </a:cxn>
                  <a:cxn ang="0">
                    <a:pos x="3" y="276"/>
                  </a:cxn>
                  <a:cxn ang="0">
                    <a:pos x="37" y="175"/>
                  </a:cxn>
                  <a:cxn ang="0">
                    <a:pos x="73" y="121"/>
                  </a:cxn>
                  <a:cxn ang="0">
                    <a:pos x="125" y="71"/>
                  </a:cxn>
                  <a:cxn ang="0">
                    <a:pos x="191" y="31"/>
                  </a:cxn>
                  <a:cxn ang="0">
                    <a:pos x="273" y="6"/>
                  </a:cxn>
                </a:cxnLst>
                <a:rect l="0" t="0" r="r" b="b"/>
                <a:pathLst>
                  <a:path w="663" h="663">
                    <a:moveTo>
                      <a:pt x="394" y="124"/>
                    </a:moveTo>
                    <a:lnTo>
                      <a:pt x="365" y="125"/>
                    </a:lnTo>
                    <a:lnTo>
                      <a:pt x="340" y="129"/>
                    </a:lnTo>
                    <a:lnTo>
                      <a:pt x="319" y="138"/>
                    </a:lnTo>
                    <a:lnTo>
                      <a:pt x="302" y="151"/>
                    </a:lnTo>
                    <a:lnTo>
                      <a:pt x="290" y="169"/>
                    </a:lnTo>
                    <a:lnTo>
                      <a:pt x="283" y="192"/>
                    </a:lnTo>
                    <a:lnTo>
                      <a:pt x="280" y="219"/>
                    </a:lnTo>
                    <a:lnTo>
                      <a:pt x="283" y="253"/>
                    </a:lnTo>
                    <a:lnTo>
                      <a:pt x="276" y="257"/>
                    </a:lnTo>
                    <a:lnTo>
                      <a:pt x="266" y="258"/>
                    </a:lnTo>
                    <a:lnTo>
                      <a:pt x="241" y="258"/>
                    </a:lnTo>
                    <a:lnTo>
                      <a:pt x="241" y="325"/>
                    </a:lnTo>
                    <a:lnTo>
                      <a:pt x="268" y="325"/>
                    </a:lnTo>
                    <a:lnTo>
                      <a:pt x="276" y="326"/>
                    </a:lnTo>
                    <a:lnTo>
                      <a:pt x="282" y="330"/>
                    </a:lnTo>
                    <a:lnTo>
                      <a:pt x="283" y="337"/>
                    </a:lnTo>
                    <a:lnTo>
                      <a:pt x="283" y="534"/>
                    </a:lnTo>
                    <a:lnTo>
                      <a:pt x="319" y="534"/>
                    </a:lnTo>
                    <a:lnTo>
                      <a:pt x="339" y="536"/>
                    </a:lnTo>
                    <a:lnTo>
                      <a:pt x="355" y="534"/>
                    </a:lnTo>
                    <a:lnTo>
                      <a:pt x="368" y="529"/>
                    </a:lnTo>
                    <a:lnTo>
                      <a:pt x="368" y="325"/>
                    </a:lnTo>
                    <a:lnTo>
                      <a:pt x="422" y="325"/>
                    </a:lnTo>
                    <a:lnTo>
                      <a:pt x="425" y="310"/>
                    </a:lnTo>
                    <a:lnTo>
                      <a:pt x="426" y="294"/>
                    </a:lnTo>
                    <a:lnTo>
                      <a:pt x="427" y="278"/>
                    </a:lnTo>
                    <a:lnTo>
                      <a:pt x="427" y="258"/>
                    </a:lnTo>
                    <a:lnTo>
                      <a:pt x="405" y="258"/>
                    </a:lnTo>
                    <a:lnTo>
                      <a:pt x="394" y="260"/>
                    </a:lnTo>
                    <a:lnTo>
                      <a:pt x="383" y="260"/>
                    </a:lnTo>
                    <a:lnTo>
                      <a:pt x="373" y="258"/>
                    </a:lnTo>
                    <a:lnTo>
                      <a:pt x="368" y="253"/>
                    </a:lnTo>
                    <a:lnTo>
                      <a:pt x="368" y="212"/>
                    </a:lnTo>
                    <a:lnTo>
                      <a:pt x="369" y="201"/>
                    </a:lnTo>
                    <a:lnTo>
                      <a:pt x="373" y="193"/>
                    </a:lnTo>
                    <a:lnTo>
                      <a:pt x="427" y="193"/>
                    </a:lnTo>
                    <a:lnTo>
                      <a:pt x="427" y="126"/>
                    </a:lnTo>
                    <a:lnTo>
                      <a:pt x="394" y="124"/>
                    </a:lnTo>
                    <a:close/>
                    <a:moveTo>
                      <a:pt x="319" y="0"/>
                    </a:moveTo>
                    <a:lnTo>
                      <a:pt x="372" y="2"/>
                    </a:lnTo>
                    <a:lnTo>
                      <a:pt x="420" y="10"/>
                    </a:lnTo>
                    <a:lnTo>
                      <a:pt x="465" y="24"/>
                    </a:lnTo>
                    <a:lnTo>
                      <a:pt x="506" y="42"/>
                    </a:lnTo>
                    <a:lnTo>
                      <a:pt x="541" y="65"/>
                    </a:lnTo>
                    <a:lnTo>
                      <a:pt x="572" y="90"/>
                    </a:lnTo>
                    <a:lnTo>
                      <a:pt x="598" y="121"/>
                    </a:lnTo>
                    <a:lnTo>
                      <a:pt x="620" y="153"/>
                    </a:lnTo>
                    <a:lnTo>
                      <a:pt x="638" y="189"/>
                    </a:lnTo>
                    <a:lnTo>
                      <a:pt x="651" y="226"/>
                    </a:lnTo>
                    <a:lnTo>
                      <a:pt x="659" y="265"/>
                    </a:lnTo>
                    <a:lnTo>
                      <a:pt x="663" y="305"/>
                    </a:lnTo>
                    <a:lnTo>
                      <a:pt x="663" y="346"/>
                    </a:lnTo>
                    <a:lnTo>
                      <a:pt x="659" y="385"/>
                    </a:lnTo>
                    <a:lnTo>
                      <a:pt x="651" y="425"/>
                    </a:lnTo>
                    <a:lnTo>
                      <a:pt x="638" y="462"/>
                    </a:lnTo>
                    <a:lnTo>
                      <a:pt x="622" y="498"/>
                    </a:lnTo>
                    <a:lnTo>
                      <a:pt x="601" y="533"/>
                    </a:lnTo>
                    <a:lnTo>
                      <a:pt x="576" y="564"/>
                    </a:lnTo>
                    <a:lnTo>
                      <a:pt x="547" y="593"/>
                    </a:lnTo>
                    <a:lnTo>
                      <a:pt x="513" y="616"/>
                    </a:lnTo>
                    <a:lnTo>
                      <a:pt x="477" y="636"/>
                    </a:lnTo>
                    <a:lnTo>
                      <a:pt x="436" y="651"/>
                    </a:lnTo>
                    <a:lnTo>
                      <a:pt x="391" y="661"/>
                    </a:lnTo>
                    <a:lnTo>
                      <a:pt x="343" y="663"/>
                    </a:lnTo>
                    <a:lnTo>
                      <a:pt x="290" y="661"/>
                    </a:lnTo>
                    <a:lnTo>
                      <a:pt x="254" y="654"/>
                    </a:lnTo>
                    <a:lnTo>
                      <a:pt x="216" y="640"/>
                    </a:lnTo>
                    <a:lnTo>
                      <a:pt x="179" y="622"/>
                    </a:lnTo>
                    <a:lnTo>
                      <a:pt x="144" y="598"/>
                    </a:lnTo>
                    <a:lnTo>
                      <a:pt x="111" y="570"/>
                    </a:lnTo>
                    <a:lnTo>
                      <a:pt x="80" y="537"/>
                    </a:lnTo>
                    <a:lnTo>
                      <a:pt x="53" y="501"/>
                    </a:lnTo>
                    <a:lnTo>
                      <a:pt x="30" y="461"/>
                    </a:lnTo>
                    <a:lnTo>
                      <a:pt x="14" y="419"/>
                    </a:lnTo>
                    <a:lnTo>
                      <a:pt x="3" y="373"/>
                    </a:lnTo>
                    <a:lnTo>
                      <a:pt x="0" y="326"/>
                    </a:lnTo>
                    <a:lnTo>
                      <a:pt x="3" y="276"/>
                    </a:lnTo>
                    <a:lnTo>
                      <a:pt x="15" y="226"/>
                    </a:lnTo>
                    <a:lnTo>
                      <a:pt x="37" y="175"/>
                    </a:lnTo>
                    <a:lnTo>
                      <a:pt x="54" y="147"/>
                    </a:lnTo>
                    <a:lnTo>
                      <a:pt x="73" y="121"/>
                    </a:lnTo>
                    <a:lnTo>
                      <a:pt x="97" y="95"/>
                    </a:lnTo>
                    <a:lnTo>
                      <a:pt x="125" y="71"/>
                    </a:lnTo>
                    <a:lnTo>
                      <a:pt x="157" y="49"/>
                    </a:lnTo>
                    <a:lnTo>
                      <a:pt x="191" y="31"/>
                    </a:lnTo>
                    <a:lnTo>
                      <a:pt x="230" y="15"/>
                    </a:lnTo>
                    <a:lnTo>
                      <a:pt x="273" y="6"/>
                    </a:lnTo>
                    <a:lnTo>
                      <a:pt x="319" y="0"/>
                    </a:lnTo>
                    <a:close/>
                  </a:path>
                </a:pathLst>
              </a:custGeom>
              <a:solidFill>
                <a:srgbClr val="1957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400" kern="1200" dirty="0">
                  <a:solidFill>
                    <a:prstClr val="black"/>
                  </a:solidFill>
                  <a:latin typeface="Arial" panose="020B0604020202020204" pitchFamily="34" charset="0"/>
                  <a:ea typeface="+mn-ea"/>
                  <a:cs typeface="Arial" panose="020B0604020202020204" pitchFamily="34" charset="0"/>
                </a:endParaRPr>
              </a:p>
            </p:txBody>
          </p:sp>
        </p:grpSp>
        <p:grpSp>
          <p:nvGrpSpPr>
            <p:cNvPr id="83" name="Group 82"/>
            <p:cNvGrpSpPr/>
            <p:nvPr/>
          </p:nvGrpSpPr>
          <p:grpSpPr>
            <a:xfrm>
              <a:off x="7883008" y="5048697"/>
              <a:ext cx="571116" cy="571112"/>
              <a:chOff x="9665008" y="4780636"/>
              <a:chExt cx="279044" cy="279044"/>
            </a:xfrm>
          </p:grpSpPr>
          <p:sp>
            <p:nvSpPr>
              <p:cNvPr id="90" name="Oval 89"/>
              <p:cNvSpPr/>
              <p:nvPr userDrawn="1"/>
            </p:nvSpPr>
            <p:spPr>
              <a:xfrm>
                <a:off x="9665008" y="4780636"/>
                <a:ext cx="279044" cy="279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kern="1200" dirty="0">
                  <a:solidFill>
                    <a:prstClr val="white"/>
                  </a:solidFill>
                  <a:latin typeface="Arial" panose="020B0604020202020204" pitchFamily="34" charset="0"/>
                </a:endParaRPr>
              </a:p>
            </p:txBody>
          </p:sp>
          <p:sp>
            <p:nvSpPr>
              <p:cNvPr id="91" name="Freeform 48"/>
              <p:cNvSpPr>
                <a:spLocks/>
              </p:cNvSpPr>
              <p:nvPr userDrawn="1"/>
            </p:nvSpPr>
            <p:spPr bwMode="auto">
              <a:xfrm>
                <a:off x="9706594" y="4852691"/>
                <a:ext cx="195872" cy="134934"/>
              </a:xfrm>
              <a:custGeom>
                <a:avLst/>
                <a:gdLst>
                  <a:gd name="T0" fmla="*/ 652 w 720"/>
                  <a:gd name="T1" fmla="*/ 218 h 496"/>
                  <a:gd name="T2" fmla="*/ 688 w 720"/>
                  <a:gd name="T3" fmla="*/ 206 h 496"/>
                  <a:gd name="T4" fmla="*/ 712 w 720"/>
                  <a:gd name="T5" fmla="*/ 182 h 496"/>
                  <a:gd name="T6" fmla="*/ 700 w 720"/>
                  <a:gd name="T7" fmla="*/ 180 h 496"/>
                  <a:gd name="T8" fmla="*/ 642 w 720"/>
                  <a:gd name="T9" fmla="*/ 186 h 496"/>
                  <a:gd name="T10" fmla="*/ 628 w 720"/>
                  <a:gd name="T11" fmla="*/ 166 h 496"/>
                  <a:gd name="T12" fmla="*/ 606 w 720"/>
                  <a:gd name="T13" fmla="*/ 118 h 496"/>
                  <a:gd name="T14" fmla="*/ 548 w 720"/>
                  <a:gd name="T15" fmla="*/ 64 h 496"/>
                  <a:gd name="T16" fmla="*/ 500 w 720"/>
                  <a:gd name="T17" fmla="*/ 48 h 496"/>
                  <a:gd name="T18" fmla="*/ 476 w 720"/>
                  <a:gd name="T19" fmla="*/ 48 h 496"/>
                  <a:gd name="T20" fmla="*/ 504 w 720"/>
                  <a:gd name="T21" fmla="*/ 38 h 496"/>
                  <a:gd name="T22" fmla="*/ 534 w 720"/>
                  <a:gd name="T23" fmla="*/ 26 h 496"/>
                  <a:gd name="T24" fmla="*/ 536 w 720"/>
                  <a:gd name="T25" fmla="*/ 16 h 496"/>
                  <a:gd name="T26" fmla="*/ 524 w 720"/>
                  <a:gd name="T27" fmla="*/ 12 h 496"/>
                  <a:gd name="T28" fmla="*/ 466 w 720"/>
                  <a:gd name="T29" fmla="*/ 30 h 496"/>
                  <a:gd name="T30" fmla="*/ 490 w 720"/>
                  <a:gd name="T31" fmla="*/ 18 h 496"/>
                  <a:gd name="T32" fmla="*/ 504 w 720"/>
                  <a:gd name="T33" fmla="*/ 0 h 496"/>
                  <a:gd name="T34" fmla="*/ 474 w 720"/>
                  <a:gd name="T35" fmla="*/ 10 h 496"/>
                  <a:gd name="T36" fmla="*/ 448 w 720"/>
                  <a:gd name="T37" fmla="*/ 26 h 496"/>
                  <a:gd name="T38" fmla="*/ 460 w 720"/>
                  <a:gd name="T39" fmla="*/ 6 h 496"/>
                  <a:gd name="T40" fmla="*/ 406 w 720"/>
                  <a:gd name="T41" fmla="*/ 58 h 496"/>
                  <a:gd name="T42" fmla="*/ 368 w 720"/>
                  <a:gd name="T43" fmla="*/ 128 h 496"/>
                  <a:gd name="T44" fmla="*/ 318 w 720"/>
                  <a:gd name="T45" fmla="*/ 154 h 496"/>
                  <a:gd name="T46" fmla="*/ 292 w 720"/>
                  <a:gd name="T47" fmla="*/ 136 h 496"/>
                  <a:gd name="T48" fmla="*/ 166 w 720"/>
                  <a:gd name="T49" fmla="*/ 76 h 496"/>
                  <a:gd name="T50" fmla="*/ 108 w 720"/>
                  <a:gd name="T51" fmla="*/ 66 h 496"/>
                  <a:gd name="T52" fmla="*/ 120 w 720"/>
                  <a:gd name="T53" fmla="*/ 100 h 496"/>
                  <a:gd name="T54" fmla="*/ 152 w 720"/>
                  <a:gd name="T55" fmla="*/ 134 h 496"/>
                  <a:gd name="T56" fmla="*/ 160 w 720"/>
                  <a:gd name="T57" fmla="*/ 144 h 496"/>
                  <a:gd name="T58" fmla="*/ 124 w 720"/>
                  <a:gd name="T59" fmla="*/ 150 h 496"/>
                  <a:gd name="T60" fmla="*/ 138 w 720"/>
                  <a:gd name="T61" fmla="*/ 184 h 496"/>
                  <a:gd name="T62" fmla="*/ 170 w 720"/>
                  <a:gd name="T63" fmla="*/ 210 h 496"/>
                  <a:gd name="T64" fmla="*/ 206 w 720"/>
                  <a:gd name="T65" fmla="*/ 222 h 496"/>
                  <a:gd name="T66" fmla="*/ 166 w 720"/>
                  <a:gd name="T67" fmla="*/ 234 h 496"/>
                  <a:gd name="T68" fmla="*/ 160 w 720"/>
                  <a:gd name="T69" fmla="*/ 250 h 496"/>
                  <a:gd name="T70" fmla="*/ 186 w 720"/>
                  <a:gd name="T71" fmla="*/ 274 h 496"/>
                  <a:gd name="T72" fmla="*/ 226 w 720"/>
                  <a:gd name="T73" fmla="*/ 286 h 496"/>
                  <a:gd name="T74" fmla="*/ 236 w 720"/>
                  <a:gd name="T75" fmla="*/ 290 h 496"/>
                  <a:gd name="T76" fmla="*/ 218 w 720"/>
                  <a:gd name="T77" fmla="*/ 306 h 496"/>
                  <a:gd name="T78" fmla="*/ 216 w 720"/>
                  <a:gd name="T79" fmla="*/ 322 h 496"/>
                  <a:gd name="T80" fmla="*/ 236 w 720"/>
                  <a:gd name="T81" fmla="*/ 342 h 496"/>
                  <a:gd name="T82" fmla="*/ 268 w 720"/>
                  <a:gd name="T83" fmla="*/ 346 h 496"/>
                  <a:gd name="T84" fmla="*/ 220 w 720"/>
                  <a:gd name="T85" fmla="*/ 382 h 496"/>
                  <a:gd name="T86" fmla="*/ 168 w 720"/>
                  <a:gd name="T87" fmla="*/ 400 h 496"/>
                  <a:gd name="T88" fmla="*/ 112 w 720"/>
                  <a:gd name="T89" fmla="*/ 404 h 496"/>
                  <a:gd name="T90" fmla="*/ 60 w 720"/>
                  <a:gd name="T91" fmla="*/ 392 h 496"/>
                  <a:gd name="T92" fmla="*/ 14 w 720"/>
                  <a:gd name="T93" fmla="*/ 364 h 496"/>
                  <a:gd name="T94" fmla="*/ 18 w 720"/>
                  <a:gd name="T95" fmla="*/ 376 h 496"/>
                  <a:gd name="T96" fmla="*/ 76 w 720"/>
                  <a:gd name="T97" fmla="*/ 430 h 496"/>
                  <a:gd name="T98" fmla="*/ 144 w 720"/>
                  <a:gd name="T99" fmla="*/ 468 h 496"/>
                  <a:gd name="T100" fmla="*/ 216 w 720"/>
                  <a:gd name="T101" fmla="*/ 490 h 496"/>
                  <a:gd name="T102" fmla="*/ 290 w 720"/>
                  <a:gd name="T103" fmla="*/ 496 h 496"/>
                  <a:gd name="T104" fmla="*/ 364 w 720"/>
                  <a:gd name="T105" fmla="*/ 490 h 496"/>
                  <a:gd name="T106" fmla="*/ 434 w 720"/>
                  <a:gd name="T107" fmla="*/ 470 h 496"/>
                  <a:gd name="T108" fmla="*/ 498 w 720"/>
                  <a:gd name="T109" fmla="*/ 438 h 496"/>
                  <a:gd name="T110" fmla="*/ 554 w 720"/>
                  <a:gd name="T111" fmla="*/ 396 h 496"/>
                  <a:gd name="T112" fmla="*/ 598 w 720"/>
                  <a:gd name="T113" fmla="*/ 344 h 496"/>
                  <a:gd name="T114" fmla="*/ 628 w 720"/>
                  <a:gd name="T115" fmla="*/ 284 h 496"/>
                  <a:gd name="T116" fmla="*/ 650 w 720"/>
                  <a:gd name="T117" fmla="*/ 260 h 496"/>
                  <a:gd name="T118" fmla="*/ 688 w 720"/>
                  <a:gd name="T119" fmla="*/ 252 h 496"/>
                  <a:gd name="T120" fmla="*/ 720 w 720"/>
                  <a:gd name="T121" fmla="*/ 228 h 496"/>
                  <a:gd name="T122" fmla="*/ 678 w 720"/>
                  <a:gd name="T123" fmla="*/ 230 h 496"/>
                  <a:gd name="T124" fmla="*/ 638 w 720"/>
                  <a:gd name="T125" fmla="*/ 22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0" h="496">
                    <a:moveTo>
                      <a:pt x="638" y="220"/>
                    </a:moveTo>
                    <a:lnTo>
                      <a:pt x="638" y="220"/>
                    </a:lnTo>
                    <a:lnTo>
                      <a:pt x="652" y="218"/>
                    </a:lnTo>
                    <a:lnTo>
                      <a:pt x="666" y="216"/>
                    </a:lnTo>
                    <a:lnTo>
                      <a:pt x="678" y="210"/>
                    </a:lnTo>
                    <a:lnTo>
                      <a:pt x="688" y="206"/>
                    </a:lnTo>
                    <a:lnTo>
                      <a:pt x="698" y="198"/>
                    </a:lnTo>
                    <a:lnTo>
                      <a:pt x="706" y="192"/>
                    </a:lnTo>
                    <a:lnTo>
                      <a:pt x="712" y="182"/>
                    </a:lnTo>
                    <a:lnTo>
                      <a:pt x="716" y="174"/>
                    </a:lnTo>
                    <a:lnTo>
                      <a:pt x="716" y="174"/>
                    </a:lnTo>
                    <a:lnTo>
                      <a:pt x="700" y="180"/>
                    </a:lnTo>
                    <a:lnTo>
                      <a:pt x="678" y="186"/>
                    </a:lnTo>
                    <a:lnTo>
                      <a:pt x="654" y="186"/>
                    </a:lnTo>
                    <a:lnTo>
                      <a:pt x="642" y="186"/>
                    </a:lnTo>
                    <a:lnTo>
                      <a:pt x="632" y="184"/>
                    </a:lnTo>
                    <a:lnTo>
                      <a:pt x="632" y="184"/>
                    </a:lnTo>
                    <a:lnTo>
                      <a:pt x="628" y="166"/>
                    </a:lnTo>
                    <a:lnTo>
                      <a:pt x="628" y="166"/>
                    </a:lnTo>
                    <a:lnTo>
                      <a:pt x="618" y="142"/>
                    </a:lnTo>
                    <a:lnTo>
                      <a:pt x="606" y="118"/>
                    </a:lnTo>
                    <a:lnTo>
                      <a:pt x="590" y="96"/>
                    </a:lnTo>
                    <a:lnTo>
                      <a:pt x="570" y="78"/>
                    </a:lnTo>
                    <a:lnTo>
                      <a:pt x="548" y="64"/>
                    </a:lnTo>
                    <a:lnTo>
                      <a:pt x="526" y="54"/>
                    </a:lnTo>
                    <a:lnTo>
                      <a:pt x="514" y="50"/>
                    </a:lnTo>
                    <a:lnTo>
                      <a:pt x="500" y="48"/>
                    </a:lnTo>
                    <a:lnTo>
                      <a:pt x="488" y="46"/>
                    </a:lnTo>
                    <a:lnTo>
                      <a:pt x="476" y="48"/>
                    </a:lnTo>
                    <a:lnTo>
                      <a:pt x="476" y="48"/>
                    </a:lnTo>
                    <a:lnTo>
                      <a:pt x="492" y="42"/>
                    </a:lnTo>
                    <a:lnTo>
                      <a:pt x="492" y="42"/>
                    </a:lnTo>
                    <a:lnTo>
                      <a:pt x="504" y="38"/>
                    </a:lnTo>
                    <a:lnTo>
                      <a:pt x="520" y="34"/>
                    </a:lnTo>
                    <a:lnTo>
                      <a:pt x="528" y="30"/>
                    </a:lnTo>
                    <a:lnTo>
                      <a:pt x="534" y="26"/>
                    </a:lnTo>
                    <a:lnTo>
                      <a:pt x="538" y="22"/>
                    </a:lnTo>
                    <a:lnTo>
                      <a:pt x="536" y="16"/>
                    </a:lnTo>
                    <a:lnTo>
                      <a:pt x="536" y="16"/>
                    </a:lnTo>
                    <a:lnTo>
                      <a:pt x="536" y="14"/>
                    </a:lnTo>
                    <a:lnTo>
                      <a:pt x="532" y="12"/>
                    </a:lnTo>
                    <a:lnTo>
                      <a:pt x="524" y="12"/>
                    </a:lnTo>
                    <a:lnTo>
                      <a:pt x="514" y="14"/>
                    </a:lnTo>
                    <a:lnTo>
                      <a:pt x="504" y="16"/>
                    </a:lnTo>
                    <a:lnTo>
                      <a:pt x="466" y="30"/>
                    </a:lnTo>
                    <a:lnTo>
                      <a:pt x="466" y="30"/>
                    </a:lnTo>
                    <a:lnTo>
                      <a:pt x="478" y="24"/>
                    </a:lnTo>
                    <a:lnTo>
                      <a:pt x="490" y="18"/>
                    </a:lnTo>
                    <a:lnTo>
                      <a:pt x="500" y="10"/>
                    </a:lnTo>
                    <a:lnTo>
                      <a:pt x="504" y="6"/>
                    </a:lnTo>
                    <a:lnTo>
                      <a:pt x="504" y="0"/>
                    </a:lnTo>
                    <a:lnTo>
                      <a:pt x="504" y="0"/>
                    </a:lnTo>
                    <a:lnTo>
                      <a:pt x="490" y="4"/>
                    </a:lnTo>
                    <a:lnTo>
                      <a:pt x="474" y="10"/>
                    </a:lnTo>
                    <a:lnTo>
                      <a:pt x="462" y="16"/>
                    </a:lnTo>
                    <a:lnTo>
                      <a:pt x="448" y="26"/>
                    </a:lnTo>
                    <a:lnTo>
                      <a:pt x="448" y="26"/>
                    </a:lnTo>
                    <a:lnTo>
                      <a:pt x="456" y="16"/>
                    </a:lnTo>
                    <a:lnTo>
                      <a:pt x="460" y="6"/>
                    </a:lnTo>
                    <a:lnTo>
                      <a:pt x="460" y="6"/>
                    </a:lnTo>
                    <a:lnTo>
                      <a:pt x="440" y="20"/>
                    </a:lnTo>
                    <a:lnTo>
                      <a:pt x="422" y="38"/>
                    </a:lnTo>
                    <a:lnTo>
                      <a:pt x="406" y="58"/>
                    </a:lnTo>
                    <a:lnTo>
                      <a:pt x="392" y="80"/>
                    </a:lnTo>
                    <a:lnTo>
                      <a:pt x="380" y="104"/>
                    </a:lnTo>
                    <a:lnTo>
                      <a:pt x="368" y="128"/>
                    </a:lnTo>
                    <a:lnTo>
                      <a:pt x="346" y="180"/>
                    </a:lnTo>
                    <a:lnTo>
                      <a:pt x="346" y="180"/>
                    </a:lnTo>
                    <a:lnTo>
                      <a:pt x="318" y="154"/>
                    </a:lnTo>
                    <a:lnTo>
                      <a:pt x="304" y="144"/>
                    </a:lnTo>
                    <a:lnTo>
                      <a:pt x="292" y="136"/>
                    </a:lnTo>
                    <a:lnTo>
                      <a:pt x="292" y="136"/>
                    </a:lnTo>
                    <a:lnTo>
                      <a:pt x="256" y="116"/>
                    </a:lnTo>
                    <a:lnTo>
                      <a:pt x="214" y="98"/>
                    </a:lnTo>
                    <a:lnTo>
                      <a:pt x="166" y="76"/>
                    </a:lnTo>
                    <a:lnTo>
                      <a:pt x="108" y="54"/>
                    </a:lnTo>
                    <a:lnTo>
                      <a:pt x="108" y="54"/>
                    </a:lnTo>
                    <a:lnTo>
                      <a:pt x="108" y="66"/>
                    </a:lnTo>
                    <a:lnTo>
                      <a:pt x="110" y="76"/>
                    </a:lnTo>
                    <a:lnTo>
                      <a:pt x="114" y="88"/>
                    </a:lnTo>
                    <a:lnTo>
                      <a:pt x="120" y="100"/>
                    </a:lnTo>
                    <a:lnTo>
                      <a:pt x="128" y="112"/>
                    </a:lnTo>
                    <a:lnTo>
                      <a:pt x="138" y="124"/>
                    </a:lnTo>
                    <a:lnTo>
                      <a:pt x="152" y="134"/>
                    </a:lnTo>
                    <a:lnTo>
                      <a:pt x="170" y="144"/>
                    </a:lnTo>
                    <a:lnTo>
                      <a:pt x="170" y="144"/>
                    </a:lnTo>
                    <a:lnTo>
                      <a:pt x="160" y="144"/>
                    </a:lnTo>
                    <a:lnTo>
                      <a:pt x="148" y="146"/>
                    </a:lnTo>
                    <a:lnTo>
                      <a:pt x="124" y="150"/>
                    </a:lnTo>
                    <a:lnTo>
                      <a:pt x="124" y="150"/>
                    </a:lnTo>
                    <a:lnTo>
                      <a:pt x="128" y="162"/>
                    </a:lnTo>
                    <a:lnTo>
                      <a:pt x="132" y="172"/>
                    </a:lnTo>
                    <a:lnTo>
                      <a:pt x="138" y="184"/>
                    </a:lnTo>
                    <a:lnTo>
                      <a:pt x="146" y="194"/>
                    </a:lnTo>
                    <a:lnTo>
                      <a:pt x="158" y="202"/>
                    </a:lnTo>
                    <a:lnTo>
                      <a:pt x="170" y="210"/>
                    </a:lnTo>
                    <a:lnTo>
                      <a:pt x="186" y="216"/>
                    </a:lnTo>
                    <a:lnTo>
                      <a:pt x="206" y="222"/>
                    </a:lnTo>
                    <a:lnTo>
                      <a:pt x="206" y="222"/>
                    </a:lnTo>
                    <a:lnTo>
                      <a:pt x="188" y="224"/>
                    </a:lnTo>
                    <a:lnTo>
                      <a:pt x="176" y="228"/>
                    </a:lnTo>
                    <a:lnTo>
                      <a:pt x="166" y="234"/>
                    </a:lnTo>
                    <a:lnTo>
                      <a:pt x="156" y="242"/>
                    </a:lnTo>
                    <a:lnTo>
                      <a:pt x="156" y="242"/>
                    </a:lnTo>
                    <a:lnTo>
                      <a:pt x="160" y="250"/>
                    </a:lnTo>
                    <a:lnTo>
                      <a:pt x="168" y="258"/>
                    </a:lnTo>
                    <a:lnTo>
                      <a:pt x="176" y="266"/>
                    </a:lnTo>
                    <a:lnTo>
                      <a:pt x="186" y="274"/>
                    </a:lnTo>
                    <a:lnTo>
                      <a:pt x="198" y="280"/>
                    </a:lnTo>
                    <a:lnTo>
                      <a:pt x="212" y="284"/>
                    </a:lnTo>
                    <a:lnTo>
                      <a:pt x="226" y="286"/>
                    </a:lnTo>
                    <a:lnTo>
                      <a:pt x="244" y="284"/>
                    </a:lnTo>
                    <a:lnTo>
                      <a:pt x="244" y="284"/>
                    </a:lnTo>
                    <a:lnTo>
                      <a:pt x="236" y="290"/>
                    </a:lnTo>
                    <a:lnTo>
                      <a:pt x="228" y="294"/>
                    </a:lnTo>
                    <a:lnTo>
                      <a:pt x="222" y="300"/>
                    </a:lnTo>
                    <a:lnTo>
                      <a:pt x="218" y="306"/>
                    </a:lnTo>
                    <a:lnTo>
                      <a:pt x="216" y="310"/>
                    </a:lnTo>
                    <a:lnTo>
                      <a:pt x="216" y="316"/>
                    </a:lnTo>
                    <a:lnTo>
                      <a:pt x="216" y="322"/>
                    </a:lnTo>
                    <a:lnTo>
                      <a:pt x="218" y="326"/>
                    </a:lnTo>
                    <a:lnTo>
                      <a:pt x="226" y="336"/>
                    </a:lnTo>
                    <a:lnTo>
                      <a:pt x="236" y="342"/>
                    </a:lnTo>
                    <a:lnTo>
                      <a:pt x="250" y="346"/>
                    </a:lnTo>
                    <a:lnTo>
                      <a:pt x="268" y="346"/>
                    </a:lnTo>
                    <a:lnTo>
                      <a:pt x="268" y="346"/>
                    </a:lnTo>
                    <a:lnTo>
                      <a:pt x="252" y="360"/>
                    </a:lnTo>
                    <a:lnTo>
                      <a:pt x="236" y="372"/>
                    </a:lnTo>
                    <a:lnTo>
                      <a:pt x="220" y="382"/>
                    </a:lnTo>
                    <a:lnTo>
                      <a:pt x="202" y="390"/>
                    </a:lnTo>
                    <a:lnTo>
                      <a:pt x="186" y="396"/>
                    </a:lnTo>
                    <a:lnTo>
                      <a:pt x="168" y="400"/>
                    </a:lnTo>
                    <a:lnTo>
                      <a:pt x="150" y="404"/>
                    </a:lnTo>
                    <a:lnTo>
                      <a:pt x="130" y="404"/>
                    </a:lnTo>
                    <a:lnTo>
                      <a:pt x="112" y="404"/>
                    </a:lnTo>
                    <a:lnTo>
                      <a:pt x="94" y="400"/>
                    </a:lnTo>
                    <a:lnTo>
                      <a:pt x="78" y="396"/>
                    </a:lnTo>
                    <a:lnTo>
                      <a:pt x="60" y="392"/>
                    </a:lnTo>
                    <a:lnTo>
                      <a:pt x="44" y="384"/>
                    </a:lnTo>
                    <a:lnTo>
                      <a:pt x="28" y="376"/>
                    </a:lnTo>
                    <a:lnTo>
                      <a:pt x="14" y="364"/>
                    </a:lnTo>
                    <a:lnTo>
                      <a:pt x="0" y="354"/>
                    </a:lnTo>
                    <a:lnTo>
                      <a:pt x="0" y="354"/>
                    </a:lnTo>
                    <a:lnTo>
                      <a:pt x="18" y="376"/>
                    </a:lnTo>
                    <a:lnTo>
                      <a:pt x="36" y="396"/>
                    </a:lnTo>
                    <a:lnTo>
                      <a:pt x="56" y="414"/>
                    </a:lnTo>
                    <a:lnTo>
                      <a:pt x="76" y="430"/>
                    </a:lnTo>
                    <a:lnTo>
                      <a:pt x="98" y="444"/>
                    </a:lnTo>
                    <a:lnTo>
                      <a:pt x="120" y="456"/>
                    </a:lnTo>
                    <a:lnTo>
                      <a:pt x="144" y="468"/>
                    </a:lnTo>
                    <a:lnTo>
                      <a:pt x="168" y="476"/>
                    </a:lnTo>
                    <a:lnTo>
                      <a:pt x="192" y="484"/>
                    </a:lnTo>
                    <a:lnTo>
                      <a:pt x="216" y="490"/>
                    </a:lnTo>
                    <a:lnTo>
                      <a:pt x="240" y="494"/>
                    </a:lnTo>
                    <a:lnTo>
                      <a:pt x="264" y="496"/>
                    </a:lnTo>
                    <a:lnTo>
                      <a:pt x="290" y="496"/>
                    </a:lnTo>
                    <a:lnTo>
                      <a:pt x="314" y="496"/>
                    </a:lnTo>
                    <a:lnTo>
                      <a:pt x="338" y="492"/>
                    </a:lnTo>
                    <a:lnTo>
                      <a:pt x="364" y="490"/>
                    </a:lnTo>
                    <a:lnTo>
                      <a:pt x="386" y="484"/>
                    </a:lnTo>
                    <a:lnTo>
                      <a:pt x="410" y="478"/>
                    </a:lnTo>
                    <a:lnTo>
                      <a:pt x="434" y="470"/>
                    </a:lnTo>
                    <a:lnTo>
                      <a:pt x="456" y="460"/>
                    </a:lnTo>
                    <a:lnTo>
                      <a:pt x="476" y="450"/>
                    </a:lnTo>
                    <a:lnTo>
                      <a:pt x="498" y="438"/>
                    </a:lnTo>
                    <a:lnTo>
                      <a:pt x="518" y="424"/>
                    </a:lnTo>
                    <a:lnTo>
                      <a:pt x="536" y="410"/>
                    </a:lnTo>
                    <a:lnTo>
                      <a:pt x="554" y="396"/>
                    </a:lnTo>
                    <a:lnTo>
                      <a:pt x="570" y="380"/>
                    </a:lnTo>
                    <a:lnTo>
                      <a:pt x="584" y="362"/>
                    </a:lnTo>
                    <a:lnTo>
                      <a:pt x="598" y="344"/>
                    </a:lnTo>
                    <a:lnTo>
                      <a:pt x="610" y="324"/>
                    </a:lnTo>
                    <a:lnTo>
                      <a:pt x="620" y="304"/>
                    </a:lnTo>
                    <a:lnTo>
                      <a:pt x="628" y="284"/>
                    </a:lnTo>
                    <a:lnTo>
                      <a:pt x="634" y="262"/>
                    </a:lnTo>
                    <a:lnTo>
                      <a:pt x="634" y="262"/>
                    </a:lnTo>
                    <a:lnTo>
                      <a:pt x="650" y="260"/>
                    </a:lnTo>
                    <a:lnTo>
                      <a:pt x="664" y="258"/>
                    </a:lnTo>
                    <a:lnTo>
                      <a:pt x="676" y="256"/>
                    </a:lnTo>
                    <a:lnTo>
                      <a:pt x="688" y="252"/>
                    </a:lnTo>
                    <a:lnTo>
                      <a:pt x="698" y="246"/>
                    </a:lnTo>
                    <a:lnTo>
                      <a:pt x="706" y="242"/>
                    </a:lnTo>
                    <a:lnTo>
                      <a:pt x="720" y="228"/>
                    </a:lnTo>
                    <a:lnTo>
                      <a:pt x="720" y="228"/>
                    </a:lnTo>
                    <a:lnTo>
                      <a:pt x="700" y="230"/>
                    </a:lnTo>
                    <a:lnTo>
                      <a:pt x="678" y="230"/>
                    </a:lnTo>
                    <a:lnTo>
                      <a:pt x="656" y="226"/>
                    </a:lnTo>
                    <a:lnTo>
                      <a:pt x="638" y="220"/>
                    </a:lnTo>
                    <a:lnTo>
                      <a:pt x="638" y="220"/>
                    </a:lnTo>
                    <a:close/>
                  </a:path>
                </a:pathLst>
              </a:custGeom>
              <a:solidFill>
                <a:srgbClr val="1957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400" kern="1200" dirty="0">
                  <a:solidFill>
                    <a:prstClr val="black"/>
                  </a:solidFill>
                  <a:latin typeface="Arial" panose="020B0604020202020204" pitchFamily="34" charset="0"/>
                  <a:ea typeface="+mn-ea"/>
                  <a:cs typeface="Arial" panose="020B0604020202020204" pitchFamily="34" charset="0"/>
                </a:endParaRPr>
              </a:p>
            </p:txBody>
          </p:sp>
        </p:grpSp>
        <p:grpSp>
          <p:nvGrpSpPr>
            <p:cNvPr id="84" name="Group 83"/>
            <p:cNvGrpSpPr/>
            <p:nvPr/>
          </p:nvGrpSpPr>
          <p:grpSpPr>
            <a:xfrm>
              <a:off x="9357564" y="5048697"/>
              <a:ext cx="571116" cy="571112"/>
              <a:chOff x="10309320" y="4780636"/>
              <a:chExt cx="279044" cy="279044"/>
            </a:xfrm>
          </p:grpSpPr>
          <p:sp>
            <p:nvSpPr>
              <p:cNvPr id="88" name="Oval 87"/>
              <p:cNvSpPr/>
              <p:nvPr userDrawn="1"/>
            </p:nvSpPr>
            <p:spPr>
              <a:xfrm>
                <a:off x="10309320" y="4780636"/>
                <a:ext cx="279044" cy="279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kern="1200" dirty="0">
                  <a:solidFill>
                    <a:prstClr val="white"/>
                  </a:solidFill>
                  <a:latin typeface="Arial" panose="020B0604020202020204" pitchFamily="34" charset="0"/>
                </a:endParaRPr>
              </a:p>
            </p:txBody>
          </p:sp>
          <p:sp>
            <p:nvSpPr>
              <p:cNvPr id="89" name="Freeform 626"/>
              <p:cNvSpPr>
                <a:spLocks noEditPoints="1"/>
              </p:cNvSpPr>
              <p:nvPr userDrawn="1"/>
            </p:nvSpPr>
            <p:spPr bwMode="auto">
              <a:xfrm>
                <a:off x="10377033" y="4848291"/>
                <a:ext cx="143618" cy="143734"/>
              </a:xfrm>
              <a:custGeom>
                <a:avLst/>
                <a:gdLst>
                  <a:gd name="T0" fmla="*/ 766 w 2492"/>
                  <a:gd name="T1" fmla="*/ 2115 h 2494"/>
                  <a:gd name="T2" fmla="*/ 1669 w 2492"/>
                  <a:gd name="T3" fmla="*/ 932 h 2494"/>
                  <a:gd name="T4" fmla="*/ 1524 w 2492"/>
                  <a:gd name="T5" fmla="*/ 957 h 2494"/>
                  <a:gd name="T6" fmla="*/ 1402 w 2492"/>
                  <a:gd name="T7" fmla="*/ 1045 h 2494"/>
                  <a:gd name="T8" fmla="*/ 1362 w 2492"/>
                  <a:gd name="T9" fmla="*/ 1094 h 2494"/>
                  <a:gd name="T10" fmla="*/ 1349 w 2492"/>
                  <a:gd name="T11" fmla="*/ 1104 h 2494"/>
                  <a:gd name="T12" fmla="*/ 1344 w 2492"/>
                  <a:gd name="T13" fmla="*/ 1005 h 2494"/>
                  <a:gd name="T14" fmla="*/ 953 w 2492"/>
                  <a:gd name="T15" fmla="*/ 2115 h 2494"/>
                  <a:gd name="T16" fmla="*/ 1346 w 2492"/>
                  <a:gd name="T17" fmla="*/ 2050 h 2494"/>
                  <a:gd name="T18" fmla="*/ 1351 w 2492"/>
                  <a:gd name="T19" fmla="*/ 1442 h 2494"/>
                  <a:gd name="T20" fmla="*/ 1381 w 2492"/>
                  <a:gd name="T21" fmla="*/ 1333 h 2494"/>
                  <a:gd name="T22" fmla="*/ 1451 w 2492"/>
                  <a:gd name="T23" fmla="*/ 1255 h 2494"/>
                  <a:gd name="T24" fmla="*/ 1551 w 2492"/>
                  <a:gd name="T25" fmla="*/ 1232 h 2494"/>
                  <a:gd name="T26" fmla="*/ 1648 w 2492"/>
                  <a:gd name="T27" fmla="*/ 1264 h 2494"/>
                  <a:gd name="T28" fmla="*/ 1704 w 2492"/>
                  <a:gd name="T29" fmla="*/ 1353 h 2494"/>
                  <a:gd name="T30" fmla="*/ 1719 w 2492"/>
                  <a:gd name="T31" fmla="*/ 1516 h 2494"/>
                  <a:gd name="T32" fmla="*/ 2110 w 2492"/>
                  <a:gd name="T33" fmla="*/ 2115 h 2494"/>
                  <a:gd name="T34" fmla="*/ 2113 w 2492"/>
                  <a:gd name="T35" fmla="*/ 1761 h 2494"/>
                  <a:gd name="T36" fmla="*/ 2099 w 2492"/>
                  <a:gd name="T37" fmla="*/ 1312 h 2494"/>
                  <a:gd name="T38" fmla="*/ 2052 w 2492"/>
                  <a:gd name="T39" fmla="*/ 1147 h 2494"/>
                  <a:gd name="T40" fmla="*/ 1963 w 2492"/>
                  <a:gd name="T41" fmla="*/ 1029 h 2494"/>
                  <a:gd name="T42" fmla="*/ 1829 w 2492"/>
                  <a:gd name="T43" fmla="*/ 956 h 2494"/>
                  <a:gd name="T44" fmla="*/ 1669 w 2492"/>
                  <a:gd name="T45" fmla="*/ 932 h 2494"/>
                  <a:gd name="T46" fmla="*/ 483 w 2492"/>
                  <a:gd name="T47" fmla="*/ 426 h 2494"/>
                  <a:gd name="T48" fmla="*/ 391 w 2492"/>
                  <a:gd name="T49" fmla="*/ 496 h 2494"/>
                  <a:gd name="T50" fmla="*/ 356 w 2492"/>
                  <a:gd name="T51" fmla="*/ 610 h 2494"/>
                  <a:gd name="T52" fmla="*/ 391 w 2492"/>
                  <a:gd name="T53" fmla="*/ 722 h 2494"/>
                  <a:gd name="T54" fmla="*/ 481 w 2492"/>
                  <a:gd name="T55" fmla="*/ 792 h 2494"/>
                  <a:gd name="T56" fmla="*/ 610 w 2492"/>
                  <a:gd name="T57" fmla="*/ 803 h 2494"/>
                  <a:gd name="T58" fmla="*/ 718 w 2492"/>
                  <a:gd name="T59" fmla="*/ 752 h 2494"/>
                  <a:gd name="T60" fmla="*/ 775 w 2492"/>
                  <a:gd name="T61" fmla="*/ 652 h 2494"/>
                  <a:gd name="T62" fmla="*/ 764 w 2492"/>
                  <a:gd name="T63" fmla="*/ 531 h 2494"/>
                  <a:gd name="T64" fmla="*/ 690 w 2492"/>
                  <a:gd name="T65" fmla="*/ 443 h 2494"/>
                  <a:gd name="T66" fmla="*/ 569 w 2492"/>
                  <a:gd name="T67" fmla="*/ 412 h 2494"/>
                  <a:gd name="T68" fmla="*/ 2071 w 2492"/>
                  <a:gd name="T69" fmla="*/ 3 h 2494"/>
                  <a:gd name="T70" fmla="*/ 2144 w 2492"/>
                  <a:gd name="T71" fmla="*/ 20 h 2494"/>
                  <a:gd name="T72" fmla="*/ 2296 w 2492"/>
                  <a:gd name="T73" fmla="*/ 90 h 2494"/>
                  <a:gd name="T74" fmla="*/ 2409 w 2492"/>
                  <a:gd name="T75" fmla="*/ 211 h 2494"/>
                  <a:gd name="T76" fmla="*/ 2468 w 2492"/>
                  <a:gd name="T77" fmla="*/ 345 h 2494"/>
                  <a:gd name="T78" fmla="*/ 2492 w 2492"/>
                  <a:gd name="T79" fmla="*/ 2064 h 2494"/>
                  <a:gd name="T80" fmla="*/ 2482 w 2492"/>
                  <a:gd name="T81" fmla="*/ 2087 h 2494"/>
                  <a:gd name="T82" fmla="*/ 2430 w 2492"/>
                  <a:gd name="T83" fmla="*/ 2252 h 2494"/>
                  <a:gd name="T84" fmla="*/ 2326 w 2492"/>
                  <a:gd name="T85" fmla="*/ 2379 h 2494"/>
                  <a:gd name="T86" fmla="*/ 2188 w 2492"/>
                  <a:gd name="T87" fmla="*/ 2457 h 2494"/>
                  <a:gd name="T88" fmla="*/ 2063 w 2492"/>
                  <a:gd name="T89" fmla="*/ 2494 h 2494"/>
                  <a:gd name="T90" fmla="*/ 413 w 2492"/>
                  <a:gd name="T91" fmla="*/ 2488 h 2494"/>
                  <a:gd name="T92" fmla="*/ 292 w 2492"/>
                  <a:gd name="T93" fmla="*/ 2456 h 2494"/>
                  <a:gd name="T94" fmla="*/ 153 w 2492"/>
                  <a:gd name="T95" fmla="*/ 2368 h 2494"/>
                  <a:gd name="T96" fmla="*/ 52 w 2492"/>
                  <a:gd name="T97" fmla="*/ 2230 h 2494"/>
                  <a:gd name="T98" fmla="*/ 11 w 2492"/>
                  <a:gd name="T99" fmla="*/ 2107 h 2494"/>
                  <a:gd name="T100" fmla="*/ 3 w 2492"/>
                  <a:gd name="T101" fmla="*/ 421 h 2494"/>
                  <a:gd name="T102" fmla="*/ 19 w 2492"/>
                  <a:gd name="T103" fmla="*/ 348 h 2494"/>
                  <a:gd name="T104" fmla="*/ 89 w 2492"/>
                  <a:gd name="T105" fmla="*/ 195 h 2494"/>
                  <a:gd name="T106" fmla="*/ 211 w 2492"/>
                  <a:gd name="T107" fmla="*/ 81 h 2494"/>
                  <a:gd name="T108" fmla="*/ 345 w 2492"/>
                  <a:gd name="T109" fmla="*/ 23 h 2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2" h="2494">
                    <a:moveTo>
                      <a:pt x="383" y="959"/>
                    </a:moveTo>
                    <a:lnTo>
                      <a:pt x="383" y="2115"/>
                    </a:lnTo>
                    <a:lnTo>
                      <a:pt x="766" y="2115"/>
                    </a:lnTo>
                    <a:lnTo>
                      <a:pt x="766" y="959"/>
                    </a:lnTo>
                    <a:lnTo>
                      <a:pt x="383" y="959"/>
                    </a:lnTo>
                    <a:close/>
                    <a:moveTo>
                      <a:pt x="1669" y="932"/>
                    </a:moveTo>
                    <a:lnTo>
                      <a:pt x="1619" y="935"/>
                    </a:lnTo>
                    <a:lnTo>
                      <a:pt x="1570" y="943"/>
                    </a:lnTo>
                    <a:lnTo>
                      <a:pt x="1524" y="957"/>
                    </a:lnTo>
                    <a:lnTo>
                      <a:pt x="1481" y="980"/>
                    </a:lnTo>
                    <a:lnTo>
                      <a:pt x="1440" y="1008"/>
                    </a:lnTo>
                    <a:lnTo>
                      <a:pt x="1402" y="1045"/>
                    </a:lnTo>
                    <a:lnTo>
                      <a:pt x="1367" y="1089"/>
                    </a:lnTo>
                    <a:lnTo>
                      <a:pt x="1363" y="1091"/>
                    </a:lnTo>
                    <a:lnTo>
                      <a:pt x="1362" y="1094"/>
                    </a:lnTo>
                    <a:lnTo>
                      <a:pt x="1359" y="1096"/>
                    </a:lnTo>
                    <a:lnTo>
                      <a:pt x="1355" y="1100"/>
                    </a:lnTo>
                    <a:lnTo>
                      <a:pt x="1349" y="1104"/>
                    </a:lnTo>
                    <a:lnTo>
                      <a:pt x="1344" y="1110"/>
                    </a:lnTo>
                    <a:lnTo>
                      <a:pt x="1344" y="1056"/>
                    </a:lnTo>
                    <a:lnTo>
                      <a:pt x="1344" y="1005"/>
                    </a:lnTo>
                    <a:lnTo>
                      <a:pt x="1344" y="959"/>
                    </a:lnTo>
                    <a:lnTo>
                      <a:pt x="953" y="959"/>
                    </a:lnTo>
                    <a:lnTo>
                      <a:pt x="953" y="2115"/>
                    </a:lnTo>
                    <a:lnTo>
                      <a:pt x="1346" y="2115"/>
                    </a:lnTo>
                    <a:lnTo>
                      <a:pt x="1346" y="2080"/>
                    </a:lnTo>
                    <a:lnTo>
                      <a:pt x="1346" y="2050"/>
                    </a:lnTo>
                    <a:lnTo>
                      <a:pt x="1346" y="1765"/>
                    </a:lnTo>
                    <a:lnTo>
                      <a:pt x="1348" y="1481"/>
                    </a:lnTo>
                    <a:lnTo>
                      <a:pt x="1351" y="1442"/>
                    </a:lnTo>
                    <a:lnTo>
                      <a:pt x="1357" y="1404"/>
                    </a:lnTo>
                    <a:lnTo>
                      <a:pt x="1367" y="1368"/>
                    </a:lnTo>
                    <a:lnTo>
                      <a:pt x="1381" y="1333"/>
                    </a:lnTo>
                    <a:lnTo>
                      <a:pt x="1400" y="1301"/>
                    </a:lnTo>
                    <a:lnTo>
                      <a:pt x="1424" y="1275"/>
                    </a:lnTo>
                    <a:lnTo>
                      <a:pt x="1451" y="1255"/>
                    </a:lnTo>
                    <a:lnTo>
                      <a:pt x="1481" y="1242"/>
                    </a:lnTo>
                    <a:lnTo>
                      <a:pt x="1514" y="1234"/>
                    </a:lnTo>
                    <a:lnTo>
                      <a:pt x="1551" y="1232"/>
                    </a:lnTo>
                    <a:lnTo>
                      <a:pt x="1589" y="1237"/>
                    </a:lnTo>
                    <a:lnTo>
                      <a:pt x="1621" y="1247"/>
                    </a:lnTo>
                    <a:lnTo>
                      <a:pt x="1648" y="1264"/>
                    </a:lnTo>
                    <a:lnTo>
                      <a:pt x="1672" y="1288"/>
                    </a:lnTo>
                    <a:lnTo>
                      <a:pt x="1689" y="1317"/>
                    </a:lnTo>
                    <a:lnTo>
                      <a:pt x="1704" y="1353"/>
                    </a:lnTo>
                    <a:lnTo>
                      <a:pt x="1711" y="1395"/>
                    </a:lnTo>
                    <a:lnTo>
                      <a:pt x="1718" y="1455"/>
                    </a:lnTo>
                    <a:lnTo>
                      <a:pt x="1719" y="1516"/>
                    </a:lnTo>
                    <a:lnTo>
                      <a:pt x="1721" y="2061"/>
                    </a:lnTo>
                    <a:lnTo>
                      <a:pt x="1721" y="2115"/>
                    </a:lnTo>
                    <a:lnTo>
                      <a:pt x="2110" y="2115"/>
                    </a:lnTo>
                    <a:lnTo>
                      <a:pt x="2112" y="2096"/>
                    </a:lnTo>
                    <a:lnTo>
                      <a:pt x="2112" y="2079"/>
                    </a:lnTo>
                    <a:lnTo>
                      <a:pt x="2113" y="1761"/>
                    </a:lnTo>
                    <a:lnTo>
                      <a:pt x="2112" y="1441"/>
                    </a:lnTo>
                    <a:lnTo>
                      <a:pt x="2109" y="1377"/>
                    </a:lnTo>
                    <a:lnTo>
                      <a:pt x="2099" y="1312"/>
                    </a:lnTo>
                    <a:lnTo>
                      <a:pt x="2086" y="1250"/>
                    </a:lnTo>
                    <a:lnTo>
                      <a:pt x="2072" y="1196"/>
                    </a:lnTo>
                    <a:lnTo>
                      <a:pt x="2052" y="1147"/>
                    </a:lnTo>
                    <a:lnTo>
                      <a:pt x="2026" y="1102"/>
                    </a:lnTo>
                    <a:lnTo>
                      <a:pt x="1996" y="1062"/>
                    </a:lnTo>
                    <a:lnTo>
                      <a:pt x="1963" y="1029"/>
                    </a:lnTo>
                    <a:lnTo>
                      <a:pt x="1923" y="999"/>
                    </a:lnTo>
                    <a:lnTo>
                      <a:pt x="1878" y="975"/>
                    </a:lnTo>
                    <a:lnTo>
                      <a:pt x="1829" y="956"/>
                    </a:lnTo>
                    <a:lnTo>
                      <a:pt x="1773" y="943"/>
                    </a:lnTo>
                    <a:lnTo>
                      <a:pt x="1721" y="935"/>
                    </a:lnTo>
                    <a:lnTo>
                      <a:pt x="1669" y="932"/>
                    </a:lnTo>
                    <a:close/>
                    <a:moveTo>
                      <a:pt x="569" y="412"/>
                    </a:moveTo>
                    <a:lnTo>
                      <a:pt x="524" y="415"/>
                    </a:lnTo>
                    <a:lnTo>
                      <a:pt x="483" y="426"/>
                    </a:lnTo>
                    <a:lnTo>
                      <a:pt x="447" y="443"/>
                    </a:lnTo>
                    <a:lnTo>
                      <a:pt x="416" y="467"/>
                    </a:lnTo>
                    <a:lnTo>
                      <a:pt x="391" y="496"/>
                    </a:lnTo>
                    <a:lnTo>
                      <a:pt x="372" y="531"/>
                    </a:lnTo>
                    <a:lnTo>
                      <a:pt x="361" y="569"/>
                    </a:lnTo>
                    <a:lnTo>
                      <a:pt x="356" y="610"/>
                    </a:lnTo>
                    <a:lnTo>
                      <a:pt x="361" y="652"/>
                    </a:lnTo>
                    <a:lnTo>
                      <a:pt x="372" y="688"/>
                    </a:lnTo>
                    <a:lnTo>
                      <a:pt x="391" y="722"/>
                    </a:lnTo>
                    <a:lnTo>
                      <a:pt x="415" y="750"/>
                    </a:lnTo>
                    <a:lnTo>
                      <a:pt x="447" y="774"/>
                    </a:lnTo>
                    <a:lnTo>
                      <a:pt x="481" y="792"/>
                    </a:lnTo>
                    <a:lnTo>
                      <a:pt x="521" y="803"/>
                    </a:lnTo>
                    <a:lnTo>
                      <a:pt x="566" y="808"/>
                    </a:lnTo>
                    <a:lnTo>
                      <a:pt x="610" y="803"/>
                    </a:lnTo>
                    <a:lnTo>
                      <a:pt x="652" y="793"/>
                    </a:lnTo>
                    <a:lnTo>
                      <a:pt x="688" y="776"/>
                    </a:lnTo>
                    <a:lnTo>
                      <a:pt x="718" y="752"/>
                    </a:lnTo>
                    <a:lnTo>
                      <a:pt x="745" y="723"/>
                    </a:lnTo>
                    <a:lnTo>
                      <a:pt x="764" y="690"/>
                    </a:lnTo>
                    <a:lnTo>
                      <a:pt x="775" y="652"/>
                    </a:lnTo>
                    <a:lnTo>
                      <a:pt x="780" y="610"/>
                    </a:lnTo>
                    <a:lnTo>
                      <a:pt x="775" y="569"/>
                    </a:lnTo>
                    <a:lnTo>
                      <a:pt x="764" y="531"/>
                    </a:lnTo>
                    <a:lnTo>
                      <a:pt x="745" y="496"/>
                    </a:lnTo>
                    <a:lnTo>
                      <a:pt x="721" y="467"/>
                    </a:lnTo>
                    <a:lnTo>
                      <a:pt x="690" y="443"/>
                    </a:lnTo>
                    <a:lnTo>
                      <a:pt x="653" y="426"/>
                    </a:lnTo>
                    <a:lnTo>
                      <a:pt x="613" y="415"/>
                    </a:lnTo>
                    <a:lnTo>
                      <a:pt x="569" y="412"/>
                    </a:lnTo>
                    <a:close/>
                    <a:moveTo>
                      <a:pt x="427" y="0"/>
                    </a:moveTo>
                    <a:lnTo>
                      <a:pt x="2063" y="0"/>
                    </a:lnTo>
                    <a:lnTo>
                      <a:pt x="2071" y="3"/>
                    </a:lnTo>
                    <a:lnTo>
                      <a:pt x="2077" y="6"/>
                    </a:lnTo>
                    <a:lnTo>
                      <a:pt x="2085" y="9"/>
                    </a:lnTo>
                    <a:lnTo>
                      <a:pt x="2144" y="20"/>
                    </a:lnTo>
                    <a:lnTo>
                      <a:pt x="2199" y="38"/>
                    </a:lnTo>
                    <a:lnTo>
                      <a:pt x="2250" y="60"/>
                    </a:lnTo>
                    <a:lnTo>
                      <a:pt x="2296" y="90"/>
                    </a:lnTo>
                    <a:lnTo>
                      <a:pt x="2338" y="125"/>
                    </a:lnTo>
                    <a:lnTo>
                      <a:pt x="2376" y="165"/>
                    </a:lnTo>
                    <a:lnTo>
                      <a:pt x="2409" y="211"/>
                    </a:lnTo>
                    <a:lnTo>
                      <a:pt x="2439" y="264"/>
                    </a:lnTo>
                    <a:lnTo>
                      <a:pt x="2455" y="303"/>
                    </a:lnTo>
                    <a:lnTo>
                      <a:pt x="2468" y="345"/>
                    </a:lnTo>
                    <a:lnTo>
                      <a:pt x="2479" y="386"/>
                    </a:lnTo>
                    <a:lnTo>
                      <a:pt x="2492" y="429"/>
                    </a:lnTo>
                    <a:lnTo>
                      <a:pt x="2492" y="2064"/>
                    </a:lnTo>
                    <a:lnTo>
                      <a:pt x="2487" y="2072"/>
                    </a:lnTo>
                    <a:lnTo>
                      <a:pt x="2485" y="2080"/>
                    </a:lnTo>
                    <a:lnTo>
                      <a:pt x="2482" y="2087"/>
                    </a:lnTo>
                    <a:lnTo>
                      <a:pt x="2471" y="2146"/>
                    </a:lnTo>
                    <a:lnTo>
                      <a:pt x="2454" y="2201"/>
                    </a:lnTo>
                    <a:lnTo>
                      <a:pt x="2430" y="2252"/>
                    </a:lnTo>
                    <a:lnTo>
                      <a:pt x="2401" y="2298"/>
                    </a:lnTo>
                    <a:lnTo>
                      <a:pt x="2366" y="2341"/>
                    </a:lnTo>
                    <a:lnTo>
                      <a:pt x="2326" y="2379"/>
                    </a:lnTo>
                    <a:lnTo>
                      <a:pt x="2279" y="2413"/>
                    </a:lnTo>
                    <a:lnTo>
                      <a:pt x="2228" y="2442"/>
                    </a:lnTo>
                    <a:lnTo>
                      <a:pt x="2188" y="2457"/>
                    </a:lnTo>
                    <a:lnTo>
                      <a:pt x="2147" y="2470"/>
                    </a:lnTo>
                    <a:lnTo>
                      <a:pt x="2104" y="2481"/>
                    </a:lnTo>
                    <a:lnTo>
                      <a:pt x="2063" y="2494"/>
                    </a:lnTo>
                    <a:lnTo>
                      <a:pt x="427" y="2494"/>
                    </a:lnTo>
                    <a:lnTo>
                      <a:pt x="421" y="2491"/>
                    </a:lnTo>
                    <a:lnTo>
                      <a:pt x="413" y="2488"/>
                    </a:lnTo>
                    <a:lnTo>
                      <a:pt x="405" y="2486"/>
                    </a:lnTo>
                    <a:lnTo>
                      <a:pt x="346" y="2473"/>
                    </a:lnTo>
                    <a:lnTo>
                      <a:pt x="292" y="2456"/>
                    </a:lnTo>
                    <a:lnTo>
                      <a:pt x="242" y="2434"/>
                    </a:lnTo>
                    <a:lnTo>
                      <a:pt x="195" y="2403"/>
                    </a:lnTo>
                    <a:lnTo>
                      <a:pt x="153" y="2368"/>
                    </a:lnTo>
                    <a:lnTo>
                      <a:pt x="114" y="2329"/>
                    </a:lnTo>
                    <a:lnTo>
                      <a:pt x="81" y="2282"/>
                    </a:lnTo>
                    <a:lnTo>
                      <a:pt x="52" y="2230"/>
                    </a:lnTo>
                    <a:lnTo>
                      <a:pt x="35" y="2190"/>
                    </a:lnTo>
                    <a:lnTo>
                      <a:pt x="22" y="2149"/>
                    </a:lnTo>
                    <a:lnTo>
                      <a:pt x="11" y="2107"/>
                    </a:lnTo>
                    <a:lnTo>
                      <a:pt x="0" y="2064"/>
                    </a:lnTo>
                    <a:lnTo>
                      <a:pt x="0" y="429"/>
                    </a:lnTo>
                    <a:lnTo>
                      <a:pt x="3" y="421"/>
                    </a:lnTo>
                    <a:lnTo>
                      <a:pt x="6" y="413"/>
                    </a:lnTo>
                    <a:lnTo>
                      <a:pt x="8" y="407"/>
                    </a:lnTo>
                    <a:lnTo>
                      <a:pt x="19" y="348"/>
                    </a:lnTo>
                    <a:lnTo>
                      <a:pt x="37" y="292"/>
                    </a:lnTo>
                    <a:lnTo>
                      <a:pt x="60" y="241"/>
                    </a:lnTo>
                    <a:lnTo>
                      <a:pt x="89" y="195"/>
                    </a:lnTo>
                    <a:lnTo>
                      <a:pt x="124" y="152"/>
                    </a:lnTo>
                    <a:lnTo>
                      <a:pt x="165" y="114"/>
                    </a:lnTo>
                    <a:lnTo>
                      <a:pt x="211" y="81"/>
                    </a:lnTo>
                    <a:lnTo>
                      <a:pt x="264" y="52"/>
                    </a:lnTo>
                    <a:lnTo>
                      <a:pt x="304" y="36"/>
                    </a:lnTo>
                    <a:lnTo>
                      <a:pt x="345" y="23"/>
                    </a:lnTo>
                    <a:lnTo>
                      <a:pt x="386" y="12"/>
                    </a:lnTo>
                    <a:lnTo>
                      <a:pt x="427" y="0"/>
                    </a:lnTo>
                    <a:close/>
                  </a:path>
                </a:pathLst>
              </a:custGeom>
              <a:solidFill>
                <a:srgbClr val="1957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400" kern="1200" dirty="0">
                  <a:solidFill>
                    <a:prstClr val="black"/>
                  </a:solidFill>
                  <a:latin typeface="Arial" panose="020B0604020202020204" pitchFamily="34" charset="0"/>
                  <a:ea typeface="+mn-ea"/>
                  <a:cs typeface="Arial" panose="020B0604020202020204" pitchFamily="34" charset="0"/>
                </a:endParaRPr>
              </a:p>
            </p:txBody>
          </p:sp>
        </p:grpSp>
        <p:grpSp>
          <p:nvGrpSpPr>
            <p:cNvPr id="85" name="Group 84"/>
            <p:cNvGrpSpPr/>
            <p:nvPr userDrawn="1"/>
          </p:nvGrpSpPr>
          <p:grpSpPr>
            <a:xfrm>
              <a:off x="8620286" y="5048697"/>
              <a:ext cx="571116" cy="571112"/>
              <a:chOff x="8081746" y="5155194"/>
              <a:chExt cx="358117" cy="358117"/>
            </a:xfrm>
          </p:grpSpPr>
          <p:sp>
            <p:nvSpPr>
              <p:cNvPr id="86" name="Oval 85"/>
              <p:cNvSpPr/>
              <p:nvPr userDrawn="1"/>
            </p:nvSpPr>
            <p:spPr>
              <a:xfrm>
                <a:off x="8081746" y="5155194"/>
                <a:ext cx="358117" cy="3581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kern="1200" dirty="0">
                  <a:solidFill>
                    <a:prstClr val="white"/>
                  </a:solidFill>
                  <a:latin typeface="Arial" panose="020B0604020202020204" pitchFamily="34" charset="0"/>
                </a:endParaRPr>
              </a:p>
            </p:txBody>
          </p:sp>
          <p:sp>
            <p:nvSpPr>
              <p:cNvPr id="87" name="Freeform 86"/>
              <p:cNvSpPr>
                <a:spLocks noEditPoints="1"/>
              </p:cNvSpPr>
              <p:nvPr userDrawn="1"/>
            </p:nvSpPr>
            <p:spPr bwMode="auto">
              <a:xfrm>
                <a:off x="8171870" y="5243997"/>
                <a:ext cx="177867" cy="180512"/>
              </a:xfrm>
              <a:custGeom>
                <a:avLst/>
                <a:gdLst>
                  <a:gd name="T0" fmla="*/ 898 w 3629"/>
                  <a:gd name="T1" fmla="*/ 2249 h 3684"/>
                  <a:gd name="T2" fmla="*/ 767 w 3629"/>
                  <a:gd name="T3" fmla="*/ 2423 h 3684"/>
                  <a:gd name="T4" fmla="*/ 784 w 3629"/>
                  <a:gd name="T5" fmla="*/ 2649 h 3684"/>
                  <a:gd name="T6" fmla="*/ 936 w 3629"/>
                  <a:gd name="T7" fmla="*/ 2802 h 3684"/>
                  <a:gd name="T8" fmla="*/ 2596 w 3629"/>
                  <a:gd name="T9" fmla="*/ 2828 h 3684"/>
                  <a:gd name="T10" fmla="*/ 2787 w 3629"/>
                  <a:gd name="T11" fmla="*/ 2722 h 3684"/>
                  <a:gd name="T12" fmla="*/ 2865 w 3629"/>
                  <a:gd name="T13" fmla="*/ 2515 h 3684"/>
                  <a:gd name="T14" fmla="*/ 2787 w 3629"/>
                  <a:gd name="T15" fmla="*/ 2307 h 3684"/>
                  <a:gd name="T16" fmla="*/ 2596 w 3629"/>
                  <a:gd name="T17" fmla="*/ 2201 h 3684"/>
                  <a:gd name="T18" fmla="*/ 1112 w 3629"/>
                  <a:gd name="T19" fmla="*/ 750 h 3684"/>
                  <a:gd name="T20" fmla="*/ 918 w 3629"/>
                  <a:gd name="T21" fmla="*/ 853 h 3684"/>
                  <a:gd name="T22" fmla="*/ 838 w 3629"/>
                  <a:gd name="T23" fmla="*/ 1059 h 3684"/>
                  <a:gd name="T24" fmla="*/ 913 w 3629"/>
                  <a:gd name="T25" fmla="*/ 1268 h 3684"/>
                  <a:gd name="T26" fmla="*/ 1102 w 3629"/>
                  <a:gd name="T27" fmla="*/ 1377 h 3684"/>
                  <a:gd name="T28" fmla="*/ 1208 w 3629"/>
                  <a:gd name="T29" fmla="*/ 1380 h 3684"/>
                  <a:gd name="T30" fmla="*/ 1401 w 3629"/>
                  <a:gd name="T31" fmla="*/ 1380 h 3684"/>
                  <a:gd name="T32" fmla="*/ 1640 w 3629"/>
                  <a:gd name="T33" fmla="*/ 1380 h 3684"/>
                  <a:gd name="T34" fmla="*/ 1833 w 3629"/>
                  <a:gd name="T35" fmla="*/ 1380 h 3684"/>
                  <a:gd name="T36" fmla="*/ 1935 w 3629"/>
                  <a:gd name="T37" fmla="*/ 1378 h 3684"/>
                  <a:gd name="T38" fmla="*/ 2115 w 3629"/>
                  <a:gd name="T39" fmla="*/ 1295 h 3684"/>
                  <a:gd name="T40" fmla="*/ 2205 w 3629"/>
                  <a:gd name="T41" fmla="*/ 1123 h 3684"/>
                  <a:gd name="T42" fmla="*/ 2168 w 3629"/>
                  <a:gd name="T43" fmla="*/ 917 h 3684"/>
                  <a:gd name="T44" fmla="*/ 2021 w 3629"/>
                  <a:gd name="T45" fmla="*/ 775 h 3684"/>
                  <a:gd name="T46" fmla="*/ 1954 w 3629"/>
                  <a:gd name="T47" fmla="*/ 0 h 3684"/>
                  <a:gd name="T48" fmla="*/ 2281 w 3629"/>
                  <a:gd name="T49" fmla="*/ 54 h 3684"/>
                  <a:gd name="T50" fmla="*/ 2608 w 3629"/>
                  <a:gd name="T51" fmla="*/ 232 h 3684"/>
                  <a:gd name="T52" fmla="*/ 2834 w 3629"/>
                  <a:gd name="T53" fmla="*/ 513 h 3684"/>
                  <a:gd name="T54" fmla="*/ 2936 w 3629"/>
                  <a:gd name="T55" fmla="*/ 880 h 3684"/>
                  <a:gd name="T56" fmla="*/ 2938 w 3629"/>
                  <a:gd name="T57" fmla="*/ 1273 h 3684"/>
                  <a:gd name="T58" fmla="*/ 3050 w 3629"/>
                  <a:gd name="T59" fmla="*/ 1427 h 3684"/>
                  <a:gd name="T60" fmla="*/ 3285 w 3629"/>
                  <a:gd name="T61" fmla="*/ 1490 h 3684"/>
                  <a:gd name="T62" fmla="*/ 3490 w 3629"/>
                  <a:gd name="T63" fmla="*/ 1652 h 3684"/>
                  <a:gd name="T64" fmla="*/ 3603 w 3629"/>
                  <a:gd name="T65" fmla="*/ 1910 h 3684"/>
                  <a:gd name="T66" fmla="*/ 3627 w 3629"/>
                  <a:gd name="T67" fmla="*/ 2225 h 3684"/>
                  <a:gd name="T68" fmla="*/ 3628 w 3629"/>
                  <a:gd name="T69" fmla="*/ 2393 h 3684"/>
                  <a:gd name="T70" fmla="*/ 3629 w 3629"/>
                  <a:gd name="T71" fmla="*/ 2493 h 3684"/>
                  <a:gd name="T72" fmla="*/ 3583 w 3629"/>
                  <a:gd name="T73" fmla="*/ 2861 h 3684"/>
                  <a:gd name="T74" fmla="*/ 3414 w 3629"/>
                  <a:gd name="T75" fmla="*/ 3236 h 3684"/>
                  <a:gd name="T76" fmla="*/ 3129 w 3629"/>
                  <a:gd name="T77" fmla="*/ 3508 h 3684"/>
                  <a:gd name="T78" fmla="*/ 2749 w 3629"/>
                  <a:gd name="T79" fmla="*/ 3657 h 3684"/>
                  <a:gd name="T80" fmla="*/ 1134 w 3629"/>
                  <a:gd name="T81" fmla="*/ 3684 h 3684"/>
                  <a:gd name="T82" fmla="*/ 705 w 3629"/>
                  <a:gd name="T83" fmla="*/ 3629 h 3684"/>
                  <a:gd name="T84" fmla="*/ 370 w 3629"/>
                  <a:gd name="T85" fmla="*/ 3462 h 3684"/>
                  <a:gd name="T86" fmla="*/ 138 w 3629"/>
                  <a:gd name="T87" fmla="*/ 3191 h 3684"/>
                  <a:gd name="T88" fmla="*/ 24 w 3629"/>
                  <a:gd name="T89" fmla="*/ 2830 h 3684"/>
                  <a:gd name="T90" fmla="*/ 0 w 3629"/>
                  <a:gd name="T91" fmla="*/ 2426 h 3684"/>
                  <a:gd name="T92" fmla="*/ 28 w 3629"/>
                  <a:gd name="T93" fmla="*/ 780 h 3684"/>
                  <a:gd name="T94" fmla="*/ 131 w 3629"/>
                  <a:gd name="T95" fmla="*/ 512 h 3684"/>
                  <a:gd name="T96" fmla="*/ 262 w 3629"/>
                  <a:gd name="T97" fmla="*/ 328 h 3684"/>
                  <a:gd name="T98" fmla="*/ 524 w 3629"/>
                  <a:gd name="T99" fmla="*/ 122 h 3684"/>
                  <a:gd name="T100" fmla="*/ 902 w 3629"/>
                  <a:gd name="T101" fmla="*/ 11 h 3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29" h="3684">
                    <a:moveTo>
                      <a:pt x="1070" y="2198"/>
                    </a:moveTo>
                    <a:lnTo>
                      <a:pt x="1024" y="2201"/>
                    </a:lnTo>
                    <a:lnTo>
                      <a:pt x="978" y="2212"/>
                    </a:lnTo>
                    <a:lnTo>
                      <a:pt x="936" y="2228"/>
                    </a:lnTo>
                    <a:lnTo>
                      <a:pt x="898" y="2249"/>
                    </a:lnTo>
                    <a:lnTo>
                      <a:pt x="863" y="2275"/>
                    </a:lnTo>
                    <a:lnTo>
                      <a:pt x="831" y="2307"/>
                    </a:lnTo>
                    <a:lnTo>
                      <a:pt x="805" y="2342"/>
                    </a:lnTo>
                    <a:lnTo>
                      <a:pt x="784" y="2381"/>
                    </a:lnTo>
                    <a:lnTo>
                      <a:pt x="767" y="2423"/>
                    </a:lnTo>
                    <a:lnTo>
                      <a:pt x="758" y="2468"/>
                    </a:lnTo>
                    <a:lnTo>
                      <a:pt x="754" y="2515"/>
                    </a:lnTo>
                    <a:lnTo>
                      <a:pt x="758" y="2561"/>
                    </a:lnTo>
                    <a:lnTo>
                      <a:pt x="767" y="2607"/>
                    </a:lnTo>
                    <a:lnTo>
                      <a:pt x="784" y="2649"/>
                    </a:lnTo>
                    <a:lnTo>
                      <a:pt x="805" y="2687"/>
                    </a:lnTo>
                    <a:lnTo>
                      <a:pt x="831" y="2722"/>
                    </a:lnTo>
                    <a:lnTo>
                      <a:pt x="863" y="2754"/>
                    </a:lnTo>
                    <a:lnTo>
                      <a:pt x="898" y="2780"/>
                    </a:lnTo>
                    <a:lnTo>
                      <a:pt x="936" y="2802"/>
                    </a:lnTo>
                    <a:lnTo>
                      <a:pt x="978" y="2818"/>
                    </a:lnTo>
                    <a:lnTo>
                      <a:pt x="1024" y="2828"/>
                    </a:lnTo>
                    <a:lnTo>
                      <a:pt x="1070" y="2831"/>
                    </a:lnTo>
                    <a:lnTo>
                      <a:pt x="2549" y="2831"/>
                    </a:lnTo>
                    <a:lnTo>
                      <a:pt x="2596" y="2828"/>
                    </a:lnTo>
                    <a:lnTo>
                      <a:pt x="2640" y="2818"/>
                    </a:lnTo>
                    <a:lnTo>
                      <a:pt x="2681" y="2802"/>
                    </a:lnTo>
                    <a:lnTo>
                      <a:pt x="2721" y="2780"/>
                    </a:lnTo>
                    <a:lnTo>
                      <a:pt x="2756" y="2754"/>
                    </a:lnTo>
                    <a:lnTo>
                      <a:pt x="2787" y="2722"/>
                    </a:lnTo>
                    <a:lnTo>
                      <a:pt x="2814" y="2687"/>
                    </a:lnTo>
                    <a:lnTo>
                      <a:pt x="2835" y="2649"/>
                    </a:lnTo>
                    <a:lnTo>
                      <a:pt x="2851" y="2607"/>
                    </a:lnTo>
                    <a:lnTo>
                      <a:pt x="2861" y="2561"/>
                    </a:lnTo>
                    <a:lnTo>
                      <a:pt x="2865" y="2515"/>
                    </a:lnTo>
                    <a:lnTo>
                      <a:pt x="2861" y="2468"/>
                    </a:lnTo>
                    <a:lnTo>
                      <a:pt x="2851" y="2423"/>
                    </a:lnTo>
                    <a:lnTo>
                      <a:pt x="2835" y="2381"/>
                    </a:lnTo>
                    <a:lnTo>
                      <a:pt x="2814" y="2342"/>
                    </a:lnTo>
                    <a:lnTo>
                      <a:pt x="2787" y="2307"/>
                    </a:lnTo>
                    <a:lnTo>
                      <a:pt x="2756" y="2275"/>
                    </a:lnTo>
                    <a:lnTo>
                      <a:pt x="2721" y="2249"/>
                    </a:lnTo>
                    <a:lnTo>
                      <a:pt x="2681" y="2228"/>
                    </a:lnTo>
                    <a:lnTo>
                      <a:pt x="2640" y="2212"/>
                    </a:lnTo>
                    <a:lnTo>
                      <a:pt x="2596" y="2201"/>
                    </a:lnTo>
                    <a:lnTo>
                      <a:pt x="2549" y="2198"/>
                    </a:lnTo>
                    <a:lnTo>
                      <a:pt x="1070" y="2198"/>
                    </a:lnTo>
                    <a:close/>
                    <a:moveTo>
                      <a:pt x="1898" y="746"/>
                    </a:moveTo>
                    <a:lnTo>
                      <a:pt x="1158" y="747"/>
                    </a:lnTo>
                    <a:lnTo>
                      <a:pt x="1112" y="750"/>
                    </a:lnTo>
                    <a:lnTo>
                      <a:pt x="1068" y="759"/>
                    </a:lnTo>
                    <a:lnTo>
                      <a:pt x="1025" y="775"/>
                    </a:lnTo>
                    <a:lnTo>
                      <a:pt x="986" y="796"/>
                    </a:lnTo>
                    <a:lnTo>
                      <a:pt x="950" y="822"/>
                    </a:lnTo>
                    <a:lnTo>
                      <a:pt x="918" y="853"/>
                    </a:lnTo>
                    <a:lnTo>
                      <a:pt x="891" y="888"/>
                    </a:lnTo>
                    <a:lnTo>
                      <a:pt x="870" y="926"/>
                    </a:lnTo>
                    <a:lnTo>
                      <a:pt x="853" y="967"/>
                    </a:lnTo>
                    <a:lnTo>
                      <a:pt x="843" y="1012"/>
                    </a:lnTo>
                    <a:lnTo>
                      <a:pt x="838" y="1059"/>
                    </a:lnTo>
                    <a:lnTo>
                      <a:pt x="840" y="1106"/>
                    </a:lnTo>
                    <a:lnTo>
                      <a:pt x="850" y="1151"/>
                    </a:lnTo>
                    <a:lnTo>
                      <a:pt x="865" y="1193"/>
                    </a:lnTo>
                    <a:lnTo>
                      <a:pt x="887" y="1231"/>
                    </a:lnTo>
                    <a:lnTo>
                      <a:pt x="913" y="1268"/>
                    </a:lnTo>
                    <a:lnTo>
                      <a:pt x="943" y="1300"/>
                    </a:lnTo>
                    <a:lnTo>
                      <a:pt x="977" y="1327"/>
                    </a:lnTo>
                    <a:lnTo>
                      <a:pt x="1016" y="1348"/>
                    </a:lnTo>
                    <a:lnTo>
                      <a:pt x="1057" y="1365"/>
                    </a:lnTo>
                    <a:lnTo>
                      <a:pt x="1102" y="1377"/>
                    </a:lnTo>
                    <a:lnTo>
                      <a:pt x="1149" y="1380"/>
                    </a:lnTo>
                    <a:lnTo>
                      <a:pt x="1152" y="1380"/>
                    </a:lnTo>
                    <a:lnTo>
                      <a:pt x="1165" y="1380"/>
                    </a:lnTo>
                    <a:lnTo>
                      <a:pt x="1183" y="1380"/>
                    </a:lnTo>
                    <a:lnTo>
                      <a:pt x="1208" y="1380"/>
                    </a:lnTo>
                    <a:lnTo>
                      <a:pt x="1238" y="1380"/>
                    </a:lnTo>
                    <a:lnTo>
                      <a:pt x="1273" y="1380"/>
                    </a:lnTo>
                    <a:lnTo>
                      <a:pt x="1313" y="1380"/>
                    </a:lnTo>
                    <a:lnTo>
                      <a:pt x="1356" y="1380"/>
                    </a:lnTo>
                    <a:lnTo>
                      <a:pt x="1401" y="1380"/>
                    </a:lnTo>
                    <a:lnTo>
                      <a:pt x="1448" y="1380"/>
                    </a:lnTo>
                    <a:lnTo>
                      <a:pt x="1496" y="1380"/>
                    </a:lnTo>
                    <a:lnTo>
                      <a:pt x="1545" y="1380"/>
                    </a:lnTo>
                    <a:lnTo>
                      <a:pt x="1592" y="1380"/>
                    </a:lnTo>
                    <a:lnTo>
                      <a:pt x="1640" y="1380"/>
                    </a:lnTo>
                    <a:lnTo>
                      <a:pt x="1685" y="1380"/>
                    </a:lnTo>
                    <a:lnTo>
                      <a:pt x="1728" y="1380"/>
                    </a:lnTo>
                    <a:lnTo>
                      <a:pt x="1767" y="1380"/>
                    </a:lnTo>
                    <a:lnTo>
                      <a:pt x="1803" y="1380"/>
                    </a:lnTo>
                    <a:lnTo>
                      <a:pt x="1833" y="1380"/>
                    </a:lnTo>
                    <a:lnTo>
                      <a:pt x="1858" y="1380"/>
                    </a:lnTo>
                    <a:lnTo>
                      <a:pt x="1877" y="1380"/>
                    </a:lnTo>
                    <a:lnTo>
                      <a:pt x="1889" y="1380"/>
                    </a:lnTo>
                    <a:lnTo>
                      <a:pt x="1893" y="1380"/>
                    </a:lnTo>
                    <a:lnTo>
                      <a:pt x="1935" y="1378"/>
                    </a:lnTo>
                    <a:lnTo>
                      <a:pt x="1976" y="1370"/>
                    </a:lnTo>
                    <a:lnTo>
                      <a:pt x="2014" y="1357"/>
                    </a:lnTo>
                    <a:lnTo>
                      <a:pt x="2050" y="1340"/>
                    </a:lnTo>
                    <a:lnTo>
                      <a:pt x="2084" y="1320"/>
                    </a:lnTo>
                    <a:lnTo>
                      <a:pt x="2115" y="1295"/>
                    </a:lnTo>
                    <a:lnTo>
                      <a:pt x="2141" y="1267"/>
                    </a:lnTo>
                    <a:lnTo>
                      <a:pt x="2164" y="1235"/>
                    </a:lnTo>
                    <a:lnTo>
                      <a:pt x="2183" y="1201"/>
                    </a:lnTo>
                    <a:lnTo>
                      <a:pt x="2196" y="1162"/>
                    </a:lnTo>
                    <a:lnTo>
                      <a:pt x="2205" y="1123"/>
                    </a:lnTo>
                    <a:lnTo>
                      <a:pt x="2209" y="1081"/>
                    </a:lnTo>
                    <a:lnTo>
                      <a:pt x="2206" y="1037"/>
                    </a:lnTo>
                    <a:lnTo>
                      <a:pt x="2199" y="995"/>
                    </a:lnTo>
                    <a:lnTo>
                      <a:pt x="2186" y="955"/>
                    </a:lnTo>
                    <a:lnTo>
                      <a:pt x="2168" y="917"/>
                    </a:lnTo>
                    <a:lnTo>
                      <a:pt x="2147" y="881"/>
                    </a:lnTo>
                    <a:lnTo>
                      <a:pt x="2119" y="849"/>
                    </a:lnTo>
                    <a:lnTo>
                      <a:pt x="2090" y="820"/>
                    </a:lnTo>
                    <a:lnTo>
                      <a:pt x="2057" y="796"/>
                    </a:lnTo>
                    <a:lnTo>
                      <a:pt x="2021" y="775"/>
                    </a:lnTo>
                    <a:lnTo>
                      <a:pt x="1981" y="759"/>
                    </a:lnTo>
                    <a:lnTo>
                      <a:pt x="1941" y="750"/>
                    </a:lnTo>
                    <a:lnTo>
                      <a:pt x="1898" y="746"/>
                    </a:lnTo>
                    <a:close/>
                    <a:moveTo>
                      <a:pt x="1953" y="0"/>
                    </a:moveTo>
                    <a:lnTo>
                      <a:pt x="1954" y="0"/>
                    </a:lnTo>
                    <a:lnTo>
                      <a:pt x="1962" y="0"/>
                    </a:lnTo>
                    <a:lnTo>
                      <a:pt x="2046" y="5"/>
                    </a:lnTo>
                    <a:lnTo>
                      <a:pt x="2127" y="16"/>
                    </a:lnTo>
                    <a:lnTo>
                      <a:pt x="2205" y="32"/>
                    </a:lnTo>
                    <a:lnTo>
                      <a:pt x="2281" y="54"/>
                    </a:lnTo>
                    <a:lnTo>
                      <a:pt x="2354" y="80"/>
                    </a:lnTo>
                    <a:lnTo>
                      <a:pt x="2422" y="111"/>
                    </a:lnTo>
                    <a:lnTo>
                      <a:pt x="2488" y="147"/>
                    </a:lnTo>
                    <a:lnTo>
                      <a:pt x="2549" y="187"/>
                    </a:lnTo>
                    <a:lnTo>
                      <a:pt x="2608" y="232"/>
                    </a:lnTo>
                    <a:lnTo>
                      <a:pt x="2662" y="281"/>
                    </a:lnTo>
                    <a:lnTo>
                      <a:pt x="2712" y="333"/>
                    </a:lnTo>
                    <a:lnTo>
                      <a:pt x="2757" y="390"/>
                    </a:lnTo>
                    <a:lnTo>
                      <a:pt x="2798" y="450"/>
                    </a:lnTo>
                    <a:lnTo>
                      <a:pt x="2834" y="513"/>
                    </a:lnTo>
                    <a:lnTo>
                      <a:pt x="2865" y="581"/>
                    </a:lnTo>
                    <a:lnTo>
                      <a:pt x="2891" y="652"/>
                    </a:lnTo>
                    <a:lnTo>
                      <a:pt x="2911" y="724"/>
                    </a:lnTo>
                    <a:lnTo>
                      <a:pt x="2927" y="800"/>
                    </a:lnTo>
                    <a:lnTo>
                      <a:pt x="2936" y="880"/>
                    </a:lnTo>
                    <a:lnTo>
                      <a:pt x="2939" y="961"/>
                    </a:lnTo>
                    <a:lnTo>
                      <a:pt x="2945" y="1042"/>
                    </a:lnTo>
                    <a:lnTo>
                      <a:pt x="2947" y="1121"/>
                    </a:lnTo>
                    <a:lnTo>
                      <a:pt x="2944" y="1199"/>
                    </a:lnTo>
                    <a:lnTo>
                      <a:pt x="2938" y="1273"/>
                    </a:lnTo>
                    <a:lnTo>
                      <a:pt x="2928" y="1346"/>
                    </a:lnTo>
                    <a:lnTo>
                      <a:pt x="2913" y="1416"/>
                    </a:lnTo>
                    <a:lnTo>
                      <a:pt x="2959" y="1419"/>
                    </a:lnTo>
                    <a:lnTo>
                      <a:pt x="3004" y="1421"/>
                    </a:lnTo>
                    <a:lnTo>
                      <a:pt x="3050" y="1427"/>
                    </a:lnTo>
                    <a:lnTo>
                      <a:pt x="3098" y="1433"/>
                    </a:lnTo>
                    <a:lnTo>
                      <a:pt x="3145" y="1442"/>
                    </a:lnTo>
                    <a:lnTo>
                      <a:pt x="3193" y="1455"/>
                    </a:lnTo>
                    <a:lnTo>
                      <a:pt x="3239" y="1471"/>
                    </a:lnTo>
                    <a:lnTo>
                      <a:pt x="3285" y="1490"/>
                    </a:lnTo>
                    <a:lnTo>
                      <a:pt x="3331" y="1513"/>
                    </a:lnTo>
                    <a:lnTo>
                      <a:pt x="3374" y="1541"/>
                    </a:lnTo>
                    <a:lnTo>
                      <a:pt x="3414" y="1573"/>
                    </a:lnTo>
                    <a:lnTo>
                      <a:pt x="3454" y="1610"/>
                    </a:lnTo>
                    <a:lnTo>
                      <a:pt x="3490" y="1652"/>
                    </a:lnTo>
                    <a:lnTo>
                      <a:pt x="3524" y="1701"/>
                    </a:lnTo>
                    <a:lnTo>
                      <a:pt x="3551" y="1750"/>
                    </a:lnTo>
                    <a:lnTo>
                      <a:pt x="3574" y="1801"/>
                    </a:lnTo>
                    <a:lnTo>
                      <a:pt x="3591" y="1854"/>
                    </a:lnTo>
                    <a:lnTo>
                      <a:pt x="3603" y="1910"/>
                    </a:lnTo>
                    <a:lnTo>
                      <a:pt x="3613" y="1968"/>
                    </a:lnTo>
                    <a:lnTo>
                      <a:pt x="3619" y="2028"/>
                    </a:lnTo>
                    <a:lnTo>
                      <a:pt x="3624" y="2090"/>
                    </a:lnTo>
                    <a:lnTo>
                      <a:pt x="3626" y="2156"/>
                    </a:lnTo>
                    <a:lnTo>
                      <a:pt x="3627" y="2225"/>
                    </a:lnTo>
                    <a:lnTo>
                      <a:pt x="3627" y="2299"/>
                    </a:lnTo>
                    <a:lnTo>
                      <a:pt x="3627" y="2318"/>
                    </a:lnTo>
                    <a:lnTo>
                      <a:pt x="3627" y="2341"/>
                    </a:lnTo>
                    <a:lnTo>
                      <a:pt x="3627" y="2366"/>
                    </a:lnTo>
                    <a:lnTo>
                      <a:pt x="3628" y="2393"/>
                    </a:lnTo>
                    <a:lnTo>
                      <a:pt x="3628" y="2419"/>
                    </a:lnTo>
                    <a:lnTo>
                      <a:pt x="3628" y="2443"/>
                    </a:lnTo>
                    <a:lnTo>
                      <a:pt x="3628" y="2465"/>
                    </a:lnTo>
                    <a:lnTo>
                      <a:pt x="3628" y="2482"/>
                    </a:lnTo>
                    <a:lnTo>
                      <a:pt x="3629" y="2493"/>
                    </a:lnTo>
                    <a:lnTo>
                      <a:pt x="3629" y="2498"/>
                    </a:lnTo>
                    <a:lnTo>
                      <a:pt x="3625" y="2593"/>
                    </a:lnTo>
                    <a:lnTo>
                      <a:pt x="3617" y="2685"/>
                    </a:lnTo>
                    <a:lnTo>
                      <a:pt x="3602" y="2774"/>
                    </a:lnTo>
                    <a:lnTo>
                      <a:pt x="3583" y="2861"/>
                    </a:lnTo>
                    <a:lnTo>
                      <a:pt x="3559" y="2942"/>
                    </a:lnTo>
                    <a:lnTo>
                      <a:pt x="3531" y="3022"/>
                    </a:lnTo>
                    <a:lnTo>
                      <a:pt x="3497" y="3098"/>
                    </a:lnTo>
                    <a:lnTo>
                      <a:pt x="3458" y="3169"/>
                    </a:lnTo>
                    <a:lnTo>
                      <a:pt x="3414" y="3236"/>
                    </a:lnTo>
                    <a:lnTo>
                      <a:pt x="3366" y="3300"/>
                    </a:lnTo>
                    <a:lnTo>
                      <a:pt x="3314" y="3359"/>
                    </a:lnTo>
                    <a:lnTo>
                      <a:pt x="3256" y="3414"/>
                    </a:lnTo>
                    <a:lnTo>
                      <a:pt x="3195" y="3464"/>
                    </a:lnTo>
                    <a:lnTo>
                      <a:pt x="3129" y="3508"/>
                    </a:lnTo>
                    <a:lnTo>
                      <a:pt x="3060" y="3548"/>
                    </a:lnTo>
                    <a:lnTo>
                      <a:pt x="2988" y="3583"/>
                    </a:lnTo>
                    <a:lnTo>
                      <a:pt x="2911" y="3613"/>
                    </a:lnTo>
                    <a:lnTo>
                      <a:pt x="2832" y="3638"/>
                    </a:lnTo>
                    <a:lnTo>
                      <a:pt x="2749" y="3657"/>
                    </a:lnTo>
                    <a:lnTo>
                      <a:pt x="2665" y="3672"/>
                    </a:lnTo>
                    <a:lnTo>
                      <a:pt x="2576" y="3680"/>
                    </a:lnTo>
                    <a:lnTo>
                      <a:pt x="2485" y="3684"/>
                    </a:lnTo>
                    <a:lnTo>
                      <a:pt x="1159" y="3684"/>
                    </a:lnTo>
                    <a:lnTo>
                      <a:pt x="1134" y="3684"/>
                    </a:lnTo>
                    <a:lnTo>
                      <a:pt x="1042" y="3682"/>
                    </a:lnTo>
                    <a:lnTo>
                      <a:pt x="951" y="3675"/>
                    </a:lnTo>
                    <a:lnTo>
                      <a:pt x="865" y="3664"/>
                    </a:lnTo>
                    <a:lnTo>
                      <a:pt x="784" y="3648"/>
                    </a:lnTo>
                    <a:lnTo>
                      <a:pt x="705" y="3629"/>
                    </a:lnTo>
                    <a:lnTo>
                      <a:pt x="630" y="3604"/>
                    </a:lnTo>
                    <a:lnTo>
                      <a:pt x="560" y="3574"/>
                    </a:lnTo>
                    <a:lnTo>
                      <a:pt x="492" y="3541"/>
                    </a:lnTo>
                    <a:lnTo>
                      <a:pt x="429" y="3504"/>
                    </a:lnTo>
                    <a:lnTo>
                      <a:pt x="370" y="3462"/>
                    </a:lnTo>
                    <a:lnTo>
                      <a:pt x="314" y="3415"/>
                    </a:lnTo>
                    <a:lnTo>
                      <a:pt x="262" y="3364"/>
                    </a:lnTo>
                    <a:lnTo>
                      <a:pt x="216" y="3310"/>
                    </a:lnTo>
                    <a:lnTo>
                      <a:pt x="174" y="3252"/>
                    </a:lnTo>
                    <a:lnTo>
                      <a:pt x="138" y="3191"/>
                    </a:lnTo>
                    <a:lnTo>
                      <a:pt x="106" y="3126"/>
                    </a:lnTo>
                    <a:lnTo>
                      <a:pt x="79" y="3058"/>
                    </a:lnTo>
                    <a:lnTo>
                      <a:pt x="57" y="2985"/>
                    </a:lnTo>
                    <a:lnTo>
                      <a:pt x="38" y="2909"/>
                    </a:lnTo>
                    <a:lnTo>
                      <a:pt x="24" y="2830"/>
                    </a:lnTo>
                    <a:lnTo>
                      <a:pt x="14" y="2746"/>
                    </a:lnTo>
                    <a:lnTo>
                      <a:pt x="6" y="2658"/>
                    </a:lnTo>
                    <a:lnTo>
                      <a:pt x="1" y="2565"/>
                    </a:lnTo>
                    <a:lnTo>
                      <a:pt x="0" y="2467"/>
                    </a:lnTo>
                    <a:lnTo>
                      <a:pt x="0" y="2426"/>
                    </a:lnTo>
                    <a:lnTo>
                      <a:pt x="0" y="2386"/>
                    </a:lnTo>
                    <a:lnTo>
                      <a:pt x="0" y="985"/>
                    </a:lnTo>
                    <a:lnTo>
                      <a:pt x="6" y="913"/>
                    </a:lnTo>
                    <a:lnTo>
                      <a:pt x="16" y="845"/>
                    </a:lnTo>
                    <a:lnTo>
                      <a:pt x="28" y="780"/>
                    </a:lnTo>
                    <a:lnTo>
                      <a:pt x="44" y="720"/>
                    </a:lnTo>
                    <a:lnTo>
                      <a:pt x="63" y="662"/>
                    </a:lnTo>
                    <a:lnTo>
                      <a:pt x="84" y="609"/>
                    </a:lnTo>
                    <a:lnTo>
                      <a:pt x="106" y="559"/>
                    </a:lnTo>
                    <a:lnTo>
                      <a:pt x="131" y="512"/>
                    </a:lnTo>
                    <a:lnTo>
                      <a:pt x="156" y="469"/>
                    </a:lnTo>
                    <a:lnTo>
                      <a:pt x="183" y="429"/>
                    </a:lnTo>
                    <a:lnTo>
                      <a:pt x="209" y="393"/>
                    </a:lnTo>
                    <a:lnTo>
                      <a:pt x="236" y="359"/>
                    </a:lnTo>
                    <a:lnTo>
                      <a:pt x="262" y="328"/>
                    </a:lnTo>
                    <a:lnTo>
                      <a:pt x="288" y="300"/>
                    </a:lnTo>
                    <a:lnTo>
                      <a:pt x="342" y="249"/>
                    </a:lnTo>
                    <a:lnTo>
                      <a:pt x="398" y="201"/>
                    </a:lnTo>
                    <a:lnTo>
                      <a:pt x="459" y="159"/>
                    </a:lnTo>
                    <a:lnTo>
                      <a:pt x="524" y="122"/>
                    </a:lnTo>
                    <a:lnTo>
                      <a:pt x="593" y="90"/>
                    </a:lnTo>
                    <a:lnTo>
                      <a:pt x="664" y="63"/>
                    </a:lnTo>
                    <a:lnTo>
                      <a:pt x="740" y="40"/>
                    </a:lnTo>
                    <a:lnTo>
                      <a:pt x="820" y="23"/>
                    </a:lnTo>
                    <a:lnTo>
                      <a:pt x="902" y="11"/>
                    </a:lnTo>
                    <a:lnTo>
                      <a:pt x="988" y="3"/>
                    </a:lnTo>
                    <a:lnTo>
                      <a:pt x="1079" y="0"/>
                    </a:lnTo>
                    <a:lnTo>
                      <a:pt x="1088" y="0"/>
                    </a:lnTo>
                    <a:lnTo>
                      <a:pt x="1953" y="0"/>
                    </a:lnTo>
                    <a:close/>
                  </a:path>
                </a:pathLst>
              </a:custGeom>
              <a:solidFill>
                <a:srgbClr val="1957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400" kern="1200" dirty="0">
                  <a:solidFill>
                    <a:prstClr val="black"/>
                  </a:solidFill>
                  <a:latin typeface="Arial" panose="020B0604020202020204" pitchFamily="34" charset="0"/>
                  <a:ea typeface="+mn-ea"/>
                  <a:cs typeface="Arial" panose="020B0604020202020204" pitchFamily="34" charset="0"/>
                </a:endParaRPr>
              </a:p>
            </p:txBody>
          </p:sp>
        </p:grpSp>
      </p:grpSp>
      <p:sp>
        <p:nvSpPr>
          <p:cNvPr id="94" name="Subtitle 2">
            <a:hlinkClick r:id="rId3"/>
          </p:cNvPr>
          <p:cNvSpPr txBox="1">
            <a:spLocks/>
          </p:cNvSpPr>
          <p:nvPr userDrawn="1"/>
        </p:nvSpPr>
        <p:spPr>
          <a:xfrm>
            <a:off x="9370955" y="6165432"/>
            <a:ext cx="2959632" cy="42251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Clr>
                <a:srgbClr val="0095D8"/>
              </a:buClr>
              <a:buFont typeface="Arial"/>
              <a:buNone/>
              <a:defRPr sz="900" kern="1200">
                <a:solidFill>
                  <a:schemeClr val="bg1"/>
                </a:solidFill>
                <a:latin typeface="Gill Sans MT" charset="0"/>
                <a:ea typeface="Gill Sans MT" charset="0"/>
                <a:cs typeface="Gill Sans MT" charset="0"/>
              </a:defRPr>
            </a:lvl1pPr>
            <a:lvl2pPr marL="457200" indent="0" algn="ctr" defTabSz="914400" rtl="0" eaLnBrk="1" latinLnBrk="0" hangingPunct="1">
              <a:lnSpc>
                <a:spcPct val="90000"/>
              </a:lnSpc>
              <a:spcBef>
                <a:spcPts val="500"/>
              </a:spcBef>
              <a:buFont typeface="Arial"/>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LucidaGrande"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en-US" sz="1600" dirty="0">
                <a:solidFill>
                  <a:prstClr val="white"/>
                </a:solidFill>
                <a:latin typeface="Arial" panose="020B0604020202020204" pitchFamily="34" charset="0"/>
                <a:cs typeface="Arial" panose="020B0604020202020204" pitchFamily="34" charset="0"/>
              </a:rPr>
              <a:t>www.latentview.com</a:t>
            </a:r>
          </a:p>
        </p:txBody>
      </p:sp>
    </p:spTree>
    <p:extLst>
      <p:ext uri="{BB962C8B-B14F-4D97-AF65-F5344CB8AC3E}">
        <p14:creationId xmlns:p14="http://schemas.microsoft.com/office/powerpoint/2010/main" val="1052121958"/>
      </p:ext>
    </p:extLst>
  </p:cSld>
  <p:clrMapOvr>
    <a:masterClrMapping/>
  </p:clrMapOvr>
  <p:extLst mod="1">
    <p:ext uri="{DCECCB84-F9BA-43D5-87BE-67443E8EF086}">
      <p15:sldGuideLst xmlns:p15="http://schemas.microsoft.com/office/powerpoint/2012/main">
        <p15:guide id="1" orient="horz" pos="2160">
          <p15:clr>
            <a:srgbClr val="FBAE40"/>
          </p15:clr>
        </p15:guide>
        <p15:guide id="2" pos="3774">
          <p15:clr>
            <a:srgbClr val="FBAE40"/>
          </p15:clr>
        </p15:guide>
        <p15:guide id="3" orient="horz" pos="2694">
          <p15:clr>
            <a:srgbClr val="FBAE40"/>
          </p15:clr>
        </p15:guide>
        <p15:guide id="4" orient="horz" pos="-2">
          <p15:clr>
            <a:srgbClr val="FBAE40"/>
          </p15:clr>
        </p15:guide>
        <p15:guide id="5" pos="767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bg1"/>
        </a:solidFill>
        <a:effectLst/>
      </p:bgPr>
    </p:bg>
    <p:spTree>
      <p:nvGrpSpPr>
        <p:cNvPr id="1" name=""/>
        <p:cNvGrpSpPr/>
        <p:nvPr/>
      </p:nvGrpSpPr>
      <p:grpSpPr>
        <a:xfrm>
          <a:off x="0" y="0"/>
          <a:ext cx="0" cy="0"/>
          <a:chOff x="0" y="0"/>
          <a:chExt cx="0" cy="0"/>
        </a:xfrm>
      </p:grpSpPr>
      <p:pic>
        <p:nvPicPr>
          <p:cNvPr id="62" name="pasted-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710" y="4484"/>
            <a:ext cx="6215310" cy="6853516"/>
          </a:xfrm>
          <a:prstGeom prst="rect">
            <a:avLst/>
          </a:prstGeom>
          <a:ln w="12700">
            <a:miter lim="400000"/>
          </a:ln>
        </p:spPr>
      </p:pic>
      <p:sp>
        <p:nvSpPr>
          <p:cNvPr id="63" name="Rectangle 62"/>
          <p:cNvSpPr/>
          <p:nvPr userDrawn="1"/>
        </p:nvSpPr>
        <p:spPr>
          <a:xfrm>
            <a:off x="0" y="-13853"/>
            <a:ext cx="6215310" cy="6871853"/>
          </a:xfrm>
          <a:prstGeom prst="rect">
            <a:avLst/>
          </a:prstGeom>
          <a:solidFill>
            <a:schemeClr val="accent2">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67" name="Pentagon 66"/>
          <p:cNvSpPr/>
          <p:nvPr userDrawn="1"/>
        </p:nvSpPr>
        <p:spPr>
          <a:xfrm>
            <a:off x="6212314" y="578981"/>
            <a:ext cx="1185657" cy="641298"/>
          </a:xfrm>
          <a:prstGeom prst="homePlat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72" name="Pentagon 71"/>
          <p:cNvSpPr/>
          <p:nvPr userDrawn="1"/>
        </p:nvSpPr>
        <p:spPr>
          <a:xfrm>
            <a:off x="6212314" y="1954531"/>
            <a:ext cx="1169399" cy="632502"/>
          </a:xfrm>
          <a:prstGeom prst="homePlat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77" name="Pentagon 76"/>
          <p:cNvSpPr/>
          <p:nvPr userDrawn="1"/>
        </p:nvSpPr>
        <p:spPr>
          <a:xfrm>
            <a:off x="6212314" y="3321285"/>
            <a:ext cx="1169399" cy="632502"/>
          </a:xfrm>
          <a:prstGeom prst="homePlat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81" name="Pentagon 80"/>
          <p:cNvSpPr/>
          <p:nvPr userDrawn="1"/>
        </p:nvSpPr>
        <p:spPr>
          <a:xfrm>
            <a:off x="6212314" y="4688038"/>
            <a:ext cx="1169399" cy="632502"/>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11" name="Content Placeholder 10"/>
          <p:cNvSpPr>
            <a:spLocks noGrp="1"/>
          </p:cNvSpPr>
          <p:nvPr>
            <p:ph sz="quarter" idx="10" hasCustomPrompt="1"/>
          </p:nvPr>
        </p:nvSpPr>
        <p:spPr>
          <a:xfrm>
            <a:off x="1324396" y="2964873"/>
            <a:ext cx="3591716" cy="914401"/>
          </a:xfrm>
        </p:spPr>
        <p:txBody>
          <a:bodyPr anchor="ctr">
            <a:noAutofit/>
          </a:bodyPr>
          <a:lstStyle>
            <a:lvl1pPr marL="0" indent="0" algn="ctr">
              <a:buNone/>
              <a:defRPr sz="3200">
                <a:solidFill>
                  <a:schemeClr val="bg1"/>
                </a:solidFill>
                <a:latin typeface="Arial" panose="020B0604020202020204" pitchFamily="34" charset="0"/>
                <a:cs typeface="Arial" panose="020B0604020202020204" pitchFamily="34" charset="0"/>
              </a:defRPr>
            </a:lvl1pPr>
            <a:lvl5pPr>
              <a:defRPr/>
            </a:lvl5pPr>
          </a:lstStyle>
          <a:p>
            <a:pPr lvl="0"/>
            <a:r>
              <a:rPr lang="en-US" dirty="0"/>
              <a:t>Agenda</a:t>
            </a:r>
          </a:p>
        </p:txBody>
      </p:sp>
      <p:sp>
        <p:nvSpPr>
          <p:cNvPr id="84" name="Content Placeholder 10"/>
          <p:cNvSpPr>
            <a:spLocks noGrp="1"/>
          </p:cNvSpPr>
          <p:nvPr>
            <p:ph sz="quarter" idx="11" hasCustomPrompt="1"/>
          </p:nvPr>
        </p:nvSpPr>
        <p:spPr>
          <a:xfrm>
            <a:off x="7750522" y="587306"/>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85" name="Content Placeholder 10"/>
          <p:cNvSpPr>
            <a:spLocks noGrp="1"/>
          </p:cNvSpPr>
          <p:nvPr>
            <p:ph sz="quarter" idx="12" hasCustomPrompt="1"/>
          </p:nvPr>
        </p:nvSpPr>
        <p:spPr>
          <a:xfrm>
            <a:off x="6439087" y="723900"/>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01</a:t>
            </a:r>
          </a:p>
        </p:txBody>
      </p:sp>
      <p:sp>
        <p:nvSpPr>
          <p:cNvPr id="86" name="Content Placeholder 10"/>
          <p:cNvSpPr>
            <a:spLocks noGrp="1"/>
          </p:cNvSpPr>
          <p:nvPr>
            <p:ph sz="quarter" idx="13" hasCustomPrompt="1"/>
          </p:nvPr>
        </p:nvSpPr>
        <p:spPr>
          <a:xfrm>
            <a:off x="6425439" y="2095052"/>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02</a:t>
            </a:r>
          </a:p>
        </p:txBody>
      </p:sp>
      <p:sp>
        <p:nvSpPr>
          <p:cNvPr id="87" name="Content Placeholder 10"/>
          <p:cNvSpPr>
            <a:spLocks noGrp="1"/>
          </p:cNvSpPr>
          <p:nvPr>
            <p:ph sz="quarter" idx="14" hasCustomPrompt="1"/>
          </p:nvPr>
        </p:nvSpPr>
        <p:spPr>
          <a:xfrm>
            <a:off x="6425439" y="3461806"/>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03</a:t>
            </a:r>
          </a:p>
        </p:txBody>
      </p:sp>
      <p:sp>
        <p:nvSpPr>
          <p:cNvPr id="88" name="Content Placeholder 10"/>
          <p:cNvSpPr>
            <a:spLocks noGrp="1"/>
          </p:cNvSpPr>
          <p:nvPr>
            <p:ph sz="quarter" idx="15" hasCustomPrompt="1"/>
          </p:nvPr>
        </p:nvSpPr>
        <p:spPr>
          <a:xfrm>
            <a:off x="6425439" y="4828559"/>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04</a:t>
            </a:r>
          </a:p>
        </p:txBody>
      </p:sp>
      <p:sp>
        <p:nvSpPr>
          <p:cNvPr id="89" name="Content Placeholder 10"/>
          <p:cNvSpPr>
            <a:spLocks noGrp="1"/>
          </p:cNvSpPr>
          <p:nvPr>
            <p:ph sz="quarter" idx="16" hasCustomPrompt="1"/>
          </p:nvPr>
        </p:nvSpPr>
        <p:spPr>
          <a:xfrm>
            <a:off x="7736874" y="1958458"/>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91" name="Content Placeholder 10"/>
          <p:cNvSpPr>
            <a:spLocks noGrp="1"/>
          </p:cNvSpPr>
          <p:nvPr>
            <p:ph sz="quarter" idx="17" hasCustomPrompt="1"/>
          </p:nvPr>
        </p:nvSpPr>
        <p:spPr>
          <a:xfrm>
            <a:off x="7736874" y="3325212"/>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92" name="Content Placeholder 10"/>
          <p:cNvSpPr>
            <a:spLocks noGrp="1"/>
          </p:cNvSpPr>
          <p:nvPr>
            <p:ph sz="quarter" idx="18" hasCustomPrompt="1"/>
          </p:nvPr>
        </p:nvSpPr>
        <p:spPr>
          <a:xfrm>
            <a:off x="7736874" y="4691965"/>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18" name="Rectangle: Rounded Corners 17">
            <a:extLst>
              <a:ext uri="{FF2B5EF4-FFF2-40B4-BE49-F238E27FC236}">
                <a16:creationId xmlns:a16="http://schemas.microsoft.com/office/drawing/2014/main" id="{89097DD5-8847-43DE-B3AE-BE5A64A94902}"/>
              </a:ext>
            </a:extLst>
          </p:cNvPr>
          <p:cNvSpPr/>
          <p:nvPr userDrawn="1"/>
        </p:nvSpPr>
        <p:spPr>
          <a:xfrm flipH="1">
            <a:off x="11037890" y="6196877"/>
            <a:ext cx="1149348" cy="656012"/>
          </a:xfrm>
          <a:prstGeom prst="roundRect">
            <a:avLst>
              <a:gd name="adj" fmla="val 0"/>
            </a:avLst>
          </a:prstGeom>
          <a:solidFill>
            <a:schemeClr val="bg1"/>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kern="1200" dirty="0">
              <a:solidFill>
                <a:prstClr val="black"/>
              </a:solidFill>
              <a:latin typeface="Arial" panose="020B0604020202020204" pitchFamily="34" charset="0"/>
            </a:endParaRPr>
          </a:p>
        </p:txBody>
      </p:sp>
      <p:pic>
        <p:nvPicPr>
          <p:cNvPr id="20" name="Picture 19">
            <a:extLst>
              <a:ext uri="{FF2B5EF4-FFF2-40B4-BE49-F238E27FC236}">
                <a16:creationId xmlns:a16="http://schemas.microsoft.com/office/drawing/2014/main" id="{ED0CB488-30EA-4015-9174-1E0A80F1A15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95009" y="5850030"/>
            <a:ext cx="1418240" cy="1002859"/>
          </a:xfrm>
          <a:prstGeom prst="rect">
            <a:avLst/>
          </a:prstGeom>
        </p:spPr>
      </p:pic>
    </p:spTree>
    <p:extLst>
      <p:ext uri="{BB962C8B-B14F-4D97-AF65-F5344CB8AC3E}">
        <p14:creationId xmlns:p14="http://schemas.microsoft.com/office/powerpoint/2010/main" val="386564176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ver page">
    <p:spTree>
      <p:nvGrpSpPr>
        <p:cNvPr id="1" name=""/>
        <p:cNvGrpSpPr/>
        <p:nvPr/>
      </p:nvGrpSpPr>
      <p:grpSpPr>
        <a:xfrm>
          <a:off x="0" y="0"/>
          <a:ext cx="0" cy="0"/>
          <a:chOff x="0" y="0"/>
          <a:chExt cx="0" cy="0"/>
        </a:xfrm>
      </p:grpSpPr>
      <p:sp>
        <p:nvSpPr>
          <p:cNvPr id="6" name="Round Same Side Corner Rectangle 5"/>
          <p:cNvSpPr/>
          <p:nvPr userDrawn="1"/>
        </p:nvSpPr>
        <p:spPr>
          <a:xfrm>
            <a:off x="0" y="0"/>
            <a:ext cx="12192000" cy="4611584"/>
          </a:xfrm>
          <a:prstGeom prst="round2SameRect">
            <a:avLst>
              <a:gd name="adj1" fmla="val 0"/>
              <a:gd name="adj2" fmla="val 0"/>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37" name="Title 1"/>
          <p:cNvSpPr>
            <a:spLocks noGrp="1"/>
          </p:cNvSpPr>
          <p:nvPr>
            <p:ph type="title" hasCustomPrompt="1"/>
          </p:nvPr>
        </p:nvSpPr>
        <p:spPr>
          <a:xfrm>
            <a:off x="821343" y="696616"/>
            <a:ext cx="3879577" cy="1145350"/>
          </a:xfrm>
        </p:spPr>
        <p:txBody>
          <a:bodyPr>
            <a:noAutofit/>
          </a:bodyPr>
          <a:lstStyle>
            <a:lvl1pPr algn="l">
              <a:defRPr sz="3200">
                <a:solidFill>
                  <a:schemeClr val="bg1"/>
                </a:solidFill>
                <a:latin typeface="Arial" panose="020B0604020202020204" pitchFamily="34" charset="0"/>
                <a:cs typeface="Arial" panose="020B0604020202020204" pitchFamily="34" charset="0"/>
              </a:defRPr>
            </a:lvl1pPr>
          </a:lstStyle>
          <a:p>
            <a:r>
              <a:rPr lang="en-US" dirty="0"/>
              <a:t>Cover page title</a:t>
            </a:r>
          </a:p>
        </p:txBody>
      </p:sp>
      <p:sp>
        <p:nvSpPr>
          <p:cNvPr id="2" name="Rectangle 1">
            <a:extLst>
              <a:ext uri="{FF2B5EF4-FFF2-40B4-BE49-F238E27FC236}">
                <a16:creationId xmlns:a16="http://schemas.microsoft.com/office/drawing/2014/main" id="{4BE69B08-3482-49FC-A617-0DB4DAC84B53}"/>
              </a:ext>
            </a:extLst>
          </p:cNvPr>
          <p:cNvSpPr/>
          <p:nvPr userDrawn="1"/>
        </p:nvSpPr>
        <p:spPr>
          <a:xfrm>
            <a:off x="0" y="4611584"/>
            <a:ext cx="12192000" cy="2246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pic>
        <p:nvPicPr>
          <p:cNvPr id="4" name="Picture 3">
            <a:extLst>
              <a:ext uri="{FF2B5EF4-FFF2-40B4-BE49-F238E27FC236}">
                <a16:creationId xmlns:a16="http://schemas.microsoft.com/office/drawing/2014/main" id="{09C81C4B-C5DA-4899-A75E-9654BAB68B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062499" y="4522684"/>
            <a:ext cx="3129501" cy="2212918"/>
          </a:xfrm>
          <a:prstGeom prst="rect">
            <a:avLst/>
          </a:prstGeom>
        </p:spPr>
      </p:pic>
      <p:sp>
        <p:nvSpPr>
          <p:cNvPr id="10" name="Content Placeholder 59">
            <a:extLst>
              <a:ext uri="{FF2B5EF4-FFF2-40B4-BE49-F238E27FC236}">
                <a16:creationId xmlns:a16="http://schemas.microsoft.com/office/drawing/2014/main" id="{5B0B0397-412B-4B04-A5E8-7B4CD5A1C0EE}"/>
              </a:ext>
            </a:extLst>
          </p:cNvPr>
          <p:cNvSpPr>
            <a:spLocks noGrp="1"/>
          </p:cNvSpPr>
          <p:nvPr>
            <p:ph sz="quarter" idx="12" hasCustomPrompt="1"/>
          </p:nvPr>
        </p:nvSpPr>
        <p:spPr>
          <a:xfrm>
            <a:off x="821343" y="2126743"/>
            <a:ext cx="4254313" cy="457200"/>
          </a:xfrm>
        </p:spPr>
        <p:txBody>
          <a:bodyPr anchor="ctr">
            <a:noAutofit/>
          </a:bodyPr>
          <a:lstStyle>
            <a:lvl1pPr marL="0" indent="0">
              <a:buNone/>
              <a:defRPr sz="2000">
                <a:solidFill>
                  <a:schemeClr val="bg1"/>
                </a:solidFill>
                <a:effectLst/>
                <a:latin typeface="Arial" panose="020B0604020202020204" pitchFamily="34" charset="0"/>
                <a:cs typeface="Arial" panose="020B0604020202020204" pitchFamily="34" charset="0"/>
              </a:defRPr>
            </a:lvl1pPr>
          </a:lstStyle>
          <a:p>
            <a:pPr lvl="0"/>
            <a:r>
              <a:rPr lang="en-US" dirty="0"/>
              <a:t>Presenter Name</a:t>
            </a:r>
          </a:p>
        </p:txBody>
      </p:sp>
      <p:sp>
        <p:nvSpPr>
          <p:cNvPr id="11" name="Content Placeholder 59">
            <a:extLst>
              <a:ext uri="{FF2B5EF4-FFF2-40B4-BE49-F238E27FC236}">
                <a16:creationId xmlns:a16="http://schemas.microsoft.com/office/drawing/2014/main" id="{359C7133-707C-454A-9CAC-5B147D950A90}"/>
              </a:ext>
            </a:extLst>
          </p:cNvPr>
          <p:cNvSpPr>
            <a:spLocks noGrp="1"/>
          </p:cNvSpPr>
          <p:nvPr>
            <p:ph sz="quarter" idx="11" hasCustomPrompt="1"/>
          </p:nvPr>
        </p:nvSpPr>
        <p:spPr>
          <a:xfrm>
            <a:off x="821343" y="2868720"/>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Designation</a:t>
            </a:r>
          </a:p>
        </p:txBody>
      </p:sp>
      <p:sp>
        <p:nvSpPr>
          <p:cNvPr id="8" name="Content Placeholder 59">
            <a:extLst>
              <a:ext uri="{FF2B5EF4-FFF2-40B4-BE49-F238E27FC236}">
                <a16:creationId xmlns:a16="http://schemas.microsoft.com/office/drawing/2014/main" id="{359C7133-707C-454A-9CAC-5B147D950A90}"/>
              </a:ext>
            </a:extLst>
          </p:cNvPr>
          <p:cNvSpPr>
            <a:spLocks noGrp="1"/>
          </p:cNvSpPr>
          <p:nvPr>
            <p:ph sz="quarter" idx="13" hasCustomPrompt="1"/>
          </p:nvPr>
        </p:nvSpPr>
        <p:spPr>
          <a:xfrm>
            <a:off x="821343" y="3580454"/>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6159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ver page">
    <p:spTree>
      <p:nvGrpSpPr>
        <p:cNvPr id="1" name=""/>
        <p:cNvGrpSpPr/>
        <p:nvPr/>
      </p:nvGrpSpPr>
      <p:grpSpPr>
        <a:xfrm>
          <a:off x="0" y="0"/>
          <a:ext cx="0" cy="0"/>
          <a:chOff x="0" y="0"/>
          <a:chExt cx="0" cy="0"/>
        </a:xfrm>
      </p:grpSpPr>
      <p:sp>
        <p:nvSpPr>
          <p:cNvPr id="6" name="Round Same Side Corner Rectangle 5"/>
          <p:cNvSpPr/>
          <p:nvPr userDrawn="1"/>
        </p:nvSpPr>
        <p:spPr>
          <a:xfrm>
            <a:off x="0" y="0"/>
            <a:ext cx="12192000" cy="4611584"/>
          </a:xfrm>
          <a:prstGeom prst="round2SameRect">
            <a:avLst>
              <a:gd name="adj1" fmla="val 0"/>
              <a:gd name="adj2" fmla="val 0"/>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37" name="Title 1"/>
          <p:cNvSpPr>
            <a:spLocks noGrp="1"/>
          </p:cNvSpPr>
          <p:nvPr>
            <p:ph type="title" hasCustomPrompt="1"/>
          </p:nvPr>
        </p:nvSpPr>
        <p:spPr>
          <a:xfrm>
            <a:off x="821343" y="696616"/>
            <a:ext cx="3879577" cy="1145350"/>
          </a:xfrm>
        </p:spPr>
        <p:txBody>
          <a:bodyPr>
            <a:noAutofit/>
          </a:bodyPr>
          <a:lstStyle>
            <a:lvl1pPr algn="l">
              <a:defRPr sz="3200">
                <a:solidFill>
                  <a:schemeClr val="bg1"/>
                </a:solidFill>
                <a:latin typeface="Arial" panose="020B0604020202020204" pitchFamily="34" charset="0"/>
                <a:cs typeface="Arial" panose="020B0604020202020204" pitchFamily="34" charset="0"/>
              </a:defRPr>
            </a:lvl1pPr>
          </a:lstStyle>
          <a:p>
            <a:r>
              <a:rPr lang="en-US" dirty="0"/>
              <a:t>Cover page title</a:t>
            </a:r>
          </a:p>
        </p:txBody>
      </p:sp>
      <p:sp>
        <p:nvSpPr>
          <p:cNvPr id="2" name="Rectangle 1">
            <a:extLst>
              <a:ext uri="{FF2B5EF4-FFF2-40B4-BE49-F238E27FC236}">
                <a16:creationId xmlns:a16="http://schemas.microsoft.com/office/drawing/2014/main" id="{4BE69B08-3482-49FC-A617-0DB4DAC84B53}"/>
              </a:ext>
            </a:extLst>
          </p:cNvPr>
          <p:cNvSpPr/>
          <p:nvPr userDrawn="1"/>
        </p:nvSpPr>
        <p:spPr>
          <a:xfrm>
            <a:off x="0" y="4611584"/>
            <a:ext cx="12192000" cy="2246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pic>
        <p:nvPicPr>
          <p:cNvPr id="4" name="Picture 3">
            <a:extLst>
              <a:ext uri="{FF2B5EF4-FFF2-40B4-BE49-F238E27FC236}">
                <a16:creationId xmlns:a16="http://schemas.microsoft.com/office/drawing/2014/main" id="{09C81C4B-C5DA-4899-A75E-9654BAB68B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062499" y="4522684"/>
            <a:ext cx="3129501" cy="2212918"/>
          </a:xfrm>
          <a:prstGeom prst="rect">
            <a:avLst/>
          </a:prstGeom>
        </p:spPr>
      </p:pic>
      <p:sp>
        <p:nvSpPr>
          <p:cNvPr id="10" name="Content Placeholder 59">
            <a:extLst>
              <a:ext uri="{FF2B5EF4-FFF2-40B4-BE49-F238E27FC236}">
                <a16:creationId xmlns:a16="http://schemas.microsoft.com/office/drawing/2014/main" id="{5B0B0397-412B-4B04-A5E8-7B4CD5A1C0EE}"/>
              </a:ext>
            </a:extLst>
          </p:cNvPr>
          <p:cNvSpPr>
            <a:spLocks noGrp="1"/>
          </p:cNvSpPr>
          <p:nvPr>
            <p:ph sz="quarter" idx="12" hasCustomPrompt="1"/>
          </p:nvPr>
        </p:nvSpPr>
        <p:spPr>
          <a:xfrm>
            <a:off x="821343" y="2126743"/>
            <a:ext cx="4254313" cy="457200"/>
          </a:xfrm>
        </p:spPr>
        <p:txBody>
          <a:bodyPr anchor="ctr">
            <a:noAutofit/>
          </a:bodyPr>
          <a:lstStyle>
            <a:lvl1pPr marL="0" indent="0">
              <a:buNone/>
              <a:defRPr sz="2000">
                <a:solidFill>
                  <a:schemeClr val="bg1"/>
                </a:solidFill>
                <a:effectLst/>
                <a:latin typeface="Arial" panose="020B0604020202020204" pitchFamily="34" charset="0"/>
                <a:cs typeface="Arial" panose="020B0604020202020204" pitchFamily="34" charset="0"/>
              </a:defRPr>
            </a:lvl1pPr>
          </a:lstStyle>
          <a:p>
            <a:pPr lvl="0"/>
            <a:r>
              <a:rPr lang="en-US" dirty="0"/>
              <a:t>Presenter Name</a:t>
            </a:r>
          </a:p>
        </p:txBody>
      </p:sp>
      <p:sp>
        <p:nvSpPr>
          <p:cNvPr id="11" name="Content Placeholder 59">
            <a:extLst>
              <a:ext uri="{FF2B5EF4-FFF2-40B4-BE49-F238E27FC236}">
                <a16:creationId xmlns:a16="http://schemas.microsoft.com/office/drawing/2014/main" id="{359C7133-707C-454A-9CAC-5B147D950A90}"/>
              </a:ext>
            </a:extLst>
          </p:cNvPr>
          <p:cNvSpPr>
            <a:spLocks noGrp="1"/>
          </p:cNvSpPr>
          <p:nvPr>
            <p:ph sz="quarter" idx="11" hasCustomPrompt="1"/>
          </p:nvPr>
        </p:nvSpPr>
        <p:spPr>
          <a:xfrm>
            <a:off x="821343" y="2868720"/>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Designation</a:t>
            </a:r>
          </a:p>
        </p:txBody>
      </p:sp>
      <p:sp>
        <p:nvSpPr>
          <p:cNvPr id="8" name="Content Placeholder 59">
            <a:extLst>
              <a:ext uri="{FF2B5EF4-FFF2-40B4-BE49-F238E27FC236}">
                <a16:creationId xmlns:a16="http://schemas.microsoft.com/office/drawing/2014/main" id="{359C7133-707C-454A-9CAC-5B147D950A90}"/>
              </a:ext>
            </a:extLst>
          </p:cNvPr>
          <p:cNvSpPr>
            <a:spLocks noGrp="1"/>
          </p:cNvSpPr>
          <p:nvPr>
            <p:ph sz="quarter" idx="13" hasCustomPrompt="1"/>
          </p:nvPr>
        </p:nvSpPr>
        <p:spPr>
          <a:xfrm>
            <a:off x="821343" y="3580454"/>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4266117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470746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Footer Placeholder 6"/>
          <p:cNvSpPr>
            <a:spLocks noGrp="1"/>
          </p:cNvSpPr>
          <p:nvPr>
            <p:ph type="ftr" sz="quarter" idx="13"/>
          </p:nvPr>
        </p:nvSpPr>
        <p:spPr/>
        <p:txBody>
          <a:bodyPr/>
          <a:lstStyle/>
          <a:p>
            <a:pPr algn="l"/>
            <a:endParaRPr lang="en-GB" noProof="0" dirty="0"/>
          </a:p>
        </p:txBody>
      </p:sp>
      <p:sp>
        <p:nvSpPr>
          <p:cNvPr id="8" name="Slide Number Placeholder 7"/>
          <p:cNvSpPr>
            <a:spLocks noGrp="1"/>
          </p:cNvSpPr>
          <p:nvPr>
            <p:ph type="sldNum" sz="quarter" idx="14"/>
          </p:nvPr>
        </p:nvSpPr>
        <p:spPr/>
        <p:txBody>
          <a:bodyPr/>
          <a:lstStyle/>
          <a:p>
            <a:r>
              <a:rPr lang="en-US" noProof="0" dirty="0"/>
              <a:t>Page </a:t>
            </a:r>
            <a:fld id="{AA807A42-CF27-4B84-8583-18EBE418342E}" type="slidenum">
              <a:rPr lang="en-US" noProof="0" smtClean="0"/>
              <a:pPr/>
              <a:t>‹#›</a:t>
            </a:fld>
            <a:endParaRPr lang="en-US" noProof="0" dirty="0"/>
          </a:p>
        </p:txBody>
      </p:sp>
      <p:cxnSp>
        <p:nvCxnSpPr>
          <p:cNvPr id="9" name="Gerade Verbindung 8"/>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386630"/>
      </p:ext>
    </p:extLst>
  </p:cSld>
  <p:clrMapOvr>
    <a:masterClrMapping/>
  </p:clrMapOvr>
  <p:extLst mod="1">
    <p:ext uri="{DCECCB84-F9BA-43D5-87BE-67443E8EF086}">
      <p15:sldGuideLst xmlns:p15="http://schemas.microsoft.com/office/powerpoint/2012/main">
        <p15:guide id="1" pos="301">
          <p15:clr>
            <a:srgbClr val="FBAE40"/>
          </p15:clr>
        </p15:guide>
        <p15:guide id="2" pos="7384">
          <p15:clr>
            <a:srgbClr val="FBAE40"/>
          </p15:clr>
        </p15:guide>
        <p15:guide id="3" orient="horz" pos="216">
          <p15:clr>
            <a:srgbClr val="FBAE40"/>
          </p15:clr>
        </p15:guide>
        <p15:guide id="4" orient="horz" pos="663">
          <p15:clr>
            <a:srgbClr val="FBAE40"/>
          </p15:clr>
        </p15:guide>
        <p15:guide id="5" orient="horz" pos="890">
          <p15:clr>
            <a:srgbClr val="FBAE40"/>
          </p15:clr>
        </p15:guide>
        <p15:guide id="6" orient="horz" pos="3858">
          <p15:clr>
            <a:srgbClr val="FBAE40"/>
          </p15:clr>
        </p15:guide>
        <p15:guide id="7" orient="horz" pos="4260">
          <p15:clr>
            <a:srgbClr val="FBAE40"/>
          </p15:clr>
        </p15:guide>
        <p15:guide id="8" orient="horz" pos="404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p:spPr>
        <p:txBody>
          <a:bodyPr/>
          <a:lstStyle>
            <a:lvl1pPr>
              <a:lnSpc>
                <a:spcPts val="2700"/>
              </a:lnSpc>
              <a:defRPr/>
            </a:lvl1p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3" name="Fußzeilenplatzhalter 2"/>
          <p:cNvSpPr>
            <a:spLocks noGrp="1"/>
          </p:cNvSpPr>
          <p:nvPr>
            <p:ph type="ftr" sz="quarter" idx="10"/>
          </p:nvPr>
        </p:nvSpPr>
        <p:spPr/>
        <p:txBody>
          <a:bodyPr/>
          <a:lstStyle>
            <a:lvl1pPr algn="l">
              <a:defRPr/>
            </a:lvl1pPr>
          </a:lstStyle>
          <a:p>
            <a:endParaRPr lang="en-GB" dirty="0">
              <a:solidFill>
                <a:schemeClr val="tx1"/>
              </a:solidFill>
            </a:endParaRPr>
          </a:p>
        </p:txBody>
      </p:sp>
      <p:sp>
        <p:nvSpPr>
          <p:cNvPr id="4" name="Foliennummernplatzhalter 3"/>
          <p:cNvSpPr>
            <a:spLocks noGrp="1"/>
          </p:cNvSpPr>
          <p:nvPr>
            <p:ph type="sldNum" sz="quarter" idx="11"/>
          </p:nvPr>
        </p:nvSpPr>
        <p:spPr/>
        <p:txBody>
          <a:bodyPr/>
          <a:lstStyle/>
          <a:p>
            <a:r>
              <a:rPr lang="de-DE"/>
              <a:t>Seite </a:t>
            </a:r>
            <a:fld id="{AA807A42-CF27-4B84-8583-18EBE418342E}" type="slidenum">
              <a:rPr lang="de-DE" smtClean="0"/>
              <a:pPr/>
              <a:t>‹#›</a:t>
            </a:fld>
            <a:endParaRPr lang="de-DE" dirty="0"/>
          </a:p>
        </p:txBody>
      </p:sp>
      <p:sp>
        <p:nvSpPr>
          <p:cNvPr id="11" name="Inhaltsplatzhalter 10"/>
          <p:cNvSpPr>
            <a:spLocks noGrp="1"/>
          </p:cNvSpPr>
          <p:nvPr>
            <p:ph sz="quarter" idx="12"/>
          </p:nvPr>
        </p:nvSpPr>
        <p:spPr>
          <a:xfrm>
            <a:off x="488948" y="1413933"/>
            <a:ext cx="11224685" cy="470746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cxnSp>
        <p:nvCxnSpPr>
          <p:cNvPr id="6" name="Gerade Verbindung 81"/>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465464"/>
      </p:ext>
    </p:extLst>
  </p:cSld>
  <p:clrMapOvr>
    <a:masterClrMapping/>
  </p:clrMapOvr>
  <p:extLst mod="1">
    <p:ext uri="{DCECCB84-F9BA-43D5-87BE-67443E8EF086}">
      <p15:sldGuideLst xmlns:p15="http://schemas.microsoft.com/office/powerpoint/2012/main">
        <p15:guide id="1" pos="301">
          <p15:clr>
            <a:srgbClr val="FBAE40"/>
          </p15:clr>
        </p15:guide>
        <p15:guide id="2" pos="7384">
          <p15:clr>
            <a:srgbClr val="FBAE40"/>
          </p15:clr>
        </p15:guide>
        <p15:guide id="3" orient="horz" pos="216">
          <p15:clr>
            <a:srgbClr val="FBAE40"/>
          </p15:clr>
        </p15:guide>
        <p15:guide id="4" orient="horz" pos="663">
          <p15:clr>
            <a:srgbClr val="FBAE40"/>
          </p15:clr>
        </p15:guide>
        <p15:guide id="5" orient="horz" pos="890">
          <p15:clr>
            <a:srgbClr val="FBAE40"/>
          </p15:clr>
        </p15:guide>
        <p15:guide id="6" orient="horz" pos="3858">
          <p15:clr>
            <a:srgbClr val="FBAE40"/>
          </p15:clr>
        </p15:guide>
        <p15:guide id="7" orient="horz" pos="4260">
          <p15:clr>
            <a:srgbClr val="FBAE40"/>
          </p15:clr>
        </p15:guide>
        <p15:guide id="8" orient="horz" pos="404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B7840A-690A-4F35-B726-3CDB406ECA87}" type="datetimeFigureOut">
              <a:rPr lang="en-US" smtClean="0">
                <a:solidFill>
                  <a:prstClr val="black">
                    <a:tint val="75000"/>
                  </a:prstClr>
                </a:solidFill>
              </a:rPr>
              <a:pPr/>
              <a:t>9/18/2018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121650" y="6527800"/>
            <a:ext cx="228600" cy="177800"/>
          </a:xfrm>
          <a:prstGeom prst="rect">
            <a:avLst/>
          </a:prstGeom>
        </p:spPr>
        <p:txBody>
          <a:bodyPr/>
          <a:lstStyle/>
          <a:p>
            <a:fld id="{BEED6F73-3782-444D-9664-140C1614846A}" type="slidenum">
              <a:rPr lang="en-US" smtClean="0">
                <a:solidFill>
                  <a:prstClr val="black">
                    <a:tint val="75000"/>
                  </a:prstClr>
                </a:solidFill>
              </a:rPr>
              <a:pPr/>
              <a:t>‹#›</a:t>
            </a:fld>
            <a:endParaRPr lang="en-US">
              <a:solidFill>
                <a:prstClr val="black">
                  <a:tint val="75000"/>
                </a:prstClr>
              </a:solidFill>
            </a:endParaRPr>
          </a:p>
        </p:txBody>
      </p:sp>
      <p:sp>
        <p:nvSpPr>
          <p:cNvPr id="9" name="Picture Placeholder 8"/>
          <p:cNvSpPr>
            <a:spLocks noGrp="1"/>
          </p:cNvSpPr>
          <p:nvPr>
            <p:ph type="pic" sz="quarter" idx="13"/>
          </p:nvPr>
        </p:nvSpPr>
        <p:spPr>
          <a:xfrm>
            <a:off x="5949951" y="1350963"/>
            <a:ext cx="1027113" cy="2159000"/>
          </a:xfrm>
        </p:spPr>
        <p:txBody>
          <a:bodyPr/>
          <a:lstStyle/>
          <a:p>
            <a:endParaRPr lang="en-IN"/>
          </a:p>
        </p:txBody>
      </p:sp>
    </p:spTree>
    <p:extLst>
      <p:ext uri="{BB962C8B-B14F-4D97-AF65-F5344CB8AC3E}">
        <p14:creationId xmlns:p14="http://schemas.microsoft.com/office/powerpoint/2010/main" val="3046380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rp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21" y="2121"/>
          <a:ext cx="2116" cy="2116"/>
        </p:xfrm>
        <a:graphic>
          <a:graphicData uri="http://schemas.openxmlformats.org/presentationml/2006/ole">
            <mc:AlternateContent xmlns:mc="http://schemas.openxmlformats.org/markup-compatibility/2006">
              <mc:Choice xmlns:v="urn:schemas-microsoft-com:vml" Requires="v">
                <p:oleObj spid="_x0000_s2157"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2121" y="2121"/>
                        <a:ext cx="2116" cy="2116"/>
                      </a:xfrm>
                      <a:prstGeom prst="rect">
                        <a:avLst/>
                      </a:prstGeom>
                    </p:spPr>
                  </p:pic>
                </p:oleObj>
              </mc:Fallback>
            </mc:AlternateContent>
          </a:graphicData>
        </a:graphic>
      </p:graphicFrame>
      <p:sp>
        <p:nvSpPr>
          <p:cNvPr id="15" name="Slide Number Placeholder 14"/>
          <p:cNvSpPr>
            <a:spLocks noGrp="1"/>
          </p:cNvSpPr>
          <p:nvPr>
            <p:ph type="sldNum" sz="quarter" idx="13"/>
          </p:nvPr>
        </p:nvSpPr>
        <p:spPr>
          <a:xfrm>
            <a:off x="11257940" y="6492875"/>
            <a:ext cx="934065" cy="365125"/>
          </a:xfrm>
          <a:prstGeom prst="rect">
            <a:avLst/>
          </a:prstGeom>
        </p:spPr>
        <p:txBody>
          <a:bodyPr/>
          <a:lstStyle>
            <a:lvl1pPr>
              <a:defRPr sz="1467"/>
            </a:lvl1pPr>
          </a:lstStyle>
          <a:p>
            <a:fld id="{017F978A-4048-4358-9343-69F8E58C9EF5}" type="slidenum">
              <a:rPr smtClean="0">
                <a:solidFill>
                  <a:prstClr val="black"/>
                </a:solidFill>
              </a:rPr>
              <a:pPr/>
              <a:t>‹#›</a:t>
            </a:fld>
            <a:endParaRPr>
              <a:solidFill>
                <a:prstClr val="black"/>
              </a:solidFill>
            </a:endParaRPr>
          </a:p>
        </p:txBody>
      </p:sp>
      <p:sp>
        <p:nvSpPr>
          <p:cNvPr id="9" name="Footer Placeholder 4">
            <a:extLst>
              <a:ext uri="{FF2B5EF4-FFF2-40B4-BE49-F238E27FC236}">
                <a16:creationId xmlns:a16="http://schemas.microsoft.com/office/drawing/2014/main" id="{2983E211-5213-4681-8E3B-8A9EC47660E0}"/>
              </a:ext>
            </a:extLst>
          </p:cNvPr>
          <p:cNvSpPr>
            <a:spLocks noGrp="1"/>
          </p:cNvSpPr>
          <p:nvPr>
            <p:ph type="ftr" sz="quarter" idx="11"/>
          </p:nvPr>
        </p:nvSpPr>
        <p:spPr>
          <a:xfrm>
            <a:off x="5" y="6573223"/>
            <a:ext cx="960092" cy="256535"/>
          </a:xfrm>
          <a:prstGeom prst="rect">
            <a:avLst/>
          </a:prstGeom>
        </p:spPr>
        <p:txBody>
          <a:bodyPr wrap="square">
            <a:spAutoFit/>
          </a:bodyPr>
          <a:lstStyle>
            <a:lvl1pPr>
              <a:defRPr sz="1067"/>
            </a:lvl1pPr>
          </a:lstStyle>
          <a:p>
            <a:r>
              <a:rPr lang="en-US">
                <a:solidFill>
                  <a:prstClr val="black"/>
                </a:solidFill>
              </a:rPr>
              <a:t>Confidential</a:t>
            </a:r>
          </a:p>
        </p:txBody>
      </p:sp>
      <p:sp>
        <p:nvSpPr>
          <p:cNvPr id="5" name="Text Placeholder 4"/>
          <p:cNvSpPr>
            <a:spLocks noGrp="1"/>
          </p:cNvSpPr>
          <p:nvPr>
            <p:ph type="body" sz="quarter" idx="14" hasCustomPrompt="1"/>
          </p:nvPr>
        </p:nvSpPr>
        <p:spPr>
          <a:xfrm>
            <a:off x="223102" y="104349"/>
            <a:ext cx="588452" cy="578620"/>
          </a:xfrm>
          <a:prstGeom prst="rect">
            <a:avLst/>
          </a:prstGeom>
          <a:solidFill>
            <a:schemeClr val="bg1"/>
          </a:solidFill>
        </p:spPr>
        <p:txBody>
          <a:bodyPr vert="horz" wrap="square" lIns="146287" tIns="91430" rIns="146287" bIns="91430" rtlCol="0" anchor="ctr">
            <a:noAutofit/>
          </a:bodyPr>
          <a:lstStyle>
            <a:lvl1pPr>
              <a:defRPr lang="en-US" sz="2400" b="0" cap="none" spc="-133" baseline="0" dirty="0" smtClean="0">
                <a:ln w="3175">
                  <a:noFill/>
                </a:ln>
                <a:solidFill>
                  <a:schemeClr val="accent5">
                    <a:lumMod val="50000"/>
                  </a:schemeClr>
                </a:solidFill>
                <a:effectLst/>
                <a:cs typeface="Calibri" panose="020F0502020204030204" pitchFamily="34" charset="0"/>
              </a:defRPr>
            </a:lvl1pPr>
            <a:lvl2pPr>
              <a:defRPr lang="en-US" dirty="0" smtClean="0"/>
            </a:lvl2pPr>
            <a:lvl3pPr>
              <a:defRPr lang="en-US" sz="2400" dirty="0" smtClean="0"/>
            </a:lvl3pPr>
            <a:lvl4pPr>
              <a:defRPr lang="en-US" sz="2400" dirty="0" smtClean="0"/>
            </a:lvl4pPr>
            <a:lvl5pPr>
              <a:defRPr lang="en-IN" sz="2400" dirty="0"/>
            </a:lvl5pPr>
          </a:lstStyle>
          <a:p>
            <a:pPr marL="0" lvl="0" defTabSz="1218986">
              <a:spcBef>
                <a:spcPct val="0"/>
              </a:spcBef>
              <a:buNone/>
            </a:pPr>
            <a:r>
              <a:rPr lang="en-US" dirty="0"/>
              <a:t>…</a:t>
            </a:r>
            <a:endParaRPr lang="en-IN" dirty="0"/>
          </a:p>
        </p:txBody>
      </p:sp>
    </p:spTree>
    <p:extLst>
      <p:ext uri="{BB962C8B-B14F-4D97-AF65-F5344CB8AC3E}">
        <p14:creationId xmlns:p14="http://schemas.microsoft.com/office/powerpoint/2010/main" val="865988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rp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18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8" y="2118"/>
                        <a:ext cx="2116" cy="2116"/>
                      </a:xfrm>
                      <a:prstGeom prst="rect">
                        <a:avLst/>
                      </a:prstGeom>
                    </p:spPr>
                  </p:pic>
                </p:oleObj>
              </mc:Fallback>
            </mc:AlternateContent>
          </a:graphicData>
        </a:graphic>
      </p:graphicFrame>
      <p:pic>
        <p:nvPicPr>
          <p:cNvPr id="4" name="Picture 3"/>
          <p:cNvPicPr preferRelativeResize="0">
            <a:picLocks/>
          </p:cNvPicPr>
          <p:nvPr userDrawn="1"/>
        </p:nvPicPr>
        <p:blipFill>
          <a:blip r:embed="rId6" cstate="email">
            <a:extLst>
              <a:ext uri="{28A0092B-C50C-407E-A947-70E740481C1C}">
                <a14:useLocalDpi xmlns:a14="http://schemas.microsoft.com/office/drawing/2010/main"/>
              </a:ext>
            </a:extLst>
          </a:blip>
          <a:stretch>
            <a:fillRect/>
          </a:stretch>
        </p:blipFill>
        <p:spPr>
          <a:xfrm>
            <a:off x="2" y="201168"/>
            <a:ext cx="12191999" cy="384048"/>
          </a:xfrm>
          <a:prstGeom prst="rect">
            <a:avLst/>
          </a:prstGeom>
        </p:spPr>
      </p:pic>
      <p:sp>
        <p:nvSpPr>
          <p:cNvPr id="15" name="Slide Number Placeholder 14"/>
          <p:cNvSpPr>
            <a:spLocks noGrp="1"/>
          </p:cNvSpPr>
          <p:nvPr>
            <p:ph type="sldNum" sz="quarter" idx="13"/>
          </p:nvPr>
        </p:nvSpPr>
        <p:spPr>
          <a:xfrm>
            <a:off x="11257934" y="6492876"/>
            <a:ext cx="934065" cy="365125"/>
          </a:xfrm>
        </p:spPr>
        <p:txBody>
          <a:bodyPr/>
          <a:lstStyle/>
          <a:p>
            <a:fld id="{017F978A-4048-4358-9343-69F8E58C9EF5}" type="slidenum">
              <a:rPr>
                <a:solidFill>
                  <a:prstClr val="black"/>
                </a:solidFill>
              </a:rPr>
              <a:pPr/>
              <a:t>‹#›</a:t>
            </a:fld>
            <a:endParaRPr>
              <a:solidFill>
                <a:prstClr val="black"/>
              </a:solidFill>
            </a:endParaRPr>
          </a:p>
        </p:txBody>
      </p:sp>
      <p:sp>
        <p:nvSpPr>
          <p:cNvPr id="7" name="Rectangle 6"/>
          <p:cNvSpPr/>
          <p:nvPr/>
        </p:nvSpPr>
        <p:spPr>
          <a:xfrm>
            <a:off x="10763252" y="20034"/>
            <a:ext cx="1219200" cy="841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fontAlgn="base">
              <a:spcBef>
                <a:spcPct val="0"/>
              </a:spcBef>
              <a:spcAft>
                <a:spcPct val="0"/>
              </a:spcAft>
            </a:pPr>
            <a:endParaRPr lang="en-IN" sz="2400">
              <a:solidFill>
                <a:prstClr val="white"/>
              </a:solidFill>
            </a:endParaRPr>
          </a:p>
        </p:txBody>
      </p:sp>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91305" y="34548"/>
            <a:ext cx="1181623" cy="871657"/>
          </a:xfrm>
          <a:prstGeom prst="rect">
            <a:avLst/>
          </a:prstGeom>
        </p:spPr>
      </p:pic>
    </p:spTree>
    <p:extLst>
      <p:ext uri="{BB962C8B-B14F-4D97-AF65-F5344CB8AC3E}">
        <p14:creationId xmlns:p14="http://schemas.microsoft.com/office/powerpoint/2010/main" val="5430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cover 2.jpg"/>
          <p:cNvPicPr>
            <a:picLocks noChangeAspect="1"/>
          </p:cNvPicPr>
          <p:nvPr userDrawn="1"/>
        </p:nvPicPr>
        <p:blipFill rotWithShape="1">
          <a:blip r:embed="rId2" cstate="email">
            <a:alphaModFix amt="10000"/>
            <a:extLst>
              <a:ext uri="{BEBA8EAE-BF5A-486C-A8C5-ECC9F3942E4B}">
                <a14:imgProps xmlns:a14="http://schemas.microsoft.com/office/drawing/2010/main">
                  <a14:imgLayer r:embed="rId3">
                    <a14:imgEffect>
                      <a14:brightnessContrast bright="-69000"/>
                    </a14:imgEffect>
                  </a14:imgLayer>
                </a14:imgProps>
              </a:ext>
              <a:ext uri="{28A0092B-C50C-407E-A947-70E740481C1C}">
                <a14:useLocalDpi xmlns:a14="http://schemas.microsoft.com/office/drawing/2010/main"/>
              </a:ext>
            </a:extLst>
          </a:blip>
          <a:srcRect/>
          <a:stretch/>
        </p:blipFill>
        <p:spPr>
          <a:xfrm>
            <a:off x="0" y="510239"/>
            <a:ext cx="12242828" cy="6347762"/>
          </a:xfrm>
          <a:prstGeom prst="rect">
            <a:avLst/>
          </a:prstGeom>
          <a:ln w="12700">
            <a:miter lim="400000"/>
          </a:ln>
        </p:spPr>
      </p:pic>
      <p:sp>
        <p:nvSpPr>
          <p:cNvPr id="2" name="Title 1">
            <a:extLst>
              <a:ext uri="{FF2B5EF4-FFF2-40B4-BE49-F238E27FC236}">
                <a16:creationId xmlns:a16="http://schemas.microsoft.com/office/drawing/2014/main" id="{85A4344E-8840-41DC-8090-C221A510CE9F}"/>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Sample text</a:t>
            </a:r>
          </a:p>
        </p:txBody>
      </p:sp>
      <p:sp>
        <p:nvSpPr>
          <p:cNvPr id="8" name="Shape 4526"/>
          <p:cNvSpPr/>
          <p:nvPr userDrawn="1"/>
        </p:nvSpPr>
        <p:spPr>
          <a:xfrm flipH="1">
            <a:off x="1161261" y="1888249"/>
            <a:ext cx="690302" cy="690300"/>
          </a:xfrm>
          <a:prstGeom prst="ellipse">
            <a:avLst/>
          </a:prstGeom>
          <a:solidFill>
            <a:schemeClr val="accent4"/>
          </a:solidFill>
          <a:ln w="3175" cap="flat" cmpd="sng">
            <a:solidFill>
              <a:schemeClr val="bg1"/>
            </a:solidFill>
            <a:prstDash val="solid"/>
            <a:miter lim="400000"/>
          </a:ln>
          <a:effectLst/>
        </p:spPr>
        <p:txBody>
          <a:bodyPr wrap="square" lIns="50800" tIns="50800" rIns="50800" bIns="50800" numCol="1" anchor="ctr">
            <a:noAutofit/>
          </a:bodyPr>
          <a:lstStyle/>
          <a:p>
            <a:pPr>
              <a:defRPr sz="2500"/>
            </a:pPr>
            <a:endParaRPr sz="2500" kern="1200" dirty="0">
              <a:solidFill>
                <a:prstClr val="black"/>
              </a:solidFill>
              <a:latin typeface="Avenir Book"/>
              <a:ea typeface="+mn-ea"/>
              <a:cs typeface="Avenir Book"/>
            </a:endParaRPr>
          </a:p>
        </p:txBody>
      </p:sp>
      <p:sp>
        <p:nvSpPr>
          <p:cNvPr id="9" name="Shape 4526"/>
          <p:cNvSpPr/>
          <p:nvPr userDrawn="1"/>
        </p:nvSpPr>
        <p:spPr>
          <a:xfrm flipH="1">
            <a:off x="4201316" y="1888249"/>
            <a:ext cx="690302" cy="690300"/>
          </a:xfrm>
          <a:prstGeom prst="ellipse">
            <a:avLst/>
          </a:prstGeom>
          <a:solidFill>
            <a:srgbClr val="002060"/>
          </a:solidFill>
          <a:ln w="3175" cap="flat" cmpd="sng">
            <a:solidFill>
              <a:schemeClr val="bg1"/>
            </a:solidFill>
            <a:prstDash val="solid"/>
            <a:miter lim="400000"/>
          </a:ln>
          <a:effectLst/>
        </p:spPr>
        <p:txBody>
          <a:bodyPr wrap="square" lIns="50800" tIns="50800" rIns="50800" bIns="50800" numCol="1" anchor="ctr">
            <a:noAutofit/>
          </a:bodyPr>
          <a:lstStyle/>
          <a:p>
            <a:pPr>
              <a:defRPr sz="2500"/>
            </a:pPr>
            <a:endParaRPr sz="2500" kern="1200" dirty="0">
              <a:solidFill>
                <a:prstClr val="black"/>
              </a:solidFill>
              <a:latin typeface="Avenir Book"/>
              <a:ea typeface="+mn-ea"/>
              <a:cs typeface="Avenir Book"/>
            </a:endParaRPr>
          </a:p>
        </p:txBody>
      </p:sp>
      <p:sp>
        <p:nvSpPr>
          <p:cNvPr id="10" name="Shape 4526"/>
          <p:cNvSpPr/>
          <p:nvPr userDrawn="1"/>
        </p:nvSpPr>
        <p:spPr>
          <a:xfrm flipH="1">
            <a:off x="7241371" y="1888249"/>
            <a:ext cx="690302" cy="690300"/>
          </a:xfrm>
          <a:prstGeom prst="ellipse">
            <a:avLst/>
          </a:prstGeom>
          <a:solidFill>
            <a:schemeClr val="accent3"/>
          </a:solidFill>
          <a:ln w="3175" cap="flat" cmpd="sng">
            <a:solidFill>
              <a:schemeClr val="bg1"/>
            </a:solidFill>
            <a:prstDash val="solid"/>
            <a:miter lim="400000"/>
          </a:ln>
          <a:effectLst/>
        </p:spPr>
        <p:txBody>
          <a:bodyPr wrap="square" lIns="50800" tIns="50800" rIns="50800" bIns="50800" numCol="1" anchor="ctr">
            <a:noAutofit/>
          </a:bodyPr>
          <a:lstStyle/>
          <a:p>
            <a:pPr>
              <a:defRPr sz="2500"/>
            </a:pPr>
            <a:endParaRPr sz="2500" kern="1200" dirty="0">
              <a:solidFill>
                <a:prstClr val="black"/>
              </a:solidFill>
              <a:latin typeface="Avenir Book"/>
              <a:ea typeface="+mn-ea"/>
              <a:cs typeface="Avenir Book"/>
            </a:endParaRPr>
          </a:p>
        </p:txBody>
      </p:sp>
      <p:sp>
        <p:nvSpPr>
          <p:cNvPr id="11" name="Oval 10"/>
          <p:cNvSpPr/>
          <p:nvPr userDrawn="1"/>
        </p:nvSpPr>
        <p:spPr>
          <a:xfrm>
            <a:off x="10281427" y="1890963"/>
            <a:ext cx="684872" cy="684872"/>
          </a:xfrm>
          <a:prstGeom prst="ellipse">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3" name="Content Placeholder 10"/>
          <p:cNvSpPr>
            <a:spLocks noGrp="1"/>
          </p:cNvSpPr>
          <p:nvPr>
            <p:ph sz="quarter" idx="12" hasCustomPrompt="1"/>
          </p:nvPr>
        </p:nvSpPr>
        <p:spPr>
          <a:xfrm>
            <a:off x="205855" y="982113"/>
            <a:ext cx="11728012" cy="756822"/>
          </a:xfrm>
        </p:spPr>
        <p:txBody>
          <a:bodyPr anchor="ctr">
            <a:noAutofit/>
          </a:bodyPr>
          <a:lstStyle>
            <a:lvl1pPr marL="0" indent="0" algn="ctr">
              <a:spcBef>
                <a:spcPts val="0"/>
              </a:spcBef>
              <a:buNone/>
              <a:defRPr sz="1600">
                <a:solidFill>
                  <a:schemeClr val="tx1"/>
                </a:solidFill>
                <a:latin typeface="Arial" panose="020B0604020202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t>
            </a:r>
            <a:br>
              <a:rPr lang="en-US" dirty="0"/>
            </a:br>
            <a:r>
              <a:rPr lang="en-US" dirty="0"/>
              <a:t>a galley of type and scrambled it to make a type specimen book.</a:t>
            </a:r>
          </a:p>
        </p:txBody>
      </p:sp>
      <p:sp>
        <p:nvSpPr>
          <p:cNvPr id="14" name="Content Placeholder 10"/>
          <p:cNvSpPr>
            <a:spLocks noGrp="1"/>
          </p:cNvSpPr>
          <p:nvPr>
            <p:ph sz="quarter" idx="13" hasCustomPrompt="1"/>
          </p:nvPr>
        </p:nvSpPr>
        <p:spPr>
          <a:xfrm>
            <a:off x="220575" y="2679358"/>
            <a:ext cx="2571674" cy="517951"/>
          </a:xfrm>
        </p:spPr>
        <p:txBody>
          <a:bodyPr anchor="ctr">
            <a:noAutofit/>
          </a:bodyPr>
          <a:lstStyle>
            <a:lvl1pPr marL="0" indent="0" algn="ctr" defTabSz="914400" rtl="0" eaLnBrk="1" latinLnBrk="0" hangingPunct="1">
              <a:lnSpc>
                <a:spcPct val="100000"/>
              </a:lnSpc>
              <a:spcBef>
                <a:spcPts val="0"/>
              </a:spcBef>
              <a:buNone/>
              <a:defRPr lang="en-US" sz="2000" b="1" kern="1200" dirty="0">
                <a:solidFill>
                  <a:schemeClr val="accent4"/>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Sample text</a:t>
            </a:r>
          </a:p>
        </p:txBody>
      </p:sp>
      <p:sp>
        <p:nvSpPr>
          <p:cNvPr id="15" name="Content Placeholder 10"/>
          <p:cNvSpPr>
            <a:spLocks noGrp="1"/>
          </p:cNvSpPr>
          <p:nvPr>
            <p:ph sz="quarter" idx="14" hasCustomPrompt="1"/>
          </p:nvPr>
        </p:nvSpPr>
        <p:spPr>
          <a:xfrm>
            <a:off x="220575" y="3279721"/>
            <a:ext cx="2571674" cy="2343839"/>
          </a:xfrm>
        </p:spPr>
        <p:txBody>
          <a:bodyPr anchor="t">
            <a:noAutofit/>
          </a:bodyPr>
          <a:lstStyle>
            <a:lvl1pPr marL="0" indent="0" algn="ctr" defTabSz="914400" rtl="0" eaLnBrk="1" latinLnBrk="0" hangingPunct="1">
              <a:lnSpc>
                <a:spcPct val="100000"/>
              </a:lnSpc>
              <a:spcBef>
                <a:spcPts val="0"/>
              </a:spcBef>
              <a:buNone/>
              <a:defRPr lang="en-US" sz="1400" b="0" kern="1200" dirty="0">
                <a:solidFill>
                  <a:schemeClr val="tx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 galley of type and scrambled it to make a type specimen book.</a:t>
            </a:r>
          </a:p>
        </p:txBody>
      </p:sp>
      <p:sp>
        <p:nvSpPr>
          <p:cNvPr id="16" name="Content Placeholder 10"/>
          <p:cNvSpPr>
            <a:spLocks noGrp="1"/>
          </p:cNvSpPr>
          <p:nvPr>
            <p:ph sz="quarter" idx="15" hasCustomPrompt="1"/>
          </p:nvPr>
        </p:nvSpPr>
        <p:spPr>
          <a:xfrm>
            <a:off x="3277737" y="2679358"/>
            <a:ext cx="2571674" cy="517951"/>
          </a:xfrm>
        </p:spPr>
        <p:txBody>
          <a:bodyPr anchor="ctr">
            <a:noAutofit/>
          </a:bodyPr>
          <a:lstStyle>
            <a:lvl1pPr marL="0" indent="0" algn="ctr" defTabSz="914400" rtl="0" eaLnBrk="1" latinLnBrk="0" hangingPunct="1">
              <a:lnSpc>
                <a:spcPct val="100000"/>
              </a:lnSpc>
              <a:spcBef>
                <a:spcPts val="0"/>
              </a:spcBef>
              <a:buNone/>
              <a:defRPr lang="en-US" sz="2000" b="1" kern="1200" dirty="0">
                <a:solidFill>
                  <a:srgbClr val="002060"/>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Sample text</a:t>
            </a:r>
          </a:p>
        </p:txBody>
      </p:sp>
      <p:sp>
        <p:nvSpPr>
          <p:cNvPr id="17" name="Content Placeholder 10"/>
          <p:cNvSpPr>
            <a:spLocks noGrp="1"/>
          </p:cNvSpPr>
          <p:nvPr>
            <p:ph sz="quarter" idx="16" hasCustomPrompt="1"/>
          </p:nvPr>
        </p:nvSpPr>
        <p:spPr>
          <a:xfrm>
            <a:off x="3277737" y="3279721"/>
            <a:ext cx="2571674" cy="2343839"/>
          </a:xfrm>
        </p:spPr>
        <p:txBody>
          <a:bodyPr anchor="t">
            <a:noAutofit/>
          </a:bodyPr>
          <a:lstStyle>
            <a:lvl1pPr marL="0" indent="0" algn="ctr" defTabSz="914400" rtl="0" eaLnBrk="1" latinLnBrk="0" hangingPunct="1">
              <a:lnSpc>
                <a:spcPct val="100000"/>
              </a:lnSpc>
              <a:spcBef>
                <a:spcPts val="0"/>
              </a:spcBef>
              <a:buNone/>
              <a:defRPr lang="en-US" sz="1400" b="0" kern="1200" dirty="0">
                <a:solidFill>
                  <a:schemeClr val="tx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 galley of type and scrambled it to make a type specimen book.</a:t>
            </a:r>
          </a:p>
        </p:txBody>
      </p:sp>
      <p:sp>
        <p:nvSpPr>
          <p:cNvPr id="18" name="Content Placeholder 10"/>
          <p:cNvSpPr>
            <a:spLocks noGrp="1"/>
          </p:cNvSpPr>
          <p:nvPr>
            <p:ph sz="quarter" idx="17" hasCustomPrompt="1"/>
          </p:nvPr>
        </p:nvSpPr>
        <p:spPr>
          <a:xfrm>
            <a:off x="6340285" y="2679358"/>
            <a:ext cx="2571674" cy="517951"/>
          </a:xfrm>
        </p:spPr>
        <p:txBody>
          <a:bodyPr anchor="ctr">
            <a:noAutofit/>
          </a:bodyPr>
          <a:lstStyle>
            <a:lvl1pPr marL="0" indent="0" algn="ctr" defTabSz="914400" rtl="0" eaLnBrk="1" latinLnBrk="0" hangingPunct="1">
              <a:lnSpc>
                <a:spcPct val="100000"/>
              </a:lnSpc>
              <a:spcBef>
                <a:spcPts val="0"/>
              </a:spcBef>
              <a:buNone/>
              <a:defRPr lang="en-US" sz="2000" b="1" kern="1200" dirty="0">
                <a:solidFill>
                  <a:schemeClr val="accent3"/>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Sample text</a:t>
            </a:r>
          </a:p>
        </p:txBody>
      </p:sp>
      <p:sp>
        <p:nvSpPr>
          <p:cNvPr id="19" name="Content Placeholder 10"/>
          <p:cNvSpPr>
            <a:spLocks noGrp="1"/>
          </p:cNvSpPr>
          <p:nvPr>
            <p:ph sz="quarter" idx="18" hasCustomPrompt="1"/>
          </p:nvPr>
        </p:nvSpPr>
        <p:spPr>
          <a:xfrm>
            <a:off x="6340285" y="3279721"/>
            <a:ext cx="2571674" cy="2343839"/>
          </a:xfrm>
        </p:spPr>
        <p:txBody>
          <a:bodyPr anchor="t">
            <a:noAutofit/>
          </a:bodyPr>
          <a:lstStyle>
            <a:lvl1pPr marL="0" indent="0" algn="ctr" defTabSz="914400" rtl="0" eaLnBrk="1" latinLnBrk="0" hangingPunct="1">
              <a:lnSpc>
                <a:spcPct val="100000"/>
              </a:lnSpc>
              <a:spcBef>
                <a:spcPts val="0"/>
              </a:spcBef>
              <a:buNone/>
              <a:defRPr lang="en-US" sz="1400" b="0" kern="1200" dirty="0">
                <a:solidFill>
                  <a:schemeClr val="tx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 galley of type and scrambled it to make a type specimen book.</a:t>
            </a:r>
          </a:p>
        </p:txBody>
      </p:sp>
      <p:sp>
        <p:nvSpPr>
          <p:cNvPr id="20" name="Content Placeholder 10"/>
          <p:cNvSpPr>
            <a:spLocks noGrp="1"/>
          </p:cNvSpPr>
          <p:nvPr>
            <p:ph sz="quarter" idx="19" hasCustomPrompt="1"/>
          </p:nvPr>
        </p:nvSpPr>
        <p:spPr>
          <a:xfrm>
            <a:off x="9362193" y="2679358"/>
            <a:ext cx="2571674" cy="517951"/>
          </a:xfrm>
        </p:spPr>
        <p:txBody>
          <a:bodyPr anchor="ctr">
            <a:noAutofit/>
          </a:bodyPr>
          <a:lstStyle>
            <a:lvl1pPr marL="0" indent="0" algn="ctr" defTabSz="914400" rtl="0" eaLnBrk="1" latinLnBrk="0" hangingPunct="1">
              <a:lnSpc>
                <a:spcPct val="100000"/>
              </a:lnSpc>
              <a:spcBef>
                <a:spcPts val="0"/>
              </a:spcBef>
              <a:buNone/>
              <a:defRPr lang="en-US" sz="2000" b="1" kern="1200" dirty="0">
                <a:solidFill>
                  <a:schemeClr val="accent2"/>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Sample text</a:t>
            </a:r>
          </a:p>
        </p:txBody>
      </p:sp>
      <p:sp>
        <p:nvSpPr>
          <p:cNvPr id="21" name="Content Placeholder 10"/>
          <p:cNvSpPr>
            <a:spLocks noGrp="1"/>
          </p:cNvSpPr>
          <p:nvPr>
            <p:ph sz="quarter" idx="20" hasCustomPrompt="1"/>
          </p:nvPr>
        </p:nvSpPr>
        <p:spPr>
          <a:xfrm>
            <a:off x="9362193" y="3279721"/>
            <a:ext cx="2571674" cy="2343839"/>
          </a:xfrm>
        </p:spPr>
        <p:txBody>
          <a:bodyPr anchor="t">
            <a:noAutofit/>
          </a:bodyPr>
          <a:lstStyle>
            <a:lvl1pPr marL="0" indent="0" algn="ctr" defTabSz="914400" rtl="0" eaLnBrk="1" latinLnBrk="0" hangingPunct="1">
              <a:lnSpc>
                <a:spcPct val="100000"/>
              </a:lnSpc>
              <a:spcBef>
                <a:spcPts val="0"/>
              </a:spcBef>
              <a:buNone/>
              <a:defRPr lang="en-US" sz="1400" b="0" kern="1200" dirty="0">
                <a:solidFill>
                  <a:schemeClr val="tx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 galley of type and scrambled it to make a type specimen book.</a:t>
            </a:r>
          </a:p>
        </p:txBody>
      </p:sp>
      <p:sp>
        <p:nvSpPr>
          <p:cNvPr id="22" name="Content Placeholder 10"/>
          <p:cNvSpPr>
            <a:spLocks noGrp="1"/>
          </p:cNvSpPr>
          <p:nvPr>
            <p:ph sz="quarter" idx="21" hasCustomPrompt="1"/>
          </p:nvPr>
        </p:nvSpPr>
        <p:spPr>
          <a:xfrm>
            <a:off x="1214504" y="2072587"/>
            <a:ext cx="583816" cy="321624"/>
          </a:xfrm>
        </p:spPr>
        <p:txBody>
          <a:bodyPr anchor="ctr">
            <a:noAutofit/>
          </a:bodyPr>
          <a:lstStyle>
            <a:lvl1pPr marL="0" indent="0" algn="ctr" defTabSz="914400" rtl="0" eaLnBrk="1" latinLnBrk="0" hangingPunct="1">
              <a:lnSpc>
                <a:spcPct val="100000"/>
              </a:lnSpc>
              <a:spcBef>
                <a:spcPts val="0"/>
              </a:spcBef>
              <a:buNone/>
              <a:defRPr lang="en-US" sz="1400" b="1" kern="1200" dirty="0">
                <a:solidFill>
                  <a:schemeClr val="bg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Icon</a:t>
            </a:r>
          </a:p>
        </p:txBody>
      </p:sp>
      <p:sp>
        <p:nvSpPr>
          <p:cNvPr id="23" name="Content Placeholder 10"/>
          <p:cNvSpPr>
            <a:spLocks noGrp="1"/>
          </p:cNvSpPr>
          <p:nvPr>
            <p:ph sz="quarter" idx="22" hasCustomPrompt="1"/>
          </p:nvPr>
        </p:nvSpPr>
        <p:spPr>
          <a:xfrm>
            <a:off x="4254559" y="2072587"/>
            <a:ext cx="583816" cy="321624"/>
          </a:xfrm>
        </p:spPr>
        <p:txBody>
          <a:bodyPr anchor="ctr">
            <a:noAutofit/>
          </a:bodyPr>
          <a:lstStyle>
            <a:lvl1pPr marL="0" indent="0" algn="ctr" defTabSz="914400" rtl="0" eaLnBrk="1" latinLnBrk="0" hangingPunct="1">
              <a:lnSpc>
                <a:spcPct val="100000"/>
              </a:lnSpc>
              <a:spcBef>
                <a:spcPts val="0"/>
              </a:spcBef>
              <a:buNone/>
              <a:defRPr lang="en-US" sz="1400" b="1" kern="1200" dirty="0">
                <a:solidFill>
                  <a:schemeClr val="bg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Icon</a:t>
            </a:r>
          </a:p>
        </p:txBody>
      </p:sp>
      <p:sp>
        <p:nvSpPr>
          <p:cNvPr id="24" name="Content Placeholder 10"/>
          <p:cNvSpPr>
            <a:spLocks noGrp="1"/>
          </p:cNvSpPr>
          <p:nvPr>
            <p:ph sz="quarter" idx="23" hasCustomPrompt="1"/>
          </p:nvPr>
        </p:nvSpPr>
        <p:spPr>
          <a:xfrm>
            <a:off x="7294614" y="2072587"/>
            <a:ext cx="583816" cy="321624"/>
          </a:xfrm>
        </p:spPr>
        <p:txBody>
          <a:bodyPr anchor="ctr">
            <a:noAutofit/>
          </a:bodyPr>
          <a:lstStyle>
            <a:lvl1pPr marL="0" indent="0" algn="ctr" defTabSz="914400" rtl="0" eaLnBrk="1" latinLnBrk="0" hangingPunct="1">
              <a:lnSpc>
                <a:spcPct val="100000"/>
              </a:lnSpc>
              <a:spcBef>
                <a:spcPts val="0"/>
              </a:spcBef>
              <a:buNone/>
              <a:defRPr lang="en-US" sz="1400" b="1" kern="1200" dirty="0">
                <a:solidFill>
                  <a:schemeClr val="bg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Icon</a:t>
            </a:r>
          </a:p>
        </p:txBody>
      </p:sp>
      <p:sp>
        <p:nvSpPr>
          <p:cNvPr id="25" name="Content Placeholder 10"/>
          <p:cNvSpPr>
            <a:spLocks noGrp="1"/>
          </p:cNvSpPr>
          <p:nvPr>
            <p:ph sz="quarter" idx="24" hasCustomPrompt="1"/>
          </p:nvPr>
        </p:nvSpPr>
        <p:spPr>
          <a:xfrm>
            <a:off x="10331955" y="2072587"/>
            <a:ext cx="583816" cy="321624"/>
          </a:xfrm>
        </p:spPr>
        <p:txBody>
          <a:bodyPr anchor="ctr">
            <a:noAutofit/>
          </a:bodyPr>
          <a:lstStyle>
            <a:lvl1pPr marL="0" indent="0" algn="ctr" defTabSz="914400" rtl="0" eaLnBrk="1" latinLnBrk="0" hangingPunct="1">
              <a:lnSpc>
                <a:spcPct val="100000"/>
              </a:lnSpc>
              <a:spcBef>
                <a:spcPts val="0"/>
              </a:spcBef>
              <a:buNone/>
              <a:defRPr lang="en-US" sz="1400" b="1" kern="1200" dirty="0">
                <a:solidFill>
                  <a:schemeClr val="bg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Icon</a:t>
            </a:r>
          </a:p>
        </p:txBody>
      </p:sp>
    </p:spTree>
    <p:extLst>
      <p:ext uri="{BB962C8B-B14F-4D97-AF65-F5344CB8AC3E}">
        <p14:creationId xmlns:p14="http://schemas.microsoft.com/office/powerpoint/2010/main" val="39171126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205" name="think-cell Slide" r:id="rId4" imgW="180" imgH="180" progId="TCLayout.ActiveDocument.1">
                  <p:embed/>
                </p:oleObj>
              </mc:Choice>
              <mc:Fallback>
                <p:oleObj name="think-cell Slide" r:id="rId4" imgW="180" imgH="180" progId="TCLayout.ActiveDocument.1">
                  <p:embed/>
                  <p:pic>
                    <p:nvPicPr>
                      <p:cNvPr id="0" name=""/>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09343BD6-7CF3-425F-87EB-32CF662AC21B}" type="slidenum">
              <a:rPr>
                <a:solidFill>
                  <a:srgbClr val="000000">
                    <a:tint val="75000"/>
                  </a:srgbClr>
                </a:solidFill>
              </a:rPr>
              <a:pPr>
                <a:defRPr/>
              </a:pPr>
              <a:t>‹#›</a:t>
            </a:fld>
            <a:endParaRPr dirty="0">
              <a:solidFill>
                <a:srgbClr val="000000">
                  <a:tint val="75000"/>
                </a:srgbClr>
              </a:solidFill>
            </a:endParaRPr>
          </a:p>
        </p:txBody>
      </p:sp>
    </p:spTree>
    <p:extLst>
      <p:ext uri="{BB962C8B-B14F-4D97-AF65-F5344CB8AC3E}">
        <p14:creationId xmlns:p14="http://schemas.microsoft.com/office/powerpoint/2010/main" val="194475133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sp>
        <p:nvSpPr>
          <p:cNvPr id="2" name="Rectangle 1"/>
          <p:cNvSpPr/>
          <p:nvPr userDrawn="1"/>
        </p:nvSpPr>
        <p:spPr>
          <a:xfrm>
            <a:off x="0" y="655320"/>
            <a:ext cx="9657198" cy="5547360"/>
          </a:xfrm>
          <a:prstGeom prst="rect">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7" name="Content Placeholder 59"/>
          <p:cNvSpPr>
            <a:spLocks noGrp="1"/>
          </p:cNvSpPr>
          <p:nvPr>
            <p:ph sz="quarter" idx="10" hasCustomPrompt="1"/>
          </p:nvPr>
        </p:nvSpPr>
        <p:spPr>
          <a:xfrm>
            <a:off x="648706" y="1949533"/>
            <a:ext cx="5673576" cy="914400"/>
          </a:xfrm>
        </p:spPr>
        <p:txBody>
          <a:bodyPr anchor="ctr">
            <a:noAutofit/>
          </a:bodyPr>
          <a:lstStyle>
            <a:lvl1pPr marL="0" indent="0">
              <a:buNone/>
              <a:defRPr sz="3200">
                <a:solidFill>
                  <a:schemeClr val="bg1"/>
                </a:solidFill>
                <a:effectLst/>
                <a:latin typeface="Arial" panose="020B0604020202020204" pitchFamily="34" charset="0"/>
                <a:cs typeface="Arial" panose="020B0604020202020204" pitchFamily="34" charset="0"/>
              </a:defRPr>
            </a:lvl1pPr>
          </a:lstStyle>
          <a:p>
            <a:pPr lvl="0"/>
            <a:r>
              <a:rPr lang="en-US" dirty="0"/>
              <a:t>Cover page title</a:t>
            </a:r>
          </a:p>
        </p:txBody>
      </p:sp>
      <p:sp>
        <p:nvSpPr>
          <p:cNvPr id="29" name="Content Placeholder 59"/>
          <p:cNvSpPr>
            <a:spLocks noGrp="1"/>
          </p:cNvSpPr>
          <p:nvPr>
            <p:ph sz="quarter" idx="12" hasCustomPrompt="1"/>
          </p:nvPr>
        </p:nvSpPr>
        <p:spPr>
          <a:xfrm>
            <a:off x="648706" y="3146328"/>
            <a:ext cx="4254313" cy="457200"/>
          </a:xfrm>
        </p:spPr>
        <p:txBody>
          <a:bodyPr anchor="ctr">
            <a:noAutofit/>
          </a:bodyPr>
          <a:lstStyle>
            <a:lvl1pPr marL="0" indent="0">
              <a:buNone/>
              <a:defRPr sz="2000">
                <a:solidFill>
                  <a:schemeClr val="bg1"/>
                </a:solidFill>
                <a:effectLst/>
                <a:latin typeface="Arial" panose="020B0604020202020204" pitchFamily="34" charset="0"/>
                <a:cs typeface="Arial" panose="020B0604020202020204" pitchFamily="34" charset="0"/>
              </a:defRPr>
            </a:lvl1pPr>
          </a:lstStyle>
          <a:p>
            <a:pPr lvl="0"/>
            <a:r>
              <a:rPr lang="en-US" dirty="0"/>
              <a:t>Presenter Name</a:t>
            </a:r>
          </a:p>
        </p:txBody>
      </p:sp>
      <p:sp>
        <p:nvSpPr>
          <p:cNvPr id="28" name="Content Placeholder 59"/>
          <p:cNvSpPr>
            <a:spLocks noGrp="1"/>
          </p:cNvSpPr>
          <p:nvPr>
            <p:ph sz="quarter" idx="11" hasCustomPrompt="1"/>
          </p:nvPr>
        </p:nvSpPr>
        <p:spPr>
          <a:xfrm>
            <a:off x="648706" y="3885923"/>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Designation</a:t>
            </a:r>
          </a:p>
        </p:txBody>
      </p:sp>
      <p:sp>
        <p:nvSpPr>
          <p:cNvPr id="11" name="Rectangle 10"/>
          <p:cNvSpPr/>
          <p:nvPr userDrawn="1"/>
        </p:nvSpPr>
        <p:spPr>
          <a:xfrm>
            <a:off x="9657199" y="655320"/>
            <a:ext cx="2534801" cy="554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CDD35920-50C1-4782-9856-992F2694213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57198" y="4697844"/>
            <a:ext cx="2231270" cy="1577764"/>
          </a:xfrm>
          <a:prstGeom prst="rect">
            <a:avLst/>
          </a:prstGeom>
        </p:spPr>
      </p:pic>
      <p:sp>
        <p:nvSpPr>
          <p:cNvPr id="10" name="Content Placeholder 59"/>
          <p:cNvSpPr>
            <a:spLocks noGrp="1"/>
          </p:cNvSpPr>
          <p:nvPr>
            <p:ph sz="quarter" idx="13" hasCustomPrompt="1"/>
          </p:nvPr>
        </p:nvSpPr>
        <p:spPr>
          <a:xfrm>
            <a:off x="648706" y="4595275"/>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02407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pic>
        <p:nvPicPr>
          <p:cNvPr id="62" name="pasted-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710" y="4484"/>
            <a:ext cx="6215310" cy="6853516"/>
          </a:xfrm>
          <a:prstGeom prst="rect">
            <a:avLst/>
          </a:prstGeom>
          <a:ln w="12700">
            <a:miter lim="400000"/>
          </a:ln>
        </p:spPr>
      </p:pic>
      <p:sp>
        <p:nvSpPr>
          <p:cNvPr id="63" name="Rectangle 62"/>
          <p:cNvSpPr/>
          <p:nvPr userDrawn="1"/>
        </p:nvSpPr>
        <p:spPr>
          <a:xfrm>
            <a:off x="0" y="-13853"/>
            <a:ext cx="6215310" cy="6871853"/>
          </a:xfrm>
          <a:prstGeom prst="rect">
            <a:avLst/>
          </a:prstGeom>
          <a:solidFill>
            <a:schemeClr val="accent2">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67" name="Pentagon 66"/>
          <p:cNvSpPr/>
          <p:nvPr userDrawn="1"/>
        </p:nvSpPr>
        <p:spPr>
          <a:xfrm>
            <a:off x="6212314" y="578981"/>
            <a:ext cx="1185657" cy="641298"/>
          </a:xfrm>
          <a:prstGeom prst="homePlat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72" name="Pentagon 71"/>
          <p:cNvSpPr/>
          <p:nvPr userDrawn="1"/>
        </p:nvSpPr>
        <p:spPr>
          <a:xfrm>
            <a:off x="6212314" y="1954531"/>
            <a:ext cx="1169399" cy="632502"/>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77" name="Pentagon 76"/>
          <p:cNvSpPr/>
          <p:nvPr userDrawn="1"/>
        </p:nvSpPr>
        <p:spPr>
          <a:xfrm>
            <a:off x="6212314" y="3321285"/>
            <a:ext cx="1169399" cy="632502"/>
          </a:xfrm>
          <a:prstGeom prst="homePlat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81" name="Pentagon 80"/>
          <p:cNvSpPr/>
          <p:nvPr userDrawn="1"/>
        </p:nvSpPr>
        <p:spPr>
          <a:xfrm>
            <a:off x="6212314" y="4688038"/>
            <a:ext cx="1169399" cy="632502"/>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11" name="Content Placeholder 10"/>
          <p:cNvSpPr>
            <a:spLocks noGrp="1"/>
          </p:cNvSpPr>
          <p:nvPr>
            <p:ph sz="quarter" idx="10" hasCustomPrompt="1"/>
          </p:nvPr>
        </p:nvSpPr>
        <p:spPr>
          <a:xfrm>
            <a:off x="1324396" y="2964873"/>
            <a:ext cx="3591716" cy="914401"/>
          </a:xfrm>
        </p:spPr>
        <p:txBody>
          <a:bodyPr anchor="ctr">
            <a:noAutofit/>
          </a:bodyPr>
          <a:lstStyle>
            <a:lvl1pPr marL="0" indent="0" algn="ctr">
              <a:buNone/>
              <a:defRPr sz="3200">
                <a:solidFill>
                  <a:schemeClr val="bg1"/>
                </a:solidFill>
                <a:latin typeface="Arial" panose="020B0604020202020204" pitchFamily="34" charset="0"/>
                <a:cs typeface="Arial" panose="020B0604020202020204" pitchFamily="34" charset="0"/>
              </a:defRPr>
            </a:lvl1pPr>
            <a:lvl5pPr>
              <a:defRPr/>
            </a:lvl5pPr>
          </a:lstStyle>
          <a:p>
            <a:pPr lvl="0"/>
            <a:r>
              <a:rPr lang="en-US" dirty="0"/>
              <a:t>Agenda</a:t>
            </a:r>
          </a:p>
        </p:txBody>
      </p:sp>
      <p:sp>
        <p:nvSpPr>
          <p:cNvPr id="84" name="Content Placeholder 10"/>
          <p:cNvSpPr>
            <a:spLocks noGrp="1"/>
          </p:cNvSpPr>
          <p:nvPr>
            <p:ph sz="quarter" idx="11" hasCustomPrompt="1"/>
          </p:nvPr>
        </p:nvSpPr>
        <p:spPr>
          <a:xfrm>
            <a:off x="7750522" y="587306"/>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85" name="Content Placeholder 10"/>
          <p:cNvSpPr>
            <a:spLocks noGrp="1"/>
          </p:cNvSpPr>
          <p:nvPr>
            <p:ph sz="quarter" idx="12" hasCustomPrompt="1"/>
          </p:nvPr>
        </p:nvSpPr>
        <p:spPr>
          <a:xfrm>
            <a:off x="6439087" y="723900"/>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01</a:t>
            </a:r>
          </a:p>
        </p:txBody>
      </p:sp>
      <p:sp>
        <p:nvSpPr>
          <p:cNvPr id="86" name="Content Placeholder 10"/>
          <p:cNvSpPr>
            <a:spLocks noGrp="1"/>
          </p:cNvSpPr>
          <p:nvPr>
            <p:ph sz="quarter" idx="13" hasCustomPrompt="1"/>
          </p:nvPr>
        </p:nvSpPr>
        <p:spPr>
          <a:xfrm>
            <a:off x="6425439" y="2095052"/>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02</a:t>
            </a:r>
          </a:p>
        </p:txBody>
      </p:sp>
      <p:sp>
        <p:nvSpPr>
          <p:cNvPr id="87" name="Content Placeholder 10"/>
          <p:cNvSpPr>
            <a:spLocks noGrp="1"/>
          </p:cNvSpPr>
          <p:nvPr>
            <p:ph sz="quarter" idx="14" hasCustomPrompt="1"/>
          </p:nvPr>
        </p:nvSpPr>
        <p:spPr>
          <a:xfrm>
            <a:off x="6425439" y="3461806"/>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03</a:t>
            </a:r>
          </a:p>
        </p:txBody>
      </p:sp>
      <p:sp>
        <p:nvSpPr>
          <p:cNvPr id="88" name="Content Placeholder 10"/>
          <p:cNvSpPr>
            <a:spLocks noGrp="1"/>
          </p:cNvSpPr>
          <p:nvPr>
            <p:ph sz="quarter" idx="15" hasCustomPrompt="1"/>
          </p:nvPr>
        </p:nvSpPr>
        <p:spPr>
          <a:xfrm>
            <a:off x="6425439" y="4828559"/>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04</a:t>
            </a:r>
          </a:p>
        </p:txBody>
      </p:sp>
      <p:sp>
        <p:nvSpPr>
          <p:cNvPr id="89" name="Content Placeholder 10"/>
          <p:cNvSpPr>
            <a:spLocks noGrp="1"/>
          </p:cNvSpPr>
          <p:nvPr>
            <p:ph sz="quarter" idx="16" hasCustomPrompt="1"/>
          </p:nvPr>
        </p:nvSpPr>
        <p:spPr>
          <a:xfrm>
            <a:off x="7736874" y="1958458"/>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91" name="Content Placeholder 10"/>
          <p:cNvSpPr>
            <a:spLocks noGrp="1"/>
          </p:cNvSpPr>
          <p:nvPr>
            <p:ph sz="quarter" idx="17" hasCustomPrompt="1"/>
          </p:nvPr>
        </p:nvSpPr>
        <p:spPr>
          <a:xfrm>
            <a:off x="7736874" y="3325212"/>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92" name="Content Placeholder 10"/>
          <p:cNvSpPr>
            <a:spLocks noGrp="1"/>
          </p:cNvSpPr>
          <p:nvPr>
            <p:ph sz="quarter" idx="18" hasCustomPrompt="1"/>
          </p:nvPr>
        </p:nvSpPr>
        <p:spPr>
          <a:xfrm>
            <a:off x="7736874" y="4691965"/>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18" name="Rectangle: Rounded Corners 17">
            <a:extLst>
              <a:ext uri="{FF2B5EF4-FFF2-40B4-BE49-F238E27FC236}">
                <a16:creationId xmlns:a16="http://schemas.microsoft.com/office/drawing/2014/main" id="{89097DD5-8847-43DE-B3AE-BE5A64A94902}"/>
              </a:ext>
            </a:extLst>
          </p:cNvPr>
          <p:cNvSpPr/>
          <p:nvPr userDrawn="1"/>
        </p:nvSpPr>
        <p:spPr>
          <a:xfrm flipH="1">
            <a:off x="11037890" y="6196877"/>
            <a:ext cx="1149348" cy="656012"/>
          </a:xfrm>
          <a:prstGeom prst="roundRect">
            <a:avLst>
              <a:gd name="adj" fmla="val 0"/>
            </a:avLst>
          </a:prstGeom>
          <a:solidFill>
            <a:schemeClr val="bg1"/>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kern="1200" dirty="0">
              <a:solidFill>
                <a:prstClr val="black"/>
              </a:solidFill>
              <a:latin typeface="Arial" panose="020B0604020202020204" pitchFamily="34" charset="0"/>
            </a:endParaRPr>
          </a:p>
        </p:txBody>
      </p:sp>
      <p:pic>
        <p:nvPicPr>
          <p:cNvPr id="19" name="Picture 18">
            <a:extLst>
              <a:ext uri="{FF2B5EF4-FFF2-40B4-BE49-F238E27FC236}">
                <a16:creationId xmlns:a16="http://schemas.microsoft.com/office/drawing/2014/main" id="{ED0CB488-30EA-4015-9174-1E0A80F1A15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95009" y="5850030"/>
            <a:ext cx="1418240" cy="1002859"/>
          </a:xfrm>
          <a:prstGeom prst="rect">
            <a:avLst/>
          </a:prstGeom>
        </p:spPr>
      </p:pic>
    </p:spTree>
    <p:extLst>
      <p:ext uri="{BB962C8B-B14F-4D97-AF65-F5344CB8AC3E}">
        <p14:creationId xmlns:p14="http://schemas.microsoft.com/office/powerpoint/2010/main" val="303539588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breaker">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DD35920-50C1-4782-9856-992F2694213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820279" y="5128616"/>
            <a:ext cx="2559043" cy="1809537"/>
          </a:xfrm>
          <a:prstGeom prst="rect">
            <a:avLst/>
          </a:prstGeom>
        </p:spPr>
      </p:pic>
      <p:sp>
        <p:nvSpPr>
          <p:cNvPr id="7" name="Freeform: Shape 6"/>
          <p:cNvSpPr/>
          <p:nvPr userDrawn="1"/>
        </p:nvSpPr>
        <p:spPr>
          <a:xfrm flipH="1">
            <a:off x="0" y="2034284"/>
            <a:ext cx="12192000" cy="1570232"/>
          </a:xfrm>
          <a:custGeom>
            <a:avLst/>
            <a:gdLst>
              <a:gd name="connsiteX0" fmla="*/ 0 w 12192000"/>
              <a:gd name="connsiteY0" fmla="*/ 0 h 1570232"/>
              <a:gd name="connsiteX1" fmla="*/ 10058950 w 12192000"/>
              <a:gd name="connsiteY1" fmla="*/ 0 h 1570232"/>
              <a:gd name="connsiteX2" fmla="*/ 10062651 w 12192000"/>
              <a:gd name="connsiteY2" fmla="*/ 36710 h 1570232"/>
              <a:gd name="connsiteX3" fmla="*/ 10842373 w 12192000"/>
              <a:gd name="connsiteY3" fmla="*/ 672200 h 1570232"/>
              <a:gd name="connsiteX4" fmla="*/ 11622095 w 12192000"/>
              <a:gd name="connsiteY4" fmla="*/ 36710 h 1570232"/>
              <a:gd name="connsiteX5" fmla="*/ 11625796 w 12192000"/>
              <a:gd name="connsiteY5" fmla="*/ 0 h 1570232"/>
              <a:gd name="connsiteX6" fmla="*/ 12192000 w 12192000"/>
              <a:gd name="connsiteY6" fmla="*/ 0 h 1570232"/>
              <a:gd name="connsiteX7" fmla="*/ 12192000 w 12192000"/>
              <a:gd name="connsiteY7" fmla="*/ 1570232 h 1570232"/>
              <a:gd name="connsiteX8" fmla="*/ 0 w 12192000"/>
              <a:gd name="connsiteY8" fmla="*/ 1570232 h 157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570232">
                <a:moveTo>
                  <a:pt x="0" y="0"/>
                </a:moveTo>
                <a:lnTo>
                  <a:pt x="10058950" y="0"/>
                </a:lnTo>
                <a:lnTo>
                  <a:pt x="10062651" y="36710"/>
                </a:lnTo>
                <a:cubicBezTo>
                  <a:pt x="10136865" y="399383"/>
                  <a:pt x="10457759" y="672200"/>
                  <a:pt x="10842373" y="672200"/>
                </a:cubicBezTo>
                <a:cubicBezTo>
                  <a:pt x="11226987" y="672200"/>
                  <a:pt x="11547881" y="399383"/>
                  <a:pt x="11622095" y="36710"/>
                </a:cubicBezTo>
                <a:lnTo>
                  <a:pt x="11625796" y="0"/>
                </a:lnTo>
                <a:lnTo>
                  <a:pt x="12192000" y="0"/>
                </a:lnTo>
                <a:lnTo>
                  <a:pt x="12192000" y="1570232"/>
                </a:lnTo>
                <a:lnTo>
                  <a:pt x="0" y="1570232"/>
                </a:lnTo>
                <a:close/>
              </a:path>
            </a:pathLst>
          </a:cu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8" name="Oval 7"/>
          <p:cNvSpPr/>
          <p:nvPr userDrawn="1"/>
        </p:nvSpPr>
        <p:spPr>
          <a:xfrm flipH="1">
            <a:off x="711199" y="1272168"/>
            <a:ext cx="1276856" cy="1276852"/>
          </a:xfrm>
          <a:prstGeom prst="ellipse">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1" name="Content Placeholder 59"/>
          <p:cNvSpPr>
            <a:spLocks noGrp="1"/>
          </p:cNvSpPr>
          <p:nvPr>
            <p:ph sz="quarter" idx="10" hasCustomPrompt="1"/>
          </p:nvPr>
        </p:nvSpPr>
        <p:spPr>
          <a:xfrm>
            <a:off x="3259212" y="2362200"/>
            <a:ext cx="5673576" cy="914400"/>
          </a:xfrm>
        </p:spPr>
        <p:txBody>
          <a:bodyPr anchor="ctr">
            <a:noAutofit/>
          </a:bodyPr>
          <a:lstStyle>
            <a:lvl1pPr marL="0" indent="0" algn="ctr">
              <a:buNone/>
              <a:defRPr sz="3200">
                <a:solidFill>
                  <a:schemeClr val="bg1"/>
                </a:solidFill>
                <a:effectLst/>
                <a:latin typeface="Arial" panose="020B0604020202020204" pitchFamily="34" charset="0"/>
                <a:cs typeface="Arial" panose="020B0604020202020204" pitchFamily="34" charset="0"/>
              </a:defRPr>
            </a:lvl1pPr>
          </a:lstStyle>
          <a:p>
            <a:pPr lvl="0"/>
            <a:r>
              <a:rPr lang="en-US" dirty="0"/>
              <a:t>Section Header</a:t>
            </a:r>
          </a:p>
        </p:txBody>
      </p:sp>
      <p:grpSp>
        <p:nvGrpSpPr>
          <p:cNvPr id="4" name="Group 4"/>
          <p:cNvGrpSpPr>
            <a:grpSpLocks noChangeAspect="1"/>
          </p:cNvGrpSpPr>
          <p:nvPr userDrawn="1"/>
        </p:nvGrpSpPr>
        <p:grpSpPr bwMode="auto">
          <a:xfrm>
            <a:off x="892045" y="1597544"/>
            <a:ext cx="915165" cy="626101"/>
            <a:chOff x="1322" y="702"/>
            <a:chExt cx="744" cy="509"/>
          </a:xfrm>
          <a:solidFill>
            <a:schemeClr val="bg1"/>
          </a:solidFill>
        </p:grpSpPr>
        <p:sp>
          <p:nvSpPr>
            <p:cNvPr id="9" name="Freeform 6"/>
            <p:cNvSpPr>
              <a:spLocks noEditPoints="1"/>
            </p:cNvSpPr>
            <p:nvPr userDrawn="1"/>
          </p:nvSpPr>
          <p:spPr bwMode="auto">
            <a:xfrm>
              <a:off x="1802" y="886"/>
              <a:ext cx="96" cy="103"/>
            </a:xfrm>
            <a:custGeom>
              <a:avLst/>
              <a:gdLst>
                <a:gd name="T0" fmla="*/ 208 w 478"/>
                <a:gd name="T1" fmla="*/ 245 h 518"/>
                <a:gd name="T2" fmla="*/ 166 w 478"/>
                <a:gd name="T3" fmla="*/ 266 h 518"/>
                <a:gd name="T4" fmla="*/ 136 w 478"/>
                <a:gd name="T5" fmla="*/ 303 h 518"/>
                <a:gd name="T6" fmla="*/ 125 w 478"/>
                <a:gd name="T7" fmla="*/ 350 h 518"/>
                <a:gd name="T8" fmla="*/ 136 w 478"/>
                <a:gd name="T9" fmla="*/ 398 h 518"/>
                <a:gd name="T10" fmla="*/ 166 w 478"/>
                <a:gd name="T11" fmla="*/ 435 h 518"/>
                <a:gd name="T12" fmla="*/ 208 w 478"/>
                <a:gd name="T13" fmla="*/ 455 h 518"/>
                <a:gd name="T14" fmla="*/ 257 w 478"/>
                <a:gd name="T15" fmla="*/ 455 h 518"/>
                <a:gd name="T16" fmla="*/ 300 w 478"/>
                <a:gd name="T17" fmla="*/ 435 h 518"/>
                <a:gd name="T18" fmla="*/ 330 w 478"/>
                <a:gd name="T19" fmla="*/ 398 h 518"/>
                <a:gd name="T20" fmla="*/ 340 w 478"/>
                <a:gd name="T21" fmla="*/ 350 h 518"/>
                <a:gd name="T22" fmla="*/ 330 w 478"/>
                <a:gd name="T23" fmla="*/ 303 h 518"/>
                <a:gd name="T24" fmla="*/ 300 w 478"/>
                <a:gd name="T25" fmla="*/ 266 h 518"/>
                <a:gd name="T26" fmla="*/ 257 w 478"/>
                <a:gd name="T27" fmla="*/ 245 h 518"/>
                <a:gd name="T28" fmla="*/ 81 w 478"/>
                <a:gd name="T29" fmla="*/ 0 h 518"/>
                <a:gd name="T30" fmla="*/ 209 w 478"/>
                <a:gd name="T31" fmla="*/ 184 h 518"/>
                <a:gd name="T32" fmla="*/ 256 w 478"/>
                <a:gd name="T33" fmla="*/ 184 h 518"/>
                <a:gd name="T34" fmla="*/ 299 w 478"/>
                <a:gd name="T35" fmla="*/ 196 h 518"/>
                <a:gd name="T36" fmla="*/ 443 w 478"/>
                <a:gd name="T37" fmla="*/ 49 h 518"/>
                <a:gd name="T38" fmla="*/ 369 w 478"/>
                <a:gd name="T39" fmla="*/ 254 h 518"/>
                <a:gd name="T40" fmla="*/ 392 w 478"/>
                <a:gd name="T41" fmla="*/ 298 h 518"/>
                <a:gd name="T42" fmla="*/ 400 w 478"/>
                <a:gd name="T43" fmla="*/ 350 h 518"/>
                <a:gd name="T44" fmla="*/ 386 w 478"/>
                <a:gd name="T45" fmla="*/ 415 h 518"/>
                <a:gd name="T46" fmla="*/ 351 w 478"/>
                <a:gd name="T47" fmla="*/ 469 h 518"/>
                <a:gd name="T48" fmla="*/ 298 w 478"/>
                <a:gd name="T49" fmla="*/ 506 h 518"/>
                <a:gd name="T50" fmla="*/ 233 w 478"/>
                <a:gd name="T51" fmla="*/ 518 h 518"/>
                <a:gd name="T52" fmla="*/ 168 w 478"/>
                <a:gd name="T53" fmla="*/ 506 h 518"/>
                <a:gd name="T54" fmla="*/ 115 w 478"/>
                <a:gd name="T55" fmla="*/ 469 h 518"/>
                <a:gd name="T56" fmla="*/ 78 w 478"/>
                <a:gd name="T57" fmla="*/ 415 h 518"/>
                <a:gd name="T58" fmla="*/ 66 w 478"/>
                <a:gd name="T59" fmla="*/ 350 h 518"/>
                <a:gd name="T60" fmla="*/ 77 w 478"/>
                <a:gd name="T61" fmla="*/ 289 h 518"/>
                <a:gd name="T62" fmla="*/ 108 w 478"/>
                <a:gd name="T63" fmla="*/ 238 h 518"/>
                <a:gd name="T64" fmla="*/ 40 w 478"/>
                <a:gd name="T65" fmla="*/ 18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8" h="518">
                  <a:moveTo>
                    <a:pt x="233" y="242"/>
                  </a:moveTo>
                  <a:lnTo>
                    <a:pt x="208" y="245"/>
                  </a:lnTo>
                  <a:lnTo>
                    <a:pt x="185" y="253"/>
                  </a:lnTo>
                  <a:lnTo>
                    <a:pt x="166" y="266"/>
                  </a:lnTo>
                  <a:lnTo>
                    <a:pt x="149" y="282"/>
                  </a:lnTo>
                  <a:lnTo>
                    <a:pt x="136" y="303"/>
                  </a:lnTo>
                  <a:lnTo>
                    <a:pt x="128" y="326"/>
                  </a:lnTo>
                  <a:lnTo>
                    <a:pt x="125" y="350"/>
                  </a:lnTo>
                  <a:lnTo>
                    <a:pt x="128" y="375"/>
                  </a:lnTo>
                  <a:lnTo>
                    <a:pt x="136" y="398"/>
                  </a:lnTo>
                  <a:lnTo>
                    <a:pt x="149" y="417"/>
                  </a:lnTo>
                  <a:lnTo>
                    <a:pt x="166" y="435"/>
                  </a:lnTo>
                  <a:lnTo>
                    <a:pt x="185" y="447"/>
                  </a:lnTo>
                  <a:lnTo>
                    <a:pt x="208" y="455"/>
                  </a:lnTo>
                  <a:lnTo>
                    <a:pt x="233" y="459"/>
                  </a:lnTo>
                  <a:lnTo>
                    <a:pt x="257" y="455"/>
                  </a:lnTo>
                  <a:lnTo>
                    <a:pt x="280" y="447"/>
                  </a:lnTo>
                  <a:lnTo>
                    <a:pt x="300" y="435"/>
                  </a:lnTo>
                  <a:lnTo>
                    <a:pt x="316" y="417"/>
                  </a:lnTo>
                  <a:lnTo>
                    <a:pt x="330" y="398"/>
                  </a:lnTo>
                  <a:lnTo>
                    <a:pt x="338" y="375"/>
                  </a:lnTo>
                  <a:lnTo>
                    <a:pt x="340" y="350"/>
                  </a:lnTo>
                  <a:lnTo>
                    <a:pt x="338" y="326"/>
                  </a:lnTo>
                  <a:lnTo>
                    <a:pt x="330" y="303"/>
                  </a:lnTo>
                  <a:lnTo>
                    <a:pt x="316" y="282"/>
                  </a:lnTo>
                  <a:lnTo>
                    <a:pt x="300" y="266"/>
                  </a:lnTo>
                  <a:lnTo>
                    <a:pt x="280" y="253"/>
                  </a:lnTo>
                  <a:lnTo>
                    <a:pt x="257" y="245"/>
                  </a:lnTo>
                  <a:lnTo>
                    <a:pt x="233" y="242"/>
                  </a:lnTo>
                  <a:close/>
                  <a:moveTo>
                    <a:pt x="81" y="0"/>
                  </a:moveTo>
                  <a:lnTo>
                    <a:pt x="185" y="189"/>
                  </a:lnTo>
                  <a:lnTo>
                    <a:pt x="209" y="184"/>
                  </a:lnTo>
                  <a:lnTo>
                    <a:pt x="233" y="182"/>
                  </a:lnTo>
                  <a:lnTo>
                    <a:pt x="256" y="184"/>
                  </a:lnTo>
                  <a:lnTo>
                    <a:pt x="278" y="189"/>
                  </a:lnTo>
                  <a:lnTo>
                    <a:pt x="299" y="196"/>
                  </a:lnTo>
                  <a:lnTo>
                    <a:pt x="406" y="23"/>
                  </a:lnTo>
                  <a:lnTo>
                    <a:pt x="443" y="49"/>
                  </a:lnTo>
                  <a:lnTo>
                    <a:pt x="478" y="79"/>
                  </a:lnTo>
                  <a:lnTo>
                    <a:pt x="369" y="254"/>
                  </a:lnTo>
                  <a:lnTo>
                    <a:pt x="383" y="276"/>
                  </a:lnTo>
                  <a:lnTo>
                    <a:pt x="392" y="298"/>
                  </a:lnTo>
                  <a:lnTo>
                    <a:pt x="398" y="324"/>
                  </a:lnTo>
                  <a:lnTo>
                    <a:pt x="400" y="350"/>
                  </a:lnTo>
                  <a:lnTo>
                    <a:pt x="397" y="384"/>
                  </a:lnTo>
                  <a:lnTo>
                    <a:pt x="386" y="415"/>
                  </a:lnTo>
                  <a:lnTo>
                    <a:pt x="372" y="444"/>
                  </a:lnTo>
                  <a:lnTo>
                    <a:pt x="351" y="469"/>
                  </a:lnTo>
                  <a:lnTo>
                    <a:pt x="326" y="490"/>
                  </a:lnTo>
                  <a:lnTo>
                    <a:pt x="298" y="506"/>
                  </a:lnTo>
                  <a:lnTo>
                    <a:pt x="266" y="515"/>
                  </a:lnTo>
                  <a:lnTo>
                    <a:pt x="233" y="518"/>
                  </a:lnTo>
                  <a:lnTo>
                    <a:pt x="199" y="515"/>
                  </a:lnTo>
                  <a:lnTo>
                    <a:pt x="168" y="506"/>
                  </a:lnTo>
                  <a:lnTo>
                    <a:pt x="140" y="490"/>
                  </a:lnTo>
                  <a:lnTo>
                    <a:pt x="115" y="469"/>
                  </a:lnTo>
                  <a:lnTo>
                    <a:pt x="94" y="444"/>
                  </a:lnTo>
                  <a:lnTo>
                    <a:pt x="78" y="415"/>
                  </a:lnTo>
                  <a:lnTo>
                    <a:pt x="69" y="384"/>
                  </a:lnTo>
                  <a:lnTo>
                    <a:pt x="66" y="350"/>
                  </a:lnTo>
                  <a:lnTo>
                    <a:pt x="68" y="319"/>
                  </a:lnTo>
                  <a:lnTo>
                    <a:pt x="77" y="289"/>
                  </a:lnTo>
                  <a:lnTo>
                    <a:pt x="91" y="262"/>
                  </a:lnTo>
                  <a:lnTo>
                    <a:pt x="108" y="238"/>
                  </a:lnTo>
                  <a:lnTo>
                    <a:pt x="0" y="43"/>
                  </a:lnTo>
                  <a:lnTo>
                    <a:pt x="40" y="18"/>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dirty="0">
                <a:solidFill>
                  <a:prstClr val="black"/>
                </a:solidFill>
                <a:latin typeface="Arial" panose="020B0604020202020204" pitchFamily="34" charset="0"/>
                <a:ea typeface="+mn-ea"/>
                <a:cs typeface="Arial" panose="020B0604020202020204" pitchFamily="34" charset="0"/>
              </a:endParaRPr>
            </a:p>
          </p:txBody>
        </p:sp>
        <p:sp>
          <p:nvSpPr>
            <p:cNvPr id="10" name="Freeform 7"/>
            <p:cNvSpPr>
              <a:spLocks noEditPoints="1"/>
            </p:cNvSpPr>
            <p:nvPr userDrawn="1"/>
          </p:nvSpPr>
          <p:spPr bwMode="auto">
            <a:xfrm>
              <a:off x="1909" y="702"/>
              <a:ext cx="114" cy="157"/>
            </a:xfrm>
            <a:custGeom>
              <a:avLst/>
              <a:gdLst>
                <a:gd name="T0" fmla="*/ 379 w 569"/>
                <a:gd name="T1" fmla="*/ 63 h 787"/>
                <a:gd name="T2" fmla="*/ 335 w 569"/>
                <a:gd name="T3" fmla="*/ 85 h 787"/>
                <a:gd name="T4" fmla="*/ 306 w 569"/>
                <a:gd name="T5" fmla="*/ 121 h 787"/>
                <a:gd name="T6" fmla="*/ 296 w 569"/>
                <a:gd name="T7" fmla="*/ 168 h 787"/>
                <a:gd name="T8" fmla="*/ 306 w 569"/>
                <a:gd name="T9" fmla="*/ 216 h 787"/>
                <a:gd name="T10" fmla="*/ 335 w 569"/>
                <a:gd name="T11" fmla="*/ 253 h 787"/>
                <a:gd name="T12" fmla="*/ 379 w 569"/>
                <a:gd name="T13" fmla="*/ 274 h 787"/>
                <a:gd name="T14" fmla="*/ 427 w 569"/>
                <a:gd name="T15" fmla="*/ 274 h 787"/>
                <a:gd name="T16" fmla="*/ 469 w 569"/>
                <a:gd name="T17" fmla="*/ 253 h 787"/>
                <a:gd name="T18" fmla="*/ 499 w 569"/>
                <a:gd name="T19" fmla="*/ 216 h 787"/>
                <a:gd name="T20" fmla="*/ 510 w 569"/>
                <a:gd name="T21" fmla="*/ 168 h 787"/>
                <a:gd name="T22" fmla="*/ 499 w 569"/>
                <a:gd name="T23" fmla="*/ 121 h 787"/>
                <a:gd name="T24" fmla="*/ 469 w 569"/>
                <a:gd name="T25" fmla="*/ 85 h 787"/>
                <a:gd name="T26" fmla="*/ 427 w 569"/>
                <a:gd name="T27" fmla="*/ 63 h 787"/>
                <a:gd name="T28" fmla="*/ 402 w 569"/>
                <a:gd name="T29" fmla="*/ 0 h 787"/>
                <a:gd name="T30" fmla="*/ 467 w 569"/>
                <a:gd name="T31" fmla="*/ 14 h 787"/>
                <a:gd name="T32" fmla="*/ 521 w 569"/>
                <a:gd name="T33" fmla="*/ 49 h 787"/>
                <a:gd name="T34" fmla="*/ 557 w 569"/>
                <a:gd name="T35" fmla="*/ 103 h 787"/>
                <a:gd name="T36" fmla="*/ 569 w 569"/>
                <a:gd name="T37" fmla="*/ 168 h 787"/>
                <a:gd name="T38" fmla="*/ 557 w 569"/>
                <a:gd name="T39" fmla="*/ 233 h 787"/>
                <a:gd name="T40" fmla="*/ 521 w 569"/>
                <a:gd name="T41" fmla="*/ 287 h 787"/>
                <a:gd name="T42" fmla="*/ 467 w 569"/>
                <a:gd name="T43" fmla="*/ 324 h 787"/>
                <a:gd name="T44" fmla="*/ 402 w 569"/>
                <a:gd name="T45" fmla="*/ 336 h 787"/>
                <a:gd name="T46" fmla="*/ 356 w 569"/>
                <a:gd name="T47" fmla="*/ 331 h 787"/>
                <a:gd name="T48" fmla="*/ 38 w 569"/>
                <a:gd name="T49" fmla="*/ 760 h 787"/>
                <a:gd name="T50" fmla="*/ 280 w 569"/>
                <a:gd name="T51" fmla="*/ 282 h 787"/>
                <a:gd name="T52" fmla="*/ 247 w 569"/>
                <a:gd name="T53" fmla="*/ 230 h 787"/>
                <a:gd name="T54" fmla="*/ 235 w 569"/>
                <a:gd name="T55" fmla="*/ 168 h 787"/>
                <a:gd name="T56" fmla="*/ 249 w 569"/>
                <a:gd name="T57" fmla="*/ 103 h 787"/>
                <a:gd name="T58" fmla="*/ 284 w 569"/>
                <a:gd name="T59" fmla="*/ 49 h 787"/>
                <a:gd name="T60" fmla="*/ 338 w 569"/>
                <a:gd name="T61" fmla="*/ 14 h 787"/>
                <a:gd name="T62" fmla="*/ 402 w 569"/>
                <a:gd name="T63" fmla="*/ 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9" h="787">
                  <a:moveTo>
                    <a:pt x="402" y="61"/>
                  </a:moveTo>
                  <a:lnTo>
                    <a:pt x="379" y="63"/>
                  </a:lnTo>
                  <a:lnTo>
                    <a:pt x="356" y="72"/>
                  </a:lnTo>
                  <a:lnTo>
                    <a:pt x="335" y="85"/>
                  </a:lnTo>
                  <a:lnTo>
                    <a:pt x="318" y="101"/>
                  </a:lnTo>
                  <a:lnTo>
                    <a:pt x="306" y="121"/>
                  </a:lnTo>
                  <a:lnTo>
                    <a:pt x="298" y="144"/>
                  </a:lnTo>
                  <a:lnTo>
                    <a:pt x="296" y="168"/>
                  </a:lnTo>
                  <a:lnTo>
                    <a:pt x="298" y="193"/>
                  </a:lnTo>
                  <a:lnTo>
                    <a:pt x="306" y="216"/>
                  </a:lnTo>
                  <a:lnTo>
                    <a:pt x="318" y="236"/>
                  </a:lnTo>
                  <a:lnTo>
                    <a:pt x="335" y="253"/>
                  </a:lnTo>
                  <a:lnTo>
                    <a:pt x="356" y="265"/>
                  </a:lnTo>
                  <a:lnTo>
                    <a:pt x="379" y="274"/>
                  </a:lnTo>
                  <a:lnTo>
                    <a:pt x="402" y="277"/>
                  </a:lnTo>
                  <a:lnTo>
                    <a:pt x="427" y="274"/>
                  </a:lnTo>
                  <a:lnTo>
                    <a:pt x="450" y="265"/>
                  </a:lnTo>
                  <a:lnTo>
                    <a:pt x="469" y="253"/>
                  </a:lnTo>
                  <a:lnTo>
                    <a:pt x="486" y="236"/>
                  </a:lnTo>
                  <a:lnTo>
                    <a:pt x="499" y="216"/>
                  </a:lnTo>
                  <a:lnTo>
                    <a:pt x="507" y="193"/>
                  </a:lnTo>
                  <a:lnTo>
                    <a:pt x="510" y="168"/>
                  </a:lnTo>
                  <a:lnTo>
                    <a:pt x="507" y="144"/>
                  </a:lnTo>
                  <a:lnTo>
                    <a:pt x="499" y="121"/>
                  </a:lnTo>
                  <a:lnTo>
                    <a:pt x="486" y="101"/>
                  </a:lnTo>
                  <a:lnTo>
                    <a:pt x="469" y="85"/>
                  </a:lnTo>
                  <a:lnTo>
                    <a:pt x="450" y="72"/>
                  </a:lnTo>
                  <a:lnTo>
                    <a:pt x="427" y="63"/>
                  </a:lnTo>
                  <a:lnTo>
                    <a:pt x="402" y="61"/>
                  </a:lnTo>
                  <a:close/>
                  <a:moveTo>
                    <a:pt x="402" y="0"/>
                  </a:moveTo>
                  <a:lnTo>
                    <a:pt x="436" y="3"/>
                  </a:lnTo>
                  <a:lnTo>
                    <a:pt x="467" y="14"/>
                  </a:lnTo>
                  <a:lnTo>
                    <a:pt x="496" y="29"/>
                  </a:lnTo>
                  <a:lnTo>
                    <a:pt x="521" y="49"/>
                  </a:lnTo>
                  <a:lnTo>
                    <a:pt x="541" y="74"/>
                  </a:lnTo>
                  <a:lnTo>
                    <a:pt x="557" y="103"/>
                  </a:lnTo>
                  <a:lnTo>
                    <a:pt x="566" y="135"/>
                  </a:lnTo>
                  <a:lnTo>
                    <a:pt x="569" y="168"/>
                  </a:lnTo>
                  <a:lnTo>
                    <a:pt x="566" y="203"/>
                  </a:lnTo>
                  <a:lnTo>
                    <a:pt x="557" y="233"/>
                  </a:lnTo>
                  <a:lnTo>
                    <a:pt x="541" y="262"/>
                  </a:lnTo>
                  <a:lnTo>
                    <a:pt x="521" y="287"/>
                  </a:lnTo>
                  <a:lnTo>
                    <a:pt x="496" y="308"/>
                  </a:lnTo>
                  <a:lnTo>
                    <a:pt x="467" y="324"/>
                  </a:lnTo>
                  <a:lnTo>
                    <a:pt x="436" y="333"/>
                  </a:lnTo>
                  <a:lnTo>
                    <a:pt x="402" y="336"/>
                  </a:lnTo>
                  <a:lnTo>
                    <a:pt x="379" y="335"/>
                  </a:lnTo>
                  <a:lnTo>
                    <a:pt x="356" y="331"/>
                  </a:lnTo>
                  <a:lnTo>
                    <a:pt x="74" y="787"/>
                  </a:lnTo>
                  <a:lnTo>
                    <a:pt x="38" y="760"/>
                  </a:lnTo>
                  <a:lnTo>
                    <a:pt x="0" y="735"/>
                  </a:lnTo>
                  <a:lnTo>
                    <a:pt x="280" y="282"/>
                  </a:lnTo>
                  <a:lnTo>
                    <a:pt x="260" y="257"/>
                  </a:lnTo>
                  <a:lnTo>
                    <a:pt x="247" y="230"/>
                  </a:lnTo>
                  <a:lnTo>
                    <a:pt x="239" y="200"/>
                  </a:lnTo>
                  <a:lnTo>
                    <a:pt x="235" y="168"/>
                  </a:lnTo>
                  <a:lnTo>
                    <a:pt x="239" y="135"/>
                  </a:lnTo>
                  <a:lnTo>
                    <a:pt x="249" y="103"/>
                  </a:lnTo>
                  <a:lnTo>
                    <a:pt x="264" y="74"/>
                  </a:lnTo>
                  <a:lnTo>
                    <a:pt x="284" y="49"/>
                  </a:lnTo>
                  <a:lnTo>
                    <a:pt x="309" y="29"/>
                  </a:lnTo>
                  <a:lnTo>
                    <a:pt x="338" y="14"/>
                  </a:lnTo>
                  <a:lnTo>
                    <a:pt x="369" y="3"/>
                  </a:lnTo>
                  <a:lnTo>
                    <a:pt x="4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dirty="0">
                <a:solidFill>
                  <a:prstClr val="black"/>
                </a:solidFill>
                <a:latin typeface="Arial" panose="020B0604020202020204" pitchFamily="34" charset="0"/>
                <a:ea typeface="+mn-ea"/>
                <a:cs typeface="Arial" panose="020B0604020202020204" pitchFamily="34" charset="0"/>
              </a:endParaRPr>
            </a:p>
          </p:txBody>
        </p:sp>
        <p:sp>
          <p:nvSpPr>
            <p:cNvPr id="11" name="Freeform 8"/>
            <p:cNvSpPr>
              <a:spLocks noEditPoints="1"/>
            </p:cNvSpPr>
            <p:nvPr userDrawn="1"/>
          </p:nvSpPr>
          <p:spPr bwMode="auto">
            <a:xfrm>
              <a:off x="1322" y="744"/>
              <a:ext cx="472" cy="282"/>
            </a:xfrm>
            <a:custGeom>
              <a:avLst/>
              <a:gdLst>
                <a:gd name="T0" fmla="*/ 1519 w 2361"/>
                <a:gd name="T1" fmla="*/ 1158 h 1410"/>
                <a:gd name="T2" fmla="*/ 1480 w 2361"/>
                <a:gd name="T3" fmla="*/ 1242 h 1410"/>
                <a:gd name="T4" fmla="*/ 1519 w 2361"/>
                <a:gd name="T5" fmla="*/ 1327 h 1410"/>
                <a:gd name="T6" fmla="*/ 1611 w 2361"/>
                <a:gd name="T7" fmla="*/ 1347 h 1410"/>
                <a:gd name="T8" fmla="*/ 1683 w 2361"/>
                <a:gd name="T9" fmla="*/ 1290 h 1410"/>
                <a:gd name="T10" fmla="*/ 1683 w 2361"/>
                <a:gd name="T11" fmla="*/ 1195 h 1410"/>
                <a:gd name="T12" fmla="*/ 1611 w 2361"/>
                <a:gd name="T13" fmla="*/ 1137 h 1410"/>
                <a:gd name="T14" fmla="*/ 120 w 2361"/>
                <a:gd name="T15" fmla="*/ 824 h 1410"/>
                <a:gd name="T16" fmla="*/ 63 w 2361"/>
                <a:gd name="T17" fmla="*/ 896 h 1410"/>
                <a:gd name="T18" fmla="*/ 83 w 2361"/>
                <a:gd name="T19" fmla="*/ 989 h 1410"/>
                <a:gd name="T20" fmla="*/ 167 w 2361"/>
                <a:gd name="T21" fmla="*/ 1029 h 1410"/>
                <a:gd name="T22" fmla="*/ 251 w 2361"/>
                <a:gd name="T23" fmla="*/ 989 h 1410"/>
                <a:gd name="T24" fmla="*/ 272 w 2361"/>
                <a:gd name="T25" fmla="*/ 896 h 1410"/>
                <a:gd name="T26" fmla="*/ 215 w 2361"/>
                <a:gd name="T27" fmla="*/ 824 h 1410"/>
                <a:gd name="T28" fmla="*/ 1049 w 2361"/>
                <a:gd name="T29" fmla="*/ 243 h 1410"/>
                <a:gd name="T30" fmla="*/ 977 w 2361"/>
                <a:gd name="T31" fmla="*/ 301 h 1410"/>
                <a:gd name="T32" fmla="*/ 977 w 2361"/>
                <a:gd name="T33" fmla="*/ 396 h 1410"/>
                <a:gd name="T34" fmla="*/ 1049 w 2361"/>
                <a:gd name="T35" fmla="*/ 454 h 1410"/>
                <a:gd name="T36" fmla="*/ 1141 w 2361"/>
                <a:gd name="T37" fmla="*/ 433 h 1410"/>
                <a:gd name="T38" fmla="*/ 1181 w 2361"/>
                <a:gd name="T39" fmla="*/ 348 h 1410"/>
                <a:gd name="T40" fmla="*/ 1141 w 2361"/>
                <a:gd name="T41" fmla="*/ 265 h 1410"/>
                <a:gd name="T42" fmla="*/ 2122 w 2361"/>
                <a:gd name="T43" fmla="*/ 60 h 1410"/>
                <a:gd name="T44" fmla="*/ 2039 w 2361"/>
                <a:gd name="T45" fmla="*/ 101 h 1410"/>
                <a:gd name="T46" fmla="*/ 2018 w 2361"/>
                <a:gd name="T47" fmla="*/ 193 h 1410"/>
                <a:gd name="T48" fmla="*/ 2075 w 2361"/>
                <a:gd name="T49" fmla="*/ 265 h 1410"/>
                <a:gd name="T50" fmla="*/ 2169 w 2361"/>
                <a:gd name="T51" fmla="*/ 265 h 1410"/>
                <a:gd name="T52" fmla="*/ 2226 w 2361"/>
                <a:gd name="T53" fmla="*/ 193 h 1410"/>
                <a:gd name="T54" fmla="*/ 2206 w 2361"/>
                <a:gd name="T55" fmla="*/ 101 h 1410"/>
                <a:gd name="T56" fmla="*/ 2122 w 2361"/>
                <a:gd name="T57" fmla="*/ 60 h 1410"/>
                <a:gd name="T58" fmla="*/ 2216 w 2361"/>
                <a:gd name="T59" fmla="*/ 29 h 1410"/>
                <a:gd name="T60" fmla="*/ 2286 w 2361"/>
                <a:gd name="T61" fmla="*/ 134 h 1410"/>
                <a:gd name="T62" fmla="*/ 2264 w 2361"/>
                <a:gd name="T63" fmla="*/ 258 h 1410"/>
                <a:gd name="T64" fmla="*/ 2282 w 2361"/>
                <a:gd name="T65" fmla="*/ 539 h 1410"/>
                <a:gd name="T66" fmla="*/ 2106 w 2361"/>
                <a:gd name="T67" fmla="*/ 336 h 1410"/>
                <a:gd name="T68" fmla="*/ 1742 w 2361"/>
                <a:gd name="T69" fmla="*/ 1181 h 1410"/>
                <a:gd name="T70" fmla="*/ 1740 w 2361"/>
                <a:gd name="T71" fmla="*/ 1308 h 1410"/>
                <a:gd name="T72" fmla="*/ 1651 w 2361"/>
                <a:gd name="T73" fmla="*/ 1398 h 1410"/>
                <a:gd name="T74" fmla="*/ 1522 w 2361"/>
                <a:gd name="T75" fmla="*/ 1398 h 1410"/>
                <a:gd name="T76" fmla="*/ 1433 w 2361"/>
                <a:gd name="T77" fmla="*/ 1308 h 1410"/>
                <a:gd name="T78" fmla="*/ 1431 w 2361"/>
                <a:gd name="T79" fmla="*/ 1180 h 1410"/>
                <a:gd name="T80" fmla="*/ 1102 w 2361"/>
                <a:gd name="T81" fmla="*/ 514 h 1410"/>
                <a:gd name="T82" fmla="*/ 988 w 2361"/>
                <a:gd name="T83" fmla="*/ 492 h 1410"/>
                <a:gd name="T84" fmla="*/ 334 w 2361"/>
                <a:gd name="T85" fmla="*/ 922 h 1410"/>
                <a:gd name="T86" fmla="*/ 285 w 2361"/>
                <a:gd name="T87" fmla="*/ 1041 h 1410"/>
                <a:gd name="T88" fmla="*/ 167 w 2361"/>
                <a:gd name="T89" fmla="*/ 1090 h 1410"/>
                <a:gd name="T90" fmla="*/ 49 w 2361"/>
                <a:gd name="T91" fmla="*/ 1041 h 1410"/>
                <a:gd name="T92" fmla="*/ 0 w 2361"/>
                <a:gd name="T93" fmla="*/ 922 h 1410"/>
                <a:gd name="T94" fmla="*/ 49 w 2361"/>
                <a:gd name="T95" fmla="*/ 803 h 1410"/>
                <a:gd name="T96" fmla="*/ 167 w 2361"/>
                <a:gd name="T97" fmla="*/ 753 h 1410"/>
                <a:gd name="T98" fmla="*/ 280 w 2361"/>
                <a:gd name="T99" fmla="*/ 797 h 1410"/>
                <a:gd name="T100" fmla="*/ 910 w 2361"/>
                <a:gd name="T101" fmla="*/ 315 h 1410"/>
                <a:gd name="T102" fmla="*/ 981 w 2361"/>
                <a:gd name="T103" fmla="*/ 209 h 1410"/>
                <a:gd name="T104" fmla="*/ 1107 w 2361"/>
                <a:gd name="T105" fmla="*/ 184 h 1410"/>
                <a:gd name="T106" fmla="*/ 1213 w 2361"/>
                <a:gd name="T107" fmla="*/ 254 h 1410"/>
                <a:gd name="T108" fmla="*/ 1239 w 2361"/>
                <a:gd name="T109" fmla="*/ 378 h 1410"/>
                <a:gd name="T110" fmla="*/ 1541 w 2361"/>
                <a:gd name="T111" fmla="*/ 1081 h 1410"/>
                <a:gd name="T112" fmla="*/ 1633 w 2361"/>
                <a:gd name="T113" fmla="*/ 1081 h 1410"/>
                <a:gd name="T114" fmla="*/ 1965 w 2361"/>
                <a:gd name="T115" fmla="*/ 224 h 1410"/>
                <a:gd name="T116" fmla="*/ 1968 w 2361"/>
                <a:gd name="T117" fmla="*/ 103 h 1410"/>
                <a:gd name="T118" fmla="*/ 2057 w 2361"/>
                <a:gd name="T119" fmla="*/ 13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61" h="1410">
                  <a:moveTo>
                    <a:pt x="1586" y="1134"/>
                  </a:moveTo>
                  <a:lnTo>
                    <a:pt x="1561" y="1137"/>
                  </a:lnTo>
                  <a:lnTo>
                    <a:pt x="1540" y="1146"/>
                  </a:lnTo>
                  <a:lnTo>
                    <a:pt x="1519" y="1158"/>
                  </a:lnTo>
                  <a:lnTo>
                    <a:pt x="1502" y="1174"/>
                  </a:lnTo>
                  <a:lnTo>
                    <a:pt x="1490" y="1195"/>
                  </a:lnTo>
                  <a:lnTo>
                    <a:pt x="1482" y="1218"/>
                  </a:lnTo>
                  <a:lnTo>
                    <a:pt x="1480" y="1242"/>
                  </a:lnTo>
                  <a:lnTo>
                    <a:pt x="1482" y="1267"/>
                  </a:lnTo>
                  <a:lnTo>
                    <a:pt x="1490" y="1290"/>
                  </a:lnTo>
                  <a:lnTo>
                    <a:pt x="1502" y="1309"/>
                  </a:lnTo>
                  <a:lnTo>
                    <a:pt x="1519" y="1327"/>
                  </a:lnTo>
                  <a:lnTo>
                    <a:pt x="1540" y="1339"/>
                  </a:lnTo>
                  <a:lnTo>
                    <a:pt x="1561" y="1347"/>
                  </a:lnTo>
                  <a:lnTo>
                    <a:pt x="1586" y="1351"/>
                  </a:lnTo>
                  <a:lnTo>
                    <a:pt x="1611" y="1347"/>
                  </a:lnTo>
                  <a:lnTo>
                    <a:pt x="1633" y="1339"/>
                  </a:lnTo>
                  <a:lnTo>
                    <a:pt x="1653" y="1327"/>
                  </a:lnTo>
                  <a:lnTo>
                    <a:pt x="1670" y="1309"/>
                  </a:lnTo>
                  <a:lnTo>
                    <a:pt x="1683" y="1290"/>
                  </a:lnTo>
                  <a:lnTo>
                    <a:pt x="1691" y="1267"/>
                  </a:lnTo>
                  <a:lnTo>
                    <a:pt x="1693" y="1242"/>
                  </a:lnTo>
                  <a:lnTo>
                    <a:pt x="1691" y="1218"/>
                  </a:lnTo>
                  <a:lnTo>
                    <a:pt x="1683" y="1195"/>
                  </a:lnTo>
                  <a:lnTo>
                    <a:pt x="1670" y="1174"/>
                  </a:lnTo>
                  <a:lnTo>
                    <a:pt x="1653" y="1158"/>
                  </a:lnTo>
                  <a:lnTo>
                    <a:pt x="1633" y="1146"/>
                  </a:lnTo>
                  <a:lnTo>
                    <a:pt x="1611" y="1137"/>
                  </a:lnTo>
                  <a:lnTo>
                    <a:pt x="1586" y="1134"/>
                  </a:lnTo>
                  <a:close/>
                  <a:moveTo>
                    <a:pt x="167" y="814"/>
                  </a:moveTo>
                  <a:lnTo>
                    <a:pt x="142" y="816"/>
                  </a:lnTo>
                  <a:lnTo>
                    <a:pt x="120" y="824"/>
                  </a:lnTo>
                  <a:lnTo>
                    <a:pt x="100" y="837"/>
                  </a:lnTo>
                  <a:lnTo>
                    <a:pt x="83" y="854"/>
                  </a:lnTo>
                  <a:lnTo>
                    <a:pt x="70" y="875"/>
                  </a:lnTo>
                  <a:lnTo>
                    <a:pt x="63" y="896"/>
                  </a:lnTo>
                  <a:lnTo>
                    <a:pt x="60" y="922"/>
                  </a:lnTo>
                  <a:lnTo>
                    <a:pt x="63" y="947"/>
                  </a:lnTo>
                  <a:lnTo>
                    <a:pt x="70" y="970"/>
                  </a:lnTo>
                  <a:lnTo>
                    <a:pt x="83" y="989"/>
                  </a:lnTo>
                  <a:lnTo>
                    <a:pt x="100" y="1006"/>
                  </a:lnTo>
                  <a:lnTo>
                    <a:pt x="120" y="1019"/>
                  </a:lnTo>
                  <a:lnTo>
                    <a:pt x="142" y="1027"/>
                  </a:lnTo>
                  <a:lnTo>
                    <a:pt x="167" y="1029"/>
                  </a:lnTo>
                  <a:lnTo>
                    <a:pt x="192" y="1027"/>
                  </a:lnTo>
                  <a:lnTo>
                    <a:pt x="215" y="1019"/>
                  </a:lnTo>
                  <a:lnTo>
                    <a:pt x="234" y="1006"/>
                  </a:lnTo>
                  <a:lnTo>
                    <a:pt x="251" y="989"/>
                  </a:lnTo>
                  <a:lnTo>
                    <a:pt x="264" y="970"/>
                  </a:lnTo>
                  <a:lnTo>
                    <a:pt x="272" y="947"/>
                  </a:lnTo>
                  <a:lnTo>
                    <a:pt x="274" y="922"/>
                  </a:lnTo>
                  <a:lnTo>
                    <a:pt x="272" y="896"/>
                  </a:lnTo>
                  <a:lnTo>
                    <a:pt x="264" y="875"/>
                  </a:lnTo>
                  <a:lnTo>
                    <a:pt x="251" y="854"/>
                  </a:lnTo>
                  <a:lnTo>
                    <a:pt x="234" y="837"/>
                  </a:lnTo>
                  <a:lnTo>
                    <a:pt x="215" y="824"/>
                  </a:lnTo>
                  <a:lnTo>
                    <a:pt x="192" y="816"/>
                  </a:lnTo>
                  <a:lnTo>
                    <a:pt x="167" y="814"/>
                  </a:lnTo>
                  <a:close/>
                  <a:moveTo>
                    <a:pt x="1074" y="241"/>
                  </a:moveTo>
                  <a:lnTo>
                    <a:pt x="1049" y="243"/>
                  </a:lnTo>
                  <a:lnTo>
                    <a:pt x="1026" y="252"/>
                  </a:lnTo>
                  <a:lnTo>
                    <a:pt x="1007" y="265"/>
                  </a:lnTo>
                  <a:lnTo>
                    <a:pt x="990" y="281"/>
                  </a:lnTo>
                  <a:lnTo>
                    <a:pt x="977" y="301"/>
                  </a:lnTo>
                  <a:lnTo>
                    <a:pt x="969" y="324"/>
                  </a:lnTo>
                  <a:lnTo>
                    <a:pt x="966" y="348"/>
                  </a:lnTo>
                  <a:lnTo>
                    <a:pt x="969" y="373"/>
                  </a:lnTo>
                  <a:lnTo>
                    <a:pt x="977" y="396"/>
                  </a:lnTo>
                  <a:lnTo>
                    <a:pt x="990" y="416"/>
                  </a:lnTo>
                  <a:lnTo>
                    <a:pt x="1007" y="433"/>
                  </a:lnTo>
                  <a:lnTo>
                    <a:pt x="1026" y="446"/>
                  </a:lnTo>
                  <a:lnTo>
                    <a:pt x="1049" y="454"/>
                  </a:lnTo>
                  <a:lnTo>
                    <a:pt x="1074" y="457"/>
                  </a:lnTo>
                  <a:lnTo>
                    <a:pt x="1098" y="454"/>
                  </a:lnTo>
                  <a:lnTo>
                    <a:pt x="1120" y="446"/>
                  </a:lnTo>
                  <a:lnTo>
                    <a:pt x="1141" y="433"/>
                  </a:lnTo>
                  <a:lnTo>
                    <a:pt x="1157" y="416"/>
                  </a:lnTo>
                  <a:lnTo>
                    <a:pt x="1169" y="396"/>
                  </a:lnTo>
                  <a:lnTo>
                    <a:pt x="1178" y="373"/>
                  </a:lnTo>
                  <a:lnTo>
                    <a:pt x="1181" y="348"/>
                  </a:lnTo>
                  <a:lnTo>
                    <a:pt x="1178" y="324"/>
                  </a:lnTo>
                  <a:lnTo>
                    <a:pt x="1169" y="301"/>
                  </a:lnTo>
                  <a:lnTo>
                    <a:pt x="1157" y="281"/>
                  </a:lnTo>
                  <a:lnTo>
                    <a:pt x="1141" y="265"/>
                  </a:lnTo>
                  <a:lnTo>
                    <a:pt x="1120" y="252"/>
                  </a:lnTo>
                  <a:lnTo>
                    <a:pt x="1098" y="243"/>
                  </a:lnTo>
                  <a:lnTo>
                    <a:pt x="1074" y="241"/>
                  </a:lnTo>
                  <a:close/>
                  <a:moveTo>
                    <a:pt x="2122" y="60"/>
                  </a:moveTo>
                  <a:lnTo>
                    <a:pt x="2098" y="63"/>
                  </a:lnTo>
                  <a:lnTo>
                    <a:pt x="2075" y="71"/>
                  </a:lnTo>
                  <a:lnTo>
                    <a:pt x="2056" y="84"/>
                  </a:lnTo>
                  <a:lnTo>
                    <a:pt x="2039" y="101"/>
                  </a:lnTo>
                  <a:lnTo>
                    <a:pt x="2026" y="121"/>
                  </a:lnTo>
                  <a:lnTo>
                    <a:pt x="2018" y="143"/>
                  </a:lnTo>
                  <a:lnTo>
                    <a:pt x="2015" y="169"/>
                  </a:lnTo>
                  <a:lnTo>
                    <a:pt x="2018" y="193"/>
                  </a:lnTo>
                  <a:lnTo>
                    <a:pt x="2026" y="216"/>
                  </a:lnTo>
                  <a:lnTo>
                    <a:pt x="2039" y="236"/>
                  </a:lnTo>
                  <a:lnTo>
                    <a:pt x="2056" y="252"/>
                  </a:lnTo>
                  <a:lnTo>
                    <a:pt x="2075" y="265"/>
                  </a:lnTo>
                  <a:lnTo>
                    <a:pt x="2098" y="274"/>
                  </a:lnTo>
                  <a:lnTo>
                    <a:pt x="2122" y="276"/>
                  </a:lnTo>
                  <a:lnTo>
                    <a:pt x="2147" y="274"/>
                  </a:lnTo>
                  <a:lnTo>
                    <a:pt x="2169" y="265"/>
                  </a:lnTo>
                  <a:lnTo>
                    <a:pt x="2190" y="252"/>
                  </a:lnTo>
                  <a:lnTo>
                    <a:pt x="2206" y="236"/>
                  </a:lnTo>
                  <a:lnTo>
                    <a:pt x="2218" y="216"/>
                  </a:lnTo>
                  <a:lnTo>
                    <a:pt x="2226" y="193"/>
                  </a:lnTo>
                  <a:lnTo>
                    <a:pt x="2230" y="169"/>
                  </a:lnTo>
                  <a:lnTo>
                    <a:pt x="2226" y="143"/>
                  </a:lnTo>
                  <a:lnTo>
                    <a:pt x="2218" y="121"/>
                  </a:lnTo>
                  <a:lnTo>
                    <a:pt x="2206" y="101"/>
                  </a:lnTo>
                  <a:lnTo>
                    <a:pt x="2190" y="84"/>
                  </a:lnTo>
                  <a:lnTo>
                    <a:pt x="2169" y="71"/>
                  </a:lnTo>
                  <a:lnTo>
                    <a:pt x="2147" y="63"/>
                  </a:lnTo>
                  <a:lnTo>
                    <a:pt x="2122" y="60"/>
                  </a:lnTo>
                  <a:close/>
                  <a:moveTo>
                    <a:pt x="2122" y="0"/>
                  </a:moveTo>
                  <a:lnTo>
                    <a:pt x="2156" y="4"/>
                  </a:lnTo>
                  <a:lnTo>
                    <a:pt x="2188" y="13"/>
                  </a:lnTo>
                  <a:lnTo>
                    <a:pt x="2216" y="29"/>
                  </a:lnTo>
                  <a:lnTo>
                    <a:pt x="2240" y="50"/>
                  </a:lnTo>
                  <a:lnTo>
                    <a:pt x="2260" y="75"/>
                  </a:lnTo>
                  <a:lnTo>
                    <a:pt x="2276" y="103"/>
                  </a:lnTo>
                  <a:lnTo>
                    <a:pt x="2286" y="134"/>
                  </a:lnTo>
                  <a:lnTo>
                    <a:pt x="2290" y="169"/>
                  </a:lnTo>
                  <a:lnTo>
                    <a:pt x="2286" y="201"/>
                  </a:lnTo>
                  <a:lnTo>
                    <a:pt x="2277" y="230"/>
                  </a:lnTo>
                  <a:lnTo>
                    <a:pt x="2264" y="258"/>
                  </a:lnTo>
                  <a:lnTo>
                    <a:pt x="2244" y="283"/>
                  </a:lnTo>
                  <a:lnTo>
                    <a:pt x="2361" y="495"/>
                  </a:lnTo>
                  <a:lnTo>
                    <a:pt x="2322" y="515"/>
                  </a:lnTo>
                  <a:lnTo>
                    <a:pt x="2282" y="539"/>
                  </a:lnTo>
                  <a:lnTo>
                    <a:pt x="2167" y="330"/>
                  </a:lnTo>
                  <a:lnTo>
                    <a:pt x="2144" y="335"/>
                  </a:lnTo>
                  <a:lnTo>
                    <a:pt x="2122" y="337"/>
                  </a:lnTo>
                  <a:lnTo>
                    <a:pt x="2106" y="336"/>
                  </a:lnTo>
                  <a:lnTo>
                    <a:pt x="2091" y="333"/>
                  </a:lnTo>
                  <a:lnTo>
                    <a:pt x="1711" y="1130"/>
                  </a:lnTo>
                  <a:lnTo>
                    <a:pt x="1728" y="1154"/>
                  </a:lnTo>
                  <a:lnTo>
                    <a:pt x="1742" y="1181"/>
                  </a:lnTo>
                  <a:lnTo>
                    <a:pt x="1750" y="1211"/>
                  </a:lnTo>
                  <a:lnTo>
                    <a:pt x="1753" y="1242"/>
                  </a:lnTo>
                  <a:lnTo>
                    <a:pt x="1750" y="1276"/>
                  </a:lnTo>
                  <a:lnTo>
                    <a:pt x="1740" y="1308"/>
                  </a:lnTo>
                  <a:lnTo>
                    <a:pt x="1725" y="1337"/>
                  </a:lnTo>
                  <a:lnTo>
                    <a:pt x="1705" y="1361"/>
                  </a:lnTo>
                  <a:lnTo>
                    <a:pt x="1680" y="1382"/>
                  </a:lnTo>
                  <a:lnTo>
                    <a:pt x="1651" y="1398"/>
                  </a:lnTo>
                  <a:lnTo>
                    <a:pt x="1620" y="1407"/>
                  </a:lnTo>
                  <a:lnTo>
                    <a:pt x="1586" y="1410"/>
                  </a:lnTo>
                  <a:lnTo>
                    <a:pt x="1552" y="1407"/>
                  </a:lnTo>
                  <a:lnTo>
                    <a:pt x="1522" y="1398"/>
                  </a:lnTo>
                  <a:lnTo>
                    <a:pt x="1493" y="1382"/>
                  </a:lnTo>
                  <a:lnTo>
                    <a:pt x="1468" y="1361"/>
                  </a:lnTo>
                  <a:lnTo>
                    <a:pt x="1448" y="1337"/>
                  </a:lnTo>
                  <a:lnTo>
                    <a:pt x="1433" y="1308"/>
                  </a:lnTo>
                  <a:lnTo>
                    <a:pt x="1423" y="1276"/>
                  </a:lnTo>
                  <a:lnTo>
                    <a:pt x="1419" y="1242"/>
                  </a:lnTo>
                  <a:lnTo>
                    <a:pt x="1423" y="1210"/>
                  </a:lnTo>
                  <a:lnTo>
                    <a:pt x="1431" y="1180"/>
                  </a:lnTo>
                  <a:lnTo>
                    <a:pt x="1445" y="1153"/>
                  </a:lnTo>
                  <a:lnTo>
                    <a:pt x="1464" y="1129"/>
                  </a:lnTo>
                  <a:lnTo>
                    <a:pt x="1130" y="507"/>
                  </a:lnTo>
                  <a:lnTo>
                    <a:pt x="1102" y="514"/>
                  </a:lnTo>
                  <a:lnTo>
                    <a:pt x="1074" y="516"/>
                  </a:lnTo>
                  <a:lnTo>
                    <a:pt x="1043" y="514"/>
                  </a:lnTo>
                  <a:lnTo>
                    <a:pt x="1015" y="506"/>
                  </a:lnTo>
                  <a:lnTo>
                    <a:pt x="988" y="492"/>
                  </a:lnTo>
                  <a:lnTo>
                    <a:pt x="965" y="475"/>
                  </a:lnTo>
                  <a:lnTo>
                    <a:pt x="327" y="875"/>
                  </a:lnTo>
                  <a:lnTo>
                    <a:pt x="333" y="898"/>
                  </a:lnTo>
                  <a:lnTo>
                    <a:pt x="334" y="922"/>
                  </a:lnTo>
                  <a:lnTo>
                    <a:pt x="331" y="956"/>
                  </a:lnTo>
                  <a:lnTo>
                    <a:pt x="320" y="987"/>
                  </a:lnTo>
                  <a:lnTo>
                    <a:pt x="306" y="1015"/>
                  </a:lnTo>
                  <a:lnTo>
                    <a:pt x="285" y="1041"/>
                  </a:lnTo>
                  <a:lnTo>
                    <a:pt x="260" y="1061"/>
                  </a:lnTo>
                  <a:lnTo>
                    <a:pt x="232" y="1077"/>
                  </a:lnTo>
                  <a:lnTo>
                    <a:pt x="201" y="1086"/>
                  </a:lnTo>
                  <a:lnTo>
                    <a:pt x="167" y="1090"/>
                  </a:lnTo>
                  <a:lnTo>
                    <a:pt x="133" y="1086"/>
                  </a:lnTo>
                  <a:lnTo>
                    <a:pt x="102" y="1077"/>
                  </a:lnTo>
                  <a:lnTo>
                    <a:pt x="74" y="1061"/>
                  </a:lnTo>
                  <a:lnTo>
                    <a:pt x="49" y="1041"/>
                  </a:lnTo>
                  <a:lnTo>
                    <a:pt x="28" y="1015"/>
                  </a:lnTo>
                  <a:lnTo>
                    <a:pt x="14" y="987"/>
                  </a:lnTo>
                  <a:lnTo>
                    <a:pt x="3" y="956"/>
                  </a:lnTo>
                  <a:lnTo>
                    <a:pt x="0" y="922"/>
                  </a:lnTo>
                  <a:lnTo>
                    <a:pt x="3" y="887"/>
                  </a:lnTo>
                  <a:lnTo>
                    <a:pt x="14" y="856"/>
                  </a:lnTo>
                  <a:lnTo>
                    <a:pt x="28" y="828"/>
                  </a:lnTo>
                  <a:lnTo>
                    <a:pt x="49" y="803"/>
                  </a:lnTo>
                  <a:lnTo>
                    <a:pt x="74" y="782"/>
                  </a:lnTo>
                  <a:lnTo>
                    <a:pt x="102" y="767"/>
                  </a:lnTo>
                  <a:lnTo>
                    <a:pt x="133" y="757"/>
                  </a:lnTo>
                  <a:lnTo>
                    <a:pt x="167" y="753"/>
                  </a:lnTo>
                  <a:lnTo>
                    <a:pt x="199" y="757"/>
                  </a:lnTo>
                  <a:lnTo>
                    <a:pt x="228" y="765"/>
                  </a:lnTo>
                  <a:lnTo>
                    <a:pt x="256" y="779"/>
                  </a:lnTo>
                  <a:lnTo>
                    <a:pt x="280" y="797"/>
                  </a:lnTo>
                  <a:lnTo>
                    <a:pt x="914" y="399"/>
                  </a:lnTo>
                  <a:lnTo>
                    <a:pt x="908" y="375"/>
                  </a:lnTo>
                  <a:lnTo>
                    <a:pt x="907" y="348"/>
                  </a:lnTo>
                  <a:lnTo>
                    <a:pt x="910" y="315"/>
                  </a:lnTo>
                  <a:lnTo>
                    <a:pt x="919" y="283"/>
                  </a:lnTo>
                  <a:lnTo>
                    <a:pt x="935" y="254"/>
                  </a:lnTo>
                  <a:lnTo>
                    <a:pt x="956" y="229"/>
                  </a:lnTo>
                  <a:lnTo>
                    <a:pt x="981" y="209"/>
                  </a:lnTo>
                  <a:lnTo>
                    <a:pt x="1009" y="194"/>
                  </a:lnTo>
                  <a:lnTo>
                    <a:pt x="1040" y="184"/>
                  </a:lnTo>
                  <a:lnTo>
                    <a:pt x="1074" y="180"/>
                  </a:lnTo>
                  <a:lnTo>
                    <a:pt x="1107" y="184"/>
                  </a:lnTo>
                  <a:lnTo>
                    <a:pt x="1139" y="194"/>
                  </a:lnTo>
                  <a:lnTo>
                    <a:pt x="1167" y="209"/>
                  </a:lnTo>
                  <a:lnTo>
                    <a:pt x="1192" y="229"/>
                  </a:lnTo>
                  <a:lnTo>
                    <a:pt x="1213" y="254"/>
                  </a:lnTo>
                  <a:lnTo>
                    <a:pt x="1227" y="283"/>
                  </a:lnTo>
                  <a:lnTo>
                    <a:pt x="1238" y="315"/>
                  </a:lnTo>
                  <a:lnTo>
                    <a:pt x="1241" y="348"/>
                  </a:lnTo>
                  <a:lnTo>
                    <a:pt x="1239" y="378"/>
                  </a:lnTo>
                  <a:lnTo>
                    <a:pt x="1231" y="405"/>
                  </a:lnTo>
                  <a:lnTo>
                    <a:pt x="1219" y="431"/>
                  </a:lnTo>
                  <a:lnTo>
                    <a:pt x="1205" y="454"/>
                  </a:lnTo>
                  <a:lnTo>
                    <a:pt x="1541" y="1081"/>
                  </a:lnTo>
                  <a:lnTo>
                    <a:pt x="1564" y="1076"/>
                  </a:lnTo>
                  <a:lnTo>
                    <a:pt x="1586" y="1074"/>
                  </a:lnTo>
                  <a:lnTo>
                    <a:pt x="1610" y="1076"/>
                  </a:lnTo>
                  <a:lnTo>
                    <a:pt x="1633" y="1081"/>
                  </a:lnTo>
                  <a:lnTo>
                    <a:pt x="2009" y="292"/>
                  </a:lnTo>
                  <a:lnTo>
                    <a:pt x="1991" y="272"/>
                  </a:lnTo>
                  <a:lnTo>
                    <a:pt x="1976" y="249"/>
                  </a:lnTo>
                  <a:lnTo>
                    <a:pt x="1965" y="224"/>
                  </a:lnTo>
                  <a:lnTo>
                    <a:pt x="1958" y="197"/>
                  </a:lnTo>
                  <a:lnTo>
                    <a:pt x="1955" y="169"/>
                  </a:lnTo>
                  <a:lnTo>
                    <a:pt x="1958" y="134"/>
                  </a:lnTo>
                  <a:lnTo>
                    <a:pt x="1968" y="103"/>
                  </a:lnTo>
                  <a:lnTo>
                    <a:pt x="1984" y="75"/>
                  </a:lnTo>
                  <a:lnTo>
                    <a:pt x="2005" y="50"/>
                  </a:lnTo>
                  <a:lnTo>
                    <a:pt x="2028" y="29"/>
                  </a:lnTo>
                  <a:lnTo>
                    <a:pt x="2057" y="13"/>
                  </a:lnTo>
                  <a:lnTo>
                    <a:pt x="2089" y="4"/>
                  </a:lnTo>
                  <a:lnTo>
                    <a:pt x="21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dirty="0">
                <a:solidFill>
                  <a:prstClr val="black"/>
                </a:solidFill>
                <a:latin typeface="Arial" panose="020B0604020202020204" pitchFamily="34" charset="0"/>
                <a:ea typeface="+mn-ea"/>
                <a:cs typeface="Arial" panose="020B0604020202020204" pitchFamily="34" charset="0"/>
              </a:endParaRPr>
            </a:p>
          </p:txBody>
        </p:sp>
        <p:sp>
          <p:nvSpPr>
            <p:cNvPr id="12" name="Freeform 9"/>
            <p:cNvSpPr>
              <a:spLocks noEditPoints="1"/>
            </p:cNvSpPr>
            <p:nvPr userDrawn="1"/>
          </p:nvSpPr>
          <p:spPr bwMode="auto">
            <a:xfrm>
              <a:off x="1729" y="840"/>
              <a:ext cx="337" cy="371"/>
            </a:xfrm>
            <a:custGeom>
              <a:avLst/>
              <a:gdLst>
                <a:gd name="T0" fmla="*/ 463 w 1685"/>
                <a:gd name="T1" fmla="*/ 167 h 1853"/>
                <a:gd name="T2" fmla="*/ 334 w 1685"/>
                <a:gd name="T3" fmla="*/ 227 h 1853"/>
                <a:gd name="T4" fmla="*/ 231 w 1685"/>
                <a:gd name="T5" fmla="*/ 329 h 1853"/>
                <a:gd name="T6" fmla="*/ 170 w 1685"/>
                <a:gd name="T7" fmla="*/ 455 h 1853"/>
                <a:gd name="T8" fmla="*/ 153 w 1685"/>
                <a:gd name="T9" fmla="*/ 592 h 1853"/>
                <a:gd name="T10" fmla="*/ 181 w 1685"/>
                <a:gd name="T11" fmla="*/ 729 h 1853"/>
                <a:gd name="T12" fmla="*/ 255 w 1685"/>
                <a:gd name="T13" fmla="*/ 853 h 1853"/>
                <a:gd name="T14" fmla="*/ 366 w 1685"/>
                <a:gd name="T15" fmla="*/ 943 h 1853"/>
                <a:gd name="T16" fmla="*/ 497 w 1685"/>
                <a:gd name="T17" fmla="*/ 990 h 1853"/>
                <a:gd name="T18" fmla="*/ 634 w 1685"/>
                <a:gd name="T19" fmla="*/ 992 h 1853"/>
                <a:gd name="T20" fmla="*/ 767 w 1685"/>
                <a:gd name="T21" fmla="*/ 949 h 1853"/>
                <a:gd name="T22" fmla="*/ 882 w 1685"/>
                <a:gd name="T23" fmla="*/ 860 h 1853"/>
                <a:gd name="T24" fmla="*/ 957 w 1685"/>
                <a:gd name="T25" fmla="*/ 740 h 1853"/>
                <a:gd name="T26" fmla="*/ 990 w 1685"/>
                <a:gd name="T27" fmla="*/ 605 h 1853"/>
                <a:gd name="T28" fmla="*/ 976 w 1685"/>
                <a:gd name="T29" fmla="*/ 466 h 1853"/>
                <a:gd name="T30" fmla="*/ 917 w 1685"/>
                <a:gd name="T31" fmla="*/ 337 h 1853"/>
                <a:gd name="T32" fmla="*/ 816 w 1685"/>
                <a:gd name="T33" fmla="*/ 232 h 1853"/>
                <a:gd name="T34" fmla="*/ 691 w 1685"/>
                <a:gd name="T35" fmla="*/ 170 h 1853"/>
                <a:gd name="T36" fmla="*/ 554 w 1685"/>
                <a:gd name="T37" fmla="*/ 154 h 1853"/>
                <a:gd name="T38" fmla="*/ 665 w 1685"/>
                <a:gd name="T39" fmla="*/ 8 h 1853"/>
                <a:gd name="T40" fmla="*/ 822 w 1685"/>
                <a:gd name="T41" fmla="*/ 59 h 1853"/>
                <a:gd name="T42" fmla="*/ 962 w 1685"/>
                <a:gd name="T43" fmla="*/ 155 h 1853"/>
                <a:gd name="T44" fmla="*/ 1067 w 1685"/>
                <a:gd name="T45" fmla="*/ 290 h 1853"/>
                <a:gd name="T46" fmla="*/ 1128 w 1685"/>
                <a:gd name="T47" fmla="*/ 444 h 1853"/>
                <a:gd name="T48" fmla="*/ 1141 w 1685"/>
                <a:gd name="T49" fmla="*/ 606 h 1853"/>
                <a:gd name="T50" fmla="*/ 1109 w 1685"/>
                <a:gd name="T51" fmla="*/ 765 h 1853"/>
                <a:gd name="T52" fmla="*/ 1034 w 1685"/>
                <a:gd name="T53" fmla="*/ 910 h 1853"/>
                <a:gd name="T54" fmla="*/ 1679 w 1685"/>
                <a:gd name="T55" fmla="*/ 1743 h 1853"/>
                <a:gd name="T56" fmla="*/ 1682 w 1685"/>
                <a:gd name="T57" fmla="*/ 1800 h 1853"/>
                <a:gd name="T58" fmla="*/ 1643 w 1685"/>
                <a:gd name="T59" fmla="*/ 1845 h 1853"/>
                <a:gd name="T60" fmla="*/ 1587 w 1685"/>
                <a:gd name="T61" fmla="*/ 1848 h 1853"/>
                <a:gd name="T62" fmla="*/ 885 w 1685"/>
                <a:gd name="T63" fmla="*/ 1054 h 1853"/>
                <a:gd name="T64" fmla="*/ 735 w 1685"/>
                <a:gd name="T65" fmla="*/ 1125 h 1853"/>
                <a:gd name="T66" fmla="*/ 576 w 1685"/>
                <a:gd name="T67" fmla="*/ 1149 h 1853"/>
                <a:gd name="T68" fmla="*/ 417 w 1685"/>
                <a:gd name="T69" fmla="*/ 1129 h 1853"/>
                <a:gd name="T70" fmla="*/ 268 w 1685"/>
                <a:gd name="T71" fmla="*/ 1062 h 1853"/>
                <a:gd name="T72" fmla="*/ 140 w 1685"/>
                <a:gd name="T73" fmla="*/ 952 h 1853"/>
                <a:gd name="T74" fmla="*/ 48 w 1685"/>
                <a:gd name="T75" fmla="*/ 807 h 1853"/>
                <a:gd name="T76" fmla="*/ 5 w 1685"/>
                <a:gd name="T77" fmla="*/ 646 h 1853"/>
                <a:gd name="T78" fmla="*/ 8 w 1685"/>
                <a:gd name="T79" fmla="*/ 481 h 1853"/>
                <a:gd name="T80" fmla="*/ 58 w 1685"/>
                <a:gd name="T81" fmla="*/ 322 h 1853"/>
                <a:gd name="T82" fmla="*/ 154 w 1685"/>
                <a:gd name="T83" fmla="*/ 182 h 1853"/>
                <a:gd name="T84" fmla="*/ 290 w 1685"/>
                <a:gd name="T85" fmla="*/ 74 h 1853"/>
                <a:gd name="T86" fmla="*/ 447 w 1685"/>
                <a:gd name="T87" fmla="*/ 14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85" h="1853">
                  <a:moveTo>
                    <a:pt x="554" y="154"/>
                  </a:moveTo>
                  <a:lnTo>
                    <a:pt x="508" y="157"/>
                  </a:lnTo>
                  <a:lnTo>
                    <a:pt x="463" y="167"/>
                  </a:lnTo>
                  <a:lnTo>
                    <a:pt x="418" y="181"/>
                  </a:lnTo>
                  <a:lnTo>
                    <a:pt x="375" y="202"/>
                  </a:lnTo>
                  <a:lnTo>
                    <a:pt x="334" y="227"/>
                  </a:lnTo>
                  <a:lnTo>
                    <a:pt x="296" y="257"/>
                  </a:lnTo>
                  <a:lnTo>
                    <a:pt x="260" y="291"/>
                  </a:lnTo>
                  <a:lnTo>
                    <a:pt x="231" y="329"/>
                  </a:lnTo>
                  <a:lnTo>
                    <a:pt x="205" y="369"/>
                  </a:lnTo>
                  <a:lnTo>
                    <a:pt x="184" y="411"/>
                  </a:lnTo>
                  <a:lnTo>
                    <a:pt x="170" y="455"/>
                  </a:lnTo>
                  <a:lnTo>
                    <a:pt x="158" y="500"/>
                  </a:lnTo>
                  <a:lnTo>
                    <a:pt x="153" y="546"/>
                  </a:lnTo>
                  <a:lnTo>
                    <a:pt x="153" y="592"/>
                  </a:lnTo>
                  <a:lnTo>
                    <a:pt x="157" y="639"/>
                  </a:lnTo>
                  <a:lnTo>
                    <a:pt x="166" y="685"/>
                  </a:lnTo>
                  <a:lnTo>
                    <a:pt x="181" y="729"/>
                  </a:lnTo>
                  <a:lnTo>
                    <a:pt x="200" y="773"/>
                  </a:lnTo>
                  <a:lnTo>
                    <a:pt x="225" y="814"/>
                  </a:lnTo>
                  <a:lnTo>
                    <a:pt x="255" y="853"/>
                  </a:lnTo>
                  <a:lnTo>
                    <a:pt x="289" y="888"/>
                  </a:lnTo>
                  <a:lnTo>
                    <a:pt x="326" y="918"/>
                  </a:lnTo>
                  <a:lnTo>
                    <a:pt x="366" y="943"/>
                  </a:lnTo>
                  <a:lnTo>
                    <a:pt x="408" y="964"/>
                  </a:lnTo>
                  <a:lnTo>
                    <a:pt x="451" y="980"/>
                  </a:lnTo>
                  <a:lnTo>
                    <a:pt x="497" y="990"/>
                  </a:lnTo>
                  <a:lnTo>
                    <a:pt x="542" y="996"/>
                  </a:lnTo>
                  <a:lnTo>
                    <a:pt x="589" y="997"/>
                  </a:lnTo>
                  <a:lnTo>
                    <a:pt x="634" y="992"/>
                  </a:lnTo>
                  <a:lnTo>
                    <a:pt x="680" y="983"/>
                  </a:lnTo>
                  <a:lnTo>
                    <a:pt x="724" y="968"/>
                  </a:lnTo>
                  <a:lnTo>
                    <a:pt x="767" y="949"/>
                  </a:lnTo>
                  <a:lnTo>
                    <a:pt x="808" y="924"/>
                  </a:lnTo>
                  <a:lnTo>
                    <a:pt x="847" y="894"/>
                  </a:lnTo>
                  <a:lnTo>
                    <a:pt x="882" y="860"/>
                  </a:lnTo>
                  <a:lnTo>
                    <a:pt x="912" y="822"/>
                  </a:lnTo>
                  <a:lnTo>
                    <a:pt x="937" y="782"/>
                  </a:lnTo>
                  <a:lnTo>
                    <a:pt x="957" y="740"/>
                  </a:lnTo>
                  <a:lnTo>
                    <a:pt x="973" y="695"/>
                  </a:lnTo>
                  <a:lnTo>
                    <a:pt x="984" y="650"/>
                  </a:lnTo>
                  <a:lnTo>
                    <a:pt x="990" y="605"/>
                  </a:lnTo>
                  <a:lnTo>
                    <a:pt x="990" y="558"/>
                  </a:lnTo>
                  <a:lnTo>
                    <a:pt x="985" y="512"/>
                  </a:lnTo>
                  <a:lnTo>
                    <a:pt x="976" y="466"/>
                  </a:lnTo>
                  <a:lnTo>
                    <a:pt x="962" y="422"/>
                  </a:lnTo>
                  <a:lnTo>
                    <a:pt x="942" y="378"/>
                  </a:lnTo>
                  <a:lnTo>
                    <a:pt x="917" y="337"/>
                  </a:lnTo>
                  <a:lnTo>
                    <a:pt x="888" y="298"/>
                  </a:lnTo>
                  <a:lnTo>
                    <a:pt x="854" y="262"/>
                  </a:lnTo>
                  <a:lnTo>
                    <a:pt x="816" y="232"/>
                  </a:lnTo>
                  <a:lnTo>
                    <a:pt x="776" y="206"/>
                  </a:lnTo>
                  <a:lnTo>
                    <a:pt x="734" y="186"/>
                  </a:lnTo>
                  <a:lnTo>
                    <a:pt x="691" y="170"/>
                  </a:lnTo>
                  <a:lnTo>
                    <a:pt x="646" y="159"/>
                  </a:lnTo>
                  <a:lnTo>
                    <a:pt x="600" y="154"/>
                  </a:lnTo>
                  <a:lnTo>
                    <a:pt x="554" y="154"/>
                  </a:lnTo>
                  <a:close/>
                  <a:moveTo>
                    <a:pt x="556" y="0"/>
                  </a:moveTo>
                  <a:lnTo>
                    <a:pt x="610" y="2"/>
                  </a:lnTo>
                  <a:lnTo>
                    <a:pt x="665" y="8"/>
                  </a:lnTo>
                  <a:lnTo>
                    <a:pt x="718" y="20"/>
                  </a:lnTo>
                  <a:lnTo>
                    <a:pt x="771" y="37"/>
                  </a:lnTo>
                  <a:lnTo>
                    <a:pt x="822" y="59"/>
                  </a:lnTo>
                  <a:lnTo>
                    <a:pt x="871" y="85"/>
                  </a:lnTo>
                  <a:lnTo>
                    <a:pt x="917" y="118"/>
                  </a:lnTo>
                  <a:lnTo>
                    <a:pt x="962" y="155"/>
                  </a:lnTo>
                  <a:lnTo>
                    <a:pt x="1001" y="197"/>
                  </a:lnTo>
                  <a:lnTo>
                    <a:pt x="1038" y="243"/>
                  </a:lnTo>
                  <a:lnTo>
                    <a:pt x="1067" y="290"/>
                  </a:lnTo>
                  <a:lnTo>
                    <a:pt x="1092" y="340"/>
                  </a:lnTo>
                  <a:lnTo>
                    <a:pt x="1113" y="392"/>
                  </a:lnTo>
                  <a:lnTo>
                    <a:pt x="1128" y="444"/>
                  </a:lnTo>
                  <a:lnTo>
                    <a:pt x="1137" y="497"/>
                  </a:lnTo>
                  <a:lnTo>
                    <a:pt x="1141" y="551"/>
                  </a:lnTo>
                  <a:lnTo>
                    <a:pt x="1141" y="606"/>
                  </a:lnTo>
                  <a:lnTo>
                    <a:pt x="1135" y="660"/>
                  </a:lnTo>
                  <a:lnTo>
                    <a:pt x="1125" y="712"/>
                  </a:lnTo>
                  <a:lnTo>
                    <a:pt x="1109" y="765"/>
                  </a:lnTo>
                  <a:lnTo>
                    <a:pt x="1090" y="815"/>
                  </a:lnTo>
                  <a:lnTo>
                    <a:pt x="1065" y="864"/>
                  </a:lnTo>
                  <a:lnTo>
                    <a:pt x="1034" y="910"/>
                  </a:lnTo>
                  <a:lnTo>
                    <a:pt x="1000" y="955"/>
                  </a:lnTo>
                  <a:lnTo>
                    <a:pt x="1667" y="1726"/>
                  </a:lnTo>
                  <a:lnTo>
                    <a:pt x="1679" y="1743"/>
                  </a:lnTo>
                  <a:lnTo>
                    <a:pt x="1684" y="1763"/>
                  </a:lnTo>
                  <a:lnTo>
                    <a:pt x="1685" y="1782"/>
                  </a:lnTo>
                  <a:lnTo>
                    <a:pt x="1682" y="1800"/>
                  </a:lnTo>
                  <a:lnTo>
                    <a:pt x="1674" y="1819"/>
                  </a:lnTo>
                  <a:lnTo>
                    <a:pt x="1660" y="1833"/>
                  </a:lnTo>
                  <a:lnTo>
                    <a:pt x="1643" y="1845"/>
                  </a:lnTo>
                  <a:lnTo>
                    <a:pt x="1624" y="1852"/>
                  </a:lnTo>
                  <a:lnTo>
                    <a:pt x="1605" y="1853"/>
                  </a:lnTo>
                  <a:lnTo>
                    <a:pt x="1587" y="1848"/>
                  </a:lnTo>
                  <a:lnTo>
                    <a:pt x="1568" y="1840"/>
                  </a:lnTo>
                  <a:lnTo>
                    <a:pt x="1554" y="1827"/>
                  </a:lnTo>
                  <a:lnTo>
                    <a:pt x="885" y="1054"/>
                  </a:lnTo>
                  <a:lnTo>
                    <a:pt x="838" y="1083"/>
                  </a:lnTo>
                  <a:lnTo>
                    <a:pt x="788" y="1107"/>
                  </a:lnTo>
                  <a:lnTo>
                    <a:pt x="735" y="1125"/>
                  </a:lnTo>
                  <a:lnTo>
                    <a:pt x="683" y="1139"/>
                  </a:lnTo>
                  <a:lnTo>
                    <a:pt x="630" y="1147"/>
                  </a:lnTo>
                  <a:lnTo>
                    <a:pt x="576" y="1149"/>
                  </a:lnTo>
                  <a:lnTo>
                    <a:pt x="523" y="1148"/>
                  </a:lnTo>
                  <a:lnTo>
                    <a:pt x="470" y="1140"/>
                  </a:lnTo>
                  <a:lnTo>
                    <a:pt x="417" y="1129"/>
                  </a:lnTo>
                  <a:lnTo>
                    <a:pt x="366" y="1111"/>
                  </a:lnTo>
                  <a:lnTo>
                    <a:pt x="316" y="1090"/>
                  </a:lnTo>
                  <a:lnTo>
                    <a:pt x="268" y="1062"/>
                  </a:lnTo>
                  <a:lnTo>
                    <a:pt x="223" y="1031"/>
                  </a:lnTo>
                  <a:lnTo>
                    <a:pt x="180" y="995"/>
                  </a:lnTo>
                  <a:lnTo>
                    <a:pt x="140" y="952"/>
                  </a:lnTo>
                  <a:lnTo>
                    <a:pt x="105" y="907"/>
                  </a:lnTo>
                  <a:lnTo>
                    <a:pt x="74" y="857"/>
                  </a:lnTo>
                  <a:lnTo>
                    <a:pt x="48" y="807"/>
                  </a:lnTo>
                  <a:lnTo>
                    <a:pt x="29" y="754"/>
                  </a:lnTo>
                  <a:lnTo>
                    <a:pt x="14" y="701"/>
                  </a:lnTo>
                  <a:lnTo>
                    <a:pt x="5" y="646"/>
                  </a:lnTo>
                  <a:lnTo>
                    <a:pt x="0" y="591"/>
                  </a:lnTo>
                  <a:lnTo>
                    <a:pt x="1" y="536"/>
                  </a:lnTo>
                  <a:lnTo>
                    <a:pt x="8" y="481"/>
                  </a:lnTo>
                  <a:lnTo>
                    <a:pt x="20" y="427"/>
                  </a:lnTo>
                  <a:lnTo>
                    <a:pt x="37" y="373"/>
                  </a:lnTo>
                  <a:lnTo>
                    <a:pt x="58" y="322"/>
                  </a:lnTo>
                  <a:lnTo>
                    <a:pt x="85" y="273"/>
                  </a:lnTo>
                  <a:lnTo>
                    <a:pt x="117" y="226"/>
                  </a:lnTo>
                  <a:lnTo>
                    <a:pt x="154" y="182"/>
                  </a:lnTo>
                  <a:lnTo>
                    <a:pt x="196" y="141"/>
                  </a:lnTo>
                  <a:lnTo>
                    <a:pt x="242" y="105"/>
                  </a:lnTo>
                  <a:lnTo>
                    <a:pt x="290" y="74"/>
                  </a:lnTo>
                  <a:lnTo>
                    <a:pt x="341" y="48"/>
                  </a:lnTo>
                  <a:lnTo>
                    <a:pt x="393" y="29"/>
                  </a:lnTo>
                  <a:lnTo>
                    <a:pt x="447" y="14"/>
                  </a:lnTo>
                  <a:lnTo>
                    <a:pt x="500" y="5"/>
                  </a:lnTo>
                  <a:lnTo>
                    <a:pt x="5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dirty="0">
                <a:solidFill>
                  <a:prstClr val="black"/>
                </a:solidFill>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2993466097"/>
      </p:ext>
    </p:extLst>
  </p:cSld>
  <p:clrMapOvr>
    <a:masterClrMapping/>
  </p:clrMapOvr>
  <p:extLst mod="1">
    <p:ext uri="{DCECCB84-F9BA-43D5-87BE-67443E8EF086}">
      <p15:sldGuideLst xmlns:p15="http://schemas.microsoft.com/office/powerpoint/2012/main">
        <p15:guide id="1" orient="horz" pos="2160">
          <p15:clr>
            <a:srgbClr val="FBAE40"/>
          </p15:clr>
        </p15:guide>
        <p15:guide id="2" pos="3774">
          <p15:clr>
            <a:srgbClr val="FBAE40"/>
          </p15:clr>
        </p15:guide>
        <p15:guide id="3" orient="horz" pos="2712">
          <p15:clr>
            <a:srgbClr val="FBAE40"/>
          </p15:clr>
        </p15:guide>
        <p15:guide id="4" orient="horz" pos="-2">
          <p15:clr>
            <a:srgbClr val="FBAE40"/>
          </p15:clr>
        </p15:guide>
        <p15:guide id="5" pos="7675">
          <p15:clr>
            <a:srgbClr val="FBAE40"/>
          </p15:clr>
        </p15:guide>
        <p15:guide id="6" pos="7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nt slide 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050254"/>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33C5-71AC-48E2-821A-35B48D24FCB2}"/>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2288C948-D230-4AAD-9040-40D237A30F6C}"/>
              </a:ext>
            </a:extLst>
          </p:cNvPr>
          <p:cNvSpPr txBox="1">
            <a:spLocks/>
          </p:cNvSpPr>
          <p:nvPr userDrawn="1"/>
        </p:nvSpPr>
        <p:spPr>
          <a:xfrm>
            <a:off x="84300" y="6527800"/>
            <a:ext cx="228600" cy="177800"/>
          </a:xfrm>
          <a:prstGeom prst="rect">
            <a:avLst/>
          </a:prstGeom>
          <a:solidFill>
            <a:srgbClr val="BFBFBF"/>
          </a:solidFill>
        </p:spPr>
        <p:txBody>
          <a:bodyPr wrap="none" lIns="0" tIns="0" rIns="0" bIns="0" anchor="ctr" anchorCtr="0"/>
          <a:lstStyle>
            <a:defPPr>
              <a:defRPr lang="en-US"/>
            </a:defPPr>
            <a:lvl1pPr marL="0" algn="ctr" defTabSz="914400" rtl="0" eaLnBrk="1" latinLnBrk="0" hangingPunct="1">
              <a:defRPr sz="8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6739A3-A001-4132-AECF-E1735C6210C2}" type="slidenum">
              <a:rPr lang="en-US" b="1" smtClean="0">
                <a:solidFill>
                  <a:prstClr val="black"/>
                </a:solidFill>
                <a:latin typeface="Arial" panose="020B0604020202020204" pitchFamily="34" charset="0"/>
                <a:cs typeface="Arial" panose="020B0604020202020204" pitchFamily="34" charset="0"/>
              </a:rPr>
              <a:pPr/>
              <a:t>‹#›</a:t>
            </a:fld>
            <a:endParaRPr lang="en-US"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09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ne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33C5-71AC-48E2-821A-35B48D24FCB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Agenda</a:t>
            </a:r>
          </a:p>
        </p:txBody>
      </p:sp>
      <p:sp>
        <p:nvSpPr>
          <p:cNvPr id="6" name="Slide Number Placeholder 5">
            <a:extLst>
              <a:ext uri="{FF2B5EF4-FFF2-40B4-BE49-F238E27FC236}">
                <a16:creationId xmlns:a16="http://schemas.microsoft.com/office/drawing/2014/main" id="{2288C948-D230-4AAD-9040-40D237A30F6C}"/>
              </a:ext>
            </a:extLst>
          </p:cNvPr>
          <p:cNvSpPr txBox="1">
            <a:spLocks/>
          </p:cNvSpPr>
          <p:nvPr userDrawn="1"/>
        </p:nvSpPr>
        <p:spPr>
          <a:xfrm>
            <a:off x="84300" y="6527800"/>
            <a:ext cx="228600" cy="177800"/>
          </a:xfrm>
          <a:prstGeom prst="rect">
            <a:avLst/>
          </a:prstGeom>
          <a:solidFill>
            <a:srgbClr val="BFBFBF"/>
          </a:solidFill>
        </p:spPr>
        <p:txBody>
          <a:bodyPr wrap="none" lIns="0" tIns="0" rIns="0" bIns="0" anchor="ctr" anchorCtr="0"/>
          <a:lstStyle>
            <a:defPPr>
              <a:defRPr lang="en-US"/>
            </a:defPPr>
            <a:lvl1pPr marL="0" algn="ctr" defTabSz="914400" rtl="0" eaLnBrk="1" latinLnBrk="0" hangingPunct="1">
              <a:defRPr sz="8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6739A3-A001-4132-AECF-E1735C6210C2}" type="slidenum">
              <a:rPr lang="en-US" b="1" smtClean="0">
                <a:solidFill>
                  <a:prstClr val="black"/>
                </a:solidFill>
                <a:latin typeface="Arial" panose="020B0604020202020204" pitchFamily="34" charset="0"/>
                <a:cs typeface="Arial" panose="020B0604020202020204" pitchFamily="34" charset="0"/>
              </a:rPr>
              <a:pPr/>
              <a:t>‹#›</a:t>
            </a:fld>
            <a:endParaRPr lang="en-US" b="1" dirty="0">
              <a:solidFill>
                <a:prstClr val="black"/>
              </a:solidFill>
              <a:latin typeface="Arial" panose="020B0604020202020204" pitchFamily="34" charset="0"/>
              <a:cs typeface="Arial" panose="020B0604020202020204" pitchFamily="34" charset="0"/>
            </a:endParaRPr>
          </a:p>
        </p:txBody>
      </p:sp>
      <p:sp>
        <p:nvSpPr>
          <p:cNvPr id="5" name="Pentagon 4"/>
          <p:cNvSpPr/>
          <p:nvPr/>
        </p:nvSpPr>
        <p:spPr>
          <a:xfrm>
            <a:off x="1801667" y="1262121"/>
            <a:ext cx="6687030" cy="688985"/>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7" name="Pentagon 6"/>
          <p:cNvSpPr/>
          <p:nvPr/>
        </p:nvSpPr>
        <p:spPr>
          <a:xfrm>
            <a:off x="1798889" y="2172152"/>
            <a:ext cx="6274248" cy="688985"/>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8" name="Pentagon 7"/>
          <p:cNvSpPr/>
          <p:nvPr/>
        </p:nvSpPr>
        <p:spPr>
          <a:xfrm>
            <a:off x="1798888" y="3085055"/>
            <a:ext cx="7696047" cy="697597"/>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9" name="Pentagon 8"/>
          <p:cNvSpPr/>
          <p:nvPr/>
        </p:nvSpPr>
        <p:spPr>
          <a:xfrm flipV="1">
            <a:off x="1796570" y="4906893"/>
            <a:ext cx="6687030" cy="688985"/>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0" name="Pentagon 9"/>
          <p:cNvSpPr/>
          <p:nvPr/>
        </p:nvSpPr>
        <p:spPr>
          <a:xfrm flipV="1">
            <a:off x="1802683" y="3996862"/>
            <a:ext cx="6274248" cy="688985"/>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1" name="Round Same Side Corner Rectangle 12"/>
          <p:cNvSpPr/>
          <p:nvPr/>
        </p:nvSpPr>
        <p:spPr>
          <a:xfrm rot="16200000">
            <a:off x="674435" y="899619"/>
            <a:ext cx="777977" cy="917343"/>
          </a:xfrm>
          <a:custGeom>
            <a:avLst/>
            <a:gdLst>
              <a:gd name="connsiteX0" fmla="*/ 64837 w 777977"/>
              <a:gd name="connsiteY0" fmla="*/ 0 h 917343"/>
              <a:gd name="connsiteX1" fmla="*/ 713140 w 777977"/>
              <a:gd name="connsiteY1" fmla="*/ 0 h 917343"/>
              <a:gd name="connsiteX2" fmla="*/ 777977 w 777977"/>
              <a:gd name="connsiteY2" fmla="*/ 64837 h 917343"/>
              <a:gd name="connsiteX3" fmla="*/ 777977 w 777977"/>
              <a:gd name="connsiteY3" fmla="*/ 917343 h 917343"/>
              <a:gd name="connsiteX4" fmla="*/ 777977 w 777977"/>
              <a:gd name="connsiteY4" fmla="*/ 917343 h 917343"/>
              <a:gd name="connsiteX5" fmla="*/ 0 w 777977"/>
              <a:gd name="connsiteY5" fmla="*/ 917343 h 917343"/>
              <a:gd name="connsiteX6" fmla="*/ 0 w 777977"/>
              <a:gd name="connsiteY6" fmla="*/ 917343 h 917343"/>
              <a:gd name="connsiteX7" fmla="*/ 0 w 777977"/>
              <a:gd name="connsiteY7" fmla="*/ 64837 h 917343"/>
              <a:gd name="connsiteX8" fmla="*/ 64837 w 777977"/>
              <a:gd name="connsiteY8" fmla="*/ 0 h 917343"/>
              <a:gd name="connsiteX0" fmla="*/ 64837 w 777977"/>
              <a:gd name="connsiteY0" fmla="*/ 0 h 917343"/>
              <a:gd name="connsiteX1" fmla="*/ 713140 w 777977"/>
              <a:gd name="connsiteY1" fmla="*/ 0 h 917343"/>
              <a:gd name="connsiteX2" fmla="*/ 777977 w 777977"/>
              <a:gd name="connsiteY2" fmla="*/ 64837 h 917343"/>
              <a:gd name="connsiteX3" fmla="*/ 777977 w 777977"/>
              <a:gd name="connsiteY3" fmla="*/ 917343 h 917343"/>
              <a:gd name="connsiteX4" fmla="*/ 777977 w 777977"/>
              <a:gd name="connsiteY4" fmla="*/ 909723 h 917343"/>
              <a:gd name="connsiteX5" fmla="*/ 0 w 777977"/>
              <a:gd name="connsiteY5" fmla="*/ 917343 h 917343"/>
              <a:gd name="connsiteX6" fmla="*/ 0 w 777977"/>
              <a:gd name="connsiteY6" fmla="*/ 917343 h 917343"/>
              <a:gd name="connsiteX7" fmla="*/ 0 w 777977"/>
              <a:gd name="connsiteY7" fmla="*/ 64837 h 917343"/>
              <a:gd name="connsiteX8" fmla="*/ 64837 w 777977"/>
              <a:gd name="connsiteY8" fmla="*/ 0 h 91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77" h="917343">
                <a:moveTo>
                  <a:pt x="64837" y="0"/>
                </a:moveTo>
                <a:lnTo>
                  <a:pt x="713140" y="0"/>
                </a:lnTo>
                <a:cubicBezTo>
                  <a:pt x="748948" y="0"/>
                  <a:pt x="777977" y="29029"/>
                  <a:pt x="777977" y="64837"/>
                </a:cubicBezTo>
                <a:lnTo>
                  <a:pt x="777977" y="917343"/>
                </a:lnTo>
                <a:lnTo>
                  <a:pt x="777977" y="909723"/>
                </a:lnTo>
                <a:lnTo>
                  <a:pt x="0" y="917343"/>
                </a:lnTo>
                <a:lnTo>
                  <a:pt x="0" y="917343"/>
                </a:lnTo>
                <a:lnTo>
                  <a:pt x="0" y="64837"/>
                </a:lnTo>
                <a:cubicBezTo>
                  <a:pt x="0" y="29029"/>
                  <a:pt x="29029" y="0"/>
                  <a:pt x="64837"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01</a:t>
            </a:r>
          </a:p>
        </p:txBody>
      </p:sp>
      <p:sp>
        <p:nvSpPr>
          <p:cNvPr id="12" name="Freeform 11"/>
          <p:cNvSpPr/>
          <p:nvPr/>
        </p:nvSpPr>
        <p:spPr>
          <a:xfrm>
            <a:off x="1508971" y="966431"/>
            <a:ext cx="292696" cy="984673"/>
          </a:xfrm>
          <a:custGeom>
            <a:avLst/>
            <a:gdLst>
              <a:gd name="connsiteX0" fmla="*/ 0 w 250825"/>
              <a:gd name="connsiteY0" fmla="*/ 0 h 819150"/>
              <a:gd name="connsiteX1" fmla="*/ 250825 w 250825"/>
              <a:gd name="connsiteY1" fmla="*/ 257175 h 819150"/>
              <a:gd name="connsiteX2" fmla="*/ 250825 w 250825"/>
              <a:gd name="connsiteY2" fmla="*/ 819150 h 819150"/>
              <a:gd name="connsiteX3" fmla="*/ 15875 w 250825"/>
              <a:gd name="connsiteY3" fmla="*/ 647700 h 819150"/>
              <a:gd name="connsiteX4" fmla="*/ 0 w 250825"/>
              <a:gd name="connsiteY4" fmla="*/ 0 h 819150"/>
              <a:gd name="connsiteX0" fmla="*/ 0 w 250825"/>
              <a:gd name="connsiteY0" fmla="*/ 0 h 819150"/>
              <a:gd name="connsiteX1" fmla="*/ 250825 w 250825"/>
              <a:gd name="connsiteY1" fmla="*/ 257175 h 819150"/>
              <a:gd name="connsiteX2" fmla="*/ 250825 w 250825"/>
              <a:gd name="connsiteY2" fmla="*/ 819150 h 819150"/>
              <a:gd name="connsiteX3" fmla="*/ 8731 w 250825"/>
              <a:gd name="connsiteY3" fmla="*/ 654865 h 819150"/>
              <a:gd name="connsiteX4" fmla="*/ 0 w 250825"/>
              <a:gd name="connsiteY4" fmla="*/ 0 h 819150"/>
              <a:gd name="connsiteX0" fmla="*/ 0 w 250825"/>
              <a:gd name="connsiteY0" fmla="*/ 0 h 819150"/>
              <a:gd name="connsiteX1" fmla="*/ 250825 w 250825"/>
              <a:gd name="connsiteY1" fmla="*/ 238070 h 819150"/>
              <a:gd name="connsiteX2" fmla="*/ 250825 w 250825"/>
              <a:gd name="connsiteY2" fmla="*/ 819150 h 819150"/>
              <a:gd name="connsiteX3" fmla="*/ 8731 w 250825"/>
              <a:gd name="connsiteY3" fmla="*/ 654865 h 819150"/>
              <a:gd name="connsiteX4" fmla="*/ 0 w 250825"/>
              <a:gd name="connsiteY4" fmla="*/ 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25" h="819150">
                <a:moveTo>
                  <a:pt x="0" y="0"/>
                </a:moveTo>
                <a:lnTo>
                  <a:pt x="250825" y="238070"/>
                </a:lnTo>
                <a:lnTo>
                  <a:pt x="250825" y="819150"/>
                </a:lnTo>
                <a:lnTo>
                  <a:pt x="8731" y="654865"/>
                </a:lnTo>
                <a:cubicBezTo>
                  <a:pt x="6614" y="444257"/>
                  <a:pt x="11642" y="226483"/>
                  <a:pt x="0" y="0"/>
                </a:cubicBez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3" name="Round Same Side Corner Rectangle 12"/>
          <p:cNvSpPr/>
          <p:nvPr/>
        </p:nvSpPr>
        <p:spPr>
          <a:xfrm rot="16200000">
            <a:off x="672506" y="1932154"/>
            <a:ext cx="777977" cy="913485"/>
          </a:xfrm>
          <a:prstGeom prst="round2SameRect">
            <a:avLst>
              <a:gd name="adj1" fmla="val 833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02</a:t>
            </a:r>
          </a:p>
        </p:txBody>
      </p:sp>
      <p:sp>
        <p:nvSpPr>
          <p:cNvPr id="14" name="Freeform 13"/>
          <p:cNvSpPr/>
          <p:nvPr/>
        </p:nvSpPr>
        <p:spPr>
          <a:xfrm>
            <a:off x="1518235" y="1994166"/>
            <a:ext cx="283596" cy="869841"/>
          </a:xfrm>
          <a:custGeom>
            <a:avLst/>
            <a:gdLst>
              <a:gd name="connsiteX0" fmla="*/ 0 w 245268"/>
              <a:gd name="connsiteY0" fmla="*/ 0 h 719137"/>
              <a:gd name="connsiteX1" fmla="*/ 245268 w 245268"/>
              <a:gd name="connsiteY1" fmla="*/ 145256 h 719137"/>
              <a:gd name="connsiteX2" fmla="*/ 238125 w 245268"/>
              <a:gd name="connsiteY2" fmla="*/ 719137 h 719137"/>
              <a:gd name="connsiteX3" fmla="*/ 0 w 245268"/>
              <a:gd name="connsiteY3" fmla="*/ 647700 h 719137"/>
              <a:gd name="connsiteX4" fmla="*/ 0 w 245268"/>
              <a:gd name="connsiteY4" fmla="*/ 0 h 719137"/>
              <a:gd name="connsiteX0" fmla="*/ 0 w 247839"/>
              <a:gd name="connsiteY0" fmla="*/ 0 h 723899"/>
              <a:gd name="connsiteX1" fmla="*/ 245268 w 247839"/>
              <a:gd name="connsiteY1" fmla="*/ 145256 h 723899"/>
              <a:gd name="connsiteX2" fmla="*/ 247839 w 247839"/>
              <a:gd name="connsiteY2" fmla="*/ 723899 h 723899"/>
              <a:gd name="connsiteX3" fmla="*/ 0 w 247839"/>
              <a:gd name="connsiteY3" fmla="*/ 647700 h 723899"/>
              <a:gd name="connsiteX4" fmla="*/ 0 w 247839"/>
              <a:gd name="connsiteY4" fmla="*/ 0 h 723899"/>
              <a:gd name="connsiteX0" fmla="*/ 0 w 247839"/>
              <a:gd name="connsiteY0" fmla="*/ 0 h 721518"/>
              <a:gd name="connsiteX1" fmla="*/ 245268 w 247839"/>
              <a:gd name="connsiteY1" fmla="*/ 145256 h 721518"/>
              <a:gd name="connsiteX2" fmla="*/ 247839 w 247839"/>
              <a:gd name="connsiteY2" fmla="*/ 721518 h 721518"/>
              <a:gd name="connsiteX3" fmla="*/ 0 w 247839"/>
              <a:gd name="connsiteY3" fmla="*/ 647700 h 721518"/>
              <a:gd name="connsiteX4" fmla="*/ 0 w 247839"/>
              <a:gd name="connsiteY4" fmla="*/ 0 h 72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39" h="721518">
                <a:moveTo>
                  <a:pt x="0" y="0"/>
                </a:moveTo>
                <a:lnTo>
                  <a:pt x="245268" y="145256"/>
                </a:lnTo>
                <a:lnTo>
                  <a:pt x="247839" y="721518"/>
                </a:lnTo>
                <a:lnTo>
                  <a:pt x="0" y="647700"/>
                </a:lnTo>
                <a:lnTo>
                  <a:pt x="0" y="0"/>
                </a:ln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5" name="Round Same Side Corner Rectangle 14"/>
          <p:cNvSpPr/>
          <p:nvPr/>
        </p:nvSpPr>
        <p:spPr>
          <a:xfrm rot="16200000">
            <a:off x="667408" y="2962759"/>
            <a:ext cx="777977" cy="913485"/>
          </a:xfrm>
          <a:prstGeom prst="round2SameRect">
            <a:avLst>
              <a:gd name="adj1" fmla="val 833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03</a:t>
            </a:r>
          </a:p>
        </p:txBody>
      </p:sp>
      <p:sp>
        <p:nvSpPr>
          <p:cNvPr id="16" name="Freeform 15"/>
          <p:cNvSpPr/>
          <p:nvPr/>
        </p:nvSpPr>
        <p:spPr>
          <a:xfrm>
            <a:off x="1512677" y="3027640"/>
            <a:ext cx="289188" cy="780848"/>
          </a:xfrm>
          <a:custGeom>
            <a:avLst/>
            <a:gdLst>
              <a:gd name="connsiteX0" fmla="*/ 0 w 245268"/>
              <a:gd name="connsiteY0" fmla="*/ 0 h 719137"/>
              <a:gd name="connsiteX1" fmla="*/ 245268 w 245268"/>
              <a:gd name="connsiteY1" fmla="*/ 145256 h 719137"/>
              <a:gd name="connsiteX2" fmla="*/ 238125 w 245268"/>
              <a:gd name="connsiteY2" fmla="*/ 719137 h 719137"/>
              <a:gd name="connsiteX3" fmla="*/ 0 w 245268"/>
              <a:gd name="connsiteY3" fmla="*/ 647700 h 719137"/>
              <a:gd name="connsiteX4" fmla="*/ 0 w 245268"/>
              <a:gd name="connsiteY4" fmla="*/ 0 h 719137"/>
              <a:gd name="connsiteX0" fmla="*/ 0 w 247673"/>
              <a:gd name="connsiteY0" fmla="*/ 0 h 719137"/>
              <a:gd name="connsiteX1" fmla="*/ 247673 w 247673"/>
              <a:gd name="connsiteY1" fmla="*/ 47625 h 719137"/>
              <a:gd name="connsiteX2" fmla="*/ 238125 w 247673"/>
              <a:gd name="connsiteY2" fmla="*/ 719137 h 719137"/>
              <a:gd name="connsiteX3" fmla="*/ 0 w 247673"/>
              <a:gd name="connsiteY3" fmla="*/ 647700 h 719137"/>
              <a:gd name="connsiteX4" fmla="*/ 0 w 247673"/>
              <a:gd name="connsiteY4" fmla="*/ 0 h 719137"/>
              <a:gd name="connsiteX0" fmla="*/ 0 w 247673"/>
              <a:gd name="connsiteY0" fmla="*/ 0 h 647700"/>
              <a:gd name="connsiteX1" fmla="*/ 247673 w 247673"/>
              <a:gd name="connsiteY1" fmla="*/ 47625 h 647700"/>
              <a:gd name="connsiteX2" fmla="*/ 245338 w 247673"/>
              <a:gd name="connsiteY2" fmla="*/ 588168 h 647700"/>
              <a:gd name="connsiteX3" fmla="*/ 0 w 247673"/>
              <a:gd name="connsiteY3" fmla="*/ 647700 h 647700"/>
              <a:gd name="connsiteX4" fmla="*/ 0 w 247673"/>
              <a:gd name="connsiteY4" fmla="*/ 0 h 647700"/>
              <a:gd name="connsiteX0" fmla="*/ 0 w 252617"/>
              <a:gd name="connsiteY0" fmla="*/ 0 h 647700"/>
              <a:gd name="connsiteX1" fmla="*/ 247673 w 252617"/>
              <a:gd name="connsiteY1" fmla="*/ 47625 h 647700"/>
              <a:gd name="connsiteX2" fmla="*/ 252552 w 252617"/>
              <a:gd name="connsiteY2" fmla="*/ 623887 h 647700"/>
              <a:gd name="connsiteX3" fmla="*/ 0 w 252617"/>
              <a:gd name="connsiteY3" fmla="*/ 647700 h 647700"/>
              <a:gd name="connsiteX4" fmla="*/ 0 w 252617"/>
              <a:gd name="connsiteY4" fmla="*/ 0 h 647700"/>
              <a:gd name="connsiteX0" fmla="*/ 0 w 250248"/>
              <a:gd name="connsiteY0" fmla="*/ 0 h 647700"/>
              <a:gd name="connsiteX1" fmla="*/ 247673 w 250248"/>
              <a:gd name="connsiteY1" fmla="*/ 47625 h 647700"/>
              <a:gd name="connsiteX2" fmla="*/ 250148 w 250248"/>
              <a:gd name="connsiteY2" fmla="*/ 626268 h 647700"/>
              <a:gd name="connsiteX3" fmla="*/ 0 w 250248"/>
              <a:gd name="connsiteY3" fmla="*/ 647700 h 647700"/>
              <a:gd name="connsiteX4" fmla="*/ 0 w 250248"/>
              <a:gd name="connsiteY4" fmla="*/ 0 h 64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48" h="647700">
                <a:moveTo>
                  <a:pt x="0" y="0"/>
                </a:moveTo>
                <a:lnTo>
                  <a:pt x="247673" y="47625"/>
                </a:lnTo>
                <a:cubicBezTo>
                  <a:pt x="246895" y="227806"/>
                  <a:pt x="250926" y="446087"/>
                  <a:pt x="250148" y="626268"/>
                </a:cubicBezTo>
                <a:lnTo>
                  <a:pt x="0" y="647700"/>
                </a:lnTo>
                <a:lnTo>
                  <a:pt x="0" y="0"/>
                </a:ln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7" name="Round Same Side Corner Rectangle 16"/>
          <p:cNvSpPr/>
          <p:nvPr/>
        </p:nvSpPr>
        <p:spPr>
          <a:xfrm rot="5400000" flipV="1">
            <a:off x="673235" y="5042498"/>
            <a:ext cx="780848" cy="913485"/>
          </a:xfrm>
          <a:prstGeom prst="round2SameRect">
            <a:avLst>
              <a:gd name="adj1" fmla="val 833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05</a:t>
            </a:r>
          </a:p>
        </p:txBody>
      </p:sp>
      <p:sp>
        <p:nvSpPr>
          <p:cNvPr id="18" name="Freeform 17"/>
          <p:cNvSpPr/>
          <p:nvPr/>
        </p:nvSpPr>
        <p:spPr>
          <a:xfrm flipV="1">
            <a:off x="1514839" y="4906896"/>
            <a:ext cx="296338" cy="984673"/>
          </a:xfrm>
          <a:custGeom>
            <a:avLst/>
            <a:gdLst>
              <a:gd name="connsiteX0" fmla="*/ 0 w 250825"/>
              <a:gd name="connsiteY0" fmla="*/ 0 h 819150"/>
              <a:gd name="connsiteX1" fmla="*/ 250825 w 250825"/>
              <a:gd name="connsiteY1" fmla="*/ 257175 h 819150"/>
              <a:gd name="connsiteX2" fmla="*/ 250825 w 250825"/>
              <a:gd name="connsiteY2" fmla="*/ 819150 h 819150"/>
              <a:gd name="connsiteX3" fmla="*/ 15875 w 250825"/>
              <a:gd name="connsiteY3" fmla="*/ 647700 h 819150"/>
              <a:gd name="connsiteX4" fmla="*/ 0 w 250825"/>
              <a:gd name="connsiteY4" fmla="*/ 0 h 819150"/>
              <a:gd name="connsiteX0" fmla="*/ 0 w 250825"/>
              <a:gd name="connsiteY0" fmla="*/ 0 h 819150"/>
              <a:gd name="connsiteX1" fmla="*/ 250825 w 250825"/>
              <a:gd name="connsiteY1" fmla="*/ 257175 h 819150"/>
              <a:gd name="connsiteX2" fmla="*/ 250825 w 250825"/>
              <a:gd name="connsiteY2" fmla="*/ 819150 h 819150"/>
              <a:gd name="connsiteX3" fmla="*/ 8731 w 250825"/>
              <a:gd name="connsiteY3" fmla="*/ 654865 h 819150"/>
              <a:gd name="connsiteX4" fmla="*/ 0 w 250825"/>
              <a:gd name="connsiteY4" fmla="*/ 0 h 819150"/>
              <a:gd name="connsiteX0" fmla="*/ 0 w 250825"/>
              <a:gd name="connsiteY0" fmla="*/ 0 h 819150"/>
              <a:gd name="connsiteX1" fmla="*/ 250825 w 250825"/>
              <a:gd name="connsiteY1" fmla="*/ 238070 h 819150"/>
              <a:gd name="connsiteX2" fmla="*/ 250825 w 250825"/>
              <a:gd name="connsiteY2" fmla="*/ 819150 h 819150"/>
              <a:gd name="connsiteX3" fmla="*/ 8731 w 250825"/>
              <a:gd name="connsiteY3" fmla="*/ 654865 h 819150"/>
              <a:gd name="connsiteX4" fmla="*/ 0 w 250825"/>
              <a:gd name="connsiteY4" fmla="*/ 0 h 819150"/>
              <a:gd name="connsiteX0" fmla="*/ 0 w 252457"/>
              <a:gd name="connsiteY0" fmla="*/ 0 h 819150"/>
              <a:gd name="connsiteX1" fmla="*/ 252457 w 252457"/>
              <a:gd name="connsiteY1" fmla="*/ 244409 h 819150"/>
              <a:gd name="connsiteX2" fmla="*/ 250825 w 252457"/>
              <a:gd name="connsiteY2" fmla="*/ 819150 h 819150"/>
              <a:gd name="connsiteX3" fmla="*/ 8731 w 252457"/>
              <a:gd name="connsiteY3" fmla="*/ 654865 h 819150"/>
              <a:gd name="connsiteX4" fmla="*/ 0 w 252457"/>
              <a:gd name="connsiteY4" fmla="*/ 0 h 819150"/>
              <a:gd name="connsiteX0" fmla="*/ 0 w 252457"/>
              <a:gd name="connsiteY0" fmla="*/ 0 h 819150"/>
              <a:gd name="connsiteX1" fmla="*/ 252457 w 252457"/>
              <a:gd name="connsiteY1" fmla="*/ 244409 h 819150"/>
              <a:gd name="connsiteX2" fmla="*/ 250825 w 252457"/>
              <a:gd name="connsiteY2" fmla="*/ 819150 h 819150"/>
              <a:gd name="connsiteX3" fmla="*/ 2201 w 252457"/>
              <a:gd name="connsiteY3" fmla="*/ 659619 h 819150"/>
              <a:gd name="connsiteX4" fmla="*/ 0 w 252457"/>
              <a:gd name="connsiteY4" fmla="*/ 0 h 819150"/>
              <a:gd name="connsiteX0" fmla="*/ 0 w 252457"/>
              <a:gd name="connsiteY0" fmla="*/ 0 h 819150"/>
              <a:gd name="connsiteX1" fmla="*/ 252457 w 252457"/>
              <a:gd name="connsiteY1" fmla="*/ 244409 h 819150"/>
              <a:gd name="connsiteX2" fmla="*/ 250825 w 252457"/>
              <a:gd name="connsiteY2" fmla="*/ 819150 h 819150"/>
              <a:gd name="connsiteX3" fmla="*/ 2201 w 252457"/>
              <a:gd name="connsiteY3" fmla="*/ 659619 h 819150"/>
              <a:gd name="connsiteX4" fmla="*/ 0 w 252457"/>
              <a:gd name="connsiteY4" fmla="*/ 0 h 819150"/>
              <a:gd name="connsiteX0" fmla="*/ 1489 w 253946"/>
              <a:gd name="connsiteY0" fmla="*/ 0 h 819150"/>
              <a:gd name="connsiteX1" fmla="*/ 253946 w 253946"/>
              <a:gd name="connsiteY1" fmla="*/ 244409 h 819150"/>
              <a:gd name="connsiteX2" fmla="*/ 252314 w 253946"/>
              <a:gd name="connsiteY2" fmla="*/ 819150 h 819150"/>
              <a:gd name="connsiteX3" fmla="*/ 425 w 253946"/>
              <a:gd name="connsiteY3" fmla="*/ 650110 h 819150"/>
              <a:gd name="connsiteX4" fmla="*/ 1489 w 253946"/>
              <a:gd name="connsiteY4" fmla="*/ 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46" h="819150">
                <a:moveTo>
                  <a:pt x="1489" y="0"/>
                </a:moveTo>
                <a:lnTo>
                  <a:pt x="253946" y="244409"/>
                </a:lnTo>
                <a:lnTo>
                  <a:pt x="252314" y="819150"/>
                </a:lnTo>
                <a:lnTo>
                  <a:pt x="425" y="650110"/>
                </a:lnTo>
                <a:cubicBezTo>
                  <a:pt x="-1692" y="439502"/>
                  <a:pt x="4968" y="68006"/>
                  <a:pt x="1489" y="0"/>
                </a:cubicBez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9" name="Round Same Side Corner Rectangle 18"/>
          <p:cNvSpPr/>
          <p:nvPr/>
        </p:nvSpPr>
        <p:spPr>
          <a:xfrm rot="5400000" flipV="1">
            <a:off x="676300" y="4012361"/>
            <a:ext cx="777977" cy="913485"/>
          </a:xfrm>
          <a:prstGeom prst="round2SameRect">
            <a:avLst>
              <a:gd name="adj1" fmla="val 833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04</a:t>
            </a:r>
          </a:p>
        </p:txBody>
      </p:sp>
      <p:sp>
        <p:nvSpPr>
          <p:cNvPr id="20" name="Freeform 19"/>
          <p:cNvSpPr/>
          <p:nvPr/>
        </p:nvSpPr>
        <p:spPr>
          <a:xfrm flipV="1">
            <a:off x="1522030" y="3993993"/>
            <a:ext cx="283596" cy="869841"/>
          </a:xfrm>
          <a:custGeom>
            <a:avLst/>
            <a:gdLst>
              <a:gd name="connsiteX0" fmla="*/ 0 w 245268"/>
              <a:gd name="connsiteY0" fmla="*/ 0 h 719137"/>
              <a:gd name="connsiteX1" fmla="*/ 245268 w 245268"/>
              <a:gd name="connsiteY1" fmla="*/ 145256 h 719137"/>
              <a:gd name="connsiteX2" fmla="*/ 238125 w 245268"/>
              <a:gd name="connsiteY2" fmla="*/ 719137 h 719137"/>
              <a:gd name="connsiteX3" fmla="*/ 0 w 245268"/>
              <a:gd name="connsiteY3" fmla="*/ 647700 h 719137"/>
              <a:gd name="connsiteX4" fmla="*/ 0 w 245268"/>
              <a:gd name="connsiteY4" fmla="*/ 0 h 719137"/>
              <a:gd name="connsiteX0" fmla="*/ 0 w 247839"/>
              <a:gd name="connsiteY0" fmla="*/ 0 h 723899"/>
              <a:gd name="connsiteX1" fmla="*/ 245268 w 247839"/>
              <a:gd name="connsiteY1" fmla="*/ 145256 h 723899"/>
              <a:gd name="connsiteX2" fmla="*/ 247839 w 247839"/>
              <a:gd name="connsiteY2" fmla="*/ 723899 h 723899"/>
              <a:gd name="connsiteX3" fmla="*/ 0 w 247839"/>
              <a:gd name="connsiteY3" fmla="*/ 647700 h 723899"/>
              <a:gd name="connsiteX4" fmla="*/ 0 w 247839"/>
              <a:gd name="connsiteY4" fmla="*/ 0 h 723899"/>
              <a:gd name="connsiteX0" fmla="*/ 0 w 247839"/>
              <a:gd name="connsiteY0" fmla="*/ 0 h 721518"/>
              <a:gd name="connsiteX1" fmla="*/ 245268 w 247839"/>
              <a:gd name="connsiteY1" fmla="*/ 145256 h 721518"/>
              <a:gd name="connsiteX2" fmla="*/ 247839 w 247839"/>
              <a:gd name="connsiteY2" fmla="*/ 721518 h 721518"/>
              <a:gd name="connsiteX3" fmla="*/ 0 w 247839"/>
              <a:gd name="connsiteY3" fmla="*/ 647700 h 721518"/>
              <a:gd name="connsiteX4" fmla="*/ 0 w 247839"/>
              <a:gd name="connsiteY4" fmla="*/ 0 h 72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39" h="721518">
                <a:moveTo>
                  <a:pt x="0" y="0"/>
                </a:moveTo>
                <a:lnTo>
                  <a:pt x="245268" y="145256"/>
                </a:lnTo>
                <a:lnTo>
                  <a:pt x="247839" y="721518"/>
                </a:lnTo>
                <a:lnTo>
                  <a:pt x="0" y="647700"/>
                </a:lnTo>
                <a:lnTo>
                  <a:pt x="0" y="0"/>
                </a:ln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1" name="Oval 20"/>
          <p:cNvSpPr/>
          <p:nvPr/>
        </p:nvSpPr>
        <p:spPr>
          <a:xfrm>
            <a:off x="7718189" y="1347553"/>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2" name="Oval 21"/>
          <p:cNvSpPr/>
          <p:nvPr/>
        </p:nvSpPr>
        <p:spPr>
          <a:xfrm>
            <a:off x="7327029" y="2257584"/>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3" name="Oval 22"/>
          <p:cNvSpPr/>
          <p:nvPr/>
        </p:nvSpPr>
        <p:spPr>
          <a:xfrm>
            <a:off x="8729109" y="3174793"/>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4" name="Oval 23"/>
          <p:cNvSpPr/>
          <p:nvPr/>
        </p:nvSpPr>
        <p:spPr>
          <a:xfrm>
            <a:off x="7327029" y="4082295"/>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5" name="Oval 24"/>
          <p:cNvSpPr/>
          <p:nvPr/>
        </p:nvSpPr>
        <p:spPr>
          <a:xfrm>
            <a:off x="7718189" y="4992326"/>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6" name="Content Placeholder 10"/>
          <p:cNvSpPr>
            <a:spLocks noGrp="1"/>
          </p:cNvSpPr>
          <p:nvPr>
            <p:ph sz="quarter" idx="11" hasCustomPrompt="1"/>
          </p:nvPr>
        </p:nvSpPr>
        <p:spPr>
          <a:xfrm>
            <a:off x="1886481" y="1294289"/>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27" name="Content Placeholder 10"/>
          <p:cNvSpPr>
            <a:spLocks noGrp="1"/>
          </p:cNvSpPr>
          <p:nvPr>
            <p:ph sz="quarter" idx="12" hasCustomPrompt="1"/>
          </p:nvPr>
        </p:nvSpPr>
        <p:spPr>
          <a:xfrm>
            <a:off x="1886481" y="2204320"/>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28" name="Content Placeholder 10"/>
          <p:cNvSpPr>
            <a:spLocks noGrp="1"/>
          </p:cNvSpPr>
          <p:nvPr>
            <p:ph sz="quarter" idx="13" hasCustomPrompt="1"/>
          </p:nvPr>
        </p:nvSpPr>
        <p:spPr>
          <a:xfrm>
            <a:off x="1886481" y="3121529"/>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29" name="Content Placeholder 10"/>
          <p:cNvSpPr>
            <a:spLocks noGrp="1"/>
          </p:cNvSpPr>
          <p:nvPr>
            <p:ph sz="quarter" idx="14" hasCustomPrompt="1"/>
          </p:nvPr>
        </p:nvSpPr>
        <p:spPr>
          <a:xfrm>
            <a:off x="1886481" y="4029031"/>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30" name="Content Placeholder 10"/>
          <p:cNvSpPr>
            <a:spLocks noGrp="1"/>
          </p:cNvSpPr>
          <p:nvPr>
            <p:ph sz="quarter" idx="15" hasCustomPrompt="1"/>
          </p:nvPr>
        </p:nvSpPr>
        <p:spPr>
          <a:xfrm>
            <a:off x="1886481" y="4939062"/>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Tree>
    <p:extLst>
      <p:ext uri="{BB962C8B-B14F-4D97-AF65-F5344CB8AC3E}">
        <p14:creationId xmlns:p14="http://schemas.microsoft.com/office/powerpoint/2010/main" val="400406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04F1E14-4077-49CE-BE30-F1B862333BB7}"/>
              </a:ext>
            </a:extLst>
          </p:cNvPr>
          <p:cNvSpPr txBox="1">
            <a:spLocks/>
          </p:cNvSpPr>
          <p:nvPr userDrawn="1"/>
        </p:nvSpPr>
        <p:spPr>
          <a:xfrm>
            <a:off x="84302" y="6527800"/>
            <a:ext cx="228600" cy="177800"/>
          </a:xfrm>
          <a:prstGeom prst="rect">
            <a:avLst/>
          </a:prstGeom>
          <a:solidFill>
            <a:srgbClr val="BFBFBF"/>
          </a:solidFill>
        </p:spPr>
        <p:txBody>
          <a:bodyPr wrap="none" lIns="0" tIns="0" rIns="0" bIns="0" anchor="ctr" anchorCtr="0"/>
          <a:lstStyle>
            <a:defPPr>
              <a:defRPr lang="en-US"/>
            </a:defPPr>
            <a:lvl1pPr marL="0" algn="ctr" defTabSz="914400" rtl="0" eaLnBrk="1" latinLnBrk="0" hangingPunct="1">
              <a:defRPr sz="8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6739A3-A001-4132-AECF-E1735C6210C2}" type="slidenum">
              <a:rPr lang="en-US" b="1" smtClean="0">
                <a:solidFill>
                  <a:prstClr val="black"/>
                </a:solidFill>
                <a:latin typeface="Arial" panose="020B0604020202020204" pitchFamily="34" charset="0"/>
                <a:cs typeface="Arial" panose="020B0604020202020204" pitchFamily="34" charset="0"/>
              </a:rPr>
              <a:pPr/>
              <a:t>‹#›</a:t>
            </a:fld>
            <a:endParaRPr lang="en-US"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17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20.xml"/><Relationship Id="rId7"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1.xml"/><Relationship Id="rId5" Type="http://schemas.openxmlformats.org/officeDocument/2006/relationships/vmlDrawing" Target="../drawings/vmlDrawing1.vml"/><Relationship Id="rId10" Type="http://schemas.openxmlformats.org/officeDocument/2006/relationships/image" Target="../media/image9.emf"/><Relationship Id="rId4" Type="http://schemas.openxmlformats.org/officeDocument/2006/relationships/theme" Target="../theme/theme2.xml"/><Relationship Id="rId9" Type="http://schemas.openxmlformats.org/officeDocument/2006/relationships/image" Target="../media/image8.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4CC82F69-6481-4FDB-B80F-F69D48C67F0C}"/>
              </a:ext>
            </a:extLst>
          </p:cNvPr>
          <p:cNvSpPr/>
          <p:nvPr userDrawn="1"/>
        </p:nvSpPr>
        <p:spPr>
          <a:xfrm>
            <a:off x="0" y="0"/>
            <a:ext cx="12192000" cy="526198"/>
          </a:xfrm>
          <a:prstGeom prst="roundRect">
            <a:avLst>
              <a:gd name="adj" fmla="val 0"/>
            </a:avLst>
          </a:prstGeom>
          <a:gradFill>
            <a:gsLst>
              <a:gs pos="0">
                <a:srgbClr val="052049"/>
              </a:gs>
              <a:gs pos="90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 name="Title Placeholder 1">
            <a:extLst>
              <a:ext uri="{FF2B5EF4-FFF2-40B4-BE49-F238E27FC236}">
                <a16:creationId xmlns:a16="http://schemas.microsoft.com/office/drawing/2014/main" id="{84944053-C2CE-4A8F-8254-E00EEBFA86F0}"/>
              </a:ext>
            </a:extLst>
          </p:cNvPr>
          <p:cNvSpPr>
            <a:spLocks noGrp="1"/>
          </p:cNvSpPr>
          <p:nvPr>
            <p:ph type="title"/>
          </p:nvPr>
        </p:nvSpPr>
        <p:spPr>
          <a:xfrm>
            <a:off x="599655" y="58925"/>
            <a:ext cx="10940304" cy="408349"/>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DBF476DF-F9BA-4DC2-9DF5-0B38E68B3170}"/>
              </a:ext>
            </a:extLst>
          </p:cNvPr>
          <p:cNvSpPr>
            <a:spLocks noGrp="1"/>
          </p:cNvSpPr>
          <p:nvPr>
            <p:ph type="body" idx="1"/>
          </p:nvPr>
        </p:nvSpPr>
        <p:spPr>
          <a:xfrm>
            <a:off x="219076" y="1123951"/>
            <a:ext cx="11744324" cy="48958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Rounded Corners 10">
            <a:extLst>
              <a:ext uri="{FF2B5EF4-FFF2-40B4-BE49-F238E27FC236}">
                <a16:creationId xmlns:a16="http://schemas.microsoft.com/office/drawing/2014/main" id="{D8011362-B18C-424D-A9DF-C8A495F0FC03}"/>
              </a:ext>
            </a:extLst>
          </p:cNvPr>
          <p:cNvSpPr/>
          <p:nvPr userDrawn="1"/>
        </p:nvSpPr>
        <p:spPr>
          <a:xfrm flipH="1">
            <a:off x="11037890" y="6196877"/>
            <a:ext cx="1149348" cy="656012"/>
          </a:xfrm>
          <a:prstGeom prst="roundRect">
            <a:avLst>
              <a:gd name="adj" fmla="val 0"/>
            </a:avLst>
          </a:prstGeom>
          <a:solidFill>
            <a:schemeClr val="bg1"/>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13" name="Slide Number Placeholder 5">
            <a:extLst>
              <a:ext uri="{FF2B5EF4-FFF2-40B4-BE49-F238E27FC236}">
                <a16:creationId xmlns:a16="http://schemas.microsoft.com/office/drawing/2014/main" id="{C4D7D9BC-1ED0-404A-9BA4-C76BC0FBAE02}"/>
              </a:ext>
            </a:extLst>
          </p:cNvPr>
          <p:cNvSpPr>
            <a:spLocks noGrp="1"/>
          </p:cNvSpPr>
          <p:nvPr>
            <p:ph type="sldNum" sz="quarter" idx="4"/>
          </p:nvPr>
        </p:nvSpPr>
        <p:spPr>
          <a:xfrm>
            <a:off x="121650" y="6527800"/>
            <a:ext cx="228600" cy="177800"/>
          </a:xfrm>
          <a:prstGeom prst="rect">
            <a:avLst/>
          </a:prstGeom>
          <a:solidFill>
            <a:srgbClr val="BFBFBF"/>
          </a:solidFill>
        </p:spPr>
        <p:txBody>
          <a:bodyPr wrap="none" lIns="0" tIns="0" rIns="0" bIns="0" anchor="ctr" anchorCtr="0"/>
          <a:lstStyle>
            <a:lvl1pPr algn="ctr">
              <a:defRPr sz="800" b="1">
                <a:solidFill>
                  <a:schemeClr val="tx1"/>
                </a:solidFill>
                <a:latin typeface="Arial" panose="020B0604020202020204" pitchFamily="34" charset="0"/>
                <a:cs typeface="Arial" panose="020B0604020202020204" pitchFamily="34" charset="0"/>
              </a:defRPr>
            </a:lvl1pPr>
          </a:lstStyle>
          <a:p>
            <a:fld id="{BA6739A3-A001-4132-AECF-E1735C6210C2}" type="slidenum">
              <a:rPr lang="en-US" kern="1200" smtClean="0">
                <a:solidFill>
                  <a:prstClr val="black"/>
                </a:solidFill>
                <a:ea typeface="+mn-ea"/>
              </a:rPr>
              <a:pPr/>
              <a:t>‹#›</a:t>
            </a:fld>
            <a:endParaRPr lang="en-US" kern="1200" dirty="0">
              <a:solidFill>
                <a:prstClr val="black"/>
              </a:solidFill>
              <a:ea typeface="+mn-ea"/>
            </a:endParaRPr>
          </a:p>
        </p:txBody>
      </p:sp>
      <p:pic>
        <p:nvPicPr>
          <p:cNvPr id="14" name="Picture 13">
            <a:extLst>
              <a:ext uri="{FF2B5EF4-FFF2-40B4-BE49-F238E27FC236}">
                <a16:creationId xmlns:a16="http://schemas.microsoft.com/office/drawing/2014/main" id="{ED0CB488-30EA-4015-9174-1E0A80F1A15A}"/>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0695009" y="5850030"/>
            <a:ext cx="1418240" cy="1002859"/>
          </a:xfrm>
          <a:prstGeom prst="rect">
            <a:avLst/>
          </a:prstGeom>
        </p:spPr>
      </p:pic>
    </p:spTree>
    <p:extLst>
      <p:ext uri="{BB962C8B-B14F-4D97-AF65-F5344CB8AC3E}">
        <p14:creationId xmlns:p14="http://schemas.microsoft.com/office/powerpoint/2010/main" val="71229646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60" r:id="rId14"/>
    <p:sldLayoutId id="2147483680" r:id="rId15"/>
    <p:sldLayoutId id="2147483681" r:id="rId16"/>
    <p:sldLayoutId id="2147483682" r:id="rId17"/>
  </p:sldLayoutIdLst>
  <p:hf hdr="0"/>
  <p:txStyles>
    <p:titleStyle>
      <a:lvl1pPr algn="ctr" defTabSz="914400" rtl="0" eaLnBrk="1" latinLnBrk="0" hangingPunct="1">
        <a:lnSpc>
          <a:spcPct val="90000"/>
        </a:lnSpc>
        <a:spcBef>
          <a:spcPct val="0"/>
        </a:spcBef>
        <a:buNone/>
        <a:defRPr sz="28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1pPr>
      <a:lvl2pPr marL="4572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7536">
          <p15:clr>
            <a:srgbClr val="F26B43"/>
          </p15:clr>
        </p15:guide>
        <p15:guide id="3" pos="1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6"/>
            </p:custDataLst>
            <p:extLst/>
          </p:nvPr>
        </p:nvGraphicFramePr>
        <p:xfrm>
          <a:off x="2121" y="2121"/>
          <a:ext cx="2116" cy="2116"/>
        </p:xfrm>
        <a:graphic>
          <a:graphicData uri="http://schemas.openxmlformats.org/presentationml/2006/ole">
            <mc:AlternateContent xmlns:mc="http://schemas.openxmlformats.org/markup-compatibility/2006">
              <mc:Choice xmlns:v="urn:schemas-microsoft-com:vml" Requires="v">
                <p:oleObj spid="_x0000_s1133"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2121" y="2121"/>
                        <a:ext cx="2116" cy="2116"/>
                      </a:xfrm>
                      <a:prstGeom prst="rect">
                        <a:avLst/>
                      </a:prstGeom>
                    </p:spPr>
                  </p:pic>
                </p:oleObj>
              </mc:Fallback>
            </mc:AlternateContent>
          </a:graphicData>
        </a:graphic>
      </p:graphicFrame>
      <p:pic>
        <p:nvPicPr>
          <p:cNvPr id="8" name="Picture 7"/>
          <p:cNvPicPr preferRelativeResize="0">
            <a:picLocks/>
          </p:cNvPicPr>
          <p:nvPr userDrawn="1"/>
        </p:nvPicPr>
        <p:blipFill>
          <a:blip r:embed="rId9" cstate="email">
            <a:extLst>
              <a:ext uri="{28A0092B-C50C-407E-A947-70E740481C1C}">
                <a14:useLocalDpi xmlns:a14="http://schemas.microsoft.com/office/drawing/2010/main"/>
              </a:ext>
            </a:extLst>
          </a:blip>
          <a:stretch>
            <a:fillRect/>
          </a:stretch>
        </p:blipFill>
        <p:spPr>
          <a:xfrm>
            <a:off x="3" y="201169"/>
            <a:ext cx="12191999" cy="384048"/>
          </a:xfrm>
          <a:prstGeom prst="rect">
            <a:avLst/>
          </a:prstGeom>
        </p:spPr>
      </p:pic>
      <p:sp>
        <p:nvSpPr>
          <p:cNvPr id="9" name="Slide Number Placeholder 14"/>
          <p:cNvSpPr>
            <a:spLocks noGrp="1"/>
          </p:cNvSpPr>
          <p:nvPr>
            <p:ph type="sldNum" sz="quarter" idx="4"/>
          </p:nvPr>
        </p:nvSpPr>
        <p:spPr>
          <a:xfrm>
            <a:off x="11257940" y="6492876"/>
            <a:ext cx="934065" cy="365125"/>
          </a:xfrm>
          <a:prstGeom prst="rect">
            <a:avLst/>
          </a:prstGeom>
        </p:spPr>
        <p:txBody>
          <a:bodyPr lIns="91430" tIns="45715" rIns="91430" bIns="45715"/>
          <a:lstStyle>
            <a:lvl1pPr>
              <a:defRPr lang="en-US" sz="1467" smtClean="0"/>
            </a:lvl1pPr>
          </a:lstStyle>
          <a:p>
            <a:pPr fontAlgn="base">
              <a:spcBef>
                <a:spcPct val="0"/>
              </a:spcBef>
              <a:spcAft>
                <a:spcPct val="0"/>
              </a:spcAft>
            </a:pPr>
            <a:fld id="{017F978A-4048-4358-9343-69F8E58C9EF5}" type="slidenum">
              <a:rPr lang="en-IN">
                <a:solidFill>
                  <a:prstClr val="black"/>
                </a:solidFill>
                <a:latin typeface="Arial" pitchFamily="34" charset="0"/>
                <a:cs typeface="Arial" pitchFamily="34" charset="0"/>
              </a:rPr>
              <a:pPr fontAlgn="base">
                <a:spcBef>
                  <a:spcPct val="0"/>
                </a:spcBef>
                <a:spcAft>
                  <a:spcPct val="0"/>
                </a:spcAft>
              </a:pPr>
              <a:t>‹#›</a:t>
            </a:fld>
            <a:endParaRPr lang="en-IN">
              <a:solidFill>
                <a:prstClr val="black"/>
              </a:solidFill>
              <a:latin typeface="Arial" pitchFamily="34" charset="0"/>
              <a:cs typeface="Arial" pitchFamily="34" charset="0"/>
            </a:endParaRPr>
          </a:p>
        </p:txBody>
      </p:sp>
      <p:sp>
        <p:nvSpPr>
          <p:cNvPr id="10" name="Rectangle 9"/>
          <p:cNvSpPr/>
          <p:nvPr userDrawn="1"/>
        </p:nvSpPr>
        <p:spPr>
          <a:xfrm>
            <a:off x="10763251" y="20035"/>
            <a:ext cx="1219200" cy="841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rtlCol="0" anchor="ctr"/>
          <a:lstStyle/>
          <a:p>
            <a:pPr algn="ctr" fontAlgn="base">
              <a:spcBef>
                <a:spcPct val="0"/>
              </a:spcBef>
              <a:spcAft>
                <a:spcPct val="0"/>
              </a:spcAft>
            </a:pPr>
            <a:endParaRPr lang="en-IN" sz="2400">
              <a:solidFill>
                <a:prstClr val="white"/>
              </a:solidFill>
            </a:endParaRPr>
          </a:p>
        </p:txBody>
      </p:sp>
      <p:pic>
        <p:nvPicPr>
          <p:cNvPr id="11" name="Picture 10"/>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791309" y="34550"/>
            <a:ext cx="1181623" cy="871657"/>
          </a:xfrm>
          <a:prstGeom prst="rect">
            <a:avLst/>
          </a:prstGeom>
        </p:spPr>
      </p:pic>
      <p:sp>
        <p:nvSpPr>
          <p:cNvPr id="12" name="Footer Placeholder 4">
            <a:extLst>
              <a:ext uri="{FF2B5EF4-FFF2-40B4-BE49-F238E27FC236}">
                <a16:creationId xmlns:a16="http://schemas.microsoft.com/office/drawing/2014/main" id="{2983E211-5213-4681-8E3B-8A9EC47660E0}"/>
              </a:ext>
            </a:extLst>
          </p:cNvPr>
          <p:cNvSpPr>
            <a:spLocks noGrp="1"/>
          </p:cNvSpPr>
          <p:nvPr>
            <p:ph type="ftr" sz="quarter" idx="3"/>
          </p:nvPr>
        </p:nvSpPr>
        <p:spPr>
          <a:xfrm>
            <a:off x="5" y="6573223"/>
            <a:ext cx="960092" cy="256535"/>
          </a:xfrm>
          <a:prstGeom prst="rect">
            <a:avLst/>
          </a:prstGeom>
        </p:spPr>
        <p:txBody>
          <a:bodyPr wrap="square" lIns="91430" tIns="45715" rIns="91430" bIns="45715">
            <a:spAutoFit/>
          </a:bodyPr>
          <a:lstStyle>
            <a:lvl1pPr>
              <a:defRPr sz="1067"/>
            </a:lvl1pPr>
          </a:lstStyle>
          <a:p>
            <a:pPr fontAlgn="base">
              <a:spcBef>
                <a:spcPct val="0"/>
              </a:spcBef>
              <a:spcAft>
                <a:spcPct val="0"/>
              </a:spcAft>
            </a:pPr>
            <a:r>
              <a:rPr lang="en-US">
                <a:solidFill>
                  <a:prstClr val="black"/>
                </a:solidFill>
                <a:latin typeface="Arial" pitchFamily="34" charset="0"/>
                <a:cs typeface="Arial" pitchFamily="34" charset="0"/>
              </a:rPr>
              <a:t>Confidential</a:t>
            </a:r>
          </a:p>
        </p:txBody>
      </p:sp>
    </p:spTree>
    <p:extLst>
      <p:ext uri="{BB962C8B-B14F-4D97-AF65-F5344CB8AC3E}">
        <p14:creationId xmlns:p14="http://schemas.microsoft.com/office/powerpoint/2010/main" val="233365327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91427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69" indent="-228569" algn="l" defTabSz="9142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04" indent="-228569" algn="l" defTabSz="9142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41" indent="-228569" algn="l" defTabSz="9142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77"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4pPr>
      <a:lvl5pPr marL="2057114"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5pPr>
      <a:lvl6pPr marL="2514249"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6pPr>
      <a:lvl7pPr marL="2971386"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7pPr>
      <a:lvl8pPr marL="3428522"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8pPr>
      <a:lvl9pPr marL="3885658"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9pPr>
    </p:bodyStyle>
    <p:otherStyle>
      <a:defPPr>
        <a:defRPr lang="en-US"/>
      </a:defPPr>
      <a:lvl1pPr marL="0" algn="l" defTabSz="914272" rtl="0" eaLnBrk="1" latinLnBrk="0" hangingPunct="1">
        <a:defRPr sz="1733" kern="1200">
          <a:solidFill>
            <a:schemeClr val="tx1"/>
          </a:solidFill>
          <a:latin typeface="+mn-lt"/>
          <a:ea typeface="+mn-ea"/>
          <a:cs typeface="+mn-cs"/>
        </a:defRPr>
      </a:lvl1pPr>
      <a:lvl2pPr marL="457137" algn="l" defTabSz="914272" rtl="0" eaLnBrk="1" latinLnBrk="0" hangingPunct="1">
        <a:defRPr sz="1733" kern="1200">
          <a:solidFill>
            <a:schemeClr val="tx1"/>
          </a:solidFill>
          <a:latin typeface="+mn-lt"/>
          <a:ea typeface="+mn-ea"/>
          <a:cs typeface="+mn-cs"/>
        </a:defRPr>
      </a:lvl2pPr>
      <a:lvl3pPr marL="914272" algn="l" defTabSz="914272" rtl="0" eaLnBrk="1" latinLnBrk="0" hangingPunct="1">
        <a:defRPr sz="1733" kern="1200">
          <a:solidFill>
            <a:schemeClr val="tx1"/>
          </a:solidFill>
          <a:latin typeface="+mn-lt"/>
          <a:ea typeface="+mn-ea"/>
          <a:cs typeface="+mn-cs"/>
        </a:defRPr>
      </a:lvl3pPr>
      <a:lvl4pPr marL="1371408" algn="l" defTabSz="914272" rtl="0" eaLnBrk="1" latinLnBrk="0" hangingPunct="1">
        <a:defRPr sz="1733" kern="1200">
          <a:solidFill>
            <a:schemeClr val="tx1"/>
          </a:solidFill>
          <a:latin typeface="+mn-lt"/>
          <a:ea typeface="+mn-ea"/>
          <a:cs typeface="+mn-cs"/>
        </a:defRPr>
      </a:lvl4pPr>
      <a:lvl5pPr marL="1828545" algn="l" defTabSz="914272" rtl="0" eaLnBrk="1" latinLnBrk="0" hangingPunct="1">
        <a:defRPr sz="1733" kern="1200">
          <a:solidFill>
            <a:schemeClr val="tx1"/>
          </a:solidFill>
          <a:latin typeface="+mn-lt"/>
          <a:ea typeface="+mn-ea"/>
          <a:cs typeface="+mn-cs"/>
        </a:defRPr>
      </a:lvl5pPr>
      <a:lvl6pPr marL="2285682" algn="l" defTabSz="914272" rtl="0" eaLnBrk="1" latinLnBrk="0" hangingPunct="1">
        <a:defRPr sz="1733" kern="1200">
          <a:solidFill>
            <a:schemeClr val="tx1"/>
          </a:solidFill>
          <a:latin typeface="+mn-lt"/>
          <a:ea typeface="+mn-ea"/>
          <a:cs typeface="+mn-cs"/>
        </a:defRPr>
      </a:lvl6pPr>
      <a:lvl7pPr marL="2742817" algn="l" defTabSz="914272" rtl="0" eaLnBrk="1" latinLnBrk="0" hangingPunct="1">
        <a:defRPr sz="1733" kern="1200">
          <a:solidFill>
            <a:schemeClr val="tx1"/>
          </a:solidFill>
          <a:latin typeface="+mn-lt"/>
          <a:ea typeface="+mn-ea"/>
          <a:cs typeface="+mn-cs"/>
        </a:defRPr>
      </a:lvl7pPr>
      <a:lvl8pPr marL="3199955" algn="l" defTabSz="914272" rtl="0" eaLnBrk="1" latinLnBrk="0" hangingPunct="1">
        <a:defRPr sz="1733" kern="1200">
          <a:solidFill>
            <a:schemeClr val="tx1"/>
          </a:solidFill>
          <a:latin typeface="+mn-lt"/>
          <a:ea typeface="+mn-ea"/>
          <a:cs typeface="+mn-cs"/>
        </a:defRPr>
      </a:lvl8pPr>
      <a:lvl9pPr marL="3657090" algn="l" defTabSz="914272"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notesSlide" Target="../notesSlides/notesSlide11.xml"/><Relationship Id="rId16"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6.jpeg"/><Relationship Id="rId5" Type="http://schemas.openxmlformats.org/officeDocument/2006/relationships/image" Target="../media/image65.jpeg"/><Relationship Id="rId4" Type="http://schemas.openxmlformats.org/officeDocument/2006/relationships/image" Target="../media/image64.jpeg"/></Relationships>
</file>

<file path=ppt/slides/_rels/slide1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16.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hyperlink" Target="https://dbc-7aae45b1-854a.cloud.databricks.com/#notebook/12075/dashboard/12086/present" TargetMode="External"/><Relationship Id="rId4" Type="http://schemas.openxmlformats.org/officeDocument/2006/relationships/image" Target="../media/image69.png"/><Relationship Id="rId9" Type="http://schemas.openxmlformats.org/officeDocument/2006/relationships/image" Target="../media/image73.png"/></Relationships>
</file>

<file path=ppt/slides/_rels/slide1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6.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image" Target="../media/image79.png"/><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image" Target="../media/image78.png"/><Relationship Id="rId16" Type="http://schemas.openxmlformats.org/officeDocument/2006/relationships/image" Target="../media/image92.png"/><Relationship Id="rId1" Type="http://schemas.openxmlformats.org/officeDocument/2006/relationships/slideLayout" Target="../slideLayouts/slideLayout1.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5" Type="http://schemas.openxmlformats.org/officeDocument/2006/relationships/image" Target="../media/image91.sv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png"/></Relationships>
</file>

<file path=ppt/slides/_rels/slide24.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00.png"/><Relationship Id="rId3" Type="http://schemas.openxmlformats.org/officeDocument/2006/relationships/image" Target="../media/image96.png"/><Relationship Id="rId7" Type="http://schemas.openxmlformats.org/officeDocument/2006/relationships/image" Target="../media/image78.png"/><Relationship Id="rId12" Type="http://schemas.openxmlformats.org/officeDocument/2006/relationships/image" Target="../media/image83.png"/><Relationship Id="rId17" Type="http://schemas.openxmlformats.org/officeDocument/2006/relationships/image" Target="../media/image104.png"/><Relationship Id="rId2" Type="http://schemas.openxmlformats.org/officeDocument/2006/relationships/image" Target="../media/image95.png"/><Relationship Id="rId16" Type="http://schemas.openxmlformats.org/officeDocument/2006/relationships/image" Target="../media/image103.png"/><Relationship Id="rId1" Type="http://schemas.openxmlformats.org/officeDocument/2006/relationships/slideLayout" Target="../slideLayouts/slideLayout17.xml"/><Relationship Id="rId6" Type="http://schemas.openxmlformats.org/officeDocument/2006/relationships/image" Target="../media/image99.png"/><Relationship Id="rId11" Type="http://schemas.openxmlformats.org/officeDocument/2006/relationships/image" Target="../media/image82.png"/><Relationship Id="rId5" Type="http://schemas.openxmlformats.org/officeDocument/2006/relationships/image" Target="../media/image98.png"/><Relationship Id="rId15" Type="http://schemas.openxmlformats.org/officeDocument/2006/relationships/image" Target="../media/image102.png"/><Relationship Id="rId10" Type="http://schemas.openxmlformats.org/officeDocument/2006/relationships/image" Target="../media/image81.png"/><Relationship Id="rId4" Type="http://schemas.openxmlformats.org/officeDocument/2006/relationships/image" Target="../media/image97.png"/><Relationship Id="rId9" Type="http://schemas.openxmlformats.org/officeDocument/2006/relationships/image" Target="../media/image80.png"/><Relationship Id="rId14" Type="http://schemas.openxmlformats.org/officeDocument/2006/relationships/image" Target="../media/image10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5" Type="http://schemas.openxmlformats.org/officeDocument/2006/relationships/image" Target="../media/image115.png"/><Relationship Id="rId4" Type="http://schemas.openxmlformats.org/officeDocument/2006/relationships/image" Target="../media/image1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3" Type="http://schemas.openxmlformats.org/officeDocument/2006/relationships/image" Target="../media/image117.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notesSlide" Target="../notesSlides/notesSlide15.xml"/><Relationship Id="rId16" Type="http://schemas.openxmlformats.org/officeDocument/2006/relationships/image" Target="../media/image129.png"/><Relationship Id="rId1" Type="http://schemas.openxmlformats.org/officeDocument/2006/relationships/slideLayout" Target="../slideLayouts/slideLayout7.xml"/><Relationship Id="rId6" Type="http://schemas.openxmlformats.org/officeDocument/2006/relationships/image" Target="../media/image120.png"/><Relationship Id="rId11" Type="http://schemas.openxmlformats.org/officeDocument/2006/relationships/image" Target="../media/image125.png"/><Relationship Id="rId5" Type="http://schemas.openxmlformats.org/officeDocument/2006/relationships/image" Target="../media/image119.png"/><Relationship Id="rId15" Type="http://schemas.openxmlformats.org/officeDocument/2006/relationships/slide" Target="slide12.xml"/><Relationship Id="rId10" Type="http://schemas.openxmlformats.org/officeDocument/2006/relationships/image" Target="../media/image124.png"/><Relationship Id="rId4" Type="http://schemas.openxmlformats.org/officeDocument/2006/relationships/image" Target="../media/image118.png"/><Relationship Id="rId9" Type="http://schemas.openxmlformats.org/officeDocument/2006/relationships/image" Target="../media/image123.png"/><Relationship Id="rId14" Type="http://schemas.openxmlformats.org/officeDocument/2006/relationships/image" Target="../media/image128.png"/></Relationships>
</file>

<file path=ppt/slides/_rels/slide32.xml.rels><?xml version="1.0" encoding="UTF-8" standalone="yes"?>
<Relationships xmlns="http://schemas.openxmlformats.org/package/2006/relationships"><Relationship Id="rId3" Type="http://schemas.openxmlformats.org/officeDocument/2006/relationships/hyperlink" Target="mailto:Vijay@LatentView.com"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3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32.jpeg"/><Relationship Id="rId5" Type="http://schemas.microsoft.com/office/2007/relationships/hdphoto" Target="../media/hdphoto3.wdp"/><Relationship Id="rId4" Type="http://schemas.openxmlformats.org/officeDocument/2006/relationships/image" Target="../media/image131.png"/></Relationships>
</file>

<file path=ppt/slides/_rels/slide34.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44.png"/><Relationship Id="rId3" Type="http://schemas.openxmlformats.org/officeDocument/2006/relationships/image" Target="../media/image134.png"/><Relationship Id="rId7" Type="http://schemas.openxmlformats.org/officeDocument/2006/relationships/image" Target="../media/image138.png"/><Relationship Id="rId12" Type="http://schemas.openxmlformats.org/officeDocument/2006/relationships/image" Target="../media/image14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36.png"/><Relationship Id="rId10" Type="http://schemas.openxmlformats.org/officeDocument/2006/relationships/image" Target="../media/image141.png"/><Relationship Id="rId4" Type="http://schemas.openxmlformats.org/officeDocument/2006/relationships/image" Target="../media/image135.png"/><Relationship Id="rId9" Type="http://schemas.openxmlformats.org/officeDocument/2006/relationships/image" Target="../media/image140.png"/><Relationship Id="rId14" Type="http://schemas.openxmlformats.org/officeDocument/2006/relationships/image" Target="../media/image145.png"/></Relationships>
</file>

<file path=ppt/slides/_rels/slide35.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6.jpeg"/><Relationship Id="rId7" Type="http://schemas.microsoft.com/office/2007/relationships/hdphoto" Target="../media/hdphoto5.wdp"/><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8.png"/><Relationship Id="rId5" Type="http://schemas.microsoft.com/office/2007/relationships/hdphoto" Target="../media/hdphoto4.wdp"/><Relationship Id="rId4" Type="http://schemas.openxmlformats.org/officeDocument/2006/relationships/image" Target="../media/image147.png"/><Relationship Id="rId9" Type="http://schemas.openxmlformats.org/officeDocument/2006/relationships/image" Target="../media/image150.png"/></Relationships>
</file>

<file path=ppt/slides/_rels/slide36.xml.rels><?xml version="1.0" encoding="UTF-8" standalone="yes"?>
<Relationships xmlns="http://schemas.openxmlformats.org/package/2006/relationships"><Relationship Id="rId3" Type="http://schemas.openxmlformats.org/officeDocument/2006/relationships/image" Target="../media/image151.png"/><Relationship Id="rId7" Type="http://schemas.openxmlformats.org/officeDocument/2006/relationships/image" Target="../media/image15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s>
</file>

<file path=ppt/slides/_rels/slide37.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1343" y="696616"/>
            <a:ext cx="8953722" cy="1145350"/>
          </a:xfrm>
        </p:spPr>
        <p:txBody>
          <a:bodyPr/>
          <a:lstStyle/>
          <a:p>
            <a:r>
              <a:rPr lang="en-US" dirty="0"/>
              <a:t>Latentview Introduction &amp; Capabilities </a:t>
            </a:r>
          </a:p>
        </p:txBody>
      </p:sp>
      <p:sp>
        <p:nvSpPr>
          <p:cNvPr id="8" name="Content Placeholder 7"/>
          <p:cNvSpPr>
            <a:spLocks noGrp="1"/>
          </p:cNvSpPr>
          <p:nvPr>
            <p:ph sz="quarter" idx="13"/>
          </p:nvPr>
        </p:nvSpPr>
        <p:spPr>
          <a:xfrm>
            <a:off x="894626" y="3962591"/>
            <a:ext cx="2637248" cy="426958"/>
          </a:xfrm>
        </p:spPr>
        <p:txBody>
          <a:bodyPr/>
          <a:lstStyle/>
          <a:p>
            <a:r>
              <a:rPr lang="en-US" dirty="0"/>
              <a:t>Sep, 2018</a:t>
            </a:r>
          </a:p>
        </p:txBody>
      </p:sp>
    </p:spTree>
    <p:extLst>
      <p:ext uri="{BB962C8B-B14F-4D97-AF65-F5344CB8AC3E}">
        <p14:creationId xmlns:p14="http://schemas.microsoft.com/office/powerpoint/2010/main" val="4812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12A03-0ACD-4ACA-AC31-DBB61AF3C97C}"/>
              </a:ext>
            </a:extLst>
          </p:cNvPr>
          <p:cNvSpPr>
            <a:spLocks noGrp="1"/>
          </p:cNvSpPr>
          <p:nvPr>
            <p:ph sz="quarter" idx="10"/>
          </p:nvPr>
        </p:nvSpPr>
        <p:spPr/>
        <p:txBody>
          <a:bodyPr/>
          <a:lstStyle/>
          <a:p>
            <a:r>
              <a:rPr lang="en-US" dirty="0"/>
              <a:t>Projects within BMW</a:t>
            </a:r>
          </a:p>
        </p:txBody>
      </p:sp>
    </p:spTree>
    <p:extLst>
      <p:ext uri="{BB962C8B-B14F-4D97-AF65-F5344CB8AC3E}">
        <p14:creationId xmlns:p14="http://schemas.microsoft.com/office/powerpoint/2010/main" val="236899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marL="0" marR="0" lvl="0" indent="-177800" algn="ctr" rtl="0">
              <a:lnSpc>
                <a:spcPct val="90000"/>
              </a:lnSpc>
              <a:spcBef>
                <a:spcPts val="0"/>
              </a:spcBef>
              <a:buClr>
                <a:schemeClr val="lt1"/>
              </a:buClr>
              <a:buSzPct val="100000"/>
              <a:buFont typeface="Arial"/>
              <a:buNone/>
            </a:pPr>
            <a:r>
              <a:rPr lang="en-US" dirty="0">
                <a:solidFill>
                  <a:schemeClr val="lt1"/>
                </a:solidFill>
                <a:ea typeface="Arial"/>
                <a:sym typeface="Arial"/>
              </a:rPr>
              <a:t>Projects within BMW</a:t>
            </a:r>
            <a:endParaRPr lang="en-US" sz="2800" b="0" i="0" u="none" strike="noStrike" cap="none" dirty="0">
              <a:solidFill>
                <a:schemeClr val="lt1"/>
              </a:solidFill>
              <a:ea typeface="Arial"/>
              <a:sym typeface="Arial"/>
            </a:endParaRPr>
          </a:p>
        </p:txBody>
      </p:sp>
      <p:graphicFrame>
        <p:nvGraphicFramePr>
          <p:cNvPr id="3" name="Inhaltsplatzhalter 8">
            <a:extLst>
              <a:ext uri="{FF2B5EF4-FFF2-40B4-BE49-F238E27FC236}">
                <a16:creationId xmlns:a16="http://schemas.microsoft.com/office/drawing/2014/main" id="{D8C34271-2DC0-43FE-964C-4E3D66B04323}"/>
              </a:ext>
            </a:extLst>
          </p:cNvPr>
          <p:cNvGraphicFramePr>
            <a:graphicFrameLocks/>
          </p:cNvGraphicFramePr>
          <p:nvPr>
            <p:extLst>
              <p:ext uri="{D42A27DB-BD31-4B8C-83A1-F6EECF244321}">
                <p14:modId xmlns:p14="http://schemas.microsoft.com/office/powerpoint/2010/main" val="1887654228"/>
              </p:ext>
            </p:extLst>
          </p:nvPr>
        </p:nvGraphicFramePr>
        <p:xfrm>
          <a:off x="432770" y="832312"/>
          <a:ext cx="11372304" cy="5377028"/>
        </p:xfrm>
        <a:graphic>
          <a:graphicData uri="http://schemas.openxmlformats.org/drawingml/2006/table">
            <a:tbl>
              <a:tblPr firstRow="1" bandRow="1">
                <a:tableStyleId>{2A488322-F2BA-4B5B-9748-0D474271808F}</a:tableStyleId>
              </a:tblPr>
              <a:tblGrid>
                <a:gridCol w="1625030">
                  <a:extLst>
                    <a:ext uri="{9D8B030D-6E8A-4147-A177-3AD203B41FA5}">
                      <a16:colId xmlns:a16="http://schemas.microsoft.com/office/drawing/2014/main" val="20000"/>
                    </a:ext>
                  </a:extLst>
                </a:gridCol>
                <a:gridCol w="2439472">
                  <a:extLst>
                    <a:ext uri="{9D8B030D-6E8A-4147-A177-3AD203B41FA5}">
                      <a16:colId xmlns:a16="http://schemas.microsoft.com/office/drawing/2014/main" val="2247794408"/>
                    </a:ext>
                  </a:extLst>
                </a:gridCol>
                <a:gridCol w="2954129">
                  <a:extLst>
                    <a:ext uri="{9D8B030D-6E8A-4147-A177-3AD203B41FA5}">
                      <a16:colId xmlns:a16="http://schemas.microsoft.com/office/drawing/2014/main" val="20001"/>
                    </a:ext>
                  </a:extLst>
                </a:gridCol>
                <a:gridCol w="4353673">
                  <a:extLst>
                    <a:ext uri="{9D8B030D-6E8A-4147-A177-3AD203B41FA5}">
                      <a16:colId xmlns:a16="http://schemas.microsoft.com/office/drawing/2014/main" val="20002"/>
                    </a:ext>
                  </a:extLst>
                </a:gridCol>
              </a:tblGrid>
              <a:tr h="488360">
                <a:tc>
                  <a:txBody>
                    <a:bodyPr/>
                    <a:lstStyle/>
                    <a:p>
                      <a:pPr algn="ctr"/>
                      <a:r>
                        <a:rPr lang="de-DE" sz="1600" dirty="0">
                          <a:latin typeface="Arial" panose="020B0604020202020204" pitchFamily="34" charset="0"/>
                          <a:cs typeface="Arial" panose="020B0604020202020204" pitchFamily="34" charset="0"/>
                        </a:rPr>
                        <a:t>Department</a:t>
                      </a:r>
                    </a:p>
                  </a:txBody>
                  <a:tcPr anchor="ctr"/>
                </a:tc>
                <a:tc>
                  <a:txBody>
                    <a:bodyPr/>
                    <a:lstStyle/>
                    <a:p>
                      <a:pPr algn="ctr"/>
                      <a:r>
                        <a:rPr lang="de-DE" sz="1600" dirty="0">
                          <a:latin typeface="Arial" panose="020B0604020202020204" pitchFamily="34" charset="0"/>
                          <a:cs typeface="Arial" panose="020B0604020202020204" pitchFamily="34" charset="0"/>
                        </a:rPr>
                        <a:t>Area of Work</a:t>
                      </a:r>
                    </a:p>
                  </a:txBody>
                  <a:tcPr anchor="ctr"/>
                </a:tc>
                <a:tc>
                  <a:txBody>
                    <a:bodyPr/>
                    <a:lstStyle/>
                    <a:p>
                      <a:pPr algn="ctr"/>
                      <a:r>
                        <a:rPr lang="de-DE" sz="1600" dirty="0">
                          <a:latin typeface="Arial" panose="020B0604020202020204" pitchFamily="34" charset="0"/>
                          <a:cs typeface="Arial" panose="020B0604020202020204" pitchFamily="34" charset="0"/>
                        </a:rPr>
                        <a:t>Goal</a:t>
                      </a:r>
                    </a:p>
                  </a:txBody>
                  <a:tcPr anchor="ctr"/>
                </a:tc>
                <a:tc>
                  <a:txBody>
                    <a:bodyPr/>
                    <a:lstStyle/>
                    <a:p>
                      <a:pPr algn="ctr"/>
                      <a:r>
                        <a:rPr lang="de-DE" sz="1600" dirty="0">
                          <a:latin typeface="Arial" panose="020B0604020202020204" pitchFamily="34" charset="0"/>
                          <a:cs typeface="Arial" panose="020B0604020202020204" pitchFamily="34" charset="0"/>
                        </a:rPr>
                        <a:t>Topic / Theme / Usecase</a:t>
                      </a:r>
                    </a:p>
                  </a:txBody>
                  <a:tcPr anchor="ctr"/>
                </a:tc>
                <a:extLst>
                  <a:ext uri="{0D108BD9-81ED-4DB2-BD59-A6C34878D82A}">
                    <a16:rowId xmlns:a16="http://schemas.microsoft.com/office/drawing/2014/main" val="10000"/>
                  </a:ext>
                </a:extLst>
              </a:tr>
              <a:tr h="1096053">
                <a:tc>
                  <a:txBody>
                    <a:bodyPr/>
                    <a:lstStyle/>
                    <a:p>
                      <a:pPr algn="ctr"/>
                      <a:r>
                        <a:rPr lang="de-DE" sz="1400" dirty="0">
                          <a:latin typeface="Arial" panose="020B0604020202020204" pitchFamily="34" charset="0"/>
                          <a:cs typeface="Arial" panose="020B0604020202020204" pitchFamily="34" charset="0"/>
                        </a:rPr>
                        <a:t>AQ-16</a:t>
                      </a:r>
                      <a:endParaRPr lang="de-DE" sz="1400" b="0" dirty="0">
                        <a:latin typeface="Arial" panose="020B0604020202020204" pitchFamily="34" charset="0"/>
                        <a:cs typeface="Arial" panose="020B0604020202020204" pitchFamily="34" charset="0"/>
                      </a:endParaRPr>
                    </a:p>
                  </a:txBody>
                  <a:tcPr anchor="ctr"/>
                </a:tc>
                <a:tc>
                  <a:txBody>
                    <a:bodyPr/>
                    <a:lstStyle/>
                    <a:p>
                      <a:pPr algn="ctr"/>
                      <a:r>
                        <a:rPr lang="de-DE" sz="1400" dirty="0">
                          <a:latin typeface="Arial" panose="020B0604020202020204" pitchFamily="34" charset="0"/>
                          <a:cs typeface="Arial" panose="020B0604020202020204" pitchFamily="34" charset="0"/>
                        </a:rPr>
                        <a:t>Preventive Maintanance &amp; </a:t>
                      </a:r>
                    </a:p>
                    <a:p>
                      <a:pPr algn="ctr"/>
                      <a:r>
                        <a:rPr lang="de-DE" sz="1400" dirty="0">
                          <a:latin typeface="Arial" panose="020B0604020202020204" pitchFamily="34" charset="0"/>
                          <a:cs typeface="Arial" panose="020B0604020202020204" pitchFamily="34" charset="0"/>
                        </a:rPr>
                        <a:t>Cost Reduction</a:t>
                      </a:r>
                      <a:endParaRPr lang="de-DE" sz="1400" b="0" dirty="0">
                        <a:latin typeface="Arial" panose="020B0604020202020204" pitchFamily="34" charset="0"/>
                        <a:cs typeface="Arial" panose="020B0604020202020204" pitchFamily="34" charset="0"/>
                      </a:endParaRPr>
                    </a:p>
                  </a:txBody>
                  <a:tcPr anchor="ctr"/>
                </a:tc>
                <a:tc>
                  <a:txBody>
                    <a:bodyPr/>
                    <a:lstStyle/>
                    <a:p>
                      <a:r>
                        <a:rPr lang="de-DE" sz="1300" dirty="0">
                          <a:latin typeface="Arial" panose="020B0604020202020204" pitchFamily="34" charset="0"/>
                          <a:cs typeface="Arial" panose="020B0604020202020204" pitchFamily="34" charset="0"/>
                        </a:rPr>
                        <a:t>Leveraging  data to identify driving profile &amp; optimize warranty costs</a:t>
                      </a:r>
                      <a:endParaRPr lang="de-DE" sz="1300" b="0" dirty="0">
                        <a:latin typeface="Arial" panose="020B0604020202020204" pitchFamily="34" charset="0"/>
                        <a:cs typeface="Arial" panose="020B0604020202020204" pitchFamily="34" charset="0"/>
                      </a:endParaRPr>
                    </a:p>
                  </a:txBody>
                  <a:tcPr anchor="ctr"/>
                </a:tc>
                <a:tc>
                  <a:txBody>
                    <a:bodyPr/>
                    <a:lstStyle/>
                    <a:p>
                      <a:pPr marL="630238" indent="-630238"/>
                      <a:r>
                        <a:rPr lang="de-DE" sz="1300" dirty="0">
                          <a:latin typeface="Arial" panose="020B0604020202020204" pitchFamily="34" charset="0"/>
                          <a:cs typeface="Arial" panose="020B0604020202020204" pitchFamily="34" charset="0"/>
                        </a:rPr>
                        <a:t>Phase 1:  Analyse driving profiles</a:t>
                      </a:r>
                      <a:endParaRPr lang="de-DE" sz="1300" baseline="0" dirty="0">
                        <a:latin typeface="Arial" panose="020B0604020202020204" pitchFamily="34" charset="0"/>
                        <a:cs typeface="Arial" panose="020B0604020202020204" pitchFamily="34" charset="0"/>
                      </a:endParaRPr>
                    </a:p>
                    <a:p>
                      <a:pPr marL="630238" indent="-630238"/>
                      <a:r>
                        <a:rPr lang="de-DE" sz="1300" baseline="0" dirty="0">
                          <a:latin typeface="Arial" panose="020B0604020202020204" pitchFamily="34" charset="0"/>
                          <a:cs typeface="Arial" panose="020B0604020202020204" pitchFamily="34" charset="0"/>
                        </a:rPr>
                        <a:t>Phase 2:  Determing Risk, Costs of breakdown &amp; recommend service action (Customer Care Package)</a:t>
                      </a:r>
                      <a:endParaRPr lang="de-DE" sz="1300" b="0" baseline="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1560035">
                <a:tc>
                  <a:txBody>
                    <a:bodyPr/>
                    <a:lstStyle/>
                    <a:p>
                      <a:pPr marL="0" algn="ctr" defTabSz="914400" rtl="0" eaLnBrk="1" latinLnBrk="0" hangingPunct="1"/>
                      <a:r>
                        <a:rPr lang="de-DE" sz="1400" kern="1200" dirty="0">
                          <a:latin typeface="Arial" panose="020B0604020202020204" pitchFamily="34" charset="0"/>
                          <a:cs typeface="Arial" panose="020B0604020202020204" pitchFamily="34" charset="0"/>
                        </a:rPr>
                        <a:t>AQ - S / AQ-14</a:t>
                      </a:r>
                      <a:endParaRPr lang="de-DE" sz="140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algn="ctr" defTabSz="914400" rtl="0" eaLnBrk="1" latinLnBrk="0" hangingPunct="1"/>
                      <a:r>
                        <a:rPr lang="de-DE" sz="1400" kern="1200" dirty="0">
                          <a:latin typeface="Arial" panose="020B0604020202020204" pitchFamily="34" charset="0"/>
                          <a:cs typeface="Arial" panose="020B0604020202020204" pitchFamily="34" charset="0"/>
                        </a:rPr>
                        <a:t>Customer Satisfaction scoring &amp; Dealer Inteligence &amp; </a:t>
                      </a:r>
                    </a:p>
                    <a:p>
                      <a:pPr marL="0" algn="ctr" defTabSz="914400" rtl="0" eaLnBrk="1" latinLnBrk="0" hangingPunct="1"/>
                      <a:r>
                        <a:rPr lang="de-DE" sz="1400" kern="1200" dirty="0">
                          <a:latin typeface="Arial" panose="020B0604020202020204" pitchFamily="34" charset="0"/>
                          <a:cs typeface="Arial" panose="020B0604020202020204" pitchFamily="34" charset="0"/>
                        </a:rPr>
                        <a:t>Customer 360</a:t>
                      </a:r>
                      <a:r>
                        <a:rPr lang="de-DE" sz="1400" kern="1200" baseline="30000" dirty="0">
                          <a:latin typeface="Arial" panose="020B0604020202020204" pitchFamily="34" charset="0"/>
                          <a:cs typeface="Arial" panose="020B0604020202020204" pitchFamily="34" charset="0"/>
                        </a:rPr>
                        <a:t>0</a:t>
                      </a:r>
                      <a:endParaRPr lang="de-DE" sz="1400" kern="1200" baseline="300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algn="ctr" defTabSz="914400" rtl="0" eaLnBrk="1" latinLnBrk="0" hangingPunct="1"/>
                      <a:r>
                        <a:rPr lang="de-DE" sz="1400" kern="1200" dirty="0">
                          <a:latin typeface="Arial" panose="020B0604020202020204" pitchFamily="34" charset="0"/>
                          <a:cs typeface="Arial" panose="020B0604020202020204" pitchFamily="34" charset="0"/>
                        </a:rPr>
                        <a:t>Good Will Management: Leverage data to improve dealer  interactios with custome</a:t>
                      </a:r>
                      <a:endParaRPr lang="de-DE" sz="140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algn="ctr" defTabSz="914400" rtl="0" eaLnBrk="1" latinLnBrk="0" hangingPunct="1"/>
                      <a:r>
                        <a:rPr lang="de-DE" sz="1400" kern="1200" dirty="0">
                          <a:latin typeface="Arial" panose="020B0604020202020204" pitchFamily="34" charset="0"/>
                          <a:cs typeface="Arial" panose="020B0604020202020204" pitchFamily="34" charset="0"/>
                        </a:rPr>
                        <a:t>Provide 360° customer view to dealers about customer </a:t>
                      </a:r>
                    </a:p>
                    <a:p>
                      <a:pPr marL="0" algn="ctr" defTabSz="914400" rtl="0" eaLnBrk="1" latinLnBrk="0" hangingPunct="1"/>
                      <a:r>
                        <a:rPr lang="de-DE" sz="1400" kern="1200" dirty="0">
                          <a:latin typeface="Arial" panose="020B0604020202020204" pitchFamily="34" charset="0"/>
                          <a:cs typeface="Arial" panose="020B0604020202020204" pitchFamily="34" charset="0"/>
                        </a:rPr>
                        <a:t>i.e. Past sales, Service experience &amp; Special care needed</a:t>
                      </a:r>
                    </a:p>
                    <a:p>
                      <a:pPr marL="0" algn="ctr" defTabSz="914400" rtl="0" eaLnBrk="1" latinLnBrk="0" hangingPunct="1"/>
                      <a:endParaRPr lang="de-DE" sz="1400" kern="1200" dirty="0">
                        <a:latin typeface="Arial" panose="020B0604020202020204" pitchFamily="34" charset="0"/>
                        <a:cs typeface="Arial" panose="020B0604020202020204" pitchFamily="34" charset="0"/>
                      </a:endParaRPr>
                    </a:p>
                    <a:p>
                      <a:pPr marL="0" algn="ctr" defTabSz="914400" rtl="0" eaLnBrk="1" latinLnBrk="0" hangingPunct="1"/>
                      <a:r>
                        <a:rPr lang="de-DE" sz="1400" kern="1200" dirty="0">
                          <a:latin typeface="Arial" panose="020B0604020202020204" pitchFamily="34" charset="0"/>
                          <a:cs typeface="Arial" panose="020B0604020202020204" pitchFamily="34" charset="0"/>
                        </a:rPr>
                        <a:t>Considered data: Connected Vehicle, Service KPI, CRM</a:t>
                      </a:r>
                      <a:endParaRPr lang="de-DE" sz="140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0003"/>
                  </a:ext>
                </a:extLst>
              </a:tr>
              <a:tr h="963341">
                <a:tc>
                  <a:txBody>
                    <a:bodyPr/>
                    <a:lstStyle/>
                    <a:p>
                      <a:pPr algn="ctr"/>
                      <a:r>
                        <a:rPr lang="de-DE" sz="1400" dirty="0">
                          <a:latin typeface="Arial" panose="020B0604020202020204" pitchFamily="34" charset="0"/>
                          <a:cs typeface="Arial" panose="020B0604020202020204" pitchFamily="34" charset="0"/>
                        </a:rPr>
                        <a:t>AU-8 / </a:t>
                      </a:r>
                    </a:p>
                    <a:p>
                      <a:pPr algn="ctr"/>
                      <a:r>
                        <a:rPr lang="de-DE" sz="1400" dirty="0">
                          <a:latin typeface="Arial" panose="020B0604020202020204" pitchFamily="34" charset="0"/>
                          <a:cs typeface="Arial" panose="020B0604020202020204" pitchFamily="34" charset="0"/>
                        </a:rPr>
                        <a:t>TV-11 / TV-14</a:t>
                      </a:r>
                    </a:p>
                  </a:txBody>
                  <a:tcPr anchor="ctr"/>
                </a:tc>
                <a:tc>
                  <a:txBody>
                    <a:bodyPr/>
                    <a:lstStyle/>
                    <a:p>
                      <a:pPr algn="ctr"/>
                      <a:r>
                        <a:rPr lang="de-DE" sz="1400" dirty="0">
                          <a:latin typeface="Arial" panose="020B0604020202020204" pitchFamily="34" charset="0"/>
                          <a:cs typeface="Arial" panose="020B0604020202020204" pitchFamily="34" charset="0"/>
                        </a:rPr>
                        <a:t>Order to Delivery</a:t>
                      </a:r>
                    </a:p>
                    <a:p>
                      <a:pPr algn="ctr"/>
                      <a:r>
                        <a:rPr lang="de-DE" sz="1400" dirty="0">
                          <a:latin typeface="Arial" panose="020B0604020202020204" pitchFamily="34" charset="0"/>
                          <a:cs typeface="Arial" panose="020B0604020202020204" pitchFamily="34" charset="0"/>
                        </a:rPr>
                        <a:t>Demand Management</a:t>
                      </a:r>
                    </a:p>
                  </a:txBody>
                  <a:tcPr anchor="ctr"/>
                </a:tc>
                <a:tc>
                  <a:txBody>
                    <a:bodyPr/>
                    <a:lstStyle/>
                    <a:p>
                      <a:r>
                        <a:rPr lang="de-DE" sz="1300" dirty="0">
                          <a:latin typeface="Arial" panose="020B0604020202020204" pitchFamily="34" charset="0"/>
                          <a:cs typeface="Arial" panose="020B0604020202020204" pitchFamily="34" charset="0"/>
                        </a:rPr>
                        <a:t>Optimize</a:t>
                      </a:r>
                      <a:r>
                        <a:rPr lang="de-DE" sz="1300" baseline="0" dirty="0">
                          <a:latin typeface="Arial" panose="020B0604020202020204" pitchFamily="34" charset="0"/>
                          <a:cs typeface="Arial" panose="020B0604020202020204" pitchFamily="34" charset="0"/>
                        </a:rPr>
                        <a:t> production &amp; sales costs</a:t>
                      </a:r>
                    </a:p>
                    <a:p>
                      <a:r>
                        <a:rPr lang="de-DE" sz="1300" baseline="0" dirty="0">
                          <a:latin typeface="Arial" panose="020B0604020202020204" pitchFamily="34" charset="0"/>
                          <a:cs typeface="Arial" panose="020B0604020202020204" pitchFamily="34" charset="0"/>
                        </a:rPr>
                        <a:t>by identifying demand shifts in vehicle configuration / customization</a:t>
                      </a:r>
                      <a:endParaRPr lang="de-DE" sz="1300" dirty="0">
                        <a:latin typeface="Arial" panose="020B0604020202020204" pitchFamily="34" charset="0"/>
                        <a:cs typeface="Arial" panose="020B0604020202020204" pitchFamily="34" charset="0"/>
                      </a:endParaRPr>
                    </a:p>
                  </a:txBody>
                  <a:tcPr anchor="ctr"/>
                </a:tc>
                <a:tc>
                  <a:txBody>
                    <a:bodyPr/>
                    <a:lstStyle/>
                    <a:p>
                      <a:r>
                        <a:rPr lang="de-DE" sz="1300" baseline="0" dirty="0">
                          <a:latin typeface="Arial" panose="020B0604020202020204" pitchFamily="34" charset="0"/>
                          <a:cs typeface="Arial" panose="020B0604020202020204" pitchFamily="34" charset="0"/>
                        </a:rPr>
                        <a:t>Using Social Media &amp; publicly available data to study various unforeseen demand shifts</a:t>
                      </a:r>
                      <a:br>
                        <a:rPr lang="de-DE" sz="1300" baseline="0" dirty="0">
                          <a:latin typeface="Arial" panose="020B0604020202020204" pitchFamily="34" charset="0"/>
                          <a:cs typeface="Arial" panose="020B0604020202020204" pitchFamily="34" charset="0"/>
                        </a:rPr>
                      </a:br>
                      <a:r>
                        <a:rPr lang="de-DE" sz="1300" baseline="0" dirty="0">
                          <a:latin typeface="Arial" panose="020B0604020202020204" pitchFamily="34" charset="0"/>
                          <a:cs typeface="Arial" panose="020B0604020202020204" pitchFamily="34" charset="0"/>
                        </a:rPr>
                        <a:t>    - Ex: Diesel Engines after VW Diesel gate scandal.</a:t>
                      </a:r>
                      <a:endParaRPr lang="de-DE" sz="13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802301004"/>
                  </a:ext>
                </a:extLst>
              </a:tr>
              <a:tr h="1244314">
                <a:tc>
                  <a:txBody>
                    <a:bodyPr/>
                    <a:lstStyle/>
                    <a:p>
                      <a:pPr algn="ctr"/>
                      <a:r>
                        <a:rPr lang="de-DE" sz="1400" dirty="0">
                          <a:latin typeface="Arial" panose="020B0604020202020204" pitchFamily="34" charset="0"/>
                          <a:cs typeface="Arial" panose="020B0604020202020204" pitchFamily="34" charset="0"/>
                        </a:rPr>
                        <a:t>AK-24</a:t>
                      </a:r>
                    </a:p>
                  </a:txBody>
                  <a:tcPr anchor="ctr"/>
                </a:tc>
                <a:tc>
                  <a:txBody>
                    <a:bodyPr/>
                    <a:lstStyle/>
                    <a:p>
                      <a:pPr marL="0" indent="0" algn="ctr">
                        <a:buNone/>
                      </a:pPr>
                      <a:r>
                        <a:rPr lang="de-DE" sz="1400" dirty="0">
                          <a:latin typeface="Arial" panose="020B0604020202020204" pitchFamily="34" charset="0"/>
                          <a:cs typeface="Arial" panose="020B0604020202020204" pitchFamily="34" charset="0"/>
                        </a:rPr>
                        <a:t>Brand Reach &amp; Audience Perception</a:t>
                      </a:r>
                    </a:p>
                  </a:txBody>
                  <a:tcPr anchor="ctr"/>
                </a:tc>
                <a:tc>
                  <a:txBody>
                    <a:bodyPr/>
                    <a:lstStyle/>
                    <a:p>
                      <a:pPr marL="173038" indent="-173038">
                        <a:buNone/>
                      </a:pPr>
                      <a:r>
                        <a:rPr lang="de-DE" sz="1300" dirty="0">
                          <a:latin typeface="Arial" panose="020B0604020202020204" pitchFamily="34" charset="0"/>
                          <a:cs typeface="Arial" panose="020B0604020202020204" pitchFamily="34" charset="0"/>
                        </a:rPr>
                        <a:t>1. Determine</a:t>
                      </a:r>
                      <a:r>
                        <a:rPr lang="de-DE" sz="1300" baseline="0" dirty="0">
                          <a:latin typeface="Arial" panose="020B0604020202020204" pitchFamily="34" charset="0"/>
                          <a:cs typeface="Arial" panose="020B0604020202020204" pitchFamily="34" charset="0"/>
                        </a:rPr>
                        <a:t> the role of BMW Motorsports to BMW brand </a:t>
                      </a:r>
                    </a:p>
                    <a:p>
                      <a:pPr marL="173038" indent="-173038">
                        <a:buNone/>
                      </a:pPr>
                      <a:r>
                        <a:rPr lang="de-DE" sz="1300" baseline="0" dirty="0">
                          <a:latin typeface="Arial" panose="020B0604020202020204" pitchFamily="34" charset="0"/>
                          <a:cs typeface="Arial" panose="020B0604020202020204" pitchFamily="34" charset="0"/>
                        </a:rPr>
                        <a:t>2. Derive insight for Motorsport vehicle development</a:t>
                      </a:r>
                      <a:endParaRPr lang="de-DE" sz="1300" dirty="0">
                        <a:latin typeface="Arial" panose="020B0604020202020204" pitchFamily="34" charset="0"/>
                        <a:cs typeface="Arial" panose="020B0604020202020204" pitchFamily="34" charset="0"/>
                      </a:endParaRPr>
                    </a:p>
                  </a:txBody>
                  <a:tcPr anchor="ctr"/>
                </a:tc>
                <a:tc>
                  <a:txBody>
                    <a:bodyPr/>
                    <a:lstStyle/>
                    <a:p>
                      <a:r>
                        <a:rPr lang="de-DE" sz="1300" dirty="0">
                          <a:latin typeface="Arial" panose="020B0604020202020204" pitchFamily="34" charset="0"/>
                          <a:cs typeface="Arial" panose="020B0604020202020204" pitchFamily="34" charset="0"/>
                        </a:rPr>
                        <a:t>Use of Social Media &amp; Publicly available data to analyze </a:t>
                      </a:r>
                    </a:p>
                    <a:p>
                      <a:pPr marL="400050" indent="-400050">
                        <a:buAutoNum type="romanLcPeriod"/>
                      </a:pPr>
                      <a:r>
                        <a:rPr lang="de-DE" sz="1300" dirty="0">
                          <a:latin typeface="Arial" panose="020B0604020202020204" pitchFamily="34" charset="0"/>
                          <a:cs typeface="Arial" panose="020B0604020202020204" pitchFamily="34" charset="0"/>
                        </a:rPr>
                        <a:t>Audience perception, engagement &amp; insights </a:t>
                      </a:r>
                    </a:p>
                    <a:p>
                      <a:pPr marL="400050" indent="-400050">
                        <a:buAutoNum type="romanLcPeriod"/>
                      </a:pPr>
                      <a:r>
                        <a:rPr lang="de-DE" sz="1300" dirty="0">
                          <a:latin typeface="Arial" panose="020B0604020202020204" pitchFamily="34" charset="0"/>
                          <a:cs typeface="Arial" panose="020B0604020202020204" pitchFamily="34" charset="0"/>
                        </a:rPr>
                        <a:t>BMW`s reach in relation to competitors</a:t>
                      </a:r>
                    </a:p>
                    <a:p>
                      <a:pPr marL="400050" indent="-400050">
                        <a:buAutoNum type="romanLcPeriod"/>
                      </a:pPr>
                      <a:r>
                        <a:rPr lang="de-DE" sz="1300" dirty="0">
                          <a:latin typeface="Arial" panose="020B0604020202020204" pitchFamily="34" charset="0"/>
                          <a:cs typeface="Arial" panose="020B0604020202020204" pitchFamily="34" charset="0"/>
                        </a:rPr>
                        <a:t>Effectiveness of Motorsports communication</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425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marL="0" marR="0" lvl="0" indent="-177800" algn="ctr" rtl="0">
              <a:lnSpc>
                <a:spcPct val="90000"/>
              </a:lnSpc>
              <a:spcBef>
                <a:spcPts val="0"/>
              </a:spcBef>
              <a:buClr>
                <a:schemeClr val="lt1"/>
              </a:buClr>
              <a:buSzPct val="100000"/>
              <a:buFont typeface="Arial"/>
              <a:buNone/>
            </a:pPr>
            <a:r>
              <a:rPr lang="en-US" dirty="0">
                <a:solidFill>
                  <a:schemeClr val="lt1"/>
                </a:solidFill>
                <a:ea typeface="Arial"/>
                <a:sym typeface="Arial"/>
              </a:rPr>
              <a:t>Projects within BMW</a:t>
            </a:r>
            <a:endParaRPr lang="en-US" sz="2800" b="0" i="0" u="none" strike="noStrike" cap="none" dirty="0">
              <a:solidFill>
                <a:schemeClr val="lt1"/>
              </a:solidFill>
              <a:ea typeface="Arial"/>
              <a:sym typeface="Arial"/>
            </a:endParaRPr>
          </a:p>
        </p:txBody>
      </p:sp>
      <p:graphicFrame>
        <p:nvGraphicFramePr>
          <p:cNvPr id="3" name="Inhaltsplatzhalter 8">
            <a:extLst>
              <a:ext uri="{FF2B5EF4-FFF2-40B4-BE49-F238E27FC236}">
                <a16:creationId xmlns:a16="http://schemas.microsoft.com/office/drawing/2014/main" id="{D8C34271-2DC0-43FE-964C-4E3D66B04323}"/>
              </a:ext>
            </a:extLst>
          </p:cNvPr>
          <p:cNvGraphicFramePr>
            <a:graphicFrameLocks/>
          </p:cNvGraphicFramePr>
          <p:nvPr>
            <p:extLst>
              <p:ext uri="{D42A27DB-BD31-4B8C-83A1-F6EECF244321}">
                <p14:modId xmlns:p14="http://schemas.microsoft.com/office/powerpoint/2010/main" val="1703177361"/>
              </p:ext>
            </p:extLst>
          </p:nvPr>
        </p:nvGraphicFramePr>
        <p:xfrm>
          <a:off x="440869" y="832311"/>
          <a:ext cx="11362570" cy="3081086"/>
        </p:xfrm>
        <a:graphic>
          <a:graphicData uri="http://schemas.openxmlformats.org/drawingml/2006/table">
            <a:tbl>
              <a:tblPr firstRow="1" bandRow="1">
                <a:tableStyleId>{2A488322-F2BA-4B5B-9748-0D474271808F}</a:tableStyleId>
              </a:tblPr>
              <a:tblGrid>
                <a:gridCol w="1623639">
                  <a:extLst>
                    <a:ext uri="{9D8B030D-6E8A-4147-A177-3AD203B41FA5}">
                      <a16:colId xmlns:a16="http://schemas.microsoft.com/office/drawing/2014/main" val="20000"/>
                    </a:ext>
                  </a:extLst>
                </a:gridCol>
                <a:gridCol w="2437385">
                  <a:extLst>
                    <a:ext uri="{9D8B030D-6E8A-4147-A177-3AD203B41FA5}">
                      <a16:colId xmlns:a16="http://schemas.microsoft.com/office/drawing/2014/main" val="2247794408"/>
                    </a:ext>
                  </a:extLst>
                </a:gridCol>
                <a:gridCol w="2951600">
                  <a:extLst>
                    <a:ext uri="{9D8B030D-6E8A-4147-A177-3AD203B41FA5}">
                      <a16:colId xmlns:a16="http://schemas.microsoft.com/office/drawing/2014/main" val="20001"/>
                    </a:ext>
                  </a:extLst>
                </a:gridCol>
                <a:gridCol w="4349946">
                  <a:extLst>
                    <a:ext uri="{9D8B030D-6E8A-4147-A177-3AD203B41FA5}">
                      <a16:colId xmlns:a16="http://schemas.microsoft.com/office/drawing/2014/main" val="20002"/>
                    </a:ext>
                  </a:extLst>
                </a:gridCol>
              </a:tblGrid>
              <a:tr h="526911">
                <a:tc>
                  <a:txBody>
                    <a:bodyPr/>
                    <a:lstStyle/>
                    <a:p>
                      <a:pPr algn="ctr"/>
                      <a:r>
                        <a:rPr lang="de-DE" sz="1600" dirty="0">
                          <a:latin typeface="Arial" panose="020B0604020202020204" pitchFamily="34" charset="0"/>
                          <a:cs typeface="Arial" panose="020B0604020202020204" pitchFamily="34" charset="0"/>
                        </a:rPr>
                        <a:t>Department</a:t>
                      </a:r>
                    </a:p>
                  </a:txBody>
                  <a:tcPr anchor="ctr"/>
                </a:tc>
                <a:tc>
                  <a:txBody>
                    <a:bodyPr/>
                    <a:lstStyle/>
                    <a:p>
                      <a:pPr algn="ctr"/>
                      <a:r>
                        <a:rPr lang="de-DE" sz="1600" dirty="0">
                          <a:latin typeface="Arial" panose="020B0604020202020204" pitchFamily="34" charset="0"/>
                          <a:cs typeface="Arial" panose="020B0604020202020204" pitchFamily="34" charset="0"/>
                        </a:rPr>
                        <a:t>Area of Work</a:t>
                      </a:r>
                    </a:p>
                  </a:txBody>
                  <a:tcPr anchor="ctr"/>
                </a:tc>
                <a:tc>
                  <a:txBody>
                    <a:bodyPr/>
                    <a:lstStyle/>
                    <a:p>
                      <a:pPr algn="ctr"/>
                      <a:r>
                        <a:rPr lang="de-DE" sz="1600" dirty="0">
                          <a:latin typeface="Arial" panose="020B0604020202020204" pitchFamily="34" charset="0"/>
                          <a:cs typeface="Arial" panose="020B0604020202020204" pitchFamily="34" charset="0"/>
                        </a:rPr>
                        <a:t>Goal</a:t>
                      </a:r>
                    </a:p>
                  </a:txBody>
                  <a:tcPr anchor="ctr"/>
                </a:tc>
                <a:tc>
                  <a:txBody>
                    <a:bodyPr/>
                    <a:lstStyle/>
                    <a:p>
                      <a:pPr algn="ctr"/>
                      <a:r>
                        <a:rPr lang="de-DE" sz="1600" dirty="0">
                          <a:latin typeface="Arial" panose="020B0604020202020204" pitchFamily="34" charset="0"/>
                          <a:cs typeface="Arial" panose="020B0604020202020204" pitchFamily="34" charset="0"/>
                        </a:rPr>
                        <a:t>Topic / Theme / Usecase</a:t>
                      </a:r>
                    </a:p>
                  </a:txBody>
                  <a:tcPr anchor="ctr"/>
                </a:tc>
                <a:extLst>
                  <a:ext uri="{0D108BD9-81ED-4DB2-BD59-A6C34878D82A}">
                    <a16:rowId xmlns:a16="http://schemas.microsoft.com/office/drawing/2014/main" val="10000"/>
                  </a:ext>
                </a:extLst>
              </a:tr>
              <a:tr h="1182575">
                <a:tc>
                  <a:txBody>
                    <a:bodyPr/>
                    <a:lstStyle/>
                    <a:p>
                      <a:pPr algn="ctr"/>
                      <a:r>
                        <a:rPr lang="de-DE" sz="1400" b="0" dirty="0">
                          <a:latin typeface="Arial" panose="020B0604020202020204" pitchFamily="34" charset="0"/>
                          <a:cs typeface="Arial" panose="020B0604020202020204" pitchFamily="34" charset="0"/>
                        </a:rPr>
                        <a:t>AQ-16</a:t>
                      </a:r>
                    </a:p>
                  </a:txBody>
                  <a:tcPr anchor="ctr"/>
                </a:tc>
                <a:tc>
                  <a:txBody>
                    <a:bodyPr/>
                    <a:lstStyle/>
                    <a:p>
                      <a:pPr algn="ctr"/>
                      <a:r>
                        <a:rPr lang="de-DE" sz="1400" b="0" dirty="0">
                          <a:latin typeface="Arial" panose="020B0604020202020204" pitchFamily="34" charset="0"/>
                          <a:cs typeface="Arial" panose="020B0604020202020204" pitchFamily="34" charset="0"/>
                        </a:rPr>
                        <a:t>Customer Feedback Analysis</a:t>
                      </a:r>
                    </a:p>
                  </a:txBody>
                  <a:tcPr anchor="ctr"/>
                </a:tc>
                <a:tc>
                  <a:txBody>
                    <a:bodyPr/>
                    <a:lstStyle/>
                    <a:p>
                      <a:pPr marL="0" algn="ctr" defTabSz="914400" rtl="0" eaLnBrk="1" latinLnBrk="0" hangingPunct="1"/>
                      <a:r>
                        <a:rPr lang="de-DE" sz="1400" kern="1200" dirty="0">
                          <a:solidFill>
                            <a:schemeClr val="dk1"/>
                          </a:solidFill>
                          <a:latin typeface="Arial" panose="020B0604020202020204" pitchFamily="34" charset="0"/>
                          <a:ea typeface="+mn-ea"/>
                          <a:cs typeface="Arial" panose="020B0604020202020204" pitchFamily="34" charset="0"/>
                        </a:rPr>
                        <a:t>Fully automated &amp; highly accurate classification of Voice of customer data using Machine Learning</a:t>
                      </a:r>
                    </a:p>
                  </a:txBody>
                  <a:tcPr anchor="ctr"/>
                </a:tc>
                <a:tc>
                  <a:txBody>
                    <a:bodyPr/>
                    <a:lstStyle/>
                    <a:p>
                      <a:pPr marL="0" algn="ctr" defTabSz="914400" rtl="0" eaLnBrk="1" latinLnBrk="0" hangingPunct="1"/>
                      <a:r>
                        <a:rPr lang="de-DE" sz="1400" kern="1200" dirty="0">
                          <a:solidFill>
                            <a:schemeClr val="dk1"/>
                          </a:solidFill>
                          <a:latin typeface="Arial" panose="020B0604020202020204" pitchFamily="34" charset="0"/>
                          <a:ea typeface="+mn-ea"/>
                          <a:cs typeface="Arial" panose="020B0604020202020204" pitchFamily="34" charset="0"/>
                        </a:rPr>
                        <a:t>Data Sourcing, Lexical Processing of unstructuded data &amp; Machine learning for classfier for new sets of data</a:t>
                      </a:r>
                    </a:p>
                  </a:txBody>
                  <a:tcPr anchor="ctr"/>
                </a:tc>
                <a:extLst>
                  <a:ext uri="{0D108BD9-81ED-4DB2-BD59-A6C34878D82A}">
                    <a16:rowId xmlns:a16="http://schemas.microsoft.com/office/drawing/2014/main" val="10002"/>
                  </a:ext>
                </a:extLst>
              </a:tr>
              <a:tr h="1039387">
                <a:tc>
                  <a:txBody>
                    <a:bodyPr/>
                    <a:lstStyle/>
                    <a:p>
                      <a:pPr marL="0" algn="ctr" defTabSz="914400" rtl="0" eaLnBrk="1" latinLnBrk="0" hangingPunct="1"/>
                      <a:r>
                        <a:rPr lang="de-DE" sz="1400" kern="1200" dirty="0">
                          <a:solidFill>
                            <a:schemeClr val="dk1"/>
                          </a:solidFill>
                          <a:latin typeface="Arial" panose="020B0604020202020204" pitchFamily="34" charset="0"/>
                          <a:ea typeface="+mn-ea"/>
                          <a:cs typeface="Arial" panose="020B0604020202020204" pitchFamily="34" charset="0"/>
                        </a:rPr>
                        <a:t>AQ-14</a:t>
                      </a:r>
                    </a:p>
                  </a:txBody>
                  <a:tcPr anchor="ctr"/>
                </a:tc>
                <a:tc>
                  <a:txBody>
                    <a:bodyPr/>
                    <a:lstStyle/>
                    <a:p>
                      <a:pPr marL="0" algn="ctr" defTabSz="914400" rtl="0" eaLnBrk="1" latinLnBrk="0" hangingPunct="1"/>
                      <a:r>
                        <a:rPr lang="de-DE" sz="1400" kern="1200" dirty="0">
                          <a:solidFill>
                            <a:schemeClr val="dk1"/>
                          </a:solidFill>
                          <a:latin typeface="Arial" panose="020B0604020202020204" pitchFamily="34" charset="0"/>
                          <a:ea typeface="+mn-ea"/>
                          <a:cs typeface="Arial" panose="020B0604020202020204" pitchFamily="34" charset="0"/>
                        </a:rPr>
                        <a:t>Building Customer Experience Score</a:t>
                      </a:r>
                      <a:endParaRPr lang="de-DE" sz="1400" kern="1200" baseline="300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algn="ctr"/>
                      <a:r>
                        <a:rPr lang="en-GB" sz="1400" kern="1200" dirty="0">
                          <a:solidFill>
                            <a:schemeClr val="dk1"/>
                          </a:solidFill>
                          <a:latin typeface="Arial" panose="020B0604020202020204" pitchFamily="34" charset="0"/>
                          <a:ea typeface="+mn-ea"/>
                          <a:cs typeface="Arial" panose="020B0604020202020204" pitchFamily="34" charset="0"/>
                        </a:rPr>
                        <a:t>The scoring model will generate a score for every customer using internal and external data sources like vehicle data, services data, survey responses &amp; customer feedback</a:t>
                      </a:r>
                      <a:endParaRPr lang="en-US" sz="140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algn="ctr" defTabSz="914400" rtl="0" eaLnBrk="1" latinLnBrk="0" hangingPunct="1"/>
                      <a:r>
                        <a:rPr lang="de-DE" sz="1400" kern="1200" dirty="0">
                          <a:solidFill>
                            <a:schemeClr val="dk1"/>
                          </a:solidFill>
                          <a:latin typeface="Arial" panose="020B0604020202020204" pitchFamily="34" charset="0"/>
                          <a:ea typeface="+mn-ea"/>
                          <a:cs typeface="Arial" panose="020B0604020202020204" pitchFamily="34" charset="0"/>
                        </a:rPr>
                        <a:t>Internal &amp; external data (NPS) is combined to build models to predict the customer experience. Multiple machine learning models have been build to finalize the scoring methodology</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816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marL="0" marR="0" lvl="0" indent="-177800" algn="ctr" rtl="0">
              <a:lnSpc>
                <a:spcPct val="90000"/>
              </a:lnSpc>
              <a:spcBef>
                <a:spcPts val="0"/>
              </a:spcBef>
              <a:buClr>
                <a:schemeClr val="lt1"/>
              </a:buClr>
              <a:buSzPct val="100000"/>
              <a:buFont typeface="Arial"/>
              <a:buNone/>
            </a:pPr>
            <a:r>
              <a:rPr lang="en-US" sz="2800" b="0" i="0" u="none" strike="noStrike" cap="none" dirty="0">
                <a:solidFill>
                  <a:schemeClr val="lt1"/>
                </a:solidFill>
                <a:ea typeface="Arial"/>
                <a:sym typeface="Arial"/>
              </a:rPr>
              <a:t>Areas of Work</a:t>
            </a:r>
          </a:p>
        </p:txBody>
      </p:sp>
      <p:sp>
        <p:nvSpPr>
          <p:cNvPr id="12" name="Shape 614">
            <a:extLst>
              <a:ext uri="{FF2B5EF4-FFF2-40B4-BE49-F238E27FC236}">
                <a16:creationId xmlns:a16="http://schemas.microsoft.com/office/drawing/2014/main" id="{BBCBF5E3-EF69-4E86-881B-629E7F803567}"/>
              </a:ext>
            </a:extLst>
          </p:cNvPr>
          <p:cNvSpPr/>
          <p:nvPr/>
        </p:nvSpPr>
        <p:spPr>
          <a:xfrm>
            <a:off x="8092254" y="3885118"/>
            <a:ext cx="2800157" cy="752604"/>
          </a:xfrm>
          <a:prstGeom prst="roundRect">
            <a:avLst>
              <a:gd name="adj" fmla="val 16667"/>
            </a:avLst>
          </a:prstGeom>
          <a:solidFill>
            <a:srgbClr val="F2F2F2"/>
          </a:solidFill>
          <a:ln w="12700" cap="flat" cmpd="sng">
            <a:solidFill>
              <a:srgbClr val="7F7F7F"/>
            </a:solidFill>
            <a:prstDash val="dash"/>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IN" sz="1400" b="1" dirty="0">
                <a:ea typeface="Quattrocento Sans"/>
                <a:cs typeface="Quattrocento Sans"/>
                <a:sym typeface="Quattrocento Sans"/>
              </a:rPr>
              <a:t>Voice of Customer</a:t>
            </a:r>
          </a:p>
          <a:p>
            <a:pPr marL="0" marR="0" lvl="0" indent="0" algn="ctr" rtl="0">
              <a:spcBef>
                <a:spcPts val="0"/>
              </a:spcBef>
              <a:buSzPct val="25000"/>
              <a:buNone/>
            </a:pPr>
            <a:endParaRPr lang="en-IN" sz="1400" b="1" dirty="0">
              <a:ea typeface="Quattrocento Sans"/>
              <a:cs typeface="Quattrocento Sans"/>
              <a:sym typeface="Quattrocento Sans"/>
            </a:endParaRPr>
          </a:p>
        </p:txBody>
      </p:sp>
      <p:cxnSp>
        <p:nvCxnSpPr>
          <p:cNvPr id="14" name="Straight Arrow Connector 13">
            <a:extLst>
              <a:ext uri="{FF2B5EF4-FFF2-40B4-BE49-F238E27FC236}">
                <a16:creationId xmlns:a16="http://schemas.microsoft.com/office/drawing/2014/main" id="{C0BD7298-F206-4F7E-90EC-BB5F4FD5477B}"/>
              </a:ext>
            </a:extLst>
          </p:cNvPr>
          <p:cNvCxnSpPr>
            <a:cxnSpLocks/>
          </p:cNvCxnSpPr>
          <p:nvPr/>
        </p:nvCxnSpPr>
        <p:spPr>
          <a:xfrm>
            <a:off x="5021808" y="843178"/>
            <a:ext cx="5431297" cy="0"/>
          </a:xfrm>
          <a:prstGeom prst="straightConnector1">
            <a:avLst/>
          </a:prstGeom>
          <a:ln w="28575">
            <a:solidFill>
              <a:srgbClr val="92A2BD"/>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05A07A-E4C2-4DFE-8AA0-E1ED25204E1E}"/>
              </a:ext>
            </a:extLst>
          </p:cNvPr>
          <p:cNvSpPr txBox="1"/>
          <p:nvPr/>
        </p:nvSpPr>
        <p:spPr>
          <a:xfrm>
            <a:off x="6377497" y="673290"/>
            <a:ext cx="2555790" cy="37325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vert="horz" wrap="square" rtlCol="0">
            <a:spAutoFit/>
          </a:bodyPr>
          <a:lstStyle/>
          <a:p>
            <a:pPr algn="ctr" rtl="0" eaLnBrk="1" fontAlgn="auto" hangingPunct="1">
              <a:lnSpc>
                <a:spcPct val="100000"/>
              </a:lnSpc>
              <a:spcBef>
                <a:spcPts val="0"/>
              </a:spcBef>
              <a:spcAft>
                <a:spcPts val="0"/>
              </a:spcAft>
            </a:pPr>
            <a:r>
              <a:rPr lang="en-US" b="1" dirty="0">
                <a:solidFill>
                  <a:srgbClr val="000000"/>
                </a:solidFill>
                <a:latin typeface="BMW Group Condensed" panose="020B0606020202020204" pitchFamily="34" charset="0"/>
              </a:rPr>
              <a:t>Projects within BMW</a:t>
            </a:r>
            <a:endParaRPr lang="en-US" sz="1800" b="1" i="0" u="none" baseline="0" dirty="0">
              <a:solidFill>
                <a:srgbClr val="000000"/>
              </a:solidFill>
              <a:latin typeface="BMW Group Condensed" panose="020B0606020202020204" pitchFamily="34" charset="0"/>
            </a:endParaRPr>
          </a:p>
        </p:txBody>
      </p:sp>
      <p:sp>
        <p:nvSpPr>
          <p:cNvPr id="22" name="Shape 619">
            <a:extLst>
              <a:ext uri="{FF2B5EF4-FFF2-40B4-BE49-F238E27FC236}">
                <a16:creationId xmlns:a16="http://schemas.microsoft.com/office/drawing/2014/main" id="{DFD71870-A2E0-4A0A-B50D-F7B2ADA55D6B}"/>
              </a:ext>
            </a:extLst>
          </p:cNvPr>
          <p:cNvSpPr/>
          <p:nvPr/>
        </p:nvSpPr>
        <p:spPr>
          <a:xfrm>
            <a:off x="1814143" y="2103880"/>
            <a:ext cx="2856735" cy="698244"/>
          </a:xfrm>
          <a:prstGeom prst="rect">
            <a:avLst/>
          </a:prstGeom>
          <a:solidFill>
            <a:srgbClr val="0070C0"/>
          </a:solidFill>
          <a:ln>
            <a:noFill/>
          </a:ln>
        </p:spPr>
        <p:txBody>
          <a:bodyPr wrap="square" lIns="91425" tIns="45700" rIns="91425" bIns="45700" anchor="ctr" anchorCtr="0">
            <a:noAutofit/>
          </a:bodyPr>
          <a:lstStyle/>
          <a:p>
            <a:pPr marL="0" marR="0" lvl="0" indent="0" algn="ctr" rtl="0">
              <a:spcBef>
                <a:spcPts val="0"/>
              </a:spcBef>
              <a:buSzPct val="25000"/>
              <a:buNone/>
            </a:pPr>
            <a:endParaRPr sz="1600" dirty="0">
              <a:solidFill>
                <a:schemeClr val="bg1"/>
              </a:solidFill>
              <a:ea typeface="Calibri"/>
              <a:cs typeface="Calibri"/>
              <a:sym typeface="Calibri"/>
            </a:endParaRPr>
          </a:p>
        </p:txBody>
      </p:sp>
      <p:sp>
        <p:nvSpPr>
          <p:cNvPr id="23" name="Shape 620">
            <a:extLst>
              <a:ext uri="{FF2B5EF4-FFF2-40B4-BE49-F238E27FC236}">
                <a16:creationId xmlns:a16="http://schemas.microsoft.com/office/drawing/2014/main" id="{2B1119A6-0D0A-4DF3-8A15-38C33255CF2B}"/>
              </a:ext>
            </a:extLst>
          </p:cNvPr>
          <p:cNvSpPr/>
          <p:nvPr/>
        </p:nvSpPr>
        <p:spPr>
          <a:xfrm>
            <a:off x="2564571" y="2182821"/>
            <a:ext cx="1796917" cy="523220"/>
          </a:xfrm>
          <a:prstGeom prst="rect">
            <a:avLst/>
          </a:prstGeom>
          <a:noFill/>
          <a:ln>
            <a:noFill/>
          </a:ln>
        </p:spPr>
        <p:txBody>
          <a:bodyPr wrap="square" lIns="91425" tIns="45700" rIns="91425" bIns="45700" anchor="ctr" anchorCtr="0">
            <a:noAutofit/>
          </a:bodyPr>
          <a:lstStyle/>
          <a:p>
            <a:pPr marL="0" marR="0" lvl="2" indent="0" algn="l" rtl="0">
              <a:spcBef>
                <a:spcPts val="0"/>
              </a:spcBef>
              <a:buSzPct val="25000"/>
              <a:buNone/>
            </a:pPr>
            <a:r>
              <a:rPr lang="en-US" sz="1600" b="1" i="0" u="none" strike="noStrike" cap="none" dirty="0">
                <a:solidFill>
                  <a:schemeClr val="bg1"/>
                </a:solidFill>
                <a:ea typeface="Quattrocento Sans"/>
                <a:cs typeface="Quattrocento Sans"/>
                <a:sym typeface="Quattrocento Sans"/>
              </a:rPr>
              <a:t>Machine Learning</a:t>
            </a:r>
          </a:p>
        </p:txBody>
      </p:sp>
      <p:sp>
        <p:nvSpPr>
          <p:cNvPr id="24" name="Shape 621">
            <a:extLst>
              <a:ext uri="{FF2B5EF4-FFF2-40B4-BE49-F238E27FC236}">
                <a16:creationId xmlns:a16="http://schemas.microsoft.com/office/drawing/2014/main" id="{37C48AFC-BEE7-4821-A479-A8E15DD07F67}"/>
              </a:ext>
            </a:extLst>
          </p:cNvPr>
          <p:cNvSpPr/>
          <p:nvPr/>
        </p:nvSpPr>
        <p:spPr>
          <a:xfrm>
            <a:off x="1809465" y="3002405"/>
            <a:ext cx="2856735" cy="698245"/>
          </a:xfrm>
          <a:prstGeom prst="rect">
            <a:avLst/>
          </a:prstGeom>
          <a:solidFill>
            <a:srgbClr val="2E75B5"/>
          </a:solidFill>
          <a:ln>
            <a:noFill/>
          </a:ln>
        </p:spPr>
        <p:txBody>
          <a:bodyPr wrap="square" lIns="91425" tIns="45700" rIns="91425" bIns="45700" anchor="ctr" anchorCtr="0">
            <a:noAutofit/>
          </a:bodyPr>
          <a:lstStyle/>
          <a:p>
            <a:pPr marL="0" marR="0" lvl="0" indent="0" algn="ctr" rtl="0">
              <a:spcBef>
                <a:spcPts val="0"/>
              </a:spcBef>
              <a:buSzPct val="25000"/>
              <a:buNone/>
            </a:pPr>
            <a:endParaRPr sz="1600" dirty="0">
              <a:solidFill>
                <a:srgbClr val="FFFFFF"/>
              </a:solidFill>
              <a:ea typeface="Calibri"/>
              <a:cs typeface="Calibri"/>
              <a:sym typeface="Calibri"/>
            </a:endParaRPr>
          </a:p>
        </p:txBody>
      </p:sp>
      <p:sp>
        <p:nvSpPr>
          <p:cNvPr id="25" name="Shape 622">
            <a:extLst>
              <a:ext uri="{FF2B5EF4-FFF2-40B4-BE49-F238E27FC236}">
                <a16:creationId xmlns:a16="http://schemas.microsoft.com/office/drawing/2014/main" id="{82139E23-E31D-4498-813F-2DF85216EACA}"/>
              </a:ext>
            </a:extLst>
          </p:cNvPr>
          <p:cNvSpPr/>
          <p:nvPr/>
        </p:nvSpPr>
        <p:spPr>
          <a:xfrm>
            <a:off x="2542885" y="3076967"/>
            <a:ext cx="2117272" cy="523220"/>
          </a:xfrm>
          <a:prstGeom prst="rect">
            <a:avLst/>
          </a:prstGeom>
          <a:noFill/>
          <a:ln>
            <a:noFill/>
          </a:ln>
        </p:spPr>
        <p:txBody>
          <a:bodyPr wrap="square" lIns="91425" tIns="45700" rIns="91425" bIns="45700" anchor="ctr" anchorCtr="0">
            <a:noAutofit/>
          </a:bodyPr>
          <a:lstStyle/>
          <a:p>
            <a:pPr marL="0" marR="0" lvl="1" indent="0" algn="l" rtl="0">
              <a:spcBef>
                <a:spcPts val="0"/>
              </a:spcBef>
              <a:buSzPct val="25000"/>
              <a:buNone/>
            </a:pPr>
            <a:r>
              <a:rPr lang="en-US" sz="1600" b="1" i="0" u="none" strike="noStrike" cap="none" dirty="0">
                <a:solidFill>
                  <a:srgbClr val="FFFFFF"/>
                </a:solidFill>
                <a:ea typeface="Quattrocento Sans"/>
                <a:cs typeface="Quattrocento Sans"/>
                <a:sym typeface="Quattrocento Sans"/>
              </a:rPr>
              <a:t>Data Visualization</a:t>
            </a:r>
          </a:p>
        </p:txBody>
      </p:sp>
      <p:sp>
        <p:nvSpPr>
          <p:cNvPr id="26" name="Shape 623">
            <a:extLst>
              <a:ext uri="{FF2B5EF4-FFF2-40B4-BE49-F238E27FC236}">
                <a16:creationId xmlns:a16="http://schemas.microsoft.com/office/drawing/2014/main" id="{65BAA46E-7145-42D1-ABAF-F7C8CF63A432}"/>
              </a:ext>
            </a:extLst>
          </p:cNvPr>
          <p:cNvSpPr/>
          <p:nvPr/>
        </p:nvSpPr>
        <p:spPr>
          <a:xfrm>
            <a:off x="1838147" y="3910878"/>
            <a:ext cx="2856735" cy="698248"/>
          </a:xfrm>
          <a:prstGeom prst="rect">
            <a:avLst/>
          </a:prstGeom>
          <a:solidFill>
            <a:srgbClr val="0070C0"/>
          </a:solidFill>
          <a:ln>
            <a:noFill/>
          </a:ln>
        </p:spPr>
        <p:txBody>
          <a:bodyPr wrap="square" lIns="91425" tIns="45700" rIns="91425" bIns="45700" anchor="ctr" anchorCtr="0">
            <a:noAutofit/>
          </a:bodyPr>
          <a:lstStyle/>
          <a:p>
            <a:pPr marL="0" marR="0" lvl="0" indent="0" algn="ctr" rtl="0">
              <a:spcBef>
                <a:spcPts val="0"/>
              </a:spcBef>
              <a:buSzPct val="25000"/>
              <a:buNone/>
            </a:pPr>
            <a:endParaRPr sz="1600" dirty="0">
              <a:solidFill>
                <a:schemeClr val="bg1"/>
              </a:solidFill>
              <a:ea typeface="Calibri"/>
              <a:cs typeface="Calibri"/>
              <a:sym typeface="Calibri"/>
            </a:endParaRPr>
          </a:p>
        </p:txBody>
      </p:sp>
      <p:sp>
        <p:nvSpPr>
          <p:cNvPr id="27" name="Shape 624">
            <a:extLst>
              <a:ext uri="{FF2B5EF4-FFF2-40B4-BE49-F238E27FC236}">
                <a16:creationId xmlns:a16="http://schemas.microsoft.com/office/drawing/2014/main" id="{E10232F0-41CE-4507-9DFD-959EF5188885}"/>
              </a:ext>
            </a:extLst>
          </p:cNvPr>
          <p:cNvSpPr/>
          <p:nvPr/>
        </p:nvSpPr>
        <p:spPr>
          <a:xfrm>
            <a:off x="2568392" y="3971794"/>
            <a:ext cx="1854676" cy="523220"/>
          </a:xfrm>
          <a:prstGeom prst="rect">
            <a:avLst/>
          </a:prstGeom>
          <a:noFill/>
          <a:ln>
            <a:noFill/>
          </a:ln>
        </p:spPr>
        <p:txBody>
          <a:bodyPr wrap="square" lIns="91425" tIns="45700" rIns="91425" bIns="45700" anchor="ctr" anchorCtr="0">
            <a:noAutofit/>
          </a:bodyPr>
          <a:lstStyle/>
          <a:p>
            <a:pPr marL="0" marR="0" lvl="2" indent="0" algn="l" rtl="0">
              <a:spcBef>
                <a:spcPts val="0"/>
              </a:spcBef>
              <a:buSzPct val="25000"/>
              <a:buNone/>
            </a:pPr>
            <a:r>
              <a:rPr lang="en-US" sz="1600" b="1" i="0" u="none" strike="noStrike" cap="none" dirty="0">
                <a:solidFill>
                  <a:schemeClr val="bg1"/>
                </a:solidFill>
                <a:ea typeface="Quattrocento Sans"/>
                <a:cs typeface="Quattrocento Sans"/>
                <a:sym typeface="Quattrocento Sans"/>
              </a:rPr>
              <a:t>Text Mining</a:t>
            </a:r>
          </a:p>
        </p:txBody>
      </p:sp>
      <p:sp>
        <p:nvSpPr>
          <p:cNvPr id="28" name="Shape 625">
            <a:extLst>
              <a:ext uri="{FF2B5EF4-FFF2-40B4-BE49-F238E27FC236}">
                <a16:creationId xmlns:a16="http://schemas.microsoft.com/office/drawing/2014/main" id="{8DFB2C52-76E0-4821-8FAE-49EB36E0F45B}"/>
              </a:ext>
            </a:extLst>
          </p:cNvPr>
          <p:cNvSpPr/>
          <p:nvPr/>
        </p:nvSpPr>
        <p:spPr>
          <a:xfrm>
            <a:off x="1840867" y="5661300"/>
            <a:ext cx="2856735" cy="698248"/>
          </a:xfrm>
          <a:prstGeom prst="rect">
            <a:avLst/>
          </a:prstGeom>
          <a:solidFill>
            <a:srgbClr val="0070C0"/>
          </a:solidFill>
          <a:ln>
            <a:noFill/>
          </a:ln>
        </p:spPr>
        <p:txBody>
          <a:bodyPr wrap="square" lIns="91425" tIns="45700" rIns="91425" bIns="45700" anchor="ctr" anchorCtr="0">
            <a:noAutofit/>
          </a:bodyPr>
          <a:lstStyle/>
          <a:p>
            <a:pPr marL="0" marR="0" lvl="0" indent="0" algn="ctr" rtl="0">
              <a:spcBef>
                <a:spcPts val="0"/>
              </a:spcBef>
              <a:buSzPct val="25000"/>
              <a:buNone/>
            </a:pPr>
            <a:endParaRPr sz="1600" dirty="0">
              <a:solidFill>
                <a:srgbClr val="FFFFFF"/>
              </a:solidFill>
              <a:ea typeface="Calibri"/>
              <a:cs typeface="Calibri"/>
              <a:sym typeface="Calibri"/>
            </a:endParaRPr>
          </a:p>
        </p:txBody>
      </p:sp>
      <p:sp>
        <p:nvSpPr>
          <p:cNvPr id="29" name="Shape 626">
            <a:extLst>
              <a:ext uri="{FF2B5EF4-FFF2-40B4-BE49-F238E27FC236}">
                <a16:creationId xmlns:a16="http://schemas.microsoft.com/office/drawing/2014/main" id="{9278C85D-2B0B-45F0-A384-FDF3013BD571}"/>
              </a:ext>
            </a:extLst>
          </p:cNvPr>
          <p:cNvSpPr/>
          <p:nvPr/>
        </p:nvSpPr>
        <p:spPr>
          <a:xfrm>
            <a:off x="2531634" y="5722918"/>
            <a:ext cx="1894153" cy="523220"/>
          </a:xfrm>
          <a:prstGeom prst="rect">
            <a:avLst/>
          </a:prstGeom>
          <a:noFill/>
          <a:ln>
            <a:noFill/>
          </a:ln>
        </p:spPr>
        <p:txBody>
          <a:bodyPr wrap="square" lIns="91425" tIns="45700" rIns="91425" bIns="45700" anchor="ctr" anchorCtr="0">
            <a:noAutofit/>
          </a:bodyPr>
          <a:lstStyle/>
          <a:p>
            <a:pPr marL="0" marR="0" lvl="1" indent="0" algn="l" rtl="0">
              <a:spcBef>
                <a:spcPts val="0"/>
              </a:spcBef>
              <a:buSzPct val="25000"/>
              <a:buNone/>
            </a:pPr>
            <a:r>
              <a:rPr lang="en-US" sz="1600" b="1" i="0" u="none" strike="noStrike" cap="none" dirty="0">
                <a:solidFill>
                  <a:schemeClr val="lt1"/>
                </a:solidFill>
                <a:ea typeface="Quattrocento Sans"/>
                <a:cs typeface="Quattrocento Sans"/>
                <a:sym typeface="Quattrocento Sans"/>
              </a:rPr>
              <a:t>Data Engineering</a:t>
            </a:r>
          </a:p>
        </p:txBody>
      </p:sp>
      <p:grpSp>
        <p:nvGrpSpPr>
          <p:cNvPr id="30" name="Shape 629">
            <a:extLst>
              <a:ext uri="{FF2B5EF4-FFF2-40B4-BE49-F238E27FC236}">
                <a16:creationId xmlns:a16="http://schemas.microsoft.com/office/drawing/2014/main" id="{8F4ABC86-47D6-4DEC-9BD3-6E3F3131E762}"/>
              </a:ext>
            </a:extLst>
          </p:cNvPr>
          <p:cNvGrpSpPr/>
          <p:nvPr/>
        </p:nvGrpSpPr>
        <p:grpSpPr>
          <a:xfrm>
            <a:off x="1883972" y="2172551"/>
            <a:ext cx="526552" cy="524686"/>
            <a:chOff x="866358" y="983872"/>
            <a:chExt cx="848018" cy="845013"/>
          </a:xfrm>
        </p:grpSpPr>
        <p:sp>
          <p:nvSpPr>
            <p:cNvPr id="31" name="Shape 630">
              <a:extLst>
                <a:ext uri="{FF2B5EF4-FFF2-40B4-BE49-F238E27FC236}">
                  <a16:creationId xmlns:a16="http://schemas.microsoft.com/office/drawing/2014/main" id="{FB502F80-7A1C-4395-85AA-2C1BF38BE2D5}"/>
                </a:ext>
              </a:extLst>
            </p:cNvPr>
            <p:cNvSpPr/>
            <p:nvPr/>
          </p:nvSpPr>
          <p:spPr>
            <a:xfrm>
              <a:off x="866358" y="983872"/>
              <a:ext cx="848018" cy="845013"/>
            </a:xfrm>
            <a:prstGeom prst="ellipse">
              <a:avLst/>
            </a:prstGeom>
            <a:solidFill>
              <a:srgbClr val="EAEAEA"/>
            </a:solidFill>
            <a:ln w="12700" cap="flat" cmpd="sng">
              <a:solidFill>
                <a:srgbClr val="E0E2E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endParaRPr sz="1600" dirty="0">
                <a:solidFill>
                  <a:srgbClr val="FFFFFF"/>
                </a:solidFill>
                <a:ea typeface="Quattrocento Sans"/>
                <a:cs typeface="Quattrocento Sans"/>
                <a:sym typeface="Quattrocento Sans"/>
              </a:endParaRPr>
            </a:p>
          </p:txBody>
        </p:sp>
        <p:pic>
          <p:nvPicPr>
            <p:cNvPr id="32" name="Shape 631" descr="Image result for customer reach icon">
              <a:extLst>
                <a:ext uri="{FF2B5EF4-FFF2-40B4-BE49-F238E27FC236}">
                  <a16:creationId xmlns:a16="http://schemas.microsoft.com/office/drawing/2014/main" id="{DC4FBD98-7665-4488-9A79-56325BBCE1F1}"/>
                </a:ext>
              </a:extLst>
            </p:cNvPr>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flipH="1">
              <a:off x="1051668" y="1098242"/>
              <a:ext cx="503668" cy="426576"/>
            </a:xfrm>
            <a:prstGeom prst="rect">
              <a:avLst/>
            </a:prstGeom>
            <a:noFill/>
            <a:ln>
              <a:noFill/>
            </a:ln>
          </p:spPr>
        </p:pic>
      </p:grpSp>
      <p:grpSp>
        <p:nvGrpSpPr>
          <p:cNvPr id="33" name="Shape 632">
            <a:extLst>
              <a:ext uri="{FF2B5EF4-FFF2-40B4-BE49-F238E27FC236}">
                <a16:creationId xmlns:a16="http://schemas.microsoft.com/office/drawing/2014/main" id="{5B042615-C394-49D2-A7C0-BA71E61C07E2}"/>
              </a:ext>
            </a:extLst>
          </p:cNvPr>
          <p:cNvGrpSpPr/>
          <p:nvPr/>
        </p:nvGrpSpPr>
        <p:grpSpPr>
          <a:xfrm>
            <a:off x="1886777" y="3082996"/>
            <a:ext cx="478684" cy="482742"/>
            <a:chOff x="3369697" y="955678"/>
            <a:chExt cx="848018" cy="845013"/>
          </a:xfrm>
        </p:grpSpPr>
        <p:sp>
          <p:nvSpPr>
            <p:cNvPr id="34" name="Shape 633">
              <a:extLst>
                <a:ext uri="{FF2B5EF4-FFF2-40B4-BE49-F238E27FC236}">
                  <a16:creationId xmlns:a16="http://schemas.microsoft.com/office/drawing/2014/main" id="{CC394886-1061-48BF-BAA0-F1A94731C95C}"/>
                </a:ext>
              </a:extLst>
            </p:cNvPr>
            <p:cNvSpPr/>
            <p:nvPr/>
          </p:nvSpPr>
          <p:spPr>
            <a:xfrm>
              <a:off x="3369697" y="955678"/>
              <a:ext cx="848018" cy="845013"/>
            </a:xfrm>
            <a:prstGeom prst="ellipse">
              <a:avLst/>
            </a:prstGeom>
            <a:solidFill>
              <a:srgbClr val="EAEAEA"/>
            </a:solidFill>
            <a:ln w="12700" cap="flat" cmpd="sng">
              <a:solidFill>
                <a:srgbClr val="E0E2E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endParaRPr sz="1600" dirty="0">
                <a:solidFill>
                  <a:srgbClr val="FFFFFF"/>
                </a:solidFill>
                <a:ea typeface="Quattrocento Sans"/>
                <a:cs typeface="Quattrocento Sans"/>
                <a:sym typeface="Quattrocento Sans"/>
              </a:endParaRPr>
            </a:p>
          </p:txBody>
        </p:sp>
        <p:pic>
          <p:nvPicPr>
            <p:cNvPr id="35" name="Shape 634" descr="Image result for customer acquisition icon">
              <a:extLst>
                <a:ext uri="{FF2B5EF4-FFF2-40B4-BE49-F238E27FC236}">
                  <a16:creationId xmlns:a16="http://schemas.microsoft.com/office/drawing/2014/main" id="{79303B10-BD11-4A54-9AE8-55A9ABDCCE15}"/>
                </a:ext>
              </a:extLst>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540675" y="1100455"/>
              <a:ext cx="512065" cy="512018"/>
            </a:xfrm>
            <a:prstGeom prst="rect">
              <a:avLst/>
            </a:prstGeom>
            <a:noFill/>
            <a:ln>
              <a:noFill/>
            </a:ln>
          </p:spPr>
        </p:pic>
      </p:grpSp>
      <p:grpSp>
        <p:nvGrpSpPr>
          <p:cNvPr id="36" name="Shape 635">
            <a:extLst>
              <a:ext uri="{FF2B5EF4-FFF2-40B4-BE49-F238E27FC236}">
                <a16:creationId xmlns:a16="http://schemas.microsoft.com/office/drawing/2014/main" id="{9195C471-9E83-4965-A97E-378DFB274535}"/>
              </a:ext>
            </a:extLst>
          </p:cNvPr>
          <p:cNvGrpSpPr/>
          <p:nvPr/>
        </p:nvGrpSpPr>
        <p:grpSpPr>
          <a:xfrm>
            <a:off x="1921502" y="3999446"/>
            <a:ext cx="478684" cy="476987"/>
            <a:chOff x="6734945" y="2366190"/>
            <a:chExt cx="848018" cy="845013"/>
          </a:xfrm>
        </p:grpSpPr>
        <p:sp>
          <p:nvSpPr>
            <p:cNvPr id="37" name="Shape 636">
              <a:extLst>
                <a:ext uri="{FF2B5EF4-FFF2-40B4-BE49-F238E27FC236}">
                  <a16:creationId xmlns:a16="http://schemas.microsoft.com/office/drawing/2014/main" id="{D551F2ED-05B0-4EEE-BB6E-F2C95C98C26F}"/>
                </a:ext>
              </a:extLst>
            </p:cNvPr>
            <p:cNvSpPr/>
            <p:nvPr/>
          </p:nvSpPr>
          <p:spPr>
            <a:xfrm>
              <a:off x="6734945" y="2366190"/>
              <a:ext cx="848018" cy="845013"/>
            </a:xfrm>
            <a:prstGeom prst="ellipse">
              <a:avLst/>
            </a:prstGeom>
            <a:solidFill>
              <a:srgbClr val="EAEAEA"/>
            </a:solidFill>
            <a:ln w="12700" cap="flat" cmpd="sng">
              <a:solidFill>
                <a:srgbClr val="E0E2E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endParaRPr sz="1600" dirty="0">
                <a:solidFill>
                  <a:srgbClr val="FFFFFF"/>
                </a:solidFill>
                <a:ea typeface="Quattrocento Sans"/>
                <a:cs typeface="Quattrocento Sans"/>
                <a:sym typeface="Quattrocento Sans"/>
              </a:endParaRPr>
            </a:p>
          </p:txBody>
        </p:sp>
        <p:pic>
          <p:nvPicPr>
            <p:cNvPr id="38" name="Shape 637">
              <a:extLst>
                <a:ext uri="{FF2B5EF4-FFF2-40B4-BE49-F238E27FC236}">
                  <a16:creationId xmlns:a16="http://schemas.microsoft.com/office/drawing/2014/main" id="{78D1732D-C001-4C26-BED4-2180AE2F6FED}"/>
                </a:ext>
              </a:extLst>
            </p:cNvPr>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953789" y="2560424"/>
              <a:ext cx="421379" cy="450677"/>
            </a:xfrm>
            <a:prstGeom prst="rect">
              <a:avLst/>
            </a:prstGeom>
            <a:noFill/>
            <a:ln>
              <a:noFill/>
            </a:ln>
          </p:spPr>
        </p:pic>
      </p:grpSp>
      <p:grpSp>
        <p:nvGrpSpPr>
          <p:cNvPr id="39" name="Shape 638">
            <a:extLst>
              <a:ext uri="{FF2B5EF4-FFF2-40B4-BE49-F238E27FC236}">
                <a16:creationId xmlns:a16="http://schemas.microsoft.com/office/drawing/2014/main" id="{3DABA58B-BF2B-4A7D-A0CD-DE0B7752973D}"/>
              </a:ext>
            </a:extLst>
          </p:cNvPr>
          <p:cNvGrpSpPr/>
          <p:nvPr/>
        </p:nvGrpSpPr>
        <p:grpSpPr>
          <a:xfrm>
            <a:off x="1932692" y="5752803"/>
            <a:ext cx="435167" cy="433625"/>
            <a:chOff x="10520810" y="933002"/>
            <a:chExt cx="848018" cy="845013"/>
          </a:xfrm>
        </p:grpSpPr>
        <p:sp>
          <p:nvSpPr>
            <p:cNvPr id="40" name="Shape 639">
              <a:extLst>
                <a:ext uri="{FF2B5EF4-FFF2-40B4-BE49-F238E27FC236}">
                  <a16:creationId xmlns:a16="http://schemas.microsoft.com/office/drawing/2014/main" id="{3DF78A27-78FE-4D84-942A-F0680263DDD8}"/>
                </a:ext>
              </a:extLst>
            </p:cNvPr>
            <p:cNvSpPr/>
            <p:nvPr/>
          </p:nvSpPr>
          <p:spPr>
            <a:xfrm>
              <a:off x="10520810" y="933002"/>
              <a:ext cx="848018" cy="845013"/>
            </a:xfrm>
            <a:prstGeom prst="ellipse">
              <a:avLst/>
            </a:prstGeom>
            <a:solidFill>
              <a:srgbClr val="EAEAEA"/>
            </a:solidFill>
            <a:ln w="12700" cap="flat" cmpd="sng">
              <a:solidFill>
                <a:srgbClr val="E0E2E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endParaRPr sz="1600" dirty="0">
                <a:solidFill>
                  <a:srgbClr val="FFFFFF"/>
                </a:solidFill>
                <a:ea typeface="Quattrocento Sans"/>
                <a:cs typeface="Quattrocento Sans"/>
                <a:sym typeface="Quattrocento Sans"/>
              </a:endParaRPr>
            </a:p>
          </p:txBody>
        </p:sp>
        <p:pic>
          <p:nvPicPr>
            <p:cNvPr id="41" name="Shape 640">
              <a:extLst>
                <a:ext uri="{FF2B5EF4-FFF2-40B4-BE49-F238E27FC236}">
                  <a16:creationId xmlns:a16="http://schemas.microsoft.com/office/drawing/2014/main" id="{CDF341FE-B966-4DAB-8618-0FDA53ED1130}"/>
                </a:ext>
              </a:extLst>
            </p:cNvP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1244643">
              <a:off x="10646417" y="1108667"/>
              <a:ext cx="299316" cy="342038"/>
            </a:xfrm>
            <a:prstGeom prst="rect">
              <a:avLst/>
            </a:prstGeom>
            <a:noFill/>
            <a:ln>
              <a:noFill/>
            </a:ln>
          </p:spPr>
        </p:pic>
        <p:pic>
          <p:nvPicPr>
            <p:cNvPr id="42" name="Shape 641" descr="Image result for corporate icon png">
              <a:extLst>
                <a:ext uri="{FF2B5EF4-FFF2-40B4-BE49-F238E27FC236}">
                  <a16:creationId xmlns:a16="http://schemas.microsoft.com/office/drawing/2014/main" id="{61A99055-CB8E-4B06-A0C8-1ADA0A16C95C}"/>
                </a:ext>
              </a:extLst>
            </p:cNvPr>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0877374" y="1192036"/>
              <a:ext cx="397731" cy="503685"/>
            </a:xfrm>
            <a:prstGeom prst="rect">
              <a:avLst/>
            </a:prstGeom>
            <a:noFill/>
            <a:ln>
              <a:noFill/>
            </a:ln>
          </p:spPr>
        </p:pic>
      </p:grpSp>
      <p:sp>
        <p:nvSpPr>
          <p:cNvPr id="43" name="Shape 625">
            <a:extLst>
              <a:ext uri="{FF2B5EF4-FFF2-40B4-BE49-F238E27FC236}">
                <a16:creationId xmlns:a16="http://schemas.microsoft.com/office/drawing/2014/main" id="{4C969C98-4FAE-4A46-BAA6-6B33E3544AD4}"/>
              </a:ext>
            </a:extLst>
          </p:cNvPr>
          <p:cNvSpPr/>
          <p:nvPr/>
        </p:nvSpPr>
        <p:spPr>
          <a:xfrm>
            <a:off x="1824731" y="1198555"/>
            <a:ext cx="2856735" cy="698248"/>
          </a:xfrm>
          <a:prstGeom prst="rect">
            <a:avLst/>
          </a:prstGeom>
          <a:solidFill>
            <a:srgbClr val="0070C0"/>
          </a:solidFill>
          <a:ln>
            <a:noFill/>
          </a:ln>
        </p:spPr>
        <p:txBody>
          <a:bodyPr wrap="square" lIns="91425" tIns="45700" rIns="91425" bIns="45700" anchor="ctr" anchorCtr="0">
            <a:noAutofit/>
          </a:bodyPr>
          <a:lstStyle/>
          <a:p>
            <a:pPr marL="0" marR="0" lvl="0" indent="0" algn="ctr" rtl="0">
              <a:spcBef>
                <a:spcPts val="0"/>
              </a:spcBef>
              <a:buSzPct val="25000"/>
              <a:buNone/>
            </a:pPr>
            <a:endParaRPr sz="1600" dirty="0">
              <a:solidFill>
                <a:schemeClr val="bg1"/>
              </a:solidFill>
              <a:ea typeface="Calibri"/>
              <a:cs typeface="Calibri"/>
              <a:sym typeface="Calibri"/>
            </a:endParaRPr>
          </a:p>
        </p:txBody>
      </p:sp>
      <p:sp>
        <p:nvSpPr>
          <p:cNvPr id="44" name="Shape 626">
            <a:extLst>
              <a:ext uri="{FF2B5EF4-FFF2-40B4-BE49-F238E27FC236}">
                <a16:creationId xmlns:a16="http://schemas.microsoft.com/office/drawing/2014/main" id="{68BFF047-8CB4-473A-A118-42496DDF9FC6}"/>
              </a:ext>
            </a:extLst>
          </p:cNvPr>
          <p:cNvSpPr/>
          <p:nvPr/>
        </p:nvSpPr>
        <p:spPr>
          <a:xfrm>
            <a:off x="2579122" y="1281603"/>
            <a:ext cx="2293290" cy="523220"/>
          </a:xfrm>
          <a:prstGeom prst="rect">
            <a:avLst/>
          </a:prstGeom>
          <a:noFill/>
          <a:ln>
            <a:noFill/>
          </a:ln>
        </p:spPr>
        <p:txBody>
          <a:bodyPr wrap="square" lIns="91425" tIns="45700" rIns="91425" bIns="45700" anchor="ctr" anchorCtr="0">
            <a:noAutofit/>
          </a:bodyPr>
          <a:lstStyle/>
          <a:p>
            <a:pPr marL="0" marR="0" lvl="1" indent="0" algn="l" rtl="0">
              <a:spcBef>
                <a:spcPts val="0"/>
              </a:spcBef>
              <a:buSzPct val="25000"/>
              <a:buNone/>
            </a:pPr>
            <a:r>
              <a:rPr lang="en-US" sz="1600" b="1" i="0" u="none" strike="noStrike" cap="none" dirty="0">
                <a:solidFill>
                  <a:schemeClr val="lt1"/>
                </a:solidFill>
                <a:ea typeface="Quattrocento Sans"/>
                <a:cs typeface="Quattrocento Sans"/>
                <a:sym typeface="Quattrocento Sans"/>
              </a:rPr>
              <a:t>Advanced Analytics</a:t>
            </a:r>
          </a:p>
        </p:txBody>
      </p:sp>
      <p:grpSp>
        <p:nvGrpSpPr>
          <p:cNvPr id="45" name="Shape 638">
            <a:extLst>
              <a:ext uri="{FF2B5EF4-FFF2-40B4-BE49-F238E27FC236}">
                <a16:creationId xmlns:a16="http://schemas.microsoft.com/office/drawing/2014/main" id="{3C97C614-9309-417E-B9CB-B5F3ED00E299}"/>
              </a:ext>
            </a:extLst>
          </p:cNvPr>
          <p:cNvGrpSpPr/>
          <p:nvPr/>
        </p:nvGrpSpPr>
        <p:grpSpPr>
          <a:xfrm>
            <a:off x="1928131" y="1290058"/>
            <a:ext cx="435167" cy="433625"/>
            <a:chOff x="10520810" y="933002"/>
            <a:chExt cx="848018" cy="845013"/>
          </a:xfrm>
        </p:grpSpPr>
        <p:sp>
          <p:nvSpPr>
            <p:cNvPr id="46" name="Shape 639">
              <a:extLst>
                <a:ext uri="{FF2B5EF4-FFF2-40B4-BE49-F238E27FC236}">
                  <a16:creationId xmlns:a16="http://schemas.microsoft.com/office/drawing/2014/main" id="{52CF96B0-0D3C-4C22-A1F5-1253811C03D0}"/>
                </a:ext>
              </a:extLst>
            </p:cNvPr>
            <p:cNvSpPr/>
            <p:nvPr/>
          </p:nvSpPr>
          <p:spPr>
            <a:xfrm>
              <a:off x="10520810" y="933002"/>
              <a:ext cx="848018" cy="845013"/>
            </a:xfrm>
            <a:prstGeom prst="ellipse">
              <a:avLst/>
            </a:prstGeom>
            <a:solidFill>
              <a:srgbClr val="EAEAEA"/>
            </a:solidFill>
            <a:ln w="12700" cap="flat" cmpd="sng">
              <a:solidFill>
                <a:srgbClr val="E0E2E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endParaRPr sz="1600" dirty="0">
                <a:solidFill>
                  <a:srgbClr val="FFFFFF"/>
                </a:solidFill>
                <a:ea typeface="Quattrocento Sans"/>
                <a:cs typeface="Quattrocento Sans"/>
                <a:sym typeface="Quattrocento Sans"/>
              </a:endParaRPr>
            </a:p>
          </p:txBody>
        </p:sp>
        <p:pic>
          <p:nvPicPr>
            <p:cNvPr id="47" name="Shape 640">
              <a:extLst>
                <a:ext uri="{FF2B5EF4-FFF2-40B4-BE49-F238E27FC236}">
                  <a16:creationId xmlns:a16="http://schemas.microsoft.com/office/drawing/2014/main" id="{E15E30A8-1AE1-4687-A6BB-8DB7BD31AF57}"/>
                </a:ext>
              </a:extLst>
            </p:cNvP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1244643">
              <a:off x="10646417" y="1108667"/>
              <a:ext cx="299316" cy="342038"/>
            </a:xfrm>
            <a:prstGeom prst="rect">
              <a:avLst/>
            </a:prstGeom>
            <a:noFill/>
            <a:ln>
              <a:noFill/>
            </a:ln>
          </p:spPr>
        </p:pic>
        <p:pic>
          <p:nvPicPr>
            <p:cNvPr id="48" name="Shape 641" descr="Image result for corporate icon png">
              <a:extLst>
                <a:ext uri="{FF2B5EF4-FFF2-40B4-BE49-F238E27FC236}">
                  <a16:creationId xmlns:a16="http://schemas.microsoft.com/office/drawing/2014/main" id="{7660E343-FD28-4674-AC34-87D476F8F611}"/>
                </a:ext>
              </a:extLst>
            </p:cNvPr>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0877374" y="1192036"/>
              <a:ext cx="397731" cy="503685"/>
            </a:xfrm>
            <a:prstGeom prst="rect">
              <a:avLst/>
            </a:prstGeom>
            <a:noFill/>
            <a:ln>
              <a:noFill/>
            </a:ln>
          </p:spPr>
        </p:pic>
      </p:grpSp>
      <p:sp>
        <p:nvSpPr>
          <p:cNvPr id="49" name="Shape 614">
            <a:extLst>
              <a:ext uri="{FF2B5EF4-FFF2-40B4-BE49-F238E27FC236}">
                <a16:creationId xmlns:a16="http://schemas.microsoft.com/office/drawing/2014/main" id="{A4BC5379-B6FF-4202-A09B-4405E36BF3DF}"/>
              </a:ext>
            </a:extLst>
          </p:cNvPr>
          <p:cNvSpPr/>
          <p:nvPr/>
        </p:nvSpPr>
        <p:spPr>
          <a:xfrm>
            <a:off x="5009730" y="2117035"/>
            <a:ext cx="2820969" cy="1525523"/>
          </a:xfrm>
          <a:prstGeom prst="roundRect">
            <a:avLst>
              <a:gd name="adj" fmla="val 16667"/>
            </a:avLst>
          </a:prstGeom>
          <a:solidFill>
            <a:srgbClr val="F2F2F2"/>
          </a:solidFill>
          <a:ln w="12700" cap="flat" cmpd="sng">
            <a:solidFill>
              <a:srgbClr val="7F7F7F"/>
            </a:solidFill>
            <a:prstDash val="dash"/>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IN" sz="1400" b="1" dirty="0">
                <a:ea typeface="Quattrocento Sans"/>
                <a:cs typeface="Quattrocento Sans"/>
                <a:sym typeface="Quattrocento Sans"/>
              </a:rPr>
              <a:t>SMART INSIGHT PLATFORM</a:t>
            </a:r>
          </a:p>
          <a:p>
            <a:pPr marL="0" marR="0" lvl="0" indent="0" rtl="0">
              <a:spcBef>
                <a:spcPts val="0"/>
              </a:spcBef>
              <a:buSzPct val="25000"/>
              <a:buNone/>
            </a:pPr>
            <a:r>
              <a:rPr lang="en-IN" sz="1400" dirty="0">
                <a:ea typeface="Quattrocento Sans"/>
                <a:cs typeface="Quattrocento Sans"/>
                <a:sym typeface="Quattrocento Sans"/>
              </a:rPr>
              <a:t> </a:t>
            </a:r>
          </a:p>
        </p:txBody>
      </p:sp>
      <p:pic>
        <p:nvPicPr>
          <p:cNvPr id="50" name="Picture 49">
            <a:extLst>
              <a:ext uri="{FF2B5EF4-FFF2-40B4-BE49-F238E27FC236}">
                <a16:creationId xmlns:a16="http://schemas.microsoft.com/office/drawing/2014/main" id="{BFD2ECEB-48FF-4E2C-A361-80BA3BB5B24A}"/>
              </a:ext>
            </a:extLst>
          </p:cNvPr>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195143" y="2629496"/>
            <a:ext cx="591243" cy="314818"/>
          </a:xfrm>
          <a:prstGeom prst="rect">
            <a:avLst/>
          </a:prstGeom>
        </p:spPr>
      </p:pic>
      <p:pic>
        <p:nvPicPr>
          <p:cNvPr id="51" name="Picture 50">
            <a:extLst>
              <a:ext uri="{FF2B5EF4-FFF2-40B4-BE49-F238E27FC236}">
                <a16:creationId xmlns:a16="http://schemas.microsoft.com/office/drawing/2014/main" id="{DB827477-2E1D-4F46-A912-24DCF9E05639}"/>
              </a:ext>
            </a:extLst>
          </p:cNvPr>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649245" y="3204122"/>
            <a:ext cx="741352" cy="219527"/>
          </a:xfrm>
          <a:prstGeom prst="rect">
            <a:avLst/>
          </a:prstGeom>
        </p:spPr>
      </p:pic>
      <p:pic>
        <p:nvPicPr>
          <p:cNvPr id="52" name="Picture 51">
            <a:extLst>
              <a:ext uri="{FF2B5EF4-FFF2-40B4-BE49-F238E27FC236}">
                <a16:creationId xmlns:a16="http://schemas.microsoft.com/office/drawing/2014/main" id="{3E9CF059-0FA8-41CA-8CAA-23FB99595791}"/>
              </a:ext>
            </a:extLst>
          </p:cNvPr>
          <p:cNvPicPr>
            <a:picLocks noChangeAspect="1"/>
          </p:cNvPicPr>
          <p:nvPr/>
        </p:nvPicPr>
        <p:blipFill>
          <a:blip r:embed="rId10"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6191598" y="2647570"/>
            <a:ext cx="484797" cy="342590"/>
          </a:xfrm>
          <a:prstGeom prst="rect">
            <a:avLst/>
          </a:prstGeom>
        </p:spPr>
      </p:pic>
      <p:pic>
        <p:nvPicPr>
          <p:cNvPr id="53" name="Picture 52">
            <a:extLst>
              <a:ext uri="{FF2B5EF4-FFF2-40B4-BE49-F238E27FC236}">
                <a16:creationId xmlns:a16="http://schemas.microsoft.com/office/drawing/2014/main" id="{2B5791C4-7D52-441D-B444-DAB80453CC63}"/>
              </a:ext>
            </a:extLst>
          </p:cNvPr>
          <p:cNvPicPr>
            <a:picLocks noChangeAspect="1"/>
          </p:cNvPicPr>
          <p:nvPr/>
        </p:nvPicPr>
        <p:blipFill>
          <a:blip r:embed="rId11"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6792054" y="3154150"/>
            <a:ext cx="575658" cy="300656"/>
          </a:xfrm>
          <a:prstGeom prst="rect">
            <a:avLst/>
          </a:prstGeom>
        </p:spPr>
      </p:pic>
      <p:sp>
        <p:nvSpPr>
          <p:cNvPr id="54" name="Shape 614">
            <a:extLst>
              <a:ext uri="{FF2B5EF4-FFF2-40B4-BE49-F238E27FC236}">
                <a16:creationId xmlns:a16="http://schemas.microsoft.com/office/drawing/2014/main" id="{B82A1C8B-6DBA-473F-931A-FF7026B3D9C4}"/>
              </a:ext>
            </a:extLst>
          </p:cNvPr>
          <p:cNvSpPr/>
          <p:nvPr/>
        </p:nvSpPr>
        <p:spPr>
          <a:xfrm>
            <a:off x="5011179" y="3876989"/>
            <a:ext cx="2800157" cy="752604"/>
          </a:xfrm>
          <a:prstGeom prst="roundRect">
            <a:avLst>
              <a:gd name="adj" fmla="val 16667"/>
            </a:avLst>
          </a:prstGeom>
          <a:solidFill>
            <a:srgbClr val="F2F2F2"/>
          </a:solidFill>
          <a:ln w="12700" cap="flat" cmpd="sng">
            <a:solidFill>
              <a:srgbClr val="7F7F7F"/>
            </a:solidFill>
            <a:prstDash val="dash"/>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IN" sz="1400" b="1" dirty="0">
                <a:ea typeface="Quattrocento Sans"/>
                <a:cs typeface="Quattrocento Sans"/>
                <a:sym typeface="Quattrocento Sans"/>
              </a:rPr>
              <a:t>MOTORSPORTS</a:t>
            </a:r>
          </a:p>
          <a:p>
            <a:pPr marL="0" marR="0" lvl="0" indent="0" algn="ctr" rtl="0">
              <a:spcBef>
                <a:spcPts val="0"/>
              </a:spcBef>
              <a:buSzPct val="25000"/>
              <a:buNone/>
            </a:pPr>
            <a:endParaRPr lang="en-IN" sz="1400" b="1" dirty="0">
              <a:ea typeface="Quattrocento Sans"/>
              <a:cs typeface="Quattrocento Sans"/>
              <a:sym typeface="Quattrocento Sans"/>
            </a:endParaRPr>
          </a:p>
        </p:txBody>
      </p:sp>
      <p:pic>
        <p:nvPicPr>
          <p:cNvPr id="55" name="Picture 54">
            <a:extLst>
              <a:ext uri="{FF2B5EF4-FFF2-40B4-BE49-F238E27FC236}">
                <a16:creationId xmlns:a16="http://schemas.microsoft.com/office/drawing/2014/main" id="{C3A30BED-44FE-4CF4-99D6-BA90DD11B999}"/>
              </a:ext>
            </a:extLst>
          </p:cNvPr>
          <p:cNvPicPr>
            <a:picLocks noChangeAspect="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369006" y="4240490"/>
            <a:ext cx="1029828" cy="347845"/>
          </a:xfrm>
          <a:prstGeom prst="rect">
            <a:avLst/>
          </a:prstGeom>
        </p:spPr>
      </p:pic>
      <p:pic>
        <p:nvPicPr>
          <p:cNvPr id="56" name="Picture 55">
            <a:extLst>
              <a:ext uri="{FF2B5EF4-FFF2-40B4-BE49-F238E27FC236}">
                <a16:creationId xmlns:a16="http://schemas.microsoft.com/office/drawing/2014/main" id="{33A6FB7B-D322-4AD1-A009-50AD5EE67A42}"/>
              </a:ext>
            </a:extLst>
          </p:cNvPr>
          <p:cNvPicPr>
            <a:picLocks noChangeAspect="1"/>
          </p:cNvPicPr>
          <p:nvPr/>
        </p:nvPicPr>
        <p:blipFill>
          <a:blip r:embed="rId1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221918" y="3979492"/>
            <a:ext cx="1212491" cy="808327"/>
          </a:xfrm>
          <a:prstGeom prst="rect">
            <a:avLst/>
          </a:prstGeom>
        </p:spPr>
      </p:pic>
      <p:sp>
        <p:nvSpPr>
          <p:cNvPr id="57" name="Shape 614">
            <a:extLst>
              <a:ext uri="{FF2B5EF4-FFF2-40B4-BE49-F238E27FC236}">
                <a16:creationId xmlns:a16="http://schemas.microsoft.com/office/drawing/2014/main" id="{0B0F6FE7-E2AE-4589-B817-AC128313BFEA}"/>
              </a:ext>
            </a:extLst>
          </p:cNvPr>
          <p:cNvSpPr/>
          <p:nvPr/>
        </p:nvSpPr>
        <p:spPr>
          <a:xfrm>
            <a:off x="5007712" y="1198555"/>
            <a:ext cx="2820969" cy="642908"/>
          </a:xfrm>
          <a:prstGeom prst="roundRect">
            <a:avLst>
              <a:gd name="adj" fmla="val 16667"/>
            </a:avLst>
          </a:prstGeom>
          <a:solidFill>
            <a:srgbClr val="F2F2F2"/>
          </a:solidFill>
          <a:ln w="12700" cap="flat" cmpd="sng">
            <a:solidFill>
              <a:srgbClr val="7F7F7F"/>
            </a:solidFill>
            <a:prstDash val="dash"/>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IN" sz="1400" b="1" dirty="0">
                <a:ea typeface="Quattrocento Sans"/>
                <a:cs typeface="Quattrocento Sans"/>
                <a:sym typeface="Quattrocento Sans"/>
              </a:rPr>
              <a:t>ORDER TO DELIVER</a:t>
            </a:r>
          </a:p>
          <a:p>
            <a:pPr marL="0" marR="0" lvl="0" indent="0" algn="ctr" rtl="0">
              <a:spcBef>
                <a:spcPts val="0"/>
              </a:spcBef>
              <a:buSzPct val="25000"/>
              <a:buNone/>
            </a:pPr>
            <a:endParaRPr lang="en-IN" sz="1400" b="1" dirty="0">
              <a:ea typeface="Quattrocento Sans"/>
              <a:cs typeface="Quattrocento Sans"/>
              <a:sym typeface="Quattrocento Sans"/>
            </a:endParaRPr>
          </a:p>
        </p:txBody>
      </p:sp>
      <p:pic>
        <p:nvPicPr>
          <p:cNvPr id="58" name="Picture 57">
            <a:extLst>
              <a:ext uri="{FF2B5EF4-FFF2-40B4-BE49-F238E27FC236}">
                <a16:creationId xmlns:a16="http://schemas.microsoft.com/office/drawing/2014/main" id="{0D7D525D-74E3-4452-B074-7F92C2BA27DE}"/>
              </a:ext>
            </a:extLst>
          </p:cNvPr>
          <p:cNvPicPr>
            <a:picLocks noChangeAspect="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381430" y="1502578"/>
            <a:ext cx="1029828" cy="347845"/>
          </a:xfrm>
          <a:prstGeom prst="rect">
            <a:avLst/>
          </a:prstGeom>
        </p:spPr>
      </p:pic>
      <p:pic>
        <p:nvPicPr>
          <p:cNvPr id="59" name="Picture 58">
            <a:extLst>
              <a:ext uri="{FF2B5EF4-FFF2-40B4-BE49-F238E27FC236}">
                <a16:creationId xmlns:a16="http://schemas.microsoft.com/office/drawing/2014/main" id="{65B67A49-3BD8-40D3-AD7B-36396439E0F5}"/>
              </a:ext>
            </a:extLst>
          </p:cNvPr>
          <p:cNvPicPr>
            <a:picLocks noChangeAspect="1"/>
          </p:cNvPicPr>
          <p:nvPr/>
        </p:nvPicPr>
        <p:blipFill>
          <a:blip r:embed="rId1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244127" y="1230496"/>
            <a:ext cx="1212491" cy="808327"/>
          </a:xfrm>
          <a:prstGeom prst="rect">
            <a:avLst/>
          </a:prstGeom>
        </p:spPr>
      </p:pic>
      <p:pic>
        <p:nvPicPr>
          <p:cNvPr id="60" name="Picture 59">
            <a:extLst>
              <a:ext uri="{FF2B5EF4-FFF2-40B4-BE49-F238E27FC236}">
                <a16:creationId xmlns:a16="http://schemas.microsoft.com/office/drawing/2014/main" id="{EDBB5FFE-F3FE-488C-9A38-46DE2FA0A02F}"/>
              </a:ext>
            </a:extLst>
          </p:cNvPr>
          <p:cNvPicPr>
            <a:picLocks noChangeAspect="1"/>
          </p:cNvPicPr>
          <p:nvPr/>
        </p:nvPicPr>
        <p:blipFill>
          <a:blip r:embed="rId14"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8506592" y="2516227"/>
            <a:ext cx="302716" cy="302716"/>
          </a:xfrm>
          <a:prstGeom prst="rect">
            <a:avLst/>
          </a:prstGeom>
        </p:spPr>
      </p:pic>
      <p:sp>
        <p:nvSpPr>
          <p:cNvPr id="61" name="Shape 614">
            <a:extLst>
              <a:ext uri="{FF2B5EF4-FFF2-40B4-BE49-F238E27FC236}">
                <a16:creationId xmlns:a16="http://schemas.microsoft.com/office/drawing/2014/main" id="{648E30B9-1A4E-49D3-9018-520DA73C8BFC}"/>
              </a:ext>
            </a:extLst>
          </p:cNvPr>
          <p:cNvSpPr/>
          <p:nvPr/>
        </p:nvSpPr>
        <p:spPr>
          <a:xfrm>
            <a:off x="8092254" y="2103880"/>
            <a:ext cx="2346755" cy="698244"/>
          </a:xfrm>
          <a:prstGeom prst="roundRect">
            <a:avLst>
              <a:gd name="adj" fmla="val 16667"/>
            </a:avLst>
          </a:prstGeom>
          <a:solidFill>
            <a:srgbClr val="F2F2F2"/>
          </a:solidFill>
          <a:ln w="12700" cap="flat" cmpd="sng">
            <a:solidFill>
              <a:srgbClr val="7F7F7F"/>
            </a:solidFill>
            <a:prstDash val="dash"/>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IN" sz="1400" b="1" dirty="0">
                <a:ea typeface="Quattrocento Sans"/>
                <a:cs typeface="Quattrocento Sans"/>
                <a:sym typeface="Quattrocento Sans"/>
              </a:rPr>
              <a:t>CUSTOMER 360</a:t>
            </a:r>
          </a:p>
          <a:p>
            <a:pPr marL="0" marR="0" lvl="0" indent="0" algn="ctr" rtl="0">
              <a:spcBef>
                <a:spcPts val="0"/>
              </a:spcBef>
              <a:buSzPct val="25000"/>
              <a:buNone/>
            </a:pPr>
            <a:endParaRPr lang="en-IN" sz="1400" b="1" dirty="0">
              <a:ea typeface="Quattrocento Sans"/>
              <a:cs typeface="Quattrocento Sans"/>
              <a:sym typeface="Quattrocento Sans"/>
            </a:endParaRPr>
          </a:p>
        </p:txBody>
      </p:sp>
      <p:sp>
        <p:nvSpPr>
          <p:cNvPr id="62" name="Shape 614">
            <a:extLst>
              <a:ext uri="{FF2B5EF4-FFF2-40B4-BE49-F238E27FC236}">
                <a16:creationId xmlns:a16="http://schemas.microsoft.com/office/drawing/2014/main" id="{19B68631-B34B-44E4-A0F4-DFD342AB3153}"/>
              </a:ext>
            </a:extLst>
          </p:cNvPr>
          <p:cNvSpPr/>
          <p:nvPr/>
        </p:nvSpPr>
        <p:spPr>
          <a:xfrm>
            <a:off x="8100505" y="2933159"/>
            <a:ext cx="2346755" cy="696243"/>
          </a:xfrm>
          <a:prstGeom prst="roundRect">
            <a:avLst>
              <a:gd name="adj" fmla="val 16667"/>
            </a:avLst>
          </a:prstGeom>
          <a:solidFill>
            <a:srgbClr val="F2F2F2"/>
          </a:solidFill>
          <a:ln w="12700" cap="flat" cmpd="sng">
            <a:solidFill>
              <a:srgbClr val="7F7F7F"/>
            </a:solidFill>
            <a:prstDash val="dash"/>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IN" sz="1400" b="1" dirty="0">
                <a:ea typeface="Quattrocento Sans"/>
                <a:cs typeface="Quattrocento Sans"/>
                <a:sym typeface="Quattrocento Sans"/>
              </a:rPr>
              <a:t>AQ 14 DASHBOARDS</a:t>
            </a:r>
          </a:p>
          <a:p>
            <a:pPr marL="0" marR="0" lvl="0" indent="0" algn="ctr" rtl="0">
              <a:spcBef>
                <a:spcPts val="0"/>
              </a:spcBef>
              <a:buSzPct val="25000"/>
              <a:buNone/>
            </a:pPr>
            <a:endParaRPr lang="en-IN" sz="1400" b="1" dirty="0">
              <a:ea typeface="Quattrocento Sans"/>
              <a:cs typeface="Quattrocento Sans"/>
              <a:sym typeface="Quattrocento Sans"/>
            </a:endParaRPr>
          </a:p>
        </p:txBody>
      </p:sp>
      <p:pic>
        <p:nvPicPr>
          <p:cNvPr id="63" name="Picture 62">
            <a:extLst>
              <a:ext uri="{FF2B5EF4-FFF2-40B4-BE49-F238E27FC236}">
                <a16:creationId xmlns:a16="http://schemas.microsoft.com/office/drawing/2014/main" id="{07A6EF37-277C-4555-817F-8FFDE3A3916A}"/>
              </a:ext>
            </a:extLst>
          </p:cNvPr>
          <p:cNvPicPr>
            <a:picLocks noChangeAspect="1"/>
          </p:cNvPicPr>
          <p:nvPr/>
        </p:nvPicPr>
        <p:blipFill>
          <a:blip r:embed="rId1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643851" y="2431686"/>
            <a:ext cx="289436" cy="289436"/>
          </a:xfrm>
          <a:prstGeom prst="rect">
            <a:avLst/>
          </a:prstGeom>
        </p:spPr>
      </p:pic>
      <p:pic>
        <p:nvPicPr>
          <p:cNvPr id="64" name="Picture 63">
            <a:extLst>
              <a:ext uri="{FF2B5EF4-FFF2-40B4-BE49-F238E27FC236}">
                <a16:creationId xmlns:a16="http://schemas.microsoft.com/office/drawing/2014/main" id="{ECDBE7D8-7DF0-40D3-876A-7A2DEA7E201D}"/>
              </a:ext>
            </a:extLst>
          </p:cNvPr>
          <p:cNvPicPr>
            <a:picLocks noChangeAspect="1"/>
          </p:cNvPicPr>
          <p:nvPr/>
        </p:nvPicPr>
        <p:blipFill>
          <a:blip r:embed="rId16"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9038577" y="2431686"/>
            <a:ext cx="472480" cy="289436"/>
          </a:xfrm>
          <a:prstGeom prst="rect">
            <a:avLst/>
          </a:prstGeom>
        </p:spPr>
      </p:pic>
      <p:pic>
        <p:nvPicPr>
          <p:cNvPr id="65" name="Picture 64">
            <a:extLst>
              <a:ext uri="{FF2B5EF4-FFF2-40B4-BE49-F238E27FC236}">
                <a16:creationId xmlns:a16="http://schemas.microsoft.com/office/drawing/2014/main" id="{7AB2F9BB-A7B6-4E24-A897-BBC9EFB3B590}"/>
              </a:ext>
            </a:extLst>
          </p:cNvPr>
          <p:cNvPicPr>
            <a:picLocks noChangeAspect="1"/>
          </p:cNvPicPr>
          <p:nvPr/>
        </p:nvPicPr>
        <p:blipFill>
          <a:blip r:embed="rId1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976196" y="3249555"/>
            <a:ext cx="289436" cy="289436"/>
          </a:xfrm>
          <a:prstGeom prst="rect">
            <a:avLst/>
          </a:prstGeom>
        </p:spPr>
      </p:pic>
      <p:pic>
        <p:nvPicPr>
          <p:cNvPr id="66" name="Picture 65">
            <a:extLst>
              <a:ext uri="{FF2B5EF4-FFF2-40B4-BE49-F238E27FC236}">
                <a16:creationId xmlns:a16="http://schemas.microsoft.com/office/drawing/2014/main" id="{C84983A9-9BB6-4FC2-894D-E2820A45AF60}"/>
              </a:ext>
            </a:extLst>
          </p:cNvPr>
          <p:cNvPicPr>
            <a:picLocks noChangeAspect="1"/>
          </p:cNvPicPr>
          <p:nvPr/>
        </p:nvPicPr>
        <p:blipFill>
          <a:blip r:embed="rId16"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9370922" y="3249555"/>
            <a:ext cx="472480" cy="289436"/>
          </a:xfrm>
          <a:prstGeom prst="rect">
            <a:avLst/>
          </a:prstGeom>
        </p:spPr>
      </p:pic>
      <p:pic>
        <p:nvPicPr>
          <p:cNvPr id="67" name="Picture 66">
            <a:extLst>
              <a:ext uri="{FF2B5EF4-FFF2-40B4-BE49-F238E27FC236}">
                <a16:creationId xmlns:a16="http://schemas.microsoft.com/office/drawing/2014/main" id="{F3211764-7523-430B-9014-1FBFE217F820}"/>
              </a:ext>
            </a:extLst>
          </p:cNvPr>
          <p:cNvPicPr>
            <a:picLocks noChangeAspect="1"/>
          </p:cNvPicPr>
          <p:nvPr/>
        </p:nvPicPr>
        <p:blipFill>
          <a:blip r:embed="rId14"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9616347" y="2372283"/>
            <a:ext cx="302716" cy="302716"/>
          </a:xfrm>
          <a:prstGeom prst="rect">
            <a:avLst/>
          </a:prstGeom>
        </p:spPr>
      </p:pic>
      <p:sp>
        <p:nvSpPr>
          <p:cNvPr id="68" name="Shape 625">
            <a:extLst>
              <a:ext uri="{FF2B5EF4-FFF2-40B4-BE49-F238E27FC236}">
                <a16:creationId xmlns:a16="http://schemas.microsoft.com/office/drawing/2014/main" id="{00B312DD-C066-47C7-AFA3-4859174064EB}"/>
              </a:ext>
            </a:extLst>
          </p:cNvPr>
          <p:cNvSpPr/>
          <p:nvPr/>
        </p:nvSpPr>
        <p:spPr>
          <a:xfrm>
            <a:off x="1836306" y="4805635"/>
            <a:ext cx="2856735" cy="698248"/>
          </a:xfrm>
          <a:prstGeom prst="rect">
            <a:avLst/>
          </a:prstGeom>
          <a:solidFill>
            <a:srgbClr val="0070C0"/>
          </a:solidFill>
          <a:ln>
            <a:noFill/>
          </a:ln>
        </p:spPr>
        <p:txBody>
          <a:bodyPr wrap="square" lIns="91425" tIns="45700" rIns="91425" bIns="45700" anchor="ctr" anchorCtr="0">
            <a:noAutofit/>
          </a:bodyPr>
          <a:lstStyle/>
          <a:p>
            <a:pPr marL="0" marR="0" lvl="0" indent="0" algn="ctr" rtl="0">
              <a:spcBef>
                <a:spcPts val="0"/>
              </a:spcBef>
              <a:buSzPct val="25000"/>
              <a:buNone/>
            </a:pPr>
            <a:endParaRPr sz="1600" dirty="0">
              <a:solidFill>
                <a:srgbClr val="FFFFFF"/>
              </a:solidFill>
              <a:ea typeface="Calibri"/>
              <a:cs typeface="Calibri"/>
              <a:sym typeface="Calibri"/>
            </a:endParaRPr>
          </a:p>
        </p:txBody>
      </p:sp>
      <p:sp>
        <p:nvSpPr>
          <p:cNvPr id="69" name="Shape 626">
            <a:extLst>
              <a:ext uri="{FF2B5EF4-FFF2-40B4-BE49-F238E27FC236}">
                <a16:creationId xmlns:a16="http://schemas.microsoft.com/office/drawing/2014/main" id="{1A42ED4B-B8A7-490E-BAD0-F3C6E82EC7E5}"/>
              </a:ext>
            </a:extLst>
          </p:cNvPr>
          <p:cNvSpPr/>
          <p:nvPr/>
        </p:nvSpPr>
        <p:spPr>
          <a:xfrm>
            <a:off x="2527073" y="4867253"/>
            <a:ext cx="1894153" cy="523220"/>
          </a:xfrm>
          <a:prstGeom prst="rect">
            <a:avLst/>
          </a:prstGeom>
          <a:noFill/>
          <a:ln>
            <a:noFill/>
          </a:ln>
        </p:spPr>
        <p:txBody>
          <a:bodyPr wrap="square" lIns="91425" tIns="45700" rIns="91425" bIns="45700" anchor="ctr" anchorCtr="0">
            <a:noAutofit/>
          </a:bodyPr>
          <a:lstStyle/>
          <a:p>
            <a:pPr marL="0" marR="0" lvl="1" indent="0" algn="l" rtl="0">
              <a:spcBef>
                <a:spcPts val="0"/>
              </a:spcBef>
              <a:buSzPct val="25000"/>
              <a:buNone/>
            </a:pPr>
            <a:r>
              <a:rPr lang="en-US" sz="1600" b="1" i="0" u="none" strike="noStrike" cap="none" dirty="0">
                <a:solidFill>
                  <a:schemeClr val="lt1"/>
                </a:solidFill>
                <a:ea typeface="Quattrocento Sans"/>
                <a:cs typeface="Quattrocento Sans"/>
                <a:sym typeface="Quattrocento Sans"/>
              </a:rPr>
              <a:t>Web Analytics</a:t>
            </a:r>
          </a:p>
        </p:txBody>
      </p:sp>
      <p:grpSp>
        <p:nvGrpSpPr>
          <p:cNvPr id="70" name="Shape 638">
            <a:extLst>
              <a:ext uri="{FF2B5EF4-FFF2-40B4-BE49-F238E27FC236}">
                <a16:creationId xmlns:a16="http://schemas.microsoft.com/office/drawing/2014/main" id="{A6D073FB-B70A-4F8C-B707-6743CB8F670C}"/>
              </a:ext>
            </a:extLst>
          </p:cNvPr>
          <p:cNvGrpSpPr/>
          <p:nvPr/>
        </p:nvGrpSpPr>
        <p:grpSpPr>
          <a:xfrm>
            <a:off x="1928131" y="4642492"/>
            <a:ext cx="435167" cy="433625"/>
            <a:chOff x="10520810" y="933002"/>
            <a:chExt cx="848018" cy="845013"/>
          </a:xfrm>
        </p:grpSpPr>
        <p:sp>
          <p:nvSpPr>
            <p:cNvPr id="71" name="Shape 639">
              <a:extLst>
                <a:ext uri="{FF2B5EF4-FFF2-40B4-BE49-F238E27FC236}">
                  <a16:creationId xmlns:a16="http://schemas.microsoft.com/office/drawing/2014/main" id="{DAA33574-DD5F-4501-99D5-57843C27E042}"/>
                </a:ext>
              </a:extLst>
            </p:cNvPr>
            <p:cNvSpPr/>
            <p:nvPr/>
          </p:nvSpPr>
          <p:spPr>
            <a:xfrm>
              <a:off x="10520810" y="933002"/>
              <a:ext cx="848018" cy="845013"/>
            </a:xfrm>
            <a:prstGeom prst="ellipse">
              <a:avLst/>
            </a:prstGeom>
            <a:solidFill>
              <a:srgbClr val="EAEAEA"/>
            </a:solidFill>
            <a:ln w="12700" cap="flat" cmpd="sng">
              <a:solidFill>
                <a:srgbClr val="E0E2E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endParaRPr sz="1600" dirty="0">
                <a:solidFill>
                  <a:srgbClr val="FFFFFF"/>
                </a:solidFill>
                <a:ea typeface="Quattrocento Sans"/>
                <a:cs typeface="Quattrocento Sans"/>
                <a:sym typeface="Quattrocento Sans"/>
              </a:endParaRPr>
            </a:p>
          </p:txBody>
        </p:sp>
        <p:pic>
          <p:nvPicPr>
            <p:cNvPr id="72" name="Shape 640">
              <a:extLst>
                <a:ext uri="{FF2B5EF4-FFF2-40B4-BE49-F238E27FC236}">
                  <a16:creationId xmlns:a16="http://schemas.microsoft.com/office/drawing/2014/main" id="{9AB1C1C3-B9D7-41CC-9F2C-1909118ED18E}"/>
                </a:ext>
              </a:extLst>
            </p:cNvP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1244643">
              <a:off x="10646417" y="1108667"/>
              <a:ext cx="299316" cy="342038"/>
            </a:xfrm>
            <a:prstGeom prst="rect">
              <a:avLst/>
            </a:prstGeom>
            <a:noFill/>
            <a:ln>
              <a:noFill/>
            </a:ln>
          </p:spPr>
        </p:pic>
        <p:pic>
          <p:nvPicPr>
            <p:cNvPr id="73" name="Shape 641" descr="Image result for corporate icon png">
              <a:extLst>
                <a:ext uri="{FF2B5EF4-FFF2-40B4-BE49-F238E27FC236}">
                  <a16:creationId xmlns:a16="http://schemas.microsoft.com/office/drawing/2014/main" id="{F6850360-82C1-4F03-B543-896922B61840}"/>
                </a:ext>
              </a:extLst>
            </p:cNvPr>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0877374" y="1192036"/>
              <a:ext cx="397731" cy="503685"/>
            </a:xfrm>
            <a:prstGeom prst="rect">
              <a:avLst/>
            </a:prstGeom>
            <a:noFill/>
            <a:ln>
              <a:noFill/>
            </a:ln>
          </p:spPr>
        </p:pic>
      </p:grpSp>
      <p:sp>
        <p:nvSpPr>
          <p:cNvPr id="74" name="TextBox 73">
            <a:extLst>
              <a:ext uri="{FF2B5EF4-FFF2-40B4-BE49-F238E27FC236}">
                <a16:creationId xmlns:a16="http://schemas.microsoft.com/office/drawing/2014/main" id="{7BFBFC88-DB4F-4FB4-AD7A-D83B8B7B3177}"/>
              </a:ext>
            </a:extLst>
          </p:cNvPr>
          <p:cNvSpPr txBox="1"/>
          <p:nvPr/>
        </p:nvSpPr>
        <p:spPr>
          <a:xfrm rot="16200000">
            <a:off x="-1289707" y="3587207"/>
            <a:ext cx="5129055" cy="369332"/>
          </a:xfrm>
          <a:prstGeom prst="rect">
            <a:avLst/>
          </a:prstGeom>
          <a:solidFill>
            <a:srgbClr val="FFF5CC"/>
          </a:solidFill>
        </p:spPr>
        <p:style>
          <a:lnRef idx="2">
            <a:schemeClr val="dk1"/>
          </a:lnRef>
          <a:fillRef idx="1">
            <a:schemeClr val="lt1"/>
          </a:fillRef>
          <a:effectRef idx="0">
            <a:schemeClr val="dk1"/>
          </a:effectRef>
          <a:fontRef idx="minor">
            <a:schemeClr val="dk1"/>
          </a:fontRef>
        </p:style>
        <p:txBody>
          <a:bodyPr vert="horz" wrap="square" rtlCol="0">
            <a:spAutoFit/>
          </a:bodyPr>
          <a:lstStyle/>
          <a:p>
            <a:pPr algn="ctr" rtl="0" eaLnBrk="1" fontAlgn="auto" hangingPunct="1">
              <a:lnSpc>
                <a:spcPct val="100000"/>
              </a:lnSpc>
              <a:spcBef>
                <a:spcPts val="0"/>
              </a:spcBef>
              <a:spcAft>
                <a:spcPts val="0"/>
              </a:spcAft>
            </a:pPr>
            <a:r>
              <a:rPr lang="en-US" sz="1800" b="1" i="0" u="none" baseline="0" dirty="0">
                <a:solidFill>
                  <a:srgbClr val="000000"/>
                </a:solidFill>
                <a:latin typeface="BMW Group Condensed" panose="020B0606020202020204" pitchFamily="34" charset="0"/>
              </a:rPr>
              <a:t>Our Capabilities </a:t>
            </a:r>
          </a:p>
        </p:txBody>
      </p:sp>
      <p:sp>
        <p:nvSpPr>
          <p:cNvPr id="75" name="Shape 614">
            <a:extLst>
              <a:ext uri="{FF2B5EF4-FFF2-40B4-BE49-F238E27FC236}">
                <a16:creationId xmlns:a16="http://schemas.microsoft.com/office/drawing/2014/main" id="{0E9DD2F5-A36D-4BE5-9F29-22D99252ECB6}"/>
              </a:ext>
            </a:extLst>
          </p:cNvPr>
          <p:cNvSpPr/>
          <p:nvPr/>
        </p:nvSpPr>
        <p:spPr>
          <a:xfrm>
            <a:off x="5033917" y="5390473"/>
            <a:ext cx="2800157" cy="936305"/>
          </a:xfrm>
          <a:prstGeom prst="roundRect">
            <a:avLst>
              <a:gd name="adj" fmla="val 16667"/>
            </a:avLst>
          </a:prstGeom>
          <a:solidFill>
            <a:srgbClr val="F2F2F2"/>
          </a:solidFill>
          <a:ln w="12700" cap="flat" cmpd="sng">
            <a:solidFill>
              <a:srgbClr val="7F7F7F"/>
            </a:solidFill>
            <a:prstDash val="dash"/>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IN" sz="1400" b="1" dirty="0">
                <a:ea typeface="Quattrocento Sans"/>
                <a:cs typeface="Quattrocento Sans"/>
                <a:sym typeface="Quattrocento Sans"/>
              </a:rPr>
              <a:t>SMARTINSIGHTS</a:t>
            </a:r>
          </a:p>
          <a:p>
            <a:pPr marL="0" marR="0" lvl="0" indent="0" algn="ctr" rtl="0">
              <a:spcBef>
                <a:spcPts val="0"/>
              </a:spcBef>
              <a:buSzPct val="25000"/>
              <a:buNone/>
            </a:pPr>
            <a:endParaRPr lang="en-IN" sz="1400" b="1" dirty="0">
              <a:ea typeface="Quattrocento Sans"/>
              <a:cs typeface="Quattrocento Sans"/>
              <a:sym typeface="Quattrocento Sans"/>
            </a:endParaRPr>
          </a:p>
        </p:txBody>
      </p:sp>
      <p:pic>
        <p:nvPicPr>
          <p:cNvPr id="76" name="Picture 75">
            <a:extLst>
              <a:ext uri="{FF2B5EF4-FFF2-40B4-BE49-F238E27FC236}">
                <a16:creationId xmlns:a16="http://schemas.microsoft.com/office/drawing/2014/main" id="{AABD0C7E-FBB4-4139-AF82-D0E3C995FBD3}"/>
              </a:ext>
            </a:extLst>
          </p:cNvPr>
          <p:cNvPicPr>
            <a:picLocks noChangeAspect="1"/>
          </p:cNvPicPr>
          <p:nvPr/>
        </p:nvPicPr>
        <p:blipFill rotWithShape="1">
          <a:blip r:embed="rId17"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274666" y="5774664"/>
            <a:ext cx="749157" cy="471474"/>
          </a:xfrm>
          <a:prstGeom prst="rect">
            <a:avLst/>
          </a:prstGeom>
        </p:spPr>
      </p:pic>
      <p:pic>
        <p:nvPicPr>
          <p:cNvPr id="77" name="Picture 76">
            <a:extLst>
              <a:ext uri="{FF2B5EF4-FFF2-40B4-BE49-F238E27FC236}">
                <a16:creationId xmlns:a16="http://schemas.microsoft.com/office/drawing/2014/main" id="{9C5DC04F-AB86-4467-91A5-86961C9351D5}"/>
              </a:ext>
            </a:extLst>
          </p:cNvPr>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115635" y="5830540"/>
            <a:ext cx="591243" cy="314818"/>
          </a:xfrm>
          <a:prstGeom prst="rect">
            <a:avLst/>
          </a:prstGeom>
        </p:spPr>
      </p:pic>
      <p:pic>
        <p:nvPicPr>
          <p:cNvPr id="78" name="Picture 77">
            <a:extLst>
              <a:ext uri="{FF2B5EF4-FFF2-40B4-BE49-F238E27FC236}">
                <a16:creationId xmlns:a16="http://schemas.microsoft.com/office/drawing/2014/main" id="{A0C06586-67C4-47E6-8247-DB0E5CBEE000}"/>
              </a:ext>
            </a:extLst>
          </p:cNvPr>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841072" y="5883612"/>
            <a:ext cx="741352" cy="219527"/>
          </a:xfrm>
          <a:prstGeom prst="rect">
            <a:avLst/>
          </a:prstGeom>
        </p:spPr>
      </p:pic>
      <p:sp>
        <p:nvSpPr>
          <p:cNvPr id="79" name="Shape 614">
            <a:extLst>
              <a:ext uri="{FF2B5EF4-FFF2-40B4-BE49-F238E27FC236}">
                <a16:creationId xmlns:a16="http://schemas.microsoft.com/office/drawing/2014/main" id="{8535B68C-5003-4D15-980A-EF19F2FDEE6B}"/>
              </a:ext>
            </a:extLst>
          </p:cNvPr>
          <p:cNvSpPr/>
          <p:nvPr/>
        </p:nvSpPr>
        <p:spPr>
          <a:xfrm>
            <a:off x="8100572" y="1207515"/>
            <a:ext cx="1512306" cy="642908"/>
          </a:xfrm>
          <a:prstGeom prst="roundRect">
            <a:avLst>
              <a:gd name="adj" fmla="val 16667"/>
            </a:avLst>
          </a:prstGeom>
          <a:solidFill>
            <a:srgbClr val="F2F2F2"/>
          </a:solidFill>
          <a:ln w="12700" cap="flat" cmpd="sng">
            <a:solidFill>
              <a:srgbClr val="7F7F7F"/>
            </a:solidFill>
            <a:prstDash val="dash"/>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IN" sz="1400" b="1" dirty="0">
                <a:ea typeface="Quattrocento Sans"/>
                <a:cs typeface="Quattrocento Sans"/>
                <a:sym typeface="Quattrocento Sans"/>
              </a:rPr>
              <a:t>CES</a:t>
            </a:r>
          </a:p>
          <a:p>
            <a:pPr marL="0" marR="0" lvl="0" indent="0" algn="ctr" rtl="0">
              <a:spcBef>
                <a:spcPts val="0"/>
              </a:spcBef>
              <a:buSzPct val="25000"/>
              <a:buNone/>
            </a:pPr>
            <a:endParaRPr lang="en-IN" sz="1400" b="1" dirty="0">
              <a:ea typeface="Quattrocento Sans"/>
              <a:cs typeface="Quattrocento Sans"/>
              <a:sym typeface="Quattrocento Sans"/>
            </a:endParaRPr>
          </a:p>
        </p:txBody>
      </p:sp>
      <p:pic>
        <p:nvPicPr>
          <p:cNvPr id="80" name="Picture 79">
            <a:extLst>
              <a:ext uri="{FF2B5EF4-FFF2-40B4-BE49-F238E27FC236}">
                <a16:creationId xmlns:a16="http://schemas.microsoft.com/office/drawing/2014/main" id="{389FF331-1DE7-405F-8FEB-0B899C54DE37}"/>
              </a:ext>
            </a:extLst>
          </p:cNvPr>
          <p:cNvPicPr>
            <a:picLocks noChangeAspect="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100505" y="1510030"/>
            <a:ext cx="1029828" cy="347845"/>
          </a:xfrm>
          <a:prstGeom prst="rect">
            <a:avLst/>
          </a:prstGeom>
        </p:spPr>
      </p:pic>
      <p:pic>
        <p:nvPicPr>
          <p:cNvPr id="81" name="Picture 80">
            <a:extLst>
              <a:ext uri="{FF2B5EF4-FFF2-40B4-BE49-F238E27FC236}">
                <a16:creationId xmlns:a16="http://schemas.microsoft.com/office/drawing/2014/main" id="{83FDA3BC-C99E-438E-A83B-D0DE775828B0}"/>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9055834" y="1429287"/>
            <a:ext cx="419595" cy="325128"/>
          </a:xfrm>
          <a:prstGeom prst="rect">
            <a:avLst/>
          </a:prstGeom>
        </p:spPr>
      </p:pic>
      <p:pic>
        <p:nvPicPr>
          <p:cNvPr id="82" name="Picture 81">
            <a:extLst>
              <a:ext uri="{FF2B5EF4-FFF2-40B4-BE49-F238E27FC236}">
                <a16:creationId xmlns:a16="http://schemas.microsoft.com/office/drawing/2014/main" id="{D34A735F-4DD8-4A51-8B8B-2863447FF5F4}"/>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323178" y="4109086"/>
            <a:ext cx="1200755" cy="428538"/>
          </a:xfrm>
          <a:prstGeom prst="rect">
            <a:avLst/>
          </a:prstGeom>
        </p:spPr>
      </p:pic>
      <p:pic>
        <p:nvPicPr>
          <p:cNvPr id="83" name="Picture 82">
            <a:extLst>
              <a:ext uri="{FF2B5EF4-FFF2-40B4-BE49-F238E27FC236}">
                <a16:creationId xmlns:a16="http://schemas.microsoft.com/office/drawing/2014/main" id="{72072EDC-6A96-4F3D-A1AF-68F0B91ABC9B}"/>
              </a:ext>
            </a:extLst>
          </p:cNvPr>
          <p:cNvPicPr>
            <a:picLocks noChangeAspect="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570008" y="4260002"/>
            <a:ext cx="1029828" cy="347845"/>
          </a:xfrm>
          <a:prstGeom prst="rect">
            <a:avLst/>
          </a:prstGeom>
        </p:spPr>
      </p:pic>
    </p:spTree>
    <p:extLst>
      <p:ext uri="{BB962C8B-B14F-4D97-AF65-F5344CB8AC3E}">
        <p14:creationId xmlns:p14="http://schemas.microsoft.com/office/powerpoint/2010/main" val="256889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12A03-0ACD-4ACA-AC31-DBB61AF3C97C}"/>
              </a:ext>
            </a:extLst>
          </p:cNvPr>
          <p:cNvSpPr>
            <a:spLocks noGrp="1"/>
          </p:cNvSpPr>
          <p:nvPr>
            <p:ph sz="quarter" idx="10"/>
          </p:nvPr>
        </p:nvSpPr>
        <p:spPr>
          <a:xfrm>
            <a:off x="1495065" y="2343727"/>
            <a:ext cx="10336716" cy="914400"/>
          </a:xfrm>
        </p:spPr>
        <p:txBody>
          <a:bodyPr/>
          <a:lstStyle/>
          <a:p>
            <a:r>
              <a:rPr lang="en-US" dirty="0" err="1"/>
              <a:t>SmartInsights</a:t>
            </a:r>
            <a:r>
              <a:rPr lang="en-US" dirty="0"/>
              <a:t> – Driver Profiling &amp; Risk Identification</a:t>
            </a:r>
          </a:p>
        </p:txBody>
      </p:sp>
    </p:spTree>
    <p:extLst>
      <p:ext uri="{BB962C8B-B14F-4D97-AF65-F5344CB8AC3E}">
        <p14:creationId xmlns:p14="http://schemas.microsoft.com/office/powerpoint/2010/main" val="260325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lvl="0" indent="-177800">
              <a:spcBef>
                <a:spcPts val="0"/>
              </a:spcBef>
              <a:buClr>
                <a:schemeClr val="lt1"/>
              </a:buClr>
              <a:buSzPct val="100000"/>
            </a:pPr>
            <a:r>
              <a:rPr lang="en-US" dirty="0" err="1">
                <a:solidFill>
                  <a:schemeClr val="lt1"/>
                </a:solidFill>
                <a:ea typeface="Arial"/>
                <a:sym typeface="Arial"/>
              </a:rPr>
              <a:t>SmartInsights</a:t>
            </a:r>
            <a:r>
              <a:rPr lang="en-US" dirty="0">
                <a:solidFill>
                  <a:schemeClr val="lt1"/>
                </a:solidFill>
                <a:ea typeface="Arial"/>
                <a:sym typeface="Arial"/>
              </a:rPr>
              <a:t> – Driver Profiling &amp; Risk Identification</a:t>
            </a:r>
            <a:endParaRPr lang="en-US" sz="2800" b="0" i="0" u="none" strike="noStrike" cap="none" dirty="0">
              <a:solidFill>
                <a:schemeClr val="lt1"/>
              </a:solidFill>
              <a:ea typeface="Arial"/>
              <a:sym typeface="Arial"/>
            </a:endParaRPr>
          </a:p>
        </p:txBody>
      </p:sp>
      <p:grpSp>
        <p:nvGrpSpPr>
          <p:cNvPr id="3" name="Group 2">
            <a:extLst>
              <a:ext uri="{FF2B5EF4-FFF2-40B4-BE49-F238E27FC236}">
                <a16:creationId xmlns:a16="http://schemas.microsoft.com/office/drawing/2014/main" id="{F6959748-DF0C-470E-A27F-739E9536EE3F}"/>
              </a:ext>
            </a:extLst>
          </p:cNvPr>
          <p:cNvGrpSpPr/>
          <p:nvPr/>
        </p:nvGrpSpPr>
        <p:grpSpPr>
          <a:xfrm>
            <a:off x="393690" y="1338774"/>
            <a:ext cx="5591102" cy="4037779"/>
            <a:chOff x="0" y="2091870"/>
            <a:chExt cx="5591102" cy="4037779"/>
          </a:xfrm>
        </p:grpSpPr>
        <p:pic>
          <p:nvPicPr>
            <p:cNvPr id="4" name="Picture 3">
              <a:extLst>
                <a:ext uri="{FF2B5EF4-FFF2-40B4-BE49-F238E27FC236}">
                  <a16:creationId xmlns:a16="http://schemas.microsoft.com/office/drawing/2014/main" id="{E07CB914-ACD2-47C5-9036-746F617C92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491344"/>
              <a:ext cx="5591102" cy="1638305"/>
            </a:xfrm>
            <a:prstGeom prst="rect">
              <a:avLst/>
            </a:prstGeom>
          </p:spPr>
        </p:pic>
        <p:pic>
          <p:nvPicPr>
            <p:cNvPr id="5" name="Picture 4">
              <a:extLst>
                <a:ext uri="{FF2B5EF4-FFF2-40B4-BE49-F238E27FC236}">
                  <a16:creationId xmlns:a16="http://schemas.microsoft.com/office/drawing/2014/main" id="{83DB00D7-96FE-444F-9706-D80160D116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2091870"/>
              <a:ext cx="5590232" cy="2396361"/>
            </a:xfrm>
            <a:prstGeom prst="rect">
              <a:avLst/>
            </a:prstGeom>
          </p:spPr>
        </p:pic>
      </p:grpSp>
      <p:pic>
        <p:nvPicPr>
          <p:cNvPr id="6" name="Picture 5">
            <a:extLst>
              <a:ext uri="{FF2B5EF4-FFF2-40B4-BE49-F238E27FC236}">
                <a16:creationId xmlns:a16="http://schemas.microsoft.com/office/drawing/2014/main" id="{BF119808-31E8-4927-AD96-F2EB9E58926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03880" y="1311426"/>
            <a:ext cx="5309753" cy="4066872"/>
          </a:xfrm>
          <a:prstGeom prst="rect">
            <a:avLst/>
          </a:prstGeom>
        </p:spPr>
      </p:pic>
    </p:spTree>
    <p:extLst>
      <p:ext uri="{BB962C8B-B14F-4D97-AF65-F5344CB8AC3E}">
        <p14:creationId xmlns:p14="http://schemas.microsoft.com/office/powerpoint/2010/main" val="140056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7E117F-4F5A-4EDC-A3EA-C8FFA3CFFDF3}"/>
              </a:ext>
            </a:extLst>
          </p:cNvPr>
          <p:cNvSpPr/>
          <p:nvPr/>
        </p:nvSpPr>
        <p:spPr>
          <a:xfrm>
            <a:off x="462468" y="927222"/>
            <a:ext cx="5531856" cy="5262722"/>
          </a:xfrm>
          <a:prstGeom prst="rect">
            <a:avLst/>
          </a:prstGeom>
          <a:solidFill>
            <a:srgbClr val="44546A">
              <a:alpha val="13000"/>
            </a:srgbClr>
          </a:solidFill>
          <a:ln w="635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C554BFE1-C1A9-4112-9117-6C0B80AE171B}"/>
              </a:ext>
            </a:extLst>
          </p:cNvPr>
          <p:cNvSpPr/>
          <p:nvPr/>
        </p:nvSpPr>
        <p:spPr>
          <a:xfrm>
            <a:off x="3438533" y="1158041"/>
            <a:ext cx="2241266" cy="3720428"/>
          </a:xfrm>
          <a:prstGeom prst="rect">
            <a:avLst/>
          </a:prstGeom>
          <a:solidFill>
            <a:srgbClr val="FFC000">
              <a:lumMod val="20000"/>
              <a:lumOff val="80000"/>
            </a:srgbClr>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60A7656D-60A9-455B-9863-A22DB8F722D7}"/>
              </a:ext>
            </a:extLst>
          </p:cNvPr>
          <p:cNvSpPr/>
          <p:nvPr/>
        </p:nvSpPr>
        <p:spPr>
          <a:xfrm>
            <a:off x="772602" y="1174322"/>
            <a:ext cx="2241266" cy="3720428"/>
          </a:xfrm>
          <a:prstGeom prst="rect">
            <a:avLst/>
          </a:prstGeom>
          <a:solidFill>
            <a:srgbClr val="FFC000">
              <a:lumMod val="20000"/>
              <a:lumOff val="80000"/>
            </a:srgbClr>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E4EDB5BE-EAC2-445A-86B7-54177CCDB3D9}"/>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99361" y="1417791"/>
            <a:ext cx="2110347" cy="1404341"/>
          </a:xfrm>
          <a:prstGeom prst="rect">
            <a:avLst/>
          </a:prstGeom>
        </p:spPr>
      </p:pic>
      <p:pic>
        <p:nvPicPr>
          <p:cNvPr id="11" name="Picture 2" descr="Image result for car service icon">
            <a:extLst>
              <a:ext uri="{FF2B5EF4-FFF2-40B4-BE49-F238E27FC236}">
                <a16:creationId xmlns:a16="http://schemas.microsoft.com/office/drawing/2014/main" id="{DEC9E7DC-27C8-48AC-A1BB-F4EE24F469FB}"/>
              </a:ext>
            </a:extLst>
          </p:cNvPr>
          <p:cNvPicPr>
            <a:picLocks noChangeAspect="1" noChangeArrowheads="1"/>
          </p:cNvPicPr>
          <p:nvPr/>
        </p:nvPicPr>
        <p:blipFill>
          <a:blip r:embed="rId3" cstate="email">
            <a:clrChange>
              <a:clrFrom>
                <a:srgbClr val="FFFFFF"/>
              </a:clrFrom>
              <a:clrTo>
                <a:srgbClr val="FFFFFF">
                  <a:alpha val="0"/>
                </a:srgbClr>
              </a:clrTo>
            </a:clrChange>
            <a:duotone>
              <a:srgbClr val="4472C4">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3607690" y="1232209"/>
            <a:ext cx="1891277" cy="189127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ED9FBED-1273-4703-8280-7F815F53DB30}"/>
              </a:ext>
            </a:extLst>
          </p:cNvPr>
          <p:cNvSpPr/>
          <p:nvPr/>
        </p:nvSpPr>
        <p:spPr>
          <a:xfrm>
            <a:off x="939869" y="3679002"/>
            <a:ext cx="1879235" cy="1097827"/>
          </a:xfrm>
          <a:prstGeom prst="rect">
            <a:avLst/>
          </a:prstGeom>
          <a:noFill/>
        </p:spPr>
        <p:txBody>
          <a:bodyPr vert="horz" lIns="121789" tIns="60895" rIns="121789" bIns="60895"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1200" b="1"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rPr>
              <a:t>Driving Styles </a:t>
            </a:r>
          </a:p>
          <a:p>
            <a:pPr algn="ctr">
              <a:spcBef>
                <a:spcPct val="0"/>
              </a:spcBef>
            </a:pPr>
            <a:r>
              <a:rPr lang="en-AU" sz="1100"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rPr>
              <a:t>Speed,  Acceleration, </a:t>
            </a:r>
          </a:p>
          <a:p>
            <a:pPr algn="ctr">
              <a:spcBef>
                <a:spcPct val="0"/>
              </a:spcBef>
            </a:pPr>
            <a:r>
              <a:rPr lang="en-AU" sz="1100"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rPr>
              <a:t>Longitudinal movement, Trip Length, Pause Duration, Temperature etc. </a:t>
            </a:r>
          </a:p>
          <a:p>
            <a:pPr marL="800100" lvl="1" indent="-342900" algn="ctr">
              <a:spcBef>
                <a:spcPct val="0"/>
              </a:spcBef>
              <a:buFont typeface="Arial" panose="020B0604020202020204" pitchFamily="34" charset="0"/>
              <a:buChar char="•"/>
            </a:pPr>
            <a:endParaRPr lang="en-AU" sz="1100" b="1"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algn="ctr">
              <a:spcBef>
                <a:spcPct val="0"/>
              </a:spcBef>
            </a:pPr>
            <a:endParaRPr lang="en-US" sz="1200" b="1"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3F095028-2DEF-4291-BCC6-453BAD3F77C3}"/>
              </a:ext>
            </a:extLst>
          </p:cNvPr>
          <p:cNvSpPr/>
          <p:nvPr/>
        </p:nvSpPr>
        <p:spPr>
          <a:xfrm>
            <a:off x="3644368" y="3796923"/>
            <a:ext cx="1854599" cy="1097827"/>
          </a:xfrm>
          <a:prstGeom prst="rect">
            <a:avLst/>
          </a:prstGeom>
          <a:noFill/>
        </p:spPr>
        <p:txBody>
          <a:bodyPr vert="horz" lIns="121789" tIns="60895" rIns="121789" bIns="60895"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1200" b="1"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rPr>
              <a:t>Repairs &amp; Risk Patterns </a:t>
            </a:r>
          </a:p>
          <a:p>
            <a:pPr marL="0" lvl="1" algn="ctr">
              <a:spcBef>
                <a:spcPct val="0"/>
              </a:spcBef>
            </a:pPr>
            <a:r>
              <a:rPr lang="en-US" sz="1100"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rPr>
              <a:t>Engine Mounts, Gasket Failure, </a:t>
            </a:r>
          </a:p>
          <a:p>
            <a:pPr marL="0" lvl="1" algn="ctr">
              <a:spcBef>
                <a:spcPct val="0"/>
              </a:spcBef>
            </a:pPr>
            <a:r>
              <a:rPr lang="en-AU" sz="1100"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rPr>
              <a:t>Oil Leakage. </a:t>
            </a:r>
          </a:p>
          <a:p>
            <a:pPr marL="0" lvl="1">
              <a:spcBef>
                <a:spcPct val="0"/>
              </a:spcBef>
            </a:pPr>
            <a:endParaRPr lang="en-AU" sz="1100"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a:spcBef>
                <a:spcPct val="0"/>
              </a:spcBef>
            </a:pPr>
            <a:endParaRPr lang="en-US" sz="1200" b="1"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3017A8B2-1B79-488A-B4C1-A3D06F19DB52}"/>
              </a:ext>
            </a:extLst>
          </p:cNvPr>
          <p:cNvSpPr/>
          <p:nvPr/>
        </p:nvSpPr>
        <p:spPr>
          <a:xfrm>
            <a:off x="849266" y="3006798"/>
            <a:ext cx="2060442" cy="461665"/>
          </a:xfrm>
          <a:prstGeom prst="rect">
            <a:avLst/>
          </a:prstGeom>
        </p:spPr>
        <p:txBody>
          <a:bodyPr wrap="square">
            <a:spAutoFit/>
          </a:bodyPr>
          <a:lstStyle/>
          <a:p>
            <a:pPr algn="ctr"/>
            <a:r>
              <a:rPr lang="en-US" sz="1200" b="1"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rPr>
              <a:t>Vehicle Usage from Connected Data</a:t>
            </a:r>
            <a:endParaRPr lang="en-US" sz="12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59F57F1C-A6CE-40A7-A657-062D3B5A4DC7}"/>
              </a:ext>
            </a:extLst>
          </p:cNvPr>
          <p:cNvSpPr/>
          <p:nvPr/>
        </p:nvSpPr>
        <p:spPr>
          <a:xfrm>
            <a:off x="3438525" y="3076221"/>
            <a:ext cx="2060442" cy="461665"/>
          </a:xfrm>
          <a:prstGeom prst="rect">
            <a:avLst/>
          </a:prstGeom>
        </p:spPr>
        <p:txBody>
          <a:bodyPr wrap="square">
            <a:spAutoFit/>
          </a:bodyPr>
          <a:lstStyle/>
          <a:p>
            <a:pPr algn="ctr"/>
            <a:r>
              <a:rPr lang="en-US" sz="1200" b="1"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rPr>
              <a:t>Warranty &amp; Repair </a:t>
            </a:r>
          </a:p>
          <a:p>
            <a:pPr algn="ctr"/>
            <a:r>
              <a:rPr lang="en-US" sz="1200" b="1" spc="-96" dirty="0">
                <a:ln w="3175">
                  <a:noFill/>
                </a:ln>
                <a:solidFill>
                  <a:prstClr val="black"/>
                </a:solidFill>
                <a:latin typeface="Segoe UI" panose="020B0502040204020203" pitchFamily="34" charset="0"/>
                <a:ea typeface="Segoe UI" panose="020B0502040204020203" pitchFamily="34" charset="0"/>
                <a:cs typeface="Segoe UI" panose="020B0502040204020203" pitchFamily="34" charset="0"/>
              </a:rPr>
              <a:t>Data</a:t>
            </a:r>
            <a:endParaRPr lang="en-US" sz="12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Right Triangle 15">
            <a:extLst>
              <a:ext uri="{FF2B5EF4-FFF2-40B4-BE49-F238E27FC236}">
                <a16:creationId xmlns:a16="http://schemas.microsoft.com/office/drawing/2014/main" id="{1AA10615-09D5-4706-B707-A77FD89D2DFF}"/>
              </a:ext>
            </a:extLst>
          </p:cNvPr>
          <p:cNvSpPr/>
          <p:nvPr/>
        </p:nvSpPr>
        <p:spPr>
          <a:xfrm rot="10800000">
            <a:off x="685958" y="4982248"/>
            <a:ext cx="2337151" cy="350123"/>
          </a:xfrm>
          <a:prstGeom prst="rtTriangle">
            <a:avLst/>
          </a:prstGeom>
          <a:solidFill>
            <a:srgbClr val="FFC000">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 name="Right Triangle 16">
            <a:extLst>
              <a:ext uri="{FF2B5EF4-FFF2-40B4-BE49-F238E27FC236}">
                <a16:creationId xmlns:a16="http://schemas.microsoft.com/office/drawing/2014/main" id="{5ED94BE1-972C-4262-A732-AC6F67DA4CBC}"/>
              </a:ext>
            </a:extLst>
          </p:cNvPr>
          <p:cNvSpPr/>
          <p:nvPr/>
        </p:nvSpPr>
        <p:spPr>
          <a:xfrm rot="10800000" flipH="1">
            <a:off x="3427897" y="4992797"/>
            <a:ext cx="2251901" cy="350123"/>
          </a:xfrm>
          <a:prstGeom prst="rtTriangle">
            <a:avLst/>
          </a:prstGeom>
          <a:solidFill>
            <a:srgbClr val="FFC000">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a:extLst>
              <a:ext uri="{FF2B5EF4-FFF2-40B4-BE49-F238E27FC236}">
                <a16:creationId xmlns:a16="http://schemas.microsoft.com/office/drawing/2014/main" id="{EC5FF3C2-51FC-41C7-9F58-9054936C8A67}"/>
              </a:ext>
            </a:extLst>
          </p:cNvPr>
          <p:cNvSpPr/>
          <p:nvPr/>
        </p:nvSpPr>
        <p:spPr>
          <a:xfrm>
            <a:off x="1102022" y="5350866"/>
            <a:ext cx="4226605" cy="839078"/>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Segoe UI" panose="020B0502040204020203" pitchFamily="34" charset="0"/>
                <a:ea typeface="Segoe UI" panose="020B0502040204020203" pitchFamily="34" charset="0"/>
                <a:cs typeface="Segoe UI" panose="020B0502040204020203" pitchFamily="34" charset="0"/>
              </a:rPr>
              <a:t>Driver Segmentation, Risk Prediction &amp; Maintenance at each Car (VIN) level </a:t>
            </a:r>
          </a:p>
        </p:txBody>
      </p:sp>
      <p:grpSp>
        <p:nvGrpSpPr>
          <p:cNvPr id="19" name="Group 18">
            <a:extLst>
              <a:ext uri="{FF2B5EF4-FFF2-40B4-BE49-F238E27FC236}">
                <a16:creationId xmlns:a16="http://schemas.microsoft.com/office/drawing/2014/main" id="{691BD907-D33D-4B75-B2C5-098CD94B5773}"/>
              </a:ext>
            </a:extLst>
          </p:cNvPr>
          <p:cNvGrpSpPr/>
          <p:nvPr/>
        </p:nvGrpSpPr>
        <p:grpSpPr>
          <a:xfrm>
            <a:off x="6241792" y="1496489"/>
            <a:ext cx="5505413" cy="3847506"/>
            <a:chOff x="470030" y="1530935"/>
            <a:chExt cx="5505413" cy="3847506"/>
          </a:xfrm>
        </p:grpSpPr>
        <p:sp>
          <p:nvSpPr>
            <p:cNvPr id="20" name="Rectangle 19">
              <a:extLst>
                <a:ext uri="{FF2B5EF4-FFF2-40B4-BE49-F238E27FC236}">
                  <a16:creationId xmlns:a16="http://schemas.microsoft.com/office/drawing/2014/main" id="{14860E49-5E88-42DC-8D71-4C724A7953F8}"/>
                </a:ext>
              </a:extLst>
            </p:cNvPr>
            <p:cNvSpPr/>
            <p:nvPr/>
          </p:nvSpPr>
          <p:spPr>
            <a:xfrm>
              <a:off x="470030" y="1530935"/>
              <a:ext cx="5114150" cy="718416"/>
            </a:xfrm>
            <a:prstGeom prst="rect">
              <a:avLst/>
            </a:prstGeom>
            <a:noFill/>
          </p:spPr>
          <p:txBody>
            <a:bodyPr vert="horz" lIns="121789" tIns="60895" rIns="121789" bIns="60895" rtlCol="0" anchor="ctr">
              <a:no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IN" sz="2400" b="1" i="0" u="sng" strike="noStrike" kern="0" cap="none" spc="-96" normalizeH="0" baseline="0" noProof="0" dirty="0">
                  <a:ln w="3175">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Our solution</a:t>
              </a:r>
            </a:p>
          </p:txBody>
        </p:sp>
        <p:sp>
          <p:nvSpPr>
            <p:cNvPr id="21" name="Content Placeholder 2">
              <a:extLst>
                <a:ext uri="{FF2B5EF4-FFF2-40B4-BE49-F238E27FC236}">
                  <a16:creationId xmlns:a16="http://schemas.microsoft.com/office/drawing/2014/main" id="{44B51648-9E04-4882-BCFB-064D0957ADB3}"/>
                </a:ext>
              </a:extLst>
            </p:cNvPr>
            <p:cNvSpPr txBox="1">
              <a:spLocks/>
            </p:cNvSpPr>
            <p:nvPr/>
          </p:nvSpPr>
          <p:spPr>
            <a:xfrm>
              <a:off x="1199048" y="3734772"/>
              <a:ext cx="4385132" cy="523220"/>
            </a:xfrm>
            <a:prstGeom prst="rect">
              <a:avLst/>
            </a:prstGeom>
            <a:noFill/>
            <a:ln w="3175">
              <a:noFill/>
              <a:prstDash val="solid"/>
            </a:ln>
          </p:spPr>
          <p:txBody>
            <a:bodyPr wrap="square">
              <a:spAutoFit/>
            </a:bodyPr>
            <a:lstStyle>
              <a:defPPr>
                <a:defRPr lang="en-US"/>
              </a:defPPr>
              <a:lvl1pPr algn="just">
                <a:defRPr sz="2000" b="1"/>
              </a:lvl1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Compare driving styles with warranty claims data</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AU" sz="1400" b="0" i="1" u="none" strike="noStrike" kern="0" cap="none" spc="0" normalizeH="0" baseline="0" noProof="0" dirty="0">
                  <a:ln w="0"/>
                  <a:solidFill>
                    <a:srgbClr val="5B9BD5"/>
                  </a:solidFill>
                  <a:effectLst>
                    <a:outerShdw blurRad="38100" dist="25400" dir="5400000" algn="ctr" rotWithShape="0">
                      <a:srgbClr val="6E747A">
                        <a:alpha val="43000"/>
                      </a:srgbClr>
                    </a:outerShdw>
                  </a:effectLst>
                  <a:uLnTx/>
                  <a:uFillTx/>
                  <a:latin typeface="Segoe UI" panose="020B0502040204020203" pitchFamily="34" charset="0"/>
                  <a:ea typeface="Segoe UI" panose="020B0502040204020203" pitchFamily="34" charset="0"/>
                  <a:cs typeface="Segoe UI" panose="020B0502040204020203" pitchFamily="34" charset="0"/>
                </a:rPr>
                <a:t>Are there claim patterns to individual styles?</a:t>
              </a:r>
            </a:p>
          </p:txBody>
        </p:sp>
        <p:sp>
          <p:nvSpPr>
            <p:cNvPr id="22" name="Rectangle 21">
              <a:extLst>
                <a:ext uri="{FF2B5EF4-FFF2-40B4-BE49-F238E27FC236}">
                  <a16:creationId xmlns:a16="http://schemas.microsoft.com/office/drawing/2014/main" id="{157E5629-19C8-40FB-BD61-ADF64B5E7B61}"/>
                </a:ext>
              </a:extLst>
            </p:cNvPr>
            <p:cNvSpPr/>
            <p:nvPr/>
          </p:nvSpPr>
          <p:spPr>
            <a:xfrm>
              <a:off x="1170532" y="4855221"/>
              <a:ext cx="4740285" cy="523220"/>
            </a:xfrm>
            <a:prstGeom prst="rect">
              <a:avLst/>
            </a:prstGeom>
            <a:ln w="3175">
              <a:noFill/>
              <a:prstDash val="solid"/>
            </a:ln>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Use the tool to identify risk groups by dynamic profiling</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AU" sz="1400" b="0" i="1" u="none" strike="noStrike" kern="0" cap="none" spc="0" normalizeH="0" baseline="0" noProof="0" dirty="0">
                  <a:ln w="0"/>
                  <a:solidFill>
                    <a:srgbClr val="5B9BD5"/>
                  </a:solidFill>
                  <a:effectLst>
                    <a:outerShdw blurRad="38100" dist="25400" dir="5400000" algn="ctr" rotWithShape="0">
                      <a:srgbClr val="6E747A">
                        <a:alpha val="43000"/>
                      </a:srgbClr>
                    </a:outerShdw>
                  </a:effectLst>
                  <a:uLnTx/>
                  <a:uFillTx/>
                  <a:latin typeface="Segoe UI" panose="020B0502040204020203" pitchFamily="34" charset="0"/>
                  <a:ea typeface="Segoe UI" panose="020B0502040204020203" pitchFamily="34" charset="0"/>
                  <a:cs typeface="Segoe UI" panose="020B0502040204020203" pitchFamily="34" charset="0"/>
                </a:rPr>
                <a:t>Continuous Hypothesis Testing</a:t>
              </a:r>
            </a:p>
          </p:txBody>
        </p:sp>
        <p:sp>
          <p:nvSpPr>
            <p:cNvPr id="23" name="Rectangle 22">
              <a:extLst>
                <a:ext uri="{FF2B5EF4-FFF2-40B4-BE49-F238E27FC236}">
                  <a16:creationId xmlns:a16="http://schemas.microsoft.com/office/drawing/2014/main" id="{A06AC335-E6C4-4480-A269-9AEB38711D98}"/>
                </a:ext>
              </a:extLst>
            </p:cNvPr>
            <p:cNvSpPr/>
            <p:nvPr/>
          </p:nvSpPr>
          <p:spPr>
            <a:xfrm>
              <a:off x="1169450" y="2600604"/>
              <a:ext cx="4805993" cy="523220"/>
            </a:xfrm>
            <a:prstGeom prst="rect">
              <a:avLst/>
            </a:prstGeom>
            <a:noFill/>
            <a:ln w="3175">
              <a:noFill/>
              <a:prstDash val="solid"/>
            </a:ln>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Identify key driving styles using the vehicle controller data</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AU" sz="1400" b="0" i="1" u="none" strike="noStrike" kern="0" cap="none" spc="0" normalizeH="0" baseline="0" noProof="0" dirty="0">
                  <a:ln w="0"/>
                  <a:solidFill>
                    <a:srgbClr val="5B9BD5"/>
                  </a:solidFill>
                  <a:effectLst>
                    <a:outerShdw blurRad="38100" dist="25400" dir="5400000" algn="ctr" rotWithShape="0">
                      <a:srgbClr val="6E747A">
                        <a:alpha val="43000"/>
                      </a:srgbClr>
                    </a:outerShdw>
                  </a:effectLst>
                  <a:uLnTx/>
                  <a:uFillTx/>
                  <a:latin typeface="Segoe UI" panose="020B0502040204020203" pitchFamily="34" charset="0"/>
                  <a:ea typeface="Segoe UI" panose="020B0502040204020203" pitchFamily="34" charset="0"/>
                  <a:cs typeface="Segoe UI" panose="020B0502040204020203" pitchFamily="34" charset="0"/>
                </a:rPr>
                <a:t>What are the main driving styles?</a:t>
              </a:r>
            </a:p>
          </p:txBody>
        </p:sp>
        <p:sp>
          <p:nvSpPr>
            <p:cNvPr id="24" name="Rectangle 23">
              <a:extLst>
                <a:ext uri="{FF2B5EF4-FFF2-40B4-BE49-F238E27FC236}">
                  <a16:creationId xmlns:a16="http://schemas.microsoft.com/office/drawing/2014/main" id="{675E1336-CE3A-4FE6-9B2B-362E7A7DFC8E}"/>
                </a:ext>
              </a:extLst>
            </p:cNvPr>
            <p:cNvSpPr/>
            <p:nvPr/>
          </p:nvSpPr>
          <p:spPr>
            <a:xfrm>
              <a:off x="1160214" y="2331003"/>
              <a:ext cx="2498906" cy="346753"/>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400" b="1" i="0" u="sng"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Driving Styles</a:t>
              </a:r>
            </a:p>
          </p:txBody>
        </p:sp>
        <p:sp>
          <p:nvSpPr>
            <p:cNvPr id="25" name="Rectangle 24">
              <a:extLst>
                <a:ext uri="{FF2B5EF4-FFF2-40B4-BE49-F238E27FC236}">
                  <a16:creationId xmlns:a16="http://schemas.microsoft.com/office/drawing/2014/main" id="{B043C557-A841-4B2C-A4BB-508A0B193149}"/>
                </a:ext>
              </a:extLst>
            </p:cNvPr>
            <p:cNvSpPr/>
            <p:nvPr/>
          </p:nvSpPr>
          <p:spPr>
            <a:xfrm>
              <a:off x="1199048" y="3475175"/>
              <a:ext cx="2514492" cy="346753"/>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400" b="1" i="0" u="sng"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Warranty Claims</a:t>
              </a:r>
            </a:p>
          </p:txBody>
        </p:sp>
        <p:sp>
          <p:nvSpPr>
            <p:cNvPr id="26" name="Rectangle 25">
              <a:extLst>
                <a:ext uri="{FF2B5EF4-FFF2-40B4-BE49-F238E27FC236}">
                  <a16:creationId xmlns:a16="http://schemas.microsoft.com/office/drawing/2014/main" id="{821BAB48-E026-465D-A5B3-A43B44089C47}"/>
                </a:ext>
              </a:extLst>
            </p:cNvPr>
            <p:cNvSpPr/>
            <p:nvPr/>
          </p:nvSpPr>
          <p:spPr>
            <a:xfrm>
              <a:off x="1170533" y="4590790"/>
              <a:ext cx="2807382" cy="264432"/>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400" b="1" i="0" u="sng"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Automated Hypothesis Testing</a:t>
              </a:r>
            </a:p>
          </p:txBody>
        </p:sp>
        <p:sp>
          <p:nvSpPr>
            <p:cNvPr id="27" name="Pentagon 1">
              <a:extLst>
                <a:ext uri="{FF2B5EF4-FFF2-40B4-BE49-F238E27FC236}">
                  <a16:creationId xmlns:a16="http://schemas.microsoft.com/office/drawing/2014/main" id="{FB863B25-0F09-4ED1-960E-A42C242F1887}"/>
                </a:ext>
              </a:extLst>
            </p:cNvPr>
            <p:cNvSpPr/>
            <p:nvPr/>
          </p:nvSpPr>
          <p:spPr>
            <a:xfrm rot="5400000">
              <a:off x="498613" y="2570477"/>
              <a:ext cx="554242" cy="351692"/>
            </a:xfrm>
            <a:prstGeom prst="homePlate">
              <a:avLst/>
            </a:prstGeom>
            <a:solidFill>
              <a:srgbClr val="5B9BD5"/>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1</a:t>
              </a:r>
            </a:p>
          </p:txBody>
        </p:sp>
        <p:sp>
          <p:nvSpPr>
            <p:cNvPr id="28" name="Pentagon 35">
              <a:extLst>
                <a:ext uri="{FF2B5EF4-FFF2-40B4-BE49-F238E27FC236}">
                  <a16:creationId xmlns:a16="http://schemas.microsoft.com/office/drawing/2014/main" id="{0BAA1CFF-BE67-4583-9AC9-40BA10E26A12}"/>
                </a:ext>
              </a:extLst>
            </p:cNvPr>
            <p:cNvSpPr/>
            <p:nvPr/>
          </p:nvSpPr>
          <p:spPr>
            <a:xfrm rot="5400000">
              <a:off x="508877" y="3684040"/>
              <a:ext cx="533714" cy="351692"/>
            </a:xfrm>
            <a:prstGeom prst="homePlate">
              <a:avLst/>
            </a:prstGeom>
            <a:solidFill>
              <a:srgbClr val="5B9BD5"/>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2</a:t>
              </a:r>
            </a:p>
          </p:txBody>
        </p:sp>
        <p:sp>
          <p:nvSpPr>
            <p:cNvPr id="29" name="Pentagon 36">
              <a:extLst>
                <a:ext uri="{FF2B5EF4-FFF2-40B4-BE49-F238E27FC236}">
                  <a16:creationId xmlns:a16="http://schemas.microsoft.com/office/drawing/2014/main" id="{805EF52C-A07D-42EB-A82B-EF85DAA2C5CF}"/>
                </a:ext>
              </a:extLst>
            </p:cNvPr>
            <p:cNvSpPr/>
            <p:nvPr/>
          </p:nvSpPr>
          <p:spPr>
            <a:xfrm rot="5400000">
              <a:off x="490138" y="4754970"/>
              <a:ext cx="571191" cy="351692"/>
            </a:xfrm>
            <a:prstGeom prst="homePlate">
              <a:avLst/>
            </a:prstGeom>
            <a:solidFill>
              <a:srgbClr val="5B9BD5"/>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3</a:t>
              </a:r>
            </a:p>
          </p:txBody>
        </p:sp>
      </p:grpSp>
      <p:sp>
        <p:nvSpPr>
          <p:cNvPr id="4" name="Slide Number Placeholder 3"/>
          <p:cNvSpPr>
            <a:spLocks noGrp="1"/>
          </p:cNvSpPr>
          <p:nvPr>
            <p:ph type="sldNum" sz="quarter" idx="14"/>
          </p:nvPr>
        </p:nvSpPr>
        <p:spPr/>
        <p:txBody>
          <a:bodyPr/>
          <a:lstStyle/>
          <a:p>
            <a:r>
              <a:rPr lang="de-DE" dirty="0"/>
              <a:t>Seite </a:t>
            </a:r>
            <a:fld id="{AA807A42-CF27-4B84-8583-18EBE418342E}" type="slidenum">
              <a:rPr lang="en-US" noProof="0" smtClean="0"/>
              <a:pPr/>
              <a:t>16</a:t>
            </a:fld>
            <a:endParaRPr lang="en-US" noProof="0" dirty="0"/>
          </a:p>
        </p:txBody>
      </p:sp>
      <p:sp>
        <p:nvSpPr>
          <p:cNvPr id="30" name="Shape 174">
            <a:extLst>
              <a:ext uri="{FF2B5EF4-FFF2-40B4-BE49-F238E27FC236}">
                <a16:creationId xmlns:a16="http://schemas.microsoft.com/office/drawing/2014/main" id="{50DB3097-DF01-451E-A02D-1F5ABA3F898A}"/>
              </a:ext>
            </a:extLst>
          </p:cNvPr>
          <p:cNvSpPr txBox="1">
            <a:spLocks/>
          </p:cNvSpPr>
          <p:nvPr/>
        </p:nvSpPr>
        <p:spPr>
          <a:xfrm>
            <a:off x="599655" y="58925"/>
            <a:ext cx="10940304" cy="408349"/>
          </a:xfrm>
          <a:prstGeom prst="rect">
            <a:avLst/>
          </a:prstGeom>
          <a:noFill/>
          <a:ln>
            <a:noFill/>
          </a:ln>
        </p:spPr>
        <p:txBody>
          <a:bodyPr vert="horz" wrap="square" lIns="91425" tIns="45700" rIns="91425" bIns="45700" rtlCol="0" anchor="ctr" anchorCtr="0">
            <a:noAutofit/>
          </a:bodyPr>
          <a:lstStyle>
            <a:lvl1pPr algn="ctr" defTabSz="914400" rtl="0" eaLnBrk="1" latinLnBrk="0" hangingPunct="1">
              <a:lnSpc>
                <a:spcPts val="2700"/>
              </a:lnSpc>
              <a:spcBef>
                <a:spcPct val="0"/>
              </a:spcBef>
              <a:buNone/>
              <a:defRPr sz="2800" kern="1200" baseline="0">
                <a:solidFill>
                  <a:schemeClr val="bg1"/>
                </a:solidFill>
                <a:latin typeface="Arial" panose="020B0604020202020204" pitchFamily="34" charset="0"/>
                <a:ea typeface="+mj-ea"/>
                <a:cs typeface="Arial" panose="020B0604020202020204" pitchFamily="34" charset="0"/>
              </a:defRPr>
            </a:lvl1pPr>
          </a:lstStyle>
          <a:p>
            <a:pPr indent="-177800">
              <a:spcBef>
                <a:spcPts val="0"/>
              </a:spcBef>
              <a:buClr>
                <a:schemeClr val="lt1"/>
              </a:buClr>
              <a:buSzPct val="100000"/>
            </a:pPr>
            <a:r>
              <a:rPr lang="de-DE" dirty="0">
                <a:solidFill>
                  <a:schemeClr val="lt1"/>
                </a:solidFill>
              </a:rPr>
              <a:t>Project overview</a:t>
            </a:r>
            <a:endParaRPr lang="en-US" dirty="0">
              <a:solidFill>
                <a:schemeClr val="lt1"/>
              </a:solidFill>
              <a:sym typeface="Arial"/>
            </a:endParaRPr>
          </a:p>
        </p:txBody>
      </p:sp>
    </p:spTree>
    <p:extLst>
      <p:ext uri="{BB962C8B-B14F-4D97-AF65-F5344CB8AC3E}">
        <p14:creationId xmlns:p14="http://schemas.microsoft.com/office/powerpoint/2010/main" val="142609769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57" name="Shape 174">
            <a:extLst>
              <a:ext uri="{FF2B5EF4-FFF2-40B4-BE49-F238E27FC236}">
                <a16:creationId xmlns:a16="http://schemas.microsoft.com/office/drawing/2014/main" id="{1CEBE51A-46E3-4172-9DA8-E3B9CE6FEFA3}"/>
              </a:ext>
            </a:extLst>
          </p:cNvPr>
          <p:cNvSpPr txBox="1">
            <a:spLocks/>
          </p:cNvSpPr>
          <p:nvPr/>
        </p:nvSpPr>
        <p:spPr>
          <a:xfrm>
            <a:off x="599655" y="58925"/>
            <a:ext cx="10940304" cy="408349"/>
          </a:xfrm>
          <a:prstGeom prst="rect">
            <a:avLst/>
          </a:prstGeom>
          <a:noFill/>
          <a:ln>
            <a:noFill/>
          </a:ln>
        </p:spPr>
        <p:txBody>
          <a:bodyPr vert="horz" wrap="square" lIns="91425" tIns="45700" rIns="91425" bIns="45700" rtlCol="0" anchor="ctr" anchorCtr="0">
            <a:noAutofit/>
          </a:bodyPr>
          <a:lstStyle>
            <a:lvl1pPr algn="ctr" defTabSz="914400" rtl="0" eaLnBrk="1" latinLnBrk="0" hangingPunct="1">
              <a:lnSpc>
                <a:spcPts val="2700"/>
              </a:lnSpc>
              <a:spcBef>
                <a:spcPct val="0"/>
              </a:spcBef>
              <a:buNone/>
              <a:defRPr sz="2800" kern="1200">
                <a:solidFill>
                  <a:schemeClr val="bg1"/>
                </a:solidFill>
                <a:latin typeface="Arial" panose="020B0604020202020204" pitchFamily="34" charset="0"/>
                <a:ea typeface="+mj-ea"/>
                <a:cs typeface="Arial" panose="020B0604020202020204" pitchFamily="34" charset="0"/>
              </a:defRPr>
            </a:lvl1pPr>
          </a:lstStyle>
          <a:p>
            <a:pPr indent="-177800">
              <a:spcBef>
                <a:spcPts val="0"/>
              </a:spcBef>
              <a:buClr>
                <a:schemeClr val="lt1"/>
              </a:buClr>
              <a:buSzPct val="100000"/>
            </a:pPr>
            <a:r>
              <a:rPr lang="en-GB" dirty="0">
                <a:solidFill>
                  <a:schemeClr val="lt1"/>
                </a:solidFill>
                <a:ea typeface="Arial"/>
                <a:sym typeface="Arial"/>
              </a:rPr>
              <a:t>Project Goals &amp; Work scope</a:t>
            </a:r>
            <a:endParaRPr lang="en-US" dirty="0">
              <a:solidFill>
                <a:schemeClr val="lt1"/>
              </a:solidFill>
              <a:ea typeface="Arial"/>
              <a:sym typeface="Arial"/>
            </a:endParaRPr>
          </a:p>
        </p:txBody>
      </p:sp>
      <p:grpSp>
        <p:nvGrpSpPr>
          <p:cNvPr id="58" name="Gruppieren 5">
            <a:extLst>
              <a:ext uri="{FF2B5EF4-FFF2-40B4-BE49-F238E27FC236}">
                <a16:creationId xmlns:a16="http://schemas.microsoft.com/office/drawing/2014/main" id="{ECA91343-9866-4B2F-ABCA-E2D270020A07}"/>
              </a:ext>
            </a:extLst>
          </p:cNvPr>
          <p:cNvGrpSpPr/>
          <p:nvPr/>
        </p:nvGrpSpPr>
        <p:grpSpPr>
          <a:xfrm>
            <a:off x="6410533" y="1482241"/>
            <a:ext cx="5674436" cy="1951755"/>
            <a:chOff x="6384029" y="1775027"/>
            <a:chExt cx="5674436" cy="1951755"/>
          </a:xfrm>
        </p:grpSpPr>
        <p:sp>
          <p:nvSpPr>
            <p:cNvPr id="59" name="Rechteck 7">
              <a:extLst>
                <a:ext uri="{FF2B5EF4-FFF2-40B4-BE49-F238E27FC236}">
                  <a16:creationId xmlns:a16="http://schemas.microsoft.com/office/drawing/2014/main" id="{6C826220-BCE3-4188-B6EA-43B6D85875A9}"/>
                </a:ext>
              </a:extLst>
            </p:cNvPr>
            <p:cNvSpPr/>
            <p:nvPr/>
          </p:nvSpPr>
          <p:spPr>
            <a:xfrm>
              <a:off x="6432655" y="2167395"/>
              <a:ext cx="2488734" cy="1530292"/>
            </a:xfrm>
            <a:prstGeom prst="rect">
              <a:avLst/>
            </a:prstGeom>
            <a:solidFill>
              <a:srgbClr val="E9E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a:solidFill>
                  <a:srgbClr val="666666"/>
                </a:solidFill>
                <a:latin typeface="BMW Group Condensed" panose="020B0606020202020204" pitchFamily="34" charset="0"/>
              </a:endParaRPr>
            </a:p>
          </p:txBody>
        </p:sp>
        <p:sp>
          <p:nvSpPr>
            <p:cNvPr id="60" name="Rectangle 42">
              <a:extLst>
                <a:ext uri="{FF2B5EF4-FFF2-40B4-BE49-F238E27FC236}">
                  <a16:creationId xmlns:a16="http://schemas.microsoft.com/office/drawing/2014/main" id="{250E0293-A6C9-460F-8D3C-45C7683BA37B}"/>
                </a:ext>
              </a:extLst>
            </p:cNvPr>
            <p:cNvSpPr/>
            <p:nvPr/>
          </p:nvSpPr>
          <p:spPr>
            <a:xfrm>
              <a:off x="6384029" y="2655967"/>
              <a:ext cx="2406516" cy="954107"/>
            </a:xfrm>
            <a:prstGeom prst="rect">
              <a:avLst/>
            </a:prstGeom>
            <a:noFill/>
            <a:ln w="19050">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de-DE" sz="1400" dirty="0" err="1">
                  <a:latin typeface="Arial" panose="020B0604020202020204" pitchFamily="34" charset="0"/>
                  <a:cs typeface="Arial" panose="020B0604020202020204" pitchFamily="34" charset="0"/>
                </a:rPr>
                <a:t>Identifying</a:t>
              </a:r>
              <a:r>
                <a:rPr lang="de-DE" sz="1400" dirty="0">
                  <a:latin typeface="Arial" panose="020B0604020202020204" pitchFamily="34" charset="0"/>
                  <a:cs typeface="Arial" panose="020B0604020202020204" pitchFamily="34" charset="0"/>
                </a:rPr>
                <a:t> </a:t>
              </a:r>
              <a:r>
                <a:rPr lang="de-DE" sz="1400" b="1" dirty="0">
                  <a:latin typeface="Arial" panose="020B0604020202020204" pitchFamily="34" charset="0"/>
                  <a:cs typeface="Arial" panose="020B0604020202020204" pitchFamily="34" charset="0"/>
                </a:rPr>
                <a:t>patterns</a:t>
              </a:r>
              <a:r>
                <a:rPr lang="de-DE" sz="1400" dirty="0">
                  <a:latin typeface="Arial" panose="020B0604020202020204" pitchFamily="34" charset="0"/>
                  <a:cs typeface="Arial" panose="020B0604020202020204" pitchFamily="34" charset="0"/>
                </a:rPr>
                <a:t> on specific VINs and potential</a:t>
              </a:r>
              <a:r>
                <a:rPr lang="de-DE" sz="1400" b="1" dirty="0">
                  <a:latin typeface="Arial" panose="020B0604020202020204" pitchFamily="34" charset="0"/>
                  <a:cs typeface="Arial" panose="020B0604020202020204" pitchFamily="34" charset="0"/>
                </a:rPr>
                <a:t> risky neighbours</a:t>
              </a:r>
            </a:p>
            <a:p>
              <a:pPr algn="ctr"/>
              <a:endParaRPr lang="en-US" sz="1400" dirty="0">
                <a:latin typeface="Arial" panose="020B0604020202020204" pitchFamily="34" charset="0"/>
                <a:cs typeface="Arial" panose="020B0604020202020204" pitchFamily="34" charset="0"/>
              </a:endParaRPr>
            </a:p>
          </p:txBody>
        </p:sp>
        <p:sp>
          <p:nvSpPr>
            <p:cNvPr id="61" name="Rectangle 43">
              <a:extLst>
                <a:ext uri="{FF2B5EF4-FFF2-40B4-BE49-F238E27FC236}">
                  <a16:creationId xmlns:a16="http://schemas.microsoft.com/office/drawing/2014/main" id="{EFFEA893-0947-4B9A-9958-2C7AC11C0C9C}"/>
                </a:ext>
              </a:extLst>
            </p:cNvPr>
            <p:cNvSpPr/>
            <p:nvPr/>
          </p:nvSpPr>
          <p:spPr>
            <a:xfrm>
              <a:off x="6415021" y="2269303"/>
              <a:ext cx="2488734" cy="307777"/>
            </a:xfrm>
            <a:prstGeom prst="rect">
              <a:avLst/>
            </a:prstGeom>
          </p:spPr>
          <p:txBody>
            <a:bodyPr wrap="square">
              <a:spAutoFit/>
            </a:bodyPr>
            <a:lstStyle/>
            <a:p>
              <a:pPr algn="ctr"/>
              <a:r>
                <a:rPr lang="de-DE" sz="1400" b="1" dirty="0">
                  <a:solidFill>
                    <a:srgbClr val="FE6700"/>
                  </a:solidFill>
                  <a:latin typeface="Arial" panose="020B0604020202020204" pitchFamily="34" charset="0"/>
                  <a:cs typeface="Arial" panose="020B0604020202020204" pitchFamily="34" charset="0"/>
                </a:rPr>
                <a:t>Digital Reporting line</a:t>
              </a:r>
            </a:p>
          </p:txBody>
        </p:sp>
        <p:pic>
          <p:nvPicPr>
            <p:cNvPr id="62" name="Grafik 34">
              <a:extLst>
                <a:ext uri="{FF2B5EF4-FFF2-40B4-BE49-F238E27FC236}">
                  <a16:creationId xmlns:a16="http://schemas.microsoft.com/office/drawing/2014/main" id="{28C52376-0945-4CBF-97CA-5B411152380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760112" y="2172017"/>
              <a:ext cx="1316052" cy="1554765"/>
            </a:xfrm>
            <a:prstGeom prst="rect">
              <a:avLst/>
            </a:prstGeom>
          </p:spPr>
        </p:pic>
        <p:sp>
          <p:nvSpPr>
            <p:cNvPr id="63" name="Textfeld 23">
              <a:extLst>
                <a:ext uri="{FF2B5EF4-FFF2-40B4-BE49-F238E27FC236}">
                  <a16:creationId xmlns:a16="http://schemas.microsoft.com/office/drawing/2014/main" id="{4652CFFE-4617-43A2-B0DF-25C6D6C1C1F2}"/>
                </a:ext>
              </a:extLst>
            </p:cNvPr>
            <p:cNvSpPr txBox="1"/>
            <p:nvPr/>
          </p:nvSpPr>
          <p:spPr>
            <a:xfrm>
              <a:off x="10103832" y="1775027"/>
              <a:ext cx="1954633" cy="769441"/>
            </a:xfrm>
            <a:prstGeom prst="rect">
              <a:avLst/>
            </a:prstGeom>
            <a:noFill/>
          </p:spPr>
          <p:txBody>
            <a:bodyPr vert="horz" wrap="square" rtlCol="0">
              <a:spAutoFit/>
            </a:bodyPr>
            <a:lstStyle/>
            <a:p>
              <a:r>
                <a:rPr lang="de-DE" sz="1100" i="1" dirty="0">
                  <a:latin typeface="Arial" panose="020B0604020202020204" pitchFamily="34" charset="0"/>
                  <a:cs typeface="Arial" panose="020B0604020202020204" pitchFamily="34" charset="0"/>
                </a:rPr>
                <a:t>„Quality </a:t>
              </a:r>
              <a:r>
                <a:rPr lang="de-DE" sz="1100" i="1" dirty="0" err="1">
                  <a:latin typeface="Arial" panose="020B0604020202020204" pitchFamily="34" charset="0"/>
                  <a:cs typeface="Arial" panose="020B0604020202020204" pitchFamily="34" charset="0"/>
                </a:rPr>
                <a:t>managers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observes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only</a:t>
              </a:r>
              <a:r>
                <a:rPr lang="de-DE" sz="1100" i="1" dirty="0">
                  <a:latin typeface="Arial" panose="020B0604020202020204" pitchFamily="34" charset="0"/>
                  <a:cs typeface="Arial" panose="020B0604020202020204" pitchFamily="34" charset="0"/>
                </a:rPr>
                <a:t> a </a:t>
              </a:r>
              <a:r>
                <a:rPr lang="de-DE" sz="1100" i="1" dirty="0" err="1">
                  <a:latin typeface="Arial" panose="020B0604020202020204" pitchFamily="34" charset="0"/>
                  <a:cs typeface="Arial" panose="020B0604020202020204" pitchFamily="34" charset="0"/>
                </a:rPr>
                <a:t>few</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warranty</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cases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wants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to</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know</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if</a:t>
              </a:r>
              <a:r>
                <a:rPr lang="de-DE" sz="1100" i="1" dirty="0">
                  <a:latin typeface="Arial" panose="020B0604020202020204" pitchFamily="34" charset="0"/>
                  <a:cs typeface="Arial" panose="020B0604020202020204" pitchFamily="34" charset="0"/>
                </a:rPr>
                <a:t> he </a:t>
              </a:r>
              <a:r>
                <a:rPr lang="de-DE" sz="1100" i="1" dirty="0" err="1">
                  <a:latin typeface="Arial" panose="020B0604020202020204" pitchFamily="34" charset="0"/>
                  <a:cs typeface="Arial" panose="020B0604020202020204" pitchFamily="34" charset="0"/>
                </a:rPr>
                <a:t>is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facing</a:t>
              </a:r>
              <a:r>
                <a:rPr lang="de-DE" sz="1100" i="1" dirty="0">
                  <a:latin typeface="Arial" panose="020B0604020202020204" pitchFamily="34" charset="0"/>
                  <a:cs typeface="Arial" panose="020B0604020202020204" pitchFamily="34" charset="0"/>
                </a:rPr>
                <a:t> a </a:t>
              </a:r>
              <a:r>
                <a:rPr lang="de-DE" sz="1100" i="1" dirty="0" err="1">
                  <a:latin typeface="Arial" panose="020B0604020202020204" pitchFamily="34" charset="0"/>
                  <a:cs typeface="Arial" panose="020B0604020202020204" pitchFamily="34" charset="0"/>
                </a:rPr>
                <a:t>severe</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problem</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or</a:t>
              </a:r>
              <a:r>
                <a:rPr lang="de-DE" sz="1100" i="1" dirty="0">
                  <a:latin typeface="Arial" panose="020B0604020202020204" pitchFamily="34" charset="0"/>
                  <a:cs typeface="Arial" panose="020B0604020202020204" pitchFamily="34" charset="0"/>
                </a:rPr>
                <a:t> not.“</a:t>
              </a:r>
            </a:p>
          </p:txBody>
        </p:sp>
      </p:grpSp>
      <p:grpSp>
        <p:nvGrpSpPr>
          <p:cNvPr id="64" name="Gruppieren 4">
            <a:extLst>
              <a:ext uri="{FF2B5EF4-FFF2-40B4-BE49-F238E27FC236}">
                <a16:creationId xmlns:a16="http://schemas.microsoft.com/office/drawing/2014/main" id="{3C47DB17-851D-4863-AA53-88C6D030299A}"/>
              </a:ext>
            </a:extLst>
          </p:cNvPr>
          <p:cNvGrpSpPr/>
          <p:nvPr/>
        </p:nvGrpSpPr>
        <p:grpSpPr>
          <a:xfrm>
            <a:off x="165058" y="1482241"/>
            <a:ext cx="5649005" cy="1943930"/>
            <a:chOff x="138554" y="1775027"/>
            <a:chExt cx="5649005" cy="1943930"/>
          </a:xfrm>
        </p:grpSpPr>
        <p:sp>
          <p:nvSpPr>
            <p:cNvPr id="65" name="Rechteck 6">
              <a:extLst>
                <a:ext uri="{FF2B5EF4-FFF2-40B4-BE49-F238E27FC236}">
                  <a16:creationId xmlns:a16="http://schemas.microsoft.com/office/drawing/2014/main" id="{3F82F9CC-570A-495D-BBD6-66B1524933EA}"/>
                </a:ext>
              </a:extLst>
            </p:cNvPr>
            <p:cNvSpPr/>
            <p:nvPr/>
          </p:nvSpPr>
          <p:spPr>
            <a:xfrm>
              <a:off x="3281191" y="2164139"/>
              <a:ext cx="2488734" cy="1530292"/>
            </a:xfrm>
            <a:prstGeom prst="rect">
              <a:avLst/>
            </a:prstGeom>
            <a:solidFill>
              <a:srgbClr val="E9E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66" name="Rectangle 23">
              <a:extLst>
                <a:ext uri="{FF2B5EF4-FFF2-40B4-BE49-F238E27FC236}">
                  <a16:creationId xmlns:a16="http://schemas.microsoft.com/office/drawing/2014/main" id="{9F543F4B-34A7-4435-B896-664EAE57DA68}"/>
                </a:ext>
              </a:extLst>
            </p:cNvPr>
            <p:cNvSpPr/>
            <p:nvPr/>
          </p:nvSpPr>
          <p:spPr>
            <a:xfrm>
              <a:off x="3288245" y="2549406"/>
              <a:ext cx="2499314" cy="1169551"/>
            </a:xfrm>
            <a:prstGeom prst="rect">
              <a:avLst/>
            </a:prstGeom>
            <a:noFill/>
            <a:ln w="19050">
              <a:noFill/>
            </a:ln>
          </p:spPr>
          <p:style>
            <a:lnRef idx="2">
              <a:schemeClr val="dk1"/>
            </a:lnRef>
            <a:fillRef idx="1">
              <a:schemeClr val="lt1"/>
            </a:fillRef>
            <a:effectRef idx="0">
              <a:schemeClr val="dk1"/>
            </a:effectRef>
            <a:fontRef idx="minor">
              <a:schemeClr val="dk1"/>
            </a:fontRef>
          </p:style>
          <p:txBody>
            <a:bodyPr wrap="square" anchor="ctr">
              <a:spAutoFit/>
            </a:bodyPr>
            <a:lstStyle/>
            <a:p>
              <a:pPr algn="ctr"/>
              <a:r>
                <a:rPr lang="de-DE" sz="1400" b="1" dirty="0" err="1">
                  <a:latin typeface="Arial" panose="020B0604020202020204" pitchFamily="34" charset="0"/>
                  <a:cs typeface="Arial" panose="020B0604020202020204" pitchFamily="34" charset="0"/>
                </a:rPr>
                <a:t>Risk</a:t>
              </a:r>
              <a:r>
                <a:rPr lang="de-DE" sz="1400" b="1" dirty="0">
                  <a:latin typeface="Arial" panose="020B0604020202020204" pitchFamily="34" charset="0"/>
                  <a:cs typeface="Arial" panose="020B0604020202020204" pitchFamily="34" charset="0"/>
                </a:rPr>
                <a:t> prediction &amp; </a:t>
              </a:r>
              <a:r>
                <a:rPr lang="de-DE" sz="1400" b="1" dirty="0" err="1">
                  <a:latin typeface="Arial" panose="020B0604020202020204" pitchFamily="34" charset="0"/>
                  <a:cs typeface="Arial" panose="020B0604020202020204" pitchFamily="34" charset="0"/>
                </a:rPr>
                <a:t>Intelligence</a:t>
              </a:r>
              <a:endParaRPr lang="de-DE" sz="1400" b="1" dirty="0">
                <a:latin typeface="Arial" panose="020B0604020202020204" pitchFamily="34" charset="0"/>
                <a:cs typeface="Arial" panose="020B0604020202020204" pitchFamily="34" charset="0"/>
              </a:endParaRPr>
            </a:p>
            <a:p>
              <a:pPr algn="ctr"/>
              <a:r>
                <a:rPr lang="de-DE" sz="1400" dirty="0">
                  <a:latin typeface="Arial" panose="020B0604020202020204" pitchFamily="34" charset="0"/>
                  <a:cs typeface="Arial" panose="020B0604020202020204" pitchFamily="34" charset="0"/>
                </a:rPr>
                <a:t>On </a:t>
              </a:r>
              <a:r>
                <a:rPr lang="de-DE" sz="1400" dirty="0" err="1">
                  <a:latin typeface="Arial" panose="020B0604020202020204" pitchFamily="34" charset="0"/>
                  <a:cs typeface="Arial" panose="020B0604020202020204" pitchFamily="34" charset="0"/>
                </a:rPr>
                <a:t>vehicle</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level</a:t>
              </a:r>
              <a:endParaRPr lang="de-DE" sz="1400" dirty="0">
                <a:latin typeface="Arial" panose="020B0604020202020204" pitchFamily="34" charset="0"/>
                <a:cs typeface="Arial" panose="020B0604020202020204" pitchFamily="34" charset="0"/>
              </a:endParaRPr>
            </a:p>
            <a:p>
              <a:pPr algn="ctr"/>
              <a:r>
                <a:rPr lang="de-DE" sz="1400" b="1" dirty="0">
                  <a:latin typeface="Arial" panose="020B0604020202020204" pitchFamily="34" charset="0"/>
                  <a:cs typeface="Arial" panose="020B0604020202020204" pitchFamily="34" charset="0"/>
                </a:rPr>
                <a:t> </a:t>
              </a:r>
              <a:r>
                <a:rPr lang="de-DE" sz="1400" dirty="0">
                  <a:latin typeface="Arial" panose="020B0604020202020204" pitchFamily="34" charset="0"/>
                  <a:cs typeface="Arial" panose="020B0604020202020204" pitchFamily="34" charset="0"/>
                </a:rPr>
                <a:t>for extended care </a:t>
              </a:r>
              <a:r>
                <a:rPr lang="de-DE" sz="1400" dirty="0" err="1">
                  <a:latin typeface="Arial" panose="020B0604020202020204" pitchFamily="34" charset="0"/>
                  <a:cs typeface="Arial" panose="020B0604020202020204" pitchFamily="34" charset="0"/>
                </a:rPr>
                <a:t>purposes</a:t>
              </a:r>
              <a:endParaRPr lang="de-DE"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p:txBody>
        </p:sp>
        <p:sp>
          <p:nvSpPr>
            <p:cNvPr id="67" name="Rectangle 7">
              <a:extLst>
                <a:ext uri="{FF2B5EF4-FFF2-40B4-BE49-F238E27FC236}">
                  <a16:creationId xmlns:a16="http://schemas.microsoft.com/office/drawing/2014/main" id="{D2C85729-B11F-42FB-9BF0-35A5F15072AF}"/>
                </a:ext>
              </a:extLst>
            </p:cNvPr>
            <p:cNvSpPr/>
            <p:nvPr/>
          </p:nvSpPr>
          <p:spPr>
            <a:xfrm>
              <a:off x="3288245" y="2274762"/>
              <a:ext cx="2499314" cy="307777"/>
            </a:xfrm>
            <a:prstGeom prst="rect">
              <a:avLst/>
            </a:prstGeom>
          </p:spPr>
          <p:txBody>
            <a:bodyPr wrap="square" anchor="ctr">
              <a:spAutoFit/>
            </a:bodyPr>
            <a:lstStyle/>
            <a:p>
              <a:pPr algn="ctr"/>
              <a:r>
                <a:rPr lang="de-DE" sz="1400" b="1" dirty="0">
                  <a:solidFill>
                    <a:srgbClr val="FE6700"/>
                  </a:solidFill>
                  <a:latin typeface="Arial" panose="020B0604020202020204" pitchFamily="34" charset="0"/>
                  <a:ea typeface="Times New Roman" panose="02020603050405020304" pitchFamily="18" charset="0"/>
                  <a:cs typeface="Arial" panose="020B0604020202020204" pitchFamily="34" charset="0"/>
                </a:rPr>
                <a:t>Customer Care Package </a:t>
              </a:r>
            </a:p>
          </p:txBody>
        </p:sp>
        <p:pic>
          <p:nvPicPr>
            <p:cNvPr id="68" name="Grafik 35">
              <a:extLst>
                <a:ext uri="{FF2B5EF4-FFF2-40B4-BE49-F238E27FC236}">
                  <a16:creationId xmlns:a16="http://schemas.microsoft.com/office/drawing/2014/main" id="{4F42D205-1351-470B-8392-26F61465468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168241" y="2155013"/>
              <a:ext cx="1213503" cy="1545431"/>
            </a:xfrm>
            <a:prstGeom prst="rect">
              <a:avLst/>
            </a:prstGeom>
          </p:spPr>
        </p:pic>
        <p:sp>
          <p:nvSpPr>
            <p:cNvPr id="69" name="Textfeld 22">
              <a:extLst>
                <a:ext uri="{FF2B5EF4-FFF2-40B4-BE49-F238E27FC236}">
                  <a16:creationId xmlns:a16="http://schemas.microsoft.com/office/drawing/2014/main" id="{553678BB-F254-4ABD-AB31-7E3C76EC33A0}"/>
                </a:ext>
              </a:extLst>
            </p:cNvPr>
            <p:cNvSpPr txBox="1"/>
            <p:nvPr/>
          </p:nvSpPr>
          <p:spPr>
            <a:xfrm>
              <a:off x="138554" y="1775027"/>
              <a:ext cx="1960469" cy="600164"/>
            </a:xfrm>
            <a:prstGeom prst="rect">
              <a:avLst/>
            </a:prstGeom>
            <a:noFill/>
          </p:spPr>
          <p:txBody>
            <a:bodyPr vert="horz" wrap="square" rtlCol="0">
              <a:spAutoFit/>
            </a:bodyPr>
            <a:lstStyle/>
            <a:p>
              <a:r>
                <a:rPr lang="de-DE" sz="1100" i="1" dirty="0">
                  <a:latin typeface="Arial" panose="020B0604020202020204" pitchFamily="34" charset="0"/>
                  <a:cs typeface="Arial" panose="020B0604020202020204" pitchFamily="34" charset="0"/>
                </a:rPr>
                <a:t>„</a:t>
              </a:r>
              <a:r>
                <a:rPr lang="de-DE" sz="1100" i="1" dirty="0" err="1">
                  <a:latin typeface="Arial" panose="020B0604020202020204" pitchFamily="34" charset="0"/>
                  <a:cs typeface="Arial" panose="020B0604020202020204" pitchFamily="34" charset="0"/>
                </a:rPr>
                <a:t>Which</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are</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the</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most</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likely</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warranty</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claims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for</a:t>
              </a:r>
              <a:r>
                <a:rPr lang="de-DE" sz="1100" i="1" dirty="0">
                  <a:latin typeface="Arial" panose="020B0604020202020204" pitchFamily="34" charset="0"/>
                  <a:cs typeface="Arial" panose="020B0604020202020204" pitchFamily="34" charset="0"/>
                </a:rPr>
                <a:t> a </a:t>
              </a:r>
              <a:r>
                <a:rPr lang="de-DE" sz="1100" i="1" dirty="0" err="1">
                  <a:latin typeface="Arial" panose="020B0604020202020204" pitchFamily="34" charset="0"/>
                  <a:cs typeface="Arial" panose="020B0604020202020204" pitchFamily="34" charset="0"/>
                </a:rPr>
                <a:t>vehicle</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coming</a:t>
              </a:r>
              <a:r>
                <a:rPr lang="de-DE" sz="1100" i="1" dirty="0">
                  <a:latin typeface="Arial" panose="020B0604020202020204" pitchFamily="34" charset="0"/>
                  <a:cs typeface="Arial" panose="020B0604020202020204" pitchFamily="34" charset="0"/>
                </a:rPr>
                <a:t> back after </a:t>
              </a:r>
              <a:r>
                <a:rPr lang="de-DE" sz="1100" i="1" dirty="0" err="1">
                  <a:latin typeface="Arial" panose="020B0604020202020204" pitchFamily="34" charset="0"/>
                  <a:cs typeface="Arial" panose="020B0604020202020204" pitchFamily="34" charset="0"/>
                </a:rPr>
                <a:t>leasing</a:t>
              </a:r>
              <a:r>
                <a:rPr lang="de-DE" sz="1100" i="1" dirty="0">
                  <a:latin typeface="Arial" panose="020B0604020202020204" pitchFamily="34" charset="0"/>
                  <a:cs typeface="Arial" panose="020B0604020202020204" pitchFamily="34" charset="0"/>
                </a:rPr>
                <a:t>?“</a:t>
              </a:r>
              <a:endParaRPr lang="en-US" sz="1100" b="0" i="1" u="none" baseline="0" dirty="0">
                <a:solidFill>
                  <a:srgbClr val="000000"/>
                </a:solidFill>
                <a:latin typeface="Arial" panose="020B0604020202020204" pitchFamily="34" charset="0"/>
                <a:cs typeface="Arial" panose="020B0604020202020204" pitchFamily="34" charset="0"/>
              </a:endParaRPr>
            </a:p>
          </p:txBody>
        </p:sp>
      </p:grpSp>
      <p:grpSp>
        <p:nvGrpSpPr>
          <p:cNvPr id="70" name="Gruppieren 10">
            <a:extLst>
              <a:ext uri="{FF2B5EF4-FFF2-40B4-BE49-F238E27FC236}">
                <a16:creationId xmlns:a16="http://schemas.microsoft.com/office/drawing/2014/main" id="{76D5E059-BE03-416F-9D6E-D57BDEF90E2A}"/>
              </a:ext>
            </a:extLst>
          </p:cNvPr>
          <p:cNvGrpSpPr/>
          <p:nvPr/>
        </p:nvGrpSpPr>
        <p:grpSpPr>
          <a:xfrm>
            <a:off x="201912" y="3621961"/>
            <a:ext cx="5614838" cy="1853349"/>
            <a:chOff x="175408" y="3914747"/>
            <a:chExt cx="5614838" cy="1853349"/>
          </a:xfrm>
        </p:grpSpPr>
        <p:sp>
          <p:nvSpPr>
            <p:cNvPr id="71" name="Rechteck 8">
              <a:extLst>
                <a:ext uri="{FF2B5EF4-FFF2-40B4-BE49-F238E27FC236}">
                  <a16:creationId xmlns:a16="http://schemas.microsoft.com/office/drawing/2014/main" id="{30D5BB91-8446-4F59-ABDA-ED51BDAD79B2}"/>
                </a:ext>
              </a:extLst>
            </p:cNvPr>
            <p:cNvSpPr/>
            <p:nvPr/>
          </p:nvSpPr>
          <p:spPr>
            <a:xfrm>
              <a:off x="3281191" y="4237804"/>
              <a:ext cx="2488734" cy="1530292"/>
            </a:xfrm>
            <a:prstGeom prst="rect">
              <a:avLst/>
            </a:prstGeom>
            <a:solidFill>
              <a:srgbClr val="E9E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72" name="Rectangle 46">
              <a:extLst>
                <a:ext uri="{FF2B5EF4-FFF2-40B4-BE49-F238E27FC236}">
                  <a16:creationId xmlns:a16="http://schemas.microsoft.com/office/drawing/2014/main" id="{BD5BEC25-73D3-4F2A-94D3-D2D4922CAFD8}"/>
                </a:ext>
              </a:extLst>
            </p:cNvPr>
            <p:cNvSpPr/>
            <p:nvPr/>
          </p:nvSpPr>
          <p:spPr>
            <a:xfrm>
              <a:off x="3417755" y="4764218"/>
              <a:ext cx="2300983" cy="738664"/>
            </a:xfrm>
            <a:prstGeom prst="rect">
              <a:avLst/>
            </a:prstGeom>
            <a:noFill/>
            <a:ln w="19050">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latin typeface="Arial" panose="020B0604020202020204" pitchFamily="34" charset="0"/>
                  <a:cs typeface="Arial" panose="020B0604020202020204" pitchFamily="34" charset="0"/>
                </a:rPr>
                <a:t>Driving style &amp; vehicle usage </a:t>
              </a:r>
              <a:r>
                <a:rPr lang="en-US" sz="1400" dirty="0">
                  <a:latin typeface="Arial" panose="020B0604020202020204" pitchFamily="34" charset="0"/>
                  <a:cs typeface="Arial" panose="020B0604020202020204" pitchFamily="34" charset="0"/>
                </a:rPr>
                <a:t>comparison across models and markets </a:t>
              </a:r>
            </a:p>
          </p:txBody>
        </p:sp>
        <p:sp>
          <p:nvSpPr>
            <p:cNvPr id="73" name="Rectangle 47">
              <a:extLst>
                <a:ext uri="{FF2B5EF4-FFF2-40B4-BE49-F238E27FC236}">
                  <a16:creationId xmlns:a16="http://schemas.microsoft.com/office/drawing/2014/main" id="{5C8624C1-C3C3-424E-84AA-80D7520CD497}"/>
                </a:ext>
              </a:extLst>
            </p:cNvPr>
            <p:cNvSpPr/>
            <p:nvPr/>
          </p:nvSpPr>
          <p:spPr>
            <a:xfrm>
              <a:off x="3301512" y="4314401"/>
              <a:ext cx="2488734" cy="307777"/>
            </a:xfrm>
            <a:prstGeom prst="rect">
              <a:avLst/>
            </a:prstGeom>
          </p:spPr>
          <p:txBody>
            <a:bodyPr wrap="square">
              <a:spAutoFit/>
            </a:bodyPr>
            <a:lstStyle/>
            <a:p>
              <a:pPr algn="ctr"/>
              <a:r>
                <a:rPr lang="de-DE" sz="1400" b="1" dirty="0">
                  <a:solidFill>
                    <a:srgbClr val="FE6700"/>
                  </a:solidFill>
                  <a:latin typeface="Arial" panose="020B0604020202020204" pitchFamily="34" charset="0"/>
                  <a:cs typeface="Arial" panose="020B0604020202020204" pitchFamily="34" charset="0"/>
                </a:rPr>
                <a:t>Comparative Analysis</a:t>
              </a:r>
            </a:p>
          </p:txBody>
        </p:sp>
        <p:sp>
          <p:nvSpPr>
            <p:cNvPr id="74" name="Textfeld 24">
              <a:extLst>
                <a:ext uri="{FF2B5EF4-FFF2-40B4-BE49-F238E27FC236}">
                  <a16:creationId xmlns:a16="http://schemas.microsoft.com/office/drawing/2014/main" id="{18852771-84DE-4D12-9CE7-B1554E66BF2D}"/>
                </a:ext>
              </a:extLst>
            </p:cNvPr>
            <p:cNvSpPr txBox="1"/>
            <p:nvPr/>
          </p:nvSpPr>
          <p:spPr>
            <a:xfrm>
              <a:off x="175408" y="3914747"/>
              <a:ext cx="1886760" cy="769441"/>
            </a:xfrm>
            <a:prstGeom prst="rect">
              <a:avLst/>
            </a:prstGeom>
            <a:noFill/>
          </p:spPr>
          <p:txBody>
            <a:bodyPr vert="horz" wrap="square" rtlCol="0">
              <a:spAutoFit/>
            </a:bodyPr>
            <a:lstStyle/>
            <a:p>
              <a:r>
                <a:rPr lang="de-DE" sz="1100" i="1" dirty="0">
                  <a:latin typeface="Arial" panose="020B0604020202020204" pitchFamily="34" charset="0"/>
                  <a:cs typeface="Arial" panose="020B0604020202020204" pitchFamily="34" charset="0"/>
                </a:rPr>
                <a:t>„</a:t>
              </a:r>
              <a:r>
                <a:rPr lang="de-DE" sz="1100" i="1" dirty="0" err="1">
                  <a:latin typeface="Arial" panose="020B0604020202020204" pitchFamily="34" charset="0"/>
                  <a:cs typeface="Arial" panose="020B0604020202020204" pitchFamily="34" charset="0"/>
                </a:rPr>
                <a:t>Product</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manager</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asks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for</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the</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usages</a:t>
              </a:r>
              <a:r>
                <a:rPr lang="de-DE" sz="1100" i="1" dirty="0">
                  <a:latin typeface="Arial" panose="020B0604020202020204" pitchFamily="34" charset="0"/>
                  <a:cs typeface="Arial" panose="020B0604020202020204" pitchFamily="34" charset="0"/>
                </a:rPr>
                <a:t> style </a:t>
              </a:r>
              <a:r>
                <a:rPr lang="de-DE" sz="1100" i="1" dirty="0" err="1">
                  <a:latin typeface="Arial" panose="020B0604020202020204" pitchFamily="34" charset="0"/>
                  <a:cs typeface="Arial" panose="020B0604020202020204" pitchFamily="34" charset="0"/>
                </a:rPr>
                <a:t>of</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customers</a:t>
              </a:r>
              <a:r>
                <a:rPr lang="de-DE" sz="1100" i="1" dirty="0">
                  <a:latin typeface="Arial" panose="020B0604020202020204" pitchFamily="34" charset="0"/>
                  <a:cs typeface="Arial" panose="020B0604020202020204" pitchFamily="34" charset="0"/>
                </a:rPr>
                <a:t> in different countries.“</a:t>
              </a:r>
            </a:p>
          </p:txBody>
        </p:sp>
        <p:pic>
          <p:nvPicPr>
            <p:cNvPr id="75" name="Grafik 38">
              <a:extLst>
                <a:ext uri="{FF2B5EF4-FFF2-40B4-BE49-F238E27FC236}">
                  <a16:creationId xmlns:a16="http://schemas.microsoft.com/office/drawing/2014/main" id="{8F9DD71B-1BBD-43A7-96B8-7F29B76AC33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144994" y="4251624"/>
              <a:ext cx="1264778" cy="1516472"/>
            </a:xfrm>
            <a:prstGeom prst="rect">
              <a:avLst/>
            </a:prstGeom>
          </p:spPr>
        </p:pic>
      </p:grpSp>
      <p:grpSp>
        <p:nvGrpSpPr>
          <p:cNvPr id="76" name="Gruppieren 11">
            <a:extLst>
              <a:ext uri="{FF2B5EF4-FFF2-40B4-BE49-F238E27FC236}">
                <a16:creationId xmlns:a16="http://schemas.microsoft.com/office/drawing/2014/main" id="{DB1198F4-5261-4658-9CD1-80EBC83CE37D}"/>
              </a:ext>
            </a:extLst>
          </p:cNvPr>
          <p:cNvGrpSpPr/>
          <p:nvPr/>
        </p:nvGrpSpPr>
        <p:grpSpPr>
          <a:xfrm>
            <a:off x="6410533" y="3621000"/>
            <a:ext cx="5701791" cy="1857566"/>
            <a:chOff x="6384029" y="3913786"/>
            <a:chExt cx="5701791" cy="1857566"/>
          </a:xfrm>
        </p:grpSpPr>
        <p:sp>
          <p:nvSpPr>
            <p:cNvPr id="77" name="Rechteck 9">
              <a:extLst>
                <a:ext uri="{FF2B5EF4-FFF2-40B4-BE49-F238E27FC236}">
                  <a16:creationId xmlns:a16="http://schemas.microsoft.com/office/drawing/2014/main" id="{EBDCDBDA-F1AC-480D-B720-A35AD24F5534}"/>
                </a:ext>
              </a:extLst>
            </p:cNvPr>
            <p:cNvSpPr/>
            <p:nvPr/>
          </p:nvSpPr>
          <p:spPr>
            <a:xfrm>
              <a:off x="6432655" y="4241060"/>
              <a:ext cx="2488734" cy="1530292"/>
            </a:xfrm>
            <a:prstGeom prst="rect">
              <a:avLst/>
            </a:prstGeom>
            <a:solidFill>
              <a:srgbClr val="E9E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78" name="Rectangle 50">
              <a:extLst>
                <a:ext uri="{FF2B5EF4-FFF2-40B4-BE49-F238E27FC236}">
                  <a16:creationId xmlns:a16="http://schemas.microsoft.com/office/drawing/2014/main" id="{C69B4AD7-CEB0-41D5-8384-3894F7FA5134}"/>
                </a:ext>
              </a:extLst>
            </p:cNvPr>
            <p:cNvSpPr/>
            <p:nvPr/>
          </p:nvSpPr>
          <p:spPr>
            <a:xfrm>
              <a:off x="6415021" y="4683227"/>
              <a:ext cx="2496718" cy="954107"/>
            </a:xfrm>
            <a:prstGeom prst="rect">
              <a:avLst/>
            </a:prstGeom>
            <a:noFill/>
            <a:ln w="19050">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dirty="0">
                  <a:latin typeface="Arial" panose="020B0604020202020204" pitchFamily="34" charset="0"/>
                  <a:cs typeface="Arial" panose="020B0604020202020204" pitchFamily="34" charset="0"/>
                </a:rPr>
                <a:t>Switch viewpoints between </a:t>
              </a:r>
              <a:r>
                <a:rPr lang="en-US" sz="1400" b="1" dirty="0">
                  <a:latin typeface="Arial" panose="020B0604020202020204" pitchFamily="34" charset="0"/>
                  <a:cs typeface="Arial" panose="020B0604020202020204" pitchFamily="34" charset="0"/>
                </a:rPr>
                <a:t>warranty issues</a:t>
              </a:r>
              <a:r>
                <a:rPr lang="en-US" sz="1400" dirty="0">
                  <a:latin typeface="Arial" panose="020B0604020202020204" pitchFamily="34" charset="0"/>
                  <a:cs typeface="Arial" panose="020B0604020202020204" pitchFamily="34" charset="0"/>
                </a:rPr>
                <a:t> to </a:t>
              </a:r>
              <a:r>
                <a:rPr lang="en-US" sz="1400" b="1" dirty="0">
                  <a:latin typeface="Arial" panose="020B0604020202020204" pitchFamily="34" charset="0"/>
                  <a:cs typeface="Arial" panose="020B0604020202020204" pitchFamily="34" charset="0"/>
                </a:rPr>
                <a:t>driving behaviors </a:t>
              </a:r>
              <a:r>
                <a:rPr lang="en-US" sz="1400" dirty="0">
                  <a:latin typeface="Arial" panose="020B0604020202020204" pitchFamily="34" charset="0"/>
                  <a:cs typeface="Arial" panose="020B0604020202020204" pitchFamily="34" charset="0"/>
                </a:rPr>
                <a:t>and vice versa. </a:t>
              </a:r>
            </a:p>
            <a:p>
              <a:pPr algn="ctr"/>
              <a:endParaRPr lang="en-US" sz="1400" dirty="0">
                <a:latin typeface="+mj-lt"/>
              </a:endParaRPr>
            </a:p>
          </p:txBody>
        </p:sp>
        <p:sp>
          <p:nvSpPr>
            <p:cNvPr id="79" name="Rectangle 51">
              <a:extLst>
                <a:ext uri="{FF2B5EF4-FFF2-40B4-BE49-F238E27FC236}">
                  <a16:creationId xmlns:a16="http://schemas.microsoft.com/office/drawing/2014/main" id="{18FAE936-B672-48A3-89FE-9C6AEE1FF6F8}"/>
                </a:ext>
              </a:extLst>
            </p:cNvPr>
            <p:cNvSpPr/>
            <p:nvPr/>
          </p:nvSpPr>
          <p:spPr>
            <a:xfrm>
              <a:off x="6384029" y="4326510"/>
              <a:ext cx="2496718" cy="307777"/>
            </a:xfrm>
            <a:prstGeom prst="rect">
              <a:avLst/>
            </a:prstGeom>
          </p:spPr>
          <p:txBody>
            <a:bodyPr wrap="square">
              <a:spAutoFit/>
            </a:bodyPr>
            <a:lstStyle/>
            <a:p>
              <a:pPr algn="ctr"/>
              <a:r>
                <a:rPr lang="de-DE" sz="1400" b="1" dirty="0">
                  <a:solidFill>
                    <a:srgbClr val="FE6700"/>
                  </a:solidFill>
                  <a:latin typeface="Arial" panose="020B0604020202020204" pitchFamily="34" charset="0"/>
                  <a:cs typeface="Arial" panose="020B0604020202020204" pitchFamily="34" charset="0"/>
                </a:rPr>
                <a:t>Warranty vs Features</a:t>
              </a:r>
            </a:p>
          </p:txBody>
        </p:sp>
        <p:sp>
          <p:nvSpPr>
            <p:cNvPr id="80" name="Textfeld 25">
              <a:extLst>
                <a:ext uri="{FF2B5EF4-FFF2-40B4-BE49-F238E27FC236}">
                  <a16:creationId xmlns:a16="http://schemas.microsoft.com/office/drawing/2014/main" id="{98FF87E2-ADF0-4E21-9541-017688F4CE31}"/>
                </a:ext>
              </a:extLst>
            </p:cNvPr>
            <p:cNvSpPr txBox="1"/>
            <p:nvPr/>
          </p:nvSpPr>
          <p:spPr>
            <a:xfrm>
              <a:off x="10160591" y="3913786"/>
              <a:ext cx="1925229" cy="769441"/>
            </a:xfrm>
            <a:prstGeom prst="rect">
              <a:avLst/>
            </a:prstGeom>
            <a:noFill/>
          </p:spPr>
          <p:txBody>
            <a:bodyPr vert="horz" wrap="square" rtlCol="0">
              <a:spAutoFit/>
            </a:bodyPr>
            <a:lstStyle/>
            <a:p>
              <a:r>
                <a:rPr lang="de-DE" sz="1100" i="1" dirty="0">
                  <a:latin typeface="Arial" panose="020B0604020202020204" pitchFamily="34" charset="0"/>
                  <a:cs typeface="Arial" panose="020B0604020202020204" pitchFamily="34" charset="0"/>
                </a:rPr>
                <a:t>„Quality </a:t>
              </a:r>
              <a:r>
                <a:rPr lang="de-DE" sz="1100" i="1" dirty="0" err="1">
                  <a:latin typeface="Arial" panose="020B0604020202020204" pitchFamily="34" charset="0"/>
                  <a:cs typeface="Arial" panose="020B0604020202020204" pitchFamily="34" charset="0"/>
                </a:rPr>
                <a:t>engineers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wants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to</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know</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if</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there</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are</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common</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features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of</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vehicles</a:t>
              </a:r>
              <a:r>
                <a:rPr lang="de-DE" sz="1100" i="1" dirty="0">
                  <a:latin typeface="Arial" panose="020B0604020202020204" pitchFamily="34" charset="0"/>
                  <a:cs typeface="Arial" panose="020B0604020202020204" pitchFamily="34" charset="0"/>
                </a:rPr>
                <a:t> </a:t>
              </a:r>
              <a:r>
                <a:rPr lang="de-DE" sz="1100" i="1" dirty="0" err="1">
                  <a:latin typeface="Arial" panose="020B0604020202020204" pitchFamily="34" charset="0"/>
                  <a:cs typeface="Arial" panose="020B0604020202020204" pitchFamily="34" charset="0"/>
                </a:rPr>
                <a:t>leading</a:t>
              </a:r>
              <a:r>
                <a:rPr lang="de-DE" sz="1100" i="1" dirty="0">
                  <a:latin typeface="Arial" panose="020B0604020202020204" pitchFamily="34" charset="0"/>
                  <a:cs typeface="Arial" panose="020B0604020202020204" pitchFamily="34" charset="0"/>
                </a:rPr>
                <a:t> e.g. </a:t>
              </a:r>
              <a:r>
                <a:rPr lang="de-DE" sz="1100" i="1" dirty="0" err="1">
                  <a:latin typeface="Arial" panose="020B0604020202020204" pitchFamily="34" charset="0"/>
                  <a:cs typeface="Arial" panose="020B0604020202020204" pitchFamily="34" charset="0"/>
                </a:rPr>
                <a:t>to</a:t>
              </a:r>
              <a:r>
                <a:rPr lang="de-DE" sz="1100" i="1" dirty="0">
                  <a:latin typeface="Arial" panose="020B0604020202020204" pitchFamily="34" charset="0"/>
                  <a:cs typeface="Arial" panose="020B0604020202020204" pitchFamily="34" charset="0"/>
                </a:rPr>
                <a:t> breakdown“</a:t>
              </a:r>
              <a:endParaRPr lang="en-US" sz="1100" i="1" dirty="0">
                <a:latin typeface="Arial" panose="020B0604020202020204" pitchFamily="34" charset="0"/>
                <a:cs typeface="Arial" panose="020B0604020202020204" pitchFamily="34" charset="0"/>
              </a:endParaRPr>
            </a:p>
          </p:txBody>
        </p:sp>
        <p:pic>
          <p:nvPicPr>
            <p:cNvPr id="81" name="Grafik 39">
              <a:extLst>
                <a:ext uri="{FF2B5EF4-FFF2-40B4-BE49-F238E27FC236}">
                  <a16:creationId xmlns:a16="http://schemas.microsoft.com/office/drawing/2014/main" id="{57138792-3B15-4F2A-8729-07530D598D59}"/>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8793622" y="4239017"/>
              <a:ext cx="1324599" cy="1513730"/>
            </a:xfrm>
            <a:prstGeom prst="rect">
              <a:avLst/>
            </a:prstGeom>
          </p:spPr>
        </p:pic>
      </p:grpSp>
      <p:sp>
        <p:nvSpPr>
          <p:cNvPr id="82" name="Title 1">
            <a:extLst>
              <a:ext uri="{FF2B5EF4-FFF2-40B4-BE49-F238E27FC236}">
                <a16:creationId xmlns:a16="http://schemas.microsoft.com/office/drawing/2014/main" id="{6F6168DD-BCAA-4D5C-9BBF-2DC5DE811EE6}"/>
              </a:ext>
            </a:extLst>
          </p:cNvPr>
          <p:cNvSpPr txBox="1">
            <a:spLocks/>
          </p:cNvSpPr>
          <p:nvPr/>
        </p:nvSpPr>
        <p:spPr>
          <a:xfrm>
            <a:off x="370189" y="879606"/>
            <a:ext cx="11821811" cy="432982"/>
          </a:xfrm>
          <a:prstGeom prst="rect">
            <a:avLst/>
          </a:prstGeom>
        </p:spPr>
        <p:txBody>
          <a:bodyPr vert="horz" lIns="0" tIns="0" rIns="0" bIns="0" rtlCol="0" anchor="t">
            <a:noAutofit/>
          </a:bodyPr>
          <a:lstStyle>
            <a:lvl1pPr algn="l" defTabSz="914400" rtl="0" eaLnBrk="1" latinLnBrk="0" hangingPunct="1">
              <a:lnSpc>
                <a:spcPts val="2700"/>
              </a:lnSpc>
              <a:spcBef>
                <a:spcPct val="0"/>
              </a:spcBef>
              <a:buNone/>
              <a:defRPr lang="de-DE" sz="2600" b="1" kern="1200" cap="all" baseline="0">
                <a:solidFill>
                  <a:srgbClr val="92A2BD"/>
                </a:solidFill>
                <a:latin typeface="+mj-lt"/>
                <a:ea typeface="+mn-ea"/>
                <a:cs typeface="+mn-cs"/>
              </a:defRPr>
            </a:lvl1pPr>
          </a:lstStyle>
          <a:p>
            <a:pPr algn="ctr"/>
            <a:r>
              <a:rPr lang="en-US" sz="2000" cap="none" dirty="0">
                <a:latin typeface="Arial" panose="020B0604020202020204" pitchFamily="34" charset="0"/>
                <a:cs typeface="Arial" panose="020B0604020202020204" pitchFamily="34" charset="0"/>
              </a:rPr>
              <a:t>Use </a:t>
            </a:r>
            <a:r>
              <a:rPr lang="en-US" sz="2000" cap="none" dirty="0">
                <a:solidFill>
                  <a:srgbClr val="2183C8"/>
                </a:solidFill>
                <a:latin typeface="Arial" panose="020B0604020202020204" pitchFamily="34" charset="0"/>
                <a:cs typeface="Arial" panose="020B0604020202020204" pitchFamily="34" charset="0"/>
              </a:rPr>
              <a:t>Driving profile </a:t>
            </a:r>
            <a:r>
              <a:rPr lang="en-US" sz="2000" cap="none" dirty="0">
                <a:latin typeface="Arial" panose="020B0604020202020204" pitchFamily="34" charset="0"/>
                <a:cs typeface="Arial" panose="020B0604020202020204" pitchFamily="34" charset="0"/>
              </a:rPr>
              <a:t>from </a:t>
            </a:r>
            <a:r>
              <a:rPr lang="en-US" sz="2000" cap="none" dirty="0">
                <a:solidFill>
                  <a:srgbClr val="2183C8"/>
                </a:solidFill>
                <a:latin typeface="Arial" panose="020B0604020202020204" pitchFamily="34" charset="0"/>
                <a:cs typeface="Arial" panose="020B0604020202020204" pitchFamily="34" charset="0"/>
              </a:rPr>
              <a:t>connected vehicle </a:t>
            </a:r>
            <a:r>
              <a:rPr lang="en-US" sz="2000" cap="none" dirty="0">
                <a:latin typeface="Arial" panose="020B0604020202020204" pitchFamily="34" charset="0"/>
                <a:cs typeface="Arial" panose="020B0604020202020204" pitchFamily="34" charset="0"/>
              </a:rPr>
              <a:t>data for the following use cases (strategic &amp; tactical).. </a:t>
            </a:r>
            <a:endParaRPr lang="en-US" sz="2000" dirty="0">
              <a:latin typeface="Arial" panose="020B0604020202020204" pitchFamily="34" charset="0"/>
              <a:cs typeface="Arial" panose="020B0604020202020204" pitchFamily="34" charset="0"/>
            </a:endParaRPr>
          </a:p>
        </p:txBody>
      </p:sp>
      <p:sp>
        <p:nvSpPr>
          <p:cNvPr id="83" name="Title 1">
            <a:extLst>
              <a:ext uri="{FF2B5EF4-FFF2-40B4-BE49-F238E27FC236}">
                <a16:creationId xmlns:a16="http://schemas.microsoft.com/office/drawing/2014/main" id="{E391FE2C-3447-427C-86B7-242B5C54AB63}"/>
              </a:ext>
            </a:extLst>
          </p:cNvPr>
          <p:cNvSpPr txBox="1">
            <a:spLocks/>
          </p:cNvSpPr>
          <p:nvPr/>
        </p:nvSpPr>
        <p:spPr>
          <a:xfrm>
            <a:off x="3693435" y="5729823"/>
            <a:ext cx="8579205" cy="395175"/>
          </a:xfrm>
          <a:prstGeom prst="rect">
            <a:avLst/>
          </a:prstGeom>
        </p:spPr>
        <p:txBody>
          <a:bodyPr vert="horz" lIns="0" tIns="0" rIns="0" bIns="0" rtlCol="0" anchor="t">
            <a:noAutofit/>
          </a:bodyPr>
          <a:lstStyle>
            <a:lvl1pPr>
              <a:lnSpc>
                <a:spcPts val="2700"/>
              </a:lnSpc>
              <a:spcBef>
                <a:spcPct val="0"/>
              </a:spcBef>
              <a:buNone/>
              <a:defRPr lang="de-DE" sz="2400" b="1" cap="none" baseline="0">
                <a:solidFill>
                  <a:srgbClr val="92A2BD"/>
                </a:solidFill>
                <a:latin typeface="+mj-lt"/>
              </a:defRPr>
            </a:lvl1pPr>
          </a:lstStyle>
          <a:p>
            <a:r>
              <a:rPr lang="en-US" sz="1600" dirty="0">
                <a:latin typeface="Arial" panose="020B0604020202020204" pitchFamily="34" charset="0"/>
                <a:cs typeface="Arial" panose="020B0604020202020204" pitchFamily="34" charset="0"/>
              </a:rPr>
              <a:t>and migrate the solution </a:t>
            </a:r>
            <a:r>
              <a:rPr lang="en-US" sz="1600" b="0" dirty="0">
                <a:solidFill>
                  <a:srgbClr val="2183C8"/>
                </a:solidFill>
                <a:latin typeface="Arial" panose="020B0604020202020204" pitchFamily="34" charset="0"/>
                <a:cs typeface="Arial" panose="020B0604020202020204" pitchFamily="34" charset="0"/>
              </a:rPr>
              <a:t>”</a:t>
            </a:r>
            <a:r>
              <a:rPr lang="en-US" sz="1600" b="0" dirty="0" err="1">
                <a:solidFill>
                  <a:srgbClr val="2183C8"/>
                </a:solidFill>
                <a:latin typeface="Arial" panose="020B0604020202020204" pitchFamily="34" charset="0"/>
                <a:cs typeface="Arial" panose="020B0604020202020204" pitchFamily="34" charset="0"/>
              </a:rPr>
              <a:t>Smart</a:t>
            </a:r>
            <a:r>
              <a:rPr lang="en-US" sz="1600" dirty="0" err="1">
                <a:solidFill>
                  <a:srgbClr val="2183C8"/>
                </a:solidFill>
                <a:latin typeface="Arial" panose="020B0604020202020204" pitchFamily="34" charset="0"/>
                <a:cs typeface="Arial" panose="020B0604020202020204" pitchFamily="34" charset="0"/>
              </a:rPr>
              <a:t>Insight</a:t>
            </a:r>
            <a:r>
              <a:rPr lang="en-US" sz="1600" dirty="0">
                <a:solidFill>
                  <a:srgbClr val="2183C8"/>
                </a:solidFill>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into </a:t>
            </a:r>
            <a:r>
              <a:rPr lang="en-US" sz="1600" dirty="0">
                <a:solidFill>
                  <a:srgbClr val="2183C8"/>
                </a:solidFill>
                <a:latin typeface="Arial" panose="020B0604020202020204" pitchFamily="34" charset="0"/>
                <a:cs typeface="Arial" panose="020B0604020202020204" pitchFamily="34" charset="0"/>
              </a:rPr>
              <a:t>BMW infrastructure </a:t>
            </a:r>
            <a:r>
              <a:rPr lang="en-US" sz="1600" dirty="0">
                <a:latin typeface="Arial" panose="020B0604020202020204" pitchFamily="34" charset="0"/>
                <a:cs typeface="Arial" panose="020B0604020202020204" pitchFamily="34" charset="0"/>
              </a:rPr>
              <a:t>(Data Lake).. </a:t>
            </a:r>
          </a:p>
        </p:txBody>
      </p:sp>
    </p:spTree>
    <p:extLst>
      <p:ext uri="{BB962C8B-B14F-4D97-AF65-F5344CB8AC3E}">
        <p14:creationId xmlns:p14="http://schemas.microsoft.com/office/powerpoint/2010/main" val="27585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69">
            <a:extLst>
              <a:ext uri="{FF2B5EF4-FFF2-40B4-BE49-F238E27FC236}">
                <a16:creationId xmlns:a16="http://schemas.microsoft.com/office/drawing/2014/main" id="{545FD30A-BF46-4646-A22D-9D69CDD1779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897226" y="2594037"/>
            <a:ext cx="4056540" cy="2033846"/>
          </a:xfrm>
          <a:prstGeom prst="rect">
            <a:avLst/>
          </a:prstGeom>
        </p:spPr>
      </p:pic>
      <p:pic>
        <p:nvPicPr>
          <p:cNvPr id="20" name="Picture 70">
            <a:extLst>
              <a:ext uri="{FF2B5EF4-FFF2-40B4-BE49-F238E27FC236}">
                <a16:creationId xmlns:a16="http://schemas.microsoft.com/office/drawing/2014/main" id="{09F30E48-AA0B-479E-BE5E-DE862097948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344968" y="3982634"/>
            <a:ext cx="4148887" cy="2033846"/>
          </a:xfrm>
          <a:prstGeom prst="rect">
            <a:avLst/>
          </a:prstGeom>
        </p:spPr>
      </p:pic>
      <p:graphicFrame>
        <p:nvGraphicFramePr>
          <p:cNvPr id="22" name="Table 12">
            <a:extLst>
              <a:ext uri="{FF2B5EF4-FFF2-40B4-BE49-F238E27FC236}">
                <a16:creationId xmlns:a16="http://schemas.microsoft.com/office/drawing/2014/main" id="{F9EFDF38-9849-4D1A-AC3F-585D5AFF0078}"/>
              </a:ext>
            </a:extLst>
          </p:cNvPr>
          <p:cNvGraphicFramePr>
            <a:graphicFrameLocks noGrp="1"/>
          </p:cNvGraphicFramePr>
          <p:nvPr>
            <p:extLst/>
          </p:nvPr>
        </p:nvGraphicFramePr>
        <p:xfrm>
          <a:off x="790215" y="2724369"/>
          <a:ext cx="5825551" cy="3172460"/>
        </p:xfrm>
        <a:graphic>
          <a:graphicData uri="http://schemas.openxmlformats.org/drawingml/2006/table">
            <a:tbl>
              <a:tblPr/>
              <a:tblGrid>
                <a:gridCol w="725148">
                  <a:extLst>
                    <a:ext uri="{9D8B030D-6E8A-4147-A177-3AD203B41FA5}">
                      <a16:colId xmlns:a16="http://schemas.microsoft.com/office/drawing/2014/main" val="3762230119"/>
                    </a:ext>
                  </a:extLst>
                </a:gridCol>
                <a:gridCol w="2078598">
                  <a:extLst>
                    <a:ext uri="{9D8B030D-6E8A-4147-A177-3AD203B41FA5}">
                      <a16:colId xmlns:a16="http://schemas.microsoft.com/office/drawing/2014/main" val="4231718348"/>
                    </a:ext>
                  </a:extLst>
                </a:gridCol>
                <a:gridCol w="1014682">
                  <a:extLst>
                    <a:ext uri="{9D8B030D-6E8A-4147-A177-3AD203B41FA5}">
                      <a16:colId xmlns:a16="http://schemas.microsoft.com/office/drawing/2014/main" val="1508116618"/>
                    </a:ext>
                  </a:extLst>
                </a:gridCol>
                <a:gridCol w="993732">
                  <a:extLst>
                    <a:ext uri="{9D8B030D-6E8A-4147-A177-3AD203B41FA5}">
                      <a16:colId xmlns:a16="http://schemas.microsoft.com/office/drawing/2014/main" val="1999985546"/>
                    </a:ext>
                  </a:extLst>
                </a:gridCol>
                <a:gridCol w="1013391">
                  <a:extLst>
                    <a:ext uri="{9D8B030D-6E8A-4147-A177-3AD203B41FA5}">
                      <a16:colId xmlns:a16="http://schemas.microsoft.com/office/drawing/2014/main" val="843535184"/>
                    </a:ext>
                  </a:extLst>
                </a:gridCol>
              </a:tblGrid>
              <a:tr h="336177">
                <a:tc>
                  <a:txBody>
                    <a:bodyPr/>
                    <a:lstStyle/>
                    <a:p>
                      <a:pPr algn="ctr" fontAlgn="ctr"/>
                      <a:r>
                        <a:rPr lang="en-US" sz="1200" b="1" i="0" u="none" strike="noStrike" dirty="0">
                          <a:solidFill>
                            <a:srgbClr val="FFFFFF"/>
                          </a:solidFill>
                          <a:effectLst/>
                          <a:latin typeface="Calibri" panose="020F0502020204030204" pitchFamily="34" charset="0"/>
                        </a:rPr>
                        <a:t>Occurred Defects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200" b="1" i="0" u="none" strike="noStrike">
                          <a:solidFill>
                            <a:srgbClr val="FFFFFF"/>
                          </a:solidFill>
                          <a:effectLst/>
                          <a:latin typeface="Calibri" panose="020F0502020204030204" pitchFamily="34" charset="0"/>
                        </a:rPr>
                        <a:t>Defect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200" b="1" i="0" u="none" strike="noStrike">
                          <a:solidFill>
                            <a:srgbClr val="FFFFFF"/>
                          </a:solidFill>
                          <a:effectLst/>
                          <a:latin typeface="Calibri" panose="020F0502020204030204" pitchFamily="34" charset="0"/>
                        </a:rPr>
                        <a:t>Event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200" b="1" i="0" u="none" strike="noStrike">
                          <a:solidFill>
                            <a:srgbClr val="FFFFFF"/>
                          </a:solidFill>
                          <a:effectLst/>
                          <a:latin typeface="Calibri" panose="020F0502020204030204" pitchFamily="34" charset="0"/>
                        </a:rPr>
                        <a:t>Maximum Exposure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200" b="1" i="0" u="none" strike="noStrike">
                          <a:solidFill>
                            <a:srgbClr val="FFFFFF"/>
                          </a:solidFill>
                          <a:effectLst/>
                          <a:latin typeface="Calibri" panose="020F0502020204030204" pitchFamily="34" charset="0"/>
                        </a:rPr>
                        <a:t>Break Down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4080370329"/>
                  </a:ext>
                </a:extLst>
              </a:tr>
              <a:tr h="253567">
                <a:tc>
                  <a:txBody>
                    <a:bodyPr/>
                    <a:lstStyle/>
                    <a:p>
                      <a:pPr algn="l" fontAlgn="ctr"/>
                      <a:r>
                        <a:rPr lang="en-US" sz="1800" b="0" i="0" u="none" strike="noStrike" dirty="0">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l" rtl="0" fontAlgn="b"/>
                      <a:r>
                        <a:rPr lang="de-DE" sz="1000" b="0" i="0" u="none" strike="noStrike" dirty="0">
                          <a:solidFill>
                            <a:srgbClr val="000000"/>
                          </a:solidFill>
                          <a:effectLst/>
                          <a:latin typeface="+mn-lt"/>
                        </a:rPr>
                        <a:t>Kennfeld-thermostat </a:t>
                      </a:r>
                      <a:r>
                        <a:rPr lang="de-DE" sz="1000" b="0" i="0" u="none" strike="noStrike" dirty="0" err="1">
                          <a:solidFill>
                            <a:srgbClr val="000000"/>
                          </a:solidFill>
                          <a:effectLst/>
                          <a:latin typeface="+mn-lt"/>
                        </a:rPr>
                        <a:t>heizung</a:t>
                      </a:r>
                      <a:r>
                        <a:rPr lang="de-DE" sz="1000" b="0" i="0" u="none" strike="noStrike" dirty="0">
                          <a:solidFill>
                            <a:srgbClr val="000000"/>
                          </a:solidFill>
                          <a:effectLst/>
                          <a:latin typeface="+mn-lt"/>
                        </a:rPr>
                        <a:t> </a:t>
                      </a:r>
                      <a:r>
                        <a:rPr lang="de-DE" sz="1000" b="0" i="0" u="none" strike="noStrike" dirty="0" err="1">
                          <a:solidFill>
                            <a:srgbClr val="000000"/>
                          </a:solidFill>
                          <a:effectLst/>
                          <a:latin typeface="+mn-lt"/>
                        </a:rPr>
                        <a:t>fehler</a:t>
                      </a:r>
                      <a:r>
                        <a:rPr lang="de-DE" sz="1000" b="0" i="0" u="none" strike="noStrike" dirty="0">
                          <a:solidFill>
                            <a:srgbClr val="000000"/>
                          </a:solidFill>
                          <a:effectLst/>
                          <a:latin typeface="+mn-lt"/>
                        </a:rPr>
                        <a:t> in </a:t>
                      </a:r>
                      <a:r>
                        <a:rPr lang="de-DE" sz="1000" b="0" i="0" u="none" strike="noStrike" dirty="0" err="1">
                          <a:solidFill>
                            <a:srgbClr val="000000"/>
                          </a:solidFill>
                          <a:effectLst/>
                          <a:latin typeface="+mn-lt"/>
                        </a:rPr>
                        <a:t>diagn.speicher</a:t>
                      </a:r>
                      <a:r>
                        <a:rPr lang="de-DE" sz="1000" b="0" i="0" u="none" strike="noStrike" dirty="0">
                          <a:solidFill>
                            <a:srgbClr val="000000"/>
                          </a:solidFill>
                          <a:effectLst/>
                          <a:latin typeface="+mn-lt"/>
                        </a:rPr>
                        <a:t> (</a:t>
                      </a:r>
                      <a:r>
                        <a:rPr lang="de-DE" sz="1000" b="0" i="0" u="none" strike="noStrike" dirty="0" err="1">
                          <a:solidFill>
                            <a:srgbClr val="000000"/>
                          </a:solidFill>
                          <a:effectLst/>
                          <a:latin typeface="+mn-lt"/>
                        </a:rPr>
                        <a:t>warnlampe</a:t>
                      </a:r>
                      <a:r>
                        <a:rPr lang="de-DE" sz="1000" b="0" i="0" u="none" strike="noStrike" dirty="0">
                          <a:solidFill>
                            <a:srgbClr val="000000"/>
                          </a:solidFill>
                          <a:effectLst/>
                          <a:latin typeface="+mn-lt"/>
                        </a:rPr>
                        <a:t> leuchtet)</a:t>
                      </a:r>
                      <a:endParaRPr lang="en-US" sz="1000" b="0" i="0" u="none" strike="noStrike" dirty="0">
                        <a:solidFill>
                          <a:srgbClr val="000000"/>
                        </a:solidFill>
                        <a:effectLst/>
                        <a:latin typeface="BMW Group Condensed" panose="020B0606020202020204"/>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ctr" rtl="0" fontAlgn="b"/>
                      <a:r>
                        <a:rPr lang="en-US" sz="1000" b="0" i="0" u="none" strike="noStrike" dirty="0">
                          <a:solidFill>
                            <a:srgbClr val="FF0000"/>
                          </a:solidFill>
                          <a:effectLst/>
                          <a:latin typeface="BMW Group Condensed" panose="020B0606020202020204"/>
                        </a:rPr>
                        <a:t>42.13%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ctr" rtl="0" fontAlgn="b"/>
                      <a:r>
                        <a:rPr lang="en-US" sz="1000" b="0" i="0" u="none" strike="noStrike" dirty="0">
                          <a:solidFill>
                            <a:schemeClr val="tx1"/>
                          </a:solidFill>
                          <a:effectLst/>
                          <a:latin typeface="BMW Group Condensed" panose="020B0606020202020204"/>
                        </a:rPr>
                        <a:t>€ 1134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marL="0" algn="ctr" defTabSz="914400" rtl="0" eaLnBrk="1" fontAlgn="b" latinLnBrk="0" hangingPunct="1"/>
                      <a:r>
                        <a:rPr lang="en-US" sz="1000" b="0" i="0" u="none" strike="noStrike" kern="1200" dirty="0">
                          <a:solidFill>
                            <a:srgbClr val="000000"/>
                          </a:solidFill>
                          <a:effectLst/>
                          <a:latin typeface="BMW Group Condensed" panose="020B0606020202020204"/>
                          <a:ea typeface="+mn-ea"/>
                          <a:cs typeface="+mn-cs"/>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extLst>
                  <a:ext uri="{0D108BD9-81ED-4DB2-BD59-A6C34878D82A}">
                    <a16:rowId xmlns:a16="http://schemas.microsoft.com/office/drawing/2014/main" val="3961248918"/>
                  </a:ext>
                </a:extLst>
              </a:tr>
              <a:tr h="253567">
                <a:tc>
                  <a:txBody>
                    <a:bodyPr/>
                    <a:lstStyle/>
                    <a:p>
                      <a:pPr algn="l" fontAlgn="ctr"/>
                      <a:r>
                        <a:rPr lang="en-US" sz="18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l" rtl="0" fontAlgn="b"/>
                      <a:r>
                        <a:rPr lang="en-US" sz="1000" b="0" i="0" u="none" strike="noStrike" dirty="0">
                          <a:solidFill>
                            <a:srgbClr val="000000"/>
                          </a:solidFill>
                          <a:effectLst/>
                          <a:latin typeface="+mn-lt"/>
                        </a:rPr>
                        <a:t>Thermostat </a:t>
                      </a:r>
                      <a:r>
                        <a:rPr lang="en-US" sz="1000" b="0" i="0" u="none" strike="noStrike" dirty="0" err="1">
                          <a:solidFill>
                            <a:srgbClr val="000000"/>
                          </a:solidFill>
                          <a:effectLst/>
                          <a:latin typeface="+mn-lt"/>
                        </a:rPr>
                        <a:t>permanente</a:t>
                      </a:r>
                      <a:r>
                        <a:rPr lang="en-US" sz="1000" b="0" i="0" u="none" strike="noStrike" dirty="0">
                          <a:solidFill>
                            <a:srgbClr val="000000"/>
                          </a:solidFill>
                          <a:effectLst/>
                          <a:latin typeface="+mn-lt"/>
                        </a:rPr>
                        <a:t> </a:t>
                      </a:r>
                      <a:r>
                        <a:rPr lang="en-US" sz="1000" b="0" i="0" u="none" strike="noStrike" dirty="0" err="1">
                          <a:solidFill>
                            <a:srgbClr val="000000"/>
                          </a:solidFill>
                          <a:effectLst/>
                          <a:latin typeface="+mn-lt"/>
                        </a:rPr>
                        <a:t>fehlfunktion</a:t>
                      </a:r>
                      <a:endParaRPr lang="en-US" sz="1000" b="0" i="0" u="none" strike="noStrike" dirty="0">
                        <a:solidFill>
                          <a:srgbClr val="000000"/>
                        </a:solidFill>
                        <a:effectLst/>
                        <a:latin typeface="BMW Group Condensed" panose="020B0606020202020204"/>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ctr" rtl="0" fontAlgn="b"/>
                      <a:r>
                        <a:rPr lang="en-US" sz="1000" b="0" i="0" u="none" strike="noStrike" dirty="0">
                          <a:solidFill>
                            <a:srgbClr val="FF0000"/>
                          </a:solidFill>
                          <a:effectLst/>
                          <a:latin typeface="BMW Group Condensed" panose="020B0606020202020204"/>
                        </a:rPr>
                        <a:t>35.43%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ctr" rtl="0" fontAlgn="b"/>
                      <a:r>
                        <a:rPr lang="en-US" sz="1000" b="0" i="0" u="none" strike="noStrike" dirty="0">
                          <a:solidFill>
                            <a:srgbClr val="000000"/>
                          </a:solidFill>
                          <a:effectLst/>
                          <a:latin typeface="BMW Group Condensed" panose="020B0606020202020204"/>
                        </a:rPr>
                        <a:t>€ 989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ctr" rtl="0" fontAlgn="b"/>
                      <a:r>
                        <a:rPr lang="en-US" sz="1000" b="0" i="0" u="none" strike="noStrike" dirty="0">
                          <a:solidFill>
                            <a:srgbClr val="000000"/>
                          </a:solidFill>
                          <a:effectLst/>
                          <a:latin typeface="BMW Group Condensed" panose="020B0606020202020204"/>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extLst>
                  <a:ext uri="{0D108BD9-81ED-4DB2-BD59-A6C34878D82A}">
                    <a16:rowId xmlns:a16="http://schemas.microsoft.com/office/drawing/2014/main" val="1777755309"/>
                  </a:ext>
                </a:extLst>
              </a:tr>
              <a:tr h="253567">
                <a:tc>
                  <a:txBody>
                    <a:bodyPr/>
                    <a:lstStyle/>
                    <a:p>
                      <a:pPr algn="l" fontAlgn="ctr"/>
                      <a:r>
                        <a:rPr lang="en-US" sz="18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marL="0" algn="l" defTabSz="914400" rtl="0" eaLnBrk="1" fontAlgn="b" latinLnBrk="0" hangingPunct="1"/>
                      <a:r>
                        <a:rPr lang="de-DE" sz="1000" b="0" i="0" u="none" strike="noStrike" kern="1200" dirty="0">
                          <a:solidFill>
                            <a:srgbClr val="000000"/>
                          </a:solidFill>
                          <a:effectLst/>
                          <a:latin typeface="+mn-lt"/>
                          <a:ea typeface="+mn-ea"/>
                          <a:cs typeface="+mn-cs"/>
                        </a:rPr>
                        <a:t>Kennfeld-thermostat </a:t>
                      </a:r>
                      <a:r>
                        <a:rPr lang="de-DE" sz="1000" b="0" i="0" u="none" strike="noStrike" kern="1200" dirty="0" err="1">
                          <a:solidFill>
                            <a:srgbClr val="000000"/>
                          </a:solidFill>
                          <a:effectLst/>
                          <a:latin typeface="+mn-lt"/>
                          <a:ea typeface="+mn-ea"/>
                          <a:cs typeface="+mn-cs"/>
                        </a:rPr>
                        <a:t>heizung</a:t>
                      </a:r>
                      <a:r>
                        <a:rPr lang="de-DE" sz="1000" b="0" i="0" u="none" strike="noStrike" kern="1200" dirty="0">
                          <a:solidFill>
                            <a:srgbClr val="000000"/>
                          </a:solidFill>
                          <a:effectLst/>
                          <a:latin typeface="+mn-lt"/>
                          <a:ea typeface="+mn-ea"/>
                          <a:cs typeface="+mn-cs"/>
                        </a:rPr>
                        <a:t> permanent ausgefallen</a:t>
                      </a:r>
                      <a:endParaRPr lang="en-US" sz="1000" b="0" i="0" u="none" strike="noStrike" kern="1200" dirty="0">
                        <a:solidFill>
                          <a:srgbClr val="000000"/>
                        </a:solidFill>
                        <a:effectLst/>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ctr" rtl="0" fontAlgn="b"/>
                      <a:r>
                        <a:rPr lang="en-US" sz="1000" b="0" i="0" u="none" strike="noStrike" dirty="0">
                          <a:solidFill>
                            <a:srgbClr val="FF0000"/>
                          </a:solidFill>
                          <a:effectLst/>
                          <a:latin typeface="BMW Group Condensed" panose="020B0606020202020204"/>
                        </a:rPr>
                        <a:t>8.31%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ctr" rtl="0" fontAlgn="b"/>
                      <a:r>
                        <a:rPr lang="en-US" sz="1000" b="0" i="0" u="none" strike="noStrike" dirty="0">
                          <a:solidFill>
                            <a:srgbClr val="000000"/>
                          </a:solidFill>
                          <a:effectLst/>
                          <a:latin typeface="BMW Group Condensed" panose="020B0606020202020204"/>
                        </a:rPr>
                        <a:t>€ 1062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tc>
                  <a:txBody>
                    <a:bodyPr/>
                    <a:lstStyle/>
                    <a:p>
                      <a:pPr algn="ctr" rtl="0" fontAlgn="b"/>
                      <a:r>
                        <a:rPr lang="en-US" sz="1000" b="0" i="0" u="none" strike="noStrike" dirty="0">
                          <a:solidFill>
                            <a:srgbClr val="000000"/>
                          </a:solidFill>
                          <a:effectLst/>
                          <a:latin typeface="BMW Group Condensed" panose="020B0606020202020204"/>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BED"/>
                    </a:solidFill>
                  </a:tcPr>
                </a:tc>
                <a:extLst>
                  <a:ext uri="{0D108BD9-81ED-4DB2-BD59-A6C34878D82A}">
                    <a16:rowId xmlns:a16="http://schemas.microsoft.com/office/drawing/2014/main" val="757340571"/>
                  </a:ext>
                </a:extLst>
              </a:tr>
              <a:tr h="253567">
                <a:tc>
                  <a:txBody>
                    <a:bodyPr/>
                    <a:lstStyle/>
                    <a:p>
                      <a:pPr algn="l" fontAlgn="ctr"/>
                      <a:r>
                        <a:rPr lang="en-US" sz="18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marL="0" algn="l" defTabSz="914400" rtl="0" eaLnBrk="1" fontAlgn="b" latinLnBrk="0" hangingPunct="1"/>
                      <a:r>
                        <a:rPr lang="de-DE" sz="1000" b="0" i="0" u="none" strike="noStrike" kern="1200" dirty="0">
                          <a:solidFill>
                            <a:srgbClr val="000000"/>
                          </a:solidFill>
                          <a:effectLst/>
                          <a:latin typeface="+mn-lt"/>
                          <a:ea typeface="+mn-ea"/>
                          <a:cs typeface="+mn-cs"/>
                        </a:rPr>
                        <a:t>Diagnosemodul </a:t>
                      </a:r>
                      <a:r>
                        <a:rPr lang="de-DE" sz="1000" b="0" i="0" u="none" strike="noStrike" kern="1200" dirty="0" err="1">
                          <a:solidFill>
                            <a:srgbClr val="000000"/>
                          </a:solidFill>
                          <a:effectLst/>
                          <a:latin typeface="+mn-lt"/>
                          <a:ea typeface="+mn-ea"/>
                          <a:cs typeface="+mn-cs"/>
                        </a:rPr>
                        <a:t>for</a:t>
                      </a:r>
                      <a:r>
                        <a:rPr lang="de-DE" sz="1000" b="0" i="0" u="none" strike="noStrike" kern="1200" dirty="0">
                          <a:solidFill>
                            <a:srgbClr val="000000"/>
                          </a:solidFill>
                          <a:effectLst/>
                          <a:latin typeface="+mn-lt"/>
                          <a:ea typeface="+mn-ea"/>
                          <a:cs typeface="+mn-cs"/>
                        </a:rPr>
                        <a:t> </a:t>
                      </a:r>
                      <a:r>
                        <a:rPr lang="de-DE" sz="1000" b="0" i="0" u="none" strike="noStrike" kern="1200" dirty="0" err="1">
                          <a:solidFill>
                            <a:srgbClr val="000000"/>
                          </a:solidFill>
                          <a:effectLst/>
                          <a:latin typeface="+mn-lt"/>
                          <a:ea typeface="+mn-ea"/>
                          <a:cs typeface="+mn-cs"/>
                        </a:rPr>
                        <a:t>tankleck</a:t>
                      </a:r>
                      <a:r>
                        <a:rPr lang="de-DE" sz="1000" b="0" i="0" u="none" strike="noStrike" kern="1200" dirty="0">
                          <a:solidFill>
                            <a:srgbClr val="000000"/>
                          </a:solidFill>
                          <a:effectLst/>
                          <a:latin typeface="+mn-lt"/>
                          <a:ea typeface="+mn-ea"/>
                          <a:cs typeface="+mn-cs"/>
                        </a:rPr>
                        <a:t> </a:t>
                      </a:r>
                      <a:r>
                        <a:rPr lang="de-DE" sz="1000" b="0" i="0" u="none" strike="noStrike" kern="1200" dirty="0" err="1">
                          <a:solidFill>
                            <a:srgbClr val="000000"/>
                          </a:solidFill>
                          <a:effectLst/>
                          <a:latin typeface="+mn-lt"/>
                          <a:ea typeface="+mn-ea"/>
                          <a:cs typeface="+mn-cs"/>
                        </a:rPr>
                        <a:t>nvld</a:t>
                      </a:r>
                      <a:r>
                        <a:rPr lang="de-DE" sz="1000" b="0" i="0" u="none" strike="noStrike" kern="1200" dirty="0">
                          <a:solidFill>
                            <a:srgbClr val="000000"/>
                          </a:solidFill>
                          <a:effectLst/>
                          <a:latin typeface="+mn-lt"/>
                          <a:ea typeface="+mn-ea"/>
                          <a:cs typeface="+mn-cs"/>
                        </a:rPr>
                        <a:t> (</a:t>
                      </a:r>
                      <a:r>
                        <a:rPr lang="de-DE" sz="1000" b="0" i="0" u="none" strike="noStrike" kern="1200" dirty="0" err="1">
                          <a:solidFill>
                            <a:srgbClr val="000000"/>
                          </a:solidFill>
                          <a:effectLst/>
                          <a:latin typeface="+mn-lt"/>
                          <a:ea typeface="+mn-ea"/>
                          <a:cs typeface="+mn-cs"/>
                        </a:rPr>
                        <a:t>natural</a:t>
                      </a:r>
                      <a:r>
                        <a:rPr lang="de-DE" sz="1000" b="0" i="0" u="none" strike="noStrike" kern="1200" dirty="0">
                          <a:solidFill>
                            <a:srgbClr val="000000"/>
                          </a:solidFill>
                          <a:effectLst/>
                          <a:latin typeface="+mn-lt"/>
                          <a:ea typeface="+mn-ea"/>
                          <a:cs typeface="+mn-cs"/>
                        </a:rPr>
                        <a:t> </a:t>
                      </a:r>
                      <a:r>
                        <a:rPr lang="de-DE" sz="1000" b="0" i="0" u="none" strike="noStrike" kern="1200" dirty="0" err="1">
                          <a:solidFill>
                            <a:srgbClr val="000000"/>
                          </a:solidFill>
                          <a:effectLst/>
                          <a:latin typeface="+mn-lt"/>
                          <a:ea typeface="+mn-ea"/>
                          <a:cs typeface="+mn-cs"/>
                        </a:rPr>
                        <a:t>vakuum</a:t>
                      </a:r>
                      <a:r>
                        <a:rPr lang="de-DE" sz="1000" b="0" i="0" u="none" strike="noStrike" kern="1200" dirty="0">
                          <a:solidFill>
                            <a:srgbClr val="000000"/>
                          </a:solidFill>
                          <a:effectLst/>
                          <a:latin typeface="+mn-lt"/>
                          <a:ea typeface="+mn-ea"/>
                          <a:cs typeface="+mn-cs"/>
                        </a:rPr>
                        <a:t> </a:t>
                      </a:r>
                      <a:r>
                        <a:rPr lang="de-DE" sz="1000" b="0" i="0" u="none" strike="noStrike" kern="1200" dirty="0" err="1">
                          <a:solidFill>
                            <a:srgbClr val="000000"/>
                          </a:solidFill>
                          <a:effectLst/>
                          <a:latin typeface="+mn-lt"/>
                          <a:ea typeface="+mn-ea"/>
                          <a:cs typeface="+mn-cs"/>
                        </a:rPr>
                        <a:t>leak</a:t>
                      </a:r>
                      <a:r>
                        <a:rPr lang="de-DE" sz="1000" b="0" i="0" u="none" strike="noStrike" kern="1200" dirty="0">
                          <a:solidFill>
                            <a:srgbClr val="000000"/>
                          </a:solidFill>
                          <a:effectLst/>
                          <a:latin typeface="+mn-lt"/>
                          <a:ea typeface="+mn-ea"/>
                          <a:cs typeface="+mn-cs"/>
                        </a:rPr>
                        <a:t> </a:t>
                      </a:r>
                      <a:r>
                        <a:rPr lang="de-DE" sz="1000" b="0" i="0" u="none" strike="noStrike" kern="1200" dirty="0" err="1">
                          <a:solidFill>
                            <a:srgbClr val="000000"/>
                          </a:solidFill>
                          <a:effectLst/>
                          <a:latin typeface="+mn-lt"/>
                          <a:ea typeface="+mn-ea"/>
                          <a:cs typeface="+mn-cs"/>
                        </a:rPr>
                        <a:t>detektion</a:t>
                      </a:r>
                      <a:r>
                        <a:rPr lang="de-DE" sz="1000" b="0" i="0" u="none" strike="noStrike" kern="1200" dirty="0">
                          <a:solidFill>
                            <a:srgbClr val="000000"/>
                          </a:solidFill>
                          <a:effectLst/>
                          <a:latin typeface="+mn-lt"/>
                          <a:ea typeface="+mn-ea"/>
                          <a:cs typeface="+mn-cs"/>
                        </a:rPr>
                        <a:t>) permanent ausgefallen</a:t>
                      </a:r>
                      <a:endParaRPr lang="en-US" sz="1000" b="0" i="0" u="none" strike="noStrike" kern="1200" dirty="0">
                        <a:solidFill>
                          <a:srgbClr val="000000"/>
                        </a:solidFill>
                        <a:effectLst/>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marL="0" algn="ctr" defTabSz="914400" rtl="0" eaLnBrk="1" fontAlgn="b" latinLnBrk="0" hangingPunct="1"/>
                      <a:r>
                        <a:rPr lang="en-US" sz="1000" b="0" i="0" u="none" strike="noStrike" kern="1200" dirty="0">
                          <a:solidFill>
                            <a:srgbClr val="000000"/>
                          </a:solidFill>
                          <a:effectLst/>
                          <a:latin typeface="BMW Group Condensed" panose="020B0606020202020204"/>
                          <a:ea typeface="+mn-ea"/>
                          <a:cs typeface="+mn-cs"/>
                        </a:rPr>
                        <a:t>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€ 1029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extLst>
                  <a:ext uri="{0D108BD9-81ED-4DB2-BD59-A6C34878D82A}">
                    <a16:rowId xmlns:a16="http://schemas.microsoft.com/office/drawing/2014/main" val="1903912861"/>
                  </a:ext>
                </a:extLst>
              </a:tr>
              <a:tr h="253567">
                <a:tc>
                  <a:txBody>
                    <a:bodyPr/>
                    <a:lstStyle/>
                    <a:p>
                      <a:pPr algn="l" fontAlgn="ctr"/>
                      <a:r>
                        <a:rPr lang="en-US" sz="1800" b="0" i="0" u="none" strike="noStrike" dirty="0">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marL="0" algn="l" defTabSz="914400" rtl="0" eaLnBrk="1" fontAlgn="b" latinLnBrk="0" hangingPunct="1"/>
                      <a:r>
                        <a:rPr lang="de-DE" sz="1000" b="0" i="0" u="none" strike="noStrike" kern="1200" dirty="0">
                          <a:solidFill>
                            <a:srgbClr val="000000"/>
                          </a:solidFill>
                          <a:effectLst/>
                          <a:latin typeface="+mn-lt"/>
                          <a:ea typeface="+mn-ea"/>
                          <a:cs typeface="+mn-cs"/>
                        </a:rPr>
                        <a:t>Injektor undicht</a:t>
                      </a:r>
                      <a:endParaRPr lang="en-US" sz="1000" b="0" i="0" u="none" strike="noStrike" kern="1200" dirty="0">
                        <a:solidFill>
                          <a:srgbClr val="000000"/>
                        </a:solidFill>
                        <a:effectLst/>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2.01%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€ 3490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extLst>
                  <a:ext uri="{0D108BD9-81ED-4DB2-BD59-A6C34878D82A}">
                    <a16:rowId xmlns:a16="http://schemas.microsoft.com/office/drawing/2014/main" val="1194068921"/>
                  </a:ext>
                </a:extLst>
              </a:tr>
              <a:tr h="253567">
                <a:tc>
                  <a:txBody>
                    <a:bodyPr/>
                    <a:lstStyle/>
                    <a:p>
                      <a:pPr algn="l" fontAlgn="ctr"/>
                      <a:r>
                        <a:rPr lang="en-US" sz="18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marL="0" algn="l" defTabSz="914400" rtl="0" eaLnBrk="1" fontAlgn="b" latinLnBrk="0" hangingPunct="1"/>
                      <a:r>
                        <a:rPr lang="de-DE" sz="1000" b="0" i="0" u="none" strike="noStrike" kern="1200" dirty="0">
                          <a:solidFill>
                            <a:srgbClr val="000000"/>
                          </a:solidFill>
                          <a:effectLst/>
                          <a:latin typeface="+mn-lt"/>
                          <a:ea typeface="+mn-ea"/>
                          <a:cs typeface="+mn-cs"/>
                        </a:rPr>
                        <a:t>Fahrleistung zu niedrig / tief / gering</a:t>
                      </a:r>
                      <a:endParaRPr lang="en-US" sz="1000" b="0" i="0" u="none" strike="noStrike" kern="1200" dirty="0">
                        <a:solidFill>
                          <a:srgbClr val="000000"/>
                        </a:solidFill>
                        <a:effectLst/>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0.95%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chemeClr val="tx1"/>
                          </a:solidFill>
                          <a:effectLst/>
                          <a:latin typeface="BMW Group Condensed" panose="020B0606020202020204"/>
                        </a:rPr>
                        <a:t>€ 947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extLst>
                  <a:ext uri="{0D108BD9-81ED-4DB2-BD59-A6C34878D82A}">
                    <a16:rowId xmlns:a16="http://schemas.microsoft.com/office/drawing/2014/main" val="3943715704"/>
                  </a:ext>
                </a:extLst>
              </a:tr>
              <a:tr h="253567">
                <a:tc>
                  <a:txBody>
                    <a:bodyPr/>
                    <a:lstStyle/>
                    <a:p>
                      <a:pPr algn="l" fontAlgn="ctr"/>
                      <a:r>
                        <a:rPr lang="en-US" sz="18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marL="0" algn="l" defTabSz="914400" rtl="0" eaLnBrk="1" fontAlgn="b" latinLnBrk="0" hangingPunct="1"/>
                      <a:r>
                        <a:rPr lang="de-DE" sz="1000" b="0" i="0" u="none" strike="noStrike" kern="1200" dirty="0" err="1">
                          <a:solidFill>
                            <a:srgbClr val="000000"/>
                          </a:solidFill>
                          <a:effectLst/>
                          <a:latin typeface="+mn-lt"/>
                          <a:ea typeface="+mn-ea"/>
                          <a:cs typeface="+mn-cs"/>
                        </a:rPr>
                        <a:t>Konstantfahrt</a:t>
                      </a:r>
                      <a:r>
                        <a:rPr lang="de-DE" sz="1000" b="0" i="0" u="none" strike="noStrike" kern="1200" dirty="0">
                          <a:solidFill>
                            <a:srgbClr val="000000"/>
                          </a:solidFill>
                          <a:effectLst/>
                          <a:latin typeface="+mn-lt"/>
                          <a:ea typeface="+mn-ea"/>
                          <a:cs typeface="+mn-cs"/>
                        </a:rPr>
                        <a:t> in allen </a:t>
                      </a:r>
                      <a:r>
                        <a:rPr lang="de-DE" sz="1000" b="0" i="0" u="none" strike="noStrike" kern="1200" dirty="0" err="1">
                          <a:solidFill>
                            <a:srgbClr val="000000"/>
                          </a:solidFill>
                          <a:effectLst/>
                          <a:latin typeface="+mn-lt"/>
                          <a:ea typeface="+mn-ea"/>
                          <a:cs typeface="+mn-cs"/>
                        </a:rPr>
                        <a:t>betriebszustonden</a:t>
                      </a:r>
                      <a:r>
                        <a:rPr lang="de-DE" sz="1000" b="0" i="0" u="none" strike="noStrike" kern="1200" dirty="0">
                          <a:solidFill>
                            <a:srgbClr val="000000"/>
                          </a:solidFill>
                          <a:effectLst/>
                          <a:latin typeface="+mn-lt"/>
                          <a:ea typeface="+mn-ea"/>
                          <a:cs typeface="+mn-cs"/>
                        </a:rPr>
                        <a:t> </a:t>
                      </a:r>
                      <a:r>
                        <a:rPr lang="de-DE" sz="1000" b="0" i="0" u="none" strike="noStrike" kern="1200" dirty="0" err="1">
                          <a:solidFill>
                            <a:srgbClr val="000000"/>
                          </a:solidFill>
                          <a:effectLst/>
                          <a:latin typeface="+mn-lt"/>
                          <a:ea typeface="+mn-ea"/>
                          <a:cs typeface="+mn-cs"/>
                        </a:rPr>
                        <a:t>aussetzer</a:t>
                      </a:r>
                      <a:endParaRPr lang="en-US" sz="1000" b="0" i="0" u="none" strike="noStrike" kern="1200" dirty="0">
                        <a:solidFill>
                          <a:srgbClr val="000000"/>
                        </a:solidFill>
                        <a:effectLst/>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0.48%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chemeClr val="tx1"/>
                          </a:solidFill>
                          <a:effectLst/>
                          <a:latin typeface="BMW Group Condensed" panose="020B0606020202020204"/>
                        </a:rPr>
                        <a:t>€ 617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1" i="0" u="none" strike="noStrike" dirty="0">
                          <a:solidFill>
                            <a:schemeClr val="tx1"/>
                          </a:solidFill>
                          <a:effectLst/>
                          <a:latin typeface="BMW Group Condensed" panose="020B0606020202020204"/>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extLst>
                  <a:ext uri="{0D108BD9-81ED-4DB2-BD59-A6C34878D82A}">
                    <a16:rowId xmlns:a16="http://schemas.microsoft.com/office/drawing/2014/main" val="3158905061"/>
                  </a:ext>
                </a:extLst>
              </a:tr>
              <a:tr h="253567">
                <a:tc>
                  <a:txBody>
                    <a:bodyPr/>
                    <a:lstStyle/>
                    <a:p>
                      <a:pPr algn="l" fontAlgn="ctr"/>
                      <a:r>
                        <a:rPr lang="en-US" sz="18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marL="0" algn="l" defTabSz="914400" rtl="0" eaLnBrk="1" fontAlgn="b" latinLnBrk="0" hangingPunct="1"/>
                      <a:r>
                        <a:rPr lang="de-DE" sz="1000" b="0" i="0" u="none" strike="noStrike" kern="1200" dirty="0" err="1">
                          <a:solidFill>
                            <a:srgbClr val="000000"/>
                          </a:solidFill>
                          <a:effectLst/>
                          <a:latin typeface="+mn-lt"/>
                          <a:ea typeface="+mn-ea"/>
                          <a:cs typeface="+mn-cs"/>
                        </a:rPr>
                        <a:t>Oelfilterdeckel</a:t>
                      </a:r>
                      <a:r>
                        <a:rPr lang="de-DE" sz="1000" b="0" i="0" u="none" strike="noStrike" kern="1200" dirty="0">
                          <a:solidFill>
                            <a:srgbClr val="000000"/>
                          </a:solidFill>
                          <a:effectLst/>
                          <a:latin typeface="+mn-lt"/>
                          <a:ea typeface="+mn-ea"/>
                          <a:cs typeface="+mn-cs"/>
                        </a:rPr>
                        <a:t> innen undicht</a:t>
                      </a:r>
                      <a:endParaRPr lang="en-US" sz="1000" b="0" i="0" u="none" strike="noStrike" kern="1200" dirty="0">
                        <a:solidFill>
                          <a:srgbClr val="000000"/>
                        </a:solidFill>
                        <a:effectLst/>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0.22%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€ 4070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extLst>
                  <a:ext uri="{0D108BD9-81ED-4DB2-BD59-A6C34878D82A}">
                    <a16:rowId xmlns:a16="http://schemas.microsoft.com/office/drawing/2014/main" val="626088466"/>
                  </a:ext>
                </a:extLst>
              </a:tr>
              <a:tr h="253567">
                <a:tc>
                  <a:txBody>
                    <a:bodyPr/>
                    <a:lstStyle/>
                    <a:p>
                      <a:pPr algn="l" fontAlgn="ctr"/>
                      <a:r>
                        <a:rPr lang="en-US" sz="18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marL="0" algn="l" defTabSz="914400" rtl="0" eaLnBrk="1" fontAlgn="b" latinLnBrk="0" hangingPunct="1"/>
                      <a:r>
                        <a:rPr lang="de-DE" sz="1000" b="0" i="0" u="none" strike="noStrike" kern="1200" dirty="0">
                          <a:solidFill>
                            <a:srgbClr val="000000"/>
                          </a:solidFill>
                          <a:effectLst/>
                          <a:latin typeface="+mn-lt"/>
                          <a:ea typeface="+mn-ea"/>
                          <a:cs typeface="+mn-cs"/>
                        </a:rPr>
                        <a:t>Motor-</a:t>
                      </a:r>
                      <a:r>
                        <a:rPr lang="de-DE" sz="1000" b="0" i="0" u="none" strike="noStrike" kern="1200" dirty="0" err="1">
                          <a:solidFill>
                            <a:srgbClr val="000000"/>
                          </a:solidFill>
                          <a:effectLst/>
                          <a:latin typeface="+mn-lt"/>
                          <a:ea typeface="+mn-ea"/>
                          <a:cs typeface="+mn-cs"/>
                        </a:rPr>
                        <a:t>entloftungsleitungen</a:t>
                      </a:r>
                      <a:r>
                        <a:rPr lang="de-DE" sz="1000" b="0" i="0" u="none" strike="noStrike" kern="1200" dirty="0">
                          <a:solidFill>
                            <a:srgbClr val="000000"/>
                          </a:solidFill>
                          <a:effectLst/>
                          <a:latin typeface="+mn-lt"/>
                          <a:ea typeface="+mn-ea"/>
                          <a:cs typeface="+mn-cs"/>
                        </a:rPr>
                        <a:t> undicht</a:t>
                      </a:r>
                      <a:endParaRPr lang="en-US" sz="1000" b="0" i="0" u="none" strike="noStrike" kern="1200" dirty="0">
                        <a:solidFill>
                          <a:srgbClr val="000000"/>
                        </a:solidFill>
                        <a:effectLst/>
                        <a:latin typeface="+mn-lt"/>
                        <a:ea typeface="+mn-ea"/>
                        <a:cs typeface="+mn-cs"/>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€ 3079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tc>
                  <a:txBody>
                    <a:bodyPr/>
                    <a:lstStyle/>
                    <a:p>
                      <a:pPr algn="ctr" rtl="0" fontAlgn="b"/>
                      <a:r>
                        <a:rPr lang="en-US" sz="1000" b="0" i="0" u="none" strike="noStrike" dirty="0">
                          <a:solidFill>
                            <a:srgbClr val="000000"/>
                          </a:solidFill>
                          <a:effectLst/>
                          <a:latin typeface="BMW Group Condensed" panose="020B0606020202020204"/>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5D9"/>
                    </a:solidFill>
                  </a:tcPr>
                </a:tc>
                <a:extLst>
                  <a:ext uri="{0D108BD9-81ED-4DB2-BD59-A6C34878D82A}">
                    <a16:rowId xmlns:a16="http://schemas.microsoft.com/office/drawing/2014/main" val="1535819968"/>
                  </a:ext>
                </a:extLst>
              </a:tr>
            </a:tbl>
          </a:graphicData>
        </a:graphic>
      </p:graphicFrame>
      <p:pic>
        <p:nvPicPr>
          <p:cNvPr id="23" name="Picture 2" descr="Related image">
            <a:extLst>
              <a:ext uri="{FF2B5EF4-FFF2-40B4-BE49-F238E27FC236}">
                <a16:creationId xmlns:a16="http://schemas.microsoft.com/office/drawing/2014/main" id="{037A6A6F-A59E-4054-B810-CE90C5B5765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7335" y="3456141"/>
            <a:ext cx="193412" cy="1934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a:extLst>
              <a:ext uri="{FF2B5EF4-FFF2-40B4-BE49-F238E27FC236}">
                <a16:creationId xmlns:a16="http://schemas.microsoft.com/office/drawing/2014/main" id="{D9DA9E3A-8F84-47B9-87FD-107D5CE18B4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26852" y="1257349"/>
            <a:ext cx="1060098" cy="660152"/>
          </a:xfrm>
          <a:prstGeom prst="rect">
            <a:avLst/>
          </a:prstGeom>
        </p:spPr>
      </p:pic>
      <p:sp>
        <p:nvSpPr>
          <p:cNvPr id="30" name="Rounded Rectangle 15">
            <a:extLst>
              <a:ext uri="{FF2B5EF4-FFF2-40B4-BE49-F238E27FC236}">
                <a16:creationId xmlns:a16="http://schemas.microsoft.com/office/drawing/2014/main" id="{4EF64DA3-F56B-4FE2-9F2F-86E6BA1A75CC}"/>
              </a:ext>
            </a:extLst>
          </p:cNvPr>
          <p:cNvSpPr/>
          <p:nvPr/>
        </p:nvSpPr>
        <p:spPr>
          <a:xfrm>
            <a:off x="671363" y="1627005"/>
            <a:ext cx="1623806" cy="566447"/>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sz="1600" b="1" dirty="0">
                <a:solidFill>
                  <a:prstClr val="black"/>
                </a:solidFill>
              </a:rPr>
              <a:t>**86587869841</a:t>
            </a:r>
            <a:endParaRPr lang="en-US" sz="1600" b="1" dirty="0">
              <a:solidFill>
                <a:prstClr val="black"/>
              </a:solidFill>
            </a:endParaRPr>
          </a:p>
        </p:txBody>
      </p:sp>
      <p:sp>
        <p:nvSpPr>
          <p:cNvPr id="31" name="Rounded Rectangle 15">
            <a:extLst>
              <a:ext uri="{FF2B5EF4-FFF2-40B4-BE49-F238E27FC236}">
                <a16:creationId xmlns:a16="http://schemas.microsoft.com/office/drawing/2014/main" id="{B1F57417-6A8D-44AF-9FF9-A754EBFC0830}"/>
              </a:ext>
            </a:extLst>
          </p:cNvPr>
          <p:cNvSpPr/>
          <p:nvPr/>
        </p:nvSpPr>
        <p:spPr>
          <a:xfrm>
            <a:off x="671363" y="1175464"/>
            <a:ext cx="1623806" cy="450917"/>
          </a:xfrm>
          <a:prstGeom prst="rect">
            <a:avLst/>
          </a:prstGeom>
          <a:solidFill>
            <a:srgbClr val="008FC3"/>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bg1"/>
                </a:solidFill>
              </a:rPr>
              <a:t>VIN</a:t>
            </a:r>
          </a:p>
        </p:txBody>
      </p:sp>
      <p:pic>
        <p:nvPicPr>
          <p:cNvPr id="32" name="Picture 29">
            <a:extLst>
              <a:ext uri="{FF2B5EF4-FFF2-40B4-BE49-F238E27FC236}">
                <a16:creationId xmlns:a16="http://schemas.microsoft.com/office/drawing/2014/main" id="{14D042F1-44C9-4FDD-BA61-5F36216035A1}"/>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202224" y="1091705"/>
            <a:ext cx="1589472" cy="1055012"/>
          </a:xfrm>
          <a:prstGeom prst="rect">
            <a:avLst/>
          </a:prstGeom>
        </p:spPr>
      </p:pic>
      <p:pic>
        <p:nvPicPr>
          <p:cNvPr id="33" name="Picture 6">
            <a:extLst>
              <a:ext uri="{FF2B5EF4-FFF2-40B4-BE49-F238E27FC236}">
                <a16:creationId xmlns:a16="http://schemas.microsoft.com/office/drawing/2014/main" id="{3C9AFD91-D457-4E99-9775-BB74C8E62146}"/>
              </a:ext>
            </a:extLst>
          </p:cNvPr>
          <p:cNvPicPr>
            <a:picLocks noChangeAspect="1"/>
          </p:cNvPicPr>
          <p:nvPr/>
        </p:nvPicPr>
        <p:blipFill>
          <a:blip r:embed="rId7" cstate="email">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310178" y="1042239"/>
            <a:ext cx="1082835" cy="1010922"/>
          </a:xfrm>
          <a:prstGeom prst="rect">
            <a:avLst/>
          </a:prstGeom>
        </p:spPr>
      </p:pic>
      <p:sp>
        <p:nvSpPr>
          <p:cNvPr id="34" name="TextBox 9">
            <a:extLst>
              <a:ext uri="{FF2B5EF4-FFF2-40B4-BE49-F238E27FC236}">
                <a16:creationId xmlns:a16="http://schemas.microsoft.com/office/drawing/2014/main" id="{40E70CE9-2896-4501-B00F-D9819C9E9FD2}"/>
              </a:ext>
            </a:extLst>
          </p:cNvPr>
          <p:cNvSpPr txBox="1"/>
          <p:nvPr/>
        </p:nvSpPr>
        <p:spPr>
          <a:xfrm>
            <a:off x="2892430" y="1964900"/>
            <a:ext cx="537853" cy="369332"/>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800" b="1" i="0" u="none" baseline="0" dirty="0">
                <a:latin typeface="BMW Group Condensed" panose="020B0606020202020204" pitchFamily="34" charset="0"/>
              </a:rPr>
              <a:t>US</a:t>
            </a:r>
          </a:p>
        </p:txBody>
      </p:sp>
      <p:sp>
        <p:nvSpPr>
          <p:cNvPr id="35" name="TextBox 31">
            <a:extLst>
              <a:ext uri="{FF2B5EF4-FFF2-40B4-BE49-F238E27FC236}">
                <a16:creationId xmlns:a16="http://schemas.microsoft.com/office/drawing/2014/main" id="{BE37028D-1029-4648-AFC0-D338F7A10C1B}"/>
              </a:ext>
            </a:extLst>
          </p:cNvPr>
          <p:cNvSpPr txBox="1"/>
          <p:nvPr/>
        </p:nvSpPr>
        <p:spPr>
          <a:xfrm>
            <a:off x="4699863" y="1932234"/>
            <a:ext cx="571232" cy="369332"/>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800" b="1" i="0" u="none" baseline="0" dirty="0">
                <a:latin typeface="BMW Group Condensed" panose="020B0606020202020204" pitchFamily="34" charset="0"/>
              </a:rPr>
              <a:t>F10 </a:t>
            </a:r>
          </a:p>
        </p:txBody>
      </p:sp>
      <p:sp>
        <p:nvSpPr>
          <p:cNvPr id="36" name="TextBox 36">
            <a:extLst>
              <a:ext uri="{FF2B5EF4-FFF2-40B4-BE49-F238E27FC236}">
                <a16:creationId xmlns:a16="http://schemas.microsoft.com/office/drawing/2014/main" id="{A841C46D-F041-47FA-B0E8-2ED102D257B0}"/>
              </a:ext>
            </a:extLst>
          </p:cNvPr>
          <p:cNvSpPr txBox="1"/>
          <p:nvPr/>
        </p:nvSpPr>
        <p:spPr>
          <a:xfrm>
            <a:off x="6309937" y="1932234"/>
            <a:ext cx="1281525" cy="369332"/>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b="1" dirty="0">
                <a:latin typeface="BMW Group Condensed" panose="020B0606020202020204" pitchFamily="34" charset="0"/>
              </a:rPr>
              <a:t>28.752</a:t>
            </a:r>
            <a:r>
              <a:rPr lang="en-US" sz="1800" b="1" i="0" u="none" baseline="0" dirty="0">
                <a:latin typeface="BMW Group Condensed" panose="020B0606020202020204" pitchFamily="34" charset="0"/>
              </a:rPr>
              <a:t> KM</a:t>
            </a:r>
          </a:p>
        </p:txBody>
      </p:sp>
      <p:pic>
        <p:nvPicPr>
          <p:cNvPr id="37" name="Picture 10">
            <a:extLst>
              <a:ext uri="{FF2B5EF4-FFF2-40B4-BE49-F238E27FC236}">
                <a16:creationId xmlns:a16="http://schemas.microsoft.com/office/drawing/2014/main" id="{8AC595BD-1F79-4EC9-83E6-52F4AC161223}"/>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15363" y="1138816"/>
            <a:ext cx="957658" cy="736312"/>
          </a:xfrm>
          <a:prstGeom prst="rect">
            <a:avLst/>
          </a:prstGeom>
        </p:spPr>
      </p:pic>
      <p:sp>
        <p:nvSpPr>
          <p:cNvPr id="38" name="TextBox 37">
            <a:extLst>
              <a:ext uri="{FF2B5EF4-FFF2-40B4-BE49-F238E27FC236}">
                <a16:creationId xmlns:a16="http://schemas.microsoft.com/office/drawing/2014/main" id="{78721657-C970-4D90-92B5-5B59F067B121}"/>
              </a:ext>
            </a:extLst>
          </p:cNvPr>
          <p:cNvSpPr txBox="1"/>
          <p:nvPr/>
        </p:nvSpPr>
        <p:spPr>
          <a:xfrm>
            <a:off x="7793540" y="1953297"/>
            <a:ext cx="1473472" cy="369332"/>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b="1" dirty="0">
                <a:latin typeface="BMW Group Condensed" panose="020B0606020202020204" pitchFamily="34" charset="0"/>
              </a:rPr>
              <a:t>01.Sep.2015</a:t>
            </a:r>
            <a:endParaRPr lang="en-US" sz="1800" b="1" i="0" u="none" baseline="0" dirty="0">
              <a:latin typeface="BMW Group Condensed" panose="020B0606020202020204" pitchFamily="34" charset="0"/>
            </a:endParaRPr>
          </a:p>
        </p:txBody>
      </p:sp>
      <p:cxnSp>
        <p:nvCxnSpPr>
          <p:cNvPr id="39" name="Straight Connector 5">
            <a:extLst>
              <a:ext uri="{FF2B5EF4-FFF2-40B4-BE49-F238E27FC236}">
                <a16:creationId xmlns:a16="http://schemas.microsoft.com/office/drawing/2014/main" id="{3F4A7936-B73A-46EF-BA35-A3409D5F78E2}"/>
              </a:ext>
            </a:extLst>
          </p:cNvPr>
          <p:cNvCxnSpPr>
            <a:cxnSpLocks/>
          </p:cNvCxnSpPr>
          <p:nvPr/>
        </p:nvCxnSpPr>
        <p:spPr>
          <a:xfrm>
            <a:off x="578181" y="2437317"/>
            <a:ext cx="10861538" cy="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 name="Rounded Rectangle 62">
            <a:extLst>
              <a:ext uri="{FF2B5EF4-FFF2-40B4-BE49-F238E27FC236}">
                <a16:creationId xmlns:a16="http://schemas.microsoft.com/office/drawing/2014/main" id="{96C65A43-2A4B-4B7A-A56E-22842BD69AD9}"/>
              </a:ext>
            </a:extLst>
          </p:cNvPr>
          <p:cNvSpPr/>
          <p:nvPr/>
        </p:nvSpPr>
        <p:spPr>
          <a:xfrm>
            <a:off x="9670282" y="1099363"/>
            <a:ext cx="1706285" cy="1134408"/>
          </a:xfrm>
          <a:prstGeom prst="roundRect">
            <a:avLst/>
          </a:prstGeom>
          <a:solidFill>
            <a:srgbClr val="0092C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Estimated Maximum Exposure:  </a:t>
            </a:r>
          </a:p>
          <a:p>
            <a:pPr algn="ctr"/>
            <a:endParaRPr lang="en-US" sz="400" dirty="0"/>
          </a:p>
          <a:p>
            <a:pPr algn="ctr"/>
            <a:r>
              <a:rPr lang="en-US" sz="2000" b="1" dirty="0">
                <a:solidFill>
                  <a:schemeClr val="accent5">
                    <a:lumMod val="20000"/>
                    <a:lumOff val="80000"/>
                  </a:schemeClr>
                </a:solidFill>
              </a:rPr>
              <a:t>€ 3185,00</a:t>
            </a:r>
          </a:p>
        </p:txBody>
      </p:sp>
      <p:cxnSp>
        <p:nvCxnSpPr>
          <p:cNvPr id="41" name="Straight Connector 5">
            <a:extLst>
              <a:ext uri="{FF2B5EF4-FFF2-40B4-BE49-F238E27FC236}">
                <a16:creationId xmlns:a16="http://schemas.microsoft.com/office/drawing/2014/main" id="{5D4CCD6A-731F-4B3E-BC91-BE87EB891022}"/>
              </a:ext>
            </a:extLst>
          </p:cNvPr>
          <p:cNvCxnSpPr>
            <a:cxnSpLocks/>
          </p:cNvCxnSpPr>
          <p:nvPr/>
        </p:nvCxnSpPr>
        <p:spPr>
          <a:xfrm>
            <a:off x="637815" y="939318"/>
            <a:ext cx="10861538" cy="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5" name="Abgerundetes Rechteck 44">
            <a:hlinkClick r:id="rId10"/>
          </p:cNvPr>
          <p:cNvSpPr/>
          <p:nvPr/>
        </p:nvSpPr>
        <p:spPr>
          <a:xfrm>
            <a:off x="7923671" y="3862061"/>
            <a:ext cx="2686680" cy="624462"/>
          </a:xfrm>
          <a:prstGeom prst="roundRect">
            <a:avLst/>
          </a:prstGeom>
          <a:solidFill>
            <a:schemeClr val="bg1"/>
          </a:solidFill>
          <a:ln w="9525">
            <a:solidFill>
              <a:srgbClr val="CCCCCC"/>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a:solidFill>
                <a:srgbClr val="666666"/>
              </a:solidFill>
              <a:latin typeface="BMW Group Condensed" panose="020B0606020202020204" pitchFamily="34" charset="0"/>
            </a:endParaRPr>
          </a:p>
        </p:txBody>
      </p:sp>
      <p:sp>
        <p:nvSpPr>
          <p:cNvPr id="44" name="Rechteck 43"/>
          <p:cNvSpPr/>
          <p:nvPr/>
        </p:nvSpPr>
        <p:spPr>
          <a:xfrm>
            <a:off x="8335442" y="3949427"/>
            <a:ext cx="1863139" cy="461665"/>
          </a:xfrm>
          <a:prstGeom prst="rect">
            <a:avLst/>
          </a:prstGeom>
        </p:spPr>
        <p:txBody>
          <a:bodyPr wrap="none">
            <a:spAutoFit/>
          </a:bodyPr>
          <a:lstStyle/>
          <a:p>
            <a:r>
              <a:rPr lang="de-DE" sz="2400" b="1" u="sng" cap="all" dirty="0">
                <a:solidFill>
                  <a:srgbClr val="FE6700"/>
                </a:solidFill>
                <a:hlinkClick r:id="rId10"/>
              </a:rPr>
              <a:t>Dashboard</a:t>
            </a:r>
            <a:endParaRPr lang="en-US" dirty="0">
              <a:solidFill>
                <a:srgbClr val="FE6700"/>
              </a:solidFill>
            </a:endParaRPr>
          </a:p>
        </p:txBody>
      </p:sp>
      <p:sp>
        <p:nvSpPr>
          <p:cNvPr id="3" name="TextBox 2">
            <a:extLst>
              <a:ext uri="{FF2B5EF4-FFF2-40B4-BE49-F238E27FC236}">
                <a16:creationId xmlns:a16="http://schemas.microsoft.com/office/drawing/2014/main" id="{A7361E6A-0502-4DED-88E1-9A754A89C5BA}"/>
              </a:ext>
            </a:extLst>
          </p:cNvPr>
          <p:cNvSpPr txBox="1"/>
          <p:nvPr/>
        </p:nvSpPr>
        <p:spPr>
          <a:xfrm>
            <a:off x="415247" y="3074061"/>
            <a:ext cx="331304" cy="369032"/>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800" b="0" i="0" u="none" baseline="0" dirty="0">
                <a:solidFill>
                  <a:srgbClr val="000000"/>
                </a:solidFill>
                <a:latin typeface="BMW Group Condensed" panose="020B0606020202020204" pitchFamily="34" charset="0"/>
              </a:rPr>
              <a:t>*</a:t>
            </a:r>
          </a:p>
        </p:txBody>
      </p:sp>
      <p:sp>
        <p:nvSpPr>
          <p:cNvPr id="42" name="TextBox 41">
            <a:extLst>
              <a:ext uri="{FF2B5EF4-FFF2-40B4-BE49-F238E27FC236}">
                <a16:creationId xmlns:a16="http://schemas.microsoft.com/office/drawing/2014/main" id="{9CD3CD97-DD01-42FB-BB7B-E895295171B2}"/>
              </a:ext>
            </a:extLst>
          </p:cNvPr>
          <p:cNvSpPr txBox="1"/>
          <p:nvPr/>
        </p:nvSpPr>
        <p:spPr>
          <a:xfrm>
            <a:off x="410258" y="3380423"/>
            <a:ext cx="331304" cy="369032"/>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800" b="0" i="0" u="none" baseline="0" dirty="0">
                <a:solidFill>
                  <a:srgbClr val="000000"/>
                </a:solidFill>
                <a:latin typeface="BMW Group Condensed" panose="020B0606020202020204" pitchFamily="34" charset="0"/>
              </a:rPr>
              <a:t>*</a:t>
            </a:r>
          </a:p>
        </p:txBody>
      </p:sp>
      <p:sp>
        <p:nvSpPr>
          <p:cNvPr id="43" name="TextBox 42">
            <a:extLst>
              <a:ext uri="{FF2B5EF4-FFF2-40B4-BE49-F238E27FC236}">
                <a16:creationId xmlns:a16="http://schemas.microsoft.com/office/drawing/2014/main" id="{863F9BA7-520F-49EE-991C-C195712998E0}"/>
              </a:ext>
            </a:extLst>
          </p:cNvPr>
          <p:cNvSpPr txBox="1"/>
          <p:nvPr/>
        </p:nvSpPr>
        <p:spPr>
          <a:xfrm>
            <a:off x="401995" y="3712735"/>
            <a:ext cx="331304" cy="369032"/>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en-US" sz="1800" b="0" i="0" u="none" baseline="0" dirty="0">
                <a:solidFill>
                  <a:srgbClr val="000000"/>
                </a:solidFill>
                <a:latin typeface="BMW Group Condensed" panose="020B0606020202020204" pitchFamily="34" charset="0"/>
              </a:rPr>
              <a:t>*</a:t>
            </a:r>
          </a:p>
        </p:txBody>
      </p:sp>
      <p:sp>
        <p:nvSpPr>
          <p:cNvPr id="46" name="Titel 11">
            <a:extLst>
              <a:ext uri="{FF2B5EF4-FFF2-40B4-BE49-F238E27FC236}">
                <a16:creationId xmlns:a16="http://schemas.microsoft.com/office/drawing/2014/main" id="{D1A5E1D4-CE86-4649-807D-F96CCBF87361}"/>
              </a:ext>
            </a:extLst>
          </p:cNvPr>
          <p:cNvSpPr txBox="1">
            <a:spLocks/>
          </p:cNvSpPr>
          <p:nvPr/>
        </p:nvSpPr>
        <p:spPr>
          <a:xfrm>
            <a:off x="269170" y="229279"/>
            <a:ext cx="11224685" cy="1010341"/>
          </a:xfrm>
          <a:prstGeom prst="rect">
            <a:avLst/>
          </a:prstGeom>
        </p:spPr>
        <p:txBody>
          <a:bodyPr vert="horz" lIns="0" tIns="0" rIns="0" bIns="0" rtlCol="0" anchor="t">
            <a:noAutofit/>
          </a:bodyPr>
          <a:lstStyle>
            <a:lvl1pPr algn="l" defTabSz="914400" rtl="0" eaLnBrk="1" latinLnBrk="0" hangingPunct="1">
              <a:lnSpc>
                <a:spcPts val="2700"/>
              </a:lnSpc>
              <a:spcBef>
                <a:spcPct val="0"/>
              </a:spcBef>
              <a:buNone/>
              <a:defRPr lang="de-DE" sz="2600" b="1" kern="1200" cap="all" baseline="0">
                <a:solidFill>
                  <a:srgbClr val="92A2BD"/>
                </a:solidFill>
                <a:latin typeface="+mj-lt"/>
                <a:ea typeface="+mn-ea"/>
                <a:cs typeface="+mn-cs"/>
              </a:defRPr>
            </a:lvl1pPr>
          </a:lstStyle>
          <a:p>
            <a:pPr>
              <a:lnSpc>
                <a:spcPct val="100000"/>
              </a:lnSpc>
              <a:spcBef>
                <a:spcPts val="3000"/>
              </a:spcBef>
            </a:pPr>
            <a:endParaRPr lang="en-US" dirty="0"/>
          </a:p>
        </p:txBody>
      </p:sp>
      <p:sp>
        <p:nvSpPr>
          <p:cNvPr id="5" name="Slide Number Placeholder 4"/>
          <p:cNvSpPr>
            <a:spLocks noGrp="1"/>
          </p:cNvSpPr>
          <p:nvPr>
            <p:ph type="sldNum" sz="quarter" idx="11"/>
          </p:nvPr>
        </p:nvSpPr>
        <p:spPr/>
        <p:txBody>
          <a:bodyPr/>
          <a:lstStyle/>
          <a:p>
            <a:r>
              <a:rPr lang="de-DE"/>
              <a:t>Seite </a:t>
            </a:r>
            <a:fld id="{AA807A42-CF27-4B84-8583-18EBE418342E}" type="slidenum">
              <a:rPr lang="de-DE" smtClean="0"/>
              <a:pPr/>
              <a:t>18</a:t>
            </a:fld>
            <a:endParaRPr lang="de-DE" dirty="0"/>
          </a:p>
        </p:txBody>
      </p:sp>
      <p:sp>
        <p:nvSpPr>
          <p:cNvPr id="26" name="Shape 174">
            <a:extLst>
              <a:ext uri="{FF2B5EF4-FFF2-40B4-BE49-F238E27FC236}">
                <a16:creationId xmlns:a16="http://schemas.microsoft.com/office/drawing/2014/main" id="{9D8045E8-C1F7-4E37-A0C2-B92D3DC5A1E9}"/>
              </a:ext>
            </a:extLst>
          </p:cNvPr>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lvl="0" indent="-177800">
              <a:spcBef>
                <a:spcPts val="0"/>
              </a:spcBef>
              <a:buClr>
                <a:schemeClr val="lt1"/>
              </a:buClr>
              <a:buSzPct val="100000"/>
            </a:pPr>
            <a:r>
              <a:rPr lang="en-GB" dirty="0">
                <a:solidFill>
                  <a:schemeClr val="lt1"/>
                </a:solidFill>
                <a:ea typeface="Arial"/>
                <a:sym typeface="Arial"/>
              </a:rPr>
              <a:t>Extended Care Use case: Output</a:t>
            </a:r>
          </a:p>
        </p:txBody>
      </p:sp>
    </p:spTree>
    <p:extLst>
      <p:ext uri="{BB962C8B-B14F-4D97-AF65-F5344CB8AC3E}">
        <p14:creationId xmlns:p14="http://schemas.microsoft.com/office/powerpoint/2010/main" val="2159136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el 11">
            <a:extLst>
              <a:ext uri="{FF2B5EF4-FFF2-40B4-BE49-F238E27FC236}">
                <a16:creationId xmlns:a16="http://schemas.microsoft.com/office/drawing/2014/main" id="{D1A5E1D4-CE86-4649-807D-F96CCBF87361}"/>
              </a:ext>
            </a:extLst>
          </p:cNvPr>
          <p:cNvSpPr txBox="1">
            <a:spLocks/>
          </p:cNvSpPr>
          <p:nvPr/>
        </p:nvSpPr>
        <p:spPr>
          <a:xfrm>
            <a:off x="269170" y="229279"/>
            <a:ext cx="11224685" cy="1010341"/>
          </a:xfrm>
          <a:prstGeom prst="rect">
            <a:avLst/>
          </a:prstGeom>
        </p:spPr>
        <p:txBody>
          <a:bodyPr vert="horz" lIns="0" tIns="0" rIns="0" bIns="0" rtlCol="0" anchor="t">
            <a:noAutofit/>
          </a:bodyPr>
          <a:lstStyle>
            <a:lvl1pPr algn="l" defTabSz="914400" rtl="0" eaLnBrk="1" latinLnBrk="0" hangingPunct="1">
              <a:lnSpc>
                <a:spcPts val="2700"/>
              </a:lnSpc>
              <a:spcBef>
                <a:spcPct val="0"/>
              </a:spcBef>
              <a:buNone/>
              <a:defRPr lang="de-DE" sz="2600" b="1" kern="1200" cap="all" baseline="0">
                <a:solidFill>
                  <a:srgbClr val="92A2BD"/>
                </a:solidFill>
                <a:latin typeface="+mj-lt"/>
                <a:ea typeface="+mn-ea"/>
                <a:cs typeface="+mn-cs"/>
              </a:defRPr>
            </a:lvl1pPr>
          </a:lstStyle>
          <a:p>
            <a:pPr>
              <a:lnSpc>
                <a:spcPct val="100000"/>
              </a:lnSpc>
              <a:spcBef>
                <a:spcPts val="3000"/>
              </a:spcBef>
            </a:pPr>
            <a:endParaRPr lang="en-US" dirty="0"/>
          </a:p>
        </p:txBody>
      </p:sp>
      <p:sp>
        <p:nvSpPr>
          <p:cNvPr id="5" name="Slide Number Placeholder 4"/>
          <p:cNvSpPr>
            <a:spLocks noGrp="1"/>
          </p:cNvSpPr>
          <p:nvPr>
            <p:ph type="sldNum" sz="quarter" idx="11"/>
          </p:nvPr>
        </p:nvSpPr>
        <p:spPr/>
        <p:txBody>
          <a:bodyPr/>
          <a:lstStyle/>
          <a:p>
            <a:r>
              <a:rPr lang="de-DE"/>
              <a:t>Seite </a:t>
            </a:r>
            <a:fld id="{AA807A42-CF27-4B84-8583-18EBE418342E}" type="slidenum">
              <a:rPr lang="de-DE" smtClean="0"/>
              <a:pPr/>
              <a:t>19</a:t>
            </a:fld>
            <a:endParaRPr lang="de-DE" dirty="0"/>
          </a:p>
        </p:txBody>
      </p:sp>
      <p:sp>
        <p:nvSpPr>
          <p:cNvPr id="26" name="Shape 174">
            <a:extLst>
              <a:ext uri="{FF2B5EF4-FFF2-40B4-BE49-F238E27FC236}">
                <a16:creationId xmlns:a16="http://schemas.microsoft.com/office/drawing/2014/main" id="{9D8045E8-C1F7-4E37-A0C2-B92D3DC5A1E9}"/>
              </a:ext>
            </a:extLst>
          </p:cNvPr>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lvl="0" indent="-177800">
              <a:spcBef>
                <a:spcPts val="0"/>
              </a:spcBef>
              <a:buClr>
                <a:schemeClr val="lt1"/>
              </a:buClr>
              <a:buSzPct val="100000"/>
            </a:pPr>
            <a:r>
              <a:rPr lang="en-GB" dirty="0">
                <a:solidFill>
                  <a:schemeClr val="lt1"/>
                </a:solidFill>
                <a:ea typeface="Arial"/>
                <a:sym typeface="Arial"/>
              </a:rPr>
              <a:t>Extended Care Use case: Output</a:t>
            </a:r>
          </a:p>
        </p:txBody>
      </p:sp>
      <p:pic>
        <p:nvPicPr>
          <p:cNvPr id="27" name="Picture 26">
            <a:extLst>
              <a:ext uri="{FF2B5EF4-FFF2-40B4-BE49-F238E27FC236}">
                <a16:creationId xmlns:a16="http://schemas.microsoft.com/office/drawing/2014/main" id="{B2732F19-C9BD-444D-9E22-4F710811C32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2127" y="794995"/>
            <a:ext cx="5416819" cy="2138629"/>
          </a:xfrm>
          <a:prstGeom prst="rect">
            <a:avLst/>
          </a:prstGeom>
        </p:spPr>
      </p:pic>
      <p:pic>
        <p:nvPicPr>
          <p:cNvPr id="28" name="Picture 27">
            <a:extLst>
              <a:ext uri="{FF2B5EF4-FFF2-40B4-BE49-F238E27FC236}">
                <a16:creationId xmlns:a16="http://schemas.microsoft.com/office/drawing/2014/main" id="{F8B65DA4-63D8-4EB5-AA6B-25783EB515A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95005" y="2198229"/>
            <a:ext cx="6149603" cy="2318511"/>
          </a:xfrm>
          <a:prstGeom prst="rect">
            <a:avLst/>
          </a:prstGeom>
        </p:spPr>
      </p:pic>
      <p:pic>
        <p:nvPicPr>
          <p:cNvPr id="47" name="Picture 46">
            <a:extLst>
              <a:ext uri="{FF2B5EF4-FFF2-40B4-BE49-F238E27FC236}">
                <a16:creationId xmlns:a16="http://schemas.microsoft.com/office/drawing/2014/main" id="{A2490721-9BB6-46C2-98FA-12D476E604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33147" y="3800829"/>
            <a:ext cx="5260708" cy="2021934"/>
          </a:xfrm>
          <a:prstGeom prst="rect">
            <a:avLst/>
          </a:prstGeom>
        </p:spPr>
      </p:pic>
    </p:spTree>
    <p:extLst>
      <p:ext uri="{BB962C8B-B14F-4D97-AF65-F5344CB8AC3E}">
        <p14:creationId xmlns:p14="http://schemas.microsoft.com/office/powerpoint/2010/main" val="371846403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308" name="Shape 308"/>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r>
              <a:rPr lang="en-US" dirty="0"/>
              <a:t>Agenda</a:t>
            </a:r>
          </a:p>
        </p:txBody>
      </p:sp>
      <p:sp>
        <p:nvSpPr>
          <p:cNvPr id="5" name="Abgerundetes Rechteck 37">
            <a:hlinkClick r:id="" action="ppaction://noaction"/>
            <a:extLst>
              <a:ext uri="{FF2B5EF4-FFF2-40B4-BE49-F238E27FC236}">
                <a16:creationId xmlns:a16="http://schemas.microsoft.com/office/drawing/2014/main" id="{9AE54D2E-296C-4D42-8025-16CE6AA6BF4D}"/>
              </a:ext>
            </a:extLst>
          </p:cNvPr>
          <p:cNvSpPr/>
          <p:nvPr/>
        </p:nvSpPr>
        <p:spPr bwMode="gray">
          <a:xfrm>
            <a:off x="1038165" y="1538642"/>
            <a:ext cx="640080" cy="64008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innerShdw blurRad="76200" dist="50800" dir="13500000">
                    <a:prstClr val="black">
                      <a:alpha val="40000"/>
                    </a:prstClr>
                  </a:innerShdw>
                </a:effectLst>
                <a:uLnTx/>
                <a:uFillTx/>
                <a:latin typeface="Calibri" panose="020F0502020204030204"/>
                <a:ea typeface="+mn-ea"/>
                <a:cs typeface="+mn-cs"/>
              </a:rPr>
              <a:t>1</a:t>
            </a:r>
          </a:p>
        </p:txBody>
      </p:sp>
      <p:sp>
        <p:nvSpPr>
          <p:cNvPr id="7" name="Rectangle 9">
            <a:extLst>
              <a:ext uri="{FF2B5EF4-FFF2-40B4-BE49-F238E27FC236}">
                <a16:creationId xmlns:a16="http://schemas.microsoft.com/office/drawing/2014/main" id="{D7BEC600-0BE6-4721-BFE6-6BFE0BA5C246}"/>
              </a:ext>
            </a:extLst>
          </p:cNvPr>
          <p:cNvSpPr>
            <a:spLocks noChangeArrowheads="1"/>
          </p:cNvSpPr>
          <p:nvPr/>
        </p:nvSpPr>
        <p:spPr bwMode="gray">
          <a:xfrm>
            <a:off x="1822527" y="1538642"/>
            <a:ext cx="5644358" cy="64008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pPr marL="0" marR="0" lvl="0" indent="0" algn="l" defTabSz="914400" rtl="0" eaLnBrk="1" fontAlgn="auto" latinLnBrk="0" hangingPunct="1">
              <a:lnSpc>
                <a:spcPct val="100000"/>
              </a:lnSpc>
              <a:spcBef>
                <a:spcPts val="0"/>
              </a:spcBef>
              <a:spcAft>
                <a:spcPct val="20000"/>
              </a:spcAft>
              <a:buClrTx/>
              <a:buSzTx/>
              <a:buFontTx/>
              <a:buNone/>
              <a:tabLst/>
              <a:defRPr/>
            </a:pPr>
            <a:endParaRPr kumimoji="0" lang="en-US" sz="2000" b="0" i="0" u="none" strike="noStrike" kern="1200" cap="none" spc="0" normalizeH="0" baseline="0" noProof="0" dirty="0">
              <a:ln>
                <a:noFill/>
              </a:ln>
              <a:solidFill>
                <a:srgbClr val="404040"/>
              </a:solidFill>
              <a:effectLst/>
              <a:uLnTx/>
              <a:uFillTx/>
              <a:latin typeface="Calibri" panose="020F0502020204030204"/>
              <a:ea typeface="+mn-ea"/>
              <a:cs typeface="+mn-cs"/>
            </a:endParaRPr>
          </a:p>
        </p:txBody>
      </p:sp>
      <p:sp>
        <p:nvSpPr>
          <p:cNvPr id="8" name="Rectangle 24">
            <a:extLst>
              <a:ext uri="{FF2B5EF4-FFF2-40B4-BE49-F238E27FC236}">
                <a16:creationId xmlns:a16="http://schemas.microsoft.com/office/drawing/2014/main" id="{2E5A504A-C1BF-4FCD-9767-6D7F9E7B1EF9}"/>
              </a:ext>
            </a:extLst>
          </p:cNvPr>
          <p:cNvSpPr txBox="1"/>
          <p:nvPr/>
        </p:nvSpPr>
        <p:spPr>
          <a:xfrm>
            <a:off x="2015807" y="1744889"/>
            <a:ext cx="5059247" cy="283816"/>
          </a:xfrm>
          <a:prstGeom prst="rect">
            <a:avLst/>
          </a:prstGeom>
        </p:spPr>
        <p:txBody>
          <a:bodyPr vert="horz" wrap="square" lIns="0" tIns="0" rIns="0" bIns="0" rtlCol="0" anchor="ctr" anchorCtr="0">
            <a:spAutoFit/>
          </a:bodyPr>
          <a:lstStyle>
            <a:defPPr>
              <a:defRPr lang="en-US"/>
            </a:defPPr>
            <a:lvl1pPr lvl="0" indent="0" eaLnBrk="0" fontAlgn="base" hangingPunct="0">
              <a:spcBef>
                <a:spcPct val="60000"/>
              </a:spcBef>
              <a:spcAft>
                <a:spcPct val="0"/>
              </a:spcAft>
              <a:buClr>
                <a:schemeClr val="accent1"/>
              </a:buClr>
              <a:buFont typeface="Wingdings" pitchFamily="2" charset="2"/>
              <a:buNone/>
              <a:defRPr sz="2000" b="0" kern="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defRPr>
            </a:lvl1pPr>
            <a:lvl2pPr marL="381000" lvl="1" indent="-188913" eaLnBrk="0" fontAlgn="base" hangingPunct="0">
              <a:spcBef>
                <a:spcPct val="30000"/>
              </a:spcBef>
              <a:spcAft>
                <a:spcPct val="0"/>
              </a:spcAft>
              <a:buClr>
                <a:schemeClr val="accent1"/>
              </a:buClr>
              <a:buChar char="-"/>
              <a:defRPr sz="2000"/>
            </a:lvl2pPr>
            <a:lvl3pPr marL="561975" lvl="2" indent="-179388" eaLnBrk="0" fontAlgn="base" hangingPunct="0">
              <a:spcBef>
                <a:spcPct val="30000"/>
              </a:spcBef>
              <a:spcAft>
                <a:spcPct val="0"/>
              </a:spcAft>
              <a:buClr>
                <a:schemeClr val="accent1"/>
              </a:buClr>
              <a:buFont typeface="Wingdings" pitchFamily="2" charset="2"/>
              <a:buChar char="§"/>
              <a:defRPr sz="1600"/>
            </a:lvl3pPr>
            <a:lvl4pPr marL="768350" lvl="3" indent="-204788" eaLnBrk="0" fontAlgn="base" hangingPunct="0">
              <a:spcBef>
                <a:spcPct val="30000"/>
              </a:spcBef>
              <a:spcAft>
                <a:spcPct val="0"/>
              </a:spcAft>
              <a:buClr>
                <a:schemeClr val="accent1"/>
              </a:buClr>
              <a:buFont typeface="Arial" pitchFamily="34" charset="0"/>
              <a:buChar char="-"/>
              <a:defRPr sz="1400"/>
            </a:lvl4pPr>
            <a:lvl5pPr marL="1050925" lvl="4" indent="-168275" eaLnBrk="0" fontAlgn="base" hangingPunct="0">
              <a:spcBef>
                <a:spcPct val="40000"/>
              </a:spcBef>
              <a:spcAft>
                <a:spcPct val="0"/>
              </a:spcAft>
              <a:buClr>
                <a:schemeClr val="accent1"/>
              </a:buClr>
              <a:buFont typeface="Wingdings" pitchFamily="2" charset="2"/>
              <a:buChar char="»"/>
              <a:defRPr sz="2000">
                <a:latin typeface="Arial" charset="0"/>
              </a:defRPr>
            </a:lvl5pPr>
            <a:lvl6pPr marL="1508125" indent="-168275" eaLnBrk="0" fontAlgn="base" hangingPunct="0">
              <a:spcBef>
                <a:spcPct val="40000"/>
              </a:spcBef>
              <a:spcAft>
                <a:spcPct val="0"/>
              </a:spcAft>
              <a:buClr>
                <a:schemeClr val="accent1"/>
              </a:buClr>
              <a:buFont typeface="Wingdings" pitchFamily="2" charset="2"/>
              <a:buChar char="»"/>
              <a:defRPr sz="2000">
                <a:latin typeface="Arial" charset="0"/>
              </a:defRPr>
            </a:lvl6pPr>
            <a:lvl7pPr marL="1965325" indent="-168275" eaLnBrk="0" fontAlgn="base" hangingPunct="0">
              <a:spcBef>
                <a:spcPct val="40000"/>
              </a:spcBef>
              <a:spcAft>
                <a:spcPct val="0"/>
              </a:spcAft>
              <a:buClr>
                <a:schemeClr val="accent1"/>
              </a:buClr>
              <a:buFont typeface="Wingdings" pitchFamily="2" charset="2"/>
              <a:buChar char="»"/>
              <a:defRPr sz="2000">
                <a:latin typeface="Arial" charset="0"/>
              </a:defRPr>
            </a:lvl7pPr>
            <a:lvl8pPr marL="2422525" indent="-168275" eaLnBrk="0" fontAlgn="base" hangingPunct="0">
              <a:spcBef>
                <a:spcPct val="40000"/>
              </a:spcBef>
              <a:spcAft>
                <a:spcPct val="0"/>
              </a:spcAft>
              <a:buClr>
                <a:schemeClr val="accent1"/>
              </a:buClr>
              <a:buFont typeface="Wingdings" pitchFamily="2" charset="2"/>
              <a:buChar char="»"/>
              <a:defRPr sz="2000">
                <a:latin typeface="Arial" charset="0"/>
              </a:defRPr>
            </a:lvl8pPr>
            <a:lvl9pPr marL="2879725" indent="-168275" eaLnBrk="0" fontAlgn="base" hangingPunct="0">
              <a:spcBef>
                <a:spcPct val="40000"/>
              </a:spcBef>
              <a:spcAft>
                <a:spcPct val="0"/>
              </a:spcAft>
              <a:buClr>
                <a:schemeClr val="accent1"/>
              </a:buClr>
              <a:buFont typeface="Wingdings" pitchFamily="2" charset="2"/>
              <a:buChar char="»"/>
              <a:defRPr sz="2000">
                <a:latin typeface="Arial" charset="0"/>
              </a:defRPr>
            </a:lvl9pPr>
          </a:lstStyle>
          <a:p>
            <a:pPr marL="0" marR="0" lvl="0" indent="0" algn="l" defTabSz="914400" rtl="0" eaLnBrk="0" fontAlgn="base" latinLnBrk="0" hangingPunct="0">
              <a:lnSpc>
                <a:spcPct val="100000"/>
              </a:lnSpc>
              <a:spcBef>
                <a:spcPct val="60000"/>
              </a:spcBef>
              <a:spcAft>
                <a:spcPct val="0"/>
              </a:spcAft>
              <a:buClr>
                <a:srgbClr val="1957A3"/>
              </a:buClr>
              <a:buSzTx/>
              <a:buFont typeface="Wingdings" pitchFamily="2" charset="2"/>
              <a:buNone/>
              <a:tabLst/>
              <a:defRPr/>
            </a:pPr>
            <a:r>
              <a:rPr kumimoji="0" lang="en-US" sz="1800" b="0" i="0" u="none" strike="noStrike" kern="0" cap="none" spc="0" normalizeH="0" baseline="0" noProof="0" dirty="0">
                <a:ln>
                  <a:noFill/>
                </a:ln>
                <a:solidFill>
                  <a:srgbClr val="E7E6E6">
                    <a:lumMod val="25000"/>
                  </a:srgbClr>
                </a:solidFill>
                <a:effectLst/>
                <a:uLnTx/>
                <a:uFillTx/>
                <a:latin typeface="Segoe UI" panose="020B0502040204020203" pitchFamily="34" charset="0"/>
                <a:cs typeface="Segoe UI" panose="020B0502040204020203" pitchFamily="34" charset="0"/>
              </a:rPr>
              <a:t>An Introduction to LatentView</a:t>
            </a:r>
          </a:p>
        </p:txBody>
      </p:sp>
      <p:sp>
        <p:nvSpPr>
          <p:cNvPr id="12" name="Abgerundetes Rechteck 37">
            <a:hlinkClick r:id="" action="ppaction://noaction"/>
            <a:extLst>
              <a:ext uri="{FF2B5EF4-FFF2-40B4-BE49-F238E27FC236}">
                <a16:creationId xmlns:a16="http://schemas.microsoft.com/office/drawing/2014/main" id="{B52D65CB-65C4-4A75-ABF3-4C3013733215}"/>
              </a:ext>
            </a:extLst>
          </p:cNvPr>
          <p:cNvSpPr/>
          <p:nvPr/>
        </p:nvSpPr>
        <p:spPr bwMode="gray">
          <a:xfrm>
            <a:off x="1038165" y="2340328"/>
            <a:ext cx="640080" cy="64008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innerShdw blurRad="76200" dist="50800" dir="13500000">
                    <a:prstClr val="black">
                      <a:alpha val="40000"/>
                    </a:prstClr>
                  </a:innerShdw>
                </a:effectLst>
                <a:uLnTx/>
                <a:uFillTx/>
                <a:latin typeface="Calibri" panose="020F0502020204030204"/>
                <a:ea typeface="+mn-ea"/>
                <a:cs typeface="+mn-cs"/>
              </a:rPr>
              <a:t>2</a:t>
            </a:r>
          </a:p>
        </p:txBody>
      </p:sp>
      <p:sp>
        <p:nvSpPr>
          <p:cNvPr id="14" name="Rectangle 9">
            <a:extLst>
              <a:ext uri="{FF2B5EF4-FFF2-40B4-BE49-F238E27FC236}">
                <a16:creationId xmlns:a16="http://schemas.microsoft.com/office/drawing/2014/main" id="{574F4DDE-5254-4F1C-91F5-D03F70989859}"/>
              </a:ext>
            </a:extLst>
          </p:cNvPr>
          <p:cNvSpPr>
            <a:spLocks noChangeArrowheads="1"/>
          </p:cNvSpPr>
          <p:nvPr/>
        </p:nvSpPr>
        <p:spPr bwMode="gray">
          <a:xfrm>
            <a:off x="1822527" y="2340328"/>
            <a:ext cx="5644358" cy="64008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pPr marL="0" marR="0" lvl="0" indent="0" algn="l" defTabSz="914400" rtl="0" eaLnBrk="1" fontAlgn="auto" latinLnBrk="0" hangingPunct="1">
              <a:lnSpc>
                <a:spcPct val="100000"/>
              </a:lnSpc>
              <a:spcBef>
                <a:spcPts val="0"/>
              </a:spcBef>
              <a:spcAft>
                <a:spcPct val="20000"/>
              </a:spcAft>
              <a:buClrTx/>
              <a:buSzTx/>
              <a:buFontTx/>
              <a:buNone/>
              <a:tabLst/>
              <a:defRPr/>
            </a:pPr>
            <a:endParaRPr kumimoji="0" lang="en-US" sz="2000" b="0" i="0" u="none" strike="noStrike" kern="1200" cap="none" spc="0" normalizeH="0" baseline="0" noProof="0" dirty="0">
              <a:ln>
                <a:noFill/>
              </a:ln>
              <a:solidFill>
                <a:srgbClr val="404040"/>
              </a:solidFill>
              <a:effectLst/>
              <a:uLnTx/>
              <a:uFillTx/>
              <a:latin typeface="Calibri" panose="020F0502020204030204"/>
              <a:ea typeface="+mn-ea"/>
              <a:cs typeface="+mn-cs"/>
            </a:endParaRPr>
          </a:p>
        </p:txBody>
      </p:sp>
      <p:sp>
        <p:nvSpPr>
          <p:cNvPr id="15" name="Rectangle 24">
            <a:extLst>
              <a:ext uri="{FF2B5EF4-FFF2-40B4-BE49-F238E27FC236}">
                <a16:creationId xmlns:a16="http://schemas.microsoft.com/office/drawing/2014/main" id="{16D79A52-A483-4442-B072-3445B5D6C390}"/>
              </a:ext>
            </a:extLst>
          </p:cNvPr>
          <p:cNvSpPr txBox="1"/>
          <p:nvPr/>
        </p:nvSpPr>
        <p:spPr>
          <a:xfrm>
            <a:off x="2015807" y="2528717"/>
            <a:ext cx="7255784" cy="276999"/>
          </a:xfrm>
          <a:prstGeom prst="rect">
            <a:avLst/>
          </a:prstGeom>
        </p:spPr>
        <p:txBody>
          <a:bodyPr vert="horz" wrap="square" lIns="0" tIns="0" rIns="0" bIns="0" rtlCol="0" anchor="ctr" anchorCtr="0">
            <a:spAutoFit/>
          </a:bodyPr>
          <a:lstStyle>
            <a:defPPr>
              <a:defRPr lang="en-US"/>
            </a:defPPr>
            <a:lvl1pPr lvl="0" indent="0" eaLnBrk="0" fontAlgn="base" hangingPunct="0">
              <a:spcBef>
                <a:spcPct val="60000"/>
              </a:spcBef>
              <a:spcAft>
                <a:spcPct val="0"/>
              </a:spcAft>
              <a:buClr>
                <a:schemeClr val="accent1"/>
              </a:buClr>
              <a:buFont typeface="Wingdings" pitchFamily="2" charset="2"/>
              <a:buNone/>
              <a:defRPr sz="2000" b="0" kern="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defRPr>
            </a:lvl1pPr>
            <a:lvl2pPr marL="381000" lvl="1" indent="-188913" eaLnBrk="0" fontAlgn="base" hangingPunct="0">
              <a:spcBef>
                <a:spcPct val="30000"/>
              </a:spcBef>
              <a:spcAft>
                <a:spcPct val="0"/>
              </a:spcAft>
              <a:buClr>
                <a:schemeClr val="accent1"/>
              </a:buClr>
              <a:buChar char="-"/>
              <a:defRPr sz="2000"/>
            </a:lvl2pPr>
            <a:lvl3pPr marL="561975" lvl="2" indent="-179388" eaLnBrk="0" fontAlgn="base" hangingPunct="0">
              <a:spcBef>
                <a:spcPct val="30000"/>
              </a:spcBef>
              <a:spcAft>
                <a:spcPct val="0"/>
              </a:spcAft>
              <a:buClr>
                <a:schemeClr val="accent1"/>
              </a:buClr>
              <a:buFont typeface="Wingdings" pitchFamily="2" charset="2"/>
              <a:buChar char="§"/>
              <a:defRPr sz="1600"/>
            </a:lvl3pPr>
            <a:lvl4pPr marL="768350" lvl="3" indent="-204788" eaLnBrk="0" fontAlgn="base" hangingPunct="0">
              <a:spcBef>
                <a:spcPct val="30000"/>
              </a:spcBef>
              <a:spcAft>
                <a:spcPct val="0"/>
              </a:spcAft>
              <a:buClr>
                <a:schemeClr val="accent1"/>
              </a:buClr>
              <a:buFont typeface="Arial" pitchFamily="34" charset="0"/>
              <a:buChar char="-"/>
              <a:defRPr sz="1400"/>
            </a:lvl4pPr>
            <a:lvl5pPr marL="1050925" lvl="4" indent="-168275" eaLnBrk="0" fontAlgn="base" hangingPunct="0">
              <a:spcBef>
                <a:spcPct val="40000"/>
              </a:spcBef>
              <a:spcAft>
                <a:spcPct val="0"/>
              </a:spcAft>
              <a:buClr>
                <a:schemeClr val="accent1"/>
              </a:buClr>
              <a:buFont typeface="Wingdings" pitchFamily="2" charset="2"/>
              <a:buChar char="»"/>
              <a:defRPr sz="2000">
                <a:latin typeface="Arial" charset="0"/>
              </a:defRPr>
            </a:lvl5pPr>
            <a:lvl6pPr marL="1508125" indent="-168275" eaLnBrk="0" fontAlgn="base" hangingPunct="0">
              <a:spcBef>
                <a:spcPct val="40000"/>
              </a:spcBef>
              <a:spcAft>
                <a:spcPct val="0"/>
              </a:spcAft>
              <a:buClr>
                <a:schemeClr val="accent1"/>
              </a:buClr>
              <a:buFont typeface="Wingdings" pitchFamily="2" charset="2"/>
              <a:buChar char="»"/>
              <a:defRPr sz="2000">
                <a:latin typeface="Arial" charset="0"/>
              </a:defRPr>
            </a:lvl6pPr>
            <a:lvl7pPr marL="1965325" indent="-168275" eaLnBrk="0" fontAlgn="base" hangingPunct="0">
              <a:spcBef>
                <a:spcPct val="40000"/>
              </a:spcBef>
              <a:spcAft>
                <a:spcPct val="0"/>
              </a:spcAft>
              <a:buClr>
                <a:schemeClr val="accent1"/>
              </a:buClr>
              <a:buFont typeface="Wingdings" pitchFamily="2" charset="2"/>
              <a:buChar char="»"/>
              <a:defRPr sz="2000">
                <a:latin typeface="Arial" charset="0"/>
              </a:defRPr>
            </a:lvl7pPr>
            <a:lvl8pPr marL="2422525" indent="-168275" eaLnBrk="0" fontAlgn="base" hangingPunct="0">
              <a:spcBef>
                <a:spcPct val="40000"/>
              </a:spcBef>
              <a:spcAft>
                <a:spcPct val="0"/>
              </a:spcAft>
              <a:buClr>
                <a:schemeClr val="accent1"/>
              </a:buClr>
              <a:buFont typeface="Wingdings" pitchFamily="2" charset="2"/>
              <a:buChar char="»"/>
              <a:defRPr sz="2000">
                <a:latin typeface="Arial" charset="0"/>
              </a:defRPr>
            </a:lvl8pPr>
            <a:lvl9pPr marL="2879725" indent="-168275" eaLnBrk="0" fontAlgn="base" hangingPunct="0">
              <a:spcBef>
                <a:spcPct val="40000"/>
              </a:spcBef>
              <a:spcAft>
                <a:spcPct val="0"/>
              </a:spcAft>
              <a:buClr>
                <a:schemeClr val="accent1"/>
              </a:buClr>
              <a:buFont typeface="Wingdings" pitchFamily="2" charset="2"/>
              <a:buChar char="»"/>
              <a:defRPr sz="2000">
                <a:latin typeface="Arial" charset="0"/>
              </a:defRPr>
            </a:lvl9pPr>
          </a:lstStyle>
          <a:p>
            <a:pPr marL="0" marR="0" lvl="0" indent="0" algn="l" defTabSz="914400" rtl="0" eaLnBrk="0" fontAlgn="base" latinLnBrk="0" hangingPunct="0">
              <a:lnSpc>
                <a:spcPct val="100000"/>
              </a:lnSpc>
              <a:spcBef>
                <a:spcPct val="60000"/>
              </a:spcBef>
              <a:spcAft>
                <a:spcPct val="0"/>
              </a:spcAft>
              <a:buClr>
                <a:srgbClr val="1957A3"/>
              </a:buClr>
              <a:buSzTx/>
              <a:buFont typeface="Wingdings" pitchFamily="2" charset="2"/>
              <a:buNone/>
              <a:tabLst/>
              <a:defRPr/>
            </a:pPr>
            <a:r>
              <a:rPr kumimoji="0" lang="en-US" sz="1800" b="0" i="0" u="none" strike="noStrike" kern="0" cap="none" spc="0" normalizeH="0" baseline="0" noProof="0" dirty="0">
                <a:ln>
                  <a:noFill/>
                </a:ln>
                <a:solidFill>
                  <a:srgbClr val="E7E6E6">
                    <a:lumMod val="25000"/>
                  </a:srgbClr>
                </a:solidFill>
                <a:effectLst/>
                <a:uLnTx/>
                <a:uFillTx/>
                <a:latin typeface="Segoe UI" panose="020B0502040204020203" pitchFamily="34" charset="0"/>
                <a:cs typeface="Segoe UI" panose="020B0502040204020203" pitchFamily="34" charset="0"/>
              </a:rPr>
              <a:t>LatentView Engagement with BMW</a:t>
            </a:r>
          </a:p>
        </p:txBody>
      </p:sp>
      <p:sp>
        <p:nvSpPr>
          <p:cNvPr id="9" name="Abgerundetes Rechteck 37">
            <a:hlinkClick r:id="" action="ppaction://noaction"/>
            <a:extLst>
              <a:ext uri="{FF2B5EF4-FFF2-40B4-BE49-F238E27FC236}">
                <a16:creationId xmlns:a16="http://schemas.microsoft.com/office/drawing/2014/main" id="{E8C757DF-A608-4A03-8EF4-6E50B2D459C6}"/>
              </a:ext>
            </a:extLst>
          </p:cNvPr>
          <p:cNvSpPr/>
          <p:nvPr/>
        </p:nvSpPr>
        <p:spPr bwMode="gray">
          <a:xfrm>
            <a:off x="1038165" y="3181373"/>
            <a:ext cx="640080" cy="64008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innerShdw blurRad="76200" dist="50800" dir="13500000">
                    <a:prstClr val="black">
                      <a:alpha val="40000"/>
                    </a:prstClr>
                  </a:innerShdw>
                </a:effectLst>
                <a:uLnTx/>
                <a:uFillTx/>
                <a:latin typeface="Calibri" panose="020F0502020204030204"/>
                <a:ea typeface="+mn-ea"/>
                <a:cs typeface="+mn-cs"/>
              </a:rPr>
              <a:t>3</a:t>
            </a:r>
          </a:p>
        </p:txBody>
      </p:sp>
      <p:sp>
        <p:nvSpPr>
          <p:cNvPr id="10" name="Rectangle 9">
            <a:extLst>
              <a:ext uri="{FF2B5EF4-FFF2-40B4-BE49-F238E27FC236}">
                <a16:creationId xmlns:a16="http://schemas.microsoft.com/office/drawing/2014/main" id="{7B370B0E-B188-4929-89FD-4AEFA1573F5C}"/>
              </a:ext>
            </a:extLst>
          </p:cNvPr>
          <p:cNvSpPr>
            <a:spLocks noChangeArrowheads="1"/>
          </p:cNvSpPr>
          <p:nvPr/>
        </p:nvSpPr>
        <p:spPr bwMode="gray">
          <a:xfrm>
            <a:off x="1822527" y="3181373"/>
            <a:ext cx="5644358" cy="64008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pPr marL="0" marR="0" lvl="0" indent="0" algn="l" defTabSz="914400" rtl="0" eaLnBrk="1" fontAlgn="auto" latinLnBrk="0" hangingPunct="1">
              <a:lnSpc>
                <a:spcPct val="100000"/>
              </a:lnSpc>
              <a:spcBef>
                <a:spcPts val="0"/>
              </a:spcBef>
              <a:spcAft>
                <a:spcPct val="20000"/>
              </a:spcAft>
              <a:buClrTx/>
              <a:buSzTx/>
              <a:buFontTx/>
              <a:buNone/>
              <a:tabLst/>
              <a:defRPr/>
            </a:pPr>
            <a:endParaRPr kumimoji="0" lang="en-US" sz="2000" b="0" i="0" u="none" strike="noStrike" kern="1200" cap="none" spc="0" normalizeH="0" baseline="0" noProof="0" dirty="0">
              <a:ln>
                <a:noFill/>
              </a:ln>
              <a:solidFill>
                <a:srgbClr val="404040"/>
              </a:solidFill>
              <a:effectLst/>
              <a:uLnTx/>
              <a:uFillTx/>
              <a:latin typeface="Calibri" panose="020F0502020204030204"/>
              <a:ea typeface="+mn-ea"/>
              <a:cs typeface="+mn-cs"/>
            </a:endParaRPr>
          </a:p>
        </p:txBody>
      </p:sp>
      <p:sp>
        <p:nvSpPr>
          <p:cNvPr id="11" name="Rectangle 24">
            <a:extLst>
              <a:ext uri="{FF2B5EF4-FFF2-40B4-BE49-F238E27FC236}">
                <a16:creationId xmlns:a16="http://schemas.microsoft.com/office/drawing/2014/main" id="{D9CA8B2F-7549-41E1-962F-F31579280A7E}"/>
              </a:ext>
            </a:extLst>
          </p:cNvPr>
          <p:cNvSpPr txBox="1"/>
          <p:nvPr/>
        </p:nvSpPr>
        <p:spPr>
          <a:xfrm>
            <a:off x="2015807" y="3362913"/>
            <a:ext cx="7255784" cy="276999"/>
          </a:xfrm>
          <a:prstGeom prst="rect">
            <a:avLst/>
          </a:prstGeom>
        </p:spPr>
        <p:txBody>
          <a:bodyPr vert="horz" wrap="square" lIns="0" tIns="0" rIns="0" bIns="0" rtlCol="0" anchor="ctr" anchorCtr="0">
            <a:spAutoFit/>
          </a:bodyPr>
          <a:lstStyle>
            <a:defPPr>
              <a:defRPr lang="en-US"/>
            </a:defPPr>
            <a:lvl1pPr lvl="0" indent="0" eaLnBrk="0" fontAlgn="base" hangingPunct="0">
              <a:spcBef>
                <a:spcPct val="60000"/>
              </a:spcBef>
              <a:spcAft>
                <a:spcPct val="0"/>
              </a:spcAft>
              <a:buClr>
                <a:schemeClr val="accent1"/>
              </a:buClr>
              <a:buFont typeface="Wingdings" pitchFamily="2" charset="2"/>
              <a:buNone/>
              <a:defRPr sz="2000" b="0" kern="0">
                <a:solidFill>
                  <a:schemeClr val="bg2">
                    <a:lumMod val="25000"/>
                  </a:schemeClr>
                </a:solidFill>
                <a:latin typeface="Segoe UI" panose="020B0502040204020203" pitchFamily="34" charset="0"/>
                <a:ea typeface="Segoe UI" panose="020B0502040204020203" pitchFamily="34" charset="0"/>
                <a:cs typeface="Segoe UI" panose="020B0502040204020203" pitchFamily="34" charset="0"/>
              </a:defRPr>
            </a:lvl1pPr>
            <a:lvl2pPr marL="381000" lvl="1" indent="-188913" eaLnBrk="0" fontAlgn="base" hangingPunct="0">
              <a:spcBef>
                <a:spcPct val="30000"/>
              </a:spcBef>
              <a:spcAft>
                <a:spcPct val="0"/>
              </a:spcAft>
              <a:buClr>
                <a:schemeClr val="accent1"/>
              </a:buClr>
              <a:buChar char="-"/>
              <a:defRPr sz="2000"/>
            </a:lvl2pPr>
            <a:lvl3pPr marL="561975" lvl="2" indent="-179388" eaLnBrk="0" fontAlgn="base" hangingPunct="0">
              <a:spcBef>
                <a:spcPct val="30000"/>
              </a:spcBef>
              <a:spcAft>
                <a:spcPct val="0"/>
              </a:spcAft>
              <a:buClr>
                <a:schemeClr val="accent1"/>
              </a:buClr>
              <a:buFont typeface="Wingdings" pitchFamily="2" charset="2"/>
              <a:buChar char="§"/>
              <a:defRPr sz="1600"/>
            </a:lvl3pPr>
            <a:lvl4pPr marL="768350" lvl="3" indent="-204788" eaLnBrk="0" fontAlgn="base" hangingPunct="0">
              <a:spcBef>
                <a:spcPct val="30000"/>
              </a:spcBef>
              <a:spcAft>
                <a:spcPct val="0"/>
              </a:spcAft>
              <a:buClr>
                <a:schemeClr val="accent1"/>
              </a:buClr>
              <a:buFont typeface="Arial" pitchFamily="34" charset="0"/>
              <a:buChar char="-"/>
              <a:defRPr sz="1400"/>
            </a:lvl4pPr>
            <a:lvl5pPr marL="1050925" lvl="4" indent="-168275" eaLnBrk="0" fontAlgn="base" hangingPunct="0">
              <a:spcBef>
                <a:spcPct val="40000"/>
              </a:spcBef>
              <a:spcAft>
                <a:spcPct val="0"/>
              </a:spcAft>
              <a:buClr>
                <a:schemeClr val="accent1"/>
              </a:buClr>
              <a:buFont typeface="Wingdings" pitchFamily="2" charset="2"/>
              <a:buChar char="»"/>
              <a:defRPr sz="2000">
                <a:latin typeface="Arial" charset="0"/>
              </a:defRPr>
            </a:lvl5pPr>
            <a:lvl6pPr marL="1508125" indent="-168275" eaLnBrk="0" fontAlgn="base" hangingPunct="0">
              <a:spcBef>
                <a:spcPct val="40000"/>
              </a:spcBef>
              <a:spcAft>
                <a:spcPct val="0"/>
              </a:spcAft>
              <a:buClr>
                <a:schemeClr val="accent1"/>
              </a:buClr>
              <a:buFont typeface="Wingdings" pitchFamily="2" charset="2"/>
              <a:buChar char="»"/>
              <a:defRPr sz="2000">
                <a:latin typeface="Arial" charset="0"/>
              </a:defRPr>
            </a:lvl6pPr>
            <a:lvl7pPr marL="1965325" indent="-168275" eaLnBrk="0" fontAlgn="base" hangingPunct="0">
              <a:spcBef>
                <a:spcPct val="40000"/>
              </a:spcBef>
              <a:spcAft>
                <a:spcPct val="0"/>
              </a:spcAft>
              <a:buClr>
                <a:schemeClr val="accent1"/>
              </a:buClr>
              <a:buFont typeface="Wingdings" pitchFamily="2" charset="2"/>
              <a:buChar char="»"/>
              <a:defRPr sz="2000">
                <a:latin typeface="Arial" charset="0"/>
              </a:defRPr>
            </a:lvl7pPr>
            <a:lvl8pPr marL="2422525" indent="-168275" eaLnBrk="0" fontAlgn="base" hangingPunct="0">
              <a:spcBef>
                <a:spcPct val="40000"/>
              </a:spcBef>
              <a:spcAft>
                <a:spcPct val="0"/>
              </a:spcAft>
              <a:buClr>
                <a:schemeClr val="accent1"/>
              </a:buClr>
              <a:buFont typeface="Wingdings" pitchFamily="2" charset="2"/>
              <a:buChar char="»"/>
              <a:defRPr sz="2000">
                <a:latin typeface="Arial" charset="0"/>
              </a:defRPr>
            </a:lvl8pPr>
            <a:lvl9pPr marL="2879725" indent="-168275" eaLnBrk="0" fontAlgn="base" hangingPunct="0">
              <a:spcBef>
                <a:spcPct val="40000"/>
              </a:spcBef>
              <a:spcAft>
                <a:spcPct val="0"/>
              </a:spcAft>
              <a:buClr>
                <a:schemeClr val="accent1"/>
              </a:buClr>
              <a:buFont typeface="Wingdings" pitchFamily="2" charset="2"/>
              <a:buChar char="»"/>
              <a:defRPr sz="2000">
                <a:latin typeface="Arial" charset="0"/>
              </a:defRPr>
            </a:lvl9pPr>
          </a:lstStyle>
          <a:p>
            <a:pPr marL="0" marR="0" lvl="0" indent="0" algn="l" defTabSz="914400" rtl="0" eaLnBrk="0" fontAlgn="base" latinLnBrk="0" hangingPunct="0">
              <a:lnSpc>
                <a:spcPct val="100000"/>
              </a:lnSpc>
              <a:spcBef>
                <a:spcPct val="60000"/>
              </a:spcBef>
              <a:spcAft>
                <a:spcPct val="0"/>
              </a:spcAft>
              <a:buClr>
                <a:srgbClr val="1957A3"/>
              </a:buClr>
              <a:buSzTx/>
              <a:buFont typeface="Wingdings" pitchFamily="2" charset="2"/>
              <a:buNone/>
              <a:tabLst/>
              <a:defRPr/>
            </a:pPr>
            <a:r>
              <a:rPr kumimoji="0" lang="en-US" sz="1800" b="0" i="0" u="none" strike="noStrike" kern="0" cap="none" spc="0" normalizeH="0" baseline="0" noProof="0" dirty="0" err="1">
                <a:ln>
                  <a:noFill/>
                </a:ln>
                <a:solidFill>
                  <a:srgbClr val="E7E6E6">
                    <a:lumMod val="25000"/>
                  </a:srgbClr>
                </a:solidFill>
                <a:effectLst/>
                <a:uLnTx/>
                <a:uFillTx/>
                <a:latin typeface="Segoe UI" panose="020B0502040204020203" pitchFamily="34" charset="0"/>
                <a:cs typeface="Segoe UI" panose="020B0502040204020203" pitchFamily="34" charset="0"/>
              </a:rPr>
              <a:t>SmartInsights</a:t>
            </a:r>
            <a:r>
              <a:rPr kumimoji="0" lang="en-US" sz="1800" b="0" i="0" u="none" strike="noStrike" kern="0" cap="none" spc="0" normalizeH="0" baseline="0" noProof="0" dirty="0">
                <a:ln>
                  <a:noFill/>
                </a:ln>
                <a:solidFill>
                  <a:srgbClr val="E7E6E6">
                    <a:lumMod val="25000"/>
                  </a:srgbClr>
                </a:solidFill>
                <a:effectLst/>
                <a:uLnTx/>
                <a:uFillTx/>
                <a:latin typeface="Segoe UI" panose="020B0502040204020203" pitchFamily="34" charset="0"/>
                <a:cs typeface="Segoe UI" panose="020B0502040204020203" pitchFamily="34" charset="0"/>
              </a:rPr>
              <a:t> – Driver Profiling &amp; Risk Identification </a:t>
            </a:r>
          </a:p>
        </p:txBody>
      </p:sp>
      <p:sp>
        <p:nvSpPr>
          <p:cNvPr id="13" name="Abgerundetes Rechteck 37">
            <a:hlinkClick r:id="" action="ppaction://noaction"/>
            <a:extLst>
              <a:ext uri="{FF2B5EF4-FFF2-40B4-BE49-F238E27FC236}">
                <a16:creationId xmlns:a16="http://schemas.microsoft.com/office/drawing/2014/main" id="{B4FD041E-FD75-449C-A135-821DF8DDFF38}"/>
              </a:ext>
            </a:extLst>
          </p:cNvPr>
          <p:cNvSpPr/>
          <p:nvPr/>
        </p:nvSpPr>
        <p:spPr bwMode="gray">
          <a:xfrm>
            <a:off x="1038165" y="4002993"/>
            <a:ext cx="640080" cy="640080"/>
          </a:xfrm>
          <a:prstGeom prst="roundRect">
            <a:avLst>
              <a:gd name="adj" fmla="val 9083"/>
            </a:avLst>
          </a:prstGeom>
          <a:gradFill flip="none" rotWithShape="1">
            <a:gsLst>
              <a:gs pos="0">
                <a:srgbClr val="D7D7D7"/>
              </a:gs>
              <a:gs pos="100000">
                <a:srgbClr val="FFFFFF"/>
              </a:gs>
            </a:gsLst>
            <a:lin ang="16200000" scaled="1"/>
            <a:tileRect/>
          </a:gradFill>
          <a:ln w="12700">
            <a:solidFill>
              <a:srgbClr val="C0C0C0"/>
            </a:solidFill>
            <a:miter lim="800000"/>
            <a:headEnd/>
            <a:tailEnd/>
          </a:ln>
          <a:effectLst>
            <a:outerShdw blurRad="127000" dist="63500" dir="2700000" algn="tl" rotWithShape="0">
              <a:prstClr val="black">
                <a:alpha val="40000"/>
              </a:prstClr>
            </a:outerShdw>
          </a:effectLst>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innerShdw blurRad="76200" dist="50800" dir="13500000">
                    <a:prstClr val="black">
                      <a:alpha val="40000"/>
                    </a:prstClr>
                  </a:innerShdw>
                </a:effectLst>
                <a:uLnTx/>
                <a:uFillTx/>
                <a:latin typeface="Calibri" panose="020F0502020204030204"/>
                <a:ea typeface="+mn-ea"/>
                <a:cs typeface="+mn-cs"/>
              </a:rPr>
              <a:t>4</a:t>
            </a:r>
          </a:p>
        </p:txBody>
      </p:sp>
      <p:sp>
        <p:nvSpPr>
          <p:cNvPr id="16" name="Rectangle 15">
            <a:extLst>
              <a:ext uri="{FF2B5EF4-FFF2-40B4-BE49-F238E27FC236}">
                <a16:creationId xmlns:a16="http://schemas.microsoft.com/office/drawing/2014/main" id="{57B379CC-AF50-49C3-8444-CCB17E11C651}"/>
              </a:ext>
            </a:extLst>
          </p:cNvPr>
          <p:cNvSpPr>
            <a:spLocks noChangeArrowheads="1"/>
          </p:cNvSpPr>
          <p:nvPr/>
        </p:nvSpPr>
        <p:spPr bwMode="gray">
          <a:xfrm>
            <a:off x="1822527" y="4002993"/>
            <a:ext cx="5644358" cy="640080"/>
          </a:xfrm>
          <a:prstGeom prst="rect">
            <a:avLst/>
          </a:prstGeom>
          <a:solidFill>
            <a:srgbClr val="FFFFFF"/>
          </a:solidFill>
          <a:ln w="12700">
            <a:solidFill>
              <a:srgbClr val="C0C0C0"/>
            </a:solidFill>
            <a:miter lim="800000"/>
            <a:headEnd/>
            <a:tailEnd/>
          </a:ln>
          <a:effectLst>
            <a:outerShdw blurRad="127000" dist="63500" dir="2700000" algn="tl" rotWithShape="0">
              <a:prstClr val="black">
                <a:alpha val="40000"/>
              </a:prstClr>
            </a:outerShdw>
          </a:effectLst>
          <a:extLst/>
        </p:spPr>
        <p:txBody>
          <a:bodyPr lIns="288000" tIns="36000" rIns="216000" bIns="36000" anchor="ctr"/>
          <a:lstStyle/>
          <a:p>
            <a:pPr marL="0" marR="0" lvl="0" indent="0" algn="l" defTabSz="914400" rtl="0" eaLnBrk="1" fontAlgn="auto" latinLnBrk="0" hangingPunct="1">
              <a:lnSpc>
                <a:spcPct val="100000"/>
              </a:lnSpc>
              <a:spcBef>
                <a:spcPts val="0"/>
              </a:spcBef>
              <a:spcAft>
                <a:spcPct val="20000"/>
              </a:spcAft>
              <a:buClrTx/>
              <a:buSzTx/>
              <a:buFontTx/>
              <a:buNone/>
              <a:tabLst/>
              <a:defRPr/>
            </a:pPr>
            <a:endParaRPr kumimoji="0" lang="en-US" sz="2000" b="0" i="0" u="none" strike="noStrike" kern="1200" cap="none" spc="0" normalizeH="0" baseline="0" noProof="0" dirty="0">
              <a:ln>
                <a:noFill/>
              </a:ln>
              <a:solidFill>
                <a:srgbClr val="404040"/>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F8574C7-9E62-4F4C-85C0-80CAA79050EC}"/>
              </a:ext>
            </a:extLst>
          </p:cNvPr>
          <p:cNvSpPr/>
          <p:nvPr/>
        </p:nvSpPr>
        <p:spPr>
          <a:xfrm>
            <a:off x="1946617" y="4138367"/>
            <a:ext cx="5011308" cy="369332"/>
          </a:xfrm>
          <a:prstGeom prst="rect">
            <a:avLst/>
          </a:prstGeom>
        </p:spPr>
        <p:txBody>
          <a:bodyPr wrap="none">
            <a:spAutoFit/>
          </a:bodyPr>
          <a:lstStyle/>
          <a:p>
            <a:pPr lvl="0" eaLnBrk="0" fontAlgn="base" hangingPunct="0">
              <a:spcBef>
                <a:spcPct val="60000"/>
              </a:spcBef>
              <a:spcAft>
                <a:spcPct val="0"/>
              </a:spcAft>
              <a:buClr>
                <a:srgbClr val="1957A3"/>
              </a:buClr>
              <a:defRPr/>
            </a:pPr>
            <a:r>
              <a:rPr lang="en-US" kern="0" dirty="0">
                <a:solidFill>
                  <a:srgbClr val="E7E6E6">
                    <a:lumMod val="25000"/>
                  </a:srgbClr>
                </a:solidFill>
                <a:latin typeface="Segoe UI" panose="020B0502040204020203" pitchFamily="34" charset="0"/>
                <a:cs typeface="Segoe UI" panose="020B0502040204020203" pitchFamily="34" charset="0"/>
              </a:rPr>
              <a:t>Customer Success Stories from Other Industries</a:t>
            </a:r>
          </a:p>
        </p:txBody>
      </p:sp>
    </p:spTree>
    <p:extLst>
      <p:ext uri="{BB962C8B-B14F-4D97-AF65-F5344CB8AC3E}">
        <p14:creationId xmlns:p14="http://schemas.microsoft.com/office/powerpoint/2010/main" val="51163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lvl="0" indent="-177800">
              <a:spcBef>
                <a:spcPts val="0"/>
              </a:spcBef>
              <a:buClr>
                <a:schemeClr val="lt1"/>
              </a:buClr>
              <a:buSzPct val="100000"/>
            </a:pPr>
            <a:r>
              <a:rPr lang="en-GB" dirty="0">
                <a:solidFill>
                  <a:schemeClr val="lt1"/>
                </a:solidFill>
                <a:ea typeface="Arial"/>
                <a:sym typeface="Arial"/>
              </a:rPr>
              <a:t>Key highlights of the application</a:t>
            </a:r>
            <a:endParaRPr lang="en-US" sz="2800" b="0" i="0" u="none" strike="noStrike" cap="none" dirty="0">
              <a:solidFill>
                <a:schemeClr val="lt1"/>
              </a:solidFill>
              <a:ea typeface="Arial"/>
              <a:sym typeface="Arial"/>
            </a:endParaRPr>
          </a:p>
        </p:txBody>
      </p:sp>
      <p:sp>
        <p:nvSpPr>
          <p:cNvPr id="3" name="Rectangle 2">
            <a:extLst>
              <a:ext uri="{FF2B5EF4-FFF2-40B4-BE49-F238E27FC236}">
                <a16:creationId xmlns:a16="http://schemas.microsoft.com/office/drawing/2014/main" id="{A1B4D5A6-71CC-4229-8017-4E5A7E05A632}"/>
              </a:ext>
            </a:extLst>
          </p:cNvPr>
          <p:cNvSpPr/>
          <p:nvPr/>
        </p:nvSpPr>
        <p:spPr>
          <a:xfrm>
            <a:off x="1161599" y="1176664"/>
            <a:ext cx="3017520" cy="2209974"/>
          </a:xfrm>
          <a:prstGeom prst="rect">
            <a:avLst/>
          </a:prstGeom>
          <a:solidFill>
            <a:schemeClr val="bg1">
              <a:lumMod val="9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BBB0642-BAAB-4A99-8FBC-47A80C5B1289}"/>
              </a:ext>
            </a:extLst>
          </p:cNvPr>
          <p:cNvSpPr/>
          <p:nvPr/>
        </p:nvSpPr>
        <p:spPr>
          <a:xfrm>
            <a:off x="1318565" y="1257158"/>
            <a:ext cx="186317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End-to-End </a:t>
            </a:r>
            <a:r>
              <a:rPr lang="en-IN" b="1" dirty="0">
                <a:solidFill>
                  <a:prstClr val="black"/>
                </a:solidFill>
                <a:latin typeface="Segoe UI" panose="020B0502040204020203" pitchFamily="34" charset="0"/>
                <a:ea typeface="Segoe UI" panose="020B0502040204020203" pitchFamily="34" charset="0"/>
                <a:cs typeface="Segoe UI" panose="020B0502040204020203" pitchFamily="34" charset="0"/>
              </a:rPr>
              <a:t>ML</a:t>
            </a:r>
            <a:r>
              <a:rPr kumimoji="0" lang="en-IN" b="1"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Solution</a:t>
            </a:r>
          </a:p>
        </p:txBody>
      </p:sp>
      <p:cxnSp>
        <p:nvCxnSpPr>
          <p:cNvPr id="5" name="Straight Connector 4">
            <a:extLst>
              <a:ext uri="{FF2B5EF4-FFF2-40B4-BE49-F238E27FC236}">
                <a16:creationId xmlns:a16="http://schemas.microsoft.com/office/drawing/2014/main" id="{6E6D86CB-D4F1-4AC0-B118-D652AA9A38C3}"/>
              </a:ext>
            </a:extLst>
          </p:cNvPr>
          <p:cNvCxnSpPr/>
          <p:nvPr/>
        </p:nvCxnSpPr>
        <p:spPr>
          <a:xfrm>
            <a:off x="1355877" y="2067520"/>
            <a:ext cx="2743200" cy="0"/>
          </a:xfrm>
          <a:prstGeom prst="line">
            <a:avLst/>
          </a:prstGeom>
          <a:ln w="28575">
            <a:solidFill>
              <a:srgbClr val="5B9BD5"/>
            </a:solidFill>
          </a:ln>
        </p:spPr>
        <p:style>
          <a:lnRef idx="1">
            <a:schemeClr val="accent1"/>
          </a:lnRef>
          <a:fillRef idx="0">
            <a:schemeClr val="accent1"/>
          </a:fillRef>
          <a:effectRef idx="0">
            <a:schemeClr val="accent1"/>
          </a:effectRef>
          <a:fontRef idx="minor">
            <a:schemeClr val="tx1"/>
          </a:fontRef>
        </p:style>
      </p:cxnSp>
      <p:sp>
        <p:nvSpPr>
          <p:cNvPr id="6" name="Right Triangle 5">
            <a:extLst>
              <a:ext uri="{FF2B5EF4-FFF2-40B4-BE49-F238E27FC236}">
                <a16:creationId xmlns:a16="http://schemas.microsoft.com/office/drawing/2014/main" id="{0967B1E2-1539-45EA-9446-378CE3105091}"/>
              </a:ext>
            </a:extLst>
          </p:cNvPr>
          <p:cNvSpPr/>
          <p:nvPr/>
        </p:nvSpPr>
        <p:spPr>
          <a:xfrm rot="16200000" flipH="1">
            <a:off x="3763135" y="1189543"/>
            <a:ext cx="425003" cy="425003"/>
          </a:xfrm>
          <a:prstGeom prst="r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EAB45DF3-9384-4ED6-BF2A-BB3BE904A865}"/>
              </a:ext>
            </a:extLst>
          </p:cNvPr>
          <p:cNvSpPr/>
          <p:nvPr/>
        </p:nvSpPr>
        <p:spPr>
          <a:xfrm>
            <a:off x="1154654" y="2077958"/>
            <a:ext cx="3017519" cy="907941"/>
          </a:xfrm>
          <a:prstGeom prst="rect">
            <a:avLst/>
          </a:prstGeom>
        </p:spPr>
        <p:txBody>
          <a:bodyPr wrap="square">
            <a:spAutoFit/>
          </a:bodyPr>
          <a:lstStyle/>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Strong Business Focus </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On-demand machine learning for driver profiling &amp; predicting risky neighbours</a:t>
            </a: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BABB595A-518B-4040-A41B-91CF4A4FB9EE}"/>
              </a:ext>
            </a:extLst>
          </p:cNvPr>
          <p:cNvSpPr/>
          <p:nvPr/>
        </p:nvSpPr>
        <p:spPr>
          <a:xfrm>
            <a:off x="1140657" y="3717431"/>
            <a:ext cx="3017520" cy="2209974"/>
          </a:xfrm>
          <a:prstGeom prst="rect">
            <a:avLst/>
          </a:prstGeom>
          <a:solidFill>
            <a:schemeClr val="accent2">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5917C00D-5752-4E5E-BE10-DABBD0DB0723}"/>
              </a:ext>
            </a:extLst>
          </p:cNvPr>
          <p:cNvSpPr/>
          <p:nvPr/>
        </p:nvSpPr>
        <p:spPr>
          <a:xfrm>
            <a:off x="1249447" y="3816778"/>
            <a:ext cx="202551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Data- Intensive application</a:t>
            </a:r>
          </a:p>
        </p:txBody>
      </p:sp>
      <p:cxnSp>
        <p:nvCxnSpPr>
          <p:cNvPr id="10" name="Straight Connector 9">
            <a:extLst>
              <a:ext uri="{FF2B5EF4-FFF2-40B4-BE49-F238E27FC236}">
                <a16:creationId xmlns:a16="http://schemas.microsoft.com/office/drawing/2014/main" id="{999B0A29-E9A4-462F-8AFF-41E9F1B5080B}"/>
              </a:ext>
            </a:extLst>
          </p:cNvPr>
          <p:cNvCxnSpPr/>
          <p:nvPr/>
        </p:nvCxnSpPr>
        <p:spPr>
          <a:xfrm>
            <a:off x="1334935" y="4608287"/>
            <a:ext cx="2743200" cy="0"/>
          </a:xfrm>
          <a:prstGeom prst="line">
            <a:avLst/>
          </a:prstGeom>
          <a:ln w="28575">
            <a:solidFill>
              <a:srgbClr val="3D6A3C"/>
            </a:solidFill>
          </a:ln>
        </p:spPr>
        <p:style>
          <a:lnRef idx="1">
            <a:schemeClr val="accent1"/>
          </a:lnRef>
          <a:fillRef idx="0">
            <a:schemeClr val="accent1"/>
          </a:fillRef>
          <a:effectRef idx="0">
            <a:schemeClr val="accent1"/>
          </a:effectRef>
          <a:fontRef idx="minor">
            <a:schemeClr val="tx1"/>
          </a:fontRef>
        </p:style>
      </p:cxnSp>
      <p:sp>
        <p:nvSpPr>
          <p:cNvPr id="11" name="Right Triangle 10">
            <a:extLst>
              <a:ext uri="{FF2B5EF4-FFF2-40B4-BE49-F238E27FC236}">
                <a16:creationId xmlns:a16="http://schemas.microsoft.com/office/drawing/2014/main" id="{1949818B-E0F1-4A78-9820-C167E4C81584}"/>
              </a:ext>
            </a:extLst>
          </p:cNvPr>
          <p:cNvSpPr/>
          <p:nvPr/>
        </p:nvSpPr>
        <p:spPr>
          <a:xfrm rot="16200000" flipH="1">
            <a:off x="3742193" y="3730310"/>
            <a:ext cx="425003" cy="425003"/>
          </a:xfrm>
          <a:prstGeom prst="rtTriangle">
            <a:avLst/>
          </a:prstGeom>
          <a:solidFill>
            <a:srgbClr val="3D6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459A2162-1CFC-4E08-93EA-52E8460BA977}"/>
              </a:ext>
            </a:extLst>
          </p:cNvPr>
          <p:cNvSpPr/>
          <p:nvPr/>
        </p:nvSpPr>
        <p:spPr>
          <a:xfrm>
            <a:off x="1133712" y="4618725"/>
            <a:ext cx="3017519" cy="723275"/>
          </a:xfrm>
          <a:prstGeom prst="rect">
            <a:avLst/>
          </a:prstGeom>
        </p:spPr>
        <p:txBody>
          <a:bodyPr wrap="square">
            <a:spAutoFit/>
          </a:bodyPr>
          <a:lstStyle/>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Currently built on 4.5 Million Readouts (11GB) &amp; 2.8 Million Warranty Claims</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Auto-Updated with latest data</a:t>
            </a:r>
          </a:p>
        </p:txBody>
      </p:sp>
      <p:sp>
        <p:nvSpPr>
          <p:cNvPr id="13" name="Rectangle 12">
            <a:extLst>
              <a:ext uri="{FF2B5EF4-FFF2-40B4-BE49-F238E27FC236}">
                <a16:creationId xmlns:a16="http://schemas.microsoft.com/office/drawing/2014/main" id="{F0A460B0-2DE1-4B47-86B3-5AEEE6E7E9D3}"/>
              </a:ext>
            </a:extLst>
          </p:cNvPr>
          <p:cNvSpPr/>
          <p:nvPr/>
        </p:nvSpPr>
        <p:spPr>
          <a:xfrm>
            <a:off x="4615126" y="1176664"/>
            <a:ext cx="3017520" cy="2209974"/>
          </a:xfrm>
          <a:prstGeom prst="rect">
            <a:avLst/>
          </a:prstGeom>
          <a:solidFill>
            <a:schemeClr val="accent2">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D690A9CC-72A1-43DA-A9B0-6C7B297FAE44}"/>
              </a:ext>
            </a:extLst>
          </p:cNvPr>
          <p:cNvSpPr/>
          <p:nvPr/>
        </p:nvSpPr>
        <p:spPr>
          <a:xfrm>
            <a:off x="4732855" y="1276011"/>
            <a:ext cx="1667942"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Smart Application</a:t>
            </a:r>
          </a:p>
        </p:txBody>
      </p:sp>
      <p:cxnSp>
        <p:nvCxnSpPr>
          <p:cNvPr id="15" name="Straight Connector 14">
            <a:extLst>
              <a:ext uri="{FF2B5EF4-FFF2-40B4-BE49-F238E27FC236}">
                <a16:creationId xmlns:a16="http://schemas.microsoft.com/office/drawing/2014/main" id="{A5F7749E-5E66-412F-93A3-6A83A6A76245}"/>
              </a:ext>
            </a:extLst>
          </p:cNvPr>
          <p:cNvCxnSpPr/>
          <p:nvPr/>
        </p:nvCxnSpPr>
        <p:spPr>
          <a:xfrm>
            <a:off x="4809404" y="2067520"/>
            <a:ext cx="27432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16" name="Right Triangle 15">
            <a:extLst>
              <a:ext uri="{FF2B5EF4-FFF2-40B4-BE49-F238E27FC236}">
                <a16:creationId xmlns:a16="http://schemas.microsoft.com/office/drawing/2014/main" id="{E5513ECE-6AE7-40C8-AC6F-E18EE9D345AE}"/>
              </a:ext>
            </a:extLst>
          </p:cNvPr>
          <p:cNvSpPr/>
          <p:nvPr/>
        </p:nvSpPr>
        <p:spPr>
          <a:xfrm rot="16200000" flipH="1">
            <a:off x="7216662" y="1189543"/>
            <a:ext cx="425003" cy="425003"/>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153BC624-3818-4B81-B44C-661C37F4622E}"/>
              </a:ext>
            </a:extLst>
          </p:cNvPr>
          <p:cNvSpPr/>
          <p:nvPr/>
        </p:nvSpPr>
        <p:spPr>
          <a:xfrm>
            <a:off x="4608181" y="2077958"/>
            <a:ext cx="3017519" cy="907941"/>
          </a:xfrm>
          <a:prstGeom prst="rect">
            <a:avLst/>
          </a:prstGeom>
        </p:spPr>
        <p:txBody>
          <a:bodyPr wrap="square">
            <a:spAutoFit/>
          </a:bodyPr>
          <a:lstStyle/>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Self-Service Data Preparation &amp; Analytics</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Enables Hypothesis testing/Use case Discovery</a:t>
            </a:r>
          </a:p>
        </p:txBody>
      </p:sp>
      <p:sp>
        <p:nvSpPr>
          <p:cNvPr id="18" name="Rectangle 17">
            <a:extLst>
              <a:ext uri="{FF2B5EF4-FFF2-40B4-BE49-F238E27FC236}">
                <a16:creationId xmlns:a16="http://schemas.microsoft.com/office/drawing/2014/main" id="{AE5AD729-6BC2-4C92-8806-F91D48E53992}"/>
              </a:ext>
            </a:extLst>
          </p:cNvPr>
          <p:cNvSpPr/>
          <p:nvPr/>
        </p:nvSpPr>
        <p:spPr>
          <a:xfrm>
            <a:off x="4608145" y="3717431"/>
            <a:ext cx="3017520" cy="2241072"/>
          </a:xfrm>
          <a:prstGeom prst="rect">
            <a:avLst/>
          </a:prstGeom>
          <a:solidFill>
            <a:schemeClr val="bg1">
              <a:lumMod val="9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97BBCF59-D549-416C-B296-39A18AE0833A}"/>
              </a:ext>
            </a:extLst>
          </p:cNvPr>
          <p:cNvSpPr/>
          <p:nvPr/>
        </p:nvSpPr>
        <p:spPr>
          <a:xfrm>
            <a:off x="4753484" y="3816778"/>
            <a:ext cx="2567716"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Interactive User – Interface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cxnSp>
        <p:nvCxnSpPr>
          <p:cNvPr id="20" name="Straight Connector 19">
            <a:extLst>
              <a:ext uri="{FF2B5EF4-FFF2-40B4-BE49-F238E27FC236}">
                <a16:creationId xmlns:a16="http://schemas.microsoft.com/office/drawing/2014/main" id="{7E279A8B-788E-4203-855C-ABA5EB3CB4FB}"/>
              </a:ext>
            </a:extLst>
          </p:cNvPr>
          <p:cNvCxnSpPr/>
          <p:nvPr/>
        </p:nvCxnSpPr>
        <p:spPr>
          <a:xfrm>
            <a:off x="4802423" y="4608287"/>
            <a:ext cx="2743200" cy="0"/>
          </a:xfrm>
          <a:prstGeom prst="line">
            <a:avLst/>
          </a:prstGeom>
          <a:ln w="28575">
            <a:solidFill>
              <a:srgbClr val="FE6700"/>
            </a:solidFill>
          </a:ln>
        </p:spPr>
        <p:style>
          <a:lnRef idx="1">
            <a:schemeClr val="accent1"/>
          </a:lnRef>
          <a:fillRef idx="0">
            <a:schemeClr val="accent1"/>
          </a:fillRef>
          <a:effectRef idx="0">
            <a:schemeClr val="accent1"/>
          </a:effectRef>
          <a:fontRef idx="minor">
            <a:schemeClr val="tx1"/>
          </a:fontRef>
        </p:style>
      </p:cxnSp>
      <p:sp>
        <p:nvSpPr>
          <p:cNvPr id="21" name="Right Triangle 20">
            <a:extLst>
              <a:ext uri="{FF2B5EF4-FFF2-40B4-BE49-F238E27FC236}">
                <a16:creationId xmlns:a16="http://schemas.microsoft.com/office/drawing/2014/main" id="{34A13234-DA45-4299-94F6-D1A51C0C8FAC}"/>
              </a:ext>
            </a:extLst>
          </p:cNvPr>
          <p:cNvSpPr/>
          <p:nvPr/>
        </p:nvSpPr>
        <p:spPr>
          <a:xfrm rot="16200000" flipH="1">
            <a:off x="7209681" y="3730310"/>
            <a:ext cx="425003" cy="425003"/>
          </a:xfrm>
          <a:prstGeom prst="rtTriangle">
            <a:avLst/>
          </a:prstGeom>
          <a:solidFill>
            <a:srgbClr val="FE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21">
            <a:extLst>
              <a:ext uri="{FF2B5EF4-FFF2-40B4-BE49-F238E27FC236}">
                <a16:creationId xmlns:a16="http://schemas.microsoft.com/office/drawing/2014/main" id="{8E38424A-3AA1-46B2-976B-D7633E0E84F2}"/>
              </a:ext>
            </a:extLst>
          </p:cNvPr>
          <p:cNvSpPr/>
          <p:nvPr/>
        </p:nvSpPr>
        <p:spPr>
          <a:xfrm>
            <a:off x="4601200" y="4618725"/>
            <a:ext cx="3017519" cy="1169551"/>
          </a:xfrm>
          <a:prstGeom prst="rect">
            <a:avLst/>
          </a:prstGeom>
        </p:spPr>
        <p:txBody>
          <a:bodyPr wrap="square">
            <a:spAutoFit/>
          </a:bodyPr>
          <a:lstStyle/>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Simplified User Interface masking the complexity of the application</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Fast Loading time despite data-heavy views</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Ability to visualize 700k VINs</a:t>
            </a:r>
          </a:p>
        </p:txBody>
      </p:sp>
      <p:sp>
        <p:nvSpPr>
          <p:cNvPr id="23" name="Rectangle 22">
            <a:extLst>
              <a:ext uri="{FF2B5EF4-FFF2-40B4-BE49-F238E27FC236}">
                <a16:creationId xmlns:a16="http://schemas.microsoft.com/office/drawing/2014/main" id="{0E89AAD0-92A6-4740-A3C9-F719FCFCEB00}"/>
              </a:ext>
            </a:extLst>
          </p:cNvPr>
          <p:cNvSpPr/>
          <p:nvPr/>
        </p:nvSpPr>
        <p:spPr>
          <a:xfrm>
            <a:off x="8061670" y="1161904"/>
            <a:ext cx="3017520" cy="2209974"/>
          </a:xfrm>
          <a:prstGeom prst="rect">
            <a:avLst/>
          </a:prstGeom>
          <a:solidFill>
            <a:schemeClr val="bg1">
              <a:lumMod val="9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a:extLst>
              <a:ext uri="{FF2B5EF4-FFF2-40B4-BE49-F238E27FC236}">
                <a16:creationId xmlns:a16="http://schemas.microsoft.com/office/drawing/2014/main" id="{F7A2EEC0-0767-4FA3-A357-4F0B71DD1F31}"/>
              </a:ext>
            </a:extLst>
          </p:cNvPr>
          <p:cNvSpPr/>
          <p:nvPr/>
        </p:nvSpPr>
        <p:spPr>
          <a:xfrm>
            <a:off x="8255948" y="1261251"/>
            <a:ext cx="21375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Modern analytics Architecture</a:t>
            </a:r>
          </a:p>
        </p:txBody>
      </p:sp>
      <p:cxnSp>
        <p:nvCxnSpPr>
          <p:cNvPr id="25" name="Straight Connector 24">
            <a:extLst>
              <a:ext uri="{FF2B5EF4-FFF2-40B4-BE49-F238E27FC236}">
                <a16:creationId xmlns:a16="http://schemas.microsoft.com/office/drawing/2014/main" id="{0B994D81-615F-4991-A677-1C1B565702E3}"/>
              </a:ext>
            </a:extLst>
          </p:cNvPr>
          <p:cNvCxnSpPr/>
          <p:nvPr/>
        </p:nvCxnSpPr>
        <p:spPr>
          <a:xfrm>
            <a:off x="8255948" y="2052760"/>
            <a:ext cx="27432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Right Triangle 25">
            <a:extLst>
              <a:ext uri="{FF2B5EF4-FFF2-40B4-BE49-F238E27FC236}">
                <a16:creationId xmlns:a16="http://schemas.microsoft.com/office/drawing/2014/main" id="{A510F29D-B923-4789-ACCD-99ACD201037B}"/>
              </a:ext>
            </a:extLst>
          </p:cNvPr>
          <p:cNvSpPr/>
          <p:nvPr/>
        </p:nvSpPr>
        <p:spPr>
          <a:xfrm rot="16200000" flipH="1">
            <a:off x="10663206" y="1174783"/>
            <a:ext cx="425003" cy="425003"/>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26">
            <a:extLst>
              <a:ext uri="{FF2B5EF4-FFF2-40B4-BE49-F238E27FC236}">
                <a16:creationId xmlns:a16="http://schemas.microsoft.com/office/drawing/2014/main" id="{908DECFE-376E-4D8A-A298-F0D1B736A6BE}"/>
              </a:ext>
            </a:extLst>
          </p:cNvPr>
          <p:cNvSpPr/>
          <p:nvPr/>
        </p:nvSpPr>
        <p:spPr>
          <a:xfrm>
            <a:off x="8054725" y="2063198"/>
            <a:ext cx="3017519" cy="1169551"/>
          </a:xfrm>
          <a:prstGeom prst="rect">
            <a:avLst/>
          </a:prstGeom>
        </p:spPr>
        <p:txBody>
          <a:bodyPr wrap="square">
            <a:spAutoFit/>
          </a:bodyPr>
          <a:lstStyle/>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Reusable micro-services that can be integrated with other applications</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Use of only Open Source Technologies- </a:t>
            </a:r>
            <a:r>
              <a:rPr kumimoji="0" lang="en-IN" sz="1200" b="0" i="1"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Spark, MongoDB , ReactJS &amp; Scala</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IN" sz="1200" dirty="0">
                <a:solidFill>
                  <a:prstClr val="black"/>
                </a:solidFill>
                <a:latin typeface="Segoe UI" panose="020B0502040204020203" pitchFamily="34" charset="0"/>
                <a:ea typeface="Segoe UI" panose="020B0502040204020203" pitchFamily="34" charset="0"/>
                <a:cs typeface="Segoe UI" panose="020B0502040204020203" pitchFamily="34" charset="0"/>
              </a:rPr>
              <a:t>250 GB Spark Cluster</a:t>
            </a:r>
          </a:p>
        </p:txBody>
      </p:sp>
      <p:sp>
        <p:nvSpPr>
          <p:cNvPr id="28" name="Rectangle 27">
            <a:extLst>
              <a:ext uri="{FF2B5EF4-FFF2-40B4-BE49-F238E27FC236}">
                <a16:creationId xmlns:a16="http://schemas.microsoft.com/office/drawing/2014/main" id="{00DC61B7-E9CE-463F-B171-481D12C3FDF0}"/>
              </a:ext>
            </a:extLst>
          </p:cNvPr>
          <p:cNvSpPr/>
          <p:nvPr/>
        </p:nvSpPr>
        <p:spPr>
          <a:xfrm>
            <a:off x="8047711" y="3702671"/>
            <a:ext cx="3017520" cy="2209974"/>
          </a:xfrm>
          <a:prstGeom prst="rect">
            <a:avLst/>
          </a:prstGeom>
          <a:solidFill>
            <a:schemeClr val="accent2">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a:extLst>
              <a:ext uri="{FF2B5EF4-FFF2-40B4-BE49-F238E27FC236}">
                <a16:creationId xmlns:a16="http://schemas.microsoft.com/office/drawing/2014/main" id="{89AEDD73-C44F-4D2B-A019-AF9F6C206700}"/>
              </a:ext>
            </a:extLst>
          </p:cNvPr>
          <p:cNvSpPr/>
          <p:nvPr/>
        </p:nvSpPr>
        <p:spPr>
          <a:xfrm>
            <a:off x="8165441" y="3802018"/>
            <a:ext cx="218914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Faster Time-to-Market</a:t>
            </a:r>
            <a:endParaRPr kumimoji="0" lang="en-US" b="1"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cxnSp>
        <p:nvCxnSpPr>
          <p:cNvPr id="30" name="Straight Connector 29">
            <a:extLst>
              <a:ext uri="{FF2B5EF4-FFF2-40B4-BE49-F238E27FC236}">
                <a16:creationId xmlns:a16="http://schemas.microsoft.com/office/drawing/2014/main" id="{CBAB5D1C-3D3F-43FC-8ECD-F16FC678A5AE}"/>
              </a:ext>
            </a:extLst>
          </p:cNvPr>
          <p:cNvCxnSpPr/>
          <p:nvPr/>
        </p:nvCxnSpPr>
        <p:spPr>
          <a:xfrm>
            <a:off x="8241989" y="4593527"/>
            <a:ext cx="27432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ight Triangle 30">
            <a:extLst>
              <a:ext uri="{FF2B5EF4-FFF2-40B4-BE49-F238E27FC236}">
                <a16:creationId xmlns:a16="http://schemas.microsoft.com/office/drawing/2014/main" id="{6B3DE0D5-A002-44B1-97AA-1D78462C0194}"/>
              </a:ext>
            </a:extLst>
          </p:cNvPr>
          <p:cNvSpPr/>
          <p:nvPr/>
        </p:nvSpPr>
        <p:spPr>
          <a:xfrm rot="16200000" flipH="1">
            <a:off x="10649247" y="3715550"/>
            <a:ext cx="425003" cy="425003"/>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a:extLst>
              <a:ext uri="{FF2B5EF4-FFF2-40B4-BE49-F238E27FC236}">
                <a16:creationId xmlns:a16="http://schemas.microsoft.com/office/drawing/2014/main" id="{9C864EF2-49DC-431C-8372-545CF66F15FA}"/>
              </a:ext>
            </a:extLst>
          </p:cNvPr>
          <p:cNvSpPr/>
          <p:nvPr/>
        </p:nvSpPr>
        <p:spPr>
          <a:xfrm>
            <a:off x="8040766" y="4603965"/>
            <a:ext cx="3017519" cy="1246495"/>
          </a:xfrm>
          <a:prstGeom prst="rect">
            <a:avLst/>
          </a:prstGeom>
        </p:spPr>
        <p:txBody>
          <a:bodyPr wrap="square">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Development &amp; Testing time of 4 months</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No of feature items : 187</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No of test cases : 50</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No of defects closed : 194</a:t>
            </a:r>
            <a:endParaRPr kumimoji="0" lang="en-US" sz="1200" b="0" i="0" u="none" strike="noStrike" kern="1200" cap="none" spc="0" normalizeH="0" baseline="0" noProof="0" dirty="0">
              <a:ln>
                <a:noFill/>
              </a:ln>
              <a:solidFill>
                <a:sysClr val="windowText" lastClr="00000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33" name="Picture 6" descr="Image result for flat icon artificial intelligence">
            <a:extLst>
              <a:ext uri="{FF2B5EF4-FFF2-40B4-BE49-F238E27FC236}">
                <a16:creationId xmlns:a16="http://schemas.microsoft.com/office/drawing/2014/main" id="{8FAB2FA3-E5F9-43DB-A508-E9FF5CF0837C}"/>
              </a:ext>
            </a:extLst>
          </p:cNvPr>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119803" y="1287728"/>
            <a:ext cx="652219" cy="564896"/>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4">
            <a:extLst>
              <a:ext uri="{FF2B5EF4-FFF2-40B4-BE49-F238E27FC236}">
                <a16:creationId xmlns:a16="http://schemas.microsoft.com/office/drawing/2014/main" id="{212E410F-7523-4E7A-AB61-33727B5E4A6B}"/>
              </a:ext>
            </a:extLst>
          </p:cNvPr>
          <p:cNvGrpSpPr>
            <a:grpSpLocks noChangeAspect="1"/>
          </p:cNvGrpSpPr>
          <p:nvPr/>
        </p:nvGrpSpPr>
        <p:grpSpPr bwMode="auto">
          <a:xfrm>
            <a:off x="6769758" y="1341737"/>
            <a:ext cx="488823" cy="503107"/>
            <a:chOff x="808" y="390"/>
            <a:chExt cx="308" cy="317"/>
          </a:xfrm>
          <a:solidFill>
            <a:schemeClr val="tx1"/>
          </a:solidFill>
        </p:grpSpPr>
        <p:sp>
          <p:nvSpPr>
            <p:cNvPr id="35" name="Freeform 6">
              <a:extLst>
                <a:ext uri="{FF2B5EF4-FFF2-40B4-BE49-F238E27FC236}">
                  <a16:creationId xmlns:a16="http://schemas.microsoft.com/office/drawing/2014/main" id="{0877F15C-3A89-4D1A-A48D-9BC3E78FD2B2}"/>
                </a:ext>
              </a:extLst>
            </p:cNvPr>
            <p:cNvSpPr>
              <a:spLocks noEditPoints="1"/>
            </p:cNvSpPr>
            <p:nvPr/>
          </p:nvSpPr>
          <p:spPr bwMode="auto">
            <a:xfrm>
              <a:off x="880" y="451"/>
              <a:ext cx="165" cy="256"/>
            </a:xfrm>
            <a:custGeom>
              <a:avLst/>
              <a:gdLst>
                <a:gd name="T0" fmla="*/ 659 w 1813"/>
                <a:gd name="T1" fmla="*/ 1252 h 2816"/>
                <a:gd name="T2" fmla="*/ 673 w 1813"/>
                <a:gd name="T3" fmla="*/ 1286 h 2816"/>
                <a:gd name="T4" fmla="*/ 744 w 1813"/>
                <a:gd name="T5" fmla="*/ 1803 h 2816"/>
                <a:gd name="T6" fmla="*/ 774 w 1813"/>
                <a:gd name="T7" fmla="*/ 1819 h 2816"/>
                <a:gd name="T8" fmla="*/ 1243 w 1813"/>
                <a:gd name="T9" fmla="*/ 1159 h 2816"/>
                <a:gd name="T10" fmla="*/ 957 w 1813"/>
                <a:gd name="T11" fmla="*/ 1137 h 2816"/>
                <a:gd name="T12" fmla="*/ 1250 w 1813"/>
                <a:gd name="T13" fmla="*/ 585 h 2816"/>
                <a:gd name="T14" fmla="*/ 907 w 1813"/>
                <a:gd name="T15" fmla="*/ 0 h 2816"/>
                <a:gd name="T16" fmla="*/ 1276 w 1813"/>
                <a:gd name="T17" fmla="*/ 79 h 2816"/>
                <a:gd name="T18" fmla="*/ 1573 w 1813"/>
                <a:gd name="T19" fmla="*/ 294 h 2816"/>
                <a:gd name="T20" fmla="*/ 1762 w 1813"/>
                <a:gd name="T21" fmla="*/ 608 h 2816"/>
                <a:gd name="T22" fmla="*/ 1809 w 1813"/>
                <a:gd name="T23" fmla="*/ 989 h 2816"/>
                <a:gd name="T24" fmla="*/ 1720 w 1813"/>
                <a:gd name="T25" fmla="*/ 1356 h 2816"/>
                <a:gd name="T26" fmla="*/ 1558 w 1813"/>
                <a:gd name="T27" fmla="*/ 1672 h 2816"/>
                <a:gd name="T28" fmla="*/ 1411 w 1813"/>
                <a:gd name="T29" fmla="*/ 1914 h 2816"/>
                <a:gd name="T30" fmla="*/ 1326 w 1813"/>
                <a:gd name="T31" fmla="*/ 2101 h 2816"/>
                <a:gd name="T32" fmla="*/ 1320 w 1813"/>
                <a:gd name="T33" fmla="*/ 2311 h 2816"/>
                <a:gd name="T34" fmla="*/ 1277 w 1813"/>
                <a:gd name="T35" fmla="*/ 2372 h 2816"/>
                <a:gd name="T36" fmla="*/ 1127 w 1813"/>
                <a:gd name="T37" fmla="*/ 2401 h 2816"/>
                <a:gd name="T38" fmla="*/ 946 w 1813"/>
                <a:gd name="T39" fmla="*/ 2415 h 2816"/>
                <a:gd name="T40" fmla="*/ 812 w 1813"/>
                <a:gd name="T41" fmla="*/ 2418 h 2816"/>
                <a:gd name="T42" fmla="*/ 797 w 1813"/>
                <a:gd name="T43" fmla="*/ 2418 h 2816"/>
                <a:gd name="T44" fmla="*/ 917 w 1813"/>
                <a:gd name="T45" fmla="*/ 2421 h 2816"/>
                <a:gd name="T46" fmla="*/ 1101 w 1813"/>
                <a:gd name="T47" fmla="*/ 2434 h 2816"/>
                <a:gd name="T48" fmla="*/ 1278 w 1813"/>
                <a:gd name="T49" fmla="*/ 2462 h 2816"/>
                <a:gd name="T50" fmla="*/ 1375 w 1813"/>
                <a:gd name="T51" fmla="*/ 2512 h 2816"/>
                <a:gd name="T52" fmla="*/ 1333 w 1813"/>
                <a:gd name="T53" fmla="*/ 2573 h 2816"/>
                <a:gd name="T54" fmla="*/ 1186 w 1813"/>
                <a:gd name="T55" fmla="*/ 2609 h 2816"/>
                <a:gd name="T56" fmla="*/ 1005 w 1813"/>
                <a:gd name="T57" fmla="*/ 2628 h 2816"/>
                <a:gd name="T58" fmla="*/ 969 w 1813"/>
                <a:gd name="T59" fmla="*/ 2632 h 2816"/>
                <a:gd name="T60" fmla="*/ 1139 w 1813"/>
                <a:gd name="T61" fmla="*/ 2642 h 2816"/>
                <a:gd name="T62" fmla="*/ 1279 w 1813"/>
                <a:gd name="T63" fmla="*/ 2673 h 2816"/>
                <a:gd name="T64" fmla="*/ 1321 w 1813"/>
                <a:gd name="T65" fmla="*/ 2742 h 2816"/>
                <a:gd name="T66" fmla="*/ 1251 w 1813"/>
                <a:gd name="T67" fmla="*/ 2813 h 2816"/>
                <a:gd name="T68" fmla="*/ 524 w 1813"/>
                <a:gd name="T69" fmla="*/ 2795 h 2816"/>
                <a:gd name="T70" fmla="*/ 491 w 1813"/>
                <a:gd name="T71" fmla="*/ 2707 h 2816"/>
                <a:gd name="T72" fmla="*/ 534 w 1813"/>
                <a:gd name="T73" fmla="*/ 2657 h 2816"/>
                <a:gd name="T74" fmla="*/ 524 w 1813"/>
                <a:gd name="T75" fmla="*/ 2608 h 2816"/>
                <a:gd name="T76" fmla="*/ 454 w 1813"/>
                <a:gd name="T77" fmla="*/ 2565 h 2816"/>
                <a:gd name="T78" fmla="*/ 443 w 1813"/>
                <a:gd name="T79" fmla="*/ 2497 h 2816"/>
                <a:gd name="T80" fmla="*/ 506 w 1813"/>
                <a:gd name="T81" fmla="*/ 2450 h 2816"/>
                <a:gd name="T82" fmla="*/ 536 w 1813"/>
                <a:gd name="T83" fmla="*/ 2406 h 2816"/>
                <a:gd name="T84" fmla="*/ 496 w 1813"/>
                <a:gd name="T85" fmla="*/ 2358 h 2816"/>
                <a:gd name="T86" fmla="*/ 501 w 1813"/>
                <a:gd name="T87" fmla="*/ 2281 h 2816"/>
                <a:gd name="T88" fmla="*/ 459 w 1813"/>
                <a:gd name="T89" fmla="*/ 2027 h 2816"/>
                <a:gd name="T90" fmla="*/ 345 w 1813"/>
                <a:gd name="T91" fmla="*/ 1817 h 2816"/>
                <a:gd name="T92" fmla="*/ 184 w 1813"/>
                <a:gd name="T93" fmla="*/ 1538 h 2816"/>
                <a:gd name="T94" fmla="*/ 43 w 1813"/>
                <a:gd name="T95" fmla="*/ 1205 h 2816"/>
                <a:gd name="T96" fmla="*/ 3 w 1813"/>
                <a:gd name="T97" fmla="*/ 831 h 2816"/>
                <a:gd name="T98" fmla="*/ 111 w 1813"/>
                <a:gd name="T99" fmla="*/ 473 h 2816"/>
                <a:gd name="T100" fmla="*/ 348 w 1813"/>
                <a:gd name="T101" fmla="*/ 194 h 2816"/>
                <a:gd name="T102" fmla="*/ 677 w 1813"/>
                <a:gd name="T103" fmla="*/ 30 h 2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3" h="2816">
                  <a:moveTo>
                    <a:pt x="989" y="580"/>
                  </a:moveTo>
                  <a:lnTo>
                    <a:pt x="979" y="581"/>
                  </a:lnTo>
                  <a:lnTo>
                    <a:pt x="972" y="586"/>
                  </a:lnTo>
                  <a:lnTo>
                    <a:pt x="966" y="594"/>
                  </a:lnTo>
                  <a:lnTo>
                    <a:pt x="659" y="1252"/>
                  </a:lnTo>
                  <a:lnTo>
                    <a:pt x="657" y="1259"/>
                  </a:lnTo>
                  <a:lnTo>
                    <a:pt x="657" y="1268"/>
                  </a:lnTo>
                  <a:lnTo>
                    <a:pt x="660" y="1275"/>
                  </a:lnTo>
                  <a:lnTo>
                    <a:pt x="667" y="1282"/>
                  </a:lnTo>
                  <a:lnTo>
                    <a:pt x="673" y="1286"/>
                  </a:lnTo>
                  <a:lnTo>
                    <a:pt x="681" y="1287"/>
                  </a:lnTo>
                  <a:lnTo>
                    <a:pt x="947" y="1288"/>
                  </a:lnTo>
                  <a:lnTo>
                    <a:pt x="744" y="1786"/>
                  </a:lnTo>
                  <a:lnTo>
                    <a:pt x="743" y="1795"/>
                  </a:lnTo>
                  <a:lnTo>
                    <a:pt x="744" y="1803"/>
                  </a:lnTo>
                  <a:lnTo>
                    <a:pt x="748" y="1812"/>
                  </a:lnTo>
                  <a:lnTo>
                    <a:pt x="755" y="1817"/>
                  </a:lnTo>
                  <a:lnTo>
                    <a:pt x="761" y="1819"/>
                  </a:lnTo>
                  <a:lnTo>
                    <a:pt x="767" y="1820"/>
                  </a:lnTo>
                  <a:lnTo>
                    <a:pt x="774" y="1819"/>
                  </a:lnTo>
                  <a:lnTo>
                    <a:pt x="781" y="1815"/>
                  </a:lnTo>
                  <a:lnTo>
                    <a:pt x="786" y="1809"/>
                  </a:lnTo>
                  <a:lnTo>
                    <a:pt x="1238" y="1176"/>
                  </a:lnTo>
                  <a:lnTo>
                    <a:pt x="1242" y="1168"/>
                  </a:lnTo>
                  <a:lnTo>
                    <a:pt x="1243" y="1159"/>
                  </a:lnTo>
                  <a:lnTo>
                    <a:pt x="1240" y="1150"/>
                  </a:lnTo>
                  <a:lnTo>
                    <a:pt x="1235" y="1144"/>
                  </a:lnTo>
                  <a:lnTo>
                    <a:pt x="1227" y="1138"/>
                  </a:lnTo>
                  <a:lnTo>
                    <a:pt x="1219" y="1137"/>
                  </a:lnTo>
                  <a:lnTo>
                    <a:pt x="957" y="1137"/>
                  </a:lnTo>
                  <a:lnTo>
                    <a:pt x="1255" y="616"/>
                  </a:lnTo>
                  <a:lnTo>
                    <a:pt x="1258" y="608"/>
                  </a:lnTo>
                  <a:lnTo>
                    <a:pt x="1258" y="600"/>
                  </a:lnTo>
                  <a:lnTo>
                    <a:pt x="1255" y="591"/>
                  </a:lnTo>
                  <a:lnTo>
                    <a:pt x="1250" y="585"/>
                  </a:lnTo>
                  <a:lnTo>
                    <a:pt x="1242" y="581"/>
                  </a:lnTo>
                  <a:lnTo>
                    <a:pt x="1234" y="580"/>
                  </a:lnTo>
                  <a:lnTo>
                    <a:pt x="989" y="580"/>
                  </a:lnTo>
                  <a:close/>
                  <a:moveTo>
                    <a:pt x="905" y="0"/>
                  </a:moveTo>
                  <a:lnTo>
                    <a:pt x="907" y="0"/>
                  </a:lnTo>
                  <a:lnTo>
                    <a:pt x="985" y="4"/>
                  </a:lnTo>
                  <a:lnTo>
                    <a:pt x="1062" y="14"/>
                  </a:lnTo>
                  <a:lnTo>
                    <a:pt x="1135" y="30"/>
                  </a:lnTo>
                  <a:lnTo>
                    <a:pt x="1207" y="52"/>
                  </a:lnTo>
                  <a:lnTo>
                    <a:pt x="1276" y="79"/>
                  </a:lnTo>
                  <a:lnTo>
                    <a:pt x="1343" y="112"/>
                  </a:lnTo>
                  <a:lnTo>
                    <a:pt x="1405" y="151"/>
                  </a:lnTo>
                  <a:lnTo>
                    <a:pt x="1465" y="194"/>
                  </a:lnTo>
                  <a:lnTo>
                    <a:pt x="1521" y="242"/>
                  </a:lnTo>
                  <a:lnTo>
                    <a:pt x="1573" y="294"/>
                  </a:lnTo>
                  <a:lnTo>
                    <a:pt x="1620" y="350"/>
                  </a:lnTo>
                  <a:lnTo>
                    <a:pt x="1663" y="409"/>
                  </a:lnTo>
                  <a:lnTo>
                    <a:pt x="1701" y="473"/>
                  </a:lnTo>
                  <a:lnTo>
                    <a:pt x="1734" y="538"/>
                  </a:lnTo>
                  <a:lnTo>
                    <a:pt x="1762" y="608"/>
                  </a:lnTo>
                  <a:lnTo>
                    <a:pt x="1783" y="681"/>
                  </a:lnTo>
                  <a:lnTo>
                    <a:pt x="1800" y="755"/>
                  </a:lnTo>
                  <a:lnTo>
                    <a:pt x="1809" y="831"/>
                  </a:lnTo>
                  <a:lnTo>
                    <a:pt x="1813" y="909"/>
                  </a:lnTo>
                  <a:lnTo>
                    <a:pt x="1809" y="989"/>
                  </a:lnTo>
                  <a:lnTo>
                    <a:pt x="1801" y="1066"/>
                  </a:lnTo>
                  <a:lnTo>
                    <a:pt x="1786" y="1142"/>
                  </a:lnTo>
                  <a:lnTo>
                    <a:pt x="1768" y="1215"/>
                  </a:lnTo>
                  <a:lnTo>
                    <a:pt x="1745" y="1286"/>
                  </a:lnTo>
                  <a:lnTo>
                    <a:pt x="1720" y="1356"/>
                  </a:lnTo>
                  <a:lnTo>
                    <a:pt x="1690" y="1423"/>
                  </a:lnTo>
                  <a:lnTo>
                    <a:pt x="1659" y="1488"/>
                  </a:lnTo>
                  <a:lnTo>
                    <a:pt x="1627" y="1551"/>
                  </a:lnTo>
                  <a:lnTo>
                    <a:pt x="1593" y="1612"/>
                  </a:lnTo>
                  <a:lnTo>
                    <a:pt x="1558" y="1672"/>
                  </a:lnTo>
                  <a:lnTo>
                    <a:pt x="1524" y="1729"/>
                  </a:lnTo>
                  <a:lnTo>
                    <a:pt x="1490" y="1784"/>
                  </a:lnTo>
                  <a:lnTo>
                    <a:pt x="1463" y="1828"/>
                  </a:lnTo>
                  <a:lnTo>
                    <a:pt x="1437" y="1872"/>
                  </a:lnTo>
                  <a:lnTo>
                    <a:pt x="1411" y="1914"/>
                  </a:lnTo>
                  <a:lnTo>
                    <a:pt x="1389" y="1956"/>
                  </a:lnTo>
                  <a:lnTo>
                    <a:pt x="1368" y="1995"/>
                  </a:lnTo>
                  <a:lnTo>
                    <a:pt x="1351" y="2032"/>
                  </a:lnTo>
                  <a:lnTo>
                    <a:pt x="1336" y="2067"/>
                  </a:lnTo>
                  <a:lnTo>
                    <a:pt x="1326" y="2101"/>
                  </a:lnTo>
                  <a:lnTo>
                    <a:pt x="1318" y="2132"/>
                  </a:lnTo>
                  <a:lnTo>
                    <a:pt x="1316" y="2161"/>
                  </a:lnTo>
                  <a:lnTo>
                    <a:pt x="1312" y="2281"/>
                  </a:lnTo>
                  <a:lnTo>
                    <a:pt x="1312" y="2289"/>
                  </a:lnTo>
                  <a:lnTo>
                    <a:pt x="1320" y="2311"/>
                  </a:lnTo>
                  <a:lnTo>
                    <a:pt x="1323" y="2334"/>
                  </a:lnTo>
                  <a:lnTo>
                    <a:pt x="1320" y="2346"/>
                  </a:lnTo>
                  <a:lnTo>
                    <a:pt x="1311" y="2355"/>
                  </a:lnTo>
                  <a:lnTo>
                    <a:pt x="1296" y="2365"/>
                  </a:lnTo>
                  <a:lnTo>
                    <a:pt x="1277" y="2372"/>
                  </a:lnTo>
                  <a:lnTo>
                    <a:pt x="1253" y="2380"/>
                  </a:lnTo>
                  <a:lnTo>
                    <a:pt x="1225" y="2386"/>
                  </a:lnTo>
                  <a:lnTo>
                    <a:pt x="1195" y="2392"/>
                  </a:lnTo>
                  <a:lnTo>
                    <a:pt x="1162" y="2397"/>
                  </a:lnTo>
                  <a:lnTo>
                    <a:pt x="1127" y="2401"/>
                  </a:lnTo>
                  <a:lnTo>
                    <a:pt x="1091" y="2405"/>
                  </a:lnTo>
                  <a:lnTo>
                    <a:pt x="1054" y="2408"/>
                  </a:lnTo>
                  <a:lnTo>
                    <a:pt x="1017" y="2410"/>
                  </a:lnTo>
                  <a:lnTo>
                    <a:pt x="981" y="2413"/>
                  </a:lnTo>
                  <a:lnTo>
                    <a:pt x="946" y="2415"/>
                  </a:lnTo>
                  <a:lnTo>
                    <a:pt x="914" y="2416"/>
                  </a:lnTo>
                  <a:lnTo>
                    <a:pt x="883" y="2417"/>
                  </a:lnTo>
                  <a:lnTo>
                    <a:pt x="856" y="2417"/>
                  </a:lnTo>
                  <a:lnTo>
                    <a:pt x="832" y="2418"/>
                  </a:lnTo>
                  <a:lnTo>
                    <a:pt x="812" y="2418"/>
                  </a:lnTo>
                  <a:lnTo>
                    <a:pt x="797" y="2418"/>
                  </a:lnTo>
                  <a:lnTo>
                    <a:pt x="788" y="2418"/>
                  </a:lnTo>
                  <a:lnTo>
                    <a:pt x="785" y="2418"/>
                  </a:lnTo>
                  <a:lnTo>
                    <a:pt x="788" y="2418"/>
                  </a:lnTo>
                  <a:lnTo>
                    <a:pt x="797" y="2418"/>
                  </a:lnTo>
                  <a:lnTo>
                    <a:pt x="812" y="2418"/>
                  </a:lnTo>
                  <a:lnTo>
                    <a:pt x="832" y="2419"/>
                  </a:lnTo>
                  <a:lnTo>
                    <a:pt x="857" y="2419"/>
                  </a:lnTo>
                  <a:lnTo>
                    <a:pt x="885" y="2420"/>
                  </a:lnTo>
                  <a:lnTo>
                    <a:pt x="917" y="2421"/>
                  </a:lnTo>
                  <a:lnTo>
                    <a:pt x="951" y="2423"/>
                  </a:lnTo>
                  <a:lnTo>
                    <a:pt x="987" y="2424"/>
                  </a:lnTo>
                  <a:lnTo>
                    <a:pt x="1024" y="2427"/>
                  </a:lnTo>
                  <a:lnTo>
                    <a:pt x="1063" y="2431"/>
                  </a:lnTo>
                  <a:lnTo>
                    <a:pt x="1101" y="2434"/>
                  </a:lnTo>
                  <a:lnTo>
                    <a:pt x="1140" y="2438"/>
                  </a:lnTo>
                  <a:lnTo>
                    <a:pt x="1177" y="2443"/>
                  </a:lnTo>
                  <a:lnTo>
                    <a:pt x="1213" y="2449"/>
                  </a:lnTo>
                  <a:lnTo>
                    <a:pt x="1246" y="2455"/>
                  </a:lnTo>
                  <a:lnTo>
                    <a:pt x="1278" y="2462"/>
                  </a:lnTo>
                  <a:lnTo>
                    <a:pt x="1307" y="2470"/>
                  </a:lnTo>
                  <a:lnTo>
                    <a:pt x="1331" y="2479"/>
                  </a:lnTo>
                  <a:lnTo>
                    <a:pt x="1351" y="2489"/>
                  </a:lnTo>
                  <a:lnTo>
                    <a:pt x="1366" y="2501"/>
                  </a:lnTo>
                  <a:lnTo>
                    <a:pt x="1375" y="2512"/>
                  </a:lnTo>
                  <a:lnTo>
                    <a:pt x="1378" y="2526"/>
                  </a:lnTo>
                  <a:lnTo>
                    <a:pt x="1375" y="2539"/>
                  </a:lnTo>
                  <a:lnTo>
                    <a:pt x="1366" y="2551"/>
                  </a:lnTo>
                  <a:lnTo>
                    <a:pt x="1352" y="2563"/>
                  </a:lnTo>
                  <a:lnTo>
                    <a:pt x="1333" y="2573"/>
                  </a:lnTo>
                  <a:lnTo>
                    <a:pt x="1310" y="2582"/>
                  </a:lnTo>
                  <a:lnTo>
                    <a:pt x="1282" y="2590"/>
                  </a:lnTo>
                  <a:lnTo>
                    <a:pt x="1253" y="2597"/>
                  </a:lnTo>
                  <a:lnTo>
                    <a:pt x="1220" y="2603"/>
                  </a:lnTo>
                  <a:lnTo>
                    <a:pt x="1186" y="2609"/>
                  </a:lnTo>
                  <a:lnTo>
                    <a:pt x="1150" y="2614"/>
                  </a:lnTo>
                  <a:lnTo>
                    <a:pt x="1114" y="2618"/>
                  </a:lnTo>
                  <a:lnTo>
                    <a:pt x="1077" y="2621"/>
                  </a:lnTo>
                  <a:lnTo>
                    <a:pt x="1040" y="2625"/>
                  </a:lnTo>
                  <a:lnTo>
                    <a:pt x="1005" y="2628"/>
                  </a:lnTo>
                  <a:lnTo>
                    <a:pt x="971" y="2629"/>
                  </a:lnTo>
                  <a:lnTo>
                    <a:pt x="939" y="2631"/>
                  </a:lnTo>
                  <a:lnTo>
                    <a:pt x="908" y="2632"/>
                  </a:lnTo>
                  <a:lnTo>
                    <a:pt x="938" y="2632"/>
                  </a:lnTo>
                  <a:lnTo>
                    <a:pt x="969" y="2632"/>
                  </a:lnTo>
                  <a:lnTo>
                    <a:pt x="1001" y="2633"/>
                  </a:lnTo>
                  <a:lnTo>
                    <a:pt x="1035" y="2634"/>
                  </a:lnTo>
                  <a:lnTo>
                    <a:pt x="1070" y="2636"/>
                  </a:lnTo>
                  <a:lnTo>
                    <a:pt x="1105" y="2638"/>
                  </a:lnTo>
                  <a:lnTo>
                    <a:pt x="1139" y="2642"/>
                  </a:lnTo>
                  <a:lnTo>
                    <a:pt x="1171" y="2646"/>
                  </a:lnTo>
                  <a:lnTo>
                    <a:pt x="1202" y="2651"/>
                  </a:lnTo>
                  <a:lnTo>
                    <a:pt x="1232" y="2657"/>
                  </a:lnTo>
                  <a:lnTo>
                    <a:pt x="1257" y="2665"/>
                  </a:lnTo>
                  <a:lnTo>
                    <a:pt x="1279" y="2673"/>
                  </a:lnTo>
                  <a:lnTo>
                    <a:pt x="1298" y="2683"/>
                  </a:lnTo>
                  <a:lnTo>
                    <a:pt x="1312" y="2693"/>
                  </a:lnTo>
                  <a:lnTo>
                    <a:pt x="1320" y="2706"/>
                  </a:lnTo>
                  <a:lnTo>
                    <a:pt x="1323" y="2721"/>
                  </a:lnTo>
                  <a:lnTo>
                    <a:pt x="1321" y="2742"/>
                  </a:lnTo>
                  <a:lnTo>
                    <a:pt x="1314" y="2762"/>
                  </a:lnTo>
                  <a:lnTo>
                    <a:pt x="1302" y="2780"/>
                  </a:lnTo>
                  <a:lnTo>
                    <a:pt x="1288" y="2795"/>
                  </a:lnTo>
                  <a:lnTo>
                    <a:pt x="1271" y="2807"/>
                  </a:lnTo>
                  <a:lnTo>
                    <a:pt x="1251" y="2813"/>
                  </a:lnTo>
                  <a:lnTo>
                    <a:pt x="1228" y="2816"/>
                  </a:lnTo>
                  <a:lnTo>
                    <a:pt x="584" y="2816"/>
                  </a:lnTo>
                  <a:lnTo>
                    <a:pt x="562" y="2813"/>
                  </a:lnTo>
                  <a:lnTo>
                    <a:pt x="542" y="2807"/>
                  </a:lnTo>
                  <a:lnTo>
                    <a:pt x="524" y="2795"/>
                  </a:lnTo>
                  <a:lnTo>
                    <a:pt x="509" y="2780"/>
                  </a:lnTo>
                  <a:lnTo>
                    <a:pt x="499" y="2762"/>
                  </a:lnTo>
                  <a:lnTo>
                    <a:pt x="491" y="2742"/>
                  </a:lnTo>
                  <a:lnTo>
                    <a:pt x="489" y="2721"/>
                  </a:lnTo>
                  <a:lnTo>
                    <a:pt x="491" y="2707"/>
                  </a:lnTo>
                  <a:lnTo>
                    <a:pt x="498" y="2696"/>
                  </a:lnTo>
                  <a:lnTo>
                    <a:pt x="506" y="2686"/>
                  </a:lnTo>
                  <a:lnTo>
                    <a:pt x="515" y="2676"/>
                  </a:lnTo>
                  <a:lnTo>
                    <a:pt x="526" y="2667"/>
                  </a:lnTo>
                  <a:lnTo>
                    <a:pt x="534" y="2657"/>
                  </a:lnTo>
                  <a:lnTo>
                    <a:pt x="541" y="2647"/>
                  </a:lnTo>
                  <a:lnTo>
                    <a:pt x="543" y="2634"/>
                  </a:lnTo>
                  <a:lnTo>
                    <a:pt x="541" y="2625"/>
                  </a:lnTo>
                  <a:lnTo>
                    <a:pt x="533" y="2616"/>
                  </a:lnTo>
                  <a:lnTo>
                    <a:pt x="524" y="2608"/>
                  </a:lnTo>
                  <a:lnTo>
                    <a:pt x="510" y="2600"/>
                  </a:lnTo>
                  <a:lnTo>
                    <a:pt x="496" y="2593"/>
                  </a:lnTo>
                  <a:lnTo>
                    <a:pt x="482" y="2584"/>
                  </a:lnTo>
                  <a:lnTo>
                    <a:pt x="467" y="2576"/>
                  </a:lnTo>
                  <a:lnTo>
                    <a:pt x="454" y="2565"/>
                  </a:lnTo>
                  <a:lnTo>
                    <a:pt x="444" y="2555"/>
                  </a:lnTo>
                  <a:lnTo>
                    <a:pt x="436" y="2541"/>
                  </a:lnTo>
                  <a:lnTo>
                    <a:pt x="434" y="2526"/>
                  </a:lnTo>
                  <a:lnTo>
                    <a:pt x="436" y="2511"/>
                  </a:lnTo>
                  <a:lnTo>
                    <a:pt x="443" y="2497"/>
                  </a:lnTo>
                  <a:lnTo>
                    <a:pt x="453" y="2486"/>
                  </a:lnTo>
                  <a:lnTo>
                    <a:pt x="465" y="2476"/>
                  </a:lnTo>
                  <a:lnTo>
                    <a:pt x="478" y="2467"/>
                  </a:lnTo>
                  <a:lnTo>
                    <a:pt x="492" y="2458"/>
                  </a:lnTo>
                  <a:lnTo>
                    <a:pt x="506" y="2450"/>
                  </a:lnTo>
                  <a:lnTo>
                    <a:pt x="518" y="2442"/>
                  </a:lnTo>
                  <a:lnTo>
                    <a:pt x="528" y="2435"/>
                  </a:lnTo>
                  <a:lnTo>
                    <a:pt x="534" y="2426"/>
                  </a:lnTo>
                  <a:lnTo>
                    <a:pt x="538" y="2418"/>
                  </a:lnTo>
                  <a:lnTo>
                    <a:pt x="536" y="2406"/>
                  </a:lnTo>
                  <a:lnTo>
                    <a:pt x="530" y="2397"/>
                  </a:lnTo>
                  <a:lnTo>
                    <a:pt x="523" y="2387"/>
                  </a:lnTo>
                  <a:lnTo>
                    <a:pt x="513" y="2378"/>
                  </a:lnTo>
                  <a:lnTo>
                    <a:pt x="504" y="2368"/>
                  </a:lnTo>
                  <a:lnTo>
                    <a:pt x="496" y="2358"/>
                  </a:lnTo>
                  <a:lnTo>
                    <a:pt x="491" y="2347"/>
                  </a:lnTo>
                  <a:lnTo>
                    <a:pt x="489" y="2334"/>
                  </a:lnTo>
                  <a:lnTo>
                    <a:pt x="491" y="2311"/>
                  </a:lnTo>
                  <a:lnTo>
                    <a:pt x="501" y="2289"/>
                  </a:lnTo>
                  <a:lnTo>
                    <a:pt x="501" y="2281"/>
                  </a:lnTo>
                  <a:lnTo>
                    <a:pt x="495" y="2161"/>
                  </a:lnTo>
                  <a:lnTo>
                    <a:pt x="493" y="2132"/>
                  </a:lnTo>
                  <a:lnTo>
                    <a:pt x="486" y="2099"/>
                  </a:lnTo>
                  <a:lnTo>
                    <a:pt x="474" y="2064"/>
                  </a:lnTo>
                  <a:lnTo>
                    <a:pt x="459" y="2027"/>
                  </a:lnTo>
                  <a:lnTo>
                    <a:pt x="442" y="1987"/>
                  </a:lnTo>
                  <a:lnTo>
                    <a:pt x="420" y="1946"/>
                  </a:lnTo>
                  <a:lnTo>
                    <a:pt x="397" y="1904"/>
                  </a:lnTo>
                  <a:lnTo>
                    <a:pt x="372" y="1860"/>
                  </a:lnTo>
                  <a:lnTo>
                    <a:pt x="345" y="1817"/>
                  </a:lnTo>
                  <a:lnTo>
                    <a:pt x="318" y="1771"/>
                  </a:lnTo>
                  <a:lnTo>
                    <a:pt x="285" y="1716"/>
                  </a:lnTo>
                  <a:lnTo>
                    <a:pt x="251" y="1659"/>
                  </a:lnTo>
                  <a:lnTo>
                    <a:pt x="217" y="1600"/>
                  </a:lnTo>
                  <a:lnTo>
                    <a:pt x="184" y="1538"/>
                  </a:lnTo>
                  <a:lnTo>
                    <a:pt x="151" y="1474"/>
                  </a:lnTo>
                  <a:lnTo>
                    <a:pt x="120" y="1410"/>
                  </a:lnTo>
                  <a:lnTo>
                    <a:pt x="92" y="1343"/>
                  </a:lnTo>
                  <a:lnTo>
                    <a:pt x="66" y="1275"/>
                  </a:lnTo>
                  <a:lnTo>
                    <a:pt x="43" y="1205"/>
                  </a:lnTo>
                  <a:lnTo>
                    <a:pt x="25" y="1133"/>
                  </a:lnTo>
                  <a:lnTo>
                    <a:pt x="12" y="1060"/>
                  </a:lnTo>
                  <a:lnTo>
                    <a:pt x="2" y="986"/>
                  </a:lnTo>
                  <a:lnTo>
                    <a:pt x="0" y="909"/>
                  </a:lnTo>
                  <a:lnTo>
                    <a:pt x="3" y="831"/>
                  </a:lnTo>
                  <a:lnTo>
                    <a:pt x="13" y="755"/>
                  </a:lnTo>
                  <a:lnTo>
                    <a:pt x="29" y="681"/>
                  </a:lnTo>
                  <a:lnTo>
                    <a:pt x="51" y="608"/>
                  </a:lnTo>
                  <a:lnTo>
                    <a:pt x="78" y="538"/>
                  </a:lnTo>
                  <a:lnTo>
                    <a:pt x="111" y="473"/>
                  </a:lnTo>
                  <a:lnTo>
                    <a:pt x="149" y="409"/>
                  </a:lnTo>
                  <a:lnTo>
                    <a:pt x="192" y="350"/>
                  </a:lnTo>
                  <a:lnTo>
                    <a:pt x="240" y="294"/>
                  </a:lnTo>
                  <a:lnTo>
                    <a:pt x="292" y="242"/>
                  </a:lnTo>
                  <a:lnTo>
                    <a:pt x="348" y="194"/>
                  </a:lnTo>
                  <a:lnTo>
                    <a:pt x="407" y="151"/>
                  </a:lnTo>
                  <a:lnTo>
                    <a:pt x="470" y="112"/>
                  </a:lnTo>
                  <a:lnTo>
                    <a:pt x="536" y="79"/>
                  </a:lnTo>
                  <a:lnTo>
                    <a:pt x="605" y="52"/>
                  </a:lnTo>
                  <a:lnTo>
                    <a:pt x="677" y="30"/>
                  </a:lnTo>
                  <a:lnTo>
                    <a:pt x="751" y="14"/>
                  </a:lnTo>
                  <a:lnTo>
                    <a:pt x="827" y="4"/>
                  </a:lnTo>
                  <a:lnTo>
                    <a:pt x="90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6" name="Freeform 7">
              <a:extLst>
                <a:ext uri="{FF2B5EF4-FFF2-40B4-BE49-F238E27FC236}">
                  <a16:creationId xmlns:a16="http://schemas.microsoft.com/office/drawing/2014/main" id="{BD95019F-14F5-4969-B76F-C121E65088E6}"/>
                </a:ext>
              </a:extLst>
            </p:cNvPr>
            <p:cNvSpPr>
              <a:spLocks/>
            </p:cNvSpPr>
            <p:nvPr/>
          </p:nvSpPr>
          <p:spPr bwMode="auto">
            <a:xfrm>
              <a:off x="1002" y="390"/>
              <a:ext cx="40" cy="58"/>
            </a:xfrm>
            <a:custGeom>
              <a:avLst/>
              <a:gdLst>
                <a:gd name="T0" fmla="*/ 318 w 442"/>
                <a:gd name="T1" fmla="*/ 0 h 640"/>
                <a:gd name="T2" fmla="*/ 344 w 442"/>
                <a:gd name="T3" fmla="*/ 4 h 640"/>
                <a:gd name="T4" fmla="*/ 369 w 442"/>
                <a:gd name="T5" fmla="*/ 13 h 640"/>
                <a:gd name="T6" fmla="*/ 391 w 442"/>
                <a:gd name="T7" fmla="*/ 27 h 640"/>
                <a:gd name="T8" fmla="*/ 409 w 442"/>
                <a:gd name="T9" fmla="*/ 45 h 640"/>
                <a:gd name="T10" fmla="*/ 424 w 442"/>
                <a:gd name="T11" fmla="*/ 65 h 640"/>
                <a:gd name="T12" fmla="*/ 435 w 442"/>
                <a:gd name="T13" fmla="*/ 87 h 640"/>
                <a:gd name="T14" fmla="*/ 441 w 442"/>
                <a:gd name="T15" fmla="*/ 111 h 640"/>
                <a:gd name="T16" fmla="*/ 442 w 442"/>
                <a:gd name="T17" fmla="*/ 137 h 640"/>
                <a:gd name="T18" fmla="*/ 438 w 442"/>
                <a:gd name="T19" fmla="*/ 162 h 640"/>
                <a:gd name="T20" fmla="*/ 429 w 442"/>
                <a:gd name="T21" fmla="*/ 187 h 640"/>
                <a:gd name="T22" fmla="*/ 246 w 442"/>
                <a:gd name="T23" fmla="*/ 566 h 640"/>
                <a:gd name="T24" fmla="*/ 233 w 442"/>
                <a:gd name="T25" fmla="*/ 588 h 640"/>
                <a:gd name="T26" fmla="*/ 216 w 442"/>
                <a:gd name="T27" fmla="*/ 607 h 640"/>
                <a:gd name="T28" fmla="*/ 197 w 442"/>
                <a:gd name="T29" fmla="*/ 620 h 640"/>
                <a:gd name="T30" fmla="*/ 176 w 442"/>
                <a:gd name="T31" fmla="*/ 631 h 640"/>
                <a:gd name="T32" fmla="*/ 153 w 442"/>
                <a:gd name="T33" fmla="*/ 637 h 640"/>
                <a:gd name="T34" fmla="*/ 129 w 442"/>
                <a:gd name="T35" fmla="*/ 640 h 640"/>
                <a:gd name="T36" fmla="*/ 101 w 442"/>
                <a:gd name="T37" fmla="*/ 636 h 640"/>
                <a:gd name="T38" fmla="*/ 73 w 442"/>
                <a:gd name="T39" fmla="*/ 627 h 640"/>
                <a:gd name="T40" fmla="*/ 50 w 442"/>
                <a:gd name="T41" fmla="*/ 613 h 640"/>
                <a:gd name="T42" fmla="*/ 32 w 442"/>
                <a:gd name="T43" fmla="*/ 596 h 640"/>
                <a:gd name="T44" fmla="*/ 17 w 442"/>
                <a:gd name="T45" fmla="*/ 576 h 640"/>
                <a:gd name="T46" fmla="*/ 7 w 442"/>
                <a:gd name="T47" fmla="*/ 552 h 640"/>
                <a:gd name="T48" fmla="*/ 2 w 442"/>
                <a:gd name="T49" fmla="*/ 528 h 640"/>
                <a:gd name="T50" fmla="*/ 0 w 442"/>
                <a:gd name="T51" fmla="*/ 504 h 640"/>
                <a:gd name="T52" fmla="*/ 4 w 442"/>
                <a:gd name="T53" fmla="*/ 478 h 640"/>
                <a:gd name="T54" fmla="*/ 13 w 442"/>
                <a:gd name="T55" fmla="*/ 454 h 640"/>
                <a:gd name="T56" fmla="*/ 196 w 442"/>
                <a:gd name="T57" fmla="*/ 73 h 640"/>
                <a:gd name="T58" fmla="*/ 210 w 442"/>
                <a:gd name="T59" fmla="*/ 51 h 640"/>
                <a:gd name="T60" fmla="*/ 227 w 442"/>
                <a:gd name="T61" fmla="*/ 32 h 640"/>
                <a:gd name="T62" fmla="*/ 248 w 442"/>
                <a:gd name="T63" fmla="*/ 18 h 640"/>
                <a:gd name="T64" fmla="*/ 270 w 442"/>
                <a:gd name="T65" fmla="*/ 8 h 640"/>
                <a:gd name="T66" fmla="*/ 294 w 442"/>
                <a:gd name="T67" fmla="*/ 1 h 640"/>
                <a:gd name="T68" fmla="*/ 318 w 442"/>
                <a:gd name="T69"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2" h="640">
                  <a:moveTo>
                    <a:pt x="318" y="0"/>
                  </a:moveTo>
                  <a:lnTo>
                    <a:pt x="344" y="4"/>
                  </a:lnTo>
                  <a:lnTo>
                    <a:pt x="369" y="13"/>
                  </a:lnTo>
                  <a:lnTo>
                    <a:pt x="391" y="27"/>
                  </a:lnTo>
                  <a:lnTo>
                    <a:pt x="409" y="45"/>
                  </a:lnTo>
                  <a:lnTo>
                    <a:pt x="424" y="65"/>
                  </a:lnTo>
                  <a:lnTo>
                    <a:pt x="435" y="87"/>
                  </a:lnTo>
                  <a:lnTo>
                    <a:pt x="441" y="111"/>
                  </a:lnTo>
                  <a:lnTo>
                    <a:pt x="442" y="137"/>
                  </a:lnTo>
                  <a:lnTo>
                    <a:pt x="438" y="162"/>
                  </a:lnTo>
                  <a:lnTo>
                    <a:pt x="429" y="187"/>
                  </a:lnTo>
                  <a:lnTo>
                    <a:pt x="246" y="566"/>
                  </a:lnTo>
                  <a:lnTo>
                    <a:pt x="233" y="588"/>
                  </a:lnTo>
                  <a:lnTo>
                    <a:pt x="216" y="607"/>
                  </a:lnTo>
                  <a:lnTo>
                    <a:pt x="197" y="620"/>
                  </a:lnTo>
                  <a:lnTo>
                    <a:pt x="176" y="631"/>
                  </a:lnTo>
                  <a:lnTo>
                    <a:pt x="153" y="637"/>
                  </a:lnTo>
                  <a:lnTo>
                    <a:pt x="129" y="640"/>
                  </a:lnTo>
                  <a:lnTo>
                    <a:pt x="101" y="636"/>
                  </a:lnTo>
                  <a:lnTo>
                    <a:pt x="73" y="627"/>
                  </a:lnTo>
                  <a:lnTo>
                    <a:pt x="50" y="613"/>
                  </a:lnTo>
                  <a:lnTo>
                    <a:pt x="32" y="596"/>
                  </a:lnTo>
                  <a:lnTo>
                    <a:pt x="17" y="576"/>
                  </a:lnTo>
                  <a:lnTo>
                    <a:pt x="7" y="552"/>
                  </a:lnTo>
                  <a:lnTo>
                    <a:pt x="2" y="528"/>
                  </a:lnTo>
                  <a:lnTo>
                    <a:pt x="0" y="504"/>
                  </a:lnTo>
                  <a:lnTo>
                    <a:pt x="4" y="478"/>
                  </a:lnTo>
                  <a:lnTo>
                    <a:pt x="13" y="454"/>
                  </a:lnTo>
                  <a:lnTo>
                    <a:pt x="196" y="73"/>
                  </a:lnTo>
                  <a:lnTo>
                    <a:pt x="210" y="51"/>
                  </a:lnTo>
                  <a:lnTo>
                    <a:pt x="227" y="32"/>
                  </a:lnTo>
                  <a:lnTo>
                    <a:pt x="248" y="18"/>
                  </a:lnTo>
                  <a:lnTo>
                    <a:pt x="270" y="8"/>
                  </a:lnTo>
                  <a:lnTo>
                    <a:pt x="294" y="1"/>
                  </a:lnTo>
                  <a:lnTo>
                    <a:pt x="31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7" name="Freeform 8">
              <a:extLst>
                <a:ext uri="{FF2B5EF4-FFF2-40B4-BE49-F238E27FC236}">
                  <a16:creationId xmlns:a16="http://schemas.microsoft.com/office/drawing/2014/main" id="{C509B2B4-8792-48E8-BCA5-E7EEA75D9306}"/>
                </a:ext>
              </a:extLst>
            </p:cNvPr>
            <p:cNvSpPr>
              <a:spLocks/>
            </p:cNvSpPr>
            <p:nvPr/>
          </p:nvSpPr>
          <p:spPr bwMode="auto">
            <a:xfrm>
              <a:off x="882" y="390"/>
              <a:ext cx="40" cy="58"/>
            </a:xfrm>
            <a:custGeom>
              <a:avLst/>
              <a:gdLst>
                <a:gd name="T0" fmla="*/ 123 w 442"/>
                <a:gd name="T1" fmla="*/ 0 h 640"/>
                <a:gd name="T2" fmla="*/ 148 w 442"/>
                <a:gd name="T3" fmla="*/ 1 h 640"/>
                <a:gd name="T4" fmla="*/ 173 w 442"/>
                <a:gd name="T5" fmla="*/ 8 h 640"/>
                <a:gd name="T6" fmla="*/ 195 w 442"/>
                <a:gd name="T7" fmla="*/ 18 h 640"/>
                <a:gd name="T8" fmla="*/ 215 w 442"/>
                <a:gd name="T9" fmla="*/ 32 h 640"/>
                <a:gd name="T10" fmla="*/ 233 w 442"/>
                <a:gd name="T11" fmla="*/ 51 h 640"/>
                <a:gd name="T12" fmla="*/ 247 w 442"/>
                <a:gd name="T13" fmla="*/ 73 h 640"/>
                <a:gd name="T14" fmla="*/ 429 w 442"/>
                <a:gd name="T15" fmla="*/ 454 h 640"/>
                <a:gd name="T16" fmla="*/ 439 w 442"/>
                <a:gd name="T17" fmla="*/ 478 h 640"/>
                <a:gd name="T18" fmla="*/ 442 w 442"/>
                <a:gd name="T19" fmla="*/ 504 h 640"/>
                <a:gd name="T20" fmla="*/ 441 w 442"/>
                <a:gd name="T21" fmla="*/ 528 h 640"/>
                <a:gd name="T22" fmla="*/ 436 w 442"/>
                <a:gd name="T23" fmla="*/ 552 h 640"/>
                <a:gd name="T24" fmla="*/ 425 w 442"/>
                <a:gd name="T25" fmla="*/ 576 h 640"/>
                <a:gd name="T26" fmla="*/ 410 w 442"/>
                <a:gd name="T27" fmla="*/ 596 h 640"/>
                <a:gd name="T28" fmla="*/ 391 w 442"/>
                <a:gd name="T29" fmla="*/ 613 h 640"/>
                <a:gd name="T30" fmla="*/ 369 w 442"/>
                <a:gd name="T31" fmla="*/ 627 h 640"/>
                <a:gd name="T32" fmla="*/ 351 w 442"/>
                <a:gd name="T33" fmla="*/ 634 h 640"/>
                <a:gd name="T34" fmla="*/ 332 w 442"/>
                <a:gd name="T35" fmla="*/ 638 h 640"/>
                <a:gd name="T36" fmla="*/ 313 w 442"/>
                <a:gd name="T37" fmla="*/ 640 h 640"/>
                <a:gd name="T38" fmla="*/ 289 w 442"/>
                <a:gd name="T39" fmla="*/ 637 h 640"/>
                <a:gd name="T40" fmla="*/ 267 w 442"/>
                <a:gd name="T41" fmla="*/ 631 h 640"/>
                <a:gd name="T42" fmla="*/ 244 w 442"/>
                <a:gd name="T43" fmla="*/ 620 h 640"/>
                <a:gd name="T44" fmla="*/ 225 w 442"/>
                <a:gd name="T45" fmla="*/ 607 h 640"/>
                <a:gd name="T46" fmla="*/ 210 w 442"/>
                <a:gd name="T47" fmla="*/ 588 h 640"/>
                <a:gd name="T48" fmla="*/ 196 w 442"/>
                <a:gd name="T49" fmla="*/ 566 h 640"/>
                <a:gd name="T50" fmla="*/ 13 w 442"/>
                <a:gd name="T51" fmla="*/ 187 h 640"/>
                <a:gd name="T52" fmla="*/ 5 w 442"/>
                <a:gd name="T53" fmla="*/ 162 h 640"/>
                <a:gd name="T54" fmla="*/ 0 w 442"/>
                <a:gd name="T55" fmla="*/ 137 h 640"/>
                <a:gd name="T56" fmla="*/ 2 w 442"/>
                <a:gd name="T57" fmla="*/ 111 h 640"/>
                <a:gd name="T58" fmla="*/ 8 w 442"/>
                <a:gd name="T59" fmla="*/ 87 h 640"/>
                <a:gd name="T60" fmla="*/ 17 w 442"/>
                <a:gd name="T61" fmla="*/ 65 h 640"/>
                <a:gd name="T62" fmla="*/ 32 w 442"/>
                <a:gd name="T63" fmla="*/ 45 h 640"/>
                <a:gd name="T64" fmla="*/ 51 w 442"/>
                <a:gd name="T65" fmla="*/ 27 h 640"/>
                <a:gd name="T66" fmla="*/ 73 w 442"/>
                <a:gd name="T67" fmla="*/ 13 h 640"/>
                <a:gd name="T68" fmla="*/ 98 w 442"/>
                <a:gd name="T69" fmla="*/ 4 h 640"/>
                <a:gd name="T70" fmla="*/ 123 w 442"/>
                <a:gd name="T7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2" h="640">
                  <a:moveTo>
                    <a:pt x="123" y="0"/>
                  </a:moveTo>
                  <a:lnTo>
                    <a:pt x="148" y="1"/>
                  </a:lnTo>
                  <a:lnTo>
                    <a:pt x="173" y="8"/>
                  </a:lnTo>
                  <a:lnTo>
                    <a:pt x="195" y="18"/>
                  </a:lnTo>
                  <a:lnTo>
                    <a:pt x="215" y="32"/>
                  </a:lnTo>
                  <a:lnTo>
                    <a:pt x="233" y="51"/>
                  </a:lnTo>
                  <a:lnTo>
                    <a:pt x="247" y="73"/>
                  </a:lnTo>
                  <a:lnTo>
                    <a:pt x="429" y="454"/>
                  </a:lnTo>
                  <a:lnTo>
                    <a:pt x="439" y="478"/>
                  </a:lnTo>
                  <a:lnTo>
                    <a:pt x="442" y="504"/>
                  </a:lnTo>
                  <a:lnTo>
                    <a:pt x="441" y="528"/>
                  </a:lnTo>
                  <a:lnTo>
                    <a:pt x="436" y="552"/>
                  </a:lnTo>
                  <a:lnTo>
                    <a:pt x="425" y="576"/>
                  </a:lnTo>
                  <a:lnTo>
                    <a:pt x="410" y="596"/>
                  </a:lnTo>
                  <a:lnTo>
                    <a:pt x="391" y="613"/>
                  </a:lnTo>
                  <a:lnTo>
                    <a:pt x="369" y="627"/>
                  </a:lnTo>
                  <a:lnTo>
                    <a:pt x="351" y="634"/>
                  </a:lnTo>
                  <a:lnTo>
                    <a:pt x="332" y="638"/>
                  </a:lnTo>
                  <a:lnTo>
                    <a:pt x="313" y="640"/>
                  </a:lnTo>
                  <a:lnTo>
                    <a:pt x="289" y="637"/>
                  </a:lnTo>
                  <a:lnTo>
                    <a:pt x="267" y="631"/>
                  </a:lnTo>
                  <a:lnTo>
                    <a:pt x="244" y="620"/>
                  </a:lnTo>
                  <a:lnTo>
                    <a:pt x="225" y="607"/>
                  </a:lnTo>
                  <a:lnTo>
                    <a:pt x="210" y="588"/>
                  </a:lnTo>
                  <a:lnTo>
                    <a:pt x="196" y="566"/>
                  </a:lnTo>
                  <a:lnTo>
                    <a:pt x="13" y="187"/>
                  </a:lnTo>
                  <a:lnTo>
                    <a:pt x="5" y="162"/>
                  </a:lnTo>
                  <a:lnTo>
                    <a:pt x="0" y="137"/>
                  </a:lnTo>
                  <a:lnTo>
                    <a:pt x="2" y="111"/>
                  </a:lnTo>
                  <a:lnTo>
                    <a:pt x="8" y="87"/>
                  </a:lnTo>
                  <a:lnTo>
                    <a:pt x="17" y="65"/>
                  </a:lnTo>
                  <a:lnTo>
                    <a:pt x="32" y="45"/>
                  </a:lnTo>
                  <a:lnTo>
                    <a:pt x="51" y="27"/>
                  </a:lnTo>
                  <a:lnTo>
                    <a:pt x="73" y="13"/>
                  </a:lnTo>
                  <a:lnTo>
                    <a:pt x="98" y="4"/>
                  </a:lnTo>
                  <a:lnTo>
                    <a:pt x="12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8" name="Freeform 9">
              <a:extLst>
                <a:ext uri="{FF2B5EF4-FFF2-40B4-BE49-F238E27FC236}">
                  <a16:creationId xmlns:a16="http://schemas.microsoft.com/office/drawing/2014/main" id="{FEA553DE-5CAD-481F-93A0-87232BA9D4BE}"/>
                </a:ext>
              </a:extLst>
            </p:cNvPr>
            <p:cNvSpPr>
              <a:spLocks/>
            </p:cNvSpPr>
            <p:nvPr/>
          </p:nvSpPr>
          <p:spPr bwMode="auto">
            <a:xfrm>
              <a:off x="1057" y="501"/>
              <a:ext cx="59" cy="36"/>
            </a:xfrm>
            <a:custGeom>
              <a:avLst/>
              <a:gdLst>
                <a:gd name="T0" fmla="*/ 534 w 656"/>
                <a:gd name="T1" fmla="*/ 0 h 398"/>
                <a:gd name="T2" fmla="*/ 558 w 656"/>
                <a:gd name="T3" fmla="*/ 3 h 398"/>
                <a:gd name="T4" fmla="*/ 583 w 656"/>
                <a:gd name="T5" fmla="*/ 13 h 398"/>
                <a:gd name="T6" fmla="*/ 604 w 656"/>
                <a:gd name="T7" fmla="*/ 26 h 398"/>
                <a:gd name="T8" fmla="*/ 622 w 656"/>
                <a:gd name="T9" fmla="*/ 43 h 398"/>
                <a:gd name="T10" fmla="*/ 637 w 656"/>
                <a:gd name="T11" fmla="*/ 63 h 398"/>
                <a:gd name="T12" fmla="*/ 648 w 656"/>
                <a:gd name="T13" fmla="*/ 87 h 398"/>
                <a:gd name="T14" fmla="*/ 654 w 656"/>
                <a:gd name="T15" fmla="*/ 112 h 398"/>
                <a:gd name="T16" fmla="*/ 656 w 656"/>
                <a:gd name="T17" fmla="*/ 138 h 398"/>
                <a:gd name="T18" fmla="*/ 651 w 656"/>
                <a:gd name="T19" fmla="*/ 162 h 398"/>
                <a:gd name="T20" fmla="*/ 642 w 656"/>
                <a:gd name="T21" fmla="*/ 186 h 398"/>
                <a:gd name="T22" fmla="*/ 629 w 656"/>
                <a:gd name="T23" fmla="*/ 207 h 398"/>
                <a:gd name="T24" fmla="*/ 612 w 656"/>
                <a:gd name="T25" fmla="*/ 226 h 398"/>
                <a:gd name="T26" fmla="*/ 592 w 656"/>
                <a:gd name="T27" fmla="*/ 241 h 398"/>
                <a:gd name="T28" fmla="*/ 568 w 656"/>
                <a:gd name="T29" fmla="*/ 252 h 398"/>
                <a:gd name="T30" fmla="*/ 171 w 656"/>
                <a:gd name="T31" fmla="*/ 391 h 398"/>
                <a:gd name="T32" fmla="*/ 150 w 656"/>
                <a:gd name="T33" fmla="*/ 397 h 398"/>
                <a:gd name="T34" fmla="*/ 128 w 656"/>
                <a:gd name="T35" fmla="*/ 398 h 398"/>
                <a:gd name="T36" fmla="*/ 106 w 656"/>
                <a:gd name="T37" fmla="*/ 397 h 398"/>
                <a:gd name="T38" fmla="*/ 84 w 656"/>
                <a:gd name="T39" fmla="*/ 390 h 398"/>
                <a:gd name="T40" fmla="*/ 64 w 656"/>
                <a:gd name="T41" fmla="*/ 381 h 398"/>
                <a:gd name="T42" fmla="*/ 45 w 656"/>
                <a:gd name="T43" fmla="*/ 368 h 398"/>
                <a:gd name="T44" fmla="*/ 29 w 656"/>
                <a:gd name="T45" fmla="*/ 352 h 398"/>
                <a:gd name="T46" fmla="*/ 17 w 656"/>
                <a:gd name="T47" fmla="*/ 333 h 398"/>
                <a:gd name="T48" fmla="*/ 6 w 656"/>
                <a:gd name="T49" fmla="*/ 311 h 398"/>
                <a:gd name="T50" fmla="*/ 1 w 656"/>
                <a:gd name="T51" fmla="*/ 285 h 398"/>
                <a:gd name="T52" fmla="*/ 0 w 656"/>
                <a:gd name="T53" fmla="*/ 260 h 398"/>
                <a:gd name="T54" fmla="*/ 4 w 656"/>
                <a:gd name="T55" fmla="*/ 234 h 398"/>
                <a:gd name="T56" fmla="*/ 12 w 656"/>
                <a:gd name="T57" fmla="*/ 211 h 398"/>
                <a:gd name="T58" fmla="*/ 25 w 656"/>
                <a:gd name="T59" fmla="*/ 190 h 398"/>
                <a:gd name="T60" fmla="*/ 42 w 656"/>
                <a:gd name="T61" fmla="*/ 172 h 398"/>
                <a:gd name="T62" fmla="*/ 62 w 656"/>
                <a:gd name="T63" fmla="*/ 156 h 398"/>
                <a:gd name="T64" fmla="*/ 86 w 656"/>
                <a:gd name="T65" fmla="*/ 145 h 398"/>
                <a:gd name="T66" fmla="*/ 483 w 656"/>
                <a:gd name="T67" fmla="*/ 6 h 398"/>
                <a:gd name="T68" fmla="*/ 509 w 656"/>
                <a:gd name="T69" fmla="*/ 0 h 398"/>
                <a:gd name="T70" fmla="*/ 534 w 656"/>
                <a:gd name="T7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6" h="398">
                  <a:moveTo>
                    <a:pt x="534" y="0"/>
                  </a:moveTo>
                  <a:lnTo>
                    <a:pt x="558" y="3"/>
                  </a:lnTo>
                  <a:lnTo>
                    <a:pt x="583" y="13"/>
                  </a:lnTo>
                  <a:lnTo>
                    <a:pt x="604" y="26"/>
                  </a:lnTo>
                  <a:lnTo>
                    <a:pt x="622" y="43"/>
                  </a:lnTo>
                  <a:lnTo>
                    <a:pt x="637" y="63"/>
                  </a:lnTo>
                  <a:lnTo>
                    <a:pt x="648" y="87"/>
                  </a:lnTo>
                  <a:lnTo>
                    <a:pt x="654" y="112"/>
                  </a:lnTo>
                  <a:lnTo>
                    <a:pt x="656" y="138"/>
                  </a:lnTo>
                  <a:lnTo>
                    <a:pt x="651" y="162"/>
                  </a:lnTo>
                  <a:lnTo>
                    <a:pt x="642" y="186"/>
                  </a:lnTo>
                  <a:lnTo>
                    <a:pt x="629" y="207"/>
                  </a:lnTo>
                  <a:lnTo>
                    <a:pt x="612" y="226"/>
                  </a:lnTo>
                  <a:lnTo>
                    <a:pt x="592" y="241"/>
                  </a:lnTo>
                  <a:lnTo>
                    <a:pt x="568" y="252"/>
                  </a:lnTo>
                  <a:lnTo>
                    <a:pt x="171" y="391"/>
                  </a:lnTo>
                  <a:lnTo>
                    <a:pt x="150" y="397"/>
                  </a:lnTo>
                  <a:lnTo>
                    <a:pt x="128" y="398"/>
                  </a:lnTo>
                  <a:lnTo>
                    <a:pt x="106" y="397"/>
                  </a:lnTo>
                  <a:lnTo>
                    <a:pt x="84" y="390"/>
                  </a:lnTo>
                  <a:lnTo>
                    <a:pt x="64" y="381"/>
                  </a:lnTo>
                  <a:lnTo>
                    <a:pt x="45" y="368"/>
                  </a:lnTo>
                  <a:lnTo>
                    <a:pt x="29" y="352"/>
                  </a:lnTo>
                  <a:lnTo>
                    <a:pt x="17" y="333"/>
                  </a:lnTo>
                  <a:lnTo>
                    <a:pt x="6" y="311"/>
                  </a:lnTo>
                  <a:lnTo>
                    <a:pt x="1" y="285"/>
                  </a:lnTo>
                  <a:lnTo>
                    <a:pt x="0" y="260"/>
                  </a:lnTo>
                  <a:lnTo>
                    <a:pt x="4" y="234"/>
                  </a:lnTo>
                  <a:lnTo>
                    <a:pt x="12" y="211"/>
                  </a:lnTo>
                  <a:lnTo>
                    <a:pt x="25" y="190"/>
                  </a:lnTo>
                  <a:lnTo>
                    <a:pt x="42" y="172"/>
                  </a:lnTo>
                  <a:lnTo>
                    <a:pt x="62" y="156"/>
                  </a:lnTo>
                  <a:lnTo>
                    <a:pt x="86" y="145"/>
                  </a:lnTo>
                  <a:lnTo>
                    <a:pt x="483" y="6"/>
                  </a:lnTo>
                  <a:lnTo>
                    <a:pt x="509" y="0"/>
                  </a:lnTo>
                  <a:lnTo>
                    <a:pt x="53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9" name="Freeform 10">
              <a:extLst>
                <a:ext uri="{FF2B5EF4-FFF2-40B4-BE49-F238E27FC236}">
                  <a16:creationId xmlns:a16="http://schemas.microsoft.com/office/drawing/2014/main" id="{279ECB38-DCA8-4B3D-8A9F-019053A3557B}"/>
                </a:ext>
              </a:extLst>
            </p:cNvPr>
            <p:cNvSpPr>
              <a:spLocks/>
            </p:cNvSpPr>
            <p:nvPr/>
          </p:nvSpPr>
          <p:spPr bwMode="auto">
            <a:xfrm>
              <a:off x="808" y="501"/>
              <a:ext cx="60" cy="36"/>
            </a:xfrm>
            <a:custGeom>
              <a:avLst/>
              <a:gdLst>
                <a:gd name="T0" fmla="*/ 121 w 656"/>
                <a:gd name="T1" fmla="*/ 0 h 398"/>
                <a:gd name="T2" fmla="*/ 147 w 656"/>
                <a:gd name="T3" fmla="*/ 0 h 398"/>
                <a:gd name="T4" fmla="*/ 172 w 656"/>
                <a:gd name="T5" fmla="*/ 6 h 398"/>
                <a:gd name="T6" fmla="*/ 569 w 656"/>
                <a:gd name="T7" fmla="*/ 145 h 398"/>
                <a:gd name="T8" fmla="*/ 593 w 656"/>
                <a:gd name="T9" fmla="*/ 156 h 398"/>
                <a:gd name="T10" fmla="*/ 614 w 656"/>
                <a:gd name="T11" fmla="*/ 172 h 398"/>
                <a:gd name="T12" fmla="*/ 631 w 656"/>
                <a:gd name="T13" fmla="*/ 190 h 398"/>
                <a:gd name="T14" fmla="*/ 643 w 656"/>
                <a:gd name="T15" fmla="*/ 211 h 398"/>
                <a:gd name="T16" fmla="*/ 652 w 656"/>
                <a:gd name="T17" fmla="*/ 234 h 398"/>
                <a:gd name="T18" fmla="*/ 656 w 656"/>
                <a:gd name="T19" fmla="*/ 260 h 398"/>
                <a:gd name="T20" fmla="*/ 655 w 656"/>
                <a:gd name="T21" fmla="*/ 285 h 398"/>
                <a:gd name="T22" fmla="*/ 649 w 656"/>
                <a:gd name="T23" fmla="*/ 311 h 398"/>
                <a:gd name="T24" fmla="*/ 639 w 656"/>
                <a:gd name="T25" fmla="*/ 333 h 398"/>
                <a:gd name="T26" fmla="*/ 625 w 656"/>
                <a:gd name="T27" fmla="*/ 351 h 398"/>
                <a:gd name="T28" fmla="*/ 609 w 656"/>
                <a:gd name="T29" fmla="*/ 368 h 398"/>
                <a:gd name="T30" fmla="*/ 591 w 656"/>
                <a:gd name="T31" fmla="*/ 381 h 398"/>
                <a:gd name="T32" fmla="*/ 571 w 656"/>
                <a:gd name="T33" fmla="*/ 390 h 398"/>
                <a:gd name="T34" fmla="*/ 549 w 656"/>
                <a:gd name="T35" fmla="*/ 397 h 398"/>
                <a:gd name="T36" fmla="*/ 526 w 656"/>
                <a:gd name="T37" fmla="*/ 398 h 398"/>
                <a:gd name="T38" fmla="*/ 505 w 656"/>
                <a:gd name="T39" fmla="*/ 397 h 398"/>
                <a:gd name="T40" fmla="*/ 484 w 656"/>
                <a:gd name="T41" fmla="*/ 391 h 398"/>
                <a:gd name="T42" fmla="*/ 87 w 656"/>
                <a:gd name="T43" fmla="*/ 252 h 398"/>
                <a:gd name="T44" fmla="*/ 63 w 656"/>
                <a:gd name="T45" fmla="*/ 241 h 398"/>
                <a:gd name="T46" fmla="*/ 42 w 656"/>
                <a:gd name="T47" fmla="*/ 226 h 398"/>
                <a:gd name="T48" fmla="*/ 25 w 656"/>
                <a:gd name="T49" fmla="*/ 207 h 398"/>
                <a:gd name="T50" fmla="*/ 13 w 656"/>
                <a:gd name="T51" fmla="*/ 186 h 398"/>
                <a:gd name="T52" fmla="*/ 4 w 656"/>
                <a:gd name="T53" fmla="*/ 162 h 398"/>
                <a:gd name="T54" fmla="*/ 0 w 656"/>
                <a:gd name="T55" fmla="*/ 138 h 398"/>
                <a:gd name="T56" fmla="*/ 1 w 656"/>
                <a:gd name="T57" fmla="*/ 112 h 398"/>
                <a:gd name="T58" fmla="*/ 7 w 656"/>
                <a:gd name="T59" fmla="*/ 87 h 398"/>
                <a:gd name="T60" fmla="*/ 18 w 656"/>
                <a:gd name="T61" fmla="*/ 63 h 398"/>
                <a:gd name="T62" fmla="*/ 33 w 656"/>
                <a:gd name="T63" fmla="*/ 43 h 398"/>
                <a:gd name="T64" fmla="*/ 52 w 656"/>
                <a:gd name="T65" fmla="*/ 26 h 398"/>
                <a:gd name="T66" fmla="*/ 73 w 656"/>
                <a:gd name="T67" fmla="*/ 13 h 398"/>
                <a:gd name="T68" fmla="*/ 96 w 656"/>
                <a:gd name="T69" fmla="*/ 3 h 398"/>
                <a:gd name="T70" fmla="*/ 121 w 656"/>
                <a:gd name="T7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6" h="398">
                  <a:moveTo>
                    <a:pt x="121" y="0"/>
                  </a:moveTo>
                  <a:lnTo>
                    <a:pt x="147" y="0"/>
                  </a:lnTo>
                  <a:lnTo>
                    <a:pt x="172" y="6"/>
                  </a:lnTo>
                  <a:lnTo>
                    <a:pt x="569" y="145"/>
                  </a:lnTo>
                  <a:lnTo>
                    <a:pt x="593" y="156"/>
                  </a:lnTo>
                  <a:lnTo>
                    <a:pt x="614" y="172"/>
                  </a:lnTo>
                  <a:lnTo>
                    <a:pt x="631" y="190"/>
                  </a:lnTo>
                  <a:lnTo>
                    <a:pt x="643" y="211"/>
                  </a:lnTo>
                  <a:lnTo>
                    <a:pt x="652" y="234"/>
                  </a:lnTo>
                  <a:lnTo>
                    <a:pt x="656" y="260"/>
                  </a:lnTo>
                  <a:lnTo>
                    <a:pt x="655" y="285"/>
                  </a:lnTo>
                  <a:lnTo>
                    <a:pt x="649" y="311"/>
                  </a:lnTo>
                  <a:lnTo>
                    <a:pt x="639" y="333"/>
                  </a:lnTo>
                  <a:lnTo>
                    <a:pt x="625" y="351"/>
                  </a:lnTo>
                  <a:lnTo>
                    <a:pt x="609" y="368"/>
                  </a:lnTo>
                  <a:lnTo>
                    <a:pt x="591" y="381"/>
                  </a:lnTo>
                  <a:lnTo>
                    <a:pt x="571" y="390"/>
                  </a:lnTo>
                  <a:lnTo>
                    <a:pt x="549" y="397"/>
                  </a:lnTo>
                  <a:lnTo>
                    <a:pt x="526" y="398"/>
                  </a:lnTo>
                  <a:lnTo>
                    <a:pt x="505" y="397"/>
                  </a:lnTo>
                  <a:lnTo>
                    <a:pt x="484" y="391"/>
                  </a:lnTo>
                  <a:lnTo>
                    <a:pt x="87" y="252"/>
                  </a:lnTo>
                  <a:lnTo>
                    <a:pt x="63" y="241"/>
                  </a:lnTo>
                  <a:lnTo>
                    <a:pt x="42" y="226"/>
                  </a:lnTo>
                  <a:lnTo>
                    <a:pt x="25" y="207"/>
                  </a:lnTo>
                  <a:lnTo>
                    <a:pt x="13" y="186"/>
                  </a:lnTo>
                  <a:lnTo>
                    <a:pt x="4" y="162"/>
                  </a:lnTo>
                  <a:lnTo>
                    <a:pt x="0" y="138"/>
                  </a:lnTo>
                  <a:lnTo>
                    <a:pt x="1" y="112"/>
                  </a:lnTo>
                  <a:lnTo>
                    <a:pt x="7" y="87"/>
                  </a:lnTo>
                  <a:lnTo>
                    <a:pt x="18" y="63"/>
                  </a:lnTo>
                  <a:lnTo>
                    <a:pt x="33" y="43"/>
                  </a:lnTo>
                  <a:lnTo>
                    <a:pt x="52" y="26"/>
                  </a:lnTo>
                  <a:lnTo>
                    <a:pt x="73" y="13"/>
                  </a:lnTo>
                  <a:lnTo>
                    <a:pt x="96" y="3"/>
                  </a:lnTo>
                  <a:lnTo>
                    <a:pt x="12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40" name="Freeform 36">
            <a:extLst>
              <a:ext uri="{FF2B5EF4-FFF2-40B4-BE49-F238E27FC236}">
                <a16:creationId xmlns:a16="http://schemas.microsoft.com/office/drawing/2014/main" id="{8630E86F-B851-4CE6-9E94-30C5C798F226}"/>
              </a:ext>
            </a:extLst>
          </p:cNvPr>
          <p:cNvSpPr>
            <a:spLocks noEditPoints="1"/>
          </p:cNvSpPr>
          <p:nvPr/>
        </p:nvSpPr>
        <p:spPr bwMode="auto">
          <a:xfrm>
            <a:off x="10383625" y="1457079"/>
            <a:ext cx="404985" cy="417850"/>
          </a:xfrm>
          <a:custGeom>
            <a:avLst/>
            <a:gdLst>
              <a:gd name="T0" fmla="*/ 2696 w 2974"/>
              <a:gd name="T1" fmla="*/ 2647 h 3175"/>
              <a:gd name="T2" fmla="*/ 2653 w 2974"/>
              <a:gd name="T3" fmla="*/ 2702 h 3175"/>
              <a:gd name="T4" fmla="*/ 2653 w 2974"/>
              <a:gd name="T5" fmla="*/ 2768 h 3175"/>
              <a:gd name="T6" fmla="*/ 2696 w 2974"/>
              <a:gd name="T7" fmla="*/ 2823 h 3175"/>
              <a:gd name="T8" fmla="*/ 2761 w 2974"/>
              <a:gd name="T9" fmla="*/ 2837 h 3175"/>
              <a:gd name="T10" fmla="*/ 2822 w 2974"/>
              <a:gd name="T11" fmla="*/ 2808 h 3175"/>
              <a:gd name="T12" fmla="*/ 2852 w 2974"/>
              <a:gd name="T13" fmla="*/ 2746 h 3175"/>
              <a:gd name="T14" fmla="*/ 2836 w 2974"/>
              <a:gd name="T15" fmla="*/ 2680 h 3175"/>
              <a:gd name="T16" fmla="*/ 2783 w 2974"/>
              <a:gd name="T17" fmla="*/ 2637 h 3175"/>
              <a:gd name="T18" fmla="*/ 541 w 2974"/>
              <a:gd name="T19" fmla="*/ 0 h 3175"/>
              <a:gd name="T20" fmla="*/ 1190 w 2974"/>
              <a:gd name="T21" fmla="*/ 816 h 3175"/>
              <a:gd name="T22" fmla="*/ 2426 w 2974"/>
              <a:gd name="T23" fmla="*/ 379 h 3175"/>
              <a:gd name="T24" fmla="*/ 2762 w 2974"/>
              <a:gd name="T25" fmla="*/ 718 h 3175"/>
              <a:gd name="T26" fmla="*/ 2912 w 2974"/>
              <a:gd name="T27" fmla="*/ 2566 h 3175"/>
              <a:gd name="T28" fmla="*/ 2948 w 2974"/>
              <a:gd name="T29" fmla="*/ 2621 h 3175"/>
              <a:gd name="T30" fmla="*/ 2974 w 2974"/>
              <a:gd name="T31" fmla="*/ 2715 h 3175"/>
              <a:gd name="T32" fmla="*/ 2960 w 2974"/>
              <a:gd name="T33" fmla="*/ 2810 h 3175"/>
              <a:gd name="T34" fmla="*/ 2907 w 2974"/>
              <a:gd name="T35" fmla="*/ 2894 h 3175"/>
              <a:gd name="T36" fmla="*/ 2824 w 2974"/>
              <a:gd name="T37" fmla="*/ 2949 h 3175"/>
              <a:gd name="T38" fmla="*/ 2730 w 2974"/>
              <a:gd name="T39" fmla="*/ 2962 h 3175"/>
              <a:gd name="T40" fmla="*/ 2637 w 2974"/>
              <a:gd name="T41" fmla="*/ 2936 h 3175"/>
              <a:gd name="T42" fmla="*/ 2582 w 2974"/>
              <a:gd name="T43" fmla="*/ 2898 h 3175"/>
              <a:gd name="T44" fmla="*/ 1459 w 2974"/>
              <a:gd name="T45" fmla="*/ 2121 h 3175"/>
              <a:gd name="T46" fmla="*/ 1211 w 2974"/>
              <a:gd name="T47" fmla="*/ 2271 h 3175"/>
              <a:gd name="T48" fmla="*/ 1157 w 2974"/>
              <a:gd name="T49" fmla="*/ 2357 h 3175"/>
              <a:gd name="T50" fmla="*/ 1075 w 2974"/>
              <a:gd name="T51" fmla="*/ 2460 h 3175"/>
              <a:gd name="T52" fmla="*/ 974 w 2974"/>
              <a:gd name="T53" fmla="*/ 2572 h 3175"/>
              <a:gd name="T54" fmla="*/ 864 w 2974"/>
              <a:gd name="T55" fmla="*/ 2683 h 3175"/>
              <a:gd name="T56" fmla="*/ 754 w 2974"/>
              <a:gd name="T57" fmla="*/ 2786 h 3175"/>
              <a:gd name="T58" fmla="*/ 651 w 2974"/>
              <a:gd name="T59" fmla="*/ 2868 h 3175"/>
              <a:gd name="T60" fmla="*/ 566 w 2974"/>
              <a:gd name="T61" fmla="*/ 2923 h 3175"/>
              <a:gd name="T62" fmla="*/ 418 w 2974"/>
              <a:gd name="T63" fmla="*/ 3175 h 3175"/>
              <a:gd name="T64" fmla="*/ 238 w 2974"/>
              <a:gd name="T65" fmla="*/ 2625 h 3175"/>
              <a:gd name="T66" fmla="*/ 280 w 2974"/>
              <a:gd name="T67" fmla="*/ 2546 h 3175"/>
              <a:gd name="T68" fmla="*/ 355 w 2974"/>
              <a:gd name="T69" fmla="*/ 2448 h 3175"/>
              <a:gd name="T70" fmla="*/ 450 w 2974"/>
              <a:gd name="T71" fmla="*/ 2338 h 3175"/>
              <a:gd name="T72" fmla="*/ 558 w 2974"/>
              <a:gd name="T73" fmla="*/ 2225 h 3175"/>
              <a:gd name="T74" fmla="*/ 669 w 2974"/>
              <a:gd name="T75" fmla="*/ 2119 h 3175"/>
              <a:gd name="T76" fmla="*/ 775 w 2974"/>
              <a:gd name="T77" fmla="*/ 2029 h 3175"/>
              <a:gd name="T78" fmla="*/ 867 w 2974"/>
              <a:gd name="T79" fmla="*/ 1964 h 3175"/>
              <a:gd name="T80" fmla="*/ 859 w 2974"/>
              <a:gd name="T81" fmla="*/ 1882 h 3175"/>
              <a:gd name="T82" fmla="*/ 1339 w 2974"/>
              <a:gd name="T83" fmla="*/ 1635 h 3175"/>
              <a:gd name="T84" fmla="*/ 240 w 2974"/>
              <a:gd name="T85" fmla="*/ 1135 h 3175"/>
              <a:gd name="T86" fmla="*/ 480 w 2974"/>
              <a:gd name="T87" fmla="*/ 759 h 3175"/>
              <a:gd name="T88" fmla="*/ 541 w 2974"/>
              <a:gd name="T89" fmla="*/ 0 h 3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74" h="3175">
                <a:moveTo>
                  <a:pt x="2738" y="2632"/>
                </a:moveTo>
                <a:lnTo>
                  <a:pt x="2716" y="2637"/>
                </a:lnTo>
                <a:lnTo>
                  <a:pt x="2696" y="2647"/>
                </a:lnTo>
                <a:lnTo>
                  <a:pt x="2676" y="2662"/>
                </a:lnTo>
                <a:lnTo>
                  <a:pt x="2662" y="2680"/>
                </a:lnTo>
                <a:lnTo>
                  <a:pt x="2653" y="2702"/>
                </a:lnTo>
                <a:lnTo>
                  <a:pt x="2648" y="2724"/>
                </a:lnTo>
                <a:lnTo>
                  <a:pt x="2649" y="2746"/>
                </a:lnTo>
                <a:lnTo>
                  <a:pt x="2653" y="2768"/>
                </a:lnTo>
                <a:lnTo>
                  <a:pt x="2663" y="2789"/>
                </a:lnTo>
                <a:lnTo>
                  <a:pt x="2677" y="2808"/>
                </a:lnTo>
                <a:lnTo>
                  <a:pt x="2696" y="2823"/>
                </a:lnTo>
                <a:lnTo>
                  <a:pt x="2717" y="2833"/>
                </a:lnTo>
                <a:lnTo>
                  <a:pt x="2738" y="2837"/>
                </a:lnTo>
                <a:lnTo>
                  <a:pt x="2761" y="2837"/>
                </a:lnTo>
                <a:lnTo>
                  <a:pt x="2783" y="2832"/>
                </a:lnTo>
                <a:lnTo>
                  <a:pt x="2804" y="2823"/>
                </a:lnTo>
                <a:lnTo>
                  <a:pt x="2822" y="2808"/>
                </a:lnTo>
                <a:lnTo>
                  <a:pt x="2836" y="2789"/>
                </a:lnTo>
                <a:lnTo>
                  <a:pt x="2846" y="2768"/>
                </a:lnTo>
                <a:lnTo>
                  <a:pt x="2852" y="2746"/>
                </a:lnTo>
                <a:lnTo>
                  <a:pt x="2852" y="2724"/>
                </a:lnTo>
                <a:lnTo>
                  <a:pt x="2846" y="2701"/>
                </a:lnTo>
                <a:lnTo>
                  <a:pt x="2836" y="2680"/>
                </a:lnTo>
                <a:lnTo>
                  <a:pt x="2822" y="2662"/>
                </a:lnTo>
                <a:lnTo>
                  <a:pt x="2804" y="2647"/>
                </a:lnTo>
                <a:lnTo>
                  <a:pt x="2783" y="2637"/>
                </a:lnTo>
                <a:lnTo>
                  <a:pt x="2761" y="2632"/>
                </a:lnTo>
                <a:lnTo>
                  <a:pt x="2738" y="2632"/>
                </a:lnTo>
                <a:close/>
                <a:moveTo>
                  <a:pt x="541" y="0"/>
                </a:moveTo>
                <a:lnTo>
                  <a:pt x="541" y="0"/>
                </a:lnTo>
                <a:lnTo>
                  <a:pt x="1188" y="175"/>
                </a:lnTo>
                <a:lnTo>
                  <a:pt x="1190" y="816"/>
                </a:lnTo>
                <a:lnTo>
                  <a:pt x="1667" y="1301"/>
                </a:lnTo>
                <a:lnTo>
                  <a:pt x="2149" y="815"/>
                </a:lnTo>
                <a:lnTo>
                  <a:pt x="2426" y="379"/>
                </a:lnTo>
                <a:lnTo>
                  <a:pt x="2734" y="205"/>
                </a:lnTo>
                <a:lnTo>
                  <a:pt x="2933" y="407"/>
                </a:lnTo>
                <a:lnTo>
                  <a:pt x="2762" y="718"/>
                </a:lnTo>
                <a:lnTo>
                  <a:pt x="2331" y="999"/>
                </a:lnTo>
                <a:lnTo>
                  <a:pt x="1850" y="1487"/>
                </a:lnTo>
                <a:lnTo>
                  <a:pt x="2912" y="2566"/>
                </a:lnTo>
                <a:lnTo>
                  <a:pt x="2910" y="2567"/>
                </a:lnTo>
                <a:lnTo>
                  <a:pt x="2931" y="2593"/>
                </a:lnTo>
                <a:lnTo>
                  <a:pt x="2948" y="2621"/>
                </a:lnTo>
                <a:lnTo>
                  <a:pt x="2962" y="2651"/>
                </a:lnTo>
                <a:lnTo>
                  <a:pt x="2970" y="2683"/>
                </a:lnTo>
                <a:lnTo>
                  <a:pt x="2974" y="2715"/>
                </a:lnTo>
                <a:lnTo>
                  <a:pt x="2974" y="2747"/>
                </a:lnTo>
                <a:lnTo>
                  <a:pt x="2969" y="2779"/>
                </a:lnTo>
                <a:lnTo>
                  <a:pt x="2960" y="2810"/>
                </a:lnTo>
                <a:lnTo>
                  <a:pt x="2946" y="2840"/>
                </a:lnTo>
                <a:lnTo>
                  <a:pt x="2929" y="2868"/>
                </a:lnTo>
                <a:lnTo>
                  <a:pt x="2907" y="2894"/>
                </a:lnTo>
                <a:lnTo>
                  <a:pt x="2881" y="2917"/>
                </a:lnTo>
                <a:lnTo>
                  <a:pt x="2854" y="2935"/>
                </a:lnTo>
                <a:lnTo>
                  <a:pt x="2824" y="2949"/>
                </a:lnTo>
                <a:lnTo>
                  <a:pt x="2793" y="2957"/>
                </a:lnTo>
                <a:lnTo>
                  <a:pt x="2762" y="2962"/>
                </a:lnTo>
                <a:lnTo>
                  <a:pt x="2730" y="2962"/>
                </a:lnTo>
                <a:lnTo>
                  <a:pt x="2699" y="2958"/>
                </a:lnTo>
                <a:lnTo>
                  <a:pt x="2668" y="2949"/>
                </a:lnTo>
                <a:lnTo>
                  <a:pt x="2637" y="2936"/>
                </a:lnTo>
                <a:lnTo>
                  <a:pt x="2610" y="2918"/>
                </a:lnTo>
                <a:lnTo>
                  <a:pt x="2584" y="2896"/>
                </a:lnTo>
                <a:lnTo>
                  <a:pt x="2582" y="2898"/>
                </a:lnTo>
                <a:lnTo>
                  <a:pt x="1521" y="1820"/>
                </a:lnTo>
                <a:lnTo>
                  <a:pt x="1342" y="2001"/>
                </a:lnTo>
                <a:lnTo>
                  <a:pt x="1459" y="2121"/>
                </a:lnTo>
                <a:lnTo>
                  <a:pt x="1277" y="2305"/>
                </a:lnTo>
                <a:lnTo>
                  <a:pt x="1221" y="2248"/>
                </a:lnTo>
                <a:lnTo>
                  <a:pt x="1211" y="2271"/>
                </a:lnTo>
                <a:lnTo>
                  <a:pt x="1196" y="2297"/>
                </a:lnTo>
                <a:lnTo>
                  <a:pt x="1178" y="2325"/>
                </a:lnTo>
                <a:lnTo>
                  <a:pt x="1157" y="2357"/>
                </a:lnTo>
                <a:lnTo>
                  <a:pt x="1132" y="2390"/>
                </a:lnTo>
                <a:lnTo>
                  <a:pt x="1105" y="2424"/>
                </a:lnTo>
                <a:lnTo>
                  <a:pt x="1075" y="2460"/>
                </a:lnTo>
                <a:lnTo>
                  <a:pt x="1042" y="2498"/>
                </a:lnTo>
                <a:lnTo>
                  <a:pt x="1010" y="2535"/>
                </a:lnTo>
                <a:lnTo>
                  <a:pt x="974" y="2572"/>
                </a:lnTo>
                <a:lnTo>
                  <a:pt x="938" y="2610"/>
                </a:lnTo>
                <a:lnTo>
                  <a:pt x="902" y="2647"/>
                </a:lnTo>
                <a:lnTo>
                  <a:pt x="864" y="2683"/>
                </a:lnTo>
                <a:lnTo>
                  <a:pt x="827" y="2720"/>
                </a:lnTo>
                <a:lnTo>
                  <a:pt x="789" y="2754"/>
                </a:lnTo>
                <a:lnTo>
                  <a:pt x="754" y="2786"/>
                </a:lnTo>
                <a:lnTo>
                  <a:pt x="718" y="2816"/>
                </a:lnTo>
                <a:lnTo>
                  <a:pt x="683" y="2843"/>
                </a:lnTo>
                <a:lnTo>
                  <a:pt x="651" y="2868"/>
                </a:lnTo>
                <a:lnTo>
                  <a:pt x="620" y="2890"/>
                </a:lnTo>
                <a:lnTo>
                  <a:pt x="592" y="2908"/>
                </a:lnTo>
                <a:lnTo>
                  <a:pt x="566" y="2923"/>
                </a:lnTo>
                <a:lnTo>
                  <a:pt x="543" y="2933"/>
                </a:lnTo>
                <a:lnTo>
                  <a:pt x="600" y="2990"/>
                </a:lnTo>
                <a:lnTo>
                  <a:pt x="418" y="3175"/>
                </a:lnTo>
                <a:lnTo>
                  <a:pt x="0" y="2752"/>
                </a:lnTo>
                <a:lnTo>
                  <a:pt x="182" y="2568"/>
                </a:lnTo>
                <a:lnTo>
                  <a:pt x="238" y="2625"/>
                </a:lnTo>
                <a:lnTo>
                  <a:pt x="248" y="2601"/>
                </a:lnTo>
                <a:lnTo>
                  <a:pt x="263" y="2575"/>
                </a:lnTo>
                <a:lnTo>
                  <a:pt x="280" y="2546"/>
                </a:lnTo>
                <a:lnTo>
                  <a:pt x="303" y="2515"/>
                </a:lnTo>
                <a:lnTo>
                  <a:pt x="327" y="2482"/>
                </a:lnTo>
                <a:lnTo>
                  <a:pt x="355" y="2448"/>
                </a:lnTo>
                <a:lnTo>
                  <a:pt x="384" y="2412"/>
                </a:lnTo>
                <a:lnTo>
                  <a:pt x="416" y="2375"/>
                </a:lnTo>
                <a:lnTo>
                  <a:pt x="450" y="2338"/>
                </a:lnTo>
                <a:lnTo>
                  <a:pt x="484" y="2299"/>
                </a:lnTo>
                <a:lnTo>
                  <a:pt x="521" y="2262"/>
                </a:lnTo>
                <a:lnTo>
                  <a:pt x="558" y="2225"/>
                </a:lnTo>
                <a:lnTo>
                  <a:pt x="595" y="2188"/>
                </a:lnTo>
                <a:lnTo>
                  <a:pt x="632" y="2153"/>
                </a:lnTo>
                <a:lnTo>
                  <a:pt x="669" y="2119"/>
                </a:lnTo>
                <a:lnTo>
                  <a:pt x="706" y="2087"/>
                </a:lnTo>
                <a:lnTo>
                  <a:pt x="740" y="2057"/>
                </a:lnTo>
                <a:lnTo>
                  <a:pt x="775" y="2029"/>
                </a:lnTo>
                <a:lnTo>
                  <a:pt x="808" y="2004"/>
                </a:lnTo>
                <a:lnTo>
                  <a:pt x="838" y="1983"/>
                </a:lnTo>
                <a:lnTo>
                  <a:pt x="867" y="1964"/>
                </a:lnTo>
                <a:lnTo>
                  <a:pt x="892" y="1950"/>
                </a:lnTo>
                <a:lnTo>
                  <a:pt x="916" y="1939"/>
                </a:lnTo>
                <a:lnTo>
                  <a:pt x="859" y="1882"/>
                </a:lnTo>
                <a:lnTo>
                  <a:pt x="1041" y="1698"/>
                </a:lnTo>
                <a:lnTo>
                  <a:pt x="1159" y="1817"/>
                </a:lnTo>
                <a:lnTo>
                  <a:pt x="1339" y="1635"/>
                </a:lnTo>
                <a:lnTo>
                  <a:pt x="853" y="1140"/>
                </a:lnTo>
                <a:lnTo>
                  <a:pt x="857" y="1136"/>
                </a:lnTo>
                <a:lnTo>
                  <a:pt x="240" y="1135"/>
                </a:lnTo>
                <a:lnTo>
                  <a:pt x="66" y="480"/>
                </a:lnTo>
                <a:lnTo>
                  <a:pt x="136" y="411"/>
                </a:lnTo>
                <a:lnTo>
                  <a:pt x="480" y="759"/>
                </a:lnTo>
                <a:lnTo>
                  <a:pt x="816" y="418"/>
                </a:lnTo>
                <a:lnTo>
                  <a:pt x="471" y="70"/>
                </a:lnTo>
                <a:lnTo>
                  <a:pt x="54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41" name="Group 9">
            <a:extLst>
              <a:ext uri="{FF2B5EF4-FFF2-40B4-BE49-F238E27FC236}">
                <a16:creationId xmlns:a16="http://schemas.microsoft.com/office/drawing/2014/main" id="{A06CA82B-03BB-4D77-BF9A-0585E5E2AAA8}"/>
              </a:ext>
            </a:extLst>
          </p:cNvPr>
          <p:cNvGrpSpPr>
            <a:grpSpLocks noChangeAspect="1"/>
          </p:cNvGrpSpPr>
          <p:nvPr/>
        </p:nvGrpSpPr>
        <p:grpSpPr bwMode="auto">
          <a:xfrm>
            <a:off x="3064781" y="3931423"/>
            <a:ext cx="715029" cy="473311"/>
            <a:chOff x="1348" y="362"/>
            <a:chExt cx="565" cy="374"/>
          </a:xfrm>
          <a:solidFill>
            <a:schemeClr val="tx1"/>
          </a:solidFill>
        </p:grpSpPr>
        <p:sp>
          <p:nvSpPr>
            <p:cNvPr id="42" name="Freeform 11">
              <a:extLst>
                <a:ext uri="{FF2B5EF4-FFF2-40B4-BE49-F238E27FC236}">
                  <a16:creationId xmlns:a16="http://schemas.microsoft.com/office/drawing/2014/main" id="{8518F94F-28D6-451B-82A9-02810B72F96B}"/>
                </a:ext>
              </a:extLst>
            </p:cNvPr>
            <p:cNvSpPr>
              <a:spLocks noEditPoints="1"/>
            </p:cNvSpPr>
            <p:nvPr/>
          </p:nvSpPr>
          <p:spPr bwMode="auto">
            <a:xfrm>
              <a:off x="1446" y="362"/>
              <a:ext cx="467" cy="274"/>
            </a:xfrm>
            <a:custGeom>
              <a:avLst/>
              <a:gdLst>
                <a:gd name="T0" fmla="*/ 1139 w 2800"/>
                <a:gd name="T1" fmla="*/ 116 h 1641"/>
                <a:gd name="T2" fmla="*/ 122 w 2800"/>
                <a:gd name="T3" fmla="*/ 366 h 1641"/>
                <a:gd name="T4" fmla="*/ 116 w 2800"/>
                <a:gd name="T5" fmla="*/ 393 h 1641"/>
                <a:gd name="T6" fmla="*/ 161 w 2800"/>
                <a:gd name="T7" fmla="*/ 474 h 1641"/>
                <a:gd name="T8" fmla="*/ 242 w 2800"/>
                <a:gd name="T9" fmla="*/ 605 h 1641"/>
                <a:gd name="T10" fmla="*/ 345 w 2800"/>
                <a:gd name="T11" fmla="*/ 751 h 1641"/>
                <a:gd name="T12" fmla="*/ 472 w 2800"/>
                <a:gd name="T13" fmla="*/ 905 h 1641"/>
                <a:gd name="T14" fmla="*/ 620 w 2800"/>
                <a:gd name="T15" fmla="*/ 1060 h 1641"/>
                <a:gd name="T16" fmla="*/ 793 w 2800"/>
                <a:gd name="T17" fmla="*/ 1205 h 1641"/>
                <a:gd name="T18" fmla="*/ 989 w 2800"/>
                <a:gd name="T19" fmla="*/ 1335 h 1641"/>
                <a:gd name="T20" fmla="*/ 1210 w 2800"/>
                <a:gd name="T21" fmla="*/ 1439 h 1641"/>
                <a:gd name="T22" fmla="*/ 1453 w 2800"/>
                <a:gd name="T23" fmla="*/ 1510 h 1641"/>
                <a:gd name="T24" fmla="*/ 2485 w 2800"/>
                <a:gd name="T25" fmla="*/ 1068 h 1641"/>
                <a:gd name="T26" fmla="*/ 2341 w 2800"/>
                <a:gd name="T27" fmla="*/ 1034 h 1641"/>
                <a:gd name="T28" fmla="*/ 2177 w 2800"/>
                <a:gd name="T29" fmla="*/ 983 h 1641"/>
                <a:gd name="T30" fmla="*/ 2002 w 2800"/>
                <a:gd name="T31" fmla="*/ 909 h 1641"/>
                <a:gd name="T32" fmla="*/ 1822 w 2800"/>
                <a:gd name="T33" fmla="*/ 810 h 1641"/>
                <a:gd name="T34" fmla="*/ 1644 w 2800"/>
                <a:gd name="T35" fmla="*/ 681 h 1641"/>
                <a:gd name="T36" fmla="*/ 1476 w 2800"/>
                <a:gd name="T37" fmla="*/ 518 h 1641"/>
                <a:gd name="T38" fmla="*/ 1323 w 2800"/>
                <a:gd name="T39" fmla="*/ 319 h 1641"/>
                <a:gd name="T40" fmla="*/ 1224 w 2800"/>
                <a:gd name="T41" fmla="*/ 147 h 1641"/>
                <a:gd name="T42" fmla="*/ 1174 w 2800"/>
                <a:gd name="T43" fmla="*/ 116 h 1641"/>
                <a:gd name="T44" fmla="*/ 1171 w 2800"/>
                <a:gd name="T45" fmla="*/ 1 h 1641"/>
                <a:gd name="T46" fmla="*/ 1255 w 2800"/>
                <a:gd name="T47" fmla="*/ 27 h 1641"/>
                <a:gd name="T48" fmla="*/ 1322 w 2800"/>
                <a:gd name="T49" fmla="*/ 87 h 1641"/>
                <a:gd name="T50" fmla="*/ 1424 w 2800"/>
                <a:gd name="T51" fmla="*/ 262 h 1641"/>
                <a:gd name="T52" fmla="*/ 1573 w 2800"/>
                <a:gd name="T53" fmla="*/ 454 h 1641"/>
                <a:gd name="T54" fmla="*/ 1738 w 2800"/>
                <a:gd name="T55" fmla="*/ 608 h 1641"/>
                <a:gd name="T56" fmla="*/ 1910 w 2800"/>
                <a:gd name="T57" fmla="*/ 729 h 1641"/>
                <a:gd name="T58" fmla="*/ 2084 w 2800"/>
                <a:gd name="T59" fmla="*/ 821 h 1641"/>
                <a:gd name="T60" fmla="*/ 2252 w 2800"/>
                <a:gd name="T61" fmla="*/ 888 h 1641"/>
                <a:gd name="T62" fmla="*/ 2407 w 2800"/>
                <a:gd name="T63" fmla="*/ 934 h 1641"/>
                <a:gd name="T64" fmla="*/ 2541 w 2800"/>
                <a:gd name="T65" fmla="*/ 961 h 1641"/>
                <a:gd name="T66" fmla="*/ 2646 w 2800"/>
                <a:gd name="T67" fmla="*/ 977 h 1641"/>
                <a:gd name="T68" fmla="*/ 2716 w 2800"/>
                <a:gd name="T69" fmla="*/ 983 h 1641"/>
                <a:gd name="T70" fmla="*/ 2743 w 2800"/>
                <a:gd name="T71" fmla="*/ 985 h 1641"/>
                <a:gd name="T72" fmla="*/ 2784 w 2800"/>
                <a:gd name="T73" fmla="*/ 1003 h 1641"/>
                <a:gd name="T74" fmla="*/ 2800 w 2800"/>
                <a:gd name="T75" fmla="*/ 1047 h 1641"/>
                <a:gd name="T76" fmla="*/ 2780 w 2800"/>
                <a:gd name="T77" fmla="*/ 1086 h 1641"/>
                <a:gd name="T78" fmla="*/ 1561 w 2800"/>
                <a:gd name="T79" fmla="*/ 1640 h 1641"/>
                <a:gd name="T80" fmla="*/ 1542 w 2800"/>
                <a:gd name="T81" fmla="*/ 1641 h 1641"/>
                <a:gd name="T82" fmla="*/ 1279 w 2800"/>
                <a:gd name="T83" fmla="*/ 1585 h 1641"/>
                <a:gd name="T84" fmla="*/ 1041 w 2800"/>
                <a:gd name="T85" fmla="*/ 1492 h 1641"/>
                <a:gd name="T86" fmla="*/ 827 w 2800"/>
                <a:gd name="T87" fmla="*/ 1371 h 1641"/>
                <a:gd name="T88" fmla="*/ 638 w 2800"/>
                <a:gd name="T89" fmla="*/ 1229 h 1641"/>
                <a:gd name="T90" fmla="*/ 471 w 2800"/>
                <a:gd name="T91" fmla="*/ 1074 h 1641"/>
                <a:gd name="T92" fmla="*/ 328 w 2800"/>
                <a:gd name="T93" fmla="*/ 915 h 1641"/>
                <a:gd name="T94" fmla="*/ 209 w 2800"/>
                <a:gd name="T95" fmla="*/ 760 h 1641"/>
                <a:gd name="T96" fmla="*/ 112 w 2800"/>
                <a:gd name="T97" fmla="*/ 616 h 1641"/>
                <a:gd name="T98" fmla="*/ 38 w 2800"/>
                <a:gd name="T99" fmla="*/ 492 h 1641"/>
                <a:gd name="T100" fmla="*/ 1 w 2800"/>
                <a:gd name="T101" fmla="*/ 404 h 1641"/>
                <a:gd name="T102" fmla="*/ 11 w 2800"/>
                <a:gd name="T103" fmla="*/ 327 h 1641"/>
                <a:gd name="T104" fmla="*/ 64 w 2800"/>
                <a:gd name="T105" fmla="*/ 265 h 1641"/>
                <a:gd name="T106" fmla="*/ 1112 w 2800"/>
                <a:gd name="T107" fmla="*/ 5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00" h="1641">
                  <a:moveTo>
                    <a:pt x="1155" y="114"/>
                  </a:moveTo>
                  <a:lnTo>
                    <a:pt x="1147" y="114"/>
                  </a:lnTo>
                  <a:lnTo>
                    <a:pt x="1139" y="116"/>
                  </a:lnTo>
                  <a:lnTo>
                    <a:pt x="144" y="355"/>
                  </a:lnTo>
                  <a:lnTo>
                    <a:pt x="132" y="359"/>
                  </a:lnTo>
                  <a:lnTo>
                    <a:pt x="122" y="366"/>
                  </a:lnTo>
                  <a:lnTo>
                    <a:pt x="117" y="373"/>
                  </a:lnTo>
                  <a:lnTo>
                    <a:pt x="115" y="383"/>
                  </a:lnTo>
                  <a:lnTo>
                    <a:pt x="116" y="393"/>
                  </a:lnTo>
                  <a:lnTo>
                    <a:pt x="120" y="401"/>
                  </a:lnTo>
                  <a:lnTo>
                    <a:pt x="140" y="436"/>
                  </a:lnTo>
                  <a:lnTo>
                    <a:pt x="161" y="474"/>
                  </a:lnTo>
                  <a:lnTo>
                    <a:pt x="185" y="515"/>
                  </a:lnTo>
                  <a:lnTo>
                    <a:pt x="212" y="559"/>
                  </a:lnTo>
                  <a:lnTo>
                    <a:pt x="242" y="605"/>
                  </a:lnTo>
                  <a:lnTo>
                    <a:pt x="274" y="652"/>
                  </a:lnTo>
                  <a:lnTo>
                    <a:pt x="308" y="701"/>
                  </a:lnTo>
                  <a:lnTo>
                    <a:pt x="345" y="751"/>
                  </a:lnTo>
                  <a:lnTo>
                    <a:pt x="384" y="801"/>
                  </a:lnTo>
                  <a:lnTo>
                    <a:pt x="426" y="854"/>
                  </a:lnTo>
                  <a:lnTo>
                    <a:pt x="472" y="905"/>
                  </a:lnTo>
                  <a:lnTo>
                    <a:pt x="518" y="957"/>
                  </a:lnTo>
                  <a:lnTo>
                    <a:pt x="569" y="1009"/>
                  </a:lnTo>
                  <a:lnTo>
                    <a:pt x="620" y="1060"/>
                  </a:lnTo>
                  <a:lnTo>
                    <a:pt x="676" y="1110"/>
                  </a:lnTo>
                  <a:lnTo>
                    <a:pt x="733" y="1158"/>
                  </a:lnTo>
                  <a:lnTo>
                    <a:pt x="793" y="1205"/>
                  </a:lnTo>
                  <a:lnTo>
                    <a:pt x="856" y="1251"/>
                  </a:lnTo>
                  <a:lnTo>
                    <a:pt x="921" y="1294"/>
                  </a:lnTo>
                  <a:lnTo>
                    <a:pt x="989" y="1335"/>
                  </a:lnTo>
                  <a:lnTo>
                    <a:pt x="1060" y="1373"/>
                  </a:lnTo>
                  <a:lnTo>
                    <a:pt x="1134" y="1407"/>
                  </a:lnTo>
                  <a:lnTo>
                    <a:pt x="1210" y="1439"/>
                  </a:lnTo>
                  <a:lnTo>
                    <a:pt x="1288" y="1467"/>
                  </a:lnTo>
                  <a:lnTo>
                    <a:pt x="1370" y="1491"/>
                  </a:lnTo>
                  <a:lnTo>
                    <a:pt x="1453" y="1510"/>
                  </a:lnTo>
                  <a:lnTo>
                    <a:pt x="1540" y="1524"/>
                  </a:lnTo>
                  <a:lnTo>
                    <a:pt x="2527" y="1076"/>
                  </a:lnTo>
                  <a:lnTo>
                    <a:pt x="2485" y="1068"/>
                  </a:lnTo>
                  <a:lnTo>
                    <a:pt x="2440" y="1059"/>
                  </a:lnTo>
                  <a:lnTo>
                    <a:pt x="2391" y="1048"/>
                  </a:lnTo>
                  <a:lnTo>
                    <a:pt x="2341" y="1034"/>
                  </a:lnTo>
                  <a:lnTo>
                    <a:pt x="2288" y="1020"/>
                  </a:lnTo>
                  <a:lnTo>
                    <a:pt x="2234" y="1002"/>
                  </a:lnTo>
                  <a:lnTo>
                    <a:pt x="2177" y="983"/>
                  </a:lnTo>
                  <a:lnTo>
                    <a:pt x="2120" y="961"/>
                  </a:lnTo>
                  <a:lnTo>
                    <a:pt x="2061" y="937"/>
                  </a:lnTo>
                  <a:lnTo>
                    <a:pt x="2002" y="909"/>
                  </a:lnTo>
                  <a:lnTo>
                    <a:pt x="1942" y="879"/>
                  </a:lnTo>
                  <a:lnTo>
                    <a:pt x="1882" y="847"/>
                  </a:lnTo>
                  <a:lnTo>
                    <a:pt x="1822" y="810"/>
                  </a:lnTo>
                  <a:lnTo>
                    <a:pt x="1762" y="771"/>
                  </a:lnTo>
                  <a:lnTo>
                    <a:pt x="1703" y="728"/>
                  </a:lnTo>
                  <a:lnTo>
                    <a:pt x="1644" y="681"/>
                  </a:lnTo>
                  <a:lnTo>
                    <a:pt x="1587" y="631"/>
                  </a:lnTo>
                  <a:lnTo>
                    <a:pt x="1531" y="577"/>
                  </a:lnTo>
                  <a:lnTo>
                    <a:pt x="1476" y="518"/>
                  </a:lnTo>
                  <a:lnTo>
                    <a:pt x="1423" y="457"/>
                  </a:lnTo>
                  <a:lnTo>
                    <a:pt x="1372" y="390"/>
                  </a:lnTo>
                  <a:lnTo>
                    <a:pt x="1323" y="319"/>
                  </a:lnTo>
                  <a:lnTo>
                    <a:pt x="1278" y="244"/>
                  </a:lnTo>
                  <a:lnTo>
                    <a:pt x="1235" y="164"/>
                  </a:lnTo>
                  <a:lnTo>
                    <a:pt x="1224" y="147"/>
                  </a:lnTo>
                  <a:lnTo>
                    <a:pt x="1210" y="134"/>
                  </a:lnTo>
                  <a:lnTo>
                    <a:pt x="1192" y="124"/>
                  </a:lnTo>
                  <a:lnTo>
                    <a:pt x="1174" y="116"/>
                  </a:lnTo>
                  <a:lnTo>
                    <a:pt x="1155" y="114"/>
                  </a:lnTo>
                  <a:close/>
                  <a:moveTo>
                    <a:pt x="1141" y="0"/>
                  </a:moveTo>
                  <a:lnTo>
                    <a:pt x="1171" y="1"/>
                  </a:lnTo>
                  <a:lnTo>
                    <a:pt x="1200" y="5"/>
                  </a:lnTo>
                  <a:lnTo>
                    <a:pt x="1228" y="14"/>
                  </a:lnTo>
                  <a:lnTo>
                    <a:pt x="1255" y="27"/>
                  </a:lnTo>
                  <a:lnTo>
                    <a:pt x="1281" y="44"/>
                  </a:lnTo>
                  <a:lnTo>
                    <a:pt x="1304" y="63"/>
                  </a:lnTo>
                  <a:lnTo>
                    <a:pt x="1322" y="87"/>
                  </a:lnTo>
                  <a:lnTo>
                    <a:pt x="1339" y="112"/>
                  </a:lnTo>
                  <a:lnTo>
                    <a:pt x="1380" y="189"/>
                  </a:lnTo>
                  <a:lnTo>
                    <a:pt x="1424" y="262"/>
                  </a:lnTo>
                  <a:lnTo>
                    <a:pt x="1472" y="331"/>
                  </a:lnTo>
                  <a:lnTo>
                    <a:pt x="1521" y="394"/>
                  </a:lnTo>
                  <a:lnTo>
                    <a:pt x="1573" y="454"/>
                  </a:lnTo>
                  <a:lnTo>
                    <a:pt x="1626" y="509"/>
                  </a:lnTo>
                  <a:lnTo>
                    <a:pt x="1681" y="560"/>
                  </a:lnTo>
                  <a:lnTo>
                    <a:pt x="1738" y="608"/>
                  </a:lnTo>
                  <a:lnTo>
                    <a:pt x="1794" y="652"/>
                  </a:lnTo>
                  <a:lnTo>
                    <a:pt x="1852" y="692"/>
                  </a:lnTo>
                  <a:lnTo>
                    <a:pt x="1910" y="729"/>
                  </a:lnTo>
                  <a:lnTo>
                    <a:pt x="1969" y="762"/>
                  </a:lnTo>
                  <a:lnTo>
                    <a:pt x="2026" y="793"/>
                  </a:lnTo>
                  <a:lnTo>
                    <a:pt x="2084" y="821"/>
                  </a:lnTo>
                  <a:lnTo>
                    <a:pt x="2142" y="846"/>
                  </a:lnTo>
                  <a:lnTo>
                    <a:pt x="2198" y="868"/>
                  </a:lnTo>
                  <a:lnTo>
                    <a:pt x="2252" y="888"/>
                  </a:lnTo>
                  <a:lnTo>
                    <a:pt x="2306" y="905"/>
                  </a:lnTo>
                  <a:lnTo>
                    <a:pt x="2357" y="920"/>
                  </a:lnTo>
                  <a:lnTo>
                    <a:pt x="2407" y="934"/>
                  </a:lnTo>
                  <a:lnTo>
                    <a:pt x="2454" y="944"/>
                  </a:lnTo>
                  <a:lnTo>
                    <a:pt x="2499" y="954"/>
                  </a:lnTo>
                  <a:lnTo>
                    <a:pt x="2541" y="961"/>
                  </a:lnTo>
                  <a:lnTo>
                    <a:pt x="2579" y="969"/>
                  </a:lnTo>
                  <a:lnTo>
                    <a:pt x="2615" y="974"/>
                  </a:lnTo>
                  <a:lnTo>
                    <a:pt x="2646" y="977"/>
                  </a:lnTo>
                  <a:lnTo>
                    <a:pt x="2674" y="980"/>
                  </a:lnTo>
                  <a:lnTo>
                    <a:pt x="2698" y="982"/>
                  </a:lnTo>
                  <a:lnTo>
                    <a:pt x="2716" y="983"/>
                  </a:lnTo>
                  <a:lnTo>
                    <a:pt x="2730" y="984"/>
                  </a:lnTo>
                  <a:lnTo>
                    <a:pt x="2739" y="985"/>
                  </a:lnTo>
                  <a:lnTo>
                    <a:pt x="2743" y="985"/>
                  </a:lnTo>
                  <a:lnTo>
                    <a:pt x="2758" y="987"/>
                  </a:lnTo>
                  <a:lnTo>
                    <a:pt x="2773" y="993"/>
                  </a:lnTo>
                  <a:lnTo>
                    <a:pt x="2784" y="1003"/>
                  </a:lnTo>
                  <a:lnTo>
                    <a:pt x="2793" y="1016"/>
                  </a:lnTo>
                  <a:lnTo>
                    <a:pt x="2799" y="1030"/>
                  </a:lnTo>
                  <a:lnTo>
                    <a:pt x="2800" y="1047"/>
                  </a:lnTo>
                  <a:lnTo>
                    <a:pt x="2796" y="1061"/>
                  </a:lnTo>
                  <a:lnTo>
                    <a:pt x="2790" y="1075"/>
                  </a:lnTo>
                  <a:lnTo>
                    <a:pt x="2780" y="1086"/>
                  </a:lnTo>
                  <a:lnTo>
                    <a:pt x="2767" y="1095"/>
                  </a:lnTo>
                  <a:lnTo>
                    <a:pt x="1573" y="1636"/>
                  </a:lnTo>
                  <a:lnTo>
                    <a:pt x="1561" y="1640"/>
                  </a:lnTo>
                  <a:lnTo>
                    <a:pt x="1549" y="1641"/>
                  </a:lnTo>
                  <a:lnTo>
                    <a:pt x="1545" y="1641"/>
                  </a:lnTo>
                  <a:lnTo>
                    <a:pt x="1542" y="1641"/>
                  </a:lnTo>
                  <a:lnTo>
                    <a:pt x="1451" y="1627"/>
                  </a:lnTo>
                  <a:lnTo>
                    <a:pt x="1364" y="1607"/>
                  </a:lnTo>
                  <a:lnTo>
                    <a:pt x="1279" y="1585"/>
                  </a:lnTo>
                  <a:lnTo>
                    <a:pt x="1197" y="1557"/>
                  </a:lnTo>
                  <a:lnTo>
                    <a:pt x="1117" y="1526"/>
                  </a:lnTo>
                  <a:lnTo>
                    <a:pt x="1041" y="1492"/>
                  </a:lnTo>
                  <a:lnTo>
                    <a:pt x="967" y="1454"/>
                  </a:lnTo>
                  <a:lnTo>
                    <a:pt x="895" y="1414"/>
                  </a:lnTo>
                  <a:lnTo>
                    <a:pt x="827" y="1371"/>
                  </a:lnTo>
                  <a:lnTo>
                    <a:pt x="761" y="1325"/>
                  </a:lnTo>
                  <a:lnTo>
                    <a:pt x="698" y="1277"/>
                  </a:lnTo>
                  <a:lnTo>
                    <a:pt x="638" y="1229"/>
                  </a:lnTo>
                  <a:lnTo>
                    <a:pt x="579" y="1178"/>
                  </a:lnTo>
                  <a:lnTo>
                    <a:pt x="524" y="1126"/>
                  </a:lnTo>
                  <a:lnTo>
                    <a:pt x="471" y="1074"/>
                  </a:lnTo>
                  <a:lnTo>
                    <a:pt x="421" y="1022"/>
                  </a:lnTo>
                  <a:lnTo>
                    <a:pt x="374" y="969"/>
                  </a:lnTo>
                  <a:lnTo>
                    <a:pt x="328" y="915"/>
                  </a:lnTo>
                  <a:lnTo>
                    <a:pt x="286" y="863"/>
                  </a:lnTo>
                  <a:lnTo>
                    <a:pt x="246" y="812"/>
                  </a:lnTo>
                  <a:lnTo>
                    <a:pt x="209" y="760"/>
                  </a:lnTo>
                  <a:lnTo>
                    <a:pt x="174" y="710"/>
                  </a:lnTo>
                  <a:lnTo>
                    <a:pt x="142" y="663"/>
                  </a:lnTo>
                  <a:lnTo>
                    <a:pt x="112" y="616"/>
                  </a:lnTo>
                  <a:lnTo>
                    <a:pt x="85" y="573"/>
                  </a:lnTo>
                  <a:lnTo>
                    <a:pt x="60" y="531"/>
                  </a:lnTo>
                  <a:lnTo>
                    <a:pt x="38" y="492"/>
                  </a:lnTo>
                  <a:lnTo>
                    <a:pt x="18" y="456"/>
                  </a:lnTo>
                  <a:lnTo>
                    <a:pt x="7" y="430"/>
                  </a:lnTo>
                  <a:lnTo>
                    <a:pt x="1" y="404"/>
                  </a:lnTo>
                  <a:lnTo>
                    <a:pt x="0" y="378"/>
                  </a:lnTo>
                  <a:lnTo>
                    <a:pt x="3" y="351"/>
                  </a:lnTo>
                  <a:lnTo>
                    <a:pt x="11" y="327"/>
                  </a:lnTo>
                  <a:lnTo>
                    <a:pt x="24" y="303"/>
                  </a:lnTo>
                  <a:lnTo>
                    <a:pt x="42" y="283"/>
                  </a:lnTo>
                  <a:lnTo>
                    <a:pt x="64" y="265"/>
                  </a:lnTo>
                  <a:lnTo>
                    <a:pt x="88" y="252"/>
                  </a:lnTo>
                  <a:lnTo>
                    <a:pt x="116" y="243"/>
                  </a:lnTo>
                  <a:lnTo>
                    <a:pt x="1112" y="5"/>
                  </a:lnTo>
                  <a:lnTo>
                    <a:pt x="1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43" name="Rectangle 12">
              <a:extLst>
                <a:ext uri="{FF2B5EF4-FFF2-40B4-BE49-F238E27FC236}">
                  <a16:creationId xmlns:a16="http://schemas.microsoft.com/office/drawing/2014/main" id="{BEF96D26-4E8F-419A-B6FC-23883AC4B4E8}"/>
                </a:ext>
              </a:extLst>
            </p:cNvPr>
            <p:cNvSpPr>
              <a:spLocks noChangeArrowheads="1"/>
            </p:cNvSpPr>
            <p:nvPr/>
          </p:nvSpPr>
          <p:spPr bwMode="auto">
            <a:xfrm>
              <a:off x="1348" y="716"/>
              <a:ext cx="351" cy="2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44" name="Freeform 13">
              <a:extLst>
                <a:ext uri="{FF2B5EF4-FFF2-40B4-BE49-F238E27FC236}">
                  <a16:creationId xmlns:a16="http://schemas.microsoft.com/office/drawing/2014/main" id="{804F38C1-B0B8-4B7F-A616-193E3BB50A99}"/>
                </a:ext>
              </a:extLst>
            </p:cNvPr>
            <p:cNvSpPr>
              <a:spLocks/>
            </p:cNvSpPr>
            <p:nvPr/>
          </p:nvSpPr>
          <p:spPr bwMode="auto">
            <a:xfrm>
              <a:off x="1704" y="626"/>
              <a:ext cx="199" cy="110"/>
            </a:xfrm>
            <a:custGeom>
              <a:avLst/>
              <a:gdLst>
                <a:gd name="T0" fmla="*/ 1193 w 1193"/>
                <a:gd name="T1" fmla="*/ 0 h 658"/>
                <a:gd name="T2" fmla="*/ 1193 w 1193"/>
                <a:gd name="T3" fmla="*/ 121 h 658"/>
                <a:gd name="T4" fmla="*/ 0 w 1193"/>
                <a:gd name="T5" fmla="*/ 658 h 658"/>
                <a:gd name="T6" fmla="*/ 0 w 1193"/>
                <a:gd name="T7" fmla="*/ 537 h 658"/>
                <a:gd name="T8" fmla="*/ 1193 w 1193"/>
                <a:gd name="T9" fmla="*/ 0 h 658"/>
              </a:gdLst>
              <a:ahLst/>
              <a:cxnLst>
                <a:cxn ang="0">
                  <a:pos x="T0" y="T1"/>
                </a:cxn>
                <a:cxn ang="0">
                  <a:pos x="T2" y="T3"/>
                </a:cxn>
                <a:cxn ang="0">
                  <a:pos x="T4" y="T5"/>
                </a:cxn>
                <a:cxn ang="0">
                  <a:pos x="T6" y="T7"/>
                </a:cxn>
                <a:cxn ang="0">
                  <a:pos x="T8" y="T9"/>
                </a:cxn>
              </a:cxnLst>
              <a:rect l="0" t="0" r="r" b="b"/>
              <a:pathLst>
                <a:path w="1193" h="658">
                  <a:moveTo>
                    <a:pt x="1193" y="0"/>
                  </a:moveTo>
                  <a:lnTo>
                    <a:pt x="1193" y="121"/>
                  </a:lnTo>
                  <a:lnTo>
                    <a:pt x="0" y="658"/>
                  </a:lnTo>
                  <a:lnTo>
                    <a:pt x="0" y="537"/>
                  </a:lnTo>
                  <a:lnTo>
                    <a:pt x="11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45" name="Freeform 14">
              <a:extLst>
                <a:ext uri="{FF2B5EF4-FFF2-40B4-BE49-F238E27FC236}">
                  <a16:creationId xmlns:a16="http://schemas.microsoft.com/office/drawing/2014/main" id="{A1D46560-8E58-4208-BBF2-E762752CA5D7}"/>
                </a:ext>
              </a:extLst>
            </p:cNvPr>
            <p:cNvSpPr>
              <a:spLocks/>
            </p:cNvSpPr>
            <p:nvPr/>
          </p:nvSpPr>
          <p:spPr bwMode="auto">
            <a:xfrm>
              <a:off x="1348" y="619"/>
              <a:ext cx="555" cy="89"/>
            </a:xfrm>
            <a:custGeom>
              <a:avLst/>
              <a:gdLst>
                <a:gd name="T0" fmla="*/ 3020 w 3330"/>
                <a:gd name="T1" fmla="*/ 0 h 536"/>
                <a:gd name="T2" fmla="*/ 3330 w 3330"/>
                <a:gd name="T3" fmla="*/ 0 h 536"/>
                <a:gd name="T4" fmla="*/ 2109 w 3330"/>
                <a:gd name="T5" fmla="*/ 536 h 536"/>
                <a:gd name="T6" fmla="*/ 0 w 3330"/>
                <a:gd name="T7" fmla="*/ 536 h 536"/>
                <a:gd name="T8" fmla="*/ 795 w 3330"/>
                <a:gd name="T9" fmla="*/ 217 h 536"/>
                <a:gd name="T10" fmla="*/ 871 w 3330"/>
                <a:gd name="T11" fmla="*/ 243 h 536"/>
                <a:gd name="T12" fmla="*/ 953 w 3330"/>
                <a:gd name="T13" fmla="*/ 267 h 536"/>
                <a:gd name="T14" fmla="*/ 1037 w 3330"/>
                <a:gd name="T15" fmla="*/ 291 h 536"/>
                <a:gd name="T16" fmla="*/ 1125 w 3330"/>
                <a:gd name="T17" fmla="*/ 313 h 536"/>
                <a:gd name="T18" fmla="*/ 1218 w 3330"/>
                <a:gd name="T19" fmla="*/ 334 h 536"/>
                <a:gd name="T20" fmla="*/ 1313 w 3330"/>
                <a:gd name="T21" fmla="*/ 353 h 536"/>
                <a:gd name="T22" fmla="*/ 1413 w 3330"/>
                <a:gd name="T23" fmla="*/ 370 h 536"/>
                <a:gd name="T24" fmla="*/ 1516 w 3330"/>
                <a:gd name="T25" fmla="*/ 385 h 536"/>
                <a:gd name="T26" fmla="*/ 1624 w 3330"/>
                <a:gd name="T27" fmla="*/ 399 h 536"/>
                <a:gd name="T28" fmla="*/ 1735 w 3330"/>
                <a:gd name="T29" fmla="*/ 409 h 536"/>
                <a:gd name="T30" fmla="*/ 1849 w 3330"/>
                <a:gd name="T31" fmla="*/ 417 h 536"/>
                <a:gd name="T32" fmla="*/ 1969 w 3330"/>
                <a:gd name="T33" fmla="*/ 421 h 536"/>
                <a:gd name="T34" fmla="*/ 2091 w 3330"/>
                <a:gd name="T35" fmla="*/ 423 h 536"/>
                <a:gd name="T36" fmla="*/ 2130 w 3330"/>
                <a:gd name="T37" fmla="*/ 423 h 536"/>
                <a:gd name="T38" fmla="*/ 3020 w 3330"/>
                <a:gd name="T3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30" h="536">
                  <a:moveTo>
                    <a:pt x="3020" y="0"/>
                  </a:moveTo>
                  <a:lnTo>
                    <a:pt x="3330" y="0"/>
                  </a:lnTo>
                  <a:lnTo>
                    <a:pt x="2109" y="536"/>
                  </a:lnTo>
                  <a:lnTo>
                    <a:pt x="0" y="536"/>
                  </a:lnTo>
                  <a:lnTo>
                    <a:pt x="795" y="217"/>
                  </a:lnTo>
                  <a:lnTo>
                    <a:pt x="871" y="243"/>
                  </a:lnTo>
                  <a:lnTo>
                    <a:pt x="953" y="267"/>
                  </a:lnTo>
                  <a:lnTo>
                    <a:pt x="1037" y="291"/>
                  </a:lnTo>
                  <a:lnTo>
                    <a:pt x="1125" y="313"/>
                  </a:lnTo>
                  <a:lnTo>
                    <a:pt x="1218" y="334"/>
                  </a:lnTo>
                  <a:lnTo>
                    <a:pt x="1313" y="353"/>
                  </a:lnTo>
                  <a:lnTo>
                    <a:pt x="1413" y="370"/>
                  </a:lnTo>
                  <a:lnTo>
                    <a:pt x="1516" y="385"/>
                  </a:lnTo>
                  <a:lnTo>
                    <a:pt x="1624" y="399"/>
                  </a:lnTo>
                  <a:lnTo>
                    <a:pt x="1735" y="409"/>
                  </a:lnTo>
                  <a:lnTo>
                    <a:pt x="1849" y="417"/>
                  </a:lnTo>
                  <a:lnTo>
                    <a:pt x="1969" y="421"/>
                  </a:lnTo>
                  <a:lnTo>
                    <a:pt x="2091" y="423"/>
                  </a:lnTo>
                  <a:lnTo>
                    <a:pt x="2130" y="423"/>
                  </a:lnTo>
                  <a:lnTo>
                    <a:pt x="30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46" name="Freeform 15">
              <a:extLst>
                <a:ext uri="{FF2B5EF4-FFF2-40B4-BE49-F238E27FC236}">
                  <a16:creationId xmlns:a16="http://schemas.microsoft.com/office/drawing/2014/main" id="{CBF32D38-C5E6-423D-BE2D-FC1523903F59}"/>
                </a:ext>
              </a:extLst>
            </p:cNvPr>
            <p:cNvSpPr>
              <a:spLocks/>
            </p:cNvSpPr>
            <p:nvPr/>
          </p:nvSpPr>
          <p:spPr bwMode="auto">
            <a:xfrm>
              <a:off x="1380" y="525"/>
              <a:ext cx="517" cy="145"/>
            </a:xfrm>
            <a:custGeom>
              <a:avLst/>
              <a:gdLst>
                <a:gd name="T0" fmla="*/ 669 w 3105"/>
                <a:gd name="T1" fmla="*/ 0 h 870"/>
                <a:gd name="T2" fmla="*/ 711 w 3105"/>
                <a:gd name="T3" fmla="*/ 51 h 870"/>
                <a:gd name="T4" fmla="*/ 755 w 3105"/>
                <a:gd name="T5" fmla="*/ 103 h 870"/>
                <a:gd name="T6" fmla="*/ 803 w 3105"/>
                <a:gd name="T7" fmla="*/ 156 h 870"/>
                <a:gd name="T8" fmla="*/ 852 w 3105"/>
                <a:gd name="T9" fmla="*/ 207 h 870"/>
                <a:gd name="T10" fmla="*/ 905 w 3105"/>
                <a:gd name="T11" fmla="*/ 258 h 870"/>
                <a:gd name="T12" fmla="*/ 959 w 3105"/>
                <a:gd name="T13" fmla="*/ 308 h 870"/>
                <a:gd name="T14" fmla="*/ 1017 w 3105"/>
                <a:gd name="T15" fmla="*/ 358 h 870"/>
                <a:gd name="T16" fmla="*/ 1077 w 3105"/>
                <a:gd name="T17" fmla="*/ 406 h 870"/>
                <a:gd name="T18" fmla="*/ 1140 w 3105"/>
                <a:gd name="T19" fmla="*/ 453 h 870"/>
                <a:gd name="T20" fmla="*/ 1205 w 3105"/>
                <a:gd name="T21" fmla="*/ 497 h 870"/>
                <a:gd name="T22" fmla="*/ 1273 w 3105"/>
                <a:gd name="T23" fmla="*/ 539 h 870"/>
                <a:gd name="T24" fmla="*/ 1344 w 3105"/>
                <a:gd name="T25" fmla="*/ 579 h 870"/>
                <a:gd name="T26" fmla="*/ 1417 w 3105"/>
                <a:gd name="T27" fmla="*/ 616 h 870"/>
                <a:gd name="T28" fmla="*/ 1493 w 3105"/>
                <a:gd name="T29" fmla="*/ 650 h 870"/>
                <a:gd name="T30" fmla="*/ 1572 w 3105"/>
                <a:gd name="T31" fmla="*/ 681 h 870"/>
                <a:gd name="T32" fmla="*/ 1653 w 3105"/>
                <a:gd name="T33" fmla="*/ 707 h 870"/>
                <a:gd name="T34" fmla="*/ 1738 w 3105"/>
                <a:gd name="T35" fmla="*/ 730 h 870"/>
                <a:gd name="T36" fmla="*/ 1824 w 3105"/>
                <a:gd name="T37" fmla="*/ 749 h 870"/>
                <a:gd name="T38" fmla="*/ 1914 w 3105"/>
                <a:gd name="T39" fmla="*/ 763 h 870"/>
                <a:gd name="T40" fmla="*/ 1931 w 3105"/>
                <a:gd name="T41" fmla="*/ 766 h 870"/>
                <a:gd name="T42" fmla="*/ 2937 w 3105"/>
                <a:gd name="T43" fmla="*/ 308 h 870"/>
                <a:gd name="T44" fmla="*/ 2979 w 3105"/>
                <a:gd name="T45" fmla="*/ 309 h 870"/>
                <a:gd name="T46" fmla="*/ 3016 w 3105"/>
                <a:gd name="T47" fmla="*/ 311 h 870"/>
                <a:gd name="T48" fmla="*/ 3047 w 3105"/>
                <a:gd name="T49" fmla="*/ 311 h 870"/>
                <a:gd name="T50" fmla="*/ 3072 w 3105"/>
                <a:gd name="T51" fmla="*/ 312 h 870"/>
                <a:gd name="T52" fmla="*/ 3089 w 3105"/>
                <a:gd name="T53" fmla="*/ 312 h 870"/>
                <a:gd name="T54" fmla="*/ 3101 w 3105"/>
                <a:gd name="T55" fmla="*/ 312 h 870"/>
                <a:gd name="T56" fmla="*/ 3105 w 3105"/>
                <a:gd name="T57" fmla="*/ 312 h 870"/>
                <a:gd name="T58" fmla="*/ 1926 w 3105"/>
                <a:gd name="T59" fmla="*/ 870 h 870"/>
                <a:gd name="T60" fmla="*/ 1797 w 3105"/>
                <a:gd name="T61" fmla="*/ 869 h 870"/>
                <a:gd name="T62" fmla="*/ 1671 w 3105"/>
                <a:gd name="T63" fmla="*/ 864 h 870"/>
                <a:gd name="T64" fmla="*/ 1549 w 3105"/>
                <a:gd name="T65" fmla="*/ 856 h 870"/>
                <a:gd name="T66" fmla="*/ 1432 w 3105"/>
                <a:gd name="T67" fmla="*/ 845 h 870"/>
                <a:gd name="T68" fmla="*/ 1319 w 3105"/>
                <a:gd name="T69" fmla="*/ 831 h 870"/>
                <a:gd name="T70" fmla="*/ 1210 w 3105"/>
                <a:gd name="T71" fmla="*/ 814 h 870"/>
                <a:gd name="T72" fmla="*/ 1106 w 3105"/>
                <a:gd name="T73" fmla="*/ 796 h 870"/>
                <a:gd name="T74" fmla="*/ 1006 w 3105"/>
                <a:gd name="T75" fmla="*/ 774 h 870"/>
                <a:gd name="T76" fmla="*/ 910 w 3105"/>
                <a:gd name="T77" fmla="*/ 751 h 870"/>
                <a:gd name="T78" fmla="*/ 818 w 3105"/>
                <a:gd name="T79" fmla="*/ 727 h 870"/>
                <a:gd name="T80" fmla="*/ 731 w 3105"/>
                <a:gd name="T81" fmla="*/ 701 h 870"/>
                <a:gd name="T82" fmla="*/ 648 w 3105"/>
                <a:gd name="T83" fmla="*/ 675 h 870"/>
                <a:gd name="T84" fmla="*/ 570 w 3105"/>
                <a:gd name="T85" fmla="*/ 648 h 870"/>
                <a:gd name="T86" fmla="*/ 497 w 3105"/>
                <a:gd name="T87" fmla="*/ 620 h 870"/>
                <a:gd name="T88" fmla="*/ 426 w 3105"/>
                <a:gd name="T89" fmla="*/ 591 h 870"/>
                <a:gd name="T90" fmla="*/ 363 w 3105"/>
                <a:gd name="T91" fmla="*/ 564 h 870"/>
                <a:gd name="T92" fmla="*/ 302 w 3105"/>
                <a:gd name="T93" fmla="*/ 536 h 870"/>
                <a:gd name="T94" fmla="*/ 246 w 3105"/>
                <a:gd name="T95" fmla="*/ 509 h 870"/>
                <a:gd name="T96" fmla="*/ 195 w 3105"/>
                <a:gd name="T97" fmla="*/ 483 h 870"/>
                <a:gd name="T98" fmla="*/ 148 w 3105"/>
                <a:gd name="T99" fmla="*/ 458 h 870"/>
                <a:gd name="T100" fmla="*/ 107 w 3105"/>
                <a:gd name="T101" fmla="*/ 435 h 870"/>
                <a:gd name="T102" fmla="*/ 70 w 3105"/>
                <a:gd name="T103" fmla="*/ 413 h 870"/>
                <a:gd name="T104" fmla="*/ 37 w 3105"/>
                <a:gd name="T105" fmla="*/ 393 h 870"/>
                <a:gd name="T106" fmla="*/ 19 w 3105"/>
                <a:gd name="T107" fmla="*/ 379 h 870"/>
                <a:gd name="T108" fmla="*/ 7 w 3105"/>
                <a:gd name="T109" fmla="*/ 365 h 870"/>
                <a:gd name="T110" fmla="*/ 1 w 3105"/>
                <a:gd name="T111" fmla="*/ 349 h 870"/>
                <a:gd name="T112" fmla="*/ 0 w 3105"/>
                <a:gd name="T113" fmla="*/ 333 h 870"/>
                <a:gd name="T114" fmla="*/ 4 w 3105"/>
                <a:gd name="T115" fmla="*/ 319 h 870"/>
                <a:gd name="T116" fmla="*/ 13 w 3105"/>
                <a:gd name="T117" fmla="*/ 304 h 870"/>
                <a:gd name="T118" fmla="*/ 28 w 3105"/>
                <a:gd name="T119" fmla="*/ 291 h 870"/>
                <a:gd name="T120" fmla="*/ 47 w 3105"/>
                <a:gd name="T121" fmla="*/ 280 h 870"/>
                <a:gd name="T122" fmla="*/ 669 w 3105"/>
                <a:gd name="T123"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05" h="870">
                  <a:moveTo>
                    <a:pt x="669" y="0"/>
                  </a:moveTo>
                  <a:lnTo>
                    <a:pt x="711" y="51"/>
                  </a:lnTo>
                  <a:lnTo>
                    <a:pt x="755" y="103"/>
                  </a:lnTo>
                  <a:lnTo>
                    <a:pt x="803" y="156"/>
                  </a:lnTo>
                  <a:lnTo>
                    <a:pt x="852" y="207"/>
                  </a:lnTo>
                  <a:lnTo>
                    <a:pt x="905" y="258"/>
                  </a:lnTo>
                  <a:lnTo>
                    <a:pt x="959" y="308"/>
                  </a:lnTo>
                  <a:lnTo>
                    <a:pt x="1017" y="358"/>
                  </a:lnTo>
                  <a:lnTo>
                    <a:pt x="1077" y="406"/>
                  </a:lnTo>
                  <a:lnTo>
                    <a:pt x="1140" y="453"/>
                  </a:lnTo>
                  <a:lnTo>
                    <a:pt x="1205" y="497"/>
                  </a:lnTo>
                  <a:lnTo>
                    <a:pt x="1273" y="539"/>
                  </a:lnTo>
                  <a:lnTo>
                    <a:pt x="1344" y="579"/>
                  </a:lnTo>
                  <a:lnTo>
                    <a:pt x="1417" y="616"/>
                  </a:lnTo>
                  <a:lnTo>
                    <a:pt x="1493" y="650"/>
                  </a:lnTo>
                  <a:lnTo>
                    <a:pt x="1572" y="681"/>
                  </a:lnTo>
                  <a:lnTo>
                    <a:pt x="1653" y="707"/>
                  </a:lnTo>
                  <a:lnTo>
                    <a:pt x="1738" y="730"/>
                  </a:lnTo>
                  <a:lnTo>
                    <a:pt x="1824" y="749"/>
                  </a:lnTo>
                  <a:lnTo>
                    <a:pt x="1914" y="763"/>
                  </a:lnTo>
                  <a:lnTo>
                    <a:pt x="1931" y="766"/>
                  </a:lnTo>
                  <a:lnTo>
                    <a:pt x="2937" y="308"/>
                  </a:lnTo>
                  <a:lnTo>
                    <a:pt x="2979" y="309"/>
                  </a:lnTo>
                  <a:lnTo>
                    <a:pt x="3016" y="311"/>
                  </a:lnTo>
                  <a:lnTo>
                    <a:pt x="3047" y="311"/>
                  </a:lnTo>
                  <a:lnTo>
                    <a:pt x="3072" y="312"/>
                  </a:lnTo>
                  <a:lnTo>
                    <a:pt x="3089" y="312"/>
                  </a:lnTo>
                  <a:lnTo>
                    <a:pt x="3101" y="312"/>
                  </a:lnTo>
                  <a:lnTo>
                    <a:pt x="3105" y="312"/>
                  </a:lnTo>
                  <a:lnTo>
                    <a:pt x="1926" y="870"/>
                  </a:lnTo>
                  <a:lnTo>
                    <a:pt x="1797" y="869"/>
                  </a:lnTo>
                  <a:lnTo>
                    <a:pt x="1671" y="864"/>
                  </a:lnTo>
                  <a:lnTo>
                    <a:pt x="1549" y="856"/>
                  </a:lnTo>
                  <a:lnTo>
                    <a:pt x="1432" y="845"/>
                  </a:lnTo>
                  <a:lnTo>
                    <a:pt x="1319" y="831"/>
                  </a:lnTo>
                  <a:lnTo>
                    <a:pt x="1210" y="814"/>
                  </a:lnTo>
                  <a:lnTo>
                    <a:pt x="1106" y="796"/>
                  </a:lnTo>
                  <a:lnTo>
                    <a:pt x="1006" y="774"/>
                  </a:lnTo>
                  <a:lnTo>
                    <a:pt x="910" y="751"/>
                  </a:lnTo>
                  <a:lnTo>
                    <a:pt x="818" y="727"/>
                  </a:lnTo>
                  <a:lnTo>
                    <a:pt x="731" y="701"/>
                  </a:lnTo>
                  <a:lnTo>
                    <a:pt x="648" y="675"/>
                  </a:lnTo>
                  <a:lnTo>
                    <a:pt x="570" y="648"/>
                  </a:lnTo>
                  <a:lnTo>
                    <a:pt x="497" y="620"/>
                  </a:lnTo>
                  <a:lnTo>
                    <a:pt x="426" y="591"/>
                  </a:lnTo>
                  <a:lnTo>
                    <a:pt x="363" y="564"/>
                  </a:lnTo>
                  <a:lnTo>
                    <a:pt x="302" y="536"/>
                  </a:lnTo>
                  <a:lnTo>
                    <a:pt x="246" y="509"/>
                  </a:lnTo>
                  <a:lnTo>
                    <a:pt x="195" y="483"/>
                  </a:lnTo>
                  <a:lnTo>
                    <a:pt x="148" y="458"/>
                  </a:lnTo>
                  <a:lnTo>
                    <a:pt x="107" y="435"/>
                  </a:lnTo>
                  <a:lnTo>
                    <a:pt x="70" y="413"/>
                  </a:lnTo>
                  <a:lnTo>
                    <a:pt x="37" y="393"/>
                  </a:lnTo>
                  <a:lnTo>
                    <a:pt x="19" y="379"/>
                  </a:lnTo>
                  <a:lnTo>
                    <a:pt x="7" y="365"/>
                  </a:lnTo>
                  <a:lnTo>
                    <a:pt x="1" y="349"/>
                  </a:lnTo>
                  <a:lnTo>
                    <a:pt x="0" y="333"/>
                  </a:lnTo>
                  <a:lnTo>
                    <a:pt x="4" y="319"/>
                  </a:lnTo>
                  <a:lnTo>
                    <a:pt x="13" y="304"/>
                  </a:lnTo>
                  <a:lnTo>
                    <a:pt x="28" y="291"/>
                  </a:lnTo>
                  <a:lnTo>
                    <a:pt x="47" y="280"/>
                  </a:lnTo>
                  <a:lnTo>
                    <a:pt x="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47" name="Group 26">
            <a:extLst>
              <a:ext uri="{FF2B5EF4-FFF2-40B4-BE49-F238E27FC236}">
                <a16:creationId xmlns:a16="http://schemas.microsoft.com/office/drawing/2014/main" id="{4BD2887B-4F66-4A2A-BD70-531DDFE25AA8}"/>
              </a:ext>
            </a:extLst>
          </p:cNvPr>
          <p:cNvGrpSpPr>
            <a:grpSpLocks noChangeAspect="1"/>
          </p:cNvGrpSpPr>
          <p:nvPr/>
        </p:nvGrpSpPr>
        <p:grpSpPr bwMode="auto">
          <a:xfrm>
            <a:off x="6755330" y="4009601"/>
            <a:ext cx="611238" cy="402772"/>
            <a:chOff x="0" y="1024"/>
            <a:chExt cx="475" cy="313"/>
          </a:xfrm>
          <a:solidFill>
            <a:schemeClr val="tx1"/>
          </a:solidFill>
        </p:grpSpPr>
        <p:sp>
          <p:nvSpPr>
            <p:cNvPr id="48" name="Freeform 28">
              <a:extLst>
                <a:ext uri="{FF2B5EF4-FFF2-40B4-BE49-F238E27FC236}">
                  <a16:creationId xmlns:a16="http://schemas.microsoft.com/office/drawing/2014/main" id="{EAD9DC9C-EB47-459E-9D17-ECDE253B3D7A}"/>
                </a:ext>
              </a:extLst>
            </p:cNvPr>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49" name="Freeform 29">
              <a:extLst>
                <a:ext uri="{FF2B5EF4-FFF2-40B4-BE49-F238E27FC236}">
                  <a16:creationId xmlns:a16="http://schemas.microsoft.com/office/drawing/2014/main" id="{76169468-6245-4A96-BC22-67D896CC41FA}"/>
                </a:ext>
              </a:extLst>
            </p:cNvPr>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0" name="Freeform 30">
              <a:extLst>
                <a:ext uri="{FF2B5EF4-FFF2-40B4-BE49-F238E27FC236}">
                  <a16:creationId xmlns:a16="http://schemas.microsoft.com/office/drawing/2014/main" id="{5B14BC7D-B333-434F-A4ED-C464A3330F2E}"/>
                </a:ext>
              </a:extLst>
            </p:cNvPr>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1" name="Freeform 31">
              <a:extLst>
                <a:ext uri="{FF2B5EF4-FFF2-40B4-BE49-F238E27FC236}">
                  <a16:creationId xmlns:a16="http://schemas.microsoft.com/office/drawing/2014/main" id="{A83C0EA4-91AB-4803-9AD2-A96116CD5DFC}"/>
                </a:ext>
              </a:extLst>
            </p:cNvPr>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52" name="Group 15">
            <a:extLst>
              <a:ext uri="{FF2B5EF4-FFF2-40B4-BE49-F238E27FC236}">
                <a16:creationId xmlns:a16="http://schemas.microsoft.com/office/drawing/2014/main" id="{8DAEB7D6-1368-45C8-A895-8F3A523A1EE3}"/>
              </a:ext>
            </a:extLst>
          </p:cNvPr>
          <p:cNvGrpSpPr>
            <a:grpSpLocks noChangeAspect="1"/>
          </p:cNvGrpSpPr>
          <p:nvPr/>
        </p:nvGrpSpPr>
        <p:grpSpPr bwMode="auto">
          <a:xfrm>
            <a:off x="10287178" y="3953810"/>
            <a:ext cx="426374" cy="425003"/>
            <a:chOff x="155" y="566"/>
            <a:chExt cx="622" cy="620"/>
          </a:xfrm>
          <a:solidFill>
            <a:schemeClr val="tx1"/>
          </a:solidFill>
        </p:grpSpPr>
        <p:sp>
          <p:nvSpPr>
            <p:cNvPr id="53" name="Freeform 17">
              <a:extLst>
                <a:ext uri="{FF2B5EF4-FFF2-40B4-BE49-F238E27FC236}">
                  <a16:creationId xmlns:a16="http://schemas.microsoft.com/office/drawing/2014/main" id="{20E99DA2-DC9D-49F6-BF9F-D1CA8ED5E06A}"/>
                </a:ext>
              </a:extLst>
            </p:cNvPr>
            <p:cNvSpPr>
              <a:spLocks noEditPoints="1"/>
            </p:cNvSpPr>
            <p:nvPr/>
          </p:nvSpPr>
          <p:spPr bwMode="auto">
            <a:xfrm>
              <a:off x="155" y="566"/>
              <a:ext cx="622" cy="620"/>
            </a:xfrm>
            <a:custGeom>
              <a:avLst/>
              <a:gdLst>
                <a:gd name="T0" fmla="*/ 1557 w 3731"/>
                <a:gd name="T1" fmla="*/ 429 h 3720"/>
                <a:gd name="T2" fmla="*/ 1182 w 3731"/>
                <a:gd name="T3" fmla="*/ 565 h 3720"/>
                <a:gd name="T4" fmla="*/ 863 w 3731"/>
                <a:gd name="T5" fmla="*/ 792 h 3720"/>
                <a:gd name="T6" fmla="*/ 615 w 3731"/>
                <a:gd name="T7" fmla="*/ 1094 h 3720"/>
                <a:gd name="T8" fmla="*/ 454 w 3731"/>
                <a:gd name="T9" fmla="*/ 1455 h 3720"/>
                <a:gd name="T10" fmla="*/ 396 w 3731"/>
                <a:gd name="T11" fmla="*/ 1861 h 3720"/>
                <a:gd name="T12" fmla="*/ 454 w 3731"/>
                <a:gd name="T13" fmla="*/ 2265 h 3720"/>
                <a:gd name="T14" fmla="*/ 615 w 3731"/>
                <a:gd name="T15" fmla="*/ 2627 h 3720"/>
                <a:gd name="T16" fmla="*/ 863 w 3731"/>
                <a:gd name="T17" fmla="*/ 2929 h 3720"/>
                <a:gd name="T18" fmla="*/ 1182 w 3731"/>
                <a:gd name="T19" fmla="*/ 3156 h 3720"/>
                <a:gd name="T20" fmla="*/ 1557 w 3731"/>
                <a:gd name="T21" fmla="*/ 3291 h 3720"/>
                <a:gd name="T22" fmla="*/ 1970 w 3731"/>
                <a:gd name="T23" fmla="*/ 3321 h 3720"/>
                <a:gd name="T24" fmla="*/ 2367 w 3731"/>
                <a:gd name="T25" fmla="*/ 3236 h 3720"/>
                <a:gd name="T26" fmla="*/ 2717 w 3731"/>
                <a:gd name="T27" fmla="*/ 3053 h 3720"/>
                <a:gd name="T28" fmla="*/ 3003 w 3731"/>
                <a:gd name="T29" fmla="*/ 2786 h 3720"/>
                <a:gd name="T30" fmla="*/ 3208 w 3731"/>
                <a:gd name="T31" fmla="*/ 2453 h 3720"/>
                <a:gd name="T32" fmla="*/ 3320 w 3731"/>
                <a:gd name="T33" fmla="*/ 2067 h 3720"/>
                <a:gd name="T34" fmla="*/ 3320 w 3731"/>
                <a:gd name="T35" fmla="*/ 1653 h 3720"/>
                <a:gd name="T36" fmla="*/ 3208 w 3731"/>
                <a:gd name="T37" fmla="*/ 1268 h 3720"/>
                <a:gd name="T38" fmla="*/ 3003 w 3731"/>
                <a:gd name="T39" fmla="*/ 934 h 3720"/>
                <a:gd name="T40" fmla="*/ 2717 w 3731"/>
                <a:gd name="T41" fmla="*/ 668 h 3720"/>
                <a:gd name="T42" fmla="*/ 2367 w 3731"/>
                <a:gd name="T43" fmla="*/ 485 h 3720"/>
                <a:gd name="T44" fmla="*/ 1970 w 3731"/>
                <a:gd name="T45" fmla="*/ 400 h 3720"/>
                <a:gd name="T46" fmla="*/ 2100 w 3731"/>
                <a:gd name="T47" fmla="*/ 15 h 3720"/>
                <a:gd name="T48" fmla="*/ 2539 w 3731"/>
                <a:gd name="T49" fmla="*/ 126 h 3720"/>
                <a:gd name="T50" fmla="*/ 2930 w 3731"/>
                <a:gd name="T51" fmla="*/ 335 h 3720"/>
                <a:gd name="T52" fmla="*/ 3260 w 3731"/>
                <a:gd name="T53" fmla="*/ 626 h 3720"/>
                <a:gd name="T54" fmla="*/ 3512 w 3731"/>
                <a:gd name="T55" fmla="*/ 987 h 3720"/>
                <a:gd name="T56" fmla="*/ 3674 w 3731"/>
                <a:gd name="T57" fmla="*/ 1404 h 3720"/>
                <a:gd name="T58" fmla="*/ 3731 w 3731"/>
                <a:gd name="T59" fmla="*/ 1861 h 3720"/>
                <a:gd name="T60" fmla="*/ 3674 w 3731"/>
                <a:gd name="T61" fmla="*/ 2318 h 3720"/>
                <a:gd name="T62" fmla="*/ 3512 w 3731"/>
                <a:gd name="T63" fmla="*/ 2734 h 3720"/>
                <a:gd name="T64" fmla="*/ 3260 w 3731"/>
                <a:gd name="T65" fmla="*/ 3094 h 3720"/>
                <a:gd name="T66" fmla="*/ 2930 w 3731"/>
                <a:gd name="T67" fmla="*/ 3386 h 3720"/>
                <a:gd name="T68" fmla="*/ 2539 w 3731"/>
                <a:gd name="T69" fmla="*/ 3595 h 3720"/>
                <a:gd name="T70" fmla="*/ 2100 w 3731"/>
                <a:gd name="T71" fmla="*/ 3706 h 3720"/>
                <a:gd name="T72" fmla="*/ 1632 w 3731"/>
                <a:gd name="T73" fmla="*/ 3706 h 3720"/>
                <a:gd name="T74" fmla="*/ 1192 w 3731"/>
                <a:gd name="T75" fmla="*/ 3595 h 3720"/>
                <a:gd name="T76" fmla="*/ 800 w 3731"/>
                <a:gd name="T77" fmla="*/ 3386 h 3720"/>
                <a:gd name="T78" fmla="*/ 471 w 3731"/>
                <a:gd name="T79" fmla="*/ 3094 h 3720"/>
                <a:gd name="T80" fmla="*/ 218 w 3731"/>
                <a:gd name="T81" fmla="*/ 2734 h 3720"/>
                <a:gd name="T82" fmla="*/ 57 w 3731"/>
                <a:gd name="T83" fmla="*/ 2318 h 3720"/>
                <a:gd name="T84" fmla="*/ 0 w 3731"/>
                <a:gd name="T85" fmla="*/ 1861 h 3720"/>
                <a:gd name="T86" fmla="*/ 57 w 3731"/>
                <a:gd name="T87" fmla="*/ 1404 h 3720"/>
                <a:gd name="T88" fmla="*/ 218 w 3731"/>
                <a:gd name="T89" fmla="*/ 987 h 3720"/>
                <a:gd name="T90" fmla="*/ 471 w 3731"/>
                <a:gd name="T91" fmla="*/ 626 h 3720"/>
                <a:gd name="T92" fmla="*/ 800 w 3731"/>
                <a:gd name="T93" fmla="*/ 335 h 3720"/>
                <a:gd name="T94" fmla="*/ 1192 w 3731"/>
                <a:gd name="T95" fmla="*/ 126 h 3720"/>
                <a:gd name="T96" fmla="*/ 1632 w 3731"/>
                <a:gd name="T97" fmla="*/ 15 h 3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1" h="3720">
                  <a:moveTo>
                    <a:pt x="1865" y="397"/>
                  </a:moveTo>
                  <a:lnTo>
                    <a:pt x="1761" y="400"/>
                  </a:lnTo>
                  <a:lnTo>
                    <a:pt x="1658" y="412"/>
                  </a:lnTo>
                  <a:lnTo>
                    <a:pt x="1557" y="429"/>
                  </a:lnTo>
                  <a:lnTo>
                    <a:pt x="1459" y="454"/>
                  </a:lnTo>
                  <a:lnTo>
                    <a:pt x="1364" y="485"/>
                  </a:lnTo>
                  <a:lnTo>
                    <a:pt x="1272" y="522"/>
                  </a:lnTo>
                  <a:lnTo>
                    <a:pt x="1182" y="565"/>
                  </a:lnTo>
                  <a:lnTo>
                    <a:pt x="1096" y="613"/>
                  </a:lnTo>
                  <a:lnTo>
                    <a:pt x="1015" y="668"/>
                  </a:lnTo>
                  <a:lnTo>
                    <a:pt x="937" y="728"/>
                  </a:lnTo>
                  <a:lnTo>
                    <a:pt x="863" y="792"/>
                  </a:lnTo>
                  <a:lnTo>
                    <a:pt x="793" y="861"/>
                  </a:lnTo>
                  <a:lnTo>
                    <a:pt x="729" y="934"/>
                  </a:lnTo>
                  <a:lnTo>
                    <a:pt x="669" y="1012"/>
                  </a:lnTo>
                  <a:lnTo>
                    <a:pt x="615" y="1094"/>
                  </a:lnTo>
                  <a:lnTo>
                    <a:pt x="565" y="1179"/>
                  </a:lnTo>
                  <a:lnTo>
                    <a:pt x="523" y="1268"/>
                  </a:lnTo>
                  <a:lnTo>
                    <a:pt x="485" y="1360"/>
                  </a:lnTo>
                  <a:lnTo>
                    <a:pt x="454" y="1455"/>
                  </a:lnTo>
                  <a:lnTo>
                    <a:pt x="430" y="1554"/>
                  </a:lnTo>
                  <a:lnTo>
                    <a:pt x="411" y="1653"/>
                  </a:lnTo>
                  <a:lnTo>
                    <a:pt x="401" y="1756"/>
                  </a:lnTo>
                  <a:lnTo>
                    <a:pt x="396" y="1861"/>
                  </a:lnTo>
                  <a:lnTo>
                    <a:pt x="401" y="1965"/>
                  </a:lnTo>
                  <a:lnTo>
                    <a:pt x="411" y="2067"/>
                  </a:lnTo>
                  <a:lnTo>
                    <a:pt x="430" y="2168"/>
                  </a:lnTo>
                  <a:lnTo>
                    <a:pt x="454" y="2265"/>
                  </a:lnTo>
                  <a:lnTo>
                    <a:pt x="485" y="2360"/>
                  </a:lnTo>
                  <a:lnTo>
                    <a:pt x="523" y="2453"/>
                  </a:lnTo>
                  <a:lnTo>
                    <a:pt x="565" y="2541"/>
                  </a:lnTo>
                  <a:lnTo>
                    <a:pt x="615" y="2627"/>
                  </a:lnTo>
                  <a:lnTo>
                    <a:pt x="669" y="2708"/>
                  </a:lnTo>
                  <a:lnTo>
                    <a:pt x="729" y="2786"/>
                  </a:lnTo>
                  <a:lnTo>
                    <a:pt x="793" y="2860"/>
                  </a:lnTo>
                  <a:lnTo>
                    <a:pt x="863" y="2929"/>
                  </a:lnTo>
                  <a:lnTo>
                    <a:pt x="937" y="2994"/>
                  </a:lnTo>
                  <a:lnTo>
                    <a:pt x="1015" y="3053"/>
                  </a:lnTo>
                  <a:lnTo>
                    <a:pt x="1096" y="3107"/>
                  </a:lnTo>
                  <a:lnTo>
                    <a:pt x="1182" y="3156"/>
                  </a:lnTo>
                  <a:lnTo>
                    <a:pt x="1272" y="3200"/>
                  </a:lnTo>
                  <a:lnTo>
                    <a:pt x="1364" y="3236"/>
                  </a:lnTo>
                  <a:lnTo>
                    <a:pt x="1459" y="3267"/>
                  </a:lnTo>
                  <a:lnTo>
                    <a:pt x="1557" y="3291"/>
                  </a:lnTo>
                  <a:lnTo>
                    <a:pt x="1658" y="3310"/>
                  </a:lnTo>
                  <a:lnTo>
                    <a:pt x="1761" y="3321"/>
                  </a:lnTo>
                  <a:lnTo>
                    <a:pt x="1865" y="3325"/>
                  </a:lnTo>
                  <a:lnTo>
                    <a:pt x="1970" y="3321"/>
                  </a:lnTo>
                  <a:lnTo>
                    <a:pt x="2073" y="3310"/>
                  </a:lnTo>
                  <a:lnTo>
                    <a:pt x="2173" y="3291"/>
                  </a:lnTo>
                  <a:lnTo>
                    <a:pt x="2272" y="3267"/>
                  </a:lnTo>
                  <a:lnTo>
                    <a:pt x="2367" y="3236"/>
                  </a:lnTo>
                  <a:lnTo>
                    <a:pt x="2459" y="3200"/>
                  </a:lnTo>
                  <a:lnTo>
                    <a:pt x="2549" y="3156"/>
                  </a:lnTo>
                  <a:lnTo>
                    <a:pt x="2634" y="3107"/>
                  </a:lnTo>
                  <a:lnTo>
                    <a:pt x="2717" y="3053"/>
                  </a:lnTo>
                  <a:lnTo>
                    <a:pt x="2795" y="2994"/>
                  </a:lnTo>
                  <a:lnTo>
                    <a:pt x="2868" y="2929"/>
                  </a:lnTo>
                  <a:lnTo>
                    <a:pt x="2937" y="2860"/>
                  </a:lnTo>
                  <a:lnTo>
                    <a:pt x="3003" y="2786"/>
                  </a:lnTo>
                  <a:lnTo>
                    <a:pt x="3063" y="2708"/>
                  </a:lnTo>
                  <a:lnTo>
                    <a:pt x="3117" y="2627"/>
                  </a:lnTo>
                  <a:lnTo>
                    <a:pt x="3166" y="2541"/>
                  </a:lnTo>
                  <a:lnTo>
                    <a:pt x="3208" y="2453"/>
                  </a:lnTo>
                  <a:lnTo>
                    <a:pt x="3246" y="2360"/>
                  </a:lnTo>
                  <a:lnTo>
                    <a:pt x="3277" y="2265"/>
                  </a:lnTo>
                  <a:lnTo>
                    <a:pt x="3302" y="2168"/>
                  </a:lnTo>
                  <a:lnTo>
                    <a:pt x="3320" y="2067"/>
                  </a:lnTo>
                  <a:lnTo>
                    <a:pt x="3330" y="1965"/>
                  </a:lnTo>
                  <a:lnTo>
                    <a:pt x="3334" y="1861"/>
                  </a:lnTo>
                  <a:lnTo>
                    <a:pt x="3330" y="1756"/>
                  </a:lnTo>
                  <a:lnTo>
                    <a:pt x="3320" y="1653"/>
                  </a:lnTo>
                  <a:lnTo>
                    <a:pt x="3302" y="1554"/>
                  </a:lnTo>
                  <a:lnTo>
                    <a:pt x="3277" y="1455"/>
                  </a:lnTo>
                  <a:lnTo>
                    <a:pt x="3246" y="1360"/>
                  </a:lnTo>
                  <a:lnTo>
                    <a:pt x="3208" y="1268"/>
                  </a:lnTo>
                  <a:lnTo>
                    <a:pt x="3166" y="1179"/>
                  </a:lnTo>
                  <a:lnTo>
                    <a:pt x="3117" y="1094"/>
                  </a:lnTo>
                  <a:lnTo>
                    <a:pt x="3063" y="1012"/>
                  </a:lnTo>
                  <a:lnTo>
                    <a:pt x="3003" y="934"/>
                  </a:lnTo>
                  <a:lnTo>
                    <a:pt x="2937" y="861"/>
                  </a:lnTo>
                  <a:lnTo>
                    <a:pt x="2868" y="792"/>
                  </a:lnTo>
                  <a:lnTo>
                    <a:pt x="2795" y="728"/>
                  </a:lnTo>
                  <a:lnTo>
                    <a:pt x="2717" y="668"/>
                  </a:lnTo>
                  <a:lnTo>
                    <a:pt x="2634" y="613"/>
                  </a:lnTo>
                  <a:lnTo>
                    <a:pt x="2549" y="565"/>
                  </a:lnTo>
                  <a:lnTo>
                    <a:pt x="2459" y="522"/>
                  </a:lnTo>
                  <a:lnTo>
                    <a:pt x="2367" y="485"/>
                  </a:lnTo>
                  <a:lnTo>
                    <a:pt x="2272" y="454"/>
                  </a:lnTo>
                  <a:lnTo>
                    <a:pt x="2173" y="429"/>
                  </a:lnTo>
                  <a:lnTo>
                    <a:pt x="2073" y="412"/>
                  </a:lnTo>
                  <a:lnTo>
                    <a:pt x="1970" y="400"/>
                  </a:lnTo>
                  <a:lnTo>
                    <a:pt x="1865" y="397"/>
                  </a:lnTo>
                  <a:close/>
                  <a:moveTo>
                    <a:pt x="1865" y="0"/>
                  </a:moveTo>
                  <a:lnTo>
                    <a:pt x="1983" y="5"/>
                  </a:lnTo>
                  <a:lnTo>
                    <a:pt x="2100" y="15"/>
                  </a:lnTo>
                  <a:lnTo>
                    <a:pt x="2213" y="34"/>
                  </a:lnTo>
                  <a:lnTo>
                    <a:pt x="2325" y="58"/>
                  </a:lnTo>
                  <a:lnTo>
                    <a:pt x="2433" y="89"/>
                  </a:lnTo>
                  <a:lnTo>
                    <a:pt x="2539" y="126"/>
                  </a:lnTo>
                  <a:lnTo>
                    <a:pt x="2642" y="170"/>
                  </a:lnTo>
                  <a:lnTo>
                    <a:pt x="2742" y="219"/>
                  </a:lnTo>
                  <a:lnTo>
                    <a:pt x="2838" y="274"/>
                  </a:lnTo>
                  <a:lnTo>
                    <a:pt x="2930" y="335"/>
                  </a:lnTo>
                  <a:lnTo>
                    <a:pt x="3019" y="400"/>
                  </a:lnTo>
                  <a:lnTo>
                    <a:pt x="3104" y="471"/>
                  </a:lnTo>
                  <a:lnTo>
                    <a:pt x="3184" y="546"/>
                  </a:lnTo>
                  <a:lnTo>
                    <a:pt x="3260" y="626"/>
                  </a:lnTo>
                  <a:lnTo>
                    <a:pt x="3330" y="711"/>
                  </a:lnTo>
                  <a:lnTo>
                    <a:pt x="3396" y="799"/>
                  </a:lnTo>
                  <a:lnTo>
                    <a:pt x="3457" y="890"/>
                  </a:lnTo>
                  <a:lnTo>
                    <a:pt x="3512" y="987"/>
                  </a:lnTo>
                  <a:lnTo>
                    <a:pt x="3561" y="1086"/>
                  </a:lnTo>
                  <a:lnTo>
                    <a:pt x="3605" y="1189"/>
                  </a:lnTo>
                  <a:lnTo>
                    <a:pt x="3643" y="1295"/>
                  </a:lnTo>
                  <a:lnTo>
                    <a:pt x="3674" y="1404"/>
                  </a:lnTo>
                  <a:lnTo>
                    <a:pt x="3698" y="1514"/>
                  </a:lnTo>
                  <a:lnTo>
                    <a:pt x="3716" y="1627"/>
                  </a:lnTo>
                  <a:lnTo>
                    <a:pt x="3728" y="1743"/>
                  </a:lnTo>
                  <a:lnTo>
                    <a:pt x="3731" y="1861"/>
                  </a:lnTo>
                  <a:lnTo>
                    <a:pt x="3728" y="1978"/>
                  </a:lnTo>
                  <a:lnTo>
                    <a:pt x="3716" y="2093"/>
                  </a:lnTo>
                  <a:lnTo>
                    <a:pt x="3698" y="2207"/>
                  </a:lnTo>
                  <a:lnTo>
                    <a:pt x="3674" y="2318"/>
                  </a:lnTo>
                  <a:lnTo>
                    <a:pt x="3643" y="2427"/>
                  </a:lnTo>
                  <a:lnTo>
                    <a:pt x="3605" y="2532"/>
                  </a:lnTo>
                  <a:lnTo>
                    <a:pt x="3561" y="2635"/>
                  </a:lnTo>
                  <a:lnTo>
                    <a:pt x="3512" y="2734"/>
                  </a:lnTo>
                  <a:lnTo>
                    <a:pt x="3457" y="2830"/>
                  </a:lnTo>
                  <a:lnTo>
                    <a:pt x="3396" y="2923"/>
                  </a:lnTo>
                  <a:lnTo>
                    <a:pt x="3330" y="3011"/>
                  </a:lnTo>
                  <a:lnTo>
                    <a:pt x="3260" y="3094"/>
                  </a:lnTo>
                  <a:lnTo>
                    <a:pt x="3184" y="3175"/>
                  </a:lnTo>
                  <a:lnTo>
                    <a:pt x="3104" y="3250"/>
                  </a:lnTo>
                  <a:lnTo>
                    <a:pt x="3019" y="3321"/>
                  </a:lnTo>
                  <a:lnTo>
                    <a:pt x="2930" y="3386"/>
                  </a:lnTo>
                  <a:lnTo>
                    <a:pt x="2838" y="3447"/>
                  </a:lnTo>
                  <a:lnTo>
                    <a:pt x="2742" y="3502"/>
                  </a:lnTo>
                  <a:lnTo>
                    <a:pt x="2642" y="3551"/>
                  </a:lnTo>
                  <a:lnTo>
                    <a:pt x="2539" y="3595"/>
                  </a:lnTo>
                  <a:lnTo>
                    <a:pt x="2433" y="3632"/>
                  </a:lnTo>
                  <a:lnTo>
                    <a:pt x="2325" y="3664"/>
                  </a:lnTo>
                  <a:lnTo>
                    <a:pt x="2213" y="3688"/>
                  </a:lnTo>
                  <a:lnTo>
                    <a:pt x="2100" y="3706"/>
                  </a:lnTo>
                  <a:lnTo>
                    <a:pt x="1983" y="3716"/>
                  </a:lnTo>
                  <a:lnTo>
                    <a:pt x="1865" y="3720"/>
                  </a:lnTo>
                  <a:lnTo>
                    <a:pt x="1748" y="3716"/>
                  </a:lnTo>
                  <a:lnTo>
                    <a:pt x="1632" y="3706"/>
                  </a:lnTo>
                  <a:lnTo>
                    <a:pt x="1518" y="3688"/>
                  </a:lnTo>
                  <a:lnTo>
                    <a:pt x="1407" y="3664"/>
                  </a:lnTo>
                  <a:lnTo>
                    <a:pt x="1297" y="3632"/>
                  </a:lnTo>
                  <a:lnTo>
                    <a:pt x="1192" y="3595"/>
                  </a:lnTo>
                  <a:lnTo>
                    <a:pt x="1089" y="3551"/>
                  </a:lnTo>
                  <a:lnTo>
                    <a:pt x="989" y="3502"/>
                  </a:lnTo>
                  <a:lnTo>
                    <a:pt x="893" y="3447"/>
                  </a:lnTo>
                  <a:lnTo>
                    <a:pt x="800" y="3386"/>
                  </a:lnTo>
                  <a:lnTo>
                    <a:pt x="711" y="3321"/>
                  </a:lnTo>
                  <a:lnTo>
                    <a:pt x="627" y="3250"/>
                  </a:lnTo>
                  <a:lnTo>
                    <a:pt x="547" y="3175"/>
                  </a:lnTo>
                  <a:lnTo>
                    <a:pt x="471" y="3094"/>
                  </a:lnTo>
                  <a:lnTo>
                    <a:pt x="400" y="3011"/>
                  </a:lnTo>
                  <a:lnTo>
                    <a:pt x="334" y="2923"/>
                  </a:lnTo>
                  <a:lnTo>
                    <a:pt x="274" y="2830"/>
                  </a:lnTo>
                  <a:lnTo>
                    <a:pt x="218" y="2734"/>
                  </a:lnTo>
                  <a:lnTo>
                    <a:pt x="169" y="2635"/>
                  </a:lnTo>
                  <a:lnTo>
                    <a:pt x="125" y="2532"/>
                  </a:lnTo>
                  <a:lnTo>
                    <a:pt x="88" y="2427"/>
                  </a:lnTo>
                  <a:lnTo>
                    <a:pt x="57" y="2318"/>
                  </a:lnTo>
                  <a:lnTo>
                    <a:pt x="32" y="2207"/>
                  </a:lnTo>
                  <a:lnTo>
                    <a:pt x="15" y="2093"/>
                  </a:lnTo>
                  <a:lnTo>
                    <a:pt x="3" y="1978"/>
                  </a:lnTo>
                  <a:lnTo>
                    <a:pt x="0" y="1861"/>
                  </a:lnTo>
                  <a:lnTo>
                    <a:pt x="3" y="1743"/>
                  </a:lnTo>
                  <a:lnTo>
                    <a:pt x="15" y="1627"/>
                  </a:lnTo>
                  <a:lnTo>
                    <a:pt x="32" y="1514"/>
                  </a:lnTo>
                  <a:lnTo>
                    <a:pt x="57" y="1404"/>
                  </a:lnTo>
                  <a:lnTo>
                    <a:pt x="88" y="1295"/>
                  </a:lnTo>
                  <a:lnTo>
                    <a:pt x="125" y="1189"/>
                  </a:lnTo>
                  <a:lnTo>
                    <a:pt x="169" y="1086"/>
                  </a:lnTo>
                  <a:lnTo>
                    <a:pt x="218" y="987"/>
                  </a:lnTo>
                  <a:lnTo>
                    <a:pt x="274" y="890"/>
                  </a:lnTo>
                  <a:lnTo>
                    <a:pt x="334" y="799"/>
                  </a:lnTo>
                  <a:lnTo>
                    <a:pt x="400" y="711"/>
                  </a:lnTo>
                  <a:lnTo>
                    <a:pt x="471" y="626"/>
                  </a:lnTo>
                  <a:lnTo>
                    <a:pt x="547" y="546"/>
                  </a:lnTo>
                  <a:lnTo>
                    <a:pt x="627" y="471"/>
                  </a:lnTo>
                  <a:lnTo>
                    <a:pt x="711" y="400"/>
                  </a:lnTo>
                  <a:lnTo>
                    <a:pt x="800" y="335"/>
                  </a:lnTo>
                  <a:lnTo>
                    <a:pt x="893" y="274"/>
                  </a:lnTo>
                  <a:lnTo>
                    <a:pt x="989" y="219"/>
                  </a:lnTo>
                  <a:lnTo>
                    <a:pt x="1089" y="170"/>
                  </a:lnTo>
                  <a:lnTo>
                    <a:pt x="1192" y="126"/>
                  </a:lnTo>
                  <a:lnTo>
                    <a:pt x="1297" y="89"/>
                  </a:lnTo>
                  <a:lnTo>
                    <a:pt x="1407" y="58"/>
                  </a:lnTo>
                  <a:lnTo>
                    <a:pt x="1518" y="34"/>
                  </a:lnTo>
                  <a:lnTo>
                    <a:pt x="1632" y="15"/>
                  </a:lnTo>
                  <a:lnTo>
                    <a:pt x="1748" y="5"/>
                  </a:lnTo>
                  <a:lnTo>
                    <a:pt x="18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4" name="Freeform 18">
              <a:extLst>
                <a:ext uri="{FF2B5EF4-FFF2-40B4-BE49-F238E27FC236}">
                  <a16:creationId xmlns:a16="http://schemas.microsoft.com/office/drawing/2014/main" id="{FE6A317B-17A6-4EF2-BF39-E8BDE9A5FD97}"/>
                </a:ext>
              </a:extLst>
            </p:cNvPr>
            <p:cNvSpPr>
              <a:spLocks/>
            </p:cNvSpPr>
            <p:nvPr/>
          </p:nvSpPr>
          <p:spPr bwMode="auto">
            <a:xfrm>
              <a:off x="437" y="673"/>
              <a:ext cx="217" cy="244"/>
            </a:xfrm>
            <a:custGeom>
              <a:avLst/>
              <a:gdLst>
                <a:gd name="T0" fmla="*/ 153 w 1298"/>
                <a:gd name="T1" fmla="*/ 0 h 1464"/>
                <a:gd name="T2" fmla="*/ 184 w 1298"/>
                <a:gd name="T3" fmla="*/ 4 h 1464"/>
                <a:gd name="T4" fmla="*/ 212 w 1298"/>
                <a:gd name="T5" fmla="*/ 12 h 1464"/>
                <a:gd name="T6" fmla="*/ 239 w 1298"/>
                <a:gd name="T7" fmla="*/ 27 h 1464"/>
                <a:gd name="T8" fmla="*/ 262 w 1298"/>
                <a:gd name="T9" fmla="*/ 45 h 1464"/>
                <a:gd name="T10" fmla="*/ 280 w 1298"/>
                <a:gd name="T11" fmla="*/ 68 h 1464"/>
                <a:gd name="T12" fmla="*/ 294 w 1298"/>
                <a:gd name="T13" fmla="*/ 93 h 1464"/>
                <a:gd name="T14" fmla="*/ 303 w 1298"/>
                <a:gd name="T15" fmla="*/ 123 h 1464"/>
                <a:gd name="T16" fmla="*/ 307 w 1298"/>
                <a:gd name="T17" fmla="*/ 153 h 1464"/>
                <a:gd name="T18" fmla="*/ 307 w 1298"/>
                <a:gd name="T19" fmla="*/ 1158 h 1464"/>
                <a:gd name="T20" fmla="*/ 1144 w 1298"/>
                <a:gd name="T21" fmla="*/ 1158 h 1464"/>
                <a:gd name="T22" fmla="*/ 1175 w 1298"/>
                <a:gd name="T23" fmla="*/ 1161 h 1464"/>
                <a:gd name="T24" fmla="*/ 1204 w 1298"/>
                <a:gd name="T25" fmla="*/ 1170 h 1464"/>
                <a:gd name="T26" fmla="*/ 1230 w 1298"/>
                <a:gd name="T27" fmla="*/ 1185 h 1464"/>
                <a:gd name="T28" fmla="*/ 1253 w 1298"/>
                <a:gd name="T29" fmla="*/ 1203 h 1464"/>
                <a:gd name="T30" fmla="*/ 1272 w 1298"/>
                <a:gd name="T31" fmla="*/ 1226 h 1464"/>
                <a:gd name="T32" fmla="*/ 1287 w 1298"/>
                <a:gd name="T33" fmla="*/ 1251 h 1464"/>
                <a:gd name="T34" fmla="*/ 1295 w 1298"/>
                <a:gd name="T35" fmla="*/ 1280 h 1464"/>
                <a:gd name="T36" fmla="*/ 1298 w 1298"/>
                <a:gd name="T37" fmla="*/ 1311 h 1464"/>
                <a:gd name="T38" fmla="*/ 1295 w 1298"/>
                <a:gd name="T39" fmla="*/ 1342 h 1464"/>
                <a:gd name="T40" fmla="*/ 1287 w 1298"/>
                <a:gd name="T41" fmla="*/ 1370 h 1464"/>
                <a:gd name="T42" fmla="*/ 1272 w 1298"/>
                <a:gd name="T43" fmla="*/ 1397 h 1464"/>
                <a:gd name="T44" fmla="*/ 1253 w 1298"/>
                <a:gd name="T45" fmla="*/ 1420 h 1464"/>
                <a:gd name="T46" fmla="*/ 1230 w 1298"/>
                <a:gd name="T47" fmla="*/ 1438 h 1464"/>
                <a:gd name="T48" fmla="*/ 1204 w 1298"/>
                <a:gd name="T49" fmla="*/ 1452 h 1464"/>
                <a:gd name="T50" fmla="*/ 1175 w 1298"/>
                <a:gd name="T51" fmla="*/ 1461 h 1464"/>
                <a:gd name="T52" fmla="*/ 1144 w 1298"/>
                <a:gd name="T53" fmla="*/ 1464 h 1464"/>
                <a:gd name="T54" fmla="*/ 153 w 1298"/>
                <a:gd name="T55" fmla="*/ 1464 h 1464"/>
                <a:gd name="T56" fmla="*/ 122 w 1298"/>
                <a:gd name="T57" fmla="*/ 1461 h 1464"/>
                <a:gd name="T58" fmla="*/ 93 w 1298"/>
                <a:gd name="T59" fmla="*/ 1452 h 1464"/>
                <a:gd name="T60" fmla="*/ 66 w 1298"/>
                <a:gd name="T61" fmla="*/ 1438 h 1464"/>
                <a:gd name="T62" fmla="*/ 45 w 1298"/>
                <a:gd name="T63" fmla="*/ 1420 h 1464"/>
                <a:gd name="T64" fmla="*/ 25 w 1298"/>
                <a:gd name="T65" fmla="*/ 1397 h 1464"/>
                <a:gd name="T66" fmla="*/ 11 w 1298"/>
                <a:gd name="T67" fmla="*/ 1370 h 1464"/>
                <a:gd name="T68" fmla="*/ 2 w 1298"/>
                <a:gd name="T69" fmla="*/ 1342 h 1464"/>
                <a:gd name="T70" fmla="*/ 0 w 1298"/>
                <a:gd name="T71" fmla="*/ 1311 h 1464"/>
                <a:gd name="T72" fmla="*/ 0 w 1298"/>
                <a:gd name="T73" fmla="*/ 153 h 1464"/>
                <a:gd name="T74" fmla="*/ 2 w 1298"/>
                <a:gd name="T75" fmla="*/ 123 h 1464"/>
                <a:gd name="T76" fmla="*/ 11 w 1298"/>
                <a:gd name="T77" fmla="*/ 93 h 1464"/>
                <a:gd name="T78" fmla="*/ 25 w 1298"/>
                <a:gd name="T79" fmla="*/ 68 h 1464"/>
                <a:gd name="T80" fmla="*/ 45 w 1298"/>
                <a:gd name="T81" fmla="*/ 45 h 1464"/>
                <a:gd name="T82" fmla="*/ 66 w 1298"/>
                <a:gd name="T83" fmla="*/ 27 h 1464"/>
                <a:gd name="T84" fmla="*/ 93 w 1298"/>
                <a:gd name="T85" fmla="*/ 12 h 1464"/>
                <a:gd name="T86" fmla="*/ 122 w 1298"/>
                <a:gd name="T87" fmla="*/ 4 h 1464"/>
                <a:gd name="T88" fmla="*/ 153 w 1298"/>
                <a:gd name="T89" fmla="*/ 0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98" h="1464">
                  <a:moveTo>
                    <a:pt x="153" y="0"/>
                  </a:moveTo>
                  <a:lnTo>
                    <a:pt x="184" y="4"/>
                  </a:lnTo>
                  <a:lnTo>
                    <a:pt x="212" y="12"/>
                  </a:lnTo>
                  <a:lnTo>
                    <a:pt x="239" y="27"/>
                  </a:lnTo>
                  <a:lnTo>
                    <a:pt x="262" y="45"/>
                  </a:lnTo>
                  <a:lnTo>
                    <a:pt x="280" y="68"/>
                  </a:lnTo>
                  <a:lnTo>
                    <a:pt x="294" y="93"/>
                  </a:lnTo>
                  <a:lnTo>
                    <a:pt x="303" y="123"/>
                  </a:lnTo>
                  <a:lnTo>
                    <a:pt x="307" y="153"/>
                  </a:lnTo>
                  <a:lnTo>
                    <a:pt x="307" y="1158"/>
                  </a:lnTo>
                  <a:lnTo>
                    <a:pt x="1144" y="1158"/>
                  </a:lnTo>
                  <a:lnTo>
                    <a:pt x="1175" y="1161"/>
                  </a:lnTo>
                  <a:lnTo>
                    <a:pt x="1204" y="1170"/>
                  </a:lnTo>
                  <a:lnTo>
                    <a:pt x="1230" y="1185"/>
                  </a:lnTo>
                  <a:lnTo>
                    <a:pt x="1253" y="1203"/>
                  </a:lnTo>
                  <a:lnTo>
                    <a:pt x="1272" y="1226"/>
                  </a:lnTo>
                  <a:lnTo>
                    <a:pt x="1287" y="1251"/>
                  </a:lnTo>
                  <a:lnTo>
                    <a:pt x="1295" y="1280"/>
                  </a:lnTo>
                  <a:lnTo>
                    <a:pt x="1298" y="1311"/>
                  </a:lnTo>
                  <a:lnTo>
                    <a:pt x="1295" y="1342"/>
                  </a:lnTo>
                  <a:lnTo>
                    <a:pt x="1287" y="1370"/>
                  </a:lnTo>
                  <a:lnTo>
                    <a:pt x="1272" y="1397"/>
                  </a:lnTo>
                  <a:lnTo>
                    <a:pt x="1253" y="1420"/>
                  </a:lnTo>
                  <a:lnTo>
                    <a:pt x="1230" y="1438"/>
                  </a:lnTo>
                  <a:lnTo>
                    <a:pt x="1204" y="1452"/>
                  </a:lnTo>
                  <a:lnTo>
                    <a:pt x="1175" y="1461"/>
                  </a:lnTo>
                  <a:lnTo>
                    <a:pt x="1144" y="1464"/>
                  </a:lnTo>
                  <a:lnTo>
                    <a:pt x="153" y="1464"/>
                  </a:lnTo>
                  <a:lnTo>
                    <a:pt x="122" y="1461"/>
                  </a:lnTo>
                  <a:lnTo>
                    <a:pt x="93" y="1452"/>
                  </a:lnTo>
                  <a:lnTo>
                    <a:pt x="66" y="1438"/>
                  </a:lnTo>
                  <a:lnTo>
                    <a:pt x="45" y="1420"/>
                  </a:lnTo>
                  <a:lnTo>
                    <a:pt x="25" y="1397"/>
                  </a:lnTo>
                  <a:lnTo>
                    <a:pt x="11" y="1370"/>
                  </a:lnTo>
                  <a:lnTo>
                    <a:pt x="2" y="1342"/>
                  </a:lnTo>
                  <a:lnTo>
                    <a:pt x="0" y="1311"/>
                  </a:lnTo>
                  <a:lnTo>
                    <a:pt x="0" y="153"/>
                  </a:lnTo>
                  <a:lnTo>
                    <a:pt x="2" y="123"/>
                  </a:lnTo>
                  <a:lnTo>
                    <a:pt x="11" y="93"/>
                  </a:lnTo>
                  <a:lnTo>
                    <a:pt x="25" y="68"/>
                  </a:lnTo>
                  <a:lnTo>
                    <a:pt x="45" y="45"/>
                  </a:lnTo>
                  <a:lnTo>
                    <a:pt x="66" y="27"/>
                  </a:lnTo>
                  <a:lnTo>
                    <a:pt x="93" y="12"/>
                  </a:lnTo>
                  <a:lnTo>
                    <a:pt x="122" y="4"/>
                  </a:lnTo>
                  <a:lnTo>
                    <a:pt x="1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722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12A03-0ACD-4ACA-AC31-DBB61AF3C97C}"/>
              </a:ext>
            </a:extLst>
          </p:cNvPr>
          <p:cNvSpPr>
            <a:spLocks noGrp="1"/>
          </p:cNvSpPr>
          <p:nvPr>
            <p:ph sz="quarter" idx="10"/>
          </p:nvPr>
        </p:nvSpPr>
        <p:spPr/>
        <p:txBody>
          <a:bodyPr/>
          <a:lstStyle/>
          <a:p>
            <a:r>
              <a:rPr lang="en-US" dirty="0"/>
              <a:t>Leverage analytics for Customer centric business </a:t>
            </a:r>
          </a:p>
        </p:txBody>
      </p:sp>
    </p:spTree>
    <p:extLst>
      <p:ext uri="{BB962C8B-B14F-4D97-AF65-F5344CB8AC3E}">
        <p14:creationId xmlns:p14="http://schemas.microsoft.com/office/powerpoint/2010/main" val="185539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34936-17BC-410A-8206-9E46E8DDCA26}"/>
              </a:ext>
            </a:extLst>
          </p:cNvPr>
          <p:cNvSpPr>
            <a:spLocks noGrp="1"/>
          </p:cNvSpPr>
          <p:nvPr>
            <p:ph sz="quarter" idx="10"/>
          </p:nvPr>
        </p:nvSpPr>
        <p:spPr>
          <a:xfrm>
            <a:off x="3259212" y="2362200"/>
            <a:ext cx="6868990" cy="914400"/>
          </a:xfrm>
        </p:spPr>
        <p:txBody>
          <a:bodyPr/>
          <a:lstStyle/>
          <a:p>
            <a:r>
              <a:rPr lang="en-US" dirty="0"/>
              <a:t>Customer 360 &amp; Voice of Customer</a:t>
            </a:r>
          </a:p>
        </p:txBody>
      </p:sp>
    </p:spTree>
    <p:extLst>
      <p:ext uri="{BB962C8B-B14F-4D97-AF65-F5344CB8AC3E}">
        <p14:creationId xmlns:p14="http://schemas.microsoft.com/office/powerpoint/2010/main" val="3145821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654" y="58925"/>
            <a:ext cx="11223151" cy="408349"/>
          </a:xfrm>
        </p:spPr>
        <p:txBody>
          <a:bodyPr/>
          <a:lstStyle/>
          <a:p>
            <a:r>
              <a:rPr lang="en-IN" dirty="0"/>
              <a:t>Voice of Customer</a:t>
            </a:r>
            <a:endParaRPr lang="en-US" dirty="0"/>
          </a:p>
        </p:txBody>
      </p:sp>
      <p:sp>
        <p:nvSpPr>
          <p:cNvPr id="109" name="Rectangle 108">
            <a:extLst>
              <a:ext uri="{FF2B5EF4-FFF2-40B4-BE49-F238E27FC236}">
                <a16:creationId xmlns:a16="http://schemas.microsoft.com/office/drawing/2014/main" id="{5895A288-3741-4592-9B21-7D86320D21AD}"/>
              </a:ext>
            </a:extLst>
          </p:cNvPr>
          <p:cNvSpPr/>
          <p:nvPr/>
        </p:nvSpPr>
        <p:spPr>
          <a:xfrm>
            <a:off x="6165088" y="2635078"/>
            <a:ext cx="3647583" cy="3763996"/>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58734F71-96A8-4252-A906-7AC00B2B0A13}"/>
              </a:ext>
            </a:extLst>
          </p:cNvPr>
          <p:cNvSpPr/>
          <p:nvPr/>
        </p:nvSpPr>
        <p:spPr>
          <a:xfrm>
            <a:off x="2090097" y="2638928"/>
            <a:ext cx="3647583" cy="3763996"/>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111" name="Rectangle 110">
            <a:extLst>
              <a:ext uri="{FF2B5EF4-FFF2-40B4-BE49-F238E27FC236}">
                <a16:creationId xmlns:a16="http://schemas.microsoft.com/office/drawing/2014/main" id="{1CC1180C-461B-4CD6-AC02-5F9BE0FF5605}"/>
              </a:ext>
            </a:extLst>
          </p:cNvPr>
          <p:cNvSpPr/>
          <p:nvPr/>
        </p:nvSpPr>
        <p:spPr>
          <a:xfrm>
            <a:off x="309125" y="566756"/>
            <a:ext cx="11017585" cy="5078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kumimoji="0" lang="en-US" sz="1300" b="1" i="0" u="none" strike="noStrike" kern="120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rPr>
              <a:t>Objective :</a:t>
            </a:r>
            <a:r>
              <a:rPr lang="en-US" sz="1300" dirty="0">
                <a:latin typeface="Arial" panose="020B0604020202020204" pitchFamily="34" charset="0"/>
                <a:ea typeface="Segoe UI" panose="020B0502040204020203" pitchFamily="34" charset="0"/>
                <a:cs typeface="Arial" panose="020B0604020202020204" pitchFamily="34" charset="0"/>
              </a:rPr>
              <a:t> The objective of the project is to automate the analysis of relevant customer feedback, which can be collected online from social networks, forums and other freely accessible platforms</a:t>
            </a:r>
          </a:p>
        </p:txBody>
      </p:sp>
      <p:sp>
        <p:nvSpPr>
          <p:cNvPr id="112" name="TextBox 15">
            <a:extLst>
              <a:ext uri="{FF2B5EF4-FFF2-40B4-BE49-F238E27FC236}">
                <a16:creationId xmlns:a16="http://schemas.microsoft.com/office/drawing/2014/main" id="{0D228A68-26D8-4256-9C0D-1311FE7C7CE1}"/>
              </a:ext>
            </a:extLst>
          </p:cNvPr>
          <p:cNvSpPr txBox="1"/>
          <p:nvPr/>
        </p:nvSpPr>
        <p:spPr>
          <a:xfrm>
            <a:off x="2260294" y="2854627"/>
            <a:ext cx="3175173" cy="307777"/>
          </a:xfrm>
          <a:prstGeom prst="rect">
            <a:avLst/>
          </a:prstGeom>
          <a:solidFill>
            <a:schemeClr val="bg1">
              <a:lumMod val="7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Data Cleaning</a:t>
            </a:r>
          </a:p>
        </p:txBody>
      </p:sp>
      <p:sp>
        <p:nvSpPr>
          <p:cNvPr id="113" name="TextBox 16">
            <a:extLst>
              <a:ext uri="{FF2B5EF4-FFF2-40B4-BE49-F238E27FC236}">
                <a16:creationId xmlns:a16="http://schemas.microsoft.com/office/drawing/2014/main" id="{F02F9003-B5AB-4ECB-87DA-9AA2D2AEE4BD}"/>
              </a:ext>
            </a:extLst>
          </p:cNvPr>
          <p:cNvSpPr txBox="1"/>
          <p:nvPr/>
        </p:nvSpPr>
        <p:spPr>
          <a:xfrm>
            <a:off x="2297380" y="4479314"/>
            <a:ext cx="3175173" cy="307777"/>
          </a:xfrm>
          <a:prstGeom prst="rect">
            <a:avLst/>
          </a:prstGeom>
          <a:solidFill>
            <a:schemeClr val="bg1">
              <a:lumMod val="7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Data Transformation</a:t>
            </a:r>
          </a:p>
        </p:txBody>
      </p:sp>
      <p:sp>
        <p:nvSpPr>
          <p:cNvPr id="114" name="TextBox 24">
            <a:extLst>
              <a:ext uri="{FF2B5EF4-FFF2-40B4-BE49-F238E27FC236}">
                <a16:creationId xmlns:a16="http://schemas.microsoft.com/office/drawing/2014/main" id="{3837C2DD-DFA0-4BB7-819A-1B203524133D}"/>
              </a:ext>
            </a:extLst>
          </p:cNvPr>
          <p:cNvSpPr txBox="1"/>
          <p:nvPr/>
        </p:nvSpPr>
        <p:spPr>
          <a:xfrm>
            <a:off x="2650917" y="3385049"/>
            <a:ext cx="109444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Stop words Removal</a:t>
            </a:r>
          </a:p>
        </p:txBody>
      </p:sp>
      <p:sp>
        <p:nvSpPr>
          <p:cNvPr id="115" name="TextBox 25">
            <a:extLst>
              <a:ext uri="{FF2B5EF4-FFF2-40B4-BE49-F238E27FC236}">
                <a16:creationId xmlns:a16="http://schemas.microsoft.com/office/drawing/2014/main" id="{7150802E-B2FE-4CFA-81F5-B8F36163C124}"/>
              </a:ext>
            </a:extLst>
          </p:cNvPr>
          <p:cNvSpPr txBox="1"/>
          <p:nvPr/>
        </p:nvSpPr>
        <p:spPr>
          <a:xfrm>
            <a:off x="4414024" y="3298933"/>
            <a:ext cx="109444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Removing Duplicates</a:t>
            </a:r>
          </a:p>
        </p:txBody>
      </p:sp>
      <p:sp>
        <p:nvSpPr>
          <p:cNvPr id="116" name="TextBox 26">
            <a:extLst>
              <a:ext uri="{FF2B5EF4-FFF2-40B4-BE49-F238E27FC236}">
                <a16:creationId xmlns:a16="http://schemas.microsoft.com/office/drawing/2014/main" id="{59430DC7-AC0D-43A7-8F1D-FE26B40D4980}"/>
              </a:ext>
            </a:extLst>
          </p:cNvPr>
          <p:cNvSpPr txBox="1"/>
          <p:nvPr/>
        </p:nvSpPr>
        <p:spPr>
          <a:xfrm>
            <a:off x="3542528" y="3951559"/>
            <a:ext cx="109444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Spam Removal</a:t>
            </a:r>
          </a:p>
        </p:txBody>
      </p:sp>
      <p:sp>
        <p:nvSpPr>
          <p:cNvPr id="117" name="TextBox 31">
            <a:extLst>
              <a:ext uri="{FF2B5EF4-FFF2-40B4-BE49-F238E27FC236}">
                <a16:creationId xmlns:a16="http://schemas.microsoft.com/office/drawing/2014/main" id="{37E4A1C8-7651-4B70-8F9E-9EFC9A49ACD3}"/>
              </a:ext>
            </a:extLst>
          </p:cNvPr>
          <p:cNvSpPr txBox="1"/>
          <p:nvPr/>
        </p:nvSpPr>
        <p:spPr>
          <a:xfrm>
            <a:off x="2624973" y="4949113"/>
            <a:ext cx="109444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Isolate Relevant</a:t>
            </a:r>
          </a:p>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Content </a:t>
            </a:r>
          </a:p>
        </p:txBody>
      </p:sp>
      <p:sp>
        <p:nvSpPr>
          <p:cNvPr id="118" name="TextBox 32">
            <a:extLst>
              <a:ext uri="{FF2B5EF4-FFF2-40B4-BE49-F238E27FC236}">
                <a16:creationId xmlns:a16="http://schemas.microsoft.com/office/drawing/2014/main" id="{9C802168-7878-4692-AD97-6BC321FEDDA8}"/>
              </a:ext>
            </a:extLst>
          </p:cNvPr>
          <p:cNvSpPr txBox="1"/>
          <p:nvPr/>
        </p:nvSpPr>
        <p:spPr>
          <a:xfrm>
            <a:off x="4249104" y="5027885"/>
            <a:ext cx="113888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Phrase Modeling</a:t>
            </a:r>
          </a:p>
        </p:txBody>
      </p:sp>
      <p:sp>
        <p:nvSpPr>
          <p:cNvPr id="119" name="TextBox 33">
            <a:extLst>
              <a:ext uri="{FF2B5EF4-FFF2-40B4-BE49-F238E27FC236}">
                <a16:creationId xmlns:a16="http://schemas.microsoft.com/office/drawing/2014/main" id="{2B3CB927-71F0-44D2-918B-D79659CCE3DF}"/>
              </a:ext>
            </a:extLst>
          </p:cNvPr>
          <p:cNvSpPr txBox="1"/>
          <p:nvPr/>
        </p:nvSpPr>
        <p:spPr>
          <a:xfrm>
            <a:off x="3519816" y="5621730"/>
            <a:ext cx="13780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Parts of Speech Analysis</a:t>
            </a:r>
          </a:p>
        </p:txBody>
      </p:sp>
      <p:sp>
        <p:nvSpPr>
          <p:cNvPr id="120" name="TextBox 39">
            <a:extLst>
              <a:ext uri="{FF2B5EF4-FFF2-40B4-BE49-F238E27FC236}">
                <a16:creationId xmlns:a16="http://schemas.microsoft.com/office/drawing/2014/main" id="{B226CAE4-7473-48B9-AD81-CE82E3167BF2}"/>
              </a:ext>
            </a:extLst>
          </p:cNvPr>
          <p:cNvSpPr txBox="1"/>
          <p:nvPr/>
        </p:nvSpPr>
        <p:spPr>
          <a:xfrm>
            <a:off x="7343431" y="2901572"/>
            <a:ext cx="2341980"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Topic Modelling to uncover the Key Topics at multiple layers of granularity</a:t>
            </a:r>
          </a:p>
        </p:txBody>
      </p:sp>
      <p:sp>
        <p:nvSpPr>
          <p:cNvPr id="121" name="TextBox 40">
            <a:extLst>
              <a:ext uri="{FF2B5EF4-FFF2-40B4-BE49-F238E27FC236}">
                <a16:creationId xmlns:a16="http://schemas.microsoft.com/office/drawing/2014/main" id="{7A9BC0F8-8552-40CA-871E-980FB308C0B7}"/>
              </a:ext>
            </a:extLst>
          </p:cNvPr>
          <p:cNvSpPr txBox="1"/>
          <p:nvPr/>
        </p:nvSpPr>
        <p:spPr>
          <a:xfrm>
            <a:off x="7640915" y="4151614"/>
            <a:ext cx="165499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Text Classification Using RNN</a:t>
            </a:r>
          </a:p>
        </p:txBody>
      </p:sp>
      <p:sp>
        <p:nvSpPr>
          <p:cNvPr id="122" name="Rectangle 121">
            <a:extLst>
              <a:ext uri="{FF2B5EF4-FFF2-40B4-BE49-F238E27FC236}">
                <a16:creationId xmlns:a16="http://schemas.microsoft.com/office/drawing/2014/main" id="{473CD2AF-BE92-4A61-BD7A-DEF56D86265F}"/>
              </a:ext>
            </a:extLst>
          </p:cNvPr>
          <p:cNvSpPr/>
          <p:nvPr/>
        </p:nvSpPr>
        <p:spPr>
          <a:xfrm>
            <a:off x="10593195" y="3806760"/>
            <a:ext cx="1282407" cy="964271"/>
          </a:xfrm>
          <a:prstGeom prst="rect">
            <a:avLst/>
          </a:prstGeom>
          <a:solidFill>
            <a:schemeClr val="bg1">
              <a:lumMod val="8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Arial" panose="020B0604020202020204" pitchFamily="34" charset="0"/>
              <a:cs typeface="Arial" panose="020B0604020202020204" pitchFamily="34" charset="0"/>
            </a:endParaRPr>
          </a:p>
        </p:txBody>
      </p:sp>
      <p:sp>
        <p:nvSpPr>
          <p:cNvPr id="123" name="TextBox 54">
            <a:extLst>
              <a:ext uri="{FF2B5EF4-FFF2-40B4-BE49-F238E27FC236}">
                <a16:creationId xmlns:a16="http://schemas.microsoft.com/office/drawing/2014/main" id="{8137387D-1A0B-4C7A-86B8-E288E8BAD191}"/>
              </a:ext>
            </a:extLst>
          </p:cNvPr>
          <p:cNvSpPr txBox="1"/>
          <p:nvPr/>
        </p:nvSpPr>
        <p:spPr>
          <a:xfrm>
            <a:off x="10599665" y="3938861"/>
            <a:ext cx="132427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ea typeface="Segoe UI" panose="020B0502040204020203" pitchFamily="34" charset="0"/>
                <a:cs typeface="Arial" panose="020B0604020202020204" pitchFamily="34" charset="0"/>
              </a:rPr>
              <a:t>Insight Generation</a:t>
            </a:r>
          </a:p>
        </p:txBody>
      </p:sp>
      <p:sp>
        <p:nvSpPr>
          <p:cNvPr id="124" name="Rectangle 123">
            <a:extLst>
              <a:ext uri="{FF2B5EF4-FFF2-40B4-BE49-F238E27FC236}">
                <a16:creationId xmlns:a16="http://schemas.microsoft.com/office/drawing/2014/main" id="{37F6D33E-C2A1-4D7A-A8E6-9B28CE84C7D7}"/>
              </a:ext>
            </a:extLst>
          </p:cNvPr>
          <p:cNvSpPr/>
          <p:nvPr/>
        </p:nvSpPr>
        <p:spPr>
          <a:xfrm>
            <a:off x="10749183" y="3256256"/>
            <a:ext cx="1027559"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kern="0" dirty="0">
                <a:solidFill>
                  <a:prstClr val="black"/>
                </a:solidFill>
                <a:latin typeface="Arial" panose="020B0604020202020204" pitchFamily="34" charset="0"/>
                <a:ea typeface="Segoe UI" panose="020B0502040204020203" pitchFamily="34" charset="0"/>
                <a:cs typeface="Arial" panose="020B0604020202020204" pitchFamily="34" charset="0"/>
              </a:rPr>
              <a:t>Web Browser</a:t>
            </a:r>
            <a:endParaRPr lang="en-IN" sz="1400" b="1" dirty="0">
              <a:latin typeface="Arial" panose="020B0604020202020204" pitchFamily="34" charset="0"/>
              <a:ea typeface="Segoe UI" panose="020B0502040204020203"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B3489A95-8D64-415D-BB17-08564F4CB51B}"/>
              </a:ext>
            </a:extLst>
          </p:cNvPr>
          <p:cNvSpPr/>
          <p:nvPr/>
        </p:nvSpPr>
        <p:spPr>
          <a:xfrm>
            <a:off x="10828441" y="5511218"/>
            <a:ext cx="1314463"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kern="0" dirty="0">
                <a:solidFill>
                  <a:prstClr val="black"/>
                </a:solidFill>
                <a:latin typeface="Arial" panose="020B0604020202020204" pitchFamily="34" charset="0"/>
                <a:ea typeface="Segoe UI" panose="020B0502040204020203" pitchFamily="34" charset="0"/>
                <a:cs typeface="Arial" panose="020B0604020202020204" pitchFamily="34" charset="0"/>
              </a:rPr>
              <a:t>Real time Analysis</a:t>
            </a:r>
            <a:endParaRPr lang="en-IN" sz="1400" b="1" dirty="0">
              <a:latin typeface="Arial" panose="020B0604020202020204" pitchFamily="34" charset="0"/>
              <a:ea typeface="Segoe UI" panose="020B0502040204020203" pitchFamily="34" charset="0"/>
              <a:cs typeface="Arial" panose="020B0604020202020204" pitchFamily="34" charset="0"/>
            </a:endParaRPr>
          </a:p>
        </p:txBody>
      </p:sp>
      <p:pic>
        <p:nvPicPr>
          <p:cNvPr id="126" name="Picture 125">
            <a:extLst>
              <a:ext uri="{FF2B5EF4-FFF2-40B4-BE49-F238E27FC236}">
                <a16:creationId xmlns:a16="http://schemas.microsoft.com/office/drawing/2014/main" id="{3070C78F-01F5-41FD-BEC6-85BC6A3B7E2B}"/>
              </a:ext>
            </a:extLst>
          </p:cNvPr>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10882218" y="2752840"/>
            <a:ext cx="758542" cy="46406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27" name="Picture 126">
            <a:extLst>
              <a:ext uri="{FF2B5EF4-FFF2-40B4-BE49-F238E27FC236}">
                <a16:creationId xmlns:a16="http://schemas.microsoft.com/office/drawing/2014/main" id="{CC1B810F-3919-4B72-B43A-2960AC7F7958}"/>
              </a:ext>
            </a:extLst>
          </p:cNvPr>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0992344" y="4911033"/>
            <a:ext cx="538289" cy="538289"/>
          </a:xfrm>
          <a:prstGeom prst="rect">
            <a:avLst/>
          </a:prstGeom>
        </p:spPr>
      </p:pic>
      <p:pic>
        <p:nvPicPr>
          <p:cNvPr id="128" name="Picture 127">
            <a:extLst>
              <a:ext uri="{FF2B5EF4-FFF2-40B4-BE49-F238E27FC236}">
                <a16:creationId xmlns:a16="http://schemas.microsoft.com/office/drawing/2014/main" id="{D209F5F3-78EE-40A2-8E6B-EBF6CA7D9832}"/>
              </a:ext>
            </a:extLst>
          </p:cNvPr>
          <p:cNvPicPr>
            <a:picLocks noChangeAspect="1"/>
          </p:cNvPicPr>
          <p:nvPr/>
        </p:nvPicPr>
        <p:blipFill>
          <a:blip r:embed="rId4" cstate="email">
            <a:grayscl/>
            <a:extLst>
              <a:ext uri="{28A0092B-C50C-407E-A947-70E740481C1C}">
                <a14:useLocalDpi xmlns:a14="http://schemas.microsoft.com/office/drawing/2010/main"/>
              </a:ext>
            </a:extLst>
          </a:blip>
          <a:stretch>
            <a:fillRect/>
          </a:stretch>
        </p:blipFill>
        <p:spPr>
          <a:xfrm>
            <a:off x="11114311" y="2651368"/>
            <a:ext cx="662431" cy="4233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9" name="Arrow: Left-Right 73">
            <a:extLst>
              <a:ext uri="{FF2B5EF4-FFF2-40B4-BE49-F238E27FC236}">
                <a16:creationId xmlns:a16="http://schemas.microsoft.com/office/drawing/2014/main" id="{58C60F91-CA6B-4D1F-AFD9-F12712CBD3F0}"/>
              </a:ext>
            </a:extLst>
          </p:cNvPr>
          <p:cNvSpPr/>
          <p:nvPr/>
        </p:nvSpPr>
        <p:spPr>
          <a:xfrm>
            <a:off x="333828" y="2118843"/>
            <a:ext cx="5403851" cy="442800"/>
          </a:xfrm>
          <a:prstGeom prst="lef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a:solidFill>
                  <a:srgbClr val="2B5297"/>
                </a:solidFill>
                <a:latin typeface="Arial" panose="020B0604020202020204" pitchFamily="34" charset="0"/>
                <a:cs typeface="Arial" panose="020B0604020202020204" pitchFamily="34" charset="0"/>
              </a:rPr>
              <a:t>DATA PREPARATION/AGGREGATION</a:t>
            </a:r>
          </a:p>
        </p:txBody>
      </p:sp>
      <p:sp>
        <p:nvSpPr>
          <p:cNvPr id="130" name="Arrow: Left-Right 74">
            <a:extLst>
              <a:ext uri="{FF2B5EF4-FFF2-40B4-BE49-F238E27FC236}">
                <a16:creationId xmlns:a16="http://schemas.microsoft.com/office/drawing/2014/main" id="{1C4F16FC-88A8-4066-8B84-A08A54ABA942}"/>
              </a:ext>
            </a:extLst>
          </p:cNvPr>
          <p:cNvSpPr/>
          <p:nvPr/>
        </p:nvSpPr>
        <p:spPr>
          <a:xfrm>
            <a:off x="6165088" y="2125740"/>
            <a:ext cx="3647583" cy="441740"/>
          </a:xfrm>
          <a:prstGeom prst="lef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b="1" dirty="0">
                <a:solidFill>
                  <a:srgbClr val="2B5297"/>
                </a:solidFill>
                <a:latin typeface="Arial" panose="020B0604020202020204" pitchFamily="34" charset="0"/>
                <a:cs typeface="Arial" panose="020B0604020202020204" pitchFamily="34" charset="0"/>
              </a:rPr>
              <a:t>SCORING and Validation</a:t>
            </a:r>
          </a:p>
        </p:txBody>
      </p:sp>
      <p:sp>
        <p:nvSpPr>
          <p:cNvPr id="131" name="Rectangle 130">
            <a:extLst>
              <a:ext uri="{FF2B5EF4-FFF2-40B4-BE49-F238E27FC236}">
                <a16:creationId xmlns:a16="http://schemas.microsoft.com/office/drawing/2014/main" id="{5B83F309-79E3-4422-9BD8-23568151070E}"/>
              </a:ext>
            </a:extLst>
          </p:cNvPr>
          <p:cNvSpPr/>
          <p:nvPr/>
        </p:nvSpPr>
        <p:spPr>
          <a:xfrm>
            <a:off x="434573" y="1173294"/>
            <a:ext cx="11060532" cy="805733"/>
          </a:xfrm>
          <a:prstGeom prst="rect">
            <a:avLst/>
          </a:prstGeom>
          <a:solidFill>
            <a:schemeClr val="accent1">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lumMod val="85000"/>
                </a:prstClr>
              </a:solidFill>
              <a:effectLst/>
              <a:uLnTx/>
              <a:uFillTx/>
              <a:latin typeface="Arial" panose="020B0604020202020204" pitchFamily="34" charset="0"/>
              <a:ea typeface="Segoe UI" panose="020B0502040204020203" pitchFamily="34" charset="0"/>
              <a:cs typeface="Arial" panose="020B0604020202020204" pitchFamily="34" charset="0"/>
              <a:sym typeface="Arial"/>
              <a:rtl val="0"/>
            </a:endParaRPr>
          </a:p>
        </p:txBody>
      </p:sp>
      <p:sp>
        <p:nvSpPr>
          <p:cNvPr id="132" name="Rectangle 131">
            <a:extLst>
              <a:ext uri="{FF2B5EF4-FFF2-40B4-BE49-F238E27FC236}">
                <a16:creationId xmlns:a16="http://schemas.microsoft.com/office/drawing/2014/main" id="{270043B5-325A-4210-9DB8-B351B523445A}"/>
              </a:ext>
            </a:extLst>
          </p:cNvPr>
          <p:cNvSpPr/>
          <p:nvPr/>
        </p:nvSpPr>
        <p:spPr>
          <a:xfrm>
            <a:off x="1049157" y="1273185"/>
            <a:ext cx="2716632" cy="430887"/>
          </a:xfrm>
          <a:prstGeom prst="rect">
            <a:avLst/>
          </a:prstGeom>
          <a:solidFill>
            <a:schemeClr val="accent1">
              <a:lumMod val="5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kern="0" dirty="0">
                <a:solidFill>
                  <a:prstClr val="white"/>
                </a:solidFill>
                <a:latin typeface="Arial" panose="020B0604020202020204" pitchFamily="34" charset="0"/>
                <a:ea typeface="Segoe UI" panose="020B0502040204020203" pitchFamily="34" charset="0"/>
                <a:cs typeface="Arial" panose="020B0604020202020204" pitchFamily="34" charset="0"/>
              </a:rPr>
              <a:t>Development of a web scraping pipeline to collect customer feedback verbatim</a:t>
            </a:r>
          </a:p>
        </p:txBody>
      </p:sp>
      <p:sp>
        <p:nvSpPr>
          <p:cNvPr id="133" name="Rectangle 132">
            <a:extLst>
              <a:ext uri="{FF2B5EF4-FFF2-40B4-BE49-F238E27FC236}">
                <a16:creationId xmlns:a16="http://schemas.microsoft.com/office/drawing/2014/main" id="{D301CE2A-EDEF-45DD-B7C7-186DE51F07A6}"/>
              </a:ext>
            </a:extLst>
          </p:cNvPr>
          <p:cNvSpPr/>
          <p:nvPr/>
        </p:nvSpPr>
        <p:spPr>
          <a:xfrm>
            <a:off x="4822266" y="1320007"/>
            <a:ext cx="2921228" cy="430887"/>
          </a:xfrm>
          <a:prstGeom prst="rect">
            <a:avLst/>
          </a:prstGeom>
          <a:solidFill>
            <a:schemeClr val="accent1">
              <a:lumMod val="5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kern="0" dirty="0">
                <a:solidFill>
                  <a:prstClr val="white"/>
                </a:solidFill>
                <a:latin typeface="Arial" panose="020B0604020202020204" pitchFamily="34" charset="0"/>
                <a:ea typeface="Segoe UI" panose="020B0502040204020203" pitchFamily="34" charset="0"/>
                <a:cs typeface="Arial" panose="020B0604020202020204" pitchFamily="34" charset="0"/>
              </a:rPr>
              <a:t>Structuring and storing information necessary for further usage and analysis</a:t>
            </a:r>
            <a:endParaRPr lang="en-IN" sz="1100" kern="0" dirty="0">
              <a:solidFill>
                <a:prstClr val="white"/>
              </a:solidFill>
              <a:latin typeface="Arial" panose="020B0604020202020204" pitchFamily="34" charset="0"/>
              <a:ea typeface="Segoe UI" panose="020B0502040204020203"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A5B434FB-A537-42BF-941F-E1FB257EA24D}"/>
              </a:ext>
            </a:extLst>
          </p:cNvPr>
          <p:cNvSpPr/>
          <p:nvPr/>
        </p:nvSpPr>
        <p:spPr>
          <a:xfrm>
            <a:off x="8413270" y="1293610"/>
            <a:ext cx="3058434" cy="481670"/>
          </a:xfrm>
          <a:prstGeom prst="rect">
            <a:avLst/>
          </a:prstGeom>
          <a:solidFill>
            <a:schemeClr val="accent1">
              <a:lumMod val="5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5000"/>
              </a:lnSpc>
            </a:pPr>
            <a:r>
              <a:rPr lang="en-US" sz="1100" kern="0" dirty="0">
                <a:solidFill>
                  <a:prstClr val="white"/>
                </a:solidFill>
                <a:latin typeface="Arial" panose="020B0604020202020204" pitchFamily="34" charset="0"/>
                <a:ea typeface="Segoe UI" panose="020B0502040204020203" pitchFamily="34" charset="0"/>
                <a:cs typeface="Arial" panose="020B0604020202020204" pitchFamily="34" charset="0"/>
              </a:rPr>
              <a:t>Classification of Preprocessed data into  pre-defined classes of product parts and functions</a:t>
            </a:r>
          </a:p>
        </p:txBody>
      </p:sp>
      <p:pic>
        <p:nvPicPr>
          <p:cNvPr id="135" name="Picture 134">
            <a:extLst>
              <a:ext uri="{FF2B5EF4-FFF2-40B4-BE49-F238E27FC236}">
                <a16:creationId xmlns:a16="http://schemas.microsoft.com/office/drawing/2014/main" id="{DE86CF61-8E6E-4178-A4EC-A3B28C63B074}"/>
              </a:ext>
            </a:extLst>
          </p:cNvPr>
          <p:cNvPicPr>
            <a:picLocks noChangeAspect="1"/>
          </p:cNvPicPr>
          <p:nvPr/>
        </p:nvPicPr>
        <p:blipFill>
          <a:blip r:embed="rId5" cstate="email">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435142" y="1225149"/>
            <a:ext cx="593537" cy="593537"/>
          </a:xfrm>
          <a:prstGeom prst="rect">
            <a:avLst/>
          </a:prstGeom>
        </p:spPr>
      </p:pic>
      <p:pic>
        <p:nvPicPr>
          <p:cNvPr id="136" name="Picture 135">
            <a:extLst>
              <a:ext uri="{FF2B5EF4-FFF2-40B4-BE49-F238E27FC236}">
                <a16:creationId xmlns:a16="http://schemas.microsoft.com/office/drawing/2014/main" id="{6933200A-1480-451D-82EE-CE20D3AC52D4}"/>
              </a:ext>
            </a:extLst>
          </p:cNvPr>
          <p:cNvPicPr>
            <a:picLocks noChangeAspect="1"/>
          </p:cNvPicPr>
          <p:nvPr/>
        </p:nvPicPr>
        <p:blipFill>
          <a:blip r:embed="rId6" cstate="email">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4269742" y="1206300"/>
            <a:ext cx="552524" cy="552524"/>
          </a:xfrm>
          <a:prstGeom prst="rect">
            <a:avLst/>
          </a:prstGeom>
        </p:spPr>
      </p:pic>
      <p:pic>
        <p:nvPicPr>
          <p:cNvPr id="137" name="Picture 136">
            <a:extLst>
              <a:ext uri="{FF2B5EF4-FFF2-40B4-BE49-F238E27FC236}">
                <a16:creationId xmlns:a16="http://schemas.microsoft.com/office/drawing/2014/main" id="{CB990379-57FE-4BD9-8E8A-73E92317D903}"/>
              </a:ext>
            </a:extLst>
          </p:cNvPr>
          <p:cNvPicPr>
            <a:picLocks noChangeAspect="1"/>
          </p:cNvPicPr>
          <p:nvPr/>
        </p:nvPicPr>
        <p:blipFill>
          <a:blip r:embed="rId7" cstate="email">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7743494" y="1206300"/>
            <a:ext cx="673106" cy="673106"/>
          </a:xfrm>
          <a:prstGeom prst="rect">
            <a:avLst/>
          </a:prstGeom>
        </p:spPr>
      </p:pic>
      <p:sp>
        <p:nvSpPr>
          <p:cNvPr id="138" name="TextBox 82">
            <a:extLst>
              <a:ext uri="{FF2B5EF4-FFF2-40B4-BE49-F238E27FC236}">
                <a16:creationId xmlns:a16="http://schemas.microsoft.com/office/drawing/2014/main" id="{0FCEB837-2681-4B01-AB0B-A38FECA012BF}"/>
              </a:ext>
            </a:extLst>
          </p:cNvPr>
          <p:cNvSpPr txBox="1"/>
          <p:nvPr/>
        </p:nvSpPr>
        <p:spPr>
          <a:xfrm>
            <a:off x="7565400" y="5253539"/>
            <a:ext cx="1654993"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Sentiment Analysis</a:t>
            </a:r>
          </a:p>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Using NN</a:t>
            </a:r>
          </a:p>
        </p:txBody>
      </p:sp>
      <p:pic>
        <p:nvPicPr>
          <p:cNvPr id="139" name="Picture 138" descr="Image result for text analysis png">
            <a:extLst>
              <a:ext uri="{FF2B5EF4-FFF2-40B4-BE49-F238E27FC236}">
                <a16:creationId xmlns:a16="http://schemas.microsoft.com/office/drawing/2014/main" id="{153D209A-F72B-4404-9446-CD2667126232}"/>
              </a:ext>
            </a:extLst>
          </p:cNvPr>
          <p:cNvPicPr>
            <a:picLocks noChangeAspect="1" noChangeArrowheads="1"/>
          </p:cNvPicPr>
          <p:nvPr/>
        </p:nvPicPr>
        <p:blipFill>
          <a:blip r:embed="rId8"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6459788" y="2829082"/>
            <a:ext cx="883643" cy="883643"/>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39" descr="Image result for neural network png">
            <a:extLst>
              <a:ext uri="{FF2B5EF4-FFF2-40B4-BE49-F238E27FC236}">
                <a16:creationId xmlns:a16="http://schemas.microsoft.com/office/drawing/2014/main" id="{B9565B7A-8FD9-474D-A7EA-B3EB9923932D}"/>
              </a:ext>
            </a:extLst>
          </p:cNvPr>
          <p:cNvPicPr>
            <a:picLocks noChangeAspect="1" noChangeArrowheads="1"/>
          </p:cNvPicPr>
          <p:nvPr/>
        </p:nvPicPr>
        <p:blipFill>
          <a:blip r:embed="rId9" cstate="email">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513515" y="3833159"/>
            <a:ext cx="1100697" cy="1100697"/>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40" descr="Related image">
            <a:extLst>
              <a:ext uri="{FF2B5EF4-FFF2-40B4-BE49-F238E27FC236}">
                <a16:creationId xmlns:a16="http://schemas.microsoft.com/office/drawing/2014/main" id="{8682702D-6404-48F6-BCC4-8C3DA91926DA}"/>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760052" y="5235019"/>
            <a:ext cx="668171" cy="610263"/>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141" descr="Related image">
            <a:extLst>
              <a:ext uri="{FF2B5EF4-FFF2-40B4-BE49-F238E27FC236}">
                <a16:creationId xmlns:a16="http://schemas.microsoft.com/office/drawing/2014/main" id="{DA2FBAA5-3AC5-4D33-93CA-21A4C54D7BCF}"/>
              </a:ext>
            </a:extLst>
          </p:cNvPr>
          <p:cNvPicPr>
            <a:picLocks noChangeAspect="1" noChangeArrowheads="1"/>
          </p:cNvPicPr>
          <p:nvPr/>
        </p:nvPicPr>
        <p:blipFill>
          <a:blip r:embed="rId11" cstate="email">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141886" y="5581502"/>
            <a:ext cx="577531" cy="577531"/>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142" descr="Image result for phrase icon">
            <a:extLst>
              <a:ext uri="{FF2B5EF4-FFF2-40B4-BE49-F238E27FC236}">
                <a16:creationId xmlns:a16="http://schemas.microsoft.com/office/drawing/2014/main" id="{3AF805FB-F91C-4C6A-A560-30E7A5D87FEF}"/>
              </a:ext>
            </a:extLst>
          </p:cNvPr>
          <p:cNvPicPr>
            <a:picLocks noChangeAspect="1" noChangeArrowheads="1"/>
          </p:cNvPicPr>
          <p:nvPr/>
        </p:nvPicPr>
        <p:blipFill>
          <a:blip r:embed="rId12" cstate="email">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978502" y="5059868"/>
            <a:ext cx="509290" cy="50929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143" descr="Image result for relevance icon">
            <a:extLst>
              <a:ext uri="{FF2B5EF4-FFF2-40B4-BE49-F238E27FC236}">
                <a16:creationId xmlns:a16="http://schemas.microsoft.com/office/drawing/2014/main" id="{43EC98C1-2273-4835-A5A5-0DA1E0A7A3BB}"/>
              </a:ext>
            </a:extLst>
          </p:cNvPr>
          <p:cNvPicPr>
            <a:picLocks noChangeAspect="1" noChangeArrowheads="1"/>
          </p:cNvPicPr>
          <p:nvPr/>
        </p:nvPicPr>
        <p:blipFill>
          <a:blip r:embed="rId13" cstate="email">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1862" y="5079085"/>
            <a:ext cx="384827" cy="409875"/>
          </a:xfrm>
          <a:prstGeom prst="rect">
            <a:avLst/>
          </a:prstGeom>
          <a:noFill/>
          <a:extLst>
            <a:ext uri="{909E8E84-426E-40DD-AFC4-6F175D3DCCD1}">
              <a14:hiddenFill xmlns:a14="http://schemas.microsoft.com/office/drawing/2010/main">
                <a:solidFill>
                  <a:srgbClr val="FFFFFF"/>
                </a:solidFill>
              </a14:hiddenFill>
            </a:ext>
          </a:extLst>
        </p:spPr>
      </p:pic>
      <p:pic>
        <p:nvPicPr>
          <p:cNvPr id="145" name="Graphic 4" descr="Filter">
            <a:extLst>
              <a:ext uri="{FF2B5EF4-FFF2-40B4-BE49-F238E27FC236}">
                <a16:creationId xmlns:a16="http://schemas.microsoft.com/office/drawing/2014/main" id="{89425C33-C331-4E2E-8F9D-4C14E0CD2FFF}"/>
              </a:ext>
            </a:extLst>
          </p:cNvPr>
          <p:cNvPicPr>
            <a:picLocks noChangeAspect="1"/>
          </p:cNvPicPr>
          <p:nvPr/>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3264024" y="3938879"/>
            <a:ext cx="540224" cy="540224"/>
          </a:xfrm>
          <a:prstGeom prst="rect">
            <a:avLst/>
          </a:prstGeom>
        </p:spPr>
      </p:pic>
      <p:sp>
        <p:nvSpPr>
          <p:cNvPr id="146" name="Isosceles Triangle 145">
            <a:extLst>
              <a:ext uri="{FF2B5EF4-FFF2-40B4-BE49-F238E27FC236}">
                <a16:creationId xmlns:a16="http://schemas.microsoft.com/office/drawing/2014/main" id="{745B6A22-DE94-40A8-B65C-D50DAD8897D2}"/>
              </a:ext>
            </a:extLst>
          </p:cNvPr>
          <p:cNvSpPr/>
          <p:nvPr/>
        </p:nvSpPr>
        <p:spPr>
          <a:xfrm rot="5400000">
            <a:off x="5032151" y="4329508"/>
            <a:ext cx="1920240" cy="29222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latin typeface="Arial" panose="020B0604020202020204" pitchFamily="34" charset="0"/>
              <a:ea typeface="Segoe UI" panose="020B0502040204020203" pitchFamily="34" charset="0"/>
              <a:cs typeface="Arial" panose="020B0604020202020204" pitchFamily="34" charset="0"/>
            </a:endParaRPr>
          </a:p>
        </p:txBody>
      </p:sp>
      <p:sp>
        <p:nvSpPr>
          <p:cNvPr id="147" name="Isosceles Triangle 146">
            <a:extLst>
              <a:ext uri="{FF2B5EF4-FFF2-40B4-BE49-F238E27FC236}">
                <a16:creationId xmlns:a16="http://schemas.microsoft.com/office/drawing/2014/main" id="{D76FF658-236D-4CC5-AC3A-8EEAC21213CA}"/>
              </a:ext>
            </a:extLst>
          </p:cNvPr>
          <p:cNvSpPr/>
          <p:nvPr/>
        </p:nvSpPr>
        <p:spPr>
          <a:xfrm rot="5400000">
            <a:off x="9257177" y="4325891"/>
            <a:ext cx="1920240" cy="29222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latin typeface="Arial" panose="020B0604020202020204" pitchFamily="34" charset="0"/>
              <a:ea typeface="Segoe UI" panose="020B0502040204020203" pitchFamily="34" charset="0"/>
              <a:cs typeface="Arial" panose="020B0604020202020204" pitchFamily="34" charset="0"/>
            </a:endParaRPr>
          </a:p>
        </p:txBody>
      </p:sp>
      <p:sp>
        <p:nvSpPr>
          <p:cNvPr id="148" name="Isosceles Triangle 147">
            <a:extLst>
              <a:ext uri="{FF2B5EF4-FFF2-40B4-BE49-F238E27FC236}">
                <a16:creationId xmlns:a16="http://schemas.microsoft.com/office/drawing/2014/main" id="{B712FB74-B910-4ED3-BDA8-4946F33AEA5E}"/>
              </a:ext>
            </a:extLst>
          </p:cNvPr>
          <p:cNvSpPr/>
          <p:nvPr/>
        </p:nvSpPr>
        <p:spPr>
          <a:xfrm rot="5400000">
            <a:off x="836803" y="4343771"/>
            <a:ext cx="1920240" cy="29222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latin typeface="Arial" panose="020B0604020202020204" pitchFamily="34" charset="0"/>
              <a:ea typeface="Segoe UI" panose="020B0502040204020203" pitchFamily="34" charset="0"/>
              <a:cs typeface="Arial" panose="020B0604020202020204" pitchFamily="34" charset="0"/>
            </a:endParaRPr>
          </a:p>
        </p:txBody>
      </p:sp>
      <p:pic>
        <p:nvPicPr>
          <p:cNvPr id="149" name="Picture 148" descr="Image result for social media png">
            <a:extLst>
              <a:ext uri="{FF2B5EF4-FFF2-40B4-BE49-F238E27FC236}">
                <a16:creationId xmlns:a16="http://schemas.microsoft.com/office/drawing/2014/main" id="{1F9EA689-9D37-4847-828D-DA11E2484D49}"/>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49097" y="3779476"/>
            <a:ext cx="1600309" cy="160030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49" descr="Image result for duplicates icon">
            <a:extLst>
              <a:ext uri="{FF2B5EF4-FFF2-40B4-BE49-F238E27FC236}">
                <a16:creationId xmlns:a16="http://schemas.microsoft.com/office/drawing/2014/main" id="{4B0C8622-6F0F-473E-99DA-93154E336290}"/>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4025435" y="3304893"/>
            <a:ext cx="522093" cy="522093"/>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150" descr="Related image">
            <a:extLst>
              <a:ext uri="{FF2B5EF4-FFF2-40B4-BE49-F238E27FC236}">
                <a16:creationId xmlns:a16="http://schemas.microsoft.com/office/drawing/2014/main" id="{ACD98843-CDC5-43F4-A8E0-1623EE6E4B64}"/>
              </a:ext>
            </a:extLst>
          </p:cNvPr>
          <p:cNvPicPr>
            <a:picLocks noChangeAspect="1" noChangeArrowheads="1"/>
          </p:cNvPicPr>
          <p:nvPr/>
        </p:nvPicPr>
        <p:blipFill>
          <a:blip r:embed="rId18" cstate="email">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69008" y="3199006"/>
            <a:ext cx="710541" cy="710541"/>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65">
            <a:extLst>
              <a:ext uri="{FF2B5EF4-FFF2-40B4-BE49-F238E27FC236}">
                <a16:creationId xmlns:a16="http://schemas.microsoft.com/office/drawing/2014/main" id="{275FE590-9977-44DC-96FA-19C532AA383E}"/>
              </a:ext>
            </a:extLst>
          </p:cNvPr>
          <p:cNvSpPr txBox="1"/>
          <p:nvPr/>
        </p:nvSpPr>
        <p:spPr>
          <a:xfrm>
            <a:off x="197285" y="2868049"/>
            <a:ext cx="1412189" cy="307777"/>
          </a:xfrm>
          <a:prstGeom prst="rect">
            <a:avLst/>
          </a:prstGeom>
          <a:solidFill>
            <a:schemeClr val="bg1">
              <a:lumMod val="7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Data Sources</a:t>
            </a:r>
          </a:p>
        </p:txBody>
      </p:sp>
    </p:spTree>
    <p:extLst>
      <p:ext uri="{BB962C8B-B14F-4D97-AF65-F5344CB8AC3E}">
        <p14:creationId xmlns:p14="http://schemas.microsoft.com/office/powerpoint/2010/main" val="187752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AB1D03-F16D-462D-BEF0-795964B259B0}"/>
              </a:ext>
            </a:extLst>
          </p:cNvPr>
          <p:cNvSpPr/>
          <p:nvPr/>
        </p:nvSpPr>
        <p:spPr>
          <a:xfrm>
            <a:off x="3282354" y="49878"/>
            <a:ext cx="5062603" cy="480131"/>
          </a:xfrm>
          <a:prstGeom prst="rect">
            <a:avLst/>
          </a:prstGeom>
        </p:spPr>
        <p:txBody>
          <a:bodyPr wrap="none">
            <a:spAutoFit/>
          </a:bodyPr>
          <a:lstStyle/>
          <a:p>
            <a:pPr lvl="0" algn="ctr">
              <a:lnSpc>
                <a:spcPct val="90000"/>
              </a:lnSpc>
              <a:spcBef>
                <a:spcPct val="0"/>
              </a:spcBef>
              <a:defRPr/>
            </a:pPr>
            <a:r>
              <a:rPr lang="en-IN" sz="2800" dirty="0">
                <a:solidFill>
                  <a:prstClr val="white"/>
                </a:solidFill>
                <a:latin typeface="Arial" panose="020B0604020202020204" pitchFamily="34" charset="0"/>
                <a:ea typeface="+mj-ea"/>
                <a:cs typeface="Arial" panose="020B0604020202020204" pitchFamily="34" charset="0"/>
              </a:rPr>
              <a:t>Customer Experience Scoring</a:t>
            </a:r>
          </a:p>
        </p:txBody>
      </p:sp>
      <p:sp>
        <p:nvSpPr>
          <p:cNvPr id="57" name="Rectangle 56">
            <a:extLst>
              <a:ext uri="{FF2B5EF4-FFF2-40B4-BE49-F238E27FC236}">
                <a16:creationId xmlns:a16="http://schemas.microsoft.com/office/drawing/2014/main" id="{1273916F-E030-41AA-ABEE-C48FBE212A7E}"/>
              </a:ext>
            </a:extLst>
          </p:cNvPr>
          <p:cNvSpPr/>
          <p:nvPr/>
        </p:nvSpPr>
        <p:spPr>
          <a:xfrm>
            <a:off x="352779" y="618898"/>
            <a:ext cx="11017585" cy="507831"/>
          </a:xfrm>
          <a:prstGeom prst="rect">
            <a:avLst/>
          </a:prstGeom>
        </p:spPr>
        <p:txBody>
          <a:bodyPr wrap="square">
            <a:spAutoFit/>
          </a:bodyPr>
          <a:lstStyle/>
          <a:p>
            <a:pPr lvl="0">
              <a:defRPr/>
            </a:pPr>
            <a:r>
              <a:rPr kumimoji="0" lang="en-US" sz="1300" b="1" i="0" u="none" strike="noStrike" kern="120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rPr>
              <a:t>Objective :</a:t>
            </a:r>
            <a:r>
              <a:rPr lang="en-US" sz="1300" dirty="0">
                <a:latin typeface="Arial" panose="020B0604020202020204" pitchFamily="34" charset="0"/>
                <a:ea typeface="Segoe UI" panose="020B0502040204020203" pitchFamily="34" charset="0"/>
                <a:cs typeface="Arial" panose="020B0604020202020204" pitchFamily="34" charset="0"/>
              </a:rPr>
              <a:t> To build a scoring model for Customer Experience (CES). The scoring model will generate a relative score for every customer using internal and external data sources for a T</a:t>
            </a:r>
            <a:r>
              <a:rPr lang="en-GB" sz="1400" dirty="0">
                <a:latin typeface="Arial" panose="020B0604020202020204" pitchFamily="34" charset="0"/>
                <a:cs typeface="Arial" panose="020B0604020202020204" pitchFamily="34" charset="0"/>
              </a:rPr>
              <a:t>op automotive industry client</a:t>
            </a:r>
            <a:endParaRPr lang="en-US" sz="1300" dirty="0">
              <a:latin typeface="Arial" panose="020B0604020202020204" pitchFamily="34" charset="0"/>
              <a:ea typeface="Segoe UI" panose="020B0502040204020203" pitchFamily="34" charset="0"/>
              <a:cs typeface="Arial" panose="020B0604020202020204" pitchFamily="34" charset="0"/>
            </a:endParaRPr>
          </a:p>
        </p:txBody>
      </p:sp>
      <p:sp>
        <p:nvSpPr>
          <p:cNvPr id="58" name="Right Arrow Callout 5">
            <a:extLst>
              <a:ext uri="{FF2B5EF4-FFF2-40B4-BE49-F238E27FC236}">
                <a16:creationId xmlns:a16="http://schemas.microsoft.com/office/drawing/2014/main" id="{8354FAD7-7D12-48E0-B200-270793B918E4}"/>
              </a:ext>
            </a:extLst>
          </p:cNvPr>
          <p:cNvSpPr/>
          <p:nvPr/>
        </p:nvSpPr>
        <p:spPr>
          <a:xfrm>
            <a:off x="1799441" y="2739242"/>
            <a:ext cx="3957407" cy="3470957"/>
          </a:xfrm>
          <a:prstGeom prst="rightArrowCallout">
            <a:avLst>
              <a:gd name="adj1" fmla="val 7955"/>
              <a:gd name="adj2" fmla="val 8587"/>
              <a:gd name="adj3" fmla="val 7078"/>
              <a:gd name="adj4" fmla="val 87890"/>
            </a:avLst>
          </a:prstGeom>
          <a:noFill/>
          <a:ln w="12700">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4436A3BC-02F6-4C58-A042-E10B47A6EB83}"/>
              </a:ext>
            </a:extLst>
          </p:cNvPr>
          <p:cNvSpPr txBox="1"/>
          <p:nvPr/>
        </p:nvSpPr>
        <p:spPr>
          <a:xfrm>
            <a:off x="1972648" y="2906769"/>
            <a:ext cx="3175173" cy="307777"/>
          </a:xfrm>
          <a:prstGeom prst="rect">
            <a:avLst/>
          </a:prstGeom>
          <a:solidFill>
            <a:schemeClr val="bg1">
              <a:lumMod val="75000"/>
            </a:schemeClr>
          </a:solidFill>
        </p:spPr>
        <p:txBody>
          <a:bodyPr wrap="square" rtlCol="0">
            <a:spAutoFit/>
          </a:body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Data Cleaning</a:t>
            </a:r>
          </a:p>
        </p:txBody>
      </p:sp>
      <p:sp>
        <p:nvSpPr>
          <p:cNvPr id="60" name="TextBox 59">
            <a:extLst>
              <a:ext uri="{FF2B5EF4-FFF2-40B4-BE49-F238E27FC236}">
                <a16:creationId xmlns:a16="http://schemas.microsoft.com/office/drawing/2014/main" id="{A5F9DB3D-51A5-4F3F-8C27-CB4F410FF05E}"/>
              </a:ext>
            </a:extLst>
          </p:cNvPr>
          <p:cNvSpPr txBox="1"/>
          <p:nvPr/>
        </p:nvSpPr>
        <p:spPr>
          <a:xfrm>
            <a:off x="2009734" y="4531456"/>
            <a:ext cx="3175173" cy="307777"/>
          </a:xfrm>
          <a:prstGeom prst="rect">
            <a:avLst/>
          </a:prstGeom>
          <a:solidFill>
            <a:schemeClr val="bg1">
              <a:lumMod val="75000"/>
            </a:schemeClr>
          </a:solidFill>
        </p:spPr>
        <p:txBody>
          <a:bodyPr wrap="square" rtlCol="0">
            <a:spAutoFit/>
          </a:body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Data Harmonization</a:t>
            </a:r>
          </a:p>
        </p:txBody>
      </p:sp>
      <p:grpSp>
        <p:nvGrpSpPr>
          <p:cNvPr id="61" name="Group 60">
            <a:extLst>
              <a:ext uri="{FF2B5EF4-FFF2-40B4-BE49-F238E27FC236}">
                <a16:creationId xmlns:a16="http://schemas.microsoft.com/office/drawing/2014/main" id="{4552602B-4879-4AF2-A8AE-D6417AF4C2D5}"/>
              </a:ext>
            </a:extLst>
          </p:cNvPr>
          <p:cNvGrpSpPr/>
          <p:nvPr/>
        </p:nvGrpSpPr>
        <p:grpSpPr>
          <a:xfrm>
            <a:off x="131688" y="2735820"/>
            <a:ext cx="1676211" cy="3474381"/>
            <a:chOff x="1141423" y="2837461"/>
            <a:chExt cx="1455120" cy="1696848"/>
          </a:xfrm>
        </p:grpSpPr>
        <p:sp>
          <p:nvSpPr>
            <p:cNvPr id="62" name="Right Arrow Callout 11">
              <a:extLst>
                <a:ext uri="{FF2B5EF4-FFF2-40B4-BE49-F238E27FC236}">
                  <a16:creationId xmlns:a16="http://schemas.microsoft.com/office/drawing/2014/main" id="{7D50E386-BEEC-4D34-AF0B-DEB87A1A7803}"/>
                </a:ext>
              </a:extLst>
            </p:cNvPr>
            <p:cNvSpPr/>
            <p:nvPr/>
          </p:nvSpPr>
          <p:spPr>
            <a:xfrm>
              <a:off x="1141423" y="2839132"/>
              <a:ext cx="1455120" cy="1695177"/>
            </a:xfrm>
            <a:prstGeom prst="rightArrowCallout">
              <a:avLst>
                <a:gd name="adj1" fmla="val 20946"/>
                <a:gd name="adj2" fmla="val 25000"/>
                <a:gd name="adj3" fmla="val 25000"/>
                <a:gd name="adj4" fmla="val 703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400" dirty="0">
                <a:solidFill>
                  <a:srgbClr val="FFFFFF"/>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EC4CA02A-DDEB-42AC-A2B8-81682F62EEA4}"/>
                </a:ext>
              </a:extLst>
            </p:cNvPr>
            <p:cNvSpPr txBox="1"/>
            <p:nvPr/>
          </p:nvSpPr>
          <p:spPr>
            <a:xfrm>
              <a:off x="1204399" y="2837461"/>
              <a:ext cx="894185" cy="255535"/>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Data Sources</a:t>
              </a:r>
            </a:p>
          </p:txBody>
        </p:sp>
      </p:grpSp>
      <p:pic>
        <p:nvPicPr>
          <p:cNvPr id="64" name="Picture 63">
            <a:extLst>
              <a:ext uri="{FF2B5EF4-FFF2-40B4-BE49-F238E27FC236}">
                <a16:creationId xmlns:a16="http://schemas.microsoft.com/office/drawing/2014/main" id="{AB171AA4-CFD7-45DA-BD51-576BB73B4000}"/>
              </a:ext>
            </a:extLst>
          </p:cNvPr>
          <p:cNvPicPr>
            <a:picLocks noChangeAspect="1"/>
          </p:cNvPicPr>
          <p:nvPr/>
        </p:nvPicPr>
        <p:blipFill>
          <a:blip r:embed="rId2" cstate="email">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966883" y="3366316"/>
            <a:ext cx="543161" cy="401467"/>
          </a:xfrm>
          <a:prstGeom prst="rect">
            <a:avLst/>
          </a:prstGeom>
        </p:spPr>
      </p:pic>
      <p:pic>
        <p:nvPicPr>
          <p:cNvPr id="65" name="Picture 64">
            <a:extLst>
              <a:ext uri="{FF2B5EF4-FFF2-40B4-BE49-F238E27FC236}">
                <a16:creationId xmlns:a16="http://schemas.microsoft.com/office/drawing/2014/main" id="{E2C62E7E-3644-48E8-A628-8D6ED5D26F39}"/>
              </a:ext>
            </a:extLst>
          </p:cNvPr>
          <p:cNvPicPr>
            <a:picLocks noChangeAspect="1"/>
          </p:cNvPicPr>
          <p:nvPr/>
        </p:nvPicPr>
        <p:blipFill>
          <a:blip r:embed="rId3" cstate="email">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809443" y="3976511"/>
            <a:ext cx="458932" cy="424295"/>
          </a:xfrm>
          <a:prstGeom prst="rect">
            <a:avLst/>
          </a:prstGeom>
        </p:spPr>
      </p:pic>
      <p:sp>
        <p:nvSpPr>
          <p:cNvPr id="66" name="TextBox 65">
            <a:extLst>
              <a:ext uri="{FF2B5EF4-FFF2-40B4-BE49-F238E27FC236}">
                <a16:creationId xmlns:a16="http://schemas.microsoft.com/office/drawing/2014/main" id="{D6E39EE1-25CD-453B-B430-90890C525B21}"/>
              </a:ext>
            </a:extLst>
          </p:cNvPr>
          <p:cNvSpPr txBox="1"/>
          <p:nvPr/>
        </p:nvSpPr>
        <p:spPr>
          <a:xfrm>
            <a:off x="2364123" y="3343339"/>
            <a:ext cx="1094444" cy="461665"/>
          </a:xfrm>
          <a:prstGeom prst="rect">
            <a:avLst/>
          </a:prstGeom>
          <a:noFill/>
        </p:spPr>
        <p:txBody>
          <a:bodyPr wrap="square" rtlCol="0">
            <a:spAutoFit/>
          </a:body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Removing Duplicates</a:t>
            </a:r>
          </a:p>
        </p:txBody>
      </p:sp>
      <p:sp>
        <p:nvSpPr>
          <p:cNvPr id="67" name="TextBox 66">
            <a:extLst>
              <a:ext uri="{FF2B5EF4-FFF2-40B4-BE49-F238E27FC236}">
                <a16:creationId xmlns:a16="http://schemas.microsoft.com/office/drawing/2014/main" id="{AB595DC1-5A68-4E98-A7BA-F2D70AE11326}"/>
              </a:ext>
            </a:extLst>
          </p:cNvPr>
          <p:cNvSpPr txBox="1"/>
          <p:nvPr/>
        </p:nvSpPr>
        <p:spPr>
          <a:xfrm>
            <a:off x="4126378" y="3351075"/>
            <a:ext cx="1094444" cy="461665"/>
          </a:xfrm>
          <a:prstGeom prst="rect">
            <a:avLst/>
          </a:prstGeom>
          <a:noFill/>
        </p:spPr>
        <p:txBody>
          <a:bodyPr wrap="square" rtlCol="0">
            <a:spAutoFit/>
          </a:body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Mapping Constraints</a:t>
            </a:r>
          </a:p>
        </p:txBody>
      </p:sp>
      <p:sp>
        <p:nvSpPr>
          <p:cNvPr id="68" name="TextBox 67">
            <a:extLst>
              <a:ext uri="{FF2B5EF4-FFF2-40B4-BE49-F238E27FC236}">
                <a16:creationId xmlns:a16="http://schemas.microsoft.com/office/drawing/2014/main" id="{4AF9E8CE-FF4E-413E-B56E-DC5AA4842BE7}"/>
              </a:ext>
            </a:extLst>
          </p:cNvPr>
          <p:cNvSpPr txBox="1"/>
          <p:nvPr/>
        </p:nvSpPr>
        <p:spPr>
          <a:xfrm>
            <a:off x="4162867" y="3991003"/>
            <a:ext cx="1168736" cy="646331"/>
          </a:xfrm>
          <a:prstGeom prst="rect">
            <a:avLst/>
          </a:prstGeom>
          <a:noFill/>
        </p:spPr>
        <p:txBody>
          <a:bodyPr wrap="square" rtlCol="0">
            <a:spAutoFit/>
          </a:body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Incorrect/ Missing Values</a:t>
            </a:r>
          </a:p>
        </p:txBody>
      </p:sp>
      <p:sp>
        <p:nvSpPr>
          <p:cNvPr id="69" name="TextBox 68">
            <a:extLst>
              <a:ext uri="{FF2B5EF4-FFF2-40B4-BE49-F238E27FC236}">
                <a16:creationId xmlns:a16="http://schemas.microsoft.com/office/drawing/2014/main" id="{C5556634-6BC2-4F10-AD64-7626576C0708}"/>
              </a:ext>
            </a:extLst>
          </p:cNvPr>
          <p:cNvSpPr txBox="1"/>
          <p:nvPr/>
        </p:nvSpPr>
        <p:spPr>
          <a:xfrm>
            <a:off x="2365086" y="3945738"/>
            <a:ext cx="1105388" cy="461665"/>
          </a:xfrm>
          <a:prstGeom prst="rect">
            <a:avLst/>
          </a:prstGeom>
          <a:noFill/>
        </p:spPr>
        <p:txBody>
          <a:bodyPr wrap="square" rtlCol="0">
            <a:spAutoFit/>
          </a:body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Outlier Treatment</a:t>
            </a:r>
          </a:p>
        </p:txBody>
      </p:sp>
      <p:pic>
        <p:nvPicPr>
          <p:cNvPr id="70" name="Picture 69">
            <a:extLst>
              <a:ext uri="{FF2B5EF4-FFF2-40B4-BE49-F238E27FC236}">
                <a16:creationId xmlns:a16="http://schemas.microsoft.com/office/drawing/2014/main" id="{309264CC-D641-474A-ACBE-2FE237CA113B}"/>
              </a:ext>
            </a:extLst>
          </p:cNvPr>
          <p:cNvPicPr>
            <a:picLocks noChangeAspect="1"/>
          </p:cNvPicPr>
          <p:nvPr/>
        </p:nvPicPr>
        <p:blipFill>
          <a:blip r:embed="rId4"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049667" y="5126774"/>
            <a:ext cx="436533" cy="357814"/>
          </a:xfrm>
          <a:prstGeom prst="rect">
            <a:avLst/>
          </a:prstGeom>
        </p:spPr>
      </p:pic>
      <p:pic>
        <p:nvPicPr>
          <p:cNvPr id="71" name="Picture 70">
            <a:extLst>
              <a:ext uri="{FF2B5EF4-FFF2-40B4-BE49-F238E27FC236}">
                <a16:creationId xmlns:a16="http://schemas.microsoft.com/office/drawing/2014/main" id="{5FAD48BE-7BD4-4411-A09D-F1C442EF0593}"/>
              </a:ext>
            </a:extLst>
          </p:cNvPr>
          <p:cNvPicPr>
            <a:picLocks noChangeAspect="1"/>
          </p:cNvPicPr>
          <p:nvPr/>
        </p:nvPicPr>
        <p:blipFill>
          <a:blip r:embed="rId5"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3592591" y="5053029"/>
            <a:ext cx="441614" cy="424295"/>
          </a:xfrm>
          <a:prstGeom prst="rect">
            <a:avLst/>
          </a:prstGeom>
        </p:spPr>
      </p:pic>
      <p:pic>
        <p:nvPicPr>
          <p:cNvPr id="72" name="Picture 71">
            <a:extLst>
              <a:ext uri="{FF2B5EF4-FFF2-40B4-BE49-F238E27FC236}">
                <a16:creationId xmlns:a16="http://schemas.microsoft.com/office/drawing/2014/main" id="{F94B9375-DD56-49BA-9381-99B6B7CFBC61}"/>
              </a:ext>
            </a:extLst>
          </p:cNvPr>
          <p:cNvPicPr>
            <a:picLocks noChangeAspect="1"/>
          </p:cNvPicPr>
          <p:nvPr/>
        </p:nvPicPr>
        <p:blipFill>
          <a:blip r:embed="rId6">
            <a:duotone>
              <a:schemeClr val="accent1">
                <a:shade val="45000"/>
                <a:satMod val="135000"/>
              </a:schemeClr>
              <a:prstClr val="white"/>
            </a:duotone>
          </a:blip>
          <a:stretch>
            <a:fillRect/>
          </a:stretch>
        </p:blipFill>
        <p:spPr>
          <a:xfrm>
            <a:off x="2791610" y="5604164"/>
            <a:ext cx="523875" cy="514350"/>
          </a:xfrm>
          <a:prstGeom prst="rect">
            <a:avLst/>
          </a:prstGeom>
        </p:spPr>
      </p:pic>
      <p:sp>
        <p:nvSpPr>
          <p:cNvPr id="73" name="TextBox 72">
            <a:extLst>
              <a:ext uri="{FF2B5EF4-FFF2-40B4-BE49-F238E27FC236}">
                <a16:creationId xmlns:a16="http://schemas.microsoft.com/office/drawing/2014/main" id="{0E2B2101-5D60-414E-843C-F5132324BA25}"/>
              </a:ext>
            </a:extLst>
          </p:cNvPr>
          <p:cNvSpPr txBox="1"/>
          <p:nvPr/>
        </p:nvSpPr>
        <p:spPr>
          <a:xfrm>
            <a:off x="2337327" y="5039799"/>
            <a:ext cx="1094444" cy="461665"/>
          </a:xfrm>
          <a:prstGeom prst="rect">
            <a:avLst/>
          </a:prstGeom>
          <a:noFill/>
        </p:spPr>
        <p:txBody>
          <a:bodyPr wrap="square" rtlCol="0">
            <a:spAutoFit/>
          </a:body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Data </a:t>
            </a:r>
          </a:p>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Aggregation</a:t>
            </a:r>
          </a:p>
        </p:txBody>
      </p:sp>
      <p:sp>
        <p:nvSpPr>
          <p:cNvPr id="74" name="TextBox 73">
            <a:extLst>
              <a:ext uri="{FF2B5EF4-FFF2-40B4-BE49-F238E27FC236}">
                <a16:creationId xmlns:a16="http://schemas.microsoft.com/office/drawing/2014/main" id="{6B89BFBE-0D7C-4BE3-B8B9-F360FE06AE9E}"/>
              </a:ext>
            </a:extLst>
          </p:cNvPr>
          <p:cNvSpPr txBox="1"/>
          <p:nvPr/>
        </p:nvSpPr>
        <p:spPr>
          <a:xfrm>
            <a:off x="3961458" y="5080027"/>
            <a:ext cx="1138882" cy="646331"/>
          </a:xfrm>
          <a:prstGeom prst="rect">
            <a:avLst/>
          </a:prstGeom>
          <a:noFill/>
        </p:spPr>
        <p:txBody>
          <a:bodyPr wrap="square" rtlCol="0">
            <a:spAutoFit/>
          </a:body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Data </a:t>
            </a:r>
          </a:p>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Transformation</a:t>
            </a:r>
          </a:p>
        </p:txBody>
      </p:sp>
      <p:sp>
        <p:nvSpPr>
          <p:cNvPr id="75" name="TextBox 74">
            <a:extLst>
              <a:ext uri="{FF2B5EF4-FFF2-40B4-BE49-F238E27FC236}">
                <a16:creationId xmlns:a16="http://schemas.microsoft.com/office/drawing/2014/main" id="{1CE11512-6E20-468F-A588-315F32F6F4FF}"/>
              </a:ext>
            </a:extLst>
          </p:cNvPr>
          <p:cNvSpPr txBox="1"/>
          <p:nvPr/>
        </p:nvSpPr>
        <p:spPr>
          <a:xfrm>
            <a:off x="3040257" y="5617884"/>
            <a:ext cx="1378047" cy="461665"/>
          </a:xfrm>
          <a:prstGeom prst="rect">
            <a:avLst/>
          </a:prstGeom>
          <a:noFill/>
        </p:spPr>
        <p:txBody>
          <a:bodyPr wrap="square" rtlCol="0">
            <a:spAutoFit/>
          </a:bodyPr>
          <a:lstStyle/>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Data </a:t>
            </a:r>
          </a:p>
          <a:p>
            <a:pPr algn="ctr"/>
            <a:r>
              <a:rPr lang="en-US" sz="1200" dirty="0">
                <a:solidFill>
                  <a:srgbClr val="000000"/>
                </a:solidFill>
                <a:latin typeface="Arial" panose="020B0604020202020204" pitchFamily="34" charset="0"/>
                <a:ea typeface="Segoe UI" panose="020B0502040204020203" pitchFamily="34" charset="0"/>
                <a:cs typeface="Arial" panose="020B0604020202020204" pitchFamily="34" charset="0"/>
              </a:rPr>
              <a:t>Merging</a:t>
            </a:r>
          </a:p>
        </p:txBody>
      </p:sp>
      <p:sp>
        <p:nvSpPr>
          <p:cNvPr id="76" name="Right Arrow Callout 27">
            <a:extLst>
              <a:ext uri="{FF2B5EF4-FFF2-40B4-BE49-F238E27FC236}">
                <a16:creationId xmlns:a16="http://schemas.microsoft.com/office/drawing/2014/main" id="{EF062E55-9164-43FE-A7B1-8749EA071145}"/>
              </a:ext>
            </a:extLst>
          </p:cNvPr>
          <p:cNvSpPr/>
          <p:nvPr/>
        </p:nvSpPr>
        <p:spPr>
          <a:xfrm>
            <a:off x="5768474" y="3705904"/>
            <a:ext cx="1282407" cy="1430109"/>
          </a:xfrm>
          <a:prstGeom prst="rightArrowCallout">
            <a:avLst>
              <a:gd name="adj1" fmla="val 25000"/>
              <a:gd name="adj2" fmla="val 25000"/>
              <a:gd name="adj3" fmla="val 15094"/>
              <a:gd name="adj4" fmla="val 79042"/>
            </a:avLst>
          </a:prstGeom>
          <a:solidFill>
            <a:schemeClr val="bg1">
              <a:lumMod val="8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E88D6E1B-E62D-4362-9369-631FA7DC9F69}"/>
              </a:ext>
            </a:extLst>
          </p:cNvPr>
          <p:cNvSpPr txBox="1"/>
          <p:nvPr/>
        </p:nvSpPr>
        <p:spPr>
          <a:xfrm>
            <a:off x="5916831" y="4194869"/>
            <a:ext cx="747520" cy="523220"/>
          </a:xfrm>
          <a:prstGeom prst="rect">
            <a:avLst/>
          </a:prstGeom>
          <a:noFill/>
        </p:spPr>
        <p:txBody>
          <a:bodyPr wrap="square" rtlCol="0">
            <a:spAutoFit/>
          </a:bodyPr>
          <a:lstStyle/>
          <a:p>
            <a:pPr algn="ctr"/>
            <a:r>
              <a:rPr lang="en-US" sz="1400" b="1" dirty="0">
                <a:latin typeface="Arial" panose="020B0604020202020204" pitchFamily="34" charset="0"/>
                <a:ea typeface="Segoe UI" panose="020B0502040204020203" pitchFamily="34" charset="0"/>
                <a:cs typeface="Arial" panose="020B0604020202020204" pitchFamily="34" charset="0"/>
              </a:rPr>
              <a:t>DATA MART</a:t>
            </a:r>
          </a:p>
        </p:txBody>
      </p:sp>
      <p:sp>
        <p:nvSpPr>
          <p:cNvPr id="78" name="Right Arrow Callout 29">
            <a:extLst>
              <a:ext uri="{FF2B5EF4-FFF2-40B4-BE49-F238E27FC236}">
                <a16:creationId xmlns:a16="http://schemas.microsoft.com/office/drawing/2014/main" id="{B47F3912-E3C7-4D17-92FA-F6226A0785DE}"/>
              </a:ext>
            </a:extLst>
          </p:cNvPr>
          <p:cNvSpPr/>
          <p:nvPr/>
        </p:nvSpPr>
        <p:spPr>
          <a:xfrm>
            <a:off x="7052542" y="2739243"/>
            <a:ext cx="3549850" cy="3470956"/>
          </a:xfrm>
          <a:prstGeom prst="rightArrowCallout">
            <a:avLst>
              <a:gd name="adj1" fmla="val 8627"/>
              <a:gd name="adj2" fmla="val 8955"/>
              <a:gd name="adj3" fmla="val 10370"/>
              <a:gd name="adj4" fmla="val 83462"/>
            </a:avLst>
          </a:prstGeom>
          <a:no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6B558528-359D-427A-A18C-7E44C2E9FA85}"/>
              </a:ext>
            </a:extLst>
          </p:cNvPr>
          <p:cNvSpPr txBox="1"/>
          <p:nvPr/>
        </p:nvSpPr>
        <p:spPr>
          <a:xfrm>
            <a:off x="7860683" y="3029119"/>
            <a:ext cx="2025389" cy="738664"/>
          </a:xfrm>
          <a:prstGeom prst="rect">
            <a:avLst/>
          </a:prstGeom>
          <a:solidFill>
            <a:schemeClr val="bg1">
              <a:lumMod val="75000"/>
            </a:schemeClr>
          </a:solidFill>
        </p:spPr>
        <p:txBody>
          <a:bodyPr wrap="square" rtlCol="0">
            <a:spAutoFit/>
          </a:body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Relative scoring of Customers based on the Rank</a:t>
            </a:r>
          </a:p>
        </p:txBody>
      </p:sp>
      <p:sp>
        <p:nvSpPr>
          <p:cNvPr id="80" name="TextBox 79">
            <a:extLst>
              <a:ext uri="{FF2B5EF4-FFF2-40B4-BE49-F238E27FC236}">
                <a16:creationId xmlns:a16="http://schemas.microsoft.com/office/drawing/2014/main" id="{211B50B5-5EC6-40B9-9ED6-B05092D96168}"/>
              </a:ext>
            </a:extLst>
          </p:cNvPr>
          <p:cNvSpPr txBox="1"/>
          <p:nvPr/>
        </p:nvSpPr>
        <p:spPr>
          <a:xfrm>
            <a:off x="7199238" y="4009068"/>
            <a:ext cx="2025389" cy="954107"/>
          </a:xfrm>
          <a:prstGeom prst="rect">
            <a:avLst/>
          </a:prstGeom>
          <a:solidFill>
            <a:schemeClr val="bg1">
              <a:lumMod val="75000"/>
            </a:schemeClr>
          </a:solidFill>
        </p:spPr>
        <p:txBody>
          <a:bodyPr wrap="square" rtlCol="0">
            <a:spAutoFit/>
          </a:body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Model based on Random Forest Regressor to Predict the scores</a:t>
            </a:r>
          </a:p>
        </p:txBody>
      </p:sp>
      <p:sp>
        <p:nvSpPr>
          <p:cNvPr id="81" name="Rectangle 80">
            <a:extLst>
              <a:ext uri="{FF2B5EF4-FFF2-40B4-BE49-F238E27FC236}">
                <a16:creationId xmlns:a16="http://schemas.microsoft.com/office/drawing/2014/main" id="{3ED30F78-285B-4B10-9F7F-EE283D9C4908}"/>
              </a:ext>
            </a:extLst>
          </p:cNvPr>
          <p:cNvSpPr/>
          <p:nvPr/>
        </p:nvSpPr>
        <p:spPr>
          <a:xfrm>
            <a:off x="10637335" y="3858903"/>
            <a:ext cx="1282407" cy="964271"/>
          </a:xfrm>
          <a:prstGeom prst="rect">
            <a:avLst/>
          </a:prstGeom>
          <a:solidFill>
            <a:schemeClr val="bg1">
              <a:lumMod val="8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F4E6D794-5C13-4F6A-9B92-FD96482DEBB3}"/>
              </a:ext>
            </a:extLst>
          </p:cNvPr>
          <p:cNvSpPr txBox="1"/>
          <p:nvPr/>
        </p:nvSpPr>
        <p:spPr>
          <a:xfrm>
            <a:off x="10603521" y="3964660"/>
            <a:ext cx="1324277" cy="738664"/>
          </a:xfrm>
          <a:prstGeom prst="rect">
            <a:avLst/>
          </a:prstGeom>
          <a:noFill/>
        </p:spPr>
        <p:txBody>
          <a:bodyPr wrap="square" rtlCol="0">
            <a:spAutoFit/>
          </a:bodyPr>
          <a:lstStyle/>
          <a:p>
            <a:pPr algn="ctr"/>
            <a:r>
              <a:rPr lang="en-US" sz="1400" dirty="0">
                <a:latin typeface="Arial" panose="020B0604020202020204" pitchFamily="34" charset="0"/>
                <a:ea typeface="Segoe UI" panose="020B0502040204020203" pitchFamily="34" charset="0"/>
                <a:cs typeface="Arial" panose="020B0604020202020204" pitchFamily="34" charset="0"/>
              </a:rPr>
              <a:t>CES related Insight Generation</a:t>
            </a:r>
          </a:p>
        </p:txBody>
      </p:sp>
      <p:sp>
        <p:nvSpPr>
          <p:cNvPr id="83" name="Rectangle 82">
            <a:extLst>
              <a:ext uri="{FF2B5EF4-FFF2-40B4-BE49-F238E27FC236}">
                <a16:creationId xmlns:a16="http://schemas.microsoft.com/office/drawing/2014/main" id="{1E07C233-B330-4F05-8317-AE7CEDB54BE1}"/>
              </a:ext>
            </a:extLst>
          </p:cNvPr>
          <p:cNvSpPr/>
          <p:nvPr/>
        </p:nvSpPr>
        <p:spPr>
          <a:xfrm>
            <a:off x="10660312" y="3308398"/>
            <a:ext cx="1027559" cy="523220"/>
          </a:xfrm>
          <a:prstGeom prst="rect">
            <a:avLst/>
          </a:prstGeom>
        </p:spPr>
        <p:txBody>
          <a:bodyPr wrap="square">
            <a:spAutoFit/>
          </a:bodyPr>
          <a:lstStyle/>
          <a:p>
            <a:r>
              <a:rPr lang="en-IN" sz="1400" b="1" kern="0" dirty="0">
                <a:solidFill>
                  <a:prstClr val="black"/>
                </a:solidFill>
                <a:latin typeface="Arial" panose="020B0604020202020204" pitchFamily="34" charset="0"/>
                <a:ea typeface="Segoe UI" panose="020B0502040204020203" pitchFamily="34" charset="0"/>
                <a:cs typeface="Arial" panose="020B0604020202020204" pitchFamily="34" charset="0"/>
              </a:rPr>
              <a:t>Web Browser</a:t>
            </a:r>
            <a:endParaRPr lang="en-IN" sz="1400" b="1" dirty="0">
              <a:latin typeface="Arial" panose="020B0604020202020204" pitchFamily="34" charset="0"/>
              <a:ea typeface="Segoe UI" panose="020B0502040204020203" pitchFamily="34" charset="0"/>
              <a:cs typeface="Arial" panose="020B0604020202020204" pitchFamily="34" charset="0"/>
            </a:endParaRPr>
          </a:p>
        </p:txBody>
      </p:sp>
      <p:sp>
        <p:nvSpPr>
          <p:cNvPr id="84" name="Rectangle 83">
            <a:extLst>
              <a:ext uri="{FF2B5EF4-FFF2-40B4-BE49-F238E27FC236}">
                <a16:creationId xmlns:a16="http://schemas.microsoft.com/office/drawing/2014/main" id="{8AEB3DEB-D2A6-49DE-8796-360A256A9402}"/>
              </a:ext>
            </a:extLst>
          </p:cNvPr>
          <p:cNvSpPr/>
          <p:nvPr/>
        </p:nvSpPr>
        <p:spPr>
          <a:xfrm>
            <a:off x="11207543" y="4972042"/>
            <a:ext cx="1314463" cy="523220"/>
          </a:xfrm>
          <a:prstGeom prst="rect">
            <a:avLst/>
          </a:prstGeom>
        </p:spPr>
        <p:txBody>
          <a:bodyPr wrap="square">
            <a:spAutoFit/>
          </a:bodyPr>
          <a:lstStyle/>
          <a:p>
            <a:r>
              <a:rPr lang="en-IN" sz="1400" b="1" kern="0" dirty="0">
                <a:solidFill>
                  <a:prstClr val="black"/>
                </a:solidFill>
                <a:latin typeface="Arial" panose="020B0604020202020204" pitchFamily="34" charset="0"/>
                <a:ea typeface="Segoe UI" panose="020B0502040204020203" pitchFamily="34" charset="0"/>
                <a:cs typeface="Arial" panose="020B0604020202020204" pitchFamily="34" charset="0"/>
              </a:rPr>
              <a:t>Real time Analysis</a:t>
            </a:r>
            <a:endParaRPr lang="en-IN" sz="1400" b="1" dirty="0">
              <a:latin typeface="Arial" panose="020B0604020202020204" pitchFamily="34" charset="0"/>
              <a:ea typeface="Segoe UI" panose="020B0502040204020203" pitchFamily="34" charset="0"/>
              <a:cs typeface="Arial" panose="020B0604020202020204" pitchFamily="34" charset="0"/>
            </a:endParaRPr>
          </a:p>
        </p:txBody>
      </p:sp>
      <p:pic>
        <p:nvPicPr>
          <p:cNvPr id="85" name="Picture 84">
            <a:extLst>
              <a:ext uri="{FF2B5EF4-FFF2-40B4-BE49-F238E27FC236}">
                <a16:creationId xmlns:a16="http://schemas.microsoft.com/office/drawing/2014/main" id="{32CD2C23-80D9-4B8B-A25D-03E02B8B8AD9}"/>
              </a:ext>
            </a:extLst>
          </p:cNvPr>
          <p:cNvPicPr>
            <a:picLocks noChangeAspect="1"/>
          </p:cNvPicPr>
          <p:nvPr/>
        </p:nvPicPr>
        <p:blipFill>
          <a:blip r:embed="rId7" cstate="email">
            <a:grayscl/>
            <a:extLst>
              <a:ext uri="{28A0092B-C50C-407E-A947-70E740481C1C}">
                <a14:useLocalDpi xmlns:a14="http://schemas.microsoft.com/office/drawing/2010/main"/>
              </a:ext>
            </a:extLst>
          </a:blip>
          <a:stretch>
            <a:fillRect/>
          </a:stretch>
        </p:blipFill>
        <p:spPr>
          <a:xfrm>
            <a:off x="10793347" y="2804982"/>
            <a:ext cx="758542" cy="46406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6" name="Picture 85">
            <a:extLst>
              <a:ext uri="{FF2B5EF4-FFF2-40B4-BE49-F238E27FC236}">
                <a16:creationId xmlns:a16="http://schemas.microsoft.com/office/drawing/2014/main" id="{2D9FB777-889C-4653-ACF5-2A4C2257609B}"/>
              </a:ext>
            </a:extLst>
          </p:cNvPr>
          <p:cNvPicPr>
            <a:picLocks noChangeAspect="1"/>
          </p:cNvPicPr>
          <p:nvPr/>
        </p:nvPicPr>
        <p:blipFill>
          <a:blip r:embed="rId8"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0635823" y="4960947"/>
            <a:ext cx="538289" cy="538289"/>
          </a:xfrm>
          <a:prstGeom prst="rect">
            <a:avLst/>
          </a:prstGeom>
        </p:spPr>
      </p:pic>
      <p:pic>
        <p:nvPicPr>
          <p:cNvPr id="87" name="Picture 86">
            <a:extLst>
              <a:ext uri="{FF2B5EF4-FFF2-40B4-BE49-F238E27FC236}">
                <a16:creationId xmlns:a16="http://schemas.microsoft.com/office/drawing/2014/main" id="{184C11A8-2C49-4189-AEA1-4EE0AC7C863D}"/>
              </a:ext>
            </a:extLst>
          </p:cNvPr>
          <p:cNvPicPr>
            <a:picLocks noChangeAspect="1"/>
          </p:cNvPicPr>
          <p:nvPr/>
        </p:nvPicPr>
        <p:blipFill>
          <a:blip r:embed="rId9" cstate="email">
            <a:grayscl/>
            <a:extLst>
              <a:ext uri="{28A0092B-C50C-407E-A947-70E740481C1C}">
                <a14:useLocalDpi xmlns:a14="http://schemas.microsoft.com/office/drawing/2010/main"/>
              </a:ext>
            </a:extLst>
          </a:blip>
          <a:stretch>
            <a:fillRect/>
          </a:stretch>
        </p:blipFill>
        <p:spPr>
          <a:xfrm>
            <a:off x="11207543" y="2640767"/>
            <a:ext cx="662431" cy="4233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8" name="Arrow: Left-Right 87">
            <a:extLst>
              <a:ext uri="{FF2B5EF4-FFF2-40B4-BE49-F238E27FC236}">
                <a16:creationId xmlns:a16="http://schemas.microsoft.com/office/drawing/2014/main" id="{F6F4DF2F-B2C4-4BBF-8418-6743000C2C6F}"/>
              </a:ext>
            </a:extLst>
          </p:cNvPr>
          <p:cNvSpPr/>
          <p:nvPr/>
        </p:nvSpPr>
        <p:spPr>
          <a:xfrm>
            <a:off x="393418" y="2143477"/>
            <a:ext cx="6270934" cy="442800"/>
          </a:xfrm>
          <a:prstGeom prst="lef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2B5297"/>
                </a:solidFill>
                <a:latin typeface="Arial" panose="020B0604020202020204" pitchFamily="34" charset="0"/>
                <a:cs typeface="Arial" panose="020B0604020202020204" pitchFamily="34" charset="0"/>
              </a:rPr>
              <a:t>DATA PREPARATION/AGGREGATION</a:t>
            </a:r>
          </a:p>
        </p:txBody>
      </p:sp>
      <p:sp>
        <p:nvSpPr>
          <p:cNvPr id="89" name="Arrow: Left-Right 88">
            <a:extLst>
              <a:ext uri="{FF2B5EF4-FFF2-40B4-BE49-F238E27FC236}">
                <a16:creationId xmlns:a16="http://schemas.microsoft.com/office/drawing/2014/main" id="{AFC6D7C3-EF76-445F-9187-5F32384D05C5}"/>
              </a:ext>
            </a:extLst>
          </p:cNvPr>
          <p:cNvSpPr/>
          <p:nvPr/>
        </p:nvSpPr>
        <p:spPr>
          <a:xfrm>
            <a:off x="6887465" y="2137508"/>
            <a:ext cx="5040333" cy="441740"/>
          </a:xfrm>
          <a:prstGeom prst="lef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solidFill>
                  <a:srgbClr val="2B5297"/>
                </a:solidFill>
                <a:latin typeface="Arial" panose="020B0604020202020204" pitchFamily="34" charset="0"/>
                <a:cs typeface="Arial" panose="020B0604020202020204" pitchFamily="34" charset="0"/>
              </a:rPr>
              <a:t>SCORING and Validation</a:t>
            </a:r>
          </a:p>
        </p:txBody>
      </p:sp>
      <p:sp>
        <p:nvSpPr>
          <p:cNvPr id="90" name="Rectangle 89">
            <a:extLst>
              <a:ext uri="{FF2B5EF4-FFF2-40B4-BE49-F238E27FC236}">
                <a16:creationId xmlns:a16="http://schemas.microsoft.com/office/drawing/2014/main" id="{AA3226E1-CA6A-4CF6-84B9-E93E365A99C0}"/>
              </a:ext>
            </a:extLst>
          </p:cNvPr>
          <p:cNvSpPr/>
          <p:nvPr/>
        </p:nvSpPr>
        <p:spPr>
          <a:xfrm>
            <a:off x="478227" y="1225436"/>
            <a:ext cx="11060532" cy="805733"/>
          </a:xfrm>
          <a:prstGeom prst="rect">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lumMod val="85000"/>
                </a:prstClr>
              </a:solidFill>
              <a:effectLst/>
              <a:uLnTx/>
              <a:uFillTx/>
              <a:latin typeface="Arial" panose="020B0604020202020204" pitchFamily="34" charset="0"/>
              <a:ea typeface="Segoe UI" panose="020B0502040204020203" pitchFamily="34" charset="0"/>
              <a:cs typeface="Arial" panose="020B0604020202020204" pitchFamily="34" charset="0"/>
              <a:sym typeface="Arial"/>
              <a:rtl val="0"/>
            </a:endParaRPr>
          </a:p>
        </p:txBody>
      </p:sp>
      <p:sp>
        <p:nvSpPr>
          <p:cNvPr id="91" name="Rectangle 90">
            <a:extLst>
              <a:ext uri="{FF2B5EF4-FFF2-40B4-BE49-F238E27FC236}">
                <a16:creationId xmlns:a16="http://schemas.microsoft.com/office/drawing/2014/main" id="{14325BAF-778E-42DD-8C8D-719039C066CA}"/>
              </a:ext>
            </a:extLst>
          </p:cNvPr>
          <p:cNvSpPr/>
          <p:nvPr/>
        </p:nvSpPr>
        <p:spPr>
          <a:xfrm>
            <a:off x="1092811" y="1325327"/>
            <a:ext cx="2716632" cy="600164"/>
          </a:xfrm>
          <a:prstGeom prst="rect">
            <a:avLst/>
          </a:prstGeom>
          <a:solidFill>
            <a:schemeClr val="accent1">
              <a:lumMod val="50000"/>
            </a:schemeClr>
          </a:solidFill>
        </p:spPr>
        <p:txBody>
          <a:bodyPr wrap="square">
            <a:spAutoFit/>
          </a:bodyPr>
          <a:lstStyle/>
          <a:p>
            <a:pPr>
              <a:defRPr/>
            </a:pPr>
            <a:r>
              <a:rPr lang="en-US" sz="1100" kern="0" dirty="0">
                <a:solidFill>
                  <a:prstClr val="white"/>
                </a:solidFill>
                <a:latin typeface="Arial" panose="020B0604020202020204" pitchFamily="34" charset="0"/>
                <a:ea typeface="Segoe UI" panose="020B0502040204020203" pitchFamily="34" charset="0"/>
                <a:cs typeface="Arial" panose="020B0604020202020204" pitchFamily="34" charset="0"/>
              </a:rPr>
              <a:t>Data Understanding &amp; Data aggregation of customer data from various touchpoints.</a:t>
            </a:r>
            <a:endParaRPr kumimoji="0" lang="en-IN" sz="1100" b="0" i="0" u="none" strike="noStrike" kern="0" cap="none" spc="0" normalizeH="0" baseline="0" noProof="0" dirty="0">
              <a:ln>
                <a:noFill/>
              </a:ln>
              <a:solidFill>
                <a:prstClr val="white"/>
              </a:solidFill>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92" name="Rectangle 91">
            <a:extLst>
              <a:ext uri="{FF2B5EF4-FFF2-40B4-BE49-F238E27FC236}">
                <a16:creationId xmlns:a16="http://schemas.microsoft.com/office/drawing/2014/main" id="{E4E4762B-B3AF-4F95-B01C-4D92450DA9F4}"/>
              </a:ext>
            </a:extLst>
          </p:cNvPr>
          <p:cNvSpPr/>
          <p:nvPr/>
        </p:nvSpPr>
        <p:spPr>
          <a:xfrm>
            <a:off x="4865920" y="1279332"/>
            <a:ext cx="2921228" cy="676339"/>
          </a:xfrm>
          <a:prstGeom prst="rect">
            <a:avLst/>
          </a:prstGeom>
          <a:solidFill>
            <a:schemeClr val="accent1">
              <a:lumMod val="50000"/>
            </a:schemeClr>
          </a:solidFill>
        </p:spPr>
        <p:txBody>
          <a:bodyPr wrap="square">
            <a:spAutoFit/>
          </a:bodyPr>
          <a:lstStyle/>
          <a:p>
            <a:pPr>
              <a:lnSpc>
                <a:spcPct val="115000"/>
              </a:lnSpc>
            </a:pPr>
            <a:r>
              <a:rPr lang="en-US" sz="1100" kern="0" dirty="0">
                <a:solidFill>
                  <a:prstClr val="white"/>
                </a:solidFill>
                <a:latin typeface="Arial" panose="020B0604020202020204" pitchFamily="34" charset="0"/>
                <a:ea typeface="Segoe UI" panose="020B0502040204020203" pitchFamily="34" charset="0"/>
                <a:cs typeface="Arial" panose="020B0604020202020204" pitchFamily="34" charset="0"/>
              </a:rPr>
              <a:t>Identifying &amp; implementing model-based approaches to score a customer's experience.</a:t>
            </a:r>
          </a:p>
        </p:txBody>
      </p:sp>
      <p:sp>
        <p:nvSpPr>
          <p:cNvPr id="93" name="Rectangle 92">
            <a:extLst>
              <a:ext uri="{FF2B5EF4-FFF2-40B4-BE49-F238E27FC236}">
                <a16:creationId xmlns:a16="http://schemas.microsoft.com/office/drawing/2014/main" id="{6DE4518E-B10D-45BD-855C-C38B11C49370}"/>
              </a:ext>
            </a:extLst>
          </p:cNvPr>
          <p:cNvSpPr/>
          <p:nvPr/>
        </p:nvSpPr>
        <p:spPr>
          <a:xfrm>
            <a:off x="8456924" y="1345752"/>
            <a:ext cx="3058434" cy="481670"/>
          </a:xfrm>
          <a:prstGeom prst="rect">
            <a:avLst/>
          </a:prstGeom>
          <a:solidFill>
            <a:schemeClr val="accent1">
              <a:lumMod val="50000"/>
            </a:schemeClr>
          </a:solidFill>
        </p:spPr>
        <p:txBody>
          <a:bodyPr wrap="square">
            <a:spAutoFit/>
          </a:bodyPr>
          <a:lstStyle/>
          <a:p>
            <a:pPr algn="just">
              <a:lnSpc>
                <a:spcPct val="115000"/>
              </a:lnSpc>
            </a:pPr>
            <a:r>
              <a:rPr lang="en-US" sz="1100" kern="0" dirty="0">
                <a:solidFill>
                  <a:prstClr val="white"/>
                </a:solidFill>
                <a:latin typeface="Arial" panose="020B0604020202020204" pitchFamily="34" charset="0"/>
                <a:ea typeface="Segoe UI" panose="020B0502040204020203" pitchFamily="34" charset="0"/>
                <a:cs typeface="Arial" panose="020B0604020202020204" pitchFamily="34" charset="0"/>
              </a:rPr>
              <a:t>Deliver the model output in a format that can be consumed by Business.</a:t>
            </a:r>
          </a:p>
        </p:txBody>
      </p:sp>
      <p:pic>
        <p:nvPicPr>
          <p:cNvPr id="94" name="Picture 93">
            <a:extLst>
              <a:ext uri="{FF2B5EF4-FFF2-40B4-BE49-F238E27FC236}">
                <a16:creationId xmlns:a16="http://schemas.microsoft.com/office/drawing/2014/main" id="{F0EA4A3A-D0FB-4268-B044-97DE8D000A8D}"/>
              </a:ext>
            </a:extLst>
          </p:cNvPr>
          <p:cNvPicPr>
            <a:picLocks noChangeAspect="1"/>
          </p:cNvPicPr>
          <p:nvPr/>
        </p:nvPicPr>
        <p:blipFill>
          <a:blip r:embed="rId10" cstate="email">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478796" y="1277291"/>
            <a:ext cx="593537" cy="593537"/>
          </a:xfrm>
          <a:prstGeom prst="rect">
            <a:avLst/>
          </a:prstGeom>
        </p:spPr>
      </p:pic>
      <p:pic>
        <p:nvPicPr>
          <p:cNvPr id="95" name="Picture 94">
            <a:extLst>
              <a:ext uri="{FF2B5EF4-FFF2-40B4-BE49-F238E27FC236}">
                <a16:creationId xmlns:a16="http://schemas.microsoft.com/office/drawing/2014/main" id="{520BEDAD-6BA0-4B8F-8BA5-16819CDB631F}"/>
              </a:ext>
            </a:extLst>
          </p:cNvPr>
          <p:cNvPicPr>
            <a:picLocks noChangeAspect="1"/>
          </p:cNvPicPr>
          <p:nvPr/>
        </p:nvPicPr>
        <p:blipFill>
          <a:blip r:embed="rId11" cstate="email">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4313396" y="1258442"/>
            <a:ext cx="552524" cy="552524"/>
          </a:xfrm>
          <a:prstGeom prst="rect">
            <a:avLst/>
          </a:prstGeom>
        </p:spPr>
      </p:pic>
      <p:pic>
        <p:nvPicPr>
          <p:cNvPr id="96" name="Picture 95">
            <a:extLst>
              <a:ext uri="{FF2B5EF4-FFF2-40B4-BE49-F238E27FC236}">
                <a16:creationId xmlns:a16="http://schemas.microsoft.com/office/drawing/2014/main" id="{27B2F5E9-8CF3-426C-8708-824C92D3590C}"/>
              </a:ext>
            </a:extLst>
          </p:cNvPr>
          <p:cNvPicPr>
            <a:picLocks noChangeAspect="1"/>
          </p:cNvPicPr>
          <p:nvPr/>
        </p:nvPicPr>
        <p:blipFill>
          <a:blip r:embed="rId12" cstate="email">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7787148" y="1258442"/>
            <a:ext cx="673106" cy="673106"/>
          </a:xfrm>
          <a:prstGeom prst="rect">
            <a:avLst/>
          </a:prstGeom>
        </p:spPr>
      </p:pic>
      <p:sp>
        <p:nvSpPr>
          <p:cNvPr id="97" name="TextBox 96">
            <a:extLst>
              <a:ext uri="{FF2B5EF4-FFF2-40B4-BE49-F238E27FC236}">
                <a16:creationId xmlns:a16="http://schemas.microsoft.com/office/drawing/2014/main" id="{F3130D31-08BF-4E66-870A-95315BFBBC72}"/>
              </a:ext>
            </a:extLst>
          </p:cNvPr>
          <p:cNvSpPr txBox="1"/>
          <p:nvPr/>
        </p:nvSpPr>
        <p:spPr>
          <a:xfrm>
            <a:off x="131856" y="3269049"/>
            <a:ext cx="1152474" cy="461665"/>
          </a:xfrm>
          <a:prstGeom prst="rect">
            <a:avLst/>
          </a:prstGeom>
          <a:noFill/>
        </p:spPr>
        <p:txBody>
          <a:bodyPr wrap="square" rtlCol="0">
            <a:spAutoFit/>
          </a:bodyPr>
          <a:lstStyle/>
          <a:p>
            <a:pPr algn="ctr"/>
            <a:r>
              <a:rPr lang="en-IN" sz="1200" dirty="0">
                <a:latin typeface="Arial" panose="020B0604020202020204" pitchFamily="34" charset="0"/>
                <a:ea typeface="Segoe UI" panose="020B0502040204020203" pitchFamily="34" charset="0"/>
                <a:cs typeface="Arial" panose="020B0604020202020204" pitchFamily="34" charset="0"/>
              </a:rPr>
              <a:t>Service and Repairs Data</a:t>
            </a:r>
          </a:p>
        </p:txBody>
      </p:sp>
      <p:sp>
        <p:nvSpPr>
          <p:cNvPr id="98" name="TextBox 97">
            <a:extLst>
              <a:ext uri="{FF2B5EF4-FFF2-40B4-BE49-F238E27FC236}">
                <a16:creationId xmlns:a16="http://schemas.microsoft.com/office/drawing/2014/main" id="{F672EA4E-F9DD-4464-9EA8-FD88AF9EB8CB}"/>
              </a:ext>
            </a:extLst>
          </p:cNvPr>
          <p:cNvSpPr txBox="1"/>
          <p:nvPr/>
        </p:nvSpPr>
        <p:spPr>
          <a:xfrm>
            <a:off x="116761" y="3840446"/>
            <a:ext cx="1152474" cy="461665"/>
          </a:xfrm>
          <a:prstGeom prst="rect">
            <a:avLst/>
          </a:prstGeom>
          <a:noFill/>
        </p:spPr>
        <p:txBody>
          <a:bodyPr wrap="square" rtlCol="0">
            <a:spAutoFit/>
          </a:bodyPr>
          <a:lstStyle/>
          <a:p>
            <a:pPr algn="ctr"/>
            <a:r>
              <a:rPr lang="en-IN" sz="1200" dirty="0">
                <a:latin typeface="Arial" panose="020B0604020202020204" pitchFamily="34" charset="0"/>
                <a:ea typeface="Segoe UI" panose="020B0502040204020203" pitchFamily="34" charset="0"/>
                <a:cs typeface="Arial" panose="020B0604020202020204" pitchFamily="34" charset="0"/>
              </a:rPr>
              <a:t>Dealer Interactions</a:t>
            </a:r>
          </a:p>
        </p:txBody>
      </p:sp>
      <p:sp>
        <p:nvSpPr>
          <p:cNvPr id="99" name="TextBox 98">
            <a:extLst>
              <a:ext uri="{FF2B5EF4-FFF2-40B4-BE49-F238E27FC236}">
                <a16:creationId xmlns:a16="http://schemas.microsoft.com/office/drawing/2014/main" id="{72EE0353-A0E7-4185-97A2-9A81CD1413CA}"/>
              </a:ext>
            </a:extLst>
          </p:cNvPr>
          <p:cNvSpPr txBox="1"/>
          <p:nvPr/>
        </p:nvSpPr>
        <p:spPr>
          <a:xfrm>
            <a:off x="96745" y="4411843"/>
            <a:ext cx="1220596" cy="461665"/>
          </a:xfrm>
          <a:prstGeom prst="rect">
            <a:avLst/>
          </a:prstGeom>
          <a:noFill/>
        </p:spPr>
        <p:txBody>
          <a:bodyPr wrap="square" rtlCol="0">
            <a:spAutoFit/>
          </a:bodyPr>
          <a:lstStyle/>
          <a:p>
            <a:pPr algn="ctr"/>
            <a:r>
              <a:rPr lang="en-IN" sz="1200" dirty="0">
                <a:latin typeface="Arial" panose="020B0604020202020204" pitchFamily="34" charset="0"/>
                <a:ea typeface="Segoe UI" panose="020B0502040204020203" pitchFamily="34" charset="0"/>
                <a:cs typeface="Arial" panose="020B0604020202020204" pitchFamily="34" charset="0"/>
              </a:rPr>
              <a:t>Customer Demographics</a:t>
            </a:r>
          </a:p>
        </p:txBody>
      </p:sp>
      <p:sp>
        <p:nvSpPr>
          <p:cNvPr id="100" name="TextBox 99">
            <a:extLst>
              <a:ext uri="{FF2B5EF4-FFF2-40B4-BE49-F238E27FC236}">
                <a16:creationId xmlns:a16="http://schemas.microsoft.com/office/drawing/2014/main" id="{13197D38-1819-406C-B224-1E35D98CD0B3}"/>
              </a:ext>
            </a:extLst>
          </p:cNvPr>
          <p:cNvSpPr txBox="1"/>
          <p:nvPr/>
        </p:nvSpPr>
        <p:spPr>
          <a:xfrm>
            <a:off x="22746" y="4886290"/>
            <a:ext cx="1385346" cy="461665"/>
          </a:xfrm>
          <a:prstGeom prst="rect">
            <a:avLst/>
          </a:prstGeom>
          <a:noFill/>
        </p:spPr>
        <p:txBody>
          <a:bodyPr wrap="square" rtlCol="0">
            <a:spAutoFit/>
          </a:bodyPr>
          <a:lstStyle/>
          <a:p>
            <a:pPr algn="ctr"/>
            <a:r>
              <a:rPr lang="en-IN" sz="1200" dirty="0">
                <a:latin typeface="Arial" panose="020B0604020202020204" pitchFamily="34" charset="0"/>
                <a:ea typeface="Segoe UI" panose="020B0502040204020203" pitchFamily="34" charset="0"/>
                <a:cs typeface="Arial" panose="020B0604020202020204" pitchFamily="34" charset="0"/>
              </a:rPr>
              <a:t>Vehicle Health Indicators</a:t>
            </a:r>
          </a:p>
        </p:txBody>
      </p:sp>
      <p:sp>
        <p:nvSpPr>
          <p:cNvPr id="101" name="TextBox 100">
            <a:extLst>
              <a:ext uri="{FF2B5EF4-FFF2-40B4-BE49-F238E27FC236}">
                <a16:creationId xmlns:a16="http://schemas.microsoft.com/office/drawing/2014/main" id="{BA9B274D-8783-4EDD-8829-8C291247DA93}"/>
              </a:ext>
            </a:extLst>
          </p:cNvPr>
          <p:cNvSpPr txBox="1"/>
          <p:nvPr/>
        </p:nvSpPr>
        <p:spPr>
          <a:xfrm>
            <a:off x="123714" y="5360737"/>
            <a:ext cx="1152474" cy="276999"/>
          </a:xfrm>
          <a:prstGeom prst="rect">
            <a:avLst/>
          </a:prstGeom>
          <a:noFill/>
        </p:spPr>
        <p:txBody>
          <a:bodyPr wrap="square" rtlCol="0">
            <a:spAutoFit/>
          </a:bodyPr>
          <a:lstStyle/>
          <a:p>
            <a:pPr algn="ctr"/>
            <a:r>
              <a:rPr lang="en-IN" sz="1200" dirty="0">
                <a:latin typeface="Arial" panose="020B0604020202020204" pitchFamily="34" charset="0"/>
                <a:ea typeface="Segoe UI" panose="020B0502040204020203" pitchFamily="34" charset="0"/>
                <a:cs typeface="Arial" panose="020B0604020202020204" pitchFamily="34" charset="0"/>
              </a:rPr>
              <a:t>Breakdowns</a:t>
            </a:r>
          </a:p>
        </p:txBody>
      </p:sp>
      <p:sp>
        <p:nvSpPr>
          <p:cNvPr id="102" name="TextBox 101">
            <a:extLst>
              <a:ext uri="{FF2B5EF4-FFF2-40B4-BE49-F238E27FC236}">
                <a16:creationId xmlns:a16="http://schemas.microsoft.com/office/drawing/2014/main" id="{5DF4D23F-1EE7-40FE-98B5-F581465D1EA5}"/>
              </a:ext>
            </a:extLst>
          </p:cNvPr>
          <p:cNvSpPr txBox="1"/>
          <p:nvPr/>
        </p:nvSpPr>
        <p:spPr>
          <a:xfrm>
            <a:off x="8123701" y="5305681"/>
            <a:ext cx="1792490" cy="523220"/>
          </a:xfrm>
          <a:prstGeom prst="rect">
            <a:avLst/>
          </a:prstGeom>
          <a:solidFill>
            <a:schemeClr val="bg1">
              <a:lumMod val="75000"/>
            </a:schemeClr>
          </a:solidFill>
        </p:spPr>
        <p:txBody>
          <a:bodyPr wrap="square" rtlCol="0">
            <a:spAutoFit/>
          </a:bodyPr>
          <a:lstStyle/>
          <a:p>
            <a:pPr algn="ctr"/>
            <a:r>
              <a:rPr lang="en-US" sz="1400" dirty="0">
                <a:solidFill>
                  <a:srgbClr val="000000"/>
                </a:solidFill>
                <a:latin typeface="Arial" panose="020B0604020202020204" pitchFamily="34" charset="0"/>
                <a:ea typeface="Segoe UI" panose="020B0502040204020203" pitchFamily="34" charset="0"/>
                <a:cs typeface="Arial" panose="020B0604020202020204" pitchFamily="34" charset="0"/>
              </a:rPr>
              <a:t>Validation of the Scores</a:t>
            </a:r>
          </a:p>
        </p:txBody>
      </p:sp>
      <p:sp>
        <p:nvSpPr>
          <p:cNvPr id="103" name="TextBox 102">
            <a:extLst>
              <a:ext uri="{FF2B5EF4-FFF2-40B4-BE49-F238E27FC236}">
                <a16:creationId xmlns:a16="http://schemas.microsoft.com/office/drawing/2014/main" id="{2659B465-78DE-4ACF-B175-36204A4A06C7}"/>
              </a:ext>
            </a:extLst>
          </p:cNvPr>
          <p:cNvSpPr txBox="1"/>
          <p:nvPr/>
        </p:nvSpPr>
        <p:spPr>
          <a:xfrm>
            <a:off x="96745" y="5708686"/>
            <a:ext cx="1152474" cy="461665"/>
          </a:xfrm>
          <a:prstGeom prst="rect">
            <a:avLst/>
          </a:prstGeom>
          <a:noFill/>
        </p:spPr>
        <p:txBody>
          <a:bodyPr wrap="square" rtlCol="0">
            <a:spAutoFit/>
          </a:bodyPr>
          <a:lstStyle/>
          <a:p>
            <a:pPr algn="ctr"/>
            <a:r>
              <a:rPr lang="en-IN" sz="1200" dirty="0">
                <a:latin typeface="Arial" panose="020B0604020202020204" pitchFamily="34" charset="0"/>
                <a:ea typeface="Segoe UI" panose="020B0502040204020203" pitchFamily="34" charset="0"/>
                <a:cs typeface="Arial" panose="020B0604020202020204" pitchFamily="34" charset="0"/>
              </a:rPr>
              <a:t>Customer Feedback</a:t>
            </a:r>
          </a:p>
        </p:txBody>
      </p:sp>
      <p:pic>
        <p:nvPicPr>
          <p:cNvPr id="104" name="Picture 103">
            <a:extLst>
              <a:ext uri="{FF2B5EF4-FFF2-40B4-BE49-F238E27FC236}">
                <a16:creationId xmlns:a16="http://schemas.microsoft.com/office/drawing/2014/main" id="{58783F76-0194-440B-A40C-38E781B39EF0}"/>
              </a:ext>
            </a:extLst>
          </p:cNvPr>
          <p:cNvPicPr>
            <a:picLocks noChangeAspect="1"/>
          </p:cNvPicPr>
          <p:nvPr/>
        </p:nvPicPr>
        <p:blipFill>
          <a:blip r:embed="rId13" cstate="email">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7127269" y="3034348"/>
            <a:ext cx="611405" cy="611405"/>
          </a:xfrm>
          <a:prstGeom prst="rect">
            <a:avLst/>
          </a:prstGeom>
        </p:spPr>
      </p:pic>
      <p:pic>
        <p:nvPicPr>
          <p:cNvPr id="105" name="Picture 4" descr="Image result for random forest icon">
            <a:extLst>
              <a:ext uri="{FF2B5EF4-FFF2-40B4-BE49-F238E27FC236}">
                <a16:creationId xmlns:a16="http://schemas.microsoft.com/office/drawing/2014/main" id="{9E74C6A2-C6B0-43E6-A43B-204219014301}"/>
              </a:ext>
            </a:extLst>
          </p:cNvPr>
          <p:cNvPicPr>
            <a:picLocks noChangeAspect="1" noChangeArrowheads="1"/>
          </p:cNvPicPr>
          <p:nvPr/>
        </p:nvPicPr>
        <p:blipFill>
          <a:blip r:embed="rId14"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224628" y="4130907"/>
            <a:ext cx="781928" cy="781928"/>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Image result for outliers icon png">
            <a:extLst>
              <a:ext uri="{FF2B5EF4-FFF2-40B4-BE49-F238E27FC236}">
                <a16:creationId xmlns:a16="http://schemas.microsoft.com/office/drawing/2014/main" id="{F7A4890E-C8B4-468D-9A9C-87452680E311}"/>
              </a:ext>
            </a:extLst>
          </p:cNvPr>
          <p:cNvPicPr>
            <a:picLocks noChangeAspect="1" noChangeArrowheads="1"/>
          </p:cNvPicPr>
          <p:nvPr/>
        </p:nvPicPr>
        <p:blipFill>
          <a:blip r:embed="rId15"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979613" y="3939196"/>
            <a:ext cx="543161" cy="543161"/>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Related image">
            <a:extLst>
              <a:ext uri="{FF2B5EF4-FFF2-40B4-BE49-F238E27FC236}">
                <a16:creationId xmlns:a16="http://schemas.microsoft.com/office/drawing/2014/main" id="{E5260CED-A91D-40C7-BA40-DD7481FF4FCB}"/>
              </a:ext>
            </a:extLst>
          </p:cNvPr>
          <p:cNvPicPr>
            <a:picLocks noChangeAspect="1" noChangeArrowheads="1"/>
          </p:cNvPicPr>
          <p:nvPr/>
        </p:nvPicPr>
        <p:blipFill>
          <a:blip r:embed="rId16"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849916" y="3420411"/>
            <a:ext cx="379824" cy="379824"/>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10" descr="Image result for validation icon png">
            <a:extLst>
              <a:ext uri="{FF2B5EF4-FFF2-40B4-BE49-F238E27FC236}">
                <a16:creationId xmlns:a16="http://schemas.microsoft.com/office/drawing/2014/main" id="{CE090841-27C5-499C-97B1-0C7A1F416C4F}"/>
              </a:ext>
            </a:extLst>
          </p:cNvPr>
          <p:cNvPicPr>
            <a:picLocks noChangeAspect="1" noChangeArrowheads="1"/>
          </p:cNvPicPr>
          <p:nvPr/>
        </p:nvPicPr>
        <p:blipFill>
          <a:blip r:embed="rId17"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332710" y="5302127"/>
            <a:ext cx="526774" cy="52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032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34936-17BC-410A-8206-9E46E8DDCA26}"/>
              </a:ext>
            </a:extLst>
          </p:cNvPr>
          <p:cNvSpPr>
            <a:spLocks noGrp="1"/>
          </p:cNvSpPr>
          <p:nvPr>
            <p:ph sz="quarter" idx="10"/>
          </p:nvPr>
        </p:nvSpPr>
        <p:spPr>
          <a:xfrm>
            <a:off x="3259212" y="2362200"/>
            <a:ext cx="6868990" cy="914400"/>
          </a:xfrm>
        </p:spPr>
        <p:txBody>
          <a:bodyPr/>
          <a:lstStyle/>
          <a:p>
            <a:r>
              <a:rPr lang="en-US" dirty="0"/>
              <a:t>Product Recommendations</a:t>
            </a:r>
          </a:p>
        </p:txBody>
      </p:sp>
    </p:spTree>
    <p:extLst>
      <p:ext uri="{BB962C8B-B14F-4D97-AF65-F5344CB8AC3E}">
        <p14:creationId xmlns:p14="http://schemas.microsoft.com/office/powerpoint/2010/main" val="3653394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654" y="58925"/>
            <a:ext cx="11223151" cy="408349"/>
          </a:xfrm>
        </p:spPr>
        <p:txBody>
          <a:bodyPr/>
          <a:lstStyle/>
          <a:p>
            <a:r>
              <a:rPr lang="en-US" dirty="0"/>
              <a:t>Integrating large volume of data from multiple sources</a:t>
            </a:r>
          </a:p>
        </p:txBody>
      </p:sp>
      <p:grpSp>
        <p:nvGrpSpPr>
          <p:cNvPr id="5" name="Group 4"/>
          <p:cNvGrpSpPr/>
          <p:nvPr/>
        </p:nvGrpSpPr>
        <p:grpSpPr>
          <a:xfrm>
            <a:off x="414182" y="1825883"/>
            <a:ext cx="11109568" cy="4062875"/>
            <a:chOff x="232210" y="1571504"/>
            <a:chExt cx="12324309" cy="4507119"/>
          </a:xfrm>
        </p:grpSpPr>
        <p:grpSp>
          <p:nvGrpSpPr>
            <p:cNvPr id="141" name="Group 140"/>
            <p:cNvGrpSpPr/>
            <p:nvPr/>
          </p:nvGrpSpPr>
          <p:grpSpPr>
            <a:xfrm>
              <a:off x="3546015" y="1862846"/>
              <a:ext cx="6987758" cy="4210933"/>
              <a:chOff x="3565318" y="2437310"/>
              <a:chExt cx="6987758" cy="4210933"/>
            </a:xfrm>
          </p:grpSpPr>
          <p:cxnSp>
            <p:nvCxnSpPr>
              <p:cNvPr id="142" name="Straight Arrow Connector 141"/>
              <p:cNvCxnSpPr>
                <a:cxnSpLocks/>
                <a:stCxn id="154" idx="3"/>
                <a:endCxn id="120" idx="1"/>
              </p:cNvCxnSpPr>
              <p:nvPr/>
            </p:nvCxnSpPr>
            <p:spPr>
              <a:xfrm flipV="1">
                <a:off x="9744719" y="3778188"/>
                <a:ext cx="808357" cy="2977"/>
              </a:xfrm>
              <a:prstGeom prst="straightConnector1">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3" name="Straight Arrow Connector 142"/>
              <p:cNvCxnSpPr>
                <a:cxnSpLocks/>
                <a:stCxn id="158" idx="3"/>
                <a:endCxn id="121" idx="1"/>
              </p:cNvCxnSpPr>
              <p:nvPr/>
            </p:nvCxnSpPr>
            <p:spPr>
              <a:xfrm>
                <a:off x="9744720" y="4662946"/>
                <a:ext cx="808355" cy="590"/>
              </a:xfrm>
              <a:prstGeom prst="straightConnector1">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4" name="Straight Arrow Connector 143"/>
              <p:cNvCxnSpPr>
                <a:cxnSpLocks/>
                <a:stCxn id="156" idx="3"/>
                <a:endCxn id="122" idx="1"/>
              </p:cNvCxnSpPr>
              <p:nvPr/>
            </p:nvCxnSpPr>
            <p:spPr>
              <a:xfrm flipV="1">
                <a:off x="9744720" y="5633035"/>
                <a:ext cx="808355" cy="5285"/>
              </a:xfrm>
              <a:prstGeom prst="straightConnector1">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5" name="Elbow Connector 144"/>
              <p:cNvCxnSpPr>
                <a:cxnSpLocks/>
                <a:stCxn id="153" idx="3"/>
                <a:endCxn id="119" idx="1"/>
              </p:cNvCxnSpPr>
              <p:nvPr/>
            </p:nvCxnSpPr>
            <p:spPr>
              <a:xfrm>
                <a:off x="9744719" y="2818551"/>
                <a:ext cx="808357" cy="264153"/>
              </a:xfrm>
              <a:prstGeom prst="bentConnector3">
                <a:avLst>
                  <a:gd name="adj1" fmla="val 50000"/>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6" name="Elbow Connector 145"/>
              <p:cNvCxnSpPr>
                <a:cxnSpLocks/>
                <a:stCxn id="153" idx="3"/>
                <a:endCxn id="118" idx="1"/>
              </p:cNvCxnSpPr>
              <p:nvPr/>
            </p:nvCxnSpPr>
            <p:spPr>
              <a:xfrm flipV="1">
                <a:off x="9744719" y="2437310"/>
                <a:ext cx="808357" cy="381241"/>
              </a:xfrm>
              <a:prstGeom prst="bentConnector3">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grpSp>
            <p:nvGrpSpPr>
              <p:cNvPr id="147" name="Group 146"/>
              <p:cNvGrpSpPr/>
              <p:nvPr/>
            </p:nvGrpSpPr>
            <p:grpSpPr>
              <a:xfrm>
                <a:off x="3565318" y="2458550"/>
                <a:ext cx="6264000" cy="4189693"/>
                <a:chOff x="3565318" y="2458550"/>
                <a:chExt cx="6264000" cy="4189693"/>
              </a:xfrm>
            </p:grpSpPr>
            <p:sp>
              <p:nvSpPr>
                <p:cNvPr id="148" name="Rectangle 147"/>
                <p:cNvSpPr/>
                <p:nvPr/>
              </p:nvSpPr>
              <p:spPr bwMode="auto">
                <a:xfrm>
                  <a:off x="3643721" y="3287557"/>
                  <a:ext cx="1271501" cy="1603303"/>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Data Lake</a:t>
                  </a:r>
                </a:p>
                <a:p>
                  <a:pPr algn="ctr"/>
                  <a:r>
                    <a:rPr lang="en-IN" sz="1200" dirty="0">
                      <a:solidFill>
                        <a:schemeClr val="tx2"/>
                      </a:solidFill>
                      <a:latin typeface="Arial" panose="020B0604020202020204" pitchFamily="34" charset="0"/>
                      <a:ea typeface="Segoe UI" panose="020B0502040204020203" pitchFamily="34" charset="0"/>
                      <a:cs typeface="Arial" panose="020B0604020202020204" pitchFamily="34" charset="0"/>
                    </a:rPr>
                    <a:t>(Example: S3)</a:t>
                  </a:r>
                </a:p>
              </p:txBody>
            </p:sp>
            <p:grpSp>
              <p:nvGrpSpPr>
                <p:cNvPr id="149" name="Group 148"/>
                <p:cNvGrpSpPr/>
                <p:nvPr/>
              </p:nvGrpSpPr>
              <p:grpSpPr>
                <a:xfrm>
                  <a:off x="3565318" y="2458550"/>
                  <a:ext cx="6264000" cy="4189693"/>
                  <a:chOff x="3565318" y="2458550"/>
                  <a:chExt cx="6264000" cy="4189693"/>
                </a:xfrm>
              </p:grpSpPr>
              <p:grpSp>
                <p:nvGrpSpPr>
                  <p:cNvPr id="150" name="Group 149"/>
                  <p:cNvGrpSpPr/>
                  <p:nvPr/>
                </p:nvGrpSpPr>
                <p:grpSpPr>
                  <a:xfrm>
                    <a:off x="3594025" y="2458550"/>
                    <a:ext cx="6150694" cy="3539770"/>
                    <a:chOff x="3594025" y="2458550"/>
                    <a:chExt cx="6150694" cy="3539770"/>
                  </a:xfrm>
                </p:grpSpPr>
                <p:sp>
                  <p:nvSpPr>
                    <p:cNvPr id="152" name="Rectangle 151"/>
                    <p:cNvSpPr/>
                    <p:nvPr/>
                  </p:nvSpPr>
                  <p:spPr bwMode="auto">
                    <a:xfrm>
                      <a:off x="5532352" y="2458550"/>
                      <a:ext cx="2088000" cy="720001"/>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Relational Data Store</a:t>
                      </a:r>
                    </a:p>
                    <a:p>
                      <a:pPr algn="ctr"/>
                      <a:r>
                        <a:rPr lang="en-IN" sz="1200" dirty="0">
                          <a:solidFill>
                            <a:schemeClr val="tx2"/>
                          </a:solidFill>
                          <a:latin typeface="Arial" panose="020B0604020202020204" pitchFamily="34" charset="0"/>
                          <a:ea typeface="Segoe UI" panose="020B0502040204020203" pitchFamily="34" charset="0"/>
                          <a:cs typeface="Arial" panose="020B0604020202020204" pitchFamily="34" charset="0"/>
                        </a:rPr>
                        <a:t>(Ex: AWS Redshift)</a:t>
                      </a:r>
                    </a:p>
                  </p:txBody>
                </p:sp>
                <p:sp>
                  <p:nvSpPr>
                    <p:cNvPr id="153" name="Rectangle 152"/>
                    <p:cNvSpPr/>
                    <p:nvPr/>
                  </p:nvSpPr>
                  <p:spPr bwMode="auto">
                    <a:xfrm>
                      <a:off x="8016719" y="2458551"/>
                      <a:ext cx="1728000" cy="720001"/>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Enterprise Reporting Platform</a:t>
                      </a:r>
                    </a:p>
                  </p:txBody>
                </p:sp>
                <p:sp>
                  <p:nvSpPr>
                    <p:cNvPr id="154" name="Rectangle 153"/>
                    <p:cNvSpPr/>
                    <p:nvPr/>
                  </p:nvSpPr>
                  <p:spPr bwMode="auto">
                    <a:xfrm>
                      <a:off x="8016719" y="3421165"/>
                      <a:ext cx="172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API endpoints </a:t>
                      </a:r>
                    </a:p>
                  </p:txBody>
                </p:sp>
                <p:sp>
                  <p:nvSpPr>
                    <p:cNvPr id="155" name="Rectangle 154"/>
                    <p:cNvSpPr/>
                    <p:nvPr/>
                  </p:nvSpPr>
                  <p:spPr bwMode="auto">
                    <a:xfrm>
                      <a:off x="5532352" y="3608713"/>
                      <a:ext cx="208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Indexing and Querying</a:t>
                      </a:r>
                    </a:p>
                    <a:p>
                      <a:pPr algn="ctr"/>
                      <a:r>
                        <a:rPr lang="en-IN" sz="1200" dirty="0">
                          <a:solidFill>
                            <a:schemeClr val="tx2"/>
                          </a:solidFill>
                          <a:latin typeface="Arial" panose="020B0604020202020204" pitchFamily="34" charset="0"/>
                          <a:ea typeface="Segoe UI" panose="020B0502040204020203" pitchFamily="34" charset="0"/>
                          <a:cs typeface="Arial" panose="020B0604020202020204" pitchFamily="34" charset="0"/>
                        </a:rPr>
                        <a:t>(Ex: Elastic Search)</a:t>
                      </a:r>
                    </a:p>
                  </p:txBody>
                </p:sp>
                <p:sp>
                  <p:nvSpPr>
                    <p:cNvPr id="156" name="Rectangle 155"/>
                    <p:cNvSpPr/>
                    <p:nvPr/>
                  </p:nvSpPr>
                  <p:spPr bwMode="auto">
                    <a:xfrm>
                      <a:off x="8016719" y="5278320"/>
                      <a:ext cx="172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Real time Indexing</a:t>
                      </a:r>
                    </a:p>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(Ex: Elastic Cache)</a:t>
                      </a:r>
                    </a:p>
                  </p:txBody>
                </p:sp>
                <p:sp>
                  <p:nvSpPr>
                    <p:cNvPr id="157" name="Rectangle 156"/>
                    <p:cNvSpPr/>
                    <p:nvPr/>
                  </p:nvSpPr>
                  <p:spPr bwMode="auto">
                    <a:xfrm>
                      <a:off x="5532352" y="4725097"/>
                      <a:ext cx="2088000" cy="995236"/>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Distributed Processing</a:t>
                      </a:r>
                    </a:p>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Feature Engineering</a:t>
                      </a:r>
                    </a:p>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Data Sampling</a:t>
                      </a:r>
                    </a:p>
                    <a:p>
                      <a:pPr algn="ctr"/>
                      <a:r>
                        <a:rPr lang="en-IN" sz="1200" dirty="0">
                          <a:solidFill>
                            <a:schemeClr val="tx2"/>
                          </a:solidFill>
                          <a:latin typeface="Arial" panose="020B0604020202020204" pitchFamily="34" charset="0"/>
                          <a:ea typeface="Segoe UI" panose="020B0502040204020203" pitchFamily="34" charset="0"/>
                          <a:cs typeface="Arial" panose="020B0604020202020204" pitchFamily="34" charset="0"/>
                        </a:rPr>
                        <a:t>(Ex: Spark)</a:t>
                      </a:r>
                    </a:p>
                  </p:txBody>
                </p:sp>
                <p:sp>
                  <p:nvSpPr>
                    <p:cNvPr id="158" name="Rectangle 157"/>
                    <p:cNvSpPr/>
                    <p:nvPr/>
                  </p:nvSpPr>
                  <p:spPr bwMode="auto">
                    <a:xfrm>
                      <a:off x="8016719" y="4302946"/>
                      <a:ext cx="1728000" cy="720000"/>
                    </a:xfrm>
                    <a:prstGeom prst="rect">
                      <a:avLst/>
                    </a:prstGeom>
                    <a:solidFill>
                      <a:schemeClr val="accent3">
                        <a:lumMod val="60000"/>
                        <a:lumOff val="4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Machine Learning Workbench</a:t>
                      </a:r>
                    </a:p>
                  </p:txBody>
                </p:sp>
                <p:cxnSp>
                  <p:nvCxnSpPr>
                    <p:cNvPr id="159" name="Straight Arrow Connector 158"/>
                    <p:cNvCxnSpPr>
                      <a:cxnSpLocks/>
                      <a:stCxn id="152" idx="3"/>
                      <a:endCxn id="153" idx="1"/>
                    </p:cNvCxnSpPr>
                    <p:nvPr/>
                  </p:nvCxnSpPr>
                  <p:spPr>
                    <a:xfrm>
                      <a:off x="7620352" y="2818553"/>
                      <a:ext cx="396367" cy="1"/>
                    </a:xfrm>
                    <a:prstGeom prst="straightConnector1">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60" name="Straight Arrow Connector 159"/>
                    <p:cNvCxnSpPr>
                      <a:cxnSpLocks/>
                      <a:endCxn id="154" idx="1"/>
                    </p:cNvCxnSpPr>
                    <p:nvPr/>
                  </p:nvCxnSpPr>
                  <p:spPr>
                    <a:xfrm flipV="1">
                      <a:off x="7620352" y="3781166"/>
                      <a:ext cx="396367" cy="9848"/>
                    </a:xfrm>
                    <a:prstGeom prst="straightConnector1">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61" name="Elbow Connector 160"/>
                    <p:cNvCxnSpPr>
                      <a:cxnSpLocks/>
                      <a:stCxn id="164" idx="3"/>
                      <a:endCxn id="152" idx="1"/>
                    </p:cNvCxnSpPr>
                    <p:nvPr/>
                  </p:nvCxnSpPr>
                  <p:spPr>
                    <a:xfrm flipV="1">
                      <a:off x="4997912" y="2818550"/>
                      <a:ext cx="534440" cy="1246266"/>
                    </a:xfrm>
                    <a:prstGeom prst="bentConnector3">
                      <a:avLst>
                        <a:gd name="adj1" fmla="val 50000"/>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62" name="Elbow Connector 161"/>
                    <p:cNvCxnSpPr>
                      <a:cxnSpLocks/>
                      <a:stCxn id="164" idx="3"/>
                      <a:endCxn id="157" idx="1"/>
                    </p:cNvCxnSpPr>
                    <p:nvPr/>
                  </p:nvCxnSpPr>
                  <p:spPr>
                    <a:xfrm>
                      <a:off x="4997912" y="4064817"/>
                      <a:ext cx="534440" cy="1157899"/>
                    </a:xfrm>
                    <a:prstGeom prst="bentConnector3">
                      <a:avLst>
                        <a:gd name="adj1" fmla="val 50000"/>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63" name="Elbow Connector 162"/>
                    <p:cNvCxnSpPr/>
                    <p:nvPr/>
                  </p:nvCxnSpPr>
                  <p:spPr>
                    <a:xfrm>
                      <a:off x="7544032" y="5288032"/>
                      <a:ext cx="472687" cy="511933"/>
                    </a:xfrm>
                    <a:prstGeom prst="bentConnector3">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64" name="Rectangle 163"/>
                    <p:cNvSpPr/>
                    <p:nvPr/>
                  </p:nvSpPr>
                  <p:spPr>
                    <a:xfrm>
                      <a:off x="3594025" y="3178549"/>
                      <a:ext cx="1403887" cy="177253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2"/>
                        </a:solidFill>
                        <a:latin typeface="Arial" panose="020B0604020202020204" pitchFamily="34" charset="0"/>
                        <a:ea typeface="Segoe UI" panose="020B0502040204020203" pitchFamily="34" charset="0"/>
                        <a:cs typeface="Arial" panose="020B0604020202020204" pitchFamily="34" charset="0"/>
                      </a:endParaRPr>
                    </a:p>
                  </p:txBody>
                </p:sp>
                <p:cxnSp>
                  <p:nvCxnSpPr>
                    <p:cNvPr id="165" name="Elbow Connector 164"/>
                    <p:cNvCxnSpPr/>
                    <p:nvPr/>
                  </p:nvCxnSpPr>
                  <p:spPr>
                    <a:xfrm flipV="1">
                      <a:off x="7544032" y="4736134"/>
                      <a:ext cx="472688" cy="551898"/>
                    </a:xfrm>
                    <a:prstGeom prst="bentConnector3">
                      <a:avLst/>
                    </a:prstGeom>
                    <a:ln w="38100">
                      <a:solidFill>
                        <a:schemeClr val="bg1">
                          <a:lumMod val="75000"/>
                        </a:schemeClr>
                      </a:solidFill>
                      <a:tailEnd type="triangle"/>
                    </a:ln>
                  </p:spPr>
                  <p:style>
                    <a:lnRef idx="1">
                      <a:schemeClr val="accent2"/>
                    </a:lnRef>
                    <a:fillRef idx="0">
                      <a:schemeClr val="accent2"/>
                    </a:fillRef>
                    <a:effectRef idx="0">
                      <a:schemeClr val="accent2"/>
                    </a:effectRef>
                    <a:fontRef idx="minor">
                      <a:schemeClr val="tx1"/>
                    </a:fontRef>
                  </p:style>
                </p:cxnSp>
              </p:grpSp>
              <p:sp>
                <p:nvSpPr>
                  <p:cNvPr id="151" name="TextBox 63"/>
                  <p:cNvSpPr txBox="1"/>
                  <p:nvPr/>
                </p:nvSpPr>
                <p:spPr>
                  <a:xfrm>
                    <a:off x="3565318" y="6340957"/>
                    <a:ext cx="6264000" cy="30728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rgbClr val="94B5D7"/>
                        </a:solidFill>
                        <a:latin typeface="Arial" panose="020B0604020202020204" pitchFamily="34" charset="0"/>
                        <a:ea typeface="Segoe UI" panose="020B0502040204020203" pitchFamily="34" charset="0"/>
                        <a:cs typeface="Arial" panose="020B0604020202020204" pitchFamily="34" charset="0"/>
                      </a:rPr>
                      <a:t>Isolating Compute from Storage</a:t>
                    </a:r>
                  </a:p>
                </p:txBody>
              </p:sp>
            </p:grpSp>
          </p:grpSp>
        </p:grpSp>
        <p:grpSp>
          <p:nvGrpSpPr>
            <p:cNvPr id="125" name="Group 124"/>
            <p:cNvGrpSpPr/>
            <p:nvPr/>
          </p:nvGrpSpPr>
          <p:grpSpPr>
            <a:xfrm>
              <a:off x="232210" y="1571504"/>
              <a:ext cx="3352762" cy="4503501"/>
              <a:chOff x="108635" y="1888784"/>
              <a:chExt cx="3352762" cy="4503501"/>
            </a:xfrm>
          </p:grpSpPr>
          <p:sp>
            <p:nvSpPr>
              <p:cNvPr id="126" name="Rectangle 125"/>
              <p:cNvSpPr/>
              <p:nvPr/>
            </p:nvSpPr>
            <p:spPr bwMode="auto">
              <a:xfrm>
                <a:off x="1587823" y="1888784"/>
                <a:ext cx="1513574" cy="3793810"/>
              </a:xfrm>
              <a:prstGeom prst="rect">
                <a:avLst/>
              </a:prstGeom>
              <a:solidFill>
                <a:schemeClr val="bg1">
                  <a:lumMod val="9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IN" sz="1200" b="1" dirty="0">
                    <a:solidFill>
                      <a:schemeClr val="tx2"/>
                    </a:solidFill>
                    <a:latin typeface="Arial" panose="020B0604020202020204" pitchFamily="34" charset="0"/>
                    <a:ea typeface="Segoe UI" panose="020B0502040204020203" pitchFamily="34" charset="0"/>
                    <a:cs typeface="Arial" panose="020B0604020202020204" pitchFamily="34" charset="0"/>
                  </a:rPr>
                  <a:t>Data Integration</a:t>
                </a:r>
                <a:endParaRPr lang="en-IN" sz="1200" dirty="0">
                  <a:solidFill>
                    <a:schemeClr val="tx2"/>
                  </a:solidFill>
                  <a:latin typeface="Arial" panose="020B0604020202020204" pitchFamily="34" charset="0"/>
                  <a:ea typeface="Segoe UI" panose="020B0502040204020203" pitchFamily="34" charset="0"/>
                  <a:cs typeface="Arial" panose="020B0604020202020204" pitchFamily="34" charset="0"/>
                </a:endParaRPr>
              </a:p>
            </p:txBody>
          </p:sp>
          <p:cxnSp>
            <p:nvCxnSpPr>
              <p:cNvPr id="127" name="Straight Arrow Connector 126"/>
              <p:cNvCxnSpPr/>
              <p:nvPr/>
            </p:nvCxnSpPr>
            <p:spPr>
              <a:xfrm flipV="1">
                <a:off x="3101397" y="3782492"/>
                <a:ext cx="360000" cy="0"/>
              </a:xfrm>
              <a:prstGeom prst="straightConnector1">
                <a:avLst/>
              </a:prstGeom>
              <a:ln w="38100">
                <a:solidFill>
                  <a:schemeClr val="bg1">
                    <a:lumMod val="75000"/>
                  </a:schemeClr>
                </a:solidFill>
                <a:tailEnd type="arrow"/>
              </a:ln>
            </p:spPr>
            <p:style>
              <a:lnRef idx="1">
                <a:schemeClr val="accent2"/>
              </a:lnRef>
              <a:fillRef idx="0">
                <a:schemeClr val="accent2"/>
              </a:fillRef>
              <a:effectRef idx="0">
                <a:schemeClr val="accent2"/>
              </a:effectRef>
              <a:fontRef idx="minor">
                <a:schemeClr val="tx1"/>
              </a:fontRef>
            </p:style>
          </p:cxnSp>
          <p:sp>
            <p:nvSpPr>
              <p:cNvPr id="128" name="Rectangle 127"/>
              <p:cNvSpPr/>
              <p:nvPr/>
            </p:nvSpPr>
            <p:spPr bwMode="auto">
              <a:xfrm>
                <a:off x="162674" y="1893224"/>
                <a:ext cx="1242478" cy="3776670"/>
              </a:xfrm>
              <a:prstGeom prst="rect">
                <a:avLst/>
              </a:prstGeom>
              <a:solidFill>
                <a:schemeClr val="bg1">
                  <a:lumMod val="95000"/>
                </a:schemeClr>
              </a:solidFill>
              <a:ln>
                <a:noFill/>
                <a:headEnd/>
                <a:tailEnd/>
              </a:ln>
            </p:spPr>
            <p:style>
              <a:lnRef idx="2">
                <a:schemeClr val="accent1"/>
              </a:lnRef>
              <a:fillRef idx="1">
                <a:schemeClr val="lt1"/>
              </a:fillRef>
              <a:effectRef idx="0">
                <a:schemeClr val="accent1"/>
              </a:effectRef>
              <a:fontRef idx="minor">
                <a:schemeClr val="dk1"/>
              </a:fontRef>
            </p:style>
            <p:txBody>
              <a:bodyPr vert="horz"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b="1" dirty="0">
                  <a:solidFill>
                    <a:srgbClr val="0070C0"/>
                  </a:solidFill>
                  <a:latin typeface="Arial" panose="020B0604020202020204" pitchFamily="34" charset="0"/>
                  <a:ea typeface="Segoe UI" panose="020B0502040204020203" pitchFamily="34" charset="0"/>
                  <a:cs typeface="Arial" panose="020B0604020202020204" pitchFamily="34" charset="0"/>
                </a:endParaRPr>
              </a:p>
            </p:txBody>
          </p:sp>
          <p:sp>
            <p:nvSpPr>
              <p:cNvPr id="129" name="Rectangle 128"/>
              <p:cNvSpPr/>
              <p:nvPr/>
            </p:nvSpPr>
            <p:spPr bwMode="auto">
              <a:xfrm>
                <a:off x="1694900" y="1975729"/>
                <a:ext cx="1308080" cy="1508404"/>
              </a:xfrm>
              <a:prstGeom prst="rect">
                <a:avLst/>
              </a:prstGeom>
              <a:solidFill>
                <a:schemeClr val="bg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1200" b="1" dirty="0">
                  <a:solidFill>
                    <a:schemeClr val="bg1"/>
                  </a:solidFill>
                  <a:latin typeface="Arial" panose="020B0604020202020204" pitchFamily="34" charset="0"/>
                  <a:ea typeface="Segoe UI" panose="020B0502040204020203" pitchFamily="34" charset="0"/>
                  <a:cs typeface="Arial" panose="020B0604020202020204" pitchFamily="34" charset="0"/>
                </a:endParaRPr>
              </a:p>
              <a:p>
                <a:pPr algn="ctr">
                  <a:lnSpc>
                    <a:spcPct val="150000"/>
                  </a:lnSpc>
                </a:pPr>
                <a:endParaRPr lang="en-IN" sz="1200" b="1" dirty="0">
                  <a:solidFill>
                    <a:schemeClr val="bg1"/>
                  </a:solidFill>
                  <a:latin typeface="Arial" panose="020B0604020202020204" pitchFamily="34" charset="0"/>
                  <a:ea typeface="Segoe UI" panose="020B0502040204020203" pitchFamily="34" charset="0"/>
                  <a:cs typeface="Arial" panose="020B0604020202020204" pitchFamily="34" charset="0"/>
                </a:endParaRPr>
              </a:p>
              <a:p>
                <a:pPr algn="ctr">
                  <a:lnSpc>
                    <a:spcPct val="150000"/>
                  </a:lnSpc>
                </a:pPr>
                <a:r>
                  <a:rPr lang="en-IN" sz="1200" b="1" dirty="0">
                    <a:solidFill>
                      <a:schemeClr val="bg1"/>
                    </a:solidFill>
                    <a:latin typeface="Arial" panose="020B0604020202020204" pitchFamily="34" charset="0"/>
                    <a:ea typeface="Segoe UI" panose="020B0502040204020203" pitchFamily="34" charset="0"/>
                    <a:cs typeface="Arial" panose="020B0604020202020204" pitchFamily="34" charset="0"/>
                  </a:rPr>
                  <a:t>Structured </a:t>
                </a:r>
                <a:endParaRPr lang="en-IN" sz="1200" dirty="0">
                  <a:solidFill>
                    <a:schemeClr val="bg1"/>
                  </a:solidFill>
                  <a:latin typeface="Arial" panose="020B0604020202020204" pitchFamily="34" charset="0"/>
                  <a:ea typeface="Segoe UI" panose="020B0502040204020203" pitchFamily="34" charset="0"/>
                  <a:cs typeface="Arial" panose="020B0604020202020204" pitchFamily="34" charset="0"/>
                </a:endParaRPr>
              </a:p>
            </p:txBody>
          </p:sp>
          <p:sp>
            <p:nvSpPr>
              <p:cNvPr id="130" name="Rectangle 129"/>
              <p:cNvSpPr/>
              <p:nvPr/>
            </p:nvSpPr>
            <p:spPr bwMode="auto">
              <a:xfrm>
                <a:off x="1681663" y="4071528"/>
                <a:ext cx="1308080" cy="1508404"/>
              </a:xfrm>
              <a:prstGeom prst="rect">
                <a:avLst/>
              </a:prstGeom>
              <a:solidFill>
                <a:schemeClr val="bg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1200" b="1" dirty="0">
                  <a:solidFill>
                    <a:schemeClr val="bg1"/>
                  </a:solidFill>
                  <a:latin typeface="Arial" panose="020B0604020202020204" pitchFamily="34" charset="0"/>
                  <a:ea typeface="Segoe UI" panose="020B0502040204020203" pitchFamily="34" charset="0"/>
                  <a:cs typeface="Arial" panose="020B0604020202020204" pitchFamily="34" charset="0"/>
                </a:endParaRPr>
              </a:p>
              <a:p>
                <a:pPr algn="ctr">
                  <a:lnSpc>
                    <a:spcPct val="150000"/>
                  </a:lnSpc>
                </a:pPr>
                <a:endParaRPr lang="en-IN" sz="1200" b="1" dirty="0">
                  <a:solidFill>
                    <a:schemeClr val="bg1"/>
                  </a:solidFill>
                  <a:latin typeface="Arial" panose="020B0604020202020204" pitchFamily="34" charset="0"/>
                  <a:ea typeface="Segoe UI" panose="020B0502040204020203" pitchFamily="34" charset="0"/>
                  <a:cs typeface="Arial" panose="020B0604020202020204" pitchFamily="34" charset="0"/>
                </a:endParaRPr>
              </a:p>
              <a:p>
                <a:pPr algn="ctr">
                  <a:lnSpc>
                    <a:spcPct val="150000"/>
                  </a:lnSpc>
                </a:pPr>
                <a:r>
                  <a:rPr lang="en-IN" sz="1200" b="1" dirty="0">
                    <a:solidFill>
                      <a:schemeClr val="bg1"/>
                    </a:solidFill>
                    <a:latin typeface="Arial" panose="020B0604020202020204" pitchFamily="34" charset="0"/>
                    <a:ea typeface="Segoe UI" panose="020B0502040204020203" pitchFamily="34" charset="0"/>
                    <a:cs typeface="Arial" panose="020B0604020202020204" pitchFamily="34" charset="0"/>
                  </a:rPr>
                  <a:t>Unstructured</a:t>
                </a:r>
                <a:endParaRPr lang="en-IN" sz="1200" dirty="0">
                  <a:solidFill>
                    <a:schemeClr val="bg1"/>
                  </a:solidFill>
                  <a:latin typeface="Arial" panose="020B0604020202020204" pitchFamily="34" charset="0"/>
                  <a:ea typeface="Segoe UI" panose="020B0502040204020203" pitchFamily="34" charset="0"/>
                  <a:cs typeface="Arial" panose="020B0604020202020204" pitchFamily="34" charset="0"/>
                </a:endParaRPr>
              </a:p>
            </p:txBody>
          </p:sp>
          <p:sp>
            <p:nvSpPr>
              <p:cNvPr id="131" name="TextBox 2">
                <a:extLst>
                  <a:ext uri="{FF2B5EF4-FFF2-40B4-BE49-F238E27FC236}">
                    <a16:creationId xmlns:a16="http://schemas.microsoft.com/office/drawing/2014/main" id="{86E0932B-348A-4C8F-8E43-4C37E1ABE4C7}"/>
                  </a:ext>
                </a:extLst>
              </p:cNvPr>
              <p:cNvSpPr txBox="1"/>
              <p:nvPr/>
            </p:nvSpPr>
            <p:spPr>
              <a:xfrm>
                <a:off x="141544" y="2048801"/>
                <a:ext cx="1220745" cy="4780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100" dirty="0">
                    <a:solidFill>
                      <a:schemeClr val="tx2"/>
                    </a:solidFill>
                    <a:latin typeface="Arial" panose="020B0604020202020204" pitchFamily="34" charset="0"/>
                    <a:ea typeface="Segoe UI" panose="020B0502040204020203" pitchFamily="34" charset="0"/>
                    <a:cs typeface="Arial" panose="020B0604020202020204" pitchFamily="34" charset="0"/>
                  </a:rPr>
                  <a:t>Owned Data Sources</a:t>
                </a:r>
              </a:p>
            </p:txBody>
          </p:sp>
          <p:sp>
            <p:nvSpPr>
              <p:cNvPr id="133" name="TextBox 43">
                <a:extLst>
                  <a:ext uri="{FF2B5EF4-FFF2-40B4-BE49-F238E27FC236}">
                    <a16:creationId xmlns:a16="http://schemas.microsoft.com/office/drawing/2014/main" id="{7E6A7EE2-F002-4F56-8BC2-70F563944271}"/>
                  </a:ext>
                </a:extLst>
              </p:cNvPr>
              <p:cNvSpPr txBox="1"/>
              <p:nvPr/>
            </p:nvSpPr>
            <p:spPr>
              <a:xfrm>
                <a:off x="108635" y="3528905"/>
                <a:ext cx="1329810" cy="4780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100" dirty="0">
                    <a:solidFill>
                      <a:schemeClr val="tx2"/>
                    </a:solidFill>
                    <a:latin typeface="Arial" panose="020B0604020202020204" pitchFamily="34" charset="0"/>
                    <a:ea typeface="Segoe UI" panose="020B0502040204020203" pitchFamily="34" charset="0"/>
                    <a:cs typeface="Arial" panose="020B0604020202020204" pitchFamily="34" charset="0"/>
                  </a:rPr>
                  <a:t>External/Public Data Sources</a:t>
                </a:r>
              </a:p>
            </p:txBody>
          </p:sp>
          <p:sp>
            <p:nvSpPr>
              <p:cNvPr id="134" name="TextBox 44">
                <a:extLst>
                  <a:ext uri="{FF2B5EF4-FFF2-40B4-BE49-F238E27FC236}">
                    <a16:creationId xmlns:a16="http://schemas.microsoft.com/office/drawing/2014/main" id="{90BEB28F-633A-4C6B-81F6-4A75FA61C5C4}"/>
                  </a:ext>
                </a:extLst>
              </p:cNvPr>
              <p:cNvSpPr txBox="1"/>
              <p:nvPr/>
            </p:nvSpPr>
            <p:spPr>
              <a:xfrm>
                <a:off x="141999" y="4825684"/>
                <a:ext cx="1329810" cy="4780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100" dirty="0">
                    <a:solidFill>
                      <a:schemeClr val="tx2"/>
                    </a:solidFill>
                    <a:latin typeface="Arial" panose="020B0604020202020204" pitchFamily="34" charset="0"/>
                    <a:ea typeface="Segoe UI" panose="020B0502040204020203" pitchFamily="34" charset="0"/>
                    <a:cs typeface="Arial" panose="020B0604020202020204" pitchFamily="34" charset="0"/>
                  </a:rPr>
                  <a:t>Syndicated Data Sources</a:t>
                </a:r>
              </a:p>
            </p:txBody>
          </p:sp>
          <p:sp>
            <p:nvSpPr>
              <p:cNvPr id="135" name="TextBox 65"/>
              <p:cNvSpPr txBox="1"/>
              <p:nvPr/>
            </p:nvSpPr>
            <p:spPr>
              <a:xfrm>
                <a:off x="162674" y="6084998"/>
                <a:ext cx="2895248" cy="307287"/>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lumMod val="50000"/>
                      </a:schemeClr>
                    </a:solidFill>
                    <a:latin typeface="Arial" panose="020B0604020202020204" pitchFamily="34" charset="0"/>
                    <a:ea typeface="Segoe UI" panose="020B0502040204020203" pitchFamily="34" charset="0"/>
                    <a:cs typeface="Arial" panose="020B0604020202020204" pitchFamily="34" charset="0"/>
                  </a:rPr>
                  <a:t>Data Type specific ETL toolset</a:t>
                </a:r>
              </a:p>
            </p:txBody>
          </p:sp>
        </p:grpSp>
        <p:sp>
          <p:nvSpPr>
            <p:cNvPr id="118" name="Rectangle 117"/>
            <p:cNvSpPr/>
            <p:nvPr/>
          </p:nvSpPr>
          <p:spPr bwMode="auto">
            <a:xfrm>
              <a:off x="10533773" y="1634247"/>
              <a:ext cx="1548000" cy="457200"/>
            </a:xfrm>
            <a:prstGeom prst="rect">
              <a:avLst/>
            </a:prstGeom>
            <a:solidFill>
              <a:schemeClr val="accent2">
                <a:lumMod val="40000"/>
                <a:lumOff val="60000"/>
              </a:schemeClr>
            </a:solidFill>
            <a:ln w="12700">
              <a:noFill/>
              <a:round/>
              <a:headEnd/>
              <a:tailE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50" b="1" dirty="0">
                  <a:solidFill>
                    <a:schemeClr val="tx2"/>
                  </a:solidFill>
                  <a:latin typeface="Arial" panose="020B0604020202020204" pitchFamily="34" charset="0"/>
                  <a:ea typeface="Segoe UI" panose="020B0502040204020203" pitchFamily="34" charset="0"/>
                  <a:cs typeface="Arial" panose="020B0604020202020204" pitchFamily="34" charset="0"/>
                </a:rPr>
                <a:t>CANNED REPORTS</a:t>
              </a:r>
            </a:p>
          </p:txBody>
        </p:sp>
        <p:sp>
          <p:nvSpPr>
            <p:cNvPr id="119" name="Rectangle 118"/>
            <p:cNvSpPr/>
            <p:nvPr/>
          </p:nvSpPr>
          <p:spPr bwMode="auto">
            <a:xfrm>
              <a:off x="10533773" y="2279642"/>
              <a:ext cx="1548000" cy="457200"/>
            </a:xfrm>
            <a:prstGeom prst="rect">
              <a:avLst/>
            </a:prstGeom>
            <a:solidFill>
              <a:schemeClr val="accent2">
                <a:lumMod val="40000"/>
                <a:lumOff val="60000"/>
              </a:schemeClr>
            </a:solidFill>
            <a:ln w="12700">
              <a:noFill/>
              <a:round/>
              <a:headEnd/>
              <a:tailE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50" b="1" dirty="0">
                  <a:solidFill>
                    <a:schemeClr val="tx2"/>
                  </a:solidFill>
                  <a:latin typeface="Arial" panose="020B0604020202020204" pitchFamily="34" charset="0"/>
                  <a:ea typeface="Segoe UI" panose="020B0502040204020203" pitchFamily="34" charset="0"/>
                  <a:cs typeface="Arial" panose="020B0604020202020204" pitchFamily="34" charset="0"/>
                </a:rPr>
                <a:t>SELF SERVICE BI</a:t>
              </a:r>
            </a:p>
          </p:txBody>
        </p:sp>
        <p:sp>
          <p:nvSpPr>
            <p:cNvPr id="120" name="Rectangle 119"/>
            <p:cNvSpPr/>
            <p:nvPr/>
          </p:nvSpPr>
          <p:spPr bwMode="auto">
            <a:xfrm>
              <a:off x="10533773" y="2975124"/>
              <a:ext cx="1548000" cy="457200"/>
            </a:xfrm>
            <a:prstGeom prst="rect">
              <a:avLst/>
            </a:prstGeom>
            <a:solidFill>
              <a:schemeClr val="accent2">
                <a:lumMod val="40000"/>
                <a:lumOff val="60000"/>
              </a:schemeClr>
            </a:solidFill>
            <a:ln w="12700">
              <a:noFill/>
              <a:round/>
              <a:headEnd/>
              <a:tailE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50" b="1" dirty="0">
                  <a:solidFill>
                    <a:schemeClr val="tx2"/>
                  </a:solidFill>
                  <a:latin typeface="Arial" panose="020B0604020202020204" pitchFamily="34" charset="0"/>
                  <a:ea typeface="Segoe UI" panose="020B0502040204020203" pitchFamily="34" charset="0"/>
                  <a:cs typeface="Arial" panose="020B0604020202020204" pitchFamily="34" charset="0"/>
                </a:rPr>
                <a:t>OPERATIONAL</a:t>
              </a:r>
            </a:p>
          </p:txBody>
        </p:sp>
        <p:sp>
          <p:nvSpPr>
            <p:cNvPr id="121" name="Rectangle 120"/>
            <p:cNvSpPr/>
            <p:nvPr/>
          </p:nvSpPr>
          <p:spPr bwMode="auto">
            <a:xfrm>
              <a:off x="10533773" y="3860472"/>
              <a:ext cx="1548000" cy="457200"/>
            </a:xfrm>
            <a:prstGeom prst="rect">
              <a:avLst/>
            </a:prstGeom>
            <a:solidFill>
              <a:schemeClr val="accent2">
                <a:lumMod val="40000"/>
                <a:lumOff val="60000"/>
              </a:schemeClr>
            </a:solidFill>
            <a:ln w="12700">
              <a:noFill/>
              <a:round/>
              <a:headEnd/>
              <a:tailE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50" b="1" dirty="0">
                  <a:solidFill>
                    <a:schemeClr val="tx2"/>
                  </a:solidFill>
                  <a:latin typeface="Arial" panose="020B0604020202020204" pitchFamily="34" charset="0"/>
                  <a:ea typeface="Segoe UI" panose="020B0502040204020203" pitchFamily="34" charset="0"/>
                  <a:cs typeface="Arial" panose="020B0604020202020204" pitchFamily="34" charset="0"/>
                </a:rPr>
                <a:t>ADVANCED ANALYTICS</a:t>
              </a:r>
            </a:p>
          </p:txBody>
        </p:sp>
        <p:sp>
          <p:nvSpPr>
            <p:cNvPr id="122" name="Rectangle 121"/>
            <p:cNvSpPr/>
            <p:nvPr/>
          </p:nvSpPr>
          <p:spPr bwMode="auto">
            <a:xfrm>
              <a:off x="10533773" y="4829971"/>
              <a:ext cx="1548000" cy="457200"/>
            </a:xfrm>
            <a:prstGeom prst="rect">
              <a:avLst/>
            </a:prstGeom>
            <a:solidFill>
              <a:schemeClr val="accent2">
                <a:lumMod val="40000"/>
                <a:lumOff val="60000"/>
              </a:schemeClr>
            </a:solidFill>
            <a:ln w="12700">
              <a:noFill/>
              <a:round/>
              <a:headEnd/>
              <a:tailE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50" b="1" dirty="0">
                  <a:solidFill>
                    <a:schemeClr val="tx2"/>
                  </a:solidFill>
                  <a:latin typeface="Arial" panose="020B0604020202020204" pitchFamily="34" charset="0"/>
                  <a:ea typeface="Segoe UI" panose="020B0502040204020203" pitchFamily="34" charset="0"/>
                  <a:cs typeface="Arial" panose="020B0604020202020204" pitchFamily="34" charset="0"/>
                </a:rPr>
                <a:t>REAL TIME REPORTING</a:t>
              </a:r>
            </a:p>
          </p:txBody>
        </p:sp>
        <p:sp>
          <p:nvSpPr>
            <p:cNvPr id="123" name="TextBox 67"/>
            <p:cNvSpPr txBox="1"/>
            <p:nvPr/>
          </p:nvSpPr>
          <p:spPr>
            <a:xfrm>
              <a:off x="10174536" y="5771336"/>
              <a:ext cx="2381983" cy="307287"/>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lumMod val="50000"/>
                    </a:schemeClr>
                  </a:solidFill>
                  <a:latin typeface="Arial" panose="020B0604020202020204" pitchFamily="34" charset="0"/>
                  <a:ea typeface="Segoe UI" panose="020B0502040204020203" pitchFamily="34" charset="0"/>
                  <a:cs typeface="Arial" panose="020B0604020202020204" pitchFamily="34" charset="0"/>
                </a:rPr>
                <a:t>Workload Aware Compute</a:t>
              </a:r>
            </a:p>
          </p:txBody>
        </p:sp>
        <p:cxnSp>
          <p:nvCxnSpPr>
            <p:cNvPr id="124" name="Straight Arrow Connector 123"/>
            <p:cNvCxnSpPr/>
            <p:nvPr/>
          </p:nvCxnSpPr>
          <p:spPr>
            <a:xfrm>
              <a:off x="1402230" y="3464279"/>
              <a:ext cx="353782" cy="4130"/>
            </a:xfrm>
            <a:prstGeom prst="straightConnector1">
              <a:avLst/>
            </a:prstGeom>
            <a:ln w="38100">
              <a:solidFill>
                <a:schemeClr val="bg1">
                  <a:lumMod val="75000"/>
                </a:schemeClr>
              </a:solidFill>
              <a:tailEnd type="arrow"/>
            </a:ln>
          </p:spPr>
          <p:style>
            <a:lnRef idx="1">
              <a:schemeClr val="accent2"/>
            </a:lnRef>
            <a:fillRef idx="0">
              <a:schemeClr val="accent2"/>
            </a:fillRef>
            <a:effectRef idx="0">
              <a:schemeClr val="accent2"/>
            </a:effectRef>
            <a:fontRef idx="minor">
              <a:schemeClr val="tx1"/>
            </a:fontRef>
          </p:style>
        </p:cxnSp>
      </p:grpSp>
      <p:sp>
        <p:nvSpPr>
          <p:cNvPr id="166" name="TextBox 56"/>
          <p:cNvSpPr txBox="1"/>
          <p:nvPr/>
        </p:nvSpPr>
        <p:spPr>
          <a:xfrm>
            <a:off x="754606" y="1380688"/>
            <a:ext cx="197701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20000"/>
              </a:spcBef>
              <a:buClr>
                <a:srgbClr val="500093"/>
              </a:buClr>
              <a:buSzPct val="80000"/>
            </a:pPr>
            <a:r>
              <a:rPr lang="en-US" sz="1400" b="1" dirty="0">
                <a:solidFill>
                  <a:srgbClr val="1AA4AD"/>
                </a:solidFill>
                <a:latin typeface="Arial" panose="020B0604020202020204" pitchFamily="34" charset="0"/>
                <a:ea typeface="Segoe UI" panose="020B0502040204020203" pitchFamily="34" charset="0"/>
                <a:cs typeface="Arial" panose="020B0604020202020204" pitchFamily="34" charset="0"/>
              </a:rPr>
              <a:t>How to acquire data?</a:t>
            </a:r>
          </a:p>
        </p:txBody>
      </p:sp>
      <p:sp>
        <p:nvSpPr>
          <p:cNvPr id="167" name="TextBox 61"/>
          <p:cNvSpPr txBox="1"/>
          <p:nvPr/>
        </p:nvSpPr>
        <p:spPr>
          <a:xfrm>
            <a:off x="4692754" y="1380687"/>
            <a:ext cx="310642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20000"/>
              </a:spcBef>
              <a:buClr>
                <a:srgbClr val="500093"/>
              </a:buClr>
              <a:buSzPct val="80000"/>
            </a:pPr>
            <a:r>
              <a:rPr lang="en-US" sz="1400" b="1" dirty="0">
                <a:solidFill>
                  <a:srgbClr val="1AA4AD"/>
                </a:solidFill>
                <a:latin typeface="Arial" panose="020B0604020202020204" pitchFamily="34" charset="0"/>
                <a:ea typeface="Segoe UI" panose="020B0502040204020203" pitchFamily="34" charset="0"/>
                <a:cs typeface="Arial" panose="020B0604020202020204" pitchFamily="34" charset="0"/>
              </a:rPr>
              <a:t>How to create a unified data view?</a:t>
            </a:r>
          </a:p>
        </p:txBody>
      </p:sp>
      <p:sp>
        <p:nvSpPr>
          <p:cNvPr id="168" name="TextBox 62"/>
          <p:cNvSpPr txBox="1"/>
          <p:nvPr/>
        </p:nvSpPr>
        <p:spPr>
          <a:xfrm>
            <a:off x="9588823" y="1276391"/>
            <a:ext cx="172265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20000"/>
              </a:spcBef>
              <a:buClr>
                <a:srgbClr val="500093"/>
              </a:buClr>
              <a:buSzPct val="80000"/>
            </a:pPr>
            <a:r>
              <a:rPr lang="en-US" sz="1400" b="1" dirty="0">
                <a:solidFill>
                  <a:srgbClr val="1AA4AD"/>
                </a:solidFill>
                <a:latin typeface="Arial" panose="020B0604020202020204" pitchFamily="34" charset="0"/>
                <a:ea typeface="Segoe UI" panose="020B0502040204020203" pitchFamily="34" charset="0"/>
                <a:cs typeface="Arial" panose="020B0604020202020204" pitchFamily="34" charset="0"/>
              </a:rPr>
              <a:t>How to enable consumption?</a:t>
            </a:r>
          </a:p>
        </p:txBody>
      </p:sp>
      <p:pic>
        <p:nvPicPr>
          <p:cNvPr id="5122" name="Picture 2" descr="https://static.thenounproject.com/png/662371-200.png"/>
          <p:cNvPicPr>
            <a:picLocks noChangeAspect="1" noChangeArrowheads="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48749" y="2075000"/>
            <a:ext cx="461788" cy="4617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tatic.thenounproject.com/png/794569-200.png"/>
          <p:cNvPicPr>
            <a:picLocks noChangeAspect="1" noChangeArrowheads="1"/>
          </p:cNvPicPr>
          <p:nvPr/>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079250" y="3950825"/>
            <a:ext cx="514897" cy="514897"/>
          </a:xfrm>
          <a:prstGeom prst="rect">
            <a:avLst/>
          </a:prstGeom>
          <a:noFill/>
          <a:extLst>
            <a:ext uri="{909E8E84-426E-40DD-AFC4-6F175D3DCCD1}">
              <a14:hiddenFill xmlns:a14="http://schemas.microsoft.com/office/drawing/2010/main">
                <a:solidFill>
                  <a:srgbClr val="FFFFFF"/>
                </a:solidFill>
              </a14:hiddenFill>
            </a:ext>
          </a:extLst>
        </p:spPr>
      </p:pic>
      <p:cxnSp>
        <p:nvCxnSpPr>
          <p:cNvPr id="172" name="Straight Arrow Connector 171"/>
          <p:cNvCxnSpPr/>
          <p:nvPr/>
        </p:nvCxnSpPr>
        <p:spPr>
          <a:xfrm>
            <a:off x="4919372" y="3388204"/>
            <a:ext cx="318912" cy="3723"/>
          </a:xfrm>
          <a:prstGeom prst="straightConnector1">
            <a:avLst/>
          </a:prstGeom>
          <a:ln w="38100">
            <a:solidFill>
              <a:schemeClr val="bg1">
                <a:lumMod val="75000"/>
              </a:schemeClr>
            </a:solidFill>
            <a:tailEnd type="arrow"/>
          </a:ln>
        </p:spPr>
        <p:style>
          <a:lnRef idx="1">
            <a:schemeClr val="accent2"/>
          </a:lnRef>
          <a:fillRef idx="0">
            <a:schemeClr val="accent2"/>
          </a:fillRef>
          <a:effectRef idx="0">
            <a:schemeClr val="accent2"/>
          </a:effectRef>
          <a:fontRef idx="minor">
            <a:schemeClr val="tx1"/>
          </a:fontRef>
        </p:style>
      </p:cxnSp>
      <p:sp>
        <p:nvSpPr>
          <p:cNvPr id="173" name="Rectangle 172"/>
          <p:cNvSpPr/>
          <p:nvPr/>
        </p:nvSpPr>
        <p:spPr>
          <a:xfrm>
            <a:off x="310134" y="1235011"/>
            <a:ext cx="2890489" cy="417411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2"/>
              </a:solidFill>
              <a:latin typeface="Arial" panose="020B0604020202020204" pitchFamily="34" charset="0"/>
              <a:ea typeface="Segoe UI" panose="020B0502040204020203" pitchFamily="34" charset="0"/>
              <a:cs typeface="Arial" panose="020B0604020202020204" pitchFamily="34" charset="0"/>
            </a:endParaRPr>
          </a:p>
        </p:txBody>
      </p:sp>
      <p:sp>
        <p:nvSpPr>
          <p:cNvPr id="174" name="Rectangle 173"/>
          <p:cNvSpPr/>
          <p:nvPr/>
        </p:nvSpPr>
        <p:spPr>
          <a:xfrm>
            <a:off x="3308622" y="1254814"/>
            <a:ext cx="5839020" cy="417411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2"/>
              </a:solidFill>
              <a:latin typeface="Arial" panose="020B0604020202020204" pitchFamily="34" charset="0"/>
              <a:ea typeface="Segoe UI" panose="020B0502040204020203" pitchFamily="34" charset="0"/>
              <a:cs typeface="Arial" panose="020B0604020202020204" pitchFamily="34" charset="0"/>
            </a:endParaRPr>
          </a:p>
        </p:txBody>
      </p:sp>
      <p:sp>
        <p:nvSpPr>
          <p:cNvPr id="175" name="Rectangle 174"/>
          <p:cNvSpPr/>
          <p:nvPr/>
        </p:nvSpPr>
        <p:spPr>
          <a:xfrm>
            <a:off x="9236302" y="1254814"/>
            <a:ext cx="2369400" cy="417411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2"/>
              </a:solidFill>
              <a:latin typeface="Arial" panose="020B0604020202020204" pitchFamily="34" charset="0"/>
              <a:ea typeface="Segoe UI" panose="020B0502040204020203" pitchFamily="34" charset="0"/>
              <a:cs typeface="Arial" panose="020B0604020202020204" pitchFamily="34" charset="0"/>
            </a:endParaRPr>
          </a:p>
        </p:txBody>
      </p:sp>
    </p:spTree>
    <p:extLst>
      <p:ext uri="{BB962C8B-B14F-4D97-AF65-F5344CB8AC3E}">
        <p14:creationId xmlns:p14="http://schemas.microsoft.com/office/powerpoint/2010/main" val="901284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081211" y="1866001"/>
            <a:ext cx="5971312" cy="3457870"/>
          </a:xfrm>
          <a:prstGeom prst="rect">
            <a:avLst/>
          </a:prstGeom>
          <a:solidFill>
            <a:srgbClr val="1AA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Rectangle 1"/>
          <p:cNvSpPr/>
          <p:nvPr/>
        </p:nvSpPr>
        <p:spPr>
          <a:xfrm>
            <a:off x="2026829" y="2635954"/>
            <a:ext cx="3026535" cy="2687917"/>
          </a:xfrm>
          <a:prstGeom prst="rect">
            <a:avLst/>
          </a:prstGeom>
          <a:solidFill>
            <a:schemeClr val="bg1">
              <a:lumMod val="95000"/>
            </a:schemeClr>
          </a:solidFill>
          <a:ln w="28575">
            <a:solidFill>
              <a:srgbClr val="007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599654" y="58925"/>
            <a:ext cx="11223151" cy="408349"/>
          </a:xfrm>
        </p:spPr>
        <p:txBody>
          <a:bodyPr/>
          <a:lstStyle/>
          <a:p>
            <a:r>
              <a:rPr lang="en-US" dirty="0">
                <a:sym typeface="Arial"/>
              </a:rPr>
              <a:t>Scaling up the machine learning solution to Big data </a:t>
            </a:r>
            <a:endParaRPr lang="en-US" dirty="0"/>
          </a:p>
        </p:txBody>
      </p:sp>
      <p:sp>
        <p:nvSpPr>
          <p:cNvPr id="8" name="Rectangle 7">
            <a:extLst>
              <a:ext uri="{FF2B5EF4-FFF2-40B4-BE49-F238E27FC236}">
                <a16:creationId xmlns:a16="http://schemas.microsoft.com/office/drawing/2014/main" id="{3E6007B5-ABF5-4D01-B372-292449BD1AF4}"/>
              </a:ext>
            </a:extLst>
          </p:cNvPr>
          <p:cNvSpPr/>
          <p:nvPr/>
        </p:nvSpPr>
        <p:spPr>
          <a:xfrm>
            <a:off x="7678795" y="2917852"/>
            <a:ext cx="3465746" cy="307777"/>
          </a:xfrm>
          <a:prstGeom prst="rect">
            <a:avLst/>
          </a:prstGeom>
        </p:spPr>
        <p:txBody>
          <a:bodyPr wrap="square">
            <a:spAutoFit/>
          </a:bodyPr>
          <a:lstStyle/>
          <a:p>
            <a:r>
              <a:rPr lang="en-IN" sz="1400" i="1" dirty="0">
                <a:solidFill>
                  <a:schemeClr val="bg1"/>
                </a:solidFill>
                <a:latin typeface="Arial" panose="020B0604020202020204" pitchFamily="34" charset="0"/>
                <a:ea typeface="Segoe UI" panose="020B0502040204020203" pitchFamily="34" charset="0"/>
                <a:cs typeface="Arial" panose="020B0604020202020204" pitchFamily="34" charset="0"/>
              </a:rPr>
              <a:t>Next best product recommendation </a:t>
            </a:r>
            <a:endParaRPr lang="en-US" sz="1400" i="1" dirty="0">
              <a:solidFill>
                <a:schemeClr val="bg1"/>
              </a:solidFill>
              <a:latin typeface="Arial" panose="020B0604020202020204" pitchFamily="34" charset="0"/>
              <a:ea typeface="Segoe UI" panose="020B0502040204020203" pitchFamily="34" charset="0"/>
              <a:cs typeface="Arial" panose="020B0604020202020204" pitchFamily="34" charset="0"/>
            </a:endParaRPr>
          </a:p>
        </p:txBody>
      </p:sp>
      <p:sp>
        <p:nvSpPr>
          <p:cNvPr id="9" name="Rectangle 8">
            <a:extLst>
              <a:ext uri="{FF2B5EF4-FFF2-40B4-BE49-F238E27FC236}">
                <a16:creationId xmlns:a16="http://schemas.microsoft.com/office/drawing/2014/main" id="{AB052F77-7DD8-4F36-8EBA-4610F0722E21}"/>
              </a:ext>
            </a:extLst>
          </p:cNvPr>
          <p:cNvSpPr/>
          <p:nvPr/>
        </p:nvSpPr>
        <p:spPr>
          <a:xfrm>
            <a:off x="7678795" y="3461960"/>
            <a:ext cx="3465746" cy="307777"/>
          </a:xfrm>
          <a:prstGeom prst="rect">
            <a:avLst/>
          </a:prstGeom>
        </p:spPr>
        <p:txBody>
          <a:bodyPr wrap="square">
            <a:spAutoFit/>
          </a:bodyPr>
          <a:lstStyle/>
          <a:p>
            <a:r>
              <a:rPr lang="en-IN" sz="1400" i="1" dirty="0">
                <a:solidFill>
                  <a:schemeClr val="bg1"/>
                </a:solidFill>
                <a:latin typeface="Arial" panose="020B0604020202020204" pitchFamily="34" charset="0"/>
                <a:ea typeface="Segoe UI" panose="020B0502040204020203" pitchFamily="34" charset="0"/>
                <a:cs typeface="Arial" panose="020B0604020202020204" pitchFamily="34" charset="0"/>
              </a:rPr>
              <a:t>Order Anomaly Detection</a:t>
            </a:r>
            <a:endParaRPr lang="en-US" sz="1400" i="1" dirty="0">
              <a:solidFill>
                <a:schemeClr val="bg1"/>
              </a:solidFill>
              <a:latin typeface="Arial" panose="020B0604020202020204" pitchFamily="34" charset="0"/>
              <a:ea typeface="Segoe UI" panose="020B0502040204020203" pitchFamily="34" charset="0"/>
              <a:cs typeface="Arial" panose="020B0604020202020204" pitchFamily="34" charset="0"/>
            </a:endParaRPr>
          </a:p>
        </p:txBody>
      </p:sp>
      <p:sp>
        <p:nvSpPr>
          <p:cNvPr id="10" name="Rectangle 9">
            <a:extLst>
              <a:ext uri="{FF2B5EF4-FFF2-40B4-BE49-F238E27FC236}">
                <a16:creationId xmlns:a16="http://schemas.microsoft.com/office/drawing/2014/main" id="{4AB49CEE-6FAB-4BBC-B336-D7BFF6413982}"/>
              </a:ext>
            </a:extLst>
          </p:cNvPr>
          <p:cNvSpPr/>
          <p:nvPr/>
        </p:nvSpPr>
        <p:spPr>
          <a:xfrm>
            <a:off x="7678795" y="3964829"/>
            <a:ext cx="3465746" cy="307777"/>
          </a:xfrm>
          <a:prstGeom prst="rect">
            <a:avLst/>
          </a:prstGeom>
        </p:spPr>
        <p:txBody>
          <a:bodyPr wrap="square">
            <a:spAutoFit/>
          </a:bodyPr>
          <a:lstStyle/>
          <a:p>
            <a:r>
              <a:rPr lang="en-IN" sz="1400" i="1" dirty="0">
                <a:solidFill>
                  <a:schemeClr val="bg1"/>
                </a:solidFill>
                <a:latin typeface="Arial" panose="020B0604020202020204" pitchFamily="34" charset="0"/>
                <a:ea typeface="Segoe UI" panose="020B0502040204020203" pitchFamily="34" charset="0"/>
                <a:cs typeface="Arial" panose="020B0604020202020204" pitchFamily="34" charset="0"/>
              </a:rPr>
              <a:t>Product Substitution</a:t>
            </a:r>
            <a:endParaRPr lang="en-US" sz="1400" i="1" dirty="0">
              <a:solidFill>
                <a:schemeClr val="bg1"/>
              </a:solidFill>
              <a:latin typeface="Arial" panose="020B0604020202020204" pitchFamily="34" charset="0"/>
              <a:ea typeface="Segoe UI" panose="020B0502040204020203" pitchFamily="34" charset="0"/>
              <a:cs typeface="Arial" panose="020B0604020202020204" pitchFamily="34" charset="0"/>
            </a:endParaRPr>
          </a:p>
        </p:txBody>
      </p:sp>
      <p:sp>
        <p:nvSpPr>
          <p:cNvPr id="11" name="Rectangle 10">
            <a:extLst>
              <a:ext uri="{FF2B5EF4-FFF2-40B4-BE49-F238E27FC236}">
                <a16:creationId xmlns:a16="http://schemas.microsoft.com/office/drawing/2014/main" id="{D41F6AB5-7E6F-433F-A52D-8D1EB668B227}"/>
              </a:ext>
            </a:extLst>
          </p:cNvPr>
          <p:cNvSpPr/>
          <p:nvPr/>
        </p:nvSpPr>
        <p:spPr>
          <a:xfrm>
            <a:off x="7652627" y="4451575"/>
            <a:ext cx="3918367" cy="307777"/>
          </a:xfrm>
          <a:prstGeom prst="rect">
            <a:avLst/>
          </a:prstGeom>
        </p:spPr>
        <p:txBody>
          <a:bodyPr wrap="square">
            <a:spAutoFit/>
          </a:bodyPr>
          <a:lstStyle/>
          <a:p>
            <a:r>
              <a:rPr lang="en-IN" sz="1400" i="1" dirty="0">
                <a:solidFill>
                  <a:schemeClr val="bg1"/>
                </a:solidFill>
                <a:latin typeface="Arial" panose="020B0604020202020204" pitchFamily="34" charset="0"/>
                <a:ea typeface="Segoe UI" panose="020B0502040204020203" pitchFamily="34" charset="0"/>
                <a:cs typeface="Arial" panose="020B0604020202020204" pitchFamily="34" charset="0"/>
              </a:rPr>
              <a:t>Revenue Management Use Cases</a:t>
            </a:r>
            <a:endParaRPr lang="en-US" sz="1400" i="1" dirty="0">
              <a:solidFill>
                <a:schemeClr val="bg1"/>
              </a:solidFill>
              <a:latin typeface="Arial" panose="020B0604020202020204" pitchFamily="34" charset="0"/>
              <a:ea typeface="Segoe UI" panose="020B0502040204020203" pitchFamily="34" charset="0"/>
              <a:cs typeface="Arial" panose="020B0604020202020204" pitchFamily="34" charset="0"/>
            </a:endParaRPr>
          </a:p>
        </p:txBody>
      </p:sp>
      <p:pic>
        <p:nvPicPr>
          <p:cNvPr id="1026" name="Picture 2" descr="https://static.thenounproject.com/png/1598236-200.png"/>
          <p:cNvPicPr>
            <a:picLocks noChangeAspect="1" noChangeArrowheads="1"/>
          </p:cNvPicPr>
          <p:nvPr/>
        </p:nvPicPr>
        <p:blipFill>
          <a:blip r:embed="rId2" cstate="email">
            <a:lum bright="70000" contrast="-70000"/>
            <a:extLst>
              <a:ext uri="{28A0092B-C50C-407E-A947-70E740481C1C}">
                <a14:useLocalDpi xmlns:a14="http://schemas.microsoft.com/office/drawing/2010/main"/>
              </a:ext>
            </a:extLst>
          </a:blip>
          <a:srcRect/>
          <a:stretch>
            <a:fillRect/>
          </a:stretch>
        </p:blipFill>
        <p:spPr bwMode="auto">
          <a:xfrm>
            <a:off x="6868866" y="2813274"/>
            <a:ext cx="516934" cy="5169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thenounproject.com/png/324866-200.png"/>
          <p:cNvPicPr>
            <a:picLocks noChangeAspect="1" noChangeArrowheads="1"/>
          </p:cNvPicPr>
          <p:nvPr/>
        </p:nvPicPr>
        <p:blipFill>
          <a:blip r:embed="rId3" cstate="email">
            <a:lum bright="70000" contrast="-70000"/>
            <a:extLst>
              <a:ext uri="{28A0092B-C50C-407E-A947-70E740481C1C}">
                <a14:useLocalDpi xmlns:a14="http://schemas.microsoft.com/office/drawing/2010/main"/>
              </a:ext>
            </a:extLst>
          </a:blip>
          <a:srcRect/>
          <a:stretch>
            <a:fillRect/>
          </a:stretch>
        </p:blipFill>
        <p:spPr bwMode="auto">
          <a:xfrm>
            <a:off x="6895035" y="3367393"/>
            <a:ext cx="464595" cy="4645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atic.thenounproject.com/png/581723-200.png"/>
          <p:cNvPicPr>
            <a:picLocks noChangeAspect="1" noChangeArrowheads="1"/>
          </p:cNvPicPr>
          <p:nvPr/>
        </p:nvPicPr>
        <p:blipFill>
          <a:blip r:embed="rId4" cstate="email">
            <a:lum bright="70000" contrast="-70000"/>
            <a:extLst>
              <a:ext uri="{28A0092B-C50C-407E-A947-70E740481C1C}">
                <a14:useLocalDpi xmlns:a14="http://schemas.microsoft.com/office/drawing/2010/main"/>
              </a:ext>
            </a:extLst>
          </a:blip>
          <a:srcRect/>
          <a:stretch>
            <a:fillRect/>
          </a:stretch>
        </p:blipFill>
        <p:spPr bwMode="auto">
          <a:xfrm>
            <a:off x="6906893" y="3886419"/>
            <a:ext cx="464595" cy="4645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949180-200.png"/>
          <p:cNvPicPr>
            <a:picLocks noChangeAspect="1" noChangeArrowheads="1"/>
          </p:cNvPicPr>
          <p:nvPr/>
        </p:nvPicPr>
        <p:blipFill>
          <a:blip r:embed="rId5" cstate="email">
            <a:lum bright="70000" contrast="-70000"/>
            <a:extLst>
              <a:ext uri="{28A0092B-C50C-407E-A947-70E740481C1C}">
                <a14:useLocalDpi xmlns:a14="http://schemas.microsoft.com/office/drawing/2010/main"/>
              </a:ext>
            </a:extLst>
          </a:blip>
          <a:srcRect/>
          <a:stretch>
            <a:fillRect/>
          </a:stretch>
        </p:blipFill>
        <p:spPr bwMode="auto">
          <a:xfrm>
            <a:off x="6868866" y="4439786"/>
            <a:ext cx="464595" cy="4645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tatic.thenounproject.com/png/704378-200.png"/>
          <p:cNvPicPr>
            <a:picLocks noChangeAspect="1" noChangeArrowheads="1"/>
          </p:cNvPicPr>
          <p:nvPr/>
        </p:nvPicPr>
        <p:blipFill>
          <a:blip r:embed="rId6"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16200000" flipH="1" flipV="1">
            <a:off x="4747458" y="3076909"/>
            <a:ext cx="1574154" cy="157415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E6007B5-ABF5-4D01-B372-292449BD1AF4}"/>
              </a:ext>
            </a:extLst>
          </p:cNvPr>
          <p:cNvSpPr/>
          <p:nvPr/>
        </p:nvSpPr>
        <p:spPr>
          <a:xfrm>
            <a:off x="31868" y="2254424"/>
            <a:ext cx="5213913" cy="307777"/>
          </a:xfrm>
          <a:prstGeom prst="rect">
            <a:avLst/>
          </a:prstGeom>
        </p:spPr>
        <p:txBody>
          <a:bodyPr wrap="square">
            <a:spAutoFit/>
          </a:bodyPr>
          <a:lstStyle/>
          <a:p>
            <a:pPr algn="ctr"/>
            <a:r>
              <a:rPr lang="en-IN" sz="1400" dirty="0">
                <a:solidFill>
                  <a:srgbClr val="1AA4AD"/>
                </a:solidFill>
                <a:latin typeface="Arial" panose="020B0604020202020204" pitchFamily="34" charset="0"/>
                <a:ea typeface="Segoe UI" panose="020B0502040204020203" pitchFamily="34" charset="0"/>
                <a:cs typeface="Arial" panose="020B0604020202020204" pitchFamily="34" charset="0"/>
              </a:rPr>
              <a:t>On Premise </a:t>
            </a:r>
            <a:r>
              <a:rPr lang="en-IN" sz="1400" b="1" dirty="0">
                <a:solidFill>
                  <a:srgbClr val="1AA4AD"/>
                </a:solidFill>
                <a:latin typeface="Arial" panose="020B0604020202020204" pitchFamily="34" charset="0"/>
                <a:ea typeface="Segoe UI" panose="020B0502040204020203" pitchFamily="34" charset="0"/>
                <a:cs typeface="Arial" panose="020B0604020202020204" pitchFamily="34" charset="0"/>
              </a:rPr>
              <a:t>machine learning solution </a:t>
            </a:r>
            <a:r>
              <a:rPr lang="en-IN" sz="1400" dirty="0">
                <a:solidFill>
                  <a:srgbClr val="1AA4AD"/>
                </a:solidFill>
                <a:latin typeface="Arial" panose="020B0604020202020204" pitchFamily="34" charset="0"/>
                <a:ea typeface="Segoe UI" panose="020B0502040204020203" pitchFamily="34" charset="0"/>
                <a:cs typeface="Arial" panose="020B0604020202020204" pitchFamily="34" charset="0"/>
              </a:rPr>
              <a:t>for 7 op-cos</a:t>
            </a:r>
            <a:endParaRPr lang="en-US" sz="1400" dirty="0">
              <a:solidFill>
                <a:srgbClr val="1AA4AD"/>
              </a:solidFill>
              <a:latin typeface="Arial" panose="020B0604020202020204" pitchFamily="34" charset="0"/>
              <a:ea typeface="Segoe UI" panose="020B0502040204020203" pitchFamily="34" charset="0"/>
              <a:cs typeface="Arial" panose="020B0604020202020204" pitchFamily="34" charset="0"/>
            </a:endParaRPr>
          </a:p>
        </p:txBody>
      </p:sp>
      <p:sp>
        <p:nvSpPr>
          <p:cNvPr id="19" name="Rectangle 18">
            <a:extLst>
              <a:ext uri="{FF2B5EF4-FFF2-40B4-BE49-F238E27FC236}">
                <a16:creationId xmlns:a16="http://schemas.microsoft.com/office/drawing/2014/main" id="{3E6007B5-ABF5-4D01-B372-292449BD1AF4}"/>
              </a:ext>
            </a:extLst>
          </p:cNvPr>
          <p:cNvSpPr/>
          <p:nvPr/>
        </p:nvSpPr>
        <p:spPr>
          <a:xfrm>
            <a:off x="5907153" y="1584996"/>
            <a:ext cx="6145370" cy="307777"/>
          </a:xfrm>
          <a:prstGeom prst="rect">
            <a:avLst/>
          </a:prstGeom>
        </p:spPr>
        <p:txBody>
          <a:bodyPr wrap="square">
            <a:spAutoFit/>
          </a:bodyPr>
          <a:lstStyle/>
          <a:p>
            <a:pPr algn="ctr"/>
            <a:r>
              <a:rPr lang="en-IN" sz="1400" b="1" dirty="0">
                <a:solidFill>
                  <a:srgbClr val="1AA4AD"/>
                </a:solidFill>
                <a:latin typeface="Arial" panose="020B0604020202020204" pitchFamily="34" charset="0"/>
                <a:ea typeface="Segoe UI" panose="020B0502040204020203" pitchFamily="34" charset="0"/>
                <a:cs typeface="Arial" panose="020B0604020202020204" pitchFamily="34" charset="0"/>
              </a:rPr>
              <a:t>Big data platform </a:t>
            </a:r>
            <a:r>
              <a:rPr lang="en-IN" sz="1400" dirty="0">
                <a:solidFill>
                  <a:srgbClr val="1AA4AD"/>
                </a:solidFill>
                <a:latin typeface="Arial" panose="020B0604020202020204" pitchFamily="34" charset="0"/>
                <a:ea typeface="Segoe UI" panose="020B0502040204020203" pitchFamily="34" charset="0"/>
                <a:cs typeface="Arial" panose="020B0604020202020204" pitchFamily="34" charset="0"/>
              </a:rPr>
              <a:t>providing Machine learning solutions for </a:t>
            </a:r>
            <a:r>
              <a:rPr lang="en-IN" sz="1400" b="1" dirty="0">
                <a:solidFill>
                  <a:srgbClr val="1AA4AD"/>
                </a:solidFill>
                <a:latin typeface="Arial" panose="020B0604020202020204" pitchFamily="34" charset="0"/>
                <a:ea typeface="Segoe UI" panose="020B0502040204020203" pitchFamily="34" charset="0"/>
                <a:cs typeface="Arial" panose="020B0604020202020204" pitchFamily="34" charset="0"/>
              </a:rPr>
              <a:t>72 op-cos</a:t>
            </a:r>
            <a:endParaRPr lang="en-US" sz="1400" b="1" dirty="0">
              <a:solidFill>
                <a:srgbClr val="1AA4AD"/>
              </a:solidFill>
              <a:latin typeface="Arial" panose="020B0604020202020204" pitchFamily="34" charset="0"/>
              <a:ea typeface="Segoe UI" panose="020B0502040204020203" pitchFamily="34" charset="0"/>
              <a:cs typeface="Arial" panose="020B0604020202020204" pitchFamily="34" charset="0"/>
            </a:endParaRPr>
          </a:p>
        </p:txBody>
      </p:sp>
      <p:sp>
        <p:nvSpPr>
          <p:cNvPr id="20" name="Rectangle 19">
            <a:extLst>
              <a:ext uri="{FF2B5EF4-FFF2-40B4-BE49-F238E27FC236}">
                <a16:creationId xmlns:a16="http://schemas.microsoft.com/office/drawing/2014/main" id="{3E6007B5-ABF5-4D01-B372-292449BD1AF4}"/>
              </a:ext>
            </a:extLst>
          </p:cNvPr>
          <p:cNvSpPr/>
          <p:nvPr/>
        </p:nvSpPr>
        <p:spPr>
          <a:xfrm>
            <a:off x="6807132" y="1930304"/>
            <a:ext cx="4736398" cy="523220"/>
          </a:xfrm>
          <a:prstGeom prst="rect">
            <a:avLst/>
          </a:prstGeom>
        </p:spPr>
        <p:txBody>
          <a:bodyPr wrap="square">
            <a:spAutoFit/>
          </a:bodyPr>
          <a:lstStyle/>
          <a:p>
            <a:pPr algn="ctr"/>
            <a:r>
              <a:rPr lang="en-IN" sz="1400" dirty="0">
                <a:solidFill>
                  <a:schemeClr val="bg1"/>
                </a:solidFill>
                <a:latin typeface="Arial" panose="020B0604020202020204" pitchFamily="34" charset="0"/>
                <a:ea typeface="Segoe UI" panose="020B0502040204020203" pitchFamily="34" charset="0"/>
                <a:cs typeface="Arial" panose="020B0604020202020204" pitchFamily="34" charset="0"/>
              </a:rPr>
              <a:t>Enabled Distributed processing and data pipelines for data across geographies </a:t>
            </a:r>
            <a:endParaRPr lang="en-US" sz="1400" dirty="0">
              <a:solidFill>
                <a:schemeClr val="bg1"/>
              </a:solidFill>
              <a:latin typeface="Arial" panose="020B0604020202020204" pitchFamily="34" charset="0"/>
              <a:ea typeface="Segoe UI" panose="020B0502040204020203" pitchFamily="34" charset="0"/>
              <a:cs typeface="Arial" panose="020B0604020202020204" pitchFamily="34" charset="0"/>
            </a:endParaRPr>
          </a:p>
        </p:txBody>
      </p:sp>
      <p:sp>
        <p:nvSpPr>
          <p:cNvPr id="12" name="Rectangle 11"/>
          <p:cNvSpPr/>
          <p:nvPr/>
        </p:nvSpPr>
        <p:spPr>
          <a:xfrm>
            <a:off x="2605739" y="3154270"/>
            <a:ext cx="1838965" cy="276999"/>
          </a:xfrm>
          <a:prstGeom prst="rect">
            <a:avLst/>
          </a:prstGeom>
        </p:spPr>
        <p:txBody>
          <a:bodyPr wrap="none">
            <a:spAutoFit/>
          </a:bodyPr>
          <a:lstStyle/>
          <a:p>
            <a:r>
              <a:rPr lang="en-US" sz="1200" i="1" dirty="0">
                <a:solidFill>
                  <a:srgbClr val="007295"/>
                </a:solidFill>
                <a:latin typeface="Arial" panose="020B0604020202020204" pitchFamily="34" charset="0"/>
                <a:ea typeface="Segoe UI" panose="020B0502040204020203" pitchFamily="34" charset="0"/>
                <a:cs typeface="Arial" panose="020B0604020202020204" pitchFamily="34" charset="0"/>
              </a:rPr>
              <a:t>Customer Segmentation</a:t>
            </a:r>
            <a:endParaRPr lang="en-US" sz="1200" i="1" dirty="0">
              <a:solidFill>
                <a:srgbClr val="007295"/>
              </a:solidFill>
              <a:latin typeface="Arial" panose="020B0604020202020204" pitchFamily="34" charset="0"/>
              <a:cs typeface="Arial" panose="020B0604020202020204" pitchFamily="34" charset="0"/>
            </a:endParaRPr>
          </a:p>
        </p:txBody>
      </p:sp>
      <p:sp>
        <p:nvSpPr>
          <p:cNvPr id="13" name="Rectangle 12"/>
          <p:cNvSpPr/>
          <p:nvPr/>
        </p:nvSpPr>
        <p:spPr>
          <a:xfrm>
            <a:off x="2269909" y="3739283"/>
            <a:ext cx="2510624" cy="276999"/>
          </a:xfrm>
          <a:prstGeom prst="rect">
            <a:avLst/>
          </a:prstGeom>
        </p:spPr>
        <p:txBody>
          <a:bodyPr wrap="none">
            <a:spAutoFit/>
          </a:bodyPr>
          <a:lstStyle/>
          <a:p>
            <a:r>
              <a:rPr lang="en-US" sz="1200" i="1" dirty="0">
                <a:solidFill>
                  <a:srgbClr val="007295"/>
                </a:solidFill>
                <a:latin typeface="Arial" panose="020B0604020202020204" pitchFamily="34" charset="0"/>
                <a:ea typeface="Segoe UI" panose="020B0502040204020203" pitchFamily="34" charset="0"/>
                <a:cs typeface="Arial" panose="020B0604020202020204" pitchFamily="34" charset="0"/>
              </a:rPr>
              <a:t>User Based Collaborative Filtering</a:t>
            </a:r>
            <a:endParaRPr lang="en-US" sz="1200" i="1" dirty="0">
              <a:solidFill>
                <a:srgbClr val="007295"/>
              </a:solidFill>
              <a:latin typeface="Arial" panose="020B0604020202020204" pitchFamily="34" charset="0"/>
              <a:cs typeface="Arial" panose="020B0604020202020204" pitchFamily="34" charset="0"/>
            </a:endParaRPr>
          </a:p>
        </p:txBody>
      </p:sp>
      <p:sp>
        <p:nvSpPr>
          <p:cNvPr id="14" name="Rectangle 13"/>
          <p:cNvSpPr/>
          <p:nvPr/>
        </p:nvSpPr>
        <p:spPr>
          <a:xfrm>
            <a:off x="2638825" y="4324296"/>
            <a:ext cx="1772793" cy="276999"/>
          </a:xfrm>
          <a:prstGeom prst="rect">
            <a:avLst/>
          </a:prstGeom>
        </p:spPr>
        <p:txBody>
          <a:bodyPr wrap="none">
            <a:spAutoFit/>
          </a:bodyPr>
          <a:lstStyle/>
          <a:p>
            <a:r>
              <a:rPr lang="en-US" sz="1200" i="1" dirty="0">
                <a:solidFill>
                  <a:srgbClr val="007295"/>
                </a:solidFill>
                <a:latin typeface="Arial" panose="020B0604020202020204" pitchFamily="34" charset="0"/>
                <a:ea typeface="Segoe UI" panose="020B0502040204020203" pitchFamily="34" charset="0"/>
                <a:cs typeface="Arial" panose="020B0604020202020204" pitchFamily="34" charset="0"/>
              </a:rPr>
              <a:t>Market Basket Analysis</a:t>
            </a:r>
          </a:p>
        </p:txBody>
      </p:sp>
      <p:sp>
        <p:nvSpPr>
          <p:cNvPr id="15" name="Rectangle 14"/>
          <p:cNvSpPr/>
          <p:nvPr/>
        </p:nvSpPr>
        <p:spPr>
          <a:xfrm>
            <a:off x="2563259" y="4909310"/>
            <a:ext cx="2058577" cy="276999"/>
          </a:xfrm>
          <a:prstGeom prst="rect">
            <a:avLst/>
          </a:prstGeom>
        </p:spPr>
        <p:txBody>
          <a:bodyPr wrap="none">
            <a:spAutoFit/>
          </a:bodyPr>
          <a:lstStyle/>
          <a:p>
            <a:r>
              <a:rPr lang="en-US" sz="1200" b="1" i="1" dirty="0">
                <a:solidFill>
                  <a:srgbClr val="007295"/>
                </a:solidFill>
                <a:latin typeface="Arial" panose="020B0604020202020204" pitchFamily="34" charset="0"/>
                <a:ea typeface="Segoe UI" panose="020B0502040204020203" pitchFamily="34" charset="0"/>
                <a:cs typeface="Arial" panose="020B0604020202020204" pitchFamily="34" charset="0"/>
              </a:rPr>
              <a:t>Final Recommendations </a:t>
            </a:r>
            <a:endParaRPr lang="en-US" sz="1200" b="1" i="1" dirty="0">
              <a:solidFill>
                <a:srgbClr val="007295"/>
              </a:solidFill>
              <a:latin typeface="Arial" panose="020B0604020202020204" pitchFamily="34" charset="0"/>
              <a:cs typeface="Arial" panose="020B0604020202020204" pitchFamily="34" charset="0"/>
            </a:endParaRPr>
          </a:p>
        </p:txBody>
      </p:sp>
      <p:sp>
        <p:nvSpPr>
          <p:cNvPr id="16" name="Down Arrow 15"/>
          <p:cNvSpPr/>
          <p:nvPr/>
        </p:nvSpPr>
        <p:spPr>
          <a:xfrm>
            <a:off x="3404868" y="3482245"/>
            <a:ext cx="270456" cy="206062"/>
          </a:xfrm>
          <a:prstGeom prst="downArrow">
            <a:avLst/>
          </a:prstGeom>
          <a:solidFill>
            <a:srgbClr val="1AA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0" name="Down Arrow 29"/>
          <p:cNvSpPr/>
          <p:nvPr/>
        </p:nvSpPr>
        <p:spPr>
          <a:xfrm>
            <a:off x="3389993" y="4065671"/>
            <a:ext cx="270456" cy="206062"/>
          </a:xfrm>
          <a:prstGeom prst="downArrow">
            <a:avLst/>
          </a:prstGeom>
          <a:solidFill>
            <a:srgbClr val="1AA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Down Arrow 30"/>
          <p:cNvSpPr/>
          <p:nvPr/>
        </p:nvSpPr>
        <p:spPr>
          <a:xfrm>
            <a:off x="3389993" y="4695094"/>
            <a:ext cx="270456" cy="206062"/>
          </a:xfrm>
          <a:prstGeom prst="downArrow">
            <a:avLst/>
          </a:prstGeom>
          <a:solidFill>
            <a:srgbClr val="1AA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Rectangle 24"/>
          <p:cNvSpPr/>
          <p:nvPr/>
        </p:nvSpPr>
        <p:spPr>
          <a:xfrm>
            <a:off x="2075516" y="2671123"/>
            <a:ext cx="2929158" cy="461665"/>
          </a:xfrm>
          <a:prstGeom prst="rect">
            <a:avLst/>
          </a:prstGeom>
          <a:solidFill>
            <a:schemeClr val="bg2">
              <a:lumMod val="90000"/>
            </a:schemeClr>
          </a:solidFill>
        </p:spPr>
        <p:txBody>
          <a:bodyPr wrap="square">
            <a:spAutoFit/>
          </a:bodyPr>
          <a:lstStyle/>
          <a:p>
            <a:pPr algn="ctr"/>
            <a:r>
              <a:rPr lang="en-US" sz="1200" dirty="0">
                <a:latin typeface="Arial" panose="020B0604020202020204" pitchFamily="34" charset="0"/>
                <a:cs typeface="Arial" panose="020B0604020202020204" pitchFamily="34" charset="0"/>
              </a:rPr>
              <a:t>Recommendation system for cross-sell opportunities (customers &amp; deals)</a:t>
            </a:r>
            <a:endParaRPr lang="en-IN" sz="12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E6007B5-ABF5-4D01-B372-292449BD1AF4}"/>
              </a:ext>
            </a:extLst>
          </p:cNvPr>
          <p:cNvSpPr/>
          <p:nvPr/>
        </p:nvSpPr>
        <p:spPr>
          <a:xfrm>
            <a:off x="1030334" y="1884137"/>
            <a:ext cx="3026535" cy="307777"/>
          </a:xfrm>
          <a:prstGeom prst="rect">
            <a:avLst/>
          </a:prstGeom>
        </p:spPr>
        <p:txBody>
          <a:bodyPr wrap="square">
            <a:spAutoFit/>
          </a:bodyPr>
          <a:lstStyle/>
          <a:p>
            <a:pPr algn="ctr"/>
            <a:r>
              <a:rPr lang="en-IN" sz="1400" b="1" dirty="0">
                <a:solidFill>
                  <a:schemeClr val="tx1">
                    <a:lumMod val="50000"/>
                    <a:lumOff val="50000"/>
                  </a:schemeClr>
                </a:solidFill>
                <a:latin typeface="Arial" panose="020B0604020202020204" pitchFamily="34" charset="0"/>
                <a:ea typeface="Segoe UI" panose="020B0502040204020203" pitchFamily="34" charset="0"/>
                <a:cs typeface="Arial" panose="020B0604020202020204" pitchFamily="34" charset="0"/>
              </a:rPr>
              <a:t>Phase 1 </a:t>
            </a:r>
            <a:endParaRPr lang="en-US" sz="1400" b="1" dirty="0">
              <a:solidFill>
                <a:schemeClr val="tx1">
                  <a:lumMod val="50000"/>
                  <a:lumOff val="50000"/>
                </a:schemeClr>
              </a:solidFill>
              <a:latin typeface="Arial" panose="020B0604020202020204" pitchFamily="34" charset="0"/>
              <a:ea typeface="Segoe UI" panose="020B0502040204020203" pitchFamily="34" charset="0"/>
              <a:cs typeface="Arial" panose="020B0604020202020204" pitchFamily="34" charset="0"/>
            </a:endParaRPr>
          </a:p>
        </p:txBody>
      </p:sp>
      <p:sp>
        <p:nvSpPr>
          <p:cNvPr id="34" name="Rectangle 33">
            <a:extLst>
              <a:ext uri="{FF2B5EF4-FFF2-40B4-BE49-F238E27FC236}">
                <a16:creationId xmlns:a16="http://schemas.microsoft.com/office/drawing/2014/main" id="{3E6007B5-ABF5-4D01-B372-292449BD1AF4}"/>
              </a:ext>
            </a:extLst>
          </p:cNvPr>
          <p:cNvSpPr/>
          <p:nvPr/>
        </p:nvSpPr>
        <p:spPr>
          <a:xfrm>
            <a:off x="7597670" y="1266924"/>
            <a:ext cx="3026535" cy="307777"/>
          </a:xfrm>
          <a:prstGeom prst="rect">
            <a:avLst/>
          </a:prstGeom>
        </p:spPr>
        <p:txBody>
          <a:bodyPr wrap="square">
            <a:spAutoFit/>
          </a:bodyPr>
          <a:lstStyle/>
          <a:p>
            <a:pPr algn="ctr"/>
            <a:r>
              <a:rPr lang="en-IN" sz="1400" b="1" dirty="0">
                <a:solidFill>
                  <a:schemeClr val="tx1">
                    <a:lumMod val="50000"/>
                    <a:lumOff val="50000"/>
                  </a:schemeClr>
                </a:solidFill>
                <a:latin typeface="Arial" panose="020B0604020202020204" pitchFamily="34" charset="0"/>
                <a:ea typeface="Segoe UI" panose="020B0502040204020203" pitchFamily="34" charset="0"/>
                <a:cs typeface="Arial" panose="020B0604020202020204" pitchFamily="34" charset="0"/>
              </a:rPr>
              <a:t>Phase 2 </a:t>
            </a:r>
            <a:endParaRPr lang="en-US" sz="1400" b="1" dirty="0">
              <a:solidFill>
                <a:schemeClr val="tx1">
                  <a:lumMod val="50000"/>
                  <a:lumOff val="50000"/>
                </a:schemeClr>
              </a:solidFill>
              <a:latin typeface="Arial" panose="020B0604020202020204" pitchFamily="34" charset="0"/>
              <a:ea typeface="Segoe UI" panose="020B0502040204020203" pitchFamily="34" charset="0"/>
              <a:cs typeface="Arial" panose="020B0604020202020204" pitchFamily="34" charset="0"/>
            </a:endParaRPr>
          </a:p>
        </p:txBody>
      </p:sp>
      <p:sp>
        <p:nvSpPr>
          <p:cNvPr id="26" name="Rectangle 25"/>
          <p:cNvSpPr/>
          <p:nvPr/>
        </p:nvSpPr>
        <p:spPr>
          <a:xfrm>
            <a:off x="581187" y="605489"/>
            <a:ext cx="10638339" cy="523220"/>
          </a:xfrm>
          <a:prstGeom prst="rect">
            <a:avLst/>
          </a:prstGeom>
        </p:spPr>
        <p:txBody>
          <a:bodyPr wrap="square">
            <a:spAutoFit/>
          </a:bodyPr>
          <a:lstStyle/>
          <a:p>
            <a:pPr algn="ctr"/>
            <a:r>
              <a:rPr lang="en-US" sz="1400" b="1" dirty="0">
                <a:solidFill>
                  <a:schemeClr val="tx2"/>
                </a:solidFill>
                <a:latin typeface="Arial" panose="020B0604020202020204" pitchFamily="34" charset="0"/>
                <a:ea typeface="Segoe UI" panose="020B0502040204020203" pitchFamily="34" charset="0"/>
                <a:cs typeface="Arial" panose="020B0604020202020204" pitchFamily="34" charset="0"/>
              </a:rPr>
              <a:t>Built a product recommendation system for a leading food distribution company </a:t>
            </a:r>
          </a:p>
          <a:p>
            <a:pPr algn="ctr"/>
            <a:r>
              <a:rPr lang="en-US" sz="1400" dirty="0">
                <a:solidFill>
                  <a:schemeClr val="tx2"/>
                </a:solidFill>
                <a:latin typeface="Arial" panose="020B0604020202020204" pitchFamily="34" charset="0"/>
                <a:ea typeface="Segoe UI" panose="020B0502040204020203" pitchFamily="34" charset="0"/>
                <a:cs typeface="Arial" panose="020B0604020202020204" pitchFamily="34" charset="0"/>
              </a:rPr>
              <a:t>and later scaled it up to include all 72 op-cos and all geographies leading to ~20% increase in the new orders by existing customers  </a:t>
            </a:r>
          </a:p>
        </p:txBody>
      </p:sp>
      <p:sp>
        <p:nvSpPr>
          <p:cNvPr id="36" name="Rectangle 35"/>
          <p:cNvSpPr/>
          <p:nvPr/>
        </p:nvSpPr>
        <p:spPr>
          <a:xfrm>
            <a:off x="6628919" y="2651988"/>
            <a:ext cx="4980867" cy="2461864"/>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3E6007B5-ABF5-4D01-B372-292449BD1AF4}"/>
              </a:ext>
            </a:extLst>
          </p:cNvPr>
          <p:cNvSpPr/>
          <p:nvPr/>
        </p:nvSpPr>
        <p:spPr>
          <a:xfrm>
            <a:off x="6742739" y="2507955"/>
            <a:ext cx="4736398" cy="307777"/>
          </a:xfrm>
          <a:prstGeom prst="rect">
            <a:avLst/>
          </a:prstGeom>
          <a:solidFill>
            <a:srgbClr val="1AA4AD"/>
          </a:solidFill>
        </p:spPr>
        <p:txBody>
          <a:bodyPr wrap="square">
            <a:spAutoFit/>
          </a:bodyPr>
          <a:lstStyle/>
          <a:p>
            <a:r>
              <a:rPr lang="en-IN" sz="1400" b="1" dirty="0">
                <a:solidFill>
                  <a:schemeClr val="bg1"/>
                </a:solidFill>
                <a:latin typeface="Arial" panose="020B0604020202020204" pitchFamily="34" charset="0"/>
                <a:ea typeface="Segoe UI" panose="020B0502040204020203" pitchFamily="34" charset="0"/>
                <a:cs typeface="Arial" panose="020B0604020202020204" pitchFamily="34" charset="0"/>
              </a:rPr>
              <a:t>Custom built cloud based tool delivering insights like:</a:t>
            </a:r>
            <a:endParaRPr lang="en-US" sz="1400" b="1" dirty="0">
              <a:solidFill>
                <a:schemeClr val="bg1"/>
              </a:solidFill>
              <a:latin typeface="Arial" panose="020B0604020202020204" pitchFamily="34" charset="0"/>
              <a:ea typeface="Segoe UI" panose="020B0502040204020203" pitchFamily="34" charset="0"/>
              <a:cs typeface="Arial" panose="020B0604020202020204" pitchFamily="34" charset="0"/>
            </a:endParaRPr>
          </a:p>
        </p:txBody>
      </p:sp>
      <p:sp>
        <p:nvSpPr>
          <p:cNvPr id="37" name="Rectangle 36">
            <a:extLst>
              <a:ext uri="{FF2B5EF4-FFF2-40B4-BE49-F238E27FC236}">
                <a16:creationId xmlns:a16="http://schemas.microsoft.com/office/drawing/2014/main" id="{DE90760D-585C-4764-959E-7E2DE12FF7A5}"/>
              </a:ext>
            </a:extLst>
          </p:cNvPr>
          <p:cNvSpPr/>
          <p:nvPr/>
        </p:nvSpPr>
        <p:spPr bwMode="auto">
          <a:xfrm>
            <a:off x="825648" y="5836407"/>
            <a:ext cx="2160000" cy="590253"/>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spcBef>
                <a:spcPts val="600"/>
              </a:spcBef>
            </a:pPr>
            <a:r>
              <a:rPr lang="en-US" sz="1600" b="1" dirty="0">
                <a:latin typeface="Arial" panose="020B0604020202020204" pitchFamily="34" charset="0"/>
                <a:cs typeface="Arial" panose="020B0604020202020204" pitchFamily="34" charset="0"/>
              </a:rPr>
              <a:t>Real time recommendations </a:t>
            </a:r>
            <a:endParaRPr lang="en-US" sz="14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DE90760D-585C-4764-959E-7E2DE12FF7A5}"/>
              </a:ext>
            </a:extLst>
          </p:cNvPr>
          <p:cNvSpPr/>
          <p:nvPr/>
        </p:nvSpPr>
        <p:spPr bwMode="auto">
          <a:xfrm>
            <a:off x="3453068" y="5835200"/>
            <a:ext cx="2160000" cy="590253"/>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spcBef>
                <a:spcPts val="600"/>
              </a:spcBef>
            </a:pPr>
            <a:r>
              <a:rPr lang="en-US" sz="1600" b="1" dirty="0">
                <a:latin typeface="Arial" panose="020B0604020202020204" pitchFamily="34" charset="0"/>
                <a:cs typeface="Arial" panose="020B0604020202020204" pitchFamily="34" charset="0"/>
              </a:rPr>
              <a:t>40K customers data </a:t>
            </a:r>
            <a:endParaRPr lang="en-US" sz="14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DE90760D-585C-4764-959E-7E2DE12FF7A5}"/>
              </a:ext>
            </a:extLst>
          </p:cNvPr>
          <p:cNvSpPr/>
          <p:nvPr/>
        </p:nvSpPr>
        <p:spPr bwMode="auto">
          <a:xfrm>
            <a:off x="6044896" y="5835199"/>
            <a:ext cx="2160000" cy="590253"/>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spcBef>
                <a:spcPts val="600"/>
              </a:spcBef>
            </a:pPr>
            <a:r>
              <a:rPr lang="en-US" sz="1600" b="1" dirty="0">
                <a:latin typeface="Arial" panose="020B0604020202020204" pitchFamily="34" charset="0"/>
                <a:cs typeface="Arial" panose="020B0604020202020204" pitchFamily="34" charset="0"/>
              </a:rPr>
              <a:t>36X faster than linear approach</a:t>
            </a:r>
            <a:endParaRPr lang="en-US" sz="14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DE90760D-585C-4764-959E-7E2DE12FF7A5}"/>
              </a:ext>
            </a:extLst>
          </p:cNvPr>
          <p:cNvSpPr/>
          <p:nvPr/>
        </p:nvSpPr>
        <p:spPr bwMode="auto">
          <a:xfrm>
            <a:off x="8636725" y="5808454"/>
            <a:ext cx="2160000" cy="590253"/>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spcBef>
                <a:spcPts val="600"/>
              </a:spcBef>
            </a:pPr>
            <a:r>
              <a:rPr lang="en-US" sz="1600" b="1" dirty="0">
                <a:latin typeface="Arial" panose="020B0604020202020204" pitchFamily="34" charset="0"/>
                <a:cs typeface="Arial" panose="020B0604020202020204" pitchFamily="34" charset="0"/>
              </a:rPr>
              <a:t>Serves 72 op-cos across USA</a:t>
            </a:r>
            <a:endParaRPr lang="en-US" sz="1400" dirty="0">
              <a:latin typeface="Arial" panose="020B0604020202020204" pitchFamily="34" charset="0"/>
              <a:cs typeface="Arial" panose="020B0604020202020204" pitchFamily="34" charset="0"/>
            </a:endParaRPr>
          </a:p>
        </p:txBody>
      </p:sp>
      <p:sp>
        <p:nvSpPr>
          <p:cNvPr id="27" name="Right Arrow Callout 26"/>
          <p:cNvSpPr/>
          <p:nvPr/>
        </p:nvSpPr>
        <p:spPr>
          <a:xfrm>
            <a:off x="231822" y="3132788"/>
            <a:ext cx="1763980" cy="2191083"/>
          </a:xfrm>
          <a:prstGeom prst="rightArrowCallout">
            <a:avLst>
              <a:gd name="adj1" fmla="val 17699"/>
              <a:gd name="adj2" fmla="val 13564"/>
              <a:gd name="adj3" fmla="val 8010"/>
              <a:gd name="adj4" fmla="val 83406"/>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Rectangle 41"/>
          <p:cNvSpPr/>
          <p:nvPr/>
        </p:nvSpPr>
        <p:spPr>
          <a:xfrm>
            <a:off x="258473" y="3151156"/>
            <a:ext cx="1415772" cy="276999"/>
          </a:xfrm>
          <a:prstGeom prst="rect">
            <a:avLst/>
          </a:prstGeom>
        </p:spPr>
        <p:txBody>
          <a:bodyPr wrap="none">
            <a:spAutoFit/>
          </a:bodyPr>
          <a:lstStyle/>
          <a:p>
            <a:r>
              <a:rPr lang="en-US" sz="1200" b="1" dirty="0">
                <a:solidFill>
                  <a:srgbClr val="007295"/>
                </a:solidFill>
                <a:latin typeface="Arial" panose="020B0604020202020204" pitchFamily="34" charset="0"/>
                <a:ea typeface="Segoe UI" panose="020B0502040204020203" pitchFamily="34" charset="0"/>
                <a:cs typeface="Arial" panose="020B0604020202020204" pitchFamily="34" charset="0"/>
              </a:rPr>
              <a:t>Data dimensions</a:t>
            </a:r>
            <a:endParaRPr lang="en-US" sz="1200" b="1" dirty="0">
              <a:solidFill>
                <a:srgbClr val="007295"/>
              </a:solidFill>
              <a:latin typeface="Arial" panose="020B0604020202020204" pitchFamily="34" charset="0"/>
              <a:cs typeface="Arial" panose="020B0604020202020204" pitchFamily="34" charset="0"/>
            </a:endParaRPr>
          </a:p>
        </p:txBody>
      </p:sp>
      <p:sp>
        <p:nvSpPr>
          <p:cNvPr id="43" name="Rectangle 42"/>
          <p:cNvSpPr/>
          <p:nvPr/>
        </p:nvSpPr>
        <p:spPr>
          <a:xfrm>
            <a:off x="361530" y="3503335"/>
            <a:ext cx="1074333" cy="276999"/>
          </a:xfrm>
          <a:prstGeom prst="rect">
            <a:avLst/>
          </a:prstGeom>
        </p:spPr>
        <p:txBody>
          <a:bodyPr wrap="none">
            <a:spAutoFit/>
          </a:bodyPr>
          <a:lstStyle/>
          <a:p>
            <a:pPr marL="171450" indent="-171450">
              <a:buFont typeface="Arial" panose="020B0604020202020204" pitchFamily="34" charset="0"/>
              <a:buChar char="•"/>
            </a:pPr>
            <a:r>
              <a:rPr lang="en-US" sz="1200" b="1" dirty="0">
                <a:solidFill>
                  <a:schemeClr val="tx1">
                    <a:lumMod val="50000"/>
                    <a:lumOff val="50000"/>
                  </a:schemeClr>
                </a:solidFill>
                <a:latin typeface="Arial" panose="020B0604020202020204" pitchFamily="34" charset="0"/>
                <a:ea typeface="Segoe UI" panose="020B0502040204020203" pitchFamily="34" charset="0"/>
                <a:cs typeface="Arial" panose="020B0604020202020204" pitchFamily="34" charset="0"/>
              </a:rPr>
              <a:t>Customer</a:t>
            </a:r>
            <a:endParaRPr lang="en-US" sz="1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4" name="Rectangle 43"/>
          <p:cNvSpPr/>
          <p:nvPr/>
        </p:nvSpPr>
        <p:spPr>
          <a:xfrm>
            <a:off x="361530" y="3835291"/>
            <a:ext cx="1264642" cy="276999"/>
          </a:xfrm>
          <a:prstGeom prst="rect">
            <a:avLst/>
          </a:prstGeom>
        </p:spPr>
        <p:txBody>
          <a:bodyPr wrap="none">
            <a:spAutoFit/>
          </a:bodyPr>
          <a:lstStyle/>
          <a:p>
            <a:pPr marL="171450" indent="-171450">
              <a:buFont typeface="Arial" panose="020B0604020202020204" pitchFamily="34" charset="0"/>
              <a:buChar char="•"/>
            </a:pPr>
            <a:r>
              <a:rPr lang="en-US" sz="1200" b="1" dirty="0">
                <a:solidFill>
                  <a:schemeClr val="tx1">
                    <a:lumMod val="50000"/>
                    <a:lumOff val="50000"/>
                  </a:schemeClr>
                </a:solidFill>
                <a:latin typeface="Arial" panose="020B0604020202020204" pitchFamily="34" charset="0"/>
                <a:ea typeface="Segoe UI" panose="020B0502040204020203" pitchFamily="34" charset="0"/>
                <a:cs typeface="Arial" panose="020B0604020202020204" pitchFamily="34" charset="0"/>
              </a:rPr>
              <a:t>Transaction </a:t>
            </a:r>
            <a:endParaRPr lang="en-US" sz="1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5" name="Rectangle 44"/>
          <p:cNvSpPr/>
          <p:nvPr/>
        </p:nvSpPr>
        <p:spPr>
          <a:xfrm>
            <a:off x="361530" y="4167247"/>
            <a:ext cx="1170513" cy="276999"/>
          </a:xfrm>
          <a:prstGeom prst="rect">
            <a:avLst/>
          </a:prstGeom>
        </p:spPr>
        <p:txBody>
          <a:bodyPr wrap="none">
            <a:spAutoFit/>
          </a:bodyPr>
          <a:lstStyle/>
          <a:p>
            <a:pPr marL="171450" indent="-171450">
              <a:buFont typeface="Arial" panose="020B0604020202020204" pitchFamily="34" charset="0"/>
              <a:buChar char="•"/>
            </a:pPr>
            <a:r>
              <a:rPr lang="en-US" sz="1200" b="1" dirty="0">
                <a:solidFill>
                  <a:schemeClr val="tx1">
                    <a:lumMod val="50000"/>
                    <a:lumOff val="50000"/>
                  </a:schemeClr>
                </a:solidFill>
                <a:latin typeface="Arial" panose="020B0604020202020204" pitchFamily="34" charset="0"/>
                <a:ea typeface="Segoe UI" panose="020B0502040204020203" pitchFamily="34" charset="0"/>
                <a:cs typeface="Arial" panose="020B0604020202020204" pitchFamily="34" charset="0"/>
              </a:rPr>
              <a:t>Geography</a:t>
            </a:r>
            <a:endParaRPr lang="en-US" sz="1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6" name="Rectangle 45"/>
          <p:cNvSpPr/>
          <p:nvPr/>
        </p:nvSpPr>
        <p:spPr>
          <a:xfrm>
            <a:off x="361530" y="4831158"/>
            <a:ext cx="732893" cy="276999"/>
          </a:xfrm>
          <a:prstGeom prst="rect">
            <a:avLst/>
          </a:prstGeom>
        </p:spPr>
        <p:txBody>
          <a:bodyPr wrap="none">
            <a:spAutoFit/>
          </a:bodyPr>
          <a:lstStyle/>
          <a:p>
            <a:pPr marL="171450" indent="-171450">
              <a:buFont typeface="Arial" panose="020B0604020202020204" pitchFamily="34" charset="0"/>
              <a:buChar char="•"/>
            </a:pPr>
            <a:r>
              <a:rPr lang="en-US" sz="1200" b="1" dirty="0">
                <a:solidFill>
                  <a:schemeClr val="tx1">
                    <a:lumMod val="50000"/>
                    <a:lumOff val="50000"/>
                  </a:schemeClr>
                </a:solidFill>
                <a:latin typeface="Arial" panose="020B0604020202020204" pitchFamily="34" charset="0"/>
                <a:ea typeface="Segoe UI" panose="020B0502040204020203" pitchFamily="34" charset="0"/>
                <a:cs typeface="Arial" panose="020B0604020202020204" pitchFamily="34" charset="0"/>
              </a:rPr>
              <a:t>Price</a:t>
            </a:r>
            <a:endParaRPr lang="en-US" sz="1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7" name="Rectangle 46"/>
          <p:cNvSpPr/>
          <p:nvPr/>
        </p:nvSpPr>
        <p:spPr>
          <a:xfrm>
            <a:off x="361530" y="4499203"/>
            <a:ext cx="1024639" cy="276999"/>
          </a:xfrm>
          <a:prstGeom prst="rect">
            <a:avLst/>
          </a:prstGeom>
        </p:spPr>
        <p:txBody>
          <a:bodyPr wrap="none">
            <a:spAutoFit/>
          </a:bodyPr>
          <a:lstStyle/>
          <a:p>
            <a:pPr marL="171450" indent="-171450">
              <a:buFont typeface="Arial" panose="020B0604020202020204" pitchFamily="34" charset="0"/>
              <a:buChar char="•"/>
            </a:pPr>
            <a:r>
              <a:rPr lang="en-US" sz="1200" b="1" dirty="0">
                <a:solidFill>
                  <a:schemeClr val="tx1">
                    <a:lumMod val="50000"/>
                    <a:lumOff val="50000"/>
                  </a:schemeClr>
                </a:solidFill>
                <a:latin typeface="Arial" panose="020B0604020202020204" pitchFamily="34" charset="0"/>
                <a:ea typeface="Segoe UI" panose="020B0502040204020203" pitchFamily="34" charset="0"/>
                <a:cs typeface="Arial" panose="020B0604020202020204" pitchFamily="34" charset="0"/>
              </a:rPr>
              <a:t>Products</a:t>
            </a:r>
            <a:endParaRPr lang="en-US" sz="1200" b="1"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89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34936-17BC-410A-8206-9E46E8DDCA26}"/>
              </a:ext>
            </a:extLst>
          </p:cNvPr>
          <p:cNvSpPr>
            <a:spLocks noGrp="1"/>
          </p:cNvSpPr>
          <p:nvPr>
            <p:ph sz="quarter" idx="10"/>
          </p:nvPr>
        </p:nvSpPr>
        <p:spPr>
          <a:xfrm>
            <a:off x="3259212" y="2362200"/>
            <a:ext cx="6868990" cy="914400"/>
          </a:xfrm>
        </p:spPr>
        <p:txBody>
          <a:bodyPr/>
          <a:lstStyle/>
          <a:p>
            <a:r>
              <a:rPr lang="en-US" dirty="0"/>
              <a:t>Connected Innovation</a:t>
            </a:r>
          </a:p>
        </p:txBody>
      </p:sp>
    </p:spTree>
    <p:extLst>
      <p:ext uri="{BB962C8B-B14F-4D97-AF65-F5344CB8AC3E}">
        <p14:creationId xmlns:p14="http://schemas.microsoft.com/office/powerpoint/2010/main" val="113252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60A4-BE5A-404B-802A-C8214D595D8F}"/>
              </a:ext>
            </a:extLst>
          </p:cNvPr>
          <p:cNvSpPr>
            <a:spLocks noGrp="1"/>
          </p:cNvSpPr>
          <p:nvPr>
            <p:ph type="title"/>
          </p:nvPr>
        </p:nvSpPr>
        <p:spPr/>
        <p:txBody>
          <a:bodyPr/>
          <a:lstStyle/>
          <a:p>
            <a:r>
              <a:rPr lang="en-US" dirty="0"/>
              <a:t>Connected Innovation</a:t>
            </a:r>
          </a:p>
        </p:txBody>
      </p:sp>
      <p:sp>
        <p:nvSpPr>
          <p:cNvPr id="3" name="Rectangle 2">
            <a:extLst>
              <a:ext uri="{FF2B5EF4-FFF2-40B4-BE49-F238E27FC236}">
                <a16:creationId xmlns:a16="http://schemas.microsoft.com/office/drawing/2014/main" id="{BA5FC50E-2B48-478F-96DC-51FC9114002D}"/>
              </a:ext>
            </a:extLst>
          </p:cNvPr>
          <p:cNvSpPr/>
          <p:nvPr/>
        </p:nvSpPr>
        <p:spPr>
          <a:xfrm>
            <a:off x="401993" y="1253006"/>
            <a:ext cx="11388015" cy="4184431"/>
          </a:xfrm>
          <a:prstGeom prst="rect">
            <a:avLst/>
          </a:prstGeom>
          <a:solidFill>
            <a:schemeClr val="bg1">
              <a:lumMod val="9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uppieren 43">
            <a:extLst>
              <a:ext uri="{FF2B5EF4-FFF2-40B4-BE49-F238E27FC236}">
                <a16:creationId xmlns:a16="http://schemas.microsoft.com/office/drawing/2014/main" id="{438C0B68-32ED-4CE4-AC63-E4A4F380E881}"/>
              </a:ext>
            </a:extLst>
          </p:cNvPr>
          <p:cNvGrpSpPr/>
          <p:nvPr/>
        </p:nvGrpSpPr>
        <p:grpSpPr>
          <a:xfrm>
            <a:off x="539951" y="1664195"/>
            <a:ext cx="3794263" cy="3708393"/>
            <a:chOff x="392507" y="1908175"/>
            <a:chExt cx="4035425" cy="3902490"/>
          </a:xfrm>
        </p:grpSpPr>
        <p:sp>
          <p:nvSpPr>
            <p:cNvPr id="5" name="Ellipse 44">
              <a:extLst>
                <a:ext uri="{FF2B5EF4-FFF2-40B4-BE49-F238E27FC236}">
                  <a16:creationId xmlns:a16="http://schemas.microsoft.com/office/drawing/2014/main" id="{BFA51810-2043-467B-A88E-2D1D2263DC7F}"/>
                </a:ext>
              </a:extLst>
            </p:cNvPr>
            <p:cNvSpPr/>
            <p:nvPr/>
          </p:nvSpPr>
          <p:spPr bwMode="gray">
            <a:xfrm>
              <a:off x="392507" y="5007064"/>
              <a:ext cx="4035425" cy="803601"/>
            </a:xfrm>
            <a:prstGeom prst="ellipse">
              <a:avLst/>
            </a:prstGeom>
            <a:gradFill flip="none" rotWithShape="1">
              <a:gsLst>
                <a:gs pos="0">
                  <a:srgbClr val="000000">
                    <a:alpha val="4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p>
          </p:txBody>
        </p:sp>
        <p:grpSp>
          <p:nvGrpSpPr>
            <p:cNvPr id="6" name="Gruppieren 45">
              <a:extLst>
                <a:ext uri="{FF2B5EF4-FFF2-40B4-BE49-F238E27FC236}">
                  <a16:creationId xmlns:a16="http://schemas.microsoft.com/office/drawing/2014/main" id="{D2FB6A77-645F-4DA7-817F-D731A622D668}"/>
                </a:ext>
              </a:extLst>
            </p:cNvPr>
            <p:cNvGrpSpPr/>
            <p:nvPr/>
          </p:nvGrpSpPr>
          <p:grpSpPr>
            <a:xfrm>
              <a:off x="638570" y="1908175"/>
              <a:ext cx="3541712" cy="3540126"/>
              <a:chOff x="2800351" y="1908175"/>
              <a:chExt cx="3541712" cy="3540126"/>
            </a:xfrm>
            <a:effectLst>
              <a:outerShdw blurRad="127000" dist="38100" dir="18900000" sy="23000" kx="-1200000" algn="bl" rotWithShape="0">
                <a:prstClr val="black">
                  <a:alpha val="15000"/>
                </a:prstClr>
              </a:outerShdw>
              <a:reflection blurRad="38100" stA="40000" endPos="25000" dir="5400000" sy="-100000" algn="bl" rotWithShape="0"/>
            </a:effectLst>
          </p:grpSpPr>
          <p:grpSp>
            <p:nvGrpSpPr>
              <p:cNvPr id="12" name="Gruppieren 51">
                <a:extLst>
                  <a:ext uri="{FF2B5EF4-FFF2-40B4-BE49-F238E27FC236}">
                    <a16:creationId xmlns:a16="http://schemas.microsoft.com/office/drawing/2014/main" id="{7A9CDB72-D813-4B85-B6DE-47B28DD404F9}"/>
                  </a:ext>
                </a:extLst>
              </p:cNvPr>
              <p:cNvGrpSpPr/>
              <p:nvPr/>
            </p:nvGrpSpPr>
            <p:grpSpPr>
              <a:xfrm>
                <a:off x="2800351" y="1908175"/>
                <a:ext cx="3541712" cy="3540126"/>
                <a:chOff x="2800351" y="1908175"/>
                <a:chExt cx="3541712" cy="3540126"/>
              </a:xfrm>
              <a:solidFill>
                <a:schemeClr val="accent1"/>
              </a:solidFill>
              <a:effectLst/>
            </p:grpSpPr>
            <p:sp>
              <p:nvSpPr>
                <p:cNvPr id="14" name="Freeform 131">
                  <a:extLst>
                    <a:ext uri="{FF2B5EF4-FFF2-40B4-BE49-F238E27FC236}">
                      <a16:creationId xmlns:a16="http://schemas.microsoft.com/office/drawing/2014/main" id="{55AEE38A-5D6B-4AB1-B71F-E844D9C3C097}"/>
                    </a:ext>
                  </a:extLst>
                </p:cNvPr>
                <p:cNvSpPr>
                  <a:spLocks/>
                </p:cNvSpPr>
                <p:nvPr/>
              </p:nvSpPr>
              <p:spPr bwMode="auto">
                <a:xfrm>
                  <a:off x="4705351" y="1914525"/>
                  <a:ext cx="1549400" cy="1479550"/>
                </a:xfrm>
                <a:custGeom>
                  <a:avLst/>
                  <a:gdLst>
                    <a:gd name="T0" fmla="*/ 0 w 1225"/>
                    <a:gd name="T1" fmla="*/ 401 h 1171"/>
                    <a:gd name="T2" fmla="*/ 844 w 1225"/>
                    <a:gd name="T3" fmla="*/ 1086 h 1171"/>
                    <a:gd name="T4" fmla="*/ 1082 w 1225"/>
                    <a:gd name="T5" fmla="*/ 1171 h 1171"/>
                    <a:gd name="T6" fmla="*/ 1224 w 1225"/>
                    <a:gd name="T7" fmla="*/ 962 h 1171"/>
                    <a:gd name="T8" fmla="*/ 1225 w 1225"/>
                    <a:gd name="T9" fmla="*/ 962 h 1171"/>
                    <a:gd name="T10" fmla="*/ 9 w 1225"/>
                    <a:gd name="T11" fmla="*/ 0 h 1171"/>
                    <a:gd name="T12" fmla="*/ 160 w 1225"/>
                    <a:gd name="T13" fmla="*/ 195 h 1171"/>
                    <a:gd name="T14" fmla="*/ 0 w 1225"/>
                    <a:gd name="T15" fmla="*/ 401 h 1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5" h="1171">
                      <a:moveTo>
                        <a:pt x="0" y="401"/>
                      </a:moveTo>
                      <a:cubicBezTo>
                        <a:pt x="397" y="443"/>
                        <a:pt x="725" y="718"/>
                        <a:pt x="844" y="1086"/>
                      </a:cubicBezTo>
                      <a:cubicBezTo>
                        <a:pt x="1082" y="1171"/>
                        <a:pt x="1082" y="1171"/>
                        <a:pt x="1082" y="1171"/>
                      </a:cubicBezTo>
                      <a:cubicBezTo>
                        <a:pt x="1224" y="962"/>
                        <a:pt x="1224" y="962"/>
                        <a:pt x="1224" y="962"/>
                      </a:cubicBezTo>
                      <a:cubicBezTo>
                        <a:pt x="1225" y="962"/>
                        <a:pt x="1225" y="962"/>
                        <a:pt x="1225" y="962"/>
                      </a:cubicBezTo>
                      <a:cubicBezTo>
                        <a:pt x="1054" y="436"/>
                        <a:pt x="580" y="46"/>
                        <a:pt x="9" y="0"/>
                      </a:cubicBezTo>
                      <a:cubicBezTo>
                        <a:pt x="160" y="195"/>
                        <a:pt x="160" y="195"/>
                        <a:pt x="160" y="195"/>
                      </a:cubicBezTo>
                      <a:lnTo>
                        <a:pt x="0" y="401"/>
                      </a:lnTo>
                      <a:close/>
                    </a:path>
                  </a:pathLst>
                </a:custGeom>
                <a:solidFill>
                  <a:schemeClr val="accent4">
                    <a:lumMod val="60000"/>
                    <a:lumOff val="40000"/>
                  </a:schemeClr>
                </a:solidFill>
                <a:ln w="12700" cap="flat">
                  <a:noFill/>
                  <a:prstDash val="solid"/>
                  <a:miter lim="800000"/>
                  <a:headEnd/>
                  <a:tailEnd/>
                </a:ln>
                <a:effectLst>
                  <a:outerShdw blurRad="127000" algn="ctr" rotWithShape="0">
                    <a:prstClr val="black">
                      <a:alpha val="40000"/>
                    </a:prstClr>
                  </a:outerShdw>
                </a:effectLst>
                <a:scene3d>
                  <a:camera prst="orthographicFront"/>
                  <a:lightRig rig="threePt" dir="t"/>
                </a:scene3d>
                <a:sp3d>
                  <a:bevelT prst="coolSlant"/>
                </a:sp3d>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5" name="Freeform 132">
                  <a:extLst>
                    <a:ext uri="{FF2B5EF4-FFF2-40B4-BE49-F238E27FC236}">
                      <a16:creationId xmlns:a16="http://schemas.microsoft.com/office/drawing/2014/main" id="{3AE72E6C-7408-41DF-BD6B-CA7FAFF68DC4}"/>
                    </a:ext>
                  </a:extLst>
                </p:cNvPr>
                <p:cNvSpPr>
                  <a:spLocks/>
                </p:cNvSpPr>
                <p:nvPr/>
              </p:nvSpPr>
              <p:spPr bwMode="auto">
                <a:xfrm>
                  <a:off x="2936876" y="1908175"/>
                  <a:ext cx="1830388" cy="1250950"/>
                </a:xfrm>
                <a:custGeom>
                  <a:avLst/>
                  <a:gdLst>
                    <a:gd name="T0" fmla="*/ 379 w 1447"/>
                    <a:gd name="T1" fmla="*/ 990 h 990"/>
                    <a:gd name="T2" fmla="*/ 1292 w 1447"/>
                    <a:gd name="T3" fmla="*/ 400 h 990"/>
                    <a:gd name="T4" fmla="*/ 1447 w 1447"/>
                    <a:gd name="T5" fmla="*/ 200 h 990"/>
                    <a:gd name="T6" fmla="*/ 1292 w 1447"/>
                    <a:gd name="T7" fmla="*/ 0 h 990"/>
                    <a:gd name="T8" fmla="*/ 1292 w 1447"/>
                    <a:gd name="T9" fmla="*/ 0 h 990"/>
                    <a:gd name="T10" fmla="*/ 0 w 1447"/>
                    <a:gd name="T11" fmla="*/ 859 h 990"/>
                    <a:gd name="T12" fmla="*/ 233 w 1447"/>
                    <a:gd name="T13" fmla="*/ 776 h 990"/>
                    <a:gd name="T14" fmla="*/ 379 w 1447"/>
                    <a:gd name="T15" fmla="*/ 990 h 9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7" h="990">
                      <a:moveTo>
                        <a:pt x="379" y="990"/>
                      </a:moveTo>
                      <a:cubicBezTo>
                        <a:pt x="536" y="642"/>
                        <a:pt x="886" y="400"/>
                        <a:pt x="1292" y="400"/>
                      </a:cubicBezTo>
                      <a:cubicBezTo>
                        <a:pt x="1447" y="200"/>
                        <a:pt x="1447" y="200"/>
                        <a:pt x="1447" y="200"/>
                      </a:cubicBezTo>
                      <a:cubicBezTo>
                        <a:pt x="1292" y="0"/>
                        <a:pt x="1292" y="0"/>
                        <a:pt x="1292" y="0"/>
                      </a:cubicBezTo>
                      <a:cubicBezTo>
                        <a:pt x="1292" y="0"/>
                        <a:pt x="1292" y="0"/>
                        <a:pt x="1292" y="0"/>
                      </a:cubicBezTo>
                      <a:cubicBezTo>
                        <a:pt x="711" y="0"/>
                        <a:pt x="212" y="354"/>
                        <a:pt x="0" y="859"/>
                      </a:cubicBezTo>
                      <a:cubicBezTo>
                        <a:pt x="233" y="776"/>
                        <a:pt x="233" y="776"/>
                        <a:pt x="233" y="776"/>
                      </a:cubicBezTo>
                      <a:lnTo>
                        <a:pt x="379" y="990"/>
                      </a:lnTo>
                      <a:close/>
                    </a:path>
                  </a:pathLst>
                </a:custGeom>
                <a:solidFill>
                  <a:schemeClr val="accent1">
                    <a:lumMod val="60000"/>
                    <a:lumOff val="40000"/>
                  </a:schemeClr>
                </a:solidFill>
                <a:ln w="12700" cap="flat">
                  <a:noFill/>
                  <a:prstDash val="solid"/>
                  <a:miter lim="800000"/>
                  <a:headEnd/>
                  <a:tailEnd/>
                </a:ln>
                <a:effectLst>
                  <a:outerShdw blurRad="127000" algn="ctr" rotWithShape="0">
                    <a:prstClr val="black">
                      <a:alpha val="40000"/>
                    </a:prstClr>
                  </a:outerShdw>
                </a:effectLst>
                <a:scene3d>
                  <a:camera prst="orthographicFront"/>
                  <a:lightRig rig="threePt" dir="t"/>
                </a:scene3d>
                <a:sp3d>
                  <a:bevelT prst="coolSlant"/>
                </a:sp3d>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6" name="Freeform 133">
                  <a:extLst>
                    <a:ext uri="{FF2B5EF4-FFF2-40B4-BE49-F238E27FC236}">
                      <a16:creationId xmlns:a16="http://schemas.microsoft.com/office/drawing/2014/main" id="{1E4E4CB2-5494-448E-BCCC-7321BB81CB7C}"/>
                    </a:ext>
                  </a:extLst>
                </p:cNvPr>
                <p:cNvSpPr>
                  <a:spLocks/>
                </p:cNvSpPr>
                <p:nvPr/>
              </p:nvSpPr>
              <p:spPr bwMode="auto">
                <a:xfrm>
                  <a:off x="2800351" y="3022600"/>
                  <a:ext cx="922338" cy="1997075"/>
                </a:xfrm>
                <a:custGeom>
                  <a:avLst/>
                  <a:gdLst>
                    <a:gd name="T0" fmla="*/ 729 w 729"/>
                    <a:gd name="T1" fmla="*/ 1259 h 1579"/>
                    <a:gd name="T2" fmla="*/ 400 w 729"/>
                    <a:gd name="T3" fmla="*/ 518 h 1579"/>
                    <a:gd name="T4" fmla="*/ 449 w 729"/>
                    <a:gd name="T5" fmla="*/ 209 h 1579"/>
                    <a:gd name="T6" fmla="*/ 307 w 729"/>
                    <a:gd name="T7" fmla="*/ 0 h 1579"/>
                    <a:gd name="T8" fmla="*/ 69 w 729"/>
                    <a:gd name="T9" fmla="*/ 85 h 1579"/>
                    <a:gd name="T10" fmla="*/ 68 w 729"/>
                    <a:gd name="T11" fmla="*/ 85 h 1579"/>
                    <a:gd name="T12" fmla="*/ 0 w 729"/>
                    <a:gd name="T13" fmla="*/ 518 h 1579"/>
                    <a:gd name="T14" fmla="*/ 486 w 729"/>
                    <a:gd name="T15" fmla="*/ 1579 h 1579"/>
                    <a:gd name="T16" fmla="*/ 479 w 729"/>
                    <a:gd name="T17" fmla="*/ 1332 h 1579"/>
                    <a:gd name="T18" fmla="*/ 729 w 729"/>
                    <a:gd name="T19" fmla="*/ 125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9" h="1579">
                      <a:moveTo>
                        <a:pt x="729" y="1259"/>
                      </a:moveTo>
                      <a:cubicBezTo>
                        <a:pt x="527" y="1076"/>
                        <a:pt x="400" y="812"/>
                        <a:pt x="400" y="518"/>
                      </a:cubicBezTo>
                      <a:cubicBezTo>
                        <a:pt x="400" y="410"/>
                        <a:pt x="417" y="306"/>
                        <a:pt x="449" y="209"/>
                      </a:cubicBezTo>
                      <a:cubicBezTo>
                        <a:pt x="307" y="0"/>
                        <a:pt x="307" y="0"/>
                        <a:pt x="307" y="0"/>
                      </a:cubicBezTo>
                      <a:cubicBezTo>
                        <a:pt x="69" y="85"/>
                        <a:pt x="69" y="85"/>
                        <a:pt x="69" y="85"/>
                      </a:cubicBezTo>
                      <a:cubicBezTo>
                        <a:pt x="68" y="85"/>
                        <a:pt x="68" y="85"/>
                        <a:pt x="68" y="85"/>
                      </a:cubicBezTo>
                      <a:cubicBezTo>
                        <a:pt x="24" y="222"/>
                        <a:pt x="0" y="367"/>
                        <a:pt x="0" y="518"/>
                      </a:cubicBezTo>
                      <a:cubicBezTo>
                        <a:pt x="0" y="942"/>
                        <a:pt x="189" y="1322"/>
                        <a:pt x="486" y="1579"/>
                      </a:cubicBezTo>
                      <a:cubicBezTo>
                        <a:pt x="479" y="1332"/>
                        <a:pt x="479" y="1332"/>
                        <a:pt x="479" y="1332"/>
                      </a:cubicBezTo>
                      <a:lnTo>
                        <a:pt x="729" y="1259"/>
                      </a:lnTo>
                      <a:close/>
                    </a:path>
                  </a:pathLst>
                </a:custGeom>
                <a:gradFill flip="none" rotWithShape="1">
                  <a:gsLst>
                    <a:gs pos="0">
                      <a:srgbClr val="C0C0C0"/>
                    </a:gs>
                    <a:gs pos="100000">
                      <a:srgbClr val="E6E6E6"/>
                    </a:gs>
                  </a:gsLst>
                  <a:lin ang="16200000" scaled="1"/>
                  <a:tileRect/>
                </a:gradFill>
                <a:ln w="12700" cap="flat">
                  <a:noFill/>
                  <a:prstDash val="solid"/>
                  <a:miter lim="800000"/>
                  <a:headEnd/>
                  <a:tailEnd/>
                </a:ln>
                <a:effectLst>
                  <a:outerShdw blurRad="127000" algn="ctr" rotWithShape="0">
                    <a:prstClr val="black">
                      <a:alpha val="40000"/>
                    </a:prstClr>
                  </a:outerShdw>
                </a:effectLst>
                <a:scene3d>
                  <a:camera prst="orthographicFront"/>
                  <a:lightRig rig="threePt" dir="t"/>
                </a:scene3d>
                <a:sp3d>
                  <a:bevelT prst="coolSlant"/>
                </a:sp3d>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7" name="Freeform 134">
                  <a:extLst>
                    <a:ext uri="{FF2B5EF4-FFF2-40B4-BE49-F238E27FC236}">
                      <a16:creationId xmlns:a16="http://schemas.microsoft.com/office/drawing/2014/main" id="{B9C39B12-9DC2-42E3-9F74-C9FB099DBB6C}"/>
                    </a:ext>
                  </a:extLst>
                </p:cNvPr>
                <p:cNvSpPr>
                  <a:spLocks/>
                </p:cNvSpPr>
                <p:nvPr/>
              </p:nvSpPr>
              <p:spPr bwMode="auto">
                <a:xfrm>
                  <a:off x="3519488" y="4700588"/>
                  <a:ext cx="1970088" cy="747713"/>
                </a:xfrm>
                <a:custGeom>
                  <a:avLst/>
                  <a:gdLst>
                    <a:gd name="T0" fmla="*/ 1329 w 1558"/>
                    <a:gd name="T1" fmla="*/ 59 h 591"/>
                    <a:gd name="T2" fmla="*/ 831 w 1558"/>
                    <a:gd name="T3" fmla="*/ 191 h 591"/>
                    <a:gd name="T4" fmla="*/ 243 w 1558"/>
                    <a:gd name="T5" fmla="*/ 0 h 591"/>
                    <a:gd name="T6" fmla="*/ 243 w 1558"/>
                    <a:gd name="T7" fmla="*/ 0 h 591"/>
                    <a:gd name="T8" fmla="*/ 0 w 1558"/>
                    <a:gd name="T9" fmla="*/ 71 h 591"/>
                    <a:gd name="T10" fmla="*/ 8 w 1558"/>
                    <a:gd name="T11" fmla="*/ 324 h 591"/>
                    <a:gd name="T12" fmla="*/ 8 w 1558"/>
                    <a:gd name="T13" fmla="*/ 324 h 591"/>
                    <a:gd name="T14" fmla="*/ 831 w 1558"/>
                    <a:gd name="T15" fmla="*/ 591 h 591"/>
                    <a:gd name="T16" fmla="*/ 1558 w 1558"/>
                    <a:gd name="T17" fmla="*/ 388 h 591"/>
                    <a:gd name="T18" fmla="*/ 1321 w 1558"/>
                    <a:gd name="T19" fmla="*/ 319 h 591"/>
                    <a:gd name="T20" fmla="*/ 1329 w 1558"/>
                    <a:gd name="T21" fmla="*/ 59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8" h="591">
                      <a:moveTo>
                        <a:pt x="1329" y="59"/>
                      </a:moveTo>
                      <a:cubicBezTo>
                        <a:pt x="1182" y="143"/>
                        <a:pt x="1012" y="191"/>
                        <a:pt x="831" y="191"/>
                      </a:cubicBezTo>
                      <a:cubicBezTo>
                        <a:pt x="611" y="191"/>
                        <a:pt x="408" y="120"/>
                        <a:pt x="243" y="0"/>
                      </a:cubicBezTo>
                      <a:cubicBezTo>
                        <a:pt x="243" y="0"/>
                        <a:pt x="243" y="0"/>
                        <a:pt x="243" y="0"/>
                      </a:cubicBezTo>
                      <a:cubicBezTo>
                        <a:pt x="0" y="71"/>
                        <a:pt x="0" y="71"/>
                        <a:pt x="0" y="71"/>
                      </a:cubicBezTo>
                      <a:cubicBezTo>
                        <a:pt x="8" y="324"/>
                        <a:pt x="8" y="324"/>
                        <a:pt x="8" y="324"/>
                      </a:cubicBezTo>
                      <a:cubicBezTo>
                        <a:pt x="8" y="324"/>
                        <a:pt x="8" y="324"/>
                        <a:pt x="8" y="324"/>
                      </a:cubicBezTo>
                      <a:cubicBezTo>
                        <a:pt x="239" y="492"/>
                        <a:pt x="523" y="591"/>
                        <a:pt x="831" y="591"/>
                      </a:cubicBezTo>
                      <a:cubicBezTo>
                        <a:pt x="1097" y="591"/>
                        <a:pt x="1346" y="517"/>
                        <a:pt x="1558" y="388"/>
                      </a:cubicBezTo>
                      <a:cubicBezTo>
                        <a:pt x="1321" y="319"/>
                        <a:pt x="1321" y="319"/>
                        <a:pt x="1321" y="319"/>
                      </a:cubicBezTo>
                      <a:lnTo>
                        <a:pt x="1329" y="59"/>
                      </a:lnTo>
                      <a:close/>
                    </a:path>
                  </a:pathLst>
                </a:custGeom>
                <a:solidFill>
                  <a:schemeClr val="accent2">
                    <a:lumMod val="60000"/>
                    <a:lumOff val="40000"/>
                  </a:schemeClr>
                </a:solidFill>
                <a:ln w="12700" cap="flat">
                  <a:noFill/>
                  <a:prstDash val="solid"/>
                  <a:miter lim="800000"/>
                  <a:headEnd/>
                  <a:tailEnd/>
                </a:ln>
                <a:effectLst>
                  <a:outerShdw blurRad="127000" algn="ctr" rotWithShape="0">
                    <a:prstClr val="black">
                      <a:alpha val="40000"/>
                    </a:prstClr>
                  </a:outerShdw>
                </a:effectLst>
                <a:scene3d>
                  <a:camera prst="orthographicFront"/>
                  <a:lightRig rig="threePt" dir="t"/>
                </a:scene3d>
                <a:sp3d>
                  <a:bevelT prst="coolSlant"/>
                </a:sp3d>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sp>
              <p:nvSpPr>
                <p:cNvPr id="18" name="Freeform 135">
                  <a:extLst>
                    <a:ext uri="{FF2B5EF4-FFF2-40B4-BE49-F238E27FC236}">
                      <a16:creationId xmlns:a16="http://schemas.microsoft.com/office/drawing/2014/main" id="{3CF825E0-3834-4F88-AF39-B65534EA4999}"/>
                    </a:ext>
                  </a:extLst>
                </p:cNvPr>
                <p:cNvSpPr>
                  <a:spLocks/>
                </p:cNvSpPr>
                <p:nvPr/>
              </p:nvSpPr>
              <p:spPr bwMode="auto">
                <a:xfrm>
                  <a:off x="5303838" y="3270250"/>
                  <a:ext cx="1038225" cy="1839913"/>
                </a:xfrm>
                <a:custGeom>
                  <a:avLst/>
                  <a:gdLst>
                    <a:gd name="T0" fmla="*/ 644 w 820"/>
                    <a:gd name="T1" fmla="*/ 205 h 1455"/>
                    <a:gd name="T2" fmla="*/ 399 w 820"/>
                    <a:gd name="T3" fmla="*/ 117 h 1455"/>
                    <a:gd name="T4" fmla="*/ 420 w 820"/>
                    <a:gd name="T5" fmla="*/ 322 h 1455"/>
                    <a:gd name="T6" fmla="*/ 8 w 820"/>
                    <a:gd name="T7" fmla="*/ 1131 h 1455"/>
                    <a:gd name="T8" fmla="*/ 8 w 820"/>
                    <a:gd name="T9" fmla="*/ 1131 h 1455"/>
                    <a:gd name="T10" fmla="*/ 0 w 820"/>
                    <a:gd name="T11" fmla="*/ 1384 h 1455"/>
                    <a:gd name="T12" fmla="*/ 243 w 820"/>
                    <a:gd name="T13" fmla="*/ 1455 h 1455"/>
                    <a:gd name="T14" fmla="*/ 243 w 820"/>
                    <a:gd name="T15" fmla="*/ 1455 h 1455"/>
                    <a:gd name="T16" fmla="*/ 820 w 820"/>
                    <a:gd name="T17" fmla="*/ 322 h 1455"/>
                    <a:gd name="T18" fmla="*/ 783 w 820"/>
                    <a:gd name="T19" fmla="*/ 0 h 1455"/>
                    <a:gd name="T20" fmla="*/ 644 w 820"/>
                    <a:gd name="T21" fmla="*/ 20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0" h="1455">
                      <a:moveTo>
                        <a:pt x="644" y="205"/>
                      </a:moveTo>
                      <a:cubicBezTo>
                        <a:pt x="399" y="117"/>
                        <a:pt x="399" y="117"/>
                        <a:pt x="399" y="117"/>
                      </a:cubicBezTo>
                      <a:cubicBezTo>
                        <a:pt x="413" y="183"/>
                        <a:pt x="420" y="252"/>
                        <a:pt x="420" y="322"/>
                      </a:cubicBezTo>
                      <a:cubicBezTo>
                        <a:pt x="420" y="655"/>
                        <a:pt x="258" y="949"/>
                        <a:pt x="8" y="1131"/>
                      </a:cubicBezTo>
                      <a:cubicBezTo>
                        <a:pt x="8" y="1131"/>
                        <a:pt x="8" y="1131"/>
                        <a:pt x="8" y="1131"/>
                      </a:cubicBezTo>
                      <a:cubicBezTo>
                        <a:pt x="0" y="1384"/>
                        <a:pt x="0" y="1384"/>
                        <a:pt x="0" y="1384"/>
                      </a:cubicBezTo>
                      <a:cubicBezTo>
                        <a:pt x="243" y="1455"/>
                        <a:pt x="243" y="1455"/>
                        <a:pt x="243" y="1455"/>
                      </a:cubicBezTo>
                      <a:cubicBezTo>
                        <a:pt x="243" y="1455"/>
                        <a:pt x="243" y="1455"/>
                        <a:pt x="243" y="1455"/>
                      </a:cubicBezTo>
                      <a:cubicBezTo>
                        <a:pt x="593" y="1200"/>
                        <a:pt x="820" y="788"/>
                        <a:pt x="820" y="322"/>
                      </a:cubicBezTo>
                      <a:cubicBezTo>
                        <a:pt x="820" y="211"/>
                        <a:pt x="807" y="104"/>
                        <a:pt x="783" y="0"/>
                      </a:cubicBezTo>
                      <a:lnTo>
                        <a:pt x="644" y="205"/>
                      </a:lnTo>
                      <a:close/>
                    </a:path>
                  </a:pathLst>
                </a:custGeom>
                <a:solidFill>
                  <a:schemeClr val="accent6">
                    <a:lumMod val="40000"/>
                    <a:lumOff val="60000"/>
                  </a:schemeClr>
                </a:solidFill>
                <a:ln w="12700" cap="flat">
                  <a:noFill/>
                  <a:prstDash val="solid"/>
                  <a:miter lim="800000"/>
                  <a:headEnd/>
                  <a:tailEnd/>
                </a:ln>
                <a:effectLst>
                  <a:outerShdw blurRad="127000" algn="ctr" rotWithShape="0">
                    <a:prstClr val="black">
                      <a:alpha val="40000"/>
                    </a:prstClr>
                  </a:outerShdw>
                </a:effectLst>
                <a:scene3d>
                  <a:camera prst="orthographicFront"/>
                  <a:lightRig rig="threePt" dir="t"/>
                </a:scene3d>
                <a:sp3d>
                  <a:bevelT prst="coolSlant"/>
                </a:sp3d>
              </p:spPr>
              <p:txBody>
                <a:bodyPr vert="horz" wrap="square" lIns="91440" tIns="45720" rIns="91440" bIns="45720" numCol="1" anchor="t" anchorCtr="0" compatLnSpc="1">
                  <a:prstTxWarp prst="textNoShape">
                    <a:avLst/>
                  </a:prstTxWarp>
                </a:bodyPr>
                <a:lstStyle/>
                <a:p>
                  <a:endParaRPr lang="de-DE">
                    <a:solidFill>
                      <a:prstClr val="black"/>
                    </a:solidFill>
                  </a:endParaRPr>
                </a:p>
              </p:txBody>
            </p:sp>
          </p:grpSp>
          <p:sp>
            <p:nvSpPr>
              <p:cNvPr id="13" name="Oval 29">
                <a:extLst>
                  <a:ext uri="{FF2B5EF4-FFF2-40B4-BE49-F238E27FC236}">
                    <a16:creationId xmlns:a16="http://schemas.microsoft.com/office/drawing/2014/main" id="{1A1B3D66-14D0-455B-A811-3DA4E13C9030}"/>
                  </a:ext>
                </a:extLst>
              </p:cNvPr>
              <p:cNvSpPr>
                <a:spLocks noChangeArrowheads="1"/>
              </p:cNvSpPr>
              <p:nvPr/>
            </p:nvSpPr>
            <p:spPr bwMode="gray">
              <a:xfrm>
                <a:off x="3660776" y="2724357"/>
                <a:ext cx="1828800" cy="1828800"/>
              </a:xfrm>
              <a:prstGeom prst="ellipse">
                <a:avLst/>
              </a:prstGeom>
              <a:solidFill>
                <a:schemeClr val="accent1"/>
              </a:solidFill>
              <a:ln w="12700">
                <a:noFill/>
                <a:prstDash val="lgDash"/>
                <a:round/>
                <a:headEnd/>
                <a:tailEnd/>
              </a:ln>
              <a:effectLst>
                <a:outerShdw blurRad="127000" algn="ctr" rotWithShape="0">
                  <a:prstClr val="black">
                    <a:alpha val="40000"/>
                  </a:prstClr>
                </a:outerShdw>
              </a:effectLst>
              <a:scene3d>
                <a:camera prst="orthographicFront"/>
                <a:lightRig rig="threePt" dir="t"/>
              </a:scene3d>
              <a:sp3d>
                <a:bevelT w="1008000" h="1008000"/>
                <a:bevelB w="1008000" h="1008000"/>
              </a:sp3d>
            </p:spPr>
            <p:txBody>
              <a:bodyPr vert="horz" wrap="none" lIns="0" tIns="0" rIns="0" bIns="0" anchor="ctr" anchorCtr="0">
                <a:noAutofit/>
              </a:bodyPr>
              <a:lstStyle/>
              <a:p>
                <a:pPr algn="ctr"/>
                <a:r>
                  <a:rPr lang="de-DE" sz="1600" b="1" noProof="1">
                    <a:solidFill>
                      <a:srgbClr val="FFFFFF"/>
                    </a:solidFill>
                    <a:effectLst>
                      <a:outerShdw blurRad="190500" algn="ctr" rotWithShape="0">
                        <a:prstClr val="black">
                          <a:alpha val="50000"/>
                        </a:prstClr>
                      </a:outerShdw>
                    </a:effectLst>
                  </a:rPr>
                  <a:t>Connected </a:t>
                </a:r>
              </a:p>
              <a:p>
                <a:pPr algn="ctr"/>
                <a:r>
                  <a:rPr lang="de-DE" sz="1600" b="1" noProof="1">
                    <a:solidFill>
                      <a:srgbClr val="FFFFFF"/>
                    </a:solidFill>
                    <a:effectLst>
                      <a:outerShdw blurRad="190500" algn="ctr" rotWithShape="0">
                        <a:prstClr val="black">
                          <a:alpha val="50000"/>
                        </a:prstClr>
                      </a:outerShdw>
                    </a:effectLst>
                  </a:rPr>
                  <a:t>Innovation</a:t>
                </a:r>
              </a:p>
            </p:txBody>
          </p:sp>
        </p:grpSp>
        <p:sp>
          <p:nvSpPr>
            <p:cNvPr id="7" name="Textfeld 46">
              <a:extLst>
                <a:ext uri="{FF2B5EF4-FFF2-40B4-BE49-F238E27FC236}">
                  <a16:creationId xmlns:a16="http://schemas.microsoft.com/office/drawing/2014/main" id="{DF293DD7-C14D-4E20-AEAE-5F368B2698D5}"/>
                </a:ext>
              </a:extLst>
            </p:cNvPr>
            <p:cNvSpPr txBox="1"/>
            <p:nvPr/>
          </p:nvSpPr>
          <p:spPr>
            <a:xfrm rot="2700000">
              <a:off x="2688996" y="2539918"/>
              <a:ext cx="1209862" cy="415038"/>
            </a:xfrm>
            <a:prstGeom prst="rect">
              <a:avLst/>
            </a:prstGeom>
            <a:noFill/>
          </p:spPr>
          <p:txBody>
            <a:bodyPr wrap="none" lIns="0" tIns="0" rIns="0" bIns="0" rtlCol="0" anchor="ctr" anchorCtr="0">
              <a:prstTxWarp prst="textArchUp">
                <a:avLst/>
              </a:prstTxWarp>
              <a:spAutoFit/>
            </a:bodyPr>
            <a:lstStyle/>
            <a:p>
              <a:pPr algn="ctr"/>
              <a:r>
                <a:rPr lang="en-US" b="1" dirty="0">
                  <a:solidFill>
                    <a:srgbClr val="000000"/>
                  </a:solidFill>
                  <a:cs typeface="Arial" charset="0"/>
                </a:rPr>
                <a:t>Services</a:t>
              </a:r>
            </a:p>
          </p:txBody>
        </p:sp>
        <p:sp>
          <p:nvSpPr>
            <p:cNvPr id="8" name="Textfeld 47">
              <a:extLst>
                <a:ext uri="{FF2B5EF4-FFF2-40B4-BE49-F238E27FC236}">
                  <a16:creationId xmlns:a16="http://schemas.microsoft.com/office/drawing/2014/main" id="{23DF7DE3-6387-4325-9811-6F8C4A47A015}"/>
                </a:ext>
              </a:extLst>
            </p:cNvPr>
            <p:cNvSpPr txBox="1"/>
            <p:nvPr/>
          </p:nvSpPr>
          <p:spPr>
            <a:xfrm rot="19730208">
              <a:off x="1171798" y="2360183"/>
              <a:ext cx="1209862" cy="415038"/>
            </a:xfrm>
            <a:prstGeom prst="rect">
              <a:avLst/>
            </a:prstGeom>
            <a:noFill/>
          </p:spPr>
          <p:txBody>
            <a:bodyPr wrap="none" lIns="0" tIns="0" rIns="0" bIns="0" rtlCol="0" anchor="ctr" anchorCtr="0">
              <a:prstTxWarp prst="textArchUp">
                <a:avLst/>
              </a:prstTxWarp>
              <a:spAutoFit/>
            </a:bodyPr>
            <a:lstStyle/>
            <a:p>
              <a:pPr algn="ctr"/>
              <a:r>
                <a:rPr lang="en-US" b="1" dirty="0">
                  <a:solidFill>
                    <a:srgbClr val="000000"/>
                  </a:solidFill>
                  <a:cs typeface="Arial" charset="0"/>
                </a:rPr>
                <a:t>Product</a:t>
              </a:r>
            </a:p>
          </p:txBody>
        </p:sp>
        <p:sp>
          <p:nvSpPr>
            <p:cNvPr id="9" name="Textfeld 48">
              <a:extLst>
                <a:ext uri="{FF2B5EF4-FFF2-40B4-BE49-F238E27FC236}">
                  <a16:creationId xmlns:a16="http://schemas.microsoft.com/office/drawing/2014/main" id="{40A84101-A672-4989-B791-CF955A1A26AE}"/>
                </a:ext>
              </a:extLst>
            </p:cNvPr>
            <p:cNvSpPr txBox="1"/>
            <p:nvPr/>
          </p:nvSpPr>
          <p:spPr>
            <a:xfrm rot="15448725">
              <a:off x="552619" y="3762683"/>
              <a:ext cx="1209862" cy="415038"/>
            </a:xfrm>
            <a:prstGeom prst="rect">
              <a:avLst/>
            </a:prstGeom>
            <a:noFill/>
          </p:spPr>
          <p:txBody>
            <a:bodyPr wrap="none" lIns="0" tIns="0" rIns="0" bIns="0" rtlCol="0" anchor="ctr" anchorCtr="0">
              <a:prstTxWarp prst="textArchUp">
                <a:avLst/>
              </a:prstTxWarp>
              <a:spAutoFit/>
            </a:bodyPr>
            <a:lstStyle/>
            <a:p>
              <a:pPr algn="ctr"/>
              <a:r>
                <a:rPr lang="en-US" b="1" dirty="0">
                  <a:solidFill>
                    <a:srgbClr val="000000"/>
                  </a:solidFill>
                  <a:cs typeface="Arial" charset="0"/>
                </a:rPr>
                <a:t>Community</a:t>
              </a:r>
            </a:p>
          </p:txBody>
        </p:sp>
        <p:sp>
          <p:nvSpPr>
            <p:cNvPr id="10" name="Textfeld 49">
              <a:extLst>
                <a:ext uri="{FF2B5EF4-FFF2-40B4-BE49-F238E27FC236}">
                  <a16:creationId xmlns:a16="http://schemas.microsoft.com/office/drawing/2014/main" id="{10472077-B74C-4A47-8566-A0B10B6B4687}"/>
                </a:ext>
              </a:extLst>
            </p:cNvPr>
            <p:cNvSpPr txBox="1"/>
            <p:nvPr/>
          </p:nvSpPr>
          <p:spPr>
            <a:xfrm rot="17652668">
              <a:off x="3013924" y="4060742"/>
              <a:ext cx="1209862" cy="415038"/>
            </a:xfrm>
            <a:prstGeom prst="rect">
              <a:avLst/>
            </a:prstGeom>
            <a:noFill/>
          </p:spPr>
          <p:txBody>
            <a:bodyPr wrap="none" lIns="0" tIns="0" rIns="0" bIns="0" rtlCol="0" anchor="ctr" anchorCtr="0">
              <a:prstTxWarp prst="textArchDown">
                <a:avLst/>
              </a:prstTxWarp>
              <a:spAutoFit/>
            </a:bodyPr>
            <a:lstStyle/>
            <a:p>
              <a:pPr algn="ctr"/>
              <a:r>
                <a:rPr lang="en-US" b="1" dirty="0">
                  <a:solidFill>
                    <a:srgbClr val="000000"/>
                  </a:solidFill>
                  <a:cs typeface="Arial" charset="0"/>
                </a:rPr>
                <a:t>Platform</a:t>
              </a:r>
            </a:p>
          </p:txBody>
        </p:sp>
        <p:sp>
          <p:nvSpPr>
            <p:cNvPr id="11" name="Textfeld 50">
              <a:extLst>
                <a:ext uri="{FF2B5EF4-FFF2-40B4-BE49-F238E27FC236}">
                  <a16:creationId xmlns:a16="http://schemas.microsoft.com/office/drawing/2014/main" id="{36FA9721-24DC-474C-BD2F-B1B15F1C7729}"/>
                </a:ext>
              </a:extLst>
            </p:cNvPr>
            <p:cNvSpPr txBox="1"/>
            <p:nvPr/>
          </p:nvSpPr>
          <p:spPr>
            <a:xfrm rot="263015">
              <a:off x="1631020" y="4808012"/>
              <a:ext cx="1209862" cy="415038"/>
            </a:xfrm>
            <a:prstGeom prst="rect">
              <a:avLst/>
            </a:prstGeom>
            <a:noFill/>
          </p:spPr>
          <p:txBody>
            <a:bodyPr wrap="none" lIns="0" tIns="0" rIns="0" bIns="0" rtlCol="0" anchor="ctr" anchorCtr="0">
              <a:prstTxWarp prst="textArchDown">
                <a:avLst/>
              </a:prstTxWarp>
              <a:spAutoFit/>
            </a:bodyPr>
            <a:lstStyle/>
            <a:p>
              <a:pPr algn="ctr"/>
              <a:r>
                <a:rPr lang="en-US" b="1" dirty="0">
                  <a:solidFill>
                    <a:srgbClr val="000000"/>
                  </a:solidFill>
                  <a:cs typeface="Arial" charset="0"/>
                </a:rPr>
                <a:t>Content</a:t>
              </a:r>
            </a:p>
          </p:txBody>
        </p:sp>
      </p:grpSp>
      <p:grpSp>
        <p:nvGrpSpPr>
          <p:cNvPr id="19" name="Group 18">
            <a:extLst>
              <a:ext uri="{FF2B5EF4-FFF2-40B4-BE49-F238E27FC236}">
                <a16:creationId xmlns:a16="http://schemas.microsoft.com/office/drawing/2014/main" id="{07BD50BC-6FEB-4DE4-A16A-91D41C59805F}"/>
              </a:ext>
            </a:extLst>
          </p:cNvPr>
          <p:cNvGrpSpPr/>
          <p:nvPr/>
        </p:nvGrpSpPr>
        <p:grpSpPr>
          <a:xfrm>
            <a:off x="4554772" y="2928251"/>
            <a:ext cx="1888056" cy="1501442"/>
            <a:chOff x="5000530" y="3242519"/>
            <a:chExt cx="1888056" cy="1501442"/>
          </a:xfrm>
        </p:grpSpPr>
        <p:sp>
          <p:nvSpPr>
            <p:cNvPr id="20" name="Rectangle 19">
              <a:extLst>
                <a:ext uri="{FF2B5EF4-FFF2-40B4-BE49-F238E27FC236}">
                  <a16:creationId xmlns:a16="http://schemas.microsoft.com/office/drawing/2014/main" id="{3C6565C4-B154-4AB7-9CB8-FF0D0BCC17CC}"/>
                </a:ext>
              </a:extLst>
            </p:cNvPr>
            <p:cNvSpPr/>
            <p:nvPr/>
          </p:nvSpPr>
          <p:spPr>
            <a:xfrm>
              <a:off x="5000530" y="3982484"/>
              <a:ext cx="1560030" cy="73152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kern="0">
                <a:solidFill>
                  <a:srgbClr val="FFFFFF"/>
                </a:solidFill>
                <a:latin typeface="Segoe UI" panose="020B0502040204020203" pitchFamily="34" charset="0"/>
                <a:cs typeface="Segoe UI" panose="020B0502040204020203" pitchFamily="34" charset="0"/>
                <a:sym typeface="Arial"/>
                <a:rtl val="0"/>
              </a:endParaRPr>
            </a:p>
          </p:txBody>
        </p:sp>
        <p:sp>
          <p:nvSpPr>
            <p:cNvPr id="21" name="Rectangle 20">
              <a:extLst>
                <a:ext uri="{FF2B5EF4-FFF2-40B4-BE49-F238E27FC236}">
                  <a16:creationId xmlns:a16="http://schemas.microsoft.com/office/drawing/2014/main" id="{BC9A61CC-5736-4687-B10B-7839C3426461}"/>
                </a:ext>
              </a:extLst>
            </p:cNvPr>
            <p:cNvSpPr/>
            <p:nvPr/>
          </p:nvSpPr>
          <p:spPr>
            <a:xfrm>
              <a:off x="5080394" y="4097630"/>
              <a:ext cx="1808192"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latin typeface="Segoe UI" panose="020B0502040204020203" pitchFamily="34" charset="0"/>
                  <a:cs typeface="Segoe UI" panose="020B0502040204020203" pitchFamily="34" charset="0"/>
                </a:rPr>
                <a:t>Understand</a:t>
              </a:r>
              <a:r>
                <a:rPr lang="en-US" sz="1200" dirty="0">
                  <a:latin typeface="Segoe UI" panose="020B0502040204020203" pitchFamily="34" charset="0"/>
                  <a:cs typeface="Segoe UI" panose="020B0502040204020203" pitchFamily="34" charset="0"/>
                </a:rPr>
                <a:t> the </a:t>
              </a:r>
              <a:r>
                <a:rPr lang="en-US" sz="1200" b="1" dirty="0">
                  <a:latin typeface="Segoe UI" panose="020B0502040204020203" pitchFamily="34" charset="0"/>
                  <a:cs typeface="Segoe UI" panose="020B0502040204020203" pitchFamily="34" charset="0"/>
                </a:rPr>
                <a:t>consumer</a:t>
              </a:r>
              <a:r>
                <a:rPr lang="en-US" sz="1200" dirty="0">
                  <a:latin typeface="Segoe UI" panose="020B0502040204020203" pitchFamily="34" charset="0"/>
                  <a:cs typeface="Segoe UI" panose="020B0502040204020203" pitchFamily="34" charset="0"/>
                </a:rPr>
                <a:t> better</a:t>
              </a:r>
              <a:br>
                <a:rPr lang="en-US" sz="1200" dirty="0">
                  <a:latin typeface="Segoe UI" panose="020B0502040204020203" pitchFamily="34" charset="0"/>
                  <a:cs typeface="Segoe UI" panose="020B0502040204020203" pitchFamily="34" charset="0"/>
                </a:rPr>
              </a:br>
              <a:endParaRPr lang="en-US" sz="1200" dirty="0">
                <a:latin typeface="Segoe UI" panose="020B0502040204020203" pitchFamily="34" charset="0"/>
                <a:cs typeface="Segoe UI" panose="020B0502040204020203" pitchFamily="34" charset="0"/>
              </a:endParaRPr>
            </a:p>
          </p:txBody>
        </p:sp>
        <p:pic>
          <p:nvPicPr>
            <p:cNvPr id="22" name="Picture 21" descr="https://d30y9cdsu7xlg0.cloudfront.net/png/55168-200.png">
              <a:extLst>
                <a:ext uri="{FF2B5EF4-FFF2-40B4-BE49-F238E27FC236}">
                  <a16:creationId xmlns:a16="http://schemas.microsoft.com/office/drawing/2014/main" id="{67C0F787-E764-408A-BC6D-4091AB2BDE40}"/>
                </a:ext>
              </a:extLst>
            </p:cNvPr>
            <p:cNvPicPr>
              <a:picLocks noChangeAspect="1" noChangeArrowheads="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458424" y="3242519"/>
              <a:ext cx="621850" cy="6218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1C0673D8-5C54-4537-89C0-23AC0F3F8B47}"/>
              </a:ext>
            </a:extLst>
          </p:cNvPr>
          <p:cNvGrpSpPr/>
          <p:nvPr/>
        </p:nvGrpSpPr>
        <p:grpSpPr>
          <a:xfrm>
            <a:off x="6189909" y="2523679"/>
            <a:ext cx="1854954" cy="1876057"/>
            <a:chOff x="6278524" y="3177934"/>
            <a:chExt cx="1854954" cy="1876057"/>
          </a:xfrm>
        </p:grpSpPr>
        <p:sp>
          <p:nvSpPr>
            <p:cNvPr id="24" name="Rectangle 23">
              <a:extLst>
                <a:ext uri="{FF2B5EF4-FFF2-40B4-BE49-F238E27FC236}">
                  <a16:creationId xmlns:a16="http://schemas.microsoft.com/office/drawing/2014/main" id="{BC483052-427D-4BC4-80F2-B57F529910B8}"/>
                </a:ext>
              </a:extLst>
            </p:cNvPr>
            <p:cNvSpPr/>
            <p:nvPr/>
          </p:nvSpPr>
          <p:spPr>
            <a:xfrm>
              <a:off x="6373792" y="3891544"/>
              <a:ext cx="1642780" cy="11624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kern="0">
                <a:solidFill>
                  <a:srgbClr val="FFFFFF"/>
                </a:solidFill>
                <a:latin typeface="Segoe UI" panose="020B0502040204020203" pitchFamily="34" charset="0"/>
                <a:cs typeface="Segoe UI" panose="020B0502040204020203" pitchFamily="34" charset="0"/>
                <a:sym typeface="Arial"/>
                <a:rtl val="0"/>
              </a:endParaRPr>
            </a:p>
          </p:txBody>
        </p:sp>
        <p:sp>
          <p:nvSpPr>
            <p:cNvPr id="25" name="Rectangle 24">
              <a:extLst>
                <a:ext uri="{FF2B5EF4-FFF2-40B4-BE49-F238E27FC236}">
                  <a16:creationId xmlns:a16="http://schemas.microsoft.com/office/drawing/2014/main" id="{3032ED5F-B1AE-4AC2-B5D0-F761EC54FCF2}"/>
                </a:ext>
              </a:extLst>
            </p:cNvPr>
            <p:cNvSpPr/>
            <p:nvPr/>
          </p:nvSpPr>
          <p:spPr>
            <a:xfrm>
              <a:off x="6278524" y="4172647"/>
              <a:ext cx="1854954" cy="830997"/>
            </a:xfrm>
            <a:prstGeom prst="rect">
              <a:avLst/>
            </a:prstGeom>
          </p:spPr>
          <p:txBody>
            <a:bodyPr wrap="square">
              <a:spAutoFit/>
            </a:bodyPr>
            <a:lstStyle/>
            <a:p>
              <a:pPr algn="ctr"/>
              <a:r>
                <a:rPr lang="en-US" sz="1200" b="1" dirty="0">
                  <a:solidFill>
                    <a:schemeClr val="bg1"/>
                  </a:solidFill>
                  <a:latin typeface="Segoe UI" panose="020B0502040204020203" pitchFamily="34" charset="0"/>
                  <a:cs typeface="Segoe UI" panose="020B0502040204020203" pitchFamily="34" charset="0"/>
                </a:rPr>
                <a:t>Enhance consumer experience &amp; interaction</a:t>
              </a:r>
              <a:br>
                <a:rPr lang="en-US" sz="1200" b="1" dirty="0">
                  <a:solidFill>
                    <a:schemeClr val="bg1"/>
                  </a:solidFill>
                  <a:latin typeface="Segoe UI" panose="020B0502040204020203" pitchFamily="34" charset="0"/>
                  <a:cs typeface="Segoe UI" panose="020B0502040204020203" pitchFamily="34" charset="0"/>
                </a:rPr>
              </a:br>
              <a:endParaRPr lang="en-US" sz="1200" b="1" dirty="0">
                <a:solidFill>
                  <a:schemeClr val="bg1"/>
                </a:solidFill>
                <a:latin typeface="Segoe UI" panose="020B0502040204020203" pitchFamily="34" charset="0"/>
                <a:cs typeface="Segoe UI" panose="020B0502040204020203" pitchFamily="34" charset="0"/>
              </a:endParaRPr>
            </a:p>
          </p:txBody>
        </p:sp>
        <p:pic>
          <p:nvPicPr>
            <p:cNvPr id="26" name="Picture 25" descr="https://d30y9cdsu7xlg0.cloudfront.net/png/131786-200.png">
              <a:extLst>
                <a:ext uri="{FF2B5EF4-FFF2-40B4-BE49-F238E27FC236}">
                  <a16:creationId xmlns:a16="http://schemas.microsoft.com/office/drawing/2014/main" id="{E3A3EB5C-6C84-4535-9DE0-DFE01800C24A}"/>
                </a:ext>
              </a:extLst>
            </p:cNvPr>
            <p:cNvPicPr>
              <a:picLocks noChangeAspect="1" noChangeArrowheads="1"/>
            </p:cNvPicPr>
            <p:nvPr/>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71590" y="3177934"/>
              <a:ext cx="549598" cy="549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9B4334CB-C4DD-4E0E-8EE2-199869C5CF04}"/>
              </a:ext>
            </a:extLst>
          </p:cNvPr>
          <p:cNvGrpSpPr/>
          <p:nvPr/>
        </p:nvGrpSpPr>
        <p:grpSpPr>
          <a:xfrm>
            <a:off x="8119486" y="1950079"/>
            <a:ext cx="1496226" cy="2461320"/>
            <a:chOff x="8227652" y="2932254"/>
            <a:chExt cx="1496226" cy="2461320"/>
          </a:xfrm>
        </p:grpSpPr>
        <p:sp>
          <p:nvSpPr>
            <p:cNvPr id="28" name="Rectangle 27">
              <a:extLst>
                <a:ext uri="{FF2B5EF4-FFF2-40B4-BE49-F238E27FC236}">
                  <a16:creationId xmlns:a16="http://schemas.microsoft.com/office/drawing/2014/main" id="{633983D5-7A76-40E4-9E21-2E2A3F812516}"/>
                </a:ext>
              </a:extLst>
            </p:cNvPr>
            <p:cNvSpPr/>
            <p:nvPr/>
          </p:nvSpPr>
          <p:spPr>
            <a:xfrm>
              <a:off x="8227652" y="3732711"/>
              <a:ext cx="1496226" cy="166086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kern="0">
                <a:solidFill>
                  <a:srgbClr val="FFFFFF"/>
                </a:solidFill>
                <a:latin typeface="Segoe UI" panose="020B0502040204020203" pitchFamily="34" charset="0"/>
                <a:cs typeface="Segoe UI" panose="020B0502040204020203" pitchFamily="34" charset="0"/>
                <a:sym typeface="Arial"/>
                <a:rtl val="0"/>
              </a:endParaRPr>
            </a:p>
          </p:txBody>
        </p:sp>
        <p:sp>
          <p:nvSpPr>
            <p:cNvPr id="29" name="Rectangle 28">
              <a:extLst>
                <a:ext uri="{FF2B5EF4-FFF2-40B4-BE49-F238E27FC236}">
                  <a16:creationId xmlns:a16="http://schemas.microsoft.com/office/drawing/2014/main" id="{33B95DBF-630D-4547-BCB8-BDBCCF487B56}"/>
                </a:ext>
              </a:extLst>
            </p:cNvPr>
            <p:cNvSpPr/>
            <p:nvPr/>
          </p:nvSpPr>
          <p:spPr>
            <a:xfrm>
              <a:off x="8244165" y="4345665"/>
              <a:ext cx="1463199" cy="70788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panose="020B0502040204020203" pitchFamily="34" charset="0"/>
                  <a:cs typeface="Segoe UI" panose="020B0502040204020203" pitchFamily="34" charset="0"/>
                </a:rPr>
                <a:t>Predict </a:t>
              </a:r>
              <a:r>
                <a:rPr lang="en-US" sz="1200" dirty="0">
                  <a:solidFill>
                    <a:schemeClr val="bg1"/>
                  </a:solidFill>
                  <a:latin typeface="Segoe UI" panose="020B0502040204020203" pitchFamily="34" charset="0"/>
                  <a:cs typeface="Segoe UI" panose="020B0502040204020203" pitchFamily="34" charset="0"/>
                </a:rPr>
                <a:t>consumer </a:t>
              </a:r>
              <a:r>
                <a:rPr lang="en-US" sz="1200" b="1" dirty="0">
                  <a:solidFill>
                    <a:schemeClr val="bg1"/>
                  </a:solidFill>
                  <a:latin typeface="Segoe UI" panose="020B0502040204020203" pitchFamily="34" charset="0"/>
                  <a:cs typeface="Segoe UI" panose="020B0502040204020203" pitchFamily="34" charset="0"/>
                </a:rPr>
                <a:t>behavior</a:t>
              </a:r>
              <a:br>
                <a:rPr lang="en-US" sz="1600" dirty="0">
                  <a:solidFill>
                    <a:schemeClr val="bg1"/>
                  </a:solidFill>
                  <a:latin typeface="Segoe UI" panose="020B0502040204020203" pitchFamily="34" charset="0"/>
                  <a:cs typeface="Segoe UI" panose="020B0502040204020203" pitchFamily="34" charset="0"/>
                </a:rPr>
              </a:br>
              <a:endParaRPr lang="en-US" sz="1600" dirty="0">
                <a:solidFill>
                  <a:schemeClr val="bg1"/>
                </a:solidFill>
                <a:latin typeface="Segoe UI" panose="020B0502040204020203" pitchFamily="34" charset="0"/>
                <a:cs typeface="Segoe UI" panose="020B0502040204020203" pitchFamily="34" charset="0"/>
              </a:endParaRPr>
            </a:p>
          </p:txBody>
        </p:sp>
        <p:pic>
          <p:nvPicPr>
            <p:cNvPr id="30" name="Picture 29" descr="https://d30y9cdsu7xlg0.cloudfront.net/png/35238-200.png">
              <a:extLst>
                <a:ext uri="{FF2B5EF4-FFF2-40B4-BE49-F238E27FC236}">
                  <a16:creationId xmlns:a16="http://schemas.microsoft.com/office/drawing/2014/main" id="{3B7FA9AD-D0DE-4FE5-B67C-A6DC8E4D3BB7}"/>
                </a:ext>
              </a:extLst>
            </p:cNvPr>
            <p:cNvPicPr>
              <a:picLocks noChangeAspect="1" noChangeArrowheads="1"/>
            </p:cNvPicPr>
            <p:nvPr/>
          </p:nvPicPr>
          <p:blipFill>
            <a:blip r:embed="rId4"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557916" y="2932254"/>
              <a:ext cx="746736" cy="74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BDA8D032-AA62-43C8-B6B1-816D179FBF68}"/>
              </a:ext>
            </a:extLst>
          </p:cNvPr>
          <p:cNvGrpSpPr/>
          <p:nvPr/>
        </p:nvGrpSpPr>
        <p:grpSpPr>
          <a:xfrm>
            <a:off x="9636840" y="1545412"/>
            <a:ext cx="1893913" cy="2872608"/>
            <a:chOff x="9964316" y="2982074"/>
            <a:chExt cx="1893913" cy="2872608"/>
          </a:xfrm>
        </p:grpSpPr>
        <p:sp>
          <p:nvSpPr>
            <p:cNvPr id="32" name="Rectangle 31">
              <a:extLst>
                <a:ext uri="{FF2B5EF4-FFF2-40B4-BE49-F238E27FC236}">
                  <a16:creationId xmlns:a16="http://schemas.microsoft.com/office/drawing/2014/main" id="{1719AC60-4C41-4C27-A21F-3C240BC048C8}"/>
                </a:ext>
              </a:extLst>
            </p:cNvPr>
            <p:cNvSpPr/>
            <p:nvPr/>
          </p:nvSpPr>
          <p:spPr>
            <a:xfrm>
              <a:off x="10113563" y="3760109"/>
              <a:ext cx="1595421" cy="209457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kern="0">
                <a:solidFill>
                  <a:srgbClr val="FFFFFF"/>
                </a:solidFill>
                <a:latin typeface="Segoe UI" panose="020B0502040204020203" pitchFamily="34" charset="0"/>
                <a:cs typeface="Segoe UI" panose="020B0502040204020203" pitchFamily="34" charset="0"/>
                <a:sym typeface="Arial"/>
                <a:rtl val="0"/>
              </a:endParaRPr>
            </a:p>
          </p:txBody>
        </p:sp>
        <p:sp>
          <p:nvSpPr>
            <p:cNvPr id="33" name="Rectangle 32">
              <a:extLst>
                <a:ext uri="{FF2B5EF4-FFF2-40B4-BE49-F238E27FC236}">
                  <a16:creationId xmlns:a16="http://schemas.microsoft.com/office/drawing/2014/main" id="{C76C242F-0685-4537-9A1C-F9F3866317A8}"/>
                </a:ext>
              </a:extLst>
            </p:cNvPr>
            <p:cNvSpPr/>
            <p:nvPr/>
          </p:nvSpPr>
          <p:spPr>
            <a:xfrm>
              <a:off x="9964316" y="4458719"/>
              <a:ext cx="1893913"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panose="020B0502040204020203" pitchFamily="34" charset="0"/>
                  <a:cs typeface="Segoe UI" panose="020B0502040204020203" pitchFamily="34" charset="0"/>
                </a:rPr>
                <a:t>Influence</a:t>
              </a:r>
              <a:r>
                <a:rPr lang="en-US" sz="1200" dirty="0">
                  <a:solidFill>
                    <a:schemeClr val="bg1"/>
                  </a:solidFill>
                  <a:latin typeface="Segoe UI" panose="020B0502040204020203" pitchFamily="34" charset="0"/>
                  <a:cs typeface="Segoe UI" panose="020B0502040204020203" pitchFamily="34" charset="0"/>
                </a:rPr>
                <a:t> consumer </a:t>
              </a:r>
              <a:r>
                <a:rPr lang="en-US" sz="1200" b="1" dirty="0">
                  <a:solidFill>
                    <a:schemeClr val="bg1"/>
                  </a:solidFill>
                  <a:latin typeface="Segoe UI" panose="020B0502040204020203" pitchFamily="34" charset="0"/>
                  <a:cs typeface="Segoe UI" panose="020B0502040204020203" pitchFamily="34" charset="0"/>
                </a:rPr>
                <a:t>behavior &amp; engagement</a:t>
              </a:r>
            </a:p>
          </p:txBody>
        </p:sp>
        <p:pic>
          <p:nvPicPr>
            <p:cNvPr id="34" name="Picture 33" descr="https://d30y9cdsu7xlg0.cloudfront.net/png/5007-200.png">
              <a:extLst>
                <a:ext uri="{FF2B5EF4-FFF2-40B4-BE49-F238E27FC236}">
                  <a16:creationId xmlns:a16="http://schemas.microsoft.com/office/drawing/2014/main" id="{7E2FD78E-CC75-4AAF-96A1-D7FFFAD1D4AC}"/>
                </a:ext>
              </a:extLst>
            </p:cNvPr>
            <p:cNvPicPr>
              <a:picLocks noChangeAspect="1" noChangeArrowheads="1"/>
            </p:cNvPicPr>
            <p:nvPr/>
          </p:nvPicPr>
          <p:blipFill>
            <a:blip r:embed="rId5"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509588" y="2982074"/>
              <a:ext cx="678250" cy="6782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a:extLst>
              <a:ext uri="{FF2B5EF4-FFF2-40B4-BE49-F238E27FC236}">
                <a16:creationId xmlns:a16="http://schemas.microsoft.com/office/drawing/2014/main" id="{915B2868-8116-4810-A3D7-BEF7AC9F0EF8}"/>
              </a:ext>
            </a:extLst>
          </p:cNvPr>
          <p:cNvGrpSpPr/>
          <p:nvPr/>
        </p:nvGrpSpPr>
        <p:grpSpPr>
          <a:xfrm>
            <a:off x="4094406" y="4766221"/>
            <a:ext cx="7392245" cy="350434"/>
            <a:chOff x="3834214" y="6257203"/>
            <a:chExt cx="8200789" cy="350434"/>
          </a:xfrm>
        </p:grpSpPr>
        <p:sp>
          <p:nvSpPr>
            <p:cNvPr id="36" name="Rectangle 35">
              <a:extLst>
                <a:ext uri="{FF2B5EF4-FFF2-40B4-BE49-F238E27FC236}">
                  <a16:creationId xmlns:a16="http://schemas.microsoft.com/office/drawing/2014/main" id="{7F8707E9-3F68-45B7-AD66-98F86E9C1449}"/>
                </a:ext>
              </a:extLst>
            </p:cNvPr>
            <p:cNvSpPr/>
            <p:nvPr/>
          </p:nvSpPr>
          <p:spPr>
            <a:xfrm>
              <a:off x="3834214" y="6259194"/>
              <a:ext cx="3960000" cy="3474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b="1" dirty="0">
                  <a:solidFill>
                    <a:schemeClr val="tx1"/>
                  </a:solidFill>
                  <a:latin typeface="Segoe UI" panose="020B0502040204020203" pitchFamily="34" charset="0"/>
                  <a:cs typeface="Segoe UI" panose="020B0502040204020203" pitchFamily="34" charset="0"/>
                </a:rPr>
                <a:t>DESCRIPTIVE ANALYTICS – DEEPER INSIGHTS</a:t>
              </a:r>
            </a:p>
          </p:txBody>
        </p:sp>
        <p:sp>
          <p:nvSpPr>
            <p:cNvPr id="37" name="Rectangle 36">
              <a:extLst>
                <a:ext uri="{FF2B5EF4-FFF2-40B4-BE49-F238E27FC236}">
                  <a16:creationId xmlns:a16="http://schemas.microsoft.com/office/drawing/2014/main" id="{B466757B-DC78-4902-B8F3-31BF7C3FCA5A}"/>
                </a:ext>
              </a:extLst>
            </p:cNvPr>
            <p:cNvSpPr/>
            <p:nvPr/>
          </p:nvSpPr>
          <p:spPr>
            <a:xfrm>
              <a:off x="7794214" y="6258224"/>
              <a:ext cx="2162063" cy="3494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b="1" dirty="0">
                  <a:solidFill>
                    <a:schemeClr val="tx1"/>
                  </a:solidFill>
                  <a:latin typeface="Segoe UI" panose="020B0502040204020203" pitchFamily="34" charset="0"/>
                  <a:cs typeface="Segoe UI" panose="020B0502040204020203" pitchFamily="34" charset="0"/>
                </a:rPr>
                <a:t>   PREDICTIVE ANALYTICS</a:t>
              </a:r>
            </a:p>
          </p:txBody>
        </p:sp>
        <p:sp>
          <p:nvSpPr>
            <p:cNvPr id="38" name="Rectangle 37">
              <a:extLst>
                <a:ext uri="{FF2B5EF4-FFF2-40B4-BE49-F238E27FC236}">
                  <a16:creationId xmlns:a16="http://schemas.microsoft.com/office/drawing/2014/main" id="{F543884E-42A0-4B57-9294-9F612C24AE07}"/>
                </a:ext>
              </a:extLst>
            </p:cNvPr>
            <p:cNvSpPr/>
            <p:nvPr/>
          </p:nvSpPr>
          <p:spPr>
            <a:xfrm>
              <a:off x="9868207" y="6257203"/>
              <a:ext cx="2166796" cy="3474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b="1" dirty="0">
                  <a:solidFill>
                    <a:schemeClr val="tx1"/>
                  </a:solidFill>
                  <a:latin typeface="Segoe UI" panose="020B0502040204020203" pitchFamily="34" charset="0"/>
                  <a:cs typeface="Segoe UI" panose="020B0502040204020203" pitchFamily="34" charset="0"/>
                </a:rPr>
                <a:t>PRESCRIPTIVE ANALYTICS</a:t>
              </a:r>
            </a:p>
          </p:txBody>
        </p:sp>
      </p:grpSp>
    </p:spTree>
    <p:extLst>
      <p:ext uri="{BB962C8B-B14F-4D97-AF65-F5344CB8AC3E}">
        <p14:creationId xmlns:p14="http://schemas.microsoft.com/office/powerpoint/2010/main" val="429102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9BBDB5-9589-467C-8FA7-ED30EF7FD1EE}"/>
              </a:ext>
            </a:extLst>
          </p:cNvPr>
          <p:cNvSpPr>
            <a:spLocks noGrp="1"/>
          </p:cNvSpPr>
          <p:nvPr>
            <p:ph sz="quarter" idx="10"/>
          </p:nvPr>
        </p:nvSpPr>
        <p:spPr/>
        <p:txBody>
          <a:bodyPr/>
          <a:lstStyle/>
          <a:p>
            <a:r>
              <a:rPr lang="en-US" dirty="0"/>
              <a:t>Introduction to LatentView</a:t>
            </a:r>
          </a:p>
        </p:txBody>
      </p:sp>
    </p:spTree>
    <p:extLst>
      <p:ext uri="{BB962C8B-B14F-4D97-AF65-F5344CB8AC3E}">
        <p14:creationId xmlns:p14="http://schemas.microsoft.com/office/powerpoint/2010/main" val="4094667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9335-C124-4666-ADDE-6F2D7D1894EE}"/>
              </a:ext>
            </a:extLst>
          </p:cNvPr>
          <p:cNvSpPr>
            <a:spLocks noGrp="1"/>
          </p:cNvSpPr>
          <p:nvPr>
            <p:ph type="title"/>
          </p:nvPr>
        </p:nvSpPr>
        <p:spPr/>
        <p:txBody>
          <a:bodyPr/>
          <a:lstStyle/>
          <a:p>
            <a:r>
              <a:rPr lang="en-GB" dirty="0"/>
              <a:t>Consumer Goods – Digital Marketing</a:t>
            </a:r>
            <a:endParaRPr lang="en-US" dirty="0"/>
          </a:p>
        </p:txBody>
      </p:sp>
      <p:sp>
        <p:nvSpPr>
          <p:cNvPr id="3" name="Rectangle 2">
            <a:extLst>
              <a:ext uri="{FF2B5EF4-FFF2-40B4-BE49-F238E27FC236}">
                <a16:creationId xmlns:a16="http://schemas.microsoft.com/office/drawing/2014/main" id="{74D1B315-790D-4295-A1D9-62B3BE2582BA}"/>
              </a:ext>
            </a:extLst>
          </p:cNvPr>
          <p:cNvSpPr/>
          <p:nvPr/>
        </p:nvSpPr>
        <p:spPr>
          <a:xfrm>
            <a:off x="363788" y="859971"/>
            <a:ext cx="11529748" cy="58918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9CD86F4-989C-421D-83C6-FF7A0285FEF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85214" y="1758907"/>
            <a:ext cx="8221573" cy="4263038"/>
          </a:xfrm>
          <a:prstGeom prst="rect">
            <a:avLst/>
          </a:prstGeom>
        </p:spPr>
      </p:pic>
      <p:sp>
        <p:nvSpPr>
          <p:cNvPr id="6" name="Rectangle 5">
            <a:extLst>
              <a:ext uri="{FF2B5EF4-FFF2-40B4-BE49-F238E27FC236}">
                <a16:creationId xmlns:a16="http://schemas.microsoft.com/office/drawing/2014/main" id="{1D240D06-685D-4CDF-B595-8324B22E4334}"/>
              </a:ext>
            </a:extLst>
          </p:cNvPr>
          <p:cNvSpPr/>
          <p:nvPr/>
        </p:nvSpPr>
        <p:spPr>
          <a:xfrm>
            <a:off x="363788" y="664324"/>
            <a:ext cx="11668579" cy="78483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nSpc>
                <a:spcPct val="250000"/>
              </a:lnSpc>
            </a:pPr>
            <a:r>
              <a:rPr lang="en-US" b="1" dirty="0">
                <a:solidFill>
                  <a:schemeClr val="accent2"/>
                </a:solidFill>
              </a:rPr>
              <a:t>| </a:t>
            </a:r>
            <a:r>
              <a:rPr lang="en-US" b="1" i="1" dirty="0"/>
              <a:t>Points of Influence </a:t>
            </a:r>
            <a:r>
              <a:rPr lang="en-US" b="1" dirty="0">
                <a:solidFill>
                  <a:schemeClr val="accent2"/>
                </a:solidFill>
              </a:rPr>
              <a:t>| </a:t>
            </a:r>
            <a:r>
              <a:rPr lang="en-US" b="1" i="1" dirty="0"/>
              <a:t>Path to Purchase </a:t>
            </a:r>
            <a:r>
              <a:rPr lang="en-US" b="1" dirty="0">
                <a:solidFill>
                  <a:schemeClr val="accent2"/>
                </a:solidFill>
              </a:rPr>
              <a:t>| </a:t>
            </a:r>
            <a:r>
              <a:rPr lang="en-US" b="1" i="1" dirty="0"/>
              <a:t>Customer Experience </a:t>
            </a:r>
            <a:r>
              <a:rPr lang="en-US" b="1" dirty="0">
                <a:solidFill>
                  <a:schemeClr val="accent2"/>
                </a:solidFill>
              </a:rPr>
              <a:t>| </a:t>
            </a:r>
            <a:r>
              <a:rPr lang="en-US" b="1" i="1" dirty="0"/>
              <a:t>Channel Effectiveness </a:t>
            </a:r>
            <a:r>
              <a:rPr lang="en-US" b="1" dirty="0">
                <a:solidFill>
                  <a:schemeClr val="accent2"/>
                </a:solidFill>
              </a:rPr>
              <a:t>| </a:t>
            </a:r>
            <a:r>
              <a:rPr lang="en-US" b="1" i="1" dirty="0"/>
              <a:t>Market Mix </a:t>
            </a:r>
            <a:r>
              <a:rPr lang="en-US" b="1" dirty="0">
                <a:solidFill>
                  <a:schemeClr val="accent2"/>
                </a:solidFill>
              </a:rPr>
              <a:t>| </a:t>
            </a:r>
            <a:r>
              <a:rPr lang="en-US" b="1" i="1" dirty="0"/>
              <a:t>Digital Metrics </a:t>
            </a:r>
            <a:r>
              <a:rPr lang="en-US" b="1" dirty="0">
                <a:solidFill>
                  <a:schemeClr val="accent2"/>
                </a:solidFill>
              </a:rPr>
              <a:t>| </a:t>
            </a:r>
            <a:r>
              <a:rPr lang="en-US" b="1" dirty="0"/>
              <a:t> </a:t>
            </a:r>
          </a:p>
        </p:txBody>
      </p:sp>
    </p:spTree>
    <p:extLst>
      <p:ext uri="{BB962C8B-B14F-4D97-AF65-F5344CB8AC3E}">
        <p14:creationId xmlns:p14="http://schemas.microsoft.com/office/powerpoint/2010/main" val="9834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CCC6-6935-4C67-BF58-FCA1479727D7}"/>
              </a:ext>
            </a:extLst>
          </p:cNvPr>
          <p:cNvSpPr>
            <a:spLocks noGrp="1"/>
          </p:cNvSpPr>
          <p:nvPr>
            <p:ph type="title"/>
          </p:nvPr>
        </p:nvSpPr>
        <p:spPr/>
        <p:txBody>
          <a:bodyPr/>
          <a:lstStyle/>
          <a:p>
            <a:r>
              <a:rPr lang="en-US" dirty="0"/>
              <a:t>Path to Purchase</a:t>
            </a:r>
          </a:p>
        </p:txBody>
      </p:sp>
      <p:sp>
        <p:nvSpPr>
          <p:cNvPr id="4" name="Rectangle 3">
            <a:extLst>
              <a:ext uri="{FF2B5EF4-FFF2-40B4-BE49-F238E27FC236}">
                <a16:creationId xmlns:a16="http://schemas.microsoft.com/office/drawing/2014/main" id="{7C261448-583A-4741-ADFA-7FABAA4C0C89}"/>
              </a:ext>
            </a:extLst>
          </p:cNvPr>
          <p:cNvSpPr/>
          <p:nvPr/>
        </p:nvSpPr>
        <p:spPr>
          <a:xfrm>
            <a:off x="923763" y="5719915"/>
            <a:ext cx="9366678" cy="568630"/>
          </a:xfrm>
          <a:prstGeom prst="rect">
            <a:avLst/>
          </a:prstGeom>
          <a:solidFill>
            <a:srgbClr val="74819C">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378D76"/>
              </a:solidFill>
              <a:effectLst/>
              <a:uLnTx/>
              <a:uFillTx/>
              <a:latin typeface="Arial" panose="020B0604020202020204" pitchFamily="34" charset="0"/>
              <a:ea typeface="Segoe UI" panose="020B0502040204020203" pitchFamily="34" charset="0"/>
              <a:cs typeface="Arial" panose="020B0604020202020204" pitchFamily="34" charset="0"/>
              <a:sym typeface="Arial"/>
              <a:rtl val="0"/>
            </a:endParaRPr>
          </a:p>
        </p:txBody>
      </p:sp>
      <p:sp>
        <p:nvSpPr>
          <p:cNvPr id="5" name="Rectangle 4">
            <a:extLst>
              <a:ext uri="{FF2B5EF4-FFF2-40B4-BE49-F238E27FC236}">
                <a16:creationId xmlns:a16="http://schemas.microsoft.com/office/drawing/2014/main" id="{2BAFE401-702E-4967-B557-572B8E457D06}"/>
              </a:ext>
            </a:extLst>
          </p:cNvPr>
          <p:cNvSpPr/>
          <p:nvPr/>
        </p:nvSpPr>
        <p:spPr>
          <a:xfrm>
            <a:off x="240628" y="744317"/>
            <a:ext cx="11781820" cy="584775"/>
          </a:xfrm>
          <a:prstGeom prst="rect">
            <a:avLst/>
          </a:prstGeom>
        </p:spPr>
        <p:txBody>
          <a:bodyPr wrap="square">
            <a:spAutoFit/>
          </a:bodyPr>
          <a:lstStyle/>
          <a:p>
            <a:r>
              <a:rPr lang="en-US" sz="1600" dirty="0">
                <a:solidFill>
                  <a:prstClr val="black">
                    <a:lumMod val="85000"/>
                    <a:lumOff val="15000"/>
                  </a:prstClr>
                </a:solidFill>
                <a:latin typeface="Arial" panose="020B0604020202020204" pitchFamily="34" charset="0"/>
                <a:ea typeface="Segoe UI" panose="020B0502040204020203" pitchFamily="34" charset="0"/>
                <a:cs typeface="Arial" panose="020B0604020202020204" pitchFamily="34" charset="0"/>
              </a:rPr>
              <a:t>Client business operates through a combination of channels, owned stores, franchised stores and online. </a:t>
            </a:r>
          </a:p>
          <a:p>
            <a:r>
              <a:rPr lang="en-US" sz="1600" b="1" dirty="0">
                <a:solidFill>
                  <a:prstClr val="black">
                    <a:lumMod val="85000"/>
                    <a:lumOff val="15000"/>
                  </a:prstClr>
                </a:solidFill>
                <a:latin typeface="Arial" panose="020B0604020202020204" pitchFamily="34" charset="0"/>
                <a:ea typeface="Segoe UI" panose="020B0502040204020203" pitchFamily="34" charset="0"/>
                <a:cs typeface="Arial" panose="020B0604020202020204" pitchFamily="34" charset="0"/>
              </a:rPr>
              <a:t>Objective :</a:t>
            </a:r>
            <a:r>
              <a:rPr lang="en-US" sz="1600" dirty="0">
                <a:solidFill>
                  <a:prstClr val="black">
                    <a:lumMod val="85000"/>
                    <a:lumOff val="15000"/>
                  </a:prstClr>
                </a:solidFill>
                <a:latin typeface="Arial" panose="020B0604020202020204" pitchFamily="34" charset="0"/>
                <a:ea typeface="Segoe UI" panose="020B0502040204020203" pitchFamily="34" charset="0"/>
                <a:cs typeface="Arial" panose="020B0604020202020204" pitchFamily="34" charset="0"/>
              </a:rPr>
              <a:t> Study </a:t>
            </a:r>
            <a:r>
              <a:rPr lang="en-US" sz="1600" b="1" dirty="0">
                <a:solidFill>
                  <a:prstClr val="black">
                    <a:lumMod val="85000"/>
                    <a:lumOff val="15000"/>
                  </a:prstClr>
                </a:solidFill>
                <a:latin typeface="Arial" panose="020B0604020202020204" pitchFamily="34" charset="0"/>
                <a:ea typeface="Segoe UI" panose="020B0502040204020203" pitchFamily="34" charset="0"/>
                <a:cs typeface="Arial" panose="020B0604020202020204" pitchFamily="34" charset="0"/>
              </a:rPr>
              <a:t>online consumer behavior</a:t>
            </a:r>
            <a:r>
              <a:rPr lang="en-US" sz="1600" dirty="0">
                <a:solidFill>
                  <a:prstClr val="black">
                    <a:lumMod val="85000"/>
                    <a:lumOff val="15000"/>
                  </a:prstClr>
                </a:solidFill>
                <a:latin typeface="Arial" panose="020B0604020202020204" pitchFamily="34" charset="0"/>
                <a:ea typeface="Segoe UI" panose="020B0502040204020203" pitchFamily="34" charset="0"/>
                <a:cs typeface="Arial" panose="020B0604020202020204" pitchFamily="34" charset="0"/>
              </a:rPr>
              <a:t> in order </a:t>
            </a:r>
            <a:r>
              <a:rPr lang="en-US" sz="1600" b="1" dirty="0">
                <a:solidFill>
                  <a:prstClr val="black">
                    <a:lumMod val="85000"/>
                    <a:lumOff val="15000"/>
                  </a:prstClr>
                </a:solidFill>
                <a:latin typeface="Arial" panose="020B0604020202020204" pitchFamily="34" charset="0"/>
                <a:ea typeface="Segoe UI" panose="020B0502040204020203" pitchFamily="34" charset="0"/>
                <a:cs typeface="Arial" panose="020B0604020202020204" pitchFamily="34" charset="0"/>
              </a:rPr>
              <a:t>to optimize consumer experience </a:t>
            </a:r>
            <a:r>
              <a:rPr lang="en-US" sz="1600" dirty="0">
                <a:solidFill>
                  <a:prstClr val="black">
                    <a:lumMod val="85000"/>
                    <a:lumOff val="15000"/>
                  </a:prstClr>
                </a:solidFill>
                <a:latin typeface="Arial" panose="020B0604020202020204" pitchFamily="34" charset="0"/>
                <a:ea typeface="Segoe UI" panose="020B0502040204020203" pitchFamily="34" charset="0"/>
                <a:cs typeface="Arial" panose="020B0604020202020204" pitchFamily="34" charset="0"/>
              </a:rPr>
              <a:t>and increase revenue and earnings.</a:t>
            </a:r>
          </a:p>
        </p:txBody>
      </p:sp>
      <p:grpSp>
        <p:nvGrpSpPr>
          <p:cNvPr id="6" name="Group 5">
            <a:extLst>
              <a:ext uri="{FF2B5EF4-FFF2-40B4-BE49-F238E27FC236}">
                <a16:creationId xmlns:a16="http://schemas.microsoft.com/office/drawing/2014/main" id="{D7CCCD33-5CFE-41D9-A958-E4971A99ECBD}"/>
              </a:ext>
            </a:extLst>
          </p:cNvPr>
          <p:cNvGrpSpPr/>
          <p:nvPr/>
        </p:nvGrpSpPr>
        <p:grpSpPr>
          <a:xfrm>
            <a:off x="492911" y="1696153"/>
            <a:ext cx="11059092" cy="646811"/>
            <a:chOff x="492975" y="2543681"/>
            <a:chExt cx="11060532" cy="646895"/>
          </a:xfrm>
          <a:solidFill>
            <a:srgbClr val="47B195"/>
          </a:solidFill>
        </p:grpSpPr>
        <p:sp>
          <p:nvSpPr>
            <p:cNvPr id="7" name="Rectangle 6">
              <a:extLst>
                <a:ext uri="{FF2B5EF4-FFF2-40B4-BE49-F238E27FC236}">
                  <a16:creationId xmlns:a16="http://schemas.microsoft.com/office/drawing/2014/main" id="{AEB3E61C-BE3F-4AF5-A162-549961428D3C}"/>
                </a:ext>
              </a:extLst>
            </p:cNvPr>
            <p:cNvSpPr/>
            <p:nvPr/>
          </p:nvSpPr>
          <p:spPr>
            <a:xfrm>
              <a:off x="492975" y="2543681"/>
              <a:ext cx="11060532" cy="646894"/>
            </a:xfrm>
            <a:prstGeom prst="rect">
              <a:avLst/>
            </a:prstGeom>
            <a:solidFill>
              <a:srgbClr val="0958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lumMod val="85000"/>
                  </a:prstClr>
                </a:solidFill>
                <a:effectLst/>
                <a:uLnTx/>
                <a:uFillTx/>
                <a:latin typeface="Arial" panose="020B0604020202020204" pitchFamily="34" charset="0"/>
                <a:ea typeface="Segoe UI" panose="020B0502040204020203" pitchFamily="34" charset="0"/>
                <a:cs typeface="Arial" panose="020B0604020202020204" pitchFamily="34" charset="0"/>
                <a:sym typeface="Arial"/>
                <a:rtl val="0"/>
              </a:endParaRPr>
            </a:p>
          </p:txBody>
        </p:sp>
        <p:grpSp>
          <p:nvGrpSpPr>
            <p:cNvPr id="8" name="Group 7">
              <a:extLst>
                <a:ext uri="{FF2B5EF4-FFF2-40B4-BE49-F238E27FC236}">
                  <a16:creationId xmlns:a16="http://schemas.microsoft.com/office/drawing/2014/main" id="{18E4A8B6-00AF-46EA-81EB-3539E8C3BE09}"/>
                </a:ext>
              </a:extLst>
            </p:cNvPr>
            <p:cNvGrpSpPr/>
            <p:nvPr/>
          </p:nvGrpSpPr>
          <p:grpSpPr>
            <a:xfrm>
              <a:off x="622520" y="2574422"/>
              <a:ext cx="3185248" cy="582169"/>
              <a:chOff x="368520" y="2574422"/>
              <a:chExt cx="3185248" cy="582169"/>
            </a:xfrm>
            <a:grpFill/>
          </p:grpSpPr>
          <p:sp>
            <p:nvSpPr>
              <p:cNvPr id="15" name="Rectangle 14">
                <a:extLst>
                  <a:ext uri="{FF2B5EF4-FFF2-40B4-BE49-F238E27FC236}">
                    <a16:creationId xmlns:a16="http://schemas.microsoft.com/office/drawing/2014/main" id="{CF3D1757-B5A9-4D3B-B2B8-9F2DDEAA25F1}"/>
                  </a:ext>
                </a:extLst>
              </p:cNvPr>
              <p:cNvSpPr/>
              <p:nvPr/>
            </p:nvSpPr>
            <p:spPr>
              <a:xfrm>
                <a:off x="837136" y="2648600"/>
                <a:ext cx="2716632" cy="430887"/>
              </a:xfrm>
              <a:prstGeom prst="rect">
                <a:avLst/>
              </a:prstGeom>
              <a:solidFill>
                <a:srgbClr val="095879"/>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100" b="0" i="0" u="none" strike="noStrike" kern="0" cap="none" spc="0" normalizeH="0" baseline="0" noProof="0" dirty="0">
                    <a:ln>
                      <a:noFill/>
                    </a:ln>
                    <a:solidFill>
                      <a:schemeClr val="bg1"/>
                    </a:solidFill>
                    <a:effectLst/>
                    <a:uLnTx/>
                    <a:uFillTx/>
                    <a:latin typeface="Arial" panose="020B0604020202020204" pitchFamily="34" charset="0"/>
                    <a:ea typeface="Segoe UI" panose="020B0502040204020203" pitchFamily="34" charset="0"/>
                    <a:cs typeface="Arial" panose="020B0604020202020204" pitchFamily="34" charset="0"/>
                  </a:rPr>
                  <a:t>Understand different </a:t>
                </a:r>
                <a:r>
                  <a:rPr kumimoji="0" lang="en-IN" sz="1100" b="1" i="0" u="none" strike="noStrike" kern="0" cap="none" spc="0" normalizeH="0" baseline="0" noProof="0" dirty="0">
                    <a:ln>
                      <a:noFill/>
                    </a:ln>
                    <a:solidFill>
                      <a:schemeClr val="bg1"/>
                    </a:solidFill>
                    <a:effectLst/>
                    <a:uLnTx/>
                    <a:uFillTx/>
                    <a:latin typeface="Arial" panose="020B0604020202020204" pitchFamily="34" charset="0"/>
                    <a:ea typeface="Segoe UI" panose="020B0502040204020203" pitchFamily="34" charset="0"/>
                    <a:cs typeface="Arial" panose="020B0604020202020204" pitchFamily="34" charset="0"/>
                  </a:rPr>
                  <a:t>purchase journey paths</a:t>
                </a:r>
                <a:r>
                  <a:rPr kumimoji="0" lang="en-IN" sz="1100" b="0" i="0" u="none" strike="noStrike" kern="0" cap="none" spc="0" normalizeH="0" baseline="0" noProof="0" dirty="0">
                    <a:ln>
                      <a:noFill/>
                    </a:ln>
                    <a:solidFill>
                      <a:schemeClr val="bg1"/>
                    </a:solidFill>
                    <a:effectLst/>
                    <a:uLnTx/>
                    <a:uFillTx/>
                    <a:latin typeface="Arial" panose="020B0604020202020204" pitchFamily="34" charset="0"/>
                    <a:ea typeface="Segoe UI" panose="020B0502040204020203" pitchFamily="34" charset="0"/>
                    <a:cs typeface="Arial" panose="020B0604020202020204" pitchFamily="34" charset="0"/>
                  </a:rPr>
                  <a:t> in an Omni-channel context</a:t>
                </a:r>
              </a:p>
            </p:txBody>
          </p:sp>
          <p:pic>
            <p:nvPicPr>
              <p:cNvPr id="16" name="Picture 2" descr="https://d30y9cdsu7xlg0.cloudfront.net/png/204712-200.png">
                <a:extLst>
                  <a:ext uri="{FF2B5EF4-FFF2-40B4-BE49-F238E27FC236}">
                    <a16:creationId xmlns:a16="http://schemas.microsoft.com/office/drawing/2014/main" id="{ED9F0BAA-5670-4739-B7D0-52DF890939AD}"/>
                  </a:ext>
                </a:extLst>
              </p:cNvPr>
              <p:cNvPicPr>
                <a:picLocks noChangeAspect="1" noChangeArrowheads="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68520" y="2574422"/>
                <a:ext cx="582169" cy="582169"/>
              </a:xfrm>
              <a:prstGeom prst="rect">
                <a:avLst/>
              </a:prstGeom>
              <a:solidFill>
                <a:srgbClr val="095879"/>
              </a:solidFill>
              <a:extLst/>
            </p:spPr>
          </p:pic>
        </p:grpSp>
        <p:grpSp>
          <p:nvGrpSpPr>
            <p:cNvPr id="9" name="Group 8">
              <a:extLst>
                <a:ext uri="{FF2B5EF4-FFF2-40B4-BE49-F238E27FC236}">
                  <a16:creationId xmlns:a16="http://schemas.microsoft.com/office/drawing/2014/main" id="{1272F5B4-C0E9-420A-BE20-45BA39648AA7}"/>
                </a:ext>
              </a:extLst>
            </p:cNvPr>
            <p:cNvGrpSpPr/>
            <p:nvPr/>
          </p:nvGrpSpPr>
          <p:grpSpPr>
            <a:xfrm>
              <a:off x="4857641" y="2575379"/>
              <a:ext cx="3065773" cy="608106"/>
              <a:chOff x="4222641" y="2575379"/>
              <a:chExt cx="3065773" cy="608106"/>
            </a:xfrm>
            <a:grpFill/>
          </p:grpSpPr>
          <p:sp>
            <p:nvSpPr>
              <p:cNvPr id="13" name="Rectangle 12">
                <a:extLst>
                  <a:ext uri="{FF2B5EF4-FFF2-40B4-BE49-F238E27FC236}">
                    <a16:creationId xmlns:a16="http://schemas.microsoft.com/office/drawing/2014/main" id="{52BF5A32-A2E1-4504-815D-45459F0B82B6}"/>
                  </a:ext>
                </a:extLst>
              </p:cNvPr>
              <p:cNvSpPr/>
              <p:nvPr/>
            </p:nvSpPr>
            <p:spPr>
              <a:xfrm>
                <a:off x="4827102" y="2648600"/>
                <a:ext cx="2461312" cy="430887"/>
              </a:xfrm>
              <a:prstGeom prst="rect">
                <a:avLst/>
              </a:prstGeom>
              <a:solidFill>
                <a:srgbClr val="095879"/>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100" b="0" i="0" u="none" strike="noStrike" kern="0" cap="none" spc="0" normalizeH="0" baseline="0" noProof="0" dirty="0">
                    <a:ln>
                      <a:noFill/>
                    </a:ln>
                    <a:solidFill>
                      <a:schemeClr val="bg1"/>
                    </a:solidFill>
                    <a:effectLst/>
                    <a:uLnTx/>
                    <a:uFillTx/>
                    <a:latin typeface="Arial" panose="020B0604020202020204" pitchFamily="34" charset="0"/>
                    <a:ea typeface="Segoe UI" panose="020B0502040204020203" pitchFamily="34" charset="0"/>
                    <a:cs typeface="Arial" panose="020B0604020202020204" pitchFamily="34" charset="0"/>
                  </a:rPr>
                  <a:t>Identify </a:t>
                </a:r>
                <a:r>
                  <a:rPr kumimoji="0" lang="en-IN" sz="1100" b="1" i="0" u="none" strike="noStrike" kern="0" cap="none" spc="0" normalizeH="0" baseline="0" noProof="0" dirty="0">
                    <a:ln>
                      <a:noFill/>
                    </a:ln>
                    <a:solidFill>
                      <a:schemeClr val="bg1"/>
                    </a:solidFill>
                    <a:effectLst/>
                    <a:uLnTx/>
                    <a:uFillTx/>
                    <a:latin typeface="Arial" panose="020B0604020202020204" pitchFamily="34" charset="0"/>
                    <a:ea typeface="Segoe UI" panose="020B0502040204020203" pitchFamily="34" charset="0"/>
                    <a:cs typeface="Arial" panose="020B0604020202020204" pitchFamily="34" charset="0"/>
                  </a:rPr>
                  <a:t>points of influence </a:t>
                </a:r>
                <a:r>
                  <a:rPr kumimoji="0" lang="en-IN" sz="1100" b="0" i="0" u="none" strike="noStrike" kern="0" cap="none" spc="0" normalizeH="0" baseline="0" noProof="0" dirty="0">
                    <a:ln>
                      <a:noFill/>
                    </a:ln>
                    <a:solidFill>
                      <a:schemeClr val="bg1"/>
                    </a:solidFill>
                    <a:effectLst/>
                    <a:uLnTx/>
                    <a:uFillTx/>
                    <a:latin typeface="Arial" panose="020B0604020202020204" pitchFamily="34" charset="0"/>
                    <a:ea typeface="Segoe UI" panose="020B0502040204020203" pitchFamily="34" charset="0"/>
                    <a:cs typeface="Arial" panose="020B0604020202020204" pitchFamily="34" charset="0"/>
                  </a:rPr>
                  <a:t>for different purchase journeys</a:t>
                </a:r>
              </a:p>
            </p:txBody>
          </p:sp>
          <p:pic>
            <p:nvPicPr>
              <p:cNvPr id="14" name="Picture 4" descr="https://d30y9cdsu7xlg0.cloudfront.net/png/62548-200.png">
                <a:extLst>
                  <a:ext uri="{FF2B5EF4-FFF2-40B4-BE49-F238E27FC236}">
                    <a16:creationId xmlns:a16="http://schemas.microsoft.com/office/drawing/2014/main" id="{B6B658EF-FE79-468A-9079-57915D76F37C}"/>
                  </a:ext>
                </a:extLst>
              </p:cNvPr>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222641" y="2575379"/>
                <a:ext cx="608106" cy="608106"/>
              </a:xfrm>
              <a:prstGeom prst="rect">
                <a:avLst/>
              </a:prstGeom>
              <a:solidFill>
                <a:srgbClr val="095879"/>
              </a:solidFill>
              <a:extLst/>
            </p:spPr>
          </p:pic>
        </p:grpSp>
        <p:grpSp>
          <p:nvGrpSpPr>
            <p:cNvPr id="10" name="Group 9">
              <a:extLst>
                <a:ext uri="{FF2B5EF4-FFF2-40B4-BE49-F238E27FC236}">
                  <a16:creationId xmlns:a16="http://schemas.microsoft.com/office/drawing/2014/main" id="{8E74FC88-ADEE-4128-B772-CE8D940FCA6C}"/>
                </a:ext>
              </a:extLst>
            </p:cNvPr>
            <p:cNvGrpSpPr/>
            <p:nvPr/>
          </p:nvGrpSpPr>
          <p:grpSpPr>
            <a:xfrm>
              <a:off x="8813944" y="2611985"/>
              <a:ext cx="2739563" cy="578591"/>
              <a:chOff x="8432944" y="2611985"/>
              <a:chExt cx="2739563" cy="578591"/>
            </a:xfrm>
            <a:grpFill/>
          </p:grpSpPr>
          <p:sp>
            <p:nvSpPr>
              <p:cNvPr id="11" name="Rectangle 10">
                <a:extLst>
                  <a:ext uri="{FF2B5EF4-FFF2-40B4-BE49-F238E27FC236}">
                    <a16:creationId xmlns:a16="http://schemas.microsoft.com/office/drawing/2014/main" id="{7AB466C9-B5FC-48D7-B5E1-8F36DCF409B8}"/>
                  </a:ext>
                </a:extLst>
              </p:cNvPr>
              <p:cNvSpPr/>
              <p:nvPr/>
            </p:nvSpPr>
            <p:spPr>
              <a:xfrm>
                <a:off x="8990159" y="2648602"/>
                <a:ext cx="2182348" cy="430887"/>
              </a:xfrm>
              <a:prstGeom prst="rect">
                <a:avLst/>
              </a:prstGeom>
              <a:solidFill>
                <a:srgbClr val="095879"/>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100" b="0" i="0" u="none" strike="noStrike" kern="0" cap="none" spc="0" normalizeH="0" baseline="0" noProof="0" dirty="0">
                    <a:ln>
                      <a:noFill/>
                    </a:ln>
                    <a:solidFill>
                      <a:schemeClr val="bg1"/>
                    </a:solidFill>
                    <a:effectLst/>
                    <a:uLnTx/>
                    <a:uFillTx/>
                    <a:latin typeface="Arial" panose="020B0604020202020204" pitchFamily="34" charset="0"/>
                    <a:ea typeface="Segoe UI" panose="020B0502040204020203" pitchFamily="34" charset="0"/>
                    <a:cs typeface="Arial" panose="020B0604020202020204" pitchFamily="34" charset="0"/>
                  </a:rPr>
                  <a:t>Understand the roles of Social, Digital, Email marketing, etc.</a:t>
                </a:r>
              </a:p>
            </p:txBody>
          </p:sp>
          <p:pic>
            <p:nvPicPr>
              <p:cNvPr id="12" name="Picture 6" descr="https://d30y9cdsu7xlg0.cloudfront.net/png/144697-200.png">
                <a:extLst>
                  <a:ext uri="{FF2B5EF4-FFF2-40B4-BE49-F238E27FC236}">
                    <a16:creationId xmlns:a16="http://schemas.microsoft.com/office/drawing/2014/main" id="{CDD9DF54-EF9E-4A39-8CD2-A575FE6C2269}"/>
                  </a:ext>
                </a:extLst>
              </p:cNvPr>
              <p:cNvPicPr>
                <a:picLocks noChangeAspect="1" noChangeArrowheads="1"/>
              </p:cNvPicPr>
              <p:nvPr/>
            </p:nvPicPr>
            <p:blipFill>
              <a:blip r:embed="rId5"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432944" y="2611985"/>
                <a:ext cx="611002" cy="578591"/>
              </a:xfrm>
              <a:prstGeom prst="rect">
                <a:avLst/>
              </a:prstGeom>
              <a:solidFill>
                <a:srgbClr val="095879"/>
              </a:solidFill>
              <a:extLst/>
            </p:spPr>
          </p:pic>
        </p:grpSp>
      </p:grpSp>
      <p:grpSp>
        <p:nvGrpSpPr>
          <p:cNvPr id="17" name="Group 16">
            <a:extLst>
              <a:ext uri="{FF2B5EF4-FFF2-40B4-BE49-F238E27FC236}">
                <a16:creationId xmlns:a16="http://schemas.microsoft.com/office/drawing/2014/main" id="{90A29B51-6F34-405D-B92A-8918787131C4}"/>
              </a:ext>
            </a:extLst>
          </p:cNvPr>
          <p:cNvGrpSpPr/>
          <p:nvPr/>
        </p:nvGrpSpPr>
        <p:grpSpPr>
          <a:xfrm>
            <a:off x="448880" y="2608664"/>
            <a:ext cx="11103123" cy="3055092"/>
            <a:chOff x="448938" y="2940840"/>
            <a:chExt cx="11104569" cy="3055490"/>
          </a:xfrm>
        </p:grpSpPr>
        <p:grpSp>
          <p:nvGrpSpPr>
            <p:cNvPr id="18" name="Group 17">
              <a:extLst>
                <a:ext uri="{FF2B5EF4-FFF2-40B4-BE49-F238E27FC236}">
                  <a16:creationId xmlns:a16="http://schemas.microsoft.com/office/drawing/2014/main" id="{EFBBB75B-1BA8-4853-B85C-2E2F797ED2EE}"/>
                </a:ext>
              </a:extLst>
            </p:cNvPr>
            <p:cNvGrpSpPr/>
            <p:nvPr/>
          </p:nvGrpSpPr>
          <p:grpSpPr>
            <a:xfrm>
              <a:off x="448938" y="3232964"/>
              <a:ext cx="11022867" cy="2763366"/>
              <a:chOff x="702938" y="3740964"/>
              <a:chExt cx="11022867" cy="2763366"/>
            </a:xfrm>
          </p:grpSpPr>
          <p:grpSp>
            <p:nvGrpSpPr>
              <p:cNvPr id="22" name="Group 21">
                <a:extLst>
                  <a:ext uri="{FF2B5EF4-FFF2-40B4-BE49-F238E27FC236}">
                    <a16:creationId xmlns:a16="http://schemas.microsoft.com/office/drawing/2014/main" id="{5068438A-66A5-4174-BC78-8B68E69CFE9F}"/>
                  </a:ext>
                </a:extLst>
              </p:cNvPr>
              <p:cNvGrpSpPr/>
              <p:nvPr/>
            </p:nvGrpSpPr>
            <p:grpSpPr>
              <a:xfrm>
                <a:off x="1343474" y="4161751"/>
                <a:ext cx="996621" cy="702183"/>
                <a:chOff x="1314734" y="3677001"/>
                <a:chExt cx="1153230" cy="959327"/>
              </a:xfrm>
            </p:grpSpPr>
            <p:pic>
              <p:nvPicPr>
                <p:cNvPr id="45" name="Picture 2">
                  <a:extLst>
                    <a:ext uri="{FF2B5EF4-FFF2-40B4-BE49-F238E27FC236}">
                      <a16:creationId xmlns:a16="http://schemas.microsoft.com/office/drawing/2014/main" id="{B76B037E-EF03-4F68-8D01-67CC4D3680E2}"/>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314734" y="3677001"/>
                  <a:ext cx="742689" cy="555758"/>
                </a:xfrm>
                <a:prstGeom prst="rect">
                  <a:avLst/>
                </a:prstGeom>
                <a:solidFill>
                  <a:srgbClr val="FFFFFF">
                    <a:shade val="85000"/>
                  </a:srgbClr>
                </a:solidFill>
                <a:ln w="9525">
                  <a:solidFill>
                    <a:sysClr val="windowText" lastClr="000000"/>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6" name="Picture 3">
                  <a:extLst>
                    <a:ext uri="{FF2B5EF4-FFF2-40B4-BE49-F238E27FC236}">
                      <a16:creationId xmlns:a16="http://schemas.microsoft.com/office/drawing/2014/main" id="{C64F7B26-6810-4F5D-9B06-CCF6DAF56699}"/>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479285" y="3889798"/>
                  <a:ext cx="782444" cy="525278"/>
                </a:xfrm>
                <a:prstGeom prst="rect">
                  <a:avLst/>
                </a:prstGeom>
                <a:solidFill>
                  <a:srgbClr val="FFFFFF">
                    <a:shade val="85000"/>
                  </a:srgbClr>
                </a:solidFill>
                <a:ln w="9525">
                  <a:solidFill>
                    <a:sysClr val="windowText" lastClr="000000"/>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7" name="Picture 4">
                  <a:extLst>
                    <a:ext uri="{FF2B5EF4-FFF2-40B4-BE49-F238E27FC236}">
                      <a16:creationId xmlns:a16="http://schemas.microsoft.com/office/drawing/2014/main" id="{B56A2E25-AB49-4D3C-911F-E46A70F07795}"/>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611444" y="4083841"/>
                  <a:ext cx="828979" cy="526292"/>
                </a:xfrm>
                <a:prstGeom prst="rect">
                  <a:avLst/>
                </a:prstGeom>
                <a:solidFill>
                  <a:srgbClr val="FFFFFF">
                    <a:shade val="85000"/>
                  </a:srgbClr>
                </a:solidFill>
                <a:ln w="9525">
                  <a:solidFill>
                    <a:sysClr val="windowText" lastClr="000000"/>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8" name="Picture 17">
                  <a:extLst>
                    <a:ext uri="{FF2B5EF4-FFF2-40B4-BE49-F238E27FC236}">
                      <a16:creationId xmlns:a16="http://schemas.microsoft.com/office/drawing/2014/main" id="{44D4D0DD-F0B7-4879-91EC-1D252899BEA7}"/>
                    </a:ext>
                  </a:extLst>
                </p:cNvPr>
                <p:cNvPicPr>
                  <a:picLocks noChangeAspect="1" noChangeArrowheads="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988335" y="4211778"/>
                  <a:ext cx="479629" cy="42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3" name="TextBox 22">
                <a:extLst>
                  <a:ext uri="{FF2B5EF4-FFF2-40B4-BE49-F238E27FC236}">
                    <a16:creationId xmlns:a16="http://schemas.microsoft.com/office/drawing/2014/main" id="{A0009E78-35A0-44D0-BDC4-403C2DF969AF}"/>
                  </a:ext>
                </a:extLst>
              </p:cNvPr>
              <p:cNvSpPr txBox="1"/>
              <p:nvPr/>
            </p:nvSpPr>
            <p:spPr>
              <a:xfrm>
                <a:off x="702938" y="5578976"/>
                <a:ext cx="2352487" cy="60016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Data Preparation</a:t>
                </a:r>
              </a:p>
              <a:p>
                <a:pPr marL="628587" marR="0" lvl="1" indent="-17143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Sequence of pages leading to a Transaction</a:t>
                </a:r>
              </a:p>
            </p:txBody>
          </p:sp>
          <p:sp>
            <p:nvSpPr>
              <p:cNvPr id="24" name="TextBox 23">
                <a:extLst>
                  <a:ext uri="{FF2B5EF4-FFF2-40B4-BE49-F238E27FC236}">
                    <a16:creationId xmlns:a16="http://schemas.microsoft.com/office/drawing/2014/main" id="{6EEE9F0C-BDB2-4143-9691-D3FD332AFBFD}"/>
                  </a:ext>
                </a:extLst>
              </p:cNvPr>
              <p:cNvSpPr txBox="1"/>
              <p:nvPr/>
            </p:nvSpPr>
            <p:spPr>
              <a:xfrm>
                <a:off x="3055425" y="5565489"/>
                <a:ext cx="3148990" cy="938841"/>
              </a:xfrm>
              <a:prstGeom prst="rect">
                <a:avLst/>
              </a:prstGeom>
              <a:noFill/>
            </p:spPr>
            <p:txBody>
              <a:bodyPr wrap="square" rtlCol="0">
                <a:spAutoFit/>
              </a:bodyPr>
              <a:lstStyle/>
              <a:p>
                <a:pPr marL="171433" marR="0" lvl="0" indent="-171433"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100" b="0"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endParaRPr>
              </a:p>
              <a:p>
                <a:pPr marL="628587" marR="0" lvl="1" indent="-17143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Drop off points </a:t>
                </a:r>
              </a:p>
              <a:p>
                <a:pPr marL="628587" marR="0" lvl="1" indent="-17143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1" i="1"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Statistical techniques</a:t>
                </a:r>
                <a:r>
                  <a:rPr kumimoji="0" lang="en-IN" sz="1100" b="0"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 Markov chains , Levenshtein distance measure</a:t>
                </a:r>
              </a:p>
            </p:txBody>
          </p:sp>
          <p:grpSp>
            <p:nvGrpSpPr>
              <p:cNvPr id="25" name="Group 24">
                <a:extLst>
                  <a:ext uri="{FF2B5EF4-FFF2-40B4-BE49-F238E27FC236}">
                    <a16:creationId xmlns:a16="http://schemas.microsoft.com/office/drawing/2014/main" id="{521FA497-FB45-4DEE-875D-86B96C5275F8}"/>
                  </a:ext>
                </a:extLst>
              </p:cNvPr>
              <p:cNvGrpSpPr/>
              <p:nvPr/>
            </p:nvGrpSpPr>
            <p:grpSpPr>
              <a:xfrm>
                <a:off x="3657762" y="3893029"/>
                <a:ext cx="1805251" cy="1552909"/>
                <a:chOff x="2371616" y="1070877"/>
                <a:chExt cx="1997519" cy="1780215"/>
              </a:xfrm>
            </p:grpSpPr>
            <p:pic>
              <p:nvPicPr>
                <p:cNvPr id="33" name="Picture 2">
                  <a:extLst>
                    <a:ext uri="{FF2B5EF4-FFF2-40B4-BE49-F238E27FC236}">
                      <a16:creationId xmlns:a16="http://schemas.microsoft.com/office/drawing/2014/main" id="{CD55AAD7-791E-49B1-AF02-DE2590AF64CB}"/>
                    </a:ext>
                  </a:extLst>
                </p:cNvPr>
                <p:cNvPicPr>
                  <a:picLocks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3836335" y="1070877"/>
                  <a:ext cx="532800" cy="258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nvGrpSpPr>
                <p:cNvPr id="34" name="Group 33">
                  <a:extLst>
                    <a:ext uri="{FF2B5EF4-FFF2-40B4-BE49-F238E27FC236}">
                      <a16:creationId xmlns:a16="http://schemas.microsoft.com/office/drawing/2014/main" id="{78638F88-21B9-4461-8E14-3CA138B2803B}"/>
                    </a:ext>
                  </a:extLst>
                </p:cNvPr>
                <p:cNvGrpSpPr/>
                <p:nvPr/>
              </p:nvGrpSpPr>
              <p:grpSpPr>
                <a:xfrm>
                  <a:off x="2371616" y="1079570"/>
                  <a:ext cx="1719397" cy="1771522"/>
                  <a:chOff x="2383339" y="1067847"/>
                  <a:chExt cx="1719397" cy="1771522"/>
                </a:xfrm>
              </p:grpSpPr>
              <p:pic>
                <p:nvPicPr>
                  <p:cNvPr id="35" name="Picture 4">
                    <a:extLst>
                      <a:ext uri="{FF2B5EF4-FFF2-40B4-BE49-F238E27FC236}">
                        <a16:creationId xmlns:a16="http://schemas.microsoft.com/office/drawing/2014/main" id="{E0E596D4-8666-479F-A78C-84FAEB2CFA14}"/>
                      </a:ext>
                    </a:extLst>
                  </p:cNvPr>
                  <p:cNvPicPr>
                    <a:picLocks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3239970" y="2580694"/>
                    <a:ext cx="532800" cy="258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6" name="Picture 3">
                    <a:extLst>
                      <a:ext uri="{FF2B5EF4-FFF2-40B4-BE49-F238E27FC236}">
                        <a16:creationId xmlns:a16="http://schemas.microsoft.com/office/drawing/2014/main" id="{C6A230F6-A2C8-4B61-8246-FCD5DA231A14}"/>
                      </a:ext>
                    </a:extLst>
                  </p:cNvPr>
                  <p:cNvPicPr>
                    <a:picLocks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830374" y="1814500"/>
                    <a:ext cx="532800" cy="258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7" name="Picture 4">
                    <a:extLst>
                      <a:ext uri="{FF2B5EF4-FFF2-40B4-BE49-F238E27FC236}">
                        <a16:creationId xmlns:a16="http://schemas.microsoft.com/office/drawing/2014/main" id="{0D76687C-2AD8-4F95-8D3C-6599AB9BF250}"/>
                      </a:ext>
                    </a:extLst>
                  </p:cNvPr>
                  <p:cNvPicPr>
                    <a:picLocks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3559953" y="1821589"/>
                    <a:ext cx="532800" cy="258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8" name="Picture 3">
                    <a:extLst>
                      <a:ext uri="{FF2B5EF4-FFF2-40B4-BE49-F238E27FC236}">
                        <a16:creationId xmlns:a16="http://schemas.microsoft.com/office/drawing/2014/main" id="{313E2181-C355-40E9-ABC3-5D284C703355}"/>
                      </a:ext>
                    </a:extLst>
                  </p:cNvPr>
                  <p:cNvPicPr>
                    <a:picLocks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3116764" y="1076570"/>
                    <a:ext cx="532800" cy="258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39" name="Curved Connector 40">
                    <a:extLst>
                      <a:ext uri="{FF2B5EF4-FFF2-40B4-BE49-F238E27FC236}">
                        <a16:creationId xmlns:a16="http://schemas.microsoft.com/office/drawing/2014/main" id="{0C160298-FF2A-40FC-AF92-B86861B53F91}"/>
                      </a:ext>
                    </a:extLst>
                  </p:cNvPr>
                  <p:cNvCxnSpPr>
                    <a:stCxn id="36" idx="2"/>
                    <a:endCxn id="35" idx="0"/>
                  </p:cNvCxnSpPr>
                  <p:nvPr/>
                </p:nvCxnSpPr>
                <p:spPr>
                  <a:xfrm rot="16200000" flipH="1">
                    <a:off x="3047813" y="2122136"/>
                    <a:ext cx="507519" cy="409596"/>
                  </a:xfrm>
                  <a:prstGeom prst="curvedConnector3">
                    <a:avLst>
                      <a:gd name="adj1" fmla="val 50000"/>
                    </a:avLst>
                  </a:prstGeom>
                  <a:noFill/>
                  <a:ln w="19050" cap="flat" cmpd="sng" algn="ctr">
                    <a:solidFill>
                      <a:srgbClr val="5B9BD5">
                        <a:lumMod val="50000"/>
                      </a:srgbClr>
                    </a:solidFill>
                    <a:prstDash val="solid"/>
                    <a:miter lim="800000"/>
                    <a:tailEnd type="arrow"/>
                  </a:ln>
                  <a:effectLst/>
                </p:spPr>
              </p:cxnSp>
              <p:cxnSp>
                <p:nvCxnSpPr>
                  <p:cNvPr id="40" name="Curved Connector 41">
                    <a:extLst>
                      <a:ext uri="{FF2B5EF4-FFF2-40B4-BE49-F238E27FC236}">
                        <a16:creationId xmlns:a16="http://schemas.microsoft.com/office/drawing/2014/main" id="{39B8C0DE-85EE-4941-8EBA-2EA9403102C2}"/>
                      </a:ext>
                    </a:extLst>
                  </p:cNvPr>
                  <p:cNvCxnSpPr>
                    <a:stCxn id="37" idx="2"/>
                    <a:endCxn id="35" idx="0"/>
                  </p:cNvCxnSpPr>
                  <p:nvPr/>
                </p:nvCxnSpPr>
                <p:spPr>
                  <a:xfrm rot="5400000">
                    <a:off x="3416147" y="2170488"/>
                    <a:ext cx="500430" cy="319983"/>
                  </a:xfrm>
                  <a:prstGeom prst="curvedConnector3">
                    <a:avLst>
                      <a:gd name="adj1" fmla="val 50000"/>
                    </a:avLst>
                  </a:prstGeom>
                  <a:noFill/>
                  <a:ln w="6350" cap="flat" cmpd="sng" algn="ctr">
                    <a:solidFill>
                      <a:srgbClr val="5B9BD5"/>
                    </a:solidFill>
                    <a:prstDash val="solid"/>
                    <a:miter lim="800000"/>
                    <a:tailEnd type="arrow"/>
                  </a:ln>
                  <a:effectLst/>
                </p:spPr>
              </p:cxnSp>
              <p:cxnSp>
                <p:nvCxnSpPr>
                  <p:cNvPr id="41" name="Curved Connector 42">
                    <a:extLst>
                      <a:ext uri="{FF2B5EF4-FFF2-40B4-BE49-F238E27FC236}">
                        <a16:creationId xmlns:a16="http://schemas.microsoft.com/office/drawing/2014/main" id="{3ED03AA6-E646-4E3A-A424-ED740C7E6713}"/>
                      </a:ext>
                    </a:extLst>
                  </p:cNvPr>
                  <p:cNvCxnSpPr>
                    <a:stCxn id="44" idx="2"/>
                    <a:endCxn id="36" idx="0"/>
                  </p:cNvCxnSpPr>
                  <p:nvPr/>
                </p:nvCxnSpPr>
                <p:spPr>
                  <a:xfrm rot="16200000" flipH="1">
                    <a:off x="2629267" y="1346993"/>
                    <a:ext cx="487978" cy="447035"/>
                  </a:xfrm>
                  <a:prstGeom prst="curvedConnector3">
                    <a:avLst/>
                  </a:prstGeom>
                  <a:noFill/>
                  <a:ln w="19050" cap="flat" cmpd="sng" algn="ctr">
                    <a:solidFill>
                      <a:srgbClr val="5B9BD5">
                        <a:lumMod val="50000"/>
                      </a:srgbClr>
                    </a:solidFill>
                    <a:prstDash val="solid"/>
                    <a:miter lim="800000"/>
                    <a:tailEnd type="arrow"/>
                  </a:ln>
                  <a:effectLst/>
                </p:spPr>
              </p:cxnSp>
              <p:cxnSp>
                <p:nvCxnSpPr>
                  <p:cNvPr id="42" name="Curved Connector 43">
                    <a:extLst>
                      <a:ext uri="{FF2B5EF4-FFF2-40B4-BE49-F238E27FC236}">
                        <a16:creationId xmlns:a16="http://schemas.microsoft.com/office/drawing/2014/main" id="{0DC00187-F69A-4334-B03B-9F4DA63B993A}"/>
                      </a:ext>
                    </a:extLst>
                  </p:cNvPr>
                  <p:cNvCxnSpPr>
                    <a:stCxn id="38" idx="2"/>
                    <a:endCxn id="36" idx="0"/>
                  </p:cNvCxnSpPr>
                  <p:nvPr/>
                </p:nvCxnSpPr>
                <p:spPr>
                  <a:xfrm rot="5400000">
                    <a:off x="3000342" y="1431677"/>
                    <a:ext cx="479255" cy="286390"/>
                  </a:xfrm>
                  <a:prstGeom prst="curvedConnector3">
                    <a:avLst/>
                  </a:prstGeom>
                  <a:noFill/>
                  <a:ln w="6350" cap="flat" cmpd="sng" algn="ctr">
                    <a:solidFill>
                      <a:srgbClr val="5B9BD5"/>
                    </a:solidFill>
                    <a:prstDash val="solid"/>
                    <a:miter lim="800000"/>
                    <a:tailEnd type="arrow"/>
                  </a:ln>
                  <a:effectLst/>
                </p:spPr>
              </p:cxnSp>
              <p:cxnSp>
                <p:nvCxnSpPr>
                  <p:cNvPr id="43" name="Curved Connector 44">
                    <a:extLst>
                      <a:ext uri="{FF2B5EF4-FFF2-40B4-BE49-F238E27FC236}">
                        <a16:creationId xmlns:a16="http://schemas.microsoft.com/office/drawing/2014/main" id="{A47DA1BB-0333-4313-9145-C756CC8E0537}"/>
                      </a:ext>
                    </a:extLst>
                  </p:cNvPr>
                  <p:cNvCxnSpPr>
                    <a:stCxn id="33" idx="2"/>
                    <a:endCxn id="37" idx="0"/>
                  </p:cNvCxnSpPr>
                  <p:nvPr/>
                </p:nvCxnSpPr>
                <p:spPr>
                  <a:xfrm rot="5400000">
                    <a:off x="3718526" y="1437379"/>
                    <a:ext cx="492037" cy="276382"/>
                  </a:xfrm>
                  <a:prstGeom prst="curvedConnector3">
                    <a:avLst/>
                  </a:prstGeom>
                  <a:noFill/>
                  <a:ln w="6350" cap="flat" cmpd="sng" algn="ctr">
                    <a:solidFill>
                      <a:srgbClr val="5B9BD5"/>
                    </a:solidFill>
                    <a:prstDash val="solid"/>
                    <a:miter lim="800000"/>
                    <a:tailEnd type="arrow"/>
                  </a:ln>
                  <a:effectLst/>
                </p:spPr>
              </p:cxnSp>
              <p:pic>
                <p:nvPicPr>
                  <p:cNvPr id="44" name="Picture 2">
                    <a:extLst>
                      <a:ext uri="{FF2B5EF4-FFF2-40B4-BE49-F238E27FC236}">
                        <a16:creationId xmlns:a16="http://schemas.microsoft.com/office/drawing/2014/main" id="{0A8BE689-FE42-4043-B23C-40C0C98883C6}"/>
                      </a:ext>
                    </a:extLst>
                  </p:cNvPr>
                  <p:cNvPicPr>
                    <a:picLocks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2383339" y="1067847"/>
                    <a:ext cx="532800" cy="258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grpSp>
          <p:sp>
            <p:nvSpPr>
              <p:cNvPr id="26" name="TextBox 25">
                <a:extLst>
                  <a:ext uri="{FF2B5EF4-FFF2-40B4-BE49-F238E27FC236}">
                    <a16:creationId xmlns:a16="http://schemas.microsoft.com/office/drawing/2014/main" id="{10385C1C-92F8-4952-9A4B-64BD5BD52D5C}"/>
                  </a:ext>
                </a:extLst>
              </p:cNvPr>
              <p:cNvSpPr txBox="1"/>
              <p:nvPr/>
            </p:nvSpPr>
            <p:spPr>
              <a:xfrm>
                <a:off x="6098714" y="5562142"/>
                <a:ext cx="3148990" cy="60016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Reverse Funnel Analysis</a:t>
                </a:r>
              </a:p>
              <a:p>
                <a:pPr marL="1085741" marR="0" lvl="2" indent="-17143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Dominant Path Identification</a:t>
                </a:r>
                <a:r>
                  <a:rPr kumimoji="0" lang="en-IN" sz="1100" b="1"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 </a:t>
                </a:r>
              </a:p>
              <a:p>
                <a:pPr marL="1085741" marR="0" lvl="2" indent="-17143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Role of points of influence</a:t>
                </a:r>
              </a:p>
            </p:txBody>
          </p:sp>
          <p:pic>
            <p:nvPicPr>
              <p:cNvPr id="27" name="Picture 20">
                <a:extLst>
                  <a:ext uri="{FF2B5EF4-FFF2-40B4-BE49-F238E27FC236}">
                    <a16:creationId xmlns:a16="http://schemas.microsoft.com/office/drawing/2014/main" id="{151D7E49-2A30-4F8A-B58A-6A390EABFE1D}"/>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720959" y="3740964"/>
                <a:ext cx="1904501" cy="1742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ight Arrow 29">
                <a:extLst>
                  <a:ext uri="{FF2B5EF4-FFF2-40B4-BE49-F238E27FC236}">
                    <a16:creationId xmlns:a16="http://schemas.microsoft.com/office/drawing/2014/main" id="{63794832-4CAC-4FC8-BC87-2E7EB9F102E2}"/>
                  </a:ext>
                </a:extLst>
              </p:cNvPr>
              <p:cNvSpPr/>
              <p:nvPr/>
            </p:nvSpPr>
            <p:spPr>
              <a:xfrm>
                <a:off x="2818674" y="4501908"/>
                <a:ext cx="477171" cy="200080"/>
              </a:xfrm>
              <a:prstGeom prst="rightArrow">
                <a:avLst/>
              </a:prstGeom>
              <a:solidFill>
                <a:srgbClr val="42847A"/>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white"/>
                  </a:solidFill>
                  <a:effectLst/>
                  <a:uLnTx/>
                  <a:uFillTx/>
                  <a:latin typeface="Arial" panose="020B0604020202020204" pitchFamily="34" charset="0"/>
                  <a:ea typeface="Segoe UI" panose="020B0502040204020203" pitchFamily="34" charset="0"/>
                  <a:cs typeface="Arial" panose="020B0604020202020204" pitchFamily="34" charset="0"/>
                </a:endParaRPr>
              </a:p>
            </p:txBody>
          </p:sp>
          <p:pic>
            <p:nvPicPr>
              <p:cNvPr id="29" name="Picture 23">
                <a:extLst>
                  <a:ext uri="{FF2B5EF4-FFF2-40B4-BE49-F238E27FC236}">
                    <a16:creationId xmlns:a16="http://schemas.microsoft.com/office/drawing/2014/main" id="{6B16CB53-FC68-4D78-9CA3-B7788319F05C}"/>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9856759" y="4164047"/>
                <a:ext cx="936000" cy="923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ight Arrow 31">
                <a:extLst>
                  <a:ext uri="{FF2B5EF4-FFF2-40B4-BE49-F238E27FC236}">
                    <a16:creationId xmlns:a16="http://schemas.microsoft.com/office/drawing/2014/main" id="{D6EED4AA-5505-42A0-A513-0EA9FAC633E8}"/>
                  </a:ext>
                </a:extLst>
              </p:cNvPr>
              <p:cNvSpPr/>
              <p:nvPr/>
            </p:nvSpPr>
            <p:spPr>
              <a:xfrm>
                <a:off x="5959500" y="4501908"/>
                <a:ext cx="426836" cy="196733"/>
              </a:xfrm>
              <a:prstGeom prst="rightArrow">
                <a:avLst/>
              </a:prstGeom>
              <a:solidFill>
                <a:srgbClr val="42847A"/>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white"/>
                  </a:solidFill>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31" name="Right Arrow 32">
                <a:extLst>
                  <a:ext uri="{FF2B5EF4-FFF2-40B4-BE49-F238E27FC236}">
                    <a16:creationId xmlns:a16="http://schemas.microsoft.com/office/drawing/2014/main" id="{458465E2-523F-4130-B4E1-8628D98DF2AF}"/>
                  </a:ext>
                </a:extLst>
              </p:cNvPr>
              <p:cNvSpPr/>
              <p:nvPr/>
            </p:nvSpPr>
            <p:spPr>
              <a:xfrm>
                <a:off x="9118513" y="4501908"/>
                <a:ext cx="476248" cy="197201"/>
              </a:xfrm>
              <a:prstGeom prst="rightArrow">
                <a:avLst/>
              </a:prstGeom>
              <a:solidFill>
                <a:srgbClr val="42847A"/>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white"/>
                  </a:solidFill>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32" name="TextBox 31">
                <a:extLst>
                  <a:ext uri="{FF2B5EF4-FFF2-40B4-BE49-F238E27FC236}">
                    <a16:creationId xmlns:a16="http://schemas.microsoft.com/office/drawing/2014/main" id="{0DD6C552-A4EA-4E4C-9443-3A380518C2CB}"/>
                  </a:ext>
                </a:extLst>
              </p:cNvPr>
              <p:cNvSpPr txBox="1"/>
              <p:nvPr/>
            </p:nvSpPr>
            <p:spPr>
              <a:xfrm>
                <a:off x="9247704" y="5627923"/>
                <a:ext cx="2478101"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Findings  &amp; Recommendations</a:t>
                </a:r>
              </a:p>
              <a:p>
                <a:pPr marL="171433" marR="0" lvl="0" indent="-171433"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Purchase Vs.  drop-off behavior</a:t>
                </a:r>
                <a:endParaRPr kumimoji="0" lang="en-IN" sz="1100" b="0"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endParaRPr>
              </a:p>
            </p:txBody>
          </p:sp>
        </p:grpSp>
        <p:sp>
          <p:nvSpPr>
            <p:cNvPr id="19" name="Rectangle 18">
              <a:extLst>
                <a:ext uri="{FF2B5EF4-FFF2-40B4-BE49-F238E27FC236}">
                  <a16:creationId xmlns:a16="http://schemas.microsoft.com/office/drawing/2014/main" id="{B4733830-187B-4739-8A6E-03AD9AEEDD29}"/>
                </a:ext>
              </a:extLst>
            </p:cNvPr>
            <p:cNvSpPr/>
            <p:nvPr/>
          </p:nvSpPr>
          <p:spPr>
            <a:xfrm>
              <a:off x="487379" y="2940840"/>
              <a:ext cx="1201468" cy="252000"/>
            </a:xfrm>
            <a:prstGeom prst="rect">
              <a:avLst/>
            </a:prstGeom>
            <a:solidFill>
              <a:srgbClr val="333F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Arial" panose="020B0604020202020204" pitchFamily="34" charset="0"/>
                  <a:ea typeface="Segoe UI" panose="020B0502040204020203" pitchFamily="34" charset="0"/>
                  <a:cs typeface="Arial" panose="020B0604020202020204" pitchFamily="34" charset="0"/>
                </a:rPr>
                <a:t>Methodology</a:t>
              </a:r>
            </a:p>
          </p:txBody>
        </p:sp>
        <p:sp>
          <p:nvSpPr>
            <p:cNvPr id="20" name="Rectangle 19">
              <a:extLst>
                <a:ext uri="{FF2B5EF4-FFF2-40B4-BE49-F238E27FC236}">
                  <a16:creationId xmlns:a16="http://schemas.microsoft.com/office/drawing/2014/main" id="{36B6FEB1-EB85-4AE6-931D-BA6BB976452D}"/>
                </a:ext>
              </a:extLst>
            </p:cNvPr>
            <p:cNvSpPr/>
            <p:nvPr/>
          </p:nvSpPr>
          <p:spPr>
            <a:xfrm>
              <a:off x="492975" y="3181448"/>
              <a:ext cx="11060532" cy="2616993"/>
            </a:xfrm>
            <a:prstGeom prst="rect">
              <a:avLst/>
            </a:prstGeom>
            <a:noFill/>
            <a:ln w="63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21" name="Rectangle 20">
              <a:extLst>
                <a:ext uri="{FF2B5EF4-FFF2-40B4-BE49-F238E27FC236}">
                  <a16:creationId xmlns:a16="http://schemas.microsoft.com/office/drawing/2014/main" id="{D1517EA3-5A98-4F14-9BAA-2D55FA2BB7F4}"/>
                </a:ext>
              </a:extLst>
            </p:cNvPr>
            <p:cNvSpPr/>
            <p:nvPr/>
          </p:nvSpPr>
          <p:spPr>
            <a:xfrm>
              <a:off x="2996219" y="4999953"/>
              <a:ext cx="2980691" cy="26164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Arial" panose="020B0604020202020204" pitchFamily="34" charset="0"/>
                  <a:ea typeface="Segoe UI" panose="020B0502040204020203" pitchFamily="34" charset="0"/>
                  <a:cs typeface="Arial" panose="020B0604020202020204" pitchFamily="34" charset="0"/>
                </a:rPr>
                <a:t>Path to purchase visualization landscape </a:t>
              </a:r>
            </a:p>
          </p:txBody>
        </p:sp>
      </p:grpSp>
      <p:grpSp>
        <p:nvGrpSpPr>
          <p:cNvPr id="49" name="Group 48">
            <a:extLst>
              <a:ext uri="{FF2B5EF4-FFF2-40B4-BE49-F238E27FC236}">
                <a16:creationId xmlns:a16="http://schemas.microsoft.com/office/drawing/2014/main" id="{A335DFB3-CBDF-4410-8EBE-7FAE215420AE}"/>
              </a:ext>
            </a:extLst>
          </p:cNvPr>
          <p:cNvGrpSpPr/>
          <p:nvPr/>
        </p:nvGrpSpPr>
        <p:grpSpPr>
          <a:xfrm>
            <a:off x="923763" y="5695769"/>
            <a:ext cx="9277513" cy="645806"/>
            <a:chOff x="923883" y="6055241"/>
            <a:chExt cx="9278721" cy="645890"/>
          </a:xfrm>
        </p:grpSpPr>
        <p:sp>
          <p:nvSpPr>
            <p:cNvPr id="50" name="Shape 425">
              <a:extLst>
                <a:ext uri="{FF2B5EF4-FFF2-40B4-BE49-F238E27FC236}">
                  <a16:creationId xmlns:a16="http://schemas.microsoft.com/office/drawing/2014/main" id="{4EC06D28-99FB-480E-9A99-1CD26BC0D21F}"/>
                </a:ext>
              </a:extLst>
            </p:cNvPr>
            <p:cNvSpPr/>
            <p:nvPr/>
          </p:nvSpPr>
          <p:spPr>
            <a:xfrm>
              <a:off x="1550190" y="6209412"/>
              <a:ext cx="8652414" cy="334566"/>
            </a:xfrm>
            <a:prstGeom prst="snip1Rect">
              <a:avLst/>
            </a:prstGeom>
          </p:spPr>
          <p:txBody>
            <a:bodyPr wrap="square">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dirty="0">
                  <a:ln>
                    <a:noFill/>
                  </a:ln>
                  <a:solidFill>
                    <a:srgbClr val="2C5A53"/>
                  </a:solidFill>
                  <a:effectLst/>
                  <a:uLnTx/>
                  <a:uFillTx/>
                  <a:latin typeface="Arial" panose="020B0604020202020204" pitchFamily="34" charset="0"/>
                  <a:ea typeface="Segoe UI" panose="020B0502040204020203" pitchFamily="34" charset="0"/>
                  <a:cs typeface="Arial" panose="020B0604020202020204" pitchFamily="34" charset="0"/>
                  <a:sym typeface="Calibri"/>
                </a:rPr>
                <a:t>High shipping costs </a:t>
              </a:r>
              <a:r>
                <a:rPr kumimoji="0" lang="en-IN" sz="1400" b="0" i="0" u="none" strike="noStrike" kern="0" cap="none" spc="0" normalizeH="0" baseline="0" noProof="0" dirty="0">
                  <a:ln>
                    <a:noFill/>
                  </a:ln>
                  <a:solidFill>
                    <a:srgbClr val="2C5A53"/>
                  </a:solidFill>
                  <a:effectLst/>
                  <a:uLnTx/>
                  <a:uFillTx/>
                  <a:latin typeface="Arial" panose="020B0604020202020204" pitchFamily="34" charset="0"/>
                  <a:ea typeface="Segoe UI" panose="020B0502040204020203" pitchFamily="34" charset="0"/>
                  <a:cs typeface="Arial" panose="020B0604020202020204" pitchFamily="34" charset="0"/>
                  <a:sym typeface="Calibri"/>
                </a:rPr>
                <a:t>lead to between </a:t>
              </a:r>
              <a:r>
                <a:rPr kumimoji="0" lang="en-IN" sz="1400" b="1" i="0" u="none" strike="noStrike" kern="0" cap="none" spc="0" normalizeH="0" baseline="0" noProof="0" dirty="0">
                  <a:ln>
                    <a:noFill/>
                  </a:ln>
                  <a:solidFill>
                    <a:srgbClr val="2C5A53"/>
                  </a:solidFill>
                  <a:effectLst/>
                  <a:uLnTx/>
                  <a:uFillTx/>
                  <a:latin typeface="Arial" panose="020B0604020202020204" pitchFamily="34" charset="0"/>
                  <a:ea typeface="Segoe UI" panose="020B0502040204020203" pitchFamily="34" charset="0"/>
                  <a:cs typeface="Arial" panose="020B0604020202020204" pitchFamily="34" charset="0"/>
                  <a:sym typeface="Calibri"/>
                  <a:hlinkClick r:id="rId15" action="ppaction://hlinksldjump"/>
                </a:rPr>
                <a:t>22-33% drop off</a:t>
              </a:r>
              <a:r>
                <a:rPr kumimoji="0" lang="en-IN" sz="1400" b="1" i="0" u="none" strike="noStrike" kern="0" cap="none" spc="0" normalizeH="0" baseline="0" noProof="0" dirty="0">
                  <a:ln>
                    <a:noFill/>
                  </a:ln>
                  <a:solidFill>
                    <a:srgbClr val="2C5A53"/>
                  </a:solidFill>
                  <a:effectLst/>
                  <a:uLnTx/>
                  <a:uFillTx/>
                  <a:latin typeface="Arial" panose="020B0604020202020204" pitchFamily="34" charset="0"/>
                  <a:ea typeface="Segoe UI" panose="020B0502040204020203" pitchFamily="34" charset="0"/>
                  <a:cs typeface="Arial" panose="020B0604020202020204" pitchFamily="34" charset="0"/>
                  <a:sym typeface="Calibri"/>
                </a:rPr>
                <a:t> </a:t>
              </a:r>
              <a:r>
                <a:rPr kumimoji="0" lang="en-IN" sz="1400" b="0" i="0" u="none" strike="noStrike" kern="0" cap="none" spc="0" normalizeH="0" baseline="0" noProof="0" dirty="0">
                  <a:ln>
                    <a:noFill/>
                  </a:ln>
                  <a:solidFill>
                    <a:srgbClr val="2C5A53"/>
                  </a:solidFill>
                  <a:effectLst/>
                  <a:uLnTx/>
                  <a:uFillTx/>
                  <a:latin typeface="Arial" panose="020B0604020202020204" pitchFamily="34" charset="0"/>
                  <a:ea typeface="Segoe UI" panose="020B0502040204020203" pitchFamily="34" charset="0"/>
                  <a:cs typeface="Arial" panose="020B0604020202020204" pitchFamily="34" charset="0"/>
                  <a:sym typeface="Calibri"/>
                </a:rPr>
                <a:t>in the </a:t>
              </a:r>
              <a:r>
                <a:rPr kumimoji="0" lang="en-IN" sz="1400" b="1" i="0" u="none" strike="noStrike" kern="0" cap="none" spc="0" normalizeH="0" baseline="0" noProof="0" dirty="0">
                  <a:ln>
                    <a:noFill/>
                  </a:ln>
                  <a:solidFill>
                    <a:srgbClr val="2C5A53"/>
                  </a:solidFill>
                  <a:effectLst/>
                  <a:uLnTx/>
                  <a:uFillTx/>
                  <a:latin typeface="Arial" panose="020B0604020202020204" pitchFamily="34" charset="0"/>
                  <a:ea typeface="Segoe UI" panose="020B0502040204020203" pitchFamily="34" charset="0"/>
                  <a:cs typeface="Arial" panose="020B0604020202020204" pitchFamily="34" charset="0"/>
                  <a:sym typeface="Calibri"/>
                </a:rPr>
                <a:t>Millennials </a:t>
              </a:r>
              <a:r>
                <a:rPr kumimoji="0" lang="en-IN" sz="1400" b="0" i="0" u="none" strike="noStrike" kern="0" cap="none" spc="0" normalizeH="0" baseline="0" noProof="0" dirty="0">
                  <a:ln>
                    <a:noFill/>
                  </a:ln>
                  <a:solidFill>
                    <a:srgbClr val="2C5A53"/>
                  </a:solidFill>
                  <a:effectLst/>
                  <a:uLnTx/>
                  <a:uFillTx/>
                  <a:latin typeface="Arial" panose="020B0604020202020204" pitchFamily="34" charset="0"/>
                  <a:ea typeface="Segoe UI" panose="020B0502040204020203" pitchFamily="34" charset="0"/>
                  <a:cs typeface="Arial" panose="020B0604020202020204" pitchFamily="34" charset="0"/>
                  <a:sym typeface="Calibri"/>
                </a:rPr>
                <a:t>after “adding to cart”</a:t>
              </a:r>
            </a:p>
          </p:txBody>
        </p:sp>
        <p:pic>
          <p:nvPicPr>
            <p:cNvPr id="51" name="Picture 8" descr="https://d30y9cdsu7xlg0.cloudfront.net/png/333183-200.png">
              <a:extLst>
                <a:ext uri="{FF2B5EF4-FFF2-40B4-BE49-F238E27FC236}">
                  <a16:creationId xmlns:a16="http://schemas.microsoft.com/office/drawing/2014/main" id="{66E42693-BB7D-4165-BAF0-4469D52F7AA5}"/>
                </a:ext>
              </a:extLst>
            </p:cNvPr>
            <p:cNvPicPr>
              <a:picLocks noChangeAspect="1" noChangeArrowheads="1"/>
            </p:cNvPicPr>
            <p:nvPr/>
          </p:nvPicPr>
          <p:blipFill>
            <a:blip r:embed="rId16" cstate="email">
              <a:duotone>
                <a:prstClr val="black"/>
                <a:srgbClr val="2C5A53">
                  <a:tint val="45000"/>
                  <a:satMod val="400000"/>
                </a:srgbClr>
              </a:duotone>
              <a:extLst>
                <a:ext uri="{28A0092B-C50C-407E-A947-70E740481C1C}">
                  <a14:useLocalDpi xmlns:a14="http://schemas.microsoft.com/office/drawing/2010/main"/>
                </a:ext>
              </a:extLst>
            </a:blip>
            <a:srcRect/>
            <a:stretch>
              <a:fillRect/>
            </a:stretch>
          </p:blipFill>
          <p:spPr bwMode="auto">
            <a:xfrm>
              <a:off x="923883" y="6055241"/>
              <a:ext cx="645890" cy="6458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51226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a:spLocks noGrp="1"/>
          </p:cNvSpPr>
          <p:nvPr>
            <p:ph type="ctrTitle"/>
          </p:nvPr>
        </p:nvSpPr>
        <p:spPr>
          <a:prstGeom prst="rect">
            <a:avLst/>
          </a:prstGeom>
          <a:noFill/>
          <a:ln>
            <a:noFill/>
          </a:ln>
        </p:spPr>
        <p:txBody>
          <a:bodyPr wrap="square" lIns="91425" tIns="45700" rIns="91425" bIns="45700" anchor="ctr" anchorCtr="0">
            <a:noAutofit/>
          </a:bodyPr>
          <a:lstStyle/>
          <a:p>
            <a:pPr marL="0" marR="0" lvl="0" indent="-292100" algn="ctr" rtl="0">
              <a:lnSpc>
                <a:spcPct val="90000"/>
              </a:lnSpc>
              <a:spcBef>
                <a:spcPts val="0"/>
              </a:spcBef>
              <a:buClr>
                <a:schemeClr val="lt1"/>
              </a:buClr>
              <a:buSzPct val="100000"/>
              <a:buFont typeface="Arial"/>
              <a:buNone/>
            </a:pPr>
            <a:r>
              <a:rPr lang="en-US" sz="4600" b="0" i="0" u="none" strike="noStrike" cap="none" dirty="0">
                <a:solidFill>
                  <a:schemeClr val="lt1"/>
                </a:solidFill>
                <a:ea typeface="Arial"/>
                <a:sym typeface="Arial"/>
              </a:rPr>
              <a:t>Thank you</a:t>
            </a:r>
          </a:p>
        </p:txBody>
      </p:sp>
      <p:sp>
        <p:nvSpPr>
          <p:cNvPr id="2" name="TextBox 1">
            <a:extLst>
              <a:ext uri="{FF2B5EF4-FFF2-40B4-BE49-F238E27FC236}">
                <a16:creationId xmlns:a16="http://schemas.microsoft.com/office/drawing/2014/main" id="{318021A2-99F0-42DE-9241-D962B0B591E3}"/>
              </a:ext>
            </a:extLst>
          </p:cNvPr>
          <p:cNvSpPr txBox="1"/>
          <p:nvPr/>
        </p:nvSpPr>
        <p:spPr>
          <a:xfrm>
            <a:off x="326414" y="5320051"/>
            <a:ext cx="2970685" cy="646331"/>
          </a:xfrm>
          <a:prstGeom prst="rect">
            <a:avLst/>
          </a:prstGeom>
          <a:noFill/>
        </p:spPr>
        <p:txBody>
          <a:bodyPr wrap="none" rtlCol="0">
            <a:spAutoFit/>
          </a:bodyPr>
          <a:lstStyle/>
          <a:p>
            <a:pPr algn="ctr"/>
            <a:r>
              <a:rPr lang="en-US" dirty="0">
                <a:solidFill>
                  <a:schemeClr val="bg1"/>
                </a:solidFill>
              </a:rPr>
              <a:t>Email: </a:t>
            </a:r>
            <a:r>
              <a:rPr lang="en-US" dirty="0">
                <a:solidFill>
                  <a:schemeClr val="bg1"/>
                </a:solidFill>
                <a:hlinkClick r:id="rId3">
                  <a:extLst>
                    <a:ext uri="{A12FA001-AC4F-418D-AE19-62706E023703}">
                      <ahyp:hlinkClr xmlns:ahyp="http://schemas.microsoft.com/office/drawing/2018/hyperlinkcolor" val="tx"/>
                    </a:ext>
                  </a:extLst>
                </a:hlinkClick>
              </a:rPr>
              <a:t>Vijay@LatentView.com</a:t>
            </a:r>
            <a:endParaRPr lang="en-US" dirty="0">
              <a:solidFill>
                <a:schemeClr val="bg1"/>
              </a:solidFill>
            </a:endParaRPr>
          </a:p>
          <a:p>
            <a:pPr algn="ctr"/>
            <a:r>
              <a:rPr lang="en-US" dirty="0">
                <a:solidFill>
                  <a:schemeClr val="bg1"/>
                </a:solidFill>
              </a:rPr>
              <a:t>Phone: +44 787 9922 859</a:t>
            </a:r>
          </a:p>
        </p:txBody>
      </p:sp>
    </p:spTree>
    <p:extLst>
      <p:ext uri="{BB962C8B-B14F-4D97-AF65-F5344CB8AC3E}">
        <p14:creationId xmlns:p14="http://schemas.microsoft.com/office/powerpoint/2010/main" val="2685626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CCC6-6935-4C67-BF58-FCA1479727D7}"/>
              </a:ext>
            </a:extLst>
          </p:cNvPr>
          <p:cNvSpPr>
            <a:spLocks noGrp="1"/>
          </p:cNvSpPr>
          <p:nvPr>
            <p:ph type="title"/>
          </p:nvPr>
        </p:nvSpPr>
        <p:spPr/>
        <p:txBody>
          <a:bodyPr/>
          <a:lstStyle/>
          <a:p>
            <a:r>
              <a:rPr lang="en-US" dirty="0"/>
              <a:t>5. Digital Roadmap for Website-led Customer Acquisition </a:t>
            </a:r>
          </a:p>
        </p:txBody>
      </p:sp>
      <p:sp>
        <p:nvSpPr>
          <p:cNvPr id="8" name="Rectangle 7"/>
          <p:cNvSpPr/>
          <p:nvPr/>
        </p:nvSpPr>
        <p:spPr>
          <a:xfrm>
            <a:off x="-1" y="1378613"/>
            <a:ext cx="12192003" cy="22536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Arial" panose="020B0604020202020204" pitchFamily="34" charset="0"/>
              <a:cs typeface="Arial" panose="020B0604020202020204" pitchFamily="34" charset="0"/>
            </a:endParaRPr>
          </a:p>
        </p:txBody>
      </p:sp>
      <p:sp>
        <p:nvSpPr>
          <p:cNvPr id="9" name="Rectangle 8"/>
          <p:cNvSpPr/>
          <p:nvPr/>
        </p:nvSpPr>
        <p:spPr>
          <a:xfrm>
            <a:off x="260341" y="2085883"/>
            <a:ext cx="3302271" cy="9507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sz="1400" dirty="0">
              <a:solidFill>
                <a:srgbClr val="000000"/>
              </a:solidFill>
              <a:latin typeface="Arial" panose="020B0604020202020204" pitchFamily="34" charset="0"/>
              <a:cs typeface="Arial" panose="020B0604020202020204" pitchFamily="34" charset="0"/>
            </a:endParaRPr>
          </a:p>
        </p:txBody>
      </p:sp>
      <p:sp>
        <p:nvSpPr>
          <p:cNvPr id="10" name="Rectangle 9"/>
          <p:cNvSpPr/>
          <p:nvPr/>
        </p:nvSpPr>
        <p:spPr>
          <a:xfrm>
            <a:off x="260341" y="1964947"/>
            <a:ext cx="3588326" cy="1431480"/>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Arial" panose="020B0604020202020204" pitchFamily="34" charset="0"/>
              <a:cs typeface="Arial" panose="020B0604020202020204" pitchFamily="34" charset="0"/>
            </a:endParaRPr>
          </a:p>
        </p:txBody>
      </p:sp>
      <p:sp>
        <p:nvSpPr>
          <p:cNvPr id="11" name="Rectangle 10"/>
          <p:cNvSpPr/>
          <p:nvPr/>
        </p:nvSpPr>
        <p:spPr>
          <a:xfrm>
            <a:off x="303256" y="2260283"/>
            <a:ext cx="3625184" cy="11264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400" dirty="0">
                <a:solidFill>
                  <a:prstClr val="black"/>
                </a:solidFill>
                <a:latin typeface="Arial" panose="020B0604020202020204" pitchFamily="34" charset="0"/>
                <a:ea typeface="Verdana" panose="020B0604030504040204" pitchFamily="34" charset="0"/>
                <a:cs typeface="Arial" panose="020B0604020202020204" pitchFamily="34" charset="0"/>
              </a:rPr>
              <a:t>Lack of a unified view on website activity resulting in little or no insights on improving customer engagement and personalization at the Zero Moment of Truth (ZMOT)</a:t>
            </a:r>
          </a:p>
        </p:txBody>
      </p:sp>
      <p:sp>
        <p:nvSpPr>
          <p:cNvPr id="12" name="Rectangle 11"/>
          <p:cNvSpPr/>
          <p:nvPr/>
        </p:nvSpPr>
        <p:spPr>
          <a:xfrm>
            <a:off x="256516" y="1984141"/>
            <a:ext cx="2534636"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44546A"/>
                </a:solidFill>
                <a:latin typeface="Arial" panose="020B0604020202020204" pitchFamily="34" charset="0"/>
                <a:cs typeface="Arial" panose="020B0604020202020204" pitchFamily="34" charset="0"/>
              </a:rPr>
              <a:t>The “Before” State</a:t>
            </a:r>
          </a:p>
        </p:txBody>
      </p:sp>
      <p:sp>
        <p:nvSpPr>
          <p:cNvPr id="13" name="Rectangle 12"/>
          <p:cNvSpPr/>
          <p:nvPr/>
        </p:nvSpPr>
        <p:spPr>
          <a:xfrm>
            <a:off x="8301383" y="1966179"/>
            <a:ext cx="3592151" cy="1476744"/>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1">
              <a:buSzPct val="120000"/>
            </a:pPr>
            <a:endParaRPr lang="en-US" sz="1300" dirty="0">
              <a:solidFill>
                <a:srgbClr val="000000"/>
              </a:solidFill>
              <a:latin typeface="Arial" panose="020B0604020202020204" pitchFamily="34" charset="0"/>
              <a:cs typeface="Arial" panose="020B0604020202020204" pitchFamily="34" charset="0"/>
            </a:endParaRPr>
          </a:p>
        </p:txBody>
      </p:sp>
      <p:sp>
        <p:nvSpPr>
          <p:cNvPr id="14" name="Rectangle 13"/>
          <p:cNvSpPr/>
          <p:nvPr/>
        </p:nvSpPr>
        <p:spPr>
          <a:xfrm>
            <a:off x="113086" y="1385157"/>
            <a:ext cx="12078913" cy="582423"/>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pPr>
            <a:r>
              <a:rPr lang="en-US" b="1" dirty="0">
                <a:solidFill>
                  <a:srgbClr val="44546A"/>
                </a:solidFill>
                <a:latin typeface="Arial" panose="020B0604020202020204" pitchFamily="34" charset="0"/>
                <a:cs typeface="Arial" panose="020B0604020202020204" pitchFamily="34" charset="0"/>
              </a:rPr>
              <a:t>The Problem:  </a:t>
            </a:r>
            <a:r>
              <a:rPr lang="en-US" sz="1600" dirty="0">
                <a:solidFill>
                  <a:srgbClr val="44546A"/>
                </a:solidFill>
                <a:latin typeface="Arial" panose="020B0604020202020204" pitchFamily="34" charset="0"/>
                <a:cs typeface="Arial" panose="020B0604020202020204" pitchFamily="34" charset="0"/>
              </a:rPr>
              <a:t>Website enrollments/conversion rate of moms in key markets (US &amp; Canada) was at a low 15% and was stagnant for two years</a:t>
            </a:r>
          </a:p>
        </p:txBody>
      </p:sp>
      <p:sp>
        <p:nvSpPr>
          <p:cNvPr id="15" name="Rectangle 14"/>
          <p:cNvSpPr/>
          <p:nvPr/>
        </p:nvSpPr>
        <p:spPr>
          <a:xfrm>
            <a:off x="4255288" y="2085883"/>
            <a:ext cx="3302271" cy="9507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sz="1400" dirty="0">
              <a:solidFill>
                <a:srgbClr val="000000"/>
              </a:solidFill>
              <a:latin typeface="Arial" panose="020B0604020202020204" pitchFamily="34" charset="0"/>
              <a:cs typeface="Arial" panose="020B0604020202020204" pitchFamily="34" charset="0"/>
            </a:endParaRPr>
          </a:p>
        </p:txBody>
      </p:sp>
      <p:sp>
        <p:nvSpPr>
          <p:cNvPr id="16" name="Rectangle 15"/>
          <p:cNvSpPr/>
          <p:nvPr/>
        </p:nvSpPr>
        <p:spPr>
          <a:xfrm>
            <a:off x="4296081" y="1964582"/>
            <a:ext cx="3588326" cy="1478341"/>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Arial" panose="020B0604020202020204" pitchFamily="34" charset="0"/>
              <a:cs typeface="Arial" panose="020B0604020202020204" pitchFamily="34" charset="0"/>
            </a:endParaRPr>
          </a:p>
        </p:txBody>
      </p:sp>
      <p:sp>
        <p:nvSpPr>
          <p:cNvPr id="17" name="Rectangle 16"/>
          <p:cNvSpPr/>
          <p:nvPr/>
        </p:nvSpPr>
        <p:spPr>
          <a:xfrm>
            <a:off x="4315187" y="2270347"/>
            <a:ext cx="3569219" cy="11264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400" noProof="1">
                <a:solidFill>
                  <a:prstClr val="black"/>
                </a:solidFill>
                <a:latin typeface="Arial" panose="020B0604020202020204" pitchFamily="34" charset="0"/>
                <a:ea typeface="Verdana" panose="020B0604030504040204" pitchFamily="34" charset="0"/>
                <a:cs typeface="Arial" panose="020B0604020202020204" pitchFamily="34" charset="0"/>
              </a:rPr>
              <a:t>Built a comprehensive web analytics maturity framework covering enrollments, engagement and personalization and implemented it across markets</a:t>
            </a:r>
          </a:p>
        </p:txBody>
      </p:sp>
      <p:sp>
        <p:nvSpPr>
          <p:cNvPr id="18" name="Rectangle 17"/>
          <p:cNvSpPr/>
          <p:nvPr/>
        </p:nvSpPr>
        <p:spPr>
          <a:xfrm>
            <a:off x="4387396" y="1962742"/>
            <a:ext cx="2131840"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err="1">
                <a:solidFill>
                  <a:srgbClr val="44546A"/>
                </a:solidFill>
                <a:latin typeface="Arial" panose="020B0604020202020204" pitchFamily="34" charset="0"/>
                <a:cs typeface="Arial" panose="020B0604020202020204" pitchFamily="34" charset="0"/>
              </a:rPr>
              <a:t>LatentView</a:t>
            </a:r>
            <a:r>
              <a:rPr lang="en-US" sz="1600" b="1" dirty="0">
                <a:solidFill>
                  <a:srgbClr val="44546A"/>
                </a:solidFill>
                <a:latin typeface="Arial" panose="020B0604020202020204" pitchFamily="34" charset="0"/>
                <a:cs typeface="Arial" panose="020B0604020202020204" pitchFamily="34" charset="0"/>
              </a:rPr>
              <a:t> Solution</a:t>
            </a:r>
          </a:p>
        </p:txBody>
      </p:sp>
      <p:sp>
        <p:nvSpPr>
          <p:cNvPr id="19" name="Rectangle 18"/>
          <p:cNvSpPr/>
          <p:nvPr/>
        </p:nvSpPr>
        <p:spPr>
          <a:xfrm>
            <a:off x="8332847" y="1959089"/>
            <a:ext cx="2534636"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44546A"/>
                </a:solidFill>
                <a:latin typeface="Arial" panose="020B0604020202020204" pitchFamily="34" charset="0"/>
                <a:cs typeface="Arial" panose="020B0604020202020204" pitchFamily="34" charset="0"/>
              </a:rPr>
              <a:t>The “After” State</a:t>
            </a:r>
          </a:p>
        </p:txBody>
      </p:sp>
      <p:sp>
        <p:nvSpPr>
          <p:cNvPr id="20" name="Rectangle 19"/>
          <p:cNvSpPr/>
          <p:nvPr/>
        </p:nvSpPr>
        <p:spPr>
          <a:xfrm>
            <a:off x="120387" y="802677"/>
            <a:ext cx="5189550" cy="607190"/>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b="1" dirty="0">
                <a:solidFill>
                  <a:srgbClr val="44546A"/>
                </a:solidFill>
                <a:latin typeface="Arial" panose="020B0604020202020204" pitchFamily="34" charset="0"/>
                <a:cs typeface="Arial" panose="020B0604020202020204" pitchFamily="34" charset="0"/>
              </a:rPr>
              <a:t>Leading Baby Food Nutrition Company</a:t>
            </a:r>
          </a:p>
        </p:txBody>
      </p:sp>
      <p:sp>
        <p:nvSpPr>
          <p:cNvPr id="21" name="Right Arrow 20"/>
          <p:cNvSpPr/>
          <p:nvPr/>
        </p:nvSpPr>
        <p:spPr>
          <a:xfrm>
            <a:off x="2624046" y="4761688"/>
            <a:ext cx="469073" cy="196684"/>
          </a:xfrm>
          <a:prstGeom prst="rightArrow">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prstClr val="white"/>
              </a:solidFill>
              <a:latin typeface="Arial" panose="020B0604020202020204" pitchFamily="34" charset="0"/>
              <a:ea typeface="Segoe UI" panose="020B0502040204020203" pitchFamily="34" charset="0"/>
              <a:cs typeface="Arial" panose="020B0604020202020204" pitchFamily="34" charset="0"/>
            </a:endParaRPr>
          </a:p>
        </p:txBody>
      </p:sp>
      <p:sp>
        <p:nvSpPr>
          <p:cNvPr id="22" name="Right Arrow 21"/>
          <p:cNvSpPr/>
          <p:nvPr/>
        </p:nvSpPr>
        <p:spPr>
          <a:xfrm>
            <a:off x="5711568" y="4761688"/>
            <a:ext cx="419592" cy="193395"/>
          </a:xfrm>
          <a:prstGeom prst="rightArrow">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prstClr val="white"/>
              </a:solidFill>
              <a:latin typeface="Arial" panose="020B0604020202020204" pitchFamily="34" charset="0"/>
              <a:ea typeface="Segoe UI" panose="020B0502040204020203" pitchFamily="34" charset="0"/>
              <a:cs typeface="Arial" panose="020B0604020202020204" pitchFamily="34" charset="0"/>
            </a:endParaRPr>
          </a:p>
        </p:txBody>
      </p:sp>
      <p:sp>
        <p:nvSpPr>
          <p:cNvPr id="23" name="Right Arrow 22"/>
          <p:cNvSpPr/>
          <p:nvPr/>
        </p:nvSpPr>
        <p:spPr>
          <a:xfrm>
            <a:off x="8816969" y="4761688"/>
            <a:ext cx="468166" cy="193855"/>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prstClr val="white"/>
              </a:solidFill>
              <a:latin typeface="Arial" panose="020B0604020202020204" pitchFamily="34" charset="0"/>
              <a:ea typeface="Segoe UI" panose="020B0502040204020203" pitchFamily="34" charset="0"/>
              <a:cs typeface="Arial" panose="020B0604020202020204" pitchFamily="34" charset="0"/>
            </a:endParaRPr>
          </a:p>
        </p:txBody>
      </p:sp>
      <p:sp>
        <p:nvSpPr>
          <p:cNvPr id="24" name="Oval 23"/>
          <p:cNvSpPr/>
          <p:nvPr/>
        </p:nvSpPr>
        <p:spPr>
          <a:xfrm>
            <a:off x="1023713" y="3917620"/>
            <a:ext cx="707781" cy="707781"/>
          </a:xfrm>
          <a:prstGeom prst="ellipse">
            <a:avLst/>
          </a:prstGeom>
          <a:solidFill>
            <a:schemeClr val="bg1">
              <a:lumMod val="85000"/>
            </a:schemeClr>
          </a:solidFill>
          <a:ln w="28575" cap="flat" cmpd="sng" algn="ctr">
            <a:solidFill>
              <a:schemeClr val="bg2">
                <a:lumMod val="75000"/>
              </a:scheme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IN" kern="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endParaRPr>
          </a:p>
        </p:txBody>
      </p:sp>
      <p:sp>
        <p:nvSpPr>
          <p:cNvPr id="25" name="TextBox 36"/>
          <p:cNvSpPr txBox="1"/>
          <p:nvPr/>
        </p:nvSpPr>
        <p:spPr>
          <a:xfrm>
            <a:off x="485941" y="4680233"/>
            <a:ext cx="188475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400" b="1" dirty="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rPr>
              <a:t>Tracking web enrolment journey </a:t>
            </a:r>
          </a:p>
        </p:txBody>
      </p:sp>
      <p:sp>
        <p:nvSpPr>
          <p:cNvPr id="26" name="TextBox 68"/>
          <p:cNvSpPr txBox="1"/>
          <p:nvPr/>
        </p:nvSpPr>
        <p:spPr>
          <a:xfrm>
            <a:off x="221108" y="5111983"/>
            <a:ext cx="253129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rPr>
              <a:t>Tracked enrollment funnel from the source till conversion and recommended solution at each step </a:t>
            </a:r>
          </a:p>
        </p:txBody>
      </p:sp>
      <p:sp>
        <p:nvSpPr>
          <p:cNvPr id="27" name="Oval 26"/>
          <p:cNvSpPr/>
          <p:nvPr/>
        </p:nvSpPr>
        <p:spPr>
          <a:xfrm>
            <a:off x="7165386" y="3917620"/>
            <a:ext cx="707781" cy="707781"/>
          </a:xfrm>
          <a:prstGeom prst="ellipse">
            <a:avLst/>
          </a:prstGeom>
          <a:solidFill>
            <a:schemeClr val="bg1">
              <a:lumMod val="85000"/>
            </a:schemeClr>
          </a:solidFill>
          <a:ln w="28575" cap="flat" cmpd="sng" algn="ctr">
            <a:solidFill>
              <a:schemeClr val="bg2">
                <a:lumMod val="75000"/>
              </a:scheme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IN" kern="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endParaRPr>
          </a:p>
        </p:txBody>
      </p:sp>
      <p:sp>
        <p:nvSpPr>
          <p:cNvPr id="28" name="TextBox 72"/>
          <p:cNvSpPr txBox="1"/>
          <p:nvPr/>
        </p:nvSpPr>
        <p:spPr>
          <a:xfrm>
            <a:off x="6670145" y="4680233"/>
            <a:ext cx="160812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400" b="1" dirty="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rPr>
              <a:t>Website experimentation </a:t>
            </a:r>
          </a:p>
        </p:txBody>
      </p:sp>
      <p:sp>
        <p:nvSpPr>
          <p:cNvPr id="29" name="TextBox 73"/>
          <p:cNvSpPr txBox="1"/>
          <p:nvPr/>
        </p:nvSpPr>
        <p:spPr>
          <a:xfrm>
            <a:off x="6524738" y="5101532"/>
            <a:ext cx="195732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rPr>
              <a:t>Set up website experiments via Google Analytics and Optimize to do A/B testing </a:t>
            </a:r>
          </a:p>
        </p:txBody>
      </p:sp>
      <p:sp>
        <p:nvSpPr>
          <p:cNvPr id="30" name="Oval 29"/>
          <p:cNvSpPr/>
          <p:nvPr/>
        </p:nvSpPr>
        <p:spPr>
          <a:xfrm>
            <a:off x="10186354" y="3933121"/>
            <a:ext cx="707781" cy="707781"/>
          </a:xfrm>
          <a:prstGeom prst="ellipse">
            <a:avLst/>
          </a:prstGeom>
          <a:solidFill>
            <a:schemeClr val="bg1">
              <a:lumMod val="85000"/>
            </a:schemeClr>
          </a:solidFill>
          <a:ln w="28575" cap="flat" cmpd="sng" algn="ctr">
            <a:solidFill>
              <a:schemeClr val="bg2">
                <a:lumMod val="75000"/>
              </a:scheme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IN" kern="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endParaRPr>
          </a:p>
        </p:txBody>
      </p:sp>
      <p:sp>
        <p:nvSpPr>
          <p:cNvPr id="31" name="TextBox 105"/>
          <p:cNvSpPr txBox="1"/>
          <p:nvPr/>
        </p:nvSpPr>
        <p:spPr>
          <a:xfrm>
            <a:off x="9831651" y="4680233"/>
            <a:ext cx="141143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400" b="1" dirty="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rPr>
              <a:t>Insights generation </a:t>
            </a:r>
          </a:p>
        </p:txBody>
      </p:sp>
      <p:sp>
        <p:nvSpPr>
          <p:cNvPr id="32" name="TextBox 106"/>
          <p:cNvSpPr txBox="1"/>
          <p:nvPr/>
        </p:nvSpPr>
        <p:spPr>
          <a:xfrm>
            <a:off x="9164353" y="5111983"/>
            <a:ext cx="2894733"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rPr>
              <a:t>Recommended insights for each markets on a monthly basis to improve enrollment and engagement across markets </a:t>
            </a:r>
          </a:p>
        </p:txBody>
      </p:sp>
      <p:pic>
        <p:nvPicPr>
          <p:cNvPr id="33" name="Picture 32" descr="https://d30y9cdsu7xlg0.cloudfront.net/png/341461-200.png"/>
          <p:cNvPicPr>
            <a:picLocks noChangeAspect="1" noChangeArrowheads="1"/>
          </p:cNvPicPr>
          <p:nvPr/>
        </p:nvPicPr>
        <p:blipFill>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274827" y="3999657"/>
            <a:ext cx="530836" cy="53083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http://www.clarabridge.com/wp-content/themes/clarabridge/images/logo.png"/>
          <p:cNvPicPr>
            <a:picLocks noChangeAspect="1" noChangeArrowheads="1"/>
          </p:cNvPicPr>
          <p:nvPr/>
        </p:nvPicPr>
        <p:blipFill>
          <a:blip r:embed="rId4" cstate="email">
            <a:duotone>
              <a:prstClr val="black"/>
              <a:schemeClr val="accent2">
                <a:lumMod val="75000"/>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112185" y="4025753"/>
            <a:ext cx="530836" cy="49151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https://image.freepik.com/free-icon/nlp-neurolinguistic-programation_318-54399.jpg"/>
          <p:cNvPicPr>
            <a:picLocks noChangeAspect="1" noChangeArrowheads="1"/>
          </p:cNvPicPr>
          <p:nvPr/>
        </p:nvPicPr>
        <p:blipFill>
          <a:blip r:embed="rId6" cstate="email">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253859" y="4006092"/>
            <a:ext cx="530836" cy="530836"/>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p:cNvSpPr/>
          <p:nvPr/>
        </p:nvSpPr>
        <p:spPr>
          <a:xfrm>
            <a:off x="4160359" y="3999657"/>
            <a:ext cx="707781" cy="707781"/>
          </a:xfrm>
          <a:prstGeom prst="ellipse">
            <a:avLst/>
          </a:prstGeom>
          <a:solidFill>
            <a:schemeClr val="bg1">
              <a:lumMod val="85000"/>
            </a:schemeClr>
          </a:solidFill>
          <a:ln w="28575" cap="flat" cmpd="sng" algn="ctr">
            <a:solidFill>
              <a:schemeClr val="bg2">
                <a:lumMod val="75000"/>
              </a:scheme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IN" kern="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endParaRPr>
          </a:p>
        </p:txBody>
      </p:sp>
      <p:sp>
        <p:nvSpPr>
          <p:cNvPr id="37" name="TextBox 77"/>
          <p:cNvSpPr txBox="1"/>
          <p:nvPr/>
        </p:nvSpPr>
        <p:spPr>
          <a:xfrm>
            <a:off x="3784884" y="4762270"/>
            <a:ext cx="141143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400" b="1" dirty="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rPr>
              <a:t>Website tagging </a:t>
            </a:r>
          </a:p>
        </p:txBody>
      </p:sp>
      <p:sp>
        <p:nvSpPr>
          <p:cNvPr id="38" name="TextBox 78"/>
          <p:cNvSpPr txBox="1"/>
          <p:nvPr/>
        </p:nvSpPr>
        <p:spPr>
          <a:xfrm>
            <a:off x="3563779" y="5136277"/>
            <a:ext cx="191328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prstClr val="black">
                    <a:lumMod val="75000"/>
                    <a:lumOff val="25000"/>
                  </a:prstClr>
                </a:solidFill>
                <a:latin typeface="Arial" panose="020B0604020202020204" pitchFamily="34" charset="0"/>
                <a:ea typeface="Segoe UI" panose="020B0502040204020203" pitchFamily="34" charset="0"/>
                <a:cs typeface="Arial" panose="020B0604020202020204" pitchFamily="34" charset="0"/>
              </a:rPr>
              <a:t>Tagged the website to track the key metrics for all the website </a:t>
            </a:r>
          </a:p>
        </p:txBody>
      </p:sp>
      <p:pic>
        <p:nvPicPr>
          <p:cNvPr id="39" name="Picture 38" descr="https://d30y9cdsu7xlg0.cloudfront.net/png/124254-200.png"/>
          <p:cNvPicPr>
            <a:picLocks noChangeAspect="1" noChangeArrowheads="1"/>
          </p:cNvPicPr>
          <p:nvPr/>
        </p:nvPicPr>
        <p:blipFill>
          <a:blip r:embed="rId7" cstate="email">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187564" y="4026862"/>
            <a:ext cx="653371" cy="653371"/>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8339154" y="2224902"/>
            <a:ext cx="3702585" cy="11264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1400" noProof="1">
                <a:solidFill>
                  <a:prstClr val="black"/>
                </a:solidFill>
                <a:latin typeface="Arial" panose="020B0604020202020204" pitchFamily="34" charset="0"/>
                <a:ea typeface="Verdana" panose="020B0604030504040204" pitchFamily="34" charset="0"/>
                <a:cs typeface="Arial" panose="020B0604020202020204" pitchFamily="34" charset="0"/>
              </a:rPr>
              <a:t>Website enrollment jumped to 19% on an average going up to 22% in certain markets like Canada and US with commensurate increase in website engagement levels</a:t>
            </a:r>
          </a:p>
        </p:txBody>
      </p:sp>
    </p:spTree>
    <p:extLst>
      <p:ext uri="{BB962C8B-B14F-4D97-AF65-F5344CB8AC3E}">
        <p14:creationId xmlns:p14="http://schemas.microsoft.com/office/powerpoint/2010/main" val="285427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308" name="Shape 308"/>
          <p:cNvSpPr txBox="1">
            <a:spLocks noGrp="1"/>
          </p:cNvSpPr>
          <p:nvPr>
            <p:ph type="title"/>
          </p:nvPr>
        </p:nvSpPr>
        <p:spPr>
          <a:xfrm>
            <a:off x="272677" y="49665"/>
            <a:ext cx="11698672" cy="527257"/>
          </a:xfrm>
          <a:prstGeom prst="rect">
            <a:avLst/>
          </a:prstGeom>
          <a:noFill/>
          <a:ln>
            <a:noFill/>
          </a:ln>
        </p:spPr>
        <p:txBody>
          <a:bodyPr wrap="square" lIns="91425" tIns="45700" rIns="91425" bIns="45700" anchor="ctr" anchorCtr="0">
            <a:noAutofit/>
          </a:bodyPr>
          <a:lstStyle/>
          <a:p>
            <a:pPr lvl="0" indent="-177800">
              <a:spcBef>
                <a:spcPts val="0"/>
              </a:spcBef>
              <a:buClr>
                <a:schemeClr val="lt1"/>
              </a:buClr>
              <a:buSzPct val="100000"/>
            </a:pPr>
            <a:r>
              <a:rPr lang="en-US" dirty="0">
                <a:solidFill>
                  <a:schemeClr val="lt1"/>
                </a:solidFill>
                <a:ea typeface="Arial"/>
                <a:sym typeface="Arial"/>
              </a:rPr>
              <a:t>Data driven Product Innovation based on Consumer Reviews</a:t>
            </a:r>
          </a:p>
        </p:txBody>
      </p:sp>
      <p:sp>
        <p:nvSpPr>
          <p:cNvPr id="76" name="Rectangle 75"/>
          <p:cNvSpPr/>
          <p:nvPr/>
        </p:nvSpPr>
        <p:spPr>
          <a:xfrm>
            <a:off x="-3" y="1027780"/>
            <a:ext cx="12192003" cy="241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Arial" panose="020B0604020202020204" pitchFamily="34" charset="0"/>
              <a:cs typeface="Arial" panose="020B0604020202020204" pitchFamily="34" charset="0"/>
            </a:endParaRPr>
          </a:p>
        </p:txBody>
      </p:sp>
      <p:sp>
        <p:nvSpPr>
          <p:cNvPr id="77" name="Rectangle 76"/>
          <p:cNvSpPr/>
          <p:nvPr/>
        </p:nvSpPr>
        <p:spPr>
          <a:xfrm>
            <a:off x="175283" y="1006129"/>
            <a:ext cx="11983879" cy="582423"/>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defRPr/>
            </a:pPr>
            <a:r>
              <a:rPr lang="en-US" sz="1600" b="1" dirty="0">
                <a:solidFill>
                  <a:srgbClr val="44546A"/>
                </a:solidFill>
                <a:latin typeface="Arial" panose="020B0604020202020204" pitchFamily="34" charset="0"/>
                <a:cs typeface="Arial" panose="020B0604020202020204" pitchFamily="34" charset="0"/>
              </a:rPr>
              <a:t>The Problem:</a:t>
            </a:r>
            <a:r>
              <a:rPr lang="en-US" b="1" dirty="0">
                <a:solidFill>
                  <a:srgbClr val="44546A"/>
                </a:solidFill>
                <a:latin typeface="Arial" panose="020B0604020202020204" pitchFamily="34" charset="0"/>
                <a:cs typeface="Arial" panose="020B0604020202020204" pitchFamily="34" charset="0"/>
              </a:rPr>
              <a:t> </a:t>
            </a:r>
            <a:r>
              <a:rPr lang="en-US" sz="1600" dirty="0">
                <a:solidFill>
                  <a:srgbClr val="44546A"/>
                </a:solidFill>
                <a:latin typeface="Arial" panose="020B0604020202020204" pitchFamily="34" charset="0"/>
                <a:cs typeface="Arial" panose="020B0604020202020204" pitchFamily="34" charset="0"/>
              </a:rPr>
              <a:t>Lack of/Delayed access to direct customer feedback on their products and competitors’ can adversely affect a consumer durable company’s ability to innovate and keep customers happy</a:t>
            </a:r>
          </a:p>
        </p:txBody>
      </p:sp>
      <p:sp>
        <p:nvSpPr>
          <p:cNvPr id="78" name="Rectangle 77"/>
          <p:cNvSpPr/>
          <p:nvPr/>
        </p:nvSpPr>
        <p:spPr>
          <a:xfrm>
            <a:off x="251803" y="1810818"/>
            <a:ext cx="3302271" cy="9507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defRPr/>
            </a:pPr>
            <a:endParaRPr lang="en-US" sz="1400" dirty="0">
              <a:solidFill>
                <a:srgbClr val="000000"/>
              </a:solidFill>
              <a:latin typeface="Arial" panose="020B0604020202020204" pitchFamily="34" charset="0"/>
              <a:cs typeface="Arial" panose="020B0604020202020204" pitchFamily="34" charset="0"/>
            </a:endParaRPr>
          </a:p>
        </p:txBody>
      </p:sp>
      <p:sp>
        <p:nvSpPr>
          <p:cNvPr id="79" name="Rectangle 78"/>
          <p:cNvSpPr/>
          <p:nvPr/>
        </p:nvSpPr>
        <p:spPr>
          <a:xfrm>
            <a:off x="4246750" y="1810818"/>
            <a:ext cx="3302271" cy="9507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defRPr/>
            </a:pPr>
            <a:endParaRPr lang="en-US" sz="1400" dirty="0">
              <a:solidFill>
                <a:srgbClr val="000000"/>
              </a:solidFill>
              <a:latin typeface="Arial" panose="020B0604020202020204" pitchFamily="34" charset="0"/>
              <a:cs typeface="Arial" panose="020B0604020202020204" pitchFamily="34" charset="0"/>
            </a:endParaRPr>
          </a:p>
        </p:txBody>
      </p:sp>
      <p:sp>
        <p:nvSpPr>
          <p:cNvPr id="80" name="Rectangle 79"/>
          <p:cNvSpPr/>
          <p:nvPr/>
        </p:nvSpPr>
        <p:spPr>
          <a:xfrm>
            <a:off x="4284222" y="2019424"/>
            <a:ext cx="3569219" cy="350865"/>
          </a:xfrm>
          <a:prstGeom prst="rect">
            <a:avLst/>
          </a:prstGeom>
        </p:spPr>
        <p:txBody>
          <a:bodyPr wrap="square">
            <a:spAutoFit/>
          </a:bodyPr>
          <a:lstStyle/>
          <a:p>
            <a:pPr>
              <a:lnSpc>
                <a:spcPct val="120000"/>
              </a:lnSpc>
              <a:defRPr/>
            </a:pPr>
            <a:endParaRPr lang="en-US" sz="1400" dirty="0">
              <a:solidFill>
                <a:prstClr val="black"/>
              </a:solidFill>
              <a:latin typeface="Arial" panose="020B0604020202020204" pitchFamily="34" charset="0"/>
              <a:ea typeface="Verdana" panose="020B0604030504040204" pitchFamily="34" charset="0"/>
              <a:cs typeface="Arial" panose="020B0604020202020204" pitchFamily="34" charset="0"/>
            </a:endParaRPr>
          </a:p>
        </p:txBody>
      </p:sp>
      <p:sp>
        <p:nvSpPr>
          <p:cNvPr id="81" name="Rectangle 80"/>
          <p:cNvSpPr/>
          <p:nvPr/>
        </p:nvSpPr>
        <p:spPr>
          <a:xfrm>
            <a:off x="141796" y="478712"/>
            <a:ext cx="5926450" cy="607190"/>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b="1" dirty="0">
                <a:solidFill>
                  <a:srgbClr val="44546A"/>
                </a:solidFill>
                <a:latin typeface="Arial" panose="020B0604020202020204" pitchFamily="34" charset="0"/>
                <a:cs typeface="Arial" panose="020B0604020202020204" pitchFamily="34" charset="0"/>
              </a:rPr>
              <a:t>Largest Home Appliances Manufacturer in US</a:t>
            </a:r>
          </a:p>
        </p:txBody>
      </p:sp>
      <p:grpSp>
        <p:nvGrpSpPr>
          <p:cNvPr id="82" name="Group 81">
            <a:extLst>
              <a:ext uri="{FF2B5EF4-FFF2-40B4-BE49-F238E27FC236}">
                <a16:creationId xmlns:a16="http://schemas.microsoft.com/office/drawing/2014/main" id="{FF629A28-AA33-4B22-AC0D-879F83EDC64E}"/>
              </a:ext>
            </a:extLst>
          </p:cNvPr>
          <p:cNvGrpSpPr/>
          <p:nvPr/>
        </p:nvGrpSpPr>
        <p:grpSpPr>
          <a:xfrm>
            <a:off x="222307" y="1652804"/>
            <a:ext cx="11749042" cy="1667786"/>
            <a:chOff x="251807" y="1765837"/>
            <a:chExt cx="11749042" cy="1667786"/>
          </a:xfrm>
        </p:grpSpPr>
        <p:sp>
          <p:nvSpPr>
            <p:cNvPr id="83" name="Rectangle 82"/>
            <p:cNvSpPr/>
            <p:nvPr/>
          </p:nvSpPr>
          <p:spPr>
            <a:xfrm>
              <a:off x="251807" y="1777623"/>
              <a:ext cx="3708000" cy="1656000"/>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Arial" panose="020B0604020202020204" pitchFamily="34" charset="0"/>
                <a:cs typeface="Arial" panose="020B0604020202020204" pitchFamily="34" charset="0"/>
              </a:endParaRPr>
            </a:p>
          </p:txBody>
        </p:sp>
        <p:sp>
          <p:nvSpPr>
            <p:cNvPr id="84" name="Rectangle 83"/>
            <p:cNvSpPr/>
            <p:nvPr/>
          </p:nvSpPr>
          <p:spPr>
            <a:xfrm>
              <a:off x="262050" y="2014473"/>
              <a:ext cx="3697757" cy="1384995"/>
            </a:xfrm>
            <a:prstGeom prst="rect">
              <a:avLst/>
            </a:prstGeom>
          </p:spPr>
          <p:txBody>
            <a:bodyPr wrap="square">
              <a:spAutoFit/>
            </a:bodyPr>
            <a:lstStyle/>
            <a:p>
              <a:pPr>
                <a:lnSpc>
                  <a:spcPct val="120000"/>
                </a:lnSpc>
              </a:pPr>
              <a:r>
                <a:rPr lang="en-US" sz="1400" dirty="0">
                  <a:solidFill>
                    <a:prstClr val="black"/>
                  </a:solidFill>
                  <a:latin typeface="Arial" panose="020B0604020202020204" pitchFamily="34" charset="0"/>
                  <a:ea typeface="Verdana" panose="020B0604030504040204" pitchFamily="34" charset="0"/>
                  <a:cs typeface="Arial" panose="020B0604020202020204" pitchFamily="34" charset="0"/>
                </a:rPr>
                <a:t>Purchase drivers were determined by post-facto analysis of POS data at stores and  survey data resulting in delays of up to eight months to get consumer feedback on product features</a:t>
              </a:r>
            </a:p>
          </p:txBody>
        </p:sp>
        <p:sp>
          <p:nvSpPr>
            <p:cNvPr id="85" name="Rectangle 84"/>
            <p:cNvSpPr/>
            <p:nvPr/>
          </p:nvSpPr>
          <p:spPr>
            <a:xfrm>
              <a:off x="262050" y="1765837"/>
              <a:ext cx="2534636" cy="338554"/>
            </a:xfrm>
            <a:prstGeom prst="rect">
              <a:avLst/>
            </a:prstGeom>
          </p:spPr>
          <p:txBody>
            <a:bodyPr wrap="square">
              <a:spAutoFit/>
            </a:bodyPr>
            <a:lstStyle/>
            <a:p>
              <a:pPr>
                <a:defRPr/>
              </a:pPr>
              <a:r>
                <a:rPr lang="en-US" sz="1600" b="1" dirty="0">
                  <a:solidFill>
                    <a:srgbClr val="44546A"/>
                  </a:solidFill>
                  <a:latin typeface="Arial" panose="020B0604020202020204" pitchFamily="34" charset="0"/>
                  <a:ea typeface="Segoe UI" panose="020B0502040204020203" pitchFamily="34" charset="0"/>
                  <a:cs typeface="Arial" panose="020B0604020202020204" pitchFamily="34" charset="0"/>
                </a:rPr>
                <a:t>The “Before” State</a:t>
              </a:r>
            </a:p>
          </p:txBody>
        </p:sp>
        <p:sp>
          <p:nvSpPr>
            <p:cNvPr id="86" name="Rectangle 85"/>
            <p:cNvSpPr/>
            <p:nvPr/>
          </p:nvSpPr>
          <p:spPr>
            <a:xfrm>
              <a:off x="8292849" y="1777623"/>
              <a:ext cx="3708000" cy="1656000"/>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SzPct val="120000"/>
                <a:defRPr/>
              </a:pPr>
              <a:endParaRPr lang="en-US" sz="1300" dirty="0">
                <a:solidFill>
                  <a:srgbClr val="000000"/>
                </a:solidFill>
                <a:latin typeface="Arial" panose="020B0604020202020204" pitchFamily="34" charset="0"/>
                <a:cs typeface="Arial" panose="020B0604020202020204" pitchFamily="34" charset="0"/>
              </a:endParaRPr>
            </a:p>
          </p:txBody>
        </p:sp>
        <p:sp>
          <p:nvSpPr>
            <p:cNvPr id="87" name="Rectangle 86"/>
            <p:cNvSpPr/>
            <p:nvPr/>
          </p:nvSpPr>
          <p:spPr>
            <a:xfrm>
              <a:off x="8288575" y="2014473"/>
              <a:ext cx="3712274" cy="1384995"/>
            </a:xfrm>
            <a:prstGeom prst="rect">
              <a:avLst/>
            </a:prstGeom>
          </p:spPr>
          <p:txBody>
            <a:bodyPr wrap="square">
              <a:spAutoFit/>
            </a:bodyPr>
            <a:lstStyle/>
            <a:p>
              <a:pPr>
                <a:lnSpc>
                  <a:spcPct val="120000"/>
                </a:lnSpc>
              </a:pPr>
              <a:r>
                <a:rPr lang="en-US" sz="1400" dirty="0">
                  <a:solidFill>
                    <a:prstClr val="black"/>
                  </a:solidFill>
                  <a:latin typeface="Arial" panose="020B0604020202020204" pitchFamily="34" charset="0"/>
                  <a:ea typeface="Verdana" panose="020B0604030504040204" pitchFamily="34" charset="0"/>
                  <a:cs typeface="Arial" panose="020B0604020202020204" pitchFamily="34" charset="0"/>
                </a:rPr>
                <a:t>Precise, fine-tuned innovation on product features and messaging was possible on an ongoing basis as consumer feedback reached the teams directly within 2.5 months of product launch</a:t>
              </a:r>
            </a:p>
          </p:txBody>
        </p:sp>
        <p:sp>
          <p:nvSpPr>
            <p:cNvPr id="88" name="Rectangle 87"/>
            <p:cNvSpPr/>
            <p:nvPr/>
          </p:nvSpPr>
          <p:spPr>
            <a:xfrm>
              <a:off x="4272328" y="1777623"/>
              <a:ext cx="3708000" cy="1656000"/>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Arial" panose="020B0604020202020204" pitchFamily="34" charset="0"/>
                <a:cs typeface="Arial" panose="020B0604020202020204" pitchFamily="34" charset="0"/>
              </a:endParaRPr>
            </a:p>
          </p:txBody>
        </p:sp>
        <p:sp>
          <p:nvSpPr>
            <p:cNvPr id="155" name="Rectangle 154"/>
            <p:cNvSpPr/>
            <p:nvPr/>
          </p:nvSpPr>
          <p:spPr>
            <a:xfrm>
              <a:off x="4284226" y="1765837"/>
              <a:ext cx="2131840" cy="338554"/>
            </a:xfrm>
            <a:prstGeom prst="rect">
              <a:avLst/>
            </a:prstGeom>
          </p:spPr>
          <p:txBody>
            <a:bodyPr wrap="square">
              <a:spAutoFit/>
            </a:bodyPr>
            <a:lstStyle/>
            <a:p>
              <a:pPr>
                <a:defRPr/>
              </a:pPr>
              <a:r>
                <a:rPr lang="en-US" sz="1600" b="1" dirty="0">
                  <a:solidFill>
                    <a:srgbClr val="44546A"/>
                  </a:solidFill>
                  <a:latin typeface="Arial" panose="020B0604020202020204" pitchFamily="34" charset="0"/>
                  <a:ea typeface="Segoe UI" panose="020B0502040204020203" pitchFamily="34" charset="0"/>
                  <a:cs typeface="Arial" panose="020B0604020202020204" pitchFamily="34" charset="0"/>
                </a:rPr>
                <a:t>LatentView Solution</a:t>
              </a:r>
            </a:p>
          </p:txBody>
        </p:sp>
        <p:sp>
          <p:nvSpPr>
            <p:cNvPr id="156" name="Rectangle 155"/>
            <p:cNvSpPr/>
            <p:nvPr/>
          </p:nvSpPr>
          <p:spPr>
            <a:xfrm>
              <a:off x="8288575" y="1765837"/>
              <a:ext cx="2534636" cy="338554"/>
            </a:xfrm>
            <a:prstGeom prst="rect">
              <a:avLst/>
            </a:prstGeom>
          </p:spPr>
          <p:txBody>
            <a:bodyPr wrap="square">
              <a:spAutoFit/>
            </a:bodyPr>
            <a:lstStyle/>
            <a:p>
              <a:pPr>
                <a:defRPr/>
              </a:pPr>
              <a:r>
                <a:rPr lang="en-US" sz="1600" b="1" dirty="0">
                  <a:solidFill>
                    <a:srgbClr val="44546A"/>
                  </a:solidFill>
                  <a:latin typeface="Arial" panose="020B0604020202020204" pitchFamily="34" charset="0"/>
                  <a:ea typeface="Segoe UI" panose="020B0502040204020203" pitchFamily="34" charset="0"/>
                  <a:cs typeface="Arial" panose="020B0604020202020204" pitchFamily="34" charset="0"/>
                </a:rPr>
                <a:t>The “After” State</a:t>
              </a:r>
            </a:p>
          </p:txBody>
        </p:sp>
        <p:sp>
          <p:nvSpPr>
            <p:cNvPr id="157" name="Rectangle 156"/>
            <p:cNvSpPr/>
            <p:nvPr/>
          </p:nvSpPr>
          <p:spPr>
            <a:xfrm>
              <a:off x="4269478" y="2014473"/>
              <a:ext cx="3816000" cy="1384995"/>
            </a:xfrm>
            <a:prstGeom prst="rect">
              <a:avLst/>
            </a:prstGeom>
          </p:spPr>
          <p:txBody>
            <a:bodyPr wrap="square">
              <a:spAutoFit/>
            </a:bodyPr>
            <a:lstStyle/>
            <a:p>
              <a:pPr>
                <a:lnSpc>
                  <a:spcPct val="120000"/>
                </a:lnSpc>
              </a:pPr>
              <a:r>
                <a:rPr lang="en-US" sz="1400" dirty="0">
                  <a:solidFill>
                    <a:prstClr val="black"/>
                  </a:solidFill>
                  <a:latin typeface="Arial" panose="020B0604020202020204" pitchFamily="34" charset="0"/>
                  <a:ea typeface="Verdana" panose="020B0604030504040204" pitchFamily="34" charset="0"/>
                  <a:cs typeface="Arial" panose="020B0604020202020204" pitchFamily="34" charset="0"/>
                </a:rPr>
                <a:t>Built a real-time text analytics platform to consolidate external, unstructured data to ‘measure’ customer feedback of client’s brand with respect to competition on various parameters that drives purchase</a:t>
              </a:r>
            </a:p>
          </p:txBody>
        </p:sp>
      </p:grpSp>
      <p:sp>
        <p:nvSpPr>
          <p:cNvPr id="68" name="Round Same Side Corner Rectangle 67"/>
          <p:cNvSpPr/>
          <p:nvPr/>
        </p:nvSpPr>
        <p:spPr>
          <a:xfrm flipV="1">
            <a:off x="460490" y="3515817"/>
            <a:ext cx="3937527" cy="3306216"/>
          </a:xfrm>
          <a:prstGeom prst="round2SameRect">
            <a:avLst>
              <a:gd name="adj1" fmla="val 9101"/>
              <a:gd name="adj2" fmla="val 0"/>
            </a:avLst>
          </a:prstGeom>
          <a:noFill/>
          <a:ln w="3175" cap="flat" cmpd="sng" algn="ctr">
            <a:solidFill>
              <a:sysClr val="windowText" lastClr="000000">
                <a:lumMod val="95000"/>
                <a:lumOff val="5000"/>
              </a:sysClr>
            </a:solidFill>
            <a:prstDash val="sysDash"/>
          </a:ln>
          <a:effectLst/>
        </p:spPr>
        <p:txBody>
          <a:bodyPr rtlCol="0" anchor="ctr"/>
          <a:lstStyle/>
          <a:p>
            <a:pPr algn="ctr">
              <a:defRPr/>
            </a:pPr>
            <a:endParaRPr lang="en-US" sz="1400" kern="0" dirty="0">
              <a:solidFill>
                <a:srgbClr val="FFFFFF"/>
              </a:solidFill>
              <a:latin typeface="Arial" panose="020B0604020202020204" pitchFamily="34" charset="0"/>
              <a:ea typeface="Segoe UI" pitchFamily="34" charset="0"/>
              <a:cs typeface="Arial" panose="020B0604020202020204" pitchFamily="34" charset="0"/>
            </a:endParaRPr>
          </a:p>
        </p:txBody>
      </p:sp>
      <p:grpSp>
        <p:nvGrpSpPr>
          <p:cNvPr id="69" name="Group 68"/>
          <p:cNvGrpSpPr/>
          <p:nvPr/>
        </p:nvGrpSpPr>
        <p:grpSpPr>
          <a:xfrm>
            <a:off x="579882" y="3635064"/>
            <a:ext cx="2520000" cy="416168"/>
            <a:chOff x="1281689" y="935185"/>
            <a:chExt cx="2520000" cy="416168"/>
          </a:xfrm>
        </p:grpSpPr>
        <p:sp>
          <p:nvSpPr>
            <p:cNvPr id="70" name="Rectangle 69"/>
            <p:cNvSpPr/>
            <p:nvPr/>
          </p:nvSpPr>
          <p:spPr>
            <a:xfrm>
              <a:off x="1281689" y="935185"/>
              <a:ext cx="2520000" cy="416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fontAlgn="base">
                <a:spcBef>
                  <a:spcPct val="0"/>
                </a:spcBef>
                <a:spcAft>
                  <a:spcPct val="0"/>
                </a:spcAft>
                <a:defRPr/>
              </a:pPr>
              <a:r>
                <a:rPr lang="en-IN" sz="1400" kern="0" dirty="0">
                  <a:solidFill>
                    <a:prstClr val="black"/>
                  </a:solidFill>
                  <a:latin typeface="Arial" panose="020B0604020202020204" pitchFamily="34" charset="0"/>
                  <a:cs typeface="Arial" panose="020B0604020202020204" pitchFamily="34" charset="0"/>
                </a:rPr>
                <a:t>Industry Forums</a:t>
              </a:r>
            </a:p>
          </p:txBody>
        </p:sp>
        <p:pic>
          <p:nvPicPr>
            <p:cNvPr id="71" name="Picture 7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55710" y="1003144"/>
              <a:ext cx="637945" cy="288600"/>
            </a:xfrm>
            <a:prstGeom prst="rect">
              <a:avLst/>
            </a:prstGeom>
          </p:spPr>
        </p:pic>
      </p:grpSp>
      <p:sp>
        <p:nvSpPr>
          <p:cNvPr id="72" name="Plus 71"/>
          <p:cNvSpPr/>
          <p:nvPr/>
        </p:nvSpPr>
        <p:spPr>
          <a:xfrm>
            <a:off x="1645237" y="4232663"/>
            <a:ext cx="180000" cy="180000"/>
          </a:xfrm>
          <a:prstGeom prst="mathPlus">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endParaRPr lang="en-IN" kern="0">
              <a:solidFill>
                <a:prstClr val="white"/>
              </a:solidFill>
              <a:latin typeface="Arial" panose="020B0604020202020204" pitchFamily="34" charset="0"/>
              <a:cs typeface="Arial" panose="020B0604020202020204" pitchFamily="34" charset="0"/>
            </a:endParaRPr>
          </a:p>
        </p:txBody>
      </p:sp>
      <p:grpSp>
        <p:nvGrpSpPr>
          <p:cNvPr id="73" name="Group 72"/>
          <p:cNvGrpSpPr/>
          <p:nvPr/>
        </p:nvGrpSpPr>
        <p:grpSpPr>
          <a:xfrm>
            <a:off x="579882" y="4573149"/>
            <a:ext cx="2520000" cy="417600"/>
            <a:chOff x="1011133" y="2353201"/>
            <a:chExt cx="2520000" cy="417600"/>
          </a:xfrm>
        </p:grpSpPr>
        <p:sp>
          <p:nvSpPr>
            <p:cNvPr id="74" name="Rectangle 73"/>
            <p:cNvSpPr/>
            <p:nvPr/>
          </p:nvSpPr>
          <p:spPr>
            <a:xfrm>
              <a:off x="1011133" y="2353201"/>
              <a:ext cx="2520000" cy="417600"/>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fontAlgn="base">
                <a:spcBef>
                  <a:spcPct val="0"/>
                </a:spcBef>
                <a:spcAft>
                  <a:spcPct val="0"/>
                </a:spcAft>
                <a:defRPr/>
              </a:pPr>
              <a:r>
                <a:rPr lang="en-IN" sz="1400" kern="0" dirty="0">
                  <a:solidFill>
                    <a:prstClr val="black"/>
                  </a:solidFill>
                  <a:latin typeface="Arial" panose="020B0604020202020204" pitchFamily="34" charset="0"/>
                  <a:cs typeface="Arial" panose="020B0604020202020204" pitchFamily="34" charset="0"/>
                </a:rPr>
                <a:t>Market Places</a:t>
              </a:r>
            </a:p>
          </p:txBody>
        </p:sp>
        <p:pic>
          <p:nvPicPr>
            <p:cNvPr id="89" name="Picture 8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38323" y="2406696"/>
              <a:ext cx="254408" cy="303576"/>
            </a:xfrm>
            <a:prstGeom prst="rect">
              <a:avLst/>
            </a:prstGeom>
          </p:spPr>
        </p:pic>
        <p:pic>
          <p:nvPicPr>
            <p:cNvPr id="90" name="Picture 8" descr="Image result for amazon icon"/>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066177" y="239773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91" name="Plus 90"/>
          <p:cNvSpPr/>
          <p:nvPr/>
        </p:nvSpPr>
        <p:spPr>
          <a:xfrm>
            <a:off x="1645237" y="5137583"/>
            <a:ext cx="180000" cy="180000"/>
          </a:xfrm>
          <a:prstGeom prst="mathPlus">
            <a:avLst/>
          </a:prstGeom>
          <a:solidFill>
            <a:srgbClr val="5B9BD5"/>
          </a:solidFill>
          <a:ln w="12700" cap="flat" cmpd="sng" algn="ctr">
            <a:solidFill>
              <a:srgbClr val="5B9BD5">
                <a:shade val="50000"/>
              </a:srgbClr>
            </a:solidFill>
            <a:prstDash val="solid"/>
            <a:miter lim="800000"/>
          </a:ln>
          <a:effectLst/>
        </p:spPr>
        <p:txBody>
          <a:bodyPr rtlCol="0" anchor="ctr"/>
          <a:lstStyle/>
          <a:p>
            <a:pPr algn="ctr">
              <a:defRPr/>
            </a:pPr>
            <a:endParaRPr lang="en-IN" kern="0">
              <a:solidFill>
                <a:prstClr val="white"/>
              </a:solidFill>
              <a:latin typeface="Arial" panose="020B0604020202020204" pitchFamily="34" charset="0"/>
              <a:cs typeface="Arial" panose="020B0604020202020204" pitchFamily="34" charset="0"/>
            </a:endParaRPr>
          </a:p>
        </p:txBody>
      </p:sp>
      <p:grpSp>
        <p:nvGrpSpPr>
          <p:cNvPr id="92" name="Group 91"/>
          <p:cNvGrpSpPr/>
          <p:nvPr/>
        </p:nvGrpSpPr>
        <p:grpSpPr>
          <a:xfrm>
            <a:off x="579882" y="5500147"/>
            <a:ext cx="2520000" cy="417600"/>
            <a:chOff x="1011133" y="3631312"/>
            <a:chExt cx="2520000" cy="417600"/>
          </a:xfrm>
        </p:grpSpPr>
        <p:sp>
          <p:nvSpPr>
            <p:cNvPr id="93" name="Rectangle 92"/>
            <p:cNvSpPr/>
            <p:nvPr/>
          </p:nvSpPr>
          <p:spPr>
            <a:xfrm>
              <a:off x="1011133" y="3631312"/>
              <a:ext cx="2520000" cy="417600"/>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fontAlgn="base">
                <a:spcBef>
                  <a:spcPct val="0"/>
                </a:spcBef>
                <a:spcAft>
                  <a:spcPct val="0"/>
                </a:spcAft>
                <a:defRPr/>
              </a:pPr>
              <a:r>
                <a:rPr lang="en-IN" sz="1400" kern="0" dirty="0">
                  <a:solidFill>
                    <a:prstClr val="black"/>
                  </a:solidFill>
                  <a:latin typeface="Arial" panose="020B0604020202020204" pitchFamily="34" charset="0"/>
                  <a:cs typeface="Arial" panose="020B0604020202020204" pitchFamily="34" charset="0"/>
                </a:rPr>
                <a:t>Brand Websites</a:t>
              </a:r>
            </a:p>
          </p:txBody>
        </p:sp>
        <p:pic>
          <p:nvPicPr>
            <p:cNvPr id="94" name="Picture 9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469036" y="3735734"/>
              <a:ext cx="447177" cy="211944"/>
            </a:xfrm>
            <a:prstGeom prst="rect">
              <a:avLst/>
            </a:prstGeom>
          </p:spPr>
        </p:pic>
        <p:pic>
          <p:nvPicPr>
            <p:cNvPr id="95" name="Picture 2" descr="Image result for whirlpool logo 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70245" y="3694790"/>
              <a:ext cx="537757" cy="322654"/>
            </a:xfrm>
            <a:prstGeom prst="rect">
              <a:avLst/>
            </a:prstGeom>
            <a:noFill/>
            <a:extLst>
              <a:ext uri="{909E8E84-426E-40DD-AFC4-6F175D3DCCD1}">
                <a14:hiddenFill xmlns:a14="http://schemas.microsoft.com/office/drawing/2010/main">
                  <a:solidFill>
                    <a:srgbClr val="FFFFFF"/>
                  </a:solidFill>
                </a14:hiddenFill>
              </a:ext>
            </a:extLst>
          </p:spPr>
        </p:pic>
      </p:grpSp>
      <p:sp>
        <p:nvSpPr>
          <p:cNvPr id="96" name="Rectangle 95"/>
          <p:cNvSpPr/>
          <p:nvPr/>
        </p:nvSpPr>
        <p:spPr>
          <a:xfrm>
            <a:off x="565849" y="6236046"/>
            <a:ext cx="3391048" cy="412997"/>
          </a:xfrm>
          <a:prstGeom prst="rect">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solidFill>
              <a:sysClr val="windowText" lastClr="000000"/>
            </a:solidFill>
            <a:prstDash val="solid"/>
            <a:miter lim="800000"/>
          </a:ln>
          <a:effectLst/>
        </p:spPr>
        <p:txBody>
          <a:bodyPr rtlCol="0" anchor="ctr"/>
          <a:lstStyle/>
          <a:p>
            <a:pPr algn="ctr">
              <a:defRPr/>
            </a:pPr>
            <a:r>
              <a:rPr lang="en-US" sz="1600" kern="0" dirty="0">
                <a:solidFill>
                  <a:prstClr val="black"/>
                </a:solidFill>
                <a:latin typeface="Arial" panose="020B0604020202020204" pitchFamily="34" charset="0"/>
                <a:cs typeface="Arial" panose="020B0604020202020204" pitchFamily="34" charset="0"/>
              </a:rPr>
              <a:t>Data Extraction &amp; Data Landscape</a:t>
            </a:r>
          </a:p>
        </p:txBody>
      </p:sp>
      <p:sp>
        <p:nvSpPr>
          <p:cNvPr id="97" name="TextBox 96"/>
          <p:cNvSpPr txBox="1"/>
          <p:nvPr/>
        </p:nvSpPr>
        <p:spPr>
          <a:xfrm>
            <a:off x="3280064" y="5276970"/>
            <a:ext cx="689612" cy="246221"/>
          </a:xfrm>
          <a:prstGeom prst="rect">
            <a:avLst/>
          </a:prstGeom>
          <a:noFill/>
        </p:spPr>
        <p:txBody>
          <a:bodyPr wrap="none" rtlCol="0">
            <a:spAutoFit/>
          </a:bodyPr>
          <a:lstStyle/>
          <a:p>
            <a:r>
              <a:rPr lang="en-US" sz="1000" dirty="0">
                <a:solidFill>
                  <a:prstClr val="black"/>
                </a:solidFill>
                <a:latin typeface="Arial" panose="020B0604020202020204" pitchFamily="34" charset="0"/>
                <a:ea typeface="Segoe UI" panose="020B0502040204020203" pitchFamily="34" charset="0"/>
                <a:cs typeface="Arial" panose="020B0604020202020204" pitchFamily="34" charset="0"/>
              </a:rPr>
              <a:t>Unstruct.</a:t>
            </a:r>
          </a:p>
        </p:txBody>
      </p:sp>
      <p:sp>
        <p:nvSpPr>
          <p:cNvPr id="98" name="TextBox 97"/>
          <p:cNvSpPr txBox="1"/>
          <p:nvPr/>
        </p:nvSpPr>
        <p:spPr>
          <a:xfrm>
            <a:off x="3376719" y="4138700"/>
            <a:ext cx="837089" cy="246221"/>
          </a:xfrm>
          <a:prstGeom prst="rect">
            <a:avLst/>
          </a:prstGeom>
          <a:noFill/>
        </p:spPr>
        <p:txBody>
          <a:bodyPr wrap="none" rtlCol="0">
            <a:spAutoFit/>
          </a:bodyPr>
          <a:lstStyle/>
          <a:p>
            <a:pPr algn="ctr"/>
            <a:r>
              <a:rPr lang="en-US" sz="1000" dirty="0">
                <a:solidFill>
                  <a:prstClr val="black"/>
                </a:solidFill>
                <a:latin typeface="Arial" panose="020B0604020202020204" pitchFamily="34" charset="0"/>
                <a:ea typeface="Segoe UI" panose="020B0502040204020203" pitchFamily="34" charset="0"/>
                <a:cs typeface="Arial" panose="020B0604020202020204" pitchFamily="34" charset="0"/>
              </a:rPr>
              <a:t>Data Focus</a:t>
            </a:r>
          </a:p>
        </p:txBody>
      </p:sp>
      <p:graphicFrame>
        <p:nvGraphicFramePr>
          <p:cNvPr id="99" name="Table 98"/>
          <p:cNvGraphicFramePr>
            <a:graphicFrameLocks noGrp="1"/>
          </p:cNvGraphicFramePr>
          <p:nvPr>
            <p:extLst/>
          </p:nvPr>
        </p:nvGraphicFramePr>
        <p:xfrm>
          <a:off x="3393790" y="4417533"/>
          <a:ext cx="848974" cy="856224"/>
        </p:xfrm>
        <a:graphic>
          <a:graphicData uri="http://schemas.openxmlformats.org/drawingml/2006/table">
            <a:tbl>
              <a:tblPr bandRow="1"/>
              <a:tblGrid>
                <a:gridCol w="208280">
                  <a:extLst>
                    <a:ext uri="{9D8B030D-6E8A-4147-A177-3AD203B41FA5}">
                      <a16:colId xmlns:a16="http://schemas.microsoft.com/office/drawing/2014/main" val="20000"/>
                    </a:ext>
                  </a:extLst>
                </a:gridCol>
                <a:gridCol w="640694">
                  <a:extLst>
                    <a:ext uri="{9D8B030D-6E8A-4147-A177-3AD203B41FA5}">
                      <a16:colId xmlns:a16="http://schemas.microsoft.com/office/drawing/2014/main" val="20001"/>
                    </a:ext>
                  </a:extLst>
                </a:gridCol>
              </a:tblGrid>
              <a:tr h="42811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lumMod val="7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lumMod val="75000"/>
                      </a:srgbClr>
                    </a:solidFill>
                  </a:tcPr>
                </a:tc>
                <a:extLst>
                  <a:ext uri="{0D108BD9-81ED-4DB2-BD59-A6C34878D82A}">
                    <a16:rowId xmlns:a16="http://schemas.microsoft.com/office/drawing/2014/main" val="10000"/>
                  </a:ext>
                </a:extLst>
              </a:tr>
              <a:tr h="42811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lumMod val="75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00" name="TextBox 99"/>
          <p:cNvSpPr txBox="1"/>
          <p:nvPr/>
        </p:nvSpPr>
        <p:spPr>
          <a:xfrm rot="16200000">
            <a:off x="3101163" y="4596851"/>
            <a:ext cx="333746" cy="246221"/>
          </a:xfrm>
          <a:prstGeom prst="rect">
            <a:avLst/>
          </a:prstGeom>
          <a:noFill/>
        </p:spPr>
        <p:txBody>
          <a:bodyPr wrap="none" rtlCol="0">
            <a:spAutoFit/>
          </a:bodyPr>
          <a:lstStyle/>
          <a:p>
            <a:r>
              <a:rPr lang="en-US" sz="1000" dirty="0">
                <a:solidFill>
                  <a:prstClr val="black"/>
                </a:solidFill>
                <a:latin typeface="Arial" panose="020B0604020202020204" pitchFamily="34" charset="0"/>
                <a:ea typeface="Segoe UI" panose="020B0502040204020203" pitchFamily="34" charset="0"/>
                <a:cs typeface="Arial" panose="020B0604020202020204" pitchFamily="34" charset="0"/>
              </a:rPr>
              <a:t>Int</a:t>
            </a:r>
          </a:p>
        </p:txBody>
      </p:sp>
      <p:sp>
        <p:nvSpPr>
          <p:cNvPr id="102" name="TextBox 101"/>
          <p:cNvSpPr txBox="1"/>
          <p:nvPr/>
        </p:nvSpPr>
        <p:spPr>
          <a:xfrm rot="16200000">
            <a:off x="3083530" y="4962361"/>
            <a:ext cx="369012" cy="246221"/>
          </a:xfrm>
          <a:prstGeom prst="rect">
            <a:avLst/>
          </a:prstGeom>
          <a:noFill/>
        </p:spPr>
        <p:txBody>
          <a:bodyPr wrap="none" rtlCol="0">
            <a:spAutoFit/>
          </a:bodyPr>
          <a:lstStyle/>
          <a:p>
            <a:r>
              <a:rPr lang="en-US" sz="1000" dirty="0">
                <a:solidFill>
                  <a:prstClr val="black"/>
                </a:solidFill>
                <a:latin typeface="Arial" panose="020B0604020202020204" pitchFamily="34" charset="0"/>
                <a:ea typeface="Segoe UI" panose="020B0502040204020203" pitchFamily="34" charset="0"/>
                <a:cs typeface="Arial" panose="020B0604020202020204" pitchFamily="34" charset="0"/>
              </a:rPr>
              <a:t>Ext</a:t>
            </a:r>
          </a:p>
        </p:txBody>
      </p:sp>
      <p:sp>
        <p:nvSpPr>
          <p:cNvPr id="103" name="TextBox 102"/>
          <p:cNvSpPr txBox="1"/>
          <p:nvPr/>
        </p:nvSpPr>
        <p:spPr>
          <a:xfrm>
            <a:off x="3809394" y="5276970"/>
            <a:ext cx="588623" cy="246221"/>
          </a:xfrm>
          <a:prstGeom prst="rect">
            <a:avLst/>
          </a:prstGeom>
          <a:noFill/>
        </p:spPr>
        <p:txBody>
          <a:bodyPr wrap="none" rtlCol="0">
            <a:spAutoFit/>
          </a:bodyPr>
          <a:lstStyle/>
          <a:p>
            <a:r>
              <a:rPr lang="en-US" sz="1000" dirty="0">
                <a:solidFill>
                  <a:prstClr val="black"/>
                </a:solidFill>
                <a:latin typeface="Arial" panose="020B0604020202020204" pitchFamily="34" charset="0"/>
                <a:ea typeface="Segoe UI" panose="020B0502040204020203" pitchFamily="34" charset="0"/>
                <a:cs typeface="Arial" panose="020B0604020202020204" pitchFamily="34" charset="0"/>
              </a:rPr>
              <a:t> Struct.</a:t>
            </a:r>
          </a:p>
        </p:txBody>
      </p:sp>
      <p:sp>
        <p:nvSpPr>
          <p:cNvPr id="104" name="Isosceles Triangle 103"/>
          <p:cNvSpPr/>
          <p:nvPr/>
        </p:nvSpPr>
        <p:spPr>
          <a:xfrm rot="5400000">
            <a:off x="3398511" y="4842744"/>
            <a:ext cx="2648058" cy="180000"/>
          </a:xfrm>
          <a:prstGeom prst="triangle">
            <a:avLst/>
          </a:prstGeom>
          <a:solidFill>
            <a:srgbClr val="5B9BD5"/>
          </a:solidFill>
          <a:ln w="19050" cap="flat" cmpd="sng" algn="ctr">
            <a:solidFill>
              <a:sysClr val="window" lastClr="FFFFFF"/>
            </a:solidFill>
            <a:prstDash val="solid"/>
            <a:miter lim="800000"/>
          </a:ln>
          <a:effectLst/>
        </p:spPr>
        <p:txBody>
          <a:bodyPr rtlCol="0" anchor="ctr"/>
          <a:lstStyle/>
          <a:p>
            <a:pPr algn="ctr">
              <a:defRPr/>
            </a:pPr>
            <a:endParaRPr lang="en-IN" kern="0">
              <a:solidFill>
                <a:prstClr val="white"/>
              </a:solidFill>
              <a:latin typeface="Arial" panose="020B0604020202020204" pitchFamily="34" charset="0"/>
              <a:cs typeface="Arial" panose="020B0604020202020204" pitchFamily="34" charset="0"/>
            </a:endParaRPr>
          </a:p>
        </p:txBody>
      </p:sp>
      <p:sp>
        <p:nvSpPr>
          <p:cNvPr id="105" name="Round Same Side Corner Rectangle 104"/>
          <p:cNvSpPr/>
          <p:nvPr/>
        </p:nvSpPr>
        <p:spPr>
          <a:xfrm flipV="1">
            <a:off x="4977716" y="3504032"/>
            <a:ext cx="2488260" cy="3318002"/>
          </a:xfrm>
          <a:prstGeom prst="round2SameRect">
            <a:avLst>
              <a:gd name="adj1" fmla="val 9101"/>
              <a:gd name="adj2" fmla="val 0"/>
            </a:avLst>
          </a:prstGeom>
          <a:noFill/>
          <a:ln w="3175" cap="flat" cmpd="sng" algn="ctr">
            <a:solidFill>
              <a:sysClr val="windowText" lastClr="000000">
                <a:lumMod val="95000"/>
                <a:lumOff val="5000"/>
              </a:sysClr>
            </a:solidFill>
            <a:prstDash val="sysDash"/>
          </a:ln>
          <a:effectLst/>
        </p:spPr>
        <p:txBody>
          <a:bodyPr rtlCol="0" anchor="ctr"/>
          <a:lstStyle/>
          <a:p>
            <a:pPr algn="ctr">
              <a:defRPr/>
            </a:pPr>
            <a:endParaRPr lang="en-US" sz="1400" kern="0" dirty="0">
              <a:solidFill>
                <a:srgbClr val="FFFFFF"/>
              </a:solidFill>
              <a:latin typeface="Arial" panose="020B0604020202020204" pitchFamily="34" charset="0"/>
              <a:ea typeface="Segoe UI" pitchFamily="34" charset="0"/>
              <a:cs typeface="Arial" panose="020B0604020202020204" pitchFamily="34" charset="0"/>
            </a:endParaRPr>
          </a:p>
        </p:txBody>
      </p:sp>
      <p:sp>
        <p:nvSpPr>
          <p:cNvPr id="106" name="Rectangle 105"/>
          <p:cNvSpPr/>
          <p:nvPr/>
        </p:nvSpPr>
        <p:spPr>
          <a:xfrm>
            <a:off x="5156688" y="3577346"/>
            <a:ext cx="2152740" cy="325678"/>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ctr"/>
          <a:lstStyle/>
          <a:p>
            <a:pPr algn="ctr" fontAlgn="base">
              <a:spcBef>
                <a:spcPct val="0"/>
              </a:spcBef>
              <a:spcAft>
                <a:spcPct val="0"/>
              </a:spcAft>
              <a:defRPr/>
            </a:pPr>
            <a:r>
              <a:rPr lang="en-IN" sz="1400" kern="0" dirty="0">
                <a:solidFill>
                  <a:prstClr val="black"/>
                </a:solidFill>
                <a:latin typeface="Arial" panose="020B0604020202020204" pitchFamily="34" charset="0"/>
                <a:cs typeface="Arial" panose="020B0604020202020204" pitchFamily="34" charset="0"/>
              </a:rPr>
              <a:t>Sentiment Analysis</a:t>
            </a:r>
          </a:p>
        </p:txBody>
      </p:sp>
      <p:sp>
        <p:nvSpPr>
          <p:cNvPr id="107" name="Rectangle 106"/>
          <p:cNvSpPr/>
          <p:nvPr/>
        </p:nvSpPr>
        <p:spPr>
          <a:xfrm>
            <a:off x="5156688" y="4015285"/>
            <a:ext cx="2152740" cy="360000"/>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ctr"/>
          <a:lstStyle/>
          <a:p>
            <a:pPr algn="ctr" fontAlgn="base">
              <a:spcBef>
                <a:spcPct val="0"/>
              </a:spcBef>
              <a:spcAft>
                <a:spcPct val="0"/>
              </a:spcAft>
              <a:defRPr/>
            </a:pPr>
            <a:r>
              <a:rPr lang="en-IN" sz="1400" kern="0" dirty="0">
                <a:solidFill>
                  <a:prstClr val="black"/>
                </a:solidFill>
                <a:latin typeface="Arial" panose="020B0604020202020204" pitchFamily="34" charset="0"/>
                <a:cs typeface="Arial" panose="020B0604020202020204" pitchFamily="34" charset="0"/>
              </a:rPr>
              <a:t>Drivers of Purchase</a:t>
            </a:r>
          </a:p>
        </p:txBody>
      </p:sp>
      <p:sp>
        <p:nvSpPr>
          <p:cNvPr id="108" name="Rectangle 107"/>
          <p:cNvSpPr/>
          <p:nvPr/>
        </p:nvSpPr>
        <p:spPr>
          <a:xfrm>
            <a:off x="5162084" y="4491498"/>
            <a:ext cx="2141948" cy="360000"/>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ctr"/>
          <a:lstStyle/>
          <a:p>
            <a:pPr algn="ctr" fontAlgn="base">
              <a:spcBef>
                <a:spcPct val="0"/>
              </a:spcBef>
              <a:spcAft>
                <a:spcPct val="0"/>
              </a:spcAft>
              <a:defRPr/>
            </a:pPr>
            <a:r>
              <a:rPr lang="en-IN" sz="1400" kern="0" dirty="0">
                <a:solidFill>
                  <a:prstClr val="black"/>
                </a:solidFill>
                <a:latin typeface="Arial" panose="020B0604020202020204" pitchFamily="34" charset="0"/>
                <a:cs typeface="Arial" panose="020B0604020202020204" pitchFamily="34" charset="0"/>
              </a:rPr>
              <a:t> Triggers of Purchase</a:t>
            </a:r>
          </a:p>
        </p:txBody>
      </p:sp>
      <p:sp>
        <p:nvSpPr>
          <p:cNvPr id="109" name="Rectangle 108"/>
          <p:cNvSpPr/>
          <p:nvPr/>
        </p:nvSpPr>
        <p:spPr>
          <a:xfrm>
            <a:off x="5162084" y="4960952"/>
            <a:ext cx="2141948" cy="360000"/>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ctr"/>
          <a:lstStyle/>
          <a:p>
            <a:pPr algn="ctr" fontAlgn="base">
              <a:spcBef>
                <a:spcPct val="0"/>
              </a:spcBef>
              <a:spcAft>
                <a:spcPct val="0"/>
              </a:spcAft>
              <a:defRPr/>
            </a:pPr>
            <a:r>
              <a:rPr lang="en-IN" sz="1400" kern="0" dirty="0">
                <a:solidFill>
                  <a:prstClr val="black"/>
                </a:solidFill>
                <a:latin typeface="Arial" panose="020B0604020202020204" pitchFamily="34" charset="0"/>
                <a:cs typeface="Arial" panose="020B0604020202020204" pitchFamily="34" charset="0"/>
              </a:rPr>
              <a:t>Expert Opinion</a:t>
            </a:r>
          </a:p>
        </p:txBody>
      </p:sp>
      <p:sp>
        <p:nvSpPr>
          <p:cNvPr id="110" name="Rectangle 109"/>
          <p:cNvSpPr/>
          <p:nvPr/>
        </p:nvSpPr>
        <p:spPr>
          <a:xfrm>
            <a:off x="5156688" y="5430402"/>
            <a:ext cx="2152741" cy="360000"/>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ctr"/>
          <a:lstStyle/>
          <a:p>
            <a:pPr algn="ctr" fontAlgn="base">
              <a:spcBef>
                <a:spcPct val="0"/>
              </a:spcBef>
              <a:spcAft>
                <a:spcPct val="0"/>
              </a:spcAft>
              <a:defRPr/>
            </a:pPr>
            <a:r>
              <a:rPr lang="en-IN" sz="1400" kern="0" dirty="0">
                <a:solidFill>
                  <a:prstClr val="black"/>
                </a:solidFill>
                <a:latin typeface="Arial" panose="020B0604020202020204" pitchFamily="34" charset="0"/>
                <a:cs typeface="Arial" panose="020B0604020202020204" pitchFamily="34" charset="0"/>
              </a:rPr>
              <a:t>Consumer Rating</a:t>
            </a:r>
          </a:p>
        </p:txBody>
      </p:sp>
      <p:sp>
        <p:nvSpPr>
          <p:cNvPr id="111" name="Rectangle 110"/>
          <p:cNvSpPr/>
          <p:nvPr/>
        </p:nvSpPr>
        <p:spPr>
          <a:xfrm>
            <a:off x="5156688" y="5867827"/>
            <a:ext cx="2152741" cy="360000"/>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ctr"/>
          <a:lstStyle/>
          <a:p>
            <a:pPr algn="ctr" fontAlgn="base">
              <a:spcBef>
                <a:spcPct val="0"/>
              </a:spcBef>
              <a:spcAft>
                <a:spcPct val="0"/>
              </a:spcAft>
              <a:defRPr/>
            </a:pPr>
            <a:r>
              <a:rPr lang="en-IN" sz="1400" kern="0" dirty="0">
                <a:solidFill>
                  <a:prstClr val="black"/>
                </a:solidFill>
                <a:latin typeface="Arial" panose="020B0604020202020204" pitchFamily="34" charset="0"/>
                <a:cs typeface="Arial" panose="020B0604020202020204" pitchFamily="34" charset="0"/>
              </a:rPr>
              <a:t>Popular Features</a:t>
            </a:r>
          </a:p>
        </p:txBody>
      </p:sp>
      <p:sp>
        <p:nvSpPr>
          <p:cNvPr id="112" name="Rectangle 111"/>
          <p:cNvSpPr/>
          <p:nvPr/>
        </p:nvSpPr>
        <p:spPr>
          <a:xfrm>
            <a:off x="5169016" y="6342354"/>
            <a:ext cx="2160000" cy="360000"/>
          </a:xfrm>
          <a:prstGeom prst="rect">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solidFill>
              <a:sysClr val="windowText" lastClr="000000"/>
            </a:solidFill>
            <a:prstDash val="solid"/>
            <a:miter lim="800000"/>
          </a:ln>
          <a:effectLst/>
        </p:spPr>
        <p:txBody>
          <a:bodyPr rtlCol="0" anchor="ctr"/>
          <a:lstStyle/>
          <a:p>
            <a:pPr algn="ctr">
              <a:defRPr/>
            </a:pPr>
            <a:r>
              <a:rPr lang="en-US" sz="1600" kern="0" dirty="0">
                <a:solidFill>
                  <a:prstClr val="black"/>
                </a:solidFill>
                <a:latin typeface="Arial" panose="020B0604020202020204" pitchFamily="34" charset="0"/>
                <a:cs typeface="Arial" panose="020B0604020202020204" pitchFamily="34" charset="0"/>
              </a:rPr>
              <a:t>Text Analytics</a:t>
            </a:r>
          </a:p>
        </p:txBody>
      </p:sp>
      <p:sp>
        <p:nvSpPr>
          <p:cNvPr id="113" name="Isosceles Triangle 112"/>
          <p:cNvSpPr/>
          <p:nvPr/>
        </p:nvSpPr>
        <p:spPr>
          <a:xfrm rot="5400000">
            <a:off x="6457887" y="4858664"/>
            <a:ext cx="2648058" cy="180000"/>
          </a:xfrm>
          <a:prstGeom prst="triangle">
            <a:avLst/>
          </a:prstGeom>
          <a:solidFill>
            <a:srgbClr val="5B9BD5"/>
          </a:solidFill>
          <a:ln w="19050" cap="flat" cmpd="sng" algn="ctr">
            <a:solidFill>
              <a:sysClr val="window" lastClr="FFFFFF"/>
            </a:solidFill>
            <a:prstDash val="solid"/>
            <a:miter lim="800000"/>
          </a:ln>
          <a:effectLst/>
        </p:spPr>
        <p:txBody>
          <a:bodyPr rtlCol="0" anchor="ctr"/>
          <a:lstStyle/>
          <a:p>
            <a:pPr algn="ctr">
              <a:defRPr/>
            </a:pPr>
            <a:endParaRPr lang="en-IN" kern="0">
              <a:solidFill>
                <a:prstClr val="white"/>
              </a:solidFill>
              <a:latin typeface="Arial" panose="020B0604020202020204" pitchFamily="34" charset="0"/>
              <a:cs typeface="Arial" panose="020B0604020202020204" pitchFamily="34" charset="0"/>
            </a:endParaRPr>
          </a:p>
        </p:txBody>
      </p:sp>
      <p:pic>
        <p:nvPicPr>
          <p:cNvPr id="115" name="Picture 11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073069" y="3669922"/>
            <a:ext cx="3208824" cy="1715151"/>
          </a:xfrm>
          <a:prstGeom prst="rect">
            <a:avLst/>
          </a:prstGeom>
        </p:spPr>
      </p:pic>
      <p:sp>
        <p:nvSpPr>
          <p:cNvPr id="118" name="Rectangle 117"/>
          <p:cNvSpPr/>
          <p:nvPr/>
        </p:nvSpPr>
        <p:spPr>
          <a:xfrm>
            <a:off x="8316401" y="5624538"/>
            <a:ext cx="2722159" cy="360000"/>
          </a:xfrm>
          <a:prstGeom prst="rect">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solidFill>
              <a:sysClr val="windowText" lastClr="000000"/>
            </a:solidFill>
            <a:prstDash val="solid"/>
            <a:miter lim="800000"/>
          </a:ln>
          <a:effectLst/>
        </p:spPr>
        <p:txBody>
          <a:bodyPr rtlCol="0" anchor="ctr"/>
          <a:lstStyle/>
          <a:p>
            <a:pPr algn="ctr">
              <a:defRPr/>
            </a:pPr>
            <a:r>
              <a:rPr lang="en-US" sz="1600" kern="0" dirty="0">
                <a:solidFill>
                  <a:prstClr val="black"/>
                </a:solidFill>
                <a:latin typeface="Arial" panose="020B0604020202020204" pitchFamily="34" charset="0"/>
                <a:cs typeface="Arial" panose="020B0604020202020204" pitchFamily="34" charset="0"/>
              </a:rPr>
              <a:t>SAS VA Dashboards</a:t>
            </a:r>
          </a:p>
        </p:txBody>
      </p:sp>
      <p:pic>
        <p:nvPicPr>
          <p:cNvPr id="56" name="Picture 55"/>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5163649" y="3577346"/>
            <a:ext cx="327956" cy="270000"/>
          </a:xfrm>
          <a:prstGeom prst="rect">
            <a:avLst/>
          </a:prstGeom>
        </p:spPr>
      </p:pic>
      <p:pic>
        <p:nvPicPr>
          <p:cNvPr id="57" name="Picture 56"/>
          <p:cNvPicPr>
            <a:picLocks noChangeAspect="1"/>
          </p:cNvPicPr>
          <p:nvPr/>
        </p:nvPicPr>
        <p:blipFill rotWithShape="1">
          <a:blip r:embed="rId10" cstate="email">
            <a:extLst>
              <a:ext uri="{28A0092B-C50C-407E-A947-70E740481C1C}">
                <a14:useLocalDpi xmlns:a14="http://schemas.microsoft.com/office/drawing/2010/main"/>
              </a:ext>
            </a:extLst>
          </a:blip>
          <a:srcRect b="18730"/>
          <a:stretch/>
        </p:blipFill>
        <p:spPr>
          <a:xfrm>
            <a:off x="5147866" y="4035723"/>
            <a:ext cx="332227" cy="270000"/>
          </a:xfrm>
          <a:prstGeom prst="rect">
            <a:avLst/>
          </a:prstGeom>
        </p:spPr>
      </p:pic>
      <p:pic>
        <p:nvPicPr>
          <p:cNvPr id="58" name="Picture 57"/>
          <p:cNvPicPr>
            <a:picLocks noChangeAspect="1"/>
          </p:cNvPicPr>
          <p:nvPr/>
        </p:nvPicPr>
        <p:blipFill rotWithShape="1">
          <a:blip r:embed="rId11" cstate="email">
            <a:extLst>
              <a:ext uri="{28A0092B-C50C-407E-A947-70E740481C1C}">
                <a14:useLocalDpi xmlns:a14="http://schemas.microsoft.com/office/drawing/2010/main"/>
              </a:ext>
            </a:extLst>
          </a:blip>
          <a:srcRect b="13650"/>
          <a:stretch/>
        </p:blipFill>
        <p:spPr>
          <a:xfrm>
            <a:off x="5198581" y="4532403"/>
            <a:ext cx="312684" cy="270000"/>
          </a:xfrm>
          <a:prstGeom prst="rect">
            <a:avLst/>
          </a:prstGeom>
        </p:spPr>
      </p:pic>
      <p:pic>
        <p:nvPicPr>
          <p:cNvPr id="59" name="Picture 58"/>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167446" y="4991023"/>
            <a:ext cx="429546" cy="270000"/>
          </a:xfrm>
          <a:prstGeom prst="rect">
            <a:avLst/>
          </a:prstGeom>
        </p:spPr>
      </p:pic>
      <p:pic>
        <p:nvPicPr>
          <p:cNvPr id="60" name="Picture 59"/>
          <p:cNvPicPr>
            <a:picLocks noChangeAspect="1"/>
          </p:cNvPicPr>
          <p:nvPr/>
        </p:nvPicPr>
        <p:blipFill rotWithShape="1">
          <a:blip r:embed="rId13" cstate="email">
            <a:extLst>
              <a:ext uri="{28A0092B-C50C-407E-A947-70E740481C1C}">
                <a14:useLocalDpi xmlns:a14="http://schemas.microsoft.com/office/drawing/2010/main"/>
              </a:ext>
            </a:extLst>
          </a:blip>
          <a:srcRect t="23043" r="24560" b="27058"/>
          <a:stretch/>
        </p:blipFill>
        <p:spPr>
          <a:xfrm>
            <a:off x="5164467" y="5503345"/>
            <a:ext cx="408208" cy="270000"/>
          </a:xfrm>
          <a:prstGeom prst="rect">
            <a:avLst/>
          </a:prstGeom>
        </p:spPr>
      </p:pic>
      <p:pic>
        <p:nvPicPr>
          <p:cNvPr id="61" name="Picture 60"/>
          <p:cNvPicPr>
            <a:picLocks noChangeAspect="1"/>
          </p:cNvPicPr>
          <p:nvPr/>
        </p:nvPicPr>
        <p:blipFill rotWithShape="1">
          <a:blip r:embed="rId14" cstate="email">
            <a:extLst>
              <a:ext uri="{28A0092B-C50C-407E-A947-70E740481C1C}">
                <a14:useLocalDpi xmlns:a14="http://schemas.microsoft.com/office/drawing/2010/main"/>
              </a:ext>
            </a:extLst>
          </a:blip>
          <a:srcRect t="4510" b="18628"/>
          <a:stretch/>
        </p:blipFill>
        <p:spPr>
          <a:xfrm>
            <a:off x="5192934" y="5916043"/>
            <a:ext cx="351275" cy="270000"/>
          </a:xfrm>
          <a:prstGeom prst="rect">
            <a:avLst/>
          </a:prstGeom>
        </p:spPr>
      </p:pic>
    </p:spTree>
    <p:extLst>
      <p:ext uri="{BB962C8B-B14F-4D97-AF65-F5344CB8AC3E}">
        <p14:creationId xmlns:p14="http://schemas.microsoft.com/office/powerpoint/2010/main" val="232541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157" name="Rectangle 156"/>
          <p:cNvSpPr/>
          <p:nvPr/>
        </p:nvSpPr>
        <p:spPr>
          <a:xfrm>
            <a:off x="1" y="980249"/>
            <a:ext cx="12192000" cy="21181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308" name="Shape 308"/>
          <p:cNvSpPr txBox="1">
            <a:spLocks noGrp="1"/>
          </p:cNvSpPr>
          <p:nvPr>
            <p:ph type="title"/>
          </p:nvPr>
        </p:nvSpPr>
        <p:spPr>
          <a:xfrm>
            <a:off x="472363" y="37875"/>
            <a:ext cx="11312945" cy="408349"/>
          </a:xfrm>
          <a:prstGeom prst="rect">
            <a:avLst/>
          </a:prstGeom>
          <a:noFill/>
          <a:ln>
            <a:noFill/>
          </a:ln>
        </p:spPr>
        <p:txBody>
          <a:bodyPr wrap="square" lIns="91425" tIns="45700" rIns="91425" bIns="45700" anchor="ctr" anchorCtr="0">
            <a:noAutofit/>
          </a:bodyPr>
          <a:lstStyle/>
          <a:p>
            <a:pPr lvl="0" indent="-177800">
              <a:spcBef>
                <a:spcPts val="0"/>
              </a:spcBef>
              <a:buClr>
                <a:schemeClr val="lt1"/>
              </a:buClr>
              <a:buSzPct val="100000"/>
            </a:pPr>
            <a:r>
              <a:rPr lang="en-US" dirty="0">
                <a:solidFill>
                  <a:schemeClr val="lt1"/>
                </a:solidFill>
                <a:latin typeface="Arial"/>
                <a:ea typeface="Arial"/>
                <a:cs typeface="Arial"/>
                <a:sym typeface="Arial"/>
              </a:rPr>
              <a:t>Precise Forecasting of Demand for Jewelry SKUs</a:t>
            </a:r>
          </a:p>
        </p:txBody>
      </p:sp>
      <p:sp>
        <p:nvSpPr>
          <p:cNvPr id="52" name="Rectangle 51">
            <a:extLst>
              <a:ext uri="{FF2B5EF4-FFF2-40B4-BE49-F238E27FC236}">
                <a16:creationId xmlns:a16="http://schemas.microsoft.com/office/drawing/2014/main" id="{6D4BFA7B-B328-42E3-8DF1-38619D283281}"/>
              </a:ext>
            </a:extLst>
          </p:cNvPr>
          <p:cNvSpPr/>
          <p:nvPr/>
        </p:nvSpPr>
        <p:spPr>
          <a:xfrm>
            <a:off x="232478" y="1534234"/>
            <a:ext cx="3302271" cy="950732"/>
          </a:xfrm>
          <a:prstGeom prst="rect">
            <a:avLst/>
          </a:prstGeom>
          <a:noFill/>
          <a:ln w="12700" cap="flat" cmpd="sng" algn="ctr">
            <a:noFill/>
            <a:prstDash val="solid"/>
            <a:miter lim="800000"/>
          </a:ln>
          <a:effectLst/>
        </p:spPr>
        <p:txBody>
          <a:bodyPr rtlCol="0" anchor="t"/>
          <a:lstStyle/>
          <a:p>
            <a:pPr>
              <a:defRPr/>
            </a:pPr>
            <a:endParaRPr lang="en-US" sz="12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8D91E56B-0760-448E-9204-9CEB48E84F27}"/>
              </a:ext>
            </a:extLst>
          </p:cNvPr>
          <p:cNvSpPr/>
          <p:nvPr/>
        </p:nvSpPr>
        <p:spPr>
          <a:xfrm>
            <a:off x="232478" y="1369087"/>
            <a:ext cx="3588326" cy="1590801"/>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sz="1600" kern="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0BCBAB43-0614-459D-AFA4-A145D8E380F8}"/>
              </a:ext>
            </a:extLst>
          </p:cNvPr>
          <p:cNvSpPr/>
          <p:nvPr/>
        </p:nvSpPr>
        <p:spPr>
          <a:xfrm>
            <a:off x="228653" y="1565355"/>
            <a:ext cx="3499537" cy="1367747"/>
          </a:xfrm>
          <a:prstGeom prst="rect">
            <a:avLst/>
          </a:prstGeom>
        </p:spPr>
        <p:txBody>
          <a:bodyPr wrap="square">
            <a:spAutoFit/>
          </a:bodyPr>
          <a:lstStyle/>
          <a:p>
            <a:pPr>
              <a:lnSpc>
                <a:spcPct val="120000"/>
              </a:lnSpc>
            </a:pPr>
            <a:r>
              <a:rPr lang="en-US" sz="1400" dirty="0">
                <a:solidFill>
                  <a:prstClr val="black"/>
                </a:solidFill>
                <a:ea typeface="Segoe UI" panose="020B0502040204020203" pitchFamily="34" charset="0"/>
                <a:cs typeface="Segoe UI" panose="020B0502040204020203" pitchFamily="34" charset="0"/>
              </a:rPr>
              <a:t>Lack of consensus on demand forecast across different business functions and no centralized category level forecast was further complicated by the frequent introductions of new products every year</a:t>
            </a:r>
          </a:p>
        </p:txBody>
      </p:sp>
      <p:sp>
        <p:nvSpPr>
          <p:cNvPr id="55" name="Rectangle 54">
            <a:extLst>
              <a:ext uri="{FF2B5EF4-FFF2-40B4-BE49-F238E27FC236}">
                <a16:creationId xmlns:a16="http://schemas.microsoft.com/office/drawing/2014/main" id="{E17C139D-DA20-4E91-AB4E-BD2BBE9742B3}"/>
              </a:ext>
            </a:extLst>
          </p:cNvPr>
          <p:cNvSpPr/>
          <p:nvPr/>
        </p:nvSpPr>
        <p:spPr>
          <a:xfrm>
            <a:off x="228653" y="1321628"/>
            <a:ext cx="2534636" cy="338554"/>
          </a:xfrm>
          <a:prstGeom prst="rect">
            <a:avLst/>
          </a:prstGeom>
        </p:spPr>
        <p:txBody>
          <a:bodyPr wrap="square">
            <a:spAutoFit/>
          </a:bodyPr>
          <a:lstStyle/>
          <a:p>
            <a:pPr>
              <a:defRPr/>
            </a:pPr>
            <a:r>
              <a:rPr lang="en-US" sz="1600" b="1" kern="0" dirty="0">
                <a:solidFill>
                  <a:srgbClr val="44546A"/>
                </a:solidFill>
                <a:ea typeface="Segoe UI" panose="020B0502040204020203" pitchFamily="34" charset="0"/>
                <a:cs typeface="Segoe UI" panose="020B0502040204020203" pitchFamily="34" charset="0"/>
              </a:rPr>
              <a:t>The “Before” State</a:t>
            </a:r>
          </a:p>
        </p:txBody>
      </p:sp>
      <p:sp>
        <p:nvSpPr>
          <p:cNvPr id="56" name="Rectangle 55">
            <a:extLst>
              <a:ext uri="{FF2B5EF4-FFF2-40B4-BE49-F238E27FC236}">
                <a16:creationId xmlns:a16="http://schemas.microsoft.com/office/drawing/2014/main" id="{BD3EEC83-81FA-4022-8959-AED1E902496C}"/>
              </a:ext>
            </a:extLst>
          </p:cNvPr>
          <p:cNvSpPr/>
          <p:nvPr/>
        </p:nvSpPr>
        <p:spPr>
          <a:xfrm>
            <a:off x="8273520" y="1369087"/>
            <a:ext cx="3592151" cy="1590801"/>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marL="0" lvl="1">
              <a:buSzPct val="120000"/>
              <a:defRPr/>
            </a:pPr>
            <a:endParaRPr lang="en-US" sz="12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7" name="Rectangle 56">
            <a:extLst>
              <a:ext uri="{FF2B5EF4-FFF2-40B4-BE49-F238E27FC236}">
                <a16:creationId xmlns:a16="http://schemas.microsoft.com/office/drawing/2014/main" id="{DA6C3793-A8B6-47F3-81B1-2DFFBA8A125D}"/>
              </a:ext>
            </a:extLst>
          </p:cNvPr>
          <p:cNvSpPr/>
          <p:nvPr/>
        </p:nvSpPr>
        <p:spPr>
          <a:xfrm>
            <a:off x="8269246" y="1565355"/>
            <a:ext cx="3651619" cy="850682"/>
          </a:xfrm>
          <a:prstGeom prst="rect">
            <a:avLst/>
          </a:prstGeom>
        </p:spPr>
        <p:txBody>
          <a:bodyPr wrap="square">
            <a:spAutoFit/>
          </a:bodyPr>
          <a:lstStyle/>
          <a:p>
            <a:pPr>
              <a:lnSpc>
                <a:spcPct val="120000"/>
              </a:lnSpc>
            </a:pPr>
            <a:r>
              <a:rPr lang="en-US" sz="1400" dirty="0">
                <a:solidFill>
                  <a:prstClr val="black"/>
                </a:solidFill>
                <a:ea typeface="Segoe UI" panose="020B0502040204020203" pitchFamily="34" charset="0"/>
                <a:cs typeface="Segoe UI" panose="020B0502040204020203" pitchFamily="34" charset="0"/>
              </a:rPr>
              <a:t>Improved overall demand forecast accuracy by 13% and availability of SKU level forecasts helped reduce supply planning costs by 2%</a:t>
            </a:r>
          </a:p>
        </p:txBody>
      </p:sp>
      <p:sp>
        <p:nvSpPr>
          <p:cNvPr id="58" name="Rectangle 57">
            <a:extLst>
              <a:ext uri="{FF2B5EF4-FFF2-40B4-BE49-F238E27FC236}">
                <a16:creationId xmlns:a16="http://schemas.microsoft.com/office/drawing/2014/main" id="{541C64E9-D487-46F4-9832-BEC131E8AEDA}"/>
              </a:ext>
            </a:extLst>
          </p:cNvPr>
          <p:cNvSpPr/>
          <p:nvPr/>
        </p:nvSpPr>
        <p:spPr>
          <a:xfrm>
            <a:off x="201256" y="820543"/>
            <a:ext cx="11929166" cy="582423"/>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lnSpc>
                <a:spcPct val="120000"/>
              </a:lnSpc>
              <a:defRPr/>
            </a:pPr>
            <a:r>
              <a:rPr lang="en-US" sz="1600" b="1" kern="0" dirty="0">
                <a:solidFill>
                  <a:srgbClr val="44546A"/>
                </a:solidFill>
                <a:ea typeface="Segoe UI" panose="020B0502040204020203" pitchFamily="34" charset="0"/>
                <a:cs typeface="Segoe UI" panose="020B0502040204020203" pitchFamily="34" charset="0"/>
              </a:rPr>
              <a:t>The Problem: </a:t>
            </a:r>
            <a:r>
              <a:rPr lang="en-US" sz="1600" kern="0" dirty="0">
                <a:solidFill>
                  <a:srgbClr val="44546A"/>
                </a:solidFill>
                <a:ea typeface="Segoe UI" panose="020B0502040204020203" pitchFamily="34" charset="0"/>
                <a:cs typeface="Segoe UI" panose="020B0502040204020203" pitchFamily="34" charset="0"/>
              </a:rPr>
              <a:t>Accurate demand forecasts for new and existing SKU’s is essential in a vertically integrated supply chain for high value products</a:t>
            </a:r>
          </a:p>
        </p:txBody>
      </p:sp>
      <p:sp>
        <p:nvSpPr>
          <p:cNvPr id="59" name="Rectangle 58">
            <a:extLst>
              <a:ext uri="{FF2B5EF4-FFF2-40B4-BE49-F238E27FC236}">
                <a16:creationId xmlns:a16="http://schemas.microsoft.com/office/drawing/2014/main" id="{7FEA5D59-CAE7-4FBD-80E5-15CA3698429C}"/>
              </a:ext>
            </a:extLst>
          </p:cNvPr>
          <p:cNvSpPr/>
          <p:nvPr/>
        </p:nvSpPr>
        <p:spPr>
          <a:xfrm>
            <a:off x="4227425" y="1534234"/>
            <a:ext cx="3302271" cy="950732"/>
          </a:xfrm>
          <a:prstGeom prst="rect">
            <a:avLst/>
          </a:prstGeom>
          <a:noFill/>
          <a:ln w="12700" cap="flat" cmpd="sng" algn="ctr">
            <a:noFill/>
            <a:prstDash val="solid"/>
            <a:miter lim="800000"/>
          </a:ln>
          <a:effectLst/>
        </p:spPr>
        <p:txBody>
          <a:bodyPr rtlCol="0" anchor="t"/>
          <a:lstStyle/>
          <a:p>
            <a:pPr>
              <a:defRPr/>
            </a:pPr>
            <a:endParaRPr lang="en-US" sz="1200" kern="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22702C55-C3F2-43DB-B83C-EA89D672FD2A}"/>
              </a:ext>
            </a:extLst>
          </p:cNvPr>
          <p:cNvSpPr/>
          <p:nvPr/>
        </p:nvSpPr>
        <p:spPr>
          <a:xfrm>
            <a:off x="4268218" y="1369087"/>
            <a:ext cx="3588326" cy="1590801"/>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sz="1600" kern="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61" name="Rectangle 60">
            <a:extLst>
              <a:ext uri="{FF2B5EF4-FFF2-40B4-BE49-F238E27FC236}">
                <a16:creationId xmlns:a16="http://schemas.microsoft.com/office/drawing/2014/main" id="{8EEC8F91-9605-44ED-BD44-F97724F9C528}"/>
              </a:ext>
            </a:extLst>
          </p:cNvPr>
          <p:cNvSpPr/>
          <p:nvPr/>
        </p:nvSpPr>
        <p:spPr>
          <a:xfrm>
            <a:off x="4268218" y="1565355"/>
            <a:ext cx="3552299" cy="1367747"/>
          </a:xfrm>
          <a:prstGeom prst="rect">
            <a:avLst/>
          </a:prstGeom>
        </p:spPr>
        <p:txBody>
          <a:bodyPr wrap="square">
            <a:spAutoFit/>
          </a:bodyPr>
          <a:lstStyle/>
          <a:p>
            <a:pPr>
              <a:lnSpc>
                <a:spcPct val="120000"/>
              </a:lnSpc>
            </a:pPr>
            <a:r>
              <a:rPr lang="en-US" sz="1400" dirty="0">
                <a:solidFill>
                  <a:prstClr val="black"/>
                </a:solidFill>
                <a:ea typeface="Segoe UI" panose="020B0502040204020203" pitchFamily="34" charset="0"/>
                <a:cs typeface="Segoe UI" panose="020B0502040204020203" pitchFamily="34" charset="0"/>
              </a:rPr>
              <a:t>Generated baseline forecasts for 3000 SKU’s using multivariate forecasting techniques and driving consensus among demand planners. Automated new SKU forecasts using similarity indices to identify most similar old SKUs</a:t>
            </a:r>
          </a:p>
        </p:txBody>
      </p:sp>
      <p:sp>
        <p:nvSpPr>
          <p:cNvPr id="62" name="Rectangle 61">
            <a:extLst>
              <a:ext uri="{FF2B5EF4-FFF2-40B4-BE49-F238E27FC236}">
                <a16:creationId xmlns:a16="http://schemas.microsoft.com/office/drawing/2014/main" id="{39A3718C-C8D1-47D3-AB0E-412E12AB3BBE}"/>
              </a:ext>
            </a:extLst>
          </p:cNvPr>
          <p:cNvSpPr/>
          <p:nvPr/>
        </p:nvSpPr>
        <p:spPr>
          <a:xfrm>
            <a:off x="4268218" y="1321628"/>
            <a:ext cx="2131840" cy="338554"/>
          </a:xfrm>
          <a:prstGeom prst="rect">
            <a:avLst/>
          </a:prstGeom>
        </p:spPr>
        <p:txBody>
          <a:bodyPr wrap="square">
            <a:spAutoFit/>
          </a:bodyPr>
          <a:lstStyle/>
          <a:p>
            <a:pPr>
              <a:defRPr/>
            </a:pPr>
            <a:r>
              <a:rPr lang="en-US" sz="1600" b="1" kern="0" dirty="0">
                <a:solidFill>
                  <a:srgbClr val="44546A"/>
                </a:solidFill>
                <a:ea typeface="Segoe UI" panose="020B0502040204020203" pitchFamily="34" charset="0"/>
                <a:cs typeface="Segoe UI" panose="020B0502040204020203" pitchFamily="34" charset="0"/>
              </a:rPr>
              <a:t>LatentView Solution</a:t>
            </a:r>
          </a:p>
        </p:txBody>
      </p:sp>
      <p:sp>
        <p:nvSpPr>
          <p:cNvPr id="63" name="Rectangle 62">
            <a:extLst>
              <a:ext uri="{FF2B5EF4-FFF2-40B4-BE49-F238E27FC236}">
                <a16:creationId xmlns:a16="http://schemas.microsoft.com/office/drawing/2014/main" id="{FF0084CA-DA9F-43C2-9F06-B02095B65760}"/>
              </a:ext>
            </a:extLst>
          </p:cNvPr>
          <p:cNvSpPr/>
          <p:nvPr/>
        </p:nvSpPr>
        <p:spPr>
          <a:xfrm>
            <a:off x="8269246" y="1321628"/>
            <a:ext cx="2534636" cy="338554"/>
          </a:xfrm>
          <a:prstGeom prst="rect">
            <a:avLst/>
          </a:prstGeom>
        </p:spPr>
        <p:txBody>
          <a:bodyPr wrap="square">
            <a:spAutoFit/>
          </a:bodyPr>
          <a:lstStyle/>
          <a:p>
            <a:pPr>
              <a:defRPr/>
            </a:pPr>
            <a:r>
              <a:rPr lang="en-US" sz="1600" b="1" kern="0" dirty="0">
                <a:solidFill>
                  <a:srgbClr val="44546A"/>
                </a:solidFill>
                <a:ea typeface="Segoe UI" panose="020B0502040204020203" pitchFamily="34" charset="0"/>
                <a:cs typeface="Segoe UI" panose="020B0502040204020203" pitchFamily="34" charset="0"/>
              </a:rPr>
              <a:t>The “After” State</a:t>
            </a:r>
          </a:p>
        </p:txBody>
      </p:sp>
      <p:sp>
        <p:nvSpPr>
          <p:cNvPr id="64" name="Rectangle 63">
            <a:extLst>
              <a:ext uri="{FF2B5EF4-FFF2-40B4-BE49-F238E27FC236}">
                <a16:creationId xmlns:a16="http://schemas.microsoft.com/office/drawing/2014/main" id="{895A46EF-01F3-45F0-8A3E-F509203304F4}"/>
              </a:ext>
            </a:extLst>
          </p:cNvPr>
          <p:cNvSpPr/>
          <p:nvPr/>
        </p:nvSpPr>
        <p:spPr>
          <a:xfrm>
            <a:off x="208046" y="432993"/>
            <a:ext cx="6192425" cy="607190"/>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defRPr/>
            </a:pPr>
            <a:r>
              <a:rPr lang="en-US" b="1" kern="0" dirty="0">
                <a:solidFill>
                  <a:srgbClr val="44546A"/>
                </a:solidFill>
                <a:ea typeface="Segoe UI" panose="020B0502040204020203" pitchFamily="34" charset="0"/>
                <a:cs typeface="Segoe UI" panose="020B0502040204020203" pitchFamily="34" charset="0"/>
              </a:rPr>
              <a:t>World’s 3</a:t>
            </a:r>
            <a:r>
              <a:rPr lang="en-US" b="1" kern="0" baseline="30000" dirty="0">
                <a:solidFill>
                  <a:srgbClr val="44546A"/>
                </a:solidFill>
                <a:ea typeface="Segoe UI" panose="020B0502040204020203" pitchFamily="34" charset="0"/>
                <a:cs typeface="Segoe UI" panose="020B0502040204020203" pitchFamily="34" charset="0"/>
              </a:rPr>
              <a:t>rd</a:t>
            </a:r>
            <a:r>
              <a:rPr lang="en-US" b="1" kern="0" dirty="0">
                <a:solidFill>
                  <a:srgbClr val="44546A"/>
                </a:solidFill>
                <a:ea typeface="Segoe UI" panose="020B0502040204020203" pitchFamily="34" charset="0"/>
                <a:cs typeface="Segoe UI" panose="020B0502040204020203" pitchFamily="34" charset="0"/>
              </a:rPr>
              <a:t> Largest Jewelry Manufacturer</a:t>
            </a:r>
          </a:p>
        </p:txBody>
      </p:sp>
      <p:sp>
        <p:nvSpPr>
          <p:cNvPr id="65" name="Rectangle 64">
            <a:extLst>
              <a:ext uri="{FF2B5EF4-FFF2-40B4-BE49-F238E27FC236}">
                <a16:creationId xmlns:a16="http://schemas.microsoft.com/office/drawing/2014/main" id="{349EC35D-161D-428C-ADD8-EE75B12255E0}"/>
              </a:ext>
            </a:extLst>
          </p:cNvPr>
          <p:cNvSpPr/>
          <p:nvPr/>
        </p:nvSpPr>
        <p:spPr bwMode="auto">
          <a:xfrm>
            <a:off x="241767" y="3609535"/>
            <a:ext cx="5968740" cy="2323747"/>
          </a:xfrm>
          <a:prstGeom prst="rect">
            <a:avLst/>
          </a:prstGeom>
          <a:noFill/>
          <a:ln w="12700" cap="flat" cmpd="sng" algn="ctr">
            <a:solidFill>
              <a:srgbClr val="B2B2B2"/>
            </a:solidFill>
            <a:prstDash val="sysDash"/>
            <a:headEnd/>
            <a:tailEnd/>
          </a:ln>
          <a:effectLst/>
        </p:spPr>
        <p:txBody>
          <a:bodyPr lIns="96835" tIns="48417" rIns="96835" bIns="48417" spcCol="0" rtlCol="0" anchor="ctr"/>
          <a:lstStyle/>
          <a:p>
            <a:pPr algn="ctr">
              <a:defRPr/>
            </a:pPr>
            <a:endParaRPr lang="en-US"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8BAC2DFC-B1BA-47C0-A353-9AF5E5C8B870}"/>
              </a:ext>
            </a:extLst>
          </p:cNvPr>
          <p:cNvSpPr/>
          <p:nvPr/>
        </p:nvSpPr>
        <p:spPr>
          <a:xfrm>
            <a:off x="290543" y="3998548"/>
            <a:ext cx="1446414" cy="1200329"/>
          </a:xfrm>
          <a:prstGeom prst="rect">
            <a:avLst/>
          </a:prstGeom>
        </p:spPr>
        <p:txBody>
          <a:bodyPr wrap="square">
            <a:spAutoFit/>
          </a:bodyPr>
          <a:lstStyle/>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Subset Data</a:t>
            </a:r>
          </a:p>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Determine if the time series requires any additional transformations</a:t>
            </a:r>
          </a:p>
        </p:txBody>
      </p:sp>
      <p:sp>
        <p:nvSpPr>
          <p:cNvPr id="67" name="Curved Left Arrow 108">
            <a:extLst>
              <a:ext uri="{FF2B5EF4-FFF2-40B4-BE49-F238E27FC236}">
                <a16:creationId xmlns:a16="http://schemas.microsoft.com/office/drawing/2014/main" id="{99BCD5F3-60AE-4A0E-A96C-EE0DA28D5A91}"/>
              </a:ext>
            </a:extLst>
          </p:cNvPr>
          <p:cNvSpPr/>
          <p:nvPr/>
        </p:nvSpPr>
        <p:spPr bwMode="auto">
          <a:xfrm>
            <a:off x="2748800" y="3884448"/>
            <a:ext cx="406957" cy="762375"/>
          </a:xfrm>
          <a:prstGeom prst="curvedLeftArrow">
            <a:avLst/>
          </a:prstGeom>
          <a:solidFill>
            <a:srgbClr val="2A79FF">
              <a:lumMod val="60000"/>
              <a:lumOff val="40000"/>
            </a:srgbClr>
          </a:solidFill>
          <a:ln w="25400" cap="flat" cmpd="sng" algn="ctr">
            <a:noFill/>
            <a:prstDash val="solid"/>
            <a:headEnd/>
            <a:tailEnd/>
          </a:ln>
          <a:effectLst/>
        </p:spPr>
        <p:txBody>
          <a:bodyPr rtlCol="0" anchor="ctr"/>
          <a:lstStyle/>
          <a:p>
            <a:pPr algn="ctr">
              <a:defRPr/>
            </a:pPr>
            <a:endParaRPr lang="en-US"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16" name="Curved Left Arrow 109">
            <a:extLst>
              <a:ext uri="{FF2B5EF4-FFF2-40B4-BE49-F238E27FC236}">
                <a16:creationId xmlns:a16="http://schemas.microsoft.com/office/drawing/2014/main" id="{8F5D02BE-EE73-416E-82FA-2E4727501A55}"/>
              </a:ext>
            </a:extLst>
          </p:cNvPr>
          <p:cNvSpPr/>
          <p:nvPr/>
        </p:nvSpPr>
        <p:spPr bwMode="auto">
          <a:xfrm flipH="1" flipV="1">
            <a:off x="1732908" y="3785801"/>
            <a:ext cx="406957" cy="762375"/>
          </a:xfrm>
          <a:prstGeom prst="curvedLeftArrow">
            <a:avLst/>
          </a:prstGeom>
          <a:solidFill>
            <a:srgbClr val="2A79FF">
              <a:lumMod val="60000"/>
              <a:lumOff val="40000"/>
            </a:srgbClr>
          </a:solidFill>
          <a:ln w="25400" cap="flat" cmpd="sng" algn="ctr">
            <a:noFill/>
            <a:prstDash val="solid"/>
            <a:headEnd/>
            <a:tailEnd/>
          </a:ln>
          <a:effectLst/>
        </p:spPr>
        <p:txBody>
          <a:bodyPr rtlCol="0" anchor="ctr"/>
          <a:lstStyle/>
          <a:p>
            <a:pPr algn="ctr">
              <a:defRPr/>
            </a:pPr>
            <a:endParaRPr lang="en-US"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pic>
        <p:nvPicPr>
          <p:cNvPr id="117" name="Picture 116">
            <a:extLst>
              <a:ext uri="{FF2B5EF4-FFF2-40B4-BE49-F238E27FC236}">
                <a16:creationId xmlns:a16="http://schemas.microsoft.com/office/drawing/2014/main" id="{8C6517C1-95CC-41E0-9039-53079E5ECDB1}"/>
              </a:ext>
            </a:extLst>
          </p:cNvPr>
          <p:cNvPicPr>
            <a:picLocks/>
          </p:cNvPicPr>
          <p:nvPr/>
        </p:nvPicPr>
        <p:blipFill>
          <a:blip r:embed="rId3" cstate="email">
            <a:clrChange>
              <a:clrFrom>
                <a:srgbClr val="FFFFFF"/>
              </a:clrFrom>
              <a:clrTo>
                <a:srgbClr val="FFFFFF">
                  <a:alpha val="0"/>
                </a:srgbClr>
              </a:clrTo>
            </a:clrChange>
            <a:duotone>
              <a:srgbClr val="5F5F5F">
                <a:shade val="45000"/>
                <a:satMod val="135000"/>
              </a:srgbClr>
              <a:prstClr val="white"/>
            </a:duotone>
            <a:extLst>
              <a:ext uri="{28A0092B-C50C-407E-A947-70E740481C1C}">
                <a14:useLocalDpi xmlns:a14="http://schemas.microsoft.com/office/drawing/2010/main"/>
              </a:ext>
            </a:extLst>
          </a:blip>
          <a:stretch>
            <a:fillRect/>
          </a:stretch>
        </p:blipFill>
        <p:spPr>
          <a:xfrm>
            <a:off x="1942012" y="3844686"/>
            <a:ext cx="966065" cy="723148"/>
          </a:xfrm>
          <a:prstGeom prst="rect">
            <a:avLst/>
          </a:prstGeom>
        </p:spPr>
      </p:pic>
      <p:sp>
        <p:nvSpPr>
          <p:cNvPr id="118" name="Rectangle 117">
            <a:extLst>
              <a:ext uri="{FF2B5EF4-FFF2-40B4-BE49-F238E27FC236}">
                <a16:creationId xmlns:a16="http://schemas.microsoft.com/office/drawing/2014/main" id="{69A426C6-FCBC-411D-8BC4-CE5A42F15BDF}"/>
              </a:ext>
            </a:extLst>
          </p:cNvPr>
          <p:cNvSpPr/>
          <p:nvPr/>
        </p:nvSpPr>
        <p:spPr bwMode="auto">
          <a:xfrm>
            <a:off x="1881855" y="4730647"/>
            <a:ext cx="1235705" cy="548640"/>
          </a:xfrm>
          <a:prstGeom prst="rect">
            <a:avLst/>
          </a:prstGeom>
          <a:noFill/>
          <a:ln w="12700" cap="flat" cmpd="sng" algn="ctr">
            <a:noFill/>
            <a:prstDash val="sysDash"/>
            <a:headEnd/>
            <a:tailEnd/>
          </a:ln>
          <a:effectLst/>
        </p:spPr>
        <p:txBody>
          <a:bodyPr lIns="96835" tIns="48417" rIns="96835" bIns="48417" spcCol="0" rtlCol="0" anchor="ctr"/>
          <a:lstStyle/>
          <a:p>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Repeat the process for all SKU’s</a:t>
            </a:r>
          </a:p>
        </p:txBody>
      </p:sp>
      <p:sp>
        <p:nvSpPr>
          <p:cNvPr id="119" name="Rectangle 118">
            <a:extLst>
              <a:ext uri="{FF2B5EF4-FFF2-40B4-BE49-F238E27FC236}">
                <a16:creationId xmlns:a16="http://schemas.microsoft.com/office/drawing/2014/main" id="{4609225C-BEB7-4709-91B5-C2CC18EEE89E}"/>
              </a:ext>
            </a:extLst>
          </p:cNvPr>
          <p:cNvSpPr/>
          <p:nvPr/>
        </p:nvSpPr>
        <p:spPr bwMode="auto">
          <a:xfrm>
            <a:off x="3274833" y="3709715"/>
            <a:ext cx="2842145" cy="2125092"/>
          </a:xfrm>
          <a:prstGeom prst="rect">
            <a:avLst/>
          </a:prstGeom>
          <a:noFill/>
          <a:ln w="12700" cap="flat" cmpd="sng" algn="ctr">
            <a:solidFill>
              <a:srgbClr val="B2B2B2"/>
            </a:solidFill>
            <a:prstDash val="sysDash"/>
            <a:headEnd/>
            <a:tailEnd/>
          </a:ln>
          <a:effectLst/>
        </p:spPr>
        <p:txBody>
          <a:bodyPr lIns="96835" tIns="48417" rIns="96835" bIns="48417" spcCol="0" rtlCol="0" anchor="ctr"/>
          <a:lstStyle/>
          <a:p>
            <a:pPr algn="ctr">
              <a:defRPr/>
            </a:pPr>
            <a:endParaRPr lang="en-US"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20" name="Rectangle 119">
            <a:extLst>
              <a:ext uri="{FF2B5EF4-FFF2-40B4-BE49-F238E27FC236}">
                <a16:creationId xmlns:a16="http://schemas.microsoft.com/office/drawing/2014/main" id="{0D02FC46-029A-47C5-96B3-9834691E5A8E}"/>
              </a:ext>
            </a:extLst>
          </p:cNvPr>
          <p:cNvSpPr/>
          <p:nvPr/>
        </p:nvSpPr>
        <p:spPr>
          <a:xfrm>
            <a:off x="3736814" y="3728463"/>
            <a:ext cx="2473692" cy="830997"/>
          </a:xfrm>
          <a:prstGeom prst="rect">
            <a:avLst/>
          </a:prstGeom>
        </p:spPr>
        <p:txBody>
          <a:bodyPr wrap="square">
            <a:spAutoFit/>
          </a:bodyPr>
          <a:lstStyle/>
          <a:p>
            <a:pPr marL="171450" indent="-171450">
              <a:buFont typeface="Calibri" panose="020F0502020204030204" pitchFamily="34" charset="0"/>
              <a:buChar char="»"/>
              <a:defRP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Fit the models from the subset identified above to the in-sample data and collect statistics on the out-sample </a:t>
            </a:r>
          </a:p>
        </p:txBody>
      </p:sp>
      <p:sp>
        <p:nvSpPr>
          <p:cNvPr id="121" name="Rectangle 120">
            <a:extLst>
              <a:ext uri="{FF2B5EF4-FFF2-40B4-BE49-F238E27FC236}">
                <a16:creationId xmlns:a16="http://schemas.microsoft.com/office/drawing/2014/main" id="{6980DDD5-6122-4C3C-B004-0748FC9B653E}"/>
              </a:ext>
            </a:extLst>
          </p:cNvPr>
          <p:cNvSpPr/>
          <p:nvPr/>
        </p:nvSpPr>
        <p:spPr>
          <a:xfrm>
            <a:off x="3721012" y="4536609"/>
            <a:ext cx="2078791" cy="646331"/>
          </a:xfrm>
          <a:prstGeom prst="rect">
            <a:avLst/>
          </a:prstGeom>
        </p:spPr>
        <p:txBody>
          <a:bodyPr wrap="square">
            <a:spAutoFit/>
          </a:bodyPr>
          <a:lstStyle/>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Choose the model with the best accuracy to fit the whole range of data</a:t>
            </a:r>
          </a:p>
        </p:txBody>
      </p:sp>
      <p:sp>
        <p:nvSpPr>
          <p:cNvPr id="122" name="Rectangle 121">
            <a:extLst>
              <a:ext uri="{FF2B5EF4-FFF2-40B4-BE49-F238E27FC236}">
                <a16:creationId xmlns:a16="http://schemas.microsoft.com/office/drawing/2014/main" id="{8EB114AD-1062-4D35-B287-757A441AF3D5}"/>
              </a:ext>
            </a:extLst>
          </p:cNvPr>
          <p:cNvSpPr/>
          <p:nvPr/>
        </p:nvSpPr>
        <p:spPr>
          <a:xfrm>
            <a:off x="3721012" y="5118136"/>
            <a:ext cx="1941713" cy="646331"/>
          </a:xfrm>
          <a:prstGeom prst="rect">
            <a:avLst/>
          </a:prstGeom>
        </p:spPr>
        <p:txBody>
          <a:bodyPr wrap="square">
            <a:spAutoFit/>
          </a:bodyPr>
          <a:lstStyle/>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Identify and flag poor performing models for manual corrections</a:t>
            </a:r>
          </a:p>
        </p:txBody>
      </p:sp>
      <p:pic>
        <p:nvPicPr>
          <p:cNvPr id="123" name="Picture 122">
            <a:extLst>
              <a:ext uri="{FF2B5EF4-FFF2-40B4-BE49-F238E27FC236}">
                <a16:creationId xmlns:a16="http://schemas.microsoft.com/office/drawing/2014/main" id="{560BFEF3-17D4-4718-AA00-B27B3C147649}"/>
              </a:ext>
            </a:extLst>
          </p:cNvPr>
          <p:cNvPicPr>
            <a:picLocks noChangeAspect="1"/>
          </p:cNvPicPr>
          <p:nvPr/>
        </p:nvPicPr>
        <p:blipFill>
          <a:blip r:embed="rId4" cstate="email">
            <a:duotone>
              <a:prstClr val="black"/>
              <a:srgbClr val="B2B2B2">
                <a:tint val="45000"/>
                <a:satMod val="400000"/>
              </a:srgbClr>
            </a:duotone>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a:ext>
            </a:extLst>
          </a:blip>
          <a:stretch>
            <a:fillRect/>
          </a:stretch>
        </p:blipFill>
        <p:spPr>
          <a:xfrm>
            <a:off x="3340023" y="4559460"/>
            <a:ext cx="466433" cy="485404"/>
          </a:xfrm>
          <a:prstGeom prst="rect">
            <a:avLst/>
          </a:prstGeom>
        </p:spPr>
      </p:pic>
      <p:pic>
        <p:nvPicPr>
          <p:cNvPr id="124" name="Picture 123">
            <a:extLst>
              <a:ext uri="{FF2B5EF4-FFF2-40B4-BE49-F238E27FC236}">
                <a16:creationId xmlns:a16="http://schemas.microsoft.com/office/drawing/2014/main" id="{CED5DEF0-F7BD-4E0D-923C-60AD3A8DCA53}"/>
              </a:ext>
            </a:extLst>
          </p:cNvPr>
          <p:cNvPicPr>
            <a:picLocks noChangeAspect="1"/>
          </p:cNvPicPr>
          <p:nvPr/>
        </p:nvPicPr>
        <p:blipFill>
          <a:blip r:embed="rId6" cstate="email">
            <a:duotone>
              <a:prstClr val="black"/>
              <a:srgbClr val="474747">
                <a:tint val="45000"/>
                <a:satMod val="400000"/>
              </a:srgb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a:off x="3280598" y="3754922"/>
            <a:ext cx="525858" cy="547246"/>
          </a:xfrm>
          <a:prstGeom prst="rect">
            <a:avLst/>
          </a:prstGeom>
        </p:spPr>
      </p:pic>
      <p:pic>
        <p:nvPicPr>
          <p:cNvPr id="125" name="Picture 16" descr="https://cdn2.iconfinder.com/data/icons/windows-8-metro-style/512/empty_flag.png">
            <a:extLst>
              <a:ext uri="{FF2B5EF4-FFF2-40B4-BE49-F238E27FC236}">
                <a16:creationId xmlns:a16="http://schemas.microsoft.com/office/drawing/2014/main" id="{A2AFC181-5729-4D24-A50C-1D19B179E99F}"/>
              </a:ext>
            </a:extLst>
          </p:cNvPr>
          <p:cNvPicPr>
            <a:picLocks noChangeAspect="1" noChangeArrowheads="1"/>
          </p:cNvPicPr>
          <p:nvPr/>
        </p:nvPicPr>
        <p:blipFill>
          <a:blip r:embed="rId8" cstate="email">
            <a:duotone>
              <a:srgbClr val="5F5F5F">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3365559" y="5198877"/>
            <a:ext cx="355453" cy="369910"/>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a:extLst>
              <a:ext uri="{FF2B5EF4-FFF2-40B4-BE49-F238E27FC236}">
                <a16:creationId xmlns:a16="http://schemas.microsoft.com/office/drawing/2014/main" id="{13DFCC41-388D-44F3-BC69-C5C0B9AFEFE0}"/>
              </a:ext>
            </a:extLst>
          </p:cNvPr>
          <p:cNvSpPr/>
          <p:nvPr/>
        </p:nvSpPr>
        <p:spPr>
          <a:xfrm>
            <a:off x="246013" y="3223814"/>
            <a:ext cx="1305640" cy="323199"/>
          </a:xfrm>
          <a:prstGeom prst="rect">
            <a:avLst/>
          </a:prstGeom>
          <a:solidFill>
            <a:srgbClr val="394555"/>
          </a:solidFill>
          <a:ln w="12700" cap="flat" cmpd="sng" algn="ctr">
            <a:noFill/>
            <a:prstDash val="solid"/>
            <a:miter lim="800000"/>
          </a:ln>
          <a:effectLst/>
        </p:spPr>
        <p:txBody>
          <a:bodyPr rtlCol="0" anchor="ctr"/>
          <a:lstStyle/>
          <a:p>
            <a:pPr algn="ctr"/>
            <a:r>
              <a:rPr lang="en-US" sz="1200" kern="0" dirty="0">
                <a:solidFill>
                  <a:srgbClr val="FFFFFF"/>
                </a:solidFill>
                <a:latin typeface="Segoe UI" panose="020B0502040204020203" pitchFamily="34" charset="0"/>
                <a:ea typeface="Segoe UI" panose="020B0502040204020203" pitchFamily="34" charset="0"/>
                <a:cs typeface="Segoe UI" panose="020B0502040204020203" pitchFamily="34" charset="0"/>
              </a:rPr>
              <a:t>Existing SKUs</a:t>
            </a:r>
          </a:p>
        </p:txBody>
      </p:sp>
      <p:sp>
        <p:nvSpPr>
          <p:cNvPr id="127" name="Rectangle 126">
            <a:extLst>
              <a:ext uri="{FF2B5EF4-FFF2-40B4-BE49-F238E27FC236}">
                <a16:creationId xmlns:a16="http://schemas.microsoft.com/office/drawing/2014/main" id="{4F66B6BB-1406-486E-B6A6-CFC17529C1E7}"/>
              </a:ext>
            </a:extLst>
          </p:cNvPr>
          <p:cNvSpPr/>
          <p:nvPr/>
        </p:nvSpPr>
        <p:spPr bwMode="auto">
          <a:xfrm>
            <a:off x="6274251" y="3609534"/>
            <a:ext cx="5760720" cy="2323747"/>
          </a:xfrm>
          <a:prstGeom prst="rect">
            <a:avLst/>
          </a:prstGeom>
          <a:noFill/>
          <a:ln w="12700" cap="flat" cmpd="sng" algn="ctr">
            <a:solidFill>
              <a:srgbClr val="B2B2B2"/>
            </a:solidFill>
            <a:prstDash val="sysDash"/>
            <a:headEnd/>
            <a:tailEnd/>
          </a:ln>
          <a:effectLst/>
        </p:spPr>
        <p:txBody>
          <a:bodyPr lIns="96835" tIns="48417" rIns="96835" bIns="48417" spcCol="0" rtlCol="0" anchor="ctr"/>
          <a:lstStyle/>
          <a:p>
            <a:pPr algn="ctr">
              <a:defRPr/>
            </a:pPr>
            <a:endParaRPr lang="en-US"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28" name="Rectangle 127">
            <a:extLst>
              <a:ext uri="{FF2B5EF4-FFF2-40B4-BE49-F238E27FC236}">
                <a16:creationId xmlns:a16="http://schemas.microsoft.com/office/drawing/2014/main" id="{B49A5BAD-4830-4BE8-85F4-E24BE9A84050}"/>
              </a:ext>
            </a:extLst>
          </p:cNvPr>
          <p:cNvSpPr/>
          <p:nvPr/>
        </p:nvSpPr>
        <p:spPr>
          <a:xfrm>
            <a:off x="6378674" y="3955820"/>
            <a:ext cx="2666772" cy="1569660"/>
          </a:xfrm>
          <a:prstGeom prst="rect">
            <a:avLst/>
          </a:prstGeom>
        </p:spPr>
        <p:txBody>
          <a:bodyPr wrap="square">
            <a:spAutoFit/>
          </a:bodyPr>
          <a:lstStyle/>
          <a:p>
            <a:pPr marL="228600" indent="-228600">
              <a:buFont typeface="Wingdings" panose="05000000000000000000" pitchFamily="2" charset="2"/>
              <a:buChar char="Ø"/>
              <a:defRPr/>
            </a:pPr>
            <a:endParaRPr lang="en-IN" sz="1200" dirty="0">
              <a:solidFill>
                <a:srgbClr val="2F3542"/>
              </a:solidFill>
              <a:latin typeface="Segoe UI" pitchFamily="34" charset="0"/>
              <a:ea typeface="Segoe UI" pitchFamily="34" charset="0"/>
              <a:cs typeface="Segoe UI" pitchFamily="34" charset="0"/>
            </a:endParaRPr>
          </a:p>
          <a:p>
            <a:pPr>
              <a:defRPr/>
            </a:pPr>
            <a:endParaRPr lang="en-IN" sz="1200" dirty="0">
              <a:solidFill>
                <a:srgbClr val="2F3542"/>
              </a:solidFill>
              <a:latin typeface="Segoe UI" pitchFamily="34" charset="0"/>
              <a:ea typeface="Segoe UI" pitchFamily="34" charset="0"/>
              <a:cs typeface="Segoe UI" pitchFamily="34" charset="0"/>
            </a:endParaRPr>
          </a:p>
          <a:p>
            <a:pPr marL="228600" indent="-228600">
              <a:buFont typeface="Arial" panose="020B0604020202020204" pitchFamily="34" charset="0"/>
              <a:buChar char="•"/>
              <a:defRPr/>
            </a:pPr>
            <a:r>
              <a:rPr lang="en-IN"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Net Weight</a:t>
            </a:r>
          </a:p>
          <a:p>
            <a:pPr marL="228600" indent="-228600">
              <a:buFont typeface="Arial" panose="020B0604020202020204" pitchFamily="34" charset="0"/>
              <a:buChar char="•"/>
              <a:defRPr/>
            </a:pPr>
            <a:r>
              <a:rPr lang="en-IN"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Weight Gold/Silver</a:t>
            </a:r>
          </a:p>
          <a:p>
            <a:pPr marL="228600" indent="-228600">
              <a:buFont typeface="Arial" panose="020B0604020202020204" pitchFamily="34" charset="0"/>
              <a:buChar char="•"/>
              <a:defRPr/>
            </a:pPr>
            <a:r>
              <a:rPr lang="en-IN"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DNA Metal</a:t>
            </a:r>
          </a:p>
          <a:p>
            <a:pPr marL="228600" indent="-228600">
              <a:buFont typeface="Arial" panose="020B0604020202020204" pitchFamily="34" charset="0"/>
              <a:buChar char="•"/>
              <a:defRPr/>
            </a:pPr>
            <a:r>
              <a:rPr lang="en-IN"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US Retail Sale price</a:t>
            </a:r>
          </a:p>
          <a:p>
            <a:pPr marL="228600" indent="-228600">
              <a:buFont typeface="Arial" panose="020B0604020202020204" pitchFamily="34" charset="0"/>
              <a:buChar char="•"/>
              <a:defRPr/>
            </a:pPr>
            <a:r>
              <a:rPr lang="en-IN"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DNA Stones </a:t>
            </a:r>
          </a:p>
          <a:p>
            <a:pPr marL="228600" indent="-228600">
              <a:buFont typeface="Arial" panose="020B0604020202020204" pitchFamily="34" charset="0"/>
              <a:buChar char="•"/>
              <a:defRPr/>
            </a:pPr>
            <a:r>
              <a:rPr lang="en-IN"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DNA Colour</a:t>
            </a:r>
          </a:p>
        </p:txBody>
      </p:sp>
      <p:sp>
        <p:nvSpPr>
          <p:cNvPr id="129" name="TextBox 128">
            <a:extLst>
              <a:ext uri="{FF2B5EF4-FFF2-40B4-BE49-F238E27FC236}">
                <a16:creationId xmlns:a16="http://schemas.microsoft.com/office/drawing/2014/main" id="{E4978A4C-1796-4E31-B718-7AC81D8E971A}"/>
              </a:ext>
            </a:extLst>
          </p:cNvPr>
          <p:cNvSpPr txBox="1"/>
          <p:nvPr/>
        </p:nvSpPr>
        <p:spPr>
          <a:xfrm>
            <a:off x="6479248" y="3867930"/>
            <a:ext cx="1694002" cy="463182"/>
          </a:xfrm>
          <a:prstGeom prst="rect">
            <a:avLst/>
          </a:prstGeom>
          <a:noFill/>
        </p:spPr>
        <p:txBody>
          <a:bodyPr wrap="square" rtlCol="0">
            <a:spAutoFit/>
          </a:bodyPr>
          <a:lstStyle/>
          <a:p>
            <a:r>
              <a:rPr lang="en-IN"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Add following variables to the data</a:t>
            </a:r>
          </a:p>
        </p:txBody>
      </p:sp>
      <p:sp>
        <p:nvSpPr>
          <p:cNvPr id="130" name="Oval 129">
            <a:extLst>
              <a:ext uri="{FF2B5EF4-FFF2-40B4-BE49-F238E27FC236}">
                <a16:creationId xmlns:a16="http://schemas.microsoft.com/office/drawing/2014/main" id="{D09B08FB-24A4-4AB3-B492-9E4B12EE4F85}"/>
              </a:ext>
            </a:extLst>
          </p:cNvPr>
          <p:cNvSpPr/>
          <p:nvPr/>
        </p:nvSpPr>
        <p:spPr>
          <a:xfrm>
            <a:off x="8174008" y="4043210"/>
            <a:ext cx="573055" cy="573055"/>
          </a:xfrm>
          <a:prstGeom prst="ellipse">
            <a:avLst/>
          </a:prstGeom>
          <a:solidFill>
            <a:srgbClr val="0070C0"/>
          </a:solidFill>
          <a:ln w="28575" cap="flat" cmpd="sng" algn="ctr">
            <a:solidFill>
              <a:sysClr val="window" lastClr="FFFFFF"/>
            </a:solidFill>
            <a:prstDash val="solid"/>
            <a:miter lim="800000"/>
          </a:ln>
          <a:effectLst/>
        </p:spPr>
        <p:txBody>
          <a:bodyPr rtlCol="0" anchor="ctr"/>
          <a:lstStyle/>
          <a:p>
            <a:pPr algn="ctr">
              <a:defRPr/>
            </a:pPr>
            <a:endParaRPr lang="en-US" kern="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31" name="Oval 130">
            <a:extLst>
              <a:ext uri="{FF2B5EF4-FFF2-40B4-BE49-F238E27FC236}">
                <a16:creationId xmlns:a16="http://schemas.microsoft.com/office/drawing/2014/main" id="{FA27AA4A-6E28-40FD-A5CA-C6AE545D77C4}"/>
              </a:ext>
            </a:extLst>
          </p:cNvPr>
          <p:cNvSpPr/>
          <p:nvPr/>
        </p:nvSpPr>
        <p:spPr>
          <a:xfrm>
            <a:off x="8536782" y="4308052"/>
            <a:ext cx="573055" cy="573055"/>
          </a:xfrm>
          <a:prstGeom prst="ellipse">
            <a:avLst/>
          </a:prstGeom>
          <a:solidFill>
            <a:srgbClr val="E7E6E6">
              <a:lumMod val="75000"/>
            </a:srgbClr>
          </a:solidFill>
          <a:ln w="28575" cap="flat" cmpd="sng" algn="ctr">
            <a:solidFill>
              <a:sysClr val="window" lastClr="FFFFFF"/>
            </a:solidFill>
            <a:prstDash val="solid"/>
            <a:miter lim="800000"/>
          </a:ln>
          <a:effectLst/>
        </p:spPr>
        <p:txBody>
          <a:bodyPr rtlCol="0" anchor="ctr"/>
          <a:lstStyle/>
          <a:p>
            <a:pPr algn="ctr">
              <a:defRPr/>
            </a:pPr>
            <a:endParaRPr lang="en-US" kern="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32" name="Oval 131">
            <a:extLst>
              <a:ext uri="{FF2B5EF4-FFF2-40B4-BE49-F238E27FC236}">
                <a16:creationId xmlns:a16="http://schemas.microsoft.com/office/drawing/2014/main" id="{063AE772-5CAE-4526-8583-09F5DA1283AE}"/>
              </a:ext>
            </a:extLst>
          </p:cNvPr>
          <p:cNvSpPr/>
          <p:nvPr/>
        </p:nvSpPr>
        <p:spPr>
          <a:xfrm>
            <a:off x="8111953" y="4503019"/>
            <a:ext cx="573055" cy="573055"/>
          </a:xfrm>
          <a:prstGeom prst="ellipse">
            <a:avLst/>
          </a:prstGeom>
          <a:solidFill>
            <a:srgbClr val="ED7D31">
              <a:lumMod val="40000"/>
              <a:lumOff val="60000"/>
            </a:srgbClr>
          </a:solidFill>
          <a:ln w="28575" cap="flat" cmpd="sng" algn="ctr">
            <a:solidFill>
              <a:sysClr val="window" lastClr="FFFFFF"/>
            </a:solidFill>
            <a:prstDash val="solid"/>
            <a:miter lim="800000"/>
          </a:ln>
          <a:effectLst/>
        </p:spPr>
        <p:txBody>
          <a:bodyPr rtlCol="0" anchor="ctr"/>
          <a:lstStyle/>
          <a:p>
            <a:pPr algn="ctr">
              <a:defRPr/>
            </a:pPr>
            <a:endParaRPr lang="en-US" kern="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133" name="Picture 4" descr="https://cdn3.iconfinder.com/data/icons/token/128/People-MSN.png">
            <a:extLst>
              <a:ext uri="{FF2B5EF4-FFF2-40B4-BE49-F238E27FC236}">
                <a16:creationId xmlns:a16="http://schemas.microsoft.com/office/drawing/2014/main" id="{F827DC79-BCB9-48F3-9494-F4EDDD2FA4EF}"/>
              </a:ext>
            </a:extLst>
          </p:cNvPr>
          <p:cNvPicPr>
            <a:picLocks noChangeAspect="1" noChangeArrowheads="1"/>
          </p:cNvPicPr>
          <p:nvPr/>
        </p:nvPicPr>
        <p:blipFill>
          <a:blip r:embed="rId9" cstate="email">
            <a:duotone>
              <a:srgbClr val="5B9BD5">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8623679" y="4377986"/>
            <a:ext cx="182687" cy="182687"/>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4" descr="https://cdn3.iconfinder.com/data/icons/token/128/People-MSN.png">
            <a:extLst>
              <a:ext uri="{FF2B5EF4-FFF2-40B4-BE49-F238E27FC236}">
                <a16:creationId xmlns:a16="http://schemas.microsoft.com/office/drawing/2014/main" id="{2EF24774-99B6-4856-8335-69CC8E354A8B}"/>
              </a:ext>
            </a:extLst>
          </p:cNvPr>
          <p:cNvPicPr>
            <a:picLocks noChangeAspect="1" noChangeArrowheads="1"/>
          </p:cNvPicPr>
          <p:nvPr/>
        </p:nvPicPr>
        <p:blipFill>
          <a:blip r:embed="rId9" cstate="email">
            <a:duotone>
              <a:prstClr val="black"/>
              <a:srgbClr val="FFC000">
                <a:tint val="45000"/>
                <a:satMod val="400000"/>
              </a:srgbClr>
            </a:duotone>
            <a:extLst>
              <a:ext uri="{28A0092B-C50C-407E-A947-70E740481C1C}">
                <a14:useLocalDpi xmlns:a14="http://schemas.microsoft.com/office/drawing/2010/main"/>
              </a:ext>
            </a:extLst>
          </a:blip>
          <a:srcRect/>
          <a:stretch>
            <a:fillRect/>
          </a:stretch>
        </p:blipFill>
        <p:spPr bwMode="auto">
          <a:xfrm>
            <a:off x="8764844" y="4502272"/>
            <a:ext cx="182687" cy="182687"/>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descr="https://cdn3.iconfinder.com/data/icons/token/128/People-MSN.png">
            <a:extLst>
              <a:ext uri="{FF2B5EF4-FFF2-40B4-BE49-F238E27FC236}">
                <a16:creationId xmlns:a16="http://schemas.microsoft.com/office/drawing/2014/main" id="{50513CD7-0740-4778-8410-2F030BEE68CE}"/>
              </a:ext>
            </a:extLst>
          </p:cNvPr>
          <p:cNvPicPr>
            <a:picLocks noChangeAspect="1" noChangeArrowheads="1"/>
          </p:cNvPicPr>
          <p:nvPr/>
        </p:nvPicPr>
        <p:blipFill>
          <a:blip r:embed="rId9" cstate="email">
            <a:duotone>
              <a:srgbClr val="5B9BD5">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8211195" y="4565544"/>
            <a:ext cx="182687" cy="182687"/>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4" descr="https://cdn3.iconfinder.com/data/icons/token/128/People-MSN.png">
            <a:extLst>
              <a:ext uri="{FF2B5EF4-FFF2-40B4-BE49-F238E27FC236}">
                <a16:creationId xmlns:a16="http://schemas.microsoft.com/office/drawing/2014/main" id="{97C00C7A-0224-4496-B107-5393613FF81B}"/>
              </a:ext>
            </a:extLst>
          </p:cNvPr>
          <p:cNvPicPr>
            <a:picLocks noChangeAspect="1" noChangeArrowheads="1"/>
          </p:cNvPicPr>
          <p:nvPr/>
        </p:nvPicPr>
        <p:blipFill>
          <a:blip r:embed="rId9" cstate="email">
            <a:duotone>
              <a:prstClr val="black"/>
              <a:srgbClr val="FFC000">
                <a:tint val="45000"/>
                <a:satMod val="400000"/>
              </a:srgbClr>
            </a:duotone>
            <a:extLst>
              <a:ext uri="{28A0092B-C50C-407E-A947-70E740481C1C}">
                <a14:useLocalDpi xmlns:a14="http://schemas.microsoft.com/office/drawing/2010/main"/>
              </a:ext>
            </a:extLst>
          </a:blip>
          <a:srcRect/>
          <a:stretch>
            <a:fillRect/>
          </a:stretch>
        </p:blipFill>
        <p:spPr bwMode="auto">
          <a:xfrm>
            <a:off x="8381336" y="4758070"/>
            <a:ext cx="182687" cy="182687"/>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4" descr="https://cdn3.iconfinder.com/data/icons/token/128/People-MSN.png">
            <a:extLst>
              <a:ext uri="{FF2B5EF4-FFF2-40B4-BE49-F238E27FC236}">
                <a16:creationId xmlns:a16="http://schemas.microsoft.com/office/drawing/2014/main" id="{305DD6E7-4848-4014-9D2B-70F02A720EA1}"/>
              </a:ext>
            </a:extLst>
          </p:cNvPr>
          <p:cNvPicPr>
            <a:picLocks noChangeAspect="1" noChangeArrowheads="1"/>
          </p:cNvPicPr>
          <p:nvPr/>
        </p:nvPicPr>
        <p:blipFill>
          <a:blip r:embed="rId9" cstate="email">
            <a:duotone>
              <a:prstClr val="black"/>
              <a:srgbClr val="FFC000">
                <a:tint val="45000"/>
                <a:satMod val="400000"/>
              </a:srgbClr>
            </a:duotone>
            <a:extLst>
              <a:ext uri="{28A0092B-C50C-407E-A947-70E740481C1C}">
                <a14:useLocalDpi xmlns:a14="http://schemas.microsoft.com/office/drawing/2010/main"/>
              </a:ext>
            </a:extLst>
          </a:blip>
          <a:srcRect/>
          <a:stretch>
            <a:fillRect/>
          </a:stretch>
        </p:blipFill>
        <p:spPr bwMode="auto">
          <a:xfrm>
            <a:off x="8354095" y="4206101"/>
            <a:ext cx="182687" cy="182687"/>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a:extLst>
              <a:ext uri="{FF2B5EF4-FFF2-40B4-BE49-F238E27FC236}">
                <a16:creationId xmlns:a16="http://schemas.microsoft.com/office/drawing/2014/main" id="{B80D1489-92DA-4793-B894-3101A19F9F81}"/>
              </a:ext>
            </a:extLst>
          </p:cNvPr>
          <p:cNvSpPr/>
          <p:nvPr/>
        </p:nvSpPr>
        <p:spPr bwMode="auto">
          <a:xfrm>
            <a:off x="7833628" y="5124420"/>
            <a:ext cx="1380804" cy="548640"/>
          </a:xfrm>
          <a:prstGeom prst="rect">
            <a:avLst/>
          </a:prstGeom>
          <a:noFill/>
          <a:ln w="12700" cap="flat" cmpd="sng" algn="ctr">
            <a:noFill/>
            <a:prstDash val="sysDash"/>
            <a:headEnd/>
            <a:tailEnd/>
          </a:ln>
          <a:effectLst/>
        </p:spPr>
        <p:txBody>
          <a:bodyPr lIns="96835" tIns="48417" rIns="96835" bIns="48417" spcCol="0" rtlCol="0" anchor="ctr"/>
          <a:lstStyle/>
          <a:p>
            <a:pPr algn="ct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Clustering of SKUs</a:t>
            </a:r>
          </a:p>
        </p:txBody>
      </p:sp>
      <p:sp>
        <p:nvSpPr>
          <p:cNvPr id="139" name="Rectangle 138">
            <a:extLst>
              <a:ext uri="{FF2B5EF4-FFF2-40B4-BE49-F238E27FC236}">
                <a16:creationId xmlns:a16="http://schemas.microsoft.com/office/drawing/2014/main" id="{1249D701-6A87-4554-9C55-C7DDC0DBFA15}"/>
              </a:ext>
            </a:extLst>
          </p:cNvPr>
          <p:cNvSpPr/>
          <p:nvPr/>
        </p:nvSpPr>
        <p:spPr bwMode="auto">
          <a:xfrm>
            <a:off x="9355107" y="3692006"/>
            <a:ext cx="2608798" cy="2142801"/>
          </a:xfrm>
          <a:prstGeom prst="rect">
            <a:avLst/>
          </a:prstGeom>
          <a:noFill/>
          <a:ln w="12700" cap="flat" cmpd="sng" algn="ctr">
            <a:solidFill>
              <a:srgbClr val="B2B2B2"/>
            </a:solidFill>
            <a:prstDash val="sysDash"/>
            <a:headEnd/>
            <a:tailEnd/>
          </a:ln>
          <a:effectLst/>
        </p:spPr>
        <p:txBody>
          <a:bodyPr lIns="96835" tIns="48417" rIns="96835" bIns="48417" spcCol="0" rtlCol="0" anchor="ctr"/>
          <a:lstStyle/>
          <a:p>
            <a:pPr algn="ctr">
              <a:defRPr/>
            </a:pPr>
            <a:endParaRPr lang="en-US" kern="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140" name="Rectangle 139">
            <a:extLst>
              <a:ext uri="{FF2B5EF4-FFF2-40B4-BE49-F238E27FC236}">
                <a16:creationId xmlns:a16="http://schemas.microsoft.com/office/drawing/2014/main" id="{90834FA3-CFAF-4458-987F-7D5E3CD985DE}"/>
              </a:ext>
            </a:extLst>
          </p:cNvPr>
          <p:cNvSpPr/>
          <p:nvPr/>
        </p:nvSpPr>
        <p:spPr>
          <a:xfrm>
            <a:off x="9832922" y="5229281"/>
            <a:ext cx="1969088" cy="461665"/>
          </a:xfrm>
          <a:prstGeom prst="rect">
            <a:avLst/>
          </a:prstGeom>
        </p:spPr>
        <p:txBody>
          <a:bodyPr wrap="square">
            <a:spAutoFit/>
          </a:bodyPr>
          <a:lstStyle/>
          <a:p>
            <a:pPr marL="171450" indent="-171450">
              <a:buFont typeface="Calibri" panose="020F0502020204030204" pitchFamily="34" charset="0"/>
              <a:buChar char="»"/>
              <a:defRP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Use business inputs to fine tune models </a:t>
            </a:r>
          </a:p>
        </p:txBody>
      </p:sp>
      <p:sp>
        <p:nvSpPr>
          <p:cNvPr id="141" name="Rectangle 140">
            <a:extLst>
              <a:ext uri="{FF2B5EF4-FFF2-40B4-BE49-F238E27FC236}">
                <a16:creationId xmlns:a16="http://schemas.microsoft.com/office/drawing/2014/main" id="{99CA8E19-4566-4CBB-952F-70192BB90059}"/>
              </a:ext>
            </a:extLst>
          </p:cNvPr>
          <p:cNvSpPr/>
          <p:nvPr/>
        </p:nvSpPr>
        <p:spPr>
          <a:xfrm>
            <a:off x="9886964" y="4487725"/>
            <a:ext cx="2076940" cy="646331"/>
          </a:xfrm>
          <a:prstGeom prst="rect">
            <a:avLst/>
          </a:prstGeom>
        </p:spPr>
        <p:txBody>
          <a:bodyPr wrap="square">
            <a:spAutoFit/>
          </a:bodyPr>
          <a:lstStyle/>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Choose the model with the best accuracy to fit the whole range of data</a:t>
            </a:r>
          </a:p>
        </p:txBody>
      </p:sp>
      <p:sp>
        <p:nvSpPr>
          <p:cNvPr id="142" name="Rectangle 141">
            <a:extLst>
              <a:ext uri="{FF2B5EF4-FFF2-40B4-BE49-F238E27FC236}">
                <a16:creationId xmlns:a16="http://schemas.microsoft.com/office/drawing/2014/main" id="{E584ECCF-6C4F-454D-A2D7-B985D49DFCEF}"/>
              </a:ext>
            </a:extLst>
          </p:cNvPr>
          <p:cNvSpPr/>
          <p:nvPr/>
        </p:nvSpPr>
        <p:spPr>
          <a:xfrm>
            <a:off x="9886964" y="3737413"/>
            <a:ext cx="2243458" cy="646331"/>
          </a:xfrm>
          <a:prstGeom prst="rect">
            <a:avLst/>
          </a:prstGeom>
        </p:spPr>
        <p:txBody>
          <a:bodyPr wrap="square">
            <a:spAutoFit/>
          </a:bodyPr>
          <a:lstStyle/>
          <a:p>
            <a:pPr marL="171450" indent="-171450">
              <a:buFont typeface="Calibri" panose="020F0502020204030204" pitchFamily="34" charset="0"/>
              <a:buChar char="»"/>
            </a:pPr>
            <a:r>
              <a:rPr lang="en-US" sz="1200"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Calculate similarity indices for new SKUs  to identify most similar old SKUs</a:t>
            </a:r>
          </a:p>
        </p:txBody>
      </p:sp>
      <p:sp>
        <p:nvSpPr>
          <p:cNvPr id="143" name="Rectangle 142">
            <a:extLst>
              <a:ext uri="{FF2B5EF4-FFF2-40B4-BE49-F238E27FC236}">
                <a16:creationId xmlns:a16="http://schemas.microsoft.com/office/drawing/2014/main" id="{4DC16A55-3442-42BA-9163-16EE3917F916}"/>
              </a:ext>
            </a:extLst>
          </p:cNvPr>
          <p:cNvSpPr/>
          <p:nvPr/>
        </p:nvSpPr>
        <p:spPr>
          <a:xfrm>
            <a:off x="6274544" y="3247963"/>
            <a:ext cx="1305640" cy="323199"/>
          </a:xfrm>
          <a:prstGeom prst="rect">
            <a:avLst/>
          </a:prstGeom>
          <a:solidFill>
            <a:srgbClr val="394555"/>
          </a:solidFill>
          <a:ln w="12700" cap="flat" cmpd="sng" algn="ctr">
            <a:noFill/>
            <a:prstDash val="solid"/>
            <a:miter lim="800000"/>
          </a:ln>
          <a:effectLst/>
        </p:spPr>
        <p:txBody>
          <a:bodyPr rtlCol="0" anchor="ctr"/>
          <a:lstStyle/>
          <a:p>
            <a:pPr algn="ctr"/>
            <a:r>
              <a:rPr lang="en-US" sz="1200" kern="0" dirty="0">
                <a:solidFill>
                  <a:srgbClr val="FFFFFF"/>
                </a:solidFill>
                <a:latin typeface="Segoe UI" panose="020B0502040204020203" pitchFamily="34" charset="0"/>
                <a:ea typeface="Segoe UI" panose="020B0502040204020203" pitchFamily="34" charset="0"/>
                <a:cs typeface="Segoe UI" panose="020B0502040204020203" pitchFamily="34" charset="0"/>
              </a:rPr>
              <a:t>New SKUs</a:t>
            </a:r>
          </a:p>
        </p:txBody>
      </p:sp>
      <p:pic>
        <p:nvPicPr>
          <p:cNvPr id="144" name="Picture 143">
            <a:extLst>
              <a:ext uri="{FF2B5EF4-FFF2-40B4-BE49-F238E27FC236}">
                <a16:creationId xmlns:a16="http://schemas.microsoft.com/office/drawing/2014/main" id="{A2F0964A-3773-4EDB-8FD0-A94672D93600}"/>
              </a:ext>
            </a:extLst>
          </p:cNvPr>
          <p:cNvPicPr>
            <a:picLocks noChangeAspect="1"/>
          </p:cNvPicPr>
          <p:nvPr/>
        </p:nvPicPr>
        <p:blipFill>
          <a:blip r:embed="rId4" cstate="email">
            <a:duotone>
              <a:prstClr val="black"/>
              <a:srgbClr val="B2B2B2">
                <a:tint val="45000"/>
                <a:satMod val="400000"/>
              </a:srgbClr>
            </a:duotone>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a:ext>
            </a:extLst>
          </a:blip>
          <a:stretch>
            <a:fillRect/>
          </a:stretch>
        </p:blipFill>
        <p:spPr>
          <a:xfrm>
            <a:off x="9500828" y="4556915"/>
            <a:ext cx="466433" cy="485404"/>
          </a:xfrm>
          <a:prstGeom prst="rect">
            <a:avLst/>
          </a:prstGeom>
        </p:spPr>
      </p:pic>
      <p:pic>
        <p:nvPicPr>
          <p:cNvPr id="145" name="Picture 144">
            <a:extLst>
              <a:ext uri="{FF2B5EF4-FFF2-40B4-BE49-F238E27FC236}">
                <a16:creationId xmlns:a16="http://schemas.microsoft.com/office/drawing/2014/main" id="{CA738A01-8F56-42A4-8291-8B966E3B3001}"/>
              </a:ext>
            </a:extLst>
          </p:cNvPr>
          <p:cNvPicPr>
            <a:picLocks noChangeAspect="1"/>
          </p:cNvPicPr>
          <p:nvPr/>
        </p:nvPicPr>
        <p:blipFill>
          <a:blip r:embed="rId6" cstate="email">
            <a:duotone>
              <a:prstClr val="black"/>
              <a:srgbClr val="474747">
                <a:tint val="45000"/>
                <a:satMod val="400000"/>
              </a:srgb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a:off x="9441403" y="3752377"/>
            <a:ext cx="525858" cy="547246"/>
          </a:xfrm>
          <a:prstGeom prst="rect">
            <a:avLst/>
          </a:prstGeom>
        </p:spPr>
      </p:pic>
      <p:pic>
        <p:nvPicPr>
          <p:cNvPr id="146" name="Picture 16" descr="https://cdn2.iconfinder.com/data/icons/windows-8-metro-style/512/empty_flag.png">
            <a:extLst>
              <a:ext uri="{FF2B5EF4-FFF2-40B4-BE49-F238E27FC236}">
                <a16:creationId xmlns:a16="http://schemas.microsoft.com/office/drawing/2014/main" id="{3F828A0F-0C7F-45E5-8EBB-C8877C5EB66C}"/>
              </a:ext>
            </a:extLst>
          </p:cNvPr>
          <p:cNvPicPr>
            <a:picLocks noChangeAspect="1" noChangeArrowheads="1"/>
          </p:cNvPicPr>
          <p:nvPr/>
        </p:nvPicPr>
        <p:blipFill>
          <a:blip r:embed="rId8" cstate="email">
            <a:duotone>
              <a:srgbClr val="5F5F5F">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9526364" y="5196332"/>
            <a:ext cx="355453" cy="369910"/>
          </a:xfrm>
          <a:prstGeom prst="rect">
            <a:avLst/>
          </a:prstGeom>
          <a:noFill/>
          <a:extLst>
            <a:ext uri="{909E8E84-426E-40DD-AFC4-6F175D3DCCD1}">
              <a14:hiddenFill xmlns:a14="http://schemas.microsoft.com/office/drawing/2010/main">
                <a:solidFill>
                  <a:srgbClr val="FFFFFF"/>
                </a:solidFill>
              </a14:hiddenFill>
            </a:ext>
          </a:extLst>
        </p:spPr>
      </p:pic>
      <p:sp>
        <p:nvSpPr>
          <p:cNvPr id="147" name="TextBox 146">
            <a:extLst>
              <a:ext uri="{FF2B5EF4-FFF2-40B4-BE49-F238E27FC236}">
                <a16:creationId xmlns:a16="http://schemas.microsoft.com/office/drawing/2014/main" id="{B579CC93-A633-415F-81A8-4CE2C010188D}"/>
              </a:ext>
            </a:extLst>
          </p:cNvPr>
          <p:cNvSpPr txBox="1"/>
          <p:nvPr/>
        </p:nvSpPr>
        <p:spPr>
          <a:xfrm>
            <a:off x="242305" y="6053150"/>
            <a:ext cx="980610" cy="287020"/>
          </a:xfrm>
          <a:prstGeom prst="rect">
            <a:avLst/>
          </a:prstGeom>
          <a:noFill/>
        </p:spPr>
        <p:txBody>
          <a:bodyPr wrap="square" rtlCol="0">
            <a:spAutoFit/>
          </a:bodyPr>
          <a:lstStyle/>
          <a:p>
            <a:pPr marL="171450" indent="-171450">
              <a:buFont typeface="Arial" panose="020B0604020202020204" pitchFamily="34" charset="0"/>
              <a:buChar char="•"/>
            </a:pPr>
            <a:r>
              <a:rPr lang="en-IN" sz="12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ARIMA</a:t>
            </a:r>
          </a:p>
        </p:txBody>
      </p:sp>
      <p:sp>
        <p:nvSpPr>
          <p:cNvPr id="148" name="Rectangle 147">
            <a:extLst>
              <a:ext uri="{FF2B5EF4-FFF2-40B4-BE49-F238E27FC236}">
                <a16:creationId xmlns:a16="http://schemas.microsoft.com/office/drawing/2014/main" id="{FF6464E6-CF15-4EB5-A849-EF889BBB9708}"/>
              </a:ext>
            </a:extLst>
          </p:cNvPr>
          <p:cNvSpPr/>
          <p:nvPr/>
        </p:nvSpPr>
        <p:spPr bwMode="auto">
          <a:xfrm>
            <a:off x="241766" y="6013780"/>
            <a:ext cx="5968740" cy="365760"/>
          </a:xfrm>
          <a:prstGeom prst="rect">
            <a:avLst/>
          </a:prstGeom>
          <a:noFill/>
          <a:ln w="12700" cap="flat" cmpd="sng" algn="ctr">
            <a:noFill/>
            <a:prstDash val="sysDash"/>
            <a:headEnd/>
            <a:tailEnd/>
          </a:ln>
          <a:effectLst/>
        </p:spPr>
        <p:txBody>
          <a:bodyPr lIns="96835" tIns="48417" rIns="96835" bIns="48417" numCol="3" spcCol="0" rtlCol="0" anchor="ctr"/>
          <a:lstStyle/>
          <a:p>
            <a:pPr algn="ctr">
              <a:defRPr/>
            </a:pPr>
            <a:endParaRPr lang="en-US" sz="11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49" name="Rectangle 148">
            <a:extLst>
              <a:ext uri="{FF2B5EF4-FFF2-40B4-BE49-F238E27FC236}">
                <a16:creationId xmlns:a16="http://schemas.microsoft.com/office/drawing/2014/main" id="{32B35D22-3752-4817-AE94-01DD72225968}"/>
              </a:ext>
            </a:extLst>
          </p:cNvPr>
          <p:cNvSpPr/>
          <p:nvPr/>
        </p:nvSpPr>
        <p:spPr>
          <a:xfrm>
            <a:off x="1143816" y="6058161"/>
            <a:ext cx="804786" cy="276999"/>
          </a:xfrm>
          <a:prstGeom prst="rect">
            <a:avLst/>
          </a:prstGeom>
        </p:spPr>
        <p:txBody>
          <a:bodyPr wrap="square">
            <a:spAutoFit/>
          </a:bodyPr>
          <a:lstStyle/>
          <a:p>
            <a:pPr marL="171450" indent="-171450">
              <a:buFont typeface="Arial" panose="020B0604020202020204" pitchFamily="34" charset="0"/>
              <a:buChar char="•"/>
            </a:pPr>
            <a:r>
              <a:rPr lang="en-IN" sz="12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STLF</a:t>
            </a:r>
          </a:p>
        </p:txBody>
      </p:sp>
      <p:sp>
        <p:nvSpPr>
          <p:cNvPr id="150" name="Rectangle 149">
            <a:extLst>
              <a:ext uri="{FF2B5EF4-FFF2-40B4-BE49-F238E27FC236}">
                <a16:creationId xmlns:a16="http://schemas.microsoft.com/office/drawing/2014/main" id="{26B7F3E5-0F9E-4A32-BC02-0C433C17370B}"/>
              </a:ext>
            </a:extLst>
          </p:cNvPr>
          <p:cNvSpPr/>
          <p:nvPr/>
        </p:nvSpPr>
        <p:spPr>
          <a:xfrm>
            <a:off x="1888238" y="6057255"/>
            <a:ext cx="1622474" cy="278811"/>
          </a:xfrm>
          <a:prstGeom prst="rect">
            <a:avLst/>
          </a:prstGeom>
        </p:spPr>
        <p:txBody>
          <a:bodyPr wrap="square">
            <a:spAutoFit/>
          </a:bodyPr>
          <a:lstStyle/>
          <a:p>
            <a:pPr marL="171450" indent="-171450">
              <a:buFont typeface="Arial" panose="020B0604020202020204" pitchFamily="34" charset="0"/>
              <a:buChar char="•"/>
            </a:pPr>
            <a:r>
              <a:rPr lang="en-IN" sz="12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Neural Networks</a:t>
            </a:r>
          </a:p>
        </p:txBody>
      </p:sp>
      <p:sp>
        <p:nvSpPr>
          <p:cNvPr id="151" name="TextBox 150">
            <a:extLst>
              <a:ext uri="{FF2B5EF4-FFF2-40B4-BE49-F238E27FC236}">
                <a16:creationId xmlns:a16="http://schemas.microsoft.com/office/drawing/2014/main" id="{758A20D8-6185-4129-A0BC-29D2D3A6ADE9}"/>
              </a:ext>
            </a:extLst>
          </p:cNvPr>
          <p:cNvSpPr txBox="1"/>
          <p:nvPr/>
        </p:nvSpPr>
        <p:spPr>
          <a:xfrm>
            <a:off x="3418651" y="6058161"/>
            <a:ext cx="1137684" cy="276999"/>
          </a:xfrm>
          <a:prstGeom prst="rect">
            <a:avLst/>
          </a:prstGeom>
          <a:noFill/>
        </p:spPr>
        <p:txBody>
          <a:bodyPr wrap="square" rtlCol="0">
            <a:spAutoFit/>
          </a:bodyPr>
          <a:lstStyle/>
          <a:p>
            <a:pPr marL="171450" indent="-171450">
              <a:buFont typeface="Arial" panose="020B0604020202020204" pitchFamily="34" charset="0"/>
              <a:buChar char="•"/>
            </a:pPr>
            <a:r>
              <a:rPr lang="en-IN" sz="1200" b="1" kern="0" dirty="0" err="1">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Croston’s</a:t>
            </a:r>
            <a:endParaRPr lang="en-IN" sz="12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52" name="Rectangle 151">
            <a:extLst>
              <a:ext uri="{FF2B5EF4-FFF2-40B4-BE49-F238E27FC236}">
                <a16:creationId xmlns:a16="http://schemas.microsoft.com/office/drawing/2014/main" id="{D0029CA7-449B-4569-8EF7-BDD484AC7D73}"/>
              </a:ext>
            </a:extLst>
          </p:cNvPr>
          <p:cNvSpPr/>
          <p:nvPr/>
        </p:nvSpPr>
        <p:spPr>
          <a:xfrm>
            <a:off x="4375864" y="6058161"/>
            <a:ext cx="804786" cy="276999"/>
          </a:xfrm>
          <a:prstGeom prst="rect">
            <a:avLst/>
          </a:prstGeom>
        </p:spPr>
        <p:txBody>
          <a:bodyPr wrap="square">
            <a:spAutoFit/>
          </a:bodyPr>
          <a:lstStyle/>
          <a:p>
            <a:pPr marL="171450" indent="-171450">
              <a:buFont typeface="Arial" panose="020B0604020202020204" pitchFamily="34" charset="0"/>
              <a:buChar char="•"/>
            </a:pPr>
            <a:r>
              <a:rPr lang="en-IN" sz="1200" b="1" kern="0" dirty="0" err="1">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Tbats</a:t>
            </a:r>
            <a:endParaRPr lang="en-IN" sz="12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53" name="Rectangle 152">
            <a:extLst>
              <a:ext uri="{FF2B5EF4-FFF2-40B4-BE49-F238E27FC236}">
                <a16:creationId xmlns:a16="http://schemas.microsoft.com/office/drawing/2014/main" id="{EAC8EE8C-A472-444E-867B-1872B46F766F}"/>
              </a:ext>
            </a:extLst>
          </p:cNvPr>
          <p:cNvSpPr/>
          <p:nvPr/>
        </p:nvSpPr>
        <p:spPr>
          <a:xfrm>
            <a:off x="5180650" y="6058161"/>
            <a:ext cx="1137684" cy="276999"/>
          </a:xfrm>
          <a:prstGeom prst="rect">
            <a:avLst/>
          </a:prstGeom>
        </p:spPr>
        <p:txBody>
          <a:bodyPr wrap="square">
            <a:spAutoFit/>
          </a:bodyPr>
          <a:lstStyle/>
          <a:p>
            <a:pPr marL="171450" indent="-171450">
              <a:buFont typeface="Arial" panose="020B0604020202020204" pitchFamily="34" charset="0"/>
              <a:buChar char="•"/>
            </a:pPr>
            <a:r>
              <a:rPr lang="en-IN" sz="12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Prophet</a:t>
            </a:r>
          </a:p>
        </p:txBody>
      </p:sp>
      <p:sp>
        <p:nvSpPr>
          <p:cNvPr id="154" name="TextBox 153">
            <a:extLst>
              <a:ext uri="{FF2B5EF4-FFF2-40B4-BE49-F238E27FC236}">
                <a16:creationId xmlns:a16="http://schemas.microsoft.com/office/drawing/2014/main" id="{9B002C71-E920-4758-82A0-C4292BA848D1}"/>
              </a:ext>
            </a:extLst>
          </p:cNvPr>
          <p:cNvSpPr txBox="1"/>
          <p:nvPr/>
        </p:nvSpPr>
        <p:spPr>
          <a:xfrm>
            <a:off x="7062534" y="6058161"/>
            <a:ext cx="1622474" cy="276999"/>
          </a:xfrm>
          <a:prstGeom prst="rect">
            <a:avLst/>
          </a:prstGeom>
          <a:noFill/>
        </p:spPr>
        <p:txBody>
          <a:bodyPr wrap="square" rtlCol="0">
            <a:spAutoFit/>
          </a:bodyPr>
          <a:lstStyle/>
          <a:p>
            <a:pPr marL="171450" indent="-171450">
              <a:buFont typeface="Arial" panose="020B0604020202020204" pitchFamily="34" charset="0"/>
              <a:buChar char="•"/>
            </a:pPr>
            <a:r>
              <a:rPr lang="en-IN" sz="12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K- Prototypes</a:t>
            </a:r>
          </a:p>
        </p:txBody>
      </p:sp>
      <p:sp>
        <p:nvSpPr>
          <p:cNvPr id="155" name="Rectangle 154">
            <a:extLst>
              <a:ext uri="{FF2B5EF4-FFF2-40B4-BE49-F238E27FC236}">
                <a16:creationId xmlns:a16="http://schemas.microsoft.com/office/drawing/2014/main" id="{B5010AF2-5C07-424C-8F6E-576D1AA6437F}"/>
              </a:ext>
            </a:extLst>
          </p:cNvPr>
          <p:cNvSpPr/>
          <p:nvPr/>
        </p:nvSpPr>
        <p:spPr bwMode="auto">
          <a:xfrm>
            <a:off x="6274251" y="6014098"/>
            <a:ext cx="5760719" cy="365125"/>
          </a:xfrm>
          <a:prstGeom prst="rect">
            <a:avLst/>
          </a:prstGeom>
          <a:noFill/>
          <a:ln w="12700" cap="flat" cmpd="sng" algn="ctr">
            <a:noFill/>
            <a:prstDash val="sysDash"/>
            <a:headEnd/>
            <a:tailEnd/>
          </a:ln>
          <a:effectLst/>
        </p:spPr>
        <p:txBody>
          <a:bodyPr lIns="96835" tIns="48417" rIns="96835" bIns="48417" numCol="3" spcCol="0" rtlCol="0" anchor="ctr"/>
          <a:lstStyle/>
          <a:p>
            <a:pPr algn="ctr">
              <a:defRPr/>
            </a:pPr>
            <a:endParaRPr lang="en-US" sz="11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56" name="Rectangle 155">
            <a:extLst>
              <a:ext uri="{FF2B5EF4-FFF2-40B4-BE49-F238E27FC236}">
                <a16:creationId xmlns:a16="http://schemas.microsoft.com/office/drawing/2014/main" id="{097205AC-2D1E-4D9A-8558-0EF801CD845E}"/>
              </a:ext>
            </a:extLst>
          </p:cNvPr>
          <p:cNvSpPr/>
          <p:nvPr/>
        </p:nvSpPr>
        <p:spPr>
          <a:xfrm>
            <a:off x="9582168" y="6058161"/>
            <a:ext cx="1137684" cy="276999"/>
          </a:xfrm>
          <a:prstGeom prst="rect">
            <a:avLst/>
          </a:prstGeom>
        </p:spPr>
        <p:txBody>
          <a:bodyPr wrap="square">
            <a:spAutoFit/>
          </a:bodyPr>
          <a:lstStyle/>
          <a:p>
            <a:pPr marL="171450" indent="-171450">
              <a:buFont typeface="Arial" panose="020B0604020202020204" pitchFamily="34" charset="0"/>
              <a:buChar char="•"/>
            </a:pPr>
            <a:r>
              <a:rPr lang="en-IN" sz="1200" b="1" kern="0"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rPr>
              <a:t>PAM</a:t>
            </a:r>
          </a:p>
        </p:txBody>
      </p:sp>
    </p:spTree>
    <p:extLst>
      <p:ext uri="{BB962C8B-B14F-4D97-AF65-F5344CB8AC3E}">
        <p14:creationId xmlns:p14="http://schemas.microsoft.com/office/powerpoint/2010/main" val="1092727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 y="980249"/>
            <a:ext cx="12192000" cy="22326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Arial" panose="020B0604020202020204" pitchFamily="34" charset="0"/>
              <a:ea typeface="Segoe UI" panose="020B0502040204020203"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7623337-A5DF-4FB0-8D52-B00B7E125C67}"/>
              </a:ext>
            </a:extLst>
          </p:cNvPr>
          <p:cNvSpPr>
            <a:spLocks noGrp="1"/>
          </p:cNvSpPr>
          <p:nvPr>
            <p:ph type="sldNum" sz="quarter" idx="4294967295"/>
          </p:nvPr>
        </p:nvSpPr>
        <p:spPr>
          <a:xfrm>
            <a:off x="9448800" y="6356242"/>
            <a:ext cx="2743200" cy="365125"/>
          </a:xfrm>
          <a:prstGeom prst="rect">
            <a:avLst/>
          </a:prstGeom>
        </p:spPr>
        <p:txBody>
          <a:bodyPr/>
          <a:lstStyle/>
          <a:p>
            <a:fld id="{A0C1D9D2-9780-41B5-B48D-9BB1413BC614}" type="slidenum">
              <a:rPr lang="en-US" smtClean="0">
                <a:solidFill>
                  <a:srgbClr val="000000">
                    <a:tint val="75000"/>
                  </a:srgbClr>
                </a:solidFill>
                <a:latin typeface="Arial" panose="020B0604020202020204" pitchFamily="34" charset="0"/>
                <a:cs typeface="Arial" panose="020B0604020202020204" pitchFamily="34" charset="0"/>
              </a:rPr>
              <a:pPr/>
              <a:t>36</a:t>
            </a:fld>
            <a:endParaRPr lang="en-US">
              <a:solidFill>
                <a:srgbClr val="000000">
                  <a:tint val="75000"/>
                </a:srgbClr>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03BB1365-8FE6-4896-895E-C2002941F249}"/>
              </a:ext>
            </a:extLst>
          </p:cNvPr>
          <p:cNvSpPr>
            <a:spLocks noGrp="1"/>
          </p:cNvSpPr>
          <p:nvPr>
            <p:ph type="title"/>
          </p:nvPr>
        </p:nvSpPr>
        <p:spPr/>
        <p:txBody>
          <a:bodyPr>
            <a:noAutofit/>
          </a:bodyPr>
          <a:lstStyle/>
          <a:p>
            <a:r>
              <a:rPr lang="en-IN" dirty="0"/>
              <a:t>Cloud based data lake to enhance Analytics Operations</a:t>
            </a:r>
            <a:endParaRPr lang="en-US" dirty="0"/>
          </a:p>
        </p:txBody>
      </p:sp>
      <p:sp>
        <p:nvSpPr>
          <p:cNvPr id="65" name="Rectangle 64">
            <a:extLst>
              <a:ext uri="{FF2B5EF4-FFF2-40B4-BE49-F238E27FC236}">
                <a16:creationId xmlns:a16="http://schemas.microsoft.com/office/drawing/2014/main" id="{C52F3A78-226D-4E3F-95C0-DEA24D1B7B61}"/>
              </a:ext>
            </a:extLst>
          </p:cNvPr>
          <p:cNvSpPr/>
          <p:nvPr/>
        </p:nvSpPr>
        <p:spPr>
          <a:xfrm>
            <a:off x="269954" y="1600660"/>
            <a:ext cx="3302271" cy="950732"/>
          </a:xfrm>
          <a:prstGeom prst="rect">
            <a:avLst/>
          </a:prstGeom>
          <a:noFill/>
          <a:ln w="12700" cap="flat" cmpd="sng" algn="ctr">
            <a:noFill/>
            <a:prstDash val="solid"/>
            <a:miter lim="800000"/>
          </a:ln>
          <a:effectLst/>
        </p:spPr>
        <p:txBody>
          <a:bodyPr rtlCol="0" anchor="t"/>
          <a:lstStyle/>
          <a:p>
            <a:pPr>
              <a:defRPr/>
            </a:pPr>
            <a:endParaRPr lang="en-US" sz="1400" kern="0" dirty="0">
              <a:solidFill>
                <a:srgbClr val="000000"/>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698DC019-D41D-4C27-AA1C-E4ED9A1E0847}"/>
              </a:ext>
            </a:extLst>
          </p:cNvPr>
          <p:cNvSpPr/>
          <p:nvPr/>
        </p:nvSpPr>
        <p:spPr>
          <a:xfrm>
            <a:off x="269954" y="1476796"/>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kern="0">
              <a:solidFill>
                <a:srgbClr val="FFFFFF"/>
              </a:solidFill>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1C014A61-BE03-4809-87EE-811F5B1745ED}"/>
              </a:ext>
            </a:extLst>
          </p:cNvPr>
          <p:cNvSpPr/>
          <p:nvPr/>
        </p:nvSpPr>
        <p:spPr>
          <a:xfrm>
            <a:off x="266129" y="1764333"/>
            <a:ext cx="3499537" cy="1126462"/>
          </a:xfrm>
          <a:prstGeom prst="rect">
            <a:avLst/>
          </a:prstGeom>
        </p:spPr>
        <p:txBody>
          <a:bodyPr wrap="square">
            <a:spAutoFit/>
          </a:bodyPr>
          <a:lstStyle/>
          <a:p>
            <a:pPr>
              <a:lnSpc>
                <a:spcPct val="120000"/>
              </a:lnSpc>
            </a:pPr>
            <a:r>
              <a:rPr lang="en-US" sz="1400" dirty="0">
                <a:solidFill>
                  <a:prstClr val="black"/>
                </a:solidFill>
                <a:latin typeface="Arial" panose="020B0604020202020204" pitchFamily="34" charset="0"/>
                <a:ea typeface="Verdana" panose="020B0604030504040204" pitchFamily="34" charset="0"/>
                <a:cs typeface="Arial" panose="020B0604020202020204" pitchFamily="34" charset="0"/>
              </a:rPr>
              <a:t>Business users faced significant delays in accessing and analyzing data and had difficulty in handling large volumes of data for analytics</a:t>
            </a:r>
          </a:p>
        </p:txBody>
      </p:sp>
      <p:sp>
        <p:nvSpPr>
          <p:cNvPr id="68" name="Rectangle 67">
            <a:extLst>
              <a:ext uri="{FF2B5EF4-FFF2-40B4-BE49-F238E27FC236}">
                <a16:creationId xmlns:a16="http://schemas.microsoft.com/office/drawing/2014/main" id="{205FD8EF-3EAB-4C91-B720-AF047F13D32F}"/>
              </a:ext>
            </a:extLst>
          </p:cNvPr>
          <p:cNvSpPr/>
          <p:nvPr/>
        </p:nvSpPr>
        <p:spPr>
          <a:xfrm>
            <a:off x="266129" y="1467563"/>
            <a:ext cx="2534636" cy="338554"/>
          </a:xfrm>
          <a:prstGeom prst="rect">
            <a:avLst/>
          </a:prstGeom>
        </p:spPr>
        <p:txBody>
          <a:bodyPr wrap="square">
            <a:spAutoFit/>
          </a:bodyPr>
          <a:lstStyle/>
          <a:p>
            <a:pPr>
              <a:defRPr/>
            </a:pPr>
            <a:r>
              <a:rPr lang="en-US" sz="1600" b="1" kern="0" dirty="0">
                <a:solidFill>
                  <a:srgbClr val="44546A"/>
                </a:solidFill>
                <a:latin typeface="Arial" panose="020B0604020202020204" pitchFamily="34" charset="0"/>
                <a:cs typeface="Arial" panose="020B0604020202020204" pitchFamily="34" charset="0"/>
              </a:rPr>
              <a:t>The “Before” State</a:t>
            </a:r>
          </a:p>
        </p:txBody>
      </p:sp>
      <p:sp>
        <p:nvSpPr>
          <p:cNvPr id="69" name="Rectangle 68">
            <a:extLst>
              <a:ext uri="{FF2B5EF4-FFF2-40B4-BE49-F238E27FC236}">
                <a16:creationId xmlns:a16="http://schemas.microsoft.com/office/drawing/2014/main" id="{1F1D4C60-96E4-4744-A75C-B03F54D80918}"/>
              </a:ext>
            </a:extLst>
          </p:cNvPr>
          <p:cNvSpPr/>
          <p:nvPr/>
        </p:nvSpPr>
        <p:spPr>
          <a:xfrm>
            <a:off x="8303884" y="1476796"/>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marL="0" lvl="1">
              <a:buSzPct val="120000"/>
              <a:defRPr/>
            </a:pPr>
            <a:endParaRPr lang="en-US" sz="1300" kern="0" dirty="0">
              <a:solidFill>
                <a:srgbClr val="000000"/>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F23A3767-2C0D-424C-8F48-0DCCF2541B1D}"/>
              </a:ext>
            </a:extLst>
          </p:cNvPr>
          <p:cNvSpPr/>
          <p:nvPr/>
        </p:nvSpPr>
        <p:spPr>
          <a:xfrm>
            <a:off x="8289816" y="1764333"/>
            <a:ext cx="3651619" cy="867930"/>
          </a:xfrm>
          <a:prstGeom prst="rect">
            <a:avLst/>
          </a:prstGeom>
        </p:spPr>
        <p:txBody>
          <a:bodyPr wrap="square">
            <a:spAutoFit/>
          </a:bodyPr>
          <a:lstStyle/>
          <a:p>
            <a:pPr>
              <a:lnSpc>
                <a:spcPct val="120000"/>
              </a:lnSpc>
            </a:pPr>
            <a:r>
              <a:rPr lang="en-US" sz="1400" dirty="0">
                <a:solidFill>
                  <a:prstClr val="black"/>
                </a:solidFill>
                <a:latin typeface="Arial" panose="020B0604020202020204" pitchFamily="34" charset="0"/>
                <a:ea typeface="Verdana" panose="020B0604030504040204" pitchFamily="34" charset="0"/>
                <a:cs typeface="Arial" panose="020B0604020202020204" pitchFamily="34" charset="0"/>
              </a:rPr>
              <a:t>Reduced cost of ownership and increased throughput of cloud hosted analytics solutions</a:t>
            </a:r>
          </a:p>
        </p:txBody>
      </p:sp>
      <p:sp>
        <p:nvSpPr>
          <p:cNvPr id="71" name="Rectangle 70">
            <a:extLst>
              <a:ext uri="{FF2B5EF4-FFF2-40B4-BE49-F238E27FC236}">
                <a16:creationId xmlns:a16="http://schemas.microsoft.com/office/drawing/2014/main" id="{1A5C8318-2E0D-4A66-9859-16D166DC86BF}"/>
              </a:ext>
            </a:extLst>
          </p:cNvPr>
          <p:cNvSpPr/>
          <p:nvPr/>
        </p:nvSpPr>
        <p:spPr>
          <a:xfrm>
            <a:off x="78976" y="905803"/>
            <a:ext cx="12113024" cy="582423"/>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lnSpc>
                <a:spcPct val="120000"/>
              </a:lnSpc>
              <a:defRPr/>
            </a:pPr>
            <a:r>
              <a:rPr lang="en-US" b="1" kern="0" dirty="0">
                <a:solidFill>
                  <a:srgbClr val="44546A"/>
                </a:solidFill>
                <a:latin typeface="Arial" panose="020B0604020202020204" pitchFamily="34" charset="0"/>
                <a:cs typeface="Arial" panose="020B0604020202020204" pitchFamily="34" charset="0"/>
              </a:rPr>
              <a:t>The Problem: </a:t>
            </a:r>
            <a:r>
              <a:rPr lang="en-IN" sz="1600" kern="0" dirty="0">
                <a:solidFill>
                  <a:srgbClr val="44546A"/>
                </a:solidFill>
                <a:latin typeface="Arial" panose="020B0604020202020204" pitchFamily="34" charset="0"/>
                <a:cs typeface="Arial" panose="020B0604020202020204" pitchFamily="34" charset="0"/>
              </a:rPr>
              <a:t>Ageing legacy Business Analytics Infrastructure with high cost of ownership slowing down realizable analytics value</a:t>
            </a:r>
            <a:endParaRPr lang="en-US" sz="1600" kern="0" dirty="0">
              <a:solidFill>
                <a:srgbClr val="44546A"/>
              </a:solidFill>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1646D011-033A-495A-A79F-E94B2D2E3536}"/>
              </a:ext>
            </a:extLst>
          </p:cNvPr>
          <p:cNvSpPr/>
          <p:nvPr/>
        </p:nvSpPr>
        <p:spPr>
          <a:xfrm>
            <a:off x="4257789" y="1623897"/>
            <a:ext cx="3302271" cy="950732"/>
          </a:xfrm>
          <a:prstGeom prst="rect">
            <a:avLst/>
          </a:prstGeom>
          <a:noFill/>
          <a:ln w="12700" cap="flat" cmpd="sng" algn="ctr">
            <a:noFill/>
            <a:prstDash val="solid"/>
            <a:miter lim="800000"/>
          </a:ln>
          <a:effectLst/>
        </p:spPr>
        <p:txBody>
          <a:bodyPr rtlCol="0" anchor="t"/>
          <a:lstStyle/>
          <a:p>
            <a:pPr>
              <a:defRPr/>
            </a:pPr>
            <a:endParaRPr lang="en-US" sz="1400" kern="0" dirty="0">
              <a:solidFill>
                <a:srgbClr val="000000"/>
              </a:solidFill>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7CC93916-CA41-43C9-8165-F520C3E57400}"/>
              </a:ext>
            </a:extLst>
          </p:cNvPr>
          <p:cNvSpPr/>
          <p:nvPr/>
        </p:nvSpPr>
        <p:spPr>
          <a:xfrm>
            <a:off x="4286919" y="1476796"/>
            <a:ext cx="3584448" cy="150876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kern="0">
              <a:solidFill>
                <a:srgbClr val="FFFFFF"/>
              </a:solidFill>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A584E235-F0B1-4DB1-9915-E7D384F57ABD}"/>
              </a:ext>
            </a:extLst>
          </p:cNvPr>
          <p:cNvSpPr/>
          <p:nvPr/>
        </p:nvSpPr>
        <p:spPr>
          <a:xfrm>
            <a:off x="4318860" y="1764333"/>
            <a:ext cx="3659649" cy="1126462"/>
          </a:xfrm>
          <a:prstGeom prst="rect">
            <a:avLst/>
          </a:prstGeom>
        </p:spPr>
        <p:txBody>
          <a:bodyPr wrap="square">
            <a:spAutoFit/>
          </a:bodyPr>
          <a:lstStyle/>
          <a:p>
            <a:pPr>
              <a:lnSpc>
                <a:spcPct val="120000"/>
              </a:lnSpc>
            </a:pPr>
            <a:r>
              <a:rPr lang="en-US" sz="1400" dirty="0">
                <a:solidFill>
                  <a:prstClr val="black"/>
                </a:solidFill>
                <a:latin typeface="Arial" panose="020B0604020202020204" pitchFamily="34" charset="0"/>
                <a:ea typeface="Verdana" panose="020B0604030504040204" pitchFamily="34" charset="0"/>
                <a:cs typeface="Arial" panose="020B0604020202020204" pitchFamily="34" charset="0"/>
              </a:rPr>
              <a:t>Migrated 60TB of data from legacy systems into a cloud based data lake with extended periodic data refresh which supports reporting and advanced analytics solutions</a:t>
            </a:r>
          </a:p>
        </p:txBody>
      </p:sp>
      <p:sp>
        <p:nvSpPr>
          <p:cNvPr id="75" name="Rectangle 74">
            <a:extLst>
              <a:ext uri="{FF2B5EF4-FFF2-40B4-BE49-F238E27FC236}">
                <a16:creationId xmlns:a16="http://schemas.microsoft.com/office/drawing/2014/main" id="{711DC432-383C-447D-9895-3DACFE00031E}"/>
              </a:ext>
            </a:extLst>
          </p:cNvPr>
          <p:cNvSpPr/>
          <p:nvPr/>
        </p:nvSpPr>
        <p:spPr>
          <a:xfrm>
            <a:off x="4379601" y="1467563"/>
            <a:ext cx="2131840" cy="338554"/>
          </a:xfrm>
          <a:prstGeom prst="rect">
            <a:avLst/>
          </a:prstGeom>
        </p:spPr>
        <p:txBody>
          <a:bodyPr wrap="square">
            <a:spAutoFit/>
          </a:bodyPr>
          <a:lstStyle/>
          <a:p>
            <a:pPr>
              <a:defRPr/>
            </a:pPr>
            <a:r>
              <a:rPr lang="en-US" sz="1600" b="1" kern="0" dirty="0" err="1">
                <a:solidFill>
                  <a:srgbClr val="44546A"/>
                </a:solidFill>
                <a:latin typeface="Arial" panose="020B0604020202020204" pitchFamily="34" charset="0"/>
                <a:cs typeface="Arial" panose="020B0604020202020204" pitchFamily="34" charset="0"/>
              </a:rPr>
              <a:t>LatentView</a:t>
            </a:r>
            <a:r>
              <a:rPr lang="en-US" sz="1600" b="1" kern="0" dirty="0">
                <a:solidFill>
                  <a:srgbClr val="44546A"/>
                </a:solidFill>
                <a:latin typeface="Arial" panose="020B0604020202020204" pitchFamily="34" charset="0"/>
                <a:cs typeface="Arial" panose="020B0604020202020204" pitchFamily="34" charset="0"/>
              </a:rPr>
              <a:t> Solution</a:t>
            </a:r>
          </a:p>
        </p:txBody>
      </p:sp>
      <p:sp>
        <p:nvSpPr>
          <p:cNvPr id="76" name="Rectangle 75">
            <a:extLst>
              <a:ext uri="{FF2B5EF4-FFF2-40B4-BE49-F238E27FC236}">
                <a16:creationId xmlns:a16="http://schemas.microsoft.com/office/drawing/2014/main" id="{76A5B7BB-01BC-4A46-921C-E307262A896F}"/>
              </a:ext>
            </a:extLst>
          </p:cNvPr>
          <p:cNvSpPr/>
          <p:nvPr/>
        </p:nvSpPr>
        <p:spPr>
          <a:xfrm>
            <a:off x="8289816" y="1467563"/>
            <a:ext cx="2534636" cy="338554"/>
          </a:xfrm>
          <a:prstGeom prst="rect">
            <a:avLst/>
          </a:prstGeom>
        </p:spPr>
        <p:txBody>
          <a:bodyPr wrap="square">
            <a:spAutoFit/>
          </a:bodyPr>
          <a:lstStyle/>
          <a:p>
            <a:pPr>
              <a:defRPr/>
            </a:pPr>
            <a:r>
              <a:rPr lang="en-US" sz="1600" b="1" kern="0" dirty="0">
                <a:solidFill>
                  <a:srgbClr val="44546A"/>
                </a:solidFill>
                <a:latin typeface="Arial" panose="020B0604020202020204" pitchFamily="34" charset="0"/>
                <a:cs typeface="Arial" panose="020B0604020202020204" pitchFamily="34" charset="0"/>
              </a:rPr>
              <a:t>The “After” State</a:t>
            </a:r>
          </a:p>
        </p:txBody>
      </p:sp>
      <p:sp>
        <p:nvSpPr>
          <p:cNvPr id="77" name="Rectangle 76">
            <a:extLst>
              <a:ext uri="{FF2B5EF4-FFF2-40B4-BE49-F238E27FC236}">
                <a16:creationId xmlns:a16="http://schemas.microsoft.com/office/drawing/2014/main" id="{C20B43B6-86C4-4354-91BA-31704E6E496D}"/>
              </a:ext>
            </a:extLst>
          </p:cNvPr>
          <p:cNvSpPr/>
          <p:nvPr/>
        </p:nvSpPr>
        <p:spPr>
          <a:xfrm>
            <a:off x="115076" y="421108"/>
            <a:ext cx="4601736" cy="607190"/>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defRPr/>
            </a:pPr>
            <a:r>
              <a:rPr lang="en-US" b="1" kern="0" dirty="0">
                <a:solidFill>
                  <a:srgbClr val="44546A"/>
                </a:solidFill>
                <a:latin typeface="Arial" panose="020B0604020202020204" pitchFamily="34" charset="0"/>
                <a:cs typeface="Arial" panose="020B0604020202020204" pitchFamily="34" charset="0"/>
              </a:rPr>
              <a:t>Largest Food Distributor in the US</a:t>
            </a:r>
          </a:p>
        </p:txBody>
      </p:sp>
      <p:pic>
        <p:nvPicPr>
          <p:cNvPr id="43" name="Picture 2" descr="https://lh6.googleusercontent.com/YXBNUTY2oO-3yU6sPIPCIkAkx7OzexZ4lVbkeWWJhHh4ph1uC6QTKH7IkQUk4p1FhhP8V_M9FOBTpgQYYXPoBLYhGQveZBTAjD59IqE1KZyQUEHRN6_YmTOBHnD8psAwFZaCf710">
            <a:extLst>
              <a:ext uri="{FF2B5EF4-FFF2-40B4-BE49-F238E27FC236}">
                <a16:creationId xmlns:a16="http://schemas.microsoft.com/office/drawing/2014/main" id="{F912EC75-82A2-4785-B055-508D096DD98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5076" y="3376498"/>
            <a:ext cx="7977079" cy="33580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https://d30y9cdsu7xlg0.cloudfront.net/png/7137-200.png">
            <a:extLst>
              <a:ext uri="{FF2B5EF4-FFF2-40B4-BE49-F238E27FC236}">
                <a16:creationId xmlns:a16="http://schemas.microsoft.com/office/drawing/2014/main" id="{9E0FE117-DC18-4E7B-81EE-6902515419C5}"/>
              </a:ext>
            </a:extLst>
          </p:cNvPr>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160151" y="3157873"/>
            <a:ext cx="682254" cy="696344"/>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a:extLst>
              <a:ext uri="{FF2B5EF4-FFF2-40B4-BE49-F238E27FC236}">
                <a16:creationId xmlns:a16="http://schemas.microsoft.com/office/drawing/2014/main" id="{FDF59002-286D-4392-BE47-441C3A868AEF}"/>
              </a:ext>
            </a:extLst>
          </p:cNvPr>
          <p:cNvCxnSpPr>
            <a:cxnSpLocks/>
          </p:cNvCxnSpPr>
          <p:nvPr/>
        </p:nvCxnSpPr>
        <p:spPr>
          <a:xfrm flipH="1">
            <a:off x="8566484" y="3411509"/>
            <a:ext cx="4293" cy="307724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7CDBFEA-1203-497E-A63E-D5145962BA27}"/>
              </a:ext>
            </a:extLst>
          </p:cNvPr>
          <p:cNvCxnSpPr>
            <a:cxnSpLocks/>
          </p:cNvCxnSpPr>
          <p:nvPr/>
        </p:nvCxnSpPr>
        <p:spPr>
          <a:xfrm>
            <a:off x="8570777" y="3408919"/>
            <a:ext cx="465860" cy="0"/>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6BCA685-310E-4942-9692-B208082C2386}"/>
              </a:ext>
            </a:extLst>
          </p:cNvPr>
          <p:cNvCxnSpPr>
            <a:cxnSpLocks/>
          </p:cNvCxnSpPr>
          <p:nvPr/>
        </p:nvCxnSpPr>
        <p:spPr>
          <a:xfrm>
            <a:off x="8570777" y="4419633"/>
            <a:ext cx="465860" cy="0"/>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D7507C4-52A8-4D51-A195-4EE686899AE5}"/>
              </a:ext>
            </a:extLst>
          </p:cNvPr>
          <p:cNvCxnSpPr>
            <a:cxnSpLocks/>
          </p:cNvCxnSpPr>
          <p:nvPr/>
        </p:nvCxnSpPr>
        <p:spPr>
          <a:xfrm>
            <a:off x="8570777" y="5456444"/>
            <a:ext cx="482032" cy="0"/>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CDD961D-F9F3-4C3E-8643-CE1661479CA5}"/>
              </a:ext>
            </a:extLst>
          </p:cNvPr>
          <p:cNvCxnSpPr>
            <a:cxnSpLocks/>
          </p:cNvCxnSpPr>
          <p:nvPr/>
        </p:nvCxnSpPr>
        <p:spPr>
          <a:xfrm>
            <a:off x="8578863" y="6436715"/>
            <a:ext cx="457774" cy="0"/>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6D69E02F-85A5-4ECF-BD89-7135B636589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30605" r="29948"/>
          <a:stretch/>
        </p:blipFill>
        <p:spPr>
          <a:xfrm>
            <a:off x="9218135" y="4062848"/>
            <a:ext cx="624270" cy="541290"/>
          </a:xfrm>
          <a:prstGeom prst="rect">
            <a:avLst/>
          </a:prstGeom>
        </p:spPr>
      </p:pic>
      <p:pic>
        <p:nvPicPr>
          <p:cNvPr id="51" name="Picture 50">
            <a:extLst>
              <a:ext uri="{FF2B5EF4-FFF2-40B4-BE49-F238E27FC236}">
                <a16:creationId xmlns:a16="http://schemas.microsoft.com/office/drawing/2014/main" id="{F41A683C-F0BB-4002-878C-4B9B7A900C2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189680" y="5941710"/>
            <a:ext cx="731520" cy="651606"/>
          </a:xfrm>
          <a:prstGeom prst="rect">
            <a:avLst/>
          </a:prstGeom>
        </p:spPr>
      </p:pic>
      <p:pic>
        <p:nvPicPr>
          <p:cNvPr id="52" name="Picture 2" descr="Image result for substitute icon">
            <a:extLst>
              <a:ext uri="{FF2B5EF4-FFF2-40B4-BE49-F238E27FC236}">
                <a16:creationId xmlns:a16="http://schemas.microsoft.com/office/drawing/2014/main" id="{9F19FD0A-FDA8-472A-B97E-69087B0D7AA1}"/>
              </a:ext>
            </a:extLst>
          </p:cNvPr>
          <p:cNvPicPr>
            <a:picLocks noChangeAspect="1" noChangeArrowheads="1"/>
          </p:cNvPicPr>
          <p:nvPr/>
        </p:nvPicPr>
        <p:blipFill>
          <a:blip r:embed="rId7" cstate="email">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124797" y="5094663"/>
            <a:ext cx="756135" cy="756135"/>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3E6007B5-ABF5-4D01-B372-292449BD1AF4}"/>
              </a:ext>
            </a:extLst>
          </p:cNvPr>
          <p:cNvSpPr/>
          <p:nvPr/>
        </p:nvSpPr>
        <p:spPr>
          <a:xfrm>
            <a:off x="9965919" y="3279447"/>
            <a:ext cx="1973017" cy="523220"/>
          </a:xfrm>
          <a:prstGeom prst="rect">
            <a:avLst/>
          </a:prstGeom>
        </p:spPr>
        <p:txBody>
          <a:bodyPr wrap="square">
            <a:spAutoFit/>
          </a:bodyPr>
          <a:lstStyle/>
          <a:p>
            <a:r>
              <a:rPr lang="en-IN" sz="1400" b="1" dirty="0">
                <a:solidFill>
                  <a:srgbClr val="002060"/>
                </a:solidFill>
                <a:latin typeface="Arial" panose="020B0604020202020204" pitchFamily="34" charset="0"/>
                <a:ea typeface="Segoe UI" panose="020B0502040204020203" pitchFamily="34" charset="0"/>
                <a:cs typeface="Arial" panose="020B0604020202020204" pitchFamily="34" charset="0"/>
              </a:rPr>
              <a:t>Recommendation Engine</a:t>
            </a:r>
            <a:endParaRPr lang="en-US" sz="1400" b="1" dirty="0">
              <a:solidFill>
                <a:srgbClr val="002060"/>
              </a:solidFill>
              <a:latin typeface="Arial" panose="020B0604020202020204" pitchFamily="34" charset="0"/>
              <a:ea typeface="Segoe UI" panose="020B0502040204020203" pitchFamily="34" charset="0"/>
              <a:cs typeface="Arial" panose="020B0604020202020204" pitchFamily="34" charset="0"/>
            </a:endParaRPr>
          </a:p>
        </p:txBody>
      </p:sp>
      <p:sp>
        <p:nvSpPr>
          <p:cNvPr id="54" name="Rectangle 53">
            <a:extLst>
              <a:ext uri="{FF2B5EF4-FFF2-40B4-BE49-F238E27FC236}">
                <a16:creationId xmlns:a16="http://schemas.microsoft.com/office/drawing/2014/main" id="{AB052F77-7DD8-4F36-8EBA-4610F0722E21}"/>
              </a:ext>
            </a:extLst>
          </p:cNvPr>
          <p:cNvSpPr/>
          <p:nvPr/>
        </p:nvSpPr>
        <p:spPr>
          <a:xfrm>
            <a:off x="9965919" y="4193212"/>
            <a:ext cx="1973017" cy="523220"/>
          </a:xfrm>
          <a:prstGeom prst="rect">
            <a:avLst/>
          </a:prstGeom>
        </p:spPr>
        <p:txBody>
          <a:bodyPr wrap="square">
            <a:spAutoFit/>
          </a:bodyPr>
          <a:lstStyle/>
          <a:p>
            <a:r>
              <a:rPr lang="en-IN" sz="1400" b="1" dirty="0">
                <a:solidFill>
                  <a:srgbClr val="002060"/>
                </a:solidFill>
                <a:latin typeface="Arial" panose="020B0604020202020204" pitchFamily="34" charset="0"/>
                <a:ea typeface="Segoe UI" panose="020B0502040204020203" pitchFamily="34" charset="0"/>
                <a:cs typeface="Arial" panose="020B0604020202020204" pitchFamily="34" charset="0"/>
              </a:rPr>
              <a:t>Order Anomaly Detection</a:t>
            </a:r>
            <a:endParaRPr lang="en-US" sz="1400" b="1" dirty="0">
              <a:solidFill>
                <a:srgbClr val="002060"/>
              </a:solidFill>
              <a:latin typeface="Arial" panose="020B0604020202020204" pitchFamily="34" charset="0"/>
              <a:ea typeface="Segoe UI" panose="020B0502040204020203" pitchFamily="34" charset="0"/>
              <a:cs typeface="Arial" panose="020B0604020202020204" pitchFamily="34" charset="0"/>
            </a:endParaRPr>
          </a:p>
        </p:txBody>
      </p:sp>
      <p:sp>
        <p:nvSpPr>
          <p:cNvPr id="55" name="Rectangle 54">
            <a:extLst>
              <a:ext uri="{FF2B5EF4-FFF2-40B4-BE49-F238E27FC236}">
                <a16:creationId xmlns:a16="http://schemas.microsoft.com/office/drawing/2014/main" id="{4AB49CEE-6FAB-4BBC-B336-D7BFF6413982}"/>
              </a:ext>
            </a:extLst>
          </p:cNvPr>
          <p:cNvSpPr/>
          <p:nvPr/>
        </p:nvSpPr>
        <p:spPr>
          <a:xfrm>
            <a:off x="9965919" y="5230023"/>
            <a:ext cx="1973017" cy="307777"/>
          </a:xfrm>
          <a:prstGeom prst="rect">
            <a:avLst/>
          </a:prstGeom>
        </p:spPr>
        <p:txBody>
          <a:bodyPr wrap="square">
            <a:spAutoFit/>
          </a:bodyPr>
          <a:lstStyle/>
          <a:p>
            <a:r>
              <a:rPr lang="en-IN" sz="1400" b="1" dirty="0">
                <a:solidFill>
                  <a:srgbClr val="002060"/>
                </a:solidFill>
                <a:latin typeface="Arial" panose="020B0604020202020204" pitchFamily="34" charset="0"/>
                <a:ea typeface="Segoe UI" panose="020B0502040204020203" pitchFamily="34" charset="0"/>
                <a:cs typeface="Arial" panose="020B0604020202020204" pitchFamily="34" charset="0"/>
              </a:rPr>
              <a:t>Product Substitution</a:t>
            </a:r>
            <a:endParaRPr lang="en-US" sz="1400" b="1" dirty="0">
              <a:solidFill>
                <a:srgbClr val="002060"/>
              </a:solidFill>
              <a:latin typeface="Arial" panose="020B0604020202020204" pitchFamily="34" charset="0"/>
              <a:ea typeface="Segoe UI" panose="020B0502040204020203" pitchFamily="34" charset="0"/>
              <a:cs typeface="Arial" panose="020B0604020202020204" pitchFamily="34" charset="0"/>
            </a:endParaRPr>
          </a:p>
        </p:txBody>
      </p:sp>
      <p:sp>
        <p:nvSpPr>
          <p:cNvPr id="56" name="Rectangle 55">
            <a:extLst>
              <a:ext uri="{FF2B5EF4-FFF2-40B4-BE49-F238E27FC236}">
                <a16:creationId xmlns:a16="http://schemas.microsoft.com/office/drawing/2014/main" id="{D41F6AB5-7E6F-433F-A52D-8D1EB668B227}"/>
              </a:ext>
            </a:extLst>
          </p:cNvPr>
          <p:cNvSpPr/>
          <p:nvPr/>
        </p:nvSpPr>
        <p:spPr>
          <a:xfrm>
            <a:off x="9965918" y="5854652"/>
            <a:ext cx="1973017" cy="523220"/>
          </a:xfrm>
          <a:prstGeom prst="rect">
            <a:avLst/>
          </a:prstGeom>
        </p:spPr>
        <p:txBody>
          <a:bodyPr wrap="square">
            <a:spAutoFit/>
          </a:bodyPr>
          <a:lstStyle/>
          <a:p>
            <a:r>
              <a:rPr lang="en-IN" sz="1400" b="1" dirty="0">
                <a:solidFill>
                  <a:srgbClr val="002060"/>
                </a:solidFill>
                <a:latin typeface="Arial" panose="020B0604020202020204" pitchFamily="34" charset="0"/>
                <a:ea typeface="Segoe UI" panose="020B0502040204020203" pitchFamily="34" charset="0"/>
                <a:cs typeface="Arial" panose="020B0604020202020204" pitchFamily="34" charset="0"/>
              </a:rPr>
              <a:t>Revenue Management</a:t>
            </a:r>
            <a:endParaRPr lang="en-US" sz="1400" b="1" dirty="0">
              <a:solidFill>
                <a:srgbClr val="002060"/>
              </a:solidFill>
              <a:latin typeface="Arial" panose="020B0604020202020204" pitchFamily="34" charset="0"/>
              <a:ea typeface="Segoe UI" panose="020B0502040204020203" pitchFamily="34" charset="0"/>
              <a:cs typeface="Arial" panose="020B0604020202020204" pitchFamily="34" charset="0"/>
            </a:endParaRPr>
          </a:p>
        </p:txBody>
      </p:sp>
      <p:cxnSp>
        <p:nvCxnSpPr>
          <p:cNvPr id="7" name="Connector: Elbow 6">
            <a:extLst>
              <a:ext uri="{FF2B5EF4-FFF2-40B4-BE49-F238E27FC236}">
                <a16:creationId xmlns:a16="http://schemas.microsoft.com/office/drawing/2014/main" id="{956049AD-2B8B-482A-8D9B-2A7446DA62C2}"/>
              </a:ext>
            </a:extLst>
          </p:cNvPr>
          <p:cNvCxnSpPr>
            <a:cxnSpLocks/>
          </p:cNvCxnSpPr>
          <p:nvPr/>
        </p:nvCxnSpPr>
        <p:spPr>
          <a:xfrm rot="5400000" flipH="1" flipV="1">
            <a:off x="7553450" y="4924383"/>
            <a:ext cx="1021440" cy="1013215"/>
          </a:xfrm>
          <a:prstGeom prst="bentConnector3">
            <a:avLst>
              <a:gd name="adj1" fmla="val 46859"/>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314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CCEC-7BEC-47D4-9C15-2F0D2A963CEC}"/>
              </a:ext>
            </a:extLst>
          </p:cNvPr>
          <p:cNvSpPr>
            <a:spLocks noGrp="1"/>
          </p:cNvSpPr>
          <p:nvPr>
            <p:ph type="title"/>
          </p:nvPr>
        </p:nvSpPr>
        <p:spPr/>
        <p:txBody>
          <a:bodyPr/>
          <a:lstStyle/>
          <a:p>
            <a:r>
              <a:rPr lang="en-IN" dirty="0"/>
              <a:t>Social Insights Platform for Fashion Trends Spotting</a:t>
            </a:r>
            <a:endParaRPr lang="en-US" dirty="0"/>
          </a:p>
        </p:txBody>
      </p:sp>
      <p:sp>
        <p:nvSpPr>
          <p:cNvPr id="3" name="Rectangle 2">
            <a:extLst>
              <a:ext uri="{FF2B5EF4-FFF2-40B4-BE49-F238E27FC236}">
                <a16:creationId xmlns:a16="http://schemas.microsoft.com/office/drawing/2014/main" id="{8B9CF310-F5D6-4552-8CDD-63BEE90CAA9E}"/>
              </a:ext>
            </a:extLst>
          </p:cNvPr>
          <p:cNvSpPr/>
          <p:nvPr/>
        </p:nvSpPr>
        <p:spPr>
          <a:xfrm>
            <a:off x="0" y="905642"/>
            <a:ext cx="12192003" cy="23525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600">
              <a:solidFill>
                <a:srgbClr val="FFFFFF"/>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BC3DBA9-EEEF-455E-A213-3AEDDC8AAA34}"/>
              </a:ext>
            </a:extLst>
          </p:cNvPr>
          <p:cNvSpPr/>
          <p:nvPr/>
        </p:nvSpPr>
        <p:spPr>
          <a:xfrm>
            <a:off x="260343" y="1671883"/>
            <a:ext cx="3302271" cy="950732"/>
          </a:xfrm>
          <a:prstGeom prst="rect">
            <a:avLst/>
          </a:prstGeom>
          <a:noFill/>
          <a:ln w="12700" cap="flat" cmpd="sng" algn="ctr">
            <a:noFill/>
            <a:prstDash val="solid"/>
            <a:miter lim="800000"/>
          </a:ln>
          <a:effectLst/>
        </p:spPr>
        <p:txBody>
          <a:bodyPr rtlCol="0" anchor="t"/>
          <a:lstStyle/>
          <a:p>
            <a:pPr>
              <a:defRPr/>
            </a:pPr>
            <a:endParaRPr lang="en-US" sz="1100" kern="0"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5" name="Rectangle 4">
            <a:extLst>
              <a:ext uri="{FF2B5EF4-FFF2-40B4-BE49-F238E27FC236}">
                <a16:creationId xmlns:a16="http://schemas.microsoft.com/office/drawing/2014/main" id="{82E5EBD8-F9B2-4C52-AF91-42DC28C470C9}"/>
              </a:ext>
            </a:extLst>
          </p:cNvPr>
          <p:cNvSpPr/>
          <p:nvPr/>
        </p:nvSpPr>
        <p:spPr>
          <a:xfrm>
            <a:off x="260343" y="1550947"/>
            <a:ext cx="3588326" cy="1431480"/>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sz="1400" kern="0">
              <a:solidFill>
                <a:srgbClr val="FFFFFF"/>
              </a:solidFill>
              <a:latin typeface="Arial" panose="020B0604020202020204" pitchFamily="34" charset="0"/>
              <a:ea typeface="Segoe UI" panose="020B0502040204020203" pitchFamily="34" charset="0"/>
              <a:cs typeface="Arial" panose="020B0604020202020204" pitchFamily="34" charset="0"/>
            </a:endParaRPr>
          </a:p>
        </p:txBody>
      </p:sp>
      <p:sp>
        <p:nvSpPr>
          <p:cNvPr id="6" name="Rectangle 5">
            <a:extLst>
              <a:ext uri="{FF2B5EF4-FFF2-40B4-BE49-F238E27FC236}">
                <a16:creationId xmlns:a16="http://schemas.microsoft.com/office/drawing/2014/main" id="{0AD4A95F-57A6-4744-91E0-A80148EC7205}"/>
              </a:ext>
            </a:extLst>
          </p:cNvPr>
          <p:cNvSpPr/>
          <p:nvPr/>
        </p:nvSpPr>
        <p:spPr>
          <a:xfrm>
            <a:off x="303258" y="1846283"/>
            <a:ext cx="3499537" cy="1102674"/>
          </a:xfrm>
          <a:prstGeom prst="rect">
            <a:avLst/>
          </a:prstGeom>
        </p:spPr>
        <p:txBody>
          <a:bodyPr wrap="square">
            <a:spAutoFit/>
          </a:bodyPr>
          <a:lstStyle/>
          <a:p>
            <a:pPr>
              <a:lnSpc>
                <a:spcPct val="120000"/>
              </a:lnSpc>
            </a:pPr>
            <a:r>
              <a:rPr lang="en-US" sz="1400" dirty="0">
                <a:solidFill>
                  <a:prstClr val="black"/>
                </a:solidFill>
                <a:latin typeface="Arial" panose="020B0604020202020204" pitchFamily="34" charset="0"/>
                <a:ea typeface="Segoe UI" panose="020B0502040204020203" pitchFamily="34" charset="0"/>
                <a:cs typeface="Arial" panose="020B0604020202020204" pitchFamily="34" charset="0"/>
              </a:rPr>
              <a:t>Loyal consumers of the client’s cosmetics line was aging and the impression of the brand had been in steady decline among younger women for the past few years</a:t>
            </a:r>
          </a:p>
        </p:txBody>
      </p:sp>
      <p:sp>
        <p:nvSpPr>
          <p:cNvPr id="7" name="Rectangle 6">
            <a:extLst>
              <a:ext uri="{FF2B5EF4-FFF2-40B4-BE49-F238E27FC236}">
                <a16:creationId xmlns:a16="http://schemas.microsoft.com/office/drawing/2014/main" id="{618E04AF-0317-490D-9322-34BE2190BF53}"/>
              </a:ext>
            </a:extLst>
          </p:cNvPr>
          <p:cNvSpPr/>
          <p:nvPr/>
        </p:nvSpPr>
        <p:spPr>
          <a:xfrm>
            <a:off x="256518" y="1570141"/>
            <a:ext cx="2534636" cy="307777"/>
          </a:xfrm>
          <a:prstGeom prst="rect">
            <a:avLst/>
          </a:prstGeom>
        </p:spPr>
        <p:txBody>
          <a:bodyPr wrap="square">
            <a:spAutoFit/>
          </a:bodyPr>
          <a:lstStyle/>
          <a:p>
            <a:pPr>
              <a:defRPr/>
            </a:pPr>
            <a:r>
              <a:rPr lang="en-US" sz="1400" b="1" kern="0" dirty="0">
                <a:solidFill>
                  <a:srgbClr val="44546A"/>
                </a:solidFill>
                <a:latin typeface="Arial" panose="020B0604020202020204" pitchFamily="34" charset="0"/>
                <a:ea typeface="Segoe UI" panose="020B0502040204020203" pitchFamily="34" charset="0"/>
                <a:cs typeface="Arial" panose="020B0604020202020204" pitchFamily="34" charset="0"/>
              </a:rPr>
              <a:t>The “Before” State</a:t>
            </a:r>
          </a:p>
        </p:txBody>
      </p:sp>
      <p:sp>
        <p:nvSpPr>
          <p:cNvPr id="8" name="Rectangle 7">
            <a:extLst>
              <a:ext uri="{FF2B5EF4-FFF2-40B4-BE49-F238E27FC236}">
                <a16:creationId xmlns:a16="http://schemas.microsoft.com/office/drawing/2014/main" id="{0FDDC982-754E-4FDB-96AF-A6CE600E55AD}"/>
              </a:ext>
            </a:extLst>
          </p:cNvPr>
          <p:cNvSpPr/>
          <p:nvPr/>
        </p:nvSpPr>
        <p:spPr>
          <a:xfrm>
            <a:off x="8301385" y="1552179"/>
            <a:ext cx="3592151" cy="1476744"/>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marL="0" lvl="1">
              <a:buSzPct val="120000"/>
              <a:defRPr/>
            </a:pPr>
            <a:endParaRPr lang="en-US" sz="1100" kern="0"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9" name="Rectangle 8">
            <a:extLst>
              <a:ext uri="{FF2B5EF4-FFF2-40B4-BE49-F238E27FC236}">
                <a16:creationId xmlns:a16="http://schemas.microsoft.com/office/drawing/2014/main" id="{78C5C00B-AD6F-4F5F-8745-14A25AC6C3AB}"/>
              </a:ext>
            </a:extLst>
          </p:cNvPr>
          <p:cNvSpPr/>
          <p:nvPr/>
        </p:nvSpPr>
        <p:spPr>
          <a:xfrm>
            <a:off x="113088" y="971157"/>
            <a:ext cx="12078913" cy="582423"/>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lnSpc>
                <a:spcPct val="120000"/>
              </a:lnSpc>
              <a:defRPr/>
            </a:pPr>
            <a:r>
              <a:rPr lang="en-US" sz="1400" b="1" kern="0" dirty="0">
                <a:solidFill>
                  <a:srgbClr val="44546A"/>
                </a:solidFill>
                <a:latin typeface="Arial" panose="020B0604020202020204" pitchFamily="34" charset="0"/>
                <a:ea typeface="Segoe UI" panose="020B0502040204020203" pitchFamily="34" charset="0"/>
                <a:cs typeface="Arial" panose="020B0604020202020204" pitchFamily="34" charset="0"/>
              </a:rPr>
              <a:t>The Problem:  </a:t>
            </a:r>
            <a:r>
              <a:rPr lang="en-US" sz="1400" kern="0" dirty="0">
                <a:solidFill>
                  <a:srgbClr val="44546A"/>
                </a:solidFill>
                <a:latin typeface="Arial" panose="020B0604020202020204" pitchFamily="34" charset="0"/>
                <a:ea typeface="Segoe UI" panose="020B0502040204020203" pitchFamily="34" charset="0"/>
                <a:cs typeface="Arial" panose="020B0604020202020204" pitchFamily="34" charset="0"/>
              </a:rPr>
              <a:t>Understanding the make-up and personal care needs of the women in the 18-34 age range is critical in the cosmetics industry</a:t>
            </a:r>
          </a:p>
        </p:txBody>
      </p:sp>
      <p:sp>
        <p:nvSpPr>
          <p:cNvPr id="10" name="Rectangle 9">
            <a:extLst>
              <a:ext uri="{FF2B5EF4-FFF2-40B4-BE49-F238E27FC236}">
                <a16:creationId xmlns:a16="http://schemas.microsoft.com/office/drawing/2014/main" id="{48460647-9647-4F51-AFAA-C831994AB2D4}"/>
              </a:ext>
            </a:extLst>
          </p:cNvPr>
          <p:cNvSpPr/>
          <p:nvPr/>
        </p:nvSpPr>
        <p:spPr>
          <a:xfrm>
            <a:off x="4255290" y="1671883"/>
            <a:ext cx="3302271" cy="950732"/>
          </a:xfrm>
          <a:prstGeom prst="rect">
            <a:avLst/>
          </a:prstGeom>
          <a:noFill/>
          <a:ln w="12700" cap="flat" cmpd="sng" algn="ctr">
            <a:noFill/>
            <a:prstDash val="solid"/>
            <a:miter lim="800000"/>
          </a:ln>
          <a:effectLst/>
        </p:spPr>
        <p:txBody>
          <a:bodyPr rtlCol="0" anchor="t"/>
          <a:lstStyle/>
          <a:p>
            <a:pPr>
              <a:defRPr/>
            </a:pPr>
            <a:endParaRPr lang="en-US" sz="1100" kern="0"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
        <p:nvSpPr>
          <p:cNvPr id="11" name="Rectangle 10">
            <a:extLst>
              <a:ext uri="{FF2B5EF4-FFF2-40B4-BE49-F238E27FC236}">
                <a16:creationId xmlns:a16="http://schemas.microsoft.com/office/drawing/2014/main" id="{E3565F25-9CA5-4AA5-81F4-E8EB8794B65B}"/>
              </a:ext>
            </a:extLst>
          </p:cNvPr>
          <p:cNvSpPr/>
          <p:nvPr/>
        </p:nvSpPr>
        <p:spPr>
          <a:xfrm>
            <a:off x="4296083" y="1550582"/>
            <a:ext cx="3588326" cy="1478341"/>
          </a:xfrm>
          <a:prstGeom prst="rect">
            <a:avLst/>
          </a:prstGeom>
          <a:solidFill>
            <a:sysClr val="window" lastClr="FFFFFF"/>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tlCol="0" anchor="ctr"/>
          <a:lstStyle/>
          <a:p>
            <a:pPr algn="ctr">
              <a:defRPr/>
            </a:pPr>
            <a:endParaRPr lang="en-US" sz="1400" kern="0">
              <a:solidFill>
                <a:srgbClr val="FFFFFF"/>
              </a:solidFill>
              <a:latin typeface="Arial" panose="020B0604020202020204" pitchFamily="34" charset="0"/>
              <a:ea typeface="Segoe UI" panose="020B0502040204020203" pitchFamily="34" charset="0"/>
              <a:cs typeface="Arial" panose="020B0604020202020204" pitchFamily="34" charset="0"/>
            </a:endParaRPr>
          </a:p>
        </p:txBody>
      </p:sp>
      <p:sp>
        <p:nvSpPr>
          <p:cNvPr id="12" name="Rectangle 11">
            <a:extLst>
              <a:ext uri="{FF2B5EF4-FFF2-40B4-BE49-F238E27FC236}">
                <a16:creationId xmlns:a16="http://schemas.microsoft.com/office/drawing/2014/main" id="{3C884C21-59EE-4681-9AAB-C7FF14FAA556}"/>
              </a:ext>
            </a:extLst>
          </p:cNvPr>
          <p:cNvSpPr/>
          <p:nvPr/>
        </p:nvSpPr>
        <p:spPr>
          <a:xfrm>
            <a:off x="4377477" y="1550581"/>
            <a:ext cx="2534636" cy="307777"/>
          </a:xfrm>
          <a:prstGeom prst="rect">
            <a:avLst/>
          </a:prstGeom>
        </p:spPr>
        <p:txBody>
          <a:bodyPr wrap="square">
            <a:spAutoFit/>
          </a:bodyPr>
          <a:lstStyle/>
          <a:p>
            <a:pPr>
              <a:defRPr/>
            </a:pPr>
            <a:r>
              <a:rPr lang="en-US" sz="1400" b="1" kern="0" dirty="0">
                <a:solidFill>
                  <a:srgbClr val="44546A"/>
                </a:solidFill>
                <a:latin typeface="Arial" panose="020B0604020202020204" pitchFamily="34" charset="0"/>
                <a:ea typeface="Segoe UI" panose="020B0502040204020203" pitchFamily="34" charset="0"/>
                <a:cs typeface="Arial" panose="020B0604020202020204" pitchFamily="34" charset="0"/>
              </a:rPr>
              <a:t>LatentView Solution</a:t>
            </a:r>
          </a:p>
        </p:txBody>
      </p:sp>
      <p:sp>
        <p:nvSpPr>
          <p:cNvPr id="13" name="Rectangle 12">
            <a:extLst>
              <a:ext uri="{FF2B5EF4-FFF2-40B4-BE49-F238E27FC236}">
                <a16:creationId xmlns:a16="http://schemas.microsoft.com/office/drawing/2014/main" id="{B8D09003-D402-4853-9753-D501633337BC}"/>
              </a:ext>
            </a:extLst>
          </p:cNvPr>
          <p:cNvSpPr/>
          <p:nvPr/>
        </p:nvSpPr>
        <p:spPr>
          <a:xfrm>
            <a:off x="120389" y="460393"/>
            <a:ext cx="4215201" cy="607190"/>
          </a:xfrm>
          <a:prstGeom prst="rect">
            <a:avLst/>
          </a:prstGeom>
          <a:noFill/>
          <a:ln w="12700" cap="flat" cmpd="sng" algn="ctr">
            <a:noFill/>
            <a:prstDash val="solid"/>
            <a:miter lim="800000"/>
          </a:ln>
          <a:effectLst/>
          <a:scene3d>
            <a:camera prst="orthographicFront">
              <a:rot lat="0" lon="0" rev="0"/>
            </a:camera>
            <a:lightRig rig="brightRoom" dir="t">
              <a:rot lat="0" lon="0" rev="600000"/>
            </a:lightRig>
          </a:scene3d>
          <a:sp3d prstMaterial="metal">
            <a:bevelT w="38100" h="57150" prst="angle"/>
          </a:sp3d>
        </p:spPr>
        <p:txBody>
          <a:bodyPr rtlCol="0" anchor="ctr"/>
          <a:lstStyle/>
          <a:p>
            <a:pPr>
              <a:defRPr/>
            </a:pPr>
            <a:r>
              <a:rPr lang="en-US" sz="1600" b="1" kern="0" dirty="0">
                <a:solidFill>
                  <a:srgbClr val="44546A"/>
                </a:solidFill>
                <a:latin typeface="Arial" panose="020B0604020202020204" pitchFamily="34" charset="0"/>
                <a:ea typeface="Segoe UI" panose="020B0502040204020203" pitchFamily="34" charset="0"/>
                <a:cs typeface="Arial" panose="020B0604020202020204" pitchFamily="34" charset="0"/>
              </a:rPr>
              <a:t>Leading US Cosmetics Company</a:t>
            </a:r>
          </a:p>
        </p:txBody>
      </p:sp>
      <p:sp>
        <p:nvSpPr>
          <p:cNvPr id="14" name="Rectangle 13">
            <a:extLst>
              <a:ext uri="{FF2B5EF4-FFF2-40B4-BE49-F238E27FC236}">
                <a16:creationId xmlns:a16="http://schemas.microsoft.com/office/drawing/2014/main" id="{35090B6E-01E2-4DBA-AB1A-8244E4AAD33E}"/>
              </a:ext>
            </a:extLst>
          </p:cNvPr>
          <p:cNvSpPr/>
          <p:nvPr/>
        </p:nvSpPr>
        <p:spPr>
          <a:xfrm>
            <a:off x="4377477" y="1789885"/>
            <a:ext cx="3569219" cy="1180003"/>
          </a:xfrm>
          <a:prstGeom prst="rect">
            <a:avLst/>
          </a:prstGeom>
        </p:spPr>
        <p:txBody>
          <a:bodyPr wrap="square">
            <a:spAutoFit/>
          </a:bodyPr>
          <a:lstStyle/>
          <a:p>
            <a:pPr>
              <a:lnSpc>
                <a:spcPct val="120000"/>
              </a:lnSpc>
            </a:pPr>
            <a:r>
              <a:rPr lang="en-US" sz="1200" noProof="1">
                <a:solidFill>
                  <a:prstClr val="black"/>
                </a:solidFill>
                <a:latin typeface="Arial" panose="020B0604020202020204" pitchFamily="34" charset="0"/>
                <a:ea typeface="Segoe UI" panose="020B0502040204020203" pitchFamily="34" charset="0"/>
                <a:cs typeface="Arial" panose="020B0604020202020204" pitchFamily="34" charset="0"/>
              </a:rPr>
              <a:t>Building a social insights platform to mine the rich data of the target demographic available in social media to spot trends, rate influencers, identify upcoming competitors, refine campaign messaging and understand drivers of purchase</a:t>
            </a:r>
          </a:p>
        </p:txBody>
      </p:sp>
      <p:pic>
        <p:nvPicPr>
          <p:cNvPr id="15" name="Picture 14">
            <a:extLst>
              <a:ext uri="{FF2B5EF4-FFF2-40B4-BE49-F238E27FC236}">
                <a16:creationId xmlns:a16="http://schemas.microsoft.com/office/drawing/2014/main" id="{9EA594C1-1AB2-4572-8304-FB85D4F9F9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38424" y="3387340"/>
            <a:ext cx="4801535" cy="2472608"/>
          </a:xfrm>
          <a:prstGeom prst="rect">
            <a:avLst/>
          </a:prstGeom>
        </p:spPr>
      </p:pic>
      <p:pic>
        <p:nvPicPr>
          <p:cNvPr id="16" name="Picture 15">
            <a:extLst>
              <a:ext uri="{FF2B5EF4-FFF2-40B4-BE49-F238E27FC236}">
                <a16:creationId xmlns:a16="http://schemas.microsoft.com/office/drawing/2014/main" id="{F7E465CF-FC66-4796-9655-3E30986CDD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6517" y="3384528"/>
            <a:ext cx="6025674" cy="2657498"/>
          </a:xfrm>
          <a:prstGeom prst="rect">
            <a:avLst/>
          </a:prstGeom>
        </p:spPr>
      </p:pic>
      <p:sp>
        <p:nvSpPr>
          <p:cNvPr id="17" name="Rectangle 16">
            <a:extLst>
              <a:ext uri="{FF2B5EF4-FFF2-40B4-BE49-F238E27FC236}">
                <a16:creationId xmlns:a16="http://schemas.microsoft.com/office/drawing/2014/main" id="{44D9FAB0-C0F6-43BC-A6B9-E90AF347B480}"/>
              </a:ext>
            </a:extLst>
          </p:cNvPr>
          <p:cNvSpPr/>
          <p:nvPr/>
        </p:nvSpPr>
        <p:spPr>
          <a:xfrm>
            <a:off x="8356621" y="1570141"/>
            <a:ext cx="2534636" cy="307777"/>
          </a:xfrm>
          <a:prstGeom prst="rect">
            <a:avLst/>
          </a:prstGeom>
        </p:spPr>
        <p:txBody>
          <a:bodyPr wrap="square">
            <a:spAutoFit/>
          </a:bodyPr>
          <a:lstStyle/>
          <a:p>
            <a:pPr>
              <a:defRPr/>
            </a:pPr>
            <a:r>
              <a:rPr lang="en-US" sz="1400" b="1" kern="0" dirty="0">
                <a:solidFill>
                  <a:srgbClr val="44546A"/>
                </a:solidFill>
                <a:latin typeface="Arial" panose="020B0604020202020204" pitchFamily="34" charset="0"/>
                <a:ea typeface="Segoe UI" panose="020B0502040204020203" pitchFamily="34" charset="0"/>
                <a:cs typeface="Arial" panose="020B0604020202020204" pitchFamily="34" charset="0"/>
              </a:rPr>
              <a:t>The “After” State</a:t>
            </a:r>
          </a:p>
        </p:txBody>
      </p:sp>
      <p:sp>
        <p:nvSpPr>
          <p:cNvPr id="18" name="Rectangle 17">
            <a:extLst>
              <a:ext uri="{FF2B5EF4-FFF2-40B4-BE49-F238E27FC236}">
                <a16:creationId xmlns:a16="http://schemas.microsoft.com/office/drawing/2014/main" id="{22EA8B4D-4A41-4552-A6A3-65D94A304E1D}"/>
              </a:ext>
            </a:extLst>
          </p:cNvPr>
          <p:cNvSpPr/>
          <p:nvPr/>
        </p:nvSpPr>
        <p:spPr>
          <a:xfrm>
            <a:off x="8363672" y="1823491"/>
            <a:ext cx="3499537" cy="1102674"/>
          </a:xfrm>
          <a:prstGeom prst="rect">
            <a:avLst/>
          </a:prstGeom>
        </p:spPr>
        <p:txBody>
          <a:bodyPr wrap="square">
            <a:spAutoFit/>
          </a:bodyPr>
          <a:lstStyle/>
          <a:p>
            <a:pPr>
              <a:lnSpc>
                <a:spcPct val="120000"/>
              </a:lnSpc>
            </a:pPr>
            <a:r>
              <a:rPr lang="en-US" sz="1400" dirty="0">
                <a:solidFill>
                  <a:prstClr val="black"/>
                </a:solidFill>
                <a:latin typeface="Arial" panose="020B0604020202020204" pitchFamily="34" charset="0"/>
                <a:ea typeface="Segoe UI" panose="020B0502040204020203" pitchFamily="34" charset="0"/>
                <a:cs typeface="Arial" panose="020B0604020202020204" pitchFamily="34" charset="0"/>
              </a:rPr>
              <a:t>Ability to score trends that could become mainstream ahead of time helped the company to improve their product launch success rate by 5% in the first 6 months</a:t>
            </a:r>
          </a:p>
        </p:txBody>
      </p:sp>
    </p:spTree>
    <p:extLst>
      <p:ext uri="{BB962C8B-B14F-4D97-AF65-F5344CB8AC3E}">
        <p14:creationId xmlns:p14="http://schemas.microsoft.com/office/powerpoint/2010/main" val="127945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marL="0" marR="0" lvl="0" indent="-177800" algn="ctr" rtl="0">
              <a:lnSpc>
                <a:spcPct val="90000"/>
              </a:lnSpc>
              <a:spcBef>
                <a:spcPts val="0"/>
              </a:spcBef>
              <a:buClr>
                <a:schemeClr val="lt1"/>
              </a:buClr>
              <a:buSzPct val="100000"/>
              <a:buFont typeface="Arial"/>
              <a:buNone/>
            </a:pPr>
            <a:r>
              <a:rPr lang="en-US" sz="2800" b="0" i="0" u="none" strike="noStrike" cap="none" dirty="0">
                <a:solidFill>
                  <a:schemeClr val="lt1"/>
                </a:solidFill>
                <a:ea typeface="Arial"/>
                <a:sym typeface="Arial"/>
              </a:rPr>
              <a:t>LatentView Analytics at a glance</a:t>
            </a:r>
          </a:p>
        </p:txBody>
      </p:sp>
      <p:sp>
        <p:nvSpPr>
          <p:cNvPr id="38" name="Shape 175"/>
          <p:cNvSpPr/>
          <p:nvPr/>
        </p:nvSpPr>
        <p:spPr>
          <a:xfrm>
            <a:off x="546136" y="1556413"/>
            <a:ext cx="1758953" cy="1758952"/>
          </a:xfrm>
          <a:prstGeom prst="ellipse">
            <a:avLst/>
          </a:prstGeom>
          <a:gradFill>
            <a:gsLst>
              <a:gs pos="0">
                <a:srgbClr val="073164"/>
              </a:gs>
              <a:gs pos="50000">
                <a:srgbClr val="0B4790"/>
              </a:gs>
              <a:gs pos="100000">
                <a:srgbClr val="0E55AD"/>
              </a:gs>
            </a:gsLst>
            <a:path path="circle">
              <a:fillToRect l="100000" t="100000"/>
            </a:path>
            <a:tileRect r="-100000" b="-100000"/>
          </a:gradFill>
          <a:ln>
            <a:noFill/>
          </a:ln>
        </p:spPr>
        <p:txBody>
          <a:bodyPr wrap="square" lIns="91425" tIns="45700" rIns="91425" bIns="45700" anchor="ctr" anchorCtr="0">
            <a:noAutofit/>
          </a:bodyPr>
          <a:lstStyle/>
          <a:p>
            <a:pPr marL="0" marR="0" lvl="0" indent="0" algn="ctr" rtl="0">
              <a:spcBef>
                <a:spcPts val="0"/>
              </a:spcBef>
              <a:spcAft>
                <a:spcPts val="0"/>
              </a:spcAft>
              <a:buNone/>
            </a:pPr>
            <a:endParaRPr sz="1600" i="0" u="none" strike="noStrike" cap="none" dirty="0">
              <a:solidFill>
                <a:schemeClr val="lt1"/>
              </a:solidFill>
              <a:latin typeface="Arial" panose="020B0604020202020204" pitchFamily="34" charset="0"/>
              <a:cs typeface="Arial" panose="020B0604020202020204" pitchFamily="34" charset="0"/>
            </a:endParaRPr>
          </a:p>
        </p:txBody>
      </p:sp>
      <p:sp>
        <p:nvSpPr>
          <p:cNvPr id="39" name="Shape 176"/>
          <p:cNvSpPr/>
          <p:nvPr/>
        </p:nvSpPr>
        <p:spPr>
          <a:xfrm>
            <a:off x="2079324" y="1527863"/>
            <a:ext cx="1827592" cy="1827591"/>
          </a:xfrm>
          <a:prstGeom prst="ellipse">
            <a:avLst/>
          </a:prstGeom>
          <a:gradFill>
            <a:gsLst>
              <a:gs pos="0">
                <a:srgbClr val="073164"/>
              </a:gs>
              <a:gs pos="50000">
                <a:srgbClr val="0B4790"/>
              </a:gs>
              <a:gs pos="100000">
                <a:srgbClr val="0E55AD"/>
              </a:gs>
            </a:gsLst>
            <a:path path="circle">
              <a:fillToRect l="100000" t="100000"/>
            </a:path>
            <a:tileRect r="-100000" b="-100000"/>
          </a:gradFill>
          <a:ln>
            <a:noFill/>
          </a:ln>
        </p:spPr>
        <p:txBody>
          <a:bodyPr wrap="square" lIns="91425" tIns="45700" rIns="91425" bIns="45700" anchor="ctr" anchorCtr="0">
            <a:noAutofit/>
          </a:bodyPr>
          <a:lstStyle/>
          <a:p>
            <a:pPr marL="0" marR="0" lvl="0" indent="0" algn="ctr" rtl="0">
              <a:spcBef>
                <a:spcPts val="0"/>
              </a:spcBef>
              <a:spcAft>
                <a:spcPts val="0"/>
              </a:spcAft>
              <a:buNone/>
            </a:pPr>
            <a:endParaRPr sz="1600" i="0" u="none" strike="noStrike" cap="none" dirty="0">
              <a:solidFill>
                <a:schemeClr val="lt1"/>
              </a:solidFill>
              <a:latin typeface="Arial" panose="020B0604020202020204" pitchFamily="34" charset="0"/>
              <a:cs typeface="Arial" panose="020B0604020202020204" pitchFamily="34" charset="0"/>
            </a:endParaRPr>
          </a:p>
        </p:txBody>
      </p:sp>
      <p:sp>
        <p:nvSpPr>
          <p:cNvPr id="40" name="Shape 177"/>
          <p:cNvSpPr txBox="1"/>
          <p:nvPr/>
        </p:nvSpPr>
        <p:spPr>
          <a:xfrm>
            <a:off x="915731" y="2300159"/>
            <a:ext cx="1019763" cy="49244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600" b="1" i="1" u="none" strike="noStrike" cap="none" dirty="0">
                <a:solidFill>
                  <a:schemeClr val="lt1"/>
                </a:solidFill>
                <a:latin typeface="Arial" panose="020B0604020202020204" pitchFamily="34" charset="0"/>
                <a:cs typeface="Arial" panose="020B0604020202020204" pitchFamily="34" charset="0"/>
              </a:rPr>
              <a:t>2006</a:t>
            </a:r>
          </a:p>
        </p:txBody>
      </p:sp>
      <p:sp>
        <p:nvSpPr>
          <p:cNvPr id="41" name="Shape 178"/>
          <p:cNvSpPr/>
          <p:nvPr/>
        </p:nvSpPr>
        <p:spPr>
          <a:xfrm>
            <a:off x="3687583" y="1556413"/>
            <a:ext cx="1758953" cy="1758952"/>
          </a:xfrm>
          <a:prstGeom prst="ellipse">
            <a:avLst/>
          </a:prstGeom>
          <a:gradFill>
            <a:gsLst>
              <a:gs pos="0">
                <a:srgbClr val="073164"/>
              </a:gs>
              <a:gs pos="50000">
                <a:srgbClr val="0B4790"/>
              </a:gs>
              <a:gs pos="100000">
                <a:srgbClr val="0E55AD"/>
              </a:gs>
            </a:gsLst>
            <a:path path="circle">
              <a:fillToRect l="100000" t="100000"/>
            </a:path>
            <a:tileRect r="-100000" b="-100000"/>
          </a:gradFill>
          <a:ln>
            <a:noFill/>
          </a:ln>
        </p:spPr>
        <p:txBody>
          <a:bodyPr wrap="square" lIns="91425" tIns="45700" rIns="91425" bIns="45700" anchor="ctr" anchorCtr="0">
            <a:noAutofit/>
          </a:bodyPr>
          <a:lstStyle/>
          <a:p>
            <a:pPr marL="0" marR="0" lvl="0" indent="0" algn="ctr" rtl="0">
              <a:spcBef>
                <a:spcPts val="0"/>
              </a:spcBef>
              <a:spcAft>
                <a:spcPts val="0"/>
              </a:spcAft>
              <a:buNone/>
            </a:pPr>
            <a:endParaRPr sz="1600" i="0" u="none" strike="noStrike" cap="none" dirty="0">
              <a:solidFill>
                <a:schemeClr val="lt1"/>
              </a:solidFill>
              <a:latin typeface="Arial" panose="020B0604020202020204" pitchFamily="34" charset="0"/>
              <a:cs typeface="Arial" panose="020B0604020202020204" pitchFamily="34" charset="0"/>
            </a:endParaRPr>
          </a:p>
        </p:txBody>
      </p:sp>
      <p:sp>
        <p:nvSpPr>
          <p:cNvPr id="42" name="Shape 179"/>
          <p:cNvSpPr txBox="1"/>
          <p:nvPr/>
        </p:nvSpPr>
        <p:spPr>
          <a:xfrm>
            <a:off x="4233628" y="2091796"/>
            <a:ext cx="1134574" cy="4924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600" b="1" i="1" u="none" strike="noStrike" cap="none" dirty="0">
                <a:solidFill>
                  <a:schemeClr val="lt1"/>
                </a:solidFill>
                <a:latin typeface="Arial" panose="020B0604020202020204" pitchFamily="34" charset="0"/>
                <a:cs typeface="Arial" panose="020B0604020202020204" pitchFamily="34" charset="0"/>
              </a:rPr>
              <a:t>11</a:t>
            </a:r>
          </a:p>
        </p:txBody>
      </p:sp>
      <p:sp>
        <p:nvSpPr>
          <p:cNvPr id="43" name="Shape 180"/>
          <p:cNvSpPr txBox="1"/>
          <p:nvPr/>
        </p:nvSpPr>
        <p:spPr>
          <a:xfrm>
            <a:off x="2500304" y="2055452"/>
            <a:ext cx="985632" cy="49244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600" b="1" i="1" u="none" strike="noStrike" cap="none" dirty="0">
                <a:solidFill>
                  <a:schemeClr val="lt1"/>
                </a:solidFill>
                <a:latin typeface="Arial" panose="020B0604020202020204" pitchFamily="34" charset="0"/>
                <a:cs typeface="Arial" panose="020B0604020202020204" pitchFamily="34" charset="0"/>
              </a:rPr>
              <a:t>550</a:t>
            </a:r>
          </a:p>
        </p:txBody>
      </p:sp>
      <p:sp>
        <p:nvSpPr>
          <p:cNvPr id="44" name="Shape 181"/>
          <p:cNvSpPr txBox="1"/>
          <p:nvPr/>
        </p:nvSpPr>
        <p:spPr>
          <a:xfrm>
            <a:off x="963228" y="1899136"/>
            <a:ext cx="931895" cy="52322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i="0" u="none" strike="noStrike" cap="none" dirty="0">
                <a:solidFill>
                  <a:schemeClr val="lt1"/>
                </a:solidFill>
                <a:latin typeface="Arial" panose="020B0604020202020204" pitchFamily="34" charset="0"/>
                <a:cs typeface="Arial" panose="020B0604020202020204" pitchFamily="34" charset="0"/>
              </a:rPr>
              <a:t>Founded in</a:t>
            </a:r>
          </a:p>
        </p:txBody>
      </p:sp>
      <p:sp>
        <p:nvSpPr>
          <p:cNvPr id="45" name="Shape 182"/>
          <p:cNvSpPr txBox="1"/>
          <p:nvPr/>
        </p:nvSpPr>
        <p:spPr>
          <a:xfrm>
            <a:off x="507050" y="2584113"/>
            <a:ext cx="1858642" cy="307777"/>
          </a:xfrm>
          <a:prstGeom prst="rect">
            <a:avLst/>
          </a:prstGeom>
          <a:noFill/>
          <a:ln>
            <a:noFill/>
          </a:ln>
        </p:spPr>
        <p:txBody>
          <a:bodyPr wrap="square" lIns="91425" tIns="45700" rIns="91425" bIns="45700" anchor="ctr" anchorCtr="0">
            <a:noAutofit/>
          </a:bodyPr>
          <a:lstStyle/>
          <a:p>
            <a:pPr marL="0" marR="0" lvl="0" indent="0" algn="ctr" rtl="0">
              <a:spcBef>
                <a:spcPts val="0"/>
              </a:spcBef>
              <a:buNone/>
            </a:pPr>
            <a:endParaRPr sz="1400" i="0" u="none" strike="noStrike" cap="none" dirty="0">
              <a:solidFill>
                <a:schemeClr val="lt1"/>
              </a:solidFill>
              <a:latin typeface="Arial" panose="020B0604020202020204" pitchFamily="34" charset="0"/>
              <a:cs typeface="Arial" panose="020B0604020202020204" pitchFamily="34" charset="0"/>
            </a:endParaRPr>
          </a:p>
        </p:txBody>
      </p:sp>
      <p:sp>
        <p:nvSpPr>
          <p:cNvPr id="46" name="Shape 183"/>
          <p:cNvSpPr txBox="1"/>
          <p:nvPr/>
        </p:nvSpPr>
        <p:spPr>
          <a:xfrm>
            <a:off x="2720423" y="1844816"/>
            <a:ext cx="733752"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i="0" u="none" strike="noStrike" cap="none" dirty="0">
                <a:solidFill>
                  <a:schemeClr val="lt1"/>
                </a:solidFill>
                <a:latin typeface="Arial" panose="020B0604020202020204" pitchFamily="34" charset="0"/>
                <a:cs typeface="Arial" panose="020B0604020202020204" pitchFamily="34" charset="0"/>
              </a:rPr>
              <a:t>Over</a:t>
            </a:r>
          </a:p>
        </p:txBody>
      </p:sp>
      <p:sp>
        <p:nvSpPr>
          <p:cNvPr id="47" name="Shape 184"/>
          <p:cNvSpPr txBox="1"/>
          <p:nvPr/>
        </p:nvSpPr>
        <p:spPr>
          <a:xfrm>
            <a:off x="3798107" y="1853125"/>
            <a:ext cx="1602914" cy="307777"/>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i="0" u="none" strike="noStrike" cap="none" dirty="0">
                <a:solidFill>
                  <a:schemeClr val="lt1"/>
                </a:solidFill>
                <a:latin typeface="Arial" panose="020B0604020202020204" pitchFamily="34" charset="0"/>
                <a:cs typeface="Arial" panose="020B0604020202020204" pitchFamily="34" charset="0"/>
              </a:rPr>
              <a:t>Grown</a:t>
            </a:r>
          </a:p>
        </p:txBody>
      </p:sp>
      <p:sp>
        <p:nvSpPr>
          <p:cNvPr id="48" name="Shape 185"/>
          <p:cNvSpPr txBox="1"/>
          <p:nvPr/>
        </p:nvSpPr>
        <p:spPr>
          <a:xfrm>
            <a:off x="3805019" y="2576881"/>
            <a:ext cx="1553085" cy="52322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400" i="0" u="none" strike="noStrike" cap="none" dirty="0">
                <a:solidFill>
                  <a:schemeClr val="lt1"/>
                </a:solidFill>
                <a:latin typeface="Arial" panose="020B0604020202020204" pitchFamily="34" charset="0"/>
                <a:cs typeface="Arial" panose="020B0604020202020204" pitchFamily="34" charset="0"/>
              </a:rPr>
              <a:t>times in last </a:t>
            </a:r>
          </a:p>
          <a:p>
            <a:pPr marL="0" marR="0" lvl="0" indent="0" algn="ctr" rtl="0">
              <a:spcBef>
                <a:spcPts val="0"/>
              </a:spcBef>
              <a:buSzPct val="25000"/>
              <a:buNone/>
            </a:pPr>
            <a:r>
              <a:rPr lang="en-US" sz="1400" i="0" u="none" strike="noStrike" cap="none" dirty="0">
                <a:solidFill>
                  <a:schemeClr val="lt1"/>
                </a:solidFill>
                <a:latin typeface="Arial" panose="020B0604020202020204" pitchFamily="34" charset="0"/>
                <a:cs typeface="Arial" panose="020B0604020202020204" pitchFamily="34" charset="0"/>
              </a:rPr>
              <a:t>six years</a:t>
            </a:r>
          </a:p>
        </p:txBody>
      </p:sp>
      <p:sp>
        <p:nvSpPr>
          <p:cNvPr id="49" name="Shape 186"/>
          <p:cNvSpPr txBox="1"/>
          <p:nvPr/>
        </p:nvSpPr>
        <p:spPr>
          <a:xfrm>
            <a:off x="2632225" y="2529341"/>
            <a:ext cx="1238197" cy="30777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400" i="0" u="none" strike="noStrike" cap="none" dirty="0">
                <a:solidFill>
                  <a:schemeClr val="lt1"/>
                </a:solidFill>
                <a:latin typeface="Arial" panose="020B0604020202020204" pitchFamily="34" charset="0"/>
                <a:cs typeface="Arial" panose="020B0604020202020204" pitchFamily="34" charset="0"/>
              </a:rPr>
              <a:t>People strong</a:t>
            </a:r>
          </a:p>
        </p:txBody>
      </p:sp>
      <p:sp>
        <p:nvSpPr>
          <p:cNvPr id="50" name="Shape 187"/>
          <p:cNvSpPr/>
          <p:nvPr/>
        </p:nvSpPr>
        <p:spPr>
          <a:xfrm>
            <a:off x="5230127" y="1546717"/>
            <a:ext cx="1764000" cy="1763999"/>
          </a:xfrm>
          <a:prstGeom prst="ellipse">
            <a:avLst/>
          </a:prstGeom>
          <a:gradFill>
            <a:gsLst>
              <a:gs pos="0">
                <a:srgbClr val="073164"/>
              </a:gs>
              <a:gs pos="50000">
                <a:srgbClr val="0B4790"/>
              </a:gs>
              <a:gs pos="100000">
                <a:srgbClr val="0E55AD"/>
              </a:gs>
            </a:gsLst>
            <a:path path="circle">
              <a:fillToRect l="100000" t="100000"/>
            </a:path>
            <a:tileRect r="-100000" b="-100000"/>
          </a:gradFill>
          <a:ln>
            <a:noFill/>
          </a:ln>
        </p:spPr>
        <p:txBody>
          <a:bodyPr wrap="square" lIns="91425" tIns="45700" rIns="91425" bIns="45700" anchor="ctr" anchorCtr="0">
            <a:noAutofit/>
          </a:bodyPr>
          <a:lstStyle/>
          <a:p>
            <a:pPr marL="0" marR="0" lvl="0" indent="0" algn="ctr" rtl="0">
              <a:spcBef>
                <a:spcPts val="0"/>
              </a:spcBef>
              <a:spcAft>
                <a:spcPts val="0"/>
              </a:spcAft>
              <a:buNone/>
            </a:pPr>
            <a:endParaRPr sz="1600" i="0" u="none" strike="noStrike" cap="none" dirty="0">
              <a:solidFill>
                <a:schemeClr val="lt1"/>
              </a:solidFill>
              <a:latin typeface="Arial" panose="020B0604020202020204" pitchFamily="34" charset="0"/>
              <a:cs typeface="Arial" panose="020B0604020202020204" pitchFamily="34" charset="0"/>
            </a:endParaRPr>
          </a:p>
        </p:txBody>
      </p:sp>
      <p:sp>
        <p:nvSpPr>
          <p:cNvPr id="51" name="Shape 188"/>
          <p:cNvSpPr txBox="1"/>
          <p:nvPr/>
        </p:nvSpPr>
        <p:spPr>
          <a:xfrm>
            <a:off x="5725004" y="2129271"/>
            <a:ext cx="818985" cy="4924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600" b="1" i="1" dirty="0">
                <a:solidFill>
                  <a:schemeClr val="lt1"/>
                </a:solidFill>
                <a:latin typeface="Arial" panose="020B0604020202020204" pitchFamily="34" charset="0"/>
                <a:cs typeface="Arial" panose="020B0604020202020204" pitchFamily="34" charset="0"/>
              </a:rPr>
              <a:t>30</a:t>
            </a:r>
            <a:r>
              <a:rPr lang="en-US" sz="2600" b="1" i="1" u="none" strike="noStrike" cap="none" dirty="0">
                <a:solidFill>
                  <a:schemeClr val="lt1"/>
                </a:solidFill>
                <a:latin typeface="Arial" panose="020B0604020202020204" pitchFamily="34" charset="0"/>
                <a:cs typeface="Arial" panose="020B0604020202020204" pitchFamily="34" charset="0"/>
              </a:rPr>
              <a:t>+</a:t>
            </a:r>
          </a:p>
        </p:txBody>
      </p:sp>
      <p:sp>
        <p:nvSpPr>
          <p:cNvPr id="52" name="Shape 189"/>
          <p:cNvSpPr txBox="1"/>
          <p:nvPr/>
        </p:nvSpPr>
        <p:spPr>
          <a:xfrm>
            <a:off x="5643941" y="1873499"/>
            <a:ext cx="981111" cy="307777"/>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i="0" u="none" strike="noStrike" cap="none" dirty="0">
                <a:solidFill>
                  <a:schemeClr val="lt1"/>
                </a:solidFill>
                <a:latin typeface="Arial" panose="020B0604020202020204" pitchFamily="34" charset="0"/>
                <a:cs typeface="Arial" panose="020B0604020202020204" pitchFamily="34" charset="0"/>
              </a:rPr>
              <a:t>Work with</a:t>
            </a:r>
          </a:p>
        </p:txBody>
      </p:sp>
      <p:sp>
        <p:nvSpPr>
          <p:cNvPr id="53" name="Shape 190"/>
          <p:cNvSpPr txBox="1"/>
          <p:nvPr/>
        </p:nvSpPr>
        <p:spPr>
          <a:xfrm>
            <a:off x="5478249" y="2533735"/>
            <a:ext cx="1312494" cy="52322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400" i="0" u="none" strike="noStrike" cap="none" dirty="0">
                <a:solidFill>
                  <a:schemeClr val="lt1"/>
                </a:solidFill>
                <a:latin typeface="Arial" panose="020B0604020202020204" pitchFamily="34" charset="0"/>
                <a:cs typeface="Arial" panose="020B0604020202020204" pitchFamily="34" charset="0"/>
              </a:rPr>
              <a:t>Fortune 500 </a:t>
            </a:r>
          </a:p>
          <a:p>
            <a:pPr marL="0" marR="0" lvl="0" indent="0" algn="ctr" rtl="0">
              <a:spcBef>
                <a:spcPts val="0"/>
              </a:spcBef>
              <a:buSzPct val="25000"/>
              <a:buNone/>
            </a:pPr>
            <a:r>
              <a:rPr lang="en-US" sz="1400" i="0" u="none" strike="noStrike" cap="none" dirty="0">
                <a:solidFill>
                  <a:schemeClr val="lt1"/>
                </a:solidFill>
                <a:latin typeface="Arial" panose="020B0604020202020204" pitchFamily="34" charset="0"/>
                <a:cs typeface="Arial" panose="020B0604020202020204" pitchFamily="34" charset="0"/>
              </a:rPr>
              <a:t>firms</a:t>
            </a:r>
          </a:p>
        </p:txBody>
      </p:sp>
      <p:sp>
        <p:nvSpPr>
          <p:cNvPr id="54" name="Shape 191"/>
          <p:cNvSpPr/>
          <p:nvPr/>
        </p:nvSpPr>
        <p:spPr>
          <a:xfrm>
            <a:off x="5499269" y="3639408"/>
            <a:ext cx="1332000" cy="2429928"/>
          </a:xfrm>
          <a:prstGeom prst="rect">
            <a:avLst/>
          </a:prstGeom>
          <a:solidFill>
            <a:srgbClr val="D9D9D9"/>
          </a:solidFill>
          <a:ln w="50800" cap="flat" cmpd="sng">
            <a:solidFill>
              <a:srgbClr val="18A3AC"/>
            </a:solidFill>
            <a:prstDash val="solid"/>
            <a:miter lim="800000"/>
            <a:headEnd type="none" w="med" len="med"/>
            <a:tailEnd type="none" w="med" len="med"/>
          </a:ln>
        </p:spPr>
        <p:txBody>
          <a:bodyPr wrap="square" lIns="18275" tIns="18275" rIns="18275" bIns="18275" anchor="t" anchorCtr="0">
            <a:noAutofit/>
          </a:bodyPr>
          <a:lstStyle/>
          <a:p>
            <a:pPr marL="0" marR="0" lvl="0" indent="0" algn="ctr" rtl="0">
              <a:spcBef>
                <a:spcPts val="0"/>
              </a:spcBef>
              <a:buNone/>
            </a:pPr>
            <a:endParaRPr sz="2400" b="1" i="0" u="none" strike="noStrike" cap="none" dirty="0">
              <a:solidFill>
                <a:srgbClr val="323CA0"/>
              </a:solidFill>
              <a:latin typeface="Arial" panose="020B0604020202020204" pitchFamily="34" charset="0"/>
              <a:cs typeface="Arial" panose="020B0604020202020204" pitchFamily="34" charset="0"/>
            </a:endParaRPr>
          </a:p>
        </p:txBody>
      </p:sp>
      <p:grpSp>
        <p:nvGrpSpPr>
          <p:cNvPr id="55" name="Shape 192"/>
          <p:cNvGrpSpPr/>
          <p:nvPr/>
        </p:nvGrpSpPr>
        <p:grpSpPr>
          <a:xfrm>
            <a:off x="5566423" y="3952459"/>
            <a:ext cx="1218216" cy="1685638"/>
            <a:chOff x="5600502" y="4670803"/>
            <a:chExt cx="1186591" cy="1685638"/>
          </a:xfrm>
        </p:grpSpPr>
        <p:sp>
          <p:nvSpPr>
            <p:cNvPr id="56" name="Shape 193"/>
            <p:cNvSpPr txBox="1"/>
            <p:nvPr/>
          </p:nvSpPr>
          <p:spPr>
            <a:xfrm>
              <a:off x="5600502" y="4670803"/>
              <a:ext cx="1135586" cy="5232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400" b="1" dirty="0">
                  <a:solidFill>
                    <a:srgbClr val="2E75B6"/>
                  </a:solidFill>
                  <a:latin typeface="Arial" panose="020B0604020202020204" pitchFamily="34" charset="0"/>
                  <a:cs typeface="Arial" panose="020B0604020202020204" pitchFamily="34" charset="0"/>
                </a:rPr>
                <a:t>4/5</a:t>
              </a:r>
            </a:p>
          </p:txBody>
        </p:sp>
        <p:sp>
          <p:nvSpPr>
            <p:cNvPr id="92" name="Shape 194"/>
            <p:cNvSpPr txBox="1"/>
            <p:nvPr/>
          </p:nvSpPr>
          <p:spPr>
            <a:xfrm>
              <a:off x="5631810" y="5186890"/>
              <a:ext cx="1155283" cy="1169551"/>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400" u="none" dirty="0">
                  <a:solidFill>
                    <a:srgbClr val="0C2B51"/>
                  </a:solidFill>
                  <a:latin typeface="Arial" panose="020B0604020202020204" pitchFamily="34" charset="0"/>
                  <a:cs typeface="Arial" panose="020B0604020202020204" pitchFamily="34" charset="0"/>
                </a:rPr>
                <a:t>top technology companies work with us</a:t>
              </a:r>
            </a:p>
          </p:txBody>
        </p:sp>
      </p:grpSp>
      <p:sp>
        <p:nvSpPr>
          <p:cNvPr id="93" name="Shape 195"/>
          <p:cNvSpPr txBox="1"/>
          <p:nvPr/>
        </p:nvSpPr>
        <p:spPr>
          <a:xfrm>
            <a:off x="7256606" y="657820"/>
            <a:ext cx="2630105" cy="36934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dirty="0">
                <a:solidFill>
                  <a:srgbClr val="685212"/>
                </a:solidFill>
                <a:latin typeface="Arial" panose="020B0604020202020204" pitchFamily="34" charset="0"/>
                <a:cs typeface="Arial" panose="020B0604020202020204" pitchFamily="34" charset="0"/>
              </a:rPr>
              <a:t>Awards &amp; Recognition</a:t>
            </a:r>
          </a:p>
        </p:txBody>
      </p:sp>
      <p:pic>
        <p:nvPicPr>
          <p:cNvPr id="94" name="Shape 19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570508" y="1675804"/>
            <a:ext cx="947865" cy="937455"/>
          </a:xfrm>
          <a:prstGeom prst="rect">
            <a:avLst/>
          </a:prstGeom>
          <a:noFill/>
          <a:ln>
            <a:noFill/>
          </a:ln>
        </p:spPr>
      </p:pic>
      <p:grpSp>
        <p:nvGrpSpPr>
          <p:cNvPr id="95" name="Shape 197"/>
          <p:cNvGrpSpPr/>
          <p:nvPr/>
        </p:nvGrpSpPr>
        <p:grpSpPr>
          <a:xfrm>
            <a:off x="7391951" y="3333883"/>
            <a:ext cx="1189386" cy="579092"/>
            <a:chOff x="-3076053" y="5068112"/>
            <a:chExt cx="1413330" cy="688126"/>
          </a:xfrm>
        </p:grpSpPr>
        <p:sp>
          <p:nvSpPr>
            <p:cNvPr id="96" name="Shape 198"/>
            <p:cNvSpPr txBox="1"/>
            <p:nvPr/>
          </p:nvSpPr>
          <p:spPr>
            <a:xfrm>
              <a:off x="-3000358" y="5454514"/>
              <a:ext cx="1331974" cy="301724"/>
            </a:xfrm>
            <a:prstGeom prst="rect">
              <a:avLst/>
            </a:prstGeom>
            <a:noFill/>
            <a:ln>
              <a:noFill/>
            </a:ln>
          </p:spPr>
          <p:txBody>
            <a:bodyPr wrap="square" lIns="91425" tIns="45700" rIns="91425" bIns="45700" anchor="t" anchorCtr="0">
              <a:noAutofit/>
            </a:bodyPr>
            <a:lstStyle/>
            <a:p>
              <a:pPr marL="0" marR="0" lvl="0" indent="-66675" algn="r" rtl="0">
                <a:lnSpc>
                  <a:spcPct val="100000"/>
                </a:lnSpc>
                <a:spcBef>
                  <a:spcPts val="0"/>
                </a:spcBef>
                <a:spcAft>
                  <a:spcPts val="0"/>
                </a:spcAft>
                <a:buClr>
                  <a:srgbClr val="17436A"/>
                </a:buClr>
                <a:buSzPct val="95454"/>
                <a:buFont typeface="Calibri"/>
                <a:buNone/>
              </a:pPr>
              <a:r>
                <a:rPr lang="en-US" sz="1050" i="1" u="none" strike="noStrike" cap="none" dirty="0">
                  <a:solidFill>
                    <a:srgbClr val="17436A"/>
                  </a:solidFill>
                  <a:latin typeface="Arial" panose="020B0604020202020204" pitchFamily="34" charset="0"/>
                  <a:cs typeface="Arial" panose="020B0604020202020204" pitchFamily="34" charset="0"/>
                </a:rPr>
                <a:t>2009-2017</a:t>
              </a:r>
            </a:p>
          </p:txBody>
        </p:sp>
        <p:pic>
          <p:nvPicPr>
            <p:cNvPr id="97" name="Shape 19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076053" y="5068112"/>
              <a:ext cx="1413330" cy="390245"/>
            </a:xfrm>
            <a:prstGeom prst="rect">
              <a:avLst/>
            </a:prstGeom>
            <a:noFill/>
            <a:ln>
              <a:noFill/>
            </a:ln>
          </p:spPr>
        </p:pic>
      </p:grpSp>
      <p:pic>
        <p:nvPicPr>
          <p:cNvPr id="98" name="Shape 200" descr="Image result for microsoft gold partner"/>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451449" y="4815835"/>
            <a:ext cx="1202201" cy="343161"/>
          </a:xfrm>
          <a:prstGeom prst="rect">
            <a:avLst/>
          </a:prstGeom>
          <a:noFill/>
          <a:ln>
            <a:noFill/>
          </a:ln>
        </p:spPr>
      </p:pic>
      <p:pic>
        <p:nvPicPr>
          <p:cNvPr id="99" name="Shape 20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0051124" y="4592560"/>
            <a:ext cx="1603394" cy="781277"/>
          </a:xfrm>
          <a:prstGeom prst="rect">
            <a:avLst/>
          </a:prstGeom>
          <a:noFill/>
          <a:ln>
            <a:noFill/>
          </a:ln>
        </p:spPr>
      </p:pic>
      <p:grpSp>
        <p:nvGrpSpPr>
          <p:cNvPr id="100" name="Shape 202"/>
          <p:cNvGrpSpPr/>
          <p:nvPr/>
        </p:nvGrpSpPr>
        <p:grpSpPr>
          <a:xfrm>
            <a:off x="10191877" y="3157738"/>
            <a:ext cx="1425140" cy="826902"/>
            <a:chOff x="7175239" y="3188056"/>
            <a:chExt cx="1777453" cy="1031324"/>
          </a:xfrm>
        </p:grpSpPr>
        <p:pic>
          <p:nvPicPr>
            <p:cNvPr id="101" name="Shape 20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243010" y="3442947"/>
              <a:ext cx="1468453" cy="546256"/>
            </a:xfrm>
            <a:prstGeom prst="rect">
              <a:avLst/>
            </a:prstGeom>
            <a:noFill/>
            <a:ln>
              <a:noFill/>
            </a:ln>
          </p:spPr>
        </p:pic>
        <p:sp>
          <p:nvSpPr>
            <p:cNvPr id="102" name="Shape 204"/>
            <p:cNvSpPr txBox="1"/>
            <p:nvPr/>
          </p:nvSpPr>
          <p:spPr>
            <a:xfrm>
              <a:off x="7220207" y="3188056"/>
              <a:ext cx="1313198" cy="32628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100" dirty="0">
                  <a:solidFill>
                    <a:schemeClr val="dk1"/>
                  </a:solidFill>
                  <a:latin typeface="Arial" panose="020B0604020202020204" pitchFamily="34" charset="0"/>
                  <a:cs typeface="Arial" panose="020B0604020202020204" pitchFamily="34" charset="0"/>
                </a:rPr>
                <a:t>Member of</a:t>
              </a:r>
            </a:p>
          </p:txBody>
        </p:sp>
        <p:sp>
          <p:nvSpPr>
            <p:cNvPr id="103" name="Shape 205"/>
            <p:cNvSpPr txBox="1"/>
            <p:nvPr/>
          </p:nvSpPr>
          <p:spPr>
            <a:xfrm>
              <a:off x="7175239" y="3893096"/>
              <a:ext cx="1777453" cy="32628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100" dirty="0">
                  <a:solidFill>
                    <a:schemeClr val="dk1"/>
                  </a:solidFill>
                  <a:latin typeface="Arial" panose="020B0604020202020204" pitchFamily="34" charset="0"/>
                  <a:cs typeface="Arial" panose="020B0604020202020204" pitchFamily="34" charset="0"/>
                </a:rPr>
                <a:t>Technology council</a:t>
              </a:r>
            </a:p>
          </p:txBody>
        </p:sp>
      </p:grpSp>
      <p:pic>
        <p:nvPicPr>
          <p:cNvPr id="104" name="Shape 20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789654" y="2882869"/>
            <a:ext cx="1295145" cy="1375494"/>
          </a:xfrm>
          <a:prstGeom prst="rect">
            <a:avLst/>
          </a:prstGeom>
          <a:noFill/>
          <a:ln>
            <a:noFill/>
          </a:ln>
        </p:spPr>
      </p:pic>
      <p:sp>
        <p:nvSpPr>
          <p:cNvPr id="105" name="Shape 207"/>
          <p:cNvSpPr/>
          <p:nvPr/>
        </p:nvSpPr>
        <p:spPr>
          <a:xfrm>
            <a:off x="7335585" y="1443933"/>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dirty="0">
              <a:solidFill>
                <a:schemeClr val="lt1"/>
              </a:solidFill>
              <a:latin typeface="Arial" panose="020B0604020202020204" pitchFamily="34" charset="0"/>
              <a:cs typeface="Arial" panose="020B0604020202020204" pitchFamily="34" charset="0"/>
              <a:sym typeface="Arial"/>
            </a:endParaRPr>
          </a:p>
        </p:txBody>
      </p:sp>
      <p:sp>
        <p:nvSpPr>
          <p:cNvPr id="106" name="Shape 208"/>
          <p:cNvSpPr/>
          <p:nvPr/>
        </p:nvSpPr>
        <p:spPr>
          <a:xfrm>
            <a:off x="8737808" y="2852424"/>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dirty="0">
              <a:solidFill>
                <a:schemeClr val="lt1"/>
              </a:solidFill>
              <a:latin typeface="Arial" panose="020B0604020202020204" pitchFamily="34" charset="0"/>
              <a:cs typeface="Arial" panose="020B0604020202020204" pitchFamily="34" charset="0"/>
              <a:sym typeface="Arial"/>
            </a:endParaRPr>
          </a:p>
        </p:txBody>
      </p:sp>
      <p:sp>
        <p:nvSpPr>
          <p:cNvPr id="107" name="Shape 209"/>
          <p:cNvSpPr/>
          <p:nvPr/>
        </p:nvSpPr>
        <p:spPr>
          <a:xfrm>
            <a:off x="10137163" y="1440016"/>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dirty="0">
              <a:solidFill>
                <a:schemeClr val="lt1"/>
              </a:solidFill>
              <a:latin typeface="Arial" panose="020B0604020202020204" pitchFamily="34" charset="0"/>
              <a:cs typeface="Arial" panose="020B0604020202020204" pitchFamily="34" charset="0"/>
              <a:sym typeface="Arial"/>
            </a:endParaRPr>
          </a:p>
        </p:txBody>
      </p:sp>
      <p:sp>
        <p:nvSpPr>
          <p:cNvPr id="108" name="Shape 210"/>
          <p:cNvSpPr/>
          <p:nvPr/>
        </p:nvSpPr>
        <p:spPr>
          <a:xfrm>
            <a:off x="7335585" y="4264058"/>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dirty="0">
              <a:solidFill>
                <a:schemeClr val="lt1"/>
              </a:solidFill>
              <a:latin typeface="Arial" panose="020B0604020202020204" pitchFamily="34" charset="0"/>
              <a:cs typeface="Arial" panose="020B0604020202020204" pitchFamily="34" charset="0"/>
              <a:sym typeface="Arial"/>
            </a:endParaRPr>
          </a:p>
        </p:txBody>
      </p:sp>
      <p:sp>
        <p:nvSpPr>
          <p:cNvPr id="109" name="Shape 211"/>
          <p:cNvSpPr/>
          <p:nvPr/>
        </p:nvSpPr>
        <p:spPr>
          <a:xfrm>
            <a:off x="10137163" y="4260141"/>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dirty="0">
              <a:solidFill>
                <a:schemeClr val="lt1"/>
              </a:solidFill>
              <a:latin typeface="Arial" panose="020B0604020202020204" pitchFamily="34" charset="0"/>
              <a:cs typeface="Arial" panose="020B0604020202020204" pitchFamily="34" charset="0"/>
              <a:sym typeface="Arial"/>
            </a:endParaRPr>
          </a:p>
        </p:txBody>
      </p:sp>
      <p:sp>
        <p:nvSpPr>
          <p:cNvPr id="110" name="Shape 212"/>
          <p:cNvSpPr/>
          <p:nvPr/>
        </p:nvSpPr>
        <p:spPr>
          <a:xfrm>
            <a:off x="7335585" y="1134700"/>
            <a:ext cx="548640" cy="36000"/>
          </a:xfrm>
          <a:prstGeom prst="rect">
            <a:avLst/>
          </a:prstGeom>
          <a:solidFill>
            <a:srgbClr val="C4DCF7"/>
          </a:solidFill>
          <a:ln>
            <a:noFill/>
          </a:ln>
        </p:spPr>
        <p:txBody>
          <a:bodyPr wrap="square" lIns="91425" tIns="45700" rIns="91425" bIns="45700" anchor="ctr" anchorCtr="0">
            <a:noAutofit/>
          </a:bodyPr>
          <a:lstStyle/>
          <a:p>
            <a:pPr marL="0" marR="0" lvl="0" indent="0" algn="ctr" rtl="0">
              <a:spcBef>
                <a:spcPts val="0"/>
              </a:spcBef>
              <a:buNone/>
            </a:pP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111" name="Shape 213"/>
          <p:cNvSpPr/>
          <p:nvPr/>
        </p:nvSpPr>
        <p:spPr>
          <a:xfrm>
            <a:off x="695017" y="3639408"/>
            <a:ext cx="1332000" cy="2429928"/>
          </a:xfrm>
          <a:prstGeom prst="rect">
            <a:avLst/>
          </a:prstGeom>
          <a:solidFill>
            <a:srgbClr val="D9D9D9"/>
          </a:solidFill>
          <a:ln w="50800" cap="flat" cmpd="sng">
            <a:solidFill>
              <a:srgbClr val="7F7F7F"/>
            </a:solidFill>
            <a:prstDash val="solid"/>
            <a:miter lim="800000"/>
            <a:headEnd type="none" w="med" len="med"/>
            <a:tailEnd type="none" w="med" len="med"/>
          </a:ln>
        </p:spPr>
        <p:txBody>
          <a:bodyPr wrap="square" lIns="18275" tIns="18275" rIns="18275" bIns="18275" anchor="ctr" anchorCtr="0">
            <a:noAutofit/>
          </a:bodyPr>
          <a:lstStyle/>
          <a:p>
            <a:pPr marL="0" marR="0" lvl="0" indent="0" algn="ctr" rtl="0">
              <a:spcBef>
                <a:spcPts val="0"/>
              </a:spcBef>
              <a:buNone/>
            </a:pPr>
            <a:endParaRPr sz="1600" b="1" dirty="0">
              <a:solidFill>
                <a:srgbClr val="052049"/>
              </a:solidFill>
              <a:latin typeface="Arial" panose="020B0604020202020204" pitchFamily="34" charset="0"/>
              <a:cs typeface="Arial" panose="020B0604020202020204" pitchFamily="34" charset="0"/>
            </a:endParaRPr>
          </a:p>
        </p:txBody>
      </p:sp>
      <p:sp>
        <p:nvSpPr>
          <p:cNvPr id="112" name="Shape 214"/>
          <p:cNvSpPr txBox="1"/>
          <p:nvPr/>
        </p:nvSpPr>
        <p:spPr>
          <a:xfrm>
            <a:off x="695024" y="3855798"/>
            <a:ext cx="1425000" cy="9540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400" u="none" dirty="0">
                <a:solidFill>
                  <a:srgbClr val="1F4D75"/>
                </a:solidFill>
                <a:latin typeface="Arial" panose="020B0604020202020204" pitchFamily="34" charset="0"/>
                <a:cs typeface="Arial" panose="020B0604020202020204" pitchFamily="34" charset="0"/>
              </a:rPr>
              <a:t>Frost &amp; Sulliva</a:t>
            </a:r>
            <a:r>
              <a:rPr lang="en-US" sz="1400" dirty="0">
                <a:solidFill>
                  <a:srgbClr val="1F4D75"/>
                </a:solidFill>
                <a:latin typeface="Arial" panose="020B0604020202020204" pitchFamily="34" charset="0"/>
                <a:cs typeface="Arial" panose="020B0604020202020204" pitchFamily="34" charset="0"/>
              </a:rPr>
              <a:t>n</a:t>
            </a:r>
          </a:p>
          <a:p>
            <a:pPr marL="0" marR="0" lvl="0" indent="0" algn="l" rtl="0">
              <a:spcBef>
                <a:spcPts val="0"/>
              </a:spcBef>
              <a:buSzPct val="25000"/>
              <a:buNone/>
            </a:pPr>
            <a:endParaRPr lang="en-US" sz="1400" u="none" dirty="0">
              <a:solidFill>
                <a:srgbClr val="1F4D75"/>
              </a:solidFill>
              <a:latin typeface="Arial" panose="020B0604020202020204" pitchFamily="34" charset="0"/>
              <a:cs typeface="Arial" panose="020B0604020202020204" pitchFamily="34" charset="0"/>
            </a:endParaRPr>
          </a:p>
          <a:p>
            <a:pPr marL="0" marR="0" lvl="0" indent="0" algn="l" rtl="0">
              <a:spcBef>
                <a:spcPts val="0"/>
              </a:spcBef>
              <a:buSzPct val="25000"/>
              <a:buNone/>
            </a:pPr>
            <a:r>
              <a:rPr lang="en-US" sz="1400" u="none" dirty="0">
                <a:solidFill>
                  <a:srgbClr val="1F4D75"/>
                </a:solidFill>
                <a:latin typeface="Arial" panose="020B0604020202020204" pitchFamily="34" charset="0"/>
                <a:cs typeface="Arial" panose="020B0604020202020204" pitchFamily="34" charset="0"/>
              </a:rPr>
              <a:t>Analytics Solutions Provider 2017</a:t>
            </a:r>
          </a:p>
        </p:txBody>
      </p:sp>
      <p:sp>
        <p:nvSpPr>
          <p:cNvPr id="113" name="Shape 215"/>
          <p:cNvSpPr txBox="1"/>
          <p:nvPr/>
        </p:nvSpPr>
        <p:spPr>
          <a:xfrm>
            <a:off x="984018" y="4902325"/>
            <a:ext cx="1018500" cy="5232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400" b="1" dirty="0">
                <a:solidFill>
                  <a:srgbClr val="2E75B6"/>
                </a:solidFill>
                <a:latin typeface="Arial" panose="020B0604020202020204" pitchFamily="34" charset="0"/>
                <a:cs typeface="Arial" panose="020B0604020202020204" pitchFamily="34" charset="0"/>
              </a:rPr>
              <a:t>#1</a:t>
            </a:r>
          </a:p>
        </p:txBody>
      </p:sp>
      <p:sp>
        <p:nvSpPr>
          <p:cNvPr id="114" name="Shape 216"/>
          <p:cNvSpPr/>
          <p:nvPr/>
        </p:nvSpPr>
        <p:spPr>
          <a:xfrm>
            <a:off x="2295283" y="3639408"/>
            <a:ext cx="1332000" cy="2429928"/>
          </a:xfrm>
          <a:prstGeom prst="rect">
            <a:avLst/>
          </a:prstGeom>
          <a:solidFill>
            <a:srgbClr val="D9D9D9"/>
          </a:solidFill>
          <a:ln w="50800" cap="flat" cmpd="sng">
            <a:solidFill>
              <a:srgbClr val="052049"/>
            </a:solidFill>
            <a:prstDash val="solid"/>
            <a:miter lim="800000"/>
            <a:headEnd type="none" w="med" len="med"/>
            <a:tailEnd type="none" w="med" len="med"/>
          </a:ln>
        </p:spPr>
        <p:txBody>
          <a:bodyPr wrap="square" lIns="18275" tIns="18275" rIns="18275" bIns="18275" anchor="ctr" anchorCtr="0">
            <a:noAutofit/>
          </a:bodyPr>
          <a:lstStyle/>
          <a:p>
            <a:pPr marL="0" marR="0" lvl="0" indent="0" algn="ctr" rtl="0">
              <a:spcBef>
                <a:spcPts val="0"/>
              </a:spcBef>
              <a:buNone/>
            </a:pPr>
            <a:endParaRPr sz="2400" b="1" dirty="0">
              <a:solidFill>
                <a:srgbClr val="052049"/>
              </a:solidFill>
              <a:latin typeface="Arial" panose="020B0604020202020204" pitchFamily="34" charset="0"/>
              <a:cs typeface="Arial" panose="020B0604020202020204" pitchFamily="34" charset="0"/>
            </a:endParaRPr>
          </a:p>
        </p:txBody>
      </p:sp>
      <p:grpSp>
        <p:nvGrpSpPr>
          <p:cNvPr id="115" name="Shape 217"/>
          <p:cNvGrpSpPr/>
          <p:nvPr/>
        </p:nvGrpSpPr>
        <p:grpSpPr>
          <a:xfrm>
            <a:off x="2337253" y="4449505"/>
            <a:ext cx="1357541" cy="1565206"/>
            <a:chOff x="2309993" y="4929292"/>
            <a:chExt cx="1357541" cy="1381045"/>
          </a:xfrm>
        </p:grpSpPr>
        <p:sp>
          <p:nvSpPr>
            <p:cNvPr id="116" name="Shape 218"/>
            <p:cNvSpPr txBox="1"/>
            <p:nvPr/>
          </p:nvSpPr>
          <p:spPr>
            <a:xfrm>
              <a:off x="2649034" y="4929292"/>
              <a:ext cx="1018500" cy="4617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400" b="1" dirty="0">
                  <a:solidFill>
                    <a:srgbClr val="2E75B6"/>
                  </a:solidFill>
                  <a:latin typeface="Arial" panose="020B0604020202020204" pitchFamily="34" charset="0"/>
                  <a:cs typeface="Arial" panose="020B0604020202020204" pitchFamily="34" charset="0"/>
                </a:rPr>
                <a:t>9</a:t>
              </a:r>
            </a:p>
          </p:txBody>
        </p:sp>
        <p:sp>
          <p:nvSpPr>
            <p:cNvPr id="117" name="Shape 219"/>
            <p:cNvSpPr txBox="1"/>
            <p:nvPr/>
          </p:nvSpPr>
          <p:spPr>
            <a:xfrm>
              <a:off x="2309993" y="5278337"/>
              <a:ext cx="1329900" cy="10320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400" u="none" dirty="0">
                  <a:solidFill>
                    <a:srgbClr val="1F4D75"/>
                  </a:solidFill>
                  <a:latin typeface="Arial" panose="020B0604020202020204" pitchFamily="34" charset="0"/>
                  <a:cs typeface="Arial" panose="020B0604020202020204" pitchFamily="34" charset="0"/>
                </a:rPr>
                <a:t>consecutive times in Deloitte Technology Fast50</a:t>
              </a:r>
            </a:p>
          </p:txBody>
        </p:sp>
      </p:grpSp>
      <p:sp>
        <p:nvSpPr>
          <p:cNvPr id="118" name="Shape 220"/>
          <p:cNvSpPr/>
          <p:nvPr/>
        </p:nvSpPr>
        <p:spPr>
          <a:xfrm>
            <a:off x="3920958" y="3639408"/>
            <a:ext cx="1332000" cy="2429928"/>
          </a:xfrm>
          <a:prstGeom prst="rect">
            <a:avLst/>
          </a:prstGeom>
          <a:solidFill>
            <a:srgbClr val="D9D9D9"/>
          </a:solidFill>
          <a:ln w="50800" cap="flat" cmpd="sng">
            <a:solidFill>
              <a:schemeClr val="accent3"/>
            </a:solidFill>
            <a:prstDash val="solid"/>
            <a:miter lim="800000"/>
            <a:headEnd type="none" w="med" len="med"/>
            <a:tailEnd type="none" w="med" len="med"/>
          </a:ln>
        </p:spPr>
        <p:txBody>
          <a:bodyPr wrap="square" lIns="18275" tIns="18275" rIns="18275" bIns="18275" anchor="ctr" anchorCtr="0">
            <a:noAutofit/>
          </a:bodyPr>
          <a:lstStyle/>
          <a:p>
            <a:pPr marL="0" marR="0" lvl="0" indent="0" algn="ctr" rtl="0">
              <a:spcBef>
                <a:spcPts val="0"/>
              </a:spcBef>
              <a:buNone/>
            </a:pPr>
            <a:endParaRPr sz="2400" b="1" dirty="0">
              <a:solidFill>
                <a:srgbClr val="052049"/>
              </a:solidFill>
              <a:latin typeface="Arial" panose="020B0604020202020204" pitchFamily="34" charset="0"/>
              <a:cs typeface="Arial" panose="020B0604020202020204" pitchFamily="34" charset="0"/>
            </a:endParaRPr>
          </a:p>
        </p:txBody>
      </p:sp>
      <p:grpSp>
        <p:nvGrpSpPr>
          <p:cNvPr id="119" name="Shape 221"/>
          <p:cNvGrpSpPr/>
          <p:nvPr/>
        </p:nvGrpSpPr>
        <p:grpSpPr>
          <a:xfrm>
            <a:off x="3983154" y="3980992"/>
            <a:ext cx="1284199" cy="1210206"/>
            <a:chOff x="3984029" y="4190842"/>
            <a:chExt cx="1470337" cy="1210206"/>
          </a:xfrm>
        </p:grpSpPr>
        <p:sp>
          <p:nvSpPr>
            <p:cNvPr id="120" name="Shape 222"/>
            <p:cNvSpPr txBox="1"/>
            <p:nvPr/>
          </p:nvSpPr>
          <p:spPr>
            <a:xfrm>
              <a:off x="3984029" y="4877828"/>
              <a:ext cx="1383436" cy="5232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400" b="1" dirty="0">
                  <a:solidFill>
                    <a:srgbClr val="2E75B6"/>
                  </a:solidFill>
                  <a:latin typeface="Arial" panose="020B0604020202020204" pitchFamily="34" charset="0"/>
                  <a:cs typeface="Arial" panose="020B0604020202020204" pitchFamily="34" charset="0"/>
                </a:rPr>
                <a:t>&gt;85%</a:t>
              </a:r>
            </a:p>
          </p:txBody>
        </p:sp>
        <p:sp>
          <p:nvSpPr>
            <p:cNvPr id="121" name="Shape 223"/>
            <p:cNvSpPr txBox="1"/>
            <p:nvPr/>
          </p:nvSpPr>
          <p:spPr>
            <a:xfrm>
              <a:off x="4013704" y="4190842"/>
              <a:ext cx="1440662" cy="523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u="none" dirty="0">
                  <a:solidFill>
                    <a:srgbClr val="1F4D75"/>
                  </a:solidFill>
                  <a:latin typeface="Arial" panose="020B0604020202020204" pitchFamily="34" charset="0"/>
                  <a:cs typeface="Arial" panose="020B0604020202020204" pitchFamily="34" charset="0"/>
                </a:rPr>
                <a:t>Repeat </a:t>
              </a:r>
            </a:p>
            <a:p>
              <a:pPr marL="0" marR="0" lvl="0" indent="0" algn="l" rtl="0">
                <a:spcBef>
                  <a:spcPts val="0"/>
                </a:spcBef>
                <a:buSzPct val="25000"/>
                <a:buNone/>
              </a:pPr>
              <a:r>
                <a:rPr lang="en-US" sz="1400" u="none" dirty="0">
                  <a:solidFill>
                    <a:srgbClr val="1F4D75"/>
                  </a:solidFill>
                  <a:latin typeface="Arial" panose="020B0604020202020204" pitchFamily="34" charset="0"/>
                  <a:cs typeface="Arial" panose="020B0604020202020204" pitchFamily="34" charset="0"/>
                </a:rPr>
                <a:t>Business at </a:t>
              </a:r>
            </a:p>
          </p:txBody>
        </p:sp>
      </p:grpSp>
      <p:sp>
        <p:nvSpPr>
          <p:cNvPr id="122" name="Shape 224"/>
          <p:cNvSpPr txBox="1"/>
          <p:nvPr/>
        </p:nvSpPr>
        <p:spPr>
          <a:xfrm>
            <a:off x="734831" y="5083895"/>
            <a:ext cx="1357500" cy="11697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400" u="none" dirty="0">
                <a:solidFill>
                  <a:srgbClr val="1F4D75"/>
                </a:solidFill>
                <a:latin typeface="Arial" panose="020B0604020202020204" pitchFamily="34" charset="0"/>
                <a:cs typeface="Arial" panose="020B0604020202020204" pitchFamily="34" charset="0"/>
              </a:rPr>
              <a:t>Analytics Company of the Year 2015</a:t>
            </a:r>
          </a:p>
        </p:txBody>
      </p:sp>
      <p:sp>
        <p:nvSpPr>
          <p:cNvPr id="123" name="Shape 225"/>
          <p:cNvSpPr txBox="1"/>
          <p:nvPr/>
        </p:nvSpPr>
        <p:spPr>
          <a:xfrm>
            <a:off x="2350000" y="3779521"/>
            <a:ext cx="1262223" cy="73866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u="none" dirty="0">
                <a:solidFill>
                  <a:srgbClr val="1F4D75"/>
                </a:solidFill>
                <a:latin typeface="Arial" panose="020B0604020202020204" pitchFamily="34" charset="0"/>
                <a:cs typeface="Arial" panose="020B0604020202020204" pitchFamily="34" charset="0"/>
              </a:rPr>
              <a:t>Only company recognized</a:t>
            </a:r>
          </a:p>
        </p:txBody>
      </p:sp>
      <p:grpSp>
        <p:nvGrpSpPr>
          <p:cNvPr id="124" name="Shape 226"/>
          <p:cNvGrpSpPr/>
          <p:nvPr/>
        </p:nvGrpSpPr>
        <p:grpSpPr>
          <a:xfrm>
            <a:off x="10180030" y="1536070"/>
            <a:ext cx="1316429" cy="1218116"/>
            <a:chOff x="6950384" y="1832944"/>
            <a:chExt cx="1499490" cy="1444523"/>
          </a:xfrm>
        </p:grpSpPr>
        <p:sp>
          <p:nvSpPr>
            <p:cNvPr id="125" name="Shape 227"/>
            <p:cNvSpPr/>
            <p:nvPr/>
          </p:nvSpPr>
          <p:spPr>
            <a:xfrm>
              <a:off x="6950384" y="2323316"/>
              <a:ext cx="1499490" cy="954151"/>
            </a:xfrm>
            <a:prstGeom prst="rect">
              <a:avLst/>
            </a:prstGeom>
            <a:solidFill>
              <a:srgbClr val="D3E5FF"/>
            </a:solidFill>
            <a:ln>
              <a:noFill/>
            </a:ln>
          </p:spPr>
          <p:txBody>
            <a:bodyPr wrap="square" lIns="91425" tIns="45700" rIns="91425" bIns="45700" anchor="ctr" anchorCtr="0">
              <a:noAutofit/>
            </a:bodyPr>
            <a:lstStyle/>
            <a:p>
              <a:pPr marL="0" marR="0" lvl="0" indent="0" algn="ctr" rtl="0">
                <a:spcBef>
                  <a:spcPts val="0"/>
                </a:spcBef>
                <a:buSzPct val="25000"/>
                <a:buNone/>
              </a:pPr>
              <a:r>
                <a:rPr lang="en-US" sz="1100" dirty="0">
                  <a:solidFill>
                    <a:schemeClr val="dk1"/>
                  </a:solidFill>
                  <a:latin typeface="Arial" panose="020B0604020202020204" pitchFamily="34" charset="0"/>
                  <a:cs typeface="Arial" panose="020B0604020202020204" pitchFamily="34" charset="0"/>
                  <a:sym typeface="Arial"/>
                </a:rPr>
                <a:t>Strong</a:t>
              </a:r>
              <a:r>
                <a:rPr lang="en-US" sz="1100" b="1" dirty="0">
                  <a:solidFill>
                    <a:schemeClr val="dk1"/>
                  </a:solidFill>
                  <a:latin typeface="Arial" panose="020B0604020202020204" pitchFamily="34" charset="0"/>
                  <a:cs typeface="Arial" panose="020B0604020202020204" pitchFamily="34" charset="0"/>
                  <a:sym typeface="Arial"/>
                </a:rPr>
                <a:t> </a:t>
              </a:r>
              <a:r>
                <a:rPr lang="en-US" sz="1100" dirty="0">
                  <a:solidFill>
                    <a:schemeClr val="dk1"/>
                  </a:solidFill>
                  <a:latin typeface="Arial" panose="020B0604020202020204" pitchFamily="34" charset="0"/>
                  <a:cs typeface="Arial" panose="020B0604020202020204" pitchFamily="34" charset="0"/>
                  <a:sym typeface="Arial"/>
                </a:rPr>
                <a:t>Performer</a:t>
              </a:r>
              <a:r>
                <a:rPr lang="en-US" sz="1100" b="1" dirty="0">
                  <a:solidFill>
                    <a:schemeClr val="dk1"/>
                  </a:solidFill>
                  <a:latin typeface="Arial" panose="020B0604020202020204" pitchFamily="34" charset="0"/>
                  <a:cs typeface="Arial" panose="020B0604020202020204" pitchFamily="34" charset="0"/>
                  <a:sym typeface="Arial"/>
                </a:rPr>
                <a:t> </a:t>
              </a:r>
              <a:r>
                <a:rPr lang="en-US" sz="1100" dirty="0">
                  <a:solidFill>
                    <a:schemeClr val="dk1"/>
                  </a:solidFill>
                  <a:latin typeface="Arial" panose="020B0604020202020204" pitchFamily="34" charset="0"/>
                  <a:cs typeface="Arial" panose="020B0604020202020204" pitchFamily="34" charset="0"/>
                  <a:sym typeface="Arial"/>
                </a:rPr>
                <a:t>- Customer Analytics Services, 2017</a:t>
              </a:r>
            </a:p>
          </p:txBody>
        </p:sp>
        <p:pic>
          <p:nvPicPr>
            <p:cNvPr id="126" name="Shape 22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6950385" y="1832944"/>
              <a:ext cx="1499164" cy="518260"/>
            </a:xfrm>
            <a:prstGeom prst="rect">
              <a:avLst/>
            </a:prstGeom>
            <a:noFill/>
            <a:ln>
              <a:noFill/>
            </a:ln>
          </p:spPr>
        </p:pic>
      </p:grpSp>
    </p:spTree>
    <p:extLst>
      <p:ext uri="{BB962C8B-B14F-4D97-AF65-F5344CB8AC3E}">
        <p14:creationId xmlns:p14="http://schemas.microsoft.com/office/powerpoint/2010/main" val="57441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55" name="Shape 255"/>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marL="0" marR="0" lvl="0" indent="-177800" algn="ctr" rtl="0">
              <a:lnSpc>
                <a:spcPct val="90000"/>
              </a:lnSpc>
              <a:spcBef>
                <a:spcPts val="0"/>
              </a:spcBef>
              <a:buClr>
                <a:schemeClr val="lt1"/>
              </a:buClr>
              <a:buSzPct val="100000"/>
              <a:buFont typeface="Arial"/>
              <a:buNone/>
            </a:pPr>
            <a:r>
              <a:rPr lang="en-US" sz="2800" b="0" i="0" u="none" strike="noStrike" cap="none" dirty="0">
                <a:solidFill>
                  <a:schemeClr val="lt1"/>
                </a:solidFill>
                <a:ea typeface="Arial"/>
                <a:sym typeface="Arial"/>
              </a:rPr>
              <a:t>Trusted analytics partner to the world’s most recognized brands </a:t>
            </a:r>
          </a:p>
        </p:txBody>
      </p:sp>
      <p:sp>
        <p:nvSpPr>
          <p:cNvPr id="19" name="Rectangle 18">
            <a:extLst>
              <a:ext uri="{FF2B5EF4-FFF2-40B4-BE49-F238E27FC236}">
                <a16:creationId xmlns:a16="http://schemas.microsoft.com/office/drawing/2014/main" id="{D8CB883C-7D04-45F5-A4CB-4CFA1FE26896}"/>
              </a:ext>
            </a:extLst>
          </p:cNvPr>
          <p:cNvSpPr/>
          <p:nvPr/>
        </p:nvSpPr>
        <p:spPr>
          <a:xfrm>
            <a:off x="510393" y="1048759"/>
            <a:ext cx="4461241" cy="5215272"/>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B44D928-2459-4E07-BBCB-DCD38753B84D}"/>
              </a:ext>
            </a:extLst>
          </p:cNvPr>
          <p:cNvGrpSpPr/>
          <p:nvPr/>
        </p:nvGrpSpPr>
        <p:grpSpPr>
          <a:xfrm>
            <a:off x="5349972" y="2284517"/>
            <a:ext cx="6842028" cy="2684981"/>
            <a:chOff x="753007" y="3831782"/>
            <a:chExt cx="6842028" cy="2684981"/>
          </a:xfrm>
        </p:grpSpPr>
        <p:pic>
          <p:nvPicPr>
            <p:cNvPr id="21" name="Picture 20">
              <a:extLst>
                <a:ext uri="{FF2B5EF4-FFF2-40B4-BE49-F238E27FC236}">
                  <a16:creationId xmlns:a16="http://schemas.microsoft.com/office/drawing/2014/main" id="{EEDE41A3-634A-419A-9855-1A74E4F26225}"/>
                </a:ext>
              </a:extLst>
            </p:cNvPr>
            <p:cNvPicPr>
              <a:picLocks noChangeAspect="1"/>
            </p:cNvPicPr>
            <p:nvPr/>
          </p:nvPicPr>
          <p:blipFill>
            <a:blip r:embed="rId3" cstate="email">
              <a:biLevel thresh="75000"/>
              <a:extLst>
                <a:ext uri="{28A0092B-C50C-407E-A947-70E740481C1C}">
                  <a14:useLocalDpi xmlns:a14="http://schemas.microsoft.com/office/drawing/2010/main"/>
                </a:ext>
              </a:extLst>
            </a:blip>
            <a:stretch>
              <a:fillRect/>
            </a:stretch>
          </p:blipFill>
          <p:spPr>
            <a:xfrm>
              <a:off x="844693" y="5336755"/>
              <a:ext cx="6750342" cy="1180008"/>
            </a:xfrm>
            <a:prstGeom prst="rect">
              <a:avLst/>
            </a:prstGeom>
          </p:spPr>
        </p:pic>
        <p:sp>
          <p:nvSpPr>
            <p:cNvPr id="22" name="TextBox 21">
              <a:extLst>
                <a:ext uri="{FF2B5EF4-FFF2-40B4-BE49-F238E27FC236}">
                  <a16:creationId xmlns:a16="http://schemas.microsoft.com/office/drawing/2014/main" id="{FF25E721-F04D-4F52-8778-3899057D1252}"/>
                </a:ext>
              </a:extLst>
            </p:cNvPr>
            <p:cNvSpPr txBox="1"/>
            <p:nvPr/>
          </p:nvSpPr>
          <p:spPr>
            <a:xfrm>
              <a:off x="753007" y="3831782"/>
              <a:ext cx="6261943" cy="14773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We empower customers in their </a:t>
              </a:r>
              <a:r>
                <a:rPr kumimoji="0" lang="en-IN" sz="1800" b="0" i="1" u="none" strike="noStrike" kern="1200" cap="none" spc="0" normalizeH="0" baseline="0" noProof="0" dirty="0">
                  <a:ln>
                    <a:noFill/>
                  </a:ln>
                  <a:solidFill>
                    <a:prstClr val="black"/>
                  </a:solidFill>
                  <a:effectLst/>
                  <a:uLnTx/>
                  <a:uFillTx/>
                  <a:latin typeface="Calibri" panose="020F0502020204030204"/>
                  <a:ea typeface="+mn-ea"/>
                  <a:cs typeface="+mn-cs"/>
                </a:rPr>
                <a:t>transformation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journey by helping them move up the </a:t>
              </a:r>
              <a:r>
                <a:rPr kumimoji="0" lang="en-IN" sz="1800" b="0" i="1" u="none" strike="noStrike" kern="1200" cap="none" spc="0" normalizeH="0" baseline="0" noProof="0" dirty="0">
                  <a:ln>
                    <a:noFill/>
                  </a:ln>
                  <a:solidFill>
                    <a:prstClr val="black"/>
                  </a:solidFill>
                  <a:effectLst/>
                  <a:uLnTx/>
                  <a:uFillTx/>
                  <a:latin typeface="Calibri" panose="020F0502020204030204"/>
                  <a:ea typeface="+mn-ea"/>
                  <a:cs typeface="+mn-cs"/>
                </a:rPr>
                <a:t>analytics maturity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curve through </a:t>
              </a:r>
              <a:r>
                <a:rPr kumimoji="0" lang="en-IN" sz="1800" b="0" i="1" u="none" strike="noStrike" kern="1200" cap="none" spc="0" normalizeH="0" baseline="0" noProof="0" dirty="0">
                  <a:ln>
                    <a:noFill/>
                  </a:ln>
                  <a:solidFill>
                    <a:prstClr val="black"/>
                  </a:solidFill>
                  <a:effectLst/>
                  <a:uLnTx/>
                  <a:uFillTx/>
                  <a:latin typeface="Calibri" panose="020F0502020204030204"/>
                  <a:ea typeface="+mn-ea"/>
                  <a:cs typeface="+mn-cs"/>
                </a:rPr>
                <a:t>actionable insights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that leads to </a:t>
              </a:r>
              <a:r>
                <a:rPr kumimoji="0" lang="en-IN" sz="1800" b="0" i="1" u="none" strike="noStrike" kern="1200" cap="none" spc="0" normalizeH="0" baseline="0" noProof="0" dirty="0">
                  <a:ln>
                    <a:noFill/>
                  </a:ln>
                  <a:solidFill>
                    <a:prstClr val="black"/>
                  </a:solidFill>
                  <a:effectLst/>
                  <a:uLnTx/>
                  <a:uFillTx/>
                  <a:latin typeface="Calibri" panose="020F0502020204030204"/>
                  <a:ea typeface="+mn-ea"/>
                  <a:cs typeface="+mn-cs"/>
                </a:rPr>
                <a:t>data-driven decisions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that achieve </a:t>
              </a:r>
              <a:r>
                <a:rPr kumimoji="0" lang="en-IN" sz="1800" b="0" i="1" u="none" strike="noStrike" kern="1200" cap="none" spc="0" normalizeH="0" baseline="0" noProof="0" dirty="0">
                  <a:ln>
                    <a:noFill/>
                  </a:ln>
                  <a:solidFill>
                    <a:prstClr val="black"/>
                  </a:solidFill>
                  <a:effectLst/>
                  <a:uLnTx/>
                  <a:uFillTx/>
                  <a:latin typeface="Calibri" panose="020F0502020204030204"/>
                  <a:ea typeface="+mn-ea"/>
                  <a:cs typeface="+mn-cs"/>
                </a:rPr>
                <a:t>business goals.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3" name="Picture 22">
            <a:extLst>
              <a:ext uri="{FF2B5EF4-FFF2-40B4-BE49-F238E27FC236}">
                <a16:creationId xmlns:a16="http://schemas.microsoft.com/office/drawing/2014/main" id="{634D3FD5-344F-44C9-AE44-84A18C2930E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1428" y="856253"/>
            <a:ext cx="3795207" cy="5352324"/>
          </a:xfrm>
          <a:prstGeom prst="rect">
            <a:avLst/>
          </a:prstGeom>
        </p:spPr>
      </p:pic>
      <p:sp>
        <p:nvSpPr>
          <p:cNvPr id="24" name="Shape 308">
            <a:extLst>
              <a:ext uri="{FF2B5EF4-FFF2-40B4-BE49-F238E27FC236}">
                <a16:creationId xmlns:a16="http://schemas.microsoft.com/office/drawing/2014/main" id="{68B62270-12F5-4FE4-9E51-ECBCDE74AE9E}"/>
              </a:ext>
            </a:extLst>
          </p:cNvPr>
          <p:cNvSpPr txBox="1">
            <a:spLocks/>
          </p:cNvSpPr>
          <p:nvPr/>
        </p:nvSpPr>
        <p:spPr>
          <a:xfrm>
            <a:off x="2741014" y="1433659"/>
            <a:ext cx="10940304" cy="408349"/>
          </a:xfrm>
          <a:prstGeom prst="rect">
            <a:avLst/>
          </a:prstGeom>
          <a:noFill/>
          <a:ln>
            <a:noFill/>
          </a:ln>
        </p:spPr>
        <p:txBody>
          <a:bodyPr vert="horz" wrap="square" lIns="91425" tIns="45700" rIns="91425" bIns="45700" rtlCol="0" anchor="ctr" anchorCtr="0">
            <a:noAutofit/>
          </a:bodyPr>
          <a:lstStyle>
            <a:lvl1pPr algn="ctr" defTabSz="914400" rtl="0" eaLnBrk="1" latinLnBrk="0" hangingPunct="1">
              <a:lnSpc>
                <a:spcPct val="90000"/>
              </a:lnSpc>
              <a:spcBef>
                <a:spcPct val="0"/>
              </a:spcBef>
              <a:buNone/>
              <a:defRPr sz="2800" kern="1200">
                <a:solidFill>
                  <a:schemeClr val="bg1"/>
                </a:solidFill>
                <a:latin typeface="Arial" panose="020B0604020202020204" pitchFamily="34" charset="0"/>
                <a:ea typeface="+mj-ea"/>
                <a:cs typeface="Arial" panose="020B0604020202020204" pitchFamily="34" charset="0"/>
              </a:defRPr>
            </a:lvl1pPr>
          </a:lstStyle>
          <a:p>
            <a:r>
              <a:rPr lang="en-US" sz="2000" b="1" dirty="0">
                <a:solidFill>
                  <a:schemeClr val="tx1"/>
                </a:solidFill>
                <a:latin typeface="+mn-lt"/>
              </a:rPr>
              <a:t>The </a:t>
            </a:r>
            <a:r>
              <a:rPr lang="en-US" sz="2000" b="1" dirty="0" err="1">
                <a:solidFill>
                  <a:schemeClr val="tx1"/>
                </a:solidFill>
                <a:latin typeface="+mn-lt"/>
              </a:rPr>
              <a:t>LatentView</a:t>
            </a:r>
            <a:r>
              <a:rPr lang="en-US" sz="2000" b="1" dirty="0">
                <a:solidFill>
                  <a:schemeClr val="tx1"/>
                </a:solidFill>
                <a:latin typeface="+mn-lt"/>
              </a:rPr>
              <a:t> Approach</a:t>
            </a:r>
          </a:p>
        </p:txBody>
      </p:sp>
    </p:spTree>
    <p:extLst>
      <p:ext uri="{BB962C8B-B14F-4D97-AF65-F5344CB8AC3E}">
        <p14:creationId xmlns:p14="http://schemas.microsoft.com/office/powerpoint/2010/main" val="234922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358586D4-0958-4427-B525-42BF6162DFB5}"/>
              </a:ext>
            </a:extLst>
          </p:cNvPr>
          <p:cNvCxnSpPr/>
          <p:nvPr/>
        </p:nvCxnSpPr>
        <p:spPr>
          <a:xfrm flipV="1">
            <a:off x="631554" y="3951936"/>
            <a:ext cx="1990596" cy="1639228"/>
          </a:xfrm>
          <a:prstGeom prst="line">
            <a:avLst/>
          </a:prstGeom>
          <a:ln w="212725" cmpd="sng">
            <a:gradFill>
              <a:gsLst>
                <a:gs pos="0">
                  <a:schemeClr val="tx1"/>
                </a:gs>
                <a:gs pos="87000">
                  <a:schemeClr val="accent2"/>
                </a:gs>
                <a:gs pos="83000">
                  <a:schemeClr val="accent1">
                    <a:lumMod val="45000"/>
                    <a:lumOff val="55000"/>
                  </a:schemeClr>
                </a:gs>
                <a:gs pos="100000">
                  <a:schemeClr val="accent1">
                    <a:lumMod val="30000"/>
                    <a:lumOff val="70000"/>
                  </a:schemeClr>
                </a:gs>
              </a:gsLst>
              <a:lin ang="5400000" scaled="1"/>
            </a:gradFill>
            <a:headEnd type="oval" w="sm" len="sm"/>
          </a:ln>
          <a:effectLst>
            <a:softEdge rad="31750"/>
          </a:effectLst>
        </p:spPr>
        <p:style>
          <a:lnRef idx="3">
            <a:schemeClr val="dk1"/>
          </a:lnRef>
          <a:fillRef idx="0">
            <a:schemeClr val="dk1"/>
          </a:fillRef>
          <a:effectRef idx="2">
            <a:schemeClr val="dk1"/>
          </a:effectRef>
          <a:fontRef idx="minor">
            <a:schemeClr val="tx1"/>
          </a:fontRef>
        </p:style>
      </p:cxnSp>
      <p:sp>
        <p:nvSpPr>
          <p:cNvPr id="308" name="Shape 308"/>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r>
              <a:rPr lang="en-US" dirty="0"/>
              <a:t>Enabling the data driven decision making journey by…</a:t>
            </a:r>
          </a:p>
        </p:txBody>
      </p:sp>
      <p:cxnSp>
        <p:nvCxnSpPr>
          <p:cNvPr id="21" name="Straight Connector 20">
            <a:extLst>
              <a:ext uri="{FF2B5EF4-FFF2-40B4-BE49-F238E27FC236}">
                <a16:creationId xmlns:a16="http://schemas.microsoft.com/office/drawing/2014/main" id="{1D9BE5CD-3547-4962-99B6-30185265743D}"/>
              </a:ext>
            </a:extLst>
          </p:cNvPr>
          <p:cNvCxnSpPr/>
          <p:nvPr/>
        </p:nvCxnSpPr>
        <p:spPr>
          <a:xfrm flipV="1">
            <a:off x="5861476" y="2903720"/>
            <a:ext cx="3522341" cy="501805"/>
          </a:xfrm>
          <a:prstGeom prst="line">
            <a:avLst/>
          </a:prstGeom>
          <a:ln w="212725" cmpd="sng">
            <a:gradFill>
              <a:gsLst>
                <a:gs pos="0">
                  <a:schemeClr val="tx1"/>
                </a:gs>
                <a:gs pos="87000">
                  <a:schemeClr val="accent2"/>
                </a:gs>
                <a:gs pos="83000">
                  <a:schemeClr val="accent1">
                    <a:lumMod val="45000"/>
                    <a:lumOff val="55000"/>
                  </a:schemeClr>
                </a:gs>
                <a:gs pos="100000">
                  <a:schemeClr val="accent1">
                    <a:lumMod val="30000"/>
                    <a:lumOff val="70000"/>
                  </a:schemeClr>
                </a:gs>
              </a:gsLst>
              <a:lin ang="5400000" scaled="1"/>
            </a:gradFill>
            <a:headEnd type="oval"/>
          </a:ln>
          <a:effectLst>
            <a:softEdge rad="31750"/>
          </a:effectLst>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4232ACC6-1261-415C-ACBE-6816008D433B}"/>
              </a:ext>
            </a:extLst>
          </p:cNvPr>
          <p:cNvCxnSpPr/>
          <p:nvPr/>
        </p:nvCxnSpPr>
        <p:spPr>
          <a:xfrm flipH="1">
            <a:off x="9296052" y="1069742"/>
            <a:ext cx="2491038" cy="2145238"/>
          </a:xfrm>
          <a:prstGeom prst="line">
            <a:avLst/>
          </a:prstGeom>
          <a:ln w="212725" cmpd="sng">
            <a:gradFill>
              <a:gsLst>
                <a:gs pos="0">
                  <a:schemeClr val="tx1"/>
                </a:gs>
                <a:gs pos="87000">
                  <a:schemeClr val="accent2"/>
                </a:gs>
                <a:gs pos="83000">
                  <a:schemeClr val="accent1">
                    <a:lumMod val="45000"/>
                    <a:lumOff val="55000"/>
                  </a:schemeClr>
                </a:gs>
                <a:gs pos="100000">
                  <a:schemeClr val="accent1">
                    <a:lumMod val="30000"/>
                    <a:lumOff val="70000"/>
                  </a:schemeClr>
                </a:gs>
              </a:gsLst>
              <a:lin ang="5400000" scaled="1"/>
            </a:gradFill>
            <a:headEnd type="stealth"/>
            <a:tailEnd type="arrow" w="med" len="lg"/>
          </a:ln>
          <a:effectLst>
            <a:softEdge rad="31750"/>
          </a:effectLst>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BDE82B02-9475-4055-98CA-191C6AC110F7}"/>
              </a:ext>
            </a:extLst>
          </p:cNvPr>
          <p:cNvSpPr/>
          <p:nvPr/>
        </p:nvSpPr>
        <p:spPr>
          <a:xfrm>
            <a:off x="8052970" y="1927418"/>
            <a:ext cx="2735291" cy="3809998"/>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ACE820A-2E7C-45B2-9535-DA40F100EE91}"/>
              </a:ext>
            </a:extLst>
          </p:cNvPr>
          <p:cNvCxnSpPr/>
          <p:nvPr/>
        </p:nvCxnSpPr>
        <p:spPr>
          <a:xfrm flipV="1">
            <a:off x="2622150" y="3394374"/>
            <a:ext cx="3239326" cy="546411"/>
          </a:xfrm>
          <a:prstGeom prst="line">
            <a:avLst/>
          </a:prstGeom>
          <a:ln w="212725" cmpd="sng">
            <a:gradFill>
              <a:gsLst>
                <a:gs pos="0">
                  <a:schemeClr val="tx1"/>
                </a:gs>
                <a:gs pos="87000">
                  <a:schemeClr val="accent2"/>
                </a:gs>
                <a:gs pos="83000">
                  <a:schemeClr val="accent1">
                    <a:lumMod val="45000"/>
                    <a:lumOff val="55000"/>
                  </a:schemeClr>
                </a:gs>
                <a:gs pos="100000">
                  <a:schemeClr val="accent1">
                    <a:lumMod val="30000"/>
                    <a:lumOff val="70000"/>
                  </a:schemeClr>
                </a:gs>
              </a:gsLst>
              <a:lin ang="5400000" scaled="1"/>
            </a:gradFill>
            <a:headEnd type="oval"/>
          </a:ln>
          <a:effectLst>
            <a:softEdge rad="31750"/>
          </a:effectLst>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C5109D81-6A8F-4D20-8AB0-3288D4AFCC12}"/>
              </a:ext>
            </a:extLst>
          </p:cNvPr>
          <p:cNvSpPr/>
          <p:nvPr/>
        </p:nvSpPr>
        <p:spPr>
          <a:xfrm>
            <a:off x="4649401" y="1927418"/>
            <a:ext cx="2735291" cy="3809998"/>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868051-2D8C-43F0-91D8-D0EF90D512CC}"/>
              </a:ext>
            </a:extLst>
          </p:cNvPr>
          <p:cNvSpPr/>
          <p:nvPr/>
        </p:nvSpPr>
        <p:spPr>
          <a:xfrm>
            <a:off x="1254156" y="1927418"/>
            <a:ext cx="2735291" cy="3809998"/>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57E344-512E-4215-BE9F-6DA2E4367D85}"/>
              </a:ext>
            </a:extLst>
          </p:cNvPr>
          <p:cNvSpPr/>
          <p:nvPr/>
        </p:nvSpPr>
        <p:spPr>
          <a:xfrm flipV="1">
            <a:off x="1254155" y="1055746"/>
            <a:ext cx="2735291" cy="726012"/>
          </a:xfrm>
          <a:prstGeom prst="rect">
            <a:avLst/>
          </a:prstGeom>
          <a:solidFill>
            <a:srgbClr val="0F3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latin typeface="Segoe UI" panose="020B0502040204020203" pitchFamily="34" charset="0"/>
              <a:cs typeface="Segoe UI" panose="020B0502040204020203" pitchFamily="34" charset="0"/>
              <a:sym typeface="Arial"/>
              <a:rtl val="0"/>
            </a:endParaRPr>
          </a:p>
        </p:txBody>
      </p:sp>
      <p:sp>
        <p:nvSpPr>
          <p:cNvPr id="29" name="Rectangle 28">
            <a:extLst>
              <a:ext uri="{FF2B5EF4-FFF2-40B4-BE49-F238E27FC236}">
                <a16:creationId xmlns:a16="http://schemas.microsoft.com/office/drawing/2014/main" id="{714BF073-FEF1-4396-B4AC-D4BD3E7DCB16}"/>
              </a:ext>
            </a:extLst>
          </p:cNvPr>
          <p:cNvSpPr/>
          <p:nvPr/>
        </p:nvSpPr>
        <p:spPr>
          <a:xfrm flipV="1">
            <a:off x="4642149" y="1055746"/>
            <a:ext cx="2742543" cy="726012"/>
          </a:xfrm>
          <a:prstGeom prst="rect">
            <a:avLst/>
          </a:prstGeom>
          <a:solidFill>
            <a:srgbClr val="0F3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latin typeface="Segoe UI" panose="020B0502040204020203" pitchFamily="34" charset="0"/>
              <a:cs typeface="Segoe UI" panose="020B0502040204020203" pitchFamily="34" charset="0"/>
              <a:sym typeface="Arial"/>
              <a:rtl val="0"/>
            </a:endParaRPr>
          </a:p>
        </p:txBody>
      </p:sp>
      <p:sp>
        <p:nvSpPr>
          <p:cNvPr id="30" name="Rectangle 29">
            <a:extLst>
              <a:ext uri="{FF2B5EF4-FFF2-40B4-BE49-F238E27FC236}">
                <a16:creationId xmlns:a16="http://schemas.microsoft.com/office/drawing/2014/main" id="{B6B5C710-F9B4-43FE-A016-8D3DA38F14E4}"/>
              </a:ext>
            </a:extLst>
          </p:cNvPr>
          <p:cNvSpPr/>
          <p:nvPr/>
        </p:nvSpPr>
        <p:spPr>
          <a:xfrm flipV="1">
            <a:off x="8049015" y="1055746"/>
            <a:ext cx="2739245" cy="726012"/>
          </a:xfrm>
          <a:prstGeom prst="rect">
            <a:avLst/>
          </a:prstGeom>
          <a:solidFill>
            <a:srgbClr val="0F3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latin typeface="Segoe UI" panose="020B0502040204020203" pitchFamily="34" charset="0"/>
              <a:cs typeface="Segoe UI" panose="020B0502040204020203" pitchFamily="34" charset="0"/>
              <a:sym typeface="Arial"/>
              <a:rtl val="0"/>
            </a:endParaRPr>
          </a:p>
        </p:txBody>
      </p:sp>
      <p:sp>
        <p:nvSpPr>
          <p:cNvPr id="31" name="Freeform 8">
            <a:extLst>
              <a:ext uri="{FF2B5EF4-FFF2-40B4-BE49-F238E27FC236}">
                <a16:creationId xmlns:a16="http://schemas.microsoft.com/office/drawing/2014/main" id="{4E84232E-01F8-40E9-9AB8-56F319F11F15}"/>
              </a:ext>
            </a:extLst>
          </p:cNvPr>
          <p:cNvSpPr/>
          <p:nvPr/>
        </p:nvSpPr>
        <p:spPr>
          <a:xfrm>
            <a:off x="4885219" y="2142361"/>
            <a:ext cx="2381757" cy="3448803"/>
          </a:xfrm>
          <a:custGeom>
            <a:avLst/>
            <a:gdLst>
              <a:gd name="connsiteX0" fmla="*/ 0 w 2673382"/>
              <a:gd name="connsiteY0" fmla="*/ 0 h 2779673"/>
              <a:gd name="connsiteX1" fmla="*/ 2673382 w 2673382"/>
              <a:gd name="connsiteY1" fmla="*/ 0 h 2779673"/>
              <a:gd name="connsiteX2" fmla="*/ 2673382 w 2673382"/>
              <a:gd name="connsiteY2" fmla="*/ 2779673 h 2779673"/>
              <a:gd name="connsiteX3" fmla="*/ 0 w 2673382"/>
              <a:gd name="connsiteY3" fmla="*/ 2779673 h 2779673"/>
              <a:gd name="connsiteX4" fmla="*/ 0 w 2673382"/>
              <a:gd name="connsiteY4" fmla="*/ 0 h 2779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3382" h="2779673">
                <a:moveTo>
                  <a:pt x="0" y="0"/>
                </a:moveTo>
                <a:lnTo>
                  <a:pt x="2673382" y="0"/>
                </a:lnTo>
                <a:lnTo>
                  <a:pt x="2673382" y="2779673"/>
                </a:lnTo>
                <a:lnTo>
                  <a:pt x="0" y="2779673"/>
                </a:lnTo>
                <a:lnTo>
                  <a:pt x="0" y="0"/>
                </a:lnTo>
                <a:close/>
              </a:path>
            </a:pathLst>
          </a:custGeom>
          <a:solidFill>
            <a:schemeClr val="bg1"/>
          </a:solidFill>
          <a:ln>
            <a:noFill/>
          </a:ln>
          <a:effectLst/>
        </p:spPr>
        <p:style>
          <a:lnRef idx="2">
            <a:schemeClr val="dk1"/>
          </a:lnRef>
          <a:fillRef idx="1">
            <a:schemeClr val="lt1"/>
          </a:fillRef>
          <a:effectRef idx="0">
            <a:schemeClr val="dk1"/>
          </a:effectRef>
          <a:fontRef idx="minor">
            <a:schemeClr val="dk1"/>
          </a:fontRef>
        </p:style>
        <p:txBody>
          <a:bodyPr spcFirstLastPara="0" vert="horz" wrap="square" lIns="76200" tIns="76200" rIns="76200" bIns="76200" numCol="1" spcCol="1270" anchor="t" anchorCtr="0">
            <a:noAutofit/>
          </a:bodyPr>
          <a:lstStyle/>
          <a:p>
            <a:pPr marL="0" lvl="1" algn="l" defTabSz="622300">
              <a:lnSpc>
                <a:spcPct val="90000"/>
              </a:lnSpc>
              <a:spcBef>
                <a:spcPct val="0"/>
              </a:spcBef>
              <a:spcAft>
                <a:spcPct val="15000"/>
              </a:spcAft>
            </a:pPr>
            <a:r>
              <a:rPr lang="en-IN" sz="1300" b="1" kern="1200" dirty="0">
                <a:solidFill>
                  <a:schemeClr val="bg2">
                    <a:lumMod val="50000"/>
                  </a:schemeClr>
                </a:solidFill>
                <a:latin typeface="Segoe UI" panose="020B0502040204020203" pitchFamily="34" charset="0"/>
                <a:cs typeface="Segoe UI" panose="020B0502040204020203" pitchFamily="34" charset="0"/>
              </a:rPr>
              <a:t>Graph Analysis</a:t>
            </a:r>
          </a:p>
          <a:p>
            <a:pPr marL="285750" lvl="1" indent="-285750" defTabSz="622300">
              <a:lnSpc>
                <a:spcPct val="90000"/>
              </a:lnSpc>
              <a:spcBef>
                <a:spcPct val="0"/>
              </a:spcBef>
              <a:spcAft>
                <a:spcPct val="15000"/>
              </a:spcAft>
              <a:buFont typeface="Arial" panose="020B0604020202020204" pitchFamily="34" charset="0"/>
              <a:buChar char="•"/>
            </a:pPr>
            <a:r>
              <a:rPr lang="en-US" sz="1300" kern="1200" dirty="0">
                <a:solidFill>
                  <a:schemeClr val="bg2">
                    <a:lumMod val="50000"/>
                  </a:schemeClr>
                </a:solidFill>
                <a:latin typeface="Segoe UI" panose="020B0502040204020203" pitchFamily="34" charset="0"/>
                <a:cs typeface="Segoe UI" panose="020B0502040204020203" pitchFamily="34" charset="0"/>
              </a:rPr>
              <a:t>Exploration of frequency, strength and direction of relationships &amp; Causalities.</a:t>
            </a:r>
          </a:p>
          <a:p>
            <a:pPr marL="285750" lvl="1" indent="-285750" algn="l" defTabSz="622300">
              <a:lnSpc>
                <a:spcPct val="90000"/>
              </a:lnSpc>
              <a:spcBef>
                <a:spcPct val="0"/>
              </a:spcBef>
              <a:spcAft>
                <a:spcPct val="15000"/>
              </a:spcAft>
              <a:buFont typeface="Arial" panose="020B0604020202020204" pitchFamily="34" charset="0"/>
              <a:buChar char="•"/>
            </a:pPr>
            <a:endParaRPr lang="en-US" sz="1300" kern="1200" dirty="0">
              <a:solidFill>
                <a:schemeClr val="bg2">
                  <a:lumMod val="50000"/>
                </a:schemeClr>
              </a:solidFill>
              <a:latin typeface="Segoe UI" panose="020B0502040204020203" pitchFamily="34" charset="0"/>
              <a:cs typeface="Segoe UI" panose="020B0502040204020203" pitchFamily="34" charset="0"/>
            </a:endParaRPr>
          </a:p>
          <a:p>
            <a:pPr marL="0" lvl="1" algn="l" defTabSz="622300">
              <a:lnSpc>
                <a:spcPct val="90000"/>
              </a:lnSpc>
              <a:spcBef>
                <a:spcPct val="0"/>
              </a:spcBef>
              <a:spcAft>
                <a:spcPct val="15000"/>
              </a:spcAft>
            </a:pPr>
            <a:r>
              <a:rPr lang="en-IN" sz="1300" b="1" kern="1200" dirty="0">
                <a:solidFill>
                  <a:schemeClr val="bg2">
                    <a:lumMod val="50000"/>
                  </a:schemeClr>
                </a:solidFill>
                <a:latin typeface="Segoe UI" panose="020B0502040204020203" pitchFamily="34" charset="0"/>
                <a:cs typeface="Segoe UI" panose="020B0502040204020203" pitchFamily="34" charset="0"/>
              </a:rPr>
              <a:t>Exploratory Analysis</a:t>
            </a:r>
          </a:p>
          <a:p>
            <a:pPr marL="285750" lvl="1" indent="-285750" defTabSz="622300">
              <a:lnSpc>
                <a:spcPct val="90000"/>
              </a:lnSpc>
              <a:spcBef>
                <a:spcPct val="0"/>
              </a:spcBef>
              <a:spcAft>
                <a:spcPct val="15000"/>
              </a:spcAft>
              <a:buFont typeface="Arial" panose="020B0604020202020204" pitchFamily="34" charset="0"/>
              <a:buChar char="•"/>
            </a:pPr>
            <a:r>
              <a:rPr lang="en-IN" sz="1300" kern="1200" dirty="0">
                <a:solidFill>
                  <a:schemeClr val="bg2">
                    <a:lumMod val="50000"/>
                  </a:schemeClr>
                </a:solidFill>
                <a:latin typeface="Segoe UI" panose="020B0502040204020203" pitchFamily="34" charset="0"/>
                <a:cs typeface="Segoe UI" panose="020B0502040204020203" pitchFamily="34" charset="0"/>
              </a:rPr>
              <a:t>Deep insights from all forms of data using traditional methods (Segmentation &amp; Clustering)</a:t>
            </a:r>
            <a:endParaRPr lang="en-US" sz="1300" kern="1200" dirty="0">
              <a:solidFill>
                <a:schemeClr val="bg2">
                  <a:lumMod val="50000"/>
                </a:schemeClr>
              </a:solidFill>
              <a:latin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endParaRPr lang="en-US" sz="1300" kern="1200" dirty="0">
              <a:solidFill>
                <a:schemeClr val="bg2">
                  <a:lumMod val="50000"/>
                </a:schemeClr>
              </a:solidFill>
              <a:latin typeface="Segoe UI" panose="020B0502040204020203" pitchFamily="34" charset="0"/>
              <a:cs typeface="Segoe UI" panose="020B0502040204020203" pitchFamily="34" charset="0"/>
            </a:endParaRPr>
          </a:p>
          <a:p>
            <a:pPr marL="0" lvl="1" defTabSz="622300">
              <a:lnSpc>
                <a:spcPct val="90000"/>
              </a:lnSpc>
              <a:spcBef>
                <a:spcPct val="0"/>
              </a:spcBef>
              <a:spcAft>
                <a:spcPct val="15000"/>
              </a:spcAft>
            </a:pPr>
            <a:r>
              <a:rPr lang="en-US" sz="1300" b="1" kern="1200" dirty="0">
                <a:solidFill>
                  <a:schemeClr val="bg2">
                    <a:lumMod val="50000"/>
                  </a:schemeClr>
                </a:solidFill>
                <a:latin typeface="Segoe UI" panose="020B0502040204020203" pitchFamily="34" charset="0"/>
                <a:cs typeface="Segoe UI" panose="020B0502040204020203" pitchFamily="34" charset="0"/>
              </a:rPr>
              <a:t>Natural Language Processing</a:t>
            </a:r>
            <a:r>
              <a:rPr lang="en-US" sz="1300" kern="1200" dirty="0">
                <a:solidFill>
                  <a:schemeClr val="bg2">
                    <a:lumMod val="50000"/>
                  </a:schemeClr>
                </a:solidFill>
                <a:latin typeface="Segoe UI" panose="020B0502040204020203" pitchFamily="34" charset="0"/>
                <a:cs typeface="Segoe UI" panose="020B0502040204020203" pitchFamily="34" charset="0"/>
              </a:rPr>
              <a:t>     </a:t>
            </a:r>
          </a:p>
          <a:p>
            <a:pPr marL="285750" lvl="1" indent="-285750" defTabSz="622300">
              <a:lnSpc>
                <a:spcPct val="90000"/>
              </a:lnSpc>
              <a:spcBef>
                <a:spcPct val="0"/>
              </a:spcBef>
              <a:spcAft>
                <a:spcPct val="15000"/>
              </a:spcAft>
              <a:buFont typeface="Arial" panose="020B0604020202020204" pitchFamily="34" charset="0"/>
              <a:buChar char="•"/>
            </a:pPr>
            <a:r>
              <a:rPr lang="en-US" sz="1300" kern="1200" dirty="0">
                <a:solidFill>
                  <a:schemeClr val="bg2">
                    <a:lumMod val="50000"/>
                  </a:schemeClr>
                </a:solidFill>
                <a:latin typeface="Segoe UI" panose="020B0502040204020203" pitchFamily="34" charset="0"/>
                <a:cs typeface="Segoe UI" panose="020B0502040204020203" pitchFamily="34" charset="0"/>
              </a:rPr>
              <a:t>Analyze dimensional insights &amp; relationships by automated tagging</a:t>
            </a:r>
          </a:p>
        </p:txBody>
      </p:sp>
      <p:sp>
        <p:nvSpPr>
          <p:cNvPr id="32" name="Rectangle 31">
            <a:extLst>
              <a:ext uri="{FF2B5EF4-FFF2-40B4-BE49-F238E27FC236}">
                <a16:creationId xmlns:a16="http://schemas.microsoft.com/office/drawing/2014/main" id="{E2DABEBD-033C-4511-A0C3-34EC6CB564C2}"/>
              </a:ext>
            </a:extLst>
          </p:cNvPr>
          <p:cNvSpPr/>
          <p:nvPr/>
        </p:nvSpPr>
        <p:spPr>
          <a:xfrm>
            <a:off x="1433065" y="1142796"/>
            <a:ext cx="2377440" cy="590931"/>
          </a:xfrm>
          <a:prstGeom prst="rect">
            <a:avLst/>
          </a:prstGeom>
        </p:spPr>
        <p:txBody>
          <a:bodyPr wrap="square">
            <a:spAutoFit/>
          </a:bodyPr>
          <a:lstStyle/>
          <a:p>
            <a:pPr lvl="0" algn="ctr" defTabSz="889000">
              <a:lnSpc>
                <a:spcPct val="90000"/>
              </a:lnSpc>
              <a:spcBef>
                <a:spcPct val="0"/>
              </a:spcBef>
              <a:spcAft>
                <a:spcPct val="35000"/>
              </a:spcAft>
            </a:pPr>
            <a:r>
              <a:rPr lang="en-US" dirty="0">
                <a:ln w="0"/>
                <a:solidFill>
                  <a:schemeClr val="bg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…getting the data together</a:t>
            </a:r>
          </a:p>
        </p:txBody>
      </p:sp>
      <p:sp>
        <p:nvSpPr>
          <p:cNvPr id="33" name="Rectangle 32">
            <a:extLst>
              <a:ext uri="{FF2B5EF4-FFF2-40B4-BE49-F238E27FC236}">
                <a16:creationId xmlns:a16="http://schemas.microsoft.com/office/drawing/2014/main" id="{E5ADF55C-74E3-4C38-921B-2FCE2B19BC87}"/>
              </a:ext>
            </a:extLst>
          </p:cNvPr>
          <p:cNvSpPr/>
          <p:nvPr/>
        </p:nvSpPr>
        <p:spPr>
          <a:xfrm>
            <a:off x="4836371" y="1140097"/>
            <a:ext cx="2377440" cy="590931"/>
          </a:xfrm>
          <a:prstGeom prst="rect">
            <a:avLst/>
          </a:prstGeom>
        </p:spPr>
        <p:txBody>
          <a:bodyPr wrap="square">
            <a:spAutoFit/>
          </a:bodyPr>
          <a:lstStyle/>
          <a:p>
            <a:pPr lvl="0" algn="ctr" defTabSz="889000">
              <a:lnSpc>
                <a:spcPct val="90000"/>
              </a:lnSpc>
              <a:spcBef>
                <a:spcPct val="0"/>
              </a:spcBef>
              <a:spcAft>
                <a:spcPct val="35000"/>
              </a:spcAft>
            </a:pPr>
            <a:r>
              <a:rPr lang="en-US" dirty="0">
                <a:ln w="0"/>
                <a:solidFill>
                  <a:schemeClr val="bg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…making sense of the data</a:t>
            </a:r>
          </a:p>
        </p:txBody>
      </p:sp>
      <p:sp>
        <p:nvSpPr>
          <p:cNvPr id="34" name="Rectangle 33">
            <a:extLst>
              <a:ext uri="{FF2B5EF4-FFF2-40B4-BE49-F238E27FC236}">
                <a16:creationId xmlns:a16="http://schemas.microsoft.com/office/drawing/2014/main" id="{9F8805D3-BC53-4473-95C4-6F11E12CCCEC}"/>
              </a:ext>
            </a:extLst>
          </p:cNvPr>
          <p:cNvSpPr/>
          <p:nvPr/>
        </p:nvSpPr>
        <p:spPr>
          <a:xfrm>
            <a:off x="8231896" y="1139988"/>
            <a:ext cx="2377440" cy="590931"/>
          </a:xfrm>
          <a:prstGeom prst="rect">
            <a:avLst/>
          </a:prstGeom>
        </p:spPr>
        <p:txBody>
          <a:bodyPr wrap="square">
            <a:spAutoFit/>
          </a:bodyPr>
          <a:lstStyle/>
          <a:p>
            <a:pPr lvl="0" algn="ctr" defTabSz="889000">
              <a:lnSpc>
                <a:spcPct val="90000"/>
              </a:lnSpc>
              <a:spcBef>
                <a:spcPct val="0"/>
              </a:spcBef>
              <a:spcAft>
                <a:spcPct val="35000"/>
              </a:spcAft>
            </a:pPr>
            <a:r>
              <a:rPr lang="en-US" dirty="0">
                <a:ln w="0"/>
                <a:solidFill>
                  <a:schemeClr val="bg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...applying AI &amp; ML to drive impact</a:t>
            </a:r>
          </a:p>
        </p:txBody>
      </p:sp>
      <p:sp>
        <p:nvSpPr>
          <p:cNvPr id="35" name="Freeform 17">
            <a:extLst>
              <a:ext uri="{FF2B5EF4-FFF2-40B4-BE49-F238E27FC236}">
                <a16:creationId xmlns:a16="http://schemas.microsoft.com/office/drawing/2014/main" id="{ED559A51-E823-4369-88CE-D2CC181AB0E3}"/>
              </a:ext>
            </a:extLst>
          </p:cNvPr>
          <p:cNvSpPr/>
          <p:nvPr/>
        </p:nvSpPr>
        <p:spPr>
          <a:xfrm>
            <a:off x="8295119" y="2110462"/>
            <a:ext cx="2331780" cy="3448803"/>
          </a:xfrm>
          <a:custGeom>
            <a:avLst/>
            <a:gdLst>
              <a:gd name="connsiteX0" fmla="*/ 0 w 2673382"/>
              <a:gd name="connsiteY0" fmla="*/ 0 h 2779673"/>
              <a:gd name="connsiteX1" fmla="*/ 2673382 w 2673382"/>
              <a:gd name="connsiteY1" fmla="*/ 0 h 2779673"/>
              <a:gd name="connsiteX2" fmla="*/ 2673382 w 2673382"/>
              <a:gd name="connsiteY2" fmla="*/ 2779673 h 2779673"/>
              <a:gd name="connsiteX3" fmla="*/ 0 w 2673382"/>
              <a:gd name="connsiteY3" fmla="*/ 2779673 h 2779673"/>
              <a:gd name="connsiteX4" fmla="*/ 0 w 2673382"/>
              <a:gd name="connsiteY4" fmla="*/ 0 h 2779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3382" h="2779673">
                <a:moveTo>
                  <a:pt x="0" y="0"/>
                </a:moveTo>
                <a:lnTo>
                  <a:pt x="2673382" y="0"/>
                </a:lnTo>
                <a:lnTo>
                  <a:pt x="2673382" y="2779673"/>
                </a:lnTo>
                <a:lnTo>
                  <a:pt x="0" y="2779673"/>
                </a:lnTo>
                <a:lnTo>
                  <a:pt x="0" y="0"/>
                </a:lnTo>
                <a:close/>
              </a:path>
            </a:pathLst>
          </a:custGeom>
          <a:solidFill>
            <a:schemeClr val="bg1"/>
          </a:solidFill>
          <a:ln>
            <a:noFill/>
          </a:ln>
          <a:effectLst/>
        </p:spPr>
        <p:style>
          <a:lnRef idx="2">
            <a:schemeClr val="dk1"/>
          </a:lnRef>
          <a:fillRef idx="1">
            <a:schemeClr val="lt1"/>
          </a:fillRef>
          <a:effectRef idx="0">
            <a:schemeClr val="dk1"/>
          </a:effectRef>
          <a:fontRef idx="minor">
            <a:schemeClr val="dk1"/>
          </a:fontRef>
        </p:style>
        <p:txBody>
          <a:bodyPr spcFirstLastPara="0" vert="horz" wrap="square" lIns="76200" tIns="76200" rIns="76200" bIns="76200" numCol="1" spcCol="1270" anchor="t" anchorCtr="0">
            <a:noAutofit/>
          </a:bodyPr>
          <a:lstStyle/>
          <a:p>
            <a:pPr marL="0" lvl="1" defTabSz="622300">
              <a:lnSpc>
                <a:spcPct val="90000"/>
              </a:lnSpc>
              <a:spcBef>
                <a:spcPct val="0"/>
              </a:spcBef>
              <a:spcAft>
                <a:spcPct val="15000"/>
              </a:spcAft>
            </a:pPr>
            <a:r>
              <a:rPr lang="en-IN" sz="1300" b="1" dirty="0">
                <a:solidFill>
                  <a:schemeClr val="bg2">
                    <a:lumMod val="50000"/>
                  </a:schemeClr>
                </a:solidFill>
                <a:latin typeface="Segoe UI" panose="020B0502040204020203" pitchFamily="34" charset="0"/>
                <a:cs typeface="Segoe UI" panose="020B0502040204020203" pitchFamily="34" charset="0"/>
              </a:rPr>
              <a:t>Real Time Analytics </a:t>
            </a:r>
          </a:p>
          <a:p>
            <a:pPr marL="285750" lvl="1" indent="-285750" defTabSz="622300">
              <a:lnSpc>
                <a:spcPct val="90000"/>
              </a:lnSpc>
              <a:spcBef>
                <a:spcPct val="0"/>
              </a:spcBef>
              <a:spcAft>
                <a:spcPct val="15000"/>
              </a:spcAft>
              <a:buFont typeface="Arial" panose="020B0604020202020204" pitchFamily="34" charset="0"/>
              <a:buChar char="•"/>
            </a:pPr>
            <a:r>
              <a:rPr lang="en-US" sz="1300" kern="1200" dirty="0">
                <a:solidFill>
                  <a:schemeClr val="bg2">
                    <a:lumMod val="50000"/>
                  </a:schemeClr>
                </a:solidFill>
                <a:latin typeface="Segoe UI" panose="020B0502040204020203" pitchFamily="34" charset="0"/>
                <a:cs typeface="Segoe UI" panose="020B0502040204020203" pitchFamily="34" charset="0"/>
              </a:rPr>
              <a:t>Experience in sub-second big data processing for real time applications</a:t>
            </a:r>
          </a:p>
          <a:p>
            <a:pPr marL="114300" lvl="1" indent="-114300" algn="l" defTabSz="622300">
              <a:lnSpc>
                <a:spcPct val="90000"/>
              </a:lnSpc>
              <a:spcBef>
                <a:spcPct val="0"/>
              </a:spcBef>
              <a:spcAft>
                <a:spcPct val="15000"/>
              </a:spcAft>
              <a:buChar char="••"/>
            </a:pPr>
            <a:endParaRPr lang="en-US" sz="1300" kern="1200" dirty="0">
              <a:solidFill>
                <a:schemeClr val="bg2">
                  <a:lumMod val="50000"/>
                </a:schemeClr>
              </a:solidFill>
              <a:latin typeface="Segoe UI" panose="020B0502040204020203" pitchFamily="34" charset="0"/>
              <a:cs typeface="Segoe UI" panose="020B0502040204020203" pitchFamily="34" charset="0"/>
            </a:endParaRPr>
          </a:p>
          <a:p>
            <a:pPr marL="0" lvl="1" defTabSz="622300">
              <a:lnSpc>
                <a:spcPct val="90000"/>
              </a:lnSpc>
              <a:spcBef>
                <a:spcPct val="0"/>
              </a:spcBef>
              <a:spcAft>
                <a:spcPct val="15000"/>
              </a:spcAft>
            </a:pPr>
            <a:r>
              <a:rPr lang="en-IN" sz="1300" b="1" dirty="0">
                <a:solidFill>
                  <a:schemeClr val="bg2">
                    <a:lumMod val="50000"/>
                  </a:schemeClr>
                </a:solidFill>
                <a:latin typeface="Segoe UI" panose="020B0502040204020203" pitchFamily="34" charset="0"/>
                <a:cs typeface="Segoe UI" panose="020B0502040204020203" pitchFamily="34" charset="0"/>
              </a:rPr>
              <a:t>Deep Learning &amp; AI</a:t>
            </a:r>
          </a:p>
          <a:p>
            <a:pPr marL="285750" lvl="1" indent="-285750" defTabSz="622300">
              <a:lnSpc>
                <a:spcPct val="90000"/>
              </a:lnSpc>
              <a:spcBef>
                <a:spcPct val="0"/>
              </a:spcBef>
              <a:spcAft>
                <a:spcPct val="15000"/>
              </a:spcAft>
              <a:buFont typeface="Arial" panose="020B0604020202020204" pitchFamily="34" charset="0"/>
              <a:buChar char="•"/>
            </a:pPr>
            <a:r>
              <a:rPr lang="en-US" sz="1300" dirty="0">
                <a:solidFill>
                  <a:schemeClr val="bg2">
                    <a:lumMod val="50000"/>
                  </a:schemeClr>
                </a:solidFill>
                <a:latin typeface="Segoe UI" panose="020B0502040204020203" pitchFamily="34" charset="0"/>
                <a:cs typeface="Segoe UI" panose="020B0502040204020203" pitchFamily="34" charset="0"/>
              </a:rPr>
              <a:t>Self governing systems leveraging AI &amp; eliminating manual intervention</a:t>
            </a:r>
          </a:p>
          <a:p>
            <a:pPr marL="285750" lvl="1" indent="-285750" defTabSz="622300">
              <a:lnSpc>
                <a:spcPct val="90000"/>
              </a:lnSpc>
              <a:spcBef>
                <a:spcPct val="0"/>
              </a:spcBef>
              <a:spcAft>
                <a:spcPct val="15000"/>
              </a:spcAft>
              <a:buFont typeface="Arial" panose="020B0604020202020204" pitchFamily="34" charset="0"/>
              <a:buChar char="•"/>
            </a:pPr>
            <a:endParaRPr lang="en-IN" sz="1300" b="1" dirty="0">
              <a:solidFill>
                <a:schemeClr val="bg2">
                  <a:lumMod val="50000"/>
                </a:schemeClr>
              </a:solidFill>
              <a:latin typeface="Segoe UI" panose="020B0502040204020203" pitchFamily="34" charset="0"/>
              <a:cs typeface="Segoe UI" panose="020B0502040204020203" pitchFamily="34" charset="0"/>
            </a:endParaRPr>
          </a:p>
          <a:p>
            <a:pPr marL="0" lvl="1" defTabSz="622300">
              <a:lnSpc>
                <a:spcPct val="90000"/>
              </a:lnSpc>
              <a:spcBef>
                <a:spcPct val="0"/>
              </a:spcBef>
              <a:spcAft>
                <a:spcPct val="15000"/>
              </a:spcAft>
            </a:pPr>
            <a:r>
              <a:rPr lang="en-IN" sz="1300" b="1" dirty="0">
                <a:solidFill>
                  <a:schemeClr val="bg2">
                    <a:lumMod val="50000"/>
                  </a:schemeClr>
                </a:solidFill>
                <a:latin typeface="Segoe UI" panose="020B0502040204020203" pitchFamily="34" charset="0"/>
                <a:cs typeface="Segoe UI" panose="020B0502040204020203" pitchFamily="34" charset="0"/>
              </a:rPr>
              <a:t>Machine Learning </a:t>
            </a:r>
          </a:p>
          <a:p>
            <a:pPr marL="285750" lvl="1" indent="-285750" defTabSz="622300">
              <a:lnSpc>
                <a:spcPct val="90000"/>
              </a:lnSpc>
              <a:spcBef>
                <a:spcPct val="0"/>
              </a:spcBef>
              <a:spcAft>
                <a:spcPct val="15000"/>
              </a:spcAft>
              <a:buFont typeface="Arial" panose="020B0604020202020204" pitchFamily="34" charset="0"/>
              <a:buChar char="•"/>
            </a:pPr>
            <a:r>
              <a:rPr lang="en-IN" sz="1300" dirty="0">
                <a:solidFill>
                  <a:schemeClr val="bg2">
                    <a:lumMod val="50000"/>
                  </a:schemeClr>
                </a:solidFill>
                <a:latin typeface="Segoe UI" panose="020B0502040204020203" pitchFamily="34" charset="0"/>
                <a:cs typeface="Segoe UI" panose="020B0502040204020203" pitchFamily="34" charset="0"/>
              </a:rPr>
              <a:t>Deep experience with various machine learning algorithms, including Ensemble Learning, Neural Networks, etc.</a:t>
            </a:r>
            <a:endParaRPr lang="en-US" sz="1300" dirty="0">
              <a:solidFill>
                <a:schemeClr val="bg2">
                  <a:lumMod val="50000"/>
                </a:schemeClr>
              </a:solidFill>
              <a:latin typeface="Segoe UI" panose="020B0502040204020203" pitchFamily="34" charset="0"/>
              <a:cs typeface="Segoe UI" panose="020B0502040204020203" pitchFamily="34" charset="0"/>
            </a:endParaRPr>
          </a:p>
        </p:txBody>
      </p:sp>
      <p:sp>
        <p:nvSpPr>
          <p:cNvPr id="36" name="Freeform 18">
            <a:extLst>
              <a:ext uri="{FF2B5EF4-FFF2-40B4-BE49-F238E27FC236}">
                <a16:creationId xmlns:a16="http://schemas.microsoft.com/office/drawing/2014/main" id="{5BD146DE-39C3-4088-8C00-9FBD80D0D32C}"/>
              </a:ext>
            </a:extLst>
          </p:cNvPr>
          <p:cNvSpPr/>
          <p:nvPr/>
        </p:nvSpPr>
        <p:spPr>
          <a:xfrm>
            <a:off x="1344062" y="2184893"/>
            <a:ext cx="2560320" cy="3365688"/>
          </a:xfrm>
          <a:custGeom>
            <a:avLst/>
            <a:gdLst>
              <a:gd name="connsiteX0" fmla="*/ 0 w 2673382"/>
              <a:gd name="connsiteY0" fmla="*/ 0 h 2779673"/>
              <a:gd name="connsiteX1" fmla="*/ 2673382 w 2673382"/>
              <a:gd name="connsiteY1" fmla="*/ 0 h 2779673"/>
              <a:gd name="connsiteX2" fmla="*/ 2673382 w 2673382"/>
              <a:gd name="connsiteY2" fmla="*/ 2779673 h 2779673"/>
              <a:gd name="connsiteX3" fmla="*/ 0 w 2673382"/>
              <a:gd name="connsiteY3" fmla="*/ 2779673 h 2779673"/>
              <a:gd name="connsiteX4" fmla="*/ 0 w 2673382"/>
              <a:gd name="connsiteY4" fmla="*/ 0 h 2779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3382" h="2779673">
                <a:moveTo>
                  <a:pt x="0" y="0"/>
                </a:moveTo>
                <a:lnTo>
                  <a:pt x="2673382" y="0"/>
                </a:lnTo>
                <a:lnTo>
                  <a:pt x="2673382" y="2779673"/>
                </a:lnTo>
                <a:lnTo>
                  <a:pt x="0" y="2779673"/>
                </a:lnTo>
                <a:lnTo>
                  <a:pt x="0" y="0"/>
                </a:lnTo>
                <a:close/>
              </a:path>
            </a:pathLst>
          </a:custGeom>
          <a:solidFill>
            <a:schemeClr val="bg1"/>
          </a:solidFill>
          <a:ln>
            <a:noFill/>
          </a:ln>
          <a:effectLst/>
        </p:spPr>
        <p:style>
          <a:lnRef idx="2">
            <a:schemeClr val="dk1"/>
          </a:lnRef>
          <a:fillRef idx="1">
            <a:schemeClr val="lt1"/>
          </a:fillRef>
          <a:effectRef idx="0">
            <a:schemeClr val="dk1"/>
          </a:effectRef>
          <a:fontRef idx="minor">
            <a:schemeClr val="dk1"/>
          </a:fontRef>
        </p:style>
        <p:txBody>
          <a:bodyPr spcFirstLastPara="0" vert="horz" wrap="square" lIns="76200" tIns="76200" rIns="76200" bIns="76200" numCol="1" spcCol="1270" anchor="t" anchorCtr="0">
            <a:noAutofit/>
          </a:bodyPr>
          <a:lstStyle/>
          <a:p>
            <a:pPr marL="0" lvl="1" algn="l" defTabSz="622300">
              <a:lnSpc>
                <a:spcPct val="90000"/>
              </a:lnSpc>
              <a:spcBef>
                <a:spcPct val="0"/>
              </a:spcBef>
              <a:spcAft>
                <a:spcPct val="15000"/>
              </a:spcAft>
            </a:pPr>
            <a:r>
              <a:rPr lang="en-IN" sz="1300" b="1" kern="1200" dirty="0">
                <a:solidFill>
                  <a:schemeClr val="tx1">
                    <a:lumMod val="50000"/>
                    <a:lumOff val="50000"/>
                  </a:schemeClr>
                </a:solidFill>
                <a:latin typeface="Segoe UI" panose="020B0502040204020203" pitchFamily="34" charset="0"/>
                <a:cs typeface="Segoe UI" panose="020B0502040204020203" pitchFamily="34" charset="0"/>
              </a:rPr>
              <a:t>Data Acquisition</a:t>
            </a:r>
          </a:p>
          <a:p>
            <a:pPr marL="285750" lvl="1" indent="-285750" defTabSz="622300">
              <a:lnSpc>
                <a:spcPct val="90000"/>
              </a:lnSpc>
              <a:spcBef>
                <a:spcPct val="0"/>
              </a:spcBef>
              <a:spcAft>
                <a:spcPct val="15000"/>
              </a:spcAft>
              <a:buFont typeface="Arial" panose="020B0604020202020204" pitchFamily="34" charset="0"/>
              <a:buChar char="•"/>
            </a:pPr>
            <a:r>
              <a:rPr lang="en-IN" sz="1300" dirty="0">
                <a:solidFill>
                  <a:schemeClr val="tx1">
                    <a:lumMod val="50000"/>
                    <a:lumOff val="50000"/>
                  </a:schemeClr>
                </a:solidFill>
                <a:latin typeface="Segoe UI" panose="020B0502040204020203" pitchFamily="34" charset="0"/>
                <a:cs typeface="Segoe UI" panose="020B0502040204020203" pitchFamily="34" charset="0"/>
              </a:rPr>
              <a:t>Acquiring &amp; consolidating the disparate data sources. </a:t>
            </a:r>
          </a:p>
          <a:p>
            <a:pPr marL="114300" lvl="1" indent="-114300" algn="l" defTabSz="622300">
              <a:lnSpc>
                <a:spcPct val="90000"/>
              </a:lnSpc>
              <a:spcBef>
                <a:spcPct val="0"/>
              </a:spcBef>
              <a:spcAft>
                <a:spcPct val="15000"/>
              </a:spcAft>
              <a:buChar char="••"/>
            </a:pPr>
            <a:endParaRPr lang="en-IN" sz="1300" b="1" kern="1200" dirty="0">
              <a:solidFill>
                <a:schemeClr val="tx1">
                  <a:lumMod val="50000"/>
                  <a:lumOff val="50000"/>
                </a:schemeClr>
              </a:solidFill>
              <a:latin typeface="Segoe UI" panose="020B0502040204020203" pitchFamily="34" charset="0"/>
              <a:cs typeface="Segoe UI" panose="020B0502040204020203" pitchFamily="34" charset="0"/>
            </a:endParaRPr>
          </a:p>
          <a:p>
            <a:pPr marL="0" lvl="1" algn="l" defTabSz="622300">
              <a:lnSpc>
                <a:spcPct val="90000"/>
              </a:lnSpc>
              <a:spcBef>
                <a:spcPct val="0"/>
              </a:spcBef>
              <a:spcAft>
                <a:spcPct val="15000"/>
              </a:spcAft>
            </a:pPr>
            <a:r>
              <a:rPr lang="en-IN" sz="1300" b="1" kern="1200" dirty="0">
                <a:solidFill>
                  <a:schemeClr val="tx1">
                    <a:lumMod val="50000"/>
                    <a:lumOff val="50000"/>
                  </a:schemeClr>
                </a:solidFill>
                <a:latin typeface="Segoe UI" panose="020B0502040204020203" pitchFamily="34" charset="0"/>
                <a:cs typeface="Segoe UI" panose="020B0502040204020203" pitchFamily="34" charset="0"/>
              </a:rPr>
              <a:t>Data Engineering </a:t>
            </a:r>
          </a:p>
          <a:p>
            <a:pPr marL="285750" lvl="1" indent="-285750" algn="l" defTabSz="622300">
              <a:lnSpc>
                <a:spcPct val="90000"/>
              </a:lnSpc>
              <a:spcBef>
                <a:spcPct val="0"/>
              </a:spcBef>
              <a:spcAft>
                <a:spcPct val="15000"/>
              </a:spcAft>
              <a:buFont typeface="Arial" panose="020B0604020202020204" pitchFamily="34" charset="0"/>
              <a:buChar char="•"/>
            </a:pPr>
            <a:r>
              <a:rPr lang="en-IN" sz="1300" dirty="0">
                <a:solidFill>
                  <a:schemeClr val="tx1">
                    <a:lumMod val="50000"/>
                    <a:lumOff val="50000"/>
                  </a:schemeClr>
                </a:solidFill>
                <a:latin typeface="Segoe UI" panose="020B0502040204020203" pitchFamily="34" charset="0"/>
                <a:cs typeface="Segoe UI" panose="020B0502040204020203" pitchFamily="34" charset="0"/>
              </a:rPr>
              <a:t>Integrating various forms of data into centralized data lake using on-premise &amp; cloud based technologies</a:t>
            </a:r>
            <a:endParaRPr lang="en-US" sz="1300" dirty="0">
              <a:solidFill>
                <a:schemeClr val="tx1">
                  <a:lumMod val="50000"/>
                  <a:lumOff val="50000"/>
                </a:schemeClr>
              </a:solidFill>
              <a:latin typeface="Segoe UI" panose="020B0502040204020203" pitchFamily="34" charset="0"/>
              <a:cs typeface="Segoe UI" panose="020B0502040204020203" pitchFamily="34" charset="0"/>
            </a:endParaRPr>
          </a:p>
          <a:p>
            <a:pPr marL="0" lvl="1" algn="l" defTabSz="622300">
              <a:lnSpc>
                <a:spcPct val="90000"/>
              </a:lnSpc>
              <a:spcBef>
                <a:spcPct val="0"/>
              </a:spcBef>
              <a:spcAft>
                <a:spcPct val="15000"/>
              </a:spcAft>
            </a:pPr>
            <a:r>
              <a:rPr lang="en-IN" sz="1300" dirty="0">
                <a:solidFill>
                  <a:schemeClr val="tx1">
                    <a:lumMod val="50000"/>
                    <a:lumOff val="50000"/>
                  </a:schemeClr>
                </a:solidFill>
                <a:latin typeface="Segoe UI" panose="020B0502040204020203" pitchFamily="34" charset="0"/>
                <a:cs typeface="Segoe UI" panose="020B0502040204020203" pitchFamily="34" charset="0"/>
              </a:rPr>
              <a:t>  </a:t>
            </a:r>
            <a:endParaRPr lang="en-IN" sz="1300" kern="1200" dirty="0">
              <a:solidFill>
                <a:schemeClr val="tx1">
                  <a:lumMod val="50000"/>
                  <a:lumOff val="50000"/>
                </a:schemeClr>
              </a:solidFill>
              <a:latin typeface="Segoe UI" panose="020B0502040204020203" pitchFamily="34" charset="0"/>
              <a:cs typeface="Segoe UI" panose="020B0502040204020203" pitchFamily="34" charset="0"/>
            </a:endParaRPr>
          </a:p>
          <a:p>
            <a:pPr marL="0" lvl="1" algn="l" defTabSz="622300">
              <a:lnSpc>
                <a:spcPct val="90000"/>
              </a:lnSpc>
              <a:spcBef>
                <a:spcPct val="0"/>
              </a:spcBef>
              <a:spcAft>
                <a:spcPct val="15000"/>
              </a:spcAft>
            </a:pPr>
            <a:r>
              <a:rPr lang="en-IN" sz="1300" b="1" kern="1200" dirty="0">
                <a:solidFill>
                  <a:schemeClr val="tx1">
                    <a:lumMod val="50000"/>
                    <a:lumOff val="50000"/>
                  </a:schemeClr>
                </a:solidFill>
                <a:latin typeface="Segoe UI" panose="020B0502040204020203" pitchFamily="34" charset="0"/>
                <a:cs typeface="Segoe UI" panose="020B0502040204020203" pitchFamily="34" charset="0"/>
              </a:rPr>
              <a:t>Data Processing</a:t>
            </a:r>
          </a:p>
          <a:p>
            <a:pPr marL="285750" lvl="1" indent="-285750" algn="l" defTabSz="622300">
              <a:lnSpc>
                <a:spcPct val="90000"/>
              </a:lnSpc>
              <a:spcBef>
                <a:spcPct val="0"/>
              </a:spcBef>
              <a:spcAft>
                <a:spcPct val="15000"/>
              </a:spcAft>
              <a:buFont typeface="Arial" panose="020B0604020202020204" pitchFamily="34" charset="0"/>
              <a:buChar char="•"/>
            </a:pPr>
            <a:r>
              <a:rPr lang="en-IN" sz="1300" dirty="0">
                <a:solidFill>
                  <a:schemeClr val="tx1">
                    <a:lumMod val="50000"/>
                    <a:lumOff val="50000"/>
                  </a:schemeClr>
                </a:solidFill>
                <a:latin typeface="Segoe UI" panose="020B0502040204020203" pitchFamily="34" charset="0"/>
                <a:cs typeface="Segoe UI" panose="020B0502040204020203" pitchFamily="34" charset="0"/>
              </a:rPr>
              <a:t>Process various forms of disparate data – Structured, Unstructured, Physical, Human Interactions, Machine Generated, Real Time etc</a:t>
            </a:r>
            <a:endParaRPr lang="en-IN" sz="1300" kern="1200" dirty="0">
              <a:solidFill>
                <a:schemeClr val="tx1">
                  <a:lumMod val="50000"/>
                  <a:lumOff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811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308" name="Shape 308"/>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r>
              <a:rPr lang="en-US" dirty="0"/>
              <a:t>1. Getting the data together</a:t>
            </a:r>
          </a:p>
        </p:txBody>
      </p:sp>
      <p:sp>
        <p:nvSpPr>
          <p:cNvPr id="37" name="Rectangle 36">
            <a:extLst>
              <a:ext uri="{FF2B5EF4-FFF2-40B4-BE49-F238E27FC236}">
                <a16:creationId xmlns:a16="http://schemas.microsoft.com/office/drawing/2014/main" id="{2D817056-4994-4F1D-A6B2-E6C19FC0639A}"/>
              </a:ext>
            </a:extLst>
          </p:cNvPr>
          <p:cNvSpPr/>
          <p:nvPr/>
        </p:nvSpPr>
        <p:spPr bwMode="auto">
          <a:xfrm>
            <a:off x="586792" y="679116"/>
            <a:ext cx="11044542" cy="457200"/>
          </a:xfrm>
          <a:prstGeom prst="rect">
            <a:avLst/>
          </a:prstGeom>
          <a:solidFill>
            <a:schemeClr val="bg1">
              <a:lumMod val="95000"/>
            </a:schemeClr>
          </a:solidFill>
          <a:ln w="12700">
            <a:noFill/>
            <a:round/>
            <a:headEnd/>
            <a:tailEnd/>
          </a:ln>
        </p:spPr>
        <p:txBody>
          <a:bodyPr rtlCol="0" anchor="ctr"/>
          <a:lstStyle/>
          <a:p>
            <a:pPr algn="ctr"/>
            <a:endParaRPr lang="en-US" dirty="0">
              <a:solidFill>
                <a:schemeClr val="bg1"/>
              </a:solidFill>
            </a:endParaRPr>
          </a:p>
        </p:txBody>
      </p:sp>
      <p:sp>
        <p:nvSpPr>
          <p:cNvPr id="38" name="Rectangle: Rounded Corners 38">
            <a:extLst>
              <a:ext uri="{FF2B5EF4-FFF2-40B4-BE49-F238E27FC236}">
                <a16:creationId xmlns:a16="http://schemas.microsoft.com/office/drawing/2014/main" id="{FE830CC8-77D8-4354-B965-2439CECDAE8F}"/>
              </a:ext>
            </a:extLst>
          </p:cNvPr>
          <p:cNvSpPr/>
          <p:nvPr/>
        </p:nvSpPr>
        <p:spPr>
          <a:xfrm>
            <a:off x="9631480" y="1727200"/>
            <a:ext cx="1977406" cy="3499579"/>
          </a:xfrm>
          <a:prstGeom prst="roundRect">
            <a:avLst/>
          </a:prstGeom>
          <a:solidFill>
            <a:schemeClr val="accent1">
              <a:lumMod val="20000"/>
              <a:lumOff val="8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Lucida Sans"/>
              <a:cs typeface="Lucida Sans"/>
            </a:endParaRPr>
          </a:p>
        </p:txBody>
      </p:sp>
      <p:cxnSp>
        <p:nvCxnSpPr>
          <p:cNvPr id="39" name="Elbow Connector 85">
            <a:extLst>
              <a:ext uri="{FF2B5EF4-FFF2-40B4-BE49-F238E27FC236}">
                <a16:creationId xmlns:a16="http://schemas.microsoft.com/office/drawing/2014/main" id="{6F97CC66-F3C4-4075-9B05-6CD8ECB76426}"/>
              </a:ext>
            </a:extLst>
          </p:cNvPr>
          <p:cNvCxnSpPr>
            <a:cxnSpLocks/>
            <a:stCxn id="43" idx="3"/>
            <a:endCxn id="64" idx="1"/>
          </p:cNvCxnSpPr>
          <p:nvPr/>
        </p:nvCxnSpPr>
        <p:spPr>
          <a:xfrm>
            <a:off x="9318473" y="2736935"/>
            <a:ext cx="514646" cy="310167"/>
          </a:xfrm>
          <a:prstGeom prst="bentConnector3">
            <a:avLst>
              <a:gd name="adj1" fmla="val 50000"/>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0" name="Elbow Connector 86">
            <a:extLst>
              <a:ext uri="{FF2B5EF4-FFF2-40B4-BE49-F238E27FC236}">
                <a16:creationId xmlns:a16="http://schemas.microsoft.com/office/drawing/2014/main" id="{9721F742-7D12-45E8-B825-F0B8D12B49CA}"/>
              </a:ext>
            </a:extLst>
          </p:cNvPr>
          <p:cNvCxnSpPr>
            <a:cxnSpLocks/>
            <a:stCxn id="43" idx="3"/>
            <a:endCxn id="63" idx="1"/>
          </p:cNvCxnSpPr>
          <p:nvPr/>
        </p:nvCxnSpPr>
        <p:spPr>
          <a:xfrm flipV="1">
            <a:off x="9318473" y="2287497"/>
            <a:ext cx="514649" cy="449438"/>
          </a:xfrm>
          <a:prstGeom prst="bentConnector3">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251FD8B-29AC-4EEF-9F74-9E9F9B6AFF83}"/>
              </a:ext>
            </a:extLst>
          </p:cNvPr>
          <p:cNvSpPr/>
          <p:nvPr/>
        </p:nvSpPr>
        <p:spPr bwMode="auto">
          <a:xfrm>
            <a:off x="4898704" y="2854729"/>
            <a:ext cx="956316" cy="209680"/>
          </a:xfrm>
          <a:prstGeom prst="rect">
            <a:avLst/>
          </a:prstGeom>
          <a:solidFill>
            <a:schemeClr val="bg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chemeClr val="tx1"/>
                </a:solidFill>
                <a:ea typeface="Segoe UI" panose="020B0502040204020203" pitchFamily="34" charset="0"/>
                <a:cs typeface="Lucida Sans"/>
              </a:rPr>
              <a:t>Data Lake</a:t>
            </a:r>
          </a:p>
        </p:txBody>
      </p:sp>
      <p:sp>
        <p:nvSpPr>
          <p:cNvPr id="43" name="Rectangle 42">
            <a:extLst>
              <a:ext uri="{FF2B5EF4-FFF2-40B4-BE49-F238E27FC236}">
                <a16:creationId xmlns:a16="http://schemas.microsoft.com/office/drawing/2014/main" id="{71CB07DF-C519-4545-81B5-30CD727387DC}"/>
              </a:ext>
            </a:extLst>
          </p:cNvPr>
          <p:cNvSpPr/>
          <p:nvPr/>
        </p:nvSpPr>
        <p:spPr bwMode="auto">
          <a:xfrm>
            <a:off x="6443546" y="2394035"/>
            <a:ext cx="2874927" cy="685800"/>
          </a:xfrm>
          <a:prstGeom prst="rect">
            <a:avLst/>
          </a:prstGeom>
          <a:solidFill>
            <a:schemeClr val="accent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FFC000"/>
                </a:solidFill>
                <a:ea typeface="Segoe UI" panose="020B0502040204020203" pitchFamily="34" charset="0"/>
                <a:cs typeface="Lucida Sans"/>
              </a:rPr>
              <a:t>Data store pipelines </a:t>
            </a:r>
            <a:r>
              <a:rPr lang="en-IN" sz="1200" dirty="0">
                <a:solidFill>
                  <a:schemeClr val="bg1"/>
                </a:solidFill>
                <a:ea typeface="Segoe UI" panose="020B0502040204020203" pitchFamily="34" charset="0"/>
                <a:cs typeface="Lucida Sans"/>
              </a:rPr>
              <a:t>enables metric &amp; exception reporting</a:t>
            </a:r>
          </a:p>
        </p:txBody>
      </p:sp>
      <p:sp>
        <p:nvSpPr>
          <p:cNvPr id="44" name="Rectangle 43">
            <a:extLst>
              <a:ext uri="{FF2B5EF4-FFF2-40B4-BE49-F238E27FC236}">
                <a16:creationId xmlns:a16="http://schemas.microsoft.com/office/drawing/2014/main" id="{B327CB53-19FF-493D-B474-309EF40683AB}"/>
              </a:ext>
            </a:extLst>
          </p:cNvPr>
          <p:cNvSpPr/>
          <p:nvPr/>
        </p:nvSpPr>
        <p:spPr bwMode="auto">
          <a:xfrm>
            <a:off x="6443546" y="3263964"/>
            <a:ext cx="2874928" cy="685800"/>
          </a:xfrm>
          <a:prstGeom prst="rect">
            <a:avLst/>
          </a:prstGeom>
          <a:solidFill>
            <a:schemeClr val="accent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FFC000"/>
                </a:solidFill>
                <a:ea typeface="Segoe UI" panose="020B0502040204020203" pitchFamily="34" charset="0"/>
                <a:cs typeface="Lucida Sans"/>
              </a:rPr>
              <a:t>API endpoints </a:t>
            </a:r>
            <a:r>
              <a:rPr lang="en-IN" sz="1200" dirty="0">
                <a:solidFill>
                  <a:schemeClr val="bg1"/>
                </a:solidFill>
                <a:ea typeface="Segoe UI" panose="020B0502040204020203" pitchFamily="34" charset="0"/>
                <a:cs typeface="Lucida Sans"/>
              </a:rPr>
              <a:t>enabling integration with </a:t>
            </a:r>
          </a:p>
          <a:p>
            <a:pPr algn="ctr"/>
            <a:r>
              <a:rPr lang="en-IN" sz="1200" dirty="0">
                <a:solidFill>
                  <a:schemeClr val="bg1"/>
                </a:solidFill>
                <a:ea typeface="Segoe UI" panose="020B0502040204020203" pitchFamily="34" charset="0"/>
                <a:cs typeface="Lucida Sans"/>
              </a:rPr>
              <a:t>other systems </a:t>
            </a:r>
          </a:p>
        </p:txBody>
      </p:sp>
      <p:sp>
        <p:nvSpPr>
          <p:cNvPr id="48" name="Rectangle 47">
            <a:extLst>
              <a:ext uri="{FF2B5EF4-FFF2-40B4-BE49-F238E27FC236}">
                <a16:creationId xmlns:a16="http://schemas.microsoft.com/office/drawing/2014/main" id="{EE05A463-37AE-4EC7-90FB-9A7B7FA7FD15}"/>
              </a:ext>
            </a:extLst>
          </p:cNvPr>
          <p:cNvSpPr/>
          <p:nvPr/>
        </p:nvSpPr>
        <p:spPr bwMode="auto">
          <a:xfrm>
            <a:off x="6443546" y="4103690"/>
            <a:ext cx="2874928" cy="685800"/>
          </a:xfrm>
          <a:prstGeom prst="rect">
            <a:avLst/>
          </a:prstGeom>
          <a:solidFill>
            <a:schemeClr val="accent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FFC000"/>
                </a:solidFill>
                <a:ea typeface="Segoe UI" panose="020B0502040204020203" pitchFamily="34" charset="0"/>
                <a:cs typeface="Lucida Sans"/>
              </a:rPr>
              <a:t>ML / AI Workbench </a:t>
            </a:r>
            <a:r>
              <a:rPr lang="en-IN" sz="1200" dirty="0">
                <a:solidFill>
                  <a:schemeClr val="bg1"/>
                </a:solidFill>
                <a:ea typeface="Segoe UI" panose="020B0502040204020203" pitchFamily="34" charset="0"/>
                <a:cs typeface="Lucida Sans"/>
              </a:rPr>
              <a:t>for </a:t>
            </a:r>
          </a:p>
          <a:p>
            <a:pPr algn="ctr"/>
            <a:r>
              <a:rPr lang="en-IN" sz="1200" dirty="0">
                <a:solidFill>
                  <a:schemeClr val="bg1"/>
                </a:solidFill>
                <a:ea typeface="Segoe UI" panose="020B0502040204020203" pitchFamily="34" charset="0"/>
                <a:cs typeface="Lucida Sans"/>
              </a:rPr>
              <a:t>Prediction &amp; Insights</a:t>
            </a:r>
          </a:p>
        </p:txBody>
      </p:sp>
      <p:sp>
        <p:nvSpPr>
          <p:cNvPr id="51" name="Rectangle 50">
            <a:extLst>
              <a:ext uri="{FF2B5EF4-FFF2-40B4-BE49-F238E27FC236}">
                <a16:creationId xmlns:a16="http://schemas.microsoft.com/office/drawing/2014/main" id="{005ECDA2-51BF-40A8-9B9E-492104CC5587}"/>
              </a:ext>
            </a:extLst>
          </p:cNvPr>
          <p:cNvSpPr/>
          <p:nvPr/>
        </p:nvSpPr>
        <p:spPr>
          <a:xfrm>
            <a:off x="4762115" y="2736935"/>
            <a:ext cx="1283267" cy="1735753"/>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Lucida Sans"/>
              <a:ea typeface="Segoe UI" panose="020B0502040204020203" pitchFamily="34" charset="0"/>
              <a:cs typeface="Lucida Sans"/>
            </a:endParaRPr>
          </a:p>
        </p:txBody>
      </p:sp>
      <p:grpSp>
        <p:nvGrpSpPr>
          <p:cNvPr id="52" name="Group 51">
            <a:extLst>
              <a:ext uri="{FF2B5EF4-FFF2-40B4-BE49-F238E27FC236}">
                <a16:creationId xmlns:a16="http://schemas.microsoft.com/office/drawing/2014/main" id="{AD3E8BF0-5D4B-406D-A723-32A922F4AB8F}"/>
              </a:ext>
            </a:extLst>
          </p:cNvPr>
          <p:cNvGrpSpPr/>
          <p:nvPr/>
        </p:nvGrpSpPr>
        <p:grpSpPr>
          <a:xfrm>
            <a:off x="879607" y="751460"/>
            <a:ext cx="10350009" cy="311333"/>
            <a:chOff x="976066" y="1034935"/>
            <a:chExt cx="10350009" cy="311333"/>
          </a:xfrm>
        </p:grpSpPr>
        <p:sp>
          <p:nvSpPr>
            <p:cNvPr id="53" name="TextBox 52">
              <a:extLst>
                <a:ext uri="{FF2B5EF4-FFF2-40B4-BE49-F238E27FC236}">
                  <a16:creationId xmlns:a16="http://schemas.microsoft.com/office/drawing/2014/main" id="{722DD900-320D-457A-9BAF-F7E22E888F5F}"/>
                </a:ext>
              </a:extLst>
            </p:cNvPr>
            <p:cNvSpPr txBox="1"/>
            <p:nvPr/>
          </p:nvSpPr>
          <p:spPr>
            <a:xfrm>
              <a:off x="976066" y="1038491"/>
              <a:ext cx="1890261" cy="307777"/>
            </a:xfrm>
            <a:prstGeom prst="rect">
              <a:avLst/>
            </a:prstGeom>
            <a:noFill/>
            <a:ln>
              <a:noFill/>
            </a:ln>
          </p:spPr>
          <p:txBody>
            <a:bodyPr wrap="none" rtlCol="0" anchor="ctr">
              <a:spAutoFit/>
            </a:bodyPr>
            <a:lstStyle/>
            <a:p>
              <a:pPr algn="ctr" eaLnBrk="0" hangingPunct="0">
                <a:spcBef>
                  <a:spcPct val="20000"/>
                </a:spcBef>
                <a:buClr>
                  <a:srgbClr val="500093"/>
                </a:buClr>
                <a:buSzPct val="80000"/>
              </a:pPr>
              <a:r>
                <a:rPr lang="en-US" sz="1400" dirty="0">
                  <a:ln w="0"/>
                  <a:effectLst>
                    <a:outerShdw blurRad="38100" dist="19050" dir="2700000" algn="tl" rotWithShape="0">
                      <a:schemeClr val="dk1">
                        <a:alpha val="40000"/>
                      </a:schemeClr>
                    </a:outerShdw>
                  </a:effectLst>
                  <a:latin typeface="Lucida Sans"/>
                  <a:ea typeface="Segoe UI" panose="020B0502040204020203" pitchFamily="34" charset="0"/>
                  <a:cs typeface="Lucida Sans"/>
                </a:rPr>
                <a:t>How to acquire data?</a:t>
              </a:r>
            </a:p>
          </p:txBody>
        </p:sp>
        <p:sp>
          <p:nvSpPr>
            <p:cNvPr id="54" name="TextBox 53">
              <a:extLst>
                <a:ext uri="{FF2B5EF4-FFF2-40B4-BE49-F238E27FC236}">
                  <a16:creationId xmlns:a16="http://schemas.microsoft.com/office/drawing/2014/main" id="{DC5F1777-202B-400C-89BF-7ED775E4F5A1}"/>
                </a:ext>
              </a:extLst>
            </p:cNvPr>
            <p:cNvSpPr txBox="1"/>
            <p:nvPr/>
          </p:nvSpPr>
          <p:spPr>
            <a:xfrm>
              <a:off x="4956386" y="1034935"/>
              <a:ext cx="2922595" cy="307777"/>
            </a:xfrm>
            <a:prstGeom prst="rect">
              <a:avLst/>
            </a:prstGeom>
            <a:noFill/>
            <a:ln>
              <a:noFill/>
            </a:ln>
          </p:spPr>
          <p:txBody>
            <a:bodyPr wrap="none" rtlCol="0">
              <a:spAutoFit/>
            </a:bodyPr>
            <a:lstStyle/>
            <a:p>
              <a:pPr algn="ctr" eaLnBrk="0" hangingPunct="0">
                <a:spcBef>
                  <a:spcPct val="20000"/>
                </a:spcBef>
                <a:buClr>
                  <a:srgbClr val="500093"/>
                </a:buClr>
                <a:buSzPct val="80000"/>
              </a:pPr>
              <a:r>
                <a:rPr lang="en-US" sz="1400" dirty="0">
                  <a:ln w="0"/>
                  <a:effectLst>
                    <a:outerShdw blurRad="38100" dist="19050" dir="2700000" algn="tl" rotWithShape="0">
                      <a:schemeClr val="dk1">
                        <a:alpha val="40000"/>
                      </a:schemeClr>
                    </a:outerShdw>
                  </a:effectLst>
                  <a:latin typeface="Lucida Sans"/>
                  <a:ea typeface="Segoe UI" panose="020B0502040204020203" pitchFamily="34" charset="0"/>
                  <a:cs typeface="Lucida Sans"/>
                </a:rPr>
                <a:t>How to create a unified data view?</a:t>
              </a:r>
            </a:p>
          </p:txBody>
        </p:sp>
        <p:sp>
          <p:nvSpPr>
            <p:cNvPr id="55" name="TextBox 54">
              <a:extLst>
                <a:ext uri="{FF2B5EF4-FFF2-40B4-BE49-F238E27FC236}">
                  <a16:creationId xmlns:a16="http://schemas.microsoft.com/office/drawing/2014/main" id="{B1DF07D4-DA6E-4128-BF20-26D740311BF8}"/>
                </a:ext>
              </a:extLst>
            </p:cNvPr>
            <p:cNvSpPr txBox="1"/>
            <p:nvPr/>
          </p:nvSpPr>
          <p:spPr>
            <a:xfrm>
              <a:off x="8831481" y="1038345"/>
              <a:ext cx="2494594" cy="307777"/>
            </a:xfrm>
            <a:prstGeom prst="rect">
              <a:avLst/>
            </a:prstGeom>
            <a:noFill/>
            <a:ln>
              <a:noFill/>
            </a:ln>
          </p:spPr>
          <p:txBody>
            <a:bodyPr wrap="none" rtlCol="0" anchor="ctr">
              <a:spAutoFit/>
            </a:bodyPr>
            <a:lstStyle/>
            <a:p>
              <a:pPr algn="ctr" eaLnBrk="0" hangingPunct="0">
                <a:spcBef>
                  <a:spcPct val="20000"/>
                </a:spcBef>
                <a:buClr>
                  <a:srgbClr val="500093"/>
                </a:buClr>
                <a:buSzPct val="80000"/>
              </a:pPr>
              <a:r>
                <a:rPr lang="en-US" sz="1400" dirty="0">
                  <a:ln w="0"/>
                  <a:effectLst>
                    <a:outerShdw blurRad="38100" dist="19050" dir="2700000" algn="tl" rotWithShape="0">
                      <a:schemeClr val="dk1">
                        <a:alpha val="40000"/>
                      </a:schemeClr>
                    </a:outerShdw>
                  </a:effectLst>
                  <a:latin typeface="Lucida Sans"/>
                  <a:ea typeface="Segoe UI" panose="020B0502040204020203" pitchFamily="34" charset="0"/>
                  <a:cs typeface="Lucida Sans"/>
                </a:rPr>
                <a:t>How to enable consumption?</a:t>
              </a:r>
            </a:p>
          </p:txBody>
        </p:sp>
      </p:grpSp>
      <p:sp>
        <p:nvSpPr>
          <p:cNvPr id="56" name="Rectangle 55">
            <a:extLst>
              <a:ext uri="{FF2B5EF4-FFF2-40B4-BE49-F238E27FC236}">
                <a16:creationId xmlns:a16="http://schemas.microsoft.com/office/drawing/2014/main" id="{BA23F630-0707-4A2D-A5A6-09D1F6AF2088}"/>
              </a:ext>
            </a:extLst>
          </p:cNvPr>
          <p:cNvSpPr/>
          <p:nvPr/>
        </p:nvSpPr>
        <p:spPr bwMode="auto">
          <a:xfrm>
            <a:off x="2823977" y="2012412"/>
            <a:ext cx="1275251" cy="3327526"/>
          </a:xfrm>
          <a:prstGeom prst="rect">
            <a:avLst/>
          </a:prstGeom>
          <a:solidFill>
            <a:schemeClr val="accent1">
              <a:lumMod val="20000"/>
              <a:lumOff val="8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chemeClr val="tx1">
                    <a:lumMod val="75000"/>
                    <a:lumOff val="25000"/>
                  </a:schemeClr>
                </a:solidFill>
                <a:ea typeface="Segoe UI" panose="020B0502040204020203" pitchFamily="34" charset="0"/>
                <a:cs typeface="Lucida Sans"/>
              </a:rPr>
              <a:t>Data Integration</a:t>
            </a:r>
          </a:p>
        </p:txBody>
      </p:sp>
      <p:sp>
        <p:nvSpPr>
          <p:cNvPr id="57" name="Rectangle 56">
            <a:extLst>
              <a:ext uri="{FF2B5EF4-FFF2-40B4-BE49-F238E27FC236}">
                <a16:creationId xmlns:a16="http://schemas.microsoft.com/office/drawing/2014/main" id="{36B690C0-3502-42FF-99E4-D0B1F9DAE311}"/>
              </a:ext>
            </a:extLst>
          </p:cNvPr>
          <p:cNvSpPr/>
          <p:nvPr/>
        </p:nvSpPr>
        <p:spPr bwMode="auto">
          <a:xfrm>
            <a:off x="2914996" y="2132877"/>
            <a:ext cx="1062709" cy="1143000"/>
          </a:xfrm>
          <a:prstGeom prst="rect">
            <a:avLst/>
          </a:prstGeom>
          <a:solidFill>
            <a:schemeClr val="tx2"/>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dirty="0">
                <a:solidFill>
                  <a:schemeClr val="bg1"/>
                </a:solidFill>
                <a:ea typeface="Segoe UI" panose="020B0502040204020203" pitchFamily="34" charset="0"/>
                <a:cs typeface="Lucida Sans"/>
              </a:rPr>
              <a:t>Structured </a:t>
            </a:r>
          </a:p>
        </p:txBody>
      </p:sp>
      <p:sp>
        <p:nvSpPr>
          <p:cNvPr id="58" name="Rectangle 57">
            <a:extLst>
              <a:ext uri="{FF2B5EF4-FFF2-40B4-BE49-F238E27FC236}">
                <a16:creationId xmlns:a16="http://schemas.microsoft.com/office/drawing/2014/main" id="{711EBC0B-47EA-4F87-81C1-95A8146F7A50}"/>
              </a:ext>
            </a:extLst>
          </p:cNvPr>
          <p:cNvSpPr/>
          <p:nvPr/>
        </p:nvSpPr>
        <p:spPr bwMode="auto">
          <a:xfrm>
            <a:off x="2917835" y="4063460"/>
            <a:ext cx="1062709" cy="1143000"/>
          </a:xfrm>
          <a:prstGeom prst="rect">
            <a:avLst/>
          </a:prstGeom>
          <a:solidFill>
            <a:schemeClr val="tx2"/>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dirty="0">
                <a:solidFill>
                  <a:schemeClr val="bg1"/>
                </a:solidFill>
                <a:ea typeface="Segoe UI" panose="020B0502040204020203" pitchFamily="34" charset="0"/>
                <a:cs typeface="Lucida Sans"/>
              </a:rPr>
              <a:t>Unstructured</a:t>
            </a:r>
          </a:p>
        </p:txBody>
      </p:sp>
      <p:sp>
        <p:nvSpPr>
          <p:cNvPr id="63" name="Rectangle 62">
            <a:extLst>
              <a:ext uri="{FF2B5EF4-FFF2-40B4-BE49-F238E27FC236}">
                <a16:creationId xmlns:a16="http://schemas.microsoft.com/office/drawing/2014/main" id="{D4E08F12-A3A2-4ACB-8BD3-D61CA133832A}"/>
              </a:ext>
            </a:extLst>
          </p:cNvPr>
          <p:cNvSpPr/>
          <p:nvPr/>
        </p:nvSpPr>
        <p:spPr bwMode="auto">
          <a:xfrm>
            <a:off x="9833122" y="1944597"/>
            <a:ext cx="1600200" cy="685800"/>
          </a:xfrm>
          <a:prstGeom prst="rect">
            <a:avLst/>
          </a:prstGeom>
          <a:solidFill>
            <a:srgbClr val="0E376F"/>
          </a:solidFill>
          <a:ln w="12700">
            <a:noFill/>
            <a:round/>
            <a:headEnd/>
            <a:tailEnd/>
          </a:ln>
        </p:spPr>
        <p:txBody>
          <a:bodyPr rtlCol="0" anchor="ctr"/>
          <a:lstStyle/>
          <a:p>
            <a:pPr algn="ctr"/>
            <a:r>
              <a:rPr lang="en-IN" sz="1200" dirty="0">
                <a:solidFill>
                  <a:srgbClr val="FFFFFF"/>
                </a:solidFill>
                <a:ea typeface="Segoe UI" panose="020B0502040204020203" pitchFamily="34" charset="0"/>
                <a:cs typeface="Lucida Sans"/>
              </a:rPr>
              <a:t>METRIC &amp; EXCEPTION </a:t>
            </a:r>
          </a:p>
          <a:p>
            <a:pPr algn="ctr"/>
            <a:r>
              <a:rPr lang="en-IN" sz="1200" dirty="0">
                <a:solidFill>
                  <a:srgbClr val="FFFFFF"/>
                </a:solidFill>
                <a:ea typeface="Segoe UI" panose="020B0502040204020203" pitchFamily="34" charset="0"/>
                <a:cs typeface="Lucida Sans"/>
              </a:rPr>
              <a:t>REPORTS</a:t>
            </a:r>
          </a:p>
        </p:txBody>
      </p:sp>
      <p:sp>
        <p:nvSpPr>
          <p:cNvPr id="64" name="Rectangle 63">
            <a:extLst>
              <a:ext uri="{FF2B5EF4-FFF2-40B4-BE49-F238E27FC236}">
                <a16:creationId xmlns:a16="http://schemas.microsoft.com/office/drawing/2014/main" id="{B13DAE70-924F-4A09-BE3C-E5EDD185A843}"/>
              </a:ext>
            </a:extLst>
          </p:cNvPr>
          <p:cNvSpPr/>
          <p:nvPr/>
        </p:nvSpPr>
        <p:spPr bwMode="auto">
          <a:xfrm>
            <a:off x="9833119" y="2704202"/>
            <a:ext cx="1600200" cy="685800"/>
          </a:xfrm>
          <a:prstGeom prst="rect">
            <a:avLst/>
          </a:prstGeom>
          <a:solidFill>
            <a:srgbClr val="0E376F"/>
          </a:solidFill>
          <a:ln w="12700">
            <a:noFill/>
            <a:round/>
            <a:headEnd/>
            <a:tailEnd/>
          </a:ln>
        </p:spPr>
        <p:txBody>
          <a:bodyPr rtlCol="0" anchor="ctr"/>
          <a:lstStyle/>
          <a:p>
            <a:pPr algn="ctr"/>
            <a:r>
              <a:rPr lang="en-IN" sz="1200" dirty="0">
                <a:solidFill>
                  <a:srgbClr val="FFFFFF"/>
                </a:solidFill>
                <a:ea typeface="Segoe UI" panose="020B0502040204020203" pitchFamily="34" charset="0"/>
                <a:cs typeface="Lucida Sans"/>
              </a:rPr>
              <a:t>INTERACTIVE VISUALIZATON</a:t>
            </a:r>
          </a:p>
        </p:txBody>
      </p:sp>
      <p:sp>
        <p:nvSpPr>
          <p:cNvPr id="65" name="Rectangle 64">
            <a:extLst>
              <a:ext uri="{FF2B5EF4-FFF2-40B4-BE49-F238E27FC236}">
                <a16:creationId xmlns:a16="http://schemas.microsoft.com/office/drawing/2014/main" id="{7D284FB5-E05E-418D-AF64-3CB9EF6120D7}"/>
              </a:ext>
            </a:extLst>
          </p:cNvPr>
          <p:cNvSpPr/>
          <p:nvPr/>
        </p:nvSpPr>
        <p:spPr bwMode="auto">
          <a:xfrm>
            <a:off x="9833122" y="3488001"/>
            <a:ext cx="1600200" cy="685800"/>
          </a:xfrm>
          <a:prstGeom prst="rect">
            <a:avLst/>
          </a:prstGeom>
          <a:solidFill>
            <a:srgbClr val="0E376F"/>
          </a:solidFill>
          <a:ln w="12700">
            <a:noFill/>
            <a:round/>
            <a:headEnd/>
            <a:tailEnd/>
          </a:ln>
        </p:spPr>
        <p:txBody>
          <a:bodyPr rtlCol="0" anchor="ctr"/>
          <a:lstStyle/>
          <a:p>
            <a:pPr algn="ctr"/>
            <a:r>
              <a:rPr lang="en-IN" sz="1200" dirty="0">
                <a:solidFill>
                  <a:srgbClr val="FFFFFF"/>
                </a:solidFill>
                <a:ea typeface="Segoe UI" panose="020B0502040204020203" pitchFamily="34" charset="0"/>
                <a:cs typeface="Lucida Sans"/>
              </a:rPr>
              <a:t>OPERATIONAL  </a:t>
            </a:r>
          </a:p>
        </p:txBody>
      </p:sp>
      <p:sp>
        <p:nvSpPr>
          <p:cNvPr id="66" name="Rectangle 65">
            <a:extLst>
              <a:ext uri="{FF2B5EF4-FFF2-40B4-BE49-F238E27FC236}">
                <a16:creationId xmlns:a16="http://schemas.microsoft.com/office/drawing/2014/main" id="{B4A67F76-ADAA-4497-82F8-FA05A424548A}"/>
              </a:ext>
            </a:extLst>
          </p:cNvPr>
          <p:cNvSpPr/>
          <p:nvPr/>
        </p:nvSpPr>
        <p:spPr bwMode="auto">
          <a:xfrm>
            <a:off x="9825571" y="4300847"/>
            <a:ext cx="1600200" cy="685800"/>
          </a:xfrm>
          <a:prstGeom prst="rect">
            <a:avLst/>
          </a:prstGeom>
          <a:solidFill>
            <a:srgbClr val="0E376F"/>
          </a:solidFill>
          <a:ln w="12700">
            <a:noFill/>
            <a:round/>
            <a:headEnd/>
            <a:tailEnd/>
          </a:ln>
        </p:spPr>
        <p:txBody>
          <a:bodyPr rtlCol="0" anchor="ctr"/>
          <a:lstStyle/>
          <a:p>
            <a:pPr algn="ctr"/>
            <a:r>
              <a:rPr lang="en-IN" sz="1200" dirty="0">
                <a:solidFill>
                  <a:srgbClr val="FFFFFF"/>
                </a:solidFill>
                <a:ea typeface="Segoe UI" panose="020B0502040204020203" pitchFamily="34" charset="0"/>
                <a:cs typeface="Lucida Sans"/>
              </a:rPr>
              <a:t>ADVANCED </a:t>
            </a:r>
          </a:p>
          <a:p>
            <a:pPr algn="ctr"/>
            <a:r>
              <a:rPr lang="en-IN" sz="1200" dirty="0">
                <a:solidFill>
                  <a:srgbClr val="FFFFFF"/>
                </a:solidFill>
                <a:ea typeface="Segoe UI" panose="020B0502040204020203" pitchFamily="34" charset="0"/>
                <a:cs typeface="Lucida Sans"/>
              </a:rPr>
              <a:t>ANALYTICS</a:t>
            </a:r>
          </a:p>
        </p:txBody>
      </p:sp>
      <p:sp>
        <p:nvSpPr>
          <p:cNvPr id="68" name="Pentagon 3">
            <a:extLst>
              <a:ext uri="{FF2B5EF4-FFF2-40B4-BE49-F238E27FC236}">
                <a16:creationId xmlns:a16="http://schemas.microsoft.com/office/drawing/2014/main" id="{E6326531-5E7E-4D7F-8B63-5F0D21ED813A}"/>
              </a:ext>
            </a:extLst>
          </p:cNvPr>
          <p:cNvSpPr/>
          <p:nvPr/>
        </p:nvSpPr>
        <p:spPr bwMode="auto">
          <a:xfrm>
            <a:off x="11478609" y="679114"/>
            <a:ext cx="369760" cy="457200"/>
          </a:xfrm>
          <a:prstGeom prst="homePlate">
            <a:avLst/>
          </a:prstGeom>
          <a:solidFill>
            <a:schemeClr val="bg1">
              <a:lumMod val="95000"/>
            </a:schemeClr>
          </a:solidFill>
          <a:ln w="12700">
            <a:noFill/>
            <a:round/>
            <a:headEnd/>
            <a:tailEnd/>
          </a:ln>
        </p:spPr>
        <p:txBody>
          <a:bodyPr rtlCol="0" anchor="ctr"/>
          <a:lstStyle/>
          <a:p>
            <a:pPr algn="ctr"/>
            <a:endParaRPr lang="en-US" dirty="0">
              <a:solidFill>
                <a:schemeClr val="bg1"/>
              </a:solidFill>
            </a:endParaRPr>
          </a:p>
        </p:txBody>
      </p:sp>
      <p:sp>
        <p:nvSpPr>
          <p:cNvPr id="69" name="Pentagon 59">
            <a:extLst>
              <a:ext uri="{FF2B5EF4-FFF2-40B4-BE49-F238E27FC236}">
                <a16:creationId xmlns:a16="http://schemas.microsoft.com/office/drawing/2014/main" id="{A9B53408-CB6D-485B-8060-9EA3A3AFBD8A}"/>
              </a:ext>
            </a:extLst>
          </p:cNvPr>
          <p:cNvSpPr/>
          <p:nvPr/>
        </p:nvSpPr>
        <p:spPr bwMode="auto">
          <a:xfrm rot="10800000">
            <a:off x="256893" y="679740"/>
            <a:ext cx="369760" cy="457200"/>
          </a:xfrm>
          <a:prstGeom prst="homePlate">
            <a:avLst>
              <a:gd name="adj" fmla="val 63043"/>
            </a:avLst>
          </a:prstGeom>
          <a:solidFill>
            <a:schemeClr val="bg1">
              <a:lumMod val="95000"/>
            </a:schemeClr>
          </a:solidFill>
          <a:ln w="12700">
            <a:noFill/>
            <a:round/>
            <a:headEnd/>
            <a:tailEnd/>
          </a:ln>
        </p:spPr>
        <p:txBody>
          <a:bodyPr rtlCol="0" anchor="ctr"/>
          <a:lstStyle/>
          <a:p>
            <a:pPr algn="ctr"/>
            <a:endParaRPr lang="en-US" dirty="0">
              <a:solidFill>
                <a:schemeClr val="bg1"/>
              </a:solidFill>
            </a:endParaRPr>
          </a:p>
        </p:txBody>
      </p:sp>
      <p:cxnSp>
        <p:nvCxnSpPr>
          <p:cNvPr id="74" name="Straight Arrow Connector 73">
            <a:extLst>
              <a:ext uri="{FF2B5EF4-FFF2-40B4-BE49-F238E27FC236}">
                <a16:creationId xmlns:a16="http://schemas.microsoft.com/office/drawing/2014/main" id="{8239ED17-6047-40E4-B58A-DFCAD9E2D9C3}"/>
              </a:ext>
            </a:extLst>
          </p:cNvPr>
          <p:cNvCxnSpPr>
            <a:cxnSpLocks/>
          </p:cNvCxnSpPr>
          <p:nvPr/>
        </p:nvCxnSpPr>
        <p:spPr>
          <a:xfrm flipV="1">
            <a:off x="6045382" y="2823378"/>
            <a:ext cx="253099" cy="173833"/>
          </a:xfrm>
          <a:prstGeom prst="straightConnector1">
            <a:avLst/>
          </a:prstGeom>
          <a:ln w="12700"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CC68B466-49A9-40CF-9B83-4E1709E25555}"/>
              </a:ext>
            </a:extLst>
          </p:cNvPr>
          <p:cNvCxnSpPr>
            <a:cxnSpLocks/>
            <a:stCxn id="51" idx="3"/>
          </p:cNvCxnSpPr>
          <p:nvPr/>
        </p:nvCxnSpPr>
        <p:spPr>
          <a:xfrm>
            <a:off x="6045382" y="3604812"/>
            <a:ext cx="268037" cy="0"/>
          </a:xfrm>
          <a:prstGeom prst="straightConnector1">
            <a:avLst/>
          </a:prstGeom>
          <a:ln w="12700"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7" name="Elbow Connector 52">
            <a:extLst>
              <a:ext uri="{FF2B5EF4-FFF2-40B4-BE49-F238E27FC236}">
                <a16:creationId xmlns:a16="http://schemas.microsoft.com/office/drawing/2014/main" id="{9A114BEB-3E2B-4EB8-B72D-92E3F9FC5045}"/>
              </a:ext>
            </a:extLst>
          </p:cNvPr>
          <p:cNvCxnSpPr>
            <a:cxnSpLocks/>
            <a:stCxn id="44" idx="3"/>
            <a:endCxn id="65" idx="1"/>
          </p:cNvCxnSpPr>
          <p:nvPr/>
        </p:nvCxnSpPr>
        <p:spPr>
          <a:xfrm>
            <a:off x="9318474" y="3606864"/>
            <a:ext cx="514648" cy="224037"/>
          </a:xfrm>
          <a:prstGeom prst="bentConnector3">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8" name="Elbow Connector 54">
            <a:extLst>
              <a:ext uri="{FF2B5EF4-FFF2-40B4-BE49-F238E27FC236}">
                <a16:creationId xmlns:a16="http://schemas.microsoft.com/office/drawing/2014/main" id="{797E705E-E9CD-4BC1-94C6-357A484EE02C}"/>
              </a:ext>
            </a:extLst>
          </p:cNvPr>
          <p:cNvCxnSpPr>
            <a:endCxn id="66" idx="1"/>
          </p:cNvCxnSpPr>
          <p:nvPr/>
        </p:nvCxnSpPr>
        <p:spPr>
          <a:xfrm>
            <a:off x="9318474" y="4478711"/>
            <a:ext cx="507097" cy="165036"/>
          </a:xfrm>
          <a:prstGeom prst="bentConnector3">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83A1AB6-13B5-4CA1-8FB9-77334D398E5F}"/>
              </a:ext>
            </a:extLst>
          </p:cNvPr>
          <p:cNvCxnSpPr>
            <a:cxnSpLocks/>
          </p:cNvCxnSpPr>
          <p:nvPr/>
        </p:nvCxnSpPr>
        <p:spPr>
          <a:xfrm>
            <a:off x="6045382" y="4326738"/>
            <a:ext cx="268037" cy="119852"/>
          </a:xfrm>
          <a:prstGeom prst="straightConnector1">
            <a:avLst/>
          </a:prstGeom>
          <a:ln w="12700"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13152129-E5CB-4DFB-A5D2-4A747026AF58}"/>
              </a:ext>
            </a:extLst>
          </p:cNvPr>
          <p:cNvSpPr/>
          <p:nvPr/>
        </p:nvSpPr>
        <p:spPr>
          <a:xfrm>
            <a:off x="649020" y="3609570"/>
            <a:ext cx="2039757" cy="2392831"/>
          </a:xfrm>
          <a:prstGeom prst="rect">
            <a:avLst/>
          </a:prstGeom>
          <a:solidFill>
            <a:srgbClr val="2F35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latin typeface="Segoe UI Light" panose="020B0502040204020203" pitchFamily="34" charset="0"/>
            </a:endParaRPr>
          </a:p>
        </p:txBody>
      </p:sp>
      <p:pic>
        <p:nvPicPr>
          <p:cNvPr id="82" name="Picture 81">
            <a:extLst>
              <a:ext uri="{FF2B5EF4-FFF2-40B4-BE49-F238E27FC236}">
                <a16:creationId xmlns:a16="http://schemas.microsoft.com/office/drawing/2014/main" id="{7B951A4A-732B-4816-9A9C-3B0B75A0F5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3838" y="3690977"/>
            <a:ext cx="320031" cy="299520"/>
          </a:xfrm>
          <a:prstGeom prst="rect">
            <a:avLst/>
          </a:prstGeom>
        </p:spPr>
      </p:pic>
      <p:grpSp>
        <p:nvGrpSpPr>
          <p:cNvPr id="84" name="Group 83">
            <a:extLst>
              <a:ext uri="{FF2B5EF4-FFF2-40B4-BE49-F238E27FC236}">
                <a16:creationId xmlns:a16="http://schemas.microsoft.com/office/drawing/2014/main" id="{71AB232C-8681-4851-8C35-6B3F6D895B51}"/>
              </a:ext>
            </a:extLst>
          </p:cNvPr>
          <p:cNvGrpSpPr/>
          <p:nvPr/>
        </p:nvGrpSpPr>
        <p:grpSpPr>
          <a:xfrm>
            <a:off x="875107" y="5217628"/>
            <a:ext cx="1722620" cy="507492"/>
            <a:chOff x="730296" y="5689093"/>
            <a:chExt cx="1723069" cy="656968"/>
          </a:xfrm>
        </p:grpSpPr>
        <p:sp>
          <p:nvSpPr>
            <p:cNvPr id="85" name="Rectangle 56">
              <a:extLst>
                <a:ext uri="{FF2B5EF4-FFF2-40B4-BE49-F238E27FC236}">
                  <a16:creationId xmlns:a16="http://schemas.microsoft.com/office/drawing/2014/main" id="{9D4362A7-983A-4A41-AAB4-10812120E604}"/>
                </a:ext>
              </a:extLst>
            </p:cNvPr>
            <p:cNvSpPr>
              <a:spLocks noChangeArrowheads="1"/>
            </p:cNvSpPr>
            <p:nvPr/>
          </p:nvSpPr>
          <p:spPr bwMode="gray">
            <a:xfrm>
              <a:off x="730296" y="5689093"/>
              <a:ext cx="1723069" cy="299599"/>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dirty="0">
                  <a:solidFill>
                    <a:schemeClr val="tx1"/>
                  </a:solidFill>
                  <a:latin typeface="Segoe UI Light" panose="020B0502040204020203" pitchFamily="34" charset="0"/>
                </a:rPr>
                <a:t>Social Data</a:t>
              </a:r>
              <a:endParaRPr lang="en-IN" sz="1100" dirty="0">
                <a:solidFill>
                  <a:schemeClr val="tx1"/>
                </a:solidFill>
                <a:latin typeface="Segoe UI Light" panose="020B0502040204020203" pitchFamily="34" charset="0"/>
              </a:endParaRPr>
            </a:p>
          </p:txBody>
        </p:sp>
        <p:sp>
          <p:nvSpPr>
            <p:cNvPr id="87" name="Rectangle 56">
              <a:extLst>
                <a:ext uri="{FF2B5EF4-FFF2-40B4-BE49-F238E27FC236}">
                  <a16:creationId xmlns:a16="http://schemas.microsoft.com/office/drawing/2014/main" id="{799ED470-D3B8-4200-93BD-44208280BFE4}"/>
                </a:ext>
              </a:extLst>
            </p:cNvPr>
            <p:cNvSpPr>
              <a:spLocks noChangeArrowheads="1"/>
            </p:cNvSpPr>
            <p:nvPr/>
          </p:nvSpPr>
          <p:spPr bwMode="gray">
            <a:xfrm>
              <a:off x="730296" y="6046463"/>
              <a:ext cx="1723069" cy="299598"/>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dirty="0">
                  <a:solidFill>
                    <a:schemeClr val="tx1"/>
                  </a:solidFill>
                  <a:latin typeface="Segoe UI Light" panose="020B0502040204020203" pitchFamily="34" charset="0"/>
                </a:rPr>
                <a:t>Other data sources</a:t>
              </a:r>
              <a:endParaRPr lang="en-IN" sz="1100" dirty="0">
                <a:solidFill>
                  <a:schemeClr val="tx1"/>
                </a:solidFill>
                <a:latin typeface="Segoe UI Light" panose="020B0502040204020203" pitchFamily="34" charset="0"/>
              </a:endParaRPr>
            </a:p>
          </p:txBody>
        </p:sp>
      </p:grpSp>
      <p:grpSp>
        <p:nvGrpSpPr>
          <p:cNvPr id="88" name="Group 87">
            <a:extLst>
              <a:ext uri="{FF2B5EF4-FFF2-40B4-BE49-F238E27FC236}">
                <a16:creationId xmlns:a16="http://schemas.microsoft.com/office/drawing/2014/main" id="{C7072213-0277-4C3F-B816-D5944C7D726F}"/>
              </a:ext>
            </a:extLst>
          </p:cNvPr>
          <p:cNvGrpSpPr/>
          <p:nvPr/>
        </p:nvGrpSpPr>
        <p:grpSpPr>
          <a:xfrm>
            <a:off x="864240" y="4023512"/>
            <a:ext cx="1722688" cy="1132143"/>
            <a:chOff x="744085" y="4161563"/>
            <a:chExt cx="1723136" cy="1292218"/>
          </a:xfrm>
        </p:grpSpPr>
        <p:sp>
          <p:nvSpPr>
            <p:cNvPr id="89" name="Rectangle 56">
              <a:extLst>
                <a:ext uri="{FF2B5EF4-FFF2-40B4-BE49-F238E27FC236}">
                  <a16:creationId xmlns:a16="http://schemas.microsoft.com/office/drawing/2014/main" id="{8EA299EA-D7D4-4094-8F10-469A147E3580}"/>
                </a:ext>
              </a:extLst>
            </p:cNvPr>
            <p:cNvSpPr>
              <a:spLocks noChangeArrowheads="1"/>
            </p:cNvSpPr>
            <p:nvPr/>
          </p:nvSpPr>
          <p:spPr bwMode="gray">
            <a:xfrm>
              <a:off x="744085" y="4161563"/>
              <a:ext cx="1723069" cy="280800"/>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dirty="0">
                  <a:solidFill>
                    <a:schemeClr val="tx1"/>
                  </a:solidFill>
                  <a:latin typeface="Segoe UI Light" panose="020B0502040204020203" pitchFamily="34" charset="0"/>
                </a:rPr>
                <a:t>Voice Data</a:t>
              </a:r>
              <a:endParaRPr lang="en-IN" sz="1100" dirty="0">
                <a:solidFill>
                  <a:schemeClr val="tx1"/>
                </a:solidFill>
                <a:latin typeface="Segoe UI Light" panose="020B0502040204020203" pitchFamily="34" charset="0"/>
              </a:endParaRPr>
            </a:p>
          </p:txBody>
        </p:sp>
        <p:sp>
          <p:nvSpPr>
            <p:cNvPr id="90" name="Rectangle 56">
              <a:extLst>
                <a:ext uri="{FF2B5EF4-FFF2-40B4-BE49-F238E27FC236}">
                  <a16:creationId xmlns:a16="http://schemas.microsoft.com/office/drawing/2014/main" id="{6C72BD03-8241-423F-93DF-BDEEA6CDE642}"/>
                </a:ext>
              </a:extLst>
            </p:cNvPr>
            <p:cNvSpPr>
              <a:spLocks noChangeArrowheads="1"/>
            </p:cNvSpPr>
            <p:nvPr/>
          </p:nvSpPr>
          <p:spPr bwMode="gray">
            <a:xfrm>
              <a:off x="744085" y="4486170"/>
              <a:ext cx="1723069" cy="280800"/>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dirty="0">
                  <a:solidFill>
                    <a:schemeClr val="tx1"/>
                  </a:solidFill>
                  <a:latin typeface="Segoe UI Light" panose="020B0502040204020203" pitchFamily="34" charset="0"/>
                </a:rPr>
                <a:t>Chat Data</a:t>
              </a:r>
              <a:endParaRPr lang="en-IN" sz="1100" dirty="0">
                <a:solidFill>
                  <a:schemeClr val="tx1"/>
                </a:solidFill>
                <a:latin typeface="Segoe UI Light" panose="020B0502040204020203" pitchFamily="34" charset="0"/>
              </a:endParaRPr>
            </a:p>
          </p:txBody>
        </p:sp>
        <p:sp>
          <p:nvSpPr>
            <p:cNvPr id="91" name="Rectangle 56">
              <a:extLst>
                <a:ext uri="{FF2B5EF4-FFF2-40B4-BE49-F238E27FC236}">
                  <a16:creationId xmlns:a16="http://schemas.microsoft.com/office/drawing/2014/main" id="{6754C699-5D0B-4A12-9C18-E2F694B3EA11}"/>
                </a:ext>
              </a:extLst>
            </p:cNvPr>
            <p:cNvSpPr>
              <a:spLocks noChangeArrowheads="1"/>
            </p:cNvSpPr>
            <p:nvPr/>
          </p:nvSpPr>
          <p:spPr bwMode="gray">
            <a:xfrm>
              <a:off x="744085" y="4810777"/>
              <a:ext cx="1723069" cy="299599"/>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dirty="0">
                  <a:solidFill>
                    <a:schemeClr val="tx1"/>
                  </a:solidFill>
                  <a:latin typeface="Segoe UI Light" panose="020B0502040204020203" pitchFamily="34" charset="0"/>
                </a:rPr>
                <a:t>Email Data</a:t>
              </a:r>
              <a:endParaRPr lang="en-IN" sz="1100" dirty="0">
                <a:solidFill>
                  <a:schemeClr val="tx1"/>
                </a:solidFill>
                <a:latin typeface="Segoe UI Light" panose="020B0502040204020203" pitchFamily="34" charset="0"/>
              </a:endParaRPr>
            </a:p>
          </p:txBody>
        </p:sp>
        <p:sp>
          <p:nvSpPr>
            <p:cNvPr id="93" name="Rectangle 56">
              <a:extLst>
                <a:ext uri="{FF2B5EF4-FFF2-40B4-BE49-F238E27FC236}">
                  <a16:creationId xmlns:a16="http://schemas.microsoft.com/office/drawing/2014/main" id="{A9C2F8AA-16E2-4DA0-BFDF-715B68FBA9FD}"/>
                </a:ext>
              </a:extLst>
            </p:cNvPr>
            <p:cNvSpPr>
              <a:spLocks noChangeArrowheads="1"/>
            </p:cNvSpPr>
            <p:nvPr/>
          </p:nvSpPr>
          <p:spPr bwMode="gray">
            <a:xfrm>
              <a:off x="744152" y="5154182"/>
              <a:ext cx="1723069" cy="299599"/>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dirty="0">
                  <a:solidFill>
                    <a:schemeClr val="tx1"/>
                  </a:solidFill>
                  <a:latin typeface="Segoe UI Light" panose="020B0502040204020203" pitchFamily="34" charset="0"/>
                </a:rPr>
                <a:t>Biometric Data</a:t>
              </a:r>
              <a:endParaRPr lang="en-IN" sz="1100" dirty="0">
                <a:solidFill>
                  <a:schemeClr val="tx1"/>
                </a:solidFill>
                <a:latin typeface="Segoe UI Light" panose="020B0502040204020203" pitchFamily="34" charset="0"/>
              </a:endParaRPr>
            </a:p>
          </p:txBody>
        </p:sp>
      </p:grpSp>
      <p:sp>
        <p:nvSpPr>
          <p:cNvPr id="94" name="Rectangle 93">
            <a:extLst>
              <a:ext uri="{FF2B5EF4-FFF2-40B4-BE49-F238E27FC236}">
                <a16:creationId xmlns:a16="http://schemas.microsoft.com/office/drawing/2014/main" id="{DCA8D4F1-6888-484C-8500-595B93BEB9B2}"/>
              </a:ext>
            </a:extLst>
          </p:cNvPr>
          <p:cNvSpPr/>
          <p:nvPr/>
        </p:nvSpPr>
        <p:spPr>
          <a:xfrm>
            <a:off x="644654" y="1328893"/>
            <a:ext cx="2039757" cy="2138990"/>
          </a:xfrm>
          <a:prstGeom prst="rect">
            <a:avLst/>
          </a:prstGeom>
          <a:solidFill>
            <a:srgbClr val="2F35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latin typeface="Segoe UI Light" panose="020B0502040204020203" pitchFamily="34" charset="0"/>
            </a:endParaRPr>
          </a:p>
        </p:txBody>
      </p:sp>
      <p:pic>
        <p:nvPicPr>
          <p:cNvPr id="95" name="Picture 94">
            <a:extLst>
              <a:ext uri="{FF2B5EF4-FFF2-40B4-BE49-F238E27FC236}">
                <a16:creationId xmlns:a16="http://schemas.microsoft.com/office/drawing/2014/main" id="{F38863B5-448E-4B78-A3F6-DEE165C31DF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8109" y="1388402"/>
            <a:ext cx="320031" cy="320031"/>
          </a:xfrm>
          <a:prstGeom prst="rect">
            <a:avLst/>
          </a:prstGeom>
        </p:spPr>
      </p:pic>
      <p:sp>
        <p:nvSpPr>
          <p:cNvPr id="97" name="Rectangle 58">
            <a:extLst>
              <a:ext uri="{FF2B5EF4-FFF2-40B4-BE49-F238E27FC236}">
                <a16:creationId xmlns:a16="http://schemas.microsoft.com/office/drawing/2014/main" id="{EBE6AF27-01D2-4984-8E2A-1A9CC7BA96CB}"/>
              </a:ext>
            </a:extLst>
          </p:cNvPr>
          <p:cNvSpPr>
            <a:spLocks noChangeArrowheads="1"/>
          </p:cNvSpPr>
          <p:nvPr/>
        </p:nvSpPr>
        <p:spPr bwMode="gray">
          <a:xfrm>
            <a:off x="1055876" y="1387288"/>
            <a:ext cx="1457555" cy="339912"/>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b="1" dirty="0">
                <a:solidFill>
                  <a:schemeClr val="bg1"/>
                </a:solidFill>
                <a:latin typeface="Segoe UI Light" panose="020B0502040204020203" pitchFamily="34" charset="0"/>
              </a:rPr>
              <a:t>Structured Data</a:t>
            </a:r>
            <a:endParaRPr lang="en-IN" sz="1100" b="1" dirty="0">
              <a:solidFill>
                <a:schemeClr val="bg1"/>
              </a:solidFill>
              <a:latin typeface="Segoe UI Light" panose="020B0502040204020203" pitchFamily="34" charset="0"/>
            </a:endParaRPr>
          </a:p>
        </p:txBody>
      </p:sp>
      <p:sp>
        <p:nvSpPr>
          <p:cNvPr id="98" name="Rectangle 58">
            <a:extLst>
              <a:ext uri="{FF2B5EF4-FFF2-40B4-BE49-F238E27FC236}">
                <a16:creationId xmlns:a16="http://schemas.microsoft.com/office/drawing/2014/main" id="{C8FF887E-06BF-4754-8457-B30B8ED3D748}"/>
              </a:ext>
            </a:extLst>
          </p:cNvPr>
          <p:cNvSpPr>
            <a:spLocks noChangeArrowheads="1"/>
          </p:cNvSpPr>
          <p:nvPr/>
        </p:nvSpPr>
        <p:spPr bwMode="gray">
          <a:xfrm>
            <a:off x="1086530" y="3677143"/>
            <a:ext cx="1457555" cy="339912"/>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200" b="1" dirty="0">
                <a:solidFill>
                  <a:schemeClr val="bg1"/>
                </a:solidFill>
                <a:latin typeface="Segoe UI Light" panose="020B0502040204020203" pitchFamily="34" charset="0"/>
              </a:rPr>
              <a:t>Unstructured Data</a:t>
            </a:r>
            <a:endParaRPr lang="en-IN" sz="1100" b="1" dirty="0">
              <a:solidFill>
                <a:schemeClr val="bg1"/>
              </a:solidFill>
              <a:latin typeface="Segoe UI Light" panose="020B0502040204020203" pitchFamily="34" charset="0"/>
            </a:endParaRPr>
          </a:p>
        </p:txBody>
      </p:sp>
      <p:grpSp>
        <p:nvGrpSpPr>
          <p:cNvPr id="99" name="Group 98">
            <a:extLst>
              <a:ext uri="{FF2B5EF4-FFF2-40B4-BE49-F238E27FC236}">
                <a16:creationId xmlns:a16="http://schemas.microsoft.com/office/drawing/2014/main" id="{7F96E52F-E49E-465F-8AD8-5D0229275934}"/>
              </a:ext>
            </a:extLst>
          </p:cNvPr>
          <p:cNvGrpSpPr/>
          <p:nvPr/>
        </p:nvGrpSpPr>
        <p:grpSpPr>
          <a:xfrm>
            <a:off x="543447" y="1629084"/>
            <a:ext cx="2046979" cy="1478950"/>
            <a:chOff x="430512" y="1551496"/>
            <a:chExt cx="2047512" cy="1891603"/>
          </a:xfrm>
        </p:grpSpPr>
        <p:sp>
          <p:nvSpPr>
            <p:cNvPr id="100" name="Rectangle 56">
              <a:extLst>
                <a:ext uri="{FF2B5EF4-FFF2-40B4-BE49-F238E27FC236}">
                  <a16:creationId xmlns:a16="http://schemas.microsoft.com/office/drawing/2014/main" id="{EE2FFFA0-F3CB-4823-AD05-FA799C391C77}"/>
                </a:ext>
              </a:extLst>
            </p:cNvPr>
            <p:cNvSpPr>
              <a:spLocks noChangeArrowheads="1"/>
            </p:cNvSpPr>
            <p:nvPr/>
          </p:nvSpPr>
          <p:spPr bwMode="gray">
            <a:xfrm>
              <a:off x="754955" y="1679321"/>
              <a:ext cx="1723069" cy="280422"/>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dirty="0">
                  <a:solidFill>
                    <a:schemeClr val="tx1"/>
                  </a:solidFill>
                  <a:latin typeface="Segoe UI Light" panose="020B0502040204020203" pitchFamily="34" charset="0"/>
                </a:rPr>
                <a:t>Customer Data</a:t>
              </a:r>
              <a:endParaRPr lang="en-IN" sz="1100" dirty="0">
                <a:solidFill>
                  <a:schemeClr val="tx1"/>
                </a:solidFill>
                <a:latin typeface="Segoe UI Light" panose="020B0502040204020203" pitchFamily="34" charset="0"/>
              </a:endParaRPr>
            </a:p>
          </p:txBody>
        </p:sp>
        <p:sp>
          <p:nvSpPr>
            <p:cNvPr id="101" name="Rectangle 57">
              <a:extLst>
                <a:ext uri="{FF2B5EF4-FFF2-40B4-BE49-F238E27FC236}">
                  <a16:creationId xmlns:a16="http://schemas.microsoft.com/office/drawing/2014/main" id="{FEF1FE19-1A1F-4BC3-AB27-E406D879A551}"/>
                </a:ext>
              </a:extLst>
            </p:cNvPr>
            <p:cNvSpPr>
              <a:spLocks noChangeArrowheads="1"/>
            </p:cNvSpPr>
            <p:nvPr/>
          </p:nvSpPr>
          <p:spPr bwMode="gray">
            <a:xfrm>
              <a:off x="744930" y="2677634"/>
              <a:ext cx="1719470" cy="280800"/>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r>
                <a:rPr lang="en-US" sz="1100" dirty="0">
                  <a:solidFill>
                    <a:schemeClr val="tx1"/>
                  </a:solidFill>
                  <a:latin typeface="Segoe UI Light" panose="020B0502040204020203" pitchFamily="34" charset="0"/>
                </a:rPr>
                <a:t>Payment Data</a:t>
              </a:r>
              <a:endParaRPr lang="en-IN" sz="1100" dirty="0">
                <a:solidFill>
                  <a:schemeClr val="tx1"/>
                </a:solidFill>
                <a:latin typeface="Segoe UI Light" panose="020B0502040204020203" pitchFamily="34" charset="0"/>
              </a:endParaRPr>
            </a:p>
          </p:txBody>
        </p:sp>
        <p:sp>
          <p:nvSpPr>
            <p:cNvPr id="102" name="Rectangle 58">
              <a:extLst>
                <a:ext uri="{FF2B5EF4-FFF2-40B4-BE49-F238E27FC236}">
                  <a16:creationId xmlns:a16="http://schemas.microsoft.com/office/drawing/2014/main" id="{B16DE991-FFF0-46FB-8E86-F8C24A602B3A}"/>
                </a:ext>
              </a:extLst>
            </p:cNvPr>
            <p:cNvSpPr>
              <a:spLocks noChangeArrowheads="1"/>
            </p:cNvSpPr>
            <p:nvPr/>
          </p:nvSpPr>
          <p:spPr bwMode="gray">
            <a:xfrm>
              <a:off x="744931" y="2011840"/>
              <a:ext cx="1719470" cy="280800"/>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r>
                <a:rPr lang="en-US" sz="1100" dirty="0">
                  <a:solidFill>
                    <a:schemeClr val="tx1"/>
                  </a:solidFill>
                  <a:latin typeface="Segoe UI Light" panose="020B0502040204020203" pitchFamily="34" charset="0"/>
                </a:rPr>
                <a:t>Web Data</a:t>
              </a:r>
              <a:endParaRPr lang="en-IN" sz="1100" dirty="0">
                <a:solidFill>
                  <a:schemeClr val="tx1"/>
                </a:solidFill>
                <a:latin typeface="Segoe UI Light" panose="020B0502040204020203" pitchFamily="34" charset="0"/>
              </a:endParaRPr>
            </a:p>
          </p:txBody>
        </p:sp>
        <p:sp>
          <p:nvSpPr>
            <p:cNvPr id="103" name="Rectangle 59">
              <a:extLst>
                <a:ext uri="{FF2B5EF4-FFF2-40B4-BE49-F238E27FC236}">
                  <a16:creationId xmlns:a16="http://schemas.microsoft.com/office/drawing/2014/main" id="{975FBDA7-F278-4A96-A8F6-1E8FDE2D6A4B}"/>
                </a:ext>
              </a:extLst>
            </p:cNvPr>
            <p:cNvSpPr>
              <a:spLocks noChangeArrowheads="1"/>
            </p:cNvSpPr>
            <p:nvPr/>
          </p:nvSpPr>
          <p:spPr bwMode="gray">
            <a:xfrm>
              <a:off x="744931" y="2344737"/>
              <a:ext cx="1716626" cy="280800"/>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r>
                <a:rPr lang="en-US" sz="1100" dirty="0">
                  <a:solidFill>
                    <a:schemeClr val="tx1"/>
                  </a:solidFill>
                  <a:latin typeface="Segoe UI Light" panose="020B0502040204020203" pitchFamily="34" charset="0"/>
                </a:rPr>
                <a:t>Marketing Data</a:t>
              </a:r>
              <a:endParaRPr lang="en-IN" sz="1100" dirty="0">
                <a:solidFill>
                  <a:schemeClr val="tx1"/>
                </a:solidFill>
                <a:latin typeface="Segoe UI Light" panose="020B0502040204020203" pitchFamily="34" charset="0"/>
              </a:endParaRPr>
            </a:p>
          </p:txBody>
        </p:sp>
        <p:sp>
          <p:nvSpPr>
            <p:cNvPr id="104" name="TextBox 103">
              <a:extLst>
                <a:ext uri="{FF2B5EF4-FFF2-40B4-BE49-F238E27FC236}">
                  <a16:creationId xmlns:a16="http://schemas.microsoft.com/office/drawing/2014/main" id="{0AA3C138-3031-48C0-BE08-3E5307735E76}"/>
                </a:ext>
              </a:extLst>
            </p:cNvPr>
            <p:cNvSpPr txBox="1"/>
            <p:nvPr/>
          </p:nvSpPr>
          <p:spPr>
            <a:xfrm>
              <a:off x="430512" y="1551496"/>
              <a:ext cx="369428" cy="1891603"/>
            </a:xfrm>
            <a:prstGeom prst="rect">
              <a:avLst/>
            </a:prstGeom>
            <a:noFill/>
          </p:spPr>
          <p:txBody>
            <a:bodyPr vert="vert270" wrap="square" rtlCol="0">
              <a:spAutoFit/>
            </a:bodyPr>
            <a:lstStyle/>
            <a:p>
              <a:r>
                <a:rPr lang="en-IN" sz="1200" dirty="0">
                  <a:solidFill>
                    <a:schemeClr val="bg1"/>
                  </a:solidFill>
                  <a:latin typeface="Segoe UI Light" panose="020B0502040204020203" pitchFamily="34" charset="0"/>
                </a:rPr>
                <a:t> External / Internal</a:t>
              </a:r>
            </a:p>
          </p:txBody>
        </p:sp>
        <p:sp>
          <p:nvSpPr>
            <p:cNvPr id="105" name="Rectangle 57">
              <a:extLst>
                <a:ext uri="{FF2B5EF4-FFF2-40B4-BE49-F238E27FC236}">
                  <a16:creationId xmlns:a16="http://schemas.microsoft.com/office/drawing/2014/main" id="{54136C9B-00E3-4621-9427-5D142CF4CF3C}"/>
                </a:ext>
              </a:extLst>
            </p:cNvPr>
            <p:cNvSpPr>
              <a:spLocks noChangeArrowheads="1"/>
            </p:cNvSpPr>
            <p:nvPr/>
          </p:nvSpPr>
          <p:spPr bwMode="gray">
            <a:xfrm>
              <a:off x="733895" y="3010531"/>
              <a:ext cx="1719470" cy="280800"/>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r>
                <a:rPr lang="en-US" sz="1100" dirty="0">
                  <a:solidFill>
                    <a:schemeClr val="tx1"/>
                  </a:solidFill>
                  <a:latin typeface="Segoe UI Light" panose="020B0502040204020203" pitchFamily="34" charset="0"/>
                </a:rPr>
                <a:t>App Data</a:t>
              </a:r>
              <a:endParaRPr lang="en-IN" sz="1100" dirty="0">
                <a:solidFill>
                  <a:schemeClr val="tx1"/>
                </a:solidFill>
                <a:latin typeface="Segoe UI Light" panose="020B0502040204020203" pitchFamily="34" charset="0"/>
              </a:endParaRPr>
            </a:p>
          </p:txBody>
        </p:sp>
      </p:grpSp>
      <p:sp>
        <p:nvSpPr>
          <p:cNvPr id="111" name="Rectangle 56">
            <a:extLst>
              <a:ext uri="{FF2B5EF4-FFF2-40B4-BE49-F238E27FC236}">
                <a16:creationId xmlns:a16="http://schemas.microsoft.com/office/drawing/2014/main" id="{C595BA87-6130-4335-807E-CAFC4C6D3714}"/>
              </a:ext>
            </a:extLst>
          </p:cNvPr>
          <p:cNvSpPr>
            <a:spLocks noChangeArrowheads="1"/>
          </p:cNvSpPr>
          <p:nvPr/>
        </p:nvSpPr>
        <p:spPr bwMode="gray">
          <a:xfrm>
            <a:off x="843152" y="3030106"/>
            <a:ext cx="1722621" cy="231433"/>
          </a:xfrm>
          <a:prstGeom prst="rect">
            <a:avLst/>
          </a:prstGeom>
          <a:solidFill>
            <a:schemeClr val="bg1"/>
          </a:solidFill>
          <a:ln>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100" dirty="0">
                <a:solidFill>
                  <a:schemeClr val="tx1"/>
                </a:solidFill>
                <a:latin typeface="Segoe UI Light" panose="020B0502040204020203" pitchFamily="34" charset="0"/>
              </a:rPr>
              <a:t>Dispute Information</a:t>
            </a:r>
            <a:endParaRPr lang="en-IN" sz="1100" dirty="0">
              <a:solidFill>
                <a:schemeClr val="tx1"/>
              </a:solidFill>
              <a:latin typeface="Segoe UI Light" panose="020B0502040204020203" pitchFamily="34" charset="0"/>
            </a:endParaRPr>
          </a:p>
        </p:txBody>
      </p:sp>
      <p:sp>
        <p:nvSpPr>
          <p:cNvPr id="112" name="TextBox 111">
            <a:extLst>
              <a:ext uri="{FF2B5EF4-FFF2-40B4-BE49-F238E27FC236}">
                <a16:creationId xmlns:a16="http://schemas.microsoft.com/office/drawing/2014/main" id="{870E7314-AC1E-48EF-943A-775C358C65D3}"/>
              </a:ext>
            </a:extLst>
          </p:cNvPr>
          <p:cNvSpPr txBox="1"/>
          <p:nvPr/>
        </p:nvSpPr>
        <p:spPr>
          <a:xfrm>
            <a:off x="560890" y="4054450"/>
            <a:ext cx="369332" cy="1478950"/>
          </a:xfrm>
          <a:prstGeom prst="rect">
            <a:avLst/>
          </a:prstGeom>
          <a:noFill/>
        </p:spPr>
        <p:txBody>
          <a:bodyPr vert="vert270" wrap="square" rtlCol="0">
            <a:spAutoFit/>
          </a:bodyPr>
          <a:lstStyle/>
          <a:p>
            <a:r>
              <a:rPr lang="en-IN" sz="1200" dirty="0">
                <a:solidFill>
                  <a:schemeClr val="bg1"/>
                </a:solidFill>
                <a:latin typeface="Segoe UI Light" panose="020B0502040204020203" pitchFamily="34" charset="0"/>
              </a:rPr>
              <a:t> External / Internal</a:t>
            </a:r>
          </a:p>
        </p:txBody>
      </p:sp>
      <p:pic>
        <p:nvPicPr>
          <p:cNvPr id="16" name="Picture 15">
            <a:extLst>
              <a:ext uri="{FF2B5EF4-FFF2-40B4-BE49-F238E27FC236}">
                <a16:creationId xmlns:a16="http://schemas.microsoft.com/office/drawing/2014/main" id="{789A8752-AB8C-4EE3-A927-1970C5996E0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36075" y="3191393"/>
            <a:ext cx="1135345" cy="1135345"/>
          </a:xfrm>
          <a:prstGeom prst="rect">
            <a:avLst/>
          </a:prstGeom>
        </p:spPr>
      </p:pic>
      <p:sp>
        <p:nvSpPr>
          <p:cNvPr id="35" name="Trapezoid 34">
            <a:extLst>
              <a:ext uri="{FF2B5EF4-FFF2-40B4-BE49-F238E27FC236}">
                <a16:creationId xmlns:a16="http://schemas.microsoft.com/office/drawing/2014/main" id="{FB1C1373-781F-4FB8-BA8E-0BC456203210}"/>
              </a:ext>
            </a:extLst>
          </p:cNvPr>
          <p:cNvSpPr/>
          <p:nvPr/>
        </p:nvSpPr>
        <p:spPr>
          <a:xfrm rot="5400000">
            <a:off x="2766679" y="3491136"/>
            <a:ext cx="3106354" cy="324291"/>
          </a:xfrm>
          <a:prstGeom prst="trapezoid">
            <a:avLst>
              <a:gd name="adj" fmla="val 179384"/>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9" name="Straight Connector 288">
            <a:extLst>
              <a:ext uri="{FF2B5EF4-FFF2-40B4-BE49-F238E27FC236}">
                <a16:creationId xmlns:a16="http://schemas.microsoft.com/office/drawing/2014/main" id="{23CDFDE7-990E-4556-8B96-52ACC2F5FBD5}"/>
              </a:ext>
            </a:extLst>
          </p:cNvPr>
          <p:cNvCxnSpPr>
            <a:cxnSpLocks/>
          </p:cNvCxnSpPr>
          <p:nvPr/>
        </p:nvCxnSpPr>
        <p:spPr>
          <a:xfrm>
            <a:off x="3443709" y="5509216"/>
            <a:ext cx="6917599"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91" name="Picture 290">
            <a:extLst>
              <a:ext uri="{FF2B5EF4-FFF2-40B4-BE49-F238E27FC236}">
                <a16:creationId xmlns:a16="http://schemas.microsoft.com/office/drawing/2014/main" id="{7381EE41-5B78-436A-97DF-5466EE69B3A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83591" y="5622253"/>
            <a:ext cx="930281" cy="348220"/>
          </a:xfrm>
          <a:prstGeom prst="rect">
            <a:avLst/>
          </a:prstGeom>
        </p:spPr>
      </p:pic>
      <p:pic>
        <p:nvPicPr>
          <p:cNvPr id="293" name="Picture 292">
            <a:extLst>
              <a:ext uri="{FF2B5EF4-FFF2-40B4-BE49-F238E27FC236}">
                <a16:creationId xmlns:a16="http://schemas.microsoft.com/office/drawing/2014/main" id="{56F9F1C3-0A4A-437F-9FB9-C09474618E6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37439" y="5852116"/>
            <a:ext cx="835372" cy="523578"/>
          </a:xfrm>
          <a:prstGeom prst="rect">
            <a:avLst/>
          </a:prstGeom>
        </p:spPr>
      </p:pic>
      <p:pic>
        <p:nvPicPr>
          <p:cNvPr id="126" name="Picture 2" descr="Related image">
            <a:extLst>
              <a:ext uri="{FF2B5EF4-FFF2-40B4-BE49-F238E27FC236}">
                <a16:creationId xmlns:a16="http://schemas.microsoft.com/office/drawing/2014/main" id="{15393058-D8BE-4750-9B8B-5025A4873B9E}"/>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975196" y="5941867"/>
            <a:ext cx="686553" cy="392891"/>
          </a:xfrm>
          <a:prstGeom prst="rect">
            <a:avLst/>
          </a:prstGeom>
          <a:noFill/>
          <a:extLst>
            <a:ext uri="{909E8E84-426E-40dd-AFC4-6F175D3DCCD1}">
              <a14:hiddenFill xmlns:a14="http://schemas.microsoft.com/office/drawing/2010/main" xmlns="">
                <a:solidFill>
                  <a:srgbClr val="FFFFFF"/>
                </a:solidFill>
              </a14:hiddenFill>
            </a:ext>
          </a:extLst>
        </p:spPr>
      </p:pic>
      <p:pic>
        <p:nvPicPr>
          <p:cNvPr id="127" name="Picture 4" descr="Image result for hive sql">
            <a:extLst>
              <a:ext uri="{FF2B5EF4-FFF2-40B4-BE49-F238E27FC236}">
                <a16:creationId xmlns:a16="http://schemas.microsoft.com/office/drawing/2014/main" id="{2701FBC0-1307-4D50-A0FF-E1DEEFB284E6}"/>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685898" y="5622253"/>
            <a:ext cx="573400" cy="516060"/>
          </a:xfrm>
          <a:prstGeom prst="rect">
            <a:avLst/>
          </a:prstGeom>
          <a:noFill/>
          <a:extLst>
            <a:ext uri="{909E8E84-426E-40dd-AFC4-6F175D3DCCD1}">
              <a14:hiddenFill xmlns:a14="http://schemas.microsoft.com/office/drawing/2010/main" xmlns="">
                <a:solidFill>
                  <a:srgbClr val="FFFFFF"/>
                </a:solidFill>
              </a14:hiddenFill>
            </a:ext>
          </a:extLst>
        </p:spPr>
      </p:pic>
      <p:pic>
        <p:nvPicPr>
          <p:cNvPr id="297" name="Picture 296">
            <a:extLst>
              <a:ext uri="{FF2B5EF4-FFF2-40B4-BE49-F238E27FC236}">
                <a16:creationId xmlns:a16="http://schemas.microsoft.com/office/drawing/2014/main" id="{40AB4E29-F189-40C3-B28F-10D302C78129}"/>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267511" y="5938768"/>
            <a:ext cx="1302897" cy="437666"/>
          </a:xfrm>
          <a:prstGeom prst="rect">
            <a:avLst/>
          </a:prstGeom>
        </p:spPr>
      </p:pic>
      <p:cxnSp>
        <p:nvCxnSpPr>
          <p:cNvPr id="132" name="Straight Connector 131">
            <a:extLst>
              <a:ext uri="{FF2B5EF4-FFF2-40B4-BE49-F238E27FC236}">
                <a16:creationId xmlns:a16="http://schemas.microsoft.com/office/drawing/2014/main" id="{C06C95DE-8B9C-46E0-B2FA-037F93F11328}"/>
              </a:ext>
            </a:extLst>
          </p:cNvPr>
          <p:cNvCxnSpPr>
            <a:cxnSpLocks/>
          </p:cNvCxnSpPr>
          <p:nvPr/>
        </p:nvCxnSpPr>
        <p:spPr>
          <a:xfrm>
            <a:off x="3418516" y="6425035"/>
            <a:ext cx="6917599"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AD39ED3-E787-4C3F-837B-79AB0E85D1D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632405" y="5558344"/>
            <a:ext cx="1485037" cy="466620"/>
          </a:xfrm>
          <a:prstGeom prst="rect">
            <a:avLst/>
          </a:prstGeom>
        </p:spPr>
      </p:pic>
      <p:pic>
        <p:nvPicPr>
          <p:cNvPr id="6" name="Picture 5">
            <a:extLst>
              <a:ext uri="{FF2B5EF4-FFF2-40B4-BE49-F238E27FC236}">
                <a16:creationId xmlns:a16="http://schemas.microsoft.com/office/drawing/2014/main" id="{02CD3C8E-0FF9-4366-B947-6C79B391C045}"/>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087575" y="5899197"/>
            <a:ext cx="1020737" cy="348220"/>
          </a:xfrm>
          <a:prstGeom prst="rect">
            <a:avLst/>
          </a:prstGeom>
        </p:spPr>
      </p:pic>
      <p:pic>
        <p:nvPicPr>
          <p:cNvPr id="128" name="Picture 8" descr="Image result for R logo">
            <a:extLst>
              <a:ext uri="{FF2B5EF4-FFF2-40B4-BE49-F238E27FC236}">
                <a16:creationId xmlns:a16="http://schemas.microsoft.com/office/drawing/2014/main" id="{0412A56D-13C2-4072-BBA9-9D92D8536819}"/>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4417449" y="5602980"/>
            <a:ext cx="495428" cy="433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832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13" name="Trapezoid 12">
            <a:extLst>
              <a:ext uri="{FF2B5EF4-FFF2-40B4-BE49-F238E27FC236}">
                <a16:creationId xmlns:a16="http://schemas.microsoft.com/office/drawing/2014/main" id="{48E6D7DB-F9A6-474A-991B-0E5C8F29DB4C}"/>
              </a:ext>
            </a:extLst>
          </p:cNvPr>
          <p:cNvSpPr/>
          <p:nvPr/>
        </p:nvSpPr>
        <p:spPr>
          <a:xfrm>
            <a:off x="569037" y="701743"/>
            <a:ext cx="11172945" cy="4542433"/>
          </a:xfrm>
          <a:prstGeom prst="trapezoid">
            <a:avLst>
              <a:gd name="adj" fmla="val 29367"/>
            </a:avLst>
          </a:prstGeom>
          <a:solidFill>
            <a:schemeClr val="bg1"/>
          </a:solidFill>
          <a:ln>
            <a:solidFill>
              <a:schemeClr val="tx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Shape 308"/>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r>
              <a:rPr lang="en-US" dirty="0"/>
              <a:t>2. Making sense of the data</a:t>
            </a:r>
          </a:p>
        </p:txBody>
      </p:sp>
      <p:pic>
        <p:nvPicPr>
          <p:cNvPr id="4" name="Picture 3">
            <a:extLst>
              <a:ext uri="{FF2B5EF4-FFF2-40B4-BE49-F238E27FC236}">
                <a16:creationId xmlns:a16="http://schemas.microsoft.com/office/drawing/2014/main" id="{1FF7A2CD-060C-4AB3-8F31-0F426BB548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85733" y="871692"/>
            <a:ext cx="1195494" cy="1108269"/>
          </a:xfrm>
          <a:prstGeom prst="rect">
            <a:avLst/>
          </a:prstGeom>
        </p:spPr>
      </p:pic>
      <p:sp>
        <p:nvSpPr>
          <p:cNvPr id="5" name="Rectangle 4">
            <a:extLst>
              <a:ext uri="{FF2B5EF4-FFF2-40B4-BE49-F238E27FC236}">
                <a16:creationId xmlns:a16="http://schemas.microsoft.com/office/drawing/2014/main" id="{32408120-987C-4755-97B0-0339690F4548}"/>
              </a:ext>
            </a:extLst>
          </p:cNvPr>
          <p:cNvSpPr/>
          <p:nvPr/>
        </p:nvSpPr>
        <p:spPr>
          <a:xfrm>
            <a:off x="2177971" y="1981730"/>
            <a:ext cx="2409197" cy="738664"/>
          </a:xfrm>
          <a:prstGeom prst="rect">
            <a:avLst/>
          </a:prstGeom>
        </p:spPr>
        <p:txBody>
          <a:bodyPr wrap="square">
            <a:spAutoFit/>
          </a:bodyPr>
          <a:lstStyle/>
          <a:p>
            <a:pPr algn="ctr"/>
            <a:r>
              <a:rPr lang="en-US" sz="1400" b="1" dirty="0"/>
              <a:t>Reporting &amp; Visualization </a:t>
            </a:r>
          </a:p>
          <a:p>
            <a:pPr algn="ctr"/>
            <a:r>
              <a:rPr lang="en-US" sz="1400" i="1" dirty="0"/>
              <a:t>Performance Management, KPI Measurements</a:t>
            </a:r>
          </a:p>
        </p:txBody>
      </p:sp>
      <p:pic>
        <p:nvPicPr>
          <p:cNvPr id="5124" name="Picture 4" descr="Image result for segmentation icon">
            <a:extLst>
              <a:ext uri="{FF2B5EF4-FFF2-40B4-BE49-F238E27FC236}">
                <a16:creationId xmlns:a16="http://schemas.microsoft.com/office/drawing/2014/main" id="{08E2BA3A-EA3B-4D40-BE14-65A4C550C57A}"/>
              </a:ext>
            </a:extLst>
          </p:cNvPr>
          <p:cNvPicPr>
            <a:picLocks noChangeAspect="1" noChangeArrowheads="1"/>
          </p:cNvPicPr>
          <p:nvPr/>
        </p:nvPicPr>
        <p:blipFill>
          <a:blip r:embed="rId4" cstate="email">
            <a:clrChange>
              <a:clrFrom>
                <a:srgbClr val="040404">
                  <a:alpha val="5490"/>
                </a:srgbClr>
              </a:clrFrom>
              <a:clrTo>
                <a:srgbClr val="040404">
                  <a:alpha val="0"/>
                </a:srgbClr>
              </a:clrTo>
            </a:clrChange>
            <a:extLst>
              <a:ext uri="{28A0092B-C50C-407E-A947-70E740481C1C}">
                <a14:useLocalDpi xmlns:a14="http://schemas.microsoft.com/office/drawing/2010/main"/>
              </a:ext>
            </a:extLst>
          </a:blip>
          <a:srcRect/>
          <a:stretch>
            <a:fillRect/>
          </a:stretch>
        </p:blipFill>
        <p:spPr bwMode="auto">
          <a:xfrm>
            <a:off x="1717061" y="3115337"/>
            <a:ext cx="921819" cy="9218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E33993C-B937-48F0-B5B2-4BB955F6BEA8}"/>
              </a:ext>
            </a:extLst>
          </p:cNvPr>
          <p:cNvSpPr/>
          <p:nvPr/>
        </p:nvSpPr>
        <p:spPr>
          <a:xfrm>
            <a:off x="885301" y="4119597"/>
            <a:ext cx="2409197" cy="738664"/>
          </a:xfrm>
          <a:prstGeom prst="rect">
            <a:avLst/>
          </a:prstGeom>
        </p:spPr>
        <p:txBody>
          <a:bodyPr wrap="square">
            <a:spAutoFit/>
          </a:bodyPr>
          <a:lstStyle/>
          <a:p>
            <a:pPr algn="ctr"/>
            <a:r>
              <a:rPr lang="en-US" sz="1400" b="1" dirty="0"/>
              <a:t>Segmentation &amp; Clustering</a:t>
            </a:r>
          </a:p>
          <a:p>
            <a:pPr algn="ctr"/>
            <a:r>
              <a:rPr lang="en-US" sz="1400" dirty="0"/>
              <a:t>Personalization, Appropriateness etc.</a:t>
            </a:r>
            <a:endParaRPr lang="en-US" dirty="0"/>
          </a:p>
        </p:txBody>
      </p:sp>
      <p:sp>
        <p:nvSpPr>
          <p:cNvPr id="7" name="Rectangle 6">
            <a:extLst>
              <a:ext uri="{FF2B5EF4-FFF2-40B4-BE49-F238E27FC236}">
                <a16:creationId xmlns:a16="http://schemas.microsoft.com/office/drawing/2014/main" id="{9648B793-0665-4A2A-848B-91F1F543E5F2}"/>
              </a:ext>
            </a:extLst>
          </p:cNvPr>
          <p:cNvSpPr/>
          <p:nvPr/>
        </p:nvSpPr>
        <p:spPr>
          <a:xfrm>
            <a:off x="3601519" y="4166574"/>
            <a:ext cx="2247795" cy="954107"/>
          </a:xfrm>
          <a:prstGeom prst="rect">
            <a:avLst/>
          </a:prstGeom>
        </p:spPr>
        <p:txBody>
          <a:bodyPr wrap="none">
            <a:spAutoFit/>
          </a:bodyPr>
          <a:lstStyle/>
          <a:p>
            <a:pPr algn="ctr"/>
            <a:r>
              <a:rPr lang="en-US" sz="1400" b="1" dirty="0"/>
              <a:t>Relationship &amp; Causalities</a:t>
            </a:r>
          </a:p>
          <a:p>
            <a:pPr algn="ctr"/>
            <a:r>
              <a:rPr lang="en-US" sz="1400" dirty="0"/>
              <a:t>Implementation, Strategy &amp; </a:t>
            </a:r>
          </a:p>
          <a:p>
            <a:pPr algn="ctr"/>
            <a:r>
              <a:rPr lang="en-US" sz="1400" dirty="0"/>
              <a:t>Prioritization</a:t>
            </a:r>
          </a:p>
          <a:p>
            <a:endParaRPr lang="en-US" sz="1400" b="1" dirty="0"/>
          </a:p>
        </p:txBody>
      </p:sp>
      <p:pic>
        <p:nvPicPr>
          <p:cNvPr id="9" name="Picture 8">
            <a:extLst>
              <a:ext uri="{FF2B5EF4-FFF2-40B4-BE49-F238E27FC236}">
                <a16:creationId xmlns:a16="http://schemas.microsoft.com/office/drawing/2014/main" id="{3B9C45DE-4296-4AEC-99DC-F833559008BF}"/>
              </a:ext>
            </a:extLst>
          </p:cNvPr>
          <p:cNvPicPr>
            <a:picLocks noChangeAspect="1"/>
          </p:cNvPicPr>
          <p:nvPr/>
        </p:nvPicPr>
        <p:blipFill>
          <a:blip r:embed="rId5" cstate="email">
            <a:clrChange>
              <a:clrFrom>
                <a:srgbClr val="F5F5F5"/>
              </a:clrFrom>
              <a:clrTo>
                <a:srgbClr val="F5F5F5">
                  <a:alpha val="0"/>
                </a:srgbClr>
              </a:clrTo>
            </a:clrChange>
            <a:extLst>
              <a:ext uri="{28A0092B-C50C-407E-A947-70E740481C1C}">
                <a14:useLocalDpi xmlns:a14="http://schemas.microsoft.com/office/drawing/2010/main"/>
              </a:ext>
            </a:extLst>
          </a:blip>
          <a:stretch>
            <a:fillRect/>
          </a:stretch>
        </p:blipFill>
        <p:spPr>
          <a:xfrm>
            <a:off x="4104167" y="3097823"/>
            <a:ext cx="1136098" cy="1136098"/>
          </a:xfrm>
          <a:prstGeom prst="rect">
            <a:avLst/>
          </a:prstGeom>
        </p:spPr>
      </p:pic>
      <p:pic>
        <p:nvPicPr>
          <p:cNvPr id="5128" name="Picture 8" descr="Image result for Real Time icon">
            <a:extLst>
              <a:ext uri="{FF2B5EF4-FFF2-40B4-BE49-F238E27FC236}">
                <a16:creationId xmlns:a16="http://schemas.microsoft.com/office/drawing/2014/main" id="{BB638942-9C6B-40FD-893B-BAEB1578609B}"/>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812481" y="958131"/>
            <a:ext cx="880892" cy="880892"/>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3669970D-2B8F-497A-B107-2F0B1569F26C}"/>
              </a:ext>
            </a:extLst>
          </p:cNvPr>
          <p:cNvSpPr/>
          <p:nvPr/>
        </p:nvSpPr>
        <p:spPr>
          <a:xfrm>
            <a:off x="5048329" y="1981730"/>
            <a:ext cx="2409197" cy="738664"/>
          </a:xfrm>
          <a:prstGeom prst="rect">
            <a:avLst/>
          </a:prstGeom>
        </p:spPr>
        <p:txBody>
          <a:bodyPr wrap="square">
            <a:spAutoFit/>
          </a:bodyPr>
          <a:lstStyle/>
          <a:p>
            <a:pPr algn="ctr"/>
            <a:r>
              <a:rPr lang="en-US" sz="1400" b="1" dirty="0"/>
              <a:t>Monitoring &amp; Control</a:t>
            </a:r>
          </a:p>
          <a:p>
            <a:pPr algn="ctr"/>
            <a:r>
              <a:rPr lang="en-US" sz="1400" i="1" dirty="0"/>
              <a:t>Real Time Assurance, Audit &amp; Compliance</a:t>
            </a:r>
          </a:p>
        </p:txBody>
      </p:sp>
      <p:pic>
        <p:nvPicPr>
          <p:cNvPr id="5130" name="Picture 10" descr="Image result for customer journey icon">
            <a:extLst>
              <a:ext uri="{FF2B5EF4-FFF2-40B4-BE49-F238E27FC236}">
                <a16:creationId xmlns:a16="http://schemas.microsoft.com/office/drawing/2014/main" id="{523B5EC3-D3EF-4CE0-83D1-581CA408D1A3}"/>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933587" y="3220061"/>
            <a:ext cx="1397925" cy="92182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323CD271-DC1E-4EF0-94BC-C2B8470941EC}"/>
              </a:ext>
            </a:extLst>
          </p:cNvPr>
          <p:cNvSpPr/>
          <p:nvPr/>
        </p:nvSpPr>
        <p:spPr>
          <a:xfrm>
            <a:off x="6406857" y="4179467"/>
            <a:ext cx="2409197" cy="738664"/>
          </a:xfrm>
          <a:prstGeom prst="rect">
            <a:avLst/>
          </a:prstGeom>
        </p:spPr>
        <p:txBody>
          <a:bodyPr wrap="square">
            <a:spAutoFit/>
          </a:bodyPr>
          <a:lstStyle/>
          <a:p>
            <a:pPr algn="ctr"/>
            <a:r>
              <a:rPr lang="en-US" sz="1400" b="1" dirty="0"/>
              <a:t>Digital Analytics</a:t>
            </a:r>
          </a:p>
          <a:p>
            <a:pPr algn="ctr"/>
            <a:r>
              <a:rPr lang="en-US" sz="1400" i="1" dirty="0"/>
              <a:t>Consumer Journeys, Marketing Effectiveness</a:t>
            </a:r>
          </a:p>
        </p:txBody>
      </p:sp>
      <p:pic>
        <p:nvPicPr>
          <p:cNvPr id="11" name="Picture 10">
            <a:extLst>
              <a:ext uri="{FF2B5EF4-FFF2-40B4-BE49-F238E27FC236}">
                <a16:creationId xmlns:a16="http://schemas.microsoft.com/office/drawing/2014/main" id="{4C986BB8-5BC1-43A0-931E-E6DBEE5AD6C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671457" y="3102141"/>
            <a:ext cx="886604" cy="886604"/>
          </a:xfrm>
          <a:prstGeom prst="rect">
            <a:avLst/>
          </a:prstGeom>
        </p:spPr>
      </p:pic>
      <p:sp>
        <p:nvSpPr>
          <p:cNvPr id="82" name="Rectangle 81">
            <a:extLst>
              <a:ext uri="{FF2B5EF4-FFF2-40B4-BE49-F238E27FC236}">
                <a16:creationId xmlns:a16="http://schemas.microsoft.com/office/drawing/2014/main" id="{09567795-3A17-4319-9793-70DAB804D329}"/>
              </a:ext>
            </a:extLst>
          </p:cNvPr>
          <p:cNvSpPr/>
          <p:nvPr/>
        </p:nvSpPr>
        <p:spPr>
          <a:xfrm>
            <a:off x="9085400" y="4166574"/>
            <a:ext cx="2178050" cy="738664"/>
          </a:xfrm>
          <a:prstGeom prst="rect">
            <a:avLst/>
          </a:prstGeom>
        </p:spPr>
        <p:txBody>
          <a:bodyPr wrap="square">
            <a:spAutoFit/>
          </a:bodyPr>
          <a:lstStyle/>
          <a:p>
            <a:pPr algn="ctr"/>
            <a:r>
              <a:rPr lang="en-US" sz="1400" b="1" dirty="0"/>
              <a:t>Experimentation</a:t>
            </a:r>
          </a:p>
          <a:p>
            <a:pPr algn="ctr"/>
            <a:r>
              <a:rPr lang="en-US" sz="1400" i="1" dirty="0"/>
              <a:t>Experimentation at scale, A/B testing etc.</a:t>
            </a:r>
          </a:p>
        </p:txBody>
      </p:sp>
      <p:pic>
        <p:nvPicPr>
          <p:cNvPr id="5134" name="Picture 14" descr="Image result for voice of customer icon">
            <a:extLst>
              <a:ext uri="{FF2B5EF4-FFF2-40B4-BE49-F238E27FC236}">
                <a16:creationId xmlns:a16="http://schemas.microsoft.com/office/drawing/2014/main" id="{AAE6032C-9223-4939-92AA-E665D0F2A9F8}"/>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343964" y="999133"/>
            <a:ext cx="994370" cy="921819"/>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EE1CABFF-3331-4D35-8F2D-A6AE7915855F}"/>
              </a:ext>
            </a:extLst>
          </p:cNvPr>
          <p:cNvSpPr/>
          <p:nvPr/>
        </p:nvSpPr>
        <p:spPr>
          <a:xfrm>
            <a:off x="7685521" y="1981730"/>
            <a:ext cx="2409197" cy="738664"/>
          </a:xfrm>
          <a:prstGeom prst="rect">
            <a:avLst/>
          </a:prstGeom>
        </p:spPr>
        <p:txBody>
          <a:bodyPr wrap="square">
            <a:spAutoFit/>
          </a:bodyPr>
          <a:lstStyle/>
          <a:p>
            <a:pPr algn="ctr"/>
            <a:r>
              <a:rPr lang="en-US" sz="1400" b="1" dirty="0"/>
              <a:t>Voice of Customer</a:t>
            </a:r>
          </a:p>
          <a:p>
            <a:pPr algn="ctr"/>
            <a:r>
              <a:rPr lang="en-US" sz="1400" i="1" dirty="0"/>
              <a:t>Criticalities, Competitive Intelligence</a:t>
            </a:r>
          </a:p>
        </p:txBody>
      </p:sp>
      <p:sp>
        <p:nvSpPr>
          <p:cNvPr id="12" name="Rectangle 11">
            <a:extLst>
              <a:ext uri="{FF2B5EF4-FFF2-40B4-BE49-F238E27FC236}">
                <a16:creationId xmlns:a16="http://schemas.microsoft.com/office/drawing/2014/main" id="{8E5BE122-2C76-4E5E-947B-C94C57A5B9CB}"/>
              </a:ext>
            </a:extLst>
          </p:cNvPr>
          <p:cNvSpPr/>
          <p:nvPr/>
        </p:nvSpPr>
        <p:spPr>
          <a:xfrm>
            <a:off x="2542693" y="5396501"/>
            <a:ext cx="7502965" cy="117568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r>
              <a:rPr lang="en-US" sz="2400" dirty="0"/>
              <a:t>                      Integrated &amp; Disparate sources in Data Lake</a:t>
            </a:r>
          </a:p>
          <a:p>
            <a:pPr algn="ctr"/>
            <a:r>
              <a:rPr lang="en-US" sz="2400" dirty="0"/>
              <a:t> </a:t>
            </a:r>
            <a:endParaRPr lang="en-US" dirty="0"/>
          </a:p>
        </p:txBody>
      </p:sp>
      <p:pic>
        <p:nvPicPr>
          <p:cNvPr id="15" name="Picture 14">
            <a:extLst>
              <a:ext uri="{FF2B5EF4-FFF2-40B4-BE49-F238E27FC236}">
                <a16:creationId xmlns:a16="http://schemas.microsoft.com/office/drawing/2014/main" id="{93C6CA30-20C8-4CB9-8BF2-8A95B6B81753}"/>
              </a:ext>
            </a:extLst>
          </p:cNvPr>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901463" y="5530357"/>
            <a:ext cx="1364445" cy="907976"/>
          </a:xfrm>
          <a:prstGeom prst="rect">
            <a:avLst/>
          </a:prstGeom>
        </p:spPr>
      </p:pic>
    </p:spTree>
    <p:extLst>
      <p:ext uri="{BB962C8B-B14F-4D97-AF65-F5344CB8AC3E}">
        <p14:creationId xmlns:p14="http://schemas.microsoft.com/office/powerpoint/2010/main" val="51398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54" name="Trapezoid 53">
            <a:extLst>
              <a:ext uri="{FF2B5EF4-FFF2-40B4-BE49-F238E27FC236}">
                <a16:creationId xmlns:a16="http://schemas.microsoft.com/office/drawing/2014/main" id="{7AA723BA-CBFE-425B-8F5D-A423D953DE21}"/>
              </a:ext>
            </a:extLst>
          </p:cNvPr>
          <p:cNvSpPr/>
          <p:nvPr/>
        </p:nvSpPr>
        <p:spPr>
          <a:xfrm rot="10800000">
            <a:off x="695013" y="2096211"/>
            <a:ext cx="10940304" cy="964232"/>
          </a:xfrm>
          <a:prstGeom prst="trapezoid">
            <a:avLst>
              <a:gd name="adj" fmla="val 22099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Shape 308"/>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r>
              <a:rPr lang="en-US" dirty="0"/>
              <a:t>3. AI / ML to drive business impact</a:t>
            </a:r>
          </a:p>
        </p:txBody>
      </p:sp>
      <p:sp>
        <p:nvSpPr>
          <p:cNvPr id="20" name="Rectangle 19">
            <a:extLst>
              <a:ext uri="{FF2B5EF4-FFF2-40B4-BE49-F238E27FC236}">
                <a16:creationId xmlns:a16="http://schemas.microsoft.com/office/drawing/2014/main" id="{93B418E3-F89C-47A9-9300-00823FD4A0A2}"/>
              </a:ext>
            </a:extLst>
          </p:cNvPr>
          <p:cNvSpPr/>
          <p:nvPr/>
        </p:nvSpPr>
        <p:spPr>
          <a:xfrm>
            <a:off x="2679500" y="2204794"/>
            <a:ext cx="2319675" cy="69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i="1" dirty="0">
                <a:solidFill>
                  <a:schemeClr val="tx1"/>
                </a:solidFill>
                <a:latin typeface="Segoe UI" panose="020B0502040204020203" pitchFamily="34" charset="0"/>
                <a:cs typeface="Segoe UI" panose="020B0502040204020203" pitchFamily="34" charset="0"/>
              </a:rPr>
              <a:t>Self Serve Analytics through Micro Applications</a:t>
            </a:r>
          </a:p>
        </p:txBody>
      </p:sp>
      <p:sp>
        <p:nvSpPr>
          <p:cNvPr id="21" name="Rectangle 20">
            <a:extLst>
              <a:ext uri="{FF2B5EF4-FFF2-40B4-BE49-F238E27FC236}">
                <a16:creationId xmlns:a16="http://schemas.microsoft.com/office/drawing/2014/main" id="{7C0E76E4-3A77-4D14-AD9B-710653EDCC0C}"/>
              </a:ext>
            </a:extLst>
          </p:cNvPr>
          <p:cNvSpPr/>
          <p:nvPr/>
        </p:nvSpPr>
        <p:spPr>
          <a:xfrm>
            <a:off x="4847633" y="2209954"/>
            <a:ext cx="2444564" cy="69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i="1" dirty="0">
                <a:solidFill>
                  <a:schemeClr val="tx1"/>
                </a:solidFill>
                <a:latin typeface="Segoe UI" panose="020B0502040204020203" pitchFamily="34" charset="0"/>
                <a:cs typeface="Segoe UI" panose="020B0502040204020203" pitchFamily="34" charset="0"/>
              </a:rPr>
              <a:t>Complex Data Linearly Scalable With Data Volume</a:t>
            </a:r>
          </a:p>
        </p:txBody>
      </p:sp>
      <p:sp>
        <p:nvSpPr>
          <p:cNvPr id="22" name="Rectangle 21">
            <a:extLst>
              <a:ext uri="{FF2B5EF4-FFF2-40B4-BE49-F238E27FC236}">
                <a16:creationId xmlns:a16="http://schemas.microsoft.com/office/drawing/2014/main" id="{308FA4DD-3FBA-4709-BC59-60DCC49F25F9}"/>
              </a:ext>
            </a:extLst>
          </p:cNvPr>
          <p:cNvSpPr/>
          <p:nvPr/>
        </p:nvSpPr>
        <p:spPr>
          <a:xfrm>
            <a:off x="7183848" y="2214883"/>
            <a:ext cx="2267703" cy="69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i="1" dirty="0">
                <a:solidFill>
                  <a:schemeClr val="tx1"/>
                </a:solidFill>
                <a:latin typeface="Segoe UI" panose="020B0502040204020203" pitchFamily="34" charset="0"/>
                <a:cs typeface="Segoe UI" panose="020B0502040204020203" pitchFamily="34" charset="0"/>
              </a:rPr>
              <a:t>Faster Time To Market Due To Less Set Up Time</a:t>
            </a:r>
          </a:p>
        </p:txBody>
      </p:sp>
      <p:cxnSp>
        <p:nvCxnSpPr>
          <p:cNvPr id="23" name="Straight Connector 22">
            <a:extLst>
              <a:ext uri="{FF2B5EF4-FFF2-40B4-BE49-F238E27FC236}">
                <a16:creationId xmlns:a16="http://schemas.microsoft.com/office/drawing/2014/main" id="{5FB705F7-1CF6-47D5-B4EA-073A39DCB410}"/>
              </a:ext>
            </a:extLst>
          </p:cNvPr>
          <p:cNvCxnSpPr>
            <a:cxnSpLocks/>
          </p:cNvCxnSpPr>
          <p:nvPr/>
        </p:nvCxnSpPr>
        <p:spPr>
          <a:xfrm>
            <a:off x="2679313" y="2827785"/>
            <a:ext cx="6766560" cy="284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60E2DD1-2915-4DB3-94F7-ECCC42C37363}"/>
              </a:ext>
            </a:extLst>
          </p:cNvPr>
          <p:cNvSpPr/>
          <p:nvPr/>
        </p:nvSpPr>
        <p:spPr>
          <a:xfrm>
            <a:off x="3403764" y="5558469"/>
            <a:ext cx="5811544" cy="414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Integrated &amp; Disparate sources in Data Lake </a:t>
            </a:r>
            <a:endParaRPr lang="en-US" sz="1400" b="1" dirty="0">
              <a:solidFill>
                <a:schemeClr val="tx1"/>
              </a:solidFill>
            </a:endParaRPr>
          </a:p>
        </p:txBody>
      </p:sp>
      <p:sp>
        <p:nvSpPr>
          <p:cNvPr id="2" name="TextBox 1">
            <a:extLst>
              <a:ext uri="{FF2B5EF4-FFF2-40B4-BE49-F238E27FC236}">
                <a16:creationId xmlns:a16="http://schemas.microsoft.com/office/drawing/2014/main" id="{0F78F3A0-90E8-48C3-8967-7D67625F1C63}"/>
              </a:ext>
            </a:extLst>
          </p:cNvPr>
          <p:cNvSpPr txBox="1"/>
          <p:nvPr/>
        </p:nvSpPr>
        <p:spPr>
          <a:xfrm>
            <a:off x="641836" y="950292"/>
            <a:ext cx="2582671" cy="984885"/>
          </a:xfrm>
          <a:prstGeom prst="rect">
            <a:avLst/>
          </a:prstGeom>
          <a:solidFill>
            <a:schemeClr val="tx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u="sng" dirty="0"/>
              <a:t>Business Planning</a:t>
            </a:r>
          </a:p>
          <a:p>
            <a:pPr marL="285750" indent="-285750">
              <a:buFont typeface="Arial" panose="020B0604020202020204" pitchFamily="34" charset="0"/>
              <a:buChar char="•"/>
            </a:pPr>
            <a:r>
              <a:rPr lang="en-US" sz="1400" dirty="0"/>
              <a:t>Demand Prediction</a:t>
            </a:r>
          </a:p>
          <a:p>
            <a:pPr marL="285750" indent="-285750">
              <a:buFont typeface="Arial" panose="020B0604020202020204" pitchFamily="34" charset="0"/>
              <a:buChar char="•"/>
            </a:pPr>
            <a:r>
              <a:rPr lang="en-US" sz="1400" dirty="0"/>
              <a:t>Market Strategy </a:t>
            </a:r>
          </a:p>
          <a:p>
            <a:pPr marL="285750" indent="-285750">
              <a:buFont typeface="Arial" panose="020B0604020202020204" pitchFamily="34" charset="0"/>
              <a:buChar char="•"/>
            </a:pPr>
            <a:r>
              <a:rPr lang="en-US" sz="1400" dirty="0"/>
              <a:t>Strategic Investments</a:t>
            </a:r>
          </a:p>
        </p:txBody>
      </p:sp>
      <p:sp>
        <p:nvSpPr>
          <p:cNvPr id="31" name="TextBox 30">
            <a:extLst>
              <a:ext uri="{FF2B5EF4-FFF2-40B4-BE49-F238E27FC236}">
                <a16:creationId xmlns:a16="http://schemas.microsoft.com/office/drawing/2014/main" id="{2B54C6BB-8F73-4E62-8C50-184B47BC9248}"/>
              </a:ext>
            </a:extLst>
          </p:cNvPr>
          <p:cNvSpPr txBox="1"/>
          <p:nvPr/>
        </p:nvSpPr>
        <p:spPr>
          <a:xfrm>
            <a:off x="3461960" y="945615"/>
            <a:ext cx="2582671" cy="984885"/>
          </a:xfrm>
          <a:prstGeom prst="rect">
            <a:avLst/>
          </a:prstGeom>
          <a:solidFill>
            <a:schemeClr val="tx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u="sng" dirty="0"/>
              <a:t>Early Warning Alerts</a:t>
            </a:r>
          </a:p>
          <a:p>
            <a:pPr marL="285750" indent="-285750">
              <a:buFont typeface="Arial" panose="020B0604020202020204" pitchFamily="34" charset="0"/>
              <a:buChar char="•"/>
            </a:pPr>
            <a:r>
              <a:rPr lang="en-US" sz="1400" dirty="0"/>
              <a:t>Customer Complaints </a:t>
            </a:r>
          </a:p>
          <a:p>
            <a:pPr marL="285750" indent="-285750">
              <a:buFont typeface="Arial" panose="020B0604020202020204" pitchFamily="34" charset="0"/>
              <a:buChar char="•"/>
            </a:pPr>
            <a:r>
              <a:rPr lang="en-US" sz="1400" dirty="0"/>
              <a:t>Transactional Risks</a:t>
            </a:r>
          </a:p>
          <a:p>
            <a:pPr marL="285750" indent="-285750">
              <a:buFont typeface="Arial" panose="020B0604020202020204" pitchFamily="34" charset="0"/>
              <a:buChar char="•"/>
            </a:pPr>
            <a:r>
              <a:rPr lang="en-US" sz="1400" dirty="0"/>
              <a:t>Loss Prevention</a:t>
            </a:r>
          </a:p>
        </p:txBody>
      </p:sp>
      <p:sp>
        <p:nvSpPr>
          <p:cNvPr id="32" name="TextBox 31">
            <a:extLst>
              <a:ext uri="{FF2B5EF4-FFF2-40B4-BE49-F238E27FC236}">
                <a16:creationId xmlns:a16="http://schemas.microsoft.com/office/drawing/2014/main" id="{3BDBE9F3-3D19-4287-BDAE-751B63F1A561}"/>
              </a:ext>
            </a:extLst>
          </p:cNvPr>
          <p:cNvSpPr txBox="1"/>
          <p:nvPr/>
        </p:nvSpPr>
        <p:spPr>
          <a:xfrm>
            <a:off x="6257303" y="954064"/>
            <a:ext cx="2582671" cy="984885"/>
          </a:xfrm>
          <a:prstGeom prst="rect">
            <a:avLst/>
          </a:prstGeom>
          <a:solidFill>
            <a:schemeClr val="tx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u="sng" dirty="0"/>
              <a:t>Innovation / Insights</a:t>
            </a:r>
          </a:p>
          <a:p>
            <a:pPr marL="285750" indent="-285750">
              <a:buFont typeface="Arial" panose="020B0604020202020204" pitchFamily="34" charset="0"/>
              <a:buChar char="•"/>
            </a:pPr>
            <a:r>
              <a:rPr lang="en-US" sz="1400" dirty="0"/>
              <a:t>Voice of Consumer </a:t>
            </a:r>
          </a:p>
          <a:p>
            <a:pPr marL="285750" indent="-285750">
              <a:buFont typeface="Arial" panose="020B0604020202020204" pitchFamily="34" charset="0"/>
              <a:buChar char="•"/>
            </a:pPr>
            <a:r>
              <a:rPr lang="en-US" sz="1400" dirty="0"/>
              <a:t>Competitive Intelligence</a:t>
            </a:r>
          </a:p>
          <a:p>
            <a:pPr marL="285750" indent="-285750">
              <a:buFont typeface="Arial" panose="020B0604020202020204" pitchFamily="34" charset="0"/>
              <a:buChar char="•"/>
            </a:pPr>
            <a:r>
              <a:rPr lang="en-US" sz="1400" dirty="0"/>
              <a:t>Product Governance</a:t>
            </a:r>
          </a:p>
        </p:txBody>
      </p:sp>
      <p:sp>
        <p:nvSpPr>
          <p:cNvPr id="33" name="TextBox 32">
            <a:extLst>
              <a:ext uri="{FF2B5EF4-FFF2-40B4-BE49-F238E27FC236}">
                <a16:creationId xmlns:a16="http://schemas.microsoft.com/office/drawing/2014/main" id="{01DC09F4-E36C-4121-85DD-6ECD51C00EBD}"/>
              </a:ext>
            </a:extLst>
          </p:cNvPr>
          <p:cNvSpPr txBox="1"/>
          <p:nvPr/>
        </p:nvSpPr>
        <p:spPr>
          <a:xfrm>
            <a:off x="9052646" y="943884"/>
            <a:ext cx="2582671" cy="984885"/>
          </a:xfrm>
          <a:prstGeom prst="rect">
            <a:avLst/>
          </a:prstGeom>
          <a:solidFill>
            <a:schemeClr val="tx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u="sng" dirty="0"/>
              <a:t>Customer Engagement</a:t>
            </a:r>
          </a:p>
          <a:p>
            <a:pPr marL="285750" indent="-285750">
              <a:buFont typeface="Arial" panose="020B0604020202020204" pitchFamily="34" charset="0"/>
              <a:buChar char="•"/>
            </a:pPr>
            <a:r>
              <a:rPr lang="en-US" sz="1400" dirty="0"/>
              <a:t>Personalization</a:t>
            </a:r>
          </a:p>
          <a:p>
            <a:pPr marL="285750" indent="-285750">
              <a:buFont typeface="Arial" panose="020B0604020202020204" pitchFamily="34" charset="0"/>
              <a:buChar char="•"/>
            </a:pPr>
            <a:r>
              <a:rPr lang="en-US" sz="1400" dirty="0"/>
              <a:t>Acquisition &amp; Conversion </a:t>
            </a:r>
          </a:p>
          <a:p>
            <a:pPr marL="285750" indent="-285750">
              <a:buFont typeface="Arial" panose="020B0604020202020204" pitchFamily="34" charset="0"/>
              <a:buChar char="•"/>
            </a:pPr>
            <a:r>
              <a:rPr lang="en-US" sz="1400" dirty="0"/>
              <a:t>Customer Experiences</a:t>
            </a:r>
          </a:p>
        </p:txBody>
      </p:sp>
      <p:pic>
        <p:nvPicPr>
          <p:cNvPr id="8" name="Picture 7">
            <a:extLst>
              <a:ext uri="{FF2B5EF4-FFF2-40B4-BE49-F238E27FC236}">
                <a16:creationId xmlns:a16="http://schemas.microsoft.com/office/drawing/2014/main" id="{5964CB0E-7799-4650-8249-0AC37F4961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37161" y="3349049"/>
            <a:ext cx="964883" cy="964883"/>
          </a:xfrm>
          <a:prstGeom prst="rect">
            <a:avLst/>
          </a:prstGeom>
        </p:spPr>
      </p:pic>
      <p:pic>
        <p:nvPicPr>
          <p:cNvPr id="6148" name="Picture 4" descr="Image result for machine learning icon">
            <a:extLst>
              <a:ext uri="{FF2B5EF4-FFF2-40B4-BE49-F238E27FC236}">
                <a16:creationId xmlns:a16="http://schemas.microsoft.com/office/drawing/2014/main" id="{989FE0BD-5847-4839-8148-44A1A0DFF99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283939" y="3408519"/>
            <a:ext cx="868417" cy="8684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D02B207-4DF2-4149-B93C-2A971D7D87C0}"/>
              </a:ext>
            </a:extLst>
          </p:cNvPr>
          <p:cNvSpPr txBox="1"/>
          <p:nvPr/>
        </p:nvSpPr>
        <p:spPr>
          <a:xfrm>
            <a:off x="4087097" y="3646825"/>
            <a:ext cx="4127342"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Artificial Intelligence / Machine Learning </a:t>
            </a:r>
          </a:p>
        </p:txBody>
      </p:sp>
      <p:sp>
        <p:nvSpPr>
          <p:cNvPr id="14" name="Rectangle 13">
            <a:extLst>
              <a:ext uri="{FF2B5EF4-FFF2-40B4-BE49-F238E27FC236}">
                <a16:creationId xmlns:a16="http://schemas.microsoft.com/office/drawing/2014/main" id="{FB8851B7-CC5D-4DE9-AD6F-B025EA04659A}"/>
              </a:ext>
            </a:extLst>
          </p:cNvPr>
          <p:cNvSpPr/>
          <p:nvPr/>
        </p:nvSpPr>
        <p:spPr>
          <a:xfrm>
            <a:off x="2807698" y="3202927"/>
            <a:ext cx="6686140" cy="1252933"/>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D92FE29D-389B-4293-ACD9-CA12F4D1F3E8}"/>
              </a:ext>
            </a:extLst>
          </p:cNvPr>
          <p:cNvCxnSpPr>
            <a:cxnSpLocks/>
          </p:cNvCxnSpPr>
          <p:nvPr/>
        </p:nvCxnSpPr>
        <p:spPr>
          <a:xfrm flipV="1">
            <a:off x="2679313" y="2296812"/>
            <a:ext cx="6766560" cy="13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941BC37-B9ED-4281-8D40-8DB0DC558D1C}"/>
              </a:ext>
            </a:extLst>
          </p:cNvPr>
          <p:cNvCxnSpPr>
            <a:cxnSpLocks/>
          </p:cNvCxnSpPr>
          <p:nvPr/>
        </p:nvCxnSpPr>
        <p:spPr>
          <a:xfrm>
            <a:off x="2552973" y="5448256"/>
            <a:ext cx="6917599"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15B704EE-0AA3-46F1-B49D-36C56DC5DCD5}"/>
              </a:ext>
            </a:extLst>
          </p:cNvPr>
          <p:cNvCxnSpPr>
            <a:cxnSpLocks/>
          </p:cNvCxnSpPr>
          <p:nvPr/>
        </p:nvCxnSpPr>
        <p:spPr>
          <a:xfrm>
            <a:off x="2558733" y="6118816"/>
            <a:ext cx="6917599" cy="0"/>
          </a:xfrm>
          <a:prstGeom prst="line">
            <a:avLst/>
          </a:prstGeom>
          <a:ln w="19050"/>
        </p:spPr>
        <p:style>
          <a:lnRef idx="2">
            <a:schemeClr val="dk1"/>
          </a:lnRef>
          <a:fillRef idx="0">
            <a:schemeClr val="dk1"/>
          </a:fillRef>
          <a:effectRef idx="1">
            <a:schemeClr val="dk1"/>
          </a:effectRef>
          <a:fontRef idx="minor">
            <a:schemeClr val="tx1"/>
          </a:fontRef>
        </p:style>
      </p:cxnSp>
      <p:pic>
        <p:nvPicPr>
          <p:cNvPr id="51" name="Picture 50">
            <a:extLst>
              <a:ext uri="{FF2B5EF4-FFF2-40B4-BE49-F238E27FC236}">
                <a16:creationId xmlns:a16="http://schemas.microsoft.com/office/drawing/2014/main" id="{11E0F95C-713A-4CC3-8E33-8DABEF5D215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19120" y="5100836"/>
            <a:ext cx="977097" cy="977097"/>
          </a:xfrm>
          <a:prstGeom prst="rect">
            <a:avLst/>
          </a:prstGeom>
        </p:spPr>
      </p:pic>
      <p:sp>
        <p:nvSpPr>
          <p:cNvPr id="43" name="Arrow: Down 42">
            <a:extLst>
              <a:ext uri="{FF2B5EF4-FFF2-40B4-BE49-F238E27FC236}">
                <a16:creationId xmlns:a16="http://schemas.microsoft.com/office/drawing/2014/main" id="{A35A437C-C06E-4A66-81BF-E3F7B2AEFB5B}"/>
              </a:ext>
            </a:extLst>
          </p:cNvPr>
          <p:cNvSpPr/>
          <p:nvPr/>
        </p:nvSpPr>
        <p:spPr>
          <a:xfrm rot="10800000">
            <a:off x="4507480" y="4710554"/>
            <a:ext cx="548640" cy="39028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36B6474E-798D-4C4B-9C3C-C3315D629442}"/>
              </a:ext>
            </a:extLst>
          </p:cNvPr>
          <p:cNvSpPr/>
          <p:nvPr/>
        </p:nvSpPr>
        <p:spPr>
          <a:xfrm rot="10800000">
            <a:off x="5397269" y="4700011"/>
            <a:ext cx="548640" cy="39028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EACB8ADB-9F97-4886-9B9A-996C761D33E7}"/>
              </a:ext>
            </a:extLst>
          </p:cNvPr>
          <p:cNvSpPr/>
          <p:nvPr/>
        </p:nvSpPr>
        <p:spPr>
          <a:xfrm rot="10800000">
            <a:off x="6220743" y="4700010"/>
            <a:ext cx="548640" cy="39028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E11DA64C-68B3-44C6-8FB3-BFA5DA0F758D}"/>
              </a:ext>
            </a:extLst>
          </p:cNvPr>
          <p:cNvSpPr/>
          <p:nvPr/>
        </p:nvSpPr>
        <p:spPr>
          <a:xfrm rot="10800000">
            <a:off x="7154096" y="4700010"/>
            <a:ext cx="548640" cy="39028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4389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4_Office Theme">
  <a:themeElements>
    <a:clrScheme name="LatentView">
      <a:dk1>
        <a:sysClr val="windowText" lastClr="000000"/>
      </a:dk1>
      <a:lt1>
        <a:sysClr val="window" lastClr="FFFFFF"/>
      </a:lt1>
      <a:dk2>
        <a:srgbClr val="44546A"/>
      </a:dk2>
      <a:lt2>
        <a:srgbClr val="E7E6E6"/>
      </a:lt2>
      <a:accent1>
        <a:srgbClr val="1957A3"/>
      </a:accent1>
      <a:accent2>
        <a:srgbClr val="7F7F7F"/>
      </a:accent2>
      <a:accent3>
        <a:srgbClr val="178CCB"/>
      </a:accent3>
      <a:accent4>
        <a:srgbClr val="18A3AC"/>
      </a:accent4>
      <a:accent5>
        <a:srgbClr val="D1A426"/>
      </a:accent5>
      <a:accent6>
        <a:srgbClr val="052049"/>
      </a:accent6>
      <a:hlink>
        <a:srgbClr val="1957A3"/>
      </a:hlink>
      <a:folHlink>
        <a:srgbClr val="7F7F7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4765</TotalTime>
  <Words>4666</Words>
  <Application>Microsoft Office PowerPoint</Application>
  <PresentationFormat>Widescreen</PresentationFormat>
  <Paragraphs>719</Paragraphs>
  <Slides>37</Slides>
  <Notes>20</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55" baseType="lpstr">
      <vt:lpstr>Arial</vt:lpstr>
      <vt:lpstr>Avenir Book</vt:lpstr>
      <vt:lpstr>BMW Group Condensed</vt:lpstr>
      <vt:lpstr>Calibri</vt:lpstr>
      <vt:lpstr>Calibri Light</vt:lpstr>
      <vt:lpstr>Gill Sans MT</vt:lpstr>
      <vt:lpstr>Lucida Sans</vt:lpstr>
      <vt:lpstr>Mangal</vt:lpstr>
      <vt:lpstr>Open Sans</vt:lpstr>
      <vt:lpstr>Quattrocento Sans</vt:lpstr>
      <vt:lpstr>Segoe UI</vt:lpstr>
      <vt:lpstr>Segoe UI Light</vt:lpstr>
      <vt:lpstr>Times New Roman</vt:lpstr>
      <vt:lpstr>Verdana</vt:lpstr>
      <vt:lpstr>Wingdings</vt:lpstr>
      <vt:lpstr>4_Office Theme</vt:lpstr>
      <vt:lpstr>2_Office Theme</vt:lpstr>
      <vt:lpstr>think-cell Slide</vt:lpstr>
      <vt:lpstr>Latentview Introduction &amp; Capabilities </vt:lpstr>
      <vt:lpstr>Agenda</vt:lpstr>
      <vt:lpstr>PowerPoint Presentation</vt:lpstr>
      <vt:lpstr>LatentView Analytics at a glance</vt:lpstr>
      <vt:lpstr>Trusted analytics partner to the world’s most recognized brands </vt:lpstr>
      <vt:lpstr>Enabling the data driven decision making journey by…</vt:lpstr>
      <vt:lpstr>1. Getting the data together</vt:lpstr>
      <vt:lpstr>2. Making sense of the data</vt:lpstr>
      <vt:lpstr>3. AI / ML to drive business impact</vt:lpstr>
      <vt:lpstr>PowerPoint Presentation</vt:lpstr>
      <vt:lpstr>Projects within BMW</vt:lpstr>
      <vt:lpstr>Projects within BMW</vt:lpstr>
      <vt:lpstr>Areas of Work</vt:lpstr>
      <vt:lpstr>PowerPoint Presentation</vt:lpstr>
      <vt:lpstr>SmartInsights – Driver Profiling &amp; Risk Identification</vt:lpstr>
      <vt:lpstr>PowerPoint Presentation</vt:lpstr>
      <vt:lpstr>PowerPoint Presentation</vt:lpstr>
      <vt:lpstr>Extended Care Use case: Output</vt:lpstr>
      <vt:lpstr>Extended Care Use case: Output</vt:lpstr>
      <vt:lpstr>Key highlights of the application</vt:lpstr>
      <vt:lpstr>PowerPoint Presentation</vt:lpstr>
      <vt:lpstr>PowerPoint Presentation</vt:lpstr>
      <vt:lpstr>Voice of Customer</vt:lpstr>
      <vt:lpstr>PowerPoint Presentation</vt:lpstr>
      <vt:lpstr>PowerPoint Presentation</vt:lpstr>
      <vt:lpstr>Integrating large volume of data from multiple sources</vt:lpstr>
      <vt:lpstr>Scaling up the machine learning solution to Big data </vt:lpstr>
      <vt:lpstr>PowerPoint Presentation</vt:lpstr>
      <vt:lpstr>Connected Innovation</vt:lpstr>
      <vt:lpstr>Consumer Goods – Digital Marketing</vt:lpstr>
      <vt:lpstr>Path to Purchase</vt:lpstr>
      <vt:lpstr>Thank you</vt:lpstr>
      <vt:lpstr>5. Digital Roadmap for Website-led Customer Acquisition </vt:lpstr>
      <vt:lpstr>Data driven Product Innovation based on Consumer Reviews</vt:lpstr>
      <vt:lpstr>Precise Forecasting of Demand for Jewelry SKUs</vt:lpstr>
      <vt:lpstr>Cloud based data lake to enhance Analytics Operations</vt:lpstr>
      <vt:lpstr>Social Insights Platform for Fashion Trends Spotting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LatentView Analytics Corporate Presentation</dc:title>
  <dc:creator>Bhargavi Sundaram</dc:creator>
  <cp:lastModifiedBy>Anbarasu Ramachandran</cp:lastModifiedBy>
  <cp:revision>170</cp:revision>
  <dcterms:created xsi:type="dcterms:W3CDTF">2018-01-02T12:56:45Z</dcterms:created>
  <dcterms:modified xsi:type="dcterms:W3CDTF">2018-09-18T10:31:22Z</dcterms:modified>
</cp:coreProperties>
</file>