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D4B42-18A1-43C5-898D-29D9AF58A98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298E-E1FA-40B5-9302-7611CD9D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 customer engagement by increasing the response rate of weekly promotional email campaigns</a:t>
            </a: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Increase the conversation rate by optimizing the web page elements/content by understanding customer behavior towards multiple designs of the pages (through A/B testing or Multi-variate testing)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Measure the effectiveness of various campaigns rolled out such as Surprise and Delight, MBA Acquisition Campaign, Big Blue and Digital Media Store email campaigns</a:t>
            </a: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customers to register to Acquire, Mitigate and Stimulate campaigns</a:t>
            </a: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the likelihood of customers to book tickets in the near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29180-D3BE-4527-8CB5-18C560EC60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0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041D-C427-4C39-B336-77FD3814FC3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66D-880B-4992-96F6-13BF3D2D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hlinkClick r:id="" action="ppaction://noaction"/>
          </p:cNvPr>
          <p:cNvSpPr/>
          <p:nvPr/>
        </p:nvSpPr>
        <p:spPr>
          <a:xfrm>
            <a:off x="736086" y="2022061"/>
            <a:ext cx="2775507" cy="78638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Digital Test Lab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0" cy="705224"/>
            <a:chOff x="0" y="0"/>
            <a:chExt cx="12192000" cy="705224"/>
          </a:xfrm>
        </p:grpSpPr>
        <p:sp>
          <p:nvSpPr>
            <p:cNvPr id="10" name="Flowchart: Manual Input 35"/>
            <p:cNvSpPr/>
            <p:nvPr/>
          </p:nvSpPr>
          <p:spPr>
            <a:xfrm rot="5400000" flipH="1">
              <a:off x="5213787" y="-5053789"/>
              <a:ext cx="545226" cy="109728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66 w 10000"/>
                <a:gd name="connsiteY0" fmla="*/ 72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66 w 10000"/>
                <a:gd name="connsiteY4" fmla="*/ 72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66" y="726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55" y="6909"/>
                    <a:pt x="111" y="3817"/>
                    <a:pt x="166" y="7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0" y="0"/>
              <a:ext cx="12192000" cy="640080"/>
            </a:xfrm>
            <a:custGeom>
              <a:avLst/>
              <a:gdLst>
                <a:gd name="connsiteX0" fmla="*/ 11821782 w 12192000"/>
                <a:gd name="connsiteY0" fmla="*/ 42977 h 640080"/>
                <a:gd name="connsiteX1" fmla="*/ 11481550 w 12192000"/>
                <a:gd name="connsiteY1" fmla="*/ 140492 h 640080"/>
                <a:gd name="connsiteX2" fmla="*/ 11481543 w 12192000"/>
                <a:gd name="connsiteY2" fmla="*/ 140492 h 640080"/>
                <a:gd name="connsiteX3" fmla="*/ 11481543 w 12192000"/>
                <a:gd name="connsiteY3" fmla="*/ 140494 h 640080"/>
                <a:gd name="connsiteX4" fmla="*/ 11501394 w 12192000"/>
                <a:gd name="connsiteY4" fmla="*/ 275144 h 640080"/>
                <a:gd name="connsiteX5" fmla="*/ 11543205 w 12192000"/>
                <a:gd name="connsiteY5" fmla="*/ 295703 h 640080"/>
                <a:gd name="connsiteX6" fmla="*/ 11505564 w 12192000"/>
                <a:gd name="connsiteY6" fmla="*/ 303428 h 640080"/>
                <a:gd name="connsiteX7" fmla="*/ 11520160 w 12192000"/>
                <a:gd name="connsiteY7" fmla="*/ 402429 h 640080"/>
                <a:gd name="connsiteX8" fmla="*/ 11520488 w 12192000"/>
                <a:gd name="connsiteY8" fmla="*/ 402429 h 640080"/>
                <a:gd name="connsiteX9" fmla="*/ 11833717 w 12192000"/>
                <a:gd name="connsiteY9" fmla="*/ 597461 h 640080"/>
                <a:gd name="connsiteX10" fmla="*/ 12122944 w 12192000"/>
                <a:gd name="connsiteY10" fmla="*/ 402429 h 640080"/>
                <a:gd name="connsiteX11" fmla="*/ 12123403 w 12192000"/>
                <a:gd name="connsiteY11" fmla="*/ 402429 h 640080"/>
                <a:gd name="connsiteX12" fmla="*/ 12139331 w 12192000"/>
                <a:gd name="connsiteY12" fmla="*/ 294393 h 640080"/>
                <a:gd name="connsiteX13" fmla="*/ 12099304 w 12192000"/>
                <a:gd name="connsiteY13" fmla="*/ 286178 h 640080"/>
                <a:gd name="connsiteX14" fmla="*/ 12143765 w 12192000"/>
                <a:gd name="connsiteY14" fmla="*/ 264316 h 640080"/>
                <a:gd name="connsiteX15" fmla="*/ 12162020 w 12192000"/>
                <a:gd name="connsiteY15" fmla="*/ 140494 h 640080"/>
                <a:gd name="connsiteX16" fmla="*/ 12162020 w 12192000"/>
                <a:gd name="connsiteY16" fmla="*/ 140492 h 640080"/>
                <a:gd name="connsiteX17" fmla="*/ 12162013 w 12192000"/>
                <a:gd name="connsiteY17" fmla="*/ 140492 h 640080"/>
                <a:gd name="connsiteX18" fmla="*/ 0 w 12192000"/>
                <a:gd name="connsiteY18" fmla="*/ 0 h 640080"/>
                <a:gd name="connsiteX19" fmla="*/ 12192000 w 12192000"/>
                <a:gd name="connsiteY19" fmla="*/ 0 h 640080"/>
                <a:gd name="connsiteX20" fmla="*/ 12192000 w 12192000"/>
                <a:gd name="connsiteY20" fmla="*/ 640080 h 640080"/>
                <a:gd name="connsiteX21" fmla="*/ 0 w 12192000"/>
                <a:gd name="connsiteY21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000" h="640080">
                  <a:moveTo>
                    <a:pt x="11821782" y="42977"/>
                  </a:moveTo>
                  <a:lnTo>
                    <a:pt x="11481550" y="140492"/>
                  </a:lnTo>
                  <a:lnTo>
                    <a:pt x="11481543" y="140492"/>
                  </a:lnTo>
                  <a:lnTo>
                    <a:pt x="11481543" y="140494"/>
                  </a:lnTo>
                  <a:lnTo>
                    <a:pt x="11501394" y="275144"/>
                  </a:lnTo>
                  <a:lnTo>
                    <a:pt x="11543205" y="295703"/>
                  </a:lnTo>
                  <a:lnTo>
                    <a:pt x="11505564" y="303428"/>
                  </a:lnTo>
                  <a:lnTo>
                    <a:pt x="11520160" y="402429"/>
                  </a:lnTo>
                  <a:lnTo>
                    <a:pt x="11520488" y="402429"/>
                  </a:lnTo>
                  <a:lnTo>
                    <a:pt x="11833717" y="597461"/>
                  </a:lnTo>
                  <a:lnTo>
                    <a:pt x="12122944" y="402429"/>
                  </a:lnTo>
                  <a:lnTo>
                    <a:pt x="12123403" y="402429"/>
                  </a:lnTo>
                  <a:lnTo>
                    <a:pt x="12139331" y="294393"/>
                  </a:lnTo>
                  <a:lnTo>
                    <a:pt x="12099304" y="286178"/>
                  </a:lnTo>
                  <a:lnTo>
                    <a:pt x="12143765" y="264316"/>
                  </a:lnTo>
                  <a:lnTo>
                    <a:pt x="12162020" y="140494"/>
                  </a:lnTo>
                  <a:lnTo>
                    <a:pt x="12162020" y="140492"/>
                  </a:lnTo>
                  <a:lnTo>
                    <a:pt x="12162013" y="140492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3200" dirty="0"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Overview of the Engagement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04" t="8514" r="35128" b="54050"/>
            <a:stretch/>
          </p:blipFill>
          <p:spPr>
            <a:xfrm>
              <a:off x="11510093" y="57341"/>
              <a:ext cx="618615" cy="525398"/>
            </a:xfrm>
            <a:prstGeom prst="rect">
              <a:avLst/>
            </a:prstGeom>
          </p:spPr>
        </p:pic>
      </p:grpSp>
      <p:sp>
        <p:nvSpPr>
          <p:cNvPr id="71" name="Rounded Rectangle 70"/>
          <p:cNvSpPr/>
          <p:nvPr/>
        </p:nvSpPr>
        <p:spPr>
          <a:xfrm>
            <a:off x="4094066" y="1027032"/>
            <a:ext cx="3507474" cy="38816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Streams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58092" y="3295780"/>
            <a:ext cx="2124526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Daniel Mack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36086" y="4135970"/>
            <a:ext cx="2751542" cy="1575018"/>
          </a:xfrm>
          <a:prstGeom prst="roundRect">
            <a:avLst>
              <a:gd name="adj" fmla="val 0"/>
            </a:avLst>
          </a:prstGeom>
          <a:solidFill>
            <a:srgbClr val="F2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Spotfire dashboards for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dTL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Performing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analysis as per requirement</a:t>
            </a:r>
          </a:p>
        </p:txBody>
      </p:sp>
      <p:sp>
        <p:nvSpPr>
          <p:cNvPr id="77" name="Flowchart: Merge 76"/>
          <p:cNvSpPr/>
          <p:nvPr/>
        </p:nvSpPr>
        <p:spPr>
          <a:xfrm>
            <a:off x="1143438" y="3801039"/>
            <a:ext cx="1960802" cy="216000"/>
          </a:xfrm>
          <a:prstGeom prst="flowChartMer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>
            <a:hlinkClick r:id="" action="ppaction://noaction"/>
          </p:cNvPr>
          <p:cNvSpPr/>
          <p:nvPr/>
        </p:nvSpPr>
        <p:spPr>
          <a:xfrm>
            <a:off x="8676954" y="2001826"/>
            <a:ext cx="2485200" cy="78638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Loyalty Redemption Analysis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676956" y="3295780"/>
            <a:ext cx="2485198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Mehul Patel</a:t>
            </a:r>
            <a:endParaRPr lang="en-IN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8242662" y="4135969"/>
            <a:ext cx="3461657" cy="2356906"/>
          </a:xfrm>
          <a:prstGeom prst="roundRect">
            <a:avLst>
              <a:gd name="adj" fmla="val 0"/>
            </a:avLst>
          </a:prstGeom>
          <a:solidFill>
            <a:srgbClr val="F2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Maintaining 5 Loyalty metric dashboards </a:t>
            </a:r>
            <a:endParaRPr lang="en-US" sz="12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FIFO Analysis - Understand customer air redemption pattern across various products like Buy Miles, Give Miles, Transfer Miles, Marriott Rewards, Ultimate Rewards, Perks Plus using First in first Out (FIFO) logic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lowchart: Merge 79"/>
          <p:cNvSpPr/>
          <p:nvPr/>
        </p:nvSpPr>
        <p:spPr>
          <a:xfrm>
            <a:off x="8676955" y="3801039"/>
            <a:ext cx="2485199" cy="216000"/>
          </a:xfrm>
          <a:prstGeom prst="flowChartMer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ounded Rectangle 47">
            <a:hlinkClick r:id="" action="ppaction://noaction"/>
          </p:cNvPr>
          <p:cNvSpPr/>
          <p:nvPr/>
        </p:nvSpPr>
        <p:spPr>
          <a:xfrm>
            <a:off x="4146317" y="2033559"/>
            <a:ext cx="3400823" cy="78638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Contact Optimization &amp; Customer Signal Hub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93355" y="3295780"/>
            <a:ext cx="2132165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Reed Knox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66606" y="4135969"/>
            <a:ext cx="3931918" cy="1575019"/>
          </a:xfrm>
          <a:prstGeom prst="roundRect">
            <a:avLst>
              <a:gd name="adj" fmla="val 0"/>
            </a:avLst>
          </a:prstGeom>
          <a:solidFill>
            <a:srgbClr val="F2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Developing a propensity model to identify the probability of each customer to open a specific email</a:t>
            </a: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audience sizing tool using Spotfire for product and marketing managers</a:t>
            </a:r>
          </a:p>
        </p:txBody>
      </p:sp>
      <p:sp>
        <p:nvSpPr>
          <p:cNvPr id="78" name="Flowchart: Merge 77"/>
          <p:cNvSpPr/>
          <p:nvPr/>
        </p:nvSpPr>
        <p:spPr>
          <a:xfrm>
            <a:off x="4832544" y="3801039"/>
            <a:ext cx="2132165" cy="246989"/>
          </a:xfrm>
          <a:prstGeom prst="flowChartMer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Elbow Connector 7"/>
          <p:cNvCxnSpPr>
            <a:stCxn id="71" idx="2"/>
            <a:endCxn id="47" idx="0"/>
          </p:cNvCxnSpPr>
          <p:nvPr/>
        </p:nvCxnSpPr>
        <p:spPr>
          <a:xfrm rot="5400000">
            <a:off x="3682390" y="-143353"/>
            <a:ext cx="606865" cy="3723963"/>
          </a:xfrm>
          <a:prstGeom prst="bentConnector3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1" idx="2"/>
            <a:endCxn id="48" idx="0"/>
          </p:cNvCxnSpPr>
          <p:nvPr/>
        </p:nvCxnSpPr>
        <p:spPr>
          <a:xfrm rot="5400000">
            <a:off x="5538085" y="1723840"/>
            <a:ext cx="618363" cy="107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7590363" y="-327365"/>
            <a:ext cx="586630" cy="407175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7" idx="2"/>
            <a:endCxn id="31" idx="0"/>
          </p:cNvCxnSpPr>
          <p:nvPr/>
        </p:nvCxnSpPr>
        <p:spPr>
          <a:xfrm rot="5400000">
            <a:off x="1878432" y="3050371"/>
            <a:ext cx="487333" cy="348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2" idx="2"/>
            <a:endCxn id="73" idx="0"/>
          </p:cNvCxnSpPr>
          <p:nvPr/>
        </p:nvCxnSpPr>
        <p:spPr>
          <a:xfrm>
            <a:off x="9919554" y="2788212"/>
            <a:ext cx="1" cy="50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2"/>
            <a:endCxn id="52" idx="0"/>
          </p:cNvCxnSpPr>
          <p:nvPr/>
        </p:nvCxnSpPr>
        <p:spPr>
          <a:xfrm>
            <a:off x="5846729" y="2819945"/>
            <a:ext cx="12709" cy="4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76897" y="6492875"/>
            <a:ext cx="2743200" cy="365125"/>
          </a:xfrm>
        </p:spPr>
        <p:txBody>
          <a:bodyPr/>
          <a:lstStyle/>
          <a:p>
            <a:fld id="{43EE3DA1-E05A-44F8-9C2C-9573B29BDA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705224"/>
            <a:chOff x="0" y="0"/>
            <a:chExt cx="12192000" cy="705224"/>
          </a:xfrm>
        </p:grpSpPr>
        <p:sp>
          <p:nvSpPr>
            <p:cNvPr id="10" name="Flowchart: Manual Input 35"/>
            <p:cNvSpPr/>
            <p:nvPr/>
          </p:nvSpPr>
          <p:spPr>
            <a:xfrm rot="5400000" flipH="1">
              <a:off x="5213787" y="-5053789"/>
              <a:ext cx="545226" cy="109728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66 w 10000"/>
                <a:gd name="connsiteY0" fmla="*/ 72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66 w 10000"/>
                <a:gd name="connsiteY4" fmla="*/ 72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66" y="726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55" y="6909"/>
                    <a:pt x="111" y="3817"/>
                    <a:pt x="166" y="7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0" y="0"/>
              <a:ext cx="12192000" cy="640080"/>
            </a:xfrm>
            <a:custGeom>
              <a:avLst/>
              <a:gdLst>
                <a:gd name="connsiteX0" fmla="*/ 11821782 w 12192000"/>
                <a:gd name="connsiteY0" fmla="*/ 42977 h 640080"/>
                <a:gd name="connsiteX1" fmla="*/ 11481550 w 12192000"/>
                <a:gd name="connsiteY1" fmla="*/ 140492 h 640080"/>
                <a:gd name="connsiteX2" fmla="*/ 11481543 w 12192000"/>
                <a:gd name="connsiteY2" fmla="*/ 140492 h 640080"/>
                <a:gd name="connsiteX3" fmla="*/ 11481543 w 12192000"/>
                <a:gd name="connsiteY3" fmla="*/ 140494 h 640080"/>
                <a:gd name="connsiteX4" fmla="*/ 11501394 w 12192000"/>
                <a:gd name="connsiteY4" fmla="*/ 275144 h 640080"/>
                <a:gd name="connsiteX5" fmla="*/ 11543205 w 12192000"/>
                <a:gd name="connsiteY5" fmla="*/ 295703 h 640080"/>
                <a:gd name="connsiteX6" fmla="*/ 11505564 w 12192000"/>
                <a:gd name="connsiteY6" fmla="*/ 303428 h 640080"/>
                <a:gd name="connsiteX7" fmla="*/ 11520160 w 12192000"/>
                <a:gd name="connsiteY7" fmla="*/ 402429 h 640080"/>
                <a:gd name="connsiteX8" fmla="*/ 11520488 w 12192000"/>
                <a:gd name="connsiteY8" fmla="*/ 402429 h 640080"/>
                <a:gd name="connsiteX9" fmla="*/ 11833717 w 12192000"/>
                <a:gd name="connsiteY9" fmla="*/ 597461 h 640080"/>
                <a:gd name="connsiteX10" fmla="*/ 12122944 w 12192000"/>
                <a:gd name="connsiteY10" fmla="*/ 402429 h 640080"/>
                <a:gd name="connsiteX11" fmla="*/ 12123403 w 12192000"/>
                <a:gd name="connsiteY11" fmla="*/ 402429 h 640080"/>
                <a:gd name="connsiteX12" fmla="*/ 12139331 w 12192000"/>
                <a:gd name="connsiteY12" fmla="*/ 294393 h 640080"/>
                <a:gd name="connsiteX13" fmla="*/ 12099304 w 12192000"/>
                <a:gd name="connsiteY13" fmla="*/ 286178 h 640080"/>
                <a:gd name="connsiteX14" fmla="*/ 12143765 w 12192000"/>
                <a:gd name="connsiteY14" fmla="*/ 264316 h 640080"/>
                <a:gd name="connsiteX15" fmla="*/ 12162020 w 12192000"/>
                <a:gd name="connsiteY15" fmla="*/ 140494 h 640080"/>
                <a:gd name="connsiteX16" fmla="*/ 12162020 w 12192000"/>
                <a:gd name="connsiteY16" fmla="*/ 140492 h 640080"/>
                <a:gd name="connsiteX17" fmla="*/ 12162013 w 12192000"/>
                <a:gd name="connsiteY17" fmla="*/ 140492 h 640080"/>
                <a:gd name="connsiteX18" fmla="*/ 0 w 12192000"/>
                <a:gd name="connsiteY18" fmla="*/ 0 h 640080"/>
                <a:gd name="connsiteX19" fmla="*/ 12192000 w 12192000"/>
                <a:gd name="connsiteY19" fmla="*/ 0 h 640080"/>
                <a:gd name="connsiteX20" fmla="*/ 12192000 w 12192000"/>
                <a:gd name="connsiteY20" fmla="*/ 640080 h 640080"/>
                <a:gd name="connsiteX21" fmla="*/ 0 w 12192000"/>
                <a:gd name="connsiteY21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000" h="640080">
                  <a:moveTo>
                    <a:pt x="11821782" y="42977"/>
                  </a:moveTo>
                  <a:lnTo>
                    <a:pt x="11481550" y="140492"/>
                  </a:lnTo>
                  <a:lnTo>
                    <a:pt x="11481543" y="140492"/>
                  </a:lnTo>
                  <a:lnTo>
                    <a:pt x="11481543" y="140494"/>
                  </a:lnTo>
                  <a:lnTo>
                    <a:pt x="11501394" y="275144"/>
                  </a:lnTo>
                  <a:lnTo>
                    <a:pt x="11543205" y="295703"/>
                  </a:lnTo>
                  <a:lnTo>
                    <a:pt x="11505564" y="303428"/>
                  </a:lnTo>
                  <a:lnTo>
                    <a:pt x="11520160" y="402429"/>
                  </a:lnTo>
                  <a:lnTo>
                    <a:pt x="11520488" y="402429"/>
                  </a:lnTo>
                  <a:lnTo>
                    <a:pt x="11833717" y="597461"/>
                  </a:lnTo>
                  <a:lnTo>
                    <a:pt x="12122944" y="402429"/>
                  </a:lnTo>
                  <a:lnTo>
                    <a:pt x="12123403" y="402429"/>
                  </a:lnTo>
                  <a:lnTo>
                    <a:pt x="12139331" y="294393"/>
                  </a:lnTo>
                  <a:lnTo>
                    <a:pt x="12099304" y="286178"/>
                  </a:lnTo>
                  <a:lnTo>
                    <a:pt x="12143765" y="264316"/>
                  </a:lnTo>
                  <a:lnTo>
                    <a:pt x="12162020" y="140494"/>
                  </a:lnTo>
                  <a:lnTo>
                    <a:pt x="12162020" y="140492"/>
                  </a:lnTo>
                  <a:lnTo>
                    <a:pt x="12162013" y="140492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sz="3200" dirty="0">
                  <a:latin typeface="Segoe UI Light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Task List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04" t="8514" r="35128" b="54050"/>
            <a:stretch/>
          </p:blipFill>
          <p:spPr>
            <a:xfrm>
              <a:off x="11510093" y="57341"/>
              <a:ext cx="618615" cy="525398"/>
            </a:xfrm>
            <a:prstGeom prst="rect">
              <a:avLst/>
            </a:prstGeom>
          </p:spPr>
        </p:pic>
      </p:grpSp>
      <p:sp>
        <p:nvSpPr>
          <p:cNvPr id="7" name="Rounded Rectangle 46">
            <a:hlinkClick r:id="" action="ppaction://noaction"/>
          </p:cNvPr>
          <p:cNvSpPr/>
          <p:nvPr/>
        </p:nvSpPr>
        <p:spPr>
          <a:xfrm>
            <a:off x="789448" y="1061552"/>
            <a:ext cx="2779776" cy="82296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Digital Test Lab </a:t>
            </a:r>
          </a:p>
        </p:txBody>
      </p:sp>
      <p:sp>
        <p:nvSpPr>
          <p:cNvPr id="8" name="Rounded Rectangle 71">
            <a:hlinkClick r:id="" action="ppaction://noaction"/>
          </p:cNvPr>
          <p:cNvSpPr/>
          <p:nvPr/>
        </p:nvSpPr>
        <p:spPr>
          <a:xfrm>
            <a:off x="8730317" y="1035048"/>
            <a:ext cx="2779776" cy="82296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Loyalty Redemption Analysis</a:t>
            </a:r>
          </a:p>
        </p:txBody>
      </p:sp>
      <p:sp>
        <p:nvSpPr>
          <p:cNvPr id="9" name="Rounded Rectangle 47">
            <a:hlinkClick r:id="" action="ppaction://noaction"/>
          </p:cNvPr>
          <p:cNvSpPr/>
          <p:nvPr/>
        </p:nvSpPr>
        <p:spPr>
          <a:xfrm>
            <a:off x="4757748" y="1035048"/>
            <a:ext cx="2779776" cy="82296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Contact Optimization and Customer Signal Hub</a:t>
            </a:r>
          </a:p>
        </p:txBody>
      </p:sp>
      <p:sp>
        <p:nvSpPr>
          <p:cNvPr id="17" name="Rounded Rectangle 32"/>
          <p:cNvSpPr/>
          <p:nvPr/>
        </p:nvSpPr>
        <p:spPr>
          <a:xfrm>
            <a:off x="444889" y="1879465"/>
            <a:ext cx="3468894" cy="4857887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Digital Test Lab:</a:t>
            </a:r>
          </a:p>
          <a:p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Built Spotfire dashboards for Payment Error Optimization Summary (Multivariate Testing), RTI Layout Optimization, RTI Idle Modal Optimization, Booking Path BE Modal Header, Booking Path Bundle Name Optimization.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32"/>
          <p:cNvSpPr/>
          <p:nvPr/>
        </p:nvSpPr>
        <p:spPr>
          <a:xfrm>
            <a:off x="4413189" y="1839710"/>
            <a:ext cx="3468894" cy="49007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ysClr val="windowText" lastClr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Contact Optimization:</a:t>
            </a:r>
          </a:p>
          <a:p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DCS Phase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a model to predict propensity of customer to open an email for every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sources: Customer signal hub data relating to Email engagement, redemptions, customer profile and seasonality indicators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Techniques Used: Random Forest &amp; GLM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DCS Phase 1 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Weekly refresh of the DCS Capacity buckets</a:t>
            </a:r>
          </a:p>
          <a:p>
            <a:endParaRPr lang="en-US" sz="1200" dirty="0">
              <a:solidFill>
                <a:sysClr val="windowText" lastClr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ounded Rectangle 32"/>
          <p:cNvSpPr/>
          <p:nvPr/>
        </p:nvSpPr>
        <p:spPr>
          <a:xfrm>
            <a:off x="8385758" y="1839710"/>
            <a:ext cx="3468894" cy="49007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Dashboards</a:t>
            </a:r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IN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Redemptions dashboard -  Manual refresh every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 Saver report, Air performance portfolio report, </a:t>
            </a:r>
            <a:r>
              <a:rPr lang="en-IN" sz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TTL monthly snapshot, Advance travel trend dashboards </a:t>
            </a:r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Automated and updated as per required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b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Ad-Hoc Tasks</a:t>
            </a:r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FIFO Analysis - Understand customer air redemption pattern across various products like Buy Miles, Give Miles, Transfer Miles, Marriott Rewards, Ultimate Rewards, Perks Plus using First in first Out (FIFO) logic </a:t>
            </a:r>
          </a:p>
          <a:p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IN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solidFill>
                <a:sysClr val="windowText" lastClr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3EE3DA1-E05A-44F8-9C2C-9573B29BDA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343</Words>
  <Application>Microsoft Office PowerPoint</Application>
  <PresentationFormat>Widescreen</PresentationFormat>
  <Paragraphs>61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Radhakrishnan</dc:creator>
  <cp:lastModifiedBy>Ragul Radhakrishnan</cp:lastModifiedBy>
  <cp:revision>2</cp:revision>
  <dcterms:created xsi:type="dcterms:W3CDTF">2018-12-04T09:18:40Z</dcterms:created>
  <dcterms:modified xsi:type="dcterms:W3CDTF">2018-12-04T09:21:18Z</dcterms:modified>
</cp:coreProperties>
</file>