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9" r:id="rId2"/>
  </p:sldMasterIdLst>
  <p:notesMasterIdLst>
    <p:notesMasterId r:id="rId12"/>
  </p:notesMasterIdLst>
  <p:sldIdLst>
    <p:sldId id="279" r:id="rId3"/>
    <p:sldId id="302" r:id="rId4"/>
    <p:sldId id="291" r:id="rId5"/>
    <p:sldId id="310" r:id="rId6"/>
    <p:sldId id="301" r:id="rId7"/>
    <p:sldId id="303" r:id="rId8"/>
    <p:sldId id="305" r:id="rId9"/>
    <p:sldId id="307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C55A1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297" autoAdjust="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64D5C-9C88-4FC2-8D4F-1C415CA205EE}" type="datetimeFigureOut">
              <a:rPr lang="en-IN" smtClean="0"/>
              <a:t>21-08-2018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A900C-08B3-4814-9280-3D560D0EA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32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9F45-6BF4-425C-B6BC-17048751ADD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6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9F45-6BF4-425C-B6BC-17048751ADD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605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9F45-6BF4-425C-B6BC-17048751ADD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25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9F45-6BF4-425C-B6BC-17048751ADD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52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9F45-6BF4-425C-B6BC-17048751ADD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776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9F45-6BF4-425C-B6BC-17048751ADD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052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92000" cy="3886200"/>
          </a:xfrm>
          <a:prstGeom prst="rect">
            <a:avLst/>
          </a:prstGeom>
          <a:gradFill flip="none" rotWithShape="1">
            <a:gsLst>
              <a:gs pos="42000">
                <a:srgbClr val="4D4D4D"/>
              </a:gs>
              <a:gs pos="100000">
                <a:srgbClr val="000000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 sz="8000" dirty="0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47413" y="1998133"/>
            <a:ext cx="8290187" cy="141605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6229" y="4037202"/>
            <a:ext cx="8301372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F149-83C4-4179-9681-702531CCFDAC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21.08.2018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E638-3F78-4E0D-883A-B278700C48C0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29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D3EE-1668-4A9C-88E2-B574B1D45E0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5365-6545-4C80-94DF-A555F3D8853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6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D3EE-1668-4A9C-88E2-B574B1D45E0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5365-6545-4C80-94DF-A555F3D8853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060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D3EE-1668-4A9C-88E2-B574B1D45E0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5365-6545-4C80-94DF-A555F3D8853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640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D3EE-1668-4A9C-88E2-B574B1D45E0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5365-6545-4C80-94DF-A555F3D8853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117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D3EE-1668-4A9C-88E2-B574B1D45E0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5365-6545-4C80-94DF-A555F3D8853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817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D3EE-1668-4A9C-88E2-B574B1D45E0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5365-6545-4C80-94DF-A555F3D8853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275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678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38540"/>
            <a:ext cx="11329456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F149-83C4-4179-9681-702531CCFDAC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21.08.2018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E638-3F78-4E0D-883A-B278700C48C0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31800" y="854994"/>
            <a:ext cx="11328400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spcAft>
                <a:spcPts val="6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802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F149-83C4-4179-9681-702531CCFDAC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21.08.2018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E638-3F78-4E0D-883A-B278700C48C0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59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52177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D3EE-1668-4A9C-88E2-B574B1D45E0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5365-6545-4C80-94DF-A555F3D8853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21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D3EE-1668-4A9C-88E2-B574B1D45E0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5365-6545-4C80-94DF-A555F3D8853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90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D3EE-1668-4A9C-88E2-B574B1D45E0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5365-6545-4C80-94DF-A555F3D8853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79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D3EE-1668-4A9C-88E2-B574B1D45E0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5365-6545-4C80-94DF-A555F3D8853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09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D3EE-1668-4A9C-88E2-B574B1D45E0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5365-6545-4C80-94DF-A555F3D8853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63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gray">
          <a:xfrm>
            <a:off x="1" y="2017714"/>
            <a:ext cx="12191999" cy="484028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10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/>
          <a:lstStyle/>
          <a:p>
            <a:pPr marL="190500" indent="-190500">
              <a:lnSpc>
                <a:spcPct val="95000"/>
              </a:lnSpc>
              <a:spcAft>
                <a:spcPts val="800"/>
              </a:spcAft>
              <a:buClr>
                <a:srgbClr val="969696"/>
              </a:buClr>
              <a:buFont typeface="Wingdings" pitchFamily="2" charset="2"/>
              <a:buChar char="§"/>
              <a:defRPr/>
            </a:pPr>
            <a:endParaRPr lang="de-DE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554955"/>
            <a:ext cx="11329457" cy="424735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1" y="-1"/>
            <a:ext cx="11329456" cy="109081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31799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3F149-83C4-4179-9681-702531CCFDAC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21.08.2018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276599" y="6356351"/>
            <a:ext cx="56398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916457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E638-3F78-4E0D-883A-B278700C48C0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818" y="97402"/>
            <a:ext cx="860691" cy="65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0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8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800" indent="-190800" algn="l" defTabSz="914400" rtl="0" eaLnBrk="1" latinLnBrk="0" hangingPunct="1">
        <a:spcBef>
          <a:spcPts val="432"/>
        </a:spcBef>
        <a:spcAft>
          <a:spcPts val="0"/>
        </a:spcAft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00" indent="-190800" algn="l" defTabSz="914400" rtl="0" eaLnBrk="1" latinLnBrk="0" hangingPunct="1">
        <a:spcBef>
          <a:spcPts val="432"/>
        </a:spcBef>
        <a:spcAft>
          <a:spcPts val="0"/>
        </a:spcAft>
        <a:buFont typeface="Symbol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72400" indent="-190800" algn="l" defTabSz="914400" rtl="0" eaLnBrk="1" latinLnBrk="0" hangingPunct="1">
        <a:spcBef>
          <a:spcPts val="432"/>
        </a:spcBef>
        <a:spcAft>
          <a:spcPts val="0"/>
        </a:spcAft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914400" rtl="0" eaLnBrk="1" latinLnBrk="0" hangingPunct="1">
        <a:spcBef>
          <a:spcPct val="20000"/>
        </a:spcBef>
        <a:buFont typeface="Symbol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AD3EE-1668-4A9C-88E2-B574B1D45E0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15365-6545-4C80-94DF-A555F3D8853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32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.jpg"/><Relationship Id="rId3" Type="http://schemas.openxmlformats.org/officeDocument/2006/relationships/image" Target="../media/image2.jpe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emf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png"/><Relationship Id="rId5" Type="http://schemas.openxmlformats.org/officeDocument/2006/relationships/hyperlink" Target="http://sysco-seed-us-east-1-885523507357.s3-website-us-east-1.amazonaws.com/guided-adhoc/index.html#/docs" TargetMode="External"/><Relationship Id="rId4" Type="http://schemas.openxmlformats.org/officeDocument/2006/relationships/hyperlink" Target="file:///C:\Users\lavanya.dillibabu\Desktop\gah-metric-lineage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hyperlink" Target="file:///C:\Users\lavanya.dillibabu\Desktop\sysco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279400"/>
            <a:ext cx="4535056" cy="65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440661"/>
            <a:ext cx="12192000" cy="1920240"/>
          </a:xfrm>
          <a:prstGeom prst="rect">
            <a:avLst/>
          </a:prstGeom>
          <a:solidFill>
            <a:srgbClr val="095879"/>
          </a:solidFill>
        </p:spPr>
        <p:txBody>
          <a:bodyPr wrap="square" lIns="121559" tIns="60780" rIns="121559" bIns="60780" rtlCol="0" anchor="ctr">
            <a:spAutoFit/>
          </a:bodyPr>
          <a:lstStyle/>
          <a:p>
            <a:pPr algn="ctr" defTabSz="1239922"/>
            <a:endParaRPr lang="en-IN" sz="1568" dirty="0">
              <a:solidFill>
                <a:srgbClr val="434343"/>
              </a:solidFill>
              <a:latin typeface="Segoe UI"/>
              <a:cs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155" y="1676399"/>
            <a:ext cx="10188864" cy="1135063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+mn-lt"/>
              </a:rPr>
              <a:t>Sysco Guided Ad-Hoc Platform</a:t>
            </a:r>
            <a:br>
              <a:rPr lang="en-US" sz="3600" dirty="0">
                <a:solidFill>
                  <a:schemeClr val="bg1"/>
                </a:solidFill>
                <a:latin typeface="+mn-lt"/>
              </a:rPr>
            </a:br>
            <a:endParaRPr lang="en-US" sz="1800" dirty="0">
              <a:solidFill>
                <a:schemeClr val="bg1">
                  <a:lumMod val="85000"/>
                </a:schemeClr>
              </a:solidFill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D9000BB-A239-41D7-85D9-EC8742C0CF11}"/>
              </a:ext>
            </a:extLst>
          </p:cNvPr>
          <p:cNvSpPr txBox="1">
            <a:spLocks/>
          </p:cNvSpPr>
          <p:nvPr/>
        </p:nvSpPr>
        <p:spPr>
          <a:xfrm>
            <a:off x="382155" y="2590800"/>
            <a:ext cx="10188864" cy="5827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endParaRPr lang="en-US" sz="1100" dirty="0">
              <a:solidFill>
                <a:schemeClr val="bg1">
                  <a:lumMod val="85000"/>
                </a:schemeClr>
              </a:solidFill>
              <a:latin typeface="+mn-lt"/>
            </a:endParaRPr>
          </a:p>
        </p:txBody>
      </p:sp>
      <p:pic>
        <p:nvPicPr>
          <p:cNvPr id="9" name="Picture 8" descr="https://upload.wikimedia.org/wikipedia/en/d/d3/LatentView_Analytics_Logo_2010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14000" y="5220186"/>
            <a:ext cx="1581136" cy="12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2C46FC-26F5-42FF-9890-2F4E8359E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074" y="5008356"/>
            <a:ext cx="32099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6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170"/>
          <p:cNvSpPr/>
          <p:nvPr/>
        </p:nvSpPr>
        <p:spPr>
          <a:xfrm>
            <a:off x="1" y="208761"/>
            <a:ext cx="12192000" cy="369024"/>
          </a:xfrm>
          <a:prstGeom prst="rect">
            <a:avLst/>
          </a:prstGeom>
          <a:solidFill>
            <a:srgbClr val="095879"/>
          </a:solidFill>
        </p:spPr>
        <p:txBody>
          <a:bodyPr wrap="square" lIns="121559" tIns="60780" rIns="121559" bIns="60780" rtlCol="0" anchor="ctr">
            <a:spAutoFit/>
          </a:bodyPr>
          <a:lstStyle/>
          <a:p>
            <a:pPr algn="ctr" defTabSz="1239922"/>
            <a:endParaRPr lang="en-IN" sz="1568" dirty="0">
              <a:solidFill>
                <a:srgbClr val="434343"/>
              </a:solidFill>
              <a:latin typeface="Segoe UI"/>
              <a:cs typeface="Segoe U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6108" y="119957"/>
            <a:ext cx="3657600" cy="546632"/>
          </a:xfrm>
          <a:prstGeom prst="rect">
            <a:avLst/>
          </a:prstGeom>
          <a:solidFill>
            <a:schemeClr val="bg1"/>
          </a:solidFill>
        </p:spPr>
        <p:txBody>
          <a:bodyPr vert="horz" lIns="121789" tIns="60895" rIns="121789" bIns="60895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2745" spc="-96" dirty="0">
                <a:ln w="3175">
                  <a:noFill/>
                </a:ln>
                <a:solidFill>
                  <a:srgbClr val="095879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Impact of this Project</a:t>
            </a:r>
          </a:p>
        </p:txBody>
      </p:sp>
      <p:sp>
        <p:nvSpPr>
          <p:cNvPr id="30" name="Slide Number Placeholder 2"/>
          <p:cNvSpPr txBox="1">
            <a:spLocks/>
          </p:cNvSpPr>
          <p:nvPr/>
        </p:nvSpPr>
        <p:spPr>
          <a:xfrm>
            <a:off x="11776819" y="6492875"/>
            <a:ext cx="41518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>
                <a:solidFill>
                  <a:srgbClr val="000000">
                    <a:tint val="75000"/>
                  </a:srgbClr>
                </a:solidFill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EDCF53-8AAC-4B96-8F0F-2801BE37FA45}"/>
              </a:ext>
            </a:extLst>
          </p:cNvPr>
          <p:cNvSpPr/>
          <p:nvPr/>
        </p:nvSpPr>
        <p:spPr>
          <a:xfrm>
            <a:off x="2084908" y="746350"/>
            <a:ext cx="94183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ea typeface="Open Sans" panose="020B0604020202020204" charset="0"/>
                <a:cs typeface="Arial" panose="020B0604020202020204" pitchFamily="34" charset="0"/>
              </a:rPr>
              <a:t>Built a Centralized and Documented Metrics Engine for Sysco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ea typeface="Open Sans" panose="020B0604020202020204" charset="0"/>
                <a:cs typeface="Arial" panose="020B0604020202020204" pitchFamily="34" charset="0"/>
              </a:rPr>
              <a:t>Businesses Benefitted : Category Management, Revenue Management, Pricing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956968-5DFC-4F7D-9039-1E09600BA06A}"/>
              </a:ext>
            </a:extLst>
          </p:cNvPr>
          <p:cNvSpPr/>
          <p:nvPr/>
        </p:nvSpPr>
        <p:spPr>
          <a:xfrm>
            <a:off x="2084908" y="1806160"/>
            <a:ext cx="94183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ea typeface="Open Sans" panose="020B0604020202020204" charset="0"/>
                <a:cs typeface="Arial" panose="020B0604020202020204" pitchFamily="34" charset="0"/>
              </a:rPr>
              <a:t>Replaces a legacy tool 1010 from Sysco Data Engineering Environment due to scalability and cost factors. Cost benefits for Sysco is around $125K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>
              <a:solidFill>
                <a:srgbClr val="002060"/>
              </a:solidFill>
              <a:latin typeface="Arial" panose="020B0604020202020204" pitchFamily="34" charset="0"/>
              <a:ea typeface="Open Sans" panose="020B060402020202020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IN" dirty="0">
              <a:solidFill>
                <a:srgbClr val="002060"/>
              </a:solidFill>
              <a:latin typeface="Arial" panose="020B0604020202020204" pitchFamily="34" charset="0"/>
              <a:ea typeface="Open Sans" panose="020B060402020202020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14B344-92E3-4530-B371-FBFEDD04883B}"/>
              </a:ext>
            </a:extLst>
          </p:cNvPr>
          <p:cNvSpPr/>
          <p:nvPr/>
        </p:nvSpPr>
        <p:spPr>
          <a:xfrm>
            <a:off x="2084908" y="2794254"/>
            <a:ext cx="94183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7030A0"/>
                </a:solidFill>
                <a:latin typeface="Arial" panose="020B0604020202020204" pitchFamily="34" charset="0"/>
                <a:ea typeface="Open Sans" panose="020B0604020202020204" charset="0"/>
                <a:cs typeface="Arial" panose="020B0604020202020204" pitchFamily="34" charset="0"/>
              </a:rPr>
              <a:t>First Data Product Solution at this scale for LatentView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7030A0"/>
                </a:solidFill>
                <a:latin typeface="Arial" panose="020B0604020202020204" pitchFamily="34" charset="0"/>
                <a:ea typeface="Open Sans" panose="020B0604020202020204" charset="0"/>
                <a:cs typeface="Arial" panose="020B0604020202020204" pitchFamily="34" charset="0"/>
              </a:rPr>
              <a:t>Complying with best practices on Coding, Testing &amp; Release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7030A0"/>
                </a:solidFill>
                <a:latin typeface="Arial" panose="020B0604020202020204" pitchFamily="34" charset="0"/>
                <a:ea typeface="Open Sans" panose="020B0604020202020204" charset="0"/>
                <a:cs typeface="Arial" panose="020B0604020202020204" pitchFamily="34" charset="0"/>
              </a:rPr>
              <a:t>Rigorous Engineering Benchmarking done for database evaluation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7030A0"/>
                </a:solidFill>
                <a:latin typeface="Arial" panose="020B0604020202020204" pitchFamily="34" charset="0"/>
                <a:ea typeface="Open Sans" panose="020B0604020202020204" charset="0"/>
                <a:cs typeface="Arial" panose="020B0604020202020204" pitchFamily="34" charset="0"/>
              </a:rPr>
              <a:t>Acknowledged by ‘MemSQL’ for our approach to load test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EC40EF-E3A5-47BF-931E-7867221D58B7}"/>
              </a:ext>
            </a:extLst>
          </p:cNvPr>
          <p:cNvSpPr/>
          <p:nvPr/>
        </p:nvSpPr>
        <p:spPr>
          <a:xfrm>
            <a:off x="2084908" y="4533671"/>
            <a:ext cx="9418320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ea typeface="Open Sans" panose="020B0604020202020204" charset="0"/>
                <a:cs typeface="Arial" panose="020B0604020202020204" pitchFamily="34" charset="0"/>
              </a:rPr>
              <a:t>Serverless Application Stack for the first time to serve ad-hoc access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ea typeface="Open Sans" panose="020B0604020202020204" charset="0"/>
                <a:cs typeface="Arial" panose="020B0604020202020204" pitchFamily="34" charset="0"/>
              </a:rPr>
              <a:t>First at Sysco, First for LatentView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ea typeface="Open Sans" panose="020B0604020202020204" charset="0"/>
                <a:cs typeface="Arial" panose="020B0604020202020204" pitchFamily="34" charset="0"/>
              </a:rPr>
              <a:t>Customized open source load testing solution to test the functionalities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51D508-D245-4957-AF79-CBF7590CD4C9}"/>
              </a:ext>
            </a:extLst>
          </p:cNvPr>
          <p:cNvSpPr/>
          <p:nvPr/>
        </p:nvSpPr>
        <p:spPr>
          <a:xfrm>
            <a:off x="2084908" y="5857653"/>
            <a:ext cx="9418320" cy="87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Open Sans" panose="020B0604020202020204" charset="0"/>
                <a:cs typeface="Arial" panose="020B0604020202020204" pitchFamily="34" charset="0"/>
              </a:rPr>
              <a:t>Came as a favourite amongst 3 other teams evaluating COTS at Sysco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Open Sans" panose="020B0604020202020204" charset="0"/>
                <a:cs typeface="Arial" panose="020B0604020202020204" pitchFamily="34" charset="0"/>
              </a:rPr>
              <a:t>AnswerRocket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Open Sans" panose="020B0604020202020204" charset="0"/>
                <a:cs typeface="Arial" panose="020B0604020202020204" pitchFamily="34" charset="0"/>
              </a:rPr>
              <a:t>, </a:t>
            </a:r>
            <a:r>
              <a:rPr lang="en-IN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Open Sans" panose="020B0604020202020204" charset="0"/>
                <a:cs typeface="Arial" panose="020B0604020202020204" pitchFamily="34" charset="0"/>
              </a:rPr>
              <a:t>Thoughtspot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Open Sans" panose="020B0604020202020204" charset="0"/>
                <a:cs typeface="Arial" panose="020B0604020202020204" pitchFamily="34" charset="0"/>
              </a:rPr>
              <a:t>, Tableau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0C964C-1A15-4446-9EA3-7C5ACC1F6247}"/>
              </a:ext>
            </a:extLst>
          </p:cNvPr>
          <p:cNvGrpSpPr/>
          <p:nvPr/>
        </p:nvGrpSpPr>
        <p:grpSpPr>
          <a:xfrm>
            <a:off x="376713" y="3153299"/>
            <a:ext cx="1503607" cy="682283"/>
            <a:chOff x="390361" y="3167603"/>
            <a:chExt cx="1503607" cy="68228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61C7B1F-FBE2-41F9-BE60-A29FEE1AB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361" y="3167603"/>
              <a:ext cx="914400" cy="68228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2F5A122-27BD-45F1-8370-5C00585D7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45328" y="3234424"/>
              <a:ext cx="548640" cy="54864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3AE4B65F-3353-434E-9B11-2243303C8F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09" y="5837944"/>
            <a:ext cx="1373459" cy="7961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DBF85E-9387-4297-BE47-E3635343A02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3" r="14323" b="34472"/>
          <a:stretch/>
        </p:blipFill>
        <p:spPr>
          <a:xfrm>
            <a:off x="557204" y="758878"/>
            <a:ext cx="1188720" cy="797097"/>
          </a:xfrm>
          <a:prstGeom prst="rect">
            <a:avLst/>
          </a:prstGeom>
        </p:spPr>
      </p:pic>
      <p:pic>
        <p:nvPicPr>
          <p:cNvPr id="1026" name="Picture 2" descr="Image result for cost impac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76" y="1864392"/>
            <a:ext cx="1212447" cy="90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erverless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66" y="4533671"/>
            <a:ext cx="1443249" cy="81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https://upload.wikimedia.org/wikipedia/en/d/d3/LatentView_Analytics_Logo_2010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96686" y="487"/>
            <a:ext cx="896850" cy="70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81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170"/>
          <p:cNvSpPr/>
          <p:nvPr/>
        </p:nvSpPr>
        <p:spPr>
          <a:xfrm>
            <a:off x="1" y="208761"/>
            <a:ext cx="12192000" cy="369024"/>
          </a:xfrm>
          <a:prstGeom prst="rect">
            <a:avLst/>
          </a:prstGeom>
          <a:solidFill>
            <a:srgbClr val="095879"/>
          </a:solidFill>
        </p:spPr>
        <p:txBody>
          <a:bodyPr wrap="square" lIns="121559" tIns="60780" rIns="121559" bIns="60780" rtlCol="0" anchor="ctr">
            <a:spAutoFit/>
          </a:bodyPr>
          <a:lstStyle/>
          <a:p>
            <a:pPr algn="ctr" defTabSz="1239922"/>
            <a:endParaRPr lang="en-IN" sz="1568" dirty="0">
              <a:solidFill>
                <a:srgbClr val="434343"/>
              </a:solidFill>
              <a:latin typeface="Segoe UI"/>
              <a:cs typeface="Segoe UI"/>
            </a:endParaRPr>
          </a:p>
        </p:txBody>
      </p:sp>
      <p:pic>
        <p:nvPicPr>
          <p:cNvPr id="172" name="Picture 171" descr="https://upload.wikimedia.org/wikipedia/en/d/d3/LatentView_Analytics_Logo_201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96686" y="487"/>
            <a:ext cx="896850" cy="70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256108" y="119957"/>
            <a:ext cx="4754880" cy="546632"/>
          </a:xfrm>
          <a:prstGeom prst="rect">
            <a:avLst/>
          </a:prstGeom>
          <a:solidFill>
            <a:schemeClr val="bg1"/>
          </a:solidFill>
        </p:spPr>
        <p:txBody>
          <a:bodyPr vert="horz" lIns="121789" tIns="60895" rIns="121789" bIns="60895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2745" spc="-96" dirty="0">
                <a:ln w="3175">
                  <a:noFill/>
                </a:ln>
                <a:solidFill>
                  <a:srgbClr val="095879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Integrated Analytics Platform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99905EF-DDCF-EC47-A891-E3C7E5BF59E1}"/>
              </a:ext>
            </a:extLst>
          </p:cNvPr>
          <p:cNvGrpSpPr/>
          <p:nvPr/>
        </p:nvGrpSpPr>
        <p:grpSpPr>
          <a:xfrm>
            <a:off x="537527" y="1953373"/>
            <a:ext cx="1834136" cy="3271252"/>
            <a:chOff x="537527" y="1953373"/>
            <a:chExt cx="1834136" cy="327125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1687287-BB5D-4649-8AB5-4D7AC3ABB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4696" y="3188235"/>
              <a:ext cx="692150" cy="692150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C793E84-A9DD-2345-8512-94AFD1A0E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4696" y="4447658"/>
              <a:ext cx="776967" cy="776967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290047B-7BA5-8D47-B926-655631A7E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01" y="1953373"/>
              <a:ext cx="691016" cy="691016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3DD65F0-2BEE-2748-B7DE-959E1C877C95}"/>
                </a:ext>
              </a:extLst>
            </p:cNvPr>
            <p:cNvSpPr txBox="1"/>
            <p:nvPr/>
          </p:nvSpPr>
          <p:spPr>
            <a:xfrm>
              <a:off x="537527" y="2176824"/>
              <a:ext cx="1027074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Data Analyst</a:t>
              </a:r>
              <a:endParaRPr lang="en-US" sz="12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8A4D3F7-4E67-554F-81CB-DFD187A9B342}"/>
                </a:ext>
              </a:extLst>
            </p:cNvPr>
            <p:cNvSpPr txBox="1"/>
            <p:nvPr/>
          </p:nvSpPr>
          <p:spPr>
            <a:xfrm>
              <a:off x="537527" y="3449913"/>
              <a:ext cx="1029449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Business user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3AC1D7F-02AC-F24C-8869-D9442AB96773}"/>
                </a:ext>
              </a:extLst>
            </p:cNvPr>
            <p:cNvSpPr txBox="1"/>
            <p:nvPr/>
          </p:nvSpPr>
          <p:spPr>
            <a:xfrm>
              <a:off x="539897" y="4732298"/>
              <a:ext cx="1024704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Data scientist</a:t>
              </a:r>
              <a:endParaRPr lang="en-US" sz="12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E9F421F-4D18-5546-9792-878B7F035FDF}"/>
              </a:ext>
            </a:extLst>
          </p:cNvPr>
          <p:cNvGrpSpPr/>
          <p:nvPr/>
        </p:nvGrpSpPr>
        <p:grpSpPr>
          <a:xfrm>
            <a:off x="2579914" y="2903016"/>
            <a:ext cx="5392992" cy="1510220"/>
            <a:chOff x="2579914" y="2903016"/>
            <a:chExt cx="5392992" cy="1510220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5B19E7D0-BAEF-7545-920C-D4832AB15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2162" y="2903016"/>
              <a:ext cx="865188" cy="865188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2CA12B5-2CD7-354F-942E-99145B55C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7441" y="2927609"/>
              <a:ext cx="859972" cy="859972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2D72ABFF-1367-0342-984A-3809A660B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2691" y="2918497"/>
              <a:ext cx="1040783" cy="1040783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65E9A03-B7B6-FB4A-AA0C-A4BC7FC2FA39}"/>
                </a:ext>
              </a:extLst>
            </p:cNvPr>
            <p:cNvSpPr txBox="1"/>
            <p:nvPr/>
          </p:nvSpPr>
          <p:spPr>
            <a:xfrm>
              <a:off x="3342817" y="3941919"/>
              <a:ext cx="724045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Search</a:t>
              </a:r>
            </a:p>
            <a:p>
              <a:pPr algn="ctr"/>
              <a:r>
                <a:rPr lang="en-US" sz="1200" dirty="0"/>
                <a:t>Datasets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C9DF5EA-CA67-4A41-977E-F02FBA04CBC9}"/>
                </a:ext>
              </a:extLst>
            </p:cNvPr>
            <p:cNvSpPr txBox="1"/>
            <p:nvPr/>
          </p:nvSpPr>
          <p:spPr>
            <a:xfrm>
              <a:off x="4956427" y="3945236"/>
              <a:ext cx="960584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Create </a:t>
              </a:r>
            </a:p>
            <a:p>
              <a:pPr algn="ctr"/>
              <a:r>
                <a:rPr lang="en-US" sz="1200" dirty="0"/>
                <a:t>Data Groups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9AB7723-0F37-1748-8529-59F5C058A627}"/>
                </a:ext>
              </a:extLst>
            </p:cNvPr>
            <p:cNvSpPr txBox="1"/>
            <p:nvPr/>
          </p:nvSpPr>
          <p:spPr>
            <a:xfrm>
              <a:off x="6640170" y="3951571"/>
              <a:ext cx="1332736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Provision Analysis </a:t>
              </a:r>
            </a:p>
            <a:p>
              <a:pPr algn="ctr"/>
              <a:r>
                <a:rPr lang="en-US" sz="1200" dirty="0"/>
                <a:t>Environment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1E958AA-E50B-2B44-9F3F-CEAC362BF14A}"/>
                </a:ext>
              </a:extLst>
            </p:cNvPr>
            <p:cNvCxnSpPr/>
            <p:nvPr/>
          </p:nvCxnSpPr>
          <p:spPr>
            <a:xfrm>
              <a:off x="2579914" y="3416397"/>
              <a:ext cx="5551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6312BEA-94B5-5A48-9BB4-50DBBAC1D2A1}"/>
                </a:ext>
              </a:extLst>
            </p:cNvPr>
            <p:cNvCxnSpPr/>
            <p:nvPr/>
          </p:nvCxnSpPr>
          <p:spPr>
            <a:xfrm>
              <a:off x="4323474" y="3416397"/>
              <a:ext cx="5551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9E52C09-3770-1B48-9D8F-6CF69466673B}"/>
                </a:ext>
              </a:extLst>
            </p:cNvPr>
            <p:cNvCxnSpPr/>
            <p:nvPr/>
          </p:nvCxnSpPr>
          <p:spPr>
            <a:xfrm>
              <a:off x="6106770" y="3416397"/>
              <a:ext cx="5551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AC8C191-F701-1E40-82CB-36DF1BCA795F}"/>
              </a:ext>
            </a:extLst>
          </p:cNvPr>
          <p:cNvGrpSpPr/>
          <p:nvPr/>
        </p:nvGrpSpPr>
        <p:grpSpPr>
          <a:xfrm>
            <a:off x="7195457" y="1730684"/>
            <a:ext cx="2435369" cy="3710544"/>
            <a:chOff x="7195457" y="1730684"/>
            <a:chExt cx="2435369" cy="371054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93B75D1-B009-DB4D-90BE-D40A4BDCB2DF}"/>
                </a:ext>
              </a:extLst>
            </p:cNvPr>
            <p:cNvSpPr/>
            <p:nvPr/>
          </p:nvSpPr>
          <p:spPr>
            <a:xfrm>
              <a:off x="8673354" y="2364085"/>
              <a:ext cx="87235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Athena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EB44C9E-DAB1-1B4A-A71B-5A0D04D68352}"/>
                </a:ext>
              </a:extLst>
            </p:cNvPr>
            <p:cNvSpPr txBox="1"/>
            <p:nvPr/>
          </p:nvSpPr>
          <p:spPr>
            <a:xfrm>
              <a:off x="8610384" y="3651650"/>
              <a:ext cx="102044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dirty="0"/>
                <a:t>Redshift</a:t>
              </a:r>
            </a:p>
            <a:p>
              <a:pPr algn="ctr"/>
              <a:r>
                <a:rPr lang="en-US" sz="1200" dirty="0"/>
                <a:t>Spectrum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310A616-8D50-924B-B4FE-D724DAA6B628}"/>
                </a:ext>
              </a:extLst>
            </p:cNvPr>
            <p:cNvGrpSpPr/>
            <p:nvPr/>
          </p:nvGrpSpPr>
          <p:grpSpPr>
            <a:xfrm>
              <a:off x="7195457" y="1730684"/>
              <a:ext cx="2241567" cy="3710544"/>
              <a:chOff x="7195457" y="1730684"/>
              <a:chExt cx="2241567" cy="371054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A7A4301-5CAC-C94C-A030-F5DEC8C3ADFC}"/>
                  </a:ext>
                </a:extLst>
              </p:cNvPr>
              <p:cNvSpPr/>
              <p:nvPr/>
            </p:nvSpPr>
            <p:spPr>
              <a:xfrm>
                <a:off x="8894518" y="5164229"/>
                <a:ext cx="4748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dirty="0"/>
                  <a:t>EMR</a:t>
                </a: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F4F4F5E9-6491-CE47-9711-0A12CF7FC79D}"/>
                  </a:ext>
                </a:extLst>
              </p:cNvPr>
              <p:cNvGrpSpPr/>
              <p:nvPr/>
            </p:nvGrpSpPr>
            <p:grpSpPr>
              <a:xfrm>
                <a:off x="7195457" y="1730684"/>
                <a:ext cx="2241567" cy="3368865"/>
                <a:chOff x="7195457" y="1730684"/>
                <a:chExt cx="2241567" cy="3368865"/>
              </a:xfrm>
            </p:grpSpPr>
            <p:pic>
              <p:nvPicPr>
                <p:cNvPr id="76" name="Picture 75">
                  <a:extLst>
                    <a:ext uri="{FF2B5EF4-FFF2-40B4-BE49-F238E27FC236}">
                      <a16:creationId xmlns:a16="http://schemas.microsoft.com/office/drawing/2014/main" id="{8FCD985C-C711-7E43-84B1-972B94D940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36949" y="1730684"/>
                  <a:ext cx="496002" cy="589003"/>
                </a:xfrm>
                <a:prstGeom prst="rect">
                  <a:avLst/>
                </a:prstGeom>
              </p:spPr>
            </p:pic>
            <p:pic>
              <p:nvPicPr>
                <p:cNvPr id="77" name="Picture 76">
                  <a:extLst>
                    <a:ext uri="{FF2B5EF4-FFF2-40B4-BE49-F238E27FC236}">
                      <a16:creationId xmlns:a16="http://schemas.microsoft.com/office/drawing/2014/main" id="{DE067766-F0F0-FC4D-AFCA-B1FED8440D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36949" y="4632824"/>
                  <a:ext cx="600075" cy="466725"/>
                </a:xfrm>
                <a:prstGeom prst="rect">
                  <a:avLst/>
                </a:prstGeom>
              </p:spPr>
            </p:pic>
            <p:pic>
              <p:nvPicPr>
                <p:cNvPr id="78" name="Picture 77">
                  <a:extLst>
                    <a:ext uri="{FF2B5EF4-FFF2-40B4-BE49-F238E27FC236}">
                      <a16:creationId xmlns:a16="http://schemas.microsoft.com/office/drawing/2014/main" id="{4F6DC9FB-C89C-5444-B193-4BA1FD3BC7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36949" y="2989931"/>
                  <a:ext cx="548640" cy="603504"/>
                </a:xfrm>
                <a:prstGeom prst="rect">
                  <a:avLst/>
                </a:prstGeom>
              </p:spPr>
            </p:pic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8FD9EDA1-921F-B34C-BA74-7D1B639C6B64}"/>
                    </a:ext>
                  </a:extLst>
                </p:cNvPr>
                <p:cNvCxnSpPr/>
                <p:nvPr/>
              </p:nvCxnSpPr>
              <p:spPr>
                <a:xfrm>
                  <a:off x="7972906" y="3416397"/>
                  <a:ext cx="555172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Elbow Connector 79">
                  <a:extLst>
                    <a:ext uri="{FF2B5EF4-FFF2-40B4-BE49-F238E27FC236}">
                      <a16:creationId xmlns:a16="http://schemas.microsoft.com/office/drawing/2014/main" id="{77BEF8F8-A9A8-1941-8306-6C1990348DB3}"/>
                    </a:ext>
                  </a:extLst>
                </p:cNvPr>
                <p:cNvCxnSpPr/>
                <p:nvPr/>
              </p:nvCxnSpPr>
              <p:spPr>
                <a:xfrm flipV="1">
                  <a:off x="7195457" y="2046515"/>
                  <a:ext cx="1477897" cy="597874"/>
                </a:xfrm>
                <a:prstGeom prst="bentConnector3">
                  <a:avLst>
                    <a:gd name="adj1" fmla="val -87"/>
                  </a:avLst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Elbow Connector 80">
                  <a:extLst>
                    <a:ext uri="{FF2B5EF4-FFF2-40B4-BE49-F238E27FC236}">
                      <a16:creationId xmlns:a16="http://schemas.microsoft.com/office/drawing/2014/main" id="{94F63A39-3D56-4742-9A3D-F913E0975931}"/>
                    </a:ext>
                  </a:extLst>
                </p:cNvPr>
                <p:cNvCxnSpPr/>
                <p:nvPr/>
              </p:nvCxnSpPr>
              <p:spPr>
                <a:xfrm>
                  <a:off x="7244756" y="4540212"/>
                  <a:ext cx="1525358" cy="377271"/>
                </a:xfrm>
                <a:prstGeom prst="bentConnector3">
                  <a:avLst>
                    <a:gd name="adj1" fmla="val 44"/>
                  </a:avLst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A9F7649-3A5C-2443-A3A8-A171A2EDD562}"/>
              </a:ext>
            </a:extLst>
          </p:cNvPr>
          <p:cNvGrpSpPr/>
          <p:nvPr/>
        </p:nvGrpSpPr>
        <p:grpSpPr>
          <a:xfrm>
            <a:off x="9385589" y="1921038"/>
            <a:ext cx="2385536" cy="2911321"/>
            <a:chOff x="9385589" y="1934686"/>
            <a:chExt cx="2385536" cy="2911321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8548E359-EA6E-6541-8E04-44892F251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4146" y="2552865"/>
              <a:ext cx="1347369" cy="874131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00EC60B-501C-B342-A25B-3C7D166159E7}"/>
                </a:ext>
              </a:extLst>
            </p:cNvPr>
            <p:cNvSpPr txBox="1"/>
            <p:nvPr/>
          </p:nvSpPr>
          <p:spPr>
            <a:xfrm>
              <a:off x="10133505" y="3406265"/>
              <a:ext cx="1478010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Central Repository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ECF71E8-7676-6144-8664-EDC2EE70F80E}"/>
                </a:ext>
              </a:extLst>
            </p:cNvPr>
            <p:cNvSpPr txBox="1"/>
            <p:nvPr/>
          </p:nvSpPr>
          <p:spPr>
            <a:xfrm>
              <a:off x="10133505" y="3700625"/>
              <a:ext cx="1478010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Optimized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F39F0A3-1FDF-9E4E-82C0-7D98B1438FD1}"/>
                </a:ext>
              </a:extLst>
            </p:cNvPr>
            <p:cNvSpPr txBox="1"/>
            <p:nvPr/>
          </p:nvSpPr>
          <p:spPr>
            <a:xfrm>
              <a:off x="10133505" y="3993672"/>
              <a:ext cx="1478010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Catalogued</a:t>
              </a:r>
            </a:p>
          </p:txBody>
        </p:sp>
        <p:sp>
          <p:nvSpPr>
            <p:cNvPr id="87" name="Rectangle: Rounded Corners 2">
              <a:extLst>
                <a:ext uri="{FF2B5EF4-FFF2-40B4-BE49-F238E27FC236}">
                  <a16:creationId xmlns:a16="http://schemas.microsoft.com/office/drawing/2014/main" id="{FCFF3DC7-FDED-DF48-B5CD-928F90F4783F}"/>
                </a:ext>
              </a:extLst>
            </p:cNvPr>
            <p:cNvSpPr/>
            <p:nvPr/>
          </p:nvSpPr>
          <p:spPr>
            <a:xfrm flipH="1">
              <a:off x="9939697" y="1934686"/>
              <a:ext cx="1831428" cy="2911321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2DBCA76-520C-3543-B05F-DFCF421C93EC}"/>
                </a:ext>
              </a:extLst>
            </p:cNvPr>
            <p:cNvCxnSpPr/>
            <p:nvPr/>
          </p:nvCxnSpPr>
          <p:spPr>
            <a:xfrm>
              <a:off x="9385589" y="2046515"/>
              <a:ext cx="732014" cy="3175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A7DD7459-1BA2-ED41-839C-053EE07D3B5D}"/>
                </a:ext>
              </a:extLst>
            </p:cNvPr>
            <p:cNvCxnSpPr/>
            <p:nvPr/>
          </p:nvCxnSpPr>
          <p:spPr>
            <a:xfrm flipV="1">
              <a:off x="9512052" y="4308124"/>
              <a:ext cx="546420" cy="46417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EA54BA5-4D9A-4240-9AB8-16F59D698ACA}"/>
                </a:ext>
              </a:extLst>
            </p:cNvPr>
            <p:cNvCxnSpPr/>
            <p:nvPr/>
          </p:nvCxnSpPr>
          <p:spPr>
            <a:xfrm>
              <a:off x="9474010" y="3333893"/>
              <a:ext cx="5551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12BEA-94B5-5A48-9BB4-50DBBAC1D2A1}"/>
              </a:ext>
            </a:extLst>
          </p:cNvPr>
          <p:cNvCxnSpPr/>
          <p:nvPr/>
        </p:nvCxnSpPr>
        <p:spPr>
          <a:xfrm flipV="1">
            <a:off x="7192372" y="1607852"/>
            <a:ext cx="6560" cy="4461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65E9A03-B7B6-FB4A-AA0C-A4BC7FC2FA39}"/>
              </a:ext>
            </a:extLst>
          </p:cNvPr>
          <p:cNvSpPr txBox="1"/>
          <p:nvPr/>
        </p:nvSpPr>
        <p:spPr>
          <a:xfrm>
            <a:off x="6305228" y="1060199"/>
            <a:ext cx="166319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Guided Ad-hoc Querying (UI + API)</a:t>
            </a:r>
          </a:p>
        </p:txBody>
      </p:sp>
    </p:spTree>
    <p:extLst>
      <p:ext uri="{BB962C8B-B14F-4D97-AF65-F5344CB8AC3E}">
        <p14:creationId xmlns:p14="http://schemas.microsoft.com/office/powerpoint/2010/main" val="120573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208761"/>
            <a:ext cx="12192000" cy="369024"/>
          </a:xfrm>
          <a:prstGeom prst="rect">
            <a:avLst/>
          </a:prstGeom>
          <a:solidFill>
            <a:srgbClr val="095879"/>
          </a:solidFill>
        </p:spPr>
        <p:txBody>
          <a:bodyPr wrap="square" lIns="121559" tIns="60780" rIns="121559" bIns="60780" rtlCol="0" anchor="ctr">
            <a:spAutoFit/>
          </a:bodyPr>
          <a:lstStyle/>
          <a:p>
            <a:pPr algn="ctr" defTabSz="1239922"/>
            <a:endParaRPr lang="en-IN" sz="1568" dirty="0">
              <a:solidFill>
                <a:srgbClr val="434343"/>
              </a:solidFill>
              <a:latin typeface="Segoe UI"/>
              <a:cs typeface="Segoe U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6108" y="119957"/>
            <a:ext cx="4754880" cy="546632"/>
          </a:xfrm>
          <a:prstGeom prst="rect">
            <a:avLst/>
          </a:prstGeom>
          <a:solidFill>
            <a:schemeClr val="bg1"/>
          </a:solidFill>
        </p:spPr>
        <p:txBody>
          <a:bodyPr vert="horz" lIns="121789" tIns="60895" rIns="121789" bIns="60895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2745" spc="-96" dirty="0">
                <a:ln w="3175">
                  <a:noFill/>
                </a:ln>
                <a:solidFill>
                  <a:srgbClr val="095879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Key Highlights</a:t>
            </a:r>
          </a:p>
        </p:txBody>
      </p:sp>
      <p:pic>
        <p:nvPicPr>
          <p:cNvPr id="4" name="Picture 3" descr="https://upload.wikimedia.org/wikipedia/en/d/d3/LatentView_Analytics_Logo_2010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96686" y="487"/>
            <a:ext cx="896850" cy="70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4444501" y="2745409"/>
            <a:ext cx="1897038" cy="126924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GAH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381519" y="1032623"/>
            <a:ext cx="2165209" cy="125794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Benchmarking</a:t>
            </a:r>
          </a:p>
        </p:txBody>
      </p:sp>
      <p:sp>
        <p:nvSpPr>
          <p:cNvPr id="7" name="Oval 6"/>
          <p:cNvSpPr/>
          <p:nvPr/>
        </p:nvSpPr>
        <p:spPr>
          <a:xfrm>
            <a:off x="1725987" y="3380030"/>
            <a:ext cx="1815122" cy="1269242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Testing Framework</a:t>
            </a:r>
          </a:p>
        </p:txBody>
      </p:sp>
      <p:sp>
        <p:nvSpPr>
          <p:cNvPr id="8" name="Oval 7"/>
          <p:cNvSpPr/>
          <p:nvPr/>
        </p:nvSpPr>
        <p:spPr>
          <a:xfrm>
            <a:off x="4230625" y="4981434"/>
            <a:ext cx="2324789" cy="133731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Documentation</a:t>
            </a:r>
          </a:p>
        </p:txBody>
      </p:sp>
      <p:sp>
        <p:nvSpPr>
          <p:cNvPr id="9" name="Oval 8"/>
          <p:cNvSpPr/>
          <p:nvPr/>
        </p:nvSpPr>
        <p:spPr>
          <a:xfrm>
            <a:off x="7360690" y="3449374"/>
            <a:ext cx="1992573" cy="12692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Metrics Computation</a:t>
            </a:r>
          </a:p>
        </p:txBody>
      </p:sp>
      <p:sp>
        <p:nvSpPr>
          <p:cNvPr id="10" name="Oval 9"/>
          <p:cNvSpPr/>
          <p:nvPr/>
        </p:nvSpPr>
        <p:spPr>
          <a:xfrm>
            <a:off x="6555414" y="1061251"/>
            <a:ext cx="1992573" cy="12692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Query Engine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6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170"/>
          <p:cNvSpPr/>
          <p:nvPr/>
        </p:nvSpPr>
        <p:spPr>
          <a:xfrm>
            <a:off x="1" y="208761"/>
            <a:ext cx="12192000" cy="369024"/>
          </a:xfrm>
          <a:prstGeom prst="rect">
            <a:avLst/>
          </a:prstGeom>
          <a:solidFill>
            <a:srgbClr val="095879"/>
          </a:solidFill>
        </p:spPr>
        <p:txBody>
          <a:bodyPr wrap="square" lIns="121559" tIns="60780" rIns="121559" bIns="60780" rtlCol="0" anchor="ctr">
            <a:spAutoFit/>
          </a:bodyPr>
          <a:lstStyle/>
          <a:p>
            <a:pPr algn="ctr" defTabSz="1239922"/>
            <a:endParaRPr lang="en-IN" sz="1568" dirty="0">
              <a:solidFill>
                <a:srgbClr val="434343"/>
              </a:solidFill>
              <a:latin typeface="Segoe UI"/>
              <a:cs typeface="Segoe UI"/>
            </a:endParaRPr>
          </a:p>
        </p:txBody>
      </p:sp>
      <p:pic>
        <p:nvPicPr>
          <p:cNvPr id="172" name="Picture 171" descr="https://upload.wikimedia.org/wikipedia/en/d/d3/LatentView_Analytics_Logo_201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96686" y="487"/>
            <a:ext cx="896850" cy="70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256108" y="119957"/>
            <a:ext cx="4026332" cy="546632"/>
          </a:xfrm>
          <a:prstGeom prst="rect">
            <a:avLst/>
          </a:prstGeom>
          <a:solidFill>
            <a:srgbClr val="FFFFFF"/>
          </a:solidFill>
        </p:spPr>
        <p:txBody>
          <a:bodyPr vert="horz" lIns="121789" tIns="60895" rIns="121789" bIns="60895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2745" spc="-96" dirty="0">
                <a:ln w="3175">
                  <a:noFill/>
                </a:ln>
                <a:solidFill>
                  <a:srgbClr val="095879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Problems and Solutions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42384F-EBB0-4805-B979-CE56890877BE}"/>
              </a:ext>
            </a:extLst>
          </p:cNvPr>
          <p:cNvSpPr/>
          <p:nvPr/>
        </p:nvSpPr>
        <p:spPr>
          <a:xfrm>
            <a:off x="389425" y="861826"/>
            <a:ext cx="1138739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002060"/>
                </a:solidFill>
                <a:latin typeface="Calibri" panose="020F0502020204030204" pitchFamily="34" charset="0"/>
              </a:rPr>
              <a:t>The Application Stack solved the following pain points</a:t>
            </a:r>
            <a:endParaRPr lang="en-US" sz="22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864C89-9225-45C2-A4E8-BF702065044A}"/>
              </a:ext>
            </a:extLst>
          </p:cNvPr>
          <p:cNvSpPr/>
          <p:nvPr/>
        </p:nvSpPr>
        <p:spPr>
          <a:xfrm>
            <a:off x="1378974" y="1736592"/>
            <a:ext cx="43665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  <a:latin typeface="Calibri" panose="020F0502020204030204" pitchFamily="34" charset="0"/>
              </a:rPr>
              <a:t>No ground truth for key sales and finance metrics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CCF968-EE8F-4EE4-B035-24BF192BAF0E}"/>
              </a:ext>
            </a:extLst>
          </p:cNvPr>
          <p:cNvSpPr/>
          <p:nvPr/>
        </p:nvSpPr>
        <p:spPr>
          <a:xfrm>
            <a:off x="6926334" y="1699118"/>
            <a:ext cx="48504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</a:rPr>
              <a:t>Documented and authoritative metrics</a:t>
            </a: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hlinkClick r:id="rId4" action="ppaction://hlinkfile"/>
              </a:rPr>
              <a:t>Metrics Lineage Documentation</a:t>
            </a:r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</a:rPr>
              <a:t>, </a:t>
            </a:r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hlinkClick r:id="rId5"/>
              </a:rPr>
              <a:t>Sphinx API Documentation </a:t>
            </a:r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073F1-4DDE-4A2E-AC94-0CF1D0DCE8A1}"/>
              </a:ext>
            </a:extLst>
          </p:cNvPr>
          <p:cNvSpPr/>
          <p:nvPr/>
        </p:nvSpPr>
        <p:spPr>
          <a:xfrm>
            <a:off x="1378974" y="3647577"/>
            <a:ext cx="46188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  <a:latin typeface="Calibri" panose="020F0502020204030204" pitchFamily="34" charset="0"/>
              </a:rPr>
              <a:t>Original Solution was developed over 1 year+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09F0C-0654-4502-8D5E-3AEF047B8289}"/>
              </a:ext>
            </a:extLst>
          </p:cNvPr>
          <p:cNvSpPr/>
          <p:nvPr/>
        </p:nvSpPr>
        <p:spPr>
          <a:xfrm>
            <a:off x="6926334" y="3688521"/>
            <a:ext cx="4850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</a:rPr>
              <a:t>We developed the entire solution in 6 months and made it production ready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4415E1-EA21-4386-B681-50FFAFC5D324}"/>
              </a:ext>
            </a:extLst>
          </p:cNvPr>
          <p:cNvSpPr/>
          <p:nvPr/>
        </p:nvSpPr>
        <p:spPr>
          <a:xfrm>
            <a:off x="1378974" y="4442717"/>
            <a:ext cx="43665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  <a:latin typeface="Calibri" panose="020F0502020204030204" pitchFamily="34" charset="0"/>
              </a:rPr>
              <a:t>Limited Concurrency(50), </a:t>
            </a:r>
          </a:p>
          <a:p>
            <a:r>
              <a:rPr lang="en-IN" sz="2000" b="1" dirty="0">
                <a:solidFill>
                  <a:srgbClr val="002060"/>
                </a:solidFill>
                <a:latin typeface="Calibri" panose="020F0502020204030204" pitchFamily="34" charset="0"/>
              </a:rPr>
              <a:t>License per user, Doesn’t scale well in cost and performance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FD8669-94B8-4778-BB81-1324CB1A3FC3}"/>
              </a:ext>
            </a:extLst>
          </p:cNvPr>
          <p:cNvSpPr/>
          <p:nvPr/>
        </p:nvSpPr>
        <p:spPr>
          <a:xfrm>
            <a:off x="6926334" y="4618092"/>
            <a:ext cx="4850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</a:rPr>
              <a:t>Tested for 250 concurrent users per minute</a:t>
            </a: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</a:rPr>
              <a:t>Scales Horizontally and Pay for Use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B9B533-21B3-4576-992D-165D13352E31}"/>
              </a:ext>
            </a:extLst>
          </p:cNvPr>
          <p:cNvSpPr/>
          <p:nvPr/>
        </p:nvSpPr>
        <p:spPr>
          <a:xfrm>
            <a:off x="1378974" y="5536492"/>
            <a:ext cx="43665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  <a:latin typeface="Calibri" panose="020F0502020204030204" pitchFamily="34" charset="0"/>
              </a:rPr>
              <a:t>Costs $200K annually for infrastructure and license (1010)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F8C518-B7D4-4716-8858-377DF39CCF41}"/>
              </a:ext>
            </a:extLst>
          </p:cNvPr>
          <p:cNvSpPr/>
          <p:nvPr/>
        </p:nvSpPr>
        <p:spPr>
          <a:xfrm>
            <a:off x="6926334" y="5536492"/>
            <a:ext cx="4850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</a:rPr>
              <a:t>Project to be ~$75K per year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425FBA-180E-47D4-9BB7-EC827E558623}"/>
              </a:ext>
            </a:extLst>
          </p:cNvPr>
          <p:cNvSpPr/>
          <p:nvPr/>
        </p:nvSpPr>
        <p:spPr>
          <a:xfrm>
            <a:off x="1378974" y="2771467"/>
            <a:ext cx="43665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  <a:latin typeface="Calibri" panose="020F0502020204030204" pitchFamily="34" charset="0"/>
              </a:rPr>
              <a:t>Slow Platform ( No defined SLAs), Limited Storage per user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87031C-476E-492C-A6A7-9EA15F7C9370}"/>
              </a:ext>
            </a:extLst>
          </p:cNvPr>
          <p:cNvSpPr/>
          <p:nvPr/>
        </p:nvSpPr>
        <p:spPr>
          <a:xfrm>
            <a:off x="6926334" y="2833185"/>
            <a:ext cx="5131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</a:rPr>
              <a:t>2x Faster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55685-AC07-457B-91BF-532E5BE83B8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44"/>
          <a:stretch/>
        </p:blipFill>
        <p:spPr>
          <a:xfrm>
            <a:off x="1051437" y="2888358"/>
            <a:ext cx="182880" cy="18597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233F9C5-22F0-40F5-B5C6-793979E4D10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44"/>
          <a:stretch/>
        </p:blipFill>
        <p:spPr>
          <a:xfrm>
            <a:off x="1051437" y="1977878"/>
            <a:ext cx="182880" cy="18597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E526767-4130-4557-A73F-E3E68B8F477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44"/>
          <a:stretch/>
        </p:blipFill>
        <p:spPr>
          <a:xfrm>
            <a:off x="1051437" y="3795586"/>
            <a:ext cx="182880" cy="18597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7DF138D-B3C0-43AC-B4DC-F6790CC69C9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44"/>
          <a:stretch/>
        </p:blipFill>
        <p:spPr>
          <a:xfrm>
            <a:off x="1051437" y="4725157"/>
            <a:ext cx="182880" cy="18597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9065751-81A8-4901-9327-3454BA8F017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44"/>
          <a:stretch/>
        </p:blipFill>
        <p:spPr>
          <a:xfrm>
            <a:off x="1051437" y="5643557"/>
            <a:ext cx="182880" cy="18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71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170"/>
          <p:cNvSpPr/>
          <p:nvPr/>
        </p:nvSpPr>
        <p:spPr>
          <a:xfrm>
            <a:off x="1" y="208761"/>
            <a:ext cx="12192000" cy="369024"/>
          </a:xfrm>
          <a:prstGeom prst="rect">
            <a:avLst/>
          </a:prstGeom>
          <a:solidFill>
            <a:srgbClr val="095879"/>
          </a:solidFill>
        </p:spPr>
        <p:txBody>
          <a:bodyPr wrap="square" lIns="121559" tIns="60780" rIns="121559" bIns="60780" rtlCol="0" anchor="ctr">
            <a:spAutoFit/>
          </a:bodyPr>
          <a:lstStyle/>
          <a:p>
            <a:pPr algn="ctr" defTabSz="1239922"/>
            <a:endParaRPr lang="en-IN" sz="1568" dirty="0">
              <a:solidFill>
                <a:srgbClr val="434343"/>
              </a:solidFill>
              <a:latin typeface="Segoe UI"/>
              <a:cs typeface="Segoe UI"/>
            </a:endParaRPr>
          </a:p>
        </p:txBody>
      </p:sp>
      <p:pic>
        <p:nvPicPr>
          <p:cNvPr id="172" name="Picture 171" descr="https://upload.wikimedia.org/wikipedia/en/d/d3/LatentView_Analytics_Logo_201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96686" y="487"/>
            <a:ext cx="896850" cy="70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256108" y="119957"/>
            <a:ext cx="2926080" cy="546632"/>
          </a:xfrm>
          <a:prstGeom prst="rect">
            <a:avLst/>
          </a:prstGeom>
          <a:solidFill>
            <a:srgbClr val="FFFFFF"/>
          </a:solidFill>
        </p:spPr>
        <p:txBody>
          <a:bodyPr vert="horz" lIns="121789" tIns="60895" rIns="121789" bIns="60895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2745" spc="-96" dirty="0">
                <a:ln w="3175">
                  <a:noFill/>
                </a:ln>
                <a:solidFill>
                  <a:srgbClr val="095879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Architecture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0D7DAC-1C21-E64D-861D-F59A409141B1}"/>
              </a:ext>
            </a:extLst>
          </p:cNvPr>
          <p:cNvSpPr/>
          <p:nvPr/>
        </p:nvSpPr>
        <p:spPr>
          <a:xfrm>
            <a:off x="1014454" y="2783482"/>
            <a:ext cx="9564130" cy="256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40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GAH Highlights</a:t>
            </a:r>
          </a:p>
          <a:p>
            <a:pPr algn="ctr"/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Event Driven Serverless Stack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Configuration Driven Execution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Plug and Play configuration for different metrics and different database</a:t>
            </a:r>
          </a:p>
          <a:p>
            <a:pPr algn="ctr"/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42384F-EBB0-4805-B979-CE56890877BE}"/>
              </a:ext>
            </a:extLst>
          </p:cNvPr>
          <p:cNvSpPr/>
          <p:nvPr/>
        </p:nvSpPr>
        <p:spPr>
          <a:xfrm>
            <a:off x="0" y="1271259"/>
            <a:ext cx="113873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rgbClr val="002060"/>
                </a:solidFill>
                <a:latin typeface="Calibri" panose="020F0502020204030204" pitchFamily="34" charset="0"/>
                <a:hlinkClick r:id="rId4" action="ppaction://hlinkfile"/>
              </a:rPr>
              <a:t>GAH Architecture Link</a:t>
            </a:r>
            <a:endParaRPr lang="en-US" sz="40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12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170"/>
          <p:cNvSpPr/>
          <p:nvPr/>
        </p:nvSpPr>
        <p:spPr>
          <a:xfrm>
            <a:off x="1" y="208761"/>
            <a:ext cx="12192000" cy="369024"/>
          </a:xfrm>
          <a:prstGeom prst="rect">
            <a:avLst/>
          </a:prstGeom>
          <a:solidFill>
            <a:srgbClr val="095879"/>
          </a:solidFill>
        </p:spPr>
        <p:txBody>
          <a:bodyPr wrap="square" lIns="121559" tIns="60780" rIns="121559" bIns="60780" rtlCol="0" anchor="ctr">
            <a:spAutoFit/>
          </a:bodyPr>
          <a:lstStyle/>
          <a:p>
            <a:pPr algn="ctr" defTabSz="1239922"/>
            <a:endParaRPr lang="en-IN" sz="1568" dirty="0">
              <a:solidFill>
                <a:srgbClr val="434343"/>
              </a:solidFill>
              <a:latin typeface="Segoe UI"/>
              <a:cs typeface="Segoe UI"/>
            </a:endParaRPr>
          </a:p>
        </p:txBody>
      </p:sp>
      <p:pic>
        <p:nvPicPr>
          <p:cNvPr id="172" name="Picture 171" descr="https://upload.wikimedia.org/wikipedia/en/d/d3/LatentView_Analytics_Logo_201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96686" y="487"/>
            <a:ext cx="896850" cy="70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256108" y="119957"/>
            <a:ext cx="2926080" cy="546632"/>
          </a:xfrm>
          <a:prstGeom prst="rect">
            <a:avLst/>
          </a:prstGeom>
          <a:solidFill>
            <a:srgbClr val="FFFFFF"/>
          </a:solidFill>
        </p:spPr>
        <p:txBody>
          <a:bodyPr vert="horz" lIns="121789" tIns="60895" rIns="121789" bIns="60895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2745" spc="-96" dirty="0">
                <a:ln w="3175">
                  <a:noFill/>
                </a:ln>
                <a:solidFill>
                  <a:srgbClr val="095879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Client Impact</a:t>
            </a:r>
          </a:p>
        </p:txBody>
      </p:sp>
      <p:grpSp>
        <p:nvGrpSpPr>
          <p:cNvPr id="61" name="Shape 327">
            <a:extLst>
              <a:ext uri="{FF2B5EF4-FFF2-40B4-BE49-F238E27FC236}">
                <a16:creationId xmlns:a16="http://schemas.microsoft.com/office/drawing/2014/main" id="{96F85F1A-F2E9-445C-8A33-8BACE3D7DF19}"/>
              </a:ext>
            </a:extLst>
          </p:cNvPr>
          <p:cNvGrpSpPr/>
          <p:nvPr/>
        </p:nvGrpSpPr>
        <p:grpSpPr>
          <a:xfrm>
            <a:off x="6937970" y="1169173"/>
            <a:ext cx="3677158" cy="707542"/>
            <a:chOff x="3655961" y="417954"/>
            <a:chExt cx="4243800" cy="707542"/>
          </a:xfrm>
        </p:grpSpPr>
        <p:sp>
          <p:nvSpPr>
            <p:cNvPr id="62" name="Shape 328">
              <a:extLst>
                <a:ext uri="{FF2B5EF4-FFF2-40B4-BE49-F238E27FC236}">
                  <a16:creationId xmlns:a16="http://schemas.microsoft.com/office/drawing/2014/main" id="{6F2EEEB4-B3A8-494C-8E28-795A93A2CAF2}"/>
                </a:ext>
              </a:extLst>
            </p:cNvPr>
            <p:cNvSpPr txBox="1"/>
            <p:nvPr/>
          </p:nvSpPr>
          <p:spPr>
            <a:xfrm>
              <a:off x="3655961" y="731896"/>
              <a:ext cx="4243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sz="1400" dirty="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Serverless Stack helps us scale horizontally. Cost Benefits for Sysco is around $125K</a:t>
              </a:r>
            </a:p>
          </p:txBody>
        </p:sp>
        <p:sp>
          <p:nvSpPr>
            <p:cNvPr id="63" name="Shape 329">
              <a:extLst>
                <a:ext uri="{FF2B5EF4-FFF2-40B4-BE49-F238E27FC236}">
                  <a16:creationId xmlns:a16="http://schemas.microsoft.com/office/drawing/2014/main" id="{F7F784DF-076C-4C66-87F9-8E7151B07965}"/>
                </a:ext>
              </a:extLst>
            </p:cNvPr>
            <p:cNvSpPr txBox="1"/>
            <p:nvPr/>
          </p:nvSpPr>
          <p:spPr>
            <a:xfrm>
              <a:off x="3665689" y="417954"/>
              <a:ext cx="2359635" cy="23752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IN" sz="2000" b="1" dirty="0">
                  <a:solidFill>
                    <a:srgbClr val="666666"/>
                  </a:solidFill>
                  <a:latin typeface="Dosis"/>
                  <a:ea typeface="Dosis"/>
                  <a:cs typeface="Dosis"/>
                  <a:sym typeface="Dosis"/>
                </a:rPr>
                <a:t>Cost Effective</a:t>
              </a:r>
              <a:endParaRPr lang="en" sz="2000" b="1" dirty="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grpSp>
        <p:nvGrpSpPr>
          <p:cNvPr id="64" name="Shape 330">
            <a:extLst>
              <a:ext uri="{FF2B5EF4-FFF2-40B4-BE49-F238E27FC236}">
                <a16:creationId xmlns:a16="http://schemas.microsoft.com/office/drawing/2014/main" id="{B51A97AA-129D-43F7-9277-FEDFF8FCE9D2}"/>
              </a:ext>
            </a:extLst>
          </p:cNvPr>
          <p:cNvGrpSpPr/>
          <p:nvPr/>
        </p:nvGrpSpPr>
        <p:grpSpPr>
          <a:xfrm>
            <a:off x="6937970" y="2697407"/>
            <a:ext cx="4615260" cy="996827"/>
            <a:chOff x="4233812" y="2264726"/>
            <a:chExt cx="4615260" cy="996827"/>
          </a:xfrm>
        </p:grpSpPr>
        <p:sp>
          <p:nvSpPr>
            <p:cNvPr id="65" name="Shape 331">
              <a:extLst>
                <a:ext uri="{FF2B5EF4-FFF2-40B4-BE49-F238E27FC236}">
                  <a16:creationId xmlns:a16="http://schemas.microsoft.com/office/drawing/2014/main" id="{2F5CD809-619C-424F-A57F-AC165E095575}"/>
                </a:ext>
              </a:extLst>
            </p:cNvPr>
            <p:cNvSpPr txBox="1"/>
            <p:nvPr/>
          </p:nvSpPr>
          <p:spPr>
            <a:xfrm>
              <a:off x="4233812" y="2867953"/>
              <a:ext cx="4243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sz="1400" dirty="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This is the first platform with in Sysco that breaks the access to warehouse for data and delivers all data request over a API for inspection, analysis, visualization and whole gamut of analytics use cases at this scale</a:t>
              </a:r>
              <a:endParaRPr lang="en" sz="14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" name="Shape 332">
              <a:extLst>
                <a:ext uri="{FF2B5EF4-FFF2-40B4-BE49-F238E27FC236}">
                  <a16:creationId xmlns:a16="http://schemas.microsoft.com/office/drawing/2014/main" id="{C8061591-41A9-432C-AAA2-0B2A6C4E9D32}"/>
                </a:ext>
              </a:extLst>
            </p:cNvPr>
            <p:cNvSpPr txBox="1"/>
            <p:nvPr/>
          </p:nvSpPr>
          <p:spPr>
            <a:xfrm>
              <a:off x="4278977" y="2264726"/>
              <a:ext cx="4570095" cy="22303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IN" sz="2000" b="1" dirty="0">
                  <a:solidFill>
                    <a:srgbClr val="666666"/>
                  </a:solidFill>
                  <a:latin typeface="Dosis"/>
                  <a:ea typeface="Dosis"/>
                  <a:cs typeface="Dosis"/>
                  <a:sym typeface="Dosis"/>
                </a:rPr>
                <a:t>Data as a Service</a:t>
              </a:r>
              <a:endParaRPr lang="en" sz="2000" b="1" dirty="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grpSp>
        <p:nvGrpSpPr>
          <p:cNvPr id="67" name="Shape 336">
            <a:extLst>
              <a:ext uri="{FF2B5EF4-FFF2-40B4-BE49-F238E27FC236}">
                <a16:creationId xmlns:a16="http://schemas.microsoft.com/office/drawing/2014/main" id="{36A37C89-928F-4800-B5D8-D2E999AF0455}"/>
              </a:ext>
            </a:extLst>
          </p:cNvPr>
          <p:cNvGrpSpPr/>
          <p:nvPr/>
        </p:nvGrpSpPr>
        <p:grpSpPr>
          <a:xfrm>
            <a:off x="6992924" y="4583118"/>
            <a:ext cx="3830868" cy="1283127"/>
            <a:chOff x="4347339" y="2578935"/>
            <a:chExt cx="4283946" cy="1053948"/>
          </a:xfrm>
        </p:grpSpPr>
        <p:sp>
          <p:nvSpPr>
            <p:cNvPr id="68" name="Shape 337">
              <a:extLst>
                <a:ext uri="{FF2B5EF4-FFF2-40B4-BE49-F238E27FC236}">
                  <a16:creationId xmlns:a16="http://schemas.microsoft.com/office/drawing/2014/main" id="{A266A4DD-466F-428C-AE3C-9E0C571D39ED}"/>
                </a:ext>
              </a:extLst>
            </p:cNvPr>
            <p:cNvSpPr txBox="1"/>
            <p:nvPr/>
          </p:nvSpPr>
          <p:spPr>
            <a:xfrm>
              <a:off x="4387485" y="3239283"/>
              <a:ext cx="4243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r>
                <a:rPr lang="en-IN" sz="1400" dirty="0">
                  <a:solidFill>
                    <a:srgbClr val="666666"/>
                  </a:solidFill>
                  <a:latin typeface="Open Sans"/>
                  <a:ea typeface="Open Sans"/>
                  <a:cs typeface="Open Sans"/>
                </a:rPr>
                <a:t>Work is well received by the client and clearly demonstrates value to the organization. As a proof our work, the project is being debated as a potential extension for replacing enterprise reporting solution (SAP BO)</a:t>
              </a:r>
              <a:endParaRPr lang="en" sz="14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" name="Shape 338">
              <a:extLst>
                <a:ext uri="{FF2B5EF4-FFF2-40B4-BE49-F238E27FC236}">
                  <a16:creationId xmlns:a16="http://schemas.microsoft.com/office/drawing/2014/main" id="{CAA6FC3F-DD23-4BFB-A513-9EE9006768DA}"/>
                </a:ext>
              </a:extLst>
            </p:cNvPr>
            <p:cNvSpPr txBox="1"/>
            <p:nvPr/>
          </p:nvSpPr>
          <p:spPr>
            <a:xfrm>
              <a:off x="4347339" y="2578935"/>
              <a:ext cx="2635306" cy="338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000" b="1" dirty="0">
                  <a:solidFill>
                    <a:srgbClr val="666666"/>
                  </a:solidFill>
                  <a:latin typeface="Dosis"/>
                  <a:ea typeface="Dosis"/>
                  <a:cs typeface="Dosis"/>
                  <a:sym typeface="Dosis"/>
                </a:rPr>
                <a:t>Client Feedback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D008803-33F4-4F69-A2FE-F2576093BAF0}"/>
              </a:ext>
            </a:extLst>
          </p:cNvPr>
          <p:cNvGrpSpPr/>
          <p:nvPr/>
        </p:nvGrpSpPr>
        <p:grpSpPr>
          <a:xfrm>
            <a:off x="6222891" y="4495796"/>
            <a:ext cx="645600" cy="645600"/>
            <a:chOff x="6444913" y="3785914"/>
            <a:chExt cx="645600" cy="645600"/>
          </a:xfrm>
        </p:grpSpPr>
        <p:sp>
          <p:nvSpPr>
            <p:cNvPr id="47" name="Shape 325">
              <a:extLst>
                <a:ext uri="{FF2B5EF4-FFF2-40B4-BE49-F238E27FC236}">
                  <a16:creationId xmlns:a16="http://schemas.microsoft.com/office/drawing/2014/main" id="{14C5DD3E-30DC-4B6A-B678-53DE670023E6}"/>
                </a:ext>
              </a:extLst>
            </p:cNvPr>
            <p:cNvSpPr/>
            <p:nvPr/>
          </p:nvSpPr>
          <p:spPr>
            <a:xfrm>
              <a:off x="6444913" y="3785914"/>
              <a:ext cx="645600" cy="645600"/>
            </a:xfrm>
            <a:prstGeom prst="ellipse">
              <a:avLst/>
            </a:prstGeom>
            <a:solidFill>
              <a:schemeClr val="accent4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70" name="Shape 342">
              <a:extLst>
                <a:ext uri="{FF2B5EF4-FFF2-40B4-BE49-F238E27FC236}">
                  <a16:creationId xmlns:a16="http://schemas.microsoft.com/office/drawing/2014/main" id="{CA50A43B-94D2-4405-AAAC-64BFA36827A9}"/>
                </a:ext>
              </a:extLst>
            </p:cNvPr>
            <p:cNvSpPr/>
            <p:nvPr/>
          </p:nvSpPr>
          <p:spPr>
            <a:xfrm>
              <a:off x="6565658" y="3911920"/>
              <a:ext cx="404100" cy="3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54589"/>
                  </a:moveTo>
                  <a:cubicBezTo>
                    <a:pt x="57004" y="54589"/>
                    <a:pt x="54589" y="57004"/>
                    <a:pt x="54589" y="60000"/>
                  </a:cubicBezTo>
                  <a:cubicBezTo>
                    <a:pt x="54589" y="62995"/>
                    <a:pt x="57004" y="65410"/>
                    <a:pt x="60000" y="65410"/>
                  </a:cubicBezTo>
                  <a:cubicBezTo>
                    <a:pt x="62995" y="65410"/>
                    <a:pt x="65507" y="62995"/>
                    <a:pt x="65507" y="60000"/>
                  </a:cubicBezTo>
                  <a:cubicBezTo>
                    <a:pt x="65507" y="57004"/>
                    <a:pt x="62995" y="54589"/>
                    <a:pt x="60000" y="54589"/>
                  </a:cubicBezTo>
                  <a:close/>
                  <a:moveTo>
                    <a:pt x="120000" y="60000"/>
                  </a:moveTo>
                  <a:cubicBezTo>
                    <a:pt x="120000" y="53429"/>
                    <a:pt x="112077" y="47729"/>
                    <a:pt x="99516" y="43671"/>
                  </a:cubicBezTo>
                  <a:cubicBezTo>
                    <a:pt x="105507" y="31884"/>
                    <a:pt x="107149" y="22125"/>
                    <a:pt x="102512" y="17487"/>
                  </a:cubicBezTo>
                  <a:cubicBezTo>
                    <a:pt x="97874" y="12850"/>
                    <a:pt x="88115" y="14202"/>
                    <a:pt x="76328" y="20483"/>
                  </a:cubicBezTo>
                  <a:cubicBezTo>
                    <a:pt x="72270" y="7922"/>
                    <a:pt x="66570" y="0"/>
                    <a:pt x="60000" y="0"/>
                  </a:cubicBezTo>
                  <a:cubicBezTo>
                    <a:pt x="53429" y="0"/>
                    <a:pt x="47729" y="7922"/>
                    <a:pt x="43671" y="20483"/>
                  </a:cubicBezTo>
                  <a:cubicBezTo>
                    <a:pt x="31884" y="14492"/>
                    <a:pt x="22125" y="12850"/>
                    <a:pt x="17487" y="17487"/>
                  </a:cubicBezTo>
                  <a:cubicBezTo>
                    <a:pt x="12850" y="22125"/>
                    <a:pt x="14202" y="31884"/>
                    <a:pt x="20483" y="43671"/>
                  </a:cubicBezTo>
                  <a:cubicBezTo>
                    <a:pt x="7922" y="47729"/>
                    <a:pt x="0" y="53429"/>
                    <a:pt x="0" y="60000"/>
                  </a:cubicBezTo>
                  <a:cubicBezTo>
                    <a:pt x="0" y="66570"/>
                    <a:pt x="7922" y="72270"/>
                    <a:pt x="20483" y="76328"/>
                  </a:cubicBezTo>
                  <a:cubicBezTo>
                    <a:pt x="14492" y="88115"/>
                    <a:pt x="12850" y="97874"/>
                    <a:pt x="17487" y="102512"/>
                  </a:cubicBezTo>
                  <a:cubicBezTo>
                    <a:pt x="22125" y="107149"/>
                    <a:pt x="31884" y="105797"/>
                    <a:pt x="43671" y="99516"/>
                  </a:cubicBezTo>
                  <a:cubicBezTo>
                    <a:pt x="47729" y="112077"/>
                    <a:pt x="53429" y="120000"/>
                    <a:pt x="60000" y="120000"/>
                  </a:cubicBezTo>
                  <a:cubicBezTo>
                    <a:pt x="66570" y="120000"/>
                    <a:pt x="72270" y="112077"/>
                    <a:pt x="76328" y="99516"/>
                  </a:cubicBezTo>
                  <a:cubicBezTo>
                    <a:pt x="88115" y="105507"/>
                    <a:pt x="97874" y="107149"/>
                    <a:pt x="102512" y="102512"/>
                  </a:cubicBezTo>
                  <a:cubicBezTo>
                    <a:pt x="107149" y="97874"/>
                    <a:pt x="105797" y="88115"/>
                    <a:pt x="99516" y="76328"/>
                  </a:cubicBezTo>
                  <a:cubicBezTo>
                    <a:pt x="112077" y="72270"/>
                    <a:pt x="120000" y="66570"/>
                    <a:pt x="120000" y="60000"/>
                  </a:cubicBezTo>
                  <a:close/>
                  <a:moveTo>
                    <a:pt x="5507" y="60000"/>
                  </a:moveTo>
                  <a:cubicBezTo>
                    <a:pt x="5507" y="55362"/>
                    <a:pt x="12270" y="51014"/>
                    <a:pt x="22898" y="48019"/>
                  </a:cubicBezTo>
                  <a:cubicBezTo>
                    <a:pt x="25120" y="51787"/>
                    <a:pt x="27826" y="55942"/>
                    <a:pt x="31111" y="60000"/>
                  </a:cubicBezTo>
                  <a:cubicBezTo>
                    <a:pt x="28115" y="64057"/>
                    <a:pt x="25120" y="68212"/>
                    <a:pt x="22898" y="71980"/>
                  </a:cubicBezTo>
                  <a:cubicBezTo>
                    <a:pt x="12270" y="68985"/>
                    <a:pt x="5507" y="64637"/>
                    <a:pt x="5507" y="60000"/>
                  </a:cubicBezTo>
                  <a:close/>
                  <a:moveTo>
                    <a:pt x="38454" y="51014"/>
                  </a:moveTo>
                  <a:cubicBezTo>
                    <a:pt x="37101" y="52657"/>
                    <a:pt x="35748" y="54299"/>
                    <a:pt x="34396" y="55652"/>
                  </a:cubicBezTo>
                  <a:cubicBezTo>
                    <a:pt x="31884" y="52657"/>
                    <a:pt x="29758" y="49661"/>
                    <a:pt x="28115" y="46666"/>
                  </a:cubicBezTo>
                  <a:cubicBezTo>
                    <a:pt x="31400" y="45797"/>
                    <a:pt x="35169" y="45314"/>
                    <a:pt x="39033" y="44734"/>
                  </a:cubicBezTo>
                  <a:cubicBezTo>
                    <a:pt x="38743" y="46956"/>
                    <a:pt x="38454" y="49082"/>
                    <a:pt x="38454" y="51014"/>
                  </a:cubicBezTo>
                  <a:close/>
                  <a:moveTo>
                    <a:pt x="39033" y="74975"/>
                  </a:moveTo>
                  <a:cubicBezTo>
                    <a:pt x="35169" y="74492"/>
                    <a:pt x="31400" y="73913"/>
                    <a:pt x="28115" y="73043"/>
                  </a:cubicBezTo>
                  <a:cubicBezTo>
                    <a:pt x="30048" y="70048"/>
                    <a:pt x="32173" y="67053"/>
                    <a:pt x="34396" y="64057"/>
                  </a:cubicBezTo>
                  <a:cubicBezTo>
                    <a:pt x="35748" y="65700"/>
                    <a:pt x="37101" y="67053"/>
                    <a:pt x="38454" y="68695"/>
                  </a:cubicBezTo>
                  <a:cubicBezTo>
                    <a:pt x="38454" y="70917"/>
                    <a:pt x="38743" y="73043"/>
                    <a:pt x="39033" y="74975"/>
                  </a:cubicBezTo>
                  <a:close/>
                  <a:moveTo>
                    <a:pt x="21545" y="98454"/>
                  </a:moveTo>
                  <a:cubicBezTo>
                    <a:pt x="18260" y="95169"/>
                    <a:pt x="19903" y="87246"/>
                    <a:pt x="25410" y="77681"/>
                  </a:cubicBezTo>
                  <a:cubicBezTo>
                    <a:pt x="29758" y="78840"/>
                    <a:pt x="34396" y="79903"/>
                    <a:pt x="39516" y="80483"/>
                  </a:cubicBezTo>
                  <a:cubicBezTo>
                    <a:pt x="40096" y="85603"/>
                    <a:pt x="41159" y="90241"/>
                    <a:pt x="42318" y="94589"/>
                  </a:cubicBezTo>
                  <a:cubicBezTo>
                    <a:pt x="32463" y="100096"/>
                    <a:pt x="24830" y="102028"/>
                    <a:pt x="21545" y="98454"/>
                  </a:cubicBezTo>
                  <a:close/>
                  <a:moveTo>
                    <a:pt x="39516" y="39516"/>
                  </a:moveTo>
                  <a:cubicBezTo>
                    <a:pt x="34396" y="40096"/>
                    <a:pt x="29758" y="41159"/>
                    <a:pt x="25410" y="42318"/>
                  </a:cubicBezTo>
                  <a:cubicBezTo>
                    <a:pt x="19903" y="32463"/>
                    <a:pt x="18260" y="24830"/>
                    <a:pt x="21545" y="21545"/>
                  </a:cubicBezTo>
                  <a:cubicBezTo>
                    <a:pt x="24830" y="18260"/>
                    <a:pt x="32753" y="19903"/>
                    <a:pt x="42318" y="25410"/>
                  </a:cubicBezTo>
                  <a:cubicBezTo>
                    <a:pt x="41159" y="29758"/>
                    <a:pt x="40096" y="34396"/>
                    <a:pt x="39516" y="39516"/>
                  </a:cubicBezTo>
                  <a:close/>
                  <a:moveTo>
                    <a:pt x="74975" y="39033"/>
                  </a:moveTo>
                  <a:cubicBezTo>
                    <a:pt x="73140" y="38743"/>
                    <a:pt x="70917" y="38743"/>
                    <a:pt x="68695" y="38454"/>
                  </a:cubicBezTo>
                  <a:cubicBezTo>
                    <a:pt x="67053" y="37101"/>
                    <a:pt x="65700" y="35748"/>
                    <a:pt x="64057" y="34396"/>
                  </a:cubicBezTo>
                  <a:cubicBezTo>
                    <a:pt x="67053" y="31884"/>
                    <a:pt x="70144" y="29758"/>
                    <a:pt x="73140" y="28115"/>
                  </a:cubicBezTo>
                  <a:cubicBezTo>
                    <a:pt x="73913" y="31400"/>
                    <a:pt x="74782" y="34879"/>
                    <a:pt x="74975" y="39033"/>
                  </a:cubicBezTo>
                  <a:close/>
                  <a:moveTo>
                    <a:pt x="60000" y="5507"/>
                  </a:moveTo>
                  <a:cubicBezTo>
                    <a:pt x="64637" y="5507"/>
                    <a:pt x="68985" y="12270"/>
                    <a:pt x="71980" y="22898"/>
                  </a:cubicBezTo>
                  <a:cubicBezTo>
                    <a:pt x="68212" y="25120"/>
                    <a:pt x="64057" y="27826"/>
                    <a:pt x="60000" y="31111"/>
                  </a:cubicBezTo>
                  <a:cubicBezTo>
                    <a:pt x="55942" y="27826"/>
                    <a:pt x="51787" y="25120"/>
                    <a:pt x="48019" y="22898"/>
                  </a:cubicBezTo>
                  <a:cubicBezTo>
                    <a:pt x="51014" y="12270"/>
                    <a:pt x="55362" y="5507"/>
                    <a:pt x="60000" y="5507"/>
                  </a:cubicBezTo>
                  <a:close/>
                  <a:moveTo>
                    <a:pt x="46666" y="28115"/>
                  </a:moveTo>
                  <a:cubicBezTo>
                    <a:pt x="49661" y="30048"/>
                    <a:pt x="52657" y="32173"/>
                    <a:pt x="55652" y="34396"/>
                  </a:cubicBezTo>
                  <a:cubicBezTo>
                    <a:pt x="54009" y="35748"/>
                    <a:pt x="52367" y="37101"/>
                    <a:pt x="51014" y="38454"/>
                  </a:cubicBezTo>
                  <a:cubicBezTo>
                    <a:pt x="48792" y="38454"/>
                    <a:pt x="46956" y="38743"/>
                    <a:pt x="44734" y="39033"/>
                  </a:cubicBezTo>
                  <a:cubicBezTo>
                    <a:pt x="45314" y="34879"/>
                    <a:pt x="46086" y="31400"/>
                    <a:pt x="46666" y="28115"/>
                  </a:cubicBezTo>
                  <a:close/>
                  <a:moveTo>
                    <a:pt x="45024" y="80966"/>
                  </a:moveTo>
                  <a:cubicBezTo>
                    <a:pt x="46956" y="81256"/>
                    <a:pt x="49082" y="81256"/>
                    <a:pt x="51304" y="81545"/>
                  </a:cubicBezTo>
                  <a:cubicBezTo>
                    <a:pt x="52946" y="82898"/>
                    <a:pt x="54299" y="84251"/>
                    <a:pt x="55942" y="85603"/>
                  </a:cubicBezTo>
                  <a:cubicBezTo>
                    <a:pt x="52946" y="88115"/>
                    <a:pt x="49951" y="90241"/>
                    <a:pt x="46956" y="91884"/>
                  </a:cubicBezTo>
                  <a:cubicBezTo>
                    <a:pt x="46086" y="88599"/>
                    <a:pt x="45314" y="85120"/>
                    <a:pt x="45024" y="80966"/>
                  </a:cubicBezTo>
                  <a:close/>
                  <a:moveTo>
                    <a:pt x="60000" y="114492"/>
                  </a:moveTo>
                  <a:cubicBezTo>
                    <a:pt x="55362" y="114492"/>
                    <a:pt x="51014" y="107729"/>
                    <a:pt x="48019" y="97101"/>
                  </a:cubicBezTo>
                  <a:cubicBezTo>
                    <a:pt x="51787" y="94879"/>
                    <a:pt x="55942" y="92173"/>
                    <a:pt x="60000" y="88888"/>
                  </a:cubicBezTo>
                  <a:cubicBezTo>
                    <a:pt x="64057" y="92173"/>
                    <a:pt x="68212" y="94879"/>
                    <a:pt x="71980" y="97101"/>
                  </a:cubicBezTo>
                  <a:cubicBezTo>
                    <a:pt x="68985" y="107729"/>
                    <a:pt x="64637" y="114492"/>
                    <a:pt x="60000" y="114492"/>
                  </a:cubicBezTo>
                  <a:close/>
                  <a:moveTo>
                    <a:pt x="73333" y="91884"/>
                  </a:moveTo>
                  <a:cubicBezTo>
                    <a:pt x="70338" y="89951"/>
                    <a:pt x="67342" y="87826"/>
                    <a:pt x="64347" y="85603"/>
                  </a:cubicBezTo>
                  <a:cubicBezTo>
                    <a:pt x="65990" y="84251"/>
                    <a:pt x="67632" y="82898"/>
                    <a:pt x="68985" y="81545"/>
                  </a:cubicBezTo>
                  <a:cubicBezTo>
                    <a:pt x="71207" y="81545"/>
                    <a:pt x="73140" y="81256"/>
                    <a:pt x="75265" y="80966"/>
                  </a:cubicBezTo>
                  <a:cubicBezTo>
                    <a:pt x="74782" y="85120"/>
                    <a:pt x="73913" y="88599"/>
                    <a:pt x="73333" y="91884"/>
                  </a:cubicBezTo>
                  <a:close/>
                  <a:moveTo>
                    <a:pt x="76135" y="66859"/>
                  </a:moveTo>
                  <a:cubicBezTo>
                    <a:pt x="74782" y="68405"/>
                    <a:pt x="73140" y="70048"/>
                    <a:pt x="71497" y="71690"/>
                  </a:cubicBezTo>
                  <a:cubicBezTo>
                    <a:pt x="69855" y="73333"/>
                    <a:pt x="68212" y="74975"/>
                    <a:pt x="66570" y="76328"/>
                  </a:cubicBezTo>
                  <a:cubicBezTo>
                    <a:pt x="64347" y="76328"/>
                    <a:pt x="62222" y="76618"/>
                    <a:pt x="59710" y="76618"/>
                  </a:cubicBezTo>
                  <a:cubicBezTo>
                    <a:pt x="57584" y="76618"/>
                    <a:pt x="55072" y="76618"/>
                    <a:pt x="52946" y="76328"/>
                  </a:cubicBezTo>
                  <a:cubicBezTo>
                    <a:pt x="51304" y="74975"/>
                    <a:pt x="49661" y="73333"/>
                    <a:pt x="48019" y="71690"/>
                  </a:cubicBezTo>
                  <a:cubicBezTo>
                    <a:pt x="46376" y="70048"/>
                    <a:pt x="44734" y="68405"/>
                    <a:pt x="43381" y="66859"/>
                  </a:cubicBezTo>
                  <a:cubicBezTo>
                    <a:pt x="43381" y="64637"/>
                    <a:pt x="43091" y="62415"/>
                    <a:pt x="43091" y="60000"/>
                  </a:cubicBezTo>
                  <a:cubicBezTo>
                    <a:pt x="43091" y="57584"/>
                    <a:pt x="43091" y="55362"/>
                    <a:pt x="43381" y="53140"/>
                  </a:cubicBezTo>
                  <a:cubicBezTo>
                    <a:pt x="44734" y="51594"/>
                    <a:pt x="46376" y="49951"/>
                    <a:pt x="48019" y="48309"/>
                  </a:cubicBezTo>
                  <a:cubicBezTo>
                    <a:pt x="49661" y="46666"/>
                    <a:pt x="51304" y="45024"/>
                    <a:pt x="52946" y="43671"/>
                  </a:cubicBezTo>
                  <a:cubicBezTo>
                    <a:pt x="55072" y="43671"/>
                    <a:pt x="57294" y="43381"/>
                    <a:pt x="59710" y="43381"/>
                  </a:cubicBezTo>
                  <a:cubicBezTo>
                    <a:pt x="61932" y="43381"/>
                    <a:pt x="64347" y="43381"/>
                    <a:pt x="66570" y="43671"/>
                  </a:cubicBezTo>
                  <a:cubicBezTo>
                    <a:pt x="68212" y="45024"/>
                    <a:pt x="69855" y="46666"/>
                    <a:pt x="71497" y="48309"/>
                  </a:cubicBezTo>
                  <a:cubicBezTo>
                    <a:pt x="73140" y="49951"/>
                    <a:pt x="74782" y="51594"/>
                    <a:pt x="76135" y="53140"/>
                  </a:cubicBezTo>
                  <a:cubicBezTo>
                    <a:pt x="76135" y="55362"/>
                    <a:pt x="76328" y="57584"/>
                    <a:pt x="76328" y="60000"/>
                  </a:cubicBezTo>
                  <a:cubicBezTo>
                    <a:pt x="76328" y="62415"/>
                    <a:pt x="76328" y="64637"/>
                    <a:pt x="76135" y="66859"/>
                  </a:cubicBezTo>
                  <a:close/>
                  <a:moveTo>
                    <a:pt x="98454" y="21545"/>
                  </a:moveTo>
                  <a:cubicBezTo>
                    <a:pt x="101739" y="24830"/>
                    <a:pt x="100096" y="32753"/>
                    <a:pt x="94685" y="42318"/>
                  </a:cubicBezTo>
                  <a:cubicBezTo>
                    <a:pt x="90241" y="41159"/>
                    <a:pt x="85603" y="40096"/>
                    <a:pt x="80483" y="39516"/>
                  </a:cubicBezTo>
                  <a:cubicBezTo>
                    <a:pt x="79903" y="34396"/>
                    <a:pt x="78840" y="29758"/>
                    <a:pt x="77777" y="25410"/>
                  </a:cubicBezTo>
                  <a:cubicBezTo>
                    <a:pt x="87536" y="19903"/>
                    <a:pt x="95169" y="17971"/>
                    <a:pt x="98454" y="21545"/>
                  </a:cubicBezTo>
                  <a:close/>
                  <a:moveTo>
                    <a:pt x="85603" y="55652"/>
                  </a:moveTo>
                  <a:cubicBezTo>
                    <a:pt x="84251" y="54009"/>
                    <a:pt x="82898" y="52657"/>
                    <a:pt x="81545" y="51014"/>
                  </a:cubicBezTo>
                  <a:cubicBezTo>
                    <a:pt x="81545" y="48792"/>
                    <a:pt x="81256" y="46956"/>
                    <a:pt x="80966" y="44734"/>
                  </a:cubicBezTo>
                  <a:cubicBezTo>
                    <a:pt x="84830" y="45314"/>
                    <a:pt x="88599" y="45797"/>
                    <a:pt x="91884" y="46666"/>
                  </a:cubicBezTo>
                  <a:cubicBezTo>
                    <a:pt x="90048" y="49661"/>
                    <a:pt x="88115" y="52657"/>
                    <a:pt x="85603" y="55652"/>
                  </a:cubicBezTo>
                  <a:close/>
                  <a:moveTo>
                    <a:pt x="85603" y="64347"/>
                  </a:moveTo>
                  <a:cubicBezTo>
                    <a:pt x="88115" y="67342"/>
                    <a:pt x="90241" y="70338"/>
                    <a:pt x="91884" y="73333"/>
                  </a:cubicBezTo>
                  <a:cubicBezTo>
                    <a:pt x="88599" y="74202"/>
                    <a:pt x="84830" y="74685"/>
                    <a:pt x="80966" y="75265"/>
                  </a:cubicBezTo>
                  <a:cubicBezTo>
                    <a:pt x="81256" y="73333"/>
                    <a:pt x="81256" y="71207"/>
                    <a:pt x="81545" y="68985"/>
                  </a:cubicBezTo>
                  <a:cubicBezTo>
                    <a:pt x="82898" y="67342"/>
                    <a:pt x="84251" y="65700"/>
                    <a:pt x="85603" y="64347"/>
                  </a:cubicBezTo>
                  <a:close/>
                  <a:moveTo>
                    <a:pt x="98454" y="98454"/>
                  </a:moveTo>
                  <a:cubicBezTo>
                    <a:pt x="95169" y="101739"/>
                    <a:pt x="87246" y="100096"/>
                    <a:pt x="77777" y="94589"/>
                  </a:cubicBezTo>
                  <a:cubicBezTo>
                    <a:pt x="78840" y="90241"/>
                    <a:pt x="79903" y="85603"/>
                    <a:pt x="80483" y="80483"/>
                  </a:cubicBezTo>
                  <a:cubicBezTo>
                    <a:pt x="85603" y="79903"/>
                    <a:pt x="90241" y="78840"/>
                    <a:pt x="94685" y="77681"/>
                  </a:cubicBezTo>
                  <a:cubicBezTo>
                    <a:pt x="100096" y="87536"/>
                    <a:pt x="102028" y="95169"/>
                    <a:pt x="98454" y="98454"/>
                  </a:cubicBezTo>
                  <a:close/>
                  <a:moveTo>
                    <a:pt x="97101" y="71980"/>
                  </a:moveTo>
                  <a:cubicBezTo>
                    <a:pt x="94879" y="68212"/>
                    <a:pt x="92173" y="64057"/>
                    <a:pt x="88888" y="60000"/>
                  </a:cubicBezTo>
                  <a:cubicBezTo>
                    <a:pt x="91884" y="55942"/>
                    <a:pt x="94879" y="51787"/>
                    <a:pt x="97101" y="48019"/>
                  </a:cubicBezTo>
                  <a:cubicBezTo>
                    <a:pt x="107729" y="51014"/>
                    <a:pt x="114589" y="55362"/>
                    <a:pt x="114589" y="60000"/>
                  </a:cubicBezTo>
                  <a:cubicBezTo>
                    <a:pt x="114589" y="64637"/>
                    <a:pt x="107729" y="68985"/>
                    <a:pt x="97101" y="719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" name="Picture 2" descr="Image result for cost effective icon">
            <a:extLst>
              <a:ext uri="{FF2B5EF4-FFF2-40B4-BE49-F238E27FC236}">
                <a16:creationId xmlns:a16="http://schemas.microsoft.com/office/drawing/2014/main" id="{AF571A1E-57B2-4B4B-8513-28E2D6999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283" y="1198350"/>
            <a:ext cx="668312" cy="66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3DA7898-448A-4D74-9053-B9F3EAE7020C}"/>
              </a:ext>
            </a:extLst>
          </p:cNvPr>
          <p:cNvGrpSpPr/>
          <p:nvPr/>
        </p:nvGrpSpPr>
        <p:grpSpPr>
          <a:xfrm>
            <a:off x="6178673" y="2697407"/>
            <a:ext cx="645600" cy="645600"/>
            <a:chOff x="6402261" y="2454669"/>
            <a:chExt cx="645600" cy="645600"/>
          </a:xfrm>
        </p:grpSpPr>
        <p:sp>
          <p:nvSpPr>
            <p:cNvPr id="45" name="Shape 323">
              <a:extLst>
                <a:ext uri="{FF2B5EF4-FFF2-40B4-BE49-F238E27FC236}">
                  <a16:creationId xmlns:a16="http://schemas.microsoft.com/office/drawing/2014/main" id="{76FA54BE-80C3-443B-9B0A-8D15A8732157}"/>
                </a:ext>
              </a:extLst>
            </p:cNvPr>
            <p:cNvSpPr/>
            <p:nvPr/>
          </p:nvSpPr>
          <p:spPr>
            <a:xfrm>
              <a:off x="6402261" y="2454669"/>
              <a:ext cx="645600" cy="645600"/>
            </a:xfrm>
            <a:prstGeom prst="ellipse">
              <a:avLst/>
            </a:prstGeom>
            <a:solidFill>
              <a:schemeClr val="accent5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000"/>
            </a:p>
          </p:txBody>
        </p:sp>
        <p:pic>
          <p:nvPicPr>
            <p:cNvPr id="72" name="Picture 4" descr="Image result for reusable icon">
              <a:extLst>
                <a:ext uri="{FF2B5EF4-FFF2-40B4-BE49-F238E27FC236}">
                  <a16:creationId xmlns:a16="http://schemas.microsoft.com/office/drawing/2014/main" id="{B97B70D9-4E4C-4EF8-81DF-4D9EADC07C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4021" y="2560148"/>
              <a:ext cx="402079" cy="402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3" name="Shape 330">
            <a:extLst>
              <a:ext uri="{FF2B5EF4-FFF2-40B4-BE49-F238E27FC236}">
                <a16:creationId xmlns:a16="http://schemas.microsoft.com/office/drawing/2014/main" id="{6DDA320A-AADC-4FCC-BF14-D48A8474E086}"/>
              </a:ext>
            </a:extLst>
          </p:cNvPr>
          <p:cNvGrpSpPr/>
          <p:nvPr/>
        </p:nvGrpSpPr>
        <p:grpSpPr>
          <a:xfrm>
            <a:off x="1264781" y="1184133"/>
            <a:ext cx="3771638" cy="1475758"/>
            <a:chOff x="4208146" y="1786732"/>
            <a:chExt cx="5112555" cy="2042616"/>
          </a:xfrm>
        </p:grpSpPr>
        <p:sp>
          <p:nvSpPr>
            <p:cNvPr id="74" name="Shape 331">
              <a:extLst>
                <a:ext uri="{FF2B5EF4-FFF2-40B4-BE49-F238E27FC236}">
                  <a16:creationId xmlns:a16="http://schemas.microsoft.com/office/drawing/2014/main" id="{E5AE66F9-DACC-4276-81A7-3749BA52670A}"/>
                </a:ext>
              </a:extLst>
            </p:cNvPr>
            <p:cNvSpPr txBox="1"/>
            <p:nvPr/>
          </p:nvSpPr>
          <p:spPr>
            <a:xfrm>
              <a:off x="4227769" y="2703487"/>
              <a:ext cx="5092932" cy="112586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171450" lvl="0" indent="-171450">
                <a:buFontTx/>
                <a:buChar char="-"/>
              </a:pPr>
              <a:r>
                <a:rPr lang="en-US" sz="1400" dirty="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300+ key metrics computed at transaction level granularity</a:t>
              </a:r>
            </a:p>
            <a:p>
              <a:pPr marL="171450" lvl="0" indent="-171450">
                <a:buFontTx/>
                <a:buChar char="-"/>
              </a:pPr>
              <a:r>
                <a:rPr lang="en-US" sz="1400" dirty="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Rigorous QA (&lt; 0.02% deviation) due to issues identified in the legacy system</a:t>
              </a:r>
            </a:p>
            <a:p>
              <a:pPr marL="171450" lvl="0" indent="-171450">
                <a:buFontTx/>
                <a:buChar char="-"/>
              </a:pPr>
              <a:r>
                <a:rPr lang="en-US" sz="1400" dirty="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As-Is/As-Was</a:t>
              </a:r>
            </a:p>
            <a:p>
              <a:pPr marL="171450" lvl="0" indent="-171450">
                <a:buFontTx/>
                <a:buChar char="-"/>
              </a:pPr>
              <a:endParaRPr lang="en-US" sz="14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Tx/>
                <a:buChar char="-"/>
              </a:pPr>
              <a:endParaRPr lang="en-US" sz="14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" name="Shape 332">
              <a:extLst>
                <a:ext uri="{FF2B5EF4-FFF2-40B4-BE49-F238E27FC236}">
                  <a16:creationId xmlns:a16="http://schemas.microsoft.com/office/drawing/2014/main" id="{22CE2AA4-56DD-420B-B85B-F7CAD06D61A0}"/>
                </a:ext>
              </a:extLst>
            </p:cNvPr>
            <p:cNvSpPr txBox="1"/>
            <p:nvPr/>
          </p:nvSpPr>
          <p:spPr>
            <a:xfrm>
              <a:off x="4208146" y="1786732"/>
              <a:ext cx="4769406" cy="28642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IN" sz="2000" b="1" dirty="0">
                  <a:solidFill>
                    <a:srgbClr val="666666"/>
                  </a:solidFill>
                  <a:latin typeface="Dosis"/>
                  <a:ea typeface="Dosis"/>
                  <a:cs typeface="Dosis"/>
                  <a:sym typeface="Dosis"/>
                </a:rPr>
                <a:t>Central Metrics Engine</a:t>
              </a:r>
              <a:endParaRPr lang="en" sz="2000" b="1" dirty="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sp>
        <p:nvSpPr>
          <p:cNvPr id="76" name="Shape 328">
            <a:extLst>
              <a:ext uri="{FF2B5EF4-FFF2-40B4-BE49-F238E27FC236}">
                <a16:creationId xmlns:a16="http://schemas.microsoft.com/office/drawing/2014/main" id="{6127D98B-CC46-43A7-BD37-B901EDB10EB3}"/>
              </a:ext>
            </a:extLst>
          </p:cNvPr>
          <p:cNvSpPr txBox="1"/>
          <p:nvPr/>
        </p:nvSpPr>
        <p:spPr>
          <a:xfrm>
            <a:off x="1337315" y="3899598"/>
            <a:ext cx="3346576" cy="471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All work and effort is shared via GITLAB</a:t>
            </a:r>
          </a:p>
          <a:p>
            <a:pPr lvl="0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https://gitlab.com/Sysco-BI/unified-data-repo-backend/tree/master</a:t>
            </a:r>
            <a:endParaRPr lang="en" sz="1400" b="1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Shape 329">
            <a:extLst>
              <a:ext uri="{FF2B5EF4-FFF2-40B4-BE49-F238E27FC236}">
                <a16:creationId xmlns:a16="http://schemas.microsoft.com/office/drawing/2014/main" id="{A6255F9B-125B-42FB-8782-46B5ED6702AE}"/>
              </a:ext>
            </a:extLst>
          </p:cNvPr>
          <p:cNvSpPr txBox="1"/>
          <p:nvPr/>
        </p:nvSpPr>
        <p:spPr>
          <a:xfrm>
            <a:off x="1264781" y="3368704"/>
            <a:ext cx="2691081" cy="325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IN" sz="2000" b="1" dirty="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Well Documented</a:t>
            </a:r>
            <a:endParaRPr lang="en" sz="2000" b="1" dirty="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CDEF63D-8A90-4763-A816-339879449593}"/>
              </a:ext>
            </a:extLst>
          </p:cNvPr>
          <p:cNvGrpSpPr/>
          <p:nvPr/>
        </p:nvGrpSpPr>
        <p:grpSpPr>
          <a:xfrm>
            <a:off x="602421" y="3408303"/>
            <a:ext cx="645600" cy="645600"/>
            <a:chOff x="662299" y="3311363"/>
            <a:chExt cx="645600" cy="645600"/>
          </a:xfrm>
        </p:grpSpPr>
        <p:sp>
          <p:nvSpPr>
            <p:cNvPr id="78" name="Shape 324">
              <a:extLst>
                <a:ext uri="{FF2B5EF4-FFF2-40B4-BE49-F238E27FC236}">
                  <a16:creationId xmlns:a16="http://schemas.microsoft.com/office/drawing/2014/main" id="{B995994B-F5E6-41F0-94A2-C885EF79ADFC}"/>
                </a:ext>
              </a:extLst>
            </p:cNvPr>
            <p:cNvSpPr/>
            <p:nvPr/>
          </p:nvSpPr>
          <p:spPr>
            <a:xfrm>
              <a:off x="662299" y="3311363"/>
              <a:ext cx="645600" cy="645600"/>
            </a:xfrm>
            <a:prstGeom prst="ellipse">
              <a:avLst/>
            </a:prstGeom>
            <a:solidFill>
              <a:srgbClr val="6AA84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79" name="Shape 339">
              <a:extLst>
                <a:ext uri="{FF2B5EF4-FFF2-40B4-BE49-F238E27FC236}">
                  <a16:creationId xmlns:a16="http://schemas.microsoft.com/office/drawing/2014/main" id="{D36DAF96-EAAB-46C1-8AB4-355AD307848E}"/>
                </a:ext>
              </a:extLst>
            </p:cNvPr>
            <p:cNvSpPr/>
            <p:nvPr/>
          </p:nvSpPr>
          <p:spPr>
            <a:xfrm>
              <a:off x="783049" y="3431652"/>
              <a:ext cx="404100" cy="3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43777"/>
                  </a:moveTo>
                  <a:cubicBezTo>
                    <a:pt x="51014" y="43777"/>
                    <a:pt x="43671" y="51138"/>
                    <a:pt x="43671" y="60145"/>
                  </a:cubicBezTo>
                  <a:cubicBezTo>
                    <a:pt x="43671" y="69152"/>
                    <a:pt x="51014" y="76513"/>
                    <a:pt x="60000" y="76513"/>
                  </a:cubicBezTo>
                  <a:cubicBezTo>
                    <a:pt x="68985" y="76513"/>
                    <a:pt x="76328" y="69152"/>
                    <a:pt x="76328" y="60145"/>
                  </a:cubicBezTo>
                  <a:cubicBezTo>
                    <a:pt x="76328" y="51138"/>
                    <a:pt x="68985" y="43777"/>
                    <a:pt x="60000" y="43777"/>
                  </a:cubicBezTo>
                  <a:close/>
                  <a:moveTo>
                    <a:pt x="60000" y="71089"/>
                  </a:moveTo>
                  <a:cubicBezTo>
                    <a:pt x="54009" y="71089"/>
                    <a:pt x="49082" y="66150"/>
                    <a:pt x="49082" y="60145"/>
                  </a:cubicBezTo>
                  <a:cubicBezTo>
                    <a:pt x="49082" y="54140"/>
                    <a:pt x="54009" y="49200"/>
                    <a:pt x="60000" y="49200"/>
                  </a:cubicBezTo>
                  <a:cubicBezTo>
                    <a:pt x="65990" y="49200"/>
                    <a:pt x="70917" y="54140"/>
                    <a:pt x="70917" y="60145"/>
                  </a:cubicBezTo>
                  <a:cubicBezTo>
                    <a:pt x="70917" y="66150"/>
                    <a:pt x="65990" y="71089"/>
                    <a:pt x="60000" y="71089"/>
                  </a:cubicBezTo>
                  <a:close/>
                  <a:moveTo>
                    <a:pt x="60000" y="21888"/>
                  </a:moveTo>
                  <a:cubicBezTo>
                    <a:pt x="39033" y="21888"/>
                    <a:pt x="21835" y="39128"/>
                    <a:pt x="21835" y="60145"/>
                  </a:cubicBezTo>
                  <a:cubicBezTo>
                    <a:pt x="21835" y="81162"/>
                    <a:pt x="39033" y="98401"/>
                    <a:pt x="60000" y="98401"/>
                  </a:cubicBezTo>
                  <a:cubicBezTo>
                    <a:pt x="80966" y="98401"/>
                    <a:pt x="98164" y="81162"/>
                    <a:pt x="98164" y="60145"/>
                  </a:cubicBezTo>
                  <a:cubicBezTo>
                    <a:pt x="98164" y="39128"/>
                    <a:pt x="80966" y="21888"/>
                    <a:pt x="60000" y="21888"/>
                  </a:cubicBezTo>
                  <a:close/>
                  <a:moveTo>
                    <a:pt x="60000" y="92978"/>
                  </a:moveTo>
                  <a:cubicBezTo>
                    <a:pt x="42028" y="92978"/>
                    <a:pt x="27246" y="78159"/>
                    <a:pt x="27246" y="60145"/>
                  </a:cubicBezTo>
                  <a:cubicBezTo>
                    <a:pt x="27246" y="42130"/>
                    <a:pt x="42028" y="27312"/>
                    <a:pt x="60000" y="27312"/>
                  </a:cubicBezTo>
                  <a:cubicBezTo>
                    <a:pt x="77971" y="27312"/>
                    <a:pt x="92753" y="42130"/>
                    <a:pt x="92753" y="60145"/>
                  </a:cubicBezTo>
                  <a:cubicBezTo>
                    <a:pt x="92753" y="78159"/>
                    <a:pt x="77971" y="92978"/>
                    <a:pt x="60000" y="92978"/>
                  </a:cubicBezTo>
                  <a:close/>
                  <a:moveTo>
                    <a:pt x="101449" y="103341"/>
                  </a:moveTo>
                  <a:cubicBezTo>
                    <a:pt x="112946" y="92397"/>
                    <a:pt x="120000" y="77094"/>
                    <a:pt x="120000" y="60145"/>
                  </a:cubicBezTo>
                  <a:cubicBezTo>
                    <a:pt x="120000" y="26828"/>
                    <a:pt x="93236" y="0"/>
                    <a:pt x="60000" y="0"/>
                  </a:cubicBezTo>
                  <a:cubicBezTo>
                    <a:pt x="26763" y="0"/>
                    <a:pt x="0" y="26828"/>
                    <a:pt x="0" y="60145"/>
                  </a:cubicBezTo>
                  <a:cubicBezTo>
                    <a:pt x="0" y="77094"/>
                    <a:pt x="7149" y="92397"/>
                    <a:pt x="18550" y="103341"/>
                  </a:cubicBezTo>
                  <a:lnTo>
                    <a:pt x="11787" y="115351"/>
                  </a:lnTo>
                  <a:cubicBezTo>
                    <a:pt x="11207" y="115932"/>
                    <a:pt x="10917" y="116416"/>
                    <a:pt x="10917" y="117288"/>
                  </a:cubicBezTo>
                  <a:cubicBezTo>
                    <a:pt x="10917" y="118934"/>
                    <a:pt x="11980" y="120000"/>
                    <a:pt x="13623" y="120000"/>
                  </a:cubicBezTo>
                  <a:cubicBezTo>
                    <a:pt x="14492" y="120000"/>
                    <a:pt x="14975" y="119709"/>
                    <a:pt x="15555" y="119225"/>
                  </a:cubicBezTo>
                  <a:cubicBezTo>
                    <a:pt x="15845" y="118934"/>
                    <a:pt x="16135" y="118353"/>
                    <a:pt x="16135" y="118062"/>
                  </a:cubicBezTo>
                  <a:lnTo>
                    <a:pt x="22415" y="106924"/>
                  </a:lnTo>
                  <a:cubicBezTo>
                    <a:pt x="32753" y="115060"/>
                    <a:pt x="45603" y="120000"/>
                    <a:pt x="60000" y="120000"/>
                  </a:cubicBezTo>
                  <a:cubicBezTo>
                    <a:pt x="74202" y="120000"/>
                    <a:pt x="87246" y="115060"/>
                    <a:pt x="97681" y="106924"/>
                  </a:cubicBezTo>
                  <a:lnTo>
                    <a:pt x="103864" y="118062"/>
                  </a:lnTo>
                  <a:cubicBezTo>
                    <a:pt x="104154" y="119225"/>
                    <a:pt x="105314" y="120000"/>
                    <a:pt x="106376" y="120000"/>
                  </a:cubicBezTo>
                  <a:cubicBezTo>
                    <a:pt x="108019" y="120000"/>
                    <a:pt x="109082" y="118934"/>
                    <a:pt x="109082" y="117288"/>
                  </a:cubicBezTo>
                  <a:cubicBezTo>
                    <a:pt x="109082" y="116416"/>
                    <a:pt x="108792" y="115932"/>
                    <a:pt x="108309" y="115351"/>
                  </a:cubicBezTo>
                  <a:lnTo>
                    <a:pt x="101449" y="103341"/>
                  </a:lnTo>
                  <a:close/>
                  <a:moveTo>
                    <a:pt x="60000" y="114769"/>
                  </a:moveTo>
                  <a:cubicBezTo>
                    <a:pt x="30048" y="114769"/>
                    <a:pt x="5507" y="90169"/>
                    <a:pt x="5507" y="60145"/>
                  </a:cubicBezTo>
                  <a:cubicBezTo>
                    <a:pt x="5507" y="30121"/>
                    <a:pt x="30048" y="5520"/>
                    <a:pt x="60000" y="5520"/>
                  </a:cubicBezTo>
                  <a:cubicBezTo>
                    <a:pt x="90048" y="5520"/>
                    <a:pt x="114589" y="30121"/>
                    <a:pt x="114589" y="60145"/>
                  </a:cubicBezTo>
                  <a:cubicBezTo>
                    <a:pt x="114589" y="90169"/>
                    <a:pt x="90048" y="114769"/>
                    <a:pt x="60000" y="1147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3" name="Picture 82">
            <a:extLst>
              <a:ext uri="{FF2B5EF4-FFF2-40B4-BE49-F238E27FC236}">
                <a16:creationId xmlns:a16="http://schemas.microsoft.com/office/drawing/2014/main" id="{764C98C1-1ED2-495A-A405-B0BB3F795B3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99" y="1246873"/>
            <a:ext cx="562192" cy="56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3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170"/>
          <p:cNvSpPr/>
          <p:nvPr/>
        </p:nvSpPr>
        <p:spPr>
          <a:xfrm>
            <a:off x="1" y="208761"/>
            <a:ext cx="12192000" cy="369024"/>
          </a:xfrm>
          <a:prstGeom prst="rect">
            <a:avLst/>
          </a:prstGeom>
          <a:solidFill>
            <a:srgbClr val="095879"/>
          </a:solidFill>
        </p:spPr>
        <p:txBody>
          <a:bodyPr wrap="square" lIns="121559" tIns="60780" rIns="121559" bIns="60780" rtlCol="0" anchor="ctr">
            <a:spAutoFit/>
          </a:bodyPr>
          <a:lstStyle/>
          <a:p>
            <a:pPr algn="ctr" defTabSz="1239922"/>
            <a:endParaRPr lang="en-IN" sz="1568" dirty="0">
              <a:solidFill>
                <a:srgbClr val="434343"/>
              </a:solidFill>
              <a:latin typeface="Segoe UI"/>
              <a:cs typeface="Segoe UI"/>
            </a:endParaRPr>
          </a:p>
        </p:txBody>
      </p:sp>
      <p:pic>
        <p:nvPicPr>
          <p:cNvPr id="172" name="Picture 171" descr="https://upload.wikimedia.org/wikipedia/en/d/d3/LatentView_Analytics_Logo_201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96686" y="487"/>
            <a:ext cx="896850" cy="70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256108" y="119957"/>
            <a:ext cx="2926080" cy="546632"/>
          </a:xfrm>
          <a:prstGeom prst="rect">
            <a:avLst/>
          </a:prstGeom>
          <a:solidFill>
            <a:srgbClr val="FFFFFF"/>
          </a:solidFill>
        </p:spPr>
        <p:txBody>
          <a:bodyPr vert="horz" lIns="121789" tIns="60895" rIns="121789" bIns="60895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2745" spc="-96" dirty="0">
                <a:ln w="3175">
                  <a:noFill/>
                </a:ln>
                <a:solidFill>
                  <a:srgbClr val="095879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Next Steps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52AD90-2BF1-475D-9451-5F9CFCF05B65}"/>
              </a:ext>
            </a:extLst>
          </p:cNvPr>
          <p:cNvSpPr/>
          <p:nvPr/>
        </p:nvSpPr>
        <p:spPr>
          <a:xfrm>
            <a:off x="426360" y="1436518"/>
            <a:ext cx="11018751" cy="3548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206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Onboard business users in Production (Currently in UAT)</a:t>
            </a:r>
            <a:endParaRPr lang="en-IN" b="1" dirty="0">
              <a:solidFill>
                <a:srgbClr val="00206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endParaRPr lang="en-IN" dirty="0">
              <a:solidFill>
                <a:srgbClr val="00206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206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Extend Functionalities to meet Enterprise reporting platform capabilities (In Discussion)</a:t>
            </a: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endParaRPr lang="en-IN" dirty="0">
              <a:solidFill>
                <a:srgbClr val="00206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206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Add more metrics </a:t>
            </a:r>
            <a:endParaRPr lang="en-IN" b="1" dirty="0">
              <a:solidFill>
                <a:srgbClr val="00206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endParaRPr lang="en-IN" dirty="0">
              <a:solidFill>
                <a:srgbClr val="00206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206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Enforce group specific access control lists</a:t>
            </a: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endParaRPr lang="en-IN" dirty="0">
              <a:solidFill>
                <a:srgbClr val="00206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206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Optimize Metrics computation time to facilitate Near Real Time metrics (Futuristic Goal)</a:t>
            </a: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endParaRPr lang="en-IN" dirty="0">
              <a:solidFill>
                <a:srgbClr val="00206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Enhance User Experience / POC for Voice based analytics</a:t>
            </a:r>
            <a:endParaRPr lang="en-IN" dirty="0">
              <a:solidFill>
                <a:srgbClr val="00206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924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7CA7-FCC3-BE43-A7A3-3C6502A2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/>
              <a:t>APPENDIX: SEED GAH – Infra Cost Estimate per year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64337E-AB66-8F4D-9A8B-EB448E219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88019"/>
              </p:ext>
            </p:extLst>
          </p:nvPr>
        </p:nvGraphicFramePr>
        <p:xfrm>
          <a:off x="1266825" y="1949353"/>
          <a:ext cx="9067800" cy="2858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9152">
                  <a:extLst>
                    <a:ext uri="{9D8B030D-6E8A-4147-A177-3AD203B41FA5}">
                      <a16:colId xmlns:a16="http://schemas.microsoft.com/office/drawing/2014/main" val="307553266"/>
                    </a:ext>
                  </a:extLst>
                </a:gridCol>
                <a:gridCol w="3131548">
                  <a:extLst>
                    <a:ext uri="{9D8B030D-6E8A-4147-A177-3AD203B41FA5}">
                      <a16:colId xmlns:a16="http://schemas.microsoft.com/office/drawing/2014/main" val="1441836204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990096127"/>
                    </a:ext>
                  </a:extLst>
                </a:gridCol>
              </a:tblGrid>
              <a:tr h="369777">
                <a:tc>
                  <a:txBody>
                    <a:bodyPr/>
                    <a:lstStyle/>
                    <a:p>
                      <a:r>
                        <a:rPr lang="en-US" dirty="0"/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SEED GAH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957675"/>
                  </a:ext>
                </a:extLst>
              </a:tr>
              <a:tr h="601774">
                <a:tc>
                  <a:txBody>
                    <a:bodyPr/>
                    <a:lstStyle/>
                    <a:p>
                      <a:r>
                        <a:rPr lang="en-US" dirty="0"/>
                        <a:t>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concurrent users per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only by provisioned infra</a:t>
                      </a:r>
                    </a:p>
                    <a:p>
                      <a:r>
                        <a:rPr lang="en-US" dirty="0"/>
                        <a:t>No limits due to application logic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038792"/>
                  </a:ext>
                </a:extLst>
              </a:tr>
              <a:tr h="369777">
                <a:tc>
                  <a:txBody>
                    <a:bodyPr/>
                    <a:lstStyle/>
                    <a:p>
                      <a:r>
                        <a:rPr lang="en-US" dirty="0"/>
                        <a:t>Backend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Redshift (3 node ds2.8xlarge)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876839"/>
                  </a:ext>
                </a:extLst>
              </a:tr>
              <a:tr h="369777">
                <a:tc>
                  <a:txBody>
                    <a:bodyPr/>
                    <a:lstStyle/>
                    <a:p>
                      <a:r>
                        <a:rPr lang="en-US" dirty="0"/>
                        <a:t>Application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+ Lambda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966967"/>
                  </a:ext>
                </a:extLst>
              </a:tr>
              <a:tr h="369777">
                <a:tc>
                  <a:txBody>
                    <a:bodyPr/>
                    <a:lstStyle/>
                    <a:p>
                      <a:r>
                        <a:rPr lang="en-US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Zero Maintenance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651161"/>
                  </a:ext>
                </a:extLst>
              </a:tr>
              <a:tr h="369777">
                <a:tc>
                  <a:txBody>
                    <a:bodyPr/>
                    <a:lstStyle/>
                    <a:p>
                      <a:r>
                        <a:rPr lang="en-US" dirty="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S3, DynamoDB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823109"/>
                  </a:ext>
                </a:extLst>
              </a:tr>
              <a:tr h="369777">
                <a:tc>
                  <a:txBody>
                    <a:bodyPr/>
                    <a:lstStyle/>
                    <a:p>
                      <a:r>
                        <a:rPr lang="en-US" dirty="0"/>
                        <a:t>Notification, Queues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SNS, SQS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0608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BC2AA0D-AFC0-C249-91D2-8C9D4D0BED27}"/>
              </a:ext>
            </a:extLst>
          </p:cNvPr>
          <p:cNvSpPr txBox="1"/>
          <p:nvPr/>
        </p:nvSpPr>
        <p:spPr>
          <a:xfrm>
            <a:off x="1266825" y="5644222"/>
            <a:ext cx="5355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* Estimated costs for the current capabilities and current scale required</a:t>
            </a:r>
          </a:p>
        </p:txBody>
      </p:sp>
    </p:spTree>
    <p:extLst>
      <p:ext uri="{BB962C8B-B14F-4D97-AF65-F5344CB8AC3E}">
        <p14:creationId xmlns:p14="http://schemas.microsoft.com/office/powerpoint/2010/main" val="2535030332"/>
      </p:ext>
    </p:extLst>
  </p:cSld>
  <p:clrMapOvr>
    <a:masterClrMapping/>
  </p:clrMapOvr>
</p:sld>
</file>

<file path=ppt/theme/theme1.xml><?xml version="1.0" encoding="utf-8"?>
<a:theme xmlns:a="http://schemas.openxmlformats.org/drawingml/2006/main" name="1_Larissa-Design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614</Words>
  <Application>Microsoft Office PowerPoint</Application>
  <PresentationFormat>Widescreen</PresentationFormat>
  <Paragraphs>119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Calibri Light</vt:lpstr>
      <vt:lpstr>Dosis</vt:lpstr>
      <vt:lpstr>Open Sans</vt:lpstr>
      <vt:lpstr>Segoe UI</vt:lpstr>
      <vt:lpstr>Segoe UI Semibold</vt:lpstr>
      <vt:lpstr>Symbol</vt:lpstr>
      <vt:lpstr>Wingdings</vt:lpstr>
      <vt:lpstr>1_Larissa-Design</vt:lpstr>
      <vt:lpstr>Office Theme</vt:lpstr>
      <vt:lpstr>Sysco Guided Ad-Hoc Platform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APPENDIX: SEED GAH – Infra Cost Estimate per year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Karthikeyan Sankaran</dc:creator>
  <cp:lastModifiedBy>Lavanya Dillibabu</cp:lastModifiedBy>
  <cp:revision>181</cp:revision>
  <dcterms:created xsi:type="dcterms:W3CDTF">2016-10-14T08:30:07Z</dcterms:created>
  <dcterms:modified xsi:type="dcterms:W3CDTF">2018-08-21T10:33:56Z</dcterms:modified>
</cp:coreProperties>
</file>