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3" r:id="rId2"/>
    <p:sldId id="360" r:id="rId3"/>
    <p:sldId id="1051" r:id="rId4"/>
    <p:sldId id="764" r:id="rId5"/>
    <p:sldId id="1010" r:id="rId6"/>
    <p:sldId id="763" r:id="rId7"/>
    <p:sldId id="365" r:id="rId8"/>
    <p:sldId id="364" r:id="rId9"/>
    <p:sldId id="1052" r:id="rId10"/>
    <p:sldId id="366" r:id="rId11"/>
    <p:sldId id="1053" r:id="rId12"/>
    <p:sldId id="1167" r:id="rId13"/>
    <p:sldId id="1195" r:id="rId14"/>
    <p:sldId id="1032" r:id="rId15"/>
    <p:sldId id="1196" r:id="rId16"/>
    <p:sldId id="1198" r:id="rId17"/>
    <p:sldId id="1197" r:id="rId18"/>
    <p:sldId id="1054" r:id="rId19"/>
    <p:sldId id="1055" r:id="rId20"/>
    <p:sldId id="361" r:id="rId21"/>
    <p:sldId id="1085" r:id="rId22"/>
    <p:sldId id="1144" r:id="rId23"/>
    <p:sldId id="31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9D9D"/>
    <a:srgbClr val="62B7BF"/>
    <a:srgbClr val="41797F"/>
    <a:srgbClr val="82F4FF"/>
    <a:srgbClr val="213D40"/>
    <a:srgbClr val="75DBE5"/>
    <a:srgbClr val="48B296"/>
    <a:srgbClr val="BCBE96"/>
    <a:srgbClr val="818285"/>
    <a:srgbClr val="7BB2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0" autoAdjust="0"/>
    <p:restoredTop sz="93886" autoAdjust="0"/>
  </p:normalViewPr>
  <p:slideViewPr>
    <p:cSldViewPr snapToGrid="0">
      <p:cViewPr varScale="1">
        <p:scale>
          <a:sx n="74" d="100"/>
          <a:sy n="74"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D36E9-A0E9-4846-8C85-C848CF7E589D}" type="datetimeFigureOut">
              <a:rPr lang="en-IN" smtClean="0"/>
              <a:t>06-08-2018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053C-B34D-45C4-8EAE-EC63D9CB1012}" type="slidenum">
              <a:rPr lang="en-IN" smtClean="0"/>
              <a:t>‹#›</a:t>
            </a:fld>
            <a:endParaRPr lang="en-IN"/>
          </a:p>
        </p:txBody>
      </p:sp>
    </p:spTree>
    <p:extLst>
      <p:ext uri="{BB962C8B-B14F-4D97-AF65-F5344CB8AC3E}">
        <p14:creationId xmlns:p14="http://schemas.microsoft.com/office/powerpoint/2010/main" val="2751578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9EF5D9-8A29-4E10-B671-22183B73EF32}" type="slidenum">
              <a:rPr lang="en-IN" smtClean="0">
                <a:solidFill>
                  <a:prstClr val="black"/>
                </a:solidFill>
              </a:rPr>
              <a:pPr/>
              <a:t>1</a:t>
            </a:fld>
            <a:endParaRPr lang="en-IN" dirty="0">
              <a:solidFill>
                <a:prstClr val="black"/>
              </a:solidFill>
            </a:endParaRPr>
          </a:p>
        </p:txBody>
      </p:sp>
    </p:spTree>
    <p:extLst>
      <p:ext uri="{BB962C8B-B14F-4D97-AF65-F5344CB8AC3E}">
        <p14:creationId xmlns:p14="http://schemas.microsoft.com/office/powerpoint/2010/main" val="2978341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288C2B-5681-4065-AE4F-4E5210754A72}" type="slidenum">
              <a:rPr lang="en-US" smtClean="0"/>
              <a:t>5</a:t>
            </a:fld>
            <a:endParaRPr lang="en-US" dirty="0"/>
          </a:p>
        </p:txBody>
      </p:sp>
    </p:spTree>
    <p:extLst>
      <p:ext uri="{BB962C8B-B14F-4D97-AF65-F5344CB8AC3E}">
        <p14:creationId xmlns:p14="http://schemas.microsoft.com/office/powerpoint/2010/main" val="2378901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E7C9F45-6BF4-425C-B6BC-17048751ADD4}" type="slidenum">
              <a:rPr lang="en-US" smtClean="0"/>
              <a:pPr/>
              <a:t>14</a:t>
            </a:fld>
            <a:endParaRPr lang="en-US" dirty="0"/>
          </a:p>
        </p:txBody>
      </p:sp>
    </p:spTree>
    <p:extLst>
      <p:ext uri="{BB962C8B-B14F-4D97-AF65-F5344CB8AC3E}">
        <p14:creationId xmlns:p14="http://schemas.microsoft.com/office/powerpoint/2010/main" val="644579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E7C9F45-6BF4-425C-B6BC-17048751ADD4}" type="slidenum">
              <a:rPr lang="en-US" smtClean="0"/>
              <a:pPr/>
              <a:t>21</a:t>
            </a:fld>
            <a:endParaRPr lang="en-US" dirty="0"/>
          </a:p>
        </p:txBody>
      </p:sp>
    </p:spTree>
    <p:extLst>
      <p:ext uri="{BB962C8B-B14F-4D97-AF65-F5344CB8AC3E}">
        <p14:creationId xmlns:p14="http://schemas.microsoft.com/office/powerpoint/2010/main" val="4078687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C9F45-6BF4-425C-B6BC-17048751ADD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8738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8394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869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76566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0" y="24468"/>
            <a:ext cx="11078817" cy="899665"/>
          </a:xfrm>
          <a:prstGeom prst="rect">
            <a:avLst/>
          </a:prstGeo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a:prstGeom prst="rect">
            <a:avLst/>
          </a:prstGeo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40946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 charteo.com / Design 1">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97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grpSp>
        <p:nvGrpSpPr>
          <p:cNvPr id="12" name="Gruppieren 11"/>
          <p:cNvGrpSpPr/>
          <p:nvPr userDrawn="1"/>
        </p:nvGrpSpPr>
        <p:grpSpPr>
          <a:xfrm>
            <a:off x="4404778" y="324720"/>
            <a:ext cx="5921126" cy="6533280"/>
            <a:chOff x="2321944" y="0"/>
            <a:chExt cx="6214611" cy="6858000"/>
          </a:xfrm>
        </p:grpSpPr>
        <p:pic>
          <p:nvPicPr>
            <p:cNvPr id="13" name="Grafik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21944" y="0"/>
              <a:ext cx="6214611" cy="6858000"/>
            </a:xfrm>
            <a:prstGeom prst="rect">
              <a:avLst/>
            </a:prstGeom>
          </p:spPr>
        </p:pic>
        <p:pic>
          <p:nvPicPr>
            <p:cNvPr id="14" name="Grafik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433056" y="0"/>
              <a:ext cx="6103499" cy="6858000"/>
            </a:xfrm>
            <a:prstGeom prst="rect">
              <a:avLst/>
            </a:prstGeom>
          </p:spPr>
        </p:pic>
      </p:grpSp>
      <p:sp>
        <p:nvSpPr>
          <p:cNvPr id="11" name="Rechteck 10"/>
          <p:cNvSpPr/>
          <p:nvPr userDrawn="1"/>
        </p:nvSpPr>
        <p:spPr bwMode="auto">
          <a:xfrm>
            <a:off x="1" y="2368446"/>
            <a:ext cx="12192000" cy="4489554"/>
          </a:xfrm>
          <a:prstGeom prst="rect">
            <a:avLst/>
          </a:prstGeom>
          <a:gradFill>
            <a:gsLst>
              <a:gs pos="0">
                <a:srgbClr val="000000">
                  <a:alpha val="0"/>
                </a:srgbClr>
              </a:gs>
              <a:gs pos="100000">
                <a:schemeClr val="tx1">
                  <a:alpha val="15000"/>
                </a:schemeClr>
              </a:gs>
            </a:gsLst>
            <a:lin ang="5400000" scaled="0"/>
          </a:gradFill>
          <a:ln w="12700">
            <a:noFill/>
            <a:round/>
            <a:headEnd/>
            <a:tailEnd/>
          </a:ln>
        </p:spPr>
        <p:txBody>
          <a:bodyPr rtlCol="0" anchor="ctr"/>
          <a:lstStyle/>
          <a:p>
            <a:pPr algn="ctr"/>
            <a:endParaRPr lang="de-DE" dirty="0">
              <a:solidFill>
                <a:prstClr val="black"/>
              </a:solidFill>
            </a:endParaRPr>
          </a:p>
        </p:txBody>
      </p:sp>
      <p:sp>
        <p:nvSpPr>
          <p:cNvPr id="16" name="Titel 1"/>
          <p:cNvSpPr>
            <a:spLocks noGrp="1"/>
          </p:cNvSpPr>
          <p:nvPr>
            <p:ph type="ctrTitle"/>
          </p:nvPr>
        </p:nvSpPr>
        <p:spPr>
          <a:xfrm>
            <a:off x="707127" y="2351194"/>
            <a:ext cx="6078731" cy="1416050"/>
          </a:xfrm>
          <a:prstGeom prst="rect">
            <a:avLst/>
          </a:prstGeom>
        </p:spPr>
        <p:txBody>
          <a:bodyPr>
            <a:noAutofit/>
          </a:bodyPr>
          <a:lstStyle>
            <a:lvl1pPr algn="l">
              <a:defRPr sz="6000">
                <a:solidFill>
                  <a:schemeClr val="tx1">
                    <a:lumMod val="65000"/>
                    <a:lumOff val="35000"/>
                  </a:schemeClr>
                </a:solidFill>
                <a:effectLst>
                  <a:outerShdw blurRad="38100" dist="25400" dir="2700000" algn="tl" rotWithShape="0">
                    <a:prstClr val="black">
                      <a:alpha val="40000"/>
                    </a:prstClr>
                  </a:outerShdw>
                </a:effectLst>
              </a:defRPr>
            </a:lvl1pPr>
          </a:lstStyle>
          <a:p>
            <a:r>
              <a:rPr lang="de-DE" dirty="0"/>
              <a:t>Titelmasterformat durch Klicken bearbeiten</a:t>
            </a:r>
          </a:p>
        </p:txBody>
      </p:sp>
    </p:spTree>
    <p:extLst>
      <p:ext uri="{BB962C8B-B14F-4D97-AF65-F5344CB8AC3E}">
        <p14:creationId xmlns:p14="http://schemas.microsoft.com/office/powerpoint/2010/main" val="1318277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324042" y="238543"/>
            <a:ext cx="11543103" cy="616455"/>
          </a:xfrm>
          <a:prstGeom prst="rect">
            <a:avLst/>
          </a:prstGeom>
        </p:spPr>
        <p:txBody>
          <a:bodyPr anchor="ctr" anchorCtr="0">
            <a:noAutofit/>
          </a:bodyPr>
          <a:lstStyle>
            <a:lvl1pPr>
              <a:lnSpc>
                <a:spcPct val="100000"/>
              </a:lnSpc>
              <a:defRPr/>
            </a:lvl1pPr>
          </a:lstStyle>
          <a:p>
            <a:endParaRPr lang="de-DE" dirty="0"/>
          </a:p>
        </p:txBody>
      </p:sp>
      <p:sp>
        <p:nvSpPr>
          <p:cNvPr id="9" name="Textplatzhalter 7"/>
          <p:cNvSpPr>
            <a:spLocks noGrp="1"/>
          </p:cNvSpPr>
          <p:nvPr>
            <p:ph type="body" sz="quarter" idx="13"/>
          </p:nvPr>
        </p:nvSpPr>
        <p:spPr>
          <a:xfrm>
            <a:off x="324041" y="854994"/>
            <a:ext cx="11543103" cy="336244"/>
          </a:xfrm>
          <a:prstGeom prst="rect">
            <a:avLst/>
          </a:prstGeom>
        </p:spPr>
        <p:txBody>
          <a:bodyPr lIns="0" tIns="0" rIns="0" bIns="0" anchor="t" anchorCtr="0">
            <a:noAutofit/>
          </a:bodyPr>
          <a:lstStyle>
            <a:lvl1pPr marL="0" indent="0">
              <a:buNone/>
              <a:defRPr sz="2000"/>
            </a:lvl1pPr>
          </a:lstStyle>
          <a:p>
            <a:pPr lvl="0"/>
            <a:r>
              <a:rPr lang="en-US" dirty="0"/>
              <a:t>Click to edit Master text styles</a:t>
            </a:r>
          </a:p>
        </p:txBody>
      </p:sp>
    </p:spTree>
    <p:extLst>
      <p:ext uri="{BB962C8B-B14F-4D97-AF65-F5344CB8AC3E}">
        <p14:creationId xmlns:p14="http://schemas.microsoft.com/office/powerpoint/2010/main" val="565771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Leer">
    <p:spTree>
      <p:nvGrpSpPr>
        <p:cNvPr id="1" name=""/>
        <p:cNvGrpSpPr/>
        <p:nvPr/>
      </p:nvGrpSpPr>
      <p:grpSpPr>
        <a:xfrm>
          <a:off x="0" y="0"/>
          <a:ext cx="0" cy="0"/>
          <a:chOff x="0" y="0"/>
          <a:chExt cx="0" cy="0"/>
        </a:xfrm>
      </p:grpSpPr>
      <p:sp>
        <p:nvSpPr>
          <p:cNvPr id="8" name="Foliennummernplatzhalter 1"/>
          <p:cNvSpPr txBox="1">
            <a:spLocks/>
          </p:cNvSpPr>
          <p:nvPr userDrawn="1"/>
        </p:nvSpPr>
        <p:spPr>
          <a:xfrm>
            <a:off x="235465" y="6418833"/>
            <a:ext cx="586484"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8004D2-D520-4FA7-90AC-2FA42E418E7D}"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2593101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4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871455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6120"/>
            <a:ext cx="10369731" cy="340270"/>
          </a:xfrm>
        </p:spPr>
        <p:txBody>
          <a:bodyPr/>
          <a:lstStyle>
            <a:lvl1pPr>
              <a:defRPr sz="3200">
                <a:solidFill>
                  <a:schemeClr val="bg1"/>
                </a:solidFill>
                <a:latin typeface="Cambria" panose="02040503050406030204" pitchFamily="18" charset="0"/>
              </a:defRPr>
            </a:lvl1pPr>
          </a:lstStyle>
          <a:p>
            <a:r>
              <a:rPr lang="en-US" dirty="0"/>
              <a:t>Click to edit Master title style</a:t>
            </a:r>
          </a:p>
        </p:txBody>
      </p:sp>
      <p:sp>
        <p:nvSpPr>
          <p:cNvPr id="5" name="Slide Number Placeholder 1"/>
          <p:cNvSpPr>
            <a:spLocks noGrp="1"/>
          </p:cNvSpPr>
          <p:nvPr>
            <p:ph type="sldNum" sz="quarter" idx="4"/>
          </p:nvPr>
        </p:nvSpPr>
        <p:spPr>
          <a:xfrm>
            <a:off x="5807969" y="6492878"/>
            <a:ext cx="5760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4D6C6-E9DC-4C53-84A2-C6618C29E345}" type="slidenum">
              <a:rPr lang="en-IN" smtClean="0">
                <a:solidFill>
                  <a:srgbClr val="000000">
                    <a:tint val="75000"/>
                  </a:srgbClr>
                </a:solidFill>
              </a:rPr>
              <a:pPr/>
              <a:t>‹#›</a:t>
            </a:fld>
            <a:endParaRPr lang="en-IN" dirty="0">
              <a:solidFill>
                <a:srgbClr val="000000">
                  <a:tint val="75000"/>
                </a:srgbClr>
              </a:solidFill>
            </a:endParaRPr>
          </a:p>
        </p:txBody>
      </p:sp>
    </p:spTree>
    <p:extLst>
      <p:ext uri="{BB962C8B-B14F-4D97-AF65-F5344CB8AC3E}">
        <p14:creationId xmlns:p14="http://schemas.microsoft.com/office/powerpoint/2010/main" val="2218760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5" name="Rectangle 4"/>
          <p:cNvSpPr/>
          <p:nvPr userDrawn="1"/>
        </p:nvSpPr>
        <p:spPr>
          <a:xfrm>
            <a:off x="0" y="6613540"/>
            <a:ext cx="12192000" cy="244461"/>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6" name="TextBox 5"/>
          <p:cNvSpPr txBox="1"/>
          <p:nvPr userDrawn="1"/>
        </p:nvSpPr>
        <p:spPr>
          <a:xfrm>
            <a:off x="11593202" y="6604658"/>
            <a:ext cx="595167" cy="246221"/>
          </a:xfrm>
          <a:prstGeom prst="rect">
            <a:avLst/>
          </a:prstGeom>
          <a:noFill/>
        </p:spPr>
        <p:txBody>
          <a:bodyPr wrap="square" rtlCol="0" anchor="t">
            <a:spAutoFit/>
          </a:bodyPr>
          <a:lstStyle/>
          <a:p>
            <a:pPr algn="ctr" defTabSz="457200"/>
            <a:fld id="{1C2845D7-22DA-3B46-92A8-88FE0EBE9504}" type="slidenum">
              <a:rPr lang="en-US" sz="1000">
                <a:solidFill>
                  <a:srgbClr val="FFFFFF"/>
                </a:solidFill>
              </a:rPr>
              <a:pPr algn="ctr" defTabSz="457200"/>
              <a:t>‹#›</a:t>
            </a:fld>
            <a:endParaRPr lang="en-US" sz="1000" dirty="0">
              <a:solidFill>
                <a:srgbClr val="FFFFFF"/>
              </a:solidFill>
            </a:endParaRPr>
          </a:p>
        </p:txBody>
      </p:sp>
      <p:sp>
        <p:nvSpPr>
          <p:cNvPr id="9" name="Title 16"/>
          <p:cNvSpPr>
            <a:spLocks noGrp="1"/>
          </p:cNvSpPr>
          <p:nvPr>
            <p:ph type="title"/>
          </p:nvPr>
        </p:nvSpPr>
        <p:spPr>
          <a:xfrm>
            <a:off x="334183" y="224243"/>
            <a:ext cx="11259357" cy="513911"/>
          </a:xfrm>
          <a:ln>
            <a:noFill/>
          </a:ln>
        </p:spPr>
        <p:txBody>
          <a:bodyPr>
            <a:noAutofit/>
          </a:bodyPr>
          <a:lstStyle>
            <a:lvl1pPr algn="l">
              <a:defRPr sz="3200">
                <a:solidFill>
                  <a:schemeClr val="accent1"/>
                </a:solidFill>
              </a:defRPr>
            </a:lvl1pPr>
          </a:lstStyle>
          <a:p>
            <a:r>
              <a:rPr lang="en-US" dirty="0"/>
              <a:t>Click to edit Master title style</a:t>
            </a:r>
          </a:p>
        </p:txBody>
      </p:sp>
      <p:sp>
        <p:nvSpPr>
          <p:cNvPr id="10" name="Content Placeholder 14"/>
          <p:cNvSpPr>
            <a:spLocks noGrp="1"/>
          </p:cNvSpPr>
          <p:nvPr>
            <p:ph sz="quarter" idx="14"/>
          </p:nvPr>
        </p:nvSpPr>
        <p:spPr>
          <a:xfrm>
            <a:off x="514351" y="1465031"/>
            <a:ext cx="10972800" cy="4652089"/>
          </a:xfrm>
        </p:spPr>
        <p:txBody>
          <a:bodyPr/>
          <a:lstStyle>
            <a:lvl1pPr marL="0" indent="0">
              <a:buNone/>
              <a:defRPr sz="2200"/>
            </a:lvl1pPr>
            <a:lvl2pPr marL="284163" indent="-284163">
              <a:buFont typeface="Arial"/>
              <a:buChar char="•"/>
              <a:defRPr sz="1700">
                <a:solidFill>
                  <a:schemeClr val="tx2"/>
                </a:solidFill>
              </a:defRPr>
            </a:lvl2pPr>
          </a:lstStyle>
          <a:p>
            <a:pPr lvl="0"/>
            <a:r>
              <a:rPr lang="en-US" dirty="0"/>
              <a:t>Click to edit Master text styles</a:t>
            </a:r>
          </a:p>
          <a:p>
            <a:pPr lvl="1"/>
            <a:r>
              <a:rPr lang="en-US" dirty="0"/>
              <a:t>Second level</a:t>
            </a:r>
          </a:p>
        </p:txBody>
      </p:sp>
      <p:pic>
        <p:nvPicPr>
          <p:cNvPr id="11" name="Picture 10" descr="HotwireLogowithR_fullwht.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2889" y="6665936"/>
            <a:ext cx="836667" cy="130942"/>
          </a:xfrm>
          <a:prstGeom prst="rect">
            <a:avLst/>
          </a:prstGeom>
        </p:spPr>
      </p:pic>
      <p:sp>
        <p:nvSpPr>
          <p:cNvPr id="12" name="Text Placeholder 18"/>
          <p:cNvSpPr>
            <a:spLocks noGrp="1"/>
          </p:cNvSpPr>
          <p:nvPr>
            <p:ph type="body" sz="quarter" idx="10"/>
          </p:nvPr>
        </p:nvSpPr>
        <p:spPr>
          <a:xfrm>
            <a:off x="334183" y="708840"/>
            <a:ext cx="11259357" cy="419710"/>
          </a:xfrm>
          <a:prstGeom prst="rect">
            <a:avLst/>
          </a:prstGeom>
        </p:spPr>
        <p:txBody>
          <a:bodyPr>
            <a:noAutofit/>
          </a:bodyPr>
          <a:lstStyle>
            <a:lvl1pPr marL="0" indent="0">
              <a:buNone/>
              <a:defRPr sz="2200"/>
            </a:lvl1pPr>
          </a:lstStyle>
          <a:p>
            <a:pPr lvl="0"/>
            <a:r>
              <a:rPr lang="en-US" dirty="0"/>
              <a:t>Click to edit Master text styles</a:t>
            </a:r>
          </a:p>
        </p:txBody>
      </p:sp>
    </p:spTree>
    <p:extLst>
      <p:ext uri="{BB962C8B-B14F-4D97-AF65-F5344CB8AC3E}">
        <p14:creationId xmlns:p14="http://schemas.microsoft.com/office/powerpoint/2010/main" val="94749355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vert="horz" wrap="none" lIns="72000" tIns="0" rIns="72000" bIns="0" rtlCol="0" anchor="ctr">
            <a:spAutoFit/>
          </a:bodyPr>
          <a:lstStyle>
            <a:lvl1pPr>
              <a:defRPr lang="en-US"/>
            </a:lvl1pPr>
          </a:lstStyle>
          <a:p>
            <a:pPr lvl="0"/>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14286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4047" y="238544"/>
            <a:ext cx="11543103"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4047" y="854994"/>
            <a:ext cx="11543103" cy="336244"/>
          </a:xfrm>
        </p:spPr>
        <p:txBody>
          <a:bodyPr lIns="0" tIns="0" rIns="0" bIns="0" anchor="t" anchorCtr="0">
            <a:noAutofit/>
          </a:bodyPr>
          <a:lstStyle>
            <a:lvl1pPr marL="0" indent="0">
              <a:buNone/>
              <a:defRPr sz="1500"/>
            </a:lvl1pPr>
          </a:lstStyle>
          <a:p>
            <a:pPr lvl="0"/>
            <a:r>
              <a:rPr lang="en-US"/>
              <a:t>Click to edit Master text styles</a:t>
            </a:r>
          </a:p>
        </p:txBody>
      </p:sp>
      <p:sp>
        <p:nvSpPr>
          <p:cNvPr id="11" name="Datumsplatzhalter 10"/>
          <p:cNvSpPr>
            <a:spLocks noGrp="1"/>
          </p:cNvSpPr>
          <p:nvPr>
            <p:ph type="dt" sz="half" idx="14"/>
          </p:nvPr>
        </p:nvSpPr>
        <p:spPr/>
        <p:txBody>
          <a:bodyPr/>
          <a:lstStyle/>
          <a:p>
            <a:endParaRPr lang="de-DE" dirty="0">
              <a:solidFill>
                <a:prstClr val="black">
                  <a:tint val="75000"/>
                </a:prstClr>
              </a:solidFill>
            </a:endParaRPr>
          </a:p>
        </p:txBody>
      </p:sp>
      <p:sp>
        <p:nvSpPr>
          <p:cNvPr id="12" name="Fußzeilenplatzhalter 11"/>
          <p:cNvSpPr>
            <a:spLocks noGrp="1"/>
          </p:cNvSpPr>
          <p:nvPr>
            <p:ph type="ftr" sz="quarter" idx="15"/>
          </p:nvPr>
        </p:nvSpPr>
        <p:spPr/>
        <p:txBody>
          <a:bodyPr/>
          <a:lstStyle/>
          <a:p>
            <a:endParaRPr lang="de-DE" dirty="0">
              <a:solidFill>
                <a:prstClr val="black">
                  <a:tint val="75000"/>
                </a:prstClr>
              </a:solidFill>
            </a:endParaRPr>
          </a:p>
        </p:txBody>
      </p:sp>
      <p:sp>
        <p:nvSpPr>
          <p:cNvPr id="13" name="Foliennummernplatzhalter 12"/>
          <p:cNvSpPr>
            <a:spLocks noGrp="1"/>
          </p:cNvSpPr>
          <p:nvPr>
            <p:ph type="sldNum" sz="quarter" idx="16"/>
          </p:nvPr>
        </p:nvSpPr>
        <p:spPr/>
        <p:txBody>
          <a:bodyPr/>
          <a:lstStyle/>
          <a:p>
            <a:fld id="{9DC1E638-3F78-4E0D-883A-B278700C48C0}"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6632828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5839" y="2766559"/>
            <a:ext cx="10294131" cy="3238456"/>
          </a:xfrm>
          <a:noFill/>
        </p:spPr>
        <p:txBody>
          <a:bodyPr tIns="91440" bIns="91440" anchor="t" anchorCtr="0"/>
          <a:lstStyle>
            <a:lvl1pPr>
              <a:defRPr sz="5400" spc="-98" baseline="0">
                <a:gradFill>
                  <a:gsLst>
                    <a:gs pos="100000">
                      <a:schemeClr val="tx1"/>
                    </a:gs>
                    <a:gs pos="0">
                      <a:schemeClr val="tx1"/>
                    </a:gs>
                  </a:gsLst>
                  <a:lin ang="5400000" scaled="0"/>
                </a:gradFill>
                <a:latin typeface="Segoe UI Light" panose="020B0502040204020203" pitchFamily="34" charset="0"/>
              </a:defRPr>
            </a:lvl1pPr>
          </a:lstStyle>
          <a:p>
            <a:r>
              <a:rPr lang="en-US" dirty="0"/>
              <a:t>Section title</a:t>
            </a:r>
          </a:p>
        </p:txBody>
      </p:sp>
    </p:spTree>
    <p:extLst>
      <p:ext uri="{BB962C8B-B14F-4D97-AF65-F5344CB8AC3E}">
        <p14:creationId xmlns:p14="http://schemas.microsoft.com/office/powerpoint/2010/main" val="133524038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4"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4"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EED6F73-3782-444D-9664-140C1614846A}" type="slidenum">
              <a:rPr lang="en-US" smtClean="0">
                <a:solidFill>
                  <a:prstClr val="black">
                    <a:tint val="75000"/>
                  </a:prstClr>
                </a:solidFill>
              </a:rPr>
              <a:pPr/>
              <a:t>‹#›</a:t>
            </a:fld>
            <a:endParaRPr lang="en-US">
              <a:solidFill>
                <a:prstClr val="black">
                  <a:tint val="75000"/>
                </a:prstClr>
              </a:solidFill>
            </a:endParaRPr>
          </a:p>
        </p:txBody>
      </p:sp>
      <p:sp>
        <p:nvSpPr>
          <p:cNvPr id="9" name="Picture Placeholder 8"/>
          <p:cNvSpPr>
            <a:spLocks noGrp="1"/>
          </p:cNvSpPr>
          <p:nvPr>
            <p:ph type="pic" sz="quarter" idx="13"/>
          </p:nvPr>
        </p:nvSpPr>
        <p:spPr>
          <a:xfrm>
            <a:off x="5949954" y="1350963"/>
            <a:ext cx="1027113" cy="2159000"/>
          </a:xfrm>
        </p:spPr>
        <p:txBody>
          <a:bodyPr/>
          <a:lstStyle/>
          <a:p>
            <a:r>
              <a:rPr lang="en-US"/>
              <a:t>Click icon to add picture</a:t>
            </a:r>
            <a:endParaRPr lang="en-IN"/>
          </a:p>
        </p:txBody>
      </p:sp>
      <p:pic>
        <p:nvPicPr>
          <p:cNvPr id="8" name="Picture 7"/>
          <p:cNvPicPr>
            <a:picLocks noChangeAspect="1"/>
          </p:cNvPicPr>
          <p:nvPr userDrawn="1"/>
        </p:nvPicPr>
        <p:blipFill rotWithShape="1">
          <a:blip r:embed="rId2"/>
          <a:srcRect b="5985"/>
          <a:stretch/>
        </p:blipFill>
        <p:spPr>
          <a:xfrm>
            <a:off x="4" y="8"/>
            <a:ext cx="12192000" cy="6850967"/>
          </a:xfrm>
          <a:prstGeom prst="rect">
            <a:avLst/>
          </a:prstGeom>
        </p:spPr>
      </p:pic>
      <p:sp>
        <p:nvSpPr>
          <p:cNvPr id="10" name="Rectangle 9"/>
          <p:cNvSpPr/>
          <p:nvPr userDrawn="1"/>
        </p:nvSpPr>
        <p:spPr>
          <a:xfrm>
            <a:off x="0" y="0"/>
            <a:ext cx="7439025" cy="6858000"/>
          </a:xfrm>
          <a:prstGeom prst="rect">
            <a:avLst/>
          </a:prstGeom>
          <a:blipFill dpi="0" rotWithShape="1">
            <a:blip r:embed="rId3">
              <a:alphaModFix amt="94000"/>
            </a:blip>
            <a:srcRect/>
            <a:stretch>
              <a:fillRect/>
            </a:stretch>
          </a:blipFill>
          <a:ln>
            <a:no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1278" y="261444"/>
            <a:ext cx="2807288" cy="1985078"/>
          </a:xfrm>
          <a:prstGeom prst="rect">
            <a:avLst/>
          </a:prstGeom>
        </p:spPr>
      </p:pic>
    </p:spTree>
    <p:extLst>
      <p:ext uri="{BB962C8B-B14F-4D97-AF65-F5344CB8AC3E}">
        <p14:creationId xmlns:p14="http://schemas.microsoft.com/office/powerpoint/2010/main" val="3302257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9" name="Rectangle 8"/>
          <p:cNvSpPr/>
          <p:nvPr userDrawn="1"/>
        </p:nvSpPr>
        <p:spPr>
          <a:xfrm>
            <a:off x="26" y="4"/>
            <a:ext cx="12210349" cy="6858000"/>
          </a:xfrm>
          <a:prstGeom prst="rect">
            <a:avLst/>
          </a:prstGeom>
          <a:solidFill>
            <a:srgbClr val="1B6382"/>
          </a:solidFill>
          <a:ln>
            <a:noFill/>
          </a:ln>
        </p:spPr>
        <p:style>
          <a:lnRef idx="2">
            <a:schemeClr val="dk1"/>
          </a:lnRef>
          <a:fillRef idx="1">
            <a:schemeClr val="lt1"/>
          </a:fillRef>
          <a:effectRef idx="0">
            <a:schemeClr val="dk1"/>
          </a:effectRef>
          <a:fontRef idx="minor">
            <a:schemeClr val="dk1"/>
          </a:fontRef>
        </p:style>
        <p:txBody>
          <a:bodyPr lIns="89079" tIns="44544" rIns="89079" bIns="44544" rtlCol="0" anchor="ctr"/>
          <a:lstStyle/>
          <a:p>
            <a:pPr algn="ctr"/>
            <a:endParaRPr lang="en-US" sz="1765" dirty="0">
              <a:solidFill>
                <a:srgbClr val="2F2F2F"/>
              </a:solidFill>
              <a:latin typeface="Segoe UI"/>
            </a:endParaRPr>
          </a:p>
        </p:txBody>
      </p:sp>
    </p:spTree>
    <p:extLst>
      <p:ext uri="{BB962C8B-B14F-4D97-AF65-F5344CB8AC3E}">
        <p14:creationId xmlns:p14="http://schemas.microsoft.com/office/powerpoint/2010/main" val="212888905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Updat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47650" y="212648"/>
            <a:ext cx="10852150" cy="387798"/>
          </a:xfrm>
          <a:prstGeom prst="rect">
            <a:avLst/>
          </a:prstGeom>
        </p:spPr>
        <p:txBody>
          <a:bodyPr vert="horz" lIns="0" tIns="0" rIns="0" bIns="0" rtlCol="0" anchor="t">
            <a:spAutoFit/>
          </a:bodyPr>
          <a:lstStyle/>
          <a:p>
            <a:r>
              <a:rPr lang="en-US" dirty="0"/>
              <a:t>Click to edit Master title style</a:t>
            </a:r>
          </a:p>
        </p:txBody>
      </p:sp>
      <p:sp>
        <p:nvSpPr>
          <p:cNvPr id="5" name="Date Placeholder 3"/>
          <p:cNvSpPr>
            <a:spLocks noGrp="1"/>
          </p:cNvSpPr>
          <p:nvPr>
            <p:ph type="dt" sz="half" idx="2"/>
          </p:nvPr>
        </p:nvSpPr>
        <p:spPr>
          <a:xfrm>
            <a:off x="247650" y="6600764"/>
            <a:ext cx="2743200" cy="184666"/>
          </a:xfrm>
          <a:prstGeom prst="rect">
            <a:avLst/>
          </a:prstGeom>
        </p:spPr>
        <p:txBody>
          <a:bodyPr vert="horz" lIns="0" tIns="0" rIns="0" bIns="0" rtlCol="0" anchor="ctr">
            <a:spAutoFit/>
          </a:bodyPr>
          <a:lstStyle>
            <a:lvl1pPr algn="l">
              <a:defRPr sz="1200">
                <a:solidFill>
                  <a:schemeClr val="tx1">
                    <a:tint val="75000"/>
                  </a:schemeClr>
                </a:solidFill>
              </a:defRPr>
            </a:lvl1pPr>
          </a:lstStyle>
          <a:p>
            <a:endParaRPr lang="en-US"/>
          </a:p>
        </p:txBody>
      </p:sp>
      <p:sp>
        <p:nvSpPr>
          <p:cNvPr id="6" name="Footer Placeholder 4"/>
          <p:cNvSpPr>
            <a:spLocks noGrp="1"/>
          </p:cNvSpPr>
          <p:nvPr>
            <p:ph type="ftr" sz="quarter" idx="3"/>
          </p:nvPr>
        </p:nvSpPr>
        <p:spPr>
          <a:xfrm>
            <a:off x="4038600" y="6600764"/>
            <a:ext cx="4114800" cy="184666"/>
          </a:xfrm>
          <a:prstGeom prst="rect">
            <a:avLst/>
          </a:prstGeom>
        </p:spPr>
        <p:txBody>
          <a:bodyPr vert="horz" lIns="0" tIns="0" rIns="0" bIns="0" rtlCol="0" anchor="ctr">
            <a:spAutoFit/>
          </a:bodyPr>
          <a:lstStyle>
            <a:lvl1pPr algn="ctr">
              <a:defRPr sz="1200">
                <a:solidFill>
                  <a:schemeClr val="tx1">
                    <a:tint val="75000"/>
                  </a:schemeClr>
                </a:solidFill>
              </a:defRPr>
            </a:lvl1pPr>
          </a:lstStyle>
          <a:p>
            <a:r>
              <a:rPr lang="en-US"/>
              <a:t>© LatentView Analytics. Confidential</a:t>
            </a:r>
            <a:endParaRPr lang="en-US" dirty="0"/>
          </a:p>
        </p:txBody>
      </p:sp>
      <p:sp>
        <p:nvSpPr>
          <p:cNvPr id="7" name="Slide Number Placeholder 5"/>
          <p:cNvSpPr>
            <a:spLocks noGrp="1"/>
          </p:cNvSpPr>
          <p:nvPr>
            <p:ph type="sldNum" sz="quarter" idx="4"/>
          </p:nvPr>
        </p:nvSpPr>
        <p:spPr>
          <a:xfrm>
            <a:off x="9338309" y="6600764"/>
            <a:ext cx="2743200" cy="184666"/>
          </a:xfrm>
          <a:prstGeom prst="rect">
            <a:avLst/>
          </a:prstGeom>
        </p:spPr>
        <p:txBody>
          <a:bodyPr vert="horz" lIns="0" tIns="0" rIns="0" bIns="0" rtlCol="0" anchor="ctr">
            <a:spAutoFit/>
          </a:bodyPr>
          <a:lstStyle>
            <a:lvl1pPr algn="r">
              <a:defRPr sz="1200">
                <a:solidFill>
                  <a:schemeClr val="tx1">
                    <a:tint val="75000"/>
                  </a:schemeClr>
                </a:solidFill>
              </a:defRPr>
            </a:lvl1pPr>
          </a:lstStyle>
          <a:p>
            <a:fld id="{A0C1D9D2-9780-41B5-B48D-9BB1413BC614}" type="slidenum">
              <a:rPr lang="en-US" smtClean="0"/>
              <a:t>‹#›</a:t>
            </a:fld>
            <a:endParaRPr lang="en-US" dirty="0"/>
          </a:p>
        </p:txBody>
      </p:sp>
    </p:spTree>
    <p:extLst>
      <p:ext uri="{BB962C8B-B14F-4D97-AF65-F5344CB8AC3E}">
        <p14:creationId xmlns:p14="http://schemas.microsoft.com/office/powerpoint/2010/main" val="2942818266"/>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0023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5700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9733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a:xfrm>
            <a:off x="9448800" y="6356349"/>
            <a:ext cx="2743200" cy="365125"/>
          </a:xfrm>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240544" y="98444"/>
            <a:ext cx="4905299" cy="430887"/>
          </a:xfrm>
        </p:spPr>
        <p:txBody>
          <a:bodyPr rIns="72000"/>
          <a:lstStyle>
            <a:lvl1pPr>
              <a:defRPr sz="2800">
                <a:latin typeface="Segoe UI Semibold" panose="020B0702040204020203" pitchFamily="34" charset="0"/>
              </a:defRPr>
            </a:lvl1pPr>
          </a:lstStyle>
          <a:p>
            <a:r>
              <a:rPr lang="en-US" dirty="0"/>
              <a:t>Click to edit Master title style</a:t>
            </a:r>
          </a:p>
        </p:txBody>
      </p:sp>
    </p:spTree>
    <p:extLst>
      <p:ext uri="{BB962C8B-B14F-4D97-AF65-F5344CB8AC3E}">
        <p14:creationId xmlns:p14="http://schemas.microsoft.com/office/powerpoint/2010/main" val="110552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3030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2502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7658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944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2C2F8-CC18-47EA-B40B-1FF889930AA6}" type="slidenum">
              <a:rPr lang="en-US" smtClean="0">
                <a:solidFill>
                  <a:prstClr val="black">
                    <a:tint val="75000"/>
                  </a:prstClr>
                </a:solidFill>
              </a:rPr>
              <a:pPr/>
              <a:t>‹#›</a:t>
            </a:fld>
            <a:endParaRPr lang="en-US" dirty="0">
              <a:solidFill>
                <a:prstClr val="black">
                  <a:tint val="75000"/>
                </a:prstClr>
              </a:solidFill>
            </a:endParaRPr>
          </a:p>
        </p:txBody>
      </p:sp>
      <p:sp>
        <p:nvSpPr>
          <p:cNvPr id="7" name="Rectangle 6"/>
          <p:cNvSpPr/>
          <p:nvPr userDrawn="1"/>
        </p:nvSpPr>
        <p:spPr>
          <a:xfrm>
            <a:off x="1" y="133475"/>
            <a:ext cx="12192000" cy="365760"/>
          </a:xfrm>
          <a:prstGeom prst="rect">
            <a:avLst/>
          </a:prstGeom>
          <a:solidFill>
            <a:srgbClr val="095879"/>
          </a:solidFill>
        </p:spPr>
        <p:txBody>
          <a:bodyPr wrap="square" lIns="121559" tIns="60780" rIns="121559" bIns="60780" rtlCol="0" anchor="ctr">
            <a:spAutoFit/>
          </a:bodyPr>
          <a:lstStyle/>
          <a:p>
            <a:pPr algn="ctr" defTabSz="1239922"/>
            <a:endParaRPr lang="en-IN" sz="1568" dirty="0">
              <a:solidFill>
                <a:srgbClr val="434343"/>
              </a:solidFill>
              <a:latin typeface="Segoe UI" panose="020B0502040204020203" pitchFamily="34" charset="0"/>
              <a:ea typeface="Segoe UI" panose="020B0502040204020203" pitchFamily="34" charset="0"/>
              <a:cs typeface="Segoe UI" panose="020B0502040204020203" pitchFamily="34" charset="0"/>
            </a:endParaRPr>
          </a:p>
        </p:txBody>
      </p:sp>
      <p:pic>
        <p:nvPicPr>
          <p:cNvPr id="9" name="Picture 8" descr="https://upload.wikimedia.org/wikipedia/en/d/d3/LatentView_Analytics_Logo_2010.JPG"/>
          <p:cNvPicPr>
            <a:picLocks noChangeAspect="1" noChangeArrowheads="1"/>
          </p:cNvPicPr>
          <p:nvPr userDrawn="1"/>
        </p:nvPicPr>
        <p:blipFill>
          <a:blip r:embed="rId26" cstate="email">
            <a:extLst>
              <a:ext uri="{28A0092B-C50C-407E-A947-70E740481C1C}">
                <a14:useLocalDpi xmlns:a14="http://schemas.microsoft.com/office/drawing/2010/main"/>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240544" y="100911"/>
            <a:ext cx="4905299" cy="430887"/>
          </a:xfrm>
          <a:prstGeom prst="rect">
            <a:avLst/>
          </a:prstGeom>
          <a:solidFill>
            <a:schemeClr val="bg1"/>
          </a:solidFill>
        </p:spPr>
        <p:txBody>
          <a:bodyPr vert="horz" wrap="none" lIns="72000" tIns="0" rIns="72000" bIns="0" rtlCol="0" anchor="ctr">
            <a:spAutoFit/>
          </a:bodyPr>
          <a:lstStyle/>
          <a:p>
            <a:r>
              <a:rPr lang="en-US" dirty="0"/>
              <a:t>Click to edit Master title style</a:t>
            </a:r>
          </a:p>
        </p:txBody>
      </p:sp>
    </p:spTree>
    <p:extLst>
      <p:ext uri="{BB962C8B-B14F-4D97-AF65-F5344CB8AC3E}">
        <p14:creationId xmlns:p14="http://schemas.microsoft.com/office/powerpoint/2010/main" val="2920712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hdr="0" ftr="0" dt="0"/>
  <p:txStyles>
    <p:titleStyle>
      <a:lvl1pPr algn="l" defTabSz="914400" rtl="0" eaLnBrk="1" latinLnBrk="0" hangingPunct="1">
        <a:lnSpc>
          <a:spcPct val="100000"/>
        </a:lnSpc>
        <a:spcBef>
          <a:spcPct val="0"/>
        </a:spcBef>
        <a:buNone/>
        <a:defRPr sz="2800" kern="1200">
          <a:solidFill>
            <a:srgbClr val="095879"/>
          </a:solidFill>
          <a:latin typeface="Segoe UI Semibold" panose="020B07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39.png"/><Relationship Id="rId21" Type="http://schemas.openxmlformats.org/officeDocument/2006/relationships/image" Target="../media/image57.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5" Type="http://schemas.openxmlformats.org/officeDocument/2006/relationships/image" Target="../media/image61.png"/><Relationship Id="rId2" Type="http://schemas.openxmlformats.org/officeDocument/2006/relationships/image" Target="../media/image38.png"/><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60.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9.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5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2.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1.jpeg"/><Relationship Id="rId2" Type="http://schemas.openxmlformats.org/officeDocument/2006/relationships/notesSlide" Target="../notesSlides/notesSlide5.xml"/><Relationship Id="rId16" Type="http://schemas.openxmlformats.org/officeDocument/2006/relationships/image" Target="../media/image74.png"/><Relationship Id="rId1" Type="http://schemas.openxmlformats.org/officeDocument/2006/relationships/slideLayout" Target="../slideLayouts/slideLayout24.xml"/><Relationship Id="rId6" Type="http://schemas.openxmlformats.org/officeDocument/2006/relationships/image" Target="../media/image66.png"/><Relationship Id="rId11" Type="http://schemas.microsoft.com/office/2007/relationships/hdphoto" Target="../media/hdphoto4.wdp"/><Relationship Id="rId5" Type="http://schemas.openxmlformats.org/officeDocument/2006/relationships/image" Target="../media/image65.png"/><Relationship Id="rId15" Type="http://schemas.openxmlformats.org/officeDocument/2006/relationships/image" Target="../media/image73.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microsoft.com/office/2007/relationships/hdphoto" Target="../media/hdphoto5.wdp"/></Relationships>
</file>

<file path=ppt/slides/_rels/slide23.xml.rels><?xml version="1.0" encoding="UTF-8" standalone="yes"?>
<Relationships xmlns="http://schemas.openxmlformats.org/package/2006/relationships"><Relationship Id="rId2" Type="http://schemas.openxmlformats.org/officeDocument/2006/relationships/hyperlink" Target="http://www.latentview.com/" TargetMode="Externa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3.png"/><Relationship Id="rId3" Type="http://schemas.openxmlformats.org/officeDocument/2006/relationships/image" Target="../media/image21.png"/><Relationship Id="rId7" Type="http://schemas.microsoft.com/office/2007/relationships/hdphoto" Target="../media/hdphoto2.wdp"/><Relationship Id="rId12" Type="http://schemas.openxmlformats.org/officeDocument/2006/relationships/image" Target="../media/image28.gif"/><Relationship Id="rId17" Type="http://schemas.openxmlformats.org/officeDocument/2006/relationships/image" Target="../media/image32.png"/><Relationship Id="rId2" Type="http://schemas.openxmlformats.org/officeDocument/2006/relationships/notesSlide" Target="../notesSlides/notesSlide2.xml"/><Relationship Id="rId16" Type="http://schemas.microsoft.com/office/2007/relationships/hdphoto" Target="../media/hdphoto3.wdp"/><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5" Type="http://schemas.openxmlformats.org/officeDocument/2006/relationships/image" Target="../media/image31.png"/><Relationship Id="rId10" Type="http://schemas.openxmlformats.org/officeDocument/2006/relationships/image" Target="../media/image26.png"/><Relationship Id="rId4" Type="http://schemas.microsoft.com/office/2007/relationships/hdphoto" Target="../media/hdphoto1.wdp"/><Relationship Id="rId9" Type="http://schemas.openxmlformats.org/officeDocument/2006/relationships/image" Target="../media/image25.png"/><Relationship Id="rId14"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98558" y="3736481"/>
            <a:ext cx="2667839" cy="1886470"/>
          </a:xfrm>
          <a:prstGeom prst="rect">
            <a:avLst/>
          </a:prstGeom>
        </p:spPr>
      </p:pic>
      <p:sp>
        <p:nvSpPr>
          <p:cNvPr id="6" name="TextBox 5"/>
          <p:cNvSpPr txBox="1"/>
          <p:nvPr/>
        </p:nvSpPr>
        <p:spPr>
          <a:xfrm>
            <a:off x="6577691" y="2649977"/>
            <a:ext cx="4687910" cy="461665"/>
          </a:xfrm>
          <a:prstGeom prst="rect">
            <a:avLst/>
          </a:prstGeom>
          <a:noFill/>
        </p:spPr>
        <p:txBody>
          <a:bodyPr wrap="square" rtlCol="0">
            <a:spAutoFit/>
          </a:bodyPr>
          <a:lstStyle/>
          <a:p>
            <a:pPr algn="ctr"/>
            <a:r>
              <a:rPr lang="en-IN" sz="2400" dirty="0">
                <a:solidFill>
                  <a:prstClr val="white"/>
                </a:solidFill>
                <a:latin typeface="Asap" panose="020F0504030102060203" pitchFamily="34" charset="0"/>
              </a:rPr>
              <a:t>An Introduction</a:t>
            </a:r>
          </a:p>
        </p:txBody>
      </p:sp>
      <p:sp>
        <p:nvSpPr>
          <p:cNvPr id="13" name="TextBox 12"/>
          <p:cNvSpPr txBox="1"/>
          <p:nvPr/>
        </p:nvSpPr>
        <p:spPr>
          <a:xfrm>
            <a:off x="6782408" y="3624195"/>
            <a:ext cx="4687910" cy="338554"/>
          </a:xfrm>
          <a:prstGeom prst="rect">
            <a:avLst/>
          </a:prstGeom>
          <a:noFill/>
        </p:spPr>
        <p:txBody>
          <a:bodyPr wrap="square" rtlCol="0">
            <a:spAutoFit/>
          </a:bodyPr>
          <a:lstStyle/>
          <a:p>
            <a:pPr algn="ctr"/>
            <a:r>
              <a:rPr lang="en-IN" sz="1600" i="1" dirty="0">
                <a:solidFill>
                  <a:prstClr val="white"/>
                </a:solidFill>
                <a:latin typeface="Asap" panose="020F0504030102060203" pitchFamily="34" charset="0"/>
              </a:rPr>
              <a:t>Actionable Insights. Accurate Decisions</a:t>
            </a:r>
          </a:p>
        </p:txBody>
      </p:sp>
      <p:pic>
        <p:nvPicPr>
          <p:cNvPr id="16" name="Picture 1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270269" y="0"/>
            <a:ext cx="7002568" cy="6872068"/>
          </a:xfrm>
          <a:prstGeom prst="rect">
            <a:avLst/>
          </a:prstGeom>
          <a:solidFill>
            <a:srgbClr val="47AE92"/>
          </a:solidFill>
        </p:spPr>
      </p:pic>
      <p:cxnSp>
        <p:nvCxnSpPr>
          <p:cNvPr id="15" name="Straight Connector 14"/>
          <p:cNvCxnSpPr/>
          <p:nvPr/>
        </p:nvCxnSpPr>
        <p:spPr>
          <a:xfrm>
            <a:off x="1262743" y="5739725"/>
            <a:ext cx="27425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B98C194D-F145-4BA8-B589-0FAB65A760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0955" y="5844629"/>
            <a:ext cx="903044" cy="959484"/>
          </a:xfrm>
          <a:prstGeom prst="rect">
            <a:avLst/>
          </a:prstGeom>
        </p:spPr>
      </p:pic>
      <p:grpSp>
        <p:nvGrpSpPr>
          <p:cNvPr id="19" name="Group 18">
            <a:extLst>
              <a:ext uri="{FF2B5EF4-FFF2-40B4-BE49-F238E27FC236}">
                <a16:creationId xmlns:a16="http://schemas.microsoft.com/office/drawing/2014/main" xmlns="" id="{5993D240-5293-45A4-9C3A-D3BEF7213710}"/>
              </a:ext>
            </a:extLst>
          </p:cNvPr>
          <p:cNvGrpSpPr/>
          <p:nvPr/>
        </p:nvGrpSpPr>
        <p:grpSpPr>
          <a:xfrm>
            <a:off x="110650" y="6143120"/>
            <a:ext cx="1613296" cy="650296"/>
            <a:chOff x="604361" y="3313525"/>
            <a:chExt cx="1613296" cy="650296"/>
          </a:xfrm>
        </p:grpSpPr>
        <p:sp>
          <p:nvSpPr>
            <p:cNvPr id="20" name="TextBox 19">
              <a:extLst>
                <a:ext uri="{FF2B5EF4-FFF2-40B4-BE49-F238E27FC236}">
                  <a16:creationId xmlns:a16="http://schemas.microsoft.com/office/drawing/2014/main" xmlns="" id="{AE6B3198-CCE7-4073-941E-F7CBF618C4B9}"/>
                </a:ext>
              </a:extLst>
            </p:cNvPr>
            <p:cNvSpPr txBox="1"/>
            <p:nvPr/>
          </p:nvSpPr>
          <p:spPr>
            <a:xfrm>
              <a:off x="604361" y="3702211"/>
              <a:ext cx="1613296" cy="261610"/>
            </a:xfrm>
            <a:prstGeom prst="rect">
              <a:avLst/>
            </a:prstGeom>
            <a:noFill/>
          </p:spPr>
          <p:txBody>
            <a:bodyPr wrap="square" rtlCol="0">
              <a:spAutoFit/>
            </a:bodyPr>
            <a:lstStyle/>
            <a:p>
              <a:pPr algn="r">
                <a:defRPr/>
              </a:pPr>
              <a:r>
                <a:rPr lang="en-IN" sz="1050" i="1" kern="0" dirty="0">
                  <a:solidFill>
                    <a:srgbClr val="17436A"/>
                  </a:solidFill>
                  <a:cs typeface="Segoe UI" panose="020B0502040204020203" pitchFamily="34" charset="0"/>
                </a:rPr>
                <a:t>2009-2016</a:t>
              </a:r>
            </a:p>
          </p:txBody>
        </p:sp>
        <p:pic>
          <p:nvPicPr>
            <p:cNvPr id="21" name="Picture 20">
              <a:extLst>
                <a:ext uri="{FF2B5EF4-FFF2-40B4-BE49-F238E27FC236}">
                  <a16:creationId xmlns:a16="http://schemas.microsoft.com/office/drawing/2014/main" xmlns="" id="{DE380C77-33A4-4DB0-A99E-A9D1247F7DD6}"/>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88397" y="3313525"/>
              <a:ext cx="1445224" cy="399383"/>
            </a:xfrm>
            <a:prstGeom prst="rect">
              <a:avLst/>
            </a:prstGeom>
          </p:spPr>
        </p:pic>
      </p:grpSp>
      <p:pic>
        <p:nvPicPr>
          <p:cNvPr id="22" name="Picture 21">
            <a:extLst>
              <a:ext uri="{FF2B5EF4-FFF2-40B4-BE49-F238E27FC236}">
                <a16:creationId xmlns:a16="http://schemas.microsoft.com/office/drawing/2014/main" xmlns="" id="{7E26E80A-BE46-4C87-BE07-0A641353DE97}"/>
              </a:ext>
            </a:extLst>
          </p:cNvPr>
          <p:cNvPicPr>
            <a:picLocks noChangeAspect="1"/>
          </p:cNvPicPr>
          <p:nvPr/>
        </p:nvPicPr>
        <p:blipFill>
          <a:blip r:embed="rId7" cstate="print">
            <a:clrChange>
              <a:clrFrom>
                <a:srgbClr val="FFFFFF"/>
              </a:clrFrom>
              <a:clrTo>
                <a:srgbClr val="FFFFFF">
                  <a:alpha val="0"/>
                </a:srgbClr>
              </a:clrTo>
            </a:clrChange>
          </a:blip>
          <a:stretch>
            <a:fillRect/>
          </a:stretch>
        </p:blipFill>
        <p:spPr>
          <a:xfrm>
            <a:off x="4040294" y="5963870"/>
            <a:ext cx="838842" cy="829546"/>
          </a:xfrm>
          <a:prstGeom prst="rect">
            <a:avLst/>
          </a:prstGeom>
        </p:spPr>
      </p:pic>
      <p:pic>
        <p:nvPicPr>
          <p:cNvPr id="30722" name="Picture 2" descr="Image result for walmart">
            <a:extLst>
              <a:ext uri="{FF2B5EF4-FFF2-40B4-BE49-F238E27FC236}">
                <a16:creationId xmlns:a16="http://schemas.microsoft.com/office/drawing/2014/main" xmlns="" id="{42FFD371-0AD6-447E-80BD-C8C2FA16893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3188" y="1006830"/>
            <a:ext cx="3418577" cy="1041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ABF4AA55-0B57-4288-85EC-D2DAD4B22226}"/>
              </a:ext>
            </a:extLst>
          </p:cNvPr>
          <p:cNvSpPr txBox="1"/>
          <p:nvPr/>
        </p:nvSpPr>
        <p:spPr>
          <a:xfrm>
            <a:off x="5500469" y="3085586"/>
            <a:ext cx="6386732" cy="1938992"/>
          </a:xfrm>
          <a:prstGeom prst="rect">
            <a:avLst/>
          </a:prstGeom>
          <a:noFill/>
        </p:spPr>
        <p:txBody>
          <a:bodyPr wrap="square" rtlCol="0">
            <a:spAutoFit/>
          </a:bodyPr>
          <a:lstStyle/>
          <a:p>
            <a:r>
              <a:rPr lang="en-IN" sz="4000" dirty="0">
                <a:solidFill>
                  <a:schemeClr val="bg1"/>
                </a:solidFill>
                <a:latin typeface="Segoe UI" panose="020B0502040204020203" pitchFamily="34" charset="0"/>
                <a:cs typeface="Segoe UI" panose="020B0502040204020203" pitchFamily="34" charset="0"/>
              </a:rPr>
              <a:t>ADE Data on Demand -</a:t>
            </a:r>
          </a:p>
          <a:p>
            <a:r>
              <a:rPr lang="en-IN" sz="4000" dirty="0">
                <a:solidFill>
                  <a:schemeClr val="bg1"/>
                </a:solidFill>
                <a:latin typeface="Segoe UI" panose="020B0502040204020203" pitchFamily="34" charset="0"/>
                <a:cs typeface="Segoe UI" panose="020B0502040204020203" pitchFamily="34" charset="0"/>
              </a:rPr>
              <a:t>LatentView Proposal</a:t>
            </a:r>
          </a:p>
          <a:p>
            <a:r>
              <a:rPr lang="en-IN" sz="4000" dirty="0">
                <a:solidFill>
                  <a:schemeClr val="bg1"/>
                </a:solidFill>
                <a:latin typeface="Segoe UI" panose="020B0502040204020203" pitchFamily="34" charset="0"/>
                <a:cs typeface="Segoe UI" panose="020B0502040204020203" pitchFamily="34" charset="0"/>
              </a:rPr>
              <a:t>Aug 2018</a:t>
            </a:r>
          </a:p>
        </p:txBody>
      </p:sp>
    </p:spTree>
    <p:extLst>
      <p:ext uri="{BB962C8B-B14F-4D97-AF65-F5344CB8AC3E}">
        <p14:creationId xmlns:p14="http://schemas.microsoft.com/office/powerpoint/2010/main" val="1254549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979AA-76EB-4B63-94DB-9BA65F8F6B84}"/>
              </a:ext>
            </a:extLst>
          </p:cNvPr>
          <p:cNvSpPr>
            <a:spLocks noGrp="1"/>
          </p:cNvSpPr>
          <p:nvPr>
            <p:ph type="title"/>
          </p:nvPr>
        </p:nvSpPr>
        <p:spPr>
          <a:xfrm>
            <a:off x="240544" y="98444"/>
            <a:ext cx="4333476" cy="430887"/>
          </a:xfrm>
        </p:spPr>
        <p:txBody>
          <a:bodyPr/>
          <a:lstStyle/>
          <a:p>
            <a:r>
              <a:rPr lang="en-IN" dirty="0"/>
              <a:t>Key Asks For Project Delivery</a:t>
            </a:r>
            <a:endParaRPr lang="en-US" dirty="0"/>
          </a:p>
        </p:txBody>
      </p:sp>
      <p:sp>
        <p:nvSpPr>
          <p:cNvPr id="24" name="Slide Number Placeholder 23">
            <a:extLst>
              <a:ext uri="{FF2B5EF4-FFF2-40B4-BE49-F238E27FC236}">
                <a16:creationId xmlns:a16="http://schemas.microsoft.com/office/drawing/2014/main" xmlns="" id="{82E5AA20-598C-47E6-B250-BD0D2ECD0836}"/>
              </a:ext>
            </a:extLst>
          </p:cNvPr>
          <p:cNvSpPr>
            <a:spLocks noGrp="1"/>
          </p:cNvSpPr>
          <p:nvPr>
            <p:ph type="sldNum" sz="quarter" idx="12"/>
          </p:nvPr>
        </p:nvSpPr>
        <p:spPr/>
        <p:txBody>
          <a:bodyPr/>
          <a:lstStyle/>
          <a:p>
            <a:fld id="{70B2C2F8-CC18-47EA-B40B-1FF889930AA6}" type="slidenum">
              <a:rPr lang="en-US" smtClean="0">
                <a:solidFill>
                  <a:prstClr val="black">
                    <a:tint val="75000"/>
                  </a:prstClr>
                </a:solidFill>
              </a:rPr>
              <a:pPr/>
              <a:t>10</a:t>
            </a:fld>
            <a:endParaRPr lang="en-US" dirty="0">
              <a:solidFill>
                <a:prstClr val="black">
                  <a:tint val="75000"/>
                </a:prstClr>
              </a:solidFill>
            </a:endParaRPr>
          </a:p>
        </p:txBody>
      </p:sp>
      <p:sp>
        <p:nvSpPr>
          <p:cNvPr id="19" name="TextBox 18">
            <a:extLst>
              <a:ext uri="{FF2B5EF4-FFF2-40B4-BE49-F238E27FC236}">
                <a16:creationId xmlns:a16="http://schemas.microsoft.com/office/drawing/2014/main" xmlns="" id="{06E6793E-3E26-B340-91BE-8A077942A079}"/>
              </a:ext>
            </a:extLst>
          </p:cNvPr>
          <p:cNvSpPr txBox="1"/>
          <p:nvPr/>
        </p:nvSpPr>
        <p:spPr>
          <a:xfrm>
            <a:off x="424070" y="980661"/>
            <a:ext cx="11497058" cy="2677656"/>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chemeClr val="tx2"/>
                </a:solidFill>
              </a:rPr>
              <a:t>Transition team required for on–going implementation sprints from POC to production</a:t>
            </a:r>
          </a:p>
          <a:p>
            <a:pPr marL="285750" indent="-285750">
              <a:buFont typeface="Arial" panose="020B0604020202020204" pitchFamily="34" charset="0"/>
              <a:buChar char="•"/>
            </a:pPr>
            <a:r>
              <a:rPr lang="en-US" sz="2400" dirty="0">
                <a:solidFill>
                  <a:schemeClr val="tx2"/>
                </a:solidFill>
              </a:rPr>
              <a:t>Leverage code &amp; design from POC phase to minimize lead time to production</a:t>
            </a:r>
          </a:p>
          <a:p>
            <a:pPr marL="285750" indent="-285750">
              <a:buFont typeface="Arial" panose="020B0604020202020204" pitchFamily="34" charset="0"/>
              <a:buChar char="•"/>
            </a:pPr>
            <a:r>
              <a:rPr lang="en-US" sz="2400" dirty="0">
                <a:solidFill>
                  <a:schemeClr val="tx2"/>
                </a:solidFill>
              </a:rPr>
              <a:t>Perform due diligence and discovery to identify business specific reporting requirements</a:t>
            </a:r>
          </a:p>
          <a:p>
            <a:pPr marL="285750" indent="-285750">
              <a:buFont typeface="Arial" panose="020B0604020202020204" pitchFamily="34" charset="0"/>
              <a:buChar char="•"/>
            </a:pPr>
            <a:r>
              <a:rPr lang="en-US" sz="2400" dirty="0">
                <a:solidFill>
                  <a:schemeClr val="tx2"/>
                </a:solidFill>
              </a:rPr>
              <a:t>Identify corresponding data sources to meet business requirements </a:t>
            </a:r>
          </a:p>
          <a:p>
            <a:pPr marL="285750" indent="-285750">
              <a:buFont typeface="Arial" panose="020B0604020202020204" pitchFamily="34" charset="0"/>
              <a:buChar char="•"/>
            </a:pPr>
            <a:r>
              <a:rPr lang="en-US" sz="2400" dirty="0">
                <a:solidFill>
                  <a:schemeClr val="tx2"/>
                </a:solidFill>
              </a:rPr>
              <a:t>Review existing data transformations to accommodate changes required</a:t>
            </a:r>
          </a:p>
          <a:p>
            <a:pPr marL="285750" indent="-285750">
              <a:buFont typeface="Arial" panose="020B0604020202020204" pitchFamily="34" charset="0"/>
              <a:buChar char="•"/>
            </a:pPr>
            <a:r>
              <a:rPr lang="en-US" sz="2400" dirty="0">
                <a:solidFill>
                  <a:schemeClr val="tx2"/>
                </a:solidFill>
              </a:rPr>
              <a:t>Code &amp; Process documentation for effective knowledge transfer</a:t>
            </a:r>
          </a:p>
          <a:p>
            <a:pPr marL="285750" indent="-285750">
              <a:buFont typeface="Arial" panose="020B0604020202020204" pitchFamily="34" charset="0"/>
              <a:buChar char="•"/>
            </a:pPr>
            <a:r>
              <a:rPr lang="en-US" sz="2400" dirty="0">
                <a:solidFill>
                  <a:schemeClr val="tx2"/>
                </a:solidFill>
              </a:rPr>
              <a:t>Propose an extensible solution for diverse analytical workloads at scale</a:t>
            </a:r>
          </a:p>
        </p:txBody>
      </p:sp>
      <p:sp>
        <p:nvSpPr>
          <p:cNvPr id="23" name="TextBox 22">
            <a:extLst>
              <a:ext uri="{FF2B5EF4-FFF2-40B4-BE49-F238E27FC236}">
                <a16:creationId xmlns:a16="http://schemas.microsoft.com/office/drawing/2014/main" xmlns="" id="{D11B8081-F7C7-EA4F-87C9-846ACABF0CBB}"/>
              </a:ext>
            </a:extLst>
          </p:cNvPr>
          <p:cNvSpPr txBox="1"/>
          <p:nvPr/>
        </p:nvSpPr>
        <p:spPr>
          <a:xfrm>
            <a:off x="424070" y="4109647"/>
            <a:ext cx="9503371" cy="1938992"/>
          </a:xfrm>
          <a:prstGeom prst="rect">
            <a:avLst/>
          </a:prstGeom>
          <a:noFill/>
        </p:spPr>
        <p:txBody>
          <a:bodyPr wrap="none" rtlCol="0">
            <a:spAutoFit/>
          </a:bodyPr>
          <a:lstStyle/>
          <a:p>
            <a:r>
              <a:rPr lang="en-US" sz="2400" dirty="0">
                <a:solidFill>
                  <a:schemeClr val="tx2"/>
                </a:solidFill>
              </a:rPr>
              <a:t>Walmart Team to support on</a:t>
            </a:r>
          </a:p>
          <a:p>
            <a:pPr marL="800100" lvl="1" indent="-342900">
              <a:buFont typeface="Arial" panose="020B0604020202020204" pitchFamily="34" charset="0"/>
              <a:buChar char="•"/>
            </a:pPr>
            <a:r>
              <a:rPr lang="en-US" sz="2400" dirty="0">
                <a:solidFill>
                  <a:schemeClr val="tx2"/>
                </a:solidFill>
              </a:rPr>
              <a:t>Access to appropriate systems and services</a:t>
            </a:r>
          </a:p>
          <a:p>
            <a:pPr marL="800100" lvl="1" indent="-342900">
              <a:buFont typeface="Arial" panose="020B0604020202020204" pitchFamily="34" charset="0"/>
              <a:buChar char="•"/>
            </a:pPr>
            <a:r>
              <a:rPr lang="en-US" sz="2400" dirty="0">
                <a:solidFill>
                  <a:schemeClr val="tx2"/>
                </a:solidFill>
              </a:rPr>
              <a:t>Help evaluate reporting requirements and mapping to data sources</a:t>
            </a:r>
          </a:p>
          <a:p>
            <a:pPr marL="800100" lvl="1" indent="-342900">
              <a:buFont typeface="Arial" panose="020B0604020202020204" pitchFamily="34" charset="0"/>
              <a:buChar char="•"/>
            </a:pPr>
            <a:r>
              <a:rPr lang="en-US" sz="2400" dirty="0">
                <a:solidFill>
                  <a:schemeClr val="tx2"/>
                </a:solidFill>
              </a:rPr>
              <a:t>Support in setting up, deployment, testing and productionizing work</a:t>
            </a:r>
          </a:p>
          <a:p>
            <a:endParaRPr lang="en-US" sz="2400" dirty="0">
              <a:solidFill>
                <a:schemeClr val="tx2"/>
              </a:solidFill>
            </a:endParaRPr>
          </a:p>
        </p:txBody>
      </p:sp>
    </p:spTree>
    <p:extLst>
      <p:ext uri="{BB962C8B-B14F-4D97-AF65-F5344CB8AC3E}">
        <p14:creationId xmlns:p14="http://schemas.microsoft.com/office/powerpoint/2010/main" val="26964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2831394"/>
            <a:ext cx="12192000" cy="754142"/>
          </a:xfrm>
          <a:prstGeom prst="rect">
            <a:avLst/>
          </a:prstGeom>
          <a:noFill/>
        </p:spPr>
        <p:txBody>
          <a:bodyPr wrap="square" lIns="89558" tIns="44780" rIns="89558" bIns="44780" rtlCol="0">
            <a:spAutoFit/>
          </a:bodyPr>
          <a:lstStyle/>
          <a:p>
            <a:pPr algn="ctr"/>
            <a:r>
              <a:rPr lang="en-IN" sz="4313" dirty="0">
                <a:solidFill>
                  <a:srgbClr val="FFFFFF"/>
                </a:solidFill>
                <a:latin typeface="Segoe UI"/>
                <a:cs typeface="Segoe UI"/>
              </a:rPr>
              <a:t>4. </a:t>
            </a:r>
            <a:r>
              <a:rPr lang="en-US" sz="4000" kern="0" dirty="0">
                <a:solidFill>
                  <a:srgbClr val="FFFFFF"/>
                </a:solidFill>
                <a:latin typeface="Segoe UI" panose="020B0502040204020203" pitchFamily="34" charset="0"/>
                <a:ea typeface="Segoe UI" panose="020B0502040204020203" pitchFamily="34" charset="0"/>
                <a:cs typeface="Segoe UI" panose="020B0502040204020203" pitchFamily="34" charset="0"/>
              </a:rPr>
              <a:t>Workplan, Engagement Model and Commercials</a:t>
            </a:r>
            <a:endParaRPr lang="en-IN" sz="4000" kern="0"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02844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005CBC7-EFDE-2648-9BC7-62C09B4FA3FE}"/>
              </a:ext>
            </a:extLst>
          </p:cNvPr>
          <p:cNvSpPr>
            <a:spLocks noGrp="1"/>
          </p:cNvSpPr>
          <p:nvPr>
            <p:ph type="sldNum" sz="quarter" idx="12"/>
          </p:nvPr>
        </p:nvSpPr>
        <p:spPr/>
        <p:txBody>
          <a:bodyPr/>
          <a:lstStyle/>
          <a:p>
            <a:fld id="{A0C1D9D2-9780-41B5-B48D-9BB1413BC614}" type="slidenum">
              <a:rPr lang="en-US" smtClean="0">
                <a:solidFill>
                  <a:srgbClr val="000000">
                    <a:tint val="75000"/>
                  </a:srgbClr>
                </a:solidFill>
              </a:rPr>
              <a:pPr/>
              <a:t>12</a:t>
            </a:fld>
            <a:endParaRPr lang="en-US" dirty="0">
              <a:solidFill>
                <a:srgbClr val="000000">
                  <a:tint val="75000"/>
                </a:srgbClr>
              </a:solidFill>
            </a:endParaRPr>
          </a:p>
        </p:txBody>
      </p:sp>
      <p:sp>
        <p:nvSpPr>
          <p:cNvPr id="7" name="Title 1">
            <a:extLst>
              <a:ext uri="{FF2B5EF4-FFF2-40B4-BE49-F238E27FC236}">
                <a16:creationId xmlns:a16="http://schemas.microsoft.com/office/drawing/2014/main" xmlns="" id="{39FB4A60-24D2-D54B-872E-5D950387E5B6}"/>
              </a:ext>
            </a:extLst>
          </p:cNvPr>
          <p:cNvSpPr>
            <a:spLocks noGrp="1"/>
          </p:cNvSpPr>
          <p:nvPr>
            <p:ph type="title"/>
          </p:nvPr>
        </p:nvSpPr>
        <p:spPr>
          <a:xfrm>
            <a:off x="240543" y="107130"/>
            <a:ext cx="4031419" cy="492443"/>
          </a:xfrm>
        </p:spPr>
        <p:txBody>
          <a:bodyPr>
            <a:normAutofit/>
          </a:bodyPr>
          <a:lstStyle/>
          <a:p>
            <a:r>
              <a:rPr lang="en-IN" sz="3200" dirty="0"/>
              <a:t>Project Timelines</a:t>
            </a:r>
          </a:p>
        </p:txBody>
      </p:sp>
      <p:graphicFrame>
        <p:nvGraphicFramePr>
          <p:cNvPr id="30" name="Table 29">
            <a:extLst>
              <a:ext uri="{FF2B5EF4-FFF2-40B4-BE49-F238E27FC236}">
                <a16:creationId xmlns:a16="http://schemas.microsoft.com/office/drawing/2014/main" xmlns="" id="{21FE79DF-9056-B34C-9DE8-34D221067D79}"/>
              </a:ext>
            </a:extLst>
          </p:cNvPr>
          <p:cNvGraphicFramePr>
            <a:graphicFrameLocks noGrp="1"/>
          </p:cNvGraphicFramePr>
          <p:nvPr>
            <p:extLst>
              <p:ext uri="{D42A27DB-BD31-4B8C-83A1-F6EECF244321}">
                <p14:modId xmlns:p14="http://schemas.microsoft.com/office/powerpoint/2010/main" val="1473748225"/>
              </p:ext>
            </p:extLst>
          </p:nvPr>
        </p:nvGraphicFramePr>
        <p:xfrm>
          <a:off x="1632840" y="1353361"/>
          <a:ext cx="10227852" cy="4716135"/>
        </p:xfrm>
        <a:graphic>
          <a:graphicData uri="http://schemas.openxmlformats.org/drawingml/2006/table">
            <a:tbl>
              <a:tblPr/>
              <a:tblGrid>
                <a:gridCol w="3256216">
                  <a:extLst>
                    <a:ext uri="{9D8B030D-6E8A-4147-A177-3AD203B41FA5}">
                      <a16:colId xmlns:a16="http://schemas.microsoft.com/office/drawing/2014/main" xmlns="" val="2626372700"/>
                    </a:ext>
                  </a:extLst>
                </a:gridCol>
                <a:gridCol w="497974">
                  <a:extLst>
                    <a:ext uri="{9D8B030D-6E8A-4147-A177-3AD203B41FA5}">
                      <a16:colId xmlns:a16="http://schemas.microsoft.com/office/drawing/2014/main" xmlns="" val="1112131166"/>
                    </a:ext>
                  </a:extLst>
                </a:gridCol>
                <a:gridCol w="497974">
                  <a:extLst>
                    <a:ext uri="{9D8B030D-6E8A-4147-A177-3AD203B41FA5}">
                      <a16:colId xmlns:a16="http://schemas.microsoft.com/office/drawing/2014/main" xmlns="" val="2986208786"/>
                    </a:ext>
                  </a:extLst>
                </a:gridCol>
                <a:gridCol w="497974">
                  <a:extLst>
                    <a:ext uri="{9D8B030D-6E8A-4147-A177-3AD203B41FA5}">
                      <a16:colId xmlns:a16="http://schemas.microsoft.com/office/drawing/2014/main" xmlns="" val="2695273454"/>
                    </a:ext>
                  </a:extLst>
                </a:gridCol>
                <a:gridCol w="497974">
                  <a:extLst>
                    <a:ext uri="{9D8B030D-6E8A-4147-A177-3AD203B41FA5}">
                      <a16:colId xmlns:a16="http://schemas.microsoft.com/office/drawing/2014/main" xmlns="" val="2169874810"/>
                    </a:ext>
                  </a:extLst>
                </a:gridCol>
                <a:gridCol w="497974">
                  <a:extLst>
                    <a:ext uri="{9D8B030D-6E8A-4147-A177-3AD203B41FA5}">
                      <a16:colId xmlns:a16="http://schemas.microsoft.com/office/drawing/2014/main" xmlns="" val="3816431719"/>
                    </a:ext>
                  </a:extLst>
                </a:gridCol>
                <a:gridCol w="497974">
                  <a:extLst>
                    <a:ext uri="{9D8B030D-6E8A-4147-A177-3AD203B41FA5}">
                      <a16:colId xmlns:a16="http://schemas.microsoft.com/office/drawing/2014/main" xmlns="" val="2242944860"/>
                    </a:ext>
                  </a:extLst>
                </a:gridCol>
                <a:gridCol w="497974">
                  <a:extLst>
                    <a:ext uri="{9D8B030D-6E8A-4147-A177-3AD203B41FA5}">
                      <a16:colId xmlns:a16="http://schemas.microsoft.com/office/drawing/2014/main" xmlns="" val="1418689352"/>
                    </a:ext>
                  </a:extLst>
                </a:gridCol>
                <a:gridCol w="497974">
                  <a:extLst>
                    <a:ext uri="{9D8B030D-6E8A-4147-A177-3AD203B41FA5}">
                      <a16:colId xmlns:a16="http://schemas.microsoft.com/office/drawing/2014/main" xmlns="" val="3549264282"/>
                    </a:ext>
                  </a:extLst>
                </a:gridCol>
                <a:gridCol w="497974">
                  <a:extLst>
                    <a:ext uri="{9D8B030D-6E8A-4147-A177-3AD203B41FA5}">
                      <a16:colId xmlns:a16="http://schemas.microsoft.com/office/drawing/2014/main" xmlns="" val="3133847118"/>
                    </a:ext>
                  </a:extLst>
                </a:gridCol>
                <a:gridCol w="497974">
                  <a:extLst>
                    <a:ext uri="{9D8B030D-6E8A-4147-A177-3AD203B41FA5}">
                      <a16:colId xmlns:a16="http://schemas.microsoft.com/office/drawing/2014/main" xmlns="" val="38536177"/>
                    </a:ext>
                  </a:extLst>
                </a:gridCol>
                <a:gridCol w="497974">
                  <a:extLst>
                    <a:ext uri="{9D8B030D-6E8A-4147-A177-3AD203B41FA5}">
                      <a16:colId xmlns:a16="http://schemas.microsoft.com/office/drawing/2014/main" xmlns="" val="2864246612"/>
                    </a:ext>
                  </a:extLst>
                </a:gridCol>
                <a:gridCol w="497974">
                  <a:extLst>
                    <a:ext uri="{9D8B030D-6E8A-4147-A177-3AD203B41FA5}">
                      <a16:colId xmlns:a16="http://schemas.microsoft.com/office/drawing/2014/main" xmlns="" val="2027053549"/>
                    </a:ext>
                  </a:extLst>
                </a:gridCol>
                <a:gridCol w="497974">
                  <a:extLst>
                    <a:ext uri="{9D8B030D-6E8A-4147-A177-3AD203B41FA5}">
                      <a16:colId xmlns:a16="http://schemas.microsoft.com/office/drawing/2014/main" xmlns="" val="712359106"/>
                    </a:ext>
                  </a:extLst>
                </a:gridCol>
                <a:gridCol w="497974">
                  <a:extLst>
                    <a:ext uri="{9D8B030D-6E8A-4147-A177-3AD203B41FA5}">
                      <a16:colId xmlns:a16="http://schemas.microsoft.com/office/drawing/2014/main" xmlns="" val="2629693254"/>
                    </a:ext>
                  </a:extLst>
                </a:gridCol>
              </a:tblGrid>
              <a:tr h="215368">
                <a:tc rowSpan="3">
                  <a:txBody>
                    <a:bodyPr/>
                    <a:lstStyle/>
                    <a:p>
                      <a:pPr algn="ctr" rtl="0" fontAlgn="ctr"/>
                      <a:r>
                        <a:rPr lang="en-US" sz="1200" b="1" i="0" u="none" strike="noStrike" dirty="0">
                          <a:solidFill>
                            <a:srgbClr val="FFFFFF"/>
                          </a:solidFill>
                          <a:effectLst/>
                          <a:latin typeface="Calibri" panose="020F0502020204030204" pitchFamily="34" charset="0"/>
                        </a:rPr>
                        <a:t>Activity</a:t>
                      </a:r>
                    </a:p>
                  </a:txBody>
                  <a:tcPr marL="28285" marR="0" marT="0" marB="0" anchor="ctr">
                    <a:lnL w="63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gridSpan="14">
                  <a:txBody>
                    <a:bodyPr/>
                    <a:lstStyle/>
                    <a:p>
                      <a:pPr algn="l" rtl="0" fontAlgn="ctr"/>
                      <a:r>
                        <a:rPr lang="en-US" sz="900" b="1" i="0" u="none" strike="noStrike" dirty="0">
                          <a:solidFill>
                            <a:srgbClr val="FFFFFF"/>
                          </a:solidFill>
                          <a:effectLst/>
                          <a:latin typeface="Calibri" panose="020F0502020204030204" pitchFamily="34" charset="0"/>
                        </a:rPr>
                        <a:t>                                                                                                              Estimated Timeline</a:t>
                      </a:r>
                    </a:p>
                  </a:txBody>
                  <a:tcPr marL="28285" marR="0" marT="0"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B587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10907011"/>
                  </a:ext>
                </a:extLst>
              </a:tr>
              <a:tr h="215368">
                <a:tc vMerge="1">
                  <a:txBody>
                    <a:bodyPr/>
                    <a:lstStyle/>
                    <a:p>
                      <a:endParaRPr lang="en-US"/>
                    </a:p>
                  </a:txBody>
                  <a:tcPr/>
                </a:tc>
                <a:tc gridSpan="2">
                  <a:txBody>
                    <a:bodyPr/>
                    <a:lstStyle/>
                    <a:p>
                      <a:pPr algn="ctr" rtl="0" fontAlgn="ctr"/>
                      <a:r>
                        <a:rPr lang="en-US" sz="700" b="1" i="0" u="none" strike="noStrike" dirty="0">
                          <a:solidFill>
                            <a:srgbClr val="FFFFFF"/>
                          </a:solidFill>
                          <a:effectLst/>
                          <a:latin typeface="Calibri" panose="020F0502020204030204" pitchFamily="34" charset="0"/>
                        </a:rPr>
                        <a:t>Sprint 1</a:t>
                      </a:r>
                    </a:p>
                  </a:txBody>
                  <a:tcPr marL="28285"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B587C"/>
                    </a:solidFill>
                  </a:tcPr>
                </a:tc>
                <a:tc hMerge="1">
                  <a:txBody>
                    <a:bodyPr/>
                    <a:lstStyle/>
                    <a:p>
                      <a:endParaRPr lang="en-US"/>
                    </a:p>
                  </a:txBody>
                  <a:tcPr/>
                </a:tc>
                <a:tc gridSpan="2">
                  <a:txBody>
                    <a:bodyPr/>
                    <a:lstStyle/>
                    <a:p>
                      <a:pPr algn="ctr" rtl="0" fontAlgn="ctr"/>
                      <a:r>
                        <a:rPr lang="en-US" sz="700" b="1" i="0" u="none" strike="noStrike" dirty="0">
                          <a:solidFill>
                            <a:srgbClr val="FFFFFF"/>
                          </a:solidFill>
                          <a:effectLst/>
                          <a:latin typeface="Calibri" panose="020F0502020204030204" pitchFamily="34" charset="0"/>
                        </a:rPr>
                        <a:t>Sprint 2</a:t>
                      </a:r>
                    </a:p>
                  </a:txBody>
                  <a:tcPr marL="28285"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B587C"/>
                    </a:solidFill>
                  </a:tcPr>
                </a:tc>
                <a:tc hMerge="1">
                  <a:txBody>
                    <a:bodyPr/>
                    <a:lstStyle/>
                    <a:p>
                      <a:endParaRPr lang="en-US"/>
                    </a:p>
                  </a:txBody>
                  <a:tcPr/>
                </a:tc>
                <a:tc gridSpan="2">
                  <a:txBody>
                    <a:bodyPr/>
                    <a:lstStyle/>
                    <a:p>
                      <a:pPr algn="ctr" rtl="0" fontAlgn="ctr"/>
                      <a:r>
                        <a:rPr lang="en-US" sz="700" b="1" i="0" u="none" strike="noStrike" dirty="0">
                          <a:solidFill>
                            <a:srgbClr val="FFFFFF"/>
                          </a:solidFill>
                          <a:effectLst/>
                          <a:latin typeface="Calibri" panose="020F0502020204030204" pitchFamily="34" charset="0"/>
                        </a:rPr>
                        <a:t>Sprint 3</a:t>
                      </a:r>
                    </a:p>
                  </a:txBody>
                  <a:tcPr marL="28285"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1B587C"/>
                    </a:solidFill>
                  </a:tcPr>
                </a:tc>
                <a:tc hMerge="1">
                  <a:txBody>
                    <a:bodyPr/>
                    <a:lstStyle/>
                    <a:p>
                      <a:endParaRPr lang="en-US"/>
                    </a:p>
                  </a:txBody>
                  <a:tcPr/>
                </a:tc>
                <a:tc gridSpan="2">
                  <a:txBody>
                    <a:bodyPr/>
                    <a:lstStyle/>
                    <a:p>
                      <a:pPr algn="ctr" rtl="0" fontAlgn="ctr"/>
                      <a:r>
                        <a:rPr lang="en-US" sz="700" b="1" i="0" u="none" strike="noStrike" dirty="0">
                          <a:solidFill>
                            <a:srgbClr val="FFFFFF"/>
                          </a:solidFill>
                          <a:effectLst/>
                          <a:latin typeface="Calibri" panose="020F0502020204030204" pitchFamily="34" charset="0"/>
                        </a:rPr>
                        <a:t>Sprint 4</a:t>
                      </a:r>
                    </a:p>
                  </a:txBody>
                  <a:tcPr marL="28285"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B587C"/>
                    </a:solidFill>
                  </a:tcPr>
                </a:tc>
                <a:tc hMerge="1">
                  <a:txBody>
                    <a:bodyPr/>
                    <a:lstStyle/>
                    <a:p>
                      <a:endParaRPr lang="en-US"/>
                    </a:p>
                  </a:txBody>
                  <a:tcPr/>
                </a:tc>
                <a:tc gridSpan="2">
                  <a:txBody>
                    <a:bodyPr/>
                    <a:lstStyle/>
                    <a:p>
                      <a:pPr algn="ctr" rtl="0" fontAlgn="ctr"/>
                      <a:r>
                        <a:rPr lang="en-US" sz="700" b="1" i="0" u="none" strike="noStrike" dirty="0">
                          <a:solidFill>
                            <a:srgbClr val="FFFFFF"/>
                          </a:solidFill>
                          <a:effectLst/>
                          <a:latin typeface="Calibri" panose="020F0502020204030204" pitchFamily="34" charset="0"/>
                        </a:rPr>
                        <a:t>Sprint 5</a:t>
                      </a:r>
                    </a:p>
                  </a:txBody>
                  <a:tcPr marL="28285"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B587C"/>
                    </a:solidFill>
                  </a:tcPr>
                </a:tc>
                <a:tc hMerge="1">
                  <a:txBody>
                    <a:bodyPr/>
                    <a:lstStyle/>
                    <a:p>
                      <a:endParaRPr lang="en-US"/>
                    </a:p>
                  </a:txBody>
                  <a:tcPr/>
                </a:tc>
                <a:tc gridSpan="2">
                  <a:txBody>
                    <a:bodyPr/>
                    <a:lstStyle/>
                    <a:p>
                      <a:pPr algn="ctr" rtl="0" fontAlgn="ctr"/>
                      <a:r>
                        <a:rPr lang="en-US" sz="700" b="1" i="0" u="none" strike="noStrike" dirty="0">
                          <a:solidFill>
                            <a:srgbClr val="FFFFFF"/>
                          </a:solidFill>
                          <a:effectLst/>
                          <a:latin typeface="Calibri" panose="020F0502020204030204" pitchFamily="34" charset="0"/>
                        </a:rPr>
                        <a:t>Sprint 6</a:t>
                      </a:r>
                    </a:p>
                  </a:txBody>
                  <a:tcPr marL="28285"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B587C"/>
                    </a:solidFill>
                  </a:tcPr>
                </a:tc>
                <a:tc hMerge="1">
                  <a:txBody>
                    <a:bodyPr/>
                    <a:lstStyle/>
                    <a:p>
                      <a:endParaRPr lang="en-US"/>
                    </a:p>
                  </a:txBody>
                  <a:tcPr/>
                </a:tc>
                <a:tc gridSpan="2">
                  <a:txBody>
                    <a:bodyPr/>
                    <a:lstStyle/>
                    <a:p>
                      <a:pPr algn="ctr" rtl="0" fontAlgn="ctr"/>
                      <a:r>
                        <a:rPr lang="en-US" sz="700" b="1" i="0" u="none" strike="noStrike" dirty="0">
                          <a:solidFill>
                            <a:srgbClr val="FFFFFF"/>
                          </a:solidFill>
                          <a:effectLst/>
                          <a:latin typeface="Calibri" panose="020F0502020204030204" pitchFamily="34" charset="0"/>
                        </a:rPr>
                        <a:t>Sprint 7</a:t>
                      </a:r>
                    </a:p>
                  </a:txBody>
                  <a:tcPr marL="28285"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B587C"/>
                    </a:solidFill>
                  </a:tcPr>
                </a:tc>
                <a:tc hMerge="1">
                  <a:txBody>
                    <a:bodyPr/>
                    <a:lstStyle/>
                    <a:p>
                      <a:endParaRPr lang="en-US"/>
                    </a:p>
                  </a:txBody>
                  <a:tcPr/>
                </a:tc>
                <a:extLst>
                  <a:ext uri="{0D108BD9-81ED-4DB2-BD59-A6C34878D82A}">
                    <a16:rowId xmlns:a16="http://schemas.microsoft.com/office/drawing/2014/main" xmlns="" val="940859956"/>
                  </a:ext>
                </a:extLst>
              </a:tr>
              <a:tr h="201906">
                <a:tc vMerge="1">
                  <a:txBody>
                    <a:bodyPr/>
                    <a:lstStyle/>
                    <a:p>
                      <a:endParaRPr lang="en-US"/>
                    </a:p>
                  </a:txBody>
                  <a:tcPr/>
                </a:tc>
                <a:tc>
                  <a:txBody>
                    <a:bodyPr/>
                    <a:lstStyle/>
                    <a:p>
                      <a:pPr algn="ctr" rtl="0" fontAlgn="ctr"/>
                      <a:r>
                        <a:rPr lang="en-US" sz="700" b="1" i="0" u="none" strike="noStrike" dirty="0">
                          <a:solidFill>
                            <a:srgbClr val="FFFFFF"/>
                          </a:solidFill>
                          <a:effectLst/>
                          <a:latin typeface="Calibri" panose="020F0502020204030204" pitchFamily="34" charset="0"/>
                        </a:rPr>
                        <a:t>Week 1</a:t>
                      </a:r>
                    </a:p>
                  </a:txBody>
                  <a:tcPr marL="28285" marR="0" marT="0" marB="0"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a:txBody>
                    <a:bodyPr/>
                    <a:lstStyle/>
                    <a:p>
                      <a:pPr algn="ctr" rtl="0" fontAlgn="ctr"/>
                      <a:r>
                        <a:rPr lang="en-US" sz="700" b="1" i="0" u="none" strike="noStrike" dirty="0">
                          <a:solidFill>
                            <a:srgbClr val="FFFFFF"/>
                          </a:solidFill>
                          <a:effectLst/>
                          <a:latin typeface="Calibri" panose="020F0502020204030204" pitchFamily="34" charset="0"/>
                        </a:rPr>
                        <a:t>Week 2</a:t>
                      </a:r>
                    </a:p>
                  </a:txBody>
                  <a:tcPr marL="28285"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a:txBody>
                    <a:bodyPr/>
                    <a:lstStyle/>
                    <a:p>
                      <a:pPr algn="ctr" rtl="0" fontAlgn="ctr"/>
                      <a:r>
                        <a:rPr lang="en-US" sz="700" b="1" i="0" u="none" strike="noStrike" dirty="0">
                          <a:solidFill>
                            <a:srgbClr val="FFFFFF"/>
                          </a:solidFill>
                          <a:effectLst/>
                          <a:latin typeface="Calibri" panose="020F0502020204030204" pitchFamily="34" charset="0"/>
                        </a:rPr>
                        <a:t>Week 3</a:t>
                      </a:r>
                    </a:p>
                  </a:txBody>
                  <a:tcPr marL="28285"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a:txBody>
                    <a:bodyPr/>
                    <a:lstStyle/>
                    <a:p>
                      <a:pPr algn="ctr" rtl="0" fontAlgn="ctr"/>
                      <a:r>
                        <a:rPr lang="en-US" sz="700" b="1" i="0" u="none" strike="noStrike" dirty="0">
                          <a:solidFill>
                            <a:srgbClr val="FFFFFF"/>
                          </a:solidFill>
                          <a:effectLst/>
                          <a:latin typeface="Calibri" panose="020F0502020204030204" pitchFamily="34" charset="0"/>
                        </a:rPr>
                        <a:t>Week 4</a:t>
                      </a:r>
                    </a:p>
                  </a:txBody>
                  <a:tcPr marL="28285"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a:txBody>
                    <a:bodyPr/>
                    <a:lstStyle/>
                    <a:p>
                      <a:pPr algn="ctr" rtl="0" fontAlgn="ctr"/>
                      <a:r>
                        <a:rPr lang="en-US" sz="700" b="1" i="0" u="none" strike="noStrike" dirty="0">
                          <a:solidFill>
                            <a:srgbClr val="FFFFFF"/>
                          </a:solidFill>
                          <a:effectLst/>
                          <a:latin typeface="Calibri" panose="020F0502020204030204" pitchFamily="34" charset="0"/>
                        </a:rPr>
                        <a:t>Week 5</a:t>
                      </a:r>
                    </a:p>
                  </a:txBody>
                  <a:tcPr marL="28285"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a:txBody>
                    <a:bodyPr/>
                    <a:lstStyle/>
                    <a:p>
                      <a:pPr algn="ctr" rtl="0" fontAlgn="ctr"/>
                      <a:r>
                        <a:rPr lang="en-US" sz="700" b="1" i="0" u="none" strike="noStrike" dirty="0">
                          <a:solidFill>
                            <a:srgbClr val="FFFFFF"/>
                          </a:solidFill>
                          <a:effectLst/>
                          <a:latin typeface="Calibri" panose="020F0502020204030204" pitchFamily="34" charset="0"/>
                        </a:rPr>
                        <a:t>Week 6</a:t>
                      </a:r>
                    </a:p>
                  </a:txBody>
                  <a:tcPr marL="28285"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a:txBody>
                    <a:bodyPr/>
                    <a:lstStyle/>
                    <a:p>
                      <a:pPr algn="ctr" rtl="0" fontAlgn="ctr"/>
                      <a:r>
                        <a:rPr lang="en-US" sz="700" b="1" i="0" u="none" strike="noStrike" dirty="0">
                          <a:solidFill>
                            <a:srgbClr val="FFFFFF"/>
                          </a:solidFill>
                          <a:effectLst/>
                          <a:latin typeface="Calibri" panose="020F0502020204030204" pitchFamily="34" charset="0"/>
                        </a:rPr>
                        <a:t>Week 7</a:t>
                      </a:r>
                    </a:p>
                  </a:txBody>
                  <a:tcPr marL="28285"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a:txBody>
                    <a:bodyPr/>
                    <a:lstStyle/>
                    <a:p>
                      <a:pPr algn="ctr" rtl="0" fontAlgn="ctr"/>
                      <a:r>
                        <a:rPr lang="en-US" sz="700" b="1" i="0" u="none" strike="noStrike" dirty="0">
                          <a:solidFill>
                            <a:srgbClr val="FFFFFF"/>
                          </a:solidFill>
                          <a:effectLst/>
                          <a:latin typeface="Calibri" panose="020F0502020204030204" pitchFamily="34" charset="0"/>
                        </a:rPr>
                        <a:t>Week 8</a:t>
                      </a:r>
                    </a:p>
                  </a:txBody>
                  <a:tcPr marL="28285"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a:txBody>
                    <a:bodyPr/>
                    <a:lstStyle/>
                    <a:p>
                      <a:pPr algn="ctr" rtl="0" fontAlgn="ctr"/>
                      <a:r>
                        <a:rPr lang="en-US" sz="700" b="1" i="0" u="none" strike="noStrike" dirty="0">
                          <a:solidFill>
                            <a:srgbClr val="FFFFFF"/>
                          </a:solidFill>
                          <a:effectLst/>
                          <a:latin typeface="Calibri" panose="020F0502020204030204" pitchFamily="34" charset="0"/>
                        </a:rPr>
                        <a:t>Week 9</a:t>
                      </a:r>
                    </a:p>
                  </a:txBody>
                  <a:tcPr marL="28285"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a:txBody>
                    <a:bodyPr/>
                    <a:lstStyle/>
                    <a:p>
                      <a:pPr algn="ctr" rtl="0" fontAlgn="ctr"/>
                      <a:r>
                        <a:rPr lang="en-US" sz="700" b="1" i="0" u="none" strike="noStrike" dirty="0">
                          <a:solidFill>
                            <a:srgbClr val="FFFFFF"/>
                          </a:solidFill>
                          <a:effectLst/>
                          <a:latin typeface="Calibri" panose="020F0502020204030204" pitchFamily="34" charset="0"/>
                        </a:rPr>
                        <a:t>Week 10</a:t>
                      </a:r>
                    </a:p>
                  </a:txBody>
                  <a:tcPr marL="28285"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a:txBody>
                    <a:bodyPr/>
                    <a:lstStyle/>
                    <a:p>
                      <a:pPr algn="ctr" rtl="0" fontAlgn="ctr"/>
                      <a:r>
                        <a:rPr lang="en-US" sz="700" b="1" i="0" u="none" strike="noStrike" dirty="0">
                          <a:solidFill>
                            <a:srgbClr val="FFFFFF"/>
                          </a:solidFill>
                          <a:effectLst/>
                          <a:latin typeface="Calibri" panose="020F0502020204030204" pitchFamily="34" charset="0"/>
                        </a:rPr>
                        <a:t>Week 11</a:t>
                      </a:r>
                    </a:p>
                  </a:txBody>
                  <a:tcPr marL="28285"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a:txBody>
                    <a:bodyPr/>
                    <a:lstStyle/>
                    <a:p>
                      <a:pPr algn="ctr" rtl="0" fontAlgn="ctr"/>
                      <a:r>
                        <a:rPr lang="en-US" sz="700" b="1" i="0" u="none" strike="noStrike" dirty="0">
                          <a:solidFill>
                            <a:srgbClr val="FFFFFF"/>
                          </a:solidFill>
                          <a:effectLst/>
                          <a:latin typeface="Calibri" panose="020F0502020204030204" pitchFamily="34" charset="0"/>
                        </a:rPr>
                        <a:t>Week 12</a:t>
                      </a:r>
                    </a:p>
                  </a:txBody>
                  <a:tcPr marL="28285"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a:txBody>
                    <a:bodyPr/>
                    <a:lstStyle/>
                    <a:p>
                      <a:pPr algn="ctr" rtl="0" fontAlgn="ctr"/>
                      <a:r>
                        <a:rPr lang="en-US" sz="700" b="1" i="0" u="none" strike="noStrike" dirty="0">
                          <a:solidFill>
                            <a:srgbClr val="FFFFFF"/>
                          </a:solidFill>
                          <a:effectLst/>
                          <a:latin typeface="Calibri" panose="020F0502020204030204" pitchFamily="34" charset="0"/>
                        </a:rPr>
                        <a:t>Week 13</a:t>
                      </a:r>
                    </a:p>
                  </a:txBody>
                  <a:tcPr marL="28285"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tc>
                  <a:txBody>
                    <a:bodyPr/>
                    <a:lstStyle/>
                    <a:p>
                      <a:pPr algn="ctr" rtl="0" fontAlgn="ctr"/>
                      <a:r>
                        <a:rPr lang="en-US" sz="700" b="1" i="0" u="none" strike="noStrike" dirty="0">
                          <a:solidFill>
                            <a:srgbClr val="FFFFFF"/>
                          </a:solidFill>
                          <a:effectLst/>
                          <a:latin typeface="Calibri" panose="020F0502020204030204" pitchFamily="34" charset="0"/>
                        </a:rPr>
                        <a:t>Week 14</a:t>
                      </a:r>
                    </a:p>
                  </a:txBody>
                  <a:tcPr marL="28285"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587C"/>
                    </a:solidFill>
                  </a:tcPr>
                </a:tc>
                <a:extLst>
                  <a:ext uri="{0D108BD9-81ED-4DB2-BD59-A6C34878D82A}">
                    <a16:rowId xmlns:a16="http://schemas.microsoft.com/office/drawing/2014/main" xmlns="" val="2631021193"/>
                  </a:ext>
                </a:extLst>
              </a:tr>
              <a:tr h="201906">
                <a:tc>
                  <a:txBody>
                    <a:bodyPr/>
                    <a:lstStyle/>
                    <a:p>
                      <a:pPr algn="l" fontAlgn="ctr"/>
                      <a:r>
                        <a:rPr lang="en-US" sz="800" b="0" i="0" u="none" strike="noStrike" dirty="0">
                          <a:solidFill>
                            <a:schemeClr val="accent5">
                              <a:lumMod val="75000"/>
                            </a:schemeClr>
                          </a:solidFill>
                          <a:effectLst/>
                          <a:latin typeface="Calibri" panose="020F0502020204030204" pitchFamily="34" charset="0"/>
                        </a:rPr>
                        <a:t>Access set up for onsite and offshore to Azure system and services</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08080"/>
                      </a:solidFill>
                      <a:prstDash val="dot"/>
                      <a:round/>
                      <a:headEnd type="none" w="med" len="med"/>
                      <a:tailEnd type="none" w="med" len="med"/>
                    </a:lnB>
                  </a:tcPr>
                </a:tc>
                <a:tc rowSpan="3">
                  <a:txBody>
                    <a:bodyPr/>
                    <a:lstStyle/>
                    <a:p>
                      <a:pPr algn="ctr" fontAlgn="ctr"/>
                      <a:r>
                        <a:rPr lang="en-US" sz="700" b="0" i="0" u="none" strike="noStrike" dirty="0">
                          <a:solidFill>
                            <a:srgbClr val="37464D"/>
                          </a:solidFill>
                          <a:effectLst/>
                          <a:latin typeface="Arial" panose="020B0604020202020204" pitchFamily="34" charset="0"/>
                        </a:rPr>
                        <a:t> </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rowSpan="2">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rowSpan="7" gridSpan="2">
                  <a:txBody>
                    <a:bodyPr/>
                    <a:lstStyle/>
                    <a:p>
                      <a:pPr algn="ctr" fontAlgn="ctr"/>
                      <a:r>
                        <a:rPr lang="en-US" sz="700" b="0" i="0" u="none" strike="noStrike" dirty="0">
                          <a:solidFill>
                            <a:srgbClr val="37464D"/>
                          </a:solidFill>
                          <a:effectLst/>
                          <a:latin typeface="Arial" panose="020B0604020202020204" pitchFamily="34" charset="0"/>
                        </a:rPr>
                        <a:t> </a:t>
                      </a:r>
                    </a:p>
                  </a:txBody>
                  <a:tcPr marL="28285" marR="0" marT="0"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7" hMerge="1">
                  <a:txBody>
                    <a:bodyPr/>
                    <a:lstStyle/>
                    <a:p>
                      <a:endParaRPr lang="en-US"/>
                    </a:p>
                  </a:txBody>
                  <a:tcPr/>
                </a:tc>
                <a:tc rowSpan="7" gridSpan="2">
                  <a:txBody>
                    <a:bodyPr/>
                    <a:lstStyle/>
                    <a:p>
                      <a:pPr algn="ctr" fontAlgn="ctr"/>
                      <a:r>
                        <a:rPr lang="en-US" sz="700" b="0" i="0" u="none" strike="noStrike" dirty="0">
                          <a:solidFill>
                            <a:srgbClr val="37464D"/>
                          </a:solidFill>
                          <a:effectLst/>
                          <a:latin typeface="Arial" panose="020B0604020202020204" pitchFamily="34" charset="0"/>
                        </a:rPr>
                        <a:t> </a:t>
                      </a:r>
                    </a:p>
                  </a:txBody>
                  <a:tcPr marL="28285"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7" hMerge="1">
                  <a:txBody>
                    <a:bodyPr/>
                    <a:lstStyle/>
                    <a:p>
                      <a:endParaRPr lang="en-US"/>
                    </a:p>
                  </a:txBody>
                  <a:tcPr/>
                </a:tc>
                <a:tc rowSpan="7" gridSpan="2">
                  <a:txBody>
                    <a:bodyPr/>
                    <a:lstStyle/>
                    <a:p>
                      <a:pPr algn="ctr" fontAlgn="ctr"/>
                      <a:r>
                        <a:rPr lang="en-US" sz="700" b="0" i="0" u="none" strike="noStrike" dirty="0">
                          <a:solidFill>
                            <a:srgbClr val="37464D"/>
                          </a:solidFill>
                          <a:effectLst/>
                          <a:latin typeface="Arial" panose="020B0604020202020204" pitchFamily="34" charset="0"/>
                        </a:rPr>
                        <a:t> </a:t>
                      </a:r>
                    </a:p>
                  </a:txBody>
                  <a:tcPr marL="28285"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7" hMerge="1">
                  <a:txBody>
                    <a:bodyPr/>
                    <a:lstStyle/>
                    <a:p>
                      <a:endParaRPr lang="en-US"/>
                    </a:p>
                  </a:txBody>
                  <a:tcPr/>
                </a:tc>
                <a:tc rowSpan="7" gridSpan="2">
                  <a:txBody>
                    <a:bodyPr/>
                    <a:lstStyle/>
                    <a:p>
                      <a:pPr algn="ctr" fontAlgn="ctr"/>
                      <a:r>
                        <a:rPr lang="en-US" sz="700" b="0" i="0" u="none" strike="noStrike" dirty="0">
                          <a:solidFill>
                            <a:srgbClr val="37464D"/>
                          </a:solidFill>
                          <a:effectLst/>
                          <a:latin typeface="Arial" panose="020B0604020202020204" pitchFamily="34" charset="0"/>
                        </a:rPr>
                        <a:t> </a:t>
                      </a:r>
                    </a:p>
                  </a:txBody>
                  <a:tcPr marL="28285"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7" hMerge="1">
                  <a:txBody>
                    <a:bodyPr/>
                    <a:lstStyle/>
                    <a:p>
                      <a:endParaRPr lang="en-US"/>
                    </a:p>
                  </a:txBody>
                  <a:tcPr/>
                </a:tc>
                <a:tc rowSpan="7" gridSpan="2">
                  <a:txBody>
                    <a:bodyPr/>
                    <a:lstStyle/>
                    <a:p>
                      <a:pPr algn="ctr" fontAlgn="ctr"/>
                      <a:r>
                        <a:rPr lang="en-US" sz="700" b="0" i="0" u="none" strike="noStrike" dirty="0">
                          <a:solidFill>
                            <a:srgbClr val="37464D"/>
                          </a:solidFill>
                          <a:effectLst/>
                          <a:latin typeface="Arial" panose="020B0604020202020204" pitchFamily="34" charset="0"/>
                        </a:rPr>
                        <a:t> </a:t>
                      </a:r>
                    </a:p>
                  </a:txBody>
                  <a:tcPr marL="28285"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7" hMerge="1">
                  <a:txBody>
                    <a:bodyPr/>
                    <a:lstStyle/>
                    <a:p>
                      <a:endParaRPr lang="en-US"/>
                    </a:p>
                  </a:txBody>
                  <a:tcPr/>
                </a:tc>
                <a:tc rowSpan="7" gridSpan="2">
                  <a:txBody>
                    <a:bodyPr/>
                    <a:lstStyle/>
                    <a:p>
                      <a:pPr algn="ctr" fontAlgn="ctr"/>
                      <a:r>
                        <a:rPr lang="en-US" sz="700" b="0" i="0" u="none" strike="noStrike" dirty="0">
                          <a:solidFill>
                            <a:srgbClr val="37464D"/>
                          </a:solidFill>
                          <a:effectLst/>
                          <a:latin typeface="Arial" panose="020B0604020202020204" pitchFamily="34" charset="0"/>
                        </a:rPr>
                        <a:t> </a:t>
                      </a:r>
                    </a:p>
                  </a:txBody>
                  <a:tcPr marL="28285"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7" hMerge="1">
                  <a:txBody>
                    <a:bodyPr/>
                    <a:lstStyle/>
                    <a:p>
                      <a:endParaRPr lang="en-US"/>
                    </a:p>
                  </a:txBody>
                  <a:tcPr/>
                </a:tc>
                <a:extLst>
                  <a:ext uri="{0D108BD9-81ED-4DB2-BD59-A6C34878D82A}">
                    <a16:rowId xmlns:a16="http://schemas.microsoft.com/office/drawing/2014/main" xmlns="" val="2510278515"/>
                  </a:ext>
                </a:extLst>
              </a:tr>
              <a:tr h="0">
                <a:tc rowSpan="3">
                  <a:txBody>
                    <a:bodyPr/>
                    <a:lstStyle/>
                    <a:p>
                      <a:pPr algn="l" fontAlgn="ctr"/>
                      <a:r>
                        <a:rPr lang="en-US" sz="800" b="0" i="0" u="none" strike="noStrike" dirty="0">
                          <a:solidFill>
                            <a:schemeClr val="accent5">
                              <a:lumMod val="75000"/>
                            </a:schemeClr>
                          </a:solidFill>
                          <a:effectLst/>
                          <a:latin typeface="Calibri" panose="020F0502020204030204" pitchFamily="34" charset="0"/>
                        </a:rPr>
                        <a:t>Reporting requirements  and required data model , Access control lists</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08080"/>
                      </a:solidFill>
                      <a:prstDash val="dot"/>
                      <a:round/>
                      <a:headEnd type="none" w="med" len="med"/>
                      <a:tailEnd type="none" w="med" len="med"/>
                    </a:lnT>
                    <a:lnB w="6350" cap="flat" cmpd="sng" algn="ctr">
                      <a:solidFill>
                        <a:srgbClr val="808080"/>
                      </a:solidFill>
                      <a:prstDash val="dot"/>
                      <a:round/>
                      <a:headEnd type="none" w="med" len="med"/>
                      <a:tailEnd type="none" w="med" len="med"/>
                    </a:lnB>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367559973"/>
                  </a:ext>
                </a:extLst>
              </a:tr>
              <a:tr h="0">
                <a:tc vMerge="1">
                  <a:txBody>
                    <a:bodyPr/>
                    <a:lstStyle/>
                    <a:p>
                      <a:endParaRPr lang="en-US"/>
                    </a:p>
                  </a:txBody>
                  <a:tcPr/>
                </a:tc>
                <a:tc vMerge="1">
                  <a:txBody>
                    <a:bodyPr/>
                    <a:lstStyle/>
                    <a:p>
                      <a:endParaRPr lang="en-US"/>
                    </a:p>
                  </a:txBody>
                  <a:tcPr/>
                </a:tc>
                <a:tc rowSpan="3">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082049366"/>
                  </a:ext>
                </a:extLst>
              </a:tr>
              <a:tr h="186650">
                <a:tc vMerge="1">
                  <a:txBody>
                    <a:bodyPr/>
                    <a:lstStyle/>
                    <a:p>
                      <a:endParaRPr lang="en-US"/>
                    </a:p>
                  </a:txBody>
                  <a:tcPr/>
                </a:tc>
                <a:tc rowSpan="3">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2670872623"/>
                  </a:ext>
                </a:extLst>
              </a:tr>
              <a:tr h="27130">
                <a:tc rowSpan="3">
                  <a:txBody>
                    <a:bodyPr/>
                    <a:lstStyle/>
                    <a:p>
                      <a:pPr algn="l" fontAlgn="ctr"/>
                      <a:r>
                        <a:rPr lang="en-US" sz="800" b="0" i="0" u="none" strike="noStrike" dirty="0">
                          <a:solidFill>
                            <a:schemeClr val="accent5">
                              <a:lumMod val="75000"/>
                            </a:schemeClr>
                          </a:solidFill>
                          <a:effectLst/>
                          <a:latin typeface="Calibri" panose="020F0502020204030204" pitchFamily="34" charset="0"/>
                        </a:rPr>
                        <a:t>Identify data sources , limitations and  optimizations for internal review</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08080"/>
                      </a:solidFill>
                      <a:prstDash val="dot"/>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rgbClr val="808080"/>
                      </a:solidFill>
                      <a:prstDash val="dot"/>
                      <a:round/>
                      <a:headEnd type="none" w="med" len="med"/>
                      <a:tailEnd type="none" w="med" len="med"/>
                    </a:lnL>
                    <a:lnT w="6350" cap="flat" cmpd="sng" algn="ctr">
                      <a:solidFill>
                        <a:srgbClr val="808080"/>
                      </a:solidFill>
                      <a:prstDash val="dot"/>
                      <a:round/>
                      <a:headEnd type="none" w="med" len="med"/>
                      <a:tailEnd type="none" w="med" len="med"/>
                    </a:lnT>
                  </a:tcPr>
                </a:tc>
                <a:tc vMerge="1">
                  <a:txBody>
                    <a:bodyPr/>
                    <a:lstStyle/>
                    <a:p>
                      <a:endParaRPr lang="en-US"/>
                    </a:p>
                  </a:txBody>
                  <a:tcPr/>
                </a:tc>
                <a:tc gridSpan="2" vMerge="1">
                  <a:txBody>
                    <a:bodyPr/>
                    <a:lstStyle/>
                    <a:p>
                      <a:endParaRPr lang="en-US"/>
                    </a:p>
                  </a:txBody>
                  <a:tcPr>
                    <a:lnT w="6350" cap="flat" cmpd="sng" algn="ctr">
                      <a:solidFill>
                        <a:srgbClr val="808080"/>
                      </a:solidFill>
                      <a:prstDash val="dot"/>
                      <a:round/>
                      <a:headEnd type="none" w="med" len="med"/>
                      <a:tailEnd type="none" w="med" len="med"/>
                    </a:lnT>
                  </a:tcPr>
                </a:tc>
                <a:tc hMerge="1" vMerge="1">
                  <a:txBody>
                    <a:bodyPr/>
                    <a:lstStyle/>
                    <a:p>
                      <a:endParaRPr lang="en-US"/>
                    </a:p>
                  </a:txBody>
                  <a:tcPr/>
                </a:tc>
                <a:tc gridSpan="2" vMerge="1">
                  <a:txBody>
                    <a:bodyPr/>
                    <a:lstStyle/>
                    <a:p>
                      <a:endParaRPr lang="en-US"/>
                    </a:p>
                  </a:txBody>
                  <a:tcPr>
                    <a:lnT w="6350" cap="flat" cmpd="sng" algn="ctr">
                      <a:solidFill>
                        <a:srgbClr val="808080"/>
                      </a:solidFill>
                      <a:prstDash val="dot"/>
                      <a:round/>
                      <a:headEnd type="none" w="med" len="med"/>
                      <a:tailEnd type="none" w="med" len="med"/>
                    </a:lnT>
                  </a:tcPr>
                </a:tc>
                <a:tc hMerge="1" vMerge="1">
                  <a:txBody>
                    <a:bodyPr/>
                    <a:lstStyle/>
                    <a:p>
                      <a:endParaRPr lang="en-US"/>
                    </a:p>
                  </a:txBody>
                  <a:tcPr/>
                </a:tc>
                <a:tc gridSpan="2" vMerge="1">
                  <a:txBody>
                    <a:bodyPr/>
                    <a:lstStyle/>
                    <a:p>
                      <a:endParaRPr lang="en-US"/>
                    </a:p>
                  </a:txBody>
                  <a:tcPr>
                    <a:lnT w="6350" cap="flat" cmpd="sng" algn="ctr">
                      <a:solidFill>
                        <a:srgbClr val="808080"/>
                      </a:solidFill>
                      <a:prstDash val="dot"/>
                      <a:round/>
                      <a:headEnd type="none" w="med" len="med"/>
                      <a:tailEnd type="none" w="med" len="med"/>
                    </a:lnT>
                  </a:tcPr>
                </a:tc>
                <a:tc hMerge="1" vMerge="1">
                  <a:txBody>
                    <a:bodyPr/>
                    <a:lstStyle/>
                    <a:p>
                      <a:endParaRPr lang="en-US"/>
                    </a:p>
                  </a:txBody>
                  <a:tcPr/>
                </a:tc>
                <a:tc gridSpan="2" vMerge="1">
                  <a:txBody>
                    <a:bodyPr/>
                    <a:lstStyle/>
                    <a:p>
                      <a:endParaRPr lang="en-US"/>
                    </a:p>
                  </a:txBody>
                  <a:tcPr>
                    <a:lnT w="6350" cap="flat" cmpd="sng" algn="ctr">
                      <a:solidFill>
                        <a:srgbClr val="808080"/>
                      </a:solidFill>
                      <a:prstDash val="dot"/>
                      <a:round/>
                      <a:headEnd type="none" w="med" len="med"/>
                      <a:tailEnd type="none" w="med" len="med"/>
                    </a:lnT>
                  </a:tcPr>
                </a:tc>
                <a:tc hMerge="1" vMerge="1">
                  <a:txBody>
                    <a:bodyPr/>
                    <a:lstStyle/>
                    <a:p>
                      <a:endParaRPr lang="en-US"/>
                    </a:p>
                  </a:txBody>
                  <a:tcPr/>
                </a:tc>
                <a:tc gridSpan="2" vMerge="1">
                  <a:txBody>
                    <a:bodyPr/>
                    <a:lstStyle/>
                    <a:p>
                      <a:endParaRPr lang="en-US"/>
                    </a:p>
                  </a:txBody>
                  <a:tcPr>
                    <a:lnT w="6350" cap="flat" cmpd="sng" algn="ctr">
                      <a:solidFill>
                        <a:srgbClr val="808080"/>
                      </a:solidFill>
                      <a:prstDash val="dot"/>
                      <a:round/>
                      <a:headEnd type="none" w="med" len="med"/>
                      <a:tailEnd type="none" w="med" len="med"/>
                    </a:lnT>
                  </a:tcPr>
                </a:tc>
                <a:tc hMerge="1" vMerge="1">
                  <a:txBody>
                    <a:bodyPr/>
                    <a:lstStyle/>
                    <a:p>
                      <a:endParaRPr lang="en-US"/>
                    </a:p>
                  </a:txBody>
                  <a:tcPr/>
                </a:tc>
                <a:tc gridSpan="2" vMerge="1">
                  <a:txBody>
                    <a:bodyPr/>
                    <a:lstStyle/>
                    <a:p>
                      <a:endParaRPr lang="en-US"/>
                    </a:p>
                  </a:txBody>
                  <a:tcPr>
                    <a:lnT w="6350" cap="flat" cmpd="sng" algn="ctr">
                      <a:solidFill>
                        <a:srgbClr val="808080"/>
                      </a:solidFill>
                      <a:prstDash val="dot"/>
                      <a:round/>
                      <a:headEnd type="none" w="med" len="med"/>
                      <a:tailEnd type="none" w="med" len="med"/>
                    </a:lnT>
                  </a:tcPr>
                </a:tc>
                <a:tc hMerge="1" vMerge="1">
                  <a:txBody>
                    <a:bodyPr/>
                    <a:lstStyle/>
                    <a:p>
                      <a:endParaRPr lang="en-US"/>
                    </a:p>
                  </a:txBody>
                  <a:tcPr/>
                </a:tc>
                <a:extLst>
                  <a:ext uri="{0D108BD9-81ED-4DB2-BD59-A6C34878D82A}">
                    <a16:rowId xmlns:a16="http://schemas.microsoft.com/office/drawing/2014/main" xmlns="" val="3302667553"/>
                  </a:ext>
                </a:extLst>
              </a:tr>
              <a:tr h="0">
                <a:tc vMerge="1">
                  <a:txBody>
                    <a:bodyPr/>
                    <a:lstStyle/>
                    <a:p>
                      <a:endParaRPr lang="en-US"/>
                    </a:p>
                  </a:txBody>
                  <a:tcPr/>
                </a:tc>
                <a:tc vMerge="1">
                  <a:txBody>
                    <a:bodyPr/>
                    <a:lstStyle/>
                    <a:p>
                      <a:endParaRPr lang="en-US"/>
                    </a:p>
                  </a:txBody>
                  <a:tcPr/>
                </a:tc>
                <a:tc rowSpan="2">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909934885"/>
                  </a:ext>
                </a:extLst>
              </a:tr>
              <a:tr h="217162">
                <a:tc vMerge="1">
                  <a:txBody>
                    <a:bodyPr/>
                    <a:lstStyle/>
                    <a:p>
                      <a:endParaRPr lang="en-US"/>
                    </a:p>
                  </a:txBody>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2828993839"/>
                  </a:ext>
                </a:extLst>
              </a:tr>
              <a:tr h="294671">
                <a:tc>
                  <a:txBody>
                    <a:bodyPr/>
                    <a:lstStyle/>
                    <a:p>
                      <a:pPr algn="l" fontAlgn="ctr"/>
                      <a:r>
                        <a:rPr lang="en-US" sz="800" b="0" i="0" u="none" strike="noStrike" dirty="0">
                          <a:solidFill>
                            <a:srgbClr val="0070C0"/>
                          </a:solidFill>
                          <a:effectLst/>
                          <a:latin typeface="Calibri" panose="020F0502020204030204" pitchFamily="34" charset="0"/>
                        </a:rPr>
                        <a:t>Reporting  dashboard wireframe  &amp; review with test data</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08080"/>
                      </a:solidFill>
                      <a:prstDash val="dot"/>
                      <a:round/>
                      <a:headEnd type="none" w="med" len="med"/>
                      <a:tailEnd type="none" w="med" len="med"/>
                    </a:lnB>
                  </a:tcPr>
                </a:tc>
                <a:tc rowSpan="3">
                  <a:txBody>
                    <a:bodyPr/>
                    <a:lstStyle/>
                    <a:p>
                      <a:pPr algn="ctr" fontAlgn="ctr"/>
                      <a:r>
                        <a:rPr lang="en-US" sz="800" b="0" i="0" u="none" strike="noStrike" dirty="0">
                          <a:solidFill>
                            <a:srgbClr val="37464D"/>
                          </a:solidFill>
                          <a:effectLst/>
                          <a:latin typeface="Arial" panose="020B0604020202020204" pitchFamily="34" charset="0"/>
                        </a:rPr>
                        <a:t> </a:t>
                      </a:r>
                    </a:p>
                  </a:txBody>
                  <a:tcPr marL="28285" marR="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rowSpan="3" gridSpan="2">
                  <a:txBody>
                    <a:bodyPr/>
                    <a:lstStyle/>
                    <a:p>
                      <a:pPr algn="ctr" rtl="0" fontAlgn="ctr"/>
                      <a:r>
                        <a:rPr lang="en-US" sz="1000" b="0" i="0" u="none" strike="noStrike" dirty="0">
                          <a:solidFill>
                            <a:schemeClr val="tx2"/>
                          </a:solidFill>
                          <a:effectLst/>
                          <a:latin typeface="Segoe UI" panose="020B0502040204020203"/>
                        </a:rPr>
                        <a:t>4 data sources</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rowSpan="3" hMerge="1">
                  <a:txBody>
                    <a:bodyPr/>
                    <a:lstStyle/>
                    <a:p>
                      <a:endParaRPr lang="en-US"/>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08080"/>
                      </a:solidFill>
                      <a:prstDash val="dot"/>
                      <a:round/>
                      <a:headEnd type="none" w="med" len="med"/>
                      <a:tailEnd type="none" w="med" len="med"/>
                    </a:lnB>
                  </a:tcPr>
                </a:tc>
                <a:tc rowSpan="3"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a:solidFill>
                          <a:schemeClr val="tx2"/>
                        </a:solidFill>
                        <a:effectLst/>
                        <a:latin typeface="Segoe UI" panose="020B0502040204020203"/>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a:solidFill>
                            <a:schemeClr val="tx2"/>
                          </a:solidFill>
                          <a:effectLst/>
                          <a:latin typeface="Segoe UI" panose="020B0502040204020203"/>
                        </a:rPr>
                        <a:t>4 data sources</a:t>
                      </a:r>
                    </a:p>
                    <a:p>
                      <a:pPr algn="ctr"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rowSpan="3" hMerge="1">
                  <a:txBody>
                    <a:bodyPr/>
                    <a:lstStyle/>
                    <a:p>
                      <a:endParaRPr lang="en-US"/>
                    </a:p>
                  </a:txBody>
                  <a:tcPr>
                    <a:lnL>
                      <a:noFill/>
                    </a:lnL>
                    <a:lnR w="6350" cap="flat" cmpd="sng" algn="ctr">
                      <a:solidFill>
                        <a:srgbClr val="808080"/>
                      </a:solidFill>
                      <a:prstDash val="dot"/>
                      <a:round/>
                      <a:headEnd type="none" w="med" len="med"/>
                      <a:tailEnd type="none" w="med" len="med"/>
                    </a:lnR>
                    <a:lnT w="6350" cap="flat" cmpd="sng" algn="ctr">
                      <a:solidFill>
                        <a:srgbClr val="404040"/>
                      </a:solidFill>
                      <a:prstDash val="dashDot"/>
                      <a:round/>
                      <a:headEnd type="none" w="med" len="med"/>
                      <a:tailEnd type="none" w="med" len="med"/>
                    </a:lnT>
                    <a:lnB>
                      <a:noFill/>
                    </a:lnB>
                  </a:tcPr>
                </a:tc>
                <a:tc rowSpan="3"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a:solidFill>
                            <a:schemeClr val="tx2"/>
                          </a:solidFill>
                          <a:effectLst/>
                          <a:latin typeface="Segoe UI" panose="020B0502040204020203"/>
                        </a:rPr>
                        <a:t>4 data sources</a:t>
                      </a:r>
                      <a:endParaRPr lang="en-US" sz="10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rowSpan="3" hMerge="1">
                  <a:txBody>
                    <a:bodyPr/>
                    <a:lstStyle/>
                    <a:p>
                      <a:endParaRPr lang="en-US"/>
                    </a:p>
                  </a:txBody>
                  <a:tcPr/>
                </a:tc>
                <a:tc rowSpan="3"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a:solidFill>
                            <a:schemeClr val="tx2"/>
                          </a:solidFill>
                          <a:effectLst/>
                          <a:latin typeface="Segoe UI" panose="020B0502040204020203"/>
                        </a:rPr>
                        <a:t>Additional data enhancements</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rowSpan="3" hMerge="1">
                  <a:txBody>
                    <a:bodyPr/>
                    <a:lstStyle/>
                    <a:p>
                      <a:endParaRPr lang="en-US"/>
                    </a:p>
                  </a:txBody>
                  <a:tcPr/>
                </a:tc>
                <a:tc rowSpan="3" gridSpan="2">
                  <a:txBody>
                    <a:bodyPr/>
                    <a:lstStyle/>
                    <a:p>
                      <a:endParaRPr lang="en-US" dirty="0"/>
                    </a:p>
                  </a:txBody>
                  <a:tcPr marL="28285"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tc>
                <a:tc rowSpan="3" gridSpan="2">
                  <a:txBody>
                    <a:bodyPr/>
                    <a:lstStyle/>
                    <a:p>
                      <a:endParaRPr lang="en-US" dirty="0"/>
                    </a:p>
                  </a:txBody>
                  <a:tcPr marL="28285" marR="0" marT="0" marB="0" anchor="ctr">
                    <a:lnL w="12700" cap="flat" cmpd="sng" algn="ctr">
                      <a:noFill/>
                      <a:prstDash val="solid"/>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tc>
                <a:extLst>
                  <a:ext uri="{0D108BD9-81ED-4DB2-BD59-A6C34878D82A}">
                    <a16:rowId xmlns:a16="http://schemas.microsoft.com/office/drawing/2014/main" xmlns="" val="1551548263"/>
                  </a:ext>
                </a:extLst>
              </a:tr>
              <a:tr h="294671">
                <a:tc>
                  <a:txBody>
                    <a:bodyPr/>
                    <a:lstStyle/>
                    <a:p>
                      <a:pPr algn="l" fontAlgn="ctr"/>
                      <a:r>
                        <a:rPr lang="en-US" sz="800" b="0" i="0" u="none" strike="noStrike" dirty="0">
                          <a:solidFill>
                            <a:srgbClr val="0070C0"/>
                          </a:solidFill>
                          <a:effectLst/>
                          <a:latin typeface="Calibri" panose="020F0502020204030204" pitchFamily="34" charset="0"/>
                        </a:rPr>
                        <a:t>Design data pipelines for all required sources, customizations</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08080"/>
                      </a:solidFill>
                      <a:prstDash val="dot"/>
                      <a:round/>
                      <a:headEnd type="none" w="med" len="med"/>
                      <a:tailEnd type="none" w="med" len="med"/>
                    </a:lnT>
                    <a:lnB w="6350" cap="flat" cmpd="sng" algn="ctr">
                      <a:solidFill>
                        <a:srgbClr val="808080"/>
                      </a:solidFill>
                      <a:prstDash val="dot"/>
                      <a:round/>
                      <a:headEnd type="none" w="med" len="med"/>
                      <a:tailEnd type="none" w="med" len="med"/>
                    </a:lnB>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lnL w="6350" cap="flat" cmpd="sng" algn="ctr">
                      <a:solidFill>
                        <a:srgbClr val="808080"/>
                      </a:solidFill>
                      <a:prstDash val="dot"/>
                      <a:round/>
                      <a:headEnd type="none" w="med" len="med"/>
                      <a:tailEnd type="none" w="med" len="med"/>
                    </a:lnL>
                    <a:lnR>
                      <a:noFill/>
                    </a:lnR>
                    <a:lnT>
                      <a:noFill/>
                    </a:lnT>
                    <a:lnB>
                      <a:noFill/>
                    </a:lnB>
                  </a:tcPr>
                </a:tc>
                <a:tc hMerge="1" vMerge="1">
                  <a:txBody>
                    <a:bodyPr/>
                    <a:lstStyle/>
                    <a:p>
                      <a:endParaRPr lang="en-US"/>
                    </a:p>
                  </a:txBody>
                  <a:tcPr>
                    <a:lnL>
                      <a:noFill/>
                    </a:lnL>
                    <a:lnR w="6350" cap="flat" cmpd="sng" algn="ctr">
                      <a:solidFill>
                        <a:srgbClr val="808080"/>
                      </a:solidFill>
                      <a:prstDash val="dot"/>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dirty="0"/>
                    </a:p>
                  </a:txBody>
                  <a:tcPr/>
                </a:tc>
                <a:extLst>
                  <a:ext uri="{0D108BD9-81ED-4DB2-BD59-A6C34878D82A}">
                    <a16:rowId xmlns:a16="http://schemas.microsoft.com/office/drawing/2014/main" xmlns="" val="4248148832"/>
                  </a:ext>
                </a:extLst>
              </a:tr>
              <a:tr h="294671">
                <a:tc>
                  <a:txBody>
                    <a:bodyPr/>
                    <a:lstStyle/>
                    <a:p>
                      <a:pPr algn="l" fontAlgn="ctr"/>
                      <a:r>
                        <a:rPr lang="en-US" sz="800" b="0" i="0" u="none" strike="noStrike" dirty="0">
                          <a:solidFill>
                            <a:srgbClr val="0070C0"/>
                          </a:solidFill>
                          <a:effectLst/>
                          <a:latin typeface="Calibri" panose="020F0502020204030204" pitchFamily="34" charset="0"/>
                        </a:rPr>
                        <a:t>SLA bound Pipeline Orchestration &amp; Dependency Management</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08080"/>
                      </a:solidFill>
                      <a:prstDash val="dot"/>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lnL w="6350" cap="flat" cmpd="sng" algn="ctr">
                      <a:solidFill>
                        <a:srgbClr val="808080"/>
                      </a:solidFill>
                      <a:prstDash val="dot"/>
                      <a:round/>
                      <a:headEnd type="none" w="med" len="med"/>
                      <a:tailEnd type="none" w="med" len="med"/>
                    </a:lnL>
                    <a:lnR>
                      <a:noFill/>
                    </a:lnR>
                    <a:lnT>
                      <a:noFill/>
                    </a:lnT>
                    <a:lnB w="6350" cap="flat" cmpd="sng" algn="ctr">
                      <a:solidFill>
                        <a:srgbClr val="808080"/>
                      </a:solidFill>
                      <a:prstDash val="dot"/>
                      <a:round/>
                      <a:headEnd type="none" w="med" len="med"/>
                      <a:tailEnd type="none" w="med" len="med"/>
                    </a:lnB>
                  </a:tcPr>
                </a:tc>
                <a:tc hMerge="1" vMerge="1">
                  <a:txBody>
                    <a:bodyPr/>
                    <a:lstStyle/>
                    <a:p>
                      <a:endParaRPr lang="en-US"/>
                    </a:p>
                  </a:txBody>
                  <a:tcPr>
                    <a:lnL>
                      <a:noFill/>
                    </a:lnL>
                    <a:lnR w="6350" cap="flat" cmpd="sng" algn="ctr">
                      <a:solidFill>
                        <a:srgbClr val="808080"/>
                      </a:solidFill>
                      <a:prstDash val="dot"/>
                      <a:round/>
                      <a:headEnd type="none" w="med" len="med"/>
                      <a:tailEnd type="none" w="med" len="med"/>
                    </a:lnR>
                    <a:lnT>
                      <a:noFill/>
                    </a:lnT>
                    <a:lnB w="6350" cap="flat" cmpd="sng" algn="ctr">
                      <a:solidFill>
                        <a:srgbClr val="808080"/>
                      </a:solidFill>
                      <a:prstDash val="dot"/>
                      <a:round/>
                      <a:headEnd type="none" w="med" len="med"/>
                      <a:tailEnd type="none" w="med" len="med"/>
                    </a:lnB>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480476148"/>
                  </a:ext>
                </a:extLst>
              </a:tr>
              <a:tr h="255748">
                <a:tc>
                  <a:txBody>
                    <a:bodyPr/>
                    <a:lstStyle/>
                    <a:p>
                      <a:pPr algn="l" fontAlgn="ctr"/>
                      <a:r>
                        <a:rPr lang="en-US" sz="800" b="0" i="0" u="none" strike="noStrike" dirty="0">
                          <a:solidFill>
                            <a:srgbClr val="283439"/>
                          </a:solidFill>
                          <a:effectLst/>
                          <a:latin typeface="Calibri" panose="020F0502020204030204" pitchFamily="34" charset="0"/>
                        </a:rPr>
                        <a:t>Data Model design; alignment with ETL design</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08080"/>
                      </a:solidFill>
                      <a:prstDash val="dot"/>
                      <a:round/>
                      <a:headEnd type="none" w="med" len="med"/>
                      <a:tailEnd type="none" w="med" len="med"/>
                    </a:lnB>
                  </a:tcPr>
                </a:tc>
                <a:tc rowSpan="3">
                  <a:txBody>
                    <a:bodyPr/>
                    <a:lstStyle/>
                    <a:p>
                      <a:pPr algn="ctr" fontAlgn="ctr"/>
                      <a:r>
                        <a:rPr lang="en-US" sz="800" b="0" i="0" u="none" strike="noStrike" dirty="0">
                          <a:solidFill>
                            <a:srgbClr val="37464D"/>
                          </a:solidFill>
                          <a:effectLst/>
                          <a:latin typeface="Arial" panose="020B0604020202020204" pitchFamily="34" charset="0"/>
                        </a:rPr>
                        <a:t> </a:t>
                      </a:r>
                    </a:p>
                  </a:txBody>
                  <a:tcPr marL="28285" marR="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US" sz="700" b="0" i="0" u="none" strike="noStrike" dirty="0">
                          <a:solidFill>
                            <a:srgbClr val="37464D"/>
                          </a:solidFill>
                          <a:effectLst/>
                          <a:latin typeface="Arial" panose="020B0604020202020204" pitchFamily="34" charset="0"/>
                        </a:rPr>
                        <a:t> </a:t>
                      </a:r>
                    </a:p>
                  </a:txBody>
                  <a:tcPr marL="28285" marR="0" marT="0" marB="0" anchor="ctr">
                    <a:lnL>
                      <a:noFill/>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gridSpan="2">
                  <a:txBody>
                    <a:bodyPr/>
                    <a:lstStyle/>
                    <a:p>
                      <a:pPr algn="ctr" fontAlgn="ctr"/>
                      <a:r>
                        <a:rPr lang="en-US" sz="1000" b="0" i="0" u="none" strike="noStrike" dirty="0">
                          <a:solidFill>
                            <a:srgbClr val="37464D"/>
                          </a:solidFill>
                          <a:effectLst/>
                          <a:latin typeface="Arial" panose="020B0604020202020204" pitchFamily="34" charset="0"/>
                        </a:rPr>
                        <a:t>Review Path to Production</a:t>
                      </a:r>
                    </a:p>
                  </a:txBody>
                  <a:tcPr marL="28285" marR="0" marT="0" marB="0" anchor="ctr">
                    <a:lnL w="6350" cap="flat" cmpd="sng" algn="ctr">
                      <a:no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3" hMerge="1">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3" gridSpan="2">
                  <a:txBody>
                    <a:bodyPr/>
                    <a:lstStyle/>
                    <a:p>
                      <a:pPr algn="ctr" rtl="0" fontAlgn="ctr"/>
                      <a:r>
                        <a:rPr lang="en-US" sz="1000" b="0" i="0" u="none" strike="noStrike" dirty="0">
                          <a:solidFill>
                            <a:srgbClr val="37464D"/>
                          </a:solidFill>
                          <a:effectLst/>
                          <a:latin typeface="Arial" panose="020B0604020202020204" pitchFamily="34" charset="0"/>
                        </a:rPr>
                        <a:t>Review and Production Rollout</a:t>
                      </a:r>
                      <a:endParaRPr lang="en-US" sz="10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3" hMerge="1">
                  <a:txBody>
                    <a:bodyPr/>
                    <a:lstStyle/>
                    <a:p>
                      <a:endParaRPr lang="en-US"/>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rowSpan="3" gridSpan="2">
                  <a:txBody>
                    <a:bodyPr/>
                    <a:lstStyle/>
                    <a:p>
                      <a:pPr algn="ctr" rtl="0" fontAlgn="ctr"/>
                      <a:r>
                        <a:rPr lang="en-US" sz="1000" b="0" i="0" u="none" strike="noStrike" dirty="0">
                          <a:solidFill>
                            <a:srgbClr val="37464D"/>
                          </a:solidFill>
                          <a:effectLst/>
                          <a:latin typeface="Arial" panose="020B0604020202020204" pitchFamily="34" charset="0"/>
                        </a:rPr>
                        <a:t>Review and Production Rollout</a:t>
                      </a:r>
                      <a:endParaRPr lang="en-US" sz="10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3" hMerge="1">
                  <a:txBody>
                    <a:bodyPr/>
                    <a:lstStyle/>
                    <a:p>
                      <a:endParaRPr lang="en-US"/>
                    </a:p>
                  </a:txBody>
                  <a:tcPr>
                    <a:lnL>
                      <a:noFill/>
                    </a:lnL>
                    <a:lnR w="6350" cap="flat" cmpd="sng" algn="ctr">
                      <a:solidFill>
                        <a:srgbClr val="80808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rowSpan="3" gridSpan="2">
                  <a:txBody>
                    <a:bodyPr/>
                    <a:lstStyle/>
                    <a:p>
                      <a:pPr algn="ctr" rtl="0" fontAlgn="ctr"/>
                      <a:r>
                        <a:rPr lang="en-US" sz="1000" b="0" i="0" u="none" strike="noStrike" dirty="0">
                          <a:solidFill>
                            <a:srgbClr val="37464D"/>
                          </a:solidFill>
                          <a:effectLst/>
                          <a:latin typeface="Arial" panose="020B0604020202020204" pitchFamily="34" charset="0"/>
                        </a:rPr>
                        <a:t>Review and Production Rollout</a:t>
                      </a:r>
                      <a:endParaRPr lang="en-US" sz="10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3" hMerge="1">
                  <a:txBody>
                    <a:bodyPr/>
                    <a:lstStyle/>
                    <a:p>
                      <a:endParaRPr lang="en-US"/>
                    </a:p>
                  </a:txBody>
                  <a:tcPr/>
                </a:tc>
                <a:tc rowSpan="3" gridSpan="2">
                  <a:txBody>
                    <a:bodyPr/>
                    <a:lstStyle/>
                    <a:p>
                      <a:pPr algn="ctr" rtl="0" fontAlgn="ctr"/>
                      <a:r>
                        <a:rPr lang="en-US" sz="1000" b="0" i="0" u="none" strike="noStrike" dirty="0">
                          <a:solidFill>
                            <a:srgbClr val="37464D"/>
                          </a:solidFill>
                          <a:effectLst/>
                          <a:latin typeface="Arial" panose="020B0604020202020204" pitchFamily="34" charset="0"/>
                        </a:rPr>
                        <a:t>Review and Production Rollout</a:t>
                      </a:r>
                      <a:endParaRPr lang="en-US" sz="10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3" hMerge="1">
                  <a:txBody>
                    <a:bodyPr/>
                    <a:lstStyle/>
                    <a:p>
                      <a:endParaRPr lang="en-US"/>
                    </a:p>
                  </a:txBody>
                  <a:tcPr/>
                </a:tc>
                <a:tc rowSpan="3" gridSpan="2">
                  <a:txBody>
                    <a:bodyPr/>
                    <a:lstStyle/>
                    <a:p>
                      <a:endParaRPr lang="en-US" dirty="0"/>
                    </a:p>
                  </a:txBody>
                  <a:tcPr marL="28285"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tc>
                <a:extLst>
                  <a:ext uri="{0D108BD9-81ED-4DB2-BD59-A6C34878D82A}">
                    <a16:rowId xmlns:a16="http://schemas.microsoft.com/office/drawing/2014/main" xmlns="" val="3156732190"/>
                  </a:ext>
                </a:extLst>
              </a:tr>
              <a:tr h="255748">
                <a:tc>
                  <a:txBody>
                    <a:bodyPr/>
                    <a:lstStyle/>
                    <a:p>
                      <a:pPr algn="l" fontAlgn="ctr"/>
                      <a:r>
                        <a:rPr lang="en-US" sz="800" b="0" i="0" u="none" strike="noStrike" dirty="0">
                          <a:solidFill>
                            <a:srgbClr val="283439"/>
                          </a:solidFill>
                          <a:effectLst/>
                          <a:latin typeface="Calibri" panose="020F0502020204030204" pitchFamily="34" charset="0"/>
                        </a:rPr>
                        <a:t>Capturing  data in a staging environment &amp; data mart in optimized formats</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08080"/>
                      </a:solidFill>
                      <a:prstDash val="dot"/>
                      <a:round/>
                      <a:headEnd type="none" w="med" len="med"/>
                      <a:tailEnd type="none" w="med" len="med"/>
                    </a:lnT>
                    <a:lnB w="6350" cap="flat" cmpd="sng" algn="ctr">
                      <a:solidFill>
                        <a:srgbClr val="808080"/>
                      </a:solidFill>
                      <a:prstDash val="dot"/>
                      <a:round/>
                      <a:headEnd type="none" w="med" len="med"/>
                      <a:tailEnd type="none" w="med" len="med"/>
                    </a:lnB>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lnL w="6350" cap="flat" cmpd="sng" algn="ctr">
                      <a:solidFill>
                        <a:srgbClr val="808080"/>
                      </a:solidFill>
                      <a:prstDash val="dot"/>
                      <a:round/>
                      <a:headEnd type="none" w="med" len="med"/>
                      <a:tailEnd type="none" w="med" len="med"/>
                    </a:lnL>
                    <a:lnR>
                      <a:noFill/>
                    </a:lnR>
                    <a:lnT>
                      <a:noFill/>
                    </a:lnT>
                    <a:lnB>
                      <a:noFill/>
                    </a:lnB>
                    <a:solidFill>
                      <a:srgbClr val="7A94A0"/>
                    </a:solidFill>
                  </a:tcPr>
                </a:tc>
                <a:tc hMerge="1" vMerge="1">
                  <a:txBody>
                    <a:bodyPr/>
                    <a:lstStyle/>
                    <a:p>
                      <a:endParaRPr lang="en-US"/>
                    </a:p>
                  </a:txBody>
                  <a:tcPr>
                    <a:lnL>
                      <a:noFill/>
                    </a:lnL>
                    <a:lnR w="12700" cap="flat" cmpd="sng" algn="ctr">
                      <a:solidFill>
                        <a:schemeClr val="tx1"/>
                      </a:solidFill>
                      <a:prstDash val="solid"/>
                      <a:round/>
                      <a:headEnd type="none" w="med" len="med"/>
                      <a:tailEnd type="none" w="med" len="med"/>
                    </a:lnR>
                    <a:lnT>
                      <a:noFill/>
                    </a:lnT>
                    <a:lnB>
                      <a:noFill/>
                    </a:lnB>
                  </a:tcPr>
                </a:tc>
                <a:tc gridSpan="2" vMerge="1">
                  <a:txBody>
                    <a:bodyPr/>
                    <a:lstStyle/>
                    <a:p>
                      <a:endParaRPr lang="en-US"/>
                    </a:p>
                  </a:txBody>
                  <a:tcPr>
                    <a:lnL w="6350" cap="flat" cmpd="sng" algn="ctr">
                      <a:solidFill>
                        <a:srgbClr val="808080"/>
                      </a:solidFill>
                      <a:prstDash val="dot"/>
                      <a:round/>
                      <a:headEnd type="none" w="med" len="med"/>
                      <a:tailEnd type="none" w="med" len="med"/>
                    </a:lnL>
                    <a:lnR>
                      <a:noFill/>
                    </a:lnR>
                    <a:lnT>
                      <a:noFill/>
                    </a:lnT>
                    <a:lnB>
                      <a:noFill/>
                    </a:lnB>
                  </a:tcPr>
                </a:tc>
                <a:tc hMerge="1" vMerge="1">
                  <a:txBody>
                    <a:bodyPr/>
                    <a:lstStyle/>
                    <a:p>
                      <a:endParaRPr lang="en-US"/>
                    </a:p>
                  </a:txBody>
                  <a:tcPr>
                    <a:lnL>
                      <a:noFill/>
                    </a:lnL>
                    <a:lnR w="6350" cap="flat" cmpd="sng" algn="ctr">
                      <a:solidFill>
                        <a:srgbClr val="808080"/>
                      </a:solidFill>
                      <a:prstDash val="dot"/>
                      <a:round/>
                      <a:headEnd type="none" w="med" len="med"/>
                      <a:tailEnd type="none" w="med" len="med"/>
                    </a:lnR>
                    <a:lnT>
                      <a:noFill/>
                    </a:lnT>
                    <a:lnB>
                      <a:noFill/>
                    </a:lnB>
                    <a:solidFill>
                      <a:srgbClr val="7A94A0"/>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58129637"/>
                  </a:ext>
                </a:extLst>
              </a:tr>
              <a:tr h="417030">
                <a:tc>
                  <a:txBody>
                    <a:bodyPr/>
                    <a:lstStyle/>
                    <a:p>
                      <a:pPr algn="l" fontAlgn="ctr"/>
                      <a:r>
                        <a:rPr lang="en-US" sz="800" b="0" i="0" u="none" strike="noStrike" dirty="0">
                          <a:solidFill>
                            <a:srgbClr val="283439"/>
                          </a:solidFill>
                          <a:effectLst/>
                          <a:latin typeface="Calibri" panose="020F0502020204030204" pitchFamily="34" charset="0"/>
                        </a:rPr>
                        <a:t>Aggregate data models to enable analytics reporting &amp;</a:t>
                      </a:r>
                      <a:r>
                        <a:rPr lang="en-US" sz="800" b="0" i="0" u="none" strike="noStrike" baseline="0" dirty="0">
                          <a:solidFill>
                            <a:srgbClr val="283439"/>
                          </a:solidFill>
                          <a:effectLst/>
                          <a:latin typeface="Calibri" panose="020F0502020204030204" pitchFamily="34" charset="0"/>
                        </a:rPr>
                        <a:t> for</a:t>
                      </a:r>
                      <a:r>
                        <a:rPr lang="en-US" sz="800" b="0" i="0" u="none" strike="noStrike" dirty="0">
                          <a:solidFill>
                            <a:srgbClr val="283439"/>
                          </a:solidFill>
                          <a:effectLst/>
                          <a:latin typeface="Calibri" panose="020F0502020204030204" pitchFamily="34" charset="0"/>
                        </a:rPr>
                        <a:t> business consumption, build and iterate on reports/dashboard</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08080"/>
                      </a:solidFill>
                      <a:prstDash val="dot"/>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lnL w="6350" cap="flat" cmpd="sng" algn="ctr">
                      <a:solidFill>
                        <a:srgbClr val="808080"/>
                      </a:solidFill>
                      <a:prstDash val="dot"/>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hMerge="1" vMerge="1">
                  <a:txBody>
                    <a:bodyPr/>
                    <a:lstStyle/>
                    <a:p>
                      <a:endParaRPr lang="en-US"/>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gridSpan="2" vMerge="1">
                  <a:txBody>
                    <a:bodyPr/>
                    <a:lstStyle/>
                    <a:p>
                      <a:endParaRPr lang="en-US"/>
                    </a:p>
                  </a:txBody>
                  <a:tcPr>
                    <a:lnL w="6350" cap="flat" cmpd="sng" algn="ctr">
                      <a:solidFill>
                        <a:srgbClr val="808080"/>
                      </a:solidFill>
                      <a:prstDash val="dot"/>
                      <a:round/>
                      <a:headEnd type="none" w="med" len="med"/>
                      <a:tailEnd type="none" w="med" len="med"/>
                    </a:lnL>
                    <a:lnR>
                      <a:noFill/>
                    </a:lnR>
                    <a:lnT>
                      <a:noFill/>
                    </a:lnT>
                    <a:lnB w="6350" cap="flat" cmpd="sng" algn="ctr">
                      <a:solidFill>
                        <a:srgbClr val="808080"/>
                      </a:solidFill>
                      <a:prstDash val="dot"/>
                      <a:round/>
                      <a:headEnd type="none" w="med" len="med"/>
                      <a:tailEnd type="none" w="med" len="med"/>
                    </a:lnB>
                  </a:tcPr>
                </a:tc>
                <a:tc hMerge="1" vMerge="1">
                  <a:txBody>
                    <a:bodyPr/>
                    <a:lstStyle/>
                    <a:p>
                      <a:endParaRPr lang="en-US"/>
                    </a:p>
                  </a:txBody>
                  <a:tcPr>
                    <a:lnL>
                      <a:noFill/>
                    </a:lnL>
                    <a:lnR w="6350" cap="flat" cmpd="sng" algn="ctr">
                      <a:solidFill>
                        <a:srgbClr val="808080"/>
                      </a:solidFill>
                      <a:prstDash val="dot"/>
                      <a:round/>
                      <a:headEnd type="none" w="med" len="med"/>
                      <a:tailEnd type="none" w="med" len="med"/>
                    </a:lnR>
                    <a:lnT>
                      <a:noFill/>
                    </a:lnT>
                    <a:lnB w="6350" cap="flat" cmpd="sng" algn="ctr">
                      <a:solidFill>
                        <a:srgbClr val="808080"/>
                      </a:solidFill>
                      <a:prstDash val="dot"/>
                      <a:round/>
                      <a:headEnd type="none" w="med" len="med"/>
                      <a:tailEnd type="none" w="med" len="med"/>
                    </a:lnB>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3712158857"/>
                  </a:ext>
                </a:extLst>
              </a:tr>
              <a:tr h="29195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6C4E7C"/>
                          </a:solidFill>
                          <a:effectLst/>
                          <a:latin typeface="Calibri" panose="020F0502020204030204" pitchFamily="34" charset="0"/>
                        </a:rPr>
                        <a:t>Data quality scoring: Log all activities, data &amp; analyze quality of process</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ysDot"/>
                      <a:round/>
                      <a:headEnd type="none" w="med" len="med"/>
                      <a:tailEnd type="none" w="med" len="med"/>
                    </a:lnB>
                  </a:tcPr>
                </a:tc>
                <a:tc>
                  <a:txBody>
                    <a:bodyPr/>
                    <a:lstStyle/>
                    <a:p>
                      <a:pPr algn="ctr" fontAlgn="ctr"/>
                      <a:endParaRPr lang="en-US" sz="800" b="0" i="0" u="none" strike="noStrike" dirty="0">
                        <a:solidFill>
                          <a:srgbClr val="37464D"/>
                        </a:solidFill>
                        <a:effectLst/>
                        <a:latin typeface="Arial" panose="020B0604020202020204" pitchFamily="34" charset="0"/>
                      </a:endParaRPr>
                    </a:p>
                  </a:txBody>
                  <a:tcPr marL="28285"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algn="ctr"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c gridSpan="2">
                  <a:txBody>
                    <a:bodyPr/>
                    <a:lstStyle/>
                    <a:p>
                      <a:pPr algn="ctr"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c gridSpan="2">
                  <a:txBody>
                    <a:bodyPr/>
                    <a:lstStyle/>
                    <a:p>
                      <a:pPr algn="ctr"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029032540"/>
                  </a:ext>
                </a:extLst>
              </a:tr>
              <a:tr h="241053">
                <a:tc>
                  <a:txBody>
                    <a:bodyPr/>
                    <a:lstStyle/>
                    <a:p>
                      <a:pPr algn="l" fontAlgn="ctr"/>
                      <a:r>
                        <a:rPr lang="en-US" sz="800" b="0" i="0" u="none" strike="noStrike" dirty="0">
                          <a:solidFill>
                            <a:srgbClr val="6C4E7C"/>
                          </a:solidFill>
                          <a:effectLst/>
                          <a:latin typeface="Calibri" panose="020F0502020204030204" pitchFamily="34" charset="0"/>
                        </a:rPr>
                        <a:t>Enforce, track &amp; audit the prescribed ACLs, SLAs &amp; schedules</a:t>
                      </a:r>
                      <a:endParaRPr lang="en-US" sz="800" b="0" i="0" u="none" strike="noStrike" dirty="0">
                        <a:solidFill>
                          <a:srgbClr val="42847A"/>
                        </a:solidFill>
                        <a:effectLst/>
                        <a:latin typeface="Calibri" panose="020F0502020204030204" pitchFamily="34" charset="0"/>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tcPr>
                </a:tc>
                <a:tc>
                  <a:txBody>
                    <a:bodyPr/>
                    <a:lstStyle/>
                    <a:p>
                      <a:pPr algn="ctr" fontAlgn="ctr"/>
                      <a:endParaRPr lang="en-US" sz="800" b="0" i="0" u="none" strike="noStrike" dirty="0">
                        <a:solidFill>
                          <a:srgbClr val="37464D"/>
                        </a:solidFill>
                        <a:effectLst/>
                        <a:latin typeface="Arial" panose="020B0604020202020204" pitchFamily="34" charset="0"/>
                      </a:endParaRPr>
                    </a:p>
                  </a:txBody>
                  <a:tcPr marL="28285" marR="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a:noFill/>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6350" cap="flat" cmpd="sng" algn="ctr">
                      <a:noFill/>
                      <a:prstDash val="dot"/>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noFill/>
                  </a:tcPr>
                </a:tc>
                <a:tc rowSpan="2" gridSpan="2">
                  <a:txBody>
                    <a:bodyPr/>
                    <a:lstStyle/>
                    <a:p>
                      <a:pPr algn="ctr"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en-US"/>
                    </a:p>
                  </a:txBody>
                  <a:tcPr>
                    <a:lnL>
                      <a:noFill/>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6B4E7F"/>
                    </a:solidFill>
                  </a:tcPr>
                </a:tc>
                <a:tc rowSpan="2" gridSpan="2">
                  <a:txBody>
                    <a:bodyPr/>
                    <a:lstStyle/>
                    <a:p>
                      <a:pPr algn="ctr"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en-US"/>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B4E7F"/>
                    </a:solidFill>
                  </a:tcPr>
                </a:tc>
                <a:tc rowSpan="2" gridSpan="2">
                  <a:txBody>
                    <a:bodyPr/>
                    <a:lstStyle/>
                    <a:p>
                      <a:pPr algn="ctr"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rowSpan="2" hMerge="1">
                  <a:txBody>
                    <a:bodyPr/>
                    <a:lstStyle/>
                    <a:p>
                      <a:endParaRPr lang="en-US"/>
                    </a:p>
                  </a:txBody>
                  <a:tcPr/>
                </a:tc>
                <a:tc rowSpan="2" gridSpan="2">
                  <a:txBody>
                    <a:bodyPr/>
                    <a:lstStyle/>
                    <a:p>
                      <a:pPr algn="ctr"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rowSpan="2" hMerge="1">
                  <a:txBody>
                    <a:bodyPr/>
                    <a:lstStyle/>
                    <a:p>
                      <a:endParaRPr lang="en-US"/>
                    </a:p>
                  </a:txBody>
                  <a:tcPr/>
                </a:tc>
                <a:tc gridSpan="2">
                  <a:txBody>
                    <a:bodyPr/>
                    <a:lstStyle/>
                    <a:p>
                      <a:pPr algn="ctr"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123458194"/>
                  </a:ext>
                </a:extLst>
              </a:tr>
              <a:tr h="29195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6C4E7C"/>
                          </a:solidFill>
                          <a:effectLst/>
                          <a:latin typeface="Calibri" panose="020F0502020204030204" pitchFamily="34" charset="0"/>
                        </a:rPr>
                        <a:t>Document  code and process flow, metrics lineage</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37464D"/>
                        </a:solidFill>
                        <a:effectLst/>
                        <a:latin typeface="Arial" panose="020B0604020202020204" pitchFamily="34" charset="0"/>
                      </a:endParaRPr>
                    </a:p>
                  </a:txBody>
                  <a:tcPr marL="28285" marR="0" marT="0" marB="0" anchor="ctr">
                    <a:lnL w="12700" cap="flat" cmpd="sng" algn="ctr">
                      <a:solidFill>
                        <a:schemeClr val="tx1"/>
                      </a:solidFill>
                      <a:prstDash val="solid"/>
                      <a:round/>
                      <a:headEnd type="none" w="med" len="med"/>
                      <a:tailEnd type="none" w="med" len="med"/>
                    </a:lnL>
                    <a:lnR>
                      <a:noFill/>
                    </a:lnR>
                    <a:lnT w="6350" cap="flat" cmpd="sng" algn="ctr">
                      <a:noFill/>
                      <a:prstDash val="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a:noFill/>
                    </a:lnL>
                    <a:lnR w="6350" cap="flat" cmpd="sng" algn="ctr">
                      <a:noFill/>
                      <a:prstDash val="dot"/>
                      <a:round/>
                      <a:headEnd type="none" w="med" len="med"/>
                      <a:tailEnd type="none" w="med" len="med"/>
                    </a:lnR>
                    <a:lnT w="6350" cap="flat" cmpd="sng" algn="ctr">
                      <a:noFill/>
                      <a:prstDash val="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w="6350" cap="flat" cmpd="sng" algn="ctr">
                      <a:noFill/>
                      <a:prstDash val="dot"/>
                      <a:round/>
                      <a:headEnd type="none" w="med" len="med"/>
                      <a:tailEnd type="none" w="med" len="med"/>
                    </a:lnL>
                    <a:lnR>
                      <a:noFill/>
                    </a:lnR>
                    <a:lnT w="6350" cap="flat" cmpd="sng" algn="ctr">
                      <a:noFill/>
                      <a:prstDash val="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a:noFill/>
                    </a:lnL>
                    <a:lnR w="12700" cap="flat" cmpd="sng" algn="ctr">
                      <a:solidFill>
                        <a:schemeClr val="tx1"/>
                      </a:solidFill>
                      <a:prstDash val="solid"/>
                      <a:round/>
                      <a:headEnd type="none" w="med" len="med"/>
                      <a:tailEnd type="none" w="med" len="med"/>
                    </a:lnR>
                    <a:lnT w="6350" cap="flat" cmpd="sng" algn="ctr">
                      <a:noFill/>
                      <a:prstDash val="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a:p>
                  </a:txBody>
                  <a:tcPr>
                    <a:lnL w="6350" cap="flat" cmpd="sng" algn="ctr">
                      <a:noFill/>
                      <a:prstDash val="dot"/>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B4E7F"/>
                    </a:solidFill>
                  </a:tcPr>
                </a:tc>
                <a:tc hMerge="1" vMerge="1">
                  <a:txBody>
                    <a:bodyPr/>
                    <a:lstStyle/>
                    <a:p>
                      <a:endParaRPr lang="en-US"/>
                    </a:p>
                  </a:txBody>
                  <a:tcPr>
                    <a:lnL>
                      <a:noFill/>
                    </a:lnL>
                    <a:lnR w="63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B4E7F"/>
                    </a:solidFill>
                  </a:tcPr>
                </a:tc>
                <a:tc gridSpan="2" vMerge="1">
                  <a:txBody>
                    <a:bodyPr/>
                    <a:lstStyle/>
                    <a:p>
                      <a:endParaRPr lang="en-US"/>
                    </a:p>
                  </a:txBody>
                  <a:tcPr>
                    <a:lnL w="6350" cap="flat" cmpd="sng" algn="ctr">
                      <a:noFill/>
                      <a:prstDash val="dot"/>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B4E7F"/>
                    </a:solidFill>
                  </a:tcPr>
                </a:tc>
                <a:tc hMerge="1" vMerge="1">
                  <a:txBody>
                    <a:bodyPr/>
                    <a:lstStyle/>
                    <a:p>
                      <a:endParaRPr lang="en-US"/>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B4E7F"/>
                    </a:solidFill>
                  </a:tcPr>
                </a:tc>
                <a:tc gridSpan="2" v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B4E7F"/>
                    </a:solidFill>
                  </a:tcPr>
                </a:tc>
                <a:tc hMerge="1" vMerge="1">
                  <a:txBody>
                    <a:bodyPr/>
                    <a:lstStyle/>
                    <a:p>
                      <a:endParaRPr lang="en-US"/>
                    </a:p>
                  </a:txBody>
                  <a:tcPr/>
                </a:tc>
                <a:tc gridSpan="2" v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B4E7F"/>
                    </a:solidFill>
                  </a:tcPr>
                </a:tc>
                <a:tc hMerge="1" vMerge="1">
                  <a:txBody>
                    <a:bodyPr/>
                    <a:lstStyle/>
                    <a:p>
                      <a:endParaRPr lang="en-US"/>
                    </a:p>
                  </a:txBody>
                  <a:tcPr/>
                </a:tc>
                <a:tc gridSpan="2">
                  <a:txBody>
                    <a:bodyPr/>
                    <a:lstStyle/>
                    <a:p>
                      <a:pPr algn="ctr"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1773581913"/>
                  </a:ext>
                </a:extLst>
              </a:tr>
              <a:tr h="385106">
                <a:tc>
                  <a:txBody>
                    <a:bodyPr/>
                    <a:lstStyle/>
                    <a:p>
                      <a:pPr algn="l" fontAlgn="ctr"/>
                      <a:r>
                        <a:rPr lang="en-US" sz="800" b="0" i="0" u="none" strike="noStrike" dirty="0">
                          <a:solidFill>
                            <a:srgbClr val="42847A"/>
                          </a:solidFill>
                          <a:effectLst/>
                          <a:latin typeface="Calibri" panose="020F0502020204030204" pitchFamily="34" charset="0"/>
                        </a:rPr>
                        <a:t>Review Data Pipelines, QA and Data Integrity</a:t>
                      </a: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08080"/>
                      </a:solidFill>
                      <a:prstDash val="dot"/>
                      <a:round/>
                      <a:headEnd type="none" w="med" len="med"/>
                      <a:tailEnd type="none" w="med" len="med"/>
                    </a:lnB>
                  </a:tcPr>
                </a:tc>
                <a:tc>
                  <a:txBody>
                    <a:bodyPr/>
                    <a:lstStyle/>
                    <a:p>
                      <a:pPr algn="ctr" fontAlgn="ctr"/>
                      <a:r>
                        <a:rPr lang="en-US" sz="800" b="0" i="0" u="none" strike="noStrike" dirty="0">
                          <a:solidFill>
                            <a:srgbClr val="37464D"/>
                          </a:solidFill>
                          <a:effectLst/>
                          <a:latin typeface="Arial" panose="020B0604020202020204" pitchFamily="34" charset="0"/>
                        </a:rPr>
                        <a:t> </a:t>
                      </a:r>
                    </a:p>
                  </a:txBody>
                  <a:tcPr marL="28285" marR="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endParaRPr lang="en-US" sz="700" b="0" i="0" u="none" strike="noStrike" dirty="0">
                        <a:solidFill>
                          <a:srgbClr val="37464D"/>
                        </a:solidFill>
                        <a:effectLst/>
                        <a:latin typeface="Arial" panose="020B0604020202020204" pitchFamily="34" charset="0"/>
                      </a:endParaRPr>
                    </a:p>
                  </a:txBody>
                  <a:tcPr marL="28285" marR="0" marT="0" marB="0" anchor="ctr">
                    <a:lnL>
                      <a:noFill/>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700" b="0" i="0" u="none" strike="noStrike" dirty="0">
                          <a:solidFill>
                            <a:srgbClr val="37464D"/>
                          </a:solidFill>
                          <a:effectLst/>
                          <a:latin typeface="Arial" panose="020B0604020202020204" pitchFamily="34" charset="0"/>
                        </a:rPr>
                        <a:t> </a:t>
                      </a:r>
                    </a:p>
                  </a:txBody>
                  <a:tcPr marL="28285" marR="0" marT="0" marB="0" anchor="ctr">
                    <a:lnL w="6350" cap="flat" cmpd="sng" algn="ctr">
                      <a:noFill/>
                      <a:prstDash val="dot"/>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700" b="0" i="0" u="none" strike="noStrike" dirty="0">
                          <a:solidFill>
                            <a:srgbClr val="37464D"/>
                          </a:solidFill>
                          <a:effectLst/>
                          <a:latin typeface="Arial" panose="020B0604020202020204" pitchFamily="34" charset="0"/>
                        </a:rPr>
                        <a:t> </a:t>
                      </a:r>
                    </a:p>
                  </a:txBody>
                  <a:tcPr marL="28285" marR="0" marT="0" marB="0" anchor="ctr">
                    <a:lnL>
                      <a:noFill/>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700" b="0" i="0" u="none" strike="noStrike" dirty="0">
                          <a:solidFill>
                            <a:srgbClr val="37464D"/>
                          </a:solidFill>
                          <a:effectLst/>
                          <a:latin typeface="Arial" panose="020B0604020202020204" pitchFamily="34" charset="0"/>
                        </a:rPr>
                        <a:t> </a:t>
                      </a:r>
                    </a:p>
                  </a:txBody>
                  <a:tcPr marL="28285" marR="0" marT="0" marB="0" anchor="ctr">
                    <a:lnL w="6350" cap="flat" cmpd="sng" algn="ctr">
                      <a:noFill/>
                      <a:prstDash val="dot"/>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700" b="0" i="0" u="none" strike="noStrike" dirty="0">
                          <a:solidFill>
                            <a:srgbClr val="37464D"/>
                          </a:solidFill>
                          <a:effectLst/>
                          <a:latin typeface="Arial" panose="020B0604020202020204" pitchFamily="34" charset="0"/>
                        </a:rPr>
                        <a:t> </a:t>
                      </a:r>
                    </a:p>
                  </a:txBody>
                  <a:tcPr marL="28285"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2">
                  <a:txBody>
                    <a:bodyPr/>
                    <a:lstStyle/>
                    <a:p>
                      <a:pPr algn="ctr"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847A"/>
                    </a:solidFill>
                  </a:tcPr>
                </a:tc>
                <a:tc hMerge="1">
                  <a:txBody>
                    <a:bodyPr/>
                    <a:lstStyle/>
                    <a:p>
                      <a:endParaRPr lang="en-US"/>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2">
                  <a:txBody>
                    <a:bodyPr/>
                    <a:lstStyle/>
                    <a:p>
                      <a:pPr algn="ctr"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847A"/>
                    </a:solidFill>
                  </a:tcPr>
                </a:tc>
                <a:tc hMerge="1">
                  <a:txBody>
                    <a:bodyPr/>
                    <a:lstStyle/>
                    <a:p>
                      <a:endParaRPr lang="en-US"/>
                    </a:p>
                  </a:txBody>
                  <a:tcPr>
                    <a:lnL>
                      <a:noFill/>
                    </a:lnL>
                    <a:lnR w="6350" cap="flat" cmpd="sng" algn="ctr">
                      <a:solidFill>
                        <a:srgbClr val="808080"/>
                      </a:solidFill>
                      <a:prstDash val="dot"/>
                      <a:round/>
                      <a:headEnd type="none" w="med" len="med"/>
                      <a:tailEnd type="none" w="med" len="med"/>
                    </a:lnR>
                    <a:lnT w="6350" cap="flat" cmpd="sng" algn="ctr">
                      <a:solidFill>
                        <a:srgbClr val="808080"/>
                      </a:solidFill>
                      <a:prstDash val="dot"/>
                      <a:round/>
                      <a:headEnd type="none" w="med" len="med"/>
                      <a:tailEnd type="none" w="med" len="med"/>
                    </a:lnT>
                    <a:lnB>
                      <a:noFill/>
                    </a:lnB>
                  </a:tcPr>
                </a:tc>
                <a:tc gridSpan="2">
                  <a:txBody>
                    <a:bodyPr/>
                    <a:lstStyle/>
                    <a:p>
                      <a:pPr algn="ctr"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847A"/>
                    </a:solidFill>
                  </a:tcPr>
                </a:tc>
                <a:tc hMerge="1">
                  <a:txBody>
                    <a:bodyPr/>
                    <a:lstStyle/>
                    <a:p>
                      <a:endParaRPr lang="en-US"/>
                    </a:p>
                  </a:txBody>
                  <a:tcPr>
                    <a:lnL>
                      <a:noFill/>
                    </a:lnL>
                    <a:lnR>
                      <a:noFill/>
                    </a:lnR>
                    <a:lnT w="6350" cap="flat" cmpd="sng" algn="ctr">
                      <a:solidFill>
                        <a:srgbClr val="808080"/>
                      </a:solidFill>
                      <a:prstDash val="dot"/>
                      <a:round/>
                      <a:headEnd type="none" w="med" len="med"/>
                      <a:tailEnd type="none" w="med" len="med"/>
                    </a:lnT>
                    <a:lnB>
                      <a:noFill/>
                    </a:lnB>
                  </a:tcPr>
                </a:tc>
                <a:tc rowSpan="2" gridSpan="2">
                  <a:txBody>
                    <a:bodyPr/>
                    <a:lstStyle/>
                    <a:p>
                      <a:pPr algn="l" rtl="0" fontAlgn="ctr"/>
                      <a:r>
                        <a:rPr lang="en-US" sz="700" b="0" i="0" u="none" strike="noStrike" dirty="0">
                          <a:solidFill>
                            <a:srgbClr val="FFFFFF"/>
                          </a:solidFill>
                          <a:effectLst/>
                          <a:latin typeface="Segoe UI" panose="020B0502040204020203"/>
                        </a:rPr>
                        <a:t> </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FFFFFF"/>
                          </a:solidFill>
                          <a:effectLst/>
                          <a:latin typeface="Segoe UI" panose="020B0502040204020203"/>
                        </a:rPr>
                        <a:t> Production Support</a:t>
                      </a:r>
                    </a:p>
                    <a:p>
                      <a:pPr algn="l" rtl="0" fontAlgn="ctr"/>
                      <a:endParaRPr lang="en-US" sz="700" b="0" i="0" u="none" strike="noStrike" dirty="0">
                        <a:solidFill>
                          <a:srgbClr val="FFFFFF"/>
                        </a:solidFill>
                        <a:effectLst/>
                        <a:latin typeface="Segoe UI" panose="020B0502040204020203"/>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847A"/>
                    </a:solidFill>
                  </a:tcPr>
                </a:tc>
                <a:tc rowSpan="2" hMerge="1">
                  <a:txBody>
                    <a:bodyPr/>
                    <a:lstStyle/>
                    <a:p>
                      <a:endParaRPr lang="en-US"/>
                    </a:p>
                  </a:txBody>
                  <a:tcPr/>
                </a:tc>
                <a:extLst>
                  <a:ext uri="{0D108BD9-81ED-4DB2-BD59-A6C34878D82A}">
                    <a16:rowId xmlns:a16="http://schemas.microsoft.com/office/drawing/2014/main" xmlns="" val="1007732051"/>
                  </a:ext>
                </a:extLst>
              </a:tr>
              <a:tr h="351843">
                <a:tc>
                  <a:txBody>
                    <a:bodyPr/>
                    <a:lstStyle/>
                    <a:p>
                      <a:pPr algn="l" fontAlgn="ctr"/>
                      <a:r>
                        <a:rPr lang="en-US" sz="800" b="0" i="0" u="none" strike="noStrike" dirty="0">
                          <a:solidFill>
                            <a:srgbClr val="42847A"/>
                          </a:solidFill>
                          <a:effectLst/>
                          <a:latin typeface="Calibri" panose="020F0502020204030204" pitchFamily="34" charset="0"/>
                        </a:rPr>
                        <a:t>Review output dashboard and respective </a:t>
                      </a:r>
                      <a:r>
                        <a:rPr lang="en-US" sz="800" b="0" i="0" u="none" strike="noStrike" dirty="0" err="1">
                          <a:solidFill>
                            <a:srgbClr val="42847A"/>
                          </a:solidFill>
                          <a:effectLst/>
                          <a:latin typeface="Calibri" panose="020F0502020204030204" pitchFamily="34" charset="0"/>
                        </a:rPr>
                        <a:t>functionalties</a:t>
                      </a:r>
                      <a:endParaRPr lang="en-US" sz="800" b="0" i="0" u="none" strike="noStrike" dirty="0">
                        <a:solidFill>
                          <a:srgbClr val="42847A"/>
                        </a:solidFill>
                        <a:effectLst/>
                        <a:latin typeface="Calibri" panose="020F0502020204030204" pitchFamily="34" charset="0"/>
                      </a:endParaRPr>
                    </a:p>
                    <a:p>
                      <a:pPr algn="l" fontAlgn="ctr"/>
                      <a:endParaRPr lang="en-US" sz="800" b="0" i="0" u="none" strike="noStrike" dirty="0">
                        <a:solidFill>
                          <a:srgbClr val="42847A"/>
                        </a:solidFill>
                        <a:effectLst/>
                        <a:latin typeface="Calibri" panose="020F0502020204030204" pitchFamily="34" charset="0"/>
                      </a:endParaRPr>
                    </a:p>
                  </a:txBody>
                  <a:tcPr marL="28285"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08080"/>
                      </a:solidFill>
                      <a:prstDash val="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37464D"/>
                          </a:solidFill>
                          <a:effectLst/>
                          <a:latin typeface="Calibri" panose="020F0502020204030204" pitchFamily="34" charset="0"/>
                        </a:rPr>
                        <a:t> </a:t>
                      </a:r>
                    </a:p>
                  </a:txBody>
                  <a:tcPr marL="28285" marR="0" marT="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700" b="0" i="0" u="none" strike="noStrike" dirty="0">
                          <a:solidFill>
                            <a:srgbClr val="37464D"/>
                          </a:solidFill>
                          <a:effectLst/>
                          <a:latin typeface="Calibri" panose="020F0502020204030204" pitchFamily="34" charset="0"/>
                        </a:rPr>
                        <a:t> </a:t>
                      </a:r>
                    </a:p>
                  </a:txBody>
                  <a:tcPr marL="28285" marR="0" marT="0" marB="0" anchor="ctr">
                    <a:lnL>
                      <a:noFill/>
                    </a:lnL>
                    <a:lnR w="6350" cap="flat" cmpd="sng" algn="ctr">
                      <a:no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700" b="0" i="0" u="none" strike="noStrike" dirty="0">
                          <a:solidFill>
                            <a:srgbClr val="37464D"/>
                          </a:solidFill>
                          <a:effectLst/>
                          <a:latin typeface="Calibri" panose="020F0502020204030204" pitchFamily="34" charset="0"/>
                        </a:rPr>
                        <a:t> </a:t>
                      </a:r>
                    </a:p>
                  </a:txBody>
                  <a:tcPr marL="28285" marR="0" marT="0" marB="0" anchor="ctr">
                    <a:lnL w="6350" cap="flat" cmpd="sng" algn="ctr">
                      <a:noFill/>
                      <a:prstDash val="dot"/>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700" b="0" i="0" u="none" strike="noStrike" dirty="0">
                          <a:solidFill>
                            <a:srgbClr val="37464D"/>
                          </a:solidFill>
                          <a:effectLst/>
                          <a:latin typeface="Calibri" panose="020F0502020204030204" pitchFamily="34" charset="0"/>
                        </a:rPr>
                        <a:t> </a:t>
                      </a:r>
                    </a:p>
                  </a:txBody>
                  <a:tcPr marL="28285" marR="0" marT="0" marB="0" anchor="ctr">
                    <a:lnL>
                      <a:noFill/>
                    </a:lnL>
                    <a:lnR w="6350" cap="flat" cmpd="sng" algn="ctr">
                      <a:no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700" b="0" i="0" u="none" strike="noStrike" dirty="0">
                          <a:solidFill>
                            <a:srgbClr val="37464D"/>
                          </a:solidFill>
                          <a:effectLst/>
                          <a:latin typeface="Calibri" panose="020F0502020204030204" pitchFamily="34" charset="0"/>
                        </a:rPr>
                        <a:t> </a:t>
                      </a:r>
                    </a:p>
                  </a:txBody>
                  <a:tcPr marL="28285" marR="0" marT="0" marB="0" anchor="ctr">
                    <a:lnL w="6350" cap="flat" cmpd="sng" algn="ctr">
                      <a:noFill/>
                      <a:prstDash val="dot"/>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700" b="0" i="0" u="none" strike="noStrike" dirty="0">
                          <a:solidFill>
                            <a:srgbClr val="37464D"/>
                          </a:solidFill>
                          <a:effectLst/>
                          <a:latin typeface="Calibri" panose="020F0502020204030204" pitchFamily="34" charset="0"/>
                        </a:rPr>
                        <a:t> </a:t>
                      </a:r>
                    </a:p>
                  </a:txBody>
                  <a:tcPr marL="28285" marR="0" marT="0" marB="0" anchor="ctr">
                    <a:lnL>
                      <a:noFill/>
                    </a:lnL>
                    <a:lnR w="6350" cap="flat" cmpd="sng" algn="ctr">
                      <a:no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700" b="0" i="0" u="none" strike="noStrike" dirty="0">
                          <a:solidFill>
                            <a:srgbClr val="37464D"/>
                          </a:solidFill>
                          <a:effectLst/>
                          <a:latin typeface="Calibri" panose="020F0502020204030204" pitchFamily="34" charset="0"/>
                        </a:rPr>
                        <a:t> </a:t>
                      </a:r>
                    </a:p>
                  </a:txBody>
                  <a:tcPr marL="28285" marR="0" marT="0" marB="0" anchor="ctr">
                    <a:lnL w="6350" cap="flat" cmpd="sng" algn="ctr">
                      <a:noFill/>
                      <a:prstDash val="dot"/>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700" b="0" i="0" u="none" strike="noStrike" dirty="0">
                          <a:solidFill>
                            <a:srgbClr val="37464D"/>
                          </a:solidFill>
                          <a:effectLst/>
                          <a:latin typeface="Calibri" panose="020F0502020204030204" pitchFamily="34" charset="0"/>
                        </a:rPr>
                        <a:t> </a:t>
                      </a:r>
                    </a:p>
                  </a:txBody>
                  <a:tcPr marL="28285"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700" b="0" i="0" u="none" strike="noStrike" dirty="0">
                          <a:solidFill>
                            <a:srgbClr val="37464D"/>
                          </a:solidFill>
                          <a:effectLst/>
                          <a:latin typeface="Calibri" panose="020F0502020204030204" pitchFamily="34" charset="0"/>
                        </a:rPr>
                        <a:t> </a:t>
                      </a:r>
                    </a:p>
                  </a:txBody>
                  <a:tcPr marL="28285" marR="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847A"/>
                    </a:solidFill>
                  </a:tcPr>
                </a:tc>
                <a:tc>
                  <a:txBody>
                    <a:bodyPr/>
                    <a:lstStyle/>
                    <a:p>
                      <a:pPr algn="l" fontAlgn="ctr"/>
                      <a:r>
                        <a:rPr lang="en-US" sz="700" b="0" i="0" u="none" strike="noStrike" dirty="0">
                          <a:solidFill>
                            <a:srgbClr val="37464D"/>
                          </a:solidFill>
                          <a:effectLst/>
                          <a:latin typeface="Calibri" panose="020F0502020204030204" pitchFamily="34" charset="0"/>
                        </a:rPr>
                        <a:t> </a:t>
                      </a:r>
                    </a:p>
                  </a:txBody>
                  <a:tcPr marL="28285"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847A"/>
                    </a:solidFill>
                  </a:tcPr>
                </a:tc>
                <a:tc>
                  <a:txBody>
                    <a:bodyPr/>
                    <a:lstStyle/>
                    <a:p>
                      <a:pPr algn="l" fontAlgn="ctr"/>
                      <a:r>
                        <a:rPr lang="en-US" sz="700" b="0" i="0" u="none" strike="noStrike" dirty="0">
                          <a:solidFill>
                            <a:srgbClr val="37464D"/>
                          </a:solidFill>
                          <a:effectLst/>
                          <a:latin typeface="Calibri" panose="020F0502020204030204" pitchFamily="34" charset="0"/>
                        </a:rPr>
                        <a:t> </a:t>
                      </a:r>
                    </a:p>
                  </a:txBody>
                  <a:tcPr marL="28285" marR="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847A"/>
                    </a:solidFill>
                  </a:tcPr>
                </a:tc>
                <a:tc>
                  <a:txBody>
                    <a:bodyPr/>
                    <a:lstStyle/>
                    <a:p>
                      <a:pPr algn="l" fontAlgn="ctr"/>
                      <a:r>
                        <a:rPr lang="en-US" sz="700" b="0" i="0" u="none" strike="noStrike" dirty="0">
                          <a:solidFill>
                            <a:srgbClr val="37464D"/>
                          </a:solidFill>
                          <a:effectLst/>
                          <a:latin typeface="Calibri" panose="020F0502020204030204" pitchFamily="34" charset="0"/>
                        </a:rPr>
                        <a:t> </a:t>
                      </a:r>
                    </a:p>
                  </a:txBody>
                  <a:tcPr marL="28285" marR="0" marT="0" marB="0" anchor="ctr">
                    <a:lnL>
                      <a:noFill/>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847A"/>
                    </a:solidFill>
                  </a:tcPr>
                </a:tc>
                <a:tc gridSpan="2" vMerge="1">
                  <a:txBody>
                    <a:bodyPr/>
                    <a:lstStyle/>
                    <a:p>
                      <a:pPr algn="l" rtl="0" fontAlgn="ctr"/>
                      <a:endParaRPr lang="en-US" sz="700" b="0" i="0" u="none" strike="noStrike" dirty="0">
                        <a:solidFill>
                          <a:srgbClr val="FFFFFF"/>
                        </a:solidFill>
                        <a:effectLst/>
                        <a:latin typeface="Segoe UI" panose="020B0502040204020203"/>
                      </a:endParaRPr>
                    </a:p>
                  </a:txBody>
                  <a:tcPr marL="28285" marR="0" marT="0" marB="0" anchor="ctr">
                    <a:lnL w="6350" cap="flat" cmpd="sng" algn="ctr">
                      <a:noFill/>
                      <a:prstDash val="dot"/>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847A"/>
                    </a:solidFill>
                  </a:tcPr>
                </a:tc>
                <a:tc hMerge="1" vMerge="1">
                  <a:txBody>
                    <a:bodyPr/>
                    <a:lstStyle/>
                    <a:p>
                      <a:pPr algn="l" rtl="0" fontAlgn="ctr"/>
                      <a:endParaRPr lang="en-US" sz="700" b="0" i="0" u="none" strike="noStrike" dirty="0">
                        <a:solidFill>
                          <a:srgbClr val="FFFFFF"/>
                        </a:solidFill>
                        <a:effectLst/>
                        <a:latin typeface="Segoe UI" panose="020B0502040204020203"/>
                      </a:endParaRPr>
                    </a:p>
                  </a:txBody>
                  <a:tcPr marL="28285"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847A"/>
                    </a:solidFill>
                  </a:tcPr>
                </a:tc>
                <a:extLst>
                  <a:ext uri="{0D108BD9-81ED-4DB2-BD59-A6C34878D82A}">
                    <a16:rowId xmlns:a16="http://schemas.microsoft.com/office/drawing/2014/main" xmlns="" val="336759313"/>
                  </a:ext>
                </a:extLst>
              </a:tr>
            </a:tbl>
          </a:graphicData>
        </a:graphic>
      </p:graphicFrame>
      <p:sp>
        <p:nvSpPr>
          <p:cNvPr id="31" name="TextBox 30">
            <a:extLst>
              <a:ext uri="{FF2B5EF4-FFF2-40B4-BE49-F238E27FC236}">
                <a16:creationId xmlns:a16="http://schemas.microsoft.com/office/drawing/2014/main" xmlns="" id="{E26BF4B9-CD2A-FB4A-92F0-091BDA837194}"/>
              </a:ext>
            </a:extLst>
          </p:cNvPr>
          <p:cNvSpPr txBox="1"/>
          <p:nvPr/>
        </p:nvSpPr>
        <p:spPr>
          <a:xfrm>
            <a:off x="651510" y="2120762"/>
            <a:ext cx="184731" cy="369332"/>
          </a:xfrm>
          <a:prstGeom prst="rect">
            <a:avLst/>
          </a:prstGeom>
          <a:noFill/>
        </p:spPr>
        <p:txBody>
          <a:bodyPr wrap="none" rtlCol="0">
            <a:spAutoFit/>
          </a:bodyPr>
          <a:lstStyle/>
          <a:p>
            <a:endParaRPr lang="en-US" dirty="0">
              <a:solidFill>
                <a:srgbClr val="000000"/>
              </a:solidFill>
            </a:endParaRPr>
          </a:p>
        </p:txBody>
      </p:sp>
      <p:grpSp>
        <p:nvGrpSpPr>
          <p:cNvPr id="36" name="Group 35">
            <a:extLst>
              <a:ext uri="{FF2B5EF4-FFF2-40B4-BE49-F238E27FC236}">
                <a16:creationId xmlns:a16="http://schemas.microsoft.com/office/drawing/2014/main" xmlns="" id="{D6D9CF7C-FE43-F84C-8ACA-0264F31DBD6B}"/>
              </a:ext>
            </a:extLst>
          </p:cNvPr>
          <p:cNvGrpSpPr/>
          <p:nvPr/>
        </p:nvGrpSpPr>
        <p:grpSpPr>
          <a:xfrm>
            <a:off x="74011" y="1959355"/>
            <a:ext cx="1524460" cy="4371749"/>
            <a:chOff x="240534" y="1508060"/>
            <a:chExt cx="1524460" cy="4371749"/>
          </a:xfrm>
        </p:grpSpPr>
        <p:sp>
          <p:nvSpPr>
            <p:cNvPr id="33" name="Pentagon 36">
              <a:extLst>
                <a:ext uri="{FF2B5EF4-FFF2-40B4-BE49-F238E27FC236}">
                  <a16:creationId xmlns:a16="http://schemas.microsoft.com/office/drawing/2014/main" xmlns="" id="{59E2D4E9-3B58-6141-B127-5A8DC8F7728E}"/>
                </a:ext>
              </a:extLst>
            </p:cNvPr>
            <p:cNvSpPr/>
            <p:nvPr/>
          </p:nvSpPr>
          <p:spPr bwMode="auto">
            <a:xfrm rot="5400000">
              <a:off x="399608" y="4514423"/>
              <a:ext cx="1206317" cy="1524455"/>
            </a:xfrm>
            <a:prstGeom prst="homePlate">
              <a:avLst>
                <a:gd name="adj" fmla="val 24450"/>
              </a:avLst>
            </a:prstGeom>
            <a:solidFill>
              <a:srgbClr val="42847A"/>
            </a:solidFill>
            <a:ln w="28575" cap="flat" cmpd="sng" algn="ctr">
              <a:solidFill>
                <a:sysClr val="window" lastClr="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Pentagon 36">
              <a:extLst>
                <a:ext uri="{FF2B5EF4-FFF2-40B4-BE49-F238E27FC236}">
                  <a16:creationId xmlns:a16="http://schemas.microsoft.com/office/drawing/2014/main" xmlns="" id="{0C8ADCD4-D892-8041-BA8B-0D67F43D48EA}"/>
                </a:ext>
              </a:extLst>
            </p:cNvPr>
            <p:cNvSpPr/>
            <p:nvPr/>
          </p:nvSpPr>
          <p:spPr bwMode="auto">
            <a:xfrm rot="5400000">
              <a:off x="462344" y="3735663"/>
              <a:ext cx="1080840" cy="1524455"/>
            </a:xfrm>
            <a:prstGeom prst="homePlate">
              <a:avLst>
                <a:gd name="adj" fmla="val 24450"/>
              </a:avLst>
            </a:prstGeom>
            <a:solidFill>
              <a:srgbClr val="6B4E7C"/>
            </a:solidFill>
            <a:ln w="28575" cap="flat" cmpd="sng" algn="ctr">
              <a:solidFill>
                <a:sysClr val="window" lastClr="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2" name="Group 11">
              <a:extLst>
                <a:ext uri="{FF2B5EF4-FFF2-40B4-BE49-F238E27FC236}">
                  <a16:creationId xmlns:a16="http://schemas.microsoft.com/office/drawing/2014/main" xmlns="" id="{BCEA284C-2A33-4847-94C3-E9B1BF13F9C1}"/>
                </a:ext>
              </a:extLst>
            </p:cNvPr>
            <p:cNvGrpSpPr/>
            <p:nvPr/>
          </p:nvGrpSpPr>
          <p:grpSpPr>
            <a:xfrm>
              <a:off x="240534" y="1508060"/>
              <a:ext cx="1524460" cy="2725707"/>
              <a:chOff x="632701" y="1703120"/>
              <a:chExt cx="1524460" cy="2725707"/>
            </a:xfrm>
          </p:grpSpPr>
          <p:sp>
            <p:nvSpPr>
              <p:cNvPr id="13" name="Pentagon 36">
                <a:extLst>
                  <a:ext uri="{FF2B5EF4-FFF2-40B4-BE49-F238E27FC236}">
                    <a16:creationId xmlns:a16="http://schemas.microsoft.com/office/drawing/2014/main" xmlns="" id="{18A95423-3015-8F40-B1CF-723AEE38C280}"/>
                  </a:ext>
                </a:extLst>
              </p:cNvPr>
              <p:cNvSpPr/>
              <p:nvPr/>
            </p:nvSpPr>
            <p:spPr bwMode="auto">
              <a:xfrm rot="5400000">
                <a:off x="780690" y="3052358"/>
                <a:ext cx="1228482" cy="1524455"/>
              </a:xfrm>
              <a:prstGeom prst="homePlate">
                <a:avLst>
                  <a:gd name="adj" fmla="val 24450"/>
                </a:avLst>
              </a:prstGeom>
              <a:solidFill>
                <a:srgbClr val="7A94A0"/>
              </a:solidFill>
              <a:ln w="28575" cap="flat" cmpd="sng" algn="ctr">
                <a:solidFill>
                  <a:sysClr val="window" lastClr="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Pentagon 37">
                <a:extLst>
                  <a:ext uri="{FF2B5EF4-FFF2-40B4-BE49-F238E27FC236}">
                    <a16:creationId xmlns:a16="http://schemas.microsoft.com/office/drawing/2014/main" xmlns="" id="{9AAD24C2-6E73-E04F-89FA-D7DD38F92609}"/>
                  </a:ext>
                </a:extLst>
              </p:cNvPr>
              <p:cNvSpPr/>
              <p:nvPr/>
            </p:nvSpPr>
            <p:spPr bwMode="auto">
              <a:xfrm rot="5400000">
                <a:off x="901955" y="2177357"/>
                <a:ext cx="985957" cy="1524455"/>
              </a:xfrm>
              <a:prstGeom prst="homePlate">
                <a:avLst>
                  <a:gd name="adj" fmla="val 24450"/>
                </a:avLst>
              </a:prstGeom>
              <a:solidFill>
                <a:srgbClr val="44536A"/>
              </a:solidFill>
              <a:ln w="28575" cap="flat" cmpd="sng" algn="ctr">
                <a:solidFill>
                  <a:sysClr val="window" lastClr="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Pentagon 40">
                <a:extLst>
                  <a:ext uri="{FF2B5EF4-FFF2-40B4-BE49-F238E27FC236}">
                    <a16:creationId xmlns:a16="http://schemas.microsoft.com/office/drawing/2014/main" xmlns="" id="{AC287D12-3300-E542-86E7-7D83852AC7F1}"/>
                  </a:ext>
                </a:extLst>
              </p:cNvPr>
              <p:cNvSpPr/>
              <p:nvPr/>
            </p:nvSpPr>
            <p:spPr bwMode="auto">
              <a:xfrm rot="5400000">
                <a:off x="910159" y="1425665"/>
                <a:ext cx="969546" cy="1524455"/>
              </a:xfrm>
              <a:prstGeom prst="homePlate">
                <a:avLst>
                  <a:gd name="adj" fmla="val 24450"/>
                </a:avLst>
              </a:prstGeom>
              <a:solidFill>
                <a:schemeClr val="accent5">
                  <a:lumMod val="75000"/>
                </a:schemeClr>
              </a:solidFill>
              <a:ln w="28575" cap="flat" cmpd="sng" algn="ctr">
                <a:solidFill>
                  <a:sysClr val="window" lastClr="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TextBox 72">
                <a:extLst>
                  <a:ext uri="{FF2B5EF4-FFF2-40B4-BE49-F238E27FC236}">
                    <a16:creationId xmlns:a16="http://schemas.microsoft.com/office/drawing/2014/main" xmlns="" id="{58482900-1301-7047-AA4F-F883C14156AF}"/>
                  </a:ext>
                </a:extLst>
              </p:cNvPr>
              <p:cNvSpPr txBox="1"/>
              <p:nvPr/>
            </p:nvSpPr>
            <p:spPr>
              <a:xfrm>
                <a:off x="699644" y="1867414"/>
                <a:ext cx="1390584" cy="184666"/>
              </a:xfrm>
              <a:prstGeom prst="rect">
                <a:avLst/>
              </a:prstGeom>
              <a:noFill/>
            </p:spPr>
            <p:txBody>
              <a:bodyPr wrap="square" lIns="0" tIns="0" rIns="0" bIns="0" rtlCol="0" anchor="ctr">
                <a:spAutoFit/>
              </a:bodyPr>
              <a:lstStyle>
                <a:defPPr>
                  <a:defRPr lang="en-US"/>
                </a:defPPr>
                <a:lvl1pPr algn="ctr">
                  <a:defRPr>
                    <a:solidFill>
                      <a:prstClr val="black">
                        <a:lumMod val="75000"/>
                        <a:lumOff val="25000"/>
                      </a:prstClr>
                    </a:solidFill>
                    <a:ea typeface="Segoe UI" panose="020B0502040204020203" pitchFamily="34" charset="0"/>
                    <a:cs typeface="Segoe UI" panose="020B0502040204020203" pitchFamily="34" charset="0"/>
                  </a:defRPr>
                </a:lvl1pPr>
              </a:lstStyle>
              <a:p>
                <a:pPr>
                  <a:defRPr/>
                </a:pPr>
                <a:r>
                  <a:rPr lang="en-IN" sz="1200" b="1" kern="0" dirty="0">
                    <a:solidFill>
                      <a:prstClr val="white"/>
                    </a:solidFill>
                    <a:latin typeface="Segoe UI"/>
                  </a:rPr>
                  <a:t>Discovery</a:t>
                </a:r>
              </a:p>
            </p:txBody>
          </p:sp>
          <p:sp>
            <p:nvSpPr>
              <p:cNvPr id="21" name="TextBox 72">
                <a:extLst>
                  <a:ext uri="{FF2B5EF4-FFF2-40B4-BE49-F238E27FC236}">
                    <a16:creationId xmlns:a16="http://schemas.microsoft.com/office/drawing/2014/main" xmlns="" id="{40990C8C-4ADE-8740-A3C9-AC2F48FEDE1A}"/>
                  </a:ext>
                </a:extLst>
              </p:cNvPr>
              <p:cNvSpPr txBox="1"/>
              <p:nvPr/>
            </p:nvSpPr>
            <p:spPr>
              <a:xfrm>
                <a:off x="699642" y="2719610"/>
                <a:ext cx="1390584" cy="307777"/>
              </a:xfrm>
              <a:prstGeom prst="rect">
                <a:avLst/>
              </a:prstGeom>
              <a:noFill/>
            </p:spPr>
            <p:txBody>
              <a:bodyPr wrap="square" lIns="0" tIns="0" rIns="0" bIns="0" rtlCol="0" anchor="ctr">
                <a:spAutoFit/>
              </a:bodyPr>
              <a:lstStyle>
                <a:defPPr>
                  <a:defRPr lang="en-US"/>
                </a:defPPr>
                <a:lvl1pPr algn="ctr">
                  <a:defRPr>
                    <a:solidFill>
                      <a:prstClr val="black">
                        <a:lumMod val="75000"/>
                        <a:lumOff val="25000"/>
                      </a:prstClr>
                    </a:solidFill>
                    <a:ea typeface="Segoe UI" panose="020B0502040204020203" pitchFamily="34" charset="0"/>
                    <a:cs typeface="Segoe UI" panose="020B0502040204020203" pitchFamily="34" charset="0"/>
                  </a:defRPr>
                </a:lvl1pPr>
              </a:lstStyle>
              <a:p>
                <a:pPr>
                  <a:defRPr/>
                </a:pPr>
                <a:r>
                  <a:rPr lang="en-IN" sz="1200" b="1" kern="0" dirty="0">
                    <a:solidFill>
                      <a:prstClr val="white"/>
                    </a:solidFill>
                    <a:latin typeface="Segoe UI"/>
                  </a:rPr>
                  <a:t>Data Pipelines </a:t>
                </a:r>
              </a:p>
              <a:p>
                <a:pPr>
                  <a:defRPr/>
                </a:pPr>
                <a:r>
                  <a:rPr lang="en-IN" sz="800" b="1" i="1" kern="0" dirty="0">
                    <a:solidFill>
                      <a:prstClr val="white"/>
                    </a:solidFill>
                    <a:latin typeface="Segoe UI"/>
                  </a:rPr>
                  <a:t>(Using Existing Design)</a:t>
                </a:r>
              </a:p>
            </p:txBody>
          </p:sp>
          <p:sp>
            <p:nvSpPr>
              <p:cNvPr id="22" name="TextBox 72">
                <a:extLst>
                  <a:ext uri="{FF2B5EF4-FFF2-40B4-BE49-F238E27FC236}">
                    <a16:creationId xmlns:a16="http://schemas.microsoft.com/office/drawing/2014/main" xmlns="" id="{9E83501B-C904-6E4B-8F8D-91296270BF9D}"/>
                  </a:ext>
                </a:extLst>
              </p:cNvPr>
              <p:cNvSpPr txBox="1"/>
              <p:nvPr/>
            </p:nvSpPr>
            <p:spPr>
              <a:xfrm>
                <a:off x="632701" y="3691332"/>
                <a:ext cx="1390584" cy="184666"/>
              </a:xfrm>
              <a:prstGeom prst="rect">
                <a:avLst/>
              </a:prstGeom>
              <a:noFill/>
            </p:spPr>
            <p:txBody>
              <a:bodyPr wrap="square" lIns="0" tIns="0" rIns="0" bIns="0" rtlCol="0" anchor="ctr">
                <a:spAutoFit/>
              </a:bodyPr>
              <a:lstStyle>
                <a:defPPr>
                  <a:defRPr lang="en-US"/>
                </a:defPPr>
                <a:lvl1pPr algn="ctr">
                  <a:defRPr>
                    <a:solidFill>
                      <a:prstClr val="black">
                        <a:lumMod val="75000"/>
                        <a:lumOff val="25000"/>
                      </a:prstClr>
                    </a:solidFill>
                    <a:ea typeface="Segoe UI" panose="020B0502040204020203" pitchFamily="34" charset="0"/>
                    <a:cs typeface="Segoe UI" panose="020B0502040204020203" pitchFamily="34" charset="0"/>
                  </a:defRPr>
                </a:lvl1pPr>
              </a:lstStyle>
              <a:p>
                <a:pPr>
                  <a:defRPr/>
                </a:pPr>
                <a:r>
                  <a:rPr lang="en-IN" sz="1200" b="1" kern="0" dirty="0">
                    <a:solidFill>
                      <a:prstClr val="white"/>
                    </a:solidFill>
                    <a:latin typeface="Segoe UI"/>
                  </a:rPr>
                  <a:t>Data Mart</a:t>
                </a:r>
              </a:p>
            </p:txBody>
          </p:sp>
        </p:grpSp>
        <p:sp>
          <p:nvSpPr>
            <p:cNvPr id="34" name="TextBox 72">
              <a:extLst>
                <a:ext uri="{FF2B5EF4-FFF2-40B4-BE49-F238E27FC236}">
                  <a16:creationId xmlns:a16="http://schemas.microsoft.com/office/drawing/2014/main" xmlns="" id="{D39C3C2F-B388-6744-BA40-7E55C4816295}"/>
                </a:ext>
              </a:extLst>
            </p:cNvPr>
            <p:cNvSpPr txBox="1"/>
            <p:nvPr/>
          </p:nvSpPr>
          <p:spPr>
            <a:xfrm>
              <a:off x="307475" y="5336026"/>
              <a:ext cx="1390584" cy="184666"/>
            </a:xfrm>
            <a:prstGeom prst="rect">
              <a:avLst/>
            </a:prstGeom>
            <a:noFill/>
          </p:spPr>
          <p:txBody>
            <a:bodyPr wrap="square" lIns="0" tIns="0" rIns="0" bIns="0" rtlCol="0" anchor="ctr">
              <a:spAutoFit/>
            </a:bodyPr>
            <a:lstStyle>
              <a:defPPr>
                <a:defRPr lang="en-US"/>
              </a:defPPr>
              <a:lvl1pPr algn="ctr">
                <a:defRPr>
                  <a:solidFill>
                    <a:prstClr val="black">
                      <a:lumMod val="75000"/>
                      <a:lumOff val="25000"/>
                    </a:prstClr>
                  </a:solidFill>
                  <a:ea typeface="Segoe UI" panose="020B0502040204020203" pitchFamily="34" charset="0"/>
                  <a:cs typeface="Segoe UI" panose="020B0502040204020203" pitchFamily="34" charset="0"/>
                </a:defRPr>
              </a:lvl1pPr>
            </a:lstStyle>
            <a:p>
              <a:pPr>
                <a:defRPr/>
              </a:pPr>
              <a:r>
                <a:rPr lang="en-IN" sz="1200" b="1" kern="0" dirty="0">
                  <a:solidFill>
                    <a:prstClr val="white"/>
                  </a:solidFill>
                  <a:latin typeface="Segoe UI"/>
                </a:rPr>
                <a:t>UAT</a:t>
              </a:r>
            </a:p>
          </p:txBody>
        </p:sp>
        <p:sp>
          <p:nvSpPr>
            <p:cNvPr id="35" name="TextBox 72">
              <a:extLst>
                <a:ext uri="{FF2B5EF4-FFF2-40B4-BE49-F238E27FC236}">
                  <a16:creationId xmlns:a16="http://schemas.microsoft.com/office/drawing/2014/main" xmlns="" id="{36CB351B-90F1-1242-8C88-18E64E067585}"/>
                </a:ext>
              </a:extLst>
            </p:cNvPr>
            <p:cNvSpPr txBox="1"/>
            <p:nvPr/>
          </p:nvSpPr>
          <p:spPr>
            <a:xfrm>
              <a:off x="307469" y="4420363"/>
              <a:ext cx="1390584" cy="184666"/>
            </a:xfrm>
            <a:prstGeom prst="rect">
              <a:avLst/>
            </a:prstGeom>
            <a:noFill/>
          </p:spPr>
          <p:txBody>
            <a:bodyPr wrap="square" lIns="0" tIns="0" rIns="0" bIns="0" rtlCol="0" anchor="ctr">
              <a:spAutoFit/>
            </a:bodyPr>
            <a:lstStyle>
              <a:defPPr>
                <a:defRPr lang="en-US"/>
              </a:defPPr>
              <a:lvl1pPr algn="ctr">
                <a:defRPr>
                  <a:solidFill>
                    <a:prstClr val="black">
                      <a:lumMod val="75000"/>
                      <a:lumOff val="25000"/>
                    </a:prstClr>
                  </a:solidFill>
                  <a:ea typeface="Segoe UI" panose="020B0502040204020203" pitchFamily="34" charset="0"/>
                  <a:cs typeface="Segoe UI" panose="020B0502040204020203" pitchFamily="34" charset="0"/>
                </a:defRPr>
              </a:lvl1pPr>
            </a:lstStyle>
            <a:p>
              <a:pPr>
                <a:defRPr/>
              </a:pPr>
              <a:r>
                <a:rPr lang="en-IN" sz="1200" b="1" kern="0" dirty="0">
                  <a:solidFill>
                    <a:prstClr val="white"/>
                  </a:solidFill>
                  <a:latin typeface="Segoe UI"/>
                </a:rPr>
                <a:t>Governance</a:t>
              </a:r>
            </a:p>
          </p:txBody>
        </p:sp>
      </p:grpSp>
      <p:sp>
        <p:nvSpPr>
          <p:cNvPr id="38" name="5-Point Star 37">
            <a:extLst>
              <a:ext uri="{FF2B5EF4-FFF2-40B4-BE49-F238E27FC236}">
                <a16:creationId xmlns:a16="http://schemas.microsoft.com/office/drawing/2014/main" xmlns="" id="{57EBF72A-523A-4F45-90BD-83D21F2D3CF4}"/>
              </a:ext>
            </a:extLst>
          </p:cNvPr>
          <p:cNvSpPr/>
          <p:nvPr/>
        </p:nvSpPr>
        <p:spPr>
          <a:xfrm>
            <a:off x="5812056" y="1372048"/>
            <a:ext cx="182880" cy="182880"/>
          </a:xfrm>
          <a:prstGeom prst="star5">
            <a:avLst/>
          </a:prstGeom>
          <a:solidFill>
            <a:srgbClr val="FFD700"/>
          </a:solidFill>
          <a:ln>
            <a:solidFill>
              <a:srgbClr val="D4A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5-Point Star 38">
            <a:extLst>
              <a:ext uri="{FF2B5EF4-FFF2-40B4-BE49-F238E27FC236}">
                <a16:creationId xmlns:a16="http://schemas.microsoft.com/office/drawing/2014/main" xmlns="" id="{A25B6361-46F8-9545-82B7-0EDFBAC5BB5C}"/>
              </a:ext>
            </a:extLst>
          </p:cNvPr>
          <p:cNvSpPr/>
          <p:nvPr/>
        </p:nvSpPr>
        <p:spPr>
          <a:xfrm>
            <a:off x="7298154" y="1354621"/>
            <a:ext cx="182880" cy="182880"/>
          </a:xfrm>
          <a:prstGeom prst="star5">
            <a:avLst/>
          </a:prstGeom>
          <a:solidFill>
            <a:srgbClr val="FFD700"/>
          </a:solidFill>
          <a:ln>
            <a:solidFill>
              <a:srgbClr val="D4A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0" name="5-Point Star 39">
            <a:extLst>
              <a:ext uri="{FF2B5EF4-FFF2-40B4-BE49-F238E27FC236}">
                <a16:creationId xmlns:a16="http://schemas.microsoft.com/office/drawing/2014/main" xmlns="" id="{F27C0E3F-9047-BF44-8AC9-FE97D38D5C54}"/>
              </a:ext>
            </a:extLst>
          </p:cNvPr>
          <p:cNvSpPr/>
          <p:nvPr/>
        </p:nvSpPr>
        <p:spPr>
          <a:xfrm>
            <a:off x="8836374" y="1372048"/>
            <a:ext cx="182880" cy="182880"/>
          </a:xfrm>
          <a:prstGeom prst="star5">
            <a:avLst/>
          </a:prstGeom>
          <a:solidFill>
            <a:srgbClr val="FFD700"/>
          </a:solidFill>
          <a:ln>
            <a:solidFill>
              <a:srgbClr val="D4A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1" name="5-Point Star 40">
            <a:extLst>
              <a:ext uri="{FF2B5EF4-FFF2-40B4-BE49-F238E27FC236}">
                <a16:creationId xmlns:a16="http://schemas.microsoft.com/office/drawing/2014/main" xmlns="" id="{43480245-71B3-1A45-AB15-AEE63D0338AA}"/>
              </a:ext>
            </a:extLst>
          </p:cNvPr>
          <p:cNvSpPr/>
          <p:nvPr/>
        </p:nvSpPr>
        <p:spPr>
          <a:xfrm>
            <a:off x="9767812" y="1371389"/>
            <a:ext cx="182880" cy="182880"/>
          </a:xfrm>
          <a:prstGeom prst="star5">
            <a:avLst/>
          </a:prstGeom>
          <a:solidFill>
            <a:srgbClr val="FFD700"/>
          </a:solidFill>
          <a:ln>
            <a:solidFill>
              <a:srgbClr val="D4A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TextBox 43">
            <a:extLst>
              <a:ext uri="{FF2B5EF4-FFF2-40B4-BE49-F238E27FC236}">
                <a16:creationId xmlns:a16="http://schemas.microsoft.com/office/drawing/2014/main" xmlns="" id="{6A236166-17C1-A340-B8B6-7ED3207DFFDA}"/>
              </a:ext>
            </a:extLst>
          </p:cNvPr>
          <p:cNvSpPr txBox="1"/>
          <p:nvPr/>
        </p:nvSpPr>
        <p:spPr>
          <a:xfrm>
            <a:off x="10302829" y="1085259"/>
            <a:ext cx="2078188" cy="215444"/>
          </a:xfrm>
          <a:prstGeom prst="rect">
            <a:avLst/>
          </a:prstGeom>
          <a:noFill/>
        </p:spPr>
        <p:txBody>
          <a:bodyPr wrap="square" rtlCol="0">
            <a:spAutoFit/>
          </a:bodyPr>
          <a:lstStyle/>
          <a:p>
            <a:r>
              <a:rPr lang="en-US" sz="800" i="1" dirty="0">
                <a:solidFill>
                  <a:srgbClr val="000000"/>
                </a:solidFill>
              </a:rPr>
              <a:t>Interim Milestone for review &amp; feedback </a:t>
            </a:r>
            <a:endParaRPr lang="en-US" sz="800" b="1" i="1" dirty="0">
              <a:solidFill>
                <a:srgbClr val="000000"/>
              </a:solidFill>
            </a:endParaRPr>
          </a:p>
        </p:txBody>
      </p:sp>
      <p:sp>
        <p:nvSpPr>
          <p:cNvPr id="45" name="5-Point Star 44">
            <a:extLst>
              <a:ext uri="{FF2B5EF4-FFF2-40B4-BE49-F238E27FC236}">
                <a16:creationId xmlns:a16="http://schemas.microsoft.com/office/drawing/2014/main" xmlns="" id="{4144D65E-B29F-4F4F-9AED-9CB984AC123D}"/>
              </a:ext>
            </a:extLst>
          </p:cNvPr>
          <p:cNvSpPr/>
          <p:nvPr/>
        </p:nvSpPr>
        <p:spPr>
          <a:xfrm>
            <a:off x="10119949" y="1070279"/>
            <a:ext cx="182880" cy="182880"/>
          </a:xfrm>
          <a:prstGeom prst="star5">
            <a:avLst/>
          </a:prstGeom>
          <a:solidFill>
            <a:srgbClr val="FFD700"/>
          </a:solidFill>
          <a:ln>
            <a:solidFill>
              <a:srgbClr val="D4A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TextBox 41">
            <a:extLst>
              <a:ext uri="{FF2B5EF4-FFF2-40B4-BE49-F238E27FC236}">
                <a16:creationId xmlns:a16="http://schemas.microsoft.com/office/drawing/2014/main" xmlns="" id="{DE7FD8D3-9996-4D45-8E30-3716183BBBDE}"/>
              </a:ext>
            </a:extLst>
          </p:cNvPr>
          <p:cNvSpPr txBox="1"/>
          <p:nvPr/>
        </p:nvSpPr>
        <p:spPr>
          <a:xfrm>
            <a:off x="201189" y="563942"/>
            <a:ext cx="11404614" cy="769441"/>
          </a:xfrm>
          <a:prstGeom prst="rect">
            <a:avLst/>
          </a:prstGeom>
          <a:noFill/>
        </p:spPr>
        <p:txBody>
          <a:bodyPr wrap="square" rtlCol="0">
            <a:spAutoFit/>
          </a:bodyPr>
          <a:lstStyle/>
          <a:p>
            <a:r>
              <a:rPr lang="en-US" sz="2200" i="1" dirty="0"/>
              <a:t>We intend to adhere to Walmart internal sprint plans in continuous delivery and iteration. The estimate proposed below is tentative and subject to reprioritization based on inputs</a:t>
            </a:r>
            <a:endParaRPr lang="en-US" sz="1600" dirty="0">
              <a:latin typeface="Segoe UI Semibold" panose="020B0702040204020203" pitchFamily="34" charset="0"/>
              <a:cs typeface="Segoe UI" panose="020B0502040204020203" pitchFamily="34" charset="0"/>
            </a:endParaRPr>
          </a:p>
        </p:txBody>
      </p:sp>
    </p:spTree>
    <p:extLst>
      <p:ext uri="{BB962C8B-B14F-4D97-AF65-F5344CB8AC3E}">
        <p14:creationId xmlns:p14="http://schemas.microsoft.com/office/powerpoint/2010/main" val="184837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2112F7A-088A-46D1-9967-1D71731F1FF8}"/>
              </a:ext>
            </a:extLst>
          </p:cNvPr>
          <p:cNvSpPr>
            <a:spLocks noGrp="1"/>
          </p:cNvSpPr>
          <p:nvPr>
            <p:ph type="ftr" sz="quarter" idx="11"/>
          </p:nvPr>
        </p:nvSpPr>
        <p:spPr/>
        <p:txBody>
          <a:bodyPr/>
          <a:lstStyle/>
          <a:p>
            <a:r>
              <a:rPr lang="en-US"/>
              <a:t>© LatentView Analytics. Confidential</a:t>
            </a:r>
            <a:endParaRPr lang="en-US" dirty="0"/>
          </a:p>
        </p:txBody>
      </p:sp>
      <p:sp>
        <p:nvSpPr>
          <p:cNvPr id="3" name="Slide Number Placeholder 2">
            <a:extLst>
              <a:ext uri="{FF2B5EF4-FFF2-40B4-BE49-F238E27FC236}">
                <a16:creationId xmlns:a16="http://schemas.microsoft.com/office/drawing/2014/main" xmlns="" id="{26DFAD4A-6767-4130-89A3-2FCA40D520AD}"/>
              </a:ext>
            </a:extLst>
          </p:cNvPr>
          <p:cNvSpPr>
            <a:spLocks noGrp="1"/>
          </p:cNvSpPr>
          <p:nvPr>
            <p:ph type="sldNum" sz="quarter" idx="12"/>
          </p:nvPr>
        </p:nvSpPr>
        <p:spPr/>
        <p:txBody>
          <a:bodyPr/>
          <a:lstStyle/>
          <a:p>
            <a:fld id="{A0C1D9D2-9780-41B5-B48D-9BB1413BC614}" type="slidenum">
              <a:rPr lang="en-US" smtClean="0"/>
              <a:pPr/>
              <a:t>13</a:t>
            </a:fld>
            <a:endParaRPr lang="en-US" dirty="0"/>
          </a:p>
        </p:txBody>
      </p:sp>
      <p:sp>
        <p:nvSpPr>
          <p:cNvPr id="4" name="Title 3">
            <a:extLst>
              <a:ext uri="{FF2B5EF4-FFF2-40B4-BE49-F238E27FC236}">
                <a16:creationId xmlns:a16="http://schemas.microsoft.com/office/drawing/2014/main" xmlns="" id="{9C3D5EB4-3AF2-44A1-9AC8-65F209A093CC}"/>
              </a:ext>
            </a:extLst>
          </p:cNvPr>
          <p:cNvSpPr>
            <a:spLocks noGrp="1"/>
          </p:cNvSpPr>
          <p:nvPr>
            <p:ph type="title"/>
          </p:nvPr>
        </p:nvSpPr>
        <p:spPr>
          <a:xfrm>
            <a:off x="240544" y="98444"/>
            <a:ext cx="3020809" cy="430887"/>
          </a:xfrm>
        </p:spPr>
        <p:txBody>
          <a:bodyPr/>
          <a:lstStyle/>
          <a:p>
            <a:r>
              <a:rPr lang="en-US" dirty="0"/>
              <a:t>Risk Mitigation Plan</a:t>
            </a:r>
          </a:p>
        </p:txBody>
      </p:sp>
      <p:sp>
        <p:nvSpPr>
          <p:cNvPr id="9" name="TextBox 8">
            <a:extLst>
              <a:ext uri="{FF2B5EF4-FFF2-40B4-BE49-F238E27FC236}">
                <a16:creationId xmlns:a16="http://schemas.microsoft.com/office/drawing/2014/main" xmlns="" id="{FA00B618-9AED-4508-A045-E3CCD4AFDFDC}"/>
              </a:ext>
            </a:extLst>
          </p:cNvPr>
          <p:cNvSpPr txBox="1"/>
          <p:nvPr/>
        </p:nvSpPr>
        <p:spPr>
          <a:xfrm>
            <a:off x="256673" y="532263"/>
            <a:ext cx="11595855" cy="769441"/>
          </a:xfrm>
          <a:prstGeom prst="rect">
            <a:avLst/>
          </a:prstGeom>
          <a:noFill/>
        </p:spPr>
        <p:txBody>
          <a:bodyPr wrap="square" rtlCol="0">
            <a:spAutoFit/>
          </a:bodyPr>
          <a:lstStyle/>
          <a:p>
            <a:r>
              <a:rPr lang="en-US" sz="2200" i="1" dirty="0"/>
              <a:t>Following risks are likely to cause time and budget overruns. We will implement a robust risk avoidance and mitigation plan.</a:t>
            </a:r>
          </a:p>
        </p:txBody>
      </p:sp>
      <p:graphicFrame>
        <p:nvGraphicFramePr>
          <p:cNvPr id="5" name="Table 4"/>
          <p:cNvGraphicFramePr>
            <a:graphicFrameLocks noGrp="1"/>
          </p:cNvGraphicFramePr>
          <p:nvPr>
            <p:extLst>
              <p:ext uri="{D42A27DB-BD31-4B8C-83A1-F6EECF244321}">
                <p14:modId xmlns:p14="http://schemas.microsoft.com/office/powerpoint/2010/main" val="267549414"/>
              </p:ext>
            </p:extLst>
          </p:nvPr>
        </p:nvGraphicFramePr>
        <p:xfrm>
          <a:off x="547436" y="1285382"/>
          <a:ext cx="11221012" cy="5421934"/>
        </p:xfrm>
        <a:graphic>
          <a:graphicData uri="http://schemas.openxmlformats.org/drawingml/2006/table">
            <a:tbl>
              <a:tblPr firstRow="1" bandRow="1">
                <a:tableStyleId>{5C22544A-7EE6-4342-B048-85BDC9FD1C3A}</a:tableStyleId>
              </a:tblPr>
              <a:tblGrid>
                <a:gridCol w="4514576">
                  <a:extLst>
                    <a:ext uri="{9D8B030D-6E8A-4147-A177-3AD203B41FA5}">
                      <a16:colId xmlns:a16="http://schemas.microsoft.com/office/drawing/2014/main" xmlns="" val="20000"/>
                    </a:ext>
                  </a:extLst>
                </a:gridCol>
                <a:gridCol w="1267680">
                  <a:extLst>
                    <a:ext uri="{9D8B030D-6E8A-4147-A177-3AD203B41FA5}">
                      <a16:colId xmlns:a16="http://schemas.microsoft.com/office/drawing/2014/main" xmlns="" val="20001"/>
                    </a:ext>
                  </a:extLst>
                </a:gridCol>
                <a:gridCol w="989608">
                  <a:extLst>
                    <a:ext uri="{9D8B030D-6E8A-4147-A177-3AD203B41FA5}">
                      <a16:colId xmlns:a16="http://schemas.microsoft.com/office/drawing/2014/main" xmlns="" val="20002"/>
                    </a:ext>
                  </a:extLst>
                </a:gridCol>
                <a:gridCol w="4449148">
                  <a:extLst>
                    <a:ext uri="{9D8B030D-6E8A-4147-A177-3AD203B41FA5}">
                      <a16:colId xmlns:a16="http://schemas.microsoft.com/office/drawing/2014/main" xmlns="" val="20003"/>
                    </a:ext>
                  </a:extLst>
                </a:gridCol>
              </a:tblGrid>
              <a:tr h="214604">
                <a:tc>
                  <a:txBody>
                    <a:bodyPr/>
                    <a:lstStyle/>
                    <a:p>
                      <a:pPr algn="ctr" rtl="0" fontAlgn="ctr"/>
                      <a:r>
                        <a:rPr lang="en-US" sz="1300" u="none" strike="noStrike" dirty="0">
                          <a:solidFill>
                            <a:schemeClr val="bg1"/>
                          </a:solidFill>
                          <a:effectLst/>
                        </a:rPr>
                        <a:t>Risk Factors</a:t>
                      </a:r>
                      <a:endParaRPr lang="en-US" sz="1300" b="1" i="0" u="none" strike="noStrike" dirty="0">
                        <a:solidFill>
                          <a:schemeClr val="bg1"/>
                        </a:solidFill>
                        <a:effectLst/>
                        <a:latin typeface="Calibri Light" charset="0"/>
                      </a:endParaRPr>
                    </a:p>
                  </a:txBody>
                  <a:tcPr marL="5110" marR="5110" marT="5110" marB="0" anchor="ctr"/>
                </a:tc>
                <a:tc>
                  <a:txBody>
                    <a:bodyPr/>
                    <a:lstStyle/>
                    <a:p>
                      <a:pPr algn="ctr" rtl="0" fontAlgn="ctr"/>
                      <a:r>
                        <a:rPr lang="en-US" sz="1300" u="none" strike="noStrike" dirty="0">
                          <a:solidFill>
                            <a:schemeClr val="bg1"/>
                          </a:solidFill>
                          <a:effectLst/>
                        </a:rPr>
                        <a:t>Severity</a:t>
                      </a:r>
                      <a:endParaRPr lang="en-US" sz="1300" b="1" i="0" u="none" strike="noStrike" dirty="0">
                        <a:solidFill>
                          <a:schemeClr val="bg1"/>
                        </a:solidFill>
                        <a:effectLst/>
                        <a:latin typeface="Calibri Light" charset="0"/>
                      </a:endParaRPr>
                    </a:p>
                  </a:txBody>
                  <a:tcPr marL="5110" marR="5110" marT="5110" marB="0" anchor="ctr"/>
                </a:tc>
                <a:tc>
                  <a:txBody>
                    <a:bodyPr/>
                    <a:lstStyle/>
                    <a:p>
                      <a:pPr algn="ctr" rtl="0" fontAlgn="ctr"/>
                      <a:r>
                        <a:rPr lang="en-US" sz="1300" u="none" strike="noStrike" dirty="0">
                          <a:solidFill>
                            <a:schemeClr val="bg1"/>
                          </a:solidFill>
                          <a:effectLst/>
                        </a:rPr>
                        <a:t>Probability</a:t>
                      </a:r>
                      <a:endParaRPr lang="en-US" sz="1300" b="1" i="0" u="none" strike="noStrike" dirty="0">
                        <a:solidFill>
                          <a:schemeClr val="bg1"/>
                        </a:solidFill>
                        <a:effectLst/>
                        <a:latin typeface="Calibri Light" charset="0"/>
                      </a:endParaRPr>
                    </a:p>
                  </a:txBody>
                  <a:tcPr marL="5110" marR="5110" marT="5110" marB="0" anchor="ctr"/>
                </a:tc>
                <a:tc>
                  <a:txBody>
                    <a:bodyPr/>
                    <a:lstStyle/>
                    <a:p>
                      <a:pPr algn="ctr" rtl="0" fontAlgn="ctr"/>
                      <a:r>
                        <a:rPr lang="en-US" sz="1300" u="none" strike="noStrike" dirty="0">
                          <a:solidFill>
                            <a:schemeClr val="bg1"/>
                          </a:solidFill>
                          <a:effectLst/>
                        </a:rPr>
                        <a:t>Pro-active Avoidance &amp; Mitigation Plan</a:t>
                      </a:r>
                      <a:endParaRPr lang="en-US" sz="1300" b="1" i="0" u="none" strike="noStrike" dirty="0">
                        <a:solidFill>
                          <a:schemeClr val="bg1"/>
                        </a:solidFill>
                        <a:effectLst/>
                        <a:latin typeface="Calibri Light" charset="0"/>
                      </a:endParaRPr>
                    </a:p>
                  </a:txBody>
                  <a:tcPr marL="5110" marR="5110" marT="5110" marB="0" anchor="ctr"/>
                </a:tc>
                <a:extLst>
                  <a:ext uri="{0D108BD9-81ED-4DB2-BD59-A6C34878D82A}">
                    <a16:rowId xmlns:a16="http://schemas.microsoft.com/office/drawing/2014/main" xmlns="" val="10000"/>
                  </a:ext>
                </a:extLst>
              </a:tr>
              <a:tr h="367893">
                <a:tc>
                  <a:txBody>
                    <a:bodyPr/>
                    <a:lstStyle/>
                    <a:p>
                      <a:pPr algn="l" rtl="0" fontAlgn="ctr"/>
                      <a:r>
                        <a:rPr lang="en-US" sz="1300" u="none" strike="noStrike" dirty="0">
                          <a:solidFill>
                            <a:schemeClr val="tx2"/>
                          </a:solidFill>
                          <a:effectLst/>
                        </a:rPr>
                        <a:t>Unforeseen complexity of some metrics; dynamic changes in metric granularity</a:t>
                      </a:r>
                      <a:endParaRPr lang="en-US" sz="1300" b="0" i="0" u="none" strike="noStrike" dirty="0">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Medium</a:t>
                      </a:r>
                      <a:endParaRPr lang="en-US" sz="1300" b="0" i="0" u="none" strike="noStrike">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High</a:t>
                      </a:r>
                      <a:endParaRPr lang="en-US" sz="1300" b="0" i="0" u="none" strike="noStrike">
                        <a:solidFill>
                          <a:schemeClr val="tx2"/>
                        </a:solidFill>
                        <a:effectLst/>
                        <a:latin typeface="Calibri Light" charset="0"/>
                      </a:endParaRPr>
                    </a:p>
                  </a:txBody>
                  <a:tcPr marL="5110" marR="5110" marT="5110" marB="0" anchor="ctr"/>
                </a:tc>
                <a:tc>
                  <a:txBody>
                    <a:bodyPr/>
                    <a:lstStyle/>
                    <a:p>
                      <a:pPr algn="l" rtl="0" fontAlgn="ctr"/>
                      <a:r>
                        <a:rPr lang="en-US" sz="1300" u="none" strike="noStrike" dirty="0">
                          <a:solidFill>
                            <a:schemeClr val="tx2"/>
                          </a:solidFill>
                          <a:effectLst/>
                        </a:rPr>
                        <a:t>LV will leverage manual &amp; automated methods to expedite the process; Additional buffer already added to the schedule to allow for such slippages</a:t>
                      </a:r>
                      <a:endParaRPr lang="en-US" sz="1300" b="0" i="0" u="none" strike="noStrike" dirty="0">
                        <a:solidFill>
                          <a:schemeClr val="tx2"/>
                        </a:solidFill>
                        <a:effectLst/>
                        <a:latin typeface="Calibri Light" charset="0"/>
                      </a:endParaRPr>
                    </a:p>
                  </a:txBody>
                  <a:tcPr marL="5110" marR="5110" marT="5110" marB="0" anchor="ctr"/>
                </a:tc>
                <a:extLst>
                  <a:ext uri="{0D108BD9-81ED-4DB2-BD59-A6C34878D82A}">
                    <a16:rowId xmlns:a16="http://schemas.microsoft.com/office/drawing/2014/main" xmlns="" val="10001"/>
                  </a:ext>
                </a:extLst>
              </a:tr>
              <a:tr h="183946">
                <a:tc>
                  <a:txBody>
                    <a:bodyPr/>
                    <a:lstStyle/>
                    <a:p>
                      <a:pPr algn="l" rtl="0" fontAlgn="ctr"/>
                      <a:r>
                        <a:rPr lang="en-US" sz="1300" u="none" strike="noStrike" dirty="0">
                          <a:solidFill>
                            <a:schemeClr val="tx2"/>
                          </a:solidFill>
                          <a:effectLst/>
                        </a:rPr>
                        <a:t>Lack/ delay in consensus on single metric definition</a:t>
                      </a:r>
                      <a:endParaRPr lang="en-US" sz="1300" b="0" i="0" u="none" strike="noStrike" dirty="0">
                        <a:solidFill>
                          <a:schemeClr val="tx2"/>
                        </a:solidFill>
                        <a:effectLst/>
                        <a:latin typeface="Calibri" charset="0"/>
                      </a:endParaRPr>
                    </a:p>
                  </a:txBody>
                  <a:tcPr marL="5110" marR="5110" marT="5110" marB="0" anchor="ctr"/>
                </a:tc>
                <a:tc>
                  <a:txBody>
                    <a:bodyPr/>
                    <a:lstStyle/>
                    <a:p>
                      <a:pPr algn="ctr" rtl="0" fontAlgn="ctr"/>
                      <a:r>
                        <a:rPr lang="en-US" sz="1300" u="none" strike="noStrike">
                          <a:solidFill>
                            <a:schemeClr val="tx2"/>
                          </a:solidFill>
                          <a:effectLst/>
                        </a:rPr>
                        <a:t>Medium</a:t>
                      </a:r>
                      <a:endParaRPr lang="en-US" sz="1300" b="0" i="0" u="none" strike="noStrike">
                        <a:solidFill>
                          <a:schemeClr val="tx2"/>
                        </a:solidFill>
                        <a:effectLst/>
                        <a:latin typeface="Calibri" charset="0"/>
                      </a:endParaRPr>
                    </a:p>
                  </a:txBody>
                  <a:tcPr marL="5110" marR="5110" marT="5110" marB="0" anchor="ctr"/>
                </a:tc>
                <a:tc>
                  <a:txBody>
                    <a:bodyPr/>
                    <a:lstStyle/>
                    <a:p>
                      <a:pPr algn="ctr" rtl="0" fontAlgn="ctr"/>
                      <a:r>
                        <a:rPr lang="en-US" sz="1300" u="none" strike="noStrike">
                          <a:solidFill>
                            <a:schemeClr val="tx2"/>
                          </a:solidFill>
                          <a:effectLst/>
                        </a:rPr>
                        <a:t>High</a:t>
                      </a:r>
                      <a:endParaRPr lang="en-US" sz="1300" b="0" i="0" u="none" strike="noStrike">
                        <a:solidFill>
                          <a:schemeClr val="tx2"/>
                        </a:solidFill>
                        <a:effectLst/>
                        <a:latin typeface="Calibri" charset="0"/>
                      </a:endParaRPr>
                    </a:p>
                  </a:txBody>
                  <a:tcPr marL="5110" marR="5110" marT="5110" marB="0" anchor="ctr"/>
                </a:tc>
                <a:tc>
                  <a:txBody>
                    <a:bodyPr/>
                    <a:lstStyle/>
                    <a:p>
                      <a:pPr algn="l" rtl="0" fontAlgn="ctr"/>
                      <a:r>
                        <a:rPr lang="en-US" sz="1300" u="none" strike="noStrike">
                          <a:solidFill>
                            <a:schemeClr val="tx2"/>
                          </a:solidFill>
                          <a:effectLst/>
                        </a:rPr>
                        <a:t>Additional buffer has been added to the schedule to allow for such slippage</a:t>
                      </a:r>
                      <a:endParaRPr lang="en-US" sz="1300" b="0" i="0" u="none" strike="noStrike">
                        <a:solidFill>
                          <a:schemeClr val="tx2"/>
                        </a:solidFill>
                        <a:effectLst/>
                        <a:latin typeface="Calibri Light" charset="0"/>
                      </a:endParaRPr>
                    </a:p>
                  </a:txBody>
                  <a:tcPr marL="5110" marR="5110" marT="5110" marB="0" anchor="ctr"/>
                </a:tc>
                <a:extLst>
                  <a:ext uri="{0D108BD9-81ED-4DB2-BD59-A6C34878D82A}">
                    <a16:rowId xmlns:a16="http://schemas.microsoft.com/office/drawing/2014/main" xmlns="" val="10002"/>
                  </a:ext>
                </a:extLst>
              </a:tr>
              <a:tr h="357673">
                <a:tc>
                  <a:txBody>
                    <a:bodyPr/>
                    <a:lstStyle/>
                    <a:p>
                      <a:pPr algn="l" rtl="0" fontAlgn="ctr"/>
                      <a:r>
                        <a:rPr lang="en-US" sz="1300" u="none" strike="noStrike">
                          <a:solidFill>
                            <a:schemeClr val="tx2"/>
                          </a:solidFill>
                          <a:effectLst/>
                        </a:rPr>
                        <a:t>Delay in access to documentation on previous analyses of key metrics, data sources, &amp; reports that may require SME outreach; unavailability of SMEs </a:t>
                      </a:r>
                      <a:endParaRPr lang="en-US" sz="1300" b="0" i="0" u="none" strike="noStrike">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High</a:t>
                      </a:r>
                      <a:endParaRPr lang="en-US" sz="1300" b="0" i="0" u="none" strike="noStrike">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Medium</a:t>
                      </a:r>
                      <a:endParaRPr lang="en-US" sz="1300" b="0" i="0" u="none" strike="noStrike">
                        <a:solidFill>
                          <a:schemeClr val="tx2"/>
                        </a:solidFill>
                        <a:effectLst/>
                        <a:latin typeface="Calibri Light" charset="0"/>
                      </a:endParaRPr>
                    </a:p>
                  </a:txBody>
                  <a:tcPr marL="5110" marR="5110" marT="5110" marB="0" anchor="ctr"/>
                </a:tc>
                <a:tc>
                  <a:txBody>
                    <a:bodyPr/>
                    <a:lstStyle/>
                    <a:p>
                      <a:pPr algn="l" rtl="0" fontAlgn="ctr"/>
                      <a:r>
                        <a:rPr lang="en-US" sz="1300" u="none" strike="noStrike" dirty="0">
                          <a:solidFill>
                            <a:schemeClr val="tx2"/>
                          </a:solidFill>
                          <a:effectLst/>
                        </a:rPr>
                        <a:t>LV will call out gaps immediately &amp; work with Walmart POC to selectively connect with relevant SMEs for quick turnaround</a:t>
                      </a:r>
                      <a:endParaRPr lang="en-US" sz="1300" b="0" i="0" u="none" strike="noStrike" dirty="0">
                        <a:solidFill>
                          <a:schemeClr val="tx2"/>
                        </a:solidFill>
                        <a:effectLst/>
                        <a:latin typeface="Calibri Light" charset="0"/>
                      </a:endParaRPr>
                    </a:p>
                  </a:txBody>
                  <a:tcPr marL="5110" marR="5110" marT="5110" marB="0" anchor="ctr"/>
                </a:tc>
                <a:extLst>
                  <a:ext uri="{0D108BD9-81ED-4DB2-BD59-A6C34878D82A}">
                    <a16:rowId xmlns:a16="http://schemas.microsoft.com/office/drawing/2014/main" xmlns="" val="10003"/>
                  </a:ext>
                </a:extLst>
              </a:tr>
              <a:tr h="357673">
                <a:tc>
                  <a:txBody>
                    <a:bodyPr/>
                    <a:lstStyle/>
                    <a:p>
                      <a:pPr algn="l" rtl="0" fontAlgn="ctr"/>
                      <a:r>
                        <a:rPr lang="en-US" sz="1300" u="none" strike="noStrike">
                          <a:solidFill>
                            <a:schemeClr val="tx2"/>
                          </a:solidFill>
                          <a:effectLst/>
                        </a:rPr>
                        <a:t>Mid-project change of scope e.g. inclusion of more metrics or additional deliverables</a:t>
                      </a:r>
                      <a:endParaRPr lang="en-US" sz="1300" b="0" i="0" u="none" strike="noStrike" dirty="0">
                        <a:solidFill>
                          <a:schemeClr val="tx2"/>
                        </a:solidFill>
                        <a:effectLst/>
                        <a:latin typeface="Calibri" charset="0"/>
                      </a:endParaRPr>
                    </a:p>
                  </a:txBody>
                  <a:tcPr marL="5110" marR="5110" marT="5110" marB="0" anchor="ctr"/>
                </a:tc>
                <a:tc>
                  <a:txBody>
                    <a:bodyPr/>
                    <a:lstStyle/>
                    <a:p>
                      <a:pPr algn="ctr" rtl="0" fontAlgn="ctr"/>
                      <a:r>
                        <a:rPr lang="en-US" sz="1300" u="none" strike="noStrike">
                          <a:solidFill>
                            <a:schemeClr val="tx2"/>
                          </a:solidFill>
                          <a:effectLst/>
                        </a:rPr>
                        <a:t>High</a:t>
                      </a:r>
                      <a:endParaRPr lang="en-US" sz="1300" b="0" i="0" u="none" strike="noStrike">
                        <a:solidFill>
                          <a:schemeClr val="tx2"/>
                        </a:solidFill>
                        <a:effectLst/>
                        <a:latin typeface="Calibri" charset="0"/>
                      </a:endParaRPr>
                    </a:p>
                  </a:txBody>
                  <a:tcPr marL="5110" marR="5110" marT="5110" marB="0" anchor="ctr"/>
                </a:tc>
                <a:tc>
                  <a:txBody>
                    <a:bodyPr/>
                    <a:lstStyle/>
                    <a:p>
                      <a:pPr algn="ctr" rtl="0" fontAlgn="ctr"/>
                      <a:r>
                        <a:rPr lang="en-US" sz="1300" u="none" strike="noStrike">
                          <a:solidFill>
                            <a:schemeClr val="tx2"/>
                          </a:solidFill>
                          <a:effectLst/>
                        </a:rPr>
                        <a:t>Medium</a:t>
                      </a:r>
                      <a:endParaRPr lang="en-US" sz="1300" b="0" i="0" u="none" strike="noStrike">
                        <a:solidFill>
                          <a:schemeClr val="tx2"/>
                        </a:solidFill>
                        <a:effectLst/>
                        <a:latin typeface="Calibri" charset="0"/>
                      </a:endParaRPr>
                    </a:p>
                  </a:txBody>
                  <a:tcPr marL="5110" marR="5110" marT="5110" marB="0" anchor="ctr"/>
                </a:tc>
                <a:tc>
                  <a:txBody>
                    <a:bodyPr/>
                    <a:lstStyle/>
                    <a:p>
                      <a:pPr algn="l" rtl="0" fontAlgn="ctr"/>
                      <a:r>
                        <a:rPr lang="en-US" sz="1300" u="none" strike="noStrike" dirty="0">
                          <a:solidFill>
                            <a:schemeClr val="tx2"/>
                          </a:solidFill>
                          <a:effectLst/>
                        </a:rPr>
                        <a:t>LV will provide recommendations; will get expedient sign off from Walmart POC</a:t>
                      </a:r>
                      <a:endParaRPr lang="en-US" sz="1300" b="0" i="0" u="none" strike="noStrike" dirty="0">
                        <a:solidFill>
                          <a:schemeClr val="tx2"/>
                        </a:solidFill>
                        <a:effectLst/>
                        <a:latin typeface="Calibri Light" charset="0"/>
                      </a:endParaRPr>
                    </a:p>
                  </a:txBody>
                  <a:tcPr marL="5110" marR="5110" marT="5110" marB="0" anchor="ctr"/>
                </a:tc>
                <a:extLst>
                  <a:ext uri="{0D108BD9-81ED-4DB2-BD59-A6C34878D82A}">
                    <a16:rowId xmlns:a16="http://schemas.microsoft.com/office/drawing/2014/main" xmlns="" val="10004"/>
                  </a:ext>
                </a:extLst>
              </a:tr>
              <a:tr h="357673">
                <a:tc>
                  <a:txBody>
                    <a:bodyPr/>
                    <a:lstStyle/>
                    <a:p>
                      <a:pPr algn="l" rtl="0" fontAlgn="ctr"/>
                      <a:r>
                        <a:rPr lang="en-US" sz="1300" u="none" strike="noStrike" dirty="0">
                          <a:solidFill>
                            <a:schemeClr val="tx2"/>
                          </a:solidFill>
                          <a:effectLst/>
                        </a:rPr>
                        <a:t>Delay in required access privileges to tools, platforms, databases/ tables/ schemas in Walmart environment</a:t>
                      </a:r>
                      <a:endParaRPr lang="en-US" sz="1300" b="0" i="0" u="none" strike="noStrike" dirty="0">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High</a:t>
                      </a:r>
                      <a:endParaRPr lang="en-US" sz="1300" b="0" i="0" u="none" strike="noStrike">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Medium</a:t>
                      </a:r>
                      <a:endParaRPr lang="en-US" sz="1300" b="0" i="0" u="none" strike="noStrike">
                        <a:solidFill>
                          <a:schemeClr val="tx2"/>
                        </a:solidFill>
                        <a:effectLst/>
                        <a:latin typeface="Calibri Light" charset="0"/>
                      </a:endParaRPr>
                    </a:p>
                  </a:txBody>
                  <a:tcPr marL="5110" marR="5110" marT="5110" marB="0" anchor="ctr"/>
                </a:tc>
                <a:tc>
                  <a:txBody>
                    <a:bodyPr/>
                    <a:lstStyle/>
                    <a:p>
                      <a:pPr algn="l" rtl="0" fontAlgn="ctr"/>
                      <a:r>
                        <a:rPr lang="en-US" sz="1300" u="none" strike="noStrike" dirty="0">
                          <a:solidFill>
                            <a:schemeClr val="tx2"/>
                          </a:solidFill>
                          <a:effectLst/>
                        </a:rPr>
                        <a:t>LV will work with Walmart team to expedite the process</a:t>
                      </a:r>
                      <a:endParaRPr lang="en-US" sz="1300" b="0" i="0" u="none" strike="noStrike" dirty="0">
                        <a:solidFill>
                          <a:schemeClr val="tx2"/>
                        </a:solidFill>
                        <a:effectLst/>
                        <a:latin typeface="Calibri Light" charset="0"/>
                      </a:endParaRPr>
                    </a:p>
                  </a:txBody>
                  <a:tcPr marL="5110" marR="5110" marT="5110" marB="0" anchor="ctr"/>
                </a:tc>
                <a:extLst>
                  <a:ext uri="{0D108BD9-81ED-4DB2-BD59-A6C34878D82A}">
                    <a16:rowId xmlns:a16="http://schemas.microsoft.com/office/drawing/2014/main" xmlns="" val="10005"/>
                  </a:ext>
                </a:extLst>
              </a:tr>
              <a:tr h="183946">
                <a:tc>
                  <a:txBody>
                    <a:bodyPr/>
                    <a:lstStyle/>
                    <a:p>
                      <a:pPr algn="l" rtl="0" fontAlgn="ctr"/>
                      <a:r>
                        <a:rPr lang="en-US" sz="1300" u="none" strike="noStrike">
                          <a:solidFill>
                            <a:schemeClr val="tx2"/>
                          </a:solidFill>
                          <a:effectLst/>
                        </a:rPr>
                        <a:t>Unplanned &amp; unexpected system downtimes</a:t>
                      </a:r>
                      <a:endParaRPr lang="en-US" sz="1300" b="0" i="0" u="none" strike="noStrike">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High</a:t>
                      </a:r>
                      <a:endParaRPr lang="en-US" sz="1300" b="0" i="0" u="none" strike="noStrike">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Medium</a:t>
                      </a:r>
                      <a:endParaRPr lang="en-US" sz="1300" b="0" i="0" u="none" strike="noStrike">
                        <a:solidFill>
                          <a:schemeClr val="tx2"/>
                        </a:solidFill>
                        <a:effectLst/>
                        <a:latin typeface="Calibri Light" charset="0"/>
                      </a:endParaRPr>
                    </a:p>
                  </a:txBody>
                  <a:tcPr marL="5110" marR="5110" marT="5110" marB="0" anchor="ctr"/>
                </a:tc>
                <a:tc>
                  <a:txBody>
                    <a:bodyPr/>
                    <a:lstStyle/>
                    <a:p>
                      <a:pPr algn="l" rtl="0" fontAlgn="ctr"/>
                      <a:r>
                        <a:rPr lang="en-US" sz="1300" u="none" strike="noStrike" dirty="0">
                          <a:solidFill>
                            <a:schemeClr val="tx2"/>
                          </a:solidFill>
                          <a:effectLst/>
                        </a:rPr>
                        <a:t>LV will work with Walmart team to find workarounds and continue development in local environments</a:t>
                      </a:r>
                      <a:endParaRPr lang="en-US" sz="1300" b="0" i="0" u="none" strike="noStrike" dirty="0">
                        <a:solidFill>
                          <a:schemeClr val="tx2"/>
                        </a:solidFill>
                        <a:effectLst/>
                        <a:latin typeface="Calibri" charset="0"/>
                      </a:endParaRPr>
                    </a:p>
                  </a:txBody>
                  <a:tcPr marL="5110" marR="5110" marT="5110" marB="0" anchor="ctr"/>
                </a:tc>
                <a:extLst>
                  <a:ext uri="{0D108BD9-81ED-4DB2-BD59-A6C34878D82A}">
                    <a16:rowId xmlns:a16="http://schemas.microsoft.com/office/drawing/2014/main" xmlns="" val="10006"/>
                  </a:ext>
                </a:extLst>
              </a:tr>
              <a:tr h="531401">
                <a:tc>
                  <a:txBody>
                    <a:bodyPr/>
                    <a:lstStyle/>
                    <a:p>
                      <a:pPr algn="l" rtl="0" fontAlgn="ctr"/>
                      <a:r>
                        <a:rPr lang="en-US" sz="1300" u="none" strike="noStrike" dirty="0">
                          <a:solidFill>
                            <a:schemeClr val="tx2"/>
                          </a:solidFill>
                          <a:effectLst/>
                        </a:rPr>
                        <a:t>Delay in receiving work authorization for onsite resources</a:t>
                      </a:r>
                      <a:endParaRPr lang="en-US" sz="1300" b="0" i="0" u="none" strike="noStrike" dirty="0">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Medium</a:t>
                      </a:r>
                      <a:endParaRPr lang="en-US" sz="1300" b="0" i="0" u="none" strike="noStrike">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Medium</a:t>
                      </a:r>
                      <a:endParaRPr lang="en-US" sz="1300" b="0" i="0" u="none" strike="noStrike">
                        <a:solidFill>
                          <a:schemeClr val="tx2"/>
                        </a:solidFill>
                        <a:effectLst/>
                        <a:latin typeface="Calibri Light" charset="0"/>
                      </a:endParaRPr>
                    </a:p>
                  </a:txBody>
                  <a:tcPr marL="5110" marR="5110" marT="5110" marB="0" anchor="ctr"/>
                </a:tc>
                <a:tc>
                  <a:txBody>
                    <a:bodyPr/>
                    <a:lstStyle/>
                    <a:p>
                      <a:pPr algn="l" rtl="0" fontAlgn="ctr"/>
                      <a:r>
                        <a:rPr lang="en-US" sz="1300" u="none" strike="noStrike">
                          <a:solidFill>
                            <a:schemeClr val="tx2"/>
                          </a:solidFill>
                          <a:effectLst/>
                        </a:rPr>
                        <a:t>LV will prioritize staffing resources already possessing US work permits; if required premium visa processing of Visas will be done for additional resources</a:t>
                      </a:r>
                      <a:endParaRPr lang="en-US" sz="1300" b="0" i="0" u="none" strike="noStrike">
                        <a:solidFill>
                          <a:schemeClr val="tx2"/>
                        </a:solidFill>
                        <a:effectLst/>
                        <a:latin typeface="Calibri Light" charset="0"/>
                      </a:endParaRPr>
                    </a:p>
                  </a:txBody>
                  <a:tcPr marL="5110" marR="5110" marT="5110" marB="0" anchor="ctr"/>
                </a:tc>
                <a:extLst>
                  <a:ext uri="{0D108BD9-81ED-4DB2-BD59-A6C34878D82A}">
                    <a16:rowId xmlns:a16="http://schemas.microsoft.com/office/drawing/2014/main" xmlns="" val="10007"/>
                  </a:ext>
                </a:extLst>
              </a:tr>
              <a:tr h="357673">
                <a:tc>
                  <a:txBody>
                    <a:bodyPr/>
                    <a:lstStyle/>
                    <a:p>
                      <a:pPr algn="l" rtl="0" fontAlgn="ctr"/>
                      <a:r>
                        <a:rPr lang="en-US" sz="1300" u="none" strike="noStrike" dirty="0">
                          <a:solidFill>
                            <a:schemeClr val="tx2"/>
                          </a:solidFill>
                          <a:effectLst/>
                        </a:rPr>
                        <a:t>Resource &amp; skill set mismatch and performance concerns</a:t>
                      </a:r>
                      <a:endParaRPr lang="en-US" sz="1300" b="0" i="0" u="none" strike="noStrike" dirty="0">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High</a:t>
                      </a:r>
                      <a:endParaRPr lang="en-US" sz="1300" b="0" i="0" u="none" strike="noStrike">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Low</a:t>
                      </a:r>
                      <a:endParaRPr lang="en-US" sz="1300" b="0" i="0" u="none" strike="noStrike">
                        <a:solidFill>
                          <a:schemeClr val="tx2"/>
                        </a:solidFill>
                        <a:effectLst/>
                        <a:latin typeface="Calibri Light" charset="0"/>
                      </a:endParaRPr>
                    </a:p>
                  </a:txBody>
                  <a:tcPr marL="5110" marR="5110" marT="5110" marB="0" anchor="ctr"/>
                </a:tc>
                <a:tc>
                  <a:txBody>
                    <a:bodyPr/>
                    <a:lstStyle/>
                    <a:p>
                      <a:pPr algn="l" rtl="0" fontAlgn="ctr"/>
                      <a:r>
                        <a:rPr lang="en-US" sz="1300" u="none" strike="noStrike" dirty="0">
                          <a:solidFill>
                            <a:schemeClr val="tx2"/>
                          </a:solidFill>
                          <a:effectLst/>
                        </a:rPr>
                        <a:t>LV will review the concern and support the project execution with appropriate resources from the additional buffer</a:t>
                      </a:r>
                      <a:endParaRPr lang="en-US" sz="1300" b="0" i="0" u="none" strike="noStrike" dirty="0">
                        <a:solidFill>
                          <a:schemeClr val="tx2"/>
                        </a:solidFill>
                        <a:effectLst/>
                        <a:latin typeface="Calibri Light" charset="0"/>
                      </a:endParaRPr>
                    </a:p>
                  </a:txBody>
                  <a:tcPr marL="5110" marR="5110" marT="5110" marB="0" anchor="ctr"/>
                </a:tc>
                <a:extLst>
                  <a:ext uri="{0D108BD9-81ED-4DB2-BD59-A6C34878D82A}">
                    <a16:rowId xmlns:a16="http://schemas.microsoft.com/office/drawing/2014/main" xmlns="" val="10008"/>
                  </a:ext>
                </a:extLst>
              </a:tr>
              <a:tr h="357673">
                <a:tc>
                  <a:txBody>
                    <a:bodyPr/>
                    <a:lstStyle/>
                    <a:p>
                      <a:pPr algn="l" rtl="0" fontAlgn="ctr"/>
                      <a:r>
                        <a:rPr lang="en-US" sz="1300" u="none" strike="noStrike" dirty="0">
                          <a:solidFill>
                            <a:schemeClr val="tx2"/>
                          </a:solidFill>
                          <a:effectLst/>
                        </a:rPr>
                        <a:t>Lack of timely review, feedback and approval by Walmart Point of Contact (POC)</a:t>
                      </a:r>
                      <a:endParaRPr lang="en-US" sz="1300" b="0" i="0" u="none" strike="noStrike" dirty="0">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Medium</a:t>
                      </a:r>
                      <a:endParaRPr lang="en-US" sz="1300" b="0" i="0" u="none" strike="noStrike">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Low</a:t>
                      </a:r>
                      <a:endParaRPr lang="en-US" sz="1300" b="0" i="0" u="none" strike="noStrike">
                        <a:solidFill>
                          <a:schemeClr val="tx2"/>
                        </a:solidFill>
                        <a:effectLst/>
                        <a:latin typeface="Calibri Light" charset="0"/>
                      </a:endParaRPr>
                    </a:p>
                  </a:txBody>
                  <a:tcPr marL="5110" marR="5110" marT="5110" marB="0" anchor="ctr"/>
                </a:tc>
                <a:tc>
                  <a:txBody>
                    <a:bodyPr/>
                    <a:lstStyle/>
                    <a:p>
                      <a:pPr algn="l" rtl="0" fontAlgn="ctr"/>
                      <a:r>
                        <a:rPr lang="en-US" sz="1300" u="none" strike="noStrike">
                          <a:solidFill>
                            <a:schemeClr val="tx2"/>
                          </a:solidFill>
                          <a:effectLst/>
                        </a:rPr>
                        <a:t>Additional buffer has been added to the schedule to allow for such slippage</a:t>
                      </a:r>
                      <a:endParaRPr lang="en-US" sz="1300" b="0" i="0" u="none" strike="noStrike">
                        <a:solidFill>
                          <a:schemeClr val="tx2"/>
                        </a:solidFill>
                        <a:effectLst/>
                        <a:latin typeface="Calibri Light" charset="0"/>
                      </a:endParaRPr>
                    </a:p>
                  </a:txBody>
                  <a:tcPr marL="5110" marR="5110" marT="5110" marB="0" anchor="ctr"/>
                </a:tc>
                <a:extLst>
                  <a:ext uri="{0D108BD9-81ED-4DB2-BD59-A6C34878D82A}">
                    <a16:rowId xmlns:a16="http://schemas.microsoft.com/office/drawing/2014/main" xmlns="" val="10009"/>
                  </a:ext>
                </a:extLst>
              </a:tr>
              <a:tr h="357673">
                <a:tc>
                  <a:txBody>
                    <a:bodyPr/>
                    <a:lstStyle/>
                    <a:p>
                      <a:pPr algn="l" rtl="0" fontAlgn="ctr"/>
                      <a:r>
                        <a:rPr lang="en-US" sz="1300" u="none" strike="noStrike" dirty="0">
                          <a:solidFill>
                            <a:schemeClr val="tx2"/>
                          </a:solidFill>
                          <a:effectLst/>
                        </a:rPr>
                        <a:t>Delay in procurement of requisite licenses for any third-party tools and products </a:t>
                      </a:r>
                      <a:endParaRPr lang="en-US" sz="1300" b="0" i="0" u="none" strike="noStrike" dirty="0">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Medium</a:t>
                      </a:r>
                      <a:endParaRPr lang="en-US" sz="1300" b="0" i="0" u="none" strike="noStrike">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Low</a:t>
                      </a:r>
                      <a:endParaRPr lang="en-US" sz="1300" b="0" i="0" u="none" strike="noStrike">
                        <a:solidFill>
                          <a:schemeClr val="tx2"/>
                        </a:solidFill>
                        <a:effectLst/>
                        <a:latin typeface="Calibri Light" charset="0"/>
                      </a:endParaRPr>
                    </a:p>
                  </a:txBody>
                  <a:tcPr marL="5110" marR="5110" marT="5110" marB="0" anchor="ctr"/>
                </a:tc>
                <a:tc>
                  <a:txBody>
                    <a:bodyPr/>
                    <a:lstStyle/>
                    <a:p>
                      <a:pPr algn="l" rtl="0" fontAlgn="ctr"/>
                      <a:r>
                        <a:rPr lang="en-US" sz="1300" u="none" strike="noStrike">
                          <a:solidFill>
                            <a:schemeClr val="tx2"/>
                          </a:solidFill>
                          <a:effectLst/>
                        </a:rPr>
                        <a:t>To expedite matters, LV can procure the same &amp; be reimbursed on actuals</a:t>
                      </a:r>
                      <a:endParaRPr lang="en-US" sz="1300" b="0" i="0" u="none" strike="noStrike">
                        <a:solidFill>
                          <a:schemeClr val="tx2"/>
                        </a:solidFill>
                        <a:effectLst/>
                        <a:latin typeface="Calibri Light" charset="0"/>
                      </a:endParaRPr>
                    </a:p>
                  </a:txBody>
                  <a:tcPr marL="5110" marR="5110" marT="5110" marB="0" anchor="ctr"/>
                </a:tc>
                <a:extLst>
                  <a:ext uri="{0D108BD9-81ED-4DB2-BD59-A6C34878D82A}">
                    <a16:rowId xmlns:a16="http://schemas.microsoft.com/office/drawing/2014/main" xmlns="" val="10010"/>
                  </a:ext>
                </a:extLst>
              </a:tr>
              <a:tr h="531401">
                <a:tc>
                  <a:txBody>
                    <a:bodyPr/>
                    <a:lstStyle/>
                    <a:p>
                      <a:pPr algn="l" rtl="0" fontAlgn="ctr"/>
                      <a:r>
                        <a:rPr lang="en-US" sz="1300" u="none" strike="noStrike" dirty="0">
                          <a:solidFill>
                            <a:schemeClr val="tx2"/>
                          </a:solidFill>
                          <a:effectLst/>
                        </a:rPr>
                        <a:t>Delays in initial offshore set-up activities due to Security Authorization; legal &amp; statutory compliance </a:t>
                      </a:r>
                      <a:endParaRPr lang="en-US" sz="1300" b="0" i="0" u="none" strike="noStrike" dirty="0">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Medium</a:t>
                      </a:r>
                      <a:endParaRPr lang="en-US" sz="1300" b="0" i="0" u="none" strike="noStrike">
                        <a:solidFill>
                          <a:schemeClr val="tx2"/>
                        </a:solidFill>
                        <a:effectLst/>
                        <a:latin typeface="Calibri Light" charset="0"/>
                      </a:endParaRPr>
                    </a:p>
                  </a:txBody>
                  <a:tcPr marL="5110" marR="5110" marT="5110" marB="0" anchor="ctr"/>
                </a:tc>
                <a:tc>
                  <a:txBody>
                    <a:bodyPr/>
                    <a:lstStyle/>
                    <a:p>
                      <a:pPr algn="ctr" rtl="0" fontAlgn="ctr"/>
                      <a:r>
                        <a:rPr lang="en-US" sz="1300" u="none" strike="noStrike">
                          <a:solidFill>
                            <a:schemeClr val="tx2"/>
                          </a:solidFill>
                          <a:effectLst/>
                        </a:rPr>
                        <a:t>Low</a:t>
                      </a:r>
                      <a:endParaRPr lang="en-US" sz="1300" b="0" i="0" u="none" strike="noStrike">
                        <a:solidFill>
                          <a:schemeClr val="tx2"/>
                        </a:solidFill>
                        <a:effectLst/>
                        <a:latin typeface="Calibri Light" charset="0"/>
                      </a:endParaRPr>
                    </a:p>
                  </a:txBody>
                  <a:tcPr marL="5110" marR="5110" marT="5110" marB="0" anchor="ctr"/>
                </a:tc>
                <a:tc>
                  <a:txBody>
                    <a:bodyPr/>
                    <a:lstStyle/>
                    <a:p>
                      <a:pPr algn="l" rtl="0" fontAlgn="ctr"/>
                      <a:r>
                        <a:rPr lang="en-US" sz="1300" u="none" strike="noStrike" dirty="0">
                          <a:solidFill>
                            <a:schemeClr val="tx2"/>
                          </a:solidFill>
                          <a:effectLst/>
                        </a:rPr>
                        <a:t>LV has enterprise wide ISO 27001 compliance; LV to identify requirements and bottlenecks upfront and work with Walmart IT to ensure 100% security compliance</a:t>
                      </a:r>
                      <a:endParaRPr lang="en-US" sz="1300" b="0" i="0" u="none" strike="noStrike" dirty="0">
                        <a:solidFill>
                          <a:schemeClr val="tx2"/>
                        </a:solidFill>
                        <a:effectLst/>
                        <a:latin typeface="Calibri" charset="0"/>
                      </a:endParaRPr>
                    </a:p>
                  </a:txBody>
                  <a:tcPr marL="5110" marR="5110" marT="5110" marB="0" anchor="ct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54106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974556" y="1724756"/>
            <a:ext cx="4170436" cy="4669972"/>
            <a:chOff x="914400" y="2006537"/>
            <a:chExt cx="3189249" cy="3896240"/>
          </a:xfrm>
        </p:grpSpPr>
        <p:sp>
          <p:nvSpPr>
            <p:cNvPr id="69" name="Rectangle: Rounded Corners 57"/>
            <p:cNvSpPr/>
            <p:nvPr/>
          </p:nvSpPr>
          <p:spPr>
            <a:xfrm>
              <a:off x="914400" y="2267687"/>
              <a:ext cx="3189249" cy="3635090"/>
            </a:xfrm>
            <a:prstGeom prst="roundRect">
              <a:avLst>
                <a:gd name="adj" fmla="val 4604"/>
              </a:avLst>
            </a:prstGeom>
            <a:noFill/>
            <a:ln w="12700" cap="flat" cmpd="sng" algn="ctr">
              <a:solidFill>
                <a:srgbClr val="C8CACB"/>
              </a:solidFill>
              <a:prstDash val="solid"/>
              <a:miter lim="800000"/>
            </a:ln>
            <a:effectLst/>
          </p:spPr>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0" name="Rectangle: Top Corners Rounded 58"/>
            <p:cNvSpPr/>
            <p:nvPr/>
          </p:nvSpPr>
          <p:spPr>
            <a:xfrm>
              <a:off x="914400" y="2006537"/>
              <a:ext cx="3189249" cy="618518"/>
            </a:xfrm>
            <a:prstGeom prst="round2SameRect">
              <a:avLst>
                <a:gd name="adj1" fmla="val 18433"/>
                <a:gd name="adj2" fmla="val 883"/>
              </a:avLst>
            </a:prstGeom>
            <a:solidFill>
              <a:srgbClr val="095879"/>
            </a:solidFill>
            <a:ln w="12700" cap="flat" cmpd="sng" algn="ctr">
              <a:noFill/>
              <a:prstDash val="solid"/>
              <a:miter lim="800000"/>
            </a:ln>
            <a:effectLst/>
          </p:spPr>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Calibri" panose="020F0502020204030204"/>
                  <a:ea typeface="+mn-ea"/>
                  <a:cs typeface="+mn-cs"/>
                </a:rPr>
                <a:t>OPTION 1</a:t>
              </a:r>
            </a:p>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chemeClr val="bg1"/>
                  </a:solidFill>
                  <a:effectLst/>
                  <a:uLnTx/>
                  <a:uFillTx/>
                  <a:latin typeface="Calibri" panose="020F0502020204030204"/>
                  <a:ea typeface="+mn-ea"/>
                  <a:cs typeface="+mn-cs"/>
                </a:rPr>
                <a:t>(Onsite Visit + Offshore Delivery)</a:t>
              </a:r>
            </a:p>
          </p:txBody>
        </p:sp>
      </p:grpSp>
      <p:pic>
        <p:nvPicPr>
          <p:cNvPr id="71" name="Picture 70"/>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34975" y="3213336"/>
            <a:ext cx="409134" cy="591458"/>
          </a:xfrm>
          <a:prstGeom prst="rect">
            <a:avLst/>
          </a:prstGeom>
        </p:spPr>
      </p:pic>
      <p:sp>
        <p:nvSpPr>
          <p:cNvPr id="72" name="Rectangle 71"/>
          <p:cNvSpPr/>
          <p:nvPr/>
        </p:nvSpPr>
        <p:spPr bwMode="auto">
          <a:xfrm>
            <a:off x="1353671" y="3105748"/>
            <a:ext cx="3370729" cy="800558"/>
          </a:xfrm>
          <a:prstGeom prst="rect">
            <a:avLst/>
          </a:prstGeom>
          <a:noFill/>
          <a:ln w="12700">
            <a:solidFill>
              <a:schemeClr val="accent6"/>
            </a:solidFill>
            <a:round/>
            <a:headEnd/>
            <a:tailEnd/>
          </a:ln>
        </p:spPr>
        <p:txBody>
          <a:bodyPr rtlCol="0" anchor="ctr"/>
          <a:lstStyle/>
          <a:p>
            <a:pPr algn="ctr"/>
            <a:endParaRPr lang="en-US" dirty="0"/>
          </a:p>
        </p:txBody>
      </p:sp>
      <p:cxnSp>
        <p:nvCxnSpPr>
          <p:cNvPr id="73" name="Straight Connector 72"/>
          <p:cNvCxnSpPr>
            <a:cxnSpLocks/>
          </p:cNvCxnSpPr>
          <p:nvPr/>
        </p:nvCxnSpPr>
        <p:spPr>
          <a:xfrm>
            <a:off x="2003067" y="3105748"/>
            <a:ext cx="0" cy="800558"/>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241977" y="2577817"/>
            <a:ext cx="1301420" cy="469103"/>
          </a:xfrm>
          <a:prstGeom prst="rect">
            <a:avLst/>
          </a:prstGeom>
          <a:noFill/>
        </p:spPr>
        <p:txBody>
          <a:bodyPr wrap="square"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a:noFill/>
                </a:ln>
                <a:solidFill>
                  <a:srgbClr val="A5A5A5">
                    <a:lumMod val="75000"/>
                  </a:srgbClr>
                </a:solidFill>
                <a:effectLst/>
                <a:uLnTx/>
                <a:uFillTx/>
              </a:rPr>
              <a:t>Onsite (US) Visit for 2 weeks</a:t>
            </a:r>
          </a:p>
        </p:txBody>
      </p:sp>
      <p:sp>
        <p:nvSpPr>
          <p:cNvPr id="75" name="TextBox 74"/>
          <p:cNvSpPr txBox="1"/>
          <p:nvPr/>
        </p:nvSpPr>
        <p:spPr>
          <a:xfrm>
            <a:off x="1241977" y="3942877"/>
            <a:ext cx="870146" cy="400110"/>
          </a:xfrm>
          <a:prstGeom prst="rect">
            <a:avLst/>
          </a:prstGeom>
          <a:noFill/>
        </p:spPr>
        <p:txBody>
          <a:bodyPr wrap="square" rtlCol="0">
            <a:spAutoFit/>
          </a:bodyPr>
          <a:lstStyle/>
          <a:p>
            <a:pPr algn="ctr"/>
            <a:r>
              <a:rPr lang="en-US" sz="1000" b="1" dirty="0">
                <a:solidFill>
                  <a:srgbClr val="0070C0"/>
                </a:solidFill>
                <a:latin typeface="Segoe UI"/>
                <a:cs typeface="Segoe UI"/>
              </a:rPr>
              <a:t>Lead Consultant</a:t>
            </a:r>
          </a:p>
        </p:txBody>
      </p:sp>
      <p:sp>
        <p:nvSpPr>
          <p:cNvPr id="76" name="TextBox 75"/>
          <p:cNvSpPr txBox="1"/>
          <p:nvPr/>
        </p:nvSpPr>
        <p:spPr>
          <a:xfrm>
            <a:off x="2076054" y="4003119"/>
            <a:ext cx="3068938" cy="246221"/>
          </a:xfrm>
          <a:prstGeom prst="rect">
            <a:avLst/>
          </a:prstGeom>
          <a:noFill/>
        </p:spPr>
        <p:txBody>
          <a:bodyPr wrap="square" rtlCol="0">
            <a:spAutoFit/>
          </a:bodyPr>
          <a:lstStyle/>
          <a:p>
            <a:pPr algn="ctr"/>
            <a:r>
              <a:rPr lang="en-US" sz="1000" b="1" dirty="0">
                <a:solidFill>
                  <a:srgbClr val="0070C0"/>
                </a:solidFill>
                <a:latin typeface="Segoe UI"/>
                <a:cs typeface="Segoe UI"/>
              </a:rPr>
              <a:t>Team with varied expertise </a:t>
            </a:r>
            <a:r>
              <a:rPr lang="mr-IN" sz="1000" b="1" dirty="0">
                <a:solidFill>
                  <a:srgbClr val="0070C0"/>
                </a:solidFill>
                <a:latin typeface="Segoe UI"/>
                <a:cs typeface="Segoe UI"/>
              </a:rPr>
              <a:t>–</a:t>
            </a:r>
            <a:r>
              <a:rPr lang="en-US" sz="1000" b="1" dirty="0">
                <a:solidFill>
                  <a:srgbClr val="0070C0"/>
                </a:solidFill>
                <a:latin typeface="Segoe UI"/>
                <a:cs typeface="Segoe UI"/>
              </a:rPr>
              <a:t> BA, DE,  Data Architect</a:t>
            </a:r>
          </a:p>
        </p:txBody>
      </p:sp>
      <p:pic>
        <p:nvPicPr>
          <p:cNvPr id="77" name="Picture 76"/>
          <p:cNvPicPr>
            <a:picLocks noChangeAspect="1"/>
          </p:cNvPicPr>
          <p:nvPr/>
        </p:nvPicPr>
        <p:blipFill>
          <a:blip r:embed="rId3" cstate="print">
            <a:duotone>
              <a:srgbClr val="4472C4">
                <a:shade val="45000"/>
                <a:satMod val="135000"/>
              </a:srgbClr>
              <a:prstClr val="white"/>
            </a:duotone>
            <a:extLst>
              <a:ext uri="{28A0092B-C50C-407E-A947-70E740481C1C}">
                <a14:useLocalDpi xmlns:a14="http://schemas.microsoft.com/office/drawing/2010/main" val="0"/>
              </a:ext>
            </a:extLst>
          </a:blip>
          <a:stretch>
            <a:fillRect/>
          </a:stretch>
        </p:blipFill>
        <p:spPr>
          <a:xfrm>
            <a:off x="2563627" y="3227665"/>
            <a:ext cx="409134" cy="591458"/>
          </a:xfrm>
          <a:prstGeom prst="rect">
            <a:avLst/>
          </a:prstGeom>
        </p:spPr>
      </p:pic>
      <p:pic>
        <p:nvPicPr>
          <p:cNvPr id="78" name="Picture 77"/>
          <p:cNvPicPr>
            <a:picLocks noChangeAspect="1"/>
          </p:cNvPicPr>
          <p:nvPr/>
        </p:nvPicPr>
        <p:blipFill>
          <a:blip r:embed="rId3" cstate="print">
            <a:duotone>
              <a:srgbClr val="4472C4">
                <a:shade val="45000"/>
                <a:satMod val="135000"/>
              </a:srgbClr>
              <a:prstClr val="white"/>
            </a:duotone>
            <a:extLst>
              <a:ext uri="{28A0092B-C50C-407E-A947-70E740481C1C}">
                <a14:useLocalDpi xmlns:a14="http://schemas.microsoft.com/office/drawing/2010/main" val="0"/>
              </a:ext>
            </a:extLst>
          </a:blip>
          <a:stretch>
            <a:fillRect/>
          </a:stretch>
        </p:blipFill>
        <p:spPr>
          <a:xfrm>
            <a:off x="3226429" y="3227665"/>
            <a:ext cx="409134" cy="591458"/>
          </a:xfrm>
          <a:prstGeom prst="rect">
            <a:avLst/>
          </a:prstGeom>
        </p:spPr>
      </p:pic>
      <p:pic>
        <p:nvPicPr>
          <p:cNvPr id="79" name="Picture 78"/>
          <p:cNvPicPr>
            <a:picLocks noChangeAspect="1"/>
          </p:cNvPicPr>
          <p:nvPr/>
        </p:nvPicPr>
        <p:blipFill>
          <a:blip r:embed="rId3" cstate="print">
            <a:duotone>
              <a:srgbClr val="4472C4">
                <a:shade val="45000"/>
                <a:satMod val="135000"/>
              </a:srgbClr>
              <a:prstClr val="white"/>
            </a:duotone>
            <a:extLst>
              <a:ext uri="{28A0092B-C50C-407E-A947-70E740481C1C}">
                <a14:useLocalDpi xmlns:a14="http://schemas.microsoft.com/office/drawing/2010/main" val="0"/>
              </a:ext>
            </a:extLst>
          </a:blip>
          <a:stretch>
            <a:fillRect/>
          </a:stretch>
        </p:blipFill>
        <p:spPr>
          <a:xfrm>
            <a:off x="3895404" y="3227665"/>
            <a:ext cx="409134" cy="591458"/>
          </a:xfrm>
          <a:prstGeom prst="rect">
            <a:avLst/>
          </a:prstGeom>
        </p:spPr>
      </p:pic>
      <p:grpSp>
        <p:nvGrpSpPr>
          <p:cNvPr id="82" name="Group 81"/>
          <p:cNvGrpSpPr/>
          <p:nvPr/>
        </p:nvGrpSpPr>
        <p:grpSpPr>
          <a:xfrm>
            <a:off x="7222580" y="1724755"/>
            <a:ext cx="4170436" cy="4669973"/>
            <a:chOff x="914400" y="2006537"/>
            <a:chExt cx="3189249" cy="3896240"/>
          </a:xfrm>
        </p:grpSpPr>
        <p:sp>
          <p:nvSpPr>
            <p:cNvPr id="83" name="Rectangle: Rounded Corners 57"/>
            <p:cNvSpPr/>
            <p:nvPr/>
          </p:nvSpPr>
          <p:spPr>
            <a:xfrm>
              <a:off x="914400" y="2267687"/>
              <a:ext cx="3189249" cy="3635090"/>
            </a:xfrm>
            <a:prstGeom prst="roundRect">
              <a:avLst>
                <a:gd name="adj" fmla="val 4604"/>
              </a:avLst>
            </a:prstGeom>
            <a:noFill/>
            <a:ln w="12700" cap="flat" cmpd="sng" algn="ctr">
              <a:solidFill>
                <a:srgbClr val="C8CACB"/>
              </a:solidFill>
              <a:prstDash val="solid"/>
              <a:miter lim="800000"/>
            </a:ln>
            <a:effectLst/>
          </p:spPr>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4" name="Rectangle: Top Corners Rounded 58"/>
            <p:cNvSpPr/>
            <p:nvPr/>
          </p:nvSpPr>
          <p:spPr>
            <a:xfrm>
              <a:off x="914400" y="2006537"/>
              <a:ext cx="3189249" cy="618518"/>
            </a:xfrm>
            <a:prstGeom prst="round2SameRect">
              <a:avLst>
                <a:gd name="adj1" fmla="val 18433"/>
                <a:gd name="adj2" fmla="val 883"/>
              </a:avLst>
            </a:prstGeom>
            <a:solidFill>
              <a:srgbClr val="095879"/>
            </a:solidFill>
            <a:ln w="12700" cap="flat" cmpd="sng" algn="ctr">
              <a:noFill/>
              <a:prstDash val="solid"/>
              <a:miter lim="800000"/>
            </a:ln>
            <a:effectLst/>
          </p:spPr>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Calibri" panose="020F0502020204030204"/>
                  <a:ea typeface="+mn-ea"/>
                  <a:cs typeface="+mn-cs"/>
                </a:rPr>
                <a:t>OPTION </a:t>
              </a:r>
              <a:r>
                <a:rPr lang="en-US" sz="2400" b="1" kern="0" dirty="0">
                  <a:solidFill>
                    <a:schemeClr val="bg1"/>
                  </a:solidFill>
                  <a:effectLst>
                    <a:outerShdw blurRad="38100" dist="38100" dir="2700000" algn="tl">
                      <a:srgbClr val="000000">
                        <a:alpha val="43137"/>
                      </a:srgbClr>
                    </a:outerShdw>
                  </a:effectLst>
                  <a:latin typeface="Calibri" panose="020F0502020204030204"/>
                </a:rPr>
                <a:t>2</a:t>
              </a:r>
              <a:endParaRPr kumimoji="0" lang="en-US" sz="24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Calibri" panose="020F0502020204030204"/>
                <a:ea typeface="+mn-ea"/>
                <a:cs typeface="+mn-cs"/>
              </a:endParaRPr>
            </a:p>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chemeClr val="bg1"/>
                  </a:solidFill>
                  <a:effectLst/>
                  <a:uLnTx/>
                  <a:uFillTx/>
                  <a:latin typeface="Calibri" panose="020F0502020204030204"/>
                  <a:ea typeface="+mn-ea"/>
                  <a:cs typeface="+mn-cs"/>
                </a:rPr>
                <a:t>(Onsite-Offshore Model)</a:t>
              </a:r>
            </a:p>
          </p:txBody>
        </p:sp>
      </p:grpSp>
      <p:pic>
        <p:nvPicPr>
          <p:cNvPr id="85" name="Picture 84"/>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846280" y="3227665"/>
            <a:ext cx="409134" cy="591458"/>
          </a:xfrm>
          <a:prstGeom prst="rect">
            <a:avLst/>
          </a:prstGeom>
        </p:spPr>
      </p:pic>
      <p:sp>
        <p:nvSpPr>
          <p:cNvPr id="86" name="Rectangle 85"/>
          <p:cNvSpPr/>
          <p:nvPr/>
        </p:nvSpPr>
        <p:spPr bwMode="auto">
          <a:xfrm>
            <a:off x="7729769" y="3131731"/>
            <a:ext cx="616494" cy="800558"/>
          </a:xfrm>
          <a:prstGeom prst="rect">
            <a:avLst/>
          </a:prstGeom>
          <a:noFill/>
          <a:ln w="12700">
            <a:solidFill>
              <a:schemeClr val="accent6"/>
            </a:solidFill>
            <a:round/>
            <a:headEnd/>
            <a:tailEnd/>
          </a:ln>
        </p:spPr>
        <p:txBody>
          <a:bodyPr rtlCol="0" anchor="ctr"/>
          <a:lstStyle/>
          <a:p>
            <a:pPr algn="ctr"/>
            <a:endParaRPr lang="en-US" dirty="0"/>
          </a:p>
        </p:txBody>
      </p:sp>
      <p:sp>
        <p:nvSpPr>
          <p:cNvPr id="88" name="TextBox 87"/>
          <p:cNvSpPr txBox="1"/>
          <p:nvPr/>
        </p:nvSpPr>
        <p:spPr>
          <a:xfrm>
            <a:off x="7574221" y="3959812"/>
            <a:ext cx="870146" cy="400110"/>
          </a:xfrm>
          <a:prstGeom prst="rect">
            <a:avLst/>
          </a:prstGeom>
          <a:noFill/>
        </p:spPr>
        <p:txBody>
          <a:bodyPr wrap="square" rtlCol="0">
            <a:spAutoFit/>
          </a:bodyPr>
          <a:lstStyle/>
          <a:p>
            <a:pPr algn="ctr"/>
            <a:r>
              <a:rPr lang="en-US" sz="1000" b="1" dirty="0">
                <a:solidFill>
                  <a:srgbClr val="0070C0"/>
                </a:solidFill>
                <a:latin typeface="Segoe UI"/>
                <a:cs typeface="Segoe UI"/>
              </a:rPr>
              <a:t>Lead Consultant</a:t>
            </a:r>
          </a:p>
        </p:txBody>
      </p:sp>
      <p:pic>
        <p:nvPicPr>
          <p:cNvPr id="91" name="Picture 90"/>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861596" y="3213336"/>
            <a:ext cx="409134" cy="591458"/>
          </a:xfrm>
          <a:prstGeom prst="rect">
            <a:avLst/>
          </a:prstGeom>
        </p:spPr>
      </p:pic>
      <p:pic>
        <p:nvPicPr>
          <p:cNvPr id="92" name="Picture 91"/>
          <p:cNvPicPr>
            <a:picLocks noChangeAspect="1"/>
          </p:cNvPicPr>
          <p:nvPr/>
        </p:nvPicPr>
        <p:blipFill>
          <a:blip r:embed="rId3" cstate="print">
            <a:duotone>
              <a:srgbClr val="4472C4">
                <a:shade val="45000"/>
                <a:satMod val="135000"/>
              </a:srgbClr>
              <a:prstClr val="white"/>
            </a:duotone>
            <a:extLst>
              <a:ext uri="{28A0092B-C50C-407E-A947-70E740481C1C}">
                <a14:useLocalDpi xmlns:a14="http://schemas.microsoft.com/office/drawing/2010/main" val="0"/>
              </a:ext>
            </a:extLst>
          </a:blip>
          <a:stretch>
            <a:fillRect/>
          </a:stretch>
        </p:blipFill>
        <p:spPr>
          <a:xfrm>
            <a:off x="9530571" y="3213336"/>
            <a:ext cx="409134" cy="591458"/>
          </a:xfrm>
          <a:prstGeom prst="rect">
            <a:avLst/>
          </a:prstGeom>
        </p:spPr>
      </p:pic>
      <p:pic>
        <p:nvPicPr>
          <p:cNvPr id="93" name="Picture 92"/>
          <p:cNvPicPr>
            <a:picLocks noChangeAspect="1"/>
          </p:cNvPicPr>
          <p:nvPr/>
        </p:nvPicPr>
        <p:blipFill>
          <a:blip r:embed="rId3" cstate="print">
            <a:duotone>
              <a:srgbClr val="4472C4">
                <a:shade val="45000"/>
                <a:satMod val="135000"/>
              </a:srgbClr>
              <a:prstClr val="white"/>
            </a:duotone>
            <a:extLst>
              <a:ext uri="{28A0092B-C50C-407E-A947-70E740481C1C}">
                <a14:useLocalDpi xmlns:a14="http://schemas.microsoft.com/office/drawing/2010/main" val="0"/>
              </a:ext>
            </a:extLst>
          </a:blip>
          <a:stretch>
            <a:fillRect/>
          </a:stretch>
        </p:blipFill>
        <p:spPr>
          <a:xfrm>
            <a:off x="10198568" y="3213336"/>
            <a:ext cx="409134" cy="591458"/>
          </a:xfrm>
          <a:prstGeom prst="rect">
            <a:avLst/>
          </a:prstGeom>
        </p:spPr>
      </p:pic>
      <p:pic>
        <p:nvPicPr>
          <p:cNvPr id="94" name="Picture 93"/>
          <p:cNvPicPr>
            <a:picLocks noChangeAspect="1"/>
          </p:cNvPicPr>
          <p:nvPr/>
        </p:nvPicPr>
        <p:blipFill>
          <a:blip r:embed="rId3" cstate="print">
            <a:duotone>
              <a:srgbClr val="4472C4">
                <a:shade val="45000"/>
                <a:satMod val="135000"/>
              </a:srgbClr>
              <a:prstClr val="white"/>
            </a:duotone>
            <a:extLst>
              <a:ext uri="{28A0092B-C50C-407E-A947-70E740481C1C}">
                <a14:useLocalDpi xmlns:a14="http://schemas.microsoft.com/office/drawing/2010/main" val="0"/>
              </a:ext>
            </a:extLst>
          </a:blip>
          <a:stretch>
            <a:fillRect/>
          </a:stretch>
        </p:blipFill>
        <p:spPr>
          <a:xfrm>
            <a:off x="10867543" y="3213336"/>
            <a:ext cx="409134" cy="591458"/>
          </a:xfrm>
          <a:prstGeom prst="rect">
            <a:avLst/>
          </a:prstGeom>
        </p:spPr>
      </p:pic>
      <p:sp>
        <p:nvSpPr>
          <p:cNvPr id="95" name="Rectangle 94"/>
          <p:cNvSpPr/>
          <p:nvPr/>
        </p:nvSpPr>
        <p:spPr bwMode="auto">
          <a:xfrm>
            <a:off x="8705782" y="3105748"/>
            <a:ext cx="2634225" cy="800557"/>
          </a:xfrm>
          <a:prstGeom prst="rect">
            <a:avLst/>
          </a:prstGeom>
          <a:noFill/>
          <a:ln w="12700">
            <a:solidFill>
              <a:schemeClr val="accent6"/>
            </a:solidFill>
            <a:round/>
            <a:headEnd/>
            <a:tailEnd/>
          </a:ln>
        </p:spPr>
        <p:txBody>
          <a:bodyPr rtlCol="0" anchor="ctr"/>
          <a:lstStyle/>
          <a:p>
            <a:pPr algn="ctr"/>
            <a:endParaRPr lang="en-US" dirty="0"/>
          </a:p>
        </p:txBody>
      </p:sp>
      <p:sp>
        <p:nvSpPr>
          <p:cNvPr id="96" name="TextBox 95"/>
          <p:cNvSpPr txBox="1"/>
          <p:nvPr/>
        </p:nvSpPr>
        <p:spPr>
          <a:xfrm>
            <a:off x="9270730" y="3946311"/>
            <a:ext cx="2122286" cy="400110"/>
          </a:xfrm>
          <a:prstGeom prst="rect">
            <a:avLst/>
          </a:prstGeom>
          <a:noFill/>
        </p:spPr>
        <p:txBody>
          <a:bodyPr wrap="square" rtlCol="0">
            <a:spAutoFit/>
          </a:bodyPr>
          <a:lstStyle/>
          <a:p>
            <a:pPr algn="ctr"/>
            <a:r>
              <a:rPr lang="en-US" sz="1000" b="1" dirty="0">
                <a:solidFill>
                  <a:srgbClr val="0070C0"/>
                </a:solidFill>
                <a:latin typeface="Segoe UI"/>
                <a:cs typeface="Segoe UI"/>
              </a:rPr>
              <a:t>Team with varied expertise </a:t>
            </a:r>
            <a:r>
              <a:rPr lang="mr-IN" sz="1000" b="1" dirty="0">
                <a:solidFill>
                  <a:srgbClr val="0070C0"/>
                </a:solidFill>
                <a:latin typeface="Segoe UI"/>
                <a:cs typeface="Segoe UI"/>
              </a:rPr>
              <a:t>–</a:t>
            </a:r>
            <a:r>
              <a:rPr lang="en-US" sz="1000" b="1" dirty="0">
                <a:solidFill>
                  <a:srgbClr val="0070C0"/>
                </a:solidFill>
                <a:latin typeface="Segoe UI"/>
                <a:cs typeface="Segoe UI"/>
              </a:rPr>
              <a:t> BA, DE,  Architect</a:t>
            </a:r>
          </a:p>
        </p:txBody>
      </p:sp>
      <p:sp>
        <p:nvSpPr>
          <p:cNvPr id="97" name="TextBox 96"/>
          <p:cNvSpPr txBox="1"/>
          <p:nvPr/>
        </p:nvSpPr>
        <p:spPr>
          <a:xfrm>
            <a:off x="7498804" y="2765830"/>
            <a:ext cx="938036" cy="280718"/>
          </a:xfrm>
          <a:prstGeom prst="rect">
            <a:avLst/>
          </a:prstGeom>
          <a:noFill/>
        </p:spPr>
        <p:txBody>
          <a:bodyPr wrap="square"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a:noFill/>
                </a:ln>
                <a:solidFill>
                  <a:srgbClr val="A5A5A5">
                    <a:lumMod val="75000"/>
                  </a:srgbClr>
                </a:solidFill>
                <a:effectLst/>
                <a:uLnTx/>
                <a:uFillTx/>
              </a:rPr>
              <a:t>Onsite (US)</a:t>
            </a:r>
          </a:p>
        </p:txBody>
      </p:sp>
      <p:sp>
        <p:nvSpPr>
          <p:cNvPr id="98" name="TextBox 97"/>
          <p:cNvSpPr txBox="1"/>
          <p:nvPr/>
        </p:nvSpPr>
        <p:spPr>
          <a:xfrm>
            <a:off x="9103726" y="2745383"/>
            <a:ext cx="1329203" cy="280718"/>
          </a:xfrm>
          <a:prstGeom prst="rect">
            <a:avLst/>
          </a:prstGeom>
          <a:noFill/>
        </p:spPr>
        <p:txBody>
          <a:bodyPr wrap="square"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a:noFill/>
                </a:ln>
                <a:solidFill>
                  <a:srgbClr val="A5A5A5">
                    <a:lumMod val="75000"/>
                  </a:srgbClr>
                </a:solidFill>
                <a:effectLst/>
                <a:uLnTx/>
                <a:uFillTx/>
              </a:rPr>
              <a:t>Offshore (India)</a:t>
            </a:r>
          </a:p>
        </p:txBody>
      </p:sp>
      <p:sp>
        <p:nvSpPr>
          <p:cNvPr id="102" name="TextBox 101"/>
          <p:cNvSpPr txBox="1"/>
          <p:nvPr/>
        </p:nvSpPr>
        <p:spPr>
          <a:xfrm>
            <a:off x="1241977" y="4689254"/>
            <a:ext cx="2169849" cy="400110"/>
          </a:xfrm>
          <a:prstGeom prst="rect">
            <a:avLst/>
          </a:prstGeom>
          <a:noFill/>
        </p:spPr>
        <p:txBody>
          <a:bodyPr wrap="square" rtlCol="0">
            <a:spAutoFit/>
          </a:bodyPr>
          <a:lstStyle/>
          <a:p>
            <a:pPr algn="ctr"/>
            <a:r>
              <a:rPr lang="en-US" sz="1000" b="1" dirty="0">
                <a:solidFill>
                  <a:srgbClr val="0070C0"/>
                </a:solidFill>
                <a:latin typeface="Segoe UI"/>
                <a:cs typeface="Segoe UI"/>
              </a:rPr>
              <a:t>Additional members will be added as required</a:t>
            </a:r>
          </a:p>
        </p:txBody>
      </p:sp>
      <p:grpSp>
        <p:nvGrpSpPr>
          <p:cNvPr id="3" name="Group 2"/>
          <p:cNvGrpSpPr/>
          <p:nvPr/>
        </p:nvGrpSpPr>
        <p:grpSpPr>
          <a:xfrm>
            <a:off x="10043713" y="4390318"/>
            <a:ext cx="1297220" cy="800558"/>
            <a:chOff x="10043713" y="3697143"/>
            <a:chExt cx="1297220" cy="800558"/>
          </a:xfrm>
        </p:grpSpPr>
        <p:pic>
          <p:nvPicPr>
            <p:cNvPr id="103" name="Picture 102"/>
            <p:cNvPicPr>
              <a:picLocks noChangeAspect="1"/>
            </p:cNvPicPr>
            <p:nvPr/>
          </p:nvPicPr>
          <p:blipFill>
            <a:blip r:embed="rId3" cstate="print">
              <a:duotone>
                <a:srgbClr val="4472C4">
                  <a:shade val="45000"/>
                  <a:satMod val="135000"/>
                </a:srgbClr>
                <a:prstClr val="white"/>
              </a:duotone>
              <a:extLst>
                <a:ext uri="{28A0092B-C50C-407E-A947-70E740481C1C}">
                  <a14:useLocalDpi xmlns:a14="http://schemas.microsoft.com/office/drawing/2010/main" val="0"/>
                </a:ext>
              </a:extLst>
            </a:blip>
            <a:stretch>
              <a:fillRect/>
            </a:stretch>
          </p:blipFill>
          <p:spPr>
            <a:xfrm>
              <a:off x="10149729" y="3804758"/>
              <a:ext cx="409134" cy="591458"/>
            </a:xfrm>
            <a:prstGeom prst="rect">
              <a:avLst/>
            </a:prstGeom>
          </p:spPr>
        </p:pic>
        <p:sp>
          <p:nvSpPr>
            <p:cNvPr id="104" name="Rectangle 103"/>
            <p:cNvSpPr/>
            <p:nvPr/>
          </p:nvSpPr>
          <p:spPr bwMode="auto">
            <a:xfrm>
              <a:off x="10043713" y="3697143"/>
              <a:ext cx="1297220" cy="800558"/>
            </a:xfrm>
            <a:prstGeom prst="rect">
              <a:avLst/>
            </a:prstGeom>
            <a:noFill/>
            <a:ln w="12700">
              <a:solidFill>
                <a:schemeClr val="accent6"/>
              </a:solidFill>
              <a:round/>
              <a:headEnd/>
              <a:tailEnd/>
            </a:ln>
          </p:spPr>
          <p:txBody>
            <a:bodyPr rtlCol="0" anchor="ctr"/>
            <a:lstStyle/>
            <a:p>
              <a:pPr algn="ctr"/>
              <a:endParaRPr lang="en-US" dirty="0"/>
            </a:p>
          </p:txBody>
        </p:sp>
        <p:pic>
          <p:nvPicPr>
            <p:cNvPr id="105" name="Picture 104"/>
            <p:cNvPicPr>
              <a:picLocks noChangeAspect="1"/>
            </p:cNvPicPr>
            <p:nvPr/>
          </p:nvPicPr>
          <p:blipFill>
            <a:blip r:embed="rId3" cstate="print">
              <a:duotone>
                <a:srgbClr val="4472C4">
                  <a:shade val="45000"/>
                  <a:satMod val="135000"/>
                </a:srgbClr>
                <a:prstClr val="white"/>
              </a:duotone>
              <a:extLst>
                <a:ext uri="{28A0092B-C50C-407E-A947-70E740481C1C}">
                  <a14:useLocalDpi xmlns:a14="http://schemas.microsoft.com/office/drawing/2010/main" val="0"/>
                </a:ext>
              </a:extLst>
            </a:blip>
            <a:stretch>
              <a:fillRect/>
            </a:stretch>
          </p:blipFill>
          <p:spPr>
            <a:xfrm>
              <a:off x="10818704" y="3804731"/>
              <a:ext cx="409134" cy="591458"/>
            </a:xfrm>
            <a:prstGeom prst="rect">
              <a:avLst/>
            </a:prstGeom>
          </p:spPr>
        </p:pic>
      </p:grpSp>
      <p:sp>
        <p:nvSpPr>
          <p:cNvPr id="106" name="TextBox 105"/>
          <p:cNvSpPr txBox="1"/>
          <p:nvPr/>
        </p:nvSpPr>
        <p:spPr>
          <a:xfrm>
            <a:off x="7573039" y="4594591"/>
            <a:ext cx="2280295" cy="400110"/>
          </a:xfrm>
          <a:prstGeom prst="rect">
            <a:avLst/>
          </a:prstGeom>
          <a:noFill/>
        </p:spPr>
        <p:txBody>
          <a:bodyPr wrap="square" rtlCol="0">
            <a:spAutoFit/>
          </a:bodyPr>
          <a:lstStyle/>
          <a:p>
            <a:pPr algn="ctr"/>
            <a:r>
              <a:rPr lang="en-US" sz="1000" b="1" dirty="0">
                <a:solidFill>
                  <a:srgbClr val="0070C0"/>
                </a:solidFill>
                <a:latin typeface="Segoe UI"/>
                <a:cs typeface="Segoe UI"/>
              </a:rPr>
              <a:t>Scalable pool of offshore Analysts will be added as required</a:t>
            </a:r>
          </a:p>
        </p:txBody>
      </p:sp>
      <p:sp>
        <p:nvSpPr>
          <p:cNvPr id="107" name="TextBox 106"/>
          <p:cNvSpPr txBox="1"/>
          <p:nvPr/>
        </p:nvSpPr>
        <p:spPr>
          <a:xfrm>
            <a:off x="8611881" y="3938877"/>
            <a:ext cx="870146" cy="400110"/>
          </a:xfrm>
          <a:prstGeom prst="rect">
            <a:avLst/>
          </a:prstGeom>
          <a:noFill/>
        </p:spPr>
        <p:txBody>
          <a:bodyPr wrap="square" rtlCol="0">
            <a:spAutoFit/>
          </a:bodyPr>
          <a:lstStyle/>
          <a:p>
            <a:pPr algn="ctr"/>
            <a:r>
              <a:rPr lang="en-US" sz="1000" b="1" dirty="0">
                <a:solidFill>
                  <a:srgbClr val="0070C0"/>
                </a:solidFill>
                <a:latin typeface="Segoe UI"/>
                <a:cs typeface="Segoe UI"/>
              </a:rPr>
              <a:t>Offshore Lead</a:t>
            </a:r>
          </a:p>
        </p:txBody>
      </p:sp>
      <p:cxnSp>
        <p:nvCxnSpPr>
          <p:cNvPr id="108" name="Straight Connector 107"/>
          <p:cNvCxnSpPr>
            <a:cxnSpLocks/>
          </p:cNvCxnSpPr>
          <p:nvPr/>
        </p:nvCxnSpPr>
        <p:spPr>
          <a:xfrm>
            <a:off x="9413814" y="3105748"/>
            <a:ext cx="0" cy="800558"/>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12" name="Rectangle: Rounded Corners 1"/>
          <p:cNvSpPr/>
          <p:nvPr/>
        </p:nvSpPr>
        <p:spPr>
          <a:xfrm>
            <a:off x="1977927" y="5539871"/>
            <a:ext cx="2097863" cy="645822"/>
          </a:xfrm>
          <a:prstGeom prst="roundRect">
            <a:avLst/>
          </a:prstGeom>
          <a:solidFill>
            <a:srgbClr val="5B9BD5">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Proposed Fee: $32K / month</a:t>
            </a:r>
          </a:p>
        </p:txBody>
      </p:sp>
      <p:pic>
        <p:nvPicPr>
          <p:cNvPr id="113" name="Picture 112"/>
          <p:cNvPicPr>
            <a:picLocks/>
          </p:cNvPicPr>
          <p:nvPr/>
        </p:nvPicPr>
        <p:blipFill>
          <a:blip r:embed="rId4" cstate="email">
            <a:extLst>
              <a:ext uri="{28A0092B-C50C-407E-A947-70E740481C1C}">
                <a14:useLocalDpi xmlns:a14="http://schemas.microsoft.com/office/drawing/2010/main"/>
              </a:ext>
            </a:extLst>
          </a:blip>
          <a:stretch>
            <a:fillRect/>
          </a:stretch>
        </p:blipFill>
        <p:spPr>
          <a:xfrm>
            <a:off x="974556" y="2705011"/>
            <a:ext cx="432000" cy="324000"/>
          </a:xfrm>
          <a:prstGeom prst="rect">
            <a:avLst/>
          </a:prstGeom>
        </p:spPr>
      </p:pic>
      <p:pic>
        <p:nvPicPr>
          <p:cNvPr id="114" name="Picture 113"/>
          <p:cNvPicPr>
            <a:picLocks/>
          </p:cNvPicPr>
          <p:nvPr/>
        </p:nvPicPr>
        <p:blipFill>
          <a:blip r:embed="rId4" cstate="email">
            <a:extLst>
              <a:ext uri="{28A0092B-C50C-407E-A947-70E740481C1C}">
                <a14:useLocalDpi xmlns:a14="http://schemas.microsoft.com/office/drawing/2010/main"/>
              </a:ext>
            </a:extLst>
          </a:blip>
          <a:stretch>
            <a:fillRect/>
          </a:stretch>
        </p:blipFill>
        <p:spPr>
          <a:xfrm>
            <a:off x="8322915" y="2747571"/>
            <a:ext cx="432000" cy="324000"/>
          </a:xfrm>
          <a:prstGeom prst="rect">
            <a:avLst/>
          </a:prstGeom>
        </p:spPr>
      </p:pic>
      <p:pic>
        <p:nvPicPr>
          <p:cNvPr id="115" name="Picture 1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23695" y="2677394"/>
            <a:ext cx="360000" cy="360000"/>
          </a:xfrm>
          <a:prstGeom prst="rect">
            <a:avLst/>
          </a:prstGeom>
        </p:spPr>
      </p:pic>
      <p:sp>
        <p:nvSpPr>
          <p:cNvPr id="117" name="Rectangle: Rounded Corners 81"/>
          <p:cNvSpPr/>
          <p:nvPr/>
        </p:nvSpPr>
        <p:spPr>
          <a:xfrm>
            <a:off x="8170916" y="5504978"/>
            <a:ext cx="2097863" cy="645822"/>
          </a:xfrm>
          <a:prstGeom prst="roundRect">
            <a:avLst/>
          </a:prstGeom>
          <a:solidFill>
            <a:srgbClr val="5B9BD5">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Proposed Fee*: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$49</a:t>
            </a:r>
            <a:r>
              <a:rPr lang="en-US" sz="2000" kern="0" dirty="0">
                <a:solidFill>
                  <a:prstClr val="white"/>
                </a:solidFill>
                <a:latin typeface="Calibri" panose="020F0502020204030204"/>
              </a:rPr>
              <a:t>K </a:t>
            </a: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 month</a:t>
            </a:r>
          </a:p>
        </p:txBody>
      </p:sp>
      <p:grpSp>
        <p:nvGrpSpPr>
          <p:cNvPr id="131" name="Group 130"/>
          <p:cNvGrpSpPr/>
          <p:nvPr/>
        </p:nvGrpSpPr>
        <p:grpSpPr>
          <a:xfrm>
            <a:off x="3427180" y="4393046"/>
            <a:ext cx="1297220" cy="800558"/>
            <a:chOff x="10043713" y="3697143"/>
            <a:chExt cx="1297220" cy="800558"/>
          </a:xfrm>
        </p:grpSpPr>
        <p:pic>
          <p:nvPicPr>
            <p:cNvPr id="132" name="Picture 131"/>
            <p:cNvPicPr>
              <a:picLocks noChangeAspect="1"/>
            </p:cNvPicPr>
            <p:nvPr/>
          </p:nvPicPr>
          <p:blipFill>
            <a:blip r:embed="rId3" cstate="print">
              <a:duotone>
                <a:srgbClr val="4472C4">
                  <a:shade val="45000"/>
                  <a:satMod val="135000"/>
                </a:srgbClr>
                <a:prstClr val="white"/>
              </a:duotone>
              <a:extLst>
                <a:ext uri="{28A0092B-C50C-407E-A947-70E740481C1C}">
                  <a14:useLocalDpi xmlns:a14="http://schemas.microsoft.com/office/drawing/2010/main" val="0"/>
                </a:ext>
              </a:extLst>
            </a:blip>
            <a:stretch>
              <a:fillRect/>
            </a:stretch>
          </p:blipFill>
          <p:spPr>
            <a:xfrm>
              <a:off x="10149729" y="3804758"/>
              <a:ext cx="409134" cy="591458"/>
            </a:xfrm>
            <a:prstGeom prst="rect">
              <a:avLst/>
            </a:prstGeom>
          </p:spPr>
        </p:pic>
        <p:sp>
          <p:nvSpPr>
            <p:cNvPr id="133" name="Rectangle 132"/>
            <p:cNvSpPr/>
            <p:nvPr/>
          </p:nvSpPr>
          <p:spPr bwMode="auto">
            <a:xfrm>
              <a:off x="10043713" y="3697143"/>
              <a:ext cx="1297220" cy="800558"/>
            </a:xfrm>
            <a:prstGeom prst="rect">
              <a:avLst/>
            </a:prstGeom>
            <a:noFill/>
            <a:ln w="12700">
              <a:solidFill>
                <a:schemeClr val="accent6"/>
              </a:solidFill>
              <a:round/>
              <a:headEnd/>
              <a:tailEnd/>
            </a:ln>
          </p:spPr>
          <p:txBody>
            <a:bodyPr rtlCol="0" anchor="ctr"/>
            <a:lstStyle/>
            <a:p>
              <a:pPr algn="ctr"/>
              <a:endParaRPr lang="en-US" dirty="0"/>
            </a:p>
          </p:txBody>
        </p:sp>
        <p:pic>
          <p:nvPicPr>
            <p:cNvPr id="134" name="Picture 133"/>
            <p:cNvPicPr>
              <a:picLocks noChangeAspect="1"/>
            </p:cNvPicPr>
            <p:nvPr/>
          </p:nvPicPr>
          <p:blipFill>
            <a:blip r:embed="rId3" cstate="print">
              <a:duotone>
                <a:srgbClr val="4472C4">
                  <a:shade val="45000"/>
                  <a:satMod val="135000"/>
                </a:srgbClr>
                <a:prstClr val="white"/>
              </a:duotone>
              <a:extLst>
                <a:ext uri="{28A0092B-C50C-407E-A947-70E740481C1C}">
                  <a14:useLocalDpi xmlns:a14="http://schemas.microsoft.com/office/drawing/2010/main" val="0"/>
                </a:ext>
              </a:extLst>
            </a:blip>
            <a:stretch>
              <a:fillRect/>
            </a:stretch>
          </p:blipFill>
          <p:spPr>
            <a:xfrm>
              <a:off x="10818704" y="3804731"/>
              <a:ext cx="409134" cy="591458"/>
            </a:xfrm>
            <a:prstGeom prst="rect">
              <a:avLst/>
            </a:prstGeom>
          </p:spPr>
        </p:pic>
      </p:grpSp>
      <p:sp>
        <p:nvSpPr>
          <p:cNvPr id="4" name="Title 3">
            <a:extLst>
              <a:ext uri="{FF2B5EF4-FFF2-40B4-BE49-F238E27FC236}">
                <a16:creationId xmlns:a16="http://schemas.microsoft.com/office/drawing/2014/main" xmlns="" id="{1615BF4B-4314-497A-8E2D-E0C137235379}"/>
              </a:ext>
            </a:extLst>
          </p:cNvPr>
          <p:cNvSpPr>
            <a:spLocks noGrp="1"/>
          </p:cNvSpPr>
          <p:nvPr>
            <p:ph type="title"/>
          </p:nvPr>
        </p:nvSpPr>
        <p:spPr/>
        <p:txBody>
          <a:bodyPr>
            <a:normAutofit/>
          </a:bodyPr>
          <a:lstStyle/>
          <a:p>
            <a:r>
              <a:rPr lang="en-IN" dirty="0"/>
              <a:t>Proposed Team Structure Options &amp; Pricing</a:t>
            </a:r>
            <a:endParaRPr lang="en-US" dirty="0"/>
          </a:p>
        </p:txBody>
      </p:sp>
      <p:sp>
        <p:nvSpPr>
          <p:cNvPr id="51" name="Slide Number Placeholder 2">
            <a:extLst>
              <a:ext uri="{FF2B5EF4-FFF2-40B4-BE49-F238E27FC236}">
                <a16:creationId xmlns:a16="http://schemas.microsoft.com/office/drawing/2014/main" xmlns="" id="{39A460EA-1E98-4F6F-926F-4BFAF20DFDB7}"/>
              </a:ext>
            </a:extLst>
          </p:cNvPr>
          <p:cNvSpPr>
            <a:spLocks noGrp="1"/>
          </p:cNvSpPr>
          <p:nvPr>
            <p:ph type="sldNum" sz="quarter" idx="12"/>
          </p:nvPr>
        </p:nvSpPr>
        <p:spPr>
          <a:xfrm>
            <a:off x="9448800" y="6492875"/>
            <a:ext cx="2743200" cy="365125"/>
          </a:xfrm>
        </p:spPr>
        <p:txBody>
          <a:bodyPr/>
          <a:lstStyle/>
          <a:p>
            <a:fld id="{A0C1D9D2-9780-41B5-B48D-9BB1413BC614}" type="slidenum">
              <a:rPr lang="en-US" smtClean="0"/>
              <a:pPr/>
              <a:t>14</a:t>
            </a:fld>
            <a:endParaRPr lang="en-US" dirty="0"/>
          </a:p>
        </p:txBody>
      </p:sp>
      <p:sp>
        <p:nvSpPr>
          <p:cNvPr id="52" name="TextBox 51">
            <a:extLst>
              <a:ext uri="{FF2B5EF4-FFF2-40B4-BE49-F238E27FC236}">
                <a16:creationId xmlns:a16="http://schemas.microsoft.com/office/drawing/2014/main" xmlns="" id="{D430386A-215F-4EC2-A092-88FAB43F7626}"/>
              </a:ext>
            </a:extLst>
          </p:cNvPr>
          <p:cNvSpPr txBox="1"/>
          <p:nvPr/>
        </p:nvSpPr>
        <p:spPr>
          <a:xfrm>
            <a:off x="256673" y="532263"/>
            <a:ext cx="11595855" cy="769441"/>
          </a:xfrm>
          <a:prstGeom prst="rect">
            <a:avLst/>
          </a:prstGeom>
          <a:noFill/>
        </p:spPr>
        <p:txBody>
          <a:bodyPr wrap="square" rtlCol="0">
            <a:spAutoFit/>
          </a:bodyPr>
          <a:lstStyle/>
          <a:p>
            <a:r>
              <a:rPr lang="en-US" sz="2200" i="1" dirty="0"/>
              <a:t>Though we have the capability of delivering the solution with a completely onsite team, we would recommend a flexible onsite-offshore model that is highly cost-effective, scalable and efficient</a:t>
            </a:r>
          </a:p>
        </p:txBody>
      </p:sp>
      <p:sp>
        <p:nvSpPr>
          <p:cNvPr id="2" name="Footer Placeholder 1">
            <a:extLst>
              <a:ext uri="{FF2B5EF4-FFF2-40B4-BE49-F238E27FC236}">
                <a16:creationId xmlns:a16="http://schemas.microsoft.com/office/drawing/2014/main" xmlns="" id="{2167F9DD-DB7B-48FE-B5E7-4B81DAEF99E2}"/>
              </a:ext>
            </a:extLst>
          </p:cNvPr>
          <p:cNvSpPr>
            <a:spLocks noGrp="1"/>
          </p:cNvSpPr>
          <p:nvPr>
            <p:ph type="ftr" sz="quarter" idx="11"/>
          </p:nvPr>
        </p:nvSpPr>
        <p:spPr/>
        <p:txBody>
          <a:bodyPr/>
          <a:lstStyle/>
          <a:p>
            <a:r>
              <a:rPr lang="en-US" dirty="0"/>
              <a:t>© LatentView Analytics. Confidential</a:t>
            </a:r>
          </a:p>
        </p:txBody>
      </p:sp>
      <p:sp>
        <p:nvSpPr>
          <p:cNvPr id="5" name="Rectangle: Rounded Corners 4">
            <a:extLst>
              <a:ext uri="{FF2B5EF4-FFF2-40B4-BE49-F238E27FC236}">
                <a16:creationId xmlns:a16="http://schemas.microsoft.com/office/drawing/2014/main" xmlns="" id="{9443F61C-E3B4-49B3-804F-3F2C4996DF3F}"/>
              </a:ext>
            </a:extLst>
          </p:cNvPr>
          <p:cNvSpPr/>
          <p:nvPr/>
        </p:nvSpPr>
        <p:spPr>
          <a:xfrm>
            <a:off x="7026442" y="1398118"/>
            <a:ext cx="4555958" cy="5094757"/>
          </a:xfrm>
          <a:prstGeom prst="roundRect">
            <a:avLst>
              <a:gd name="adj" fmla="val 4802"/>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xmlns="" id="{038B37C2-A7CF-4FB4-81FD-E8669450E2DF}"/>
              </a:ext>
            </a:extLst>
          </p:cNvPr>
          <p:cNvSpPr txBox="1"/>
          <p:nvPr/>
        </p:nvSpPr>
        <p:spPr>
          <a:xfrm>
            <a:off x="7222580" y="1370326"/>
            <a:ext cx="4170436" cy="369332"/>
          </a:xfrm>
          <a:prstGeom prst="rect">
            <a:avLst/>
          </a:prstGeom>
          <a:noFill/>
        </p:spPr>
        <p:txBody>
          <a:bodyPr wrap="square" rtlCol="0">
            <a:spAutoFit/>
          </a:bodyPr>
          <a:lstStyle/>
          <a:p>
            <a:r>
              <a:rPr lang="en-US" i="1" dirty="0"/>
              <a:t>Recommended for Long Term (&gt; 6 months)</a:t>
            </a:r>
          </a:p>
        </p:txBody>
      </p:sp>
      <p:sp>
        <p:nvSpPr>
          <p:cNvPr id="55" name="TextBox 54">
            <a:extLst>
              <a:ext uri="{FF2B5EF4-FFF2-40B4-BE49-F238E27FC236}">
                <a16:creationId xmlns:a16="http://schemas.microsoft.com/office/drawing/2014/main" xmlns="" id="{E5483FDC-71C7-3941-B13A-64FD615E8688}"/>
              </a:ext>
            </a:extLst>
          </p:cNvPr>
          <p:cNvSpPr txBox="1"/>
          <p:nvPr/>
        </p:nvSpPr>
        <p:spPr>
          <a:xfrm>
            <a:off x="2640300" y="2711204"/>
            <a:ext cx="1329203" cy="280718"/>
          </a:xfrm>
          <a:prstGeom prst="rect">
            <a:avLst/>
          </a:prstGeom>
          <a:noFill/>
        </p:spPr>
        <p:txBody>
          <a:bodyPr wrap="square"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a:noFill/>
                </a:ln>
                <a:solidFill>
                  <a:srgbClr val="A5A5A5">
                    <a:lumMod val="75000"/>
                  </a:srgbClr>
                </a:solidFill>
                <a:effectLst/>
                <a:uLnTx/>
                <a:uFillTx/>
              </a:rPr>
              <a:t>Offshore (India)</a:t>
            </a:r>
          </a:p>
        </p:txBody>
      </p:sp>
      <p:pic>
        <p:nvPicPr>
          <p:cNvPr id="56" name="Picture 55">
            <a:extLst>
              <a:ext uri="{FF2B5EF4-FFF2-40B4-BE49-F238E27FC236}">
                <a16:creationId xmlns:a16="http://schemas.microsoft.com/office/drawing/2014/main" xmlns="" id="{257587CC-7E2E-5745-885D-59A6616A87E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60269" y="2643215"/>
            <a:ext cx="360000" cy="360000"/>
          </a:xfrm>
          <a:prstGeom prst="rect">
            <a:avLst/>
          </a:prstGeom>
        </p:spPr>
      </p:pic>
      <p:sp>
        <p:nvSpPr>
          <p:cNvPr id="57" name="Rectangle: Rounded Corners 4">
            <a:extLst>
              <a:ext uri="{FF2B5EF4-FFF2-40B4-BE49-F238E27FC236}">
                <a16:creationId xmlns:a16="http://schemas.microsoft.com/office/drawing/2014/main" xmlns="" id="{87D8F0CE-2EE2-CB4D-B571-EF212CC19F9F}"/>
              </a:ext>
            </a:extLst>
          </p:cNvPr>
          <p:cNvSpPr/>
          <p:nvPr/>
        </p:nvSpPr>
        <p:spPr>
          <a:xfrm>
            <a:off x="818664" y="1398932"/>
            <a:ext cx="4555958" cy="5094757"/>
          </a:xfrm>
          <a:prstGeom prst="roundRect">
            <a:avLst>
              <a:gd name="adj" fmla="val 4802"/>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9F1626FB-8593-F149-A55F-983EA8689DA3}"/>
              </a:ext>
            </a:extLst>
          </p:cNvPr>
          <p:cNvSpPr txBox="1"/>
          <p:nvPr/>
        </p:nvSpPr>
        <p:spPr>
          <a:xfrm>
            <a:off x="1612483" y="1372416"/>
            <a:ext cx="3111917" cy="369332"/>
          </a:xfrm>
          <a:prstGeom prst="rect">
            <a:avLst/>
          </a:prstGeom>
          <a:noFill/>
        </p:spPr>
        <p:txBody>
          <a:bodyPr wrap="square" rtlCol="0">
            <a:spAutoFit/>
          </a:bodyPr>
          <a:lstStyle/>
          <a:p>
            <a:r>
              <a:rPr lang="en-US" i="1" dirty="0"/>
              <a:t>Recommended for short term</a:t>
            </a:r>
          </a:p>
        </p:txBody>
      </p:sp>
      <p:sp>
        <p:nvSpPr>
          <p:cNvPr id="59" name="TextBox 58">
            <a:extLst>
              <a:ext uri="{FF2B5EF4-FFF2-40B4-BE49-F238E27FC236}">
                <a16:creationId xmlns:a16="http://schemas.microsoft.com/office/drawing/2014/main" xmlns="" id="{DFFB6EB5-F70F-EE4E-9F95-A775E7FBAEDE}"/>
              </a:ext>
            </a:extLst>
          </p:cNvPr>
          <p:cNvSpPr txBox="1"/>
          <p:nvPr/>
        </p:nvSpPr>
        <p:spPr>
          <a:xfrm>
            <a:off x="7459944" y="4980717"/>
            <a:ext cx="2280295" cy="400110"/>
          </a:xfrm>
          <a:prstGeom prst="rect">
            <a:avLst/>
          </a:prstGeom>
          <a:noFill/>
        </p:spPr>
        <p:txBody>
          <a:bodyPr wrap="square" rtlCol="0">
            <a:spAutoFit/>
          </a:bodyPr>
          <a:lstStyle/>
          <a:p>
            <a:pPr algn="ctr"/>
            <a:r>
              <a:rPr lang="en-US" sz="1000" b="1" dirty="0">
                <a:solidFill>
                  <a:srgbClr val="0070C0"/>
                </a:solidFill>
                <a:latin typeface="Segoe UI"/>
                <a:cs typeface="Segoe UI"/>
              </a:rPr>
              <a:t>*Requirements &amp; Scope to be discussed </a:t>
            </a:r>
          </a:p>
        </p:txBody>
      </p:sp>
    </p:spTree>
    <p:extLst>
      <p:ext uri="{BB962C8B-B14F-4D97-AF65-F5344CB8AC3E}">
        <p14:creationId xmlns:p14="http://schemas.microsoft.com/office/powerpoint/2010/main" val="1427312399"/>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2831394"/>
            <a:ext cx="12192000" cy="1444651"/>
          </a:xfrm>
          <a:prstGeom prst="rect">
            <a:avLst/>
          </a:prstGeom>
          <a:noFill/>
        </p:spPr>
        <p:txBody>
          <a:bodyPr wrap="square" lIns="89558" tIns="44780" rIns="89558" bIns="44780" rtlCol="0">
            <a:spAutoFit/>
          </a:bodyPr>
          <a:lstStyle/>
          <a:p>
            <a:pPr algn="ctr"/>
            <a:r>
              <a:rPr lang="en-IN" sz="4313" dirty="0">
                <a:solidFill>
                  <a:schemeClr val="bg1"/>
                </a:solidFill>
                <a:latin typeface="Segoe UI"/>
                <a:cs typeface="Segoe UI"/>
              </a:rPr>
              <a:t>5. </a:t>
            </a:r>
            <a:r>
              <a:rPr lang="en-US" sz="4400" kern="0" dirty="0">
                <a:solidFill>
                  <a:schemeClr val="bg1"/>
                </a:solidFill>
                <a:latin typeface="Segoe UI" panose="020B0502040204020203" pitchFamily="34" charset="0"/>
                <a:ea typeface="Segoe UI" panose="020B0502040204020203" pitchFamily="34" charset="0"/>
                <a:cs typeface="Segoe UI" panose="020B0502040204020203" pitchFamily="34" charset="0"/>
              </a:rPr>
              <a:t>Evolving Architecture For Diverse Analytical Workloads</a:t>
            </a:r>
          </a:p>
        </p:txBody>
      </p:sp>
    </p:spTree>
    <p:extLst>
      <p:ext uri="{BB962C8B-B14F-4D97-AF65-F5344CB8AC3E}">
        <p14:creationId xmlns:p14="http://schemas.microsoft.com/office/powerpoint/2010/main" val="3566663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89DA358-B746-DC42-9D8B-A314982397FB}"/>
              </a:ext>
            </a:extLst>
          </p:cNvPr>
          <p:cNvSpPr>
            <a:spLocks noGrp="1"/>
          </p:cNvSpPr>
          <p:nvPr>
            <p:ph type="title"/>
          </p:nvPr>
        </p:nvSpPr>
        <p:spPr>
          <a:xfrm>
            <a:off x="240544" y="98444"/>
            <a:ext cx="4183756" cy="430887"/>
          </a:xfrm>
        </p:spPr>
        <p:txBody>
          <a:bodyPr/>
          <a:lstStyle/>
          <a:p>
            <a:r>
              <a:rPr lang="en-US" dirty="0"/>
              <a:t>Ideal Data Ecosystem Vision</a:t>
            </a:r>
          </a:p>
        </p:txBody>
      </p:sp>
      <p:sp>
        <p:nvSpPr>
          <p:cNvPr id="4" name="Rectangle: Rounded Corners 38">
            <a:extLst>
              <a:ext uri="{FF2B5EF4-FFF2-40B4-BE49-F238E27FC236}">
                <a16:creationId xmlns:a16="http://schemas.microsoft.com/office/drawing/2014/main" xmlns="" id="{771FDF01-B062-B142-A4A2-BC8A57D60C5E}"/>
              </a:ext>
            </a:extLst>
          </p:cNvPr>
          <p:cNvSpPr/>
          <p:nvPr/>
        </p:nvSpPr>
        <p:spPr>
          <a:xfrm>
            <a:off x="10313246" y="1329385"/>
            <a:ext cx="1755179" cy="438834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rapezoid 4">
            <a:extLst>
              <a:ext uri="{FF2B5EF4-FFF2-40B4-BE49-F238E27FC236}">
                <a16:creationId xmlns:a16="http://schemas.microsoft.com/office/drawing/2014/main" xmlns="" id="{70170AE7-6E9F-4B45-8636-E8D1C396ECC7}"/>
              </a:ext>
            </a:extLst>
          </p:cNvPr>
          <p:cNvSpPr/>
          <p:nvPr/>
        </p:nvSpPr>
        <p:spPr>
          <a:xfrm rot="16200000">
            <a:off x="4196441" y="309411"/>
            <a:ext cx="4716000" cy="6264000"/>
          </a:xfrm>
          <a:prstGeom prst="trapezoid">
            <a:avLst>
              <a:gd name="adj" fmla="val 14684"/>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 name="Elbow Connector 5">
            <a:extLst>
              <a:ext uri="{FF2B5EF4-FFF2-40B4-BE49-F238E27FC236}">
                <a16:creationId xmlns:a16="http://schemas.microsoft.com/office/drawing/2014/main" xmlns="" id="{EF28FF17-EC18-3445-AC8F-606209E4A494}"/>
              </a:ext>
            </a:extLst>
          </p:cNvPr>
          <p:cNvCxnSpPr>
            <a:cxnSpLocks/>
          </p:cNvCxnSpPr>
          <p:nvPr/>
        </p:nvCxnSpPr>
        <p:spPr>
          <a:xfrm flipV="1">
            <a:off x="4855035" y="3149928"/>
            <a:ext cx="534439" cy="13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C2A5B1C1-8856-ED41-8591-E46206E0F290}"/>
              </a:ext>
            </a:extLst>
          </p:cNvPr>
          <p:cNvCxnSpPr>
            <a:cxnSpLocks/>
          </p:cNvCxnSpPr>
          <p:nvPr/>
        </p:nvCxnSpPr>
        <p:spPr>
          <a:xfrm flipV="1">
            <a:off x="9601841" y="3146951"/>
            <a:ext cx="808357" cy="2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36B220ED-F6B6-AC40-98C3-1F1BD36C75DD}"/>
              </a:ext>
            </a:extLst>
          </p:cNvPr>
          <p:cNvCxnSpPr>
            <a:cxnSpLocks/>
          </p:cNvCxnSpPr>
          <p:nvPr/>
        </p:nvCxnSpPr>
        <p:spPr>
          <a:xfrm>
            <a:off x="9601841" y="4131718"/>
            <a:ext cx="808357" cy="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CE95A554-7C46-1343-B0B6-C51F96125C86}"/>
              </a:ext>
            </a:extLst>
          </p:cNvPr>
          <p:cNvCxnSpPr>
            <a:cxnSpLocks/>
          </p:cNvCxnSpPr>
          <p:nvPr/>
        </p:nvCxnSpPr>
        <p:spPr>
          <a:xfrm flipV="1">
            <a:off x="9601841" y="5189108"/>
            <a:ext cx="808357" cy="5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xmlns="" id="{15F57E6C-CFD3-5F4E-9144-E9DE07D153E7}"/>
              </a:ext>
            </a:extLst>
          </p:cNvPr>
          <p:cNvCxnSpPr>
            <a:cxnSpLocks/>
          </p:cNvCxnSpPr>
          <p:nvPr/>
        </p:nvCxnSpPr>
        <p:spPr>
          <a:xfrm>
            <a:off x="9601841" y="1930148"/>
            <a:ext cx="808357" cy="2641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xmlns="" id="{06427AC1-104B-AF4D-9634-BE6185F258CE}"/>
              </a:ext>
            </a:extLst>
          </p:cNvPr>
          <p:cNvCxnSpPr>
            <a:cxnSpLocks/>
          </p:cNvCxnSpPr>
          <p:nvPr/>
        </p:nvCxnSpPr>
        <p:spPr>
          <a:xfrm flipV="1">
            <a:off x="9601841" y="1548907"/>
            <a:ext cx="808357" cy="3812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830E873E-6EC0-624C-A7B0-8D626A90907E}"/>
              </a:ext>
            </a:extLst>
          </p:cNvPr>
          <p:cNvSpPr/>
          <p:nvPr/>
        </p:nvSpPr>
        <p:spPr bwMode="auto">
          <a:xfrm>
            <a:off x="3530320" y="2084406"/>
            <a:ext cx="1271501" cy="2131832"/>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Data Lake</a:t>
            </a:r>
          </a:p>
        </p:txBody>
      </p:sp>
      <p:grpSp>
        <p:nvGrpSpPr>
          <p:cNvPr id="13" name="Group 12">
            <a:extLst>
              <a:ext uri="{FF2B5EF4-FFF2-40B4-BE49-F238E27FC236}">
                <a16:creationId xmlns:a16="http://schemas.microsoft.com/office/drawing/2014/main" xmlns="" id="{D8384C96-0EB6-9441-BFBE-7064F4C365E5}"/>
              </a:ext>
            </a:extLst>
          </p:cNvPr>
          <p:cNvGrpSpPr/>
          <p:nvPr/>
        </p:nvGrpSpPr>
        <p:grpSpPr>
          <a:xfrm>
            <a:off x="3451147" y="1570147"/>
            <a:ext cx="6150694" cy="3984244"/>
            <a:chOff x="3594025" y="2201384"/>
            <a:chExt cx="6150694" cy="3984244"/>
          </a:xfrm>
        </p:grpSpPr>
        <p:sp>
          <p:nvSpPr>
            <p:cNvPr id="14" name="Rectangle 13">
              <a:extLst>
                <a:ext uri="{FF2B5EF4-FFF2-40B4-BE49-F238E27FC236}">
                  <a16:creationId xmlns:a16="http://schemas.microsoft.com/office/drawing/2014/main" xmlns="" id="{C973BB15-EFB6-4047-872C-4D1E1D84DABA}"/>
                </a:ext>
              </a:extLst>
            </p:cNvPr>
            <p:cNvSpPr/>
            <p:nvPr/>
          </p:nvSpPr>
          <p:spPr bwMode="auto">
            <a:xfrm>
              <a:off x="5532352" y="2201384"/>
              <a:ext cx="2088000" cy="720000"/>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Relational Data Store </a:t>
              </a:r>
            </a:p>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&amp; MPP Databases</a:t>
              </a:r>
            </a:p>
          </p:txBody>
        </p:sp>
        <p:sp>
          <p:nvSpPr>
            <p:cNvPr id="15" name="Rectangle 14">
              <a:extLst>
                <a:ext uri="{FF2B5EF4-FFF2-40B4-BE49-F238E27FC236}">
                  <a16:creationId xmlns:a16="http://schemas.microsoft.com/office/drawing/2014/main" xmlns="" id="{8F71832D-D7E0-D147-93CC-F2287970D361}"/>
                </a:ext>
              </a:extLst>
            </p:cNvPr>
            <p:cNvSpPr/>
            <p:nvPr/>
          </p:nvSpPr>
          <p:spPr bwMode="auto">
            <a:xfrm>
              <a:off x="8016719" y="2201385"/>
              <a:ext cx="1728000" cy="720000"/>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Enterprise Reporting Platform</a:t>
              </a:r>
            </a:p>
          </p:txBody>
        </p:sp>
        <p:sp>
          <p:nvSpPr>
            <p:cNvPr id="16" name="Rectangle 15">
              <a:extLst>
                <a:ext uri="{FF2B5EF4-FFF2-40B4-BE49-F238E27FC236}">
                  <a16:creationId xmlns:a16="http://schemas.microsoft.com/office/drawing/2014/main" xmlns="" id="{F7506D2C-0F27-5740-AB30-38A3D6FB42E4}"/>
                </a:ext>
              </a:extLst>
            </p:cNvPr>
            <p:cNvSpPr/>
            <p:nvPr/>
          </p:nvSpPr>
          <p:spPr bwMode="auto">
            <a:xfrm>
              <a:off x="8016719" y="3421165"/>
              <a:ext cx="1728000" cy="720000"/>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API endpoints </a:t>
              </a:r>
            </a:p>
          </p:txBody>
        </p:sp>
        <p:sp>
          <p:nvSpPr>
            <p:cNvPr id="17" name="Rectangle 16">
              <a:extLst>
                <a:ext uri="{FF2B5EF4-FFF2-40B4-BE49-F238E27FC236}">
                  <a16:creationId xmlns:a16="http://schemas.microsoft.com/office/drawing/2014/main" xmlns="" id="{51809E5B-2DED-364C-9E97-DBAC6A04CFCA}"/>
                </a:ext>
              </a:extLst>
            </p:cNvPr>
            <p:cNvSpPr/>
            <p:nvPr/>
          </p:nvSpPr>
          <p:spPr bwMode="auto">
            <a:xfrm>
              <a:off x="5532352" y="3421165"/>
              <a:ext cx="2088000" cy="720000"/>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Indexing and Querying</a:t>
              </a:r>
            </a:p>
          </p:txBody>
        </p:sp>
        <p:sp>
          <p:nvSpPr>
            <p:cNvPr id="18" name="Rectangle 17">
              <a:extLst>
                <a:ext uri="{FF2B5EF4-FFF2-40B4-BE49-F238E27FC236}">
                  <a16:creationId xmlns:a16="http://schemas.microsoft.com/office/drawing/2014/main" xmlns="" id="{6F73CAF9-4811-A046-B25C-7E8300F4A67D}"/>
                </a:ext>
              </a:extLst>
            </p:cNvPr>
            <p:cNvSpPr/>
            <p:nvPr/>
          </p:nvSpPr>
          <p:spPr bwMode="auto">
            <a:xfrm>
              <a:off x="8016719" y="5465628"/>
              <a:ext cx="1728000" cy="720000"/>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Real time Indexing</a:t>
              </a:r>
            </a:p>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(Ex: Elastic Cache)</a:t>
              </a:r>
            </a:p>
          </p:txBody>
        </p:sp>
        <p:sp>
          <p:nvSpPr>
            <p:cNvPr id="19" name="Rectangle 18">
              <a:extLst>
                <a:ext uri="{FF2B5EF4-FFF2-40B4-BE49-F238E27FC236}">
                  <a16:creationId xmlns:a16="http://schemas.microsoft.com/office/drawing/2014/main" xmlns="" id="{E113968F-78DD-7146-B69E-662372979CB0}"/>
                </a:ext>
              </a:extLst>
            </p:cNvPr>
            <p:cNvSpPr/>
            <p:nvPr/>
          </p:nvSpPr>
          <p:spPr bwMode="auto">
            <a:xfrm>
              <a:off x="5532352" y="4825109"/>
              <a:ext cx="2088000" cy="720000"/>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Distributed Processing</a:t>
              </a:r>
            </a:p>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Feature Engineering</a:t>
              </a:r>
            </a:p>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Data Sampling </a:t>
              </a:r>
            </a:p>
          </p:txBody>
        </p:sp>
        <p:sp>
          <p:nvSpPr>
            <p:cNvPr id="20" name="Rectangle 19">
              <a:extLst>
                <a:ext uri="{FF2B5EF4-FFF2-40B4-BE49-F238E27FC236}">
                  <a16:creationId xmlns:a16="http://schemas.microsoft.com/office/drawing/2014/main" xmlns="" id="{C00A23D5-FCAE-5741-99CB-68F2C9BCC070}"/>
                </a:ext>
              </a:extLst>
            </p:cNvPr>
            <p:cNvSpPr/>
            <p:nvPr/>
          </p:nvSpPr>
          <p:spPr bwMode="auto">
            <a:xfrm>
              <a:off x="8016719" y="4402955"/>
              <a:ext cx="1728000" cy="720000"/>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Machine Learning Workbench</a:t>
              </a:r>
            </a:p>
          </p:txBody>
        </p:sp>
        <p:cxnSp>
          <p:nvCxnSpPr>
            <p:cNvPr id="21" name="Straight Arrow Connector 20">
              <a:extLst>
                <a:ext uri="{FF2B5EF4-FFF2-40B4-BE49-F238E27FC236}">
                  <a16:creationId xmlns:a16="http://schemas.microsoft.com/office/drawing/2014/main" xmlns="" id="{719B1B19-04DA-8B44-8A63-040D22F286B8}"/>
                </a:ext>
              </a:extLst>
            </p:cNvPr>
            <p:cNvCxnSpPr>
              <a:cxnSpLocks/>
            </p:cNvCxnSpPr>
            <p:nvPr/>
          </p:nvCxnSpPr>
          <p:spPr>
            <a:xfrm>
              <a:off x="7620352" y="2561384"/>
              <a:ext cx="3963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B88DE0C1-8FB7-4241-8778-F1ABECD2EDBE}"/>
                </a:ext>
              </a:extLst>
            </p:cNvPr>
            <p:cNvCxnSpPr>
              <a:cxnSpLocks/>
            </p:cNvCxnSpPr>
            <p:nvPr/>
          </p:nvCxnSpPr>
          <p:spPr>
            <a:xfrm>
              <a:off x="7620352" y="3781165"/>
              <a:ext cx="396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xmlns="" id="{BE352DF5-D078-D644-8E3F-A80E21DF5A9B}"/>
                </a:ext>
              </a:extLst>
            </p:cNvPr>
            <p:cNvCxnSpPr>
              <a:cxnSpLocks/>
            </p:cNvCxnSpPr>
            <p:nvPr/>
          </p:nvCxnSpPr>
          <p:spPr>
            <a:xfrm flipV="1">
              <a:off x="4997913" y="2561384"/>
              <a:ext cx="534439" cy="12211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xmlns="" id="{E23B78C8-F964-EA4C-8731-AEB013403BC1}"/>
                </a:ext>
              </a:extLst>
            </p:cNvPr>
            <p:cNvCxnSpPr>
              <a:cxnSpLocks/>
            </p:cNvCxnSpPr>
            <p:nvPr/>
          </p:nvCxnSpPr>
          <p:spPr>
            <a:xfrm>
              <a:off x="4997913" y="3782492"/>
              <a:ext cx="534439" cy="14026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xmlns="" id="{0DC9D4FE-0B58-B740-AAD4-92C68580577E}"/>
                </a:ext>
              </a:extLst>
            </p:cNvPr>
            <p:cNvCxnSpPr/>
            <p:nvPr/>
          </p:nvCxnSpPr>
          <p:spPr>
            <a:xfrm>
              <a:off x="7544032" y="5388041"/>
              <a:ext cx="472687" cy="5119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xmlns="" id="{8D9843FB-FA0C-0347-B93E-0600BB06016C}"/>
                </a:ext>
              </a:extLst>
            </p:cNvPr>
            <p:cNvSpPr/>
            <p:nvPr/>
          </p:nvSpPr>
          <p:spPr>
            <a:xfrm>
              <a:off x="3594025" y="2613900"/>
              <a:ext cx="1403888" cy="233718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27" name="Elbow Connector 26">
              <a:extLst>
                <a:ext uri="{FF2B5EF4-FFF2-40B4-BE49-F238E27FC236}">
                  <a16:creationId xmlns:a16="http://schemas.microsoft.com/office/drawing/2014/main" xmlns="" id="{BBBCC491-3998-EC43-ABD6-6557490B5CEB}"/>
                </a:ext>
              </a:extLst>
            </p:cNvPr>
            <p:cNvCxnSpPr/>
            <p:nvPr/>
          </p:nvCxnSpPr>
          <p:spPr>
            <a:xfrm flipV="1">
              <a:off x="7544032" y="4836143"/>
              <a:ext cx="472688" cy="5518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xmlns="" id="{8B27A194-DB54-AC49-8098-59DA022903AF}"/>
              </a:ext>
            </a:extLst>
          </p:cNvPr>
          <p:cNvSpPr txBox="1"/>
          <p:nvPr/>
        </p:nvSpPr>
        <p:spPr>
          <a:xfrm>
            <a:off x="3422441" y="5845348"/>
            <a:ext cx="6264000" cy="584775"/>
          </a:xfrm>
          <a:prstGeom prst="rect">
            <a:avLst/>
          </a:prstGeom>
          <a:solidFill>
            <a:schemeClr val="accent3">
              <a:lumMod val="40000"/>
              <a:lumOff val="60000"/>
            </a:schemeClr>
          </a:solidFill>
          <a:ln>
            <a:noFill/>
          </a:ln>
        </p:spPr>
        <p:txBody>
          <a:bodyPr wrap="square" rtlCol="0">
            <a:spAutoFit/>
          </a:bodyPr>
          <a:lstStyle/>
          <a:p>
            <a:pPr algn="ct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Isolating Compute from Storage for Throttle Free, Optimized, Cataloged, Secured and Accountable Single View</a:t>
            </a:r>
          </a:p>
        </p:txBody>
      </p:sp>
      <p:cxnSp>
        <p:nvCxnSpPr>
          <p:cNvPr id="29" name="Straight Arrow Connector 28">
            <a:extLst>
              <a:ext uri="{FF2B5EF4-FFF2-40B4-BE49-F238E27FC236}">
                <a16:creationId xmlns:a16="http://schemas.microsoft.com/office/drawing/2014/main" xmlns="" id="{A3878B6E-DE96-674C-A3CE-AFDBE088BD74}"/>
              </a:ext>
            </a:extLst>
          </p:cNvPr>
          <p:cNvCxnSpPr/>
          <p:nvPr/>
        </p:nvCxnSpPr>
        <p:spPr>
          <a:xfrm>
            <a:off x="1234041" y="3407506"/>
            <a:ext cx="353782" cy="4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xmlns="" id="{BD8CA664-217A-B94A-9DBC-38EC659E8DB9}"/>
              </a:ext>
            </a:extLst>
          </p:cNvPr>
          <p:cNvGrpSpPr/>
          <p:nvPr/>
        </p:nvGrpSpPr>
        <p:grpSpPr>
          <a:xfrm>
            <a:off x="162674" y="1514731"/>
            <a:ext cx="3298723" cy="4926605"/>
            <a:chOff x="162674" y="1888784"/>
            <a:chExt cx="3298723" cy="4926605"/>
          </a:xfrm>
        </p:grpSpPr>
        <p:sp>
          <p:nvSpPr>
            <p:cNvPr id="31" name="Rectangle 30">
              <a:extLst>
                <a:ext uri="{FF2B5EF4-FFF2-40B4-BE49-F238E27FC236}">
                  <a16:creationId xmlns:a16="http://schemas.microsoft.com/office/drawing/2014/main" xmlns="" id="{C6ADEB2C-5834-0F4B-81C6-F6F11D6387D7}"/>
                </a:ext>
              </a:extLst>
            </p:cNvPr>
            <p:cNvSpPr/>
            <p:nvPr/>
          </p:nvSpPr>
          <p:spPr bwMode="auto">
            <a:xfrm>
              <a:off x="1587823" y="1888784"/>
              <a:ext cx="1513574" cy="3793810"/>
            </a:xfrm>
            <a:prstGeom prst="rect">
              <a:avLst/>
            </a:prstGeom>
            <a:solidFill>
              <a:srgbClr val="CCCCCC"/>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Data Integration</a:t>
              </a:r>
              <a:endParaRPr lang="en-IN" sz="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32" name="Straight Arrow Connector 31">
              <a:extLst>
                <a:ext uri="{FF2B5EF4-FFF2-40B4-BE49-F238E27FC236}">
                  <a16:creationId xmlns:a16="http://schemas.microsoft.com/office/drawing/2014/main" xmlns="" id="{3E9989B2-8D1F-004D-B131-3CD30A632277}"/>
                </a:ext>
              </a:extLst>
            </p:cNvPr>
            <p:cNvCxnSpPr/>
            <p:nvPr/>
          </p:nvCxnSpPr>
          <p:spPr>
            <a:xfrm flipV="1">
              <a:off x="3101397" y="3782492"/>
              <a:ext cx="360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80DA2F52-9835-814B-AA27-E9F7F0E82089}"/>
                </a:ext>
              </a:extLst>
            </p:cNvPr>
            <p:cNvSpPr/>
            <p:nvPr/>
          </p:nvSpPr>
          <p:spPr bwMode="auto">
            <a:xfrm>
              <a:off x="210493" y="1893224"/>
              <a:ext cx="1113667" cy="3776670"/>
            </a:xfrm>
            <a:prstGeom prst="rect">
              <a:avLst/>
            </a:prstGeom>
            <a:solidFill>
              <a:schemeClr val="tx2">
                <a:lumMod val="20000"/>
                <a:lumOff val="80000"/>
              </a:schemeClr>
            </a:solidFill>
            <a:ln>
              <a:noFill/>
              <a:headEnd/>
              <a:tailEnd/>
            </a:ln>
          </p:spPr>
          <p:style>
            <a:lnRef idx="2">
              <a:schemeClr val="accent1"/>
            </a:lnRef>
            <a:fillRef idx="1">
              <a:schemeClr val="lt1"/>
            </a:fillRef>
            <a:effectRef idx="0">
              <a:schemeClr val="accent1"/>
            </a:effectRef>
            <a:fontRef idx="minor">
              <a:schemeClr val="dk1"/>
            </a:fontRef>
          </p:style>
          <p:txBody>
            <a:bodyPr vert="horz" rtlCol="0" anchor="ctr"/>
            <a:lstStyle/>
            <a:p>
              <a:pPr algn="ctr"/>
              <a:endParaRPr lang="en-IN" sz="1400" b="1"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xmlns="" id="{74D14A04-EFF1-DD4A-8292-31A81982D8EF}"/>
                </a:ext>
              </a:extLst>
            </p:cNvPr>
            <p:cNvSpPr/>
            <p:nvPr/>
          </p:nvSpPr>
          <p:spPr bwMode="auto">
            <a:xfrm>
              <a:off x="1694900" y="1975729"/>
              <a:ext cx="1308080" cy="1508404"/>
            </a:xfrm>
            <a:prstGeom prst="rect">
              <a:avLst/>
            </a:prstGeom>
            <a:solidFill>
              <a:schemeClr val="bg1">
                <a:lumMod val="5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Structured </a:t>
              </a:r>
              <a:endParaRPr lang="en-IN" sz="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35" name="Rectangle 34">
              <a:extLst>
                <a:ext uri="{FF2B5EF4-FFF2-40B4-BE49-F238E27FC236}">
                  <a16:creationId xmlns:a16="http://schemas.microsoft.com/office/drawing/2014/main" xmlns="" id="{6BE1138C-B4F9-FA49-894A-861E79E138B3}"/>
                </a:ext>
              </a:extLst>
            </p:cNvPr>
            <p:cNvSpPr/>
            <p:nvPr/>
          </p:nvSpPr>
          <p:spPr bwMode="auto">
            <a:xfrm>
              <a:off x="1681663" y="4071528"/>
              <a:ext cx="1308080" cy="1508404"/>
            </a:xfrm>
            <a:prstGeom prst="rect">
              <a:avLst/>
            </a:prstGeom>
            <a:solidFill>
              <a:schemeClr val="bg1">
                <a:lumMod val="5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Unstructured</a:t>
              </a:r>
              <a:endParaRPr lang="en-IN" sz="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xmlns="" id="{71B67141-3647-9445-A247-EC09C028579C}"/>
                </a:ext>
              </a:extLst>
            </p:cNvPr>
            <p:cNvSpPr txBox="1"/>
            <p:nvPr/>
          </p:nvSpPr>
          <p:spPr>
            <a:xfrm>
              <a:off x="184406" y="2048801"/>
              <a:ext cx="1113668" cy="461665"/>
            </a:xfrm>
            <a:prstGeom prst="rect">
              <a:avLst/>
            </a:prstGeom>
            <a:noFill/>
          </p:spPr>
          <p:txBody>
            <a:bodyPr wrap="square" rtlCol="0">
              <a:spAutoFit/>
            </a:bodyPr>
            <a:lstStyle/>
            <a:p>
              <a:r>
                <a:rPr lang="en-IN" sz="1200" dirty="0">
                  <a:solidFill>
                    <a:schemeClr val="tx2"/>
                  </a:solidFill>
                  <a:latin typeface="Segoe UI" panose="020B0502040204020203" pitchFamily="34" charset="0"/>
                  <a:ea typeface="Segoe UI" panose="020B0502040204020203" pitchFamily="34" charset="0"/>
                  <a:cs typeface="Segoe UI" panose="020B0502040204020203" pitchFamily="34" charset="0"/>
                </a:rPr>
                <a:t>Conventional Data Sources</a:t>
              </a:r>
            </a:p>
          </p:txBody>
        </p:sp>
        <p:sp>
          <p:nvSpPr>
            <p:cNvPr id="37" name="TextBox 36">
              <a:extLst>
                <a:ext uri="{FF2B5EF4-FFF2-40B4-BE49-F238E27FC236}">
                  <a16:creationId xmlns:a16="http://schemas.microsoft.com/office/drawing/2014/main" xmlns="" id="{3C8C574D-F90E-6E44-9D8D-7DCDC271DA45}"/>
                </a:ext>
              </a:extLst>
            </p:cNvPr>
            <p:cNvSpPr txBox="1"/>
            <p:nvPr/>
          </p:nvSpPr>
          <p:spPr>
            <a:xfrm>
              <a:off x="162674" y="3018901"/>
              <a:ext cx="1329811" cy="461665"/>
            </a:xfrm>
            <a:prstGeom prst="rect">
              <a:avLst/>
            </a:prstGeom>
            <a:noFill/>
          </p:spPr>
          <p:txBody>
            <a:bodyPr wrap="square" rtlCol="0">
              <a:spAutoFit/>
            </a:bodyPr>
            <a:lstStyle/>
            <a:p>
              <a:r>
                <a:rPr lang="en-IN" sz="1200" dirty="0">
                  <a:solidFill>
                    <a:schemeClr val="tx2"/>
                  </a:solidFill>
                  <a:latin typeface="Segoe UI" panose="020B0502040204020203" pitchFamily="34" charset="0"/>
                  <a:ea typeface="Segoe UI" panose="020B0502040204020203" pitchFamily="34" charset="0"/>
                  <a:cs typeface="Segoe UI" panose="020B0502040204020203" pitchFamily="34" charset="0"/>
                </a:rPr>
                <a:t>Unconventional Data Sources</a:t>
              </a:r>
            </a:p>
          </p:txBody>
        </p:sp>
        <p:sp>
          <p:nvSpPr>
            <p:cNvPr id="38" name="TextBox 37">
              <a:extLst>
                <a:ext uri="{FF2B5EF4-FFF2-40B4-BE49-F238E27FC236}">
                  <a16:creationId xmlns:a16="http://schemas.microsoft.com/office/drawing/2014/main" xmlns="" id="{A2503044-3978-5F4A-85AE-79919F7B5613}"/>
                </a:ext>
              </a:extLst>
            </p:cNvPr>
            <p:cNvSpPr txBox="1"/>
            <p:nvPr/>
          </p:nvSpPr>
          <p:spPr>
            <a:xfrm>
              <a:off x="188033" y="3868907"/>
              <a:ext cx="1329811" cy="461665"/>
            </a:xfrm>
            <a:prstGeom prst="rect">
              <a:avLst/>
            </a:prstGeom>
            <a:noFill/>
          </p:spPr>
          <p:txBody>
            <a:bodyPr wrap="square" rtlCol="0">
              <a:spAutoFit/>
            </a:bodyPr>
            <a:lstStyle/>
            <a:p>
              <a:r>
                <a:rPr lang="en-IN" sz="1200" dirty="0">
                  <a:solidFill>
                    <a:schemeClr val="tx2"/>
                  </a:solidFill>
                  <a:latin typeface="Segoe UI" panose="020B0502040204020203" pitchFamily="34" charset="0"/>
                  <a:ea typeface="Segoe UI" panose="020B0502040204020203" pitchFamily="34" charset="0"/>
                  <a:cs typeface="Segoe UI" panose="020B0502040204020203" pitchFamily="34" charset="0"/>
                </a:rPr>
                <a:t>External Data Sources</a:t>
              </a:r>
            </a:p>
          </p:txBody>
        </p:sp>
        <p:sp>
          <p:nvSpPr>
            <p:cNvPr id="39" name="TextBox 38">
              <a:extLst>
                <a:ext uri="{FF2B5EF4-FFF2-40B4-BE49-F238E27FC236}">
                  <a16:creationId xmlns:a16="http://schemas.microsoft.com/office/drawing/2014/main" xmlns="" id="{F9820583-8F44-BB4D-BC9B-A45ABCD37E3D}"/>
                </a:ext>
              </a:extLst>
            </p:cNvPr>
            <p:cNvSpPr txBox="1"/>
            <p:nvPr/>
          </p:nvSpPr>
          <p:spPr>
            <a:xfrm>
              <a:off x="184860" y="4825684"/>
              <a:ext cx="1329811" cy="461665"/>
            </a:xfrm>
            <a:prstGeom prst="rect">
              <a:avLst/>
            </a:prstGeom>
            <a:noFill/>
          </p:spPr>
          <p:txBody>
            <a:bodyPr wrap="square" rtlCol="0">
              <a:spAutoFit/>
            </a:bodyPr>
            <a:lstStyle/>
            <a:p>
              <a:r>
                <a:rPr lang="en-IN" sz="1200" dirty="0">
                  <a:solidFill>
                    <a:schemeClr val="tx2"/>
                  </a:solidFill>
                  <a:latin typeface="Segoe UI" panose="020B0502040204020203" pitchFamily="34" charset="0"/>
                  <a:ea typeface="Segoe UI" panose="020B0502040204020203" pitchFamily="34" charset="0"/>
                  <a:cs typeface="Segoe UI" panose="020B0502040204020203" pitchFamily="34" charset="0"/>
                </a:rPr>
                <a:t>Internal Data Sources</a:t>
              </a:r>
            </a:p>
          </p:txBody>
        </p:sp>
        <p:sp>
          <p:nvSpPr>
            <p:cNvPr id="40" name="TextBox 39">
              <a:extLst>
                <a:ext uri="{FF2B5EF4-FFF2-40B4-BE49-F238E27FC236}">
                  <a16:creationId xmlns:a16="http://schemas.microsoft.com/office/drawing/2014/main" xmlns="" id="{20540531-335B-CF49-87FD-70E0CD7C50FC}"/>
                </a:ext>
              </a:extLst>
            </p:cNvPr>
            <p:cNvSpPr txBox="1"/>
            <p:nvPr/>
          </p:nvSpPr>
          <p:spPr>
            <a:xfrm>
              <a:off x="162674" y="6230614"/>
              <a:ext cx="2895249" cy="584775"/>
            </a:xfrm>
            <a:prstGeom prst="rect">
              <a:avLst/>
            </a:prstGeom>
            <a:solidFill>
              <a:srgbClr val="CCCCCC"/>
            </a:solidFill>
            <a:ln>
              <a:noFill/>
            </a:ln>
          </p:spPr>
          <p:txBody>
            <a:bodyPr wrap="square" rtlCol="0">
              <a:spAutoFit/>
            </a:bodyPr>
            <a:lstStyle/>
            <a:p>
              <a:pPr algn="ct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Data Type specific ETL toolset</a:t>
              </a:r>
            </a:p>
          </p:txBody>
        </p:sp>
      </p:grpSp>
      <p:sp>
        <p:nvSpPr>
          <p:cNvPr id="41" name="Rectangle 40">
            <a:extLst>
              <a:ext uri="{FF2B5EF4-FFF2-40B4-BE49-F238E27FC236}">
                <a16:creationId xmlns:a16="http://schemas.microsoft.com/office/drawing/2014/main" xmlns="" id="{80611512-E658-2842-84C2-FD62F82D46AC}"/>
              </a:ext>
            </a:extLst>
          </p:cNvPr>
          <p:cNvSpPr/>
          <p:nvPr/>
        </p:nvSpPr>
        <p:spPr bwMode="auto">
          <a:xfrm>
            <a:off x="10410198" y="1320307"/>
            <a:ext cx="1548000" cy="457200"/>
          </a:xfrm>
          <a:prstGeom prst="rect">
            <a:avLst/>
          </a:prstGeom>
          <a:solidFill>
            <a:schemeClr val="accent2">
              <a:lumMod val="40000"/>
              <a:lumOff val="60000"/>
            </a:schemeClr>
          </a:solidFill>
          <a:ln w="12700">
            <a:noFill/>
            <a:round/>
            <a:headEnd/>
            <a:tailEnd/>
          </a:ln>
        </p:spPr>
        <p:txBody>
          <a:bodyPr rtlCol="0" anchor="ctr"/>
          <a:lstStyle/>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CANNED REPORTS</a:t>
            </a:r>
          </a:p>
        </p:txBody>
      </p:sp>
      <p:sp>
        <p:nvSpPr>
          <p:cNvPr id="42" name="Rectangle 41">
            <a:extLst>
              <a:ext uri="{FF2B5EF4-FFF2-40B4-BE49-F238E27FC236}">
                <a16:creationId xmlns:a16="http://schemas.microsoft.com/office/drawing/2014/main" xmlns="" id="{56D7C8F0-0461-EE45-8F00-539684202BD7}"/>
              </a:ext>
            </a:extLst>
          </p:cNvPr>
          <p:cNvSpPr/>
          <p:nvPr/>
        </p:nvSpPr>
        <p:spPr bwMode="auto">
          <a:xfrm>
            <a:off x="10410198" y="1965701"/>
            <a:ext cx="1548000" cy="457200"/>
          </a:xfrm>
          <a:prstGeom prst="rect">
            <a:avLst/>
          </a:prstGeom>
          <a:solidFill>
            <a:schemeClr val="accent2">
              <a:lumMod val="40000"/>
              <a:lumOff val="60000"/>
            </a:schemeClr>
          </a:solidFill>
          <a:ln w="12700">
            <a:noFill/>
            <a:round/>
            <a:headEnd/>
            <a:tailEnd/>
          </a:ln>
        </p:spPr>
        <p:txBody>
          <a:bodyPr rtlCol="0" anchor="ctr"/>
          <a:lstStyle/>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SELF SERVICE BI</a:t>
            </a:r>
          </a:p>
        </p:txBody>
      </p:sp>
      <p:sp>
        <p:nvSpPr>
          <p:cNvPr id="43" name="Rectangle 42">
            <a:extLst>
              <a:ext uri="{FF2B5EF4-FFF2-40B4-BE49-F238E27FC236}">
                <a16:creationId xmlns:a16="http://schemas.microsoft.com/office/drawing/2014/main" xmlns="" id="{751ED0A3-1CF2-C143-891F-CEF43529E3B6}"/>
              </a:ext>
            </a:extLst>
          </p:cNvPr>
          <p:cNvSpPr/>
          <p:nvPr/>
        </p:nvSpPr>
        <p:spPr bwMode="auto">
          <a:xfrm>
            <a:off x="10410198" y="2918351"/>
            <a:ext cx="1548000" cy="457200"/>
          </a:xfrm>
          <a:prstGeom prst="rect">
            <a:avLst/>
          </a:prstGeom>
          <a:solidFill>
            <a:schemeClr val="accent2">
              <a:lumMod val="40000"/>
              <a:lumOff val="60000"/>
            </a:schemeClr>
          </a:solidFill>
          <a:ln w="12700">
            <a:noFill/>
            <a:round/>
            <a:headEnd/>
            <a:tailEnd/>
          </a:ln>
        </p:spPr>
        <p:txBody>
          <a:bodyPr rtlCol="0" anchor="ctr"/>
          <a:lstStyle/>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OPERATIONAL</a:t>
            </a:r>
          </a:p>
        </p:txBody>
      </p:sp>
      <p:sp>
        <p:nvSpPr>
          <p:cNvPr id="44" name="Rectangle 43">
            <a:extLst>
              <a:ext uri="{FF2B5EF4-FFF2-40B4-BE49-F238E27FC236}">
                <a16:creationId xmlns:a16="http://schemas.microsoft.com/office/drawing/2014/main" xmlns="" id="{3618A195-F63E-0D47-9275-6E7492BB6C41}"/>
              </a:ext>
            </a:extLst>
          </p:cNvPr>
          <p:cNvSpPr/>
          <p:nvPr/>
        </p:nvSpPr>
        <p:spPr bwMode="auto">
          <a:xfrm>
            <a:off x="10410198" y="3903710"/>
            <a:ext cx="1548000" cy="457200"/>
          </a:xfrm>
          <a:prstGeom prst="rect">
            <a:avLst/>
          </a:prstGeom>
          <a:solidFill>
            <a:schemeClr val="accent2">
              <a:lumMod val="40000"/>
              <a:lumOff val="60000"/>
            </a:schemeClr>
          </a:solidFill>
          <a:ln w="12700">
            <a:noFill/>
            <a:round/>
            <a:headEnd/>
            <a:tailEnd/>
          </a:ln>
        </p:spPr>
        <p:txBody>
          <a:bodyPr rtlCol="0" anchor="ctr"/>
          <a:lstStyle/>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ADVANCED ANALYTICS</a:t>
            </a:r>
          </a:p>
        </p:txBody>
      </p:sp>
      <p:sp>
        <p:nvSpPr>
          <p:cNvPr id="45" name="Rectangle 44">
            <a:extLst>
              <a:ext uri="{FF2B5EF4-FFF2-40B4-BE49-F238E27FC236}">
                <a16:creationId xmlns:a16="http://schemas.microsoft.com/office/drawing/2014/main" xmlns="" id="{DAF5EF79-3E88-814A-A61E-DA93B63859CB}"/>
              </a:ext>
            </a:extLst>
          </p:cNvPr>
          <p:cNvSpPr/>
          <p:nvPr/>
        </p:nvSpPr>
        <p:spPr bwMode="auto">
          <a:xfrm>
            <a:off x="10410198" y="4960508"/>
            <a:ext cx="1548000" cy="457200"/>
          </a:xfrm>
          <a:prstGeom prst="rect">
            <a:avLst/>
          </a:prstGeom>
          <a:solidFill>
            <a:schemeClr val="accent2">
              <a:lumMod val="40000"/>
              <a:lumOff val="60000"/>
            </a:schemeClr>
          </a:solidFill>
          <a:ln w="12700">
            <a:noFill/>
            <a:round/>
            <a:headEnd/>
            <a:tailEnd/>
          </a:ln>
        </p:spPr>
        <p:txBody>
          <a:bodyPr rtlCol="0" anchor="ctr"/>
          <a:lstStyle/>
          <a:p>
            <a:pPr algn="ctr"/>
            <a:r>
              <a:rPr lang="en-IN"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REAL TIME REPORTING</a:t>
            </a:r>
          </a:p>
        </p:txBody>
      </p:sp>
      <p:sp>
        <p:nvSpPr>
          <p:cNvPr id="46" name="TextBox 45">
            <a:extLst>
              <a:ext uri="{FF2B5EF4-FFF2-40B4-BE49-F238E27FC236}">
                <a16:creationId xmlns:a16="http://schemas.microsoft.com/office/drawing/2014/main" xmlns="" id="{BA7E0479-EE97-CC48-9992-EDE416B6E44C}"/>
              </a:ext>
            </a:extLst>
          </p:cNvPr>
          <p:cNvSpPr txBox="1"/>
          <p:nvPr/>
        </p:nvSpPr>
        <p:spPr>
          <a:xfrm>
            <a:off x="10199762" y="5856561"/>
            <a:ext cx="1868663" cy="584775"/>
          </a:xfrm>
          <a:prstGeom prst="rect">
            <a:avLst/>
          </a:prstGeom>
          <a:solidFill>
            <a:schemeClr val="accent2">
              <a:lumMod val="40000"/>
              <a:lumOff val="60000"/>
            </a:schemeClr>
          </a:solidFill>
          <a:ln>
            <a:noFill/>
          </a:ln>
        </p:spPr>
        <p:txBody>
          <a:bodyPr wrap="square" rtlCol="0">
            <a:spAutoFit/>
          </a:bodyPr>
          <a:lstStyle/>
          <a:p>
            <a:pPr algn="ct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Workload Aware Compute</a:t>
            </a:r>
          </a:p>
        </p:txBody>
      </p:sp>
      <p:sp>
        <p:nvSpPr>
          <p:cNvPr id="47" name="Slide Number Placeholder 2">
            <a:extLst>
              <a:ext uri="{FF2B5EF4-FFF2-40B4-BE49-F238E27FC236}">
                <a16:creationId xmlns:a16="http://schemas.microsoft.com/office/drawing/2014/main" xmlns="" id="{E8D06E45-8DAC-5247-8E35-E9B8F64C041F}"/>
              </a:ext>
            </a:extLst>
          </p:cNvPr>
          <p:cNvSpPr txBox="1">
            <a:spLocks/>
          </p:cNvSpPr>
          <p:nvPr/>
        </p:nvSpPr>
        <p:spPr>
          <a:xfrm>
            <a:off x="9448800" y="649287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0C1D9D2-9780-41B5-B48D-9BB1413BC614}" type="slidenum">
              <a:rPr lang="en-US" sz="1200">
                <a:solidFill>
                  <a:schemeClr val="tx1">
                    <a:tint val="75000"/>
                  </a:schemeClr>
                </a:solidFill>
                <a:latin typeface="Segoe UI" panose="020B0502040204020203" pitchFamily="34" charset="0"/>
                <a:cs typeface="Segoe UI" panose="020B0502040204020203" pitchFamily="34" charset="0"/>
              </a:rPr>
              <a:pPr algn="r"/>
              <a:t>16</a:t>
            </a:fld>
            <a:endParaRPr lang="en-US" sz="1200" dirty="0">
              <a:solidFill>
                <a:schemeClr val="tx1">
                  <a:tint val="75000"/>
                </a:schemeClr>
              </a:solidFill>
              <a:latin typeface="Segoe UI" panose="020B0502040204020203" pitchFamily="34" charset="0"/>
              <a:cs typeface="Segoe UI" panose="020B0502040204020203" pitchFamily="34" charset="0"/>
            </a:endParaRPr>
          </a:p>
        </p:txBody>
      </p:sp>
      <p:sp>
        <p:nvSpPr>
          <p:cNvPr id="48" name="Footer Placeholder 2">
            <a:extLst>
              <a:ext uri="{FF2B5EF4-FFF2-40B4-BE49-F238E27FC236}">
                <a16:creationId xmlns:a16="http://schemas.microsoft.com/office/drawing/2014/main" xmlns="" id="{FD639854-2849-2A4B-B6C7-5F1039B42D2D}"/>
              </a:ext>
            </a:extLst>
          </p:cNvPr>
          <p:cNvSpPr>
            <a:spLocks noGrp="1"/>
          </p:cNvSpPr>
          <p:nvPr>
            <p:ph type="ftr" sz="quarter" idx="11"/>
          </p:nvPr>
        </p:nvSpPr>
        <p:spPr>
          <a:xfrm>
            <a:off x="4028768" y="6492874"/>
            <a:ext cx="4114800" cy="365125"/>
          </a:xfrm>
        </p:spPr>
        <p:txBody>
          <a:bodyPr/>
          <a:lstStyle/>
          <a:p>
            <a:r>
              <a:rPr lang="en-US" dirty="0"/>
              <a:t>© LatentView Analytics. Confidential</a:t>
            </a:r>
          </a:p>
        </p:txBody>
      </p:sp>
      <p:sp>
        <p:nvSpPr>
          <p:cNvPr id="49" name="TextBox 48">
            <a:extLst>
              <a:ext uri="{FF2B5EF4-FFF2-40B4-BE49-F238E27FC236}">
                <a16:creationId xmlns:a16="http://schemas.microsoft.com/office/drawing/2014/main" xmlns="" id="{DDBA3B6E-49F2-684A-9EF7-EDF86199A6F9}"/>
              </a:ext>
            </a:extLst>
          </p:cNvPr>
          <p:cNvSpPr txBox="1"/>
          <p:nvPr/>
        </p:nvSpPr>
        <p:spPr>
          <a:xfrm>
            <a:off x="320842" y="532263"/>
            <a:ext cx="1134984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000000"/>
                </a:solidFill>
                <a:effectLst/>
                <a:uLnTx/>
                <a:uFillTx/>
                <a:latin typeface="Calibri"/>
                <a:ea typeface="+mn-ea"/>
                <a:cs typeface="+mn-cs"/>
              </a:rPr>
              <a:t>LatentView’s Workload-centric architectures help democratize insights beyond data warehousing</a:t>
            </a:r>
          </a:p>
        </p:txBody>
      </p:sp>
    </p:spTree>
    <p:extLst>
      <p:ext uri="{BB962C8B-B14F-4D97-AF65-F5344CB8AC3E}">
        <p14:creationId xmlns:p14="http://schemas.microsoft.com/office/powerpoint/2010/main" val="3846993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979AA-76EB-4B63-94DB-9BA65F8F6B84}"/>
              </a:ext>
            </a:extLst>
          </p:cNvPr>
          <p:cNvSpPr>
            <a:spLocks noGrp="1"/>
          </p:cNvSpPr>
          <p:nvPr>
            <p:ph type="title"/>
          </p:nvPr>
        </p:nvSpPr>
        <p:spPr>
          <a:xfrm>
            <a:off x="108023" y="98444"/>
            <a:ext cx="10679380" cy="430887"/>
          </a:xfrm>
        </p:spPr>
        <p:txBody>
          <a:bodyPr/>
          <a:lstStyle/>
          <a:p>
            <a:r>
              <a:rPr lang="en-US" dirty="0"/>
              <a:t>POV on Evolving Data Lake Architecture for Diverse Analytical Workloads</a:t>
            </a:r>
          </a:p>
        </p:txBody>
      </p:sp>
      <p:sp>
        <p:nvSpPr>
          <p:cNvPr id="24" name="Slide Number Placeholder 23">
            <a:extLst>
              <a:ext uri="{FF2B5EF4-FFF2-40B4-BE49-F238E27FC236}">
                <a16:creationId xmlns:a16="http://schemas.microsoft.com/office/drawing/2014/main" xmlns="" id="{82E5AA20-598C-47E6-B250-BD0D2ECD0836}"/>
              </a:ext>
            </a:extLst>
          </p:cNvPr>
          <p:cNvSpPr>
            <a:spLocks noGrp="1"/>
          </p:cNvSpPr>
          <p:nvPr>
            <p:ph type="sldNum" sz="quarter" idx="12"/>
          </p:nvPr>
        </p:nvSpPr>
        <p:spPr/>
        <p:txBody>
          <a:bodyPr/>
          <a:lstStyle/>
          <a:p>
            <a:fld id="{70B2C2F8-CC18-47EA-B40B-1FF889930AA6}" type="slidenum">
              <a:rPr lang="en-US" smtClean="0">
                <a:solidFill>
                  <a:prstClr val="black">
                    <a:tint val="75000"/>
                  </a:prstClr>
                </a:solidFill>
              </a:rPr>
              <a:pPr/>
              <a:t>17</a:t>
            </a:fld>
            <a:endParaRPr lang="en-US" dirty="0">
              <a:solidFill>
                <a:prstClr val="black">
                  <a:tint val="75000"/>
                </a:prstClr>
              </a:solidFill>
            </a:endParaRPr>
          </a:p>
        </p:txBody>
      </p:sp>
      <p:grpSp>
        <p:nvGrpSpPr>
          <p:cNvPr id="4" name="Group 3">
            <a:extLst>
              <a:ext uri="{FF2B5EF4-FFF2-40B4-BE49-F238E27FC236}">
                <a16:creationId xmlns:a16="http://schemas.microsoft.com/office/drawing/2014/main" xmlns="" id="{56E97F39-856B-0B4C-AD07-C4F1589AA16E}"/>
              </a:ext>
            </a:extLst>
          </p:cNvPr>
          <p:cNvGrpSpPr/>
          <p:nvPr/>
        </p:nvGrpSpPr>
        <p:grpSpPr>
          <a:xfrm>
            <a:off x="3551201" y="597225"/>
            <a:ext cx="7121341" cy="2463625"/>
            <a:chOff x="4253566" y="661181"/>
            <a:chExt cx="7121341" cy="2463625"/>
          </a:xfrm>
        </p:grpSpPr>
        <p:sp>
          <p:nvSpPr>
            <p:cNvPr id="5" name="Rounded Rectangle 4">
              <a:extLst>
                <a:ext uri="{FF2B5EF4-FFF2-40B4-BE49-F238E27FC236}">
                  <a16:creationId xmlns:a16="http://schemas.microsoft.com/office/drawing/2014/main" xmlns="" id="{72498F14-CE1A-3648-B9B2-0168A3FCCAB8}"/>
                </a:ext>
              </a:extLst>
            </p:cNvPr>
            <p:cNvSpPr/>
            <p:nvPr/>
          </p:nvSpPr>
          <p:spPr>
            <a:xfrm>
              <a:off x="4278263" y="935129"/>
              <a:ext cx="6889022" cy="322898"/>
            </a:xfrm>
            <a:prstGeom prst="round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Segoe UI" panose="020B0502040204020203" pitchFamily="34" charset="0"/>
                <a:ea typeface="Segoe UI" panose="020B0502040204020203" pitchFamily="34" charset="0"/>
                <a:cs typeface="Segoe UI" panose="020B0502040204020203" pitchFamily="34" charset="0"/>
              </a:endParaRPr>
            </a:p>
          </p:txBody>
        </p:sp>
        <p:grpSp>
          <p:nvGrpSpPr>
            <p:cNvPr id="6" name="Group 5">
              <a:extLst>
                <a:ext uri="{FF2B5EF4-FFF2-40B4-BE49-F238E27FC236}">
                  <a16:creationId xmlns:a16="http://schemas.microsoft.com/office/drawing/2014/main" xmlns="" id="{76BCBAB7-7867-5348-9667-C9816B7CD09E}"/>
                </a:ext>
              </a:extLst>
            </p:cNvPr>
            <p:cNvGrpSpPr/>
            <p:nvPr/>
          </p:nvGrpSpPr>
          <p:grpSpPr>
            <a:xfrm>
              <a:off x="4253566" y="661181"/>
              <a:ext cx="7121341" cy="2463625"/>
              <a:chOff x="4253566" y="661181"/>
              <a:chExt cx="7121341" cy="2463625"/>
            </a:xfrm>
          </p:grpSpPr>
          <p:pic>
            <p:nvPicPr>
              <p:cNvPr id="7" name="Picture 24" descr="Image result for lock icon png">
                <a:extLst>
                  <a:ext uri="{FF2B5EF4-FFF2-40B4-BE49-F238E27FC236}">
                    <a16:creationId xmlns:a16="http://schemas.microsoft.com/office/drawing/2014/main" xmlns="" id="{33016501-A1D3-4F4F-A5FB-018887A430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9698" y="953062"/>
                <a:ext cx="294327" cy="2943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1CC74AD3-046A-8347-8722-5E9D0E076CF3}"/>
                  </a:ext>
                </a:extLst>
              </p:cNvPr>
              <p:cNvSpPr txBox="1"/>
              <p:nvPr/>
            </p:nvSpPr>
            <p:spPr>
              <a:xfrm>
                <a:off x="4617320" y="981591"/>
                <a:ext cx="1464995" cy="248180"/>
              </a:xfrm>
              <a:prstGeom prst="rect">
                <a:avLst/>
              </a:prstGeom>
              <a:noFill/>
            </p:spPr>
            <p:txBody>
              <a:bodyPr wrap="square" rtlCol="0">
                <a:spAutoFit/>
              </a:bodyPr>
              <a:lstStyle/>
              <a:p>
                <a:r>
                  <a:rPr lang="en-IN" sz="1050" dirty="0">
                    <a:latin typeface="Segoe UI" panose="020B0502040204020203" pitchFamily="34" charset="0"/>
                    <a:ea typeface="Segoe UI" panose="020B0502040204020203" pitchFamily="34" charset="0"/>
                    <a:cs typeface="Segoe UI" panose="020B0502040204020203" pitchFamily="34" charset="0"/>
                  </a:rPr>
                  <a:t>Encryption</a:t>
                </a:r>
              </a:p>
            </p:txBody>
          </p:sp>
          <p:pic>
            <p:nvPicPr>
              <p:cNvPr id="9" name="Picture 26" descr="Image result for technical metadata icon">
                <a:extLst>
                  <a:ext uri="{FF2B5EF4-FFF2-40B4-BE49-F238E27FC236}">
                    <a16:creationId xmlns:a16="http://schemas.microsoft.com/office/drawing/2014/main" xmlns="" id="{89C9D9E3-1553-2447-8FF8-209885D63F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7780" y="983151"/>
                <a:ext cx="470407" cy="2471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xmlns="" id="{1E8C5EE0-F449-C14A-B7FF-9B397FE7D7AA}"/>
                  </a:ext>
                </a:extLst>
              </p:cNvPr>
              <p:cNvSpPr txBox="1"/>
              <p:nvPr/>
            </p:nvSpPr>
            <p:spPr>
              <a:xfrm>
                <a:off x="6980397" y="992454"/>
                <a:ext cx="2118949" cy="253916"/>
              </a:xfrm>
              <a:prstGeom prst="rect">
                <a:avLst/>
              </a:prstGeom>
              <a:noFill/>
            </p:spPr>
            <p:txBody>
              <a:bodyPr wrap="square" rtlCol="0">
                <a:spAutoFit/>
              </a:bodyPr>
              <a:lstStyle/>
              <a:p>
                <a:r>
                  <a:rPr lang="en-IN" sz="1050" dirty="0">
                    <a:latin typeface="Segoe UI" panose="020B0502040204020203" pitchFamily="34" charset="0"/>
                    <a:ea typeface="Segoe UI" panose="020B0502040204020203" pitchFamily="34" charset="0"/>
                    <a:cs typeface="Segoe UI" panose="020B0502040204020203" pitchFamily="34" charset="0"/>
                  </a:rPr>
                  <a:t>Technical and Process Metadata</a:t>
                </a:r>
              </a:p>
            </p:txBody>
          </p:sp>
          <p:pic>
            <p:nvPicPr>
              <p:cNvPr id="11" name="Picture 30" descr="Image result for IAM icon">
                <a:extLst>
                  <a:ext uri="{FF2B5EF4-FFF2-40B4-BE49-F238E27FC236}">
                    <a16:creationId xmlns:a16="http://schemas.microsoft.com/office/drawing/2014/main" xmlns="" id="{81440AB2-0C8C-014B-B370-7083270DF3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6910" y="994081"/>
                <a:ext cx="257998" cy="25799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xmlns="" id="{8F6A14F5-FA4C-204F-8281-7366C9A75E66}"/>
                  </a:ext>
                </a:extLst>
              </p:cNvPr>
              <p:cNvSpPr txBox="1"/>
              <p:nvPr/>
            </p:nvSpPr>
            <p:spPr>
              <a:xfrm>
                <a:off x="9425893" y="1008531"/>
                <a:ext cx="1949014" cy="253916"/>
              </a:xfrm>
              <a:prstGeom prst="rect">
                <a:avLst/>
              </a:prstGeom>
              <a:noFill/>
            </p:spPr>
            <p:txBody>
              <a:bodyPr wrap="square" rtlCol="0">
                <a:spAutoFit/>
              </a:bodyPr>
              <a:lstStyle/>
              <a:p>
                <a:r>
                  <a:rPr lang="en-IN" sz="1050" dirty="0">
                    <a:latin typeface="Segoe UI" panose="020B0502040204020203" pitchFamily="34" charset="0"/>
                    <a:ea typeface="Segoe UI" panose="020B0502040204020203" pitchFamily="34" charset="0"/>
                    <a:cs typeface="Segoe UI" panose="020B0502040204020203" pitchFamily="34" charset="0"/>
                  </a:rPr>
                  <a:t>Users and Roles Management</a:t>
                </a:r>
              </a:p>
            </p:txBody>
          </p:sp>
          <p:sp>
            <p:nvSpPr>
              <p:cNvPr id="13" name="Oval 12">
                <a:extLst>
                  <a:ext uri="{FF2B5EF4-FFF2-40B4-BE49-F238E27FC236}">
                    <a16:creationId xmlns:a16="http://schemas.microsoft.com/office/drawing/2014/main" xmlns="" id="{EAFD9C4D-0227-7B46-A935-3ECC9A4C2C2D}"/>
                  </a:ext>
                </a:extLst>
              </p:cNvPr>
              <p:cNvSpPr/>
              <p:nvPr/>
            </p:nvSpPr>
            <p:spPr>
              <a:xfrm>
                <a:off x="4253566" y="2045610"/>
                <a:ext cx="890087" cy="889787"/>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IN" sz="1100" b="1" dirty="0">
                    <a:solidFill>
                      <a:schemeClr val="tx1"/>
                    </a:solidFill>
                    <a:latin typeface="Segoe UI" panose="020B0502040204020203" pitchFamily="34" charset="0"/>
                    <a:ea typeface="Segoe UI" panose="020B0502040204020203" pitchFamily="34" charset="0"/>
                    <a:cs typeface="Segoe UI" panose="020B0502040204020203" pitchFamily="34" charset="0"/>
                  </a:rPr>
                  <a:t>Archive</a:t>
                </a:r>
              </a:p>
            </p:txBody>
          </p:sp>
          <p:pic>
            <p:nvPicPr>
              <p:cNvPr id="14" name="Picture 2" descr="Image result for Azure blob cold icon">
                <a:extLst>
                  <a:ext uri="{FF2B5EF4-FFF2-40B4-BE49-F238E27FC236}">
                    <a16:creationId xmlns:a16="http://schemas.microsoft.com/office/drawing/2014/main" xmlns="" id="{AD7BA0DB-9C0F-CE4D-A5BE-AF266583386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1462" y="2374096"/>
                <a:ext cx="530270" cy="53027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xmlns="" id="{0C9D3707-D966-6349-964F-78346BF2DF2B}"/>
                  </a:ext>
                </a:extLst>
              </p:cNvPr>
              <p:cNvCxnSpPr>
                <a:cxnSpLocks/>
                <a:stCxn id="14" idx="2"/>
                <a:endCxn id="63" idx="0"/>
              </p:cNvCxnSpPr>
              <p:nvPr/>
            </p:nvCxnSpPr>
            <p:spPr>
              <a:xfrm>
                <a:off x="4716597" y="2904366"/>
                <a:ext cx="431830" cy="2204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62BAF38F-74B6-A441-95B0-09309C7C6154}"/>
                  </a:ext>
                </a:extLst>
              </p:cNvPr>
              <p:cNvSpPr txBox="1"/>
              <p:nvPr/>
            </p:nvSpPr>
            <p:spPr>
              <a:xfrm>
                <a:off x="6858639" y="661181"/>
                <a:ext cx="1247999" cy="240881"/>
              </a:xfrm>
              <a:prstGeom prst="rect">
                <a:avLst/>
              </a:prstGeom>
              <a:noFill/>
            </p:spPr>
            <p:txBody>
              <a:bodyPr wrap="square" rtlCol="0">
                <a:spAutoFit/>
              </a:bodyPr>
              <a:lstStyle/>
              <a:p>
                <a:r>
                  <a:rPr lang="en-IN" sz="1050" dirty="0">
                    <a:latin typeface="Segoe UI" panose="020B0502040204020203" pitchFamily="34" charset="0"/>
                    <a:ea typeface="Segoe UI" panose="020B0502040204020203" pitchFamily="34" charset="0"/>
                    <a:cs typeface="Segoe UI" panose="020B0502040204020203" pitchFamily="34" charset="0"/>
                  </a:rPr>
                  <a:t>Governance</a:t>
                </a:r>
              </a:p>
            </p:txBody>
          </p:sp>
        </p:grpSp>
      </p:grpSp>
      <p:sp>
        <p:nvSpPr>
          <p:cNvPr id="17" name="Footer Placeholder 2">
            <a:extLst>
              <a:ext uri="{FF2B5EF4-FFF2-40B4-BE49-F238E27FC236}">
                <a16:creationId xmlns:a16="http://schemas.microsoft.com/office/drawing/2014/main" xmlns="" id="{EFEC7A04-9160-6D44-B17F-696E2AFA3059}"/>
              </a:ext>
            </a:extLst>
          </p:cNvPr>
          <p:cNvSpPr txBox="1">
            <a:spLocks/>
          </p:cNvSpPr>
          <p:nvPr/>
        </p:nvSpPr>
        <p:spPr>
          <a:xfrm>
            <a:off x="3336235" y="6536808"/>
            <a:ext cx="4114800"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200">
                <a:solidFill>
                  <a:srgbClr val="000000">
                    <a:tint val="75000"/>
                  </a:srgbClr>
                </a:solidFill>
                <a:latin typeface="Calibri"/>
              </a:rPr>
              <a:t>© LatentView Analytics. Confidential</a:t>
            </a:r>
            <a:endParaRPr lang="en-US" sz="1200" dirty="0">
              <a:solidFill>
                <a:srgbClr val="000000">
                  <a:tint val="75000"/>
                </a:srgbClr>
              </a:solidFill>
              <a:latin typeface="Calibri"/>
            </a:endParaRPr>
          </a:p>
        </p:txBody>
      </p:sp>
      <p:sp>
        <p:nvSpPr>
          <p:cNvPr id="18" name="Slide Number Placeholder 4">
            <a:extLst>
              <a:ext uri="{FF2B5EF4-FFF2-40B4-BE49-F238E27FC236}">
                <a16:creationId xmlns:a16="http://schemas.microsoft.com/office/drawing/2014/main" xmlns="" id="{F034715B-08D6-4540-8BD2-8207D42A03D2}"/>
              </a:ext>
            </a:extLst>
          </p:cNvPr>
          <p:cNvSpPr txBox="1">
            <a:spLocks/>
          </p:cNvSpPr>
          <p:nvPr/>
        </p:nvSpPr>
        <p:spPr>
          <a:xfrm>
            <a:off x="8635944" y="6536808"/>
            <a:ext cx="2743200"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sz="1200">
                <a:solidFill>
                  <a:srgbClr val="000000">
                    <a:tint val="75000"/>
                  </a:srgbClr>
                </a:solidFill>
                <a:latin typeface="Segoe UI" panose="020B0502040204020203" pitchFamily="34" charset="0"/>
                <a:ea typeface="Segoe UI" panose="020B0502040204020203" pitchFamily="34" charset="0"/>
                <a:cs typeface="Segoe UI" panose="020B0502040204020203" pitchFamily="34" charset="0"/>
              </a:rPr>
              <a:t>16</a:t>
            </a:r>
            <a:endParaRPr lang="en-US" sz="1200" dirty="0">
              <a:solidFill>
                <a:srgbClr val="000000">
                  <a:tint val="75000"/>
                </a:srgb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xmlns="" id="{048D42BA-E2F8-AA47-AEFE-C55CF13B8D0B}"/>
              </a:ext>
            </a:extLst>
          </p:cNvPr>
          <p:cNvGrpSpPr/>
          <p:nvPr/>
        </p:nvGrpSpPr>
        <p:grpSpPr>
          <a:xfrm>
            <a:off x="1525913" y="1726604"/>
            <a:ext cx="7296328" cy="4420403"/>
            <a:chOff x="2228278" y="1790560"/>
            <a:chExt cx="7296328" cy="4420403"/>
          </a:xfrm>
        </p:grpSpPr>
        <p:cxnSp>
          <p:nvCxnSpPr>
            <p:cNvPr id="20" name="Elbow Connector 19">
              <a:extLst>
                <a:ext uri="{FF2B5EF4-FFF2-40B4-BE49-F238E27FC236}">
                  <a16:creationId xmlns:a16="http://schemas.microsoft.com/office/drawing/2014/main" xmlns="" id="{4752CB5B-F60B-9A44-9488-0666FB8DEECE}"/>
                </a:ext>
              </a:extLst>
            </p:cNvPr>
            <p:cNvCxnSpPr>
              <a:cxnSpLocks/>
              <a:stCxn id="41" idx="3"/>
              <a:endCxn id="36" idx="1"/>
            </p:cNvCxnSpPr>
            <p:nvPr/>
          </p:nvCxnSpPr>
          <p:spPr>
            <a:xfrm flipV="1">
              <a:off x="7861733" y="3499462"/>
              <a:ext cx="216997" cy="4277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xmlns="" id="{88ABBEAA-C513-3C4E-BCF8-066703F237C4}"/>
                </a:ext>
              </a:extLst>
            </p:cNvPr>
            <p:cNvCxnSpPr>
              <a:stCxn id="41" idx="3"/>
              <a:endCxn id="49" idx="1"/>
            </p:cNvCxnSpPr>
            <p:nvPr/>
          </p:nvCxnSpPr>
          <p:spPr>
            <a:xfrm>
              <a:off x="7861733" y="3927174"/>
              <a:ext cx="218095" cy="5168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xmlns="" id="{9CEA9788-0034-5549-863B-C1FD942DBAB2}"/>
                </a:ext>
              </a:extLst>
            </p:cNvPr>
            <p:cNvGrpSpPr/>
            <p:nvPr/>
          </p:nvGrpSpPr>
          <p:grpSpPr>
            <a:xfrm>
              <a:off x="2228278" y="4447125"/>
              <a:ext cx="1839780" cy="957744"/>
              <a:chOff x="1731833" y="-1416185"/>
              <a:chExt cx="2105826" cy="1096242"/>
            </a:xfrm>
          </p:grpSpPr>
          <p:sp>
            <p:nvSpPr>
              <p:cNvPr id="51" name="TextBox 50">
                <a:extLst>
                  <a:ext uri="{FF2B5EF4-FFF2-40B4-BE49-F238E27FC236}">
                    <a16:creationId xmlns:a16="http://schemas.microsoft.com/office/drawing/2014/main" xmlns="" id="{2B1631BB-E95B-3F48-B8B5-BD4142478659}"/>
                  </a:ext>
                </a:extLst>
              </p:cNvPr>
              <p:cNvSpPr txBox="1"/>
              <p:nvPr/>
            </p:nvSpPr>
            <p:spPr>
              <a:xfrm>
                <a:off x="2155518" y="-844856"/>
                <a:ext cx="1682141" cy="451167"/>
              </a:xfrm>
              <a:prstGeom prst="rect">
                <a:avLst/>
              </a:prstGeom>
              <a:noFill/>
            </p:spPr>
            <p:txBody>
              <a:bodyPr wrap="square" rtlCol="0">
                <a:spAutoFit/>
              </a:bodyPr>
              <a:lstStyle/>
              <a:p>
                <a:r>
                  <a:rPr lang="en-IN" sz="1050" dirty="0" err="1">
                    <a:latin typeface="Segoe UI" panose="020B0502040204020203" pitchFamily="34" charset="0"/>
                    <a:ea typeface="Segoe UI" panose="020B0502040204020203" pitchFamily="34" charset="0"/>
                    <a:cs typeface="Segoe UI" panose="020B0502040204020203" pitchFamily="34" charset="0"/>
                  </a:rPr>
                  <a:t>Talend</a:t>
                </a:r>
                <a:r>
                  <a:rPr lang="en-IN" sz="1050" dirty="0">
                    <a:latin typeface="Segoe UI" panose="020B0502040204020203" pitchFamily="34" charset="0"/>
                    <a:ea typeface="Segoe UI" panose="020B0502040204020203" pitchFamily="34" charset="0"/>
                    <a:cs typeface="Segoe UI" panose="020B0502040204020203" pitchFamily="34" charset="0"/>
                  </a:rPr>
                  <a:t>/Data Factory/ Azure Functions</a:t>
                </a:r>
              </a:p>
            </p:txBody>
          </p:sp>
          <p:pic>
            <p:nvPicPr>
              <p:cNvPr id="52" name="Picture 28" descr="Image result for gear icon">
                <a:extLst>
                  <a:ext uri="{FF2B5EF4-FFF2-40B4-BE49-F238E27FC236}">
                    <a16:creationId xmlns:a16="http://schemas.microsoft.com/office/drawing/2014/main" xmlns="" id="{1083570E-D4EC-F344-A466-4E51500B683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64666" y="-844856"/>
                <a:ext cx="524914" cy="524913"/>
              </a:xfrm>
              <a:prstGeom prst="rect">
                <a:avLst/>
              </a:prstGeom>
              <a:noFill/>
              <a:extLst>
                <a:ext uri="{909E8E84-426E-40DD-AFC4-6F175D3DCCD1}">
                  <a14:hiddenFill xmlns:a14="http://schemas.microsoft.com/office/drawing/2010/main">
                    <a:solidFill>
                      <a:srgbClr val="FFFFFF"/>
                    </a:solidFill>
                  </a14:hiddenFill>
                </a:ext>
              </a:extLst>
            </p:spPr>
          </p:pic>
          <p:sp>
            <p:nvSpPr>
              <p:cNvPr id="53" name="Rounded Rectangle 52">
                <a:extLst>
                  <a:ext uri="{FF2B5EF4-FFF2-40B4-BE49-F238E27FC236}">
                    <a16:creationId xmlns:a16="http://schemas.microsoft.com/office/drawing/2014/main" xmlns="" id="{C3FB68D7-D0BE-D147-9F91-B8650F193E56}"/>
                  </a:ext>
                </a:extLst>
              </p:cNvPr>
              <p:cNvSpPr/>
              <p:nvPr/>
            </p:nvSpPr>
            <p:spPr>
              <a:xfrm>
                <a:off x="1731833" y="-1416185"/>
                <a:ext cx="1873693" cy="10638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200" dirty="0">
                    <a:solidFill>
                      <a:schemeClr val="tx1"/>
                    </a:solidFill>
                    <a:latin typeface="Segoe UI" panose="020B0502040204020203" pitchFamily="34" charset="0"/>
                    <a:ea typeface="Segoe UI" panose="020B0502040204020203" pitchFamily="34" charset="0"/>
                    <a:cs typeface="Segoe UI" panose="020B0502040204020203" pitchFamily="34" charset="0"/>
                  </a:rPr>
                  <a:t>Configuration driven orchestrating</a:t>
                </a:r>
              </a:p>
            </p:txBody>
          </p:sp>
        </p:grpSp>
        <p:grpSp>
          <p:nvGrpSpPr>
            <p:cNvPr id="23" name="Group 22">
              <a:extLst>
                <a:ext uri="{FF2B5EF4-FFF2-40B4-BE49-F238E27FC236}">
                  <a16:creationId xmlns:a16="http://schemas.microsoft.com/office/drawing/2014/main" xmlns="" id="{D80E68A4-F7AD-B940-93D2-2FAA4981035A}"/>
                </a:ext>
              </a:extLst>
            </p:cNvPr>
            <p:cNvGrpSpPr/>
            <p:nvPr/>
          </p:nvGrpSpPr>
          <p:grpSpPr>
            <a:xfrm>
              <a:off x="7999172" y="4017566"/>
              <a:ext cx="811525" cy="852853"/>
              <a:chOff x="6591615" y="1073575"/>
              <a:chExt cx="928878" cy="976182"/>
            </a:xfrm>
          </p:grpSpPr>
          <p:sp>
            <p:nvSpPr>
              <p:cNvPr id="49" name="Rectangle 48">
                <a:extLst>
                  <a:ext uri="{FF2B5EF4-FFF2-40B4-BE49-F238E27FC236}">
                    <a16:creationId xmlns:a16="http://schemas.microsoft.com/office/drawing/2014/main" xmlns="" id="{09235B0B-8ED2-BB47-BFC4-1325AB50EFA6}"/>
                  </a:ext>
                </a:extLst>
              </p:cNvPr>
              <p:cNvSpPr/>
              <p:nvPr/>
            </p:nvSpPr>
            <p:spPr>
              <a:xfrm>
                <a:off x="6683934" y="1073575"/>
                <a:ext cx="718457" cy="976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Semantic (Tabular)</a:t>
                </a:r>
              </a:p>
            </p:txBody>
          </p:sp>
          <p:pic>
            <p:nvPicPr>
              <p:cNvPr id="50" name="Picture 12" descr="Image result for Azure analytic services png">
                <a:extLst>
                  <a:ext uri="{FF2B5EF4-FFF2-40B4-BE49-F238E27FC236}">
                    <a16:creationId xmlns:a16="http://schemas.microsoft.com/office/drawing/2014/main" xmlns="" id="{6A9104C7-CBC3-3D46-8926-1BE1C1A4AC6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1615" y="1481817"/>
                <a:ext cx="928878" cy="48766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5" name="Straight Arrow Connector 24">
              <a:extLst>
                <a:ext uri="{FF2B5EF4-FFF2-40B4-BE49-F238E27FC236}">
                  <a16:creationId xmlns:a16="http://schemas.microsoft.com/office/drawing/2014/main" xmlns="" id="{F590F780-2526-5C45-883C-00FD3ACEDA9D}"/>
                </a:ext>
              </a:extLst>
            </p:cNvPr>
            <p:cNvCxnSpPr>
              <a:cxnSpLocks/>
              <a:stCxn id="63" idx="6"/>
              <a:endCxn id="41" idx="1"/>
            </p:cNvCxnSpPr>
            <p:nvPr/>
          </p:nvCxnSpPr>
          <p:spPr>
            <a:xfrm flipV="1">
              <a:off x="5951285" y="3927174"/>
              <a:ext cx="114285" cy="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B94C7B1F-4B1E-A549-9D36-36B5FAEE4A65}"/>
                </a:ext>
              </a:extLst>
            </p:cNvPr>
            <p:cNvGrpSpPr/>
            <p:nvPr/>
          </p:nvGrpSpPr>
          <p:grpSpPr>
            <a:xfrm>
              <a:off x="6065570" y="3358266"/>
              <a:ext cx="1796163" cy="1168626"/>
              <a:chOff x="6217920" y="2838710"/>
              <a:chExt cx="2055902" cy="1337618"/>
            </a:xfrm>
          </p:grpSpPr>
          <p:grpSp>
            <p:nvGrpSpPr>
              <p:cNvPr id="39" name="Group 38">
                <a:extLst>
                  <a:ext uri="{FF2B5EF4-FFF2-40B4-BE49-F238E27FC236}">
                    <a16:creationId xmlns:a16="http://schemas.microsoft.com/office/drawing/2014/main" xmlns="" id="{4BDE67A3-07A4-7047-8278-13B4F1733A44}"/>
                  </a:ext>
                </a:extLst>
              </p:cNvPr>
              <p:cNvGrpSpPr/>
              <p:nvPr/>
            </p:nvGrpSpPr>
            <p:grpSpPr>
              <a:xfrm>
                <a:off x="6407215" y="3129720"/>
                <a:ext cx="718457" cy="1006138"/>
                <a:chOff x="5291783" y="1982286"/>
                <a:chExt cx="718457" cy="1006138"/>
              </a:xfrm>
            </p:grpSpPr>
            <p:sp>
              <p:nvSpPr>
                <p:cNvPr id="47" name="Rectangle 46">
                  <a:extLst>
                    <a:ext uri="{FF2B5EF4-FFF2-40B4-BE49-F238E27FC236}">
                      <a16:creationId xmlns:a16="http://schemas.microsoft.com/office/drawing/2014/main" xmlns="" id="{154EB999-9721-6448-9120-7788019245EC}"/>
                    </a:ext>
                  </a:extLst>
                </p:cNvPr>
                <p:cNvSpPr/>
                <p:nvPr/>
              </p:nvSpPr>
              <p:spPr>
                <a:xfrm>
                  <a:off x="5291783" y="1982286"/>
                  <a:ext cx="718457" cy="976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SQL DW</a:t>
                  </a:r>
                </a:p>
              </p:txBody>
            </p:sp>
            <p:pic>
              <p:nvPicPr>
                <p:cNvPr id="48" name="Picture 6" descr="Image result for Azure sql dw png">
                  <a:extLst>
                    <a:ext uri="{FF2B5EF4-FFF2-40B4-BE49-F238E27FC236}">
                      <a16:creationId xmlns:a16="http://schemas.microsoft.com/office/drawing/2014/main" xmlns="" id="{08FB4593-7D41-6441-BA7E-B2EAF603BF8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33941" y="2354284"/>
                  <a:ext cx="634140" cy="6341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a:extLst>
                  <a:ext uri="{FF2B5EF4-FFF2-40B4-BE49-F238E27FC236}">
                    <a16:creationId xmlns:a16="http://schemas.microsoft.com/office/drawing/2014/main" xmlns="" id="{305AD638-8818-A349-9A48-B91783739B65}"/>
                  </a:ext>
                </a:extLst>
              </p:cNvPr>
              <p:cNvGrpSpPr/>
              <p:nvPr/>
            </p:nvGrpSpPr>
            <p:grpSpPr>
              <a:xfrm>
                <a:off x="7375229" y="3130816"/>
                <a:ext cx="718457" cy="1045512"/>
                <a:chOff x="5291783" y="666654"/>
                <a:chExt cx="718457" cy="1045512"/>
              </a:xfrm>
            </p:grpSpPr>
            <p:sp>
              <p:nvSpPr>
                <p:cNvPr id="42" name="Rectangle 41">
                  <a:extLst>
                    <a:ext uri="{FF2B5EF4-FFF2-40B4-BE49-F238E27FC236}">
                      <a16:creationId xmlns:a16="http://schemas.microsoft.com/office/drawing/2014/main" xmlns="" id="{572349A1-AEDD-4747-8109-A2F7E1378B42}"/>
                    </a:ext>
                  </a:extLst>
                </p:cNvPr>
                <p:cNvSpPr/>
                <p:nvPr/>
              </p:nvSpPr>
              <p:spPr>
                <a:xfrm>
                  <a:off x="5291783" y="666654"/>
                  <a:ext cx="718457" cy="976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SQL DBs</a:t>
                  </a:r>
                </a:p>
              </p:txBody>
            </p:sp>
            <p:pic>
              <p:nvPicPr>
                <p:cNvPr id="43" name="Picture 8" descr="Image result for Azure sql db png">
                  <a:extLst>
                    <a:ext uri="{FF2B5EF4-FFF2-40B4-BE49-F238E27FC236}">
                      <a16:creationId xmlns:a16="http://schemas.microsoft.com/office/drawing/2014/main" xmlns="" id="{708DC95E-B8F3-CC40-B231-2CB9435C034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12282" y="1027130"/>
                  <a:ext cx="314688" cy="31468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Image result for Azure sql db png">
                  <a:extLst>
                    <a:ext uri="{FF2B5EF4-FFF2-40B4-BE49-F238E27FC236}">
                      <a16:creationId xmlns:a16="http://schemas.microsoft.com/office/drawing/2014/main" xmlns="" id="{D79688F7-6AC1-C74B-87E5-A840A06C4BF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87675" y="1036171"/>
                  <a:ext cx="314688" cy="31468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Image result for Azure sql db png">
                  <a:extLst>
                    <a:ext uri="{FF2B5EF4-FFF2-40B4-BE49-F238E27FC236}">
                      <a16:creationId xmlns:a16="http://schemas.microsoft.com/office/drawing/2014/main" xmlns="" id="{151A67E0-BD4B-B14C-B206-D83FEEC63C5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66289" y="1369648"/>
                  <a:ext cx="314688" cy="31468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Image result for Azure sql db png">
                  <a:extLst>
                    <a:ext uri="{FF2B5EF4-FFF2-40B4-BE49-F238E27FC236}">
                      <a16:creationId xmlns:a16="http://schemas.microsoft.com/office/drawing/2014/main" xmlns="" id="{032B4058-DD95-8147-BCB5-F0B5BBCBA2C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66780" y="1397478"/>
                  <a:ext cx="314688" cy="314688"/>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Rounded Rectangle 40">
                <a:extLst>
                  <a:ext uri="{FF2B5EF4-FFF2-40B4-BE49-F238E27FC236}">
                    <a16:creationId xmlns:a16="http://schemas.microsoft.com/office/drawing/2014/main" xmlns="" id="{60646FD8-B1DB-EC4B-8FA7-F8F09F54B15D}"/>
                  </a:ext>
                </a:extLst>
              </p:cNvPr>
              <p:cNvSpPr/>
              <p:nvPr/>
            </p:nvSpPr>
            <p:spPr>
              <a:xfrm>
                <a:off x="6217920" y="2838710"/>
                <a:ext cx="2055902" cy="1302351"/>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IN" sz="1100" dirty="0">
                    <a:solidFill>
                      <a:schemeClr val="tx1"/>
                    </a:solidFill>
                    <a:latin typeface="Segoe UI" panose="020B0502040204020203" pitchFamily="34" charset="0"/>
                    <a:ea typeface="Segoe UI" panose="020B0502040204020203" pitchFamily="34" charset="0"/>
                    <a:cs typeface="Segoe UI" panose="020B0502040204020203" pitchFamily="34" charset="0"/>
                  </a:rPr>
                  <a:t>Hub &amp; Spoke</a:t>
                </a:r>
              </a:p>
            </p:txBody>
          </p:sp>
        </p:grpSp>
        <p:pic>
          <p:nvPicPr>
            <p:cNvPr id="27" name="Picture 28" descr="Image result for gear icon">
              <a:extLst>
                <a:ext uri="{FF2B5EF4-FFF2-40B4-BE49-F238E27FC236}">
                  <a16:creationId xmlns:a16="http://schemas.microsoft.com/office/drawing/2014/main" xmlns="" id="{32A80581-56D8-6948-9B2D-8D5A6FF899A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5498" y="3078285"/>
              <a:ext cx="458596" cy="458596"/>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xmlns="" id="{57FD41AA-850A-E248-AC25-E768382F84AC}"/>
                </a:ext>
              </a:extLst>
            </p:cNvPr>
            <p:cNvGrpSpPr/>
            <p:nvPr/>
          </p:nvGrpSpPr>
          <p:grpSpPr>
            <a:xfrm>
              <a:off x="8078730" y="3073036"/>
              <a:ext cx="627688" cy="917085"/>
              <a:chOff x="6750301" y="512649"/>
              <a:chExt cx="718457" cy="1049703"/>
            </a:xfrm>
          </p:grpSpPr>
          <p:sp>
            <p:nvSpPr>
              <p:cNvPr id="36" name="Rectangle 35">
                <a:extLst>
                  <a:ext uri="{FF2B5EF4-FFF2-40B4-BE49-F238E27FC236}">
                    <a16:creationId xmlns:a16="http://schemas.microsoft.com/office/drawing/2014/main" xmlns="" id="{84DA858B-72CD-EE48-8CAB-69525B43D33A}"/>
                  </a:ext>
                </a:extLst>
              </p:cNvPr>
              <p:cNvSpPr/>
              <p:nvPr/>
            </p:nvSpPr>
            <p:spPr>
              <a:xfrm>
                <a:off x="6750301" y="512649"/>
                <a:ext cx="718457" cy="976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OLAP Cube</a:t>
                </a:r>
              </a:p>
            </p:txBody>
          </p:sp>
          <p:pic>
            <p:nvPicPr>
              <p:cNvPr id="37" name="Picture 2" descr="Image result for SSAS png">
                <a:extLst>
                  <a:ext uri="{FF2B5EF4-FFF2-40B4-BE49-F238E27FC236}">
                    <a16:creationId xmlns:a16="http://schemas.microsoft.com/office/drawing/2014/main" xmlns="" id="{4A7B082D-42CC-5E46-B28D-12B785FC0AAC}"/>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35807" t="6692" r="12522" b="31054"/>
              <a:stretch/>
            </p:blipFill>
            <p:spPr bwMode="auto">
              <a:xfrm>
                <a:off x="6867866" y="760744"/>
                <a:ext cx="483326" cy="566321"/>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xmlns="" id="{6BA02432-F7D4-FA48-8100-631439EE2882}"/>
                  </a:ext>
                </a:extLst>
              </p:cNvPr>
              <p:cNvSpPr txBox="1"/>
              <p:nvPr/>
            </p:nvSpPr>
            <p:spPr>
              <a:xfrm>
                <a:off x="6867865" y="1286638"/>
                <a:ext cx="537743" cy="275714"/>
              </a:xfrm>
              <a:prstGeom prst="rect">
                <a:avLst/>
              </a:prstGeom>
              <a:noFill/>
            </p:spPr>
            <p:txBody>
              <a:bodyPr wrap="square" rtlCol="0">
                <a:spAutoFit/>
              </a:bodyPr>
              <a:lstStyle/>
              <a:p>
                <a:r>
                  <a:rPr lang="en-IN" sz="1050" dirty="0">
                    <a:latin typeface="Segoe UI" panose="020B0502040204020203" pitchFamily="34" charset="0"/>
                    <a:ea typeface="Segoe UI" panose="020B0502040204020203" pitchFamily="34" charset="0"/>
                    <a:cs typeface="Segoe UI" panose="020B0502040204020203" pitchFamily="34" charset="0"/>
                  </a:rPr>
                  <a:t>SSAS</a:t>
                </a:r>
              </a:p>
            </p:txBody>
          </p:sp>
        </p:grpSp>
        <p:cxnSp>
          <p:nvCxnSpPr>
            <p:cNvPr id="29" name="Elbow Connector 28">
              <a:extLst>
                <a:ext uri="{FF2B5EF4-FFF2-40B4-BE49-F238E27FC236}">
                  <a16:creationId xmlns:a16="http://schemas.microsoft.com/office/drawing/2014/main" xmlns="" id="{6CF82791-54CC-F64D-9428-048AE61C950D}"/>
                </a:ext>
              </a:extLst>
            </p:cNvPr>
            <p:cNvCxnSpPr>
              <a:cxnSpLocks/>
              <a:stCxn id="36" idx="3"/>
            </p:cNvCxnSpPr>
            <p:nvPr/>
          </p:nvCxnSpPr>
          <p:spPr>
            <a:xfrm>
              <a:off x="8706418" y="3499462"/>
              <a:ext cx="803165" cy="3518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xmlns="" id="{598082AF-D867-FD45-AA23-C9D4814DE651}"/>
                </a:ext>
              </a:extLst>
            </p:cNvPr>
            <p:cNvCxnSpPr>
              <a:cxnSpLocks/>
            </p:cNvCxnSpPr>
            <p:nvPr/>
          </p:nvCxnSpPr>
          <p:spPr>
            <a:xfrm flipV="1">
              <a:off x="8707515" y="2883257"/>
              <a:ext cx="795189" cy="16134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xmlns="" id="{DAF58263-1EB0-4D41-A55B-1DF0051508F6}"/>
                </a:ext>
              </a:extLst>
            </p:cNvPr>
            <p:cNvCxnSpPr/>
            <p:nvPr/>
          </p:nvCxnSpPr>
          <p:spPr>
            <a:xfrm rot="5400000" flipH="1" flipV="1">
              <a:off x="7965954" y="2923952"/>
              <a:ext cx="2659841" cy="393057"/>
            </a:xfrm>
            <a:prstGeom prst="bentConnector3">
              <a:avLst>
                <a:gd name="adj1" fmla="val 997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xmlns="" id="{F90FDC69-AB0F-3141-BAB6-4735CE1E85A6}"/>
                </a:ext>
              </a:extLst>
            </p:cNvPr>
            <p:cNvCxnSpPr/>
            <p:nvPr/>
          </p:nvCxnSpPr>
          <p:spPr>
            <a:xfrm>
              <a:off x="7422542" y="4505893"/>
              <a:ext cx="2076175" cy="467393"/>
            </a:xfrm>
            <a:prstGeom prst="bentConnector3">
              <a:avLst>
                <a:gd name="adj1" fmla="val 8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xmlns="" id="{47117926-294C-7F48-A629-B962FDD253CD}"/>
                </a:ext>
              </a:extLst>
            </p:cNvPr>
            <p:cNvCxnSpPr/>
            <p:nvPr/>
          </p:nvCxnSpPr>
          <p:spPr>
            <a:xfrm>
              <a:off x="6514843" y="4483648"/>
              <a:ext cx="3009763" cy="1387430"/>
            </a:xfrm>
            <a:prstGeom prst="bentConnector3">
              <a:avLst>
                <a:gd name="adj1" fmla="val -13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xmlns="" id="{AA12A1D5-D158-344A-A34F-4F8F8C6BC8FE}"/>
                </a:ext>
              </a:extLst>
            </p:cNvPr>
            <p:cNvCxnSpPr>
              <a:cxnSpLocks/>
            </p:cNvCxnSpPr>
            <p:nvPr/>
          </p:nvCxnSpPr>
          <p:spPr>
            <a:xfrm>
              <a:off x="5215367" y="4786479"/>
              <a:ext cx="4252288" cy="1424484"/>
            </a:xfrm>
            <a:prstGeom prst="bentConnector3">
              <a:avLst>
                <a:gd name="adj1" fmla="val 136"/>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5" name="Picture 28" descr="Image result for gear icon">
              <a:extLst>
                <a:ext uri="{FF2B5EF4-FFF2-40B4-BE49-F238E27FC236}">
                  <a16:creationId xmlns:a16="http://schemas.microsoft.com/office/drawing/2014/main" xmlns="" id="{67D4C277-FA89-C048-91CB-F2C1255000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068" y="2966426"/>
              <a:ext cx="458596" cy="4585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xmlns="" id="{C482ABEF-A6E8-CA4E-A0D9-B18B83A68CFC}"/>
              </a:ext>
            </a:extLst>
          </p:cNvPr>
          <p:cNvGrpSpPr/>
          <p:nvPr/>
        </p:nvGrpSpPr>
        <p:grpSpPr>
          <a:xfrm>
            <a:off x="3483895" y="589811"/>
            <a:ext cx="7192940" cy="5850040"/>
            <a:chOff x="4186260" y="653767"/>
            <a:chExt cx="7192940" cy="5850040"/>
          </a:xfrm>
        </p:grpSpPr>
        <p:sp>
          <p:nvSpPr>
            <p:cNvPr id="55" name="Rectangle 54">
              <a:extLst>
                <a:ext uri="{FF2B5EF4-FFF2-40B4-BE49-F238E27FC236}">
                  <a16:creationId xmlns:a16="http://schemas.microsoft.com/office/drawing/2014/main" xmlns="" id="{9A670471-6FA2-204E-A9F8-C211DB356964}"/>
                </a:ext>
              </a:extLst>
            </p:cNvPr>
            <p:cNvSpPr/>
            <p:nvPr/>
          </p:nvSpPr>
          <p:spPr>
            <a:xfrm>
              <a:off x="4186260" y="653767"/>
              <a:ext cx="7192940" cy="5850040"/>
            </a:xfrm>
            <a:prstGeom prst="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sz="16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56" name="TextBox 55">
              <a:extLst>
                <a:ext uri="{FF2B5EF4-FFF2-40B4-BE49-F238E27FC236}">
                  <a16:creationId xmlns:a16="http://schemas.microsoft.com/office/drawing/2014/main" xmlns="" id="{B3076BBF-249E-594A-AC89-3AD03CEE753A}"/>
                </a:ext>
              </a:extLst>
            </p:cNvPr>
            <p:cNvSpPr txBox="1"/>
            <p:nvPr/>
          </p:nvSpPr>
          <p:spPr>
            <a:xfrm>
              <a:off x="4339844" y="6211453"/>
              <a:ext cx="3978865" cy="291977"/>
            </a:xfrm>
            <a:prstGeom prst="rect">
              <a:avLst/>
            </a:prstGeom>
            <a:noFill/>
          </p:spPr>
          <p:txBody>
            <a:bodyPr wrap="square" rtlCol="0">
              <a:spAutoFit/>
            </a:bodyPr>
            <a:lstStyle/>
            <a:p>
              <a:r>
                <a:rPr lang="en-US" sz="1400" b="1" dirty="0">
                  <a:latin typeface="Segoe UI" panose="020B0502040204020203" pitchFamily="34" charset="0"/>
                </a:rPr>
                <a:t>Federated Azure Analytics Warehouse</a:t>
              </a:r>
            </a:p>
          </p:txBody>
        </p:sp>
      </p:grpSp>
      <p:grpSp>
        <p:nvGrpSpPr>
          <p:cNvPr id="57" name="Group 56">
            <a:extLst>
              <a:ext uri="{FF2B5EF4-FFF2-40B4-BE49-F238E27FC236}">
                <a16:creationId xmlns:a16="http://schemas.microsoft.com/office/drawing/2014/main" xmlns="" id="{AF05F57D-7861-424E-956B-E81D2351FD2E}"/>
              </a:ext>
            </a:extLst>
          </p:cNvPr>
          <p:cNvGrpSpPr/>
          <p:nvPr/>
        </p:nvGrpSpPr>
        <p:grpSpPr>
          <a:xfrm>
            <a:off x="1290367" y="2803919"/>
            <a:ext cx="3961987" cy="1862647"/>
            <a:chOff x="1992732" y="2867875"/>
            <a:chExt cx="3961987" cy="1862647"/>
          </a:xfrm>
        </p:grpSpPr>
        <p:cxnSp>
          <p:nvCxnSpPr>
            <p:cNvPr id="58" name="Straight Arrow Connector 57">
              <a:extLst>
                <a:ext uri="{FF2B5EF4-FFF2-40B4-BE49-F238E27FC236}">
                  <a16:creationId xmlns:a16="http://schemas.microsoft.com/office/drawing/2014/main" xmlns="" id="{119C99FF-4A23-BC42-8EA5-57B1CEF3609A}"/>
                </a:ext>
              </a:extLst>
            </p:cNvPr>
            <p:cNvCxnSpPr>
              <a:cxnSpLocks/>
              <a:stCxn id="112" idx="0"/>
              <a:endCxn id="62" idx="2"/>
            </p:cNvCxnSpPr>
            <p:nvPr/>
          </p:nvCxnSpPr>
          <p:spPr>
            <a:xfrm flipV="1">
              <a:off x="2812744" y="3375856"/>
              <a:ext cx="8297" cy="42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12877912-EC86-5249-9316-58B310363147}"/>
                </a:ext>
              </a:extLst>
            </p:cNvPr>
            <p:cNvCxnSpPr>
              <a:cxnSpLocks/>
              <a:endCxn id="62" idx="1"/>
            </p:cNvCxnSpPr>
            <p:nvPr/>
          </p:nvCxnSpPr>
          <p:spPr>
            <a:xfrm>
              <a:off x="1992732" y="3121865"/>
              <a:ext cx="40718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xmlns="" id="{B4277042-A9F1-C347-9169-AED7BBC06572}"/>
                </a:ext>
              </a:extLst>
            </p:cNvPr>
            <p:cNvCxnSpPr>
              <a:cxnSpLocks/>
              <a:stCxn id="62" idx="3"/>
            </p:cNvCxnSpPr>
            <p:nvPr/>
          </p:nvCxnSpPr>
          <p:spPr>
            <a:xfrm>
              <a:off x="3242161" y="3121866"/>
              <a:ext cx="944098" cy="4569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xmlns="" id="{3B984B2E-02DA-5244-BF0E-F4D8FA54BFB4}"/>
                </a:ext>
              </a:extLst>
            </p:cNvPr>
            <p:cNvCxnSpPr>
              <a:cxnSpLocks/>
            </p:cNvCxnSpPr>
            <p:nvPr/>
          </p:nvCxnSpPr>
          <p:spPr>
            <a:xfrm flipV="1">
              <a:off x="3174855" y="3578787"/>
              <a:ext cx="1011404" cy="495330"/>
            </a:xfrm>
            <a:prstGeom prst="bentConnector3">
              <a:avLst>
                <a:gd name="adj1" fmla="val 53537"/>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xmlns="" id="{D103E669-C4BF-AF41-99F9-5DB4C453A83E}"/>
                </a:ext>
              </a:extLst>
            </p:cNvPr>
            <p:cNvSpPr/>
            <p:nvPr/>
          </p:nvSpPr>
          <p:spPr>
            <a:xfrm>
              <a:off x="2399921" y="2867875"/>
              <a:ext cx="842240" cy="50798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Staging Layer</a:t>
              </a:r>
            </a:p>
          </p:txBody>
        </p:sp>
        <p:sp>
          <p:nvSpPr>
            <p:cNvPr id="63" name="Oval 62">
              <a:extLst>
                <a:ext uri="{FF2B5EF4-FFF2-40B4-BE49-F238E27FC236}">
                  <a16:creationId xmlns:a16="http://schemas.microsoft.com/office/drawing/2014/main" xmlns="" id="{B9A4FE1E-7778-E847-8A75-B1256065F68A}"/>
                </a:ext>
              </a:extLst>
            </p:cNvPr>
            <p:cNvSpPr/>
            <p:nvPr/>
          </p:nvSpPr>
          <p:spPr>
            <a:xfrm>
              <a:off x="4345569" y="3124806"/>
              <a:ext cx="1605716" cy="1605716"/>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IN" sz="1100" b="1" dirty="0">
                  <a:solidFill>
                    <a:schemeClr val="tx1"/>
                  </a:solidFill>
                  <a:latin typeface="Segoe UI" panose="020B0502040204020203" pitchFamily="34" charset="0"/>
                  <a:ea typeface="Segoe UI" panose="020B0502040204020203" pitchFamily="34" charset="0"/>
                  <a:cs typeface="Segoe UI" panose="020B0502040204020203" pitchFamily="34" charset="0"/>
                </a:rPr>
                <a:t>Customer Support Data lake</a:t>
              </a:r>
            </a:p>
          </p:txBody>
        </p:sp>
        <p:pic>
          <p:nvPicPr>
            <p:cNvPr id="64" name="Picture 4" descr="Image result for azure data lake store png">
              <a:extLst>
                <a:ext uri="{FF2B5EF4-FFF2-40B4-BE49-F238E27FC236}">
                  <a16:creationId xmlns:a16="http://schemas.microsoft.com/office/drawing/2014/main" xmlns="" id="{A236CCC5-8876-C64D-9F2F-B653065F187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58759" y="3880508"/>
              <a:ext cx="1595960" cy="8378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8" descr="Image result for gear icon">
              <a:extLst>
                <a:ext uri="{FF2B5EF4-FFF2-40B4-BE49-F238E27FC236}">
                  <a16:creationId xmlns:a16="http://schemas.microsoft.com/office/drawing/2014/main" xmlns="" id="{552D862B-1A25-A949-AE3C-355C8DE976F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20320" y="3092468"/>
              <a:ext cx="458596" cy="4585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6" name="Group 65">
            <a:extLst>
              <a:ext uri="{FF2B5EF4-FFF2-40B4-BE49-F238E27FC236}">
                <a16:creationId xmlns:a16="http://schemas.microsoft.com/office/drawing/2014/main" xmlns="" id="{DE138B3C-06D1-574E-A656-FCF47EB5BEB0}"/>
              </a:ext>
            </a:extLst>
          </p:cNvPr>
          <p:cNvGrpSpPr/>
          <p:nvPr/>
        </p:nvGrpSpPr>
        <p:grpSpPr>
          <a:xfrm>
            <a:off x="8782542" y="1203633"/>
            <a:ext cx="1868351" cy="5172101"/>
            <a:chOff x="9484907" y="1267589"/>
            <a:chExt cx="1868351" cy="5172101"/>
          </a:xfrm>
        </p:grpSpPr>
        <p:grpSp>
          <p:nvGrpSpPr>
            <p:cNvPr id="67" name="Group 66">
              <a:extLst>
                <a:ext uri="{FF2B5EF4-FFF2-40B4-BE49-F238E27FC236}">
                  <a16:creationId xmlns:a16="http://schemas.microsoft.com/office/drawing/2014/main" xmlns="" id="{100B6E29-5DBA-104A-90D0-39238912D2B0}"/>
                </a:ext>
              </a:extLst>
            </p:cNvPr>
            <p:cNvGrpSpPr/>
            <p:nvPr/>
          </p:nvGrpSpPr>
          <p:grpSpPr>
            <a:xfrm>
              <a:off x="9493093" y="1366621"/>
              <a:ext cx="637991" cy="891667"/>
              <a:chOff x="9996669" y="789405"/>
              <a:chExt cx="730250" cy="1020609"/>
            </a:xfrm>
          </p:grpSpPr>
          <p:sp>
            <p:nvSpPr>
              <p:cNvPr id="99" name="Rectangle 98">
                <a:extLst>
                  <a:ext uri="{FF2B5EF4-FFF2-40B4-BE49-F238E27FC236}">
                    <a16:creationId xmlns:a16="http://schemas.microsoft.com/office/drawing/2014/main" xmlns="" id="{5BEBA56D-FB68-AF44-9341-67DD8A11748C}"/>
                  </a:ext>
                </a:extLst>
              </p:cNvPr>
              <p:cNvSpPr/>
              <p:nvPr/>
            </p:nvSpPr>
            <p:spPr>
              <a:xfrm>
                <a:off x="10003751" y="789405"/>
                <a:ext cx="718457" cy="976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Ad-hoc</a:t>
                </a:r>
              </a:p>
            </p:txBody>
          </p:sp>
          <p:pic>
            <p:nvPicPr>
              <p:cNvPr id="100" name="Picture 20" descr="Image result for adhoc analysis png">
                <a:extLst>
                  <a:ext uri="{FF2B5EF4-FFF2-40B4-BE49-F238E27FC236}">
                    <a16:creationId xmlns:a16="http://schemas.microsoft.com/office/drawing/2014/main" xmlns="" id="{71FE7F7F-E59F-994F-8657-0FE3DE748EB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996669" y="1079764"/>
                <a:ext cx="730250" cy="7302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a:extLst>
                <a:ext uri="{FF2B5EF4-FFF2-40B4-BE49-F238E27FC236}">
                  <a16:creationId xmlns:a16="http://schemas.microsoft.com/office/drawing/2014/main" xmlns="" id="{F284566E-AA91-0840-A69B-29D6F7DC1A77}"/>
                </a:ext>
              </a:extLst>
            </p:cNvPr>
            <p:cNvGrpSpPr/>
            <p:nvPr/>
          </p:nvGrpSpPr>
          <p:grpSpPr>
            <a:xfrm>
              <a:off x="9509583" y="3424920"/>
              <a:ext cx="627688" cy="852853"/>
              <a:chOff x="10003750" y="3425562"/>
              <a:chExt cx="718457" cy="976182"/>
            </a:xfrm>
          </p:grpSpPr>
          <p:sp>
            <p:nvSpPr>
              <p:cNvPr id="97" name="Rectangle 96">
                <a:extLst>
                  <a:ext uri="{FF2B5EF4-FFF2-40B4-BE49-F238E27FC236}">
                    <a16:creationId xmlns:a16="http://schemas.microsoft.com/office/drawing/2014/main" xmlns="" id="{E8A5B441-8016-F147-AABA-005E69392DC1}"/>
                  </a:ext>
                </a:extLst>
              </p:cNvPr>
              <p:cNvSpPr/>
              <p:nvPr/>
            </p:nvSpPr>
            <p:spPr>
              <a:xfrm>
                <a:off x="10003750" y="3425562"/>
                <a:ext cx="718457" cy="976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Self service Report</a:t>
                </a:r>
              </a:p>
            </p:txBody>
          </p:sp>
          <p:pic>
            <p:nvPicPr>
              <p:cNvPr id="98" name="Picture 14" descr="Image result for powerbi icon png">
                <a:extLst>
                  <a:ext uri="{FF2B5EF4-FFF2-40B4-BE49-F238E27FC236}">
                    <a16:creationId xmlns:a16="http://schemas.microsoft.com/office/drawing/2014/main" xmlns="" id="{716253B1-49F5-8C48-837F-6447BD1EFEF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154131" y="3981046"/>
                <a:ext cx="417694" cy="4176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a16="http://schemas.microsoft.com/office/drawing/2014/main" xmlns="" id="{E4EBEA16-57B8-004D-AD82-1F1DBF17A802}"/>
                </a:ext>
              </a:extLst>
            </p:cNvPr>
            <p:cNvGrpSpPr/>
            <p:nvPr/>
          </p:nvGrpSpPr>
          <p:grpSpPr>
            <a:xfrm>
              <a:off x="9502705" y="2404072"/>
              <a:ext cx="634566" cy="903511"/>
              <a:chOff x="10025110" y="2096046"/>
              <a:chExt cx="726329" cy="1034165"/>
            </a:xfrm>
          </p:grpSpPr>
          <p:sp>
            <p:nvSpPr>
              <p:cNvPr id="94" name="Rectangle 93">
                <a:extLst>
                  <a:ext uri="{FF2B5EF4-FFF2-40B4-BE49-F238E27FC236}">
                    <a16:creationId xmlns:a16="http://schemas.microsoft.com/office/drawing/2014/main" xmlns="" id="{8589C7EF-99CF-D64C-A65C-A922CE53A729}"/>
                  </a:ext>
                </a:extLst>
              </p:cNvPr>
              <p:cNvSpPr/>
              <p:nvPr/>
            </p:nvSpPr>
            <p:spPr>
              <a:xfrm>
                <a:off x="10025110" y="2096046"/>
                <a:ext cx="718457" cy="976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Canned Reports Server</a:t>
                </a:r>
              </a:p>
            </p:txBody>
          </p:sp>
          <p:pic>
            <p:nvPicPr>
              <p:cNvPr id="95" name="Picture 14" descr="Image result for powerbi icon png">
                <a:extLst>
                  <a:ext uri="{FF2B5EF4-FFF2-40B4-BE49-F238E27FC236}">
                    <a16:creationId xmlns:a16="http://schemas.microsoft.com/office/drawing/2014/main" xmlns="" id="{C43B9DC1-A1B6-5940-803B-C1AB71ED44B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174630" y="2564518"/>
                <a:ext cx="417694" cy="417694"/>
              </a:xfrm>
              <a:prstGeom prst="rect">
                <a:avLst/>
              </a:prstGeom>
              <a:noFill/>
              <a:extLst>
                <a:ext uri="{909E8E84-426E-40DD-AFC4-6F175D3DCCD1}">
                  <a14:hiddenFill xmlns:a14="http://schemas.microsoft.com/office/drawing/2010/main">
                    <a:solidFill>
                      <a:srgbClr val="FFFFFF"/>
                    </a:solidFill>
                  </a14:hiddenFill>
                </a:ext>
              </a:extLst>
            </p:spPr>
          </p:pic>
          <p:sp>
            <p:nvSpPr>
              <p:cNvPr id="96" name="TextBox 95">
                <a:extLst>
                  <a:ext uri="{FF2B5EF4-FFF2-40B4-BE49-F238E27FC236}">
                    <a16:creationId xmlns:a16="http://schemas.microsoft.com/office/drawing/2014/main" xmlns="" id="{6F725725-5BD7-E14C-BB7F-FEDB12EBF27A}"/>
                  </a:ext>
                </a:extLst>
              </p:cNvPr>
              <p:cNvSpPr txBox="1"/>
              <p:nvPr/>
            </p:nvSpPr>
            <p:spPr>
              <a:xfrm>
                <a:off x="10392210" y="2879563"/>
                <a:ext cx="359229" cy="250648"/>
              </a:xfrm>
              <a:prstGeom prst="rect">
                <a:avLst/>
              </a:prstGeom>
              <a:noFill/>
            </p:spPr>
            <p:txBody>
              <a:bodyPr wrap="square" rtlCol="0">
                <a:spAutoFit/>
              </a:bodyPr>
              <a:lstStyle/>
              <a:p>
                <a:r>
                  <a:rPr lang="en-IN" sz="900" dirty="0">
                    <a:latin typeface="Segoe UI" panose="020B0502040204020203" pitchFamily="34" charset="0"/>
                    <a:ea typeface="Segoe UI" panose="020B0502040204020203" pitchFamily="34" charset="0"/>
                    <a:cs typeface="Segoe UI" panose="020B0502040204020203" pitchFamily="34" charset="0"/>
                  </a:rPr>
                  <a:t>RS</a:t>
                </a:r>
              </a:p>
            </p:txBody>
          </p:sp>
        </p:grpSp>
        <p:grpSp>
          <p:nvGrpSpPr>
            <p:cNvPr id="70" name="Group 69">
              <a:extLst>
                <a:ext uri="{FF2B5EF4-FFF2-40B4-BE49-F238E27FC236}">
                  <a16:creationId xmlns:a16="http://schemas.microsoft.com/office/drawing/2014/main" xmlns="" id="{AAE64B69-6A00-0141-B1BE-D09B6086F1E4}"/>
                </a:ext>
              </a:extLst>
            </p:cNvPr>
            <p:cNvGrpSpPr/>
            <p:nvPr/>
          </p:nvGrpSpPr>
          <p:grpSpPr>
            <a:xfrm>
              <a:off x="9484907" y="5475883"/>
              <a:ext cx="869507" cy="884524"/>
              <a:chOff x="9958311" y="4732203"/>
              <a:chExt cx="995245" cy="1012433"/>
            </a:xfrm>
          </p:grpSpPr>
          <p:sp>
            <p:nvSpPr>
              <p:cNvPr id="91" name="Rectangle 90">
                <a:extLst>
                  <a:ext uri="{FF2B5EF4-FFF2-40B4-BE49-F238E27FC236}">
                    <a16:creationId xmlns:a16="http://schemas.microsoft.com/office/drawing/2014/main" xmlns="" id="{36C3FB71-AD1F-9449-99FB-A6B3B4F64CEA}"/>
                  </a:ext>
                </a:extLst>
              </p:cNvPr>
              <p:cNvSpPr/>
              <p:nvPr/>
            </p:nvSpPr>
            <p:spPr>
              <a:xfrm>
                <a:off x="10003750" y="4732203"/>
                <a:ext cx="718457" cy="976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ML/AI Services</a:t>
                </a:r>
              </a:p>
            </p:txBody>
          </p:sp>
          <p:pic>
            <p:nvPicPr>
              <p:cNvPr id="92" name="Picture 16" descr="Image result for azure ml png">
                <a:extLst>
                  <a:ext uri="{FF2B5EF4-FFF2-40B4-BE49-F238E27FC236}">
                    <a16:creationId xmlns:a16="http://schemas.microsoft.com/office/drawing/2014/main" xmlns="" id="{26814D69-02C4-EC4D-9367-5A2D3939915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958311" y="5113609"/>
                <a:ext cx="414380" cy="41438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8" descr="Image result for azure ml services png">
                <a:extLst>
                  <a:ext uri="{FF2B5EF4-FFF2-40B4-BE49-F238E27FC236}">
                    <a16:creationId xmlns:a16="http://schemas.microsoft.com/office/drawing/2014/main" xmlns="" id="{5B696450-ED4A-9742-B7F0-57912520327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128232" y="5311341"/>
                <a:ext cx="825324" cy="43329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Rectangle 70">
              <a:extLst>
                <a:ext uri="{FF2B5EF4-FFF2-40B4-BE49-F238E27FC236}">
                  <a16:creationId xmlns:a16="http://schemas.microsoft.com/office/drawing/2014/main" xmlns="" id="{548B9B7C-E054-0849-8237-BF8AA825F99E}"/>
                </a:ext>
              </a:extLst>
            </p:cNvPr>
            <p:cNvSpPr/>
            <p:nvPr/>
          </p:nvSpPr>
          <p:spPr>
            <a:xfrm>
              <a:off x="10567383" y="2347401"/>
              <a:ext cx="627688" cy="85285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Alerts</a:t>
              </a:r>
            </a:p>
          </p:txBody>
        </p:sp>
        <p:sp>
          <p:nvSpPr>
            <p:cNvPr id="72" name="Rectangle 71">
              <a:extLst>
                <a:ext uri="{FF2B5EF4-FFF2-40B4-BE49-F238E27FC236}">
                  <a16:creationId xmlns:a16="http://schemas.microsoft.com/office/drawing/2014/main" xmlns="" id="{15AC1106-87F6-DD46-850A-2EDAEA17C66C}"/>
                </a:ext>
              </a:extLst>
            </p:cNvPr>
            <p:cNvSpPr/>
            <p:nvPr/>
          </p:nvSpPr>
          <p:spPr>
            <a:xfrm>
              <a:off x="10573908" y="3427213"/>
              <a:ext cx="627688" cy="85285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err="1">
                  <a:solidFill>
                    <a:schemeClr val="tx1"/>
                  </a:solidFill>
                  <a:latin typeface="Segoe UI" panose="020B0502040204020203" pitchFamily="34" charset="0"/>
                  <a:ea typeface="Segoe UI" panose="020B0502040204020203" pitchFamily="34" charset="0"/>
                  <a:cs typeface="Segoe UI" panose="020B0502040204020203" pitchFamily="34" charset="0"/>
                </a:rPr>
                <a:t>eMails</a:t>
              </a:r>
              <a:endPar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73" name="Rectangle 72">
              <a:extLst>
                <a:ext uri="{FF2B5EF4-FFF2-40B4-BE49-F238E27FC236}">
                  <a16:creationId xmlns:a16="http://schemas.microsoft.com/office/drawing/2014/main" xmlns="" id="{B83C5E10-DE1B-DE46-8DA6-BB0594FFD63C}"/>
                </a:ext>
              </a:extLst>
            </p:cNvPr>
            <p:cNvSpPr/>
            <p:nvPr/>
          </p:nvSpPr>
          <p:spPr>
            <a:xfrm>
              <a:off x="10584635" y="4507025"/>
              <a:ext cx="627688" cy="85285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Apps</a:t>
              </a:r>
            </a:p>
          </p:txBody>
        </p:sp>
        <p:sp>
          <p:nvSpPr>
            <p:cNvPr id="74" name="Rectangle 73">
              <a:extLst>
                <a:ext uri="{FF2B5EF4-FFF2-40B4-BE49-F238E27FC236}">
                  <a16:creationId xmlns:a16="http://schemas.microsoft.com/office/drawing/2014/main" xmlns="" id="{DA5ED73A-C245-464C-8E92-443764D2B545}"/>
                </a:ext>
              </a:extLst>
            </p:cNvPr>
            <p:cNvSpPr/>
            <p:nvPr/>
          </p:nvSpPr>
          <p:spPr>
            <a:xfrm>
              <a:off x="10585198" y="5586837"/>
              <a:ext cx="627688" cy="85285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Portals</a:t>
              </a:r>
            </a:p>
          </p:txBody>
        </p:sp>
        <p:pic>
          <p:nvPicPr>
            <p:cNvPr id="75" name="Picture 24" descr="Image result for alerts png">
              <a:extLst>
                <a:ext uri="{FF2B5EF4-FFF2-40B4-BE49-F238E27FC236}">
                  <a16:creationId xmlns:a16="http://schemas.microsoft.com/office/drawing/2014/main" xmlns="" id="{E580BF14-52D7-1E4A-A9C6-3AF49630C6CE}"/>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54242" y="2612460"/>
              <a:ext cx="467019" cy="46701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6" descr="Image result for emails png">
              <a:extLst>
                <a:ext uri="{FF2B5EF4-FFF2-40B4-BE49-F238E27FC236}">
                  <a16:creationId xmlns:a16="http://schemas.microsoft.com/office/drawing/2014/main" xmlns="" id="{BB718E02-D360-2D48-977E-AE050E783C1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629671" y="3803773"/>
              <a:ext cx="537614" cy="48291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8" descr="Image result for browser png">
              <a:extLst>
                <a:ext uri="{FF2B5EF4-FFF2-40B4-BE49-F238E27FC236}">
                  <a16:creationId xmlns:a16="http://schemas.microsoft.com/office/drawing/2014/main" xmlns="" id="{9E1CC1FB-E604-294A-B78D-9EE76C2270CA}"/>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646179" y="5871078"/>
              <a:ext cx="503076" cy="503076"/>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77">
              <a:extLst>
                <a:ext uri="{FF2B5EF4-FFF2-40B4-BE49-F238E27FC236}">
                  <a16:creationId xmlns:a16="http://schemas.microsoft.com/office/drawing/2014/main" xmlns="" id="{6E4133E5-1424-B342-818B-7210D19D200D}"/>
                </a:ext>
              </a:extLst>
            </p:cNvPr>
            <p:cNvGrpSpPr/>
            <p:nvPr/>
          </p:nvGrpSpPr>
          <p:grpSpPr>
            <a:xfrm>
              <a:off x="10409195" y="1267589"/>
              <a:ext cx="944063" cy="852853"/>
              <a:chOff x="11045245" y="497990"/>
              <a:chExt cx="1080582" cy="976182"/>
            </a:xfrm>
          </p:grpSpPr>
          <p:sp>
            <p:nvSpPr>
              <p:cNvPr id="89" name="Rectangle 88">
                <a:extLst>
                  <a:ext uri="{FF2B5EF4-FFF2-40B4-BE49-F238E27FC236}">
                    <a16:creationId xmlns:a16="http://schemas.microsoft.com/office/drawing/2014/main" xmlns="" id="{59E92B94-A754-5D40-A94D-8867791FD5C5}"/>
                  </a:ext>
                </a:extLst>
              </p:cNvPr>
              <p:cNvSpPr/>
              <p:nvPr/>
            </p:nvSpPr>
            <p:spPr>
              <a:xfrm>
                <a:off x="11226309" y="497990"/>
                <a:ext cx="718457" cy="976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API</a:t>
                </a:r>
              </a:p>
            </p:txBody>
          </p:sp>
          <p:pic>
            <p:nvPicPr>
              <p:cNvPr id="90" name="Picture 4" descr="Image result for api">
                <a:extLst>
                  <a:ext uri="{FF2B5EF4-FFF2-40B4-BE49-F238E27FC236}">
                    <a16:creationId xmlns:a16="http://schemas.microsoft.com/office/drawing/2014/main" xmlns="" id="{A3AE621F-BF17-6E48-9162-C96E4DA46093}"/>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1045245" y="770122"/>
                <a:ext cx="1080582" cy="675364"/>
              </a:xfrm>
              <a:prstGeom prst="rect">
                <a:avLst/>
              </a:prstGeom>
              <a:noFill/>
              <a:extLst>
                <a:ext uri="{909E8E84-426E-40DD-AFC4-6F175D3DCCD1}">
                  <a14:hiddenFill xmlns:a14="http://schemas.microsoft.com/office/drawing/2010/main">
                    <a:solidFill>
                      <a:srgbClr val="FFFFFF"/>
                    </a:solidFill>
                  </a14:hiddenFill>
                </a:ext>
              </a:extLst>
            </p:spPr>
          </p:pic>
        </p:grpSp>
        <p:pic>
          <p:nvPicPr>
            <p:cNvPr id="79" name="Picture 8" descr="Related image">
              <a:extLst>
                <a:ext uri="{FF2B5EF4-FFF2-40B4-BE49-F238E27FC236}">
                  <a16:creationId xmlns:a16="http://schemas.microsoft.com/office/drawing/2014/main" xmlns="" id="{31664DF1-4266-BB49-9D31-D6CD2224DA5B}"/>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584635" y="4730004"/>
              <a:ext cx="610436" cy="610436"/>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a:extLst>
                <a:ext uri="{FF2B5EF4-FFF2-40B4-BE49-F238E27FC236}">
                  <a16:creationId xmlns:a16="http://schemas.microsoft.com/office/drawing/2014/main" xmlns="" id="{43BE82A7-BB55-2040-BEDB-63A6AD7F7049}"/>
                </a:ext>
              </a:extLst>
            </p:cNvPr>
            <p:cNvSpPr/>
            <p:nvPr/>
          </p:nvSpPr>
          <p:spPr>
            <a:xfrm>
              <a:off x="9499281" y="4450401"/>
              <a:ext cx="627688" cy="85285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Query</a:t>
              </a:r>
            </a:p>
          </p:txBody>
        </p:sp>
        <p:pic>
          <p:nvPicPr>
            <p:cNvPr id="81" name="Picture 2" descr="Related image">
              <a:extLst>
                <a:ext uri="{FF2B5EF4-FFF2-40B4-BE49-F238E27FC236}">
                  <a16:creationId xmlns:a16="http://schemas.microsoft.com/office/drawing/2014/main" xmlns="" id="{A5BA3091-D3D4-EC47-8F4D-16A84585FCED}"/>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607792" y="4767357"/>
              <a:ext cx="431269" cy="431269"/>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Elbow Connector 81">
              <a:extLst>
                <a:ext uri="{FF2B5EF4-FFF2-40B4-BE49-F238E27FC236}">
                  <a16:creationId xmlns:a16="http://schemas.microsoft.com/office/drawing/2014/main" xmlns="" id="{D082574B-2D21-6246-B615-DE403D33D42A}"/>
                </a:ext>
              </a:extLst>
            </p:cNvPr>
            <p:cNvCxnSpPr>
              <a:stCxn id="97" idx="3"/>
              <a:endCxn id="72" idx="1"/>
            </p:cNvCxnSpPr>
            <p:nvPr/>
          </p:nvCxnSpPr>
          <p:spPr>
            <a:xfrm>
              <a:off x="10137271" y="3851346"/>
              <a:ext cx="436637" cy="22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xmlns="" id="{CE8A3FAC-E580-5B46-B288-93D561CCCCA2}"/>
                </a:ext>
              </a:extLst>
            </p:cNvPr>
            <p:cNvCxnSpPr>
              <a:stCxn id="97" idx="3"/>
              <a:endCxn id="71" idx="1"/>
            </p:cNvCxnSpPr>
            <p:nvPr/>
          </p:nvCxnSpPr>
          <p:spPr>
            <a:xfrm flipV="1">
              <a:off x="10137271" y="2773827"/>
              <a:ext cx="430111" cy="1077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a:extLst>
                <a:ext uri="{FF2B5EF4-FFF2-40B4-BE49-F238E27FC236}">
                  <a16:creationId xmlns:a16="http://schemas.microsoft.com/office/drawing/2014/main" xmlns="" id="{4D37ECD8-312B-764C-977E-D34DEE3C96AB}"/>
                </a:ext>
              </a:extLst>
            </p:cNvPr>
            <p:cNvCxnSpPr>
              <a:stCxn id="97" idx="3"/>
              <a:endCxn id="89" idx="1"/>
            </p:cNvCxnSpPr>
            <p:nvPr/>
          </p:nvCxnSpPr>
          <p:spPr>
            <a:xfrm flipV="1">
              <a:off x="10137271" y="1694015"/>
              <a:ext cx="430112" cy="21573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xmlns="" id="{E8578AE4-A5D7-EC40-9273-D399BE6AD28D}"/>
                </a:ext>
              </a:extLst>
            </p:cNvPr>
            <p:cNvCxnSpPr>
              <a:stCxn id="97" idx="3"/>
              <a:endCxn id="79" idx="1"/>
            </p:cNvCxnSpPr>
            <p:nvPr/>
          </p:nvCxnSpPr>
          <p:spPr>
            <a:xfrm>
              <a:off x="10137271" y="3851346"/>
              <a:ext cx="447364" cy="1183876"/>
            </a:xfrm>
            <a:prstGeom prst="bentConnector3">
              <a:avLst>
                <a:gd name="adj1" fmla="val 472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xmlns="" id="{C0A03C98-4B56-1A49-84DD-298CBB94DFC7}"/>
                </a:ext>
              </a:extLst>
            </p:cNvPr>
            <p:cNvCxnSpPr>
              <a:stCxn id="97" idx="3"/>
              <a:endCxn id="74" idx="1"/>
            </p:cNvCxnSpPr>
            <p:nvPr/>
          </p:nvCxnSpPr>
          <p:spPr>
            <a:xfrm>
              <a:off x="10137271" y="3851346"/>
              <a:ext cx="447927" cy="2161917"/>
            </a:xfrm>
            <a:prstGeom prst="bentConnector3">
              <a:avLst>
                <a:gd name="adj1" fmla="val 472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D8317E3A-2928-BE47-844D-7677D9081D8D}"/>
                </a:ext>
              </a:extLst>
            </p:cNvPr>
            <p:cNvCxnSpPr>
              <a:stCxn id="94" idx="3"/>
            </p:cNvCxnSpPr>
            <p:nvPr/>
          </p:nvCxnSpPr>
          <p:spPr>
            <a:xfrm flipV="1">
              <a:off x="10130394" y="2828839"/>
              <a:ext cx="230559" cy="1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xmlns="" id="{D86BFB7F-1A3C-FC49-ABB9-E5ECD716CBBD}"/>
                </a:ext>
              </a:extLst>
            </p:cNvPr>
            <p:cNvCxnSpPr/>
            <p:nvPr/>
          </p:nvCxnSpPr>
          <p:spPr>
            <a:xfrm>
              <a:off x="10140881" y="1739666"/>
              <a:ext cx="208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xmlns="" id="{03FF1DF7-47F8-D842-8E9B-FDBA1BAB119A}"/>
              </a:ext>
            </a:extLst>
          </p:cNvPr>
          <p:cNvGrpSpPr/>
          <p:nvPr/>
        </p:nvGrpSpPr>
        <p:grpSpPr>
          <a:xfrm>
            <a:off x="365756" y="838106"/>
            <a:ext cx="2058467" cy="4296564"/>
            <a:chOff x="1068121" y="902062"/>
            <a:chExt cx="2058467" cy="4296564"/>
          </a:xfrm>
        </p:grpSpPr>
        <p:cxnSp>
          <p:nvCxnSpPr>
            <p:cNvPr id="102" name="Straight Arrow Connector 101">
              <a:extLst>
                <a:ext uri="{FF2B5EF4-FFF2-40B4-BE49-F238E27FC236}">
                  <a16:creationId xmlns:a16="http://schemas.microsoft.com/office/drawing/2014/main" xmlns="" id="{57B93F97-10E1-B748-8449-286152B0831B}"/>
                </a:ext>
              </a:extLst>
            </p:cNvPr>
            <p:cNvCxnSpPr/>
            <p:nvPr/>
          </p:nvCxnSpPr>
          <p:spPr>
            <a:xfrm>
              <a:off x="2014640" y="4039811"/>
              <a:ext cx="495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xmlns="" id="{17CDC477-DF40-814C-8FBF-8CE12C9D0D00}"/>
                </a:ext>
              </a:extLst>
            </p:cNvPr>
            <p:cNvSpPr/>
            <p:nvPr/>
          </p:nvSpPr>
          <p:spPr>
            <a:xfrm>
              <a:off x="1225094" y="1202243"/>
              <a:ext cx="708309" cy="85285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err="1">
                  <a:solidFill>
                    <a:schemeClr val="tx1"/>
                  </a:solidFill>
                  <a:latin typeface="Segoe UI" panose="020B0502040204020203" pitchFamily="34" charset="0"/>
                  <a:ea typeface="Segoe UI" panose="020B0502040204020203" pitchFamily="34" charset="0"/>
                  <a:cs typeface="Segoe UI" panose="020B0502040204020203" pitchFamily="34" charset="0"/>
                </a:rPr>
                <a:t>Sharepoint</a:t>
              </a:r>
              <a:endPar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04" name="Group 103">
              <a:extLst>
                <a:ext uri="{FF2B5EF4-FFF2-40B4-BE49-F238E27FC236}">
                  <a16:creationId xmlns:a16="http://schemas.microsoft.com/office/drawing/2014/main" xmlns="" id="{B53E1552-7D88-7642-B989-3697A6C37123}"/>
                </a:ext>
              </a:extLst>
            </p:cNvPr>
            <p:cNvGrpSpPr/>
            <p:nvPr/>
          </p:nvGrpSpPr>
          <p:grpSpPr>
            <a:xfrm>
              <a:off x="1248775" y="2162238"/>
              <a:ext cx="627689" cy="852853"/>
              <a:chOff x="476505" y="2124181"/>
              <a:chExt cx="718457" cy="976182"/>
            </a:xfrm>
          </p:grpSpPr>
          <p:sp>
            <p:nvSpPr>
              <p:cNvPr id="118" name="Rectangle 117">
                <a:extLst>
                  <a:ext uri="{FF2B5EF4-FFF2-40B4-BE49-F238E27FC236}">
                    <a16:creationId xmlns:a16="http://schemas.microsoft.com/office/drawing/2014/main" xmlns="" id="{517FAA33-450D-1644-90B5-104F8C7E13FF}"/>
                  </a:ext>
                </a:extLst>
              </p:cNvPr>
              <p:cNvSpPr/>
              <p:nvPr/>
            </p:nvSpPr>
            <p:spPr>
              <a:xfrm>
                <a:off x="476505" y="2124181"/>
                <a:ext cx="718457" cy="976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Excel</a:t>
                </a:r>
              </a:p>
            </p:txBody>
          </p:sp>
          <p:pic>
            <p:nvPicPr>
              <p:cNvPr id="119" name="Picture 4" descr="Image result for excel icon">
                <a:extLst>
                  <a:ext uri="{FF2B5EF4-FFF2-40B4-BE49-F238E27FC236}">
                    <a16:creationId xmlns:a16="http://schemas.microsoft.com/office/drawing/2014/main" xmlns="" id="{406C5C32-6681-434A-9E1E-711AD5686C55}"/>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24258" y="2436115"/>
                <a:ext cx="627640" cy="627641"/>
              </a:xfrm>
              <a:prstGeom prst="rect">
                <a:avLst/>
              </a:prstGeom>
              <a:noFill/>
              <a:extLst>
                <a:ext uri="{909E8E84-426E-40DD-AFC4-6F175D3DCCD1}">
                  <a14:hiddenFill xmlns:a14="http://schemas.microsoft.com/office/drawing/2010/main">
                    <a:solidFill>
                      <a:srgbClr val="FFFFFF"/>
                    </a:solidFill>
                  </a14:hiddenFill>
                </a:ext>
              </a:extLst>
            </p:spPr>
          </p:pic>
        </p:grpSp>
        <p:sp>
          <p:nvSpPr>
            <p:cNvPr id="108" name="Rectangle 107">
              <a:extLst>
                <a:ext uri="{FF2B5EF4-FFF2-40B4-BE49-F238E27FC236}">
                  <a16:creationId xmlns:a16="http://schemas.microsoft.com/office/drawing/2014/main" xmlns="" id="{79C64AFA-3625-EA40-8594-EED8A6C37E4F}"/>
                </a:ext>
              </a:extLst>
            </p:cNvPr>
            <p:cNvSpPr/>
            <p:nvPr/>
          </p:nvSpPr>
          <p:spPr>
            <a:xfrm>
              <a:off x="1248775" y="3121865"/>
              <a:ext cx="627689" cy="85285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SQL</a:t>
              </a:r>
            </a:p>
          </p:txBody>
        </p:sp>
        <p:pic>
          <p:nvPicPr>
            <p:cNvPr id="109" name="Picture 14" descr="Related image">
              <a:extLst>
                <a:ext uri="{FF2B5EF4-FFF2-40B4-BE49-F238E27FC236}">
                  <a16:creationId xmlns:a16="http://schemas.microsoft.com/office/drawing/2014/main" xmlns="" id="{F747F654-F513-8C4F-A93B-E2496A946E3A}"/>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81733" y="3381599"/>
              <a:ext cx="565871" cy="565871"/>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8" descr="Image result for sharepoint icon png">
              <a:extLst>
                <a:ext uri="{FF2B5EF4-FFF2-40B4-BE49-F238E27FC236}">
                  <a16:creationId xmlns:a16="http://schemas.microsoft.com/office/drawing/2014/main" xmlns="" id="{98E62FD5-01C3-C04B-A2DF-873C1CD5CC57}"/>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248775" y="1294733"/>
              <a:ext cx="813523" cy="813523"/>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a:extLst>
                <a:ext uri="{FF2B5EF4-FFF2-40B4-BE49-F238E27FC236}">
                  <a16:creationId xmlns:a16="http://schemas.microsoft.com/office/drawing/2014/main" xmlns="" id="{0FF7C199-09E4-5142-9A86-FFC93E9CF1CE}"/>
                </a:ext>
              </a:extLst>
            </p:cNvPr>
            <p:cNvSpPr/>
            <p:nvPr/>
          </p:nvSpPr>
          <p:spPr>
            <a:xfrm>
              <a:off x="1236644" y="4144942"/>
              <a:ext cx="627689" cy="85285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Others</a:t>
              </a:r>
            </a:p>
          </p:txBody>
        </p:sp>
        <p:sp>
          <p:nvSpPr>
            <p:cNvPr id="112" name="Rectangle 111">
              <a:extLst>
                <a:ext uri="{FF2B5EF4-FFF2-40B4-BE49-F238E27FC236}">
                  <a16:creationId xmlns:a16="http://schemas.microsoft.com/office/drawing/2014/main" xmlns="" id="{0F003155-8BC9-1948-BB8B-D303855C0ACB}"/>
                </a:ext>
              </a:extLst>
            </p:cNvPr>
            <p:cNvSpPr/>
            <p:nvPr/>
          </p:nvSpPr>
          <p:spPr>
            <a:xfrm>
              <a:off x="2498900" y="3803773"/>
              <a:ext cx="627688" cy="54918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900" dirty="0">
                  <a:solidFill>
                    <a:schemeClr val="tx1"/>
                  </a:solidFill>
                  <a:latin typeface="Segoe UI" panose="020B0502040204020203" pitchFamily="34" charset="0"/>
                  <a:ea typeface="Segoe UI" panose="020B0502040204020203" pitchFamily="34" charset="0"/>
                  <a:cs typeface="Segoe UI" panose="020B0502040204020203" pitchFamily="34" charset="0"/>
                </a:rPr>
                <a:t>Custom Ingestion Layer </a:t>
              </a:r>
            </a:p>
          </p:txBody>
        </p:sp>
        <p:sp>
          <p:nvSpPr>
            <p:cNvPr id="114" name="Rectangle 113">
              <a:extLst>
                <a:ext uri="{FF2B5EF4-FFF2-40B4-BE49-F238E27FC236}">
                  <a16:creationId xmlns:a16="http://schemas.microsoft.com/office/drawing/2014/main" xmlns="" id="{655A3148-FCF6-BA42-B41C-DF00D2F963A9}"/>
                </a:ext>
              </a:extLst>
            </p:cNvPr>
            <p:cNvSpPr/>
            <p:nvPr/>
          </p:nvSpPr>
          <p:spPr>
            <a:xfrm>
              <a:off x="1068121" y="902062"/>
              <a:ext cx="958375" cy="4296564"/>
            </a:xfrm>
            <a:prstGeom prst="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dirty="0">
                  <a:solidFill>
                    <a:schemeClr val="tx1"/>
                  </a:solidFill>
                  <a:latin typeface="Segoe UI" panose="020B0502040204020203" pitchFamily="34" charset="0"/>
                  <a:ea typeface="Segoe UI" panose="020B0502040204020203" pitchFamily="34" charset="0"/>
                  <a:cs typeface="Segoe UI" panose="020B0502040204020203" pitchFamily="34" charset="0"/>
                </a:rPr>
                <a:t>Raw</a:t>
              </a:r>
            </a:p>
          </p:txBody>
        </p:sp>
        <p:pic>
          <p:nvPicPr>
            <p:cNvPr id="115" name="Picture 20" descr="Image result for file icon png">
              <a:extLst>
                <a:ext uri="{FF2B5EF4-FFF2-40B4-BE49-F238E27FC236}">
                  <a16:creationId xmlns:a16="http://schemas.microsoft.com/office/drawing/2014/main" xmlns="" id="{50619DA3-E370-0A49-9471-2278C4003CCE}"/>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296125" y="4418304"/>
              <a:ext cx="496524" cy="49652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5090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2831394"/>
            <a:ext cx="12192000" cy="1417849"/>
          </a:xfrm>
          <a:prstGeom prst="rect">
            <a:avLst/>
          </a:prstGeom>
          <a:noFill/>
        </p:spPr>
        <p:txBody>
          <a:bodyPr wrap="square" lIns="89558" tIns="44780" rIns="89558" bIns="44780" rtlCol="0">
            <a:spAutoFit/>
          </a:bodyPr>
          <a:lstStyle/>
          <a:p>
            <a:pPr algn="ctr" defTabSz="1210112"/>
            <a:r>
              <a:rPr lang="en-IN" sz="4313" dirty="0">
                <a:solidFill>
                  <a:srgbClr val="FFFFFF"/>
                </a:solidFill>
                <a:latin typeface="Segoe UI"/>
                <a:cs typeface="Segoe UI"/>
              </a:rPr>
              <a:t>6. LatentView Data Engineering Capabilities</a:t>
            </a:r>
          </a:p>
          <a:p>
            <a:pPr algn="ctr" defTabSz="1210112"/>
            <a:endParaRPr lang="en-IN" sz="4313" dirty="0">
              <a:solidFill>
                <a:srgbClr val="FFFFFF"/>
              </a:solidFill>
              <a:latin typeface="Segoe UI"/>
              <a:cs typeface="Segoe UI"/>
            </a:endParaRPr>
          </a:p>
        </p:txBody>
      </p:sp>
    </p:spTree>
    <p:extLst>
      <p:ext uri="{BB962C8B-B14F-4D97-AF65-F5344CB8AC3E}">
        <p14:creationId xmlns:p14="http://schemas.microsoft.com/office/powerpoint/2010/main" val="700993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B80B0234-D9A5-6740-A748-210273BA6384}"/>
              </a:ext>
            </a:extLst>
          </p:cNvPr>
          <p:cNvSpPr>
            <a:spLocks noGrp="1"/>
          </p:cNvSpPr>
          <p:nvPr>
            <p:ph type="sldNum" sz="quarter" idx="12"/>
          </p:nvPr>
        </p:nvSpPr>
        <p:spPr/>
        <p:txBody>
          <a:bodyPr/>
          <a:lstStyle/>
          <a:p>
            <a:fld id="{70B2C2F8-CC18-47EA-B40B-1FF889930AA6}" type="slidenum">
              <a:rPr lang="en-US" smtClean="0">
                <a:solidFill>
                  <a:prstClr val="black">
                    <a:tint val="75000"/>
                  </a:prstClr>
                </a:solidFill>
              </a:rPr>
              <a:pPr/>
              <a:t>19</a:t>
            </a:fld>
            <a:endParaRPr lang="en-US" dirty="0">
              <a:solidFill>
                <a:prstClr val="black">
                  <a:tint val="75000"/>
                </a:prstClr>
              </a:solidFill>
            </a:endParaRPr>
          </a:p>
        </p:txBody>
      </p:sp>
      <p:sp>
        <p:nvSpPr>
          <p:cNvPr id="3" name="Title 2">
            <a:extLst>
              <a:ext uri="{FF2B5EF4-FFF2-40B4-BE49-F238E27FC236}">
                <a16:creationId xmlns:a16="http://schemas.microsoft.com/office/drawing/2014/main" xmlns="" id="{1FF8803D-8C8A-DB44-B56C-8FBE502FF495}"/>
              </a:ext>
            </a:extLst>
          </p:cNvPr>
          <p:cNvSpPr>
            <a:spLocks noGrp="1"/>
          </p:cNvSpPr>
          <p:nvPr>
            <p:ph type="title"/>
          </p:nvPr>
        </p:nvSpPr>
        <p:spPr>
          <a:xfrm>
            <a:off x="240544" y="98444"/>
            <a:ext cx="7906955" cy="430887"/>
          </a:xfrm>
        </p:spPr>
        <p:txBody>
          <a:bodyPr/>
          <a:lstStyle/>
          <a:p>
            <a:r>
              <a:rPr lang="en-US" dirty="0"/>
              <a:t>Data Engineering Capabilities Practiced at LatentView</a:t>
            </a:r>
          </a:p>
        </p:txBody>
      </p:sp>
      <p:grpSp>
        <p:nvGrpSpPr>
          <p:cNvPr id="4" name="Group 3">
            <a:extLst>
              <a:ext uri="{FF2B5EF4-FFF2-40B4-BE49-F238E27FC236}">
                <a16:creationId xmlns:a16="http://schemas.microsoft.com/office/drawing/2014/main" xmlns="" id="{00BB97A4-DD24-3442-94D9-0BFE4DF548D3}"/>
              </a:ext>
            </a:extLst>
          </p:cNvPr>
          <p:cNvGrpSpPr/>
          <p:nvPr/>
        </p:nvGrpSpPr>
        <p:grpSpPr>
          <a:xfrm>
            <a:off x="3803234" y="1084674"/>
            <a:ext cx="4051976" cy="4054953"/>
            <a:chOff x="4284730" y="1008474"/>
            <a:chExt cx="4051976" cy="4054953"/>
          </a:xfrm>
        </p:grpSpPr>
        <p:sp>
          <p:nvSpPr>
            <p:cNvPr id="5" name="Freeform 4">
              <a:extLst>
                <a:ext uri="{FF2B5EF4-FFF2-40B4-BE49-F238E27FC236}">
                  <a16:creationId xmlns:a16="http://schemas.microsoft.com/office/drawing/2014/main" xmlns="" id="{5BAE8539-50F1-9D48-96F3-E39ABFEE0DDD}"/>
                </a:ext>
              </a:extLst>
            </p:cNvPr>
            <p:cNvSpPr/>
            <p:nvPr/>
          </p:nvSpPr>
          <p:spPr>
            <a:xfrm rot="18188781">
              <a:off x="4557917" y="1118012"/>
              <a:ext cx="2257425" cy="2038350"/>
            </a:xfrm>
            <a:custGeom>
              <a:avLst/>
              <a:gdLst>
                <a:gd name="connsiteX0" fmla="*/ 0 w 2257425"/>
                <a:gd name="connsiteY0" fmla="*/ 0 h 1543050"/>
                <a:gd name="connsiteX1" fmla="*/ 1514475 w 2257425"/>
                <a:gd name="connsiteY1" fmla="*/ 1543050 h 1543050"/>
                <a:gd name="connsiteX2" fmla="*/ 2257425 w 2257425"/>
                <a:gd name="connsiteY2" fmla="*/ 828675 h 1543050"/>
                <a:gd name="connsiteX3" fmla="*/ 0 w 2257425"/>
                <a:gd name="connsiteY3" fmla="*/ 0 h 15430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Lst>
              <a:ahLst/>
              <a:cxnLst>
                <a:cxn ang="0">
                  <a:pos x="connsiteX0" y="connsiteY0"/>
                </a:cxn>
                <a:cxn ang="0">
                  <a:pos x="connsiteX1" y="connsiteY1"/>
                </a:cxn>
                <a:cxn ang="0">
                  <a:pos x="connsiteX2" y="connsiteY2"/>
                </a:cxn>
                <a:cxn ang="0">
                  <a:pos x="connsiteX3" y="connsiteY3"/>
                </a:cxn>
              </a:cxnLst>
              <a:rect l="l" t="t" r="r" b="b"/>
              <a:pathLst>
                <a:path w="2257425" h="2038350">
                  <a:moveTo>
                    <a:pt x="0" y="495300"/>
                  </a:moveTo>
                  <a:lnTo>
                    <a:pt x="1514475" y="2038350"/>
                  </a:lnTo>
                  <a:lnTo>
                    <a:pt x="2257425" y="1323975"/>
                  </a:lnTo>
                  <a:cubicBezTo>
                    <a:pt x="2019300" y="714375"/>
                    <a:pt x="1000125" y="0"/>
                    <a:pt x="0" y="495300"/>
                  </a:cubicBezTo>
                  <a:close/>
                </a:path>
              </a:pathLst>
            </a:custGeom>
            <a:solidFill>
              <a:srgbClr val="0098C7">
                <a:lumMod val="75000"/>
              </a:srgbClr>
            </a:solidFill>
            <a:ln w="28575">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GB" sz="1100" kern="0" dirty="0">
                <a:solidFill>
                  <a:sysClr val="windowText" lastClr="000000"/>
                </a:solidFill>
                <a:cs typeface="Lucida Sans"/>
              </a:endParaRPr>
            </a:p>
          </p:txBody>
        </p:sp>
        <p:sp>
          <p:nvSpPr>
            <p:cNvPr id="6" name="Freeform 5">
              <a:extLst>
                <a:ext uri="{FF2B5EF4-FFF2-40B4-BE49-F238E27FC236}">
                  <a16:creationId xmlns:a16="http://schemas.microsoft.com/office/drawing/2014/main" xmlns="" id="{2A321846-428F-AD45-A37B-C6783C10E6BE}"/>
                </a:ext>
              </a:extLst>
            </p:cNvPr>
            <p:cNvSpPr/>
            <p:nvPr/>
          </p:nvSpPr>
          <p:spPr>
            <a:xfrm rot="1988781">
              <a:off x="6079281" y="1392553"/>
              <a:ext cx="2257425" cy="2038350"/>
            </a:xfrm>
            <a:custGeom>
              <a:avLst/>
              <a:gdLst>
                <a:gd name="connsiteX0" fmla="*/ 0 w 2257425"/>
                <a:gd name="connsiteY0" fmla="*/ 0 h 1543050"/>
                <a:gd name="connsiteX1" fmla="*/ 1514475 w 2257425"/>
                <a:gd name="connsiteY1" fmla="*/ 1543050 h 1543050"/>
                <a:gd name="connsiteX2" fmla="*/ 2257425 w 2257425"/>
                <a:gd name="connsiteY2" fmla="*/ 828675 h 1543050"/>
                <a:gd name="connsiteX3" fmla="*/ 0 w 2257425"/>
                <a:gd name="connsiteY3" fmla="*/ 0 h 15430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Lst>
              <a:ahLst/>
              <a:cxnLst>
                <a:cxn ang="0">
                  <a:pos x="connsiteX0" y="connsiteY0"/>
                </a:cxn>
                <a:cxn ang="0">
                  <a:pos x="connsiteX1" y="connsiteY1"/>
                </a:cxn>
                <a:cxn ang="0">
                  <a:pos x="connsiteX2" y="connsiteY2"/>
                </a:cxn>
                <a:cxn ang="0">
                  <a:pos x="connsiteX3" y="connsiteY3"/>
                </a:cxn>
              </a:cxnLst>
              <a:rect l="l" t="t" r="r" b="b"/>
              <a:pathLst>
                <a:path w="2257425" h="2038350">
                  <a:moveTo>
                    <a:pt x="0" y="495300"/>
                  </a:moveTo>
                  <a:lnTo>
                    <a:pt x="1514475" y="2038350"/>
                  </a:lnTo>
                  <a:lnTo>
                    <a:pt x="2257425" y="1323975"/>
                  </a:lnTo>
                  <a:cubicBezTo>
                    <a:pt x="2019300" y="714375"/>
                    <a:pt x="1000125" y="0"/>
                    <a:pt x="0" y="495300"/>
                  </a:cubicBezTo>
                  <a:close/>
                </a:path>
              </a:pathLst>
            </a:custGeom>
            <a:solidFill>
              <a:srgbClr val="E47E1A"/>
            </a:solidFill>
            <a:ln w="28575">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GB" sz="1100" kern="0" dirty="0">
                <a:solidFill>
                  <a:sysClr val="windowText" lastClr="000000"/>
                </a:solidFill>
                <a:cs typeface="Lucida Sans"/>
              </a:endParaRPr>
            </a:p>
          </p:txBody>
        </p:sp>
        <p:sp>
          <p:nvSpPr>
            <p:cNvPr id="7" name="Freeform 6">
              <a:extLst>
                <a:ext uri="{FF2B5EF4-FFF2-40B4-BE49-F238E27FC236}">
                  <a16:creationId xmlns:a16="http://schemas.microsoft.com/office/drawing/2014/main" xmlns="" id="{289D9E47-F5CC-CA47-ADA7-2335F4350AC4}"/>
                </a:ext>
              </a:extLst>
            </p:cNvPr>
            <p:cNvSpPr/>
            <p:nvPr/>
          </p:nvSpPr>
          <p:spPr>
            <a:xfrm rot="7388781">
              <a:off x="5807090" y="2915540"/>
              <a:ext cx="2257425" cy="2038350"/>
            </a:xfrm>
            <a:custGeom>
              <a:avLst/>
              <a:gdLst>
                <a:gd name="connsiteX0" fmla="*/ 0 w 2257425"/>
                <a:gd name="connsiteY0" fmla="*/ 0 h 1543050"/>
                <a:gd name="connsiteX1" fmla="*/ 1514475 w 2257425"/>
                <a:gd name="connsiteY1" fmla="*/ 1543050 h 1543050"/>
                <a:gd name="connsiteX2" fmla="*/ 2257425 w 2257425"/>
                <a:gd name="connsiteY2" fmla="*/ 828675 h 1543050"/>
                <a:gd name="connsiteX3" fmla="*/ 0 w 2257425"/>
                <a:gd name="connsiteY3" fmla="*/ 0 h 15430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Lst>
              <a:ahLst/>
              <a:cxnLst>
                <a:cxn ang="0">
                  <a:pos x="connsiteX0" y="connsiteY0"/>
                </a:cxn>
                <a:cxn ang="0">
                  <a:pos x="connsiteX1" y="connsiteY1"/>
                </a:cxn>
                <a:cxn ang="0">
                  <a:pos x="connsiteX2" y="connsiteY2"/>
                </a:cxn>
                <a:cxn ang="0">
                  <a:pos x="connsiteX3" y="connsiteY3"/>
                </a:cxn>
              </a:cxnLst>
              <a:rect l="l" t="t" r="r" b="b"/>
              <a:pathLst>
                <a:path w="2257425" h="2038350">
                  <a:moveTo>
                    <a:pt x="0" y="495300"/>
                  </a:moveTo>
                  <a:lnTo>
                    <a:pt x="1514475" y="2038350"/>
                  </a:lnTo>
                  <a:lnTo>
                    <a:pt x="2257425" y="1323975"/>
                  </a:lnTo>
                  <a:cubicBezTo>
                    <a:pt x="2019300" y="714375"/>
                    <a:pt x="1000125" y="0"/>
                    <a:pt x="0" y="495300"/>
                  </a:cubicBezTo>
                  <a:close/>
                </a:path>
              </a:pathLst>
            </a:custGeom>
            <a:solidFill>
              <a:srgbClr val="B7BE16">
                <a:lumMod val="75000"/>
              </a:srgbClr>
            </a:solidFill>
            <a:ln w="28575">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GB" sz="1100" kern="0" dirty="0">
                <a:solidFill>
                  <a:sysClr val="windowText" lastClr="000000"/>
                </a:solidFill>
                <a:cs typeface="Lucida Sans"/>
              </a:endParaRPr>
            </a:p>
          </p:txBody>
        </p:sp>
        <p:sp>
          <p:nvSpPr>
            <p:cNvPr id="8" name="Freeform 7">
              <a:extLst>
                <a:ext uri="{FF2B5EF4-FFF2-40B4-BE49-F238E27FC236}">
                  <a16:creationId xmlns:a16="http://schemas.microsoft.com/office/drawing/2014/main" xmlns="" id="{E24EDFEE-D7A0-7D45-A7DB-B2A9AADB26AE}"/>
                </a:ext>
              </a:extLst>
            </p:cNvPr>
            <p:cNvSpPr/>
            <p:nvPr/>
          </p:nvSpPr>
          <p:spPr>
            <a:xfrm rot="12788781">
              <a:off x="4284730" y="2644136"/>
              <a:ext cx="2257425" cy="2038350"/>
            </a:xfrm>
            <a:custGeom>
              <a:avLst/>
              <a:gdLst>
                <a:gd name="connsiteX0" fmla="*/ 0 w 2257425"/>
                <a:gd name="connsiteY0" fmla="*/ 0 h 1543050"/>
                <a:gd name="connsiteX1" fmla="*/ 1514475 w 2257425"/>
                <a:gd name="connsiteY1" fmla="*/ 1543050 h 1543050"/>
                <a:gd name="connsiteX2" fmla="*/ 2257425 w 2257425"/>
                <a:gd name="connsiteY2" fmla="*/ 828675 h 1543050"/>
                <a:gd name="connsiteX3" fmla="*/ 0 w 2257425"/>
                <a:gd name="connsiteY3" fmla="*/ 0 h 15430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Lst>
              <a:ahLst/>
              <a:cxnLst>
                <a:cxn ang="0">
                  <a:pos x="connsiteX0" y="connsiteY0"/>
                </a:cxn>
                <a:cxn ang="0">
                  <a:pos x="connsiteX1" y="connsiteY1"/>
                </a:cxn>
                <a:cxn ang="0">
                  <a:pos x="connsiteX2" y="connsiteY2"/>
                </a:cxn>
                <a:cxn ang="0">
                  <a:pos x="connsiteX3" y="connsiteY3"/>
                </a:cxn>
              </a:cxnLst>
              <a:rect l="l" t="t" r="r" b="b"/>
              <a:pathLst>
                <a:path w="2257425" h="2038350">
                  <a:moveTo>
                    <a:pt x="0" y="495300"/>
                  </a:moveTo>
                  <a:lnTo>
                    <a:pt x="1514475" y="2038350"/>
                  </a:lnTo>
                  <a:lnTo>
                    <a:pt x="2257425" y="1323975"/>
                  </a:lnTo>
                  <a:cubicBezTo>
                    <a:pt x="2019300" y="714375"/>
                    <a:pt x="1000125" y="0"/>
                    <a:pt x="0" y="495300"/>
                  </a:cubicBezTo>
                  <a:close/>
                </a:path>
              </a:pathLst>
            </a:custGeom>
            <a:solidFill>
              <a:srgbClr val="AC2B37"/>
            </a:solidFill>
            <a:ln w="28575">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GB" sz="1100" kern="0" dirty="0">
                <a:solidFill>
                  <a:sysClr val="windowText" lastClr="000000"/>
                </a:solidFill>
                <a:cs typeface="Lucida Sans"/>
              </a:endParaRPr>
            </a:p>
          </p:txBody>
        </p:sp>
        <p:sp>
          <p:nvSpPr>
            <p:cNvPr id="9" name="Freeform 826">
              <a:extLst>
                <a:ext uri="{FF2B5EF4-FFF2-40B4-BE49-F238E27FC236}">
                  <a16:creationId xmlns:a16="http://schemas.microsoft.com/office/drawing/2014/main" xmlns="" id="{F945CBF9-0DD4-154E-B4CF-C0FCA6B844B3}"/>
                </a:ext>
              </a:extLst>
            </p:cNvPr>
            <p:cNvSpPr>
              <a:spLocks noEditPoints="1"/>
            </p:cNvSpPr>
            <p:nvPr/>
          </p:nvSpPr>
          <p:spPr bwMode="auto">
            <a:xfrm>
              <a:off x="6858000" y="2060564"/>
              <a:ext cx="648926" cy="682636"/>
            </a:xfrm>
            <a:custGeom>
              <a:avLst/>
              <a:gdLst/>
              <a:ahLst/>
              <a:cxnLst>
                <a:cxn ang="0">
                  <a:pos x="55" y="98"/>
                </a:cxn>
                <a:cxn ang="0">
                  <a:pos x="29" y="115"/>
                </a:cxn>
                <a:cxn ang="0">
                  <a:pos x="35" y="89"/>
                </a:cxn>
                <a:cxn ang="0">
                  <a:pos x="21" y="84"/>
                </a:cxn>
                <a:cxn ang="0">
                  <a:pos x="0" y="45"/>
                </a:cxn>
                <a:cxn ang="0">
                  <a:pos x="45" y="0"/>
                </a:cxn>
                <a:cxn ang="0">
                  <a:pos x="89" y="36"/>
                </a:cxn>
                <a:cxn ang="0">
                  <a:pos x="97" y="140"/>
                </a:cxn>
                <a:cxn ang="0">
                  <a:pos x="90" y="170"/>
                </a:cxn>
                <a:cxn ang="0">
                  <a:pos x="143" y="132"/>
                </a:cxn>
                <a:cxn ang="0">
                  <a:pos x="162" y="87"/>
                </a:cxn>
                <a:cxn ang="0">
                  <a:pos x="109" y="34"/>
                </a:cxn>
                <a:cxn ang="0">
                  <a:pos x="55" y="87"/>
                </a:cxn>
                <a:cxn ang="0">
                  <a:pos x="80" y="133"/>
                </a:cxn>
              </a:cxnLst>
              <a:rect l="0" t="0" r="r" b="b"/>
              <a:pathLst>
                <a:path w="162" h="170">
                  <a:moveTo>
                    <a:pt x="55" y="98"/>
                  </a:moveTo>
                  <a:cubicBezTo>
                    <a:pt x="43" y="107"/>
                    <a:pt x="29" y="115"/>
                    <a:pt x="29" y="115"/>
                  </a:cubicBezTo>
                  <a:cubicBezTo>
                    <a:pt x="35" y="89"/>
                    <a:pt x="35" y="89"/>
                    <a:pt x="35" y="89"/>
                  </a:cubicBezTo>
                  <a:moveTo>
                    <a:pt x="21" y="84"/>
                  </a:moveTo>
                  <a:cubicBezTo>
                    <a:pt x="9" y="76"/>
                    <a:pt x="0" y="61"/>
                    <a:pt x="0" y="45"/>
                  </a:cubicBezTo>
                  <a:cubicBezTo>
                    <a:pt x="0" y="20"/>
                    <a:pt x="20" y="0"/>
                    <a:pt x="45" y="0"/>
                  </a:cubicBezTo>
                  <a:cubicBezTo>
                    <a:pt x="67" y="0"/>
                    <a:pt x="85" y="16"/>
                    <a:pt x="89" y="36"/>
                  </a:cubicBezTo>
                  <a:moveTo>
                    <a:pt x="97" y="140"/>
                  </a:moveTo>
                  <a:cubicBezTo>
                    <a:pt x="90" y="170"/>
                    <a:pt x="90" y="170"/>
                    <a:pt x="90" y="170"/>
                  </a:cubicBezTo>
                  <a:cubicBezTo>
                    <a:pt x="90" y="170"/>
                    <a:pt x="131" y="144"/>
                    <a:pt x="143" y="132"/>
                  </a:cubicBezTo>
                  <a:cubicBezTo>
                    <a:pt x="152" y="123"/>
                    <a:pt x="162" y="111"/>
                    <a:pt x="162" y="87"/>
                  </a:cubicBezTo>
                  <a:cubicBezTo>
                    <a:pt x="162" y="58"/>
                    <a:pt x="138" y="34"/>
                    <a:pt x="109" y="34"/>
                  </a:cubicBezTo>
                  <a:cubicBezTo>
                    <a:pt x="79" y="34"/>
                    <a:pt x="55" y="58"/>
                    <a:pt x="55" y="87"/>
                  </a:cubicBezTo>
                  <a:cubicBezTo>
                    <a:pt x="55" y="106"/>
                    <a:pt x="65" y="123"/>
                    <a:pt x="80" y="133"/>
                  </a:cubicBezTo>
                </a:path>
              </a:pathLst>
            </a:cu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ysClr val="windowText" lastClr="000000"/>
                </a:solidFill>
                <a:effectLst/>
                <a:uLnTx/>
                <a:uFillTx/>
                <a:cs typeface="Lucida Sans"/>
              </a:endParaRPr>
            </a:p>
          </p:txBody>
        </p:sp>
        <p:grpSp>
          <p:nvGrpSpPr>
            <p:cNvPr id="10" name="Groupe 663">
              <a:extLst>
                <a:ext uri="{FF2B5EF4-FFF2-40B4-BE49-F238E27FC236}">
                  <a16:creationId xmlns:a16="http://schemas.microsoft.com/office/drawing/2014/main" xmlns="" id="{FB3BF9F2-2BB6-C84D-8DE6-D8DD05B565ED}"/>
                </a:ext>
              </a:extLst>
            </p:cNvPr>
            <p:cNvGrpSpPr/>
            <p:nvPr/>
          </p:nvGrpSpPr>
          <p:grpSpPr>
            <a:xfrm>
              <a:off x="5305444" y="1730290"/>
              <a:ext cx="777856" cy="606510"/>
              <a:chOff x="4452938" y="2754312"/>
              <a:chExt cx="454026" cy="354013"/>
            </a:xfrm>
          </p:grpSpPr>
          <p:sp>
            <p:nvSpPr>
              <p:cNvPr id="26" name="Oval 591">
                <a:extLst>
                  <a:ext uri="{FF2B5EF4-FFF2-40B4-BE49-F238E27FC236}">
                    <a16:creationId xmlns:a16="http://schemas.microsoft.com/office/drawing/2014/main" xmlns="" id="{41525CA5-C80A-134B-8BCD-D00E1D6D6045}"/>
                  </a:ext>
                </a:extLst>
              </p:cNvPr>
              <p:cNvSpPr>
                <a:spLocks noChangeArrowheads="1"/>
              </p:cNvSpPr>
              <p:nvPr/>
            </p:nvSpPr>
            <p:spPr bwMode="auto">
              <a:xfrm>
                <a:off x="4735513" y="2754312"/>
                <a:ext cx="133350" cy="136525"/>
              </a:xfrm>
              <a:prstGeom prst="ellips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cs typeface="Lucida Sans"/>
                </a:endParaRPr>
              </a:p>
            </p:txBody>
          </p:sp>
          <p:sp>
            <p:nvSpPr>
              <p:cNvPr id="27" name="Oval 592">
                <a:extLst>
                  <a:ext uri="{FF2B5EF4-FFF2-40B4-BE49-F238E27FC236}">
                    <a16:creationId xmlns:a16="http://schemas.microsoft.com/office/drawing/2014/main" xmlns="" id="{882967B9-6AF6-D245-A0EC-9B81950EE9C3}"/>
                  </a:ext>
                </a:extLst>
              </p:cNvPr>
              <p:cNvSpPr>
                <a:spLocks noChangeArrowheads="1"/>
              </p:cNvSpPr>
              <p:nvPr/>
            </p:nvSpPr>
            <p:spPr bwMode="auto">
              <a:xfrm>
                <a:off x="4783138" y="2773362"/>
                <a:ext cx="39688" cy="47625"/>
              </a:xfrm>
              <a:prstGeom prst="ellips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cs typeface="Lucida Sans"/>
                </a:endParaRPr>
              </a:p>
            </p:txBody>
          </p:sp>
          <p:sp>
            <p:nvSpPr>
              <p:cNvPr id="28" name="Freeform 593">
                <a:extLst>
                  <a:ext uri="{FF2B5EF4-FFF2-40B4-BE49-F238E27FC236}">
                    <a16:creationId xmlns:a16="http://schemas.microsoft.com/office/drawing/2014/main" xmlns="" id="{B1037E27-DB2C-A84B-9F15-CE3E91DE5D56}"/>
                  </a:ext>
                </a:extLst>
              </p:cNvPr>
              <p:cNvSpPr>
                <a:spLocks/>
              </p:cNvSpPr>
              <p:nvPr/>
            </p:nvSpPr>
            <p:spPr bwMode="auto">
              <a:xfrm>
                <a:off x="4759326" y="2820987"/>
                <a:ext cx="87313" cy="31750"/>
              </a:xfrm>
              <a:custGeom>
                <a:avLst/>
                <a:gdLst/>
                <a:ahLst/>
                <a:cxnLst>
                  <a:cxn ang="0">
                    <a:pos x="0" y="17"/>
                  </a:cxn>
                  <a:cxn ang="0">
                    <a:pos x="22" y="0"/>
                  </a:cxn>
                  <a:cxn ang="0">
                    <a:pos x="45" y="16"/>
                  </a:cxn>
                </a:cxnLst>
                <a:rect l="0" t="0" r="r" b="b"/>
                <a:pathLst>
                  <a:path w="45" h="17">
                    <a:moveTo>
                      <a:pt x="0" y="17"/>
                    </a:moveTo>
                    <a:cubicBezTo>
                      <a:pt x="3" y="7"/>
                      <a:pt x="9" y="0"/>
                      <a:pt x="22" y="0"/>
                    </a:cubicBezTo>
                    <a:cubicBezTo>
                      <a:pt x="35" y="0"/>
                      <a:pt x="42" y="7"/>
                      <a:pt x="45" y="16"/>
                    </a:cubicBezTo>
                  </a:path>
                </a:pathLst>
              </a:cu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cs typeface="Lucida Sans"/>
                </a:endParaRPr>
              </a:p>
            </p:txBody>
          </p:sp>
          <p:sp>
            <p:nvSpPr>
              <p:cNvPr id="29" name="Oval 594">
                <a:extLst>
                  <a:ext uri="{FF2B5EF4-FFF2-40B4-BE49-F238E27FC236}">
                    <a16:creationId xmlns:a16="http://schemas.microsoft.com/office/drawing/2014/main" xmlns="" id="{E7D718AA-8F04-E54A-B8F7-0B9CFA30F371}"/>
                  </a:ext>
                </a:extLst>
              </p:cNvPr>
              <p:cNvSpPr>
                <a:spLocks noChangeArrowheads="1"/>
              </p:cNvSpPr>
              <p:nvPr/>
            </p:nvSpPr>
            <p:spPr bwMode="auto">
              <a:xfrm>
                <a:off x="4737101" y="2940050"/>
                <a:ext cx="169863" cy="168275"/>
              </a:xfrm>
              <a:prstGeom prst="ellips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cs typeface="Lucida Sans"/>
                </a:endParaRPr>
              </a:p>
            </p:txBody>
          </p:sp>
          <p:sp>
            <p:nvSpPr>
              <p:cNvPr id="30" name="Oval 595">
                <a:extLst>
                  <a:ext uri="{FF2B5EF4-FFF2-40B4-BE49-F238E27FC236}">
                    <a16:creationId xmlns:a16="http://schemas.microsoft.com/office/drawing/2014/main" xmlns="" id="{143536F7-09CB-3845-AE0A-B816A965DCAD}"/>
                  </a:ext>
                </a:extLst>
              </p:cNvPr>
              <p:cNvSpPr>
                <a:spLocks noChangeArrowheads="1"/>
              </p:cNvSpPr>
              <p:nvPr/>
            </p:nvSpPr>
            <p:spPr bwMode="auto">
              <a:xfrm>
                <a:off x="4795838" y="2965450"/>
                <a:ext cx="50800" cy="57150"/>
              </a:xfrm>
              <a:prstGeom prst="ellips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cs typeface="Lucida Sans"/>
                </a:endParaRPr>
              </a:p>
            </p:txBody>
          </p:sp>
          <p:sp>
            <p:nvSpPr>
              <p:cNvPr id="31" name="Freeform 596">
                <a:extLst>
                  <a:ext uri="{FF2B5EF4-FFF2-40B4-BE49-F238E27FC236}">
                    <a16:creationId xmlns:a16="http://schemas.microsoft.com/office/drawing/2014/main" xmlns="" id="{5DF087A3-82EC-4D48-81D3-EC2A48E6EF7B}"/>
                  </a:ext>
                </a:extLst>
              </p:cNvPr>
              <p:cNvSpPr>
                <a:spLocks/>
              </p:cNvSpPr>
              <p:nvPr/>
            </p:nvSpPr>
            <p:spPr bwMode="auto">
              <a:xfrm>
                <a:off x="4767263" y="3022600"/>
                <a:ext cx="107950" cy="41275"/>
              </a:xfrm>
              <a:custGeom>
                <a:avLst/>
                <a:gdLst/>
                <a:ahLst/>
                <a:cxnLst>
                  <a:cxn ang="0">
                    <a:pos x="0" y="22"/>
                  </a:cxn>
                  <a:cxn ang="0">
                    <a:pos x="28" y="0"/>
                  </a:cxn>
                  <a:cxn ang="0">
                    <a:pos x="56" y="21"/>
                  </a:cxn>
                </a:cxnLst>
                <a:rect l="0" t="0" r="r" b="b"/>
                <a:pathLst>
                  <a:path w="56" h="22">
                    <a:moveTo>
                      <a:pt x="0" y="22"/>
                    </a:moveTo>
                    <a:cubicBezTo>
                      <a:pt x="3" y="10"/>
                      <a:pt x="12" y="0"/>
                      <a:pt x="28" y="0"/>
                    </a:cubicBezTo>
                    <a:cubicBezTo>
                      <a:pt x="43" y="0"/>
                      <a:pt x="52" y="9"/>
                      <a:pt x="56" y="21"/>
                    </a:cubicBezTo>
                  </a:path>
                </a:pathLst>
              </a:cu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cs typeface="Lucida Sans"/>
                </a:endParaRPr>
              </a:p>
            </p:txBody>
          </p:sp>
          <p:sp>
            <p:nvSpPr>
              <p:cNvPr id="32" name="Oval 597">
                <a:extLst>
                  <a:ext uri="{FF2B5EF4-FFF2-40B4-BE49-F238E27FC236}">
                    <a16:creationId xmlns:a16="http://schemas.microsoft.com/office/drawing/2014/main" xmlns="" id="{E5E9DBB1-C896-6B43-831E-310B189E90FF}"/>
                  </a:ext>
                </a:extLst>
              </p:cNvPr>
              <p:cNvSpPr>
                <a:spLocks noChangeArrowheads="1"/>
              </p:cNvSpPr>
              <p:nvPr/>
            </p:nvSpPr>
            <p:spPr bwMode="auto">
              <a:xfrm>
                <a:off x="4452938" y="2828925"/>
                <a:ext cx="190500" cy="188913"/>
              </a:xfrm>
              <a:prstGeom prst="ellips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cs typeface="Lucida Sans"/>
                </a:endParaRPr>
              </a:p>
            </p:txBody>
          </p:sp>
          <p:sp>
            <p:nvSpPr>
              <p:cNvPr id="33" name="Oval 598">
                <a:extLst>
                  <a:ext uri="{FF2B5EF4-FFF2-40B4-BE49-F238E27FC236}">
                    <a16:creationId xmlns:a16="http://schemas.microsoft.com/office/drawing/2014/main" xmlns="" id="{660705D8-08ED-0A46-91D0-23CB490487A7}"/>
                  </a:ext>
                </a:extLst>
              </p:cNvPr>
              <p:cNvSpPr>
                <a:spLocks noChangeArrowheads="1"/>
              </p:cNvSpPr>
              <p:nvPr/>
            </p:nvSpPr>
            <p:spPr bwMode="auto">
              <a:xfrm>
                <a:off x="4519613" y="2855912"/>
                <a:ext cx="58738" cy="66675"/>
              </a:xfrm>
              <a:prstGeom prst="ellips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cs typeface="Lucida Sans"/>
                </a:endParaRPr>
              </a:p>
            </p:txBody>
          </p:sp>
          <p:sp>
            <p:nvSpPr>
              <p:cNvPr id="34" name="Freeform 599">
                <a:extLst>
                  <a:ext uri="{FF2B5EF4-FFF2-40B4-BE49-F238E27FC236}">
                    <a16:creationId xmlns:a16="http://schemas.microsoft.com/office/drawing/2014/main" xmlns="" id="{EC0F99CD-5DCA-6941-A25A-7347F61B3E48}"/>
                  </a:ext>
                </a:extLst>
              </p:cNvPr>
              <p:cNvSpPr>
                <a:spLocks/>
              </p:cNvSpPr>
              <p:nvPr/>
            </p:nvSpPr>
            <p:spPr bwMode="auto">
              <a:xfrm>
                <a:off x="4484688" y="2922587"/>
                <a:ext cx="127000" cy="50800"/>
              </a:xfrm>
              <a:custGeom>
                <a:avLst/>
                <a:gdLst/>
                <a:ahLst/>
                <a:cxnLst>
                  <a:cxn ang="0">
                    <a:pos x="0" y="26"/>
                  </a:cxn>
                  <a:cxn ang="0">
                    <a:pos x="33" y="0"/>
                  </a:cxn>
                  <a:cxn ang="0">
                    <a:pos x="66" y="24"/>
                  </a:cxn>
                </a:cxnLst>
                <a:rect l="0" t="0" r="r" b="b"/>
                <a:pathLst>
                  <a:path w="66" h="26">
                    <a:moveTo>
                      <a:pt x="0" y="26"/>
                    </a:moveTo>
                    <a:cubicBezTo>
                      <a:pt x="4" y="11"/>
                      <a:pt x="14" y="0"/>
                      <a:pt x="33" y="0"/>
                    </a:cubicBezTo>
                    <a:cubicBezTo>
                      <a:pt x="52" y="0"/>
                      <a:pt x="62" y="10"/>
                      <a:pt x="66" y="24"/>
                    </a:cubicBezTo>
                  </a:path>
                </a:pathLst>
              </a:cu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cs typeface="Lucida Sans"/>
                </a:endParaRPr>
              </a:p>
            </p:txBody>
          </p:sp>
          <p:sp>
            <p:nvSpPr>
              <p:cNvPr id="35" name="Line 600">
                <a:extLst>
                  <a:ext uri="{FF2B5EF4-FFF2-40B4-BE49-F238E27FC236}">
                    <a16:creationId xmlns:a16="http://schemas.microsoft.com/office/drawing/2014/main" xmlns="" id="{25C9E789-C79D-4A41-BF22-9059B48713C7}"/>
                  </a:ext>
                </a:extLst>
              </p:cNvPr>
              <p:cNvSpPr>
                <a:spLocks noChangeShapeType="1"/>
              </p:cNvSpPr>
              <p:nvPr/>
            </p:nvSpPr>
            <p:spPr bwMode="auto">
              <a:xfrm flipH="1" flipV="1">
                <a:off x="4638676" y="2962275"/>
                <a:ext cx="95250" cy="39688"/>
              </a:xfrm>
              <a:prstGeom prst="lin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cs typeface="Lucida Sans"/>
                </a:endParaRPr>
              </a:p>
            </p:txBody>
          </p:sp>
          <p:sp>
            <p:nvSpPr>
              <p:cNvPr id="36" name="Line 601">
                <a:extLst>
                  <a:ext uri="{FF2B5EF4-FFF2-40B4-BE49-F238E27FC236}">
                    <a16:creationId xmlns:a16="http://schemas.microsoft.com/office/drawing/2014/main" xmlns="" id="{57218B82-A643-2F45-B383-B495DDEB8AE1}"/>
                  </a:ext>
                </a:extLst>
              </p:cNvPr>
              <p:cNvSpPr>
                <a:spLocks noChangeShapeType="1"/>
              </p:cNvSpPr>
              <p:nvPr/>
            </p:nvSpPr>
            <p:spPr bwMode="auto">
              <a:xfrm flipH="1">
                <a:off x="4640263" y="2841625"/>
                <a:ext cx="96838" cy="42863"/>
              </a:xfrm>
              <a:prstGeom prst="lin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cs typeface="Lucida Sans"/>
                </a:endParaRPr>
              </a:p>
            </p:txBody>
          </p:sp>
        </p:grpSp>
        <p:sp>
          <p:nvSpPr>
            <p:cNvPr id="11" name="Rectangle 10">
              <a:extLst>
                <a:ext uri="{FF2B5EF4-FFF2-40B4-BE49-F238E27FC236}">
                  <a16:creationId xmlns:a16="http://schemas.microsoft.com/office/drawing/2014/main" xmlns="" id="{B4CE75E2-E64D-7F4F-B72E-AD8ED1BFCEAD}"/>
                </a:ext>
              </a:extLst>
            </p:cNvPr>
            <p:cNvSpPr/>
            <p:nvPr/>
          </p:nvSpPr>
          <p:spPr>
            <a:xfrm>
              <a:off x="5621738" y="2777210"/>
              <a:ext cx="1406532" cy="533400"/>
            </a:xfrm>
            <a:prstGeom prst="rect">
              <a:avLst/>
            </a:prstGeom>
            <a:noFill/>
            <a:ln w="9525" cap="flat" cmpd="sng" algn="ctr">
              <a:noFill/>
              <a:prstDash val="solid"/>
            </a:ln>
            <a:effectLst/>
          </p:spPr>
          <p:txBody>
            <a:bodyPr rtlCol="0" anchor="ctr"/>
            <a:lstStyle/>
            <a:p>
              <a:pPr lvl="0" algn="ctr"/>
              <a:r>
                <a:rPr lang="en-US" sz="1400" b="1" kern="0" dirty="0">
                  <a:solidFill>
                    <a:schemeClr val="tx1">
                      <a:lumMod val="85000"/>
                      <a:lumOff val="15000"/>
                    </a:schemeClr>
                  </a:solidFill>
                  <a:cs typeface="Lucida Sans"/>
                </a:rPr>
                <a:t>Data Engineering</a:t>
              </a:r>
            </a:p>
            <a:p>
              <a:pPr lvl="0" algn="ctr"/>
              <a:r>
                <a:rPr lang="en-US" sz="1400" b="1" kern="0" dirty="0">
                  <a:solidFill>
                    <a:schemeClr val="tx1">
                      <a:lumMod val="85000"/>
                      <a:lumOff val="15000"/>
                    </a:schemeClr>
                  </a:solidFill>
                  <a:cs typeface="Lucida Sans"/>
                </a:rPr>
                <a:t>Capabilities</a:t>
              </a:r>
            </a:p>
          </p:txBody>
        </p:sp>
        <p:grpSp>
          <p:nvGrpSpPr>
            <p:cNvPr id="12" name="Group 11">
              <a:extLst>
                <a:ext uri="{FF2B5EF4-FFF2-40B4-BE49-F238E27FC236}">
                  <a16:creationId xmlns:a16="http://schemas.microsoft.com/office/drawing/2014/main" xmlns="" id="{A8A58CC0-C67C-3242-BCE3-A4CF178665B9}"/>
                </a:ext>
              </a:extLst>
            </p:cNvPr>
            <p:cNvGrpSpPr/>
            <p:nvPr/>
          </p:nvGrpSpPr>
          <p:grpSpPr>
            <a:xfrm>
              <a:off x="6553200" y="3733800"/>
              <a:ext cx="802142" cy="506980"/>
              <a:chOff x="5400217" y="3303020"/>
              <a:chExt cx="802142" cy="506980"/>
            </a:xfrm>
          </p:grpSpPr>
          <p:sp>
            <p:nvSpPr>
              <p:cNvPr id="18" name="Freeform 575">
                <a:extLst>
                  <a:ext uri="{FF2B5EF4-FFF2-40B4-BE49-F238E27FC236}">
                    <a16:creationId xmlns:a16="http://schemas.microsoft.com/office/drawing/2014/main" xmlns="" id="{E0C13D39-7A01-304F-B32A-DF64033687F9}"/>
                  </a:ext>
                </a:extLst>
              </p:cNvPr>
              <p:cNvSpPr>
                <a:spLocks/>
              </p:cNvSpPr>
              <p:nvPr/>
            </p:nvSpPr>
            <p:spPr bwMode="auto">
              <a:xfrm>
                <a:off x="5400217" y="3306491"/>
                <a:ext cx="802142" cy="503509"/>
              </a:xfrm>
              <a:custGeom>
                <a:avLst/>
                <a:gdLst/>
                <a:ahLst/>
                <a:cxnLst>
                  <a:cxn ang="0">
                    <a:pos x="189" y="106"/>
                  </a:cxn>
                  <a:cxn ang="0">
                    <a:pos x="176" y="119"/>
                  </a:cxn>
                  <a:cxn ang="0">
                    <a:pos x="12" y="119"/>
                  </a:cxn>
                  <a:cxn ang="0">
                    <a:pos x="0" y="106"/>
                  </a:cxn>
                  <a:cxn ang="0">
                    <a:pos x="172" y="106"/>
                  </a:cxn>
                  <a:cxn ang="0">
                    <a:pos x="172" y="0"/>
                  </a:cxn>
                  <a:cxn ang="0">
                    <a:pos x="17" y="0"/>
                  </a:cxn>
                  <a:cxn ang="0">
                    <a:pos x="17" y="91"/>
                  </a:cxn>
                </a:cxnLst>
                <a:rect l="0" t="0" r="r" b="b"/>
                <a:pathLst>
                  <a:path w="189" h="119">
                    <a:moveTo>
                      <a:pt x="189" y="106"/>
                    </a:moveTo>
                    <a:cubicBezTo>
                      <a:pt x="189" y="113"/>
                      <a:pt x="184" y="119"/>
                      <a:pt x="176" y="119"/>
                    </a:cubicBezTo>
                    <a:cubicBezTo>
                      <a:pt x="12" y="119"/>
                      <a:pt x="12" y="119"/>
                      <a:pt x="12" y="119"/>
                    </a:cubicBezTo>
                    <a:cubicBezTo>
                      <a:pt x="5" y="119"/>
                      <a:pt x="0" y="113"/>
                      <a:pt x="0" y="106"/>
                    </a:cubicBezTo>
                    <a:cubicBezTo>
                      <a:pt x="172" y="106"/>
                      <a:pt x="172" y="106"/>
                      <a:pt x="172" y="106"/>
                    </a:cubicBezTo>
                    <a:cubicBezTo>
                      <a:pt x="172" y="0"/>
                      <a:pt x="172" y="0"/>
                      <a:pt x="172" y="0"/>
                    </a:cubicBezTo>
                    <a:cubicBezTo>
                      <a:pt x="17" y="0"/>
                      <a:pt x="17" y="0"/>
                      <a:pt x="17" y="0"/>
                    </a:cubicBezTo>
                    <a:cubicBezTo>
                      <a:pt x="17" y="91"/>
                      <a:pt x="17" y="91"/>
                      <a:pt x="17" y="91"/>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cs typeface="Lucida Sans"/>
                </a:endParaRPr>
              </a:p>
            </p:txBody>
          </p:sp>
          <p:sp>
            <p:nvSpPr>
              <p:cNvPr id="19" name="Freeform 576">
                <a:extLst>
                  <a:ext uri="{FF2B5EF4-FFF2-40B4-BE49-F238E27FC236}">
                    <a16:creationId xmlns:a16="http://schemas.microsoft.com/office/drawing/2014/main" xmlns="" id="{2C1EBD86-9D2B-9944-A7E0-667765177CFA}"/>
                  </a:ext>
                </a:extLst>
              </p:cNvPr>
              <p:cNvSpPr>
                <a:spLocks/>
              </p:cNvSpPr>
              <p:nvPr/>
            </p:nvSpPr>
            <p:spPr bwMode="auto">
              <a:xfrm>
                <a:off x="5702321" y="3382868"/>
                <a:ext cx="187513" cy="305577"/>
              </a:xfrm>
              <a:custGeom>
                <a:avLst/>
                <a:gdLst/>
                <a:ahLst/>
                <a:cxnLst>
                  <a:cxn ang="0">
                    <a:pos x="33" y="41"/>
                  </a:cxn>
                  <a:cxn ang="0">
                    <a:pos x="44" y="22"/>
                  </a:cxn>
                  <a:cxn ang="0">
                    <a:pos x="22" y="0"/>
                  </a:cxn>
                  <a:cxn ang="0">
                    <a:pos x="0" y="22"/>
                  </a:cxn>
                  <a:cxn ang="0">
                    <a:pos x="12" y="41"/>
                  </a:cxn>
                  <a:cxn ang="0">
                    <a:pos x="12" y="52"/>
                  </a:cxn>
                  <a:cxn ang="0">
                    <a:pos x="33" y="52"/>
                  </a:cxn>
                  <a:cxn ang="0">
                    <a:pos x="33" y="64"/>
                  </a:cxn>
                  <a:cxn ang="0">
                    <a:pos x="28" y="69"/>
                  </a:cxn>
                  <a:cxn ang="0">
                    <a:pos x="28" y="69"/>
                  </a:cxn>
                  <a:cxn ang="0">
                    <a:pos x="22" y="72"/>
                  </a:cxn>
                  <a:cxn ang="0">
                    <a:pos x="16" y="69"/>
                  </a:cxn>
                  <a:cxn ang="0">
                    <a:pos x="16" y="69"/>
                  </a:cxn>
                  <a:cxn ang="0">
                    <a:pos x="12" y="64"/>
                  </a:cxn>
                  <a:cxn ang="0">
                    <a:pos x="12" y="60"/>
                  </a:cxn>
                </a:cxnLst>
                <a:rect l="0" t="0" r="r" b="b"/>
                <a:pathLst>
                  <a:path w="44" h="72">
                    <a:moveTo>
                      <a:pt x="33" y="41"/>
                    </a:moveTo>
                    <a:cubicBezTo>
                      <a:pt x="40" y="38"/>
                      <a:pt x="44" y="30"/>
                      <a:pt x="44" y="22"/>
                    </a:cubicBezTo>
                    <a:cubicBezTo>
                      <a:pt x="44" y="10"/>
                      <a:pt x="35" y="0"/>
                      <a:pt x="22" y="0"/>
                    </a:cubicBezTo>
                    <a:cubicBezTo>
                      <a:pt x="10" y="0"/>
                      <a:pt x="0" y="10"/>
                      <a:pt x="0" y="22"/>
                    </a:cubicBezTo>
                    <a:cubicBezTo>
                      <a:pt x="0" y="30"/>
                      <a:pt x="5" y="38"/>
                      <a:pt x="12" y="41"/>
                    </a:cubicBezTo>
                    <a:cubicBezTo>
                      <a:pt x="12" y="52"/>
                      <a:pt x="12" y="52"/>
                      <a:pt x="12" y="52"/>
                    </a:cubicBezTo>
                    <a:cubicBezTo>
                      <a:pt x="33" y="52"/>
                      <a:pt x="33" y="52"/>
                      <a:pt x="33" y="52"/>
                    </a:cubicBezTo>
                    <a:cubicBezTo>
                      <a:pt x="33" y="64"/>
                      <a:pt x="33" y="64"/>
                      <a:pt x="33" y="64"/>
                    </a:cubicBezTo>
                    <a:cubicBezTo>
                      <a:pt x="33" y="66"/>
                      <a:pt x="31" y="68"/>
                      <a:pt x="28" y="69"/>
                    </a:cubicBezTo>
                    <a:cubicBezTo>
                      <a:pt x="28" y="69"/>
                      <a:pt x="28" y="69"/>
                      <a:pt x="28" y="69"/>
                    </a:cubicBezTo>
                    <a:cubicBezTo>
                      <a:pt x="28" y="71"/>
                      <a:pt x="26" y="72"/>
                      <a:pt x="22" y="72"/>
                    </a:cubicBezTo>
                    <a:cubicBezTo>
                      <a:pt x="19" y="72"/>
                      <a:pt x="16" y="71"/>
                      <a:pt x="16" y="69"/>
                    </a:cubicBezTo>
                    <a:cubicBezTo>
                      <a:pt x="16" y="69"/>
                      <a:pt x="16" y="69"/>
                      <a:pt x="16" y="69"/>
                    </a:cubicBezTo>
                    <a:cubicBezTo>
                      <a:pt x="13" y="68"/>
                      <a:pt x="12" y="66"/>
                      <a:pt x="12" y="64"/>
                    </a:cubicBezTo>
                    <a:cubicBezTo>
                      <a:pt x="12" y="60"/>
                      <a:pt x="12" y="60"/>
                      <a:pt x="12" y="60"/>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cs typeface="Lucida Sans"/>
                </a:endParaRPr>
              </a:p>
            </p:txBody>
          </p:sp>
          <p:sp>
            <p:nvSpPr>
              <p:cNvPr id="20" name="Freeform 577">
                <a:extLst>
                  <a:ext uri="{FF2B5EF4-FFF2-40B4-BE49-F238E27FC236}">
                    <a16:creationId xmlns:a16="http://schemas.microsoft.com/office/drawing/2014/main" xmlns="" id="{5D3D92A8-FD29-1B42-9B2D-2FEDCEC76691}"/>
                  </a:ext>
                </a:extLst>
              </p:cNvPr>
              <p:cNvSpPr>
                <a:spLocks/>
              </p:cNvSpPr>
              <p:nvPr/>
            </p:nvSpPr>
            <p:spPr bwMode="auto">
              <a:xfrm>
                <a:off x="5740519" y="3410648"/>
                <a:ext cx="69449" cy="69449"/>
              </a:xfrm>
              <a:custGeom>
                <a:avLst/>
                <a:gdLst/>
                <a:ahLst/>
                <a:cxnLst>
                  <a:cxn ang="0">
                    <a:pos x="0" y="16"/>
                  </a:cxn>
                  <a:cxn ang="0">
                    <a:pos x="16" y="0"/>
                  </a:cxn>
                </a:cxnLst>
                <a:rect l="0" t="0" r="r" b="b"/>
                <a:pathLst>
                  <a:path w="16" h="16">
                    <a:moveTo>
                      <a:pt x="0" y="16"/>
                    </a:moveTo>
                    <a:cubicBezTo>
                      <a:pt x="0" y="7"/>
                      <a:pt x="7" y="0"/>
                      <a:pt x="16" y="0"/>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cs typeface="Lucida Sans"/>
                </a:endParaRPr>
              </a:p>
            </p:txBody>
          </p:sp>
          <p:sp>
            <p:nvSpPr>
              <p:cNvPr id="21" name="Line 578">
                <a:extLst>
                  <a:ext uri="{FF2B5EF4-FFF2-40B4-BE49-F238E27FC236}">
                    <a16:creationId xmlns:a16="http://schemas.microsoft.com/office/drawing/2014/main" xmlns="" id="{CA5ABB52-4911-1F47-84B9-3542B984C55C}"/>
                  </a:ext>
                </a:extLst>
              </p:cNvPr>
              <p:cNvSpPr>
                <a:spLocks noChangeShapeType="1"/>
              </p:cNvSpPr>
              <p:nvPr/>
            </p:nvSpPr>
            <p:spPr bwMode="auto">
              <a:xfrm flipV="1">
                <a:off x="5800794" y="3303020"/>
                <a:ext cx="3474" cy="72923"/>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cs typeface="Lucida Sans"/>
                </a:endParaRPr>
              </a:p>
            </p:txBody>
          </p:sp>
          <p:sp>
            <p:nvSpPr>
              <p:cNvPr id="22" name="Line 579">
                <a:extLst>
                  <a:ext uri="{FF2B5EF4-FFF2-40B4-BE49-F238E27FC236}">
                    <a16:creationId xmlns:a16="http://schemas.microsoft.com/office/drawing/2014/main" xmlns="" id="{8190C179-4681-9441-B90B-9025C8B1C56C}"/>
                  </a:ext>
                </a:extLst>
              </p:cNvPr>
              <p:cNvSpPr>
                <a:spLocks noChangeShapeType="1"/>
              </p:cNvSpPr>
              <p:nvPr/>
            </p:nvSpPr>
            <p:spPr bwMode="auto">
              <a:xfrm flipH="1" flipV="1">
                <a:off x="5625927" y="3372452"/>
                <a:ext cx="59033" cy="34725"/>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cs typeface="Lucida Sans"/>
                </a:endParaRPr>
              </a:p>
            </p:txBody>
          </p:sp>
          <p:sp>
            <p:nvSpPr>
              <p:cNvPr id="23" name="Line 580">
                <a:extLst>
                  <a:ext uri="{FF2B5EF4-FFF2-40B4-BE49-F238E27FC236}">
                    <a16:creationId xmlns:a16="http://schemas.microsoft.com/office/drawing/2014/main" xmlns="" id="{27EC6E84-2931-3143-8B29-2CDBA75E522A}"/>
                  </a:ext>
                </a:extLst>
              </p:cNvPr>
              <p:cNvSpPr>
                <a:spLocks noChangeShapeType="1"/>
              </p:cNvSpPr>
              <p:nvPr/>
            </p:nvSpPr>
            <p:spPr bwMode="auto">
              <a:xfrm flipH="1">
                <a:off x="5622455" y="3539131"/>
                <a:ext cx="59033" cy="34725"/>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cs typeface="Lucida Sans"/>
                </a:endParaRPr>
              </a:p>
            </p:txBody>
          </p:sp>
          <p:sp>
            <p:nvSpPr>
              <p:cNvPr id="24" name="Line 581">
                <a:extLst>
                  <a:ext uri="{FF2B5EF4-FFF2-40B4-BE49-F238E27FC236}">
                    <a16:creationId xmlns:a16="http://schemas.microsoft.com/office/drawing/2014/main" xmlns="" id="{0F704389-6DBB-0F43-BFE4-553D163F32BD}"/>
                  </a:ext>
                </a:extLst>
              </p:cNvPr>
              <p:cNvSpPr>
                <a:spLocks noChangeShapeType="1"/>
              </p:cNvSpPr>
              <p:nvPr/>
            </p:nvSpPr>
            <p:spPr bwMode="auto">
              <a:xfrm>
                <a:off x="5907198" y="3542602"/>
                <a:ext cx="59033" cy="34725"/>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cs typeface="Lucida Sans"/>
                </a:endParaRPr>
              </a:p>
            </p:txBody>
          </p:sp>
          <p:sp>
            <p:nvSpPr>
              <p:cNvPr id="25" name="Line 582">
                <a:extLst>
                  <a:ext uri="{FF2B5EF4-FFF2-40B4-BE49-F238E27FC236}">
                    <a16:creationId xmlns:a16="http://schemas.microsoft.com/office/drawing/2014/main" xmlns="" id="{D9FC11DB-0950-D04A-ACEF-6EF0E644C802}"/>
                  </a:ext>
                </a:extLst>
              </p:cNvPr>
              <p:cNvSpPr>
                <a:spLocks noChangeShapeType="1"/>
              </p:cNvSpPr>
              <p:nvPr/>
            </p:nvSpPr>
            <p:spPr bwMode="auto">
              <a:xfrm flipV="1">
                <a:off x="5907198" y="3379397"/>
                <a:ext cx="59033" cy="31253"/>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cs typeface="Lucida Sans"/>
                </a:endParaRPr>
              </a:p>
            </p:txBody>
          </p:sp>
        </p:grpSp>
        <p:grpSp>
          <p:nvGrpSpPr>
            <p:cNvPr id="13" name="Groupe 381">
              <a:extLst>
                <a:ext uri="{FF2B5EF4-FFF2-40B4-BE49-F238E27FC236}">
                  <a16:creationId xmlns:a16="http://schemas.microsoft.com/office/drawing/2014/main" xmlns="" id="{A3428B40-2DB1-5646-97EA-0B6D6061A1C8}"/>
                </a:ext>
              </a:extLst>
            </p:cNvPr>
            <p:cNvGrpSpPr/>
            <p:nvPr/>
          </p:nvGrpSpPr>
          <p:grpSpPr>
            <a:xfrm>
              <a:off x="4903753" y="3276600"/>
              <a:ext cx="735047" cy="472104"/>
              <a:chOff x="2444750" y="3516313"/>
              <a:chExt cx="390525" cy="250825"/>
            </a:xfrm>
          </p:grpSpPr>
          <p:sp>
            <p:nvSpPr>
              <p:cNvPr id="15" name="Freeform 465">
                <a:extLst>
                  <a:ext uri="{FF2B5EF4-FFF2-40B4-BE49-F238E27FC236}">
                    <a16:creationId xmlns:a16="http://schemas.microsoft.com/office/drawing/2014/main" xmlns="" id="{38D14D09-9D7A-054B-B076-F97DB72AED4A}"/>
                  </a:ext>
                </a:extLst>
              </p:cNvPr>
              <p:cNvSpPr>
                <a:spLocks/>
              </p:cNvSpPr>
              <p:nvPr/>
            </p:nvSpPr>
            <p:spPr bwMode="auto">
              <a:xfrm>
                <a:off x="2468563" y="3536950"/>
                <a:ext cx="347663" cy="230188"/>
              </a:xfrm>
              <a:custGeom>
                <a:avLst/>
                <a:gdLst/>
                <a:ahLst/>
                <a:cxnLst>
                  <a:cxn ang="0">
                    <a:pos x="110" y="88"/>
                  </a:cxn>
                  <a:cxn ang="0">
                    <a:pos x="77" y="66"/>
                  </a:cxn>
                  <a:cxn ang="0">
                    <a:pos x="65" y="69"/>
                  </a:cxn>
                  <a:cxn ang="0">
                    <a:pos x="41" y="40"/>
                  </a:cxn>
                  <a:cxn ang="0">
                    <a:pos x="55" y="74"/>
                  </a:cxn>
                  <a:cxn ang="0">
                    <a:pos x="48" y="82"/>
                  </a:cxn>
                  <a:cxn ang="0">
                    <a:pos x="41" y="102"/>
                  </a:cxn>
                  <a:cxn ang="0">
                    <a:pos x="6" y="102"/>
                  </a:cxn>
                  <a:cxn ang="0">
                    <a:pos x="6" y="49"/>
                  </a:cxn>
                  <a:cxn ang="0">
                    <a:pos x="41" y="9"/>
                  </a:cxn>
                  <a:cxn ang="0">
                    <a:pos x="77" y="0"/>
                  </a:cxn>
                  <a:cxn ang="0">
                    <a:pos x="113" y="9"/>
                  </a:cxn>
                  <a:cxn ang="0">
                    <a:pos x="148" y="49"/>
                  </a:cxn>
                  <a:cxn ang="0">
                    <a:pos x="148" y="102"/>
                  </a:cxn>
                  <a:cxn ang="0">
                    <a:pos x="60" y="102"/>
                  </a:cxn>
                  <a:cxn ang="0">
                    <a:pos x="60" y="89"/>
                  </a:cxn>
                  <a:cxn ang="0">
                    <a:pos x="97" y="89"/>
                  </a:cxn>
                  <a:cxn ang="0">
                    <a:pos x="97" y="94"/>
                  </a:cxn>
                </a:cxnLst>
                <a:rect l="0" t="0" r="r" b="b"/>
                <a:pathLst>
                  <a:path w="154" h="102">
                    <a:moveTo>
                      <a:pt x="110" y="88"/>
                    </a:moveTo>
                    <a:cubicBezTo>
                      <a:pt x="106" y="78"/>
                      <a:pt x="91" y="66"/>
                      <a:pt x="77" y="66"/>
                    </a:cubicBezTo>
                    <a:cubicBezTo>
                      <a:pt x="72" y="67"/>
                      <a:pt x="70" y="67"/>
                      <a:pt x="65" y="69"/>
                    </a:cubicBezTo>
                    <a:cubicBezTo>
                      <a:pt x="56" y="59"/>
                      <a:pt x="49" y="50"/>
                      <a:pt x="41" y="40"/>
                    </a:cubicBezTo>
                    <a:cubicBezTo>
                      <a:pt x="47" y="55"/>
                      <a:pt x="53" y="67"/>
                      <a:pt x="55" y="74"/>
                    </a:cubicBezTo>
                    <a:cubicBezTo>
                      <a:pt x="52" y="78"/>
                      <a:pt x="50" y="78"/>
                      <a:pt x="48" y="82"/>
                    </a:cubicBezTo>
                    <a:cubicBezTo>
                      <a:pt x="46" y="85"/>
                      <a:pt x="42" y="93"/>
                      <a:pt x="41" y="102"/>
                    </a:cubicBezTo>
                    <a:cubicBezTo>
                      <a:pt x="6" y="102"/>
                      <a:pt x="6" y="102"/>
                      <a:pt x="6" y="102"/>
                    </a:cubicBezTo>
                    <a:cubicBezTo>
                      <a:pt x="1" y="84"/>
                      <a:pt x="0" y="66"/>
                      <a:pt x="6" y="49"/>
                    </a:cubicBezTo>
                    <a:cubicBezTo>
                      <a:pt x="13" y="33"/>
                      <a:pt x="25" y="18"/>
                      <a:pt x="41" y="9"/>
                    </a:cubicBezTo>
                    <a:cubicBezTo>
                      <a:pt x="53" y="3"/>
                      <a:pt x="63" y="0"/>
                      <a:pt x="77" y="0"/>
                    </a:cubicBezTo>
                    <a:cubicBezTo>
                      <a:pt x="90" y="0"/>
                      <a:pt x="104" y="4"/>
                      <a:pt x="113" y="9"/>
                    </a:cubicBezTo>
                    <a:cubicBezTo>
                      <a:pt x="121" y="14"/>
                      <a:pt x="140" y="28"/>
                      <a:pt x="148" y="49"/>
                    </a:cubicBezTo>
                    <a:cubicBezTo>
                      <a:pt x="154" y="66"/>
                      <a:pt x="153" y="86"/>
                      <a:pt x="148" y="102"/>
                    </a:cubicBezTo>
                    <a:cubicBezTo>
                      <a:pt x="60" y="102"/>
                      <a:pt x="60" y="102"/>
                      <a:pt x="60" y="102"/>
                    </a:cubicBezTo>
                    <a:cubicBezTo>
                      <a:pt x="60" y="89"/>
                      <a:pt x="60" y="89"/>
                      <a:pt x="60" y="89"/>
                    </a:cubicBezTo>
                    <a:cubicBezTo>
                      <a:pt x="97" y="89"/>
                      <a:pt x="97" y="89"/>
                      <a:pt x="97" y="89"/>
                    </a:cubicBezTo>
                    <a:cubicBezTo>
                      <a:pt x="97" y="94"/>
                      <a:pt x="97" y="94"/>
                      <a:pt x="97" y="94"/>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cs typeface="Lucida Sans"/>
                </a:endParaRPr>
              </a:p>
            </p:txBody>
          </p:sp>
          <p:sp>
            <p:nvSpPr>
              <p:cNvPr id="16" name="Freeform 466">
                <a:extLst>
                  <a:ext uri="{FF2B5EF4-FFF2-40B4-BE49-F238E27FC236}">
                    <a16:creationId xmlns:a16="http://schemas.microsoft.com/office/drawing/2014/main" xmlns="" id="{2A3EA42F-93EB-5B4A-AA43-56E339F911F7}"/>
                  </a:ext>
                </a:extLst>
              </p:cNvPr>
              <p:cNvSpPr>
                <a:spLocks/>
              </p:cNvSpPr>
              <p:nvPr/>
            </p:nvSpPr>
            <p:spPr bwMode="auto">
              <a:xfrm>
                <a:off x="2517775" y="3552825"/>
                <a:ext cx="268288" cy="146050"/>
              </a:xfrm>
              <a:custGeom>
                <a:avLst/>
                <a:gdLst/>
                <a:ahLst/>
                <a:cxnLst>
                  <a:cxn ang="0">
                    <a:pos x="10" y="28"/>
                  </a:cxn>
                  <a:cxn ang="0">
                    <a:pos x="0" y="41"/>
                  </a:cxn>
                  <a:cxn ang="0">
                    <a:pos x="18" y="14"/>
                  </a:cxn>
                  <a:cxn ang="0">
                    <a:pos x="72" y="6"/>
                  </a:cxn>
                  <a:cxn ang="0">
                    <a:pos x="114" y="50"/>
                  </a:cxn>
                  <a:cxn ang="0">
                    <a:pos x="119" y="50"/>
                  </a:cxn>
                  <a:cxn ang="0">
                    <a:pos x="105" y="65"/>
                  </a:cxn>
                  <a:cxn ang="0">
                    <a:pos x="86" y="52"/>
                  </a:cxn>
                  <a:cxn ang="0">
                    <a:pos x="91" y="51"/>
                  </a:cxn>
                  <a:cxn ang="0">
                    <a:pos x="76" y="25"/>
                  </a:cxn>
                  <a:cxn ang="0">
                    <a:pos x="44" y="13"/>
                  </a:cxn>
                  <a:cxn ang="0">
                    <a:pos x="15" y="24"/>
                  </a:cxn>
                </a:cxnLst>
                <a:rect l="0" t="0" r="r" b="b"/>
                <a:pathLst>
                  <a:path w="119" h="65">
                    <a:moveTo>
                      <a:pt x="10" y="28"/>
                    </a:moveTo>
                    <a:cubicBezTo>
                      <a:pt x="0" y="41"/>
                      <a:pt x="0" y="41"/>
                      <a:pt x="0" y="41"/>
                    </a:cubicBezTo>
                    <a:cubicBezTo>
                      <a:pt x="5" y="27"/>
                      <a:pt x="9" y="21"/>
                      <a:pt x="18" y="14"/>
                    </a:cubicBezTo>
                    <a:cubicBezTo>
                      <a:pt x="32" y="3"/>
                      <a:pt x="57" y="0"/>
                      <a:pt x="72" y="6"/>
                    </a:cubicBezTo>
                    <a:cubicBezTo>
                      <a:pt x="87" y="11"/>
                      <a:pt x="107" y="22"/>
                      <a:pt x="114" y="50"/>
                    </a:cubicBezTo>
                    <a:cubicBezTo>
                      <a:pt x="116" y="50"/>
                      <a:pt x="117" y="50"/>
                      <a:pt x="119" y="50"/>
                    </a:cubicBezTo>
                    <a:cubicBezTo>
                      <a:pt x="105" y="65"/>
                      <a:pt x="105" y="65"/>
                      <a:pt x="105" y="65"/>
                    </a:cubicBezTo>
                    <a:cubicBezTo>
                      <a:pt x="86" y="52"/>
                      <a:pt x="86" y="52"/>
                      <a:pt x="86" y="52"/>
                    </a:cubicBezTo>
                    <a:cubicBezTo>
                      <a:pt x="91" y="51"/>
                      <a:pt x="91" y="51"/>
                      <a:pt x="91" y="51"/>
                    </a:cubicBezTo>
                    <a:cubicBezTo>
                      <a:pt x="88" y="41"/>
                      <a:pt x="80" y="30"/>
                      <a:pt x="76" y="25"/>
                    </a:cubicBezTo>
                    <a:cubicBezTo>
                      <a:pt x="69" y="19"/>
                      <a:pt x="58" y="13"/>
                      <a:pt x="44" y="13"/>
                    </a:cubicBezTo>
                    <a:cubicBezTo>
                      <a:pt x="34" y="14"/>
                      <a:pt x="24" y="17"/>
                      <a:pt x="15" y="24"/>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cs typeface="Lucida Sans"/>
                </a:endParaRPr>
              </a:p>
            </p:txBody>
          </p:sp>
          <p:sp>
            <p:nvSpPr>
              <p:cNvPr id="17" name="Freeform 467">
                <a:extLst>
                  <a:ext uri="{FF2B5EF4-FFF2-40B4-BE49-F238E27FC236}">
                    <a16:creationId xmlns:a16="http://schemas.microsoft.com/office/drawing/2014/main" xmlns="" id="{8818F226-FF09-CA42-8986-D7E087AA2FC8}"/>
                  </a:ext>
                </a:extLst>
              </p:cNvPr>
              <p:cNvSpPr>
                <a:spLocks/>
              </p:cNvSpPr>
              <p:nvPr/>
            </p:nvSpPr>
            <p:spPr bwMode="auto">
              <a:xfrm>
                <a:off x="2444750" y="3516313"/>
                <a:ext cx="390525" cy="250825"/>
              </a:xfrm>
              <a:custGeom>
                <a:avLst/>
                <a:gdLst/>
                <a:ahLst/>
                <a:cxnLst>
                  <a:cxn ang="0">
                    <a:pos x="7" y="111"/>
                  </a:cxn>
                  <a:cxn ang="0">
                    <a:pos x="7" y="53"/>
                  </a:cxn>
                  <a:cxn ang="0">
                    <a:pos x="47" y="10"/>
                  </a:cxn>
                  <a:cxn ang="0">
                    <a:pos x="87" y="0"/>
                  </a:cxn>
                  <a:cxn ang="0">
                    <a:pos x="128" y="10"/>
                  </a:cxn>
                  <a:cxn ang="0">
                    <a:pos x="167" y="53"/>
                  </a:cxn>
                  <a:cxn ang="0">
                    <a:pos x="167" y="111"/>
                  </a:cxn>
                </a:cxnLst>
                <a:rect l="0" t="0" r="r" b="b"/>
                <a:pathLst>
                  <a:path w="174" h="111">
                    <a:moveTo>
                      <a:pt x="7" y="111"/>
                    </a:moveTo>
                    <a:cubicBezTo>
                      <a:pt x="1" y="92"/>
                      <a:pt x="0" y="72"/>
                      <a:pt x="7" y="53"/>
                    </a:cubicBezTo>
                    <a:cubicBezTo>
                      <a:pt x="14" y="36"/>
                      <a:pt x="28" y="20"/>
                      <a:pt x="47" y="10"/>
                    </a:cubicBezTo>
                    <a:cubicBezTo>
                      <a:pt x="60" y="3"/>
                      <a:pt x="71" y="0"/>
                      <a:pt x="87" y="0"/>
                    </a:cubicBezTo>
                    <a:cubicBezTo>
                      <a:pt x="101" y="0"/>
                      <a:pt x="118" y="4"/>
                      <a:pt x="128" y="10"/>
                    </a:cubicBezTo>
                    <a:cubicBezTo>
                      <a:pt x="137" y="15"/>
                      <a:pt x="158" y="30"/>
                      <a:pt x="167" y="53"/>
                    </a:cubicBezTo>
                    <a:cubicBezTo>
                      <a:pt x="174" y="72"/>
                      <a:pt x="173" y="93"/>
                      <a:pt x="167" y="111"/>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cs typeface="Lucida Sans"/>
                </a:endParaRPr>
              </a:p>
            </p:txBody>
          </p:sp>
        </p:grpSp>
        <p:sp>
          <p:nvSpPr>
            <p:cNvPr id="14" name="Oval 13">
              <a:extLst>
                <a:ext uri="{FF2B5EF4-FFF2-40B4-BE49-F238E27FC236}">
                  <a16:creationId xmlns:a16="http://schemas.microsoft.com/office/drawing/2014/main" xmlns="" id="{58A81A8E-22BE-FA44-A04C-24853B251D53}"/>
                </a:ext>
              </a:extLst>
            </p:cNvPr>
            <p:cNvSpPr/>
            <p:nvPr>
              <p:custDataLst>
                <p:tags r:id="rId1"/>
              </p:custDataLst>
            </p:nvPr>
          </p:nvSpPr>
          <p:spPr>
            <a:xfrm>
              <a:off x="4466588" y="1193369"/>
              <a:ext cx="3687522" cy="3687820"/>
            </a:xfrm>
            <a:prstGeom prst="ellipse">
              <a:avLst/>
            </a:prstGeom>
            <a:noFill/>
            <a:ln w="1016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prstTxWarp prst="textArchDown">
                <a:avLst/>
              </a:prstTxWarp>
            </a:bodyPr>
            <a:lstStyle/>
            <a:p>
              <a:pPr algn="ctr"/>
              <a:endParaRPr lang="en-GB" sz="1200" b="1" kern="0" dirty="0">
                <a:solidFill>
                  <a:srgbClr val="007295"/>
                </a:solidFill>
                <a:cs typeface="Lucida Sans"/>
              </a:endParaRPr>
            </a:p>
          </p:txBody>
        </p:sp>
      </p:grpSp>
      <p:cxnSp>
        <p:nvCxnSpPr>
          <p:cNvPr id="37" name="Straight Connector 152">
            <a:extLst>
              <a:ext uri="{FF2B5EF4-FFF2-40B4-BE49-F238E27FC236}">
                <a16:creationId xmlns:a16="http://schemas.microsoft.com/office/drawing/2014/main" xmlns="" id="{F8675E97-D8EA-7043-B664-FD380311A7AF}"/>
              </a:ext>
            </a:extLst>
          </p:cNvPr>
          <p:cNvCxnSpPr>
            <a:cxnSpLocks noChangeShapeType="1"/>
          </p:cNvCxnSpPr>
          <p:nvPr/>
        </p:nvCxnSpPr>
        <p:spPr bwMode="auto">
          <a:xfrm>
            <a:off x="1124058" y="1676400"/>
            <a:ext cx="4207080" cy="843"/>
          </a:xfrm>
          <a:prstGeom prst="line">
            <a:avLst/>
          </a:prstGeom>
          <a:noFill/>
          <a:ln w="12700" cap="rnd" algn="ctr">
            <a:gradFill flip="none" rotWithShape="1">
              <a:gsLst>
                <a:gs pos="0">
                  <a:srgbClr val="007295"/>
                </a:gs>
                <a:gs pos="50000">
                  <a:srgbClr val="007295"/>
                </a:gs>
                <a:gs pos="100000">
                  <a:schemeClr val="bg1"/>
                </a:gs>
              </a:gsLst>
              <a:lin ang="0" scaled="1"/>
              <a:tileRect/>
            </a:gradFill>
            <a:round/>
            <a:headEnd type="oval" w="med" len="med"/>
            <a:tailEnd type="oval" w="med" len="med"/>
          </a:ln>
        </p:spPr>
      </p:cxnSp>
      <p:sp>
        <p:nvSpPr>
          <p:cNvPr id="38" name="TextBox 37">
            <a:extLst>
              <a:ext uri="{FF2B5EF4-FFF2-40B4-BE49-F238E27FC236}">
                <a16:creationId xmlns:a16="http://schemas.microsoft.com/office/drawing/2014/main" xmlns="" id="{FDAF9577-F0E3-4F43-9D4F-8CB2BD1A3980}"/>
              </a:ext>
            </a:extLst>
          </p:cNvPr>
          <p:cNvSpPr txBox="1"/>
          <p:nvPr/>
        </p:nvSpPr>
        <p:spPr>
          <a:xfrm>
            <a:off x="1141797" y="1194727"/>
            <a:ext cx="2712454" cy="400110"/>
          </a:xfrm>
          <a:prstGeom prst="rect">
            <a:avLst/>
          </a:prstGeom>
          <a:noFill/>
        </p:spPr>
        <p:txBody>
          <a:bodyPr wrap="square" rtlCol="0">
            <a:spAutoFit/>
          </a:bodyPr>
          <a:lstStyle/>
          <a:p>
            <a:r>
              <a:rPr lang="en-US" sz="2000" dirty="0">
                <a:solidFill>
                  <a:schemeClr val="accent5">
                    <a:lumMod val="75000"/>
                  </a:schemeClr>
                </a:solidFill>
                <a:cs typeface="Lucida Sans"/>
              </a:rPr>
              <a:t>Applications</a:t>
            </a:r>
          </a:p>
        </p:txBody>
      </p:sp>
      <p:cxnSp>
        <p:nvCxnSpPr>
          <p:cNvPr id="39" name="Straight Connector 152">
            <a:extLst>
              <a:ext uri="{FF2B5EF4-FFF2-40B4-BE49-F238E27FC236}">
                <a16:creationId xmlns:a16="http://schemas.microsoft.com/office/drawing/2014/main" xmlns="" id="{F49E44D2-9AA7-2B48-A6C7-D6151521A64A}"/>
              </a:ext>
            </a:extLst>
          </p:cNvPr>
          <p:cNvCxnSpPr>
            <a:cxnSpLocks noChangeShapeType="1"/>
          </p:cNvCxnSpPr>
          <p:nvPr/>
        </p:nvCxnSpPr>
        <p:spPr bwMode="auto">
          <a:xfrm flipV="1">
            <a:off x="6576728" y="1690005"/>
            <a:ext cx="3384000" cy="0"/>
          </a:xfrm>
          <a:prstGeom prst="line">
            <a:avLst/>
          </a:prstGeom>
          <a:noFill/>
          <a:ln w="12700" cap="rnd" algn="ctr">
            <a:gradFill flip="none" rotWithShape="1">
              <a:gsLst>
                <a:gs pos="0">
                  <a:srgbClr val="E47E1A"/>
                </a:gs>
                <a:gs pos="50000">
                  <a:srgbClr val="E47E1A"/>
                </a:gs>
                <a:gs pos="100000">
                  <a:schemeClr val="bg1"/>
                </a:gs>
              </a:gsLst>
              <a:lin ang="10800000" scaled="1"/>
              <a:tileRect/>
            </a:gradFill>
            <a:round/>
            <a:headEnd type="oval" w="med" len="med"/>
            <a:tailEnd type="oval"/>
          </a:ln>
        </p:spPr>
      </p:cxnSp>
      <p:sp>
        <p:nvSpPr>
          <p:cNvPr id="40" name="TextBox 39">
            <a:extLst>
              <a:ext uri="{FF2B5EF4-FFF2-40B4-BE49-F238E27FC236}">
                <a16:creationId xmlns:a16="http://schemas.microsoft.com/office/drawing/2014/main" xmlns="" id="{5DFD3EAB-4C59-0146-B088-05D65FBBF6E9}"/>
              </a:ext>
            </a:extLst>
          </p:cNvPr>
          <p:cNvSpPr txBox="1"/>
          <p:nvPr/>
        </p:nvSpPr>
        <p:spPr>
          <a:xfrm>
            <a:off x="8102709" y="1163493"/>
            <a:ext cx="1585819" cy="400110"/>
          </a:xfrm>
          <a:prstGeom prst="rect">
            <a:avLst/>
          </a:prstGeom>
          <a:noFill/>
        </p:spPr>
        <p:txBody>
          <a:bodyPr wrap="none" rtlCol="0">
            <a:spAutoFit/>
          </a:bodyPr>
          <a:lstStyle/>
          <a:p>
            <a:r>
              <a:rPr lang="en-US" sz="2000" dirty="0">
                <a:solidFill>
                  <a:srgbClr val="FF9933"/>
                </a:solidFill>
                <a:cs typeface="Lucida Sans"/>
              </a:rPr>
              <a:t>Data Strategy</a:t>
            </a:r>
          </a:p>
        </p:txBody>
      </p:sp>
      <p:cxnSp>
        <p:nvCxnSpPr>
          <p:cNvPr id="41" name="Straight Connector 152">
            <a:extLst>
              <a:ext uri="{FF2B5EF4-FFF2-40B4-BE49-F238E27FC236}">
                <a16:creationId xmlns:a16="http://schemas.microsoft.com/office/drawing/2014/main" xmlns="" id="{DA017D41-F0D7-0044-AD6A-B0213D305089}"/>
              </a:ext>
            </a:extLst>
          </p:cNvPr>
          <p:cNvCxnSpPr>
            <a:cxnSpLocks noChangeShapeType="1"/>
          </p:cNvCxnSpPr>
          <p:nvPr/>
        </p:nvCxnSpPr>
        <p:spPr bwMode="auto">
          <a:xfrm flipH="1">
            <a:off x="894007" y="4068060"/>
            <a:ext cx="3848565" cy="18764"/>
          </a:xfrm>
          <a:prstGeom prst="line">
            <a:avLst/>
          </a:prstGeom>
          <a:noFill/>
          <a:ln w="12700" cap="rnd" algn="ctr">
            <a:gradFill flip="none" rotWithShape="1">
              <a:gsLst>
                <a:gs pos="0">
                  <a:srgbClr val="AC2B37"/>
                </a:gs>
                <a:gs pos="50000">
                  <a:srgbClr val="AC2B37"/>
                </a:gs>
                <a:gs pos="100000">
                  <a:schemeClr val="bg2"/>
                </a:gs>
              </a:gsLst>
              <a:lin ang="10800000" scaled="1"/>
              <a:tileRect/>
            </a:gradFill>
            <a:round/>
            <a:headEnd type="oval" w="med" len="med"/>
            <a:tailEnd type="oval" w="med" len="med"/>
          </a:ln>
        </p:spPr>
      </p:cxnSp>
      <p:sp>
        <p:nvSpPr>
          <p:cNvPr id="42" name="TextBox 41">
            <a:extLst>
              <a:ext uri="{FF2B5EF4-FFF2-40B4-BE49-F238E27FC236}">
                <a16:creationId xmlns:a16="http://schemas.microsoft.com/office/drawing/2014/main" xmlns="" id="{2097BC1E-46E5-D740-8812-FCA0F845C833}"/>
              </a:ext>
            </a:extLst>
          </p:cNvPr>
          <p:cNvSpPr txBox="1"/>
          <p:nvPr/>
        </p:nvSpPr>
        <p:spPr>
          <a:xfrm>
            <a:off x="1110737" y="3603716"/>
            <a:ext cx="1357744" cy="400110"/>
          </a:xfrm>
          <a:prstGeom prst="rect">
            <a:avLst/>
          </a:prstGeom>
          <a:noFill/>
        </p:spPr>
        <p:txBody>
          <a:bodyPr wrap="none" rtlCol="0">
            <a:spAutoFit/>
          </a:bodyPr>
          <a:lstStyle/>
          <a:p>
            <a:pPr algn="r"/>
            <a:r>
              <a:rPr lang="en-US" sz="2000" dirty="0">
                <a:solidFill>
                  <a:srgbClr val="A50021"/>
                </a:solidFill>
                <a:cs typeface="Lucida Sans"/>
              </a:rPr>
              <a:t>Technology</a:t>
            </a:r>
          </a:p>
        </p:txBody>
      </p:sp>
      <p:cxnSp>
        <p:nvCxnSpPr>
          <p:cNvPr id="43" name="Straight Connector 152">
            <a:extLst>
              <a:ext uri="{FF2B5EF4-FFF2-40B4-BE49-F238E27FC236}">
                <a16:creationId xmlns:a16="http://schemas.microsoft.com/office/drawing/2014/main" xmlns="" id="{2B24A904-C7E0-0E4B-9897-C7A21734F8C9}"/>
              </a:ext>
            </a:extLst>
          </p:cNvPr>
          <p:cNvCxnSpPr>
            <a:cxnSpLocks noChangeShapeType="1"/>
          </p:cNvCxnSpPr>
          <p:nvPr/>
        </p:nvCxnSpPr>
        <p:spPr bwMode="auto">
          <a:xfrm flipH="1">
            <a:off x="7024876" y="4077949"/>
            <a:ext cx="2902050" cy="0"/>
          </a:xfrm>
          <a:prstGeom prst="line">
            <a:avLst/>
          </a:prstGeom>
          <a:noFill/>
          <a:ln w="12700" cap="rnd" algn="ctr">
            <a:gradFill flip="none" rotWithShape="1">
              <a:gsLst>
                <a:gs pos="0">
                  <a:srgbClr val="898E10"/>
                </a:gs>
                <a:gs pos="50000">
                  <a:srgbClr val="898E10"/>
                </a:gs>
                <a:gs pos="100000">
                  <a:schemeClr val="bg2"/>
                </a:gs>
              </a:gsLst>
              <a:lin ang="0" scaled="1"/>
              <a:tileRect/>
            </a:gradFill>
            <a:round/>
            <a:headEnd type="oval" w="med" len="med"/>
            <a:tailEnd type="oval" w="med" len="med"/>
          </a:ln>
        </p:spPr>
      </p:cxnSp>
      <p:sp>
        <p:nvSpPr>
          <p:cNvPr id="44" name="TextBox 43">
            <a:extLst>
              <a:ext uri="{FF2B5EF4-FFF2-40B4-BE49-F238E27FC236}">
                <a16:creationId xmlns:a16="http://schemas.microsoft.com/office/drawing/2014/main" xmlns="" id="{75B1ACDD-1B78-C54B-84A0-A99927321566}"/>
              </a:ext>
            </a:extLst>
          </p:cNvPr>
          <p:cNvSpPr txBox="1"/>
          <p:nvPr/>
        </p:nvSpPr>
        <p:spPr>
          <a:xfrm>
            <a:off x="8272587" y="3549047"/>
            <a:ext cx="1418978" cy="400110"/>
          </a:xfrm>
          <a:prstGeom prst="rect">
            <a:avLst/>
          </a:prstGeom>
          <a:noFill/>
        </p:spPr>
        <p:txBody>
          <a:bodyPr wrap="none" rtlCol="0">
            <a:spAutoFit/>
          </a:bodyPr>
          <a:lstStyle/>
          <a:p>
            <a:r>
              <a:rPr lang="en-US" sz="2000" dirty="0">
                <a:solidFill>
                  <a:schemeClr val="accent6">
                    <a:lumMod val="75000"/>
                  </a:schemeClr>
                </a:solidFill>
                <a:cs typeface="Lucida Sans"/>
              </a:rPr>
              <a:t>Engineering</a:t>
            </a:r>
          </a:p>
        </p:txBody>
      </p:sp>
      <p:sp>
        <p:nvSpPr>
          <p:cNvPr id="45" name="Freeform 192">
            <a:extLst>
              <a:ext uri="{FF2B5EF4-FFF2-40B4-BE49-F238E27FC236}">
                <a16:creationId xmlns:a16="http://schemas.microsoft.com/office/drawing/2014/main" xmlns="" id="{3572C062-266B-BF45-9592-40085F74475B}"/>
              </a:ext>
            </a:extLst>
          </p:cNvPr>
          <p:cNvSpPr/>
          <p:nvPr/>
        </p:nvSpPr>
        <p:spPr>
          <a:xfrm>
            <a:off x="3648554" y="4512379"/>
            <a:ext cx="3419100" cy="911551"/>
          </a:xfrm>
          <a:custGeom>
            <a:avLst/>
            <a:gdLst>
              <a:gd name="connsiteX0" fmla="*/ 1843314 w 1843314"/>
              <a:gd name="connsiteY0" fmla="*/ 0 h 609600"/>
              <a:gd name="connsiteX1" fmla="*/ 1843314 w 1843314"/>
              <a:gd name="connsiteY1" fmla="*/ 609600 h 609600"/>
              <a:gd name="connsiteX2" fmla="*/ 0 w 1843314"/>
              <a:gd name="connsiteY2" fmla="*/ 609600 h 609600"/>
            </a:gdLst>
            <a:ahLst/>
            <a:cxnLst>
              <a:cxn ang="0">
                <a:pos x="connsiteX0" y="connsiteY0"/>
              </a:cxn>
              <a:cxn ang="0">
                <a:pos x="connsiteX1" y="connsiteY1"/>
              </a:cxn>
              <a:cxn ang="0">
                <a:pos x="connsiteX2" y="connsiteY2"/>
              </a:cxn>
            </a:cxnLst>
            <a:rect l="l" t="t" r="r" b="b"/>
            <a:pathLst>
              <a:path w="1843314" h="609600">
                <a:moveTo>
                  <a:pt x="1843314" y="0"/>
                </a:moveTo>
                <a:lnTo>
                  <a:pt x="1843314" y="609600"/>
                </a:lnTo>
                <a:lnTo>
                  <a:pt x="0" y="609600"/>
                </a:lnTo>
              </a:path>
            </a:pathLst>
          </a:custGeom>
          <a:noFill/>
          <a:ln w="12700" cap="rnd" algn="ctr">
            <a:solidFill>
              <a:schemeClr val="accent5"/>
            </a:solidFill>
            <a:round/>
            <a:headEnd type="none" w="med" len="med"/>
            <a:tailEnd type="oval"/>
          </a:ln>
        </p:spPr>
        <p:txBody>
          <a:bodyPr rtlCol="0" anchor="ctr"/>
          <a:lstStyle/>
          <a:p>
            <a:pPr algn="ctr"/>
            <a:endParaRPr lang="en-GB" sz="1600">
              <a:cs typeface="Lucida Sans"/>
            </a:endParaRPr>
          </a:p>
        </p:txBody>
      </p:sp>
      <p:sp>
        <p:nvSpPr>
          <p:cNvPr id="46" name="TextBox 45">
            <a:extLst>
              <a:ext uri="{FF2B5EF4-FFF2-40B4-BE49-F238E27FC236}">
                <a16:creationId xmlns:a16="http://schemas.microsoft.com/office/drawing/2014/main" xmlns="" id="{8317D34D-38DC-2445-ADAD-E5F40E27F45C}"/>
              </a:ext>
            </a:extLst>
          </p:cNvPr>
          <p:cNvSpPr txBox="1"/>
          <p:nvPr/>
        </p:nvSpPr>
        <p:spPr>
          <a:xfrm>
            <a:off x="3471896" y="4945589"/>
            <a:ext cx="2892395" cy="400110"/>
          </a:xfrm>
          <a:prstGeom prst="rect">
            <a:avLst/>
          </a:prstGeom>
          <a:noFill/>
        </p:spPr>
        <p:txBody>
          <a:bodyPr wrap="none" rtlCol="0">
            <a:spAutoFit/>
          </a:bodyPr>
          <a:lstStyle/>
          <a:p>
            <a:r>
              <a:rPr lang="en-US" sz="2000" dirty="0">
                <a:solidFill>
                  <a:schemeClr val="accent5"/>
                </a:solidFill>
                <a:cs typeface="Lucida Sans"/>
              </a:rPr>
              <a:t>OCM &amp; Managed Services</a:t>
            </a:r>
          </a:p>
        </p:txBody>
      </p:sp>
      <p:sp>
        <p:nvSpPr>
          <p:cNvPr id="47" name="TextBox 46">
            <a:extLst>
              <a:ext uri="{FF2B5EF4-FFF2-40B4-BE49-F238E27FC236}">
                <a16:creationId xmlns:a16="http://schemas.microsoft.com/office/drawing/2014/main" xmlns="" id="{1FD5F63C-4015-3848-B5D3-920570CE9785}"/>
              </a:ext>
            </a:extLst>
          </p:cNvPr>
          <p:cNvSpPr txBox="1"/>
          <p:nvPr/>
        </p:nvSpPr>
        <p:spPr>
          <a:xfrm>
            <a:off x="1081816" y="1748528"/>
            <a:ext cx="2782755" cy="1041311"/>
          </a:xfrm>
          <a:prstGeom prst="rect">
            <a:avLst/>
          </a:prstGeom>
          <a:noFill/>
        </p:spPr>
        <p:txBody>
          <a:bodyPr wrap="square" numCol="1" rtlCol="0">
            <a:spAutoFit/>
          </a:bodyPr>
          <a:lstStyle/>
          <a:p>
            <a:pPr marL="185738" lvl="0" indent="-185738">
              <a:spcBef>
                <a:spcPts val="150"/>
              </a:spcBef>
              <a:buClr>
                <a:srgbClr val="007295"/>
              </a:buClr>
              <a:buFont typeface="Wingdings" pitchFamily="2" charset="2"/>
              <a:buChar char="§"/>
            </a:pPr>
            <a:r>
              <a:rPr lang="en-US" sz="1100" dirty="0">
                <a:cs typeface="Lucida Sans"/>
              </a:rPr>
              <a:t>Data Lakes</a:t>
            </a:r>
          </a:p>
          <a:p>
            <a:pPr marL="185738" lvl="0" indent="-185738">
              <a:spcBef>
                <a:spcPts val="150"/>
              </a:spcBef>
              <a:buClr>
                <a:srgbClr val="007295"/>
              </a:buClr>
              <a:buFont typeface="Wingdings" pitchFamily="2" charset="2"/>
              <a:buChar char="§"/>
            </a:pPr>
            <a:r>
              <a:rPr lang="en-US" sz="1100" dirty="0">
                <a:cs typeface="Lucida Sans"/>
              </a:rPr>
              <a:t>Data Warehouse</a:t>
            </a:r>
          </a:p>
          <a:p>
            <a:pPr marL="185738" indent="-185738">
              <a:spcBef>
                <a:spcPts val="150"/>
              </a:spcBef>
              <a:buClr>
                <a:srgbClr val="007295"/>
              </a:buClr>
              <a:buFont typeface="Wingdings" pitchFamily="2" charset="2"/>
              <a:buChar char="§"/>
            </a:pPr>
            <a:r>
              <a:rPr lang="en-US" sz="1100" dirty="0">
                <a:cs typeface="Lucida Sans"/>
              </a:rPr>
              <a:t>Visualization</a:t>
            </a:r>
          </a:p>
          <a:p>
            <a:pPr marL="185738" lvl="0" indent="-185738">
              <a:spcBef>
                <a:spcPts val="150"/>
              </a:spcBef>
              <a:buClr>
                <a:srgbClr val="007295"/>
              </a:buClr>
              <a:buFont typeface="Wingdings" pitchFamily="2" charset="2"/>
              <a:buChar char="§"/>
            </a:pPr>
            <a:r>
              <a:rPr lang="en-US" sz="1100" dirty="0">
                <a:cs typeface="Lucida Sans"/>
              </a:rPr>
              <a:t>Decision management systems</a:t>
            </a:r>
          </a:p>
          <a:p>
            <a:pPr marL="185738" lvl="0" indent="-185738">
              <a:spcBef>
                <a:spcPts val="150"/>
              </a:spcBef>
              <a:buClr>
                <a:srgbClr val="007295"/>
              </a:buClr>
              <a:buFont typeface="Wingdings" pitchFamily="2" charset="2"/>
              <a:buChar char="§"/>
            </a:pPr>
            <a:r>
              <a:rPr lang="en-US" sz="1100" dirty="0" err="1">
                <a:cs typeface="Lucida Sans"/>
              </a:rPr>
              <a:t>IoT</a:t>
            </a:r>
            <a:r>
              <a:rPr lang="en-US" sz="1100" dirty="0">
                <a:cs typeface="Lucida Sans"/>
              </a:rPr>
              <a:t> Applications</a:t>
            </a:r>
          </a:p>
        </p:txBody>
      </p:sp>
      <p:sp>
        <p:nvSpPr>
          <p:cNvPr id="48" name="TextBox 47">
            <a:extLst>
              <a:ext uri="{FF2B5EF4-FFF2-40B4-BE49-F238E27FC236}">
                <a16:creationId xmlns:a16="http://schemas.microsoft.com/office/drawing/2014/main" xmlns="" id="{EDCB7398-FAEF-B446-85C2-BBBD11469145}"/>
              </a:ext>
            </a:extLst>
          </p:cNvPr>
          <p:cNvSpPr txBox="1"/>
          <p:nvPr/>
        </p:nvSpPr>
        <p:spPr>
          <a:xfrm>
            <a:off x="8084147" y="1745451"/>
            <a:ext cx="2834946" cy="1210588"/>
          </a:xfrm>
          <a:prstGeom prst="rect">
            <a:avLst/>
          </a:prstGeom>
          <a:noFill/>
        </p:spPr>
        <p:txBody>
          <a:bodyPr wrap="square" numCol="1" rtlCol="0">
            <a:spAutoFit/>
          </a:bodyPr>
          <a:lstStyle/>
          <a:p>
            <a:pPr marL="185738" lvl="0" indent="-185738">
              <a:spcBef>
                <a:spcPts val="150"/>
              </a:spcBef>
              <a:buClr>
                <a:srgbClr val="E47E1A"/>
              </a:buClr>
              <a:buFont typeface="Wingdings" pitchFamily="2" charset="2"/>
              <a:buChar char="§"/>
            </a:pPr>
            <a:r>
              <a:rPr lang="en-US" sz="1100" dirty="0">
                <a:cs typeface="Lucida Sans"/>
              </a:rPr>
              <a:t>Data Monetization Roadmap</a:t>
            </a:r>
          </a:p>
          <a:p>
            <a:pPr marL="185738" lvl="0" indent="-185738">
              <a:spcBef>
                <a:spcPts val="150"/>
              </a:spcBef>
              <a:buClr>
                <a:srgbClr val="E47E1A"/>
              </a:buClr>
              <a:buFont typeface="Wingdings" pitchFamily="2" charset="2"/>
              <a:buChar char="§"/>
            </a:pPr>
            <a:r>
              <a:rPr lang="en-US" sz="1100" dirty="0">
                <a:cs typeface="Lucida Sans"/>
              </a:rPr>
              <a:t>Cloud Strategy &amp; Architecture </a:t>
            </a:r>
          </a:p>
          <a:p>
            <a:pPr marL="185738" lvl="0" indent="-185738">
              <a:spcBef>
                <a:spcPts val="150"/>
              </a:spcBef>
              <a:buClr>
                <a:srgbClr val="E47E1A"/>
              </a:buClr>
              <a:buFont typeface="Wingdings" pitchFamily="2" charset="2"/>
              <a:buChar char="§"/>
            </a:pPr>
            <a:r>
              <a:rPr lang="en-US" sz="1100" dirty="0">
                <a:cs typeface="Lucida Sans"/>
              </a:rPr>
              <a:t>Architecture Evolution</a:t>
            </a:r>
          </a:p>
          <a:p>
            <a:pPr marL="185738" lvl="0" indent="-185738">
              <a:spcBef>
                <a:spcPts val="150"/>
              </a:spcBef>
              <a:buClr>
                <a:srgbClr val="E47E1A"/>
              </a:buClr>
              <a:buFont typeface="Wingdings" pitchFamily="2" charset="2"/>
              <a:buChar char="§"/>
            </a:pPr>
            <a:r>
              <a:rPr lang="en-US" sz="1100" dirty="0">
                <a:cs typeface="Lucida Sans"/>
              </a:rPr>
              <a:t>Data Integration / Consolidation / Harmonization  Framework</a:t>
            </a:r>
          </a:p>
          <a:p>
            <a:pPr marL="185738" lvl="0" indent="-185738">
              <a:spcBef>
                <a:spcPts val="150"/>
              </a:spcBef>
              <a:buClr>
                <a:srgbClr val="E47E1A"/>
              </a:buClr>
              <a:buFont typeface="Wingdings" pitchFamily="2" charset="2"/>
              <a:buChar char="§"/>
            </a:pPr>
            <a:r>
              <a:rPr lang="en-US" sz="1100" dirty="0">
                <a:cs typeface="Lucida Sans"/>
              </a:rPr>
              <a:t>Optimizing BI Investments</a:t>
            </a:r>
          </a:p>
        </p:txBody>
      </p:sp>
      <p:sp>
        <p:nvSpPr>
          <p:cNvPr id="49" name="TextBox 48">
            <a:extLst>
              <a:ext uri="{FF2B5EF4-FFF2-40B4-BE49-F238E27FC236}">
                <a16:creationId xmlns:a16="http://schemas.microsoft.com/office/drawing/2014/main" xmlns="" id="{9BB96EDD-85CD-FF48-AB3A-CE7686D9AA64}"/>
              </a:ext>
            </a:extLst>
          </p:cNvPr>
          <p:cNvSpPr txBox="1"/>
          <p:nvPr/>
        </p:nvSpPr>
        <p:spPr>
          <a:xfrm>
            <a:off x="8091372" y="4227509"/>
            <a:ext cx="3163505" cy="1831271"/>
          </a:xfrm>
          <a:prstGeom prst="rect">
            <a:avLst/>
          </a:prstGeom>
          <a:noFill/>
        </p:spPr>
        <p:txBody>
          <a:bodyPr wrap="square" numCol="1" rtlCol="0">
            <a:noAutofit/>
          </a:bodyPr>
          <a:lstStyle/>
          <a:p>
            <a:pPr marL="185738" lvl="0" indent="-185738">
              <a:spcBef>
                <a:spcPts val="150"/>
              </a:spcBef>
              <a:buClr>
                <a:srgbClr val="898E10"/>
              </a:buClr>
              <a:buFont typeface="Wingdings" pitchFamily="2" charset="2"/>
              <a:buChar char="§"/>
            </a:pPr>
            <a:r>
              <a:rPr lang="en-US" sz="1100" dirty="0">
                <a:cs typeface="Lucida Sans"/>
              </a:rPr>
              <a:t>Structure Data Flows</a:t>
            </a:r>
          </a:p>
          <a:p>
            <a:pPr marL="185738" lvl="0" indent="-185738">
              <a:spcBef>
                <a:spcPts val="150"/>
              </a:spcBef>
              <a:buClr>
                <a:srgbClr val="898E10"/>
              </a:buClr>
              <a:buFont typeface="Wingdings" pitchFamily="2" charset="2"/>
              <a:buChar char="§"/>
            </a:pPr>
            <a:r>
              <a:rPr lang="en-US" sz="1100" dirty="0">
                <a:cs typeface="Lucida Sans"/>
              </a:rPr>
              <a:t>Ingest streaming &amp; batch data</a:t>
            </a:r>
          </a:p>
          <a:p>
            <a:pPr marL="185738" lvl="0" indent="-185738">
              <a:spcBef>
                <a:spcPts val="150"/>
              </a:spcBef>
              <a:buClr>
                <a:srgbClr val="898E10"/>
              </a:buClr>
              <a:buFont typeface="Wingdings" pitchFamily="2" charset="2"/>
              <a:buChar char="§"/>
            </a:pPr>
            <a:r>
              <a:rPr lang="en-US" sz="1100" dirty="0">
                <a:cs typeface="Lucida Sans"/>
              </a:rPr>
              <a:t>Data storage and data model</a:t>
            </a:r>
          </a:p>
          <a:p>
            <a:pPr marL="185738" lvl="0" indent="-185738">
              <a:spcBef>
                <a:spcPts val="150"/>
              </a:spcBef>
              <a:buClr>
                <a:srgbClr val="898E10"/>
              </a:buClr>
              <a:buFont typeface="Wingdings" pitchFamily="2" charset="2"/>
              <a:buChar char="§"/>
            </a:pPr>
            <a:r>
              <a:rPr lang="en-US" sz="1100" dirty="0">
                <a:cs typeface="Lucida Sans"/>
              </a:rPr>
              <a:t>Batch and Real time processing</a:t>
            </a:r>
          </a:p>
          <a:p>
            <a:pPr marL="185738" lvl="0" indent="-185738">
              <a:spcBef>
                <a:spcPts val="150"/>
              </a:spcBef>
              <a:buClr>
                <a:srgbClr val="898E10"/>
              </a:buClr>
              <a:buFont typeface="Wingdings" pitchFamily="2" charset="2"/>
              <a:buChar char="§"/>
            </a:pPr>
            <a:r>
              <a:rPr lang="en-US" sz="1100" dirty="0">
                <a:cs typeface="Lucida Sans"/>
              </a:rPr>
              <a:t>Real-time, Graph, Search &amp; Iterative workloads</a:t>
            </a:r>
          </a:p>
          <a:p>
            <a:pPr marL="185738" lvl="0" indent="-185738">
              <a:spcBef>
                <a:spcPts val="150"/>
              </a:spcBef>
              <a:buClr>
                <a:srgbClr val="898E10"/>
              </a:buClr>
              <a:buFont typeface="Wingdings" pitchFamily="2" charset="2"/>
              <a:buChar char="§"/>
            </a:pPr>
            <a:r>
              <a:rPr lang="en-US" sz="1100" dirty="0">
                <a:cs typeface="Lucida Sans"/>
              </a:rPr>
              <a:t>Orchestration</a:t>
            </a:r>
          </a:p>
        </p:txBody>
      </p:sp>
      <p:sp>
        <p:nvSpPr>
          <p:cNvPr id="50" name="TextBox 49">
            <a:extLst>
              <a:ext uri="{FF2B5EF4-FFF2-40B4-BE49-F238E27FC236}">
                <a16:creationId xmlns:a16="http://schemas.microsoft.com/office/drawing/2014/main" xmlns="" id="{2CE7D9B9-00D0-494F-8137-6A508E104F8B}"/>
              </a:ext>
            </a:extLst>
          </p:cNvPr>
          <p:cNvSpPr txBox="1"/>
          <p:nvPr/>
        </p:nvSpPr>
        <p:spPr>
          <a:xfrm>
            <a:off x="840339" y="4211212"/>
            <a:ext cx="2654884" cy="1210588"/>
          </a:xfrm>
          <a:prstGeom prst="rect">
            <a:avLst/>
          </a:prstGeom>
          <a:noFill/>
        </p:spPr>
        <p:txBody>
          <a:bodyPr wrap="square" numCol="1" rtlCol="0">
            <a:spAutoFit/>
          </a:bodyPr>
          <a:lstStyle/>
          <a:p>
            <a:pPr marL="185738" lvl="0" indent="-185738">
              <a:spcBef>
                <a:spcPts val="200"/>
              </a:spcBef>
              <a:buClr>
                <a:schemeClr val="accent2"/>
              </a:buClr>
              <a:buFont typeface="Wingdings" pitchFamily="2" charset="2"/>
              <a:buChar char="§"/>
            </a:pPr>
            <a:r>
              <a:rPr lang="en-US" sz="1100" dirty="0" err="1">
                <a:cs typeface="Lucida Sans"/>
              </a:rPr>
              <a:t>Hadoop</a:t>
            </a:r>
            <a:r>
              <a:rPr lang="en-US" sz="1100" dirty="0">
                <a:cs typeface="Lucida Sans"/>
              </a:rPr>
              <a:t>: Hive, </a:t>
            </a:r>
            <a:r>
              <a:rPr lang="en-US" sz="1100" dirty="0" err="1">
                <a:cs typeface="Lucida Sans"/>
              </a:rPr>
              <a:t>HBase</a:t>
            </a:r>
            <a:r>
              <a:rPr lang="en-US" sz="1100" dirty="0">
                <a:cs typeface="Lucida Sans"/>
              </a:rPr>
              <a:t>, </a:t>
            </a:r>
            <a:r>
              <a:rPr lang="en-US" sz="1100" dirty="0" err="1">
                <a:cs typeface="Lucida Sans"/>
              </a:rPr>
              <a:t>MapReduce</a:t>
            </a:r>
            <a:r>
              <a:rPr lang="en-US" sz="1100" dirty="0">
                <a:cs typeface="Lucida Sans"/>
              </a:rPr>
              <a:t>, </a:t>
            </a:r>
            <a:r>
              <a:rPr lang="en-US" sz="1100" dirty="0" err="1">
                <a:cs typeface="Lucida Sans"/>
              </a:rPr>
              <a:t>PiG</a:t>
            </a:r>
            <a:r>
              <a:rPr lang="en-US" sz="1100" dirty="0">
                <a:cs typeface="Lucida Sans"/>
              </a:rPr>
              <a:t>, HDFS, Phoenix</a:t>
            </a:r>
          </a:p>
          <a:p>
            <a:pPr marL="185738" lvl="0" indent="-185738">
              <a:spcBef>
                <a:spcPts val="200"/>
              </a:spcBef>
              <a:buClr>
                <a:schemeClr val="accent2"/>
              </a:buClr>
              <a:buFont typeface="Wingdings" pitchFamily="2" charset="2"/>
              <a:buChar char="§"/>
            </a:pPr>
            <a:r>
              <a:rPr lang="en-US" sz="1100" dirty="0">
                <a:cs typeface="Lucida Sans"/>
              </a:rPr>
              <a:t>Spark </a:t>
            </a:r>
            <a:r>
              <a:rPr lang="mr-IN" sz="1100" dirty="0">
                <a:cs typeface="Lucida Sans"/>
              </a:rPr>
              <a:t>–</a:t>
            </a:r>
            <a:r>
              <a:rPr lang="en-US" sz="1100" dirty="0">
                <a:cs typeface="Lucida Sans"/>
              </a:rPr>
              <a:t> </a:t>
            </a:r>
            <a:r>
              <a:rPr lang="en-US" sz="1100" dirty="0" err="1">
                <a:cs typeface="Lucida Sans"/>
              </a:rPr>
              <a:t>Scala</a:t>
            </a:r>
            <a:r>
              <a:rPr lang="en-US" sz="1100" dirty="0">
                <a:cs typeface="Lucida Sans"/>
              </a:rPr>
              <a:t>, Python, Spark SQL</a:t>
            </a:r>
          </a:p>
          <a:p>
            <a:pPr marL="185738" indent="-185738">
              <a:spcBef>
                <a:spcPts val="200"/>
              </a:spcBef>
              <a:buClr>
                <a:schemeClr val="accent2"/>
              </a:buClr>
              <a:buFont typeface="Wingdings" pitchFamily="2" charset="2"/>
              <a:buChar char="§"/>
            </a:pPr>
            <a:r>
              <a:rPr lang="en-US" sz="1100" dirty="0">
                <a:cs typeface="Lucida Sans"/>
              </a:rPr>
              <a:t>Flume, Kafka, </a:t>
            </a:r>
            <a:r>
              <a:rPr lang="en-US" sz="1100" dirty="0" err="1">
                <a:cs typeface="Lucida Sans"/>
              </a:rPr>
              <a:t>NiFi</a:t>
            </a:r>
            <a:r>
              <a:rPr lang="en-US" sz="1100" dirty="0">
                <a:cs typeface="Lucida Sans"/>
              </a:rPr>
              <a:t>, </a:t>
            </a:r>
            <a:r>
              <a:rPr lang="en-US" sz="1100" dirty="0" err="1">
                <a:cs typeface="Lucida Sans"/>
              </a:rPr>
              <a:t>Sqoop</a:t>
            </a:r>
            <a:endParaRPr lang="en-US" sz="1100" dirty="0">
              <a:cs typeface="Lucida Sans"/>
            </a:endParaRPr>
          </a:p>
          <a:p>
            <a:pPr marL="185738" indent="-185738">
              <a:spcBef>
                <a:spcPts val="200"/>
              </a:spcBef>
              <a:buClr>
                <a:schemeClr val="accent2"/>
              </a:buClr>
              <a:buFont typeface="Wingdings" pitchFamily="2" charset="2"/>
              <a:buChar char="§"/>
            </a:pPr>
            <a:r>
              <a:rPr lang="en-US" sz="1100" dirty="0">
                <a:cs typeface="Lucida Sans"/>
              </a:rPr>
              <a:t>Spark Streaming, Storm</a:t>
            </a:r>
          </a:p>
          <a:p>
            <a:pPr marL="185738" indent="-185738">
              <a:spcBef>
                <a:spcPts val="200"/>
              </a:spcBef>
              <a:buClr>
                <a:schemeClr val="accent2"/>
              </a:buClr>
              <a:buFont typeface="Wingdings" pitchFamily="2" charset="2"/>
              <a:buChar char="§"/>
            </a:pPr>
            <a:r>
              <a:rPr lang="en-US" sz="1100" dirty="0">
                <a:cs typeface="Lucida Sans"/>
              </a:rPr>
              <a:t>AWS, Azure, </a:t>
            </a:r>
            <a:r>
              <a:rPr lang="en-US" sz="1100" dirty="0" err="1">
                <a:cs typeface="Lucida Sans"/>
              </a:rPr>
              <a:t>Kylo</a:t>
            </a:r>
            <a:r>
              <a:rPr lang="en-US" sz="1100" dirty="0">
                <a:cs typeface="Lucida Sans"/>
              </a:rPr>
              <a:t>, </a:t>
            </a:r>
            <a:r>
              <a:rPr lang="en-US" sz="1100" dirty="0" err="1">
                <a:cs typeface="Lucida Sans"/>
              </a:rPr>
              <a:t>Qubole</a:t>
            </a:r>
            <a:r>
              <a:rPr lang="en-US" sz="1100" dirty="0">
                <a:cs typeface="Lucida Sans"/>
              </a:rPr>
              <a:t>, Databricks</a:t>
            </a:r>
          </a:p>
        </p:txBody>
      </p:sp>
      <p:sp>
        <p:nvSpPr>
          <p:cNvPr id="51" name="TextBox 50">
            <a:extLst>
              <a:ext uri="{FF2B5EF4-FFF2-40B4-BE49-F238E27FC236}">
                <a16:creationId xmlns:a16="http://schemas.microsoft.com/office/drawing/2014/main" xmlns="" id="{95D43177-AC0C-5849-8B18-49D25E92367A}"/>
              </a:ext>
            </a:extLst>
          </p:cNvPr>
          <p:cNvSpPr txBox="1"/>
          <p:nvPr/>
        </p:nvSpPr>
        <p:spPr>
          <a:xfrm>
            <a:off x="3654795" y="5472316"/>
            <a:ext cx="2478832" cy="625812"/>
          </a:xfrm>
          <a:prstGeom prst="rect">
            <a:avLst/>
          </a:prstGeom>
          <a:noFill/>
        </p:spPr>
        <p:txBody>
          <a:bodyPr wrap="square" numCol="1" rtlCol="0">
            <a:spAutoFit/>
          </a:bodyPr>
          <a:lstStyle/>
          <a:p>
            <a:pPr marL="185738" indent="-185738">
              <a:spcBef>
                <a:spcPts val="100"/>
              </a:spcBef>
              <a:buClr>
                <a:schemeClr val="bg1">
                  <a:lumMod val="50000"/>
                </a:schemeClr>
              </a:buClr>
              <a:buFont typeface="Wingdings" pitchFamily="2" charset="2"/>
              <a:buChar char="§"/>
            </a:pPr>
            <a:r>
              <a:rPr lang="en-US" sz="1100" dirty="0">
                <a:cs typeface="Lucida Sans"/>
              </a:rPr>
              <a:t>Organizational Change Mgmt</a:t>
            </a:r>
          </a:p>
          <a:p>
            <a:pPr marL="185738" indent="-185738">
              <a:spcBef>
                <a:spcPts val="100"/>
              </a:spcBef>
              <a:buClr>
                <a:schemeClr val="bg1">
                  <a:lumMod val="50000"/>
                </a:schemeClr>
              </a:buClr>
              <a:buFont typeface="Wingdings" pitchFamily="2" charset="2"/>
              <a:buChar char="§"/>
            </a:pPr>
            <a:r>
              <a:rPr lang="en-US" sz="1100" dirty="0">
                <a:cs typeface="Lucida Sans"/>
              </a:rPr>
              <a:t>Governance</a:t>
            </a:r>
          </a:p>
          <a:p>
            <a:pPr marL="185738" indent="-185738">
              <a:spcBef>
                <a:spcPts val="100"/>
              </a:spcBef>
              <a:buClr>
                <a:schemeClr val="bg1">
                  <a:lumMod val="50000"/>
                </a:schemeClr>
              </a:buClr>
              <a:buFont typeface="Wingdings" pitchFamily="2" charset="2"/>
              <a:buChar char="§"/>
            </a:pPr>
            <a:r>
              <a:rPr lang="en-US" sz="1100" dirty="0">
                <a:cs typeface="Lucida Sans"/>
              </a:rPr>
              <a:t>Maturity Assessments</a:t>
            </a:r>
          </a:p>
        </p:txBody>
      </p:sp>
    </p:spTree>
    <p:extLst>
      <p:ext uri="{BB962C8B-B14F-4D97-AF65-F5344CB8AC3E}">
        <p14:creationId xmlns:p14="http://schemas.microsoft.com/office/powerpoint/2010/main" val="375542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979AA-76EB-4B63-94DB-9BA65F8F6B84}"/>
              </a:ext>
            </a:extLst>
          </p:cNvPr>
          <p:cNvSpPr>
            <a:spLocks noGrp="1"/>
          </p:cNvSpPr>
          <p:nvPr>
            <p:ph type="title"/>
          </p:nvPr>
        </p:nvSpPr>
        <p:spPr>
          <a:xfrm>
            <a:off x="240544" y="98444"/>
            <a:ext cx="4905299" cy="430887"/>
          </a:xfrm>
        </p:spPr>
        <p:txBody>
          <a:bodyPr/>
          <a:lstStyle/>
          <a:p>
            <a:r>
              <a:rPr lang="en-IN" dirty="0"/>
              <a:t>Agenda</a:t>
            </a:r>
            <a:endParaRPr lang="en-US" dirty="0"/>
          </a:p>
        </p:txBody>
      </p:sp>
      <p:sp>
        <p:nvSpPr>
          <p:cNvPr id="24" name="Slide Number Placeholder 23">
            <a:extLst>
              <a:ext uri="{FF2B5EF4-FFF2-40B4-BE49-F238E27FC236}">
                <a16:creationId xmlns:a16="http://schemas.microsoft.com/office/drawing/2014/main" xmlns="" id="{82E5AA20-598C-47E6-B250-BD0D2ECD0836}"/>
              </a:ext>
            </a:extLst>
          </p:cNvPr>
          <p:cNvSpPr>
            <a:spLocks noGrp="1"/>
          </p:cNvSpPr>
          <p:nvPr>
            <p:ph type="sldNum" sz="quarter" idx="12"/>
          </p:nvPr>
        </p:nvSpPr>
        <p:spPr/>
        <p:txBody>
          <a:bodyPr/>
          <a:lstStyle/>
          <a:p>
            <a:fld id="{70B2C2F8-CC18-47EA-B40B-1FF889930AA6}" type="slidenum">
              <a:rPr lang="en-US" smtClean="0">
                <a:solidFill>
                  <a:prstClr val="black">
                    <a:tint val="75000"/>
                  </a:prstClr>
                </a:solidFill>
              </a:rPr>
              <a:pPr/>
              <a:t>2</a:t>
            </a:fld>
            <a:endParaRPr lang="en-US" dirty="0">
              <a:solidFill>
                <a:prstClr val="black">
                  <a:tint val="75000"/>
                </a:prstClr>
              </a:solidFill>
            </a:endParaRPr>
          </a:p>
        </p:txBody>
      </p:sp>
      <p:sp>
        <p:nvSpPr>
          <p:cNvPr id="35" name="Abgerundetes Rechteck 37">
            <a:hlinkClick r:id="" action="ppaction://noaction"/>
            <a:extLst>
              <a:ext uri="{FF2B5EF4-FFF2-40B4-BE49-F238E27FC236}">
                <a16:creationId xmlns:a16="http://schemas.microsoft.com/office/drawing/2014/main" xmlns="" id="{67ABFAEF-0841-5C44-B742-3FC88F233566}"/>
              </a:ext>
            </a:extLst>
          </p:cNvPr>
          <p:cNvSpPr/>
          <p:nvPr/>
        </p:nvSpPr>
        <p:spPr bwMode="gray">
          <a:xfrm>
            <a:off x="794769" y="1005245"/>
            <a:ext cx="733415" cy="731520"/>
          </a:xfrm>
          <a:prstGeom prst="roundRect">
            <a:avLst>
              <a:gd name="adj" fmla="val 908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r>
              <a:rPr lang="en-US" sz="5400" b="1" dirty="0">
                <a:solidFill>
                  <a:srgbClr val="808080"/>
                </a:solidFill>
                <a:effectLst>
                  <a:innerShdw blurRad="76200" dist="50800" dir="13500000">
                    <a:prstClr val="black">
                      <a:alpha val="40000"/>
                    </a:prstClr>
                  </a:innerShdw>
                </a:effectLst>
              </a:rPr>
              <a:t>1</a:t>
            </a:r>
          </a:p>
        </p:txBody>
      </p:sp>
      <p:sp>
        <p:nvSpPr>
          <p:cNvPr id="36" name="Rectangle 9">
            <a:extLst>
              <a:ext uri="{FF2B5EF4-FFF2-40B4-BE49-F238E27FC236}">
                <a16:creationId xmlns:a16="http://schemas.microsoft.com/office/drawing/2014/main" xmlns="" id="{04B21D2E-941B-EE48-A017-FE71352C5B06}"/>
              </a:ext>
            </a:extLst>
          </p:cNvPr>
          <p:cNvSpPr>
            <a:spLocks noChangeArrowheads="1"/>
          </p:cNvSpPr>
          <p:nvPr/>
        </p:nvSpPr>
        <p:spPr bwMode="gray">
          <a:xfrm>
            <a:off x="1585134" y="1020202"/>
            <a:ext cx="9562632" cy="73152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88000" tIns="36000" rIns="216000" bIns="36000" anchor="ctr"/>
          <a:lstStyle/>
          <a:p>
            <a:r>
              <a:rPr lang="en-US" sz="2000" kern="0" dirty="0">
                <a:solidFill>
                  <a:schemeClr val="bg2">
                    <a:lumMod val="25000"/>
                  </a:schemeClr>
                </a:solidFill>
                <a:latin typeface="Segoe UI" panose="020B0502040204020203" pitchFamily="34" charset="0"/>
                <a:cs typeface="Segoe UI" panose="020B0502040204020203" pitchFamily="34" charset="0"/>
              </a:rPr>
              <a:t>About LatentView</a:t>
            </a:r>
          </a:p>
        </p:txBody>
      </p:sp>
      <p:sp>
        <p:nvSpPr>
          <p:cNvPr id="37" name="Rectangle 9">
            <a:extLst>
              <a:ext uri="{FF2B5EF4-FFF2-40B4-BE49-F238E27FC236}">
                <a16:creationId xmlns:a16="http://schemas.microsoft.com/office/drawing/2014/main" xmlns="" id="{1D4285D1-CE0E-B148-8099-B1F6EC8C0AF4}"/>
              </a:ext>
            </a:extLst>
          </p:cNvPr>
          <p:cNvSpPr>
            <a:spLocks noChangeArrowheads="1"/>
          </p:cNvSpPr>
          <p:nvPr/>
        </p:nvSpPr>
        <p:spPr bwMode="gray">
          <a:xfrm>
            <a:off x="1612573" y="1910129"/>
            <a:ext cx="9562632" cy="73152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88000" tIns="36000" rIns="216000" bIns="36000" anchor="ctr"/>
          <a:lstStyle/>
          <a:p>
            <a:r>
              <a:rPr lang="en-US" sz="2000" kern="0" dirty="0">
                <a:solidFill>
                  <a:schemeClr val="bg2">
                    <a:lumMod val="25000"/>
                  </a:schemeClr>
                </a:solidFill>
                <a:latin typeface="Segoe UI" panose="020B0502040204020203" pitchFamily="34" charset="0"/>
                <a:cs typeface="Segoe UI" panose="020B0502040204020203" pitchFamily="34" charset="0"/>
              </a:rPr>
              <a:t>Walmart Current Architecture &amp; Evaluation</a:t>
            </a:r>
          </a:p>
        </p:txBody>
      </p:sp>
      <p:sp>
        <p:nvSpPr>
          <p:cNvPr id="38" name="Rectangle 24">
            <a:extLst>
              <a:ext uri="{FF2B5EF4-FFF2-40B4-BE49-F238E27FC236}">
                <a16:creationId xmlns:a16="http://schemas.microsoft.com/office/drawing/2014/main" xmlns="" id="{B4307164-6592-D640-AF3B-9208A7713FEA}"/>
              </a:ext>
            </a:extLst>
          </p:cNvPr>
          <p:cNvSpPr txBox="1"/>
          <p:nvPr/>
        </p:nvSpPr>
        <p:spPr>
          <a:xfrm>
            <a:off x="869088" y="1751722"/>
            <a:ext cx="9321987" cy="307777"/>
          </a:xfrm>
          <a:prstGeom prst="rect">
            <a:avLst/>
          </a:prstGeom>
        </p:spPr>
        <p:txBody>
          <a:bodyPr vert="horz" wrap="square" lIns="0" tIns="0" rIns="0" bIns="0" rtlCol="0" anchor="ctr" anchorCtr="0">
            <a:spAutoFit/>
          </a:bodyPr>
          <a:lstStyle>
            <a:lvl1pPr marL="190500" lvl="0" indent="-190500" eaLnBrk="0" fontAlgn="base" hangingPunct="0">
              <a:spcBef>
                <a:spcPct val="60000"/>
              </a:spcBef>
              <a:spcAft>
                <a:spcPct val="0"/>
              </a:spcAft>
              <a:buClr>
                <a:schemeClr val="accent1"/>
              </a:buClr>
              <a:buFont typeface="Wingdings" pitchFamily="2" charset="2"/>
              <a:buChar char="§"/>
              <a:defRPr sz="2400" b="1"/>
            </a:lvl1pPr>
            <a:lvl2pPr marL="381000" lvl="1" indent="-188913" eaLnBrk="0" fontAlgn="base" hangingPunct="0">
              <a:spcBef>
                <a:spcPct val="30000"/>
              </a:spcBef>
              <a:spcAft>
                <a:spcPct val="0"/>
              </a:spcAft>
              <a:buClr>
                <a:schemeClr val="accent1"/>
              </a:buClr>
              <a:buChar char="-"/>
              <a:defRPr sz="2000"/>
            </a:lvl2pPr>
            <a:lvl3pPr marL="561975" lvl="2" indent="-179388" eaLnBrk="0" fontAlgn="base" hangingPunct="0">
              <a:spcBef>
                <a:spcPct val="30000"/>
              </a:spcBef>
              <a:spcAft>
                <a:spcPct val="0"/>
              </a:spcAft>
              <a:buClr>
                <a:schemeClr val="accent1"/>
              </a:buClr>
              <a:buFont typeface="Wingdings" pitchFamily="2" charset="2"/>
              <a:buChar char="§"/>
              <a:defRPr sz="1600"/>
            </a:lvl3pPr>
            <a:lvl4pPr marL="768350" lvl="3" indent="-204788" eaLnBrk="0" fontAlgn="base" hangingPunct="0">
              <a:spcBef>
                <a:spcPct val="30000"/>
              </a:spcBef>
              <a:spcAft>
                <a:spcPct val="0"/>
              </a:spcAft>
              <a:buClr>
                <a:schemeClr val="accent1"/>
              </a:buClr>
              <a:buFont typeface="Arial" pitchFamily="34" charset="0"/>
              <a:buChar char="-"/>
              <a:defRPr sz="1400"/>
            </a:lvl4pPr>
            <a:lvl5pPr marL="1050925" lvl="4" indent="-168275" eaLnBrk="0" fontAlgn="base" hangingPunct="0">
              <a:spcBef>
                <a:spcPct val="40000"/>
              </a:spcBef>
              <a:spcAft>
                <a:spcPct val="0"/>
              </a:spcAft>
              <a:buClr>
                <a:schemeClr val="accent1"/>
              </a:buClr>
              <a:buFont typeface="Wingdings" pitchFamily="2" charset="2"/>
              <a:buChar char="»"/>
              <a:defRPr sz="2000">
                <a:latin typeface="Arial" charset="0"/>
              </a:defRPr>
            </a:lvl5pPr>
            <a:lvl6pPr marL="1508125" indent="-168275" eaLnBrk="0" fontAlgn="base" hangingPunct="0">
              <a:spcBef>
                <a:spcPct val="40000"/>
              </a:spcBef>
              <a:spcAft>
                <a:spcPct val="0"/>
              </a:spcAft>
              <a:buClr>
                <a:schemeClr val="accent1"/>
              </a:buClr>
              <a:buFont typeface="Wingdings" pitchFamily="2" charset="2"/>
              <a:buChar char="»"/>
              <a:defRPr sz="2000">
                <a:latin typeface="Arial" charset="0"/>
              </a:defRPr>
            </a:lvl6pPr>
            <a:lvl7pPr marL="1965325" indent="-168275" eaLnBrk="0" fontAlgn="base" hangingPunct="0">
              <a:spcBef>
                <a:spcPct val="40000"/>
              </a:spcBef>
              <a:spcAft>
                <a:spcPct val="0"/>
              </a:spcAft>
              <a:buClr>
                <a:schemeClr val="accent1"/>
              </a:buClr>
              <a:buFont typeface="Wingdings" pitchFamily="2" charset="2"/>
              <a:buChar char="»"/>
              <a:defRPr sz="2000">
                <a:latin typeface="Arial" charset="0"/>
              </a:defRPr>
            </a:lvl7pPr>
            <a:lvl8pPr marL="2422525" indent="-168275" eaLnBrk="0" fontAlgn="base" hangingPunct="0">
              <a:spcBef>
                <a:spcPct val="40000"/>
              </a:spcBef>
              <a:spcAft>
                <a:spcPct val="0"/>
              </a:spcAft>
              <a:buClr>
                <a:schemeClr val="accent1"/>
              </a:buClr>
              <a:buFont typeface="Wingdings" pitchFamily="2" charset="2"/>
              <a:buChar char="»"/>
              <a:defRPr sz="2000">
                <a:latin typeface="Arial" charset="0"/>
              </a:defRPr>
            </a:lvl8pPr>
            <a:lvl9pPr marL="2879725" indent="-168275" eaLnBrk="0" fontAlgn="base" hangingPunct="0">
              <a:spcBef>
                <a:spcPct val="40000"/>
              </a:spcBef>
              <a:spcAft>
                <a:spcPct val="0"/>
              </a:spcAft>
              <a:buClr>
                <a:schemeClr val="accent1"/>
              </a:buClr>
              <a:buFont typeface="Wingdings" pitchFamily="2" charset="2"/>
              <a:buChar char="»"/>
              <a:defRPr sz="2000">
                <a:latin typeface="Arial" charset="0"/>
              </a:defRPr>
            </a:lvl9pPr>
          </a:lstStyle>
          <a:p>
            <a:pPr marL="0" indent="0">
              <a:buNone/>
            </a:pPr>
            <a:endParaRPr lang="en-US" sz="2000" b="0" kern="0" dirty="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39" name="Abgerundetes Rechteck 37">
            <a:hlinkClick r:id="rId2" action="ppaction://hlinksldjump"/>
            <a:extLst>
              <a:ext uri="{FF2B5EF4-FFF2-40B4-BE49-F238E27FC236}">
                <a16:creationId xmlns:a16="http://schemas.microsoft.com/office/drawing/2014/main" xmlns="" id="{D94FD3A0-701D-EE47-9655-0B0F0069AA18}"/>
              </a:ext>
            </a:extLst>
          </p:cNvPr>
          <p:cNvSpPr/>
          <p:nvPr/>
        </p:nvSpPr>
        <p:spPr bwMode="gray">
          <a:xfrm>
            <a:off x="794769" y="1901538"/>
            <a:ext cx="733415" cy="731520"/>
          </a:xfrm>
          <a:prstGeom prst="roundRect">
            <a:avLst>
              <a:gd name="adj" fmla="val 908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r>
              <a:rPr lang="en-US" sz="5400" b="1" dirty="0">
                <a:solidFill>
                  <a:srgbClr val="808080"/>
                </a:solidFill>
                <a:effectLst>
                  <a:innerShdw blurRad="76200" dist="50800" dir="13500000">
                    <a:prstClr val="black">
                      <a:alpha val="40000"/>
                    </a:prstClr>
                  </a:innerShdw>
                </a:effectLst>
              </a:rPr>
              <a:t>2</a:t>
            </a:r>
          </a:p>
        </p:txBody>
      </p:sp>
      <p:sp>
        <p:nvSpPr>
          <p:cNvPr id="40" name="Rectangle 9">
            <a:extLst>
              <a:ext uri="{FF2B5EF4-FFF2-40B4-BE49-F238E27FC236}">
                <a16:creationId xmlns:a16="http://schemas.microsoft.com/office/drawing/2014/main" xmlns="" id="{1DA7F1DB-A236-624D-BA3B-74A72207EDE9}"/>
              </a:ext>
            </a:extLst>
          </p:cNvPr>
          <p:cNvSpPr>
            <a:spLocks noChangeArrowheads="1"/>
          </p:cNvSpPr>
          <p:nvPr/>
        </p:nvSpPr>
        <p:spPr bwMode="gray">
          <a:xfrm>
            <a:off x="1585134" y="2800056"/>
            <a:ext cx="9562632" cy="73152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88000" tIns="36000" rIns="216000" bIns="36000" anchor="ctr"/>
          <a:lstStyle/>
          <a:p>
            <a:pPr>
              <a:spcAft>
                <a:spcPct val="20000"/>
              </a:spcAft>
            </a:pPr>
            <a:endParaRPr lang="en-US" sz="2000" dirty="0">
              <a:solidFill>
                <a:srgbClr val="404040"/>
              </a:solidFill>
            </a:endParaRPr>
          </a:p>
        </p:txBody>
      </p:sp>
      <p:sp>
        <p:nvSpPr>
          <p:cNvPr id="41" name="Rectangle 24">
            <a:extLst>
              <a:ext uri="{FF2B5EF4-FFF2-40B4-BE49-F238E27FC236}">
                <a16:creationId xmlns:a16="http://schemas.microsoft.com/office/drawing/2014/main" xmlns="" id="{AA459F6F-C2DC-FB43-9A33-8F68316A51B1}"/>
              </a:ext>
            </a:extLst>
          </p:cNvPr>
          <p:cNvSpPr txBox="1"/>
          <p:nvPr/>
        </p:nvSpPr>
        <p:spPr>
          <a:xfrm>
            <a:off x="1879722" y="3009702"/>
            <a:ext cx="9321987" cy="307777"/>
          </a:xfrm>
          <a:prstGeom prst="rect">
            <a:avLst/>
          </a:prstGeom>
        </p:spPr>
        <p:txBody>
          <a:bodyPr vert="horz" wrap="square" lIns="0" tIns="0" rIns="0" bIns="0" rtlCol="0" anchor="ctr" anchorCtr="0">
            <a:spAutoFit/>
          </a:bodyPr>
          <a:lstStyle>
            <a:lvl1pPr marL="190500" lvl="0" indent="-190500" eaLnBrk="0" fontAlgn="base" hangingPunct="0">
              <a:spcBef>
                <a:spcPct val="60000"/>
              </a:spcBef>
              <a:spcAft>
                <a:spcPct val="0"/>
              </a:spcAft>
              <a:buClr>
                <a:schemeClr val="accent1"/>
              </a:buClr>
              <a:buFont typeface="Wingdings" pitchFamily="2" charset="2"/>
              <a:buChar char="§"/>
              <a:defRPr sz="2400" b="1"/>
            </a:lvl1pPr>
            <a:lvl2pPr marL="381000" lvl="1" indent="-188913" eaLnBrk="0" fontAlgn="base" hangingPunct="0">
              <a:spcBef>
                <a:spcPct val="30000"/>
              </a:spcBef>
              <a:spcAft>
                <a:spcPct val="0"/>
              </a:spcAft>
              <a:buClr>
                <a:schemeClr val="accent1"/>
              </a:buClr>
              <a:buChar char="-"/>
              <a:defRPr sz="2000"/>
            </a:lvl2pPr>
            <a:lvl3pPr marL="561975" lvl="2" indent="-179388" eaLnBrk="0" fontAlgn="base" hangingPunct="0">
              <a:spcBef>
                <a:spcPct val="30000"/>
              </a:spcBef>
              <a:spcAft>
                <a:spcPct val="0"/>
              </a:spcAft>
              <a:buClr>
                <a:schemeClr val="accent1"/>
              </a:buClr>
              <a:buFont typeface="Wingdings" pitchFamily="2" charset="2"/>
              <a:buChar char="§"/>
              <a:defRPr sz="1600"/>
            </a:lvl3pPr>
            <a:lvl4pPr marL="768350" lvl="3" indent="-204788" eaLnBrk="0" fontAlgn="base" hangingPunct="0">
              <a:spcBef>
                <a:spcPct val="30000"/>
              </a:spcBef>
              <a:spcAft>
                <a:spcPct val="0"/>
              </a:spcAft>
              <a:buClr>
                <a:schemeClr val="accent1"/>
              </a:buClr>
              <a:buFont typeface="Arial" pitchFamily="34" charset="0"/>
              <a:buChar char="-"/>
              <a:defRPr sz="1400"/>
            </a:lvl4pPr>
            <a:lvl5pPr marL="1050925" lvl="4" indent="-168275" eaLnBrk="0" fontAlgn="base" hangingPunct="0">
              <a:spcBef>
                <a:spcPct val="40000"/>
              </a:spcBef>
              <a:spcAft>
                <a:spcPct val="0"/>
              </a:spcAft>
              <a:buClr>
                <a:schemeClr val="accent1"/>
              </a:buClr>
              <a:buFont typeface="Wingdings" pitchFamily="2" charset="2"/>
              <a:buChar char="»"/>
              <a:defRPr sz="2000">
                <a:latin typeface="Arial" charset="0"/>
              </a:defRPr>
            </a:lvl5pPr>
            <a:lvl6pPr marL="1508125" indent="-168275" eaLnBrk="0" fontAlgn="base" hangingPunct="0">
              <a:spcBef>
                <a:spcPct val="40000"/>
              </a:spcBef>
              <a:spcAft>
                <a:spcPct val="0"/>
              </a:spcAft>
              <a:buClr>
                <a:schemeClr val="accent1"/>
              </a:buClr>
              <a:buFont typeface="Wingdings" pitchFamily="2" charset="2"/>
              <a:buChar char="»"/>
              <a:defRPr sz="2000">
                <a:latin typeface="Arial" charset="0"/>
              </a:defRPr>
            </a:lvl6pPr>
            <a:lvl7pPr marL="1965325" indent="-168275" eaLnBrk="0" fontAlgn="base" hangingPunct="0">
              <a:spcBef>
                <a:spcPct val="40000"/>
              </a:spcBef>
              <a:spcAft>
                <a:spcPct val="0"/>
              </a:spcAft>
              <a:buClr>
                <a:schemeClr val="accent1"/>
              </a:buClr>
              <a:buFont typeface="Wingdings" pitchFamily="2" charset="2"/>
              <a:buChar char="»"/>
              <a:defRPr sz="2000">
                <a:latin typeface="Arial" charset="0"/>
              </a:defRPr>
            </a:lvl7pPr>
            <a:lvl8pPr marL="2422525" indent="-168275" eaLnBrk="0" fontAlgn="base" hangingPunct="0">
              <a:spcBef>
                <a:spcPct val="40000"/>
              </a:spcBef>
              <a:spcAft>
                <a:spcPct val="0"/>
              </a:spcAft>
              <a:buClr>
                <a:schemeClr val="accent1"/>
              </a:buClr>
              <a:buFont typeface="Wingdings" pitchFamily="2" charset="2"/>
              <a:buChar char="»"/>
              <a:defRPr sz="2000">
                <a:latin typeface="Arial" charset="0"/>
              </a:defRPr>
            </a:lvl8pPr>
            <a:lvl9pPr marL="2879725" indent="-168275" eaLnBrk="0" fontAlgn="base" hangingPunct="0">
              <a:spcBef>
                <a:spcPct val="40000"/>
              </a:spcBef>
              <a:spcAft>
                <a:spcPct val="0"/>
              </a:spcAft>
              <a:buClr>
                <a:schemeClr val="accent1"/>
              </a:buClr>
              <a:buFont typeface="Wingdings" pitchFamily="2" charset="2"/>
              <a:buChar char="»"/>
              <a:defRPr sz="2000">
                <a:latin typeface="Arial" charset="0"/>
              </a:defRPr>
            </a:lvl9pPr>
          </a:lstStyle>
          <a:p>
            <a:pPr marL="0" indent="0">
              <a:buNone/>
            </a:pPr>
            <a:r>
              <a:rPr lang="en-IN" sz="2000" b="0" kern="0" dirty="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rPr>
              <a:t>Key Asks For Project Delivery</a:t>
            </a:r>
          </a:p>
        </p:txBody>
      </p:sp>
      <p:sp>
        <p:nvSpPr>
          <p:cNvPr id="42" name="Abgerundetes Rechteck 37">
            <a:hlinkClick r:id="" action="ppaction://noaction"/>
            <a:extLst>
              <a:ext uri="{FF2B5EF4-FFF2-40B4-BE49-F238E27FC236}">
                <a16:creationId xmlns:a16="http://schemas.microsoft.com/office/drawing/2014/main" xmlns="" id="{04812869-EFE8-464E-847A-B6AA0227A30D}"/>
              </a:ext>
            </a:extLst>
          </p:cNvPr>
          <p:cNvSpPr/>
          <p:nvPr/>
        </p:nvSpPr>
        <p:spPr bwMode="gray">
          <a:xfrm>
            <a:off x="794769" y="2797831"/>
            <a:ext cx="733415" cy="731520"/>
          </a:xfrm>
          <a:prstGeom prst="roundRect">
            <a:avLst>
              <a:gd name="adj" fmla="val 908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r>
              <a:rPr lang="en-US" sz="5400" b="1" dirty="0">
                <a:solidFill>
                  <a:srgbClr val="808080"/>
                </a:solidFill>
                <a:effectLst>
                  <a:innerShdw blurRad="76200" dist="50800" dir="13500000">
                    <a:prstClr val="black">
                      <a:alpha val="40000"/>
                    </a:prstClr>
                  </a:innerShdw>
                </a:effectLst>
              </a:rPr>
              <a:t>3</a:t>
            </a:r>
          </a:p>
        </p:txBody>
      </p:sp>
      <p:sp>
        <p:nvSpPr>
          <p:cNvPr id="43" name="Rectangle 9">
            <a:extLst>
              <a:ext uri="{FF2B5EF4-FFF2-40B4-BE49-F238E27FC236}">
                <a16:creationId xmlns:a16="http://schemas.microsoft.com/office/drawing/2014/main" xmlns="" id="{28255C72-A3F2-204E-AF57-87466BF1BD46}"/>
              </a:ext>
            </a:extLst>
          </p:cNvPr>
          <p:cNvSpPr>
            <a:spLocks noChangeArrowheads="1"/>
          </p:cNvSpPr>
          <p:nvPr/>
        </p:nvSpPr>
        <p:spPr bwMode="gray">
          <a:xfrm>
            <a:off x="1639077" y="3689983"/>
            <a:ext cx="9562632" cy="73152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88000" tIns="36000" rIns="216000" bIns="36000" anchor="ctr"/>
          <a:lstStyle/>
          <a:p>
            <a:r>
              <a:rPr lang="en-IN" sz="2000" kern="0" dirty="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rPr>
              <a:t>Workplan, Engagement Model and Commercials</a:t>
            </a:r>
            <a:endParaRPr lang="en-IN" sz="2000" kern="0" dirty="0">
              <a:solidFill>
                <a:schemeClr val="bg2">
                  <a:lumMod val="25000"/>
                </a:schemeClr>
              </a:solidFill>
              <a:latin typeface="Segoe UI" panose="020B0502040204020203" pitchFamily="34" charset="0"/>
              <a:cs typeface="Segoe UI" panose="020B0502040204020203" pitchFamily="34" charset="0"/>
            </a:endParaRPr>
          </a:p>
        </p:txBody>
      </p:sp>
      <p:sp>
        <p:nvSpPr>
          <p:cNvPr id="44" name="Abgerundetes Rechteck 37">
            <a:hlinkClick r:id="rId2" action="ppaction://hlinksldjump"/>
            <a:extLst>
              <a:ext uri="{FF2B5EF4-FFF2-40B4-BE49-F238E27FC236}">
                <a16:creationId xmlns:a16="http://schemas.microsoft.com/office/drawing/2014/main" xmlns="" id="{0CE266AD-F560-0B43-9555-9961876F93DE}"/>
              </a:ext>
            </a:extLst>
          </p:cNvPr>
          <p:cNvSpPr/>
          <p:nvPr/>
        </p:nvSpPr>
        <p:spPr bwMode="gray">
          <a:xfrm>
            <a:off x="794769" y="3694124"/>
            <a:ext cx="733415" cy="731520"/>
          </a:xfrm>
          <a:prstGeom prst="roundRect">
            <a:avLst>
              <a:gd name="adj" fmla="val 908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r>
              <a:rPr lang="en-US" sz="5400" b="1" dirty="0">
                <a:solidFill>
                  <a:srgbClr val="808080"/>
                </a:solidFill>
                <a:effectLst>
                  <a:innerShdw blurRad="76200" dist="50800" dir="13500000">
                    <a:prstClr val="black">
                      <a:alpha val="40000"/>
                    </a:prstClr>
                  </a:innerShdw>
                </a:effectLst>
              </a:rPr>
              <a:t>4</a:t>
            </a:r>
          </a:p>
        </p:txBody>
      </p:sp>
      <p:sp>
        <p:nvSpPr>
          <p:cNvPr id="45" name="Rectangle 9">
            <a:extLst>
              <a:ext uri="{FF2B5EF4-FFF2-40B4-BE49-F238E27FC236}">
                <a16:creationId xmlns:a16="http://schemas.microsoft.com/office/drawing/2014/main" xmlns="" id="{DCB50DB9-C58B-C144-9D08-84D3B1E530DA}"/>
              </a:ext>
            </a:extLst>
          </p:cNvPr>
          <p:cNvSpPr>
            <a:spLocks noChangeArrowheads="1"/>
          </p:cNvSpPr>
          <p:nvPr/>
        </p:nvSpPr>
        <p:spPr bwMode="gray">
          <a:xfrm>
            <a:off x="1639077" y="4579910"/>
            <a:ext cx="9562632" cy="73152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88000" tIns="36000" rIns="216000" bIns="36000" anchor="ctr"/>
          <a:lstStyle/>
          <a:p>
            <a:r>
              <a:rPr lang="en-US" sz="2000" kern="0" dirty="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rPr>
              <a:t>LatentView’s POV on Evolving Architecture For Diverse Analytical Workloads</a:t>
            </a:r>
          </a:p>
        </p:txBody>
      </p:sp>
      <p:sp>
        <p:nvSpPr>
          <p:cNvPr id="46" name="Abgerundetes Rechteck 37">
            <a:hlinkClick r:id="rId2" action="ppaction://hlinksldjump"/>
            <a:extLst>
              <a:ext uri="{FF2B5EF4-FFF2-40B4-BE49-F238E27FC236}">
                <a16:creationId xmlns:a16="http://schemas.microsoft.com/office/drawing/2014/main" xmlns="" id="{B7440DA0-E6D8-994B-AE3E-ADEB3A93DE10}"/>
              </a:ext>
            </a:extLst>
          </p:cNvPr>
          <p:cNvSpPr/>
          <p:nvPr/>
        </p:nvSpPr>
        <p:spPr bwMode="gray">
          <a:xfrm>
            <a:off x="794769" y="4590417"/>
            <a:ext cx="733415" cy="731520"/>
          </a:xfrm>
          <a:prstGeom prst="roundRect">
            <a:avLst>
              <a:gd name="adj" fmla="val 908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r>
              <a:rPr lang="en-US" sz="5400" b="1" dirty="0">
                <a:solidFill>
                  <a:srgbClr val="808080"/>
                </a:solidFill>
                <a:effectLst>
                  <a:innerShdw blurRad="76200" dist="50800" dir="13500000">
                    <a:prstClr val="black">
                      <a:alpha val="40000"/>
                    </a:prstClr>
                  </a:innerShdw>
                </a:effectLst>
              </a:rPr>
              <a:t>5</a:t>
            </a:r>
          </a:p>
        </p:txBody>
      </p:sp>
      <p:sp>
        <p:nvSpPr>
          <p:cNvPr id="47" name="Rectangle 9">
            <a:extLst>
              <a:ext uri="{FF2B5EF4-FFF2-40B4-BE49-F238E27FC236}">
                <a16:creationId xmlns:a16="http://schemas.microsoft.com/office/drawing/2014/main" xmlns="" id="{9C44379D-2E27-DB4D-8266-C106E1CB179C}"/>
              </a:ext>
            </a:extLst>
          </p:cNvPr>
          <p:cNvSpPr>
            <a:spLocks noChangeArrowheads="1"/>
          </p:cNvSpPr>
          <p:nvPr/>
        </p:nvSpPr>
        <p:spPr bwMode="gray">
          <a:xfrm>
            <a:off x="1639077" y="5469835"/>
            <a:ext cx="9562632" cy="73152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88000" tIns="36000" rIns="216000" bIns="36000" anchor="ctr"/>
          <a:lstStyle/>
          <a:p>
            <a:r>
              <a:rPr lang="en-US" sz="2000" kern="0" dirty="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rPr>
              <a:t>LatentView’s Data Engineering Capabilities</a:t>
            </a:r>
          </a:p>
        </p:txBody>
      </p:sp>
      <p:sp>
        <p:nvSpPr>
          <p:cNvPr id="48" name="Abgerundetes Rechteck 37">
            <a:hlinkClick r:id="rId2" action="ppaction://hlinksldjump"/>
            <a:extLst>
              <a:ext uri="{FF2B5EF4-FFF2-40B4-BE49-F238E27FC236}">
                <a16:creationId xmlns:a16="http://schemas.microsoft.com/office/drawing/2014/main" xmlns="" id="{9E32779A-6477-FF40-864C-A183B8ECED06}"/>
              </a:ext>
            </a:extLst>
          </p:cNvPr>
          <p:cNvSpPr/>
          <p:nvPr/>
        </p:nvSpPr>
        <p:spPr bwMode="gray">
          <a:xfrm>
            <a:off x="794769" y="5486709"/>
            <a:ext cx="733415" cy="731520"/>
          </a:xfrm>
          <a:prstGeom prst="roundRect">
            <a:avLst>
              <a:gd name="adj" fmla="val 908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r>
              <a:rPr lang="en-US" sz="5400" b="1" dirty="0">
                <a:solidFill>
                  <a:srgbClr val="808080"/>
                </a:solidFill>
                <a:effectLst>
                  <a:innerShdw blurRad="76200" dist="50800" dir="13500000">
                    <a:prstClr val="black">
                      <a:alpha val="40000"/>
                    </a:prstClr>
                  </a:innerShdw>
                </a:effectLst>
              </a:rPr>
              <a:t>6</a:t>
            </a:r>
          </a:p>
        </p:txBody>
      </p:sp>
    </p:spTree>
    <p:extLst>
      <p:ext uri="{BB962C8B-B14F-4D97-AF65-F5344CB8AC3E}">
        <p14:creationId xmlns:p14="http://schemas.microsoft.com/office/powerpoint/2010/main" val="1551140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979AA-76EB-4B63-94DB-9BA65F8F6B84}"/>
              </a:ext>
            </a:extLst>
          </p:cNvPr>
          <p:cNvSpPr>
            <a:spLocks noGrp="1"/>
          </p:cNvSpPr>
          <p:nvPr>
            <p:ph type="title"/>
          </p:nvPr>
        </p:nvSpPr>
        <p:spPr>
          <a:xfrm>
            <a:off x="253797" y="3199453"/>
            <a:ext cx="1629787" cy="430887"/>
          </a:xfrm>
        </p:spPr>
        <p:txBody>
          <a:bodyPr/>
          <a:lstStyle/>
          <a:p>
            <a:r>
              <a:rPr lang="en-US" dirty="0"/>
              <a:t>APPENDIX</a:t>
            </a:r>
          </a:p>
        </p:txBody>
      </p:sp>
      <p:sp>
        <p:nvSpPr>
          <p:cNvPr id="24" name="Slide Number Placeholder 23">
            <a:extLst>
              <a:ext uri="{FF2B5EF4-FFF2-40B4-BE49-F238E27FC236}">
                <a16:creationId xmlns:a16="http://schemas.microsoft.com/office/drawing/2014/main" xmlns="" id="{82E5AA20-598C-47E6-B250-BD0D2ECD0836}"/>
              </a:ext>
            </a:extLst>
          </p:cNvPr>
          <p:cNvSpPr>
            <a:spLocks noGrp="1"/>
          </p:cNvSpPr>
          <p:nvPr>
            <p:ph type="sldNum" sz="quarter" idx="12"/>
          </p:nvPr>
        </p:nvSpPr>
        <p:spPr/>
        <p:txBody>
          <a:bodyPr/>
          <a:lstStyle/>
          <a:p>
            <a:fld id="{70B2C2F8-CC18-47EA-B40B-1FF889930AA6}" type="slidenum">
              <a:rPr lang="en-US" smtClean="0">
                <a:solidFill>
                  <a:prstClr val="black">
                    <a:tint val="75000"/>
                  </a:prstClr>
                </a:solidFill>
              </a:rPr>
              <a:pPr/>
              <a:t>20</a:t>
            </a:fld>
            <a:endParaRPr lang="en-US" dirty="0">
              <a:solidFill>
                <a:prstClr val="black">
                  <a:tint val="75000"/>
                </a:prstClr>
              </a:solidFill>
            </a:endParaRPr>
          </a:p>
        </p:txBody>
      </p:sp>
    </p:spTree>
    <p:extLst>
      <p:ext uri="{BB962C8B-B14F-4D97-AF65-F5344CB8AC3E}">
        <p14:creationId xmlns:p14="http://schemas.microsoft.com/office/powerpoint/2010/main" val="3130825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44052" y="4116839"/>
            <a:ext cx="2559366" cy="769409"/>
          </a:xfrm>
          <a:prstGeom prst="rect">
            <a:avLst/>
          </a:prstGeom>
        </p:spPr>
        <p:txBody>
          <a:bodyPr wrap="square" lIns="121891" tIns="60944" rIns="121891" bIns="60944" rtlCol="0" anchor="ctr">
            <a:spAutoFit/>
          </a:bodyPr>
          <a:lstStyle/>
          <a:p>
            <a:pPr algn="ctr" defTabSz="1218802">
              <a:spcBef>
                <a:spcPct val="0"/>
              </a:spcBef>
            </a:pPr>
            <a:r>
              <a:rPr lang="en-US" sz="1400" b="1" dirty="0">
                <a:solidFill>
                  <a:srgbClr val="272F37"/>
                </a:solidFill>
                <a:latin typeface="Segoe UI" panose="020B0502040204020203" pitchFamily="34" charset="0"/>
                <a:ea typeface="Segoe UI" panose="020B0502040204020203" pitchFamily="34" charset="0"/>
                <a:cs typeface="Segoe UI" panose="020B0502040204020203" pitchFamily="34" charset="0"/>
              </a:rPr>
              <a:t>Gives a strategic level viewpoint of Cloud Platform Business</a:t>
            </a:r>
          </a:p>
        </p:txBody>
      </p:sp>
      <p:sp>
        <p:nvSpPr>
          <p:cNvPr id="51" name="TextBox 50"/>
          <p:cNvSpPr txBox="1"/>
          <p:nvPr/>
        </p:nvSpPr>
        <p:spPr>
          <a:xfrm>
            <a:off x="9217764" y="4173851"/>
            <a:ext cx="1962854" cy="769409"/>
          </a:xfrm>
          <a:prstGeom prst="rect">
            <a:avLst/>
          </a:prstGeom>
        </p:spPr>
        <p:txBody>
          <a:bodyPr wrap="square" lIns="121891" tIns="60944" rIns="121891" bIns="60944" rtlCol="0" anchor="ctr">
            <a:spAutoFit/>
          </a:bodyPr>
          <a:lstStyle/>
          <a:p>
            <a:pPr algn="ctr" defTabSz="1218802">
              <a:spcBef>
                <a:spcPct val="0"/>
              </a:spcBef>
            </a:pPr>
            <a:r>
              <a:rPr lang="en-US" sz="1400" b="1" dirty="0">
                <a:solidFill>
                  <a:srgbClr val="272F37"/>
                </a:solidFill>
                <a:latin typeface="Segoe UI" panose="020B0502040204020203" pitchFamily="34" charset="0"/>
                <a:ea typeface="Segoe UI" panose="020B0502040204020203" pitchFamily="34" charset="0"/>
                <a:cs typeface="Segoe UI" panose="020B0502040204020203" pitchFamily="34" charset="0"/>
              </a:rPr>
              <a:t>Select the metrics on which the charts has to be filtered</a:t>
            </a:r>
          </a:p>
        </p:txBody>
      </p:sp>
      <p:pic>
        <p:nvPicPr>
          <p:cNvPr id="25" name="Picture 24">
            <a:extLst>
              <a:ext uri="{FF2B5EF4-FFF2-40B4-BE49-F238E27FC236}">
                <a16:creationId xmlns:a16="http://schemas.microsoft.com/office/drawing/2014/main" xmlns="" id="{1C58D7CD-834E-4682-9E58-5638557B8ED8}"/>
              </a:ext>
            </a:extLst>
          </p:cNvPr>
          <p:cNvPicPr/>
          <p:nvPr/>
        </p:nvPicPr>
        <p:blipFill rotWithShape="1">
          <a:blip r:embed="rId3"/>
          <a:srcRect r="2116" b="5714"/>
          <a:stretch/>
        </p:blipFill>
        <p:spPr bwMode="auto">
          <a:xfrm>
            <a:off x="3252096" y="3394278"/>
            <a:ext cx="5816989" cy="3175495"/>
          </a:xfrm>
          <a:prstGeom prst="rect">
            <a:avLst/>
          </a:prstGeom>
          <a:ln>
            <a:noFill/>
          </a:ln>
          <a:extLst>
            <a:ext uri="{53640926-AAD7-44D8-BBD7-CCE9431645EC}">
              <a14:shadowObscured xmlns:a14="http://schemas.microsoft.com/office/drawing/2010/main"/>
            </a:ext>
          </a:extLst>
        </p:spPr>
      </p:pic>
      <p:sp>
        <p:nvSpPr>
          <p:cNvPr id="27" name="TextBox 26">
            <a:extLst>
              <a:ext uri="{FF2B5EF4-FFF2-40B4-BE49-F238E27FC236}">
                <a16:creationId xmlns:a16="http://schemas.microsoft.com/office/drawing/2014/main" xmlns="" id="{A432DC0E-3EC3-4B05-B79A-B11700C8A7C5}"/>
              </a:ext>
            </a:extLst>
          </p:cNvPr>
          <p:cNvSpPr txBox="1"/>
          <p:nvPr/>
        </p:nvSpPr>
        <p:spPr>
          <a:xfrm>
            <a:off x="9217765" y="5612132"/>
            <a:ext cx="1962854" cy="769409"/>
          </a:xfrm>
          <a:prstGeom prst="rect">
            <a:avLst/>
          </a:prstGeom>
        </p:spPr>
        <p:txBody>
          <a:bodyPr wrap="square" lIns="121891" tIns="60944" rIns="121891" bIns="60944" rtlCol="0" anchor="ctr">
            <a:spAutoFit/>
          </a:bodyPr>
          <a:lstStyle/>
          <a:p>
            <a:pPr algn="ctr" defTabSz="1218802">
              <a:spcBef>
                <a:spcPct val="0"/>
              </a:spcBef>
            </a:pPr>
            <a:r>
              <a:rPr lang="en-US" sz="1400" b="1" dirty="0">
                <a:solidFill>
                  <a:srgbClr val="272F37"/>
                </a:solidFill>
                <a:latin typeface="Segoe UI" panose="020B0502040204020203" pitchFamily="34" charset="0"/>
                <a:ea typeface="Segoe UI" panose="020B0502040204020203" pitchFamily="34" charset="0"/>
                <a:cs typeface="Segoe UI" panose="020B0502040204020203" pitchFamily="34" charset="0"/>
              </a:rPr>
              <a:t>Functionality to export data to excel for analysis</a:t>
            </a:r>
          </a:p>
        </p:txBody>
      </p:sp>
      <p:sp>
        <p:nvSpPr>
          <p:cNvPr id="28" name="TextBox 27">
            <a:extLst>
              <a:ext uri="{FF2B5EF4-FFF2-40B4-BE49-F238E27FC236}">
                <a16:creationId xmlns:a16="http://schemas.microsoft.com/office/drawing/2014/main" xmlns="" id="{CDD85B4F-581D-421A-9B6F-5C2A025C02AD}"/>
              </a:ext>
            </a:extLst>
          </p:cNvPr>
          <p:cNvSpPr txBox="1"/>
          <p:nvPr/>
        </p:nvSpPr>
        <p:spPr>
          <a:xfrm>
            <a:off x="396849" y="5178444"/>
            <a:ext cx="2559366" cy="1200296"/>
          </a:xfrm>
          <a:prstGeom prst="rect">
            <a:avLst/>
          </a:prstGeom>
        </p:spPr>
        <p:txBody>
          <a:bodyPr wrap="square" lIns="121891" tIns="60944" rIns="121891" bIns="60944" rtlCol="0" anchor="ctr">
            <a:spAutoFit/>
          </a:bodyPr>
          <a:lstStyle/>
          <a:p>
            <a:pPr algn="ctr" defTabSz="1218802">
              <a:spcBef>
                <a:spcPct val="0"/>
              </a:spcBef>
            </a:pPr>
            <a:r>
              <a:rPr lang="en-US" sz="1400" b="1" dirty="0">
                <a:solidFill>
                  <a:srgbClr val="272F37"/>
                </a:solidFill>
                <a:latin typeface="Segoe UI" panose="020B0502040204020203" pitchFamily="34" charset="0"/>
                <a:ea typeface="Segoe UI" panose="020B0502040204020203" pitchFamily="34" charset="0"/>
                <a:cs typeface="Segoe UI" panose="020B0502040204020203" pitchFamily="34" charset="0"/>
              </a:rPr>
              <a:t>Actionable parameters like Churn Risky, Growth Potential, Slow Growth and Immediate Action required accounts</a:t>
            </a:r>
          </a:p>
        </p:txBody>
      </p:sp>
      <p:sp>
        <p:nvSpPr>
          <p:cNvPr id="21" name="Rectangle 20">
            <a:extLst>
              <a:ext uri="{FF2B5EF4-FFF2-40B4-BE49-F238E27FC236}">
                <a16:creationId xmlns:a16="http://schemas.microsoft.com/office/drawing/2014/main" xmlns="" id="{1B68EBB3-AE62-4BE8-9F84-3F93EBB53B5C}"/>
              </a:ext>
            </a:extLst>
          </p:cNvPr>
          <p:cNvSpPr/>
          <p:nvPr/>
        </p:nvSpPr>
        <p:spPr>
          <a:xfrm>
            <a:off x="1" y="1030848"/>
            <a:ext cx="12192003" cy="22536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Rectangle 21">
            <a:extLst>
              <a:ext uri="{FF2B5EF4-FFF2-40B4-BE49-F238E27FC236}">
                <a16:creationId xmlns:a16="http://schemas.microsoft.com/office/drawing/2014/main" xmlns="" id="{C52F3A78-226D-4E3F-95C0-DEA24D1B7B61}"/>
              </a:ext>
            </a:extLst>
          </p:cNvPr>
          <p:cNvSpPr/>
          <p:nvPr/>
        </p:nvSpPr>
        <p:spPr>
          <a:xfrm>
            <a:off x="267455" y="1808677"/>
            <a:ext cx="3302271" cy="950732"/>
          </a:xfrm>
          <a:prstGeom prst="rect">
            <a:avLst/>
          </a:prstGeom>
          <a:noFill/>
          <a:ln w="12700" cap="flat" cmpd="sng" algn="ctr">
            <a:noFill/>
            <a:prstDash val="solid"/>
            <a:miter lim="800000"/>
          </a:ln>
          <a:effectLst/>
        </p:spPr>
        <p:txBody>
          <a:bodyPr rtlCol="0" anchor="t"/>
          <a:lstStyle/>
          <a:p>
            <a:pPr>
              <a:defRPr/>
            </a:pPr>
            <a:endParaRPr lang="en-US" sz="1200"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3" name="Rectangle 22">
            <a:extLst>
              <a:ext uri="{FF2B5EF4-FFF2-40B4-BE49-F238E27FC236}">
                <a16:creationId xmlns:a16="http://schemas.microsoft.com/office/drawing/2014/main" xmlns="" id="{698DC019-D41D-4C27-AA1C-E4ED9A1E0847}"/>
              </a:ext>
            </a:extLst>
          </p:cNvPr>
          <p:cNvSpPr/>
          <p:nvPr/>
        </p:nvSpPr>
        <p:spPr>
          <a:xfrm>
            <a:off x="267455" y="1684813"/>
            <a:ext cx="3584448" cy="1508760"/>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algn="ctr">
              <a:defRPr/>
            </a:pPr>
            <a:endParaRPr lang="en-US" sz="1600" kern="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a:extLst>
              <a:ext uri="{FF2B5EF4-FFF2-40B4-BE49-F238E27FC236}">
                <a16:creationId xmlns:a16="http://schemas.microsoft.com/office/drawing/2014/main" xmlns="" id="{1C014A61-BE03-4809-87EE-811F5B1745ED}"/>
              </a:ext>
            </a:extLst>
          </p:cNvPr>
          <p:cNvSpPr/>
          <p:nvPr/>
        </p:nvSpPr>
        <p:spPr>
          <a:xfrm>
            <a:off x="263630" y="1972350"/>
            <a:ext cx="3499537" cy="1179747"/>
          </a:xfrm>
          <a:prstGeom prst="rect">
            <a:avLst/>
          </a:prstGeom>
        </p:spPr>
        <p:txBody>
          <a:bodyPr wrap="square">
            <a:spAutoFit/>
          </a:bodyPr>
          <a:lstStyle/>
          <a:p>
            <a:pPr>
              <a:lnSpc>
                <a:spcPct val="120000"/>
              </a:lnSpc>
            </a:pPr>
            <a:r>
              <a:rPr 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rPr>
              <a:t>Data for cloud platform was scattered across different sources and reports making it difficult and complex for different teams to acquire relevant details to proceed with sales play and targeting exercises. </a:t>
            </a:r>
          </a:p>
        </p:txBody>
      </p:sp>
      <p:sp>
        <p:nvSpPr>
          <p:cNvPr id="26" name="Rectangle 25">
            <a:extLst>
              <a:ext uri="{FF2B5EF4-FFF2-40B4-BE49-F238E27FC236}">
                <a16:creationId xmlns:a16="http://schemas.microsoft.com/office/drawing/2014/main" xmlns="" id="{205FD8EF-3EAB-4C91-B720-AF047F13D32F}"/>
              </a:ext>
            </a:extLst>
          </p:cNvPr>
          <p:cNvSpPr/>
          <p:nvPr/>
        </p:nvSpPr>
        <p:spPr>
          <a:xfrm>
            <a:off x="263630" y="1675580"/>
            <a:ext cx="2534636" cy="307777"/>
          </a:xfrm>
          <a:prstGeom prst="rect">
            <a:avLst/>
          </a:prstGeom>
        </p:spPr>
        <p:txBody>
          <a:bodyPr wrap="square">
            <a:spAutoFit/>
          </a:bodyPr>
          <a:lstStyle/>
          <a:p>
            <a:pPr>
              <a:defRPr/>
            </a:pPr>
            <a:r>
              <a:rPr lang="en-US" sz="1400" b="1" kern="0" dirty="0">
                <a:solidFill>
                  <a:srgbClr val="44546A"/>
                </a:solidFill>
                <a:latin typeface="Segoe UI" panose="020B0502040204020203" pitchFamily="34" charset="0"/>
                <a:ea typeface="Segoe UI" panose="020B0502040204020203" pitchFamily="34" charset="0"/>
                <a:cs typeface="Segoe UI" panose="020B0502040204020203" pitchFamily="34" charset="0"/>
              </a:rPr>
              <a:t>The “Before” State</a:t>
            </a:r>
          </a:p>
        </p:txBody>
      </p:sp>
      <p:sp>
        <p:nvSpPr>
          <p:cNvPr id="29" name="Rectangle 28">
            <a:extLst>
              <a:ext uri="{FF2B5EF4-FFF2-40B4-BE49-F238E27FC236}">
                <a16:creationId xmlns:a16="http://schemas.microsoft.com/office/drawing/2014/main" xmlns="" id="{1F1D4C60-96E4-4744-A75C-B03F54D80918}"/>
              </a:ext>
            </a:extLst>
          </p:cNvPr>
          <p:cNvSpPr/>
          <p:nvPr/>
        </p:nvSpPr>
        <p:spPr>
          <a:xfrm>
            <a:off x="8301385" y="1684813"/>
            <a:ext cx="3584448" cy="1508760"/>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marL="0" lvl="1">
              <a:buSzPct val="120000"/>
              <a:defRPr/>
            </a:pPr>
            <a:endParaRPr lang="en-US" sz="1200"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xmlns="" id="{F23A3767-2C0D-424C-8F48-0DCCF2541B1D}"/>
              </a:ext>
            </a:extLst>
          </p:cNvPr>
          <p:cNvSpPr/>
          <p:nvPr/>
        </p:nvSpPr>
        <p:spPr>
          <a:xfrm>
            <a:off x="8287317" y="1972350"/>
            <a:ext cx="3651619" cy="1421928"/>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rPr>
              <a:t>Huge amount of time savings across streams that enabled proactive actions</a:t>
            </a:r>
          </a:p>
          <a:p>
            <a:pPr marL="171450" indent="-171450">
              <a:lnSpc>
                <a:spcPct val="120000"/>
              </a:lnSpc>
              <a:buFont typeface="Arial" panose="020B0604020202020204" pitchFamily="34" charset="0"/>
              <a:buChar char="•"/>
            </a:pPr>
            <a:r>
              <a:rPr 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rPr>
              <a:t>Removed the need for small ad hoc data requirements</a:t>
            </a:r>
          </a:p>
          <a:p>
            <a:pPr marL="171450" indent="-171450">
              <a:lnSpc>
                <a:spcPct val="120000"/>
              </a:lnSpc>
              <a:buFont typeface="Arial" panose="020B0604020202020204" pitchFamily="34" charset="0"/>
              <a:buChar char="•"/>
            </a:pPr>
            <a:endParaRPr 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171450" indent="-171450">
              <a:lnSpc>
                <a:spcPct val="120000"/>
              </a:lnSpc>
              <a:buFont typeface="Arial" panose="020B0604020202020204" pitchFamily="34" charset="0"/>
              <a:buChar char="•"/>
            </a:pPr>
            <a:endParaRPr 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a:extLst>
              <a:ext uri="{FF2B5EF4-FFF2-40B4-BE49-F238E27FC236}">
                <a16:creationId xmlns:a16="http://schemas.microsoft.com/office/drawing/2014/main" xmlns="" id="{1A5C8318-2E0D-4A66-9859-16D166DC86BF}"/>
              </a:ext>
            </a:extLst>
          </p:cNvPr>
          <p:cNvSpPr/>
          <p:nvPr/>
        </p:nvSpPr>
        <p:spPr>
          <a:xfrm>
            <a:off x="194053" y="1035475"/>
            <a:ext cx="11744883" cy="582423"/>
          </a:xfrm>
          <a:prstGeom prst="rect">
            <a:avLst/>
          </a:prstGeom>
          <a:noFill/>
          <a:ln w="12700" cap="flat" cmpd="sng" algn="ctr">
            <a:noFill/>
            <a:prstDash val="solid"/>
            <a:miter lim="800000"/>
          </a:ln>
          <a:effectLst/>
          <a:scene3d>
            <a:camera prst="orthographicFront">
              <a:rot lat="0" lon="0" rev="0"/>
            </a:camera>
            <a:lightRig rig="brightRoom" dir="t">
              <a:rot lat="0" lon="0" rev="600000"/>
            </a:lightRig>
          </a:scene3d>
          <a:sp3d prstMaterial="metal">
            <a:bevelT w="38100" h="57150" prst="angle"/>
          </a:sp3d>
        </p:spPr>
        <p:txBody>
          <a:bodyPr rtlCol="0" anchor="ctr"/>
          <a:lstStyle/>
          <a:p>
            <a:pPr>
              <a:lnSpc>
                <a:spcPct val="120000"/>
              </a:lnSpc>
              <a:defRPr/>
            </a:pPr>
            <a:r>
              <a:rPr lang="en-US" sz="1600" b="1" kern="0" dirty="0">
                <a:solidFill>
                  <a:srgbClr val="44546A"/>
                </a:solidFill>
                <a:latin typeface="Segoe UI" panose="020B0502040204020203" pitchFamily="34" charset="0"/>
                <a:ea typeface="Segoe UI" panose="020B0502040204020203" pitchFamily="34" charset="0"/>
                <a:cs typeface="Segoe UI" panose="020B0502040204020203" pitchFamily="34" charset="0"/>
              </a:rPr>
              <a:t>The Problem: </a:t>
            </a:r>
            <a:r>
              <a:rPr lang="en-US" sz="1400" kern="0" dirty="0">
                <a:solidFill>
                  <a:srgbClr val="44546A"/>
                </a:solidFill>
                <a:latin typeface="Segoe UI" panose="020B0502040204020203" pitchFamily="34" charset="0"/>
                <a:ea typeface="Segoe UI" panose="020B0502040204020203" pitchFamily="34" charset="0"/>
                <a:cs typeface="Segoe UI" panose="020B0502040204020203" pitchFamily="34" charset="0"/>
              </a:rPr>
              <a:t>No single dashboard available to provide unified view on the cloud platform</a:t>
            </a:r>
          </a:p>
        </p:txBody>
      </p:sp>
      <p:sp>
        <p:nvSpPr>
          <p:cNvPr id="32" name="Rectangle 31">
            <a:extLst>
              <a:ext uri="{FF2B5EF4-FFF2-40B4-BE49-F238E27FC236}">
                <a16:creationId xmlns:a16="http://schemas.microsoft.com/office/drawing/2014/main" xmlns="" id="{1646D011-033A-495A-A79F-E94B2D2E3536}"/>
              </a:ext>
            </a:extLst>
          </p:cNvPr>
          <p:cNvSpPr/>
          <p:nvPr/>
        </p:nvSpPr>
        <p:spPr>
          <a:xfrm>
            <a:off x="4255290" y="1831914"/>
            <a:ext cx="3302271" cy="950732"/>
          </a:xfrm>
          <a:prstGeom prst="rect">
            <a:avLst/>
          </a:prstGeom>
          <a:noFill/>
          <a:ln w="12700" cap="flat" cmpd="sng" algn="ctr">
            <a:noFill/>
            <a:prstDash val="solid"/>
            <a:miter lim="800000"/>
          </a:ln>
          <a:effectLst/>
        </p:spPr>
        <p:txBody>
          <a:bodyPr rtlCol="0" anchor="t"/>
          <a:lstStyle/>
          <a:p>
            <a:pPr>
              <a:defRPr/>
            </a:pPr>
            <a:endParaRPr lang="en-US" sz="1200"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3" name="Rectangle 32">
            <a:extLst>
              <a:ext uri="{FF2B5EF4-FFF2-40B4-BE49-F238E27FC236}">
                <a16:creationId xmlns:a16="http://schemas.microsoft.com/office/drawing/2014/main" xmlns="" id="{7CC93916-CA41-43C9-8165-F520C3E57400}"/>
              </a:ext>
            </a:extLst>
          </p:cNvPr>
          <p:cNvSpPr/>
          <p:nvPr/>
        </p:nvSpPr>
        <p:spPr>
          <a:xfrm>
            <a:off x="4284420" y="1684813"/>
            <a:ext cx="3584448" cy="1508760"/>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algn="ctr">
              <a:defRPr/>
            </a:pPr>
            <a:endParaRPr lang="en-US" sz="1600" kern="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xmlns="" id="{A584E235-F0B1-4DB1-9915-E7D384F57ABD}"/>
              </a:ext>
            </a:extLst>
          </p:cNvPr>
          <p:cNvSpPr/>
          <p:nvPr/>
        </p:nvSpPr>
        <p:spPr>
          <a:xfrm>
            <a:off x="4335780" y="1972350"/>
            <a:ext cx="3528030" cy="1401346"/>
          </a:xfrm>
          <a:prstGeom prst="rect">
            <a:avLst/>
          </a:prstGeom>
        </p:spPr>
        <p:txBody>
          <a:bodyPr wrap="square">
            <a:spAutoFit/>
          </a:bodyPr>
          <a:lstStyle/>
          <a:p>
            <a:pPr>
              <a:lnSpc>
                <a:spcPct val="120000"/>
              </a:lnSpc>
            </a:pPr>
            <a:r>
              <a:rPr 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rPr>
              <a:t>Consolidated all available targeting intelligence on cloud platform into a single dashboard to facilitate better data driven targeting and marketing . This aligned the Cloud Platform business to the FY18 goals</a:t>
            </a:r>
          </a:p>
          <a:p>
            <a:pPr>
              <a:lnSpc>
                <a:spcPct val="120000"/>
              </a:lnSpc>
            </a:pPr>
            <a:endParaRPr 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35" name="Rectangle 34">
            <a:extLst>
              <a:ext uri="{FF2B5EF4-FFF2-40B4-BE49-F238E27FC236}">
                <a16:creationId xmlns:a16="http://schemas.microsoft.com/office/drawing/2014/main" xmlns="" id="{711DC432-383C-447D-9895-3DACFE00031E}"/>
              </a:ext>
            </a:extLst>
          </p:cNvPr>
          <p:cNvSpPr/>
          <p:nvPr/>
        </p:nvSpPr>
        <p:spPr>
          <a:xfrm>
            <a:off x="4364402" y="1675580"/>
            <a:ext cx="2131840" cy="307777"/>
          </a:xfrm>
          <a:prstGeom prst="rect">
            <a:avLst/>
          </a:prstGeom>
        </p:spPr>
        <p:txBody>
          <a:bodyPr wrap="square">
            <a:spAutoFit/>
          </a:bodyPr>
          <a:lstStyle/>
          <a:p>
            <a:pPr>
              <a:defRPr/>
            </a:pPr>
            <a:r>
              <a:rPr lang="en-US" sz="1400" b="1" kern="0" dirty="0">
                <a:solidFill>
                  <a:srgbClr val="44546A"/>
                </a:solidFill>
                <a:latin typeface="Segoe UI" panose="020B0502040204020203" pitchFamily="34" charset="0"/>
                <a:ea typeface="Segoe UI" panose="020B0502040204020203" pitchFamily="34" charset="0"/>
                <a:cs typeface="Segoe UI" panose="020B0502040204020203" pitchFamily="34" charset="0"/>
              </a:rPr>
              <a:t>LatentView Solution</a:t>
            </a:r>
          </a:p>
        </p:txBody>
      </p:sp>
      <p:sp>
        <p:nvSpPr>
          <p:cNvPr id="36" name="Rectangle 35">
            <a:extLst>
              <a:ext uri="{FF2B5EF4-FFF2-40B4-BE49-F238E27FC236}">
                <a16:creationId xmlns:a16="http://schemas.microsoft.com/office/drawing/2014/main" xmlns="" id="{76A5B7BB-01BC-4A46-921C-E307262A896F}"/>
              </a:ext>
            </a:extLst>
          </p:cNvPr>
          <p:cNvSpPr/>
          <p:nvPr/>
        </p:nvSpPr>
        <p:spPr>
          <a:xfrm>
            <a:off x="8287317" y="1675580"/>
            <a:ext cx="2534636" cy="307777"/>
          </a:xfrm>
          <a:prstGeom prst="rect">
            <a:avLst/>
          </a:prstGeom>
        </p:spPr>
        <p:txBody>
          <a:bodyPr wrap="square">
            <a:spAutoFit/>
          </a:bodyPr>
          <a:lstStyle/>
          <a:p>
            <a:pPr>
              <a:defRPr/>
            </a:pPr>
            <a:r>
              <a:rPr lang="en-US" sz="1400" b="1" kern="0" dirty="0">
                <a:solidFill>
                  <a:srgbClr val="44546A"/>
                </a:solidFill>
                <a:latin typeface="Segoe UI" panose="020B0502040204020203" pitchFamily="34" charset="0"/>
                <a:ea typeface="Segoe UI" panose="020B0502040204020203" pitchFamily="34" charset="0"/>
                <a:cs typeface="Segoe UI" panose="020B0502040204020203" pitchFamily="34" charset="0"/>
              </a:rPr>
              <a:t>The “After” State</a:t>
            </a:r>
          </a:p>
        </p:txBody>
      </p:sp>
      <p:sp>
        <p:nvSpPr>
          <p:cNvPr id="37" name="Rectangle 36">
            <a:extLst>
              <a:ext uri="{FF2B5EF4-FFF2-40B4-BE49-F238E27FC236}">
                <a16:creationId xmlns:a16="http://schemas.microsoft.com/office/drawing/2014/main" xmlns="" id="{C20B43B6-86C4-4354-91BA-31704E6E496D}"/>
              </a:ext>
            </a:extLst>
          </p:cNvPr>
          <p:cNvSpPr/>
          <p:nvPr/>
        </p:nvSpPr>
        <p:spPr>
          <a:xfrm>
            <a:off x="194052" y="533636"/>
            <a:ext cx="6222014" cy="607190"/>
          </a:xfrm>
          <a:prstGeom prst="rect">
            <a:avLst/>
          </a:prstGeom>
          <a:noFill/>
          <a:ln w="12700" cap="flat" cmpd="sng" algn="ctr">
            <a:noFill/>
            <a:prstDash val="solid"/>
            <a:miter lim="800000"/>
          </a:ln>
          <a:effectLst/>
          <a:scene3d>
            <a:camera prst="orthographicFront">
              <a:rot lat="0" lon="0" rev="0"/>
            </a:camera>
            <a:lightRig rig="brightRoom" dir="t">
              <a:rot lat="0" lon="0" rev="600000"/>
            </a:lightRig>
          </a:scene3d>
          <a:sp3d prstMaterial="metal">
            <a:bevelT w="38100" h="57150" prst="angle"/>
          </a:sp3d>
        </p:spPr>
        <p:txBody>
          <a:bodyPr rtlCol="0" anchor="ctr"/>
          <a:lstStyle/>
          <a:p>
            <a:pPr>
              <a:defRPr/>
            </a:pPr>
            <a:r>
              <a:rPr lang="en-US" sz="1600" b="1" kern="0" dirty="0">
                <a:solidFill>
                  <a:srgbClr val="44546A"/>
                </a:solidFill>
                <a:latin typeface="Segoe UI" panose="020B0502040204020203" pitchFamily="34" charset="0"/>
                <a:ea typeface="Segoe UI" panose="020B0502040204020203" pitchFamily="34" charset="0"/>
                <a:cs typeface="Segoe UI" panose="020B0502040204020203" pitchFamily="34" charset="0"/>
              </a:rPr>
              <a:t>A multinational technology client</a:t>
            </a:r>
          </a:p>
        </p:txBody>
      </p:sp>
      <p:sp>
        <p:nvSpPr>
          <p:cNvPr id="2" name="Title 1"/>
          <p:cNvSpPr>
            <a:spLocks noGrp="1"/>
          </p:cNvSpPr>
          <p:nvPr>
            <p:ph type="title"/>
          </p:nvPr>
        </p:nvSpPr>
        <p:spPr>
          <a:xfrm>
            <a:off x="4247" y="130343"/>
            <a:ext cx="10852150" cy="387798"/>
          </a:xfrm>
          <a:noFill/>
        </p:spPr>
        <p:txBody>
          <a:bodyPr vert="horz" lIns="0" tIns="0" rIns="0" bIns="0" rtlCol="0" anchor="t">
            <a:normAutofit fontScale="90000"/>
          </a:bodyPr>
          <a:lstStyle/>
          <a:p>
            <a:r>
              <a:rPr lang="en-US" spc="-96" dirty="0">
                <a:ln w="3175">
                  <a:noFill/>
                </a:ln>
                <a:solidFill>
                  <a:schemeClr val="bg1"/>
                </a:solidFill>
                <a:latin typeface="Segoe UI Semibold" panose="020B0702040204020203" pitchFamily="34" charset="0"/>
              </a:rPr>
              <a:t> All-In-One Power BI Dashboard</a:t>
            </a:r>
          </a:p>
        </p:txBody>
      </p:sp>
      <p:sp>
        <p:nvSpPr>
          <p:cNvPr id="38" name="Footer Placeholder 1">
            <a:extLst>
              <a:ext uri="{FF2B5EF4-FFF2-40B4-BE49-F238E27FC236}">
                <a16:creationId xmlns:a16="http://schemas.microsoft.com/office/drawing/2014/main" xmlns="" id="{79B68B52-DFD0-426A-BE00-C9673236C70B}"/>
              </a:ext>
            </a:extLst>
          </p:cNvPr>
          <p:cNvSpPr>
            <a:spLocks noGrp="1"/>
          </p:cNvSpPr>
          <p:nvPr>
            <p:ph type="ftr" sz="quarter" idx="3"/>
          </p:nvPr>
        </p:nvSpPr>
        <p:spPr>
          <a:xfrm>
            <a:off x="4038600" y="6600764"/>
            <a:ext cx="4114800" cy="184666"/>
          </a:xfrm>
        </p:spPr>
        <p:txBody>
          <a:bodyPr/>
          <a:lstStyle/>
          <a:p>
            <a:r>
              <a:rPr lang="en-US" dirty="0">
                <a:solidFill>
                  <a:srgbClr val="000000">
                    <a:tint val="75000"/>
                  </a:srgbClr>
                </a:solidFill>
              </a:rPr>
              <a:t>© LatentView Analytics. Confidential</a:t>
            </a:r>
          </a:p>
        </p:txBody>
      </p:sp>
      <p:sp>
        <p:nvSpPr>
          <p:cNvPr id="39" name="Slide Number Placeholder 5">
            <a:extLst>
              <a:ext uri="{FF2B5EF4-FFF2-40B4-BE49-F238E27FC236}">
                <a16:creationId xmlns:a16="http://schemas.microsoft.com/office/drawing/2014/main" xmlns="" id="{B29FB6E1-081E-4C04-8CD8-C450DC2C5B85}"/>
              </a:ext>
            </a:extLst>
          </p:cNvPr>
          <p:cNvSpPr>
            <a:spLocks noGrp="1"/>
          </p:cNvSpPr>
          <p:nvPr>
            <p:ph type="sldNum" sz="quarter" idx="4"/>
          </p:nvPr>
        </p:nvSpPr>
        <p:spPr>
          <a:xfrm>
            <a:off x="9338309" y="6600764"/>
            <a:ext cx="2743200" cy="184666"/>
          </a:xfrm>
        </p:spPr>
        <p:txBody>
          <a:bodyPr/>
          <a:lstStyle/>
          <a:p>
            <a:fld id="{6CD9AD5F-3CCE-084D-84D8-4A35232D3779}" type="slidenum">
              <a:rPr lang="en-US" smtClean="0"/>
              <a:pPr/>
              <a:t>21</a:t>
            </a:fld>
            <a:endParaRPr lang="en-US"/>
          </a:p>
        </p:txBody>
      </p:sp>
      <p:sp>
        <p:nvSpPr>
          <p:cNvPr id="41" name="TextBox 40">
            <a:extLst>
              <a:ext uri="{FF2B5EF4-FFF2-40B4-BE49-F238E27FC236}">
                <a16:creationId xmlns:a16="http://schemas.microsoft.com/office/drawing/2014/main" xmlns="" id="{757BF953-EFE9-D64C-87C7-AF821F1E307E}"/>
              </a:ext>
            </a:extLst>
          </p:cNvPr>
          <p:cNvSpPr txBox="1"/>
          <p:nvPr/>
        </p:nvSpPr>
        <p:spPr>
          <a:xfrm>
            <a:off x="11038718" y="6488668"/>
            <a:ext cx="735496" cy="338554"/>
          </a:xfrm>
          <a:prstGeom prst="rect">
            <a:avLst/>
          </a:prstGeom>
          <a:noFill/>
        </p:spPr>
        <p:txBody>
          <a:bodyPr wrap="square" rtlCol="0">
            <a:spAutoFit/>
          </a:bodyPr>
          <a:lstStyle/>
          <a:p>
            <a:r>
              <a:rPr lang="en-US" sz="1600" dirty="0">
                <a:hlinkClick r:id="" action="ppaction://noaction"/>
              </a:rPr>
              <a:t>Back</a:t>
            </a:r>
            <a:endParaRPr lang="en-US" sz="1600" dirty="0"/>
          </a:p>
        </p:txBody>
      </p:sp>
    </p:spTree>
    <p:extLst>
      <p:ext uri="{BB962C8B-B14F-4D97-AF65-F5344CB8AC3E}">
        <p14:creationId xmlns:p14="http://schemas.microsoft.com/office/powerpoint/2010/main" val="1626639352"/>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xmlns="" id="{1B68EBB3-AE62-4BE8-9F84-3F93EBB53B5C}"/>
              </a:ext>
            </a:extLst>
          </p:cNvPr>
          <p:cNvSpPr/>
          <p:nvPr/>
        </p:nvSpPr>
        <p:spPr>
          <a:xfrm>
            <a:off x="1" y="1030848"/>
            <a:ext cx="12192003" cy="22536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4" name="Slide Number Placeholder 5"/>
          <p:cNvSpPr txBox="1">
            <a:spLocks/>
          </p:cNvSpPr>
          <p:nvPr/>
        </p:nvSpPr>
        <p:spPr>
          <a:xfrm>
            <a:off x="9432702" y="649287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0414F87-21CC-45C6-A33F-A15A7E070B6F}" type="slidenum">
              <a:rPr kumimoji="0" lang="en-US" sz="1200" b="0" i="0" u="none" strike="noStrike" kern="1200" cap="none" spc="0" normalizeH="0" baseline="0" noProof="0" smtClean="0">
                <a:ln>
                  <a:noFill/>
                </a:ln>
                <a:solidFill>
                  <a:srgbClr val="000000">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000000">
                  <a:tint val="75000"/>
                </a:srgbClr>
              </a:solidFill>
              <a:effectLst/>
              <a:uLnTx/>
              <a:uFillTx/>
              <a:latin typeface="Calibri"/>
              <a:ea typeface="+mn-ea"/>
              <a:cs typeface="+mn-cs"/>
            </a:endParaRPr>
          </a:p>
        </p:txBody>
      </p:sp>
      <p:sp>
        <p:nvSpPr>
          <p:cNvPr id="7" name="Title 6"/>
          <p:cNvSpPr>
            <a:spLocks noGrp="1"/>
          </p:cNvSpPr>
          <p:nvPr>
            <p:ph type="title"/>
          </p:nvPr>
        </p:nvSpPr>
        <p:spPr>
          <a:xfrm>
            <a:off x="61181" y="107575"/>
            <a:ext cx="10852150" cy="387798"/>
          </a:xfrm>
          <a:noFill/>
        </p:spPr>
        <p:txBody>
          <a:bodyPr>
            <a:normAutofit fontScale="90000"/>
          </a:bodyPr>
          <a:lstStyle/>
          <a:p>
            <a:r>
              <a:rPr lang="en-US" spc="-96" dirty="0">
                <a:ln w="3175">
                  <a:noFill/>
                </a:ln>
                <a:solidFill>
                  <a:schemeClr val="bg1"/>
                </a:solidFill>
              </a:rPr>
              <a:t>Data Harmonization for Efficient Digital Supply Chain</a:t>
            </a:r>
            <a:endParaRPr lang="en-US" dirty="0">
              <a:solidFill>
                <a:schemeClr val="bg1"/>
              </a:solidFill>
            </a:endParaRPr>
          </a:p>
        </p:txBody>
      </p:sp>
      <p:grpSp>
        <p:nvGrpSpPr>
          <p:cNvPr id="1046" name="Group 1045"/>
          <p:cNvGrpSpPr/>
          <p:nvPr/>
        </p:nvGrpSpPr>
        <p:grpSpPr>
          <a:xfrm>
            <a:off x="825940" y="3358554"/>
            <a:ext cx="10143897" cy="3440457"/>
            <a:chOff x="90367" y="3539684"/>
            <a:chExt cx="10143897" cy="3440457"/>
          </a:xfrm>
        </p:grpSpPr>
        <p:grpSp>
          <p:nvGrpSpPr>
            <p:cNvPr id="167" name="Group 166"/>
            <p:cNvGrpSpPr/>
            <p:nvPr/>
          </p:nvGrpSpPr>
          <p:grpSpPr>
            <a:xfrm>
              <a:off x="1412012" y="6026094"/>
              <a:ext cx="958081" cy="954047"/>
              <a:chOff x="2438125" y="1501201"/>
              <a:chExt cx="825006" cy="813155"/>
            </a:xfrm>
          </p:grpSpPr>
          <p:pic>
            <p:nvPicPr>
              <p:cNvPr id="168" name="Picture 1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7977" y="1501201"/>
                <a:ext cx="370015" cy="444018"/>
              </a:xfrm>
              <a:prstGeom prst="rect">
                <a:avLst/>
              </a:prstGeom>
            </p:spPr>
          </p:pic>
          <p:sp>
            <p:nvSpPr>
              <p:cNvPr id="169" name="TextBox 39"/>
              <p:cNvSpPr txBox="1"/>
              <p:nvPr/>
            </p:nvSpPr>
            <p:spPr>
              <a:xfrm>
                <a:off x="2438125" y="1972168"/>
                <a:ext cx="825006" cy="342188"/>
              </a:xfrm>
              <a:prstGeom prst="rect">
                <a:avLst/>
              </a:prstGeom>
              <a:noFill/>
            </p:spPr>
            <p:txBody>
              <a:bodyPr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Lambda</a:t>
                </a:r>
              </a:p>
            </p:txBody>
          </p:sp>
        </p:grpSp>
        <p:sp>
          <p:nvSpPr>
            <p:cNvPr id="95" name="Rectangle 94"/>
            <p:cNvSpPr/>
            <p:nvPr/>
          </p:nvSpPr>
          <p:spPr>
            <a:xfrm>
              <a:off x="234905" y="4247427"/>
              <a:ext cx="837407" cy="842646"/>
            </a:xfrm>
            <a:prstGeom prst="rect">
              <a:avLst/>
            </a:prstGeom>
            <a:solidFill>
              <a:schemeClr val="accent2">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96" name="Rectangle 95"/>
            <p:cNvSpPr/>
            <p:nvPr/>
          </p:nvSpPr>
          <p:spPr>
            <a:xfrm>
              <a:off x="234905" y="3539684"/>
              <a:ext cx="837407" cy="670362"/>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97" name="Group 96"/>
            <p:cNvGrpSpPr/>
            <p:nvPr/>
          </p:nvGrpSpPr>
          <p:grpSpPr>
            <a:xfrm>
              <a:off x="115076" y="3576177"/>
              <a:ext cx="1124353" cy="654055"/>
              <a:chOff x="10518637" y="3687423"/>
              <a:chExt cx="1124353" cy="714722"/>
            </a:xfrm>
          </p:grpSpPr>
          <p:pic>
            <p:nvPicPr>
              <p:cNvPr id="98" name="Picture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06995" y="3687423"/>
                <a:ext cx="347638" cy="428847"/>
              </a:xfrm>
              <a:prstGeom prst="rect">
                <a:avLst/>
              </a:prstGeom>
            </p:spPr>
          </p:pic>
          <p:sp>
            <p:nvSpPr>
              <p:cNvPr id="99" name="TextBox 98"/>
              <p:cNvSpPr txBox="1"/>
              <p:nvPr/>
            </p:nvSpPr>
            <p:spPr>
              <a:xfrm>
                <a:off x="10518637" y="4116270"/>
                <a:ext cx="1124353" cy="2858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SQL Server</a:t>
                </a:r>
              </a:p>
            </p:txBody>
          </p:sp>
        </p:grpSp>
        <p:grpSp>
          <p:nvGrpSpPr>
            <p:cNvPr id="100" name="Group 99"/>
            <p:cNvGrpSpPr/>
            <p:nvPr/>
          </p:nvGrpSpPr>
          <p:grpSpPr>
            <a:xfrm>
              <a:off x="91092" y="4279957"/>
              <a:ext cx="1124353" cy="794727"/>
              <a:chOff x="1379143" y="4034195"/>
              <a:chExt cx="1124353" cy="794727"/>
            </a:xfrm>
          </p:grpSpPr>
          <p:pic>
            <p:nvPicPr>
              <p:cNvPr id="101" name="Picture 2" descr="https://www.iconexperience.com/_img/i_collection_png/512x512/plain/server2.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988" t="4534" r="22638" b="5495"/>
              <a:stretch/>
            </p:blipFill>
            <p:spPr bwMode="auto">
              <a:xfrm>
                <a:off x="1767501" y="4034195"/>
                <a:ext cx="316014" cy="507402"/>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1379143" y="4567312"/>
                <a:ext cx="112435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err="1">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MarkLogic</a:t>
                </a:r>
                <a:endParaRPr kumimoji="0" lang="en-IN" sz="11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sp>
          <p:nvSpPr>
            <p:cNvPr id="103" name="Rectangle 102"/>
            <p:cNvSpPr/>
            <p:nvPr/>
          </p:nvSpPr>
          <p:spPr>
            <a:xfrm>
              <a:off x="236680" y="5151699"/>
              <a:ext cx="818306" cy="782315"/>
            </a:xfrm>
            <a:prstGeom prst="rect">
              <a:avLst/>
            </a:prstGeom>
            <a:solidFill>
              <a:srgbClr val="92D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104" name="Group 103"/>
            <p:cNvGrpSpPr/>
            <p:nvPr/>
          </p:nvGrpSpPr>
          <p:grpSpPr>
            <a:xfrm>
              <a:off x="91092" y="5188084"/>
              <a:ext cx="1124353" cy="753104"/>
              <a:chOff x="259273" y="5496403"/>
              <a:chExt cx="1124353" cy="753104"/>
            </a:xfrm>
          </p:grpSpPr>
          <p:pic>
            <p:nvPicPr>
              <p:cNvPr id="105" name="Picture 2" descr="https://www.iconexperience.com/_img/i_collection_png/512x512/plain/server2.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988" t="4534" r="22638" b="5495"/>
              <a:stretch/>
            </p:blipFill>
            <p:spPr bwMode="auto">
              <a:xfrm>
                <a:off x="667725" y="5496403"/>
                <a:ext cx="316014" cy="507402"/>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p:cNvSpPr txBox="1"/>
              <p:nvPr/>
            </p:nvSpPr>
            <p:spPr>
              <a:xfrm>
                <a:off x="259273" y="5987897"/>
                <a:ext cx="112435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Internet</a:t>
                </a:r>
                <a:endParaRPr kumimoji="0" lang="en-IN" sz="11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sp>
          <p:nvSpPr>
            <p:cNvPr id="107" name="Rectangle 106"/>
            <p:cNvSpPr/>
            <p:nvPr/>
          </p:nvSpPr>
          <p:spPr>
            <a:xfrm>
              <a:off x="236680" y="5997711"/>
              <a:ext cx="818306" cy="812784"/>
            </a:xfrm>
            <a:prstGeom prst="rect">
              <a:avLst/>
            </a:prstGeom>
            <a:solidFill>
              <a:schemeClr val="bg2">
                <a:lumMod val="5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108" name="Group 107"/>
            <p:cNvGrpSpPr/>
            <p:nvPr/>
          </p:nvGrpSpPr>
          <p:grpSpPr>
            <a:xfrm>
              <a:off x="90367" y="6026094"/>
              <a:ext cx="1124353" cy="769012"/>
              <a:chOff x="1384566" y="2493243"/>
              <a:chExt cx="1124353" cy="769012"/>
            </a:xfrm>
          </p:grpSpPr>
          <p:sp>
            <p:nvSpPr>
              <p:cNvPr id="110" name="TextBox 109"/>
              <p:cNvSpPr txBox="1"/>
              <p:nvPr/>
            </p:nvSpPr>
            <p:spPr>
              <a:xfrm>
                <a:off x="1384566" y="3000645"/>
                <a:ext cx="112435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Azure</a:t>
                </a:r>
                <a:endParaRPr kumimoji="0" lang="en-IN" sz="11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111" name="Picture 2" descr="https://www.iconexperience.com/_img/i_collection_png/512x512/plain/server2.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988" t="4534" r="22638" b="5495"/>
              <a:stretch/>
            </p:blipFill>
            <p:spPr bwMode="auto">
              <a:xfrm>
                <a:off x="1770368" y="2493243"/>
                <a:ext cx="316014" cy="507402"/>
              </a:xfrm>
              <a:prstGeom prst="rect">
                <a:avLst/>
              </a:prstGeom>
              <a:noFill/>
              <a:extLst>
                <a:ext uri="{909E8E84-426E-40DD-AFC4-6F175D3DCCD1}">
                  <a14:hiddenFill xmlns:a14="http://schemas.microsoft.com/office/drawing/2010/main">
                    <a:solidFill>
                      <a:srgbClr val="FFFFFF"/>
                    </a:solidFill>
                  </a14:hiddenFill>
                </a:ext>
              </a:extLst>
            </p:spPr>
          </p:pic>
        </p:grpSp>
        <p:sp>
          <p:nvSpPr>
            <p:cNvPr id="113" name="Rectangle 112"/>
            <p:cNvSpPr/>
            <p:nvPr/>
          </p:nvSpPr>
          <p:spPr>
            <a:xfrm>
              <a:off x="1437057" y="4589676"/>
              <a:ext cx="944925" cy="13388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S3 buckets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(encrypted)</a:t>
              </a:r>
              <a:endParaRPr kumimoji="0" lang="en-US" sz="16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129" name="Picture 128"/>
            <p:cNvPicPr>
              <a:picLocks noChangeAspect="1"/>
            </p:cNvPicPr>
            <p:nvPr/>
          </p:nvPicPr>
          <p:blipFill rotWithShape="1">
            <a:blip r:embed="rId6" cstate="print">
              <a:extLst>
                <a:ext uri="{28A0092B-C50C-407E-A947-70E740481C1C}">
                  <a14:useLocalDpi xmlns:a14="http://schemas.microsoft.com/office/drawing/2010/main" val="0"/>
                </a:ext>
              </a:extLst>
            </a:blip>
            <a:srcRect l="21139" t="20645" r="21647" b="22658"/>
            <a:stretch/>
          </p:blipFill>
          <p:spPr>
            <a:xfrm>
              <a:off x="1642431" y="4631805"/>
              <a:ext cx="497244" cy="420233"/>
            </a:xfrm>
            <a:prstGeom prst="rect">
              <a:avLst/>
            </a:prstGeom>
          </p:spPr>
        </p:pic>
        <p:pic>
          <p:nvPicPr>
            <p:cNvPr id="166" name="Picture 165"/>
            <p:cNvPicPr>
              <a:picLocks noChangeAspect="1"/>
            </p:cNvPicPr>
            <p:nvPr/>
          </p:nvPicPr>
          <p:blipFill rotWithShape="1">
            <a:blip r:embed="rId6" cstate="print">
              <a:extLst>
                <a:ext uri="{28A0092B-C50C-407E-A947-70E740481C1C}">
                  <a14:useLocalDpi xmlns:a14="http://schemas.microsoft.com/office/drawing/2010/main" val="0"/>
                </a:ext>
              </a:extLst>
            </a:blip>
            <a:srcRect l="21139" t="20645" r="21647" b="22658"/>
            <a:stretch/>
          </p:blipFill>
          <p:spPr>
            <a:xfrm>
              <a:off x="1660897" y="5066815"/>
              <a:ext cx="497244" cy="420233"/>
            </a:xfrm>
            <a:prstGeom prst="rect">
              <a:avLst/>
            </a:prstGeom>
          </p:spPr>
        </p:pic>
        <p:cxnSp>
          <p:nvCxnSpPr>
            <p:cNvPr id="27" name="Straight Arrow Connector 26"/>
            <p:cNvCxnSpPr>
              <a:stCxn id="95" idx="3"/>
              <a:endCxn id="129" idx="1"/>
            </p:cNvCxnSpPr>
            <p:nvPr/>
          </p:nvCxnSpPr>
          <p:spPr>
            <a:xfrm>
              <a:off x="1072312" y="4668750"/>
              <a:ext cx="570119" cy="173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3" idx="3"/>
              <a:endCxn id="166" idx="1"/>
            </p:cNvCxnSpPr>
            <p:nvPr/>
          </p:nvCxnSpPr>
          <p:spPr>
            <a:xfrm flipV="1">
              <a:off x="1054986" y="5276932"/>
              <a:ext cx="605911" cy="265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7" idx="3"/>
              <a:endCxn id="168" idx="1"/>
            </p:cNvCxnSpPr>
            <p:nvPr/>
          </p:nvCxnSpPr>
          <p:spPr>
            <a:xfrm flipV="1">
              <a:off x="1054986" y="6286570"/>
              <a:ext cx="612341" cy="117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1157863" y="3678461"/>
              <a:ext cx="1466377" cy="747711"/>
              <a:chOff x="7570563" y="4710834"/>
              <a:chExt cx="1686042" cy="817067"/>
            </a:xfrm>
          </p:grpSpPr>
          <p:pic>
            <p:nvPicPr>
              <p:cNvPr id="175" name="Picture 4" descr="https://d0.awsstatic.com/Projects/Icons/icons/aws-icon-dm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98308" y="4710834"/>
                <a:ext cx="574860" cy="4151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6" name="TextBox 175"/>
              <p:cNvSpPr txBox="1"/>
              <p:nvPr/>
            </p:nvSpPr>
            <p:spPr>
              <a:xfrm>
                <a:off x="7570563" y="5090678"/>
                <a:ext cx="1686042" cy="43722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DMS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(ongoing replication)</a:t>
                </a:r>
              </a:p>
            </p:txBody>
          </p:sp>
        </p:grpSp>
        <p:cxnSp>
          <p:nvCxnSpPr>
            <p:cNvPr id="91" name="Straight Arrow Connector 90"/>
            <p:cNvCxnSpPr>
              <a:stCxn id="96" idx="3"/>
              <a:endCxn id="175" idx="1"/>
            </p:cNvCxnSpPr>
            <p:nvPr/>
          </p:nvCxnSpPr>
          <p:spPr>
            <a:xfrm flipV="1">
              <a:off x="1072312" y="3868428"/>
              <a:ext cx="544539" cy="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3299782" y="4607167"/>
              <a:ext cx="1576760" cy="1088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181" name="Group 180"/>
            <p:cNvGrpSpPr/>
            <p:nvPr/>
          </p:nvGrpSpPr>
          <p:grpSpPr>
            <a:xfrm>
              <a:off x="2904944" y="4802331"/>
              <a:ext cx="1488927" cy="755326"/>
              <a:chOff x="5372258" y="724768"/>
              <a:chExt cx="1124353" cy="524965"/>
            </a:xfrm>
          </p:grpSpPr>
          <p:pic>
            <p:nvPicPr>
              <p:cNvPr id="182" name="Picture 181"/>
              <p:cNvPicPr>
                <a:picLocks noChangeAspect="1"/>
              </p:cNvPicPr>
              <p:nvPr/>
            </p:nvPicPr>
            <p:blipFill>
              <a:blip r:embed="rId8"/>
              <a:stretch>
                <a:fillRect/>
              </a:stretch>
            </p:blipFill>
            <p:spPr>
              <a:xfrm>
                <a:off x="5769022" y="724768"/>
                <a:ext cx="330825" cy="392446"/>
              </a:xfrm>
              <a:prstGeom prst="rect">
                <a:avLst/>
              </a:prstGeom>
            </p:spPr>
          </p:pic>
          <p:sp>
            <p:nvSpPr>
              <p:cNvPr id="183" name="TextBox 182"/>
              <p:cNvSpPr txBox="1"/>
              <p:nvPr/>
            </p:nvSpPr>
            <p:spPr>
              <a:xfrm>
                <a:off x="5372258" y="1067910"/>
                <a:ext cx="1124353" cy="18182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GLUE</a:t>
                </a:r>
              </a:p>
            </p:txBody>
          </p:sp>
        </p:grpSp>
        <p:pic>
          <p:nvPicPr>
            <p:cNvPr id="1036" name="Picture 12" descr="Image result for spark apach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08746" y="4900227"/>
              <a:ext cx="877510" cy="466761"/>
            </a:xfrm>
            <a:prstGeom prst="rect">
              <a:avLst/>
            </a:prstGeom>
            <a:noFill/>
            <a:extLst>
              <a:ext uri="{909E8E84-426E-40DD-AFC4-6F175D3DCCD1}">
                <a14:hiddenFill xmlns:a14="http://schemas.microsoft.com/office/drawing/2010/main">
                  <a:solidFill>
                    <a:srgbClr val="FFFFFF"/>
                  </a:solidFill>
                </a14:hiddenFill>
              </a:ext>
            </a:extLst>
          </p:spPr>
        </p:pic>
        <p:cxnSp>
          <p:nvCxnSpPr>
            <p:cNvPr id="171" name="Straight Arrow Connector 170"/>
            <p:cNvCxnSpPr>
              <a:stCxn id="113" idx="3"/>
              <a:endCxn id="180" idx="1"/>
            </p:cNvCxnSpPr>
            <p:nvPr/>
          </p:nvCxnSpPr>
          <p:spPr>
            <a:xfrm flipV="1">
              <a:off x="2381982" y="5151327"/>
              <a:ext cx="917800" cy="107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75" idx="3"/>
            </p:cNvCxnSpPr>
            <p:nvPr/>
          </p:nvCxnSpPr>
          <p:spPr>
            <a:xfrm>
              <a:off x="2116816" y="3868428"/>
              <a:ext cx="1182966" cy="970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68" idx="3"/>
            </p:cNvCxnSpPr>
            <p:nvPr/>
          </p:nvCxnSpPr>
          <p:spPr>
            <a:xfrm flipV="1">
              <a:off x="2097026" y="5487048"/>
              <a:ext cx="1202756" cy="79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6" name="Picture 2" descr="https://conceptdraw.com/a3134c3/p20/preview/640/pict--amazon-redshift-aws-database---vector-stencils-library.png--diagram-flowchart-example.png"/>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ackgroundRemoval t="8123" b="84314" l="10065" r="89286">
                          <a14:foregroundMark x1="49675" y1="45938" x2="49675" y2="45938"/>
                          <a14:foregroundMark x1="37662" y1="42297" x2="37662" y2="42297"/>
                          <a14:foregroundMark x1="37662" y1="42297" x2="37662" y2="42297"/>
                          <a14:foregroundMark x1="24026" y1="52661" x2="24026" y2="52661"/>
                          <a14:foregroundMark x1="34740" y1="58263" x2="34740" y2="58263"/>
                          <a14:foregroundMark x1="10065" y1="39496" x2="10065" y2="39496"/>
                          <a14:foregroundMark x1="10065" y1="39496" x2="10065" y2="39496"/>
                          <a14:foregroundMark x1="81494" y1="33894" x2="81494" y2="33894"/>
                          <a14:foregroundMark x1="57468" y1="8683" x2="57468" y2="8683"/>
                          <a14:foregroundMark x1="53571" y1="84314" x2="53571" y2="84314"/>
                          <a14:foregroundMark x1="14935" y1="65826" x2="14935" y2="65826"/>
                          <a14:foregroundMark x1="12013" y1="64706" x2="12013" y2="64706"/>
                          <a14:foregroundMark x1="13961" y1="55462" x2="13961" y2="55462"/>
                          <a14:foregroundMark x1="12987" y1="30252" x2="12987" y2="30252"/>
                          <a14:foregroundMark x1="89286" y1="58824" x2="89286" y2="58824"/>
                          <a14:backgroundMark x1="86364" y1="94678" x2="86364" y2="94678"/>
                        </a14:backgroundRemoval>
                      </a14:imgEffect>
                    </a14:imgLayer>
                  </a14:imgProps>
                </a:ext>
                <a:ext uri="{28A0092B-C50C-407E-A947-70E740481C1C}">
                  <a14:useLocalDpi xmlns:a14="http://schemas.microsoft.com/office/drawing/2010/main" val="0"/>
                </a:ext>
              </a:extLst>
            </a:blip>
            <a:srcRect l="6604" t="6168" r="5004" b="10894"/>
            <a:stretch/>
          </p:blipFill>
          <p:spPr bwMode="auto">
            <a:xfrm>
              <a:off x="5794342" y="4722091"/>
              <a:ext cx="864680" cy="8584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7" name="TextBox 39"/>
            <p:cNvSpPr txBox="1"/>
            <p:nvPr/>
          </p:nvSpPr>
          <p:spPr>
            <a:xfrm>
              <a:off x="5747641" y="4549111"/>
              <a:ext cx="958081" cy="401477"/>
            </a:xfrm>
            <a:prstGeom prst="rect">
              <a:avLst/>
            </a:prstGeom>
            <a:noFill/>
          </p:spPr>
          <p:txBody>
            <a:bodyPr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Redshift</a:t>
              </a:r>
            </a:p>
          </p:txBody>
        </p:sp>
        <p:cxnSp>
          <p:nvCxnSpPr>
            <p:cNvPr id="191" name="Straight Arrow Connector 190"/>
            <p:cNvCxnSpPr>
              <a:stCxn id="180" idx="3"/>
              <a:endCxn id="196" idx="1"/>
            </p:cNvCxnSpPr>
            <p:nvPr/>
          </p:nvCxnSpPr>
          <p:spPr>
            <a:xfrm flipV="1">
              <a:off x="4876542" y="5151326"/>
              <a:ext cx="917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2" name="Picture 20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71942" y="4795139"/>
              <a:ext cx="712374" cy="712374"/>
            </a:xfrm>
            <a:prstGeom prst="rect">
              <a:avLst/>
            </a:prstGeom>
          </p:spPr>
        </p:pic>
        <p:grpSp>
          <p:nvGrpSpPr>
            <p:cNvPr id="203" name="Group 202"/>
            <p:cNvGrpSpPr/>
            <p:nvPr/>
          </p:nvGrpSpPr>
          <p:grpSpPr>
            <a:xfrm>
              <a:off x="5664358" y="5960364"/>
              <a:ext cx="1329210" cy="901420"/>
              <a:chOff x="6621666" y="4600112"/>
              <a:chExt cx="1600801" cy="1187210"/>
            </a:xfrm>
          </p:grpSpPr>
          <p:pic>
            <p:nvPicPr>
              <p:cNvPr id="204" name="Picture 203"/>
              <p:cNvPicPr>
                <a:picLocks noChangeAspect="1"/>
              </p:cNvPicPr>
              <p:nvPr/>
            </p:nvPicPr>
            <p:blipFill>
              <a:blip r:embed="rId13" cstate="print">
                <a:extLst>
                  <a:ext uri="{BEBA8EAE-BF5A-486C-A8C5-ECC9F3942E4B}">
                    <a14:imgProps xmlns:a14="http://schemas.microsoft.com/office/drawing/2010/main">
                      <a14:imgLayer r:embed="rId14">
                        <a14:imgEffect>
                          <a14:backgroundRemoval t="7362" b="92331" l="9426" r="89549">
                            <a14:foregroundMark x1="26434" y1="55828" x2="26434" y2="55828"/>
                            <a14:foregroundMark x1="47336" y1="7362" x2="47336" y2="7362"/>
                            <a14:foregroundMark x1="47746" y1="92331" x2="47746" y2="92331"/>
                            <a14:foregroundMark x1="47746" y1="92331" x2="47746" y2="92331"/>
                          </a14:backgroundRemoval>
                        </a14:imgEffect>
                      </a14:imgLayer>
                    </a14:imgProps>
                  </a:ext>
                  <a:ext uri="{28A0092B-C50C-407E-A947-70E740481C1C}">
                    <a14:useLocalDpi xmlns:a14="http://schemas.microsoft.com/office/drawing/2010/main" val="0"/>
                  </a:ext>
                </a:extLst>
              </a:blip>
              <a:stretch>
                <a:fillRect/>
              </a:stretch>
            </p:blipFill>
            <p:spPr>
              <a:xfrm>
                <a:off x="6670722" y="4600112"/>
                <a:ext cx="1286118" cy="859169"/>
              </a:xfrm>
              <a:prstGeom prst="rect">
                <a:avLst/>
              </a:prstGeom>
            </p:spPr>
          </p:pic>
          <p:sp>
            <p:nvSpPr>
              <p:cNvPr id="205" name="TextBox 204"/>
              <p:cNvSpPr txBox="1"/>
              <p:nvPr/>
            </p:nvSpPr>
            <p:spPr>
              <a:xfrm>
                <a:off x="6621666" y="5442770"/>
                <a:ext cx="1600801" cy="34455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EC2 (Bastion Host)</a:t>
                </a:r>
                <a:endParaRPr kumimoji="0" lang="en-US" sz="14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206" name="Group 205"/>
            <p:cNvGrpSpPr/>
            <p:nvPr/>
          </p:nvGrpSpPr>
          <p:grpSpPr>
            <a:xfrm>
              <a:off x="9300668" y="5997711"/>
              <a:ext cx="933596" cy="835685"/>
              <a:chOff x="10636659" y="4307016"/>
              <a:chExt cx="1124353" cy="1100634"/>
            </a:xfrm>
          </p:grpSpPr>
          <p:pic>
            <p:nvPicPr>
              <p:cNvPr id="207" name="Picture 20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801429" y="4307016"/>
                <a:ext cx="794812" cy="794812"/>
              </a:xfrm>
              <a:prstGeom prst="rect">
                <a:avLst/>
              </a:prstGeom>
            </p:spPr>
          </p:pic>
          <p:sp>
            <p:nvSpPr>
              <p:cNvPr id="208" name="TextBox 207"/>
              <p:cNvSpPr txBox="1"/>
              <p:nvPr/>
            </p:nvSpPr>
            <p:spPr>
              <a:xfrm>
                <a:off x="10636659" y="5063098"/>
                <a:ext cx="1124353" cy="344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DBA</a:t>
                </a:r>
              </a:p>
            </p:txBody>
          </p:sp>
        </p:grpSp>
        <p:sp>
          <p:nvSpPr>
            <p:cNvPr id="209" name="Rectangle 208"/>
            <p:cNvSpPr/>
            <p:nvPr/>
          </p:nvSpPr>
          <p:spPr>
            <a:xfrm>
              <a:off x="7623522" y="4601884"/>
              <a:ext cx="850691" cy="1098884"/>
            </a:xfrm>
            <a:prstGeom prst="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210" name="Group 209"/>
            <p:cNvGrpSpPr/>
            <p:nvPr/>
          </p:nvGrpSpPr>
          <p:grpSpPr>
            <a:xfrm>
              <a:off x="7292972" y="4860079"/>
              <a:ext cx="1511789" cy="782646"/>
              <a:chOff x="9154534" y="2990424"/>
              <a:chExt cx="1511789" cy="782646"/>
            </a:xfrm>
          </p:grpSpPr>
          <p:pic>
            <p:nvPicPr>
              <p:cNvPr id="211" name="Picture 2" descr="https://confluence.ahc.umn.edu/download/attachments/3408181/TUGForum?version=2&amp;modificationDate=1453742906000&amp;api=v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627330" y="2990424"/>
                <a:ext cx="540890" cy="540890"/>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2" name="TextBox 211"/>
              <p:cNvSpPr txBox="1"/>
              <p:nvPr/>
            </p:nvSpPr>
            <p:spPr>
              <a:xfrm>
                <a:off x="9154534" y="3542238"/>
                <a:ext cx="1511789"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Tableau Server </a:t>
                </a:r>
              </a:p>
            </p:txBody>
          </p:sp>
        </p:grpSp>
        <p:cxnSp>
          <p:nvCxnSpPr>
            <p:cNvPr id="1033" name="Straight Arrow Connector 1032"/>
            <p:cNvCxnSpPr>
              <a:stCxn id="196" idx="3"/>
              <a:endCxn id="209" idx="1"/>
            </p:cNvCxnSpPr>
            <p:nvPr/>
          </p:nvCxnSpPr>
          <p:spPr>
            <a:xfrm>
              <a:off x="6659022" y="5151326"/>
              <a:ext cx="964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8" name="Straight Arrow Connector 1037"/>
            <p:cNvCxnSpPr>
              <a:stCxn id="209" idx="3"/>
              <a:endCxn id="202" idx="1"/>
            </p:cNvCxnSpPr>
            <p:nvPr/>
          </p:nvCxnSpPr>
          <p:spPr>
            <a:xfrm>
              <a:off x="8474213" y="5151326"/>
              <a:ext cx="997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p:cNvCxnSpPr>
              <a:stCxn id="204" idx="3"/>
              <a:endCxn id="207" idx="1"/>
            </p:cNvCxnSpPr>
            <p:nvPr/>
          </p:nvCxnSpPr>
          <p:spPr>
            <a:xfrm>
              <a:off x="6773007" y="6286540"/>
              <a:ext cx="2664476" cy="1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p:cNvCxnSpPr>
              <a:stCxn id="204" idx="0"/>
              <a:endCxn id="196" idx="2"/>
            </p:cNvCxnSpPr>
            <p:nvPr/>
          </p:nvCxnSpPr>
          <p:spPr>
            <a:xfrm flipH="1" flipV="1">
              <a:off x="6226682" y="5580561"/>
              <a:ext cx="12367" cy="379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0" name="Rectangle 79">
            <a:extLst>
              <a:ext uri="{FF2B5EF4-FFF2-40B4-BE49-F238E27FC236}">
                <a16:creationId xmlns:a16="http://schemas.microsoft.com/office/drawing/2014/main" xmlns="" id="{C52F3A78-226D-4E3F-95C0-DEA24D1B7B61}"/>
              </a:ext>
            </a:extLst>
          </p:cNvPr>
          <p:cNvSpPr/>
          <p:nvPr/>
        </p:nvSpPr>
        <p:spPr>
          <a:xfrm>
            <a:off x="267455" y="1808677"/>
            <a:ext cx="3302271" cy="950732"/>
          </a:xfrm>
          <a:prstGeom prst="rect">
            <a:avLst/>
          </a:prstGeom>
          <a:noFill/>
          <a:ln w="12700" cap="flat" cmpd="sng" algn="ctr">
            <a:noFill/>
            <a:prstDash val="solid"/>
            <a:miter lim="800000"/>
          </a:ln>
          <a:effectLst/>
        </p:spPr>
        <p:txBody>
          <a:bodyPr rtlCol="0" anchor="t"/>
          <a:lstStyle/>
          <a:p>
            <a:pPr>
              <a:defRPr/>
            </a:pPr>
            <a:endParaRPr lang="en-US" sz="1200"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1" name="Rectangle 80">
            <a:extLst>
              <a:ext uri="{FF2B5EF4-FFF2-40B4-BE49-F238E27FC236}">
                <a16:creationId xmlns:a16="http://schemas.microsoft.com/office/drawing/2014/main" xmlns="" id="{698DC019-D41D-4C27-AA1C-E4ED9A1E0847}"/>
              </a:ext>
            </a:extLst>
          </p:cNvPr>
          <p:cNvSpPr/>
          <p:nvPr/>
        </p:nvSpPr>
        <p:spPr>
          <a:xfrm>
            <a:off x="267455" y="1684813"/>
            <a:ext cx="3584448" cy="1508760"/>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algn="ctr">
              <a:defRPr/>
            </a:pPr>
            <a:endParaRPr lang="en-US" sz="1600" kern="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xmlns="" id="{1C014A61-BE03-4809-87EE-811F5B1745ED}"/>
              </a:ext>
            </a:extLst>
          </p:cNvPr>
          <p:cNvSpPr/>
          <p:nvPr/>
        </p:nvSpPr>
        <p:spPr>
          <a:xfrm>
            <a:off x="263630" y="1972350"/>
            <a:ext cx="3499537" cy="978729"/>
          </a:xfrm>
          <a:prstGeom prst="rect">
            <a:avLst/>
          </a:prstGeom>
        </p:spPr>
        <p:txBody>
          <a:bodyPr wrap="square">
            <a:spAutoFit/>
          </a:bodyPr>
          <a:lstStyle/>
          <a:p>
            <a:pPr>
              <a:lnSpc>
                <a:spcPct val="120000"/>
              </a:lnSpc>
            </a:pPr>
            <a:r>
              <a:rPr 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rPr>
              <a:t>The supply chain starting from digital content request to going live is tracked using multiple silo data sources and requires skilled executives to monitor for revenue leaks </a:t>
            </a:r>
          </a:p>
        </p:txBody>
      </p:sp>
      <p:sp>
        <p:nvSpPr>
          <p:cNvPr id="83" name="Rectangle 82">
            <a:extLst>
              <a:ext uri="{FF2B5EF4-FFF2-40B4-BE49-F238E27FC236}">
                <a16:creationId xmlns:a16="http://schemas.microsoft.com/office/drawing/2014/main" xmlns="" id="{205FD8EF-3EAB-4C91-B720-AF047F13D32F}"/>
              </a:ext>
            </a:extLst>
          </p:cNvPr>
          <p:cNvSpPr/>
          <p:nvPr/>
        </p:nvSpPr>
        <p:spPr>
          <a:xfrm>
            <a:off x="263630" y="1675580"/>
            <a:ext cx="2534636" cy="307777"/>
          </a:xfrm>
          <a:prstGeom prst="rect">
            <a:avLst/>
          </a:prstGeom>
        </p:spPr>
        <p:txBody>
          <a:bodyPr wrap="square">
            <a:spAutoFit/>
          </a:bodyPr>
          <a:lstStyle/>
          <a:p>
            <a:pPr>
              <a:defRPr/>
            </a:pPr>
            <a:r>
              <a:rPr lang="en-US" sz="1400" b="1" kern="0" dirty="0">
                <a:solidFill>
                  <a:srgbClr val="44546A"/>
                </a:solidFill>
                <a:latin typeface="Segoe UI" panose="020B0502040204020203" pitchFamily="34" charset="0"/>
                <a:ea typeface="Segoe UI" panose="020B0502040204020203" pitchFamily="34" charset="0"/>
                <a:cs typeface="Segoe UI" panose="020B0502040204020203" pitchFamily="34" charset="0"/>
              </a:rPr>
              <a:t>The “Before” State</a:t>
            </a:r>
          </a:p>
        </p:txBody>
      </p:sp>
      <p:sp>
        <p:nvSpPr>
          <p:cNvPr id="84" name="Rectangle 83">
            <a:extLst>
              <a:ext uri="{FF2B5EF4-FFF2-40B4-BE49-F238E27FC236}">
                <a16:creationId xmlns:a16="http://schemas.microsoft.com/office/drawing/2014/main" xmlns="" id="{1F1D4C60-96E4-4744-A75C-B03F54D80918}"/>
              </a:ext>
            </a:extLst>
          </p:cNvPr>
          <p:cNvSpPr/>
          <p:nvPr/>
        </p:nvSpPr>
        <p:spPr>
          <a:xfrm>
            <a:off x="8301385" y="1684813"/>
            <a:ext cx="3584448" cy="1508760"/>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marL="0" lvl="1">
              <a:buSzPct val="120000"/>
              <a:defRPr/>
            </a:pPr>
            <a:endParaRPr lang="en-US" sz="1200"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5" name="Rectangle 84">
            <a:extLst>
              <a:ext uri="{FF2B5EF4-FFF2-40B4-BE49-F238E27FC236}">
                <a16:creationId xmlns:a16="http://schemas.microsoft.com/office/drawing/2014/main" xmlns="" id="{F23A3767-2C0D-424C-8F48-0DCCF2541B1D}"/>
              </a:ext>
            </a:extLst>
          </p:cNvPr>
          <p:cNvSpPr/>
          <p:nvPr/>
        </p:nvSpPr>
        <p:spPr>
          <a:xfrm>
            <a:off x="8287317" y="1972350"/>
            <a:ext cx="3651619" cy="757130"/>
          </a:xfrm>
          <a:prstGeom prst="rect">
            <a:avLst/>
          </a:prstGeom>
        </p:spPr>
        <p:txBody>
          <a:bodyPr wrap="square">
            <a:spAutoFit/>
          </a:bodyPr>
          <a:lstStyle/>
          <a:p>
            <a:pPr>
              <a:lnSpc>
                <a:spcPct val="120000"/>
              </a:lnSpc>
            </a:pPr>
            <a:r>
              <a:rPr 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rPr>
              <a:t>The solution helped in ensuring on-time delivery of the digital contents and thus, saved half a million dollar per year from revenue leaks</a:t>
            </a:r>
          </a:p>
        </p:txBody>
      </p:sp>
      <p:sp>
        <p:nvSpPr>
          <p:cNvPr id="86" name="Rectangle 85">
            <a:extLst>
              <a:ext uri="{FF2B5EF4-FFF2-40B4-BE49-F238E27FC236}">
                <a16:creationId xmlns:a16="http://schemas.microsoft.com/office/drawing/2014/main" xmlns="" id="{1A5C8318-2E0D-4A66-9859-16D166DC86BF}"/>
              </a:ext>
            </a:extLst>
          </p:cNvPr>
          <p:cNvSpPr/>
          <p:nvPr/>
        </p:nvSpPr>
        <p:spPr>
          <a:xfrm>
            <a:off x="194053" y="1035475"/>
            <a:ext cx="11744883" cy="582423"/>
          </a:xfrm>
          <a:prstGeom prst="rect">
            <a:avLst/>
          </a:prstGeom>
          <a:noFill/>
          <a:ln w="12700" cap="flat" cmpd="sng" algn="ctr">
            <a:noFill/>
            <a:prstDash val="solid"/>
            <a:miter lim="800000"/>
          </a:ln>
          <a:effectLst/>
          <a:scene3d>
            <a:camera prst="orthographicFront">
              <a:rot lat="0" lon="0" rev="0"/>
            </a:camera>
            <a:lightRig rig="brightRoom" dir="t">
              <a:rot lat="0" lon="0" rev="600000"/>
            </a:lightRig>
          </a:scene3d>
          <a:sp3d prstMaterial="metal">
            <a:bevelT w="38100" h="57150" prst="angle"/>
          </a:sp3d>
        </p:spPr>
        <p:txBody>
          <a:bodyPr rtlCol="0" anchor="ctr"/>
          <a:lstStyle/>
          <a:p>
            <a:pPr>
              <a:lnSpc>
                <a:spcPct val="120000"/>
              </a:lnSpc>
              <a:defRPr/>
            </a:pPr>
            <a:r>
              <a:rPr lang="en-US" sz="1600" b="1" kern="0" dirty="0">
                <a:solidFill>
                  <a:srgbClr val="44546A"/>
                </a:solidFill>
                <a:latin typeface="Segoe UI" panose="020B0502040204020203" pitchFamily="34" charset="0"/>
                <a:ea typeface="Segoe UI" panose="020B0502040204020203" pitchFamily="34" charset="0"/>
                <a:cs typeface="Segoe UI" panose="020B0502040204020203" pitchFamily="34" charset="0"/>
              </a:rPr>
              <a:t>The Problem: </a:t>
            </a:r>
            <a:r>
              <a:rPr lang="en-US" sz="1400" kern="0" dirty="0">
                <a:solidFill>
                  <a:srgbClr val="44546A"/>
                </a:solidFill>
                <a:latin typeface="Segoe UI" panose="020B0502040204020203" pitchFamily="34" charset="0"/>
                <a:ea typeface="Segoe UI" panose="020B0502040204020203" pitchFamily="34" charset="0"/>
                <a:cs typeface="Segoe UI" panose="020B0502040204020203" pitchFamily="34" charset="0"/>
              </a:rPr>
              <a:t>For digital content that contributes $4 billion in revenue, the weak link in the supply chain is the nature of data pipeline which in the correct state is rigid &amp; fragmented</a:t>
            </a:r>
          </a:p>
        </p:txBody>
      </p:sp>
      <p:sp>
        <p:nvSpPr>
          <p:cNvPr id="87" name="Rectangle 86">
            <a:extLst>
              <a:ext uri="{FF2B5EF4-FFF2-40B4-BE49-F238E27FC236}">
                <a16:creationId xmlns:a16="http://schemas.microsoft.com/office/drawing/2014/main" xmlns="" id="{1646D011-033A-495A-A79F-E94B2D2E3536}"/>
              </a:ext>
            </a:extLst>
          </p:cNvPr>
          <p:cNvSpPr/>
          <p:nvPr/>
        </p:nvSpPr>
        <p:spPr>
          <a:xfrm>
            <a:off x="4255290" y="1831914"/>
            <a:ext cx="3302271" cy="950732"/>
          </a:xfrm>
          <a:prstGeom prst="rect">
            <a:avLst/>
          </a:prstGeom>
          <a:noFill/>
          <a:ln w="12700" cap="flat" cmpd="sng" algn="ctr">
            <a:noFill/>
            <a:prstDash val="solid"/>
            <a:miter lim="800000"/>
          </a:ln>
          <a:effectLst/>
        </p:spPr>
        <p:txBody>
          <a:bodyPr rtlCol="0" anchor="t"/>
          <a:lstStyle/>
          <a:p>
            <a:pPr>
              <a:defRPr/>
            </a:pPr>
            <a:endParaRPr lang="en-US" sz="1200"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8" name="Rectangle 87">
            <a:extLst>
              <a:ext uri="{FF2B5EF4-FFF2-40B4-BE49-F238E27FC236}">
                <a16:creationId xmlns:a16="http://schemas.microsoft.com/office/drawing/2014/main" xmlns="" id="{7CC93916-CA41-43C9-8165-F520C3E57400}"/>
              </a:ext>
            </a:extLst>
          </p:cNvPr>
          <p:cNvSpPr/>
          <p:nvPr/>
        </p:nvSpPr>
        <p:spPr>
          <a:xfrm>
            <a:off x="4284420" y="1684813"/>
            <a:ext cx="3584448" cy="1508760"/>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algn="ctr">
              <a:defRPr/>
            </a:pPr>
            <a:endParaRPr lang="en-US" sz="1600" kern="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89" name="Rectangle 88">
            <a:extLst>
              <a:ext uri="{FF2B5EF4-FFF2-40B4-BE49-F238E27FC236}">
                <a16:creationId xmlns:a16="http://schemas.microsoft.com/office/drawing/2014/main" xmlns="" id="{A584E235-F0B1-4DB1-9915-E7D384F57ABD}"/>
              </a:ext>
            </a:extLst>
          </p:cNvPr>
          <p:cNvSpPr/>
          <p:nvPr/>
        </p:nvSpPr>
        <p:spPr>
          <a:xfrm>
            <a:off x="4335780" y="1972350"/>
            <a:ext cx="3528030" cy="978729"/>
          </a:xfrm>
          <a:prstGeom prst="rect">
            <a:avLst/>
          </a:prstGeom>
        </p:spPr>
        <p:txBody>
          <a:bodyPr wrap="square">
            <a:spAutoFit/>
          </a:bodyPr>
          <a:lstStyle/>
          <a:p>
            <a:pPr>
              <a:lnSpc>
                <a:spcPct val="120000"/>
              </a:lnSpc>
            </a:pPr>
            <a:r>
              <a:rPr lang="en-US" sz="1200" dirty="0">
                <a:solidFill>
                  <a:prstClr val="black"/>
                </a:solidFill>
                <a:latin typeface="Segoe UI" panose="020B0502040204020203" pitchFamily="34" charset="0"/>
                <a:ea typeface="Segoe UI" panose="020B0502040204020203" pitchFamily="34" charset="0"/>
                <a:cs typeface="Segoe UI" panose="020B0502040204020203" pitchFamily="34" charset="0"/>
              </a:rPr>
              <a:t>Built an data ecosystem from multiple disjointed unstructured and structured data sources by leveraging AWS cloud platform for big data, thus providing a monitoring platform</a:t>
            </a:r>
          </a:p>
        </p:txBody>
      </p:sp>
      <p:sp>
        <p:nvSpPr>
          <p:cNvPr id="90" name="Rectangle 89">
            <a:extLst>
              <a:ext uri="{FF2B5EF4-FFF2-40B4-BE49-F238E27FC236}">
                <a16:creationId xmlns:a16="http://schemas.microsoft.com/office/drawing/2014/main" xmlns="" id="{711DC432-383C-447D-9895-3DACFE00031E}"/>
              </a:ext>
            </a:extLst>
          </p:cNvPr>
          <p:cNvSpPr/>
          <p:nvPr/>
        </p:nvSpPr>
        <p:spPr>
          <a:xfrm>
            <a:off x="4364402" y="1675580"/>
            <a:ext cx="2131840" cy="307777"/>
          </a:xfrm>
          <a:prstGeom prst="rect">
            <a:avLst/>
          </a:prstGeom>
        </p:spPr>
        <p:txBody>
          <a:bodyPr wrap="square">
            <a:spAutoFit/>
          </a:bodyPr>
          <a:lstStyle/>
          <a:p>
            <a:pPr>
              <a:defRPr/>
            </a:pPr>
            <a:r>
              <a:rPr lang="en-US" sz="1400" b="1" kern="0" dirty="0">
                <a:solidFill>
                  <a:srgbClr val="44546A"/>
                </a:solidFill>
                <a:latin typeface="Segoe UI" panose="020B0502040204020203" pitchFamily="34" charset="0"/>
                <a:ea typeface="Segoe UI" panose="020B0502040204020203" pitchFamily="34" charset="0"/>
                <a:cs typeface="Segoe UI" panose="020B0502040204020203" pitchFamily="34" charset="0"/>
              </a:rPr>
              <a:t>LatentView Solution</a:t>
            </a:r>
          </a:p>
        </p:txBody>
      </p:sp>
      <p:sp>
        <p:nvSpPr>
          <p:cNvPr id="92" name="Rectangle 91">
            <a:extLst>
              <a:ext uri="{FF2B5EF4-FFF2-40B4-BE49-F238E27FC236}">
                <a16:creationId xmlns:a16="http://schemas.microsoft.com/office/drawing/2014/main" xmlns="" id="{76A5B7BB-01BC-4A46-921C-E307262A896F}"/>
              </a:ext>
            </a:extLst>
          </p:cNvPr>
          <p:cNvSpPr/>
          <p:nvPr/>
        </p:nvSpPr>
        <p:spPr>
          <a:xfrm>
            <a:off x="8287317" y="1675580"/>
            <a:ext cx="2534636" cy="307777"/>
          </a:xfrm>
          <a:prstGeom prst="rect">
            <a:avLst/>
          </a:prstGeom>
        </p:spPr>
        <p:txBody>
          <a:bodyPr wrap="square">
            <a:spAutoFit/>
          </a:bodyPr>
          <a:lstStyle/>
          <a:p>
            <a:pPr>
              <a:defRPr/>
            </a:pPr>
            <a:r>
              <a:rPr lang="en-US" sz="1400" b="1" kern="0" dirty="0">
                <a:solidFill>
                  <a:srgbClr val="44546A"/>
                </a:solidFill>
                <a:latin typeface="Segoe UI" panose="020B0502040204020203" pitchFamily="34" charset="0"/>
                <a:ea typeface="Segoe UI" panose="020B0502040204020203" pitchFamily="34" charset="0"/>
                <a:cs typeface="Segoe UI" panose="020B0502040204020203" pitchFamily="34" charset="0"/>
              </a:rPr>
              <a:t>The “After” State</a:t>
            </a:r>
          </a:p>
        </p:txBody>
      </p:sp>
      <p:sp>
        <p:nvSpPr>
          <p:cNvPr id="93" name="Rectangle 92">
            <a:extLst>
              <a:ext uri="{FF2B5EF4-FFF2-40B4-BE49-F238E27FC236}">
                <a16:creationId xmlns:a16="http://schemas.microsoft.com/office/drawing/2014/main" xmlns="" id="{C20B43B6-86C4-4354-91BA-31704E6E496D}"/>
              </a:ext>
            </a:extLst>
          </p:cNvPr>
          <p:cNvSpPr/>
          <p:nvPr/>
        </p:nvSpPr>
        <p:spPr>
          <a:xfrm>
            <a:off x="194052" y="533636"/>
            <a:ext cx="6222014" cy="607190"/>
          </a:xfrm>
          <a:prstGeom prst="rect">
            <a:avLst/>
          </a:prstGeom>
          <a:noFill/>
          <a:ln w="12700" cap="flat" cmpd="sng" algn="ctr">
            <a:noFill/>
            <a:prstDash val="solid"/>
            <a:miter lim="800000"/>
          </a:ln>
          <a:effectLst/>
          <a:scene3d>
            <a:camera prst="orthographicFront">
              <a:rot lat="0" lon="0" rev="0"/>
            </a:camera>
            <a:lightRig rig="brightRoom" dir="t">
              <a:rot lat="0" lon="0" rev="600000"/>
            </a:lightRig>
          </a:scene3d>
          <a:sp3d prstMaterial="metal">
            <a:bevelT w="38100" h="57150" prst="angle"/>
          </a:sp3d>
        </p:spPr>
        <p:txBody>
          <a:bodyPr rtlCol="0" anchor="ctr"/>
          <a:lstStyle/>
          <a:p>
            <a:pPr>
              <a:defRPr/>
            </a:pPr>
            <a:r>
              <a:rPr lang="en-US" sz="1600" b="1" kern="0" dirty="0">
                <a:solidFill>
                  <a:srgbClr val="44546A"/>
                </a:solidFill>
                <a:latin typeface="Segoe UI" panose="020B0502040204020203" pitchFamily="34" charset="0"/>
                <a:ea typeface="Segoe UI" panose="020B0502040204020203" pitchFamily="34" charset="0"/>
                <a:cs typeface="Segoe UI" panose="020B0502040204020203" pitchFamily="34" charset="0"/>
              </a:rPr>
              <a:t>World’s Largest Entertainment production company</a:t>
            </a:r>
          </a:p>
        </p:txBody>
      </p:sp>
      <p:cxnSp>
        <p:nvCxnSpPr>
          <p:cNvPr id="94" name="Straight Arrow Connector 93">
            <a:extLst>
              <a:ext uri="{FF2B5EF4-FFF2-40B4-BE49-F238E27FC236}">
                <a16:creationId xmlns:a16="http://schemas.microsoft.com/office/drawing/2014/main" xmlns="" id="{67CDBFEA-1203-497E-A63E-D5145962BA27}"/>
              </a:ext>
            </a:extLst>
          </p:cNvPr>
          <p:cNvCxnSpPr>
            <a:cxnSpLocks/>
          </p:cNvCxnSpPr>
          <p:nvPr/>
        </p:nvCxnSpPr>
        <p:spPr>
          <a:xfrm>
            <a:off x="8570777" y="3014275"/>
            <a:ext cx="465860" cy="0"/>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9" name="Footer Placeholder 3">
            <a:extLst>
              <a:ext uri="{FF2B5EF4-FFF2-40B4-BE49-F238E27FC236}">
                <a16:creationId xmlns:a16="http://schemas.microsoft.com/office/drawing/2014/main" xmlns="" id="{E1147888-FE9E-42BD-A24C-256430CB9868}"/>
              </a:ext>
            </a:extLst>
          </p:cNvPr>
          <p:cNvSpPr>
            <a:spLocks noGrp="1"/>
          </p:cNvSpPr>
          <p:nvPr>
            <p:ph type="ftr" sz="quarter" idx="3"/>
          </p:nvPr>
        </p:nvSpPr>
        <p:spPr>
          <a:xfrm>
            <a:off x="4038600" y="6600764"/>
            <a:ext cx="4114800" cy="184666"/>
          </a:xfrm>
        </p:spPr>
        <p:txBody>
          <a:bodyPr/>
          <a:lstStyle/>
          <a:p>
            <a:r>
              <a:rPr lang="en-US" dirty="0"/>
              <a:t>© LatentView Analytics. Confidential</a:t>
            </a:r>
          </a:p>
        </p:txBody>
      </p:sp>
      <p:sp>
        <p:nvSpPr>
          <p:cNvPr id="76" name="TextBox 75">
            <a:extLst>
              <a:ext uri="{FF2B5EF4-FFF2-40B4-BE49-F238E27FC236}">
                <a16:creationId xmlns:a16="http://schemas.microsoft.com/office/drawing/2014/main" xmlns="" id="{27F016E6-894E-A64C-B98B-E65428A5ECF8}"/>
              </a:ext>
            </a:extLst>
          </p:cNvPr>
          <p:cNvSpPr txBox="1"/>
          <p:nvPr/>
        </p:nvSpPr>
        <p:spPr>
          <a:xfrm>
            <a:off x="11038718" y="6488668"/>
            <a:ext cx="735496" cy="338554"/>
          </a:xfrm>
          <a:prstGeom prst="rect">
            <a:avLst/>
          </a:prstGeom>
          <a:noFill/>
        </p:spPr>
        <p:txBody>
          <a:bodyPr wrap="square" rtlCol="0">
            <a:spAutoFit/>
          </a:bodyPr>
          <a:lstStyle/>
          <a:p>
            <a:r>
              <a:rPr lang="en-US" sz="1600" dirty="0">
                <a:hlinkClick r:id="" action="ppaction://noaction"/>
              </a:rPr>
              <a:t>Back</a:t>
            </a:r>
            <a:endParaRPr lang="en-US" sz="1600" dirty="0"/>
          </a:p>
        </p:txBody>
      </p:sp>
    </p:spTree>
    <p:extLst>
      <p:ext uri="{BB962C8B-B14F-4D97-AF65-F5344CB8AC3E}">
        <p14:creationId xmlns:p14="http://schemas.microsoft.com/office/powerpoint/2010/main" val="173715375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866165" y="2799135"/>
            <a:ext cx="4343020" cy="1015663"/>
          </a:xfrm>
          <a:prstGeom prst="rect">
            <a:avLst/>
          </a:prstGeom>
          <a:noFill/>
          <a:ln w="12700" cap="flat" cmpd="sng" algn="ctr">
            <a:no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6000" b="0" i="0" u="none" strike="noStrike" kern="0" cap="none" spc="0" normalizeH="0" baseline="0" noProof="0" dirty="0">
                <a:ln w="0"/>
                <a:solidFill>
                  <a:schemeClr val="bg1"/>
                </a:solidFill>
                <a:effectLst>
                  <a:outerShdw blurRad="38100" dist="19050" dir="2700000" algn="tl" rotWithShape="0">
                    <a:prstClr val="black">
                      <a:alpha val="40000"/>
                    </a:prstClr>
                  </a:outerShdw>
                </a:effectLst>
                <a:uLnTx/>
                <a:uFillTx/>
                <a:latin typeface="Segoe UI Light" panose="020B0502040204020203" pitchFamily="34" charset="0"/>
                <a:cs typeface="Segoe UI" panose="020B0502040204020203" pitchFamily="34" charset="0"/>
              </a:rPr>
              <a:t>Thank You!</a:t>
            </a:r>
          </a:p>
        </p:txBody>
      </p:sp>
      <p:sp>
        <p:nvSpPr>
          <p:cNvPr id="26" name="Rectangle 3"/>
          <p:cNvSpPr txBox="1">
            <a:spLocks noChangeArrowheads="1"/>
          </p:cNvSpPr>
          <p:nvPr/>
        </p:nvSpPr>
        <p:spPr bwMode="gray">
          <a:xfrm>
            <a:off x="243170" y="4153995"/>
            <a:ext cx="5147357" cy="2591479"/>
          </a:xfrm>
          <a:prstGeom prst="rect">
            <a:avLst/>
          </a:prstGeom>
        </p:spPr>
        <p:txBody>
          <a:bodyPr wrap="square" lIns="0" tIns="0" rIns="0" bIns="0">
            <a:spAutoFit/>
          </a:bodyPr>
          <a:lstStyle/>
          <a:p>
            <a:pPr algn="ctr" eaLnBrk="0" hangingPunct="0">
              <a:spcBef>
                <a:spcPct val="20000"/>
              </a:spcBef>
              <a:tabLst>
                <a:tab pos="368379" algn="l"/>
              </a:tabLst>
              <a:defRPr/>
            </a:pPr>
            <a:r>
              <a:rPr lang="en-US" sz="2000" b="1" dirty="0">
                <a:solidFill>
                  <a:schemeClr val="bg1"/>
                </a:solidFill>
                <a:latin typeface="Segoe UI Semibold" panose="020B0702040204020203" pitchFamily="34" charset="0"/>
                <a:ea typeface="Segoe UI" panose="020B0502040204020203" pitchFamily="34" charset="0"/>
                <a:cs typeface="Segoe UI" panose="020B0502040204020203" pitchFamily="34" charset="0"/>
              </a:rPr>
              <a:t>Do You Have </a:t>
            </a:r>
            <a:br>
              <a:rPr lang="en-US" sz="2000" b="1" dirty="0">
                <a:solidFill>
                  <a:schemeClr val="bg1"/>
                </a:solidFill>
                <a:latin typeface="Segoe UI Semibold" panose="020B0702040204020203" pitchFamily="34" charset="0"/>
                <a:ea typeface="Segoe UI" panose="020B0502040204020203" pitchFamily="34" charset="0"/>
                <a:cs typeface="Segoe UI" panose="020B0502040204020203" pitchFamily="34" charset="0"/>
              </a:rPr>
            </a:br>
            <a:r>
              <a:rPr lang="en-US" sz="2000" b="1" dirty="0">
                <a:solidFill>
                  <a:schemeClr val="bg1"/>
                </a:solidFill>
                <a:latin typeface="Segoe UI Semibold" panose="020B0702040204020203" pitchFamily="34" charset="0"/>
                <a:ea typeface="Segoe UI" panose="020B0502040204020203" pitchFamily="34" charset="0"/>
                <a:cs typeface="Segoe UI" panose="020B0502040204020203" pitchFamily="34" charset="0"/>
              </a:rPr>
              <a:t>Any Questions?</a:t>
            </a:r>
          </a:p>
          <a:p>
            <a:pPr eaLnBrk="0" hangingPunct="0">
              <a:spcBef>
                <a:spcPct val="20000"/>
              </a:spcBef>
              <a:tabLst>
                <a:tab pos="368379" algn="l"/>
              </a:tabLst>
              <a:defRPr/>
            </a:pPr>
            <a:r>
              <a:rPr lang="en-US" sz="2400" dirty="0">
                <a:solidFill>
                  <a:schemeClr val="bg1"/>
                </a:solidFill>
                <a:latin typeface="Segoe UI Semibold" panose="020B0702040204020203" pitchFamily="34" charset="0"/>
                <a:ea typeface="Segoe UI" panose="020B0502040204020203" pitchFamily="34" charset="0"/>
                <a:cs typeface="Segoe UI" panose="020B0502040204020203" pitchFamily="34" charset="0"/>
              </a:rPr>
              <a:t/>
            </a:r>
            <a:br>
              <a:rPr lang="en-US" sz="2400" dirty="0">
                <a:solidFill>
                  <a:schemeClr val="bg1"/>
                </a:solidFill>
                <a:latin typeface="Segoe UI Semibold" panose="020B0702040204020203" pitchFamily="34" charset="0"/>
                <a:ea typeface="Segoe UI" panose="020B0502040204020203" pitchFamily="34" charset="0"/>
                <a:cs typeface="Segoe UI" panose="020B0502040204020203" pitchFamily="34" charset="0"/>
              </a:rPr>
            </a:br>
            <a:r>
              <a:rPr lang="en-US" sz="2400" dirty="0">
                <a:solidFill>
                  <a:schemeClr val="bg1"/>
                </a:solidFill>
                <a:latin typeface="Segoe UI Semibold" panose="020B0702040204020203" pitchFamily="34" charset="0"/>
                <a:ea typeface="Segoe UI" panose="020B0502040204020203" pitchFamily="34" charset="0"/>
                <a:cs typeface="Segoe UI" panose="020B0502040204020203" pitchFamily="34" charset="0"/>
              </a:rPr>
              <a:t/>
            </a:r>
            <a:br>
              <a:rPr lang="en-US" sz="2400" dirty="0">
                <a:solidFill>
                  <a:schemeClr val="bg1"/>
                </a:solidFill>
                <a:latin typeface="Segoe UI Semibold" panose="020B0702040204020203" pitchFamily="34" charset="0"/>
                <a:ea typeface="Segoe UI" panose="020B0502040204020203" pitchFamily="34" charset="0"/>
                <a:cs typeface="Segoe UI" panose="020B0502040204020203" pitchFamily="34" charset="0"/>
              </a:rPr>
            </a:br>
            <a:endParaRPr lang="en-US" dirty="0">
              <a:solidFill>
                <a:schemeClr val="bg1"/>
              </a:solidFill>
              <a:latin typeface="Segoe UI Semibold" panose="020B0702040204020203" pitchFamily="34" charset="0"/>
              <a:ea typeface="Segoe UI" panose="020B0502040204020203" pitchFamily="34" charset="0"/>
              <a:cs typeface="Segoe UI" panose="020B0502040204020203" pitchFamily="34" charset="0"/>
            </a:endParaRPr>
          </a:p>
          <a:p>
            <a:pPr eaLnBrk="0" hangingPunct="0">
              <a:spcBef>
                <a:spcPct val="20000"/>
              </a:spcBef>
              <a:tabLst>
                <a:tab pos="368379" algn="l"/>
              </a:tabLst>
              <a:defRPr/>
            </a:pPr>
            <a:endParaRPr lang="en-US" dirty="0">
              <a:solidFill>
                <a:schemeClr val="bg1"/>
              </a:solidFill>
              <a:latin typeface="Segoe UI Semibold" panose="020B0702040204020203" pitchFamily="34" charset="0"/>
              <a:ea typeface="Segoe UI" panose="020B0502040204020203" pitchFamily="34" charset="0"/>
              <a:cs typeface="Segoe UI" panose="020B0502040204020203" pitchFamily="34" charset="0"/>
              <a:hlinkClick r:id="" action="ppaction://noaction"/>
            </a:endParaRPr>
          </a:p>
          <a:p>
            <a:pPr eaLnBrk="0" hangingPunct="0">
              <a:spcBef>
                <a:spcPct val="20000"/>
              </a:spcBef>
              <a:tabLst>
                <a:tab pos="368379" algn="l"/>
              </a:tabLst>
              <a:defRPr/>
            </a:pPr>
            <a:endParaRPr lang="en-US" sz="1200" dirty="0">
              <a:solidFill>
                <a:schemeClr val="bg1"/>
              </a:solidFill>
              <a:latin typeface="Segoe UI Semibold" panose="020B0702040204020203" pitchFamily="34" charset="0"/>
              <a:ea typeface="Segoe UI" panose="020B0502040204020203" pitchFamily="34" charset="0"/>
              <a:cs typeface="Segoe UI" panose="020B0502040204020203" pitchFamily="34" charset="0"/>
            </a:endParaRPr>
          </a:p>
          <a:p>
            <a:pPr eaLnBrk="0" hangingPunct="0">
              <a:spcBef>
                <a:spcPct val="20000"/>
              </a:spcBef>
              <a:tabLst>
                <a:tab pos="368379" algn="l"/>
              </a:tabLst>
              <a:defRPr/>
            </a:pPr>
            <a:endParaRPr lang="en-US" dirty="0">
              <a:solidFill>
                <a:schemeClr val="bg1"/>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27" name="Rectangle 3"/>
          <p:cNvSpPr>
            <a:spLocks noChangeArrowheads="1"/>
          </p:cNvSpPr>
          <p:nvPr/>
        </p:nvSpPr>
        <p:spPr bwMode="gray">
          <a:xfrm>
            <a:off x="328606" y="4153995"/>
            <a:ext cx="4970758" cy="2400627"/>
          </a:xfrm>
          <a:prstGeom prst="rect">
            <a:avLst/>
          </a:prstGeom>
          <a:noFill/>
          <a:ln w="9525">
            <a:noFill/>
            <a:miter lim="800000"/>
            <a:headEnd/>
            <a:tailEnd/>
          </a:ln>
        </p:spPr>
        <p:txBody>
          <a:bodyPr lIns="0" rIns="0" anchor="ctr"/>
          <a:lstStyle/>
          <a:p>
            <a:pPr defTabSz="457200" eaLnBrk="0" hangingPunct="0">
              <a:lnSpc>
                <a:spcPct val="95000"/>
              </a:lnSpc>
            </a:pPr>
            <a:endParaRPr lang="en-US" b="1" noProof="1">
              <a:solidFill>
                <a:prstClr val="black"/>
              </a:solidFill>
              <a:ea typeface="Segoe UI" panose="020B0502040204020203" pitchFamily="34" charset="0"/>
              <a:cs typeface="Segoe UI" panose="020B0502040204020203" pitchFamily="34" charset="0"/>
              <a:hlinkClick r:id="rId2"/>
            </a:endParaRPr>
          </a:p>
          <a:p>
            <a:pPr algn="ctr" defTabSz="457200" eaLnBrk="0" hangingPunct="0">
              <a:lnSpc>
                <a:spcPct val="95000"/>
              </a:lnSpc>
            </a:pPr>
            <a:endParaRPr lang="en-IN" b="1" noProof="1">
              <a:solidFill>
                <a:prstClr val="black"/>
              </a:solidFill>
              <a:ea typeface="Segoe UI" panose="020B0502040204020203" pitchFamily="34" charset="0"/>
              <a:cs typeface="Segoe UI" panose="020B0502040204020203" pitchFamily="34" charset="0"/>
              <a:hlinkClick r:id="rId2"/>
            </a:endParaRPr>
          </a:p>
          <a:p>
            <a:pPr algn="ctr" defTabSz="457200" eaLnBrk="0" hangingPunct="0">
              <a:lnSpc>
                <a:spcPct val="95000"/>
              </a:lnSpc>
            </a:pPr>
            <a:endParaRPr lang="en-IN" b="1" noProof="1">
              <a:solidFill>
                <a:prstClr val="black"/>
              </a:solidFill>
              <a:ea typeface="Segoe UI" panose="020B0502040204020203" pitchFamily="34" charset="0"/>
              <a:cs typeface="Segoe UI" panose="020B0502040204020203" pitchFamily="34" charset="0"/>
              <a:hlinkClick r:id="rId2"/>
            </a:endParaRPr>
          </a:p>
          <a:p>
            <a:pPr algn="ctr" defTabSz="457200" eaLnBrk="0" hangingPunct="0">
              <a:lnSpc>
                <a:spcPct val="95000"/>
              </a:lnSpc>
            </a:pPr>
            <a:endParaRPr lang="en-IN" b="1" noProof="1">
              <a:solidFill>
                <a:prstClr val="black"/>
              </a:solidFill>
              <a:ea typeface="Segoe UI" panose="020B0502040204020203" pitchFamily="34" charset="0"/>
              <a:cs typeface="Segoe UI" panose="020B0502040204020203" pitchFamily="34" charset="0"/>
              <a:hlinkClick r:id="rId2"/>
            </a:endParaRPr>
          </a:p>
          <a:p>
            <a:pPr algn="ctr" defTabSz="457200" eaLnBrk="0" hangingPunct="0">
              <a:lnSpc>
                <a:spcPct val="95000"/>
              </a:lnSpc>
            </a:pPr>
            <a:endParaRPr lang="en-IN" b="1" noProof="1">
              <a:solidFill>
                <a:prstClr val="black"/>
              </a:solidFill>
              <a:ea typeface="Segoe UI" panose="020B0502040204020203" pitchFamily="34" charset="0"/>
              <a:cs typeface="Segoe UI" panose="020B0502040204020203" pitchFamily="34" charset="0"/>
            </a:endParaRPr>
          </a:p>
          <a:p>
            <a:pPr algn="ctr" defTabSz="457200" eaLnBrk="0" hangingPunct="0">
              <a:lnSpc>
                <a:spcPct val="95000"/>
              </a:lnSpc>
            </a:pPr>
            <a:r>
              <a:rPr lang="en-IN" b="1" noProof="1">
                <a:solidFill>
                  <a:schemeClr val="bg1"/>
                </a:solidFill>
                <a:ea typeface="Segoe UI" panose="020B0502040204020203" pitchFamily="34" charset="0"/>
                <a:cs typeface="Segoe UI" panose="020B0502040204020203" pitchFamily="34" charset="0"/>
              </a:rPr>
              <a:t>www.LatentView.com</a:t>
            </a:r>
          </a:p>
          <a:p>
            <a:pPr algn="ctr" defTabSz="457200" eaLnBrk="0" hangingPunct="0">
              <a:lnSpc>
                <a:spcPct val="95000"/>
              </a:lnSpc>
            </a:pPr>
            <a:r>
              <a:rPr lang="en-IN" sz="1400" dirty="0">
                <a:solidFill>
                  <a:schemeClr val="bg1"/>
                </a:solidFill>
                <a:ea typeface="Segoe UI" panose="020B0502040204020203" pitchFamily="34" charset="0"/>
                <a:cs typeface="Segoe UI" panose="020B0502040204020203" pitchFamily="34" charset="0"/>
              </a:rPr>
              <a:t>|  Princeton  |  San Jose  |  Seattle  |  London  | </a:t>
            </a:r>
          </a:p>
          <a:p>
            <a:pPr algn="ctr" defTabSz="457200" eaLnBrk="0" hangingPunct="0">
              <a:lnSpc>
                <a:spcPct val="95000"/>
              </a:lnSpc>
            </a:pPr>
            <a:r>
              <a:rPr lang="en-IN" sz="1400" dirty="0">
                <a:solidFill>
                  <a:schemeClr val="bg1"/>
                </a:solidFill>
                <a:ea typeface="Segoe UI" panose="020B0502040204020203" pitchFamily="34" charset="0"/>
                <a:cs typeface="Segoe UI" panose="020B0502040204020203" pitchFamily="34" charset="0"/>
              </a:rPr>
              <a:t>Chennai  |  Singapore  |</a:t>
            </a:r>
          </a:p>
          <a:p>
            <a:pPr algn="ctr" defTabSz="457200" eaLnBrk="0" hangingPunct="0">
              <a:lnSpc>
                <a:spcPct val="95000"/>
              </a:lnSpc>
            </a:pPr>
            <a:endParaRPr lang="de-DE" sz="1400" b="1" dirty="0">
              <a:solidFill>
                <a:prstClr val="black"/>
              </a:solidFill>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8785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2831394"/>
            <a:ext cx="12192000" cy="1417849"/>
          </a:xfrm>
          <a:prstGeom prst="rect">
            <a:avLst/>
          </a:prstGeom>
          <a:noFill/>
        </p:spPr>
        <p:txBody>
          <a:bodyPr wrap="square" lIns="89558" tIns="44780" rIns="89558" bIns="44780" rtlCol="0">
            <a:spAutoFit/>
          </a:bodyPr>
          <a:lstStyle/>
          <a:p>
            <a:pPr algn="ctr" defTabSz="1210112"/>
            <a:r>
              <a:rPr lang="en-IN" sz="4313" dirty="0">
                <a:solidFill>
                  <a:srgbClr val="FFFFFF"/>
                </a:solidFill>
                <a:latin typeface="Segoe UI"/>
                <a:cs typeface="Segoe UI"/>
              </a:rPr>
              <a:t>1. About LatentView</a:t>
            </a:r>
          </a:p>
          <a:p>
            <a:pPr algn="ctr" defTabSz="1210112"/>
            <a:endParaRPr lang="en-IN" sz="4313" dirty="0">
              <a:solidFill>
                <a:srgbClr val="FFFFFF"/>
              </a:solidFill>
              <a:latin typeface="Segoe UI"/>
              <a:cs typeface="Segoe UI"/>
            </a:endParaRPr>
          </a:p>
        </p:txBody>
      </p:sp>
    </p:spTree>
    <p:extLst>
      <p:ext uri="{BB962C8B-B14F-4D97-AF65-F5344CB8AC3E}">
        <p14:creationId xmlns:p14="http://schemas.microsoft.com/office/powerpoint/2010/main" val="1884492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9">
            <a:extLst>
              <a:ext uri="{FF2B5EF4-FFF2-40B4-BE49-F238E27FC236}">
                <a16:creationId xmlns:a16="http://schemas.microsoft.com/office/drawing/2014/main" xmlns="" id="{8E206714-EFB9-47FF-ADB8-E8C6AA9DAB12}"/>
              </a:ext>
            </a:extLst>
          </p:cNvPr>
          <p:cNvSpPr>
            <a:spLocks noGrp="1"/>
          </p:cNvSpPr>
          <p:nvPr>
            <p:ph type="sldNum" sz="quarter" idx="12"/>
          </p:nvPr>
        </p:nvSpPr>
        <p:spPr/>
        <p:txBody>
          <a:bodyPr/>
          <a:lstStyle/>
          <a:p>
            <a:fld id="{A0C1D9D2-9780-41B5-B48D-9BB1413BC614}" type="slidenum">
              <a:rPr lang="en-US" smtClean="0"/>
              <a:pPr/>
              <a:t>4</a:t>
            </a:fld>
            <a:endParaRPr lang="en-US" dirty="0"/>
          </a:p>
        </p:txBody>
      </p:sp>
      <p:sp>
        <p:nvSpPr>
          <p:cNvPr id="2" name="Title 1">
            <a:extLst>
              <a:ext uri="{FF2B5EF4-FFF2-40B4-BE49-F238E27FC236}">
                <a16:creationId xmlns:a16="http://schemas.microsoft.com/office/drawing/2014/main" xmlns="" id="{5B4A1477-9297-4D34-934F-D59517BA4332}"/>
              </a:ext>
            </a:extLst>
          </p:cNvPr>
          <p:cNvSpPr>
            <a:spLocks noGrp="1"/>
          </p:cNvSpPr>
          <p:nvPr>
            <p:ph type="title"/>
          </p:nvPr>
        </p:nvSpPr>
        <p:spPr/>
        <p:txBody>
          <a:bodyPr>
            <a:normAutofit/>
          </a:bodyPr>
          <a:lstStyle/>
          <a:p>
            <a:r>
              <a:rPr lang="en-IN" dirty="0"/>
              <a:t>LatentView at a Glance</a:t>
            </a:r>
            <a:endParaRPr lang="en-US" dirty="0"/>
          </a:p>
        </p:txBody>
      </p:sp>
      <p:sp>
        <p:nvSpPr>
          <p:cNvPr id="3" name="Rectangle 2">
            <a:extLst>
              <a:ext uri="{FF2B5EF4-FFF2-40B4-BE49-F238E27FC236}">
                <a16:creationId xmlns:a16="http://schemas.microsoft.com/office/drawing/2014/main" xmlns="" id="{343913E7-428E-4F38-8E52-56AD147AA5FD}"/>
              </a:ext>
            </a:extLst>
          </p:cNvPr>
          <p:cNvSpPr/>
          <p:nvPr/>
        </p:nvSpPr>
        <p:spPr>
          <a:xfrm>
            <a:off x="503788" y="4838076"/>
            <a:ext cx="11013864" cy="1654798"/>
          </a:xfrm>
          <a:prstGeom prst="rect">
            <a:avLst/>
          </a:prstGeom>
          <a:solidFill>
            <a:srgbClr val="095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400" kern="0" dirty="0">
              <a:solidFill>
                <a:sysClr val="windowText" lastClr="000000"/>
              </a:solidFill>
              <a:cs typeface="Segoe UI" panose="020B0502040204020203" pitchFamily="34" charset="0"/>
            </a:endParaRPr>
          </a:p>
        </p:txBody>
      </p:sp>
      <p:sp>
        <p:nvSpPr>
          <p:cNvPr id="4" name="Rounded Rectangle 62">
            <a:extLst>
              <a:ext uri="{FF2B5EF4-FFF2-40B4-BE49-F238E27FC236}">
                <a16:creationId xmlns:a16="http://schemas.microsoft.com/office/drawing/2014/main" xmlns="" id="{A7977765-8235-4356-90AA-FC64AA00AC4E}"/>
              </a:ext>
            </a:extLst>
          </p:cNvPr>
          <p:cNvSpPr/>
          <p:nvPr/>
        </p:nvSpPr>
        <p:spPr bwMode="auto">
          <a:xfrm>
            <a:off x="503789" y="2855354"/>
            <a:ext cx="10968879" cy="1714726"/>
          </a:xfrm>
          <a:prstGeom prst="roundRect">
            <a:avLst/>
          </a:prstGeom>
          <a:noFill/>
          <a:ln w="12700">
            <a:solidFill>
              <a:srgbClr val="5A5A5A"/>
            </a:solidFill>
            <a:prstDash val="dash"/>
            <a:round/>
            <a:headEnd/>
            <a:tailEnd/>
          </a:ln>
        </p:spPr>
        <p:txBody>
          <a:bodyPr rtlCol="0" anchor="ctr"/>
          <a:lstStyle/>
          <a:p>
            <a:pPr algn="ctr">
              <a:defRPr/>
            </a:pPr>
            <a:endParaRPr lang="en-IN" kern="0" dirty="0">
              <a:solidFill>
                <a:sysClr val="windowText" lastClr="000000"/>
              </a:solidFill>
              <a:cs typeface="Segoe UI" panose="020B0502040204020203" pitchFamily="34" charset="0"/>
            </a:endParaRPr>
          </a:p>
        </p:txBody>
      </p:sp>
      <p:pic>
        <p:nvPicPr>
          <p:cNvPr id="5" name="Picture 4">
            <a:extLst>
              <a:ext uri="{FF2B5EF4-FFF2-40B4-BE49-F238E27FC236}">
                <a16:creationId xmlns:a16="http://schemas.microsoft.com/office/drawing/2014/main" xmlns="" id="{48E806FC-63A8-44B4-9AEB-7DD10FB654CE}"/>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996013" y="2914151"/>
            <a:ext cx="838842" cy="829546"/>
          </a:xfrm>
          <a:prstGeom prst="rect">
            <a:avLst/>
          </a:prstGeom>
        </p:spPr>
      </p:pic>
      <p:sp>
        <p:nvSpPr>
          <p:cNvPr id="6" name="Rectangle 5">
            <a:extLst>
              <a:ext uri="{FF2B5EF4-FFF2-40B4-BE49-F238E27FC236}">
                <a16:creationId xmlns:a16="http://schemas.microsoft.com/office/drawing/2014/main" xmlns="" id="{ED885D37-5890-43B3-90B4-3FF39F446EFD}"/>
              </a:ext>
            </a:extLst>
          </p:cNvPr>
          <p:cNvSpPr/>
          <p:nvPr/>
        </p:nvSpPr>
        <p:spPr>
          <a:xfrm>
            <a:off x="458806" y="2439906"/>
            <a:ext cx="6157846" cy="2793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kern="0" dirty="0">
                <a:solidFill>
                  <a:srgbClr val="000000">
                    <a:lumMod val="85000"/>
                    <a:lumOff val="15000"/>
                  </a:srgbClr>
                </a:solidFill>
                <a:cs typeface="Segoe UI" panose="020B0502040204020203" pitchFamily="34" charset="0"/>
              </a:rPr>
              <a:t>Awards</a:t>
            </a:r>
          </a:p>
        </p:txBody>
      </p:sp>
      <p:sp>
        <p:nvSpPr>
          <p:cNvPr id="7" name="Rectangle 6">
            <a:extLst>
              <a:ext uri="{FF2B5EF4-FFF2-40B4-BE49-F238E27FC236}">
                <a16:creationId xmlns:a16="http://schemas.microsoft.com/office/drawing/2014/main" xmlns="" id="{63E03A36-A3CB-4C3A-AFD0-3F641D4F1DA2}"/>
              </a:ext>
            </a:extLst>
          </p:cNvPr>
          <p:cNvSpPr/>
          <p:nvPr/>
        </p:nvSpPr>
        <p:spPr>
          <a:xfrm>
            <a:off x="458805" y="851262"/>
            <a:ext cx="11013864" cy="1205439"/>
          </a:xfrm>
          <a:prstGeom prst="rect">
            <a:avLst/>
          </a:prstGeom>
          <a:solidFill>
            <a:srgbClr val="095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400" kern="0" dirty="0">
              <a:solidFill>
                <a:prstClr val="white"/>
              </a:solidFill>
              <a:cs typeface="Segoe UI" panose="020B0502040204020203" pitchFamily="34" charset="0"/>
            </a:endParaRPr>
          </a:p>
        </p:txBody>
      </p:sp>
      <p:grpSp>
        <p:nvGrpSpPr>
          <p:cNvPr id="8" name="Group 45">
            <a:extLst>
              <a:ext uri="{FF2B5EF4-FFF2-40B4-BE49-F238E27FC236}">
                <a16:creationId xmlns:a16="http://schemas.microsoft.com/office/drawing/2014/main" xmlns="" id="{CED2E739-097C-4465-B8C7-4848C3288D04}"/>
              </a:ext>
            </a:extLst>
          </p:cNvPr>
          <p:cNvGrpSpPr>
            <a:grpSpLocks noChangeAspect="1"/>
          </p:cNvGrpSpPr>
          <p:nvPr/>
        </p:nvGrpSpPr>
        <p:grpSpPr>
          <a:xfrm>
            <a:off x="3825201" y="1015228"/>
            <a:ext cx="2339399" cy="941618"/>
            <a:chOff x="355186" y="1252038"/>
            <a:chExt cx="1632215" cy="830027"/>
          </a:xfrm>
        </p:grpSpPr>
        <p:sp>
          <p:nvSpPr>
            <p:cNvPr id="9" name="Rectangle 8">
              <a:extLst>
                <a:ext uri="{FF2B5EF4-FFF2-40B4-BE49-F238E27FC236}">
                  <a16:creationId xmlns:a16="http://schemas.microsoft.com/office/drawing/2014/main" xmlns="" id="{DEA28B61-4597-4D87-B2E0-806F884E5DB8}"/>
                </a:ext>
              </a:extLst>
            </p:cNvPr>
            <p:cNvSpPr/>
            <p:nvPr/>
          </p:nvSpPr>
          <p:spPr>
            <a:xfrm>
              <a:off x="530412" y="1311749"/>
              <a:ext cx="726083" cy="678255"/>
            </a:xfrm>
            <a:prstGeom prst="rect">
              <a:avLst/>
            </a:prstGeom>
            <a:noFill/>
            <a:ln>
              <a:noFill/>
            </a:ln>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defRPr/>
              </a:pPr>
              <a:r>
                <a:rPr lang="en-US" sz="4400" b="1" kern="0" dirty="0">
                  <a:solidFill>
                    <a:prstClr val="white"/>
                  </a:solidFill>
                  <a:cs typeface="Segoe UI" panose="020B0502040204020203" pitchFamily="34" charset="0"/>
                </a:rPr>
                <a:t>550</a:t>
              </a:r>
            </a:p>
          </p:txBody>
        </p:sp>
        <p:sp>
          <p:nvSpPr>
            <p:cNvPr id="10" name="TextBox 9">
              <a:extLst>
                <a:ext uri="{FF2B5EF4-FFF2-40B4-BE49-F238E27FC236}">
                  <a16:creationId xmlns:a16="http://schemas.microsoft.com/office/drawing/2014/main" xmlns="" id="{67F03152-477A-425A-8315-55ACBFD21A2D}"/>
                </a:ext>
              </a:extLst>
            </p:cNvPr>
            <p:cNvSpPr txBox="1"/>
            <p:nvPr/>
          </p:nvSpPr>
          <p:spPr>
            <a:xfrm>
              <a:off x="355186" y="1252038"/>
              <a:ext cx="748188" cy="271302"/>
            </a:xfrm>
            <a:prstGeom prst="rect">
              <a:avLst/>
            </a:prstGeom>
            <a:noFill/>
          </p:spPr>
          <p:txBody>
            <a:bodyPr wrap="square" rtlCol="0">
              <a:spAutoFit/>
            </a:bodyPr>
            <a:lstStyle/>
            <a:p>
              <a:pPr>
                <a:defRPr/>
              </a:pPr>
              <a:r>
                <a:rPr lang="en-US" sz="1400" kern="0" dirty="0">
                  <a:solidFill>
                    <a:prstClr val="white"/>
                  </a:solidFill>
                  <a:cs typeface="Segoe UI" panose="020B0502040204020203" pitchFamily="34" charset="0"/>
                </a:rPr>
                <a:t>Over</a:t>
              </a:r>
              <a:endParaRPr lang="en-IN" sz="1400" kern="0" dirty="0">
                <a:solidFill>
                  <a:prstClr val="white"/>
                </a:solidFill>
                <a:cs typeface="Segoe UI" panose="020B0502040204020203" pitchFamily="34" charset="0"/>
              </a:endParaRPr>
            </a:p>
          </p:txBody>
        </p:sp>
        <p:sp>
          <p:nvSpPr>
            <p:cNvPr id="11" name="TextBox 10">
              <a:extLst>
                <a:ext uri="{FF2B5EF4-FFF2-40B4-BE49-F238E27FC236}">
                  <a16:creationId xmlns:a16="http://schemas.microsoft.com/office/drawing/2014/main" xmlns="" id="{462B134A-A3B6-4C2C-80A1-31DEAF9750B9}"/>
                </a:ext>
              </a:extLst>
            </p:cNvPr>
            <p:cNvSpPr txBox="1"/>
            <p:nvPr/>
          </p:nvSpPr>
          <p:spPr>
            <a:xfrm>
              <a:off x="384222" y="1810763"/>
              <a:ext cx="1603179" cy="271302"/>
            </a:xfrm>
            <a:prstGeom prst="rect">
              <a:avLst/>
            </a:prstGeom>
            <a:noFill/>
          </p:spPr>
          <p:txBody>
            <a:bodyPr wrap="square" rtlCol="0" anchor="ctr">
              <a:spAutoFit/>
            </a:bodyPr>
            <a:lstStyle/>
            <a:p>
              <a:pPr algn="ctr">
                <a:defRPr/>
              </a:pPr>
              <a:r>
                <a:rPr lang="en-US" sz="1400" kern="0" dirty="0">
                  <a:solidFill>
                    <a:prstClr val="white"/>
                  </a:solidFill>
                  <a:cs typeface="Segoe UI" panose="020B0502040204020203" pitchFamily="34" charset="0"/>
                </a:rPr>
                <a:t>People Strong</a:t>
              </a:r>
              <a:endParaRPr lang="en-IN" sz="1400" kern="0" dirty="0">
                <a:solidFill>
                  <a:prstClr val="white"/>
                </a:solidFill>
                <a:cs typeface="Segoe UI" panose="020B0502040204020203" pitchFamily="34" charset="0"/>
              </a:endParaRPr>
            </a:p>
          </p:txBody>
        </p:sp>
      </p:grpSp>
      <p:grpSp>
        <p:nvGrpSpPr>
          <p:cNvPr id="12" name="Group 45">
            <a:extLst>
              <a:ext uri="{FF2B5EF4-FFF2-40B4-BE49-F238E27FC236}">
                <a16:creationId xmlns:a16="http://schemas.microsoft.com/office/drawing/2014/main" xmlns="" id="{EEFAF1E8-946D-4930-BB09-249C46A0CB4B}"/>
              </a:ext>
            </a:extLst>
          </p:cNvPr>
          <p:cNvGrpSpPr>
            <a:grpSpLocks noChangeAspect="1"/>
          </p:cNvGrpSpPr>
          <p:nvPr/>
        </p:nvGrpSpPr>
        <p:grpSpPr>
          <a:xfrm>
            <a:off x="6201049" y="991980"/>
            <a:ext cx="3983586" cy="988114"/>
            <a:chOff x="-69566" y="1312278"/>
            <a:chExt cx="2500257" cy="871014"/>
          </a:xfrm>
        </p:grpSpPr>
        <p:sp>
          <p:nvSpPr>
            <p:cNvPr id="13" name="Rectangle 12">
              <a:extLst>
                <a:ext uri="{FF2B5EF4-FFF2-40B4-BE49-F238E27FC236}">
                  <a16:creationId xmlns:a16="http://schemas.microsoft.com/office/drawing/2014/main" xmlns="" id="{C359EBD1-CB2A-4F3E-9CFA-3F3DC3B1E08B}"/>
                </a:ext>
              </a:extLst>
            </p:cNvPr>
            <p:cNvSpPr/>
            <p:nvPr/>
          </p:nvSpPr>
          <p:spPr>
            <a:xfrm>
              <a:off x="357641" y="1439090"/>
              <a:ext cx="989206" cy="678256"/>
            </a:xfrm>
            <a:prstGeom prst="rect">
              <a:avLst/>
            </a:prstGeom>
            <a:noFill/>
            <a:ln>
              <a:noFill/>
            </a:ln>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defRPr/>
              </a:pPr>
              <a:r>
                <a:rPr lang="en-US" sz="4400" b="1" kern="0" dirty="0">
                  <a:solidFill>
                    <a:prstClr val="white"/>
                  </a:solidFill>
                  <a:cs typeface="Segoe UI" panose="020B0502040204020203" pitchFamily="34" charset="0"/>
                </a:rPr>
                <a:t>90+ %</a:t>
              </a:r>
            </a:p>
          </p:txBody>
        </p:sp>
        <p:sp>
          <p:nvSpPr>
            <p:cNvPr id="14" name="TextBox 13">
              <a:extLst>
                <a:ext uri="{FF2B5EF4-FFF2-40B4-BE49-F238E27FC236}">
                  <a16:creationId xmlns:a16="http://schemas.microsoft.com/office/drawing/2014/main" xmlns="" id="{F337B29E-15EF-4796-B230-BA5FE10FD0CE}"/>
                </a:ext>
              </a:extLst>
            </p:cNvPr>
            <p:cNvSpPr txBox="1"/>
            <p:nvPr/>
          </p:nvSpPr>
          <p:spPr>
            <a:xfrm>
              <a:off x="-69566" y="1312278"/>
              <a:ext cx="2500257" cy="271303"/>
            </a:xfrm>
            <a:prstGeom prst="rect">
              <a:avLst/>
            </a:prstGeom>
            <a:noFill/>
          </p:spPr>
          <p:txBody>
            <a:bodyPr wrap="square" rtlCol="0">
              <a:spAutoFit/>
            </a:bodyPr>
            <a:lstStyle/>
            <a:p>
              <a:pPr>
                <a:defRPr/>
              </a:pPr>
              <a:r>
                <a:rPr lang="en-US" sz="1400" kern="0" dirty="0">
                  <a:solidFill>
                    <a:prstClr val="white"/>
                  </a:solidFill>
                  <a:cs typeface="Segoe UI" panose="020B0502040204020203" pitchFamily="34" charset="0"/>
                </a:rPr>
                <a:t>Growing at an average of over </a:t>
              </a:r>
              <a:endParaRPr lang="en-IN" sz="1400" kern="0" dirty="0">
                <a:solidFill>
                  <a:prstClr val="white"/>
                </a:solidFill>
                <a:cs typeface="Segoe UI" panose="020B0502040204020203" pitchFamily="34" charset="0"/>
              </a:endParaRPr>
            </a:p>
          </p:txBody>
        </p:sp>
        <p:sp>
          <p:nvSpPr>
            <p:cNvPr id="15" name="TextBox 14">
              <a:extLst>
                <a:ext uri="{FF2B5EF4-FFF2-40B4-BE49-F238E27FC236}">
                  <a16:creationId xmlns:a16="http://schemas.microsoft.com/office/drawing/2014/main" xmlns="" id="{277E6D8E-922E-4751-879C-7BA78CC6CF04}"/>
                </a:ext>
              </a:extLst>
            </p:cNvPr>
            <p:cNvSpPr txBox="1"/>
            <p:nvPr/>
          </p:nvSpPr>
          <p:spPr>
            <a:xfrm>
              <a:off x="2847" y="1911989"/>
              <a:ext cx="2070877" cy="271303"/>
            </a:xfrm>
            <a:prstGeom prst="rect">
              <a:avLst/>
            </a:prstGeom>
            <a:noFill/>
          </p:spPr>
          <p:txBody>
            <a:bodyPr wrap="square" rtlCol="0" anchor="ctr">
              <a:spAutoFit/>
            </a:bodyPr>
            <a:lstStyle/>
            <a:p>
              <a:pPr algn="ctr">
                <a:defRPr/>
              </a:pPr>
              <a:r>
                <a:rPr lang="en-US" sz="1400" kern="0" dirty="0">
                  <a:solidFill>
                    <a:prstClr val="white"/>
                  </a:solidFill>
                  <a:cs typeface="Segoe UI" panose="020B0502040204020203" pitchFamily="34" charset="0"/>
                </a:rPr>
                <a:t>YoY over last 5 years</a:t>
              </a:r>
              <a:endParaRPr lang="en-IN" sz="1400" kern="0" dirty="0">
                <a:solidFill>
                  <a:prstClr val="white"/>
                </a:solidFill>
                <a:cs typeface="Segoe UI" panose="020B0502040204020203" pitchFamily="34" charset="0"/>
              </a:endParaRPr>
            </a:p>
          </p:txBody>
        </p:sp>
      </p:grpSp>
      <p:grpSp>
        <p:nvGrpSpPr>
          <p:cNvPr id="16" name="Group 15">
            <a:extLst>
              <a:ext uri="{FF2B5EF4-FFF2-40B4-BE49-F238E27FC236}">
                <a16:creationId xmlns:a16="http://schemas.microsoft.com/office/drawing/2014/main" xmlns="" id="{D621F3B7-24D4-47E6-8C70-48ED42755AE9}"/>
              </a:ext>
            </a:extLst>
          </p:cNvPr>
          <p:cNvGrpSpPr/>
          <p:nvPr/>
        </p:nvGrpSpPr>
        <p:grpSpPr>
          <a:xfrm>
            <a:off x="479073" y="920488"/>
            <a:ext cx="3047416" cy="1130111"/>
            <a:chOff x="-165652" y="1593588"/>
            <a:chExt cx="2303964" cy="1130111"/>
          </a:xfrm>
        </p:grpSpPr>
        <p:grpSp>
          <p:nvGrpSpPr>
            <p:cNvPr id="17" name="Group 45">
              <a:extLst>
                <a:ext uri="{FF2B5EF4-FFF2-40B4-BE49-F238E27FC236}">
                  <a16:creationId xmlns:a16="http://schemas.microsoft.com/office/drawing/2014/main" xmlns="" id="{BBC8461F-BED1-46A6-8FF1-418D8CFAA1B4}"/>
                </a:ext>
              </a:extLst>
            </p:cNvPr>
            <p:cNvGrpSpPr>
              <a:grpSpLocks noChangeAspect="1"/>
            </p:cNvGrpSpPr>
            <p:nvPr/>
          </p:nvGrpSpPr>
          <p:grpSpPr>
            <a:xfrm>
              <a:off x="-12218" y="1593588"/>
              <a:ext cx="1641920" cy="842367"/>
              <a:chOff x="-337017" y="1259482"/>
              <a:chExt cx="1487902" cy="742537"/>
            </a:xfrm>
          </p:grpSpPr>
          <p:sp>
            <p:nvSpPr>
              <p:cNvPr id="19" name="Rectangle 18">
                <a:extLst>
                  <a:ext uri="{FF2B5EF4-FFF2-40B4-BE49-F238E27FC236}">
                    <a16:creationId xmlns:a16="http://schemas.microsoft.com/office/drawing/2014/main" xmlns="" id="{C0E5247F-C214-4EBF-A571-53D529F604CB}"/>
                  </a:ext>
                </a:extLst>
              </p:cNvPr>
              <p:cNvSpPr/>
              <p:nvPr/>
            </p:nvSpPr>
            <p:spPr>
              <a:xfrm>
                <a:off x="-54051" y="1323765"/>
                <a:ext cx="908471" cy="678254"/>
              </a:xfrm>
              <a:prstGeom prst="rect">
                <a:avLst/>
              </a:prstGeom>
              <a:noFill/>
              <a:ln>
                <a:noFill/>
              </a:ln>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defRPr/>
                </a:pPr>
                <a:r>
                  <a:rPr lang="en-US" sz="4400" b="1" kern="0" dirty="0">
                    <a:solidFill>
                      <a:prstClr val="white"/>
                    </a:solidFill>
                    <a:cs typeface="Segoe UI" panose="020B0502040204020203" pitchFamily="34" charset="0"/>
                  </a:rPr>
                  <a:t>2006</a:t>
                </a:r>
              </a:p>
            </p:txBody>
          </p:sp>
          <p:sp>
            <p:nvSpPr>
              <p:cNvPr id="20" name="TextBox 19">
                <a:extLst>
                  <a:ext uri="{FF2B5EF4-FFF2-40B4-BE49-F238E27FC236}">
                    <a16:creationId xmlns:a16="http://schemas.microsoft.com/office/drawing/2014/main" xmlns="" id="{1611EBDE-4C99-4785-A8B4-8255FEBDF9CF}"/>
                  </a:ext>
                </a:extLst>
              </p:cNvPr>
              <p:cNvSpPr txBox="1"/>
              <p:nvPr/>
            </p:nvSpPr>
            <p:spPr>
              <a:xfrm>
                <a:off x="-337017" y="1259482"/>
                <a:ext cx="1487902" cy="271302"/>
              </a:xfrm>
              <a:prstGeom prst="rect">
                <a:avLst/>
              </a:prstGeom>
              <a:noFill/>
            </p:spPr>
            <p:txBody>
              <a:bodyPr wrap="square" rtlCol="0">
                <a:spAutoFit/>
              </a:bodyPr>
              <a:lstStyle/>
              <a:p>
                <a:pPr>
                  <a:defRPr/>
                </a:pPr>
                <a:r>
                  <a:rPr lang="en-US" sz="1400" kern="0" dirty="0">
                    <a:solidFill>
                      <a:prstClr val="white"/>
                    </a:solidFill>
                    <a:cs typeface="Segoe UI" panose="020B0502040204020203" pitchFamily="34" charset="0"/>
                  </a:rPr>
                  <a:t>Founded in</a:t>
                </a:r>
                <a:endParaRPr lang="en-IN" sz="1400" kern="0" dirty="0">
                  <a:solidFill>
                    <a:prstClr val="white"/>
                  </a:solidFill>
                  <a:cs typeface="Segoe UI" panose="020B0502040204020203" pitchFamily="34" charset="0"/>
                </a:endParaRPr>
              </a:p>
            </p:txBody>
          </p:sp>
        </p:grpSp>
        <p:sp>
          <p:nvSpPr>
            <p:cNvPr id="18" name="TextBox 17">
              <a:extLst>
                <a:ext uri="{FF2B5EF4-FFF2-40B4-BE49-F238E27FC236}">
                  <a16:creationId xmlns:a16="http://schemas.microsoft.com/office/drawing/2014/main" xmlns="" id="{952CD24C-7040-46F7-88E1-541B98A118D1}"/>
                </a:ext>
              </a:extLst>
            </p:cNvPr>
            <p:cNvSpPr txBox="1"/>
            <p:nvPr/>
          </p:nvSpPr>
          <p:spPr>
            <a:xfrm>
              <a:off x="-165652" y="2200479"/>
              <a:ext cx="2303964" cy="523220"/>
            </a:xfrm>
            <a:prstGeom prst="rect">
              <a:avLst/>
            </a:prstGeom>
            <a:noFill/>
          </p:spPr>
          <p:txBody>
            <a:bodyPr wrap="square" rtlCol="0" anchor="ctr">
              <a:spAutoFit/>
            </a:bodyPr>
            <a:lstStyle/>
            <a:p>
              <a:pPr algn="ctr">
                <a:defRPr/>
              </a:pPr>
              <a:r>
                <a:rPr lang="en-US" sz="1400" kern="0" dirty="0">
                  <a:solidFill>
                    <a:prstClr val="white"/>
                  </a:solidFill>
                  <a:cs typeface="Segoe UI" panose="020B0502040204020203" pitchFamily="34" charset="0"/>
                </a:rPr>
                <a:t>San Jose, Chicago, Princeton, London, Bangalore, Chennai, Singapore</a:t>
              </a:r>
              <a:endParaRPr lang="en-IN" sz="1400" kern="0" dirty="0">
                <a:solidFill>
                  <a:prstClr val="white"/>
                </a:solidFill>
                <a:cs typeface="Segoe UI" panose="020B0502040204020203" pitchFamily="34" charset="0"/>
              </a:endParaRPr>
            </a:p>
          </p:txBody>
        </p:sp>
      </p:grpSp>
      <p:grpSp>
        <p:nvGrpSpPr>
          <p:cNvPr id="21" name="Group 45">
            <a:extLst>
              <a:ext uri="{FF2B5EF4-FFF2-40B4-BE49-F238E27FC236}">
                <a16:creationId xmlns:a16="http://schemas.microsoft.com/office/drawing/2014/main" xmlns="" id="{CDF84103-FACA-4913-8FC1-A92F09F30387}"/>
              </a:ext>
            </a:extLst>
          </p:cNvPr>
          <p:cNvGrpSpPr>
            <a:grpSpLocks noChangeAspect="1"/>
          </p:cNvGrpSpPr>
          <p:nvPr/>
        </p:nvGrpSpPr>
        <p:grpSpPr>
          <a:xfrm>
            <a:off x="9290035" y="1039845"/>
            <a:ext cx="2442048" cy="892384"/>
            <a:chOff x="353856" y="1273114"/>
            <a:chExt cx="1703834" cy="786628"/>
          </a:xfrm>
        </p:grpSpPr>
        <p:sp>
          <p:nvSpPr>
            <p:cNvPr id="22" name="Rectangle 21">
              <a:extLst>
                <a:ext uri="{FF2B5EF4-FFF2-40B4-BE49-F238E27FC236}">
                  <a16:creationId xmlns:a16="http://schemas.microsoft.com/office/drawing/2014/main" xmlns="" id="{26E6FA3B-668D-42F2-8AA0-02FB89AC4223}"/>
                </a:ext>
              </a:extLst>
            </p:cNvPr>
            <p:cNvSpPr/>
            <p:nvPr/>
          </p:nvSpPr>
          <p:spPr>
            <a:xfrm>
              <a:off x="515828" y="1342032"/>
              <a:ext cx="722727" cy="678255"/>
            </a:xfrm>
            <a:prstGeom prst="rect">
              <a:avLst/>
            </a:prstGeom>
            <a:noFill/>
            <a:ln>
              <a:noFill/>
            </a:ln>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defRPr/>
              </a:pPr>
              <a:r>
                <a:rPr lang="en-US" sz="4400" b="1" kern="0" dirty="0">
                  <a:solidFill>
                    <a:prstClr val="white"/>
                  </a:solidFill>
                  <a:cs typeface="Segoe UI" panose="020B0502040204020203" pitchFamily="34" charset="0"/>
                </a:rPr>
                <a:t>30+</a:t>
              </a:r>
            </a:p>
          </p:txBody>
        </p:sp>
        <p:sp>
          <p:nvSpPr>
            <p:cNvPr id="23" name="TextBox 22">
              <a:extLst>
                <a:ext uri="{FF2B5EF4-FFF2-40B4-BE49-F238E27FC236}">
                  <a16:creationId xmlns:a16="http://schemas.microsoft.com/office/drawing/2014/main" xmlns="" id="{186AF396-A8C2-4FE7-B89B-9C6834A1CBB4}"/>
                </a:ext>
              </a:extLst>
            </p:cNvPr>
            <p:cNvSpPr txBox="1"/>
            <p:nvPr/>
          </p:nvSpPr>
          <p:spPr>
            <a:xfrm>
              <a:off x="353856" y="1273114"/>
              <a:ext cx="748188" cy="271302"/>
            </a:xfrm>
            <a:prstGeom prst="rect">
              <a:avLst/>
            </a:prstGeom>
            <a:noFill/>
          </p:spPr>
          <p:txBody>
            <a:bodyPr wrap="square" rtlCol="0">
              <a:spAutoFit/>
            </a:bodyPr>
            <a:lstStyle/>
            <a:p>
              <a:pPr>
                <a:defRPr/>
              </a:pPr>
              <a:r>
                <a:rPr lang="en-US" sz="1400" kern="0" dirty="0">
                  <a:solidFill>
                    <a:prstClr val="white"/>
                  </a:solidFill>
                  <a:cs typeface="Segoe UI" panose="020B0502040204020203" pitchFamily="34" charset="0"/>
                </a:rPr>
                <a:t>Work with</a:t>
              </a:r>
              <a:endParaRPr lang="en-IN" sz="1400" kern="0" dirty="0">
                <a:solidFill>
                  <a:prstClr val="white"/>
                </a:solidFill>
                <a:cs typeface="Segoe UI" panose="020B0502040204020203" pitchFamily="34" charset="0"/>
              </a:endParaRPr>
            </a:p>
          </p:txBody>
        </p:sp>
        <p:sp>
          <p:nvSpPr>
            <p:cNvPr id="24" name="TextBox 23">
              <a:extLst>
                <a:ext uri="{FF2B5EF4-FFF2-40B4-BE49-F238E27FC236}">
                  <a16:creationId xmlns:a16="http://schemas.microsoft.com/office/drawing/2014/main" xmlns="" id="{B674CC05-5E9F-4A28-AA37-F41FE6893A61}"/>
                </a:ext>
              </a:extLst>
            </p:cNvPr>
            <p:cNvSpPr txBox="1"/>
            <p:nvPr/>
          </p:nvSpPr>
          <p:spPr>
            <a:xfrm>
              <a:off x="454511" y="1788439"/>
              <a:ext cx="1603179" cy="271303"/>
            </a:xfrm>
            <a:prstGeom prst="rect">
              <a:avLst/>
            </a:prstGeom>
            <a:noFill/>
          </p:spPr>
          <p:txBody>
            <a:bodyPr wrap="square" rtlCol="0" anchor="ctr">
              <a:spAutoFit/>
            </a:bodyPr>
            <a:lstStyle/>
            <a:p>
              <a:pPr algn="ctr">
                <a:defRPr/>
              </a:pPr>
              <a:r>
                <a:rPr lang="en-US" sz="1400" b="1" kern="0" dirty="0">
                  <a:solidFill>
                    <a:prstClr val="white"/>
                  </a:solidFill>
                  <a:cs typeface="Segoe UI" panose="020B0502040204020203" pitchFamily="34" charset="0"/>
                </a:rPr>
                <a:t>Fortune 500 Firms</a:t>
              </a:r>
              <a:endParaRPr lang="en-IN" sz="1400" b="1" kern="0" dirty="0">
                <a:solidFill>
                  <a:prstClr val="white"/>
                </a:solidFill>
                <a:cs typeface="Segoe UI" panose="020B0502040204020203" pitchFamily="34" charset="0"/>
              </a:endParaRPr>
            </a:p>
          </p:txBody>
        </p:sp>
      </p:grpSp>
      <p:grpSp>
        <p:nvGrpSpPr>
          <p:cNvPr id="25" name="Group 24">
            <a:extLst>
              <a:ext uri="{FF2B5EF4-FFF2-40B4-BE49-F238E27FC236}">
                <a16:creationId xmlns:a16="http://schemas.microsoft.com/office/drawing/2014/main" xmlns="" id="{91B5A650-6861-4412-951B-DBBAE958A304}"/>
              </a:ext>
            </a:extLst>
          </p:cNvPr>
          <p:cNvGrpSpPr/>
          <p:nvPr/>
        </p:nvGrpSpPr>
        <p:grpSpPr>
          <a:xfrm>
            <a:off x="662299" y="3124355"/>
            <a:ext cx="1770397" cy="660993"/>
            <a:chOff x="688396" y="3313525"/>
            <a:chExt cx="1770397" cy="660993"/>
          </a:xfrm>
        </p:grpSpPr>
        <p:sp>
          <p:nvSpPr>
            <p:cNvPr id="26" name="TextBox 25">
              <a:extLst>
                <a:ext uri="{FF2B5EF4-FFF2-40B4-BE49-F238E27FC236}">
                  <a16:creationId xmlns:a16="http://schemas.microsoft.com/office/drawing/2014/main" xmlns="" id="{9223CA70-4AC1-4B25-A8E1-C51FBEC603D3}"/>
                </a:ext>
              </a:extLst>
            </p:cNvPr>
            <p:cNvSpPr txBox="1"/>
            <p:nvPr/>
          </p:nvSpPr>
          <p:spPr>
            <a:xfrm>
              <a:off x="845497" y="3712908"/>
              <a:ext cx="1613296" cy="261610"/>
            </a:xfrm>
            <a:prstGeom prst="rect">
              <a:avLst/>
            </a:prstGeom>
            <a:noFill/>
          </p:spPr>
          <p:txBody>
            <a:bodyPr wrap="square" rtlCol="0">
              <a:spAutoFit/>
            </a:bodyPr>
            <a:lstStyle/>
            <a:p>
              <a:pPr algn="r">
                <a:defRPr/>
              </a:pPr>
              <a:r>
                <a:rPr lang="en-IN" sz="1050" i="1" kern="0" dirty="0">
                  <a:solidFill>
                    <a:srgbClr val="17436A"/>
                  </a:solidFill>
                  <a:cs typeface="Segoe UI" panose="020B0502040204020203" pitchFamily="34" charset="0"/>
                </a:rPr>
                <a:t>2009-2017</a:t>
              </a:r>
            </a:p>
          </p:txBody>
        </p:sp>
        <p:pic>
          <p:nvPicPr>
            <p:cNvPr id="27" name="Picture 26">
              <a:extLst>
                <a:ext uri="{FF2B5EF4-FFF2-40B4-BE49-F238E27FC236}">
                  <a16:creationId xmlns:a16="http://schemas.microsoft.com/office/drawing/2014/main" xmlns="" id="{7C83A6B4-2C2E-45C4-98A9-094DECFE8C94}"/>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88396" y="3313525"/>
              <a:ext cx="1712019" cy="473111"/>
            </a:xfrm>
            <a:prstGeom prst="rect">
              <a:avLst/>
            </a:prstGeom>
          </p:spPr>
        </p:pic>
      </p:grpSp>
      <p:pic>
        <p:nvPicPr>
          <p:cNvPr id="28" name="Picture 2" descr="Image result for microsoft gold partner">
            <a:extLst>
              <a:ext uri="{FF2B5EF4-FFF2-40B4-BE49-F238E27FC236}">
                <a16:creationId xmlns:a16="http://schemas.microsoft.com/office/drawing/2014/main" xmlns="" id="{C55C3995-6090-430C-8561-E69F1C7C8E89}"/>
              </a:ext>
            </a:extLst>
          </p:cNvPr>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067763" y="3897181"/>
            <a:ext cx="1809373" cy="515764"/>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4" descr="http://www.indiaemerging20.com/images/logo-mobile.png">
            <a:extLst>
              <a:ext uri="{FF2B5EF4-FFF2-40B4-BE49-F238E27FC236}">
                <a16:creationId xmlns:a16="http://schemas.microsoft.com/office/drawing/2014/main" xmlns="" id="{B0550478-E35B-4002-B173-9D125821931D}"/>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691592" y="3752954"/>
            <a:ext cx="1868461" cy="492365"/>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9">
            <a:extLst>
              <a:ext uri="{FF2B5EF4-FFF2-40B4-BE49-F238E27FC236}">
                <a16:creationId xmlns:a16="http://schemas.microsoft.com/office/drawing/2014/main" xmlns="" id="{F6FA05A8-5DCB-4B74-9A0F-734742D6A45E}"/>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864445" y="2661432"/>
            <a:ext cx="2895600" cy="1409700"/>
          </a:xfrm>
          <a:prstGeom prst="rect">
            <a:avLst/>
          </a:prstGeom>
        </p:spPr>
      </p:pic>
      <p:pic>
        <p:nvPicPr>
          <p:cNvPr id="31" name="Picture 30">
            <a:extLst>
              <a:ext uri="{FF2B5EF4-FFF2-40B4-BE49-F238E27FC236}">
                <a16:creationId xmlns:a16="http://schemas.microsoft.com/office/drawing/2014/main" xmlns="" id="{5087C7E6-FFB9-433F-AB24-113023DEB1D6}"/>
              </a:ext>
            </a:extLst>
          </p:cNvPr>
          <p:cNvPicPr>
            <a:picLocks noChangeAspect="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200883" y="3118102"/>
            <a:ext cx="1530546" cy="569796"/>
          </a:xfrm>
          <a:prstGeom prst="rect">
            <a:avLst/>
          </a:prstGeom>
        </p:spPr>
      </p:pic>
      <p:sp>
        <p:nvSpPr>
          <p:cNvPr id="32" name="Rectangle 31">
            <a:extLst>
              <a:ext uri="{FF2B5EF4-FFF2-40B4-BE49-F238E27FC236}">
                <a16:creationId xmlns:a16="http://schemas.microsoft.com/office/drawing/2014/main" xmlns="" id="{8CAFCF22-2161-4DDE-ADE6-BCA4CC68BED9}"/>
              </a:ext>
            </a:extLst>
          </p:cNvPr>
          <p:cNvSpPr/>
          <p:nvPr/>
        </p:nvSpPr>
        <p:spPr>
          <a:xfrm>
            <a:off x="6654885" y="5257152"/>
            <a:ext cx="1616596" cy="984885"/>
          </a:xfrm>
          <a:prstGeom prst="rect">
            <a:avLst/>
          </a:prstGeom>
        </p:spPr>
        <p:txBody>
          <a:bodyPr wrap="none">
            <a:spAutoFit/>
          </a:bodyPr>
          <a:lstStyle/>
          <a:p>
            <a:pPr>
              <a:defRPr/>
            </a:pPr>
            <a:r>
              <a:rPr lang="en-US" sz="1400" kern="0" dirty="0">
                <a:solidFill>
                  <a:prstClr val="white"/>
                </a:solidFill>
                <a:cs typeface="Segoe UI" panose="020B0502040204020203" pitchFamily="34" charset="0"/>
              </a:rPr>
              <a:t>Repeat business at </a:t>
            </a:r>
          </a:p>
          <a:p>
            <a:pPr>
              <a:defRPr/>
            </a:pPr>
            <a:r>
              <a:rPr lang="en-US" sz="4400" b="1" kern="0" dirty="0">
                <a:solidFill>
                  <a:prstClr val="white"/>
                </a:solidFill>
                <a:cs typeface="Segoe UI" panose="020B0502040204020203" pitchFamily="34" charset="0"/>
              </a:rPr>
              <a:t>&gt;85%</a:t>
            </a:r>
          </a:p>
        </p:txBody>
      </p:sp>
      <p:grpSp>
        <p:nvGrpSpPr>
          <p:cNvPr id="33" name="Group 32">
            <a:extLst>
              <a:ext uri="{FF2B5EF4-FFF2-40B4-BE49-F238E27FC236}">
                <a16:creationId xmlns:a16="http://schemas.microsoft.com/office/drawing/2014/main" xmlns="" id="{1A87DDFA-4A88-41A4-A73E-1B73D93AFE68}"/>
              </a:ext>
            </a:extLst>
          </p:cNvPr>
          <p:cNvGrpSpPr/>
          <p:nvPr/>
        </p:nvGrpSpPr>
        <p:grpSpPr>
          <a:xfrm>
            <a:off x="3684496" y="5162343"/>
            <a:ext cx="2488635" cy="1174503"/>
            <a:chOff x="3132695" y="5341858"/>
            <a:chExt cx="2488635" cy="1174503"/>
          </a:xfrm>
        </p:grpSpPr>
        <p:sp>
          <p:nvSpPr>
            <p:cNvPr id="34" name="Rectangle 33">
              <a:extLst>
                <a:ext uri="{FF2B5EF4-FFF2-40B4-BE49-F238E27FC236}">
                  <a16:creationId xmlns:a16="http://schemas.microsoft.com/office/drawing/2014/main" xmlns="" id="{FD3F5559-6234-4BDE-AA60-D4A2F8A4DBBD}"/>
                </a:ext>
              </a:extLst>
            </p:cNvPr>
            <p:cNvSpPr/>
            <p:nvPr/>
          </p:nvSpPr>
          <p:spPr>
            <a:xfrm>
              <a:off x="3132695" y="5341858"/>
              <a:ext cx="2488635" cy="769441"/>
            </a:xfrm>
            <a:prstGeom prst="rect">
              <a:avLst/>
            </a:prstGeom>
          </p:spPr>
          <p:txBody>
            <a:bodyPr wrap="square">
              <a:spAutoFit/>
            </a:bodyPr>
            <a:lstStyle/>
            <a:p>
              <a:pPr algn="ctr">
                <a:defRPr/>
              </a:pPr>
              <a:r>
                <a:rPr lang="en-IN" sz="4400" b="1" kern="0" dirty="0">
                  <a:solidFill>
                    <a:prstClr val="white"/>
                  </a:solidFill>
                  <a:cs typeface="Segoe UI" panose="020B0502040204020203" pitchFamily="34" charset="0"/>
                </a:rPr>
                <a:t>5%</a:t>
              </a:r>
              <a:endParaRPr lang="en-IN" sz="1400" b="1" dirty="0">
                <a:solidFill>
                  <a:prstClr val="white"/>
                </a:solidFill>
                <a:ea typeface="Fira Sans" pitchFamily="34" charset="0"/>
                <a:cs typeface="Segoe UI" panose="020B0502040204020203" pitchFamily="34" charset="0"/>
              </a:endParaRPr>
            </a:p>
          </p:txBody>
        </p:sp>
        <p:sp>
          <p:nvSpPr>
            <p:cNvPr id="35" name="Rectangle 34">
              <a:extLst>
                <a:ext uri="{FF2B5EF4-FFF2-40B4-BE49-F238E27FC236}">
                  <a16:creationId xmlns:a16="http://schemas.microsoft.com/office/drawing/2014/main" xmlns="" id="{6BB7AEC4-5EA8-4271-B565-E69886EC89EE}"/>
                </a:ext>
              </a:extLst>
            </p:cNvPr>
            <p:cNvSpPr/>
            <p:nvPr/>
          </p:nvSpPr>
          <p:spPr>
            <a:xfrm>
              <a:off x="3192915" y="5993141"/>
              <a:ext cx="2260395" cy="523220"/>
            </a:xfrm>
            <a:prstGeom prst="rect">
              <a:avLst/>
            </a:prstGeom>
          </p:spPr>
          <p:txBody>
            <a:bodyPr wrap="square">
              <a:spAutoFit/>
            </a:bodyPr>
            <a:lstStyle/>
            <a:p>
              <a:pPr algn="ctr">
                <a:defRPr/>
              </a:pPr>
              <a:r>
                <a:rPr lang="en-IN" sz="1400" kern="0" dirty="0">
                  <a:solidFill>
                    <a:prstClr val="white"/>
                  </a:solidFill>
                  <a:cs typeface="Segoe UI" panose="020B0502040204020203" pitchFamily="34" charset="0"/>
                </a:rPr>
                <a:t>Re-investment in Research and Development</a:t>
              </a:r>
            </a:p>
          </p:txBody>
        </p:sp>
      </p:grpSp>
      <p:grpSp>
        <p:nvGrpSpPr>
          <p:cNvPr id="36" name="Group 35">
            <a:extLst>
              <a:ext uri="{FF2B5EF4-FFF2-40B4-BE49-F238E27FC236}">
                <a16:creationId xmlns:a16="http://schemas.microsoft.com/office/drawing/2014/main" xmlns="" id="{290B119C-2452-4468-8240-A6ADB7D0D636}"/>
              </a:ext>
            </a:extLst>
          </p:cNvPr>
          <p:cNvGrpSpPr/>
          <p:nvPr/>
        </p:nvGrpSpPr>
        <p:grpSpPr>
          <a:xfrm>
            <a:off x="8627440" y="5138694"/>
            <a:ext cx="2970155" cy="1221801"/>
            <a:chOff x="8863925" y="5294560"/>
            <a:chExt cx="2970155" cy="1221801"/>
          </a:xfrm>
        </p:grpSpPr>
        <p:sp>
          <p:nvSpPr>
            <p:cNvPr id="37" name="Rectangle 36">
              <a:extLst>
                <a:ext uri="{FF2B5EF4-FFF2-40B4-BE49-F238E27FC236}">
                  <a16:creationId xmlns:a16="http://schemas.microsoft.com/office/drawing/2014/main" xmlns="" id="{1B44FA24-4A13-47E1-A1A6-0739B1C962E0}"/>
                </a:ext>
              </a:extLst>
            </p:cNvPr>
            <p:cNvSpPr/>
            <p:nvPr/>
          </p:nvSpPr>
          <p:spPr>
            <a:xfrm>
              <a:off x="8863925" y="5993141"/>
              <a:ext cx="2970155" cy="523220"/>
            </a:xfrm>
            <a:prstGeom prst="rect">
              <a:avLst/>
            </a:prstGeom>
          </p:spPr>
          <p:txBody>
            <a:bodyPr wrap="square">
              <a:spAutoFit/>
            </a:bodyPr>
            <a:lstStyle/>
            <a:p>
              <a:pPr algn="ctr">
                <a:defRPr/>
              </a:pPr>
              <a:r>
                <a:rPr lang="en-IN" sz="1400" kern="0" dirty="0">
                  <a:solidFill>
                    <a:prstClr val="white"/>
                  </a:solidFill>
                  <a:cs typeface="Segoe UI" panose="020B0502040204020203" pitchFamily="34" charset="0"/>
                </a:rPr>
                <a:t>top technology companies engage with us</a:t>
              </a:r>
            </a:p>
          </p:txBody>
        </p:sp>
        <p:sp>
          <p:nvSpPr>
            <p:cNvPr id="38" name="Rectangle 37">
              <a:extLst>
                <a:ext uri="{FF2B5EF4-FFF2-40B4-BE49-F238E27FC236}">
                  <a16:creationId xmlns:a16="http://schemas.microsoft.com/office/drawing/2014/main" xmlns="" id="{A2DC2EE4-B018-4BDE-9658-BC1806DB605E}"/>
                </a:ext>
              </a:extLst>
            </p:cNvPr>
            <p:cNvSpPr/>
            <p:nvPr/>
          </p:nvSpPr>
          <p:spPr>
            <a:xfrm>
              <a:off x="9587483" y="5294560"/>
              <a:ext cx="1125629" cy="769441"/>
            </a:xfrm>
            <a:prstGeom prst="rect">
              <a:avLst/>
            </a:prstGeom>
          </p:spPr>
          <p:txBody>
            <a:bodyPr wrap="none">
              <a:spAutoFit/>
            </a:bodyPr>
            <a:lstStyle/>
            <a:p>
              <a:pPr>
                <a:defRPr/>
              </a:pPr>
              <a:r>
                <a:rPr lang="en-IN" sz="4400" b="1" kern="0" dirty="0">
                  <a:solidFill>
                    <a:prstClr val="white"/>
                  </a:solidFill>
                  <a:cs typeface="Segoe UI" panose="020B0502040204020203" pitchFamily="34" charset="0"/>
                </a:rPr>
                <a:t>4/5 </a:t>
              </a:r>
              <a:endParaRPr lang="en-US" sz="4400" b="1" kern="0" dirty="0">
                <a:solidFill>
                  <a:prstClr val="white"/>
                </a:solidFill>
                <a:cs typeface="Segoe UI" panose="020B0502040204020203" pitchFamily="34" charset="0"/>
              </a:endParaRPr>
            </a:p>
          </p:txBody>
        </p:sp>
      </p:grpSp>
      <p:sp>
        <p:nvSpPr>
          <p:cNvPr id="39" name="Rectangle 38">
            <a:extLst>
              <a:ext uri="{FF2B5EF4-FFF2-40B4-BE49-F238E27FC236}">
                <a16:creationId xmlns:a16="http://schemas.microsoft.com/office/drawing/2014/main" xmlns="" id="{4D3F3D5E-D843-4F8C-91D9-CCB2EAD51B36}"/>
              </a:ext>
            </a:extLst>
          </p:cNvPr>
          <p:cNvSpPr/>
          <p:nvPr/>
        </p:nvSpPr>
        <p:spPr>
          <a:xfrm>
            <a:off x="6881707" y="2438653"/>
            <a:ext cx="4590961" cy="27589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kern="0" dirty="0">
                <a:solidFill>
                  <a:srgbClr val="000000">
                    <a:lumMod val="85000"/>
                    <a:lumOff val="15000"/>
                  </a:srgbClr>
                </a:solidFill>
                <a:cs typeface="Segoe UI" panose="020B0502040204020203" pitchFamily="34" charset="0"/>
              </a:rPr>
              <a:t>Recognition</a:t>
            </a:r>
          </a:p>
        </p:txBody>
      </p:sp>
      <p:grpSp>
        <p:nvGrpSpPr>
          <p:cNvPr id="40" name="Group 39">
            <a:extLst>
              <a:ext uri="{FF2B5EF4-FFF2-40B4-BE49-F238E27FC236}">
                <a16:creationId xmlns:a16="http://schemas.microsoft.com/office/drawing/2014/main" xmlns="" id="{56DCA8CB-8FA0-4B1D-9C9C-01A0D834FC77}"/>
              </a:ext>
            </a:extLst>
          </p:cNvPr>
          <p:cNvGrpSpPr/>
          <p:nvPr/>
        </p:nvGrpSpPr>
        <p:grpSpPr>
          <a:xfrm>
            <a:off x="980485" y="5077383"/>
            <a:ext cx="3295930" cy="1372718"/>
            <a:chOff x="728234" y="5028021"/>
            <a:chExt cx="3295930" cy="1372718"/>
          </a:xfrm>
        </p:grpSpPr>
        <p:sp>
          <p:nvSpPr>
            <p:cNvPr id="41" name="Rectangle 40">
              <a:extLst>
                <a:ext uri="{FF2B5EF4-FFF2-40B4-BE49-F238E27FC236}">
                  <a16:creationId xmlns:a16="http://schemas.microsoft.com/office/drawing/2014/main" xmlns="" id="{FCC664E3-1AB1-44A3-9F5B-4B73FABAAD9A}"/>
                </a:ext>
              </a:extLst>
            </p:cNvPr>
            <p:cNvSpPr/>
            <p:nvPr/>
          </p:nvSpPr>
          <p:spPr>
            <a:xfrm>
              <a:off x="1093386" y="5198271"/>
              <a:ext cx="1485200" cy="769441"/>
            </a:xfrm>
            <a:prstGeom prst="rect">
              <a:avLst/>
            </a:prstGeom>
          </p:spPr>
          <p:txBody>
            <a:bodyPr wrap="square">
              <a:spAutoFit/>
            </a:bodyPr>
            <a:lstStyle/>
            <a:p>
              <a:pPr algn="ctr">
                <a:defRPr/>
              </a:pPr>
              <a:r>
                <a:rPr lang="en-IN" sz="4400" b="1" kern="0" dirty="0">
                  <a:solidFill>
                    <a:prstClr val="white"/>
                  </a:solidFill>
                  <a:cs typeface="Segoe UI" panose="020B0502040204020203" pitchFamily="34" charset="0"/>
                </a:rPr>
                <a:t>10</a:t>
              </a:r>
              <a:endParaRPr lang="en-IN" sz="1400" b="1" kern="0" dirty="0">
                <a:solidFill>
                  <a:prstClr val="white"/>
                </a:solidFill>
                <a:cs typeface="Segoe UI" panose="020B0502040204020203" pitchFamily="34" charset="0"/>
              </a:endParaRPr>
            </a:p>
          </p:txBody>
        </p:sp>
        <p:sp>
          <p:nvSpPr>
            <p:cNvPr id="42" name="Rectangle 41">
              <a:extLst>
                <a:ext uri="{FF2B5EF4-FFF2-40B4-BE49-F238E27FC236}">
                  <a16:creationId xmlns:a16="http://schemas.microsoft.com/office/drawing/2014/main" xmlns="" id="{AC495815-811F-40AA-87F3-37406AA981F0}"/>
                </a:ext>
              </a:extLst>
            </p:cNvPr>
            <p:cNvSpPr/>
            <p:nvPr/>
          </p:nvSpPr>
          <p:spPr>
            <a:xfrm>
              <a:off x="842784" y="5028021"/>
              <a:ext cx="3181380" cy="307777"/>
            </a:xfrm>
            <a:prstGeom prst="rect">
              <a:avLst/>
            </a:prstGeom>
          </p:spPr>
          <p:txBody>
            <a:bodyPr wrap="square">
              <a:spAutoFit/>
            </a:bodyPr>
            <a:lstStyle/>
            <a:p>
              <a:pPr>
                <a:defRPr/>
              </a:pPr>
              <a:r>
                <a:rPr lang="en-IN" sz="1400" kern="0" dirty="0">
                  <a:solidFill>
                    <a:prstClr val="white"/>
                  </a:solidFill>
                  <a:cs typeface="Segoe UI" panose="020B0502040204020203" pitchFamily="34" charset="0"/>
                </a:rPr>
                <a:t>Rated amongst the top</a:t>
              </a:r>
            </a:p>
          </p:txBody>
        </p:sp>
        <p:sp>
          <p:nvSpPr>
            <p:cNvPr id="43" name="Rectangle 42">
              <a:extLst>
                <a:ext uri="{FF2B5EF4-FFF2-40B4-BE49-F238E27FC236}">
                  <a16:creationId xmlns:a16="http://schemas.microsoft.com/office/drawing/2014/main" xmlns="" id="{1BA194F5-11AE-458B-B08D-52BC6807C463}"/>
                </a:ext>
              </a:extLst>
            </p:cNvPr>
            <p:cNvSpPr/>
            <p:nvPr/>
          </p:nvSpPr>
          <p:spPr>
            <a:xfrm>
              <a:off x="728234" y="5877519"/>
              <a:ext cx="2222257" cy="523220"/>
            </a:xfrm>
            <a:prstGeom prst="rect">
              <a:avLst/>
            </a:prstGeom>
          </p:spPr>
          <p:txBody>
            <a:bodyPr wrap="square">
              <a:spAutoFit/>
            </a:bodyPr>
            <a:lstStyle/>
            <a:p>
              <a:pPr algn="ctr">
                <a:defRPr/>
              </a:pPr>
              <a:r>
                <a:rPr lang="en-IN" sz="1400" kern="0" dirty="0">
                  <a:solidFill>
                    <a:prstClr val="white"/>
                  </a:solidFill>
                  <a:cs typeface="Segoe UI" panose="020B0502040204020203" pitchFamily="34" charset="0"/>
                </a:rPr>
                <a:t>analytics companies to work for in India</a:t>
              </a:r>
            </a:p>
          </p:txBody>
        </p:sp>
      </p:grpSp>
      <p:sp>
        <p:nvSpPr>
          <p:cNvPr id="44" name="TextBox 43">
            <a:extLst>
              <a:ext uri="{FF2B5EF4-FFF2-40B4-BE49-F238E27FC236}">
                <a16:creationId xmlns:a16="http://schemas.microsoft.com/office/drawing/2014/main" xmlns="" id="{16782DA6-D392-4342-B7E0-CC9848F9466A}"/>
              </a:ext>
            </a:extLst>
          </p:cNvPr>
          <p:cNvSpPr txBox="1"/>
          <p:nvPr/>
        </p:nvSpPr>
        <p:spPr>
          <a:xfrm>
            <a:off x="7177122" y="2852504"/>
            <a:ext cx="1368363" cy="307777"/>
          </a:xfrm>
          <a:prstGeom prst="rect">
            <a:avLst/>
          </a:prstGeom>
          <a:noFill/>
        </p:spPr>
        <p:txBody>
          <a:bodyPr wrap="square" rtlCol="0">
            <a:spAutoFit/>
          </a:bodyPr>
          <a:lstStyle/>
          <a:p>
            <a:pPr>
              <a:defRPr/>
            </a:pPr>
            <a:r>
              <a:rPr lang="en-IN" sz="1400" dirty="0">
                <a:solidFill>
                  <a:srgbClr val="000000"/>
                </a:solidFill>
              </a:rPr>
              <a:t>Member of</a:t>
            </a:r>
          </a:p>
        </p:txBody>
      </p:sp>
      <p:sp>
        <p:nvSpPr>
          <p:cNvPr id="45" name="TextBox 44">
            <a:extLst>
              <a:ext uri="{FF2B5EF4-FFF2-40B4-BE49-F238E27FC236}">
                <a16:creationId xmlns:a16="http://schemas.microsoft.com/office/drawing/2014/main" xmlns="" id="{2CCB169A-A3DD-4529-8E65-DB8F3121A583}"/>
              </a:ext>
            </a:extLst>
          </p:cNvPr>
          <p:cNvSpPr txBox="1"/>
          <p:nvPr/>
        </p:nvSpPr>
        <p:spPr>
          <a:xfrm>
            <a:off x="7221355" y="3589809"/>
            <a:ext cx="1627324" cy="307777"/>
          </a:xfrm>
          <a:prstGeom prst="rect">
            <a:avLst/>
          </a:prstGeom>
          <a:noFill/>
        </p:spPr>
        <p:txBody>
          <a:bodyPr wrap="square" rtlCol="0">
            <a:spAutoFit/>
          </a:bodyPr>
          <a:lstStyle/>
          <a:p>
            <a:pPr>
              <a:defRPr/>
            </a:pPr>
            <a:r>
              <a:rPr lang="en-IN" sz="1400" dirty="0">
                <a:solidFill>
                  <a:srgbClr val="000000"/>
                </a:solidFill>
              </a:rPr>
              <a:t>Customer council</a:t>
            </a:r>
          </a:p>
        </p:txBody>
      </p:sp>
      <p:pic>
        <p:nvPicPr>
          <p:cNvPr id="49" name="Picture 48">
            <a:extLst>
              <a:ext uri="{FF2B5EF4-FFF2-40B4-BE49-F238E27FC236}">
                <a16:creationId xmlns:a16="http://schemas.microsoft.com/office/drawing/2014/main" xmlns="" id="{E7CFDB10-A33D-4311-AAE3-5462D8549A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73009" y="2976377"/>
            <a:ext cx="1375416" cy="1459671"/>
          </a:xfrm>
          <a:prstGeom prst="rect">
            <a:avLst/>
          </a:prstGeom>
        </p:spPr>
      </p:pic>
      <p:sp>
        <p:nvSpPr>
          <p:cNvPr id="46" name="Footer Placeholder 45">
            <a:extLst>
              <a:ext uri="{FF2B5EF4-FFF2-40B4-BE49-F238E27FC236}">
                <a16:creationId xmlns:a16="http://schemas.microsoft.com/office/drawing/2014/main" xmlns="" id="{B5780DA8-69A9-466A-B411-3C5EB239F58A}"/>
              </a:ext>
            </a:extLst>
          </p:cNvPr>
          <p:cNvSpPr>
            <a:spLocks noGrp="1"/>
          </p:cNvSpPr>
          <p:nvPr>
            <p:ph type="ftr" sz="quarter" idx="11"/>
          </p:nvPr>
        </p:nvSpPr>
        <p:spPr/>
        <p:txBody>
          <a:bodyPr/>
          <a:lstStyle/>
          <a:p>
            <a:r>
              <a:rPr lang="en-US" dirty="0"/>
              <a:t>© LatentView Analytics. Confidential</a:t>
            </a:r>
          </a:p>
        </p:txBody>
      </p:sp>
    </p:spTree>
    <p:extLst>
      <p:ext uri="{BB962C8B-B14F-4D97-AF65-F5344CB8AC3E}">
        <p14:creationId xmlns:p14="http://schemas.microsoft.com/office/powerpoint/2010/main" val="145205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E351482-1993-460E-B811-603F67A6F4A7}"/>
              </a:ext>
            </a:extLst>
          </p:cNvPr>
          <p:cNvSpPr>
            <a:spLocks noGrp="1"/>
          </p:cNvSpPr>
          <p:nvPr>
            <p:ph type="sldNum" sz="quarter" idx="12"/>
          </p:nvPr>
        </p:nvSpPr>
        <p:spPr/>
        <p:txBody>
          <a:bodyPr/>
          <a:lstStyle/>
          <a:p>
            <a:fld id="{70B2C2F8-CC18-47EA-B40B-1FF889930AA6}" type="slidenum">
              <a:rPr lang="en-US" smtClean="0">
                <a:solidFill>
                  <a:prstClr val="black">
                    <a:tint val="75000"/>
                  </a:prstClr>
                </a:solidFill>
              </a:rPr>
              <a:pPr/>
              <a:t>5</a:t>
            </a:fld>
            <a:endParaRPr lang="en-US" dirty="0">
              <a:solidFill>
                <a:prstClr val="black">
                  <a:tint val="75000"/>
                </a:prstClr>
              </a:solidFill>
            </a:endParaRPr>
          </a:p>
        </p:txBody>
      </p:sp>
      <p:sp>
        <p:nvSpPr>
          <p:cNvPr id="3" name="Title 2">
            <a:extLst>
              <a:ext uri="{FF2B5EF4-FFF2-40B4-BE49-F238E27FC236}">
                <a16:creationId xmlns:a16="http://schemas.microsoft.com/office/drawing/2014/main" xmlns="" id="{453943CC-B02B-41C8-A6C4-E8DED8DE693D}"/>
              </a:ext>
            </a:extLst>
          </p:cNvPr>
          <p:cNvSpPr>
            <a:spLocks noGrp="1"/>
          </p:cNvSpPr>
          <p:nvPr>
            <p:ph type="title"/>
          </p:nvPr>
        </p:nvSpPr>
        <p:spPr/>
        <p:txBody>
          <a:bodyPr>
            <a:normAutofit/>
          </a:bodyPr>
          <a:lstStyle/>
          <a:p>
            <a:r>
              <a:rPr lang="en-US" dirty="0"/>
              <a:t>Why we are different</a:t>
            </a:r>
          </a:p>
        </p:txBody>
      </p:sp>
      <p:grpSp>
        <p:nvGrpSpPr>
          <p:cNvPr id="4" name="Group 3">
            <a:extLst>
              <a:ext uri="{FF2B5EF4-FFF2-40B4-BE49-F238E27FC236}">
                <a16:creationId xmlns:a16="http://schemas.microsoft.com/office/drawing/2014/main" xmlns="" id="{FB6128C0-0E9E-4508-91AB-D55455D60F27}"/>
              </a:ext>
            </a:extLst>
          </p:cNvPr>
          <p:cNvGrpSpPr/>
          <p:nvPr/>
        </p:nvGrpSpPr>
        <p:grpSpPr>
          <a:xfrm>
            <a:off x="685165" y="2301191"/>
            <a:ext cx="10965300" cy="1245245"/>
            <a:chOff x="664919" y="2303392"/>
            <a:chExt cx="10965300" cy="1245245"/>
          </a:xfrm>
        </p:grpSpPr>
        <p:sp>
          <p:nvSpPr>
            <p:cNvPr id="5" name="Flowchart: Delay 4">
              <a:extLst>
                <a:ext uri="{FF2B5EF4-FFF2-40B4-BE49-F238E27FC236}">
                  <a16:creationId xmlns:a16="http://schemas.microsoft.com/office/drawing/2014/main" xmlns="" id="{918AD23C-1D8C-424E-AB01-9CD232744300}"/>
                </a:ext>
              </a:extLst>
            </p:cNvPr>
            <p:cNvSpPr/>
            <p:nvPr/>
          </p:nvSpPr>
          <p:spPr>
            <a:xfrm rot="10800000">
              <a:off x="664919" y="2339995"/>
              <a:ext cx="912994" cy="1095015"/>
            </a:xfrm>
            <a:prstGeom prst="flowChartDelay">
              <a:avLst/>
            </a:prstGeom>
            <a:solidFill>
              <a:srgbClr val="2F3542"/>
            </a:solidFill>
            <a:ln w="12700" cap="flat" cmpd="sng" algn="ctr">
              <a:solidFill>
                <a:srgbClr val="2F3542">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Freeform 16">
              <a:extLst>
                <a:ext uri="{FF2B5EF4-FFF2-40B4-BE49-F238E27FC236}">
                  <a16:creationId xmlns:a16="http://schemas.microsoft.com/office/drawing/2014/main" xmlns="" id="{619C7F6A-40DD-4054-8B2D-5947AE231199}"/>
                </a:ext>
              </a:extLst>
            </p:cNvPr>
            <p:cNvSpPr/>
            <p:nvPr/>
          </p:nvSpPr>
          <p:spPr>
            <a:xfrm>
              <a:off x="5266473" y="2427917"/>
              <a:ext cx="6363746" cy="996197"/>
            </a:xfrm>
            <a:custGeom>
              <a:avLst/>
              <a:gdLst>
                <a:gd name="connsiteX0" fmla="*/ 166036 w 996196"/>
                <a:gd name="connsiteY0" fmla="*/ 0 h 6363745"/>
                <a:gd name="connsiteX1" fmla="*/ 830160 w 996196"/>
                <a:gd name="connsiteY1" fmla="*/ 0 h 6363745"/>
                <a:gd name="connsiteX2" fmla="*/ 996196 w 996196"/>
                <a:gd name="connsiteY2" fmla="*/ 166036 h 6363745"/>
                <a:gd name="connsiteX3" fmla="*/ 996196 w 996196"/>
                <a:gd name="connsiteY3" fmla="*/ 6363745 h 6363745"/>
                <a:gd name="connsiteX4" fmla="*/ 996196 w 996196"/>
                <a:gd name="connsiteY4" fmla="*/ 6363745 h 6363745"/>
                <a:gd name="connsiteX5" fmla="*/ 0 w 996196"/>
                <a:gd name="connsiteY5" fmla="*/ 6363745 h 6363745"/>
                <a:gd name="connsiteX6" fmla="*/ 0 w 996196"/>
                <a:gd name="connsiteY6" fmla="*/ 6363745 h 6363745"/>
                <a:gd name="connsiteX7" fmla="*/ 0 w 996196"/>
                <a:gd name="connsiteY7" fmla="*/ 166036 h 6363745"/>
                <a:gd name="connsiteX8" fmla="*/ 166036 w 996196"/>
                <a:gd name="connsiteY8" fmla="*/ 0 h 636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196" h="6363745">
                  <a:moveTo>
                    <a:pt x="996196" y="1060648"/>
                  </a:moveTo>
                  <a:lnTo>
                    <a:pt x="996196" y="5303097"/>
                  </a:lnTo>
                  <a:cubicBezTo>
                    <a:pt x="996196" y="5888874"/>
                    <a:pt x="984559" y="6363742"/>
                    <a:pt x="970204" y="6363742"/>
                  </a:cubicBezTo>
                  <a:lnTo>
                    <a:pt x="0" y="6363742"/>
                  </a:lnTo>
                  <a:lnTo>
                    <a:pt x="0" y="6363742"/>
                  </a:lnTo>
                  <a:lnTo>
                    <a:pt x="0" y="3"/>
                  </a:lnTo>
                  <a:lnTo>
                    <a:pt x="0" y="3"/>
                  </a:lnTo>
                  <a:lnTo>
                    <a:pt x="970204" y="3"/>
                  </a:lnTo>
                  <a:cubicBezTo>
                    <a:pt x="984559" y="3"/>
                    <a:pt x="996196" y="474871"/>
                    <a:pt x="996196" y="1060648"/>
                  </a:cubicBezTo>
                  <a:close/>
                </a:path>
              </a:pathLst>
            </a:custGeom>
            <a:solidFill>
              <a:srgbClr val="767171">
                <a:alpha val="90000"/>
                <a:tint val="40000"/>
                <a:hueOff val="0"/>
                <a:satOff val="0"/>
                <a:lumOff val="0"/>
                <a:alphaOff val="0"/>
              </a:srgbClr>
            </a:solidFill>
            <a:ln w="12700" cap="flat" cmpd="sng" algn="ctr">
              <a:solidFill>
                <a:srgbClr val="767171">
                  <a:alpha val="90000"/>
                  <a:tint val="40000"/>
                  <a:hueOff val="0"/>
                  <a:satOff val="0"/>
                  <a:lumOff val="0"/>
                  <a:alphaOff val="0"/>
                </a:srgbClr>
              </a:solidFill>
              <a:prstDash val="solid"/>
              <a:miter lim="800000"/>
            </a:ln>
            <a:effectLst/>
          </p:spPr>
          <p:txBody>
            <a:bodyPr spcFirstLastPara="0" vert="horz" wrap="square" lIns="247651" tIns="172455" rIns="296280" bIns="172456" numCol="1" spcCol="1270" anchor="ctr" anchorCtr="0">
              <a:noAutofit/>
            </a:bodyPr>
            <a:lstStyle/>
            <a:p>
              <a:pPr marL="114300" marR="0" lvl="1" indent="-114300" defTabSz="533400" eaLnBrk="1" fontAlgn="auto" latinLnBrk="0" hangingPunct="1">
                <a:lnSpc>
                  <a:spcPct val="90000"/>
                </a:lnSpc>
                <a:spcBef>
                  <a:spcPct val="0"/>
                </a:spcBef>
                <a:spcAft>
                  <a:spcPct val="15000"/>
                </a:spcAft>
                <a:buClrTx/>
                <a:buSzTx/>
                <a:buFontTx/>
                <a:buChar char="•"/>
                <a:tabLst/>
                <a:defRPr/>
              </a:pPr>
              <a:endParaRPr kumimoji="0" lang="en-US" sz="1200" b="0" i="0" u="none" strike="noStrike" kern="0" cap="none" spc="0" normalizeH="0" baseline="0" noProof="0" dirty="0">
                <a:ln>
                  <a:noFill/>
                </a:ln>
                <a:solidFill>
                  <a:srgbClr val="FF0000"/>
                </a:solidFill>
                <a:effectLst/>
                <a:uLnTx/>
                <a:uFillTx/>
                <a:latin typeface="Segoe UI" pitchFamily="34" charset="0"/>
                <a:ea typeface="Segoe UI" pitchFamily="34" charset="0"/>
                <a:cs typeface="Segoe UI" pitchFamily="34" charset="0"/>
              </a:endParaRPr>
            </a:p>
          </p:txBody>
        </p:sp>
        <p:sp>
          <p:nvSpPr>
            <p:cNvPr id="7" name="Freeform 19">
              <a:extLst>
                <a:ext uri="{FF2B5EF4-FFF2-40B4-BE49-F238E27FC236}">
                  <a16:creationId xmlns:a16="http://schemas.microsoft.com/office/drawing/2014/main" xmlns="" id="{BA46AAF1-3637-4678-96F8-7D19867BF0E6}"/>
                </a:ext>
              </a:extLst>
            </p:cNvPr>
            <p:cNvSpPr/>
            <p:nvPr/>
          </p:nvSpPr>
          <p:spPr>
            <a:xfrm>
              <a:off x="1686867" y="2303392"/>
              <a:ext cx="3579606" cy="1245245"/>
            </a:xfrm>
            <a:custGeom>
              <a:avLst/>
              <a:gdLst>
                <a:gd name="connsiteX0" fmla="*/ 0 w 3579606"/>
                <a:gd name="connsiteY0" fmla="*/ 207545 h 1245245"/>
                <a:gd name="connsiteX1" fmla="*/ 207545 w 3579606"/>
                <a:gd name="connsiteY1" fmla="*/ 0 h 1245245"/>
                <a:gd name="connsiteX2" fmla="*/ 3372061 w 3579606"/>
                <a:gd name="connsiteY2" fmla="*/ 0 h 1245245"/>
                <a:gd name="connsiteX3" fmla="*/ 3579606 w 3579606"/>
                <a:gd name="connsiteY3" fmla="*/ 207545 h 1245245"/>
                <a:gd name="connsiteX4" fmla="*/ 3579606 w 3579606"/>
                <a:gd name="connsiteY4" fmla="*/ 1037700 h 1245245"/>
                <a:gd name="connsiteX5" fmla="*/ 3372061 w 3579606"/>
                <a:gd name="connsiteY5" fmla="*/ 1245245 h 1245245"/>
                <a:gd name="connsiteX6" fmla="*/ 207545 w 3579606"/>
                <a:gd name="connsiteY6" fmla="*/ 1245245 h 1245245"/>
                <a:gd name="connsiteX7" fmla="*/ 0 w 3579606"/>
                <a:gd name="connsiteY7" fmla="*/ 1037700 h 1245245"/>
                <a:gd name="connsiteX8" fmla="*/ 0 w 3579606"/>
                <a:gd name="connsiteY8" fmla="*/ 207545 h 124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9606" h="1245245">
                  <a:moveTo>
                    <a:pt x="0" y="207545"/>
                  </a:moveTo>
                  <a:cubicBezTo>
                    <a:pt x="0" y="92921"/>
                    <a:pt x="92921" y="0"/>
                    <a:pt x="207545" y="0"/>
                  </a:cubicBezTo>
                  <a:lnTo>
                    <a:pt x="3372061" y="0"/>
                  </a:lnTo>
                  <a:cubicBezTo>
                    <a:pt x="3486685" y="0"/>
                    <a:pt x="3579606" y="92921"/>
                    <a:pt x="3579606" y="207545"/>
                  </a:cubicBezTo>
                  <a:lnTo>
                    <a:pt x="3579606" y="1037700"/>
                  </a:lnTo>
                  <a:cubicBezTo>
                    <a:pt x="3579606" y="1152324"/>
                    <a:pt x="3486685" y="1245245"/>
                    <a:pt x="3372061" y="1245245"/>
                  </a:cubicBezTo>
                  <a:lnTo>
                    <a:pt x="207545" y="1245245"/>
                  </a:lnTo>
                  <a:cubicBezTo>
                    <a:pt x="92921" y="1245245"/>
                    <a:pt x="0" y="1152324"/>
                    <a:pt x="0" y="1037700"/>
                  </a:cubicBezTo>
                  <a:lnTo>
                    <a:pt x="0" y="207545"/>
                  </a:lnTo>
                  <a:close/>
                </a:path>
              </a:pathLst>
            </a:custGeom>
            <a:solidFill>
              <a:srgbClr val="2F3542"/>
            </a:solidFill>
            <a:ln w="12700" cap="flat" cmpd="sng" algn="ctr">
              <a:solidFill>
                <a:srgbClr val="FFFFFF">
                  <a:hueOff val="0"/>
                  <a:satOff val="0"/>
                  <a:lumOff val="0"/>
                  <a:alphaOff val="0"/>
                </a:srgbClr>
              </a:solidFill>
              <a:prstDash val="solid"/>
              <a:miter lim="800000"/>
            </a:ln>
            <a:effectLst/>
          </p:spPr>
          <p:txBody>
            <a:bodyPr spcFirstLastPara="0" vert="horz" wrap="square" lIns="114128" tIns="87458" rIns="114128" bIns="87458" numCol="1" spcCol="1270" anchor="ctr" anchorCtr="0">
              <a:noAutofit/>
            </a:bodyPr>
            <a:lstStyle/>
            <a:p>
              <a:pPr marL="0" marR="0" lvl="0" indent="0" defTabSz="622300" eaLnBrk="1" fontAlgn="auto" latinLnBrk="0" hangingPunct="1">
                <a:lnSpc>
                  <a:spcPct val="9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Focus on </a:t>
              </a:r>
              <a:r>
                <a:rPr kumimoji="0" lang="en-US" sz="1400" b="1"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Innovation &amp; Thought Leadership</a:t>
              </a:r>
              <a:endParaRPr kumimoji="0" lang="en-US" sz="1400" b="0"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grpSp>
          <p:nvGrpSpPr>
            <p:cNvPr id="8" name="Group 7">
              <a:extLst>
                <a:ext uri="{FF2B5EF4-FFF2-40B4-BE49-F238E27FC236}">
                  <a16:creationId xmlns:a16="http://schemas.microsoft.com/office/drawing/2014/main" xmlns="" id="{BDCD1D4A-16A3-4F47-BDA5-7CE0E696473C}"/>
                </a:ext>
              </a:extLst>
            </p:cNvPr>
            <p:cNvGrpSpPr/>
            <p:nvPr/>
          </p:nvGrpSpPr>
          <p:grpSpPr>
            <a:xfrm>
              <a:off x="8701051" y="2647440"/>
              <a:ext cx="2785375" cy="677108"/>
              <a:chOff x="8407193" y="3148231"/>
              <a:chExt cx="2785375" cy="677108"/>
            </a:xfrm>
          </p:grpSpPr>
          <p:sp>
            <p:nvSpPr>
              <p:cNvPr id="13" name="TextBox 12">
                <a:extLst>
                  <a:ext uri="{FF2B5EF4-FFF2-40B4-BE49-F238E27FC236}">
                    <a16:creationId xmlns:a16="http://schemas.microsoft.com/office/drawing/2014/main" xmlns="" id="{2D3E70C1-7844-4141-9DCA-FC44B07873F1}"/>
                  </a:ext>
                </a:extLst>
              </p:cNvPr>
              <p:cNvSpPr txBox="1"/>
              <p:nvPr/>
            </p:nvSpPr>
            <p:spPr>
              <a:xfrm>
                <a:off x="9057225" y="3148231"/>
                <a:ext cx="2135343" cy="67710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Partnership with IIT Madras to create </a:t>
                </a:r>
                <a:r>
                  <a:rPr kumimoji="0" lang="en-US" sz="14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IIT Data Labs</a:t>
                </a:r>
                <a:endParaRPr kumimoji="0" lang="en-US" sz="12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endParaRPr>
              </a:p>
            </p:txBody>
          </p:sp>
          <p:pic>
            <p:nvPicPr>
              <p:cNvPr id="14" name="Picture 13">
                <a:extLst>
                  <a:ext uri="{FF2B5EF4-FFF2-40B4-BE49-F238E27FC236}">
                    <a16:creationId xmlns:a16="http://schemas.microsoft.com/office/drawing/2014/main" xmlns="" id="{C1AAB684-4CE1-4437-8694-44F322E0179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8407193" y="3148231"/>
                <a:ext cx="588818" cy="588818"/>
              </a:xfrm>
              <a:prstGeom prst="rect">
                <a:avLst/>
              </a:prstGeom>
            </p:spPr>
          </p:pic>
        </p:grpSp>
        <p:pic>
          <p:nvPicPr>
            <p:cNvPr id="9" name="Picture 52" descr="https://d30y9cdsu7xlg0.cloudfront.net/png/195618-200.png">
              <a:extLst>
                <a:ext uri="{FF2B5EF4-FFF2-40B4-BE49-F238E27FC236}">
                  <a16:creationId xmlns:a16="http://schemas.microsoft.com/office/drawing/2014/main" xmlns="" id="{16F71E54-5464-41C9-8A00-4366F638AFA9}"/>
                </a:ext>
              </a:extLst>
            </p:cNvPr>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827365" y="2579896"/>
              <a:ext cx="676656" cy="67665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xmlns="" id="{4C237E63-D76D-4854-B685-51D312C32F40}"/>
                </a:ext>
              </a:extLst>
            </p:cNvPr>
            <p:cNvGrpSpPr/>
            <p:nvPr/>
          </p:nvGrpSpPr>
          <p:grpSpPr>
            <a:xfrm>
              <a:off x="5465694" y="2612149"/>
              <a:ext cx="2734398" cy="747690"/>
              <a:chOff x="5424705" y="3130078"/>
              <a:chExt cx="2734398" cy="747690"/>
            </a:xfrm>
          </p:grpSpPr>
          <p:sp>
            <p:nvSpPr>
              <p:cNvPr id="11" name="TextBox 10">
                <a:extLst>
                  <a:ext uri="{FF2B5EF4-FFF2-40B4-BE49-F238E27FC236}">
                    <a16:creationId xmlns:a16="http://schemas.microsoft.com/office/drawing/2014/main" xmlns="" id="{BB661DA5-F8F3-4866-9AAD-CA2EBC939233}"/>
                  </a:ext>
                </a:extLst>
              </p:cNvPr>
              <p:cNvSpPr txBox="1"/>
              <p:nvPr/>
            </p:nvSpPr>
            <p:spPr>
              <a:xfrm>
                <a:off x="5998552" y="3200660"/>
                <a:ext cx="2160551" cy="67710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Institutionalized</a:t>
                </a:r>
                <a:r>
                  <a:rPr kumimoji="0" lang="en-US" sz="12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 </a:t>
                </a:r>
                <a:r>
                  <a:rPr kumimoji="0" lang="en-US" sz="14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IdeaLabs</a:t>
                </a:r>
                <a:r>
                  <a:rPr kumimoji="0" lang="en-US" sz="14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 </a:t>
                </a:r>
                <a:r>
                  <a:rPr kumimoji="0" lang="en-US" sz="12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for innovation and research</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endParaRPr>
              </a:p>
            </p:txBody>
          </p:sp>
          <p:pic>
            <p:nvPicPr>
              <p:cNvPr id="12" name="Picture 11" descr="C:\Users\viswanath.ramakirish\Downloads\temp\temp\idea.png">
                <a:extLst>
                  <a:ext uri="{FF2B5EF4-FFF2-40B4-BE49-F238E27FC236}">
                    <a16:creationId xmlns:a16="http://schemas.microsoft.com/office/drawing/2014/main" xmlns="" id="{9445AC8A-D6ED-42F6-9448-8E88D15671ED}"/>
                  </a:ext>
                </a:extLst>
              </p:cNvPr>
              <p:cNvPicPr>
                <a:picLocks noChangeAspect="1" noChangeArrowheads="1"/>
              </p:cNvPicPr>
              <p:nvPr/>
            </p:nvPicPr>
            <p:blipFill>
              <a:blip r:embed="rId6" cstate="print">
                <a:duotone>
                  <a:prstClr val="black"/>
                  <a:srgbClr val="767171">
                    <a:tint val="45000"/>
                    <a:satMod val="400000"/>
                  </a:srgb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424705" y="3130078"/>
                <a:ext cx="643738" cy="60697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5" name="Group 14">
            <a:extLst>
              <a:ext uri="{FF2B5EF4-FFF2-40B4-BE49-F238E27FC236}">
                <a16:creationId xmlns:a16="http://schemas.microsoft.com/office/drawing/2014/main" xmlns="" id="{0E3A35F6-0846-4BB5-A674-C47443F69051}"/>
              </a:ext>
            </a:extLst>
          </p:cNvPr>
          <p:cNvGrpSpPr/>
          <p:nvPr/>
        </p:nvGrpSpPr>
        <p:grpSpPr>
          <a:xfrm>
            <a:off x="685165" y="5057178"/>
            <a:ext cx="10965300" cy="1245245"/>
            <a:chOff x="664919" y="3610900"/>
            <a:chExt cx="10965300" cy="1245245"/>
          </a:xfrm>
        </p:grpSpPr>
        <p:sp>
          <p:nvSpPr>
            <p:cNvPr id="16" name="Flowchart: Delay 15">
              <a:extLst>
                <a:ext uri="{FF2B5EF4-FFF2-40B4-BE49-F238E27FC236}">
                  <a16:creationId xmlns:a16="http://schemas.microsoft.com/office/drawing/2014/main" xmlns="" id="{6BFC738B-CDBF-47D7-9C94-092456ECC39A}"/>
                </a:ext>
              </a:extLst>
            </p:cNvPr>
            <p:cNvSpPr/>
            <p:nvPr/>
          </p:nvSpPr>
          <p:spPr>
            <a:xfrm rot="10800000">
              <a:off x="664919" y="3655263"/>
              <a:ext cx="912994" cy="1095015"/>
            </a:xfrm>
            <a:prstGeom prst="flowChartDelay">
              <a:avLst/>
            </a:prstGeom>
            <a:solidFill>
              <a:srgbClr val="2F3542"/>
            </a:solidFill>
            <a:ln w="12700" cap="flat" cmpd="sng" algn="ctr">
              <a:solidFill>
                <a:srgbClr val="2F3542">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20">
              <a:extLst>
                <a:ext uri="{FF2B5EF4-FFF2-40B4-BE49-F238E27FC236}">
                  <a16:creationId xmlns:a16="http://schemas.microsoft.com/office/drawing/2014/main" xmlns="" id="{917F5992-9BFB-42C4-A9E1-C4F9A97B362B}"/>
                </a:ext>
              </a:extLst>
            </p:cNvPr>
            <p:cNvSpPr/>
            <p:nvPr/>
          </p:nvSpPr>
          <p:spPr>
            <a:xfrm>
              <a:off x="5266473" y="3735424"/>
              <a:ext cx="6363746" cy="996197"/>
            </a:xfrm>
            <a:custGeom>
              <a:avLst/>
              <a:gdLst>
                <a:gd name="connsiteX0" fmla="*/ 166036 w 996196"/>
                <a:gd name="connsiteY0" fmla="*/ 0 h 6363745"/>
                <a:gd name="connsiteX1" fmla="*/ 830160 w 996196"/>
                <a:gd name="connsiteY1" fmla="*/ 0 h 6363745"/>
                <a:gd name="connsiteX2" fmla="*/ 996196 w 996196"/>
                <a:gd name="connsiteY2" fmla="*/ 166036 h 6363745"/>
                <a:gd name="connsiteX3" fmla="*/ 996196 w 996196"/>
                <a:gd name="connsiteY3" fmla="*/ 6363745 h 6363745"/>
                <a:gd name="connsiteX4" fmla="*/ 996196 w 996196"/>
                <a:gd name="connsiteY4" fmla="*/ 6363745 h 6363745"/>
                <a:gd name="connsiteX5" fmla="*/ 0 w 996196"/>
                <a:gd name="connsiteY5" fmla="*/ 6363745 h 6363745"/>
                <a:gd name="connsiteX6" fmla="*/ 0 w 996196"/>
                <a:gd name="connsiteY6" fmla="*/ 6363745 h 6363745"/>
                <a:gd name="connsiteX7" fmla="*/ 0 w 996196"/>
                <a:gd name="connsiteY7" fmla="*/ 166036 h 6363745"/>
                <a:gd name="connsiteX8" fmla="*/ 166036 w 996196"/>
                <a:gd name="connsiteY8" fmla="*/ 0 h 636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196" h="6363745">
                  <a:moveTo>
                    <a:pt x="996196" y="1060648"/>
                  </a:moveTo>
                  <a:lnTo>
                    <a:pt x="996196" y="5303097"/>
                  </a:lnTo>
                  <a:cubicBezTo>
                    <a:pt x="996196" y="5888874"/>
                    <a:pt x="984559" y="6363742"/>
                    <a:pt x="970204" y="6363742"/>
                  </a:cubicBezTo>
                  <a:lnTo>
                    <a:pt x="0" y="6363742"/>
                  </a:lnTo>
                  <a:lnTo>
                    <a:pt x="0" y="6363742"/>
                  </a:lnTo>
                  <a:lnTo>
                    <a:pt x="0" y="3"/>
                  </a:lnTo>
                  <a:lnTo>
                    <a:pt x="0" y="3"/>
                  </a:lnTo>
                  <a:lnTo>
                    <a:pt x="970204" y="3"/>
                  </a:lnTo>
                  <a:cubicBezTo>
                    <a:pt x="984559" y="3"/>
                    <a:pt x="996196" y="474871"/>
                    <a:pt x="996196" y="1060648"/>
                  </a:cubicBezTo>
                  <a:close/>
                </a:path>
              </a:pathLst>
            </a:custGeom>
            <a:solidFill>
              <a:srgbClr val="767171">
                <a:alpha val="90000"/>
                <a:tint val="40000"/>
                <a:hueOff val="0"/>
                <a:satOff val="0"/>
                <a:lumOff val="0"/>
                <a:alphaOff val="0"/>
              </a:srgbClr>
            </a:solidFill>
            <a:ln w="12700" cap="flat" cmpd="sng" algn="ctr">
              <a:solidFill>
                <a:srgbClr val="767171">
                  <a:alpha val="90000"/>
                  <a:tint val="40000"/>
                  <a:hueOff val="0"/>
                  <a:satOff val="0"/>
                  <a:lumOff val="0"/>
                  <a:alphaOff val="0"/>
                </a:srgbClr>
              </a:solidFill>
              <a:prstDash val="solid"/>
              <a:miter lim="800000"/>
            </a:ln>
            <a:effectLst/>
          </p:spPr>
          <p:txBody>
            <a:bodyPr spcFirstLastPara="0" vert="horz" wrap="square" lIns="247651" tIns="172455" rIns="296280" bIns="172456" numCol="1" spcCol="1270" anchor="ctr" anchorCtr="0">
              <a:noAutofit/>
            </a:bodyPr>
            <a:lstStyle/>
            <a:p>
              <a:pPr marL="114300" marR="0" lvl="1" indent="-114300" defTabSz="533400" eaLnBrk="1" fontAlgn="auto" latinLnBrk="0" hangingPunct="1">
                <a:lnSpc>
                  <a:spcPct val="90000"/>
                </a:lnSpc>
                <a:spcBef>
                  <a:spcPct val="0"/>
                </a:spcBef>
                <a:spcAft>
                  <a:spcPct val="15000"/>
                </a:spcAft>
                <a:buClrTx/>
                <a:buSzTx/>
                <a:buFontTx/>
                <a:buChar char="•"/>
                <a:tabLst/>
                <a:defRPr/>
              </a:pPr>
              <a:endParaRPr kumimoji="0" lang="en-US" sz="1200" b="0" i="0" u="none" strike="noStrike" kern="0" cap="none" spc="0" normalizeH="0" baseline="0" noProof="0" dirty="0">
                <a:ln>
                  <a:noFill/>
                </a:ln>
                <a:solidFill>
                  <a:srgbClr val="000000">
                    <a:hueOff val="0"/>
                    <a:satOff val="0"/>
                    <a:lumOff val="0"/>
                    <a:alphaOff val="0"/>
                  </a:srgbClr>
                </a:solidFill>
                <a:effectLst/>
                <a:uLnTx/>
                <a:uFillTx/>
                <a:latin typeface="Segoe UI" pitchFamily="34" charset="0"/>
                <a:ea typeface="Segoe UI" pitchFamily="34" charset="0"/>
                <a:cs typeface="Segoe UI" pitchFamily="34" charset="0"/>
              </a:endParaRPr>
            </a:p>
          </p:txBody>
        </p:sp>
        <p:sp>
          <p:nvSpPr>
            <p:cNvPr id="18" name="Freeform 23">
              <a:extLst>
                <a:ext uri="{FF2B5EF4-FFF2-40B4-BE49-F238E27FC236}">
                  <a16:creationId xmlns:a16="http://schemas.microsoft.com/office/drawing/2014/main" xmlns="" id="{730A25F9-8156-4063-8C77-7CBFFEB7D024}"/>
                </a:ext>
              </a:extLst>
            </p:cNvPr>
            <p:cNvSpPr/>
            <p:nvPr/>
          </p:nvSpPr>
          <p:spPr>
            <a:xfrm>
              <a:off x="1686867" y="3610900"/>
              <a:ext cx="3579606" cy="1245245"/>
            </a:xfrm>
            <a:custGeom>
              <a:avLst/>
              <a:gdLst>
                <a:gd name="connsiteX0" fmla="*/ 0 w 3579606"/>
                <a:gd name="connsiteY0" fmla="*/ 207545 h 1245245"/>
                <a:gd name="connsiteX1" fmla="*/ 207545 w 3579606"/>
                <a:gd name="connsiteY1" fmla="*/ 0 h 1245245"/>
                <a:gd name="connsiteX2" fmla="*/ 3372061 w 3579606"/>
                <a:gd name="connsiteY2" fmla="*/ 0 h 1245245"/>
                <a:gd name="connsiteX3" fmla="*/ 3579606 w 3579606"/>
                <a:gd name="connsiteY3" fmla="*/ 207545 h 1245245"/>
                <a:gd name="connsiteX4" fmla="*/ 3579606 w 3579606"/>
                <a:gd name="connsiteY4" fmla="*/ 1037700 h 1245245"/>
                <a:gd name="connsiteX5" fmla="*/ 3372061 w 3579606"/>
                <a:gd name="connsiteY5" fmla="*/ 1245245 h 1245245"/>
                <a:gd name="connsiteX6" fmla="*/ 207545 w 3579606"/>
                <a:gd name="connsiteY6" fmla="*/ 1245245 h 1245245"/>
                <a:gd name="connsiteX7" fmla="*/ 0 w 3579606"/>
                <a:gd name="connsiteY7" fmla="*/ 1037700 h 1245245"/>
                <a:gd name="connsiteX8" fmla="*/ 0 w 3579606"/>
                <a:gd name="connsiteY8" fmla="*/ 207545 h 124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9606" h="1245245">
                  <a:moveTo>
                    <a:pt x="0" y="207545"/>
                  </a:moveTo>
                  <a:cubicBezTo>
                    <a:pt x="0" y="92921"/>
                    <a:pt x="92921" y="0"/>
                    <a:pt x="207545" y="0"/>
                  </a:cubicBezTo>
                  <a:lnTo>
                    <a:pt x="3372061" y="0"/>
                  </a:lnTo>
                  <a:cubicBezTo>
                    <a:pt x="3486685" y="0"/>
                    <a:pt x="3579606" y="92921"/>
                    <a:pt x="3579606" y="207545"/>
                  </a:cubicBezTo>
                  <a:lnTo>
                    <a:pt x="3579606" y="1037700"/>
                  </a:lnTo>
                  <a:cubicBezTo>
                    <a:pt x="3579606" y="1152324"/>
                    <a:pt x="3486685" y="1245245"/>
                    <a:pt x="3372061" y="1245245"/>
                  </a:cubicBezTo>
                  <a:lnTo>
                    <a:pt x="207545" y="1245245"/>
                  </a:lnTo>
                  <a:cubicBezTo>
                    <a:pt x="92921" y="1245245"/>
                    <a:pt x="0" y="1152324"/>
                    <a:pt x="0" y="1037700"/>
                  </a:cubicBezTo>
                  <a:lnTo>
                    <a:pt x="0" y="207545"/>
                  </a:lnTo>
                  <a:close/>
                </a:path>
              </a:pathLst>
            </a:custGeom>
            <a:solidFill>
              <a:srgbClr val="2F3542"/>
            </a:solidFill>
            <a:ln w="12700" cap="flat" cmpd="sng" algn="ctr">
              <a:solidFill>
                <a:srgbClr val="FFFFFF">
                  <a:hueOff val="0"/>
                  <a:satOff val="0"/>
                  <a:lumOff val="0"/>
                  <a:alphaOff val="0"/>
                </a:srgbClr>
              </a:solidFill>
              <a:prstDash val="solid"/>
              <a:miter lim="800000"/>
            </a:ln>
            <a:effectLst/>
          </p:spPr>
          <p:txBody>
            <a:bodyPr spcFirstLastPara="0" vert="horz" wrap="square" lIns="114128" tIns="87458" rIns="114128" bIns="87458" numCol="1" spcCol="1270" anchor="ctr" anchorCtr="0">
              <a:noAutofit/>
            </a:bodyPr>
            <a:lstStyle/>
            <a:p>
              <a:pPr marL="0" marR="0" lvl="0" indent="0" defTabSz="62230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Customized</a:t>
              </a:r>
              <a:r>
                <a:rPr kumimoji="0" lang="en-US" sz="1400" b="0"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 </a:t>
              </a:r>
              <a:r>
                <a:rPr kumimoji="0" lang="en-US" sz="1400" b="1"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Differentiated</a:t>
              </a:r>
              <a:r>
                <a:rPr kumimoji="0" lang="en-US" sz="1400" b="0"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 &amp; </a:t>
              </a:r>
              <a:r>
                <a:rPr kumimoji="0" lang="en-US" sz="1400" b="1"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Technologically scalable </a:t>
              </a:r>
              <a:r>
                <a:rPr kumimoji="0" lang="en-US" sz="1400" b="0"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solutions</a:t>
              </a:r>
              <a:endParaRPr kumimoji="0" lang="en-US" sz="1300" b="0"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pic>
          <p:nvPicPr>
            <p:cNvPr id="19" name="Picture 18">
              <a:extLst>
                <a:ext uri="{FF2B5EF4-FFF2-40B4-BE49-F238E27FC236}">
                  <a16:creationId xmlns:a16="http://schemas.microsoft.com/office/drawing/2014/main" xmlns="" id="{54212D6A-DF27-458B-9B91-8260AC186929}"/>
                </a:ext>
              </a:extLst>
            </p:cNvPr>
            <p:cNvPicPr>
              <a:picLocks noChangeAspect="1"/>
            </p:cNvPicPr>
            <p:nvPr/>
          </p:nvPicPr>
          <p:blipFill rotWithShape="1">
            <a:blip r:embed="rId8" cstate="print">
              <a:lum bright="70000" contrast="-70000"/>
              <a:extLst>
                <a:ext uri="{28A0092B-C50C-407E-A947-70E740481C1C}">
                  <a14:useLocalDpi xmlns:a14="http://schemas.microsoft.com/office/drawing/2010/main" val="0"/>
                </a:ext>
              </a:extLst>
            </a:blip>
            <a:srcRect b="16578"/>
            <a:stretch/>
          </p:blipFill>
          <p:spPr>
            <a:xfrm>
              <a:off x="708795" y="3795490"/>
              <a:ext cx="916858" cy="764866"/>
            </a:xfrm>
            <a:prstGeom prst="rect">
              <a:avLst/>
            </a:prstGeom>
          </p:spPr>
        </p:pic>
        <p:grpSp>
          <p:nvGrpSpPr>
            <p:cNvPr id="20" name="Group 19">
              <a:extLst>
                <a:ext uri="{FF2B5EF4-FFF2-40B4-BE49-F238E27FC236}">
                  <a16:creationId xmlns:a16="http://schemas.microsoft.com/office/drawing/2014/main" xmlns="" id="{6050443B-4B28-47CD-8FE2-22CD545D35A7}"/>
                </a:ext>
              </a:extLst>
            </p:cNvPr>
            <p:cNvGrpSpPr/>
            <p:nvPr/>
          </p:nvGrpSpPr>
          <p:grpSpPr>
            <a:xfrm>
              <a:off x="8730048" y="3853616"/>
              <a:ext cx="2640484" cy="892552"/>
              <a:chOff x="8722758" y="4300193"/>
              <a:chExt cx="2640484" cy="892552"/>
            </a:xfrm>
          </p:grpSpPr>
          <p:sp>
            <p:nvSpPr>
              <p:cNvPr id="23" name="TextBox 22">
                <a:extLst>
                  <a:ext uri="{FF2B5EF4-FFF2-40B4-BE49-F238E27FC236}">
                    <a16:creationId xmlns:a16="http://schemas.microsoft.com/office/drawing/2014/main" xmlns="" id="{8DD52F1A-79BA-4122-9365-F4F7E968A52A}"/>
                  </a:ext>
                </a:extLst>
              </p:cNvPr>
              <p:cNvSpPr txBox="1"/>
              <p:nvPr/>
            </p:nvSpPr>
            <p:spPr>
              <a:xfrm>
                <a:off x="9285061" y="4300193"/>
                <a:ext cx="2078181" cy="8925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Panel Miner</a:t>
                </a:r>
                <a:r>
                  <a:rPr kumimoji="0" lang="en-US" sz="16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 </a:t>
                </a:r>
                <a:r>
                  <a:rPr kumimoji="0" lang="en-US" sz="12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 Cloud based data engineering platform to enhance digital user-experience</a:t>
                </a:r>
              </a:p>
            </p:txBody>
          </p:sp>
          <p:sp>
            <p:nvSpPr>
              <p:cNvPr id="24" name="Oval 23">
                <a:extLst>
                  <a:ext uri="{FF2B5EF4-FFF2-40B4-BE49-F238E27FC236}">
                    <a16:creationId xmlns:a16="http://schemas.microsoft.com/office/drawing/2014/main" xmlns="" id="{8C7A47E9-9B16-4C17-B651-D638F33C7F7C}"/>
                  </a:ext>
                </a:extLst>
              </p:cNvPr>
              <p:cNvSpPr/>
              <p:nvPr/>
            </p:nvSpPr>
            <p:spPr>
              <a:xfrm>
                <a:off x="8722758" y="4405745"/>
                <a:ext cx="540327" cy="540328"/>
              </a:xfrm>
              <a:prstGeom prst="ellipse">
                <a:avLst/>
              </a:prstGeom>
              <a:solidFill>
                <a:srgbClr val="767171"/>
              </a:solidFill>
              <a:ln w="12700" cap="flat" cmpd="sng" algn="ctr">
                <a:solidFill>
                  <a:srgbClr val="76717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xmlns="" id="{32E59D4C-C7D8-4330-AB7B-AA7167804776}"/>
                  </a:ext>
                </a:extLst>
              </p:cNvPr>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8755083" y="4389830"/>
                <a:ext cx="554182" cy="554182"/>
              </a:xfrm>
              <a:prstGeom prst="rect">
                <a:avLst/>
              </a:prstGeom>
            </p:spPr>
          </p:pic>
        </p:grpSp>
        <p:pic>
          <p:nvPicPr>
            <p:cNvPr id="22" name="Picture 21">
              <a:extLst>
                <a:ext uri="{FF2B5EF4-FFF2-40B4-BE49-F238E27FC236}">
                  <a16:creationId xmlns:a16="http://schemas.microsoft.com/office/drawing/2014/main" xmlns="" id="{9BAD7A3F-BEE8-47D8-A295-8416DC5F5ADC}"/>
                </a:ext>
              </a:extLst>
            </p:cNvPr>
            <p:cNvPicPr>
              <a:picLocks noChangeAspect="1"/>
            </p:cNvPicPr>
            <p:nvPr/>
          </p:nvPicPr>
          <p:blipFill>
            <a:blip r:embed="rId10" cstate="print">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5524310" y="3938749"/>
              <a:ext cx="559024" cy="563191"/>
            </a:xfrm>
            <a:prstGeom prst="rect">
              <a:avLst/>
            </a:prstGeom>
          </p:spPr>
        </p:pic>
      </p:grpSp>
      <p:grpSp>
        <p:nvGrpSpPr>
          <p:cNvPr id="26" name="Group 25">
            <a:extLst>
              <a:ext uri="{FF2B5EF4-FFF2-40B4-BE49-F238E27FC236}">
                <a16:creationId xmlns:a16="http://schemas.microsoft.com/office/drawing/2014/main" xmlns="" id="{04AE9150-B579-4C9C-AC7F-BBD6C056F9E7}"/>
              </a:ext>
            </a:extLst>
          </p:cNvPr>
          <p:cNvGrpSpPr/>
          <p:nvPr/>
        </p:nvGrpSpPr>
        <p:grpSpPr>
          <a:xfrm>
            <a:off x="689035" y="3679185"/>
            <a:ext cx="10957561" cy="1245245"/>
            <a:chOff x="664918" y="974799"/>
            <a:chExt cx="10957561" cy="1245245"/>
          </a:xfrm>
        </p:grpSpPr>
        <p:grpSp>
          <p:nvGrpSpPr>
            <p:cNvPr id="27" name="Group 26">
              <a:extLst>
                <a:ext uri="{FF2B5EF4-FFF2-40B4-BE49-F238E27FC236}">
                  <a16:creationId xmlns:a16="http://schemas.microsoft.com/office/drawing/2014/main" xmlns="" id="{41C4F5A1-162C-48AD-8F65-F6A0F00875A4}"/>
                </a:ext>
              </a:extLst>
            </p:cNvPr>
            <p:cNvGrpSpPr/>
            <p:nvPr/>
          </p:nvGrpSpPr>
          <p:grpSpPr>
            <a:xfrm>
              <a:off x="664918" y="974799"/>
              <a:ext cx="10957561" cy="1245245"/>
              <a:chOff x="704557" y="5364984"/>
              <a:chExt cx="10957561" cy="1245245"/>
            </a:xfrm>
          </p:grpSpPr>
          <p:sp>
            <p:nvSpPr>
              <p:cNvPr id="29" name="Flowchart: Delay 28">
                <a:extLst>
                  <a:ext uri="{FF2B5EF4-FFF2-40B4-BE49-F238E27FC236}">
                    <a16:creationId xmlns:a16="http://schemas.microsoft.com/office/drawing/2014/main" xmlns="" id="{9A073A0D-88B0-478A-8C94-23C21DC9B8D1}"/>
                  </a:ext>
                </a:extLst>
              </p:cNvPr>
              <p:cNvSpPr/>
              <p:nvPr/>
            </p:nvSpPr>
            <p:spPr>
              <a:xfrm rot="10800000">
                <a:off x="704557" y="5421878"/>
                <a:ext cx="912994" cy="1095015"/>
              </a:xfrm>
              <a:prstGeom prst="flowChartDelay">
                <a:avLst/>
              </a:prstGeom>
              <a:solidFill>
                <a:srgbClr val="2F3542"/>
              </a:solidFill>
              <a:ln w="12700" cap="flat" cmpd="sng" algn="ctr">
                <a:solidFill>
                  <a:srgbClr val="2F3542">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24">
                <a:extLst>
                  <a:ext uri="{FF2B5EF4-FFF2-40B4-BE49-F238E27FC236}">
                    <a16:creationId xmlns:a16="http://schemas.microsoft.com/office/drawing/2014/main" xmlns="" id="{6C982038-C1E4-4654-A560-EADE88899EE9}"/>
                  </a:ext>
                </a:extLst>
              </p:cNvPr>
              <p:cNvSpPr/>
              <p:nvPr/>
            </p:nvSpPr>
            <p:spPr>
              <a:xfrm>
                <a:off x="5298372" y="5489508"/>
                <a:ext cx="6363746" cy="996197"/>
              </a:xfrm>
              <a:custGeom>
                <a:avLst/>
                <a:gdLst>
                  <a:gd name="connsiteX0" fmla="*/ 166036 w 996196"/>
                  <a:gd name="connsiteY0" fmla="*/ 0 h 6363745"/>
                  <a:gd name="connsiteX1" fmla="*/ 830160 w 996196"/>
                  <a:gd name="connsiteY1" fmla="*/ 0 h 6363745"/>
                  <a:gd name="connsiteX2" fmla="*/ 996196 w 996196"/>
                  <a:gd name="connsiteY2" fmla="*/ 166036 h 6363745"/>
                  <a:gd name="connsiteX3" fmla="*/ 996196 w 996196"/>
                  <a:gd name="connsiteY3" fmla="*/ 6363745 h 6363745"/>
                  <a:gd name="connsiteX4" fmla="*/ 996196 w 996196"/>
                  <a:gd name="connsiteY4" fmla="*/ 6363745 h 6363745"/>
                  <a:gd name="connsiteX5" fmla="*/ 0 w 996196"/>
                  <a:gd name="connsiteY5" fmla="*/ 6363745 h 6363745"/>
                  <a:gd name="connsiteX6" fmla="*/ 0 w 996196"/>
                  <a:gd name="connsiteY6" fmla="*/ 6363745 h 6363745"/>
                  <a:gd name="connsiteX7" fmla="*/ 0 w 996196"/>
                  <a:gd name="connsiteY7" fmla="*/ 166036 h 6363745"/>
                  <a:gd name="connsiteX8" fmla="*/ 166036 w 996196"/>
                  <a:gd name="connsiteY8" fmla="*/ 0 h 636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196" h="6363745">
                    <a:moveTo>
                      <a:pt x="996196" y="1060648"/>
                    </a:moveTo>
                    <a:lnTo>
                      <a:pt x="996196" y="5303097"/>
                    </a:lnTo>
                    <a:cubicBezTo>
                      <a:pt x="996196" y="5888874"/>
                      <a:pt x="984559" y="6363742"/>
                      <a:pt x="970204" y="6363742"/>
                    </a:cubicBezTo>
                    <a:lnTo>
                      <a:pt x="0" y="6363742"/>
                    </a:lnTo>
                    <a:lnTo>
                      <a:pt x="0" y="6363742"/>
                    </a:lnTo>
                    <a:lnTo>
                      <a:pt x="0" y="3"/>
                    </a:lnTo>
                    <a:lnTo>
                      <a:pt x="0" y="3"/>
                    </a:lnTo>
                    <a:lnTo>
                      <a:pt x="970204" y="3"/>
                    </a:lnTo>
                    <a:cubicBezTo>
                      <a:pt x="984559" y="3"/>
                      <a:pt x="996196" y="474871"/>
                      <a:pt x="996196" y="1060648"/>
                    </a:cubicBezTo>
                    <a:close/>
                  </a:path>
                </a:pathLst>
              </a:custGeom>
              <a:solidFill>
                <a:srgbClr val="767171">
                  <a:alpha val="90000"/>
                  <a:tint val="40000"/>
                  <a:hueOff val="0"/>
                  <a:satOff val="0"/>
                  <a:lumOff val="0"/>
                  <a:alphaOff val="0"/>
                </a:srgbClr>
              </a:solidFill>
              <a:ln w="12700" cap="flat" cmpd="sng" algn="ctr">
                <a:solidFill>
                  <a:srgbClr val="767171">
                    <a:alpha val="90000"/>
                    <a:tint val="40000"/>
                    <a:hueOff val="0"/>
                    <a:satOff val="0"/>
                    <a:lumOff val="0"/>
                    <a:alphaOff val="0"/>
                  </a:srgbClr>
                </a:solidFill>
                <a:prstDash val="solid"/>
                <a:miter lim="800000"/>
              </a:ln>
              <a:effectLst/>
            </p:spPr>
            <p:txBody>
              <a:bodyPr spcFirstLastPara="0" vert="horz" wrap="square" lIns="247651" tIns="172455" rIns="296280" bIns="172456" numCol="1" spcCol="1270" anchor="ctr" anchorCtr="0">
                <a:noAutofit/>
              </a:bodyPr>
              <a:lstStyle/>
              <a:p>
                <a:pPr marL="114300" marR="0" lvl="1" indent="-114300" defTabSz="533400" eaLnBrk="1" fontAlgn="auto" latinLnBrk="0" hangingPunct="1">
                  <a:lnSpc>
                    <a:spcPct val="90000"/>
                  </a:lnSpc>
                  <a:spcBef>
                    <a:spcPct val="0"/>
                  </a:spcBef>
                  <a:spcAft>
                    <a:spcPct val="15000"/>
                  </a:spcAft>
                  <a:buClrTx/>
                  <a:buSzTx/>
                  <a:buFontTx/>
                  <a:buChar char="•"/>
                  <a:tabLst/>
                  <a:defRPr/>
                </a:pPr>
                <a:endParaRPr kumimoji="0" lang="en-US" sz="1200" b="0" i="0" u="none" strike="noStrike" kern="0" cap="none" spc="0" normalizeH="0" baseline="0" noProof="0" dirty="0">
                  <a:ln>
                    <a:noFill/>
                  </a:ln>
                  <a:solidFill>
                    <a:srgbClr val="000000">
                      <a:hueOff val="0"/>
                      <a:satOff val="0"/>
                      <a:lumOff val="0"/>
                      <a:alphaOff val="0"/>
                    </a:srgbClr>
                  </a:solidFill>
                  <a:effectLst/>
                  <a:uLnTx/>
                  <a:uFillTx/>
                  <a:latin typeface="Segoe UI" pitchFamily="34" charset="0"/>
                  <a:ea typeface="Segoe UI" pitchFamily="34" charset="0"/>
                  <a:cs typeface="Segoe UI" pitchFamily="34" charset="0"/>
                </a:endParaRPr>
              </a:p>
            </p:txBody>
          </p:sp>
          <p:sp>
            <p:nvSpPr>
              <p:cNvPr id="31" name="Freeform 26">
                <a:extLst>
                  <a:ext uri="{FF2B5EF4-FFF2-40B4-BE49-F238E27FC236}">
                    <a16:creationId xmlns:a16="http://schemas.microsoft.com/office/drawing/2014/main" xmlns="" id="{53A68551-5A06-4F96-A421-8DE75534A07F}"/>
                  </a:ext>
                </a:extLst>
              </p:cNvPr>
              <p:cNvSpPr/>
              <p:nvPr/>
            </p:nvSpPr>
            <p:spPr>
              <a:xfrm>
                <a:off x="1718766" y="5364984"/>
                <a:ext cx="3579606" cy="1245245"/>
              </a:xfrm>
              <a:custGeom>
                <a:avLst/>
                <a:gdLst>
                  <a:gd name="connsiteX0" fmla="*/ 0 w 3579606"/>
                  <a:gd name="connsiteY0" fmla="*/ 207545 h 1245245"/>
                  <a:gd name="connsiteX1" fmla="*/ 207545 w 3579606"/>
                  <a:gd name="connsiteY1" fmla="*/ 0 h 1245245"/>
                  <a:gd name="connsiteX2" fmla="*/ 3372061 w 3579606"/>
                  <a:gd name="connsiteY2" fmla="*/ 0 h 1245245"/>
                  <a:gd name="connsiteX3" fmla="*/ 3579606 w 3579606"/>
                  <a:gd name="connsiteY3" fmla="*/ 207545 h 1245245"/>
                  <a:gd name="connsiteX4" fmla="*/ 3579606 w 3579606"/>
                  <a:gd name="connsiteY4" fmla="*/ 1037700 h 1245245"/>
                  <a:gd name="connsiteX5" fmla="*/ 3372061 w 3579606"/>
                  <a:gd name="connsiteY5" fmla="*/ 1245245 h 1245245"/>
                  <a:gd name="connsiteX6" fmla="*/ 207545 w 3579606"/>
                  <a:gd name="connsiteY6" fmla="*/ 1245245 h 1245245"/>
                  <a:gd name="connsiteX7" fmla="*/ 0 w 3579606"/>
                  <a:gd name="connsiteY7" fmla="*/ 1037700 h 1245245"/>
                  <a:gd name="connsiteX8" fmla="*/ 0 w 3579606"/>
                  <a:gd name="connsiteY8" fmla="*/ 207545 h 124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9606" h="1245245">
                    <a:moveTo>
                      <a:pt x="0" y="207545"/>
                    </a:moveTo>
                    <a:cubicBezTo>
                      <a:pt x="0" y="92921"/>
                      <a:pt x="92921" y="0"/>
                      <a:pt x="207545" y="0"/>
                    </a:cubicBezTo>
                    <a:lnTo>
                      <a:pt x="3372061" y="0"/>
                    </a:lnTo>
                    <a:cubicBezTo>
                      <a:pt x="3486685" y="0"/>
                      <a:pt x="3579606" y="92921"/>
                      <a:pt x="3579606" y="207545"/>
                    </a:cubicBezTo>
                    <a:lnTo>
                      <a:pt x="3579606" y="1037700"/>
                    </a:lnTo>
                    <a:cubicBezTo>
                      <a:pt x="3579606" y="1152324"/>
                      <a:pt x="3486685" y="1245245"/>
                      <a:pt x="3372061" y="1245245"/>
                    </a:cubicBezTo>
                    <a:lnTo>
                      <a:pt x="207545" y="1245245"/>
                    </a:lnTo>
                    <a:cubicBezTo>
                      <a:pt x="92921" y="1245245"/>
                      <a:pt x="0" y="1152324"/>
                      <a:pt x="0" y="1037700"/>
                    </a:cubicBezTo>
                    <a:lnTo>
                      <a:pt x="0" y="207545"/>
                    </a:lnTo>
                    <a:close/>
                  </a:path>
                </a:pathLst>
              </a:custGeom>
              <a:solidFill>
                <a:srgbClr val="2F3542"/>
              </a:solidFill>
              <a:ln w="12700" cap="flat" cmpd="sng" algn="ctr">
                <a:solidFill>
                  <a:srgbClr val="FFFFFF">
                    <a:hueOff val="0"/>
                    <a:satOff val="0"/>
                    <a:lumOff val="0"/>
                    <a:alphaOff val="0"/>
                  </a:srgbClr>
                </a:solidFill>
                <a:prstDash val="solid"/>
                <a:miter lim="800000"/>
              </a:ln>
              <a:effectLst/>
            </p:spPr>
            <p:txBody>
              <a:bodyPr spcFirstLastPara="0" vert="horz" wrap="square" lIns="114128" tIns="87458" rIns="114128" bIns="87458" numCol="1" spcCol="1270" anchor="ctr" anchorCtr="0">
                <a:noAutofit/>
              </a:bodyPr>
              <a:lstStyle/>
              <a:p>
                <a:pPr marL="0" marR="0" lvl="0" indent="0" defTabSz="62230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Leaders </a:t>
                </a:r>
                <a:r>
                  <a:rPr kumimoji="0" lang="en-US" sz="1400" b="0"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in</a:t>
                </a:r>
                <a:r>
                  <a:rPr kumimoji="0" lang="en-US" sz="1400" b="1"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 new age Data Platforms</a:t>
                </a:r>
              </a:p>
            </p:txBody>
          </p:sp>
          <p:sp>
            <p:nvSpPr>
              <p:cNvPr id="32" name="TextBox 31">
                <a:extLst>
                  <a:ext uri="{FF2B5EF4-FFF2-40B4-BE49-F238E27FC236}">
                    <a16:creationId xmlns:a16="http://schemas.microsoft.com/office/drawing/2014/main" xmlns="" id="{2CACB1C6-4E30-4EB9-A1F8-BFC2BB6AC769}"/>
                  </a:ext>
                </a:extLst>
              </p:cNvPr>
              <p:cNvSpPr txBox="1"/>
              <p:nvPr/>
            </p:nvSpPr>
            <p:spPr>
              <a:xfrm>
                <a:off x="6217974" y="5627658"/>
                <a:ext cx="2286000" cy="923330"/>
              </a:xfrm>
              <a:prstGeom prst="rect">
                <a:avLst/>
              </a:prstGeom>
              <a:noFill/>
            </p:spPr>
            <p:txBody>
              <a:bodyPr wrap="square" rtlCol="0">
                <a:spAutoFit/>
              </a:bodyPr>
              <a:lstStyle/>
              <a:p>
                <a:pPr lvl="0">
                  <a:defRPr/>
                </a:pPr>
                <a:r>
                  <a:rPr kumimoji="0" lang="en-US" sz="14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Microsoft Azure </a:t>
                </a:r>
                <a:r>
                  <a:rPr lang="en-US" sz="1400" b="1" kern="0" dirty="0">
                    <a:solidFill>
                      <a:srgbClr val="000000"/>
                    </a:solidFill>
                    <a:latin typeface="Segoe UI" pitchFamily="34" charset="0"/>
                    <a:ea typeface="Segoe UI" pitchFamily="34" charset="0"/>
                    <a:cs typeface="Segoe UI" pitchFamily="34" charset="0"/>
                  </a:rPr>
                  <a:t>Partner &amp; AWS Advanced Consulting Partner</a:t>
                </a:r>
                <a:endParaRPr kumimoji="0" lang="en-US" sz="1400" b="1" i="0" u="none" strike="noStrike" kern="0" cap="none" spc="0" normalizeH="0" baseline="0" noProof="0" dirty="0">
                  <a:ln>
                    <a:noFill/>
                  </a:ln>
                  <a:solidFill>
                    <a:srgbClr val="FF0000"/>
                  </a:solidFill>
                  <a:effectLst/>
                  <a:uLnTx/>
                  <a:uFillTx/>
                  <a:latin typeface="Segoe UI" pitchFamily="34" charset="0"/>
                  <a:ea typeface="Segoe UI" pitchFamily="34" charset="0"/>
                  <a:cs typeface="Segoe U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endParaRPr>
              </a:p>
            </p:txBody>
          </p:sp>
          <p:pic>
            <p:nvPicPr>
              <p:cNvPr id="33" name="Picture 46" descr="C:\Users\viswanath.ramakirish\Desktop\UBS Icons\amazon.png">
                <a:extLst>
                  <a:ext uri="{FF2B5EF4-FFF2-40B4-BE49-F238E27FC236}">
                    <a16:creationId xmlns:a16="http://schemas.microsoft.com/office/drawing/2014/main" xmlns="" id="{56314DA9-6CD9-4ECB-8A97-3549002755D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39590" y="5837080"/>
                <a:ext cx="398232" cy="398232"/>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a:extLst>
                  <a:ext uri="{FF2B5EF4-FFF2-40B4-BE49-F238E27FC236}">
                    <a16:creationId xmlns:a16="http://schemas.microsoft.com/office/drawing/2014/main" xmlns="" id="{0DDB52CA-C7FD-4610-A9EB-C518EAD10B18}"/>
                  </a:ext>
                </a:extLst>
              </p:cNvPr>
              <p:cNvGrpSpPr/>
              <p:nvPr/>
            </p:nvGrpSpPr>
            <p:grpSpPr>
              <a:xfrm>
                <a:off x="8737278" y="5719540"/>
                <a:ext cx="2694454" cy="717743"/>
                <a:chOff x="8489081" y="5719540"/>
                <a:chExt cx="2694454" cy="717743"/>
              </a:xfrm>
            </p:grpSpPr>
            <p:sp>
              <p:nvSpPr>
                <p:cNvPr id="36" name="TextBox 35">
                  <a:extLst>
                    <a:ext uri="{FF2B5EF4-FFF2-40B4-BE49-F238E27FC236}">
                      <a16:creationId xmlns:a16="http://schemas.microsoft.com/office/drawing/2014/main" xmlns="" id="{A318BCC4-D435-416C-A3C3-AE8A2A97A6A5}"/>
                    </a:ext>
                  </a:extLst>
                </p:cNvPr>
                <p:cNvSpPr txBox="1"/>
                <p:nvPr/>
              </p:nvSpPr>
              <p:spPr>
                <a:xfrm>
                  <a:off x="9105354" y="5729397"/>
                  <a:ext cx="2078181"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Microsoft’s </a:t>
                  </a:r>
                  <a:r>
                    <a:rPr kumimoji="0" lang="en-US" sz="14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Gold Analytics Partner</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endParaRPr>
                </a:p>
              </p:txBody>
            </p:sp>
            <p:pic>
              <p:nvPicPr>
                <p:cNvPr id="37" name="Picture 43" descr="C:\Users\viswanath.ramakirish\Desktop\UBS Icons\Microsoft_logo-4.gif">
                  <a:extLst>
                    <a:ext uri="{FF2B5EF4-FFF2-40B4-BE49-F238E27FC236}">
                      <a16:creationId xmlns:a16="http://schemas.microsoft.com/office/drawing/2014/main" xmlns="" id="{2373804E-FEEA-4377-8226-CA648D70C361}"/>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b="17161"/>
                <a:stretch/>
              </p:blipFill>
              <p:spPr bwMode="auto">
                <a:xfrm>
                  <a:off x="8489081" y="5719540"/>
                  <a:ext cx="548640" cy="501605"/>
                </a:xfrm>
                <a:prstGeom prst="rect">
                  <a:avLst/>
                </a:prstGeom>
                <a:noFill/>
                <a:extLst>
                  <a:ext uri="{909E8E84-426E-40DD-AFC4-6F175D3DCCD1}">
                    <a14:hiddenFill xmlns:a14="http://schemas.microsoft.com/office/drawing/2010/main">
                      <a:solidFill>
                        <a:srgbClr val="FFFFFF"/>
                      </a:solidFill>
                    </a14:hiddenFill>
                  </a:ext>
                </a:extLst>
              </p:spPr>
            </p:pic>
          </p:grpSp>
          <p:pic>
            <p:nvPicPr>
              <p:cNvPr id="35" name="Picture 54" descr="https://d30y9cdsu7xlg0.cloudfront.net/png/301196-200.png">
                <a:extLst>
                  <a:ext uri="{FF2B5EF4-FFF2-40B4-BE49-F238E27FC236}">
                    <a16:creationId xmlns:a16="http://schemas.microsoft.com/office/drawing/2014/main" xmlns="" id="{78F5E899-8426-4E7F-BEF0-C36CA49E1D8D}"/>
                  </a:ext>
                </a:extLst>
              </p:cNvPr>
              <p:cNvPicPr>
                <a:picLocks noChangeAspect="1" noChangeArrowheads="1"/>
              </p:cNvPicPr>
              <p:nvPr/>
            </p:nvPicPr>
            <p:blipFill>
              <a:blip r:embed="rId13" cstate="print">
                <a:lum bright="70000" contrast="-70000"/>
                <a:extLst>
                  <a:ext uri="{28A0092B-C50C-407E-A947-70E740481C1C}">
                    <a14:useLocalDpi xmlns:a14="http://schemas.microsoft.com/office/drawing/2010/main" val="0"/>
                  </a:ext>
                </a:extLst>
              </a:blip>
              <a:srcRect/>
              <a:stretch>
                <a:fillRect/>
              </a:stretch>
            </p:blipFill>
            <p:spPr bwMode="auto">
              <a:xfrm>
                <a:off x="953011" y="5737481"/>
                <a:ext cx="551903" cy="551903"/>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32" descr="Image result for azure logo">
              <a:extLst>
                <a:ext uri="{FF2B5EF4-FFF2-40B4-BE49-F238E27FC236}">
                  <a16:creationId xmlns:a16="http://schemas.microsoft.com/office/drawing/2014/main" xmlns="" id="{47382DCB-7F03-4AE0-B408-F8A046E52F4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97194" y="1453835"/>
              <a:ext cx="338824" cy="3388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a:extLst>
              <a:ext uri="{FF2B5EF4-FFF2-40B4-BE49-F238E27FC236}">
                <a16:creationId xmlns:a16="http://schemas.microsoft.com/office/drawing/2014/main" xmlns="" id="{10218143-7BE0-4F6E-8C3A-781C84C454E1}"/>
              </a:ext>
            </a:extLst>
          </p:cNvPr>
          <p:cNvGrpSpPr/>
          <p:nvPr/>
        </p:nvGrpSpPr>
        <p:grpSpPr>
          <a:xfrm>
            <a:off x="681414" y="933058"/>
            <a:ext cx="10972802" cy="1322466"/>
            <a:chOff x="657417" y="4951600"/>
            <a:chExt cx="10972802" cy="1322466"/>
          </a:xfrm>
        </p:grpSpPr>
        <p:sp>
          <p:nvSpPr>
            <p:cNvPr id="39" name="Flowchart: Delay 38">
              <a:extLst>
                <a:ext uri="{FF2B5EF4-FFF2-40B4-BE49-F238E27FC236}">
                  <a16:creationId xmlns:a16="http://schemas.microsoft.com/office/drawing/2014/main" xmlns="" id="{5AFB7DB1-E024-460E-B04C-7897A6605D53}"/>
                </a:ext>
              </a:extLst>
            </p:cNvPr>
            <p:cNvSpPr/>
            <p:nvPr/>
          </p:nvSpPr>
          <p:spPr>
            <a:xfrm rot="10800000">
              <a:off x="657417" y="4991303"/>
              <a:ext cx="912994" cy="1132157"/>
            </a:xfrm>
            <a:prstGeom prst="flowChartDelay">
              <a:avLst/>
            </a:prstGeom>
            <a:solidFill>
              <a:srgbClr val="2F3542"/>
            </a:solidFill>
            <a:ln w="12700" cap="flat" cmpd="sng" algn="ctr">
              <a:solidFill>
                <a:srgbClr val="2F3542">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14">
              <a:extLst>
                <a:ext uri="{FF2B5EF4-FFF2-40B4-BE49-F238E27FC236}">
                  <a16:creationId xmlns:a16="http://schemas.microsoft.com/office/drawing/2014/main" xmlns="" id="{74214220-2312-4B20-995B-0A3773B88806}"/>
                </a:ext>
              </a:extLst>
            </p:cNvPr>
            <p:cNvSpPr/>
            <p:nvPr/>
          </p:nvSpPr>
          <p:spPr>
            <a:xfrm>
              <a:off x="5266473" y="5076126"/>
              <a:ext cx="6363746" cy="996197"/>
            </a:xfrm>
            <a:custGeom>
              <a:avLst/>
              <a:gdLst>
                <a:gd name="connsiteX0" fmla="*/ 166036 w 996196"/>
                <a:gd name="connsiteY0" fmla="*/ 0 h 6363745"/>
                <a:gd name="connsiteX1" fmla="*/ 830160 w 996196"/>
                <a:gd name="connsiteY1" fmla="*/ 0 h 6363745"/>
                <a:gd name="connsiteX2" fmla="*/ 996196 w 996196"/>
                <a:gd name="connsiteY2" fmla="*/ 166036 h 6363745"/>
                <a:gd name="connsiteX3" fmla="*/ 996196 w 996196"/>
                <a:gd name="connsiteY3" fmla="*/ 6363745 h 6363745"/>
                <a:gd name="connsiteX4" fmla="*/ 996196 w 996196"/>
                <a:gd name="connsiteY4" fmla="*/ 6363745 h 6363745"/>
                <a:gd name="connsiteX5" fmla="*/ 0 w 996196"/>
                <a:gd name="connsiteY5" fmla="*/ 6363745 h 6363745"/>
                <a:gd name="connsiteX6" fmla="*/ 0 w 996196"/>
                <a:gd name="connsiteY6" fmla="*/ 6363745 h 6363745"/>
                <a:gd name="connsiteX7" fmla="*/ 0 w 996196"/>
                <a:gd name="connsiteY7" fmla="*/ 166036 h 6363745"/>
                <a:gd name="connsiteX8" fmla="*/ 166036 w 996196"/>
                <a:gd name="connsiteY8" fmla="*/ 0 h 636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196" h="6363745">
                  <a:moveTo>
                    <a:pt x="996196" y="1060648"/>
                  </a:moveTo>
                  <a:lnTo>
                    <a:pt x="996196" y="5303097"/>
                  </a:lnTo>
                  <a:cubicBezTo>
                    <a:pt x="996196" y="5888874"/>
                    <a:pt x="984559" y="6363742"/>
                    <a:pt x="970204" y="6363742"/>
                  </a:cubicBezTo>
                  <a:lnTo>
                    <a:pt x="0" y="6363742"/>
                  </a:lnTo>
                  <a:lnTo>
                    <a:pt x="0" y="6363742"/>
                  </a:lnTo>
                  <a:lnTo>
                    <a:pt x="0" y="3"/>
                  </a:lnTo>
                  <a:lnTo>
                    <a:pt x="0" y="3"/>
                  </a:lnTo>
                  <a:lnTo>
                    <a:pt x="970204" y="3"/>
                  </a:lnTo>
                  <a:cubicBezTo>
                    <a:pt x="984559" y="3"/>
                    <a:pt x="996196" y="474871"/>
                    <a:pt x="996196" y="1060648"/>
                  </a:cubicBezTo>
                  <a:close/>
                </a:path>
              </a:pathLst>
            </a:custGeom>
            <a:solidFill>
              <a:srgbClr val="767171">
                <a:alpha val="90000"/>
                <a:tint val="40000"/>
                <a:hueOff val="0"/>
                <a:satOff val="0"/>
                <a:lumOff val="0"/>
                <a:alphaOff val="0"/>
              </a:srgbClr>
            </a:solidFill>
            <a:ln w="12700" cap="flat" cmpd="sng" algn="ctr">
              <a:solidFill>
                <a:srgbClr val="767171">
                  <a:alpha val="90000"/>
                  <a:tint val="40000"/>
                  <a:hueOff val="0"/>
                  <a:satOff val="0"/>
                  <a:lumOff val="0"/>
                  <a:alphaOff val="0"/>
                </a:srgbClr>
              </a:solidFill>
              <a:prstDash val="solid"/>
              <a:miter lim="800000"/>
            </a:ln>
            <a:effectLst/>
          </p:spPr>
          <p:txBody>
            <a:bodyPr spcFirstLastPara="0" vert="horz" wrap="square" lIns="247651" tIns="172455" rIns="296280" bIns="172456" numCol="1" spcCol="1270" anchor="ctr" anchorCtr="0">
              <a:noAutofit/>
            </a:bodyPr>
            <a:lstStyle/>
            <a:p>
              <a:pPr marL="114300" marR="0" lvl="1" indent="-114300" defTabSz="533400" eaLnBrk="1" fontAlgn="auto" latinLnBrk="0" hangingPunct="1">
                <a:lnSpc>
                  <a:spcPct val="90000"/>
                </a:lnSpc>
                <a:spcBef>
                  <a:spcPct val="0"/>
                </a:spcBef>
                <a:spcAft>
                  <a:spcPct val="15000"/>
                </a:spcAft>
                <a:buClrTx/>
                <a:buSzTx/>
                <a:buFontTx/>
                <a:buChar char="•"/>
                <a:tabLst/>
                <a:defRPr/>
              </a:pPr>
              <a:endParaRPr kumimoji="0" lang="en-US" sz="1200" b="0" i="0" u="none" strike="noStrike" kern="0" cap="none" spc="0" normalizeH="0" baseline="0" noProof="0" dirty="0">
                <a:ln>
                  <a:noFill/>
                </a:ln>
                <a:solidFill>
                  <a:srgbClr val="000000">
                    <a:hueOff val="0"/>
                    <a:satOff val="0"/>
                    <a:lumOff val="0"/>
                    <a:alphaOff val="0"/>
                  </a:srgbClr>
                </a:solidFill>
                <a:effectLst/>
                <a:uLnTx/>
                <a:uFillTx/>
                <a:latin typeface="Segoe UI" pitchFamily="34" charset="0"/>
                <a:ea typeface="Segoe UI" pitchFamily="34" charset="0"/>
                <a:cs typeface="Segoe UI" pitchFamily="34" charset="0"/>
              </a:endParaRPr>
            </a:p>
          </p:txBody>
        </p:sp>
        <p:sp>
          <p:nvSpPr>
            <p:cNvPr id="41" name="Freeform 15">
              <a:extLst>
                <a:ext uri="{FF2B5EF4-FFF2-40B4-BE49-F238E27FC236}">
                  <a16:creationId xmlns:a16="http://schemas.microsoft.com/office/drawing/2014/main" xmlns="" id="{69DE3BA4-F20F-45FF-9F09-DD3FE11640A1}"/>
                </a:ext>
              </a:extLst>
            </p:cNvPr>
            <p:cNvSpPr/>
            <p:nvPr/>
          </p:nvSpPr>
          <p:spPr>
            <a:xfrm>
              <a:off x="1686867" y="4951600"/>
              <a:ext cx="3579606" cy="1245245"/>
            </a:xfrm>
            <a:custGeom>
              <a:avLst/>
              <a:gdLst>
                <a:gd name="connsiteX0" fmla="*/ 0 w 3579606"/>
                <a:gd name="connsiteY0" fmla="*/ 207545 h 1245245"/>
                <a:gd name="connsiteX1" fmla="*/ 207545 w 3579606"/>
                <a:gd name="connsiteY1" fmla="*/ 0 h 1245245"/>
                <a:gd name="connsiteX2" fmla="*/ 3372061 w 3579606"/>
                <a:gd name="connsiteY2" fmla="*/ 0 h 1245245"/>
                <a:gd name="connsiteX3" fmla="*/ 3579606 w 3579606"/>
                <a:gd name="connsiteY3" fmla="*/ 207545 h 1245245"/>
                <a:gd name="connsiteX4" fmla="*/ 3579606 w 3579606"/>
                <a:gd name="connsiteY4" fmla="*/ 1037700 h 1245245"/>
                <a:gd name="connsiteX5" fmla="*/ 3372061 w 3579606"/>
                <a:gd name="connsiteY5" fmla="*/ 1245245 h 1245245"/>
                <a:gd name="connsiteX6" fmla="*/ 207545 w 3579606"/>
                <a:gd name="connsiteY6" fmla="*/ 1245245 h 1245245"/>
                <a:gd name="connsiteX7" fmla="*/ 0 w 3579606"/>
                <a:gd name="connsiteY7" fmla="*/ 1037700 h 1245245"/>
                <a:gd name="connsiteX8" fmla="*/ 0 w 3579606"/>
                <a:gd name="connsiteY8" fmla="*/ 207545 h 124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9606" h="1245245">
                  <a:moveTo>
                    <a:pt x="0" y="207545"/>
                  </a:moveTo>
                  <a:cubicBezTo>
                    <a:pt x="0" y="92921"/>
                    <a:pt x="92921" y="0"/>
                    <a:pt x="207545" y="0"/>
                  </a:cubicBezTo>
                  <a:lnTo>
                    <a:pt x="3372061" y="0"/>
                  </a:lnTo>
                  <a:cubicBezTo>
                    <a:pt x="3486685" y="0"/>
                    <a:pt x="3579606" y="92921"/>
                    <a:pt x="3579606" y="207545"/>
                  </a:cubicBezTo>
                  <a:lnTo>
                    <a:pt x="3579606" y="1037700"/>
                  </a:lnTo>
                  <a:cubicBezTo>
                    <a:pt x="3579606" y="1152324"/>
                    <a:pt x="3486685" y="1245245"/>
                    <a:pt x="3372061" y="1245245"/>
                  </a:cubicBezTo>
                  <a:lnTo>
                    <a:pt x="207545" y="1245245"/>
                  </a:lnTo>
                  <a:cubicBezTo>
                    <a:pt x="92921" y="1245245"/>
                    <a:pt x="0" y="1152324"/>
                    <a:pt x="0" y="1037700"/>
                  </a:cubicBezTo>
                  <a:lnTo>
                    <a:pt x="0" y="207545"/>
                  </a:lnTo>
                  <a:close/>
                </a:path>
              </a:pathLst>
            </a:custGeom>
            <a:solidFill>
              <a:srgbClr val="2F3542"/>
            </a:solidFill>
            <a:ln w="12700" cap="flat" cmpd="sng" algn="ctr">
              <a:solidFill>
                <a:srgbClr val="FFFFFF">
                  <a:hueOff val="0"/>
                  <a:satOff val="0"/>
                  <a:lumOff val="0"/>
                  <a:alphaOff val="0"/>
                </a:srgbClr>
              </a:solidFill>
              <a:prstDash val="solid"/>
              <a:miter lim="800000"/>
            </a:ln>
            <a:effectLst/>
          </p:spPr>
          <p:txBody>
            <a:bodyPr spcFirstLastPara="0" vert="horz" wrap="square" lIns="114128" tIns="87458" rIns="114128" bIns="87458" numCol="1" spcCol="1270" anchor="ctr" anchorCtr="0">
              <a:noAutofit/>
            </a:bodyPr>
            <a:lstStyle/>
            <a:p>
              <a:pPr marL="0" marR="0" lvl="0" indent="0" defTabSz="62230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Business </a:t>
              </a:r>
              <a:r>
                <a:rPr kumimoji="0" lang="en-US" sz="1400" b="0"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led</a:t>
              </a:r>
              <a:r>
                <a:rPr kumimoji="0" lang="en-US" sz="1400" b="1"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rPr>
                <a:t> Solutions</a:t>
              </a:r>
              <a:endParaRPr kumimoji="0" lang="en-US" sz="1400" b="0" i="0" u="none" strike="noStrike" kern="0" cap="none" spc="0"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pic>
          <p:nvPicPr>
            <p:cNvPr id="42" name="Picture 50">
              <a:extLst>
                <a:ext uri="{FF2B5EF4-FFF2-40B4-BE49-F238E27FC236}">
                  <a16:creationId xmlns:a16="http://schemas.microsoft.com/office/drawing/2014/main" xmlns="" id="{A4F91DB2-713B-4DCE-B9F4-FB9BA85E93E1}"/>
                </a:ext>
              </a:extLst>
            </p:cNvPr>
            <p:cNvPicPr>
              <a:picLocks noChangeAspect="1" noChangeArrowheads="1"/>
            </p:cNvPicPr>
            <p:nvPr/>
          </p:nvPicPr>
          <p:blipFill>
            <a:blip r:embed="rId15" cstate="print">
              <a:clrChange>
                <a:clrFrom>
                  <a:srgbClr val="000000"/>
                </a:clrFrom>
                <a:clrTo>
                  <a:srgbClr val="000000">
                    <a:alpha val="0"/>
                  </a:srgbClr>
                </a:clrTo>
              </a:clrChange>
              <a:duotone>
                <a:prstClr val="black"/>
                <a:srgbClr val="767171">
                  <a:tint val="45000"/>
                  <a:satMod val="400000"/>
                </a:srgbClr>
              </a:duotone>
              <a:extLst>
                <a:ext uri="{BEBA8EAE-BF5A-486C-A8C5-ECC9F3942E4B}">
                  <a14:imgProps xmlns:a14="http://schemas.microsoft.com/office/drawing/2010/main">
                    <a14:imgLayer r:embed="rId16">
                      <a14:imgEffect>
                        <a14:colorTemperature colorTemp="53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22901" y="5258403"/>
              <a:ext cx="476682" cy="672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a:extLst>
                <a:ext uri="{FF2B5EF4-FFF2-40B4-BE49-F238E27FC236}">
                  <a16:creationId xmlns:a16="http://schemas.microsoft.com/office/drawing/2014/main" xmlns="" id="{B6CF9923-86E1-4B7A-8AD2-61C15E66A43E}"/>
                </a:ext>
              </a:extLst>
            </p:cNvPr>
            <p:cNvSpPr txBox="1"/>
            <p:nvPr/>
          </p:nvSpPr>
          <p:spPr>
            <a:xfrm>
              <a:off x="6122872" y="5333153"/>
              <a:ext cx="207639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Business + Data + Math + Technology</a:t>
              </a:r>
            </a:p>
          </p:txBody>
        </p:sp>
        <p:pic>
          <p:nvPicPr>
            <p:cNvPr id="44" name="Picture 6" descr="Image result for man symbol">
              <a:extLst>
                <a:ext uri="{FF2B5EF4-FFF2-40B4-BE49-F238E27FC236}">
                  <a16:creationId xmlns:a16="http://schemas.microsoft.com/office/drawing/2014/main" xmlns="" id="{E716E2DC-4572-4C86-A0B2-1E3619DFB3AF}"/>
                </a:ext>
              </a:extLst>
            </p:cNvPr>
            <p:cNvPicPr>
              <a:picLocks noChangeAspect="1" noChangeArrowheads="1"/>
            </p:cNvPicPr>
            <p:nvPr/>
          </p:nvPicPr>
          <p:blipFill>
            <a:blip r:embed="rId17" cstate="print">
              <a:duotone>
                <a:srgbClr val="FFD96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726016" y="5275550"/>
              <a:ext cx="434040" cy="61328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Image result for man symbol">
              <a:extLst>
                <a:ext uri="{FF2B5EF4-FFF2-40B4-BE49-F238E27FC236}">
                  <a16:creationId xmlns:a16="http://schemas.microsoft.com/office/drawing/2014/main" xmlns="" id="{1F13F689-4E6B-45B8-8D1C-12EA04765AA7}"/>
                </a:ext>
              </a:extLst>
            </p:cNvPr>
            <p:cNvPicPr>
              <a:picLocks noChangeAspect="1" noChangeArrowheads="1"/>
            </p:cNvPicPr>
            <p:nvPr/>
          </p:nvPicPr>
          <p:blipFill>
            <a:blip r:embed="rId17" cstate="print">
              <a:duotone>
                <a:srgbClr val="767171">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004250" y="5275550"/>
              <a:ext cx="434040" cy="61328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Image result for man symbol">
              <a:extLst>
                <a:ext uri="{FF2B5EF4-FFF2-40B4-BE49-F238E27FC236}">
                  <a16:creationId xmlns:a16="http://schemas.microsoft.com/office/drawing/2014/main" xmlns="" id="{661CD591-4F4F-4C3F-B9EA-9CB45618A973}"/>
                </a:ext>
              </a:extLst>
            </p:cNvPr>
            <p:cNvPicPr>
              <a:picLocks noChangeAspect="1" noChangeArrowheads="1"/>
            </p:cNvPicPr>
            <p:nvPr/>
          </p:nvPicPr>
          <p:blipFill>
            <a:blip r:embed="rId17" cstate="print">
              <a:duotone>
                <a:srgbClr val="767171">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282484" y="5275550"/>
              <a:ext cx="434040" cy="613289"/>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xmlns="" id="{F6DED7B6-EFF3-4D68-852C-A56AE898AF75}"/>
                </a:ext>
              </a:extLst>
            </p:cNvPr>
            <p:cNvSpPr txBox="1"/>
            <p:nvPr/>
          </p:nvSpPr>
          <p:spPr>
            <a:xfrm>
              <a:off x="9631184" y="5258403"/>
              <a:ext cx="1855242" cy="101566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33% </a:t>
              </a:r>
              <a:r>
                <a:rPr kumimoji="0" lang="en-US" sz="12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rPr>
                <a:t>of our people have a business degree</a:t>
              </a:r>
              <a:endParaRPr kumimoji="0" lang="en-US" sz="24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endParaRPr>
            </a:p>
          </p:txBody>
        </p:sp>
        <p:pic>
          <p:nvPicPr>
            <p:cNvPr id="48" name="Picture 61" descr="https://d30y9cdsu7xlg0.cloudfront.net/png/213732-200.png">
              <a:extLst>
                <a:ext uri="{FF2B5EF4-FFF2-40B4-BE49-F238E27FC236}">
                  <a16:creationId xmlns:a16="http://schemas.microsoft.com/office/drawing/2014/main" xmlns="" id="{F0F7B572-B62F-4CF3-BF17-C26EE26ABD4A}"/>
                </a:ext>
              </a:extLst>
            </p:cNvPr>
            <p:cNvPicPr>
              <a:picLocks noChangeAspect="1" noChangeArrowheads="1"/>
            </p:cNvPicPr>
            <p:nvPr/>
          </p:nvPicPr>
          <p:blipFill>
            <a:blip r:embed="rId18" cstate="print">
              <a:duotone>
                <a:srgbClr val="767171">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637653" y="5383146"/>
              <a:ext cx="500959" cy="500959"/>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TextBox 48">
            <a:extLst>
              <a:ext uri="{FF2B5EF4-FFF2-40B4-BE49-F238E27FC236}">
                <a16:creationId xmlns:a16="http://schemas.microsoft.com/office/drawing/2014/main" xmlns="" id="{49936E7B-F0E2-4F45-B724-DBD20D1F6EF8}"/>
              </a:ext>
            </a:extLst>
          </p:cNvPr>
          <p:cNvSpPr txBox="1"/>
          <p:nvPr/>
        </p:nvSpPr>
        <p:spPr>
          <a:xfrm>
            <a:off x="6195448" y="5415608"/>
            <a:ext cx="1671890" cy="675302"/>
          </a:xfrm>
          <a:prstGeom prst="rect">
            <a:avLst/>
          </a:prstGeom>
          <a:noFill/>
        </p:spPr>
        <p:txBody>
          <a:bodyPr wrap="square" rtlCol="0">
            <a:spAutoFit/>
          </a:bodyPr>
          <a:lstStyle/>
          <a:p>
            <a:pPr lvl="0"/>
            <a:r>
              <a:rPr lang="en-US" sz="1400" b="1" dirty="0">
                <a:solidFill>
                  <a:schemeClr val="tx2"/>
                </a:solidFill>
                <a:latin typeface="Segoe UI" pitchFamily="34" charset="0"/>
                <a:ea typeface="Segoe UI" pitchFamily="34" charset="0"/>
                <a:cs typeface="Segoe UI" pitchFamily="34" charset="0"/>
              </a:rPr>
              <a:t>Amplifyr </a:t>
            </a:r>
            <a:r>
              <a:rPr lang="en-US" sz="1200" dirty="0">
                <a:solidFill>
                  <a:schemeClr val="tx2"/>
                </a:solidFill>
                <a:latin typeface="Segoe UI" pitchFamily="34" charset="0"/>
                <a:ea typeface="Segoe UI" pitchFamily="34" charset="0"/>
                <a:cs typeface="Segoe UI" pitchFamily="34" charset="0"/>
              </a:rPr>
              <a:t>– Platform to understand drivers of customer behavior</a:t>
            </a:r>
          </a:p>
        </p:txBody>
      </p:sp>
      <p:sp>
        <p:nvSpPr>
          <p:cNvPr id="21" name="Footer Placeholder 20">
            <a:extLst>
              <a:ext uri="{FF2B5EF4-FFF2-40B4-BE49-F238E27FC236}">
                <a16:creationId xmlns:a16="http://schemas.microsoft.com/office/drawing/2014/main" xmlns="" id="{1B8BA6CF-A399-438C-805F-8B08E5C13C0B}"/>
              </a:ext>
            </a:extLst>
          </p:cNvPr>
          <p:cNvSpPr>
            <a:spLocks noGrp="1"/>
          </p:cNvSpPr>
          <p:nvPr>
            <p:ph type="ftr" sz="quarter" idx="11"/>
          </p:nvPr>
        </p:nvSpPr>
        <p:spPr/>
        <p:txBody>
          <a:bodyPr/>
          <a:lstStyle/>
          <a:p>
            <a:r>
              <a:rPr lang="en-US" dirty="0"/>
              <a:t>© LatentView Analytics. Confidential</a:t>
            </a:r>
          </a:p>
        </p:txBody>
      </p:sp>
    </p:spTree>
    <p:extLst>
      <p:ext uri="{BB962C8B-B14F-4D97-AF65-F5344CB8AC3E}">
        <p14:creationId xmlns:p14="http://schemas.microsoft.com/office/powerpoint/2010/main" val="338823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2831394"/>
            <a:ext cx="12192000" cy="1417849"/>
          </a:xfrm>
          <a:prstGeom prst="rect">
            <a:avLst/>
          </a:prstGeom>
          <a:noFill/>
        </p:spPr>
        <p:txBody>
          <a:bodyPr wrap="square" lIns="89558" tIns="44780" rIns="89558" bIns="44780" rtlCol="0">
            <a:spAutoFit/>
          </a:bodyPr>
          <a:lstStyle/>
          <a:p>
            <a:pPr algn="ctr" defTabSz="1210112"/>
            <a:r>
              <a:rPr lang="en-IN" sz="4313" dirty="0">
                <a:solidFill>
                  <a:srgbClr val="FFFFFF"/>
                </a:solidFill>
                <a:latin typeface="Segoe UI"/>
                <a:cs typeface="Segoe UI"/>
              </a:rPr>
              <a:t>2. Current Architecture &amp; Evaluation</a:t>
            </a:r>
          </a:p>
          <a:p>
            <a:pPr algn="ctr" defTabSz="1210112"/>
            <a:endParaRPr lang="en-IN" sz="4313" dirty="0">
              <a:solidFill>
                <a:srgbClr val="FFFFFF"/>
              </a:solidFill>
              <a:latin typeface="Segoe UI"/>
              <a:cs typeface="Segoe UI"/>
            </a:endParaRPr>
          </a:p>
        </p:txBody>
      </p:sp>
    </p:spTree>
    <p:extLst>
      <p:ext uri="{BB962C8B-B14F-4D97-AF65-F5344CB8AC3E}">
        <p14:creationId xmlns:p14="http://schemas.microsoft.com/office/powerpoint/2010/main" val="1862635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979AA-76EB-4B63-94DB-9BA65F8F6B84}"/>
              </a:ext>
            </a:extLst>
          </p:cNvPr>
          <p:cNvSpPr>
            <a:spLocks noGrp="1"/>
          </p:cNvSpPr>
          <p:nvPr>
            <p:ph type="title"/>
          </p:nvPr>
        </p:nvSpPr>
        <p:spPr>
          <a:xfrm>
            <a:off x="240544" y="98444"/>
            <a:ext cx="5182939" cy="430887"/>
          </a:xfrm>
        </p:spPr>
        <p:txBody>
          <a:bodyPr/>
          <a:lstStyle/>
          <a:p>
            <a:r>
              <a:rPr lang="en-IN" dirty="0"/>
              <a:t>Walmart Current POC Architecture</a:t>
            </a:r>
            <a:endParaRPr lang="en-US" dirty="0"/>
          </a:p>
        </p:txBody>
      </p:sp>
      <p:sp>
        <p:nvSpPr>
          <p:cNvPr id="24" name="Slide Number Placeholder 23">
            <a:extLst>
              <a:ext uri="{FF2B5EF4-FFF2-40B4-BE49-F238E27FC236}">
                <a16:creationId xmlns:a16="http://schemas.microsoft.com/office/drawing/2014/main" xmlns="" id="{82E5AA20-598C-47E6-B250-BD0D2ECD0836}"/>
              </a:ext>
            </a:extLst>
          </p:cNvPr>
          <p:cNvSpPr>
            <a:spLocks noGrp="1"/>
          </p:cNvSpPr>
          <p:nvPr>
            <p:ph type="sldNum" sz="quarter" idx="12"/>
          </p:nvPr>
        </p:nvSpPr>
        <p:spPr/>
        <p:txBody>
          <a:bodyPr/>
          <a:lstStyle/>
          <a:p>
            <a:fld id="{70B2C2F8-CC18-47EA-B40B-1FF889930AA6}" type="slidenum">
              <a:rPr lang="en-US" smtClean="0">
                <a:solidFill>
                  <a:prstClr val="black">
                    <a:tint val="75000"/>
                  </a:prstClr>
                </a:solidFill>
              </a:rPr>
              <a:pPr/>
              <a:t>7</a:t>
            </a:fld>
            <a:endParaRPr lang="en-US" dirty="0">
              <a:solidFill>
                <a:prstClr val="black">
                  <a:tint val="75000"/>
                </a:prstClr>
              </a:solidFill>
            </a:endParaRPr>
          </a:p>
        </p:txBody>
      </p:sp>
      <p:pic>
        <p:nvPicPr>
          <p:cNvPr id="21" name="Picture 20">
            <a:extLst>
              <a:ext uri="{FF2B5EF4-FFF2-40B4-BE49-F238E27FC236}">
                <a16:creationId xmlns:a16="http://schemas.microsoft.com/office/drawing/2014/main" xmlns="" id="{DE92A1AC-6076-FB4E-96D3-4C816E4171D9}"/>
              </a:ext>
            </a:extLst>
          </p:cNvPr>
          <p:cNvPicPr>
            <a:picLocks noChangeAspect="1"/>
          </p:cNvPicPr>
          <p:nvPr/>
        </p:nvPicPr>
        <p:blipFill>
          <a:blip r:embed="rId2"/>
          <a:stretch>
            <a:fillRect/>
          </a:stretch>
        </p:blipFill>
        <p:spPr>
          <a:xfrm>
            <a:off x="732708" y="1356653"/>
            <a:ext cx="10398868" cy="4784693"/>
          </a:xfrm>
          <a:prstGeom prst="rect">
            <a:avLst/>
          </a:prstGeom>
        </p:spPr>
      </p:pic>
      <p:sp>
        <p:nvSpPr>
          <p:cNvPr id="3" name="TextBox 2">
            <a:extLst>
              <a:ext uri="{FF2B5EF4-FFF2-40B4-BE49-F238E27FC236}">
                <a16:creationId xmlns:a16="http://schemas.microsoft.com/office/drawing/2014/main" xmlns="" id="{DB1EEA1B-1DDE-734E-9807-4420970DFF9D}"/>
              </a:ext>
            </a:extLst>
          </p:cNvPr>
          <p:cNvSpPr txBox="1"/>
          <p:nvPr/>
        </p:nvSpPr>
        <p:spPr>
          <a:xfrm>
            <a:off x="732708" y="772318"/>
            <a:ext cx="2461571" cy="369332"/>
          </a:xfrm>
          <a:prstGeom prst="rect">
            <a:avLst/>
          </a:prstGeom>
          <a:noFill/>
        </p:spPr>
        <p:txBody>
          <a:bodyPr wrap="none" rtlCol="0">
            <a:spAutoFit/>
          </a:bodyPr>
          <a:lstStyle/>
          <a:p>
            <a:r>
              <a:rPr lang="en-US" dirty="0"/>
              <a:t>* As shared by Walmart </a:t>
            </a:r>
          </a:p>
        </p:txBody>
      </p:sp>
    </p:spTree>
    <p:extLst>
      <p:ext uri="{BB962C8B-B14F-4D97-AF65-F5344CB8AC3E}">
        <p14:creationId xmlns:p14="http://schemas.microsoft.com/office/powerpoint/2010/main" val="307602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979AA-76EB-4B63-94DB-9BA65F8F6B84}"/>
              </a:ext>
            </a:extLst>
          </p:cNvPr>
          <p:cNvSpPr>
            <a:spLocks noGrp="1"/>
          </p:cNvSpPr>
          <p:nvPr>
            <p:ph type="title"/>
          </p:nvPr>
        </p:nvSpPr>
        <p:spPr>
          <a:xfrm>
            <a:off x="240544" y="98444"/>
            <a:ext cx="6970929" cy="430887"/>
          </a:xfrm>
        </p:spPr>
        <p:txBody>
          <a:bodyPr/>
          <a:lstStyle/>
          <a:p>
            <a:r>
              <a:rPr lang="en-IN" dirty="0"/>
              <a:t>Walmart Current POC Architecture - Evaluation</a:t>
            </a:r>
            <a:endParaRPr lang="en-US" dirty="0"/>
          </a:p>
        </p:txBody>
      </p:sp>
      <p:sp>
        <p:nvSpPr>
          <p:cNvPr id="24" name="Slide Number Placeholder 23">
            <a:extLst>
              <a:ext uri="{FF2B5EF4-FFF2-40B4-BE49-F238E27FC236}">
                <a16:creationId xmlns:a16="http://schemas.microsoft.com/office/drawing/2014/main" xmlns="" id="{82E5AA20-598C-47E6-B250-BD0D2ECD0836}"/>
              </a:ext>
            </a:extLst>
          </p:cNvPr>
          <p:cNvSpPr>
            <a:spLocks noGrp="1"/>
          </p:cNvSpPr>
          <p:nvPr>
            <p:ph type="sldNum" sz="quarter" idx="12"/>
          </p:nvPr>
        </p:nvSpPr>
        <p:spPr/>
        <p:txBody>
          <a:bodyPr/>
          <a:lstStyle/>
          <a:p>
            <a:fld id="{70B2C2F8-CC18-47EA-B40B-1FF889930AA6}" type="slidenum">
              <a:rPr lang="en-US" smtClean="0">
                <a:solidFill>
                  <a:prstClr val="black">
                    <a:tint val="75000"/>
                  </a:prstClr>
                </a:solidFill>
              </a:rPr>
              <a:pPr/>
              <a:t>8</a:t>
            </a:fld>
            <a:endParaRPr lang="en-US" dirty="0">
              <a:solidFill>
                <a:prstClr val="black">
                  <a:tint val="75000"/>
                </a:prstClr>
              </a:solidFill>
            </a:endParaRPr>
          </a:p>
        </p:txBody>
      </p:sp>
      <p:pic>
        <p:nvPicPr>
          <p:cNvPr id="21" name="Picture 20">
            <a:extLst>
              <a:ext uri="{FF2B5EF4-FFF2-40B4-BE49-F238E27FC236}">
                <a16:creationId xmlns:a16="http://schemas.microsoft.com/office/drawing/2014/main" xmlns="" id="{DE92A1AC-6076-FB4E-96D3-4C816E4171D9}"/>
              </a:ext>
            </a:extLst>
          </p:cNvPr>
          <p:cNvPicPr>
            <a:picLocks noChangeAspect="1"/>
          </p:cNvPicPr>
          <p:nvPr/>
        </p:nvPicPr>
        <p:blipFill>
          <a:blip r:embed="rId2"/>
          <a:stretch>
            <a:fillRect/>
          </a:stretch>
        </p:blipFill>
        <p:spPr>
          <a:xfrm>
            <a:off x="732708" y="1356653"/>
            <a:ext cx="10398868" cy="4784693"/>
          </a:xfrm>
          <a:prstGeom prst="rect">
            <a:avLst/>
          </a:prstGeom>
        </p:spPr>
      </p:pic>
      <p:grpSp>
        <p:nvGrpSpPr>
          <p:cNvPr id="16" name="Group 15">
            <a:extLst>
              <a:ext uri="{FF2B5EF4-FFF2-40B4-BE49-F238E27FC236}">
                <a16:creationId xmlns:a16="http://schemas.microsoft.com/office/drawing/2014/main" xmlns="" id="{4BA5CF61-8701-1A48-B61E-73CFA0B232B4}"/>
              </a:ext>
            </a:extLst>
          </p:cNvPr>
          <p:cNvGrpSpPr/>
          <p:nvPr/>
        </p:nvGrpSpPr>
        <p:grpSpPr>
          <a:xfrm>
            <a:off x="6005240" y="760650"/>
            <a:ext cx="2895513" cy="3030510"/>
            <a:chOff x="6005240" y="760650"/>
            <a:chExt cx="2895513" cy="3030510"/>
          </a:xfrm>
        </p:grpSpPr>
        <p:sp>
          <p:nvSpPr>
            <p:cNvPr id="5" name="Rectangle 4">
              <a:extLst>
                <a:ext uri="{FF2B5EF4-FFF2-40B4-BE49-F238E27FC236}">
                  <a16:creationId xmlns:a16="http://schemas.microsoft.com/office/drawing/2014/main" xmlns="" id="{4F91B704-0CEB-8747-B7E4-2E943FDAF837}"/>
                </a:ext>
              </a:extLst>
            </p:cNvPr>
            <p:cNvSpPr/>
            <p:nvPr/>
          </p:nvSpPr>
          <p:spPr>
            <a:xfrm>
              <a:off x="6290076" y="1266854"/>
              <a:ext cx="2239617" cy="2524306"/>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4260047F-D62F-DD47-BB36-03C9D8B4EF54}"/>
                </a:ext>
              </a:extLst>
            </p:cNvPr>
            <p:cNvSpPr/>
            <p:nvPr/>
          </p:nvSpPr>
          <p:spPr>
            <a:xfrm>
              <a:off x="6005240" y="760650"/>
              <a:ext cx="2895513" cy="466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Existing Jobs – Not thoroughly evaluated for scale </a:t>
              </a:r>
            </a:p>
          </p:txBody>
        </p:sp>
      </p:grpSp>
      <p:grpSp>
        <p:nvGrpSpPr>
          <p:cNvPr id="3" name="Group 2">
            <a:extLst>
              <a:ext uri="{FF2B5EF4-FFF2-40B4-BE49-F238E27FC236}">
                <a16:creationId xmlns:a16="http://schemas.microsoft.com/office/drawing/2014/main" xmlns="" id="{E83B0EC2-6523-264A-9C5B-2C8BAE888509}"/>
              </a:ext>
            </a:extLst>
          </p:cNvPr>
          <p:cNvGrpSpPr/>
          <p:nvPr/>
        </p:nvGrpSpPr>
        <p:grpSpPr>
          <a:xfrm>
            <a:off x="3103014" y="760650"/>
            <a:ext cx="2842504" cy="3030510"/>
            <a:chOff x="3103014" y="760650"/>
            <a:chExt cx="2842504" cy="3030510"/>
          </a:xfrm>
        </p:grpSpPr>
        <p:sp>
          <p:nvSpPr>
            <p:cNvPr id="7" name="Rectangle 6">
              <a:extLst>
                <a:ext uri="{FF2B5EF4-FFF2-40B4-BE49-F238E27FC236}">
                  <a16:creationId xmlns:a16="http://schemas.microsoft.com/office/drawing/2014/main" xmlns="" id="{93515B53-3EA4-6F49-872E-57C60A7A3ABF}"/>
                </a:ext>
              </a:extLst>
            </p:cNvPr>
            <p:cNvSpPr/>
            <p:nvPr/>
          </p:nvSpPr>
          <p:spPr>
            <a:xfrm>
              <a:off x="3368058" y="1266854"/>
              <a:ext cx="2239617" cy="2524306"/>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F1FD060C-DFAA-194C-B7D4-A0678FE699C1}"/>
                </a:ext>
              </a:extLst>
            </p:cNvPr>
            <p:cNvSpPr/>
            <p:nvPr/>
          </p:nvSpPr>
          <p:spPr>
            <a:xfrm>
              <a:off x="3103014" y="760650"/>
              <a:ext cx="2842504" cy="466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Customizations might be required for diverse sources</a:t>
              </a:r>
            </a:p>
          </p:txBody>
        </p:sp>
      </p:grpSp>
      <p:sp>
        <p:nvSpPr>
          <p:cNvPr id="9" name="Rectangle 8">
            <a:extLst>
              <a:ext uri="{FF2B5EF4-FFF2-40B4-BE49-F238E27FC236}">
                <a16:creationId xmlns:a16="http://schemas.microsoft.com/office/drawing/2014/main" xmlns="" id="{A01F1A07-D135-784A-B750-C44F8644E4E7}"/>
              </a:ext>
            </a:extLst>
          </p:cNvPr>
          <p:cNvSpPr/>
          <p:nvPr/>
        </p:nvSpPr>
        <p:spPr>
          <a:xfrm>
            <a:off x="240544" y="685415"/>
            <a:ext cx="2786313" cy="69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Discovery required for analyzing sources, refresh frequency, reporting requirements</a:t>
            </a:r>
          </a:p>
        </p:txBody>
      </p:sp>
      <p:grpSp>
        <p:nvGrpSpPr>
          <p:cNvPr id="4" name="Group 3">
            <a:extLst>
              <a:ext uri="{FF2B5EF4-FFF2-40B4-BE49-F238E27FC236}">
                <a16:creationId xmlns:a16="http://schemas.microsoft.com/office/drawing/2014/main" xmlns="" id="{A346BCA2-5902-4E4C-B44F-FFB0D0C0795C}"/>
              </a:ext>
            </a:extLst>
          </p:cNvPr>
          <p:cNvGrpSpPr/>
          <p:nvPr/>
        </p:nvGrpSpPr>
        <p:grpSpPr>
          <a:xfrm>
            <a:off x="3368058" y="4480100"/>
            <a:ext cx="5161635" cy="2286375"/>
            <a:chOff x="3368058" y="4480100"/>
            <a:chExt cx="5161635" cy="2286375"/>
          </a:xfrm>
        </p:grpSpPr>
        <p:sp>
          <p:nvSpPr>
            <p:cNvPr id="10" name="Rectangle 9">
              <a:extLst>
                <a:ext uri="{FF2B5EF4-FFF2-40B4-BE49-F238E27FC236}">
                  <a16:creationId xmlns:a16="http://schemas.microsoft.com/office/drawing/2014/main" xmlns="" id="{3ADC9464-434D-6E42-9B59-7598FA6D9939}"/>
                </a:ext>
              </a:extLst>
            </p:cNvPr>
            <p:cNvSpPr/>
            <p:nvPr/>
          </p:nvSpPr>
          <p:spPr>
            <a:xfrm>
              <a:off x="3368058" y="4480100"/>
              <a:ext cx="5161635" cy="1768747"/>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4A6D5D09-4E34-6F40-8B04-4875F79F3343}"/>
                </a:ext>
              </a:extLst>
            </p:cNvPr>
            <p:cNvSpPr/>
            <p:nvPr/>
          </p:nvSpPr>
          <p:spPr>
            <a:xfrm>
              <a:off x="4300026" y="6300027"/>
              <a:ext cx="3304411" cy="466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Storage format and compression to be evaluated for optimal consumption</a:t>
              </a:r>
            </a:p>
          </p:txBody>
        </p:sp>
      </p:grpSp>
      <p:grpSp>
        <p:nvGrpSpPr>
          <p:cNvPr id="17" name="Group 16">
            <a:extLst>
              <a:ext uri="{FF2B5EF4-FFF2-40B4-BE49-F238E27FC236}">
                <a16:creationId xmlns:a16="http://schemas.microsoft.com/office/drawing/2014/main" xmlns="" id="{50A4412E-202E-2A4B-B443-C5A80F937FB3}"/>
              </a:ext>
            </a:extLst>
          </p:cNvPr>
          <p:cNvGrpSpPr/>
          <p:nvPr/>
        </p:nvGrpSpPr>
        <p:grpSpPr>
          <a:xfrm>
            <a:off x="8900753" y="3499845"/>
            <a:ext cx="2895513" cy="3040824"/>
            <a:chOff x="8900753" y="3499845"/>
            <a:chExt cx="2895513" cy="3040824"/>
          </a:xfrm>
        </p:grpSpPr>
        <p:sp>
          <p:nvSpPr>
            <p:cNvPr id="12" name="Rectangle 11">
              <a:extLst>
                <a:ext uri="{FF2B5EF4-FFF2-40B4-BE49-F238E27FC236}">
                  <a16:creationId xmlns:a16="http://schemas.microsoft.com/office/drawing/2014/main" xmlns="" id="{98481E77-B29A-2844-A99C-B1DF428F002A}"/>
                </a:ext>
              </a:extLst>
            </p:cNvPr>
            <p:cNvSpPr/>
            <p:nvPr/>
          </p:nvSpPr>
          <p:spPr>
            <a:xfrm>
              <a:off x="9212094" y="3499845"/>
              <a:ext cx="1952949" cy="2524306"/>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8832BC85-78BA-8D43-8AC8-D58658164966}"/>
                </a:ext>
              </a:extLst>
            </p:cNvPr>
            <p:cNvSpPr/>
            <p:nvPr/>
          </p:nvSpPr>
          <p:spPr>
            <a:xfrm>
              <a:off x="8900753" y="6074221"/>
              <a:ext cx="2895513" cy="466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 be designed based on reporting requirements </a:t>
              </a:r>
            </a:p>
          </p:txBody>
        </p:sp>
      </p:grpSp>
      <p:grpSp>
        <p:nvGrpSpPr>
          <p:cNvPr id="18" name="Group 17">
            <a:extLst>
              <a:ext uri="{FF2B5EF4-FFF2-40B4-BE49-F238E27FC236}">
                <a16:creationId xmlns:a16="http://schemas.microsoft.com/office/drawing/2014/main" xmlns="" id="{302677FE-03B0-4E4C-AC23-A8AD4B429107}"/>
              </a:ext>
            </a:extLst>
          </p:cNvPr>
          <p:cNvGrpSpPr/>
          <p:nvPr/>
        </p:nvGrpSpPr>
        <p:grpSpPr>
          <a:xfrm>
            <a:off x="8960476" y="760650"/>
            <a:ext cx="2555664" cy="2740664"/>
            <a:chOff x="8960476" y="760650"/>
            <a:chExt cx="2555664" cy="2740664"/>
          </a:xfrm>
        </p:grpSpPr>
        <p:sp>
          <p:nvSpPr>
            <p:cNvPr id="14" name="Rectangle 13">
              <a:extLst>
                <a:ext uri="{FF2B5EF4-FFF2-40B4-BE49-F238E27FC236}">
                  <a16:creationId xmlns:a16="http://schemas.microsoft.com/office/drawing/2014/main" xmlns="" id="{C6729652-7840-884B-993A-12B7DF8D9B1A}"/>
                </a:ext>
              </a:extLst>
            </p:cNvPr>
            <p:cNvSpPr/>
            <p:nvPr/>
          </p:nvSpPr>
          <p:spPr>
            <a:xfrm>
              <a:off x="9212095" y="1266854"/>
              <a:ext cx="1959238" cy="2234460"/>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681E5AFB-D1CF-4A43-8CB3-0FB6330A9889}"/>
                </a:ext>
              </a:extLst>
            </p:cNvPr>
            <p:cNvSpPr/>
            <p:nvPr/>
          </p:nvSpPr>
          <p:spPr>
            <a:xfrm>
              <a:off x="8960476" y="760650"/>
              <a:ext cx="2555664" cy="466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Discovery required for reporting dashboards specific to business</a:t>
              </a:r>
            </a:p>
          </p:txBody>
        </p:sp>
      </p:grpSp>
      <p:sp>
        <p:nvSpPr>
          <p:cNvPr id="22" name="Rectangle 21">
            <a:extLst>
              <a:ext uri="{FF2B5EF4-FFF2-40B4-BE49-F238E27FC236}">
                <a16:creationId xmlns:a16="http://schemas.microsoft.com/office/drawing/2014/main" xmlns="" id="{0E22B55F-7C9B-1E48-84B6-A8989B4AC4FD}"/>
              </a:ext>
            </a:extLst>
          </p:cNvPr>
          <p:cNvSpPr/>
          <p:nvPr/>
        </p:nvSpPr>
        <p:spPr>
          <a:xfrm>
            <a:off x="11181042" y="2054088"/>
            <a:ext cx="997706" cy="1033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 on </a:t>
            </a:r>
          </a:p>
          <a:p>
            <a:pPr algn="ctr"/>
            <a:r>
              <a:rPr lang="en-US" sz="1400" dirty="0"/>
              <a:t>Data QA</a:t>
            </a:r>
          </a:p>
          <a:p>
            <a:pPr algn="ctr"/>
            <a:r>
              <a:rPr lang="en-US" sz="1400" dirty="0"/>
              <a:t>&amp; Integrity</a:t>
            </a:r>
          </a:p>
          <a:p>
            <a:pPr algn="ctr"/>
            <a:endParaRPr lang="en-US" sz="1400" dirty="0"/>
          </a:p>
        </p:txBody>
      </p:sp>
    </p:spTree>
    <p:extLst>
      <p:ext uri="{BB962C8B-B14F-4D97-AF65-F5344CB8AC3E}">
        <p14:creationId xmlns:p14="http://schemas.microsoft.com/office/powerpoint/2010/main" val="227189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2831394"/>
            <a:ext cx="12192000" cy="1417849"/>
          </a:xfrm>
          <a:prstGeom prst="rect">
            <a:avLst/>
          </a:prstGeom>
          <a:noFill/>
        </p:spPr>
        <p:txBody>
          <a:bodyPr wrap="square" lIns="89558" tIns="44780" rIns="89558" bIns="44780" rtlCol="0">
            <a:spAutoFit/>
          </a:bodyPr>
          <a:lstStyle/>
          <a:p>
            <a:pPr algn="ctr" defTabSz="1210112"/>
            <a:r>
              <a:rPr lang="en-IN" sz="4313" dirty="0">
                <a:solidFill>
                  <a:srgbClr val="FFFFFF"/>
                </a:solidFill>
                <a:latin typeface="Segoe UI"/>
                <a:cs typeface="Segoe UI"/>
              </a:rPr>
              <a:t>3. Key Asks For Project Delivery</a:t>
            </a:r>
          </a:p>
          <a:p>
            <a:pPr algn="ctr" defTabSz="1210112"/>
            <a:endParaRPr lang="en-IN" sz="4313" dirty="0">
              <a:solidFill>
                <a:srgbClr val="FFFFFF"/>
              </a:solidFill>
              <a:latin typeface="Segoe UI"/>
              <a:cs typeface="Segoe UI"/>
            </a:endParaRPr>
          </a:p>
        </p:txBody>
      </p:sp>
    </p:spTree>
    <p:extLst>
      <p:ext uri="{BB962C8B-B14F-4D97-AF65-F5344CB8AC3E}">
        <p14:creationId xmlns:p14="http://schemas.microsoft.com/office/powerpoint/2010/main" val="2335167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LLFORECOLOR" val="3754615"/>
  <p:tag name="FILLFORESCHEMECOLOR" val="5"/>
</p:tagLst>
</file>

<file path=ppt/theme/theme1.xml><?xml version="1.0" encoding="utf-8"?>
<a:theme xmlns:a="http://schemas.openxmlformats.org/drawingml/2006/main" name="1_Office Theme">
  <a:themeElements>
    <a:clrScheme name="Custom 2">
      <a:dk1>
        <a:srgbClr val="808080"/>
      </a:dk1>
      <a:lt1>
        <a:sysClr val="window" lastClr="FFFFFF"/>
      </a:lt1>
      <a:dk2>
        <a:srgbClr val="000000"/>
      </a:dk2>
      <a:lt2>
        <a:srgbClr val="E7E6E6"/>
      </a:lt2>
      <a:accent1>
        <a:srgbClr val="095879"/>
      </a:accent1>
      <a:accent2>
        <a:srgbClr val="1E9D9D"/>
      </a:accent2>
      <a:accent3>
        <a:srgbClr val="DADDA3"/>
      </a:accent3>
      <a:accent4>
        <a:srgbClr val="E9C660"/>
      </a:accent4>
      <a:accent5>
        <a:srgbClr val="D6404A"/>
      </a:accent5>
      <a:accent6>
        <a:srgbClr val="400095"/>
      </a:accent6>
      <a:hlink>
        <a:srgbClr val="400095"/>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9966</TotalTime>
  <Words>1943</Words>
  <Application>Microsoft Office PowerPoint</Application>
  <PresentationFormat>Widescreen</PresentationFormat>
  <Paragraphs>423</Paragraphs>
  <Slides>23</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Asap</vt:lpstr>
      <vt:lpstr>Calibri</vt:lpstr>
      <vt:lpstr>Calibri Light</vt:lpstr>
      <vt:lpstr>Cambria</vt:lpstr>
      <vt:lpstr>Fira Sans</vt:lpstr>
      <vt:lpstr>Lucida Sans</vt:lpstr>
      <vt:lpstr>Segoe UI</vt:lpstr>
      <vt:lpstr>Segoe UI Light</vt:lpstr>
      <vt:lpstr>Segoe UI Semibold</vt:lpstr>
      <vt:lpstr>Wingdings</vt:lpstr>
      <vt:lpstr>1_Office Theme</vt:lpstr>
      <vt:lpstr>PowerPoint Presentation</vt:lpstr>
      <vt:lpstr>Agenda</vt:lpstr>
      <vt:lpstr>PowerPoint Presentation</vt:lpstr>
      <vt:lpstr>LatentView at a Glance</vt:lpstr>
      <vt:lpstr>Why we are different</vt:lpstr>
      <vt:lpstr>PowerPoint Presentation</vt:lpstr>
      <vt:lpstr>Walmart Current POC Architecture</vt:lpstr>
      <vt:lpstr>Walmart Current POC Architecture - Evaluation</vt:lpstr>
      <vt:lpstr>PowerPoint Presentation</vt:lpstr>
      <vt:lpstr>Key Asks For Project Delivery</vt:lpstr>
      <vt:lpstr>PowerPoint Presentation</vt:lpstr>
      <vt:lpstr>Project Timelines</vt:lpstr>
      <vt:lpstr>Risk Mitigation Plan</vt:lpstr>
      <vt:lpstr>Proposed Team Structure Options &amp; Pricing</vt:lpstr>
      <vt:lpstr>PowerPoint Presentation</vt:lpstr>
      <vt:lpstr>Ideal Data Ecosystem Vision</vt:lpstr>
      <vt:lpstr>POV on Evolving Data Lake Architecture for Diverse Analytical Workloads</vt:lpstr>
      <vt:lpstr>PowerPoint Presentation</vt:lpstr>
      <vt:lpstr>Data Engineering Capabilities Practiced at LatentView</vt:lpstr>
      <vt:lpstr>APPENDIX</vt:lpstr>
      <vt:lpstr> All-In-One Power BI Dashboard</vt:lpstr>
      <vt:lpstr>Data Harmonization for Efficient Digital Supply Chain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Kellogg’s Approach</dc:title>
  <dc:creator>prateek.jain</dc:creator>
  <cp:lastModifiedBy>Abhineet Basan</cp:lastModifiedBy>
  <cp:revision>197</cp:revision>
  <dcterms:created xsi:type="dcterms:W3CDTF">2018-02-28T13:43:17Z</dcterms:created>
  <dcterms:modified xsi:type="dcterms:W3CDTF">2018-08-06T08:24:43Z</dcterms:modified>
</cp:coreProperties>
</file>