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5"/>
  </p:notesMasterIdLst>
  <p:handoutMasterIdLst>
    <p:handoutMasterId r:id="rId16"/>
  </p:handoutMasterIdLst>
  <p:sldIdLst>
    <p:sldId id="842" r:id="rId3"/>
    <p:sldId id="1516" r:id="rId4"/>
    <p:sldId id="1517" r:id="rId5"/>
    <p:sldId id="1518" r:id="rId6"/>
    <p:sldId id="1514" r:id="rId7"/>
    <p:sldId id="1528" r:id="rId8"/>
    <p:sldId id="1530" r:id="rId9"/>
    <p:sldId id="258" r:id="rId10"/>
    <p:sldId id="1512" r:id="rId11"/>
    <p:sldId id="1529" r:id="rId12"/>
    <p:sldId id="838" r:id="rId13"/>
    <p:sldId id="15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6F2"/>
    <a:srgbClr val="5071B8"/>
    <a:srgbClr val="83C6CC"/>
    <a:srgbClr val="86C6CD"/>
    <a:srgbClr val="00B050"/>
    <a:srgbClr val="CCD1E0"/>
    <a:srgbClr val="E7EAF0"/>
    <a:srgbClr val="6C7993"/>
    <a:srgbClr val="DBDBDB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85083" autoAdjust="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7BAFF-7FC3-431C-A815-B4A54A0FC1A1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AEFC7E7B-2626-4B67-B6F8-34C07C57D2F4}">
      <dgm:prSet phldrT="[Text]" custT="1"/>
      <dgm:spPr/>
      <dgm:t>
        <a:bodyPr/>
        <a:lstStyle/>
        <a:p>
          <a:r>
            <a:rPr lang="en-US" sz="1200" b="1" dirty="0"/>
            <a:t>Data sources</a:t>
          </a:r>
          <a:endParaRPr lang="en-IN" sz="1200" b="1" dirty="0"/>
        </a:p>
      </dgm:t>
    </dgm:pt>
    <dgm:pt modelId="{B0C4B0CA-0CB3-4CE7-83ED-2CC2FCF26CCE}" type="parTrans" cxnId="{5F29307E-BDFB-4CC8-A57A-6D0877528700}">
      <dgm:prSet/>
      <dgm:spPr/>
      <dgm:t>
        <a:bodyPr/>
        <a:lstStyle/>
        <a:p>
          <a:endParaRPr lang="en-IN" sz="1400" b="1"/>
        </a:p>
      </dgm:t>
    </dgm:pt>
    <dgm:pt modelId="{89983BB5-00B3-4FDB-A9EB-7D265945B0C7}" type="sibTrans" cxnId="{5F29307E-BDFB-4CC8-A57A-6D0877528700}">
      <dgm:prSet/>
      <dgm:spPr/>
      <dgm:t>
        <a:bodyPr/>
        <a:lstStyle/>
        <a:p>
          <a:endParaRPr lang="en-IN" sz="1400" b="1"/>
        </a:p>
      </dgm:t>
    </dgm:pt>
    <dgm:pt modelId="{65ED57FF-5E52-4207-A016-408063996BAD}">
      <dgm:prSet phldrT="[Text]" custT="1"/>
      <dgm:spPr/>
      <dgm:t>
        <a:bodyPr/>
        <a:lstStyle/>
        <a:p>
          <a:r>
            <a:rPr lang="en-US" sz="1200" b="1" dirty="0"/>
            <a:t>Modeling</a:t>
          </a:r>
          <a:endParaRPr lang="en-IN" sz="1200" b="1" dirty="0"/>
        </a:p>
      </dgm:t>
    </dgm:pt>
    <dgm:pt modelId="{E16C5622-A17C-4CAA-A467-A9EE1049FFA9}" type="parTrans" cxnId="{6E904D93-D5F4-4141-A4E0-9447A9BCEA0D}">
      <dgm:prSet/>
      <dgm:spPr/>
      <dgm:t>
        <a:bodyPr/>
        <a:lstStyle/>
        <a:p>
          <a:endParaRPr lang="en-IN" sz="1400" b="1"/>
        </a:p>
      </dgm:t>
    </dgm:pt>
    <dgm:pt modelId="{3D7E6FCF-B62F-4441-A52F-C0E946E21E33}" type="sibTrans" cxnId="{6E904D93-D5F4-4141-A4E0-9447A9BCEA0D}">
      <dgm:prSet/>
      <dgm:spPr/>
      <dgm:t>
        <a:bodyPr/>
        <a:lstStyle/>
        <a:p>
          <a:endParaRPr lang="en-IN" sz="1400" b="1"/>
        </a:p>
      </dgm:t>
    </dgm:pt>
    <dgm:pt modelId="{2E63A247-9FDC-4C2C-9BFD-FFEE1A038E29}">
      <dgm:prSet phldrT="[Text]" custT="1"/>
      <dgm:spPr/>
      <dgm:t>
        <a:bodyPr/>
        <a:lstStyle/>
        <a:p>
          <a:r>
            <a:rPr lang="en-US" sz="1200" b="1" dirty="0"/>
            <a:t>Business outputs</a:t>
          </a:r>
          <a:endParaRPr lang="en-IN" sz="1200" b="1" dirty="0"/>
        </a:p>
      </dgm:t>
    </dgm:pt>
    <dgm:pt modelId="{4B14C6AE-A86B-47B5-80A0-422B6193EEA5}" type="parTrans" cxnId="{06A27B37-2746-4702-A32B-37F83A9971FB}">
      <dgm:prSet/>
      <dgm:spPr/>
      <dgm:t>
        <a:bodyPr/>
        <a:lstStyle/>
        <a:p>
          <a:endParaRPr lang="en-IN" sz="1400" b="1"/>
        </a:p>
      </dgm:t>
    </dgm:pt>
    <dgm:pt modelId="{A7D9FF1F-A1E3-4AB2-A2B0-62A6853B9FD6}" type="sibTrans" cxnId="{06A27B37-2746-4702-A32B-37F83A9971FB}">
      <dgm:prSet/>
      <dgm:spPr/>
      <dgm:t>
        <a:bodyPr/>
        <a:lstStyle/>
        <a:p>
          <a:endParaRPr lang="en-IN" sz="1400" b="1"/>
        </a:p>
      </dgm:t>
    </dgm:pt>
    <dgm:pt modelId="{8A94762C-5884-4A9D-A903-C9D66E5953D7}" type="pres">
      <dgm:prSet presAssocID="{9B07BAFF-7FC3-431C-A815-B4A54A0FC1A1}" presName="Name0" presStyleCnt="0">
        <dgm:presLayoutVars>
          <dgm:dir/>
          <dgm:animLvl val="lvl"/>
          <dgm:resizeHandles val="exact"/>
        </dgm:presLayoutVars>
      </dgm:prSet>
      <dgm:spPr/>
    </dgm:pt>
    <dgm:pt modelId="{51BFCECF-C4D3-48FB-BA68-7E92A8C1812D}" type="pres">
      <dgm:prSet presAssocID="{AEFC7E7B-2626-4B67-B6F8-34C07C57D2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879DA-F8F8-45CB-B54A-189BACC252D2}" type="pres">
      <dgm:prSet presAssocID="{89983BB5-00B3-4FDB-A9EB-7D265945B0C7}" presName="parTxOnlySpace" presStyleCnt="0"/>
      <dgm:spPr/>
    </dgm:pt>
    <dgm:pt modelId="{9FE52E22-2F8D-4BF0-A0D5-DBAF7CA75527}" type="pres">
      <dgm:prSet presAssocID="{65ED57FF-5E52-4207-A016-408063996BAD}" presName="parTxOnly" presStyleLbl="node1" presStyleIdx="1" presStyleCnt="3" custScaleX="1129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821D8-4F75-48C1-A839-C224269AAF90}" type="pres">
      <dgm:prSet presAssocID="{3D7E6FCF-B62F-4441-A52F-C0E946E21E33}" presName="parTxOnlySpace" presStyleCnt="0"/>
      <dgm:spPr/>
    </dgm:pt>
    <dgm:pt modelId="{25A6B6F9-73DE-44DD-BBB2-1BAB9E8CDEB3}" type="pres">
      <dgm:prSet presAssocID="{2E63A247-9FDC-4C2C-9BFD-FFEE1A038E2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CBB736-EFCA-4C81-966F-171012D90465}" type="presOf" srcId="{9B07BAFF-7FC3-431C-A815-B4A54A0FC1A1}" destId="{8A94762C-5884-4A9D-A903-C9D66E5953D7}" srcOrd="0" destOrd="0" presId="urn:microsoft.com/office/officeart/2005/8/layout/chevron1"/>
    <dgm:cxn modelId="{06A27B37-2746-4702-A32B-37F83A9971FB}" srcId="{9B07BAFF-7FC3-431C-A815-B4A54A0FC1A1}" destId="{2E63A247-9FDC-4C2C-9BFD-FFEE1A038E29}" srcOrd="2" destOrd="0" parTransId="{4B14C6AE-A86B-47B5-80A0-422B6193EEA5}" sibTransId="{A7D9FF1F-A1E3-4AB2-A2B0-62A6853B9FD6}"/>
    <dgm:cxn modelId="{30A6859F-BC12-456F-8C93-352B5A7AEBB1}" type="presOf" srcId="{65ED57FF-5E52-4207-A016-408063996BAD}" destId="{9FE52E22-2F8D-4BF0-A0D5-DBAF7CA75527}" srcOrd="0" destOrd="0" presId="urn:microsoft.com/office/officeart/2005/8/layout/chevron1"/>
    <dgm:cxn modelId="{6E904D93-D5F4-4141-A4E0-9447A9BCEA0D}" srcId="{9B07BAFF-7FC3-431C-A815-B4A54A0FC1A1}" destId="{65ED57FF-5E52-4207-A016-408063996BAD}" srcOrd="1" destOrd="0" parTransId="{E16C5622-A17C-4CAA-A467-A9EE1049FFA9}" sibTransId="{3D7E6FCF-B62F-4441-A52F-C0E946E21E33}"/>
    <dgm:cxn modelId="{7763816A-7F10-4DB6-BFD9-596A2935315A}" type="presOf" srcId="{AEFC7E7B-2626-4B67-B6F8-34C07C57D2F4}" destId="{51BFCECF-C4D3-48FB-BA68-7E92A8C1812D}" srcOrd="0" destOrd="0" presId="urn:microsoft.com/office/officeart/2005/8/layout/chevron1"/>
    <dgm:cxn modelId="{5F29307E-BDFB-4CC8-A57A-6D0877528700}" srcId="{9B07BAFF-7FC3-431C-A815-B4A54A0FC1A1}" destId="{AEFC7E7B-2626-4B67-B6F8-34C07C57D2F4}" srcOrd="0" destOrd="0" parTransId="{B0C4B0CA-0CB3-4CE7-83ED-2CC2FCF26CCE}" sibTransId="{89983BB5-00B3-4FDB-A9EB-7D265945B0C7}"/>
    <dgm:cxn modelId="{41CC83C7-2269-4289-8D97-E4417E4615FB}" type="presOf" srcId="{2E63A247-9FDC-4C2C-9BFD-FFEE1A038E29}" destId="{25A6B6F9-73DE-44DD-BBB2-1BAB9E8CDEB3}" srcOrd="0" destOrd="0" presId="urn:microsoft.com/office/officeart/2005/8/layout/chevron1"/>
    <dgm:cxn modelId="{B2507241-C4C8-4AC3-A7FC-942D6B1CB2E9}" type="presParOf" srcId="{8A94762C-5884-4A9D-A903-C9D66E5953D7}" destId="{51BFCECF-C4D3-48FB-BA68-7E92A8C1812D}" srcOrd="0" destOrd="0" presId="urn:microsoft.com/office/officeart/2005/8/layout/chevron1"/>
    <dgm:cxn modelId="{6E059D9B-BEC0-40A2-8739-8BAF7ED51EF0}" type="presParOf" srcId="{8A94762C-5884-4A9D-A903-C9D66E5953D7}" destId="{E5B879DA-F8F8-45CB-B54A-189BACC252D2}" srcOrd="1" destOrd="0" presId="urn:microsoft.com/office/officeart/2005/8/layout/chevron1"/>
    <dgm:cxn modelId="{A996ECCE-B41A-410D-86CD-400AC17FC596}" type="presParOf" srcId="{8A94762C-5884-4A9D-A903-C9D66E5953D7}" destId="{9FE52E22-2F8D-4BF0-A0D5-DBAF7CA75527}" srcOrd="2" destOrd="0" presId="urn:microsoft.com/office/officeart/2005/8/layout/chevron1"/>
    <dgm:cxn modelId="{12378CFF-071E-4B5B-BFF5-F489D111FD4C}" type="presParOf" srcId="{8A94762C-5884-4A9D-A903-C9D66E5953D7}" destId="{0B7821D8-4F75-48C1-A839-C224269AAF90}" srcOrd="3" destOrd="0" presId="urn:microsoft.com/office/officeart/2005/8/layout/chevron1"/>
    <dgm:cxn modelId="{38FB69C4-801E-42F3-8D3C-618515B5800B}" type="presParOf" srcId="{8A94762C-5884-4A9D-A903-C9D66E5953D7}" destId="{25A6B6F9-73DE-44DD-BBB2-1BAB9E8CDEB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4A430-23EC-4431-88B0-D9185ACB998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43A794E3-6CFB-4E17-B778-B40C39F61E52}">
      <dgm:prSet phldrT="[Text]" custT="1"/>
      <dgm:spPr/>
      <dgm:t>
        <a:bodyPr/>
        <a:lstStyle/>
        <a:p>
          <a:r>
            <a:rPr lang="en-US" sz="1600" b="1" dirty="0"/>
            <a:t>Asset Acquisition: Marketing Analytics</a:t>
          </a:r>
          <a:endParaRPr lang="en-IN" sz="1600" b="1" dirty="0"/>
        </a:p>
      </dgm:t>
    </dgm:pt>
    <dgm:pt modelId="{2A521204-141C-46E7-9854-8DB807FA78A2}" type="parTrans" cxnId="{0FB9EA5D-2E22-4247-A482-CCDD7DBC7F30}">
      <dgm:prSet/>
      <dgm:spPr/>
      <dgm:t>
        <a:bodyPr/>
        <a:lstStyle/>
        <a:p>
          <a:endParaRPr lang="en-IN" sz="1600" b="1"/>
        </a:p>
      </dgm:t>
    </dgm:pt>
    <dgm:pt modelId="{7C8FF18C-83B0-4210-A759-4BAA936A7ECA}" type="sibTrans" cxnId="{0FB9EA5D-2E22-4247-A482-CCDD7DBC7F30}">
      <dgm:prSet/>
      <dgm:spPr/>
      <dgm:t>
        <a:bodyPr/>
        <a:lstStyle/>
        <a:p>
          <a:endParaRPr lang="en-IN" sz="1600" b="1"/>
        </a:p>
      </dgm:t>
    </dgm:pt>
    <dgm:pt modelId="{6D7BEBB2-9561-411D-BE08-9FDBDDB0081D}">
      <dgm:prSet phldrT="[Text]" custT="1"/>
      <dgm:spPr/>
      <dgm:t>
        <a:bodyPr/>
        <a:lstStyle/>
        <a:p>
          <a:r>
            <a:rPr lang="en-US" sz="1600" b="1" dirty="0"/>
            <a:t>Asset Operations: Distribution Analytics</a:t>
          </a:r>
          <a:endParaRPr lang="en-IN" sz="1600" b="1" dirty="0"/>
        </a:p>
      </dgm:t>
    </dgm:pt>
    <dgm:pt modelId="{1DBE7B7D-EB2B-4DD5-B28B-26A3DE2CECF0}" type="parTrans" cxnId="{6B5D76A0-8FB5-4CB2-9E59-15F5FFCCE1B9}">
      <dgm:prSet/>
      <dgm:spPr/>
      <dgm:t>
        <a:bodyPr/>
        <a:lstStyle/>
        <a:p>
          <a:endParaRPr lang="en-IN" sz="1600" b="1"/>
        </a:p>
      </dgm:t>
    </dgm:pt>
    <dgm:pt modelId="{36D54224-6727-40BC-9CEA-DF223F2B26F9}" type="sibTrans" cxnId="{6B5D76A0-8FB5-4CB2-9E59-15F5FFCCE1B9}">
      <dgm:prSet/>
      <dgm:spPr/>
      <dgm:t>
        <a:bodyPr/>
        <a:lstStyle/>
        <a:p>
          <a:endParaRPr lang="en-IN" sz="1600" b="1"/>
        </a:p>
      </dgm:t>
    </dgm:pt>
    <dgm:pt modelId="{33FC5D4D-F88F-47C8-9763-2A3135A5810F}">
      <dgm:prSet phldrT="[Text]" custT="1"/>
      <dgm:spPr/>
      <dgm:t>
        <a:bodyPr/>
        <a:lstStyle/>
        <a:p>
          <a:r>
            <a:rPr lang="en-US" sz="1600" b="1" dirty="0"/>
            <a:t>Investment Management: Product Analytics</a:t>
          </a:r>
          <a:endParaRPr lang="en-IN" sz="1600" b="1" dirty="0"/>
        </a:p>
      </dgm:t>
    </dgm:pt>
    <dgm:pt modelId="{8F7A6C82-B23D-4B6C-9A6D-4F541E5DB02D}" type="parTrans" cxnId="{81E53575-8C80-471F-BE32-8CAA25F80B31}">
      <dgm:prSet/>
      <dgm:spPr/>
      <dgm:t>
        <a:bodyPr/>
        <a:lstStyle/>
        <a:p>
          <a:endParaRPr lang="en-IN" sz="1600" b="1"/>
        </a:p>
      </dgm:t>
    </dgm:pt>
    <dgm:pt modelId="{1A659AE0-6E2A-4EA7-9CA9-BF96F87C3E72}" type="sibTrans" cxnId="{81E53575-8C80-471F-BE32-8CAA25F80B31}">
      <dgm:prSet/>
      <dgm:spPr/>
      <dgm:t>
        <a:bodyPr/>
        <a:lstStyle/>
        <a:p>
          <a:endParaRPr lang="en-IN" sz="1600" b="1"/>
        </a:p>
      </dgm:t>
    </dgm:pt>
    <dgm:pt modelId="{4A9DD2C6-4EB7-4430-AFED-15013A2AD64C}" type="pres">
      <dgm:prSet presAssocID="{DBD4A430-23EC-4431-88B0-D9185ACB998A}" presName="Name0" presStyleCnt="0">
        <dgm:presLayoutVars>
          <dgm:dir/>
          <dgm:animLvl val="lvl"/>
          <dgm:resizeHandles val="exact"/>
        </dgm:presLayoutVars>
      </dgm:prSet>
      <dgm:spPr/>
    </dgm:pt>
    <dgm:pt modelId="{CAEC42C2-CC8F-425A-925E-CE63558BE362}" type="pres">
      <dgm:prSet presAssocID="{43A794E3-6CFB-4E17-B778-B40C39F61E5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2C823-C423-4022-BBE1-283A306B51AF}" type="pres">
      <dgm:prSet presAssocID="{7C8FF18C-83B0-4210-A759-4BAA936A7ECA}" presName="parTxOnlySpace" presStyleCnt="0"/>
      <dgm:spPr/>
    </dgm:pt>
    <dgm:pt modelId="{9D142383-970D-46AF-A8AC-9507B19F257C}" type="pres">
      <dgm:prSet presAssocID="{6D7BEBB2-9561-411D-BE08-9FDBDDB0081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9218C-12D3-48E5-9B50-66921898292D}" type="pres">
      <dgm:prSet presAssocID="{36D54224-6727-40BC-9CEA-DF223F2B26F9}" presName="parTxOnlySpace" presStyleCnt="0"/>
      <dgm:spPr/>
    </dgm:pt>
    <dgm:pt modelId="{F4F146DF-BB04-429E-85D3-3F700C3AF085}" type="pres">
      <dgm:prSet presAssocID="{33FC5D4D-F88F-47C8-9763-2A3135A5810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B9EA5D-2E22-4247-A482-CCDD7DBC7F30}" srcId="{DBD4A430-23EC-4431-88B0-D9185ACB998A}" destId="{43A794E3-6CFB-4E17-B778-B40C39F61E52}" srcOrd="0" destOrd="0" parTransId="{2A521204-141C-46E7-9854-8DB807FA78A2}" sibTransId="{7C8FF18C-83B0-4210-A759-4BAA936A7ECA}"/>
    <dgm:cxn modelId="{EBC14CC3-BCF7-4800-8D1D-E0459422067C}" type="presOf" srcId="{6D7BEBB2-9561-411D-BE08-9FDBDDB0081D}" destId="{9D142383-970D-46AF-A8AC-9507B19F257C}" srcOrd="0" destOrd="0" presId="urn:microsoft.com/office/officeart/2005/8/layout/chevron1"/>
    <dgm:cxn modelId="{E3534EBF-6BFD-4686-BB3F-17B64EACBA3A}" type="presOf" srcId="{DBD4A430-23EC-4431-88B0-D9185ACB998A}" destId="{4A9DD2C6-4EB7-4430-AFED-15013A2AD64C}" srcOrd="0" destOrd="0" presId="urn:microsoft.com/office/officeart/2005/8/layout/chevron1"/>
    <dgm:cxn modelId="{6B5D76A0-8FB5-4CB2-9E59-15F5FFCCE1B9}" srcId="{DBD4A430-23EC-4431-88B0-D9185ACB998A}" destId="{6D7BEBB2-9561-411D-BE08-9FDBDDB0081D}" srcOrd="1" destOrd="0" parTransId="{1DBE7B7D-EB2B-4DD5-B28B-26A3DE2CECF0}" sibTransId="{36D54224-6727-40BC-9CEA-DF223F2B26F9}"/>
    <dgm:cxn modelId="{90F63B3F-9766-49EC-8B1A-5A31F13A7774}" type="presOf" srcId="{43A794E3-6CFB-4E17-B778-B40C39F61E52}" destId="{CAEC42C2-CC8F-425A-925E-CE63558BE362}" srcOrd="0" destOrd="0" presId="urn:microsoft.com/office/officeart/2005/8/layout/chevron1"/>
    <dgm:cxn modelId="{CED24904-C054-48DB-8350-C273D8E24F9A}" type="presOf" srcId="{33FC5D4D-F88F-47C8-9763-2A3135A5810F}" destId="{F4F146DF-BB04-429E-85D3-3F700C3AF085}" srcOrd="0" destOrd="0" presId="urn:microsoft.com/office/officeart/2005/8/layout/chevron1"/>
    <dgm:cxn modelId="{81E53575-8C80-471F-BE32-8CAA25F80B31}" srcId="{DBD4A430-23EC-4431-88B0-D9185ACB998A}" destId="{33FC5D4D-F88F-47C8-9763-2A3135A5810F}" srcOrd="2" destOrd="0" parTransId="{8F7A6C82-B23D-4B6C-9A6D-4F541E5DB02D}" sibTransId="{1A659AE0-6E2A-4EA7-9CA9-BF96F87C3E72}"/>
    <dgm:cxn modelId="{AF19109E-5AFF-47A5-876E-2F63AC5581B2}" type="presParOf" srcId="{4A9DD2C6-4EB7-4430-AFED-15013A2AD64C}" destId="{CAEC42C2-CC8F-425A-925E-CE63558BE362}" srcOrd="0" destOrd="0" presId="urn:microsoft.com/office/officeart/2005/8/layout/chevron1"/>
    <dgm:cxn modelId="{A071B139-1FB9-4269-93BD-8DB18DD545F1}" type="presParOf" srcId="{4A9DD2C6-4EB7-4430-AFED-15013A2AD64C}" destId="{8132C823-C423-4022-BBE1-283A306B51AF}" srcOrd="1" destOrd="0" presId="urn:microsoft.com/office/officeart/2005/8/layout/chevron1"/>
    <dgm:cxn modelId="{33F0EA52-BD8C-4AB1-81C2-C2C60B5922EF}" type="presParOf" srcId="{4A9DD2C6-4EB7-4430-AFED-15013A2AD64C}" destId="{9D142383-970D-46AF-A8AC-9507B19F257C}" srcOrd="2" destOrd="0" presId="urn:microsoft.com/office/officeart/2005/8/layout/chevron1"/>
    <dgm:cxn modelId="{A083A40D-8D92-4F8C-B5C3-B460AC3A81F6}" type="presParOf" srcId="{4A9DD2C6-4EB7-4430-AFED-15013A2AD64C}" destId="{18F9218C-12D3-48E5-9B50-66921898292D}" srcOrd="3" destOrd="0" presId="urn:microsoft.com/office/officeart/2005/8/layout/chevron1"/>
    <dgm:cxn modelId="{1AD30532-1810-4712-9B43-31D8C8940F12}" type="presParOf" srcId="{4A9DD2C6-4EB7-4430-AFED-15013A2AD64C}" destId="{F4F146DF-BB04-429E-85D3-3F700C3AF08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FCECF-C4D3-48FB-BA68-7E92A8C1812D}">
      <dsp:nvSpPr>
        <dsp:cNvPr id="0" name=""/>
        <dsp:cNvSpPr/>
      </dsp:nvSpPr>
      <dsp:spPr>
        <a:xfrm>
          <a:off x="1650" y="0"/>
          <a:ext cx="4025542" cy="4942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Data sources</a:t>
          </a:r>
          <a:endParaRPr lang="en-IN" sz="1200" b="1" kern="1200" dirty="0"/>
        </a:p>
      </dsp:txBody>
      <dsp:txXfrm>
        <a:off x="248769" y="0"/>
        <a:ext cx="3531305" cy="494237"/>
      </dsp:txXfrm>
    </dsp:sp>
    <dsp:sp modelId="{9FE52E22-2F8D-4BF0-A0D5-DBAF7CA75527}">
      <dsp:nvSpPr>
        <dsp:cNvPr id="0" name=""/>
        <dsp:cNvSpPr/>
      </dsp:nvSpPr>
      <dsp:spPr>
        <a:xfrm>
          <a:off x="3624638" y="0"/>
          <a:ext cx="4545158" cy="494237"/>
        </a:xfrm>
        <a:prstGeom prst="chevron">
          <a:avLst/>
        </a:prstGeom>
        <a:solidFill>
          <a:schemeClr val="accent3">
            <a:hueOff val="-797888"/>
            <a:satOff val="1428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Modeling</a:t>
          </a:r>
          <a:endParaRPr lang="en-IN" sz="1200" b="1" kern="1200" dirty="0"/>
        </a:p>
      </dsp:txBody>
      <dsp:txXfrm>
        <a:off x="3871757" y="0"/>
        <a:ext cx="4050921" cy="494237"/>
      </dsp:txXfrm>
    </dsp:sp>
    <dsp:sp modelId="{25A6B6F9-73DE-44DD-BBB2-1BAB9E8CDEB3}">
      <dsp:nvSpPr>
        <dsp:cNvPr id="0" name=""/>
        <dsp:cNvSpPr/>
      </dsp:nvSpPr>
      <dsp:spPr>
        <a:xfrm>
          <a:off x="7767242" y="0"/>
          <a:ext cx="4025542" cy="494237"/>
        </a:xfrm>
        <a:prstGeom prst="chevron">
          <a:avLst/>
        </a:prstGeom>
        <a:solidFill>
          <a:schemeClr val="accent3">
            <a:hueOff val="-1595777"/>
            <a:satOff val="28562"/>
            <a:lumOff val="-1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Business outputs</a:t>
          </a:r>
          <a:endParaRPr lang="en-IN" sz="1200" b="1" kern="1200" dirty="0"/>
        </a:p>
      </dsp:txBody>
      <dsp:txXfrm>
        <a:off x="8014361" y="0"/>
        <a:ext cx="3531305" cy="494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C42C2-CC8F-425A-925E-CE63558BE362}">
      <dsp:nvSpPr>
        <dsp:cNvPr id="0" name=""/>
        <dsp:cNvSpPr/>
      </dsp:nvSpPr>
      <dsp:spPr>
        <a:xfrm>
          <a:off x="3377" y="0"/>
          <a:ext cx="4115226" cy="79227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Asset Acquisition: Marketing Analytics</a:t>
          </a:r>
          <a:endParaRPr lang="en-IN" sz="1600" b="1" kern="1200" dirty="0"/>
        </a:p>
      </dsp:txBody>
      <dsp:txXfrm>
        <a:off x="399515" y="0"/>
        <a:ext cx="3322950" cy="792276"/>
      </dsp:txXfrm>
    </dsp:sp>
    <dsp:sp modelId="{9D142383-970D-46AF-A8AC-9507B19F257C}">
      <dsp:nvSpPr>
        <dsp:cNvPr id="0" name=""/>
        <dsp:cNvSpPr/>
      </dsp:nvSpPr>
      <dsp:spPr>
        <a:xfrm>
          <a:off x="3707082" y="0"/>
          <a:ext cx="4115226" cy="792276"/>
        </a:xfrm>
        <a:prstGeom prst="chevron">
          <a:avLst/>
        </a:prstGeom>
        <a:solidFill>
          <a:schemeClr val="accent5">
            <a:hueOff val="335609"/>
            <a:satOff val="8236"/>
            <a:lumOff val="-1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Asset Operations: Distribution Analytics</a:t>
          </a:r>
          <a:endParaRPr lang="en-IN" sz="1600" b="1" kern="1200" dirty="0"/>
        </a:p>
      </dsp:txBody>
      <dsp:txXfrm>
        <a:off x="4103220" y="0"/>
        <a:ext cx="3322950" cy="792276"/>
      </dsp:txXfrm>
    </dsp:sp>
    <dsp:sp modelId="{F4F146DF-BB04-429E-85D3-3F700C3AF085}">
      <dsp:nvSpPr>
        <dsp:cNvPr id="0" name=""/>
        <dsp:cNvSpPr/>
      </dsp:nvSpPr>
      <dsp:spPr>
        <a:xfrm>
          <a:off x="7410786" y="0"/>
          <a:ext cx="4115226" cy="792276"/>
        </a:xfrm>
        <a:prstGeom prst="chevron">
          <a:avLst/>
        </a:prstGeom>
        <a:solidFill>
          <a:schemeClr val="accent5">
            <a:hueOff val="671218"/>
            <a:satOff val="16471"/>
            <a:lumOff val="-345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Investment Management: Product Analytics</a:t>
          </a:r>
          <a:endParaRPr lang="en-IN" sz="1600" b="1" kern="1200" dirty="0"/>
        </a:p>
      </dsp:txBody>
      <dsp:txXfrm>
        <a:off x="7806924" y="0"/>
        <a:ext cx="3322950" cy="792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1A71042-03F7-4C04-BF9C-AAF003D1AD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9AFCDB-22B7-409B-9628-0EF0D31F1B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AF88B-413E-48A2-A7D9-E639A2EF3433}" type="datetimeFigureOut">
              <a:rPr lang="en-IN" smtClean="0"/>
              <a:t>29-10-2019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FD7A40-680A-405E-A405-F5E990E3F8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49E61B-A47D-47B5-8CB2-334970C8D5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2BA7E-B742-4ED9-B53A-F67FF567D0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87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81EBA-A076-4FFC-8968-B74B6216A140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91E1D-0E33-4E39-8C07-8B468157F1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1E1D-0E33-4E39-8C07-8B468157F1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7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1122363"/>
            <a:ext cx="5381625" cy="30273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10248" y="4318039"/>
            <a:ext cx="5681980" cy="3532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4023092" y="8522366"/>
            <a:ext cx="3077739" cy="4501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6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mention what each solution dives </a:t>
            </a:r>
          </a:p>
          <a:p>
            <a:r>
              <a:rPr lang="en-US" dirty="0"/>
              <a:t>Add data Engineering backbone as a </a:t>
            </a:r>
            <a:r>
              <a:rPr lang="en-US" dirty="0" err="1"/>
              <a:t>horizental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56685-F512-4FAC-96DF-5FFC3DCB1F7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0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atentView/" TargetMode="External"/><Relationship Id="rId7" Type="http://schemas.openxmlformats.org/officeDocument/2006/relationships/hyperlink" Target="https://www.latentview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atentview.com/blog/" TargetMode="External"/><Relationship Id="rId5" Type="http://schemas.openxmlformats.org/officeDocument/2006/relationships/hyperlink" Target="https://www.linkedin.com/company/latentview" TargetMode="External"/><Relationship Id="rId4" Type="http://schemas.openxmlformats.org/officeDocument/2006/relationships/hyperlink" Target="https://twitter.com/latentview?lang=en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0" y="0"/>
            <a:ext cx="12192000" cy="4611584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821343" y="960009"/>
            <a:ext cx="3879577" cy="618564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page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BE69B08-3482-49FC-A617-0DB4DAC84B53}"/>
              </a:ext>
            </a:extLst>
          </p:cNvPr>
          <p:cNvSpPr/>
          <p:nvPr/>
        </p:nvSpPr>
        <p:spPr>
          <a:xfrm>
            <a:off x="0" y="4611584"/>
            <a:ext cx="12192000" cy="2246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59">
            <a:extLst>
              <a:ext uri="{FF2B5EF4-FFF2-40B4-BE49-F238E27FC236}">
                <a16:creationId xmlns:a16="http://schemas.microsoft.com/office/drawing/2014/main" xmlns="" id="{5B0B0397-412B-4B04-A5E8-7B4CD5A1C0E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21343" y="2127612"/>
            <a:ext cx="4254313" cy="457200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Content Placeholder 59">
            <a:extLst>
              <a:ext uri="{FF2B5EF4-FFF2-40B4-BE49-F238E27FC236}">
                <a16:creationId xmlns:a16="http://schemas.microsoft.com/office/drawing/2014/main" xmlns="" id="{359C7133-707C-454A-9CAC-5B147D950A9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343" y="2562351"/>
            <a:ext cx="2637248" cy="42695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8" name="Content Placeholder 59">
            <a:extLst>
              <a:ext uri="{FF2B5EF4-FFF2-40B4-BE49-F238E27FC236}">
                <a16:creationId xmlns:a16="http://schemas.microsoft.com/office/drawing/2014/main" xmlns="" id="{359C7133-707C-454A-9CAC-5B147D950A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1343" y="4095726"/>
            <a:ext cx="2637248" cy="42695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5736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047C4-83AE-4983-8668-CA3B2B663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0CD0D9-E57F-4F00-8796-A314F5B6F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309295-8179-4208-B3F2-013E1495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F8AFE3-8C5D-4A94-9CCE-52821543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71D329-40CD-4A1E-AB91-1F8FA27F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2BA4-3C27-4A19-9DD1-BCE56F6BA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9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4344E-8840-41DC-8090-C221A51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BAEABEB-5113-4CB1-809E-E08D033F99F2}"/>
              </a:ext>
            </a:extLst>
          </p:cNvPr>
          <p:cNvSpPr txBox="1">
            <a:spLocks/>
          </p:cNvSpPr>
          <p:nvPr/>
        </p:nvSpPr>
        <p:spPr>
          <a:xfrm>
            <a:off x="16060" y="6677928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9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6">
            <a:extLst>
              <a:ext uri="{FF2B5EF4-FFF2-40B4-BE49-F238E27FC236}">
                <a16:creationId xmlns:a16="http://schemas.microsoft.com/office/drawing/2014/main" xmlns="" id="{9E7EBA95-D0B0-4EA6-8151-B221D815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55" y="58925"/>
            <a:ext cx="10940304" cy="4083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xmlns="" id="{8C19F0BD-CBF1-4551-925C-A110073FD9E5}"/>
              </a:ext>
            </a:extLst>
          </p:cNvPr>
          <p:cNvSpPr txBox="1">
            <a:spLocks/>
          </p:cNvSpPr>
          <p:nvPr/>
        </p:nvSpPr>
        <p:spPr>
          <a:xfrm>
            <a:off x="264159" y="1300766"/>
            <a:ext cx="1709495" cy="728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Primary colors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xmlns="" id="{3A39E8C3-E1BC-4BC7-9F05-F0E50DB6BBFD}"/>
              </a:ext>
            </a:extLst>
          </p:cNvPr>
          <p:cNvSpPr txBox="1">
            <a:spLocks/>
          </p:cNvSpPr>
          <p:nvPr/>
        </p:nvSpPr>
        <p:spPr>
          <a:xfrm>
            <a:off x="264159" y="3688063"/>
            <a:ext cx="1709495" cy="728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Secondary colors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E973D23-688C-4E1E-8684-22CAFB14E27F}"/>
              </a:ext>
            </a:extLst>
          </p:cNvPr>
          <p:cNvSpPr/>
          <p:nvPr/>
        </p:nvSpPr>
        <p:spPr>
          <a:xfrm>
            <a:off x="9826832" y="3688063"/>
            <a:ext cx="2136568" cy="593112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100, 90, 41, 43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20, 35, 72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99FB243-5890-4642-A892-C7486A1F57B2}"/>
              </a:ext>
            </a:extLst>
          </p:cNvPr>
          <p:cNvSpPr/>
          <p:nvPr/>
        </p:nvSpPr>
        <p:spPr>
          <a:xfrm>
            <a:off x="4784050" y="3688063"/>
            <a:ext cx="2136568" cy="593112"/>
          </a:xfrm>
          <a:prstGeom prst="rect">
            <a:avLst/>
          </a:prstGeom>
          <a:solidFill>
            <a:srgbClr val="18A3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77, 15, 33, 0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25, 164, 173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2DC063-D1F5-4C30-AAE8-AD2967B11447}"/>
              </a:ext>
            </a:extLst>
          </p:cNvPr>
          <p:cNvSpPr/>
          <p:nvPr/>
        </p:nvSpPr>
        <p:spPr>
          <a:xfrm>
            <a:off x="4784050" y="1318936"/>
            <a:ext cx="2136568" cy="59311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51, 43, 43, 8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128, 128, 128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D9C469-1688-449B-BB2D-D3A713ED39EC}"/>
              </a:ext>
            </a:extLst>
          </p:cNvPr>
          <p:cNvSpPr/>
          <p:nvPr/>
        </p:nvSpPr>
        <p:spPr>
          <a:xfrm>
            <a:off x="9826832" y="4389071"/>
            <a:ext cx="2136568" cy="593112"/>
          </a:xfrm>
          <a:prstGeom prst="rect">
            <a:avLst/>
          </a:prstGeom>
          <a:solidFill>
            <a:srgbClr val="052049">
              <a:lumMod val="25000"/>
              <a:lumOff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36, 17, 0, 0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154, 191, 248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6B62ACF-08A4-4D19-B150-0AABA3AD131A}"/>
              </a:ext>
            </a:extLst>
          </p:cNvPr>
          <p:cNvSpPr/>
          <p:nvPr/>
        </p:nvSpPr>
        <p:spPr>
          <a:xfrm>
            <a:off x="2274510" y="4389071"/>
            <a:ext cx="2136568" cy="593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26, 11, 4, 0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184, 206, 228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B048A2-16C7-44F6-A62D-2782C6F8C4EE}"/>
              </a:ext>
            </a:extLst>
          </p:cNvPr>
          <p:cNvSpPr/>
          <p:nvPr/>
        </p:nvSpPr>
        <p:spPr>
          <a:xfrm>
            <a:off x="4784050" y="4389071"/>
            <a:ext cx="2136568" cy="593112"/>
          </a:xfrm>
          <a:prstGeom prst="rect">
            <a:avLst/>
          </a:prstGeom>
          <a:solidFill>
            <a:srgbClr val="18A3A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36, 0, 10, 0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145, 234, 240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5DCFF48-7B26-44FA-9E19-59FE00E0EDF3}"/>
              </a:ext>
            </a:extLst>
          </p:cNvPr>
          <p:cNvSpPr/>
          <p:nvPr/>
        </p:nvSpPr>
        <p:spPr>
          <a:xfrm>
            <a:off x="4784050" y="2006089"/>
            <a:ext cx="2136568" cy="593112"/>
          </a:xfrm>
          <a:prstGeom prst="rect">
            <a:avLst/>
          </a:prstGeom>
          <a:solidFill>
            <a:srgbClr val="BFBF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25,	20, 20,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191, 191, 191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4FD6AEF-3BC9-4B69-94AD-5748F17BD6BC}"/>
              </a:ext>
            </a:extLst>
          </p:cNvPr>
          <p:cNvSpPr/>
          <p:nvPr/>
        </p:nvSpPr>
        <p:spPr>
          <a:xfrm>
            <a:off x="9826832" y="5090079"/>
            <a:ext cx="2136568" cy="593112"/>
          </a:xfrm>
          <a:prstGeom prst="rect">
            <a:avLst/>
          </a:prstGeom>
          <a:solidFill>
            <a:srgbClr val="052049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215, 230, 252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A204FA4-B6FE-46CC-8B10-5C70EA312BF4}"/>
              </a:ext>
            </a:extLst>
          </p:cNvPr>
          <p:cNvSpPr/>
          <p:nvPr/>
        </p:nvSpPr>
        <p:spPr>
          <a:xfrm>
            <a:off x="2274510" y="5090079"/>
            <a:ext cx="2136568" cy="593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13, 5, 1, 0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219, 230, 242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B6B26E6-9CF4-42A9-9E28-714E99452A1D}"/>
              </a:ext>
            </a:extLst>
          </p:cNvPr>
          <p:cNvSpPr/>
          <p:nvPr/>
        </p:nvSpPr>
        <p:spPr>
          <a:xfrm>
            <a:off x="4784050" y="5090079"/>
            <a:ext cx="2136568" cy="593112"/>
          </a:xfrm>
          <a:prstGeom prst="rect">
            <a:avLst/>
          </a:prstGeom>
          <a:solidFill>
            <a:srgbClr val="18A3AC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19, 0, 5, 0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200, 244, 247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8AA6DB8-1711-4140-A1F4-2FDA5D684765}"/>
              </a:ext>
            </a:extLst>
          </p:cNvPr>
          <p:cNvSpPr/>
          <p:nvPr/>
        </p:nvSpPr>
        <p:spPr>
          <a:xfrm>
            <a:off x="4784050" y="2707097"/>
            <a:ext cx="2136568" cy="5931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14, 11, 11, 0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217, 217, 217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A86F7E7-4D4C-43C6-A693-BE52619C8C20}"/>
              </a:ext>
            </a:extLst>
          </p:cNvPr>
          <p:cNvSpPr/>
          <p:nvPr/>
        </p:nvSpPr>
        <p:spPr>
          <a:xfrm>
            <a:off x="7293592" y="3688063"/>
            <a:ext cx="2160270" cy="593112"/>
          </a:xfrm>
          <a:prstGeom prst="rect">
            <a:avLst/>
          </a:prstGeom>
          <a:solidFill>
            <a:srgbClr val="779B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55, 31, 3, 0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199, 155, 202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F10F334-6E7F-4900-BCD0-2E1DA2FB5D1E}"/>
              </a:ext>
            </a:extLst>
          </p:cNvPr>
          <p:cNvSpPr/>
          <p:nvPr/>
        </p:nvSpPr>
        <p:spPr>
          <a:xfrm>
            <a:off x="7293592" y="4373863"/>
            <a:ext cx="2160270" cy="593112"/>
          </a:xfrm>
          <a:prstGeom prst="rect">
            <a:avLst/>
          </a:prstGeom>
          <a:solidFill>
            <a:srgbClr val="A0B6D9"/>
          </a:solidFill>
          <a:ln w="12700" cap="flat" cmpd="sng" algn="ctr">
            <a:solidFill>
              <a:srgbClr val="A0B6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36, 21, 3, 0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160, 182, 217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F37BB4B-EA83-4602-B031-1EE80792E11B}"/>
              </a:ext>
            </a:extLst>
          </p:cNvPr>
          <p:cNvSpPr/>
          <p:nvPr/>
        </p:nvSpPr>
        <p:spPr>
          <a:xfrm>
            <a:off x="7293590" y="5090079"/>
            <a:ext cx="2160270" cy="593112"/>
          </a:xfrm>
          <a:prstGeom prst="rect">
            <a:avLst/>
          </a:prstGeom>
          <a:solidFill>
            <a:srgbClr val="C5D4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20, 11, 0.4, 0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197, 212, 236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AD2806B-9005-4D6C-9F8D-64CAB5AA3399}"/>
              </a:ext>
            </a:extLst>
          </p:cNvPr>
          <p:cNvSpPr/>
          <p:nvPr/>
        </p:nvSpPr>
        <p:spPr>
          <a:xfrm>
            <a:off x="2274510" y="1300766"/>
            <a:ext cx="2136568" cy="593112"/>
          </a:xfrm>
          <a:prstGeom prst="rect">
            <a:avLst/>
          </a:prstGeom>
          <a:solidFill>
            <a:srgbClr val="1957A3"/>
          </a:solidFill>
          <a:ln w="12700" cap="flat" cmpd="sng" algn="ctr">
            <a:solidFill>
              <a:srgbClr val="16509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94, 72, 2, 0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27, 89, 164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6A6E859-301A-4D57-8858-6F4BB2178673}"/>
              </a:ext>
            </a:extLst>
          </p:cNvPr>
          <p:cNvSpPr/>
          <p:nvPr/>
        </p:nvSpPr>
        <p:spPr>
          <a:xfrm>
            <a:off x="2274510" y="2707097"/>
            <a:ext cx="2136568" cy="593112"/>
          </a:xfrm>
          <a:prstGeom prst="rect">
            <a:avLst/>
          </a:prstGeom>
          <a:solidFill>
            <a:srgbClr val="A5C6E8"/>
          </a:solidFill>
          <a:ln w="12700" cap="flat" cmpd="sng" algn="ctr">
            <a:solidFill>
              <a:srgbClr val="A5C6E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33, 13, 0. 0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165, 198, 232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901222-FC3B-4A4F-BB8B-05E51FA1BDB8}"/>
              </a:ext>
            </a:extLst>
          </p:cNvPr>
          <p:cNvSpPr/>
          <p:nvPr/>
        </p:nvSpPr>
        <p:spPr>
          <a:xfrm>
            <a:off x="2274510" y="2014788"/>
            <a:ext cx="2136568" cy="593112"/>
          </a:xfrm>
          <a:prstGeom prst="rect">
            <a:avLst/>
          </a:prstGeom>
          <a:solidFill>
            <a:srgbClr val="538ECB"/>
          </a:solidFill>
          <a:ln w="12700" cap="flat" cmpd="sng" algn="ctr">
            <a:solidFill>
              <a:srgbClr val="538EC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68, 36, 0, 0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83, 142, 203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AEE760A-E7E5-4D0D-954C-0E7C6382E3FA}"/>
              </a:ext>
            </a:extLst>
          </p:cNvPr>
          <p:cNvSpPr/>
          <p:nvPr/>
        </p:nvSpPr>
        <p:spPr>
          <a:xfrm>
            <a:off x="2274510" y="3688063"/>
            <a:ext cx="2136568" cy="59311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72, 41, 5, 0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78, 133, 188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0DDA1AEC-9C4B-4577-B755-750800CDE8BA}"/>
              </a:ext>
            </a:extLst>
          </p:cNvPr>
          <p:cNvSpPr txBox="1">
            <a:spLocks/>
          </p:cNvSpPr>
          <p:nvPr/>
        </p:nvSpPr>
        <p:spPr>
          <a:xfrm>
            <a:off x="16060" y="6677928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8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4344E-8840-41DC-8090-C221A510CE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Sample text</a:t>
            </a:r>
          </a:p>
        </p:txBody>
      </p:sp>
      <p:sp>
        <p:nvSpPr>
          <p:cNvPr id="8" name="Shape 4526"/>
          <p:cNvSpPr/>
          <p:nvPr/>
        </p:nvSpPr>
        <p:spPr>
          <a:xfrm flipH="1">
            <a:off x="1161261" y="1888249"/>
            <a:ext cx="690302" cy="690300"/>
          </a:xfrm>
          <a:prstGeom prst="ellipse">
            <a:avLst/>
          </a:prstGeom>
          <a:solidFill>
            <a:schemeClr val="accent4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9" name="Shape 4526"/>
          <p:cNvSpPr/>
          <p:nvPr/>
        </p:nvSpPr>
        <p:spPr>
          <a:xfrm flipH="1">
            <a:off x="4201316" y="1888249"/>
            <a:ext cx="690302" cy="690300"/>
          </a:xfrm>
          <a:prstGeom prst="ellipse">
            <a:avLst/>
          </a:prstGeom>
          <a:solidFill>
            <a:srgbClr val="002060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10" name="Shape 4526"/>
          <p:cNvSpPr/>
          <p:nvPr/>
        </p:nvSpPr>
        <p:spPr>
          <a:xfrm flipH="1">
            <a:off x="7241371" y="1888249"/>
            <a:ext cx="690302" cy="690300"/>
          </a:xfrm>
          <a:prstGeom prst="ellipse">
            <a:avLst/>
          </a:prstGeom>
          <a:solidFill>
            <a:schemeClr val="accent3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1427" y="1890963"/>
            <a:ext cx="684872" cy="68487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205855" y="982113"/>
            <a:ext cx="11728012" cy="756822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</a:t>
            </a:r>
            <a:br>
              <a:rPr lang="en-US" dirty="0"/>
            </a:br>
            <a:r>
              <a:rPr lang="en-US" dirty="0"/>
              <a:t>a galley of type and scrambled it to make a type specimen book.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20575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220575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77737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rgbClr val="00206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3277737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340285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6340285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9" hasCustomPrompt="1"/>
          </p:nvPr>
        </p:nvSpPr>
        <p:spPr>
          <a:xfrm>
            <a:off x="9362193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21" name="Content Placeholder 10"/>
          <p:cNvSpPr>
            <a:spLocks noGrp="1"/>
          </p:cNvSpPr>
          <p:nvPr>
            <p:ph sz="quarter" idx="20" hasCustomPrompt="1"/>
          </p:nvPr>
        </p:nvSpPr>
        <p:spPr>
          <a:xfrm>
            <a:off x="9362193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21" hasCustomPrompt="1"/>
          </p:nvPr>
        </p:nvSpPr>
        <p:spPr>
          <a:xfrm>
            <a:off x="1214504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2" hasCustomPrompt="1"/>
          </p:nvPr>
        </p:nvSpPr>
        <p:spPr>
          <a:xfrm>
            <a:off x="4254559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4" name="Content Placeholder 10"/>
          <p:cNvSpPr>
            <a:spLocks noGrp="1"/>
          </p:cNvSpPr>
          <p:nvPr>
            <p:ph sz="quarter" idx="23" hasCustomPrompt="1"/>
          </p:nvPr>
        </p:nvSpPr>
        <p:spPr>
          <a:xfrm>
            <a:off x="7294614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4" hasCustomPrompt="1"/>
          </p:nvPr>
        </p:nvSpPr>
        <p:spPr>
          <a:xfrm>
            <a:off x="10331955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438697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710" y="4484"/>
            <a:ext cx="6215310" cy="685351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Rectangle 62"/>
          <p:cNvSpPr/>
          <p:nvPr/>
        </p:nvSpPr>
        <p:spPr>
          <a:xfrm>
            <a:off x="0" y="-13853"/>
            <a:ext cx="6215310" cy="6871853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entagon 66"/>
          <p:cNvSpPr/>
          <p:nvPr/>
        </p:nvSpPr>
        <p:spPr>
          <a:xfrm>
            <a:off x="6212314" y="578981"/>
            <a:ext cx="1185657" cy="641298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Pentagon 71"/>
          <p:cNvSpPr/>
          <p:nvPr/>
        </p:nvSpPr>
        <p:spPr>
          <a:xfrm>
            <a:off x="6212314" y="1954531"/>
            <a:ext cx="1169399" cy="632502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6212314" y="3321285"/>
            <a:ext cx="1169399" cy="632502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Pentagon 80"/>
          <p:cNvSpPr/>
          <p:nvPr/>
        </p:nvSpPr>
        <p:spPr>
          <a:xfrm>
            <a:off x="6212314" y="4688038"/>
            <a:ext cx="1169399" cy="63250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324396" y="2964873"/>
            <a:ext cx="3591716" cy="914401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8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7750522" y="587306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8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439087" y="723900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425439" y="2095052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8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425439" y="3461806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8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425439" y="4828559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89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736874" y="1958458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1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7736874" y="3325212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2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7736874" y="4691965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89097DD5-8847-43DE-B3AE-BE5A64A94902}"/>
              </a:ext>
            </a:extLst>
          </p:cNvPr>
          <p:cNvSpPr/>
          <p:nvPr/>
        </p:nvSpPr>
        <p:spPr>
          <a:xfrm flipH="1">
            <a:off x="11037890" y="6196877"/>
            <a:ext cx="1149348" cy="656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000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 flipH="1">
            <a:off x="0" y="2034284"/>
            <a:ext cx="12192000" cy="1570232"/>
          </a:xfrm>
          <a:custGeom>
            <a:avLst/>
            <a:gdLst>
              <a:gd name="connsiteX0" fmla="*/ 0 w 12192000"/>
              <a:gd name="connsiteY0" fmla="*/ 0 h 1570232"/>
              <a:gd name="connsiteX1" fmla="*/ 10058950 w 12192000"/>
              <a:gd name="connsiteY1" fmla="*/ 0 h 1570232"/>
              <a:gd name="connsiteX2" fmla="*/ 10062651 w 12192000"/>
              <a:gd name="connsiteY2" fmla="*/ 36710 h 1570232"/>
              <a:gd name="connsiteX3" fmla="*/ 10842373 w 12192000"/>
              <a:gd name="connsiteY3" fmla="*/ 672200 h 1570232"/>
              <a:gd name="connsiteX4" fmla="*/ 11622095 w 12192000"/>
              <a:gd name="connsiteY4" fmla="*/ 36710 h 1570232"/>
              <a:gd name="connsiteX5" fmla="*/ 11625796 w 12192000"/>
              <a:gd name="connsiteY5" fmla="*/ 0 h 1570232"/>
              <a:gd name="connsiteX6" fmla="*/ 12192000 w 12192000"/>
              <a:gd name="connsiteY6" fmla="*/ 0 h 1570232"/>
              <a:gd name="connsiteX7" fmla="*/ 12192000 w 12192000"/>
              <a:gd name="connsiteY7" fmla="*/ 1570232 h 1570232"/>
              <a:gd name="connsiteX8" fmla="*/ 0 w 12192000"/>
              <a:gd name="connsiteY8" fmla="*/ 1570232 h 15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70232">
                <a:moveTo>
                  <a:pt x="0" y="0"/>
                </a:moveTo>
                <a:lnTo>
                  <a:pt x="10058950" y="0"/>
                </a:lnTo>
                <a:lnTo>
                  <a:pt x="10062651" y="36710"/>
                </a:lnTo>
                <a:cubicBezTo>
                  <a:pt x="10136865" y="399383"/>
                  <a:pt x="10457759" y="672200"/>
                  <a:pt x="10842373" y="672200"/>
                </a:cubicBezTo>
                <a:cubicBezTo>
                  <a:pt x="11226987" y="672200"/>
                  <a:pt x="11547881" y="399383"/>
                  <a:pt x="11622095" y="36710"/>
                </a:cubicBezTo>
                <a:lnTo>
                  <a:pt x="11625796" y="0"/>
                </a:lnTo>
                <a:lnTo>
                  <a:pt x="12192000" y="0"/>
                </a:lnTo>
                <a:lnTo>
                  <a:pt x="12192000" y="1570232"/>
                </a:lnTo>
                <a:lnTo>
                  <a:pt x="0" y="1570232"/>
                </a:lnTo>
                <a:close/>
              </a:path>
            </a:pathLst>
          </a:cu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flipH="1">
            <a:off x="711199" y="1272168"/>
            <a:ext cx="1276856" cy="1276852"/>
          </a:xfrm>
          <a:prstGeom prst="ellipse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Content Placeholder 59"/>
          <p:cNvSpPr>
            <a:spLocks noGrp="1"/>
          </p:cNvSpPr>
          <p:nvPr>
            <p:ph sz="quarter" idx="10" hasCustomPrompt="1"/>
          </p:nvPr>
        </p:nvSpPr>
        <p:spPr>
          <a:xfrm>
            <a:off x="3259212" y="2362200"/>
            <a:ext cx="5673576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892045" y="1597544"/>
            <a:ext cx="915165" cy="626101"/>
            <a:chOff x="1322" y="702"/>
            <a:chExt cx="744" cy="509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802" y="886"/>
              <a:ext cx="96" cy="103"/>
            </a:xfrm>
            <a:custGeom>
              <a:avLst/>
              <a:gdLst>
                <a:gd name="T0" fmla="*/ 208 w 478"/>
                <a:gd name="T1" fmla="*/ 245 h 518"/>
                <a:gd name="T2" fmla="*/ 166 w 478"/>
                <a:gd name="T3" fmla="*/ 266 h 518"/>
                <a:gd name="T4" fmla="*/ 136 w 478"/>
                <a:gd name="T5" fmla="*/ 303 h 518"/>
                <a:gd name="T6" fmla="*/ 125 w 478"/>
                <a:gd name="T7" fmla="*/ 350 h 518"/>
                <a:gd name="T8" fmla="*/ 136 w 478"/>
                <a:gd name="T9" fmla="*/ 398 h 518"/>
                <a:gd name="T10" fmla="*/ 166 w 478"/>
                <a:gd name="T11" fmla="*/ 435 h 518"/>
                <a:gd name="T12" fmla="*/ 208 w 478"/>
                <a:gd name="T13" fmla="*/ 455 h 518"/>
                <a:gd name="T14" fmla="*/ 257 w 478"/>
                <a:gd name="T15" fmla="*/ 455 h 518"/>
                <a:gd name="T16" fmla="*/ 300 w 478"/>
                <a:gd name="T17" fmla="*/ 435 h 518"/>
                <a:gd name="T18" fmla="*/ 330 w 478"/>
                <a:gd name="T19" fmla="*/ 398 h 518"/>
                <a:gd name="T20" fmla="*/ 340 w 478"/>
                <a:gd name="T21" fmla="*/ 350 h 518"/>
                <a:gd name="T22" fmla="*/ 330 w 478"/>
                <a:gd name="T23" fmla="*/ 303 h 518"/>
                <a:gd name="T24" fmla="*/ 300 w 478"/>
                <a:gd name="T25" fmla="*/ 266 h 518"/>
                <a:gd name="T26" fmla="*/ 257 w 478"/>
                <a:gd name="T27" fmla="*/ 245 h 518"/>
                <a:gd name="T28" fmla="*/ 81 w 478"/>
                <a:gd name="T29" fmla="*/ 0 h 518"/>
                <a:gd name="T30" fmla="*/ 209 w 478"/>
                <a:gd name="T31" fmla="*/ 184 h 518"/>
                <a:gd name="T32" fmla="*/ 256 w 478"/>
                <a:gd name="T33" fmla="*/ 184 h 518"/>
                <a:gd name="T34" fmla="*/ 299 w 478"/>
                <a:gd name="T35" fmla="*/ 196 h 518"/>
                <a:gd name="T36" fmla="*/ 443 w 478"/>
                <a:gd name="T37" fmla="*/ 49 h 518"/>
                <a:gd name="T38" fmla="*/ 369 w 478"/>
                <a:gd name="T39" fmla="*/ 254 h 518"/>
                <a:gd name="T40" fmla="*/ 392 w 478"/>
                <a:gd name="T41" fmla="*/ 298 h 518"/>
                <a:gd name="T42" fmla="*/ 400 w 478"/>
                <a:gd name="T43" fmla="*/ 350 h 518"/>
                <a:gd name="T44" fmla="*/ 386 w 478"/>
                <a:gd name="T45" fmla="*/ 415 h 518"/>
                <a:gd name="T46" fmla="*/ 351 w 478"/>
                <a:gd name="T47" fmla="*/ 469 h 518"/>
                <a:gd name="T48" fmla="*/ 298 w 478"/>
                <a:gd name="T49" fmla="*/ 506 h 518"/>
                <a:gd name="T50" fmla="*/ 233 w 478"/>
                <a:gd name="T51" fmla="*/ 518 h 518"/>
                <a:gd name="T52" fmla="*/ 168 w 478"/>
                <a:gd name="T53" fmla="*/ 506 h 518"/>
                <a:gd name="T54" fmla="*/ 115 w 478"/>
                <a:gd name="T55" fmla="*/ 469 h 518"/>
                <a:gd name="T56" fmla="*/ 78 w 478"/>
                <a:gd name="T57" fmla="*/ 415 h 518"/>
                <a:gd name="T58" fmla="*/ 66 w 478"/>
                <a:gd name="T59" fmla="*/ 350 h 518"/>
                <a:gd name="T60" fmla="*/ 77 w 478"/>
                <a:gd name="T61" fmla="*/ 289 h 518"/>
                <a:gd name="T62" fmla="*/ 108 w 478"/>
                <a:gd name="T63" fmla="*/ 238 h 518"/>
                <a:gd name="T64" fmla="*/ 40 w 478"/>
                <a:gd name="T65" fmla="*/ 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8" h="518">
                  <a:moveTo>
                    <a:pt x="233" y="242"/>
                  </a:moveTo>
                  <a:lnTo>
                    <a:pt x="208" y="245"/>
                  </a:lnTo>
                  <a:lnTo>
                    <a:pt x="185" y="253"/>
                  </a:lnTo>
                  <a:lnTo>
                    <a:pt x="166" y="266"/>
                  </a:lnTo>
                  <a:lnTo>
                    <a:pt x="149" y="282"/>
                  </a:lnTo>
                  <a:lnTo>
                    <a:pt x="136" y="303"/>
                  </a:lnTo>
                  <a:lnTo>
                    <a:pt x="128" y="326"/>
                  </a:lnTo>
                  <a:lnTo>
                    <a:pt x="125" y="350"/>
                  </a:lnTo>
                  <a:lnTo>
                    <a:pt x="128" y="375"/>
                  </a:lnTo>
                  <a:lnTo>
                    <a:pt x="136" y="398"/>
                  </a:lnTo>
                  <a:lnTo>
                    <a:pt x="149" y="417"/>
                  </a:lnTo>
                  <a:lnTo>
                    <a:pt x="166" y="435"/>
                  </a:lnTo>
                  <a:lnTo>
                    <a:pt x="185" y="447"/>
                  </a:lnTo>
                  <a:lnTo>
                    <a:pt x="208" y="455"/>
                  </a:lnTo>
                  <a:lnTo>
                    <a:pt x="233" y="459"/>
                  </a:lnTo>
                  <a:lnTo>
                    <a:pt x="257" y="455"/>
                  </a:lnTo>
                  <a:lnTo>
                    <a:pt x="280" y="447"/>
                  </a:lnTo>
                  <a:lnTo>
                    <a:pt x="300" y="435"/>
                  </a:lnTo>
                  <a:lnTo>
                    <a:pt x="316" y="417"/>
                  </a:lnTo>
                  <a:lnTo>
                    <a:pt x="330" y="398"/>
                  </a:lnTo>
                  <a:lnTo>
                    <a:pt x="338" y="375"/>
                  </a:lnTo>
                  <a:lnTo>
                    <a:pt x="340" y="350"/>
                  </a:lnTo>
                  <a:lnTo>
                    <a:pt x="338" y="326"/>
                  </a:lnTo>
                  <a:lnTo>
                    <a:pt x="330" y="303"/>
                  </a:lnTo>
                  <a:lnTo>
                    <a:pt x="316" y="282"/>
                  </a:lnTo>
                  <a:lnTo>
                    <a:pt x="300" y="266"/>
                  </a:lnTo>
                  <a:lnTo>
                    <a:pt x="280" y="253"/>
                  </a:lnTo>
                  <a:lnTo>
                    <a:pt x="257" y="245"/>
                  </a:lnTo>
                  <a:lnTo>
                    <a:pt x="233" y="242"/>
                  </a:lnTo>
                  <a:close/>
                  <a:moveTo>
                    <a:pt x="81" y="0"/>
                  </a:moveTo>
                  <a:lnTo>
                    <a:pt x="185" y="189"/>
                  </a:lnTo>
                  <a:lnTo>
                    <a:pt x="209" y="184"/>
                  </a:lnTo>
                  <a:lnTo>
                    <a:pt x="233" y="182"/>
                  </a:lnTo>
                  <a:lnTo>
                    <a:pt x="256" y="184"/>
                  </a:lnTo>
                  <a:lnTo>
                    <a:pt x="278" y="189"/>
                  </a:lnTo>
                  <a:lnTo>
                    <a:pt x="299" y="196"/>
                  </a:lnTo>
                  <a:lnTo>
                    <a:pt x="406" y="23"/>
                  </a:lnTo>
                  <a:lnTo>
                    <a:pt x="443" y="49"/>
                  </a:lnTo>
                  <a:lnTo>
                    <a:pt x="478" y="79"/>
                  </a:lnTo>
                  <a:lnTo>
                    <a:pt x="369" y="254"/>
                  </a:lnTo>
                  <a:lnTo>
                    <a:pt x="383" y="276"/>
                  </a:lnTo>
                  <a:lnTo>
                    <a:pt x="392" y="298"/>
                  </a:lnTo>
                  <a:lnTo>
                    <a:pt x="398" y="324"/>
                  </a:lnTo>
                  <a:lnTo>
                    <a:pt x="400" y="350"/>
                  </a:lnTo>
                  <a:lnTo>
                    <a:pt x="397" y="384"/>
                  </a:lnTo>
                  <a:lnTo>
                    <a:pt x="386" y="415"/>
                  </a:lnTo>
                  <a:lnTo>
                    <a:pt x="372" y="444"/>
                  </a:lnTo>
                  <a:lnTo>
                    <a:pt x="351" y="469"/>
                  </a:lnTo>
                  <a:lnTo>
                    <a:pt x="326" y="490"/>
                  </a:lnTo>
                  <a:lnTo>
                    <a:pt x="298" y="506"/>
                  </a:lnTo>
                  <a:lnTo>
                    <a:pt x="266" y="515"/>
                  </a:lnTo>
                  <a:lnTo>
                    <a:pt x="233" y="518"/>
                  </a:lnTo>
                  <a:lnTo>
                    <a:pt x="199" y="515"/>
                  </a:lnTo>
                  <a:lnTo>
                    <a:pt x="168" y="506"/>
                  </a:lnTo>
                  <a:lnTo>
                    <a:pt x="140" y="490"/>
                  </a:lnTo>
                  <a:lnTo>
                    <a:pt x="115" y="469"/>
                  </a:lnTo>
                  <a:lnTo>
                    <a:pt x="94" y="444"/>
                  </a:lnTo>
                  <a:lnTo>
                    <a:pt x="78" y="415"/>
                  </a:lnTo>
                  <a:lnTo>
                    <a:pt x="69" y="384"/>
                  </a:lnTo>
                  <a:lnTo>
                    <a:pt x="66" y="350"/>
                  </a:lnTo>
                  <a:lnTo>
                    <a:pt x="68" y="319"/>
                  </a:lnTo>
                  <a:lnTo>
                    <a:pt x="77" y="289"/>
                  </a:lnTo>
                  <a:lnTo>
                    <a:pt x="91" y="262"/>
                  </a:lnTo>
                  <a:lnTo>
                    <a:pt x="108" y="238"/>
                  </a:lnTo>
                  <a:lnTo>
                    <a:pt x="0" y="43"/>
                  </a:lnTo>
                  <a:lnTo>
                    <a:pt x="40" y="18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909" y="702"/>
              <a:ext cx="114" cy="157"/>
            </a:xfrm>
            <a:custGeom>
              <a:avLst/>
              <a:gdLst>
                <a:gd name="T0" fmla="*/ 379 w 569"/>
                <a:gd name="T1" fmla="*/ 63 h 787"/>
                <a:gd name="T2" fmla="*/ 335 w 569"/>
                <a:gd name="T3" fmla="*/ 85 h 787"/>
                <a:gd name="T4" fmla="*/ 306 w 569"/>
                <a:gd name="T5" fmla="*/ 121 h 787"/>
                <a:gd name="T6" fmla="*/ 296 w 569"/>
                <a:gd name="T7" fmla="*/ 168 h 787"/>
                <a:gd name="T8" fmla="*/ 306 w 569"/>
                <a:gd name="T9" fmla="*/ 216 h 787"/>
                <a:gd name="T10" fmla="*/ 335 w 569"/>
                <a:gd name="T11" fmla="*/ 253 h 787"/>
                <a:gd name="T12" fmla="*/ 379 w 569"/>
                <a:gd name="T13" fmla="*/ 274 h 787"/>
                <a:gd name="T14" fmla="*/ 427 w 569"/>
                <a:gd name="T15" fmla="*/ 274 h 787"/>
                <a:gd name="T16" fmla="*/ 469 w 569"/>
                <a:gd name="T17" fmla="*/ 253 h 787"/>
                <a:gd name="T18" fmla="*/ 499 w 569"/>
                <a:gd name="T19" fmla="*/ 216 h 787"/>
                <a:gd name="T20" fmla="*/ 510 w 569"/>
                <a:gd name="T21" fmla="*/ 168 h 787"/>
                <a:gd name="T22" fmla="*/ 499 w 569"/>
                <a:gd name="T23" fmla="*/ 121 h 787"/>
                <a:gd name="T24" fmla="*/ 469 w 569"/>
                <a:gd name="T25" fmla="*/ 85 h 787"/>
                <a:gd name="T26" fmla="*/ 427 w 569"/>
                <a:gd name="T27" fmla="*/ 63 h 787"/>
                <a:gd name="T28" fmla="*/ 402 w 569"/>
                <a:gd name="T29" fmla="*/ 0 h 787"/>
                <a:gd name="T30" fmla="*/ 467 w 569"/>
                <a:gd name="T31" fmla="*/ 14 h 787"/>
                <a:gd name="T32" fmla="*/ 521 w 569"/>
                <a:gd name="T33" fmla="*/ 49 h 787"/>
                <a:gd name="T34" fmla="*/ 557 w 569"/>
                <a:gd name="T35" fmla="*/ 103 h 787"/>
                <a:gd name="T36" fmla="*/ 569 w 569"/>
                <a:gd name="T37" fmla="*/ 168 h 787"/>
                <a:gd name="T38" fmla="*/ 557 w 569"/>
                <a:gd name="T39" fmla="*/ 233 h 787"/>
                <a:gd name="T40" fmla="*/ 521 w 569"/>
                <a:gd name="T41" fmla="*/ 287 h 787"/>
                <a:gd name="T42" fmla="*/ 467 w 569"/>
                <a:gd name="T43" fmla="*/ 324 h 787"/>
                <a:gd name="T44" fmla="*/ 402 w 569"/>
                <a:gd name="T45" fmla="*/ 336 h 787"/>
                <a:gd name="T46" fmla="*/ 356 w 569"/>
                <a:gd name="T47" fmla="*/ 331 h 787"/>
                <a:gd name="T48" fmla="*/ 38 w 569"/>
                <a:gd name="T49" fmla="*/ 760 h 787"/>
                <a:gd name="T50" fmla="*/ 280 w 569"/>
                <a:gd name="T51" fmla="*/ 282 h 787"/>
                <a:gd name="T52" fmla="*/ 247 w 569"/>
                <a:gd name="T53" fmla="*/ 230 h 787"/>
                <a:gd name="T54" fmla="*/ 235 w 569"/>
                <a:gd name="T55" fmla="*/ 168 h 787"/>
                <a:gd name="T56" fmla="*/ 249 w 569"/>
                <a:gd name="T57" fmla="*/ 103 h 787"/>
                <a:gd name="T58" fmla="*/ 284 w 569"/>
                <a:gd name="T59" fmla="*/ 49 h 787"/>
                <a:gd name="T60" fmla="*/ 338 w 569"/>
                <a:gd name="T61" fmla="*/ 14 h 787"/>
                <a:gd name="T62" fmla="*/ 402 w 569"/>
                <a:gd name="T63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9" h="787">
                  <a:moveTo>
                    <a:pt x="402" y="61"/>
                  </a:moveTo>
                  <a:lnTo>
                    <a:pt x="379" y="63"/>
                  </a:lnTo>
                  <a:lnTo>
                    <a:pt x="356" y="72"/>
                  </a:lnTo>
                  <a:lnTo>
                    <a:pt x="335" y="85"/>
                  </a:lnTo>
                  <a:lnTo>
                    <a:pt x="318" y="101"/>
                  </a:lnTo>
                  <a:lnTo>
                    <a:pt x="306" y="121"/>
                  </a:lnTo>
                  <a:lnTo>
                    <a:pt x="298" y="144"/>
                  </a:lnTo>
                  <a:lnTo>
                    <a:pt x="296" y="168"/>
                  </a:lnTo>
                  <a:lnTo>
                    <a:pt x="298" y="193"/>
                  </a:lnTo>
                  <a:lnTo>
                    <a:pt x="306" y="216"/>
                  </a:lnTo>
                  <a:lnTo>
                    <a:pt x="318" y="236"/>
                  </a:lnTo>
                  <a:lnTo>
                    <a:pt x="335" y="253"/>
                  </a:lnTo>
                  <a:lnTo>
                    <a:pt x="356" y="265"/>
                  </a:lnTo>
                  <a:lnTo>
                    <a:pt x="379" y="274"/>
                  </a:lnTo>
                  <a:lnTo>
                    <a:pt x="402" y="277"/>
                  </a:lnTo>
                  <a:lnTo>
                    <a:pt x="427" y="274"/>
                  </a:lnTo>
                  <a:lnTo>
                    <a:pt x="450" y="265"/>
                  </a:lnTo>
                  <a:lnTo>
                    <a:pt x="469" y="253"/>
                  </a:lnTo>
                  <a:lnTo>
                    <a:pt x="486" y="236"/>
                  </a:lnTo>
                  <a:lnTo>
                    <a:pt x="499" y="216"/>
                  </a:lnTo>
                  <a:lnTo>
                    <a:pt x="507" y="193"/>
                  </a:lnTo>
                  <a:lnTo>
                    <a:pt x="510" y="168"/>
                  </a:lnTo>
                  <a:lnTo>
                    <a:pt x="507" y="144"/>
                  </a:lnTo>
                  <a:lnTo>
                    <a:pt x="499" y="121"/>
                  </a:lnTo>
                  <a:lnTo>
                    <a:pt x="486" y="101"/>
                  </a:lnTo>
                  <a:lnTo>
                    <a:pt x="469" y="85"/>
                  </a:lnTo>
                  <a:lnTo>
                    <a:pt x="450" y="72"/>
                  </a:lnTo>
                  <a:lnTo>
                    <a:pt x="427" y="63"/>
                  </a:lnTo>
                  <a:lnTo>
                    <a:pt x="402" y="61"/>
                  </a:lnTo>
                  <a:close/>
                  <a:moveTo>
                    <a:pt x="402" y="0"/>
                  </a:moveTo>
                  <a:lnTo>
                    <a:pt x="436" y="3"/>
                  </a:lnTo>
                  <a:lnTo>
                    <a:pt x="467" y="14"/>
                  </a:lnTo>
                  <a:lnTo>
                    <a:pt x="496" y="29"/>
                  </a:lnTo>
                  <a:lnTo>
                    <a:pt x="521" y="49"/>
                  </a:lnTo>
                  <a:lnTo>
                    <a:pt x="541" y="74"/>
                  </a:lnTo>
                  <a:lnTo>
                    <a:pt x="557" y="103"/>
                  </a:lnTo>
                  <a:lnTo>
                    <a:pt x="566" y="135"/>
                  </a:lnTo>
                  <a:lnTo>
                    <a:pt x="569" y="168"/>
                  </a:lnTo>
                  <a:lnTo>
                    <a:pt x="566" y="203"/>
                  </a:lnTo>
                  <a:lnTo>
                    <a:pt x="557" y="233"/>
                  </a:lnTo>
                  <a:lnTo>
                    <a:pt x="541" y="262"/>
                  </a:lnTo>
                  <a:lnTo>
                    <a:pt x="521" y="287"/>
                  </a:lnTo>
                  <a:lnTo>
                    <a:pt x="496" y="308"/>
                  </a:lnTo>
                  <a:lnTo>
                    <a:pt x="467" y="324"/>
                  </a:lnTo>
                  <a:lnTo>
                    <a:pt x="436" y="333"/>
                  </a:lnTo>
                  <a:lnTo>
                    <a:pt x="402" y="336"/>
                  </a:lnTo>
                  <a:lnTo>
                    <a:pt x="379" y="335"/>
                  </a:lnTo>
                  <a:lnTo>
                    <a:pt x="356" y="331"/>
                  </a:lnTo>
                  <a:lnTo>
                    <a:pt x="74" y="787"/>
                  </a:lnTo>
                  <a:lnTo>
                    <a:pt x="38" y="760"/>
                  </a:lnTo>
                  <a:lnTo>
                    <a:pt x="0" y="735"/>
                  </a:lnTo>
                  <a:lnTo>
                    <a:pt x="280" y="282"/>
                  </a:lnTo>
                  <a:lnTo>
                    <a:pt x="260" y="257"/>
                  </a:lnTo>
                  <a:lnTo>
                    <a:pt x="247" y="230"/>
                  </a:lnTo>
                  <a:lnTo>
                    <a:pt x="239" y="200"/>
                  </a:lnTo>
                  <a:lnTo>
                    <a:pt x="235" y="168"/>
                  </a:lnTo>
                  <a:lnTo>
                    <a:pt x="239" y="135"/>
                  </a:lnTo>
                  <a:lnTo>
                    <a:pt x="249" y="103"/>
                  </a:lnTo>
                  <a:lnTo>
                    <a:pt x="264" y="74"/>
                  </a:lnTo>
                  <a:lnTo>
                    <a:pt x="284" y="49"/>
                  </a:lnTo>
                  <a:lnTo>
                    <a:pt x="309" y="29"/>
                  </a:lnTo>
                  <a:lnTo>
                    <a:pt x="338" y="14"/>
                  </a:lnTo>
                  <a:lnTo>
                    <a:pt x="369" y="3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322" y="744"/>
              <a:ext cx="472" cy="282"/>
            </a:xfrm>
            <a:custGeom>
              <a:avLst/>
              <a:gdLst>
                <a:gd name="T0" fmla="*/ 1519 w 2361"/>
                <a:gd name="T1" fmla="*/ 1158 h 1410"/>
                <a:gd name="T2" fmla="*/ 1480 w 2361"/>
                <a:gd name="T3" fmla="*/ 1242 h 1410"/>
                <a:gd name="T4" fmla="*/ 1519 w 2361"/>
                <a:gd name="T5" fmla="*/ 1327 h 1410"/>
                <a:gd name="T6" fmla="*/ 1611 w 2361"/>
                <a:gd name="T7" fmla="*/ 1347 h 1410"/>
                <a:gd name="T8" fmla="*/ 1683 w 2361"/>
                <a:gd name="T9" fmla="*/ 1290 h 1410"/>
                <a:gd name="T10" fmla="*/ 1683 w 2361"/>
                <a:gd name="T11" fmla="*/ 1195 h 1410"/>
                <a:gd name="T12" fmla="*/ 1611 w 2361"/>
                <a:gd name="T13" fmla="*/ 1137 h 1410"/>
                <a:gd name="T14" fmla="*/ 120 w 2361"/>
                <a:gd name="T15" fmla="*/ 824 h 1410"/>
                <a:gd name="T16" fmla="*/ 63 w 2361"/>
                <a:gd name="T17" fmla="*/ 896 h 1410"/>
                <a:gd name="T18" fmla="*/ 83 w 2361"/>
                <a:gd name="T19" fmla="*/ 989 h 1410"/>
                <a:gd name="T20" fmla="*/ 167 w 2361"/>
                <a:gd name="T21" fmla="*/ 1029 h 1410"/>
                <a:gd name="T22" fmla="*/ 251 w 2361"/>
                <a:gd name="T23" fmla="*/ 989 h 1410"/>
                <a:gd name="T24" fmla="*/ 272 w 2361"/>
                <a:gd name="T25" fmla="*/ 896 h 1410"/>
                <a:gd name="T26" fmla="*/ 215 w 2361"/>
                <a:gd name="T27" fmla="*/ 824 h 1410"/>
                <a:gd name="T28" fmla="*/ 1049 w 2361"/>
                <a:gd name="T29" fmla="*/ 243 h 1410"/>
                <a:gd name="T30" fmla="*/ 977 w 2361"/>
                <a:gd name="T31" fmla="*/ 301 h 1410"/>
                <a:gd name="T32" fmla="*/ 977 w 2361"/>
                <a:gd name="T33" fmla="*/ 396 h 1410"/>
                <a:gd name="T34" fmla="*/ 1049 w 2361"/>
                <a:gd name="T35" fmla="*/ 454 h 1410"/>
                <a:gd name="T36" fmla="*/ 1141 w 2361"/>
                <a:gd name="T37" fmla="*/ 433 h 1410"/>
                <a:gd name="T38" fmla="*/ 1181 w 2361"/>
                <a:gd name="T39" fmla="*/ 348 h 1410"/>
                <a:gd name="T40" fmla="*/ 1141 w 2361"/>
                <a:gd name="T41" fmla="*/ 265 h 1410"/>
                <a:gd name="T42" fmla="*/ 2122 w 2361"/>
                <a:gd name="T43" fmla="*/ 60 h 1410"/>
                <a:gd name="T44" fmla="*/ 2039 w 2361"/>
                <a:gd name="T45" fmla="*/ 101 h 1410"/>
                <a:gd name="T46" fmla="*/ 2018 w 2361"/>
                <a:gd name="T47" fmla="*/ 193 h 1410"/>
                <a:gd name="T48" fmla="*/ 2075 w 2361"/>
                <a:gd name="T49" fmla="*/ 265 h 1410"/>
                <a:gd name="T50" fmla="*/ 2169 w 2361"/>
                <a:gd name="T51" fmla="*/ 265 h 1410"/>
                <a:gd name="T52" fmla="*/ 2226 w 2361"/>
                <a:gd name="T53" fmla="*/ 193 h 1410"/>
                <a:gd name="T54" fmla="*/ 2206 w 2361"/>
                <a:gd name="T55" fmla="*/ 101 h 1410"/>
                <a:gd name="T56" fmla="*/ 2122 w 2361"/>
                <a:gd name="T57" fmla="*/ 60 h 1410"/>
                <a:gd name="T58" fmla="*/ 2216 w 2361"/>
                <a:gd name="T59" fmla="*/ 29 h 1410"/>
                <a:gd name="T60" fmla="*/ 2286 w 2361"/>
                <a:gd name="T61" fmla="*/ 134 h 1410"/>
                <a:gd name="T62" fmla="*/ 2264 w 2361"/>
                <a:gd name="T63" fmla="*/ 258 h 1410"/>
                <a:gd name="T64" fmla="*/ 2282 w 2361"/>
                <a:gd name="T65" fmla="*/ 539 h 1410"/>
                <a:gd name="T66" fmla="*/ 2106 w 2361"/>
                <a:gd name="T67" fmla="*/ 336 h 1410"/>
                <a:gd name="T68" fmla="*/ 1742 w 2361"/>
                <a:gd name="T69" fmla="*/ 1181 h 1410"/>
                <a:gd name="T70" fmla="*/ 1740 w 2361"/>
                <a:gd name="T71" fmla="*/ 1308 h 1410"/>
                <a:gd name="T72" fmla="*/ 1651 w 2361"/>
                <a:gd name="T73" fmla="*/ 1398 h 1410"/>
                <a:gd name="T74" fmla="*/ 1522 w 2361"/>
                <a:gd name="T75" fmla="*/ 1398 h 1410"/>
                <a:gd name="T76" fmla="*/ 1433 w 2361"/>
                <a:gd name="T77" fmla="*/ 1308 h 1410"/>
                <a:gd name="T78" fmla="*/ 1431 w 2361"/>
                <a:gd name="T79" fmla="*/ 1180 h 1410"/>
                <a:gd name="T80" fmla="*/ 1102 w 2361"/>
                <a:gd name="T81" fmla="*/ 514 h 1410"/>
                <a:gd name="T82" fmla="*/ 988 w 2361"/>
                <a:gd name="T83" fmla="*/ 492 h 1410"/>
                <a:gd name="T84" fmla="*/ 334 w 2361"/>
                <a:gd name="T85" fmla="*/ 922 h 1410"/>
                <a:gd name="T86" fmla="*/ 285 w 2361"/>
                <a:gd name="T87" fmla="*/ 1041 h 1410"/>
                <a:gd name="T88" fmla="*/ 167 w 2361"/>
                <a:gd name="T89" fmla="*/ 1090 h 1410"/>
                <a:gd name="T90" fmla="*/ 49 w 2361"/>
                <a:gd name="T91" fmla="*/ 1041 h 1410"/>
                <a:gd name="T92" fmla="*/ 0 w 2361"/>
                <a:gd name="T93" fmla="*/ 922 h 1410"/>
                <a:gd name="T94" fmla="*/ 49 w 2361"/>
                <a:gd name="T95" fmla="*/ 803 h 1410"/>
                <a:gd name="T96" fmla="*/ 167 w 2361"/>
                <a:gd name="T97" fmla="*/ 753 h 1410"/>
                <a:gd name="T98" fmla="*/ 280 w 2361"/>
                <a:gd name="T99" fmla="*/ 797 h 1410"/>
                <a:gd name="T100" fmla="*/ 910 w 2361"/>
                <a:gd name="T101" fmla="*/ 315 h 1410"/>
                <a:gd name="T102" fmla="*/ 981 w 2361"/>
                <a:gd name="T103" fmla="*/ 209 h 1410"/>
                <a:gd name="T104" fmla="*/ 1107 w 2361"/>
                <a:gd name="T105" fmla="*/ 184 h 1410"/>
                <a:gd name="T106" fmla="*/ 1213 w 2361"/>
                <a:gd name="T107" fmla="*/ 254 h 1410"/>
                <a:gd name="T108" fmla="*/ 1239 w 2361"/>
                <a:gd name="T109" fmla="*/ 378 h 1410"/>
                <a:gd name="T110" fmla="*/ 1541 w 2361"/>
                <a:gd name="T111" fmla="*/ 1081 h 1410"/>
                <a:gd name="T112" fmla="*/ 1633 w 2361"/>
                <a:gd name="T113" fmla="*/ 1081 h 1410"/>
                <a:gd name="T114" fmla="*/ 1965 w 2361"/>
                <a:gd name="T115" fmla="*/ 224 h 1410"/>
                <a:gd name="T116" fmla="*/ 1968 w 2361"/>
                <a:gd name="T117" fmla="*/ 103 h 1410"/>
                <a:gd name="T118" fmla="*/ 2057 w 2361"/>
                <a:gd name="T119" fmla="*/ 13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61" h="1410">
                  <a:moveTo>
                    <a:pt x="1586" y="1134"/>
                  </a:moveTo>
                  <a:lnTo>
                    <a:pt x="1561" y="1137"/>
                  </a:lnTo>
                  <a:lnTo>
                    <a:pt x="1540" y="1146"/>
                  </a:lnTo>
                  <a:lnTo>
                    <a:pt x="1519" y="1158"/>
                  </a:lnTo>
                  <a:lnTo>
                    <a:pt x="1502" y="1174"/>
                  </a:lnTo>
                  <a:lnTo>
                    <a:pt x="1490" y="1195"/>
                  </a:lnTo>
                  <a:lnTo>
                    <a:pt x="1482" y="1218"/>
                  </a:lnTo>
                  <a:lnTo>
                    <a:pt x="1480" y="1242"/>
                  </a:lnTo>
                  <a:lnTo>
                    <a:pt x="1482" y="1267"/>
                  </a:lnTo>
                  <a:lnTo>
                    <a:pt x="1490" y="1290"/>
                  </a:lnTo>
                  <a:lnTo>
                    <a:pt x="1502" y="1309"/>
                  </a:lnTo>
                  <a:lnTo>
                    <a:pt x="1519" y="1327"/>
                  </a:lnTo>
                  <a:lnTo>
                    <a:pt x="1540" y="1339"/>
                  </a:lnTo>
                  <a:lnTo>
                    <a:pt x="1561" y="1347"/>
                  </a:lnTo>
                  <a:lnTo>
                    <a:pt x="1586" y="1351"/>
                  </a:lnTo>
                  <a:lnTo>
                    <a:pt x="1611" y="1347"/>
                  </a:lnTo>
                  <a:lnTo>
                    <a:pt x="1633" y="1339"/>
                  </a:lnTo>
                  <a:lnTo>
                    <a:pt x="1653" y="1327"/>
                  </a:lnTo>
                  <a:lnTo>
                    <a:pt x="1670" y="1309"/>
                  </a:lnTo>
                  <a:lnTo>
                    <a:pt x="1683" y="1290"/>
                  </a:lnTo>
                  <a:lnTo>
                    <a:pt x="1691" y="1267"/>
                  </a:lnTo>
                  <a:lnTo>
                    <a:pt x="1693" y="1242"/>
                  </a:lnTo>
                  <a:lnTo>
                    <a:pt x="1691" y="1218"/>
                  </a:lnTo>
                  <a:lnTo>
                    <a:pt x="1683" y="1195"/>
                  </a:lnTo>
                  <a:lnTo>
                    <a:pt x="1670" y="1174"/>
                  </a:lnTo>
                  <a:lnTo>
                    <a:pt x="1653" y="1158"/>
                  </a:lnTo>
                  <a:lnTo>
                    <a:pt x="1633" y="1146"/>
                  </a:lnTo>
                  <a:lnTo>
                    <a:pt x="1611" y="1137"/>
                  </a:lnTo>
                  <a:lnTo>
                    <a:pt x="1586" y="1134"/>
                  </a:lnTo>
                  <a:close/>
                  <a:moveTo>
                    <a:pt x="167" y="814"/>
                  </a:moveTo>
                  <a:lnTo>
                    <a:pt x="142" y="816"/>
                  </a:lnTo>
                  <a:lnTo>
                    <a:pt x="120" y="824"/>
                  </a:lnTo>
                  <a:lnTo>
                    <a:pt x="100" y="837"/>
                  </a:lnTo>
                  <a:lnTo>
                    <a:pt x="83" y="854"/>
                  </a:lnTo>
                  <a:lnTo>
                    <a:pt x="70" y="875"/>
                  </a:lnTo>
                  <a:lnTo>
                    <a:pt x="63" y="896"/>
                  </a:lnTo>
                  <a:lnTo>
                    <a:pt x="60" y="922"/>
                  </a:lnTo>
                  <a:lnTo>
                    <a:pt x="63" y="947"/>
                  </a:lnTo>
                  <a:lnTo>
                    <a:pt x="70" y="970"/>
                  </a:lnTo>
                  <a:lnTo>
                    <a:pt x="83" y="989"/>
                  </a:lnTo>
                  <a:lnTo>
                    <a:pt x="100" y="1006"/>
                  </a:lnTo>
                  <a:lnTo>
                    <a:pt x="120" y="1019"/>
                  </a:lnTo>
                  <a:lnTo>
                    <a:pt x="142" y="1027"/>
                  </a:lnTo>
                  <a:lnTo>
                    <a:pt x="167" y="1029"/>
                  </a:lnTo>
                  <a:lnTo>
                    <a:pt x="192" y="1027"/>
                  </a:lnTo>
                  <a:lnTo>
                    <a:pt x="215" y="1019"/>
                  </a:lnTo>
                  <a:lnTo>
                    <a:pt x="234" y="1006"/>
                  </a:lnTo>
                  <a:lnTo>
                    <a:pt x="251" y="989"/>
                  </a:lnTo>
                  <a:lnTo>
                    <a:pt x="264" y="970"/>
                  </a:lnTo>
                  <a:lnTo>
                    <a:pt x="272" y="947"/>
                  </a:lnTo>
                  <a:lnTo>
                    <a:pt x="274" y="922"/>
                  </a:lnTo>
                  <a:lnTo>
                    <a:pt x="272" y="896"/>
                  </a:lnTo>
                  <a:lnTo>
                    <a:pt x="264" y="875"/>
                  </a:lnTo>
                  <a:lnTo>
                    <a:pt x="251" y="854"/>
                  </a:lnTo>
                  <a:lnTo>
                    <a:pt x="234" y="837"/>
                  </a:lnTo>
                  <a:lnTo>
                    <a:pt x="215" y="824"/>
                  </a:lnTo>
                  <a:lnTo>
                    <a:pt x="192" y="816"/>
                  </a:lnTo>
                  <a:lnTo>
                    <a:pt x="167" y="814"/>
                  </a:lnTo>
                  <a:close/>
                  <a:moveTo>
                    <a:pt x="1074" y="241"/>
                  </a:moveTo>
                  <a:lnTo>
                    <a:pt x="1049" y="243"/>
                  </a:lnTo>
                  <a:lnTo>
                    <a:pt x="1026" y="252"/>
                  </a:lnTo>
                  <a:lnTo>
                    <a:pt x="1007" y="265"/>
                  </a:lnTo>
                  <a:lnTo>
                    <a:pt x="990" y="281"/>
                  </a:lnTo>
                  <a:lnTo>
                    <a:pt x="977" y="301"/>
                  </a:lnTo>
                  <a:lnTo>
                    <a:pt x="969" y="324"/>
                  </a:lnTo>
                  <a:lnTo>
                    <a:pt x="966" y="348"/>
                  </a:lnTo>
                  <a:lnTo>
                    <a:pt x="969" y="373"/>
                  </a:lnTo>
                  <a:lnTo>
                    <a:pt x="977" y="396"/>
                  </a:lnTo>
                  <a:lnTo>
                    <a:pt x="990" y="416"/>
                  </a:lnTo>
                  <a:lnTo>
                    <a:pt x="1007" y="433"/>
                  </a:lnTo>
                  <a:lnTo>
                    <a:pt x="1026" y="446"/>
                  </a:lnTo>
                  <a:lnTo>
                    <a:pt x="1049" y="454"/>
                  </a:lnTo>
                  <a:lnTo>
                    <a:pt x="1074" y="457"/>
                  </a:lnTo>
                  <a:lnTo>
                    <a:pt x="1098" y="454"/>
                  </a:lnTo>
                  <a:lnTo>
                    <a:pt x="1120" y="446"/>
                  </a:lnTo>
                  <a:lnTo>
                    <a:pt x="1141" y="433"/>
                  </a:lnTo>
                  <a:lnTo>
                    <a:pt x="1157" y="416"/>
                  </a:lnTo>
                  <a:lnTo>
                    <a:pt x="1169" y="396"/>
                  </a:lnTo>
                  <a:lnTo>
                    <a:pt x="1178" y="373"/>
                  </a:lnTo>
                  <a:lnTo>
                    <a:pt x="1181" y="348"/>
                  </a:lnTo>
                  <a:lnTo>
                    <a:pt x="1178" y="324"/>
                  </a:lnTo>
                  <a:lnTo>
                    <a:pt x="1169" y="301"/>
                  </a:lnTo>
                  <a:lnTo>
                    <a:pt x="1157" y="281"/>
                  </a:lnTo>
                  <a:lnTo>
                    <a:pt x="1141" y="265"/>
                  </a:lnTo>
                  <a:lnTo>
                    <a:pt x="1120" y="252"/>
                  </a:lnTo>
                  <a:lnTo>
                    <a:pt x="1098" y="243"/>
                  </a:lnTo>
                  <a:lnTo>
                    <a:pt x="1074" y="241"/>
                  </a:lnTo>
                  <a:close/>
                  <a:moveTo>
                    <a:pt x="2122" y="60"/>
                  </a:moveTo>
                  <a:lnTo>
                    <a:pt x="2098" y="63"/>
                  </a:lnTo>
                  <a:lnTo>
                    <a:pt x="2075" y="71"/>
                  </a:lnTo>
                  <a:lnTo>
                    <a:pt x="2056" y="84"/>
                  </a:lnTo>
                  <a:lnTo>
                    <a:pt x="2039" y="101"/>
                  </a:lnTo>
                  <a:lnTo>
                    <a:pt x="2026" y="121"/>
                  </a:lnTo>
                  <a:lnTo>
                    <a:pt x="2018" y="143"/>
                  </a:lnTo>
                  <a:lnTo>
                    <a:pt x="2015" y="169"/>
                  </a:lnTo>
                  <a:lnTo>
                    <a:pt x="2018" y="193"/>
                  </a:lnTo>
                  <a:lnTo>
                    <a:pt x="2026" y="216"/>
                  </a:lnTo>
                  <a:lnTo>
                    <a:pt x="2039" y="236"/>
                  </a:lnTo>
                  <a:lnTo>
                    <a:pt x="2056" y="252"/>
                  </a:lnTo>
                  <a:lnTo>
                    <a:pt x="2075" y="265"/>
                  </a:lnTo>
                  <a:lnTo>
                    <a:pt x="2098" y="274"/>
                  </a:lnTo>
                  <a:lnTo>
                    <a:pt x="2122" y="276"/>
                  </a:lnTo>
                  <a:lnTo>
                    <a:pt x="2147" y="274"/>
                  </a:lnTo>
                  <a:lnTo>
                    <a:pt x="2169" y="265"/>
                  </a:lnTo>
                  <a:lnTo>
                    <a:pt x="2190" y="252"/>
                  </a:lnTo>
                  <a:lnTo>
                    <a:pt x="2206" y="236"/>
                  </a:lnTo>
                  <a:lnTo>
                    <a:pt x="2218" y="216"/>
                  </a:lnTo>
                  <a:lnTo>
                    <a:pt x="2226" y="193"/>
                  </a:lnTo>
                  <a:lnTo>
                    <a:pt x="2230" y="169"/>
                  </a:lnTo>
                  <a:lnTo>
                    <a:pt x="2226" y="143"/>
                  </a:lnTo>
                  <a:lnTo>
                    <a:pt x="2218" y="121"/>
                  </a:lnTo>
                  <a:lnTo>
                    <a:pt x="2206" y="101"/>
                  </a:lnTo>
                  <a:lnTo>
                    <a:pt x="2190" y="84"/>
                  </a:lnTo>
                  <a:lnTo>
                    <a:pt x="2169" y="71"/>
                  </a:lnTo>
                  <a:lnTo>
                    <a:pt x="2147" y="63"/>
                  </a:lnTo>
                  <a:lnTo>
                    <a:pt x="2122" y="60"/>
                  </a:lnTo>
                  <a:close/>
                  <a:moveTo>
                    <a:pt x="2122" y="0"/>
                  </a:moveTo>
                  <a:lnTo>
                    <a:pt x="2156" y="4"/>
                  </a:lnTo>
                  <a:lnTo>
                    <a:pt x="2188" y="13"/>
                  </a:lnTo>
                  <a:lnTo>
                    <a:pt x="2216" y="29"/>
                  </a:lnTo>
                  <a:lnTo>
                    <a:pt x="2240" y="50"/>
                  </a:lnTo>
                  <a:lnTo>
                    <a:pt x="2260" y="75"/>
                  </a:lnTo>
                  <a:lnTo>
                    <a:pt x="2276" y="103"/>
                  </a:lnTo>
                  <a:lnTo>
                    <a:pt x="2286" y="134"/>
                  </a:lnTo>
                  <a:lnTo>
                    <a:pt x="2290" y="169"/>
                  </a:lnTo>
                  <a:lnTo>
                    <a:pt x="2286" y="201"/>
                  </a:lnTo>
                  <a:lnTo>
                    <a:pt x="2277" y="230"/>
                  </a:lnTo>
                  <a:lnTo>
                    <a:pt x="2264" y="258"/>
                  </a:lnTo>
                  <a:lnTo>
                    <a:pt x="2244" y="283"/>
                  </a:lnTo>
                  <a:lnTo>
                    <a:pt x="2361" y="495"/>
                  </a:lnTo>
                  <a:lnTo>
                    <a:pt x="2322" y="515"/>
                  </a:lnTo>
                  <a:lnTo>
                    <a:pt x="2282" y="539"/>
                  </a:lnTo>
                  <a:lnTo>
                    <a:pt x="2167" y="330"/>
                  </a:lnTo>
                  <a:lnTo>
                    <a:pt x="2144" y="335"/>
                  </a:lnTo>
                  <a:lnTo>
                    <a:pt x="2122" y="337"/>
                  </a:lnTo>
                  <a:lnTo>
                    <a:pt x="2106" y="336"/>
                  </a:lnTo>
                  <a:lnTo>
                    <a:pt x="2091" y="333"/>
                  </a:lnTo>
                  <a:lnTo>
                    <a:pt x="1711" y="1130"/>
                  </a:lnTo>
                  <a:lnTo>
                    <a:pt x="1728" y="1154"/>
                  </a:lnTo>
                  <a:lnTo>
                    <a:pt x="1742" y="1181"/>
                  </a:lnTo>
                  <a:lnTo>
                    <a:pt x="1750" y="1211"/>
                  </a:lnTo>
                  <a:lnTo>
                    <a:pt x="1753" y="1242"/>
                  </a:lnTo>
                  <a:lnTo>
                    <a:pt x="1750" y="1276"/>
                  </a:lnTo>
                  <a:lnTo>
                    <a:pt x="1740" y="1308"/>
                  </a:lnTo>
                  <a:lnTo>
                    <a:pt x="1725" y="1337"/>
                  </a:lnTo>
                  <a:lnTo>
                    <a:pt x="1705" y="1361"/>
                  </a:lnTo>
                  <a:lnTo>
                    <a:pt x="1680" y="1382"/>
                  </a:lnTo>
                  <a:lnTo>
                    <a:pt x="1651" y="1398"/>
                  </a:lnTo>
                  <a:lnTo>
                    <a:pt x="1620" y="1407"/>
                  </a:lnTo>
                  <a:lnTo>
                    <a:pt x="1586" y="1410"/>
                  </a:lnTo>
                  <a:lnTo>
                    <a:pt x="1552" y="1407"/>
                  </a:lnTo>
                  <a:lnTo>
                    <a:pt x="1522" y="1398"/>
                  </a:lnTo>
                  <a:lnTo>
                    <a:pt x="1493" y="1382"/>
                  </a:lnTo>
                  <a:lnTo>
                    <a:pt x="1468" y="1361"/>
                  </a:lnTo>
                  <a:lnTo>
                    <a:pt x="1448" y="1337"/>
                  </a:lnTo>
                  <a:lnTo>
                    <a:pt x="1433" y="1308"/>
                  </a:lnTo>
                  <a:lnTo>
                    <a:pt x="1423" y="1276"/>
                  </a:lnTo>
                  <a:lnTo>
                    <a:pt x="1419" y="1242"/>
                  </a:lnTo>
                  <a:lnTo>
                    <a:pt x="1423" y="1210"/>
                  </a:lnTo>
                  <a:lnTo>
                    <a:pt x="1431" y="1180"/>
                  </a:lnTo>
                  <a:lnTo>
                    <a:pt x="1445" y="1153"/>
                  </a:lnTo>
                  <a:lnTo>
                    <a:pt x="1464" y="1129"/>
                  </a:lnTo>
                  <a:lnTo>
                    <a:pt x="1130" y="507"/>
                  </a:lnTo>
                  <a:lnTo>
                    <a:pt x="1102" y="514"/>
                  </a:lnTo>
                  <a:lnTo>
                    <a:pt x="1074" y="516"/>
                  </a:lnTo>
                  <a:lnTo>
                    <a:pt x="1043" y="514"/>
                  </a:lnTo>
                  <a:lnTo>
                    <a:pt x="1015" y="506"/>
                  </a:lnTo>
                  <a:lnTo>
                    <a:pt x="988" y="492"/>
                  </a:lnTo>
                  <a:lnTo>
                    <a:pt x="965" y="475"/>
                  </a:lnTo>
                  <a:lnTo>
                    <a:pt x="327" y="875"/>
                  </a:lnTo>
                  <a:lnTo>
                    <a:pt x="333" y="898"/>
                  </a:lnTo>
                  <a:lnTo>
                    <a:pt x="334" y="922"/>
                  </a:lnTo>
                  <a:lnTo>
                    <a:pt x="331" y="956"/>
                  </a:lnTo>
                  <a:lnTo>
                    <a:pt x="320" y="987"/>
                  </a:lnTo>
                  <a:lnTo>
                    <a:pt x="306" y="1015"/>
                  </a:lnTo>
                  <a:lnTo>
                    <a:pt x="285" y="1041"/>
                  </a:lnTo>
                  <a:lnTo>
                    <a:pt x="260" y="1061"/>
                  </a:lnTo>
                  <a:lnTo>
                    <a:pt x="232" y="1077"/>
                  </a:lnTo>
                  <a:lnTo>
                    <a:pt x="201" y="1086"/>
                  </a:lnTo>
                  <a:lnTo>
                    <a:pt x="167" y="1090"/>
                  </a:lnTo>
                  <a:lnTo>
                    <a:pt x="133" y="1086"/>
                  </a:lnTo>
                  <a:lnTo>
                    <a:pt x="102" y="1077"/>
                  </a:lnTo>
                  <a:lnTo>
                    <a:pt x="74" y="1061"/>
                  </a:lnTo>
                  <a:lnTo>
                    <a:pt x="49" y="1041"/>
                  </a:lnTo>
                  <a:lnTo>
                    <a:pt x="28" y="1015"/>
                  </a:lnTo>
                  <a:lnTo>
                    <a:pt x="14" y="987"/>
                  </a:lnTo>
                  <a:lnTo>
                    <a:pt x="3" y="956"/>
                  </a:lnTo>
                  <a:lnTo>
                    <a:pt x="0" y="922"/>
                  </a:lnTo>
                  <a:lnTo>
                    <a:pt x="3" y="887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49" y="803"/>
                  </a:lnTo>
                  <a:lnTo>
                    <a:pt x="74" y="782"/>
                  </a:lnTo>
                  <a:lnTo>
                    <a:pt x="102" y="767"/>
                  </a:lnTo>
                  <a:lnTo>
                    <a:pt x="133" y="757"/>
                  </a:lnTo>
                  <a:lnTo>
                    <a:pt x="167" y="753"/>
                  </a:lnTo>
                  <a:lnTo>
                    <a:pt x="199" y="757"/>
                  </a:lnTo>
                  <a:lnTo>
                    <a:pt x="228" y="765"/>
                  </a:lnTo>
                  <a:lnTo>
                    <a:pt x="256" y="779"/>
                  </a:lnTo>
                  <a:lnTo>
                    <a:pt x="280" y="797"/>
                  </a:lnTo>
                  <a:lnTo>
                    <a:pt x="914" y="399"/>
                  </a:lnTo>
                  <a:lnTo>
                    <a:pt x="908" y="375"/>
                  </a:lnTo>
                  <a:lnTo>
                    <a:pt x="907" y="348"/>
                  </a:lnTo>
                  <a:lnTo>
                    <a:pt x="910" y="315"/>
                  </a:lnTo>
                  <a:lnTo>
                    <a:pt x="919" y="283"/>
                  </a:lnTo>
                  <a:lnTo>
                    <a:pt x="935" y="254"/>
                  </a:lnTo>
                  <a:lnTo>
                    <a:pt x="956" y="229"/>
                  </a:lnTo>
                  <a:lnTo>
                    <a:pt x="981" y="209"/>
                  </a:lnTo>
                  <a:lnTo>
                    <a:pt x="1009" y="194"/>
                  </a:lnTo>
                  <a:lnTo>
                    <a:pt x="1040" y="184"/>
                  </a:lnTo>
                  <a:lnTo>
                    <a:pt x="1074" y="180"/>
                  </a:lnTo>
                  <a:lnTo>
                    <a:pt x="1107" y="184"/>
                  </a:lnTo>
                  <a:lnTo>
                    <a:pt x="1139" y="194"/>
                  </a:lnTo>
                  <a:lnTo>
                    <a:pt x="1167" y="209"/>
                  </a:lnTo>
                  <a:lnTo>
                    <a:pt x="1192" y="229"/>
                  </a:lnTo>
                  <a:lnTo>
                    <a:pt x="1213" y="254"/>
                  </a:lnTo>
                  <a:lnTo>
                    <a:pt x="1227" y="283"/>
                  </a:lnTo>
                  <a:lnTo>
                    <a:pt x="1238" y="315"/>
                  </a:lnTo>
                  <a:lnTo>
                    <a:pt x="1241" y="348"/>
                  </a:lnTo>
                  <a:lnTo>
                    <a:pt x="1239" y="378"/>
                  </a:lnTo>
                  <a:lnTo>
                    <a:pt x="1231" y="405"/>
                  </a:lnTo>
                  <a:lnTo>
                    <a:pt x="1219" y="431"/>
                  </a:lnTo>
                  <a:lnTo>
                    <a:pt x="1205" y="454"/>
                  </a:lnTo>
                  <a:lnTo>
                    <a:pt x="1541" y="1081"/>
                  </a:lnTo>
                  <a:lnTo>
                    <a:pt x="1564" y="1076"/>
                  </a:lnTo>
                  <a:lnTo>
                    <a:pt x="1586" y="1074"/>
                  </a:lnTo>
                  <a:lnTo>
                    <a:pt x="1610" y="1076"/>
                  </a:lnTo>
                  <a:lnTo>
                    <a:pt x="1633" y="1081"/>
                  </a:lnTo>
                  <a:lnTo>
                    <a:pt x="2009" y="292"/>
                  </a:lnTo>
                  <a:lnTo>
                    <a:pt x="1991" y="272"/>
                  </a:lnTo>
                  <a:lnTo>
                    <a:pt x="1976" y="249"/>
                  </a:lnTo>
                  <a:lnTo>
                    <a:pt x="1965" y="224"/>
                  </a:lnTo>
                  <a:lnTo>
                    <a:pt x="1958" y="197"/>
                  </a:lnTo>
                  <a:lnTo>
                    <a:pt x="1955" y="169"/>
                  </a:lnTo>
                  <a:lnTo>
                    <a:pt x="1958" y="134"/>
                  </a:lnTo>
                  <a:lnTo>
                    <a:pt x="1968" y="103"/>
                  </a:lnTo>
                  <a:lnTo>
                    <a:pt x="1984" y="75"/>
                  </a:lnTo>
                  <a:lnTo>
                    <a:pt x="2005" y="50"/>
                  </a:lnTo>
                  <a:lnTo>
                    <a:pt x="2028" y="29"/>
                  </a:lnTo>
                  <a:lnTo>
                    <a:pt x="2057" y="13"/>
                  </a:lnTo>
                  <a:lnTo>
                    <a:pt x="2089" y="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729" y="840"/>
              <a:ext cx="337" cy="371"/>
            </a:xfrm>
            <a:custGeom>
              <a:avLst/>
              <a:gdLst>
                <a:gd name="T0" fmla="*/ 463 w 1685"/>
                <a:gd name="T1" fmla="*/ 167 h 1853"/>
                <a:gd name="T2" fmla="*/ 334 w 1685"/>
                <a:gd name="T3" fmla="*/ 227 h 1853"/>
                <a:gd name="T4" fmla="*/ 231 w 1685"/>
                <a:gd name="T5" fmla="*/ 329 h 1853"/>
                <a:gd name="T6" fmla="*/ 170 w 1685"/>
                <a:gd name="T7" fmla="*/ 455 h 1853"/>
                <a:gd name="T8" fmla="*/ 153 w 1685"/>
                <a:gd name="T9" fmla="*/ 592 h 1853"/>
                <a:gd name="T10" fmla="*/ 181 w 1685"/>
                <a:gd name="T11" fmla="*/ 729 h 1853"/>
                <a:gd name="T12" fmla="*/ 255 w 1685"/>
                <a:gd name="T13" fmla="*/ 853 h 1853"/>
                <a:gd name="T14" fmla="*/ 366 w 1685"/>
                <a:gd name="T15" fmla="*/ 943 h 1853"/>
                <a:gd name="T16" fmla="*/ 497 w 1685"/>
                <a:gd name="T17" fmla="*/ 990 h 1853"/>
                <a:gd name="T18" fmla="*/ 634 w 1685"/>
                <a:gd name="T19" fmla="*/ 992 h 1853"/>
                <a:gd name="T20" fmla="*/ 767 w 1685"/>
                <a:gd name="T21" fmla="*/ 949 h 1853"/>
                <a:gd name="T22" fmla="*/ 882 w 1685"/>
                <a:gd name="T23" fmla="*/ 860 h 1853"/>
                <a:gd name="T24" fmla="*/ 957 w 1685"/>
                <a:gd name="T25" fmla="*/ 740 h 1853"/>
                <a:gd name="T26" fmla="*/ 990 w 1685"/>
                <a:gd name="T27" fmla="*/ 605 h 1853"/>
                <a:gd name="T28" fmla="*/ 976 w 1685"/>
                <a:gd name="T29" fmla="*/ 466 h 1853"/>
                <a:gd name="T30" fmla="*/ 917 w 1685"/>
                <a:gd name="T31" fmla="*/ 337 h 1853"/>
                <a:gd name="T32" fmla="*/ 816 w 1685"/>
                <a:gd name="T33" fmla="*/ 232 h 1853"/>
                <a:gd name="T34" fmla="*/ 691 w 1685"/>
                <a:gd name="T35" fmla="*/ 170 h 1853"/>
                <a:gd name="T36" fmla="*/ 554 w 1685"/>
                <a:gd name="T37" fmla="*/ 154 h 1853"/>
                <a:gd name="T38" fmla="*/ 665 w 1685"/>
                <a:gd name="T39" fmla="*/ 8 h 1853"/>
                <a:gd name="T40" fmla="*/ 822 w 1685"/>
                <a:gd name="T41" fmla="*/ 59 h 1853"/>
                <a:gd name="T42" fmla="*/ 962 w 1685"/>
                <a:gd name="T43" fmla="*/ 155 h 1853"/>
                <a:gd name="T44" fmla="*/ 1067 w 1685"/>
                <a:gd name="T45" fmla="*/ 290 h 1853"/>
                <a:gd name="T46" fmla="*/ 1128 w 1685"/>
                <a:gd name="T47" fmla="*/ 444 h 1853"/>
                <a:gd name="T48" fmla="*/ 1141 w 1685"/>
                <a:gd name="T49" fmla="*/ 606 h 1853"/>
                <a:gd name="T50" fmla="*/ 1109 w 1685"/>
                <a:gd name="T51" fmla="*/ 765 h 1853"/>
                <a:gd name="T52" fmla="*/ 1034 w 1685"/>
                <a:gd name="T53" fmla="*/ 910 h 1853"/>
                <a:gd name="T54" fmla="*/ 1679 w 1685"/>
                <a:gd name="T55" fmla="*/ 1743 h 1853"/>
                <a:gd name="T56" fmla="*/ 1682 w 1685"/>
                <a:gd name="T57" fmla="*/ 1800 h 1853"/>
                <a:gd name="T58" fmla="*/ 1643 w 1685"/>
                <a:gd name="T59" fmla="*/ 1845 h 1853"/>
                <a:gd name="T60" fmla="*/ 1587 w 1685"/>
                <a:gd name="T61" fmla="*/ 1848 h 1853"/>
                <a:gd name="T62" fmla="*/ 885 w 1685"/>
                <a:gd name="T63" fmla="*/ 1054 h 1853"/>
                <a:gd name="T64" fmla="*/ 735 w 1685"/>
                <a:gd name="T65" fmla="*/ 1125 h 1853"/>
                <a:gd name="T66" fmla="*/ 576 w 1685"/>
                <a:gd name="T67" fmla="*/ 1149 h 1853"/>
                <a:gd name="T68" fmla="*/ 417 w 1685"/>
                <a:gd name="T69" fmla="*/ 1129 h 1853"/>
                <a:gd name="T70" fmla="*/ 268 w 1685"/>
                <a:gd name="T71" fmla="*/ 1062 h 1853"/>
                <a:gd name="T72" fmla="*/ 140 w 1685"/>
                <a:gd name="T73" fmla="*/ 952 h 1853"/>
                <a:gd name="T74" fmla="*/ 48 w 1685"/>
                <a:gd name="T75" fmla="*/ 807 h 1853"/>
                <a:gd name="T76" fmla="*/ 5 w 1685"/>
                <a:gd name="T77" fmla="*/ 646 h 1853"/>
                <a:gd name="T78" fmla="*/ 8 w 1685"/>
                <a:gd name="T79" fmla="*/ 481 h 1853"/>
                <a:gd name="T80" fmla="*/ 58 w 1685"/>
                <a:gd name="T81" fmla="*/ 322 h 1853"/>
                <a:gd name="T82" fmla="*/ 154 w 1685"/>
                <a:gd name="T83" fmla="*/ 182 h 1853"/>
                <a:gd name="T84" fmla="*/ 290 w 1685"/>
                <a:gd name="T85" fmla="*/ 74 h 1853"/>
                <a:gd name="T86" fmla="*/ 447 w 1685"/>
                <a:gd name="T87" fmla="*/ 14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5" h="1853">
                  <a:moveTo>
                    <a:pt x="554" y="154"/>
                  </a:moveTo>
                  <a:lnTo>
                    <a:pt x="508" y="157"/>
                  </a:lnTo>
                  <a:lnTo>
                    <a:pt x="463" y="167"/>
                  </a:lnTo>
                  <a:lnTo>
                    <a:pt x="418" y="181"/>
                  </a:lnTo>
                  <a:lnTo>
                    <a:pt x="375" y="202"/>
                  </a:lnTo>
                  <a:lnTo>
                    <a:pt x="334" y="227"/>
                  </a:lnTo>
                  <a:lnTo>
                    <a:pt x="296" y="257"/>
                  </a:lnTo>
                  <a:lnTo>
                    <a:pt x="260" y="291"/>
                  </a:lnTo>
                  <a:lnTo>
                    <a:pt x="231" y="329"/>
                  </a:lnTo>
                  <a:lnTo>
                    <a:pt x="205" y="369"/>
                  </a:lnTo>
                  <a:lnTo>
                    <a:pt x="184" y="411"/>
                  </a:lnTo>
                  <a:lnTo>
                    <a:pt x="170" y="455"/>
                  </a:lnTo>
                  <a:lnTo>
                    <a:pt x="158" y="500"/>
                  </a:lnTo>
                  <a:lnTo>
                    <a:pt x="153" y="546"/>
                  </a:lnTo>
                  <a:lnTo>
                    <a:pt x="153" y="592"/>
                  </a:lnTo>
                  <a:lnTo>
                    <a:pt x="157" y="639"/>
                  </a:lnTo>
                  <a:lnTo>
                    <a:pt x="166" y="685"/>
                  </a:lnTo>
                  <a:lnTo>
                    <a:pt x="181" y="729"/>
                  </a:lnTo>
                  <a:lnTo>
                    <a:pt x="200" y="773"/>
                  </a:lnTo>
                  <a:lnTo>
                    <a:pt x="225" y="814"/>
                  </a:lnTo>
                  <a:lnTo>
                    <a:pt x="255" y="853"/>
                  </a:lnTo>
                  <a:lnTo>
                    <a:pt x="289" y="888"/>
                  </a:lnTo>
                  <a:lnTo>
                    <a:pt x="326" y="918"/>
                  </a:lnTo>
                  <a:lnTo>
                    <a:pt x="366" y="943"/>
                  </a:lnTo>
                  <a:lnTo>
                    <a:pt x="408" y="964"/>
                  </a:lnTo>
                  <a:lnTo>
                    <a:pt x="451" y="980"/>
                  </a:lnTo>
                  <a:lnTo>
                    <a:pt x="497" y="990"/>
                  </a:lnTo>
                  <a:lnTo>
                    <a:pt x="542" y="996"/>
                  </a:lnTo>
                  <a:lnTo>
                    <a:pt x="589" y="997"/>
                  </a:lnTo>
                  <a:lnTo>
                    <a:pt x="634" y="992"/>
                  </a:lnTo>
                  <a:lnTo>
                    <a:pt x="680" y="983"/>
                  </a:lnTo>
                  <a:lnTo>
                    <a:pt x="724" y="968"/>
                  </a:lnTo>
                  <a:lnTo>
                    <a:pt x="767" y="949"/>
                  </a:lnTo>
                  <a:lnTo>
                    <a:pt x="808" y="924"/>
                  </a:lnTo>
                  <a:lnTo>
                    <a:pt x="847" y="894"/>
                  </a:lnTo>
                  <a:lnTo>
                    <a:pt x="882" y="860"/>
                  </a:lnTo>
                  <a:lnTo>
                    <a:pt x="912" y="822"/>
                  </a:lnTo>
                  <a:lnTo>
                    <a:pt x="937" y="782"/>
                  </a:lnTo>
                  <a:lnTo>
                    <a:pt x="957" y="740"/>
                  </a:lnTo>
                  <a:lnTo>
                    <a:pt x="973" y="695"/>
                  </a:lnTo>
                  <a:lnTo>
                    <a:pt x="984" y="650"/>
                  </a:lnTo>
                  <a:lnTo>
                    <a:pt x="990" y="605"/>
                  </a:lnTo>
                  <a:lnTo>
                    <a:pt x="990" y="558"/>
                  </a:lnTo>
                  <a:lnTo>
                    <a:pt x="985" y="512"/>
                  </a:lnTo>
                  <a:lnTo>
                    <a:pt x="976" y="466"/>
                  </a:lnTo>
                  <a:lnTo>
                    <a:pt x="962" y="422"/>
                  </a:lnTo>
                  <a:lnTo>
                    <a:pt x="942" y="378"/>
                  </a:lnTo>
                  <a:lnTo>
                    <a:pt x="917" y="337"/>
                  </a:lnTo>
                  <a:lnTo>
                    <a:pt x="888" y="298"/>
                  </a:lnTo>
                  <a:lnTo>
                    <a:pt x="854" y="262"/>
                  </a:lnTo>
                  <a:lnTo>
                    <a:pt x="816" y="232"/>
                  </a:lnTo>
                  <a:lnTo>
                    <a:pt x="776" y="206"/>
                  </a:lnTo>
                  <a:lnTo>
                    <a:pt x="734" y="186"/>
                  </a:lnTo>
                  <a:lnTo>
                    <a:pt x="691" y="170"/>
                  </a:lnTo>
                  <a:lnTo>
                    <a:pt x="646" y="159"/>
                  </a:lnTo>
                  <a:lnTo>
                    <a:pt x="600" y="154"/>
                  </a:lnTo>
                  <a:lnTo>
                    <a:pt x="554" y="154"/>
                  </a:lnTo>
                  <a:close/>
                  <a:moveTo>
                    <a:pt x="556" y="0"/>
                  </a:moveTo>
                  <a:lnTo>
                    <a:pt x="610" y="2"/>
                  </a:lnTo>
                  <a:lnTo>
                    <a:pt x="665" y="8"/>
                  </a:lnTo>
                  <a:lnTo>
                    <a:pt x="718" y="20"/>
                  </a:lnTo>
                  <a:lnTo>
                    <a:pt x="771" y="37"/>
                  </a:lnTo>
                  <a:lnTo>
                    <a:pt x="822" y="59"/>
                  </a:lnTo>
                  <a:lnTo>
                    <a:pt x="871" y="85"/>
                  </a:lnTo>
                  <a:lnTo>
                    <a:pt x="917" y="118"/>
                  </a:lnTo>
                  <a:lnTo>
                    <a:pt x="962" y="155"/>
                  </a:lnTo>
                  <a:lnTo>
                    <a:pt x="1001" y="197"/>
                  </a:lnTo>
                  <a:lnTo>
                    <a:pt x="1038" y="243"/>
                  </a:lnTo>
                  <a:lnTo>
                    <a:pt x="1067" y="290"/>
                  </a:lnTo>
                  <a:lnTo>
                    <a:pt x="1092" y="340"/>
                  </a:lnTo>
                  <a:lnTo>
                    <a:pt x="1113" y="392"/>
                  </a:lnTo>
                  <a:lnTo>
                    <a:pt x="1128" y="444"/>
                  </a:lnTo>
                  <a:lnTo>
                    <a:pt x="1137" y="497"/>
                  </a:lnTo>
                  <a:lnTo>
                    <a:pt x="1141" y="551"/>
                  </a:lnTo>
                  <a:lnTo>
                    <a:pt x="1141" y="606"/>
                  </a:lnTo>
                  <a:lnTo>
                    <a:pt x="1135" y="660"/>
                  </a:lnTo>
                  <a:lnTo>
                    <a:pt x="1125" y="712"/>
                  </a:lnTo>
                  <a:lnTo>
                    <a:pt x="1109" y="765"/>
                  </a:lnTo>
                  <a:lnTo>
                    <a:pt x="1090" y="815"/>
                  </a:lnTo>
                  <a:lnTo>
                    <a:pt x="1065" y="864"/>
                  </a:lnTo>
                  <a:lnTo>
                    <a:pt x="1034" y="910"/>
                  </a:lnTo>
                  <a:lnTo>
                    <a:pt x="1000" y="955"/>
                  </a:lnTo>
                  <a:lnTo>
                    <a:pt x="1667" y="1726"/>
                  </a:lnTo>
                  <a:lnTo>
                    <a:pt x="1679" y="1743"/>
                  </a:lnTo>
                  <a:lnTo>
                    <a:pt x="1684" y="1763"/>
                  </a:lnTo>
                  <a:lnTo>
                    <a:pt x="1685" y="1782"/>
                  </a:lnTo>
                  <a:lnTo>
                    <a:pt x="1682" y="1800"/>
                  </a:lnTo>
                  <a:lnTo>
                    <a:pt x="1674" y="1819"/>
                  </a:lnTo>
                  <a:lnTo>
                    <a:pt x="1660" y="1833"/>
                  </a:lnTo>
                  <a:lnTo>
                    <a:pt x="1643" y="1845"/>
                  </a:lnTo>
                  <a:lnTo>
                    <a:pt x="1624" y="1852"/>
                  </a:lnTo>
                  <a:lnTo>
                    <a:pt x="1605" y="1853"/>
                  </a:lnTo>
                  <a:lnTo>
                    <a:pt x="1587" y="1848"/>
                  </a:lnTo>
                  <a:lnTo>
                    <a:pt x="1568" y="1840"/>
                  </a:lnTo>
                  <a:lnTo>
                    <a:pt x="1554" y="1827"/>
                  </a:lnTo>
                  <a:lnTo>
                    <a:pt x="885" y="1054"/>
                  </a:lnTo>
                  <a:lnTo>
                    <a:pt x="838" y="1083"/>
                  </a:lnTo>
                  <a:lnTo>
                    <a:pt x="788" y="1107"/>
                  </a:lnTo>
                  <a:lnTo>
                    <a:pt x="735" y="1125"/>
                  </a:lnTo>
                  <a:lnTo>
                    <a:pt x="683" y="1139"/>
                  </a:lnTo>
                  <a:lnTo>
                    <a:pt x="630" y="1147"/>
                  </a:lnTo>
                  <a:lnTo>
                    <a:pt x="576" y="1149"/>
                  </a:lnTo>
                  <a:lnTo>
                    <a:pt x="523" y="1148"/>
                  </a:lnTo>
                  <a:lnTo>
                    <a:pt x="470" y="1140"/>
                  </a:lnTo>
                  <a:lnTo>
                    <a:pt x="417" y="1129"/>
                  </a:lnTo>
                  <a:lnTo>
                    <a:pt x="366" y="1111"/>
                  </a:lnTo>
                  <a:lnTo>
                    <a:pt x="316" y="1090"/>
                  </a:lnTo>
                  <a:lnTo>
                    <a:pt x="268" y="1062"/>
                  </a:lnTo>
                  <a:lnTo>
                    <a:pt x="223" y="1031"/>
                  </a:lnTo>
                  <a:lnTo>
                    <a:pt x="180" y="995"/>
                  </a:lnTo>
                  <a:lnTo>
                    <a:pt x="140" y="952"/>
                  </a:lnTo>
                  <a:lnTo>
                    <a:pt x="105" y="907"/>
                  </a:lnTo>
                  <a:lnTo>
                    <a:pt x="74" y="857"/>
                  </a:lnTo>
                  <a:lnTo>
                    <a:pt x="48" y="807"/>
                  </a:lnTo>
                  <a:lnTo>
                    <a:pt x="29" y="754"/>
                  </a:lnTo>
                  <a:lnTo>
                    <a:pt x="14" y="701"/>
                  </a:lnTo>
                  <a:lnTo>
                    <a:pt x="5" y="646"/>
                  </a:lnTo>
                  <a:lnTo>
                    <a:pt x="0" y="591"/>
                  </a:lnTo>
                  <a:lnTo>
                    <a:pt x="1" y="536"/>
                  </a:lnTo>
                  <a:lnTo>
                    <a:pt x="8" y="481"/>
                  </a:lnTo>
                  <a:lnTo>
                    <a:pt x="20" y="427"/>
                  </a:lnTo>
                  <a:lnTo>
                    <a:pt x="37" y="373"/>
                  </a:lnTo>
                  <a:lnTo>
                    <a:pt x="58" y="322"/>
                  </a:lnTo>
                  <a:lnTo>
                    <a:pt x="85" y="273"/>
                  </a:lnTo>
                  <a:lnTo>
                    <a:pt x="117" y="226"/>
                  </a:lnTo>
                  <a:lnTo>
                    <a:pt x="154" y="182"/>
                  </a:lnTo>
                  <a:lnTo>
                    <a:pt x="196" y="141"/>
                  </a:lnTo>
                  <a:lnTo>
                    <a:pt x="242" y="105"/>
                  </a:lnTo>
                  <a:lnTo>
                    <a:pt x="290" y="74"/>
                  </a:lnTo>
                  <a:lnTo>
                    <a:pt x="341" y="48"/>
                  </a:lnTo>
                  <a:lnTo>
                    <a:pt x="393" y="29"/>
                  </a:lnTo>
                  <a:lnTo>
                    <a:pt x="447" y="14"/>
                  </a:lnTo>
                  <a:lnTo>
                    <a:pt x="500" y="5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3206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712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  <p15:guide id="6" pos="7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9722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833C5-71AC-48E2-821A-35B48D2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88C948-D230-4AAD-9040-40D237A30F6C}"/>
              </a:ext>
            </a:extLst>
          </p:cNvPr>
          <p:cNvSpPr txBox="1">
            <a:spLocks/>
          </p:cNvSpPr>
          <p:nvPr/>
        </p:nvSpPr>
        <p:spPr>
          <a:xfrm>
            <a:off x="16060" y="6677928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1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590856-5D99-4A1A-8368-9F706B5A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1D7313-8D06-4868-B8B7-9F5212463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2154C2-B0EB-43AE-AC7F-B9541B13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365A91-8A7C-4A6A-AFC1-AF06C53A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E7B2F1E-61BC-47B5-8DDC-731266451CC2}"/>
              </a:ext>
            </a:extLst>
          </p:cNvPr>
          <p:cNvSpPr txBox="1">
            <a:spLocks/>
          </p:cNvSpPr>
          <p:nvPr/>
        </p:nvSpPr>
        <p:spPr>
          <a:xfrm>
            <a:off x="16060" y="6677928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78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292107" y="6408738"/>
            <a:ext cx="1790700" cy="247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4180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4344E-8840-41DC-8090-C221A51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17655-7070-40F5-8DCF-A8D75231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DE74A2D-83BB-441E-9221-A853A7C34EAB}"/>
              </a:ext>
            </a:extLst>
          </p:cNvPr>
          <p:cNvSpPr txBox="1">
            <a:spLocks/>
          </p:cNvSpPr>
          <p:nvPr/>
        </p:nvSpPr>
        <p:spPr>
          <a:xfrm>
            <a:off x="72564" y="6527800"/>
            <a:ext cx="274864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DE74A2D-83BB-441E-9221-A853A7C34EAB}"/>
              </a:ext>
            </a:extLst>
          </p:cNvPr>
          <p:cNvSpPr txBox="1">
            <a:spLocks/>
          </p:cNvSpPr>
          <p:nvPr/>
        </p:nvSpPr>
        <p:spPr>
          <a:xfrm>
            <a:off x="72564" y="6527800"/>
            <a:ext cx="274864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itle 26">
            <a:extLst>
              <a:ext uri="{FF2B5EF4-FFF2-40B4-BE49-F238E27FC236}">
                <a16:creationId xmlns:a16="http://schemas.microsoft.com/office/drawing/2014/main" xmlns="" id="{9E7EBA95-D0B0-4EA6-8151-B221D815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55" y="58925"/>
            <a:ext cx="10940304" cy="4083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xmlns="" id="{8C19F0BD-CBF1-4551-925C-A110073FD9E5}"/>
              </a:ext>
            </a:extLst>
          </p:cNvPr>
          <p:cNvSpPr txBox="1">
            <a:spLocks/>
          </p:cNvSpPr>
          <p:nvPr/>
        </p:nvSpPr>
        <p:spPr>
          <a:xfrm>
            <a:off x="264159" y="1300766"/>
            <a:ext cx="1709495" cy="728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Primary colors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xmlns="" id="{3A39E8C3-E1BC-4BC7-9F05-F0E50DB6BBFD}"/>
              </a:ext>
            </a:extLst>
          </p:cNvPr>
          <p:cNvSpPr txBox="1">
            <a:spLocks/>
          </p:cNvSpPr>
          <p:nvPr/>
        </p:nvSpPr>
        <p:spPr>
          <a:xfrm>
            <a:off x="264159" y="3688063"/>
            <a:ext cx="1709495" cy="728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1835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Secondary colors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E973D23-688C-4E1E-8684-22CAFB14E27F}"/>
              </a:ext>
            </a:extLst>
          </p:cNvPr>
          <p:cNvSpPr/>
          <p:nvPr/>
        </p:nvSpPr>
        <p:spPr>
          <a:xfrm>
            <a:off x="9826832" y="3688063"/>
            <a:ext cx="2136568" cy="593112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100, 90, 41, 43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20, 35, 72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99FB243-5890-4642-A892-C7486A1F57B2}"/>
              </a:ext>
            </a:extLst>
          </p:cNvPr>
          <p:cNvSpPr/>
          <p:nvPr/>
        </p:nvSpPr>
        <p:spPr>
          <a:xfrm>
            <a:off x="4784050" y="3688063"/>
            <a:ext cx="2136568" cy="593112"/>
          </a:xfrm>
          <a:prstGeom prst="rect">
            <a:avLst/>
          </a:prstGeom>
          <a:solidFill>
            <a:srgbClr val="18A3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77, 15, 33, 0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25, 164, 173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2DC063-D1F5-4C30-AAE8-AD2967B11447}"/>
              </a:ext>
            </a:extLst>
          </p:cNvPr>
          <p:cNvSpPr/>
          <p:nvPr/>
        </p:nvSpPr>
        <p:spPr>
          <a:xfrm>
            <a:off x="4784050" y="1318936"/>
            <a:ext cx="2136568" cy="59311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51, 43, 43, 8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128, 128, 128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D9C469-1688-449B-BB2D-D3A713ED39EC}"/>
              </a:ext>
            </a:extLst>
          </p:cNvPr>
          <p:cNvSpPr/>
          <p:nvPr/>
        </p:nvSpPr>
        <p:spPr>
          <a:xfrm>
            <a:off x="9826832" y="4389071"/>
            <a:ext cx="2136568" cy="593112"/>
          </a:xfrm>
          <a:prstGeom prst="rect">
            <a:avLst/>
          </a:prstGeom>
          <a:solidFill>
            <a:srgbClr val="052049">
              <a:lumMod val="25000"/>
              <a:lumOff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36, 17, 0, 0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154, 191, 248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6B62ACF-08A4-4D19-B150-0AABA3AD131A}"/>
              </a:ext>
            </a:extLst>
          </p:cNvPr>
          <p:cNvSpPr/>
          <p:nvPr/>
        </p:nvSpPr>
        <p:spPr>
          <a:xfrm>
            <a:off x="2274510" y="4389071"/>
            <a:ext cx="2136568" cy="593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26, 11, 4, 0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184, 206, 228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B048A2-16C7-44F6-A62D-2782C6F8C4EE}"/>
              </a:ext>
            </a:extLst>
          </p:cNvPr>
          <p:cNvSpPr/>
          <p:nvPr/>
        </p:nvSpPr>
        <p:spPr>
          <a:xfrm>
            <a:off x="4784050" y="4389071"/>
            <a:ext cx="2136568" cy="593112"/>
          </a:xfrm>
          <a:prstGeom prst="rect">
            <a:avLst/>
          </a:prstGeom>
          <a:solidFill>
            <a:srgbClr val="18A3A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36, 0, 10, 0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145, 234, 240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5DCFF48-7B26-44FA-9E19-59FE00E0EDF3}"/>
              </a:ext>
            </a:extLst>
          </p:cNvPr>
          <p:cNvSpPr/>
          <p:nvPr/>
        </p:nvSpPr>
        <p:spPr>
          <a:xfrm>
            <a:off x="4784050" y="2006089"/>
            <a:ext cx="2136568" cy="593112"/>
          </a:xfrm>
          <a:prstGeom prst="rect">
            <a:avLst/>
          </a:prstGeom>
          <a:solidFill>
            <a:srgbClr val="BFBF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25,	20, 20,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191, 191, 191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4FD6AEF-3BC9-4B69-94AD-5748F17BD6BC}"/>
              </a:ext>
            </a:extLst>
          </p:cNvPr>
          <p:cNvSpPr/>
          <p:nvPr/>
        </p:nvSpPr>
        <p:spPr>
          <a:xfrm>
            <a:off x="9826832" y="5090079"/>
            <a:ext cx="2136568" cy="593112"/>
          </a:xfrm>
          <a:prstGeom prst="rect">
            <a:avLst/>
          </a:prstGeom>
          <a:solidFill>
            <a:srgbClr val="052049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215, 230, 252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A204FA4-B6FE-46CC-8B10-5C70EA312BF4}"/>
              </a:ext>
            </a:extLst>
          </p:cNvPr>
          <p:cNvSpPr/>
          <p:nvPr/>
        </p:nvSpPr>
        <p:spPr>
          <a:xfrm>
            <a:off x="2274510" y="5090079"/>
            <a:ext cx="2136568" cy="593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13, 5, 1, 0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219, 230, 242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B6B26E6-9CF4-42A9-9E28-714E99452A1D}"/>
              </a:ext>
            </a:extLst>
          </p:cNvPr>
          <p:cNvSpPr/>
          <p:nvPr/>
        </p:nvSpPr>
        <p:spPr>
          <a:xfrm>
            <a:off x="4784050" y="5090079"/>
            <a:ext cx="2136568" cy="593112"/>
          </a:xfrm>
          <a:prstGeom prst="rect">
            <a:avLst/>
          </a:prstGeom>
          <a:solidFill>
            <a:srgbClr val="18A3AC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19, 0, 5, 0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200, 244, 247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8AA6DB8-1711-4140-A1F4-2FDA5D684765}"/>
              </a:ext>
            </a:extLst>
          </p:cNvPr>
          <p:cNvSpPr/>
          <p:nvPr/>
        </p:nvSpPr>
        <p:spPr>
          <a:xfrm>
            <a:off x="4784050" y="2707097"/>
            <a:ext cx="2136568" cy="5931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14, 11, 11, 0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217, 217, 217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A86F7E7-4D4C-43C6-A693-BE52619C8C20}"/>
              </a:ext>
            </a:extLst>
          </p:cNvPr>
          <p:cNvSpPr/>
          <p:nvPr/>
        </p:nvSpPr>
        <p:spPr>
          <a:xfrm>
            <a:off x="7293592" y="3688063"/>
            <a:ext cx="2160270" cy="593112"/>
          </a:xfrm>
          <a:prstGeom prst="rect">
            <a:avLst/>
          </a:prstGeom>
          <a:solidFill>
            <a:srgbClr val="779B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55, 31, 3, 0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199, 155, 202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F10F334-6E7F-4900-BCD0-2E1DA2FB5D1E}"/>
              </a:ext>
            </a:extLst>
          </p:cNvPr>
          <p:cNvSpPr/>
          <p:nvPr/>
        </p:nvSpPr>
        <p:spPr>
          <a:xfrm>
            <a:off x="7293592" y="4373863"/>
            <a:ext cx="2160270" cy="593112"/>
          </a:xfrm>
          <a:prstGeom prst="rect">
            <a:avLst/>
          </a:prstGeom>
          <a:solidFill>
            <a:srgbClr val="A0B6D9"/>
          </a:solidFill>
          <a:ln w="12700" cap="flat" cmpd="sng" algn="ctr">
            <a:solidFill>
              <a:srgbClr val="A0B6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36, 21, 3, 0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160, 182, 217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F37BB4B-EA83-4602-B031-1EE80792E11B}"/>
              </a:ext>
            </a:extLst>
          </p:cNvPr>
          <p:cNvSpPr/>
          <p:nvPr/>
        </p:nvSpPr>
        <p:spPr>
          <a:xfrm>
            <a:off x="7293590" y="5090079"/>
            <a:ext cx="2160270" cy="593112"/>
          </a:xfrm>
          <a:prstGeom prst="rect">
            <a:avLst/>
          </a:prstGeom>
          <a:solidFill>
            <a:srgbClr val="C5D4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20, 11, 0.4, 0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197, 212, 236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AD2806B-9005-4D6C-9F8D-64CAB5AA3399}"/>
              </a:ext>
            </a:extLst>
          </p:cNvPr>
          <p:cNvSpPr/>
          <p:nvPr/>
        </p:nvSpPr>
        <p:spPr>
          <a:xfrm>
            <a:off x="2274510" y="1300766"/>
            <a:ext cx="2136568" cy="593112"/>
          </a:xfrm>
          <a:prstGeom prst="rect">
            <a:avLst/>
          </a:prstGeom>
          <a:solidFill>
            <a:srgbClr val="1957A3"/>
          </a:solidFill>
          <a:ln w="12700" cap="flat" cmpd="sng" algn="ctr">
            <a:solidFill>
              <a:srgbClr val="16509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94, 72, 2, 0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27, 89, 164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6A6E859-301A-4D57-8858-6F4BB2178673}"/>
              </a:ext>
            </a:extLst>
          </p:cNvPr>
          <p:cNvSpPr/>
          <p:nvPr/>
        </p:nvSpPr>
        <p:spPr>
          <a:xfrm>
            <a:off x="2274510" y="2707097"/>
            <a:ext cx="2136568" cy="593112"/>
          </a:xfrm>
          <a:prstGeom prst="rect">
            <a:avLst/>
          </a:prstGeom>
          <a:solidFill>
            <a:srgbClr val="A5C6E8"/>
          </a:solidFill>
          <a:ln w="12700" cap="flat" cmpd="sng" algn="ctr">
            <a:solidFill>
              <a:srgbClr val="A5C6E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33, 13, 0. 0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165, 198, 232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901222-FC3B-4A4F-BB8B-05E51FA1BDB8}"/>
              </a:ext>
            </a:extLst>
          </p:cNvPr>
          <p:cNvSpPr/>
          <p:nvPr/>
        </p:nvSpPr>
        <p:spPr>
          <a:xfrm>
            <a:off x="2274510" y="2014788"/>
            <a:ext cx="2136568" cy="593112"/>
          </a:xfrm>
          <a:prstGeom prst="rect">
            <a:avLst/>
          </a:prstGeom>
          <a:solidFill>
            <a:srgbClr val="538ECB"/>
          </a:solidFill>
          <a:ln w="12700" cap="flat" cmpd="sng" algn="ctr">
            <a:solidFill>
              <a:srgbClr val="538EC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68, 36, 0, 0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83, 142, 203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AEE760A-E7E5-4D0D-954C-0E7C6382E3FA}"/>
              </a:ext>
            </a:extLst>
          </p:cNvPr>
          <p:cNvSpPr/>
          <p:nvPr/>
        </p:nvSpPr>
        <p:spPr>
          <a:xfrm>
            <a:off x="2274510" y="3688063"/>
            <a:ext cx="2136568" cy="59311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CMYK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72, 41, 5, 0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78, 133, 188</a:t>
            </a:r>
          </a:p>
        </p:txBody>
      </p:sp>
    </p:spTree>
    <p:extLst>
      <p:ext uri="{BB962C8B-B14F-4D97-AF65-F5344CB8AC3E}">
        <p14:creationId xmlns:p14="http://schemas.microsoft.com/office/powerpoint/2010/main" val="230332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ver 2.jpg"/>
          <p:cNvPicPr>
            <a:picLocks noChangeAspect="1"/>
          </p:cNvPicPr>
          <p:nvPr/>
        </p:nvPicPr>
        <p:blipFill rotWithShape="1">
          <a:blip r:embed="rId2" cstate="screen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0239"/>
            <a:ext cx="12242828" cy="634776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4344E-8840-41DC-8090-C221A510CE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Sample text</a:t>
            </a:r>
          </a:p>
        </p:txBody>
      </p:sp>
      <p:sp>
        <p:nvSpPr>
          <p:cNvPr id="8" name="Shape 4526"/>
          <p:cNvSpPr/>
          <p:nvPr/>
        </p:nvSpPr>
        <p:spPr>
          <a:xfrm flipH="1">
            <a:off x="1161261" y="1888249"/>
            <a:ext cx="690302" cy="690300"/>
          </a:xfrm>
          <a:prstGeom prst="ellipse">
            <a:avLst/>
          </a:prstGeom>
          <a:solidFill>
            <a:schemeClr val="accent4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9" name="Shape 4526"/>
          <p:cNvSpPr/>
          <p:nvPr/>
        </p:nvSpPr>
        <p:spPr>
          <a:xfrm flipH="1">
            <a:off x="4201316" y="1888249"/>
            <a:ext cx="690302" cy="690300"/>
          </a:xfrm>
          <a:prstGeom prst="ellipse">
            <a:avLst/>
          </a:prstGeom>
          <a:solidFill>
            <a:srgbClr val="002060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10" name="Shape 4526"/>
          <p:cNvSpPr/>
          <p:nvPr/>
        </p:nvSpPr>
        <p:spPr>
          <a:xfrm flipH="1">
            <a:off x="7241371" y="1888249"/>
            <a:ext cx="690302" cy="690300"/>
          </a:xfrm>
          <a:prstGeom prst="ellipse">
            <a:avLst/>
          </a:prstGeom>
          <a:solidFill>
            <a:schemeClr val="accent3"/>
          </a:solidFill>
          <a:ln w="3175" cap="flat" cmpd="sng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500"/>
            </a:pPr>
            <a:endParaRPr dirty="0">
              <a:latin typeface="Avenir Book"/>
              <a:cs typeface="Avenir Book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1427" y="1890963"/>
            <a:ext cx="684872" cy="68487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205855" y="982113"/>
            <a:ext cx="11728012" cy="756822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</a:t>
            </a:r>
            <a:br>
              <a:rPr lang="en-US" dirty="0"/>
            </a:br>
            <a:r>
              <a:rPr lang="en-US" dirty="0"/>
              <a:t>a galley of type and scrambled it to make a type specimen book.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20575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220575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77737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rgbClr val="00206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3277737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340285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6340285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9" hasCustomPrompt="1"/>
          </p:nvPr>
        </p:nvSpPr>
        <p:spPr>
          <a:xfrm>
            <a:off x="9362193" y="2679358"/>
            <a:ext cx="2571674" cy="517951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21" name="Content Placeholder 10"/>
          <p:cNvSpPr>
            <a:spLocks noGrp="1"/>
          </p:cNvSpPr>
          <p:nvPr>
            <p:ph sz="quarter" idx="20" hasCustomPrompt="1"/>
          </p:nvPr>
        </p:nvSpPr>
        <p:spPr>
          <a:xfrm>
            <a:off x="9362193" y="3279721"/>
            <a:ext cx="2571674" cy="2343839"/>
          </a:xfrm>
        </p:spPr>
        <p:txBody>
          <a:bodyPr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0" kern="12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Lorem Ipsum is simply dummy text of the printing and typesetting industry. Lorem Ipsum has </a:t>
            </a:r>
            <a:br>
              <a:rPr lang="en-US" dirty="0"/>
            </a:br>
            <a:r>
              <a:rPr lang="en-US" dirty="0"/>
              <a:t>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21" hasCustomPrompt="1"/>
          </p:nvPr>
        </p:nvSpPr>
        <p:spPr>
          <a:xfrm>
            <a:off x="1214504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2" hasCustomPrompt="1"/>
          </p:nvPr>
        </p:nvSpPr>
        <p:spPr>
          <a:xfrm>
            <a:off x="4254559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4" name="Content Placeholder 10"/>
          <p:cNvSpPr>
            <a:spLocks noGrp="1"/>
          </p:cNvSpPr>
          <p:nvPr>
            <p:ph sz="quarter" idx="23" hasCustomPrompt="1"/>
          </p:nvPr>
        </p:nvSpPr>
        <p:spPr>
          <a:xfrm>
            <a:off x="7294614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4" hasCustomPrompt="1"/>
          </p:nvPr>
        </p:nvSpPr>
        <p:spPr>
          <a:xfrm>
            <a:off x="10331955" y="2072587"/>
            <a:ext cx="583816" cy="32162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1400" b="1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5779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710" y="4484"/>
            <a:ext cx="6215310" cy="685351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Rectangle 62"/>
          <p:cNvSpPr/>
          <p:nvPr/>
        </p:nvSpPr>
        <p:spPr>
          <a:xfrm>
            <a:off x="0" y="-13853"/>
            <a:ext cx="6215310" cy="6871853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entagon 66"/>
          <p:cNvSpPr/>
          <p:nvPr/>
        </p:nvSpPr>
        <p:spPr>
          <a:xfrm>
            <a:off x="6212314" y="578981"/>
            <a:ext cx="1185657" cy="641298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Pentagon 71"/>
          <p:cNvSpPr/>
          <p:nvPr/>
        </p:nvSpPr>
        <p:spPr>
          <a:xfrm>
            <a:off x="6212314" y="1954531"/>
            <a:ext cx="1169399" cy="632502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6212314" y="3321285"/>
            <a:ext cx="1169399" cy="632502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Pentagon 80"/>
          <p:cNvSpPr/>
          <p:nvPr/>
        </p:nvSpPr>
        <p:spPr>
          <a:xfrm>
            <a:off x="6212314" y="4688038"/>
            <a:ext cx="1169399" cy="632502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324396" y="2964873"/>
            <a:ext cx="3591716" cy="914401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8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7750522" y="587306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8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439087" y="723900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425439" y="2095052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8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425439" y="3461806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8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425439" y="4828559"/>
            <a:ext cx="525798" cy="35146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89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736874" y="1958458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1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7736874" y="3325212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92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7736874" y="4691965"/>
            <a:ext cx="4110084" cy="6246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add text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89097DD5-8847-43DE-B3AE-BE5A64A94902}"/>
              </a:ext>
            </a:extLst>
          </p:cNvPr>
          <p:cNvSpPr/>
          <p:nvPr/>
        </p:nvSpPr>
        <p:spPr>
          <a:xfrm flipH="1">
            <a:off x="11037890" y="6196877"/>
            <a:ext cx="1149348" cy="656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578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 flipH="1">
            <a:off x="0" y="2034284"/>
            <a:ext cx="12192000" cy="1570232"/>
          </a:xfrm>
          <a:custGeom>
            <a:avLst/>
            <a:gdLst>
              <a:gd name="connsiteX0" fmla="*/ 0 w 12192000"/>
              <a:gd name="connsiteY0" fmla="*/ 0 h 1570232"/>
              <a:gd name="connsiteX1" fmla="*/ 10058950 w 12192000"/>
              <a:gd name="connsiteY1" fmla="*/ 0 h 1570232"/>
              <a:gd name="connsiteX2" fmla="*/ 10062651 w 12192000"/>
              <a:gd name="connsiteY2" fmla="*/ 36710 h 1570232"/>
              <a:gd name="connsiteX3" fmla="*/ 10842373 w 12192000"/>
              <a:gd name="connsiteY3" fmla="*/ 672200 h 1570232"/>
              <a:gd name="connsiteX4" fmla="*/ 11622095 w 12192000"/>
              <a:gd name="connsiteY4" fmla="*/ 36710 h 1570232"/>
              <a:gd name="connsiteX5" fmla="*/ 11625796 w 12192000"/>
              <a:gd name="connsiteY5" fmla="*/ 0 h 1570232"/>
              <a:gd name="connsiteX6" fmla="*/ 12192000 w 12192000"/>
              <a:gd name="connsiteY6" fmla="*/ 0 h 1570232"/>
              <a:gd name="connsiteX7" fmla="*/ 12192000 w 12192000"/>
              <a:gd name="connsiteY7" fmla="*/ 1570232 h 1570232"/>
              <a:gd name="connsiteX8" fmla="*/ 0 w 12192000"/>
              <a:gd name="connsiteY8" fmla="*/ 1570232 h 15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70232">
                <a:moveTo>
                  <a:pt x="0" y="0"/>
                </a:moveTo>
                <a:lnTo>
                  <a:pt x="10058950" y="0"/>
                </a:lnTo>
                <a:lnTo>
                  <a:pt x="10062651" y="36710"/>
                </a:lnTo>
                <a:cubicBezTo>
                  <a:pt x="10136865" y="399383"/>
                  <a:pt x="10457759" y="672200"/>
                  <a:pt x="10842373" y="672200"/>
                </a:cubicBezTo>
                <a:cubicBezTo>
                  <a:pt x="11226987" y="672200"/>
                  <a:pt x="11547881" y="399383"/>
                  <a:pt x="11622095" y="36710"/>
                </a:cubicBezTo>
                <a:lnTo>
                  <a:pt x="11625796" y="0"/>
                </a:lnTo>
                <a:lnTo>
                  <a:pt x="12192000" y="0"/>
                </a:lnTo>
                <a:lnTo>
                  <a:pt x="12192000" y="1570232"/>
                </a:lnTo>
                <a:lnTo>
                  <a:pt x="0" y="1570232"/>
                </a:lnTo>
                <a:close/>
              </a:path>
            </a:pathLst>
          </a:cu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flipH="1">
            <a:off x="711199" y="1272168"/>
            <a:ext cx="1276856" cy="1276852"/>
          </a:xfrm>
          <a:prstGeom prst="ellipse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Content Placeholder 59"/>
          <p:cNvSpPr>
            <a:spLocks noGrp="1"/>
          </p:cNvSpPr>
          <p:nvPr>
            <p:ph sz="quarter" idx="10" hasCustomPrompt="1"/>
          </p:nvPr>
        </p:nvSpPr>
        <p:spPr>
          <a:xfrm>
            <a:off x="3259212" y="2362200"/>
            <a:ext cx="5673576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892045" y="1597544"/>
            <a:ext cx="915165" cy="626101"/>
            <a:chOff x="1322" y="702"/>
            <a:chExt cx="744" cy="509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802" y="886"/>
              <a:ext cx="96" cy="103"/>
            </a:xfrm>
            <a:custGeom>
              <a:avLst/>
              <a:gdLst>
                <a:gd name="T0" fmla="*/ 208 w 478"/>
                <a:gd name="T1" fmla="*/ 245 h 518"/>
                <a:gd name="T2" fmla="*/ 166 w 478"/>
                <a:gd name="T3" fmla="*/ 266 h 518"/>
                <a:gd name="T4" fmla="*/ 136 w 478"/>
                <a:gd name="T5" fmla="*/ 303 h 518"/>
                <a:gd name="T6" fmla="*/ 125 w 478"/>
                <a:gd name="T7" fmla="*/ 350 h 518"/>
                <a:gd name="T8" fmla="*/ 136 w 478"/>
                <a:gd name="T9" fmla="*/ 398 h 518"/>
                <a:gd name="T10" fmla="*/ 166 w 478"/>
                <a:gd name="T11" fmla="*/ 435 h 518"/>
                <a:gd name="T12" fmla="*/ 208 w 478"/>
                <a:gd name="T13" fmla="*/ 455 h 518"/>
                <a:gd name="T14" fmla="*/ 257 w 478"/>
                <a:gd name="T15" fmla="*/ 455 h 518"/>
                <a:gd name="T16" fmla="*/ 300 w 478"/>
                <a:gd name="T17" fmla="*/ 435 h 518"/>
                <a:gd name="T18" fmla="*/ 330 w 478"/>
                <a:gd name="T19" fmla="*/ 398 h 518"/>
                <a:gd name="T20" fmla="*/ 340 w 478"/>
                <a:gd name="T21" fmla="*/ 350 h 518"/>
                <a:gd name="T22" fmla="*/ 330 w 478"/>
                <a:gd name="T23" fmla="*/ 303 h 518"/>
                <a:gd name="T24" fmla="*/ 300 w 478"/>
                <a:gd name="T25" fmla="*/ 266 h 518"/>
                <a:gd name="T26" fmla="*/ 257 w 478"/>
                <a:gd name="T27" fmla="*/ 245 h 518"/>
                <a:gd name="T28" fmla="*/ 81 w 478"/>
                <a:gd name="T29" fmla="*/ 0 h 518"/>
                <a:gd name="T30" fmla="*/ 209 w 478"/>
                <a:gd name="T31" fmla="*/ 184 h 518"/>
                <a:gd name="T32" fmla="*/ 256 w 478"/>
                <a:gd name="T33" fmla="*/ 184 h 518"/>
                <a:gd name="T34" fmla="*/ 299 w 478"/>
                <a:gd name="T35" fmla="*/ 196 h 518"/>
                <a:gd name="T36" fmla="*/ 443 w 478"/>
                <a:gd name="T37" fmla="*/ 49 h 518"/>
                <a:gd name="T38" fmla="*/ 369 w 478"/>
                <a:gd name="T39" fmla="*/ 254 h 518"/>
                <a:gd name="T40" fmla="*/ 392 w 478"/>
                <a:gd name="T41" fmla="*/ 298 h 518"/>
                <a:gd name="T42" fmla="*/ 400 w 478"/>
                <a:gd name="T43" fmla="*/ 350 h 518"/>
                <a:gd name="T44" fmla="*/ 386 w 478"/>
                <a:gd name="T45" fmla="*/ 415 h 518"/>
                <a:gd name="T46" fmla="*/ 351 w 478"/>
                <a:gd name="T47" fmla="*/ 469 h 518"/>
                <a:gd name="T48" fmla="*/ 298 w 478"/>
                <a:gd name="T49" fmla="*/ 506 h 518"/>
                <a:gd name="T50" fmla="*/ 233 w 478"/>
                <a:gd name="T51" fmla="*/ 518 h 518"/>
                <a:gd name="T52" fmla="*/ 168 w 478"/>
                <a:gd name="T53" fmla="*/ 506 h 518"/>
                <a:gd name="T54" fmla="*/ 115 w 478"/>
                <a:gd name="T55" fmla="*/ 469 h 518"/>
                <a:gd name="T56" fmla="*/ 78 w 478"/>
                <a:gd name="T57" fmla="*/ 415 h 518"/>
                <a:gd name="T58" fmla="*/ 66 w 478"/>
                <a:gd name="T59" fmla="*/ 350 h 518"/>
                <a:gd name="T60" fmla="*/ 77 w 478"/>
                <a:gd name="T61" fmla="*/ 289 h 518"/>
                <a:gd name="T62" fmla="*/ 108 w 478"/>
                <a:gd name="T63" fmla="*/ 238 h 518"/>
                <a:gd name="T64" fmla="*/ 40 w 478"/>
                <a:gd name="T65" fmla="*/ 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8" h="518">
                  <a:moveTo>
                    <a:pt x="233" y="242"/>
                  </a:moveTo>
                  <a:lnTo>
                    <a:pt x="208" y="245"/>
                  </a:lnTo>
                  <a:lnTo>
                    <a:pt x="185" y="253"/>
                  </a:lnTo>
                  <a:lnTo>
                    <a:pt x="166" y="266"/>
                  </a:lnTo>
                  <a:lnTo>
                    <a:pt x="149" y="282"/>
                  </a:lnTo>
                  <a:lnTo>
                    <a:pt x="136" y="303"/>
                  </a:lnTo>
                  <a:lnTo>
                    <a:pt x="128" y="326"/>
                  </a:lnTo>
                  <a:lnTo>
                    <a:pt x="125" y="350"/>
                  </a:lnTo>
                  <a:lnTo>
                    <a:pt x="128" y="375"/>
                  </a:lnTo>
                  <a:lnTo>
                    <a:pt x="136" y="398"/>
                  </a:lnTo>
                  <a:lnTo>
                    <a:pt x="149" y="417"/>
                  </a:lnTo>
                  <a:lnTo>
                    <a:pt x="166" y="435"/>
                  </a:lnTo>
                  <a:lnTo>
                    <a:pt x="185" y="447"/>
                  </a:lnTo>
                  <a:lnTo>
                    <a:pt x="208" y="455"/>
                  </a:lnTo>
                  <a:lnTo>
                    <a:pt x="233" y="459"/>
                  </a:lnTo>
                  <a:lnTo>
                    <a:pt x="257" y="455"/>
                  </a:lnTo>
                  <a:lnTo>
                    <a:pt x="280" y="447"/>
                  </a:lnTo>
                  <a:lnTo>
                    <a:pt x="300" y="435"/>
                  </a:lnTo>
                  <a:lnTo>
                    <a:pt x="316" y="417"/>
                  </a:lnTo>
                  <a:lnTo>
                    <a:pt x="330" y="398"/>
                  </a:lnTo>
                  <a:lnTo>
                    <a:pt x="338" y="375"/>
                  </a:lnTo>
                  <a:lnTo>
                    <a:pt x="340" y="350"/>
                  </a:lnTo>
                  <a:lnTo>
                    <a:pt x="338" y="326"/>
                  </a:lnTo>
                  <a:lnTo>
                    <a:pt x="330" y="303"/>
                  </a:lnTo>
                  <a:lnTo>
                    <a:pt x="316" y="282"/>
                  </a:lnTo>
                  <a:lnTo>
                    <a:pt x="300" y="266"/>
                  </a:lnTo>
                  <a:lnTo>
                    <a:pt x="280" y="253"/>
                  </a:lnTo>
                  <a:lnTo>
                    <a:pt x="257" y="245"/>
                  </a:lnTo>
                  <a:lnTo>
                    <a:pt x="233" y="242"/>
                  </a:lnTo>
                  <a:close/>
                  <a:moveTo>
                    <a:pt x="81" y="0"/>
                  </a:moveTo>
                  <a:lnTo>
                    <a:pt x="185" y="189"/>
                  </a:lnTo>
                  <a:lnTo>
                    <a:pt x="209" y="184"/>
                  </a:lnTo>
                  <a:lnTo>
                    <a:pt x="233" y="182"/>
                  </a:lnTo>
                  <a:lnTo>
                    <a:pt x="256" y="184"/>
                  </a:lnTo>
                  <a:lnTo>
                    <a:pt x="278" y="189"/>
                  </a:lnTo>
                  <a:lnTo>
                    <a:pt x="299" y="196"/>
                  </a:lnTo>
                  <a:lnTo>
                    <a:pt x="406" y="23"/>
                  </a:lnTo>
                  <a:lnTo>
                    <a:pt x="443" y="49"/>
                  </a:lnTo>
                  <a:lnTo>
                    <a:pt x="478" y="79"/>
                  </a:lnTo>
                  <a:lnTo>
                    <a:pt x="369" y="254"/>
                  </a:lnTo>
                  <a:lnTo>
                    <a:pt x="383" y="276"/>
                  </a:lnTo>
                  <a:lnTo>
                    <a:pt x="392" y="298"/>
                  </a:lnTo>
                  <a:lnTo>
                    <a:pt x="398" y="324"/>
                  </a:lnTo>
                  <a:lnTo>
                    <a:pt x="400" y="350"/>
                  </a:lnTo>
                  <a:lnTo>
                    <a:pt x="397" y="384"/>
                  </a:lnTo>
                  <a:lnTo>
                    <a:pt x="386" y="415"/>
                  </a:lnTo>
                  <a:lnTo>
                    <a:pt x="372" y="444"/>
                  </a:lnTo>
                  <a:lnTo>
                    <a:pt x="351" y="469"/>
                  </a:lnTo>
                  <a:lnTo>
                    <a:pt x="326" y="490"/>
                  </a:lnTo>
                  <a:lnTo>
                    <a:pt x="298" y="506"/>
                  </a:lnTo>
                  <a:lnTo>
                    <a:pt x="266" y="515"/>
                  </a:lnTo>
                  <a:lnTo>
                    <a:pt x="233" y="518"/>
                  </a:lnTo>
                  <a:lnTo>
                    <a:pt x="199" y="515"/>
                  </a:lnTo>
                  <a:lnTo>
                    <a:pt x="168" y="506"/>
                  </a:lnTo>
                  <a:lnTo>
                    <a:pt x="140" y="490"/>
                  </a:lnTo>
                  <a:lnTo>
                    <a:pt x="115" y="469"/>
                  </a:lnTo>
                  <a:lnTo>
                    <a:pt x="94" y="444"/>
                  </a:lnTo>
                  <a:lnTo>
                    <a:pt x="78" y="415"/>
                  </a:lnTo>
                  <a:lnTo>
                    <a:pt x="69" y="384"/>
                  </a:lnTo>
                  <a:lnTo>
                    <a:pt x="66" y="350"/>
                  </a:lnTo>
                  <a:lnTo>
                    <a:pt x="68" y="319"/>
                  </a:lnTo>
                  <a:lnTo>
                    <a:pt x="77" y="289"/>
                  </a:lnTo>
                  <a:lnTo>
                    <a:pt x="91" y="262"/>
                  </a:lnTo>
                  <a:lnTo>
                    <a:pt x="108" y="238"/>
                  </a:lnTo>
                  <a:lnTo>
                    <a:pt x="0" y="43"/>
                  </a:lnTo>
                  <a:lnTo>
                    <a:pt x="40" y="18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909" y="702"/>
              <a:ext cx="114" cy="157"/>
            </a:xfrm>
            <a:custGeom>
              <a:avLst/>
              <a:gdLst>
                <a:gd name="T0" fmla="*/ 379 w 569"/>
                <a:gd name="T1" fmla="*/ 63 h 787"/>
                <a:gd name="T2" fmla="*/ 335 w 569"/>
                <a:gd name="T3" fmla="*/ 85 h 787"/>
                <a:gd name="T4" fmla="*/ 306 w 569"/>
                <a:gd name="T5" fmla="*/ 121 h 787"/>
                <a:gd name="T6" fmla="*/ 296 w 569"/>
                <a:gd name="T7" fmla="*/ 168 h 787"/>
                <a:gd name="T8" fmla="*/ 306 w 569"/>
                <a:gd name="T9" fmla="*/ 216 h 787"/>
                <a:gd name="T10" fmla="*/ 335 w 569"/>
                <a:gd name="T11" fmla="*/ 253 h 787"/>
                <a:gd name="T12" fmla="*/ 379 w 569"/>
                <a:gd name="T13" fmla="*/ 274 h 787"/>
                <a:gd name="T14" fmla="*/ 427 w 569"/>
                <a:gd name="T15" fmla="*/ 274 h 787"/>
                <a:gd name="T16" fmla="*/ 469 w 569"/>
                <a:gd name="T17" fmla="*/ 253 h 787"/>
                <a:gd name="T18" fmla="*/ 499 w 569"/>
                <a:gd name="T19" fmla="*/ 216 h 787"/>
                <a:gd name="T20" fmla="*/ 510 w 569"/>
                <a:gd name="T21" fmla="*/ 168 h 787"/>
                <a:gd name="T22" fmla="*/ 499 w 569"/>
                <a:gd name="T23" fmla="*/ 121 h 787"/>
                <a:gd name="T24" fmla="*/ 469 w 569"/>
                <a:gd name="T25" fmla="*/ 85 h 787"/>
                <a:gd name="T26" fmla="*/ 427 w 569"/>
                <a:gd name="T27" fmla="*/ 63 h 787"/>
                <a:gd name="T28" fmla="*/ 402 w 569"/>
                <a:gd name="T29" fmla="*/ 0 h 787"/>
                <a:gd name="T30" fmla="*/ 467 w 569"/>
                <a:gd name="T31" fmla="*/ 14 h 787"/>
                <a:gd name="T32" fmla="*/ 521 w 569"/>
                <a:gd name="T33" fmla="*/ 49 h 787"/>
                <a:gd name="T34" fmla="*/ 557 w 569"/>
                <a:gd name="T35" fmla="*/ 103 h 787"/>
                <a:gd name="T36" fmla="*/ 569 w 569"/>
                <a:gd name="T37" fmla="*/ 168 h 787"/>
                <a:gd name="T38" fmla="*/ 557 w 569"/>
                <a:gd name="T39" fmla="*/ 233 h 787"/>
                <a:gd name="T40" fmla="*/ 521 w 569"/>
                <a:gd name="T41" fmla="*/ 287 h 787"/>
                <a:gd name="T42" fmla="*/ 467 w 569"/>
                <a:gd name="T43" fmla="*/ 324 h 787"/>
                <a:gd name="T44" fmla="*/ 402 w 569"/>
                <a:gd name="T45" fmla="*/ 336 h 787"/>
                <a:gd name="T46" fmla="*/ 356 w 569"/>
                <a:gd name="T47" fmla="*/ 331 h 787"/>
                <a:gd name="T48" fmla="*/ 38 w 569"/>
                <a:gd name="T49" fmla="*/ 760 h 787"/>
                <a:gd name="T50" fmla="*/ 280 w 569"/>
                <a:gd name="T51" fmla="*/ 282 h 787"/>
                <a:gd name="T52" fmla="*/ 247 w 569"/>
                <a:gd name="T53" fmla="*/ 230 h 787"/>
                <a:gd name="T54" fmla="*/ 235 w 569"/>
                <a:gd name="T55" fmla="*/ 168 h 787"/>
                <a:gd name="T56" fmla="*/ 249 w 569"/>
                <a:gd name="T57" fmla="*/ 103 h 787"/>
                <a:gd name="T58" fmla="*/ 284 w 569"/>
                <a:gd name="T59" fmla="*/ 49 h 787"/>
                <a:gd name="T60" fmla="*/ 338 w 569"/>
                <a:gd name="T61" fmla="*/ 14 h 787"/>
                <a:gd name="T62" fmla="*/ 402 w 569"/>
                <a:gd name="T63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9" h="787">
                  <a:moveTo>
                    <a:pt x="402" y="61"/>
                  </a:moveTo>
                  <a:lnTo>
                    <a:pt x="379" y="63"/>
                  </a:lnTo>
                  <a:lnTo>
                    <a:pt x="356" y="72"/>
                  </a:lnTo>
                  <a:lnTo>
                    <a:pt x="335" y="85"/>
                  </a:lnTo>
                  <a:lnTo>
                    <a:pt x="318" y="101"/>
                  </a:lnTo>
                  <a:lnTo>
                    <a:pt x="306" y="121"/>
                  </a:lnTo>
                  <a:lnTo>
                    <a:pt x="298" y="144"/>
                  </a:lnTo>
                  <a:lnTo>
                    <a:pt x="296" y="168"/>
                  </a:lnTo>
                  <a:lnTo>
                    <a:pt x="298" y="193"/>
                  </a:lnTo>
                  <a:lnTo>
                    <a:pt x="306" y="216"/>
                  </a:lnTo>
                  <a:lnTo>
                    <a:pt x="318" y="236"/>
                  </a:lnTo>
                  <a:lnTo>
                    <a:pt x="335" y="253"/>
                  </a:lnTo>
                  <a:lnTo>
                    <a:pt x="356" y="265"/>
                  </a:lnTo>
                  <a:lnTo>
                    <a:pt x="379" y="274"/>
                  </a:lnTo>
                  <a:lnTo>
                    <a:pt x="402" y="277"/>
                  </a:lnTo>
                  <a:lnTo>
                    <a:pt x="427" y="274"/>
                  </a:lnTo>
                  <a:lnTo>
                    <a:pt x="450" y="265"/>
                  </a:lnTo>
                  <a:lnTo>
                    <a:pt x="469" y="253"/>
                  </a:lnTo>
                  <a:lnTo>
                    <a:pt x="486" y="236"/>
                  </a:lnTo>
                  <a:lnTo>
                    <a:pt x="499" y="216"/>
                  </a:lnTo>
                  <a:lnTo>
                    <a:pt x="507" y="193"/>
                  </a:lnTo>
                  <a:lnTo>
                    <a:pt x="510" y="168"/>
                  </a:lnTo>
                  <a:lnTo>
                    <a:pt x="507" y="144"/>
                  </a:lnTo>
                  <a:lnTo>
                    <a:pt x="499" y="121"/>
                  </a:lnTo>
                  <a:lnTo>
                    <a:pt x="486" y="101"/>
                  </a:lnTo>
                  <a:lnTo>
                    <a:pt x="469" y="85"/>
                  </a:lnTo>
                  <a:lnTo>
                    <a:pt x="450" y="72"/>
                  </a:lnTo>
                  <a:lnTo>
                    <a:pt x="427" y="63"/>
                  </a:lnTo>
                  <a:lnTo>
                    <a:pt x="402" y="61"/>
                  </a:lnTo>
                  <a:close/>
                  <a:moveTo>
                    <a:pt x="402" y="0"/>
                  </a:moveTo>
                  <a:lnTo>
                    <a:pt x="436" y="3"/>
                  </a:lnTo>
                  <a:lnTo>
                    <a:pt x="467" y="14"/>
                  </a:lnTo>
                  <a:lnTo>
                    <a:pt x="496" y="29"/>
                  </a:lnTo>
                  <a:lnTo>
                    <a:pt x="521" y="49"/>
                  </a:lnTo>
                  <a:lnTo>
                    <a:pt x="541" y="74"/>
                  </a:lnTo>
                  <a:lnTo>
                    <a:pt x="557" y="103"/>
                  </a:lnTo>
                  <a:lnTo>
                    <a:pt x="566" y="135"/>
                  </a:lnTo>
                  <a:lnTo>
                    <a:pt x="569" y="168"/>
                  </a:lnTo>
                  <a:lnTo>
                    <a:pt x="566" y="203"/>
                  </a:lnTo>
                  <a:lnTo>
                    <a:pt x="557" y="233"/>
                  </a:lnTo>
                  <a:lnTo>
                    <a:pt x="541" y="262"/>
                  </a:lnTo>
                  <a:lnTo>
                    <a:pt x="521" y="287"/>
                  </a:lnTo>
                  <a:lnTo>
                    <a:pt x="496" y="308"/>
                  </a:lnTo>
                  <a:lnTo>
                    <a:pt x="467" y="324"/>
                  </a:lnTo>
                  <a:lnTo>
                    <a:pt x="436" y="333"/>
                  </a:lnTo>
                  <a:lnTo>
                    <a:pt x="402" y="336"/>
                  </a:lnTo>
                  <a:lnTo>
                    <a:pt x="379" y="335"/>
                  </a:lnTo>
                  <a:lnTo>
                    <a:pt x="356" y="331"/>
                  </a:lnTo>
                  <a:lnTo>
                    <a:pt x="74" y="787"/>
                  </a:lnTo>
                  <a:lnTo>
                    <a:pt x="38" y="760"/>
                  </a:lnTo>
                  <a:lnTo>
                    <a:pt x="0" y="735"/>
                  </a:lnTo>
                  <a:lnTo>
                    <a:pt x="280" y="282"/>
                  </a:lnTo>
                  <a:lnTo>
                    <a:pt x="260" y="257"/>
                  </a:lnTo>
                  <a:lnTo>
                    <a:pt x="247" y="230"/>
                  </a:lnTo>
                  <a:lnTo>
                    <a:pt x="239" y="200"/>
                  </a:lnTo>
                  <a:lnTo>
                    <a:pt x="235" y="168"/>
                  </a:lnTo>
                  <a:lnTo>
                    <a:pt x="239" y="135"/>
                  </a:lnTo>
                  <a:lnTo>
                    <a:pt x="249" y="103"/>
                  </a:lnTo>
                  <a:lnTo>
                    <a:pt x="264" y="74"/>
                  </a:lnTo>
                  <a:lnTo>
                    <a:pt x="284" y="49"/>
                  </a:lnTo>
                  <a:lnTo>
                    <a:pt x="309" y="29"/>
                  </a:lnTo>
                  <a:lnTo>
                    <a:pt x="338" y="14"/>
                  </a:lnTo>
                  <a:lnTo>
                    <a:pt x="369" y="3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322" y="744"/>
              <a:ext cx="472" cy="282"/>
            </a:xfrm>
            <a:custGeom>
              <a:avLst/>
              <a:gdLst>
                <a:gd name="T0" fmla="*/ 1519 w 2361"/>
                <a:gd name="T1" fmla="*/ 1158 h 1410"/>
                <a:gd name="T2" fmla="*/ 1480 w 2361"/>
                <a:gd name="T3" fmla="*/ 1242 h 1410"/>
                <a:gd name="T4" fmla="*/ 1519 w 2361"/>
                <a:gd name="T5" fmla="*/ 1327 h 1410"/>
                <a:gd name="T6" fmla="*/ 1611 w 2361"/>
                <a:gd name="T7" fmla="*/ 1347 h 1410"/>
                <a:gd name="T8" fmla="*/ 1683 w 2361"/>
                <a:gd name="T9" fmla="*/ 1290 h 1410"/>
                <a:gd name="T10" fmla="*/ 1683 w 2361"/>
                <a:gd name="T11" fmla="*/ 1195 h 1410"/>
                <a:gd name="T12" fmla="*/ 1611 w 2361"/>
                <a:gd name="T13" fmla="*/ 1137 h 1410"/>
                <a:gd name="T14" fmla="*/ 120 w 2361"/>
                <a:gd name="T15" fmla="*/ 824 h 1410"/>
                <a:gd name="T16" fmla="*/ 63 w 2361"/>
                <a:gd name="T17" fmla="*/ 896 h 1410"/>
                <a:gd name="T18" fmla="*/ 83 w 2361"/>
                <a:gd name="T19" fmla="*/ 989 h 1410"/>
                <a:gd name="T20" fmla="*/ 167 w 2361"/>
                <a:gd name="T21" fmla="*/ 1029 h 1410"/>
                <a:gd name="T22" fmla="*/ 251 w 2361"/>
                <a:gd name="T23" fmla="*/ 989 h 1410"/>
                <a:gd name="T24" fmla="*/ 272 w 2361"/>
                <a:gd name="T25" fmla="*/ 896 h 1410"/>
                <a:gd name="T26" fmla="*/ 215 w 2361"/>
                <a:gd name="T27" fmla="*/ 824 h 1410"/>
                <a:gd name="T28" fmla="*/ 1049 w 2361"/>
                <a:gd name="T29" fmla="*/ 243 h 1410"/>
                <a:gd name="T30" fmla="*/ 977 w 2361"/>
                <a:gd name="T31" fmla="*/ 301 h 1410"/>
                <a:gd name="T32" fmla="*/ 977 w 2361"/>
                <a:gd name="T33" fmla="*/ 396 h 1410"/>
                <a:gd name="T34" fmla="*/ 1049 w 2361"/>
                <a:gd name="T35" fmla="*/ 454 h 1410"/>
                <a:gd name="T36" fmla="*/ 1141 w 2361"/>
                <a:gd name="T37" fmla="*/ 433 h 1410"/>
                <a:gd name="T38" fmla="*/ 1181 w 2361"/>
                <a:gd name="T39" fmla="*/ 348 h 1410"/>
                <a:gd name="T40" fmla="*/ 1141 w 2361"/>
                <a:gd name="T41" fmla="*/ 265 h 1410"/>
                <a:gd name="T42" fmla="*/ 2122 w 2361"/>
                <a:gd name="T43" fmla="*/ 60 h 1410"/>
                <a:gd name="T44" fmla="*/ 2039 w 2361"/>
                <a:gd name="T45" fmla="*/ 101 h 1410"/>
                <a:gd name="T46" fmla="*/ 2018 w 2361"/>
                <a:gd name="T47" fmla="*/ 193 h 1410"/>
                <a:gd name="T48" fmla="*/ 2075 w 2361"/>
                <a:gd name="T49" fmla="*/ 265 h 1410"/>
                <a:gd name="T50" fmla="*/ 2169 w 2361"/>
                <a:gd name="T51" fmla="*/ 265 h 1410"/>
                <a:gd name="T52" fmla="*/ 2226 w 2361"/>
                <a:gd name="T53" fmla="*/ 193 h 1410"/>
                <a:gd name="T54" fmla="*/ 2206 w 2361"/>
                <a:gd name="T55" fmla="*/ 101 h 1410"/>
                <a:gd name="T56" fmla="*/ 2122 w 2361"/>
                <a:gd name="T57" fmla="*/ 60 h 1410"/>
                <a:gd name="T58" fmla="*/ 2216 w 2361"/>
                <a:gd name="T59" fmla="*/ 29 h 1410"/>
                <a:gd name="T60" fmla="*/ 2286 w 2361"/>
                <a:gd name="T61" fmla="*/ 134 h 1410"/>
                <a:gd name="T62" fmla="*/ 2264 w 2361"/>
                <a:gd name="T63" fmla="*/ 258 h 1410"/>
                <a:gd name="T64" fmla="*/ 2282 w 2361"/>
                <a:gd name="T65" fmla="*/ 539 h 1410"/>
                <a:gd name="T66" fmla="*/ 2106 w 2361"/>
                <a:gd name="T67" fmla="*/ 336 h 1410"/>
                <a:gd name="T68" fmla="*/ 1742 w 2361"/>
                <a:gd name="T69" fmla="*/ 1181 h 1410"/>
                <a:gd name="T70" fmla="*/ 1740 w 2361"/>
                <a:gd name="T71" fmla="*/ 1308 h 1410"/>
                <a:gd name="T72" fmla="*/ 1651 w 2361"/>
                <a:gd name="T73" fmla="*/ 1398 h 1410"/>
                <a:gd name="T74" fmla="*/ 1522 w 2361"/>
                <a:gd name="T75" fmla="*/ 1398 h 1410"/>
                <a:gd name="T76" fmla="*/ 1433 w 2361"/>
                <a:gd name="T77" fmla="*/ 1308 h 1410"/>
                <a:gd name="T78" fmla="*/ 1431 w 2361"/>
                <a:gd name="T79" fmla="*/ 1180 h 1410"/>
                <a:gd name="T80" fmla="*/ 1102 w 2361"/>
                <a:gd name="T81" fmla="*/ 514 h 1410"/>
                <a:gd name="T82" fmla="*/ 988 w 2361"/>
                <a:gd name="T83" fmla="*/ 492 h 1410"/>
                <a:gd name="T84" fmla="*/ 334 w 2361"/>
                <a:gd name="T85" fmla="*/ 922 h 1410"/>
                <a:gd name="T86" fmla="*/ 285 w 2361"/>
                <a:gd name="T87" fmla="*/ 1041 h 1410"/>
                <a:gd name="T88" fmla="*/ 167 w 2361"/>
                <a:gd name="T89" fmla="*/ 1090 h 1410"/>
                <a:gd name="T90" fmla="*/ 49 w 2361"/>
                <a:gd name="T91" fmla="*/ 1041 h 1410"/>
                <a:gd name="T92" fmla="*/ 0 w 2361"/>
                <a:gd name="T93" fmla="*/ 922 h 1410"/>
                <a:gd name="T94" fmla="*/ 49 w 2361"/>
                <a:gd name="T95" fmla="*/ 803 h 1410"/>
                <a:gd name="T96" fmla="*/ 167 w 2361"/>
                <a:gd name="T97" fmla="*/ 753 h 1410"/>
                <a:gd name="T98" fmla="*/ 280 w 2361"/>
                <a:gd name="T99" fmla="*/ 797 h 1410"/>
                <a:gd name="T100" fmla="*/ 910 w 2361"/>
                <a:gd name="T101" fmla="*/ 315 h 1410"/>
                <a:gd name="T102" fmla="*/ 981 w 2361"/>
                <a:gd name="T103" fmla="*/ 209 h 1410"/>
                <a:gd name="T104" fmla="*/ 1107 w 2361"/>
                <a:gd name="T105" fmla="*/ 184 h 1410"/>
                <a:gd name="T106" fmla="*/ 1213 w 2361"/>
                <a:gd name="T107" fmla="*/ 254 h 1410"/>
                <a:gd name="T108" fmla="*/ 1239 w 2361"/>
                <a:gd name="T109" fmla="*/ 378 h 1410"/>
                <a:gd name="T110" fmla="*/ 1541 w 2361"/>
                <a:gd name="T111" fmla="*/ 1081 h 1410"/>
                <a:gd name="T112" fmla="*/ 1633 w 2361"/>
                <a:gd name="T113" fmla="*/ 1081 h 1410"/>
                <a:gd name="T114" fmla="*/ 1965 w 2361"/>
                <a:gd name="T115" fmla="*/ 224 h 1410"/>
                <a:gd name="T116" fmla="*/ 1968 w 2361"/>
                <a:gd name="T117" fmla="*/ 103 h 1410"/>
                <a:gd name="T118" fmla="*/ 2057 w 2361"/>
                <a:gd name="T119" fmla="*/ 13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61" h="1410">
                  <a:moveTo>
                    <a:pt x="1586" y="1134"/>
                  </a:moveTo>
                  <a:lnTo>
                    <a:pt x="1561" y="1137"/>
                  </a:lnTo>
                  <a:lnTo>
                    <a:pt x="1540" y="1146"/>
                  </a:lnTo>
                  <a:lnTo>
                    <a:pt x="1519" y="1158"/>
                  </a:lnTo>
                  <a:lnTo>
                    <a:pt x="1502" y="1174"/>
                  </a:lnTo>
                  <a:lnTo>
                    <a:pt x="1490" y="1195"/>
                  </a:lnTo>
                  <a:lnTo>
                    <a:pt x="1482" y="1218"/>
                  </a:lnTo>
                  <a:lnTo>
                    <a:pt x="1480" y="1242"/>
                  </a:lnTo>
                  <a:lnTo>
                    <a:pt x="1482" y="1267"/>
                  </a:lnTo>
                  <a:lnTo>
                    <a:pt x="1490" y="1290"/>
                  </a:lnTo>
                  <a:lnTo>
                    <a:pt x="1502" y="1309"/>
                  </a:lnTo>
                  <a:lnTo>
                    <a:pt x="1519" y="1327"/>
                  </a:lnTo>
                  <a:lnTo>
                    <a:pt x="1540" y="1339"/>
                  </a:lnTo>
                  <a:lnTo>
                    <a:pt x="1561" y="1347"/>
                  </a:lnTo>
                  <a:lnTo>
                    <a:pt x="1586" y="1351"/>
                  </a:lnTo>
                  <a:lnTo>
                    <a:pt x="1611" y="1347"/>
                  </a:lnTo>
                  <a:lnTo>
                    <a:pt x="1633" y="1339"/>
                  </a:lnTo>
                  <a:lnTo>
                    <a:pt x="1653" y="1327"/>
                  </a:lnTo>
                  <a:lnTo>
                    <a:pt x="1670" y="1309"/>
                  </a:lnTo>
                  <a:lnTo>
                    <a:pt x="1683" y="1290"/>
                  </a:lnTo>
                  <a:lnTo>
                    <a:pt x="1691" y="1267"/>
                  </a:lnTo>
                  <a:lnTo>
                    <a:pt x="1693" y="1242"/>
                  </a:lnTo>
                  <a:lnTo>
                    <a:pt x="1691" y="1218"/>
                  </a:lnTo>
                  <a:lnTo>
                    <a:pt x="1683" y="1195"/>
                  </a:lnTo>
                  <a:lnTo>
                    <a:pt x="1670" y="1174"/>
                  </a:lnTo>
                  <a:lnTo>
                    <a:pt x="1653" y="1158"/>
                  </a:lnTo>
                  <a:lnTo>
                    <a:pt x="1633" y="1146"/>
                  </a:lnTo>
                  <a:lnTo>
                    <a:pt x="1611" y="1137"/>
                  </a:lnTo>
                  <a:lnTo>
                    <a:pt x="1586" y="1134"/>
                  </a:lnTo>
                  <a:close/>
                  <a:moveTo>
                    <a:pt x="167" y="814"/>
                  </a:moveTo>
                  <a:lnTo>
                    <a:pt x="142" y="816"/>
                  </a:lnTo>
                  <a:lnTo>
                    <a:pt x="120" y="824"/>
                  </a:lnTo>
                  <a:lnTo>
                    <a:pt x="100" y="837"/>
                  </a:lnTo>
                  <a:lnTo>
                    <a:pt x="83" y="854"/>
                  </a:lnTo>
                  <a:lnTo>
                    <a:pt x="70" y="875"/>
                  </a:lnTo>
                  <a:lnTo>
                    <a:pt x="63" y="896"/>
                  </a:lnTo>
                  <a:lnTo>
                    <a:pt x="60" y="922"/>
                  </a:lnTo>
                  <a:lnTo>
                    <a:pt x="63" y="947"/>
                  </a:lnTo>
                  <a:lnTo>
                    <a:pt x="70" y="970"/>
                  </a:lnTo>
                  <a:lnTo>
                    <a:pt x="83" y="989"/>
                  </a:lnTo>
                  <a:lnTo>
                    <a:pt x="100" y="1006"/>
                  </a:lnTo>
                  <a:lnTo>
                    <a:pt x="120" y="1019"/>
                  </a:lnTo>
                  <a:lnTo>
                    <a:pt x="142" y="1027"/>
                  </a:lnTo>
                  <a:lnTo>
                    <a:pt x="167" y="1029"/>
                  </a:lnTo>
                  <a:lnTo>
                    <a:pt x="192" y="1027"/>
                  </a:lnTo>
                  <a:lnTo>
                    <a:pt x="215" y="1019"/>
                  </a:lnTo>
                  <a:lnTo>
                    <a:pt x="234" y="1006"/>
                  </a:lnTo>
                  <a:lnTo>
                    <a:pt x="251" y="989"/>
                  </a:lnTo>
                  <a:lnTo>
                    <a:pt x="264" y="970"/>
                  </a:lnTo>
                  <a:lnTo>
                    <a:pt x="272" y="947"/>
                  </a:lnTo>
                  <a:lnTo>
                    <a:pt x="274" y="922"/>
                  </a:lnTo>
                  <a:lnTo>
                    <a:pt x="272" y="896"/>
                  </a:lnTo>
                  <a:lnTo>
                    <a:pt x="264" y="875"/>
                  </a:lnTo>
                  <a:lnTo>
                    <a:pt x="251" y="854"/>
                  </a:lnTo>
                  <a:lnTo>
                    <a:pt x="234" y="837"/>
                  </a:lnTo>
                  <a:lnTo>
                    <a:pt x="215" y="824"/>
                  </a:lnTo>
                  <a:lnTo>
                    <a:pt x="192" y="816"/>
                  </a:lnTo>
                  <a:lnTo>
                    <a:pt x="167" y="814"/>
                  </a:lnTo>
                  <a:close/>
                  <a:moveTo>
                    <a:pt x="1074" y="241"/>
                  </a:moveTo>
                  <a:lnTo>
                    <a:pt x="1049" y="243"/>
                  </a:lnTo>
                  <a:lnTo>
                    <a:pt x="1026" y="252"/>
                  </a:lnTo>
                  <a:lnTo>
                    <a:pt x="1007" y="265"/>
                  </a:lnTo>
                  <a:lnTo>
                    <a:pt x="990" y="281"/>
                  </a:lnTo>
                  <a:lnTo>
                    <a:pt x="977" y="301"/>
                  </a:lnTo>
                  <a:lnTo>
                    <a:pt x="969" y="324"/>
                  </a:lnTo>
                  <a:lnTo>
                    <a:pt x="966" y="348"/>
                  </a:lnTo>
                  <a:lnTo>
                    <a:pt x="969" y="373"/>
                  </a:lnTo>
                  <a:lnTo>
                    <a:pt x="977" y="396"/>
                  </a:lnTo>
                  <a:lnTo>
                    <a:pt x="990" y="416"/>
                  </a:lnTo>
                  <a:lnTo>
                    <a:pt x="1007" y="433"/>
                  </a:lnTo>
                  <a:lnTo>
                    <a:pt x="1026" y="446"/>
                  </a:lnTo>
                  <a:lnTo>
                    <a:pt x="1049" y="454"/>
                  </a:lnTo>
                  <a:lnTo>
                    <a:pt x="1074" y="457"/>
                  </a:lnTo>
                  <a:lnTo>
                    <a:pt x="1098" y="454"/>
                  </a:lnTo>
                  <a:lnTo>
                    <a:pt x="1120" y="446"/>
                  </a:lnTo>
                  <a:lnTo>
                    <a:pt x="1141" y="433"/>
                  </a:lnTo>
                  <a:lnTo>
                    <a:pt x="1157" y="416"/>
                  </a:lnTo>
                  <a:lnTo>
                    <a:pt x="1169" y="396"/>
                  </a:lnTo>
                  <a:lnTo>
                    <a:pt x="1178" y="373"/>
                  </a:lnTo>
                  <a:lnTo>
                    <a:pt x="1181" y="348"/>
                  </a:lnTo>
                  <a:lnTo>
                    <a:pt x="1178" y="324"/>
                  </a:lnTo>
                  <a:lnTo>
                    <a:pt x="1169" y="301"/>
                  </a:lnTo>
                  <a:lnTo>
                    <a:pt x="1157" y="281"/>
                  </a:lnTo>
                  <a:lnTo>
                    <a:pt x="1141" y="265"/>
                  </a:lnTo>
                  <a:lnTo>
                    <a:pt x="1120" y="252"/>
                  </a:lnTo>
                  <a:lnTo>
                    <a:pt x="1098" y="243"/>
                  </a:lnTo>
                  <a:lnTo>
                    <a:pt x="1074" y="241"/>
                  </a:lnTo>
                  <a:close/>
                  <a:moveTo>
                    <a:pt x="2122" y="60"/>
                  </a:moveTo>
                  <a:lnTo>
                    <a:pt x="2098" y="63"/>
                  </a:lnTo>
                  <a:lnTo>
                    <a:pt x="2075" y="71"/>
                  </a:lnTo>
                  <a:lnTo>
                    <a:pt x="2056" y="84"/>
                  </a:lnTo>
                  <a:lnTo>
                    <a:pt x="2039" y="101"/>
                  </a:lnTo>
                  <a:lnTo>
                    <a:pt x="2026" y="121"/>
                  </a:lnTo>
                  <a:lnTo>
                    <a:pt x="2018" y="143"/>
                  </a:lnTo>
                  <a:lnTo>
                    <a:pt x="2015" y="169"/>
                  </a:lnTo>
                  <a:lnTo>
                    <a:pt x="2018" y="193"/>
                  </a:lnTo>
                  <a:lnTo>
                    <a:pt x="2026" y="216"/>
                  </a:lnTo>
                  <a:lnTo>
                    <a:pt x="2039" y="236"/>
                  </a:lnTo>
                  <a:lnTo>
                    <a:pt x="2056" y="252"/>
                  </a:lnTo>
                  <a:lnTo>
                    <a:pt x="2075" y="265"/>
                  </a:lnTo>
                  <a:lnTo>
                    <a:pt x="2098" y="274"/>
                  </a:lnTo>
                  <a:lnTo>
                    <a:pt x="2122" y="276"/>
                  </a:lnTo>
                  <a:lnTo>
                    <a:pt x="2147" y="274"/>
                  </a:lnTo>
                  <a:lnTo>
                    <a:pt x="2169" y="265"/>
                  </a:lnTo>
                  <a:lnTo>
                    <a:pt x="2190" y="252"/>
                  </a:lnTo>
                  <a:lnTo>
                    <a:pt x="2206" y="236"/>
                  </a:lnTo>
                  <a:lnTo>
                    <a:pt x="2218" y="216"/>
                  </a:lnTo>
                  <a:lnTo>
                    <a:pt x="2226" y="193"/>
                  </a:lnTo>
                  <a:lnTo>
                    <a:pt x="2230" y="169"/>
                  </a:lnTo>
                  <a:lnTo>
                    <a:pt x="2226" y="143"/>
                  </a:lnTo>
                  <a:lnTo>
                    <a:pt x="2218" y="121"/>
                  </a:lnTo>
                  <a:lnTo>
                    <a:pt x="2206" y="101"/>
                  </a:lnTo>
                  <a:lnTo>
                    <a:pt x="2190" y="84"/>
                  </a:lnTo>
                  <a:lnTo>
                    <a:pt x="2169" y="71"/>
                  </a:lnTo>
                  <a:lnTo>
                    <a:pt x="2147" y="63"/>
                  </a:lnTo>
                  <a:lnTo>
                    <a:pt x="2122" y="60"/>
                  </a:lnTo>
                  <a:close/>
                  <a:moveTo>
                    <a:pt x="2122" y="0"/>
                  </a:moveTo>
                  <a:lnTo>
                    <a:pt x="2156" y="4"/>
                  </a:lnTo>
                  <a:lnTo>
                    <a:pt x="2188" y="13"/>
                  </a:lnTo>
                  <a:lnTo>
                    <a:pt x="2216" y="29"/>
                  </a:lnTo>
                  <a:lnTo>
                    <a:pt x="2240" y="50"/>
                  </a:lnTo>
                  <a:lnTo>
                    <a:pt x="2260" y="75"/>
                  </a:lnTo>
                  <a:lnTo>
                    <a:pt x="2276" y="103"/>
                  </a:lnTo>
                  <a:lnTo>
                    <a:pt x="2286" y="134"/>
                  </a:lnTo>
                  <a:lnTo>
                    <a:pt x="2290" y="169"/>
                  </a:lnTo>
                  <a:lnTo>
                    <a:pt x="2286" y="201"/>
                  </a:lnTo>
                  <a:lnTo>
                    <a:pt x="2277" y="230"/>
                  </a:lnTo>
                  <a:lnTo>
                    <a:pt x="2264" y="258"/>
                  </a:lnTo>
                  <a:lnTo>
                    <a:pt x="2244" y="283"/>
                  </a:lnTo>
                  <a:lnTo>
                    <a:pt x="2361" y="495"/>
                  </a:lnTo>
                  <a:lnTo>
                    <a:pt x="2322" y="515"/>
                  </a:lnTo>
                  <a:lnTo>
                    <a:pt x="2282" y="539"/>
                  </a:lnTo>
                  <a:lnTo>
                    <a:pt x="2167" y="330"/>
                  </a:lnTo>
                  <a:lnTo>
                    <a:pt x="2144" y="335"/>
                  </a:lnTo>
                  <a:lnTo>
                    <a:pt x="2122" y="337"/>
                  </a:lnTo>
                  <a:lnTo>
                    <a:pt x="2106" y="336"/>
                  </a:lnTo>
                  <a:lnTo>
                    <a:pt x="2091" y="333"/>
                  </a:lnTo>
                  <a:lnTo>
                    <a:pt x="1711" y="1130"/>
                  </a:lnTo>
                  <a:lnTo>
                    <a:pt x="1728" y="1154"/>
                  </a:lnTo>
                  <a:lnTo>
                    <a:pt x="1742" y="1181"/>
                  </a:lnTo>
                  <a:lnTo>
                    <a:pt x="1750" y="1211"/>
                  </a:lnTo>
                  <a:lnTo>
                    <a:pt x="1753" y="1242"/>
                  </a:lnTo>
                  <a:lnTo>
                    <a:pt x="1750" y="1276"/>
                  </a:lnTo>
                  <a:lnTo>
                    <a:pt x="1740" y="1308"/>
                  </a:lnTo>
                  <a:lnTo>
                    <a:pt x="1725" y="1337"/>
                  </a:lnTo>
                  <a:lnTo>
                    <a:pt x="1705" y="1361"/>
                  </a:lnTo>
                  <a:lnTo>
                    <a:pt x="1680" y="1382"/>
                  </a:lnTo>
                  <a:lnTo>
                    <a:pt x="1651" y="1398"/>
                  </a:lnTo>
                  <a:lnTo>
                    <a:pt x="1620" y="1407"/>
                  </a:lnTo>
                  <a:lnTo>
                    <a:pt x="1586" y="1410"/>
                  </a:lnTo>
                  <a:lnTo>
                    <a:pt x="1552" y="1407"/>
                  </a:lnTo>
                  <a:lnTo>
                    <a:pt x="1522" y="1398"/>
                  </a:lnTo>
                  <a:lnTo>
                    <a:pt x="1493" y="1382"/>
                  </a:lnTo>
                  <a:lnTo>
                    <a:pt x="1468" y="1361"/>
                  </a:lnTo>
                  <a:lnTo>
                    <a:pt x="1448" y="1337"/>
                  </a:lnTo>
                  <a:lnTo>
                    <a:pt x="1433" y="1308"/>
                  </a:lnTo>
                  <a:lnTo>
                    <a:pt x="1423" y="1276"/>
                  </a:lnTo>
                  <a:lnTo>
                    <a:pt x="1419" y="1242"/>
                  </a:lnTo>
                  <a:lnTo>
                    <a:pt x="1423" y="1210"/>
                  </a:lnTo>
                  <a:lnTo>
                    <a:pt x="1431" y="1180"/>
                  </a:lnTo>
                  <a:lnTo>
                    <a:pt x="1445" y="1153"/>
                  </a:lnTo>
                  <a:lnTo>
                    <a:pt x="1464" y="1129"/>
                  </a:lnTo>
                  <a:lnTo>
                    <a:pt x="1130" y="507"/>
                  </a:lnTo>
                  <a:lnTo>
                    <a:pt x="1102" y="514"/>
                  </a:lnTo>
                  <a:lnTo>
                    <a:pt x="1074" y="516"/>
                  </a:lnTo>
                  <a:lnTo>
                    <a:pt x="1043" y="514"/>
                  </a:lnTo>
                  <a:lnTo>
                    <a:pt x="1015" y="506"/>
                  </a:lnTo>
                  <a:lnTo>
                    <a:pt x="988" y="492"/>
                  </a:lnTo>
                  <a:lnTo>
                    <a:pt x="965" y="475"/>
                  </a:lnTo>
                  <a:lnTo>
                    <a:pt x="327" y="875"/>
                  </a:lnTo>
                  <a:lnTo>
                    <a:pt x="333" y="898"/>
                  </a:lnTo>
                  <a:lnTo>
                    <a:pt x="334" y="922"/>
                  </a:lnTo>
                  <a:lnTo>
                    <a:pt x="331" y="956"/>
                  </a:lnTo>
                  <a:lnTo>
                    <a:pt x="320" y="987"/>
                  </a:lnTo>
                  <a:lnTo>
                    <a:pt x="306" y="1015"/>
                  </a:lnTo>
                  <a:lnTo>
                    <a:pt x="285" y="1041"/>
                  </a:lnTo>
                  <a:lnTo>
                    <a:pt x="260" y="1061"/>
                  </a:lnTo>
                  <a:lnTo>
                    <a:pt x="232" y="1077"/>
                  </a:lnTo>
                  <a:lnTo>
                    <a:pt x="201" y="1086"/>
                  </a:lnTo>
                  <a:lnTo>
                    <a:pt x="167" y="1090"/>
                  </a:lnTo>
                  <a:lnTo>
                    <a:pt x="133" y="1086"/>
                  </a:lnTo>
                  <a:lnTo>
                    <a:pt x="102" y="1077"/>
                  </a:lnTo>
                  <a:lnTo>
                    <a:pt x="74" y="1061"/>
                  </a:lnTo>
                  <a:lnTo>
                    <a:pt x="49" y="1041"/>
                  </a:lnTo>
                  <a:lnTo>
                    <a:pt x="28" y="1015"/>
                  </a:lnTo>
                  <a:lnTo>
                    <a:pt x="14" y="987"/>
                  </a:lnTo>
                  <a:lnTo>
                    <a:pt x="3" y="956"/>
                  </a:lnTo>
                  <a:lnTo>
                    <a:pt x="0" y="922"/>
                  </a:lnTo>
                  <a:lnTo>
                    <a:pt x="3" y="887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49" y="803"/>
                  </a:lnTo>
                  <a:lnTo>
                    <a:pt x="74" y="782"/>
                  </a:lnTo>
                  <a:lnTo>
                    <a:pt x="102" y="767"/>
                  </a:lnTo>
                  <a:lnTo>
                    <a:pt x="133" y="757"/>
                  </a:lnTo>
                  <a:lnTo>
                    <a:pt x="167" y="753"/>
                  </a:lnTo>
                  <a:lnTo>
                    <a:pt x="199" y="757"/>
                  </a:lnTo>
                  <a:lnTo>
                    <a:pt x="228" y="765"/>
                  </a:lnTo>
                  <a:lnTo>
                    <a:pt x="256" y="779"/>
                  </a:lnTo>
                  <a:lnTo>
                    <a:pt x="280" y="797"/>
                  </a:lnTo>
                  <a:lnTo>
                    <a:pt x="914" y="399"/>
                  </a:lnTo>
                  <a:lnTo>
                    <a:pt x="908" y="375"/>
                  </a:lnTo>
                  <a:lnTo>
                    <a:pt x="907" y="348"/>
                  </a:lnTo>
                  <a:lnTo>
                    <a:pt x="910" y="315"/>
                  </a:lnTo>
                  <a:lnTo>
                    <a:pt x="919" y="283"/>
                  </a:lnTo>
                  <a:lnTo>
                    <a:pt x="935" y="254"/>
                  </a:lnTo>
                  <a:lnTo>
                    <a:pt x="956" y="229"/>
                  </a:lnTo>
                  <a:lnTo>
                    <a:pt x="981" y="209"/>
                  </a:lnTo>
                  <a:lnTo>
                    <a:pt x="1009" y="194"/>
                  </a:lnTo>
                  <a:lnTo>
                    <a:pt x="1040" y="184"/>
                  </a:lnTo>
                  <a:lnTo>
                    <a:pt x="1074" y="180"/>
                  </a:lnTo>
                  <a:lnTo>
                    <a:pt x="1107" y="184"/>
                  </a:lnTo>
                  <a:lnTo>
                    <a:pt x="1139" y="194"/>
                  </a:lnTo>
                  <a:lnTo>
                    <a:pt x="1167" y="209"/>
                  </a:lnTo>
                  <a:lnTo>
                    <a:pt x="1192" y="229"/>
                  </a:lnTo>
                  <a:lnTo>
                    <a:pt x="1213" y="254"/>
                  </a:lnTo>
                  <a:lnTo>
                    <a:pt x="1227" y="283"/>
                  </a:lnTo>
                  <a:lnTo>
                    <a:pt x="1238" y="315"/>
                  </a:lnTo>
                  <a:lnTo>
                    <a:pt x="1241" y="348"/>
                  </a:lnTo>
                  <a:lnTo>
                    <a:pt x="1239" y="378"/>
                  </a:lnTo>
                  <a:lnTo>
                    <a:pt x="1231" y="405"/>
                  </a:lnTo>
                  <a:lnTo>
                    <a:pt x="1219" y="431"/>
                  </a:lnTo>
                  <a:lnTo>
                    <a:pt x="1205" y="454"/>
                  </a:lnTo>
                  <a:lnTo>
                    <a:pt x="1541" y="1081"/>
                  </a:lnTo>
                  <a:lnTo>
                    <a:pt x="1564" y="1076"/>
                  </a:lnTo>
                  <a:lnTo>
                    <a:pt x="1586" y="1074"/>
                  </a:lnTo>
                  <a:lnTo>
                    <a:pt x="1610" y="1076"/>
                  </a:lnTo>
                  <a:lnTo>
                    <a:pt x="1633" y="1081"/>
                  </a:lnTo>
                  <a:lnTo>
                    <a:pt x="2009" y="292"/>
                  </a:lnTo>
                  <a:lnTo>
                    <a:pt x="1991" y="272"/>
                  </a:lnTo>
                  <a:lnTo>
                    <a:pt x="1976" y="249"/>
                  </a:lnTo>
                  <a:lnTo>
                    <a:pt x="1965" y="224"/>
                  </a:lnTo>
                  <a:lnTo>
                    <a:pt x="1958" y="197"/>
                  </a:lnTo>
                  <a:lnTo>
                    <a:pt x="1955" y="169"/>
                  </a:lnTo>
                  <a:lnTo>
                    <a:pt x="1958" y="134"/>
                  </a:lnTo>
                  <a:lnTo>
                    <a:pt x="1968" y="103"/>
                  </a:lnTo>
                  <a:lnTo>
                    <a:pt x="1984" y="75"/>
                  </a:lnTo>
                  <a:lnTo>
                    <a:pt x="2005" y="50"/>
                  </a:lnTo>
                  <a:lnTo>
                    <a:pt x="2028" y="29"/>
                  </a:lnTo>
                  <a:lnTo>
                    <a:pt x="2057" y="13"/>
                  </a:lnTo>
                  <a:lnTo>
                    <a:pt x="2089" y="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729" y="840"/>
              <a:ext cx="337" cy="371"/>
            </a:xfrm>
            <a:custGeom>
              <a:avLst/>
              <a:gdLst>
                <a:gd name="T0" fmla="*/ 463 w 1685"/>
                <a:gd name="T1" fmla="*/ 167 h 1853"/>
                <a:gd name="T2" fmla="*/ 334 w 1685"/>
                <a:gd name="T3" fmla="*/ 227 h 1853"/>
                <a:gd name="T4" fmla="*/ 231 w 1685"/>
                <a:gd name="T5" fmla="*/ 329 h 1853"/>
                <a:gd name="T6" fmla="*/ 170 w 1685"/>
                <a:gd name="T7" fmla="*/ 455 h 1853"/>
                <a:gd name="T8" fmla="*/ 153 w 1685"/>
                <a:gd name="T9" fmla="*/ 592 h 1853"/>
                <a:gd name="T10" fmla="*/ 181 w 1685"/>
                <a:gd name="T11" fmla="*/ 729 h 1853"/>
                <a:gd name="T12" fmla="*/ 255 w 1685"/>
                <a:gd name="T13" fmla="*/ 853 h 1853"/>
                <a:gd name="T14" fmla="*/ 366 w 1685"/>
                <a:gd name="T15" fmla="*/ 943 h 1853"/>
                <a:gd name="T16" fmla="*/ 497 w 1685"/>
                <a:gd name="T17" fmla="*/ 990 h 1853"/>
                <a:gd name="T18" fmla="*/ 634 w 1685"/>
                <a:gd name="T19" fmla="*/ 992 h 1853"/>
                <a:gd name="T20" fmla="*/ 767 w 1685"/>
                <a:gd name="T21" fmla="*/ 949 h 1853"/>
                <a:gd name="T22" fmla="*/ 882 w 1685"/>
                <a:gd name="T23" fmla="*/ 860 h 1853"/>
                <a:gd name="T24" fmla="*/ 957 w 1685"/>
                <a:gd name="T25" fmla="*/ 740 h 1853"/>
                <a:gd name="T26" fmla="*/ 990 w 1685"/>
                <a:gd name="T27" fmla="*/ 605 h 1853"/>
                <a:gd name="T28" fmla="*/ 976 w 1685"/>
                <a:gd name="T29" fmla="*/ 466 h 1853"/>
                <a:gd name="T30" fmla="*/ 917 w 1685"/>
                <a:gd name="T31" fmla="*/ 337 h 1853"/>
                <a:gd name="T32" fmla="*/ 816 w 1685"/>
                <a:gd name="T33" fmla="*/ 232 h 1853"/>
                <a:gd name="T34" fmla="*/ 691 w 1685"/>
                <a:gd name="T35" fmla="*/ 170 h 1853"/>
                <a:gd name="T36" fmla="*/ 554 w 1685"/>
                <a:gd name="T37" fmla="*/ 154 h 1853"/>
                <a:gd name="T38" fmla="*/ 665 w 1685"/>
                <a:gd name="T39" fmla="*/ 8 h 1853"/>
                <a:gd name="T40" fmla="*/ 822 w 1685"/>
                <a:gd name="T41" fmla="*/ 59 h 1853"/>
                <a:gd name="T42" fmla="*/ 962 w 1685"/>
                <a:gd name="T43" fmla="*/ 155 h 1853"/>
                <a:gd name="T44" fmla="*/ 1067 w 1685"/>
                <a:gd name="T45" fmla="*/ 290 h 1853"/>
                <a:gd name="T46" fmla="*/ 1128 w 1685"/>
                <a:gd name="T47" fmla="*/ 444 h 1853"/>
                <a:gd name="T48" fmla="*/ 1141 w 1685"/>
                <a:gd name="T49" fmla="*/ 606 h 1853"/>
                <a:gd name="T50" fmla="*/ 1109 w 1685"/>
                <a:gd name="T51" fmla="*/ 765 h 1853"/>
                <a:gd name="T52" fmla="*/ 1034 w 1685"/>
                <a:gd name="T53" fmla="*/ 910 h 1853"/>
                <a:gd name="T54" fmla="*/ 1679 w 1685"/>
                <a:gd name="T55" fmla="*/ 1743 h 1853"/>
                <a:gd name="T56" fmla="*/ 1682 w 1685"/>
                <a:gd name="T57" fmla="*/ 1800 h 1853"/>
                <a:gd name="T58" fmla="*/ 1643 w 1685"/>
                <a:gd name="T59" fmla="*/ 1845 h 1853"/>
                <a:gd name="T60" fmla="*/ 1587 w 1685"/>
                <a:gd name="T61" fmla="*/ 1848 h 1853"/>
                <a:gd name="T62" fmla="*/ 885 w 1685"/>
                <a:gd name="T63" fmla="*/ 1054 h 1853"/>
                <a:gd name="T64" fmla="*/ 735 w 1685"/>
                <a:gd name="T65" fmla="*/ 1125 h 1853"/>
                <a:gd name="T66" fmla="*/ 576 w 1685"/>
                <a:gd name="T67" fmla="*/ 1149 h 1853"/>
                <a:gd name="T68" fmla="*/ 417 w 1685"/>
                <a:gd name="T69" fmla="*/ 1129 h 1853"/>
                <a:gd name="T70" fmla="*/ 268 w 1685"/>
                <a:gd name="T71" fmla="*/ 1062 h 1853"/>
                <a:gd name="T72" fmla="*/ 140 w 1685"/>
                <a:gd name="T73" fmla="*/ 952 h 1853"/>
                <a:gd name="T74" fmla="*/ 48 w 1685"/>
                <a:gd name="T75" fmla="*/ 807 h 1853"/>
                <a:gd name="T76" fmla="*/ 5 w 1685"/>
                <a:gd name="T77" fmla="*/ 646 h 1853"/>
                <a:gd name="T78" fmla="*/ 8 w 1685"/>
                <a:gd name="T79" fmla="*/ 481 h 1853"/>
                <a:gd name="T80" fmla="*/ 58 w 1685"/>
                <a:gd name="T81" fmla="*/ 322 h 1853"/>
                <a:gd name="T82" fmla="*/ 154 w 1685"/>
                <a:gd name="T83" fmla="*/ 182 h 1853"/>
                <a:gd name="T84" fmla="*/ 290 w 1685"/>
                <a:gd name="T85" fmla="*/ 74 h 1853"/>
                <a:gd name="T86" fmla="*/ 447 w 1685"/>
                <a:gd name="T87" fmla="*/ 14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5" h="1853">
                  <a:moveTo>
                    <a:pt x="554" y="154"/>
                  </a:moveTo>
                  <a:lnTo>
                    <a:pt x="508" y="157"/>
                  </a:lnTo>
                  <a:lnTo>
                    <a:pt x="463" y="167"/>
                  </a:lnTo>
                  <a:lnTo>
                    <a:pt x="418" y="181"/>
                  </a:lnTo>
                  <a:lnTo>
                    <a:pt x="375" y="202"/>
                  </a:lnTo>
                  <a:lnTo>
                    <a:pt x="334" y="227"/>
                  </a:lnTo>
                  <a:lnTo>
                    <a:pt x="296" y="257"/>
                  </a:lnTo>
                  <a:lnTo>
                    <a:pt x="260" y="291"/>
                  </a:lnTo>
                  <a:lnTo>
                    <a:pt x="231" y="329"/>
                  </a:lnTo>
                  <a:lnTo>
                    <a:pt x="205" y="369"/>
                  </a:lnTo>
                  <a:lnTo>
                    <a:pt x="184" y="411"/>
                  </a:lnTo>
                  <a:lnTo>
                    <a:pt x="170" y="455"/>
                  </a:lnTo>
                  <a:lnTo>
                    <a:pt x="158" y="500"/>
                  </a:lnTo>
                  <a:lnTo>
                    <a:pt x="153" y="546"/>
                  </a:lnTo>
                  <a:lnTo>
                    <a:pt x="153" y="592"/>
                  </a:lnTo>
                  <a:lnTo>
                    <a:pt x="157" y="639"/>
                  </a:lnTo>
                  <a:lnTo>
                    <a:pt x="166" y="685"/>
                  </a:lnTo>
                  <a:lnTo>
                    <a:pt x="181" y="729"/>
                  </a:lnTo>
                  <a:lnTo>
                    <a:pt x="200" y="773"/>
                  </a:lnTo>
                  <a:lnTo>
                    <a:pt x="225" y="814"/>
                  </a:lnTo>
                  <a:lnTo>
                    <a:pt x="255" y="853"/>
                  </a:lnTo>
                  <a:lnTo>
                    <a:pt x="289" y="888"/>
                  </a:lnTo>
                  <a:lnTo>
                    <a:pt x="326" y="918"/>
                  </a:lnTo>
                  <a:lnTo>
                    <a:pt x="366" y="943"/>
                  </a:lnTo>
                  <a:lnTo>
                    <a:pt x="408" y="964"/>
                  </a:lnTo>
                  <a:lnTo>
                    <a:pt x="451" y="980"/>
                  </a:lnTo>
                  <a:lnTo>
                    <a:pt x="497" y="990"/>
                  </a:lnTo>
                  <a:lnTo>
                    <a:pt x="542" y="996"/>
                  </a:lnTo>
                  <a:lnTo>
                    <a:pt x="589" y="997"/>
                  </a:lnTo>
                  <a:lnTo>
                    <a:pt x="634" y="992"/>
                  </a:lnTo>
                  <a:lnTo>
                    <a:pt x="680" y="983"/>
                  </a:lnTo>
                  <a:lnTo>
                    <a:pt x="724" y="968"/>
                  </a:lnTo>
                  <a:lnTo>
                    <a:pt x="767" y="949"/>
                  </a:lnTo>
                  <a:lnTo>
                    <a:pt x="808" y="924"/>
                  </a:lnTo>
                  <a:lnTo>
                    <a:pt x="847" y="894"/>
                  </a:lnTo>
                  <a:lnTo>
                    <a:pt x="882" y="860"/>
                  </a:lnTo>
                  <a:lnTo>
                    <a:pt x="912" y="822"/>
                  </a:lnTo>
                  <a:lnTo>
                    <a:pt x="937" y="782"/>
                  </a:lnTo>
                  <a:lnTo>
                    <a:pt x="957" y="740"/>
                  </a:lnTo>
                  <a:lnTo>
                    <a:pt x="973" y="695"/>
                  </a:lnTo>
                  <a:lnTo>
                    <a:pt x="984" y="650"/>
                  </a:lnTo>
                  <a:lnTo>
                    <a:pt x="990" y="605"/>
                  </a:lnTo>
                  <a:lnTo>
                    <a:pt x="990" y="558"/>
                  </a:lnTo>
                  <a:lnTo>
                    <a:pt x="985" y="512"/>
                  </a:lnTo>
                  <a:lnTo>
                    <a:pt x="976" y="466"/>
                  </a:lnTo>
                  <a:lnTo>
                    <a:pt x="962" y="422"/>
                  </a:lnTo>
                  <a:lnTo>
                    <a:pt x="942" y="378"/>
                  </a:lnTo>
                  <a:lnTo>
                    <a:pt x="917" y="337"/>
                  </a:lnTo>
                  <a:lnTo>
                    <a:pt x="888" y="298"/>
                  </a:lnTo>
                  <a:lnTo>
                    <a:pt x="854" y="262"/>
                  </a:lnTo>
                  <a:lnTo>
                    <a:pt x="816" y="232"/>
                  </a:lnTo>
                  <a:lnTo>
                    <a:pt x="776" y="206"/>
                  </a:lnTo>
                  <a:lnTo>
                    <a:pt x="734" y="186"/>
                  </a:lnTo>
                  <a:lnTo>
                    <a:pt x="691" y="170"/>
                  </a:lnTo>
                  <a:lnTo>
                    <a:pt x="646" y="159"/>
                  </a:lnTo>
                  <a:lnTo>
                    <a:pt x="600" y="154"/>
                  </a:lnTo>
                  <a:lnTo>
                    <a:pt x="554" y="154"/>
                  </a:lnTo>
                  <a:close/>
                  <a:moveTo>
                    <a:pt x="556" y="0"/>
                  </a:moveTo>
                  <a:lnTo>
                    <a:pt x="610" y="2"/>
                  </a:lnTo>
                  <a:lnTo>
                    <a:pt x="665" y="8"/>
                  </a:lnTo>
                  <a:lnTo>
                    <a:pt x="718" y="20"/>
                  </a:lnTo>
                  <a:lnTo>
                    <a:pt x="771" y="37"/>
                  </a:lnTo>
                  <a:lnTo>
                    <a:pt x="822" y="59"/>
                  </a:lnTo>
                  <a:lnTo>
                    <a:pt x="871" y="85"/>
                  </a:lnTo>
                  <a:lnTo>
                    <a:pt x="917" y="118"/>
                  </a:lnTo>
                  <a:lnTo>
                    <a:pt x="962" y="155"/>
                  </a:lnTo>
                  <a:lnTo>
                    <a:pt x="1001" y="197"/>
                  </a:lnTo>
                  <a:lnTo>
                    <a:pt x="1038" y="243"/>
                  </a:lnTo>
                  <a:lnTo>
                    <a:pt x="1067" y="290"/>
                  </a:lnTo>
                  <a:lnTo>
                    <a:pt x="1092" y="340"/>
                  </a:lnTo>
                  <a:lnTo>
                    <a:pt x="1113" y="392"/>
                  </a:lnTo>
                  <a:lnTo>
                    <a:pt x="1128" y="444"/>
                  </a:lnTo>
                  <a:lnTo>
                    <a:pt x="1137" y="497"/>
                  </a:lnTo>
                  <a:lnTo>
                    <a:pt x="1141" y="551"/>
                  </a:lnTo>
                  <a:lnTo>
                    <a:pt x="1141" y="606"/>
                  </a:lnTo>
                  <a:lnTo>
                    <a:pt x="1135" y="660"/>
                  </a:lnTo>
                  <a:lnTo>
                    <a:pt x="1125" y="712"/>
                  </a:lnTo>
                  <a:lnTo>
                    <a:pt x="1109" y="765"/>
                  </a:lnTo>
                  <a:lnTo>
                    <a:pt x="1090" y="815"/>
                  </a:lnTo>
                  <a:lnTo>
                    <a:pt x="1065" y="864"/>
                  </a:lnTo>
                  <a:lnTo>
                    <a:pt x="1034" y="910"/>
                  </a:lnTo>
                  <a:lnTo>
                    <a:pt x="1000" y="955"/>
                  </a:lnTo>
                  <a:lnTo>
                    <a:pt x="1667" y="1726"/>
                  </a:lnTo>
                  <a:lnTo>
                    <a:pt x="1679" y="1743"/>
                  </a:lnTo>
                  <a:lnTo>
                    <a:pt x="1684" y="1763"/>
                  </a:lnTo>
                  <a:lnTo>
                    <a:pt x="1685" y="1782"/>
                  </a:lnTo>
                  <a:lnTo>
                    <a:pt x="1682" y="1800"/>
                  </a:lnTo>
                  <a:lnTo>
                    <a:pt x="1674" y="1819"/>
                  </a:lnTo>
                  <a:lnTo>
                    <a:pt x="1660" y="1833"/>
                  </a:lnTo>
                  <a:lnTo>
                    <a:pt x="1643" y="1845"/>
                  </a:lnTo>
                  <a:lnTo>
                    <a:pt x="1624" y="1852"/>
                  </a:lnTo>
                  <a:lnTo>
                    <a:pt x="1605" y="1853"/>
                  </a:lnTo>
                  <a:lnTo>
                    <a:pt x="1587" y="1848"/>
                  </a:lnTo>
                  <a:lnTo>
                    <a:pt x="1568" y="1840"/>
                  </a:lnTo>
                  <a:lnTo>
                    <a:pt x="1554" y="1827"/>
                  </a:lnTo>
                  <a:lnTo>
                    <a:pt x="885" y="1054"/>
                  </a:lnTo>
                  <a:lnTo>
                    <a:pt x="838" y="1083"/>
                  </a:lnTo>
                  <a:lnTo>
                    <a:pt x="788" y="1107"/>
                  </a:lnTo>
                  <a:lnTo>
                    <a:pt x="735" y="1125"/>
                  </a:lnTo>
                  <a:lnTo>
                    <a:pt x="683" y="1139"/>
                  </a:lnTo>
                  <a:lnTo>
                    <a:pt x="630" y="1147"/>
                  </a:lnTo>
                  <a:lnTo>
                    <a:pt x="576" y="1149"/>
                  </a:lnTo>
                  <a:lnTo>
                    <a:pt x="523" y="1148"/>
                  </a:lnTo>
                  <a:lnTo>
                    <a:pt x="470" y="1140"/>
                  </a:lnTo>
                  <a:lnTo>
                    <a:pt x="417" y="1129"/>
                  </a:lnTo>
                  <a:lnTo>
                    <a:pt x="366" y="1111"/>
                  </a:lnTo>
                  <a:lnTo>
                    <a:pt x="316" y="1090"/>
                  </a:lnTo>
                  <a:lnTo>
                    <a:pt x="268" y="1062"/>
                  </a:lnTo>
                  <a:lnTo>
                    <a:pt x="223" y="1031"/>
                  </a:lnTo>
                  <a:lnTo>
                    <a:pt x="180" y="995"/>
                  </a:lnTo>
                  <a:lnTo>
                    <a:pt x="140" y="952"/>
                  </a:lnTo>
                  <a:lnTo>
                    <a:pt x="105" y="907"/>
                  </a:lnTo>
                  <a:lnTo>
                    <a:pt x="74" y="857"/>
                  </a:lnTo>
                  <a:lnTo>
                    <a:pt x="48" y="807"/>
                  </a:lnTo>
                  <a:lnTo>
                    <a:pt x="29" y="754"/>
                  </a:lnTo>
                  <a:lnTo>
                    <a:pt x="14" y="701"/>
                  </a:lnTo>
                  <a:lnTo>
                    <a:pt x="5" y="646"/>
                  </a:lnTo>
                  <a:lnTo>
                    <a:pt x="0" y="591"/>
                  </a:lnTo>
                  <a:lnTo>
                    <a:pt x="1" y="536"/>
                  </a:lnTo>
                  <a:lnTo>
                    <a:pt x="8" y="481"/>
                  </a:lnTo>
                  <a:lnTo>
                    <a:pt x="20" y="427"/>
                  </a:lnTo>
                  <a:lnTo>
                    <a:pt x="37" y="373"/>
                  </a:lnTo>
                  <a:lnTo>
                    <a:pt x="58" y="322"/>
                  </a:lnTo>
                  <a:lnTo>
                    <a:pt x="85" y="273"/>
                  </a:lnTo>
                  <a:lnTo>
                    <a:pt x="117" y="226"/>
                  </a:lnTo>
                  <a:lnTo>
                    <a:pt x="154" y="182"/>
                  </a:lnTo>
                  <a:lnTo>
                    <a:pt x="196" y="141"/>
                  </a:lnTo>
                  <a:lnTo>
                    <a:pt x="242" y="105"/>
                  </a:lnTo>
                  <a:lnTo>
                    <a:pt x="290" y="74"/>
                  </a:lnTo>
                  <a:lnTo>
                    <a:pt x="341" y="48"/>
                  </a:lnTo>
                  <a:lnTo>
                    <a:pt x="393" y="29"/>
                  </a:lnTo>
                  <a:lnTo>
                    <a:pt x="447" y="14"/>
                  </a:lnTo>
                  <a:lnTo>
                    <a:pt x="500" y="5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5584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712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  <p15:guide id="6" pos="7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5499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833C5-71AC-48E2-821A-35B48D2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88C948-D230-4AAD-9040-40D237A30F6C}"/>
              </a:ext>
            </a:extLst>
          </p:cNvPr>
          <p:cNvSpPr txBox="1">
            <a:spLocks/>
          </p:cNvSpPr>
          <p:nvPr/>
        </p:nvSpPr>
        <p:spPr>
          <a:xfrm>
            <a:off x="84300" y="6527800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0"/>
            <a:ext cx="12192000" cy="4114800"/>
          </a:xfrm>
          <a:prstGeom prst="rect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E063EDAE-3C20-4872-A920-DDD64F030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97680" y="3869262"/>
            <a:ext cx="3596640" cy="814926"/>
          </a:xfrm>
        </p:spPr>
        <p:txBody>
          <a:bodyPr>
            <a:noAutofit/>
          </a:bodyPr>
          <a:lstStyle>
            <a:lvl1pPr algn="ctr">
              <a:defRPr sz="4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CDD35920-50C1-4782-9856-992F26942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2480" y="361022"/>
            <a:ext cx="2987040" cy="2112180"/>
          </a:xfrm>
          <a:prstGeom prst="rect">
            <a:avLst/>
          </a:prstGeom>
        </p:spPr>
      </p:pic>
      <p:sp>
        <p:nvSpPr>
          <p:cNvPr id="92" name="Oval 91"/>
          <p:cNvSpPr/>
          <p:nvPr/>
        </p:nvSpPr>
        <p:spPr>
          <a:xfrm>
            <a:off x="369220" y="6091132"/>
            <a:ext cx="571116" cy="5711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93" name="Freeform 31">
            <a:hlinkClick r:id="rId3"/>
          </p:cNvPr>
          <p:cNvSpPr>
            <a:spLocks noEditPoints="1"/>
          </p:cNvSpPr>
          <p:nvPr/>
        </p:nvSpPr>
        <p:spPr bwMode="auto">
          <a:xfrm>
            <a:off x="476096" y="6197993"/>
            <a:ext cx="357364" cy="357361"/>
          </a:xfrm>
          <a:custGeom>
            <a:avLst/>
            <a:gdLst/>
            <a:ahLst/>
            <a:cxnLst>
              <a:cxn ang="0">
                <a:pos x="365" y="125"/>
              </a:cxn>
              <a:cxn ang="0">
                <a:pos x="319" y="138"/>
              </a:cxn>
              <a:cxn ang="0">
                <a:pos x="290" y="169"/>
              </a:cxn>
              <a:cxn ang="0">
                <a:pos x="280" y="219"/>
              </a:cxn>
              <a:cxn ang="0">
                <a:pos x="276" y="257"/>
              </a:cxn>
              <a:cxn ang="0">
                <a:pos x="241" y="258"/>
              </a:cxn>
              <a:cxn ang="0">
                <a:pos x="268" y="325"/>
              </a:cxn>
              <a:cxn ang="0">
                <a:pos x="282" y="330"/>
              </a:cxn>
              <a:cxn ang="0">
                <a:pos x="283" y="534"/>
              </a:cxn>
              <a:cxn ang="0">
                <a:pos x="339" y="536"/>
              </a:cxn>
              <a:cxn ang="0">
                <a:pos x="368" y="529"/>
              </a:cxn>
              <a:cxn ang="0">
                <a:pos x="422" y="325"/>
              </a:cxn>
              <a:cxn ang="0">
                <a:pos x="426" y="294"/>
              </a:cxn>
              <a:cxn ang="0">
                <a:pos x="427" y="258"/>
              </a:cxn>
              <a:cxn ang="0">
                <a:pos x="394" y="260"/>
              </a:cxn>
              <a:cxn ang="0">
                <a:pos x="373" y="258"/>
              </a:cxn>
              <a:cxn ang="0">
                <a:pos x="368" y="212"/>
              </a:cxn>
              <a:cxn ang="0">
                <a:pos x="373" y="193"/>
              </a:cxn>
              <a:cxn ang="0">
                <a:pos x="427" y="126"/>
              </a:cxn>
              <a:cxn ang="0">
                <a:pos x="319" y="0"/>
              </a:cxn>
              <a:cxn ang="0">
                <a:pos x="420" y="10"/>
              </a:cxn>
              <a:cxn ang="0">
                <a:pos x="506" y="42"/>
              </a:cxn>
              <a:cxn ang="0">
                <a:pos x="572" y="90"/>
              </a:cxn>
              <a:cxn ang="0">
                <a:pos x="620" y="153"/>
              </a:cxn>
              <a:cxn ang="0">
                <a:pos x="651" y="226"/>
              </a:cxn>
              <a:cxn ang="0">
                <a:pos x="663" y="305"/>
              </a:cxn>
              <a:cxn ang="0">
                <a:pos x="659" y="385"/>
              </a:cxn>
              <a:cxn ang="0">
                <a:pos x="638" y="462"/>
              </a:cxn>
              <a:cxn ang="0">
                <a:pos x="601" y="533"/>
              </a:cxn>
              <a:cxn ang="0">
                <a:pos x="547" y="593"/>
              </a:cxn>
              <a:cxn ang="0">
                <a:pos x="477" y="636"/>
              </a:cxn>
              <a:cxn ang="0">
                <a:pos x="391" y="661"/>
              </a:cxn>
              <a:cxn ang="0">
                <a:pos x="290" y="661"/>
              </a:cxn>
              <a:cxn ang="0">
                <a:pos x="216" y="640"/>
              </a:cxn>
              <a:cxn ang="0">
                <a:pos x="144" y="598"/>
              </a:cxn>
              <a:cxn ang="0">
                <a:pos x="80" y="537"/>
              </a:cxn>
              <a:cxn ang="0">
                <a:pos x="30" y="461"/>
              </a:cxn>
              <a:cxn ang="0">
                <a:pos x="3" y="373"/>
              </a:cxn>
              <a:cxn ang="0">
                <a:pos x="3" y="276"/>
              </a:cxn>
              <a:cxn ang="0">
                <a:pos x="37" y="175"/>
              </a:cxn>
              <a:cxn ang="0">
                <a:pos x="73" y="121"/>
              </a:cxn>
              <a:cxn ang="0">
                <a:pos x="125" y="71"/>
              </a:cxn>
              <a:cxn ang="0">
                <a:pos x="191" y="31"/>
              </a:cxn>
              <a:cxn ang="0">
                <a:pos x="273" y="6"/>
              </a:cxn>
            </a:cxnLst>
            <a:rect l="0" t="0" r="r" b="b"/>
            <a:pathLst>
              <a:path w="663" h="663">
                <a:moveTo>
                  <a:pt x="394" y="124"/>
                </a:moveTo>
                <a:lnTo>
                  <a:pt x="365" y="125"/>
                </a:lnTo>
                <a:lnTo>
                  <a:pt x="340" y="129"/>
                </a:lnTo>
                <a:lnTo>
                  <a:pt x="319" y="138"/>
                </a:lnTo>
                <a:lnTo>
                  <a:pt x="302" y="151"/>
                </a:lnTo>
                <a:lnTo>
                  <a:pt x="290" y="169"/>
                </a:lnTo>
                <a:lnTo>
                  <a:pt x="283" y="192"/>
                </a:lnTo>
                <a:lnTo>
                  <a:pt x="280" y="219"/>
                </a:lnTo>
                <a:lnTo>
                  <a:pt x="283" y="253"/>
                </a:lnTo>
                <a:lnTo>
                  <a:pt x="276" y="257"/>
                </a:lnTo>
                <a:lnTo>
                  <a:pt x="266" y="258"/>
                </a:lnTo>
                <a:lnTo>
                  <a:pt x="241" y="258"/>
                </a:lnTo>
                <a:lnTo>
                  <a:pt x="241" y="325"/>
                </a:lnTo>
                <a:lnTo>
                  <a:pt x="268" y="325"/>
                </a:lnTo>
                <a:lnTo>
                  <a:pt x="276" y="326"/>
                </a:lnTo>
                <a:lnTo>
                  <a:pt x="282" y="330"/>
                </a:lnTo>
                <a:lnTo>
                  <a:pt x="283" y="337"/>
                </a:lnTo>
                <a:lnTo>
                  <a:pt x="283" y="534"/>
                </a:lnTo>
                <a:lnTo>
                  <a:pt x="319" y="534"/>
                </a:lnTo>
                <a:lnTo>
                  <a:pt x="339" y="536"/>
                </a:lnTo>
                <a:lnTo>
                  <a:pt x="355" y="534"/>
                </a:lnTo>
                <a:lnTo>
                  <a:pt x="368" y="529"/>
                </a:lnTo>
                <a:lnTo>
                  <a:pt x="368" y="325"/>
                </a:lnTo>
                <a:lnTo>
                  <a:pt x="422" y="325"/>
                </a:lnTo>
                <a:lnTo>
                  <a:pt x="425" y="310"/>
                </a:lnTo>
                <a:lnTo>
                  <a:pt x="426" y="294"/>
                </a:lnTo>
                <a:lnTo>
                  <a:pt x="427" y="278"/>
                </a:lnTo>
                <a:lnTo>
                  <a:pt x="427" y="258"/>
                </a:lnTo>
                <a:lnTo>
                  <a:pt x="405" y="258"/>
                </a:lnTo>
                <a:lnTo>
                  <a:pt x="394" y="260"/>
                </a:lnTo>
                <a:lnTo>
                  <a:pt x="383" y="260"/>
                </a:lnTo>
                <a:lnTo>
                  <a:pt x="373" y="258"/>
                </a:lnTo>
                <a:lnTo>
                  <a:pt x="368" y="253"/>
                </a:lnTo>
                <a:lnTo>
                  <a:pt x="368" y="212"/>
                </a:lnTo>
                <a:lnTo>
                  <a:pt x="369" y="201"/>
                </a:lnTo>
                <a:lnTo>
                  <a:pt x="373" y="193"/>
                </a:lnTo>
                <a:lnTo>
                  <a:pt x="427" y="193"/>
                </a:lnTo>
                <a:lnTo>
                  <a:pt x="427" y="126"/>
                </a:lnTo>
                <a:lnTo>
                  <a:pt x="394" y="124"/>
                </a:lnTo>
                <a:close/>
                <a:moveTo>
                  <a:pt x="319" y="0"/>
                </a:moveTo>
                <a:lnTo>
                  <a:pt x="372" y="2"/>
                </a:lnTo>
                <a:lnTo>
                  <a:pt x="420" y="10"/>
                </a:lnTo>
                <a:lnTo>
                  <a:pt x="465" y="24"/>
                </a:lnTo>
                <a:lnTo>
                  <a:pt x="506" y="42"/>
                </a:lnTo>
                <a:lnTo>
                  <a:pt x="541" y="65"/>
                </a:lnTo>
                <a:lnTo>
                  <a:pt x="572" y="90"/>
                </a:lnTo>
                <a:lnTo>
                  <a:pt x="598" y="121"/>
                </a:lnTo>
                <a:lnTo>
                  <a:pt x="620" y="153"/>
                </a:lnTo>
                <a:lnTo>
                  <a:pt x="638" y="189"/>
                </a:lnTo>
                <a:lnTo>
                  <a:pt x="651" y="226"/>
                </a:lnTo>
                <a:lnTo>
                  <a:pt x="659" y="265"/>
                </a:lnTo>
                <a:lnTo>
                  <a:pt x="663" y="305"/>
                </a:lnTo>
                <a:lnTo>
                  <a:pt x="663" y="346"/>
                </a:lnTo>
                <a:lnTo>
                  <a:pt x="659" y="385"/>
                </a:lnTo>
                <a:lnTo>
                  <a:pt x="651" y="425"/>
                </a:lnTo>
                <a:lnTo>
                  <a:pt x="638" y="462"/>
                </a:lnTo>
                <a:lnTo>
                  <a:pt x="622" y="498"/>
                </a:lnTo>
                <a:lnTo>
                  <a:pt x="601" y="533"/>
                </a:lnTo>
                <a:lnTo>
                  <a:pt x="576" y="564"/>
                </a:lnTo>
                <a:lnTo>
                  <a:pt x="547" y="593"/>
                </a:lnTo>
                <a:lnTo>
                  <a:pt x="513" y="616"/>
                </a:lnTo>
                <a:lnTo>
                  <a:pt x="477" y="636"/>
                </a:lnTo>
                <a:lnTo>
                  <a:pt x="436" y="651"/>
                </a:lnTo>
                <a:lnTo>
                  <a:pt x="391" y="661"/>
                </a:lnTo>
                <a:lnTo>
                  <a:pt x="343" y="663"/>
                </a:lnTo>
                <a:lnTo>
                  <a:pt x="290" y="661"/>
                </a:lnTo>
                <a:lnTo>
                  <a:pt x="254" y="654"/>
                </a:lnTo>
                <a:lnTo>
                  <a:pt x="216" y="640"/>
                </a:lnTo>
                <a:lnTo>
                  <a:pt x="179" y="622"/>
                </a:lnTo>
                <a:lnTo>
                  <a:pt x="144" y="598"/>
                </a:lnTo>
                <a:lnTo>
                  <a:pt x="111" y="570"/>
                </a:lnTo>
                <a:lnTo>
                  <a:pt x="80" y="537"/>
                </a:lnTo>
                <a:lnTo>
                  <a:pt x="53" y="501"/>
                </a:lnTo>
                <a:lnTo>
                  <a:pt x="30" y="461"/>
                </a:lnTo>
                <a:lnTo>
                  <a:pt x="14" y="419"/>
                </a:lnTo>
                <a:lnTo>
                  <a:pt x="3" y="373"/>
                </a:lnTo>
                <a:lnTo>
                  <a:pt x="0" y="326"/>
                </a:lnTo>
                <a:lnTo>
                  <a:pt x="3" y="276"/>
                </a:lnTo>
                <a:lnTo>
                  <a:pt x="15" y="226"/>
                </a:lnTo>
                <a:lnTo>
                  <a:pt x="37" y="175"/>
                </a:lnTo>
                <a:lnTo>
                  <a:pt x="54" y="147"/>
                </a:lnTo>
                <a:lnTo>
                  <a:pt x="73" y="121"/>
                </a:lnTo>
                <a:lnTo>
                  <a:pt x="97" y="95"/>
                </a:lnTo>
                <a:lnTo>
                  <a:pt x="125" y="71"/>
                </a:lnTo>
                <a:lnTo>
                  <a:pt x="157" y="49"/>
                </a:lnTo>
                <a:lnTo>
                  <a:pt x="191" y="31"/>
                </a:lnTo>
                <a:lnTo>
                  <a:pt x="230" y="15"/>
                </a:lnTo>
                <a:lnTo>
                  <a:pt x="273" y="6"/>
                </a:lnTo>
                <a:lnTo>
                  <a:pt x="319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400" dirty="0"/>
          </a:p>
        </p:txBody>
      </p:sp>
      <p:sp>
        <p:nvSpPr>
          <p:cNvPr id="90" name="Oval 89"/>
          <p:cNvSpPr/>
          <p:nvPr/>
        </p:nvSpPr>
        <p:spPr>
          <a:xfrm>
            <a:off x="1106492" y="6091131"/>
            <a:ext cx="571116" cy="571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91" name="Freeform 48">
            <a:hlinkClick r:id="rId4"/>
          </p:cNvPr>
          <p:cNvSpPr>
            <a:spLocks/>
          </p:cNvSpPr>
          <p:nvPr/>
        </p:nvSpPr>
        <p:spPr bwMode="auto">
          <a:xfrm>
            <a:off x="1191612" y="6238608"/>
            <a:ext cx="400889" cy="276166"/>
          </a:xfrm>
          <a:custGeom>
            <a:avLst/>
            <a:gdLst>
              <a:gd name="T0" fmla="*/ 652 w 720"/>
              <a:gd name="T1" fmla="*/ 218 h 496"/>
              <a:gd name="T2" fmla="*/ 688 w 720"/>
              <a:gd name="T3" fmla="*/ 206 h 496"/>
              <a:gd name="T4" fmla="*/ 712 w 720"/>
              <a:gd name="T5" fmla="*/ 182 h 496"/>
              <a:gd name="T6" fmla="*/ 700 w 720"/>
              <a:gd name="T7" fmla="*/ 180 h 496"/>
              <a:gd name="T8" fmla="*/ 642 w 720"/>
              <a:gd name="T9" fmla="*/ 186 h 496"/>
              <a:gd name="T10" fmla="*/ 628 w 720"/>
              <a:gd name="T11" fmla="*/ 166 h 496"/>
              <a:gd name="T12" fmla="*/ 606 w 720"/>
              <a:gd name="T13" fmla="*/ 118 h 496"/>
              <a:gd name="T14" fmla="*/ 548 w 720"/>
              <a:gd name="T15" fmla="*/ 64 h 496"/>
              <a:gd name="T16" fmla="*/ 500 w 720"/>
              <a:gd name="T17" fmla="*/ 48 h 496"/>
              <a:gd name="T18" fmla="*/ 476 w 720"/>
              <a:gd name="T19" fmla="*/ 48 h 496"/>
              <a:gd name="T20" fmla="*/ 504 w 720"/>
              <a:gd name="T21" fmla="*/ 38 h 496"/>
              <a:gd name="T22" fmla="*/ 534 w 720"/>
              <a:gd name="T23" fmla="*/ 26 h 496"/>
              <a:gd name="T24" fmla="*/ 536 w 720"/>
              <a:gd name="T25" fmla="*/ 16 h 496"/>
              <a:gd name="T26" fmla="*/ 524 w 720"/>
              <a:gd name="T27" fmla="*/ 12 h 496"/>
              <a:gd name="T28" fmla="*/ 466 w 720"/>
              <a:gd name="T29" fmla="*/ 30 h 496"/>
              <a:gd name="T30" fmla="*/ 490 w 720"/>
              <a:gd name="T31" fmla="*/ 18 h 496"/>
              <a:gd name="T32" fmla="*/ 504 w 720"/>
              <a:gd name="T33" fmla="*/ 0 h 496"/>
              <a:gd name="T34" fmla="*/ 474 w 720"/>
              <a:gd name="T35" fmla="*/ 10 h 496"/>
              <a:gd name="T36" fmla="*/ 448 w 720"/>
              <a:gd name="T37" fmla="*/ 26 h 496"/>
              <a:gd name="T38" fmla="*/ 460 w 720"/>
              <a:gd name="T39" fmla="*/ 6 h 496"/>
              <a:gd name="T40" fmla="*/ 406 w 720"/>
              <a:gd name="T41" fmla="*/ 58 h 496"/>
              <a:gd name="T42" fmla="*/ 368 w 720"/>
              <a:gd name="T43" fmla="*/ 128 h 496"/>
              <a:gd name="T44" fmla="*/ 318 w 720"/>
              <a:gd name="T45" fmla="*/ 154 h 496"/>
              <a:gd name="T46" fmla="*/ 292 w 720"/>
              <a:gd name="T47" fmla="*/ 136 h 496"/>
              <a:gd name="T48" fmla="*/ 166 w 720"/>
              <a:gd name="T49" fmla="*/ 76 h 496"/>
              <a:gd name="T50" fmla="*/ 108 w 720"/>
              <a:gd name="T51" fmla="*/ 66 h 496"/>
              <a:gd name="T52" fmla="*/ 120 w 720"/>
              <a:gd name="T53" fmla="*/ 100 h 496"/>
              <a:gd name="T54" fmla="*/ 152 w 720"/>
              <a:gd name="T55" fmla="*/ 134 h 496"/>
              <a:gd name="T56" fmla="*/ 160 w 720"/>
              <a:gd name="T57" fmla="*/ 144 h 496"/>
              <a:gd name="T58" fmla="*/ 124 w 720"/>
              <a:gd name="T59" fmla="*/ 150 h 496"/>
              <a:gd name="T60" fmla="*/ 138 w 720"/>
              <a:gd name="T61" fmla="*/ 184 h 496"/>
              <a:gd name="T62" fmla="*/ 170 w 720"/>
              <a:gd name="T63" fmla="*/ 210 h 496"/>
              <a:gd name="T64" fmla="*/ 206 w 720"/>
              <a:gd name="T65" fmla="*/ 222 h 496"/>
              <a:gd name="T66" fmla="*/ 166 w 720"/>
              <a:gd name="T67" fmla="*/ 234 h 496"/>
              <a:gd name="T68" fmla="*/ 160 w 720"/>
              <a:gd name="T69" fmla="*/ 250 h 496"/>
              <a:gd name="T70" fmla="*/ 186 w 720"/>
              <a:gd name="T71" fmla="*/ 274 h 496"/>
              <a:gd name="T72" fmla="*/ 226 w 720"/>
              <a:gd name="T73" fmla="*/ 286 h 496"/>
              <a:gd name="T74" fmla="*/ 236 w 720"/>
              <a:gd name="T75" fmla="*/ 290 h 496"/>
              <a:gd name="T76" fmla="*/ 218 w 720"/>
              <a:gd name="T77" fmla="*/ 306 h 496"/>
              <a:gd name="T78" fmla="*/ 216 w 720"/>
              <a:gd name="T79" fmla="*/ 322 h 496"/>
              <a:gd name="T80" fmla="*/ 236 w 720"/>
              <a:gd name="T81" fmla="*/ 342 h 496"/>
              <a:gd name="T82" fmla="*/ 268 w 720"/>
              <a:gd name="T83" fmla="*/ 346 h 496"/>
              <a:gd name="T84" fmla="*/ 220 w 720"/>
              <a:gd name="T85" fmla="*/ 382 h 496"/>
              <a:gd name="T86" fmla="*/ 168 w 720"/>
              <a:gd name="T87" fmla="*/ 400 h 496"/>
              <a:gd name="T88" fmla="*/ 112 w 720"/>
              <a:gd name="T89" fmla="*/ 404 h 496"/>
              <a:gd name="T90" fmla="*/ 60 w 720"/>
              <a:gd name="T91" fmla="*/ 392 h 496"/>
              <a:gd name="T92" fmla="*/ 14 w 720"/>
              <a:gd name="T93" fmla="*/ 364 h 496"/>
              <a:gd name="T94" fmla="*/ 18 w 720"/>
              <a:gd name="T95" fmla="*/ 376 h 496"/>
              <a:gd name="T96" fmla="*/ 76 w 720"/>
              <a:gd name="T97" fmla="*/ 430 h 496"/>
              <a:gd name="T98" fmla="*/ 144 w 720"/>
              <a:gd name="T99" fmla="*/ 468 h 496"/>
              <a:gd name="T100" fmla="*/ 216 w 720"/>
              <a:gd name="T101" fmla="*/ 490 h 496"/>
              <a:gd name="T102" fmla="*/ 290 w 720"/>
              <a:gd name="T103" fmla="*/ 496 h 496"/>
              <a:gd name="T104" fmla="*/ 364 w 720"/>
              <a:gd name="T105" fmla="*/ 490 h 496"/>
              <a:gd name="T106" fmla="*/ 434 w 720"/>
              <a:gd name="T107" fmla="*/ 470 h 496"/>
              <a:gd name="T108" fmla="*/ 498 w 720"/>
              <a:gd name="T109" fmla="*/ 438 h 496"/>
              <a:gd name="T110" fmla="*/ 554 w 720"/>
              <a:gd name="T111" fmla="*/ 396 h 496"/>
              <a:gd name="T112" fmla="*/ 598 w 720"/>
              <a:gd name="T113" fmla="*/ 344 h 496"/>
              <a:gd name="T114" fmla="*/ 628 w 720"/>
              <a:gd name="T115" fmla="*/ 284 h 496"/>
              <a:gd name="T116" fmla="*/ 650 w 720"/>
              <a:gd name="T117" fmla="*/ 260 h 496"/>
              <a:gd name="T118" fmla="*/ 688 w 720"/>
              <a:gd name="T119" fmla="*/ 252 h 496"/>
              <a:gd name="T120" fmla="*/ 720 w 720"/>
              <a:gd name="T121" fmla="*/ 228 h 496"/>
              <a:gd name="T122" fmla="*/ 678 w 720"/>
              <a:gd name="T123" fmla="*/ 230 h 496"/>
              <a:gd name="T124" fmla="*/ 638 w 720"/>
              <a:gd name="T125" fmla="*/ 22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496">
                <a:moveTo>
                  <a:pt x="638" y="220"/>
                </a:moveTo>
                <a:lnTo>
                  <a:pt x="638" y="220"/>
                </a:lnTo>
                <a:lnTo>
                  <a:pt x="652" y="218"/>
                </a:lnTo>
                <a:lnTo>
                  <a:pt x="666" y="216"/>
                </a:lnTo>
                <a:lnTo>
                  <a:pt x="678" y="210"/>
                </a:lnTo>
                <a:lnTo>
                  <a:pt x="688" y="206"/>
                </a:lnTo>
                <a:lnTo>
                  <a:pt x="698" y="198"/>
                </a:lnTo>
                <a:lnTo>
                  <a:pt x="706" y="192"/>
                </a:lnTo>
                <a:lnTo>
                  <a:pt x="712" y="182"/>
                </a:lnTo>
                <a:lnTo>
                  <a:pt x="716" y="174"/>
                </a:lnTo>
                <a:lnTo>
                  <a:pt x="716" y="174"/>
                </a:lnTo>
                <a:lnTo>
                  <a:pt x="700" y="180"/>
                </a:lnTo>
                <a:lnTo>
                  <a:pt x="678" y="186"/>
                </a:lnTo>
                <a:lnTo>
                  <a:pt x="654" y="186"/>
                </a:lnTo>
                <a:lnTo>
                  <a:pt x="642" y="186"/>
                </a:lnTo>
                <a:lnTo>
                  <a:pt x="632" y="184"/>
                </a:lnTo>
                <a:lnTo>
                  <a:pt x="632" y="184"/>
                </a:lnTo>
                <a:lnTo>
                  <a:pt x="628" y="166"/>
                </a:lnTo>
                <a:lnTo>
                  <a:pt x="628" y="166"/>
                </a:lnTo>
                <a:lnTo>
                  <a:pt x="618" y="142"/>
                </a:lnTo>
                <a:lnTo>
                  <a:pt x="606" y="118"/>
                </a:lnTo>
                <a:lnTo>
                  <a:pt x="590" y="96"/>
                </a:lnTo>
                <a:lnTo>
                  <a:pt x="570" y="78"/>
                </a:lnTo>
                <a:lnTo>
                  <a:pt x="548" y="64"/>
                </a:lnTo>
                <a:lnTo>
                  <a:pt x="526" y="54"/>
                </a:lnTo>
                <a:lnTo>
                  <a:pt x="514" y="50"/>
                </a:lnTo>
                <a:lnTo>
                  <a:pt x="500" y="48"/>
                </a:lnTo>
                <a:lnTo>
                  <a:pt x="488" y="46"/>
                </a:lnTo>
                <a:lnTo>
                  <a:pt x="476" y="48"/>
                </a:lnTo>
                <a:lnTo>
                  <a:pt x="476" y="48"/>
                </a:lnTo>
                <a:lnTo>
                  <a:pt x="492" y="42"/>
                </a:lnTo>
                <a:lnTo>
                  <a:pt x="492" y="42"/>
                </a:lnTo>
                <a:lnTo>
                  <a:pt x="504" y="38"/>
                </a:lnTo>
                <a:lnTo>
                  <a:pt x="520" y="34"/>
                </a:lnTo>
                <a:lnTo>
                  <a:pt x="528" y="30"/>
                </a:lnTo>
                <a:lnTo>
                  <a:pt x="534" y="26"/>
                </a:lnTo>
                <a:lnTo>
                  <a:pt x="538" y="22"/>
                </a:lnTo>
                <a:lnTo>
                  <a:pt x="536" y="16"/>
                </a:lnTo>
                <a:lnTo>
                  <a:pt x="536" y="16"/>
                </a:lnTo>
                <a:lnTo>
                  <a:pt x="536" y="14"/>
                </a:lnTo>
                <a:lnTo>
                  <a:pt x="532" y="12"/>
                </a:lnTo>
                <a:lnTo>
                  <a:pt x="524" y="12"/>
                </a:lnTo>
                <a:lnTo>
                  <a:pt x="514" y="14"/>
                </a:lnTo>
                <a:lnTo>
                  <a:pt x="504" y="16"/>
                </a:lnTo>
                <a:lnTo>
                  <a:pt x="466" y="30"/>
                </a:lnTo>
                <a:lnTo>
                  <a:pt x="466" y="30"/>
                </a:lnTo>
                <a:lnTo>
                  <a:pt x="478" y="24"/>
                </a:lnTo>
                <a:lnTo>
                  <a:pt x="490" y="18"/>
                </a:lnTo>
                <a:lnTo>
                  <a:pt x="500" y="10"/>
                </a:lnTo>
                <a:lnTo>
                  <a:pt x="504" y="6"/>
                </a:lnTo>
                <a:lnTo>
                  <a:pt x="504" y="0"/>
                </a:lnTo>
                <a:lnTo>
                  <a:pt x="504" y="0"/>
                </a:lnTo>
                <a:lnTo>
                  <a:pt x="490" y="4"/>
                </a:lnTo>
                <a:lnTo>
                  <a:pt x="474" y="10"/>
                </a:lnTo>
                <a:lnTo>
                  <a:pt x="462" y="16"/>
                </a:lnTo>
                <a:lnTo>
                  <a:pt x="448" y="26"/>
                </a:lnTo>
                <a:lnTo>
                  <a:pt x="448" y="26"/>
                </a:lnTo>
                <a:lnTo>
                  <a:pt x="456" y="16"/>
                </a:lnTo>
                <a:lnTo>
                  <a:pt x="460" y="6"/>
                </a:lnTo>
                <a:lnTo>
                  <a:pt x="460" y="6"/>
                </a:lnTo>
                <a:lnTo>
                  <a:pt x="440" y="20"/>
                </a:lnTo>
                <a:lnTo>
                  <a:pt x="422" y="38"/>
                </a:lnTo>
                <a:lnTo>
                  <a:pt x="406" y="58"/>
                </a:lnTo>
                <a:lnTo>
                  <a:pt x="392" y="80"/>
                </a:lnTo>
                <a:lnTo>
                  <a:pt x="380" y="104"/>
                </a:lnTo>
                <a:lnTo>
                  <a:pt x="368" y="128"/>
                </a:lnTo>
                <a:lnTo>
                  <a:pt x="346" y="180"/>
                </a:lnTo>
                <a:lnTo>
                  <a:pt x="346" y="180"/>
                </a:lnTo>
                <a:lnTo>
                  <a:pt x="318" y="154"/>
                </a:lnTo>
                <a:lnTo>
                  <a:pt x="304" y="144"/>
                </a:lnTo>
                <a:lnTo>
                  <a:pt x="292" y="136"/>
                </a:lnTo>
                <a:lnTo>
                  <a:pt x="292" y="136"/>
                </a:lnTo>
                <a:lnTo>
                  <a:pt x="256" y="116"/>
                </a:lnTo>
                <a:lnTo>
                  <a:pt x="214" y="98"/>
                </a:lnTo>
                <a:lnTo>
                  <a:pt x="166" y="76"/>
                </a:lnTo>
                <a:lnTo>
                  <a:pt x="108" y="54"/>
                </a:lnTo>
                <a:lnTo>
                  <a:pt x="108" y="54"/>
                </a:lnTo>
                <a:lnTo>
                  <a:pt x="108" y="66"/>
                </a:lnTo>
                <a:lnTo>
                  <a:pt x="110" y="76"/>
                </a:lnTo>
                <a:lnTo>
                  <a:pt x="114" y="88"/>
                </a:lnTo>
                <a:lnTo>
                  <a:pt x="120" y="100"/>
                </a:lnTo>
                <a:lnTo>
                  <a:pt x="128" y="112"/>
                </a:lnTo>
                <a:lnTo>
                  <a:pt x="138" y="124"/>
                </a:lnTo>
                <a:lnTo>
                  <a:pt x="152" y="134"/>
                </a:lnTo>
                <a:lnTo>
                  <a:pt x="170" y="144"/>
                </a:lnTo>
                <a:lnTo>
                  <a:pt x="170" y="144"/>
                </a:lnTo>
                <a:lnTo>
                  <a:pt x="160" y="144"/>
                </a:lnTo>
                <a:lnTo>
                  <a:pt x="148" y="146"/>
                </a:lnTo>
                <a:lnTo>
                  <a:pt x="124" y="150"/>
                </a:lnTo>
                <a:lnTo>
                  <a:pt x="124" y="150"/>
                </a:lnTo>
                <a:lnTo>
                  <a:pt x="128" y="162"/>
                </a:lnTo>
                <a:lnTo>
                  <a:pt x="132" y="172"/>
                </a:lnTo>
                <a:lnTo>
                  <a:pt x="138" y="184"/>
                </a:lnTo>
                <a:lnTo>
                  <a:pt x="146" y="194"/>
                </a:lnTo>
                <a:lnTo>
                  <a:pt x="158" y="202"/>
                </a:lnTo>
                <a:lnTo>
                  <a:pt x="170" y="210"/>
                </a:lnTo>
                <a:lnTo>
                  <a:pt x="186" y="216"/>
                </a:lnTo>
                <a:lnTo>
                  <a:pt x="206" y="222"/>
                </a:lnTo>
                <a:lnTo>
                  <a:pt x="206" y="222"/>
                </a:lnTo>
                <a:lnTo>
                  <a:pt x="188" y="224"/>
                </a:lnTo>
                <a:lnTo>
                  <a:pt x="176" y="228"/>
                </a:lnTo>
                <a:lnTo>
                  <a:pt x="166" y="234"/>
                </a:lnTo>
                <a:lnTo>
                  <a:pt x="156" y="242"/>
                </a:lnTo>
                <a:lnTo>
                  <a:pt x="156" y="242"/>
                </a:lnTo>
                <a:lnTo>
                  <a:pt x="160" y="250"/>
                </a:lnTo>
                <a:lnTo>
                  <a:pt x="168" y="258"/>
                </a:lnTo>
                <a:lnTo>
                  <a:pt x="176" y="266"/>
                </a:lnTo>
                <a:lnTo>
                  <a:pt x="186" y="274"/>
                </a:lnTo>
                <a:lnTo>
                  <a:pt x="198" y="280"/>
                </a:lnTo>
                <a:lnTo>
                  <a:pt x="212" y="284"/>
                </a:lnTo>
                <a:lnTo>
                  <a:pt x="226" y="286"/>
                </a:lnTo>
                <a:lnTo>
                  <a:pt x="244" y="284"/>
                </a:lnTo>
                <a:lnTo>
                  <a:pt x="244" y="284"/>
                </a:lnTo>
                <a:lnTo>
                  <a:pt x="236" y="290"/>
                </a:lnTo>
                <a:lnTo>
                  <a:pt x="228" y="294"/>
                </a:lnTo>
                <a:lnTo>
                  <a:pt x="222" y="300"/>
                </a:lnTo>
                <a:lnTo>
                  <a:pt x="218" y="306"/>
                </a:lnTo>
                <a:lnTo>
                  <a:pt x="216" y="310"/>
                </a:lnTo>
                <a:lnTo>
                  <a:pt x="216" y="316"/>
                </a:lnTo>
                <a:lnTo>
                  <a:pt x="216" y="322"/>
                </a:lnTo>
                <a:lnTo>
                  <a:pt x="218" y="326"/>
                </a:lnTo>
                <a:lnTo>
                  <a:pt x="226" y="336"/>
                </a:lnTo>
                <a:lnTo>
                  <a:pt x="236" y="342"/>
                </a:lnTo>
                <a:lnTo>
                  <a:pt x="250" y="346"/>
                </a:lnTo>
                <a:lnTo>
                  <a:pt x="268" y="346"/>
                </a:lnTo>
                <a:lnTo>
                  <a:pt x="268" y="346"/>
                </a:lnTo>
                <a:lnTo>
                  <a:pt x="252" y="360"/>
                </a:lnTo>
                <a:lnTo>
                  <a:pt x="236" y="372"/>
                </a:lnTo>
                <a:lnTo>
                  <a:pt x="220" y="382"/>
                </a:lnTo>
                <a:lnTo>
                  <a:pt x="202" y="390"/>
                </a:lnTo>
                <a:lnTo>
                  <a:pt x="186" y="396"/>
                </a:lnTo>
                <a:lnTo>
                  <a:pt x="168" y="400"/>
                </a:lnTo>
                <a:lnTo>
                  <a:pt x="150" y="404"/>
                </a:lnTo>
                <a:lnTo>
                  <a:pt x="130" y="404"/>
                </a:lnTo>
                <a:lnTo>
                  <a:pt x="112" y="404"/>
                </a:lnTo>
                <a:lnTo>
                  <a:pt x="94" y="400"/>
                </a:lnTo>
                <a:lnTo>
                  <a:pt x="78" y="396"/>
                </a:lnTo>
                <a:lnTo>
                  <a:pt x="60" y="392"/>
                </a:lnTo>
                <a:lnTo>
                  <a:pt x="44" y="384"/>
                </a:lnTo>
                <a:lnTo>
                  <a:pt x="28" y="376"/>
                </a:lnTo>
                <a:lnTo>
                  <a:pt x="14" y="364"/>
                </a:lnTo>
                <a:lnTo>
                  <a:pt x="0" y="354"/>
                </a:lnTo>
                <a:lnTo>
                  <a:pt x="0" y="354"/>
                </a:lnTo>
                <a:lnTo>
                  <a:pt x="18" y="376"/>
                </a:lnTo>
                <a:lnTo>
                  <a:pt x="36" y="396"/>
                </a:lnTo>
                <a:lnTo>
                  <a:pt x="56" y="414"/>
                </a:lnTo>
                <a:lnTo>
                  <a:pt x="76" y="430"/>
                </a:lnTo>
                <a:lnTo>
                  <a:pt x="98" y="444"/>
                </a:lnTo>
                <a:lnTo>
                  <a:pt x="120" y="456"/>
                </a:lnTo>
                <a:lnTo>
                  <a:pt x="144" y="468"/>
                </a:lnTo>
                <a:lnTo>
                  <a:pt x="168" y="476"/>
                </a:lnTo>
                <a:lnTo>
                  <a:pt x="192" y="484"/>
                </a:lnTo>
                <a:lnTo>
                  <a:pt x="216" y="490"/>
                </a:lnTo>
                <a:lnTo>
                  <a:pt x="240" y="494"/>
                </a:lnTo>
                <a:lnTo>
                  <a:pt x="264" y="496"/>
                </a:lnTo>
                <a:lnTo>
                  <a:pt x="290" y="496"/>
                </a:lnTo>
                <a:lnTo>
                  <a:pt x="314" y="496"/>
                </a:lnTo>
                <a:lnTo>
                  <a:pt x="338" y="492"/>
                </a:lnTo>
                <a:lnTo>
                  <a:pt x="364" y="490"/>
                </a:lnTo>
                <a:lnTo>
                  <a:pt x="386" y="484"/>
                </a:lnTo>
                <a:lnTo>
                  <a:pt x="410" y="478"/>
                </a:lnTo>
                <a:lnTo>
                  <a:pt x="434" y="470"/>
                </a:lnTo>
                <a:lnTo>
                  <a:pt x="456" y="460"/>
                </a:lnTo>
                <a:lnTo>
                  <a:pt x="476" y="450"/>
                </a:lnTo>
                <a:lnTo>
                  <a:pt x="498" y="438"/>
                </a:lnTo>
                <a:lnTo>
                  <a:pt x="518" y="424"/>
                </a:lnTo>
                <a:lnTo>
                  <a:pt x="536" y="410"/>
                </a:lnTo>
                <a:lnTo>
                  <a:pt x="554" y="396"/>
                </a:lnTo>
                <a:lnTo>
                  <a:pt x="570" y="380"/>
                </a:lnTo>
                <a:lnTo>
                  <a:pt x="584" y="362"/>
                </a:lnTo>
                <a:lnTo>
                  <a:pt x="598" y="344"/>
                </a:lnTo>
                <a:lnTo>
                  <a:pt x="610" y="324"/>
                </a:lnTo>
                <a:lnTo>
                  <a:pt x="620" y="304"/>
                </a:lnTo>
                <a:lnTo>
                  <a:pt x="628" y="284"/>
                </a:lnTo>
                <a:lnTo>
                  <a:pt x="634" y="262"/>
                </a:lnTo>
                <a:lnTo>
                  <a:pt x="634" y="262"/>
                </a:lnTo>
                <a:lnTo>
                  <a:pt x="650" y="260"/>
                </a:lnTo>
                <a:lnTo>
                  <a:pt x="664" y="258"/>
                </a:lnTo>
                <a:lnTo>
                  <a:pt x="676" y="256"/>
                </a:lnTo>
                <a:lnTo>
                  <a:pt x="688" y="252"/>
                </a:lnTo>
                <a:lnTo>
                  <a:pt x="698" y="246"/>
                </a:lnTo>
                <a:lnTo>
                  <a:pt x="706" y="242"/>
                </a:lnTo>
                <a:lnTo>
                  <a:pt x="720" y="228"/>
                </a:lnTo>
                <a:lnTo>
                  <a:pt x="720" y="228"/>
                </a:lnTo>
                <a:lnTo>
                  <a:pt x="700" y="230"/>
                </a:lnTo>
                <a:lnTo>
                  <a:pt x="678" y="230"/>
                </a:lnTo>
                <a:lnTo>
                  <a:pt x="656" y="226"/>
                </a:lnTo>
                <a:lnTo>
                  <a:pt x="638" y="220"/>
                </a:lnTo>
                <a:lnTo>
                  <a:pt x="638" y="22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4400" dirty="0"/>
          </a:p>
        </p:txBody>
      </p:sp>
      <p:sp>
        <p:nvSpPr>
          <p:cNvPr id="88" name="Oval 87"/>
          <p:cNvSpPr/>
          <p:nvPr/>
        </p:nvSpPr>
        <p:spPr>
          <a:xfrm>
            <a:off x="2581070" y="6091138"/>
            <a:ext cx="571116" cy="571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9" name="Freeform 626">
            <a:hlinkClick r:id="rId5"/>
          </p:cNvPr>
          <p:cNvSpPr>
            <a:spLocks noEditPoints="1"/>
          </p:cNvSpPr>
          <p:nvPr/>
        </p:nvSpPr>
        <p:spPr bwMode="auto">
          <a:xfrm>
            <a:off x="2719641" y="6229620"/>
            <a:ext cx="293941" cy="294177"/>
          </a:xfrm>
          <a:custGeom>
            <a:avLst/>
            <a:gdLst>
              <a:gd name="T0" fmla="*/ 766 w 2492"/>
              <a:gd name="T1" fmla="*/ 2115 h 2494"/>
              <a:gd name="T2" fmla="*/ 1669 w 2492"/>
              <a:gd name="T3" fmla="*/ 932 h 2494"/>
              <a:gd name="T4" fmla="*/ 1524 w 2492"/>
              <a:gd name="T5" fmla="*/ 957 h 2494"/>
              <a:gd name="T6" fmla="*/ 1402 w 2492"/>
              <a:gd name="T7" fmla="*/ 1045 h 2494"/>
              <a:gd name="T8" fmla="*/ 1362 w 2492"/>
              <a:gd name="T9" fmla="*/ 1094 h 2494"/>
              <a:gd name="T10" fmla="*/ 1349 w 2492"/>
              <a:gd name="T11" fmla="*/ 1104 h 2494"/>
              <a:gd name="T12" fmla="*/ 1344 w 2492"/>
              <a:gd name="T13" fmla="*/ 1005 h 2494"/>
              <a:gd name="T14" fmla="*/ 953 w 2492"/>
              <a:gd name="T15" fmla="*/ 2115 h 2494"/>
              <a:gd name="T16" fmla="*/ 1346 w 2492"/>
              <a:gd name="T17" fmla="*/ 2050 h 2494"/>
              <a:gd name="T18" fmla="*/ 1351 w 2492"/>
              <a:gd name="T19" fmla="*/ 1442 h 2494"/>
              <a:gd name="T20" fmla="*/ 1381 w 2492"/>
              <a:gd name="T21" fmla="*/ 1333 h 2494"/>
              <a:gd name="T22" fmla="*/ 1451 w 2492"/>
              <a:gd name="T23" fmla="*/ 1255 h 2494"/>
              <a:gd name="T24" fmla="*/ 1551 w 2492"/>
              <a:gd name="T25" fmla="*/ 1232 h 2494"/>
              <a:gd name="T26" fmla="*/ 1648 w 2492"/>
              <a:gd name="T27" fmla="*/ 1264 h 2494"/>
              <a:gd name="T28" fmla="*/ 1704 w 2492"/>
              <a:gd name="T29" fmla="*/ 1353 h 2494"/>
              <a:gd name="T30" fmla="*/ 1719 w 2492"/>
              <a:gd name="T31" fmla="*/ 1516 h 2494"/>
              <a:gd name="T32" fmla="*/ 2110 w 2492"/>
              <a:gd name="T33" fmla="*/ 2115 h 2494"/>
              <a:gd name="T34" fmla="*/ 2113 w 2492"/>
              <a:gd name="T35" fmla="*/ 1761 h 2494"/>
              <a:gd name="T36" fmla="*/ 2099 w 2492"/>
              <a:gd name="T37" fmla="*/ 1312 h 2494"/>
              <a:gd name="T38" fmla="*/ 2052 w 2492"/>
              <a:gd name="T39" fmla="*/ 1147 h 2494"/>
              <a:gd name="T40" fmla="*/ 1963 w 2492"/>
              <a:gd name="T41" fmla="*/ 1029 h 2494"/>
              <a:gd name="T42" fmla="*/ 1829 w 2492"/>
              <a:gd name="T43" fmla="*/ 956 h 2494"/>
              <a:gd name="T44" fmla="*/ 1669 w 2492"/>
              <a:gd name="T45" fmla="*/ 932 h 2494"/>
              <a:gd name="T46" fmla="*/ 483 w 2492"/>
              <a:gd name="T47" fmla="*/ 426 h 2494"/>
              <a:gd name="T48" fmla="*/ 391 w 2492"/>
              <a:gd name="T49" fmla="*/ 496 h 2494"/>
              <a:gd name="T50" fmla="*/ 356 w 2492"/>
              <a:gd name="T51" fmla="*/ 610 h 2494"/>
              <a:gd name="T52" fmla="*/ 391 w 2492"/>
              <a:gd name="T53" fmla="*/ 722 h 2494"/>
              <a:gd name="T54" fmla="*/ 481 w 2492"/>
              <a:gd name="T55" fmla="*/ 792 h 2494"/>
              <a:gd name="T56" fmla="*/ 610 w 2492"/>
              <a:gd name="T57" fmla="*/ 803 h 2494"/>
              <a:gd name="T58" fmla="*/ 718 w 2492"/>
              <a:gd name="T59" fmla="*/ 752 h 2494"/>
              <a:gd name="T60" fmla="*/ 775 w 2492"/>
              <a:gd name="T61" fmla="*/ 652 h 2494"/>
              <a:gd name="T62" fmla="*/ 764 w 2492"/>
              <a:gd name="T63" fmla="*/ 531 h 2494"/>
              <a:gd name="T64" fmla="*/ 690 w 2492"/>
              <a:gd name="T65" fmla="*/ 443 h 2494"/>
              <a:gd name="T66" fmla="*/ 569 w 2492"/>
              <a:gd name="T67" fmla="*/ 412 h 2494"/>
              <a:gd name="T68" fmla="*/ 2071 w 2492"/>
              <a:gd name="T69" fmla="*/ 3 h 2494"/>
              <a:gd name="T70" fmla="*/ 2144 w 2492"/>
              <a:gd name="T71" fmla="*/ 20 h 2494"/>
              <a:gd name="T72" fmla="*/ 2296 w 2492"/>
              <a:gd name="T73" fmla="*/ 90 h 2494"/>
              <a:gd name="T74" fmla="*/ 2409 w 2492"/>
              <a:gd name="T75" fmla="*/ 211 h 2494"/>
              <a:gd name="T76" fmla="*/ 2468 w 2492"/>
              <a:gd name="T77" fmla="*/ 345 h 2494"/>
              <a:gd name="T78" fmla="*/ 2492 w 2492"/>
              <a:gd name="T79" fmla="*/ 2064 h 2494"/>
              <a:gd name="T80" fmla="*/ 2482 w 2492"/>
              <a:gd name="T81" fmla="*/ 2087 h 2494"/>
              <a:gd name="T82" fmla="*/ 2430 w 2492"/>
              <a:gd name="T83" fmla="*/ 2252 h 2494"/>
              <a:gd name="T84" fmla="*/ 2326 w 2492"/>
              <a:gd name="T85" fmla="*/ 2379 h 2494"/>
              <a:gd name="T86" fmla="*/ 2188 w 2492"/>
              <a:gd name="T87" fmla="*/ 2457 h 2494"/>
              <a:gd name="T88" fmla="*/ 2063 w 2492"/>
              <a:gd name="T89" fmla="*/ 2494 h 2494"/>
              <a:gd name="T90" fmla="*/ 413 w 2492"/>
              <a:gd name="T91" fmla="*/ 2488 h 2494"/>
              <a:gd name="T92" fmla="*/ 292 w 2492"/>
              <a:gd name="T93" fmla="*/ 2456 h 2494"/>
              <a:gd name="T94" fmla="*/ 153 w 2492"/>
              <a:gd name="T95" fmla="*/ 2368 h 2494"/>
              <a:gd name="T96" fmla="*/ 52 w 2492"/>
              <a:gd name="T97" fmla="*/ 2230 h 2494"/>
              <a:gd name="T98" fmla="*/ 11 w 2492"/>
              <a:gd name="T99" fmla="*/ 2107 h 2494"/>
              <a:gd name="T100" fmla="*/ 3 w 2492"/>
              <a:gd name="T101" fmla="*/ 421 h 2494"/>
              <a:gd name="T102" fmla="*/ 19 w 2492"/>
              <a:gd name="T103" fmla="*/ 348 h 2494"/>
              <a:gd name="T104" fmla="*/ 89 w 2492"/>
              <a:gd name="T105" fmla="*/ 195 h 2494"/>
              <a:gd name="T106" fmla="*/ 211 w 2492"/>
              <a:gd name="T107" fmla="*/ 81 h 2494"/>
              <a:gd name="T108" fmla="*/ 345 w 2492"/>
              <a:gd name="T109" fmla="*/ 2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92" h="2494">
                <a:moveTo>
                  <a:pt x="383" y="959"/>
                </a:moveTo>
                <a:lnTo>
                  <a:pt x="383" y="2115"/>
                </a:lnTo>
                <a:lnTo>
                  <a:pt x="766" y="2115"/>
                </a:lnTo>
                <a:lnTo>
                  <a:pt x="766" y="959"/>
                </a:lnTo>
                <a:lnTo>
                  <a:pt x="383" y="959"/>
                </a:lnTo>
                <a:close/>
                <a:moveTo>
                  <a:pt x="1669" y="932"/>
                </a:moveTo>
                <a:lnTo>
                  <a:pt x="1619" y="935"/>
                </a:lnTo>
                <a:lnTo>
                  <a:pt x="1570" y="943"/>
                </a:lnTo>
                <a:lnTo>
                  <a:pt x="1524" y="957"/>
                </a:lnTo>
                <a:lnTo>
                  <a:pt x="1481" y="980"/>
                </a:lnTo>
                <a:lnTo>
                  <a:pt x="1440" y="1008"/>
                </a:lnTo>
                <a:lnTo>
                  <a:pt x="1402" y="1045"/>
                </a:lnTo>
                <a:lnTo>
                  <a:pt x="1367" y="1089"/>
                </a:lnTo>
                <a:lnTo>
                  <a:pt x="1363" y="1091"/>
                </a:lnTo>
                <a:lnTo>
                  <a:pt x="1362" y="1094"/>
                </a:lnTo>
                <a:lnTo>
                  <a:pt x="1359" y="1096"/>
                </a:lnTo>
                <a:lnTo>
                  <a:pt x="1355" y="1100"/>
                </a:lnTo>
                <a:lnTo>
                  <a:pt x="1349" y="1104"/>
                </a:lnTo>
                <a:lnTo>
                  <a:pt x="1344" y="1110"/>
                </a:lnTo>
                <a:lnTo>
                  <a:pt x="1344" y="1056"/>
                </a:lnTo>
                <a:lnTo>
                  <a:pt x="1344" y="1005"/>
                </a:lnTo>
                <a:lnTo>
                  <a:pt x="1344" y="959"/>
                </a:lnTo>
                <a:lnTo>
                  <a:pt x="953" y="959"/>
                </a:lnTo>
                <a:lnTo>
                  <a:pt x="953" y="2115"/>
                </a:lnTo>
                <a:lnTo>
                  <a:pt x="1346" y="2115"/>
                </a:lnTo>
                <a:lnTo>
                  <a:pt x="1346" y="2080"/>
                </a:lnTo>
                <a:lnTo>
                  <a:pt x="1346" y="2050"/>
                </a:lnTo>
                <a:lnTo>
                  <a:pt x="1346" y="1765"/>
                </a:lnTo>
                <a:lnTo>
                  <a:pt x="1348" y="1481"/>
                </a:lnTo>
                <a:lnTo>
                  <a:pt x="1351" y="1442"/>
                </a:lnTo>
                <a:lnTo>
                  <a:pt x="1357" y="1404"/>
                </a:lnTo>
                <a:lnTo>
                  <a:pt x="1367" y="1368"/>
                </a:lnTo>
                <a:lnTo>
                  <a:pt x="1381" y="1333"/>
                </a:lnTo>
                <a:lnTo>
                  <a:pt x="1400" y="1301"/>
                </a:lnTo>
                <a:lnTo>
                  <a:pt x="1424" y="1275"/>
                </a:lnTo>
                <a:lnTo>
                  <a:pt x="1451" y="1255"/>
                </a:lnTo>
                <a:lnTo>
                  <a:pt x="1481" y="1242"/>
                </a:lnTo>
                <a:lnTo>
                  <a:pt x="1514" y="1234"/>
                </a:lnTo>
                <a:lnTo>
                  <a:pt x="1551" y="1232"/>
                </a:lnTo>
                <a:lnTo>
                  <a:pt x="1589" y="1237"/>
                </a:lnTo>
                <a:lnTo>
                  <a:pt x="1621" y="1247"/>
                </a:lnTo>
                <a:lnTo>
                  <a:pt x="1648" y="1264"/>
                </a:lnTo>
                <a:lnTo>
                  <a:pt x="1672" y="1288"/>
                </a:lnTo>
                <a:lnTo>
                  <a:pt x="1689" y="1317"/>
                </a:lnTo>
                <a:lnTo>
                  <a:pt x="1704" y="1353"/>
                </a:lnTo>
                <a:lnTo>
                  <a:pt x="1711" y="1395"/>
                </a:lnTo>
                <a:lnTo>
                  <a:pt x="1718" y="1455"/>
                </a:lnTo>
                <a:lnTo>
                  <a:pt x="1719" y="1516"/>
                </a:lnTo>
                <a:lnTo>
                  <a:pt x="1721" y="2061"/>
                </a:lnTo>
                <a:lnTo>
                  <a:pt x="1721" y="2115"/>
                </a:lnTo>
                <a:lnTo>
                  <a:pt x="2110" y="2115"/>
                </a:lnTo>
                <a:lnTo>
                  <a:pt x="2112" y="2096"/>
                </a:lnTo>
                <a:lnTo>
                  <a:pt x="2112" y="2079"/>
                </a:lnTo>
                <a:lnTo>
                  <a:pt x="2113" y="1761"/>
                </a:lnTo>
                <a:lnTo>
                  <a:pt x="2112" y="1441"/>
                </a:lnTo>
                <a:lnTo>
                  <a:pt x="2109" y="1377"/>
                </a:lnTo>
                <a:lnTo>
                  <a:pt x="2099" y="1312"/>
                </a:lnTo>
                <a:lnTo>
                  <a:pt x="2086" y="1250"/>
                </a:lnTo>
                <a:lnTo>
                  <a:pt x="2072" y="1196"/>
                </a:lnTo>
                <a:lnTo>
                  <a:pt x="2052" y="1147"/>
                </a:lnTo>
                <a:lnTo>
                  <a:pt x="2026" y="1102"/>
                </a:lnTo>
                <a:lnTo>
                  <a:pt x="1996" y="1062"/>
                </a:lnTo>
                <a:lnTo>
                  <a:pt x="1963" y="1029"/>
                </a:lnTo>
                <a:lnTo>
                  <a:pt x="1923" y="999"/>
                </a:lnTo>
                <a:lnTo>
                  <a:pt x="1878" y="975"/>
                </a:lnTo>
                <a:lnTo>
                  <a:pt x="1829" y="956"/>
                </a:lnTo>
                <a:lnTo>
                  <a:pt x="1773" y="943"/>
                </a:lnTo>
                <a:lnTo>
                  <a:pt x="1721" y="935"/>
                </a:lnTo>
                <a:lnTo>
                  <a:pt x="1669" y="932"/>
                </a:lnTo>
                <a:close/>
                <a:moveTo>
                  <a:pt x="569" y="412"/>
                </a:moveTo>
                <a:lnTo>
                  <a:pt x="524" y="415"/>
                </a:lnTo>
                <a:lnTo>
                  <a:pt x="483" y="426"/>
                </a:lnTo>
                <a:lnTo>
                  <a:pt x="447" y="443"/>
                </a:lnTo>
                <a:lnTo>
                  <a:pt x="416" y="467"/>
                </a:lnTo>
                <a:lnTo>
                  <a:pt x="391" y="496"/>
                </a:lnTo>
                <a:lnTo>
                  <a:pt x="372" y="531"/>
                </a:lnTo>
                <a:lnTo>
                  <a:pt x="361" y="569"/>
                </a:lnTo>
                <a:lnTo>
                  <a:pt x="356" y="610"/>
                </a:lnTo>
                <a:lnTo>
                  <a:pt x="361" y="652"/>
                </a:lnTo>
                <a:lnTo>
                  <a:pt x="372" y="688"/>
                </a:lnTo>
                <a:lnTo>
                  <a:pt x="391" y="722"/>
                </a:lnTo>
                <a:lnTo>
                  <a:pt x="415" y="750"/>
                </a:lnTo>
                <a:lnTo>
                  <a:pt x="447" y="774"/>
                </a:lnTo>
                <a:lnTo>
                  <a:pt x="481" y="792"/>
                </a:lnTo>
                <a:lnTo>
                  <a:pt x="521" y="803"/>
                </a:lnTo>
                <a:lnTo>
                  <a:pt x="566" y="808"/>
                </a:lnTo>
                <a:lnTo>
                  <a:pt x="610" y="803"/>
                </a:lnTo>
                <a:lnTo>
                  <a:pt x="652" y="793"/>
                </a:lnTo>
                <a:lnTo>
                  <a:pt x="688" y="776"/>
                </a:lnTo>
                <a:lnTo>
                  <a:pt x="718" y="752"/>
                </a:lnTo>
                <a:lnTo>
                  <a:pt x="745" y="723"/>
                </a:lnTo>
                <a:lnTo>
                  <a:pt x="764" y="690"/>
                </a:lnTo>
                <a:lnTo>
                  <a:pt x="775" y="652"/>
                </a:lnTo>
                <a:lnTo>
                  <a:pt x="780" y="610"/>
                </a:lnTo>
                <a:lnTo>
                  <a:pt x="775" y="569"/>
                </a:lnTo>
                <a:lnTo>
                  <a:pt x="764" y="531"/>
                </a:lnTo>
                <a:lnTo>
                  <a:pt x="745" y="496"/>
                </a:lnTo>
                <a:lnTo>
                  <a:pt x="721" y="467"/>
                </a:lnTo>
                <a:lnTo>
                  <a:pt x="690" y="443"/>
                </a:lnTo>
                <a:lnTo>
                  <a:pt x="653" y="426"/>
                </a:lnTo>
                <a:lnTo>
                  <a:pt x="613" y="415"/>
                </a:lnTo>
                <a:lnTo>
                  <a:pt x="569" y="412"/>
                </a:lnTo>
                <a:close/>
                <a:moveTo>
                  <a:pt x="427" y="0"/>
                </a:moveTo>
                <a:lnTo>
                  <a:pt x="2063" y="0"/>
                </a:lnTo>
                <a:lnTo>
                  <a:pt x="2071" y="3"/>
                </a:lnTo>
                <a:lnTo>
                  <a:pt x="2077" y="6"/>
                </a:lnTo>
                <a:lnTo>
                  <a:pt x="2085" y="9"/>
                </a:lnTo>
                <a:lnTo>
                  <a:pt x="2144" y="20"/>
                </a:lnTo>
                <a:lnTo>
                  <a:pt x="2199" y="38"/>
                </a:lnTo>
                <a:lnTo>
                  <a:pt x="2250" y="60"/>
                </a:lnTo>
                <a:lnTo>
                  <a:pt x="2296" y="90"/>
                </a:lnTo>
                <a:lnTo>
                  <a:pt x="2338" y="125"/>
                </a:lnTo>
                <a:lnTo>
                  <a:pt x="2376" y="165"/>
                </a:lnTo>
                <a:lnTo>
                  <a:pt x="2409" y="211"/>
                </a:lnTo>
                <a:lnTo>
                  <a:pt x="2439" y="264"/>
                </a:lnTo>
                <a:lnTo>
                  <a:pt x="2455" y="303"/>
                </a:lnTo>
                <a:lnTo>
                  <a:pt x="2468" y="345"/>
                </a:lnTo>
                <a:lnTo>
                  <a:pt x="2479" y="386"/>
                </a:lnTo>
                <a:lnTo>
                  <a:pt x="2492" y="429"/>
                </a:lnTo>
                <a:lnTo>
                  <a:pt x="2492" y="2064"/>
                </a:lnTo>
                <a:lnTo>
                  <a:pt x="2487" y="2072"/>
                </a:lnTo>
                <a:lnTo>
                  <a:pt x="2485" y="2080"/>
                </a:lnTo>
                <a:lnTo>
                  <a:pt x="2482" y="2087"/>
                </a:lnTo>
                <a:lnTo>
                  <a:pt x="2471" y="2146"/>
                </a:lnTo>
                <a:lnTo>
                  <a:pt x="2454" y="2201"/>
                </a:lnTo>
                <a:lnTo>
                  <a:pt x="2430" y="2252"/>
                </a:lnTo>
                <a:lnTo>
                  <a:pt x="2401" y="2298"/>
                </a:lnTo>
                <a:lnTo>
                  <a:pt x="2366" y="2341"/>
                </a:lnTo>
                <a:lnTo>
                  <a:pt x="2326" y="2379"/>
                </a:lnTo>
                <a:lnTo>
                  <a:pt x="2279" y="2413"/>
                </a:lnTo>
                <a:lnTo>
                  <a:pt x="2228" y="2442"/>
                </a:lnTo>
                <a:lnTo>
                  <a:pt x="2188" y="2457"/>
                </a:lnTo>
                <a:lnTo>
                  <a:pt x="2147" y="2470"/>
                </a:lnTo>
                <a:lnTo>
                  <a:pt x="2104" y="2481"/>
                </a:lnTo>
                <a:lnTo>
                  <a:pt x="2063" y="2494"/>
                </a:lnTo>
                <a:lnTo>
                  <a:pt x="427" y="2494"/>
                </a:lnTo>
                <a:lnTo>
                  <a:pt x="421" y="2491"/>
                </a:lnTo>
                <a:lnTo>
                  <a:pt x="413" y="2488"/>
                </a:lnTo>
                <a:lnTo>
                  <a:pt x="405" y="2486"/>
                </a:lnTo>
                <a:lnTo>
                  <a:pt x="346" y="2473"/>
                </a:lnTo>
                <a:lnTo>
                  <a:pt x="292" y="2456"/>
                </a:lnTo>
                <a:lnTo>
                  <a:pt x="242" y="2434"/>
                </a:lnTo>
                <a:lnTo>
                  <a:pt x="195" y="2403"/>
                </a:lnTo>
                <a:lnTo>
                  <a:pt x="153" y="2368"/>
                </a:lnTo>
                <a:lnTo>
                  <a:pt x="114" y="2329"/>
                </a:lnTo>
                <a:lnTo>
                  <a:pt x="81" y="2282"/>
                </a:lnTo>
                <a:lnTo>
                  <a:pt x="52" y="2230"/>
                </a:lnTo>
                <a:lnTo>
                  <a:pt x="35" y="2190"/>
                </a:lnTo>
                <a:lnTo>
                  <a:pt x="22" y="2149"/>
                </a:lnTo>
                <a:lnTo>
                  <a:pt x="11" y="2107"/>
                </a:lnTo>
                <a:lnTo>
                  <a:pt x="0" y="2064"/>
                </a:lnTo>
                <a:lnTo>
                  <a:pt x="0" y="429"/>
                </a:lnTo>
                <a:lnTo>
                  <a:pt x="3" y="421"/>
                </a:lnTo>
                <a:lnTo>
                  <a:pt x="6" y="413"/>
                </a:lnTo>
                <a:lnTo>
                  <a:pt x="8" y="407"/>
                </a:lnTo>
                <a:lnTo>
                  <a:pt x="19" y="348"/>
                </a:lnTo>
                <a:lnTo>
                  <a:pt x="37" y="292"/>
                </a:lnTo>
                <a:lnTo>
                  <a:pt x="60" y="241"/>
                </a:lnTo>
                <a:lnTo>
                  <a:pt x="89" y="195"/>
                </a:lnTo>
                <a:lnTo>
                  <a:pt x="124" y="152"/>
                </a:lnTo>
                <a:lnTo>
                  <a:pt x="165" y="114"/>
                </a:lnTo>
                <a:lnTo>
                  <a:pt x="211" y="81"/>
                </a:lnTo>
                <a:lnTo>
                  <a:pt x="264" y="52"/>
                </a:lnTo>
                <a:lnTo>
                  <a:pt x="304" y="36"/>
                </a:lnTo>
                <a:lnTo>
                  <a:pt x="345" y="23"/>
                </a:lnTo>
                <a:lnTo>
                  <a:pt x="386" y="12"/>
                </a:lnTo>
                <a:lnTo>
                  <a:pt x="427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4400" dirty="0"/>
          </a:p>
        </p:txBody>
      </p:sp>
      <p:sp>
        <p:nvSpPr>
          <p:cNvPr id="86" name="Oval 85"/>
          <p:cNvSpPr/>
          <p:nvPr/>
        </p:nvSpPr>
        <p:spPr>
          <a:xfrm>
            <a:off x="1843768" y="6091135"/>
            <a:ext cx="571116" cy="571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7" name="Freeform 86">
            <a:hlinkClick r:id="rId6"/>
          </p:cNvPr>
          <p:cNvSpPr>
            <a:spLocks noEditPoints="1"/>
          </p:cNvSpPr>
          <p:nvPr/>
        </p:nvSpPr>
        <p:spPr bwMode="auto">
          <a:xfrm>
            <a:off x="1987503" y="6232755"/>
            <a:ext cx="283658" cy="287874"/>
          </a:xfrm>
          <a:custGeom>
            <a:avLst/>
            <a:gdLst>
              <a:gd name="T0" fmla="*/ 898 w 3629"/>
              <a:gd name="T1" fmla="*/ 2249 h 3684"/>
              <a:gd name="T2" fmla="*/ 767 w 3629"/>
              <a:gd name="T3" fmla="*/ 2423 h 3684"/>
              <a:gd name="T4" fmla="*/ 784 w 3629"/>
              <a:gd name="T5" fmla="*/ 2649 h 3684"/>
              <a:gd name="T6" fmla="*/ 936 w 3629"/>
              <a:gd name="T7" fmla="*/ 2802 h 3684"/>
              <a:gd name="T8" fmla="*/ 2596 w 3629"/>
              <a:gd name="T9" fmla="*/ 2828 h 3684"/>
              <a:gd name="T10" fmla="*/ 2787 w 3629"/>
              <a:gd name="T11" fmla="*/ 2722 h 3684"/>
              <a:gd name="T12" fmla="*/ 2865 w 3629"/>
              <a:gd name="T13" fmla="*/ 2515 h 3684"/>
              <a:gd name="T14" fmla="*/ 2787 w 3629"/>
              <a:gd name="T15" fmla="*/ 2307 h 3684"/>
              <a:gd name="T16" fmla="*/ 2596 w 3629"/>
              <a:gd name="T17" fmla="*/ 2201 h 3684"/>
              <a:gd name="T18" fmla="*/ 1112 w 3629"/>
              <a:gd name="T19" fmla="*/ 750 h 3684"/>
              <a:gd name="T20" fmla="*/ 918 w 3629"/>
              <a:gd name="T21" fmla="*/ 853 h 3684"/>
              <a:gd name="T22" fmla="*/ 838 w 3629"/>
              <a:gd name="T23" fmla="*/ 1059 h 3684"/>
              <a:gd name="T24" fmla="*/ 913 w 3629"/>
              <a:gd name="T25" fmla="*/ 1268 h 3684"/>
              <a:gd name="T26" fmla="*/ 1102 w 3629"/>
              <a:gd name="T27" fmla="*/ 1377 h 3684"/>
              <a:gd name="T28" fmla="*/ 1208 w 3629"/>
              <a:gd name="T29" fmla="*/ 1380 h 3684"/>
              <a:gd name="T30" fmla="*/ 1401 w 3629"/>
              <a:gd name="T31" fmla="*/ 1380 h 3684"/>
              <a:gd name="T32" fmla="*/ 1640 w 3629"/>
              <a:gd name="T33" fmla="*/ 1380 h 3684"/>
              <a:gd name="T34" fmla="*/ 1833 w 3629"/>
              <a:gd name="T35" fmla="*/ 1380 h 3684"/>
              <a:gd name="T36" fmla="*/ 1935 w 3629"/>
              <a:gd name="T37" fmla="*/ 1378 h 3684"/>
              <a:gd name="T38" fmla="*/ 2115 w 3629"/>
              <a:gd name="T39" fmla="*/ 1295 h 3684"/>
              <a:gd name="T40" fmla="*/ 2205 w 3629"/>
              <a:gd name="T41" fmla="*/ 1123 h 3684"/>
              <a:gd name="T42" fmla="*/ 2168 w 3629"/>
              <a:gd name="T43" fmla="*/ 917 h 3684"/>
              <a:gd name="T44" fmla="*/ 2021 w 3629"/>
              <a:gd name="T45" fmla="*/ 775 h 3684"/>
              <a:gd name="T46" fmla="*/ 1954 w 3629"/>
              <a:gd name="T47" fmla="*/ 0 h 3684"/>
              <a:gd name="T48" fmla="*/ 2281 w 3629"/>
              <a:gd name="T49" fmla="*/ 54 h 3684"/>
              <a:gd name="T50" fmla="*/ 2608 w 3629"/>
              <a:gd name="T51" fmla="*/ 232 h 3684"/>
              <a:gd name="T52" fmla="*/ 2834 w 3629"/>
              <a:gd name="T53" fmla="*/ 513 h 3684"/>
              <a:gd name="T54" fmla="*/ 2936 w 3629"/>
              <a:gd name="T55" fmla="*/ 880 h 3684"/>
              <a:gd name="T56" fmla="*/ 2938 w 3629"/>
              <a:gd name="T57" fmla="*/ 1273 h 3684"/>
              <a:gd name="T58" fmla="*/ 3050 w 3629"/>
              <a:gd name="T59" fmla="*/ 1427 h 3684"/>
              <a:gd name="T60" fmla="*/ 3285 w 3629"/>
              <a:gd name="T61" fmla="*/ 1490 h 3684"/>
              <a:gd name="T62" fmla="*/ 3490 w 3629"/>
              <a:gd name="T63" fmla="*/ 1652 h 3684"/>
              <a:gd name="T64" fmla="*/ 3603 w 3629"/>
              <a:gd name="T65" fmla="*/ 1910 h 3684"/>
              <a:gd name="T66" fmla="*/ 3627 w 3629"/>
              <a:gd name="T67" fmla="*/ 2225 h 3684"/>
              <a:gd name="T68" fmla="*/ 3628 w 3629"/>
              <a:gd name="T69" fmla="*/ 2393 h 3684"/>
              <a:gd name="T70" fmla="*/ 3629 w 3629"/>
              <a:gd name="T71" fmla="*/ 2493 h 3684"/>
              <a:gd name="T72" fmla="*/ 3583 w 3629"/>
              <a:gd name="T73" fmla="*/ 2861 h 3684"/>
              <a:gd name="T74" fmla="*/ 3414 w 3629"/>
              <a:gd name="T75" fmla="*/ 3236 h 3684"/>
              <a:gd name="T76" fmla="*/ 3129 w 3629"/>
              <a:gd name="T77" fmla="*/ 3508 h 3684"/>
              <a:gd name="T78" fmla="*/ 2749 w 3629"/>
              <a:gd name="T79" fmla="*/ 3657 h 3684"/>
              <a:gd name="T80" fmla="*/ 1134 w 3629"/>
              <a:gd name="T81" fmla="*/ 3684 h 3684"/>
              <a:gd name="T82" fmla="*/ 705 w 3629"/>
              <a:gd name="T83" fmla="*/ 3629 h 3684"/>
              <a:gd name="T84" fmla="*/ 370 w 3629"/>
              <a:gd name="T85" fmla="*/ 3462 h 3684"/>
              <a:gd name="T86" fmla="*/ 138 w 3629"/>
              <a:gd name="T87" fmla="*/ 3191 h 3684"/>
              <a:gd name="T88" fmla="*/ 24 w 3629"/>
              <a:gd name="T89" fmla="*/ 2830 h 3684"/>
              <a:gd name="T90" fmla="*/ 0 w 3629"/>
              <a:gd name="T91" fmla="*/ 2426 h 3684"/>
              <a:gd name="T92" fmla="*/ 28 w 3629"/>
              <a:gd name="T93" fmla="*/ 780 h 3684"/>
              <a:gd name="T94" fmla="*/ 131 w 3629"/>
              <a:gd name="T95" fmla="*/ 512 h 3684"/>
              <a:gd name="T96" fmla="*/ 262 w 3629"/>
              <a:gd name="T97" fmla="*/ 328 h 3684"/>
              <a:gd name="T98" fmla="*/ 524 w 3629"/>
              <a:gd name="T99" fmla="*/ 122 h 3684"/>
              <a:gd name="T100" fmla="*/ 902 w 3629"/>
              <a:gd name="T101" fmla="*/ 11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29" h="3684">
                <a:moveTo>
                  <a:pt x="1070" y="2198"/>
                </a:moveTo>
                <a:lnTo>
                  <a:pt x="1024" y="2201"/>
                </a:lnTo>
                <a:lnTo>
                  <a:pt x="978" y="2212"/>
                </a:lnTo>
                <a:lnTo>
                  <a:pt x="936" y="2228"/>
                </a:lnTo>
                <a:lnTo>
                  <a:pt x="898" y="2249"/>
                </a:lnTo>
                <a:lnTo>
                  <a:pt x="863" y="2275"/>
                </a:lnTo>
                <a:lnTo>
                  <a:pt x="831" y="2307"/>
                </a:lnTo>
                <a:lnTo>
                  <a:pt x="805" y="2342"/>
                </a:lnTo>
                <a:lnTo>
                  <a:pt x="784" y="2381"/>
                </a:lnTo>
                <a:lnTo>
                  <a:pt x="767" y="2423"/>
                </a:lnTo>
                <a:lnTo>
                  <a:pt x="758" y="2468"/>
                </a:lnTo>
                <a:lnTo>
                  <a:pt x="754" y="2515"/>
                </a:lnTo>
                <a:lnTo>
                  <a:pt x="758" y="2561"/>
                </a:lnTo>
                <a:lnTo>
                  <a:pt x="767" y="2607"/>
                </a:lnTo>
                <a:lnTo>
                  <a:pt x="784" y="2649"/>
                </a:lnTo>
                <a:lnTo>
                  <a:pt x="805" y="2687"/>
                </a:lnTo>
                <a:lnTo>
                  <a:pt x="831" y="2722"/>
                </a:lnTo>
                <a:lnTo>
                  <a:pt x="863" y="2754"/>
                </a:lnTo>
                <a:lnTo>
                  <a:pt x="898" y="2780"/>
                </a:lnTo>
                <a:lnTo>
                  <a:pt x="936" y="2802"/>
                </a:lnTo>
                <a:lnTo>
                  <a:pt x="978" y="2818"/>
                </a:lnTo>
                <a:lnTo>
                  <a:pt x="1024" y="2828"/>
                </a:lnTo>
                <a:lnTo>
                  <a:pt x="1070" y="2831"/>
                </a:lnTo>
                <a:lnTo>
                  <a:pt x="2549" y="2831"/>
                </a:lnTo>
                <a:lnTo>
                  <a:pt x="2596" y="2828"/>
                </a:lnTo>
                <a:lnTo>
                  <a:pt x="2640" y="2818"/>
                </a:lnTo>
                <a:lnTo>
                  <a:pt x="2681" y="2802"/>
                </a:lnTo>
                <a:lnTo>
                  <a:pt x="2721" y="2780"/>
                </a:lnTo>
                <a:lnTo>
                  <a:pt x="2756" y="2754"/>
                </a:lnTo>
                <a:lnTo>
                  <a:pt x="2787" y="2722"/>
                </a:lnTo>
                <a:lnTo>
                  <a:pt x="2814" y="2687"/>
                </a:lnTo>
                <a:lnTo>
                  <a:pt x="2835" y="2649"/>
                </a:lnTo>
                <a:lnTo>
                  <a:pt x="2851" y="2607"/>
                </a:lnTo>
                <a:lnTo>
                  <a:pt x="2861" y="2561"/>
                </a:lnTo>
                <a:lnTo>
                  <a:pt x="2865" y="2515"/>
                </a:lnTo>
                <a:lnTo>
                  <a:pt x="2861" y="2468"/>
                </a:lnTo>
                <a:lnTo>
                  <a:pt x="2851" y="2423"/>
                </a:lnTo>
                <a:lnTo>
                  <a:pt x="2835" y="2381"/>
                </a:lnTo>
                <a:lnTo>
                  <a:pt x="2814" y="2342"/>
                </a:lnTo>
                <a:lnTo>
                  <a:pt x="2787" y="2307"/>
                </a:lnTo>
                <a:lnTo>
                  <a:pt x="2756" y="2275"/>
                </a:lnTo>
                <a:lnTo>
                  <a:pt x="2721" y="2249"/>
                </a:lnTo>
                <a:lnTo>
                  <a:pt x="2681" y="2228"/>
                </a:lnTo>
                <a:lnTo>
                  <a:pt x="2640" y="2212"/>
                </a:lnTo>
                <a:lnTo>
                  <a:pt x="2596" y="2201"/>
                </a:lnTo>
                <a:lnTo>
                  <a:pt x="2549" y="2198"/>
                </a:lnTo>
                <a:lnTo>
                  <a:pt x="1070" y="2198"/>
                </a:lnTo>
                <a:close/>
                <a:moveTo>
                  <a:pt x="1898" y="746"/>
                </a:moveTo>
                <a:lnTo>
                  <a:pt x="1158" y="747"/>
                </a:lnTo>
                <a:lnTo>
                  <a:pt x="1112" y="750"/>
                </a:lnTo>
                <a:lnTo>
                  <a:pt x="1068" y="759"/>
                </a:lnTo>
                <a:lnTo>
                  <a:pt x="1025" y="775"/>
                </a:lnTo>
                <a:lnTo>
                  <a:pt x="986" y="796"/>
                </a:lnTo>
                <a:lnTo>
                  <a:pt x="950" y="822"/>
                </a:lnTo>
                <a:lnTo>
                  <a:pt x="918" y="853"/>
                </a:lnTo>
                <a:lnTo>
                  <a:pt x="891" y="888"/>
                </a:lnTo>
                <a:lnTo>
                  <a:pt x="870" y="926"/>
                </a:lnTo>
                <a:lnTo>
                  <a:pt x="853" y="967"/>
                </a:lnTo>
                <a:lnTo>
                  <a:pt x="843" y="1012"/>
                </a:lnTo>
                <a:lnTo>
                  <a:pt x="838" y="1059"/>
                </a:lnTo>
                <a:lnTo>
                  <a:pt x="840" y="1106"/>
                </a:lnTo>
                <a:lnTo>
                  <a:pt x="850" y="1151"/>
                </a:lnTo>
                <a:lnTo>
                  <a:pt x="865" y="1193"/>
                </a:lnTo>
                <a:lnTo>
                  <a:pt x="887" y="1231"/>
                </a:lnTo>
                <a:lnTo>
                  <a:pt x="913" y="1268"/>
                </a:lnTo>
                <a:lnTo>
                  <a:pt x="943" y="1300"/>
                </a:lnTo>
                <a:lnTo>
                  <a:pt x="977" y="1327"/>
                </a:lnTo>
                <a:lnTo>
                  <a:pt x="1016" y="1348"/>
                </a:lnTo>
                <a:lnTo>
                  <a:pt x="1057" y="1365"/>
                </a:lnTo>
                <a:lnTo>
                  <a:pt x="1102" y="1377"/>
                </a:lnTo>
                <a:lnTo>
                  <a:pt x="1149" y="1380"/>
                </a:lnTo>
                <a:lnTo>
                  <a:pt x="1152" y="1380"/>
                </a:lnTo>
                <a:lnTo>
                  <a:pt x="1165" y="1380"/>
                </a:lnTo>
                <a:lnTo>
                  <a:pt x="1183" y="1380"/>
                </a:lnTo>
                <a:lnTo>
                  <a:pt x="1208" y="1380"/>
                </a:lnTo>
                <a:lnTo>
                  <a:pt x="1238" y="1380"/>
                </a:lnTo>
                <a:lnTo>
                  <a:pt x="1273" y="1380"/>
                </a:lnTo>
                <a:lnTo>
                  <a:pt x="1313" y="1380"/>
                </a:lnTo>
                <a:lnTo>
                  <a:pt x="1356" y="1380"/>
                </a:lnTo>
                <a:lnTo>
                  <a:pt x="1401" y="1380"/>
                </a:lnTo>
                <a:lnTo>
                  <a:pt x="1448" y="1380"/>
                </a:lnTo>
                <a:lnTo>
                  <a:pt x="1496" y="1380"/>
                </a:lnTo>
                <a:lnTo>
                  <a:pt x="1545" y="1380"/>
                </a:lnTo>
                <a:lnTo>
                  <a:pt x="1592" y="1380"/>
                </a:lnTo>
                <a:lnTo>
                  <a:pt x="1640" y="1380"/>
                </a:lnTo>
                <a:lnTo>
                  <a:pt x="1685" y="1380"/>
                </a:lnTo>
                <a:lnTo>
                  <a:pt x="1728" y="1380"/>
                </a:lnTo>
                <a:lnTo>
                  <a:pt x="1767" y="1380"/>
                </a:lnTo>
                <a:lnTo>
                  <a:pt x="1803" y="1380"/>
                </a:lnTo>
                <a:lnTo>
                  <a:pt x="1833" y="1380"/>
                </a:lnTo>
                <a:lnTo>
                  <a:pt x="1858" y="1380"/>
                </a:lnTo>
                <a:lnTo>
                  <a:pt x="1877" y="1380"/>
                </a:lnTo>
                <a:lnTo>
                  <a:pt x="1889" y="1380"/>
                </a:lnTo>
                <a:lnTo>
                  <a:pt x="1893" y="1380"/>
                </a:lnTo>
                <a:lnTo>
                  <a:pt x="1935" y="1378"/>
                </a:lnTo>
                <a:lnTo>
                  <a:pt x="1976" y="1370"/>
                </a:lnTo>
                <a:lnTo>
                  <a:pt x="2014" y="1357"/>
                </a:lnTo>
                <a:lnTo>
                  <a:pt x="2050" y="1340"/>
                </a:lnTo>
                <a:lnTo>
                  <a:pt x="2084" y="1320"/>
                </a:lnTo>
                <a:lnTo>
                  <a:pt x="2115" y="1295"/>
                </a:lnTo>
                <a:lnTo>
                  <a:pt x="2141" y="1267"/>
                </a:lnTo>
                <a:lnTo>
                  <a:pt x="2164" y="1235"/>
                </a:lnTo>
                <a:lnTo>
                  <a:pt x="2183" y="1201"/>
                </a:lnTo>
                <a:lnTo>
                  <a:pt x="2196" y="1162"/>
                </a:lnTo>
                <a:lnTo>
                  <a:pt x="2205" y="1123"/>
                </a:lnTo>
                <a:lnTo>
                  <a:pt x="2209" y="1081"/>
                </a:lnTo>
                <a:lnTo>
                  <a:pt x="2206" y="1037"/>
                </a:lnTo>
                <a:lnTo>
                  <a:pt x="2199" y="995"/>
                </a:lnTo>
                <a:lnTo>
                  <a:pt x="2186" y="955"/>
                </a:lnTo>
                <a:lnTo>
                  <a:pt x="2168" y="917"/>
                </a:lnTo>
                <a:lnTo>
                  <a:pt x="2147" y="881"/>
                </a:lnTo>
                <a:lnTo>
                  <a:pt x="2119" y="849"/>
                </a:lnTo>
                <a:lnTo>
                  <a:pt x="2090" y="820"/>
                </a:lnTo>
                <a:lnTo>
                  <a:pt x="2057" y="796"/>
                </a:lnTo>
                <a:lnTo>
                  <a:pt x="2021" y="775"/>
                </a:lnTo>
                <a:lnTo>
                  <a:pt x="1981" y="759"/>
                </a:lnTo>
                <a:lnTo>
                  <a:pt x="1941" y="750"/>
                </a:lnTo>
                <a:lnTo>
                  <a:pt x="1898" y="746"/>
                </a:lnTo>
                <a:close/>
                <a:moveTo>
                  <a:pt x="1953" y="0"/>
                </a:moveTo>
                <a:lnTo>
                  <a:pt x="1954" y="0"/>
                </a:lnTo>
                <a:lnTo>
                  <a:pt x="1962" y="0"/>
                </a:lnTo>
                <a:lnTo>
                  <a:pt x="2046" y="5"/>
                </a:lnTo>
                <a:lnTo>
                  <a:pt x="2127" y="16"/>
                </a:lnTo>
                <a:lnTo>
                  <a:pt x="2205" y="32"/>
                </a:lnTo>
                <a:lnTo>
                  <a:pt x="2281" y="54"/>
                </a:lnTo>
                <a:lnTo>
                  <a:pt x="2354" y="80"/>
                </a:lnTo>
                <a:lnTo>
                  <a:pt x="2422" y="111"/>
                </a:lnTo>
                <a:lnTo>
                  <a:pt x="2488" y="147"/>
                </a:lnTo>
                <a:lnTo>
                  <a:pt x="2549" y="187"/>
                </a:lnTo>
                <a:lnTo>
                  <a:pt x="2608" y="232"/>
                </a:lnTo>
                <a:lnTo>
                  <a:pt x="2662" y="281"/>
                </a:lnTo>
                <a:lnTo>
                  <a:pt x="2712" y="333"/>
                </a:lnTo>
                <a:lnTo>
                  <a:pt x="2757" y="390"/>
                </a:lnTo>
                <a:lnTo>
                  <a:pt x="2798" y="450"/>
                </a:lnTo>
                <a:lnTo>
                  <a:pt x="2834" y="513"/>
                </a:lnTo>
                <a:lnTo>
                  <a:pt x="2865" y="581"/>
                </a:lnTo>
                <a:lnTo>
                  <a:pt x="2891" y="652"/>
                </a:lnTo>
                <a:lnTo>
                  <a:pt x="2911" y="724"/>
                </a:lnTo>
                <a:lnTo>
                  <a:pt x="2927" y="800"/>
                </a:lnTo>
                <a:lnTo>
                  <a:pt x="2936" y="880"/>
                </a:lnTo>
                <a:lnTo>
                  <a:pt x="2939" y="961"/>
                </a:lnTo>
                <a:lnTo>
                  <a:pt x="2945" y="1042"/>
                </a:lnTo>
                <a:lnTo>
                  <a:pt x="2947" y="1121"/>
                </a:lnTo>
                <a:lnTo>
                  <a:pt x="2944" y="1199"/>
                </a:lnTo>
                <a:lnTo>
                  <a:pt x="2938" y="1273"/>
                </a:lnTo>
                <a:lnTo>
                  <a:pt x="2928" y="1346"/>
                </a:lnTo>
                <a:lnTo>
                  <a:pt x="2913" y="1416"/>
                </a:lnTo>
                <a:lnTo>
                  <a:pt x="2959" y="1419"/>
                </a:lnTo>
                <a:lnTo>
                  <a:pt x="3004" y="1421"/>
                </a:lnTo>
                <a:lnTo>
                  <a:pt x="3050" y="1427"/>
                </a:lnTo>
                <a:lnTo>
                  <a:pt x="3098" y="1433"/>
                </a:lnTo>
                <a:lnTo>
                  <a:pt x="3145" y="1442"/>
                </a:lnTo>
                <a:lnTo>
                  <a:pt x="3193" y="1455"/>
                </a:lnTo>
                <a:lnTo>
                  <a:pt x="3239" y="1471"/>
                </a:lnTo>
                <a:lnTo>
                  <a:pt x="3285" y="1490"/>
                </a:lnTo>
                <a:lnTo>
                  <a:pt x="3331" y="1513"/>
                </a:lnTo>
                <a:lnTo>
                  <a:pt x="3374" y="1541"/>
                </a:lnTo>
                <a:lnTo>
                  <a:pt x="3414" y="1573"/>
                </a:lnTo>
                <a:lnTo>
                  <a:pt x="3454" y="1610"/>
                </a:lnTo>
                <a:lnTo>
                  <a:pt x="3490" y="1652"/>
                </a:lnTo>
                <a:lnTo>
                  <a:pt x="3524" y="1701"/>
                </a:lnTo>
                <a:lnTo>
                  <a:pt x="3551" y="1750"/>
                </a:lnTo>
                <a:lnTo>
                  <a:pt x="3574" y="1801"/>
                </a:lnTo>
                <a:lnTo>
                  <a:pt x="3591" y="1854"/>
                </a:lnTo>
                <a:lnTo>
                  <a:pt x="3603" y="1910"/>
                </a:lnTo>
                <a:lnTo>
                  <a:pt x="3613" y="1968"/>
                </a:lnTo>
                <a:lnTo>
                  <a:pt x="3619" y="2028"/>
                </a:lnTo>
                <a:lnTo>
                  <a:pt x="3624" y="2090"/>
                </a:lnTo>
                <a:lnTo>
                  <a:pt x="3626" y="2156"/>
                </a:lnTo>
                <a:lnTo>
                  <a:pt x="3627" y="2225"/>
                </a:lnTo>
                <a:lnTo>
                  <a:pt x="3627" y="2299"/>
                </a:lnTo>
                <a:lnTo>
                  <a:pt x="3627" y="2318"/>
                </a:lnTo>
                <a:lnTo>
                  <a:pt x="3627" y="2341"/>
                </a:lnTo>
                <a:lnTo>
                  <a:pt x="3627" y="2366"/>
                </a:lnTo>
                <a:lnTo>
                  <a:pt x="3628" y="2393"/>
                </a:lnTo>
                <a:lnTo>
                  <a:pt x="3628" y="2419"/>
                </a:lnTo>
                <a:lnTo>
                  <a:pt x="3628" y="2443"/>
                </a:lnTo>
                <a:lnTo>
                  <a:pt x="3628" y="2465"/>
                </a:lnTo>
                <a:lnTo>
                  <a:pt x="3628" y="2482"/>
                </a:lnTo>
                <a:lnTo>
                  <a:pt x="3629" y="2493"/>
                </a:lnTo>
                <a:lnTo>
                  <a:pt x="3629" y="2498"/>
                </a:lnTo>
                <a:lnTo>
                  <a:pt x="3625" y="2593"/>
                </a:lnTo>
                <a:lnTo>
                  <a:pt x="3617" y="2685"/>
                </a:lnTo>
                <a:lnTo>
                  <a:pt x="3602" y="2774"/>
                </a:lnTo>
                <a:lnTo>
                  <a:pt x="3583" y="2861"/>
                </a:lnTo>
                <a:lnTo>
                  <a:pt x="3559" y="2942"/>
                </a:lnTo>
                <a:lnTo>
                  <a:pt x="3531" y="3022"/>
                </a:lnTo>
                <a:lnTo>
                  <a:pt x="3497" y="3098"/>
                </a:lnTo>
                <a:lnTo>
                  <a:pt x="3458" y="3169"/>
                </a:lnTo>
                <a:lnTo>
                  <a:pt x="3414" y="3236"/>
                </a:lnTo>
                <a:lnTo>
                  <a:pt x="3366" y="3300"/>
                </a:lnTo>
                <a:lnTo>
                  <a:pt x="3314" y="3359"/>
                </a:lnTo>
                <a:lnTo>
                  <a:pt x="3256" y="3414"/>
                </a:lnTo>
                <a:lnTo>
                  <a:pt x="3195" y="3464"/>
                </a:lnTo>
                <a:lnTo>
                  <a:pt x="3129" y="3508"/>
                </a:lnTo>
                <a:lnTo>
                  <a:pt x="3060" y="3548"/>
                </a:lnTo>
                <a:lnTo>
                  <a:pt x="2988" y="3583"/>
                </a:lnTo>
                <a:lnTo>
                  <a:pt x="2911" y="3613"/>
                </a:lnTo>
                <a:lnTo>
                  <a:pt x="2832" y="3638"/>
                </a:lnTo>
                <a:lnTo>
                  <a:pt x="2749" y="3657"/>
                </a:lnTo>
                <a:lnTo>
                  <a:pt x="2665" y="3672"/>
                </a:lnTo>
                <a:lnTo>
                  <a:pt x="2576" y="3680"/>
                </a:lnTo>
                <a:lnTo>
                  <a:pt x="2485" y="3684"/>
                </a:lnTo>
                <a:lnTo>
                  <a:pt x="1159" y="3684"/>
                </a:lnTo>
                <a:lnTo>
                  <a:pt x="1134" y="3684"/>
                </a:lnTo>
                <a:lnTo>
                  <a:pt x="1042" y="3682"/>
                </a:lnTo>
                <a:lnTo>
                  <a:pt x="951" y="3675"/>
                </a:lnTo>
                <a:lnTo>
                  <a:pt x="865" y="3664"/>
                </a:lnTo>
                <a:lnTo>
                  <a:pt x="784" y="3648"/>
                </a:lnTo>
                <a:lnTo>
                  <a:pt x="705" y="3629"/>
                </a:lnTo>
                <a:lnTo>
                  <a:pt x="630" y="3604"/>
                </a:lnTo>
                <a:lnTo>
                  <a:pt x="560" y="3574"/>
                </a:lnTo>
                <a:lnTo>
                  <a:pt x="492" y="3541"/>
                </a:lnTo>
                <a:lnTo>
                  <a:pt x="429" y="3504"/>
                </a:lnTo>
                <a:lnTo>
                  <a:pt x="370" y="3462"/>
                </a:lnTo>
                <a:lnTo>
                  <a:pt x="314" y="3415"/>
                </a:lnTo>
                <a:lnTo>
                  <a:pt x="262" y="3364"/>
                </a:lnTo>
                <a:lnTo>
                  <a:pt x="216" y="3310"/>
                </a:lnTo>
                <a:lnTo>
                  <a:pt x="174" y="3252"/>
                </a:lnTo>
                <a:lnTo>
                  <a:pt x="138" y="3191"/>
                </a:lnTo>
                <a:lnTo>
                  <a:pt x="106" y="3126"/>
                </a:lnTo>
                <a:lnTo>
                  <a:pt x="79" y="3058"/>
                </a:lnTo>
                <a:lnTo>
                  <a:pt x="57" y="2985"/>
                </a:lnTo>
                <a:lnTo>
                  <a:pt x="38" y="2909"/>
                </a:lnTo>
                <a:lnTo>
                  <a:pt x="24" y="2830"/>
                </a:lnTo>
                <a:lnTo>
                  <a:pt x="14" y="2746"/>
                </a:lnTo>
                <a:lnTo>
                  <a:pt x="6" y="2658"/>
                </a:lnTo>
                <a:lnTo>
                  <a:pt x="1" y="2565"/>
                </a:lnTo>
                <a:lnTo>
                  <a:pt x="0" y="2467"/>
                </a:lnTo>
                <a:lnTo>
                  <a:pt x="0" y="2426"/>
                </a:lnTo>
                <a:lnTo>
                  <a:pt x="0" y="2386"/>
                </a:lnTo>
                <a:lnTo>
                  <a:pt x="0" y="985"/>
                </a:lnTo>
                <a:lnTo>
                  <a:pt x="6" y="913"/>
                </a:lnTo>
                <a:lnTo>
                  <a:pt x="16" y="845"/>
                </a:lnTo>
                <a:lnTo>
                  <a:pt x="28" y="780"/>
                </a:lnTo>
                <a:lnTo>
                  <a:pt x="44" y="720"/>
                </a:lnTo>
                <a:lnTo>
                  <a:pt x="63" y="662"/>
                </a:lnTo>
                <a:lnTo>
                  <a:pt x="84" y="609"/>
                </a:lnTo>
                <a:lnTo>
                  <a:pt x="106" y="559"/>
                </a:lnTo>
                <a:lnTo>
                  <a:pt x="131" y="512"/>
                </a:lnTo>
                <a:lnTo>
                  <a:pt x="156" y="469"/>
                </a:lnTo>
                <a:lnTo>
                  <a:pt x="183" y="429"/>
                </a:lnTo>
                <a:lnTo>
                  <a:pt x="209" y="393"/>
                </a:lnTo>
                <a:lnTo>
                  <a:pt x="236" y="359"/>
                </a:lnTo>
                <a:lnTo>
                  <a:pt x="262" y="328"/>
                </a:lnTo>
                <a:lnTo>
                  <a:pt x="288" y="300"/>
                </a:lnTo>
                <a:lnTo>
                  <a:pt x="342" y="249"/>
                </a:lnTo>
                <a:lnTo>
                  <a:pt x="398" y="201"/>
                </a:lnTo>
                <a:lnTo>
                  <a:pt x="459" y="159"/>
                </a:lnTo>
                <a:lnTo>
                  <a:pt x="524" y="122"/>
                </a:lnTo>
                <a:lnTo>
                  <a:pt x="593" y="90"/>
                </a:lnTo>
                <a:lnTo>
                  <a:pt x="664" y="63"/>
                </a:lnTo>
                <a:lnTo>
                  <a:pt x="740" y="40"/>
                </a:lnTo>
                <a:lnTo>
                  <a:pt x="820" y="23"/>
                </a:lnTo>
                <a:lnTo>
                  <a:pt x="902" y="11"/>
                </a:lnTo>
                <a:lnTo>
                  <a:pt x="988" y="3"/>
                </a:lnTo>
                <a:lnTo>
                  <a:pt x="1079" y="0"/>
                </a:lnTo>
                <a:lnTo>
                  <a:pt x="1088" y="0"/>
                </a:lnTo>
                <a:lnTo>
                  <a:pt x="1953" y="0"/>
                </a:lnTo>
                <a:close/>
              </a:path>
            </a:pathLst>
          </a:custGeom>
          <a:solidFill>
            <a:srgbClr val="1957A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400" dirty="0"/>
          </a:p>
        </p:txBody>
      </p:sp>
      <p:sp>
        <p:nvSpPr>
          <p:cNvPr id="94" name="Subtitle 2">
            <a:hlinkClick r:id="rId7"/>
          </p:cNvPr>
          <p:cNvSpPr txBox="1">
            <a:spLocks/>
          </p:cNvSpPr>
          <p:nvPr/>
        </p:nvSpPr>
        <p:spPr>
          <a:xfrm>
            <a:off x="9370955" y="6165432"/>
            <a:ext cx="2959632" cy="422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5D8"/>
              </a:buClr>
              <a:buFont typeface="Arial"/>
              <a:buNone/>
              <a:defRPr sz="90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www.latentview.com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69605" y="5627271"/>
            <a:ext cx="2643977" cy="3569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E-mail ID</a:t>
            </a:r>
          </a:p>
        </p:txBody>
      </p:sp>
    </p:spTree>
    <p:extLst>
      <p:ext uri="{BB962C8B-B14F-4D97-AF65-F5344CB8AC3E}">
        <p14:creationId xmlns:p14="http://schemas.microsoft.com/office/powerpoint/2010/main" val="66422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694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4CC82F69-6481-4FDB-B80F-F69D48C67F0C}"/>
              </a:ext>
            </a:extLst>
          </p:cNvPr>
          <p:cNvSpPr/>
          <p:nvPr/>
        </p:nvSpPr>
        <p:spPr>
          <a:xfrm>
            <a:off x="0" y="0"/>
            <a:ext cx="12192000" cy="5261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52049"/>
              </a:gs>
              <a:gs pos="90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4944053-C2CE-4A8F-8254-E00EEBFA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F476DF-F9BA-4DC2-9DF5-0B38E68B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76" y="1123951"/>
            <a:ext cx="11744324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D8011362-B18C-424D-A9DF-C8A495F0FC03}"/>
              </a:ext>
            </a:extLst>
          </p:cNvPr>
          <p:cNvSpPr/>
          <p:nvPr/>
        </p:nvSpPr>
        <p:spPr>
          <a:xfrm flipH="1">
            <a:off x="11037890" y="6196877"/>
            <a:ext cx="1149348" cy="656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4D7D9BC-1ED0-404A-9BA4-C76BC0F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650" y="6527800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algn="ctr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EB2BA4-3C27-4A19-9DD1-BCE56F6BAA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536">
          <p15:clr>
            <a:srgbClr val="F26B43"/>
          </p15:clr>
        </p15:guide>
        <p15:guide id="3" pos="1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4CC82F69-6481-4FDB-B80F-F69D48C67F0C}"/>
              </a:ext>
            </a:extLst>
          </p:cNvPr>
          <p:cNvSpPr/>
          <p:nvPr/>
        </p:nvSpPr>
        <p:spPr>
          <a:xfrm>
            <a:off x="0" y="0"/>
            <a:ext cx="12192000" cy="5261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52049"/>
              </a:gs>
              <a:gs pos="90000">
                <a:srgbClr val="1957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4944053-C2CE-4A8F-8254-E00EEBFA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F476DF-F9BA-4DC2-9DF5-0B38E68B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76" y="1123951"/>
            <a:ext cx="11744324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D8011362-B18C-424D-A9DF-C8A495F0FC03}"/>
              </a:ext>
            </a:extLst>
          </p:cNvPr>
          <p:cNvSpPr/>
          <p:nvPr/>
        </p:nvSpPr>
        <p:spPr>
          <a:xfrm flipH="1">
            <a:off x="11037890" y="6196877"/>
            <a:ext cx="1149348" cy="656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2DB29E5-8EA7-4EB6-8242-994315601885}"/>
              </a:ext>
            </a:extLst>
          </p:cNvPr>
          <p:cNvSpPr txBox="1">
            <a:spLocks/>
          </p:cNvSpPr>
          <p:nvPr/>
        </p:nvSpPr>
        <p:spPr>
          <a:xfrm>
            <a:off x="16060" y="6677928"/>
            <a:ext cx="228600" cy="177800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6739A3-A001-4132-AECF-E1735C6210C2}" type="slidenum">
              <a:rPr lang="en-US" b="1" smtClean="0">
                <a:solidFill>
                  <a:schemeClr val="tx1"/>
                </a:solidFill>
              </a:rPr>
              <a:pPr/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7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3" r:id="rId9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536">
          <p15:clr>
            <a:srgbClr val="F26B43"/>
          </p15:clr>
        </p15:guide>
        <p15:guide id="3" pos="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microsoft.com/office/2007/relationships/hdphoto" Target="../media/hdphoto6.wdp"/><Relationship Id="rId7" Type="http://schemas.microsoft.com/office/2007/relationships/hdphoto" Target="../media/hdphoto7.wdp"/><Relationship Id="rId12" Type="http://schemas.openxmlformats.org/officeDocument/2006/relationships/image" Target="../media/image4.png"/><Relationship Id="rId2" Type="http://schemas.openxmlformats.org/officeDocument/2006/relationships/image" Target="../media/image18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5.jpe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14.png"/><Relationship Id="rId1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microsoft.com/office/2007/relationships/diagramDrawing" Target="../diagrams/drawing1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microsoft.com/office/2007/relationships/hdphoto" Target="../media/hdphoto3.wdp"/><Relationship Id="rId20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diagramQuickStyle" Target="../diagrams/quickStyle1.xml"/><Relationship Id="rId19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diagramLayout" Target="../diagrams/layout1.xml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343" y="960009"/>
            <a:ext cx="9687433" cy="618564"/>
          </a:xfrm>
        </p:spPr>
        <p:txBody>
          <a:bodyPr/>
          <a:lstStyle/>
          <a:p>
            <a:r>
              <a:rPr lang="en-GB" dirty="0"/>
              <a:t>ASI – LatentView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LatentView Analytics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Oct’19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024D4D-A569-434F-8E3B-6F8A9572EA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5" y="5024695"/>
            <a:ext cx="4106892" cy="1189480"/>
          </a:xfrm>
          <a:prstGeom prst="rect">
            <a:avLst/>
          </a:prstGeom>
        </p:spPr>
      </p:pic>
      <p:pic>
        <p:nvPicPr>
          <p:cNvPr id="7" name="Picture 4" descr="http://yourstory.com/wp-content/uploads/2013/06/Latent.jpg">
            <a:extLst>
              <a:ext uri="{FF2B5EF4-FFF2-40B4-BE49-F238E27FC236}">
                <a16:creationId xmlns:a16="http://schemas.microsoft.com/office/drawing/2014/main" xmlns="" id="{186CA7DE-E1FC-4CD9-B43B-26C6EDAE3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84755" y="5024695"/>
            <a:ext cx="1555473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9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A4C76-515A-47AB-9098-1BCA61DA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Engagement Model for 2020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14B3F46-CD6A-4458-A112-93355F333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07562"/>
              </p:ext>
            </p:extLst>
          </p:nvPr>
        </p:nvGraphicFramePr>
        <p:xfrm>
          <a:off x="424214" y="3264082"/>
          <a:ext cx="11291186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xmlns="" val="73279817"/>
                    </a:ext>
                  </a:extLst>
                </a:gridCol>
                <a:gridCol w="2134760">
                  <a:extLst>
                    <a:ext uri="{9D8B030D-6E8A-4147-A177-3AD203B41FA5}">
                      <a16:colId xmlns:a16="http://schemas.microsoft.com/office/drawing/2014/main" xmlns="" val="3756097085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1292737348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3892377251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1497724541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3127816609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2947424809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3178236293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3005388178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1918646041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1639606105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1567893492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4271982593"/>
                    </a:ext>
                  </a:extLst>
                </a:gridCol>
                <a:gridCol w="702393">
                  <a:extLst>
                    <a:ext uri="{9D8B030D-6E8A-4147-A177-3AD203B41FA5}">
                      <a16:colId xmlns:a16="http://schemas.microsoft.com/office/drawing/2014/main" xmlns="" val="3952992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Billings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Apr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Jun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Jul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Sep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Oct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Nov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0789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 resources Offshore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Refresh (UKW, Marketing KPI, Brand Reputation, Client Retention) + Minimal </a:t>
                      </a:r>
                      <a:r>
                        <a:rPr lang="en-US" sz="1000" dirty="0" err="1"/>
                        <a:t>Adhocs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highlight>
                          <a:srgbClr val="008000"/>
                        </a:highligh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835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 resources Offshore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UKW Expansion to other Regions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864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 resources Offshore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Opportunity Lifecycle Analysis (Dashboard)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8461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 resources Offshore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 Building, Scenario Planner (Dashboard)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729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 resources Offshore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TBD (Possibly Brand Rep Extension </a:t>
                      </a:r>
                      <a:r>
                        <a:rPr lang="en-US" sz="1000" dirty="0" err="1"/>
                        <a:t>etc</a:t>
                      </a:r>
                      <a:r>
                        <a:rPr lang="en-US" sz="1000" dirty="0"/>
                        <a:t>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CCD1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74038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7EB7AF-88A4-4F3B-BA0E-3E8BE792C21D}"/>
              </a:ext>
            </a:extLst>
          </p:cNvPr>
          <p:cNvSpPr txBox="1"/>
          <p:nvPr/>
        </p:nvSpPr>
        <p:spPr>
          <a:xfrm>
            <a:off x="424214" y="1389620"/>
            <a:ext cx="11291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Proposed Deliverable Packages: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Monthly refresh of all existing streams, Ad-hoc development in streams to socialize streams with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Collaboratively building UKW targeting &amp; reporting streams for other regions according to business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Opportunity Lifecycle Dashboard (based on mockup shared in earlier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Predictive model for analyzing opportunities and Scenario Planner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TBD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A0295A-A0CD-4AF1-9C05-E0468482D6E5}"/>
              </a:ext>
            </a:extLst>
          </p:cNvPr>
          <p:cNvSpPr/>
          <p:nvPr/>
        </p:nvSpPr>
        <p:spPr>
          <a:xfrm>
            <a:off x="8401878" y="590888"/>
            <a:ext cx="3790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(Tentative slide based on call)  - To be modified by </a:t>
            </a:r>
            <a:r>
              <a:rPr lang="en-US" dirty="0" err="1">
                <a:solidFill>
                  <a:srgbClr val="FF0000"/>
                </a:solidFill>
              </a:rPr>
              <a:t>Viswa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1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 descr="http://www.wpcu.coop/Images/icons/img_icon_boarddirectors_pg.jpg">
            <a:extLst>
              <a:ext uri="{FF2B5EF4-FFF2-40B4-BE49-F238E27FC236}">
                <a16:creationId xmlns:a16="http://schemas.microsoft.com/office/drawing/2014/main" xmlns="" id="{E8DD3974-F7C3-4351-9233-A57F2DE8F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6505" y="1553232"/>
            <a:ext cx="731520" cy="6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6513CB38-18FF-451F-B93A-71CDFD36CA13}"/>
              </a:ext>
            </a:extLst>
          </p:cNvPr>
          <p:cNvSpPr txBox="1"/>
          <p:nvPr/>
        </p:nvSpPr>
        <p:spPr>
          <a:xfrm>
            <a:off x="2712680" y="1742927"/>
            <a:ext cx="248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0" dirty="0">
                <a:solidFill>
                  <a:schemeClr val="accent6"/>
                </a:solidFill>
              </a:rPr>
              <a:t>ANALYTICS </a:t>
            </a: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TRANSFORMATION COMMITTEE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7B093-A23E-4893-BB6F-B75AAA79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Engagement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CB04301F-AC17-46BA-872B-C8A67A5C51F7}"/>
              </a:ext>
            </a:extLst>
          </p:cNvPr>
          <p:cNvSpPr/>
          <p:nvPr/>
        </p:nvSpPr>
        <p:spPr bwMode="auto">
          <a:xfrm>
            <a:off x="7449599" y="1466867"/>
            <a:ext cx="4671522" cy="4887159"/>
          </a:xfrm>
          <a:prstGeom prst="rect">
            <a:avLst/>
          </a:prstGeom>
          <a:noFill/>
          <a:ln w="12700">
            <a:solidFill>
              <a:schemeClr val="accent6">
                <a:lumMod val="25000"/>
                <a:lumOff val="75000"/>
              </a:schemeClr>
            </a:solidFill>
            <a:prstDash val="dash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7D365487-E610-4387-82A8-F68D71AFB70A}"/>
              </a:ext>
            </a:extLst>
          </p:cNvPr>
          <p:cNvSpPr/>
          <p:nvPr/>
        </p:nvSpPr>
        <p:spPr bwMode="auto">
          <a:xfrm>
            <a:off x="262323" y="3032172"/>
            <a:ext cx="7101016" cy="3318167"/>
          </a:xfrm>
          <a:prstGeom prst="rect">
            <a:avLst/>
          </a:prstGeom>
          <a:noFill/>
          <a:ln w="12700">
            <a:solidFill>
              <a:schemeClr val="accent6">
                <a:lumMod val="25000"/>
                <a:lumOff val="75000"/>
              </a:schemeClr>
            </a:solidFill>
            <a:prstDash val="dash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DE9005DB-7E65-40A2-B1A1-7C03D4B85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25" y="3089659"/>
            <a:ext cx="2864523" cy="680989"/>
          </a:xfrm>
          <a:prstGeom prst="rect">
            <a:avLst/>
          </a:prstGeom>
        </p:spPr>
      </p:pic>
      <p:sp>
        <p:nvSpPr>
          <p:cNvPr id="64" name="Rectangle 18">
            <a:extLst>
              <a:ext uri="{FF2B5EF4-FFF2-40B4-BE49-F238E27FC236}">
                <a16:creationId xmlns:a16="http://schemas.microsoft.com/office/drawing/2014/main" xmlns="" id="{D4ED0318-4E51-4753-9976-CAD983E1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000" y="3265410"/>
            <a:ext cx="91664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2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Client</a:t>
            </a:r>
            <a:endParaRPr lang="en-US" sz="1200" dirty="0">
              <a:solidFill>
                <a:schemeClr val="accent6"/>
              </a:solidFill>
              <a:ea typeface="Times New Roman" pitchFamily="18" charset="0"/>
              <a:cs typeface="Calibri" pitchFamily="34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4BF3A79E-7D43-44AF-903F-D24BBD5EB63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rgbClr val="2A7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749"/>
          <a:stretch/>
        </p:blipFill>
        <p:spPr>
          <a:xfrm>
            <a:off x="3585205" y="3089659"/>
            <a:ext cx="1383060" cy="680989"/>
          </a:xfrm>
          <a:prstGeom prst="rect">
            <a:avLst/>
          </a:prstGeom>
        </p:spPr>
      </p:pic>
      <p:sp>
        <p:nvSpPr>
          <p:cNvPr id="66" name="Rectangle 18">
            <a:extLst>
              <a:ext uri="{FF2B5EF4-FFF2-40B4-BE49-F238E27FC236}">
                <a16:creationId xmlns:a16="http://schemas.microsoft.com/office/drawing/2014/main" xmlns="" id="{5B4FD41F-1799-4507-857C-F422041A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958" y="3227565"/>
            <a:ext cx="934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Times New Roman" pitchFamily="18" charset="0"/>
                <a:cs typeface="Calibri" pitchFamily="34" charset="0"/>
              </a:rPr>
              <a:t>LatentView Onshore Team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69" name="Rectangle 10">
            <a:extLst>
              <a:ext uri="{FF2B5EF4-FFF2-40B4-BE49-F238E27FC236}">
                <a16:creationId xmlns:a16="http://schemas.microsoft.com/office/drawing/2014/main" xmlns="" id="{A7E65F2D-AFF0-4615-9FD2-051540197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658" y="5299516"/>
            <a:ext cx="66684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Team Lead</a:t>
            </a:r>
            <a:endParaRPr lang="en-US" sz="1000" dirty="0">
              <a:solidFill>
                <a:schemeClr val="accent6"/>
              </a:solidFill>
              <a:ea typeface="Times New Roman" pitchFamily="18" charset="0"/>
              <a:cs typeface="Calibri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32629E47-CFEC-43AD-B2AE-8F88967A1886}"/>
              </a:ext>
            </a:extLst>
          </p:cNvPr>
          <p:cNvGrpSpPr/>
          <p:nvPr/>
        </p:nvGrpSpPr>
        <p:grpSpPr>
          <a:xfrm>
            <a:off x="6712347" y="5605366"/>
            <a:ext cx="457200" cy="457200"/>
            <a:chOff x="4281520" y="3869167"/>
            <a:chExt cx="819048" cy="79186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74BFB48C-D026-43AD-90BA-D00B359A7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grayscl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9651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81520" y="3869167"/>
              <a:ext cx="819048" cy="79186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xmlns="" id="{4C7DCFF0-1033-443A-9336-A1CE8D08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45915" y="3941581"/>
              <a:ext cx="152400" cy="114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72B71D5E-B8EE-4D24-A5FD-01FD29FE7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0702" y="3925643"/>
              <a:ext cx="152400" cy="114300"/>
            </a:xfrm>
            <a:prstGeom prst="rect">
              <a:avLst/>
            </a:prstGeom>
          </p:spPr>
        </p:pic>
      </p:grpSp>
      <p:sp>
        <p:nvSpPr>
          <p:cNvPr id="76" name="Rectangle 12">
            <a:extLst>
              <a:ext uri="{FF2B5EF4-FFF2-40B4-BE49-F238E27FC236}">
                <a16:creationId xmlns:a16="http://schemas.microsoft.com/office/drawing/2014/main" xmlns="" id="{E6707A9B-31D1-4603-91C4-16C19E25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786" y="4271346"/>
            <a:ext cx="11958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Project Manager</a:t>
            </a:r>
            <a:endParaRPr lang="en-US" sz="1200" dirty="0">
              <a:solidFill>
                <a:schemeClr val="accent6"/>
              </a:solidFill>
              <a:cs typeface="Calibri" pitchFamily="34" charset="0"/>
            </a:endParaRPr>
          </a:p>
        </p:txBody>
      </p:sp>
      <p:sp>
        <p:nvSpPr>
          <p:cNvPr id="78" name="Rectangle 10">
            <a:extLst>
              <a:ext uri="{FF2B5EF4-FFF2-40B4-BE49-F238E27FC236}">
                <a16:creationId xmlns:a16="http://schemas.microsoft.com/office/drawing/2014/main" xmlns="" id="{F45C3B87-9D08-407D-812F-11E8E7E6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59" y="6075834"/>
            <a:ext cx="84478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Data Analysts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B598F9AA-76E2-45F2-B132-E4C06C0B910F}"/>
              </a:ext>
            </a:extLst>
          </p:cNvPr>
          <p:cNvGrpSpPr/>
          <p:nvPr/>
        </p:nvGrpSpPr>
        <p:grpSpPr>
          <a:xfrm>
            <a:off x="5657950" y="5589531"/>
            <a:ext cx="457200" cy="457200"/>
            <a:chOff x="4281520" y="3869167"/>
            <a:chExt cx="819048" cy="791869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5DCCA807-9349-4091-8A1C-3858065F7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grayscl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9651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81520" y="3869167"/>
              <a:ext cx="819048" cy="79186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5DA75AAC-52EA-4505-A9E4-6A2E1847A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45915" y="3941581"/>
              <a:ext cx="152400" cy="1143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BE1C68BB-3B91-4939-B759-754964B96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0702" y="3925643"/>
              <a:ext cx="152400" cy="114300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F879BFDD-70D2-4A38-892F-FA3195F21AF1}"/>
              </a:ext>
            </a:extLst>
          </p:cNvPr>
          <p:cNvCxnSpPr/>
          <p:nvPr/>
        </p:nvCxnSpPr>
        <p:spPr>
          <a:xfrm>
            <a:off x="6427131" y="4783237"/>
            <a:ext cx="0" cy="365760"/>
          </a:xfrm>
          <a:prstGeom prst="straightConnector1">
            <a:avLst/>
          </a:prstGeom>
          <a:noFill/>
          <a:ln w="9525" cap="flat" cmpd="sng" algn="ctr">
            <a:solidFill>
              <a:srgbClr val="B2B2B2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4" name="Rectangle 10">
            <a:extLst>
              <a:ext uri="{FF2B5EF4-FFF2-40B4-BE49-F238E27FC236}">
                <a16:creationId xmlns:a16="http://schemas.microsoft.com/office/drawing/2014/main" xmlns="" id="{690EFA86-40BE-4F3A-88FF-ADCBCD45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025" y="4520094"/>
            <a:ext cx="56105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Project A</a:t>
            </a:r>
            <a:endParaRPr lang="en-US" sz="1000" dirty="0">
              <a:solidFill>
                <a:schemeClr val="accent6"/>
              </a:solidFill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85" name="Rectangle 10">
            <a:extLst>
              <a:ext uri="{FF2B5EF4-FFF2-40B4-BE49-F238E27FC236}">
                <a16:creationId xmlns:a16="http://schemas.microsoft.com/office/drawing/2014/main" xmlns="" id="{BAD6203E-F2B9-4BEB-B984-BC660B14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635" y="4517131"/>
            <a:ext cx="54662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Project Z</a:t>
            </a:r>
            <a:endParaRPr lang="en-US" sz="1000" dirty="0">
              <a:solidFill>
                <a:schemeClr val="accent6"/>
              </a:solidFill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94" name="Rectangle 16">
            <a:extLst>
              <a:ext uri="{FF2B5EF4-FFF2-40B4-BE49-F238E27FC236}">
                <a16:creationId xmlns:a16="http://schemas.microsoft.com/office/drawing/2014/main" xmlns="" id="{987DA0A9-3E79-431A-BD50-8FCBA601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6" y="5810278"/>
            <a:ext cx="739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Regional Marketeers</a:t>
            </a:r>
            <a:endParaRPr lang="en-US" sz="1200" dirty="0">
              <a:solidFill>
                <a:schemeClr val="accent6"/>
              </a:solidFill>
              <a:ea typeface="Times New Roman" pitchFamily="18" charset="0"/>
              <a:cs typeface="Calibri" pitchFamily="34" charset="0"/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D248886B-C2F9-4999-94C7-41735212FA4F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6360738" y="3742635"/>
            <a:ext cx="493569" cy="511200"/>
          </a:xfrm>
          <a:prstGeom prst="rect">
            <a:avLst/>
          </a:prstGeom>
        </p:spPr>
      </p:pic>
      <p:sp>
        <p:nvSpPr>
          <p:cNvPr id="96" name="Rectangle 18">
            <a:extLst>
              <a:ext uri="{FF2B5EF4-FFF2-40B4-BE49-F238E27FC236}">
                <a16:creationId xmlns:a16="http://schemas.microsoft.com/office/drawing/2014/main" xmlns="" id="{D4027E9A-9EC4-4ACF-AE58-96EF16BE8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8" y="4239165"/>
            <a:ext cx="15031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Region Heads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EB907B8D-A1E7-4AC6-8E0A-458FEF05592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2230" y="4810530"/>
            <a:ext cx="548640" cy="39416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1ED2102-CA1A-4B4E-A156-CE876A703D73}"/>
              </a:ext>
            </a:extLst>
          </p:cNvPr>
          <p:cNvSpPr txBox="1"/>
          <p:nvPr/>
        </p:nvSpPr>
        <p:spPr>
          <a:xfrm>
            <a:off x="6243659" y="4363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…</a:t>
            </a:r>
          </a:p>
        </p:txBody>
      </p:sp>
      <p:pic>
        <p:nvPicPr>
          <p:cNvPr id="109" name="Picture 2" descr="http://www.wpcu.coop/Images/icons/img_icon_boarddirectors_pg.jpg">
            <a:extLst>
              <a:ext uri="{FF2B5EF4-FFF2-40B4-BE49-F238E27FC236}">
                <a16:creationId xmlns:a16="http://schemas.microsoft.com/office/drawing/2014/main" xmlns="" id="{E8DD3974-F7C3-4351-9233-A57F2DE8F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002" y="1553232"/>
            <a:ext cx="731520" cy="6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4B252B64-299E-423D-A2FC-539AFD8E4D8C}"/>
              </a:ext>
            </a:extLst>
          </p:cNvPr>
          <p:cNvSpPr/>
          <p:nvPr/>
        </p:nvSpPr>
        <p:spPr bwMode="auto">
          <a:xfrm>
            <a:off x="284907" y="1246242"/>
            <a:ext cx="7078432" cy="1390076"/>
          </a:xfrm>
          <a:prstGeom prst="rect">
            <a:avLst/>
          </a:prstGeom>
          <a:noFill/>
          <a:ln w="12700">
            <a:solidFill>
              <a:schemeClr val="accent6">
                <a:lumMod val="25000"/>
                <a:lumOff val="75000"/>
              </a:schemeClr>
            </a:solidFill>
            <a:prstDash val="dash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EEC8E028-60DF-4B22-AB96-22ECDBC2AC41}"/>
              </a:ext>
            </a:extLst>
          </p:cNvPr>
          <p:cNvCxnSpPr/>
          <p:nvPr/>
        </p:nvCxnSpPr>
        <p:spPr>
          <a:xfrm flipH="1">
            <a:off x="2827646" y="1989237"/>
            <a:ext cx="2160000" cy="0"/>
          </a:xfrm>
          <a:prstGeom prst="straightConnector1">
            <a:avLst/>
          </a:prstGeom>
          <a:noFill/>
          <a:ln w="9525" cap="flat" cmpd="sng" algn="ctr">
            <a:solidFill>
              <a:srgbClr val="B2B2B2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113" name="Picture 4" descr="http://yourstory.com/wp-content/uploads/2013/06/Latent.jpg">
            <a:extLst>
              <a:ext uri="{FF2B5EF4-FFF2-40B4-BE49-F238E27FC236}">
                <a16:creationId xmlns:a16="http://schemas.microsoft.com/office/drawing/2014/main" xmlns="" id="{186CA7DE-E1FC-4CD9-B43B-26C6EDAE3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9136" y="1278867"/>
            <a:ext cx="449300" cy="3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44">
            <a:extLst>
              <a:ext uri="{FF2B5EF4-FFF2-40B4-BE49-F238E27FC236}">
                <a16:creationId xmlns:a16="http://schemas.microsoft.com/office/drawing/2014/main" xmlns="" id="{DA202F98-808A-4063-AAD2-E9789E980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7899" y="4325725"/>
            <a:ext cx="2722860" cy="900246"/>
          </a:xfrm>
          <a:prstGeom prst="rect">
            <a:avLst/>
          </a:prstGeom>
          <a:noFill/>
          <a:ln w="6350">
            <a:solidFill>
              <a:schemeClr val="accent6">
                <a:lumMod val="10000"/>
                <a:lumOff val="9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Primary interface with marketing &amp; engagement  manager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Ensures seamless workflow management, quality control and delivery schedule management</a:t>
            </a:r>
          </a:p>
        </p:txBody>
      </p:sp>
      <p:sp>
        <p:nvSpPr>
          <p:cNvPr id="120" name="TextBox 45">
            <a:extLst>
              <a:ext uri="{FF2B5EF4-FFF2-40B4-BE49-F238E27FC236}">
                <a16:creationId xmlns:a16="http://schemas.microsoft.com/office/drawing/2014/main" xmlns="" id="{FCF4592B-30E1-49BD-8FC2-77140918E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911" y="5294981"/>
            <a:ext cx="2715848" cy="900246"/>
          </a:xfrm>
          <a:prstGeom prst="rect">
            <a:avLst/>
          </a:prstGeom>
          <a:noFill/>
          <a:ln w="6350">
            <a:solidFill>
              <a:schemeClr val="accent6">
                <a:lumMod val="10000"/>
                <a:lumOff val="9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Dedicated analyst team with experience in </a:t>
            </a:r>
            <a:r>
              <a:rPr lang="en-US" sz="1050" dirty="0">
                <a:solidFill>
                  <a:schemeClr val="accent6"/>
                </a:solidFill>
              </a:rPr>
              <a:t>various analytics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projects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Expertise in techniques such as data analysis, visualization, modelling, analytics tools such as QlikView, SQL, Python, R, SAS.</a:t>
            </a:r>
          </a:p>
        </p:txBody>
      </p:sp>
      <p:sp>
        <p:nvSpPr>
          <p:cNvPr id="122" name="Rounded Rectangle 166">
            <a:extLst>
              <a:ext uri="{FF2B5EF4-FFF2-40B4-BE49-F238E27FC236}">
                <a16:creationId xmlns:a16="http://schemas.microsoft.com/office/drawing/2014/main" xmlns="" id="{4C13D456-4DBF-4676-B3A1-6AD40790481B}"/>
              </a:ext>
            </a:extLst>
          </p:cNvPr>
          <p:cNvSpPr/>
          <p:nvPr/>
        </p:nvSpPr>
        <p:spPr bwMode="auto">
          <a:xfrm>
            <a:off x="7589746" y="4526670"/>
            <a:ext cx="1596783" cy="371475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Project Manager</a:t>
            </a:r>
          </a:p>
        </p:txBody>
      </p:sp>
      <p:sp>
        <p:nvSpPr>
          <p:cNvPr id="123" name="Rounded Rectangle 167">
            <a:extLst>
              <a:ext uri="{FF2B5EF4-FFF2-40B4-BE49-F238E27FC236}">
                <a16:creationId xmlns:a16="http://schemas.microsoft.com/office/drawing/2014/main" xmlns="" id="{AB0FF729-9DB4-4964-9001-7757165201AF}"/>
              </a:ext>
            </a:extLst>
          </p:cNvPr>
          <p:cNvSpPr/>
          <p:nvPr/>
        </p:nvSpPr>
        <p:spPr bwMode="auto">
          <a:xfrm>
            <a:off x="7574388" y="5517139"/>
            <a:ext cx="1612141" cy="371475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Core Analyst</a:t>
            </a:r>
            <a:r>
              <a:rPr kumimoji="0" lang="en-US" sz="1300" b="1" i="0" u="none" strike="noStrike" kern="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 Team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125" name="TextBox 44">
            <a:extLst>
              <a:ext uri="{FF2B5EF4-FFF2-40B4-BE49-F238E27FC236}">
                <a16:creationId xmlns:a16="http://schemas.microsoft.com/office/drawing/2014/main" xmlns="" id="{FBD78322-35D5-45ED-9CC2-F82341A1E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7899" y="1573994"/>
            <a:ext cx="2722860" cy="1223412"/>
          </a:xfrm>
          <a:prstGeom prst="rect">
            <a:avLst/>
          </a:prstGeom>
          <a:noFill/>
          <a:ln w="6350">
            <a:solidFill>
              <a:schemeClr val="accent6">
                <a:lumMod val="10000"/>
                <a:lumOff val="9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Primary</a:t>
            </a:r>
            <a:r>
              <a:rPr kumimoji="0" lang="en-US" sz="1050" b="0" i="0" u="none" strike="noStrike" kern="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 interfacing with analytics group 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Interface with regional &amp; functional</a:t>
            </a:r>
            <a:r>
              <a:rPr kumimoji="0" lang="en-US" sz="1050" b="0" i="0" u="none" strike="noStrike" kern="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 heads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 to drive adoption &amp; to identify</a:t>
            </a:r>
            <a:r>
              <a:rPr kumimoji="0" lang="en-US" sz="1050" b="0" i="0" u="none" strike="noStrike" kern="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 new analytics opportunities</a:t>
            </a:r>
            <a:r>
              <a:rPr lang="en-US" sz="1050" kern="0" dirty="0">
                <a:solidFill>
                  <a:schemeClr val="accent6"/>
                </a:solidFill>
              </a:rPr>
              <a:t> (via Workshops, F2F meetings, Telephone meetings)</a:t>
            </a:r>
          </a:p>
          <a:p>
            <a:pPr marL="174625" marR="0" lvl="0" indent="-1746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0" i="0" u="none" strike="noStrike" kern="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3-4 weeks from client location every quarter. Tele meetings for rest of proj. </a:t>
            </a:r>
            <a:r>
              <a:rPr lang="en-US" sz="1050" kern="0" dirty="0">
                <a:solidFill>
                  <a:schemeClr val="accent6"/>
                </a:solidFill>
              </a:rPr>
              <a:t>time</a:t>
            </a:r>
            <a:endParaRPr kumimoji="0" lang="en-US" sz="1050" b="0" i="0" u="none" strike="noStrike" kern="0" cap="none" spc="0" normalizeH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126" name="Rectangle 18">
            <a:extLst>
              <a:ext uri="{FF2B5EF4-FFF2-40B4-BE49-F238E27FC236}">
                <a16:creationId xmlns:a16="http://schemas.microsoft.com/office/drawing/2014/main" xmlns="" id="{134312D9-D53A-4AAD-A315-37BE4630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75" y="2152890"/>
            <a:ext cx="2858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6"/>
                </a:solidFill>
              </a:rPr>
              <a:t>ANALYTICS GROUP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(Simon, Chi, Bruce,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 Mat, Richard,  Pragya)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127" name="Rectangle 18">
            <a:extLst>
              <a:ext uri="{FF2B5EF4-FFF2-40B4-BE49-F238E27FC236}">
                <a16:creationId xmlns:a16="http://schemas.microsoft.com/office/drawing/2014/main" xmlns="" id="{BC4D2F0F-AC0C-4613-A2EA-0ECB33C18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944" y="2152890"/>
            <a:ext cx="218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6"/>
                </a:solidFill>
              </a:rPr>
              <a:t>MARKETING MANAGER*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 + ENGAGEMENT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29BBD941-E71E-4F83-8C76-72CDC13F731F}"/>
              </a:ext>
            </a:extLst>
          </p:cNvPr>
          <p:cNvSpPr txBox="1"/>
          <p:nvPr/>
        </p:nvSpPr>
        <p:spPr>
          <a:xfrm>
            <a:off x="7435545" y="1249183"/>
            <a:ext cx="4685575" cy="217832"/>
          </a:xfrm>
          <a:prstGeom prst="rect">
            <a:avLst/>
          </a:prstGeom>
          <a:gradFill flip="none" rotWithShape="1">
            <a:gsLst>
              <a:gs pos="0">
                <a:srgbClr val="0070B2">
                  <a:shade val="30000"/>
                  <a:satMod val="115000"/>
                </a:srgbClr>
              </a:gs>
              <a:gs pos="50000">
                <a:srgbClr val="0070B2">
                  <a:shade val="67500"/>
                  <a:satMod val="115000"/>
                </a:srgbClr>
              </a:gs>
              <a:gs pos="100000">
                <a:srgbClr val="0070B2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Roles &amp; Responsibilities</a:t>
            </a:r>
          </a:p>
        </p:txBody>
      </p:sp>
      <p:sp>
        <p:nvSpPr>
          <p:cNvPr id="129" name="Rounded Rectangle 173">
            <a:extLst>
              <a:ext uri="{FF2B5EF4-FFF2-40B4-BE49-F238E27FC236}">
                <a16:creationId xmlns:a16="http://schemas.microsoft.com/office/drawing/2014/main" xmlns="" id="{6C2CE45B-FB10-4AE6-9ABA-5A2C7387421C}"/>
              </a:ext>
            </a:extLst>
          </p:cNvPr>
          <p:cNvSpPr/>
          <p:nvPr/>
        </p:nvSpPr>
        <p:spPr bwMode="auto">
          <a:xfrm>
            <a:off x="7574388" y="1702906"/>
            <a:ext cx="1612141" cy="371475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Marketing Manager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xmlns="" id="{66031833-8233-4F19-B756-6D9FF5C9395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6627" y="4831255"/>
            <a:ext cx="548640" cy="394160"/>
          </a:xfrm>
          <a:prstGeom prst="rect">
            <a:avLst/>
          </a:prstGeom>
        </p:spPr>
      </p:pic>
      <p:sp>
        <p:nvSpPr>
          <p:cNvPr id="131" name="Rectangle 10">
            <a:extLst>
              <a:ext uri="{FF2B5EF4-FFF2-40B4-BE49-F238E27FC236}">
                <a16:creationId xmlns:a16="http://schemas.microsoft.com/office/drawing/2014/main" xmlns="" id="{5DF34659-DA74-4C29-A429-4FB0F9E5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55" y="5299516"/>
            <a:ext cx="66684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Team Lead</a:t>
            </a:r>
            <a:endParaRPr lang="en-US" sz="1000" dirty="0">
              <a:solidFill>
                <a:schemeClr val="accent6"/>
              </a:solidFill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132" name="Rectangle 10">
            <a:extLst>
              <a:ext uri="{FF2B5EF4-FFF2-40B4-BE49-F238E27FC236}">
                <a16:creationId xmlns:a16="http://schemas.microsoft.com/office/drawing/2014/main" xmlns="" id="{EB2EB255-E283-49BB-B814-2EBF72FC8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556" y="6093809"/>
            <a:ext cx="84478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Data Analysts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xmlns="" id="{35024D4D-A569-434F-8E3B-6F8A9572EA3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02" y="1253469"/>
            <a:ext cx="976079" cy="282702"/>
          </a:xfrm>
          <a:prstGeom prst="rect">
            <a:avLst/>
          </a:prstGeom>
        </p:spPr>
      </p:pic>
      <p:sp>
        <p:nvSpPr>
          <p:cNvPr id="135" name="Rectangle 18">
            <a:extLst>
              <a:ext uri="{FF2B5EF4-FFF2-40B4-BE49-F238E27FC236}">
                <a16:creationId xmlns:a16="http://schemas.microsoft.com/office/drawing/2014/main" xmlns="" id="{D4027E9A-9EC4-4ACF-AE58-96EF16BE8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357" y="4239165"/>
            <a:ext cx="15031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Functional Heads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xmlns="" id="{D7B3BBDF-AB4B-4F5E-A936-D5186BAE4551}"/>
              </a:ext>
            </a:extLst>
          </p:cNvPr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583316" y="3780219"/>
            <a:ext cx="640080" cy="427116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EA04C39D-7E30-4B1D-827B-E75322A39B0D}"/>
              </a:ext>
            </a:extLst>
          </p:cNvPr>
          <p:cNvGrpSpPr/>
          <p:nvPr/>
        </p:nvGrpSpPr>
        <p:grpSpPr>
          <a:xfrm>
            <a:off x="559861" y="5292536"/>
            <a:ext cx="686990" cy="442726"/>
            <a:chOff x="3009333" y="5592543"/>
            <a:chExt cx="686990" cy="442726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xmlns="" id="{E4FDB406-B74D-4042-9105-A9269C0D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56243" y="5592543"/>
              <a:ext cx="640080" cy="436194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xmlns="" id="{E67FB25D-5D53-4A28-9704-1B7FCB1EC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9333" y="5613741"/>
              <a:ext cx="640080" cy="421528"/>
            </a:xfrm>
            <a:prstGeom prst="rect">
              <a:avLst/>
            </a:prstGeom>
          </p:spPr>
        </p:pic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xmlns="" id="{48FC4438-9A9E-4D85-9260-E58456DB4B00}"/>
              </a:ext>
            </a:extLst>
          </p:cNvPr>
          <p:cNvCxnSpPr/>
          <p:nvPr/>
        </p:nvCxnSpPr>
        <p:spPr>
          <a:xfrm>
            <a:off x="903356" y="4476476"/>
            <a:ext cx="0" cy="720000"/>
          </a:xfrm>
          <a:prstGeom prst="straightConnector1">
            <a:avLst/>
          </a:prstGeom>
          <a:noFill/>
          <a:ln w="9525" cap="flat" cmpd="sng" algn="ctr">
            <a:solidFill>
              <a:srgbClr val="B2B2B2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D7B3BBDF-AB4B-4F5E-A936-D5186BAE4551}"/>
              </a:ext>
            </a:extLst>
          </p:cNvPr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2000831" y="3780219"/>
            <a:ext cx="640080" cy="427116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48FC4438-9A9E-4D85-9260-E58456DB4B00}"/>
              </a:ext>
            </a:extLst>
          </p:cNvPr>
          <p:cNvCxnSpPr/>
          <p:nvPr/>
        </p:nvCxnSpPr>
        <p:spPr>
          <a:xfrm>
            <a:off x="2296379" y="4476476"/>
            <a:ext cx="0" cy="720000"/>
          </a:xfrm>
          <a:prstGeom prst="straightConnector1">
            <a:avLst/>
          </a:prstGeom>
          <a:noFill/>
          <a:ln w="9525" cap="flat" cmpd="sng" algn="ctr">
            <a:solidFill>
              <a:srgbClr val="B2B2B2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3" name="Rectangle 16">
            <a:extLst>
              <a:ext uri="{FF2B5EF4-FFF2-40B4-BE49-F238E27FC236}">
                <a16:creationId xmlns:a16="http://schemas.microsoft.com/office/drawing/2014/main" xmlns="" id="{987DA0A9-3E79-431A-BD50-8FCBA601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776" y="5810278"/>
            <a:ext cx="739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ea typeface="Times New Roman" pitchFamily="18" charset="0"/>
                <a:cs typeface="Calibri" pitchFamily="34" charset="0"/>
              </a:rPr>
              <a:t>Functional Marketeers</a:t>
            </a:r>
            <a:endParaRPr lang="en-US" sz="1200" dirty="0">
              <a:solidFill>
                <a:schemeClr val="accent6"/>
              </a:solidFill>
              <a:ea typeface="Times New Roman" pitchFamily="18" charset="0"/>
              <a:cs typeface="Calibri" pitchFamily="34" charset="0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EA04C39D-7E30-4B1D-827B-E75322A39B0D}"/>
              </a:ext>
            </a:extLst>
          </p:cNvPr>
          <p:cNvGrpSpPr/>
          <p:nvPr/>
        </p:nvGrpSpPr>
        <p:grpSpPr>
          <a:xfrm>
            <a:off x="1976969" y="5292536"/>
            <a:ext cx="686990" cy="442726"/>
            <a:chOff x="3009333" y="5592543"/>
            <a:chExt cx="686990" cy="442726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xmlns="" id="{E4FDB406-B74D-4042-9105-A9269C0D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56243" y="5592543"/>
              <a:ext cx="640080" cy="436194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xmlns="" id="{E67FB25D-5D53-4A28-9704-1B7FCB1EC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9333" y="5613741"/>
              <a:ext cx="640080" cy="421528"/>
            </a:xfrm>
            <a:prstGeom prst="rect">
              <a:avLst/>
            </a:prstGeom>
          </p:spPr>
        </p:pic>
      </p:grpSp>
      <p:sp>
        <p:nvSpPr>
          <p:cNvPr id="5" name="Up-Down Arrow 4"/>
          <p:cNvSpPr/>
          <p:nvPr/>
        </p:nvSpPr>
        <p:spPr>
          <a:xfrm>
            <a:off x="1680126" y="2679422"/>
            <a:ext cx="45719" cy="2889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Up-Down Arrow 156"/>
          <p:cNvSpPr/>
          <p:nvPr/>
        </p:nvSpPr>
        <p:spPr>
          <a:xfrm rot="5400000">
            <a:off x="3290634" y="4087149"/>
            <a:ext cx="45719" cy="4583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xmlns="" id="{8B53BEC4-A223-448F-8342-4BEBE1E89B5D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9424" y="3742411"/>
            <a:ext cx="548640" cy="511648"/>
          </a:xfrm>
          <a:prstGeom prst="rect">
            <a:avLst/>
          </a:prstGeom>
        </p:spPr>
      </p:pic>
      <p:sp>
        <p:nvSpPr>
          <p:cNvPr id="160" name="Rectangle 12">
            <a:extLst>
              <a:ext uri="{FF2B5EF4-FFF2-40B4-BE49-F238E27FC236}">
                <a16:creationId xmlns:a16="http://schemas.microsoft.com/office/drawing/2014/main" xmlns="" id="{F3369553-582B-4D65-B0ED-58CE8636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742" y="4288966"/>
            <a:ext cx="152308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rgbClr val="5071B8"/>
                </a:solidFill>
                <a:ea typeface="Times New Roman" pitchFamily="18" charset="0"/>
                <a:cs typeface="Calibri" pitchFamily="34" charset="0"/>
              </a:rPr>
              <a:t>Marketing Manager*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xmlns="" id="{95C26680-8904-4E00-B4BE-474B11D1C046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9424" y="5380710"/>
            <a:ext cx="548640" cy="511648"/>
          </a:xfrm>
          <a:prstGeom prst="rect">
            <a:avLst/>
          </a:prstGeom>
        </p:spPr>
      </p:pic>
      <p:sp>
        <p:nvSpPr>
          <p:cNvPr id="162" name="Rectangle 12">
            <a:extLst>
              <a:ext uri="{FF2B5EF4-FFF2-40B4-BE49-F238E27FC236}">
                <a16:creationId xmlns:a16="http://schemas.microsoft.com/office/drawing/2014/main" xmlns="" id="{93BE19FF-9CE9-4966-BDC7-D39424107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861" y="5857150"/>
            <a:ext cx="14308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rgbClr val="5071B8"/>
                </a:solidFill>
                <a:ea typeface="Times New Roman" pitchFamily="18" charset="0"/>
                <a:cs typeface="Calibri" pitchFamily="34" charset="0"/>
              </a:rPr>
              <a:t>Engagement Manager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xmlns="" id="{F879BFDD-70D2-4A38-892F-FA3195F21AF1}"/>
              </a:ext>
            </a:extLst>
          </p:cNvPr>
          <p:cNvCxnSpPr/>
          <p:nvPr/>
        </p:nvCxnSpPr>
        <p:spPr>
          <a:xfrm>
            <a:off x="4402403" y="4588004"/>
            <a:ext cx="0" cy="720000"/>
          </a:xfrm>
          <a:prstGeom prst="straightConnector1">
            <a:avLst/>
          </a:prstGeom>
          <a:noFill/>
          <a:ln w="9525" cap="flat" cmpd="sng" algn="ctr">
            <a:solidFill>
              <a:srgbClr val="B2B2B2">
                <a:shade val="95000"/>
                <a:satMod val="105000"/>
              </a:srgbClr>
            </a:solidFill>
            <a:prstDash val="dash"/>
            <a:headEnd type="triangle"/>
            <a:tailEnd type="triangle"/>
          </a:ln>
          <a:effectLst/>
        </p:spPr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xmlns="" id="{4BF3A79E-7D43-44AF-903F-D24BBD5EB63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rgbClr val="2A7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749"/>
          <a:stretch/>
        </p:blipFill>
        <p:spPr>
          <a:xfrm>
            <a:off x="5615780" y="3089659"/>
            <a:ext cx="1450123" cy="680989"/>
          </a:xfrm>
          <a:prstGeom prst="rect">
            <a:avLst/>
          </a:prstGeom>
        </p:spPr>
      </p:pic>
      <p:sp>
        <p:nvSpPr>
          <p:cNvPr id="165" name="Rectangle 18">
            <a:extLst>
              <a:ext uri="{FF2B5EF4-FFF2-40B4-BE49-F238E27FC236}">
                <a16:creationId xmlns:a16="http://schemas.microsoft.com/office/drawing/2014/main" xmlns="" id="{5B4FD41F-1799-4507-857C-F422041A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533" y="3227565"/>
            <a:ext cx="10641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Times New Roman" pitchFamily="18" charset="0"/>
                <a:cs typeface="Calibri" pitchFamily="34" charset="0"/>
              </a:rPr>
              <a:t>LatentView Offshore Team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166" name="Up-Down Arrow 165"/>
          <p:cNvSpPr/>
          <p:nvPr/>
        </p:nvSpPr>
        <p:spPr>
          <a:xfrm rot="5400000">
            <a:off x="5460094" y="4087148"/>
            <a:ext cx="45719" cy="4583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44">
            <a:extLst>
              <a:ext uri="{FF2B5EF4-FFF2-40B4-BE49-F238E27FC236}">
                <a16:creationId xmlns:a16="http://schemas.microsoft.com/office/drawing/2014/main" xmlns="" id="{FBD78322-35D5-45ED-9CC2-F82341A1E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911" y="2875639"/>
            <a:ext cx="2715848" cy="1384995"/>
          </a:xfrm>
          <a:prstGeom prst="rect">
            <a:avLst/>
          </a:prstGeom>
          <a:noFill/>
          <a:ln w="6350">
            <a:solidFill>
              <a:schemeClr val="accent6">
                <a:lumMod val="10000"/>
                <a:lumOff val="9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chemeClr val="accent6"/>
                </a:solidFill>
              </a:rPr>
              <a:t>Primary interfacing with analytics group </a:t>
            </a:r>
          </a:p>
          <a:p>
            <a:pPr marL="174625" lvl="0" indent="-174625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chemeClr val="accent6"/>
                </a:solidFill>
              </a:rPr>
              <a:t>Interface with marketing manager to drive collaterals for meetings, workshops</a:t>
            </a:r>
          </a:p>
          <a:p>
            <a:pPr marL="174625" lvl="0" indent="-174625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chemeClr val="accent6"/>
                </a:solidFill>
              </a:rPr>
              <a:t>Interface with regional &amp; functional heads to drive adoption &amp; identify new opportunities</a:t>
            </a:r>
          </a:p>
          <a:p>
            <a:pPr marL="174625" lvl="0" indent="-174625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chemeClr val="accent6"/>
                </a:solidFill>
              </a:rPr>
              <a:t>Works from client location throughout duration of the engagement</a:t>
            </a:r>
          </a:p>
        </p:txBody>
      </p:sp>
      <p:sp>
        <p:nvSpPr>
          <p:cNvPr id="176" name="Rounded Rectangle 173">
            <a:extLst>
              <a:ext uri="{FF2B5EF4-FFF2-40B4-BE49-F238E27FC236}">
                <a16:creationId xmlns:a16="http://schemas.microsoft.com/office/drawing/2014/main" xmlns="" id="{6C2CE45B-FB10-4AE6-9ABA-5A2C7387421C}"/>
              </a:ext>
            </a:extLst>
          </p:cNvPr>
          <p:cNvSpPr/>
          <p:nvPr/>
        </p:nvSpPr>
        <p:spPr bwMode="auto">
          <a:xfrm>
            <a:off x="7569292" y="3339311"/>
            <a:ext cx="1617237" cy="371475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Engagement 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912" y="6496512"/>
            <a:ext cx="8234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Note:</a:t>
            </a:r>
            <a:r>
              <a:rPr lang="en-GB" sz="1200" dirty="0"/>
              <a:t> * Marketing manager conducts workshop, meetings and works with regional &amp; functional heads  for 3-4 weeks in a quarter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594358" y="623564"/>
            <a:ext cx="9229586" cy="491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Engagement Model designed with a marketing manager assisting engagement manager to drive adoption of analytical tools &amp; solutions with regional &amp; functional heads in a 3 week period every quarter via workshops &amp; F2F meetings</a:t>
            </a:r>
          </a:p>
        </p:txBody>
      </p:sp>
      <p:sp>
        <p:nvSpPr>
          <p:cNvPr id="75" name="Rounded Rectangle 173">
            <a:extLst>
              <a:ext uri="{FF2B5EF4-FFF2-40B4-BE49-F238E27FC236}">
                <a16:creationId xmlns:a16="http://schemas.microsoft.com/office/drawing/2014/main" xmlns="" id="{E04ED19B-5C0D-4B5B-9ABC-0B90342C8204}"/>
              </a:ext>
            </a:extLst>
          </p:cNvPr>
          <p:cNvSpPr/>
          <p:nvPr/>
        </p:nvSpPr>
        <p:spPr bwMode="auto">
          <a:xfrm>
            <a:off x="7574388" y="2173148"/>
            <a:ext cx="1612141" cy="371475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Option 1: Analytics Industry expert (LV)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1" kern="0" dirty="0">
                <a:solidFill>
                  <a:schemeClr val="accent6"/>
                </a:solidFill>
                <a:latin typeface="+mj-lt"/>
                <a:cs typeface="Calibri" pitchFamily="34" charset="0"/>
              </a:rPr>
              <a:t>Option 2: External Consultant (UBS)</a:t>
            </a:r>
            <a:endParaRPr kumimoji="0" lang="en-US" sz="75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1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067721E-1E98-4FE8-B988-85FF71E90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4E9FC3-9AAD-47B5-B4AA-3D5F577CC0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E52325-517B-446B-A91E-28C97C003A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2365E7D-EF62-4AA1-AA59-D5B769E72BC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Project Status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0F4455-AEFC-4A92-91A2-93F2E825CEE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749ACA5-CE76-4F3F-8E4F-705372A7CD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1963BF7-E661-4BDC-B818-D6D10338FE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F2CACCD2-8F93-4F7D-A0D1-00F44DAC803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BC46ABE4-2153-49F5-8874-A6BADECFF35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Key Initiatives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CC8F8165-A48D-49D0-9F30-3FDD6CCB747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Engagement Model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6DEC5DB2-841B-45D3-A21E-BD7AD3EFC6DC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D853C-12E2-4151-A2B6-F546DFC37D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Project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94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1B7BF-BC61-446B-BB54-BC3CBACE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691A76BF-5054-49D7-B5C1-0D379967D4FA}"/>
              </a:ext>
            </a:extLst>
          </p:cNvPr>
          <p:cNvGrpSpPr/>
          <p:nvPr/>
        </p:nvGrpSpPr>
        <p:grpSpPr>
          <a:xfrm>
            <a:off x="150055" y="557018"/>
            <a:ext cx="11873527" cy="4141591"/>
            <a:chOff x="135987" y="655494"/>
            <a:chExt cx="11873527" cy="414159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xmlns="" id="{43BA588A-4C95-4C9F-8BAC-32ADF34EB7CE}"/>
                </a:ext>
              </a:extLst>
            </p:cNvPr>
            <p:cNvSpPr/>
            <p:nvPr/>
          </p:nvSpPr>
          <p:spPr>
            <a:xfrm>
              <a:off x="135987" y="1181688"/>
              <a:ext cx="3901440" cy="3615397"/>
            </a:xfrm>
            <a:prstGeom prst="roundRect">
              <a:avLst>
                <a:gd name="adj" fmla="val 6448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310E7E40-D420-4F72-ADFA-489B17AE94BA}"/>
                </a:ext>
              </a:extLst>
            </p:cNvPr>
            <p:cNvSpPr/>
            <p:nvPr/>
          </p:nvSpPr>
          <p:spPr>
            <a:xfrm>
              <a:off x="4121070" y="1181688"/>
              <a:ext cx="3902400" cy="3615397"/>
            </a:xfrm>
            <a:prstGeom prst="roundRect">
              <a:avLst>
                <a:gd name="adj" fmla="val 64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42397937-5DF2-4ECB-A044-2E50F4C6C962}"/>
                </a:ext>
              </a:extLst>
            </p:cNvPr>
            <p:cNvSpPr/>
            <p:nvPr/>
          </p:nvSpPr>
          <p:spPr>
            <a:xfrm>
              <a:off x="8107114" y="1181688"/>
              <a:ext cx="3902400" cy="3615397"/>
            </a:xfrm>
            <a:prstGeom prst="roundRect">
              <a:avLst>
                <a:gd name="adj" fmla="val 644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Graphic 6" descr="Bullseye">
              <a:extLst>
                <a:ext uri="{FF2B5EF4-FFF2-40B4-BE49-F238E27FC236}">
                  <a16:creationId xmlns:a16="http://schemas.microsoft.com/office/drawing/2014/main" xmlns="" id="{D67AB8C5-76E7-4284-B3F1-7F659D923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44668" y="725833"/>
              <a:ext cx="426575" cy="4265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28137AC-64A7-411C-8949-B8C4743B9B5E}"/>
                </a:ext>
              </a:extLst>
            </p:cNvPr>
            <p:cNvSpPr txBox="1"/>
            <p:nvPr/>
          </p:nvSpPr>
          <p:spPr>
            <a:xfrm>
              <a:off x="1425273" y="780102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UK Wholesale</a:t>
              </a:r>
              <a:endParaRPr lang="en-IN" dirty="0"/>
            </a:p>
          </p:txBody>
        </p:sp>
        <p:pic>
          <p:nvPicPr>
            <p:cNvPr id="10" name="Graphic 9" descr="Downward trend">
              <a:extLst>
                <a:ext uri="{FF2B5EF4-FFF2-40B4-BE49-F238E27FC236}">
                  <a16:creationId xmlns:a16="http://schemas.microsoft.com/office/drawing/2014/main" xmlns="" id="{EEFE4415-14B0-4528-AF12-68D495EE7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751924" y="697698"/>
              <a:ext cx="426575" cy="4265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61AFB73-7816-4A5C-97C7-159F6AB49DE0}"/>
                </a:ext>
              </a:extLst>
            </p:cNvPr>
            <p:cNvSpPr txBox="1"/>
            <p:nvPr/>
          </p:nvSpPr>
          <p:spPr>
            <a:xfrm>
              <a:off x="5134054" y="780102"/>
              <a:ext cx="1493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Marketing KPI</a:t>
              </a:r>
              <a:endParaRPr lang="en-IN" dirty="0"/>
            </a:p>
          </p:txBody>
        </p:sp>
        <p:pic>
          <p:nvPicPr>
            <p:cNvPr id="13" name="Graphic 12" descr="Lightbulb">
              <a:extLst>
                <a:ext uri="{FF2B5EF4-FFF2-40B4-BE49-F238E27FC236}">
                  <a16:creationId xmlns:a16="http://schemas.microsoft.com/office/drawing/2014/main" xmlns="" id="{3EC634AC-A9E2-4245-A6EE-B675C00FA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435770" y="655494"/>
              <a:ext cx="469232" cy="46923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40007B4-0DB5-4CDE-A018-2F394DC68F24}"/>
                </a:ext>
              </a:extLst>
            </p:cNvPr>
            <p:cNvSpPr txBox="1"/>
            <p:nvPr/>
          </p:nvSpPr>
          <p:spPr>
            <a:xfrm>
              <a:off x="8799465" y="776591"/>
              <a:ext cx="255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Brand Reputation Tracker</a:t>
              </a:r>
              <a:endParaRPr lang="en-IN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14D67098-53F3-4D0A-A160-845BCBB43B69}"/>
                </a:ext>
              </a:extLst>
            </p:cNvPr>
            <p:cNvGrpSpPr/>
            <p:nvPr/>
          </p:nvGrpSpPr>
          <p:grpSpPr>
            <a:xfrm>
              <a:off x="148157" y="1296257"/>
              <a:ext cx="3805147" cy="3363720"/>
              <a:chOff x="148157" y="1296257"/>
              <a:chExt cx="3805147" cy="336372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D48E2259-8C08-46D7-80A7-5639D396456C}"/>
                  </a:ext>
                </a:extLst>
              </p:cNvPr>
              <p:cNvSpPr/>
              <p:nvPr/>
            </p:nvSpPr>
            <p:spPr>
              <a:xfrm>
                <a:off x="220110" y="1665589"/>
                <a:ext cx="3733194" cy="993206"/>
              </a:xfrm>
              <a:prstGeom prst="roundRect">
                <a:avLst>
                  <a:gd name="adj" fmla="val 914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Reporting 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Targeting Dashboard Refresh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68BB900-2A54-4C47-BA61-8D6AB7A85994}"/>
                  </a:ext>
                </a:extLst>
              </p:cNvPr>
              <p:cNvSpPr txBox="1"/>
              <p:nvPr/>
            </p:nvSpPr>
            <p:spPr>
              <a:xfrm>
                <a:off x="149485" y="1296257"/>
                <a:ext cx="27081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Planned Reports delivered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D13828A6-521E-4ADF-9D06-41FD1872EC05}"/>
                  </a:ext>
                </a:extLst>
              </p:cNvPr>
              <p:cNvSpPr txBox="1"/>
              <p:nvPr/>
            </p:nvSpPr>
            <p:spPr>
              <a:xfrm>
                <a:off x="148157" y="2723827"/>
                <a:ext cx="25491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Ad-hoc Tasks Undertaken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7BC5C306-7F4E-4EDA-BCA6-54B389C50ED2}"/>
                  </a:ext>
                </a:extLst>
              </p:cNvPr>
              <p:cNvSpPr/>
              <p:nvPr/>
            </p:nvSpPr>
            <p:spPr>
              <a:xfrm>
                <a:off x="220110" y="3086301"/>
                <a:ext cx="3733194" cy="1573676"/>
              </a:xfrm>
              <a:prstGeom prst="roundRect">
                <a:avLst>
                  <a:gd name="adj" fmla="val 914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fontAlgn="ctr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New Target List ASI Europe Ex UK Equity Fund – </a:t>
                </a:r>
                <a:r>
                  <a:rPr lang="en-US" sz="1400" b="1" dirty="0"/>
                  <a:t>Sep’19</a:t>
                </a:r>
                <a:endParaRPr lang="en-IN" sz="1400" b="1" dirty="0"/>
              </a:p>
              <a:p>
                <a:pPr marL="285750" indent="-285750" fontAlgn="ctr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Eloqua Campaign Tagging – Built pipeline to take data from Siva &amp; team. – </a:t>
                </a:r>
                <a:r>
                  <a:rPr lang="en-US" sz="1400" b="1" dirty="0"/>
                  <a:t>Oct’19</a:t>
                </a:r>
                <a:endParaRPr lang="en-IN" sz="1400" b="1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3F57260C-6581-43D2-8B61-34FC0970A337}"/>
                </a:ext>
              </a:extLst>
            </p:cNvPr>
            <p:cNvGrpSpPr/>
            <p:nvPr/>
          </p:nvGrpSpPr>
          <p:grpSpPr>
            <a:xfrm>
              <a:off x="4122398" y="1344541"/>
              <a:ext cx="3803819" cy="1362538"/>
              <a:chOff x="4122398" y="1344541"/>
              <a:chExt cx="3803819" cy="136253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76BC2DCB-7E34-4286-8FF6-55D8E9E88756}"/>
                  </a:ext>
                </a:extLst>
              </p:cNvPr>
              <p:cNvSpPr/>
              <p:nvPr/>
            </p:nvSpPr>
            <p:spPr>
              <a:xfrm>
                <a:off x="4193023" y="1713873"/>
                <a:ext cx="3733194" cy="993206"/>
              </a:xfrm>
              <a:prstGeom prst="roundRect">
                <a:avLst>
                  <a:gd name="adj" fmla="val 914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Monthly Scorecard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KPI Dashboard Refresh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926E1CE4-EC01-40B1-AB51-24F0689B3494}"/>
                  </a:ext>
                </a:extLst>
              </p:cNvPr>
              <p:cNvSpPr txBox="1"/>
              <p:nvPr/>
            </p:nvSpPr>
            <p:spPr>
              <a:xfrm>
                <a:off x="4122398" y="1344541"/>
                <a:ext cx="2708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Planned Reports delivered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7BE8D0-97E8-403E-B82B-B5520681920B}"/>
                </a:ext>
              </a:extLst>
            </p:cNvPr>
            <p:cNvGrpSpPr/>
            <p:nvPr/>
          </p:nvGrpSpPr>
          <p:grpSpPr>
            <a:xfrm>
              <a:off x="4121070" y="2772111"/>
              <a:ext cx="3805147" cy="1887866"/>
              <a:chOff x="4121070" y="2772111"/>
              <a:chExt cx="3805147" cy="188786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FC7F2D44-9ADD-498C-A147-771854FC47B0}"/>
                  </a:ext>
                </a:extLst>
              </p:cNvPr>
              <p:cNvSpPr txBox="1"/>
              <p:nvPr/>
            </p:nvSpPr>
            <p:spPr>
              <a:xfrm>
                <a:off x="4121070" y="2772111"/>
                <a:ext cx="2549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Ad-hoc Tasks Undertaken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12C2495E-973F-44C6-934B-CA83C4AA8AA9}"/>
                  </a:ext>
                </a:extLst>
              </p:cNvPr>
              <p:cNvSpPr/>
              <p:nvPr/>
            </p:nvSpPr>
            <p:spPr>
              <a:xfrm>
                <a:off x="4193023" y="3134584"/>
                <a:ext cx="3733194" cy="1525393"/>
              </a:xfrm>
              <a:prstGeom prst="roundRect">
                <a:avLst>
                  <a:gd name="adj" fmla="val 914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fontAlgn="ctr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Monthly Scorecard/Report for Sorcha. Modifying data prep process on Pragya’s directions. – </a:t>
                </a:r>
                <a:r>
                  <a:rPr lang="en-US" sz="1400" b="1" dirty="0"/>
                  <a:t>Aug’19</a:t>
                </a:r>
                <a:endParaRPr lang="en-IN" sz="1400" b="1" dirty="0"/>
              </a:p>
              <a:p>
                <a:pPr marL="285750" indent="-285750" fontAlgn="ctr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Dashboard Optimization, Including new data sources (brand reputation data, New Prospect, Meetings ) building new views for Chi. – </a:t>
                </a:r>
                <a:r>
                  <a:rPr lang="en-US" sz="1400" b="1" dirty="0"/>
                  <a:t>Sep’19</a:t>
                </a:r>
                <a:endParaRPr lang="en-IN" sz="1400" b="1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42793932-13F3-48AC-88B9-6B34DCBBFFAD}"/>
                </a:ext>
              </a:extLst>
            </p:cNvPr>
            <p:cNvGrpSpPr/>
            <p:nvPr/>
          </p:nvGrpSpPr>
          <p:grpSpPr>
            <a:xfrm>
              <a:off x="8107113" y="1340851"/>
              <a:ext cx="3803819" cy="1362538"/>
              <a:chOff x="8107113" y="1340851"/>
              <a:chExt cx="3803819" cy="136253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xmlns="" id="{F6D12980-3163-4E88-BA5C-0638A7954164}"/>
                  </a:ext>
                </a:extLst>
              </p:cNvPr>
              <p:cNvSpPr/>
              <p:nvPr/>
            </p:nvSpPr>
            <p:spPr>
              <a:xfrm>
                <a:off x="8177738" y="1710183"/>
                <a:ext cx="3733194" cy="993206"/>
              </a:xfrm>
              <a:prstGeom prst="roundRect">
                <a:avLst>
                  <a:gd name="adj" fmla="val 914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Reporting 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Monthly Report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B5CA9762-FFC2-4D3A-8A4D-5C383CFBEF3D}"/>
                  </a:ext>
                </a:extLst>
              </p:cNvPr>
              <p:cNvSpPr txBox="1"/>
              <p:nvPr/>
            </p:nvSpPr>
            <p:spPr>
              <a:xfrm>
                <a:off x="8107113" y="1340851"/>
                <a:ext cx="2708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Planned Reports delivered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FA32E774-AD90-472B-BCE6-ABB5C010E2BD}"/>
                </a:ext>
              </a:extLst>
            </p:cNvPr>
            <p:cNvGrpSpPr/>
            <p:nvPr/>
          </p:nvGrpSpPr>
          <p:grpSpPr>
            <a:xfrm>
              <a:off x="8105785" y="2768421"/>
              <a:ext cx="3805147" cy="1891556"/>
              <a:chOff x="8105785" y="2768421"/>
              <a:chExt cx="3805147" cy="18915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7DE745B9-3F56-4CFF-9172-357F2630540E}"/>
                  </a:ext>
                </a:extLst>
              </p:cNvPr>
              <p:cNvSpPr txBox="1"/>
              <p:nvPr/>
            </p:nvSpPr>
            <p:spPr>
              <a:xfrm>
                <a:off x="8105785" y="2768421"/>
                <a:ext cx="2549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Ad-hoc Tasks Undertaken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xmlns="" id="{6E431CA7-2F68-482A-B4C9-D79464D53CF2}"/>
                  </a:ext>
                </a:extLst>
              </p:cNvPr>
              <p:cNvSpPr/>
              <p:nvPr/>
            </p:nvSpPr>
            <p:spPr>
              <a:xfrm>
                <a:off x="8177738" y="3130895"/>
                <a:ext cx="3733194" cy="1529082"/>
              </a:xfrm>
              <a:prstGeom prst="roundRect">
                <a:avLst>
                  <a:gd name="adj" fmla="val 9140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fontAlgn="ctr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Merged brand awareness indices into Marketing KPI dashboard.</a:t>
                </a:r>
                <a:endParaRPr lang="en-IN" sz="1400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041676E-3479-4058-9054-35398E942ADA}"/>
              </a:ext>
            </a:extLst>
          </p:cNvPr>
          <p:cNvSpPr txBox="1"/>
          <p:nvPr/>
        </p:nvSpPr>
        <p:spPr>
          <a:xfrm>
            <a:off x="150055" y="4889600"/>
            <a:ext cx="11873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Challenges Faced: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MKPI Dashboard deliverable delayed due to no VDI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Extracts provided by Siva &amp; team for the campaign id tagging does not contain all the campaigns which are present in the Eloqua activity table.  This has prevented us from automating &amp; streamlining our UKW campaign tagging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Renewed VDI’s R Studio – Do not have permissions to install packages.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Periodic difficulties in using Marketing cluster, that require constant raising of issues with JP &amp; Team.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8845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D853C-12E2-4151-A2B6-F546DFC37D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Key Initiatives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1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17780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Opportunity lifecycle analysis for Institutional Investors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0" y="983990"/>
            <a:ext cx="12192000" cy="2145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75287" y="859305"/>
            <a:ext cx="12016713" cy="58242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Problem: Sales forecast is based on subjective judgement, not reliable for accurate forecasts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93366" y="1321953"/>
            <a:ext cx="11870189" cy="1842808"/>
            <a:chOff x="260343" y="1640967"/>
            <a:chExt cx="11752665" cy="1842808"/>
          </a:xfrm>
        </p:grpSpPr>
        <p:sp>
          <p:nvSpPr>
            <p:cNvPr id="91" name="Rectangle 90"/>
            <p:cNvSpPr/>
            <p:nvPr/>
          </p:nvSpPr>
          <p:spPr>
            <a:xfrm>
              <a:off x="260343" y="2000312"/>
              <a:ext cx="3302271" cy="950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0343" y="1684871"/>
              <a:ext cx="3584448" cy="1677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67883" y="1883327"/>
              <a:ext cx="3636913" cy="1516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Opportunities are handled based on relationship managers' intuition and their sense of the account. Propensity to invest and investment forecasts are based on a weights fixed on the opportunity stage and human judgement, providing a basic intuition dependent solution ripe with inaccuracy. 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3094" y="1659040"/>
              <a:ext cx="25346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“Before” State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301385" y="1684871"/>
              <a:ext cx="3584448" cy="1677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361389" y="1951048"/>
              <a:ext cx="3651619" cy="153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Data driven estimate of probability to convert and time to convert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Detailed opportunity lifecycle analysis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Key decision triggers &amp; Scenario planner to plan actions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255290" y="2000312"/>
              <a:ext cx="3302271" cy="950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280864" y="1684871"/>
              <a:ext cx="3584448" cy="1677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88419" y="1875674"/>
              <a:ext cx="3569219" cy="153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Building a classification and regression model to predict probability and investment amount by combining data related to investor’s interactions using meeting notes, transactions and fund performance. Building a dashboard to track the individual opportunity. 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55290" y="1640967"/>
              <a:ext cx="21318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Proposed Solution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296508" y="1654328"/>
              <a:ext cx="25346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Business outputs</a:t>
              </a: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175287" y="585458"/>
            <a:ext cx="9886496" cy="3427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Leading Asset Management Company in UK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0164" y="4463464"/>
            <a:ext cx="1554480" cy="365760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Opportunity history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0164" y="5032937"/>
            <a:ext cx="1554480" cy="365760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Emails, Campaigns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164" y="5602410"/>
            <a:ext cx="1554480" cy="365760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Transactions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0164" y="6171881"/>
            <a:ext cx="1554480" cy="365760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 performance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999998" y="5758321"/>
            <a:ext cx="3824006" cy="596439"/>
            <a:chOff x="8864105" y="4419561"/>
            <a:chExt cx="3824006" cy="596439"/>
          </a:xfrm>
        </p:grpSpPr>
        <p:sp>
          <p:nvSpPr>
            <p:cNvPr id="64" name="Rounded Rectangle 63"/>
            <p:cNvSpPr/>
            <p:nvPr/>
          </p:nvSpPr>
          <p:spPr>
            <a:xfrm>
              <a:off x="8864105" y="4419561"/>
              <a:ext cx="3824006" cy="5964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Past investment pattern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864105" y="4673129"/>
              <a:ext cx="3824006" cy="2724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Identifying new Cross sell opportunities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90"/>
          <a:stretch/>
        </p:blipFill>
        <p:spPr>
          <a:xfrm>
            <a:off x="346878" y="3920842"/>
            <a:ext cx="448591" cy="385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8"/>
          <a:stretch/>
        </p:blipFill>
        <p:spPr>
          <a:xfrm>
            <a:off x="339294" y="4454698"/>
            <a:ext cx="463761" cy="393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2"/>
          <a:stretch/>
        </p:blipFill>
        <p:spPr>
          <a:xfrm>
            <a:off x="375729" y="5073117"/>
            <a:ext cx="407716" cy="340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40"/>
          <a:stretch/>
        </p:blipFill>
        <p:spPr>
          <a:xfrm>
            <a:off x="415863" y="5602410"/>
            <a:ext cx="367582" cy="318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78"/>
          <a:stretch/>
        </p:blipFill>
        <p:spPr>
          <a:xfrm>
            <a:off x="439573" y="6217375"/>
            <a:ext cx="320163" cy="27477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90164" y="3893991"/>
            <a:ext cx="1554480" cy="365760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99999" y="3818691"/>
            <a:ext cx="3824007" cy="893427"/>
            <a:chOff x="6089802" y="3729527"/>
            <a:chExt cx="2428844" cy="893427"/>
          </a:xfrm>
        </p:grpSpPr>
        <p:sp>
          <p:nvSpPr>
            <p:cNvPr id="70" name="Rounded Rectangle 69"/>
            <p:cNvSpPr/>
            <p:nvPr/>
          </p:nvSpPr>
          <p:spPr>
            <a:xfrm>
              <a:off x="6089803" y="3729527"/>
              <a:ext cx="2428843" cy="872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Broad opportunity lifecycle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89802" y="4010020"/>
              <a:ext cx="2428843" cy="61293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Detailed overview of Prospect Marketing Lifecycle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driven estimate of expected conversion and time to convert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Deeper understanding of Prospects sentiments</a:t>
              </a:r>
            </a:p>
          </p:txBody>
        </p:sp>
      </p:grpSp>
      <p:graphicFrame>
        <p:nvGraphicFramePr>
          <p:cNvPr id="66" name="Diagram 65">
            <a:extLst>
              <a:ext uri="{FF2B5EF4-FFF2-40B4-BE49-F238E27FC236}">
                <a16:creationId xmlns:a16="http://schemas.microsoft.com/office/drawing/2014/main" xmlns="" id="{70377815-3179-485B-A022-06C02379431C}"/>
              </a:ext>
            </a:extLst>
          </p:cNvPr>
          <p:cNvGraphicFramePr/>
          <p:nvPr>
            <p:extLst/>
          </p:nvPr>
        </p:nvGraphicFramePr>
        <p:xfrm>
          <a:off x="189016" y="3204255"/>
          <a:ext cx="11794435" cy="49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7" name="Right Brace 26"/>
          <p:cNvSpPr/>
          <p:nvPr/>
        </p:nvSpPr>
        <p:spPr>
          <a:xfrm>
            <a:off x="2344644" y="4076871"/>
            <a:ext cx="269803" cy="22778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99998" y="4820890"/>
            <a:ext cx="3824006" cy="807558"/>
            <a:chOff x="6267351" y="5230483"/>
            <a:chExt cx="2179998" cy="955775"/>
          </a:xfrm>
        </p:grpSpPr>
        <p:sp>
          <p:nvSpPr>
            <p:cNvPr id="145" name="Rounded Rectangle 144"/>
            <p:cNvSpPr/>
            <p:nvPr/>
          </p:nvSpPr>
          <p:spPr>
            <a:xfrm>
              <a:off x="6267351" y="5230483"/>
              <a:ext cx="2179998" cy="9557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Key decision triggers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267351" y="5546927"/>
              <a:ext cx="2179998" cy="52392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Key triggers for opportunity conversion.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Scenario planner to better enable opportunity conversion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755895" y="4018768"/>
            <a:ext cx="3957071" cy="2198606"/>
            <a:chOff x="5739225" y="4134268"/>
            <a:chExt cx="3270307" cy="1651845"/>
          </a:xfrm>
        </p:grpSpPr>
        <p:grpSp>
          <p:nvGrpSpPr>
            <p:cNvPr id="121" name="Group 120"/>
            <p:cNvGrpSpPr>
              <a:grpSpLocks noChangeAspect="1"/>
            </p:cNvGrpSpPr>
            <p:nvPr/>
          </p:nvGrpSpPr>
          <p:grpSpPr>
            <a:xfrm>
              <a:off x="6037111" y="4140953"/>
              <a:ext cx="2972421" cy="1645160"/>
              <a:chOff x="5630536" y="2852935"/>
              <a:chExt cx="3322971" cy="216845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630536" y="3351818"/>
                <a:ext cx="3296375" cy="1425507"/>
                <a:chOff x="5174111" y="3642897"/>
                <a:chExt cx="3296375" cy="1425507"/>
              </a:xfrm>
            </p:grpSpPr>
            <p:pic>
              <p:nvPicPr>
                <p:cNvPr id="135" name="Picture 134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duotone>
                    <a:prstClr val="black"/>
                    <a:srgbClr val="CD9F52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2273" b="97727" l="0" r="100000">
                              <a14:backgroundMark x1="82353" y1="13636" x2="82353" y2="2045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51136" y="3642897"/>
                  <a:ext cx="290817" cy="575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36" name="Oval 135"/>
                <p:cNvSpPr/>
                <p:nvPr/>
              </p:nvSpPr>
              <p:spPr>
                <a:xfrm>
                  <a:off x="5495147" y="4032715"/>
                  <a:ext cx="800500" cy="266605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TextBox 184"/>
                <p:cNvSpPr txBox="1"/>
                <p:nvPr/>
              </p:nvSpPr>
              <p:spPr>
                <a:xfrm>
                  <a:off x="5174111" y="4351923"/>
                  <a:ext cx="1369950" cy="44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Probability of Event= 0.6</a:t>
                  </a:r>
                </a:p>
              </p:txBody>
            </p:sp>
            <p:sp>
              <p:nvSpPr>
                <p:cNvPr id="138" name="TextBox 184"/>
                <p:cNvSpPr txBox="1"/>
                <p:nvPr/>
              </p:nvSpPr>
              <p:spPr>
                <a:xfrm>
                  <a:off x="6130409" y="3661943"/>
                  <a:ext cx="1453625" cy="44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Probability of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Event = 0.8</a:t>
                  </a:r>
                </a:p>
              </p:txBody>
            </p:sp>
            <p:sp>
              <p:nvSpPr>
                <p:cNvPr id="139" name="TextBox 184"/>
                <p:cNvSpPr txBox="1"/>
                <p:nvPr/>
              </p:nvSpPr>
              <p:spPr>
                <a:xfrm>
                  <a:off x="7123519" y="4622162"/>
                  <a:ext cx="1346967" cy="44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Probability of Event = 0.5</a:t>
                  </a:r>
                </a:p>
              </p:txBody>
            </p:sp>
          </p:grpSp>
          <p:sp>
            <p:nvSpPr>
              <p:cNvPr id="134" name="Rounded Rectangle 133"/>
              <p:cNvSpPr/>
              <p:nvPr/>
            </p:nvSpPr>
            <p:spPr>
              <a:xfrm>
                <a:off x="5631892" y="2852935"/>
                <a:ext cx="3321615" cy="2168458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289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22" name="Picture 12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95455" l="625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225" y="4224055"/>
              <a:ext cx="216042" cy="443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3" name="Picture 12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95455" l="625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0931" y="5234248"/>
              <a:ext cx="216042" cy="443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4" name="Picture 12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95455" l="625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765" y="4629630"/>
              <a:ext cx="216042" cy="443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5" name="Picture 12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95455" l="625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0684" y="4986585"/>
              <a:ext cx="216042" cy="443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6" name="Picture 12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95455" l="625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517" y="4805987"/>
              <a:ext cx="216042" cy="443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7" name="Picture 12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95455" l="625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882" y="4903002"/>
              <a:ext cx="216042" cy="443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8" name="Picture 127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prstClr val="black"/>
                <a:srgbClr val="B489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273" b="97727" l="0" r="100000">
                          <a14:backgroundMark x1="82353" y1="13636" x2="82353" y2="20455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7670" y="4650077"/>
              <a:ext cx="226294" cy="43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9" name="Oval 128"/>
            <p:cNvSpPr/>
            <p:nvPr/>
          </p:nvSpPr>
          <p:spPr>
            <a:xfrm>
              <a:off x="8047034" y="4943725"/>
              <a:ext cx="622895" cy="202267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7249459" y="4365457"/>
              <a:ext cx="622895" cy="202267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1" name="Picture 130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prstClr val="black"/>
                <a:srgbClr val="B7B7B7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273" b="97727" l="0" r="100000">
                          <a14:backgroundMark x1="82353" y1="13636" x2="82353" y2="20455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2277" y="4134268"/>
              <a:ext cx="226294" cy="43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2" name="Straight Arrow Connector 131"/>
            <p:cNvCxnSpPr/>
            <p:nvPr/>
          </p:nvCxnSpPr>
          <p:spPr>
            <a:xfrm flipV="1">
              <a:off x="5739225" y="5062362"/>
              <a:ext cx="267131" cy="6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2928546" y="4922147"/>
            <a:ext cx="731658" cy="476897"/>
            <a:chOff x="3857751" y="4854175"/>
            <a:chExt cx="1015127" cy="772203"/>
          </a:xfrm>
        </p:grpSpPr>
        <p:pic>
          <p:nvPicPr>
            <p:cNvPr id="143" name="Picture 4" descr="http://www.iconsdb.com/icons/download/soylent-red/gear-7-512.png"/>
            <p:cNvPicPr>
              <a:picLocks noChangeAspect="1" noChangeArrowheads="1"/>
            </p:cNvPicPr>
            <p:nvPr/>
          </p:nvPicPr>
          <p:blipFill>
            <a:blip r:embed="rId17" cstate="email">
              <a:duotone>
                <a:prstClr val="black"/>
                <a:srgbClr val="0000CC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-21000" contrast="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610" y="4854175"/>
              <a:ext cx="651268" cy="651267"/>
            </a:xfrm>
            <a:prstGeom prst="rect">
              <a:avLst/>
            </a:prstGeom>
            <a:noFill/>
          </p:spPr>
        </p:pic>
        <p:pic>
          <p:nvPicPr>
            <p:cNvPr id="144" name="Picture 4" descr="http://www.iconsdb.com/icons/download/soylent-red/gear-7-512.png"/>
            <p:cNvPicPr>
              <a:picLocks noChangeAspect="1" noChangeArrowheads="1"/>
            </p:cNvPicPr>
            <p:nvPr/>
          </p:nvPicPr>
          <p:blipFill>
            <a:blip r:embed="rId19" cstate="email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751" y="5084309"/>
              <a:ext cx="542069" cy="54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TextBox 68"/>
          <p:cNvSpPr txBox="1"/>
          <p:nvPr/>
        </p:nvSpPr>
        <p:spPr>
          <a:xfrm>
            <a:off x="2614030" y="5374621"/>
            <a:ext cx="1404113" cy="81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957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957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957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957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rules set</a:t>
            </a:r>
          </a:p>
        </p:txBody>
      </p:sp>
    </p:spTree>
    <p:extLst>
      <p:ext uri="{BB962C8B-B14F-4D97-AF65-F5344CB8AC3E}">
        <p14:creationId xmlns:p14="http://schemas.microsoft.com/office/powerpoint/2010/main" val="5230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42CBF50-7FA7-4E66-833C-8D4A707B3E4F}"/>
              </a:ext>
            </a:extLst>
          </p:cNvPr>
          <p:cNvSpPr/>
          <p:nvPr/>
        </p:nvSpPr>
        <p:spPr>
          <a:xfrm>
            <a:off x="106018" y="569842"/>
            <a:ext cx="11966713" cy="6288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053A67-4B42-4F16-81BF-71EF55FF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Lifecycle Dashboard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6F08E74-F3EA-47A6-8531-B6E26705138E}"/>
              </a:ext>
            </a:extLst>
          </p:cNvPr>
          <p:cNvCxnSpPr>
            <a:cxnSpLocks/>
          </p:cNvCxnSpPr>
          <p:nvPr/>
        </p:nvCxnSpPr>
        <p:spPr>
          <a:xfrm>
            <a:off x="106018" y="1311965"/>
            <a:ext cx="119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60E09CF-8765-474B-8925-0788B2361F63}"/>
              </a:ext>
            </a:extLst>
          </p:cNvPr>
          <p:cNvSpPr/>
          <p:nvPr/>
        </p:nvSpPr>
        <p:spPr>
          <a:xfrm>
            <a:off x="106018" y="569843"/>
            <a:ext cx="2027582" cy="74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Opportunity Name</a:t>
            </a:r>
          </a:p>
          <a:p>
            <a:pPr algn="ctr"/>
            <a:r>
              <a:rPr lang="en-US" sz="1100" dirty="0" err="1" smtClean="0"/>
              <a:t>ClearView</a:t>
            </a:r>
            <a:r>
              <a:rPr lang="en-US" sz="1100" dirty="0" smtClean="0"/>
              <a:t> Financial Management Ltd- Equity, GEM and Frontier Equity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1D3B2C-70DE-471C-8CC1-603796508B51}"/>
              </a:ext>
            </a:extLst>
          </p:cNvPr>
          <p:cNvSpPr/>
          <p:nvPr/>
        </p:nvSpPr>
        <p:spPr>
          <a:xfrm>
            <a:off x="5508848" y="569843"/>
            <a:ext cx="2027582" cy="742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Account Name &amp; Org</a:t>
            </a:r>
          </a:p>
          <a:p>
            <a:pPr algn="ctr"/>
            <a:endParaRPr lang="en-US" sz="1050" dirty="0"/>
          </a:p>
          <a:p>
            <a:pPr algn="ctr"/>
            <a:r>
              <a:rPr lang="en-US" sz="2000" dirty="0" err="1" smtClean="0"/>
              <a:t>ClearView</a:t>
            </a:r>
            <a:endParaRPr lang="en-IN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432B22C-0E3A-4F77-B837-F01964374EB0}"/>
              </a:ext>
            </a:extLst>
          </p:cNvPr>
          <p:cNvSpPr/>
          <p:nvPr/>
        </p:nvSpPr>
        <p:spPr>
          <a:xfrm>
            <a:off x="7562184" y="569843"/>
            <a:ext cx="2002043" cy="742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Account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Channel : </a:t>
            </a:r>
            <a:r>
              <a:rPr lang="en-US" sz="1000" dirty="0" smtClean="0"/>
              <a:t>Institutional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Type</a:t>
            </a:r>
            <a:r>
              <a:rPr lang="en-US" sz="1000" dirty="0" smtClean="0"/>
              <a:t>: Fiduciary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Sub Type: Multi Manager</a:t>
            </a:r>
            <a:endParaRPr lang="en-IN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A98496A-6C11-4480-826D-CD05A1BDAC72}"/>
              </a:ext>
            </a:extLst>
          </p:cNvPr>
          <p:cNvSpPr/>
          <p:nvPr/>
        </p:nvSpPr>
        <p:spPr>
          <a:xfrm>
            <a:off x="2159357" y="569843"/>
            <a:ext cx="3323733" cy="74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Opportunity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Source : </a:t>
            </a:r>
            <a:r>
              <a:rPr lang="en-US" sz="1000" dirty="0" smtClean="0"/>
              <a:t>Direct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Type</a:t>
            </a:r>
            <a:r>
              <a:rPr lang="en-US" sz="1000" dirty="0" smtClean="0"/>
              <a:t>: Cross Sel</a:t>
            </a:r>
            <a:r>
              <a:rPr lang="en-US" sz="1000" dirty="0"/>
              <a:t>l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Quality Score</a:t>
            </a:r>
            <a:r>
              <a:rPr lang="en-US" sz="1000" dirty="0" smtClean="0"/>
              <a:t>: 60 (low)</a:t>
            </a:r>
            <a:endParaRPr lang="en-IN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B93C281-E911-4A0A-877D-468994005820}"/>
              </a:ext>
            </a:extLst>
          </p:cNvPr>
          <p:cNvSpPr/>
          <p:nvPr/>
        </p:nvSpPr>
        <p:spPr>
          <a:xfrm>
            <a:off x="3731274" y="771562"/>
            <a:ext cx="1508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Fund(s</a:t>
            </a:r>
            <a:r>
              <a:rPr lang="en-US" sz="1000" dirty="0" smtClean="0">
                <a:solidFill>
                  <a:schemeClr val="bg1"/>
                </a:solidFill>
              </a:rPr>
              <a:t>): AAM1872 </a:t>
            </a: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Asset Class</a:t>
            </a:r>
            <a:r>
              <a:rPr lang="en-US" sz="1000" dirty="0" smtClean="0">
                <a:solidFill>
                  <a:schemeClr val="bg1"/>
                </a:solidFill>
              </a:rPr>
              <a:t>: Equity</a:t>
            </a: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Team: Australia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D895A1A-45CB-4CA5-913B-8F8812616FDE}"/>
              </a:ext>
            </a:extLst>
          </p:cNvPr>
          <p:cNvSpPr/>
          <p:nvPr/>
        </p:nvSpPr>
        <p:spPr>
          <a:xfrm>
            <a:off x="0" y="1392084"/>
            <a:ext cx="1254748" cy="919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 Details</a:t>
            </a:r>
            <a:endParaRPr lang="en-IN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FF6DEEE1-1B56-446C-A64B-2A5672D9BE24}"/>
              </a:ext>
            </a:extLst>
          </p:cNvPr>
          <p:cNvSpPr/>
          <p:nvPr/>
        </p:nvSpPr>
        <p:spPr>
          <a:xfrm>
            <a:off x="1392072" y="1428129"/>
            <a:ext cx="1371600" cy="914400"/>
          </a:xfrm>
          <a:prstGeom prst="roundRect">
            <a:avLst>
              <a:gd name="adj" fmla="val 1362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Current Stage:</a:t>
            </a:r>
          </a:p>
          <a:p>
            <a:pPr algn="ctr"/>
            <a:r>
              <a:rPr lang="en-US" dirty="0"/>
              <a:t>RFP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F1322AFF-1483-4A9C-8CCD-2FBF5851CC8A}"/>
              </a:ext>
            </a:extLst>
          </p:cNvPr>
          <p:cNvSpPr/>
          <p:nvPr/>
        </p:nvSpPr>
        <p:spPr>
          <a:xfrm>
            <a:off x="2926577" y="1428129"/>
            <a:ext cx="1371600" cy="914400"/>
          </a:xfrm>
          <a:prstGeom prst="roundRect">
            <a:avLst>
              <a:gd name="adj" fmla="val 1362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Duration:</a:t>
            </a:r>
          </a:p>
          <a:p>
            <a:pPr algn="ctr"/>
            <a:r>
              <a:rPr lang="en-US" dirty="0"/>
              <a:t>210 days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D4337E3E-7498-4393-8A94-B5C38B81C4AB}"/>
              </a:ext>
            </a:extLst>
          </p:cNvPr>
          <p:cNvSpPr/>
          <p:nvPr/>
        </p:nvSpPr>
        <p:spPr>
          <a:xfrm>
            <a:off x="4461082" y="1428129"/>
            <a:ext cx="1371600" cy="914400"/>
          </a:xfrm>
          <a:prstGeom prst="roundRect">
            <a:avLst>
              <a:gd name="adj" fmla="val 1362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Probability to Convert:</a:t>
            </a:r>
          </a:p>
          <a:p>
            <a:pPr algn="ctr"/>
            <a:r>
              <a:rPr lang="en-US" dirty="0"/>
              <a:t>15%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2D4326F1-CE72-4846-8BCE-7EA0C9E89C81}"/>
              </a:ext>
            </a:extLst>
          </p:cNvPr>
          <p:cNvSpPr/>
          <p:nvPr/>
        </p:nvSpPr>
        <p:spPr>
          <a:xfrm>
            <a:off x="5995587" y="1428129"/>
            <a:ext cx="1371600" cy="914400"/>
          </a:xfrm>
          <a:prstGeom prst="roundRect">
            <a:avLst>
              <a:gd name="adj" fmla="val 1362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Forecast Category:</a:t>
            </a:r>
          </a:p>
          <a:p>
            <a:pPr algn="ctr"/>
            <a:r>
              <a:rPr lang="en-US" dirty="0"/>
              <a:t>Pipeline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8A83E5B5-C89B-4A26-ADD5-0A0586998DD9}"/>
              </a:ext>
            </a:extLst>
          </p:cNvPr>
          <p:cNvGrpSpPr/>
          <p:nvPr/>
        </p:nvGrpSpPr>
        <p:grpSpPr>
          <a:xfrm>
            <a:off x="0" y="2365438"/>
            <a:ext cx="12020929" cy="1150475"/>
            <a:chOff x="0" y="2392734"/>
            <a:chExt cx="12020929" cy="11504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A19176C3-5CBC-4F43-95C8-069387E1F8E3}"/>
                </a:ext>
              </a:extLst>
            </p:cNvPr>
            <p:cNvGrpSpPr/>
            <p:nvPr/>
          </p:nvGrpSpPr>
          <p:grpSpPr>
            <a:xfrm>
              <a:off x="0" y="2441059"/>
              <a:ext cx="11969087" cy="1102150"/>
              <a:chOff x="0" y="2290931"/>
              <a:chExt cx="11969087" cy="110215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F1B9A16C-3F03-49E0-BE99-DE2657CBEE90}"/>
                  </a:ext>
                </a:extLst>
              </p:cNvPr>
              <p:cNvSpPr/>
              <p:nvPr/>
            </p:nvSpPr>
            <p:spPr>
              <a:xfrm>
                <a:off x="0" y="2290931"/>
                <a:ext cx="1254748" cy="11021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Interactions</a:t>
                </a:r>
                <a:endParaRPr lang="en-IN" sz="1400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4498EED0-DE6B-48F8-AC01-677D653A38D0}"/>
                  </a:ext>
                </a:extLst>
              </p:cNvPr>
              <p:cNvSpPr/>
              <p:nvPr/>
            </p:nvSpPr>
            <p:spPr>
              <a:xfrm>
                <a:off x="1392072" y="2574081"/>
                <a:ext cx="1296000" cy="720000"/>
              </a:xfrm>
              <a:prstGeom prst="roundRect">
                <a:avLst>
                  <a:gd name="adj" fmla="val 13623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# Meetings in Current Stage:</a:t>
                </a:r>
              </a:p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B4588F5E-B101-4D6A-A7F7-9115D22EE529}"/>
                  </a:ext>
                </a:extLst>
              </p:cNvPr>
              <p:cNvSpPr/>
              <p:nvPr/>
            </p:nvSpPr>
            <p:spPr>
              <a:xfrm>
                <a:off x="2810503" y="2574081"/>
                <a:ext cx="1296000" cy="720000"/>
              </a:xfrm>
              <a:prstGeom prst="roundRect">
                <a:avLst>
                  <a:gd name="adj" fmla="val 13623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#Total Meetings:</a:t>
                </a:r>
              </a:p>
              <a:p>
                <a:pPr algn="ctr"/>
                <a:r>
                  <a:rPr lang="en-US" dirty="0"/>
                  <a:t>35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xmlns="" id="{E7AC2E6A-95A0-4F7A-9FBB-16BD5F4504E9}"/>
                  </a:ext>
                </a:extLst>
              </p:cNvPr>
              <p:cNvSpPr/>
              <p:nvPr/>
            </p:nvSpPr>
            <p:spPr>
              <a:xfrm>
                <a:off x="4228934" y="2574081"/>
                <a:ext cx="1296000" cy="720000"/>
              </a:xfrm>
              <a:prstGeom prst="roundRect">
                <a:avLst>
                  <a:gd name="adj" fmla="val 13623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#Total Opportunity Meetings:</a:t>
                </a:r>
              </a:p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xmlns="" id="{E87E0F9A-FE6C-4CF1-A7B2-B4974460DF7F}"/>
                  </a:ext>
                </a:extLst>
              </p:cNvPr>
              <p:cNvSpPr/>
              <p:nvPr/>
            </p:nvSpPr>
            <p:spPr>
              <a:xfrm>
                <a:off x="7065796" y="2574081"/>
                <a:ext cx="1296000" cy="720000"/>
              </a:xfrm>
              <a:prstGeom prst="roundRect">
                <a:avLst>
                  <a:gd name="adj" fmla="val 13623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#Last meeting days:</a:t>
                </a:r>
              </a:p>
              <a:p>
                <a:pPr algn="ctr"/>
                <a:r>
                  <a:rPr lang="en-US" dirty="0"/>
                  <a:t>50</a:t>
                </a:r>
                <a:r>
                  <a:rPr lang="en-US" sz="1050" dirty="0"/>
                  <a:t> </a:t>
                </a:r>
                <a:r>
                  <a:rPr lang="en-US" dirty="0"/>
                  <a:t>days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xmlns="" id="{E3DEF264-9E06-4C1F-972E-D4DD46F60CB1}"/>
                  </a:ext>
                </a:extLst>
              </p:cNvPr>
              <p:cNvSpPr/>
              <p:nvPr/>
            </p:nvSpPr>
            <p:spPr>
              <a:xfrm>
                <a:off x="8484227" y="2574081"/>
                <a:ext cx="1080000" cy="720000"/>
              </a:xfrm>
              <a:prstGeom prst="roundRect">
                <a:avLst>
                  <a:gd name="adj" fmla="val 13623"/>
                </a:avLst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#Email Sends:</a:t>
                </a:r>
              </a:p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E9B7B2DE-CC2E-4790-9EAB-21F494B03E9E}"/>
                  </a:ext>
                </a:extLst>
              </p:cNvPr>
              <p:cNvSpPr/>
              <p:nvPr/>
            </p:nvSpPr>
            <p:spPr>
              <a:xfrm>
                <a:off x="9686658" y="2574081"/>
                <a:ext cx="1080000" cy="720000"/>
              </a:xfrm>
              <a:prstGeom prst="roundRect">
                <a:avLst>
                  <a:gd name="adj" fmla="val 13623"/>
                </a:avLst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#Email Clicks:</a:t>
                </a:r>
              </a:p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xmlns="" id="{54C928FC-7C62-416C-A86C-C396A36D5085}"/>
                  </a:ext>
                </a:extLst>
              </p:cNvPr>
              <p:cNvSpPr/>
              <p:nvPr/>
            </p:nvSpPr>
            <p:spPr>
              <a:xfrm>
                <a:off x="10889087" y="2574081"/>
                <a:ext cx="1080000" cy="720000"/>
              </a:xfrm>
              <a:prstGeom prst="roundRect">
                <a:avLst>
                  <a:gd name="adj" fmla="val 13623"/>
                </a:avLst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#Email Opens:</a:t>
                </a:r>
              </a:p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xmlns="" id="{12D3C151-B7E7-429D-A2CC-A11FB9CB39F2}"/>
                  </a:ext>
                </a:extLst>
              </p:cNvPr>
              <p:cNvSpPr/>
              <p:nvPr/>
            </p:nvSpPr>
            <p:spPr>
              <a:xfrm>
                <a:off x="1360766" y="2475079"/>
                <a:ext cx="7056000" cy="918000"/>
              </a:xfrm>
              <a:prstGeom prst="roundRect">
                <a:avLst/>
              </a:prstGeom>
              <a:noFill/>
              <a:ln w="28575">
                <a:solidFill>
                  <a:srgbClr val="5071B8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D20E535-9E92-4FCE-AE48-2FDF1252A05B}"/>
                </a:ext>
              </a:extLst>
            </p:cNvPr>
            <p:cNvSpPr txBox="1"/>
            <p:nvPr/>
          </p:nvSpPr>
          <p:spPr>
            <a:xfrm>
              <a:off x="4345805" y="2392734"/>
              <a:ext cx="11063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Meeting Metrics</a:t>
              </a:r>
              <a:endParaRPr lang="en-IN" sz="1050" b="1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AC5926CC-7376-49CD-9E14-8488A6E53451}"/>
                </a:ext>
              </a:extLst>
            </p:cNvPr>
            <p:cNvSpPr/>
            <p:nvPr/>
          </p:nvSpPr>
          <p:spPr>
            <a:xfrm>
              <a:off x="8456929" y="2621543"/>
              <a:ext cx="3564000" cy="921662"/>
            </a:xfrm>
            <a:prstGeom prst="roundRect">
              <a:avLst/>
            </a:prstGeom>
            <a:noFill/>
            <a:ln w="28575">
              <a:solidFill>
                <a:srgbClr val="83C6CC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8F62143-BD1A-4F90-94EE-78AB2EF8982D}"/>
                </a:ext>
              </a:extLst>
            </p:cNvPr>
            <p:cNvSpPr txBox="1"/>
            <p:nvPr/>
          </p:nvSpPr>
          <p:spPr>
            <a:xfrm>
              <a:off x="9739432" y="2392734"/>
              <a:ext cx="9460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Email Metrics</a:t>
              </a:r>
              <a:endParaRPr lang="en-IN" sz="1050" b="1" dirty="0"/>
            </a:p>
          </p:txBody>
        </p:sp>
      </p:grpSp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xmlns="" id="{62D662AC-A04E-40CB-97B2-FCF6C6CB3F2A}"/>
              </a:ext>
            </a:extLst>
          </p:cNvPr>
          <p:cNvSpPr/>
          <p:nvPr/>
        </p:nvSpPr>
        <p:spPr>
          <a:xfrm>
            <a:off x="6148811" y="4435531"/>
            <a:ext cx="5820276" cy="2363543"/>
          </a:xfrm>
          <a:prstGeom prst="round2DiagRect">
            <a:avLst>
              <a:gd name="adj1" fmla="val 9160"/>
              <a:gd name="adj2" fmla="val 0"/>
            </a:avLst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Stage Level Insights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There is a 11.1% probability of conversion for opportunities in this stage.  (4% lower than  the forecasted probability)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Opportunity has spent 40 days more than the average days spent by won opportunities in this stage.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Of opportunities in this stage with similar characteristics (lead source, business team, account type), more than half have not been perused further.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27% opportunities with similar characteristics (lead source, business team, account type) are lost after this stage.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On an average, it takes 187 days to convert an opportunity from RFP to Pitch. This opportunity has spent 210 days in this stage.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B53CC02A-C407-4E06-BB6D-2FCA99D59AF1}"/>
              </a:ext>
            </a:extLst>
          </p:cNvPr>
          <p:cNvGrpSpPr/>
          <p:nvPr/>
        </p:nvGrpSpPr>
        <p:grpSpPr>
          <a:xfrm>
            <a:off x="155822" y="4435532"/>
            <a:ext cx="5685419" cy="2363543"/>
            <a:chOff x="1288586" y="4435532"/>
            <a:chExt cx="5685419" cy="2363543"/>
          </a:xfrm>
        </p:grpSpPr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xmlns="" id="{21703D37-D57F-41C6-A125-2B594D13484A}"/>
                </a:ext>
              </a:extLst>
            </p:cNvPr>
            <p:cNvSpPr/>
            <p:nvPr/>
          </p:nvSpPr>
          <p:spPr>
            <a:xfrm>
              <a:off x="1288586" y="4435532"/>
              <a:ext cx="5685419" cy="1475871"/>
            </a:xfrm>
            <a:prstGeom prst="round2Diag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u="sng" dirty="0">
                  <a:solidFill>
                    <a:schemeClr val="tx1"/>
                  </a:solidFill>
                </a:rPr>
                <a:t>Meeting Notes Summary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EM equity review continues, some positive feedback on our approach being solid, but in reality for now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ClearView</a:t>
              </a:r>
              <a:r>
                <a:rPr lang="en-US" sz="1200" dirty="0" smtClean="0">
                  <a:solidFill>
                    <a:schemeClr val="tx1"/>
                  </a:solidFill>
                </a:rPr>
                <a:t> still looking at a range of options including broad EM, discrete India and perhaps frontier markets  and don’t know exactly what they want  yet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A93B0081-05D6-4285-A717-20E6C2AEDD3C}"/>
                </a:ext>
              </a:extLst>
            </p:cNvPr>
            <p:cNvSpPr/>
            <p:nvPr/>
          </p:nvSpPr>
          <p:spPr>
            <a:xfrm>
              <a:off x="1288587" y="6021598"/>
              <a:ext cx="2770754" cy="77747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Key Decision </a:t>
              </a:r>
              <a:r>
                <a:rPr lang="en-US" sz="1000" dirty="0" smtClean="0"/>
                <a:t>Extracts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Still not got conviction to move away from existing managers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Custody Issue</a:t>
              </a:r>
              <a:endParaRPr lang="en-IN" sz="10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93E36E25-A564-4B61-9BE1-BF0BC4A3A810}"/>
                </a:ext>
              </a:extLst>
            </p:cNvPr>
            <p:cNvSpPr/>
            <p:nvPr/>
          </p:nvSpPr>
          <p:spPr>
            <a:xfrm>
              <a:off x="4182429" y="6021599"/>
              <a:ext cx="2783017" cy="77747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Key Meeting </a:t>
              </a:r>
              <a:r>
                <a:rPr lang="en-US" sz="1000" dirty="0" smtClean="0"/>
                <a:t>Insights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No interest in EM and small caps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Sam likes UFC and Real Madrid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000" dirty="0" smtClean="0"/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IN" sz="100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B473B58-0810-439E-92C3-D53477C01BF8}"/>
              </a:ext>
            </a:extLst>
          </p:cNvPr>
          <p:cNvSpPr/>
          <p:nvPr/>
        </p:nvSpPr>
        <p:spPr>
          <a:xfrm>
            <a:off x="0" y="3618481"/>
            <a:ext cx="1254748" cy="721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Historical Investments:</a:t>
            </a:r>
            <a:endParaRPr lang="en-IN" sz="14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EFA7F1FB-58E4-46D3-9442-E2354F0AD7BC}"/>
              </a:ext>
            </a:extLst>
          </p:cNvPr>
          <p:cNvSpPr/>
          <p:nvPr/>
        </p:nvSpPr>
        <p:spPr>
          <a:xfrm>
            <a:off x="3690165" y="3607283"/>
            <a:ext cx="2708276" cy="718054"/>
          </a:xfrm>
          <a:prstGeom prst="roundRect">
            <a:avLst>
              <a:gd name="adj" fmla="val 1362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Historically Invested Funds:</a:t>
            </a:r>
          </a:p>
          <a:p>
            <a:pPr algn="ctr"/>
            <a:r>
              <a:rPr lang="en-US" dirty="0" err="1" smtClean="0"/>
              <a:t>ClearView</a:t>
            </a:r>
            <a:r>
              <a:rPr lang="en-US" dirty="0" smtClean="0"/>
              <a:t> Bond Fund</a:t>
            </a:r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9C18B448-6B04-49BC-B6F3-5A20875A9397}"/>
              </a:ext>
            </a:extLst>
          </p:cNvPr>
          <p:cNvSpPr/>
          <p:nvPr/>
        </p:nvSpPr>
        <p:spPr>
          <a:xfrm>
            <a:off x="6475488" y="3607283"/>
            <a:ext cx="2708276" cy="718054"/>
          </a:xfrm>
          <a:prstGeom prst="roundRect">
            <a:avLst>
              <a:gd name="adj" fmla="val 1362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Historically Invested Asset Classes:</a:t>
            </a:r>
          </a:p>
          <a:p>
            <a:pPr algn="ctr"/>
            <a:r>
              <a:rPr lang="en-US" dirty="0" smtClean="0"/>
              <a:t>Fixed Income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9D7428AA-9CA6-43AB-8958-0D1E4A4179A7}"/>
              </a:ext>
            </a:extLst>
          </p:cNvPr>
          <p:cNvSpPr/>
          <p:nvPr/>
        </p:nvSpPr>
        <p:spPr>
          <a:xfrm>
            <a:off x="9260811" y="3607283"/>
            <a:ext cx="2708276" cy="718054"/>
          </a:xfrm>
          <a:prstGeom prst="roundRect">
            <a:avLst>
              <a:gd name="adj" fmla="val 1362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Similarity between Account’s Historical Investments &amp; Opportunity Investors:</a:t>
            </a:r>
          </a:p>
          <a:p>
            <a:pPr algn="ctr"/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5DFFB63A-045D-4E43-A8C0-728BA67CAA14}"/>
              </a:ext>
            </a:extLst>
          </p:cNvPr>
          <p:cNvSpPr/>
          <p:nvPr/>
        </p:nvSpPr>
        <p:spPr>
          <a:xfrm>
            <a:off x="1394300" y="3607283"/>
            <a:ext cx="2218818" cy="718054"/>
          </a:xfrm>
          <a:prstGeom prst="roundRect">
            <a:avLst>
              <a:gd name="adj" fmla="val 1362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#Movements in the last 1 Year:</a:t>
            </a:r>
          </a:p>
          <a:p>
            <a:pPr algn="ctr"/>
            <a:r>
              <a:rPr lang="en-US" dirty="0" smtClean="0"/>
              <a:t>6 (</a:t>
            </a:r>
            <a:r>
              <a:rPr lang="en-US" dirty="0"/>
              <a:t>9</a:t>
            </a:r>
            <a:r>
              <a:rPr lang="en-US" dirty="0" smtClean="0"/>
              <a:t>M monthly </a:t>
            </a:r>
            <a:r>
              <a:rPr lang="en-US" dirty="0" err="1" smtClean="0"/>
              <a:t>avg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09DA89C2-CAC6-4334-AB4F-B03739CB7B22}"/>
              </a:ext>
            </a:extLst>
          </p:cNvPr>
          <p:cNvSpPr/>
          <p:nvPr/>
        </p:nvSpPr>
        <p:spPr>
          <a:xfrm>
            <a:off x="5636976" y="2693844"/>
            <a:ext cx="1296000" cy="720000"/>
          </a:xfrm>
          <a:prstGeom prst="roundRect">
            <a:avLst>
              <a:gd name="adj" fmla="val 1362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#Avg. Time between Meetings:</a:t>
            </a:r>
          </a:p>
          <a:p>
            <a:pPr algn="ctr"/>
            <a:r>
              <a:rPr lang="en-US" dirty="0"/>
              <a:t>46 days</a:t>
            </a:r>
          </a:p>
        </p:txBody>
      </p:sp>
      <p:sp>
        <p:nvSpPr>
          <p:cNvPr id="47" name="Rectangle: Rounded Corners 26">
            <a:extLst>
              <a:ext uri="{FF2B5EF4-FFF2-40B4-BE49-F238E27FC236}">
                <a16:creationId xmlns:a16="http://schemas.microsoft.com/office/drawing/2014/main" xmlns="" id="{2D4326F1-CE72-4846-8BCE-7EA0C9E89C81}"/>
              </a:ext>
            </a:extLst>
          </p:cNvPr>
          <p:cNvSpPr/>
          <p:nvPr/>
        </p:nvSpPr>
        <p:spPr>
          <a:xfrm>
            <a:off x="7530092" y="1428129"/>
            <a:ext cx="1371600" cy="914400"/>
          </a:xfrm>
          <a:prstGeom prst="roundRect">
            <a:avLst>
              <a:gd name="adj" fmla="val 1362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Expected close date:</a:t>
            </a:r>
            <a:endParaRPr lang="en-US" sz="1050" dirty="0"/>
          </a:p>
          <a:p>
            <a:pPr algn="ctr"/>
            <a:r>
              <a:rPr lang="en-US" dirty="0" smtClean="0"/>
              <a:t>30/11/2019</a:t>
            </a:r>
            <a:endParaRPr lang="en-US" dirty="0"/>
          </a:p>
        </p:txBody>
      </p:sp>
      <p:sp>
        <p:nvSpPr>
          <p:cNvPr id="49" name="Rectangle: Rounded Corners 26">
            <a:extLst>
              <a:ext uri="{FF2B5EF4-FFF2-40B4-BE49-F238E27FC236}">
                <a16:creationId xmlns:a16="http://schemas.microsoft.com/office/drawing/2014/main" xmlns="" id="{2D4326F1-CE72-4846-8BCE-7EA0C9E89C81}"/>
              </a:ext>
            </a:extLst>
          </p:cNvPr>
          <p:cNvSpPr/>
          <p:nvPr/>
        </p:nvSpPr>
        <p:spPr>
          <a:xfrm>
            <a:off x="9064597" y="1428129"/>
            <a:ext cx="1371600" cy="914400"/>
          </a:xfrm>
          <a:prstGeom prst="roundRect">
            <a:avLst>
              <a:gd name="adj" fmla="val 1362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Expected Amount:</a:t>
            </a:r>
            <a:endParaRPr lang="en-US" sz="1050" dirty="0"/>
          </a:p>
          <a:p>
            <a:pPr algn="ctr"/>
            <a:r>
              <a:rPr lang="en-US" dirty="0" smtClean="0"/>
              <a:t>80 M GBP</a:t>
            </a:r>
            <a:endParaRPr lang="en-US" dirty="0"/>
          </a:p>
        </p:txBody>
      </p:sp>
      <p:sp>
        <p:nvSpPr>
          <p:cNvPr id="59" name="Rectangle: Rounded Corners 26">
            <a:extLst>
              <a:ext uri="{FF2B5EF4-FFF2-40B4-BE49-F238E27FC236}">
                <a16:creationId xmlns:a16="http://schemas.microsoft.com/office/drawing/2014/main" xmlns="" id="{2D4326F1-CE72-4846-8BCE-7EA0C9E89C81}"/>
              </a:ext>
            </a:extLst>
          </p:cNvPr>
          <p:cNvSpPr/>
          <p:nvPr/>
        </p:nvSpPr>
        <p:spPr>
          <a:xfrm>
            <a:off x="10599100" y="1439584"/>
            <a:ext cx="1371600" cy="914400"/>
          </a:xfrm>
          <a:prstGeom prst="roundRect">
            <a:avLst>
              <a:gd name="adj" fmla="val 1362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Next Stage conversion probability:</a:t>
            </a:r>
            <a:endParaRPr lang="en-US" sz="1050" dirty="0"/>
          </a:p>
          <a:p>
            <a:pPr algn="ctr"/>
            <a:r>
              <a:rPr lang="en-US" dirty="0" smtClean="0"/>
              <a:t>Moderate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432B22C-0E3A-4F77-B837-F01964374EB0}"/>
              </a:ext>
            </a:extLst>
          </p:cNvPr>
          <p:cNvSpPr/>
          <p:nvPr/>
        </p:nvSpPr>
        <p:spPr>
          <a:xfrm>
            <a:off x="9589981" y="566428"/>
            <a:ext cx="2437413" cy="742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Contact Details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Hamish Bell: Chief Investment Manager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Sam </a:t>
            </a:r>
            <a:r>
              <a:rPr lang="en-US" sz="800" dirty="0" err="1" smtClean="0"/>
              <a:t>Allaedin</a:t>
            </a:r>
            <a:r>
              <a:rPr lang="en-US" sz="800" dirty="0" smtClean="0"/>
              <a:t>: Senior Investment Analyst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 smtClean="0"/>
              <a:t>Justin McLaughlin: </a:t>
            </a:r>
            <a:r>
              <a:rPr lang="en-US" sz="800" dirty="0" smtClean="0"/>
              <a:t>Chief </a:t>
            </a:r>
            <a:r>
              <a:rPr lang="en-US" sz="800" dirty="0"/>
              <a:t>Investment Manager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8285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F8A00-6BCD-42D1-A4A8-A81E0F42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in Asset Management – Overview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15E6340-9B4B-4C39-9C77-8DF319F00857}"/>
              </a:ext>
            </a:extLst>
          </p:cNvPr>
          <p:cNvGrpSpPr/>
          <p:nvPr/>
        </p:nvGrpSpPr>
        <p:grpSpPr>
          <a:xfrm>
            <a:off x="344555" y="1420836"/>
            <a:ext cx="11529393" cy="4496311"/>
            <a:chOff x="344555" y="1394332"/>
            <a:chExt cx="11529393" cy="4496311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xmlns="" id="{3D592A02-99EB-44E1-BEF7-7D9B78520618}"/>
                </a:ext>
              </a:extLst>
            </p:cNvPr>
            <p:cNvGraphicFramePr/>
            <p:nvPr>
              <p:extLst/>
            </p:nvPr>
          </p:nvGraphicFramePr>
          <p:xfrm>
            <a:off x="344557" y="1394332"/>
            <a:ext cx="11529391" cy="7922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D6A8AE26-AF78-48D6-9860-DADEF0C4BB6B}"/>
                </a:ext>
              </a:extLst>
            </p:cNvPr>
            <p:cNvSpPr/>
            <p:nvPr/>
          </p:nvSpPr>
          <p:spPr>
            <a:xfrm>
              <a:off x="344555" y="2398643"/>
              <a:ext cx="3672000" cy="3492000"/>
            </a:xfrm>
            <a:prstGeom prst="roundRect">
              <a:avLst>
                <a:gd name="adj" fmla="val 38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Defining new set of KPIs from multiple consumer touch points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Behavioral segmentation to drive contact &amp; campaign strategy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Personalized digital marketing</a:t>
              </a:r>
              <a:endParaRPr lang="en-IN" sz="16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36DA3D94-E47D-4DD9-AD4D-11A2667A1EA2}"/>
                </a:ext>
              </a:extLst>
            </p:cNvPr>
            <p:cNvSpPr/>
            <p:nvPr/>
          </p:nvSpPr>
          <p:spPr>
            <a:xfrm>
              <a:off x="4233807" y="2398643"/>
              <a:ext cx="3672000" cy="3492000"/>
            </a:xfrm>
            <a:prstGeom prst="roundRect">
              <a:avLst>
                <a:gd name="adj" fmla="val 3875"/>
              </a:avLst>
            </a:prstGeom>
            <a:solidFill>
              <a:srgbClr val="294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Early warning system to alert on critical clients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Meeting setup for sales teams based on consumer activities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Increased process automation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F0C73208-8DBD-4DAE-A205-14BAC33F4642}"/>
                </a:ext>
              </a:extLst>
            </p:cNvPr>
            <p:cNvSpPr/>
            <p:nvPr/>
          </p:nvSpPr>
          <p:spPr>
            <a:xfrm>
              <a:off x="8123059" y="2398643"/>
              <a:ext cx="3672000" cy="3492000"/>
            </a:xfrm>
            <a:prstGeom prst="roundRect">
              <a:avLst>
                <a:gd name="adj" fmla="val 3875"/>
              </a:avLst>
            </a:prstGeom>
            <a:solidFill>
              <a:srgbClr val="112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Fund portfolio decisions based on alternate metrics &amp; financial metrics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“Big data” ingestion from research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Defining specific fund strategies using alternate data for specific asset class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025597D-3788-4B83-AA26-FED36A637AB5}"/>
                </a:ext>
              </a:extLst>
            </p:cNvPr>
            <p:cNvSpPr/>
            <p:nvPr/>
          </p:nvSpPr>
          <p:spPr>
            <a:xfrm>
              <a:off x="344555" y="2398643"/>
              <a:ext cx="3672000" cy="569844"/>
            </a:xfrm>
            <a:prstGeom prst="rect">
              <a:avLst/>
            </a:prstGeom>
            <a:solidFill>
              <a:schemeClr val="bg1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Enhanced lead generation driven by KPIs from digital, CRM &amp; external data due to: </a:t>
              </a:r>
              <a:endParaRPr lang="en-IN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1124B618-AC92-459D-A2FA-67287175CD2F}"/>
                </a:ext>
              </a:extLst>
            </p:cNvPr>
            <p:cNvSpPr/>
            <p:nvPr/>
          </p:nvSpPr>
          <p:spPr>
            <a:xfrm>
              <a:off x="4233807" y="2398643"/>
              <a:ext cx="3672000" cy="569844"/>
            </a:xfrm>
            <a:prstGeom prst="rect">
              <a:avLst/>
            </a:prstGeom>
            <a:solidFill>
              <a:schemeClr val="bg1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Significant decrease in data management costs &amp; 10%-12% additional AUM retained due to:</a:t>
              </a:r>
              <a:endParaRPr lang="en-IN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AE9D78-B2ED-4186-8BC7-6C6C59D66D1D}"/>
                </a:ext>
              </a:extLst>
            </p:cNvPr>
            <p:cNvSpPr/>
            <p:nvPr/>
          </p:nvSpPr>
          <p:spPr>
            <a:xfrm>
              <a:off x="8123059" y="2398643"/>
              <a:ext cx="3672000" cy="569844"/>
            </a:xfrm>
            <a:prstGeom prst="rect">
              <a:avLst/>
            </a:prstGeom>
            <a:solidFill>
              <a:schemeClr val="bg1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u="sng" dirty="0">
                  <a:solidFill>
                    <a:schemeClr val="tx1"/>
                  </a:solidFill>
                </a:rPr>
                <a:t>Proof of concept:</a:t>
              </a:r>
              <a:r>
                <a:rPr lang="en-US" sz="1400" i="1" dirty="0">
                  <a:solidFill>
                    <a:schemeClr val="tx1"/>
                  </a:solidFill>
                </a:rPr>
                <a:t> Depicting Meaningful improvement in fund performance due to:</a:t>
              </a:r>
              <a:endParaRPr lang="en-IN" sz="14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80949-30DE-4071-B581-C7E1F83877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Engagement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256972"/>
      </p:ext>
    </p:extLst>
  </p:cSld>
  <p:clrMapOvr>
    <a:masterClrMapping/>
  </p:clrMapOvr>
</p:sld>
</file>

<file path=ppt/theme/theme1.xml><?xml version="1.0" encoding="utf-8"?>
<a:theme xmlns:a="http://schemas.openxmlformats.org/drawingml/2006/main" name="LV Marketing Theme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57A3"/>
      </a:accent1>
      <a:accent2>
        <a:srgbClr val="7F7F7F"/>
      </a:accent2>
      <a:accent3>
        <a:srgbClr val="4D84BC"/>
      </a:accent3>
      <a:accent4>
        <a:srgbClr val="1AA4AD"/>
      </a:accent4>
      <a:accent5>
        <a:srgbClr val="4D84BC"/>
      </a:accent5>
      <a:accent6>
        <a:srgbClr val="112248"/>
      </a:accent6>
      <a:hlink>
        <a:srgbClr val="1957A3"/>
      </a:hlink>
      <a:folHlink>
        <a:srgbClr val="7F8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V Marketing Theme" id="{6EC8DCDE-9097-4687-A58E-F22E6E03370B}" vid="{F54F3BFF-62C9-4FCD-9277-ADA213999265}"/>
    </a:ext>
  </a:extLst>
</a:theme>
</file>

<file path=ppt/theme/theme2.xml><?xml version="1.0" encoding="utf-8"?>
<a:theme xmlns:a="http://schemas.openxmlformats.org/drawingml/2006/main" name="LV Mkting Theme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57A3"/>
      </a:accent1>
      <a:accent2>
        <a:srgbClr val="7F7F7F"/>
      </a:accent2>
      <a:accent3>
        <a:srgbClr val="4D84BC"/>
      </a:accent3>
      <a:accent4>
        <a:srgbClr val="1AA4AD"/>
      </a:accent4>
      <a:accent5>
        <a:srgbClr val="4D84BC"/>
      </a:accent5>
      <a:accent6>
        <a:srgbClr val="112248"/>
      </a:accent6>
      <a:hlink>
        <a:srgbClr val="1957A3"/>
      </a:hlink>
      <a:folHlink>
        <a:srgbClr val="7F8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V Mkting Theme" id="{5FD5764A-DC24-483A-8F9F-851942A38643}" vid="{36C3421B-C600-4EC0-95F8-65E3346DC7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LV Marketing Theme</Template>
  <TotalTime>3033</TotalTime>
  <Words>1446</Words>
  <Application>Microsoft Office PowerPoint</Application>
  <PresentationFormat>Widescreen</PresentationFormat>
  <Paragraphs>256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Avenir Book</vt:lpstr>
      <vt:lpstr>Calibri</vt:lpstr>
      <vt:lpstr>Calibri Light</vt:lpstr>
      <vt:lpstr>Gill Sans MT</vt:lpstr>
      <vt:lpstr>Open Sans</vt:lpstr>
      <vt:lpstr>Segoe UI</vt:lpstr>
      <vt:lpstr>Times New Roman</vt:lpstr>
      <vt:lpstr>Verdana</vt:lpstr>
      <vt:lpstr>Wingdings</vt:lpstr>
      <vt:lpstr>LV Marketing Theme</vt:lpstr>
      <vt:lpstr>LV Mkting Theme</vt:lpstr>
      <vt:lpstr>ASI – LatentView Engagement</vt:lpstr>
      <vt:lpstr>PowerPoint Presentation</vt:lpstr>
      <vt:lpstr>PowerPoint Presentation</vt:lpstr>
      <vt:lpstr>Project Status</vt:lpstr>
      <vt:lpstr>PowerPoint Presentation</vt:lpstr>
      <vt:lpstr>Opportunity lifecycle analysis for Institutional Investors</vt:lpstr>
      <vt:lpstr>Opportunity Lifecycle Dashboard</vt:lpstr>
      <vt:lpstr>Analytics in Asset Management – Overview</vt:lpstr>
      <vt:lpstr>PowerPoint Presentation</vt:lpstr>
      <vt:lpstr>Proposed Engagement Model for 2020</vt:lpstr>
      <vt:lpstr>Engagement Model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Abhineet Basan</dc:creator>
  <cp:lastModifiedBy>Ankesh karn</cp:lastModifiedBy>
  <cp:revision>1403</cp:revision>
  <dcterms:created xsi:type="dcterms:W3CDTF">2018-07-09T10:37:31Z</dcterms:created>
  <dcterms:modified xsi:type="dcterms:W3CDTF">2019-10-29T14:40:36Z</dcterms:modified>
</cp:coreProperties>
</file>