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7"/>
  </p:notesMasterIdLst>
  <p:sldIdLst>
    <p:sldId id="258" r:id="rId3"/>
    <p:sldId id="1934" r:id="rId4"/>
    <p:sldId id="261" r:id="rId5"/>
    <p:sldId id="193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 Ramakirishna" initials="vR" lastIdx="23" clrIdx="0">
    <p:extLst>
      <p:ext uri="{19B8F6BF-5375-455C-9EA6-DF929625EA0E}">
        <p15:presenceInfo xmlns="" xmlns:p15="http://schemas.microsoft.com/office/powerpoint/2012/main" userId="viswanath Ramakirishna" providerId="None"/>
      </p:ext>
    </p:extLst>
  </p:cmAuthor>
  <p:cmAuthor id="2" name="lenovo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8B4"/>
    <a:srgbClr val="0070C0"/>
    <a:srgbClr val="00B0F0"/>
    <a:srgbClr val="144A8E"/>
    <a:srgbClr val="2F3542"/>
    <a:srgbClr val="B8CEE4"/>
    <a:srgbClr val="009999"/>
    <a:srgbClr val="8497B0"/>
    <a:srgbClr val="13417A"/>
    <a:srgbClr val="C8A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>
      <p:cViewPr>
        <p:scale>
          <a:sx n="80" d="100"/>
          <a:sy n="80" d="100"/>
        </p:scale>
        <p:origin x="-34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5T04:23:27.975" idx="18">
    <p:pos x="10" y="10"/>
    <p:text>Objective part - Pilot alone &amp; business questions - supplier performance kpis related.</p:text>
    <p:extLst>
      <p:ext uri="{C676402C-5697-4E1C-873F-D02D1690AC5C}">
        <p15:threadingInfo xmlns="" xmlns:p15="http://schemas.microsoft.com/office/powerpoint/2012/main" timeZoneBias="60"/>
      </p:ext>
    </p:extLst>
  </p:cm>
  <p:cm authorId="1" dt="2020-05-05T04:24:05.285" idx="19">
    <p:pos x="10" y="218"/>
    <p:text>Remove external data &amp; then say we will use other sources of internal data</p:text>
    <p:extLst mod="1">
      <p:ext uri="{C676402C-5697-4E1C-873F-D02D1690AC5C}">
        <p15:threadingInfo xmlns="" xmlns:p15="http://schemas.microsoft.com/office/powerpoint/2012/main" timeZoneBias="60">
          <p15:parentCm authorId="1" idx="18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5T04:22:14.500" idx="15">
    <p:pos x="19" y="175"/>
    <p:text>Insights module - contracts &amp; other internal data modules with respect to 25-30 suppliers</p:text>
    <p:extLst mod="1">
      <p:ext uri="{C676402C-5697-4E1C-873F-D02D1690AC5C}">
        <p15:threadingInfo xmlns="" xmlns:p15="http://schemas.microsoft.com/office/powerpoint/2012/main" timeZoneBias="60">
          <p15:parentCm authorId="1" idx="14"/>
        </p15:threadingInfo>
      </p:ext>
    </p:extLst>
  </p:cm>
  <p:cm authorId="1" dt="2020-05-05T04:22:48.314" idx="16">
    <p:pos x="19" y="366"/>
    <p:text>Visualization module where you will explain 3-5 business questions that we will answer - Supplier performance analysis related business questions?</p:text>
    <p:extLst mod="1">
      <p:ext uri="{C676402C-5697-4E1C-873F-D02D1690AC5C}">
        <p15:threadingInfo xmlns="" xmlns:p15="http://schemas.microsoft.com/office/powerpoint/2012/main" timeZoneBias="60">
          <p15:parentCm authorId="1" idx="14"/>
        </p15:threadingInfo>
      </p:ext>
    </p:extLst>
  </p:cm>
  <p:cm authorId="1" dt="2020-05-05T04:23:05.862" idx="17">
    <p:pos x="25" y="550"/>
    <p:text>Deliverables associated with that</p:text>
    <p:extLst mod="1">
      <p:ext uri="{C676402C-5697-4E1C-873F-D02D1690AC5C}">
        <p15:threadingInfo xmlns="" xmlns:p15="http://schemas.microsoft.com/office/powerpoint/2012/main" timeZoneBias="60">
          <p15:parentCm authorId="1" idx="14"/>
        </p15:threadingInfo>
      </p:ext>
    </p:extLst>
  </p:cm>
  <p:cm authorId="1" dt="2020-05-05T04:21:22.789" idx="14">
    <p:pos x="10" y="10"/>
    <p:text>Contract Analytics, Insights Module &amp; then visualization module</p:text>
    <p:extLst>
      <p:ext uri="{C676402C-5697-4E1C-873F-D02D1690AC5C}">
        <p15:threadingInfo xmlns="" xmlns:p15="http://schemas.microsoft.com/office/powerpoint/2012/main" timeZoneBias="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5T04:24:18.852" idx="23">
    <p:pos x="10" y="10"/>
    <p:text>Instead of timelines for external data we need to bring in timelines for insights &amp; visualization &amp; also other sources of internal data - ERP, Excels etc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1CE99-2A70-4609-9573-FA382890EAA3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A7D3EC-8D38-42FD-8175-6C23ADD50A33}">
      <dgm:prSet phldrT="[Text]" custT="1"/>
      <dgm:spPr/>
      <dgm:t>
        <a:bodyPr/>
        <a:lstStyle/>
        <a:p>
          <a:r>
            <a:rPr lang="en-US" sz="1800" dirty="0" smtClean="0"/>
            <a:t>CONTRACT ANALYTICS ENGINE</a:t>
          </a:r>
          <a:endParaRPr lang="en-US" sz="1800" dirty="0"/>
        </a:p>
      </dgm:t>
    </dgm:pt>
    <dgm:pt modelId="{DCD01C54-3388-4930-B3CA-1C05315A873C}" type="parTrans" cxnId="{42274ECE-8F8F-4AAC-A118-2D45ED7C1570}">
      <dgm:prSet/>
      <dgm:spPr/>
      <dgm:t>
        <a:bodyPr/>
        <a:lstStyle/>
        <a:p>
          <a:endParaRPr lang="en-US" sz="1400"/>
        </a:p>
      </dgm:t>
    </dgm:pt>
    <dgm:pt modelId="{334CCA42-899A-406B-9BE0-65E1A080E300}" type="sibTrans" cxnId="{42274ECE-8F8F-4AAC-A118-2D45ED7C1570}">
      <dgm:prSet/>
      <dgm:spPr/>
      <dgm:t>
        <a:bodyPr/>
        <a:lstStyle/>
        <a:p>
          <a:endParaRPr lang="en-US" sz="1400"/>
        </a:p>
      </dgm:t>
    </dgm:pt>
    <dgm:pt modelId="{821785E5-CD9D-4C35-9A55-A4041A5625BA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 smtClean="0"/>
            <a:t>EXTERNAL DATA </a:t>
          </a:r>
        </a:p>
        <a:p>
          <a:pPr>
            <a:spcAft>
              <a:spcPct val="35000"/>
            </a:spcAft>
          </a:pPr>
          <a:r>
            <a:rPr lang="en-US" sz="1800" dirty="0" smtClean="0"/>
            <a:t>ENGINE</a:t>
          </a:r>
          <a:endParaRPr lang="en-US" sz="1800" dirty="0"/>
        </a:p>
      </dgm:t>
    </dgm:pt>
    <dgm:pt modelId="{B722002B-B51B-4521-8827-69A03C9E10A1}" type="parTrans" cxnId="{1058E8C8-672C-4844-AC3C-286B0B1988C9}">
      <dgm:prSet/>
      <dgm:spPr/>
      <dgm:t>
        <a:bodyPr/>
        <a:lstStyle/>
        <a:p>
          <a:endParaRPr lang="en-US" sz="1400"/>
        </a:p>
      </dgm:t>
    </dgm:pt>
    <dgm:pt modelId="{2B5D0A8F-767D-4C8D-A010-F2D9CE3E3B94}" type="sibTrans" cxnId="{1058E8C8-672C-4844-AC3C-286B0B1988C9}">
      <dgm:prSet/>
      <dgm:spPr/>
      <dgm:t>
        <a:bodyPr/>
        <a:lstStyle/>
        <a:p>
          <a:endParaRPr lang="en-US" sz="1400"/>
        </a:p>
      </dgm:t>
    </dgm:pt>
    <dgm:pt modelId="{CE9036FF-AB1F-4161-BD6F-9472554150E0}">
      <dgm:prSet phldrT="[Text]" custT="1"/>
      <dgm:spPr/>
      <dgm:t>
        <a:bodyPr/>
        <a:lstStyle/>
        <a:p>
          <a:r>
            <a:rPr lang="en-US" sz="1800" dirty="0" smtClean="0"/>
            <a:t>CENTRALIZED DATA REPOSITORY</a:t>
          </a:r>
          <a:endParaRPr lang="en-US" sz="1800" dirty="0"/>
        </a:p>
      </dgm:t>
    </dgm:pt>
    <dgm:pt modelId="{3842D9BD-3C3A-45C4-AC2A-B4C9A876657A}" type="parTrans" cxnId="{0D77D5C6-DC9E-4063-BEAA-C6EED1693B9C}">
      <dgm:prSet/>
      <dgm:spPr/>
      <dgm:t>
        <a:bodyPr/>
        <a:lstStyle/>
        <a:p>
          <a:endParaRPr lang="en-US" sz="1400"/>
        </a:p>
      </dgm:t>
    </dgm:pt>
    <dgm:pt modelId="{71915BD1-37A7-43D7-AFDF-40787EED8EE4}" type="sibTrans" cxnId="{0D77D5C6-DC9E-4063-BEAA-C6EED1693B9C}">
      <dgm:prSet/>
      <dgm:spPr/>
      <dgm:t>
        <a:bodyPr/>
        <a:lstStyle/>
        <a:p>
          <a:endParaRPr lang="en-US" sz="1400"/>
        </a:p>
      </dgm:t>
    </dgm:pt>
    <dgm:pt modelId="{300247D1-CDD2-4F1B-A4A7-3FFA6F74862E}">
      <dgm:prSet phldrT="[Text]" custT="1"/>
      <dgm:spPr/>
      <dgm:t>
        <a:bodyPr/>
        <a:lstStyle/>
        <a:p>
          <a:r>
            <a:rPr lang="en-US" sz="1800" dirty="0" smtClean="0"/>
            <a:t>HYPOTHESIS TESTING</a:t>
          </a:r>
          <a:endParaRPr lang="en-US" sz="1800" dirty="0"/>
        </a:p>
      </dgm:t>
    </dgm:pt>
    <dgm:pt modelId="{5A1A1DE7-5A66-48D1-AF80-1118962662A6}" type="parTrans" cxnId="{5DBCEFD0-AEE1-45FB-9827-D2C8BE474726}">
      <dgm:prSet/>
      <dgm:spPr/>
      <dgm:t>
        <a:bodyPr/>
        <a:lstStyle/>
        <a:p>
          <a:endParaRPr lang="en-US" sz="1400"/>
        </a:p>
      </dgm:t>
    </dgm:pt>
    <dgm:pt modelId="{CB5B329D-BCEE-4353-A86B-42D552545E04}" type="sibTrans" cxnId="{5DBCEFD0-AEE1-45FB-9827-D2C8BE474726}">
      <dgm:prSet/>
      <dgm:spPr/>
      <dgm:t>
        <a:bodyPr/>
        <a:lstStyle/>
        <a:p>
          <a:endParaRPr lang="en-US" sz="1400"/>
        </a:p>
      </dgm:t>
    </dgm:pt>
    <dgm:pt modelId="{BAF42B95-C9D9-438D-B404-193708B19363}">
      <dgm:prSet phldrT="[Text]" custT="1"/>
      <dgm:spPr/>
      <dgm:t>
        <a:bodyPr/>
        <a:lstStyle/>
        <a:p>
          <a:r>
            <a:rPr lang="en-US" sz="1800" dirty="0" smtClean="0"/>
            <a:t>VISUALIZATION &amp; INSIGHTS</a:t>
          </a:r>
          <a:endParaRPr lang="en-US" sz="1800" dirty="0"/>
        </a:p>
      </dgm:t>
    </dgm:pt>
    <dgm:pt modelId="{F0F2A654-856C-4FD9-978A-730982434333}" type="parTrans" cxnId="{05E35F88-E6DB-4B6F-88BC-F4EF31B1F60F}">
      <dgm:prSet/>
      <dgm:spPr/>
      <dgm:t>
        <a:bodyPr/>
        <a:lstStyle/>
        <a:p>
          <a:endParaRPr lang="en-US" sz="1400"/>
        </a:p>
      </dgm:t>
    </dgm:pt>
    <dgm:pt modelId="{E5BF7FB5-32B5-4F11-AEFB-E5B90498C6FF}" type="sibTrans" cxnId="{05E35F88-E6DB-4B6F-88BC-F4EF31B1F60F}">
      <dgm:prSet/>
      <dgm:spPr/>
      <dgm:t>
        <a:bodyPr/>
        <a:lstStyle/>
        <a:p>
          <a:endParaRPr lang="en-US" sz="1400"/>
        </a:p>
      </dgm:t>
    </dgm:pt>
    <dgm:pt modelId="{94C10FC2-29F0-4DE5-8B2E-C8206ED897C2}" type="pres">
      <dgm:prSet presAssocID="{5741CE99-2A70-4609-9573-FA382890EAA3}" presName="rootnode" presStyleCnt="0">
        <dgm:presLayoutVars>
          <dgm:chMax/>
          <dgm:chPref/>
          <dgm:dir/>
          <dgm:animLvl val="lvl"/>
        </dgm:presLayoutVars>
      </dgm:prSet>
      <dgm:spPr/>
    </dgm:pt>
    <dgm:pt modelId="{B3824475-CFEF-43DE-BC37-003AFA76CAB0}" type="pres">
      <dgm:prSet presAssocID="{99A7D3EC-8D38-42FD-8175-6C23ADD50A33}" presName="composite" presStyleCnt="0"/>
      <dgm:spPr/>
    </dgm:pt>
    <dgm:pt modelId="{31FA34A6-8DCA-469B-9D15-55FE96643BBD}" type="pres">
      <dgm:prSet presAssocID="{99A7D3EC-8D38-42FD-8175-6C23ADD50A33}" presName="LShape" presStyleLbl="alignNode1" presStyleIdx="0" presStyleCnt="9"/>
      <dgm:spPr/>
    </dgm:pt>
    <dgm:pt modelId="{FC8D9742-0AA3-49B8-904A-7234603C950E}" type="pres">
      <dgm:prSet presAssocID="{99A7D3EC-8D38-42FD-8175-6C23ADD50A33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8B0610D-6952-487F-AB88-9CC3CEC6E6B9}" type="pres">
      <dgm:prSet presAssocID="{99A7D3EC-8D38-42FD-8175-6C23ADD50A33}" presName="Triangle" presStyleLbl="alignNode1" presStyleIdx="1" presStyleCnt="9"/>
      <dgm:spPr/>
    </dgm:pt>
    <dgm:pt modelId="{57B8C3FD-7BA3-4562-B8ED-A97C673EE0CB}" type="pres">
      <dgm:prSet presAssocID="{334CCA42-899A-406B-9BE0-65E1A080E300}" presName="sibTrans" presStyleCnt="0"/>
      <dgm:spPr/>
    </dgm:pt>
    <dgm:pt modelId="{56EF73D9-E2C2-4EA8-AA83-F06FE476C30D}" type="pres">
      <dgm:prSet presAssocID="{334CCA42-899A-406B-9BE0-65E1A080E300}" presName="space" presStyleCnt="0"/>
      <dgm:spPr/>
    </dgm:pt>
    <dgm:pt modelId="{140F2001-E412-489A-8418-D14B2964EC4B}" type="pres">
      <dgm:prSet presAssocID="{821785E5-CD9D-4C35-9A55-A4041A5625BA}" presName="composite" presStyleCnt="0"/>
      <dgm:spPr/>
    </dgm:pt>
    <dgm:pt modelId="{0B0656DE-8EC4-45FC-98B2-0B528DAC2F16}" type="pres">
      <dgm:prSet presAssocID="{821785E5-CD9D-4C35-9A55-A4041A5625BA}" presName="LShape" presStyleLbl="alignNode1" presStyleIdx="2" presStyleCnt="9"/>
      <dgm:spPr/>
    </dgm:pt>
    <dgm:pt modelId="{2259081E-9D07-40B8-8571-E9E1192BB145}" type="pres">
      <dgm:prSet presAssocID="{821785E5-CD9D-4C35-9A55-A4041A5625BA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A5156-D72C-4EA4-BEEB-C2FB62D0ED4D}" type="pres">
      <dgm:prSet presAssocID="{821785E5-CD9D-4C35-9A55-A4041A5625BA}" presName="Triangle" presStyleLbl="alignNode1" presStyleIdx="3" presStyleCnt="9"/>
      <dgm:spPr/>
    </dgm:pt>
    <dgm:pt modelId="{83CF1510-8B12-4ED6-AF64-EC2FCE0CD84E}" type="pres">
      <dgm:prSet presAssocID="{2B5D0A8F-767D-4C8D-A010-F2D9CE3E3B94}" presName="sibTrans" presStyleCnt="0"/>
      <dgm:spPr/>
    </dgm:pt>
    <dgm:pt modelId="{9C5FA732-31A5-4608-90E3-540E91D398B4}" type="pres">
      <dgm:prSet presAssocID="{2B5D0A8F-767D-4C8D-A010-F2D9CE3E3B94}" presName="space" presStyleCnt="0"/>
      <dgm:spPr/>
    </dgm:pt>
    <dgm:pt modelId="{D3F89DD1-4158-4AAC-ACEB-3DBC5366BD30}" type="pres">
      <dgm:prSet presAssocID="{CE9036FF-AB1F-4161-BD6F-9472554150E0}" presName="composite" presStyleCnt="0"/>
      <dgm:spPr/>
    </dgm:pt>
    <dgm:pt modelId="{46A35854-3393-4808-8A26-A8E5A3A1E070}" type="pres">
      <dgm:prSet presAssocID="{CE9036FF-AB1F-4161-BD6F-9472554150E0}" presName="LShape" presStyleLbl="alignNode1" presStyleIdx="4" presStyleCnt="9"/>
      <dgm:spPr/>
    </dgm:pt>
    <dgm:pt modelId="{B1352E16-37EC-4984-9AC2-91471C261CFD}" type="pres">
      <dgm:prSet presAssocID="{CE9036FF-AB1F-4161-BD6F-9472554150E0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52C092DA-3A67-41FA-8902-5BB9A2CA9145}" type="pres">
      <dgm:prSet presAssocID="{CE9036FF-AB1F-4161-BD6F-9472554150E0}" presName="Triangle" presStyleLbl="alignNode1" presStyleIdx="5" presStyleCnt="9"/>
      <dgm:spPr/>
    </dgm:pt>
    <dgm:pt modelId="{278385D8-2594-43FE-BC52-07EB9982171A}" type="pres">
      <dgm:prSet presAssocID="{71915BD1-37A7-43D7-AFDF-40787EED8EE4}" presName="sibTrans" presStyleCnt="0"/>
      <dgm:spPr/>
    </dgm:pt>
    <dgm:pt modelId="{B9CC6885-189C-495A-8FC2-ACDC211C6BD8}" type="pres">
      <dgm:prSet presAssocID="{71915BD1-37A7-43D7-AFDF-40787EED8EE4}" presName="space" presStyleCnt="0"/>
      <dgm:spPr/>
    </dgm:pt>
    <dgm:pt modelId="{812BF5BB-11EB-43F3-8AE1-7DC99A42524D}" type="pres">
      <dgm:prSet presAssocID="{300247D1-CDD2-4F1B-A4A7-3FFA6F74862E}" presName="composite" presStyleCnt="0"/>
      <dgm:spPr/>
    </dgm:pt>
    <dgm:pt modelId="{E9093D5C-D846-4531-85A2-82C7F435BB51}" type="pres">
      <dgm:prSet presAssocID="{300247D1-CDD2-4F1B-A4A7-3FFA6F74862E}" presName="LShape" presStyleLbl="alignNode1" presStyleIdx="6" presStyleCnt="9"/>
      <dgm:spPr/>
    </dgm:pt>
    <dgm:pt modelId="{694FF9CE-D45D-4956-9B4F-357C64AA3093}" type="pres">
      <dgm:prSet presAssocID="{300247D1-CDD2-4F1B-A4A7-3FFA6F74862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D0C38-3A5C-4AD6-93E2-17C92283B9A0}" type="pres">
      <dgm:prSet presAssocID="{300247D1-CDD2-4F1B-A4A7-3FFA6F74862E}" presName="Triangle" presStyleLbl="alignNode1" presStyleIdx="7" presStyleCnt="9"/>
      <dgm:spPr/>
    </dgm:pt>
    <dgm:pt modelId="{9FB6FB04-45AB-41C8-9EF2-628387B45D87}" type="pres">
      <dgm:prSet presAssocID="{CB5B329D-BCEE-4353-A86B-42D552545E04}" presName="sibTrans" presStyleCnt="0"/>
      <dgm:spPr/>
    </dgm:pt>
    <dgm:pt modelId="{8A841FF4-CAE5-4708-9508-5F567885E911}" type="pres">
      <dgm:prSet presAssocID="{CB5B329D-BCEE-4353-A86B-42D552545E04}" presName="space" presStyleCnt="0"/>
      <dgm:spPr/>
    </dgm:pt>
    <dgm:pt modelId="{AA73AF12-B79F-45D4-AE76-A2541A11E41D}" type="pres">
      <dgm:prSet presAssocID="{BAF42B95-C9D9-438D-B404-193708B19363}" presName="composite" presStyleCnt="0"/>
      <dgm:spPr/>
    </dgm:pt>
    <dgm:pt modelId="{56606223-5166-430E-AFA9-9B580796B227}" type="pres">
      <dgm:prSet presAssocID="{BAF42B95-C9D9-438D-B404-193708B19363}" presName="LShape" presStyleLbl="alignNode1" presStyleIdx="8" presStyleCnt="9"/>
      <dgm:spPr/>
    </dgm:pt>
    <dgm:pt modelId="{8EEFBF76-C46A-41E4-B05D-ABC165199014}" type="pres">
      <dgm:prSet presAssocID="{BAF42B95-C9D9-438D-B404-193708B19363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C24569-F042-4AEC-A6B3-DFBC508F51EF}" type="presOf" srcId="{BAF42B95-C9D9-438D-B404-193708B19363}" destId="{8EEFBF76-C46A-41E4-B05D-ABC165199014}" srcOrd="0" destOrd="0" presId="urn:microsoft.com/office/officeart/2009/3/layout/StepUpProcess"/>
    <dgm:cxn modelId="{A370A1B3-C250-47A1-8B82-F7ED59C93BCF}" type="presOf" srcId="{300247D1-CDD2-4F1B-A4A7-3FFA6F74862E}" destId="{694FF9CE-D45D-4956-9B4F-357C64AA3093}" srcOrd="0" destOrd="0" presId="urn:microsoft.com/office/officeart/2009/3/layout/StepUpProcess"/>
    <dgm:cxn modelId="{52A68CA7-9451-4482-94FB-3206A8AD006A}" type="presOf" srcId="{CE9036FF-AB1F-4161-BD6F-9472554150E0}" destId="{B1352E16-37EC-4984-9AC2-91471C261CFD}" srcOrd="0" destOrd="0" presId="urn:microsoft.com/office/officeart/2009/3/layout/StepUpProcess"/>
    <dgm:cxn modelId="{45FCE49B-D589-4CFF-AD69-9A0A9A3BEBD1}" type="presOf" srcId="{5741CE99-2A70-4609-9573-FA382890EAA3}" destId="{94C10FC2-29F0-4DE5-8B2E-C8206ED897C2}" srcOrd="0" destOrd="0" presId="urn:microsoft.com/office/officeart/2009/3/layout/StepUpProcess"/>
    <dgm:cxn modelId="{42274ECE-8F8F-4AAC-A118-2D45ED7C1570}" srcId="{5741CE99-2A70-4609-9573-FA382890EAA3}" destId="{99A7D3EC-8D38-42FD-8175-6C23ADD50A33}" srcOrd="0" destOrd="0" parTransId="{DCD01C54-3388-4930-B3CA-1C05315A873C}" sibTransId="{334CCA42-899A-406B-9BE0-65E1A080E300}"/>
    <dgm:cxn modelId="{47D180B2-65DD-4D7A-98EB-22B9B9B678F7}" type="presOf" srcId="{821785E5-CD9D-4C35-9A55-A4041A5625BA}" destId="{2259081E-9D07-40B8-8571-E9E1192BB145}" srcOrd="0" destOrd="0" presId="urn:microsoft.com/office/officeart/2009/3/layout/StepUpProcess"/>
    <dgm:cxn modelId="{5DBCEFD0-AEE1-45FB-9827-D2C8BE474726}" srcId="{5741CE99-2A70-4609-9573-FA382890EAA3}" destId="{300247D1-CDD2-4F1B-A4A7-3FFA6F74862E}" srcOrd="3" destOrd="0" parTransId="{5A1A1DE7-5A66-48D1-AF80-1118962662A6}" sibTransId="{CB5B329D-BCEE-4353-A86B-42D552545E04}"/>
    <dgm:cxn modelId="{05E35F88-E6DB-4B6F-88BC-F4EF31B1F60F}" srcId="{5741CE99-2A70-4609-9573-FA382890EAA3}" destId="{BAF42B95-C9D9-438D-B404-193708B19363}" srcOrd="4" destOrd="0" parTransId="{F0F2A654-856C-4FD9-978A-730982434333}" sibTransId="{E5BF7FB5-32B5-4F11-AEFB-E5B90498C6FF}"/>
    <dgm:cxn modelId="{0D77D5C6-DC9E-4063-BEAA-C6EED1693B9C}" srcId="{5741CE99-2A70-4609-9573-FA382890EAA3}" destId="{CE9036FF-AB1F-4161-BD6F-9472554150E0}" srcOrd="2" destOrd="0" parTransId="{3842D9BD-3C3A-45C4-AC2A-B4C9A876657A}" sibTransId="{71915BD1-37A7-43D7-AFDF-40787EED8EE4}"/>
    <dgm:cxn modelId="{F4E44C15-1998-405E-AECB-9077C35B74CA}" type="presOf" srcId="{99A7D3EC-8D38-42FD-8175-6C23ADD50A33}" destId="{FC8D9742-0AA3-49B8-904A-7234603C950E}" srcOrd="0" destOrd="0" presId="urn:microsoft.com/office/officeart/2009/3/layout/StepUpProcess"/>
    <dgm:cxn modelId="{1058E8C8-672C-4844-AC3C-286B0B1988C9}" srcId="{5741CE99-2A70-4609-9573-FA382890EAA3}" destId="{821785E5-CD9D-4C35-9A55-A4041A5625BA}" srcOrd="1" destOrd="0" parTransId="{B722002B-B51B-4521-8827-69A03C9E10A1}" sibTransId="{2B5D0A8F-767D-4C8D-A010-F2D9CE3E3B94}"/>
    <dgm:cxn modelId="{7531A035-1D56-4680-9B45-F274C92294D0}" type="presParOf" srcId="{94C10FC2-29F0-4DE5-8B2E-C8206ED897C2}" destId="{B3824475-CFEF-43DE-BC37-003AFA76CAB0}" srcOrd="0" destOrd="0" presId="urn:microsoft.com/office/officeart/2009/3/layout/StepUpProcess"/>
    <dgm:cxn modelId="{E05E251A-2C6A-4229-B037-FD1A71E08A14}" type="presParOf" srcId="{B3824475-CFEF-43DE-BC37-003AFA76CAB0}" destId="{31FA34A6-8DCA-469B-9D15-55FE96643BBD}" srcOrd="0" destOrd="0" presId="urn:microsoft.com/office/officeart/2009/3/layout/StepUpProcess"/>
    <dgm:cxn modelId="{CC29E7C3-3A42-4BCE-88FD-58BAD119CD5F}" type="presParOf" srcId="{B3824475-CFEF-43DE-BC37-003AFA76CAB0}" destId="{FC8D9742-0AA3-49B8-904A-7234603C950E}" srcOrd="1" destOrd="0" presId="urn:microsoft.com/office/officeart/2009/3/layout/StepUpProcess"/>
    <dgm:cxn modelId="{0816A6DD-4D03-402F-9AB6-2DEBCBB85E72}" type="presParOf" srcId="{B3824475-CFEF-43DE-BC37-003AFA76CAB0}" destId="{98B0610D-6952-487F-AB88-9CC3CEC6E6B9}" srcOrd="2" destOrd="0" presId="urn:microsoft.com/office/officeart/2009/3/layout/StepUpProcess"/>
    <dgm:cxn modelId="{F3BAECB8-9337-4FBC-ABAB-5B545C528447}" type="presParOf" srcId="{94C10FC2-29F0-4DE5-8B2E-C8206ED897C2}" destId="{57B8C3FD-7BA3-4562-B8ED-A97C673EE0CB}" srcOrd="1" destOrd="0" presId="urn:microsoft.com/office/officeart/2009/3/layout/StepUpProcess"/>
    <dgm:cxn modelId="{C03E90F8-CB09-4208-9BAE-C6D6FE157764}" type="presParOf" srcId="{57B8C3FD-7BA3-4562-B8ED-A97C673EE0CB}" destId="{56EF73D9-E2C2-4EA8-AA83-F06FE476C30D}" srcOrd="0" destOrd="0" presId="urn:microsoft.com/office/officeart/2009/3/layout/StepUpProcess"/>
    <dgm:cxn modelId="{F0DD5A2D-86AF-42F2-8CC2-28DADE4A8D13}" type="presParOf" srcId="{94C10FC2-29F0-4DE5-8B2E-C8206ED897C2}" destId="{140F2001-E412-489A-8418-D14B2964EC4B}" srcOrd="2" destOrd="0" presId="urn:microsoft.com/office/officeart/2009/3/layout/StepUpProcess"/>
    <dgm:cxn modelId="{C56CE3C4-42DB-4BE9-902A-A34DB6A16B93}" type="presParOf" srcId="{140F2001-E412-489A-8418-D14B2964EC4B}" destId="{0B0656DE-8EC4-45FC-98B2-0B528DAC2F16}" srcOrd="0" destOrd="0" presId="urn:microsoft.com/office/officeart/2009/3/layout/StepUpProcess"/>
    <dgm:cxn modelId="{7807F3EE-3A50-42AA-A8BE-EEBDB752B1CD}" type="presParOf" srcId="{140F2001-E412-489A-8418-D14B2964EC4B}" destId="{2259081E-9D07-40B8-8571-E9E1192BB145}" srcOrd="1" destOrd="0" presId="urn:microsoft.com/office/officeart/2009/3/layout/StepUpProcess"/>
    <dgm:cxn modelId="{D0D1D937-477B-4770-AD0E-B04F790236CA}" type="presParOf" srcId="{140F2001-E412-489A-8418-D14B2964EC4B}" destId="{EF3A5156-D72C-4EA4-BEEB-C2FB62D0ED4D}" srcOrd="2" destOrd="0" presId="urn:microsoft.com/office/officeart/2009/3/layout/StepUpProcess"/>
    <dgm:cxn modelId="{C34D6B7E-07E9-4869-AC0F-E735469F3E7D}" type="presParOf" srcId="{94C10FC2-29F0-4DE5-8B2E-C8206ED897C2}" destId="{83CF1510-8B12-4ED6-AF64-EC2FCE0CD84E}" srcOrd="3" destOrd="0" presId="urn:microsoft.com/office/officeart/2009/3/layout/StepUpProcess"/>
    <dgm:cxn modelId="{C5D9AD54-8449-4A3C-BD96-F3AF1BD8A5D3}" type="presParOf" srcId="{83CF1510-8B12-4ED6-AF64-EC2FCE0CD84E}" destId="{9C5FA732-31A5-4608-90E3-540E91D398B4}" srcOrd="0" destOrd="0" presId="urn:microsoft.com/office/officeart/2009/3/layout/StepUpProcess"/>
    <dgm:cxn modelId="{0E3C0DA1-CA62-440E-BBC5-E13F314AD307}" type="presParOf" srcId="{94C10FC2-29F0-4DE5-8B2E-C8206ED897C2}" destId="{D3F89DD1-4158-4AAC-ACEB-3DBC5366BD30}" srcOrd="4" destOrd="0" presId="urn:microsoft.com/office/officeart/2009/3/layout/StepUpProcess"/>
    <dgm:cxn modelId="{4484839D-0A3C-42DB-AFAA-B560121D425D}" type="presParOf" srcId="{D3F89DD1-4158-4AAC-ACEB-3DBC5366BD30}" destId="{46A35854-3393-4808-8A26-A8E5A3A1E070}" srcOrd="0" destOrd="0" presId="urn:microsoft.com/office/officeart/2009/3/layout/StepUpProcess"/>
    <dgm:cxn modelId="{7A0D157F-FB66-42F2-811C-599FDAE7178B}" type="presParOf" srcId="{D3F89DD1-4158-4AAC-ACEB-3DBC5366BD30}" destId="{B1352E16-37EC-4984-9AC2-91471C261CFD}" srcOrd="1" destOrd="0" presId="urn:microsoft.com/office/officeart/2009/3/layout/StepUpProcess"/>
    <dgm:cxn modelId="{4E6F0623-6F33-40E6-BF52-4AE16CFF0B9C}" type="presParOf" srcId="{D3F89DD1-4158-4AAC-ACEB-3DBC5366BD30}" destId="{52C092DA-3A67-41FA-8902-5BB9A2CA9145}" srcOrd="2" destOrd="0" presId="urn:microsoft.com/office/officeart/2009/3/layout/StepUpProcess"/>
    <dgm:cxn modelId="{6AD150BA-BDC3-4AB7-8CB6-375A83B75074}" type="presParOf" srcId="{94C10FC2-29F0-4DE5-8B2E-C8206ED897C2}" destId="{278385D8-2594-43FE-BC52-07EB9982171A}" srcOrd="5" destOrd="0" presId="urn:microsoft.com/office/officeart/2009/3/layout/StepUpProcess"/>
    <dgm:cxn modelId="{FCF7C921-28F5-4B42-B547-A72C9E5B4546}" type="presParOf" srcId="{278385D8-2594-43FE-BC52-07EB9982171A}" destId="{B9CC6885-189C-495A-8FC2-ACDC211C6BD8}" srcOrd="0" destOrd="0" presId="urn:microsoft.com/office/officeart/2009/3/layout/StepUpProcess"/>
    <dgm:cxn modelId="{E7068BA0-8730-4464-B4A3-DCA27E736477}" type="presParOf" srcId="{94C10FC2-29F0-4DE5-8B2E-C8206ED897C2}" destId="{812BF5BB-11EB-43F3-8AE1-7DC99A42524D}" srcOrd="6" destOrd="0" presId="urn:microsoft.com/office/officeart/2009/3/layout/StepUpProcess"/>
    <dgm:cxn modelId="{B467E040-85B2-4966-83F3-6E3B7BD82A11}" type="presParOf" srcId="{812BF5BB-11EB-43F3-8AE1-7DC99A42524D}" destId="{E9093D5C-D846-4531-85A2-82C7F435BB51}" srcOrd="0" destOrd="0" presId="urn:microsoft.com/office/officeart/2009/3/layout/StepUpProcess"/>
    <dgm:cxn modelId="{AB838C36-7F04-41FB-AA42-B467954FDC1F}" type="presParOf" srcId="{812BF5BB-11EB-43F3-8AE1-7DC99A42524D}" destId="{694FF9CE-D45D-4956-9B4F-357C64AA3093}" srcOrd="1" destOrd="0" presId="urn:microsoft.com/office/officeart/2009/3/layout/StepUpProcess"/>
    <dgm:cxn modelId="{F2589AAC-2C0E-47D6-AA55-82F12943BD24}" type="presParOf" srcId="{812BF5BB-11EB-43F3-8AE1-7DC99A42524D}" destId="{66ED0C38-3A5C-4AD6-93E2-17C92283B9A0}" srcOrd="2" destOrd="0" presId="urn:microsoft.com/office/officeart/2009/3/layout/StepUpProcess"/>
    <dgm:cxn modelId="{C51123D4-4628-4F34-927F-DEC97DB77D86}" type="presParOf" srcId="{94C10FC2-29F0-4DE5-8B2E-C8206ED897C2}" destId="{9FB6FB04-45AB-41C8-9EF2-628387B45D87}" srcOrd="7" destOrd="0" presId="urn:microsoft.com/office/officeart/2009/3/layout/StepUpProcess"/>
    <dgm:cxn modelId="{854B4170-F265-4906-B676-54BB2BC1D1A3}" type="presParOf" srcId="{9FB6FB04-45AB-41C8-9EF2-628387B45D87}" destId="{8A841FF4-CAE5-4708-9508-5F567885E911}" srcOrd="0" destOrd="0" presId="urn:microsoft.com/office/officeart/2009/3/layout/StepUpProcess"/>
    <dgm:cxn modelId="{49A65FB2-AD10-4491-B74F-F1284D294708}" type="presParOf" srcId="{94C10FC2-29F0-4DE5-8B2E-C8206ED897C2}" destId="{AA73AF12-B79F-45D4-AE76-A2541A11E41D}" srcOrd="8" destOrd="0" presId="urn:microsoft.com/office/officeart/2009/3/layout/StepUpProcess"/>
    <dgm:cxn modelId="{8A58F516-BB47-4028-B602-85A0B37E178B}" type="presParOf" srcId="{AA73AF12-B79F-45D4-AE76-A2541A11E41D}" destId="{56606223-5166-430E-AFA9-9B580796B227}" srcOrd="0" destOrd="0" presId="urn:microsoft.com/office/officeart/2009/3/layout/StepUpProcess"/>
    <dgm:cxn modelId="{EF623712-2D0F-43C6-8F17-553C3E817C2D}" type="presParOf" srcId="{AA73AF12-B79F-45D4-AE76-A2541A11E41D}" destId="{8EEFBF76-C46A-41E4-B05D-ABC16519901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A34A6-8DCA-469B-9D15-55FE96643BBD}">
      <dsp:nvSpPr>
        <dsp:cNvPr id="0" name=""/>
        <dsp:cNvSpPr/>
      </dsp:nvSpPr>
      <dsp:spPr>
        <a:xfrm rot="5400000">
          <a:off x="445543" y="2037341"/>
          <a:ext cx="1312275" cy="218359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D9742-0AA3-49B8-904A-7234603C950E}">
      <dsp:nvSpPr>
        <dsp:cNvPr id="0" name=""/>
        <dsp:cNvSpPr/>
      </dsp:nvSpPr>
      <dsp:spPr>
        <a:xfrm>
          <a:off x="226492" y="2689766"/>
          <a:ext cx="1971363" cy="172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CONTRACT ANALYTICS ENGINE</a:t>
          </a:r>
          <a:endParaRPr lang="en-US" sz="1800" kern="1200" dirty="0"/>
        </a:p>
      </dsp:txBody>
      <dsp:txXfrm>
        <a:off x="226492" y="2689766"/>
        <a:ext cx="1971363" cy="1728016"/>
      </dsp:txXfrm>
    </dsp:sp>
    <dsp:sp modelId="{98B0610D-6952-487F-AB88-9CC3CEC6E6B9}">
      <dsp:nvSpPr>
        <dsp:cNvPr id="0" name=""/>
        <dsp:cNvSpPr/>
      </dsp:nvSpPr>
      <dsp:spPr>
        <a:xfrm>
          <a:off x="1825901" y="1876582"/>
          <a:ext cx="371955" cy="371955"/>
        </a:xfrm>
        <a:prstGeom prst="triangle">
          <a:avLst>
            <a:gd name="adj" fmla="val 100000"/>
          </a:avLst>
        </a:prstGeom>
        <a:solidFill>
          <a:schemeClr val="accent5">
            <a:hueOff val="83902"/>
            <a:satOff val="2059"/>
            <a:lumOff val="-4313"/>
            <a:alphaOff val="0"/>
          </a:schemeClr>
        </a:solidFill>
        <a:ln w="12700" cap="flat" cmpd="sng" algn="ctr">
          <a:solidFill>
            <a:schemeClr val="accent5">
              <a:hueOff val="83902"/>
              <a:satOff val="2059"/>
              <a:lumOff val="-43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656DE-8EC4-45FC-98B2-0B528DAC2F16}">
      <dsp:nvSpPr>
        <dsp:cNvPr id="0" name=""/>
        <dsp:cNvSpPr/>
      </dsp:nvSpPr>
      <dsp:spPr>
        <a:xfrm rot="5400000">
          <a:off x="2858878" y="1440159"/>
          <a:ext cx="1312275" cy="218359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167804"/>
            <a:satOff val="4118"/>
            <a:lumOff val="-8627"/>
            <a:alphaOff val="0"/>
          </a:schemeClr>
        </a:solidFill>
        <a:ln w="12700" cap="flat" cmpd="sng" algn="ctr">
          <a:solidFill>
            <a:schemeClr val="accent5">
              <a:hueOff val="167804"/>
              <a:satOff val="4118"/>
              <a:lumOff val="-86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9081E-9D07-40B8-8571-E9E1192BB145}">
      <dsp:nvSpPr>
        <dsp:cNvPr id="0" name=""/>
        <dsp:cNvSpPr/>
      </dsp:nvSpPr>
      <dsp:spPr>
        <a:xfrm>
          <a:off x="2639827" y="2092584"/>
          <a:ext cx="1971363" cy="172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/>
            <a:t>EXTERNAL DATA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ENGINE</a:t>
          </a:r>
          <a:endParaRPr lang="en-US" sz="1800" kern="1200" dirty="0"/>
        </a:p>
      </dsp:txBody>
      <dsp:txXfrm>
        <a:off x="2639827" y="2092584"/>
        <a:ext cx="1971363" cy="1728016"/>
      </dsp:txXfrm>
    </dsp:sp>
    <dsp:sp modelId="{EF3A5156-D72C-4EA4-BEEB-C2FB62D0ED4D}">
      <dsp:nvSpPr>
        <dsp:cNvPr id="0" name=""/>
        <dsp:cNvSpPr/>
      </dsp:nvSpPr>
      <dsp:spPr>
        <a:xfrm>
          <a:off x="4239235" y="1279400"/>
          <a:ext cx="371955" cy="371955"/>
        </a:xfrm>
        <a:prstGeom prst="triangle">
          <a:avLst>
            <a:gd name="adj" fmla="val 100000"/>
          </a:avLst>
        </a:prstGeom>
        <a:solidFill>
          <a:schemeClr val="accent5">
            <a:hueOff val="251707"/>
            <a:satOff val="6177"/>
            <a:lumOff val="-12940"/>
            <a:alphaOff val="0"/>
          </a:schemeClr>
        </a:solidFill>
        <a:ln w="12700" cap="flat" cmpd="sng" algn="ctr">
          <a:solidFill>
            <a:schemeClr val="accent5">
              <a:hueOff val="251707"/>
              <a:satOff val="6177"/>
              <a:lumOff val="-129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35854-3393-4808-8A26-A8E5A3A1E070}">
      <dsp:nvSpPr>
        <dsp:cNvPr id="0" name=""/>
        <dsp:cNvSpPr/>
      </dsp:nvSpPr>
      <dsp:spPr>
        <a:xfrm rot="5400000">
          <a:off x="5272213" y="842977"/>
          <a:ext cx="1312275" cy="218359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335609"/>
            <a:satOff val="8236"/>
            <a:lumOff val="-17254"/>
            <a:alphaOff val="0"/>
          </a:schemeClr>
        </a:solidFill>
        <a:ln w="12700" cap="flat" cmpd="sng" algn="ctr">
          <a:solidFill>
            <a:schemeClr val="accent5">
              <a:hueOff val="335609"/>
              <a:satOff val="8236"/>
              <a:lumOff val="-172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52E16-37EC-4984-9AC2-91471C261CFD}">
      <dsp:nvSpPr>
        <dsp:cNvPr id="0" name=""/>
        <dsp:cNvSpPr/>
      </dsp:nvSpPr>
      <dsp:spPr>
        <a:xfrm>
          <a:off x="5053161" y="1495402"/>
          <a:ext cx="1971363" cy="172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CENTRALIZED DATA REPOSITORY</a:t>
          </a:r>
          <a:endParaRPr lang="en-US" sz="1800" kern="1200" dirty="0"/>
        </a:p>
      </dsp:txBody>
      <dsp:txXfrm>
        <a:off x="5053161" y="1495402"/>
        <a:ext cx="1971363" cy="1728016"/>
      </dsp:txXfrm>
    </dsp:sp>
    <dsp:sp modelId="{52C092DA-3A67-41FA-8902-5BB9A2CA9145}">
      <dsp:nvSpPr>
        <dsp:cNvPr id="0" name=""/>
        <dsp:cNvSpPr/>
      </dsp:nvSpPr>
      <dsp:spPr>
        <a:xfrm>
          <a:off x="6652570" y="682218"/>
          <a:ext cx="371955" cy="371955"/>
        </a:xfrm>
        <a:prstGeom prst="triangle">
          <a:avLst>
            <a:gd name="adj" fmla="val 100000"/>
          </a:avLst>
        </a:prstGeom>
        <a:solidFill>
          <a:schemeClr val="accent5">
            <a:hueOff val="419511"/>
            <a:satOff val="10294"/>
            <a:lumOff val="-21567"/>
            <a:alphaOff val="0"/>
          </a:schemeClr>
        </a:solidFill>
        <a:ln w="12700" cap="flat" cmpd="sng" algn="ctr">
          <a:solidFill>
            <a:schemeClr val="accent5">
              <a:hueOff val="419511"/>
              <a:satOff val="10294"/>
              <a:lumOff val="-215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93D5C-D846-4531-85A2-82C7F435BB51}">
      <dsp:nvSpPr>
        <dsp:cNvPr id="0" name=""/>
        <dsp:cNvSpPr/>
      </dsp:nvSpPr>
      <dsp:spPr>
        <a:xfrm rot="5400000">
          <a:off x="7685547" y="245795"/>
          <a:ext cx="1312275" cy="218359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503413"/>
            <a:satOff val="12353"/>
            <a:lumOff val="-25881"/>
            <a:alphaOff val="0"/>
          </a:schemeClr>
        </a:solidFill>
        <a:ln w="12700" cap="flat" cmpd="sng" algn="ctr">
          <a:solidFill>
            <a:schemeClr val="accent5">
              <a:hueOff val="503413"/>
              <a:satOff val="12353"/>
              <a:lumOff val="-258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FF9CE-D45D-4956-9B4F-357C64AA3093}">
      <dsp:nvSpPr>
        <dsp:cNvPr id="0" name=""/>
        <dsp:cNvSpPr/>
      </dsp:nvSpPr>
      <dsp:spPr>
        <a:xfrm>
          <a:off x="7466496" y="898220"/>
          <a:ext cx="1971363" cy="172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HYPOTHESIS TESTING</a:t>
          </a:r>
          <a:endParaRPr lang="en-US" sz="1800" kern="1200" dirty="0"/>
        </a:p>
      </dsp:txBody>
      <dsp:txXfrm>
        <a:off x="7466496" y="898220"/>
        <a:ext cx="1971363" cy="1728016"/>
      </dsp:txXfrm>
    </dsp:sp>
    <dsp:sp modelId="{66ED0C38-3A5C-4AD6-93E2-17C92283B9A0}">
      <dsp:nvSpPr>
        <dsp:cNvPr id="0" name=""/>
        <dsp:cNvSpPr/>
      </dsp:nvSpPr>
      <dsp:spPr>
        <a:xfrm>
          <a:off x="9065904" y="85036"/>
          <a:ext cx="371955" cy="371955"/>
        </a:xfrm>
        <a:prstGeom prst="triangle">
          <a:avLst>
            <a:gd name="adj" fmla="val 100000"/>
          </a:avLst>
        </a:prstGeom>
        <a:solidFill>
          <a:schemeClr val="accent5">
            <a:hueOff val="587316"/>
            <a:satOff val="14412"/>
            <a:lumOff val="-30195"/>
            <a:alphaOff val="0"/>
          </a:schemeClr>
        </a:solidFill>
        <a:ln w="12700" cap="flat" cmpd="sng" algn="ctr">
          <a:solidFill>
            <a:schemeClr val="accent5">
              <a:hueOff val="587316"/>
              <a:satOff val="14412"/>
              <a:lumOff val="-301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06223-5166-430E-AFA9-9B580796B227}">
      <dsp:nvSpPr>
        <dsp:cNvPr id="0" name=""/>
        <dsp:cNvSpPr/>
      </dsp:nvSpPr>
      <dsp:spPr>
        <a:xfrm rot="5400000">
          <a:off x="10098882" y="-351386"/>
          <a:ext cx="1312275" cy="218359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671218"/>
            <a:satOff val="16471"/>
            <a:lumOff val="-34508"/>
            <a:alphaOff val="0"/>
          </a:schemeClr>
        </a:solidFill>
        <a:ln w="12700" cap="flat" cmpd="sng" algn="ctr">
          <a:solidFill>
            <a:schemeClr val="accent5">
              <a:hueOff val="671218"/>
              <a:satOff val="16471"/>
              <a:lumOff val="-34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FBF76-C46A-41E4-B05D-ABC165199014}">
      <dsp:nvSpPr>
        <dsp:cNvPr id="0" name=""/>
        <dsp:cNvSpPr/>
      </dsp:nvSpPr>
      <dsp:spPr>
        <a:xfrm>
          <a:off x="9879830" y="301038"/>
          <a:ext cx="1971363" cy="172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VISUALIZATION &amp; INSIGHTS</a:t>
          </a:r>
          <a:endParaRPr lang="en-US" sz="1800" kern="1200" dirty="0"/>
        </a:p>
      </dsp:txBody>
      <dsp:txXfrm>
        <a:off x="9879830" y="301038"/>
        <a:ext cx="1971363" cy="1728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81EBA-A076-4FFC-8968-B74B6216A140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91E1D-0E33-4E39-8C07-8B468157F1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91E1D-0E33-4E39-8C07-8B468157F15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1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91E1D-0E33-4E39-8C07-8B468157F15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1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scoring, call out data points for KPI. External data sources Company financials and public data Blogs news forums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3963A-7C9C-4DD7-8452-7A8D06499B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8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atentView/" TargetMode="External"/><Relationship Id="rId7" Type="http://schemas.openxmlformats.org/officeDocument/2006/relationships/hyperlink" Target="https://www.latentview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latentview.com/blog/" TargetMode="External"/><Relationship Id="rId5" Type="http://schemas.openxmlformats.org/officeDocument/2006/relationships/hyperlink" Target="https://www.linkedin.com/company/latentview" TargetMode="External"/><Relationship Id="rId4" Type="http://schemas.openxmlformats.org/officeDocument/2006/relationships/hyperlink" Target="https://twitter.com/latentview?lang=en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A4344E-8840-41DC-8090-C221A510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B17655-7070-40F5-8DCF-A8D75231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7DE74A2D-83BB-441E-9221-A853A7C34EAB}"/>
              </a:ext>
            </a:extLst>
          </p:cNvPr>
          <p:cNvSpPr txBox="1">
            <a:spLocks/>
          </p:cNvSpPr>
          <p:nvPr/>
        </p:nvSpPr>
        <p:spPr>
          <a:xfrm>
            <a:off x="72564" y="6527800"/>
            <a:ext cx="274864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2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r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01168"/>
            <a:ext cx="12191999" cy="38404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3"/>
          </p:nvPr>
        </p:nvSpPr>
        <p:spPr>
          <a:xfrm>
            <a:off x="11257934" y="6492875"/>
            <a:ext cx="934065" cy="365125"/>
          </a:xfrm>
        </p:spPr>
        <p:txBody>
          <a:bodyPr/>
          <a:lstStyle/>
          <a:p>
            <a:fld id="{017F978A-4048-4358-9343-69F8E58C9E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63251" y="20032"/>
            <a:ext cx="1219200" cy="841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1303" y="34546"/>
            <a:ext cx="1181623" cy="871657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2983E211-5213-4681-8E3B-8A9EC476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556529" y="6546663"/>
            <a:ext cx="4114800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8355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0" y="0"/>
            <a:ext cx="12192000" cy="4611584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821343" y="960009"/>
            <a:ext cx="3879577" cy="618564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Cover page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BE69B08-3482-49FC-A617-0DB4DAC84B53}"/>
              </a:ext>
            </a:extLst>
          </p:cNvPr>
          <p:cNvSpPr/>
          <p:nvPr/>
        </p:nvSpPr>
        <p:spPr>
          <a:xfrm>
            <a:off x="0" y="4611584"/>
            <a:ext cx="12192000" cy="2246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C81C4B-C5DA-4899-A75E-9654BAB68B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2499" y="4522684"/>
            <a:ext cx="3129501" cy="2212918"/>
          </a:xfrm>
          <a:prstGeom prst="rect">
            <a:avLst/>
          </a:prstGeom>
        </p:spPr>
      </p:pic>
      <p:sp>
        <p:nvSpPr>
          <p:cNvPr id="10" name="Content Placeholder 59">
            <a:extLst>
              <a:ext uri="{FF2B5EF4-FFF2-40B4-BE49-F238E27FC236}">
                <a16:creationId xmlns="" xmlns:a16="http://schemas.microsoft.com/office/drawing/2014/main" id="{5B0B0397-412B-4B04-A5E8-7B4CD5A1C0E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21343" y="2127612"/>
            <a:ext cx="4254313" cy="457200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Content Placeholder 59">
            <a:extLst>
              <a:ext uri="{FF2B5EF4-FFF2-40B4-BE49-F238E27FC236}">
                <a16:creationId xmlns="" xmlns:a16="http://schemas.microsoft.com/office/drawing/2014/main" id="{359C7133-707C-454A-9CAC-5B147D950A9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343" y="2562351"/>
            <a:ext cx="2637248" cy="42695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8" name="Content Placeholder 59">
            <a:extLst>
              <a:ext uri="{FF2B5EF4-FFF2-40B4-BE49-F238E27FC236}">
                <a16:creationId xmlns="" xmlns:a16="http://schemas.microsoft.com/office/drawing/2014/main" id="{359C7133-707C-454A-9CAC-5B147D950A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1343" y="4095726"/>
            <a:ext cx="2637248" cy="42695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284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A4344E-8840-41DC-8090-C221A510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B17655-7070-40F5-8DCF-A8D75231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7DE74A2D-83BB-441E-9221-A853A7C34EAB}"/>
              </a:ext>
            </a:extLst>
          </p:cNvPr>
          <p:cNvSpPr txBox="1">
            <a:spLocks/>
          </p:cNvSpPr>
          <p:nvPr/>
        </p:nvSpPr>
        <p:spPr>
          <a:xfrm>
            <a:off x="72564" y="6527800"/>
            <a:ext cx="274864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9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7DE74A2D-83BB-441E-9221-A853A7C34EAB}"/>
              </a:ext>
            </a:extLst>
          </p:cNvPr>
          <p:cNvSpPr txBox="1">
            <a:spLocks/>
          </p:cNvSpPr>
          <p:nvPr/>
        </p:nvSpPr>
        <p:spPr>
          <a:xfrm>
            <a:off x="72564" y="6527800"/>
            <a:ext cx="274864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26">
            <a:extLst>
              <a:ext uri="{FF2B5EF4-FFF2-40B4-BE49-F238E27FC236}">
                <a16:creationId xmlns="" xmlns:a16="http://schemas.microsoft.com/office/drawing/2014/main" id="{9E7EBA95-D0B0-4EA6-8151-B221D815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55" y="58925"/>
            <a:ext cx="10940304" cy="4083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="" xmlns:a16="http://schemas.microsoft.com/office/drawing/2014/main" id="{8C19F0BD-CBF1-4551-925C-A110073FD9E5}"/>
              </a:ext>
            </a:extLst>
          </p:cNvPr>
          <p:cNvSpPr txBox="1">
            <a:spLocks/>
          </p:cNvSpPr>
          <p:nvPr/>
        </p:nvSpPr>
        <p:spPr>
          <a:xfrm>
            <a:off x="264159" y="1300766"/>
            <a:ext cx="1709495" cy="728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18355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Primary colors</a:t>
            </a:r>
          </a:p>
        </p:txBody>
      </p:sp>
      <p:sp>
        <p:nvSpPr>
          <p:cNvPr id="22" name="Title 4">
            <a:extLst>
              <a:ext uri="{FF2B5EF4-FFF2-40B4-BE49-F238E27FC236}">
                <a16:creationId xmlns="" xmlns:a16="http://schemas.microsoft.com/office/drawing/2014/main" id="{3A39E8C3-E1BC-4BC7-9F05-F0E50DB6BBFD}"/>
              </a:ext>
            </a:extLst>
          </p:cNvPr>
          <p:cNvSpPr txBox="1">
            <a:spLocks/>
          </p:cNvSpPr>
          <p:nvPr/>
        </p:nvSpPr>
        <p:spPr>
          <a:xfrm>
            <a:off x="264159" y="3688063"/>
            <a:ext cx="1709495" cy="728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18355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Secondary colors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E973D23-688C-4E1E-8684-22CAFB14E27F}"/>
              </a:ext>
            </a:extLst>
          </p:cNvPr>
          <p:cNvSpPr/>
          <p:nvPr/>
        </p:nvSpPr>
        <p:spPr>
          <a:xfrm>
            <a:off x="9826832" y="3688063"/>
            <a:ext cx="2136568" cy="593112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100, 90, 41, 43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20, 35, 72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99FB243-5890-4642-A892-C7486A1F57B2}"/>
              </a:ext>
            </a:extLst>
          </p:cNvPr>
          <p:cNvSpPr/>
          <p:nvPr/>
        </p:nvSpPr>
        <p:spPr>
          <a:xfrm>
            <a:off x="4784050" y="3688063"/>
            <a:ext cx="2136568" cy="593112"/>
          </a:xfrm>
          <a:prstGeom prst="rect">
            <a:avLst/>
          </a:prstGeom>
          <a:solidFill>
            <a:srgbClr val="18A3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77, 15, 33, 0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25, 164, 173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2DC063-D1F5-4C30-AAE8-AD2967B11447}"/>
              </a:ext>
            </a:extLst>
          </p:cNvPr>
          <p:cNvSpPr/>
          <p:nvPr/>
        </p:nvSpPr>
        <p:spPr>
          <a:xfrm>
            <a:off x="4784050" y="1318936"/>
            <a:ext cx="2136568" cy="59311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51, 43, 43, 8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128, 128, 128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DD9C469-1688-449B-BB2D-D3A713ED39EC}"/>
              </a:ext>
            </a:extLst>
          </p:cNvPr>
          <p:cNvSpPr/>
          <p:nvPr/>
        </p:nvSpPr>
        <p:spPr>
          <a:xfrm>
            <a:off x="9826832" y="4389071"/>
            <a:ext cx="2136568" cy="593112"/>
          </a:xfrm>
          <a:prstGeom prst="rect">
            <a:avLst/>
          </a:prstGeom>
          <a:solidFill>
            <a:srgbClr val="052049">
              <a:lumMod val="25000"/>
              <a:lumOff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36, 17, 0, 0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154, 191, 248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6B62ACF-08A4-4D19-B150-0AABA3AD131A}"/>
              </a:ext>
            </a:extLst>
          </p:cNvPr>
          <p:cNvSpPr/>
          <p:nvPr/>
        </p:nvSpPr>
        <p:spPr>
          <a:xfrm>
            <a:off x="2274510" y="4389071"/>
            <a:ext cx="2136568" cy="5931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26, 11, 4, 0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184, 206, 228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8B048A2-16C7-44F6-A62D-2782C6F8C4EE}"/>
              </a:ext>
            </a:extLst>
          </p:cNvPr>
          <p:cNvSpPr/>
          <p:nvPr/>
        </p:nvSpPr>
        <p:spPr>
          <a:xfrm>
            <a:off x="4784050" y="4389071"/>
            <a:ext cx="2136568" cy="593112"/>
          </a:xfrm>
          <a:prstGeom prst="rect">
            <a:avLst/>
          </a:prstGeom>
          <a:solidFill>
            <a:srgbClr val="18A3A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36, 0, 10, 0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145, 234, 240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5DCFF48-7B26-44FA-9E19-59FE00E0EDF3}"/>
              </a:ext>
            </a:extLst>
          </p:cNvPr>
          <p:cNvSpPr/>
          <p:nvPr/>
        </p:nvSpPr>
        <p:spPr>
          <a:xfrm>
            <a:off x="4784050" y="2006089"/>
            <a:ext cx="2136568" cy="593112"/>
          </a:xfrm>
          <a:prstGeom prst="rect">
            <a:avLst/>
          </a:prstGeom>
          <a:solidFill>
            <a:srgbClr val="BFBF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25,	20, 20,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191, 191, 191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4FD6AEF-3BC9-4B69-94AD-5748F17BD6BC}"/>
              </a:ext>
            </a:extLst>
          </p:cNvPr>
          <p:cNvSpPr/>
          <p:nvPr/>
        </p:nvSpPr>
        <p:spPr>
          <a:xfrm>
            <a:off x="9826832" y="5090079"/>
            <a:ext cx="2136568" cy="593112"/>
          </a:xfrm>
          <a:prstGeom prst="rect">
            <a:avLst/>
          </a:prstGeom>
          <a:solidFill>
            <a:srgbClr val="052049">
              <a:lumMod val="10000"/>
              <a:lumOff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13, 5, 0, 0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215, 230, 252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A204FA4-B6FE-46CC-8B10-5C70EA312BF4}"/>
              </a:ext>
            </a:extLst>
          </p:cNvPr>
          <p:cNvSpPr/>
          <p:nvPr/>
        </p:nvSpPr>
        <p:spPr>
          <a:xfrm>
            <a:off x="2274510" y="5090079"/>
            <a:ext cx="2136568" cy="593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13, 5, 1, 0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219, 230, 242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B6B26E6-9CF4-42A9-9E28-714E99452A1D}"/>
              </a:ext>
            </a:extLst>
          </p:cNvPr>
          <p:cNvSpPr/>
          <p:nvPr/>
        </p:nvSpPr>
        <p:spPr>
          <a:xfrm>
            <a:off x="4784050" y="5090079"/>
            <a:ext cx="2136568" cy="593112"/>
          </a:xfrm>
          <a:prstGeom prst="rect">
            <a:avLst/>
          </a:prstGeom>
          <a:solidFill>
            <a:srgbClr val="18A3AC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19, 0, 5, 0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200, 244, 247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8AA6DB8-1711-4140-A1F4-2FDA5D684765}"/>
              </a:ext>
            </a:extLst>
          </p:cNvPr>
          <p:cNvSpPr/>
          <p:nvPr/>
        </p:nvSpPr>
        <p:spPr>
          <a:xfrm>
            <a:off x="4784050" y="2707097"/>
            <a:ext cx="2136568" cy="59311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14, 11, 11, 0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217, 217, 217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A86F7E7-4D4C-43C6-A693-BE52619C8C20}"/>
              </a:ext>
            </a:extLst>
          </p:cNvPr>
          <p:cNvSpPr/>
          <p:nvPr/>
        </p:nvSpPr>
        <p:spPr>
          <a:xfrm>
            <a:off x="7293592" y="3688063"/>
            <a:ext cx="2160270" cy="593112"/>
          </a:xfrm>
          <a:prstGeom prst="rect">
            <a:avLst/>
          </a:prstGeom>
          <a:solidFill>
            <a:srgbClr val="779B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55, 31, 3, 0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199, 155, 202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F10F334-6E7F-4900-BCD0-2E1DA2FB5D1E}"/>
              </a:ext>
            </a:extLst>
          </p:cNvPr>
          <p:cNvSpPr/>
          <p:nvPr/>
        </p:nvSpPr>
        <p:spPr>
          <a:xfrm>
            <a:off x="7293592" y="4373863"/>
            <a:ext cx="2160270" cy="593112"/>
          </a:xfrm>
          <a:prstGeom prst="rect">
            <a:avLst/>
          </a:prstGeom>
          <a:solidFill>
            <a:srgbClr val="A0B6D9"/>
          </a:solidFill>
          <a:ln w="12700" cap="flat" cmpd="sng" algn="ctr">
            <a:solidFill>
              <a:srgbClr val="A0B6D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36, 21, 3, 0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160, 182, 217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F37BB4B-EA83-4602-B031-1EE80792E11B}"/>
              </a:ext>
            </a:extLst>
          </p:cNvPr>
          <p:cNvSpPr/>
          <p:nvPr/>
        </p:nvSpPr>
        <p:spPr>
          <a:xfrm>
            <a:off x="7293590" y="5090079"/>
            <a:ext cx="2160270" cy="593112"/>
          </a:xfrm>
          <a:prstGeom prst="rect">
            <a:avLst/>
          </a:prstGeom>
          <a:solidFill>
            <a:srgbClr val="C5D4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20, 11, 0.4, 0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197, 212, 236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AD2806B-9005-4D6C-9F8D-64CAB5AA3399}"/>
              </a:ext>
            </a:extLst>
          </p:cNvPr>
          <p:cNvSpPr/>
          <p:nvPr/>
        </p:nvSpPr>
        <p:spPr>
          <a:xfrm>
            <a:off x="2274510" y="1300766"/>
            <a:ext cx="2136568" cy="593112"/>
          </a:xfrm>
          <a:prstGeom prst="rect">
            <a:avLst/>
          </a:prstGeom>
          <a:solidFill>
            <a:srgbClr val="1957A3"/>
          </a:solidFill>
          <a:ln w="12700" cap="flat" cmpd="sng" algn="ctr">
            <a:solidFill>
              <a:srgbClr val="16509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94, 72, 2, 0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27, 89, 164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6A6E859-301A-4D57-8858-6F4BB2178673}"/>
              </a:ext>
            </a:extLst>
          </p:cNvPr>
          <p:cNvSpPr/>
          <p:nvPr/>
        </p:nvSpPr>
        <p:spPr>
          <a:xfrm>
            <a:off x="2274510" y="2707097"/>
            <a:ext cx="2136568" cy="593112"/>
          </a:xfrm>
          <a:prstGeom prst="rect">
            <a:avLst/>
          </a:prstGeom>
          <a:solidFill>
            <a:srgbClr val="A5C6E8"/>
          </a:solidFill>
          <a:ln w="12700" cap="flat" cmpd="sng" algn="ctr">
            <a:solidFill>
              <a:srgbClr val="A5C6E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33, 13, 0. 0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165, 198, 232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7901222-FC3B-4A4F-BB8B-05E51FA1BDB8}"/>
              </a:ext>
            </a:extLst>
          </p:cNvPr>
          <p:cNvSpPr/>
          <p:nvPr/>
        </p:nvSpPr>
        <p:spPr>
          <a:xfrm>
            <a:off x="2274510" y="2014788"/>
            <a:ext cx="2136568" cy="593112"/>
          </a:xfrm>
          <a:prstGeom prst="rect">
            <a:avLst/>
          </a:prstGeom>
          <a:solidFill>
            <a:srgbClr val="538ECB"/>
          </a:solidFill>
          <a:ln w="12700" cap="flat" cmpd="sng" algn="ctr">
            <a:solidFill>
              <a:srgbClr val="538EC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68, 36, 0, 0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83, 142, 203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0AEE760A-E7E5-4D0D-954C-0E7C6382E3FA}"/>
              </a:ext>
            </a:extLst>
          </p:cNvPr>
          <p:cNvSpPr/>
          <p:nvPr/>
        </p:nvSpPr>
        <p:spPr>
          <a:xfrm>
            <a:off x="2274510" y="3688063"/>
            <a:ext cx="2136568" cy="59311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72, 41, 5, 0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78, 133, 188</a:t>
            </a:r>
          </a:p>
        </p:txBody>
      </p:sp>
    </p:spTree>
    <p:extLst>
      <p:ext uri="{BB962C8B-B14F-4D97-AF65-F5344CB8AC3E}">
        <p14:creationId xmlns:p14="http://schemas.microsoft.com/office/powerpoint/2010/main" val="3354526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ver 2.jpg"/>
          <p:cNvPicPr>
            <a:picLocks noChangeAspect="1"/>
          </p:cNvPicPr>
          <p:nvPr/>
        </p:nvPicPr>
        <p:blipFill rotWithShape="1">
          <a:blip r:embed="rId2" cstate="hqprint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0239"/>
            <a:ext cx="12242828" cy="634776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A4344E-8840-41DC-8090-C221A510CE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Sample text</a:t>
            </a:r>
          </a:p>
        </p:txBody>
      </p:sp>
      <p:sp>
        <p:nvSpPr>
          <p:cNvPr id="8" name="Shape 4526"/>
          <p:cNvSpPr/>
          <p:nvPr/>
        </p:nvSpPr>
        <p:spPr>
          <a:xfrm flipH="1">
            <a:off x="1161261" y="1888249"/>
            <a:ext cx="690302" cy="690300"/>
          </a:xfrm>
          <a:prstGeom prst="ellipse">
            <a:avLst/>
          </a:prstGeom>
          <a:solidFill>
            <a:schemeClr val="accent4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500"/>
            </a:pPr>
            <a:endParaRPr dirty="0">
              <a:latin typeface="Avenir Book"/>
              <a:cs typeface="Avenir Book"/>
            </a:endParaRPr>
          </a:p>
        </p:txBody>
      </p:sp>
      <p:sp>
        <p:nvSpPr>
          <p:cNvPr id="9" name="Shape 4526"/>
          <p:cNvSpPr/>
          <p:nvPr/>
        </p:nvSpPr>
        <p:spPr>
          <a:xfrm flipH="1">
            <a:off x="4201316" y="1888249"/>
            <a:ext cx="690302" cy="690300"/>
          </a:xfrm>
          <a:prstGeom prst="ellipse">
            <a:avLst/>
          </a:prstGeom>
          <a:solidFill>
            <a:srgbClr val="002060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500"/>
            </a:pPr>
            <a:endParaRPr dirty="0">
              <a:latin typeface="Avenir Book"/>
              <a:cs typeface="Avenir Book"/>
            </a:endParaRPr>
          </a:p>
        </p:txBody>
      </p:sp>
      <p:sp>
        <p:nvSpPr>
          <p:cNvPr id="10" name="Shape 4526"/>
          <p:cNvSpPr/>
          <p:nvPr/>
        </p:nvSpPr>
        <p:spPr>
          <a:xfrm flipH="1">
            <a:off x="7241371" y="1888249"/>
            <a:ext cx="690302" cy="690300"/>
          </a:xfrm>
          <a:prstGeom prst="ellipse">
            <a:avLst/>
          </a:prstGeom>
          <a:solidFill>
            <a:schemeClr val="accent3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500"/>
            </a:pPr>
            <a:endParaRPr dirty="0">
              <a:latin typeface="Avenir Book"/>
              <a:cs typeface="Avenir Book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281427" y="1890963"/>
            <a:ext cx="684872" cy="68487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205855" y="982113"/>
            <a:ext cx="11728012" cy="756822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</a:t>
            </a:r>
            <a:br>
              <a:rPr lang="en-US" dirty="0"/>
            </a:br>
            <a:r>
              <a:rPr lang="en-US" dirty="0"/>
              <a:t>a galley of type and scrambled it to make a type specimen book.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20575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chemeClr val="accent4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220575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277737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rgbClr val="002060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3277737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8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340285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chemeClr val="accent3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6340285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9" hasCustomPrompt="1"/>
          </p:nvPr>
        </p:nvSpPr>
        <p:spPr>
          <a:xfrm>
            <a:off x="9362193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chemeClr val="accent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21" name="Content Placeholder 10"/>
          <p:cNvSpPr>
            <a:spLocks noGrp="1"/>
          </p:cNvSpPr>
          <p:nvPr>
            <p:ph sz="quarter" idx="20" hasCustomPrompt="1"/>
          </p:nvPr>
        </p:nvSpPr>
        <p:spPr>
          <a:xfrm>
            <a:off x="9362193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21" hasCustomPrompt="1"/>
          </p:nvPr>
        </p:nvSpPr>
        <p:spPr>
          <a:xfrm>
            <a:off x="1214504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2" hasCustomPrompt="1"/>
          </p:nvPr>
        </p:nvSpPr>
        <p:spPr>
          <a:xfrm>
            <a:off x="4254559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4" name="Content Placeholder 10"/>
          <p:cNvSpPr>
            <a:spLocks noGrp="1"/>
          </p:cNvSpPr>
          <p:nvPr>
            <p:ph sz="quarter" idx="23" hasCustomPrompt="1"/>
          </p:nvPr>
        </p:nvSpPr>
        <p:spPr>
          <a:xfrm>
            <a:off x="7294614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5" name="Content Placeholder 10"/>
          <p:cNvSpPr>
            <a:spLocks noGrp="1"/>
          </p:cNvSpPr>
          <p:nvPr>
            <p:ph sz="quarter" idx="24" hasCustomPrompt="1"/>
          </p:nvPr>
        </p:nvSpPr>
        <p:spPr>
          <a:xfrm>
            <a:off x="10331955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74120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asted-image.jp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710" y="4484"/>
            <a:ext cx="6215310" cy="685351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Rectangle 62"/>
          <p:cNvSpPr/>
          <p:nvPr/>
        </p:nvSpPr>
        <p:spPr>
          <a:xfrm>
            <a:off x="0" y="-13853"/>
            <a:ext cx="6215310" cy="6871853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Pentagon 66"/>
          <p:cNvSpPr/>
          <p:nvPr/>
        </p:nvSpPr>
        <p:spPr>
          <a:xfrm>
            <a:off x="6212314" y="578981"/>
            <a:ext cx="1185657" cy="641298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Pentagon 71"/>
          <p:cNvSpPr/>
          <p:nvPr/>
        </p:nvSpPr>
        <p:spPr>
          <a:xfrm>
            <a:off x="6212314" y="1954531"/>
            <a:ext cx="1169399" cy="632502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Pentagon 76"/>
          <p:cNvSpPr/>
          <p:nvPr/>
        </p:nvSpPr>
        <p:spPr>
          <a:xfrm>
            <a:off x="6212314" y="3321285"/>
            <a:ext cx="1169399" cy="632502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Pentagon 80"/>
          <p:cNvSpPr/>
          <p:nvPr/>
        </p:nvSpPr>
        <p:spPr>
          <a:xfrm>
            <a:off x="6212314" y="4688038"/>
            <a:ext cx="1169399" cy="63250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324396" y="2964873"/>
            <a:ext cx="3591716" cy="914401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8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7750522" y="587306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8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439087" y="723900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425439" y="2095052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8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425439" y="3461806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8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425439" y="4828559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89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736874" y="1958458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91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7736874" y="3325212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92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7736874" y="4691965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89097DD5-8847-43DE-B3AE-BE5A64A94902}"/>
              </a:ext>
            </a:extLst>
          </p:cNvPr>
          <p:cNvSpPr/>
          <p:nvPr/>
        </p:nvSpPr>
        <p:spPr>
          <a:xfrm flipH="1">
            <a:off x="11037890" y="6196877"/>
            <a:ext cx="1149348" cy="656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ED0CB488-30EA-4015-9174-1E0A80F1A1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009" y="5850030"/>
            <a:ext cx="1418240" cy="10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443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DD35920-50C1-4782-9856-992F269421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0279" y="5128616"/>
            <a:ext cx="2559043" cy="1809537"/>
          </a:xfrm>
          <a:prstGeom prst="rect">
            <a:avLst/>
          </a:prstGeom>
        </p:spPr>
      </p:pic>
      <p:sp>
        <p:nvSpPr>
          <p:cNvPr id="7" name="Freeform: Shape 6"/>
          <p:cNvSpPr/>
          <p:nvPr/>
        </p:nvSpPr>
        <p:spPr>
          <a:xfrm flipH="1">
            <a:off x="0" y="2034284"/>
            <a:ext cx="12192000" cy="1570232"/>
          </a:xfrm>
          <a:custGeom>
            <a:avLst/>
            <a:gdLst>
              <a:gd name="connsiteX0" fmla="*/ 0 w 12192000"/>
              <a:gd name="connsiteY0" fmla="*/ 0 h 1570232"/>
              <a:gd name="connsiteX1" fmla="*/ 10058950 w 12192000"/>
              <a:gd name="connsiteY1" fmla="*/ 0 h 1570232"/>
              <a:gd name="connsiteX2" fmla="*/ 10062651 w 12192000"/>
              <a:gd name="connsiteY2" fmla="*/ 36710 h 1570232"/>
              <a:gd name="connsiteX3" fmla="*/ 10842373 w 12192000"/>
              <a:gd name="connsiteY3" fmla="*/ 672200 h 1570232"/>
              <a:gd name="connsiteX4" fmla="*/ 11622095 w 12192000"/>
              <a:gd name="connsiteY4" fmla="*/ 36710 h 1570232"/>
              <a:gd name="connsiteX5" fmla="*/ 11625796 w 12192000"/>
              <a:gd name="connsiteY5" fmla="*/ 0 h 1570232"/>
              <a:gd name="connsiteX6" fmla="*/ 12192000 w 12192000"/>
              <a:gd name="connsiteY6" fmla="*/ 0 h 1570232"/>
              <a:gd name="connsiteX7" fmla="*/ 12192000 w 12192000"/>
              <a:gd name="connsiteY7" fmla="*/ 1570232 h 1570232"/>
              <a:gd name="connsiteX8" fmla="*/ 0 w 12192000"/>
              <a:gd name="connsiteY8" fmla="*/ 1570232 h 157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570232">
                <a:moveTo>
                  <a:pt x="0" y="0"/>
                </a:moveTo>
                <a:lnTo>
                  <a:pt x="10058950" y="0"/>
                </a:lnTo>
                <a:lnTo>
                  <a:pt x="10062651" y="36710"/>
                </a:lnTo>
                <a:cubicBezTo>
                  <a:pt x="10136865" y="399383"/>
                  <a:pt x="10457759" y="672200"/>
                  <a:pt x="10842373" y="672200"/>
                </a:cubicBezTo>
                <a:cubicBezTo>
                  <a:pt x="11226987" y="672200"/>
                  <a:pt x="11547881" y="399383"/>
                  <a:pt x="11622095" y="36710"/>
                </a:cubicBezTo>
                <a:lnTo>
                  <a:pt x="11625796" y="0"/>
                </a:lnTo>
                <a:lnTo>
                  <a:pt x="12192000" y="0"/>
                </a:lnTo>
                <a:lnTo>
                  <a:pt x="12192000" y="1570232"/>
                </a:lnTo>
                <a:lnTo>
                  <a:pt x="0" y="1570232"/>
                </a:lnTo>
                <a:close/>
              </a:path>
            </a:pathLst>
          </a:cu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flipH="1">
            <a:off x="711199" y="1272168"/>
            <a:ext cx="1276856" cy="1276852"/>
          </a:xfrm>
          <a:prstGeom prst="ellipse">
            <a:avLst/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Content Placeholder 59"/>
          <p:cNvSpPr>
            <a:spLocks noGrp="1"/>
          </p:cNvSpPr>
          <p:nvPr>
            <p:ph sz="quarter" idx="10" hasCustomPrompt="1"/>
          </p:nvPr>
        </p:nvSpPr>
        <p:spPr>
          <a:xfrm>
            <a:off x="3259212" y="2362200"/>
            <a:ext cx="5673576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892045" y="1597544"/>
            <a:ext cx="915165" cy="626101"/>
            <a:chOff x="1322" y="702"/>
            <a:chExt cx="744" cy="509"/>
          </a:xfrm>
          <a:solidFill>
            <a:schemeClr val="bg1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802" y="886"/>
              <a:ext cx="96" cy="103"/>
            </a:xfrm>
            <a:custGeom>
              <a:avLst/>
              <a:gdLst>
                <a:gd name="T0" fmla="*/ 208 w 478"/>
                <a:gd name="T1" fmla="*/ 245 h 518"/>
                <a:gd name="T2" fmla="*/ 166 w 478"/>
                <a:gd name="T3" fmla="*/ 266 h 518"/>
                <a:gd name="T4" fmla="*/ 136 w 478"/>
                <a:gd name="T5" fmla="*/ 303 h 518"/>
                <a:gd name="T6" fmla="*/ 125 w 478"/>
                <a:gd name="T7" fmla="*/ 350 h 518"/>
                <a:gd name="T8" fmla="*/ 136 w 478"/>
                <a:gd name="T9" fmla="*/ 398 h 518"/>
                <a:gd name="T10" fmla="*/ 166 w 478"/>
                <a:gd name="T11" fmla="*/ 435 h 518"/>
                <a:gd name="T12" fmla="*/ 208 w 478"/>
                <a:gd name="T13" fmla="*/ 455 h 518"/>
                <a:gd name="T14" fmla="*/ 257 w 478"/>
                <a:gd name="T15" fmla="*/ 455 h 518"/>
                <a:gd name="T16" fmla="*/ 300 w 478"/>
                <a:gd name="T17" fmla="*/ 435 h 518"/>
                <a:gd name="T18" fmla="*/ 330 w 478"/>
                <a:gd name="T19" fmla="*/ 398 h 518"/>
                <a:gd name="T20" fmla="*/ 340 w 478"/>
                <a:gd name="T21" fmla="*/ 350 h 518"/>
                <a:gd name="T22" fmla="*/ 330 w 478"/>
                <a:gd name="T23" fmla="*/ 303 h 518"/>
                <a:gd name="T24" fmla="*/ 300 w 478"/>
                <a:gd name="T25" fmla="*/ 266 h 518"/>
                <a:gd name="T26" fmla="*/ 257 w 478"/>
                <a:gd name="T27" fmla="*/ 245 h 518"/>
                <a:gd name="T28" fmla="*/ 81 w 478"/>
                <a:gd name="T29" fmla="*/ 0 h 518"/>
                <a:gd name="T30" fmla="*/ 209 w 478"/>
                <a:gd name="T31" fmla="*/ 184 h 518"/>
                <a:gd name="T32" fmla="*/ 256 w 478"/>
                <a:gd name="T33" fmla="*/ 184 h 518"/>
                <a:gd name="T34" fmla="*/ 299 w 478"/>
                <a:gd name="T35" fmla="*/ 196 h 518"/>
                <a:gd name="T36" fmla="*/ 443 w 478"/>
                <a:gd name="T37" fmla="*/ 49 h 518"/>
                <a:gd name="T38" fmla="*/ 369 w 478"/>
                <a:gd name="T39" fmla="*/ 254 h 518"/>
                <a:gd name="T40" fmla="*/ 392 w 478"/>
                <a:gd name="T41" fmla="*/ 298 h 518"/>
                <a:gd name="T42" fmla="*/ 400 w 478"/>
                <a:gd name="T43" fmla="*/ 350 h 518"/>
                <a:gd name="T44" fmla="*/ 386 w 478"/>
                <a:gd name="T45" fmla="*/ 415 h 518"/>
                <a:gd name="T46" fmla="*/ 351 w 478"/>
                <a:gd name="T47" fmla="*/ 469 h 518"/>
                <a:gd name="T48" fmla="*/ 298 w 478"/>
                <a:gd name="T49" fmla="*/ 506 h 518"/>
                <a:gd name="T50" fmla="*/ 233 w 478"/>
                <a:gd name="T51" fmla="*/ 518 h 518"/>
                <a:gd name="T52" fmla="*/ 168 w 478"/>
                <a:gd name="T53" fmla="*/ 506 h 518"/>
                <a:gd name="T54" fmla="*/ 115 w 478"/>
                <a:gd name="T55" fmla="*/ 469 h 518"/>
                <a:gd name="T56" fmla="*/ 78 w 478"/>
                <a:gd name="T57" fmla="*/ 415 h 518"/>
                <a:gd name="T58" fmla="*/ 66 w 478"/>
                <a:gd name="T59" fmla="*/ 350 h 518"/>
                <a:gd name="T60" fmla="*/ 77 w 478"/>
                <a:gd name="T61" fmla="*/ 289 h 518"/>
                <a:gd name="T62" fmla="*/ 108 w 478"/>
                <a:gd name="T63" fmla="*/ 238 h 518"/>
                <a:gd name="T64" fmla="*/ 40 w 478"/>
                <a:gd name="T65" fmla="*/ 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8" h="518">
                  <a:moveTo>
                    <a:pt x="233" y="242"/>
                  </a:moveTo>
                  <a:lnTo>
                    <a:pt x="208" y="245"/>
                  </a:lnTo>
                  <a:lnTo>
                    <a:pt x="185" y="253"/>
                  </a:lnTo>
                  <a:lnTo>
                    <a:pt x="166" y="266"/>
                  </a:lnTo>
                  <a:lnTo>
                    <a:pt x="149" y="282"/>
                  </a:lnTo>
                  <a:lnTo>
                    <a:pt x="136" y="303"/>
                  </a:lnTo>
                  <a:lnTo>
                    <a:pt x="128" y="326"/>
                  </a:lnTo>
                  <a:lnTo>
                    <a:pt x="125" y="350"/>
                  </a:lnTo>
                  <a:lnTo>
                    <a:pt x="128" y="375"/>
                  </a:lnTo>
                  <a:lnTo>
                    <a:pt x="136" y="398"/>
                  </a:lnTo>
                  <a:lnTo>
                    <a:pt x="149" y="417"/>
                  </a:lnTo>
                  <a:lnTo>
                    <a:pt x="166" y="435"/>
                  </a:lnTo>
                  <a:lnTo>
                    <a:pt x="185" y="447"/>
                  </a:lnTo>
                  <a:lnTo>
                    <a:pt x="208" y="455"/>
                  </a:lnTo>
                  <a:lnTo>
                    <a:pt x="233" y="459"/>
                  </a:lnTo>
                  <a:lnTo>
                    <a:pt x="257" y="455"/>
                  </a:lnTo>
                  <a:lnTo>
                    <a:pt x="280" y="447"/>
                  </a:lnTo>
                  <a:lnTo>
                    <a:pt x="300" y="435"/>
                  </a:lnTo>
                  <a:lnTo>
                    <a:pt x="316" y="417"/>
                  </a:lnTo>
                  <a:lnTo>
                    <a:pt x="330" y="398"/>
                  </a:lnTo>
                  <a:lnTo>
                    <a:pt x="338" y="375"/>
                  </a:lnTo>
                  <a:lnTo>
                    <a:pt x="340" y="350"/>
                  </a:lnTo>
                  <a:lnTo>
                    <a:pt x="338" y="326"/>
                  </a:lnTo>
                  <a:lnTo>
                    <a:pt x="330" y="303"/>
                  </a:lnTo>
                  <a:lnTo>
                    <a:pt x="316" y="282"/>
                  </a:lnTo>
                  <a:lnTo>
                    <a:pt x="300" y="266"/>
                  </a:lnTo>
                  <a:lnTo>
                    <a:pt x="280" y="253"/>
                  </a:lnTo>
                  <a:lnTo>
                    <a:pt x="257" y="245"/>
                  </a:lnTo>
                  <a:lnTo>
                    <a:pt x="233" y="242"/>
                  </a:lnTo>
                  <a:close/>
                  <a:moveTo>
                    <a:pt x="81" y="0"/>
                  </a:moveTo>
                  <a:lnTo>
                    <a:pt x="185" y="189"/>
                  </a:lnTo>
                  <a:lnTo>
                    <a:pt x="209" y="184"/>
                  </a:lnTo>
                  <a:lnTo>
                    <a:pt x="233" y="182"/>
                  </a:lnTo>
                  <a:lnTo>
                    <a:pt x="256" y="184"/>
                  </a:lnTo>
                  <a:lnTo>
                    <a:pt x="278" y="189"/>
                  </a:lnTo>
                  <a:lnTo>
                    <a:pt x="299" y="196"/>
                  </a:lnTo>
                  <a:lnTo>
                    <a:pt x="406" y="23"/>
                  </a:lnTo>
                  <a:lnTo>
                    <a:pt x="443" y="49"/>
                  </a:lnTo>
                  <a:lnTo>
                    <a:pt x="478" y="79"/>
                  </a:lnTo>
                  <a:lnTo>
                    <a:pt x="369" y="254"/>
                  </a:lnTo>
                  <a:lnTo>
                    <a:pt x="383" y="276"/>
                  </a:lnTo>
                  <a:lnTo>
                    <a:pt x="392" y="298"/>
                  </a:lnTo>
                  <a:lnTo>
                    <a:pt x="398" y="324"/>
                  </a:lnTo>
                  <a:lnTo>
                    <a:pt x="400" y="350"/>
                  </a:lnTo>
                  <a:lnTo>
                    <a:pt x="397" y="384"/>
                  </a:lnTo>
                  <a:lnTo>
                    <a:pt x="386" y="415"/>
                  </a:lnTo>
                  <a:lnTo>
                    <a:pt x="372" y="444"/>
                  </a:lnTo>
                  <a:lnTo>
                    <a:pt x="351" y="469"/>
                  </a:lnTo>
                  <a:lnTo>
                    <a:pt x="326" y="490"/>
                  </a:lnTo>
                  <a:lnTo>
                    <a:pt x="298" y="506"/>
                  </a:lnTo>
                  <a:lnTo>
                    <a:pt x="266" y="515"/>
                  </a:lnTo>
                  <a:lnTo>
                    <a:pt x="233" y="518"/>
                  </a:lnTo>
                  <a:lnTo>
                    <a:pt x="199" y="515"/>
                  </a:lnTo>
                  <a:lnTo>
                    <a:pt x="168" y="506"/>
                  </a:lnTo>
                  <a:lnTo>
                    <a:pt x="140" y="490"/>
                  </a:lnTo>
                  <a:lnTo>
                    <a:pt x="115" y="469"/>
                  </a:lnTo>
                  <a:lnTo>
                    <a:pt x="94" y="444"/>
                  </a:lnTo>
                  <a:lnTo>
                    <a:pt x="78" y="415"/>
                  </a:lnTo>
                  <a:lnTo>
                    <a:pt x="69" y="384"/>
                  </a:lnTo>
                  <a:lnTo>
                    <a:pt x="66" y="350"/>
                  </a:lnTo>
                  <a:lnTo>
                    <a:pt x="68" y="319"/>
                  </a:lnTo>
                  <a:lnTo>
                    <a:pt x="77" y="289"/>
                  </a:lnTo>
                  <a:lnTo>
                    <a:pt x="91" y="262"/>
                  </a:lnTo>
                  <a:lnTo>
                    <a:pt x="108" y="238"/>
                  </a:lnTo>
                  <a:lnTo>
                    <a:pt x="0" y="43"/>
                  </a:lnTo>
                  <a:lnTo>
                    <a:pt x="40" y="18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1909" y="702"/>
              <a:ext cx="114" cy="157"/>
            </a:xfrm>
            <a:custGeom>
              <a:avLst/>
              <a:gdLst>
                <a:gd name="T0" fmla="*/ 379 w 569"/>
                <a:gd name="T1" fmla="*/ 63 h 787"/>
                <a:gd name="T2" fmla="*/ 335 w 569"/>
                <a:gd name="T3" fmla="*/ 85 h 787"/>
                <a:gd name="T4" fmla="*/ 306 w 569"/>
                <a:gd name="T5" fmla="*/ 121 h 787"/>
                <a:gd name="T6" fmla="*/ 296 w 569"/>
                <a:gd name="T7" fmla="*/ 168 h 787"/>
                <a:gd name="T8" fmla="*/ 306 w 569"/>
                <a:gd name="T9" fmla="*/ 216 h 787"/>
                <a:gd name="T10" fmla="*/ 335 w 569"/>
                <a:gd name="T11" fmla="*/ 253 h 787"/>
                <a:gd name="T12" fmla="*/ 379 w 569"/>
                <a:gd name="T13" fmla="*/ 274 h 787"/>
                <a:gd name="T14" fmla="*/ 427 w 569"/>
                <a:gd name="T15" fmla="*/ 274 h 787"/>
                <a:gd name="T16" fmla="*/ 469 w 569"/>
                <a:gd name="T17" fmla="*/ 253 h 787"/>
                <a:gd name="T18" fmla="*/ 499 w 569"/>
                <a:gd name="T19" fmla="*/ 216 h 787"/>
                <a:gd name="T20" fmla="*/ 510 w 569"/>
                <a:gd name="T21" fmla="*/ 168 h 787"/>
                <a:gd name="T22" fmla="*/ 499 w 569"/>
                <a:gd name="T23" fmla="*/ 121 h 787"/>
                <a:gd name="T24" fmla="*/ 469 w 569"/>
                <a:gd name="T25" fmla="*/ 85 h 787"/>
                <a:gd name="T26" fmla="*/ 427 w 569"/>
                <a:gd name="T27" fmla="*/ 63 h 787"/>
                <a:gd name="T28" fmla="*/ 402 w 569"/>
                <a:gd name="T29" fmla="*/ 0 h 787"/>
                <a:gd name="T30" fmla="*/ 467 w 569"/>
                <a:gd name="T31" fmla="*/ 14 h 787"/>
                <a:gd name="T32" fmla="*/ 521 w 569"/>
                <a:gd name="T33" fmla="*/ 49 h 787"/>
                <a:gd name="T34" fmla="*/ 557 w 569"/>
                <a:gd name="T35" fmla="*/ 103 h 787"/>
                <a:gd name="T36" fmla="*/ 569 w 569"/>
                <a:gd name="T37" fmla="*/ 168 h 787"/>
                <a:gd name="T38" fmla="*/ 557 w 569"/>
                <a:gd name="T39" fmla="*/ 233 h 787"/>
                <a:gd name="T40" fmla="*/ 521 w 569"/>
                <a:gd name="T41" fmla="*/ 287 h 787"/>
                <a:gd name="T42" fmla="*/ 467 w 569"/>
                <a:gd name="T43" fmla="*/ 324 h 787"/>
                <a:gd name="T44" fmla="*/ 402 w 569"/>
                <a:gd name="T45" fmla="*/ 336 h 787"/>
                <a:gd name="T46" fmla="*/ 356 w 569"/>
                <a:gd name="T47" fmla="*/ 331 h 787"/>
                <a:gd name="T48" fmla="*/ 38 w 569"/>
                <a:gd name="T49" fmla="*/ 760 h 787"/>
                <a:gd name="T50" fmla="*/ 280 w 569"/>
                <a:gd name="T51" fmla="*/ 282 h 787"/>
                <a:gd name="T52" fmla="*/ 247 w 569"/>
                <a:gd name="T53" fmla="*/ 230 h 787"/>
                <a:gd name="T54" fmla="*/ 235 w 569"/>
                <a:gd name="T55" fmla="*/ 168 h 787"/>
                <a:gd name="T56" fmla="*/ 249 w 569"/>
                <a:gd name="T57" fmla="*/ 103 h 787"/>
                <a:gd name="T58" fmla="*/ 284 w 569"/>
                <a:gd name="T59" fmla="*/ 49 h 787"/>
                <a:gd name="T60" fmla="*/ 338 w 569"/>
                <a:gd name="T61" fmla="*/ 14 h 787"/>
                <a:gd name="T62" fmla="*/ 402 w 569"/>
                <a:gd name="T63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9" h="787">
                  <a:moveTo>
                    <a:pt x="402" y="61"/>
                  </a:moveTo>
                  <a:lnTo>
                    <a:pt x="379" y="63"/>
                  </a:lnTo>
                  <a:lnTo>
                    <a:pt x="356" y="72"/>
                  </a:lnTo>
                  <a:lnTo>
                    <a:pt x="335" y="85"/>
                  </a:lnTo>
                  <a:lnTo>
                    <a:pt x="318" y="101"/>
                  </a:lnTo>
                  <a:lnTo>
                    <a:pt x="306" y="121"/>
                  </a:lnTo>
                  <a:lnTo>
                    <a:pt x="298" y="144"/>
                  </a:lnTo>
                  <a:lnTo>
                    <a:pt x="296" y="168"/>
                  </a:lnTo>
                  <a:lnTo>
                    <a:pt x="298" y="193"/>
                  </a:lnTo>
                  <a:lnTo>
                    <a:pt x="306" y="216"/>
                  </a:lnTo>
                  <a:lnTo>
                    <a:pt x="318" y="236"/>
                  </a:lnTo>
                  <a:lnTo>
                    <a:pt x="335" y="253"/>
                  </a:lnTo>
                  <a:lnTo>
                    <a:pt x="356" y="265"/>
                  </a:lnTo>
                  <a:lnTo>
                    <a:pt x="379" y="274"/>
                  </a:lnTo>
                  <a:lnTo>
                    <a:pt x="402" y="277"/>
                  </a:lnTo>
                  <a:lnTo>
                    <a:pt x="427" y="274"/>
                  </a:lnTo>
                  <a:lnTo>
                    <a:pt x="450" y="265"/>
                  </a:lnTo>
                  <a:lnTo>
                    <a:pt x="469" y="253"/>
                  </a:lnTo>
                  <a:lnTo>
                    <a:pt x="486" y="236"/>
                  </a:lnTo>
                  <a:lnTo>
                    <a:pt x="499" y="216"/>
                  </a:lnTo>
                  <a:lnTo>
                    <a:pt x="507" y="193"/>
                  </a:lnTo>
                  <a:lnTo>
                    <a:pt x="510" y="168"/>
                  </a:lnTo>
                  <a:lnTo>
                    <a:pt x="507" y="144"/>
                  </a:lnTo>
                  <a:lnTo>
                    <a:pt x="499" y="121"/>
                  </a:lnTo>
                  <a:lnTo>
                    <a:pt x="486" y="101"/>
                  </a:lnTo>
                  <a:lnTo>
                    <a:pt x="469" y="85"/>
                  </a:lnTo>
                  <a:lnTo>
                    <a:pt x="450" y="72"/>
                  </a:lnTo>
                  <a:lnTo>
                    <a:pt x="427" y="63"/>
                  </a:lnTo>
                  <a:lnTo>
                    <a:pt x="402" y="61"/>
                  </a:lnTo>
                  <a:close/>
                  <a:moveTo>
                    <a:pt x="402" y="0"/>
                  </a:moveTo>
                  <a:lnTo>
                    <a:pt x="436" y="3"/>
                  </a:lnTo>
                  <a:lnTo>
                    <a:pt x="467" y="14"/>
                  </a:lnTo>
                  <a:lnTo>
                    <a:pt x="496" y="29"/>
                  </a:lnTo>
                  <a:lnTo>
                    <a:pt x="521" y="49"/>
                  </a:lnTo>
                  <a:lnTo>
                    <a:pt x="541" y="74"/>
                  </a:lnTo>
                  <a:lnTo>
                    <a:pt x="557" y="103"/>
                  </a:lnTo>
                  <a:lnTo>
                    <a:pt x="566" y="135"/>
                  </a:lnTo>
                  <a:lnTo>
                    <a:pt x="569" y="168"/>
                  </a:lnTo>
                  <a:lnTo>
                    <a:pt x="566" y="203"/>
                  </a:lnTo>
                  <a:lnTo>
                    <a:pt x="557" y="233"/>
                  </a:lnTo>
                  <a:lnTo>
                    <a:pt x="541" y="262"/>
                  </a:lnTo>
                  <a:lnTo>
                    <a:pt x="521" y="287"/>
                  </a:lnTo>
                  <a:lnTo>
                    <a:pt x="496" y="308"/>
                  </a:lnTo>
                  <a:lnTo>
                    <a:pt x="467" y="324"/>
                  </a:lnTo>
                  <a:lnTo>
                    <a:pt x="436" y="333"/>
                  </a:lnTo>
                  <a:lnTo>
                    <a:pt x="402" y="336"/>
                  </a:lnTo>
                  <a:lnTo>
                    <a:pt x="379" y="335"/>
                  </a:lnTo>
                  <a:lnTo>
                    <a:pt x="356" y="331"/>
                  </a:lnTo>
                  <a:lnTo>
                    <a:pt x="74" y="787"/>
                  </a:lnTo>
                  <a:lnTo>
                    <a:pt x="38" y="760"/>
                  </a:lnTo>
                  <a:lnTo>
                    <a:pt x="0" y="735"/>
                  </a:lnTo>
                  <a:lnTo>
                    <a:pt x="280" y="282"/>
                  </a:lnTo>
                  <a:lnTo>
                    <a:pt x="260" y="257"/>
                  </a:lnTo>
                  <a:lnTo>
                    <a:pt x="247" y="230"/>
                  </a:lnTo>
                  <a:lnTo>
                    <a:pt x="239" y="200"/>
                  </a:lnTo>
                  <a:lnTo>
                    <a:pt x="235" y="168"/>
                  </a:lnTo>
                  <a:lnTo>
                    <a:pt x="239" y="135"/>
                  </a:lnTo>
                  <a:lnTo>
                    <a:pt x="249" y="103"/>
                  </a:lnTo>
                  <a:lnTo>
                    <a:pt x="264" y="74"/>
                  </a:lnTo>
                  <a:lnTo>
                    <a:pt x="284" y="49"/>
                  </a:lnTo>
                  <a:lnTo>
                    <a:pt x="309" y="29"/>
                  </a:lnTo>
                  <a:lnTo>
                    <a:pt x="338" y="14"/>
                  </a:lnTo>
                  <a:lnTo>
                    <a:pt x="369" y="3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1322" y="744"/>
              <a:ext cx="472" cy="282"/>
            </a:xfrm>
            <a:custGeom>
              <a:avLst/>
              <a:gdLst>
                <a:gd name="T0" fmla="*/ 1519 w 2361"/>
                <a:gd name="T1" fmla="*/ 1158 h 1410"/>
                <a:gd name="T2" fmla="*/ 1480 w 2361"/>
                <a:gd name="T3" fmla="*/ 1242 h 1410"/>
                <a:gd name="T4" fmla="*/ 1519 w 2361"/>
                <a:gd name="T5" fmla="*/ 1327 h 1410"/>
                <a:gd name="T6" fmla="*/ 1611 w 2361"/>
                <a:gd name="T7" fmla="*/ 1347 h 1410"/>
                <a:gd name="T8" fmla="*/ 1683 w 2361"/>
                <a:gd name="T9" fmla="*/ 1290 h 1410"/>
                <a:gd name="T10" fmla="*/ 1683 w 2361"/>
                <a:gd name="T11" fmla="*/ 1195 h 1410"/>
                <a:gd name="T12" fmla="*/ 1611 w 2361"/>
                <a:gd name="T13" fmla="*/ 1137 h 1410"/>
                <a:gd name="T14" fmla="*/ 120 w 2361"/>
                <a:gd name="T15" fmla="*/ 824 h 1410"/>
                <a:gd name="T16" fmla="*/ 63 w 2361"/>
                <a:gd name="T17" fmla="*/ 896 h 1410"/>
                <a:gd name="T18" fmla="*/ 83 w 2361"/>
                <a:gd name="T19" fmla="*/ 989 h 1410"/>
                <a:gd name="T20" fmla="*/ 167 w 2361"/>
                <a:gd name="T21" fmla="*/ 1029 h 1410"/>
                <a:gd name="T22" fmla="*/ 251 w 2361"/>
                <a:gd name="T23" fmla="*/ 989 h 1410"/>
                <a:gd name="T24" fmla="*/ 272 w 2361"/>
                <a:gd name="T25" fmla="*/ 896 h 1410"/>
                <a:gd name="T26" fmla="*/ 215 w 2361"/>
                <a:gd name="T27" fmla="*/ 824 h 1410"/>
                <a:gd name="T28" fmla="*/ 1049 w 2361"/>
                <a:gd name="T29" fmla="*/ 243 h 1410"/>
                <a:gd name="T30" fmla="*/ 977 w 2361"/>
                <a:gd name="T31" fmla="*/ 301 h 1410"/>
                <a:gd name="T32" fmla="*/ 977 w 2361"/>
                <a:gd name="T33" fmla="*/ 396 h 1410"/>
                <a:gd name="T34" fmla="*/ 1049 w 2361"/>
                <a:gd name="T35" fmla="*/ 454 h 1410"/>
                <a:gd name="T36" fmla="*/ 1141 w 2361"/>
                <a:gd name="T37" fmla="*/ 433 h 1410"/>
                <a:gd name="T38" fmla="*/ 1181 w 2361"/>
                <a:gd name="T39" fmla="*/ 348 h 1410"/>
                <a:gd name="T40" fmla="*/ 1141 w 2361"/>
                <a:gd name="T41" fmla="*/ 265 h 1410"/>
                <a:gd name="T42" fmla="*/ 2122 w 2361"/>
                <a:gd name="T43" fmla="*/ 60 h 1410"/>
                <a:gd name="T44" fmla="*/ 2039 w 2361"/>
                <a:gd name="T45" fmla="*/ 101 h 1410"/>
                <a:gd name="T46" fmla="*/ 2018 w 2361"/>
                <a:gd name="T47" fmla="*/ 193 h 1410"/>
                <a:gd name="T48" fmla="*/ 2075 w 2361"/>
                <a:gd name="T49" fmla="*/ 265 h 1410"/>
                <a:gd name="T50" fmla="*/ 2169 w 2361"/>
                <a:gd name="T51" fmla="*/ 265 h 1410"/>
                <a:gd name="T52" fmla="*/ 2226 w 2361"/>
                <a:gd name="T53" fmla="*/ 193 h 1410"/>
                <a:gd name="T54" fmla="*/ 2206 w 2361"/>
                <a:gd name="T55" fmla="*/ 101 h 1410"/>
                <a:gd name="T56" fmla="*/ 2122 w 2361"/>
                <a:gd name="T57" fmla="*/ 60 h 1410"/>
                <a:gd name="T58" fmla="*/ 2216 w 2361"/>
                <a:gd name="T59" fmla="*/ 29 h 1410"/>
                <a:gd name="T60" fmla="*/ 2286 w 2361"/>
                <a:gd name="T61" fmla="*/ 134 h 1410"/>
                <a:gd name="T62" fmla="*/ 2264 w 2361"/>
                <a:gd name="T63" fmla="*/ 258 h 1410"/>
                <a:gd name="T64" fmla="*/ 2282 w 2361"/>
                <a:gd name="T65" fmla="*/ 539 h 1410"/>
                <a:gd name="T66" fmla="*/ 2106 w 2361"/>
                <a:gd name="T67" fmla="*/ 336 h 1410"/>
                <a:gd name="T68" fmla="*/ 1742 w 2361"/>
                <a:gd name="T69" fmla="*/ 1181 h 1410"/>
                <a:gd name="T70" fmla="*/ 1740 w 2361"/>
                <a:gd name="T71" fmla="*/ 1308 h 1410"/>
                <a:gd name="T72" fmla="*/ 1651 w 2361"/>
                <a:gd name="T73" fmla="*/ 1398 h 1410"/>
                <a:gd name="T74" fmla="*/ 1522 w 2361"/>
                <a:gd name="T75" fmla="*/ 1398 h 1410"/>
                <a:gd name="T76" fmla="*/ 1433 w 2361"/>
                <a:gd name="T77" fmla="*/ 1308 h 1410"/>
                <a:gd name="T78" fmla="*/ 1431 w 2361"/>
                <a:gd name="T79" fmla="*/ 1180 h 1410"/>
                <a:gd name="T80" fmla="*/ 1102 w 2361"/>
                <a:gd name="T81" fmla="*/ 514 h 1410"/>
                <a:gd name="T82" fmla="*/ 988 w 2361"/>
                <a:gd name="T83" fmla="*/ 492 h 1410"/>
                <a:gd name="T84" fmla="*/ 334 w 2361"/>
                <a:gd name="T85" fmla="*/ 922 h 1410"/>
                <a:gd name="T86" fmla="*/ 285 w 2361"/>
                <a:gd name="T87" fmla="*/ 1041 h 1410"/>
                <a:gd name="T88" fmla="*/ 167 w 2361"/>
                <a:gd name="T89" fmla="*/ 1090 h 1410"/>
                <a:gd name="T90" fmla="*/ 49 w 2361"/>
                <a:gd name="T91" fmla="*/ 1041 h 1410"/>
                <a:gd name="T92" fmla="*/ 0 w 2361"/>
                <a:gd name="T93" fmla="*/ 922 h 1410"/>
                <a:gd name="T94" fmla="*/ 49 w 2361"/>
                <a:gd name="T95" fmla="*/ 803 h 1410"/>
                <a:gd name="T96" fmla="*/ 167 w 2361"/>
                <a:gd name="T97" fmla="*/ 753 h 1410"/>
                <a:gd name="T98" fmla="*/ 280 w 2361"/>
                <a:gd name="T99" fmla="*/ 797 h 1410"/>
                <a:gd name="T100" fmla="*/ 910 w 2361"/>
                <a:gd name="T101" fmla="*/ 315 h 1410"/>
                <a:gd name="T102" fmla="*/ 981 w 2361"/>
                <a:gd name="T103" fmla="*/ 209 h 1410"/>
                <a:gd name="T104" fmla="*/ 1107 w 2361"/>
                <a:gd name="T105" fmla="*/ 184 h 1410"/>
                <a:gd name="T106" fmla="*/ 1213 w 2361"/>
                <a:gd name="T107" fmla="*/ 254 h 1410"/>
                <a:gd name="T108" fmla="*/ 1239 w 2361"/>
                <a:gd name="T109" fmla="*/ 378 h 1410"/>
                <a:gd name="T110" fmla="*/ 1541 w 2361"/>
                <a:gd name="T111" fmla="*/ 1081 h 1410"/>
                <a:gd name="T112" fmla="*/ 1633 w 2361"/>
                <a:gd name="T113" fmla="*/ 1081 h 1410"/>
                <a:gd name="T114" fmla="*/ 1965 w 2361"/>
                <a:gd name="T115" fmla="*/ 224 h 1410"/>
                <a:gd name="T116" fmla="*/ 1968 w 2361"/>
                <a:gd name="T117" fmla="*/ 103 h 1410"/>
                <a:gd name="T118" fmla="*/ 2057 w 2361"/>
                <a:gd name="T119" fmla="*/ 13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61" h="1410">
                  <a:moveTo>
                    <a:pt x="1586" y="1134"/>
                  </a:moveTo>
                  <a:lnTo>
                    <a:pt x="1561" y="1137"/>
                  </a:lnTo>
                  <a:lnTo>
                    <a:pt x="1540" y="1146"/>
                  </a:lnTo>
                  <a:lnTo>
                    <a:pt x="1519" y="1158"/>
                  </a:lnTo>
                  <a:lnTo>
                    <a:pt x="1502" y="1174"/>
                  </a:lnTo>
                  <a:lnTo>
                    <a:pt x="1490" y="1195"/>
                  </a:lnTo>
                  <a:lnTo>
                    <a:pt x="1482" y="1218"/>
                  </a:lnTo>
                  <a:lnTo>
                    <a:pt x="1480" y="1242"/>
                  </a:lnTo>
                  <a:lnTo>
                    <a:pt x="1482" y="1267"/>
                  </a:lnTo>
                  <a:lnTo>
                    <a:pt x="1490" y="1290"/>
                  </a:lnTo>
                  <a:lnTo>
                    <a:pt x="1502" y="1309"/>
                  </a:lnTo>
                  <a:lnTo>
                    <a:pt x="1519" y="1327"/>
                  </a:lnTo>
                  <a:lnTo>
                    <a:pt x="1540" y="1339"/>
                  </a:lnTo>
                  <a:lnTo>
                    <a:pt x="1561" y="1347"/>
                  </a:lnTo>
                  <a:lnTo>
                    <a:pt x="1586" y="1351"/>
                  </a:lnTo>
                  <a:lnTo>
                    <a:pt x="1611" y="1347"/>
                  </a:lnTo>
                  <a:lnTo>
                    <a:pt x="1633" y="1339"/>
                  </a:lnTo>
                  <a:lnTo>
                    <a:pt x="1653" y="1327"/>
                  </a:lnTo>
                  <a:lnTo>
                    <a:pt x="1670" y="1309"/>
                  </a:lnTo>
                  <a:lnTo>
                    <a:pt x="1683" y="1290"/>
                  </a:lnTo>
                  <a:lnTo>
                    <a:pt x="1691" y="1267"/>
                  </a:lnTo>
                  <a:lnTo>
                    <a:pt x="1693" y="1242"/>
                  </a:lnTo>
                  <a:lnTo>
                    <a:pt x="1691" y="1218"/>
                  </a:lnTo>
                  <a:lnTo>
                    <a:pt x="1683" y="1195"/>
                  </a:lnTo>
                  <a:lnTo>
                    <a:pt x="1670" y="1174"/>
                  </a:lnTo>
                  <a:lnTo>
                    <a:pt x="1653" y="1158"/>
                  </a:lnTo>
                  <a:lnTo>
                    <a:pt x="1633" y="1146"/>
                  </a:lnTo>
                  <a:lnTo>
                    <a:pt x="1611" y="1137"/>
                  </a:lnTo>
                  <a:lnTo>
                    <a:pt x="1586" y="1134"/>
                  </a:lnTo>
                  <a:close/>
                  <a:moveTo>
                    <a:pt x="167" y="814"/>
                  </a:moveTo>
                  <a:lnTo>
                    <a:pt x="142" y="816"/>
                  </a:lnTo>
                  <a:lnTo>
                    <a:pt x="120" y="824"/>
                  </a:lnTo>
                  <a:lnTo>
                    <a:pt x="100" y="837"/>
                  </a:lnTo>
                  <a:lnTo>
                    <a:pt x="83" y="854"/>
                  </a:lnTo>
                  <a:lnTo>
                    <a:pt x="70" y="875"/>
                  </a:lnTo>
                  <a:lnTo>
                    <a:pt x="63" y="896"/>
                  </a:lnTo>
                  <a:lnTo>
                    <a:pt x="60" y="922"/>
                  </a:lnTo>
                  <a:lnTo>
                    <a:pt x="63" y="947"/>
                  </a:lnTo>
                  <a:lnTo>
                    <a:pt x="70" y="970"/>
                  </a:lnTo>
                  <a:lnTo>
                    <a:pt x="83" y="989"/>
                  </a:lnTo>
                  <a:lnTo>
                    <a:pt x="100" y="1006"/>
                  </a:lnTo>
                  <a:lnTo>
                    <a:pt x="120" y="1019"/>
                  </a:lnTo>
                  <a:lnTo>
                    <a:pt x="142" y="1027"/>
                  </a:lnTo>
                  <a:lnTo>
                    <a:pt x="167" y="1029"/>
                  </a:lnTo>
                  <a:lnTo>
                    <a:pt x="192" y="1027"/>
                  </a:lnTo>
                  <a:lnTo>
                    <a:pt x="215" y="1019"/>
                  </a:lnTo>
                  <a:lnTo>
                    <a:pt x="234" y="1006"/>
                  </a:lnTo>
                  <a:lnTo>
                    <a:pt x="251" y="989"/>
                  </a:lnTo>
                  <a:lnTo>
                    <a:pt x="264" y="970"/>
                  </a:lnTo>
                  <a:lnTo>
                    <a:pt x="272" y="947"/>
                  </a:lnTo>
                  <a:lnTo>
                    <a:pt x="274" y="922"/>
                  </a:lnTo>
                  <a:lnTo>
                    <a:pt x="272" y="896"/>
                  </a:lnTo>
                  <a:lnTo>
                    <a:pt x="264" y="875"/>
                  </a:lnTo>
                  <a:lnTo>
                    <a:pt x="251" y="854"/>
                  </a:lnTo>
                  <a:lnTo>
                    <a:pt x="234" y="837"/>
                  </a:lnTo>
                  <a:lnTo>
                    <a:pt x="215" y="824"/>
                  </a:lnTo>
                  <a:lnTo>
                    <a:pt x="192" y="816"/>
                  </a:lnTo>
                  <a:lnTo>
                    <a:pt x="167" y="814"/>
                  </a:lnTo>
                  <a:close/>
                  <a:moveTo>
                    <a:pt x="1074" y="241"/>
                  </a:moveTo>
                  <a:lnTo>
                    <a:pt x="1049" y="243"/>
                  </a:lnTo>
                  <a:lnTo>
                    <a:pt x="1026" y="252"/>
                  </a:lnTo>
                  <a:lnTo>
                    <a:pt x="1007" y="265"/>
                  </a:lnTo>
                  <a:lnTo>
                    <a:pt x="990" y="281"/>
                  </a:lnTo>
                  <a:lnTo>
                    <a:pt x="977" y="301"/>
                  </a:lnTo>
                  <a:lnTo>
                    <a:pt x="969" y="324"/>
                  </a:lnTo>
                  <a:lnTo>
                    <a:pt x="966" y="348"/>
                  </a:lnTo>
                  <a:lnTo>
                    <a:pt x="969" y="373"/>
                  </a:lnTo>
                  <a:lnTo>
                    <a:pt x="977" y="396"/>
                  </a:lnTo>
                  <a:lnTo>
                    <a:pt x="990" y="416"/>
                  </a:lnTo>
                  <a:lnTo>
                    <a:pt x="1007" y="433"/>
                  </a:lnTo>
                  <a:lnTo>
                    <a:pt x="1026" y="446"/>
                  </a:lnTo>
                  <a:lnTo>
                    <a:pt x="1049" y="454"/>
                  </a:lnTo>
                  <a:lnTo>
                    <a:pt x="1074" y="457"/>
                  </a:lnTo>
                  <a:lnTo>
                    <a:pt x="1098" y="454"/>
                  </a:lnTo>
                  <a:lnTo>
                    <a:pt x="1120" y="446"/>
                  </a:lnTo>
                  <a:lnTo>
                    <a:pt x="1141" y="433"/>
                  </a:lnTo>
                  <a:lnTo>
                    <a:pt x="1157" y="416"/>
                  </a:lnTo>
                  <a:lnTo>
                    <a:pt x="1169" y="396"/>
                  </a:lnTo>
                  <a:lnTo>
                    <a:pt x="1178" y="373"/>
                  </a:lnTo>
                  <a:lnTo>
                    <a:pt x="1181" y="348"/>
                  </a:lnTo>
                  <a:lnTo>
                    <a:pt x="1178" y="324"/>
                  </a:lnTo>
                  <a:lnTo>
                    <a:pt x="1169" y="301"/>
                  </a:lnTo>
                  <a:lnTo>
                    <a:pt x="1157" y="281"/>
                  </a:lnTo>
                  <a:lnTo>
                    <a:pt x="1141" y="265"/>
                  </a:lnTo>
                  <a:lnTo>
                    <a:pt x="1120" y="252"/>
                  </a:lnTo>
                  <a:lnTo>
                    <a:pt x="1098" y="243"/>
                  </a:lnTo>
                  <a:lnTo>
                    <a:pt x="1074" y="241"/>
                  </a:lnTo>
                  <a:close/>
                  <a:moveTo>
                    <a:pt x="2122" y="60"/>
                  </a:moveTo>
                  <a:lnTo>
                    <a:pt x="2098" y="63"/>
                  </a:lnTo>
                  <a:lnTo>
                    <a:pt x="2075" y="71"/>
                  </a:lnTo>
                  <a:lnTo>
                    <a:pt x="2056" y="84"/>
                  </a:lnTo>
                  <a:lnTo>
                    <a:pt x="2039" y="101"/>
                  </a:lnTo>
                  <a:lnTo>
                    <a:pt x="2026" y="121"/>
                  </a:lnTo>
                  <a:lnTo>
                    <a:pt x="2018" y="143"/>
                  </a:lnTo>
                  <a:lnTo>
                    <a:pt x="2015" y="169"/>
                  </a:lnTo>
                  <a:lnTo>
                    <a:pt x="2018" y="193"/>
                  </a:lnTo>
                  <a:lnTo>
                    <a:pt x="2026" y="216"/>
                  </a:lnTo>
                  <a:lnTo>
                    <a:pt x="2039" y="236"/>
                  </a:lnTo>
                  <a:lnTo>
                    <a:pt x="2056" y="252"/>
                  </a:lnTo>
                  <a:lnTo>
                    <a:pt x="2075" y="265"/>
                  </a:lnTo>
                  <a:lnTo>
                    <a:pt x="2098" y="274"/>
                  </a:lnTo>
                  <a:lnTo>
                    <a:pt x="2122" y="276"/>
                  </a:lnTo>
                  <a:lnTo>
                    <a:pt x="2147" y="274"/>
                  </a:lnTo>
                  <a:lnTo>
                    <a:pt x="2169" y="265"/>
                  </a:lnTo>
                  <a:lnTo>
                    <a:pt x="2190" y="252"/>
                  </a:lnTo>
                  <a:lnTo>
                    <a:pt x="2206" y="236"/>
                  </a:lnTo>
                  <a:lnTo>
                    <a:pt x="2218" y="216"/>
                  </a:lnTo>
                  <a:lnTo>
                    <a:pt x="2226" y="193"/>
                  </a:lnTo>
                  <a:lnTo>
                    <a:pt x="2230" y="169"/>
                  </a:lnTo>
                  <a:lnTo>
                    <a:pt x="2226" y="143"/>
                  </a:lnTo>
                  <a:lnTo>
                    <a:pt x="2218" y="121"/>
                  </a:lnTo>
                  <a:lnTo>
                    <a:pt x="2206" y="101"/>
                  </a:lnTo>
                  <a:lnTo>
                    <a:pt x="2190" y="84"/>
                  </a:lnTo>
                  <a:lnTo>
                    <a:pt x="2169" y="71"/>
                  </a:lnTo>
                  <a:lnTo>
                    <a:pt x="2147" y="63"/>
                  </a:lnTo>
                  <a:lnTo>
                    <a:pt x="2122" y="60"/>
                  </a:lnTo>
                  <a:close/>
                  <a:moveTo>
                    <a:pt x="2122" y="0"/>
                  </a:moveTo>
                  <a:lnTo>
                    <a:pt x="2156" y="4"/>
                  </a:lnTo>
                  <a:lnTo>
                    <a:pt x="2188" y="13"/>
                  </a:lnTo>
                  <a:lnTo>
                    <a:pt x="2216" y="29"/>
                  </a:lnTo>
                  <a:lnTo>
                    <a:pt x="2240" y="50"/>
                  </a:lnTo>
                  <a:lnTo>
                    <a:pt x="2260" y="75"/>
                  </a:lnTo>
                  <a:lnTo>
                    <a:pt x="2276" y="103"/>
                  </a:lnTo>
                  <a:lnTo>
                    <a:pt x="2286" y="134"/>
                  </a:lnTo>
                  <a:lnTo>
                    <a:pt x="2290" y="169"/>
                  </a:lnTo>
                  <a:lnTo>
                    <a:pt x="2286" y="201"/>
                  </a:lnTo>
                  <a:lnTo>
                    <a:pt x="2277" y="230"/>
                  </a:lnTo>
                  <a:lnTo>
                    <a:pt x="2264" y="258"/>
                  </a:lnTo>
                  <a:lnTo>
                    <a:pt x="2244" y="283"/>
                  </a:lnTo>
                  <a:lnTo>
                    <a:pt x="2361" y="495"/>
                  </a:lnTo>
                  <a:lnTo>
                    <a:pt x="2322" y="515"/>
                  </a:lnTo>
                  <a:lnTo>
                    <a:pt x="2282" y="539"/>
                  </a:lnTo>
                  <a:lnTo>
                    <a:pt x="2167" y="330"/>
                  </a:lnTo>
                  <a:lnTo>
                    <a:pt x="2144" y="335"/>
                  </a:lnTo>
                  <a:lnTo>
                    <a:pt x="2122" y="337"/>
                  </a:lnTo>
                  <a:lnTo>
                    <a:pt x="2106" y="336"/>
                  </a:lnTo>
                  <a:lnTo>
                    <a:pt x="2091" y="333"/>
                  </a:lnTo>
                  <a:lnTo>
                    <a:pt x="1711" y="1130"/>
                  </a:lnTo>
                  <a:lnTo>
                    <a:pt x="1728" y="1154"/>
                  </a:lnTo>
                  <a:lnTo>
                    <a:pt x="1742" y="1181"/>
                  </a:lnTo>
                  <a:lnTo>
                    <a:pt x="1750" y="1211"/>
                  </a:lnTo>
                  <a:lnTo>
                    <a:pt x="1753" y="1242"/>
                  </a:lnTo>
                  <a:lnTo>
                    <a:pt x="1750" y="1276"/>
                  </a:lnTo>
                  <a:lnTo>
                    <a:pt x="1740" y="1308"/>
                  </a:lnTo>
                  <a:lnTo>
                    <a:pt x="1725" y="1337"/>
                  </a:lnTo>
                  <a:lnTo>
                    <a:pt x="1705" y="1361"/>
                  </a:lnTo>
                  <a:lnTo>
                    <a:pt x="1680" y="1382"/>
                  </a:lnTo>
                  <a:lnTo>
                    <a:pt x="1651" y="1398"/>
                  </a:lnTo>
                  <a:lnTo>
                    <a:pt x="1620" y="1407"/>
                  </a:lnTo>
                  <a:lnTo>
                    <a:pt x="1586" y="1410"/>
                  </a:lnTo>
                  <a:lnTo>
                    <a:pt x="1552" y="1407"/>
                  </a:lnTo>
                  <a:lnTo>
                    <a:pt x="1522" y="1398"/>
                  </a:lnTo>
                  <a:lnTo>
                    <a:pt x="1493" y="1382"/>
                  </a:lnTo>
                  <a:lnTo>
                    <a:pt x="1468" y="1361"/>
                  </a:lnTo>
                  <a:lnTo>
                    <a:pt x="1448" y="1337"/>
                  </a:lnTo>
                  <a:lnTo>
                    <a:pt x="1433" y="1308"/>
                  </a:lnTo>
                  <a:lnTo>
                    <a:pt x="1423" y="1276"/>
                  </a:lnTo>
                  <a:lnTo>
                    <a:pt x="1419" y="1242"/>
                  </a:lnTo>
                  <a:lnTo>
                    <a:pt x="1423" y="1210"/>
                  </a:lnTo>
                  <a:lnTo>
                    <a:pt x="1431" y="1180"/>
                  </a:lnTo>
                  <a:lnTo>
                    <a:pt x="1445" y="1153"/>
                  </a:lnTo>
                  <a:lnTo>
                    <a:pt x="1464" y="1129"/>
                  </a:lnTo>
                  <a:lnTo>
                    <a:pt x="1130" y="507"/>
                  </a:lnTo>
                  <a:lnTo>
                    <a:pt x="1102" y="514"/>
                  </a:lnTo>
                  <a:lnTo>
                    <a:pt x="1074" y="516"/>
                  </a:lnTo>
                  <a:lnTo>
                    <a:pt x="1043" y="514"/>
                  </a:lnTo>
                  <a:lnTo>
                    <a:pt x="1015" y="506"/>
                  </a:lnTo>
                  <a:lnTo>
                    <a:pt x="988" y="492"/>
                  </a:lnTo>
                  <a:lnTo>
                    <a:pt x="965" y="475"/>
                  </a:lnTo>
                  <a:lnTo>
                    <a:pt x="327" y="875"/>
                  </a:lnTo>
                  <a:lnTo>
                    <a:pt x="333" y="898"/>
                  </a:lnTo>
                  <a:lnTo>
                    <a:pt x="334" y="922"/>
                  </a:lnTo>
                  <a:lnTo>
                    <a:pt x="331" y="956"/>
                  </a:lnTo>
                  <a:lnTo>
                    <a:pt x="320" y="987"/>
                  </a:lnTo>
                  <a:lnTo>
                    <a:pt x="306" y="1015"/>
                  </a:lnTo>
                  <a:lnTo>
                    <a:pt x="285" y="1041"/>
                  </a:lnTo>
                  <a:lnTo>
                    <a:pt x="260" y="1061"/>
                  </a:lnTo>
                  <a:lnTo>
                    <a:pt x="232" y="1077"/>
                  </a:lnTo>
                  <a:lnTo>
                    <a:pt x="201" y="1086"/>
                  </a:lnTo>
                  <a:lnTo>
                    <a:pt x="167" y="1090"/>
                  </a:lnTo>
                  <a:lnTo>
                    <a:pt x="133" y="1086"/>
                  </a:lnTo>
                  <a:lnTo>
                    <a:pt x="102" y="1077"/>
                  </a:lnTo>
                  <a:lnTo>
                    <a:pt x="74" y="1061"/>
                  </a:lnTo>
                  <a:lnTo>
                    <a:pt x="49" y="1041"/>
                  </a:lnTo>
                  <a:lnTo>
                    <a:pt x="28" y="1015"/>
                  </a:lnTo>
                  <a:lnTo>
                    <a:pt x="14" y="987"/>
                  </a:lnTo>
                  <a:lnTo>
                    <a:pt x="3" y="956"/>
                  </a:lnTo>
                  <a:lnTo>
                    <a:pt x="0" y="922"/>
                  </a:lnTo>
                  <a:lnTo>
                    <a:pt x="3" y="887"/>
                  </a:lnTo>
                  <a:lnTo>
                    <a:pt x="14" y="856"/>
                  </a:lnTo>
                  <a:lnTo>
                    <a:pt x="28" y="828"/>
                  </a:lnTo>
                  <a:lnTo>
                    <a:pt x="49" y="803"/>
                  </a:lnTo>
                  <a:lnTo>
                    <a:pt x="74" y="782"/>
                  </a:lnTo>
                  <a:lnTo>
                    <a:pt x="102" y="767"/>
                  </a:lnTo>
                  <a:lnTo>
                    <a:pt x="133" y="757"/>
                  </a:lnTo>
                  <a:lnTo>
                    <a:pt x="167" y="753"/>
                  </a:lnTo>
                  <a:lnTo>
                    <a:pt x="199" y="757"/>
                  </a:lnTo>
                  <a:lnTo>
                    <a:pt x="228" y="765"/>
                  </a:lnTo>
                  <a:lnTo>
                    <a:pt x="256" y="779"/>
                  </a:lnTo>
                  <a:lnTo>
                    <a:pt x="280" y="797"/>
                  </a:lnTo>
                  <a:lnTo>
                    <a:pt x="914" y="399"/>
                  </a:lnTo>
                  <a:lnTo>
                    <a:pt x="908" y="375"/>
                  </a:lnTo>
                  <a:lnTo>
                    <a:pt x="907" y="348"/>
                  </a:lnTo>
                  <a:lnTo>
                    <a:pt x="910" y="315"/>
                  </a:lnTo>
                  <a:lnTo>
                    <a:pt x="919" y="283"/>
                  </a:lnTo>
                  <a:lnTo>
                    <a:pt x="935" y="254"/>
                  </a:lnTo>
                  <a:lnTo>
                    <a:pt x="956" y="229"/>
                  </a:lnTo>
                  <a:lnTo>
                    <a:pt x="981" y="209"/>
                  </a:lnTo>
                  <a:lnTo>
                    <a:pt x="1009" y="194"/>
                  </a:lnTo>
                  <a:lnTo>
                    <a:pt x="1040" y="184"/>
                  </a:lnTo>
                  <a:lnTo>
                    <a:pt x="1074" y="180"/>
                  </a:lnTo>
                  <a:lnTo>
                    <a:pt x="1107" y="184"/>
                  </a:lnTo>
                  <a:lnTo>
                    <a:pt x="1139" y="194"/>
                  </a:lnTo>
                  <a:lnTo>
                    <a:pt x="1167" y="209"/>
                  </a:lnTo>
                  <a:lnTo>
                    <a:pt x="1192" y="229"/>
                  </a:lnTo>
                  <a:lnTo>
                    <a:pt x="1213" y="254"/>
                  </a:lnTo>
                  <a:lnTo>
                    <a:pt x="1227" y="283"/>
                  </a:lnTo>
                  <a:lnTo>
                    <a:pt x="1238" y="315"/>
                  </a:lnTo>
                  <a:lnTo>
                    <a:pt x="1241" y="348"/>
                  </a:lnTo>
                  <a:lnTo>
                    <a:pt x="1239" y="378"/>
                  </a:lnTo>
                  <a:lnTo>
                    <a:pt x="1231" y="405"/>
                  </a:lnTo>
                  <a:lnTo>
                    <a:pt x="1219" y="431"/>
                  </a:lnTo>
                  <a:lnTo>
                    <a:pt x="1205" y="454"/>
                  </a:lnTo>
                  <a:lnTo>
                    <a:pt x="1541" y="1081"/>
                  </a:lnTo>
                  <a:lnTo>
                    <a:pt x="1564" y="1076"/>
                  </a:lnTo>
                  <a:lnTo>
                    <a:pt x="1586" y="1074"/>
                  </a:lnTo>
                  <a:lnTo>
                    <a:pt x="1610" y="1076"/>
                  </a:lnTo>
                  <a:lnTo>
                    <a:pt x="1633" y="1081"/>
                  </a:lnTo>
                  <a:lnTo>
                    <a:pt x="2009" y="292"/>
                  </a:lnTo>
                  <a:lnTo>
                    <a:pt x="1991" y="272"/>
                  </a:lnTo>
                  <a:lnTo>
                    <a:pt x="1976" y="249"/>
                  </a:lnTo>
                  <a:lnTo>
                    <a:pt x="1965" y="224"/>
                  </a:lnTo>
                  <a:lnTo>
                    <a:pt x="1958" y="197"/>
                  </a:lnTo>
                  <a:lnTo>
                    <a:pt x="1955" y="169"/>
                  </a:lnTo>
                  <a:lnTo>
                    <a:pt x="1958" y="134"/>
                  </a:lnTo>
                  <a:lnTo>
                    <a:pt x="1968" y="103"/>
                  </a:lnTo>
                  <a:lnTo>
                    <a:pt x="1984" y="75"/>
                  </a:lnTo>
                  <a:lnTo>
                    <a:pt x="2005" y="50"/>
                  </a:lnTo>
                  <a:lnTo>
                    <a:pt x="2028" y="29"/>
                  </a:lnTo>
                  <a:lnTo>
                    <a:pt x="2057" y="13"/>
                  </a:lnTo>
                  <a:lnTo>
                    <a:pt x="2089" y="4"/>
                  </a:lnTo>
                  <a:lnTo>
                    <a:pt x="2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1729" y="840"/>
              <a:ext cx="337" cy="371"/>
            </a:xfrm>
            <a:custGeom>
              <a:avLst/>
              <a:gdLst>
                <a:gd name="T0" fmla="*/ 463 w 1685"/>
                <a:gd name="T1" fmla="*/ 167 h 1853"/>
                <a:gd name="T2" fmla="*/ 334 w 1685"/>
                <a:gd name="T3" fmla="*/ 227 h 1853"/>
                <a:gd name="T4" fmla="*/ 231 w 1685"/>
                <a:gd name="T5" fmla="*/ 329 h 1853"/>
                <a:gd name="T6" fmla="*/ 170 w 1685"/>
                <a:gd name="T7" fmla="*/ 455 h 1853"/>
                <a:gd name="T8" fmla="*/ 153 w 1685"/>
                <a:gd name="T9" fmla="*/ 592 h 1853"/>
                <a:gd name="T10" fmla="*/ 181 w 1685"/>
                <a:gd name="T11" fmla="*/ 729 h 1853"/>
                <a:gd name="T12" fmla="*/ 255 w 1685"/>
                <a:gd name="T13" fmla="*/ 853 h 1853"/>
                <a:gd name="T14" fmla="*/ 366 w 1685"/>
                <a:gd name="T15" fmla="*/ 943 h 1853"/>
                <a:gd name="T16" fmla="*/ 497 w 1685"/>
                <a:gd name="T17" fmla="*/ 990 h 1853"/>
                <a:gd name="T18" fmla="*/ 634 w 1685"/>
                <a:gd name="T19" fmla="*/ 992 h 1853"/>
                <a:gd name="T20" fmla="*/ 767 w 1685"/>
                <a:gd name="T21" fmla="*/ 949 h 1853"/>
                <a:gd name="T22" fmla="*/ 882 w 1685"/>
                <a:gd name="T23" fmla="*/ 860 h 1853"/>
                <a:gd name="T24" fmla="*/ 957 w 1685"/>
                <a:gd name="T25" fmla="*/ 740 h 1853"/>
                <a:gd name="T26" fmla="*/ 990 w 1685"/>
                <a:gd name="T27" fmla="*/ 605 h 1853"/>
                <a:gd name="T28" fmla="*/ 976 w 1685"/>
                <a:gd name="T29" fmla="*/ 466 h 1853"/>
                <a:gd name="T30" fmla="*/ 917 w 1685"/>
                <a:gd name="T31" fmla="*/ 337 h 1853"/>
                <a:gd name="T32" fmla="*/ 816 w 1685"/>
                <a:gd name="T33" fmla="*/ 232 h 1853"/>
                <a:gd name="T34" fmla="*/ 691 w 1685"/>
                <a:gd name="T35" fmla="*/ 170 h 1853"/>
                <a:gd name="T36" fmla="*/ 554 w 1685"/>
                <a:gd name="T37" fmla="*/ 154 h 1853"/>
                <a:gd name="T38" fmla="*/ 665 w 1685"/>
                <a:gd name="T39" fmla="*/ 8 h 1853"/>
                <a:gd name="T40" fmla="*/ 822 w 1685"/>
                <a:gd name="T41" fmla="*/ 59 h 1853"/>
                <a:gd name="T42" fmla="*/ 962 w 1685"/>
                <a:gd name="T43" fmla="*/ 155 h 1853"/>
                <a:gd name="T44" fmla="*/ 1067 w 1685"/>
                <a:gd name="T45" fmla="*/ 290 h 1853"/>
                <a:gd name="T46" fmla="*/ 1128 w 1685"/>
                <a:gd name="T47" fmla="*/ 444 h 1853"/>
                <a:gd name="T48" fmla="*/ 1141 w 1685"/>
                <a:gd name="T49" fmla="*/ 606 h 1853"/>
                <a:gd name="T50" fmla="*/ 1109 w 1685"/>
                <a:gd name="T51" fmla="*/ 765 h 1853"/>
                <a:gd name="T52" fmla="*/ 1034 w 1685"/>
                <a:gd name="T53" fmla="*/ 910 h 1853"/>
                <a:gd name="T54" fmla="*/ 1679 w 1685"/>
                <a:gd name="T55" fmla="*/ 1743 h 1853"/>
                <a:gd name="T56" fmla="*/ 1682 w 1685"/>
                <a:gd name="T57" fmla="*/ 1800 h 1853"/>
                <a:gd name="T58" fmla="*/ 1643 w 1685"/>
                <a:gd name="T59" fmla="*/ 1845 h 1853"/>
                <a:gd name="T60" fmla="*/ 1587 w 1685"/>
                <a:gd name="T61" fmla="*/ 1848 h 1853"/>
                <a:gd name="T62" fmla="*/ 885 w 1685"/>
                <a:gd name="T63" fmla="*/ 1054 h 1853"/>
                <a:gd name="T64" fmla="*/ 735 w 1685"/>
                <a:gd name="T65" fmla="*/ 1125 h 1853"/>
                <a:gd name="T66" fmla="*/ 576 w 1685"/>
                <a:gd name="T67" fmla="*/ 1149 h 1853"/>
                <a:gd name="T68" fmla="*/ 417 w 1685"/>
                <a:gd name="T69" fmla="*/ 1129 h 1853"/>
                <a:gd name="T70" fmla="*/ 268 w 1685"/>
                <a:gd name="T71" fmla="*/ 1062 h 1853"/>
                <a:gd name="T72" fmla="*/ 140 w 1685"/>
                <a:gd name="T73" fmla="*/ 952 h 1853"/>
                <a:gd name="T74" fmla="*/ 48 w 1685"/>
                <a:gd name="T75" fmla="*/ 807 h 1853"/>
                <a:gd name="T76" fmla="*/ 5 w 1685"/>
                <a:gd name="T77" fmla="*/ 646 h 1853"/>
                <a:gd name="T78" fmla="*/ 8 w 1685"/>
                <a:gd name="T79" fmla="*/ 481 h 1853"/>
                <a:gd name="T80" fmla="*/ 58 w 1685"/>
                <a:gd name="T81" fmla="*/ 322 h 1853"/>
                <a:gd name="T82" fmla="*/ 154 w 1685"/>
                <a:gd name="T83" fmla="*/ 182 h 1853"/>
                <a:gd name="T84" fmla="*/ 290 w 1685"/>
                <a:gd name="T85" fmla="*/ 74 h 1853"/>
                <a:gd name="T86" fmla="*/ 447 w 1685"/>
                <a:gd name="T87" fmla="*/ 14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5" h="1853">
                  <a:moveTo>
                    <a:pt x="554" y="154"/>
                  </a:moveTo>
                  <a:lnTo>
                    <a:pt x="508" y="157"/>
                  </a:lnTo>
                  <a:lnTo>
                    <a:pt x="463" y="167"/>
                  </a:lnTo>
                  <a:lnTo>
                    <a:pt x="418" y="181"/>
                  </a:lnTo>
                  <a:lnTo>
                    <a:pt x="375" y="202"/>
                  </a:lnTo>
                  <a:lnTo>
                    <a:pt x="334" y="227"/>
                  </a:lnTo>
                  <a:lnTo>
                    <a:pt x="296" y="257"/>
                  </a:lnTo>
                  <a:lnTo>
                    <a:pt x="260" y="291"/>
                  </a:lnTo>
                  <a:lnTo>
                    <a:pt x="231" y="329"/>
                  </a:lnTo>
                  <a:lnTo>
                    <a:pt x="205" y="369"/>
                  </a:lnTo>
                  <a:lnTo>
                    <a:pt x="184" y="411"/>
                  </a:lnTo>
                  <a:lnTo>
                    <a:pt x="170" y="455"/>
                  </a:lnTo>
                  <a:lnTo>
                    <a:pt x="158" y="500"/>
                  </a:lnTo>
                  <a:lnTo>
                    <a:pt x="153" y="546"/>
                  </a:lnTo>
                  <a:lnTo>
                    <a:pt x="153" y="592"/>
                  </a:lnTo>
                  <a:lnTo>
                    <a:pt x="157" y="639"/>
                  </a:lnTo>
                  <a:lnTo>
                    <a:pt x="166" y="685"/>
                  </a:lnTo>
                  <a:lnTo>
                    <a:pt x="181" y="729"/>
                  </a:lnTo>
                  <a:lnTo>
                    <a:pt x="200" y="773"/>
                  </a:lnTo>
                  <a:lnTo>
                    <a:pt x="225" y="814"/>
                  </a:lnTo>
                  <a:lnTo>
                    <a:pt x="255" y="853"/>
                  </a:lnTo>
                  <a:lnTo>
                    <a:pt x="289" y="888"/>
                  </a:lnTo>
                  <a:lnTo>
                    <a:pt x="326" y="918"/>
                  </a:lnTo>
                  <a:lnTo>
                    <a:pt x="366" y="943"/>
                  </a:lnTo>
                  <a:lnTo>
                    <a:pt x="408" y="964"/>
                  </a:lnTo>
                  <a:lnTo>
                    <a:pt x="451" y="980"/>
                  </a:lnTo>
                  <a:lnTo>
                    <a:pt x="497" y="990"/>
                  </a:lnTo>
                  <a:lnTo>
                    <a:pt x="542" y="996"/>
                  </a:lnTo>
                  <a:lnTo>
                    <a:pt x="589" y="997"/>
                  </a:lnTo>
                  <a:lnTo>
                    <a:pt x="634" y="992"/>
                  </a:lnTo>
                  <a:lnTo>
                    <a:pt x="680" y="983"/>
                  </a:lnTo>
                  <a:lnTo>
                    <a:pt x="724" y="968"/>
                  </a:lnTo>
                  <a:lnTo>
                    <a:pt x="767" y="949"/>
                  </a:lnTo>
                  <a:lnTo>
                    <a:pt x="808" y="924"/>
                  </a:lnTo>
                  <a:lnTo>
                    <a:pt x="847" y="894"/>
                  </a:lnTo>
                  <a:lnTo>
                    <a:pt x="882" y="860"/>
                  </a:lnTo>
                  <a:lnTo>
                    <a:pt x="912" y="822"/>
                  </a:lnTo>
                  <a:lnTo>
                    <a:pt x="937" y="782"/>
                  </a:lnTo>
                  <a:lnTo>
                    <a:pt x="957" y="740"/>
                  </a:lnTo>
                  <a:lnTo>
                    <a:pt x="973" y="695"/>
                  </a:lnTo>
                  <a:lnTo>
                    <a:pt x="984" y="650"/>
                  </a:lnTo>
                  <a:lnTo>
                    <a:pt x="990" y="605"/>
                  </a:lnTo>
                  <a:lnTo>
                    <a:pt x="990" y="558"/>
                  </a:lnTo>
                  <a:lnTo>
                    <a:pt x="985" y="512"/>
                  </a:lnTo>
                  <a:lnTo>
                    <a:pt x="976" y="466"/>
                  </a:lnTo>
                  <a:lnTo>
                    <a:pt x="962" y="422"/>
                  </a:lnTo>
                  <a:lnTo>
                    <a:pt x="942" y="378"/>
                  </a:lnTo>
                  <a:lnTo>
                    <a:pt x="917" y="337"/>
                  </a:lnTo>
                  <a:lnTo>
                    <a:pt x="888" y="298"/>
                  </a:lnTo>
                  <a:lnTo>
                    <a:pt x="854" y="262"/>
                  </a:lnTo>
                  <a:lnTo>
                    <a:pt x="816" y="232"/>
                  </a:lnTo>
                  <a:lnTo>
                    <a:pt x="776" y="206"/>
                  </a:lnTo>
                  <a:lnTo>
                    <a:pt x="734" y="186"/>
                  </a:lnTo>
                  <a:lnTo>
                    <a:pt x="691" y="170"/>
                  </a:lnTo>
                  <a:lnTo>
                    <a:pt x="646" y="159"/>
                  </a:lnTo>
                  <a:lnTo>
                    <a:pt x="600" y="154"/>
                  </a:lnTo>
                  <a:lnTo>
                    <a:pt x="554" y="154"/>
                  </a:lnTo>
                  <a:close/>
                  <a:moveTo>
                    <a:pt x="556" y="0"/>
                  </a:moveTo>
                  <a:lnTo>
                    <a:pt x="610" y="2"/>
                  </a:lnTo>
                  <a:lnTo>
                    <a:pt x="665" y="8"/>
                  </a:lnTo>
                  <a:lnTo>
                    <a:pt x="718" y="20"/>
                  </a:lnTo>
                  <a:lnTo>
                    <a:pt x="771" y="37"/>
                  </a:lnTo>
                  <a:lnTo>
                    <a:pt x="822" y="59"/>
                  </a:lnTo>
                  <a:lnTo>
                    <a:pt x="871" y="85"/>
                  </a:lnTo>
                  <a:lnTo>
                    <a:pt x="917" y="118"/>
                  </a:lnTo>
                  <a:lnTo>
                    <a:pt x="962" y="155"/>
                  </a:lnTo>
                  <a:lnTo>
                    <a:pt x="1001" y="197"/>
                  </a:lnTo>
                  <a:lnTo>
                    <a:pt x="1038" y="243"/>
                  </a:lnTo>
                  <a:lnTo>
                    <a:pt x="1067" y="290"/>
                  </a:lnTo>
                  <a:lnTo>
                    <a:pt x="1092" y="340"/>
                  </a:lnTo>
                  <a:lnTo>
                    <a:pt x="1113" y="392"/>
                  </a:lnTo>
                  <a:lnTo>
                    <a:pt x="1128" y="444"/>
                  </a:lnTo>
                  <a:lnTo>
                    <a:pt x="1137" y="497"/>
                  </a:lnTo>
                  <a:lnTo>
                    <a:pt x="1141" y="551"/>
                  </a:lnTo>
                  <a:lnTo>
                    <a:pt x="1141" y="606"/>
                  </a:lnTo>
                  <a:lnTo>
                    <a:pt x="1135" y="660"/>
                  </a:lnTo>
                  <a:lnTo>
                    <a:pt x="1125" y="712"/>
                  </a:lnTo>
                  <a:lnTo>
                    <a:pt x="1109" y="765"/>
                  </a:lnTo>
                  <a:lnTo>
                    <a:pt x="1090" y="815"/>
                  </a:lnTo>
                  <a:lnTo>
                    <a:pt x="1065" y="864"/>
                  </a:lnTo>
                  <a:lnTo>
                    <a:pt x="1034" y="910"/>
                  </a:lnTo>
                  <a:lnTo>
                    <a:pt x="1000" y="955"/>
                  </a:lnTo>
                  <a:lnTo>
                    <a:pt x="1667" y="1726"/>
                  </a:lnTo>
                  <a:lnTo>
                    <a:pt x="1679" y="1743"/>
                  </a:lnTo>
                  <a:lnTo>
                    <a:pt x="1684" y="1763"/>
                  </a:lnTo>
                  <a:lnTo>
                    <a:pt x="1685" y="1782"/>
                  </a:lnTo>
                  <a:lnTo>
                    <a:pt x="1682" y="1800"/>
                  </a:lnTo>
                  <a:lnTo>
                    <a:pt x="1674" y="1819"/>
                  </a:lnTo>
                  <a:lnTo>
                    <a:pt x="1660" y="1833"/>
                  </a:lnTo>
                  <a:lnTo>
                    <a:pt x="1643" y="1845"/>
                  </a:lnTo>
                  <a:lnTo>
                    <a:pt x="1624" y="1852"/>
                  </a:lnTo>
                  <a:lnTo>
                    <a:pt x="1605" y="1853"/>
                  </a:lnTo>
                  <a:lnTo>
                    <a:pt x="1587" y="1848"/>
                  </a:lnTo>
                  <a:lnTo>
                    <a:pt x="1568" y="1840"/>
                  </a:lnTo>
                  <a:lnTo>
                    <a:pt x="1554" y="1827"/>
                  </a:lnTo>
                  <a:lnTo>
                    <a:pt x="885" y="1054"/>
                  </a:lnTo>
                  <a:lnTo>
                    <a:pt x="838" y="1083"/>
                  </a:lnTo>
                  <a:lnTo>
                    <a:pt x="788" y="1107"/>
                  </a:lnTo>
                  <a:lnTo>
                    <a:pt x="735" y="1125"/>
                  </a:lnTo>
                  <a:lnTo>
                    <a:pt x="683" y="1139"/>
                  </a:lnTo>
                  <a:lnTo>
                    <a:pt x="630" y="1147"/>
                  </a:lnTo>
                  <a:lnTo>
                    <a:pt x="576" y="1149"/>
                  </a:lnTo>
                  <a:lnTo>
                    <a:pt x="523" y="1148"/>
                  </a:lnTo>
                  <a:lnTo>
                    <a:pt x="470" y="1140"/>
                  </a:lnTo>
                  <a:lnTo>
                    <a:pt x="417" y="1129"/>
                  </a:lnTo>
                  <a:lnTo>
                    <a:pt x="366" y="1111"/>
                  </a:lnTo>
                  <a:lnTo>
                    <a:pt x="316" y="1090"/>
                  </a:lnTo>
                  <a:lnTo>
                    <a:pt x="268" y="1062"/>
                  </a:lnTo>
                  <a:lnTo>
                    <a:pt x="223" y="1031"/>
                  </a:lnTo>
                  <a:lnTo>
                    <a:pt x="180" y="995"/>
                  </a:lnTo>
                  <a:lnTo>
                    <a:pt x="140" y="952"/>
                  </a:lnTo>
                  <a:lnTo>
                    <a:pt x="105" y="907"/>
                  </a:lnTo>
                  <a:lnTo>
                    <a:pt x="74" y="857"/>
                  </a:lnTo>
                  <a:lnTo>
                    <a:pt x="48" y="807"/>
                  </a:lnTo>
                  <a:lnTo>
                    <a:pt x="29" y="754"/>
                  </a:lnTo>
                  <a:lnTo>
                    <a:pt x="14" y="701"/>
                  </a:lnTo>
                  <a:lnTo>
                    <a:pt x="5" y="646"/>
                  </a:lnTo>
                  <a:lnTo>
                    <a:pt x="0" y="591"/>
                  </a:lnTo>
                  <a:lnTo>
                    <a:pt x="1" y="536"/>
                  </a:lnTo>
                  <a:lnTo>
                    <a:pt x="8" y="481"/>
                  </a:lnTo>
                  <a:lnTo>
                    <a:pt x="20" y="427"/>
                  </a:lnTo>
                  <a:lnTo>
                    <a:pt x="37" y="373"/>
                  </a:lnTo>
                  <a:lnTo>
                    <a:pt x="58" y="322"/>
                  </a:lnTo>
                  <a:lnTo>
                    <a:pt x="85" y="273"/>
                  </a:lnTo>
                  <a:lnTo>
                    <a:pt x="117" y="226"/>
                  </a:lnTo>
                  <a:lnTo>
                    <a:pt x="154" y="182"/>
                  </a:lnTo>
                  <a:lnTo>
                    <a:pt x="196" y="141"/>
                  </a:lnTo>
                  <a:lnTo>
                    <a:pt x="242" y="105"/>
                  </a:lnTo>
                  <a:lnTo>
                    <a:pt x="290" y="74"/>
                  </a:lnTo>
                  <a:lnTo>
                    <a:pt x="341" y="48"/>
                  </a:lnTo>
                  <a:lnTo>
                    <a:pt x="393" y="29"/>
                  </a:lnTo>
                  <a:lnTo>
                    <a:pt x="447" y="14"/>
                  </a:lnTo>
                  <a:lnTo>
                    <a:pt x="500" y="5"/>
                  </a:lnTo>
                  <a:lnTo>
                    <a:pt x="5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738224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774">
          <p15:clr>
            <a:srgbClr val="FBAE40"/>
          </p15:clr>
        </p15:guide>
        <p15:guide id="3" orient="horz" pos="2712">
          <p15:clr>
            <a:srgbClr val="FBAE40"/>
          </p15:clr>
        </p15:guide>
        <p15:guide id="4" orient="horz" pos="-2">
          <p15:clr>
            <a:srgbClr val="FBAE40"/>
          </p15:clr>
        </p15:guide>
        <p15:guide id="5" pos="7675">
          <p15:clr>
            <a:srgbClr val="FBAE40"/>
          </p15:clr>
        </p15:guide>
        <p15:guide id="6" pos="7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23573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F833C5-71AC-48E2-821A-35B48D24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88C948-D230-4AAD-9040-40D237A30F6C}"/>
              </a:ext>
            </a:extLst>
          </p:cNvPr>
          <p:cNvSpPr txBox="1">
            <a:spLocks/>
          </p:cNvSpPr>
          <p:nvPr/>
        </p:nvSpPr>
        <p:spPr>
          <a:xfrm>
            <a:off x="84300" y="6527800"/>
            <a:ext cx="228600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8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0"/>
            <a:ext cx="12192000" cy="4114800"/>
          </a:xfrm>
          <a:prstGeom prst="rect">
            <a:avLst/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8" name="Title 1">
            <a:extLst>
              <a:ext uri="{FF2B5EF4-FFF2-40B4-BE49-F238E27FC236}">
                <a16:creationId xmlns="" xmlns:a16="http://schemas.microsoft.com/office/drawing/2014/main" id="{E063EDAE-3C20-4872-A920-DDD64F030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97680" y="3869262"/>
            <a:ext cx="3596640" cy="814926"/>
          </a:xfrm>
        </p:spPr>
        <p:txBody>
          <a:bodyPr>
            <a:noAutofit/>
          </a:bodyPr>
          <a:lstStyle>
            <a:lvl1pPr algn="ctr">
              <a:defRPr sz="4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="" xmlns:a16="http://schemas.microsoft.com/office/drawing/2014/main" id="{CDD35920-50C1-4782-9856-992F269421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2480" y="361022"/>
            <a:ext cx="2987040" cy="2112180"/>
          </a:xfrm>
          <a:prstGeom prst="rect">
            <a:avLst/>
          </a:prstGeom>
        </p:spPr>
      </p:pic>
      <p:sp>
        <p:nvSpPr>
          <p:cNvPr id="92" name="Oval 91"/>
          <p:cNvSpPr/>
          <p:nvPr/>
        </p:nvSpPr>
        <p:spPr>
          <a:xfrm>
            <a:off x="369220" y="6091132"/>
            <a:ext cx="571116" cy="571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93" name="Freeform 31">
            <a:hlinkClick r:id="rId3"/>
          </p:cNvPr>
          <p:cNvSpPr>
            <a:spLocks noEditPoints="1"/>
          </p:cNvSpPr>
          <p:nvPr/>
        </p:nvSpPr>
        <p:spPr bwMode="auto">
          <a:xfrm>
            <a:off x="476096" y="6197993"/>
            <a:ext cx="357364" cy="357361"/>
          </a:xfrm>
          <a:custGeom>
            <a:avLst/>
            <a:gdLst/>
            <a:ahLst/>
            <a:cxnLst>
              <a:cxn ang="0">
                <a:pos x="365" y="125"/>
              </a:cxn>
              <a:cxn ang="0">
                <a:pos x="319" y="138"/>
              </a:cxn>
              <a:cxn ang="0">
                <a:pos x="290" y="169"/>
              </a:cxn>
              <a:cxn ang="0">
                <a:pos x="280" y="219"/>
              </a:cxn>
              <a:cxn ang="0">
                <a:pos x="276" y="257"/>
              </a:cxn>
              <a:cxn ang="0">
                <a:pos x="241" y="258"/>
              </a:cxn>
              <a:cxn ang="0">
                <a:pos x="268" y="325"/>
              </a:cxn>
              <a:cxn ang="0">
                <a:pos x="282" y="330"/>
              </a:cxn>
              <a:cxn ang="0">
                <a:pos x="283" y="534"/>
              </a:cxn>
              <a:cxn ang="0">
                <a:pos x="339" y="536"/>
              </a:cxn>
              <a:cxn ang="0">
                <a:pos x="368" y="529"/>
              </a:cxn>
              <a:cxn ang="0">
                <a:pos x="422" y="325"/>
              </a:cxn>
              <a:cxn ang="0">
                <a:pos x="426" y="294"/>
              </a:cxn>
              <a:cxn ang="0">
                <a:pos x="427" y="258"/>
              </a:cxn>
              <a:cxn ang="0">
                <a:pos x="394" y="260"/>
              </a:cxn>
              <a:cxn ang="0">
                <a:pos x="373" y="258"/>
              </a:cxn>
              <a:cxn ang="0">
                <a:pos x="368" y="212"/>
              </a:cxn>
              <a:cxn ang="0">
                <a:pos x="373" y="193"/>
              </a:cxn>
              <a:cxn ang="0">
                <a:pos x="427" y="126"/>
              </a:cxn>
              <a:cxn ang="0">
                <a:pos x="319" y="0"/>
              </a:cxn>
              <a:cxn ang="0">
                <a:pos x="420" y="10"/>
              </a:cxn>
              <a:cxn ang="0">
                <a:pos x="506" y="42"/>
              </a:cxn>
              <a:cxn ang="0">
                <a:pos x="572" y="90"/>
              </a:cxn>
              <a:cxn ang="0">
                <a:pos x="620" y="153"/>
              </a:cxn>
              <a:cxn ang="0">
                <a:pos x="651" y="226"/>
              </a:cxn>
              <a:cxn ang="0">
                <a:pos x="663" y="305"/>
              </a:cxn>
              <a:cxn ang="0">
                <a:pos x="659" y="385"/>
              </a:cxn>
              <a:cxn ang="0">
                <a:pos x="638" y="462"/>
              </a:cxn>
              <a:cxn ang="0">
                <a:pos x="601" y="533"/>
              </a:cxn>
              <a:cxn ang="0">
                <a:pos x="547" y="593"/>
              </a:cxn>
              <a:cxn ang="0">
                <a:pos x="477" y="636"/>
              </a:cxn>
              <a:cxn ang="0">
                <a:pos x="391" y="661"/>
              </a:cxn>
              <a:cxn ang="0">
                <a:pos x="290" y="661"/>
              </a:cxn>
              <a:cxn ang="0">
                <a:pos x="216" y="640"/>
              </a:cxn>
              <a:cxn ang="0">
                <a:pos x="144" y="598"/>
              </a:cxn>
              <a:cxn ang="0">
                <a:pos x="80" y="537"/>
              </a:cxn>
              <a:cxn ang="0">
                <a:pos x="30" y="461"/>
              </a:cxn>
              <a:cxn ang="0">
                <a:pos x="3" y="373"/>
              </a:cxn>
              <a:cxn ang="0">
                <a:pos x="3" y="276"/>
              </a:cxn>
              <a:cxn ang="0">
                <a:pos x="37" y="175"/>
              </a:cxn>
              <a:cxn ang="0">
                <a:pos x="73" y="121"/>
              </a:cxn>
              <a:cxn ang="0">
                <a:pos x="125" y="71"/>
              </a:cxn>
              <a:cxn ang="0">
                <a:pos x="191" y="31"/>
              </a:cxn>
              <a:cxn ang="0">
                <a:pos x="273" y="6"/>
              </a:cxn>
            </a:cxnLst>
            <a:rect l="0" t="0" r="r" b="b"/>
            <a:pathLst>
              <a:path w="663" h="663">
                <a:moveTo>
                  <a:pt x="394" y="124"/>
                </a:moveTo>
                <a:lnTo>
                  <a:pt x="365" y="125"/>
                </a:lnTo>
                <a:lnTo>
                  <a:pt x="340" y="129"/>
                </a:lnTo>
                <a:lnTo>
                  <a:pt x="319" y="138"/>
                </a:lnTo>
                <a:lnTo>
                  <a:pt x="302" y="151"/>
                </a:lnTo>
                <a:lnTo>
                  <a:pt x="290" y="169"/>
                </a:lnTo>
                <a:lnTo>
                  <a:pt x="283" y="192"/>
                </a:lnTo>
                <a:lnTo>
                  <a:pt x="280" y="219"/>
                </a:lnTo>
                <a:lnTo>
                  <a:pt x="283" y="253"/>
                </a:lnTo>
                <a:lnTo>
                  <a:pt x="276" y="257"/>
                </a:lnTo>
                <a:lnTo>
                  <a:pt x="266" y="258"/>
                </a:lnTo>
                <a:lnTo>
                  <a:pt x="241" y="258"/>
                </a:lnTo>
                <a:lnTo>
                  <a:pt x="241" y="325"/>
                </a:lnTo>
                <a:lnTo>
                  <a:pt x="268" y="325"/>
                </a:lnTo>
                <a:lnTo>
                  <a:pt x="276" y="326"/>
                </a:lnTo>
                <a:lnTo>
                  <a:pt x="282" y="330"/>
                </a:lnTo>
                <a:lnTo>
                  <a:pt x="283" y="337"/>
                </a:lnTo>
                <a:lnTo>
                  <a:pt x="283" y="534"/>
                </a:lnTo>
                <a:lnTo>
                  <a:pt x="319" y="534"/>
                </a:lnTo>
                <a:lnTo>
                  <a:pt x="339" y="536"/>
                </a:lnTo>
                <a:lnTo>
                  <a:pt x="355" y="534"/>
                </a:lnTo>
                <a:lnTo>
                  <a:pt x="368" y="529"/>
                </a:lnTo>
                <a:lnTo>
                  <a:pt x="368" y="325"/>
                </a:lnTo>
                <a:lnTo>
                  <a:pt x="422" y="325"/>
                </a:lnTo>
                <a:lnTo>
                  <a:pt x="425" y="310"/>
                </a:lnTo>
                <a:lnTo>
                  <a:pt x="426" y="294"/>
                </a:lnTo>
                <a:lnTo>
                  <a:pt x="427" y="278"/>
                </a:lnTo>
                <a:lnTo>
                  <a:pt x="427" y="258"/>
                </a:lnTo>
                <a:lnTo>
                  <a:pt x="405" y="258"/>
                </a:lnTo>
                <a:lnTo>
                  <a:pt x="394" y="260"/>
                </a:lnTo>
                <a:lnTo>
                  <a:pt x="383" y="260"/>
                </a:lnTo>
                <a:lnTo>
                  <a:pt x="373" y="258"/>
                </a:lnTo>
                <a:lnTo>
                  <a:pt x="368" y="253"/>
                </a:lnTo>
                <a:lnTo>
                  <a:pt x="368" y="212"/>
                </a:lnTo>
                <a:lnTo>
                  <a:pt x="369" y="201"/>
                </a:lnTo>
                <a:lnTo>
                  <a:pt x="373" y="193"/>
                </a:lnTo>
                <a:lnTo>
                  <a:pt x="427" y="193"/>
                </a:lnTo>
                <a:lnTo>
                  <a:pt x="427" y="126"/>
                </a:lnTo>
                <a:lnTo>
                  <a:pt x="394" y="124"/>
                </a:lnTo>
                <a:close/>
                <a:moveTo>
                  <a:pt x="319" y="0"/>
                </a:moveTo>
                <a:lnTo>
                  <a:pt x="372" y="2"/>
                </a:lnTo>
                <a:lnTo>
                  <a:pt x="420" y="10"/>
                </a:lnTo>
                <a:lnTo>
                  <a:pt x="465" y="24"/>
                </a:lnTo>
                <a:lnTo>
                  <a:pt x="506" y="42"/>
                </a:lnTo>
                <a:lnTo>
                  <a:pt x="541" y="65"/>
                </a:lnTo>
                <a:lnTo>
                  <a:pt x="572" y="90"/>
                </a:lnTo>
                <a:lnTo>
                  <a:pt x="598" y="121"/>
                </a:lnTo>
                <a:lnTo>
                  <a:pt x="620" y="153"/>
                </a:lnTo>
                <a:lnTo>
                  <a:pt x="638" y="189"/>
                </a:lnTo>
                <a:lnTo>
                  <a:pt x="651" y="226"/>
                </a:lnTo>
                <a:lnTo>
                  <a:pt x="659" y="265"/>
                </a:lnTo>
                <a:lnTo>
                  <a:pt x="663" y="305"/>
                </a:lnTo>
                <a:lnTo>
                  <a:pt x="663" y="346"/>
                </a:lnTo>
                <a:lnTo>
                  <a:pt x="659" y="385"/>
                </a:lnTo>
                <a:lnTo>
                  <a:pt x="651" y="425"/>
                </a:lnTo>
                <a:lnTo>
                  <a:pt x="638" y="462"/>
                </a:lnTo>
                <a:lnTo>
                  <a:pt x="622" y="498"/>
                </a:lnTo>
                <a:lnTo>
                  <a:pt x="601" y="533"/>
                </a:lnTo>
                <a:lnTo>
                  <a:pt x="576" y="564"/>
                </a:lnTo>
                <a:lnTo>
                  <a:pt x="547" y="593"/>
                </a:lnTo>
                <a:lnTo>
                  <a:pt x="513" y="616"/>
                </a:lnTo>
                <a:lnTo>
                  <a:pt x="477" y="636"/>
                </a:lnTo>
                <a:lnTo>
                  <a:pt x="436" y="651"/>
                </a:lnTo>
                <a:lnTo>
                  <a:pt x="391" y="661"/>
                </a:lnTo>
                <a:lnTo>
                  <a:pt x="343" y="663"/>
                </a:lnTo>
                <a:lnTo>
                  <a:pt x="290" y="661"/>
                </a:lnTo>
                <a:lnTo>
                  <a:pt x="254" y="654"/>
                </a:lnTo>
                <a:lnTo>
                  <a:pt x="216" y="640"/>
                </a:lnTo>
                <a:lnTo>
                  <a:pt x="179" y="622"/>
                </a:lnTo>
                <a:lnTo>
                  <a:pt x="144" y="598"/>
                </a:lnTo>
                <a:lnTo>
                  <a:pt x="111" y="570"/>
                </a:lnTo>
                <a:lnTo>
                  <a:pt x="80" y="537"/>
                </a:lnTo>
                <a:lnTo>
                  <a:pt x="53" y="501"/>
                </a:lnTo>
                <a:lnTo>
                  <a:pt x="30" y="461"/>
                </a:lnTo>
                <a:lnTo>
                  <a:pt x="14" y="419"/>
                </a:lnTo>
                <a:lnTo>
                  <a:pt x="3" y="373"/>
                </a:lnTo>
                <a:lnTo>
                  <a:pt x="0" y="326"/>
                </a:lnTo>
                <a:lnTo>
                  <a:pt x="3" y="276"/>
                </a:lnTo>
                <a:lnTo>
                  <a:pt x="15" y="226"/>
                </a:lnTo>
                <a:lnTo>
                  <a:pt x="37" y="175"/>
                </a:lnTo>
                <a:lnTo>
                  <a:pt x="54" y="147"/>
                </a:lnTo>
                <a:lnTo>
                  <a:pt x="73" y="121"/>
                </a:lnTo>
                <a:lnTo>
                  <a:pt x="97" y="95"/>
                </a:lnTo>
                <a:lnTo>
                  <a:pt x="125" y="71"/>
                </a:lnTo>
                <a:lnTo>
                  <a:pt x="157" y="49"/>
                </a:lnTo>
                <a:lnTo>
                  <a:pt x="191" y="31"/>
                </a:lnTo>
                <a:lnTo>
                  <a:pt x="230" y="15"/>
                </a:lnTo>
                <a:lnTo>
                  <a:pt x="273" y="6"/>
                </a:lnTo>
                <a:lnTo>
                  <a:pt x="319" y="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400" dirty="0"/>
          </a:p>
        </p:txBody>
      </p:sp>
      <p:sp>
        <p:nvSpPr>
          <p:cNvPr id="90" name="Oval 89"/>
          <p:cNvSpPr/>
          <p:nvPr/>
        </p:nvSpPr>
        <p:spPr>
          <a:xfrm>
            <a:off x="1106492" y="6091131"/>
            <a:ext cx="571116" cy="5711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91" name="Freeform 48">
            <a:hlinkClick r:id="rId4"/>
          </p:cNvPr>
          <p:cNvSpPr>
            <a:spLocks/>
          </p:cNvSpPr>
          <p:nvPr/>
        </p:nvSpPr>
        <p:spPr bwMode="auto">
          <a:xfrm>
            <a:off x="1191612" y="6238608"/>
            <a:ext cx="400889" cy="276166"/>
          </a:xfrm>
          <a:custGeom>
            <a:avLst/>
            <a:gdLst>
              <a:gd name="T0" fmla="*/ 652 w 720"/>
              <a:gd name="T1" fmla="*/ 218 h 496"/>
              <a:gd name="T2" fmla="*/ 688 w 720"/>
              <a:gd name="T3" fmla="*/ 206 h 496"/>
              <a:gd name="T4" fmla="*/ 712 w 720"/>
              <a:gd name="T5" fmla="*/ 182 h 496"/>
              <a:gd name="T6" fmla="*/ 700 w 720"/>
              <a:gd name="T7" fmla="*/ 180 h 496"/>
              <a:gd name="T8" fmla="*/ 642 w 720"/>
              <a:gd name="T9" fmla="*/ 186 h 496"/>
              <a:gd name="T10" fmla="*/ 628 w 720"/>
              <a:gd name="T11" fmla="*/ 166 h 496"/>
              <a:gd name="T12" fmla="*/ 606 w 720"/>
              <a:gd name="T13" fmla="*/ 118 h 496"/>
              <a:gd name="T14" fmla="*/ 548 w 720"/>
              <a:gd name="T15" fmla="*/ 64 h 496"/>
              <a:gd name="T16" fmla="*/ 500 w 720"/>
              <a:gd name="T17" fmla="*/ 48 h 496"/>
              <a:gd name="T18" fmla="*/ 476 w 720"/>
              <a:gd name="T19" fmla="*/ 48 h 496"/>
              <a:gd name="T20" fmla="*/ 504 w 720"/>
              <a:gd name="T21" fmla="*/ 38 h 496"/>
              <a:gd name="T22" fmla="*/ 534 w 720"/>
              <a:gd name="T23" fmla="*/ 26 h 496"/>
              <a:gd name="T24" fmla="*/ 536 w 720"/>
              <a:gd name="T25" fmla="*/ 16 h 496"/>
              <a:gd name="T26" fmla="*/ 524 w 720"/>
              <a:gd name="T27" fmla="*/ 12 h 496"/>
              <a:gd name="T28" fmla="*/ 466 w 720"/>
              <a:gd name="T29" fmla="*/ 30 h 496"/>
              <a:gd name="T30" fmla="*/ 490 w 720"/>
              <a:gd name="T31" fmla="*/ 18 h 496"/>
              <a:gd name="T32" fmla="*/ 504 w 720"/>
              <a:gd name="T33" fmla="*/ 0 h 496"/>
              <a:gd name="T34" fmla="*/ 474 w 720"/>
              <a:gd name="T35" fmla="*/ 10 h 496"/>
              <a:gd name="T36" fmla="*/ 448 w 720"/>
              <a:gd name="T37" fmla="*/ 26 h 496"/>
              <a:gd name="T38" fmla="*/ 460 w 720"/>
              <a:gd name="T39" fmla="*/ 6 h 496"/>
              <a:gd name="T40" fmla="*/ 406 w 720"/>
              <a:gd name="T41" fmla="*/ 58 h 496"/>
              <a:gd name="T42" fmla="*/ 368 w 720"/>
              <a:gd name="T43" fmla="*/ 128 h 496"/>
              <a:gd name="T44" fmla="*/ 318 w 720"/>
              <a:gd name="T45" fmla="*/ 154 h 496"/>
              <a:gd name="T46" fmla="*/ 292 w 720"/>
              <a:gd name="T47" fmla="*/ 136 h 496"/>
              <a:gd name="T48" fmla="*/ 166 w 720"/>
              <a:gd name="T49" fmla="*/ 76 h 496"/>
              <a:gd name="T50" fmla="*/ 108 w 720"/>
              <a:gd name="T51" fmla="*/ 66 h 496"/>
              <a:gd name="T52" fmla="*/ 120 w 720"/>
              <a:gd name="T53" fmla="*/ 100 h 496"/>
              <a:gd name="T54" fmla="*/ 152 w 720"/>
              <a:gd name="T55" fmla="*/ 134 h 496"/>
              <a:gd name="T56" fmla="*/ 160 w 720"/>
              <a:gd name="T57" fmla="*/ 144 h 496"/>
              <a:gd name="T58" fmla="*/ 124 w 720"/>
              <a:gd name="T59" fmla="*/ 150 h 496"/>
              <a:gd name="T60" fmla="*/ 138 w 720"/>
              <a:gd name="T61" fmla="*/ 184 h 496"/>
              <a:gd name="T62" fmla="*/ 170 w 720"/>
              <a:gd name="T63" fmla="*/ 210 h 496"/>
              <a:gd name="T64" fmla="*/ 206 w 720"/>
              <a:gd name="T65" fmla="*/ 222 h 496"/>
              <a:gd name="T66" fmla="*/ 166 w 720"/>
              <a:gd name="T67" fmla="*/ 234 h 496"/>
              <a:gd name="T68" fmla="*/ 160 w 720"/>
              <a:gd name="T69" fmla="*/ 250 h 496"/>
              <a:gd name="T70" fmla="*/ 186 w 720"/>
              <a:gd name="T71" fmla="*/ 274 h 496"/>
              <a:gd name="T72" fmla="*/ 226 w 720"/>
              <a:gd name="T73" fmla="*/ 286 h 496"/>
              <a:gd name="T74" fmla="*/ 236 w 720"/>
              <a:gd name="T75" fmla="*/ 290 h 496"/>
              <a:gd name="T76" fmla="*/ 218 w 720"/>
              <a:gd name="T77" fmla="*/ 306 h 496"/>
              <a:gd name="T78" fmla="*/ 216 w 720"/>
              <a:gd name="T79" fmla="*/ 322 h 496"/>
              <a:gd name="T80" fmla="*/ 236 w 720"/>
              <a:gd name="T81" fmla="*/ 342 h 496"/>
              <a:gd name="T82" fmla="*/ 268 w 720"/>
              <a:gd name="T83" fmla="*/ 346 h 496"/>
              <a:gd name="T84" fmla="*/ 220 w 720"/>
              <a:gd name="T85" fmla="*/ 382 h 496"/>
              <a:gd name="T86" fmla="*/ 168 w 720"/>
              <a:gd name="T87" fmla="*/ 400 h 496"/>
              <a:gd name="T88" fmla="*/ 112 w 720"/>
              <a:gd name="T89" fmla="*/ 404 h 496"/>
              <a:gd name="T90" fmla="*/ 60 w 720"/>
              <a:gd name="T91" fmla="*/ 392 h 496"/>
              <a:gd name="T92" fmla="*/ 14 w 720"/>
              <a:gd name="T93" fmla="*/ 364 h 496"/>
              <a:gd name="T94" fmla="*/ 18 w 720"/>
              <a:gd name="T95" fmla="*/ 376 h 496"/>
              <a:gd name="T96" fmla="*/ 76 w 720"/>
              <a:gd name="T97" fmla="*/ 430 h 496"/>
              <a:gd name="T98" fmla="*/ 144 w 720"/>
              <a:gd name="T99" fmla="*/ 468 h 496"/>
              <a:gd name="T100" fmla="*/ 216 w 720"/>
              <a:gd name="T101" fmla="*/ 490 h 496"/>
              <a:gd name="T102" fmla="*/ 290 w 720"/>
              <a:gd name="T103" fmla="*/ 496 h 496"/>
              <a:gd name="T104" fmla="*/ 364 w 720"/>
              <a:gd name="T105" fmla="*/ 490 h 496"/>
              <a:gd name="T106" fmla="*/ 434 w 720"/>
              <a:gd name="T107" fmla="*/ 470 h 496"/>
              <a:gd name="T108" fmla="*/ 498 w 720"/>
              <a:gd name="T109" fmla="*/ 438 h 496"/>
              <a:gd name="T110" fmla="*/ 554 w 720"/>
              <a:gd name="T111" fmla="*/ 396 h 496"/>
              <a:gd name="T112" fmla="*/ 598 w 720"/>
              <a:gd name="T113" fmla="*/ 344 h 496"/>
              <a:gd name="T114" fmla="*/ 628 w 720"/>
              <a:gd name="T115" fmla="*/ 284 h 496"/>
              <a:gd name="T116" fmla="*/ 650 w 720"/>
              <a:gd name="T117" fmla="*/ 260 h 496"/>
              <a:gd name="T118" fmla="*/ 688 w 720"/>
              <a:gd name="T119" fmla="*/ 252 h 496"/>
              <a:gd name="T120" fmla="*/ 720 w 720"/>
              <a:gd name="T121" fmla="*/ 228 h 496"/>
              <a:gd name="T122" fmla="*/ 678 w 720"/>
              <a:gd name="T123" fmla="*/ 230 h 496"/>
              <a:gd name="T124" fmla="*/ 638 w 720"/>
              <a:gd name="T125" fmla="*/ 22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0" h="496">
                <a:moveTo>
                  <a:pt x="638" y="220"/>
                </a:moveTo>
                <a:lnTo>
                  <a:pt x="638" y="220"/>
                </a:lnTo>
                <a:lnTo>
                  <a:pt x="652" y="218"/>
                </a:lnTo>
                <a:lnTo>
                  <a:pt x="666" y="216"/>
                </a:lnTo>
                <a:lnTo>
                  <a:pt x="678" y="210"/>
                </a:lnTo>
                <a:lnTo>
                  <a:pt x="688" y="206"/>
                </a:lnTo>
                <a:lnTo>
                  <a:pt x="698" y="198"/>
                </a:lnTo>
                <a:lnTo>
                  <a:pt x="706" y="192"/>
                </a:lnTo>
                <a:lnTo>
                  <a:pt x="712" y="182"/>
                </a:lnTo>
                <a:lnTo>
                  <a:pt x="716" y="174"/>
                </a:lnTo>
                <a:lnTo>
                  <a:pt x="716" y="174"/>
                </a:lnTo>
                <a:lnTo>
                  <a:pt x="700" y="180"/>
                </a:lnTo>
                <a:lnTo>
                  <a:pt x="678" y="186"/>
                </a:lnTo>
                <a:lnTo>
                  <a:pt x="654" y="186"/>
                </a:lnTo>
                <a:lnTo>
                  <a:pt x="642" y="186"/>
                </a:lnTo>
                <a:lnTo>
                  <a:pt x="632" y="184"/>
                </a:lnTo>
                <a:lnTo>
                  <a:pt x="632" y="184"/>
                </a:lnTo>
                <a:lnTo>
                  <a:pt x="628" y="166"/>
                </a:lnTo>
                <a:lnTo>
                  <a:pt x="628" y="166"/>
                </a:lnTo>
                <a:lnTo>
                  <a:pt x="618" y="142"/>
                </a:lnTo>
                <a:lnTo>
                  <a:pt x="606" y="118"/>
                </a:lnTo>
                <a:lnTo>
                  <a:pt x="590" y="96"/>
                </a:lnTo>
                <a:lnTo>
                  <a:pt x="570" y="78"/>
                </a:lnTo>
                <a:lnTo>
                  <a:pt x="548" y="64"/>
                </a:lnTo>
                <a:lnTo>
                  <a:pt x="526" y="54"/>
                </a:lnTo>
                <a:lnTo>
                  <a:pt x="514" y="50"/>
                </a:lnTo>
                <a:lnTo>
                  <a:pt x="500" y="48"/>
                </a:lnTo>
                <a:lnTo>
                  <a:pt x="488" y="46"/>
                </a:lnTo>
                <a:lnTo>
                  <a:pt x="476" y="48"/>
                </a:lnTo>
                <a:lnTo>
                  <a:pt x="476" y="48"/>
                </a:lnTo>
                <a:lnTo>
                  <a:pt x="492" y="42"/>
                </a:lnTo>
                <a:lnTo>
                  <a:pt x="492" y="42"/>
                </a:lnTo>
                <a:lnTo>
                  <a:pt x="504" y="38"/>
                </a:lnTo>
                <a:lnTo>
                  <a:pt x="520" y="34"/>
                </a:lnTo>
                <a:lnTo>
                  <a:pt x="528" y="30"/>
                </a:lnTo>
                <a:lnTo>
                  <a:pt x="534" y="26"/>
                </a:lnTo>
                <a:lnTo>
                  <a:pt x="538" y="22"/>
                </a:lnTo>
                <a:lnTo>
                  <a:pt x="536" y="16"/>
                </a:lnTo>
                <a:lnTo>
                  <a:pt x="536" y="16"/>
                </a:lnTo>
                <a:lnTo>
                  <a:pt x="536" y="14"/>
                </a:lnTo>
                <a:lnTo>
                  <a:pt x="532" y="12"/>
                </a:lnTo>
                <a:lnTo>
                  <a:pt x="524" y="12"/>
                </a:lnTo>
                <a:lnTo>
                  <a:pt x="514" y="14"/>
                </a:lnTo>
                <a:lnTo>
                  <a:pt x="504" y="16"/>
                </a:lnTo>
                <a:lnTo>
                  <a:pt x="466" y="30"/>
                </a:lnTo>
                <a:lnTo>
                  <a:pt x="466" y="30"/>
                </a:lnTo>
                <a:lnTo>
                  <a:pt x="478" y="24"/>
                </a:lnTo>
                <a:lnTo>
                  <a:pt x="490" y="18"/>
                </a:lnTo>
                <a:lnTo>
                  <a:pt x="500" y="10"/>
                </a:lnTo>
                <a:lnTo>
                  <a:pt x="504" y="6"/>
                </a:lnTo>
                <a:lnTo>
                  <a:pt x="504" y="0"/>
                </a:lnTo>
                <a:lnTo>
                  <a:pt x="504" y="0"/>
                </a:lnTo>
                <a:lnTo>
                  <a:pt x="490" y="4"/>
                </a:lnTo>
                <a:lnTo>
                  <a:pt x="474" y="10"/>
                </a:lnTo>
                <a:lnTo>
                  <a:pt x="462" y="16"/>
                </a:lnTo>
                <a:lnTo>
                  <a:pt x="448" y="26"/>
                </a:lnTo>
                <a:lnTo>
                  <a:pt x="448" y="26"/>
                </a:lnTo>
                <a:lnTo>
                  <a:pt x="456" y="16"/>
                </a:lnTo>
                <a:lnTo>
                  <a:pt x="460" y="6"/>
                </a:lnTo>
                <a:lnTo>
                  <a:pt x="460" y="6"/>
                </a:lnTo>
                <a:lnTo>
                  <a:pt x="440" y="20"/>
                </a:lnTo>
                <a:lnTo>
                  <a:pt x="422" y="38"/>
                </a:lnTo>
                <a:lnTo>
                  <a:pt x="406" y="58"/>
                </a:lnTo>
                <a:lnTo>
                  <a:pt x="392" y="80"/>
                </a:lnTo>
                <a:lnTo>
                  <a:pt x="380" y="104"/>
                </a:lnTo>
                <a:lnTo>
                  <a:pt x="368" y="128"/>
                </a:lnTo>
                <a:lnTo>
                  <a:pt x="346" y="180"/>
                </a:lnTo>
                <a:lnTo>
                  <a:pt x="346" y="180"/>
                </a:lnTo>
                <a:lnTo>
                  <a:pt x="318" y="154"/>
                </a:lnTo>
                <a:lnTo>
                  <a:pt x="304" y="144"/>
                </a:lnTo>
                <a:lnTo>
                  <a:pt x="292" y="136"/>
                </a:lnTo>
                <a:lnTo>
                  <a:pt x="292" y="136"/>
                </a:lnTo>
                <a:lnTo>
                  <a:pt x="256" y="116"/>
                </a:lnTo>
                <a:lnTo>
                  <a:pt x="214" y="98"/>
                </a:lnTo>
                <a:lnTo>
                  <a:pt x="166" y="76"/>
                </a:lnTo>
                <a:lnTo>
                  <a:pt x="108" y="54"/>
                </a:lnTo>
                <a:lnTo>
                  <a:pt x="108" y="54"/>
                </a:lnTo>
                <a:lnTo>
                  <a:pt x="108" y="66"/>
                </a:lnTo>
                <a:lnTo>
                  <a:pt x="110" y="76"/>
                </a:lnTo>
                <a:lnTo>
                  <a:pt x="114" y="88"/>
                </a:lnTo>
                <a:lnTo>
                  <a:pt x="120" y="100"/>
                </a:lnTo>
                <a:lnTo>
                  <a:pt x="128" y="112"/>
                </a:lnTo>
                <a:lnTo>
                  <a:pt x="138" y="124"/>
                </a:lnTo>
                <a:lnTo>
                  <a:pt x="152" y="134"/>
                </a:lnTo>
                <a:lnTo>
                  <a:pt x="170" y="144"/>
                </a:lnTo>
                <a:lnTo>
                  <a:pt x="170" y="144"/>
                </a:lnTo>
                <a:lnTo>
                  <a:pt x="160" y="144"/>
                </a:lnTo>
                <a:lnTo>
                  <a:pt x="148" y="146"/>
                </a:lnTo>
                <a:lnTo>
                  <a:pt x="124" y="150"/>
                </a:lnTo>
                <a:lnTo>
                  <a:pt x="124" y="150"/>
                </a:lnTo>
                <a:lnTo>
                  <a:pt x="128" y="162"/>
                </a:lnTo>
                <a:lnTo>
                  <a:pt x="132" y="172"/>
                </a:lnTo>
                <a:lnTo>
                  <a:pt x="138" y="184"/>
                </a:lnTo>
                <a:lnTo>
                  <a:pt x="146" y="194"/>
                </a:lnTo>
                <a:lnTo>
                  <a:pt x="158" y="202"/>
                </a:lnTo>
                <a:lnTo>
                  <a:pt x="170" y="210"/>
                </a:lnTo>
                <a:lnTo>
                  <a:pt x="186" y="216"/>
                </a:lnTo>
                <a:lnTo>
                  <a:pt x="206" y="222"/>
                </a:lnTo>
                <a:lnTo>
                  <a:pt x="206" y="222"/>
                </a:lnTo>
                <a:lnTo>
                  <a:pt x="188" y="224"/>
                </a:lnTo>
                <a:lnTo>
                  <a:pt x="176" y="228"/>
                </a:lnTo>
                <a:lnTo>
                  <a:pt x="166" y="234"/>
                </a:lnTo>
                <a:lnTo>
                  <a:pt x="156" y="242"/>
                </a:lnTo>
                <a:lnTo>
                  <a:pt x="156" y="242"/>
                </a:lnTo>
                <a:lnTo>
                  <a:pt x="160" y="250"/>
                </a:lnTo>
                <a:lnTo>
                  <a:pt x="168" y="258"/>
                </a:lnTo>
                <a:lnTo>
                  <a:pt x="176" y="266"/>
                </a:lnTo>
                <a:lnTo>
                  <a:pt x="186" y="274"/>
                </a:lnTo>
                <a:lnTo>
                  <a:pt x="198" y="280"/>
                </a:lnTo>
                <a:lnTo>
                  <a:pt x="212" y="284"/>
                </a:lnTo>
                <a:lnTo>
                  <a:pt x="226" y="286"/>
                </a:lnTo>
                <a:lnTo>
                  <a:pt x="244" y="284"/>
                </a:lnTo>
                <a:lnTo>
                  <a:pt x="244" y="284"/>
                </a:lnTo>
                <a:lnTo>
                  <a:pt x="236" y="290"/>
                </a:lnTo>
                <a:lnTo>
                  <a:pt x="228" y="294"/>
                </a:lnTo>
                <a:lnTo>
                  <a:pt x="222" y="300"/>
                </a:lnTo>
                <a:lnTo>
                  <a:pt x="218" y="306"/>
                </a:lnTo>
                <a:lnTo>
                  <a:pt x="216" y="310"/>
                </a:lnTo>
                <a:lnTo>
                  <a:pt x="216" y="316"/>
                </a:lnTo>
                <a:lnTo>
                  <a:pt x="216" y="322"/>
                </a:lnTo>
                <a:lnTo>
                  <a:pt x="218" y="326"/>
                </a:lnTo>
                <a:lnTo>
                  <a:pt x="226" y="336"/>
                </a:lnTo>
                <a:lnTo>
                  <a:pt x="236" y="342"/>
                </a:lnTo>
                <a:lnTo>
                  <a:pt x="250" y="346"/>
                </a:lnTo>
                <a:lnTo>
                  <a:pt x="268" y="346"/>
                </a:lnTo>
                <a:lnTo>
                  <a:pt x="268" y="346"/>
                </a:lnTo>
                <a:lnTo>
                  <a:pt x="252" y="360"/>
                </a:lnTo>
                <a:lnTo>
                  <a:pt x="236" y="372"/>
                </a:lnTo>
                <a:lnTo>
                  <a:pt x="220" y="382"/>
                </a:lnTo>
                <a:lnTo>
                  <a:pt x="202" y="390"/>
                </a:lnTo>
                <a:lnTo>
                  <a:pt x="186" y="396"/>
                </a:lnTo>
                <a:lnTo>
                  <a:pt x="168" y="400"/>
                </a:lnTo>
                <a:lnTo>
                  <a:pt x="150" y="404"/>
                </a:lnTo>
                <a:lnTo>
                  <a:pt x="130" y="404"/>
                </a:lnTo>
                <a:lnTo>
                  <a:pt x="112" y="404"/>
                </a:lnTo>
                <a:lnTo>
                  <a:pt x="94" y="400"/>
                </a:lnTo>
                <a:lnTo>
                  <a:pt x="78" y="396"/>
                </a:lnTo>
                <a:lnTo>
                  <a:pt x="60" y="392"/>
                </a:lnTo>
                <a:lnTo>
                  <a:pt x="44" y="384"/>
                </a:lnTo>
                <a:lnTo>
                  <a:pt x="28" y="376"/>
                </a:lnTo>
                <a:lnTo>
                  <a:pt x="14" y="364"/>
                </a:lnTo>
                <a:lnTo>
                  <a:pt x="0" y="354"/>
                </a:lnTo>
                <a:lnTo>
                  <a:pt x="0" y="354"/>
                </a:lnTo>
                <a:lnTo>
                  <a:pt x="18" y="376"/>
                </a:lnTo>
                <a:lnTo>
                  <a:pt x="36" y="396"/>
                </a:lnTo>
                <a:lnTo>
                  <a:pt x="56" y="414"/>
                </a:lnTo>
                <a:lnTo>
                  <a:pt x="76" y="430"/>
                </a:lnTo>
                <a:lnTo>
                  <a:pt x="98" y="444"/>
                </a:lnTo>
                <a:lnTo>
                  <a:pt x="120" y="456"/>
                </a:lnTo>
                <a:lnTo>
                  <a:pt x="144" y="468"/>
                </a:lnTo>
                <a:lnTo>
                  <a:pt x="168" y="476"/>
                </a:lnTo>
                <a:lnTo>
                  <a:pt x="192" y="484"/>
                </a:lnTo>
                <a:lnTo>
                  <a:pt x="216" y="490"/>
                </a:lnTo>
                <a:lnTo>
                  <a:pt x="240" y="494"/>
                </a:lnTo>
                <a:lnTo>
                  <a:pt x="264" y="496"/>
                </a:lnTo>
                <a:lnTo>
                  <a:pt x="290" y="496"/>
                </a:lnTo>
                <a:lnTo>
                  <a:pt x="314" y="496"/>
                </a:lnTo>
                <a:lnTo>
                  <a:pt x="338" y="492"/>
                </a:lnTo>
                <a:lnTo>
                  <a:pt x="364" y="490"/>
                </a:lnTo>
                <a:lnTo>
                  <a:pt x="386" y="484"/>
                </a:lnTo>
                <a:lnTo>
                  <a:pt x="410" y="478"/>
                </a:lnTo>
                <a:lnTo>
                  <a:pt x="434" y="470"/>
                </a:lnTo>
                <a:lnTo>
                  <a:pt x="456" y="460"/>
                </a:lnTo>
                <a:lnTo>
                  <a:pt x="476" y="450"/>
                </a:lnTo>
                <a:lnTo>
                  <a:pt x="498" y="438"/>
                </a:lnTo>
                <a:lnTo>
                  <a:pt x="518" y="424"/>
                </a:lnTo>
                <a:lnTo>
                  <a:pt x="536" y="410"/>
                </a:lnTo>
                <a:lnTo>
                  <a:pt x="554" y="396"/>
                </a:lnTo>
                <a:lnTo>
                  <a:pt x="570" y="380"/>
                </a:lnTo>
                <a:lnTo>
                  <a:pt x="584" y="362"/>
                </a:lnTo>
                <a:lnTo>
                  <a:pt x="598" y="344"/>
                </a:lnTo>
                <a:lnTo>
                  <a:pt x="610" y="324"/>
                </a:lnTo>
                <a:lnTo>
                  <a:pt x="620" y="304"/>
                </a:lnTo>
                <a:lnTo>
                  <a:pt x="628" y="284"/>
                </a:lnTo>
                <a:lnTo>
                  <a:pt x="634" y="262"/>
                </a:lnTo>
                <a:lnTo>
                  <a:pt x="634" y="262"/>
                </a:lnTo>
                <a:lnTo>
                  <a:pt x="650" y="260"/>
                </a:lnTo>
                <a:lnTo>
                  <a:pt x="664" y="258"/>
                </a:lnTo>
                <a:lnTo>
                  <a:pt x="676" y="256"/>
                </a:lnTo>
                <a:lnTo>
                  <a:pt x="688" y="252"/>
                </a:lnTo>
                <a:lnTo>
                  <a:pt x="698" y="246"/>
                </a:lnTo>
                <a:lnTo>
                  <a:pt x="706" y="242"/>
                </a:lnTo>
                <a:lnTo>
                  <a:pt x="720" y="228"/>
                </a:lnTo>
                <a:lnTo>
                  <a:pt x="720" y="228"/>
                </a:lnTo>
                <a:lnTo>
                  <a:pt x="700" y="230"/>
                </a:lnTo>
                <a:lnTo>
                  <a:pt x="678" y="230"/>
                </a:lnTo>
                <a:lnTo>
                  <a:pt x="656" y="226"/>
                </a:lnTo>
                <a:lnTo>
                  <a:pt x="638" y="220"/>
                </a:lnTo>
                <a:lnTo>
                  <a:pt x="638" y="22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4400" dirty="0"/>
          </a:p>
        </p:txBody>
      </p:sp>
      <p:sp>
        <p:nvSpPr>
          <p:cNvPr id="88" name="Oval 87"/>
          <p:cNvSpPr/>
          <p:nvPr/>
        </p:nvSpPr>
        <p:spPr>
          <a:xfrm>
            <a:off x="2581070" y="6091138"/>
            <a:ext cx="571116" cy="571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9" name="Freeform 626">
            <a:hlinkClick r:id="rId5"/>
          </p:cNvPr>
          <p:cNvSpPr>
            <a:spLocks noEditPoints="1"/>
          </p:cNvSpPr>
          <p:nvPr/>
        </p:nvSpPr>
        <p:spPr bwMode="auto">
          <a:xfrm>
            <a:off x="2719641" y="6229620"/>
            <a:ext cx="293941" cy="294177"/>
          </a:xfrm>
          <a:custGeom>
            <a:avLst/>
            <a:gdLst>
              <a:gd name="T0" fmla="*/ 766 w 2492"/>
              <a:gd name="T1" fmla="*/ 2115 h 2494"/>
              <a:gd name="T2" fmla="*/ 1669 w 2492"/>
              <a:gd name="T3" fmla="*/ 932 h 2494"/>
              <a:gd name="T4" fmla="*/ 1524 w 2492"/>
              <a:gd name="T5" fmla="*/ 957 h 2494"/>
              <a:gd name="T6" fmla="*/ 1402 w 2492"/>
              <a:gd name="T7" fmla="*/ 1045 h 2494"/>
              <a:gd name="T8" fmla="*/ 1362 w 2492"/>
              <a:gd name="T9" fmla="*/ 1094 h 2494"/>
              <a:gd name="T10" fmla="*/ 1349 w 2492"/>
              <a:gd name="T11" fmla="*/ 1104 h 2494"/>
              <a:gd name="T12" fmla="*/ 1344 w 2492"/>
              <a:gd name="T13" fmla="*/ 1005 h 2494"/>
              <a:gd name="T14" fmla="*/ 953 w 2492"/>
              <a:gd name="T15" fmla="*/ 2115 h 2494"/>
              <a:gd name="T16" fmla="*/ 1346 w 2492"/>
              <a:gd name="T17" fmla="*/ 2050 h 2494"/>
              <a:gd name="T18" fmla="*/ 1351 w 2492"/>
              <a:gd name="T19" fmla="*/ 1442 h 2494"/>
              <a:gd name="T20" fmla="*/ 1381 w 2492"/>
              <a:gd name="T21" fmla="*/ 1333 h 2494"/>
              <a:gd name="T22" fmla="*/ 1451 w 2492"/>
              <a:gd name="T23" fmla="*/ 1255 h 2494"/>
              <a:gd name="T24" fmla="*/ 1551 w 2492"/>
              <a:gd name="T25" fmla="*/ 1232 h 2494"/>
              <a:gd name="T26" fmla="*/ 1648 w 2492"/>
              <a:gd name="T27" fmla="*/ 1264 h 2494"/>
              <a:gd name="T28" fmla="*/ 1704 w 2492"/>
              <a:gd name="T29" fmla="*/ 1353 h 2494"/>
              <a:gd name="T30" fmla="*/ 1719 w 2492"/>
              <a:gd name="T31" fmla="*/ 1516 h 2494"/>
              <a:gd name="T32" fmla="*/ 2110 w 2492"/>
              <a:gd name="T33" fmla="*/ 2115 h 2494"/>
              <a:gd name="T34" fmla="*/ 2113 w 2492"/>
              <a:gd name="T35" fmla="*/ 1761 h 2494"/>
              <a:gd name="T36" fmla="*/ 2099 w 2492"/>
              <a:gd name="T37" fmla="*/ 1312 h 2494"/>
              <a:gd name="T38" fmla="*/ 2052 w 2492"/>
              <a:gd name="T39" fmla="*/ 1147 h 2494"/>
              <a:gd name="T40" fmla="*/ 1963 w 2492"/>
              <a:gd name="T41" fmla="*/ 1029 h 2494"/>
              <a:gd name="T42" fmla="*/ 1829 w 2492"/>
              <a:gd name="T43" fmla="*/ 956 h 2494"/>
              <a:gd name="T44" fmla="*/ 1669 w 2492"/>
              <a:gd name="T45" fmla="*/ 932 h 2494"/>
              <a:gd name="T46" fmla="*/ 483 w 2492"/>
              <a:gd name="T47" fmla="*/ 426 h 2494"/>
              <a:gd name="T48" fmla="*/ 391 w 2492"/>
              <a:gd name="T49" fmla="*/ 496 h 2494"/>
              <a:gd name="T50" fmla="*/ 356 w 2492"/>
              <a:gd name="T51" fmla="*/ 610 h 2494"/>
              <a:gd name="T52" fmla="*/ 391 w 2492"/>
              <a:gd name="T53" fmla="*/ 722 h 2494"/>
              <a:gd name="T54" fmla="*/ 481 w 2492"/>
              <a:gd name="T55" fmla="*/ 792 h 2494"/>
              <a:gd name="T56" fmla="*/ 610 w 2492"/>
              <a:gd name="T57" fmla="*/ 803 h 2494"/>
              <a:gd name="T58" fmla="*/ 718 w 2492"/>
              <a:gd name="T59" fmla="*/ 752 h 2494"/>
              <a:gd name="T60" fmla="*/ 775 w 2492"/>
              <a:gd name="T61" fmla="*/ 652 h 2494"/>
              <a:gd name="T62" fmla="*/ 764 w 2492"/>
              <a:gd name="T63" fmla="*/ 531 h 2494"/>
              <a:gd name="T64" fmla="*/ 690 w 2492"/>
              <a:gd name="T65" fmla="*/ 443 h 2494"/>
              <a:gd name="T66" fmla="*/ 569 w 2492"/>
              <a:gd name="T67" fmla="*/ 412 h 2494"/>
              <a:gd name="T68" fmla="*/ 2071 w 2492"/>
              <a:gd name="T69" fmla="*/ 3 h 2494"/>
              <a:gd name="T70" fmla="*/ 2144 w 2492"/>
              <a:gd name="T71" fmla="*/ 20 h 2494"/>
              <a:gd name="T72" fmla="*/ 2296 w 2492"/>
              <a:gd name="T73" fmla="*/ 90 h 2494"/>
              <a:gd name="T74" fmla="*/ 2409 w 2492"/>
              <a:gd name="T75" fmla="*/ 211 h 2494"/>
              <a:gd name="T76" fmla="*/ 2468 w 2492"/>
              <a:gd name="T77" fmla="*/ 345 h 2494"/>
              <a:gd name="T78" fmla="*/ 2492 w 2492"/>
              <a:gd name="T79" fmla="*/ 2064 h 2494"/>
              <a:gd name="T80" fmla="*/ 2482 w 2492"/>
              <a:gd name="T81" fmla="*/ 2087 h 2494"/>
              <a:gd name="T82" fmla="*/ 2430 w 2492"/>
              <a:gd name="T83" fmla="*/ 2252 h 2494"/>
              <a:gd name="T84" fmla="*/ 2326 w 2492"/>
              <a:gd name="T85" fmla="*/ 2379 h 2494"/>
              <a:gd name="T86" fmla="*/ 2188 w 2492"/>
              <a:gd name="T87" fmla="*/ 2457 h 2494"/>
              <a:gd name="T88" fmla="*/ 2063 w 2492"/>
              <a:gd name="T89" fmla="*/ 2494 h 2494"/>
              <a:gd name="T90" fmla="*/ 413 w 2492"/>
              <a:gd name="T91" fmla="*/ 2488 h 2494"/>
              <a:gd name="T92" fmla="*/ 292 w 2492"/>
              <a:gd name="T93" fmla="*/ 2456 h 2494"/>
              <a:gd name="T94" fmla="*/ 153 w 2492"/>
              <a:gd name="T95" fmla="*/ 2368 h 2494"/>
              <a:gd name="T96" fmla="*/ 52 w 2492"/>
              <a:gd name="T97" fmla="*/ 2230 h 2494"/>
              <a:gd name="T98" fmla="*/ 11 w 2492"/>
              <a:gd name="T99" fmla="*/ 2107 h 2494"/>
              <a:gd name="T100" fmla="*/ 3 w 2492"/>
              <a:gd name="T101" fmla="*/ 421 h 2494"/>
              <a:gd name="T102" fmla="*/ 19 w 2492"/>
              <a:gd name="T103" fmla="*/ 348 h 2494"/>
              <a:gd name="T104" fmla="*/ 89 w 2492"/>
              <a:gd name="T105" fmla="*/ 195 h 2494"/>
              <a:gd name="T106" fmla="*/ 211 w 2492"/>
              <a:gd name="T107" fmla="*/ 81 h 2494"/>
              <a:gd name="T108" fmla="*/ 345 w 2492"/>
              <a:gd name="T109" fmla="*/ 23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492" h="2494">
                <a:moveTo>
                  <a:pt x="383" y="959"/>
                </a:moveTo>
                <a:lnTo>
                  <a:pt x="383" y="2115"/>
                </a:lnTo>
                <a:lnTo>
                  <a:pt x="766" y="2115"/>
                </a:lnTo>
                <a:lnTo>
                  <a:pt x="766" y="959"/>
                </a:lnTo>
                <a:lnTo>
                  <a:pt x="383" y="959"/>
                </a:lnTo>
                <a:close/>
                <a:moveTo>
                  <a:pt x="1669" y="932"/>
                </a:moveTo>
                <a:lnTo>
                  <a:pt x="1619" y="935"/>
                </a:lnTo>
                <a:lnTo>
                  <a:pt x="1570" y="943"/>
                </a:lnTo>
                <a:lnTo>
                  <a:pt x="1524" y="957"/>
                </a:lnTo>
                <a:lnTo>
                  <a:pt x="1481" y="980"/>
                </a:lnTo>
                <a:lnTo>
                  <a:pt x="1440" y="1008"/>
                </a:lnTo>
                <a:lnTo>
                  <a:pt x="1402" y="1045"/>
                </a:lnTo>
                <a:lnTo>
                  <a:pt x="1367" y="1089"/>
                </a:lnTo>
                <a:lnTo>
                  <a:pt x="1363" y="1091"/>
                </a:lnTo>
                <a:lnTo>
                  <a:pt x="1362" y="1094"/>
                </a:lnTo>
                <a:lnTo>
                  <a:pt x="1359" y="1096"/>
                </a:lnTo>
                <a:lnTo>
                  <a:pt x="1355" y="1100"/>
                </a:lnTo>
                <a:lnTo>
                  <a:pt x="1349" y="1104"/>
                </a:lnTo>
                <a:lnTo>
                  <a:pt x="1344" y="1110"/>
                </a:lnTo>
                <a:lnTo>
                  <a:pt x="1344" y="1056"/>
                </a:lnTo>
                <a:lnTo>
                  <a:pt x="1344" y="1005"/>
                </a:lnTo>
                <a:lnTo>
                  <a:pt x="1344" y="959"/>
                </a:lnTo>
                <a:lnTo>
                  <a:pt x="953" y="959"/>
                </a:lnTo>
                <a:lnTo>
                  <a:pt x="953" y="2115"/>
                </a:lnTo>
                <a:lnTo>
                  <a:pt x="1346" y="2115"/>
                </a:lnTo>
                <a:lnTo>
                  <a:pt x="1346" y="2080"/>
                </a:lnTo>
                <a:lnTo>
                  <a:pt x="1346" y="2050"/>
                </a:lnTo>
                <a:lnTo>
                  <a:pt x="1346" y="1765"/>
                </a:lnTo>
                <a:lnTo>
                  <a:pt x="1348" y="1481"/>
                </a:lnTo>
                <a:lnTo>
                  <a:pt x="1351" y="1442"/>
                </a:lnTo>
                <a:lnTo>
                  <a:pt x="1357" y="1404"/>
                </a:lnTo>
                <a:lnTo>
                  <a:pt x="1367" y="1368"/>
                </a:lnTo>
                <a:lnTo>
                  <a:pt x="1381" y="1333"/>
                </a:lnTo>
                <a:lnTo>
                  <a:pt x="1400" y="1301"/>
                </a:lnTo>
                <a:lnTo>
                  <a:pt x="1424" y="1275"/>
                </a:lnTo>
                <a:lnTo>
                  <a:pt x="1451" y="1255"/>
                </a:lnTo>
                <a:lnTo>
                  <a:pt x="1481" y="1242"/>
                </a:lnTo>
                <a:lnTo>
                  <a:pt x="1514" y="1234"/>
                </a:lnTo>
                <a:lnTo>
                  <a:pt x="1551" y="1232"/>
                </a:lnTo>
                <a:lnTo>
                  <a:pt x="1589" y="1237"/>
                </a:lnTo>
                <a:lnTo>
                  <a:pt x="1621" y="1247"/>
                </a:lnTo>
                <a:lnTo>
                  <a:pt x="1648" y="1264"/>
                </a:lnTo>
                <a:lnTo>
                  <a:pt x="1672" y="1288"/>
                </a:lnTo>
                <a:lnTo>
                  <a:pt x="1689" y="1317"/>
                </a:lnTo>
                <a:lnTo>
                  <a:pt x="1704" y="1353"/>
                </a:lnTo>
                <a:lnTo>
                  <a:pt x="1711" y="1395"/>
                </a:lnTo>
                <a:lnTo>
                  <a:pt x="1718" y="1455"/>
                </a:lnTo>
                <a:lnTo>
                  <a:pt x="1719" y="1516"/>
                </a:lnTo>
                <a:lnTo>
                  <a:pt x="1721" y="2061"/>
                </a:lnTo>
                <a:lnTo>
                  <a:pt x="1721" y="2115"/>
                </a:lnTo>
                <a:lnTo>
                  <a:pt x="2110" y="2115"/>
                </a:lnTo>
                <a:lnTo>
                  <a:pt x="2112" y="2096"/>
                </a:lnTo>
                <a:lnTo>
                  <a:pt x="2112" y="2079"/>
                </a:lnTo>
                <a:lnTo>
                  <a:pt x="2113" y="1761"/>
                </a:lnTo>
                <a:lnTo>
                  <a:pt x="2112" y="1441"/>
                </a:lnTo>
                <a:lnTo>
                  <a:pt x="2109" y="1377"/>
                </a:lnTo>
                <a:lnTo>
                  <a:pt x="2099" y="1312"/>
                </a:lnTo>
                <a:lnTo>
                  <a:pt x="2086" y="1250"/>
                </a:lnTo>
                <a:lnTo>
                  <a:pt x="2072" y="1196"/>
                </a:lnTo>
                <a:lnTo>
                  <a:pt x="2052" y="1147"/>
                </a:lnTo>
                <a:lnTo>
                  <a:pt x="2026" y="1102"/>
                </a:lnTo>
                <a:lnTo>
                  <a:pt x="1996" y="1062"/>
                </a:lnTo>
                <a:lnTo>
                  <a:pt x="1963" y="1029"/>
                </a:lnTo>
                <a:lnTo>
                  <a:pt x="1923" y="999"/>
                </a:lnTo>
                <a:lnTo>
                  <a:pt x="1878" y="975"/>
                </a:lnTo>
                <a:lnTo>
                  <a:pt x="1829" y="956"/>
                </a:lnTo>
                <a:lnTo>
                  <a:pt x="1773" y="943"/>
                </a:lnTo>
                <a:lnTo>
                  <a:pt x="1721" y="935"/>
                </a:lnTo>
                <a:lnTo>
                  <a:pt x="1669" y="932"/>
                </a:lnTo>
                <a:close/>
                <a:moveTo>
                  <a:pt x="569" y="412"/>
                </a:moveTo>
                <a:lnTo>
                  <a:pt x="524" y="415"/>
                </a:lnTo>
                <a:lnTo>
                  <a:pt x="483" y="426"/>
                </a:lnTo>
                <a:lnTo>
                  <a:pt x="447" y="443"/>
                </a:lnTo>
                <a:lnTo>
                  <a:pt x="416" y="467"/>
                </a:lnTo>
                <a:lnTo>
                  <a:pt x="391" y="496"/>
                </a:lnTo>
                <a:lnTo>
                  <a:pt x="372" y="531"/>
                </a:lnTo>
                <a:lnTo>
                  <a:pt x="361" y="569"/>
                </a:lnTo>
                <a:lnTo>
                  <a:pt x="356" y="610"/>
                </a:lnTo>
                <a:lnTo>
                  <a:pt x="361" y="652"/>
                </a:lnTo>
                <a:lnTo>
                  <a:pt x="372" y="688"/>
                </a:lnTo>
                <a:lnTo>
                  <a:pt x="391" y="722"/>
                </a:lnTo>
                <a:lnTo>
                  <a:pt x="415" y="750"/>
                </a:lnTo>
                <a:lnTo>
                  <a:pt x="447" y="774"/>
                </a:lnTo>
                <a:lnTo>
                  <a:pt x="481" y="792"/>
                </a:lnTo>
                <a:lnTo>
                  <a:pt x="521" y="803"/>
                </a:lnTo>
                <a:lnTo>
                  <a:pt x="566" y="808"/>
                </a:lnTo>
                <a:lnTo>
                  <a:pt x="610" y="803"/>
                </a:lnTo>
                <a:lnTo>
                  <a:pt x="652" y="793"/>
                </a:lnTo>
                <a:lnTo>
                  <a:pt x="688" y="776"/>
                </a:lnTo>
                <a:lnTo>
                  <a:pt x="718" y="752"/>
                </a:lnTo>
                <a:lnTo>
                  <a:pt x="745" y="723"/>
                </a:lnTo>
                <a:lnTo>
                  <a:pt x="764" y="690"/>
                </a:lnTo>
                <a:lnTo>
                  <a:pt x="775" y="652"/>
                </a:lnTo>
                <a:lnTo>
                  <a:pt x="780" y="610"/>
                </a:lnTo>
                <a:lnTo>
                  <a:pt x="775" y="569"/>
                </a:lnTo>
                <a:lnTo>
                  <a:pt x="764" y="531"/>
                </a:lnTo>
                <a:lnTo>
                  <a:pt x="745" y="496"/>
                </a:lnTo>
                <a:lnTo>
                  <a:pt x="721" y="467"/>
                </a:lnTo>
                <a:lnTo>
                  <a:pt x="690" y="443"/>
                </a:lnTo>
                <a:lnTo>
                  <a:pt x="653" y="426"/>
                </a:lnTo>
                <a:lnTo>
                  <a:pt x="613" y="415"/>
                </a:lnTo>
                <a:lnTo>
                  <a:pt x="569" y="412"/>
                </a:lnTo>
                <a:close/>
                <a:moveTo>
                  <a:pt x="427" y="0"/>
                </a:moveTo>
                <a:lnTo>
                  <a:pt x="2063" y="0"/>
                </a:lnTo>
                <a:lnTo>
                  <a:pt x="2071" y="3"/>
                </a:lnTo>
                <a:lnTo>
                  <a:pt x="2077" y="6"/>
                </a:lnTo>
                <a:lnTo>
                  <a:pt x="2085" y="9"/>
                </a:lnTo>
                <a:lnTo>
                  <a:pt x="2144" y="20"/>
                </a:lnTo>
                <a:lnTo>
                  <a:pt x="2199" y="38"/>
                </a:lnTo>
                <a:lnTo>
                  <a:pt x="2250" y="60"/>
                </a:lnTo>
                <a:lnTo>
                  <a:pt x="2296" y="90"/>
                </a:lnTo>
                <a:lnTo>
                  <a:pt x="2338" y="125"/>
                </a:lnTo>
                <a:lnTo>
                  <a:pt x="2376" y="165"/>
                </a:lnTo>
                <a:lnTo>
                  <a:pt x="2409" y="211"/>
                </a:lnTo>
                <a:lnTo>
                  <a:pt x="2439" y="264"/>
                </a:lnTo>
                <a:lnTo>
                  <a:pt x="2455" y="303"/>
                </a:lnTo>
                <a:lnTo>
                  <a:pt x="2468" y="345"/>
                </a:lnTo>
                <a:lnTo>
                  <a:pt x="2479" y="386"/>
                </a:lnTo>
                <a:lnTo>
                  <a:pt x="2492" y="429"/>
                </a:lnTo>
                <a:lnTo>
                  <a:pt x="2492" y="2064"/>
                </a:lnTo>
                <a:lnTo>
                  <a:pt x="2487" y="2072"/>
                </a:lnTo>
                <a:lnTo>
                  <a:pt x="2485" y="2080"/>
                </a:lnTo>
                <a:lnTo>
                  <a:pt x="2482" y="2087"/>
                </a:lnTo>
                <a:lnTo>
                  <a:pt x="2471" y="2146"/>
                </a:lnTo>
                <a:lnTo>
                  <a:pt x="2454" y="2201"/>
                </a:lnTo>
                <a:lnTo>
                  <a:pt x="2430" y="2252"/>
                </a:lnTo>
                <a:lnTo>
                  <a:pt x="2401" y="2298"/>
                </a:lnTo>
                <a:lnTo>
                  <a:pt x="2366" y="2341"/>
                </a:lnTo>
                <a:lnTo>
                  <a:pt x="2326" y="2379"/>
                </a:lnTo>
                <a:lnTo>
                  <a:pt x="2279" y="2413"/>
                </a:lnTo>
                <a:lnTo>
                  <a:pt x="2228" y="2442"/>
                </a:lnTo>
                <a:lnTo>
                  <a:pt x="2188" y="2457"/>
                </a:lnTo>
                <a:lnTo>
                  <a:pt x="2147" y="2470"/>
                </a:lnTo>
                <a:lnTo>
                  <a:pt x="2104" y="2481"/>
                </a:lnTo>
                <a:lnTo>
                  <a:pt x="2063" y="2494"/>
                </a:lnTo>
                <a:lnTo>
                  <a:pt x="427" y="2494"/>
                </a:lnTo>
                <a:lnTo>
                  <a:pt x="421" y="2491"/>
                </a:lnTo>
                <a:lnTo>
                  <a:pt x="413" y="2488"/>
                </a:lnTo>
                <a:lnTo>
                  <a:pt x="405" y="2486"/>
                </a:lnTo>
                <a:lnTo>
                  <a:pt x="346" y="2473"/>
                </a:lnTo>
                <a:lnTo>
                  <a:pt x="292" y="2456"/>
                </a:lnTo>
                <a:lnTo>
                  <a:pt x="242" y="2434"/>
                </a:lnTo>
                <a:lnTo>
                  <a:pt x="195" y="2403"/>
                </a:lnTo>
                <a:lnTo>
                  <a:pt x="153" y="2368"/>
                </a:lnTo>
                <a:lnTo>
                  <a:pt x="114" y="2329"/>
                </a:lnTo>
                <a:lnTo>
                  <a:pt x="81" y="2282"/>
                </a:lnTo>
                <a:lnTo>
                  <a:pt x="52" y="2230"/>
                </a:lnTo>
                <a:lnTo>
                  <a:pt x="35" y="2190"/>
                </a:lnTo>
                <a:lnTo>
                  <a:pt x="22" y="2149"/>
                </a:lnTo>
                <a:lnTo>
                  <a:pt x="11" y="2107"/>
                </a:lnTo>
                <a:lnTo>
                  <a:pt x="0" y="2064"/>
                </a:lnTo>
                <a:lnTo>
                  <a:pt x="0" y="429"/>
                </a:lnTo>
                <a:lnTo>
                  <a:pt x="3" y="421"/>
                </a:lnTo>
                <a:lnTo>
                  <a:pt x="6" y="413"/>
                </a:lnTo>
                <a:lnTo>
                  <a:pt x="8" y="407"/>
                </a:lnTo>
                <a:lnTo>
                  <a:pt x="19" y="348"/>
                </a:lnTo>
                <a:lnTo>
                  <a:pt x="37" y="292"/>
                </a:lnTo>
                <a:lnTo>
                  <a:pt x="60" y="241"/>
                </a:lnTo>
                <a:lnTo>
                  <a:pt x="89" y="195"/>
                </a:lnTo>
                <a:lnTo>
                  <a:pt x="124" y="152"/>
                </a:lnTo>
                <a:lnTo>
                  <a:pt x="165" y="114"/>
                </a:lnTo>
                <a:lnTo>
                  <a:pt x="211" y="81"/>
                </a:lnTo>
                <a:lnTo>
                  <a:pt x="264" y="52"/>
                </a:lnTo>
                <a:lnTo>
                  <a:pt x="304" y="36"/>
                </a:lnTo>
                <a:lnTo>
                  <a:pt x="345" y="23"/>
                </a:lnTo>
                <a:lnTo>
                  <a:pt x="386" y="12"/>
                </a:lnTo>
                <a:lnTo>
                  <a:pt x="427" y="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4400" dirty="0"/>
          </a:p>
        </p:txBody>
      </p:sp>
      <p:sp>
        <p:nvSpPr>
          <p:cNvPr id="86" name="Oval 85"/>
          <p:cNvSpPr/>
          <p:nvPr/>
        </p:nvSpPr>
        <p:spPr>
          <a:xfrm>
            <a:off x="1843768" y="6091135"/>
            <a:ext cx="571116" cy="5711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7" name="Freeform 86">
            <a:hlinkClick r:id="rId6"/>
          </p:cNvPr>
          <p:cNvSpPr>
            <a:spLocks noEditPoints="1"/>
          </p:cNvSpPr>
          <p:nvPr/>
        </p:nvSpPr>
        <p:spPr bwMode="auto">
          <a:xfrm>
            <a:off x="1987503" y="6232755"/>
            <a:ext cx="283658" cy="287874"/>
          </a:xfrm>
          <a:custGeom>
            <a:avLst/>
            <a:gdLst>
              <a:gd name="T0" fmla="*/ 898 w 3629"/>
              <a:gd name="T1" fmla="*/ 2249 h 3684"/>
              <a:gd name="T2" fmla="*/ 767 w 3629"/>
              <a:gd name="T3" fmla="*/ 2423 h 3684"/>
              <a:gd name="T4" fmla="*/ 784 w 3629"/>
              <a:gd name="T5" fmla="*/ 2649 h 3684"/>
              <a:gd name="T6" fmla="*/ 936 w 3629"/>
              <a:gd name="T7" fmla="*/ 2802 h 3684"/>
              <a:gd name="T8" fmla="*/ 2596 w 3629"/>
              <a:gd name="T9" fmla="*/ 2828 h 3684"/>
              <a:gd name="T10" fmla="*/ 2787 w 3629"/>
              <a:gd name="T11" fmla="*/ 2722 h 3684"/>
              <a:gd name="T12" fmla="*/ 2865 w 3629"/>
              <a:gd name="T13" fmla="*/ 2515 h 3684"/>
              <a:gd name="T14" fmla="*/ 2787 w 3629"/>
              <a:gd name="T15" fmla="*/ 2307 h 3684"/>
              <a:gd name="T16" fmla="*/ 2596 w 3629"/>
              <a:gd name="T17" fmla="*/ 2201 h 3684"/>
              <a:gd name="T18" fmla="*/ 1112 w 3629"/>
              <a:gd name="T19" fmla="*/ 750 h 3684"/>
              <a:gd name="T20" fmla="*/ 918 w 3629"/>
              <a:gd name="T21" fmla="*/ 853 h 3684"/>
              <a:gd name="T22" fmla="*/ 838 w 3629"/>
              <a:gd name="T23" fmla="*/ 1059 h 3684"/>
              <a:gd name="T24" fmla="*/ 913 w 3629"/>
              <a:gd name="T25" fmla="*/ 1268 h 3684"/>
              <a:gd name="T26" fmla="*/ 1102 w 3629"/>
              <a:gd name="T27" fmla="*/ 1377 h 3684"/>
              <a:gd name="T28" fmla="*/ 1208 w 3629"/>
              <a:gd name="T29" fmla="*/ 1380 h 3684"/>
              <a:gd name="T30" fmla="*/ 1401 w 3629"/>
              <a:gd name="T31" fmla="*/ 1380 h 3684"/>
              <a:gd name="T32" fmla="*/ 1640 w 3629"/>
              <a:gd name="T33" fmla="*/ 1380 h 3684"/>
              <a:gd name="T34" fmla="*/ 1833 w 3629"/>
              <a:gd name="T35" fmla="*/ 1380 h 3684"/>
              <a:gd name="T36" fmla="*/ 1935 w 3629"/>
              <a:gd name="T37" fmla="*/ 1378 h 3684"/>
              <a:gd name="T38" fmla="*/ 2115 w 3629"/>
              <a:gd name="T39" fmla="*/ 1295 h 3684"/>
              <a:gd name="T40" fmla="*/ 2205 w 3629"/>
              <a:gd name="T41" fmla="*/ 1123 h 3684"/>
              <a:gd name="T42" fmla="*/ 2168 w 3629"/>
              <a:gd name="T43" fmla="*/ 917 h 3684"/>
              <a:gd name="T44" fmla="*/ 2021 w 3629"/>
              <a:gd name="T45" fmla="*/ 775 h 3684"/>
              <a:gd name="T46" fmla="*/ 1954 w 3629"/>
              <a:gd name="T47" fmla="*/ 0 h 3684"/>
              <a:gd name="T48" fmla="*/ 2281 w 3629"/>
              <a:gd name="T49" fmla="*/ 54 h 3684"/>
              <a:gd name="T50" fmla="*/ 2608 w 3629"/>
              <a:gd name="T51" fmla="*/ 232 h 3684"/>
              <a:gd name="T52" fmla="*/ 2834 w 3629"/>
              <a:gd name="T53" fmla="*/ 513 h 3684"/>
              <a:gd name="T54" fmla="*/ 2936 w 3629"/>
              <a:gd name="T55" fmla="*/ 880 h 3684"/>
              <a:gd name="T56" fmla="*/ 2938 w 3629"/>
              <a:gd name="T57" fmla="*/ 1273 h 3684"/>
              <a:gd name="T58" fmla="*/ 3050 w 3629"/>
              <a:gd name="T59" fmla="*/ 1427 h 3684"/>
              <a:gd name="T60" fmla="*/ 3285 w 3629"/>
              <a:gd name="T61" fmla="*/ 1490 h 3684"/>
              <a:gd name="T62" fmla="*/ 3490 w 3629"/>
              <a:gd name="T63" fmla="*/ 1652 h 3684"/>
              <a:gd name="T64" fmla="*/ 3603 w 3629"/>
              <a:gd name="T65" fmla="*/ 1910 h 3684"/>
              <a:gd name="T66" fmla="*/ 3627 w 3629"/>
              <a:gd name="T67" fmla="*/ 2225 h 3684"/>
              <a:gd name="T68" fmla="*/ 3628 w 3629"/>
              <a:gd name="T69" fmla="*/ 2393 h 3684"/>
              <a:gd name="T70" fmla="*/ 3629 w 3629"/>
              <a:gd name="T71" fmla="*/ 2493 h 3684"/>
              <a:gd name="T72" fmla="*/ 3583 w 3629"/>
              <a:gd name="T73" fmla="*/ 2861 h 3684"/>
              <a:gd name="T74" fmla="*/ 3414 w 3629"/>
              <a:gd name="T75" fmla="*/ 3236 h 3684"/>
              <a:gd name="T76" fmla="*/ 3129 w 3629"/>
              <a:gd name="T77" fmla="*/ 3508 h 3684"/>
              <a:gd name="T78" fmla="*/ 2749 w 3629"/>
              <a:gd name="T79" fmla="*/ 3657 h 3684"/>
              <a:gd name="T80" fmla="*/ 1134 w 3629"/>
              <a:gd name="T81" fmla="*/ 3684 h 3684"/>
              <a:gd name="T82" fmla="*/ 705 w 3629"/>
              <a:gd name="T83" fmla="*/ 3629 h 3684"/>
              <a:gd name="T84" fmla="*/ 370 w 3629"/>
              <a:gd name="T85" fmla="*/ 3462 h 3684"/>
              <a:gd name="T86" fmla="*/ 138 w 3629"/>
              <a:gd name="T87" fmla="*/ 3191 h 3684"/>
              <a:gd name="T88" fmla="*/ 24 w 3629"/>
              <a:gd name="T89" fmla="*/ 2830 h 3684"/>
              <a:gd name="T90" fmla="*/ 0 w 3629"/>
              <a:gd name="T91" fmla="*/ 2426 h 3684"/>
              <a:gd name="T92" fmla="*/ 28 w 3629"/>
              <a:gd name="T93" fmla="*/ 780 h 3684"/>
              <a:gd name="T94" fmla="*/ 131 w 3629"/>
              <a:gd name="T95" fmla="*/ 512 h 3684"/>
              <a:gd name="T96" fmla="*/ 262 w 3629"/>
              <a:gd name="T97" fmla="*/ 328 h 3684"/>
              <a:gd name="T98" fmla="*/ 524 w 3629"/>
              <a:gd name="T99" fmla="*/ 122 h 3684"/>
              <a:gd name="T100" fmla="*/ 902 w 3629"/>
              <a:gd name="T101" fmla="*/ 11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29" h="3684">
                <a:moveTo>
                  <a:pt x="1070" y="2198"/>
                </a:moveTo>
                <a:lnTo>
                  <a:pt x="1024" y="2201"/>
                </a:lnTo>
                <a:lnTo>
                  <a:pt x="978" y="2212"/>
                </a:lnTo>
                <a:lnTo>
                  <a:pt x="936" y="2228"/>
                </a:lnTo>
                <a:lnTo>
                  <a:pt x="898" y="2249"/>
                </a:lnTo>
                <a:lnTo>
                  <a:pt x="863" y="2275"/>
                </a:lnTo>
                <a:lnTo>
                  <a:pt x="831" y="2307"/>
                </a:lnTo>
                <a:lnTo>
                  <a:pt x="805" y="2342"/>
                </a:lnTo>
                <a:lnTo>
                  <a:pt x="784" y="2381"/>
                </a:lnTo>
                <a:lnTo>
                  <a:pt x="767" y="2423"/>
                </a:lnTo>
                <a:lnTo>
                  <a:pt x="758" y="2468"/>
                </a:lnTo>
                <a:lnTo>
                  <a:pt x="754" y="2515"/>
                </a:lnTo>
                <a:lnTo>
                  <a:pt x="758" y="2561"/>
                </a:lnTo>
                <a:lnTo>
                  <a:pt x="767" y="2607"/>
                </a:lnTo>
                <a:lnTo>
                  <a:pt x="784" y="2649"/>
                </a:lnTo>
                <a:lnTo>
                  <a:pt x="805" y="2687"/>
                </a:lnTo>
                <a:lnTo>
                  <a:pt x="831" y="2722"/>
                </a:lnTo>
                <a:lnTo>
                  <a:pt x="863" y="2754"/>
                </a:lnTo>
                <a:lnTo>
                  <a:pt x="898" y="2780"/>
                </a:lnTo>
                <a:lnTo>
                  <a:pt x="936" y="2802"/>
                </a:lnTo>
                <a:lnTo>
                  <a:pt x="978" y="2818"/>
                </a:lnTo>
                <a:lnTo>
                  <a:pt x="1024" y="2828"/>
                </a:lnTo>
                <a:lnTo>
                  <a:pt x="1070" y="2831"/>
                </a:lnTo>
                <a:lnTo>
                  <a:pt x="2549" y="2831"/>
                </a:lnTo>
                <a:lnTo>
                  <a:pt x="2596" y="2828"/>
                </a:lnTo>
                <a:lnTo>
                  <a:pt x="2640" y="2818"/>
                </a:lnTo>
                <a:lnTo>
                  <a:pt x="2681" y="2802"/>
                </a:lnTo>
                <a:lnTo>
                  <a:pt x="2721" y="2780"/>
                </a:lnTo>
                <a:lnTo>
                  <a:pt x="2756" y="2754"/>
                </a:lnTo>
                <a:lnTo>
                  <a:pt x="2787" y="2722"/>
                </a:lnTo>
                <a:lnTo>
                  <a:pt x="2814" y="2687"/>
                </a:lnTo>
                <a:lnTo>
                  <a:pt x="2835" y="2649"/>
                </a:lnTo>
                <a:lnTo>
                  <a:pt x="2851" y="2607"/>
                </a:lnTo>
                <a:lnTo>
                  <a:pt x="2861" y="2561"/>
                </a:lnTo>
                <a:lnTo>
                  <a:pt x="2865" y="2515"/>
                </a:lnTo>
                <a:lnTo>
                  <a:pt x="2861" y="2468"/>
                </a:lnTo>
                <a:lnTo>
                  <a:pt x="2851" y="2423"/>
                </a:lnTo>
                <a:lnTo>
                  <a:pt x="2835" y="2381"/>
                </a:lnTo>
                <a:lnTo>
                  <a:pt x="2814" y="2342"/>
                </a:lnTo>
                <a:lnTo>
                  <a:pt x="2787" y="2307"/>
                </a:lnTo>
                <a:lnTo>
                  <a:pt x="2756" y="2275"/>
                </a:lnTo>
                <a:lnTo>
                  <a:pt x="2721" y="2249"/>
                </a:lnTo>
                <a:lnTo>
                  <a:pt x="2681" y="2228"/>
                </a:lnTo>
                <a:lnTo>
                  <a:pt x="2640" y="2212"/>
                </a:lnTo>
                <a:lnTo>
                  <a:pt x="2596" y="2201"/>
                </a:lnTo>
                <a:lnTo>
                  <a:pt x="2549" y="2198"/>
                </a:lnTo>
                <a:lnTo>
                  <a:pt x="1070" y="2198"/>
                </a:lnTo>
                <a:close/>
                <a:moveTo>
                  <a:pt x="1898" y="746"/>
                </a:moveTo>
                <a:lnTo>
                  <a:pt x="1158" y="747"/>
                </a:lnTo>
                <a:lnTo>
                  <a:pt x="1112" y="750"/>
                </a:lnTo>
                <a:lnTo>
                  <a:pt x="1068" y="759"/>
                </a:lnTo>
                <a:lnTo>
                  <a:pt x="1025" y="775"/>
                </a:lnTo>
                <a:lnTo>
                  <a:pt x="986" y="796"/>
                </a:lnTo>
                <a:lnTo>
                  <a:pt x="950" y="822"/>
                </a:lnTo>
                <a:lnTo>
                  <a:pt x="918" y="853"/>
                </a:lnTo>
                <a:lnTo>
                  <a:pt x="891" y="888"/>
                </a:lnTo>
                <a:lnTo>
                  <a:pt x="870" y="926"/>
                </a:lnTo>
                <a:lnTo>
                  <a:pt x="853" y="967"/>
                </a:lnTo>
                <a:lnTo>
                  <a:pt x="843" y="1012"/>
                </a:lnTo>
                <a:lnTo>
                  <a:pt x="838" y="1059"/>
                </a:lnTo>
                <a:lnTo>
                  <a:pt x="840" y="1106"/>
                </a:lnTo>
                <a:lnTo>
                  <a:pt x="850" y="1151"/>
                </a:lnTo>
                <a:lnTo>
                  <a:pt x="865" y="1193"/>
                </a:lnTo>
                <a:lnTo>
                  <a:pt x="887" y="1231"/>
                </a:lnTo>
                <a:lnTo>
                  <a:pt x="913" y="1268"/>
                </a:lnTo>
                <a:lnTo>
                  <a:pt x="943" y="1300"/>
                </a:lnTo>
                <a:lnTo>
                  <a:pt x="977" y="1327"/>
                </a:lnTo>
                <a:lnTo>
                  <a:pt x="1016" y="1348"/>
                </a:lnTo>
                <a:lnTo>
                  <a:pt x="1057" y="1365"/>
                </a:lnTo>
                <a:lnTo>
                  <a:pt x="1102" y="1377"/>
                </a:lnTo>
                <a:lnTo>
                  <a:pt x="1149" y="1380"/>
                </a:lnTo>
                <a:lnTo>
                  <a:pt x="1152" y="1380"/>
                </a:lnTo>
                <a:lnTo>
                  <a:pt x="1165" y="1380"/>
                </a:lnTo>
                <a:lnTo>
                  <a:pt x="1183" y="1380"/>
                </a:lnTo>
                <a:lnTo>
                  <a:pt x="1208" y="1380"/>
                </a:lnTo>
                <a:lnTo>
                  <a:pt x="1238" y="1380"/>
                </a:lnTo>
                <a:lnTo>
                  <a:pt x="1273" y="1380"/>
                </a:lnTo>
                <a:lnTo>
                  <a:pt x="1313" y="1380"/>
                </a:lnTo>
                <a:lnTo>
                  <a:pt x="1356" y="1380"/>
                </a:lnTo>
                <a:lnTo>
                  <a:pt x="1401" y="1380"/>
                </a:lnTo>
                <a:lnTo>
                  <a:pt x="1448" y="1380"/>
                </a:lnTo>
                <a:lnTo>
                  <a:pt x="1496" y="1380"/>
                </a:lnTo>
                <a:lnTo>
                  <a:pt x="1545" y="1380"/>
                </a:lnTo>
                <a:lnTo>
                  <a:pt x="1592" y="1380"/>
                </a:lnTo>
                <a:lnTo>
                  <a:pt x="1640" y="1380"/>
                </a:lnTo>
                <a:lnTo>
                  <a:pt x="1685" y="1380"/>
                </a:lnTo>
                <a:lnTo>
                  <a:pt x="1728" y="1380"/>
                </a:lnTo>
                <a:lnTo>
                  <a:pt x="1767" y="1380"/>
                </a:lnTo>
                <a:lnTo>
                  <a:pt x="1803" y="1380"/>
                </a:lnTo>
                <a:lnTo>
                  <a:pt x="1833" y="1380"/>
                </a:lnTo>
                <a:lnTo>
                  <a:pt x="1858" y="1380"/>
                </a:lnTo>
                <a:lnTo>
                  <a:pt x="1877" y="1380"/>
                </a:lnTo>
                <a:lnTo>
                  <a:pt x="1889" y="1380"/>
                </a:lnTo>
                <a:lnTo>
                  <a:pt x="1893" y="1380"/>
                </a:lnTo>
                <a:lnTo>
                  <a:pt x="1935" y="1378"/>
                </a:lnTo>
                <a:lnTo>
                  <a:pt x="1976" y="1370"/>
                </a:lnTo>
                <a:lnTo>
                  <a:pt x="2014" y="1357"/>
                </a:lnTo>
                <a:lnTo>
                  <a:pt x="2050" y="1340"/>
                </a:lnTo>
                <a:lnTo>
                  <a:pt x="2084" y="1320"/>
                </a:lnTo>
                <a:lnTo>
                  <a:pt x="2115" y="1295"/>
                </a:lnTo>
                <a:lnTo>
                  <a:pt x="2141" y="1267"/>
                </a:lnTo>
                <a:lnTo>
                  <a:pt x="2164" y="1235"/>
                </a:lnTo>
                <a:lnTo>
                  <a:pt x="2183" y="1201"/>
                </a:lnTo>
                <a:lnTo>
                  <a:pt x="2196" y="1162"/>
                </a:lnTo>
                <a:lnTo>
                  <a:pt x="2205" y="1123"/>
                </a:lnTo>
                <a:lnTo>
                  <a:pt x="2209" y="1081"/>
                </a:lnTo>
                <a:lnTo>
                  <a:pt x="2206" y="1037"/>
                </a:lnTo>
                <a:lnTo>
                  <a:pt x="2199" y="995"/>
                </a:lnTo>
                <a:lnTo>
                  <a:pt x="2186" y="955"/>
                </a:lnTo>
                <a:lnTo>
                  <a:pt x="2168" y="917"/>
                </a:lnTo>
                <a:lnTo>
                  <a:pt x="2147" y="881"/>
                </a:lnTo>
                <a:lnTo>
                  <a:pt x="2119" y="849"/>
                </a:lnTo>
                <a:lnTo>
                  <a:pt x="2090" y="820"/>
                </a:lnTo>
                <a:lnTo>
                  <a:pt x="2057" y="796"/>
                </a:lnTo>
                <a:lnTo>
                  <a:pt x="2021" y="775"/>
                </a:lnTo>
                <a:lnTo>
                  <a:pt x="1981" y="759"/>
                </a:lnTo>
                <a:lnTo>
                  <a:pt x="1941" y="750"/>
                </a:lnTo>
                <a:lnTo>
                  <a:pt x="1898" y="746"/>
                </a:lnTo>
                <a:close/>
                <a:moveTo>
                  <a:pt x="1953" y="0"/>
                </a:moveTo>
                <a:lnTo>
                  <a:pt x="1954" y="0"/>
                </a:lnTo>
                <a:lnTo>
                  <a:pt x="1962" y="0"/>
                </a:lnTo>
                <a:lnTo>
                  <a:pt x="2046" y="5"/>
                </a:lnTo>
                <a:lnTo>
                  <a:pt x="2127" y="16"/>
                </a:lnTo>
                <a:lnTo>
                  <a:pt x="2205" y="32"/>
                </a:lnTo>
                <a:lnTo>
                  <a:pt x="2281" y="54"/>
                </a:lnTo>
                <a:lnTo>
                  <a:pt x="2354" y="80"/>
                </a:lnTo>
                <a:lnTo>
                  <a:pt x="2422" y="111"/>
                </a:lnTo>
                <a:lnTo>
                  <a:pt x="2488" y="147"/>
                </a:lnTo>
                <a:lnTo>
                  <a:pt x="2549" y="187"/>
                </a:lnTo>
                <a:lnTo>
                  <a:pt x="2608" y="232"/>
                </a:lnTo>
                <a:lnTo>
                  <a:pt x="2662" y="281"/>
                </a:lnTo>
                <a:lnTo>
                  <a:pt x="2712" y="333"/>
                </a:lnTo>
                <a:lnTo>
                  <a:pt x="2757" y="390"/>
                </a:lnTo>
                <a:lnTo>
                  <a:pt x="2798" y="450"/>
                </a:lnTo>
                <a:lnTo>
                  <a:pt x="2834" y="513"/>
                </a:lnTo>
                <a:lnTo>
                  <a:pt x="2865" y="581"/>
                </a:lnTo>
                <a:lnTo>
                  <a:pt x="2891" y="652"/>
                </a:lnTo>
                <a:lnTo>
                  <a:pt x="2911" y="724"/>
                </a:lnTo>
                <a:lnTo>
                  <a:pt x="2927" y="800"/>
                </a:lnTo>
                <a:lnTo>
                  <a:pt x="2936" y="880"/>
                </a:lnTo>
                <a:lnTo>
                  <a:pt x="2939" y="961"/>
                </a:lnTo>
                <a:lnTo>
                  <a:pt x="2945" y="1042"/>
                </a:lnTo>
                <a:lnTo>
                  <a:pt x="2947" y="1121"/>
                </a:lnTo>
                <a:lnTo>
                  <a:pt x="2944" y="1199"/>
                </a:lnTo>
                <a:lnTo>
                  <a:pt x="2938" y="1273"/>
                </a:lnTo>
                <a:lnTo>
                  <a:pt x="2928" y="1346"/>
                </a:lnTo>
                <a:lnTo>
                  <a:pt x="2913" y="1416"/>
                </a:lnTo>
                <a:lnTo>
                  <a:pt x="2959" y="1419"/>
                </a:lnTo>
                <a:lnTo>
                  <a:pt x="3004" y="1421"/>
                </a:lnTo>
                <a:lnTo>
                  <a:pt x="3050" y="1427"/>
                </a:lnTo>
                <a:lnTo>
                  <a:pt x="3098" y="1433"/>
                </a:lnTo>
                <a:lnTo>
                  <a:pt x="3145" y="1442"/>
                </a:lnTo>
                <a:lnTo>
                  <a:pt x="3193" y="1455"/>
                </a:lnTo>
                <a:lnTo>
                  <a:pt x="3239" y="1471"/>
                </a:lnTo>
                <a:lnTo>
                  <a:pt x="3285" y="1490"/>
                </a:lnTo>
                <a:lnTo>
                  <a:pt x="3331" y="1513"/>
                </a:lnTo>
                <a:lnTo>
                  <a:pt x="3374" y="1541"/>
                </a:lnTo>
                <a:lnTo>
                  <a:pt x="3414" y="1573"/>
                </a:lnTo>
                <a:lnTo>
                  <a:pt x="3454" y="1610"/>
                </a:lnTo>
                <a:lnTo>
                  <a:pt x="3490" y="1652"/>
                </a:lnTo>
                <a:lnTo>
                  <a:pt x="3524" y="1701"/>
                </a:lnTo>
                <a:lnTo>
                  <a:pt x="3551" y="1750"/>
                </a:lnTo>
                <a:lnTo>
                  <a:pt x="3574" y="1801"/>
                </a:lnTo>
                <a:lnTo>
                  <a:pt x="3591" y="1854"/>
                </a:lnTo>
                <a:lnTo>
                  <a:pt x="3603" y="1910"/>
                </a:lnTo>
                <a:lnTo>
                  <a:pt x="3613" y="1968"/>
                </a:lnTo>
                <a:lnTo>
                  <a:pt x="3619" y="2028"/>
                </a:lnTo>
                <a:lnTo>
                  <a:pt x="3624" y="2090"/>
                </a:lnTo>
                <a:lnTo>
                  <a:pt x="3626" y="2156"/>
                </a:lnTo>
                <a:lnTo>
                  <a:pt x="3627" y="2225"/>
                </a:lnTo>
                <a:lnTo>
                  <a:pt x="3627" y="2299"/>
                </a:lnTo>
                <a:lnTo>
                  <a:pt x="3627" y="2318"/>
                </a:lnTo>
                <a:lnTo>
                  <a:pt x="3627" y="2341"/>
                </a:lnTo>
                <a:lnTo>
                  <a:pt x="3627" y="2366"/>
                </a:lnTo>
                <a:lnTo>
                  <a:pt x="3628" y="2393"/>
                </a:lnTo>
                <a:lnTo>
                  <a:pt x="3628" y="2419"/>
                </a:lnTo>
                <a:lnTo>
                  <a:pt x="3628" y="2443"/>
                </a:lnTo>
                <a:lnTo>
                  <a:pt x="3628" y="2465"/>
                </a:lnTo>
                <a:lnTo>
                  <a:pt x="3628" y="2482"/>
                </a:lnTo>
                <a:lnTo>
                  <a:pt x="3629" y="2493"/>
                </a:lnTo>
                <a:lnTo>
                  <a:pt x="3629" y="2498"/>
                </a:lnTo>
                <a:lnTo>
                  <a:pt x="3625" y="2593"/>
                </a:lnTo>
                <a:lnTo>
                  <a:pt x="3617" y="2685"/>
                </a:lnTo>
                <a:lnTo>
                  <a:pt x="3602" y="2774"/>
                </a:lnTo>
                <a:lnTo>
                  <a:pt x="3583" y="2861"/>
                </a:lnTo>
                <a:lnTo>
                  <a:pt x="3559" y="2942"/>
                </a:lnTo>
                <a:lnTo>
                  <a:pt x="3531" y="3022"/>
                </a:lnTo>
                <a:lnTo>
                  <a:pt x="3497" y="3098"/>
                </a:lnTo>
                <a:lnTo>
                  <a:pt x="3458" y="3169"/>
                </a:lnTo>
                <a:lnTo>
                  <a:pt x="3414" y="3236"/>
                </a:lnTo>
                <a:lnTo>
                  <a:pt x="3366" y="3300"/>
                </a:lnTo>
                <a:lnTo>
                  <a:pt x="3314" y="3359"/>
                </a:lnTo>
                <a:lnTo>
                  <a:pt x="3256" y="3414"/>
                </a:lnTo>
                <a:lnTo>
                  <a:pt x="3195" y="3464"/>
                </a:lnTo>
                <a:lnTo>
                  <a:pt x="3129" y="3508"/>
                </a:lnTo>
                <a:lnTo>
                  <a:pt x="3060" y="3548"/>
                </a:lnTo>
                <a:lnTo>
                  <a:pt x="2988" y="3583"/>
                </a:lnTo>
                <a:lnTo>
                  <a:pt x="2911" y="3613"/>
                </a:lnTo>
                <a:lnTo>
                  <a:pt x="2832" y="3638"/>
                </a:lnTo>
                <a:lnTo>
                  <a:pt x="2749" y="3657"/>
                </a:lnTo>
                <a:lnTo>
                  <a:pt x="2665" y="3672"/>
                </a:lnTo>
                <a:lnTo>
                  <a:pt x="2576" y="3680"/>
                </a:lnTo>
                <a:lnTo>
                  <a:pt x="2485" y="3684"/>
                </a:lnTo>
                <a:lnTo>
                  <a:pt x="1159" y="3684"/>
                </a:lnTo>
                <a:lnTo>
                  <a:pt x="1134" y="3684"/>
                </a:lnTo>
                <a:lnTo>
                  <a:pt x="1042" y="3682"/>
                </a:lnTo>
                <a:lnTo>
                  <a:pt x="951" y="3675"/>
                </a:lnTo>
                <a:lnTo>
                  <a:pt x="865" y="3664"/>
                </a:lnTo>
                <a:lnTo>
                  <a:pt x="784" y="3648"/>
                </a:lnTo>
                <a:lnTo>
                  <a:pt x="705" y="3629"/>
                </a:lnTo>
                <a:lnTo>
                  <a:pt x="630" y="3604"/>
                </a:lnTo>
                <a:lnTo>
                  <a:pt x="560" y="3574"/>
                </a:lnTo>
                <a:lnTo>
                  <a:pt x="492" y="3541"/>
                </a:lnTo>
                <a:lnTo>
                  <a:pt x="429" y="3504"/>
                </a:lnTo>
                <a:lnTo>
                  <a:pt x="370" y="3462"/>
                </a:lnTo>
                <a:lnTo>
                  <a:pt x="314" y="3415"/>
                </a:lnTo>
                <a:lnTo>
                  <a:pt x="262" y="3364"/>
                </a:lnTo>
                <a:lnTo>
                  <a:pt x="216" y="3310"/>
                </a:lnTo>
                <a:lnTo>
                  <a:pt x="174" y="3252"/>
                </a:lnTo>
                <a:lnTo>
                  <a:pt x="138" y="3191"/>
                </a:lnTo>
                <a:lnTo>
                  <a:pt x="106" y="3126"/>
                </a:lnTo>
                <a:lnTo>
                  <a:pt x="79" y="3058"/>
                </a:lnTo>
                <a:lnTo>
                  <a:pt x="57" y="2985"/>
                </a:lnTo>
                <a:lnTo>
                  <a:pt x="38" y="2909"/>
                </a:lnTo>
                <a:lnTo>
                  <a:pt x="24" y="2830"/>
                </a:lnTo>
                <a:lnTo>
                  <a:pt x="14" y="2746"/>
                </a:lnTo>
                <a:lnTo>
                  <a:pt x="6" y="2658"/>
                </a:lnTo>
                <a:lnTo>
                  <a:pt x="1" y="2565"/>
                </a:lnTo>
                <a:lnTo>
                  <a:pt x="0" y="2467"/>
                </a:lnTo>
                <a:lnTo>
                  <a:pt x="0" y="2426"/>
                </a:lnTo>
                <a:lnTo>
                  <a:pt x="0" y="2386"/>
                </a:lnTo>
                <a:lnTo>
                  <a:pt x="0" y="985"/>
                </a:lnTo>
                <a:lnTo>
                  <a:pt x="6" y="913"/>
                </a:lnTo>
                <a:lnTo>
                  <a:pt x="16" y="845"/>
                </a:lnTo>
                <a:lnTo>
                  <a:pt x="28" y="780"/>
                </a:lnTo>
                <a:lnTo>
                  <a:pt x="44" y="720"/>
                </a:lnTo>
                <a:lnTo>
                  <a:pt x="63" y="662"/>
                </a:lnTo>
                <a:lnTo>
                  <a:pt x="84" y="609"/>
                </a:lnTo>
                <a:lnTo>
                  <a:pt x="106" y="559"/>
                </a:lnTo>
                <a:lnTo>
                  <a:pt x="131" y="512"/>
                </a:lnTo>
                <a:lnTo>
                  <a:pt x="156" y="469"/>
                </a:lnTo>
                <a:lnTo>
                  <a:pt x="183" y="429"/>
                </a:lnTo>
                <a:lnTo>
                  <a:pt x="209" y="393"/>
                </a:lnTo>
                <a:lnTo>
                  <a:pt x="236" y="359"/>
                </a:lnTo>
                <a:lnTo>
                  <a:pt x="262" y="328"/>
                </a:lnTo>
                <a:lnTo>
                  <a:pt x="288" y="300"/>
                </a:lnTo>
                <a:lnTo>
                  <a:pt x="342" y="249"/>
                </a:lnTo>
                <a:lnTo>
                  <a:pt x="398" y="201"/>
                </a:lnTo>
                <a:lnTo>
                  <a:pt x="459" y="159"/>
                </a:lnTo>
                <a:lnTo>
                  <a:pt x="524" y="122"/>
                </a:lnTo>
                <a:lnTo>
                  <a:pt x="593" y="90"/>
                </a:lnTo>
                <a:lnTo>
                  <a:pt x="664" y="63"/>
                </a:lnTo>
                <a:lnTo>
                  <a:pt x="740" y="40"/>
                </a:lnTo>
                <a:lnTo>
                  <a:pt x="820" y="23"/>
                </a:lnTo>
                <a:lnTo>
                  <a:pt x="902" y="11"/>
                </a:lnTo>
                <a:lnTo>
                  <a:pt x="988" y="3"/>
                </a:lnTo>
                <a:lnTo>
                  <a:pt x="1079" y="0"/>
                </a:lnTo>
                <a:lnTo>
                  <a:pt x="1088" y="0"/>
                </a:lnTo>
                <a:lnTo>
                  <a:pt x="1953" y="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400" dirty="0"/>
          </a:p>
        </p:txBody>
      </p:sp>
      <p:sp>
        <p:nvSpPr>
          <p:cNvPr id="94" name="Subtitle 2">
            <a:hlinkClick r:id="rId7"/>
          </p:cNvPr>
          <p:cNvSpPr txBox="1">
            <a:spLocks/>
          </p:cNvSpPr>
          <p:nvPr/>
        </p:nvSpPr>
        <p:spPr>
          <a:xfrm>
            <a:off x="9370955" y="6165432"/>
            <a:ext cx="2959632" cy="422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5D8"/>
              </a:buClr>
              <a:buFont typeface="Arial"/>
              <a:buNone/>
              <a:defRPr sz="90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www.latentview.com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69605" y="5627271"/>
            <a:ext cx="2643977" cy="3569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E-mail ID</a:t>
            </a:r>
          </a:p>
        </p:txBody>
      </p:sp>
    </p:spTree>
    <p:extLst>
      <p:ext uri="{BB962C8B-B14F-4D97-AF65-F5344CB8AC3E}">
        <p14:creationId xmlns:p14="http://schemas.microsoft.com/office/powerpoint/2010/main" val="302372205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774">
          <p15:clr>
            <a:srgbClr val="FBAE40"/>
          </p15:clr>
        </p15:guide>
        <p15:guide id="3" orient="horz" pos="2694">
          <p15:clr>
            <a:srgbClr val="FBAE40"/>
          </p15:clr>
        </p15:guide>
        <p15:guide id="4" orient="horz" pos="-2">
          <p15:clr>
            <a:srgbClr val="FBAE40"/>
          </p15:clr>
        </p15:guide>
        <p15:guide id="5" pos="7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7DE74A2D-83BB-441E-9221-A853A7C34EAB}"/>
              </a:ext>
            </a:extLst>
          </p:cNvPr>
          <p:cNvSpPr txBox="1">
            <a:spLocks/>
          </p:cNvSpPr>
          <p:nvPr/>
        </p:nvSpPr>
        <p:spPr>
          <a:xfrm>
            <a:off x="72564" y="6527800"/>
            <a:ext cx="274864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26">
            <a:extLst>
              <a:ext uri="{FF2B5EF4-FFF2-40B4-BE49-F238E27FC236}">
                <a16:creationId xmlns="" xmlns:a16="http://schemas.microsoft.com/office/drawing/2014/main" id="{9E7EBA95-D0B0-4EA6-8151-B221D815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55" y="58925"/>
            <a:ext cx="10940304" cy="4083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="" xmlns:a16="http://schemas.microsoft.com/office/drawing/2014/main" id="{8C19F0BD-CBF1-4551-925C-A110073FD9E5}"/>
              </a:ext>
            </a:extLst>
          </p:cNvPr>
          <p:cNvSpPr txBox="1">
            <a:spLocks/>
          </p:cNvSpPr>
          <p:nvPr/>
        </p:nvSpPr>
        <p:spPr>
          <a:xfrm>
            <a:off x="264159" y="1300766"/>
            <a:ext cx="1709495" cy="728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18355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Primary colors</a:t>
            </a:r>
          </a:p>
        </p:txBody>
      </p:sp>
      <p:sp>
        <p:nvSpPr>
          <p:cNvPr id="22" name="Title 4">
            <a:extLst>
              <a:ext uri="{FF2B5EF4-FFF2-40B4-BE49-F238E27FC236}">
                <a16:creationId xmlns="" xmlns:a16="http://schemas.microsoft.com/office/drawing/2014/main" id="{3A39E8C3-E1BC-4BC7-9F05-F0E50DB6BBFD}"/>
              </a:ext>
            </a:extLst>
          </p:cNvPr>
          <p:cNvSpPr txBox="1">
            <a:spLocks/>
          </p:cNvSpPr>
          <p:nvPr/>
        </p:nvSpPr>
        <p:spPr>
          <a:xfrm>
            <a:off x="264159" y="3688063"/>
            <a:ext cx="1709495" cy="728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18355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Secondary colors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E973D23-688C-4E1E-8684-22CAFB14E27F}"/>
              </a:ext>
            </a:extLst>
          </p:cNvPr>
          <p:cNvSpPr/>
          <p:nvPr/>
        </p:nvSpPr>
        <p:spPr>
          <a:xfrm>
            <a:off x="9826832" y="3688063"/>
            <a:ext cx="2136568" cy="593112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100, 90, 41, 43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20, 35, 72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99FB243-5890-4642-A892-C7486A1F57B2}"/>
              </a:ext>
            </a:extLst>
          </p:cNvPr>
          <p:cNvSpPr/>
          <p:nvPr/>
        </p:nvSpPr>
        <p:spPr>
          <a:xfrm>
            <a:off x="4784050" y="3688063"/>
            <a:ext cx="2136568" cy="593112"/>
          </a:xfrm>
          <a:prstGeom prst="rect">
            <a:avLst/>
          </a:prstGeom>
          <a:solidFill>
            <a:srgbClr val="18A3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77, 15, 33, 0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25, 164, 173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2DC063-D1F5-4C30-AAE8-AD2967B11447}"/>
              </a:ext>
            </a:extLst>
          </p:cNvPr>
          <p:cNvSpPr/>
          <p:nvPr/>
        </p:nvSpPr>
        <p:spPr>
          <a:xfrm>
            <a:off x="4784050" y="1318936"/>
            <a:ext cx="2136568" cy="59311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51, 43, 43, 8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128, 128, 128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DD9C469-1688-449B-BB2D-D3A713ED39EC}"/>
              </a:ext>
            </a:extLst>
          </p:cNvPr>
          <p:cNvSpPr/>
          <p:nvPr/>
        </p:nvSpPr>
        <p:spPr>
          <a:xfrm>
            <a:off x="9826832" y="4389071"/>
            <a:ext cx="2136568" cy="593112"/>
          </a:xfrm>
          <a:prstGeom prst="rect">
            <a:avLst/>
          </a:prstGeom>
          <a:solidFill>
            <a:srgbClr val="052049">
              <a:lumMod val="25000"/>
              <a:lumOff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36, 17, 0, 0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154, 191, 248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6B62ACF-08A4-4D19-B150-0AABA3AD131A}"/>
              </a:ext>
            </a:extLst>
          </p:cNvPr>
          <p:cNvSpPr/>
          <p:nvPr/>
        </p:nvSpPr>
        <p:spPr>
          <a:xfrm>
            <a:off x="2274510" y="4389071"/>
            <a:ext cx="2136568" cy="5931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26, 11, 4, 0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184, 206, 228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8B048A2-16C7-44F6-A62D-2782C6F8C4EE}"/>
              </a:ext>
            </a:extLst>
          </p:cNvPr>
          <p:cNvSpPr/>
          <p:nvPr/>
        </p:nvSpPr>
        <p:spPr>
          <a:xfrm>
            <a:off x="4784050" y="4389071"/>
            <a:ext cx="2136568" cy="593112"/>
          </a:xfrm>
          <a:prstGeom prst="rect">
            <a:avLst/>
          </a:prstGeom>
          <a:solidFill>
            <a:srgbClr val="18A3A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36, 0, 10, 0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145, 234, 240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5DCFF48-7B26-44FA-9E19-59FE00E0EDF3}"/>
              </a:ext>
            </a:extLst>
          </p:cNvPr>
          <p:cNvSpPr/>
          <p:nvPr/>
        </p:nvSpPr>
        <p:spPr>
          <a:xfrm>
            <a:off x="4784050" y="2006089"/>
            <a:ext cx="2136568" cy="593112"/>
          </a:xfrm>
          <a:prstGeom prst="rect">
            <a:avLst/>
          </a:prstGeom>
          <a:solidFill>
            <a:srgbClr val="BFBF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25,	20, 20,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191, 191, 191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4FD6AEF-3BC9-4B69-94AD-5748F17BD6BC}"/>
              </a:ext>
            </a:extLst>
          </p:cNvPr>
          <p:cNvSpPr/>
          <p:nvPr/>
        </p:nvSpPr>
        <p:spPr>
          <a:xfrm>
            <a:off x="9826832" y="5090079"/>
            <a:ext cx="2136568" cy="593112"/>
          </a:xfrm>
          <a:prstGeom prst="rect">
            <a:avLst/>
          </a:prstGeom>
          <a:solidFill>
            <a:srgbClr val="052049">
              <a:lumMod val="10000"/>
              <a:lumOff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13, 5, 0, 0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215, 230, 252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A204FA4-B6FE-46CC-8B10-5C70EA312BF4}"/>
              </a:ext>
            </a:extLst>
          </p:cNvPr>
          <p:cNvSpPr/>
          <p:nvPr/>
        </p:nvSpPr>
        <p:spPr>
          <a:xfrm>
            <a:off x="2274510" y="5090079"/>
            <a:ext cx="2136568" cy="593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13, 5, 1, 0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219, 230, 242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B6B26E6-9CF4-42A9-9E28-714E99452A1D}"/>
              </a:ext>
            </a:extLst>
          </p:cNvPr>
          <p:cNvSpPr/>
          <p:nvPr/>
        </p:nvSpPr>
        <p:spPr>
          <a:xfrm>
            <a:off x="4784050" y="5090079"/>
            <a:ext cx="2136568" cy="593112"/>
          </a:xfrm>
          <a:prstGeom prst="rect">
            <a:avLst/>
          </a:prstGeom>
          <a:solidFill>
            <a:srgbClr val="18A3AC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19, 0, 5, 0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200, 244, 247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8AA6DB8-1711-4140-A1F4-2FDA5D684765}"/>
              </a:ext>
            </a:extLst>
          </p:cNvPr>
          <p:cNvSpPr/>
          <p:nvPr/>
        </p:nvSpPr>
        <p:spPr>
          <a:xfrm>
            <a:off x="4784050" y="2707097"/>
            <a:ext cx="2136568" cy="59311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14, 11, 11, 0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217, 217, 217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A86F7E7-4D4C-43C6-A693-BE52619C8C20}"/>
              </a:ext>
            </a:extLst>
          </p:cNvPr>
          <p:cNvSpPr/>
          <p:nvPr/>
        </p:nvSpPr>
        <p:spPr>
          <a:xfrm>
            <a:off x="7293592" y="3688063"/>
            <a:ext cx="2160270" cy="593112"/>
          </a:xfrm>
          <a:prstGeom prst="rect">
            <a:avLst/>
          </a:prstGeom>
          <a:solidFill>
            <a:srgbClr val="779B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55, 31, 3, 0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199, 155, 202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F10F334-6E7F-4900-BCD0-2E1DA2FB5D1E}"/>
              </a:ext>
            </a:extLst>
          </p:cNvPr>
          <p:cNvSpPr/>
          <p:nvPr/>
        </p:nvSpPr>
        <p:spPr>
          <a:xfrm>
            <a:off x="7293592" y="4373863"/>
            <a:ext cx="2160270" cy="593112"/>
          </a:xfrm>
          <a:prstGeom prst="rect">
            <a:avLst/>
          </a:prstGeom>
          <a:solidFill>
            <a:srgbClr val="A0B6D9"/>
          </a:solidFill>
          <a:ln w="12700" cap="flat" cmpd="sng" algn="ctr">
            <a:solidFill>
              <a:srgbClr val="A0B6D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36, 21, 3, 0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160, 182, 217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F37BB4B-EA83-4602-B031-1EE80792E11B}"/>
              </a:ext>
            </a:extLst>
          </p:cNvPr>
          <p:cNvSpPr/>
          <p:nvPr/>
        </p:nvSpPr>
        <p:spPr>
          <a:xfrm>
            <a:off x="7293590" y="5090079"/>
            <a:ext cx="2160270" cy="593112"/>
          </a:xfrm>
          <a:prstGeom prst="rect">
            <a:avLst/>
          </a:prstGeom>
          <a:solidFill>
            <a:srgbClr val="C5D4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20, 11, 0.4, 0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197, 212, 236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AD2806B-9005-4D6C-9F8D-64CAB5AA3399}"/>
              </a:ext>
            </a:extLst>
          </p:cNvPr>
          <p:cNvSpPr/>
          <p:nvPr/>
        </p:nvSpPr>
        <p:spPr>
          <a:xfrm>
            <a:off x="2274510" y="1300766"/>
            <a:ext cx="2136568" cy="593112"/>
          </a:xfrm>
          <a:prstGeom prst="rect">
            <a:avLst/>
          </a:prstGeom>
          <a:solidFill>
            <a:srgbClr val="1957A3"/>
          </a:solidFill>
          <a:ln w="12700" cap="flat" cmpd="sng" algn="ctr">
            <a:solidFill>
              <a:srgbClr val="16509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94, 72, 2, 0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27, 89, 164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6A6E859-301A-4D57-8858-6F4BB2178673}"/>
              </a:ext>
            </a:extLst>
          </p:cNvPr>
          <p:cNvSpPr/>
          <p:nvPr/>
        </p:nvSpPr>
        <p:spPr>
          <a:xfrm>
            <a:off x="2274510" y="2707097"/>
            <a:ext cx="2136568" cy="593112"/>
          </a:xfrm>
          <a:prstGeom prst="rect">
            <a:avLst/>
          </a:prstGeom>
          <a:solidFill>
            <a:srgbClr val="A5C6E8"/>
          </a:solidFill>
          <a:ln w="12700" cap="flat" cmpd="sng" algn="ctr">
            <a:solidFill>
              <a:srgbClr val="A5C6E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33, 13, 0. 0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165, 198, 232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7901222-FC3B-4A4F-BB8B-05E51FA1BDB8}"/>
              </a:ext>
            </a:extLst>
          </p:cNvPr>
          <p:cNvSpPr/>
          <p:nvPr/>
        </p:nvSpPr>
        <p:spPr>
          <a:xfrm>
            <a:off x="2274510" y="2014788"/>
            <a:ext cx="2136568" cy="593112"/>
          </a:xfrm>
          <a:prstGeom prst="rect">
            <a:avLst/>
          </a:prstGeom>
          <a:solidFill>
            <a:srgbClr val="538ECB"/>
          </a:solidFill>
          <a:ln w="12700" cap="flat" cmpd="sng" algn="ctr">
            <a:solidFill>
              <a:srgbClr val="538EC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68, 36, 0, 0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83, 142, 203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0AEE760A-E7E5-4D0D-954C-0E7C6382E3FA}"/>
              </a:ext>
            </a:extLst>
          </p:cNvPr>
          <p:cNvSpPr/>
          <p:nvPr/>
        </p:nvSpPr>
        <p:spPr>
          <a:xfrm>
            <a:off x="2274510" y="3688063"/>
            <a:ext cx="2136568" cy="59311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72, 41, 5, 0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78, 133, 188</a:t>
            </a:r>
          </a:p>
        </p:txBody>
      </p:sp>
    </p:spTree>
    <p:extLst>
      <p:ext uri="{BB962C8B-B14F-4D97-AF65-F5344CB8AC3E}">
        <p14:creationId xmlns:p14="http://schemas.microsoft.com/office/powerpoint/2010/main" val="2303323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ab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70364" y="6409358"/>
            <a:ext cx="712304" cy="365125"/>
          </a:xfrm>
        </p:spPr>
        <p:txBody>
          <a:bodyPr/>
          <a:lstStyle/>
          <a:p>
            <a:fld id="{A4A1916C-D2C9-415B-B273-81792AF0231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AutoShape 6" descr="data:image/jpeg;base64,/9j/4AAQSkZJRgABAQAAAQABAAD/2wCEAAkGBxMHBhIUBwgUExMXGB8aFxgYGBweHBsbIB0iHB4bISIiHignHyElICEeITIhJykvLi4xIB8zPjgsNyktLisBCgoKBQUFDgUFDisZExkrKysrKysrKysrKysrKysrKysrKysrKysrKysrKysrKysrKysrKysrKysrKysrKysrK//AABEIALEBHQMBIgACEQEDEQH/xAAbAAEBAQEBAQEBAAAAAAAAAAAABwYFBAIBA//EAEoQAAEDAgQCBAsDCgQEBwAAAAEAAgMEEQUGEiEHMRMiQVEUFTI3VmFxdJOy0jNzgSM1NkJSYpGhscE0cnXRg6LC8AgWJENTgpL/xAAUAQEAAAAAAAAAAAAAAAAAAAAA/8QAFBEBAAAAAAAAAAAAAAAAAAAAAP/aAAwDAQACEQMRAD8AuKIiAiIgIiICIiAiIgIiICIiAiIgIiICIiAiIgIiICIiAiIgIiICIiAiIgIiICIiDmw43DNj0lIxx6ZkYkcLbaXGw3/suksLhvnjrPc4vmK3SAiIgIiICIiAiIgIiICIiAiIgIiICL8JsNyuPiGa6HDXWrscpo3fsmVmr+F7oOyiyTuJmEtO+YIv+b6V9RcSMKldZuYYfxJH9QEGrRc2gzBSYl+b8Xp5f8krHf0K6SAiIgIiICIiAiIgIiICIiDC4b546z3OL5it0sLhvnjrPc4vmK3SAiIgIiICIiAiIgIiICIiAiLA554jtwaq8Ey9TGrr3bCNoLmsP79u0c9I7OZCDW45jlPgFCZcYrGxRjtdzPqAG7j6gCVPHcQcQzZIWcP8BPR3saqfZg7CQOW3Pm4/urn8OsptzzCMSznVvqnl7gyF20TNLrchzG3kiw77qwxRNhjDYWBrQLAAWAHcAgmTOGFVjT9WdM3TzX/9qLqRj+x/Bo/FdvDeFOE4f5OCtkPfI5z7/gTb+AW1RBw4sm4fE20eAUwH3TP9l8z5Lw6cflcv0x/4Tf8AZd5EGHxDhLhNa64wnond8b3tt7BfT/Jch/DWtwU6sn5znjA5RT9dnf7B/wDkqnogjGGcVq7CKmePNOC9OynkMc09OD1SO0i1je37v9lTMs5so80U+rBa9slvKbye32tO49vJZThkNWa8eDhceFn/AKl/TNPCunxCq8Iy5MaCsabtfFswu9bRyvvu23M3BQUJFL8vcQZ8DxRtDxGgEMp2jqRtFKOVyeQ/zCw7w1U9p1Nu03CD9REQEREBERBiMXzLX0tfNHS4DK8NMgjkERLTszozfXuLmTVt2D8ds3yd1IsyYF0ud5ZYctHS57dcr2R1IlsBe0Zs6Ow7Wu37lXRy2CDDYb546z3OL5it0sLhvnjrPc4vmK3SAubjmOQ4FA1+IGTS46RojfIb2vyY0ke1dJZDiXUilweMilrJXa7NbSvkYb6TvIWAkMHsO9tkHZwLMUGPF/i4ydS2rXFJH5V7W1tbfkeXJdZYLhXG8R1Dqyvq5Hu0EsnZM1kY61mxmYBz+3U71N2C3qAiIgIiICIiAiKY5/zZPi2LjCslPvUP+3mHKFnaLjke93ZcAdY7B+Z0zpUYxjJwzIXWnO09QD1YRydY947XdnIXdy0WSsjQZQw53Rflah4JlncOs4ncgdzb9n8ble3JWUoMn4O2HD2XdzkkI60ju8+ruHYu7N9k72FBguBnm8i+8l+cqgKf8DPN5F95L85VAQEREBERAREQTnhj+lmO+9/UqMpzwx/SzHfe/qVGQcnM2XafM+FugxenD2nkf1mO5amnsI/72U2wLHKjhjjTKDNk5koX/wCGqTfqD9l3qGwI/VvfyeVfXIzVl2HNGCSU+Jsu13Jw8pjhye31j+e4OxKDrA6hsV+qUcNMfmy7jbsFzQ7rx/4WTkHs5hgvz28n2Ob2AKroCIiAiIgnebsBLqqeeXDcNjYCHmo0vNS0Cx1gBg/KC23W7vYqGDcKT5pgp3ZpnfUMoGzNkYGU0lNqmqbtadQfqBu4ktBaCG237bVgbBBhsN88dZ7nF8xW6WFw3zx1nucXzFbpAXBzdWGio2FuYYaC7ra5WsIdseqNThv2/gu8slxHk04VG0VAYZJNAApxPK4lp6sTCQA6wJ1HYAFB5ciVD6vMVc9+YIa5vRwBr4iywIM1wWNe7SdxubX/AAW3WB4XUbKSWpHTv6VjIYjE+nEL2RMD+jc4AkPc7U68gNjp7LLfICIiAiIgIizWf83x5NwF00wDpHdWGO+73/7DmT/chBxeJ2cpML6Ohy2NeIVNmsA36Np21nuPO19hYuOw36vD7JseUMJ036Spk608p3L3c7XO+kG9vxPMrj8LsoSUAkr8ynXX1PWcXDeNh5M9RO17chZvZvQkBfE32TvYV9r4m+yd7CgwXAzzeRfeS/OVQFP+Bnm8i+8l+cqgICIiAiIgIiIJzwx/SzHfe/qVGU54Y/pZjvvf1KjICIiDCcWMnnMeDibDLtrab8pC5vlOtvov+Fx3H2le/hpm0Zuy22STaePqTt5WeBzt3O5/xHYtYo/mNh4a8RGV1O21BWnRUgcmSG51fx64/wCIEFgRfjXB7QWG4O4IX6gIiIMJimGYhNmNz8v64Gh41OqJmvicLDUWRaHub28nR77lbsct1JczRD/zlKJ6xjgZG6wX1gYA5rRHFKYx0TLHrAEi+q58resjYIMNhvnjrPc4vmK3SwuG+eOs9zi+YrdICx/EaRkFPSvFTPFUNmJp3QwmY6+jdqa6MeUwtvcCx2G4WwWV4gviZRU5kqZo6gTA0pgj6STpdDgRotZzdBdqvYW7Rsg8XD2oFbiVXJW1VRJVlkQk6WnNOGx3k6MMYd7X6Qk3NytusfkJkjp6mTEzVPqHiMPknhbC0tbr0sjY1xADbuJ3vdy2CAiIgIiIPPiFbHh1DJLWyhkcbS5zj2AC5UmynTOz/md+L5gGiipyRSxvtp6t7vdfbq+UT+0B2NX9M+Vsmf8ANzMIwaUiniIfWSN9R8n16dtt7uI/ZW4zThUMGQaimhf0EIgMYLWudpbaw6rQXO9dhc7oPXgma6PHagswrEWyPDdWncEtvbUAQNTb7ahsu0pplXGIcZxuk8IxtklVE+bS1lLNE3Q5luiaXtGkNsDpJJNgqWgL4m+yd7CvtfE32TvYUGC4GebyL7yX5yqAp/wM83kX3kvzlUBAXMzK+SPApjRGYSBt29A1jpLg8mh/VJ9q6a5GbaTw3LszC6MAgX6VzmssCD1nNIIHrBQY7IOKV1bjtsVxtpj0E+DTBrar2lojZYDkSLqkKT8McToq3HGCky7HHP0Zd00MzpmtHax5dvGT2NN/aqwgIiIJzwx/SzHfe/qVGU54Y/pZjvvf1KjICIp1mZwpcyznG6/Eoo3Bhp/BulMburpcyzGus/UCd7XBCCirlZpwKPMuAzU1aOrI2wPa13Nrh6wbFfzybHNFlamGLueZujGvWbvud7OPa4CwPrXZQZzh9hdVguVooMfqGSSx3aHMJI0A9UEkC5A25crLRoiAiIgxGOwwRV0oqM1iCCaZrJoCIzeTQ0lgcRdmpmku57G923W2HLZTzMfivD8blOK4fUh894do5DG8v069A8kufpYHOAubb9qoUTBHGBEwNaBYACwAHIAdiDD4b546z3OL5it0sLhvnjrPc4vmK3SAslxD6LwWm6RtSakzWpfBnNbL0mh2qxd1Q3Rq1F21lrVxMyvFO6CXxLNVPjeSwQ6bsJaWlx1PaCLEjt5oOXkOd3T1MdfU13Ts0aoqt0TtLTq0vjMbQC124J7222tvr1kMrYmcVzfXOqMIfTPbBTi0tukLS6Y76Xubpve1rHc3vtbXoCIiAsXxSzecr4FpoOtVzno4Gjc3OxfbttcW7yWha2vrGYfRPlrJQyNjS5zjyAAuSpZw/on55zbJjGMRkQsJZRRk7AC4Lrer5if2Qg1fDLKAyll8Co61TKdc773Jcf1b9ob/ADNz2rtZqrG4fl2oknq3wtawkvjALx/lBBBceQv2kLqrk5rEDsuVAxiFz4DGeka0EuLfUBvfusgxOVKIYdmWnGK0tfEZNb4enmikY+Yt67nFo1NlLLnT5PlWVMUpyDVjGcwQyxS1VVExrhHJU1NOTHta4ijJe55G2t24F1VkBfE32TvYV9r4m+yd7CgwXAzzeRfeS/OVQFP+Bnm8i+8l+cqgIC5uYqJ2I4PJHDBBI5wFmztLojYg9YDchdJcPO1G6vyxPHT1LY3EDdztDSAQSwu/VDhdt/Wg4OEivgzPSMrTSimDJrtpBIGA2Zp6QE279P8A9lulPMlU0MWOjwXKNJSu0u/KxVUUjvZpaAbHvVDQEREE54Y/pZjvvf1KjKc8Mf0sx33v6lRkBTDONPHFmlzsYzN4K18kWhnhb4rwhlpOq07Ev5ONuR3VPWFmxOlwnNVf4RSVFTJIY9YZSukDG9EAI9QvcHd1tvKPPmg7+S6WahyrTR4pUdLK1nXeHl+o3JvqPlbW3XbXCyNSChynTRskkcGtsDIwxutqNgWEktsLAAnkAu6gIiICIiCeYpliqOa5qnD6M6n2Ak8OLDoH6ob4O7QOfVDlQhy3UuzG+N+LVfhOOPAYZJIogCHMmY2IF9+kGoAHqNsN3O52VRabtQYbDfPHWe5xfMVulhcN88dZ7nF8xW6QFlc/zuZSQMo6mqbPJLpibTOY1zzpJOpz2kBgAJJ9i1SynEWldUYTG6ChmkfHJrbJDPHC+GzSC/VIQLWJaWnYgoPPkHXDXVUeKTVfhLWxlzKh8T7MOvS6N8bG6mk6gb8i3s7dmp9wmqhiAqpTTVTnksBqKiRsnS21dWNzAG6Gb+TcXcdyqCgIix/ErOAyrgwFINdXMdFPHzJcdtVu4XHtJA7UGY4i18mdMzR4NgshDARJWSN/VaDfR+Gxt+0WjsKp2HUMeGUEcNFEGxxtDWgdgGymv/h/pNOAVktZH/6l1U9sr3eUdLWmxP8Amc4+0lVNAXjxemdWYZIyCsdA5zbCRtrsPeLr2LwY9CKjB5WyYf4SC2xhu0a/3buIA/EoMHgOWjgGcKd+JVcFXLJra2dzpun2YTYN1Pj5Xuer+KpamGUsPgqM0MfheTX0RppHxyvD4SNRjvodZ5J2c03aCLketU9AXxN9k72Ffa+JvsnewoMFwM83kX3kvzlUBT/gZ5vIvvJfnKoCAuLnGQRZbnMjIyLC/SxulZzG5Y0XdbnYLtLy4nFLPQvbh1U2KUjqvczWAb9rbi/8UEu4c0NPHmlhpaxj3NbK8aaGaBxdKQXAucNOhliGN52PqVbWJpqCvps4UbsYxqOoj0TCzI2w2JDLXb0hMnI8h1bHvW2QEREE54Y/pZjvvf1KjKdcLutmfHXDl4aR/AuVFQFOsyZgdgGZKnwOtpYi/Q6TpIal7jZgAJLeoNu63r3VFUm4h1fTZndHV5kY2JgYPBX01Q9mpzQev0RAkLuYa4kepBRst4gcVwKGZ08che2+uMODDvzAduB7V01ycp1QrcuU74Zo3tczZ0UZjYRew0sO7R6l1kBERAREQTvOVOGTTuGT4A9x6tXI+lALrCzyJDc27iL7Khs8kKTZrpqWLNDqinrJX1DZ7uZJDHMyIMY3W+xcx7IQHtJs4kuIIBsqyOSDDYb546z3OL5it0sLhvnjrPc4vmK3SAuLmnLMGaaJkWKGTQ14eAx2m5HK/eB3FdpEHIwDAGYHr8HrKiQODRaWUvDQ29tIOzee9u4dy66LhZvzZTZSw0y4rPY/qRi2t57mj+/IIP65rzHBlXBn1GKSWaNmtHlPd2NaO0n+QuTsFheHmAT5jxs4xmyOz3f4SE3tEzkHW9nL2l3Mi3iy5lqp4hY43Ec7Q6KZv+GpDexHMFwPZ3nm8gcmgA14Cw2CCe8FfzLX/wCoT/0YqGp5wV/Mtf8A6hN/RioaAvPiFIK6ifG+V7A4W1McWuHsI5H1r0IgzeB5NhwTEDLSV1UXOcXPD5nOa9xGkucDzNgN/UFpERAXxN9k72Ffa+JvsnewoMFwM83kX3kvzlUBT/gZ5vIvvJfnKoCAvNiNJ4dROj8Ikj1frRu0uG99j2L0ogyGCZPdguZ3VDKsVDXtIc+cF1QzbZrJL20fu6R7SteiICIiCdcK/wA/477+/wDq5UVTrhX+f8d9/f8A1cqKgLkyZdglxB00jXF7pY5T1jbXG3Q027rdi6yIPDguFR4JhUcFA0iOMaWgm5te/Ne5EQEREBERB4pMJgkqJHvoYy+RobI7QLvaOQcbXIHrXtREGCwmUScZK7SD1aSIG4I31X2uNxvzGy3qlufuHNbmDNLqrBcbbTgxtYRqka46b89I5LiM4WY0wdXOh+LOgtq5uL49S4LEXYriUUI/ecAfwHM/gpDNwnxmcfls5XHcZZl46HgdWUlVrdiFHKe6Rsjm37yLb/ig1OJcU5canMHDrBpKuT/5nNLY2+uzrf8AMW/ivXlbhmfGQrM8VvhtZsQD9nGRysNg63ZsGju7V+0eAY7QU4ZQ4xh0bByayAtA/ANX9/FmYfSCh+E76UFART/xZmH0gofhO+lPFmYfSCh+E76UHxwV/Mtf/qE39GKhqV5fybjeXqeRmG49RBskrpXXjceu61/1eWw2XU8WZh9IKH4TvpQUBFP/ABZmH0gofhO+lPFmYfSCh+E76UFART/xZmH0gofhO+lPFmYfSCh+E76UFAXxN9k72FYLxZmH0gofhO+lfjsKzC5tjmCh+E76UH7wM83kX3kvzlUBSzLmTsby3hbYMLx6iEYJIDo3E3cbnfT3rp+LMw+kFD8J30oKAin/AIszD6QUPwnfSnizMPpBQ/Cd9KCgIp/4szD6QUPwnfSnizMPpBQ/Cd9KCgIp/wCLMw+kFD8J30p4szD6QUPwnfSg/lwr/P8Ajvv7/wCrlRVKsFyZjeC1NS+hx2iDqiUyyXjcbvN726uw35Lq+LMw+kFD8J30oKAin/izMPpBQ/Cd9KeLMw+kFD8J30oKAin/AIszD6QUPwnfSnizMPpBQ/Cd9KCgIuLlanraeieMz1sM0mu7TE0tAZYbEEDe9/5LtICIiAiIgIiICIiAiIgIiICIiAiIgIiICIiAiIgIiICIiAiIgIiICIstxBwXxxh0PR0hke2eLlzEZlZ0vbyLAb+pBqUUqxPA62OukdhlFJ+SrH1EIBs1zWQwhkdyfJeQ9v8AFeIZcqqWojbXUMkzGzTPeTGZQ4yRU7iQ0SN2MglAN9rcigsSIiAiIgIiICIiAiIgIiICIiAiIgIiICIiAiIgIiICIiAiIgIiICIiAiIgIiICIiAiIg//2Q=="/>
          <p:cNvSpPr>
            <a:spLocks noChangeAspect="1" noChangeArrowheads="1"/>
          </p:cNvSpPr>
          <p:nvPr userDrawn="1"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138905"/>
            <a:ext cx="12192000" cy="4347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https://upload.wikimedia.org/wikipedia/en/d/d3/LatentView_Analytics_Logo_201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6686" y="487"/>
            <a:ext cx="896850" cy="7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0677" y="80023"/>
            <a:ext cx="7182295" cy="562168"/>
          </a:xfrm>
          <a:solidFill>
            <a:schemeClr val="bg1"/>
          </a:solidFill>
        </p:spPr>
        <p:txBody>
          <a:bodyPr>
            <a:noAutofit/>
          </a:bodyPr>
          <a:lstStyle>
            <a:lvl1pPr algn="ctr">
              <a:defRPr lang="en-US" sz="2745" b="1" kern="1200" spc="-96" dirty="0">
                <a:ln w="3175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476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ver 2.jpg"/>
          <p:cNvPicPr>
            <a:picLocks noChangeAspect="1"/>
          </p:cNvPicPr>
          <p:nvPr/>
        </p:nvPicPr>
        <p:blipFill rotWithShape="1">
          <a:blip r:embed="rId2" cstate="hqprint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0239"/>
            <a:ext cx="12242828" cy="634776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A4344E-8840-41DC-8090-C221A510CE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Sample text</a:t>
            </a:r>
          </a:p>
        </p:txBody>
      </p:sp>
      <p:sp>
        <p:nvSpPr>
          <p:cNvPr id="8" name="Shape 4526"/>
          <p:cNvSpPr/>
          <p:nvPr/>
        </p:nvSpPr>
        <p:spPr>
          <a:xfrm flipH="1">
            <a:off x="1161261" y="1888249"/>
            <a:ext cx="690302" cy="690300"/>
          </a:xfrm>
          <a:prstGeom prst="ellipse">
            <a:avLst/>
          </a:prstGeom>
          <a:solidFill>
            <a:schemeClr val="accent4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500"/>
            </a:pPr>
            <a:endParaRPr dirty="0">
              <a:latin typeface="Avenir Book"/>
              <a:cs typeface="Avenir Book"/>
            </a:endParaRPr>
          </a:p>
        </p:txBody>
      </p:sp>
      <p:sp>
        <p:nvSpPr>
          <p:cNvPr id="9" name="Shape 4526"/>
          <p:cNvSpPr/>
          <p:nvPr/>
        </p:nvSpPr>
        <p:spPr>
          <a:xfrm flipH="1">
            <a:off x="4201316" y="1888249"/>
            <a:ext cx="690302" cy="690300"/>
          </a:xfrm>
          <a:prstGeom prst="ellipse">
            <a:avLst/>
          </a:prstGeom>
          <a:solidFill>
            <a:srgbClr val="002060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500"/>
            </a:pPr>
            <a:endParaRPr dirty="0">
              <a:latin typeface="Avenir Book"/>
              <a:cs typeface="Avenir Book"/>
            </a:endParaRPr>
          </a:p>
        </p:txBody>
      </p:sp>
      <p:sp>
        <p:nvSpPr>
          <p:cNvPr id="10" name="Shape 4526"/>
          <p:cNvSpPr/>
          <p:nvPr/>
        </p:nvSpPr>
        <p:spPr>
          <a:xfrm flipH="1">
            <a:off x="7241371" y="1888249"/>
            <a:ext cx="690302" cy="690300"/>
          </a:xfrm>
          <a:prstGeom prst="ellipse">
            <a:avLst/>
          </a:prstGeom>
          <a:solidFill>
            <a:schemeClr val="accent3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500"/>
            </a:pPr>
            <a:endParaRPr dirty="0">
              <a:latin typeface="Avenir Book"/>
              <a:cs typeface="Avenir Book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281427" y="1890963"/>
            <a:ext cx="684872" cy="68487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205855" y="982113"/>
            <a:ext cx="11728012" cy="756822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</a:t>
            </a:r>
            <a:br>
              <a:rPr lang="en-US" dirty="0"/>
            </a:br>
            <a:r>
              <a:rPr lang="en-US" dirty="0"/>
              <a:t>a galley of type and scrambled it to make a type specimen book.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20575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chemeClr val="accent4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220575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277737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rgbClr val="002060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3277737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8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340285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chemeClr val="accent3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6340285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9" hasCustomPrompt="1"/>
          </p:nvPr>
        </p:nvSpPr>
        <p:spPr>
          <a:xfrm>
            <a:off x="9362193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chemeClr val="accent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21" name="Content Placeholder 10"/>
          <p:cNvSpPr>
            <a:spLocks noGrp="1"/>
          </p:cNvSpPr>
          <p:nvPr>
            <p:ph sz="quarter" idx="20" hasCustomPrompt="1"/>
          </p:nvPr>
        </p:nvSpPr>
        <p:spPr>
          <a:xfrm>
            <a:off x="9362193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21" hasCustomPrompt="1"/>
          </p:nvPr>
        </p:nvSpPr>
        <p:spPr>
          <a:xfrm>
            <a:off x="1214504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2" hasCustomPrompt="1"/>
          </p:nvPr>
        </p:nvSpPr>
        <p:spPr>
          <a:xfrm>
            <a:off x="4254559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4" name="Content Placeholder 10"/>
          <p:cNvSpPr>
            <a:spLocks noGrp="1"/>
          </p:cNvSpPr>
          <p:nvPr>
            <p:ph sz="quarter" idx="23" hasCustomPrompt="1"/>
          </p:nvPr>
        </p:nvSpPr>
        <p:spPr>
          <a:xfrm>
            <a:off x="7294614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5" name="Content Placeholder 10"/>
          <p:cNvSpPr>
            <a:spLocks noGrp="1"/>
          </p:cNvSpPr>
          <p:nvPr>
            <p:ph sz="quarter" idx="24" hasCustomPrompt="1"/>
          </p:nvPr>
        </p:nvSpPr>
        <p:spPr>
          <a:xfrm>
            <a:off x="10331955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57790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asted-image.jp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710" y="4484"/>
            <a:ext cx="6215310" cy="685351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Rectangle 62"/>
          <p:cNvSpPr/>
          <p:nvPr/>
        </p:nvSpPr>
        <p:spPr>
          <a:xfrm>
            <a:off x="0" y="-13853"/>
            <a:ext cx="6215310" cy="6871853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Pentagon 66"/>
          <p:cNvSpPr/>
          <p:nvPr/>
        </p:nvSpPr>
        <p:spPr>
          <a:xfrm>
            <a:off x="6212314" y="578981"/>
            <a:ext cx="1185657" cy="641298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Pentagon 71"/>
          <p:cNvSpPr/>
          <p:nvPr/>
        </p:nvSpPr>
        <p:spPr>
          <a:xfrm>
            <a:off x="6212314" y="1954531"/>
            <a:ext cx="1169399" cy="632502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Pentagon 76"/>
          <p:cNvSpPr/>
          <p:nvPr/>
        </p:nvSpPr>
        <p:spPr>
          <a:xfrm>
            <a:off x="6212314" y="3321285"/>
            <a:ext cx="1169399" cy="632502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Pentagon 80"/>
          <p:cNvSpPr/>
          <p:nvPr/>
        </p:nvSpPr>
        <p:spPr>
          <a:xfrm>
            <a:off x="6212314" y="4688038"/>
            <a:ext cx="1169399" cy="63250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324396" y="2964873"/>
            <a:ext cx="3591716" cy="914401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8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7750522" y="587306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8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439087" y="723900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425439" y="2095052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8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425439" y="3461806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8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425439" y="4828559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89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736874" y="1958458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91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7736874" y="3325212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92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7736874" y="4691965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89097DD5-8847-43DE-B3AE-BE5A64A94902}"/>
              </a:ext>
            </a:extLst>
          </p:cNvPr>
          <p:cNvSpPr/>
          <p:nvPr/>
        </p:nvSpPr>
        <p:spPr>
          <a:xfrm flipH="1">
            <a:off x="11037890" y="6196877"/>
            <a:ext cx="1149348" cy="656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ED0CB488-30EA-4015-9174-1E0A80F1A1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009" y="5850030"/>
            <a:ext cx="1418240" cy="10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5786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DD35920-50C1-4782-9856-992F269421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0279" y="5128616"/>
            <a:ext cx="2559043" cy="1809537"/>
          </a:xfrm>
          <a:prstGeom prst="rect">
            <a:avLst/>
          </a:prstGeom>
        </p:spPr>
      </p:pic>
      <p:sp>
        <p:nvSpPr>
          <p:cNvPr id="7" name="Freeform: Shape 6"/>
          <p:cNvSpPr/>
          <p:nvPr/>
        </p:nvSpPr>
        <p:spPr>
          <a:xfrm flipH="1">
            <a:off x="0" y="2034284"/>
            <a:ext cx="12192000" cy="1570232"/>
          </a:xfrm>
          <a:custGeom>
            <a:avLst/>
            <a:gdLst>
              <a:gd name="connsiteX0" fmla="*/ 0 w 12192000"/>
              <a:gd name="connsiteY0" fmla="*/ 0 h 1570232"/>
              <a:gd name="connsiteX1" fmla="*/ 10058950 w 12192000"/>
              <a:gd name="connsiteY1" fmla="*/ 0 h 1570232"/>
              <a:gd name="connsiteX2" fmla="*/ 10062651 w 12192000"/>
              <a:gd name="connsiteY2" fmla="*/ 36710 h 1570232"/>
              <a:gd name="connsiteX3" fmla="*/ 10842373 w 12192000"/>
              <a:gd name="connsiteY3" fmla="*/ 672200 h 1570232"/>
              <a:gd name="connsiteX4" fmla="*/ 11622095 w 12192000"/>
              <a:gd name="connsiteY4" fmla="*/ 36710 h 1570232"/>
              <a:gd name="connsiteX5" fmla="*/ 11625796 w 12192000"/>
              <a:gd name="connsiteY5" fmla="*/ 0 h 1570232"/>
              <a:gd name="connsiteX6" fmla="*/ 12192000 w 12192000"/>
              <a:gd name="connsiteY6" fmla="*/ 0 h 1570232"/>
              <a:gd name="connsiteX7" fmla="*/ 12192000 w 12192000"/>
              <a:gd name="connsiteY7" fmla="*/ 1570232 h 1570232"/>
              <a:gd name="connsiteX8" fmla="*/ 0 w 12192000"/>
              <a:gd name="connsiteY8" fmla="*/ 1570232 h 157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570232">
                <a:moveTo>
                  <a:pt x="0" y="0"/>
                </a:moveTo>
                <a:lnTo>
                  <a:pt x="10058950" y="0"/>
                </a:lnTo>
                <a:lnTo>
                  <a:pt x="10062651" y="36710"/>
                </a:lnTo>
                <a:cubicBezTo>
                  <a:pt x="10136865" y="399383"/>
                  <a:pt x="10457759" y="672200"/>
                  <a:pt x="10842373" y="672200"/>
                </a:cubicBezTo>
                <a:cubicBezTo>
                  <a:pt x="11226987" y="672200"/>
                  <a:pt x="11547881" y="399383"/>
                  <a:pt x="11622095" y="36710"/>
                </a:cubicBezTo>
                <a:lnTo>
                  <a:pt x="11625796" y="0"/>
                </a:lnTo>
                <a:lnTo>
                  <a:pt x="12192000" y="0"/>
                </a:lnTo>
                <a:lnTo>
                  <a:pt x="12192000" y="1570232"/>
                </a:lnTo>
                <a:lnTo>
                  <a:pt x="0" y="1570232"/>
                </a:lnTo>
                <a:close/>
              </a:path>
            </a:pathLst>
          </a:cu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flipH="1">
            <a:off x="711199" y="1272168"/>
            <a:ext cx="1276856" cy="1276852"/>
          </a:xfrm>
          <a:prstGeom prst="ellipse">
            <a:avLst/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Content Placeholder 59"/>
          <p:cNvSpPr>
            <a:spLocks noGrp="1"/>
          </p:cNvSpPr>
          <p:nvPr>
            <p:ph sz="quarter" idx="10" hasCustomPrompt="1"/>
          </p:nvPr>
        </p:nvSpPr>
        <p:spPr>
          <a:xfrm>
            <a:off x="3259212" y="2362200"/>
            <a:ext cx="5673576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892045" y="1597544"/>
            <a:ext cx="915165" cy="626101"/>
            <a:chOff x="1322" y="702"/>
            <a:chExt cx="744" cy="509"/>
          </a:xfrm>
          <a:solidFill>
            <a:schemeClr val="bg1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802" y="886"/>
              <a:ext cx="96" cy="103"/>
            </a:xfrm>
            <a:custGeom>
              <a:avLst/>
              <a:gdLst>
                <a:gd name="T0" fmla="*/ 208 w 478"/>
                <a:gd name="T1" fmla="*/ 245 h 518"/>
                <a:gd name="T2" fmla="*/ 166 w 478"/>
                <a:gd name="T3" fmla="*/ 266 h 518"/>
                <a:gd name="T4" fmla="*/ 136 w 478"/>
                <a:gd name="T5" fmla="*/ 303 h 518"/>
                <a:gd name="T6" fmla="*/ 125 w 478"/>
                <a:gd name="T7" fmla="*/ 350 h 518"/>
                <a:gd name="T8" fmla="*/ 136 w 478"/>
                <a:gd name="T9" fmla="*/ 398 h 518"/>
                <a:gd name="T10" fmla="*/ 166 w 478"/>
                <a:gd name="T11" fmla="*/ 435 h 518"/>
                <a:gd name="T12" fmla="*/ 208 w 478"/>
                <a:gd name="T13" fmla="*/ 455 h 518"/>
                <a:gd name="T14" fmla="*/ 257 w 478"/>
                <a:gd name="T15" fmla="*/ 455 h 518"/>
                <a:gd name="T16" fmla="*/ 300 w 478"/>
                <a:gd name="T17" fmla="*/ 435 h 518"/>
                <a:gd name="T18" fmla="*/ 330 w 478"/>
                <a:gd name="T19" fmla="*/ 398 h 518"/>
                <a:gd name="T20" fmla="*/ 340 w 478"/>
                <a:gd name="T21" fmla="*/ 350 h 518"/>
                <a:gd name="T22" fmla="*/ 330 w 478"/>
                <a:gd name="T23" fmla="*/ 303 h 518"/>
                <a:gd name="T24" fmla="*/ 300 w 478"/>
                <a:gd name="T25" fmla="*/ 266 h 518"/>
                <a:gd name="T26" fmla="*/ 257 w 478"/>
                <a:gd name="T27" fmla="*/ 245 h 518"/>
                <a:gd name="T28" fmla="*/ 81 w 478"/>
                <a:gd name="T29" fmla="*/ 0 h 518"/>
                <a:gd name="T30" fmla="*/ 209 w 478"/>
                <a:gd name="T31" fmla="*/ 184 h 518"/>
                <a:gd name="T32" fmla="*/ 256 w 478"/>
                <a:gd name="T33" fmla="*/ 184 h 518"/>
                <a:gd name="T34" fmla="*/ 299 w 478"/>
                <a:gd name="T35" fmla="*/ 196 h 518"/>
                <a:gd name="T36" fmla="*/ 443 w 478"/>
                <a:gd name="T37" fmla="*/ 49 h 518"/>
                <a:gd name="T38" fmla="*/ 369 w 478"/>
                <a:gd name="T39" fmla="*/ 254 h 518"/>
                <a:gd name="T40" fmla="*/ 392 w 478"/>
                <a:gd name="T41" fmla="*/ 298 h 518"/>
                <a:gd name="T42" fmla="*/ 400 w 478"/>
                <a:gd name="T43" fmla="*/ 350 h 518"/>
                <a:gd name="T44" fmla="*/ 386 w 478"/>
                <a:gd name="T45" fmla="*/ 415 h 518"/>
                <a:gd name="T46" fmla="*/ 351 w 478"/>
                <a:gd name="T47" fmla="*/ 469 h 518"/>
                <a:gd name="T48" fmla="*/ 298 w 478"/>
                <a:gd name="T49" fmla="*/ 506 h 518"/>
                <a:gd name="T50" fmla="*/ 233 w 478"/>
                <a:gd name="T51" fmla="*/ 518 h 518"/>
                <a:gd name="T52" fmla="*/ 168 w 478"/>
                <a:gd name="T53" fmla="*/ 506 h 518"/>
                <a:gd name="T54" fmla="*/ 115 w 478"/>
                <a:gd name="T55" fmla="*/ 469 h 518"/>
                <a:gd name="T56" fmla="*/ 78 w 478"/>
                <a:gd name="T57" fmla="*/ 415 h 518"/>
                <a:gd name="T58" fmla="*/ 66 w 478"/>
                <a:gd name="T59" fmla="*/ 350 h 518"/>
                <a:gd name="T60" fmla="*/ 77 w 478"/>
                <a:gd name="T61" fmla="*/ 289 h 518"/>
                <a:gd name="T62" fmla="*/ 108 w 478"/>
                <a:gd name="T63" fmla="*/ 238 h 518"/>
                <a:gd name="T64" fmla="*/ 40 w 478"/>
                <a:gd name="T65" fmla="*/ 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8" h="518">
                  <a:moveTo>
                    <a:pt x="233" y="242"/>
                  </a:moveTo>
                  <a:lnTo>
                    <a:pt x="208" y="245"/>
                  </a:lnTo>
                  <a:lnTo>
                    <a:pt x="185" y="253"/>
                  </a:lnTo>
                  <a:lnTo>
                    <a:pt x="166" y="266"/>
                  </a:lnTo>
                  <a:lnTo>
                    <a:pt x="149" y="282"/>
                  </a:lnTo>
                  <a:lnTo>
                    <a:pt x="136" y="303"/>
                  </a:lnTo>
                  <a:lnTo>
                    <a:pt x="128" y="326"/>
                  </a:lnTo>
                  <a:lnTo>
                    <a:pt x="125" y="350"/>
                  </a:lnTo>
                  <a:lnTo>
                    <a:pt x="128" y="375"/>
                  </a:lnTo>
                  <a:lnTo>
                    <a:pt x="136" y="398"/>
                  </a:lnTo>
                  <a:lnTo>
                    <a:pt x="149" y="417"/>
                  </a:lnTo>
                  <a:lnTo>
                    <a:pt x="166" y="435"/>
                  </a:lnTo>
                  <a:lnTo>
                    <a:pt x="185" y="447"/>
                  </a:lnTo>
                  <a:lnTo>
                    <a:pt x="208" y="455"/>
                  </a:lnTo>
                  <a:lnTo>
                    <a:pt x="233" y="459"/>
                  </a:lnTo>
                  <a:lnTo>
                    <a:pt x="257" y="455"/>
                  </a:lnTo>
                  <a:lnTo>
                    <a:pt x="280" y="447"/>
                  </a:lnTo>
                  <a:lnTo>
                    <a:pt x="300" y="435"/>
                  </a:lnTo>
                  <a:lnTo>
                    <a:pt x="316" y="417"/>
                  </a:lnTo>
                  <a:lnTo>
                    <a:pt x="330" y="398"/>
                  </a:lnTo>
                  <a:lnTo>
                    <a:pt x="338" y="375"/>
                  </a:lnTo>
                  <a:lnTo>
                    <a:pt x="340" y="350"/>
                  </a:lnTo>
                  <a:lnTo>
                    <a:pt x="338" y="326"/>
                  </a:lnTo>
                  <a:lnTo>
                    <a:pt x="330" y="303"/>
                  </a:lnTo>
                  <a:lnTo>
                    <a:pt x="316" y="282"/>
                  </a:lnTo>
                  <a:lnTo>
                    <a:pt x="300" y="266"/>
                  </a:lnTo>
                  <a:lnTo>
                    <a:pt x="280" y="253"/>
                  </a:lnTo>
                  <a:lnTo>
                    <a:pt x="257" y="245"/>
                  </a:lnTo>
                  <a:lnTo>
                    <a:pt x="233" y="242"/>
                  </a:lnTo>
                  <a:close/>
                  <a:moveTo>
                    <a:pt x="81" y="0"/>
                  </a:moveTo>
                  <a:lnTo>
                    <a:pt x="185" y="189"/>
                  </a:lnTo>
                  <a:lnTo>
                    <a:pt x="209" y="184"/>
                  </a:lnTo>
                  <a:lnTo>
                    <a:pt x="233" y="182"/>
                  </a:lnTo>
                  <a:lnTo>
                    <a:pt x="256" y="184"/>
                  </a:lnTo>
                  <a:lnTo>
                    <a:pt x="278" y="189"/>
                  </a:lnTo>
                  <a:lnTo>
                    <a:pt x="299" y="196"/>
                  </a:lnTo>
                  <a:lnTo>
                    <a:pt x="406" y="23"/>
                  </a:lnTo>
                  <a:lnTo>
                    <a:pt x="443" y="49"/>
                  </a:lnTo>
                  <a:lnTo>
                    <a:pt x="478" y="79"/>
                  </a:lnTo>
                  <a:lnTo>
                    <a:pt x="369" y="254"/>
                  </a:lnTo>
                  <a:lnTo>
                    <a:pt x="383" y="276"/>
                  </a:lnTo>
                  <a:lnTo>
                    <a:pt x="392" y="298"/>
                  </a:lnTo>
                  <a:lnTo>
                    <a:pt x="398" y="324"/>
                  </a:lnTo>
                  <a:lnTo>
                    <a:pt x="400" y="350"/>
                  </a:lnTo>
                  <a:lnTo>
                    <a:pt x="397" y="384"/>
                  </a:lnTo>
                  <a:lnTo>
                    <a:pt x="386" y="415"/>
                  </a:lnTo>
                  <a:lnTo>
                    <a:pt x="372" y="444"/>
                  </a:lnTo>
                  <a:lnTo>
                    <a:pt x="351" y="469"/>
                  </a:lnTo>
                  <a:lnTo>
                    <a:pt x="326" y="490"/>
                  </a:lnTo>
                  <a:lnTo>
                    <a:pt x="298" y="506"/>
                  </a:lnTo>
                  <a:lnTo>
                    <a:pt x="266" y="515"/>
                  </a:lnTo>
                  <a:lnTo>
                    <a:pt x="233" y="518"/>
                  </a:lnTo>
                  <a:lnTo>
                    <a:pt x="199" y="515"/>
                  </a:lnTo>
                  <a:lnTo>
                    <a:pt x="168" y="506"/>
                  </a:lnTo>
                  <a:lnTo>
                    <a:pt x="140" y="490"/>
                  </a:lnTo>
                  <a:lnTo>
                    <a:pt x="115" y="469"/>
                  </a:lnTo>
                  <a:lnTo>
                    <a:pt x="94" y="444"/>
                  </a:lnTo>
                  <a:lnTo>
                    <a:pt x="78" y="415"/>
                  </a:lnTo>
                  <a:lnTo>
                    <a:pt x="69" y="384"/>
                  </a:lnTo>
                  <a:lnTo>
                    <a:pt x="66" y="350"/>
                  </a:lnTo>
                  <a:lnTo>
                    <a:pt x="68" y="319"/>
                  </a:lnTo>
                  <a:lnTo>
                    <a:pt x="77" y="289"/>
                  </a:lnTo>
                  <a:lnTo>
                    <a:pt x="91" y="262"/>
                  </a:lnTo>
                  <a:lnTo>
                    <a:pt x="108" y="238"/>
                  </a:lnTo>
                  <a:lnTo>
                    <a:pt x="0" y="43"/>
                  </a:lnTo>
                  <a:lnTo>
                    <a:pt x="40" y="18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1909" y="702"/>
              <a:ext cx="114" cy="157"/>
            </a:xfrm>
            <a:custGeom>
              <a:avLst/>
              <a:gdLst>
                <a:gd name="T0" fmla="*/ 379 w 569"/>
                <a:gd name="T1" fmla="*/ 63 h 787"/>
                <a:gd name="T2" fmla="*/ 335 w 569"/>
                <a:gd name="T3" fmla="*/ 85 h 787"/>
                <a:gd name="T4" fmla="*/ 306 w 569"/>
                <a:gd name="T5" fmla="*/ 121 h 787"/>
                <a:gd name="T6" fmla="*/ 296 w 569"/>
                <a:gd name="T7" fmla="*/ 168 h 787"/>
                <a:gd name="T8" fmla="*/ 306 w 569"/>
                <a:gd name="T9" fmla="*/ 216 h 787"/>
                <a:gd name="T10" fmla="*/ 335 w 569"/>
                <a:gd name="T11" fmla="*/ 253 h 787"/>
                <a:gd name="T12" fmla="*/ 379 w 569"/>
                <a:gd name="T13" fmla="*/ 274 h 787"/>
                <a:gd name="T14" fmla="*/ 427 w 569"/>
                <a:gd name="T15" fmla="*/ 274 h 787"/>
                <a:gd name="T16" fmla="*/ 469 w 569"/>
                <a:gd name="T17" fmla="*/ 253 h 787"/>
                <a:gd name="T18" fmla="*/ 499 w 569"/>
                <a:gd name="T19" fmla="*/ 216 h 787"/>
                <a:gd name="T20" fmla="*/ 510 w 569"/>
                <a:gd name="T21" fmla="*/ 168 h 787"/>
                <a:gd name="T22" fmla="*/ 499 w 569"/>
                <a:gd name="T23" fmla="*/ 121 h 787"/>
                <a:gd name="T24" fmla="*/ 469 w 569"/>
                <a:gd name="T25" fmla="*/ 85 h 787"/>
                <a:gd name="T26" fmla="*/ 427 w 569"/>
                <a:gd name="T27" fmla="*/ 63 h 787"/>
                <a:gd name="T28" fmla="*/ 402 w 569"/>
                <a:gd name="T29" fmla="*/ 0 h 787"/>
                <a:gd name="T30" fmla="*/ 467 w 569"/>
                <a:gd name="T31" fmla="*/ 14 h 787"/>
                <a:gd name="T32" fmla="*/ 521 w 569"/>
                <a:gd name="T33" fmla="*/ 49 h 787"/>
                <a:gd name="T34" fmla="*/ 557 w 569"/>
                <a:gd name="T35" fmla="*/ 103 h 787"/>
                <a:gd name="T36" fmla="*/ 569 w 569"/>
                <a:gd name="T37" fmla="*/ 168 h 787"/>
                <a:gd name="T38" fmla="*/ 557 w 569"/>
                <a:gd name="T39" fmla="*/ 233 h 787"/>
                <a:gd name="T40" fmla="*/ 521 w 569"/>
                <a:gd name="T41" fmla="*/ 287 h 787"/>
                <a:gd name="T42" fmla="*/ 467 w 569"/>
                <a:gd name="T43" fmla="*/ 324 h 787"/>
                <a:gd name="T44" fmla="*/ 402 w 569"/>
                <a:gd name="T45" fmla="*/ 336 h 787"/>
                <a:gd name="T46" fmla="*/ 356 w 569"/>
                <a:gd name="T47" fmla="*/ 331 h 787"/>
                <a:gd name="T48" fmla="*/ 38 w 569"/>
                <a:gd name="T49" fmla="*/ 760 h 787"/>
                <a:gd name="T50" fmla="*/ 280 w 569"/>
                <a:gd name="T51" fmla="*/ 282 h 787"/>
                <a:gd name="T52" fmla="*/ 247 w 569"/>
                <a:gd name="T53" fmla="*/ 230 h 787"/>
                <a:gd name="T54" fmla="*/ 235 w 569"/>
                <a:gd name="T55" fmla="*/ 168 h 787"/>
                <a:gd name="T56" fmla="*/ 249 w 569"/>
                <a:gd name="T57" fmla="*/ 103 h 787"/>
                <a:gd name="T58" fmla="*/ 284 w 569"/>
                <a:gd name="T59" fmla="*/ 49 h 787"/>
                <a:gd name="T60" fmla="*/ 338 w 569"/>
                <a:gd name="T61" fmla="*/ 14 h 787"/>
                <a:gd name="T62" fmla="*/ 402 w 569"/>
                <a:gd name="T63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9" h="787">
                  <a:moveTo>
                    <a:pt x="402" y="61"/>
                  </a:moveTo>
                  <a:lnTo>
                    <a:pt x="379" y="63"/>
                  </a:lnTo>
                  <a:lnTo>
                    <a:pt x="356" y="72"/>
                  </a:lnTo>
                  <a:lnTo>
                    <a:pt x="335" y="85"/>
                  </a:lnTo>
                  <a:lnTo>
                    <a:pt x="318" y="101"/>
                  </a:lnTo>
                  <a:lnTo>
                    <a:pt x="306" y="121"/>
                  </a:lnTo>
                  <a:lnTo>
                    <a:pt x="298" y="144"/>
                  </a:lnTo>
                  <a:lnTo>
                    <a:pt x="296" y="168"/>
                  </a:lnTo>
                  <a:lnTo>
                    <a:pt x="298" y="193"/>
                  </a:lnTo>
                  <a:lnTo>
                    <a:pt x="306" y="216"/>
                  </a:lnTo>
                  <a:lnTo>
                    <a:pt x="318" y="236"/>
                  </a:lnTo>
                  <a:lnTo>
                    <a:pt x="335" y="253"/>
                  </a:lnTo>
                  <a:lnTo>
                    <a:pt x="356" y="265"/>
                  </a:lnTo>
                  <a:lnTo>
                    <a:pt x="379" y="274"/>
                  </a:lnTo>
                  <a:lnTo>
                    <a:pt x="402" y="277"/>
                  </a:lnTo>
                  <a:lnTo>
                    <a:pt x="427" y="274"/>
                  </a:lnTo>
                  <a:lnTo>
                    <a:pt x="450" y="265"/>
                  </a:lnTo>
                  <a:lnTo>
                    <a:pt x="469" y="253"/>
                  </a:lnTo>
                  <a:lnTo>
                    <a:pt x="486" y="236"/>
                  </a:lnTo>
                  <a:lnTo>
                    <a:pt x="499" y="216"/>
                  </a:lnTo>
                  <a:lnTo>
                    <a:pt x="507" y="193"/>
                  </a:lnTo>
                  <a:lnTo>
                    <a:pt x="510" y="168"/>
                  </a:lnTo>
                  <a:lnTo>
                    <a:pt x="507" y="144"/>
                  </a:lnTo>
                  <a:lnTo>
                    <a:pt x="499" y="121"/>
                  </a:lnTo>
                  <a:lnTo>
                    <a:pt x="486" y="101"/>
                  </a:lnTo>
                  <a:lnTo>
                    <a:pt x="469" y="85"/>
                  </a:lnTo>
                  <a:lnTo>
                    <a:pt x="450" y="72"/>
                  </a:lnTo>
                  <a:lnTo>
                    <a:pt x="427" y="63"/>
                  </a:lnTo>
                  <a:lnTo>
                    <a:pt x="402" y="61"/>
                  </a:lnTo>
                  <a:close/>
                  <a:moveTo>
                    <a:pt x="402" y="0"/>
                  </a:moveTo>
                  <a:lnTo>
                    <a:pt x="436" y="3"/>
                  </a:lnTo>
                  <a:lnTo>
                    <a:pt x="467" y="14"/>
                  </a:lnTo>
                  <a:lnTo>
                    <a:pt x="496" y="29"/>
                  </a:lnTo>
                  <a:lnTo>
                    <a:pt x="521" y="49"/>
                  </a:lnTo>
                  <a:lnTo>
                    <a:pt x="541" y="74"/>
                  </a:lnTo>
                  <a:lnTo>
                    <a:pt x="557" y="103"/>
                  </a:lnTo>
                  <a:lnTo>
                    <a:pt x="566" y="135"/>
                  </a:lnTo>
                  <a:lnTo>
                    <a:pt x="569" y="168"/>
                  </a:lnTo>
                  <a:lnTo>
                    <a:pt x="566" y="203"/>
                  </a:lnTo>
                  <a:lnTo>
                    <a:pt x="557" y="233"/>
                  </a:lnTo>
                  <a:lnTo>
                    <a:pt x="541" y="262"/>
                  </a:lnTo>
                  <a:lnTo>
                    <a:pt x="521" y="287"/>
                  </a:lnTo>
                  <a:lnTo>
                    <a:pt x="496" y="308"/>
                  </a:lnTo>
                  <a:lnTo>
                    <a:pt x="467" y="324"/>
                  </a:lnTo>
                  <a:lnTo>
                    <a:pt x="436" y="333"/>
                  </a:lnTo>
                  <a:lnTo>
                    <a:pt x="402" y="336"/>
                  </a:lnTo>
                  <a:lnTo>
                    <a:pt x="379" y="335"/>
                  </a:lnTo>
                  <a:lnTo>
                    <a:pt x="356" y="331"/>
                  </a:lnTo>
                  <a:lnTo>
                    <a:pt x="74" y="787"/>
                  </a:lnTo>
                  <a:lnTo>
                    <a:pt x="38" y="760"/>
                  </a:lnTo>
                  <a:lnTo>
                    <a:pt x="0" y="735"/>
                  </a:lnTo>
                  <a:lnTo>
                    <a:pt x="280" y="282"/>
                  </a:lnTo>
                  <a:lnTo>
                    <a:pt x="260" y="257"/>
                  </a:lnTo>
                  <a:lnTo>
                    <a:pt x="247" y="230"/>
                  </a:lnTo>
                  <a:lnTo>
                    <a:pt x="239" y="200"/>
                  </a:lnTo>
                  <a:lnTo>
                    <a:pt x="235" y="168"/>
                  </a:lnTo>
                  <a:lnTo>
                    <a:pt x="239" y="135"/>
                  </a:lnTo>
                  <a:lnTo>
                    <a:pt x="249" y="103"/>
                  </a:lnTo>
                  <a:lnTo>
                    <a:pt x="264" y="74"/>
                  </a:lnTo>
                  <a:lnTo>
                    <a:pt x="284" y="49"/>
                  </a:lnTo>
                  <a:lnTo>
                    <a:pt x="309" y="29"/>
                  </a:lnTo>
                  <a:lnTo>
                    <a:pt x="338" y="14"/>
                  </a:lnTo>
                  <a:lnTo>
                    <a:pt x="369" y="3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1322" y="744"/>
              <a:ext cx="472" cy="282"/>
            </a:xfrm>
            <a:custGeom>
              <a:avLst/>
              <a:gdLst>
                <a:gd name="T0" fmla="*/ 1519 w 2361"/>
                <a:gd name="T1" fmla="*/ 1158 h 1410"/>
                <a:gd name="T2" fmla="*/ 1480 w 2361"/>
                <a:gd name="T3" fmla="*/ 1242 h 1410"/>
                <a:gd name="T4" fmla="*/ 1519 w 2361"/>
                <a:gd name="T5" fmla="*/ 1327 h 1410"/>
                <a:gd name="T6" fmla="*/ 1611 w 2361"/>
                <a:gd name="T7" fmla="*/ 1347 h 1410"/>
                <a:gd name="T8" fmla="*/ 1683 w 2361"/>
                <a:gd name="T9" fmla="*/ 1290 h 1410"/>
                <a:gd name="T10" fmla="*/ 1683 w 2361"/>
                <a:gd name="T11" fmla="*/ 1195 h 1410"/>
                <a:gd name="T12" fmla="*/ 1611 w 2361"/>
                <a:gd name="T13" fmla="*/ 1137 h 1410"/>
                <a:gd name="T14" fmla="*/ 120 w 2361"/>
                <a:gd name="T15" fmla="*/ 824 h 1410"/>
                <a:gd name="T16" fmla="*/ 63 w 2361"/>
                <a:gd name="T17" fmla="*/ 896 h 1410"/>
                <a:gd name="T18" fmla="*/ 83 w 2361"/>
                <a:gd name="T19" fmla="*/ 989 h 1410"/>
                <a:gd name="T20" fmla="*/ 167 w 2361"/>
                <a:gd name="T21" fmla="*/ 1029 h 1410"/>
                <a:gd name="T22" fmla="*/ 251 w 2361"/>
                <a:gd name="T23" fmla="*/ 989 h 1410"/>
                <a:gd name="T24" fmla="*/ 272 w 2361"/>
                <a:gd name="T25" fmla="*/ 896 h 1410"/>
                <a:gd name="T26" fmla="*/ 215 w 2361"/>
                <a:gd name="T27" fmla="*/ 824 h 1410"/>
                <a:gd name="T28" fmla="*/ 1049 w 2361"/>
                <a:gd name="T29" fmla="*/ 243 h 1410"/>
                <a:gd name="T30" fmla="*/ 977 w 2361"/>
                <a:gd name="T31" fmla="*/ 301 h 1410"/>
                <a:gd name="T32" fmla="*/ 977 w 2361"/>
                <a:gd name="T33" fmla="*/ 396 h 1410"/>
                <a:gd name="T34" fmla="*/ 1049 w 2361"/>
                <a:gd name="T35" fmla="*/ 454 h 1410"/>
                <a:gd name="T36" fmla="*/ 1141 w 2361"/>
                <a:gd name="T37" fmla="*/ 433 h 1410"/>
                <a:gd name="T38" fmla="*/ 1181 w 2361"/>
                <a:gd name="T39" fmla="*/ 348 h 1410"/>
                <a:gd name="T40" fmla="*/ 1141 w 2361"/>
                <a:gd name="T41" fmla="*/ 265 h 1410"/>
                <a:gd name="T42" fmla="*/ 2122 w 2361"/>
                <a:gd name="T43" fmla="*/ 60 h 1410"/>
                <a:gd name="T44" fmla="*/ 2039 w 2361"/>
                <a:gd name="T45" fmla="*/ 101 h 1410"/>
                <a:gd name="T46" fmla="*/ 2018 w 2361"/>
                <a:gd name="T47" fmla="*/ 193 h 1410"/>
                <a:gd name="T48" fmla="*/ 2075 w 2361"/>
                <a:gd name="T49" fmla="*/ 265 h 1410"/>
                <a:gd name="T50" fmla="*/ 2169 w 2361"/>
                <a:gd name="T51" fmla="*/ 265 h 1410"/>
                <a:gd name="T52" fmla="*/ 2226 w 2361"/>
                <a:gd name="T53" fmla="*/ 193 h 1410"/>
                <a:gd name="T54" fmla="*/ 2206 w 2361"/>
                <a:gd name="T55" fmla="*/ 101 h 1410"/>
                <a:gd name="T56" fmla="*/ 2122 w 2361"/>
                <a:gd name="T57" fmla="*/ 60 h 1410"/>
                <a:gd name="T58" fmla="*/ 2216 w 2361"/>
                <a:gd name="T59" fmla="*/ 29 h 1410"/>
                <a:gd name="T60" fmla="*/ 2286 w 2361"/>
                <a:gd name="T61" fmla="*/ 134 h 1410"/>
                <a:gd name="T62" fmla="*/ 2264 w 2361"/>
                <a:gd name="T63" fmla="*/ 258 h 1410"/>
                <a:gd name="T64" fmla="*/ 2282 w 2361"/>
                <a:gd name="T65" fmla="*/ 539 h 1410"/>
                <a:gd name="T66" fmla="*/ 2106 w 2361"/>
                <a:gd name="T67" fmla="*/ 336 h 1410"/>
                <a:gd name="T68" fmla="*/ 1742 w 2361"/>
                <a:gd name="T69" fmla="*/ 1181 h 1410"/>
                <a:gd name="T70" fmla="*/ 1740 w 2361"/>
                <a:gd name="T71" fmla="*/ 1308 h 1410"/>
                <a:gd name="T72" fmla="*/ 1651 w 2361"/>
                <a:gd name="T73" fmla="*/ 1398 h 1410"/>
                <a:gd name="T74" fmla="*/ 1522 w 2361"/>
                <a:gd name="T75" fmla="*/ 1398 h 1410"/>
                <a:gd name="T76" fmla="*/ 1433 w 2361"/>
                <a:gd name="T77" fmla="*/ 1308 h 1410"/>
                <a:gd name="T78" fmla="*/ 1431 w 2361"/>
                <a:gd name="T79" fmla="*/ 1180 h 1410"/>
                <a:gd name="T80" fmla="*/ 1102 w 2361"/>
                <a:gd name="T81" fmla="*/ 514 h 1410"/>
                <a:gd name="T82" fmla="*/ 988 w 2361"/>
                <a:gd name="T83" fmla="*/ 492 h 1410"/>
                <a:gd name="T84" fmla="*/ 334 w 2361"/>
                <a:gd name="T85" fmla="*/ 922 h 1410"/>
                <a:gd name="T86" fmla="*/ 285 w 2361"/>
                <a:gd name="T87" fmla="*/ 1041 h 1410"/>
                <a:gd name="T88" fmla="*/ 167 w 2361"/>
                <a:gd name="T89" fmla="*/ 1090 h 1410"/>
                <a:gd name="T90" fmla="*/ 49 w 2361"/>
                <a:gd name="T91" fmla="*/ 1041 h 1410"/>
                <a:gd name="T92" fmla="*/ 0 w 2361"/>
                <a:gd name="T93" fmla="*/ 922 h 1410"/>
                <a:gd name="T94" fmla="*/ 49 w 2361"/>
                <a:gd name="T95" fmla="*/ 803 h 1410"/>
                <a:gd name="T96" fmla="*/ 167 w 2361"/>
                <a:gd name="T97" fmla="*/ 753 h 1410"/>
                <a:gd name="T98" fmla="*/ 280 w 2361"/>
                <a:gd name="T99" fmla="*/ 797 h 1410"/>
                <a:gd name="T100" fmla="*/ 910 w 2361"/>
                <a:gd name="T101" fmla="*/ 315 h 1410"/>
                <a:gd name="T102" fmla="*/ 981 w 2361"/>
                <a:gd name="T103" fmla="*/ 209 h 1410"/>
                <a:gd name="T104" fmla="*/ 1107 w 2361"/>
                <a:gd name="T105" fmla="*/ 184 h 1410"/>
                <a:gd name="T106" fmla="*/ 1213 w 2361"/>
                <a:gd name="T107" fmla="*/ 254 h 1410"/>
                <a:gd name="T108" fmla="*/ 1239 w 2361"/>
                <a:gd name="T109" fmla="*/ 378 h 1410"/>
                <a:gd name="T110" fmla="*/ 1541 w 2361"/>
                <a:gd name="T111" fmla="*/ 1081 h 1410"/>
                <a:gd name="T112" fmla="*/ 1633 w 2361"/>
                <a:gd name="T113" fmla="*/ 1081 h 1410"/>
                <a:gd name="T114" fmla="*/ 1965 w 2361"/>
                <a:gd name="T115" fmla="*/ 224 h 1410"/>
                <a:gd name="T116" fmla="*/ 1968 w 2361"/>
                <a:gd name="T117" fmla="*/ 103 h 1410"/>
                <a:gd name="T118" fmla="*/ 2057 w 2361"/>
                <a:gd name="T119" fmla="*/ 13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61" h="1410">
                  <a:moveTo>
                    <a:pt x="1586" y="1134"/>
                  </a:moveTo>
                  <a:lnTo>
                    <a:pt x="1561" y="1137"/>
                  </a:lnTo>
                  <a:lnTo>
                    <a:pt x="1540" y="1146"/>
                  </a:lnTo>
                  <a:lnTo>
                    <a:pt x="1519" y="1158"/>
                  </a:lnTo>
                  <a:lnTo>
                    <a:pt x="1502" y="1174"/>
                  </a:lnTo>
                  <a:lnTo>
                    <a:pt x="1490" y="1195"/>
                  </a:lnTo>
                  <a:lnTo>
                    <a:pt x="1482" y="1218"/>
                  </a:lnTo>
                  <a:lnTo>
                    <a:pt x="1480" y="1242"/>
                  </a:lnTo>
                  <a:lnTo>
                    <a:pt x="1482" y="1267"/>
                  </a:lnTo>
                  <a:lnTo>
                    <a:pt x="1490" y="1290"/>
                  </a:lnTo>
                  <a:lnTo>
                    <a:pt x="1502" y="1309"/>
                  </a:lnTo>
                  <a:lnTo>
                    <a:pt x="1519" y="1327"/>
                  </a:lnTo>
                  <a:lnTo>
                    <a:pt x="1540" y="1339"/>
                  </a:lnTo>
                  <a:lnTo>
                    <a:pt x="1561" y="1347"/>
                  </a:lnTo>
                  <a:lnTo>
                    <a:pt x="1586" y="1351"/>
                  </a:lnTo>
                  <a:lnTo>
                    <a:pt x="1611" y="1347"/>
                  </a:lnTo>
                  <a:lnTo>
                    <a:pt x="1633" y="1339"/>
                  </a:lnTo>
                  <a:lnTo>
                    <a:pt x="1653" y="1327"/>
                  </a:lnTo>
                  <a:lnTo>
                    <a:pt x="1670" y="1309"/>
                  </a:lnTo>
                  <a:lnTo>
                    <a:pt x="1683" y="1290"/>
                  </a:lnTo>
                  <a:lnTo>
                    <a:pt x="1691" y="1267"/>
                  </a:lnTo>
                  <a:lnTo>
                    <a:pt x="1693" y="1242"/>
                  </a:lnTo>
                  <a:lnTo>
                    <a:pt x="1691" y="1218"/>
                  </a:lnTo>
                  <a:lnTo>
                    <a:pt x="1683" y="1195"/>
                  </a:lnTo>
                  <a:lnTo>
                    <a:pt x="1670" y="1174"/>
                  </a:lnTo>
                  <a:lnTo>
                    <a:pt x="1653" y="1158"/>
                  </a:lnTo>
                  <a:lnTo>
                    <a:pt x="1633" y="1146"/>
                  </a:lnTo>
                  <a:lnTo>
                    <a:pt x="1611" y="1137"/>
                  </a:lnTo>
                  <a:lnTo>
                    <a:pt x="1586" y="1134"/>
                  </a:lnTo>
                  <a:close/>
                  <a:moveTo>
                    <a:pt x="167" y="814"/>
                  </a:moveTo>
                  <a:lnTo>
                    <a:pt x="142" y="816"/>
                  </a:lnTo>
                  <a:lnTo>
                    <a:pt x="120" y="824"/>
                  </a:lnTo>
                  <a:lnTo>
                    <a:pt x="100" y="837"/>
                  </a:lnTo>
                  <a:lnTo>
                    <a:pt x="83" y="854"/>
                  </a:lnTo>
                  <a:lnTo>
                    <a:pt x="70" y="875"/>
                  </a:lnTo>
                  <a:lnTo>
                    <a:pt x="63" y="896"/>
                  </a:lnTo>
                  <a:lnTo>
                    <a:pt x="60" y="922"/>
                  </a:lnTo>
                  <a:lnTo>
                    <a:pt x="63" y="947"/>
                  </a:lnTo>
                  <a:lnTo>
                    <a:pt x="70" y="970"/>
                  </a:lnTo>
                  <a:lnTo>
                    <a:pt x="83" y="989"/>
                  </a:lnTo>
                  <a:lnTo>
                    <a:pt x="100" y="1006"/>
                  </a:lnTo>
                  <a:lnTo>
                    <a:pt x="120" y="1019"/>
                  </a:lnTo>
                  <a:lnTo>
                    <a:pt x="142" y="1027"/>
                  </a:lnTo>
                  <a:lnTo>
                    <a:pt x="167" y="1029"/>
                  </a:lnTo>
                  <a:lnTo>
                    <a:pt x="192" y="1027"/>
                  </a:lnTo>
                  <a:lnTo>
                    <a:pt x="215" y="1019"/>
                  </a:lnTo>
                  <a:lnTo>
                    <a:pt x="234" y="1006"/>
                  </a:lnTo>
                  <a:lnTo>
                    <a:pt x="251" y="989"/>
                  </a:lnTo>
                  <a:lnTo>
                    <a:pt x="264" y="970"/>
                  </a:lnTo>
                  <a:lnTo>
                    <a:pt x="272" y="947"/>
                  </a:lnTo>
                  <a:lnTo>
                    <a:pt x="274" y="922"/>
                  </a:lnTo>
                  <a:lnTo>
                    <a:pt x="272" y="896"/>
                  </a:lnTo>
                  <a:lnTo>
                    <a:pt x="264" y="875"/>
                  </a:lnTo>
                  <a:lnTo>
                    <a:pt x="251" y="854"/>
                  </a:lnTo>
                  <a:lnTo>
                    <a:pt x="234" y="837"/>
                  </a:lnTo>
                  <a:lnTo>
                    <a:pt x="215" y="824"/>
                  </a:lnTo>
                  <a:lnTo>
                    <a:pt x="192" y="816"/>
                  </a:lnTo>
                  <a:lnTo>
                    <a:pt x="167" y="814"/>
                  </a:lnTo>
                  <a:close/>
                  <a:moveTo>
                    <a:pt x="1074" y="241"/>
                  </a:moveTo>
                  <a:lnTo>
                    <a:pt x="1049" y="243"/>
                  </a:lnTo>
                  <a:lnTo>
                    <a:pt x="1026" y="252"/>
                  </a:lnTo>
                  <a:lnTo>
                    <a:pt x="1007" y="265"/>
                  </a:lnTo>
                  <a:lnTo>
                    <a:pt x="990" y="281"/>
                  </a:lnTo>
                  <a:lnTo>
                    <a:pt x="977" y="301"/>
                  </a:lnTo>
                  <a:lnTo>
                    <a:pt x="969" y="324"/>
                  </a:lnTo>
                  <a:lnTo>
                    <a:pt x="966" y="348"/>
                  </a:lnTo>
                  <a:lnTo>
                    <a:pt x="969" y="373"/>
                  </a:lnTo>
                  <a:lnTo>
                    <a:pt x="977" y="396"/>
                  </a:lnTo>
                  <a:lnTo>
                    <a:pt x="990" y="416"/>
                  </a:lnTo>
                  <a:lnTo>
                    <a:pt x="1007" y="433"/>
                  </a:lnTo>
                  <a:lnTo>
                    <a:pt x="1026" y="446"/>
                  </a:lnTo>
                  <a:lnTo>
                    <a:pt x="1049" y="454"/>
                  </a:lnTo>
                  <a:lnTo>
                    <a:pt x="1074" y="457"/>
                  </a:lnTo>
                  <a:lnTo>
                    <a:pt x="1098" y="454"/>
                  </a:lnTo>
                  <a:lnTo>
                    <a:pt x="1120" y="446"/>
                  </a:lnTo>
                  <a:lnTo>
                    <a:pt x="1141" y="433"/>
                  </a:lnTo>
                  <a:lnTo>
                    <a:pt x="1157" y="416"/>
                  </a:lnTo>
                  <a:lnTo>
                    <a:pt x="1169" y="396"/>
                  </a:lnTo>
                  <a:lnTo>
                    <a:pt x="1178" y="373"/>
                  </a:lnTo>
                  <a:lnTo>
                    <a:pt x="1181" y="348"/>
                  </a:lnTo>
                  <a:lnTo>
                    <a:pt x="1178" y="324"/>
                  </a:lnTo>
                  <a:lnTo>
                    <a:pt x="1169" y="301"/>
                  </a:lnTo>
                  <a:lnTo>
                    <a:pt x="1157" y="281"/>
                  </a:lnTo>
                  <a:lnTo>
                    <a:pt x="1141" y="265"/>
                  </a:lnTo>
                  <a:lnTo>
                    <a:pt x="1120" y="252"/>
                  </a:lnTo>
                  <a:lnTo>
                    <a:pt x="1098" y="243"/>
                  </a:lnTo>
                  <a:lnTo>
                    <a:pt x="1074" y="241"/>
                  </a:lnTo>
                  <a:close/>
                  <a:moveTo>
                    <a:pt x="2122" y="60"/>
                  </a:moveTo>
                  <a:lnTo>
                    <a:pt x="2098" y="63"/>
                  </a:lnTo>
                  <a:lnTo>
                    <a:pt x="2075" y="71"/>
                  </a:lnTo>
                  <a:lnTo>
                    <a:pt x="2056" y="84"/>
                  </a:lnTo>
                  <a:lnTo>
                    <a:pt x="2039" y="101"/>
                  </a:lnTo>
                  <a:lnTo>
                    <a:pt x="2026" y="121"/>
                  </a:lnTo>
                  <a:lnTo>
                    <a:pt x="2018" y="143"/>
                  </a:lnTo>
                  <a:lnTo>
                    <a:pt x="2015" y="169"/>
                  </a:lnTo>
                  <a:lnTo>
                    <a:pt x="2018" y="193"/>
                  </a:lnTo>
                  <a:lnTo>
                    <a:pt x="2026" y="216"/>
                  </a:lnTo>
                  <a:lnTo>
                    <a:pt x="2039" y="236"/>
                  </a:lnTo>
                  <a:lnTo>
                    <a:pt x="2056" y="252"/>
                  </a:lnTo>
                  <a:lnTo>
                    <a:pt x="2075" y="265"/>
                  </a:lnTo>
                  <a:lnTo>
                    <a:pt x="2098" y="274"/>
                  </a:lnTo>
                  <a:lnTo>
                    <a:pt x="2122" y="276"/>
                  </a:lnTo>
                  <a:lnTo>
                    <a:pt x="2147" y="274"/>
                  </a:lnTo>
                  <a:lnTo>
                    <a:pt x="2169" y="265"/>
                  </a:lnTo>
                  <a:lnTo>
                    <a:pt x="2190" y="252"/>
                  </a:lnTo>
                  <a:lnTo>
                    <a:pt x="2206" y="236"/>
                  </a:lnTo>
                  <a:lnTo>
                    <a:pt x="2218" y="216"/>
                  </a:lnTo>
                  <a:lnTo>
                    <a:pt x="2226" y="193"/>
                  </a:lnTo>
                  <a:lnTo>
                    <a:pt x="2230" y="169"/>
                  </a:lnTo>
                  <a:lnTo>
                    <a:pt x="2226" y="143"/>
                  </a:lnTo>
                  <a:lnTo>
                    <a:pt x="2218" y="121"/>
                  </a:lnTo>
                  <a:lnTo>
                    <a:pt x="2206" y="101"/>
                  </a:lnTo>
                  <a:lnTo>
                    <a:pt x="2190" y="84"/>
                  </a:lnTo>
                  <a:lnTo>
                    <a:pt x="2169" y="71"/>
                  </a:lnTo>
                  <a:lnTo>
                    <a:pt x="2147" y="63"/>
                  </a:lnTo>
                  <a:lnTo>
                    <a:pt x="2122" y="60"/>
                  </a:lnTo>
                  <a:close/>
                  <a:moveTo>
                    <a:pt x="2122" y="0"/>
                  </a:moveTo>
                  <a:lnTo>
                    <a:pt x="2156" y="4"/>
                  </a:lnTo>
                  <a:lnTo>
                    <a:pt x="2188" y="13"/>
                  </a:lnTo>
                  <a:lnTo>
                    <a:pt x="2216" y="29"/>
                  </a:lnTo>
                  <a:lnTo>
                    <a:pt x="2240" y="50"/>
                  </a:lnTo>
                  <a:lnTo>
                    <a:pt x="2260" y="75"/>
                  </a:lnTo>
                  <a:lnTo>
                    <a:pt x="2276" y="103"/>
                  </a:lnTo>
                  <a:lnTo>
                    <a:pt x="2286" y="134"/>
                  </a:lnTo>
                  <a:lnTo>
                    <a:pt x="2290" y="169"/>
                  </a:lnTo>
                  <a:lnTo>
                    <a:pt x="2286" y="201"/>
                  </a:lnTo>
                  <a:lnTo>
                    <a:pt x="2277" y="230"/>
                  </a:lnTo>
                  <a:lnTo>
                    <a:pt x="2264" y="258"/>
                  </a:lnTo>
                  <a:lnTo>
                    <a:pt x="2244" y="283"/>
                  </a:lnTo>
                  <a:lnTo>
                    <a:pt x="2361" y="495"/>
                  </a:lnTo>
                  <a:lnTo>
                    <a:pt x="2322" y="515"/>
                  </a:lnTo>
                  <a:lnTo>
                    <a:pt x="2282" y="539"/>
                  </a:lnTo>
                  <a:lnTo>
                    <a:pt x="2167" y="330"/>
                  </a:lnTo>
                  <a:lnTo>
                    <a:pt x="2144" y="335"/>
                  </a:lnTo>
                  <a:lnTo>
                    <a:pt x="2122" y="337"/>
                  </a:lnTo>
                  <a:lnTo>
                    <a:pt x="2106" y="336"/>
                  </a:lnTo>
                  <a:lnTo>
                    <a:pt x="2091" y="333"/>
                  </a:lnTo>
                  <a:lnTo>
                    <a:pt x="1711" y="1130"/>
                  </a:lnTo>
                  <a:lnTo>
                    <a:pt x="1728" y="1154"/>
                  </a:lnTo>
                  <a:lnTo>
                    <a:pt x="1742" y="1181"/>
                  </a:lnTo>
                  <a:lnTo>
                    <a:pt x="1750" y="1211"/>
                  </a:lnTo>
                  <a:lnTo>
                    <a:pt x="1753" y="1242"/>
                  </a:lnTo>
                  <a:lnTo>
                    <a:pt x="1750" y="1276"/>
                  </a:lnTo>
                  <a:lnTo>
                    <a:pt x="1740" y="1308"/>
                  </a:lnTo>
                  <a:lnTo>
                    <a:pt x="1725" y="1337"/>
                  </a:lnTo>
                  <a:lnTo>
                    <a:pt x="1705" y="1361"/>
                  </a:lnTo>
                  <a:lnTo>
                    <a:pt x="1680" y="1382"/>
                  </a:lnTo>
                  <a:lnTo>
                    <a:pt x="1651" y="1398"/>
                  </a:lnTo>
                  <a:lnTo>
                    <a:pt x="1620" y="1407"/>
                  </a:lnTo>
                  <a:lnTo>
                    <a:pt x="1586" y="1410"/>
                  </a:lnTo>
                  <a:lnTo>
                    <a:pt x="1552" y="1407"/>
                  </a:lnTo>
                  <a:lnTo>
                    <a:pt x="1522" y="1398"/>
                  </a:lnTo>
                  <a:lnTo>
                    <a:pt x="1493" y="1382"/>
                  </a:lnTo>
                  <a:lnTo>
                    <a:pt x="1468" y="1361"/>
                  </a:lnTo>
                  <a:lnTo>
                    <a:pt x="1448" y="1337"/>
                  </a:lnTo>
                  <a:lnTo>
                    <a:pt x="1433" y="1308"/>
                  </a:lnTo>
                  <a:lnTo>
                    <a:pt x="1423" y="1276"/>
                  </a:lnTo>
                  <a:lnTo>
                    <a:pt x="1419" y="1242"/>
                  </a:lnTo>
                  <a:lnTo>
                    <a:pt x="1423" y="1210"/>
                  </a:lnTo>
                  <a:lnTo>
                    <a:pt x="1431" y="1180"/>
                  </a:lnTo>
                  <a:lnTo>
                    <a:pt x="1445" y="1153"/>
                  </a:lnTo>
                  <a:lnTo>
                    <a:pt x="1464" y="1129"/>
                  </a:lnTo>
                  <a:lnTo>
                    <a:pt x="1130" y="507"/>
                  </a:lnTo>
                  <a:lnTo>
                    <a:pt x="1102" y="514"/>
                  </a:lnTo>
                  <a:lnTo>
                    <a:pt x="1074" y="516"/>
                  </a:lnTo>
                  <a:lnTo>
                    <a:pt x="1043" y="514"/>
                  </a:lnTo>
                  <a:lnTo>
                    <a:pt x="1015" y="506"/>
                  </a:lnTo>
                  <a:lnTo>
                    <a:pt x="988" y="492"/>
                  </a:lnTo>
                  <a:lnTo>
                    <a:pt x="965" y="475"/>
                  </a:lnTo>
                  <a:lnTo>
                    <a:pt x="327" y="875"/>
                  </a:lnTo>
                  <a:lnTo>
                    <a:pt x="333" y="898"/>
                  </a:lnTo>
                  <a:lnTo>
                    <a:pt x="334" y="922"/>
                  </a:lnTo>
                  <a:lnTo>
                    <a:pt x="331" y="956"/>
                  </a:lnTo>
                  <a:lnTo>
                    <a:pt x="320" y="987"/>
                  </a:lnTo>
                  <a:lnTo>
                    <a:pt x="306" y="1015"/>
                  </a:lnTo>
                  <a:lnTo>
                    <a:pt x="285" y="1041"/>
                  </a:lnTo>
                  <a:lnTo>
                    <a:pt x="260" y="1061"/>
                  </a:lnTo>
                  <a:lnTo>
                    <a:pt x="232" y="1077"/>
                  </a:lnTo>
                  <a:lnTo>
                    <a:pt x="201" y="1086"/>
                  </a:lnTo>
                  <a:lnTo>
                    <a:pt x="167" y="1090"/>
                  </a:lnTo>
                  <a:lnTo>
                    <a:pt x="133" y="1086"/>
                  </a:lnTo>
                  <a:lnTo>
                    <a:pt x="102" y="1077"/>
                  </a:lnTo>
                  <a:lnTo>
                    <a:pt x="74" y="1061"/>
                  </a:lnTo>
                  <a:lnTo>
                    <a:pt x="49" y="1041"/>
                  </a:lnTo>
                  <a:lnTo>
                    <a:pt x="28" y="1015"/>
                  </a:lnTo>
                  <a:lnTo>
                    <a:pt x="14" y="987"/>
                  </a:lnTo>
                  <a:lnTo>
                    <a:pt x="3" y="956"/>
                  </a:lnTo>
                  <a:lnTo>
                    <a:pt x="0" y="922"/>
                  </a:lnTo>
                  <a:lnTo>
                    <a:pt x="3" y="887"/>
                  </a:lnTo>
                  <a:lnTo>
                    <a:pt x="14" y="856"/>
                  </a:lnTo>
                  <a:lnTo>
                    <a:pt x="28" y="828"/>
                  </a:lnTo>
                  <a:lnTo>
                    <a:pt x="49" y="803"/>
                  </a:lnTo>
                  <a:lnTo>
                    <a:pt x="74" y="782"/>
                  </a:lnTo>
                  <a:lnTo>
                    <a:pt x="102" y="767"/>
                  </a:lnTo>
                  <a:lnTo>
                    <a:pt x="133" y="757"/>
                  </a:lnTo>
                  <a:lnTo>
                    <a:pt x="167" y="753"/>
                  </a:lnTo>
                  <a:lnTo>
                    <a:pt x="199" y="757"/>
                  </a:lnTo>
                  <a:lnTo>
                    <a:pt x="228" y="765"/>
                  </a:lnTo>
                  <a:lnTo>
                    <a:pt x="256" y="779"/>
                  </a:lnTo>
                  <a:lnTo>
                    <a:pt x="280" y="797"/>
                  </a:lnTo>
                  <a:lnTo>
                    <a:pt x="914" y="399"/>
                  </a:lnTo>
                  <a:lnTo>
                    <a:pt x="908" y="375"/>
                  </a:lnTo>
                  <a:lnTo>
                    <a:pt x="907" y="348"/>
                  </a:lnTo>
                  <a:lnTo>
                    <a:pt x="910" y="315"/>
                  </a:lnTo>
                  <a:lnTo>
                    <a:pt x="919" y="283"/>
                  </a:lnTo>
                  <a:lnTo>
                    <a:pt x="935" y="254"/>
                  </a:lnTo>
                  <a:lnTo>
                    <a:pt x="956" y="229"/>
                  </a:lnTo>
                  <a:lnTo>
                    <a:pt x="981" y="209"/>
                  </a:lnTo>
                  <a:lnTo>
                    <a:pt x="1009" y="194"/>
                  </a:lnTo>
                  <a:lnTo>
                    <a:pt x="1040" y="184"/>
                  </a:lnTo>
                  <a:lnTo>
                    <a:pt x="1074" y="180"/>
                  </a:lnTo>
                  <a:lnTo>
                    <a:pt x="1107" y="184"/>
                  </a:lnTo>
                  <a:lnTo>
                    <a:pt x="1139" y="194"/>
                  </a:lnTo>
                  <a:lnTo>
                    <a:pt x="1167" y="209"/>
                  </a:lnTo>
                  <a:lnTo>
                    <a:pt x="1192" y="229"/>
                  </a:lnTo>
                  <a:lnTo>
                    <a:pt x="1213" y="254"/>
                  </a:lnTo>
                  <a:lnTo>
                    <a:pt x="1227" y="283"/>
                  </a:lnTo>
                  <a:lnTo>
                    <a:pt x="1238" y="315"/>
                  </a:lnTo>
                  <a:lnTo>
                    <a:pt x="1241" y="348"/>
                  </a:lnTo>
                  <a:lnTo>
                    <a:pt x="1239" y="378"/>
                  </a:lnTo>
                  <a:lnTo>
                    <a:pt x="1231" y="405"/>
                  </a:lnTo>
                  <a:lnTo>
                    <a:pt x="1219" y="431"/>
                  </a:lnTo>
                  <a:lnTo>
                    <a:pt x="1205" y="454"/>
                  </a:lnTo>
                  <a:lnTo>
                    <a:pt x="1541" y="1081"/>
                  </a:lnTo>
                  <a:lnTo>
                    <a:pt x="1564" y="1076"/>
                  </a:lnTo>
                  <a:lnTo>
                    <a:pt x="1586" y="1074"/>
                  </a:lnTo>
                  <a:lnTo>
                    <a:pt x="1610" y="1076"/>
                  </a:lnTo>
                  <a:lnTo>
                    <a:pt x="1633" y="1081"/>
                  </a:lnTo>
                  <a:lnTo>
                    <a:pt x="2009" y="292"/>
                  </a:lnTo>
                  <a:lnTo>
                    <a:pt x="1991" y="272"/>
                  </a:lnTo>
                  <a:lnTo>
                    <a:pt x="1976" y="249"/>
                  </a:lnTo>
                  <a:lnTo>
                    <a:pt x="1965" y="224"/>
                  </a:lnTo>
                  <a:lnTo>
                    <a:pt x="1958" y="197"/>
                  </a:lnTo>
                  <a:lnTo>
                    <a:pt x="1955" y="169"/>
                  </a:lnTo>
                  <a:lnTo>
                    <a:pt x="1958" y="134"/>
                  </a:lnTo>
                  <a:lnTo>
                    <a:pt x="1968" y="103"/>
                  </a:lnTo>
                  <a:lnTo>
                    <a:pt x="1984" y="75"/>
                  </a:lnTo>
                  <a:lnTo>
                    <a:pt x="2005" y="50"/>
                  </a:lnTo>
                  <a:lnTo>
                    <a:pt x="2028" y="29"/>
                  </a:lnTo>
                  <a:lnTo>
                    <a:pt x="2057" y="13"/>
                  </a:lnTo>
                  <a:lnTo>
                    <a:pt x="2089" y="4"/>
                  </a:lnTo>
                  <a:lnTo>
                    <a:pt x="2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1729" y="840"/>
              <a:ext cx="337" cy="371"/>
            </a:xfrm>
            <a:custGeom>
              <a:avLst/>
              <a:gdLst>
                <a:gd name="T0" fmla="*/ 463 w 1685"/>
                <a:gd name="T1" fmla="*/ 167 h 1853"/>
                <a:gd name="T2" fmla="*/ 334 w 1685"/>
                <a:gd name="T3" fmla="*/ 227 h 1853"/>
                <a:gd name="T4" fmla="*/ 231 w 1685"/>
                <a:gd name="T5" fmla="*/ 329 h 1853"/>
                <a:gd name="T6" fmla="*/ 170 w 1685"/>
                <a:gd name="T7" fmla="*/ 455 h 1853"/>
                <a:gd name="T8" fmla="*/ 153 w 1685"/>
                <a:gd name="T9" fmla="*/ 592 h 1853"/>
                <a:gd name="T10" fmla="*/ 181 w 1685"/>
                <a:gd name="T11" fmla="*/ 729 h 1853"/>
                <a:gd name="T12" fmla="*/ 255 w 1685"/>
                <a:gd name="T13" fmla="*/ 853 h 1853"/>
                <a:gd name="T14" fmla="*/ 366 w 1685"/>
                <a:gd name="T15" fmla="*/ 943 h 1853"/>
                <a:gd name="T16" fmla="*/ 497 w 1685"/>
                <a:gd name="T17" fmla="*/ 990 h 1853"/>
                <a:gd name="T18" fmla="*/ 634 w 1685"/>
                <a:gd name="T19" fmla="*/ 992 h 1853"/>
                <a:gd name="T20" fmla="*/ 767 w 1685"/>
                <a:gd name="T21" fmla="*/ 949 h 1853"/>
                <a:gd name="T22" fmla="*/ 882 w 1685"/>
                <a:gd name="T23" fmla="*/ 860 h 1853"/>
                <a:gd name="T24" fmla="*/ 957 w 1685"/>
                <a:gd name="T25" fmla="*/ 740 h 1853"/>
                <a:gd name="T26" fmla="*/ 990 w 1685"/>
                <a:gd name="T27" fmla="*/ 605 h 1853"/>
                <a:gd name="T28" fmla="*/ 976 w 1685"/>
                <a:gd name="T29" fmla="*/ 466 h 1853"/>
                <a:gd name="T30" fmla="*/ 917 w 1685"/>
                <a:gd name="T31" fmla="*/ 337 h 1853"/>
                <a:gd name="T32" fmla="*/ 816 w 1685"/>
                <a:gd name="T33" fmla="*/ 232 h 1853"/>
                <a:gd name="T34" fmla="*/ 691 w 1685"/>
                <a:gd name="T35" fmla="*/ 170 h 1853"/>
                <a:gd name="T36" fmla="*/ 554 w 1685"/>
                <a:gd name="T37" fmla="*/ 154 h 1853"/>
                <a:gd name="T38" fmla="*/ 665 w 1685"/>
                <a:gd name="T39" fmla="*/ 8 h 1853"/>
                <a:gd name="T40" fmla="*/ 822 w 1685"/>
                <a:gd name="T41" fmla="*/ 59 h 1853"/>
                <a:gd name="T42" fmla="*/ 962 w 1685"/>
                <a:gd name="T43" fmla="*/ 155 h 1853"/>
                <a:gd name="T44" fmla="*/ 1067 w 1685"/>
                <a:gd name="T45" fmla="*/ 290 h 1853"/>
                <a:gd name="T46" fmla="*/ 1128 w 1685"/>
                <a:gd name="T47" fmla="*/ 444 h 1853"/>
                <a:gd name="T48" fmla="*/ 1141 w 1685"/>
                <a:gd name="T49" fmla="*/ 606 h 1853"/>
                <a:gd name="T50" fmla="*/ 1109 w 1685"/>
                <a:gd name="T51" fmla="*/ 765 h 1853"/>
                <a:gd name="T52" fmla="*/ 1034 w 1685"/>
                <a:gd name="T53" fmla="*/ 910 h 1853"/>
                <a:gd name="T54" fmla="*/ 1679 w 1685"/>
                <a:gd name="T55" fmla="*/ 1743 h 1853"/>
                <a:gd name="T56" fmla="*/ 1682 w 1685"/>
                <a:gd name="T57" fmla="*/ 1800 h 1853"/>
                <a:gd name="T58" fmla="*/ 1643 w 1685"/>
                <a:gd name="T59" fmla="*/ 1845 h 1853"/>
                <a:gd name="T60" fmla="*/ 1587 w 1685"/>
                <a:gd name="T61" fmla="*/ 1848 h 1853"/>
                <a:gd name="T62" fmla="*/ 885 w 1685"/>
                <a:gd name="T63" fmla="*/ 1054 h 1853"/>
                <a:gd name="T64" fmla="*/ 735 w 1685"/>
                <a:gd name="T65" fmla="*/ 1125 h 1853"/>
                <a:gd name="T66" fmla="*/ 576 w 1685"/>
                <a:gd name="T67" fmla="*/ 1149 h 1853"/>
                <a:gd name="T68" fmla="*/ 417 w 1685"/>
                <a:gd name="T69" fmla="*/ 1129 h 1853"/>
                <a:gd name="T70" fmla="*/ 268 w 1685"/>
                <a:gd name="T71" fmla="*/ 1062 h 1853"/>
                <a:gd name="T72" fmla="*/ 140 w 1685"/>
                <a:gd name="T73" fmla="*/ 952 h 1853"/>
                <a:gd name="T74" fmla="*/ 48 w 1685"/>
                <a:gd name="T75" fmla="*/ 807 h 1853"/>
                <a:gd name="T76" fmla="*/ 5 w 1685"/>
                <a:gd name="T77" fmla="*/ 646 h 1853"/>
                <a:gd name="T78" fmla="*/ 8 w 1685"/>
                <a:gd name="T79" fmla="*/ 481 h 1853"/>
                <a:gd name="T80" fmla="*/ 58 w 1685"/>
                <a:gd name="T81" fmla="*/ 322 h 1853"/>
                <a:gd name="T82" fmla="*/ 154 w 1685"/>
                <a:gd name="T83" fmla="*/ 182 h 1853"/>
                <a:gd name="T84" fmla="*/ 290 w 1685"/>
                <a:gd name="T85" fmla="*/ 74 h 1853"/>
                <a:gd name="T86" fmla="*/ 447 w 1685"/>
                <a:gd name="T87" fmla="*/ 14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5" h="1853">
                  <a:moveTo>
                    <a:pt x="554" y="154"/>
                  </a:moveTo>
                  <a:lnTo>
                    <a:pt x="508" y="157"/>
                  </a:lnTo>
                  <a:lnTo>
                    <a:pt x="463" y="167"/>
                  </a:lnTo>
                  <a:lnTo>
                    <a:pt x="418" y="181"/>
                  </a:lnTo>
                  <a:lnTo>
                    <a:pt x="375" y="202"/>
                  </a:lnTo>
                  <a:lnTo>
                    <a:pt x="334" y="227"/>
                  </a:lnTo>
                  <a:lnTo>
                    <a:pt x="296" y="257"/>
                  </a:lnTo>
                  <a:lnTo>
                    <a:pt x="260" y="291"/>
                  </a:lnTo>
                  <a:lnTo>
                    <a:pt x="231" y="329"/>
                  </a:lnTo>
                  <a:lnTo>
                    <a:pt x="205" y="369"/>
                  </a:lnTo>
                  <a:lnTo>
                    <a:pt x="184" y="411"/>
                  </a:lnTo>
                  <a:lnTo>
                    <a:pt x="170" y="455"/>
                  </a:lnTo>
                  <a:lnTo>
                    <a:pt x="158" y="500"/>
                  </a:lnTo>
                  <a:lnTo>
                    <a:pt x="153" y="546"/>
                  </a:lnTo>
                  <a:lnTo>
                    <a:pt x="153" y="592"/>
                  </a:lnTo>
                  <a:lnTo>
                    <a:pt x="157" y="639"/>
                  </a:lnTo>
                  <a:lnTo>
                    <a:pt x="166" y="685"/>
                  </a:lnTo>
                  <a:lnTo>
                    <a:pt x="181" y="729"/>
                  </a:lnTo>
                  <a:lnTo>
                    <a:pt x="200" y="773"/>
                  </a:lnTo>
                  <a:lnTo>
                    <a:pt x="225" y="814"/>
                  </a:lnTo>
                  <a:lnTo>
                    <a:pt x="255" y="853"/>
                  </a:lnTo>
                  <a:lnTo>
                    <a:pt x="289" y="888"/>
                  </a:lnTo>
                  <a:lnTo>
                    <a:pt x="326" y="918"/>
                  </a:lnTo>
                  <a:lnTo>
                    <a:pt x="366" y="943"/>
                  </a:lnTo>
                  <a:lnTo>
                    <a:pt x="408" y="964"/>
                  </a:lnTo>
                  <a:lnTo>
                    <a:pt x="451" y="980"/>
                  </a:lnTo>
                  <a:lnTo>
                    <a:pt x="497" y="990"/>
                  </a:lnTo>
                  <a:lnTo>
                    <a:pt x="542" y="996"/>
                  </a:lnTo>
                  <a:lnTo>
                    <a:pt x="589" y="997"/>
                  </a:lnTo>
                  <a:lnTo>
                    <a:pt x="634" y="992"/>
                  </a:lnTo>
                  <a:lnTo>
                    <a:pt x="680" y="983"/>
                  </a:lnTo>
                  <a:lnTo>
                    <a:pt x="724" y="968"/>
                  </a:lnTo>
                  <a:lnTo>
                    <a:pt x="767" y="949"/>
                  </a:lnTo>
                  <a:lnTo>
                    <a:pt x="808" y="924"/>
                  </a:lnTo>
                  <a:lnTo>
                    <a:pt x="847" y="894"/>
                  </a:lnTo>
                  <a:lnTo>
                    <a:pt x="882" y="860"/>
                  </a:lnTo>
                  <a:lnTo>
                    <a:pt x="912" y="822"/>
                  </a:lnTo>
                  <a:lnTo>
                    <a:pt x="937" y="782"/>
                  </a:lnTo>
                  <a:lnTo>
                    <a:pt x="957" y="740"/>
                  </a:lnTo>
                  <a:lnTo>
                    <a:pt x="973" y="695"/>
                  </a:lnTo>
                  <a:lnTo>
                    <a:pt x="984" y="650"/>
                  </a:lnTo>
                  <a:lnTo>
                    <a:pt x="990" y="605"/>
                  </a:lnTo>
                  <a:lnTo>
                    <a:pt x="990" y="558"/>
                  </a:lnTo>
                  <a:lnTo>
                    <a:pt x="985" y="512"/>
                  </a:lnTo>
                  <a:lnTo>
                    <a:pt x="976" y="466"/>
                  </a:lnTo>
                  <a:lnTo>
                    <a:pt x="962" y="422"/>
                  </a:lnTo>
                  <a:lnTo>
                    <a:pt x="942" y="378"/>
                  </a:lnTo>
                  <a:lnTo>
                    <a:pt x="917" y="337"/>
                  </a:lnTo>
                  <a:lnTo>
                    <a:pt x="888" y="298"/>
                  </a:lnTo>
                  <a:lnTo>
                    <a:pt x="854" y="262"/>
                  </a:lnTo>
                  <a:lnTo>
                    <a:pt x="816" y="232"/>
                  </a:lnTo>
                  <a:lnTo>
                    <a:pt x="776" y="206"/>
                  </a:lnTo>
                  <a:lnTo>
                    <a:pt x="734" y="186"/>
                  </a:lnTo>
                  <a:lnTo>
                    <a:pt x="691" y="170"/>
                  </a:lnTo>
                  <a:lnTo>
                    <a:pt x="646" y="159"/>
                  </a:lnTo>
                  <a:lnTo>
                    <a:pt x="600" y="154"/>
                  </a:lnTo>
                  <a:lnTo>
                    <a:pt x="554" y="154"/>
                  </a:lnTo>
                  <a:close/>
                  <a:moveTo>
                    <a:pt x="556" y="0"/>
                  </a:moveTo>
                  <a:lnTo>
                    <a:pt x="610" y="2"/>
                  </a:lnTo>
                  <a:lnTo>
                    <a:pt x="665" y="8"/>
                  </a:lnTo>
                  <a:lnTo>
                    <a:pt x="718" y="20"/>
                  </a:lnTo>
                  <a:lnTo>
                    <a:pt x="771" y="37"/>
                  </a:lnTo>
                  <a:lnTo>
                    <a:pt x="822" y="59"/>
                  </a:lnTo>
                  <a:lnTo>
                    <a:pt x="871" y="85"/>
                  </a:lnTo>
                  <a:lnTo>
                    <a:pt x="917" y="118"/>
                  </a:lnTo>
                  <a:lnTo>
                    <a:pt x="962" y="155"/>
                  </a:lnTo>
                  <a:lnTo>
                    <a:pt x="1001" y="197"/>
                  </a:lnTo>
                  <a:lnTo>
                    <a:pt x="1038" y="243"/>
                  </a:lnTo>
                  <a:lnTo>
                    <a:pt x="1067" y="290"/>
                  </a:lnTo>
                  <a:lnTo>
                    <a:pt x="1092" y="340"/>
                  </a:lnTo>
                  <a:lnTo>
                    <a:pt x="1113" y="392"/>
                  </a:lnTo>
                  <a:lnTo>
                    <a:pt x="1128" y="444"/>
                  </a:lnTo>
                  <a:lnTo>
                    <a:pt x="1137" y="497"/>
                  </a:lnTo>
                  <a:lnTo>
                    <a:pt x="1141" y="551"/>
                  </a:lnTo>
                  <a:lnTo>
                    <a:pt x="1141" y="606"/>
                  </a:lnTo>
                  <a:lnTo>
                    <a:pt x="1135" y="660"/>
                  </a:lnTo>
                  <a:lnTo>
                    <a:pt x="1125" y="712"/>
                  </a:lnTo>
                  <a:lnTo>
                    <a:pt x="1109" y="765"/>
                  </a:lnTo>
                  <a:lnTo>
                    <a:pt x="1090" y="815"/>
                  </a:lnTo>
                  <a:lnTo>
                    <a:pt x="1065" y="864"/>
                  </a:lnTo>
                  <a:lnTo>
                    <a:pt x="1034" y="910"/>
                  </a:lnTo>
                  <a:lnTo>
                    <a:pt x="1000" y="955"/>
                  </a:lnTo>
                  <a:lnTo>
                    <a:pt x="1667" y="1726"/>
                  </a:lnTo>
                  <a:lnTo>
                    <a:pt x="1679" y="1743"/>
                  </a:lnTo>
                  <a:lnTo>
                    <a:pt x="1684" y="1763"/>
                  </a:lnTo>
                  <a:lnTo>
                    <a:pt x="1685" y="1782"/>
                  </a:lnTo>
                  <a:lnTo>
                    <a:pt x="1682" y="1800"/>
                  </a:lnTo>
                  <a:lnTo>
                    <a:pt x="1674" y="1819"/>
                  </a:lnTo>
                  <a:lnTo>
                    <a:pt x="1660" y="1833"/>
                  </a:lnTo>
                  <a:lnTo>
                    <a:pt x="1643" y="1845"/>
                  </a:lnTo>
                  <a:lnTo>
                    <a:pt x="1624" y="1852"/>
                  </a:lnTo>
                  <a:lnTo>
                    <a:pt x="1605" y="1853"/>
                  </a:lnTo>
                  <a:lnTo>
                    <a:pt x="1587" y="1848"/>
                  </a:lnTo>
                  <a:lnTo>
                    <a:pt x="1568" y="1840"/>
                  </a:lnTo>
                  <a:lnTo>
                    <a:pt x="1554" y="1827"/>
                  </a:lnTo>
                  <a:lnTo>
                    <a:pt x="885" y="1054"/>
                  </a:lnTo>
                  <a:lnTo>
                    <a:pt x="838" y="1083"/>
                  </a:lnTo>
                  <a:lnTo>
                    <a:pt x="788" y="1107"/>
                  </a:lnTo>
                  <a:lnTo>
                    <a:pt x="735" y="1125"/>
                  </a:lnTo>
                  <a:lnTo>
                    <a:pt x="683" y="1139"/>
                  </a:lnTo>
                  <a:lnTo>
                    <a:pt x="630" y="1147"/>
                  </a:lnTo>
                  <a:lnTo>
                    <a:pt x="576" y="1149"/>
                  </a:lnTo>
                  <a:lnTo>
                    <a:pt x="523" y="1148"/>
                  </a:lnTo>
                  <a:lnTo>
                    <a:pt x="470" y="1140"/>
                  </a:lnTo>
                  <a:lnTo>
                    <a:pt x="417" y="1129"/>
                  </a:lnTo>
                  <a:lnTo>
                    <a:pt x="366" y="1111"/>
                  </a:lnTo>
                  <a:lnTo>
                    <a:pt x="316" y="1090"/>
                  </a:lnTo>
                  <a:lnTo>
                    <a:pt x="268" y="1062"/>
                  </a:lnTo>
                  <a:lnTo>
                    <a:pt x="223" y="1031"/>
                  </a:lnTo>
                  <a:lnTo>
                    <a:pt x="180" y="995"/>
                  </a:lnTo>
                  <a:lnTo>
                    <a:pt x="140" y="952"/>
                  </a:lnTo>
                  <a:lnTo>
                    <a:pt x="105" y="907"/>
                  </a:lnTo>
                  <a:lnTo>
                    <a:pt x="74" y="857"/>
                  </a:lnTo>
                  <a:lnTo>
                    <a:pt x="48" y="807"/>
                  </a:lnTo>
                  <a:lnTo>
                    <a:pt x="29" y="754"/>
                  </a:lnTo>
                  <a:lnTo>
                    <a:pt x="14" y="701"/>
                  </a:lnTo>
                  <a:lnTo>
                    <a:pt x="5" y="646"/>
                  </a:lnTo>
                  <a:lnTo>
                    <a:pt x="0" y="591"/>
                  </a:lnTo>
                  <a:lnTo>
                    <a:pt x="1" y="536"/>
                  </a:lnTo>
                  <a:lnTo>
                    <a:pt x="8" y="481"/>
                  </a:lnTo>
                  <a:lnTo>
                    <a:pt x="20" y="427"/>
                  </a:lnTo>
                  <a:lnTo>
                    <a:pt x="37" y="373"/>
                  </a:lnTo>
                  <a:lnTo>
                    <a:pt x="58" y="322"/>
                  </a:lnTo>
                  <a:lnTo>
                    <a:pt x="85" y="273"/>
                  </a:lnTo>
                  <a:lnTo>
                    <a:pt x="117" y="226"/>
                  </a:lnTo>
                  <a:lnTo>
                    <a:pt x="154" y="182"/>
                  </a:lnTo>
                  <a:lnTo>
                    <a:pt x="196" y="141"/>
                  </a:lnTo>
                  <a:lnTo>
                    <a:pt x="242" y="105"/>
                  </a:lnTo>
                  <a:lnTo>
                    <a:pt x="290" y="74"/>
                  </a:lnTo>
                  <a:lnTo>
                    <a:pt x="341" y="48"/>
                  </a:lnTo>
                  <a:lnTo>
                    <a:pt x="393" y="29"/>
                  </a:lnTo>
                  <a:lnTo>
                    <a:pt x="447" y="14"/>
                  </a:lnTo>
                  <a:lnTo>
                    <a:pt x="500" y="5"/>
                  </a:lnTo>
                  <a:lnTo>
                    <a:pt x="5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558443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774">
          <p15:clr>
            <a:srgbClr val="FBAE40"/>
          </p15:clr>
        </p15:guide>
        <p15:guide id="3" orient="horz" pos="2712">
          <p15:clr>
            <a:srgbClr val="FBAE40"/>
          </p15:clr>
        </p15:guide>
        <p15:guide id="4" orient="horz" pos="-2">
          <p15:clr>
            <a:srgbClr val="FBAE40"/>
          </p15:clr>
        </p15:guide>
        <p15:guide id="5" pos="7675">
          <p15:clr>
            <a:srgbClr val="FBAE40"/>
          </p15:clr>
        </p15:guide>
        <p15:guide id="6" pos="7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54990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F833C5-71AC-48E2-821A-35B48D24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88C948-D230-4AAD-9040-40D237A30F6C}"/>
              </a:ext>
            </a:extLst>
          </p:cNvPr>
          <p:cNvSpPr txBox="1">
            <a:spLocks/>
          </p:cNvSpPr>
          <p:nvPr/>
        </p:nvSpPr>
        <p:spPr>
          <a:xfrm>
            <a:off x="84300" y="6527800"/>
            <a:ext cx="228600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ab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70364" y="6409358"/>
            <a:ext cx="712304" cy="365125"/>
          </a:xfrm>
        </p:spPr>
        <p:txBody>
          <a:bodyPr/>
          <a:lstStyle/>
          <a:p>
            <a:fld id="{A4A1916C-D2C9-415B-B273-81792AF0231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AutoShape 6" descr="data:image/jpeg;base64,/9j/4AAQSkZJRgABAQAAAQABAAD/2wCEAAkGBxMHBhIUBwgUExMXGB8aFxgYGBweHBsbIB0iHB4bISIiHignHyElICEeITIhJykvLi4xIB8zPjgsNyktLisBCgoKBQUFDgUFDisZExkrKysrKysrKysrKysrKysrKysrKysrKysrKysrKysrKysrKysrKysrKysrKysrKysrK//AABEIALEBHQMBIgACEQEDEQH/xAAbAAEBAQEBAQEBAAAAAAAAAAAABwYFBAIBA//EAEoQAAEDAgQCBAsDCgQEBwAAAAEAAgMEEQUGEiEHMRMiQVEUFTI3VmFxdJOy0jNzgSM1NkJSYpGhscE0cnXRg6LC8AgWJENTgpL/xAAUAQEAAAAAAAAAAAAAAAAAAAAA/8QAFBEBAAAAAAAAAAAAAAAAAAAAAP/aAAwDAQACEQMRAD8AuKIiAiIgIiICIiAiIgIiICIiAiIgIiICIiAiIgIiICIiAiIgIiICIiAiIgIiICIiDmw43DNj0lIxx6ZkYkcLbaXGw3/suksLhvnjrPc4vmK3SAiIgIiICIiAiIgIiICIiAiIgIiICL8JsNyuPiGa6HDXWrscpo3fsmVmr+F7oOyiyTuJmEtO+YIv+b6V9RcSMKldZuYYfxJH9QEGrRc2gzBSYl+b8Xp5f8krHf0K6SAiIgIiICIiAiIgIiICIiDC4b546z3OL5it0sLhvnjrPc4vmK3SAiIgIiICIiAiIgIiICIiAiLA554jtwaq8Ey9TGrr3bCNoLmsP79u0c9I7OZCDW45jlPgFCZcYrGxRjtdzPqAG7j6gCVPHcQcQzZIWcP8BPR3saqfZg7CQOW3Pm4/urn8OsptzzCMSznVvqnl7gyF20TNLrchzG3kiw77qwxRNhjDYWBrQLAAWAHcAgmTOGFVjT9WdM3TzX/9qLqRj+x/Bo/FdvDeFOE4f5OCtkPfI5z7/gTb+AW1RBw4sm4fE20eAUwH3TP9l8z5Lw6cflcv0x/4Tf8AZd5EGHxDhLhNa64wnond8b3tt7BfT/Jch/DWtwU6sn5znjA5RT9dnf7B/wDkqnogjGGcVq7CKmePNOC9OynkMc09OD1SO0i1je37v9lTMs5so80U+rBa9slvKbye32tO49vJZThkNWa8eDhceFn/AKl/TNPCunxCq8Iy5MaCsabtfFswu9bRyvvu23M3BQUJFL8vcQZ8DxRtDxGgEMp2jqRtFKOVyeQ/zCw7w1U9p1Nu03CD9REQEREBERBiMXzLX0tfNHS4DK8NMgjkERLTszozfXuLmTVt2D8ds3yd1IsyYF0ud5ZYctHS57dcr2R1IlsBe0Zs6Ow7Wu37lXRy2CDDYb546z3OL5it0sLhvnjrPc4vmK3SAubjmOQ4FA1+IGTS46RojfIb2vyY0ke1dJZDiXUilweMilrJXa7NbSvkYb6TvIWAkMHsO9tkHZwLMUGPF/i4ydS2rXFJH5V7W1tbfkeXJdZYLhXG8R1Dqyvq5Hu0EsnZM1kY61mxmYBz+3U71N2C3qAiIgIiICIiAiKY5/zZPi2LjCslPvUP+3mHKFnaLjke93ZcAdY7B+Z0zpUYxjJwzIXWnO09QD1YRydY947XdnIXdy0WSsjQZQw53Rflah4JlncOs4ncgdzb9n8ble3JWUoMn4O2HD2XdzkkI60ju8+ruHYu7N9k72FBguBnm8i+8l+cqgKf8DPN5F95L85VAQEREBERAREQTnhj+lmO+9/UqMpzwx/SzHfe/qVGQcnM2XafM+FugxenD2nkf1mO5amnsI/72U2wLHKjhjjTKDNk5koX/wCGqTfqD9l3qGwI/VvfyeVfXIzVl2HNGCSU+Jsu13Jw8pjhye31j+e4OxKDrA6hsV+qUcNMfmy7jbsFzQ7rx/4WTkHs5hgvz28n2Ob2AKroCIiAiIgnebsBLqqeeXDcNjYCHmo0vNS0Cx1gBg/KC23W7vYqGDcKT5pgp3ZpnfUMoGzNkYGU0lNqmqbtadQfqBu4ktBaCG237bVgbBBhsN88dZ7nF8xW6WFw3zx1nucXzFbpAXBzdWGio2FuYYaC7ra5WsIdseqNThv2/gu8slxHk04VG0VAYZJNAApxPK4lp6sTCQA6wJ1HYAFB5ciVD6vMVc9+YIa5vRwBr4iywIM1wWNe7SdxubX/AAW3WB4XUbKSWpHTv6VjIYjE+nEL2RMD+jc4AkPc7U68gNjp7LLfICIiAiIgIizWf83x5NwF00wDpHdWGO+73/7DmT/chBxeJ2cpML6Ohy2NeIVNmsA36Np21nuPO19hYuOw36vD7JseUMJ036Spk608p3L3c7XO+kG9vxPMrj8LsoSUAkr8ynXX1PWcXDeNh5M9RO17chZvZvQkBfE32TvYV9r4m+yd7CgwXAzzeRfeS/OVQFP+Bnm8i+8l+cqgICIiAiIgIiIJzwx/SzHfe/qVGU54Y/pZjvvf1KjICIiDCcWMnnMeDibDLtrab8pC5vlOtvov+Fx3H2le/hpm0Zuy22STaePqTt5WeBzt3O5/xHYtYo/mNh4a8RGV1O21BWnRUgcmSG51fx64/wCIEFgRfjXB7QWG4O4IX6gIiIMJimGYhNmNz8v64Gh41OqJmvicLDUWRaHub28nR77lbsct1JczRD/zlKJ6xjgZG6wX1gYA5rRHFKYx0TLHrAEi+q58resjYIMNhvnjrPc4vmK3SwuG+eOs9zi+YrdICx/EaRkFPSvFTPFUNmJp3QwmY6+jdqa6MeUwtvcCx2G4WwWV4gviZRU5kqZo6gTA0pgj6STpdDgRotZzdBdqvYW7Rsg8XD2oFbiVXJW1VRJVlkQk6WnNOGx3k6MMYd7X6Qk3NytusfkJkjp6mTEzVPqHiMPknhbC0tbr0sjY1xADbuJ3vdy2CAiIgIiIPPiFbHh1DJLWyhkcbS5zj2AC5UmynTOz/md+L5gGiipyRSxvtp6t7vdfbq+UT+0B2NX9M+Vsmf8ANzMIwaUiniIfWSN9R8n16dtt7uI/ZW4zThUMGQaimhf0EIgMYLWudpbaw6rQXO9dhc7oPXgma6PHagswrEWyPDdWncEtvbUAQNTb7ahsu0pplXGIcZxuk8IxtklVE+bS1lLNE3Q5luiaXtGkNsDpJJNgqWgL4m+yd7CvtfE32TvYUGC4GebyL7yX5yqAp/wM83kX3kvzlUBAXMzK+SPApjRGYSBt29A1jpLg8mh/VJ9q6a5GbaTw3LszC6MAgX6VzmssCD1nNIIHrBQY7IOKV1bjtsVxtpj0E+DTBrar2lojZYDkSLqkKT8McToq3HGCky7HHP0Zd00MzpmtHax5dvGT2NN/aqwgIiIJzwx/SzHfe/qVGU54Y/pZjvvf1KjICIp1mZwpcyznG6/Eoo3Bhp/BulMburpcyzGus/UCd7XBCCirlZpwKPMuAzU1aOrI2wPa13Nrh6wbFfzybHNFlamGLueZujGvWbvud7OPa4CwPrXZQZzh9hdVguVooMfqGSSx3aHMJI0A9UEkC5A25crLRoiAiIgxGOwwRV0oqM1iCCaZrJoCIzeTQ0lgcRdmpmku57G923W2HLZTzMfivD8blOK4fUh894do5DG8v069A8kufpYHOAubb9qoUTBHGBEwNaBYACwAHIAdiDD4b546z3OL5it0sLhvnjrPc4vmK3SAslxD6LwWm6RtSakzWpfBnNbL0mh2qxd1Q3Rq1F21lrVxMyvFO6CXxLNVPjeSwQ6bsJaWlx1PaCLEjt5oOXkOd3T1MdfU13Ts0aoqt0TtLTq0vjMbQC124J7222tvr1kMrYmcVzfXOqMIfTPbBTi0tukLS6Y76Xubpve1rHc3vtbXoCIiAsXxSzecr4FpoOtVzno4Gjc3OxfbttcW7yWha2vrGYfRPlrJQyNjS5zjyAAuSpZw/on55zbJjGMRkQsJZRRk7AC4Lrer5if2Qg1fDLKAyll8Co61TKdc773Jcf1b9ob/ADNz2rtZqrG4fl2oknq3wtawkvjALx/lBBBceQv2kLqrk5rEDsuVAxiFz4DGeka0EuLfUBvfusgxOVKIYdmWnGK0tfEZNb4enmikY+Yt67nFo1NlLLnT5PlWVMUpyDVjGcwQyxS1VVExrhHJU1NOTHta4ijJe55G2t24F1VkBfE32TvYV9r4m+yd7CgwXAzzeRfeS/OVQFP+Bnm8i+8l+cqgIC5uYqJ2I4PJHDBBI5wFmztLojYg9YDchdJcPO1G6vyxPHT1LY3EDdztDSAQSwu/VDhdt/Wg4OEivgzPSMrTSimDJrtpBIGA2Zp6QE279P8A9lulPMlU0MWOjwXKNJSu0u/KxVUUjvZpaAbHvVDQEREE54Y/pZjvvf1KjKc8Mf0sx33v6lRkBTDONPHFmlzsYzN4K18kWhnhb4rwhlpOq07Ev5ONuR3VPWFmxOlwnNVf4RSVFTJIY9YZSukDG9EAI9QvcHd1tvKPPmg7+S6WahyrTR4pUdLK1nXeHl+o3JvqPlbW3XbXCyNSChynTRskkcGtsDIwxutqNgWEktsLAAnkAu6gIiICIiCeYpliqOa5qnD6M6n2Ak8OLDoH6ob4O7QOfVDlQhy3UuzG+N+LVfhOOPAYZJIogCHMmY2IF9+kGoAHqNsN3O52VRabtQYbDfPHWe5xfMVulhcN88dZ7nF8xW6QFlc/zuZSQMo6mqbPJLpibTOY1zzpJOpz2kBgAJJ9i1SynEWldUYTG6ChmkfHJrbJDPHC+GzSC/VIQLWJaWnYgoPPkHXDXVUeKTVfhLWxlzKh8T7MOvS6N8bG6mk6gb8i3s7dmp9wmqhiAqpTTVTnksBqKiRsnS21dWNzAG6Gb+TcXcdyqCgIix/ErOAyrgwFINdXMdFPHzJcdtVu4XHtJA7UGY4i18mdMzR4NgshDARJWSN/VaDfR+Gxt+0WjsKp2HUMeGUEcNFEGxxtDWgdgGymv/h/pNOAVktZH/6l1U9sr3eUdLWmxP8Amc4+0lVNAXjxemdWYZIyCsdA5zbCRtrsPeLr2LwY9CKjB5WyYf4SC2xhu0a/3buIA/EoMHgOWjgGcKd+JVcFXLJra2dzpun2YTYN1Pj5Xuer+KpamGUsPgqM0MfheTX0RppHxyvD4SNRjvodZ5J2c03aCLketU9AXxN9k72Ffa+JvsnewoMFwM83kX3kvzlUBT/gZ5vIvvJfnKoCAuLnGQRZbnMjIyLC/SxulZzG5Y0XdbnYLtLy4nFLPQvbh1U2KUjqvczWAb9rbi/8UEu4c0NPHmlhpaxj3NbK8aaGaBxdKQXAucNOhliGN52PqVbWJpqCvps4UbsYxqOoj0TCzI2w2JDLXb0hMnI8h1bHvW2QEREE54Y/pZjvvf1KjKdcLutmfHXDl4aR/AuVFQFOsyZgdgGZKnwOtpYi/Q6TpIal7jZgAJLeoNu63r3VFUm4h1fTZndHV5kY2JgYPBX01Q9mpzQev0RAkLuYa4kepBRst4gcVwKGZ08che2+uMODDvzAduB7V01ycp1QrcuU74Zo3tczZ0UZjYRew0sO7R6l1kBERAREQTvOVOGTTuGT4A9x6tXI+lALrCzyJDc27iL7Khs8kKTZrpqWLNDqinrJX1DZ7uZJDHMyIMY3W+xcx7IQHtJs4kuIIBsqyOSDDYb546z3OL5it0sLhvnjrPc4vmK3SAuLmnLMGaaJkWKGTQ14eAx2m5HK/eB3FdpEHIwDAGYHr8HrKiQODRaWUvDQ29tIOzee9u4dy66LhZvzZTZSw0y4rPY/qRi2t57mj+/IIP65rzHBlXBn1GKSWaNmtHlPd2NaO0n+QuTsFheHmAT5jxs4xmyOz3f4SE3tEzkHW9nL2l3Mi3iy5lqp4hY43Ec7Q6KZv+GpDexHMFwPZ3nm8gcmgA14Cw2CCe8FfzLX/wCoT/0YqGp5wV/Mtf8A6hN/RioaAvPiFIK6ifG+V7A4W1McWuHsI5H1r0IgzeB5NhwTEDLSV1UXOcXPD5nOa9xGkucDzNgN/UFpERAXxN9k72Ffa+JvsnewoMFwM83kX3kvzlUBT/gZ5vIvvJfnKoCAvNiNJ4dROj8Ikj1frRu0uG99j2L0ogyGCZPdguZ3VDKsVDXtIc+cF1QzbZrJL20fu6R7SteiICIiCdcK/wA/477+/wDq5UVTrhX+f8d9/f8A1cqKgLkyZdglxB00jXF7pY5T1jbXG3Q027rdi6yIPDguFR4JhUcFA0iOMaWgm5te/Ne5EQEREBERB4pMJgkqJHvoYy+RobI7QLvaOQcbXIHrXtREGCwmUScZK7SD1aSIG4I31X2uNxvzGy3qlufuHNbmDNLqrBcbbTgxtYRqka46b89I5LiM4WY0wdXOh+LOgtq5uL49S4LEXYriUUI/ecAfwHM/gpDNwnxmcfls5XHcZZl46HgdWUlVrdiFHKe6Rsjm37yLb/ig1OJcU5canMHDrBpKuT/5nNLY2+uzrf8AMW/ivXlbhmfGQrM8VvhtZsQD9nGRysNg63ZsGju7V+0eAY7QU4ZQ4xh0bByayAtA/ANX9/FmYfSCh+E76UFART/xZmH0gofhO+lPFmYfSCh+E76UHxwV/Mtf/qE39GKhqV5fybjeXqeRmG49RBskrpXXjceu61/1eWw2XU8WZh9IKH4TvpQUBFP/ABZmH0gofhO+lPFmYfSCh+E76UFART/xZmH0gofhO+lPFmYfSCh+E76UFAXxN9k72FYLxZmH0gofhO+lfjsKzC5tjmCh+E76UH7wM83kX3kvzlUBSzLmTsby3hbYMLx6iEYJIDo3E3cbnfT3rp+LMw+kFD8J30oKAin/AIszD6QUPwnfSnizMPpBQ/Cd9KCgIp/4szD6QUPwnfSnizMPpBQ/Cd9KCgIp/wCLMw+kFD8J30p4szD6QUPwnfSg/lwr/P8Ajvv7/wCrlRVKsFyZjeC1NS+hx2iDqiUyyXjcbvN726uw35Lq+LMw+kFD8J30oKAin/izMPpBQ/Cd9KeLMw+kFD8J30oKAin/AIszD6QUPwnfSnizMPpBQ/Cd9KCgIuLlanraeieMz1sM0mu7TE0tAZYbEEDe9/5LtICIiAiIgIiICIiAiIgIiICIiAiIgIiICIiAiIgIiICIiAiIgIiICIstxBwXxxh0PR0hke2eLlzEZlZ0vbyLAb+pBqUUqxPA62OukdhlFJ+SrH1EIBs1zWQwhkdyfJeQ9v8AFeIZcqqWojbXUMkzGzTPeTGZQ4yRU7iQ0SN2MglAN9rcigsSIiAiIgIiICIiAiIgIiICIiAiIgIiICIiAiIgIiICIiAiIgIiICIiAiIgIiICIiAiIg//2Q=="/>
          <p:cNvSpPr>
            <a:spLocks noChangeAspect="1" noChangeArrowheads="1"/>
          </p:cNvSpPr>
          <p:nvPr userDrawn="1"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138905"/>
            <a:ext cx="12192000" cy="4347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https://upload.wikimedia.org/wikipedia/en/d/d3/LatentView_Analytics_Logo_201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6686" y="487"/>
            <a:ext cx="896850" cy="7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0677" y="80023"/>
            <a:ext cx="7182295" cy="562168"/>
          </a:xfrm>
          <a:solidFill>
            <a:schemeClr val="bg1"/>
          </a:solidFill>
        </p:spPr>
        <p:txBody>
          <a:bodyPr>
            <a:noAutofit/>
          </a:bodyPr>
          <a:lstStyle>
            <a:lvl1pPr algn="ctr">
              <a:defRPr lang="en-US" sz="2745" b="1" kern="1200" spc="-96" dirty="0">
                <a:ln w="3175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292107" y="6408738"/>
            <a:ext cx="1790700" cy="247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2655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4CC82F69-6481-4FDB-B80F-F69D48C67F0C}"/>
              </a:ext>
            </a:extLst>
          </p:cNvPr>
          <p:cNvSpPr/>
          <p:nvPr/>
        </p:nvSpPr>
        <p:spPr>
          <a:xfrm>
            <a:off x="0" y="0"/>
            <a:ext cx="12192000" cy="52619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52049"/>
              </a:gs>
              <a:gs pos="90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4944053-C2CE-4A8F-8254-E00EEBFA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55" y="58925"/>
            <a:ext cx="10940304" cy="408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F476DF-F9BA-4DC2-9DF5-0B38E68B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76" y="1123951"/>
            <a:ext cx="11744324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D8011362-B18C-424D-A9DF-C8A495F0FC03}"/>
              </a:ext>
            </a:extLst>
          </p:cNvPr>
          <p:cNvSpPr/>
          <p:nvPr/>
        </p:nvSpPr>
        <p:spPr>
          <a:xfrm flipH="1">
            <a:off x="11037890" y="6196877"/>
            <a:ext cx="1149348" cy="656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4D7D9BC-1ED0-404A-9BA4-C76BC0FB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650" y="6527800"/>
            <a:ext cx="228600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algn="ctr">
              <a:defRPr sz="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EB2BA4-3C27-4A19-9DD1-BCE56F6BAA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D0CB488-30EA-4015-9174-1E0A80F1A15A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009" y="5850030"/>
            <a:ext cx="1418240" cy="10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9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89" r:id="rId8"/>
    <p:sldLayoutId id="2147483691" r:id="rId9"/>
    <p:sldLayoutId id="2147483693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7536">
          <p15:clr>
            <a:srgbClr val="F26B43"/>
          </p15:clr>
        </p15:guide>
        <p15:guide id="3" pos="1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4CC82F69-6481-4FDB-B80F-F69D48C67F0C}"/>
              </a:ext>
            </a:extLst>
          </p:cNvPr>
          <p:cNvSpPr/>
          <p:nvPr/>
        </p:nvSpPr>
        <p:spPr>
          <a:xfrm>
            <a:off x="0" y="0"/>
            <a:ext cx="12192000" cy="52619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52049"/>
              </a:gs>
              <a:gs pos="90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4944053-C2CE-4A8F-8254-E00EEBFA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55" y="58925"/>
            <a:ext cx="10940304" cy="408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F476DF-F9BA-4DC2-9DF5-0B38E68B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76" y="1123951"/>
            <a:ext cx="11744324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D8011362-B18C-424D-A9DF-C8A495F0FC03}"/>
              </a:ext>
            </a:extLst>
          </p:cNvPr>
          <p:cNvSpPr/>
          <p:nvPr/>
        </p:nvSpPr>
        <p:spPr>
          <a:xfrm flipH="1">
            <a:off x="11037890" y="6196877"/>
            <a:ext cx="1149348" cy="656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4D7D9BC-1ED0-404A-9BA4-C76BC0FB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650" y="6527800"/>
            <a:ext cx="228600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algn="ctr">
              <a:defRPr sz="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EB2BA4-3C27-4A19-9DD1-BCE56F6BAA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D0CB488-30EA-4015-9174-1E0A80F1A15A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009" y="5850030"/>
            <a:ext cx="1418240" cy="10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1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7536">
          <p15:clr>
            <a:srgbClr val="F26B43"/>
          </p15:clr>
        </p15:guide>
        <p15:guide id="3" pos="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E3314D-73AE-4AA0-A7D3-85E3682C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Pilot Project Scope &amp; Objective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57D44CF-577A-4B46-9BB9-5792EADC647C}"/>
              </a:ext>
            </a:extLst>
          </p:cNvPr>
          <p:cNvGrpSpPr/>
          <p:nvPr/>
        </p:nvGrpSpPr>
        <p:grpSpPr>
          <a:xfrm>
            <a:off x="192750" y="650177"/>
            <a:ext cx="11725892" cy="1404641"/>
            <a:chOff x="191210" y="650173"/>
            <a:chExt cx="11728947" cy="1404641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452A55BA-0D7B-4BDD-897E-CDA381A2F137}"/>
                </a:ext>
              </a:extLst>
            </p:cNvPr>
            <p:cNvSpPr/>
            <p:nvPr/>
          </p:nvSpPr>
          <p:spPr>
            <a:xfrm>
              <a:off x="1735280" y="664687"/>
              <a:ext cx="10128276" cy="1390126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  <a:ln w="635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914217">
                <a:defRPr/>
              </a:pPr>
              <a:endParaRPr lang="en-US" sz="1900" kern="0" dirty="0">
                <a:solidFill>
                  <a:prstClr val="white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7B768483-D74F-4C23-BDA7-08D4A784476C}"/>
                </a:ext>
              </a:extLst>
            </p:cNvPr>
            <p:cNvSpPr/>
            <p:nvPr/>
          </p:nvSpPr>
          <p:spPr>
            <a:xfrm>
              <a:off x="1844996" y="719546"/>
              <a:ext cx="9700498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 defTabSz="914217"/>
              <a:endParaRPr lang="en-US" sz="1600" dirty="0">
                <a:solidFill>
                  <a:prstClr val="black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1AD0E152-BF40-4B16-AEFB-7B143F09A297}"/>
                </a:ext>
              </a:extLst>
            </p:cNvPr>
            <p:cNvSpPr/>
            <p:nvPr/>
          </p:nvSpPr>
          <p:spPr>
            <a:xfrm>
              <a:off x="191210" y="664688"/>
              <a:ext cx="1555355" cy="1390126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72000" tIns="72000" rIns="72000" bIns="72000" rtlCol="0" anchor="ctr"/>
            <a:lstStyle/>
            <a:p>
              <a:pPr algn="ctr" defTabSz="914217">
                <a:defRPr/>
              </a:pPr>
              <a:r>
                <a:rPr lang="en-US" sz="1900" kern="0" dirty="0">
                  <a:solidFill>
                    <a:prstClr val="white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Context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E573C136-5581-47DD-A067-CD658487A1EF}"/>
                </a:ext>
              </a:extLst>
            </p:cNvPr>
            <p:cNvSpPr/>
            <p:nvPr/>
          </p:nvSpPr>
          <p:spPr>
            <a:xfrm>
              <a:off x="11775364" y="650173"/>
              <a:ext cx="144793" cy="1390126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72000" tIns="72000" rIns="72000" bIns="72000" rtlCol="0" anchor="ctr"/>
            <a:lstStyle/>
            <a:p>
              <a:pPr defTabSz="914217">
                <a:defRPr/>
              </a:pPr>
              <a:endParaRPr lang="en-US" sz="1900" kern="0" dirty="0">
                <a:solidFill>
                  <a:prstClr val="white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D421B31-EDB6-4BA1-9514-1DCBF789332F}"/>
              </a:ext>
            </a:extLst>
          </p:cNvPr>
          <p:cNvGrpSpPr/>
          <p:nvPr/>
        </p:nvGrpSpPr>
        <p:grpSpPr>
          <a:xfrm>
            <a:off x="192750" y="2153882"/>
            <a:ext cx="11725892" cy="2143019"/>
            <a:chOff x="191210" y="4712388"/>
            <a:chExt cx="11728947" cy="1214265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79B73894-9809-45D9-B4E4-D2D6AC2E3FD7}"/>
                </a:ext>
              </a:extLst>
            </p:cNvPr>
            <p:cNvSpPr/>
            <p:nvPr/>
          </p:nvSpPr>
          <p:spPr>
            <a:xfrm>
              <a:off x="1735280" y="4712389"/>
              <a:ext cx="10128276" cy="1214264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  <a:ln w="635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914217">
                <a:defRPr/>
              </a:pPr>
              <a:endParaRPr lang="en-US" sz="1900" kern="0" dirty="0">
                <a:solidFill>
                  <a:prstClr val="white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76F0F32-02A0-469F-B7C4-25C4CC3FB93F}"/>
                </a:ext>
              </a:extLst>
            </p:cNvPr>
            <p:cNvSpPr/>
            <p:nvPr/>
          </p:nvSpPr>
          <p:spPr>
            <a:xfrm>
              <a:off x="1830239" y="4770611"/>
              <a:ext cx="9844938" cy="13951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694" indent="-285694" algn="just" defTabSz="914217">
                <a:buFont typeface="Arial" panose="020B0604020202020204" pitchFamily="34" charset="0"/>
                <a:buChar char="•"/>
              </a:pPr>
              <a:endParaRPr lang="en-IN" sz="1600" dirty="0">
                <a:solidFill>
                  <a:prstClr val="black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97CF3F0A-44B8-403A-B898-33E8322BE879}"/>
                </a:ext>
              </a:extLst>
            </p:cNvPr>
            <p:cNvSpPr/>
            <p:nvPr/>
          </p:nvSpPr>
          <p:spPr>
            <a:xfrm>
              <a:off x="191210" y="4712389"/>
              <a:ext cx="1555355" cy="12142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72000" tIns="72000" rIns="72000" bIns="72000" rtlCol="0" anchor="ctr"/>
            <a:lstStyle/>
            <a:p>
              <a:pPr algn="ctr" defTabSz="914217">
                <a:defRPr/>
              </a:pPr>
              <a:r>
                <a:rPr lang="en-US" sz="1900" kern="0" dirty="0">
                  <a:solidFill>
                    <a:prstClr val="white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4743E06C-E8C0-43D2-9761-9071CF359142}"/>
                </a:ext>
              </a:extLst>
            </p:cNvPr>
            <p:cNvSpPr/>
            <p:nvPr/>
          </p:nvSpPr>
          <p:spPr>
            <a:xfrm>
              <a:off x="11790077" y="4712388"/>
              <a:ext cx="130080" cy="1214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72000" tIns="72000" rIns="72000" bIns="72000" rtlCol="0" anchor="ctr"/>
            <a:lstStyle/>
            <a:p>
              <a:pPr defTabSz="914217">
                <a:defRPr/>
              </a:pPr>
              <a:endParaRPr lang="en-US" sz="1900" kern="0" dirty="0">
                <a:solidFill>
                  <a:prstClr val="white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53A9ED2-3EDC-4599-8071-47D02C37E79B}"/>
              </a:ext>
            </a:extLst>
          </p:cNvPr>
          <p:cNvSpPr/>
          <p:nvPr/>
        </p:nvSpPr>
        <p:spPr>
          <a:xfrm>
            <a:off x="1747590" y="4386636"/>
            <a:ext cx="10052179" cy="1505879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 w="6350" cap="flat" cmpd="sng" algn="ctr">
            <a:noFill/>
            <a:prstDash val="sysDash"/>
            <a:miter lim="800000"/>
          </a:ln>
          <a:effectLst/>
        </p:spPr>
        <p:txBody>
          <a:bodyPr lIns="91423" tIns="45711" rIns="91423" bIns="45711" rtlCol="0" anchor="ctr"/>
          <a:lstStyle/>
          <a:p>
            <a:pPr algn="ctr" defTabSz="914217"/>
            <a:endParaRPr lang="en-US" sz="1600" kern="0" dirty="0">
              <a:solidFill>
                <a:prstClr val="white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48E8F45C-B869-4251-91A4-F00726C50E83}"/>
              </a:ext>
            </a:extLst>
          </p:cNvPr>
          <p:cNvSpPr/>
          <p:nvPr/>
        </p:nvSpPr>
        <p:spPr>
          <a:xfrm>
            <a:off x="2554794" y="4502109"/>
            <a:ext cx="37049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217">
              <a:defRPr/>
            </a:pPr>
            <a:endParaRPr lang="en-IN" sz="1600" b="1" kern="0" dirty="0">
              <a:solidFill>
                <a:prstClr val="black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97F1322-BDF1-4D80-82C7-09A3502FDDBB}"/>
              </a:ext>
            </a:extLst>
          </p:cNvPr>
          <p:cNvSpPr/>
          <p:nvPr/>
        </p:nvSpPr>
        <p:spPr>
          <a:xfrm>
            <a:off x="203925" y="4389687"/>
            <a:ext cx="1543669" cy="150587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1986" tIns="71986" rIns="71986" bIns="71986" rtlCol="0" anchor="ctr"/>
          <a:lstStyle/>
          <a:p>
            <a:pPr algn="ctr" defTabSz="914217">
              <a:defRPr/>
            </a:pPr>
            <a:r>
              <a:rPr lang="en-US" sz="1900" kern="0" dirty="0">
                <a:solidFill>
                  <a:prstClr val="white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Data Sources</a:t>
            </a:r>
          </a:p>
          <a:p>
            <a:pPr algn="ctr" defTabSz="914217">
              <a:defRPr/>
            </a:pPr>
            <a:r>
              <a:rPr lang="en-US" sz="1900" kern="0" dirty="0">
                <a:solidFill>
                  <a:prstClr val="white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(Sample)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6D32076-464C-48E9-B7AD-79647D7EA429}"/>
              </a:ext>
            </a:extLst>
          </p:cNvPr>
          <p:cNvSpPr/>
          <p:nvPr/>
        </p:nvSpPr>
        <p:spPr>
          <a:xfrm>
            <a:off x="7046272" y="4509269"/>
            <a:ext cx="441980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217">
              <a:defRPr/>
            </a:pPr>
            <a:endParaRPr lang="en-IN" sz="1600" b="1" kern="0" dirty="0">
              <a:solidFill>
                <a:prstClr val="black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B109A8EF-A50F-4D1A-AE47-04D028C0B916}"/>
              </a:ext>
            </a:extLst>
          </p:cNvPr>
          <p:cNvSpPr/>
          <p:nvPr/>
        </p:nvSpPr>
        <p:spPr>
          <a:xfrm>
            <a:off x="1846105" y="4724400"/>
            <a:ext cx="423431" cy="346716"/>
          </a:xfrm>
          <a:prstGeom prst="ellipse">
            <a:avLst/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23" tIns="45711" rIns="91423" bIns="45711" anchor="ctr">
            <a:noAutofit/>
          </a:bodyPr>
          <a:lstStyle/>
          <a:p>
            <a:pPr defTabSz="895171">
              <a:buClr>
                <a:srgbClr val="335B74"/>
              </a:buClr>
            </a:pPr>
            <a:r>
              <a:rPr lang="en-IN" sz="1600" b="1" dirty="0">
                <a:solidFill>
                  <a:prstClr val="white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DAADAC5C-A516-4576-BF9F-8B3781EB5ACE}"/>
              </a:ext>
            </a:extLst>
          </p:cNvPr>
          <p:cNvSpPr/>
          <p:nvPr/>
        </p:nvSpPr>
        <p:spPr>
          <a:xfrm>
            <a:off x="2544967" y="4975920"/>
            <a:ext cx="388309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217">
              <a:defRPr/>
            </a:pPr>
            <a:endParaRPr lang="en-IN" sz="1600" b="1" kern="0" dirty="0">
              <a:solidFill>
                <a:prstClr val="black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957F42A9-4D04-4182-B21F-878C31C773DF}"/>
              </a:ext>
            </a:extLst>
          </p:cNvPr>
          <p:cNvGrpSpPr/>
          <p:nvPr/>
        </p:nvGrpSpPr>
        <p:grpSpPr>
          <a:xfrm>
            <a:off x="6633187" y="5800735"/>
            <a:ext cx="183027" cy="172668"/>
            <a:chOff x="2515145" y="5831705"/>
            <a:chExt cx="177808" cy="176212"/>
          </a:xfrm>
          <a:solidFill>
            <a:schemeClr val="bg1"/>
          </a:solidFill>
        </p:grpSpPr>
        <p:sp>
          <p:nvSpPr>
            <p:cNvPr id="36" name="Oval 37" descr="© INSCALE GmbH, 21.06.2010">
              <a:extLst>
                <a:ext uri="{FF2B5EF4-FFF2-40B4-BE49-F238E27FC236}">
                  <a16:creationId xmlns="" xmlns:a16="http://schemas.microsoft.com/office/drawing/2014/main" id="{906DE34F-58ED-4318-9F9B-208D107B1D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5145" y="5925367"/>
              <a:ext cx="85725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17"/>
              <a:endParaRPr lang="de-DE" sz="1600" dirty="0">
                <a:solidFill>
                  <a:prstClr val="black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8" descr="© INSCALE GmbH, 21.06.2010">
              <a:extLst>
                <a:ext uri="{FF2B5EF4-FFF2-40B4-BE49-F238E27FC236}">
                  <a16:creationId xmlns="" xmlns:a16="http://schemas.microsoft.com/office/drawing/2014/main" id="{37475F27-8C0E-4C3B-A279-45E811A218A3}"/>
                </a:ext>
              </a:extLst>
            </p:cNvPr>
            <p:cNvSpPr>
              <a:spLocks/>
            </p:cNvSpPr>
            <p:nvPr/>
          </p:nvSpPr>
          <p:spPr bwMode="gray">
            <a:xfrm>
              <a:off x="2540553" y="5831705"/>
              <a:ext cx="152400" cy="150813"/>
            </a:xfrm>
            <a:custGeom>
              <a:avLst/>
              <a:gdLst>
                <a:gd name="T0" fmla="*/ 13 w 121"/>
                <a:gd name="T1" fmla="*/ 0 h 121"/>
                <a:gd name="T2" fmla="*/ 0 w 121"/>
                <a:gd name="T3" fmla="*/ 14 h 121"/>
                <a:gd name="T4" fmla="*/ 13 w 121"/>
                <a:gd name="T5" fmla="*/ 27 h 121"/>
                <a:gd name="T6" fmla="*/ 94 w 121"/>
                <a:gd name="T7" fmla="*/ 108 h 121"/>
                <a:gd name="T8" fmla="*/ 108 w 121"/>
                <a:gd name="T9" fmla="*/ 121 h 121"/>
                <a:gd name="T10" fmla="*/ 121 w 121"/>
                <a:gd name="T11" fmla="*/ 108 h 121"/>
                <a:gd name="T12" fmla="*/ 13 w 121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1">
                  <a:moveTo>
                    <a:pt x="13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58" y="27"/>
                    <a:pt x="94" y="63"/>
                    <a:pt x="94" y="108"/>
                  </a:cubicBezTo>
                  <a:cubicBezTo>
                    <a:pt x="94" y="116"/>
                    <a:pt x="100" y="121"/>
                    <a:pt x="108" y="121"/>
                  </a:cubicBezTo>
                  <a:cubicBezTo>
                    <a:pt x="115" y="121"/>
                    <a:pt x="121" y="116"/>
                    <a:pt x="121" y="108"/>
                  </a:cubicBezTo>
                  <a:cubicBezTo>
                    <a:pt x="121" y="49"/>
                    <a:pt x="7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17"/>
              <a:endParaRPr lang="de-DE" sz="1600" dirty="0">
                <a:solidFill>
                  <a:prstClr val="black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429C2A2B-A723-4236-B6C0-029EF1C41F52}"/>
              </a:ext>
            </a:extLst>
          </p:cNvPr>
          <p:cNvSpPr/>
          <p:nvPr/>
        </p:nvSpPr>
        <p:spPr>
          <a:xfrm>
            <a:off x="7044294" y="4991933"/>
            <a:ext cx="416347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217">
              <a:defRPr/>
            </a:pPr>
            <a:endParaRPr lang="en-IN" sz="1600" b="1" kern="0" dirty="0">
              <a:solidFill>
                <a:prstClr val="black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785DFE90-5B74-44E9-B065-25EC90E9D9C3}"/>
              </a:ext>
            </a:extLst>
          </p:cNvPr>
          <p:cNvSpPr/>
          <p:nvPr/>
        </p:nvSpPr>
        <p:spPr>
          <a:xfrm>
            <a:off x="11788172" y="4376586"/>
            <a:ext cx="130362" cy="151348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1986" tIns="71986" rIns="71986" bIns="71986" rtlCol="0" anchor="ctr"/>
          <a:lstStyle/>
          <a:p>
            <a:pPr defTabSz="914217">
              <a:defRPr/>
            </a:pPr>
            <a:endParaRPr lang="en-US" sz="1900" kern="0" dirty="0">
              <a:solidFill>
                <a:prstClr val="white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8513381-ABFD-49C7-B761-C58CDD7C1E3E}"/>
              </a:ext>
            </a:extLst>
          </p:cNvPr>
          <p:cNvSpPr/>
          <p:nvPr/>
        </p:nvSpPr>
        <p:spPr>
          <a:xfrm>
            <a:off x="1846105" y="5206316"/>
            <a:ext cx="423431" cy="346716"/>
          </a:xfrm>
          <a:prstGeom prst="ellipse">
            <a:avLst/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23" tIns="45711" rIns="91423" bIns="45711" anchor="ctr">
            <a:noAutofit/>
          </a:bodyPr>
          <a:lstStyle/>
          <a:p>
            <a:pPr defTabSz="895171">
              <a:buClr>
                <a:srgbClr val="335B74"/>
              </a:buClr>
            </a:pPr>
            <a:r>
              <a:rPr lang="en-IN" sz="1600" b="1" dirty="0">
                <a:solidFill>
                  <a:prstClr val="white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519AC3C-0847-493D-89DC-33FFC408CB53}"/>
              </a:ext>
            </a:extLst>
          </p:cNvPr>
          <p:cNvSpPr txBox="1"/>
          <p:nvPr/>
        </p:nvSpPr>
        <p:spPr>
          <a:xfrm>
            <a:off x="2294003" y="5211590"/>
            <a:ext cx="5756478" cy="338536"/>
          </a:xfrm>
          <a:prstGeom prst="rect">
            <a:avLst/>
          </a:prstGeom>
          <a:noFill/>
        </p:spPr>
        <p:txBody>
          <a:bodyPr wrap="none" lIns="91423" tIns="45711" rIns="91423" bIns="45711" rtlCol="0">
            <a:spAutoFit/>
          </a:bodyPr>
          <a:lstStyle/>
          <a:p>
            <a:pPr defTabSz="914217"/>
            <a:r>
              <a:rPr lang="en-GB" sz="1600" b="1" dirty="0" smtClean="0">
                <a:solidFill>
                  <a:prstClr val="black"/>
                </a:solidFill>
                <a:latin typeface="Calibri Light"/>
                <a:cs typeface="Arial" panose="020B0604020202020204" pitchFamily="34" charset="0"/>
              </a:rPr>
              <a:t>Internal Data </a:t>
            </a:r>
            <a:r>
              <a:rPr lang="en-GB" sz="1600" dirty="0">
                <a:solidFill>
                  <a:prstClr val="black"/>
                </a:solidFill>
                <a:latin typeface="Calibri Light"/>
                <a:cs typeface="Arial" panose="020B0604020202020204" pitchFamily="34" charset="0"/>
              </a:rPr>
              <a:t>– Data feed on contractors </a:t>
            </a:r>
            <a:r>
              <a:rPr lang="en-GB" sz="1600" dirty="0" smtClean="0">
                <a:solidFill>
                  <a:prstClr val="black"/>
                </a:solidFill>
                <a:latin typeface="Calibri Light"/>
                <a:cs typeface="Arial" panose="020B0604020202020204" pitchFamily="34" charset="0"/>
              </a:rPr>
              <a:t>from other internal sources</a:t>
            </a:r>
            <a:endParaRPr lang="en-GB" sz="1600" dirty="0">
              <a:solidFill>
                <a:prstClr val="black"/>
              </a:solidFill>
              <a:latin typeface="Calibri Light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12DA183-E729-4D8F-97AF-D8C8B5EEAAF9}"/>
              </a:ext>
            </a:extLst>
          </p:cNvPr>
          <p:cNvSpPr txBox="1"/>
          <p:nvPr/>
        </p:nvSpPr>
        <p:spPr>
          <a:xfrm>
            <a:off x="2294001" y="4725371"/>
            <a:ext cx="8051897" cy="338555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defTabSz="914217"/>
            <a:r>
              <a:rPr lang="en-GB" sz="1600" b="1" dirty="0">
                <a:solidFill>
                  <a:prstClr val="black"/>
                </a:solidFill>
                <a:latin typeface="Calibri Light"/>
                <a:cs typeface="Arial" panose="020B0604020202020204" pitchFamily="34" charset="0"/>
              </a:rPr>
              <a:t>Digitized Contract PDFs  </a:t>
            </a:r>
            <a:r>
              <a:rPr lang="en-GB" sz="1600" dirty="0">
                <a:solidFill>
                  <a:prstClr val="black"/>
                </a:solidFill>
                <a:latin typeface="Calibri Light"/>
                <a:cs typeface="Arial" panose="020B0604020202020204" pitchFamily="34" charset="0"/>
              </a:rPr>
              <a:t>–  Restricted input by markets / channels for pilot </a:t>
            </a:r>
            <a:r>
              <a:rPr lang="en-IN" sz="1600" dirty="0">
                <a:solidFill>
                  <a:prstClr val="black"/>
                </a:solidFill>
                <a:latin typeface="Calibri Light"/>
                <a:ea typeface="Segoe UI" pitchFamily="34" charset="0"/>
                <a:cs typeface="Arial" panose="020B0604020202020204" pitchFamily="34" charset="0"/>
              </a:rPr>
              <a:t>(~25-30 contracts)</a:t>
            </a:r>
            <a:endParaRPr lang="en-GB" sz="1600" dirty="0">
              <a:solidFill>
                <a:prstClr val="black"/>
              </a:solidFill>
              <a:latin typeface="Calibri Light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B651C296-2B4E-4C42-96F9-E6198DF2D2C6}"/>
              </a:ext>
            </a:extLst>
          </p:cNvPr>
          <p:cNvSpPr/>
          <p:nvPr/>
        </p:nvSpPr>
        <p:spPr>
          <a:xfrm>
            <a:off x="1859035" y="2290211"/>
            <a:ext cx="9940893" cy="1569642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just" defTabSz="914217">
              <a:lnSpc>
                <a:spcPct val="150000"/>
              </a:lnSpc>
            </a:pPr>
            <a:r>
              <a:rPr lang="en-IN" sz="1600" dirty="0">
                <a:solidFill>
                  <a:prstClr val="black"/>
                </a:solidFill>
                <a:latin typeface="Calibri Light"/>
                <a:ea typeface="Segoe UI" pitchFamily="34" charset="0"/>
                <a:cs typeface="Arial" panose="020B0604020202020204" pitchFamily="34" charset="0"/>
              </a:rPr>
              <a:t>Main objective of the pilot is to </a:t>
            </a:r>
            <a:r>
              <a:rPr lang="en-IN" sz="1600" b="1" dirty="0">
                <a:solidFill>
                  <a:prstClr val="black"/>
                </a:solidFill>
                <a:latin typeface="Calibri Light"/>
                <a:ea typeface="Segoe UI" pitchFamily="34" charset="0"/>
                <a:cs typeface="Arial" panose="020B0604020202020204" pitchFamily="34" charset="0"/>
              </a:rPr>
              <a:t>showcase </a:t>
            </a:r>
            <a:r>
              <a:rPr lang="en-IN" sz="1600" dirty="0">
                <a:solidFill>
                  <a:prstClr val="black"/>
                </a:solidFill>
                <a:latin typeface="Calibri Light"/>
                <a:ea typeface="Segoe UI" pitchFamily="34" charset="0"/>
                <a:cs typeface="Arial" panose="020B0604020202020204" pitchFamily="34" charset="0"/>
              </a:rPr>
              <a:t>insights that can be generated for contract intelligence using the below steps:</a:t>
            </a:r>
          </a:p>
          <a:p>
            <a:pPr marL="285694" indent="-285694" algn="just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prstClr val="black"/>
                </a:solidFill>
                <a:latin typeface="Calibri Light"/>
                <a:ea typeface="Segoe UI" pitchFamily="34" charset="0"/>
                <a:cs typeface="Arial" panose="020B0604020202020204" pitchFamily="34" charset="0"/>
              </a:rPr>
              <a:t>To develop a </a:t>
            </a:r>
            <a:r>
              <a:rPr lang="en-IN" sz="1600" b="1" dirty="0">
                <a:solidFill>
                  <a:prstClr val="black"/>
                </a:solidFill>
                <a:latin typeface="Calibri Light"/>
                <a:ea typeface="Segoe UI" pitchFamily="34" charset="0"/>
                <a:cs typeface="Arial" panose="020B0604020202020204" pitchFamily="34" charset="0"/>
              </a:rPr>
              <a:t>contract analytics engine</a:t>
            </a:r>
            <a:r>
              <a:rPr lang="en-IN" sz="1600" dirty="0">
                <a:solidFill>
                  <a:prstClr val="black"/>
                </a:solidFill>
                <a:latin typeface="Calibri Light"/>
                <a:ea typeface="Segoe UI" pitchFamily="34" charset="0"/>
                <a:cs typeface="Arial" panose="020B0604020202020204" pitchFamily="34" charset="0"/>
              </a:rPr>
              <a:t> by digitizing contracts &amp; extracting entities from limited contracts (~25-30</a:t>
            </a:r>
            <a:r>
              <a:rPr lang="en-IN" sz="1600" dirty="0" smtClean="0">
                <a:solidFill>
                  <a:prstClr val="black"/>
                </a:solidFill>
                <a:latin typeface="Calibri Light"/>
                <a:ea typeface="Segoe UI" pitchFamily="34" charset="0"/>
                <a:cs typeface="Arial" panose="020B0604020202020204" pitchFamily="34" charset="0"/>
              </a:rPr>
              <a:t>)</a:t>
            </a:r>
          </a:p>
          <a:p>
            <a:pPr marL="285694" indent="-285694" algn="just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prstClr val="black"/>
                </a:solidFill>
                <a:latin typeface="Calibri Light"/>
                <a:ea typeface="Segoe UI" pitchFamily="34" charset="0"/>
                <a:cs typeface="Arial" panose="020B0604020202020204" pitchFamily="34" charset="0"/>
              </a:rPr>
              <a:t>Merge relevant internal data sources to </a:t>
            </a:r>
            <a:r>
              <a:rPr lang="en-IN" sz="1600" dirty="0">
                <a:solidFill>
                  <a:prstClr val="black"/>
                </a:solidFill>
                <a:latin typeface="Calibri Light"/>
                <a:ea typeface="Segoe UI" pitchFamily="34" charset="0"/>
                <a:cs typeface="Arial" panose="020B0604020202020204" pitchFamily="34" charset="0"/>
              </a:rPr>
              <a:t>build an </a:t>
            </a:r>
            <a:r>
              <a:rPr lang="en-IN" sz="1600" b="1" dirty="0">
                <a:solidFill>
                  <a:prstClr val="black"/>
                </a:solidFill>
                <a:latin typeface="Calibri Light"/>
                <a:ea typeface="Segoe UI" pitchFamily="34" charset="0"/>
                <a:cs typeface="Arial" panose="020B0604020202020204" pitchFamily="34" charset="0"/>
              </a:rPr>
              <a:t>single point of view database for the 25-30 </a:t>
            </a:r>
            <a:r>
              <a:rPr lang="en-IN" sz="1600" b="1" dirty="0" smtClean="0">
                <a:solidFill>
                  <a:prstClr val="black"/>
                </a:solidFill>
                <a:latin typeface="Calibri Light"/>
                <a:ea typeface="Segoe UI" pitchFamily="34" charset="0"/>
                <a:cs typeface="Arial" panose="020B0604020202020204" pitchFamily="34" charset="0"/>
              </a:rPr>
              <a:t> contracts</a:t>
            </a:r>
            <a:endParaRPr lang="en-IN" sz="1600" dirty="0">
              <a:solidFill>
                <a:prstClr val="black"/>
              </a:solidFill>
              <a:latin typeface="Calibri Light"/>
              <a:ea typeface="Segoe UI" pitchFamily="34" charset="0"/>
              <a:cs typeface="Arial" panose="020B0604020202020204" pitchFamily="34" charset="0"/>
            </a:endParaRPr>
          </a:p>
          <a:p>
            <a:pPr marL="285694" indent="-285694" algn="just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prstClr val="black"/>
                </a:solidFill>
                <a:latin typeface="Calibri Light"/>
                <a:ea typeface="Segoe UI" pitchFamily="34" charset="0"/>
                <a:cs typeface="Arial" panose="020B0604020202020204" pitchFamily="34" charset="0"/>
              </a:rPr>
              <a:t>Build &amp; Visualize KPI’s </a:t>
            </a:r>
            <a:r>
              <a:rPr lang="en-IN" sz="1600" dirty="0">
                <a:solidFill>
                  <a:prstClr val="black"/>
                </a:solidFill>
                <a:latin typeface="Calibri Light"/>
                <a:ea typeface="Segoe UI" pitchFamily="34" charset="0"/>
                <a:cs typeface="Arial" panose="020B0604020202020204" pitchFamily="34" charset="0"/>
              </a:rPr>
              <a:t>to understand and build contract/supplier intelligence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F39D3572-DB79-4D0B-A849-B577FBD9B250}"/>
              </a:ext>
            </a:extLst>
          </p:cNvPr>
          <p:cNvSpPr/>
          <p:nvPr/>
        </p:nvSpPr>
        <p:spPr>
          <a:xfrm>
            <a:off x="1859034" y="797827"/>
            <a:ext cx="9697972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694" indent="-285694" algn="just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 Light"/>
                <a:cs typeface="Arial" panose="020B0604020202020204" pitchFamily="34" charset="0"/>
              </a:rPr>
              <a:t>AstraZeneca has a need to build </a:t>
            </a:r>
            <a:r>
              <a:rPr lang="en-US" sz="1600" b="1" dirty="0">
                <a:solidFill>
                  <a:prstClr val="black"/>
                </a:solidFill>
                <a:latin typeface="Calibri Light"/>
                <a:cs typeface="Arial" panose="020B0604020202020204" pitchFamily="34" charset="0"/>
              </a:rPr>
              <a:t>spend intelligence system</a:t>
            </a:r>
            <a:r>
              <a:rPr lang="en-US" sz="1600" dirty="0">
                <a:solidFill>
                  <a:prstClr val="black"/>
                </a:solidFill>
                <a:latin typeface="Calibri Light"/>
                <a:cs typeface="Arial" panose="020B0604020202020204" pitchFamily="34" charset="0"/>
              </a:rPr>
              <a:t> to plan for spend oversight in contracts</a:t>
            </a:r>
          </a:p>
          <a:p>
            <a:pPr marL="285694" indent="-285694" algn="just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 Light"/>
                <a:cs typeface="Arial" panose="020B0604020202020204" pitchFamily="34" charset="0"/>
              </a:rPr>
              <a:t>Data is available in </a:t>
            </a:r>
            <a:r>
              <a:rPr lang="en-US" sz="1600" b="1" dirty="0">
                <a:solidFill>
                  <a:prstClr val="black"/>
                </a:solidFill>
                <a:latin typeface="Calibri Light"/>
                <a:cs typeface="Arial" panose="020B0604020202020204" pitchFamily="34" charset="0"/>
              </a:rPr>
              <a:t>disparate data sources</a:t>
            </a:r>
            <a:r>
              <a:rPr lang="en-US" sz="1600" dirty="0">
                <a:solidFill>
                  <a:prstClr val="black"/>
                </a:solidFill>
                <a:latin typeface="Calibri Light"/>
                <a:cs typeface="Arial" panose="020B0604020202020204" pitchFamily="34" charset="0"/>
              </a:rPr>
              <a:t> across channels &amp; markets &amp; in multiple formats</a:t>
            </a:r>
          </a:p>
          <a:p>
            <a:pPr marL="285694" indent="-285694" algn="just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 Light"/>
                <a:cs typeface="Arial" panose="020B0604020202020204" pitchFamily="34" charset="0"/>
              </a:rPr>
              <a:t>Currently business uses a number of </a:t>
            </a:r>
            <a:r>
              <a:rPr lang="en-US" sz="1600" b="1" dirty="0">
                <a:solidFill>
                  <a:prstClr val="black"/>
                </a:solidFill>
                <a:latin typeface="Calibri Light"/>
                <a:cs typeface="Arial" panose="020B0604020202020204" pitchFamily="34" charset="0"/>
              </a:rPr>
              <a:t>excels to track &amp; monitor spends</a:t>
            </a:r>
            <a:r>
              <a:rPr lang="en-US" sz="1600" dirty="0">
                <a:solidFill>
                  <a:prstClr val="black"/>
                </a:solidFill>
                <a:latin typeface="Calibri Light"/>
                <a:cs typeface="Arial" panose="020B0604020202020204" pitchFamily="34" charset="0"/>
              </a:rPr>
              <a:t> – actuals vs planned / forecasted</a:t>
            </a:r>
            <a:endParaRPr lang="en-US" sz="1600" b="1" dirty="0">
              <a:solidFill>
                <a:prstClr val="black"/>
              </a:solidFill>
              <a:latin typeface="Calibri Ligh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7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6451392"/>
              </p:ext>
            </p:extLst>
          </p:nvPr>
        </p:nvGraphicFramePr>
        <p:xfrm>
          <a:off x="165461" y="512745"/>
          <a:ext cx="11861078" cy="4502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6D32076-464C-48E9-B7AD-79647D7EA429}"/>
              </a:ext>
            </a:extLst>
          </p:cNvPr>
          <p:cNvSpPr/>
          <p:nvPr/>
        </p:nvSpPr>
        <p:spPr>
          <a:xfrm>
            <a:off x="7046272" y="4509269"/>
            <a:ext cx="441980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217">
              <a:defRPr/>
            </a:pPr>
            <a:endParaRPr lang="en-IN" sz="1600" b="1" kern="0" dirty="0">
              <a:solidFill>
                <a:prstClr val="black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DAADAC5C-A516-4576-BF9F-8B3781EB5ACE}"/>
              </a:ext>
            </a:extLst>
          </p:cNvPr>
          <p:cNvSpPr/>
          <p:nvPr/>
        </p:nvSpPr>
        <p:spPr>
          <a:xfrm>
            <a:off x="2544967" y="4975920"/>
            <a:ext cx="388309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217">
              <a:defRPr/>
            </a:pPr>
            <a:endParaRPr lang="en-IN" sz="1600" b="1" kern="0" dirty="0">
              <a:solidFill>
                <a:prstClr val="black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957F42A9-4D04-4182-B21F-878C31C773DF}"/>
              </a:ext>
            </a:extLst>
          </p:cNvPr>
          <p:cNvGrpSpPr/>
          <p:nvPr/>
        </p:nvGrpSpPr>
        <p:grpSpPr>
          <a:xfrm>
            <a:off x="6633187" y="5800735"/>
            <a:ext cx="183027" cy="172668"/>
            <a:chOff x="2515145" y="5831705"/>
            <a:chExt cx="177808" cy="176212"/>
          </a:xfrm>
          <a:solidFill>
            <a:schemeClr val="bg1"/>
          </a:solidFill>
        </p:grpSpPr>
        <p:sp>
          <p:nvSpPr>
            <p:cNvPr id="36" name="Oval 37" descr="© INSCALE GmbH, 21.06.2010">
              <a:extLst>
                <a:ext uri="{FF2B5EF4-FFF2-40B4-BE49-F238E27FC236}">
                  <a16:creationId xmlns="" xmlns:a16="http://schemas.microsoft.com/office/drawing/2014/main" id="{906DE34F-58ED-4318-9F9B-208D107B1D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5145" y="5925367"/>
              <a:ext cx="85725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17"/>
              <a:endParaRPr lang="de-DE" sz="1600" dirty="0">
                <a:solidFill>
                  <a:prstClr val="black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8" descr="© INSCALE GmbH, 21.06.2010">
              <a:extLst>
                <a:ext uri="{FF2B5EF4-FFF2-40B4-BE49-F238E27FC236}">
                  <a16:creationId xmlns="" xmlns:a16="http://schemas.microsoft.com/office/drawing/2014/main" id="{37475F27-8C0E-4C3B-A279-45E811A218A3}"/>
                </a:ext>
              </a:extLst>
            </p:cNvPr>
            <p:cNvSpPr>
              <a:spLocks/>
            </p:cNvSpPr>
            <p:nvPr/>
          </p:nvSpPr>
          <p:spPr bwMode="gray">
            <a:xfrm>
              <a:off x="2540553" y="5831705"/>
              <a:ext cx="152400" cy="150813"/>
            </a:xfrm>
            <a:custGeom>
              <a:avLst/>
              <a:gdLst>
                <a:gd name="T0" fmla="*/ 13 w 121"/>
                <a:gd name="T1" fmla="*/ 0 h 121"/>
                <a:gd name="T2" fmla="*/ 0 w 121"/>
                <a:gd name="T3" fmla="*/ 14 h 121"/>
                <a:gd name="T4" fmla="*/ 13 w 121"/>
                <a:gd name="T5" fmla="*/ 27 h 121"/>
                <a:gd name="T6" fmla="*/ 94 w 121"/>
                <a:gd name="T7" fmla="*/ 108 h 121"/>
                <a:gd name="T8" fmla="*/ 108 w 121"/>
                <a:gd name="T9" fmla="*/ 121 h 121"/>
                <a:gd name="T10" fmla="*/ 121 w 121"/>
                <a:gd name="T11" fmla="*/ 108 h 121"/>
                <a:gd name="T12" fmla="*/ 13 w 121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1">
                  <a:moveTo>
                    <a:pt x="13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58" y="27"/>
                    <a:pt x="94" y="63"/>
                    <a:pt x="94" y="108"/>
                  </a:cubicBezTo>
                  <a:cubicBezTo>
                    <a:pt x="94" y="116"/>
                    <a:pt x="100" y="121"/>
                    <a:pt x="108" y="121"/>
                  </a:cubicBezTo>
                  <a:cubicBezTo>
                    <a:pt x="115" y="121"/>
                    <a:pt x="121" y="116"/>
                    <a:pt x="121" y="108"/>
                  </a:cubicBezTo>
                  <a:cubicBezTo>
                    <a:pt x="121" y="49"/>
                    <a:pt x="7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17"/>
              <a:endParaRPr lang="de-DE" sz="1600" dirty="0">
                <a:solidFill>
                  <a:prstClr val="black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429C2A2B-A723-4236-B6C0-029EF1C41F52}"/>
              </a:ext>
            </a:extLst>
          </p:cNvPr>
          <p:cNvSpPr/>
          <p:nvPr/>
        </p:nvSpPr>
        <p:spPr>
          <a:xfrm>
            <a:off x="7044294" y="4991933"/>
            <a:ext cx="416347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217">
              <a:defRPr/>
            </a:pPr>
            <a:endParaRPr lang="en-IN" sz="1600" b="1" kern="0" dirty="0">
              <a:solidFill>
                <a:prstClr val="black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="" xmlns:a16="http://schemas.microsoft.com/office/drawing/2014/main" id="{0E5B8B3C-5344-4EC1-957D-DE7813959965}"/>
              </a:ext>
            </a:extLst>
          </p:cNvPr>
          <p:cNvSpPr txBox="1">
            <a:spLocks/>
          </p:cNvSpPr>
          <p:nvPr/>
        </p:nvSpPr>
        <p:spPr>
          <a:xfrm>
            <a:off x="752055" y="88493"/>
            <a:ext cx="10940304" cy="408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 smtClean="0"/>
              <a:t>Proposed Roadmap &amp; Key Milestones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300249" y="4312692"/>
            <a:ext cx="2149182" cy="1978921"/>
          </a:xfrm>
          <a:prstGeom prst="roundRect">
            <a:avLst>
              <a:gd name="adj" fmla="val 6785"/>
            </a:avLst>
          </a:prstGeom>
          <a:noFill/>
          <a:ln w="19050">
            <a:solidFill>
              <a:srgbClr val="7CC8B4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Core NLP module that can convert PDF and images to structured data that can be stored and consumed</a:t>
            </a:r>
          </a:p>
          <a:p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50" b="1" dirty="0" smtClean="0">
                <a:solidFill>
                  <a:schemeClr val="tx1"/>
                </a:solidFill>
              </a:rPr>
              <a:t>Track entities like cost, clauses and terms of extension, key contact parameters etc. 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707300" y="3753134"/>
            <a:ext cx="2149182" cy="2538479"/>
          </a:xfrm>
          <a:prstGeom prst="roundRect">
            <a:avLst>
              <a:gd name="adj" fmla="val 6785"/>
            </a:avLst>
          </a:prstGeom>
          <a:noFill/>
          <a:ln w="19050">
            <a:solidFill>
              <a:srgbClr val="7CC8B4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Scrapping External </a:t>
            </a:r>
            <a:r>
              <a:rPr lang="en-US" sz="1100" dirty="0" smtClean="0">
                <a:solidFill>
                  <a:schemeClr val="tx1"/>
                </a:solidFill>
              </a:rPr>
              <a:t>Data (Public </a:t>
            </a:r>
            <a:r>
              <a:rPr lang="en-US" sz="1100" dirty="0">
                <a:solidFill>
                  <a:schemeClr val="tx1"/>
                </a:solidFill>
              </a:rPr>
              <a:t>Data, Firm Financials, News, Blogs, </a:t>
            </a:r>
            <a:r>
              <a:rPr lang="en-US" sz="1100" dirty="0" smtClean="0">
                <a:solidFill>
                  <a:schemeClr val="tx1"/>
                </a:solidFill>
              </a:rPr>
              <a:t>Forums) to understand supplier behavior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</a:rPr>
              <a:t>Build ability to automatically monitor and track key events and better manage supplier risk</a:t>
            </a:r>
            <a:r>
              <a:rPr lang="en-US" sz="1100" dirty="0" smtClean="0">
                <a:solidFill>
                  <a:schemeClr val="tx1"/>
                </a:solidFill>
              </a:rPr>
              <a:t> (acquisitions, financials, management change etc.)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</a:rPr>
              <a:t>Structure external data to enrich the data repository and build robust KPIs.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114351" y="3137293"/>
            <a:ext cx="2149182" cy="3154320"/>
          </a:xfrm>
          <a:prstGeom prst="roundRect">
            <a:avLst>
              <a:gd name="adj" fmla="val 6785"/>
            </a:avLst>
          </a:prstGeom>
          <a:noFill/>
          <a:ln w="19050">
            <a:solidFill>
              <a:srgbClr val="7CC8B4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Collating data from ERP systems, contracts, supplier spends and external data to create a single point of view for the entire supplier management system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</a:rPr>
              <a:t>Easy integration to build cross dimensional KPIs across different measurement categories</a:t>
            </a:r>
            <a:r>
              <a:rPr lang="en-US" sz="1100" dirty="0" smtClean="0">
                <a:solidFill>
                  <a:schemeClr val="tx1"/>
                </a:solidFill>
              </a:rPr>
              <a:t> (like Quality, cost, delivery, responsiveness, innovation, risk and complaints)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928453" y="1937517"/>
            <a:ext cx="2149182" cy="4354096"/>
          </a:xfrm>
          <a:prstGeom prst="roundRect">
            <a:avLst>
              <a:gd name="adj" fmla="val 6785"/>
            </a:avLst>
          </a:prstGeom>
          <a:solidFill>
            <a:schemeClr val="bg1"/>
          </a:solidFill>
          <a:ln w="19050">
            <a:solidFill>
              <a:srgbClr val="7CC8B4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Build a scalable user interface for the hypothesis testing tool and the insights data derived from the contacts data and external data modules.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Finalize Wireframe Design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Build Interactive dashboard </a:t>
            </a:r>
            <a:r>
              <a:rPr lang="en-US" sz="1100" dirty="0" smtClean="0">
                <a:solidFill>
                  <a:schemeClr val="tx1"/>
                </a:solidFill>
              </a:rPr>
              <a:t>with drill </a:t>
            </a:r>
            <a:r>
              <a:rPr lang="en-US" sz="1100" dirty="0">
                <a:solidFill>
                  <a:schemeClr val="tx1"/>
                </a:solidFill>
              </a:rPr>
              <a:t>down options.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Ensure </a:t>
            </a:r>
            <a:r>
              <a:rPr lang="en-US" sz="1100" dirty="0" smtClean="0">
                <a:solidFill>
                  <a:schemeClr val="tx1"/>
                </a:solidFill>
              </a:rPr>
              <a:t>Scalability of  solution.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Arrow: Left-Right 47">
            <a:extLst>
              <a:ext uri="{FF2B5EF4-FFF2-40B4-BE49-F238E27FC236}">
                <a16:creationId xmlns="" xmlns:a16="http://schemas.microsoft.com/office/drawing/2014/main" id="{993C75CE-BBE1-432F-9344-33E103465167}"/>
              </a:ext>
            </a:extLst>
          </p:cNvPr>
          <p:cNvSpPr/>
          <p:nvPr/>
        </p:nvSpPr>
        <p:spPr>
          <a:xfrm>
            <a:off x="19533" y="622520"/>
            <a:ext cx="9286430" cy="29526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Milestones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7521402" y="2525405"/>
            <a:ext cx="2149182" cy="3766208"/>
          </a:xfrm>
          <a:prstGeom prst="roundRect">
            <a:avLst>
              <a:gd name="adj" fmla="val 6785"/>
            </a:avLst>
          </a:prstGeom>
          <a:noFill/>
          <a:ln w="19050">
            <a:solidFill>
              <a:srgbClr val="7CC8B4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Develop and test key hypothesis to answer business questions like: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What are some of the key factors driving cost reductions year over year</a:t>
            </a:r>
            <a:r>
              <a:rPr lang="en-US" sz="1100" b="1" dirty="0" smtClean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1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</a:rPr>
              <a:t>What are all the spend optimization areas?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1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</a:rPr>
              <a:t>Who do we frequently extend our contracts with?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1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</a:rPr>
              <a:t>Understand gap between actual and quoted lead times for each supplier and stress test scenarios.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723569F-31B1-4504-B74C-B1FBB380BC57}"/>
              </a:ext>
            </a:extLst>
          </p:cNvPr>
          <p:cNvSpPr/>
          <p:nvPr/>
        </p:nvSpPr>
        <p:spPr>
          <a:xfrm>
            <a:off x="485616" y="5085271"/>
            <a:ext cx="10087361" cy="154412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defTabSz="914217"/>
            <a:endParaRPr lang="en-IN" sz="1900" b="1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09" lvl="1" defTabSz="914217"/>
            <a:r>
              <a:rPr lang="en-IN" sz="1600" b="1" dirty="0">
                <a:solidFill>
                  <a:srgbClr val="FF0000"/>
                </a:solidFill>
              </a:rPr>
              <a:t>	</a:t>
            </a:r>
            <a:endParaRPr lang="en-IN" sz="1900" b="1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217"/>
            <a:endParaRPr lang="en-IN" sz="1900" b="1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217"/>
            <a:endParaRPr lang="en-IN" sz="1900" b="1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217"/>
            <a:endParaRPr lang="en-IN" sz="1900" b="1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217"/>
            <a:endParaRPr lang="en-IN" sz="1900" b="1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217"/>
            <a:endParaRPr lang="en-IN" sz="1900" b="1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217"/>
            <a:endParaRPr lang="en-IN" sz="1900" b="1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217"/>
            <a:endParaRPr lang="en-IN" sz="1900" b="1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217"/>
            <a:endParaRPr lang="en-IN" sz="1900" b="1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217"/>
            <a:endParaRPr lang="en-IN" sz="1900" b="1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217"/>
            <a:endParaRPr lang="en-IN" sz="1900" b="1" dirty="0">
              <a:solidFill>
                <a:srgbClr val="FF0000"/>
              </a:solidFill>
            </a:endParaRPr>
          </a:p>
          <a:p>
            <a:pPr marL="285694" indent="-285694" defTabSz="914217"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5B8B3C-5344-4EC1-957D-DE781395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Pilot - Key Modules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275749-6601-4F7F-BD2E-B07EBC6CBD67}"/>
              </a:ext>
            </a:extLst>
          </p:cNvPr>
          <p:cNvSpPr/>
          <p:nvPr/>
        </p:nvSpPr>
        <p:spPr>
          <a:xfrm>
            <a:off x="100954" y="566402"/>
            <a:ext cx="11941697" cy="768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 defTabSz="914217"/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LatentView proposes a 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pilot to develop 3 of the 5 modules for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set of 25- 30 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contractors The modules are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217"/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Building a contract analytics engine using NLP techniques  ii) 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Testing Module &amp;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iii) 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Module</a:t>
            </a:r>
            <a:endParaRPr lang="en-US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rrow: Left-Right 47">
            <a:extLst>
              <a:ext uri="{FF2B5EF4-FFF2-40B4-BE49-F238E27FC236}">
                <a16:creationId xmlns="" xmlns:a16="http://schemas.microsoft.com/office/drawing/2014/main" id="{993C75CE-BBE1-432F-9344-33E103465167}"/>
              </a:ext>
            </a:extLst>
          </p:cNvPr>
          <p:cNvSpPr/>
          <p:nvPr/>
        </p:nvSpPr>
        <p:spPr>
          <a:xfrm>
            <a:off x="485616" y="5085271"/>
            <a:ext cx="10023246" cy="432299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 defTabSz="914217"/>
            <a:r>
              <a:rPr lang="en-IN" sz="1600" b="1" i="1" dirty="0">
                <a:solidFill>
                  <a:prstClr val="black">
                    <a:lumMod val="65000"/>
                    <a:lumOff val="35000"/>
                  </a:prstClr>
                </a:solidFill>
                <a:cs typeface="Arial" panose="020B0604020202020204" pitchFamily="34" charset="0"/>
              </a:rPr>
              <a:t>Key Deliverables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="" xmlns:a16="http://schemas.microsoft.com/office/drawing/2014/main" id="{BFDA89FA-C304-4E4D-988D-6ADD75E299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37" y="5638801"/>
            <a:ext cx="682689" cy="6828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CD00D7A-7104-41D8-8048-9B87F1345AC5}"/>
              </a:ext>
            </a:extLst>
          </p:cNvPr>
          <p:cNvSpPr/>
          <p:nvPr/>
        </p:nvSpPr>
        <p:spPr>
          <a:xfrm>
            <a:off x="4466818" y="5491470"/>
            <a:ext cx="2880378" cy="1040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defTabSz="914217"/>
            <a:r>
              <a:rPr lang="en-GB" sz="1400" b="1" dirty="0" smtClean="0">
                <a:solidFill>
                  <a:prstClr val="black"/>
                </a:solidFill>
              </a:rPr>
              <a:t>KPIs for Performance Measurement</a:t>
            </a:r>
            <a:endParaRPr lang="en-GB" sz="1400" b="1" dirty="0">
              <a:solidFill>
                <a:prstClr val="black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Build </a:t>
            </a:r>
            <a:r>
              <a:rPr lang="en-US" sz="1100" dirty="0">
                <a:solidFill>
                  <a:schemeClr val="tx1"/>
                </a:solidFill>
              </a:rPr>
              <a:t>cross dimensional KPIs across different measurement categories (like Quality, cost, delivery, responsiveness, innovation, risk and </a:t>
            </a:r>
            <a:r>
              <a:rPr lang="en-US" sz="1100" dirty="0" smtClean="0">
                <a:solidFill>
                  <a:schemeClr val="tx1"/>
                </a:solidFill>
              </a:rPr>
              <a:t>complaints)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="" xmlns:a16="http://schemas.microsoft.com/office/drawing/2014/main" id="{275BDD30-3D33-4A8A-9E30-F1AB4FBA17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 b="7710"/>
          <a:stretch/>
        </p:blipFill>
        <p:spPr>
          <a:xfrm>
            <a:off x="698414" y="5719812"/>
            <a:ext cx="651972" cy="60185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F520ED7E-A3F2-425D-9586-0F930C971F40}"/>
              </a:ext>
            </a:extLst>
          </p:cNvPr>
          <p:cNvSpPr/>
          <p:nvPr/>
        </p:nvSpPr>
        <p:spPr>
          <a:xfrm>
            <a:off x="1356552" y="5620500"/>
            <a:ext cx="2316052" cy="78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defTabSz="914217"/>
            <a:r>
              <a:rPr lang="en-GB" sz="1400" b="1" dirty="0">
                <a:solidFill>
                  <a:prstClr val="black"/>
                </a:solidFill>
              </a:rPr>
              <a:t>Contracts Analytics Engine</a:t>
            </a:r>
          </a:p>
          <a:p>
            <a:pPr defTabSz="914217"/>
            <a:r>
              <a:rPr lang="en-GB" sz="1100" dirty="0">
                <a:solidFill>
                  <a:prstClr val="black"/>
                </a:solidFill>
              </a:rPr>
              <a:t>Extract entities from PDF Contracts (20-25 suppliers) into an excel file</a:t>
            </a:r>
            <a:endParaRPr lang="en-GB" sz="1400" dirty="0">
              <a:solidFill>
                <a:prstClr val="black"/>
              </a:solidFill>
            </a:endParaRPr>
          </a:p>
        </p:txBody>
      </p:sp>
      <p:pic>
        <p:nvPicPr>
          <p:cNvPr id="73" name="Picture 72" descr="https://static.thenounproject.com/png/2030666-200.png">
            <a:extLst>
              <a:ext uri="{FF2B5EF4-FFF2-40B4-BE49-F238E27FC236}">
                <a16:creationId xmlns="" xmlns:a16="http://schemas.microsoft.com/office/drawing/2014/main" id="{D0868027-270A-4409-A46C-B3DDEAFE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877" y="5816049"/>
            <a:ext cx="505487" cy="50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39554" y="4719857"/>
            <a:ext cx="3471711" cy="345849"/>
            <a:chOff x="637965" y="5410200"/>
            <a:chExt cx="3471711" cy="34584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5CFC63BF-321E-4AA5-820B-CC829D976A01}"/>
                </a:ext>
              </a:extLst>
            </p:cNvPr>
            <p:cNvCxnSpPr/>
            <p:nvPr/>
          </p:nvCxnSpPr>
          <p:spPr>
            <a:xfrm>
              <a:off x="637965" y="5410200"/>
              <a:ext cx="347171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44F8EE40-A863-4709-8CF9-8D3626AF719E}"/>
                </a:ext>
              </a:extLst>
            </p:cNvPr>
            <p:cNvSpPr txBox="1"/>
            <p:nvPr/>
          </p:nvSpPr>
          <p:spPr>
            <a:xfrm>
              <a:off x="1774821" y="5494441"/>
              <a:ext cx="1271591" cy="261608"/>
            </a:xfrm>
            <a:prstGeom prst="rect">
              <a:avLst/>
            </a:prstGeom>
            <a:noFill/>
          </p:spPr>
          <p:txBody>
            <a:bodyPr wrap="square" lIns="91423" tIns="45711" rIns="91423" bIns="45711" rtlCol="0">
              <a:spAutoFit/>
            </a:bodyPr>
            <a:lstStyle/>
            <a:p>
              <a:pPr algn="ctr" defTabSz="914217"/>
              <a:r>
                <a:rPr lang="en-US" sz="1100" b="1" dirty="0">
                  <a:solidFill>
                    <a:srgbClr val="1957A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Weeks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691000" y="4692561"/>
            <a:ext cx="2898162" cy="345849"/>
            <a:chOff x="8736322" y="4865622"/>
            <a:chExt cx="2898162" cy="345849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="" xmlns:a16="http://schemas.microsoft.com/office/drawing/2014/main" id="{F2DED549-7877-4B2A-8CCA-895EBC1EDA09}"/>
                </a:ext>
              </a:extLst>
            </p:cNvPr>
            <p:cNvCxnSpPr/>
            <p:nvPr/>
          </p:nvCxnSpPr>
          <p:spPr>
            <a:xfrm>
              <a:off x="8736322" y="4865622"/>
              <a:ext cx="289816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0F2C0939-B2EE-45E9-815F-2D93F276E916}"/>
                </a:ext>
              </a:extLst>
            </p:cNvPr>
            <p:cNvSpPr txBox="1"/>
            <p:nvPr/>
          </p:nvSpPr>
          <p:spPr>
            <a:xfrm>
              <a:off x="9574522" y="4949863"/>
              <a:ext cx="1271591" cy="261608"/>
            </a:xfrm>
            <a:prstGeom prst="rect">
              <a:avLst/>
            </a:prstGeom>
            <a:noFill/>
          </p:spPr>
          <p:txBody>
            <a:bodyPr wrap="square" lIns="91423" tIns="45711" rIns="91423" bIns="45711" rtlCol="0">
              <a:spAutoFit/>
            </a:bodyPr>
            <a:lstStyle/>
            <a:p>
              <a:pPr algn="ctr" defTabSz="914217"/>
              <a:r>
                <a:rPr lang="en-US" sz="1100" b="1" dirty="0">
                  <a:solidFill>
                    <a:srgbClr val="1957A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 Weeks</a:t>
              </a:r>
            </a:p>
          </p:txBody>
        </p:sp>
      </p:grpSp>
      <p:pic>
        <p:nvPicPr>
          <p:cNvPr id="32" name="Picture 12" descr="https://static.thenounproject.com/png/1871527-200.png">
            <a:extLst>
              <a:ext uri="{FF2B5EF4-FFF2-40B4-BE49-F238E27FC236}">
                <a16:creationId xmlns="" xmlns:a16="http://schemas.microsoft.com/office/drawing/2014/main" id="{81FBAB0B-A656-4190-8D44-222C5885A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84" y="2684672"/>
            <a:ext cx="572772" cy="57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44342" y="1980477"/>
            <a:ext cx="11139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Building a central repository</a:t>
            </a:r>
          </a:p>
        </p:txBody>
      </p:sp>
      <p:pic>
        <p:nvPicPr>
          <p:cNvPr id="1034" name="Picture 10" descr="Document - Free education icons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44" y="2678013"/>
            <a:ext cx="620787" cy="6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466540" y="2123838"/>
            <a:ext cx="1894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PDF/OCR Contract Documents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BFDA89FA-C304-4E4D-988D-6ADD75E299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17" y="2653572"/>
            <a:ext cx="682689" cy="68286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2133601" y="2123837"/>
            <a:ext cx="1894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Feature Extraction into a Structured Data</a:t>
            </a:r>
          </a:p>
        </p:txBody>
      </p:sp>
      <p:cxnSp>
        <p:nvCxnSpPr>
          <p:cNvPr id="14" name="Straight Arrow Connector 13"/>
          <p:cNvCxnSpPr>
            <a:stCxn id="1034" idx="3"/>
            <a:endCxn id="75" idx="1"/>
          </p:cNvCxnSpPr>
          <p:nvPr/>
        </p:nvCxnSpPr>
        <p:spPr>
          <a:xfrm>
            <a:off x="1724431" y="2988407"/>
            <a:ext cx="964386" cy="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39553" y="1832209"/>
            <a:ext cx="3246647" cy="1643381"/>
          </a:xfrm>
          <a:prstGeom prst="roundRect">
            <a:avLst>
              <a:gd name="adj" fmla="val 871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14401" y="3534495"/>
            <a:ext cx="271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Contract Analytics Engine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267200" y="1489045"/>
            <a:ext cx="0" cy="338328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4436211" y="4719857"/>
            <a:ext cx="3471711" cy="345849"/>
            <a:chOff x="4434622" y="5410200"/>
            <a:chExt cx="3471711" cy="345849"/>
          </a:xfrm>
        </p:grpSpPr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11E10F9A-F925-4653-BF1F-D7AAB62366D2}"/>
                </a:ext>
              </a:extLst>
            </p:cNvPr>
            <p:cNvSpPr txBox="1"/>
            <p:nvPr/>
          </p:nvSpPr>
          <p:spPr>
            <a:xfrm>
              <a:off x="5584821" y="5494441"/>
              <a:ext cx="1271591" cy="261608"/>
            </a:xfrm>
            <a:prstGeom prst="rect">
              <a:avLst/>
            </a:prstGeom>
            <a:noFill/>
          </p:spPr>
          <p:txBody>
            <a:bodyPr wrap="square" lIns="91423" tIns="45711" rIns="91423" bIns="45711" rtlCol="0">
              <a:spAutoFit/>
            </a:bodyPr>
            <a:lstStyle/>
            <a:p>
              <a:pPr algn="ctr" defTabSz="914217"/>
              <a:r>
                <a:rPr lang="en-US" sz="1100" b="1" dirty="0" smtClean="0">
                  <a:solidFill>
                    <a:srgbClr val="1957A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 </a:t>
              </a:r>
              <a:r>
                <a:rPr lang="en-US" sz="1100" b="1" dirty="0">
                  <a:solidFill>
                    <a:srgbClr val="1957A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Weeks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="" xmlns:a16="http://schemas.microsoft.com/office/drawing/2014/main" id="{5CFC63BF-321E-4AA5-820B-CC829D976A01}"/>
                </a:ext>
              </a:extLst>
            </p:cNvPr>
            <p:cNvCxnSpPr/>
            <p:nvPr/>
          </p:nvCxnSpPr>
          <p:spPr>
            <a:xfrm>
              <a:off x="4434622" y="5410200"/>
              <a:ext cx="347171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>
            <a:off x="8022151" y="1489045"/>
            <a:ext cx="0" cy="338328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Picture 53" descr="https://static.thenounproject.com/png/2030666-200.png">
            <a:extLst>
              <a:ext uri="{FF2B5EF4-FFF2-40B4-BE49-F238E27FC236}">
                <a16:creationId xmlns="" xmlns:a16="http://schemas.microsoft.com/office/drawing/2014/main" id="{D0868027-270A-4409-A46C-B3DDEAFE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303" y="2718323"/>
            <a:ext cx="482943" cy="50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>
            <a:extLst>
              <a:ext uri="{FF2B5EF4-FFF2-40B4-BE49-F238E27FC236}">
                <a16:creationId xmlns="" xmlns:a16="http://schemas.microsoft.com/office/drawing/2014/main" id="{275BDD30-3D33-4A8A-9E30-F1AB4FBA17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 b="7710"/>
          <a:stretch/>
        </p:blipFill>
        <p:spPr>
          <a:xfrm>
            <a:off x="6445587" y="2670203"/>
            <a:ext cx="651972" cy="601856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6027168" y="2038941"/>
            <a:ext cx="15575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Supplier Scoring &amp; KPIs for Performance Measurement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52175" y="1974530"/>
            <a:ext cx="1396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Supplier Performance </a:t>
            </a:r>
            <a:r>
              <a:rPr lang="en-US" sz="1100" b="1" i="1" dirty="0" smtClean="0"/>
              <a:t>Analysis &amp; KPI Visualization</a:t>
            </a:r>
            <a:endParaRPr lang="en-US" sz="1100" b="1" i="1" dirty="0"/>
          </a:p>
        </p:txBody>
      </p:sp>
      <p:sp>
        <p:nvSpPr>
          <p:cNvPr id="100" name="Rounded Rectangle 99"/>
          <p:cNvSpPr/>
          <p:nvPr/>
        </p:nvSpPr>
        <p:spPr>
          <a:xfrm>
            <a:off x="4520679" y="1828078"/>
            <a:ext cx="3279320" cy="1647512"/>
          </a:xfrm>
          <a:prstGeom prst="roundRect">
            <a:avLst>
              <a:gd name="adj" fmla="val 748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4582142" y="3479903"/>
            <a:ext cx="275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Hypothesis Testing Module</a:t>
            </a:r>
            <a:endParaRPr lang="en-US" b="1" i="1" dirty="0"/>
          </a:p>
        </p:txBody>
      </p:sp>
      <p:cxnSp>
        <p:nvCxnSpPr>
          <p:cNvPr id="115" name="Elbow Connector 114"/>
          <p:cNvCxnSpPr>
            <a:stCxn id="80" idx="3"/>
            <a:endCxn id="54" idx="1"/>
          </p:cNvCxnSpPr>
          <p:nvPr/>
        </p:nvCxnSpPr>
        <p:spPr>
          <a:xfrm>
            <a:off x="7097559" y="2971131"/>
            <a:ext cx="1372744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cxnSpLocks/>
            <a:stCxn id="31" idx="0"/>
            <a:endCxn id="4" idx="0"/>
          </p:cNvCxnSpPr>
          <p:nvPr/>
        </p:nvCxnSpPr>
        <p:spPr>
          <a:xfrm rot="16200000" flipH="1">
            <a:off x="3707971" y="387115"/>
            <a:ext cx="148268" cy="3038456"/>
          </a:xfrm>
          <a:prstGeom prst="bentConnector3">
            <a:avLst>
              <a:gd name="adj1" fmla="val -1541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6" idx="1"/>
            <a:endCxn id="32" idx="2"/>
          </p:cNvCxnSpPr>
          <p:nvPr/>
        </p:nvCxnSpPr>
        <p:spPr>
          <a:xfrm rot="10800000">
            <a:off x="5361470" y="3257594"/>
            <a:ext cx="417604" cy="9726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32" idx="3"/>
            <a:endCxn id="80" idx="1"/>
          </p:cNvCxnSpPr>
          <p:nvPr/>
        </p:nvCxnSpPr>
        <p:spPr>
          <a:xfrm flipV="1">
            <a:off x="5647856" y="2971131"/>
            <a:ext cx="797731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76A61347-E052-401F-8FF9-F59F2CE7A6B1}"/>
              </a:ext>
            </a:extLst>
          </p:cNvPr>
          <p:cNvSpPr/>
          <p:nvPr/>
        </p:nvSpPr>
        <p:spPr>
          <a:xfrm>
            <a:off x="8051809" y="5620500"/>
            <a:ext cx="2538827" cy="78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defTabSz="914217"/>
            <a:r>
              <a:rPr lang="en-GB" sz="1400" b="1" dirty="0" smtClean="0">
                <a:solidFill>
                  <a:prstClr val="black"/>
                </a:solidFill>
              </a:rPr>
              <a:t>Hypothesis Testing &amp; Insights</a:t>
            </a:r>
            <a:endParaRPr lang="en-GB" sz="1400" b="1" dirty="0">
              <a:solidFill>
                <a:prstClr val="black"/>
              </a:solidFill>
            </a:endParaRPr>
          </a:p>
          <a:p>
            <a:pPr defTabSz="914217"/>
            <a:r>
              <a:rPr lang="en-GB" sz="1100" dirty="0">
                <a:solidFill>
                  <a:prstClr val="black"/>
                </a:solidFill>
              </a:rPr>
              <a:t>Build a supplier performance analysis tool to compare suppliers by supplier performance scores &amp; generate insights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9074" y="3903827"/>
            <a:ext cx="1957546" cy="652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Internal data</a:t>
            </a:r>
          </a:p>
          <a:p>
            <a:pPr algn="ctr"/>
            <a:r>
              <a:rPr lang="en-US" sz="1200" dirty="0" smtClean="0"/>
              <a:t>(Supplier spends data, ERP data etc.)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8147713" y="1832208"/>
            <a:ext cx="3894938" cy="2398034"/>
          </a:xfrm>
          <a:prstGeom prst="roundRect">
            <a:avLst>
              <a:gd name="adj" fmla="val 748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121924" y="4228004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Visualization Module</a:t>
            </a:r>
            <a:endParaRPr lang="en-US" b="1" i="1" dirty="0"/>
          </a:p>
        </p:txBody>
      </p:sp>
      <p:sp>
        <p:nvSpPr>
          <p:cNvPr id="20" name="Rectangle 19"/>
          <p:cNvSpPr/>
          <p:nvPr/>
        </p:nvSpPr>
        <p:spPr>
          <a:xfrm>
            <a:off x="9311718" y="2166072"/>
            <a:ext cx="2730933" cy="1915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000" b="1" dirty="0"/>
              <a:t>What are some of the key factors driving cost reductions year over year</a:t>
            </a:r>
            <a:r>
              <a:rPr lang="en-US" sz="1000" b="1" dirty="0" smtClean="0"/>
              <a:t>?</a:t>
            </a:r>
            <a:endParaRPr lang="en-US" sz="1000" b="1" dirty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000" b="1" dirty="0"/>
              <a:t>What are all the spend optimization areas</a:t>
            </a:r>
            <a:r>
              <a:rPr lang="en-US" sz="1000" b="1" dirty="0" smtClean="0"/>
              <a:t>?</a:t>
            </a:r>
            <a:endParaRPr lang="en-US" sz="1000" b="1" dirty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000" b="1" dirty="0"/>
              <a:t>Who do we frequently extend our contracts with</a:t>
            </a:r>
            <a:r>
              <a:rPr lang="en-US" sz="1000" b="1" dirty="0" smtClean="0"/>
              <a:t>?</a:t>
            </a:r>
            <a:endParaRPr lang="en-US" sz="1000" b="1" dirty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000" b="1" dirty="0"/>
              <a:t>Understand gap between actual and quoted lead times for each supplier and stress test scenarios.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07228" y="1906342"/>
            <a:ext cx="2586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Sample Hypothesis that can be tested</a:t>
            </a:r>
            <a:endParaRPr lang="en-US" sz="12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9312996" y="1980477"/>
            <a:ext cx="0" cy="2100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3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B8B3C-5344-4EC1-957D-DE781395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Detailed Project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359E9C-5861-4161-B9B3-607376B2A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38" y="675473"/>
            <a:ext cx="11599329" cy="1200952"/>
          </a:xfrm>
          <a:prstGeom prst="rect">
            <a:avLst/>
          </a:prstGeom>
          <a:noFill/>
          <a:ln w="12700">
            <a:solidFill>
              <a:srgbClr val="4F81BD">
                <a:lumMod val="60000"/>
                <a:lumOff val="40000"/>
              </a:srgbClr>
            </a:solidFill>
            <a:miter lim="800000"/>
            <a:headEnd/>
            <a:tailEnd/>
          </a:ln>
          <a:effectLst/>
        </p:spPr>
        <p:txBody>
          <a:bodyPr rot="0" vert="horz" wrap="square" lIns="91423" tIns="45711" rIns="91423" bIns="45711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217">
              <a:lnSpc>
                <a:spcPct val="150000"/>
              </a:lnSpc>
              <a:spcAft>
                <a:spcPts val="200"/>
              </a:spcAft>
              <a:defRPr/>
            </a:pPr>
            <a:r>
              <a:rPr lang="en-US" sz="1500" b="1" i="1" kern="0" dirty="0">
                <a:solidFill>
                  <a:srgbClr val="94363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Pricing &amp; Timeline:</a:t>
            </a:r>
          </a:p>
          <a:p>
            <a:pPr marL="285694" indent="-285694" algn="just"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228555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8-10 weeks project will be executed in 4 sprints using an Offshore only model</a:t>
            </a:r>
          </a:p>
          <a:p>
            <a:pPr marL="285694" indent="-285694" algn="just"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228555" algn="l"/>
              </a:tabLst>
              <a:defRPr/>
            </a:pPr>
            <a:r>
              <a:rPr lang="en-IN" sz="15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LatentView would use AstraZeneca systems &amp; environment to access data within AstraZeneca systems</a:t>
            </a:r>
          </a:p>
          <a:p>
            <a:pPr marL="285694" indent="-285694" algn="just"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228555" algn="l"/>
              </a:tabLst>
              <a:defRPr/>
            </a:pPr>
            <a:r>
              <a:rPr lang="en-US" sz="15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Pilot Phase</a:t>
            </a:r>
            <a:r>
              <a:rPr lang="en-US" sz="15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would cost </a:t>
            </a:r>
            <a:r>
              <a:rPr lang="en-US" sz="15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GBP XXX</a:t>
            </a:r>
            <a:r>
              <a:rPr lang="en-US" sz="15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15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excluding of VAT, taxes &amp; any infrastructure cost)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428F481-80FA-4970-A67F-0AE4A387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33911"/>
              </p:ext>
            </p:extLst>
          </p:nvPr>
        </p:nvGraphicFramePr>
        <p:xfrm>
          <a:off x="625341" y="2362201"/>
          <a:ext cx="11109458" cy="3366135"/>
        </p:xfrm>
        <a:graphic>
          <a:graphicData uri="http://schemas.openxmlformats.org/drawingml/2006/table">
            <a:tbl>
              <a:tblPr/>
              <a:tblGrid>
                <a:gridCol w="4574386">
                  <a:extLst>
                    <a:ext uri="{9D8B030D-6E8A-4147-A177-3AD203B41FA5}">
                      <a16:colId xmlns:a16="http://schemas.microsoft.com/office/drawing/2014/main" xmlns="" val="3091129013"/>
                    </a:ext>
                  </a:extLst>
                </a:gridCol>
                <a:gridCol w="649409">
                  <a:extLst>
                    <a:ext uri="{9D8B030D-6E8A-4147-A177-3AD203B41FA5}">
                      <a16:colId xmlns:a16="http://schemas.microsoft.com/office/drawing/2014/main" xmlns="" val="1345656126"/>
                    </a:ext>
                  </a:extLst>
                </a:gridCol>
                <a:gridCol w="840809">
                  <a:extLst>
                    <a:ext uri="{9D8B030D-6E8A-4147-A177-3AD203B41FA5}">
                      <a16:colId xmlns:a16="http://schemas.microsoft.com/office/drawing/2014/main" xmlns="" val="1643584696"/>
                    </a:ext>
                  </a:extLst>
                </a:gridCol>
                <a:gridCol w="840809">
                  <a:extLst>
                    <a:ext uri="{9D8B030D-6E8A-4147-A177-3AD203B41FA5}">
                      <a16:colId xmlns:a16="http://schemas.microsoft.com/office/drawing/2014/main" xmlns="" val="4181516980"/>
                    </a:ext>
                  </a:extLst>
                </a:gridCol>
                <a:gridCol w="840809">
                  <a:extLst>
                    <a:ext uri="{9D8B030D-6E8A-4147-A177-3AD203B41FA5}">
                      <a16:colId xmlns:a16="http://schemas.microsoft.com/office/drawing/2014/main" xmlns="" val="3871530585"/>
                    </a:ext>
                  </a:extLst>
                </a:gridCol>
                <a:gridCol w="840809">
                  <a:extLst>
                    <a:ext uri="{9D8B030D-6E8A-4147-A177-3AD203B41FA5}">
                      <a16:colId xmlns:a16="http://schemas.microsoft.com/office/drawing/2014/main" xmlns="" val="364120796"/>
                    </a:ext>
                  </a:extLst>
                </a:gridCol>
                <a:gridCol w="840809">
                  <a:extLst>
                    <a:ext uri="{9D8B030D-6E8A-4147-A177-3AD203B41FA5}">
                      <a16:colId xmlns:a16="http://schemas.microsoft.com/office/drawing/2014/main" xmlns="" val="1755464188"/>
                    </a:ext>
                  </a:extLst>
                </a:gridCol>
                <a:gridCol w="840809">
                  <a:extLst>
                    <a:ext uri="{9D8B030D-6E8A-4147-A177-3AD203B41FA5}">
                      <a16:colId xmlns:a16="http://schemas.microsoft.com/office/drawing/2014/main" xmlns="" val="962882788"/>
                    </a:ext>
                  </a:extLst>
                </a:gridCol>
                <a:gridCol w="840809">
                  <a:extLst>
                    <a:ext uri="{9D8B030D-6E8A-4147-A177-3AD203B41FA5}">
                      <a16:colId xmlns:a16="http://schemas.microsoft.com/office/drawing/2014/main" xmlns="" val="165766113"/>
                    </a:ext>
                  </a:extLst>
                </a:gridCol>
              </a:tblGrid>
              <a:tr h="1771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Activities</a:t>
                      </a:r>
                    </a:p>
                  </a:txBody>
                  <a:tcPr marL="100558" marR="100558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9764984"/>
                  </a:ext>
                </a:extLst>
              </a:tr>
              <a:tr h="17716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33401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and Business Understanding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526294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Understanding data structure &amp; Metrics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0611265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 Analytics &amp; Feature Engineering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960089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Extract text data from Image &amp; PDF Source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077335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Build entity recognition tool from  contracts</a:t>
                      </a:r>
                      <a:endParaRPr lang="en-IN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941089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Consolidated data Storage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4961052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Identify entities &amp; calculate metrics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8270771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Hypothesis Testing Module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669763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Identify </a:t>
                      </a:r>
                      <a:r>
                        <a:rPr lang="en-IN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relevant hypothesis to test and business questions to answer</a:t>
                      </a:r>
                      <a:endParaRPr lang="en-IN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486471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Data Cleaning &amp; Standardization     </a:t>
                      </a:r>
                      <a:endParaRPr lang="en-IN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9052414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Collate Internal data</a:t>
                      </a:r>
                      <a:r>
                        <a:rPr lang="en-IN" sz="11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Suppliers with Contracts data for a single point of view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4493761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Identify entities &amp; calculate metrics</a:t>
                      </a:r>
                      <a:endParaRPr lang="en-IN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171715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Scoring Methodology for Suppliers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765234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KPI &amp; structuring a Contract Monitoring Dashboard/Excel Tool</a:t>
                      </a:r>
                      <a:r>
                        <a:rPr lang="en-IN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0505137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IN" sz="11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KPIs to Track</a:t>
                      </a:r>
                      <a:endParaRPr lang="en-IN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5538017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Structuring</a:t>
                      </a:r>
                      <a:r>
                        <a:rPr lang="en-IN" sz="11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Dashboard &amp; Insights Report</a:t>
                      </a:r>
                      <a:endParaRPr lang="en-IN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872295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Documentation &amp; KT – Pilot Signoff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76" marR="1047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268470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8F53C4A-7964-4282-8247-F71B768BE130}"/>
              </a:ext>
            </a:extLst>
          </p:cNvPr>
          <p:cNvSpPr/>
          <p:nvPr/>
        </p:nvSpPr>
        <p:spPr>
          <a:xfrm>
            <a:off x="5181600" y="2057400"/>
            <a:ext cx="1981200" cy="1891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 defTabSz="914217"/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 Analytics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B79F9FB-57A2-4766-A031-9D36BD6CE7FB}"/>
              </a:ext>
            </a:extLst>
          </p:cNvPr>
          <p:cNvSpPr/>
          <p:nvPr/>
        </p:nvSpPr>
        <p:spPr>
          <a:xfrm>
            <a:off x="7213754" y="2057401"/>
            <a:ext cx="2247653" cy="1891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 defTabSz="914217"/>
            <a:r>
              <a:rPr lang="en-GB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Testing Module</a:t>
            </a:r>
            <a:endParaRPr lang="en-GB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672FCBB-38F9-4FE7-903A-8994DCD93CD0}"/>
              </a:ext>
            </a:extLst>
          </p:cNvPr>
          <p:cNvSpPr/>
          <p:nvPr/>
        </p:nvSpPr>
        <p:spPr>
          <a:xfrm>
            <a:off x="9498196" y="2057401"/>
            <a:ext cx="2209517" cy="1891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 defTabSz="914217"/>
            <a:r>
              <a:rPr lang="en-GB" sz="11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&amp; Insights </a:t>
            </a:r>
            <a:r>
              <a:rPr lang="en-GB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53370571"/>
      </p:ext>
    </p:extLst>
  </p:cSld>
  <p:clrMapOvr>
    <a:masterClrMapping/>
  </p:clrMapOvr>
</p:sld>
</file>

<file path=ppt/theme/theme1.xml><?xml version="1.0" encoding="utf-8"?>
<a:theme xmlns:a="http://schemas.openxmlformats.org/drawingml/2006/main" name="LV Marketing Theme">
  <a:themeElements>
    <a:clrScheme name="Custom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57A3"/>
      </a:accent1>
      <a:accent2>
        <a:srgbClr val="7F7F7F"/>
      </a:accent2>
      <a:accent3>
        <a:srgbClr val="4D84BC"/>
      </a:accent3>
      <a:accent4>
        <a:srgbClr val="1AA4AD"/>
      </a:accent4>
      <a:accent5>
        <a:srgbClr val="4D84BC"/>
      </a:accent5>
      <a:accent6>
        <a:srgbClr val="112248"/>
      </a:accent6>
      <a:hlink>
        <a:srgbClr val="1957A3"/>
      </a:hlink>
      <a:folHlink>
        <a:srgbClr val="7F8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LV Marketing Theme" id="{6EC8DCDE-9097-4687-A58E-F22E6E03370B}" vid="{F54F3BFF-62C9-4FCD-9277-ADA213999265}"/>
    </a:ext>
  </a:extLst>
</a:theme>
</file>

<file path=ppt/theme/theme2.xml><?xml version="1.0" encoding="utf-8"?>
<a:theme xmlns:a="http://schemas.openxmlformats.org/drawingml/2006/main" name="1_LV Marketing Theme">
  <a:themeElements>
    <a:clrScheme name="Custom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57A3"/>
      </a:accent1>
      <a:accent2>
        <a:srgbClr val="7F7F7F"/>
      </a:accent2>
      <a:accent3>
        <a:srgbClr val="4D84BC"/>
      </a:accent3>
      <a:accent4>
        <a:srgbClr val="1AA4AD"/>
      </a:accent4>
      <a:accent5>
        <a:srgbClr val="4D84BC"/>
      </a:accent5>
      <a:accent6>
        <a:srgbClr val="112248"/>
      </a:accent6>
      <a:hlink>
        <a:srgbClr val="1957A3"/>
      </a:hlink>
      <a:folHlink>
        <a:srgbClr val="7F8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LV Marketing Theme" id="{6EC8DCDE-9097-4687-A58E-F22E6E03370B}" vid="{F54F3BFF-62C9-4FCD-9277-ADA2139992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LV Marketing Theme</Template>
  <TotalTime>50637</TotalTime>
  <Words>845</Words>
  <Application>Microsoft Office PowerPoint</Application>
  <PresentationFormat>Custom</PresentationFormat>
  <Paragraphs>266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LV Marketing Theme</vt:lpstr>
      <vt:lpstr>1_LV Marketing Theme</vt:lpstr>
      <vt:lpstr>Pilot Project Scope &amp; Objective</vt:lpstr>
      <vt:lpstr>PowerPoint Presentation</vt:lpstr>
      <vt:lpstr>Proposed Pilot - Key Modules</vt:lpstr>
      <vt:lpstr>Detailed Project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Abhineet Basan</dc:creator>
  <cp:lastModifiedBy>lenovo</cp:lastModifiedBy>
  <cp:revision>1381</cp:revision>
  <dcterms:created xsi:type="dcterms:W3CDTF">2018-07-09T10:37:31Z</dcterms:created>
  <dcterms:modified xsi:type="dcterms:W3CDTF">2020-05-05T14:53:48Z</dcterms:modified>
</cp:coreProperties>
</file>