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7" r:id="rId3"/>
    <p:sldId id="259" r:id="rId4"/>
    <p:sldId id="288" r:id="rId5"/>
    <p:sldId id="281" r:id="rId6"/>
    <p:sldId id="270" r:id="rId7"/>
    <p:sldId id="267" r:id="rId8"/>
    <p:sldId id="282" r:id="rId9"/>
    <p:sldId id="286" r:id="rId10"/>
    <p:sldId id="279" r:id="rId11"/>
    <p:sldId id="283" r:id="rId12"/>
    <p:sldId id="284" r:id="rId13"/>
    <p:sldId id="285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898"/>
    <a:srgbClr val="FF8F8F"/>
    <a:srgbClr val="262618"/>
    <a:srgbClr val="003E1C"/>
    <a:srgbClr val="1A373A"/>
    <a:srgbClr val="604900"/>
    <a:srgbClr val="D3F1E1"/>
    <a:srgbClr val="99DFB9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henbaga.kumar\Google%20Drive\My%20PPTs\Revlon\revlon%20wire%20frame%20char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Individual</a:t>
            </a:r>
            <a:r>
              <a:rPr lang="en-IN" sz="1400" baseline="0"/>
              <a:t> trend vs overall</a:t>
            </a:r>
            <a:endParaRPr lang="en-IN" sz="14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54433582979026"/>
          <c:y val="0.20633744576371252"/>
          <c:w val="0.84796504887421109"/>
          <c:h val="0.65268310171106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Microblading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Sheet4!$B$2:$B$8</c:f>
              <c:numCache>
                <c:formatCode>mmm\-yy</c:formatCode>
                <c:ptCount val="7"/>
                <c:pt idx="0">
                  <c:v>42887</c:v>
                </c:pt>
                <c:pt idx="1">
                  <c:v>42917</c:v>
                </c:pt>
                <c:pt idx="2">
                  <c:v>42948</c:v>
                </c:pt>
                <c:pt idx="3">
                  <c:v>42979</c:v>
                </c:pt>
                <c:pt idx="4">
                  <c:v>43009</c:v>
                </c:pt>
                <c:pt idx="5">
                  <c:v>43040</c:v>
                </c:pt>
                <c:pt idx="6">
                  <c:v>43070</c:v>
                </c:pt>
              </c:numCache>
            </c:numRef>
          </c:cat>
          <c:val>
            <c:numRef>
              <c:f>Sheet4!$C$2:$C$8</c:f>
              <c:numCache>
                <c:formatCode>General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130</c:v>
                </c:pt>
                <c:pt idx="4">
                  <c:v>150</c:v>
                </c:pt>
                <c:pt idx="5">
                  <c:v>130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D-443A-B477-59014A2ACF1F}"/>
            </c:ext>
          </c:extLst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Overall Trends</c:v>
                </c:pt>
              </c:strCache>
            </c:strRef>
          </c:tx>
          <c:spPr>
            <a:pattFill prst="narVert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Sheet4!$B$2:$B$8</c:f>
              <c:numCache>
                <c:formatCode>mmm\-yy</c:formatCode>
                <c:ptCount val="7"/>
                <c:pt idx="0">
                  <c:v>42887</c:v>
                </c:pt>
                <c:pt idx="1">
                  <c:v>42917</c:v>
                </c:pt>
                <c:pt idx="2">
                  <c:v>42948</c:v>
                </c:pt>
                <c:pt idx="3">
                  <c:v>42979</c:v>
                </c:pt>
                <c:pt idx="4">
                  <c:v>43009</c:v>
                </c:pt>
                <c:pt idx="5">
                  <c:v>43040</c:v>
                </c:pt>
                <c:pt idx="6">
                  <c:v>43070</c:v>
                </c:pt>
              </c:numCache>
            </c:numRef>
          </c:cat>
          <c:val>
            <c:numRef>
              <c:f>Sheet4!$D$2:$D$8</c:f>
              <c:numCache>
                <c:formatCode>General</c:formatCode>
                <c:ptCount val="7"/>
                <c:pt idx="0">
                  <c:v>1700</c:v>
                </c:pt>
                <c:pt idx="1">
                  <c:v>1800</c:v>
                </c:pt>
                <c:pt idx="2">
                  <c:v>1850</c:v>
                </c:pt>
                <c:pt idx="3">
                  <c:v>1875</c:v>
                </c:pt>
                <c:pt idx="4">
                  <c:v>2000</c:v>
                </c:pt>
                <c:pt idx="5">
                  <c:v>2050</c:v>
                </c:pt>
                <c:pt idx="6">
                  <c:v>2100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6D-443A-B477-59014A2AC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86804224"/>
        <c:axId val="170483712"/>
      </c:barChart>
      <c:dateAx>
        <c:axId val="186804224"/>
        <c:scaling>
          <c:orientation val="minMax"/>
        </c:scaling>
        <c:delete val="0"/>
        <c:axPos val="l"/>
        <c:numFmt formatCode="mmm\-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83712"/>
        <c:crosses val="autoZero"/>
        <c:auto val="1"/>
        <c:lblOffset val="100"/>
        <c:baseTimeUnit val="months"/>
      </c:dateAx>
      <c:valAx>
        <c:axId val="170483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aseline="0" dirty="0"/>
                  <a:t>Buzz (in '000s)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0.63587946348821445"/>
              <c:y val="0.8118576115751000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898C6-3558-419B-ACBF-11AF647277DD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C064FAC-861C-4611-8455-7E73898AD26A}">
      <dgm:prSet phldrT="[Text]" custT="1"/>
      <dgm:spPr/>
      <dgm:t>
        <a:bodyPr/>
        <a:lstStyle/>
        <a:p>
          <a:r>
            <a:rPr lang="en-IN" sz="1400" dirty="0"/>
            <a:t>Financial Reports</a:t>
          </a:r>
        </a:p>
      </dgm:t>
    </dgm:pt>
    <dgm:pt modelId="{F33FEC67-0BF8-4153-8B6F-8254EC68E3FC}" type="parTrans" cxnId="{5FA62354-3EB7-4776-8B4F-4E7827F7A938}">
      <dgm:prSet/>
      <dgm:spPr/>
      <dgm:t>
        <a:bodyPr/>
        <a:lstStyle/>
        <a:p>
          <a:endParaRPr lang="en-IN" sz="1400"/>
        </a:p>
      </dgm:t>
    </dgm:pt>
    <dgm:pt modelId="{2DF95C5B-522C-46F9-BE15-2DF72299EC39}" type="sibTrans" cxnId="{5FA62354-3EB7-4776-8B4F-4E7827F7A938}">
      <dgm:prSet/>
      <dgm:spPr/>
      <dgm:t>
        <a:bodyPr/>
        <a:lstStyle/>
        <a:p>
          <a:endParaRPr lang="en-IN" sz="1400"/>
        </a:p>
      </dgm:t>
    </dgm:pt>
    <dgm:pt modelId="{CF8A5E02-2D29-4C81-832A-76E4167FBD56}">
      <dgm:prSet phldrT="[Text]" custT="1"/>
      <dgm:spPr/>
      <dgm:t>
        <a:bodyPr/>
        <a:lstStyle/>
        <a:p>
          <a:r>
            <a:rPr lang="en-IN" sz="1400" dirty="0"/>
            <a:t>Social Media</a:t>
          </a:r>
        </a:p>
      </dgm:t>
    </dgm:pt>
    <dgm:pt modelId="{ED8C87D2-1B71-420D-924A-29F948758808}" type="parTrans" cxnId="{8D7E2D07-5246-4721-B610-DE3856BBE082}">
      <dgm:prSet/>
      <dgm:spPr/>
      <dgm:t>
        <a:bodyPr/>
        <a:lstStyle/>
        <a:p>
          <a:endParaRPr lang="en-IN" sz="1400"/>
        </a:p>
      </dgm:t>
    </dgm:pt>
    <dgm:pt modelId="{CA842287-64E5-4CB6-9F64-CCEB92866572}" type="sibTrans" cxnId="{8D7E2D07-5246-4721-B610-DE3856BBE082}">
      <dgm:prSet/>
      <dgm:spPr/>
      <dgm:t>
        <a:bodyPr/>
        <a:lstStyle/>
        <a:p>
          <a:endParaRPr lang="en-IN" sz="1400"/>
        </a:p>
      </dgm:t>
    </dgm:pt>
    <dgm:pt modelId="{7EA8A37C-7D67-4076-97F1-0E61C12AB2BB}">
      <dgm:prSet phldrT="[Text]" custT="1"/>
      <dgm:spPr/>
      <dgm:t>
        <a:bodyPr/>
        <a:lstStyle/>
        <a:p>
          <a:r>
            <a:rPr lang="en-IN" sz="1400" dirty="0"/>
            <a:t>Analyst Reports</a:t>
          </a:r>
        </a:p>
      </dgm:t>
    </dgm:pt>
    <dgm:pt modelId="{42295FD2-AE76-4010-8791-8751A2D96457}" type="parTrans" cxnId="{B845D538-8745-4506-A075-F0568DEAB9DB}">
      <dgm:prSet/>
      <dgm:spPr/>
      <dgm:t>
        <a:bodyPr/>
        <a:lstStyle/>
        <a:p>
          <a:endParaRPr lang="en-IN" sz="1400"/>
        </a:p>
      </dgm:t>
    </dgm:pt>
    <dgm:pt modelId="{AD3FC10B-E1D2-4934-8AB0-4626B77B29BE}" type="sibTrans" cxnId="{B845D538-8745-4506-A075-F0568DEAB9DB}">
      <dgm:prSet/>
      <dgm:spPr/>
      <dgm:t>
        <a:bodyPr/>
        <a:lstStyle/>
        <a:p>
          <a:endParaRPr lang="en-IN" sz="1400"/>
        </a:p>
      </dgm:t>
    </dgm:pt>
    <dgm:pt modelId="{3EBF13E9-30A7-4BD8-9759-E1F18A5E8C82}" type="pres">
      <dgm:prSet presAssocID="{315898C6-3558-419B-ACBF-11AF647277DD}" presName="Name0" presStyleCnt="0">
        <dgm:presLayoutVars>
          <dgm:dir/>
          <dgm:resizeHandles val="exact"/>
        </dgm:presLayoutVars>
      </dgm:prSet>
      <dgm:spPr/>
    </dgm:pt>
    <dgm:pt modelId="{22FC2716-0B3D-4A3A-B886-4682F63D621D}" type="pres">
      <dgm:prSet presAssocID="{4C064FAC-861C-4611-8455-7E73898AD26A}" presName="Name5" presStyleLbl="vennNode1" presStyleIdx="0" presStyleCnt="3">
        <dgm:presLayoutVars>
          <dgm:bulletEnabled val="1"/>
        </dgm:presLayoutVars>
      </dgm:prSet>
      <dgm:spPr/>
    </dgm:pt>
    <dgm:pt modelId="{B45A0C2B-58E9-4A5A-91E3-27A664A3A1B9}" type="pres">
      <dgm:prSet presAssocID="{2DF95C5B-522C-46F9-BE15-2DF72299EC39}" presName="space" presStyleCnt="0"/>
      <dgm:spPr/>
    </dgm:pt>
    <dgm:pt modelId="{F471082D-AE21-4D59-92A1-BB3005EF3AC9}" type="pres">
      <dgm:prSet presAssocID="{CF8A5E02-2D29-4C81-832A-76E4167FBD56}" presName="Name5" presStyleLbl="vennNode1" presStyleIdx="1" presStyleCnt="3">
        <dgm:presLayoutVars>
          <dgm:bulletEnabled val="1"/>
        </dgm:presLayoutVars>
      </dgm:prSet>
      <dgm:spPr/>
    </dgm:pt>
    <dgm:pt modelId="{F69BAF9D-7982-420C-B0CC-7C604690F388}" type="pres">
      <dgm:prSet presAssocID="{CA842287-64E5-4CB6-9F64-CCEB92866572}" presName="space" presStyleCnt="0"/>
      <dgm:spPr/>
    </dgm:pt>
    <dgm:pt modelId="{F0567357-43BD-44F4-A961-8D2E2E2E268B}" type="pres">
      <dgm:prSet presAssocID="{7EA8A37C-7D67-4076-97F1-0E61C12AB2B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8D7E2D07-5246-4721-B610-DE3856BBE082}" srcId="{315898C6-3558-419B-ACBF-11AF647277DD}" destId="{CF8A5E02-2D29-4C81-832A-76E4167FBD56}" srcOrd="1" destOrd="0" parTransId="{ED8C87D2-1B71-420D-924A-29F948758808}" sibTransId="{CA842287-64E5-4CB6-9F64-CCEB92866572}"/>
    <dgm:cxn modelId="{098CB009-255E-4A2F-B5B7-2757E7F9ADC7}" type="presOf" srcId="{315898C6-3558-419B-ACBF-11AF647277DD}" destId="{3EBF13E9-30A7-4BD8-9759-E1F18A5E8C82}" srcOrd="0" destOrd="0" presId="urn:microsoft.com/office/officeart/2005/8/layout/venn3"/>
    <dgm:cxn modelId="{B845D538-8745-4506-A075-F0568DEAB9DB}" srcId="{315898C6-3558-419B-ACBF-11AF647277DD}" destId="{7EA8A37C-7D67-4076-97F1-0E61C12AB2BB}" srcOrd="2" destOrd="0" parTransId="{42295FD2-AE76-4010-8791-8751A2D96457}" sibTransId="{AD3FC10B-E1D2-4934-8AB0-4626B77B29BE}"/>
    <dgm:cxn modelId="{B6807B43-9D9D-4BEB-AB40-733130D19E4B}" type="presOf" srcId="{CF8A5E02-2D29-4C81-832A-76E4167FBD56}" destId="{F471082D-AE21-4D59-92A1-BB3005EF3AC9}" srcOrd="0" destOrd="0" presId="urn:microsoft.com/office/officeart/2005/8/layout/venn3"/>
    <dgm:cxn modelId="{5FA62354-3EB7-4776-8B4F-4E7827F7A938}" srcId="{315898C6-3558-419B-ACBF-11AF647277DD}" destId="{4C064FAC-861C-4611-8455-7E73898AD26A}" srcOrd="0" destOrd="0" parTransId="{F33FEC67-0BF8-4153-8B6F-8254EC68E3FC}" sibTransId="{2DF95C5B-522C-46F9-BE15-2DF72299EC39}"/>
    <dgm:cxn modelId="{3039F27A-C150-4C2F-B0C8-61E9985CB971}" type="presOf" srcId="{7EA8A37C-7D67-4076-97F1-0E61C12AB2BB}" destId="{F0567357-43BD-44F4-A961-8D2E2E2E268B}" srcOrd="0" destOrd="0" presId="urn:microsoft.com/office/officeart/2005/8/layout/venn3"/>
    <dgm:cxn modelId="{F03F17E4-C48E-4683-ACB2-E3F932AF7EBF}" type="presOf" srcId="{4C064FAC-861C-4611-8455-7E73898AD26A}" destId="{22FC2716-0B3D-4A3A-B886-4682F63D621D}" srcOrd="0" destOrd="0" presId="urn:microsoft.com/office/officeart/2005/8/layout/venn3"/>
    <dgm:cxn modelId="{74DD8AB4-50B0-4ED7-B8E2-B35F7A062FB9}" type="presParOf" srcId="{3EBF13E9-30A7-4BD8-9759-E1F18A5E8C82}" destId="{22FC2716-0B3D-4A3A-B886-4682F63D621D}" srcOrd="0" destOrd="0" presId="urn:microsoft.com/office/officeart/2005/8/layout/venn3"/>
    <dgm:cxn modelId="{64DBAF68-67D3-4A9E-9905-41FD064FC088}" type="presParOf" srcId="{3EBF13E9-30A7-4BD8-9759-E1F18A5E8C82}" destId="{B45A0C2B-58E9-4A5A-91E3-27A664A3A1B9}" srcOrd="1" destOrd="0" presId="urn:microsoft.com/office/officeart/2005/8/layout/venn3"/>
    <dgm:cxn modelId="{A41AC8AC-FCF6-4FC1-9A1F-362DC8866DFA}" type="presParOf" srcId="{3EBF13E9-30A7-4BD8-9759-E1F18A5E8C82}" destId="{F471082D-AE21-4D59-92A1-BB3005EF3AC9}" srcOrd="2" destOrd="0" presId="urn:microsoft.com/office/officeart/2005/8/layout/venn3"/>
    <dgm:cxn modelId="{3495ADC6-0E56-4C5C-BCB9-6A6BF056E9B2}" type="presParOf" srcId="{3EBF13E9-30A7-4BD8-9759-E1F18A5E8C82}" destId="{F69BAF9D-7982-420C-B0CC-7C604690F388}" srcOrd="3" destOrd="0" presId="urn:microsoft.com/office/officeart/2005/8/layout/venn3"/>
    <dgm:cxn modelId="{E9BF32A4-C5E4-4680-827B-7869DB32907D}" type="presParOf" srcId="{3EBF13E9-30A7-4BD8-9759-E1F18A5E8C82}" destId="{F0567357-43BD-44F4-A961-8D2E2E2E268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C2716-0B3D-4A3A-B886-4682F63D621D}">
      <dsp:nvSpPr>
        <dsp:cNvPr id="0" name=""/>
        <dsp:cNvSpPr/>
      </dsp:nvSpPr>
      <dsp:spPr>
        <a:xfrm>
          <a:off x="866755" y="979"/>
          <a:ext cx="1302508" cy="130250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681" tIns="17780" rIns="7168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Financial Reports</a:t>
          </a:r>
        </a:p>
      </dsp:txBody>
      <dsp:txXfrm>
        <a:off x="1057503" y="191727"/>
        <a:ext cx="921012" cy="921012"/>
      </dsp:txXfrm>
    </dsp:sp>
    <dsp:sp modelId="{F471082D-AE21-4D59-92A1-BB3005EF3AC9}">
      <dsp:nvSpPr>
        <dsp:cNvPr id="0" name=""/>
        <dsp:cNvSpPr/>
      </dsp:nvSpPr>
      <dsp:spPr>
        <a:xfrm>
          <a:off x="1908762" y="979"/>
          <a:ext cx="1302508" cy="1302508"/>
        </a:xfrm>
        <a:prstGeom prst="ellipse">
          <a:avLst/>
        </a:prstGeom>
        <a:solidFill>
          <a:schemeClr val="accent4">
            <a:alpha val="50000"/>
            <a:hueOff val="-6224936"/>
            <a:satOff val="-50000"/>
            <a:lumOff val="3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681" tIns="17780" rIns="7168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Social Media</a:t>
          </a:r>
        </a:p>
      </dsp:txBody>
      <dsp:txXfrm>
        <a:off x="2099510" y="191727"/>
        <a:ext cx="921012" cy="921012"/>
      </dsp:txXfrm>
    </dsp:sp>
    <dsp:sp modelId="{F0567357-43BD-44F4-A961-8D2E2E2E268B}">
      <dsp:nvSpPr>
        <dsp:cNvPr id="0" name=""/>
        <dsp:cNvSpPr/>
      </dsp:nvSpPr>
      <dsp:spPr>
        <a:xfrm>
          <a:off x="2950769" y="979"/>
          <a:ext cx="1302508" cy="1302508"/>
        </a:xfrm>
        <a:prstGeom prst="ellipse">
          <a:avLst/>
        </a:prstGeom>
        <a:solidFill>
          <a:schemeClr val="accent4">
            <a:alpha val="50000"/>
            <a:hueOff val="-12449873"/>
            <a:satOff val="-100000"/>
            <a:lumOff val="78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681" tIns="17780" rIns="7168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Analyst Reports</a:t>
          </a:r>
        </a:p>
      </dsp:txBody>
      <dsp:txXfrm>
        <a:off x="3141517" y="191727"/>
        <a:ext cx="921012" cy="921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35AC8-F82E-4277-8425-C2C26E6906C9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73FCB-6793-4BCF-AD64-744BB241D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8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8750" y="806450"/>
            <a:ext cx="6791325" cy="38211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022" y="4763651"/>
            <a:ext cx="6436859" cy="53175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7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9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LI_PPT_FULL_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7515" y="8080378"/>
            <a:ext cx="18473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3056"/>
              </a:solidFill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0" y="2936429"/>
            <a:ext cx="12192000" cy="503237"/>
          </a:xfrm>
        </p:spPr>
        <p:txBody>
          <a:bodyPr/>
          <a:lstStyle>
            <a:lvl1pPr algn="ctr">
              <a:lnSpc>
                <a:spcPct val="115000"/>
              </a:lnSpc>
              <a:buClr>
                <a:srgbClr val="00454D"/>
              </a:buCl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/>
              <a:t>Insert main title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72" y="5808205"/>
            <a:ext cx="3457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32" name="Picture 28" descr="SLCP_PPT_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436816" y="80803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 b="1">
              <a:solidFill>
                <a:srgbClr val="003056"/>
              </a:solidFill>
            </a:endParaRPr>
          </a:p>
        </p:txBody>
      </p:sp>
      <p:sp>
        <p:nvSpPr>
          <p:cNvPr id="21536" name="Rectangle 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400050"/>
          </a:xfrm>
          <a:noFill/>
        </p:spPr>
        <p:txBody>
          <a:bodyPr lIns="91440" tIns="45720" rIns="91440" bIns="45720"/>
          <a:lstStyle>
            <a:lvl1pPr marL="0" indent="0" algn="ctr">
              <a:lnSpc>
                <a:spcPct val="85000"/>
              </a:lnSpc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537" name="Rectangle 3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035300"/>
            <a:ext cx="10363200" cy="738188"/>
          </a:xfrm>
        </p:spPr>
        <p:txBody>
          <a:bodyPr/>
          <a:lstStyle>
            <a:lvl1pPr algn="ctr">
              <a:lnSpc>
                <a:spcPct val="115000"/>
              </a:lnSpc>
              <a:buClr>
                <a:srgbClr val="00454D"/>
              </a:buCl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996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FF4C7-F675-479C-8C4A-8A7E3E9E7F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16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78242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1047" y="1255714"/>
            <a:ext cx="5421924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68976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5498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4953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21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85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78081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7708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729340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6093" y="274638"/>
            <a:ext cx="2756878" cy="5607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8923" cy="5607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442084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21047" y="1255714"/>
            <a:ext cx="5421924" cy="462597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546559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13508" y="1255714"/>
            <a:ext cx="11029462" cy="462597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90761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3508" y="1255714"/>
            <a:ext cx="11029462" cy="462597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269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3508" y="1255714"/>
            <a:ext cx="11029462" cy="4625975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855659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21047" y="1255713"/>
            <a:ext cx="5421924" cy="2236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21047" y="3644900"/>
            <a:ext cx="5421924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791909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1047" y="1255714"/>
            <a:ext cx="5421924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9056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22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LI_PPT_FULL_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7515" y="8080378"/>
            <a:ext cx="18473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3056"/>
              </a:solidFill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0" y="2936429"/>
            <a:ext cx="12192000" cy="503237"/>
          </a:xfrm>
        </p:spPr>
        <p:txBody>
          <a:bodyPr/>
          <a:lstStyle>
            <a:lvl1pPr algn="ctr">
              <a:lnSpc>
                <a:spcPct val="115000"/>
              </a:lnSpc>
              <a:buClr>
                <a:srgbClr val="00454D"/>
              </a:buCl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/>
              <a:t>Insert main title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72" y="5808205"/>
            <a:ext cx="3457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4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565F-EE18-4BED-BB62-7E5E2C8B07D0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AA85-A9D7-450B-A03B-DA5AD569C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508" y="1255714"/>
            <a:ext cx="11029462" cy="462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06909" y="6329363"/>
            <a:ext cx="34583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91A99A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  <p:sp>
        <p:nvSpPr>
          <p:cNvPr id="2050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22" descr="top_banner_AIDA_SLCP">
            <a:extLst>
              <a:ext uri="{FF2B5EF4-FFF2-40B4-BE49-F238E27FC236}">
                <a16:creationId xmlns:a16="http://schemas.microsoft.com/office/drawing/2014/main" id="{092886A0-ED00-45A6-9AD0-5169E6BEA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2192000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62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201613" indent="-201613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19125" indent="-161925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103313" indent="-150813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Font typeface="Wingdings" pitchFamily="2" charset="2"/>
        <a:buChar char="w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Font typeface="Arial" charset="0"/>
        <a:buChar char="–"/>
        <a:defRPr sz="1200">
          <a:solidFill>
            <a:srgbClr val="54616E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slide" Target="slide1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jpeg"/><Relationship Id="rId5" Type="http://schemas.openxmlformats.org/officeDocument/2006/relationships/image" Target="../media/image12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4789" y="6208902"/>
            <a:ext cx="3695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July 2018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>
          <a:xfrm>
            <a:off x="0" y="2936429"/>
            <a:ext cx="12192000" cy="503237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FFFFFF"/>
                </a:solidFill>
              </a:rPr>
              <a:t>Brand Reputation Tracker Wireframe</a:t>
            </a:r>
          </a:p>
        </p:txBody>
      </p:sp>
    </p:spTree>
    <p:extLst>
      <p:ext uri="{BB962C8B-B14F-4D97-AF65-F5344CB8AC3E}">
        <p14:creationId xmlns:p14="http://schemas.microsoft.com/office/powerpoint/2010/main" val="264256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F55512-3C41-44BE-8DCB-84FBFA6F7F6F}"/>
              </a:ext>
            </a:extLst>
          </p:cNvPr>
          <p:cNvSpPr/>
          <p:nvPr/>
        </p:nvSpPr>
        <p:spPr>
          <a:xfrm>
            <a:off x="132042" y="1094509"/>
            <a:ext cx="11857842" cy="550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7192-FA92-4AB3-852A-5BA9B96E8BB5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1A99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91A99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30188"/>
            <a:ext cx="11815762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967616" y="1621278"/>
            <a:ext cx="5030346" cy="4272071"/>
            <a:chOff x="1023126" y="2152478"/>
            <a:chExt cx="4157311" cy="3209670"/>
          </a:xfrm>
        </p:grpSpPr>
        <p:grpSp>
          <p:nvGrpSpPr>
            <p:cNvPr id="6" name="Group 5"/>
            <p:cNvGrpSpPr/>
            <p:nvPr/>
          </p:nvGrpSpPr>
          <p:grpSpPr>
            <a:xfrm>
              <a:off x="1023126" y="2152478"/>
              <a:ext cx="4157311" cy="3209670"/>
              <a:chOff x="1023126" y="2152478"/>
              <a:chExt cx="4157311" cy="32096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1DF3E74-6178-4690-89FC-7265F31311D0}"/>
                  </a:ext>
                </a:extLst>
              </p:cNvPr>
              <p:cNvGrpSpPr/>
              <p:nvPr/>
            </p:nvGrpSpPr>
            <p:grpSpPr>
              <a:xfrm>
                <a:off x="1023126" y="2152478"/>
                <a:ext cx="4157311" cy="3209670"/>
                <a:chOff x="5274336" y="3572258"/>
                <a:chExt cx="6557388" cy="506266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CFA33C-5C34-4BDB-A680-F6CD82E164E8}"/>
                    </a:ext>
                  </a:extLst>
                </p:cNvPr>
                <p:cNvSpPr/>
                <p:nvPr/>
              </p:nvSpPr>
              <p:spPr>
                <a:xfrm>
                  <a:off x="5274336" y="3572258"/>
                  <a:ext cx="6557388" cy="506266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2898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14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/>
                    <a:cs typeface="+mn-cs"/>
                  </a:endParaRPr>
                </a:p>
              </p:txBody>
            </p:sp>
            <p:graphicFrame>
              <p:nvGraphicFramePr>
                <p:cNvPr id="14" name="Chart 13">
                  <a:extLst>
                    <a:ext uri="{FF2B5EF4-FFF2-40B4-BE49-F238E27FC236}">
                      <a16:creationId xmlns:a16="http://schemas.microsoft.com/office/drawing/2014/main" id="{5CABF813-ABB6-48B2-97C8-4DE1F0E14A87}"/>
                    </a:ext>
                  </a:extLst>
                </p:cNvPr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5598351" y="3776303"/>
                <a:ext cx="5968792" cy="432808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p:grpSp>
          <p:sp>
            <p:nvSpPr>
              <p:cNvPr id="9" name="Rectangle 8"/>
              <p:cNvSpPr/>
              <p:nvPr/>
            </p:nvSpPr>
            <p:spPr>
              <a:xfrm>
                <a:off x="1241939" y="5117910"/>
                <a:ext cx="191069" cy="1228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23825" y="4995080"/>
                <a:ext cx="1583140" cy="3377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CDCDC">
                        <a:lumMod val="10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All Competitors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06965" y="5136675"/>
                <a:ext cx="191069" cy="12283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13955" y="5010434"/>
                <a:ext cx="639172" cy="3377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CDCDC">
                        <a:lumMod val="10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ASI</a:t>
                </a:r>
              </a:p>
            </p:txBody>
          </p:sp>
        </p:grpSp>
        <p:sp>
          <p:nvSpPr>
            <p:cNvPr id="7" name="Rounded Rectangle 6">
              <a:hlinkClick r:id="rId5" action="ppaction://hlinksldjump"/>
            </p:cNvPr>
            <p:cNvSpPr/>
            <p:nvPr/>
          </p:nvSpPr>
          <p:spPr>
            <a:xfrm>
              <a:off x="4260008" y="5071848"/>
              <a:ext cx="831615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Dismiss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8B1BFC93-F8B1-403A-9C45-4D1AD407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Category level</a:t>
            </a:r>
          </a:p>
        </p:txBody>
      </p:sp>
    </p:spTree>
    <p:extLst>
      <p:ext uri="{BB962C8B-B14F-4D97-AF65-F5344CB8AC3E}">
        <p14:creationId xmlns:p14="http://schemas.microsoft.com/office/powerpoint/2010/main" val="18819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4554C-F9B6-45B5-A8CB-47285F72954C}"/>
              </a:ext>
            </a:extLst>
          </p:cNvPr>
          <p:cNvSpPr/>
          <p:nvPr/>
        </p:nvSpPr>
        <p:spPr>
          <a:xfrm>
            <a:off x="132042" y="1094509"/>
            <a:ext cx="11857842" cy="550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7192-FA92-4AB3-852A-5BA9B96E8BB5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1A99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91A99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" y="1238755"/>
            <a:ext cx="2061776" cy="48434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329593" y="2142699"/>
            <a:ext cx="11543957" cy="4149818"/>
          </a:xfrm>
          <a:prstGeom prst="roundRect">
            <a:avLst>
              <a:gd name="adj" fmla="val 590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DCDCDC">
                  <a:lumMod val="1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4206468" y="2577338"/>
            <a:ext cx="429774" cy="429774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10262544" y="5775097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Home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20613" y="1407404"/>
            <a:ext cx="1686963" cy="329001"/>
            <a:chOff x="3357349" y="1490722"/>
            <a:chExt cx="1686963" cy="24217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7349" y="1723095"/>
              <a:ext cx="15967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926651" y="1490722"/>
              <a:ext cx="1117661" cy="2421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Search Bar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259207" y="1229403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Financial Products/Categories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71240" y="1654855"/>
            <a:ext cx="1455829" cy="411804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Themes / Topics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840180" y="1280240"/>
            <a:ext cx="2061776" cy="564410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Filters: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64025" y="2430612"/>
          <a:ext cx="11300344" cy="25958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608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Deep-Dive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Perception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/>
                        <a:t>Post </a:t>
                      </a:r>
                      <a:r>
                        <a:rPr lang="en-IN" u="sng" dirty="0" err="1"/>
                        <a:t>Brexit</a:t>
                      </a:r>
                      <a:r>
                        <a:rPr lang="en-IN" u="sng" dirty="0"/>
                        <a:t> policies</a:t>
                      </a:r>
                      <a:endParaRPr lang="en-IN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/>
                        <a:t>Aberdeen SLI Merger</a:t>
                      </a:r>
                      <a:endParaRPr lang="en-IN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/>
                        <a:t>Ryder Cup</a:t>
                      </a:r>
                      <a:endParaRPr lang="en-IN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baseline="0" dirty="0">
                          <a:solidFill>
                            <a:schemeClr val="accent4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baseline="0" dirty="0">
                          <a:solidFill>
                            <a:schemeClr val="accent4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baseline="0" dirty="0">
                          <a:solidFill>
                            <a:schemeClr val="accent4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369372" y="2859252"/>
            <a:ext cx="1217568" cy="991295"/>
            <a:chOff x="3812571" y="1412607"/>
            <a:chExt cx="1217568" cy="991295"/>
          </a:xfrm>
        </p:grpSpPr>
        <p:sp>
          <p:nvSpPr>
            <p:cNvPr id="20" name="Rounded Rectangle 19"/>
            <p:cNvSpPr/>
            <p:nvPr/>
          </p:nvSpPr>
          <p:spPr>
            <a:xfrm>
              <a:off x="3812571" y="1412607"/>
              <a:ext cx="1217568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Analyse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12571" y="2175302"/>
              <a:ext cx="1217568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Analyse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196164" y="1220977"/>
            <a:ext cx="1117661" cy="24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Sort: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874503" y="1218027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By Popularity Score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886536" y="1643479"/>
            <a:ext cx="1455829" cy="411804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By Perception Score</a:t>
            </a:r>
          </a:p>
        </p:txBody>
      </p:sp>
      <p:sp>
        <p:nvSpPr>
          <p:cNvPr id="10" name="Oval 9"/>
          <p:cNvSpPr/>
          <p:nvPr/>
        </p:nvSpPr>
        <p:spPr>
          <a:xfrm>
            <a:off x="7424382" y="1515005"/>
            <a:ext cx="177420" cy="174009"/>
          </a:xfrm>
          <a:prstGeom prst="ellipse">
            <a:avLst/>
          </a:prstGeom>
          <a:solidFill>
            <a:schemeClr val="accent1">
              <a:lumMod val="1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24382" y="1803885"/>
            <a:ext cx="177420" cy="17400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45810" y="1484401"/>
            <a:ext cx="1117661" cy="24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Ascending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89927" y="1756156"/>
            <a:ext cx="1229427" cy="24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Descending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4154484" y="2901259"/>
            <a:ext cx="429774" cy="429774"/>
          </a:xfrm>
          <a:prstGeom prst="rect">
            <a:avLst/>
          </a:prstGeom>
        </p:spPr>
      </p:pic>
      <p:sp>
        <p:nvSpPr>
          <p:cNvPr id="30" name="Rounded Rectangle 19">
            <a:extLst>
              <a:ext uri="{FF2B5EF4-FFF2-40B4-BE49-F238E27FC236}">
                <a16:creationId xmlns:a16="http://schemas.microsoft.com/office/drawing/2014/main" id="{1D8831AB-E8CD-4EC8-9D25-E3E2AC0FC75B}"/>
              </a:ext>
            </a:extLst>
          </p:cNvPr>
          <p:cNvSpPr/>
          <p:nvPr/>
        </p:nvSpPr>
        <p:spPr>
          <a:xfrm>
            <a:off x="4369372" y="3274263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Analyse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A59E9CF-AAD4-4055-B101-5A6844BB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Category level</a:t>
            </a:r>
          </a:p>
        </p:txBody>
      </p:sp>
    </p:spTree>
    <p:extLst>
      <p:ext uri="{BB962C8B-B14F-4D97-AF65-F5344CB8AC3E}">
        <p14:creationId xmlns:p14="http://schemas.microsoft.com/office/powerpoint/2010/main" val="23379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30188"/>
            <a:ext cx="11815762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7192-FA92-4AB3-852A-5BA9B96E8BB5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1A99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91A99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59DAB2-B4A9-4026-9D56-194E295EBD29}"/>
              </a:ext>
            </a:extLst>
          </p:cNvPr>
          <p:cNvGrpSpPr/>
          <p:nvPr/>
        </p:nvGrpSpPr>
        <p:grpSpPr>
          <a:xfrm>
            <a:off x="1135708" y="1345051"/>
            <a:ext cx="9456821" cy="4856647"/>
            <a:chOff x="1218835" y="2072314"/>
            <a:chExt cx="9456821" cy="4856647"/>
          </a:xfrm>
        </p:grpSpPr>
        <p:sp>
          <p:nvSpPr>
            <p:cNvPr id="35" name="Rounded Rectangle 10">
              <a:extLst>
                <a:ext uri="{FF2B5EF4-FFF2-40B4-BE49-F238E27FC236}">
                  <a16:creationId xmlns:a16="http://schemas.microsoft.com/office/drawing/2014/main" id="{AF9FFAA3-AA8E-4544-BD23-EDB7D69C1E3D}"/>
                </a:ext>
              </a:extLst>
            </p:cNvPr>
            <p:cNvSpPr/>
            <p:nvPr/>
          </p:nvSpPr>
          <p:spPr>
            <a:xfrm>
              <a:off x="1218835" y="2072314"/>
              <a:ext cx="9456821" cy="4856647"/>
            </a:xfrm>
            <a:prstGeom prst="roundRect">
              <a:avLst>
                <a:gd name="adj" fmla="val 29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F693EB-2ADA-4981-8A3C-9F192176A2DB}"/>
                </a:ext>
              </a:extLst>
            </p:cNvPr>
            <p:cNvSpPr/>
            <p:nvPr/>
          </p:nvSpPr>
          <p:spPr>
            <a:xfrm>
              <a:off x="1339143" y="2565897"/>
              <a:ext cx="9180103" cy="4174814"/>
            </a:xfrm>
            <a:prstGeom prst="rect">
              <a:avLst/>
            </a:prstGeom>
            <a:solidFill>
              <a:srgbClr val="D3F1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7" name="Rounded Rectangle 71">
              <a:extLst>
                <a:ext uri="{FF2B5EF4-FFF2-40B4-BE49-F238E27FC236}">
                  <a16:creationId xmlns:a16="http://schemas.microsoft.com/office/drawing/2014/main" id="{3DB7CEA4-585C-41B2-8EEB-3963F344D4A9}"/>
                </a:ext>
              </a:extLst>
            </p:cNvPr>
            <p:cNvSpPr/>
            <p:nvPr/>
          </p:nvSpPr>
          <p:spPr>
            <a:xfrm>
              <a:off x="3261400" y="3306659"/>
              <a:ext cx="1805552" cy="3735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18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Perception Score</a:t>
              </a:r>
            </a:p>
          </p:txBody>
        </p:sp>
        <p:sp>
          <p:nvSpPr>
            <p:cNvPr id="38" name="Rounded Rectangle 72">
              <a:extLst>
                <a:ext uri="{FF2B5EF4-FFF2-40B4-BE49-F238E27FC236}">
                  <a16:creationId xmlns:a16="http://schemas.microsoft.com/office/drawing/2014/main" id="{C7CC3C8C-2DB0-4886-B4F1-287E5168274C}"/>
                </a:ext>
              </a:extLst>
            </p:cNvPr>
            <p:cNvSpPr/>
            <p:nvPr/>
          </p:nvSpPr>
          <p:spPr>
            <a:xfrm>
              <a:off x="2930230" y="3764993"/>
              <a:ext cx="1403684" cy="49717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Positive Sentiment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80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9" name="Rounded Rectangle 73">
              <a:extLst>
                <a:ext uri="{FF2B5EF4-FFF2-40B4-BE49-F238E27FC236}">
                  <a16:creationId xmlns:a16="http://schemas.microsoft.com/office/drawing/2014/main" id="{77F329A2-C5D0-4541-AD89-69527E9B466E}"/>
                </a:ext>
              </a:extLst>
            </p:cNvPr>
            <p:cNvSpPr/>
            <p:nvPr/>
          </p:nvSpPr>
          <p:spPr>
            <a:xfrm>
              <a:off x="4420840" y="3764993"/>
              <a:ext cx="1403684" cy="497173"/>
            </a:xfrm>
            <a:prstGeom prst="roundRect">
              <a:avLst/>
            </a:prstGeom>
            <a:solidFill>
              <a:srgbClr val="F6A8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Negative Sentiment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20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610C135-4C54-4345-8E66-E0839B72422D}"/>
                </a:ext>
              </a:extLst>
            </p:cNvPr>
            <p:cNvGrpSpPr/>
            <p:nvPr/>
          </p:nvGrpSpPr>
          <p:grpSpPr>
            <a:xfrm>
              <a:off x="1394563" y="2622985"/>
              <a:ext cx="4387528" cy="411804"/>
              <a:chOff x="1311434" y="2932975"/>
              <a:chExt cx="4387528" cy="411804"/>
            </a:xfrm>
          </p:grpSpPr>
          <p:sp>
            <p:nvSpPr>
              <p:cNvPr id="47" name="Rounded Rectangle 16">
                <a:extLst>
                  <a:ext uri="{FF2B5EF4-FFF2-40B4-BE49-F238E27FC236}">
                    <a16:creationId xmlns:a16="http://schemas.microsoft.com/office/drawing/2014/main" id="{15483E32-2C77-495C-87EE-B94C1DC5B064}"/>
                  </a:ext>
                </a:extLst>
              </p:cNvPr>
              <p:cNvSpPr/>
              <p:nvPr/>
            </p:nvSpPr>
            <p:spPr>
              <a:xfrm>
                <a:off x="1311434" y="2932975"/>
                <a:ext cx="1455829" cy="41180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Demand Analysis</a:t>
                </a:r>
              </a:p>
            </p:txBody>
          </p:sp>
          <p:sp>
            <p:nvSpPr>
              <p:cNvPr id="48" name="Rounded Rectangle 75">
                <a:extLst>
                  <a:ext uri="{FF2B5EF4-FFF2-40B4-BE49-F238E27FC236}">
                    <a16:creationId xmlns:a16="http://schemas.microsoft.com/office/drawing/2014/main" id="{3427DAFB-512D-43FF-AA05-1FC9994AE0B5}"/>
                  </a:ext>
                </a:extLst>
              </p:cNvPr>
              <p:cNvSpPr/>
              <p:nvPr/>
            </p:nvSpPr>
            <p:spPr>
              <a:xfrm>
                <a:off x="2775271" y="2932975"/>
                <a:ext cx="1455829" cy="41180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Popularity Impact Factor</a:t>
                </a:r>
              </a:p>
            </p:txBody>
          </p:sp>
          <p:sp>
            <p:nvSpPr>
              <p:cNvPr id="49" name="Rounded Rectangle 76">
                <a:extLst>
                  <a:ext uri="{FF2B5EF4-FFF2-40B4-BE49-F238E27FC236}">
                    <a16:creationId xmlns:a16="http://schemas.microsoft.com/office/drawing/2014/main" id="{A5FAF397-23B9-402A-A429-B0AE635FAE32}"/>
                  </a:ext>
                </a:extLst>
              </p:cNvPr>
              <p:cNvSpPr/>
              <p:nvPr/>
            </p:nvSpPr>
            <p:spPr>
              <a:xfrm>
                <a:off x="4243133" y="2932975"/>
                <a:ext cx="1455829" cy="411804"/>
              </a:xfrm>
              <a:prstGeom prst="roundRect">
                <a:avLst/>
              </a:prstGeom>
              <a:solidFill>
                <a:srgbClr val="DCDCD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CDCDC">
                        <a:lumMod val="10000"/>
                      </a:srgbClr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Perception Impact Factor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C88C1E-717A-4F50-8513-960A27BB9DB9}"/>
                </a:ext>
              </a:extLst>
            </p:cNvPr>
            <p:cNvGrpSpPr/>
            <p:nvPr/>
          </p:nvGrpSpPr>
          <p:grpSpPr>
            <a:xfrm>
              <a:off x="6706365" y="3768532"/>
              <a:ext cx="3355681" cy="2613293"/>
              <a:chOff x="7613539" y="2455321"/>
              <a:chExt cx="1799141" cy="239465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EB35B69-DF4E-41CE-9FF0-A0CD45D06AC0}"/>
                  </a:ext>
                </a:extLst>
              </p:cNvPr>
              <p:cNvCxnSpPr/>
              <p:nvPr/>
            </p:nvCxnSpPr>
            <p:spPr>
              <a:xfrm>
                <a:off x="7900313" y="2455321"/>
                <a:ext cx="0" cy="23946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DC2757-2DB3-497E-BB31-A1540BA9DC39}"/>
                  </a:ext>
                </a:extLst>
              </p:cNvPr>
              <p:cNvCxnSpPr/>
              <p:nvPr/>
            </p:nvCxnSpPr>
            <p:spPr>
              <a:xfrm rot="16200000">
                <a:off x="8513110" y="3634951"/>
                <a:ext cx="0" cy="17991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6FB85A-AE73-4C86-AD57-61AEE1EFFC2C}"/>
                </a:ext>
              </a:extLst>
            </p:cNvPr>
            <p:cNvSpPr/>
            <p:nvPr/>
          </p:nvSpPr>
          <p:spPr>
            <a:xfrm>
              <a:off x="1394563" y="5741103"/>
              <a:ext cx="532109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Perception Impact Factor: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The degree of relevance of the perception on a theme or topic on today’s themes. Perception of an old theme/topic can persist over a period and can have direct impact on today’s themes in various media. Alternatively prior perception could have triggered newer themes/topics that have relevance on current sources of media. The perception impact factor measure the relevance of prior themes and helps understand their decline or transformation. </a:t>
              </a:r>
            </a:p>
          </p:txBody>
        </p:sp>
        <p:sp>
          <p:nvSpPr>
            <p:cNvPr id="54" name="Rounded Rectangle 29">
              <a:extLst>
                <a:ext uri="{FF2B5EF4-FFF2-40B4-BE49-F238E27FC236}">
                  <a16:creationId xmlns:a16="http://schemas.microsoft.com/office/drawing/2014/main" id="{E921C01D-8A9E-4ECB-A331-82714156A9A0}"/>
                </a:ext>
              </a:extLst>
            </p:cNvPr>
            <p:cNvSpPr/>
            <p:nvPr/>
          </p:nvSpPr>
          <p:spPr>
            <a:xfrm>
              <a:off x="8666383" y="6071255"/>
              <a:ext cx="1604002" cy="304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Time-period</a:t>
              </a:r>
            </a:p>
          </p:txBody>
        </p:sp>
        <p:sp>
          <p:nvSpPr>
            <p:cNvPr id="55" name="Rounded Rectangle 30">
              <a:extLst>
                <a:ext uri="{FF2B5EF4-FFF2-40B4-BE49-F238E27FC236}">
                  <a16:creationId xmlns:a16="http://schemas.microsoft.com/office/drawing/2014/main" id="{FD2DFC2E-0682-45AF-98B5-479521BC2E15}"/>
                </a:ext>
              </a:extLst>
            </p:cNvPr>
            <p:cNvSpPr/>
            <p:nvPr/>
          </p:nvSpPr>
          <p:spPr>
            <a:xfrm>
              <a:off x="6492090" y="3462491"/>
              <a:ext cx="1604002" cy="304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Perception</a:t>
              </a: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243E110-BFED-4829-8802-B3C2F3782F76}"/>
                </a:ext>
              </a:extLst>
            </p:cNvPr>
            <p:cNvSpPr/>
            <p:nvPr/>
          </p:nvSpPr>
          <p:spPr>
            <a:xfrm>
              <a:off x="7354941" y="4264527"/>
              <a:ext cx="2791326" cy="1522950"/>
            </a:xfrm>
            <a:custGeom>
              <a:avLst/>
              <a:gdLst>
                <a:gd name="connsiteX0" fmla="*/ 0 w 2791326"/>
                <a:gd name="connsiteY0" fmla="*/ 19002 h 1522950"/>
                <a:gd name="connsiteX1" fmla="*/ 469231 w 2791326"/>
                <a:gd name="connsiteY1" fmla="*/ 55097 h 1522950"/>
                <a:gd name="connsiteX2" fmla="*/ 553452 w 2791326"/>
                <a:gd name="connsiteY2" fmla="*/ 91192 h 1522950"/>
                <a:gd name="connsiteX3" fmla="*/ 637673 w 2791326"/>
                <a:gd name="connsiteY3" fmla="*/ 163381 h 1522950"/>
                <a:gd name="connsiteX4" fmla="*/ 685800 w 2791326"/>
                <a:gd name="connsiteY4" fmla="*/ 199476 h 1522950"/>
                <a:gd name="connsiteX5" fmla="*/ 745957 w 2791326"/>
                <a:gd name="connsiteY5" fmla="*/ 235571 h 1522950"/>
                <a:gd name="connsiteX6" fmla="*/ 830179 w 2791326"/>
                <a:gd name="connsiteY6" fmla="*/ 307760 h 1522950"/>
                <a:gd name="connsiteX7" fmla="*/ 914400 w 2791326"/>
                <a:gd name="connsiteY7" fmla="*/ 367918 h 1522950"/>
                <a:gd name="connsiteX8" fmla="*/ 986589 w 2791326"/>
                <a:gd name="connsiteY8" fmla="*/ 440108 h 1522950"/>
                <a:gd name="connsiteX9" fmla="*/ 1058779 w 2791326"/>
                <a:gd name="connsiteY9" fmla="*/ 536360 h 1522950"/>
                <a:gd name="connsiteX10" fmla="*/ 1155031 w 2791326"/>
                <a:gd name="connsiteY10" fmla="*/ 608550 h 1522950"/>
                <a:gd name="connsiteX11" fmla="*/ 1191126 w 2791326"/>
                <a:gd name="connsiteY11" fmla="*/ 644644 h 1522950"/>
                <a:gd name="connsiteX12" fmla="*/ 1263315 w 2791326"/>
                <a:gd name="connsiteY12" fmla="*/ 680739 h 1522950"/>
                <a:gd name="connsiteX13" fmla="*/ 1335505 w 2791326"/>
                <a:gd name="connsiteY13" fmla="*/ 740897 h 1522950"/>
                <a:gd name="connsiteX14" fmla="*/ 1467852 w 2791326"/>
                <a:gd name="connsiteY14" fmla="*/ 801055 h 1522950"/>
                <a:gd name="connsiteX15" fmla="*/ 1528010 w 2791326"/>
                <a:gd name="connsiteY15" fmla="*/ 837150 h 1522950"/>
                <a:gd name="connsiteX16" fmla="*/ 1636294 w 2791326"/>
                <a:gd name="connsiteY16" fmla="*/ 873244 h 1522950"/>
                <a:gd name="connsiteX17" fmla="*/ 1684421 w 2791326"/>
                <a:gd name="connsiteY17" fmla="*/ 897308 h 1522950"/>
                <a:gd name="connsiteX18" fmla="*/ 1876926 w 2791326"/>
                <a:gd name="connsiteY18" fmla="*/ 933402 h 1522950"/>
                <a:gd name="connsiteX19" fmla="*/ 1925052 w 2791326"/>
                <a:gd name="connsiteY19" fmla="*/ 945434 h 1522950"/>
                <a:gd name="connsiteX20" fmla="*/ 2021305 w 2791326"/>
                <a:gd name="connsiteY20" fmla="*/ 1053718 h 1522950"/>
                <a:gd name="connsiteX21" fmla="*/ 2093494 w 2791326"/>
                <a:gd name="connsiteY21" fmla="*/ 1113876 h 1522950"/>
                <a:gd name="connsiteX22" fmla="*/ 2117557 w 2791326"/>
                <a:gd name="connsiteY22" fmla="*/ 1149971 h 1522950"/>
                <a:gd name="connsiteX23" fmla="*/ 2225842 w 2791326"/>
                <a:gd name="connsiteY23" fmla="*/ 1198097 h 1522950"/>
                <a:gd name="connsiteX24" fmla="*/ 2334126 w 2791326"/>
                <a:gd name="connsiteY24" fmla="*/ 1258255 h 1522950"/>
                <a:gd name="connsiteX25" fmla="*/ 2370221 w 2791326"/>
                <a:gd name="connsiteY25" fmla="*/ 1282318 h 1522950"/>
                <a:gd name="connsiteX26" fmla="*/ 2454442 w 2791326"/>
                <a:gd name="connsiteY26" fmla="*/ 1306381 h 1522950"/>
                <a:gd name="connsiteX27" fmla="*/ 2490536 w 2791326"/>
                <a:gd name="connsiteY27" fmla="*/ 1318413 h 1522950"/>
                <a:gd name="connsiteX28" fmla="*/ 2586789 w 2791326"/>
                <a:gd name="connsiteY28" fmla="*/ 1342476 h 1522950"/>
                <a:gd name="connsiteX29" fmla="*/ 2622884 w 2791326"/>
                <a:gd name="connsiteY29" fmla="*/ 1366539 h 1522950"/>
                <a:gd name="connsiteX30" fmla="*/ 2683042 w 2791326"/>
                <a:gd name="connsiteY30" fmla="*/ 1378571 h 1522950"/>
                <a:gd name="connsiteX31" fmla="*/ 2707105 w 2791326"/>
                <a:gd name="connsiteY31" fmla="*/ 1414666 h 1522950"/>
                <a:gd name="connsiteX32" fmla="*/ 2743200 w 2791326"/>
                <a:gd name="connsiteY32" fmla="*/ 1462792 h 1522950"/>
                <a:gd name="connsiteX33" fmla="*/ 2791326 w 2791326"/>
                <a:gd name="connsiteY33" fmla="*/ 1522950 h 152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91326" h="1522950">
                  <a:moveTo>
                    <a:pt x="0" y="19002"/>
                  </a:moveTo>
                  <a:cubicBezTo>
                    <a:pt x="191556" y="-12923"/>
                    <a:pt x="114292" y="-7017"/>
                    <a:pt x="469231" y="55097"/>
                  </a:cubicBezTo>
                  <a:cubicBezTo>
                    <a:pt x="499317" y="60362"/>
                    <a:pt x="525378" y="79160"/>
                    <a:pt x="553452" y="91192"/>
                  </a:cubicBezTo>
                  <a:cubicBezTo>
                    <a:pt x="594076" y="152129"/>
                    <a:pt x="559311" y="111140"/>
                    <a:pt x="637673" y="163381"/>
                  </a:cubicBezTo>
                  <a:cubicBezTo>
                    <a:pt x="654358" y="174504"/>
                    <a:pt x="669115" y="188353"/>
                    <a:pt x="685800" y="199476"/>
                  </a:cubicBezTo>
                  <a:cubicBezTo>
                    <a:pt x="705257" y="212448"/>
                    <a:pt x="726500" y="222599"/>
                    <a:pt x="745957" y="235571"/>
                  </a:cubicBezTo>
                  <a:cubicBezTo>
                    <a:pt x="836076" y="295651"/>
                    <a:pt x="755824" y="245798"/>
                    <a:pt x="830179" y="307760"/>
                  </a:cubicBezTo>
                  <a:cubicBezTo>
                    <a:pt x="918027" y="380966"/>
                    <a:pt x="806071" y="270422"/>
                    <a:pt x="914400" y="367918"/>
                  </a:cubicBezTo>
                  <a:cubicBezTo>
                    <a:pt x="939695" y="390683"/>
                    <a:pt x="971370" y="409670"/>
                    <a:pt x="986589" y="440108"/>
                  </a:cubicBezTo>
                  <a:cubicBezTo>
                    <a:pt x="1013931" y="494792"/>
                    <a:pt x="1006655" y="492924"/>
                    <a:pt x="1058779" y="536360"/>
                  </a:cubicBezTo>
                  <a:cubicBezTo>
                    <a:pt x="1089589" y="562035"/>
                    <a:pt x="1126672" y="580192"/>
                    <a:pt x="1155031" y="608550"/>
                  </a:cubicBezTo>
                  <a:cubicBezTo>
                    <a:pt x="1167063" y="620581"/>
                    <a:pt x="1176969" y="635206"/>
                    <a:pt x="1191126" y="644644"/>
                  </a:cubicBezTo>
                  <a:cubicBezTo>
                    <a:pt x="1299641" y="716986"/>
                    <a:pt x="1149739" y="586092"/>
                    <a:pt x="1263315" y="680739"/>
                  </a:cubicBezTo>
                  <a:cubicBezTo>
                    <a:pt x="1303229" y="714001"/>
                    <a:pt x="1290696" y="718492"/>
                    <a:pt x="1335505" y="740897"/>
                  </a:cubicBezTo>
                  <a:cubicBezTo>
                    <a:pt x="1437201" y="791745"/>
                    <a:pt x="1391826" y="758818"/>
                    <a:pt x="1467852" y="801055"/>
                  </a:cubicBezTo>
                  <a:cubicBezTo>
                    <a:pt x="1488294" y="812412"/>
                    <a:pt x="1507094" y="826692"/>
                    <a:pt x="1528010" y="837150"/>
                  </a:cubicBezTo>
                  <a:cubicBezTo>
                    <a:pt x="1573317" y="859803"/>
                    <a:pt x="1590341" y="861756"/>
                    <a:pt x="1636294" y="873244"/>
                  </a:cubicBezTo>
                  <a:cubicBezTo>
                    <a:pt x="1652336" y="881265"/>
                    <a:pt x="1667021" y="892958"/>
                    <a:pt x="1684421" y="897308"/>
                  </a:cubicBezTo>
                  <a:cubicBezTo>
                    <a:pt x="1747758" y="913142"/>
                    <a:pt x="1813589" y="917567"/>
                    <a:pt x="1876926" y="933402"/>
                  </a:cubicBezTo>
                  <a:lnTo>
                    <a:pt x="1925052" y="945434"/>
                  </a:lnTo>
                  <a:cubicBezTo>
                    <a:pt x="2035691" y="1111390"/>
                    <a:pt x="1914411" y="946824"/>
                    <a:pt x="2021305" y="1053718"/>
                  </a:cubicBezTo>
                  <a:cubicBezTo>
                    <a:pt x="2086861" y="1119274"/>
                    <a:pt x="2024557" y="1090896"/>
                    <a:pt x="2093494" y="1113876"/>
                  </a:cubicBezTo>
                  <a:cubicBezTo>
                    <a:pt x="2101515" y="1125908"/>
                    <a:pt x="2106578" y="1140560"/>
                    <a:pt x="2117557" y="1149971"/>
                  </a:cubicBezTo>
                  <a:cubicBezTo>
                    <a:pt x="2160411" y="1186703"/>
                    <a:pt x="2177290" y="1185960"/>
                    <a:pt x="2225842" y="1198097"/>
                  </a:cubicBezTo>
                  <a:cubicBezTo>
                    <a:pt x="2283300" y="1226826"/>
                    <a:pt x="2273693" y="1220485"/>
                    <a:pt x="2334126" y="1258255"/>
                  </a:cubicBezTo>
                  <a:cubicBezTo>
                    <a:pt x="2346388" y="1265919"/>
                    <a:pt x="2357287" y="1275851"/>
                    <a:pt x="2370221" y="1282318"/>
                  </a:cubicBezTo>
                  <a:cubicBezTo>
                    <a:pt x="2389460" y="1291937"/>
                    <a:pt x="2436443" y="1301238"/>
                    <a:pt x="2454442" y="1306381"/>
                  </a:cubicBezTo>
                  <a:cubicBezTo>
                    <a:pt x="2466636" y="1309865"/>
                    <a:pt x="2478301" y="1315076"/>
                    <a:pt x="2490536" y="1318413"/>
                  </a:cubicBezTo>
                  <a:cubicBezTo>
                    <a:pt x="2522442" y="1327115"/>
                    <a:pt x="2586789" y="1342476"/>
                    <a:pt x="2586789" y="1342476"/>
                  </a:cubicBezTo>
                  <a:cubicBezTo>
                    <a:pt x="2598821" y="1350497"/>
                    <a:pt x="2609344" y="1361462"/>
                    <a:pt x="2622884" y="1366539"/>
                  </a:cubicBezTo>
                  <a:cubicBezTo>
                    <a:pt x="2642032" y="1373719"/>
                    <a:pt x="2665287" y="1368425"/>
                    <a:pt x="2683042" y="1378571"/>
                  </a:cubicBezTo>
                  <a:cubicBezTo>
                    <a:pt x="2695597" y="1385745"/>
                    <a:pt x="2698700" y="1402899"/>
                    <a:pt x="2707105" y="1414666"/>
                  </a:cubicBezTo>
                  <a:cubicBezTo>
                    <a:pt x="2718760" y="1430983"/>
                    <a:pt x="2730150" y="1447567"/>
                    <a:pt x="2743200" y="1462792"/>
                  </a:cubicBezTo>
                  <a:cubicBezTo>
                    <a:pt x="2794122" y="1522201"/>
                    <a:pt x="2767211" y="1474723"/>
                    <a:pt x="2791326" y="15229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4536DC56-937D-4A43-8276-C4FE06838502}"/>
                </a:ext>
              </a:extLst>
            </p:cNvPr>
            <p:cNvSpPr/>
            <p:nvPr/>
          </p:nvSpPr>
          <p:spPr>
            <a:xfrm>
              <a:off x="7451193" y="4810005"/>
              <a:ext cx="2683042" cy="207451"/>
            </a:xfrm>
            <a:custGeom>
              <a:avLst/>
              <a:gdLst>
                <a:gd name="connsiteX0" fmla="*/ 0 w 2683042"/>
                <a:gd name="connsiteY0" fmla="*/ 135261 h 207451"/>
                <a:gd name="connsiteX1" fmla="*/ 84221 w 2683042"/>
                <a:gd name="connsiteY1" fmla="*/ 123230 h 207451"/>
                <a:gd name="connsiteX2" fmla="*/ 132348 w 2683042"/>
                <a:gd name="connsiteY2" fmla="*/ 111198 h 207451"/>
                <a:gd name="connsiteX3" fmla="*/ 228600 w 2683042"/>
                <a:gd name="connsiteY3" fmla="*/ 99166 h 207451"/>
                <a:gd name="connsiteX4" fmla="*/ 433137 w 2683042"/>
                <a:gd name="connsiteY4" fmla="*/ 123230 h 207451"/>
                <a:gd name="connsiteX5" fmla="*/ 505327 w 2683042"/>
                <a:gd name="connsiteY5" fmla="*/ 159324 h 207451"/>
                <a:gd name="connsiteX6" fmla="*/ 577516 w 2683042"/>
                <a:gd name="connsiteY6" fmla="*/ 183388 h 207451"/>
                <a:gd name="connsiteX7" fmla="*/ 673769 w 2683042"/>
                <a:gd name="connsiteY7" fmla="*/ 207451 h 207451"/>
                <a:gd name="connsiteX8" fmla="*/ 842211 w 2683042"/>
                <a:gd name="connsiteY8" fmla="*/ 195419 h 207451"/>
                <a:gd name="connsiteX9" fmla="*/ 1094874 w 2683042"/>
                <a:gd name="connsiteY9" fmla="*/ 183388 h 207451"/>
                <a:gd name="connsiteX10" fmla="*/ 1227221 w 2683042"/>
                <a:gd name="connsiteY10" fmla="*/ 159324 h 207451"/>
                <a:gd name="connsiteX11" fmla="*/ 1600200 w 2683042"/>
                <a:gd name="connsiteY11" fmla="*/ 147293 h 207451"/>
                <a:gd name="connsiteX12" fmla="*/ 1840832 w 2683042"/>
                <a:gd name="connsiteY12" fmla="*/ 99166 h 207451"/>
                <a:gd name="connsiteX13" fmla="*/ 1876927 w 2683042"/>
                <a:gd name="connsiteY13" fmla="*/ 75103 h 207451"/>
                <a:gd name="connsiteX14" fmla="*/ 1949116 w 2683042"/>
                <a:gd name="connsiteY14" fmla="*/ 39009 h 207451"/>
                <a:gd name="connsiteX15" fmla="*/ 2021305 w 2683042"/>
                <a:gd name="connsiteY15" fmla="*/ 26977 h 207451"/>
                <a:gd name="connsiteX16" fmla="*/ 2141621 w 2683042"/>
                <a:gd name="connsiteY16" fmla="*/ 2914 h 207451"/>
                <a:gd name="connsiteX17" fmla="*/ 2683042 w 2683042"/>
                <a:gd name="connsiteY17" fmla="*/ 2914 h 20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3042" h="207451">
                  <a:moveTo>
                    <a:pt x="0" y="135261"/>
                  </a:moveTo>
                  <a:cubicBezTo>
                    <a:pt x="28074" y="131251"/>
                    <a:pt x="56320" y="128303"/>
                    <a:pt x="84221" y="123230"/>
                  </a:cubicBezTo>
                  <a:cubicBezTo>
                    <a:pt x="100490" y="120272"/>
                    <a:pt x="116037" y="113917"/>
                    <a:pt x="132348" y="111198"/>
                  </a:cubicBezTo>
                  <a:cubicBezTo>
                    <a:pt x="164242" y="105882"/>
                    <a:pt x="196516" y="103177"/>
                    <a:pt x="228600" y="99166"/>
                  </a:cubicBezTo>
                  <a:cubicBezTo>
                    <a:pt x="291384" y="103651"/>
                    <a:pt x="370296" y="95301"/>
                    <a:pt x="433137" y="123230"/>
                  </a:cubicBezTo>
                  <a:cubicBezTo>
                    <a:pt x="457722" y="134156"/>
                    <a:pt x="480493" y="148976"/>
                    <a:pt x="505327" y="159324"/>
                  </a:cubicBezTo>
                  <a:cubicBezTo>
                    <a:pt x="528741" y="169080"/>
                    <a:pt x="553127" y="176420"/>
                    <a:pt x="577516" y="183388"/>
                  </a:cubicBezTo>
                  <a:cubicBezTo>
                    <a:pt x="609315" y="192474"/>
                    <a:pt x="673769" y="207451"/>
                    <a:pt x="673769" y="207451"/>
                  </a:cubicBezTo>
                  <a:lnTo>
                    <a:pt x="842211" y="195419"/>
                  </a:lnTo>
                  <a:cubicBezTo>
                    <a:pt x="926390" y="190609"/>
                    <a:pt x="1010926" y="191258"/>
                    <a:pt x="1094874" y="183388"/>
                  </a:cubicBezTo>
                  <a:cubicBezTo>
                    <a:pt x="1139517" y="179203"/>
                    <a:pt x="1182496" y="162519"/>
                    <a:pt x="1227221" y="159324"/>
                  </a:cubicBezTo>
                  <a:cubicBezTo>
                    <a:pt x="1351296" y="150461"/>
                    <a:pt x="1475874" y="151303"/>
                    <a:pt x="1600200" y="147293"/>
                  </a:cubicBezTo>
                  <a:cubicBezTo>
                    <a:pt x="1690396" y="134407"/>
                    <a:pt x="1745458" y="128970"/>
                    <a:pt x="1840832" y="99166"/>
                  </a:cubicBezTo>
                  <a:cubicBezTo>
                    <a:pt x="1854634" y="94853"/>
                    <a:pt x="1864286" y="82125"/>
                    <a:pt x="1876927" y="75103"/>
                  </a:cubicBezTo>
                  <a:cubicBezTo>
                    <a:pt x="1900445" y="62038"/>
                    <a:pt x="1923593" y="47517"/>
                    <a:pt x="1949116" y="39009"/>
                  </a:cubicBezTo>
                  <a:cubicBezTo>
                    <a:pt x="1972259" y="31295"/>
                    <a:pt x="1997328" y="31473"/>
                    <a:pt x="2021305" y="26977"/>
                  </a:cubicBezTo>
                  <a:cubicBezTo>
                    <a:pt x="2061504" y="19440"/>
                    <a:pt x="2100748" y="4400"/>
                    <a:pt x="2141621" y="2914"/>
                  </a:cubicBezTo>
                  <a:cubicBezTo>
                    <a:pt x="2321975" y="-3644"/>
                    <a:pt x="2502568" y="2914"/>
                    <a:pt x="2683042" y="2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CD0F249-4CFC-419A-94B6-B96721F2BF0A}"/>
                </a:ext>
              </a:extLst>
            </p:cNvPr>
            <p:cNvSpPr/>
            <p:nvPr/>
          </p:nvSpPr>
          <p:spPr>
            <a:xfrm>
              <a:off x="7679793" y="5306214"/>
              <a:ext cx="2586790" cy="541421"/>
            </a:xfrm>
            <a:custGeom>
              <a:avLst/>
              <a:gdLst>
                <a:gd name="connsiteX0" fmla="*/ 0 w 2586790"/>
                <a:gd name="connsiteY0" fmla="*/ 276726 h 541421"/>
                <a:gd name="connsiteX1" fmla="*/ 72190 w 2586790"/>
                <a:gd name="connsiteY1" fmla="*/ 288757 h 541421"/>
                <a:gd name="connsiteX2" fmla="*/ 312821 w 2586790"/>
                <a:gd name="connsiteY2" fmla="*/ 421105 h 541421"/>
                <a:gd name="connsiteX3" fmla="*/ 493295 w 2586790"/>
                <a:gd name="connsiteY3" fmla="*/ 481263 h 541421"/>
                <a:gd name="connsiteX4" fmla="*/ 553453 w 2586790"/>
                <a:gd name="connsiteY4" fmla="*/ 517357 h 541421"/>
                <a:gd name="connsiteX5" fmla="*/ 601579 w 2586790"/>
                <a:gd name="connsiteY5" fmla="*/ 529389 h 541421"/>
                <a:gd name="connsiteX6" fmla="*/ 794084 w 2586790"/>
                <a:gd name="connsiteY6" fmla="*/ 541421 h 541421"/>
                <a:gd name="connsiteX7" fmla="*/ 1383632 w 2586790"/>
                <a:gd name="connsiteY7" fmla="*/ 517357 h 541421"/>
                <a:gd name="connsiteX8" fmla="*/ 1576137 w 2586790"/>
                <a:gd name="connsiteY8" fmla="*/ 433136 h 541421"/>
                <a:gd name="connsiteX9" fmla="*/ 1660358 w 2586790"/>
                <a:gd name="connsiteY9" fmla="*/ 397042 h 541421"/>
                <a:gd name="connsiteX10" fmla="*/ 1708484 w 2586790"/>
                <a:gd name="connsiteY10" fmla="*/ 385010 h 541421"/>
                <a:gd name="connsiteX11" fmla="*/ 1768642 w 2586790"/>
                <a:gd name="connsiteY11" fmla="*/ 360947 h 541421"/>
                <a:gd name="connsiteX12" fmla="*/ 1804737 w 2586790"/>
                <a:gd name="connsiteY12" fmla="*/ 348915 h 541421"/>
                <a:gd name="connsiteX13" fmla="*/ 1900990 w 2586790"/>
                <a:gd name="connsiteY13" fmla="*/ 276726 h 541421"/>
                <a:gd name="connsiteX14" fmla="*/ 1985211 w 2586790"/>
                <a:gd name="connsiteY14" fmla="*/ 228600 h 541421"/>
                <a:gd name="connsiteX15" fmla="*/ 2009274 w 2586790"/>
                <a:gd name="connsiteY15" fmla="*/ 192505 h 541421"/>
                <a:gd name="connsiteX16" fmla="*/ 2057400 w 2586790"/>
                <a:gd name="connsiteY16" fmla="*/ 168442 h 541421"/>
                <a:gd name="connsiteX17" fmla="*/ 2141621 w 2586790"/>
                <a:gd name="connsiteY17" fmla="*/ 132347 h 541421"/>
                <a:gd name="connsiteX18" fmla="*/ 2177716 w 2586790"/>
                <a:gd name="connsiteY18" fmla="*/ 96252 h 541421"/>
                <a:gd name="connsiteX19" fmla="*/ 2225842 w 2586790"/>
                <a:gd name="connsiteY19" fmla="*/ 72189 h 541421"/>
                <a:gd name="connsiteX20" fmla="*/ 2310063 w 2586790"/>
                <a:gd name="connsiteY20" fmla="*/ 24063 h 541421"/>
                <a:gd name="connsiteX21" fmla="*/ 2346158 w 2586790"/>
                <a:gd name="connsiteY21" fmla="*/ 12031 h 541421"/>
                <a:gd name="connsiteX22" fmla="*/ 2586790 w 2586790"/>
                <a:gd name="connsiteY22" fmla="*/ 0 h 5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86790" h="541421">
                  <a:moveTo>
                    <a:pt x="0" y="276726"/>
                  </a:moveTo>
                  <a:cubicBezTo>
                    <a:pt x="24063" y="280736"/>
                    <a:pt x="49348" y="280191"/>
                    <a:pt x="72190" y="288757"/>
                  </a:cubicBezTo>
                  <a:cubicBezTo>
                    <a:pt x="193951" y="334417"/>
                    <a:pt x="196183" y="362786"/>
                    <a:pt x="312821" y="421105"/>
                  </a:cubicBezTo>
                  <a:cubicBezTo>
                    <a:pt x="364318" y="446854"/>
                    <a:pt x="437555" y="465337"/>
                    <a:pt x="493295" y="481263"/>
                  </a:cubicBezTo>
                  <a:cubicBezTo>
                    <a:pt x="513348" y="493294"/>
                    <a:pt x="532083" y="507859"/>
                    <a:pt x="553453" y="517357"/>
                  </a:cubicBezTo>
                  <a:cubicBezTo>
                    <a:pt x="568564" y="524073"/>
                    <a:pt x="585125" y="527744"/>
                    <a:pt x="601579" y="529389"/>
                  </a:cubicBezTo>
                  <a:cubicBezTo>
                    <a:pt x="665553" y="535787"/>
                    <a:pt x="729916" y="537410"/>
                    <a:pt x="794084" y="541421"/>
                  </a:cubicBezTo>
                  <a:cubicBezTo>
                    <a:pt x="990600" y="533400"/>
                    <a:pt x="1187470" y="531623"/>
                    <a:pt x="1383632" y="517357"/>
                  </a:cubicBezTo>
                  <a:cubicBezTo>
                    <a:pt x="1428384" y="514102"/>
                    <a:pt x="1556835" y="442787"/>
                    <a:pt x="1576137" y="433136"/>
                  </a:cubicBezTo>
                  <a:cubicBezTo>
                    <a:pt x="1618922" y="411744"/>
                    <a:pt x="1619046" y="408845"/>
                    <a:pt x="1660358" y="397042"/>
                  </a:cubicBezTo>
                  <a:cubicBezTo>
                    <a:pt x="1676258" y="392499"/>
                    <a:pt x="1692797" y="390239"/>
                    <a:pt x="1708484" y="385010"/>
                  </a:cubicBezTo>
                  <a:cubicBezTo>
                    <a:pt x="1728973" y="378180"/>
                    <a:pt x="1748420" y="368530"/>
                    <a:pt x="1768642" y="360947"/>
                  </a:cubicBezTo>
                  <a:cubicBezTo>
                    <a:pt x="1780517" y="356494"/>
                    <a:pt x="1792705" y="352926"/>
                    <a:pt x="1804737" y="348915"/>
                  </a:cubicBezTo>
                  <a:cubicBezTo>
                    <a:pt x="1868247" y="285407"/>
                    <a:pt x="1811290" y="336527"/>
                    <a:pt x="1900990" y="276726"/>
                  </a:cubicBezTo>
                  <a:cubicBezTo>
                    <a:pt x="1973830" y="228166"/>
                    <a:pt x="1920879" y="250043"/>
                    <a:pt x="1985211" y="228600"/>
                  </a:cubicBezTo>
                  <a:cubicBezTo>
                    <a:pt x="1993232" y="216568"/>
                    <a:pt x="1998165" y="201762"/>
                    <a:pt x="2009274" y="192505"/>
                  </a:cubicBezTo>
                  <a:cubicBezTo>
                    <a:pt x="2023052" y="181023"/>
                    <a:pt x="2040915" y="175507"/>
                    <a:pt x="2057400" y="168442"/>
                  </a:cubicBezTo>
                  <a:cubicBezTo>
                    <a:pt x="2096673" y="151611"/>
                    <a:pt x="2101720" y="160848"/>
                    <a:pt x="2141621" y="132347"/>
                  </a:cubicBezTo>
                  <a:cubicBezTo>
                    <a:pt x="2155467" y="122457"/>
                    <a:pt x="2163870" y="106142"/>
                    <a:pt x="2177716" y="96252"/>
                  </a:cubicBezTo>
                  <a:cubicBezTo>
                    <a:pt x="2192311" y="85827"/>
                    <a:pt x="2210270" y="81087"/>
                    <a:pt x="2225842" y="72189"/>
                  </a:cubicBezTo>
                  <a:cubicBezTo>
                    <a:pt x="2286258" y="37666"/>
                    <a:pt x="2237347" y="55227"/>
                    <a:pt x="2310063" y="24063"/>
                  </a:cubicBezTo>
                  <a:cubicBezTo>
                    <a:pt x="2321720" y="19067"/>
                    <a:pt x="2333523" y="13130"/>
                    <a:pt x="2346158" y="12031"/>
                  </a:cubicBezTo>
                  <a:cubicBezTo>
                    <a:pt x="2426167" y="5074"/>
                    <a:pt x="2586790" y="0"/>
                    <a:pt x="258679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60" name="Rounded Rectangle 34">
              <a:extLst>
                <a:ext uri="{FF2B5EF4-FFF2-40B4-BE49-F238E27FC236}">
                  <a16:creationId xmlns:a16="http://schemas.microsoft.com/office/drawing/2014/main" id="{E39632D6-F171-4888-91DF-C1BA1A0BC2C8}"/>
                </a:ext>
              </a:extLst>
            </p:cNvPr>
            <p:cNvSpPr/>
            <p:nvPr/>
          </p:nvSpPr>
          <p:spPr>
            <a:xfrm>
              <a:off x="9346168" y="4439065"/>
              <a:ext cx="1034716" cy="348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Positive Sentiment</a:t>
              </a:r>
            </a:p>
          </p:txBody>
        </p:sp>
        <p:sp>
          <p:nvSpPr>
            <p:cNvPr id="61" name="Rounded Rectangle 35">
              <a:extLst>
                <a:ext uri="{FF2B5EF4-FFF2-40B4-BE49-F238E27FC236}">
                  <a16:creationId xmlns:a16="http://schemas.microsoft.com/office/drawing/2014/main" id="{971F8A02-713C-48DF-A722-95EDC548CEA8}"/>
                </a:ext>
              </a:extLst>
            </p:cNvPr>
            <p:cNvSpPr/>
            <p:nvPr/>
          </p:nvSpPr>
          <p:spPr>
            <a:xfrm>
              <a:off x="7328171" y="3855454"/>
              <a:ext cx="1034716" cy="348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Negative Sentiment</a:t>
              </a:r>
            </a:p>
          </p:txBody>
        </p:sp>
        <p:sp>
          <p:nvSpPr>
            <p:cNvPr id="62" name="Rounded Rectangle 36">
              <a:extLst>
                <a:ext uri="{FF2B5EF4-FFF2-40B4-BE49-F238E27FC236}">
                  <a16:creationId xmlns:a16="http://schemas.microsoft.com/office/drawing/2014/main" id="{23A7BD7A-3DA2-45CB-A14E-0B257FFC625F}"/>
                </a:ext>
              </a:extLst>
            </p:cNvPr>
            <p:cNvSpPr/>
            <p:nvPr/>
          </p:nvSpPr>
          <p:spPr>
            <a:xfrm>
              <a:off x="8080711" y="5418388"/>
              <a:ext cx="1034716" cy="348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Neutral Sentiment</a:t>
              </a:r>
            </a:p>
          </p:txBody>
        </p:sp>
        <p:sp>
          <p:nvSpPr>
            <p:cNvPr id="63" name="Rounded Rectangle 37">
              <a:extLst>
                <a:ext uri="{FF2B5EF4-FFF2-40B4-BE49-F238E27FC236}">
                  <a16:creationId xmlns:a16="http://schemas.microsoft.com/office/drawing/2014/main" id="{F7ED4CCF-62BD-408F-BC64-46E300084B11}"/>
                </a:ext>
              </a:extLst>
            </p:cNvPr>
            <p:cNvSpPr/>
            <p:nvPr/>
          </p:nvSpPr>
          <p:spPr>
            <a:xfrm>
              <a:off x="9015303" y="6382344"/>
              <a:ext cx="1217568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Back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CD023-B749-4A12-AA81-76FE20EA098E}"/>
                </a:ext>
              </a:extLst>
            </p:cNvPr>
            <p:cNvSpPr/>
            <p:nvPr/>
          </p:nvSpPr>
          <p:spPr>
            <a:xfrm>
              <a:off x="4867462" y="2154165"/>
              <a:ext cx="215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Post Brexit Policies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D11E0AF-EBFE-422B-889D-57380CD4ED50}"/>
                </a:ext>
              </a:extLst>
            </p:cNvPr>
            <p:cNvSpPr/>
            <p:nvPr/>
          </p:nvSpPr>
          <p:spPr>
            <a:xfrm>
              <a:off x="1728172" y="3660600"/>
              <a:ext cx="4195422" cy="1960004"/>
            </a:xfrm>
            <a:prstGeom prst="roundRect">
              <a:avLst>
                <a:gd name="adj" fmla="val 8170"/>
              </a:avLst>
            </a:prstGeom>
            <a:noFill/>
            <a:ln w="12700">
              <a:solidFill>
                <a:srgbClr val="26261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67" name="Rounded Rectangle 72">
              <a:extLst>
                <a:ext uri="{FF2B5EF4-FFF2-40B4-BE49-F238E27FC236}">
                  <a16:creationId xmlns:a16="http://schemas.microsoft.com/office/drawing/2014/main" id="{F565C340-FBE1-40C5-A55B-B88ECF043581}"/>
                </a:ext>
              </a:extLst>
            </p:cNvPr>
            <p:cNvSpPr/>
            <p:nvPr/>
          </p:nvSpPr>
          <p:spPr>
            <a:xfrm>
              <a:off x="2918043" y="4401975"/>
              <a:ext cx="1403684" cy="49717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Positive Sentiment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70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68" name="Rounded Rectangle 73">
              <a:extLst>
                <a:ext uri="{FF2B5EF4-FFF2-40B4-BE49-F238E27FC236}">
                  <a16:creationId xmlns:a16="http://schemas.microsoft.com/office/drawing/2014/main" id="{5DFB661E-D6D3-4611-B4B4-B7C98B202DE4}"/>
                </a:ext>
              </a:extLst>
            </p:cNvPr>
            <p:cNvSpPr/>
            <p:nvPr/>
          </p:nvSpPr>
          <p:spPr>
            <a:xfrm>
              <a:off x="4408653" y="4401975"/>
              <a:ext cx="1403684" cy="497173"/>
            </a:xfrm>
            <a:prstGeom prst="roundRect">
              <a:avLst/>
            </a:prstGeom>
            <a:solidFill>
              <a:srgbClr val="F6A8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Negative Sentiment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30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69" name="Rounded Rectangle 72">
              <a:extLst>
                <a:ext uri="{FF2B5EF4-FFF2-40B4-BE49-F238E27FC236}">
                  <a16:creationId xmlns:a16="http://schemas.microsoft.com/office/drawing/2014/main" id="{6A38435E-35AA-4896-9B88-3BFF2AEE8B09}"/>
                </a:ext>
              </a:extLst>
            </p:cNvPr>
            <p:cNvSpPr/>
            <p:nvPr/>
          </p:nvSpPr>
          <p:spPr>
            <a:xfrm>
              <a:off x="2930230" y="5027786"/>
              <a:ext cx="1403684" cy="49717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Positive Sentiment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75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0" name="Rounded Rectangle 73">
              <a:extLst>
                <a:ext uri="{FF2B5EF4-FFF2-40B4-BE49-F238E27FC236}">
                  <a16:creationId xmlns:a16="http://schemas.microsoft.com/office/drawing/2014/main" id="{A7B9F19B-5F5A-47F2-B100-1F8D7C5DFC2E}"/>
                </a:ext>
              </a:extLst>
            </p:cNvPr>
            <p:cNvSpPr/>
            <p:nvPr/>
          </p:nvSpPr>
          <p:spPr>
            <a:xfrm>
              <a:off x="4420840" y="5027786"/>
              <a:ext cx="1403684" cy="497173"/>
            </a:xfrm>
            <a:prstGeom prst="roundRect">
              <a:avLst/>
            </a:prstGeom>
            <a:solidFill>
              <a:srgbClr val="F6A8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Negative Sentiment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25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71" name="Picture 4" descr="Image result for twitter icon">
              <a:extLst>
                <a:ext uri="{FF2B5EF4-FFF2-40B4-BE49-F238E27FC236}">
                  <a16:creationId xmlns:a16="http://schemas.microsoft.com/office/drawing/2014/main" id="{2FBABBA7-BF5D-4404-A903-78D82B191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793" y="3680192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6" descr="Image result for analyst reports icon">
              <a:extLst>
                <a:ext uri="{FF2B5EF4-FFF2-40B4-BE49-F238E27FC236}">
                  <a16:creationId xmlns:a16="http://schemas.microsoft.com/office/drawing/2014/main" id="{9A59EFD3-E2D7-44F3-B7D8-C55F06A05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98"/>
            <a:stretch/>
          </p:blipFill>
          <p:spPr bwMode="auto">
            <a:xfrm>
              <a:off x="2141624" y="4323666"/>
              <a:ext cx="922549" cy="56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F97412-2914-46C1-9E2C-54E94D0D5BE2}"/>
                </a:ext>
              </a:extLst>
            </p:cNvPr>
            <p:cNvSpPr/>
            <p:nvPr/>
          </p:nvSpPr>
          <p:spPr>
            <a:xfrm>
              <a:off x="1857732" y="3767625"/>
              <a:ext cx="5677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Social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Media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3056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51A5619-3D40-46E7-BA72-877757285753}"/>
                </a:ext>
              </a:extLst>
            </p:cNvPr>
            <p:cNvSpPr/>
            <p:nvPr/>
          </p:nvSpPr>
          <p:spPr>
            <a:xfrm>
              <a:off x="1806403" y="4405951"/>
              <a:ext cx="6319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Analyst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Reports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3056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59F8C2-4758-42CC-81C1-124ABCAFEB83}"/>
                </a:ext>
              </a:extLst>
            </p:cNvPr>
            <p:cNvSpPr/>
            <p:nvPr/>
          </p:nvSpPr>
          <p:spPr>
            <a:xfrm>
              <a:off x="1848733" y="5155990"/>
              <a:ext cx="5052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18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News</a:t>
              </a:r>
            </a:p>
          </p:txBody>
        </p:sp>
        <p:pic>
          <p:nvPicPr>
            <p:cNvPr id="81" name="Picture 16" descr="Related image">
              <a:extLst>
                <a:ext uri="{FF2B5EF4-FFF2-40B4-BE49-F238E27FC236}">
                  <a16:creationId xmlns:a16="http://schemas.microsoft.com/office/drawing/2014/main" id="{CF0FCD38-B154-4AC5-B723-9DF94CE37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437" y="5063829"/>
              <a:ext cx="450109" cy="4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ounded Rectangle 71">
            <a:extLst>
              <a:ext uri="{FF2B5EF4-FFF2-40B4-BE49-F238E27FC236}">
                <a16:creationId xmlns:a16="http://schemas.microsoft.com/office/drawing/2014/main" id="{191E976F-48E6-4AA6-BCD8-AAA422B7DD87}"/>
              </a:ext>
            </a:extLst>
          </p:cNvPr>
          <p:cNvSpPr/>
          <p:nvPr/>
        </p:nvSpPr>
        <p:spPr>
          <a:xfrm>
            <a:off x="7686902" y="2254263"/>
            <a:ext cx="2045369" cy="3735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u="sng" dirty="0">
                <a:solidFill>
                  <a:srgbClr val="262618"/>
                </a:solidFill>
              </a:rPr>
              <a:t>Sentiment Trends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BCFC293-3A38-4F59-BF51-7CD35E8C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Theme Analysis</a:t>
            </a:r>
          </a:p>
        </p:txBody>
      </p:sp>
    </p:spTree>
    <p:extLst>
      <p:ext uri="{BB962C8B-B14F-4D97-AF65-F5344CB8AC3E}">
        <p14:creationId xmlns:p14="http://schemas.microsoft.com/office/powerpoint/2010/main" val="237275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D47-1781-4574-942F-7C786E6F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FBE0F-D166-464F-BE6E-667C484A9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FDA39C-D6F0-4F1E-9F2C-FCC49FC9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64412"/>
              </p:ext>
            </p:extLst>
          </p:nvPr>
        </p:nvGraphicFramePr>
        <p:xfrm>
          <a:off x="1604818" y="2124315"/>
          <a:ext cx="8982364" cy="30709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45591">
                  <a:extLst>
                    <a:ext uri="{9D8B030D-6E8A-4147-A177-3AD203B41FA5}">
                      <a16:colId xmlns:a16="http://schemas.microsoft.com/office/drawing/2014/main" val="1425146024"/>
                    </a:ext>
                  </a:extLst>
                </a:gridCol>
                <a:gridCol w="2245591">
                  <a:extLst>
                    <a:ext uri="{9D8B030D-6E8A-4147-A177-3AD203B41FA5}">
                      <a16:colId xmlns:a16="http://schemas.microsoft.com/office/drawing/2014/main" val="4160871209"/>
                    </a:ext>
                  </a:extLst>
                </a:gridCol>
                <a:gridCol w="2245591">
                  <a:extLst>
                    <a:ext uri="{9D8B030D-6E8A-4147-A177-3AD203B41FA5}">
                      <a16:colId xmlns:a16="http://schemas.microsoft.com/office/drawing/2014/main" val="3980814827"/>
                    </a:ext>
                  </a:extLst>
                </a:gridCol>
                <a:gridCol w="2245591">
                  <a:extLst>
                    <a:ext uri="{9D8B030D-6E8A-4147-A177-3AD203B41FA5}">
                      <a16:colId xmlns:a16="http://schemas.microsoft.com/office/drawing/2014/main" val="1656298110"/>
                    </a:ext>
                  </a:extLst>
                </a:gridCol>
              </a:tblGrid>
              <a:tr h="7677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543380"/>
                  </a:ext>
                </a:extLst>
              </a:tr>
              <a:tr h="767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Phase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Preparation, Processing, Insights - Deck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 – Sep (8 weeks)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056138"/>
                  </a:ext>
                </a:extLst>
              </a:tr>
              <a:tr h="767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Phase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Automated tool with features of Phase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 – Mid Nov (6 weeks)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952533"/>
                  </a:ext>
                </a:extLst>
              </a:tr>
              <a:tr h="767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Phase 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Tool with all the features as available in this deck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 – Dec (12 weeks)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38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259967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55505" y="6462274"/>
            <a:ext cx="345830" cy="165100"/>
          </a:xfrm>
        </p:spPr>
        <p:txBody>
          <a:bodyPr/>
          <a:lstStyle/>
          <a:p>
            <a:fld id="{EBC47192-FA92-4AB3-852A-5BA9B96E8BB5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8984" y="2741480"/>
            <a:ext cx="3951990" cy="942761"/>
            <a:chOff x="102713" y="1184742"/>
            <a:chExt cx="3951990" cy="9427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25"/>
            <a:stretch/>
          </p:blipFill>
          <p:spPr>
            <a:xfrm>
              <a:off x="102713" y="1184742"/>
              <a:ext cx="1121337" cy="94276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69590" y="1469395"/>
              <a:ext cx="2985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/>
                <a:t>Brand Reputation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693531" y="4256016"/>
            <a:ext cx="5029200" cy="2019993"/>
          </a:xfrm>
          <a:prstGeom prst="roundRect">
            <a:avLst>
              <a:gd name="adj" fmla="val 15667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11253" b="22941"/>
          <a:stretch/>
        </p:blipFill>
        <p:spPr>
          <a:xfrm>
            <a:off x="7711810" y="4315046"/>
            <a:ext cx="482868" cy="487756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063120" y="4973695"/>
            <a:ext cx="2240280" cy="777240"/>
          </a:xfrm>
          <a:prstGeom prst="roundRect">
            <a:avLst>
              <a:gd name="adj" fmla="val 116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Perception Score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Popularity Score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4106" y="4255414"/>
            <a:ext cx="5029200" cy="2020595"/>
          </a:xfrm>
          <a:prstGeom prst="roundRect">
            <a:avLst>
              <a:gd name="adj" fmla="val 15667"/>
            </a:avLst>
          </a:prstGeom>
          <a:solidFill>
            <a:srgbClr val="99D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b="12745"/>
          <a:stretch/>
        </p:blipFill>
        <p:spPr>
          <a:xfrm>
            <a:off x="1413559" y="4309428"/>
            <a:ext cx="510501" cy="456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60930" y="4367412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600" b="1" dirty="0">
                <a:solidFill>
                  <a:schemeClr val="accent1">
                    <a:lumMod val="10000"/>
                  </a:schemeClr>
                </a:solidFill>
                <a:cs typeface="Segoe UI Light" panose="020B0502040204020203" pitchFamily="34" charset="0"/>
              </a:rPr>
              <a:t>Financial Score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9638" y="4821290"/>
            <a:ext cx="2240280" cy="1351331"/>
          </a:xfrm>
          <a:prstGeom prst="roundRect">
            <a:avLst>
              <a:gd name="adj" fmla="val 116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Perception Score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Popularity Score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Demand Analysis</a:t>
            </a:r>
          </a:p>
        </p:txBody>
      </p:sp>
      <p:cxnSp>
        <p:nvCxnSpPr>
          <p:cNvPr id="31" name="Elbow Connector 30"/>
          <p:cNvCxnSpPr>
            <a:stCxn id="7" idx="0"/>
            <a:endCxn id="11" idx="0"/>
          </p:cNvCxnSpPr>
          <p:nvPr/>
        </p:nvCxnSpPr>
        <p:spPr>
          <a:xfrm rot="16200000" flipH="1">
            <a:off x="6038117" y="1086003"/>
            <a:ext cx="602" cy="6339425"/>
          </a:xfrm>
          <a:prstGeom prst="bentConnector3">
            <a:avLst>
              <a:gd name="adj1" fmla="val -37973422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513321759"/>
              </p:ext>
            </p:extLst>
          </p:nvPr>
        </p:nvGraphicFramePr>
        <p:xfrm>
          <a:off x="3343387" y="1132501"/>
          <a:ext cx="5120034" cy="130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5903404" y="2488047"/>
            <a:ext cx="0" cy="486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7161B-0168-4B93-BCF9-7E47ED44897A}"/>
              </a:ext>
            </a:extLst>
          </p:cNvPr>
          <p:cNvSpPr/>
          <p:nvPr/>
        </p:nvSpPr>
        <p:spPr>
          <a:xfrm>
            <a:off x="2630195" y="4973695"/>
            <a:ext cx="2240280" cy="773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Perception Impact Factor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Popularity Impact Factor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F083B-9FF5-4E67-9F06-480148CB1095}"/>
              </a:ext>
            </a:extLst>
          </p:cNvPr>
          <p:cNvSpPr/>
          <p:nvPr/>
        </p:nvSpPr>
        <p:spPr>
          <a:xfrm>
            <a:off x="8190937" y="4367412"/>
            <a:ext cx="216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600" b="1" dirty="0">
                <a:solidFill>
                  <a:schemeClr val="accent1">
                    <a:lumMod val="10000"/>
                  </a:schemeClr>
                </a:solidFill>
                <a:cs typeface="Segoe UI Light" panose="020B0502040204020203" pitchFamily="34" charset="0"/>
              </a:rPr>
              <a:t>Non-Financial 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823E8-49C0-40D8-A8FA-8FA6CB67975F}"/>
              </a:ext>
            </a:extLst>
          </p:cNvPr>
          <p:cNvSpPr/>
          <p:nvPr/>
        </p:nvSpPr>
        <p:spPr>
          <a:xfrm>
            <a:off x="9208131" y="4973695"/>
            <a:ext cx="2236649" cy="773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Perception Impact Factor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Popularity Impact Factor</a:t>
            </a:r>
          </a:p>
        </p:txBody>
      </p:sp>
    </p:spTree>
    <p:extLst>
      <p:ext uri="{BB962C8B-B14F-4D97-AF65-F5344CB8AC3E}">
        <p14:creationId xmlns:p14="http://schemas.microsoft.com/office/powerpoint/2010/main" val="13156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D5AEE9-1275-42BE-9FE1-A92D3255B751}"/>
              </a:ext>
            </a:extLst>
          </p:cNvPr>
          <p:cNvSpPr/>
          <p:nvPr/>
        </p:nvSpPr>
        <p:spPr>
          <a:xfrm>
            <a:off x="174610" y="1167862"/>
            <a:ext cx="11842780" cy="55654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57406" y="1124769"/>
            <a:ext cx="5145028" cy="708310"/>
            <a:chOff x="4090507" y="2843106"/>
            <a:chExt cx="5145028" cy="7083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25"/>
            <a:stretch/>
          </p:blipFill>
          <p:spPr>
            <a:xfrm>
              <a:off x="4090507" y="2843106"/>
              <a:ext cx="842477" cy="70831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50964" y="2944252"/>
              <a:ext cx="428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/>
                <a:t>Brand Reputation Tracker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35763" y="1891329"/>
            <a:ext cx="11064240" cy="788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763" y="6315013"/>
            <a:ext cx="11064240" cy="788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16200000">
            <a:off x="303644" y="3956065"/>
            <a:ext cx="189764" cy="1745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1574806" y="3983775"/>
            <a:ext cx="189764" cy="1745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593754" y="1973364"/>
            <a:ext cx="2468880" cy="4209071"/>
            <a:chOff x="1060858" y="2236274"/>
            <a:chExt cx="2987344" cy="5092976"/>
          </a:xfrm>
        </p:grpSpPr>
        <p:sp>
          <p:nvSpPr>
            <p:cNvPr id="27" name="Rounded Rectangle 26"/>
            <p:cNvSpPr/>
            <p:nvPr/>
          </p:nvSpPr>
          <p:spPr>
            <a:xfrm>
              <a:off x="1060858" y="2236274"/>
              <a:ext cx="2987344" cy="5092976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05" b="26320"/>
            <a:stretch/>
          </p:blipFill>
          <p:spPr>
            <a:xfrm>
              <a:off x="1536077" y="2607514"/>
              <a:ext cx="2036904" cy="899801"/>
            </a:xfrm>
            <a:prstGeom prst="rect">
              <a:avLst/>
            </a:prstGeom>
            <a:ln w="19050">
              <a:noFill/>
              <a:prstDash val="dash"/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C7C990-00C8-4DD9-BFB6-A3E8EAF90B7F}"/>
              </a:ext>
            </a:extLst>
          </p:cNvPr>
          <p:cNvGrpSpPr/>
          <p:nvPr/>
        </p:nvGrpSpPr>
        <p:grpSpPr>
          <a:xfrm>
            <a:off x="1172308" y="3023811"/>
            <a:ext cx="1480023" cy="228600"/>
            <a:chOff x="943129" y="3232717"/>
            <a:chExt cx="1480023" cy="88941"/>
          </a:xfrm>
        </p:grpSpPr>
        <p:sp>
          <p:nvSpPr>
            <p:cNvPr id="36" name="Rectangle 35"/>
            <p:cNvSpPr/>
            <p:nvPr/>
          </p:nvSpPr>
          <p:spPr>
            <a:xfrm>
              <a:off x="943129" y="3236730"/>
              <a:ext cx="1480023" cy="8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57121" y="3232717"/>
              <a:ext cx="1010875" cy="849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064338" y="3385373"/>
            <a:ext cx="1930056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Financial Scores</a:t>
            </a:r>
            <a:br>
              <a:rPr lang="en-US" sz="1400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30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60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b="12745"/>
          <a:stretch/>
        </p:blipFill>
        <p:spPr>
          <a:xfrm>
            <a:off x="725109" y="3766143"/>
            <a:ext cx="348679" cy="311756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995063" y="4613295"/>
            <a:ext cx="2108157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Non-Financial Scores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50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70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11253" b="22941"/>
          <a:stretch/>
        </p:blipFill>
        <p:spPr>
          <a:xfrm>
            <a:off x="675408" y="4921306"/>
            <a:ext cx="399065" cy="403105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3393160" y="1973363"/>
            <a:ext cx="2468880" cy="4209072"/>
            <a:chOff x="3561501" y="2193168"/>
            <a:chExt cx="2468880" cy="420907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949" y="2260407"/>
              <a:ext cx="1213984" cy="1213984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3561501" y="2193168"/>
              <a:ext cx="2468880" cy="4209072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29154" y="3023811"/>
            <a:ext cx="1480023" cy="228600"/>
            <a:chOff x="1106905" y="3452522"/>
            <a:chExt cx="1480023" cy="88941"/>
          </a:xfrm>
        </p:grpSpPr>
        <p:sp>
          <p:nvSpPr>
            <p:cNvPr id="43" name="Rectangle 42"/>
            <p:cNvSpPr/>
            <p:nvPr/>
          </p:nvSpPr>
          <p:spPr>
            <a:xfrm>
              <a:off x="1106905" y="3456535"/>
              <a:ext cx="1480023" cy="8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20897" y="3452522"/>
              <a:ext cx="1010875" cy="849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3865715" y="3385373"/>
            <a:ext cx="1930056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Financial Scores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35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50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796440" y="4613295"/>
            <a:ext cx="2111236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Non-Financial Scores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50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70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192566" y="1973364"/>
            <a:ext cx="2468880" cy="4209071"/>
            <a:chOff x="5714894" y="2234116"/>
            <a:chExt cx="2987345" cy="509297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192" y="2718970"/>
              <a:ext cx="2494749" cy="586051"/>
            </a:xfrm>
            <a:prstGeom prst="rect">
              <a:avLst/>
            </a:prstGeom>
          </p:spPr>
        </p:pic>
        <p:sp>
          <p:nvSpPr>
            <p:cNvPr id="29" name="Rounded Rectangle 28"/>
            <p:cNvSpPr/>
            <p:nvPr/>
          </p:nvSpPr>
          <p:spPr>
            <a:xfrm>
              <a:off x="5714894" y="2234116"/>
              <a:ext cx="2987345" cy="5092976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41094" y="3023811"/>
            <a:ext cx="1480023" cy="228600"/>
            <a:chOff x="1106905" y="3452522"/>
            <a:chExt cx="1480023" cy="88941"/>
          </a:xfrm>
        </p:grpSpPr>
        <p:sp>
          <p:nvSpPr>
            <p:cNvPr id="46" name="Rectangle 45"/>
            <p:cNvSpPr/>
            <p:nvPr/>
          </p:nvSpPr>
          <p:spPr>
            <a:xfrm>
              <a:off x="1106905" y="3456535"/>
              <a:ext cx="1480023" cy="8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noFill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12361" y="3452522"/>
              <a:ext cx="835434" cy="849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noFill/>
              </a:endParaRP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6665121" y="3385373"/>
            <a:ext cx="1930056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Financial Scores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30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50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595845" y="4613295"/>
            <a:ext cx="2111237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Non-Financial Scores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50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70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991973" y="1973364"/>
            <a:ext cx="2468880" cy="4209071"/>
            <a:chOff x="8809153" y="2215910"/>
            <a:chExt cx="2987345" cy="509297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629" y="2376760"/>
              <a:ext cx="1996395" cy="1328705"/>
            </a:xfrm>
            <a:prstGeom prst="rect">
              <a:avLst/>
            </a:prstGeom>
          </p:spPr>
        </p:pic>
        <p:sp>
          <p:nvSpPr>
            <p:cNvPr id="33" name="Rounded Rectangle 32"/>
            <p:cNvSpPr/>
            <p:nvPr/>
          </p:nvSpPr>
          <p:spPr>
            <a:xfrm>
              <a:off x="8809153" y="2215910"/>
              <a:ext cx="2987345" cy="5092976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560890" y="3023811"/>
            <a:ext cx="1480023" cy="228600"/>
            <a:chOff x="1106905" y="3452522"/>
            <a:chExt cx="1480023" cy="88941"/>
          </a:xfrm>
        </p:grpSpPr>
        <p:sp>
          <p:nvSpPr>
            <p:cNvPr id="49" name="Rectangle 48"/>
            <p:cNvSpPr/>
            <p:nvPr/>
          </p:nvSpPr>
          <p:spPr>
            <a:xfrm>
              <a:off x="1106905" y="3456535"/>
              <a:ext cx="1480023" cy="84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12361" y="3452522"/>
              <a:ext cx="835434" cy="849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9464528" y="3385373"/>
            <a:ext cx="1930056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Financial Scores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40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45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9395252" y="4613295"/>
            <a:ext cx="2133719" cy="9215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10000"/>
                  </a:schemeClr>
                </a:solidFill>
              </a:rPr>
              <a:t>Non-Financial Scores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Perception Score: 50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>
                    <a:lumMod val="10000"/>
                  </a:schemeClr>
                </a:solidFill>
              </a:rPr>
              <a:t>Popularity Score: 70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9D42F920-CDDB-4298-B46A-7C34EF3B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Aggregated Scores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AA63340-2331-4E2C-978A-33C518FEF3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b="12745"/>
          <a:stretch/>
        </p:blipFill>
        <p:spPr>
          <a:xfrm>
            <a:off x="3526112" y="3766143"/>
            <a:ext cx="348679" cy="31175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8B80BA8-BA72-41FD-8415-C618CD1AFC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11253" b="22941"/>
          <a:stretch/>
        </p:blipFill>
        <p:spPr>
          <a:xfrm>
            <a:off x="3481159" y="4921306"/>
            <a:ext cx="399065" cy="4031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03346F7-C3DE-4D32-BB53-DFF3911C62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b="12745"/>
          <a:stretch/>
        </p:blipFill>
        <p:spPr>
          <a:xfrm>
            <a:off x="6322343" y="3766143"/>
            <a:ext cx="348679" cy="31175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830F669-C8AE-42C7-8FF6-FF81CC5F01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11253" b="22941"/>
          <a:stretch/>
        </p:blipFill>
        <p:spPr>
          <a:xfrm>
            <a:off x="6279767" y="4921306"/>
            <a:ext cx="399065" cy="40310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403BA2-35DE-4662-A950-9DB9CB5588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b="12745"/>
          <a:stretch/>
        </p:blipFill>
        <p:spPr>
          <a:xfrm>
            <a:off x="9120949" y="3766143"/>
            <a:ext cx="348679" cy="31175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AFE74D2-B9BA-4F8C-B286-67A52C5CEA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11253" b="22941"/>
          <a:stretch/>
        </p:blipFill>
        <p:spPr>
          <a:xfrm>
            <a:off x="9078373" y="4921306"/>
            <a:ext cx="399065" cy="40310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6D3E47-3F47-414A-A961-E6B21FA583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6249924" y="2527848"/>
            <a:ext cx="429774" cy="42977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B6BD582-92B7-4AC7-ACE3-80816DE81081}"/>
              </a:ext>
            </a:extLst>
          </p:cNvPr>
          <p:cNvSpPr txBox="1"/>
          <p:nvPr/>
        </p:nvSpPr>
        <p:spPr>
          <a:xfrm>
            <a:off x="594733" y="292061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</a:t>
            </a:r>
          </a:p>
          <a:p>
            <a:r>
              <a:rPr lang="en-IN" sz="1200" dirty="0"/>
              <a:t>Health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D9DDD5-A951-4761-913D-1E74CEC011EF}"/>
              </a:ext>
            </a:extLst>
          </p:cNvPr>
          <p:cNvSpPr txBox="1"/>
          <p:nvPr/>
        </p:nvSpPr>
        <p:spPr>
          <a:xfrm>
            <a:off x="3364087" y="290663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</a:t>
            </a:r>
          </a:p>
          <a:p>
            <a:r>
              <a:rPr lang="en-IN" sz="1200" dirty="0"/>
              <a:t>Health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DC901-0F27-4C3B-BB5D-BA9A7694C915}"/>
              </a:ext>
            </a:extLst>
          </p:cNvPr>
          <p:cNvSpPr txBox="1"/>
          <p:nvPr/>
        </p:nvSpPr>
        <p:spPr>
          <a:xfrm>
            <a:off x="6146930" y="289527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</a:t>
            </a:r>
          </a:p>
          <a:p>
            <a:r>
              <a:rPr lang="en-IN" sz="1200" dirty="0"/>
              <a:t>Health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177A07-8449-4E49-A95B-9B7F37579761}"/>
              </a:ext>
            </a:extLst>
          </p:cNvPr>
          <p:cNvSpPr txBox="1"/>
          <p:nvPr/>
        </p:nvSpPr>
        <p:spPr>
          <a:xfrm>
            <a:off x="8964077" y="2920617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</a:t>
            </a:r>
          </a:p>
          <a:p>
            <a:r>
              <a:rPr lang="en-IN" sz="1200" dirty="0"/>
              <a:t>Health </a:t>
            </a:r>
          </a:p>
        </p:txBody>
      </p:sp>
    </p:spTree>
    <p:extLst>
      <p:ext uri="{BB962C8B-B14F-4D97-AF65-F5344CB8AC3E}">
        <p14:creationId xmlns:p14="http://schemas.microsoft.com/office/powerpoint/2010/main" val="23490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1F0B67B-2448-4A02-863E-8F6D243DED57}"/>
              </a:ext>
            </a:extLst>
          </p:cNvPr>
          <p:cNvSpPr/>
          <p:nvPr/>
        </p:nvSpPr>
        <p:spPr>
          <a:xfrm>
            <a:off x="174610" y="1167862"/>
            <a:ext cx="11842780" cy="55654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Isosceles Triangle 6"/>
          <p:cNvSpPr/>
          <p:nvPr/>
        </p:nvSpPr>
        <p:spPr>
          <a:xfrm rot="16200000">
            <a:off x="174811" y="2660395"/>
            <a:ext cx="336177" cy="309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1584523" y="2660395"/>
            <a:ext cx="336177" cy="309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83" y="1981995"/>
            <a:ext cx="1468920" cy="146892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561502" y="2000659"/>
            <a:ext cx="2131081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411" y="1918625"/>
            <a:ext cx="11064240" cy="7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411" y="3611059"/>
            <a:ext cx="11064240" cy="7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25771" y="2000660"/>
            <a:ext cx="2131081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6" y="2072010"/>
            <a:ext cx="1391232" cy="1391232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4" y="2498351"/>
            <a:ext cx="2061776" cy="48434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297229" y="2000660"/>
            <a:ext cx="2131043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02" y="2230579"/>
            <a:ext cx="1649913" cy="109810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9032918" y="2000660"/>
            <a:ext cx="2131081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1106905" y="3264026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0897" y="3260013"/>
            <a:ext cx="1010875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87031" y="3264026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01023" y="3260013"/>
            <a:ext cx="1010875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2194" y="3267818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77650" y="3263805"/>
            <a:ext cx="835434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23417" y="3267818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28873" y="3263805"/>
            <a:ext cx="835434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0649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5938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4811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227506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97832" y="3730442"/>
            <a:ext cx="10490231" cy="2676074"/>
          </a:xfrm>
          <a:prstGeom prst="roundRect">
            <a:avLst>
              <a:gd name="adj" fmla="val 6040"/>
            </a:avLst>
          </a:prstGeom>
          <a:noFill/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6" y="3825545"/>
            <a:ext cx="2061776" cy="48434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861866" y="4547937"/>
            <a:ext cx="4937760" cy="1744579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400" b="1" u="sng" dirty="0">
                <a:solidFill>
                  <a:schemeClr val="accent1">
                    <a:lumMod val="10000"/>
                  </a:schemeClr>
                </a:solidFill>
              </a:rPr>
              <a:t>Top Themes / 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Post Brexit policies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Aberdeen SLI Merger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Ryder Cup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….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057988" y="4547936"/>
            <a:ext cx="4938873" cy="1744579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400" b="1" u="sng" dirty="0">
                <a:solidFill>
                  <a:schemeClr val="accent1">
                    <a:lumMod val="10000"/>
                  </a:schemeClr>
                </a:solidFill>
              </a:rPr>
              <a:t>Top Financial Products/Categories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UK Equity Income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accent1">
                    <a:lumMod val="10000"/>
                  </a:schemeClr>
                </a:solidFill>
              </a:rPr>
              <a:t>MyFolio</a:t>
            </a:r>
            <a:endParaRPr lang="en-IN" sz="12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GARS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138863" y="5919537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View More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9583309" y="5919537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View More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3B65E97-3606-44C2-B9BE-63D6F20B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ASI Top Trends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0515E85-A4A7-4FF8-8107-43E9836B7D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6249924" y="5090938"/>
            <a:ext cx="429774" cy="42977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575C8B5-6F81-42D9-92E4-E519D48381A4}"/>
              </a:ext>
            </a:extLst>
          </p:cNvPr>
          <p:cNvGrpSpPr/>
          <p:nvPr/>
        </p:nvGrpSpPr>
        <p:grpSpPr>
          <a:xfrm>
            <a:off x="3357406" y="1124769"/>
            <a:ext cx="5145028" cy="708310"/>
            <a:chOff x="4090507" y="2843106"/>
            <a:chExt cx="5145028" cy="70831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53A479D-9D53-4FFC-B7FB-879E26176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25"/>
            <a:stretch/>
          </p:blipFill>
          <p:spPr>
            <a:xfrm>
              <a:off x="4090507" y="2843106"/>
              <a:ext cx="842477" cy="70831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DD131-8FE0-422E-BEC4-7BC9815EC7F8}"/>
                </a:ext>
              </a:extLst>
            </p:cNvPr>
            <p:cNvSpPr txBox="1"/>
            <p:nvPr/>
          </p:nvSpPr>
          <p:spPr>
            <a:xfrm>
              <a:off x="4950964" y="2944252"/>
              <a:ext cx="428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/>
                <a:t>Brand Reputation Tracker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60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6" y="1049344"/>
            <a:ext cx="11741914" cy="5468586"/>
          </a:xfrm>
          <a:prstGeom prst="rect">
            <a:avLst/>
          </a:prstGeom>
          <a:effectLst/>
        </p:spPr>
      </p:pic>
      <p:sp>
        <p:nvSpPr>
          <p:cNvPr id="11" name="Rounded Rectangle 10"/>
          <p:cNvSpPr/>
          <p:nvPr/>
        </p:nvSpPr>
        <p:spPr>
          <a:xfrm>
            <a:off x="1191126" y="1578732"/>
            <a:ext cx="9456821" cy="4856647"/>
          </a:xfrm>
          <a:prstGeom prst="roundRect">
            <a:avLst>
              <a:gd name="adj" fmla="val 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251278" y="2196565"/>
            <a:ext cx="9180103" cy="4050564"/>
          </a:xfrm>
          <a:prstGeom prst="rect">
            <a:avLst/>
          </a:prstGeom>
          <a:solidFill>
            <a:srgbClr val="D3F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>
            <a:off x="1297579" y="2240242"/>
            <a:ext cx="1455829" cy="41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5">
                    <a:lumMod val="10000"/>
                  </a:schemeClr>
                </a:solidFill>
              </a:rPr>
              <a:t>Demand Analysis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761416" y="2240242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Popularity Impact Factor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229278" y="2240242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200" dirty="0">
                <a:solidFill>
                  <a:srgbClr val="FFFFFF"/>
                </a:solidFill>
              </a:rPr>
              <a:t>Perception Impact Factor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57288" y="2840519"/>
            <a:ext cx="4434245" cy="2680761"/>
            <a:chOff x="5483572" y="3406217"/>
            <a:chExt cx="4434245" cy="2680761"/>
          </a:xfrm>
        </p:grpSpPr>
        <p:grpSp>
          <p:nvGrpSpPr>
            <p:cNvPr id="55" name="Group 54"/>
            <p:cNvGrpSpPr/>
            <p:nvPr/>
          </p:nvGrpSpPr>
          <p:grpSpPr>
            <a:xfrm>
              <a:off x="5483572" y="3406217"/>
              <a:ext cx="4434245" cy="2680761"/>
              <a:chOff x="3726961" y="3406217"/>
              <a:chExt cx="4434245" cy="268076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726961" y="3692321"/>
                <a:ext cx="4242282" cy="2394657"/>
                <a:chOff x="3726961" y="3692321"/>
                <a:chExt cx="4242282" cy="2394657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5830875" y="3692321"/>
                  <a:ext cx="0" cy="239465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cxnSpLocks/>
                </p:cNvCxnSpPr>
                <p:nvPr/>
              </p:nvCxnSpPr>
              <p:spPr>
                <a:xfrm rot="16200000">
                  <a:off x="5848102" y="2714175"/>
                  <a:ext cx="0" cy="42422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ounded Rectangle 61"/>
              <p:cNvSpPr/>
              <p:nvPr/>
            </p:nvSpPr>
            <p:spPr>
              <a:xfrm>
                <a:off x="7123400" y="4530936"/>
                <a:ext cx="1037806" cy="304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accent5">
                        <a:lumMod val="10000"/>
                      </a:schemeClr>
                    </a:solidFill>
                  </a:rPr>
                  <a:t>Sales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210643" y="3406217"/>
                <a:ext cx="1315202" cy="304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accent5">
                        <a:lumMod val="10000"/>
                      </a:schemeClr>
                    </a:solidFill>
                  </a:rPr>
                  <a:t>Popularity 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254" y="5014792"/>
              <a:ext cx="912085" cy="91208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225" y="3437858"/>
              <a:ext cx="1045253" cy="1045253"/>
            </a:xfrm>
            <a:prstGeom prst="rect">
              <a:avLst/>
            </a:prstGeom>
            <a:ln w="19050">
              <a:noFill/>
              <a:prstDash val="dash"/>
            </a:ln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117" y="4305904"/>
              <a:ext cx="1549043" cy="363892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113" y="5046436"/>
              <a:ext cx="1126914" cy="750019"/>
            </a:xfrm>
            <a:prstGeom prst="rect">
              <a:avLst/>
            </a:prstGeom>
          </p:spPr>
        </p:pic>
      </p:grpSp>
      <p:sp>
        <p:nvSpPr>
          <p:cNvPr id="67" name="Rectangle 66"/>
          <p:cNvSpPr/>
          <p:nvPr/>
        </p:nvSpPr>
        <p:spPr>
          <a:xfrm>
            <a:off x="1284277" y="5707700"/>
            <a:ext cx="66160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900" dirty="0">
                <a:solidFill>
                  <a:schemeClr val="accent1">
                    <a:lumMod val="10000"/>
                  </a:schemeClr>
                </a:solidFill>
              </a:rPr>
              <a:t>Correlating Popularity measures with Sales. Measuring the degree or impact a particular theme or sentiment has in sales of a product or class of products. An Demand Analysis measures the popularity of a product and class of product in the industry and compares the sales within ASI with the  in-industry demand, and helps by providing a benchmarks that can help business.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987594" y="5888762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Back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4903873" y="17029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UK Equity Income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9B82B08-973D-4FF3-B4D0-8768B11B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7066"/>
              </p:ext>
            </p:extLst>
          </p:nvPr>
        </p:nvGraphicFramePr>
        <p:xfrm>
          <a:off x="1479235" y="3210620"/>
          <a:ext cx="4418920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4730">
                  <a:extLst>
                    <a:ext uri="{9D8B030D-6E8A-4147-A177-3AD203B41FA5}">
                      <a16:colId xmlns:a16="http://schemas.microsoft.com/office/drawing/2014/main" val="2040940889"/>
                    </a:ext>
                  </a:extLst>
                </a:gridCol>
                <a:gridCol w="1104730">
                  <a:extLst>
                    <a:ext uri="{9D8B030D-6E8A-4147-A177-3AD203B41FA5}">
                      <a16:colId xmlns:a16="http://schemas.microsoft.com/office/drawing/2014/main" val="49611076"/>
                    </a:ext>
                  </a:extLst>
                </a:gridCol>
                <a:gridCol w="1104730">
                  <a:extLst>
                    <a:ext uri="{9D8B030D-6E8A-4147-A177-3AD203B41FA5}">
                      <a16:colId xmlns:a16="http://schemas.microsoft.com/office/drawing/2014/main" val="3708381127"/>
                    </a:ext>
                  </a:extLst>
                </a:gridCol>
                <a:gridCol w="1104730">
                  <a:extLst>
                    <a:ext uri="{9D8B030D-6E8A-4147-A177-3AD203B41FA5}">
                      <a16:colId xmlns:a16="http://schemas.microsoft.com/office/drawing/2014/main" val="10554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Analyst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66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7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0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2299"/>
                  </a:ext>
                </a:extLst>
              </a:tr>
            </a:tbl>
          </a:graphicData>
        </a:graphic>
      </p:graphicFrame>
      <p:sp>
        <p:nvSpPr>
          <p:cNvPr id="71" name="Rounded Rectangle 71">
            <a:extLst>
              <a:ext uri="{FF2B5EF4-FFF2-40B4-BE49-F238E27FC236}">
                <a16:creationId xmlns:a16="http://schemas.microsoft.com/office/drawing/2014/main" id="{4B7D5387-112E-45C1-BA96-1C66DB788BD6}"/>
              </a:ext>
            </a:extLst>
          </p:cNvPr>
          <p:cNvSpPr/>
          <p:nvPr/>
        </p:nvSpPr>
        <p:spPr>
          <a:xfrm>
            <a:off x="7094463" y="2408889"/>
            <a:ext cx="2587104" cy="3735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u="sng" dirty="0">
                <a:solidFill>
                  <a:srgbClr val="262618"/>
                </a:solidFill>
              </a:rPr>
              <a:t>Popularity vs Sales Matrix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A73CAD71-487A-4051-9E57-9453FE5D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Category level</a:t>
            </a:r>
          </a:p>
        </p:txBody>
      </p:sp>
    </p:spTree>
    <p:extLst>
      <p:ext uri="{BB962C8B-B14F-4D97-AF65-F5344CB8AC3E}">
        <p14:creationId xmlns:p14="http://schemas.microsoft.com/office/powerpoint/2010/main" val="231837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6" y="1049344"/>
            <a:ext cx="11741914" cy="5468586"/>
          </a:xfrm>
          <a:prstGeom prst="rect">
            <a:avLst/>
          </a:prstGeom>
          <a:effectLst/>
        </p:spPr>
      </p:pic>
      <p:sp>
        <p:nvSpPr>
          <p:cNvPr id="11" name="Rounded Rectangle 10"/>
          <p:cNvSpPr/>
          <p:nvPr/>
        </p:nvSpPr>
        <p:spPr>
          <a:xfrm>
            <a:off x="1191126" y="1578732"/>
            <a:ext cx="9456821" cy="4856647"/>
          </a:xfrm>
          <a:prstGeom prst="roundRect">
            <a:avLst>
              <a:gd name="adj" fmla="val 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311434" y="2141042"/>
            <a:ext cx="9180103" cy="4174814"/>
          </a:xfrm>
          <a:prstGeom prst="rect">
            <a:avLst/>
          </a:prstGeom>
          <a:solidFill>
            <a:srgbClr val="D3F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360307" y="2182214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FFFF"/>
                </a:solidFill>
              </a:rPr>
              <a:t>Demand Analysis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824144" y="2182214"/>
            <a:ext cx="1455829" cy="41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5">
                    <a:lumMod val="10000"/>
                  </a:schemeClr>
                </a:solidFill>
              </a:rPr>
              <a:t>Popularity Impact Factor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292006" y="2182214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200" dirty="0">
                <a:solidFill>
                  <a:srgbClr val="FFFFFF"/>
                </a:solidFill>
              </a:rPr>
              <a:t>Perception Impact Factor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7953" y="5699248"/>
            <a:ext cx="55467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900" dirty="0">
                <a:solidFill>
                  <a:srgbClr val="DCDCDC">
                    <a:lumMod val="10000"/>
                  </a:srgbClr>
                </a:solidFill>
              </a:rPr>
              <a:t>Measures the rate of decline of a particular theme/topic in a 12/24 month window frame. Helps classify the popularity into three buckets 1. Short term Buzz 2. Medium term Impacts 3. Persistent trends</a:t>
            </a:r>
          </a:p>
          <a:p>
            <a:pPr lvl="0"/>
            <a:r>
              <a:rPr lang="en-IN" sz="900" dirty="0">
                <a:solidFill>
                  <a:srgbClr val="DCDCDC">
                    <a:lumMod val="10000"/>
                  </a:srgbClr>
                </a:solidFill>
              </a:rPr>
              <a:t>This can help understand the lifecycle of each popular theme/ topic that influences specific market trends.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78656" y="3274950"/>
            <a:ext cx="3355681" cy="2613293"/>
            <a:chOff x="7613539" y="2455321"/>
            <a:chExt cx="1799141" cy="239465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900313" y="2455321"/>
              <a:ext cx="0" cy="23946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>
              <a:off x="8513110" y="3634951"/>
              <a:ext cx="0" cy="17991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 flipV="1">
            <a:off x="7333421" y="3729789"/>
            <a:ext cx="765040" cy="1625944"/>
          </a:xfrm>
          <a:custGeom>
            <a:avLst/>
            <a:gdLst>
              <a:gd name="connsiteX0" fmla="*/ 0 w 1515979"/>
              <a:gd name="connsiteY0" fmla="*/ 639422 h 639422"/>
              <a:gd name="connsiteX1" fmla="*/ 481263 w 1515979"/>
              <a:gd name="connsiteY1" fmla="*/ 627390 h 639422"/>
              <a:gd name="connsiteX2" fmla="*/ 589547 w 1515979"/>
              <a:gd name="connsiteY2" fmla="*/ 603327 h 639422"/>
              <a:gd name="connsiteX3" fmla="*/ 625642 w 1515979"/>
              <a:gd name="connsiteY3" fmla="*/ 579264 h 639422"/>
              <a:gd name="connsiteX4" fmla="*/ 697832 w 1515979"/>
              <a:gd name="connsiteY4" fmla="*/ 567232 h 639422"/>
              <a:gd name="connsiteX5" fmla="*/ 745958 w 1515979"/>
              <a:gd name="connsiteY5" fmla="*/ 531138 h 639422"/>
              <a:gd name="connsiteX6" fmla="*/ 794084 w 1515979"/>
              <a:gd name="connsiteY6" fmla="*/ 519106 h 639422"/>
              <a:gd name="connsiteX7" fmla="*/ 830179 w 1515979"/>
              <a:gd name="connsiteY7" fmla="*/ 507074 h 639422"/>
              <a:gd name="connsiteX8" fmla="*/ 878305 w 1515979"/>
              <a:gd name="connsiteY8" fmla="*/ 470980 h 639422"/>
              <a:gd name="connsiteX9" fmla="*/ 914400 w 1515979"/>
              <a:gd name="connsiteY9" fmla="*/ 446917 h 639422"/>
              <a:gd name="connsiteX10" fmla="*/ 974558 w 1515979"/>
              <a:gd name="connsiteY10" fmla="*/ 398790 h 639422"/>
              <a:gd name="connsiteX11" fmla="*/ 986590 w 1515979"/>
              <a:gd name="connsiteY11" fmla="*/ 350664 h 639422"/>
              <a:gd name="connsiteX12" fmla="*/ 1070811 w 1515979"/>
              <a:gd name="connsiteY12" fmla="*/ 242380 h 639422"/>
              <a:gd name="connsiteX13" fmla="*/ 1082842 w 1515979"/>
              <a:gd name="connsiteY13" fmla="*/ 206285 h 639422"/>
              <a:gd name="connsiteX14" fmla="*/ 1215190 w 1515979"/>
              <a:gd name="connsiteY14" fmla="*/ 122064 h 639422"/>
              <a:gd name="connsiteX15" fmla="*/ 1287379 w 1515979"/>
              <a:gd name="connsiteY15" fmla="*/ 73938 h 639422"/>
              <a:gd name="connsiteX16" fmla="*/ 1323474 w 1515979"/>
              <a:gd name="connsiteY16" fmla="*/ 49874 h 639422"/>
              <a:gd name="connsiteX17" fmla="*/ 1395663 w 1515979"/>
              <a:gd name="connsiteY17" fmla="*/ 25811 h 639422"/>
              <a:gd name="connsiteX18" fmla="*/ 1455821 w 1515979"/>
              <a:gd name="connsiteY18" fmla="*/ 1748 h 639422"/>
              <a:gd name="connsiteX19" fmla="*/ 1515979 w 1515979"/>
              <a:gd name="connsiteY19" fmla="*/ 1748 h 63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5979" h="639422">
                <a:moveTo>
                  <a:pt x="0" y="639422"/>
                </a:moveTo>
                <a:lnTo>
                  <a:pt x="481263" y="627390"/>
                </a:lnTo>
                <a:cubicBezTo>
                  <a:pt x="501513" y="626510"/>
                  <a:pt x="563815" y="616193"/>
                  <a:pt x="589547" y="603327"/>
                </a:cubicBezTo>
                <a:cubicBezTo>
                  <a:pt x="602481" y="596860"/>
                  <a:pt x="611924" y="583837"/>
                  <a:pt x="625642" y="579264"/>
                </a:cubicBezTo>
                <a:cubicBezTo>
                  <a:pt x="648785" y="571550"/>
                  <a:pt x="673769" y="571243"/>
                  <a:pt x="697832" y="567232"/>
                </a:cubicBezTo>
                <a:cubicBezTo>
                  <a:pt x="713874" y="555201"/>
                  <a:pt x="728023" y="540106"/>
                  <a:pt x="745958" y="531138"/>
                </a:cubicBezTo>
                <a:cubicBezTo>
                  <a:pt x="760748" y="523743"/>
                  <a:pt x="778185" y="523649"/>
                  <a:pt x="794084" y="519106"/>
                </a:cubicBezTo>
                <a:cubicBezTo>
                  <a:pt x="806279" y="515622"/>
                  <a:pt x="818147" y="511085"/>
                  <a:pt x="830179" y="507074"/>
                </a:cubicBezTo>
                <a:cubicBezTo>
                  <a:pt x="846221" y="495043"/>
                  <a:pt x="861988" y="482635"/>
                  <a:pt x="878305" y="470980"/>
                </a:cubicBezTo>
                <a:cubicBezTo>
                  <a:pt x="890072" y="462575"/>
                  <a:pt x="903109" y="455950"/>
                  <a:pt x="914400" y="446917"/>
                </a:cubicBezTo>
                <a:cubicBezTo>
                  <a:pt x="1000120" y="378340"/>
                  <a:pt x="863462" y="472853"/>
                  <a:pt x="974558" y="398790"/>
                </a:cubicBezTo>
                <a:cubicBezTo>
                  <a:pt x="978569" y="382748"/>
                  <a:pt x="979195" y="365454"/>
                  <a:pt x="986590" y="350664"/>
                </a:cubicBezTo>
                <a:cubicBezTo>
                  <a:pt x="1015374" y="293096"/>
                  <a:pt x="1031198" y="281991"/>
                  <a:pt x="1070811" y="242380"/>
                </a:cubicBezTo>
                <a:cubicBezTo>
                  <a:pt x="1074821" y="230348"/>
                  <a:pt x="1075807" y="216837"/>
                  <a:pt x="1082842" y="206285"/>
                </a:cubicBezTo>
                <a:cubicBezTo>
                  <a:pt x="1118001" y="153546"/>
                  <a:pt x="1159166" y="159414"/>
                  <a:pt x="1215190" y="122064"/>
                </a:cubicBezTo>
                <a:lnTo>
                  <a:pt x="1287379" y="73938"/>
                </a:lnTo>
                <a:cubicBezTo>
                  <a:pt x="1299411" y="65917"/>
                  <a:pt x="1309756" y="54447"/>
                  <a:pt x="1323474" y="49874"/>
                </a:cubicBezTo>
                <a:cubicBezTo>
                  <a:pt x="1347537" y="41853"/>
                  <a:pt x="1372113" y="35231"/>
                  <a:pt x="1395663" y="25811"/>
                </a:cubicBezTo>
                <a:cubicBezTo>
                  <a:pt x="1415716" y="17790"/>
                  <a:pt x="1434643" y="5984"/>
                  <a:pt x="1455821" y="1748"/>
                </a:cubicBezTo>
                <a:cubicBezTo>
                  <a:pt x="1475484" y="-2185"/>
                  <a:pt x="1495926" y="1748"/>
                  <a:pt x="1515979" y="17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7339263" y="3705725"/>
            <a:ext cx="2045369" cy="1650007"/>
          </a:xfrm>
          <a:custGeom>
            <a:avLst/>
            <a:gdLst>
              <a:gd name="connsiteX0" fmla="*/ 0 w 2057400"/>
              <a:gd name="connsiteY0" fmla="*/ 0 h 1448530"/>
              <a:gd name="connsiteX1" fmla="*/ 312821 w 2057400"/>
              <a:gd name="connsiteY1" fmla="*/ 24063 h 1448530"/>
              <a:gd name="connsiteX2" fmla="*/ 457200 w 2057400"/>
              <a:gd name="connsiteY2" fmla="*/ 72190 h 1448530"/>
              <a:gd name="connsiteX3" fmla="*/ 589548 w 2057400"/>
              <a:gd name="connsiteY3" fmla="*/ 96253 h 1448530"/>
              <a:gd name="connsiteX4" fmla="*/ 673769 w 2057400"/>
              <a:gd name="connsiteY4" fmla="*/ 120316 h 1448530"/>
              <a:gd name="connsiteX5" fmla="*/ 866274 w 2057400"/>
              <a:gd name="connsiteY5" fmla="*/ 132348 h 1448530"/>
              <a:gd name="connsiteX6" fmla="*/ 950495 w 2057400"/>
              <a:gd name="connsiteY6" fmla="*/ 144379 h 1448530"/>
              <a:gd name="connsiteX7" fmla="*/ 1022684 w 2057400"/>
              <a:gd name="connsiteY7" fmla="*/ 252663 h 1448530"/>
              <a:gd name="connsiteX8" fmla="*/ 1046748 w 2057400"/>
              <a:gd name="connsiteY8" fmla="*/ 276727 h 1448530"/>
              <a:gd name="connsiteX9" fmla="*/ 1094874 w 2057400"/>
              <a:gd name="connsiteY9" fmla="*/ 336885 h 1448530"/>
              <a:gd name="connsiteX10" fmla="*/ 1203158 w 2057400"/>
              <a:gd name="connsiteY10" fmla="*/ 457200 h 1448530"/>
              <a:gd name="connsiteX11" fmla="*/ 1227221 w 2057400"/>
              <a:gd name="connsiteY11" fmla="*/ 517358 h 1448530"/>
              <a:gd name="connsiteX12" fmla="*/ 1251284 w 2057400"/>
              <a:gd name="connsiteY12" fmla="*/ 553453 h 1448530"/>
              <a:gd name="connsiteX13" fmla="*/ 1275348 w 2057400"/>
              <a:gd name="connsiteY13" fmla="*/ 625642 h 1448530"/>
              <a:gd name="connsiteX14" fmla="*/ 1299411 w 2057400"/>
              <a:gd name="connsiteY14" fmla="*/ 709863 h 1448530"/>
              <a:gd name="connsiteX15" fmla="*/ 1335505 w 2057400"/>
              <a:gd name="connsiteY15" fmla="*/ 830179 h 1448530"/>
              <a:gd name="connsiteX16" fmla="*/ 1359569 w 2057400"/>
              <a:gd name="connsiteY16" fmla="*/ 962527 h 1448530"/>
              <a:gd name="connsiteX17" fmla="*/ 1371600 w 2057400"/>
              <a:gd name="connsiteY17" fmla="*/ 998621 h 1448530"/>
              <a:gd name="connsiteX18" fmla="*/ 1419726 w 2057400"/>
              <a:gd name="connsiteY18" fmla="*/ 1094874 h 1448530"/>
              <a:gd name="connsiteX19" fmla="*/ 1443790 w 2057400"/>
              <a:gd name="connsiteY19" fmla="*/ 1143000 h 1448530"/>
              <a:gd name="connsiteX20" fmla="*/ 1455821 w 2057400"/>
              <a:gd name="connsiteY20" fmla="*/ 1179095 h 1448530"/>
              <a:gd name="connsiteX21" fmla="*/ 1467853 w 2057400"/>
              <a:gd name="connsiteY21" fmla="*/ 1239253 h 1448530"/>
              <a:gd name="connsiteX22" fmla="*/ 1491916 w 2057400"/>
              <a:gd name="connsiteY22" fmla="*/ 1275348 h 1448530"/>
              <a:gd name="connsiteX23" fmla="*/ 1588169 w 2057400"/>
              <a:gd name="connsiteY23" fmla="*/ 1359569 h 1448530"/>
              <a:gd name="connsiteX24" fmla="*/ 1648326 w 2057400"/>
              <a:gd name="connsiteY24" fmla="*/ 1371600 h 1448530"/>
              <a:gd name="connsiteX25" fmla="*/ 1792705 w 2057400"/>
              <a:gd name="connsiteY25" fmla="*/ 1407695 h 1448530"/>
              <a:gd name="connsiteX26" fmla="*/ 1864895 w 2057400"/>
              <a:gd name="connsiteY26" fmla="*/ 1431758 h 1448530"/>
              <a:gd name="connsiteX27" fmla="*/ 2057400 w 2057400"/>
              <a:gd name="connsiteY27" fmla="*/ 1443790 h 144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57400" h="1448530">
                <a:moveTo>
                  <a:pt x="0" y="0"/>
                </a:moveTo>
                <a:cubicBezTo>
                  <a:pt x="104274" y="8021"/>
                  <a:pt x="209519" y="7752"/>
                  <a:pt x="312821" y="24063"/>
                </a:cubicBezTo>
                <a:cubicBezTo>
                  <a:pt x="362930" y="31975"/>
                  <a:pt x="408113" y="59385"/>
                  <a:pt x="457200" y="72190"/>
                </a:cubicBezTo>
                <a:cubicBezTo>
                  <a:pt x="500587" y="83508"/>
                  <a:pt x="545776" y="86526"/>
                  <a:pt x="589548" y="96253"/>
                </a:cubicBezTo>
                <a:cubicBezTo>
                  <a:pt x="618050" y="102587"/>
                  <a:pt x="644817" y="116540"/>
                  <a:pt x="673769" y="120316"/>
                </a:cubicBezTo>
                <a:cubicBezTo>
                  <a:pt x="737523" y="128632"/>
                  <a:pt x="802106" y="128337"/>
                  <a:pt x="866274" y="132348"/>
                </a:cubicBezTo>
                <a:cubicBezTo>
                  <a:pt x="894348" y="136358"/>
                  <a:pt x="925999" y="130090"/>
                  <a:pt x="950495" y="144379"/>
                </a:cubicBezTo>
                <a:cubicBezTo>
                  <a:pt x="1046594" y="200436"/>
                  <a:pt x="989484" y="197329"/>
                  <a:pt x="1022684" y="252663"/>
                </a:cubicBezTo>
                <a:cubicBezTo>
                  <a:pt x="1028520" y="262390"/>
                  <a:pt x="1038727" y="268706"/>
                  <a:pt x="1046748" y="276727"/>
                </a:cubicBezTo>
                <a:cubicBezTo>
                  <a:pt x="1067897" y="340175"/>
                  <a:pt x="1043044" y="290238"/>
                  <a:pt x="1094874" y="336885"/>
                </a:cubicBezTo>
                <a:cubicBezTo>
                  <a:pt x="1123215" y="362392"/>
                  <a:pt x="1181148" y="413180"/>
                  <a:pt x="1203158" y="457200"/>
                </a:cubicBezTo>
                <a:cubicBezTo>
                  <a:pt x="1212817" y="476517"/>
                  <a:pt x="1217562" y="498041"/>
                  <a:pt x="1227221" y="517358"/>
                </a:cubicBezTo>
                <a:cubicBezTo>
                  <a:pt x="1233688" y="530292"/>
                  <a:pt x="1245411" y="540239"/>
                  <a:pt x="1251284" y="553453"/>
                </a:cubicBezTo>
                <a:cubicBezTo>
                  <a:pt x="1261586" y="576632"/>
                  <a:pt x="1267327" y="601579"/>
                  <a:pt x="1275348" y="625642"/>
                </a:cubicBezTo>
                <a:cubicBezTo>
                  <a:pt x="1298394" y="694778"/>
                  <a:pt x="1276759" y="626807"/>
                  <a:pt x="1299411" y="709863"/>
                </a:cubicBezTo>
                <a:cubicBezTo>
                  <a:pt x="1320073" y="785624"/>
                  <a:pt x="1317232" y="775357"/>
                  <a:pt x="1335505" y="830179"/>
                </a:cubicBezTo>
                <a:cubicBezTo>
                  <a:pt x="1345243" y="898345"/>
                  <a:pt x="1343360" y="905795"/>
                  <a:pt x="1359569" y="962527"/>
                </a:cubicBezTo>
                <a:cubicBezTo>
                  <a:pt x="1363053" y="974721"/>
                  <a:pt x="1366352" y="987076"/>
                  <a:pt x="1371600" y="998621"/>
                </a:cubicBezTo>
                <a:cubicBezTo>
                  <a:pt x="1386444" y="1031277"/>
                  <a:pt x="1403684" y="1062790"/>
                  <a:pt x="1419726" y="1094874"/>
                </a:cubicBezTo>
                <a:cubicBezTo>
                  <a:pt x="1427747" y="1110916"/>
                  <a:pt x="1438119" y="1125985"/>
                  <a:pt x="1443790" y="1143000"/>
                </a:cubicBezTo>
                <a:cubicBezTo>
                  <a:pt x="1447800" y="1155032"/>
                  <a:pt x="1452745" y="1166791"/>
                  <a:pt x="1455821" y="1179095"/>
                </a:cubicBezTo>
                <a:cubicBezTo>
                  <a:pt x="1460781" y="1198934"/>
                  <a:pt x="1460673" y="1220105"/>
                  <a:pt x="1467853" y="1239253"/>
                </a:cubicBezTo>
                <a:cubicBezTo>
                  <a:pt x="1472930" y="1252793"/>
                  <a:pt x="1482394" y="1264466"/>
                  <a:pt x="1491916" y="1275348"/>
                </a:cubicBezTo>
                <a:cubicBezTo>
                  <a:pt x="1504739" y="1290003"/>
                  <a:pt x="1557828" y="1348191"/>
                  <a:pt x="1588169" y="1359569"/>
                </a:cubicBezTo>
                <a:cubicBezTo>
                  <a:pt x="1607316" y="1366749"/>
                  <a:pt x="1628274" y="1367590"/>
                  <a:pt x="1648326" y="1371600"/>
                </a:cubicBezTo>
                <a:cubicBezTo>
                  <a:pt x="1704879" y="1428151"/>
                  <a:pt x="1646930" y="1380362"/>
                  <a:pt x="1792705" y="1407695"/>
                </a:cubicBezTo>
                <a:cubicBezTo>
                  <a:pt x="1817635" y="1412370"/>
                  <a:pt x="1840832" y="1423737"/>
                  <a:pt x="1864895" y="1431758"/>
                </a:cubicBezTo>
                <a:cubicBezTo>
                  <a:pt x="1950453" y="1460277"/>
                  <a:pt x="1888298" y="1443790"/>
                  <a:pt x="2057400" y="14437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7315200" y="3729789"/>
            <a:ext cx="2731168" cy="644941"/>
          </a:xfrm>
          <a:custGeom>
            <a:avLst/>
            <a:gdLst>
              <a:gd name="connsiteX0" fmla="*/ 0 w 2731168"/>
              <a:gd name="connsiteY0" fmla="*/ 0 h 644941"/>
              <a:gd name="connsiteX1" fmla="*/ 1275347 w 2731168"/>
              <a:gd name="connsiteY1" fmla="*/ 12032 h 644941"/>
              <a:gd name="connsiteX2" fmla="*/ 1455821 w 2731168"/>
              <a:gd name="connsiteY2" fmla="*/ 48127 h 644941"/>
              <a:gd name="connsiteX3" fmla="*/ 1528011 w 2731168"/>
              <a:gd name="connsiteY3" fmla="*/ 60158 h 644941"/>
              <a:gd name="connsiteX4" fmla="*/ 1612232 w 2731168"/>
              <a:gd name="connsiteY4" fmla="*/ 108285 h 644941"/>
              <a:gd name="connsiteX5" fmla="*/ 1708484 w 2731168"/>
              <a:gd name="connsiteY5" fmla="*/ 120316 h 644941"/>
              <a:gd name="connsiteX6" fmla="*/ 1768642 w 2731168"/>
              <a:gd name="connsiteY6" fmla="*/ 144379 h 644941"/>
              <a:gd name="connsiteX7" fmla="*/ 1816768 w 2731168"/>
              <a:gd name="connsiteY7" fmla="*/ 156411 h 644941"/>
              <a:gd name="connsiteX8" fmla="*/ 1852863 w 2731168"/>
              <a:gd name="connsiteY8" fmla="*/ 168443 h 644941"/>
              <a:gd name="connsiteX9" fmla="*/ 1925053 w 2731168"/>
              <a:gd name="connsiteY9" fmla="*/ 264695 h 644941"/>
              <a:gd name="connsiteX10" fmla="*/ 1937084 w 2731168"/>
              <a:gd name="connsiteY10" fmla="*/ 300790 h 644941"/>
              <a:gd name="connsiteX11" fmla="*/ 1997242 w 2731168"/>
              <a:gd name="connsiteY11" fmla="*/ 360948 h 644941"/>
              <a:gd name="connsiteX12" fmla="*/ 2009274 w 2731168"/>
              <a:gd name="connsiteY12" fmla="*/ 397043 h 644941"/>
              <a:gd name="connsiteX13" fmla="*/ 2129589 w 2731168"/>
              <a:gd name="connsiteY13" fmla="*/ 541422 h 644941"/>
              <a:gd name="connsiteX14" fmla="*/ 2153653 w 2731168"/>
              <a:gd name="connsiteY14" fmla="*/ 565485 h 644941"/>
              <a:gd name="connsiteX15" fmla="*/ 2189747 w 2731168"/>
              <a:gd name="connsiteY15" fmla="*/ 577516 h 644941"/>
              <a:gd name="connsiteX16" fmla="*/ 2213811 w 2731168"/>
              <a:gd name="connsiteY16" fmla="*/ 601579 h 644941"/>
              <a:gd name="connsiteX17" fmla="*/ 2731168 w 2731168"/>
              <a:gd name="connsiteY17" fmla="*/ 625643 h 64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31168" h="644941">
                <a:moveTo>
                  <a:pt x="0" y="0"/>
                </a:moveTo>
                <a:lnTo>
                  <a:pt x="1275347" y="12032"/>
                </a:lnTo>
                <a:cubicBezTo>
                  <a:pt x="1498591" y="17708"/>
                  <a:pt x="1356191" y="25987"/>
                  <a:pt x="1455821" y="48127"/>
                </a:cubicBezTo>
                <a:cubicBezTo>
                  <a:pt x="1479635" y="53419"/>
                  <a:pt x="1503948" y="56148"/>
                  <a:pt x="1528011" y="60158"/>
                </a:cubicBezTo>
                <a:cubicBezTo>
                  <a:pt x="1556085" y="76200"/>
                  <a:pt x="1581557" y="98060"/>
                  <a:pt x="1612232" y="108285"/>
                </a:cubicBezTo>
                <a:cubicBezTo>
                  <a:pt x="1642906" y="118510"/>
                  <a:pt x="1676978" y="113046"/>
                  <a:pt x="1708484" y="120316"/>
                </a:cubicBezTo>
                <a:cubicBezTo>
                  <a:pt x="1729528" y="125172"/>
                  <a:pt x="1748153" y="137549"/>
                  <a:pt x="1768642" y="144379"/>
                </a:cubicBezTo>
                <a:cubicBezTo>
                  <a:pt x="1784329" y="149608"/>
                  <a:pt x="1800869" y="151868"/>
                  <a:pt x="1816768" y="156411"/>
                </a:cubicBezTo>
                <a:cubicBezTo>
                  <a:pt x="1828963" y="159895"/>
                  <a:pt x="1840831" y="164432"/>
                  <a:pt x="1852863" y="168443"/>
                </a:cubicBezTo>
                <a:cubicBezTo>
                  <a:pt x="1864665" y="183196"/>
                  <a:pt x="1912285" y="239159"/>
                  <a:pt x="1925053" y="264695"/>
                </a:cubicBezTo>
                <a:cubicBezTo>
                  <a:pt x="1930725" y="276039"/>
                  <a:pt x="1929475" y="290644"/>
                  <a:pt x="1937084" y="300790"/>
                </a:cubicBezTo>
                <a:cubicBezTo>
                  <a:pt x="1954099" y="323477"/>
                  <a:pt x="1977189" y="340895"/>
                  <a:pt x="1997242" y="360948"/>
                </a:cubicBezTo>
                <a:cubicBezTo>
                  <a:pt x="2001253" y="372980"/>
                  <a:pt x="2003115" y="385956"/>
                  <a:pt x="2009274" y="397043"/>
                </a:cubicBezTo>
                <a:cubicBezTo>
                  <a:pt x="2051150" y="472419"/>
                  <a:pt x="2066518" y="478351"/>
                  <a:pt x="2129589" y="541422"/>
                </a:cubicBezTo>
                <a:cubicBezTo>
                  <a:pt x="2137610" y="549443"/>
                  <a:pt x="2142891" y="561898"/>
                  <a:pt x="2153653" y="565485"/>
                </a:cubicBezTo>
                <a:lnTo>
                  <a:pt x="2189747" y="577516"/>
                </a:lnTo>
                <a:cubicBezTo>
                  <a:pt x="2197768" y="585537"/>
                  <a:pt x="2203962" y="595951"/>
                  <a:pt x="2213811" y="601579"/>
                </a:cubicBezTo>
                <a:cubicBezTo>
                  <a:pt x="2354975" y="682245"/>
                  <a:pt x="2679230" y="625643"/>
                  <a:pt x="2731168" y="625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9318459" y="3945483"/>
            <a:ext cx="1034716" cy="3489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Persistent Trend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728109" y="4832360"/>
            <a:ext cx="1034716" cy="3489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Medium Impact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64004" y="5181275"/>
            <a:ext cx="934457" cy="2724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Short Term Buzz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638674" y="5577673"/>
            <a:ext cx="1604002" cy="304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Time-period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64381" y="2968909"/>
            <a:ext cx="1604002" cy="304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Popularity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987594" y="5888762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Back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03873" y="17029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UK Equity Income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16012" y="3606441"/>
            <a:ext cx="3383963" cy="375447"/>
            <a:chOff x="2124367" y="2636485"/>
            <a:chExt cx="3383963" cy="665126"/>
          </a:xfrm>
          <a:solidFill>
            <a:schemeClr val="accent6">
              <a:lumMod val="75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2124367" y="2639874"/>
              <a:ext cx="1058779" cy="661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15K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293898" y="2636485"/>
              <a:ext cx="1058779" cy="6617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chemeClr val="bg1"/>
                  </a:solidFill>
                </a:rPr>
                <a:t>8K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49551" y="2636485"/>
              <a:ext cx="1058779" cy="6617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chemeClr val="bg1"/>
                  </a:solidFill>
                </a:rPr>
                <a:t>1K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48F75D-BC53-48FE-BE04-DFDAC483E6B8}"/>
              </a:ext>
            </a:extLst>
          </p:cNvPr>
          <p:cNvGrpSpPr/>
          <p:nvPr/>
        </p:nvGrpSpPr>
        <p:grpSpPr>
          <a:xfrm>
            <a:off x="2816012" y="4313220"/>
            <a:ext cx="3383963" cy="375447"/>
            <a:chOff x="2124367" y="2636485"/>
            <a:chExt cx="3383963" cy="665126"/>
          </a:xfrm>
          <a:solidFill>
            <a:schemeClr val="accent6">
              <a:lumMod val="75000"/>
            </a:schemeClr>
          </a:solidFill>
        </p:grpSpPr>
        <p:sp>
          <p:nvSpPr>
            <p:cNvPr id="49" name="Rounded Rectangle 12">
              <a:extLst>
                <a:ext uri="{FF2B5EF4-FFF2-40B4-BE49-F238E27FC236}">
                  <a16:creationId xmlns:a16="http://schemas.microsoft.com/office/drawing/2014/main" id="{37F8BB9E-C82E-4621-B851-A554E6A76263}"/>
                </a:ext>
              </a:extLst>
            </p:cNvPr>
            <p:cNvSpPr/>
            <p:nvPr/>
          </p:nvSpPr>
          <p:spPr>
            <a:xfrm>
              <a:off x="2124367" y="2639874"/>
              <a:ext cx="1058779" cy="661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30K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57">
              <a:extLst>
                <a:ext uri="{FF2B5EF4-FFF2-40B4-BE49-F238E27FC236}">
                  <a16:creationId xmlns:a16="http://schemas.microsoft.com/office/drawing/2014/main" id="{9127BF51-4CBA-4EBF-BC3E-F5BAFF99CD9A}"/>
                </a:ext>
              </a:extLst>
            </p:cNvPr>
            <p:cNvSpPr/>
            <p:nvPr/>
          </p:nvSpPr>
          <p:spPr>
            <a:xfrm>
              <a:off x="3293898" y="2636485"/>
              <a:ext cx="1058779" cy="6617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chemeClr val="bg1"/>
                  </a:solidFill>
                </a:rPr>
                <a:t>6K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63">
              <a:extLst>
                <a:ext uri="{FF2B5EF4-FFF2-40B4-BE49-F238E27FC236}">
                  <a16:creationId xmlns:a16="http://schemas.microsoft.com/office/drawing/2014/main" id="{576070FC-9D69-4EBA-8FCA-B4C97787D742}"/>
                </a:ext>
              </a:extLst>
            </p:cNvPr>
            <p:cNvSpPr/>
            <p:nvPr/>
          </p:nvSpPr>
          <p:spPr>
            <a:xfrm>
              <a:off x="4449551" y="2636485"/>
              <a:ext cx="1058779" cy="6617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chemeClr val="bg1"/>
                  </a:solidFill>
                </a:rPr>
                <a:t>2K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654D35-648E-4A6E-AB2C-943669C95AC9}"/>
              </a:ext>
            </a:extLst>
          </p:cNvPr>
          <p:cNvGrpSpPr/>
          <p:nvPr/>
        </p:nvGrpSpPr>
        <p:grpSpPr>
          <a:xfrm>
            <a:off x="2816012" y="5019999"/>
            <a:ext cx="3383963" cy="375447"/>
            <a:chOff x="2124367" y="2636485"/>
            <a:chExt cx="3383963" cy="665126"/>
          </a:xfrm>
          <a:solidFill>
            <a:schemeClr val="accent6">
              <a:lumMod val="75000"/>
            </a:schemeClr>
          </a:solidFill>
        </p:grpSpPr>
        <p:sp>
          <p:nvSpPr>
            <p:cNvPr id="53" name="Rounded Rectangle 12">
              <a:extLst>
                <a:ext uri="{FF2B5EF4-FFF2-40B4-BE49-F238E27FC236}">
                  <a16:creationId xmlns:a16="http://schemas.microsoft.com/office/drawing/2014/main" id="{0F03AE7A-965C-4520-B032-5AC3B4DE1041}"/>
                </a:ext>
              </a:extLst>
            </p:cNvPr>
            <p:cNvSpPr/>
            <p:nvPr/>
          </p:nvSpPr>
          <p:spPr>
            <a:xfrm>
              <a:off x="2124367" y="2639874"/>
              <a:ext cx="1058779" cy="6617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20K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7">
              <a:extLst>
                <a:ext uri="{FF2B5EF4-FFF2-40B4-BE49-F238E27FC236}">
                  <a16:creationId xmlns:a16="http://schemas.microsoft.com/office/drawing/2014/main" id="{5FB766DD-3A6D-4C49-AD63-F0F2764FCDA1}"/>
                </a:ext>
              </a:extLst>
            </p:cNvPr>
            <p:cNvSpPr/>
            <p:nvPr/>
          </p:nvSpPr>
          <p:spPr>
            <a:xfrm>
              <a:off x="3293898" y="2636485"/>
              <a:ext cx="1058779" cy="6617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chemeClr val="bg1"/>
                  </a:solidFill>
                </a:rPr>
                <a:t>10K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ounded Rectangle 63">
              <a:extLst>
                <a:ext uri="{FF2B5EF4-FFF2-40B4-BE49-F238E27FC236}">
                  <a16:creationId xmlns:a16="http://schemas.microsoft.com/office/drawing/2014/main" id="{07079E52-47CB-466E-8DF4-F5D265948803}"/>
                </a:ext>
              </a:extLst>
            </p:cNvPr>
            <p:cNvSpPr/>
            <p:nvPr/>
          </p:nvSpPr>
          <p:spPr>
            <a:xfrm>
              <a:off x="4449551" y="2636485"/>
              <a:ext cx="1058779" cy="6617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chemeClr val="bg1"/>
                  </a:solidFill>
                </a:rPr>
                <a:t>3K</a:t>
              </a:r>
              <a:endParaRPr lang="en-IN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8F6B7-7773-4DC6-9F1C-1C565A03061C}"/>
              </a:ext>
            </a:extLst>
          </p:cNvPr>
          <p:cNvGrpSpPr/>
          <p:nvPr/>
        </p:nvGrpSpPr>
        <p:grpSpPr>
          <a:xfrm>
            <a:off x="2757059" y="3064689"/>
            <a:ext cx="3496716" cy="442757"/>
            <a:chOff x="2124367" y="2636490"/>
            <a:chExt cx="3383963" cy="665127"/>
          </a:xfrm>
          <a:solidFill>
            <a:schemeClr val="bg1">
              <a:lumMod val="65000"/>
            </a:schemeClr>
          </a:solidFill>
        </p:grpSpPr>
        <p:sp>
          <p:nvSpPr>
            <p:cNvPr id="57" name="Rounded Rectangle 12">
              <a:extLst>
                <a:ext uri="{FF2B5EF4-FFF2-40B4-BE49-F238E27FC236}">
                  <a16:creationId xmlns:a16="http://schemas.microsoft.com/office/drawing/2014/main" id="{35B0D29B-8CF1-4AEC-AB00-3CFA14BE3B5A}"/>
                </a:ext>
              </a:extLst>
            </p:cNvPr>
            <p:cNvSpPr/>
            <p:nvPr/>
          </p:nvSpPr>
          <p:spPr>
            <a:xfrm>
              <a:off x="2124367" y="2639881"/>
              <a:ext cx="1058779" cy="661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solidFill>
                    <a:srgbClr val="262618"/>
                  </a:solidFill>
                </a:rPr>
                <a:t>Reach</a:t>
              </a:r>
              <a:endParaRPr lang="en-IN" sz="1100" b="1" dirty="0">
                <a:solidFill>
                  <a:srgbClr val="262618"/>
                </a:solidFill>
              </a:endParaRPr>
            </a:p>
          </p:txBody>
        </p:sp>
        <p:sp>
          <p:nvSpPr>
            <p:cNvPr id="59" name="Rounded Rectangle 57">
              <a:extLst>
                <a:ext uri="{FF2B5EF4-FFF2-40B4-BE49-F238E27FC236}">
                  <a16:creationId xmlns:a16="http://schemas.microsoft.com/office/drawing/2014/main" id="{F4614F91-5588-46C5-A2D5-05D7BBA6F972}"/>
                </a:ext>
              </a:extLst>
            </p:cNvPr>
            <p:cNvSpPr/>
            <p:nvPr/>
          </p:nvSpPr>
          <p:spPr>
            <a:xfrm>
              <a:off x="3240780" y="2636495"/>
              <a:ext cx="1151136" cy="6617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rgbClr val="262618"/>
                  </a:solidFill>
                </a:rPr>
                <a:t>Engagement</a:t>
              </a:r>
              <a:endParaRPr lang="en-IN" sz="1100" b="1" dirty="0">
                <a:solidFill>
                  <a:srgbClr val="262618"/>
                </a:solidFill>
              </a:endParaRPr>
            </a:p>
          </p:txBody>
        </p:sp>
        <p:sp>
          <p:nvSpPr>
            <p:cNvPr id="60" name="Rounded Rectangle 63">
              <a:extLst>
                <a:ext uri="{FF2B5EF4-FFF2-40B4-BE49-F238E27FC236}">
                  <a16:creationId xmlns:a16="http://schemas.microsoft.com/office/drawing/2014/main" id="{17B461B8-FFFB-4AEF-9D47-58103C2BF75A}"/>
                </a:ext>
              </a:extLst>
            </p:cNvPr>
            <p:cNvSpPr/>
            <p:nvPr/>
          </p:nvSpPr>
          <p:spPr>
            <a:xfrm>
              <a:off x="4449551" y="2636490"/>
              <a:ext cx="1058779" cy="6617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b="1" dirty="0">
                  <a:solidFill>
                    <a:srgbClr val="262618"/>
                  </a:solidFill>
                </a:rPr>
                <a:t>Resonance</a:t>
              </a:r>
              <a:endParaRPr lang="en-IN" sz="1100" b="1" dirty="0">
                <a:solidFill>
                  <a:srgbClr val="262618"/>
                </a:solidFill>
              </a:endParaRPr>
            </a:p>
          </p:txBody>
        </p:sp>
      </p:grpSp>
      <p:pic>
        <p:nvPicPr>
          <p:cNvPr id="1028" name="Picture 4" descr="Image result for twitter icon">
            <a:extLst>
              <a:ext uri="{FF2B5EF4-FFF2-40B4-BE49-F238E27FC236}">
                <a16:creationId xmlns:a16="http://schemas.microsoft.com/office/drawing/2014/main" id="{6B9246F2-2312-4163-B8BC-BFB66DBC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32" y="3545648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alyst reports icon">
            <a:extLst>
              <a:ext uri="{FF2B5EF4-FFF2-40B4-BE49-F238E27FC236}">
                <a16:creationId xmlns:a16="http://schemas.microsoft.com/office/drawing/2014/main" id="{D9F6DB13-8EF5-4A1A-B333-1EF4461A1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8"/>
          <a:stretch/>
        </p:blipFill>
        <p:spPr bwMode="auto">
          <a:xfrm>
            <a:off x="1893463" y="4189122"/>
            <a:ext cx="922549" cy="5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24109D-4331-4E09-8BE0-AD4B9FFF12F9}"/>
              </a:ext>
            </a:extLst>
          </p:cNvPr>
          <p:cNvSpPr/>
          <p:nvPr/>
        </p:nvSpPr>
        <p:spPr>
          <a:xfrm>
            <a:off x="1609571" y="363308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Social </a:t>
            </a:r>
          </a:p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Media</a:t>
            </a:r>
            <a:endParaRPr lang="en-US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A39A2-C2B4-4FB4-97E3-1F983A1DA6C1}"/>
              </a:ext>
            </a:extLst>
          </p:cNvPr>
          <p:cNvSpPr/>
          <p:nvPr/>
        </p:nvSpPr>
        <p:spPr>
          <a:xfrm>
            <a:off x="1558242" y="4271407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Analyst</a:t>
            </a:r>
          </a:p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Reports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88EF0F-47B0-4697-9F0D-E77537F0F03F}"/>
              </a:ext>
            </a:extLst>
          </p:cNvPr>
          <p:cNvSpPr/>
          <p:nvPr/>
        </p:nvSpPr>
        <p:spPr>
          <a:xfrm>
            <a:off x="1600572" y="5021446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62618"/>
                </a:solidFill>
              </a:rPr>
              <a:t>News</a:t>
            </a:r>
          </a:p>
        </p:txBody>
      </p:sp>
      <p:pic>
        <p:nvPicPr>
          <p:cNvPr id="1040" name="Picture 16" descr="Related image">
            <a:extLst>
              <a:ext uri="{FF2B5EF4-FFF2-40B4-BE49-F238E27FC236}">
                <a16:creationId xmlns:a16="http://schemas.microsoft.com/office/drawing/2014/main" id="{EE557192-E04E-4F10-AEE8-2A9E0E27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76" y="4929285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0D4B40-E055-44EE-B885-0966555334BF}"/>
              </a:ext>
            </a:extLst>
          </p:cNvPr>
          <p:cNvSpPr/>
          <p:nvPr/>
        </p:nvSpPr>
        <p:spPr>
          <a:xfrm>
            <a:off x="1457291" y="2968909"/>
            <a:ext cx="5147412" cy="2608764"/>
          </a:xfrm>
          <a:prstGeom prst="roundRect">
            <a:avLst>
              <a:gd name="adj" fmla="val 8170"/>
            </a:avLst>
          </a:prstGeom>
          <a:noFill/>
          <a:ln w="12700">
            <a:solidFill>
              <a:srgbClr val="2626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71">
            <a:extLst>
              <a:ext uri="{FF2B5EF4-FFF2-40B4-BE49-F238E27FC236}">
                <a16:creationId xmlns:a16="http://schemas.microsoft.com/office/drawing/2014/main" id="{CD3DF997-D1F0-441C-B5F9-E90EC68BE5BE}"/>
              </a:ext>
            </a:extLst>
          </p:cNvPr>
          <p:cNvSpPr/>
          <p:nvPr/>
        </p:nvSpPr>
        <p:spPr>
          <a:xfrm>
            <a:off x="7705424" y="2422450"/>
            <a:ext cx="2045369" cy="3735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u="sng" dirty="0">
                <a:solidFill>
                  <a:srgbClr val="262618"/>
                </a:solidFill>
              </a:rPr>
              <a:t>Popularity Trends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759E65CB-0D3E-4AE3-A000-1B74798B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Category level</a:t>
            </a:r>
          </a:p>
        </p:txBody>
      </p:sp>
    </p:spTree>
    <p:extLst>
      <p:ext uri="{BB962C8B-B14F-4D97-AF65-F5344CB8AC3E}">
        <p14:creationId xmlns:p14="http://schemas.microsoft.com/office/powerpoint/2010/main" val="309363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6" y="1049344"/>
            <a:ext cx="11741914" cy="5468586"/>
          </a:xfrm>
          <a:prstGeom prst="rect">
            <a:avLst/>
          </a:prstGeom>
          <a:effectLst/>
        </p:spPr>
      </p:pic>
      <p:sp>
        <p:nvSpPr>
          <p:cNvPr id="11" name="Rounded Rectangle 10"/>
          <p:cNvSpPr/>
          <p:nvPr/>
        </p:nvSpPr>
        <p:spPr>
          <a:xfrm>
            <a:off x="1191126" y="1578732"/>
            <a:ext cx="9456821" cy="4856647"/>
          </a:xfrm>
          <a:prstGeom prst="roundRect">
            <a:avLst>
              <a:gd name="adj" fmla="val 2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311434" y="2072315"/>
            <a:ext cx="9180103" cy="4174814"/>
          </a:xfrm>
          <a:prstGeom prst="rect">
            <a:avLst/>
          </a:prstGeom>
          <a:solidFill>
            <a:srgbClr val="D3F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Rounded Rectangle 71"/>
          <p:cNvSpPr/>
          <p:nvPr/>
        </p:nvSpPr>
        <p:spPr>
          <a:xfrm>
            <a:off x="3233691" y="2813077"/>
            <a:ext cx="1805552" cy="3735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262618"/>
                </a:solidFill>
              </a:rPr>
              <a:t>Perception Score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2902521" y="3271411"/>
            <a:ext cx="1403684" cy="4971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accent5">
                    <a:lumMod val="10000"/>
                  </a:schemeClr>
                </a:solidFill>
              </a:rPr>
              <a:t>Positive Sentiment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10000"/>
                  </a:schemeClr>
                </a:solidFill>
              </a:rPr>
              <a:t>80</a:t>
            </a:r>
            <a:endParaRPr lang="en-I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393131" y="3271411"/>
            <a:ext cx="1403684" cy="497173"/>
          </a:xfrm>
          <a:prstGeom prst="roundRect">
            <a:avLst/>
          </a:prstGeom>
          <a:solidFill>
            <a:srgbClr val="F6A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00" dirty="0">
                <a:solidFill>
                  <a:srgbClr val="EBEBEB">
                    <a:lumMod val="10000"/>
                  </a:srgbClr>
                </a:solidFill>
              </a:rPr>
              <a:t>Negative Sentiment</a:t>
            </a:r>
          </a:p>
          <a:p>
            <a:pPr lvl="0" algn="ctr"/>
            <a:r>
              <a:rPr lang="en-IN" sz="1600" b="1" dirty="0">
                <a:solidFill>
                  <a:srgbClr val="EBEBEB">
                    <a:lumMod val="10000"/>
                  </a:srgbClr>
                </a:solidFill>
              </a:rPr>
              <a:t>20</a:t>
            </a:r>
            <a:endParaRPr lang="en-IN" sz="1400" b="1" dirty="0">
              <a:solidFill>
                <a:srgbClr val="EBEBEB">
                  <a:lumMod val="1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909BC9-7718-4AAF-A8CC-589CDFCBA855}"/>
              </a:ext>
            </a:extLst>
          </p:cNvPr>
          <p:cNvGrpSpPr/>
          <p:nvPr/>
        </p:nvGrpSpPr>
        <p:grpSpPr>
          <a:xfrm>
            <a:off x="1366854" y="2129403"/>
            <a:ext cx="4387528" cy="411804"/>
            <a:chOff x="1311434" y="2932975"/>
            <a:chExt cx="4387528" cy="411804"/>
          </a:xfrm>
        </p:grpSpPr>
        <p:sp>
          <p:nvSpPr>
            <p:cNvPr id="17" name="Rounded Rectangle 16"/>
            <p:cNvSpPr/>
            <p:nvPr/>
          </p:nvSpPr>
          <p:spPr>
            <a:xfrm>
              <a:off x="1311434" y="2932975"/>
              <a:ext cx="1455829" cy="41180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rgbClr val="FFFFFF"/>
                  </a:solidFill>
                </a:rPr>
                <a:t>Demand Analysis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775271" y="2932975"/>
              <a:ext cx="1455829" cy="41180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rgbClr val="FFFFFF"/>
                  </a:solidFill>
                </a:rPr>
                <a:t>Popularity Impact Factor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243133" y="2932975"/>
              <a:ext cx="1455829" cy="411804"/>
            </a:xfrm>
            <a:prstGeom prst="roundRect">
              <a:avLst/>
            </a:prstGeom>
            <a:solidFill>
              <a:srgbClr val="DCDC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IN" sz="1200" dirty="0">
                  <a:solidFill>
                    <a:schemeClr val="accent1">
                      <a:lumMod val="10000"/>
                    </a:schemeClr>
                  </a:solidFill>
                </a:rPr>
                <a:t>Perception Impact Factor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78656" y="3274950"/>
            <a:ext cx="3355681" cy="2613293"/>
            <a:chOff x="7613539" y="2455321"/>
            <a:chExt cx="1799141" cy="239465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900313" y="2455321"/>
              <a:ext cx="0" cy="23946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>
              <a:off x="8513110" y="3634951"/>
              <a:ext cx="0" cy="17991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66854" y="5247521"/>
            <a:ext cx="5321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sz="900" b="1" dirty="0">
                <a:solidFill>
                  <a:srgbClr val="DCDCDC">
                    <a:lumMod val="10000"/>
                  </a:srgbClr>
                </a:solidFill>
              </a:rPr>
              <a:t>Perception Impact Factor:</a:t>
            </a:r>
          </a:p>
          <a:p>
            <a:pPr lvl="0" algn="just"/>
            <a:r>
              <a:rPr lang="en-IN" sz="900" dirty="0">
                <a:solidFill>
                  <a:srgbClr val="DCDCDC">
                    <a:lumMod val="10000"/>
                  </a:srgbClr>
                </a:solidFill>
              </a:rPr>
              <a:t>The degree of relevance of the perception on a theme or topic on today’s themes. Perception of an old theme/topic can persist over a period and can have direct impact on today’s themes in various media. Alternatively prior perception could have triggered newer themes/topics that have relevance on current sources of media. The perception impact factor measure the relevance of prior themes and helps understand their decline or transformation.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638674" y="5577673"/>
            <a:ext cx="1604002" cy="304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Time-period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464381" y="2968909"/>
            <a:ext cx="1604002" cy="304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Perception</a:t>
            </a:r>
          </a:p>
        </p:txBody>
      </p:sp>
      <p:sp>
        <p:nvSpPr>
          <p:cNvPr id="19" name="Freeform 18"/>
          <p:cNvSpPr/>
          <p:nvPr/>
        </p:nvSpPr>
        <p:spPr>
          <a:xfrm>
            <a:off x="7327232" y="3770945"/>
            <a:ext cx="2791326" cy="1522950"/>
          </a:xfrm>
          <a:custGeom>
            <a:avLst/>
            <a:gdLst>
              <a:gd name="connsiteX0" fmla="*/ 0 w 2791326"/>
              <a:gd name="connsiteY0" fmla="*/ 19002 h 1522950"/>
              <a:gd name="connsiteX1" fmla="*/ 469231 w 2791326"/>
              <a:gd name="connsiteY1" fmla="*/ 55097 h 1522950"/>
              <a:gd name="connsiteX2" fmla="*/ 553452 w 2791326"/>
              <a:gd name="connsiteY2" fmla="*/ 91192 h 1522950"/>
              <a:gd name="connsiteX3" fmla="*/ 637673 w 2791326"/>
              <a:gd name="connsiteY3" fmla="*/ 163381 h 1522950"/>
              <a:gd name="connsiteX4" fmla="*/ 685800 w 2791326"/>
              <a:gd name="connsiteY4" fmla="*/ 199476 h 1522950"/>
              <a:gd name="connsiteX5" fmla="*/ 745957 w 2791326"/>
              <a:gd name="connsiteY5" fmla="*/ 235571 h 1522950"/>
              <a:gd name="connsiteX6" fmla="*/ 830179 w 2791326"/>
              <a:gd name="connsiteY6" fmla="*/ 307760 h 1522950"/>
              <a:gd name="connsiteX7" fmla="*/ 914400 w 2791326"/>
              <a:gd name="connsiteY7" fmla="*/ 367918 h 1522950"/>
              <a:gd name="connsiteX8" fmla="*/ 986589 w 2791326"/>
              <a:gd name="connsiteY8" fmla="*/ 440108 h 1522950"/>
              <a:gd name="connsiteX9" fmla="*/ 1058779 w 2791326"/>
              <a:gd name="connsiteY9" fmla="*/ 536360 h 1522950"/>
              <a:gd name="connsiteX10" fmla="*/ 1155031 w 2791326"/>
              <a:gd name="connsiteY10" fmla="*/ 608550 h 1522950"/>
              <a:gd name="connsiteX11" fmla="*/ 1191126 w 2791326"/>
              <a:gd name="connsiteY11" fmla="*/ 644644 h 1522950"/>
              <a:gd name="connsiteX12" fmla="*/ 1263315 w 2791326"/>
              <a:gd name="connsiteY12" fmla="*/ 680739 h 1522950"/>
              <a:gd name="connsiteX13" fmla="*/ 1335505 w 2791326"/>
              <a:gd name="connsiteY13" fmla="*/ 740897 h 1522950"/>
              <a:gd name="connsiteX14" fmla="*/ 1467852 w 2791326"/>
              <a:gd name="connsiteY14" fmla="*/ 801055 h 1522950"/>
              <a:gd name="connsiteX15" fmla="*/ 1528010 w 2791326"/>
              <a:gd name="connsiteY15" fmla="*/ 837150 h 1522950"/>
              <a:gd name="connsiteX16" fmla="*/ 1636294 w 2791326"/>
              <a:gd name="connsiteY16" fmla="*/ 873244 h 1522950"/>
              <a:gd name="connsiteX17" fmla="*/ 1684421 w 2791326"/>
              <a:gd name="connsiteY17" fmla="*/ 897308 h 1522950"/>
              <a:gd name="connsiteX18" fmla="*/ 1876926 w 2791326"/>
              <a:gd name="connsiteY18" fmla="*/ 933402 h 1522950"/>
              <a:gd name="connsiteX19" fmla="*/ 1925052 w 2791326"/>
              <a:gd name="connsiteY19" fmla="*/ 945434 h 1522950"/>
              <a:gd name="connsiteX20" fmla="*/ 2021305 w 2791326"/>
              <a:gd name="connsiteY20" fmla="*/ 1053718 h 1522950"/>
              <a:gd name="connsiteX21" fmla="*/ 2093494 w 2791326"/>
              <a:gd name="connsiteY21" fmla="*/ 1113876 h 1522950"/>
              <a:gd name="connsiteX22" fmla="*/ 2117557 w 2791326"/>
              <a:gd name="connsiteY22" fmla="*/ 1149971 h 1522950"/>
              <a:gd name="connsiteX23" fmla="*/ 2225842 w 2791326"/>
              <a:gd name="connsiteY23" fmla="*/ 1198097 h 1522950"/>
              <a:gd name="connsiteX24" fmla="*/ 2334126 w 2791326"/>
              <a:gd name="connsiteY24" fmla="*/ 1258255 h 1522950"/>
              <a:gd name="connsiteX25" fmla="*/ 2370221 w 2791326"/>
              <a:gd name="connsiteY25" fmla="*/ 1282318 h 1522950"/>
              <a:gd name="connsiteX26" fmla="*/ 2454442 w 2791326"/>
              <a:gd name="connsiteY26" fmla="*/ 1306381 h 1522950"/>
              <a:gd name="connsiteX27" fmla="*/ 2490536 w 2791326"/>
              <a:gd name="connsiteY27" fmla="*/ 1318413 h 1522950"/>
              <a:gd name="connsiteX28" fmla="*/ 2586789 w 2791326"/>
              <a:gd name="connsiteY28" fmla="*/ 1342476 h 1522950"/>
              <a:gd name="connsiteX29" fmla="*/ 2622884 w 2791326"/>
              <a:gd name="connsiteY29" fmla="*/ 1366539 h 1522950"/>
              <a:gd name="connsiteX30" fmla="*/ 2683042 w 2791326"/>
              <a:gd name="connsiteY30" fmla="*/ 1378571 h 1522950"/>
              <a:gd name="connsiteX31" fmla="*/ 2707105 w 2791326"/>
              <a:gd name="connsiteY31" fmla="*/ 1414666 h 1522950"/>
              <a:gd name="connsiteX32" fmla="*/ 2743200 w 2791326"/>
              <a:gd name="connsiteY32" fmla="*/ 1462792 h 1522950"/>
              <a:gd name="connsiteX33" fmla="*/ 2791326 w 2791326"/>
              <a:gd name="connsiteY33" fmla="*/ 1522950 h 152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91326" h="1522950">
                <a:moveTo>
                  <a:pt x="0" y="19002"/>
                </a:moveTo>
                <a:cubicBezTo>
                  <a:pt x="191556" y="-12923"/>
                  <a:pt x="114292" y="-7017"/>
                  <a:pt x="469231" y="55097"/>
                </a:cubicBezTo>
                <a:cubicBezTo>
                  <a:pt x="499317" y="60362"/>
                  <a:pt x="525378" y="79160"/>
                  <a:pt x="553452" y="91192"/>
                </a:cubicBezTo>
                <a:cubicBezTo>
                  <a:pt x="594076" y="152129"/>
                  <a:pt x="559311" y="111140"/>
                  <a:pt x="637673" y="163381"/>
                </a:cubicBezTo>
                <a:cubicBezTo>
                  <a:pt x="654358" y="174504"/>
                  <a:pt x="669115" y="188353"/>
                  <a:pt x="685800" y="199476"/>
                </a:cubicBezTo>
                <a:cubicBezTo>
                  <a:pt x="705257" y="212448"/>
                  <a:pt x="726500" y="222599"/>
                  <a:pt x="745957" y="235571"/>
                </a:cubicBezTo>
                <a:cubicBezTo>
                  <a:pt x="836076" y="295651"/>
                  <a:pt x="755824" y="245798"/>
                  <a:pt x="830179" y="307760"/>
                </a:cubicBezTo>
                <a:cubicBezTo>
                  <a:pt x="918027" y="380966"/>
                  <a:pt x="806071" y="270422"/>
                  <a:pt x="914400" y="367918"/>
                </a:cubicBezTo>
                <a:cubicBezTo>
                  <a:pt x="939695" y="390683"/>
                  <a:pt x="971370" y="409670"/>
                  <a:pt x="986589" y="440108"/>
                </a:cubicBezTo>
                <a:cubicBezTo>
                  <a:pt x="1013931" y="494792"/>
                  <a:pt x="1006655" y="492924"/>
                  <a:pt x="1058779" y="536360"/>
                </a:cubicBezTo>
                <a:cubicBezTo>
                  <a:pt x="1089589" y="562035"/>
                  <a:pt x="1126672" y="580192"/>
                  <a:pt x="1155031" y="608550"/>
                </a:cubicBezTo>
                <a:cubicBezTo>
                  <a:pt x="1167063" y="620581"/>
                  <a:pt x="1176969" y="635206"/>
                  <a:pt x="1191126" y="644644"/>
                </a:cubicBezTo>
                <a:cubicBezTo>
                  <a:pt x="1299641" y="716986"/>
                  <a:pt x="1149739" y="586092"/>
                  <a:pt x="1263315" y="680739"/>
                </a:cubicBezTo>
                <a:cubicBezTo>
                  <a:pt x="1303229" y="714001"/>
                  <a:pt x="1290696" y="718492"/>
                  <a:pt x="1335505" y="740897"/>
                </a:cubicBezTo>
                <a:cubicBezTo>
                  <a:pt x="1437201" y="791745"/>
                  <a:pt x="1391826" y="758818"/>
                  <a:pt x="1467852" y="801055"/>
                </a:cubicBezTo>
                <a:cubicBezTo>
                  <a:pt x="1488294" y="812412"/>
                  <a:pt x="1507094" y="826692"/>
                  <a:pt x="1528010" y="837150"/>
                </a:cubicBezTo>
                <a:cubicBezTo>
                  <a:pt x="1573317" y="859803"/>
                  <a:pt x="1590341" y="861756"/>
                  <a:pt x="1636294" y="873244"/>
                </a:cubicBezTo>
                <a:cubicBezTo>
                  <a:pt x="1652336" y="881265"/>
                  <a:pt x="1667021" y="892958"/>
                  <a:pt x="1684421" y="897308"/>
                </a:cubicBezTo>
                <a:cubicBezTo>
                  <a:pt x="1747758" y="913142"/>
                  <a:pt x="1813589" y="917567"/>
                  <a:pt x="1876926" y="933402"/>
                </a:cubicBezTo>
                <a:lnTo>
                  <a:pt x="1925052" y="945434"/>
                </a:lnTo>
                <a:cubicBezTo>
                  <a:pt x="2035691" y="1111390"/>
                  <a:pt x="1914411" y="946824"/>
                  <a:pt x="2021305" y="1053718"/>
                </a:cubicBezTo>
                <a:cubicBezTo>
                  <a:pt x="2086861" y="1119274"/>
                  <a:pt x="2024557" y="1090896"/>
                  <a:pt x="2093494" y="1113876"/>
                </a:cubicBezTo>
                <a:cubicBezTo>
                  <a:pt x="2101515" y="1125908"/>
                  <a:pt x="2106578" y="1140560"/>
                  <a:pt x="2117557" y="1149971"/>
                </a:cubicBezTo>
                <a:cubicBezTo>
                  <a:pt x="2160411" y="1186703"/>
                  <a:pt x="2177290" y="1185960"/>
                  <a:pt x="2225842" y="1198097"/>
                </a:cubicBezTo>
                <a:cubicBezTo>
                  <a:pt x="2283300" y="1226826"/>
                  <a:pt x="2273693" y="1220485"/>
                  <a:pt x="2334126" y="1258255"/>
                </a:cubicBezTo>
                <a:cubicBezTo>
                  <a:pt x="2346388" y="1265919"/>
                  <a:pt x="2357287" y="1275851"/>
                  <a:pt x="2370221" y="1282318"/>
                </a:cubicBezTo>
                <a:cubicBezTo>
                  <a:pt x="2389460" y="1291937"/>
                  <a:pt x="2436443" y="1301238"/>
                  <a:pt x="2454442" y="1306381"/>
                </a:cubicBezTo>
                <a:cubicBezTo>
                  <a:pt x="2466636" y="1309865"/>
                  <a:pt x="2478301" y="1315076"/>
                  <a:pt x="2490536" y="1318413"/>
                </a:cubicBezTo>
                <a:cubicBezTo>
                  <a:pt x="2522442" y="1327115"/>
                  <a:pt x="2586789" y="1342476"/>
                  <a:pt x="2586789" y="1342476"/>
                </a:cubicBezTo>
                <a:cubicBezTo>
                  <a:pt x="2598821" y="1350497"/>
                  <a:pt x="2609344" y="1361462"/>
                  <a:pt x="2622884" y="1366539"/>
                </a:cubicBezTo>
                <a:cubicBezTo>
                  <a:pt x="2642032" y="1373719"/>
                  <a:pt x="2665287" y="1368425"/>
                  <a:pt x="2683042" y="1378571"/>
                </a:cubicBezTo>
                <a:cubicBezTo>
                  <a:pt x="2695597" y="1385745"/>
                  <a:pt x="2698700" y="1402899"/>
                  <a:pt x="2707105" y="1414666"/>
                </a:cubicBezTo>
                <a:cubicBezTo>
                  <a:pt x="2718760" y="1430983"/>
                  <a:pt x="2730150" y="1447567"/>
                  <a:pt x="2743200" y="1462792"/>
                </a:cubicBezTo>
                <a:cubicBezTo>
                  <a:pt x="2794122" y="1522201"/>
                  <a:pt x="2767211" y="1474723"/>
                  <a:pt x="2791326" y="1522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7423484" y="4316423"/>
            <a:ext cx="2683042" cy="207451"/>
          </a:xfrm>
          <a:custGeom>
            <a:avLst/>
            <a:gdLst>
              <a:gd name="connsiteX0" fmla="*/ 0 w 2683042"/>
              <a:gd name="connsiteY0" fmla="*/ 135261 h 207451"/>
              <a:gd name="connsiteX1" fmla="*/ 84221 w 2683042"/>
              <a:gd name="connsiteY1" fmla="*/ 123230 h 207451"/>
              <a:gd name="connsiteX2" fmla="*/ 132348 w 2683042"/>
              <a:gd name="connsiteY2" fmla="*/ 111198 h 207451"/>
              <a:gd name="connsiteX3" fmla="*/ 228600 w 2683042"/>
              <a:gd name="connsiteY3" fmla="*/ 99166 h 207451"/>
              <a:gd name="connsiteX4" fmla="*/ 433137 w 2683042"/>
              <a:gd name="connsiteY4" fmla="*/ 123230 h 207451"/>
              <a:gd name="connsiteX5" fmla="*/ 505327 w 2683042"/>
              <a:gd name="connsiteY5" fmla="*/ 159324 h 207451"/>
              <a:gd name="connsiteX6" fmla="*/ 577516 w 2683042"/>
              <a:gd name="connsiteY6" fmla="*/ 183388 h 207451"/>
              <a:gd name="connsiteX7" fmla="*/ 673769 w 2683042"/>
              <a:gd name="connsiteY7" fmla="*/ 207451 h 207451"/>
              <a:gd name="connsiteX8" fmla="*/ 842211 w 2683042"/>
              <a:gd name="connsiteY8" fmla="*/ 195419 h 207451"/>
              <a:gd name="connsiteX9" fmla="*/ 1094874 w 2683042"/>
              <a:gd name="connsiteY9" fmla="*/ 183388 h 207451"/>
              <a:gd name="connsiteX10" fmla="*/ 1227221 w 2683042"/>
              <a:gd name="connsiteY10" fmla="*/ 159324 h 207451"/>
              <a:gd name="connsiteX11" fmla="*/ 1600200 w 2683042"/>
              <a:gd name="connsiteY11" fmla="*/ 147293 h 207451"/>
              <a:gd name="connsiteX12" fmla="*/ 1840832 w 2683042"/>
              <a:gd name="connsiteY12" fmla="*/ 99166 h 207451"/>
              <a:gd name="connsiteX13" fmla="*/ 1876927 w 2683042"/>
              <a:gd name="connsiteY13" fmla="*/ 75103 h 207451"/>
              <a:gd name="connsiteX14" fmla="*/ 1949116 w 2683042"/>
              <a:gd name="connsiteY14" fmla="*/ 39009 h 207451"/>
              <a:gd name="connsiteX15" fmla="*/ 2021305 w 2683042"/>
              <a:gd name="connsiteY15" fmla="*/ 26977 h 207451"/>
              <a:gd name="connsiteX16" fmla="*/ 2141621 w 2683042"/>
              <a:gd name="connsiteY16" fmla="*/ 2914 h 207451"/>
              <a:gd name="connsiteX17" fmla="*/ 2683042 w 2683042"/>
              <a:gd name="connsiteY17" fmla="*/ 2914 h 20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83042" h="207451">
                <a:moveTo>
                  <a:pt x="0" y="135261"/>
                </a:moveTo>
                <a:cubicBezTo>
                  <a:pt x="28074" y="131251"/>
                  <a:pt x="56320" y="128303"/>
                  <a:pt x="84221" y="123230"/>
                </a:cubicBezTo>
                <a:cubicBezTo>
                  <a:pt x="100490" y="120272"/>
                  <a:pt x="116037" y="113917"/>
                  <a:pt x="132348" y="111198"/>
                </a:cubicBezTo>
                <a:cubicBezTo>
                  <a:pt x="164242" y="105882"/>
                  <a:pt x="196516" y="103177"/>
                  <a:pt x="228600" y="99166"/>
                </a:cubicBezTo>
                <a:cubicBezTo>
                  <a:pt x="291384" y="103651"/>
                  <a:pt x="370296" y="95301"/>
                  <a:pt x="433137" y="123230"/>
                </a:cubicBezTo>
                <a:cubicBezTo>
                  <a:pt x="457722" y="134156"/>
                  <a:pt x="480493" y="148976"/>
                  <a:pt x="505327" y="159324"/>
                </a:cubicBezTo>
                <a:cubicBezTo>
                  <a:pt x="528741" y="169080"/>
                  <a:pt x="553127" y="176420"/>
                  <a:pt x="577516" y="183388"/>
                </a:cubicBezTo>
                <a:cubicBezTo>
                  <a:pt x="609315" y="192474"/>
                  <a:pt x="673769" y="207451"/>
                  <a:pt x="673769" y="207451"/>
                </a:cubicBezTo>
                <a:lnTo>
                  <a:pt x="842211" y="195419"/>
                </a:lnTo>
                <a:cubicBezTo>
                  <a:pt x="926390" y="190609"/>
                  <a:pt x="1010926" y="191258"/>
                  <a:pt x="1094874" y="183388"/>
                </a:cubicBezTo>
                <a:cubicBezTo>
                  <a:pt x="1139517" y="179203"/>
                  <a:pt x="1182496" y="162519"/>
                  <a:pt x="1227221" y="159324"/>
                </a:cubicBezTo>
                <a:cubicBezTo>
                  <a:pt x="1351296" y="150461"/>
                  <a:pt x="1475874" y="151303"/>
                  <a:pt x="1600200" y="147293"/>
                </a:cubicBezTo>
                <a:cubicBezTo>
                  <a:pt x="1690396" y="134407"/>
                  <a:pt x="1745458" y="128970"/>
                  <a:pt x="1840832" y="99166"/>
                </a:cubicBezTo>
                <a:cubicBezTo>
                  <a:pt x="1854634" y="94853"/>
                  <a:pt x="1864286" y="82125"/>
                  <a:pt x="1876927" y="75103"/>
                </a:cubicBezTo>
                <a:cubicBezTo>
                  <a:pt x="1900445" y="62038"/>
                  <a:pt x="1923593" y="47517"/>
                  <a:pt x="1949116" y="39009"/>
                </a:cubicBezTo>
                <a:cubicBezTo>
                  <a:pt x="1972259" y="31295"/>
                  <a:pt x="1997328" y="31473"/>
                  <a:pt x="2021305" y="26977"/>
                </a:cubicBezTo>
                <a:cubicBezTo>
                  <a:pt x="2061504" y="19440"/>
                  <a:pt x="2100748" y="4400"/>
                  <a:pt x="2141621" y="2914"/>
                </a:cubicBezTo>
                <a:cubicBezTo>
                  <a:pt x="2321975" y="-3644"/>
                  <a:pt x="2502568" y="2914"/>
                  <a:pt x="2683042" y="29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20"/>
          <p:cNvSpPr/>
          <p:nvPr/>
        </p:nvSpPr>
        <p:spPr>
          <a:xfrm>
            <a:off x="7652084" y="4812632"/>
            <a:ext cx="2586790" cy="541421"/>
          </a:xfrm>
          <a:custGeom>
            <a:avLst/>
            <a:gdLst>
              <a:gd name="connsiteX0" fmla="*/ 0 w 2586790"/>
              <a:gd name="connsiteY0" fmla="*/ 276726 h 541421"/>
              <a:gd name="connsiteX1" fmla="*/ 72190 w 2586790"/>
              <a:gd name="connsiteY1" fmla="*/ 288757 h 541421"/>
              <a:gd name="connsiteX2" fmla="*/ 312821 w 2586790"/>
              <a:gd name="connsiteY2" fmla="*/ 421105 h 541421"/>
              <a:gd name="connsiteX3" fmla="*/ 493295 w 2586790"/>
              <a:gd name="connsiteY3" fmla="*/ 481263 h 541421"/>
              <a:gd name="connsiteX4" fmla="*/ 553453 w 2586790"/>
              <a:gd name="connsiteY4" fmla="*/ 517357 h 541421"/>
              <a:gd name="connsiteX5" fmla="*/ 601579 w 2586790"/>
              <a:gd name="connsiteY5" fmla="*/ 529389 h 541421"/>
              <a:gd name="connsiteX6" fmla="*/ 794084 w 2586790"/>
              <a:gd name="connsiteY6" fmla="*/ 541421 h 541421"/>
              <a:gd name="connsiteX7" fmla="*/ 1383632 w 2586790"/>
              <a:gd name="connsiteY7" fmla="*/ 517357 h 541421"/>
              <a:gd name="connsiteX8" fmla="*/ 1576137 w 2586790"/>
              <a:gd name="connsiteY8" fmla="*/ 433136 h 541421"/>
              <a:gd name="connsiteX9" fmla="*/ 1660358 w 2586790"/>
              <a:gd name="connsiteY9" fmla="*/ 397042 h 541421"/>
              <a:gd name="connsiteX10" fmla="*/ 1708484 w 2586790"/>
              <a:gd name="connsiteY10" fmla="*/ 385010 h 541421"/>
              <a:gd name="connsiteX11" fmla="*/ 1768642 w 2586790"/>
              <a:gd name="connsiteY11" fmla="*/ 360947 h 541421"/>
              <a:gd name="connsiteX12" fmla="*/ 1804737 w 2586790"/>
              <a:gd name="connsiteY12" fmla="*/ 348915 h 541421"/>
              <a:gd name="connsiteX13" fmla="*/ 1900990 w 2586790"/>
              <a:gd name="connsiteY13" fmla="*/ 276726 h 541421"/>
              <a:gd name="connsiteX14" fmla="*/ 1985211 w 2586790"/>
              <a:gd name="connsiteY14" fmla="*/ 228600 h 541421"/>
              <a:gd name="connsiteX15" fmla="*/ 2009274 w 2586790"/>
              <a:gd name="connsiteY15" fmla="*/ 192505 h 541421"/>
              <a:gd name="connsiteX16" fmla="*/ 2057400 w 2586790"/>
              <a:gd name="connsiteY16" fmla="*/ 168442 h 541421"/>
              <a:gd name="connsiteX17" fmla="*/ 2141621 w 2586790"/>
              <a:gd name="connsiteY17" fmla="*/ 132347 h 541421"/>
              <a:gd name="connsiteX18" fmla="*/ 2177716 w 2586790"/>
              <a:gd name="connsiteY18" fmla="*/ 96252 h 541421"/>
              <a:gd name="connsiteX19" fmla="*/ 2225842 w 2586790"/>
              <a:gd name="connsiteY19" fmla="*/ 72189 h 541421"/>
              <a:gd name="connsiteX20" fmla="*/ 2310063 w 2586790"/>
              <a:gd name="connsiteY20" fmla="*/ 24063 h 541421"/>
              <a:gd name="connsiteX21" fmla="*/ 2346158 w 2586790"/>
              <a:gd name="connsiteY21" fmla="*/ 12031 h 541421"/>
              <a:gd name="connsiteX22" fmla="*/ 2586790 w 2586790"/>
              <a:gd name="connsiteY22" fmla="*/ 0 h 54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86790" h="541421">
                <a:moveTo>
                  <a:pt x="0" y="276726"/>
                </a:moveTo>
                <a:cubicBezTo>
                  <a:pt x="24063" y="280736"/>
                  <a:pt x="49348" y="280191"/>
                  <a:pt x="72190" y="288757"/>
                </a:cubicBezTo>
                <a:cubicBezTo>
                  <a:pt x="193951" y="334417"/>
                  <a:pt x="196183" y="362786"/>
                  <a:pt x="312821" y="421105"/>
                </a:cubicBezTo>
                <a:cubicBezTo>
                  <a:pt x="364318" y="446854"/>
                  <a:pt x="437555" y="465337"/>
                  <a:pt x="493295" y="481263"/>
                </a:cubicBezTo>
                <a:cubicBezTo>
                  <a:pt x="513348" y="493294"/>
                  <a:pt x="532083" y="507859"/>
                  <a:pt x="553453" y="517357"/>
                </a:cubicBezTo>
                <a:cubicBezTo>
                  <a:pt x="568564" y="524073"/>
                  <a:pt x="585125" y="527744"/>
                  <a:pt x="601579" y="529389"/>
                </a:cubicBezTo>
                <a:cubicBezTo>
                  <a:pt x="665553" y="535787"/>
                  <a:pt x="729916" y="537410"/>
                  <a:pt x="794084" y="541421"/>
                </a:cubicBezTo>
                <a:cubicBezTo>
                  <a:pt x="990600" y="533400"/>
                  <a:pt x="1187470" y="531623"/>
                  <a:pt x="1383632" y="517357"/>
                </a:cubicBezTo>
                <a:cubicBezTo>
                  <a:pt x="1428384" y="514102"/>
                  <a:pt x="1556835" y="442787"/>
                  <a:pt x="1576137" y="433136"/>
                </a:cubicBezTo>
                <a:cubicBezTo>
                  <a:pt x="1618922" y="411744"/>
                  <a:pt x="1619046" y="408845"/>
                  <a:pt x="1660358" y="397042"/>
                </a:cubicBezTo>
                <a:cubicBezTo>
                  <a:pt x="1676258" y="392499"/>
                  <a:pt x="1692797" y="390239"/>
                  <a:pt x="1708484" y="385010"/>
                </a:cubicBezTo>
                <a:cubicBezTo>
                  <a:pt x="1728973" y="378180"/>
                  <a:pt x="1748420" y="368530"/>
                  <a:pt x="1768642" y="360947"/>
                </a:cubicBezTo>
                <a:cubicBezTo>
                  <a:pt x="1780517" y="356494"/>
                  <a:pt x="1792705" y="352926"/>
                  <a:pt x="1804737" y="348915"/>
                </a:cubicBezTo>
                <a:cubicBezTo>
                  <a:pt x="1868247" y="285407"/>
                  <a:pt x="1811290" y="336527"/>
                  <a:pt x="1900990" y="276726"/>
                </a:cubicBezTo>
                <a:cubicBezTo>
                  <a:pt x="1973830" y="228166"/>
                  <a:pt x="1920879" y="250043"/>
                  <a:pt x="1985211" y="228600"/>
                </a:cubicBezTo>
                <a:cubicBezTo>
                  <a:pt x="1993232" y="216568"/>
                  <a:pt x="1998165" y="201762"/>
                  <a:pt x="2009274" y="192505"/>
                </a:cubicBezTo>
                <a:cubicBezTo>
                  <a:pt x="2023052" y="181023"/>
                  <a:pt x="2040915" y="175507"/>
                  <a:pt x="2057400" y="168442"/>
                </a:cubicBezTo>
                <a:cubicBezTo>
                  <a:pt x="2096673" y="151611"/>
                  <a:pt x="2101720" y="160848"/>
                  <a:pt x="2141621" y="132347"/>
                </a:cubicBezTo>
                <a:cubicBezTo>
                  <a:pt x="2155467" y="122457"/>
                  <a:pt x="2163870" y="106142"/>
                  <a:pt x="2177716" y="96252"/>
                </a:cubicBezTo>
                <a:cubicBezTo>
                  <a:pt x="2192311" y="85827"/>
                  <a:pt x="2210270" y="81087"/>
                  <a:pt x="2225842" y="72189"/>
                </a:cubicBezTo>
                <a:cubicBezTo>
                  <a:pt x="2286258" y="37666"/>
                  <a:pt x="2237347" y="55227"/>
                  <a:pt x="2310063" y="24063"/>
                </a:cubicBezTo>
                <a:cubicBezTo>
                  <a:pt x="2321720" y="19067"/>
                  <a:pt x="2333523" y="13130"/>
                  <a:pt x="2346158" y="12031"/>
                </a:cubicBezTo>
                <a:cubicBezTo>
                  <a:pt x="2426167" y="5074"/>
                  <a:pt x="2586790" y="0"/>
                  <a:pt x="258679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9318459" y="3945483"/>
            <a:ext cx="1034716" cy="3489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Positive Sentiment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300462" y="3361872"/>
            <a:ext cx="1034716" cy="3489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Negative Sentiment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53002" y="4924806"/>
            <a:ext cx="1034716" cy="3489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Neutral Sentiment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987594" y="5888762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Back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03873" y="17029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UK Equity Income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D1F737-F50C-4458-A510-9292D8F26F71}"/>
              </a:ext>
            </a:extLst>
          </p:cNvPr>
          <p:cNvSpPr/>
          <p:nvPr/>
        </p:nvSpPr>
        <p:spPr>
          <a:xfrm>
            <a:off x="1700463" y="3167018"/>
            <a:ext cx="4195422" cy="1960004"/>
          </a:xfrm>
          <a:prstGeom prst="roundRect">
            <a:avLst>
              <a:gd name="adj" fmla="val 8170"/>
            </a:avLst>
          </a:prstGeom>
          <a:noFill/>
          <a:ln w="12700">
            <a:solidFill>
              <a:srgbClr val="2626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72">
            <a:extLst>
              <a:ext uri="{FF2B5EF4-FFF2-40B4-BE49-F238E27FC236}">
                <a16:creationId xmlns:a16="http://schemas.microsoft.com/office/drawing/2014/main" id="{955B502D-232C-48A4-8CFB-C9834307976A}"/>
              </a:ext>
            </a:extLst>
          </p:cNvPr>
          <p:cNvSpPr/>
          <p:nvPr/>
        </p:nvSpPr>
        <p:spPr>
          <a:xfrm>
            <a:off x="2890334" y="3908393"/>
            <a:ext cx="1403684" cy="4971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accent5">
                    <a:lumMod val="10000"/>
                  </a:schemeClr>
                </a:solidFill>
              </a:rPr>
              <a:t>Positive Sentiment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10000"/>
                  </a:schemeClr>
                </a:solidFill>
              </a:rPr>
              <a:t>70</a:t>
            </a:r>
            <a:endParaRPr lang="en-I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1" name="Rounded Rectangle 73">
            <a:extLst>
              <a:ext uri="{FF2B5EF4-FFF2-40B4-BE49-F238E27FC236}">
                <a16:creationId xmlns:a16="http://schemas.microsoft.com/office/drawing/2014/main" id="{F195E937-F13F-48D5-9B1B-01FCBACCE234}"/>
              </a:ext>
            </a:extLst>
          </p:cNvPr>
          <p:cNvSpPr/>
          <p:nvPr/>
        </p:nvSpPr>
        <p:spPr>
          <a:xfrm>
            <a:off x="4380944" y="3908393"/>
            <a:ext cx="1403684" cy="497173"/>
          </a:xfrm>
          <a:prstGeom prst="roundRect">
            <a:avLst/>
          </a:prstGeom>
          <a:solidFill>
            <a:srgbClr val="F6A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00" dirty="0">
                <a:solidFill>
                  <a:srgbClr val="EBEBEB">
                    <a:lumMod val="10000"/>
                  </a:srgbClr>
                </a:solidFill>
              </a:rPr>
              <a:t>Negative Sentiment</a:t>
            </a:r>
          </a:p>
          <a:p>
            <a:pPr lvl="0" algn="ctr"/>
            <a:r>
              <a:rPr lang="en-IN" sz="1600" b="1" dirty="0">
                <a:solidFill>
                  <a:srgbClr val="EBEBEB">
                    <a:lumMod val="10000"/>
                  </a:srgbClr>
                </a:solidFill>
              </a:rPr>
              <a:t>30</a:t>
            </a:r>
            <a:endParaRPr lang="en-IN" sz="1400" b="1" dirty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42" name="Rounded Rectangle 72">
            <a:extLst>
              <a:ext uri="{FF2B5EF4-FFF2-40B4-BE49-F238E27FC236}">
                <a16:creationId xmlns:a16="http://schemas.microsoft.com/office/drawing/2014/main" id="{EF1F0813-9B57-4A4E-955D-594D86E84831}"/>
              </a:ext>
            </a:extLst>
          </p:cNvPr>
          <p:cNvSpPr/>
          <p:nvPr/>
        </p:nvSpPr>
        <p:spPr>
          <a:xfrm>
            <a:off x="2902521" y="4534204"/>
            <a:ext cx="1403684" cy="4971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accent5">
                    <a:lumMod val="10000"/>
                  </a:schemeClr>
                </a:solidFill>
              </a:rPr>
              <a:t>Positive Sentiment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10000"/>
                  </a:schemeClr>
                </a:solidFill>
              </a:rPr>
              <a:t>75</a:t>
            </a:r>
            <a:endParaRPr lang="en-I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3" name="Rounded Rectangle 73">
            <a:extLst>
              <a:ext uri="{FF2B5EF4-FFF2-40B4-BE49-F238E27FC236}">
                <a16:creationId xmlns:a16="http://schemas.microsoft.com/office/drawing/2014/main" id="{AC71F609-DF1B-4447-BCB0-793B0F4191CF}"/>
              </a:ext>
            </a:extLst>
          </p:cNvPr>
          <p:cNvSpPr/>
          <p:nvPr/>
        </p:nvSpPr>
        <p:spPr>
          <a:xfrm>
            <a:off x="4393131" y="4534204"/>
            <a:ext cx="1403684" cy="497173"/>
          </a:xfrm>
          <a:prstGeom prst="roundRect">
            <a:avLst/>
          </a:prstGeom>
          <a:solidFill>
            <a:srgbClr val="F6A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000" dirty="0">
                <a:solidFill>
                  <a:srgbClr val="EBEBEB">
                    <a:lumMod val="10000"/>
                  </a:srgbClr>
                </a:solidFill>
              </a:rPr>
              <a:t>Negative Sentiment</a:t>
            </a:r>
          </a:p>
          <a:p>
            <a:pPr lvl="0" algn="ctr"/>
            <a:r>
              <a:rPr lang="en-IN" sz="1600" b="1" dirty="0">
                <a:solidFill>
                  <a:srgbClr val="EBEBEB">
                    <a:lumMod val="10000"/>
                  </a:srgbClr>
                </a:solidFill>
              </a:rPr>
              <a:t>25</a:t>
            </a:r>
            <a:endParaRPr lang="en-IN" sz="1400" b="1" dirty="0">
              <a:solidFill>
                <a:srgbClr val="EBEBEB">
                  <a:lumMod val="10000"/>
                </a:srgbClr>
              </a:solidFill>
            </a:endParaRPr>
          </a:p>
        </p:txBody>
      </p:sp>
      <p:pic>
        <p:nvPicPr>
          <p:cNvPr id="44" name="Picture 4" descr="Image result for twitter icon">
            <a:extLst>
              <a:ext uri="{FF2B5EF4-FFF2-40B4-BE49-F238E27FC236}">
                <a16:creationId xmlns:a16="http://schemas.microsoft.com/office/drawing/2014/main" id="{F9AAF25D-06F4-42E0-9DE1-4EC4F0FD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84" y="3186610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Image result for analyst reports icon">
            <a:extLst>
              <a:ext uri="{FF2B5EF4-FFF2-40B4-BE49-F238E27FC236}">
                <a16:creationId xmlns:a16="http://schemas.microsoft.com/office/drawing/2014/main" id="{E1731D44-8ECD-4FFB-8B03-4F564FD1A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8"/>
          <a:stretch/>
        </p:blipFill>
        <p:spPr bwMode="auto">
          <a:xfrm>
            <a:off x="2113915" y="3830084"/>
            <a:ext cx="922549" cy="5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F5C435-5A49-477F-9F19-91BCB43B41BD}"/>
              </a:ext>
            </a:extLst>
          </p:cNvPr>
          <p:cNvSpPr/>
          <p:nvPr/>
        </p:nvSpPr>
        <p:spPr>
          <a:xfrm>
            <a:off x="1830023" y="3274043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Social </a:t>
            </a:r>
          </a:p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Media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60FBBD-74DE-474F-8184-FEBC086A60D3}"/>
              </a:ext>
            </a:extLst>
          </p:cNvPr>
          <p:cNvSpPr/>
          <p:nvPr/>
        </p:nvSpPr>
        <p:spPr>
          <a:xfrm>
            <a:off x="1778694" y="3912369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Analyst</a:t>
            </a:r>
          </a:p>
          <a:p>
            <a:r>
              <a:rPr lang="en-IN" sz="1000" dirty="0">
                <a:solidFill>
                  <a:srgbClr val="DCDCDC">
                    <a:lumMod val="10000"/>
                  </a:srgbClr>
                </a:solidFill>
              </a:rPr>
              <a:t>Reports</a:t>
            </a:r>
            <a:endParaRPr lang="en-US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4BCC3-8B53-41AC-9F66-9E92AA6FA92D}"/>
              </a:ext>
            </a:extLst>
          </p:cNvPr>
          <p:cNvSpPr/>
          <p:nvPr/>
        </p:nvSpPr>
        <p:spPr>
          <a:xfrm>
            <a:off x="1821024" y="4662408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62618"/>
                </a:solidFill>
              </a:rPr>
              <a:t>News</a:t>
            </a:r>
          </a:p>
        </p:txBody>
      </p:sp>
      <p:pic>
        <p:nvPicPr>
          <p:cNvPr id="49" name="Picture 16" descr="Related image">
            <a:extLst>
              <a:ext uri="{FF2B5EF4-FFF2-40B4-BE49-F238E27FC236}">
                <a16:creationId xmlns:a16="http://schemas.microsoft.com/office/drawing/2014/main" id="{DC5AD52B-BC63-4268-A096-2D91E853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28" y="4570247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D049658-D3C6-41C0-B0AC-1FDF1AEB57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8713916" y="5898399"/>
            <a:ext cx="429774" cy="429774"/>
          </a:xfrm>
          <a:prstGeom prst="rect">
            <a:avLst/>
          </a:prstGeom>
        </p:spPr>
      </p:pic>
      <p:sp>
        <p:nvSpPr>
          <p:cNvPr id="51" name="Rounded Rectangle 71">
            <a:extLst>
              <a:ext uri="{FF2B5EF4-FFF2-40B4-BE49-F238E27FC236}">
                <a16:creationId xmlns:a16="http://schemas.microsoft.com/office/drawing/2014/main" id="{9AA85B8D-F91B-4699-BE59-27F7A74ACB16}"/>
              </a:ext>
            </a:extLst>
          </p:cNvPr>
          <p:cNvSpPr/>
          <p:nvPr/>
        </p:nvSpPr>
        <p:spPr>
          <a:xfrm>
            <a:off x="7705424" y="2422450"/>
            <a:ext cx="2045369" cy="3735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u="sng" dirty="0">
                <a:solidFill>
                  <a:srgbClr val="262618"/>
                </a:solidFill>
              </a:rPr>
              <a:t>Sentiment Trends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5871FD3-27C2-4B24-8BC1-0CD40180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Category level</a:t>
            </a:r>
          </a:p>
        </p:txBody>
      </p:sp>
    </p:spTree>
    <p:extLst>
      <p:ext uri="{BB962C8B-B14F-4D97-AF65-F5344CB8AC3E}">
        <p14:creationId xmlns:p14="http://schemas.microsoft.com/office/powerpoint/2010/main" val="14282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1F0B67B-2448-4A02-863E-8F6D243DED57}"/>
              </a:ext>
            </a:extLst>
          </p:cNvPr>
          <p:cNvSpPr/>
          <p:nvPr/>
        </p:nvSpPr>
        <p:spPr>
          <a:xfrm>
            <a:off x="174610" y="1167862"/>
            <a:ext cx="11842780" cy="55654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Isosceles Triangle 6"/>
          <p:cNvSpPr/>
          <p:nvPr/>
        </p:nvSpPr>
        <p:spPr>
          <a:xfrm rot="16200000">
            <a:off x="174811" y="2660395"/>
            <a:ext cx="336177" cy="309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1584523" y="2660395"/>
            <a:ext cx="336177" cy="309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83" y="1981995"/>
            <a:ext cx="1468920" cy="146892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561502" y="2000659"/>
            <a:ext cx="2131081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411" y="1918625"/>
            <a:ext cx="11064240" cy="7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411" y="3611059"/>
            <a:ext cx="11064240" cy="78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25771" y="2000660"/>
            <a:ext cx="2131081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6" y="2072010"/>
            <a:ext cx="1391232" cy="1391232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4" y="2498351"/>
            <a:ext cx="2061776" cy="48434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297229" y="2000660"/>
            <a:ext cx="2131043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02" y="2230579"/>
            <a:ext cx="1649913" cy="109810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9032918" y="2000660"/>
            <a:ext cx="2131081" cy="1537495"/>
          </a:xfrm>
          <a:prstGeom prst="round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1106905" y="3264026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0897" y="3260013"/>
            <a:ext cx="1010875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87031" y="3264026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01023" y="3260013"/>
            <a:ext cx="1010875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72194" y="3267818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77650" y="3263805"/>
            <a:ext cx="835434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23417" y="3267818"/>
            <a:ext cx="1480023" cy="8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28873" y="3263805"/>
            <a:ext cx="835434" cy="8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0649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5938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4811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227506" y="301677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Brand Health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97832" y="3730442"/>
            <a:ext cx="10490231" cy="2676074"/>
          </a:xfrm>
          <a:prstGeom prst="roundRect">
            <a:avLst>
              <a:gd name="adj" fmla="val 6040"/>
            </a:avLst>
          </a:prstGeom>
          <a:noFill/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6" y="3825545"/>
            <a:ext cx="2061776" cy="48434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861866" y="4547937"/>
            <a:ext cx="4937760" cy="1744579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400" b="1" u="sng" dirty="0">
                <a:solidFill>
                  <a:schemeClr val="accent1">
                    <a:lumMod val="10000"/>
                  </a:schemeClr>
                </a:solidFill>
              </a:rPr>
              <a:t>Top Themes / 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u="sng" dirty="0">
                <a:solidFill>
                  <a:schemeClr val="accent1">
                    <a:lumMod val="10000"/>
                  </a:schemeClr>
                </a:solidFill>
              </a:rPr>
              <a:t>Post Brexit policies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Aberdeen SLI Merger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Ryder Cup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….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057988" y="4547936"/>
            <a:ext cx="4938873" cy="1744579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400" b="1" u="sng" dirty="0">
                <a:solidFill>
                  <a:schemeClr val="accent1">
                    <a:lumMod val="10000"/>
                  </a:schemeClr>
                </a:solidFill>
              </a:rPr>
              <a:t>Top Financial Products/Categories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UK Equity Income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accent1">
                    <a:lumMod val="10000"/>
                  </a:schemeClr>
                </a:solidFill>
              </a:rPr>
              <a:t>MyFolio</a:t>
            </a:r>
            <a:endParaRPr lang="en-IN" sz="12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GARS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1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138863" y="5919537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View More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9583309" y="5919537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10000"/>
                  </a:schemeClr>
                </a:solidFill>
              </a:rPr>
              <a:t>View More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3B65E97-3606-44C2-B9BE-63D6F20B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ASI Top Trends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B0E948-8056-47EF-9847-3A51CB8CEAB9}"/>
              </a:ext>
            </a:extLst>
          </p:cNvPr>
          <p:cNvGrpSpPr/>
          <p:nvPr/>
        </p:nvGrpSpPr>
        <p:grpSpPr>
          <a:xfrm>
            <a:off x="3357406" y="1124769"/>
            <a:ext cx="5145028" cy="708310"/>
            <a:chOff x="4090507" y="2843106"/>
            <a:chExt cx="5145028" cy="70831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8DDCB00-14E2-4784-8A6C-C62E1D4A4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25"/>
            <a:stretch/>
          </p:blipFill>
          <p:spPr>
            <a:xfrm>
              <a:off x="4090507" y="2843106"/>
              <a:ext cx="842477" cy="70831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A229B1-FEB9-4AD2-8EC4-E077FF2AAB4F}"/>
                </a:ext>
              </a:extLst>
            </p:cNvPr>
            <p:cNvSpPr txBox="1"/>
            <p:nvPr/>
          </p:nvSpPr>
          <p:spPr>
            <a:xfrm>
              <a:off x="4950964" y="2944252"/>
              <a:ext cx="428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/>
                <a:t>Brand Reputation Tracker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17DC589-7A77-4F06-81C4-54C193D81D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1052728" y="5088606"/>
            <a:ext cx="429774" cy="4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9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4554C-F9B6-45B5-A8CB-47285F72954C}"/>
              </a:ext>
            </a:extLst>
          </p:cNvPr>
          <p:cNvSpPr/>
          <p:nvPr/>
        </p:nvSpPr>
        <p:spPr>
          <a:xfrm>
            <a:off x="132042" y="1094509"/>
            <a:ext cx="11857842" cy="550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7192-FA92-4AB3-852A-5BA9B96E8BB5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1A99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91A99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" y="1238755"/>
            <a:ext cx="2061776" cy="48434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329593" y="2142699"/>
            <a:ext cx="11543957" cy="4149818"/>
          </a:xfrm>
          <a:prstGeom prst="roundRect">
            <a:avLst>
              <a:gd name="adj" fmla="val 590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DCDCDC">
                  <a:lumMod val="1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4206468" y="2577338"/>
            <a:ext cx="429774" cy="429774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10262544" y="5775097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Home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20613" y="1407404"/>
            <a:ext cx="1686963" cy="329001"/>
            <a:chOff x="3357349" y="1490722"/>
            <a:chExt cx="1686963" cy="24217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7349" y="1723095"/>
              <a:ext cx="15967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926651" y="1490722"/>
              <a:ext cx="1117661" cy="2421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DCDCDC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Search Bar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259207" y="1229403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Financial Products/Categories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71240" y="1654855"/>
            <a:ext cx="1455829" cy="411804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Themes / Topics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840180" y="1280240"/>
            <a:ext cx="2061776" cy="564410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Filters: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64025" y="2430612"/>
          <a:ext cx="11300344" cy="25958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608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Deep-Dive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Perception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/>
                        <a:t>Post </a:t>
                      </a:r>
                      <a:r>
                        <a:rPr lang="en-IN" u="sng" dirty="0" err="1"/>
                        <a:t>Brexit</a:t>
                      </a:r>
                      <a:r>
                        <a:rPr lang="en-IN" u="sng" dirty="0"/>
                        <a:t> policies</a:t>
                      </a:r>
                      <a:endParaRPr lang="en-IN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/>
                        <a:t>Aberdeen SLI Merger</a:t>
                      </a:r>
                      <a:endParaRPr lang="en-IN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dirty="0"/>
                        <a:t>Ryder Cup</a:t>
                      </a:r>
                      <a:endParaRPr lang="en-IN" u="sng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baseline="0" dirty="0">
                          <a:solidFill>
                            <a:schemeClr val="accent4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baseline="0" dirty="0">
                          <a:solidFill>
                            <a:schemeClr val="accent4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u="sng" baseline="0" dirty="0">
                          <a:solidFill>
                            <a:schemeClr val="accent4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369372" y="2859252"/>
            <a:ext cx="1217568" cy="991295"/>
            <a:chOff x="3812571" y="1412607"/>
            <a:chExt cx="1217568" cy="991295"/>
          </a:xfrm>
        </p:grpSpPr>
        <p:sp>
          <p:nvSpPr>
            <p:cNvPr id="20" name="Rounded Rectangle 19"/>
            <p:cNvSpPr/>
            <p:nvPr/>
          </p:nvSpPr>
          <p:spPr>
            <a:xfrm>
              <a:off x="3812571" y="1412607"/>
              <a:ext cx="1217568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Analyse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12571" y="2175302"/>
              <a:ext cx="1217568" cy="2286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EBEB">
                      <a:lumMod val="10000"/>
                    </a:srgbClr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Analyse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196164" y="1220977"/>
            <a:ext cx="1117661" cy="24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Sort: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874503" y="1218027"/>
            <a:ext cx="1455829" cy="41180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By Popularity Score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886536" y="1643479"/>
            <a:ext cx="1455829" cy="411804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By Perception Score</a:t>
            </a:r>
          </a:p>
        </p:txBody>
      </p:sp>
      <p:sp>
        <p:nvSpPr>
          <p:cNvPr id="10" name="Oval 9"/>
          <p:cNvSpPr/>
          <p:nvPr/>
        </p:nvSpPr>
        <p:spPr>
          <a:xfrm>
            <a:off x="7424382" y="1515005"/>
            <a:ext cx="177420" cy="174009"/>
          </a:xfrm>
          <a:prstGeom prst="ellipse">
            <a:avLst/>
          </a:prstGeom>
          <a:solidFill>
            <a:schemeClr val="accent1">
              <a:lumMod val="1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24382" y="1803885"/>
            <a:ext cx="177420" cy="17400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45810" y="1484401"/>
            <a:ext cx="1117661" cy="24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Ascending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89927" y="1756156"/>
            <a:ext cx="1229427" cy="24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Descending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0800">
            <a:off x="290252" y="2925465"/>
            <a:ext cx="429774" cy="429774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C9FC68C6-F9B0-4330-8389-ACBA632F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46112"/>
            <a:ext cx="10972800" cy="609600"/>
          </a:xfrm>
        </p:spPr>
        <p:txBody>
          <a:bodyPr/>
          <a:lstStyle/>
          <a:p>
            <a:pPr algn="ctr"/>
            <a:r>
              <a:rPr lang="en-IN" dirty="0"/>
              <a:t>Brand Reputation Wireframe – Top themes</a:t>
            </a:r>
          </a:p>
        </p:txBody>
      </p:sp>
      <p:sp>
        <p:nvSpPr>
          <p:cNvPr id="32" name="Rounded Rectangle 19">
            <a:extLst>
              <a:ext uri="{FF2B5EF4-FFF2-40B4-BE49-F238E27FC236}">
                <a16:creationId xmlns:a16="http://schemas.microsoft.com/office/drawing/2014/main" id="{1286B557-BF81-4A6A-847E-ED7DAF1C9838}"/>
              </a:ext>
            </a:extLst>
          </p:cNvPr>
          <p:cNvSpPr/>
          <p:nvPr/>
        </p:nvSpPr>
        <p:spPr>
          <a:xfrm>
            <a:off x="4383205" y="3261465"/>
            <a:ext cx="1217568" cy="228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9232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CP Print Theme">
  <a:themeElements>
    <a:clrScheme name="Print Template Capital Partners 3">
      <a:dk1>
        <a:srgbClr val="003056"/>
      </a:dk1>
      <a:lt1>
        <a:srgbClr val="FFFFFF"/>
      </a:lt1>
      <a:dk2>
        <a:srgbClr val="FFFFFF"/>
      </a:dk2>
      <a:lt2>
        <a:srgbClr val="003056"/>
      </a:lt2>
      <a:accent1>
        <a:srgbClr val="DCDCDC"/>
      </a:accent1>
      <a:accent2>
        <a:srgbClr val="0354B5"/>
      </a:accent2>
      <a:accent3>
        <a:srgbClr val="FFFFFF"/>
      </a:accent3>
      <a:accent4>
        <a:srgbClr val="002748"/>
      </a:accent4>
      <a:accent5>
        <a:srgbClr val="EBEBEB"/>
      </a:accent5>
      <a:accent6>
        <a:srgbClr val="024BA4"/>
      </a:accent6>
      <a:hlink>
        <a:srgbClr val="54BCEB"/>
      </a:hlink>
      <a:folHlink>
        <a:srgbClr val="0381D7"/>
      </a:folHlink>
    </a:clrScheme>
    <a:fontScheme name="Print Template Capital Partner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int Template Capital Partners 1">
        <a:dk1>
          <a:srgbClr val="808080"/>
        </a:dk1>
        <a:lt1>
          <a:srgbClr val="FFFF00"/>
        </a:lt1>
        <a:dk2>
          <a:srgbClr val="1F0769"/>
        </a:dk2>
        <a:lt2>
          <a:srgbClr val="FFFF00"/>
        </a:lt2>
        <a:accent1>
          <a:srgbClr val="821109"/>
        </a:accent1>
        <a:accent2>
          <a:srgbClr val="3C3DB8"/>
        </a:accent2>
        <a:accent3>
          <a:srgbClr val="ABAAB9"/>
        </a:accent3>
        <a:accent4>
          <a:srgbClr val="DADA00"/>
        </a:accent4>
        <a:accent5>
          <a:srgbClr val="C1AAAA"/>
        </a:accent5>
        <a:accent6>
          <a:srgbClr val="3536A6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nt Template Capital Partners 2">
        <a:dk1>
          <a:srgbClr val="000000"/>
        </a:dk1>
        <a:lt1>
          <a:srgbClr val="FFFFFF"/>
        </a:lt1>
        <a:dk2>
          <a:srgbClr val="00697A"/>
        </a:dk2>
        <a:lt2>
          <a:srgbClr val="54616E"/>
        </a:lt2>
        <a:accent1>
          <a:srgbClr val="00ABC9"/>
        </a:accent1>
        <a:accent2>
          <a:srgbClr val="AD940D"/>
        </a:accent2>
        <a:accent3>
          <a:srgbClr val="FFFFFF"/>
        </a:accent3>
        <a:accent4>
          <a:srgbClr val="000000"/>
        </a:accent4>
        <a:accent5>
          <a:srgbClr val="AAD2E1"/>
        </a:accent5>
        <a:accent6>
          <a:srgbClr val="9C860B"/>
        </a:accent6>
        <a:hlink>
          <a:srgbClr val="9C8CC9"/>
        </a:hlink>
        <a:folHlink>
          <a:srgbClr val="473B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nt Template Capital Partners 3">
        <a:dk1>
          <a:srgbClr val="003056"/>
        </a:dk1>
        <a:lt1>
          <a:srgbClr val="FFFFFF"/>
        </a:lt1>
        <a:dk2>
          <a:srgbClr val="FFFFFF"/>
        </a:dk2>
        <a:lt2>
          <a:srgbClr val="003056"/>
        </a:lt2>
        <a:accent1>
          <a:srgbClr val="DCDCDC"/>
        </a:accent1>
        <a:accent2>
          <a:srgbClr val="0354B5"/>
        </a:accent2>
        <a:accent3>
          <a:srgbClr val="FFFFFF"/>
        </a:accent3>
        <a:accent4>
          <a:srgbClr val="002748"/>
        </a:accent4>
        <a:accent5>
          <a:srgbClr val="EBEBEB"/>
        </a:accent5>
        <a:accent6>
          <a:srgbClr val="024BA4"/>
        </a:accent6>
        <a:hlink>
          <a:srgbClr val="54BCEB"/>
        </a:hlink>
        <a:folHlink>
          <a:srgbClr val="0381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849</Words>
  <Application>Microsoft Office PowerPoint</Application>
  <PresentationFormat>Widescreen</PresentationFormat>
  <Paragraphs>299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SLCP Print Theme</vt:lpstr>
      <vt:lpstr>Brand Reputation Tracker Wireframe</vt:lpstr>
      <vt:lpstr>Overview</vt:lpstr>
      <vt:lpstr>Brand Reputation Wireframe – Aggregated Scores</vt:lpstr>
      <vt:lpstr>Brand Reputation Wireframe – ASI Top Trends</vt:lpstr>
      <vt:lpstr>Brand Reputation Wireframe – Category level</vt:lpstr>
      <vt:lpstr>Brand Reputation Wireframe – Category level</vt:lpstr>
      <vt:lpstr>Brand Reputation Wireframe – Category level</vt:lpstr>
      <vt:lpstr>Brand Reputation Wireframe – ASI Top Trends</vt:lpstr>
      <vt:lpstr>Brand Reputation Wireframe – Top themes</vt:lpstr>
      <vt:lpstr>Brand Reputation Wireframe – Category level</vt:lpstr>
      <vt:lpstr>Brand Reputation Wireframe – Category level</vt:lpstr>
      <vt:lpstr>Brand Reputation Wireframe – Theme Analysis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Reputation Project Proposal</dc:title>
  <dc:creator>Srinivasa Saketh;Aaditya Raghavendran</dc:creator>
  <cp:lastModifiedBy>Aaditya Raghavendran</cp:lastModifiedBy>
  <cp:revision>126</cp:revision>
  <dcterms:created xsi:type="dcterms:W3CDTF">2018-07-26T10:54:49Z</dcterms:created>
  <dcterms:modified xsi:type="dcterms:W3CDTF">2018-07-27T17:55:37Z</dcterms:modified>
</cp:coreProperties>
</file>