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"/>
  </p:notesMasterIdLst>
  <p:sldIdLst>
    <p:sldId id="257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450"/>
    <a:srgbClr val="FFC000"/>
    <a:srgbClr val="006BC0"/>
    <a:srgbClr val="052A3A"/>
    <a:srgbClr val="094760"/>
    <a:srgbClr val="50C666"/>
    <a:srgbClr val="545366"/>
    <a:srgbClr val="243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2FC96-CB81-4CB6-BBBA-1F029315F10D}" type="datetimeFigureOut">
              <a:rPr lang="en-US" smtClean="0"/>
              <a:t>19/06/2018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C8EB6-35CE-4689-972C-2F6778E6B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58750" y="806450"/>
            <a:ext cx="6791325" cy="3821113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022" y="4763651"/>
            <a:ext cx="6436859" cy="53175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37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B153-E340-427D-A394-42E472236686}" type="datetimeFigureOut">
              <a:rPr lang="en-US" smtClean="0"/>
              <a:t>19/06/2018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795E-1B84-498D-ADB4-5B313AA8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8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B153-E340-427D-A394-42E472236686}" type="datetimeFigureOut">
              <a:rPr lang="en-US" smtClean="0"/>
              <a:t>19/06/2018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795E-1B84-498D-ADB4-5B313AA8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4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B153-E340-427D-A394-42E472236686}" type="datetimeFigureOut">
              <a:rPr lang="en-US" smtClean="0"/>
              <a:t>19/06/2018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795E-1B84-498D-ADB4-5B313AA8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64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SLI_PPT_FULL_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-9525"/>
            <a:ext cx="12192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37515" y="8080378"/>
            <a:ext cx="184731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rgbClr val="003056"/>
              </a:solidFill>
            </a:endParaRPr>
          </a:p>
        </p:txBody>
      </p:sp>
      <p:sp>
        <p:nvSpPr>
          <p:cNvPr id="285701" name="Rectangle 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0" y="2936429"/>
            <a:ext cx="12192000" cy="503237"/>
          </a:xfrm>
        </p:spPr>
        <p:txBody>
          <a:bodyPr/>
          <a:lstStyle>
            <a:lvl1pPr algn="ctr">
              <a:lnSpc>
                <a:spcPct val="115000"/>
              </a:lnSpc>
              <a:buClr>
                <a:srgbClr val="00454D"/>
              </a:buCl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/>
              <a:t>Insert main title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272" y="5808205"/>
            <a:ext cx="34575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08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32" name="Picture 28" descr="SLCP_PPT_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61175"/>
          </a:xfrm>
          <a:prstGeom prst="rect">
            <a:avLst/>
          </a:prstGeom>
          <a:noFill/>
        </p:spPr>
      </p:pic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3436816" y="808037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2400" b="1">
              <a:solidFill>
                <a:srgbClr val="003056"/>
              </a:solidFill>
            </a:endParaRPr>
          </a:p>
        </p:txBody>
      </p:sp>
      <p:sp>
        <p:nvSpPr>
          <p:cNvPr id="21536" name="Rectangle 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400050"/>
          </a:xfrm>
          <a:noFill/>
        </p:spPr>
        <p:txBody>
          <a:bodyPr lIns="91440" tIns="45720" rIns="91440" bIns="45720"/>
          <a:lstStyle>
            <a:lvl1pPr marL="0" indent="0" algn="ctr">
              <a:lnSpc>
                <a:spcPct val="85000"/>
              </a:lnSpc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537" name="Rectangle 33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3035300"/>
            <a:ext cx="10363200" cy="738188"/>
          </a:xfrm>
        </p:spPr>
        <p:txBody>
          <a:bodyPr/>
          <a:lstStyle>
            <a:lvl1pPr algn="ctr">
              <a:lnSpc>
                <a:spcPct val="115000"/>
              </a:lnSpc>
              <a:buClr>
                <a:srgbClr val="00454D"/>
              </a:buCl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97672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CFF4C7-F675-479C-8C4A-8A7E3E9E7F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6033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0B2384A-3CE0-412F-AE81-C8E8A7436C7B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931301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508" y="1255714"/>
            <a:ext cx="5419969" cy="4625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1047" y="1255714"/>
            <a:ext cx="5421924" cy="4625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0B2384A-3CE0-412F-AE81-C8E8A7436C7B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19472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0B2384A-3CE0-412F-AE81-C8E8A7436C7B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470530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582400" y="6435380"/>
            <a:ext cx="345830" cy="165100"/>
          </a:xfrm>
        </p:spPr>
        <p:txBody>
          <a:bodyPr/>
          <a:lstStyle>
            <a:lvl1pPr>
              <a:defRPr/>
            </a:lvl1pPr>
          </a:lstStyle>
          <a:p>
            <a:fld id="{EBC47192-FA92-4AB3-852A-5BA9B96E8BB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075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582400" y="6435380"/>
            <a:ext cx="345830" cy="165100"/>
          </a:xfrm>
        </p:spPr>
        <p:txBody>
          <a:bodyPr/>
          <a:lstStyle>
            <a:lvl1pPr>
              <a:defRPr/>
            </a:lvl1pPr>
          </a:lstStyle>
          <a:p>
            <a:fld id="{EBC47192-FA92-4AB3-852A-5BA9B96E8BB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2912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B153-E340-427D-A394-42E472236686}" type="datetimeFigureOut">
              <a:rPr lang="en-US" smtClean="0"/>
              <a:t>19/06/2018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795E-1B84-498D-ADB4-5B313AA8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944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582400" y="6435380"/>
            <a:ext cx="345830" cy="165100"/>
          </a:xfrm>
        </p:spPr>
        <p:txBody>
          <a:bodyPr/>
          <a:lstStyle>
            <a:lvl1pPr>
              <a:defRPr/>
            </a:lvl1pPr>
          </a:lstStyle>
          <a:p>
            <a:fld id="{EBC47192-FA92-4AB3-852A-5BA9B96E8BB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1849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582400" y="6435380"/>
            <a:ext cx="345830" cy="165100"/>
          </a:xfrm>
        </p:spPr>
        <p:txBody>
          <a:bodyPr/>
          <a:lstStyle>
            <a:lvl1pPr>
              <a:defRPr/>
            </a:lvl1pPr>
          </a:lstStyle>
          <a:p>
            <a:fld id="{EBC47192-FA92-4AB3-852A-5BA9B96E8BB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89483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582400" y="6435380"/>
            <a:ext cx="345830" cy="165100"/>
          </a:xfrm>
        </p:spPr>
        <p:txBody>
          <a:bodyPr/>
          <a:lstStyle>
            <a:lvl1pPr>
              <a:defRPr/>
            </a:lvl1pPr>
          </a:lstStyle>
          <a:p>
            <a:fld id="{EBC47192-FA92-4AB3-852A-5BA9B96E8BB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0089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6093" y="274638"/>
            <a:ext cx="2756878" cy="5607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88923" cy="5607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582400" y="6435380"/>
            <a:ext cx="345830" cy="165100"/>
          </a:xfrm>
        </p:spPr>
        <p:txBody>
          <a:bodyPr/>
          <a:lstStyle>
            <a:lvl1pPr>
              <a:defRPr/>
            </a:lvl1pPr>
          </a:lstStyle>
          <a:p>
            <a:fld id="{EBC47192-FA92-4AB3-852A-5BA9B96E8BB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73656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3508" y="1255714"/>
            <a:ext cx="5419969" cy="4625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221047" y="1255714"/>
            <a:ext cx="5421924" cy="462597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582400" y="6435380"/>
            <a:ext cx="345830" cy="165100"/>
          </a:xfrm>
        </p:spPr>
        <p:txBody>
          <a:bodyPr/>
          <a:lstStyle>
            <a:lvl1pPr>
              <a:defRPr/>
            </a:lvl1pPr>
          </a:lstStyle>
          <a:p>
            <a:fld id="{EBC47192-FA92-4AB3-852A-5BA9B96E8BB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26996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13508" y="1255714"/>
            <a:ext cx="11029462" cy="462597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582400" y="6435380"/>
            <a:ext cx="345830" cy="165100"/>
          </a:xfrm>
        </p:spPr>
        <p:txBody>
          <a:bodyPr/>
          <a:lstStyle>
            <a:lvl1pPr>
              <a:defRPr/>
            </a:lvl1pPr>
          </a:lstStyle>
          <a:p>
            <a:fld id="{EBC47192-FA92-4AB3-852A-5BA9B96E8BB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19982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3508" y="1255714"/>
            <a:ext cx="11029462" cy="4625975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582400" y="6435380"/>
            <a:ext cx="345830" cy="165100"/>
          </a:xfrm>
        </p:spPr>
        <p:txBody>
          <a:bodyPr/>
          <a:lstStyle>
            <a:lvl1pPr>
              <a:defRPr/>
            </a:lvl1pPr>
          </a:lstStyle>
          <a:p>
            <a:fld id="{EBC47192-FA92-4AB3-852A-5BA9B96E8BB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90609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13508" y="1255714"/>
            <a:ext cx="11029462" cy="4625975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GB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582400" y="6435380"/>
            <a:ext cx="345830" cy="165100"/>
          </a:xfrm>
        </p:spPr>
        <p:txBody>
          <a:bodyPr/>
          <a:lstStyle>
            <a:lvl1pPr>
              <a:defRPr/>
            </a:lvl1pPr>
          </a:lstStyle>
          <a:p>
            <a:fld id="{EBC47192-FA92-4AB3-852A-5BA9B96E8BB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90657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508" y="1255714"/>
            <a:ext cx="5419969" cy="4625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21047" y="1255713"/>
            <a:ext cx="5421924" cy="2236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21047" y="3644900"/>
            <a:ext cx="5421924" cy="223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582400" y="6435380"/>
            <a:ext cx="345830" cy="165100"/>
          </a:xfrm>
        </p:spPr>
        <p:txBody>
          <a:bodyPr/>
          <a:lstStyle>
            <a:lvl1pPr>
              <a:defRPr/>
            </a:lvl1pPr>
          </a:lstStyle>
          <a:p>
            <a:fld id="{EBC47192-FA92-4AB3-852A-5BA9B96E8BB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50721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508" y="1255714"/>
            <a:ext cx="5419969" cy="4625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21047" y="1255714"/>
            <a:ext cx="5421924" cy="4625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582400" y="6435380"/>
            <a:ext cx="345830" cy="165100"/>
          </a:xfrm>
        </p:spPr>
        <p:txBody>
          <a:bodyPr/>
          <a:lstStyle>
            <a:lvl1pPr>
              <a:defRPr/>
            </a:lvl1pPr>
          </a:lstStyle>
          <a:p>
            <a:fld id="{EBC47192-FA92-4AB3-852A-5BA9B96E8BB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9488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B153-E340-427D-A394-42E472236686}" type="datetimeFigureOut">
              <a:rPr lang="en-US" smtClean="0"/>
              <a:t>19/06/2018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795E-1B84-498D-ADB4-5B313AA8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90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SLI_PPT_FULL_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-9525"/>
            <a:ext cx="12192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37515" y="8080378"/>
            <a:ext cx="184731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rgbClr val="003056"/>
              </a:solidFill>
            </a:endParaRPr>
          </a:p>
        </p:txBody>
      </p:sp>
      <p:sp>
        <p:nvSpPr>
          <p:cNvPr id="285701" name="Rectangle 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0" y="2936429"/>
            <a:ext cx="12192000" cy="503237"/>
          </a:xfrm>
        </p:spPr>
        <p:txBody>
          <a:bodyPr/>
          <a:lstStyle>
            <a:lvl1pPr algn="ctr">
              <a:lnSpc>
                <a:spcPct val="115000"/>
              </a:lnSpc>
              <a:buClr>
                <a:srgbClr val="00454D"/>
              </a:buCl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/>
              <a:t>Insert main title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272" y="5808205"/>
            <a:ext cx="34575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9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B153-E340-427D-A394-42E472236686}" type="datetimeFigureOut">
              <a:rPr lang="en-US" smtClean="0"/>
              <a:t>19/06/2018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795E-1B84-498D-ADB4-5B313AA8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B153-E340-427D-A394-42E472236686}" type="datetimeFigureOut">
              <a:rPr lang="en-US" smtClean="0"/>
              <a:t>19/06/2018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795E-1B84-498D-ADB4-5B313AA8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4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B153-E340-427D-A394-42E472236686}" type="datetimeFigureOut">
              <a:rPr lang="en-US" smtClean="0"/>
              <a:t>19/06/2018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795E-1B84-498D-ADB4-5B313AA8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2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B153-E340-427D-A394-42E472236686}" type="datetimeFigureOut">
              <a:rPr lang="en-US" smtClean="0"/>
              <a:t>19/06/2018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795E-1B84-498D-ADB4-5B313AA8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B153-E340-427D-A394-42E472236686}" type="datetimeFigureOut">
              <a:rPr lang="en-US" smtClean="0"/>
              <a:t>19/06/2018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795E-1B84-498D-ADB4-5B313AA8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9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B153-E340-427D-A394-42E472236686}" type="datetimeFigureOut">
              <a:rPr lang="en-US" smtClean="0"/>
              <a:t>19/06/2018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795E-1B84-498D-ADB4-5B313AA8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5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9B153-E340-427D-A394-42E472236686}" type="datetimeFigureOut">
              <a:rPr lang="en-US" smtClean="0"/>
              <a:t>19/06/2018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6795E-1B84-498D-ADB4-5B313AA8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6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508" y="1255714"/>
            <a:ext cx="11029462" cy="4625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06909" y="6329363"/>
            <a:ext cx="34583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rgbClr val="91A99A"/>
                </a:solidFill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0B2384A-3CE0-412F-AE81-C8E8A7436C7B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/>
          </a:p>
        </p:txBody>
      </p:sp>
      <p:sp>
        <p:nvSpPr>
          <p:cNvPr id="20501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Picture 22" descr="top_banner_AIDA_SLCP">
            <a:extLst>
              <a:ext uri="{FF2B5EF4-FFF2-40B4-BE49-F238E27FC236}">
                <a16:creationId xmlns="" xmlns:a16="http://schemas.microsoft.com/office/drawing/2014/main" id="{092886A0-ED00-45A6-9AD0-5169E6BEAB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2192000" cy="102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145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201613" indent="-201613" algn="l" rtl="0" eaLnBrk="1" fontAlgn="base" hangingPunct="1">
        <a:spcBef>
          <a:spcPct val="0"/>
        </a:spcBef>
        <a:spcAft>
          <a:spcPct val="30000"/>
        </a:spcAft>
        <a:buClr>
          <a:srgbClr val="808080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19125" indent="-161925" algn="l" rtl="0" eaLnBrk="1" fontAlgn="base" hangingPunct="1">
        <a:spcBef>
          <a:spcPct val="0"/>
        </a:spcBef>
        <a:spcAft>
          <a:spcPct val="30000"/>
        </a:spcAft>
        <a:buClr>
          <a:srgbClr val="80808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103313" indent="-150813" algn="l" rtl="0" eaLnBrk="1" fontAlgn="base" hangingPunct="1">
        <a:spcBef>
          <a:spcPct val="0"/>
        </a:spcBef>
        <a:spcAft>
          <a:spcPct val="30000"/>
        </a:spcAft>
        <a:buClr>
          <a:srgbClr val="808080"/>
        </a:buClr>
        <a:buFont typeface="Wingdings" pitchFamily="2" charset="2"/>
        <a:buChar char="w"/>
        <a:defRPr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0"/>
        </a:spcBef>
        <a:spcAft>
          <a:spcPct val="30000"/>
        </a:spcAft>
        <a:buClr>
          <a:srgbClr val="808080"/>
        </a:buClr>
        <a:buFont typeface="Arial" charset="0"/>
        <a:buChar char="–"/>
        <a:defRPr sz="1200">
          <a:solidFill>
            <a:srgbClr val="54616E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0"/>
        </a:spcBef>
        <a:spcAft>
          <a:spcPct val="30000"/>
        </a:spcAft>
        <a:buClr>
          <a:srgbClr val="808080"/>
        </a:buClr>
        <a:buChar char="•"/>
        <a:defRPr sz="1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0"/>
        </a:spcBef>
        <a:spcAft>
          <a:spcPct val="30000"/>
        </a:spcAft>
        <a:buClr>
          <a:srgbClr val="808080"/>
        </a:buClr>
        <a:buChar char="•"/>
        <a:defRPr sz="1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0"/>
        </a:spcBef>
        <a:spcAft>
          <a:spcPct val="30000"/>
        </a:spcAft>
        <a:buClr>
          <a:srgbClr val="808080"/>
        </a:buClr>
        <a:buChar char="•"/>
        <a:defRPr sz="1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0"/>
        </a:spcBef>
        <a:spcAft>
          <a:spcPct val="30000"/>
        </a:spcAft>
        <a:buClr>
          <a:srgbClr val="808080"/>
        </a:buClr>
        <a:buChar char="•"/>
        <a:defRPr sz="1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0"/>
        </a:spcBef>
        <a:spcAft>
          <a:spcPct val="30000"/>
        </a:spcAft>
        <a:buClr>
          <a:srgbClr val="808080"/>
        </a:buClr>
        <a:buChar char="•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tags" Target="../tags/tag3.xml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tags" Target="../tags/tag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tags" Target="../tags/tag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tmp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4789" y="6208902"/>
            <a:ext cx="3695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June 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2018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>
          <a:xfrm>
            <a:off x="0" y="2936429"/>
            <a:ext cx="12192000" cy="503237"/>
          </a:xfrm>
        </p:spPr>
        <p:txBody>
          <a:bodyPr>
            <a:normAutofit fontScale="90000"/>
          </a:bodyPr>
          <a:lstStyle/>
          <a:p>
            <a:r>
              <a:rPr lang="en-GB" altLang="en-US" b="1" dirty="0" smtClean="0">
                <a:solidFill>
                  <a:srgbClr val="FFFFFF"/>
                </a:solidFill>
              </a:rPr>
              <a:t>Brand Reputation Project Proposal</a:t>
            </a:r>
            <a:endParaRPr lang="en-GB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96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58" y="4316427"/>
            <a:ext cx="3000158" cy="411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AE71A6-7586-4C1B-A9E5-9C5D655C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24" y="253768"/>
            <a:ext cx="10972800" cy="609600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A880FB5-73A4-45EE-A51F-BAF55FB286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47192-FA92-4AB3-852A-5BA9B96E8BB5}" type="slidenum">
              <a:rPr lang="en-US" alt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</a:t>
            </a:fld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Down Arrow 58"/>
          <p:cNvSpPr/>
          <p:nvPr/>
        </p:nvSpPr>
        <p:spPr>
          <a:xfrm rot="16200000">
            <a:off x="3808675" y="3771602"/>
            <a:ext cx="457200" cy="457200"/>
          </a:xfrm>
          <a:prstGeom prst="downArrow">
            <a:avLst/>
          </a:prstGeom>
          <a:solidFill>
            <a:srgbClr val="24303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>
              <a:solidFill>
                <a:prstClr val="white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="" xmlns:a16="http://schemas.microsoft.com/office/drawing/2014/main" id="{EF34E9DF-17F6-4D2F-A650-97D674C9E258}"/>
              </a:ext>
            </a:extLst>
          </p:cNvPr>
          <p:cNvSpPr/>
          <p:nvPr/>
        </p:nvSpPr>
        <p:spPr>
          <a:xfrm>
            <a:off x="4462554" y="1561288"/>
            <a:ext cx="3200400" cy="4445034"/>
          </a:xfrm>
          <a:prstGeom prst="rect">
            <a:avLst/>
          </a:prstGeom>
          <a:noFill/>
          <a:ln w="63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accent2">
                  <a:lumMod val="50000"/>
                </a:schemeClr>
              </a:solidFill>
              <a:latin typeface="Segoe UI Semibold" panose="020B07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" name="Rectangle 142"/>
          <p:cNvSpPr/>
          <p:nvPr>
            <p:custDataLst>
              <p:tags r:id="rId1"/>
            </p:custDataLst>
          </p:nvPr>
        </p:nvSpPr>
        <p:spPr bwMode="auto">
          <a:xfrm>
            <a:off x="4462554" y="1104088"/>
            <a:ext cx="3200400" cy="457200"/>
          </a:xfrm>
          <a:prstGeom prst="rect">
            <a:avLst/>
          </a:prstGeom>
          <a:solidFill>
            <a:srgbClr val="24303C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 defTabSz="895350" fontAlgn="base">
              <a:spcBef>
                <a:spcPct val="0"/>
              </a:spcBef>
              <a:spcAft>
                <a:spcPct val="0"/>
              </a:spcAft>
              <a:buClr>
                <a:srgbClr val="707277"/>
              </a:buClr>
              <a:defRPr/>
            </a:pPr>
            <a:r>
              <a:rPr lang="en-US" sz="1200" b="1" kern="0" dirty="0" smtClean="0">
                <a:solidFill>
                  <a:prstClr val="white"/>
                </a:solidFill>
              </a:rPr>
              <a:t>Lexical Analysis</a:t>
            </a:r>
            <a:endParaRPr lang="en-US" sz="1100" b="1" kern="0" dirty="0">
              <a:solidFill>
                <a:prstClr val="white"/>
              </a:solidFill>
            </a:endParaRPr>
          </a:p>
        </p:txBody>
      </p:sp>
      <p:sp>
        <p:nvSpPr>
          <p:cNvPr id="144" name="Down Arrow 143"/>
          <p:cNvSpPr/>
          <p:nvPr/>
        </p:nvSpPr>
        <p:spPr>
          <a:xfrm rot="16200000">
            <a:off x="7859633" y="3811943"/>
            <a:ext cx="457200" cy="457200"/>
          </a:xfrm>
          <a:prstGeom prst="downArrow">
            <a:avLst/>
          </a:prstGeom>
          <a:solidFill>
            <a:srgbClr val="24303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100" kern="0">
              <a:solidFill>
                <a:prstClr val="white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="" xmlns:a16="http://schemas.microsoft.com/office/drawing/2014/main" id="{EF34E9DF-17F6-4D2F-A650-97D674C9E258}"/>
              </a:ext>
            </a:extLst>
          </p:cNvPr>
          <p:cNvSpPr/>
          <p:nvPr/>
        </p:nvSpPr>
        <p:spPr>
          <a:xfrm>
            <a:off x="8513511" y="1561288"/>
            <a:ext cx="3200400" cy="4445034"/>
          </a:xfrm>
          <a:prstGeom prst="rect">
            <a:avLst/>
          </a:prstGeom>
          <a:noFill/>
          <a:ln w="63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accent2">
                  <a:lumMod val="50000"/>
                </a:schemeClr>
              </a:solidFill>
              <a:latin typeface="Segoe UI Semibold" panose="020B07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3" name="Rectangle 192"/>
          <p:cNvSpPr/>
          <p:nvPr>
            <p:custDataLst>
              <p:tags r:id="rId2"/>
            </p:custDataLst>
          </p:nvPr>
        </p:nvSpPr>
        <p:spPr bwMode="auto">
          <a:xfrm>
            <a:off x="8513511" y="1104088"/>
            <a:ext cx="3200400" cy="457200"/>
          </a:xfrm>
          <a:prstGeom prst="rect">
            <a:avLst/>
          </a:prstGeom>
          <a:solidFill>
            <a:srgbClr val="24303C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 defTabSz="895350" fontAlgn="base">
              <a:spcBef>
                <a:spcPct val="0"/>
              </a:spcBef>
              <a:spcAft>
                <a:spcPct val="0"/>
              </a:spcAft>
              <a:buClr>
                <a:srgbClr val="707277"/>
              </a:buClr>
              <a:defRPr/>
            </a:pPr>
            <a:r>
              <a:rPr lang="en-US" sz="1200" b="1" kern="0" dirty="0" smtClean="0">
                <a:solidFill>
                  <a:prstClr val="white"/>
                </a:solidFill>
              </a:rPr>
              <a:t>Scoring &amp; Insights</a:t>
            </a:r>
            <a:endParaRPr lang="en-US" sz="1100" b="1" kern="0" dirty="0">
              <a:solidFill>
                <a:prstClr val="white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9013482" y="1729167"/>
            <a:ext cx="210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Scoring (ASI &amp; Competitors)</a:t>
            </a:r>
            <a:endParaRPr lang="en-US" sz="1100" b="1" dirty="0"/>
          </a:p>
        </p:txBody>
      </p:sp>
      <p:sp>
        <p:nvSpPr>
          <p:cNvPr id="220" name="TextBox 219"/>
          <p:cNvSpPr txBox="1"/>
          <p:nvPr/>
        </p:nvSpPr>
        <p:spPr>
          <a:xfrm>
            <a:off x="8650476" y="2339911"/>
            <a:ext cx="14630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Financial </a:t>
            </a:r>
            <a:r>
              <a:rPr lang="en-US" sz="1100" dirty="0" smtClean="0"/>
              <a:t>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Product / Fund Score</a:t>
            </a:r>
            <a:endParaRPr lang="en-US" sz="1100" dirty="0"/>
          </a:p>
        </p:txBody>
      </p:sp>
      <p:sp>
        <p:nvSpPr>
          <p:cNvPr id="221" name="TextBox 220"/>
          <p:cNvSpPr txBox="1"/>
          <p:nvPr/>
        </p:nvSpPr>
        <p:spPr>
          <a:xfrm>
            <a:off x="10115066" y="2339911"/>
            <a:ext cx="1463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Non Financial </a:t>
            </a:r>
            <a:r>
              <a:rPr lang="en-US" sz="1100" dirty="0" smtClean="0"/>
              <a:t>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Amplification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Magnitude Score</a:t>
            </a:r>
            <a:endParaRPr lang="en-US" sz="1100" dirty="0"/>
          </a:p>
        </p:txBody>
      </p:sp>
      <p:pic>
        <p:nvPicPr>
          <p:cNvPr id="224" name="Picture 10" descr="http://ajaypangarkar.files.wordpress.com/2013/02/financial-analysis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442" y="3006687"/>
            <a:ext cx="556876" cy="39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" name="TextBox 224"/>
          <p:cNvSpPr txBox="1"/>
          <p:nvPr/>
        </p:nvSpPr>
        <p:spPr>
          <a:xfrm>
            <a:off x="9107611" y="3072978"/>
            <a:ext cx="1897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Analysis and Insights</a:t>
            </a:r>
            <a:endParaRPr lang="en-US" sz="1100" b="1" dirty="0"/>
          </a:p>
        </p:txBody>
      </p:sp>
      <p:pic>
        <p:nvPicPr>
          <p:cNvPr id="2064" name="Picture 16" descr="Image result for gear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579" y="212093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" name="TextBox 225"/>
          <p:cNvSpPr txBox="1"/>
          <p:nvPr/>
        </p:nvSpPr>
        <p:spPr>
          <a:xfrm>
            <a:off x="6326719" y="1591057"/>
            <a:ext cx="118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Data Dictionary</a:t>
            </a:r>
            <a:endParaRPr lang="en-US" sz="1100" dirty="0"/>
          </a:p>
        </p:txBody>
      </p:sp>
      <p:cxnSp>
        <p:nvCxnSpPr>
          <p:cNvPr id="227" name="Straight Arrow Connector 226"/>
          <p:cNvCxnSpPr/>
          <p:nvPr/>
        </p:nvCxnSpPr>
        <p:spPr>
          <a:xfrm rot="5400000">
            <a:off x="6783919" y="1964802"/>
            <a:ext cx="274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5164029" y="2578131"/>
            <a:ext cx="274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6101454" y="2578131"/>
            <a:ext cx="274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4312061" y="2806731"/>
            <a:ext cx="1188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Unstructured data</a:t>
            </a:r>
            <a:endParaRPr lang="en-US" sz="1100" dirty="0"/>
          </a:p>
        </p:txBody>
      </p:sp>
      <p:sp>
        <p:nvSpPr>
          <p:cNvPr id="235" name="TextBox 234"/>
          <p:cNvSpPr txBox="1"/>
          <p:nvPr/>
        </p:nvSpPr>
        <p:spPr>
          <a:xfrm>
            <a:off x="5188908" y="2821256"/>
            <a:ext cx="1188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Data split into phrases using N-gram technique</a:t>
            </a:r>
            <a:endParaRPr lang="en-US" sz="1100" dirty="0"/>
          </a:p>
        </p:txBody>
      </p:sp>
      <p:cxnSp>
        <p:nvCxnSpPr>
          <p:cNvPr id="236" name="Straight Arrow Connector 235"/>
          <p:cNvCxnSpPr/>
          <p:nvPr/>
        </p:nvCxnSpPr>
        <p:spPr>
          <a:xfrm rot="5400000">
            <a:off x="6796619" y="3396476"/>
            <a:ext cx="274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7" name="Picture 236"/>
          <p:cNvPicPr>
            <a:picLocks noChangeAspect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732" y="3589203"/>
            <a:ext cx="461493" cy="457200"/>
          </a:xfrm>
          <a:prstGeom prst="rect">
            <a:avLst/>
          </a:prstGeom>
        </p:spPr>
      </p:pic>
      <p:sp>
        <p:nvSpPr>
          <p:cNvPr id="238" name="TextBox 237"/>
          <p:cNvSpPr txBox="1"/>
          <p:nvPr/>
        </p:nvSpPr>
        <p:spPr>
          <a:xfrm>
            <a:off x="6344708" y="4029331"/>
            <a:ext cx="118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</a:t>
            </a:r>
            <a:r>
              <a:rPr lang="en-US" sz="1100" dirty="0" smtClean="0"/>
              <a:t>tructured data</a:t>
            </a:r>
            <a:endParaRPr lang="en-US" sz="1100" dirty="0"/>
          </a:p>
        </p:txBody>
      </p:sp>
      <p:sp>
        <p:nvSpPr>
          <p:cNvPr id="239" name="TextBox 238"/>
          <p:cNvSpPr txBox="1"/>
          <p:nvPr/>
        </p:nvSpPr>
        <p:spPr>
          <a:xfrm>
            <a:off x="6349479" y="3015198"/>
            <a:ext cx="118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Lexical Engine</a:t>
            </a:r>
            <a:endParaRPr lang="en-US" sz="1100" dirty="0"/>
          </a:p>
        </p:txBody>
      </p:sp>
      <p:sp>
        <p:nvSpPr>
          <p:cNvPr id="40" name="Rectangle 39"/>
          <p:cNvSpPr/>
          <p:nvPr/>
        </p:nvSpPr>
        <p:spPr>
          <a:xfrm>
            <a:off x="5024099" y="4484957"/>
            <a:ext cx="274320" cy="9144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976325" y="4489720"/>
            <a:ext cx="548640" cy="91440"/>
          </a:xfrm>
          <a:prstGeom prst="rect">
            <a:avLst/>
          </a:prstGeom>
          <a:noFill/>
          <a:ln w="952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Elbow Connector 41"/>
          <p:cNvCxnSpPr/>
          <p:nvPr/>
        </p:nvCxnSpPr>
        <p:spPr>
          <a:xfrm rot="5400000">
            <a:off x="4702494" y="4775666"/>
            <a:ext cx="700881" cy="302344"/>
          </a:xfrm>
          <a:prstGeom prst="bentConnector3">
            <a:avLst>
              <a:gd name="adj1" fmla="val 50000"/>
            </a:avLst>
          </a:prstGeom>
          <a:ln w="3175">
            <a:solidFill>
              <a:srgbClr val="006B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4602891" y="5290814"/>
            <a:ext cx="1005840" cy="182880"/>
          </a:xfrm>
          <a:prstGeom prst="rect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Country: </a:t>
            </a:r>
            <a:r>
              <a:rPr lang="en-US" sz="900" i="1" dirty="0" smtClean="0">
                <a:solidFill>
                  <a:schemeClr val="tx1"/>
                </a:solidFill>
              </a:rPr>
              <a:t>China</a:t>
            </a:r>
            <a:endParaRPr lang="en-US" sz="900" i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6049990" y="5021476"/>
            <a:ext cx="1554480" cy="182880"/>
          </a:xfrm>
          <a:prstGeom prst="rect">
            <a:avLst/>
          </a:prstGeom>
          <a:solidFill>
            <a:srgbClr val="FFC000">
              <a:alpha val="30000"/>
            </a:srgbClr>
          </a:solidFill>
          <a:ln w="9525">
            <a:solidFill>
              <a:srgbClr val="FFD4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Product: </a:t>
            </a:r>
            <a:r>
              <a:rPr lang="en-US" sz="900" i="1" dirty="0" smtClean="0">
                <a:solidFill>
                  <a:schemeClr val="tx1"/>
                </a:solidFill>
              </a:rPr>
              <a:t>Property Sector</a:t>
            </a:r>
            <a:endParaRPr lang="en-US" sz="900" i="1" dirty="0">
              <a:solidFill>
                <a:schemeClr val="tx1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9122819" y="3529294"/>
            <a:ext cx="2268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Trend Spotting</a:t>
            </a:r>
            <a:endParaRPr lang="en-US" sz="1100" b="1" dirty="0"/>
          </a:p>
        </p:txBody>
      </p:sp>
      <p:pic>
        <p:nvPicPr>
          <p:cNvPr id="2066" name="Picture 18" descr="Image result for trend  icon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288" y="3424168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4" name="Rectangle 243"/>
          <p:cNvSpPr/>
          <p:nvPr/>
        </p:nvSpPr>
        <p:spPr>
          <a:xfrm>
            <a:off x="9150195" y="3730100"/>
            <a:ext cx="228460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baseline="0" dirty="0" smtClean="0">
                <a:solidFill>
                  <a:schemeClr val="tx1"/>
                </a:solidFill>
              </a:rPr>
              <a:t>Identification of trends based on an</a:t>
            </a:r>
          </a:p>
          <a:p>
            <a:r>
              <a:rPr lang="en-US" sz="1050" b="0" baseline="0" dirty="0" smtClean="0">
                <a:solidFill>
                  <a:schemeClr val="tx1"/>
                </a:solidFill>
              </a:rPr>
              <a:t> event or a topic</a:t>
            </a:r>
            <a:endParaRPr lang="en-US" sz="1050" b="0" dirty="0">
              <a:solidFill>
                <a:schemeClr val="tx1"/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9122819" y="4176048"/>
            <a:ext cx="2268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Theme Analysis</a:t>
            </a:r>
            <a:endParaRPr lang="en-US" sz="1100" b="1" dirty="0"/>
          </a:p>
        </p:txBody>
      </p:sp>
      <p:pic>
        <p:nvPicPr>
          <p:cNvPr id="2068" name="Picture 20" descr="Image result for theme analysis icon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288" y="4081401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" name="Rectangle 245"/>
          <p:cNvSpPr/>
          <p:nvPr/>
        </p:nvSpPr>
        <p:spPr>
          <a:xfrm>
            <a:off x="9150195" y="4418145"/>
            <a:ext cx="256371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050" b="0" baseline="0" dirty="0" smtClean="0">
                <a:solidFill>
                  <a:schemeClr val="tx1"/>
                </a:solidFill>
              </a:rPr>
              <a:t>Deep dive</a:t>
            </a:r>
            <a:r>
              <a:rPr lang="en-US" sz="1050" b="0" dirty="0" smtClean="0">
                <a:solidFill>
                  <a:schemeClr val="tx1"/>
                </a:solidFill>
              </a:rPr>
              <a:t> analysis based </a:t>
            </a:r>
            <a:r>
              <a:rPr lang="en-US" sz="1050" b="0" dirty="0" smtClean="0">
                <a:solidFill>
                  <a:schemeClr val="tx1"/>
                </a:solidFill>
              </a:rPr>
              <a:t>on various </a:t>
            </a:r>
            <a:r>
              <a:rPr lang="en-US" sz="1050" b="0" dirty="0" smtClean="0">
                <a:solidFill>
                  <a:schemeClr val="tx1"/>
                </a:solidFill>
              </a:rPr>
              <a:t>categories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050" dirty="0" smtClean="0"/>
              <a:t>ASI meeting notes deep </a:t>
            </a:r>
            <a:r>
              <a:rPr lang="en-US" sz="1050" dirty="0" smtClean="0"/>
              <a:t>dive analysis</a:t>
            </a:r>
            <a:endParaRPr lang="en-US" sz="1050" b="0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data parse icon pn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402" y="2392286"/>
            <a:ext cx="605065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nstructured data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184" y="233167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Elbow Connector 8"/>
          <p:cNvCxnSpPr>
            <a:stCxn id="240" idx="2"/>
          </p:cNvCxnSpPr>
          <p:nvPr/>
        </p:nvCxnSpPr>
        <p:spPr>
          <a:xfrm rot="5400000">
            <a:off x="6895893" y="4669322"/>
            <a:ext cx="442915" cy="266591"/>
          </a:xfrm>
          <a:prstGeom prst="bentConnector3">
            <a:avLst/>
          </a:prstGeom>
          <a:ln>
            <a:solidFill>
              <a:srgbClr val="FFD4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EF34E9DF-17F6-4D2F-A650-97D674C9E258}"/>
              </a:ext>
            </a:extLst>
          </p:cNvPr>
          <p:cNvSpPr/>
          <p:nvPr/>
        </p:nvSpPr>
        <p:spPr>
          <a:xfrm>
            <a:off x="349956" y="1561288"/>
            <a:ext cx="3200400" cy="4445034"/>
          </a:xfrm>
          <a:prstGeom prst="rect">
            <a:avLst/>
          </a:prstGeom>
          <a:noFill/>
          <a:ln w="63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accent2">
                  <a:lumMod val="50000"/>
                </a:schemeClr>
              </a:solidFill>
              <a:latin typeface="Segoe UI Semibold" panose="020B07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ectangle 56"/>
          <p:cNvSpPr/>
          <p:nvPr>
            <p:custDataLst>
              <p:tags r:id="rId3"/>
            </p:custDataLst>
          </p:nvPr>
        </p:nvSpPr>
        <p:spPr bwMode="auto">
          <a:xfrm>
            <a:off x="349956" y="1104088"/>
            <a:ext cx="3200400" cy="457200"/>
          </a:xfrm>
          <a:prstGeom prst="rect">
            <a:avLst/>
          </a:prstGeom>
          <a:solidFill>
            <a:srgbClr val="24303C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 defTabSz="895350" fontAlgn="base">
              <a:spcBef>
                <a:spcPct val="0"/>
              </a:spcBef>
              <a:spcAft>
                <a:spcPct val="0"/>
              </a:spcAft>
              <a:buClr>
                <a:srgbClr val="707277"/>
              </a:buClr>
              <a:defRPr/>
            </a:pPr>
            <a:r>
              <a:rPr lang="en-US" sz="1200" b="1" kern="0" dirty="0" smtClean="0">
                <a:solidFill>
                  <a:prstClr val="white"/>
                </a:solidFill>
              </a:rPr>
              <a:t>Data Extraction</a:t>
            </a:r>
            <a:endParaRPr lang="en-US" sz="1100" b="1" kern="0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744" y="1555275"/>
            <a:ext cx="118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Data Sources</a:t>
            </a:r>
            <a:endParaRPr lang="en-US" sz="11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403744" y="3105132"/>
            <a:ext cx="1923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Keywords Generation</a:t>
            </a:r>
            <a:endParaRPr lang="en-US" sz="1100" b="1" dirty="0"/>
          </a:p>
        </p:txBody>
      </p:sp>
      <p:sp>
        <p:nvSpPr>
          <p:cNvPr id="10" name="Rectangle 9"/>
          <p:cNvSpPr/>
          <p:nvPr/>
        </p:nvSpPr>
        <p:spPr>
          <a:xfrm>
            <a:off x="1152439" y="1820008"/>
            <a:ext cx="2454518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100" b="0" baseline="0" dirty="0" smtClean="0">
                <a:solidFill>
                  <a:schemeClr val="tx1"/>
                </a:solidFill>
              </a:rPr>
              <a:t>Social </a:t>
            </a:r>
            <a:r>
              <a:rPr lang="en-US" sz="1100" b="0" baseline="0" dirty="0" smtClean="0">
                <a:solidFill>
                  <a:schemeClr val="tx1"/>
                </a:solidFill>
              </a:rPr>
              <a:t>Media </a:t>
            </a:r>
            <a:r>
              <a:rPr lang="en-US" sz="1100" b="0" baseline="0" dirty="0" smtClean="0">
                <a:solidFill>
                  <a:schemeClr val="tx1"/>
                </a:solidFill>
              </a:rPr>
              <a:t>Platforms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100" dirty="0" smtClean="0"/>
              <a:t>Thomson Reuters</a:t>
            </a:r>
            <a:endParaRPr lang="en-US" sz="1100" b="0" baseline="0" dirty="0" smtClean="0">
              <a:solidFill>
                <a:schemeClr val="tx1"/>
              </a:solidFill>
            </a:endParaRP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100" dirty="0" smtClean="0"/>
              <a:t>Financial Websites </a:t>
            </a:r>
            <a:r>
              <a:rPr lang="en-US" sz="1100" dirty="0"/>
              <a:t>e.g</a:t>
            </a:r>
            <a:r>
              <a:rPr lang="en-US" sz="1100" dirty="0" smtClean="0"/>
              <a:t>. </a:t>
            </a:r>
            <a:r>
              <a:rPr lang="en-US" sz="1100" dirty="0"/>
              <a:t>Daily </a:t>
            </a:r>
            <a:endParaRPr lang="en-US" sz="1100" dirty="0" smtClean="0"/>
          </a:p>
          <a:p>
            <a:r>
              <a:rPr lang="en-US" sz="1100" dirty="0"/>
              <a:t> </a:t>
            </a:r>
            <a:r>
              <a:rPr lang="en-US" sz="1100" dirty="0" smtClean="0"/>
              <a:t>  Money </a:t>
            </a:r>
            <a:r>
              <a:rPr lang="en-US" sz="1100" dirty="0"/>
              <a:t>Online</a:t>
            </a:r>
            <a:endParaRPr lang="en-US" sz="1100" dirty="0" smtClean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100" b="0" dirty="0" smtClean="0">
                <a:solidFill>
                  <a:schemeClr val="tx1"/>
                </a:solidFill>
              </a:rPr>
              <a:t>News Aggregators e.g. Bloomberg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100" dirty="0" smtClean="0"/>
              <a:t>Blogs e.g. diy investor</a:t>
            </a:r>
            <a:endParaRPr lang="en-US" sz="1100" dirty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100" dirty="0" smtClean="0"/>
              <a:t>ASI Meeting Notes</a:t>
            </a:r>
          </a:p>
        </p:txBody>
      </p:sp>
      <p:sp>
        <p:nvSpPr>
          <p:cNvPr id="80" name="Shape 576"/>
          <p:cNvSpPr/>
          <p:nvPr/>
        </p:nvSpPr>
        <p:spPr>
          <a:xfrm>
            <a:off x="429070" y="3460709"/>
            <a:ext cx="437686" cy="422539"/>
          </a:xfrm>
          <a:custGeom>
            <a:avLst/>
            <a:gdLst/>
            <a:ahLst/>
            <a:cxnLst/>
            <a:rect l="0" t="0" r="0" b="0"/>
            <a:pathLst>
              <a:path w="13996" h="13995" extrusionOk="0">
                <a:moveTo>
                  <a:pt x="6986" y="4714"/>
                </a:moveTo>
                <a:lnTo>
                  <a:pt x="7206" y="4738"/>
                </a:lnTo>
                <a:lnTo>
                  <a:pt x="7425" y="4763"/>
                </a:lnTo>
                <a:lnTo>
                  <a:pt x="7645" y="4812"/>
                </a:lnTo>
                <a:lnTo>
                  <a:pt x="7841" y="4885"/>
                </a:lnTo>
                <a:lnTo>
                  <a:pt x="8060" y="4983"/>
                </a:lnTo>
                <a:lnTo>
                  <a:pt x="8256" y="5105"/>
                </a:lnTo>
                <a:lnTo>
                  <a:pt x="8427" y="5227"/>
                </a:lnTo>
                <a:lnTo>
                  <a:pt x="8598" y="5398"/>
                </a:lnTo>
                <a:lnTo>
                  <a:pt x="8769" y="5569"/>
                </a:lnTo>
                <a:lnTo>
                  <a:pt x="8891" y="5740"/>
                </a:lnTo>
                <a:lnTo>
                  <a:pt x="9013" y="5935"/>
                </a:lnTo>
                <a:lnTo>
                  <a:pt x="9111" y="6155"/>
                </a:lnTo>
                <a:lnTo>
                  <a:pt x="9184" y="6350"/>
                </a:lnTo>
                <a:lnTo>
                  <a:pt x="9233" y="6570"/>
                </a:lnTo>
                <a:lnTo>
                  <a:pt x="9257" y="6790"/>
                </a:lnTo>
                <a:lnTo>
                  <a:pt x="9257" y="7010"/>
                </a:lnTo>
                <a:lnTo>
                  <a:pt x="9257" y="7229"/>
                </a:lnTo>
                <a:lnTo>
                  <a:pt x="9233" y="7425"/>
                </a:lnTo>
                <a:lnTo>
                  <a:pt x="9184" y="7645"/>
                </a:lnTo>
                <a:lnTo>
                  <a:pt x="9111" y="7864"/>
                </a:lnTo>
                <a:lnTo>
                  <a:pt x="9013" y="8060"/>
                </a:lnTo>
                <a:lnTo>
                  <a:pt x="8891" y="8255"/>
                </a:lnTo>
                <a:lnTo>
                  <a:pt x="8769" y="8451"/>
                </a:lnTo>
                <a:lnTo>
                  <a:pt x="8598" y="8622"/>
                </a:lnTo>
                <a:lnTo>
                  <a:pt x="8427" y="8768"/>
                </a:lnTo>
                <a:lnTo>
                  <a:pt x="8256" y="8915"/>
                </a:lnTo>
                <a:lnTo>
                  <a:pt x="8060" y="9012"/>
                </a:lnTo>
                <a:lnTo>
                  <a:pt x="7841" y="9110"/>
                </a:lnTo>
                <a:lnTo>
                  <a:pt x="7645" y="9183"/>
                </a:lnTo>
                <a:lnTo>
                  <a:pt x="7425" y="9232"/>
                </a:lnTo>
                <a:lnTo>
                  <a:pt x="7206" y="9257"/>
                </a:lnTo>
                <a:lnTo>
                  <a:pt x="6986" y="9281"/>
                </a:lnTo>
                <a:lnTo>
                  <a:pt x="6766" y="9257"/>
                </a:lnTo>
                <a:lnTo>
                  <a:pt x="6546" y="9232"/>
                </a:lnTo>
                <a:lnTo>
                  <a:pt x="6351" y="9183"/>
                </a:lnTo>
                <a:lnTo>
                  <a:pt x="6131" y="9110"/>
                </a:lnTo>
                <a:lnTo>
                  <a:pt x="5936" y="9012"/>
                </a:lnTo>
                <a:lnTo>
                  <a:pt x="5740" y="8915"/>
                </a:lnTo>
                <a:lnTo>
                  <a:pt x="5545" y="8768"/>
                </a:lnTo>
                <a:lnTo>
                  <a:pt x="5374" y="8622"/>
                </a:lnTo>
                <a:lnTo>
                  <a:pt x="5227" y="8451"/>
                </a:lnTo>
                <a:lnTo>
                  <a:pt x="5081" y="8255"/>
                </a:lnTo>
                <a:lnTo>
                  <a:pt x="4983" y="8060"/>
                </a:lnTo>
                <a:lnTo>
                  <a:pt x="4885" y="7864"/>
                </a:lnTo>
                <a:lnTo>
                  <a:pt x="4812" y="7645"/>
                </a:lnTo>
                <a:lnTo>
                  <a:pt x="4763" y="7425"/>
                </a:lnTo>
                <a:lnTo>
                  <a:pt x="4714" y="7229"/>
                </a:lnTo>
                <a:lnTo>
                  <a:pt x="4714" y="7010"/>
                </a:lnTo>
                <a:lnTo>
                  <a:pt x="4714" y="6790"/>
                </a:lnTo>
                <a:lnTo>
                  <a:pt x="4763" y="6570"/>
                </a:lnTo>
                <a:lnTo>
                  <a:pt x="4812" y="6350"/>
                </a:lnTo>
                <a:lnTo>
                  <a:pt x="4885" y="6155"/>
                </a:lnTo>
                <a:lnTo>
                  <a:pt x="4983" y="5935"/>
                </a:lnTo>
                <a:lnTo>
                  <a:pt x="5081" y="5740"/>
                </a:lnTo>
                <a:lnTo>
                  <a:pt x="5227" y="5569"/>
                </a:lnTo>
                <a:lnTo>
                  <a:pt x="5374" y="5398"/>
                </a:lnTo>
                <a:lnTo>
                  <a:pt x="5545" y="5227"/>
                </a:lnTo>
                <a:lnTo>
                  <a:pt x="5740" y="5105"/>
                </a:lnTo>
                <a:lnTo>
                  <a:pt x="5936" y="4983"/>
                </a:lnTo>
                <a:lnTo>
                  <a:pt x="6131" y="4885"/>
                </a:lnTo>
                <a:lnTo>
                  <a:pt x="6351" y="4812"/>
                </a:lnTo>
                <a:lnTo>
                  <a:pt x="6546" y="4763"/>
                </a:lnTo>
                <a:lnTo>
                  <a:pt x="6766" y="4738"/>
                </a:lnTo>
                <a:lnTo>
                  <a:pt x="6986" y="4714"/>
                </a:lnTo>
                <a:close/>
                <a:moveTo>
                  <a:pt x="6497" y="0"/>
                </a:moveTo>
                <a:lnTo>
                  <a:pt x="6375" y="25"/>
                </a:lnTo>
                <a:lnTo>
                  <a:pt x="6253" y="49"/>
                </a:lnTo>
                <a:lnTo>
                  <a:pt x="6131" y="122"/>
                </a:lnTo>
                <a:lnTo>
                  <a:pt x="6033" y="196"/>
                </a:lnTo>
                <a:lnTo>
                  <a:pt x="5936" y="293"/>
                </a:lnTo>
                <a:lnTo>
                  <a:pt x="5862" y="391"/>
                </a:lnTo>
                <a:lnTo>
                  <a:pt x="5813" y="513"/>
                </a:lnTo>
                <a:lnTo>
                  <a:pt x="5789" y="635"/>
                </a:lnTo>
                <a:lnTo>
                  <a:pt x="5618" y="2076"/>
                </a:lnTo>
                <a:lnTo>
                  <a:pt x="5325" y="2174"/>
                </a:lnTo>
                <a:lnTo>
                  <a:pt x="5032" y="2296"/>
                </a:lnTo>
                <a:lnTo>
                  <a:pt x="4763" y="2418"/>
                </a:lnTo>
                <a:lnTo>
                  <a:pt x="4495" y="2565"/>
                </a:lnTo>
                <a:lnTo>
                  <a:pt x="3347" y="1661"/>
                </a:lnTo>
                <a:lnTo>
                  <a:pt x="3225" y="1588"/>
                </a:lnTo>
                <a:lnTo>
                  <a:pt x="3103" y="1539"/>
                </a:lnTo>
                <a:lnTo>
                  <a:pt x="2980" y="1514"/>
                </a:lnTo>
                <a:lnTo>
                  <a:pt x="2736" y="1514"/>
                </a:lnTo>
                <a:lnTo>
                  <a:pt x="2590" y="1563"/>
                </a:lnTo>
                <a:lnTo>
                  <a:pt x="2492" y="1637"/>
                </a:lnTo>
                <a:lnTo>
                  <a:pt x="2394" y="1710"/>
                </a:lnTo>
                <a:lnTo>
                  <a:pt x="1710" y="2394"/>
                </a:lnTo>
                <a:lnTo>
                  <a:pt x="1613" y="2491"/>
                </a:lnTo>
                <a:lnTo>
                  <a:pt x="1564" y="2614"/>
                </a:lnTo>
                <a:lnTo>
                  <a:pt x="1515" y="2736"/>
                </a:lnTo>
                <a:lnTo>
                  <a:pt x="1491" y="2858"/>
                </a:lnTo>
                <a:lnTo>
                  <a:pt x="1491" y="3004"/>
                </a:lnTo>
                <a:lnTo>
                  <a:pt x="1515" y="3126"/>
                </a:lnTo>
                <a:lnTo>
                  <a:pt x="1564" y="3249"/>
                </a:lnTo>
                <a:lnTo>
                  <a:pt x="1637" y="3346"/>
                </a:lnTo>
                <a:lnTo>
                  <a:pt x="2541" y="4494"/>
                </a:lnTo>
                <a:lnTo>
                  <a:pt x="2394" y="4763"/>
                </a:lnTo>
                <a:lnTo>
                  <a:pt x="2272" y="5056"/>
                </a:lnTo>
                <a:lnTo>
                  <a:pt x="2174" y="5349"/>
                </a:lnTo>
                <a:lnTo>
                  <a:pt x="2077" y="5642"/>
                </a:lnTo>
                <a:lnTo>
                  <a:pt x="636" y="5789"/>
                </a:lnTo>
                <a:lnTo>
                  <a:pt x="514" y="5837"/>
                </a:lnTo>
                <a:lnTo>
                  <a:pt x="392" y="5886"/>
                </a:lnTo>
                <a:lnTo>
                  <a:pt x="269" y="5959"/>
                </a:lnTo>
                <a:lnTo>
                  <a:pt x="172" y="6033"/>
                </a:lnTo>
                <a:lnTo>
                  <a:pt x="99" y="6155"/>
                </a:lnTo>
                <a:lnTo>
                  <a:pt x="50" y="6253"/>
                </a:lnTo>
                <a:lnTo>
                  <a:pt x="1" y="6399"/>
                </a:lnTo>
                <a:lnTo>
                  <a:pt x="1" y="6521"/>
                </a:lnTo>
                <a:lnTo>
                  <a:pt x="1" y="7474"/>
                </a:lnTo>
                <a:lnTo>
                  <a:pt x="1" y="7620"/>
                </a:lnTo>
                <a:lnTo>
                  <a:pt x="50" y="7742"/>
                </a:lnTo>
                <a:lnTo>
                  <a:pt x="99" y="7864"/>
                </a:lnTo>
                <a:lnTo>
                  <a:pt x="172" y="7962"/>
                </a:lnTo>
                <a:lnTo>
                  <a:pt x="269" y="8060"/>
                </a:lnTo>
                <a:lnTo>
                  <a:pt x="392" y="8133"/>
                </a:lnTo>
                <a:lnTo>
                  <a:pt x="514" y="8182"/>
                </a:lnTo>
                <a:lnTo>
                  <a:pt x="636" y="8206"/>
                </a:lnTo>
                <a:lnTo>
                  <a:pt x="2077" y="8377"/>
                </a:lnTo>
                <a:lnTo>
                  <a:pt x="2174" y="8670"/>
                </a:lnTo>
                <a:lnTo>
                  <a:pt x="2272" y="8939"/>
                </a:lnTo>
                <a:lnTo>
                  <a:pt x="2394" y="9232"/>
                </a:lnTo>
                <a:lnTo>
                  <a:pt x="2541" y="9501"/>
                </a:lnTo>
                <a:lnTo>
                  <a:pt x="1637" y="10649"/>
                </a:lnTo>
                <a:lnTo>
                  <a:pt x="1564" y="10771"/>
                </a:lnTo>
                <a:lnTo>
                  <a:pt x="1515" y="10893"/>
                </a:lnTo>
                <a:lnTo>
                  <a:pt x="1491" y="11015"/>
                </a:lnTo>
                <a:lnTo>
                  <a:pt x="1491" y="11137"/>
                </a:lnTo>
                <a:lnTo>
                  <a:pt x="1515" y="11259"/>
                </a:lnTo>
                <a:lnTo>
                  <a:pt x="1564" y="11381"/>
                </a:lnTo>
                <a:lnTo>
                  <a:pt x="1613" y="11504"/>
                </a:lnTo>
                <a:lnTo>
                  <a:pt x="1710" y="11601"/>
                </a:lnTo>
                <a:lnTo>
                  <a:pt x="2394" y="12285"/>
                </a:lnTo>
                <a:lnTo>
                  <a:pt x="2492" y="12383"/>
                </a:lnTo>
                <a:lnTo>
                  <a:pt x="2590" y="12432"/>
                </a:lnTo>
                <a:lnTo>
                  <a:pt x="2736" y="12480"/>
                </a:lnTo>
                <a:lnTo>
                  <a:pt x="2858" y="12505"/>
                </a:lnTo>
                <a:lnTo>
                  <a:pt x="2980" y="12505"/>
                </a:lnTo>
                <a:lnTo>
                  <a:pt x="3103" y="12456"/>
                </a:lnTo>
                <a:lnTo>
                  <a:pt x="3225" y="12407"/>
                </a:lnTo>
                <a:lnTo>
                  <a:pt x="3347" y="12358"/>
                </a:lnTo>
                <a:lnTo>
                  <a:pt x="4495" y="11455"/>
                </a:lnTo>
                <a:lnTo>
                  <a:pt x="4763" y="11577"/>
                </a:lnTo>
                <a:lnTo>
                  <a:pt x="5032" y="11723"/>
                </a:lnTo>
                <a:lnTo>
                  <a:pt x="5325" y="11821"/>
                </a:lnTo>
                <a:lnTo>
                  <a:pt x="5618" y="11919"/>
                </a:lnTo>
                <a:lnTo>
                  <a:pt x="5789" y="13360"/>
                </a:lnTo>
                <a:lnTo>
                  <a:pt x="5813" y="13482"/>
                </a:lnTo>
                <a:lnTo>
                  <a:pt x="5862" y="13604"/>
                </a:lnTo>
                <a:lnTo>
                  <a:pt x="5936" y="13726"/>
                </a:lnTo>
                <a:lnTo>
                  <a:pt x="6033" y="13824"/>
                </a:lnTo>
                <a:lnTo>
                  <a:pt x="6131" y="13897"/>
                </a:lnTo>
                <a:lnTo>
                  <a:pt x="6253" y="13946"/>
                </a:lnTo>
                <a:lnTo>
                  <a:pt x="6375" y="13995"/>
                </a:lnTo>
                <a:lnTo>
                  <a:pt x="7596" y="13995"/>
                </a:lnTo>
                <a:lnTo>
                  <a:pt x="7743" y="13946"/>
                </a:lnTo>
                <a:lnTo>
                  <a:pt x="7841" y="13897"/>
                </a:lnTo>
                <a:lnTo>
                  <a:pt x="7963" y="13824"/>
                </a:lnTo>
                <a:lnTo>
                  <a:pt x="8036" y="13726"/>
                </a:lnTo>
                <a:lnTo>
                  <a:pt x="8109" y="13604"/>
                </a:lnTo>
                <a:lnTo>
                  <a:pt x="8158" y="13482"/>
                </a:lnTo>
                <a:lnTo>
                  <a:pt x="8183" y="13360"/>
                </a:lnTo>
                <a:lnTo>
                  <a:pt x="8353" y="11919"/>
                </a:lnTo>
                <a:lnTo>
                  <a:pt x="8647" y="11821"/>
                </a:lnTo>
                <a:lnTo>
                  <a:pt x="8940" y="11723"/>
                </a:lnTo>
                <a:lnTo>
                  <a:pt x="9233" y="11577"/>
                </a:lnTo>
                <a:lnTo>
                  <a:pt x="9501" y="11455"/>
                </a:lnTo>
                <a:lnTo>
                  <a:pt x="10649" y="12358"/>
                </a:lnTo>
                <a:lnTo>
                  <a:pt x="10747" y="12407"/>
                </a:lnTo>
                <a:lnTo>
                  <a:pt x="10869" y="12456"/>
                </a:lnTo>
                <a:lnTo>
                  <a:pt x="10991" y="12505"/>
                </a:lnTo>
                <a:lnTo>
                  <a:pt x="11138" y="12505"/>
                </a:lnTo>
                <a:lnTo>
                  <a:pt x="11260" y="12480"/>
                </a:lnTo>
                <a:lnTo>
                  <a:pt x="11382" y="12432"/>
                </a:lnTo>
                <a:lnTo>
                  <a:pt x="11504" y="12383"/>
                </a:lnTo>
                <a:lnTo>
                  <a:pt x="11602" y="12285"/>
                </a:lnTo>
                <a:lnTo>
                  <a:pt x="12286" y="11601"/>
                </a:lnTo>
                <a:lnTo>
                  <a:pt x="12359" y="11504"/>
                </a:lnTo>
                <a:lnTo>
                  <a:pt x="12432" y="11381"/>
                </a:lnTo>
                <a:lnTo>
                  <a:pt x="12457" y="11259"/>
                </a:lnTo>
                <a:lnTo>
                  <a:pt x="12481" y="11137"/>
                </a:lnTo>
                <a:lnTo>
                  <a:pt x="12481" y="11015"/>
                </a:lnTo>
                <a:lnTo>
                  <a:pt x="12457" y="10893"/>
                </a:lnTo>
                <a:lnTo>
                  <a:pt x="12408" y="10771"/>
                </a:lnTo>
                <a:lnTo>
                  <a:pt x="12334" y="10649"/>
                </a:lnTo>
                <a:lnTo>
                  <a:pt x="11431" y="9501"/>
                </a:lnTo>
                <a:lnTo>
                  <a:pt x="11577" y="9232"/>
                </a:lnTo>
                <a:lnTo>
                  <a:pt x="11699" y="8939"/>
                </a:lnTo>
                <a:lnTo>
                  <a:pt x="11822" y="8670"/>
                </a:lnTo>
                <a:lnTo>
                  <a:pt x="11895" y="8377"/>
                </a:lnTo>
                <a:lnTo>
                  <a:pt x="13360" y="8206"/>
                </a:lnTo>
                <a:lnTo>
                  <a:pt x="13482" y="8182"/>
                </a:lnTo>
                <a:lnTo>
                  <a:pt x="13604" y="8133"/>
                </a:lnTo>
                <a:lnTo>
                  <a:pt x="13702" y="8060"/>
                </a:lnTo>
                <a:lnTo>
                  <a:pt x="13800" y="7962"/>
                </a:lnTo>
                <a:lnTo>
                  <a:pt x="13873" y="7864"/>
                </a:lnTo>
                <a:lnTo>
                  <a:pt x="13946" y="7742"/>
                </a:lnTo>
                <a:lnTo>
                  <a:pt x="13971" y="7620"/>
                </a:lnTo>
                <a:lnTo>
                  <a:pt x="13995" y="7474"/>
                </a:lnTo>
                <a:lnTo>
                  <a:pt x="13995" y="6521"/>
                </a:lnTo>
                <a:lnTo>
                  <a:pt x="13971" y="6399"/>
                </a:lnTo>
                <a:lnTo>
                  <a:pt x="13946" y="6253"/>
                </a:lnTo>
                <a:lnTo>
                  <a:pt x="13873" y="6155"/>
                </a:lnTo>
                <a:lnTo>
                  <a:pt x="13800" y="6033"/>
                </a:lnTo>
                <a:lnTo>
                  <a:pt x="13702" y="5959"/>
                </a:lnTo>
                <a:lnTo>
                  <a:pt x="13604" y="5886"/>
                </a:lnTo>
                <a:lnTo>
                  <a:pt x="13482" y="5837"/>
                </a:lnTo>
                <a:lnTo>
                  <a:pt x="13360" y="5789"/>
                </a:lnTo>
                <a:lnTo>
                  <a:pt x="11895" y="5642"/>
                </a:lnTo>
                <a:lnTo>
                  <a:pt x="11822" y="5349"/>
                </a:lnTo>
                <a:lnTo>
                  <a:pt x="11699" y="5056"/>
                </a:lnTo>
                <a:lnTo>
                  <a:pt x="11577" y="4763"/>
                </a:lnTo>
                <a:lnTo>
                  <a:pt x="11431" y="4494"/>
                </a:lnTo>
                <a:lnTo>
                  <a:pt x="12334" y="3346"/>
                </a:lnTo>
                <a:lnTo>
                  <a:pt x="12408" y="3249"/>
                </a:lnTo>
                <a:lnTo>
                  <a:pt x="12457" y="3126"/>
                </a:lnTo>
                <a:lnTo>
                  <a:pt x="12481" y="3004"/>
                </a:lnTo>
                <a:lnTo>
                  <a:pt x="12481" y="2858"/>
                </a:lnTo>
                <a:lnTo>
                  <a:pt x="12457" y="2736"/>
                </a:lnTo>
                <a:lnTo>
                  <a:pt x="12432" y="2614"/>
                </a:lnTo>
                <a:lnTo>
                  <a:pt x="12359" y="2491"/>
                </a:lnTo>
                <a:lnTo>
                  <a:pt x="12286" y="2394"/>
                </a:lnTo>
                <a:lnTo>
                  <a:pt x="11602" y="1710"/>
                </a:lnTo>
                <a:lnTo>
                  <a:pt x="11504" y="1637"/>
                </a:lnTo>
                <a:lnTo>
                  <a:pt x="11382" y="1563"/>
                </a:lnTo>
                <a:lnTo>
                  <a:pt x="11260" y="1514"/>
                </a:lnTo>
                <a:lnTo>
                  <a:pt x="10991" y="1514"/>
                </a:lnTo>
                <a:lnTo>
                  <a:pt x="10869" y="1539"/>
                </a:lnTo>
                <a:lnTo>
                  <a:pt x="10747" y="1588"/>
                </a:lnTo>
                <a:lnTo>
                  <a:pt x="10649" y="1661"/>
                </a:lnTo>
                <a:lnTo>
                  <a:pt x="9501" y="2565"/>
                </a:lnTo>
                <a:lnTo>
                  <a:pt x="9233" y="2418"/>
                </a:lnTo>
                <a:lnTo>
                  <a:pt x="8940" y="2296"/>
                </a:lnTo>
                <a:lnTo>
                  <a:pt x="8647" y="2174"/>
                </a:lnTo>
                <a:lnTo>
                  <a:pt x="8353" y="2076"/>
                </a:lnTo>
                <a:lnTo>
                  <a:pt x="8183" y="635"/>
                </a:lnTo>
                <a:lnTo>
                  <a:pt x="8158" y="513"/>
                </a:lnTo>
                <a:lnTo>
                  <a:pt x="8109" y="391"/>
                </a:lnTo>
                <a:lnTo>
                  <a:pt x="8036" y="293"/>
                </a:lnTo>
                <a:lnTo>
                  <a:pt x="7963" y="196"/>
                </a:lnTo>
                <a:lnTo>
                  <a:pt x="7841" y="122"/>
                </a:lnTo>
                <a:lnTo>
                  <a:pt x="7743" y="49"/>
                </a:lnTo>
                <a:lnTo>
                  <a:pt x="7596" y="25"/>
                </a:lnTo>
                <a:lnTo>
                  <a:pt x="7474" y="0"/>
                </a:lnTo>
                <a:close/>
              </a:path>
            </a:pathLst>
          </a:custGeom>
          <a:solidFill>
            <a:srgbClr val="00A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sp>
        <p:nvSpPr>
          <p:cNvPr id="81" name="Shape 577"/>
          <p:cNvSpPr/>
          <p:nvPr/>
        </p:nvSpPr>
        <p:spPr>
          <a:xfrm>
            <a:off x="820129" y="3677489"/>
            <a:ext cx="249021" cy="240420"/>
          </a:xfrm>
          <a:custGeom>
            <a:avLst/>
            <a:gdLst/>
            <a:ahLst/>
            <a:cxnLst/>
            <a:rect l="0" t="0" r="0" b="0"/>
            <a:pathLst>
              <a:path w="7963" h="7963" extrusionOk="0">
                <a:moveTo>
                  <a:pt x="3933" y="2296"/>
                </a:moveTo>
                <a:lnTo>
                  <a:pt x="4103" y="2321"/>
                </a:lnTo>
                <a:lnTo>
                  <a:pt x="4274" y="2321"/>
                </a:lnTo>
                <a:lnTo>
                  <a:pt x="4421" y="2370"/>
                </a:lnTo>
                <a:lnTo>
                  <a:pt x="4592" y="2419"/>
                </a:lnTo>
                <a:lnTo>
                  <a:pt x="4738" y="2492"/>
                </a:lnTo>
                <a:lnTo>
                  <a:pt x="4885" y="2565"/>
                </a:lnTo>
                <a:lnTo>
                  <a:pt x="5032" y="2663"/>
                </a:lnTo>
                <a:lnTo>
                  <a:pt x="5154" y="2785"/>
                </a:lnTo>
                <a:lnTo>
                  <a:pt x="5276" y="2883"/>
                </a:lnTo>
                <a:lnTo>
                  <a:pt x="5373" y="3029"/>
                </a:lnTo>
                <a:lnTo>
                  <a:pt x="5447" y="3151"/>
                </a:lnTo>
                <a:lnTo>
                  <a:pt x="5520" y="3298"/>
                </a:lnTo>
                <a:lnTo>
                  <a:pt x="5593" y="3444"/>
                </a:lnTo>
                <a:lnTo>
                  <a:pt x="5618" y="3615"/>
                </a:lnTo>
                <a:lnTo>
                  <a:pt x="5642" y="3762"/>
                </a:lnTo>
                <a:lnTo>
                  <a:pt x="5667" y="3933"/>
                </a:lnTo>
                <a:lnTo>
                  <a:pt x="5667" y="4079"/>
                </a:lnTo>
                <a:lnTo>
                  <a:pt x="5642" y="4250"/>
                </a:lnTo>
                <a:lnTo>
                  <a:pt x="5618" y="4421"/>
                </a:lnTo>
                <a:lnTo>
                  <a:pt x="5569" y="4568"/>
                </a:lnTo>
                <a:lnTo>
                  <a:pt x="5496" y="4739"/>
                </a:lnTo>
                <a:lnTo>
                  <a:pt x="5398" y="4885"/>
                </a:lnTo>
                <a:lnTo>
                  <a:pt x="5300" y="5007"/>
                </a:lnTo>
                <a:lnTo>
                  <a:pt x="5203" y="5154"/>
                </a:lnTo>
                <a:lnTo>
                  <a:pt x="5080" y="5252"/>
                </a:lnTo>
                <a:lnTo>
                  <a:pt x="4958" y="5349"/>
                </a:lnTo>
                <a:lnTo>
                  <a:pt x="4812" y="5447"/>
                </a:lnTo>
                <a:lnTo>
                  <a:pt x="4665" y="5520"/>
                </a:lnTo>
                <a:lnTo>
                  <a:pt x="4519" y="5569"/>
                </a:lnTo>
                <a:lnTo>
                  <a:pt x="4372" y="5618"/>
                </a:lnTo>
                <a:lnTo>
                  <a:pt x="4201" y="5642"/>
                </a:lnTo>
                <a:lnTo>
                  <a:pt x="4055" y="5667"/>
                </a:lnTo>
                <a:lnTo>
                  <a:pt x="3884" y="5642"/>
                </a:lnTo>
                <a:lnTo>
                  <a:pt x="3713" y="5642"/>
                </a:lnTo>
                <a:lnTo>
                  <a:pt x="3566" y="5594"/>
                </a:lnTo>
                <a:lnTo>
                  <a:pt x="3395" y="5545"/>
                </a:lnTo>
                <a:lnTo>
                  <a:pt x="3249" y="5471"/>
                </a:lnTo>
                <a:lnTo>
                  <a:pt x="3102" y="5398"/>
                </a:lnTo>
                <a:lnTo>
                  <a:pt x="2956" y="5300"/>
                </a:lnTo>
                <a:lnTo>
                  <a:pt x="2833" y="5178"/>
                </a:lnTo>
                <a:lnTo>
                  <a:pt x="2711" y="5081"/>
                </a:lnTo>
                <a:lnTo>
                  <a:pt x="2614" y="4934"/>
                </a:lnTo>
                <a:lnTo>
                  <a:pt x="2540" y="4812"/>
                </a:lnTo>
                <a:lnTo>
                  <a:pt x="2467" y="4665"/>
                </a:lnTo>
                <a:lnTo>
                  <a:pt x="2394" y="4519"/>
                </a:lnTo>
                <a:lnTo>
                  <a:pt x="2369" y="4348"/>
                </a:lnTo>
                <a:lnTo>
                  <a:pt x="2321" y="4201"/>
                </a:lnTo>
                <a:lnTo>
                  <a:pt x="2321" y="4030"/>
                </a:lnTo>
                <a:lnTo>
                  <a:pt x="2321" y="3884"/>
                </a:lnTo>
                <a:lnTo>
                  <a:pt x="2345" y="3713"/>
                </a:lnTo>
                <a:lnTo>
                  <a:pt x="2369" y="3542"/>
                </a:lnTo>
                <a:lnTo>
                  <a:pt x="2418" y="3395"/>
                </a:lnTo>
                <a:lnTo>
                  <a:pt x="2492" y="3224"/>
                </a:lnTo>
                <a:lnTo>
                  <a:pt x="2589" y="3078"/>
                </a:lnTo>
                <a:lnTo>
                  <a:pt x="2687" y="2956"/>
                </a:lnTo>
                <a:lnTo>
                  <a:pt x="2785" y="2809"/>
                </a:lnTo>
                <a:lnTo>
                  <a:pt x="2907" y="2712"/>
                </a:lnTo>
                <a:lnTo>
                  <a:pt x="3029" y="2614"/>
                </a:lnTo>
                <a:lnTo>
                  <a:pt x="3175" y="2516"/>
                </a:lnTo>
                <a:lnTo>
                  <a:pt x="3322" y="2443"/>
                </a:lnTo>
                <a:lnTo>
                  <a:pt x="3468" y="2394"/>
                </a:lnTo>
                <a:lnTo>
                  <a:pt x="3615" y="2345"/>
                </a:lnTo>
                <a:lnTo>
                  <a:pt x="3786" y="2321"/>
                </a:lnTo>
                <a:lnTo>
                  <a:pt x="3933" y="2296"/>
                </a:lnTo>
                <a:close/>
                <a:moveTo>
                  <a:pt x="3053" y="1"/>
                </a:moveTo>
                <a:lnTo>
                  <a:pt x="2980" y="25"/>
                </a:lnTo>
                <a:lnTo>
                  <a:pt x="2443" y="196"/>
                </a:lnTo>
                <a:lnTo>
                  <a:pt x="2369" y="220"/>
                </a:lnTo>
                <a:lnTo>
                  <a:pt x="2296" y="269"/>
                </a:lnTo>
                <a:lnTo>
                  <a:pt x="2198" y="391"/>
                </a:lnTo>
                <a:lnTo>
                  <a:pt x="2150" y="538"/>
                </a:lnTo>
                <a:lnTo>
                  <a:pt x="2150" y="611"/>
                </a:lnTo>
                <a:lnTo>
                  <a:pt x="2150" y="684"/>
                </a:lnTo>
                <a:lnTo>
                  <a:pt x="2394" y="1832"/>
                </a:lnTo>
                <a:lnTo>
                  <a:pt x="2223" y="1954"/>
                </a:lnTo>
                <a:lnTo>
                  <a:pt x="2076" y="2101"/>
                </a:lnTo>
                <a:lnTo>
                  <a:pt x="1002" y="1686"/>
                </a:lnTo>
                <a:lnTo>
                  <a:pt x="928" y="1686"/>
                </a:lnTo>
                <a:lnTo>
                  <a:pt x="831" y="1661"/>
                </a:lnTo>
                <a:lnTo>
                  <a:pt x="684" y="1710"/>
                </a:lnTo>
                <a:lnTo>
                  <a:pt x="562" y="1784"/>
                </a:lnTo>
                <a:lnTo>
                  <a:pt x="513" y="1832"/>
                </a:lnTo>
                <a:lnTo>
                  <a:pt x="464" y="1906"/>
                </a:lnTo>
                <a:lnTo>
                  <a:pt x="220" y="2394"/>
                </a:lnTo>
                <a:lnTo>
                  <a:pt x="196" y="2467"/>
                </a:lnTo>
                <a:lnTo>
                  <a:pt x="171" y="2541"/>
                </a:lnTo>
                <a:lnTo>
                  <a:pt x="196" y="2712"/>
                </a:lnTo>
                <a:lnTo>
                  <a:pt x="245" y="2834"/>
                </a:lnTo>
                <a:lnTo>
                  <a:pt x="293" y="2907"/>
                </a:lnTo>
                <a:lnTo>
                  <a:pt x="367" y="2956"/>
                </a:lnTo>
                <a:lnTo>
                  <a:pt x="1344" y="3591"/>
                </a:lnTo>
                <a:lnTo>
                  <a:pt x="1319" y="3786"/>
                </a:lnTo>
                <a:lnTo>
                  <a:pt x="1295" y="4006"/>
                </a:lnTo>
                <a:lnTo>
                  <a:pt x="245" y="4494"/>
                </a:lnTo>
                <a:lnTo>
                  <a:pt x="196" y="4519"/>
                </a:lnTo>
                <a:lnTo>
                  <a:pt x="123" y="4568"/>
                </a:lnTo>
                <a:lnTo>
                  <a:pt x="49" y="4714"/>
                </a:lnTo>
                <a:lnTo>
                  <a:pt x="0" y="4861"/>
                </a:lnTo>
                <a:lnTo>
                  <a:pt x="25" y="4934"/>
                </a:lnTo>
                <a:lnTo>
                  <a:pt x="25" y="5007"/>
                </a:lnTo>
                <a:lnTo>
                  <a:pt x="220" y="5545"/>
                </a:lnTo>
                <a:lnTo>
                  <a:pt x="245" y="5594"/>
                </a:lnTo>
                <a:lnTo>
                  <a:pt x="293" y="5667"/>
                </a:lnTo>
                <a:lnTo>
                  <a:pt x="391" y="5764"/>
                </a:lnTo>
                <a:lnTo>
                  <a:pt x="538" y="5813"/>
                </a:lnTo>
                <a:lnTo>
                  <a:pt x="684" y="5813"/>
                </a:lnTo>
                <a:lnTo>
                  <a:pt x="1832" y="5569"/>
                </a:lnTo>
                <a:lnTo>
                  <a:pt x="1954" y="5740"/>
                </a:lnTo>
                <a:lnTo>
                  <a:pt x="2101" y="5887"/>
                </a:lnTo>
                <a:lnTo>
                  <a:pt x="1710" y="6986"/>
                </a:lnTo>
                <a:lnTo>
                  <a:pt x="1686" y="7059"/>
                </a:lnTo>
                <a:lnTo>
                  <a:pt x="1686" y="7132"/>
                </a:lnTo>
                <a:lnTo>
                  <a:pt x="1710" y="7279"/>
                </a:lnTo>
                <a:lnTo>
                  <a:pt x="1783" y="7401"/>
                </a:lnTo>
                <a:lnTo>
                  <a:pt x="1857" y="7450"/>
                </a:lnTo>
                <a:lnTo>
                  <a:pt x="1905" y="7499"/>
                </a:lnTo>
                <a:lnTo>
                  <a:pt x="2418" y="7743"/>
                </a:lnTo>
                <a:lnTo>
                  <a:pt x="2492" y="7792"/>
                </a:lnTo>
                <a:lnTo>
                  <a:pt x="2711" y="7792"/>
                </a:lnTo>
                <a:lnTo>
                  <a:pt x="2858" y="7718"/>
                </a:lnTo>
                <a:lnTo>
                  <a:pt x="2907" y="7669"/>
                </a:lnTo>
                <a:lnTo>
                  <a:pt x="2956" y="7621"/>
                </a:lnTo>
                <a:lnTo>
                  <a:pt x="3591" y="6644"/>
                </a:lnTo>
                <a:lnTo>
                  <a:pt x="3810" y="6668"/>
                </a:lnTo>
                <a:lnTo>
                  <a:pt x="4006" y="6668"/>
                </a:lnTo>
                <a:lnTo>
                  <a:pt x="4494" y="7718"/>
                </a:lnTo>
                <a:lnTo>
                  <a:pt x="4543" y="7792"/>
                </a:lnTo>
                <a:lnTo>
                  <a:pt x="4592" y="7840"/>
                </a:lnTo>
                <a:lnTo>
                  <a:pt x="4714" y="7914"/>
                </a:lnTo>
                <a:lnTo>
                  <a:pt x="4861" y="7963"/>
                </a:lnTo>
                <a:lnTo>
                  <a:pt x="4934" y="7963"/>
                </a:lnTo>
                <a:lnTo>
                  <a:pt x="5007" y="7938"/>
                </a:lnTo>
                <a:lnTo>
                  <a:pt x="5544" y="7767"/>
                </a:lnTo>
                <a:lnTo>
                  <a:pt x="5618" y="7743"/>
                </a:lnTo>
                <a:lnTo>
                  <a:pt x="5667" y="7694"/>
                </a:lnTo>
                <a:lnTo>
                  <a:pt x="5764" y="7572"/>
                </a:lnTo>
                <a:lnTo>
                  <a:pt x="5838" y="7425"/>
                </a:lnTo>
                <a:lnTo>
                  <a:pt x="5838" y="7352"/>
                </a:lnTo>
                <a:lnTo>
                  <a:pt x="5838" y="7279"/>
                </a:lnTo>
                <a:lnTo>
                  <a:pt x="5593" y="6131"/>
                </a:lnTo>
                <a:lnTo>
                  <a:pt x="5740" y="6009"/>
                </a:lnTo>
                <a:lnTo>
                  <a:pt x="5911" y="5862"/>
                </a:lnTo>
                <a:lnTo>
                  <a:pt x="6985" y="6277"/>
                </a:lnTo>
                <a:lnTo>
                  <a:pt x="7059" y="6277"/>
                </a:lnTo>
                <a:lnTo>
                  <a:pt x="7132" y="6302"/>
                </a:lnTo>
                <a:lnTo>
                  <a:pt x="7278" y="6253"/>
                </a:lnTo>
                <a:lnTo>
                  <a:pt x="7425" y="6180"/>
                </a:lnTo>
                <a:lnTo>
                  <a:pt x="7474" y="6131"/>
                </a:lnTo>
                <a:lnTo>
                  <a:pt x="7523" y="6058"/>
                </a:lnTo>
                <a:lnTo>
                  <a:pt x="7767" y="5545"/>
                </a:lnTo>
                <a:lnTo>
                  <a:pt x="7791" y="5496"/>
                </a:lnTo>
                <a:lnTo>
                  <a:pt x="7816" y="5398"/>
                </a:lnTo>
                <a:lnTo>
                  <a:pt x="7791" y="5252"/>
                </a:lnTo>
                <a:lnTo>
                  <a:pt x="7718" y="5129"/>
                </a:lnTo>
                <a:lnTo>
                  <a:pt x="7669" y="5056"/>
                </a:lnTo>
                <a:lnTo>
                  <a:pt x="7620" y="5007"/>
                </a:lnTo>
                <a:lnTo>
                  <a:pt x="6643" y="4372"/>
                </a:lnTo>
                <a:lnTo>
                  <a:pt x="6668" y="4177"/>
                </a:lnTo>
                <a:lnTo>
                  <a:pt x="6668" y="3957"/>
                </a:lnTo>
                <a:lnTo>
                  <a:pt x="7718" y="3469"/>
                </a:lnTo>
                <a:lnTo>
                  <a:pt x="7791" y="3444"/>
                </a:lnTo>
                <a:lnTo>
                  <a:pt x="7865" y="3395"/>
                </a:lnTo>
                <a:lnTo>
                  <a:pt x="7938" y="3249"/>
                </a:lnTo>
                <a:lnTo>
                  <a:pt x="7962" y="3102"/>
                </a:lnTo>
                <a:lnTo>
                  <a:pt x="7962" y="3029"/>
                </a:lnTo>
                <a:lnTo>
                  <a:pt x="7962" y="2956"/>
                </a:lnTo>
                <a:lnTo>
                  <a:pt x="7767" y="2419"/>
                </a:lnTo>
                <a:lnTo>
                  <a:pt x="7743" y="2345"/>
                </a:lnTo>
                <a:lnTo>
                  <a:pt x="7694" y="2296"/>
                </a:lnTo>
                <a:lnTo>
                  <a:pt x="7572" y="2199"/>
                </a:lnTo>
                <a:lnTo>
                  <a:pt x="7449" y="2150"/>
                </a:lnTo>
                <a:lnTo>
                  <a:pt x="7278" y="2150"/>
                </a:lnTo>
                <a:lnTo>
                  <a:pt x="6155" y="2394"/>
                </a:lnTo>
                <a:lnTo>
                  <a:pt x="6033" y="2223"/>
                </a:lnTo>
                <a:lnTo>
                  <a:pt x="5886" y="2077"/>
                </a:lnTo>
                <a:lnTo>
                  <a:pt x="6277" y="978"/>
                </a:lnTo>
                <a:lnTo>
                  <a:pt x="6302" y="904"/>
                </a:lnTo>
                <a:lnTo>
                  <a:pt x="6302" y="831"/>
                </a:lnTo>
                <a:lnTo>
                  <a:pt x="6277" y="684"/>
                </a:lnTo>
                <a:lnTo>
                  <a:pt x="6179" y="562"/>
                </a:lnTo>
                <a:lnTo>
                  <a:pt x="6131" y="489"/>
                </a:lnTo>
                <a:lnTo>
                  <a:pt x="6082" y="465"/>
                </a:lnTo>
                <a:lnTo>
                  <a:pt x="5569" y="196"/>
                </a:lnTo>
                <a:lnTo>
                  <a:pt x="5496" y="172"/>
                </a:lnTo>
                <a:lnTo>
                  <a:pt x="5276" y="172"/>
                </a:lnTo>
                <a:lnTo>
                  <a:pt x="5129" y="245"/>
                </a:lnTo>
                <a:lnTo>
                  <a:pt x="5080" y="294"/>
                </a:lnTo>
                <a:lnTo>
                  <a:pt x="5032" y="343"/>
                </a:lnTo>
                <a:lnTo>
                  <a:pt x="4397" y="1319"/>
                </a:lnTo>
                <a:lnTo>
                  <a:pt x="4177" y="1295"/>
                </a:lnTo>
                <a:lnTo>
                  <a:pt x="3981" y="1295"/>
                </a:lnTo>
                <a:lnTo>
                  <a:pt x="3493" y="245"/>
                </a:lnTo>
                <a:lnTo>
                  <a:pt x="3444" y="172"/>
                </a:lnTo>
                <a:lnTo>
                  <a:pt x="3395" y="123"/>
                </a:lnTo>
                <a:lnTo>
                  <a:pt x="3273" y="49"/>
                </a:lnTo>
                <a:lnTo>
                  <a:pt x="3127" y="1"/>
                </a:lnTo>
                <a:close/>
              </a:path>
            </a:pathLst>
          </a:custGeom>
          <a:solidFill>
            <a:srgbClr val="00A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sp>
        <p:nvSpPr>
          <p:cNvPr id="21" name="Rectangle 20"/>
          <p:cNvSpPr/>
          <p:nvPr/>
        </p:nvSpPr>
        <p:spPr>
          <a:xfrm>
            <a:off x="1051676" y="3492017"/>
            <a:ext cx="256032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Keyword Generation </a:t>
            </a:r>
            <a:r>
              <a:rPr lang="en-US" sz="1100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using</a:t>
            </a:r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Secondary Research </a:t>
            </a:r>
            <a:r>
              <a:rPr lang="en-US" sz="1100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Dictionary 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403744" y="4010805"/>
            <a:ext cx="1923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Data Extraction</a:t>
            </a:r>
            <a:endParaRPr lang="en-US" sz="11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53150" y="4308075"/>
            <a:ext cx="118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Data Platforms</a:t>
            </a:r>
            <a:endParaRPr lang="en-US" sz="11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70466" y="4438880"/>
            <a:ext cx="274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Image result for python logo 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1" r="27324"/>
          <a:stretch/>
        </p:blipFill>
        <p:spPr bwMode="auto">
          <a:xfrm>
            <a:off x="2577140" y="4181236"/>
            <a:ext cx="518347" cy="56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/>
          <p:cNvCxnSpPr/>
          <p:nvPr/>
        </p:nvCxnSpPr>
        <p:spPr>
          <a:xfrm rot="5400000">
            <a:off x="2699153" y="4878475"/>
            <a:ext cx="274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Image result for data extraction and preparation logo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r="20692"/>
          <a:stretch/>
        </p:blipFill>
        <p:spPr bwMode="auto">
          <a:xfrm>
            <a:off x="2637234" y="5026145"/>
            <a:ext cx="533405" cy="57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2234183" y="5548085"/>
            <a:ext cx="1188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Data Extraction and Preparation</a:t>
            </a:r>
            <a:endParaRPr 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1800213" y="5023862"/>
            <a:ext cx="10288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Spam and duplicate removal</a:t>
            </a:r>
            <a:endParaRPr lang="en-US" sz="1000" dirty="0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1717590" y="5314158"/>
            <a:ext cx="274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Related image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08" y="4955595"/>
            <a:ext cx="635187" cy="63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693483" y="5564435"/>
            <a:ext cx="118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Data Collection</a:t>
            </a:r>
            <a:endParaRPr lang="en-US" sz="1100" dirty="0"/>
          </a:p>
        </p:txBody>
      </p:sp>
      <p:pic>
        <p:nvPicPr>
          <p:cNvPr id="118" name="Picture 12" descr="Image result for website icon png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90" y="2227343"/>
            <a:ext cx="189124" cy="188530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7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10" descr="Image result for meeTing notes icon png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65" y="2235811"/>
            <a:ext cx="189124" cy="188530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7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 descr="Image result for thomson reuters logo png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39" y="2234879"/>
            <a:ext cx="172013" cy="188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/>
        </p:spPr>
      </p:pic>
      <p:sp>
        <p:nvSpPr>
          <p:cNvPr id="123" name="Trapezoid 122"/>
          <p:cNvSpPr/>
          <p:nvPr/>
        </p:nvSpPr>
        <p:spPr>
          <a:xfrm flipV="1">
            <a:off x="450153" y="2465052"/>
            <a:ext cx="760263" cy="298340"/>
          </a:xfrm>
          <a:prstGeom prst="trapezoid">
            <a:avLst/>
          </a:prstGeom>
          <a:solidFill>
            <a:srgbClr val="FFC0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10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4" name="Picture 123" descr="C:\Users\bastian.k\Desktop\social media icons\eckig\1.png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">
          <a:xfrm>
            <a:off x="523420" y="1848992"/>
            <a:ext cx="172704" cy="187020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78000"/>
              </a:prstClr>
            </a:outerShdw>
          </a:effectLst>
        </p:spPr>
      </p:pic>
      <p:pic>
        <p:nvPicPr>
          <p:cNvPr id="125" name="Picture 124" descr="C:\Users\bastian.k\Desktop\social media icons\eckig\7.png"/>
          <p:cNvPicPr>
            <a:picLocks noChangeAspect="1" noChangeArrowheads="1"/>
          </p:cNvPicPr>
          <p:nvPr/>
        </p:nvPicPr>
        <p:blipFill>
          <a:blip r:embed="rId20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">
          <a:xfrm>
            <a:off x="994822" y="2056907"/>
            <a:ext cx="172704" cy="187020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78000"/>
              </a:prstClr>
            </a:outerShdw>
          </a:effectLst>
        </p:spPr>
      </p:pic>
      <p:pic>
        <p:nvPicPr>
          <p:cNvPr id="126" name="Picture 125" descr="C:\Users\bastian.k\Desktop\social media icons\eckig\8.png"/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">
          <a:xfrm>
            <a:off x="955048" y="1895151"/>
            <a:ext cx="172704" cy="187020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78000"/>
              </a:prstClr>
            </a:outerShdw>
          </a:effectLst>
        </p:spPr>
      </p:pic>
      <p:pic>
        <p:nvPicPr>
          <p:cNvPr id="127" name="Picture 126" descr="C:\Users\bastian.k\Desktop\social media icons\eckig\9.png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">
          <a:xfrm>
            <a:off x="838075" y="2050509"/>
            <a:ext cx="172704" cy="187020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78000"/>
              </a:prstClr>
            </a:outerShdw>
          </a:effectLst>
        </p:spPr>
      </p:pic>
      <p:pic>
        <p:nvPicPr>
          <p:cNvPr id="128" name="Picture 127" descr="C:\Users\bastian.k\Desktop\social media icons\eckig\11.png"/>
          <p:cNvPicPr>
            <a:picLocks noChangeAspect="1" noChangeArrowheads="1"/>
          </p:cNvPicPr>
          <p:nvPr/>
        </p:nvPicPr>
        <p:blipFill>
          <a:blip r:embed="rId2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">
          <a:xfrm>
            <a:off x="512252" y="2047200"/>
            <a:ext cx="172704" cy="187020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78000"/>
              </a:prstClr>
            </a:outerShdw>
          </a:effectLst>
        </p:spPr>
      </p:pic>
      <p:pic>
        <p:nvPicPr>
          <p:cNvPr id="129" name="Picture 128" descr="\\nas\PresentationLoad\07 Produktion\3_CHARTS_UND_DIAGRAMME\1 JOBS ZUM BEARBEITEN\D2580_Social-Media-Vorlagen\Grundlagen\blogger2.png"/>
          <p:cNvPicPr>
            <a:picLocks noChangeAspect="1" noChangeArrowheads="1"/>
          </p:cNvPicPr>
          <p:nvPr/>
        </p:nvPicPr>
        <p:blipFill>
          <a:blip r:embed="rId2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2284" y="2224423"/>
            <a:ext cx="179860" cy="187320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78000"/>
              </a:prstClr>
            </a:outerShdw>
          </a:effectLst>
        </p:spPr>
      </p:pic>
      <p:pic>
        <p:nvPicPr>
          <p:cNvPr id="130" name="Picture 129" descr="\\nas\PresentationLoad\07 Produktion\3_CHARTS_UND_DIAGRAMME\1 JOBS ZUM BEARBEITEN\D2580_Social-Media-Vorlagen\Grundlagen\tumblr2.png"/>
          <p:cNvPicPr>
            <a:picLocks noChangeAspect="1" noChangeArrowheads="1"/>
          </p:cNvPicPr>
          <p:nvPr/>
        </p:nvPicPr>
        <p:blipFill>
          <a:blip r:embed="rId2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372" y="2075989"/>
            <a:ext cx="179860" cy="187320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78000"/>
              </a:prstClr>
            </a:outerShdw>
          </a:effectLst>
        </p:spPr>
      </p:pic>
      <p:pic>
        <p:nvPicPr>
          <p:cNvPr id="131" name="Picture 130"/>
          <p:cNvPicPr>
            <a:picLocks noChangeAspect="1" noChangeArrowheads="1"/>
          </p:cNvPicPr>
          <p:nvPr/>
        </p:nvPicPr>
        <p:blipFill>
          <a:blip r:embed="rId2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06" y="1901903"/>
            <a:ext cx="172982" cy="187320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7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131" descr="C:\Users\bastian.k\Desktop\social media icons\eckig\3.png"/>
          <p:cNvPicPr>
            <a:picLocks noChangeAspect="1" noChangeArrowheads="1"/>
          </p:cNvPicPr>
          <p:nvPr/>
        </p:nvPicPr>
        <p:blipFill>
          <a:blip r:embed="rId2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gray">
          <a:xfrm>
            <a:off x="850703" y="1849557"/>
            <a:ext cx="172704" cy="187020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78000"/>
              </a:prstClr>
            </a:outerShdw>
          </a:effectLst>
        </p:spPr>
      </p:pic>
      <p:sp>
        <p:nvSpPr>
          <p:cNvPr id="133" name="Trapezoid 132"/>
          <p:cNvSpPr/>
          <p:nvPr/>
        </p:nvSpPr>
        <p:spPr>
          <a:xfrm flipV="1">
            <a:off x="373084" y="2386033"/>
            <a:ext cx="914400" cy="90265"/>
          </a:xfrm>
          <a:prstGeom prst="trapezoid">
            <a:avLst>
              <a:gd name="adj" fmla="val 113433"/>
            </a:avLst>
          </a:prstGeom>
          <a:solidFill>
            <a:srgbClr val="FFC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10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4" name="Elbow Connector 133"/>
          <p:cNvCxnSpPr/>
          <p:nvPr/>
        </p:nvCxnSpPr>
        <p:spPr>
          <a:xfrm rot="16200000" flipH="1">
            <a:off x="5284814" y="5009079"/>
            <a:ext cx="940647" cy="282292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4891098" y="5629806"/>
            <a:ext cx="2103120" cy="182880"/>
          </a:xfrm>
          <a:prstGeom prst="rect">
            <a:avLst/>
          </a:prstGeom>
          <a:solidFill>
            <a:srgbClr val="92D050">
              <a:alpha val="30000"/>
            </a:srgbClr>
          </a:solidFill>
          <a:ln w="952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Market Trend: </a:t>
            </a:r>
            <a:r>
              <a:rPr lang="en-US" sz="900" i="1" dirty="0" smtClean="0">
                <a:solidFill>
                  <a:schemeClr val="tx1"/>
                </a:solidFill>
              </a:rPr>
              <a:t>Critical to the outlook</a:t>
            </a:r>
            <a:endParaRPr lang="en-US" sz="900" i="1" dirty="0">
              <a:solidFill>
                <a:schemeClr val="tx1"/>
              </a:solidFill>
            </a:endParaRPr>
          </a:p>
        </p:txBody>
      </p:sp>
      <p:pic>
        <p:nvPicPr>
          <p:cNvPr id="1030" name="Picture 6" descr="Image result for score icon png"/>
          <p:cNvPicPr>
            <a:picLocks noChangeAspect="1" noChangeArrowheads="1"/>
          </p:cNvPicPr>
          <p:nvPr/>
        </p:nvPicPr>
        <p:blipFill>
          <a:blip r:embed="rId2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989" y="159387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/>
          <p:cNvSpPr txBox="1"/>
          <p:nvPr/>
        </p:nvSpPr>
        <p:spPr>
          <a:xfrm>
            <a:off x="9330825" y="1924078"/>
            <a:ext cx="1463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Brand Score</a:t>
            </a:r>
            <a:endParaRPr lang="en-US" sz="1100" b="1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0072620" y="2131665"/>
            <a:ext cx="770" cy="822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5400000" flipH="1">
            <a:off x="10072620" y="1481100"/>
            <a:ext cx="770" cy="14630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347335" y="2212235"/>
            <a:ext cx="0" cy="14566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10802144" y="2209854"/>
            <a:ext cx="0" cy="14566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dashboard icon pn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23" y="508602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TextBox 144"/>
          <p:cNvSpPr txBox="1"/>
          <p:nvPr/>
        </p:nvSpPr>
        <p:spPr>
          <a:xfrm>
            <a:off x="9107611" y="5197263"/>
            <a:ext cx="1897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Dashboard / Report</a:t>
            </a:r>
            <a:endParaRPr lang="en-US" sz="1100" b="1" dirty="0"/>
          </a:p>
        </p:txBody>
      </p:sp>
      <p:sp>
        <p:nvSpPr>
          <p:cNvPr id="146" name="Rectangle 145"/>
          <p:cNvSpPr/>
          <p:nvPr/>
        </p:nvSpPr>
        <p:spPr>
          <a:xfrm>
            <a:off x="9150195" y="5404189"/>
            <a:ext cx="25637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050" b="0" baseline="0" dirty="0" smtClean="0">
                <a:solidFill>
                  <a:schemeClr val="tx1"/>
                </a:solidFill>
              </a:rPr>
              <a:t>Monthly dashboard/</a:t>
            </a:r>
            <a:r>
              <a:rPr lang="en-US" sz="1050" dirty="0" smtClean="0"/>
              <a:t>report with the brand score and insights</a:t>
            </a:r>
            <a:endParaRPr lang="en-US" sz="1050" b="0" dirty="0">
              <a:solidFill>
                <a:schemeClr val="tx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52687" y="6074569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Dependencies</a:t>
            </a:r>
            <a:endParaRPr lang="en-IN" sz="1200" b="1" dirty="0"/>
          </a:p>
        </p:txBody>
      </p:sp>
      <p:sp>
        <p:nvSpPr>
          <p:cNvPr id="25" name="Rectangle 24"/>
          <p:cNvSpPr/>
          <p:nvPr/>
        </p:nvSpPr>
        <p:spPr>
          <a:xfrm>
            <a:off x="423742" y="6290425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0650" indent="-120650">
              <a:buFont typeface="Arial" panose="020B0604020202020204" pitchFamily="34" charset="0"/>
              <a:buChar char="•"/>
            </a:pPr>
            <a:r>
              <a:rPr lang="en-IN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Keywords will require a sign off from </a:t>
            </a:r>
            <a:r>
              <a:rPr lang="en-IN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ASI 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Thomson Reuters and any other third party platform access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28763" y="6290424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0650" indent="-120650">
              <a:buFont typeface="Arial" panose="020B0604020202020204" pitchFamily="34" charset="0"/>
              <a:buChar char="•"/>
            </a:pPr>
            <a:r>
              <a:rPr lang="en-IN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Approval for necessary software's for application development and data scrapping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IN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team support for platform/dashboard deployment</a:t>
            </a:r>
            <a:endParaRPr lang="en-IN" sz="1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8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AE71A6-7586-4C1B-A9E5-9C5D655C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24" y="253768"/>
            <a:ext cx="10972800" cy="609600"/>
          </a:xfrm>
        </p:spPr>
        <p:txBody>
          <a:bodyPr/>
          <a:lstStyle/>
          <a:p>
            <a:r>
              <a:rPr lang="en-US" dirty="0" smtClean="0"/>
              <a:t>Timelines &amp; Assumptions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A880FB5-73A4-45EE-A51F-BAF55FB286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47192-FA92-4AB3-852A-5BA9B96E8BB5}" type="slidenum">
              <a:rPr lang="en-US" alt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3</a:t>
            </a:fld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3915" y="1054728"/>
            <a:ext cx="2555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Timelines</a:t>
            </a:r>
            <a:endParaRPr lang="en-US" sz="1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73915" y="5710691"/>
            <a:ext cx="11565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Assumptions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extraction and data processing in LatentView environment and sent to ASI environment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IN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Database in ASI environment to store the structured </a:t>
            </a:r>
            <a:r>
              <a:rPr lang="en-IN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</a:t>
            </a:r>
            <a:endParaRPr lang="en-US" sz="1400" b="1" dirty="0"/>
          </a:p>
        </p:txBody>
      </p:sp>
      <p:pic>
        <p:nvPicPr>
          <p:cNvPr id="38" name="Picture 3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18" y="1339126"/>
            <a:ext cx="11430000" cy="439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1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CP Print Theme">
  <a:themeElements>
    <a:clrScheme name="Print Template Capital Partners 3">
      <a:dk1>
        <a:srgbClr val="003056"/>
      </a:dk1>
      <a:lt1>
        <a:srgbClr val="FFFFFF"/>
      </a:lt1>
      <a:dk2>
        <a:srgbClr val="FFFFFF"/>
      </a:dk2>
      <a:lt2>
        <a:srgbClr val="003056"/>
      </a:lt2>
      <a:accent1>
        <a:srgbClr val="DCDCDC"/>
      </a:accent1>
      <a:accent2>
        <a:srgbClr val="0354B5"/>
      </a:accent2>
      <a:accent3>
        <a:srgbClr val="FFFFFF"/>
      </a:accent3>
      <a:accent4>
        <a:srgbClr val="002748"/>
      </a:accent4>
      <a:accent5>
        <a:srgbClr val="EBEBEB"/>
      </a:accent5>
      <a:accent6>
        <a:srgbClr val="024BA4"/>
      </a:accent6>
      <a:hlink>
        <a:srgbClr val="54BCEB"/>
      </a:hlink>
      <a:folHlink>
        <a:srgbClr val="0381D7"/>
      </a:folHlink>
    </a:clrScheme>
    <a:fontScheme name="Print Template Capital Partner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int Template Capital Partners 1">
        <a:dk1>
          <a:srgbClr val="808080"/>
        </a:dk1>
        <a:lt1>
          <a:srgbClr val="FFFF00"/>
        </a:lt1>
        <a:dk2>
          <a:srgbClr val="1F0769"/>
        </a:dk2>
        <a:lt2>
          <a:srgbClr val="FFFF00"/>
        </a:lt2>
        <a:accent1>
          <a:srgbClr val="821109"/>
        </a:accent1>
        <a:accent2>
          <a:srgbClr val="3C3DB8"/>
        </a:accent2>
        <a:accent3>
          <a:srgbClr val="ABAAB9"/>
        </a:accent3>
        <a:accent4>
          <a:srgbClr val="DADA00"/>
        </a:accent4>
        <a:accent5>
          <a:srgbClr val="C1AAAA"/>
        </a:accent5>
        <a:accent6>
          <a:srgbClr val="3536A6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int Template Capital Partners 2">
        <a:dk1>
          <a:srgbClr val="000000"/>
        </a:dk1>
        <a:lt1>
          <a:srgbClr val="FFFFFF"/>
        </a:lt1>
        <a:dk2>
          <a:srgbClr val="00697A"/>
        </a:dk2>
        <a:lt2>
          <a:srgbClr val="54616E"/>
        </a:lt2>
        <a:accent1>
          <a:srgbClr val="00ABC9"/>
        </a:accent1>
        <a:accent2>
          <a:srgbClr val="AD940D"/>
        </a:accent2>
        <a:accent3>
          <a:srgbClr val="FFFFFF"/>
        </a:accent3>
        <a:accent4>
          <a:srgbClr val="000000"/>
        </a:accent4>
        <a:accent5>
          <a:srgbClr val="AAD2E1"/>
        </a:accent5>
        <a:accent6>
          <a:srgbClr val="9C860B"/>
        </a:accent6>
        <a:hlink>
          <a:srgbClr val="9C8CC9"/>
        </a:hlink>
        <a:folHlink>
          <a:srgbClr val="473B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int Template Capital Partners 3">
        <a:dk1>
          <a:srgbClr val="003056"/>
        </a:dk1>
        <a:lt1>
          <a:srgbClr val="FFFFFF"/>
        </a:lt1>
        <a:dk2>
          <a:srgbClr val="FFFFFF"/>
        </a:dk2>
        <a:lt2>
          <a:srgbClr val="003056"/>
        </a:lt2>
        <a:accent1>
          <a:srgbClr val="DCDCDC"/>
        </a:accent1>
        <a:accent2>
          <a:srgbClr val="0354B5"/>
        </a:accent2>
        <a:accent3>
          <a:srgbClr val="FFFFFF"/>
        </a:accent3>
        <a:accent4>
          <a:srgbClr val="002748"/>
        </a:accent4>
        <a:accent5>
          <a:srgbClr val="EBEBEB"/>
        </a:accent5>
        <a:accent6>
          <a:srgbClr val="024BA4"/>
        </a:accent6>
        <a:hlink>
          <a:srgbClr val="54BCEB"/>
        </a:hlink>
        <a:folHlink>
          <a:srgbClr val="0381D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220</Words>
  <Application>Microsoft Office PowerPoint</Application>
  <PresentationFormat>Widescreen</PresentationFormat>
  <Paragraphs>57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Segoe UI</vt:lpstr>
      <vt:lpstr>Segoe UI Semibold</vt:lpstr>
      <vt:lpstr>Wingdings</vt:lpstr>
      <vt:lpstr>Office Theme</vt:lpstr>
      <vt:lpstr>SLCP Print Theme</vt:lpstr>
      <vt:lpstr>Brand Reputation Project Proposal</vt:lpstr>
      <vt:lpstr>Approach</vt:lpstr>
      <vt:lpstr>Timelines &amp; Assumptions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Reputation Project Proposal</dc:title>
  <dc:creator>Gowtham Sridhar</dc:creator>
  <cp:lastModifiedBy>Gowtham Sridhar</cp:lastModifiedBy>
  <cp:revision>182</cp:revision>
  <dcterms:created xsi:type="dcterms:W3CDTF">2018-06-18T06:24:03Z</dcterms:created>
  <dcterms:modified xsi:type="dcterms:W3CDTF">2018-06-19T14:13:34Z</dcterms:modified>
</cp:coreProperties>
</file>