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5" r:id="rId3"/>
    <p:sldId id="260" r:id="rId4"/>
    <p:sldId id="263" r:id="rId5"/>
    <p:sldId id="267" r:id="rId6"/>
    <p:sldId id="266"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7614" autoAdjust="0"/>
  </p:normalViewPr>
  <p:slideViewPr>
    <p:cSldViewPr snapToGrid="0">
      <p:cViewPr varScale="1">
        <p:scale>
          <a:sx n="76" d="100"/>
          <a:sy n="76" d="100"/>
        </p:scale>
        <p:origin x="126" y="2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4E4A1-7E03-4DBF-A78B-488F7E4928CB}" type="datetimeFigureOut">
              <a:rPr lang="en-US" smtClean="0"/>
              <a:t>3/4/2016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44BC4-DE82-4114-9745-825808178FE0}" type="slidenum">
              <a:rPr lang="en-US" smtClean="0"/>
              <a:t>‹#›</a:t>
            </a:fld>
            <a:endParaRPr lang="en-US"/>
          </a:p>
        </p:txBody>
      </p:sp>
    </p:spTree>
    <p:extLst>
      <p:ext uri="{BB962C8B-B14F-4D97-AF65-F5344CB8AC3E}">
        <p14:creationId xmlns:p14="http://schemas.microsoft.com/office/powerpoint/2010/main" val="182659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644BC4-DE82-4114-9745-825808178FE0}" type="slidenum">
              <a:rPr lang="en-US" smtClean="0"/>
              <a:t>1</a:t>
            </a:fld>
            <a:endParaRPr lang="en-US"/>
          </a:p>
        </p:txBody>
      </p:sp>
    </p:spTree>
    <p:extLst>
      <p:ext uri="{BB962C8B-B14F-4D97-AF65-F5344CB8AC3E}">
        <p14:creationId xmlns:p14="http://schemas.microsoft.com/office/powerpoint/2010/main" val="160118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subject):</a:t>
            </a:r>
          </a:p>
          <a:p>
            <a:r>
              <a:rPr lang="en-US" dirty="0" smtClean="0"/>
              <a:t>•	Depth Index (</a:t>
            </a:r>
            <a:r>
              <a:rPr lang="en-US" dirty="0" err="1" smtClean="0"/>
              <a:t>CDi</a:t>
            </a:r>
            <a:r>
              <a:rPr lang="en-US" dirty="0" smtClean="0"/>
              <a:t>) is the percent of questions/interaction customer had divided by entire content duration.</a:t>
            </a:r>
          </a:p>
          <a:p>
            <a:r>
              <a:rPr lang="en-US" dirty="0" smtClean="0"/>
              <a:t>•	Channel Index (Ci) is scored basis the channel of campaign.</a:t>
            </a:r>
          </a:p>
          <a:p>
            <a:r>
              <a:rPr lang="en-US" dirty="0" smtClean="0"/>
              <a:t>•	Campaign Type Index (</a:t>
            </a:r>
            <a:r>
              <a:rPr lang="en-US" dirty="0" err="1" smtClean="0"/>
              <a:t>CTi</a:t>
            </a:r>
            <a:r>
              <a:rPr lang="en-US" dirty="0" smtClean="0"/>
              <a:t>) is the score assigned basis the campaign type. For e.g.: a Redemption campaign is given a higher weight compared to awareness campaign.</a:t>
            </a:r>
          </a:p>
          <a:p>
            <a:r>
              <a:rPr lang="en-US" dirty="0" smtClean="0"/>
              <a:t>•	Campaign Incentive Index (</a:t>
            </a:r>
            <a:r>
              <a:rPr lang="en-US" dirty="0" err="1" smtClean="0"/>
              <a:t>CIi</a:t>
            </a:r>
            <a:r>
              <a:rPr lang="en-US" dirty="0" smtClean="0"/>
              <a:t>) is scored basis the incentive of the campaign, mode of redemption and value of redemption.</a:t>
            </a:r>
          </a:p>
          <a:p>
            <a:r>
              <a:rPr lang="en-US" dirty="0" smtClean="0"/>
              <a:t>•	Retry Index (</a:t>
            </a:r>
            <a:r>
              <a:rPr lang="en-US" dirty="0" err="1" smtClean="0"/>
              <a:t>Reti</a:t>
            </a:r>
            <a:r>
              <a:rPr lang="en-US" dirty="0" smtClean="0"/>
              <a:t>) is the percent of retries customer had to be made for becoming aware of the campaign divided by total number of retries allocated for a user.</a:t>
            </a:r>
          </a:p>
          <a:p>
            <a:r>
              <a:rPr lang="en-US" dirty="0" smtClean="0"/>
              <a:t>•	Remainder Index (Remi) is the percent of remainders the customers had to be sent for completing the entire campaign mechanic divided by total allocated remainder that can be sent to the customer as a part of the campaign. </a:t>
            </a:r>
          </a:p>
          <a:p>
            <a:r>
              <a:rPr lang="en-US" dirty="0" smtClean="0"/>
              <a:t>•	</a:t>
            </a:r>
            <a:r>
              <a:rPr lang="en-US" dirty="0" err="1" smtClean="0"/>
              <a:t>ContenttoPurchase</a:t>
            </a:r>
            <a:r>
              <a:rPr lang="en-US" dirty="0" smtClean="0"/>
              <a:t> Index (</a:t>
            </a:r>
            <a:r>
              <a:rPr lang="en-US" dirty="0" err="1" smtClean="0"/>
              <a:t>CPi</a:t>
            </a:r>
            <a:r>
              <a:rPr lang="en-US" dirty="0" smtClean="0"/>
              <a:t>) is the time taken by user to make coupon redemption from the first time the content was listened. Lower the number of days higher is the score assigned </a:t>
            </a:r>
          </a:p>
          <a:p>
            <a:r>
              <a:rPr lang="en-US" dirty="0" smtClean="0"/>
              <a:t>•	Loyalty Index (Li) is scored as “1” if the visitor has previously participated in the campaign of same brand </a:t>
            </a:r>
          </a:p>
          <a:p>
            <a:r>
              <a:rPr lang="en-US" dirty="0" smtClean="0"/>
              <a:t>•	Subscription Index (Si) is scored as “1” if the visitor has opted in</a:t>
            </a:r>
          </a:p>
          <a:p>
            <a:r>
              <a:rPr lang="en-US" dirty="0" smtClean="0"/>
              <a:t>•	Purchase Index (Pi): is scored as “1” if the visitor has successfully redeemed a coupon. If the customer has done more than 1 redemption then a higher value is assigned </a:t>
            </a:r>
          </a:p>
          <a:p>
            <a:endParaRPr lang="en-US" dirty="0"/>
          </a:p>
        </p:txBody>
      </p:sp>
      <p:sp>
        <p:nvSpPr>
          <p:cNvPr id="4" name="Slide Number Placeholder 3"/>
          <p:cNvSpPr>
            <a:spLocks noGrp="1"/>
          </p:cNvSpPr>
          <p:nvPr>
            <p:ph type="sldNum" sz="quarter" idx="10"/>
          </p:nvPr>
        </p:nvSpPr>
        <p:spPr/>
        <p:txBody>
          <a:bodyPr/>
          <a:lstStyle/>
          <a:p>
            <a:fld id="{1F644BC4-DE82-4114-9745-825808178FE0}" type="slidenum">
              <a:rPr lang="en-US" smtClean="0"/>
              <a:t>5</a:t>
            </a:fld>
            <a:endParaRPr lang="en-US"/>
          </a:p>
        </p:txBody>
      </p:sp>
    </p:spTree>
    <p:extLst>
      <p:ext uri="{BB962C8B-B14F-4D97-AF65-F5344CB8AC3E}">
        <p14:creationId xmlns:p14="http://schemas.microsoft.com/office/powerpoint/2010/main" val="90013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644BC4-DE82-4114-9745-825808178FE0}" type="slidenum">
              <a:rPr lang="en-US" smtClean="0"/>
              <a:t>6</a:t>
            </a:fld>
            <a:endParaRPr lang="en-US"/>
          </a:p>
        </p:txBody>
      </p:sp>
    </p:spTree>
    <p:extLst>
      <p:ext uri="{BB962C8B-B14F-4D97-AF65-F5344CB8AC3E}">
        <p14:creationId xmlns:p14="http://schemas.microsoft.com/office/powerpoint/2010/main" val="3203924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644BC4-DE82-4114-9745-825808178FE0}" type="slidenum">
              <a:rPr lang="en-US" smtClean="0"/>
              <a:t>7</a:t>
            </a:fld>
            <a:endParaRPr lang="en-US"/>
          </a:p>
        </p:txBody>
      </p:sp>
    </p:spTree>
    <p:extLst>
      <p:ext uri="{BB962C8B-B14F-4D97-AF65-F5344CB8AC3E}">
        <p14:creationId xmlns:p14="http://schemas.microsoft.com/office/powerpoint/2010/main" val="418769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644BC4-DE82-4114-9745-825808178FE0}" type="slidenum">
              <a:rPr lang="en-US" smtClean="0"/>
              <a:t>8</a:t>
            </a:fld>
            <a:endParaRPr lang="en-US"/>
          </a:p>
        </p:txBody>
      </p:sp>
    </p:spTree>
    <p:extLst>
      <p:ext uri="{BB962C8B-B14F-4D97-AF65-F5344CB8AC3E}">
        <p14:creationId xmlns:p14="http://schemas.microsoft.com/office/powerpoint/2010/main" val="190715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286032-691C-48AC-8AA5-A7A5175DF8D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110161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86032-691C-48AC-8AA5-A7A5175DF8D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391649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86032-691C-48AC-8AA5-A7A5175DF8D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367413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86032-691C-48AC-8AA5-A7A5175DF8D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746400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86032-691C-48AC-8AA5-A7A5175DF8D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263925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286032-691C-48AC-8AA5-A7A5175DF8D7}"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6203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286032-691C-48AC-8AA5-A7A5175DF8D7}"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411610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286032-691C-48AC-8AA5-A7A5175DF8D7}"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182121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86032-691C-48AC-8AA5-A7A5175DF8D7}"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409500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86032-691C-48AC-8AA5-A7A5175DF8D7}"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54241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86032-691C-48AC-8AA5-A7A5175DF8D7}"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11453-A533-4B12-8C6C-6DAF468AF66D}" type="slidenum">
              <a:rPr lang="en-US" smtClean="0"/>
              <a:t>‹#›</a:t>
            </a:fld>
            <a:endParaRPr lang="en-US"/>
          </a:p>
        </p:txBody>
      </p:sp>
    </p:spTree>
    <p:extLst>
      <p:ext uri="{BB962C8B-B14F-4D97-AF65-F5344CB8AC3E}">
        <p14:creationId xmlns:p14="http://schemas.microsoft.com/office/powerpoint/2010/main" val="411139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86032-691C-48AC-8AA5-A7A5175DF8D7}" type="datetimeFigureOut">
              <a:rPr lang="en-US" smtClean="0"/>
              <a:t>3/4/2016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11453-A533-4B12-8C6C-6DAF468AF66D}" type="slidenum">
              <a:rPr lang="en-US" smtClean="0"/>
              <a:t>‹#›</a:t>
            </a:fld>
            <a:endParaRPr lang="en-US"/>
          </a:p>
        </p:txBody>
      </p:sp>
    </p:spTree>
    <p:extLst>
      <p:ext uri="{BB962C8B-B14F-4D97-AF65-F5344CB8AC3E}">
        <p14:creationId xmlns:p14="http://schemas.microsoft.com/office/powerpoint/2010/main" val="154561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78100" y="1952786"/>
            <a:ext cx="7264400" cy="1815882"/>
          </a:xfrm>
          <a:prstGeom prst="rect">
            <a:avLst/>
          </a:prstGeom>
          <a:noFill/>
        </p:spPr>
        <p:txBody>
          <a:bodyPr wrap="square" rtlCol="0">
            <a:spAutoFit/>
          </a:bodyPr>
          <a:lstStyle/>
          <a:p>
            <a:pPr algn="ctr"/>
            <a:r>
              <a:rPr lang="en-US" sz="4000" b="1" dirty="0" smtClean="0"/>
              <a:t>Brand Engagement Score</a:t>
            </a:r>
          </a:p>
          <a:p>
            <a:pPr algn="ctr"/>
            <a:endParaRPr lang="en-US" dirty="0" smtClean="0"/>
          </a:p>
          <a:p>
            <a:pPr algn="ctr"/>
            <a:r>
              <a:rPr lang="en-US" dirty="0" smtClean="0"/>
              <a:t>Version </a:t>
            </a:r>
            <a:r>
              <a:rPr lang="en-US" dirty="0" smtClean="0"/>
              <a:t>1.2</a:t>
            </a:r>
            <a:endParaRPr lang="en-US" dirty="0" smtClean="0"/>
          </a:p>
          <a:p>
            <a:pPr algn="ctr"/>
            <a:endParaRPr lang="en-US" dirty="0"/>
          </a:p>
          <a:p>
            <a:pPr algn="ctr"/>
            <a:r>
              <a:rPr lang="en-US" dirty="0" smtClean="0"/>
              <a:t>Mar </a:t>
            </a:r>
            <a:r>
              <a:rPr lang="en-US" dirty="0" smtClean="0"/>
              <a:t>4</a:t>
            </a:r>
            <a:r>
              <a:rPr lang="en-US" baseline="30000" dirty="0" smtClean="0"/>
              <a:t>th</a:t>
            </a:r>
            <a:r>
              <a:rPr lang="en-US" dirty="0" smtClean="0"/>
              <a:t>   </a:t>
            </a:r>
            <a:r>
              <a:rPr lang="en-US" dirty="0" smtClean="0"/>
              <a:t>2016</a:t>
            </a:r>
            <a:endParaRPr lang="en-US" dirty="0"/>
          </a:p>
        </p:txBody>
      </p:sp>
    </p:spTree>
    <p:extLst>
      <p:ext uri="{BB962C8B-B14F-4D97-AF65-F5344CB8AC3E}">
        <p14:creationId xmlns:p14="http://schemas.microsoft.com/office/powerpoint/2010/main" val="3741224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712" y="-64095"/>
            <a:ext cx="8229600" cy="9413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t>Single Customer View Attributes </a:t>
            </a:r>
            <a:endParaRPr lang="en-US" sz="4000" b="1" dirty="0"/>
          </a:p>
        </p:txBody>
      </p:sp>
      <p:sp>
        <p:nvSpPr>
          <p:cNvPr id="5" name="Rectangle 3"/>
          <p:cNvSpPr>
            <a:spLocks noChangeArrowheads="1"/>
          </p:cNvSpPr>
          <p:nvPr/>
        </p:nvSpPr>
        <p:spPr bwMode="gray">
          <a:xfrm>
            <a:off x="1988549" y="4343400"/>
            <a:ext cx="9144001" cy="2021483"/>
          </a:xfrm>
          <a:prstGeom prst="rect">
            <a:avLst/>
          </a:prstGeom>
          <a:gradFill rotWithShape="1">
            <a:gsLst>
              <a:gs pos="8000">
                <a:schemeClr val="bg1">
                  <a:lumMod val="83000"/>
                  <a:alpha val="73000"/>
                </a:schemeClr>
              </a:gs>
              <a:gs pos="100000">
                <a:srgbClr val="FFFFFF"/>
              </a:gs>
            </a:gsLst>
            <a:lin ang="5400000" scaled="1"/>
          </a:gradFill>
          <a:ln w="9525">
            <a:noFill/>
            <a:miter lim="800000"/>
            <a:headEnd/>
            <a:tailEnd/>
          </a:ln>
        </p:spPr>
        <p:txBody>
          <a:bodyPr wrap="none" lIns="90000" tIns="90000" rIns="72000" bIns="90000" anchor="ctr"/>
          <a:lstStyle/>
          <a:p>
            <a:pPr algn="ctr" eaLnBrk="0" fontAlgn="auto" hangingPunct="0">
              <a:spcBef>
                <a:spcPts val="0"/>
              </a:spcBef>
              <a:spcAft>
                <a:spcPts val="0"/>
              </a:spcAft>
              <a:defRPr/>
            </a:pPr>
            <a:endParaRPr lang="de-DE">
              <a:latin typeface="+mn-lt"/>
            </a:endParaRPr>
          </a:p>
        </p:txBody>
      </p:sp>
      <p:sp>
        <p:nvSpPr>
          <p:cNvPr id="6" name="Freeform 3"/>
          <p:cNvSpPr>
            <a:spLocks/>
          </p:cNvSpPr>
          <p:nvPr/>
        </p:nvSpPr>
        <p:spPr bwMode="auto">
          <a:xfrm>
            <a:off x="6466887" y="4752975"/>
            <a:ext cx="292100" cy="411163"/>
          </a:xfrm>
          <a:custGeom>
            <a:avLst/>
            <a:gdLst>
              <a:gd name="T0" fmla="*/ 122 w 244"/>
              <a:gd name="T1" fmla="*/ 0 h 344"/>
              <a:gd name="T2" fmla="*/ 0 w 244"/>
              <a:gd name="T3" fmla="*/ 344 h 344"/>
              <a:gd name="T4" fmla="*/ 244 w 244"/>
              <a:gd name="T5" fmla="*/ 344 h 344"/>
              <a:gd name="T6" fmla="*/ 122 w 244"/>
              <a:gd name="T7" fmla="*/ 0 h 344"/>
              <a:gd name="T8" fmla="*/ 0 60000 65536"/>
              <a:gd name="T9" fmla="*/ 0 60000 65536"/>
              <a:gd name="T10" fmla="*/ 0 60000 65536"/>
              <a:gd name="T11" fmla="*/ 0 60000 65536"/>
              <a:gd name="T12" fmla="*/ 0 w 244"/>
              <a:gd name="T13" fmla="*/ 0 h 344"/>
              <a:gd name="T14" fmla="*/ 244 w 244"/>
              <a:gd name="T15" fmla="*/ 344 h 344"/>
            </a:gdLst>
            <a:ahLst/>
            <a:cxnLst>
              <a:cxn ang="T8">
                <a:pos x="T0" y="T1"/>
              </a:cxn>
              <a:cxn ang="T9">
                <a:pos x="T2" y="T3"/>
              </a:cxn>
              <a:cxn ang="T10">
                <a:pos x="T4" y="T5"/>
              </a:cxn>
              <a:cxn ang="T11">
                <a:pos x="T6" y="T7"/>
              </a:cxn>
            </a:cxnLst>
            <a:rect l="T12" t="T13" r="T14" b="T15"/>
            <a:pathLst>
              <a:path w="244" h="344">
                <a:moveTo>
                  <a:pt x="122" y="0"/>
                </a:moveTo>
                <a:lnTo>
                  <a:pt x="0" y="344"/>
                </a:lnTo>
                <a:lnTo>
                  <a:pt x="244" y="344"/>
                </a:lnTo>
                <a:lnTo>
                  <a:pt x="122" y="0"/>
                </a:lnTo>
                <a:close/>
              </a:path>
            </a:pathLst>
          </a:custGeom>
          <a:solidFill>
            <a:srgbClr val="545458"/>
          </a:solidFill>
          <a:ln>
            <a:noFill/>
          </a:ln>
          <a:effectLst/>
          <a:extLst>
            <a:ext uri="{91240B29-F687-4F45-9708-019B960494DF}">
              <a14:hiddenLine xmlns:a14="http://schemas.microsoft.com/office/drawing/2010/main" w="2857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rgbClr val="008683"/>
                  </a:outerShdw>
                </a:effectLst>
              </a14:hiddenEffects>
            </a:ext>
          </a:extLst>
        </p:spPr>
        <p:txBody>
          <a:bodyPr wrap="none" anchor="ctr"/>
          <a:lstStyle/>
          <a:p>
            <a:endParaRPr lang="en-US"/>
          </a:p>
        </p:txBody>
      </p:sp>
      <p:sp>
        <p:nvSpPr>
          <p:cNvPr id="7" name="Freeform 4"/>
          <p:cNvSpPr>
            <a:spLocks/>
          </p:cNvSpPr>
          <p:nvPr/>
        </p:nvSpPr>
        <p:spPr bwMode="auto">
          <a:xfrm>
            <a:off x="7168562" y="5519738"/>
            <a:ext cx="409575" cy="292100"/>
          </a:xfrm>
          <a:custGeom>
            <a:avLst/>
            <a:gdLst>
              <a:gd name="T0" fmla="*/ 342 w 342"/>
              <a:gd name="T1" fmla="*/ 122 h 244"/>
              <a:gd name="T2" fmla="*/ 0 w 342"/>
              <a:gd name="T3" fmla="*/ 0 h 244"/>
              <a:gd name="T4" fmla="*/ 0 w 342"/>
              <a:gd name="T5" fmla="*/ 244 h 244"/>
              <a:gd name="T6" fmla="*/ 342 w 342"/>
              <a:gd name="T7" fmla="*/ 122 h 244"/>
              <a:gd name="T8" fmla="*/ 0 60000 65536"/>
              <a:gd name="T9" fmla="*/ 0 60000 65536"/>
              <a:gd name="T10" fmla="*/ 0 60000 65536"/>
              <a:gd name="T11" fmla="*/ 0 60000 65536"/>
              <a:gd name="T12" fmla="*/ 0 w 342"/>
              <a:gd name="T13" fmla="*/ 0 h 244"/>
              <a:gd name="T14" fmla="*/ 342 w 342"/>
              <a:gd name="T15" fmla="*/ 244 h 244"/>
            </a:gdLst>
            <a:ahLst/>
            <a:cxnLst>
              <a:cxn ang="T8">
                <a:pos x="T0" y="T1"/>
              </a:cxn>
              <a:cxn ang="T9">
                <a:pos x="T2" y="T3"/>
              </a:cxn>
              <a:cxn ang="T10">
                <a:pos x="T4" y="T5"/>
              </a:cxn>
              <a:cxn ang="T11">
                <a:pos x="T6" y="T7"/>
              </a:cxn>
            </a:cxnLst>
            <a:rect l="T12" t="T13" r="T14" b="T15"/>
            <a:pathLst>
              <a:path w="342" h="244">
                <a:moveTo>
                  <a:pt x="342" y="122"/>
                </a:moveTo>
                <a:lnTo>
                  <a:pt x="0" y="0"/>
                </a:lnTo>
                <a:lnTo>
                  <a:pt x="0" y="244"/>
                </a:lnTo>
                <a:lnTo>
                  <a:pt x="342" y="122"/>
                </a:lnTo>
                <a:close/>
              </a:path>
            </a:pathLst>
          </a:custGeom>
          <a:solidFill>
            <a:srgbClr val="545458"/>
          </a:solidFill>
          <a:ln>
            <a:noFill/>
          </a:ln>
          <a:effectLst/>
          <a:extLst>
            <a:ext uri="{91240B29-F687-4F45-9708-019B960494DF}">
              <a14:hiddenLine xmlns:a14="http://schemas.microsoft.com/office/drawing/2010/main" w="2857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rgbClr val="008683"/>
                  </a:outerShdw>
                </a:effectLst>
              </a14:hiddenEffects>
            </a:ext>
          </a:extLst>
        </p:spPr>
        <p:txBody>
          <a:bodyPr wrap="none" anchor="ctr"/>
          <a:lstStyle/>
          <a:p>
            <a:endParaRPr lang="en-US"/>
          </a:p>
        </p:txBody>
      </p:sp>
      <p:sp>
        <p:nvSpPr>
          <p:cNvPr id="8" name="Freeform 5"/>
          <p:cNvSpPr>
            <a:spLocks/>
          </p:cNvSpPr>
          <p:nvPr/>
        </p:nvSpPr>
        <p:spPr bwMode="auto">
          <a:xfrm>
            <a:off x="6936787" y="5032375"/>
            <a:ext cx="392113" cy="393700"/>
          </a:xfrm>
          <a:custGeom>
            <a:avLst/>
            <a:gdLst>
              <a:gd name="T0" fmla="*/ 328 w 328"/>
              <a:gd name="T1" fmla="*/ 0 h 329"/>
              <a:gd name="T2" fmla="*/ 0 w 328"/>
              <a:gd name="T3" fmla="*/ 156 h 329"/>
              <a:gd name="T4" fmla="*/ 172 w 328"/>
              <a:gd name="T5" fmla="*/ 329 h 329"/>
              <a:gd name="T6" fmla="*/ 328 w 328"/>
              <a:gd name="T7" fmla="*/ 0 h 329"/>
              <a:gd name="T8" fmla="*/ 0 60000 65536"/>
              <a:gd name="T9" fmla="*/ 0 60000 65536"/>
              <a:gd name="T10" fmla="*/ 0 60000 65536"/>
              <a:gd name="T11" fmla="*/ 0 60000 65536"/>
              <a:gd name="T12" fmla="*/ 0 w 328"/>
              <a:gd name="T13" fmla="*/ 0 h 329"/>
              <a:gd name="T14" fmla="*/ 328 w 328"/>
              <a:gd name="T15" fmla="*/ 329 h 329"/>
            </a:gdLst>
            <a:ahLst/>
            <a:cxnLst>
              <a:cxn ang="T8">
                <a:pos x="T0" y="T1"/>
              </a:cxn>
              <a:cxn ang="T9">
                <a:pos x="T2" y="T3"/>
              </a:cxn>
              <a:cxn ang="T10">
                <a:pos x="T4" y="T5"/>
              </a:cxn>
              <a:cxn ang="T11">
                <a:pos x="T6" y="T7"/>
              </a:cxn>
            </a:cxnLst>
            <a:rect l="T12" t="T13" r="T14" b="T15"/>
            <a:pathLst>
              <a:path w="328" h="329">
                <a:moveTo>
                  <a:pt x="328" y="0"/>
                </a:moveTo>
                <a:lnTo>
                  <a:pt x="0" y="156"/>
                </a:lnTo>
                <a:lnTo>
                  <a:pt x="172" y="329"/>
                </a:lnTo>
                <a:lnTo>
                  <a:pt x="328" y="0"/>
                </a:lnTo>
                <a:close/>
              </a:path>
            </a:pathLst>
          </a:custGeom>
          <a:solidFill>
            <a:srgbClr val="545458"/>
          </a:solidFill>
          <a:ln>
            <a:noFill/>
          </a:ln>
          <a:effectLst/>
          <a:extLst>
            <a:ext uri="{91240B29-F687-4F45-9708-019B960494DF}">
              <a14:hiddenLine xmlns:a14="http://schemas.microsoft.com/office/drawing/2010/main" w="2857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rgbClr val="008683"/>
                  </a:outerShdw>
                </a:effectLst>
              </a14:hiddenEffects>
            </a:ext>
          </a:extLst>
        </p:spPr>
        <p:txBody>
          <a:bodyPr wrap="none" anchor="ctr"/>
          <a:lstStyle/>
          <a:p>
            <a:endParaRPr lang="en-US"/>
          </a:p>
        </p:txBody>
      </p:sp>
      <p:sp>
        <p:nvSpPr>
          <p:cNvPr id="9" name="Freeform 6"/>
          <p:cNvSpPr>
            <a:spLocks/>
          </p:cNvSpPr>
          <p:nvPr/>
        </p:nvSpPr>
        <p:spPr bwMode="auto">
          <a:xfrm>
            <a:off x="5896975" y="5032375"/>
            <a:ext cx="392112" cy="393700"/>
          </a:xfrm>
          <a:custGeom>
            <a:avLst/>
            <a:gdLst>
              <a:gd name="T0" fmla="*/ 0 w 328"/>
              <a:gd name="T1" fmla="*/ 0 h 329"/>
              <a:gd name="T2" fmla="*/ 156 w 328"/>
              <a:gd name="T3" fmla="*/ 329 h 329"/>
              <a:gd name="T4" fmla="*/ 328 w 328"/>
              <a:gd name="T5" fmla="*/ 156 h 329"/>
              <a:gd name="T6" fmla="*/ 0 w 328"/>
              <a:gd name="T7" fmla="*/ 0 h 329"/>
              <a:gd name="T8" fmla="*/ 0 60000 65536"/>
              <a:gd name="T9" fmla="*/ 0 60000 65536"/>
              <a:gd name="T10" fmla="*/ 0 60000 65536"/>
              <a:gd name="T11" fmla="*/ 0 60000 65536"/>
              <a:gd name="T12" fmla="*/ 0 w 328"/>
              <a:gd name="T13" fmla="*/ 0 h 329"/>
              <a:gd name="T14" fmla="*/ 328 w 328"/>
              <a:gd name="T15" fmla="*/ 329 h 329"/>
            </a:gdLst>
            <a:ahLst/>
            <a:cxnLst>
              <a:cxn ang="T8">
                <a:pos x="T0" y="T1"/>
              </a:cxn>
              <a:cxn ang="T9">
                <a:pos x="T2" y="T3"/>
              </a:cxn>
              <a:cxn ang="T10">
                <a:pos x="T4" y="T5"/>
              </a:cxn>
              <a:cxn ang="T11">
                <a:pos x="T6" y="T7"/>
              </a:cxn>
            </a:cxnLst>
            <a:rect l="T12" t="T13" r="T14" b="T15"/>
            <a:pathLst>
              <a:path w="328" h="329">
                <a:moveTo>
                  <a:pt x="0" y="0"/>
                </a:moveTo>
                <a:lnTo>
                  <a:pt x="156" y="329"/>
                </a:lnTo>
                <a:lnTo>
                  <a:pt x="328" y="156"/>
                </a:lnTo>
                <a:lnTo>
                  <a:pt x="0" y="0"/>
                </a:lnTo>
                <a:close/>
              </a:path>
            </a:pathLst>
          </a:custGeom>
          <a:solidFill>
            <a:srgbClr val="545458"/>
          </a:solidFill>
          <a:ln>
            <a:noFill/>
          </a:ln>
          <a:effectLst/>
          <a:extLst>
            <a:ext uri="{91240B29-F687-4F45-9708-019B960494DF}">
              <a14:hiddenLine xmlns:a14="http://schemas.microsoft.com/office/drawing/2010/main" w="2857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rgbClr val="008683"/>
                  </a:outerShdw>
                </a:effectLst>
              </a14:hiddenEffects>
            </a:ext>
          </a:extLst>
        </p:spPr>
        <p:txBody>
          <a:bodyPr wrap="none" anchor="ctr"/>
          <a:lstStyle/>
          <a:p>
            <a:endParaRPr lang="en-US"/>
          </a:p>
        </p:txBody>
      </p:sp>
      <p:sp>
        <p:nvSpPr>
          <p:cNvPr id="10" name="Freeform 7"/>
          <p:cNvSpPr>
            <a:spLocks/>
          </p:cNvSpPr>
          <p:nvPr/>
        </p:nvSpPr>
        <p:spPr bwMode="auto">
          <a:xfrm>
            <a:off x="5647737" y="5519738"/>
            <a:ext cx="409575" cy="292100"/>
          </a:xfrm>
          <a:custGeom>
            <a:avLst/>
            <a:gdLst>
              <a:gd name="T0" fmla="*/ 0 w 342"/>
              <a:gd name="T1" fmla="*/ 122 h 244"/>
              <a:gd name="T2" fmla="*/ 342 w 342"/>
              <a:gd name="T3" fmla="*/ 244 h 244"/>
              <a:gd name="T4" fmla="*/ 342 w 342"/>
              <a:gd name="T5" fmla="*/ 0 h 244"/>
              <a:gd name="T6" fmla="*/ 0 w 342"/>
              <a:gd name="T7" fmla="*/ 122 h 244"/>
              <a:gd name="T8" fmla="*/ 0 60000 65536"/>
              <a:gd name="T9" fmla="*/ 0 60000 65536"/>
              <a:gd name="T10" fmla="*/ 0 60000 65536"/>
              <a:gd name="T11" fmla="*/ 0 60000 65536"/>
              <a:gd name="T12" fmla="*/ 0 w 342"/>
              <a:gd name="T13" fmla="*/ 0 h 244"/>
              <a:gd name="T14" fmla="*/ 342 w 342"/>
              <a:gd name="T15" fmla="*/ 244 h 244"/>
            </a:gdLst>
            <a:ahLst/>
            <a:cxnLst>
              <a:cxn ang="T8">
                <a:pos x="T0" y="T1"/>
              </a:cxn>
              <a:cxn ang="T9">
                <a:pos x="T2" y="T3"/>
              </a:cxn>
              <a:cxn ang="T10">
                <a:pos x="T4" y="T5"/>
              </a:cxn>
              <a:cxn ang="T11">
                <a:pos x="T6" y="T7"/>
              </a:cxn>
            </a:cxnLst>
            <a:rect l="T12" t="T13" r="T14" b="T15"/>
            <a:pathLst>
              <a:path w="342" h="244">
                <a:moveTo>
                  <a:pt x="0" y="122"/>
                </a:moveTo>
                <a:lnTo>
                  <a:pt x="342" y="244"/>
                </a:lnTo>
                <a:lnTo>
                  <a:pt x="342" y="0"/>
                </a:lnTo>
                <a:lnTo>
                  <a:pt x="0" y="122"/>
                </a:lnTo>
                <a:close/>
              </a:path>
            </a:pathLst>
          </a:custGeom>
          <a:solidFill>
            <a:srgbClr val="545458"/>
          </a:solidFill>
          <a:ln>
            <a:noFill/>
          </a:ln>
          <a:effectLst/>
          <a:extLst>
            <a:ext uri="{91240B29-F687-4F45-9708-019B960494DF}">
              <a14:hiddenLine xmlns:a14="http://schemas.microsoft.com/office/drawing/2010/main" w="2857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17961" dir="2700000" algn="ctr" rotWithShape="0">
                    <a:srgbClr val="008683"/>
                  </a:outerShdw>
                </a:effectLst>
              </a14:hiddenEffects>
            </a:ext>
          </a:extLst>
        </p:spPr>
        <p:txBody>
          <a:bodyPr wrap="none" anchor="ctr"/>
          <a:lstStyle/>
          <a:p>
            <a:endParaRPr lang="en-US"/>
          </a:p>
        </p:txBody>
      </p:sp>
      <p:sp>
        <p:nvSpPr>
          <p:cNvPr id="11" name="Line 8"/>
          <p:cNvSpPr>
            <a:spLocks noChangeShapeType="1"/>
          </p:cNvSpPr>
          <p:nvPr/>
        </p:nvSpPr>
        <p:spPr bwMode="auto">
          <a:xfrm flipH="1" flipV="1">
            <a:off x="4022137" y="4829175"/>
            <a:ext cx="1568450" cy="844550"/>
          </a:xfrm>
          <a:prstGeom prst="line">
            <a:avLst/>
          </a:prstGeom>
          <a:noFill/>
          <a:ln w="50800" cap="rnd">
            <a:solidFill>
              <a:srgbClr val="5454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9"/>
          <p:cNvSpPr>
            <a:spLocks noChangeShapeType="1"/>
          </p:cNvSpPr>
          <p:nvPr/>
        </p:nvSpPr>
        <p:spPr bwMode="auto">
          <a:xfrm flipH="1" flipV="1">
            <a:off x="4320587" y="3759200"/>
            <a:ext cx="1562100" cy="1273175"/>
          </a:xfrm>
          <a:prstGeom prst="line">
            <a:avLst/>
          </a:prstGeom>
          <a:noFill/>
          <a:ln w="50800" cap="rnd">
            <a:solidFill>
              <a:srgbClr val="5454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0"/>
          <p:cNvSpPr>
            <a:spLocks noChangeShapeType="1"/>
          </p:cNvSpPr>
          <p:nvPr/>
        </p:nvSpPr>
        <p:spPr bwMode="auto">
          <a:xfrm flipV="1">
            <a:off x="6612937" y="2860675"/>
            <a:ext cx="0" cy="1911350"/>
          </a:xfrm>
          <a:prstGeom prst="line">
            <a:avLst/>
          </a:prstGeom>
          <a:noFill/>
          <a:ln w="50800" cap="rnd">
            <a:solidFill>
              <a:srgbClr val="5454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2"/>
          <p:cNvSpPr>
            <a:spLocks noChangeShapeType="1"/>
          </p:cNvSpPr>
          <p:nvPr/>
        </p:nvSpPr>
        <p:spPr bwMode="auto">
          <a:xfrm flipV="1">
            <a:off x="7616237" y="4806950"/>
            <a:ext cx="1454150" cy="850900"/>
          </a:xfrm>
          <a:prstGeom prst="line">
            <a:avLst/>
          </a:prstGeom>
          <a:noFill/>
          <a:ln w="50800" cap="rnd">
            <a:solidFill>
              <a:srgbClr val="5454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4"/>
          <p:cNvSpPr>
            <a:spLocks noChangeShapeType="1"/>
          </p:cNvSpPr>
          <p:nvPr/>
        </p:nvSpPr>
        <p:spPr bwMode="auto">
          <a:xfrm flipV="1">
            <a:off x="7317787" y="3759200"/>
            <a:ext cx="1524000" cy="1273175"/>
          </a:xfrm>
          <a:prstGeom prst="line">
            <a:avLst/>
          </a:prstGeom>
          <a:noFill/>
          <a:ln w="50800" cap="rnd">
            <a:solidFill>
              <a:srgbClr val="5454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Oval 23"/>
          <p:cNvSpPr>
            <a:spLocks noChangeArrowheads="1"/>
          </p:cNvSpPr>
          <p:nvPr/>
        </p:nvSpPr>
        <p:spPr bwMode="auto">
          <a:xfrm>
            <a:off x="6123987" y="5194300"/>
            <a:ext cx="965200" cy="965200"/>
          </a:xfrm>
          <a:prstGeom prst="ellipse">
            <a:avLst/>
          </a:prstGeom>
          <a:solidFill>
            <a:srgbClr val="DDDDDD"/>
          </a:solidFill>
          <a:ln w="28575" algn="ctr">
            <a:solidFill>
              <a:schemeClr val="bg1"/>
            </a:solidFill>
            <a:round/>
            <a:headEnd/>
            <a:tailEnd/>
          </a:ln>
          <a:effectLst>
            <a:outerShdw dist="35921" dir="2700000" algn="ctr" rotWithShape="0">
              <a:srgbClr val="808080">
                <a:alpha val="50000"/>
              </a:srgbClr>
            </a:outerShdw>
          </a:effectLst>
        </p:spPr>
        <p:txBody>
          <a:bodyPr anchor="ctr"/>
          <a:lstStyle/>
          <a:p>
            <a:pPr algn="ctr">
              <a:spcBef>
                <a:spcPct val="20000"/>
              </a:spcBef>
            </a:pPr>
            <a:endParaRPr lang="fr-FR" sz="1400" b="1" dirty="0"/>
          </a:p>
        </p:txBody>
      </p:sp>
      <p:sp>
        <p:nvSpPr>
          <p:cNvPr id="22" name="Rectangle 5"/>
          <p:cNvSpPr>
            <a:spLocks noChangeArrowheads="1"/>
          </p:cNvSpPr>
          <p:nvPr/>
        </p:nvSpPr>
        <p:spPr bwMode="gray">
          <a:xfrm>
            <a:off x="3022173" y="2182813"/>
            <a:ext cx="1971514" cy="1552575"/>
          </a:xfrm>
          <a:prstGeom prst="rect">
            <a:avLst/>
          </a:prstGeom>
          <a:solidFill>
            <a:schemeClr val="bg1">
              <a:lumMod val="95000"/>
            </a:schemeClr>
          </a:solidFill>
          <a:ln w="12700">
            <a:solidFill>
              <a:srgbClr val="C0C0C0"/>
            </a:solidFill>
            <a:miter lim="800000"/>
            <a:headEnd/>
            <a:tailEnd/>
          </a:ln>
        </p:spPr>
        <p:txBody>
          <a:bodyPr lIns="108000" tIns="108000" rIns="144000" bIns="72000"/>
          <a:lstStyle/>
          <a:p>
            <a:pPr marL="285750" indent="-285750">
              <a:lnSpc>
                <a:spcPct val="150000"/>
              </a:lnSpc>
              <a:buFont typeface="Arial" panose="020B0604020202020204" pitchFamily="34" charset="0"/>
              <a:buChar char="•"/>
            </a:pPr>
            <a:r>
              <a:rPr lang="en-US" sz="1400" dirty="0" smtClean="0"/>
              <a:t>Usage </a:t>
            </a:r>
          </a:p>
          <a:p>
            <a:pPr marL="285750" indent="-285750">
              <a:lnSpc>
                <a:spcPct val="150000"/>
              </a:lnSpc>
              <a:buFont typeface="Arial" panose="020B0604020202020204" pitchFamily="34" charset="0"/>
              <a:buChar char="•"/>
            </a:pPr>
            <a:r>
              <a:rPr lang="en-US" sz="1400" dirty="0" smtClean="0"/>
              <a:t>Purchase Behavior</a:t>
            </a:r>
          </a:p>
          <a:p>
            <a:pPr marL="285750" indent="-285750">
              <a:lnSpc>
                <a:spcPct val="150000"/>
              </a:lnSpc>
              <a:buFont typeface="Arial" panose="020B0604020202020204" pitchFamily="34" charset="0"/>
              <a:buChar char="•"/>
            </a:pPr>
            <a:r>
              <a:rPr lang="en-US" sz="1400" dirty="0" smtClean="0"/>
              <a:t>Benefits Sought</a:t>
            </a:r>
          </a:p>
          <a:p>
            <a:pPr marL="285750" indent="-285750">
              <a:lnSpc>
                <a:spcPct val="150000"/>
              </a:lnSpc>
              <a:buFont typeface="Arial" panose="020B0604020202020204" pitchFamily="34" charset="0"/>
              <a:buChar char="•"/>
            </a:pPr>
            <a:r>
              <a:rPr lang="en-US" sz="1400" dirty="0" smtClean="0"/>
              <a:t>Patterns</a:t>
            </a:r>
          </a:p>
          <a:p>
            <a:pPr marL="190500" indent="-190500">
              <a:lnSpc>
                <a:spcPct val="95000"/>
              </a:lnSpc>
              <a:spcAft>
                <a:spcPct val="40000"/>
              </a:spcAft>
              <a:buClr>
                <a:srgbClr val="292929"/>
              </a:buClr>
              <a:buFont typeface="Wingdings" pitchFamily="2" charset="2"/>
              <a:buChar char="§"/>
            </a:pPr>
            <a:endParaRPr lang="en-US" sz="1400" noProof="1">
              <a:latin typeface="Calibri" pitchFamily="34" charset="0"/>
              <a:cs typeface="Arial" pitchFamily="34" charset="0"/>
            </a:endParaRPr>
          </a:p>
        </p:txBody>
      </p:sp>
      <p:sp>
        <p:nvSpPr>
          <p:cNvPr id="23" name="Rectangle 19"/>
          <p:cNvSpPr>
            <a:spLocks noChangeArrowheads="1"/>
          </p:cNvSpPr>
          <p:nvPr/>
        </p:nvSpPr>
        <p:spPr bwMode="gray">
          <a:xfrm>
            <a:off x="3022173" y="1854199"/>
            <a:ext cx="1971514" cy="328614"/>
          </a:xfrm>
          <a:prstGeom prst="rect">
            <a:avLst/>
          </a:prstGeom>
          <a:solidFill>
            <a:schemeClr val="bg1">
              <a:lumMod val="85000"/>
            </a:schemeClr>
          </a:solidFill>
          <a:ln w="12700">
            <a:solidFill>
              <a:srgbClr val="C0C0C0"/>
            </a:solidFill>
            <a:miter lim="800000"/>
            <a:headEnd/>
            <a:tailEnd/>
          </a:ln>
        </p:spPr>
        <p:txBody>
          <a:bodyPr lIns="0" tIns="0" rIns="0" bIns="0" anchor="ctr"/>
          <a:lstStyle/>
          <a:p>
            <a:pPr lvl="0" algn="ctr"/>
            <a:r>
              <a:rPr lang="en-US" sz="1600" b="1" dirty="0" smtClean="0"/>
              <a:t>Behavioral</a:t>
            </a:r>
            <a:endParaRPr lang="en-US" sz="1600" b="1" dirty="0"/>
          </a:p>
        </p:txBody>
      </p:sp>
      <p:sp>
        <p:nvSpPr>
          <p:cNvPr id="24" name="Rectangle 5"/>
          <p:cNvSpPr>
            <a:spLocks noChangeArrowheads="1"/>
          </p:cNvSpPr>
          <p:nvPr/>
        </p:nvSpPr>
        <p:spPr bwMode="gray">
          <a:xfrm>
            <a:off x="8148050" y="2182813"/>
            <a:ext cx="1854200" cy="1552575"/>
          </a:xfrm>
          <a:prstGeom prst="rect">
            <a:avLst/>
          </a:prstGeom>
          <a:solidFill>
            <a:schemeClr val="bg1">
              <a:lumMod val="95000"/>
            </a:schemeClr>
          </a:solidFill>
          <a:ln w="12700">
            <a:solidFill>
              <a:srgbClr val="C0C0C0"/>
            </a:solidFill>
            <a:miter lim="800000"/>
            <a:headEnd/>
            <a:tailEnd/>
          </a:ln>
        </p:spPr>
        <p:txBody>
          <a:bodyPr lIns="108000" tIns="108000" rIns="144000" bIns="72000"/>
          <a:lstStyle/>
          <a:p>
            <a:pPr marL="285750" indent="-285750">
              <a:lnSpc>
                <a:spcPct val="150000"/>
              </a:lnSpc>
              <a:buFont typeface="Arial" panose="020B0604020202020204" pitchFamily="34" charset="0"/>
              <a:buChar char="•"/>
            </a:pPr>
            <a:r>
              <a:rPr lang="en-US" sz="1400" dirty="0" smtClean="0"/>
              <a:t>Region/State</a:t>
            </a:r>
          </a:p>
          <a:p>
            <a:pPr marL="285750" indent="-285750">
              <a:lnSpc>
                <a:spcPct val="150000"/>
              </a:lnSpc>
              <a:buFont typeface="Arial" panose="020B0604020202020204" pitchFamily="34" charset="0"/>
              <a:buChar char="•"/>
            </a:pPr>
            <a:r>
              <a:rPr lang="en-US" sz="1400" dirty="0" smtClean="0"/>
              <a:t>Climate</a:t>
            </a:r>
          </a:p>
          <a:p>
            <a:pPr marL="190500" indent="-190500">
              <a:lnSpc>
                <a:spcPct val="95000"/>
              </a:lnSpc>
              <a:spcAft>
                <a:spcPct val="40000"/>
              </a:spcAft>
              <a:buClr>
                <a:srgbClr val="292929"/>
              </a:buClr>
              <a:buFont typeface="Wingdings" pitchFamily="2" charset="2"/>
              <a:buChar char="§"/>
            </a:pPr>
            <a:endParaRPr lang="en-US" sz="1400" noProof="1">
              <a:latin typeface="Calibri" pitchFamily="34" charset="0"/>
              <a:cs typeface="Arial" pitchFamily="34" charset="0"/>
            </a:endParaRPr>
          </a:p>
        </p:txBody>
      </p:sp>
      <p:sp>
        <p:nvSpPr>
          <p:cNvPr id="25" name="Rectangle 19"/>
          <p:cNvSpPr>
            <a:spLocks noChangeArrowheads="1"/>
          </p:cNvSpPr>
          <p:nvPr/>
        </p:nvSpPr>
        <p:spPr bwMode="gray">
          <a:xfrm>
            <a:off x="8148050" y="1822450"/>
            <a:ext cx="1854200" cy="360363"/>
          </a:xfrm>
          <a:prstGeom prst="rect">
            <a:avLst/>
          </a:prstGeom>
          <a:solidFill>
            <a:schemeClr val="bg1">
              <a:lumMod val="85000"/>
            </a:schemeClr>
          </a:solidFill>
          <a:ln w="12700">
            <a:solidFill>
              <a:srgbClr val="C0C0C0"/>
            </a:solidFill>
            <a:miter lim="800000"/>
            <a:headEnd/>
            <a:tailEnd/>
          </a:ln>
        </p:spPr>
        <p:txBody>
          <a:bodyPr lIns="0" tIns="0" rIns="0" bIns="0" anchor="ctr"/>
          <a:lstStyle/>
          <a:p>
            <a:pPr lvl="0" algn="ctr"/>
            <a:r>
              <a:rPr lang="en-US" sz="1600" b="1" dirty="0" smtClean="0"/>
              <a:t>Geographic</a:t>
            </a:r>
            <a:endParaRPr lang="en-US" sz="1600" b="1" dirty="0"/>
          </a:p>
        </p:txBody>
      </p:sp>
      <p:sp>
        <p:nvSpPr>
          <p:cNvPr id="26" name="Rectangle 5"/>
          <p:cNvSpPr>
            <a:spLocks noChangeArrowheads="1"/>
          </p:cNvSpPr>
          <p:nvPr/>
        </p:nvSpPr>
        <p:spPr bwMode="gray">
          <a:xfrm>
            <a:off x="5565533" y="1268413"/>
            <a:ext cx="2050704" cy="1552575"/>
          </a:xfrm>
          <a:prstGeom prst="rect">
            <a:avLst/>
          </a:prstGeom>
          <a:solidFill>
            <a:schemeClr val="bg1">
              <a:lumMod val="95000"/>
            </a:schemeClr>
          </a:solidFill>
          <a:ln w="12700">
            <a:solidFill>
              <a:srgbClr val="C0C0C0"/>
            </a:solidFill>
            <a:miter lim="800000"/>
            <a:headEnd/>
            <a:tailEnd/>
          </a:ln>
        </p:spPr>
        <p:txBody>
          <a:bodyPr lIns="108000" tIns="108000" rIns="144000" bIns="72000"/>
          <a:lstStyle/>
          <a:p>
            <a:pPr marL="285750" indent="-285750">
              <a:lnSpc>
                <a:spcPct val="150000"/>
              </a:lnSpc>
              <a:buFont typeface="Arial" panose="020B0604020202020204" pitchFamily="34" charset="0"/>
              <a:buChar char="•"/>
            </a:pPr>
            <a:r>
              <a:rPr lang="en-US" sz="1400" dirty="0" smtClean="0"/>
              <a:t>Age, Gender</a:t>
            </a:r>
          </a:p>
          <a:p>
            <a:pPr marL="285750" indent="-285750">
              <a:lnSpc>
                <a:spcPct val="150000"/>
              </a:lnSpc>
              <a:buFont typeface="Arial" panose="020B0604020202020204" pitchFamily="34" charset="0"/>
              <a:buChar char="•"/>
            </a:pPr>
            <a:r>
              <a:rPr lang="en-US" sz="1400" dirty="0" smtClean="0"/>
              <a:t>Income, Occupation</a:t>
            </a:r>
          </a:p>
          <a:p>
            <a:pPr marL="285750" indent="-285750">
              <a:lnSpc>
                <a:spcPct val="150000"/>
              </a:lnSpc>
              <a:buFont typeface="Arial" panose="020B0604020202020204" pitchFamily="34" charset="0"/>
              <a:buChar char="•"/>
            </a:pPr>
            <a:r>
              <a:rPr lang="en-US" sz="1400" dirty="0" smtClean="0"/>
              <a:t>Marital Status, Family</a:t>
            </a:r>
          </a:p>
          <a:p>
            <a:pPr marL="190500" indent="-190500">
              <a:lnSpc>
                <a:spcPct val="95000"/>
              </a:lnSpc>
              <a:spcAft>
                <a:spcPct val="40000"/>
              </a:spcAft>
              <a:buClr>
                <a:srgbClr val="292929"/>
              </a:buClr>
              <a:buFont typeface="Wingdings" pitchFamily="2" charset="2"/>
              <a:buChar char="§"/>
            </a:pPr>
            <a:endParaRPr lang="en-US" sz="1400" noProof="1">
              <a:latin typeface="Calibri" pitchFamily="34" charset="0"/>
              <a:cs typeface="Arial" pitchFamily="34" charset="0"/>
            </a:endParaRPr>
          </a:p>
        </p:txBody>
      </p:sp>
      <p:sp>
        <p:nvSpPr>
          <p:cNvPr id="27" name="Rectangle 19"/>
          <p:cNvSpPr>
            <a:spLocks noChangeArrowheads="1"/>
          </p:cNvSpPr>
          <p:nvPr/>
        </p:nvSpPr>
        <p:spPr bwMode="gray">
          <a:xfrm>
            <a:off x="5565533" y="970043"/>
            <a:ext cx="2050704" cy="289679"/>
          </a:xfrm>
          <a:prstGeom prst="rect">
            <a:avLst/>
          </a:prstGeom>
          <a:solidFill>
            <a:schemeClr val="bg1">
              <a:lumMod val="85000"/>
            </a:schemeClr>
          </a:solidFill>
          <a:ln w="12700">
            <a:solidFill>
              <a:srgbClr val="C0C0C0"/>
            </a:solidFill>
            <a:miter lim="800000"/>
            <a:headEnd/>
            <a:tailEnd/>
          </a:ln>
        </p:spPr>
        <p:txBody>
          <a:bodyPr lIns="0" tIns="0" rIns="0" bIns="0" anchor="ctr"/>
          <a:lstStyle/>
          <a:p>
            <a:pPr lvl="0" algn="ctr"/>
            <a:r>
              <a:rPr lang="en-US" sz="1600" b="1" dirty="0" smtClean="0"/>
              <a:t>Demographic</a:t>
            </a:r>
            <a:endParaRPr lang="en-US" sz="1600" b="1" dirty="0"/>
          </a:p>
        </p:txBody>
      </p:sp>
      <p:sp>
        <p:nvSpPr>
          <p:cNvPr id="28" name="Rectangle 27"/>
          <p:cNvSpPr>
            <a:spLocks noChangeArrowheads="1"/>
          </p:cNvSpPr>
          <p:nvPr/>
        </p:nvSpPr>
        <p:spPr bwMode="gray">
          <a:xfrm>
            <a:off x="2018632" y="4570413"/>
            <a:ext cx="1957388" cy="1552575"/>
          </a:xfrm>
          <a:prstGeom prst="rect">
            <a:avLst/>
          </a:prstGeom>
          <a:solidFill>
            <a:schemeClr val="bg1">
              <a:lumMod val="95000"/>
            </a:schemeClr>
          </a:solidFill>
          <a:ln w="12700">
            <a:solidFill>
              <a:srgbClr val="C0C0C0"/>
            </a:solidFill>
            <a:miter lim="800000"/>
            <a:headEnd/>
            <a:tailEnd/>
          </a:ln>
        </p:spPr>
        <p:txBody>
          <a:bodyPr lIns="108000" tIns="108000" rIns="144000" bIns="72000"/>
          <a:lstStyle/>
          <a:p>
            <a:pPr marL="285750" indent="-285750">
              <a:lnSpc>
                <a:spcPct val="150000"/>
              </a:lnSpc>
              <a:buFont typeface="Arial" panose="020B0604020202020204" pitchFamily="34" charset="0"/>
              <a:buChar char="•"/>
            </a:pPr>
            <a:r>
              <a:rPr lang="en-US" sz="1400" dirty="0" smtClean="0"/>
              <a:t>Social Class</a:t>
            </a:r>
          </a:p>
          <a:p>
            <a:pPr marL="285750" indent="-285750">
              <a:lnSpc>
                <a:spcPct val="150000"/>
              </a:lnSpc>
              <a:buFont typeface="Arial" panose="020B0604020202020204" pitchFamily="34" charset="0"/>
              <a:buChar char="•"/>
            </a:pPr>
            <a:r>
              <a:rPr lang="en-US" sz="1400" dirty="0" smtClean="0"/>
              <a:t>Personality</a:t>
            </a:r>
          </a:p>
          <a:p>
            <a:pPr marL="285750" indent="-285750">
              <a:lnSpc>
                <a:spcPct val="150000"/>
              </a:lnSpc>
              <a:buFont typeface="Arial" panose="020B0604020202020204" pitchFamily="34" charset="0"/>
              <a:buChar char="•"/>
            </a:pPr>
            <a:r>
              <a:rPr lang="en-US" sz="1400" dirty="0" smtClean="0"/>
              <a:t>Lifestyle&amp; Activities</a:t>
            </a:r>
          </a:p>
          <a:p>
            <a:pPr marL="285750" indent="-285750">
              <a:lnSpc>
                <a:spcPct val="150000"/>
              </a:lnSpc>
              <a:buFont typeface="Arial" panose="020B0604020202020204" pitchFamily="34" charset="0"/>
              <a:buChar char="•"/>
            </a:pPr>
            <a:r>
              <a:rPr lang="en-US" sz="1400" dirty="0" smtClean="0"/>
              <a:t>Attitude</a:t>
            </a:r>
          </a:p>
          <a:p>
            <a:pPr marL="190500" indent="-190500">
              <a:lnSpc>
                <a:spcPct val="95000"/>
              </a:lnSpc>
              <a:spcAft>
                <a:spcPct val="40000"/>
              </a:spcAft>
              <a:buClr>
                <a:srgbClr val="292929"/>
              </a:buClr>
              <a:buFont typeface="Wingdings" pitchFamily="2" charset="2"/>
              <a:buChar char="§"/>
            </a:pPr>
            <a:endParaRPr lang="en-US" sz="1400" noProof="1">
              <a:latin typeface="Calibri" pitchFamily="34" charset="0"/>
              <a:cs typeface="Arial" pitchFamily="34" charset="0"/>
            </a:endParaRPr>
          </a:p>
        </p:txBody>
      </p:sp>
      <p:sp>
        <p:nvSpPr>
          <p:cNvPr id="29" name="Rectangle 19"/>
          <p:cNvSpPr>
            <a:spLocks noChangeArrowheads="1"/>
          </p:cNvSpPr>
          <p:nvPr/>
        </p:nvSpPr>
        <p:spPr bwMode="gray">
          <a:xfrm>
            <a:off x="2018632" y="4210050"/>
            <a:ext cx="1957388" cy="360363"/>
          </a:xfrm>
          <a:prstGeom prst="rect">
            <a:avLst/>
          </a:prstGeom>
          <a:solidFill>
            <a:schemeClr val="bg1">
              <a:lumMod val="85000"/>
            </a:schemeClr>
          </a:solidFill>
          <a:ln w="12700">
            <a:solidFill>
              <a:srgbClr val="C0C0C0"/>
            </a:solidFill>
            <a:miter lim="800000"/>
            <a:headEnd/>
            <a:tailEnd/>
          </a:ln>
        </p:spPr>
        <p:txBody>
          <a:bodyPr lIns="0" tIns="0" rIns="0" bIns="0" anchor="ctr"/>
          <a:lstStyle/>
          <a:p>
            <a:pPr lvl="0" algn="ctr"/>
            <a:r>
              <a:rPr lang="en-US" sz="1600" b="1" dirty="0" smtClean="0"/>
              <a:t>Psychographic</a:t>
            </a:r>
            <a:endParaRPr lang="en-US" sz="1600" b="1" dirty="0"/>
          </a:p>
        </p:txBody>
      </p:sp>
      <p:sp>
        <p:nvSpPr>
          <p:cNvPr id="30" name="Rectangle 5"/>
          <p:cNvSpPr>
            <a:spLocks noChangeArrowheads="1"/>
          </p:cNvSpPr>
          <p:nvPr/>
        </p:nvSpPr>
        <p:spPr bwMode="gray">
          <a:xfrm>
            <a:off x="9048161" y="4570413"/>
            <a:ext cx="2060575" cy="1552575"/>
          </a:xfrm>
          <a:prstGeom prst="rect">
            <a:avLst/>
          </a:prstGeom>
          <a:solidFill>
            <a:schemeClr val="bg1">
              <a:lumMod val="95000"/>
            </a:schemeClr>
          </a:solidFill>
          <a:ln w="12700">
            <a:solidFill>
              <a:srgbClr val="C0C0C0"/>
            </a:solidFill>
            <a:miter lim="800000"/>
            <a:headEnd/>
            <a:tailEnd/>
          </a:ln>
        </p:spPr>
        <p:txBody>
          <a:bodyPr lIns="108000" tIns="108000" rIns="144000" bIns="72000"/>
          <a:lstStyle/>
          <a:p>
            <a:pPr marL="285750" indent="-285750">
              <a:lnSpc>
                <a:spcPct val="150000"/>
              </a:lnSpc>
              <a:buFont typeface="Arial" panose="020B0604020202020204" pitchFamily="34" charset="0"/>
              <a:buChar char="•"/>
            </a:pPr>
            <a:r>
              <a:rPr lang="en-US" sz="1400" dirty="0" smtClean="0"/>
              <a:t>Campaign type</a:t>
            </a:r>
          </a:p>
          <a:p>
            <a:pPr marL="285750" indent="-285750">
              <a:lnSpc>
                <a:spcPct val="150000"/>
              </a:lnSpc>
              <a:buFont typeface="Arial" panose="020B0604020202020204" pitchFamily="34" charset="0"/>
              <a:buChar char="•"/>
            </a:pPr>
            <a:r>
              <a:rPr lang="en-US" sz="1400" dirty="0" smtClean="0"/>
              <a:t>Campaign  Channel</a:t>
            </a:r>
          </a:p>
          <a:p>
            <a:pPr marL="285750" indent="-285750">
              <a:lnSpc>
                <a:spcPct val="150000"/>
              </a:lnSpc>
              <a:buFont typeface="Arial" panose="020B0604020202020204" pitchFamily="34" charset="0"/>
              <a:buChar char="•"/>
            </a:pPr>
            <a:r>
              <a:rPr lang="en-US" sz="1400" noProof="1" smtClean="0">
                <a:latin typeface="Calibri" pitchFamily="34" charset="0"/>
                <a:cs typeface="Arial" pitchFamily="34" charset="0"/>
              </a:rPr>
              <a:t>Campaign Incentive</a:t>
            </a:r>
          </a:p>
          <a:p>
            <a:pPr>
              <a:lnSpc>
                <a:spcPct val="150000"/>
              </a:lnSpc>
            </a:pPr>
            <a:endParaRPr lang="en-US" sz="1400" noProof="1">
              <a:latin typeface="Calibri" pitchFamily="34" charset="0"/>
              <a:cs typeface="Arial" pitchFamily="34" charset="0"/>
            </a:endParaRPr>
          </a:p>
        </p:txBody>
      </p:sp>
      <p:sp>
        <p:nvSpPr>
          <p:cNvPr id="31" name="Rectangle 19"/>
          <p:cNvSpPr>
            <a:spLocks noChangeArrowheads="1"/>
          </p:cNvSpPr>
          <p:nvPr/>
        </p:nvSpPr>
        <p:spPr bwMode="gray">
          <a:xfrm>
            <a:off x="9048162" y="4210050"/>
            <a:ext cx="2060574" cy="360363"/>
          </a:xfrm>
          <a:prstGeom prst="rect">
            <a:avLst/>
          </a:prstGeom>
          <a:solidFill>
            <a:schemeClr val="bg1">
              <a:lumMod val="85000"/>
            </a:schemeClr>
          </a:solidFill>
          <a:ln w="12700">
            <a:solidFill>
              <a:srgbClr val="C0C0C0"/>
            </a:solidFill>
            <a:miter lim="800000"/>
            <a:headEnd/>
            <a:tailEnd/>
          </a:ln>
        </p:spPr>
        <p:txBody>
          <a:bodyPr lIns="0" tIns="0" rIns="0" bIns="0" anchor="ctr"/>
          <a:lstStyle/>
          <a:p>
            <a:pPr algn="ctr"/>
            <a:r>
              <a:rPr lang="en-US" sz="1600" b="1" dirty="0"/>
              <a:t>Marketing I</a:t>
            </a:r>
            <a:r>
              <a:rPr lang="en-US" sz="1600" b="1" dirty="0" smtClean="0"/>
              <a:t>nteraction</a:t>
            </a:r>
            <a:endParaRPr lang="en-US" sz="1600" b="1" dirty="0"/>
          </a:p>
        </p:txBody>
      </p:sp>
      <p:sp>
        <p:nvSpPr>
          <p:cNvPr id="60" name="Oval 59"/>
          <p:cNvSpPr/>
          <p:nvPr/>
        </p:nvSpPr>
        <p:spPr>
          <a:xfrm>
            <a:off x="4320587" y="4826346"/>
            <a:ext cx="767658" cy="767658"/>
          </a:xfrm>
          <a:prstGeom prst="ellipse">
            <a:avLst/>
          </a:prstGeom>
          <a:blipFill>
            <a:blip r:embed="rId2" cstate="print">
              <a:extLst>
                <a:ext uri="{28A0092B-C50C-407E-A947-70E740481C1C}">
                  <a14:useLocalDpi xmlns:a14="http://schemas.microsoft.com/office/drawing/2010/main" val="0"/>
                </a:ext>
              </a:extLst>
            </a:blip>
            <a:srcRect/>
            <a:stretch>
              <a:fillRect t="-3000" b="-3000"/>
            </a:stretch>
          </a:blipFill>
        </p:spPr>
        <p:style>
          <a:lnRef idx="2">
            <a:schemeClr val="accent4">
              <a:tint val="40000"/>
              <a:alpha val="90000"/>
              <a:hueOff val="0"/>
              <a:satOff val="0"/>
              <a:lumOff val="0"/>
              <a:alphaOff val="0"/>
            </a:schemeClr>
          </a:lnRef>
          <a:fillRef idx="1">
            <a:scrgbClr r="0" g="0" b="0"/>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62" name="Oval 61"/>
          <p:cNvSpPr/>
          <p:nvPr/>
        </p:nvSpPr>
        <p:spPr>
          <a:xfrm>
            <a:off x="4797875" y="3928168"/>
            <a:ext cx="767658" cy="767658"/>
          </a:xfrm>
          <a:prstGeom prst="ellipse">
            <a:avLst/>
          </a:prstGeom>
          <a:blipFill>
            <a:blip r:embed="rId3" cstate="print">
              <a:extLst>
                <a:ext uri="{28A0092B-C50C-407E-A947-70E740481C1C}">
                  <a14:useLocalDpi xmlns:a14="http://schemas.microsoft.com/office/drawing/2010/main" val="0"/>
                </a:ext>
              </a:extLst>
            </a:blip>
            <a:srcRect/>
            <a:stretch>
              <a:fillRect l="-31000" r="-31000"/>
            </a:stretch>
          </a:blipFill>
        </p:spPr>
        <p:style>
          <a:lnRef idx="2">
            <a:schemeClr val="accent4">
              <a:tint val="40000"/>
              <a:alpha val="90000"/>
              <a:hueOff val="2878480"/>
              <a:satOff val="-15315"/>
              <a:lumOff val="-873"/>
              <a:alphaOff val="0"/>
            </a:schemeClr>
          </a:lnRef>
          <a:fillRef idx="1">
            <a:scrgbClr r="0" g="0" b="0"/>
          </a:fillRef>
          <a:effectRef idx="0">
            <a:schemeClr val="accent4">
              <a:tint val="40000"/>
              <a:alpha val="90000"/>
              <a:hueOff val="2878480"/>
              <a:satOff val="-15315"/>
              <a:lumOff val="-873"/>
              <a:alphaOff val="0"/>
            </a:schemeClr>
          </a:effectRef>
          <a:fontRef idx="minor">
            <a:schemeClr val="dk1">
              <a:hueOff val="0"/>
              <a:satOff val="0"/>
              <a:lumOff val="0"/>
              <a:alphaOff val="0"/>
            </a:schemeClr>
          </a:fontRef>
        </p:style>
      </p:sp>
      <p:sp>
        <p:nvSpPr>
          <p:cNvPr id="63" name="Oval 62"/>
          <p:cNvSpPr/>
          <p:nvPr/>
        </p:nvSpPr>
        <p:spPr>
          <a:xfrm>
            <a:off x="6221171" y="3325909"/>
            <a:ext cx="767658" cy="767658"/>
          </a:xfrm>
          <a:prstGeom prst="ellipse">
            <a:avLst/>
          </a:prstGeom>
          <a:blipFill>
            <a:blip r:embed="rId4" cstate="print">
              <a:extLst>
                <a:ext uri="{28A0092B-C50C-407E-A947-70E740481C1C}">
                  <a14:useLocalDpi xmlns:a14="http://schemas.microsoft.com/office/drawing/2010/main" val="0"/>
                </a:ext>
              </a:extLst>
            </a:blip>
            <a:srcRect/>
            <a:stretch>
              <a:fillRect l="-57000" r="-57000"/>
            </a:stretch>
          </a:blipFill>
        </p:spPr>
        <p:style>
          <a:lnRef idx="2">
            <a:schemeClr val="accent4">
              <a:tint val="40000"/>
              <a:alpha val="90000"/>
              <a:hueOff val="5756959"/>
              <a:satOff val="-30630"/>
              <a:lumOff val="-1745"/>
              <a:alphaOff val="0"/>
            </a:schemeClr>
          </a:lnRef>
          <a:fillRef idx="1">
            <a:scrgbClr r="0" g="0" b="0"/>
          </a:fillRef>
          <a:effectRef idx="0">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64" name="Oval 63"/>
          <p:cNvSpPr/>
          <p:nvPr/>
        </p:nvSpPr>
        <p:spPr>
          <a:xfrm>
            <a:off x="7661034" y="3834655"/>
            <a:ext cx="767658" cy="767658"/>
          </a:xfrm>
          <a:prstGeom prst="ellipse">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accent4">
              <a:tint val="40000"/>
              <a:alpha val="90000"/>
              <a:hueOff val="8635439"/>
              <a:satOff val="-45946"/>
              <a:lumOff val="-2618"/>
              <a:alphaOff val="0"/>
            </a:schemeClr>
          </a:lnRef>
          <a:fillRef idx="1">
            <a:scrgbClr r="0" g="0" b="0"/>
          </a:fillRef>
          <a:effectRef idx="0">
            <a:schemeClr val="accent4">
              <a:tint val="40000"/>
              <a:alpha val="90000"/>
              <a:hueOff val="8635439"/>
              <a:satOff val="-45946"/>
              <a:lumOff val="-2618"/>
              <a:alphaOff val="0"/>
            </a:schemeClr>
          </a:effectRef>
          <a:fontRef idx="minor">
            <a:schemeClr val="dk1">
              <a:hueOff val="0"/>
              <a:satOff val="0"/>
              <a:lumOff val="0"/>
              <a:alphaOff val="0"/>
            </a:schemeClr>
          </a:fontRef>
        </p:style>
      </p:sp>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9137" y="4643341"/>
            <a:ext cx="973234" cy="973234"/>
          </a:xfrm>
          <a:prstGeom prst="rect">
            <a:avLst/>
          </a:prstGeom>
        </p:spPr>
      </p:pic>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8861" y="5297488"/>
            <a:ext cx="667381" cy="667381"/>
          </a:xfrm>
          <a:prstGeom prst="rect">
            <a:avLst/>
          </a:prstGeom>
        </p:spPr>
      </p:pic>
      <p:sp>
        <p:nvSpPr>
          <p:cNvPr id="14" name="Title 13"/>
          <p:cNvSpPr>
            <a:spLocks noGrp="1"/>
          </p:cNvSpPr>
          <p:nvPr>
            <p:ph type="title"/>
          </p:nvPr>
        </p:nvSpPr>
        <p:spPr>
          <a:xfrm>
            <a:off x="593136" y="-2477889"/>
            <a:ext cx="10515600" cy="1325563"/>
          </a:xfrm>
        </p:spPr>
        <p:txBody>
          <a:bodyPr/>
          <a:lstStyle/>
          <a:p>
            <a:r>
              <a:rPr lang="en-US" dirty="0" smtClean="0">
                <a:solidFill>
                  <a:schemeClr val="bg1"/>
                </a:solidFill>
              </a:rPr>
              <a:t>Single Customer View</a:t>
            </a:r>
            <a:endParaRPr lang="en-US" dirty="0">
              <a:solidFill>
                <a:schemeClr val="bg1"/>
              </a:solidFill>
            </a:endParaRPr>
          </a:p>
        </p:txBody>
      </p:sp>
    </p:spTree>
    <p:extLst>
      <p:ext uri="{BB962C8B-B14F-4D97-AF65-F5344CB8AC3E}">
        <p14:creationId xmlns:p14="http://schemas.microsoft.com/office/powerpoint/2010/main" val="3784921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val 38"/>
          <p:cNvSpPr>
            <a:spLocks noChangeArrowheads="1"/>
          </p:cNvSpPr>
          <p:nvPr/>
        </p:nvSpPr>
        <p:spPr bwMode="gray">
          <a:xfrm>
            <a:off x="220851" y="4620986"/>
            <a:ext cx="3419475" cy="1028700"/>
          </a:xfrm>
          <a:prstGeom prst="ellipse">
            <a:avLst/>
          </a:prstGeom>
          <a:gradFill rotWithShape="1">
            <a:gsLst>
              <a:gs pos="0">
                <a:srgbClr val="080808">
                  <a:gamma/>
                  <a:tint val="76078"/>
                  <a:invGamma/>
                  <a:alpha val="0"/>
                </a:srgbClr>
              </a:gs>
              <a:gs pos="100000">
                <a:srgbClr val="080808"/>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49" name="Group 39"/>
          <p:cNvGrpSpPr>
            <a:grpSpLocks/>
          </p:cNvGrpSpPr>
          <p:nvPr/>
        </p:nvGrpSpPr>
        <p:grpSpPr bwMode="auto">
          <a:xfrm>
            <a:off x="563750" y="1220561"/>
            <a:ext cx="3981449" cy="4086225"/>
            <a:chOff x="240" y="1248"/>
            <a:chExt cx="2496" cy="2562"/>
          </a:xfrm>
        </p:grpSpPr>
        <p:sp>
          <p:nvSpPr>
            <p:cNvPr id="50" name="Oval 40"/>
            <p:cNvSpPr>
              <a:spLocks noChangeArrowheads="1"/>
            </p:cNvSpPr>
            <p:nvPr/>
          </p:nvSpPr>
          <p:spPr bwMode="gray">
            <a:xfrm>
              <a:off x="240" y="1248"/>
              <a:ext cx="2496" cy="2496"/>
            </a:xfrm>
            <a:prstGeom prst="ellipse">
              <a:avLst/>
            </a:prstGeom>
            <a:gradFill rotWithShape="1">
              <a:gsLst>
                <a:gs pos="0">
                  <a:srgbClr val="0070C0">
                    <a:lumMod val="60000"/>
                    <a:lumOff val="40000"/>
                  </a:srgbClr>
                </a:gs>
                <a:gs pos="100000">
                  <a:srgbClr val="0070C0">
                    <a:lumMod val="75000"/>
                  </a:srgbClr>
                </a:gs>
              </a:gsLst>
              <a:lin ang="5400000" scaled="1"/>
            </a:gradFill>
            <a:ln w="28575" algn="ctr">
              <a:noFill/>
              <a:round/>
              <a:headEnd/>
              <a:tailEnd/>
            </a:ln>
            <a:effectLst/>
            <a:scene3d>
              <a:camera prst="legacyPerspectiveTop">
                <a:rot lat="18300000" lon="20999999" rev="0"/>
              </a:camera>
              <a:lightRig rig="soft" dir="t">
                <a:rot lat="0" lon="0" rev="16200000"/>
              </a:lightRig>
            </a:scene3d>
            <a:sp3d extrusionH="354000" prstMaterial="matte">
              <a:bevelT w="13500" h="13500" prst="angle"/>
              <a:bevelB w="13500" h="13500" prst="angle"/>
              <a:extrusionClr>
                <a:srgbClr val="0070C0"/>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51" name="Oval 41"/>
            <p:cNvSpPr>
              <a:spLocks noChangeArrowheads="1"/>
            </p:cNvSpPr>
            <p:nvPr/>
          </p:nvSpPr>
          <p:spPr bwMode="gray">
            <a:xfrm>
              <a:off x="624" y="1838"/>
              <a:ext cx="2016" cy="1972"/>
            </a:xfrm>
            <a:prstGeom prst="ellipse">
              <a:avLst/>
            </a:prstGeom>
            <a:gradFill rotWithShape="1">
              <a:gsLst>
                <a:gs pos="0">
                  <a:srgbClr val="01AF01">
                    <a:lumMod val="60000"/>
                    <a:lumOff val="40000"/>
                  </a:srgbClr>
                </a:gs>
                <a:gs pos="100000">
                  <a:srgbClr val="01AF01">
                    <a:lumMod val="75000"/>
                  </a:srgbClr>
                </a:gs>
              </a:gsLst>
              <a:lin ang="5400000" scaled="1"/>
            </a:gradFill>
            <a:ln w="28575" algn="ctr">
              <a:noFill/>
              <a:round/>
              <a:headEnd/>
              <a:tailEnd/>
            </a:ln>
            <a:effectLst/>
            <a:scene3d>
              <a:camera prst="legacyPerspectiveTop">
                <a:rot lat="18300000" lon="20999999" rev="0"/>
              </a:camera>
              <a:lightRig rig="legacyNormal3" dir="r"/>
            </a:scene3d>
            <a:sp3d prstMaterial="legacyPlastic">
              <a:bevelT w="13500" h="13500" prst="angle"/>
              <a:bevelB w="13500" h="13500" prst="angle"/>
              <a:extrusionClr>
                <a:srgbClr val="E77313"/>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52" name="Oval 42"/>
            <p:cNvSpPr>
              <a:spLocks noChangeArrowheads="1"/>
            </p:cNvSpPr>
            <p:nvPr/>
          </p:nvSpPr>
          <p:spPr bwMode="gray">
            <a:xfrm>
              <a:off x="1230" y="2634"/>
              <a:ext cx="1176" cy="1150"/>
            </a:xfrm>
            <a:prstGeom prst="ellipse">
              <a:avLst/>
            </a:prstGeom>
            <a:gradFill rotWithShape="1">
              <a:gsLst>
                <a:gs pos="0">
                  <a:srgbClr val="FFC000"/>
                </a:gs>
                <a:gs pos="100000">
                  <a:srgbClr val="FFC000">
                    <a:lumMod val="75000"/>
                  </a:srgbClr>
                </a:gs>
              </a:gsLst>
              <a:lin ang="5400000" scaled="1"/>
            </a:gradFill>
            <a:ln w="28575" algn="ctr">
              <a:noFill/>
              <a:round/>
              <a:headEnd/>
              <a:tailEnd/>
            </a:ln>
            <a:effectLst/>
            <a:scene3d>
              <a:camera prst="legacyPerspectiveTop">
                <a:rot lat="18900000" lon="20999999" rev="0"/>
              </a:camera>
              <a:lightRig rig="legacyFlat3" dir="r"/>
            </a:scene3d>
            <a:sp3d prstMaterial="legacyPlastic">
              <a:bevelT w="13500" h="13500" prst="angle"/>
              <a:bevelB w="13500" h="13500" prst="angle"/>
              <a:extrusionClr>
                <a:srgbClr val="CB10EA"/>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53" name="Text Box 43"/>
          <p:cNvSpPr txBox="1">
            <a:spLocks noChangeArrowheads="1"/>
          </p:cNvSpPr>
          <p:nvPr/>
        </p:nvSpPr>
        <p:spPr bwMode="gray">
          <a:xfrm>
            <a:off x="1040001" y="2030186"/>
            <a:ext cx="2743200" cy="523220"/>
          </a:xfrm>
          <a:prstGeom prst="rect">
            <a:avLst/>
          </a:prstGeom>
          <a:noFill/>
          <a:ln w="9525">
            <a:noFill/>
            <a:miter lim="800000"/>
            <a:headEnd/>
            <a:tailEnd/>
          </a:ln>
          <a:effectLst/>
        </p:spPr>
        <p:txBody>
          <a:bodyPr wrap="square">
            <a:spAutoFit/>
          </a:bodyPr>
          <a:lstStyle/>
          <a:p>
            <a:pPr algn="ctr"/>
            <a:r>
              <a:rPr lang="en-US" sz="2800" b="1" dirty="0" smtClean="0">
                <a:solidFill>
                  <a:srgbClr val="FEFFFF"/>
                </a:solidFill>
                <a:effectLst>
                  <a:glow rad="101600">
                    <a:srgbClr val="000000">
                      <a:alpha val="60000"/>
                    </a:srgbClr>
                  </a:glow>
                </a:effectLst>
                <a:cs typeface="Arial" pitchFamily="34" charset="0"/>
              </a:rPr>
              <a:t>COMPANY</a:t>
            </a:r>
            <a:endParaRPr lang="en-US" sz="2800" b="1" dirty="0">
              <a:solidFill>
                <a:srgbClr val="FEFFFF"/>
              </a:solidFill>
              <a:effectLst>
                <a:glow rad="101600">
                  <a:srgbClr val="000000">
                    <a:alpha val="60000"/>
                  </a:srgbClr>
                </a:glow>
              </a:effectLst>
              <a:cs typeface="Arial" pitchFamily="34" charset="0"/>
            </a:endParaRPr>
          </a:p>
        </p:txBody>
      </p:sp>
      <p:sp>
        <p:nvSpPr>
          <p:cNvPr id="54" name="Text Box 44"/>
          <p:cNvSpPr txBox="1">
            <a:spLocks noChangeArrowheads="1"/>
          </p:cNvSpPr>
          <p:nvPr/>
        </p:nvSpPr>
        <p:spPr bwMode="gray">
          <a:xfrm>
            <a:off x="1421001" y="3096986"/>
            <a:ext cx="2343150" cy="523220"/>
          </a:xfrm>
          <a:prstGeom prst="rect">
            <a:avLst/>
          </a:prstGeom>
          <a:noFill/>
          <a:ln w="9525">
            <a:noFill/>
            <a:miter lim="800000"/>
            <a:headEnd/>
            <a:tailEnd/>
          </a:ln>
          <a:effectLst/>
        </p:spPr>
        <p:txBody>
          <a:bodyPr wrap="square">
            <a:spAutoFit/>
          </a:bodyPr>
          <a:lstStyle/>
          <a:p>
            <a:pPr algn="ctr"/>
            <a:r>
              <a:rPr lang="en-US" sz="2800" b="1" dirty="0" smtClean="0">
                <a:solidFill>
                  <a:srgbClr val="FEFFFF"/>
                </a:solidFill>
                <a:effectLst>
                  <a:glow rad="101600">
                    <a:srgbClr val="000000">
                      <a:alpha val="60000"/>
                    </a:srgbClr>
                  </a:glow>
                </a:effectLst>
                <a:cs typeface="Arial" pitchFamily="34" charset="0"/>
              </a:rPr>
              <a:t>CATEGORY</a:t>
            </a:r>
            <a:endParaRPr lang="en-US" sz="2800" b="1" dirty="0">
              <a:solidFill>
                <a:srgbClr val="FEFFFF"/>
              </a:solidFill>
              <a:effectLst>
                <a:glow rad="101600">
                  <a:srgbClr val="000000">
                    <a:alpha val="60000"/>
                  </a:srgbClr>
                </a:glow>
              </a:effectLst>
              <a:cs typeface="Arial" pitchFamily="34" charset="0"/>
            </a:endParaRPr>
          </a:p>
        </p:txBody>
      </p:sp>
      <p:sp>
        <p:nvSpPr>
          <p:cNvPr id="55" name="Text Box 45"/>
          <p:cNvSpPr txBox="1">
            <a:spLocks noChangeArrowheads="1"/>
          </p:cNvSpPr>
          <p:nvPr/>
        </p:nvSpPr>
        <p:spPr bwMode="gray">
          <a:xfrm>
            <a:off x="2335401" y="4018589"/>
            <a:ext cx="1504950" cy="461665"/>
          </a:xfrm>
          <a:prstGeom prst="rect">
            <a:avLst/>
          </a:prstGeom>
          <a:noFill/>
          <a:ln w="9525">
            <a:noFill/>
            <a:miter lim="800000"/>
            <a:headEnd/>
            <a:tailEnd/>
          </a:ln>
          <a:effectLst/>
        </p:spPr>
        <p:txBody>
          <a:bodyPr wrap="square">
            <a:spAutoFit/>
          </a:bodyPr>
          <a:lstStyle/>
          <a:p>
            <a:pPr algn="ctr"/>
            <a:r>
              <a:rPr lang="en-US" sz="2400" b="1" dirty="0" smtClean="0">
                <a:solidFill>
                  <a:srgbClr val="FEFFFF"/>
                </a:solidFill>
                <a:effectLst>
                  <a:glow rad="101600">
                    <a:srgbClr val="000000">
                      <a:alpha val="60000"/>
                    </a:srgbClr>
                  </a:glow>
                </a:effectLst>
                <a:cs typeface="Arial" pitchFamily="34" charset="0"/>
              </a:rPr>
              <a:t>BRAND</a:t>
            </a:r>
            <a:endParaRPr lang="en-US" sz="2400" b="1" dirty="0">
              <a:solidFill>
                <a:srgbClr val="FEFFFF"/>
              </a:solidFill>
              <a:effectLst>
                <a:glow rad="101600">
                  <a:srgbClr val="000000">
                    <a:alpha val="60000"/>
                  </a:srgbClr>
                </a:glow>
              </a:effectLst>
              <a:cs typeface="Arial" pitchFamily="34" charset="0"/>
            </a:endParaRPr>
          </a:p>
        </p:txBody>
      </p:sp>
      <p:sp>
        <p:nvSpPr>
          <p:cNvPr id="34" name="Title 1"/>
          <p:cNvSpPr>
            <a:spLocks noGrp="1"/>
          </p:cNvSpPr>
          <p:nvPr>
            <p:ph type="title"/>
          </p:nvPr>
        </p:nvSpPr>
        <p:spPr>
          <a:xfrm>
            <a:off x="220851" y="27643"/>
            <a:ext cx="8229600" cy="792162"/>
          </a:xfrm>
        </p:spPr>
        <p:txBody>
          <a:bodyPr>
            <a:normAutofit fontScale="90000"/>
          </a:bodyPr>
          <a:lstStyle/>
          <a:p>
            <a:r>
              <a:rPr lang="en-US" b="1" dirty="0"/>
              <a:t>What is </a:t>
            </a:r>
            <a:r>
              <a:rPr lang="en-US" b="1" dirty="0" smtClean="0"/>
              <a:t>a Brand Engagement Score ?</a:t>
            </a:r>
            <a:endParaRPr lang="en-US" b="1" dirty="0"/>
          </a:p>
        </p:txBody>
      </p:sp>
      <p:sp>
        <p:nvSpPr>
          <p:cNvPr id="2" name="Rectangle 1"/>
          <p:cNvSpPr/>
          <p:nvPr/>
        </p:nvSpPr>
        <p:spPr>
          <a:xfrm>
            <a:off x="5601782" y="1111827"/>
            <a:ext cx="6096000" cy="3970318"/>
          </a:xfrm>
          <a:prstGeom prst="rect">
            <a:avLst/>
          </a:prstGeom>
        </p:spPr>
        <p:txBody>
          <a:bodyPr>
            <a:spAutoFit/>
          </a:bodyPr>
          <a:lstStyle/>
          <a:p>
            <a:pPr>
              <a:lnSpc>
                <a:spcPct val="150000"/>
              </a:lnSpc>
            </a:pPr>
            <a:r>
              <a:rPr lang="en-US" sz="2400" dirty="0"/>
              <a:t>At it’s core, </a:t>
            </a:r>
            <a:r>
              <a:rPr lang="en-US" sz="2400" dirty="0" smtClean="0"/>
              <a:t>brand engagement </a:t>
            </a:r>
            <a:r>
              <a:rPr lang="en-US" sz="2400" dirty="0"/>
              <a:t>score is a single metric that is used to measure how engaged your customers are. The metric is represented by a number based on customer activity and usage of </a:t>
            </a:r>
            <a:r>
              <a:rPr lang="en-US" sz="2400" dirty="0" smtClean="0"/>
              <a:t>product </a:t>
            </a:r>
            <a:r>
              <a:rPr lang="en-US" sz="2400" dirty="0"/>
              <a:t>or </a:t>
            </a:r>
            <a:r>
              <a:rPr lang="en-US" sz="2400" dirty="0" smtClean="0"/>
              <a:t>service offered by the company. The </a:t>
            </a:r>
            <a:r>
              <a:rPr lang="en-US" sz="2400" dirty="0"/>
              <a:t>higher the number the happier and more engaged the </a:t>
            </a:r>
            <a:r>
              <a:rPr lang="en-US" sz="2400" dirty="0" smtClean="0"/>
              <a:t>customers.</a:t>
            </a:r>
            <a:endParaRPr lang="en-US" sz="2400" dirty="0"/>
          </a:p>
        </p:txBody>
      </p:sp>
    </p:spTree>
    <p:extLst>
      <p:ext uri="{BB962C8B-B14F-4D97-AF65-F5344CB8AC3E}">
        <p14:creationId xmlns:p14="http://schemas.microsoft.com/office/powerpoint/2010/main" val="418774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p:nvPr/>
        </p:nvGrpSpPr>
        <p:grpSpPr bwMode="gray">
          <a:xfrm>
            <a:off x="-521286" y="1163333"/>
            <a:ext cx="5105404" cy="5105400"/>
            <a:chOff x="-2491249" y="1342106"/>
            <a:chExt cx="4982498" cy="4982494"/>
          </a:xfrm>
        </p:grpSpPr>
        <p:sp>
          <p:nvSpPr>
            <p:cNvPr id="3" name="Block Arc 2"/>
            <p:cNvSpPr/>
            <p:nvPr/>
          </p:nvSpPr>
          <p:spPr bwMode="gray">
            <a:xfrm>
              <a:off x="-1753870" y="2078255"/>
              <a:ext cx="3507738" cy="3507738"/>
            </a:xfrm>
            <a:prstGeom prst="blockArc">
              <a:avLst>
                <a:gd name="adj1" fmla="val 16121881"/>
                <a:gd name="adj2" fmla="val 5418474"/>
                <a:gd name="adj3" fmla="val 7762"/>
              </a:avLst>
            </a:prstGeom>
            <a:gradFill flip="none" rotWithShape="1">
              <a:gsLst>
                <a:gs pos="0">
                  <a:schemeClr val="bg1">
                    <a:alpha val="0"/>
                  </a:schemeClr>
                </a:gs>
                <a:gs pos="51000">
                  <a:schemeClr val="tx1">
                    <a:lumMod val="50000"/>
                    <a:lumOff val="50000"/>
                    <a:alpha val="38000"/>
                  </a:schemeClr>
                </a:gs>
                <a:gs pos="100000">
                  <a:srgbClr val="FFFFF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4" name="Block Arc 3"/>
            <p:cNvSpPr/>
            <p:nvPr/>
          </p:nvSpPr>
          <p:spPr bwMode="gray">
            <a:xfrm>
              <a:off x="-2491249" y="1342106"/>
              <a:ext cx="4982498" cy="4982494"/>
            </a:xfrm>
            <a:prstGeom prst="blockArc">
              <a:avLst>
                <a:gd name="adj1" fmla="val 16121881"/>
                <a:gd name="adj2" fmla="val 5317402"/>
                <a:gd name="adj3" fmla="val 8094"/>
              </a:avLst>
            </a:prstGeom>
            <a:gradFill flip="none" rotWithShape="1">
              <a:gsLst>
                <a:gs pos="0">
                  <a:schemeClr val="tx1">
                    <a:lumMod val="50000"/>
                    <a:lumOff val="50000"/>
                    <a:alpha val="0"/>
                  </a:schemeClr>
                </a:gs>
                <a:gs pos="51000">
                  <a:schemeClr val="tx1">
                    <a:lumMod val="50000"/>
                    <a:lumOff val="50000"/>
                    <a:alpha val="37000"/>
                  </a:schemeClr>
                </a:gs>
                <a:gs pos="100000">
                  <a:srgbClr val="FFFFFF">
                    <a:alpha val="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sp>
        <p:nvSpPr>
          <p:cNvPr id="5" name="Title 2"/>
          <p:cNvSpPr>
            <a:spLocks noGrp="1"/>
          </p:cNvSpPr>
          <p:nvPr>
            <p:ph type="title"/>
          </p:nvPr>
        </p:nvSpPr>
        <p:spPr>
          <a:xfrm>
            <a:off x="239486" y="-40627"/>
            <a:ext cx="8229600" cy="1143000"/>
          </a:xfrm>
        </p:spPr>
        <p:txBody>
          <a:bodyPr/>
          <a:lstStyle/>
          <a:p>
            <a:r>
              <a:rPr lang="en-US" b="1" dirty="0" smtClean="0"/>
              <a:t>BENEFITS</a:t>
            </a:r>
            <a:endParaRPr lang="en-US" b="1" dirty="0"/>
          </a:p>
        </p:txBody>
      </p:sp>
      <p:sp>
        <p:nvSpPr>
          <p:cNvPr id="6" name="Rounded Rectangle 5"/>
          <p:cNvSpPr/>
          <p:nvPr/>
        </p:nvSpPr>
        <p:spPr bwMode="gray">
          <a:xfrm>
            <a:off x="5230586" y="2142133"/>
            <a:ext cx="5403904" cy="822960"/>
          </a:xfrm>
          <a:prstGeom prst="roundRect">
            <a:avLst/>
          </a:prstGeom>
          <a:gradFill>
            <a:gsLst>
              <a:gs pos="29000">
                <a:schemeClr val="accent1">
                  <a:lumMod val="5000"/>
                  <a:lumOff val="95000"/>
                </a:schemeClr>
              </a:gs>
              <a:gs pos="90000">
                <a:schemeClr val="accent6">
                  <a:lumMod val="60000"/>
                  <a:lumOff val="40000"/>
                </a:schemeClr>
              </a:gs>
              <a:gs pos="100000">
                <a:schemeClr val="accent6">
                  <a:lumMod val="40000"/>
                  <a:lumOff val="60000"/>
                </a:schemeClr>
              </a:gs>
              <a:gs pos="100000">
                <a:schemeClr val="accent1">
                  <a:lumMod val="30000"/>
                  <a:lumOff val="70000"/>
                </a:schemeClr>
              </a:gs>
            </a:gsLst>
            <a:path path="circle">
              <a:fillToRect l="100000" t="100000"/>
            </a:path>
          </a:gradFill>
          <a:ln w="508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5519760" y="2177111"/>
            <a:ext cx="5070522" cy="769441"/>
          </a:xfrm>
          <a:prstGeom prst="rect">
            <a:avLst/>
          </a:prstGeom>
          <a:noFill/>
        </p:spPr>
        <p:txBody>
          <a:bodyPr wrap="square" rtlCol="0">
            <a:spAutoFit/>
          </a:bodyPr>
          <a:lstStyle/>
          <a:p>
            <a:pPr algn="ctr"/>
            <a:r>
              <a:rPr lang="en-US" sz="2200" b="1" dirty="0" smtClean="0">
                <a:solidFill>
                  <a:schemeClr val="accent6">
                    <a:lumMod val="50000"/>
                  </a:schemeClr>
                </a:solidFill>
              </a:rPr>
              <a:t>Accurate profiling and predictive marketing</a:t>
            </a:r>
            <a:endParaRPr lang="en-US" sz="2200" b="1" dirty="0">
              <a:solidFill>
                <a:schemeClr val="accent6">
                  <a:lumMod val="50000"/>
                </a:schemeClr>
              </a:solidFill>
            </a:endParaRPr>
          </a:p>
        </p:txBody>
      </p:sp>
      <p:sp>
        <p:nvSpPr>
          <p:cNvPr id="9" name="Rounded Rectangle 8"/>
          <p:cNvSpPr/>
          <p:nvPr/>
        </p:nvSpPr>
        <p:spPr bwMode="gray">
          <a:xfrm>
            <a:off x="3789082" y="1102373"/>
            <a:ext cx="5403904" cy="822960"/>
          </a:xfrm>
          <a:prstGeom prst="roundRect">
            <a:avLst/>
          </a:prstGeom>
          <a:gradFill flip="none" rotWithShape="1">
            <a:gsLst>
              <a:gs pos="7000">
                <a:schemeClr val="accent1">
                  <a:lumMod val="5000"/>
                  <a:lumOff val="95000"/>
                </a:schemeClr>
              </a:gs>
              <a:gs pos="72000">
                <a:schemeClr val="accent1">
                  <a:lumMod val="45000"/>
                  <a:lumOff val="55000"/>
                </a:schemeClr>
              </a:gs>
              <a:gs pos="100000">
                <a:schemeClr val="accent1">
                  <a:lumMod val="45000"/>
                  <a:lumOff val="55000"/>
                </a:schemeClr>
              </a:gs>
              <a:gs pos="100000">
                <a:schemeClr val="accent1">
                  <a:lumMod val="30000"/>
                  <a:lumOff val="70000"/>
                </a:schemeClr>
              </a:gs>
            </a:gsLst>
            <a:path path="circle">
              <a:fillToRect l="100000" t="100000"/>
            </a:path>
            <a:tileRect r="-100000" b="-100000"/>
          </a:gradFill>
          <a:ln w="508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Box 10"/>
          <p:cNvSpPr txBox="1"/>
          <p:nvPr/>
        </p:nvSpPr>
        <p:spPr>
          <a:xfrm>
            <a:off x="4615795" y="1259437"/>
            <a:ext cx="3994475" cy="430887"/>
          </a:xfrm>
          <a:prstGeom prst="rect">
            <a:avLst/>
          </a:prstGeom>
          <a:noFill/>
        </p:spPr>
        <p:txBody>
          <a:bodyPr wrap="square" rtlCol="0">
            <a:spAutoFit/>
          </a:bodyPr>
          <a:lstStyle/>
          <a:p>
            <a:pPr algn="ctr"/>
            <a:r>
              <a:rPr lang="en-US" sz="2200" b="1" dirty="0" smtClean="0">
                <a:solidFill>
                  <a:schemeClr val="accent1">
                    <a:lumMod val="50000"/>
                  </a:schemeClr>
                </a:solidFill>
                <a:effectLst>
                  <a:glow rad="101600">
                    <a:srgbClr val="FFFFFF">
                      <a:alpha val="60000"/>
                    </a:srgbClr>
                  </a:glow>
                </a:effectLst>
              </a:rPr>
              <a:t>Life stage Marketing</a:t>
            </a:r>
            <a:endParaRPr lang="en-US" sz="2200" b="1" dirty="0">
              <a:solidFill>
                <a:schemeClr val="accent1">
                  <a:lumMod val="50000"/>
                </a:schemeClr>
              </a:solidFill>
              <a:effectLst>
                <a:glow rad="101600">
                  <a:srgbClr val="FFFFFF">
                    <a:alpha val="60000"/>
                  </a:srgbClr>
                </a:glow>
              </a:effectLst>
            </a:endParaRPr>
          </a:p>
        </p:txBody>
      </p:sp>
      <p:grpSp>
        <p:nvGrpSpPr>
          <p:cNvPr id="12" name="Group 49"/>
          <p:cNvGrpSpPr/>
          <p:nvPr/>
        </p:nvGrpSpPr>
        <p:grpSpPr bwMode="gray">
          <a:xfrm>
            <a:off x="3066410" y="934733"/>
            <a:ext cx="1136636" cy="1071680"/>
            <a:chOff x="1066800" y="1371600"/>
            <a:chExt cx="1097280" cy="1097280"/>
          </a:xfrm>
        </p:grpSpPr>
        <p:sp>
          <p:nvSpPr>
            <p:cNvPr id="13" name="Oval 12"/>
            <p:cNvSpPr/>
            <p:nvPr/>
          </p:nvSpPr>
          <p:spPr bwMode="gray">
            <a:xfrm>
              <a:off x="1066800" y="1371600"/>
              <a:ext cx="1097280" cy="1097280"/>
            </a:xfrm>
            <a:prstGeom prst="ellipse">
              <a:avLst/>
            </a:prstGeom>
            <a:gradFill>
              <a:gsLst>
                <a:gs pos="0">
                  <a:srgbClr val="CFCFCF"/>
                </a:gs>
                <a:gs pos="43000">
                  <a:schemeClr val="dk1">
                    <a:tint val="37000"/>
                    <a:satMod val="300000"/>
                  </a:schemeClr>
                </a:gs>
                <a:gs pos="100000">
                  <a:schemeClr val="dk1">
                    <a:tint val="15000"/>
                    <a:satMod val="350000"/>
                  </a:schemeClr>
                </a:gs>
              </a:gsLst>
              <a:lin ang="16200000" scaled="1"/>
            </a:gradFill>
            <a:ln>
              <a:noFill/>
            </a:ln>
            <a:effectLst>
              <a:outerShdw blurRad="149987" dist="127000" dir="8460000" algn="ctr">
                <a:srgbClr val="000000">
                  <a:alpha val="27000"/>
                </a:srgbClr>
              </a:outerShdw>
            </a:effectLst>
            <a:scene3d>
              <a:camera prst="orthographicFront">
                <a:rot lat="0" lon="0" rev="0"/>
              </a:camera>
              <a:lightRig rig="contrasting" dir="t">
                <a:rot lat="0" lon="0" rev="13800000"/>
              </a:lightRig>
            </a:scene3d>
            <a:sp3d prstMaterial="metal">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Oval 13"/>
            <p:cNvSpPr/>
            <p:nvPr/>
          </p:nvSpPr>
          <p:spPr bwMode="gray">
            <a:xfrm>
              <a:off x="1181100" y="1485900"/>
              <a:ext cx="868680" cy="868680"/>
            </a:xfrm>
            <a:prstGeom prst="ellipse">
              <a:avLst/>
            </a:prstGeom>
            <a:gradFill flip="none" rotWithShape="1">
              <a:gsLst>
                <a:gs pos="30000">
                  <a:schemeClr val="accent1"/>
                </a:gs>
                <a:gs pos="100000">
                  <a:schemeClr val="accent1">
                    <a:lumMod val="50000"/>
                  </a:schemeClr>
                </a:gs>
              </a:gsLst>
              <a:lin ang="5400000" scaled="1"/>
              <a:tileRect/>
            </a:gradFill>
            <a:ln w="12700">
              <a:solidFill>
                <a:srgbClr val="FFFFFF"/>
              </a:solidFill>
            </a:ln>
            <a:effectLst>
              <a:innerShdw blurRad="63500" dist="50800" dir="16200000">
                <a:prstClr val="black">
                  <a:alpha val="50000"/>
                </a:prstClr>
              </a:innerShdw>
            </a:effectLst>
            <a:scene3d>
              <a:camera prst="orthographicFront">
                <a:rot lat="0" lon="0" rev="0"/>
              </a:camera>
              <a:lightRig rig="contrasting" dir="t">
                <a:rot lat="0" lon="0" rev="60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6" name="Group 62"/>
          <p:cNvGrpSpPr/>
          <p:nvPr/>
        </p:nvGrpSpPr>
        <p:grpSpPr bwMode="gray">
          <a:xfrm>
            <a:off x="4620986" y="2050693"/>
            <a:ext cx="1005840" cy="1005840"/>
            <a:chOff x="1066800" y="1371600"/>
            <a:chExt cx="1097280" cy="1097280"/>
          </a:xfrm>
        </p:grpSpPr>
        <p:sp>
          <p:nvSpPr>
            <p:cNvPr id="20" name="Oval 19"/>
            <p:cNvSpPr/>
            <p:nvPr/>
          </p:nvSpPr>
          <p:spPr bwMode="gray">
            <a:xfrm>
              <a:off x="1066800" y="1371600"/>
              <a:ext cx="1097280" cy="1097280"/>
            </a:xfrm>
            <a:prstGeom prst="ellipse">
              <a:avLst/>
            </a:prstGeom>
            <a:gradFill>
              <a:gsLst>
                <a:gs pos="0">
                  <a:srgbClr val="B2B2B2"/>
                </a:gs>
                <a:gs pos="43000">
                  <a:schemeClr val="dk1">
                    <a:tint val="37000"/>
                    <a:satMod val="300000"/>
                  </a:schemeClr>
                </a:gs>
                <a:gs pos="100000">
                  <a:schemeClr val="dk1">
                    <a:tint val="15000"/>
                    <a:satMod val="350000"/>
                  </a:schemeClr>
                </a:gs>
              </a:gsLst>
              <a:lin ang="16200000" scaled="1"/>
            </a:gradFill>
            <a:ln>
              <a:noFill/>
            </a:ln>
            <a:effectLst>
              <a:outerShdw blurRad="149987" dist="127000" dir="8460000" algn="ctr">
                <a:srgbClr val="000000">
                  <a:alpha val="27000"/>
                </a:srgbClr>
              </a:outerShdw>
            </a:effectLst>
            <a:scene3d>
              <a:camera prst="orthographicFront">
                <a:rot lat="0" lon="0" rev="0"/>
              </a:camera>
              <a:lightRig rig="contrasting" dir="t">
                <a:rot lat="0" lon="0" rev="13800000"/>
              </a:lightRig>
            </a:scene3d>
            <a:sp3d prstMaterial="metal">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Oval 20"/>
            <p:cNvSpPr/>
            <p:nvPr/>
          </p:nvSpPr>
          <p:spPr bwMode="gray">
            <a:xfrm>
              <a:off x="1181100" y="1485900"/>
              <a:ext cx="868680" cy="868680"/>
            </a:xfrm>
            <a:prstGeom prst="ellipse">
              <a:avLst/>
            </a:prstGeom>
            <a:solidFill>
              <a:schemeClr val="accent6">
                <a:lumMod val="75000"/>
              </a:schemeClr>
            </a:solidFill>
            <a:ln w="12700">
              <a:solidFill>
                <a:srgbClr val="FFFFFF"/>
              </a:solidFill>
            </a:ln>
            <a:effectLst>
              <a:innerShdw blurRad="63500" dist="50800" dir="16200000">
                <a:prstClr val="black">
                  <a:alpha val="50000"/>
                </a:prstClr>
              </a:innerShdw>
            </a:effectLst>
            <a:scene3d>
              <a:camera prst="orthographicFront">
                <a:rot lat="0" lon="0" rev="0"/>
              </a:camera>
              <a:lightRig rig="contrasting" dir="t">
                <a:rot lat="0" lon="0" rev="60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2" name="Rounded Rectangle 21"/>
          <p:cNvSpPr/>
          <p:nvPr/>
        </p:nvSpPr>
        <p:spPr bwMode="gray">
          <a:xfrm>
            <a:off x="3712882" y="3192465"/>
            <a:ext cx="5403904" cy="822960"/>
          </a:xfrm>
          <a:prstGeom prst="roundRect">
            <a:avLst/>
          </a:prstGeom>
          <a:gradFill>
            <a:gsLst>
              <a:gs pos="0">
                <a:schemeClr val="accent3">
                  <a:lumMod val="60000"/>
                  <a:lumOff val="40000"/>
                </a:schemeClr>
              </a:gs>
              <a:gs pos="43000">
                <a:srgbClr val="FFFFFF"/>
              </a:gs>
              <a:gs pos="100000">
                <a:srgbClr val="FFFFFF"/>
              </a:gs>
            </a:gsLst>
            <a:lin ang="0" scaled="1"/>
          </a:gradFill>
          <a:ln w="508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4240901" y="3247925"/>
            <a:ext cx="4523764" cy="769441"/>
          </a:xfrm>
          <a:prstGeom prst="rect">
            <a:avLst/>
          </a:prstGeom>
          <a:noFill/>
        </p:spPr>
        <p:txBody>
          <a:bodyPr wrap="square" rtlCol="0">
            <a:spAutoFit/>
          </a:bodyPr>
          <a:lstStyle/>
          <a:p>
            <a:pPr algn="ctr"/>
            <a:r>
              <a:rPr lang="en-US" sz="2200" b="1" dirty="0" smtClean="0">
                <a:solidFill>
                  <a:schemeClr val="tx1">
                    <a:lumMod val="50000"/>
                    <a:lumOff val="50000"/>
                  </a:schemeClr>
                </a:solidFill>
              </a:rPr>
              <a:t>Identify best customers, reduce attrition</a:t>
            </a:r>
            <a:endParaRPr lang="en-US" sz="2200" b="1" dirty="0">
              <a:solidFill>
                <a:schemeClr val="tx1">
                  <a:lumMod val="50000"/>
                  <a:lumOff val="50000"/>
                </a:schemeClr>
              </a:solidFill>
            </a:endParaRPr>
          </a:p>
        </p:txBody>
      </p:sp>
      <p:grpSp>
        <p:nvGrpSpPr>
          <p:cNvPr id="26" name="Group 65"/>
          <p:cNvGrpSpPr/>
          <p:nvPr/>
        </p:nvGrpSpPr>
        <p:grpSpPr bwMode="gray">
          <a:xfrm>
            <a:off x="3066410" y="3101025"/>
            <a:ext cx="1005840" cy="1005840"/>
            <a:chOff x="1066800" y="1371600"/>
            <a:chExt cx="1097280" cy="1097280"/>
          </a:xfrm>
        </p:grpSpPr>
        <p:sp>
          <p:nvSpPr>
            <p:cNvPr id="28" name="Oval 27"/>
            <p:cNvSpPr/>
            <p:nvPr/>
          </p:nvSpPr>
          <p:spPr bwMode="gray">
            <a:xfrm>
              <a:off x="1066800" y="1371600"/>
              <a:ext cx="1097280" cy="1097280"/>
            </a:xfrm>
            <a:prstGeom prst="ellipse">
              <a:avLst/>
            </a:prstGeom>
            <a:gradFill>
              <a:gsLst>
                <a:gs pos="0">
                  <a:srgbClr val="B2B2B2"/>
                </a:gs>
                <a:gs pos="43000">
                  <a:schemeClr val="dk1">
                    <a:tint val="37000"/>
                    <a:satMod val="300000"/>
                  </a:schemeClr>
                </a:gs>
                <a:gs pos="100000">
                  <a:schemeClr val="dk1">
                    <a:tint val="15000"/>
                    <a:satMod val="350000"/>
                  </a:schemeClr>
                </a:gs>
              </a:gsLst>
              <a:lin ang="16200000" scaled="1"/>
            </a:gradFill>
            <a:ln>
              <a:noFill/>
            </a:ln>
            <a:effectLst>
              <a:outerShdw blurRad="149987" dist="127000" dir="8460000" algn="ctr">
                <a:srgbClr val="000000">
                  <a:alpha val="27000"/>
                </a:srgbClr>
              </a:outerShdw>
            </a:effectLst>
            <a:scene3d>
              <a:camera prst="orthographicFront">
                <a:rot lat="0" lon="0" rev="0"/>
              </a:camera>
              <a:lightRig rig="contrasting" dir="t">
                <a:rot lat="0" lon="0" rev="13800000"/>
              </a:lightRig>
            </a:scene3d>
            <a:sp3d prstMaterial="metal">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bwMode="gray">
            <a:xfrm>
              <a:off x="1181100" y="1485900"/>
              <a:ext cx="868680" cy="868680"/>
            </a:xfrm>
            <a:prstGeom prst="ellipse">
              <a:avLst/>
            </a:prstGeom>
            <a:gradFill flip="none" rotWithShape="1">
              <a:gsLst>
                <a:gs pos="30000">
                  <a:schemeClr val="accent3"/>
                </a:gs>
                <a:gs pos="100000">
                  <a:schemeClr val="accent3">
                    <a:lumMod val="50000"/>
                  </a:schemeClr>
                </a:gs>
              </a:gsLst>
              <a:lin ang="5400000" scaled="1"/>
              <a:tileRect/>
            </a:gradFill>
            <a:ln w="12700">
              <a:solidFill>
                <a:srgbClr val="FFFFFF"/>
              </a:solidFill>
            </a:ln>
            <a:effectLst>
              <a:innerShdw blurRad="63500" dist="50800" dir="16200000">
                <a:prstClr val="black">
                  <a:alpha val="50000"/>
                </a:prstClr>
              </a:innerShdw>
            </a:effectLst>
            <a:scene3d>
              <a:camera prst="orthographicFront">
                <a:rot lat="0" lon="0" rev="0"/>
              </a:camera>
              <a:lightRig rig="contrasting" dir="t">
                <a:rot lat="0" lon="0" rev="60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30" name="Rounded Rectangle 29"/>
          <p:cNvSpPr/>
          <p:nvPr/>
        </p:nvSpPr>
        <p:spPr bwMode="gray">
          <a:xfrm>
            <a:off x="5230586" y="4236404"/>
            <a:ext cx="5403904" cy="822960"/>
          </a:xfrm>
          <a:prstGeom prst="roundRect">
            <a:avLst/>
          </a:prstGeom>
          <a:gradFill>
            <a:gsLst>
              <a:gs pos="0">
                <a:schemeClr val="accent4">
                  <a:lumMod val="60000"/>
                  <a:lumOff val="40000"/>
                </a:schemeClr>
              </a:gs>
              <a:gs pos="43000">
                <a:srgbClr val="FFFFFF"/>
              </a:gs>
              <a:gs pos="100000">
                <a:srgbClr val="FFFFFF"/>
              </a:gs>
            </a:gsLst>
            <a:lin ang="0" scaled="1"/>
          </a:gradFill>
          <a:ln w="508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TextBox 31"/>
          <p:cNvSpPr txBox="1"/>
          <p:nvPr/>
        </p:nvSpPr>
        <p:spPr>
          <a:xfrm>
            <a:off x="5731601" y="4261549"/>
            <a:ext cx="5097194" cy="769441"/>
          </a:xfrm>
          <a:prstGeom prst="rect">
            <a:avLst/>
          </a:prstGeom>
          <a:noFill/>
        </p:spPr>
        <p:txBody>
          <a:bodyPr wrap="square" rtlCol="0">
            <a:spAutoFit/>
          </a:bodyPr>
          <a:lstStyle/>
          <a:p>
            <a:pPr algn="ctr"/>
            <a:r>
              <a:rPr lang="en-US" sz="2200" b="1" dirty="0" smtClean="0">
                <a:solidFill>
                  <a:schemeClr val="accent4">
                    <a:lumMod val="75000"/>
                  </a:schemeClr>
                </a:solidFill>
              </a:rPr>
              <a:t>More </a:t>
            </a:r>
            <a:r>
              <a:rPr lang="en-US" sz="2200" b="1" dirty="0">
                <a:solidFill>
                  <a:schemeClr val="accent4">
                    <a:lumMod val="75000"/>
                  </a:schemeClr>
                </a:solidFill>
              </a:rPr>
              <a:t>informed </a:t>
            </a:r>
            <a:r>
              <a:rPr lang="en-US" sz="2200" b="1" dirty="0" smtClean="0">
                <a:solidFill>
                  <a:schemeClr val="accent4">
                    <a:lumMod val="75000"/>
                  </a:schemeClr>
                </a:solidFill>
              </a:rPr>
              <a:t>marketing and Sales </a:t>
            </a:r>
            <a:r>
              <a:rPr lang="en-US" sz="2200" b="1" dirty="0">
                <a:solidFill>
                  <a:schemeClr val="accent4">
                    <a:lumMod val="75000"/>
                  </a:schemeClr>
                </a:solidFill>
              </a:rPr>
              <a:t>decisions</a:t>
            </a:r>
          </a:p>
        </p:txBody>
      </p:sp>
      <p:sp>
        <p:nvSpPr>
          <p:cNvPr id="33" name="Rounded Rectangle 32"/>
          <p:cNvSpPr/>
          <p:nvPr/>
        </p:nvSpPr>
        <p:spPr bwMode="gray">
          <a:xfrm>
            <a:off x="3789082" y="5310579"/>
            <a:ext cx="5403904" cy="822960"/>
          </a:xfrm>
          <a:prstGeom prst="roundRect">
            <a:avLst/>
          </a:prstGeom>
          <a:gradFill>
            <a:gsLst>
              <a:gs pos="0">
                <a:schemeClr val="accent5">
                  <a:lumMod val="60000"/>
                  <a:lumOff val="40000"/>
                </a:schemeClr>
              </a:gs>
              <a:gs pos="84000">
                <a:srgbClr val="FFFFFF"/>
              </a:gs>
              <a:gs pos="68000">
                <a:srgbClr val="FFFFFF"/>
              </a:gs>
            </a:gsLst>
            <a:lin ang="0" scaled="1"/>
          </a:gradFill>
          <a:ln w="508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TextBox 34"/>
          <p:cNvSpPr txBox="1"/>
          <p:nvPr/>
        </p:nvSpPr>
        <p:spPr>
          <a:xfrm>
            <a:off x="4240901" y="5367981"/>
            <a:ext cx="4418068" cy="430887"/>
          </a:xfrm>
          <a:prstGeom prst="rect">
            <a:avLst/>
          </a:prstGeom>
          <a:noFill/>
        </p:spPr>
        <p:txBody>
          <a:bodyPr wrap="square" rtlCol="0">
            <a:spAutoFit/>
          </a:bodyPr>
          <a:lstStyle/>
          <a:p>
            <a:pPr algn="ctr"/>
            <a:r>
              <a:rPr lang="en-US" sz="2200" b="1" dirty="0" smtClean="0">
                <a:solidFill>
                  <a:schemeClr val="accent5">
                    <a:lumMod val="50000"/>
                  </a:schemeClr>
                </a:solidFill>
              </a:rPr>
              <a:t>Effective and Efficient Targeting</a:t>
            </a:r>
            <a:endParaRPr lang="en-US" sz="2200" b="1" dirty="0">
              <a:solidFill>
                <a:schemeClr val="accent5">
                  <a:lumMod val="50000"/>
                </a:schemeClr>
              </a:solidFill>
            </a:endParaRPr>
          </a:p>
        </p:txBody>
      </p:sp>
      <p:grpSp>
        <p:nvGrpSpPr>
          <p:cNvPr id="37" name="Group 109"/>
          <p:cNvGrpSpPr/>
          <p:nvPr/>
        </p:nvGrpSpPr>
        <p:grpSpPr bwMode="gray">
          <a:xfrm>
            <a:off x="4620986" y="4144964"/>
            <a:ext cx="1005840" cy="1005840"/>
            <a:chOff x="1066800" y="1371600"/>
            <a:chExt cx="1097280" cy="1097280"/>
          </a:xfrm>
        </p:grpSpPr>
        <p:sp>
          <p:nvSpPr>
            <p:cNvPr id="42" name="Oval 41"/>
            <p:cNvSpPr/>
            <p:nvPr/>
          </p:nvSpPr>
          <p:spPr bwMode="gray">
            <a:xfrm>
              <a:off x="1066800" y="1371600"/>
              <a:ext cx="1097280" cy="1097280"/>
            </a:xfrm>
            <a:prstGeom prst="ellipse">
              <a:avLst/>
            </a:prstGeom>
            <a:gradFill>
              <a:gsLst>
                <a:gs pos="0">
                  <a:srgbClr val="B2B2B2"/>
                </a:gs>
                <a:gs pos="43000">
                  <a:schemeClr val="dk1">
                    <a:tint val="37000"/>
                    <a:satMod val="300000"/>
                  </a:schemeClr>
                </a:gs>
                <a:gs pos="100000">
                  <a:schemeClr val="dk1">
                    <a:tint val="15000"/>
                    <a:satMod val="350000"/>
                  </a:schemeClr>
                </a:gs>
              </a:gsLst>
              <a:lin ang="16200000" scaled="1"/>
            </a:gradFill>
            <a:ln>
              <a:noFill/>
            </a:ln>
            <a:effectLst>
              <a:outerShdw blurRad="149987" dist="127000" dir="8460000" algn="ctr">
                <a:srgbClr val="000000">
                  <a:alpha val="27000"/>
                </a:srgbClr>
              </a:outerShdw>
            </a:effectLst>
            <a:scene3d>
              <a:camera prst="orthographicFront">
                <a:rot lat="0" lon="0" rev="0"/>
              </a:camera>
              <a:lightRig rig="contrasting" dir="t">
                <a:rot lat="0" lon="0" rev="13800000"/>
              </a:lightRig>
            </a:scene3d>
            <a:sp3d prstMaterial="metal">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p:nvPr/>
          </p:nvSpPr>
          <p:spPr bwMode="gray">
            <a:xfrm>
              <a:off x="1181100" y="1485900"/>
              <a:ext cx="868680" cy="868680"/>
            </a:xfrm>
            <a:prstGeom prst="ellipse">
              <a:avLst/>
            </a:prstGeom>
            <a:gradFill flip="none" rotWithShape="1">
              <a:gsLst>
                <a:gs pos="30000">
                  <a:schemeClr val="accent4"/>
                </a:gs>
                <a:gs pos="100000">
                  <a:schemeClr val="accent4">
                    <a:lumMod val="50000"/>
                  </a:schemeClr>
                </a:gs>
              </a:gsLst>
              <a:lin ang="5400000" scaled="1"/>
              <a:tileRect/>
            </a:gradFill>
            <a:ln w="12700">
              <a:solidFill>
                <a:srgbClr val="FFFFFF"/>
              </a:solidFill>
            </a:ln>
            <a:effectLst>
              <a:innerShdw blurRad="63500" dist="50800" dir="16200000">
                <a:prstClr val="black">
                  <a:alpha val="50000"/>
                </a:prstClr>
              </a:innerShdw>
            </a:effectLst>
            <a:scene3d>
              <a:camera prst="orthographicFront">
                <a:rot lat="0" lon="0" rev="0"/>
              </a:camera>
              <a:lightRig rig="contrasting" dir="t">
                <a:rot lat="0" lon="0" rev="60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5" name="Group 119"/>
          <p:cNvGrpSpPr/>
          <p:nvPr/>
        </p:nvGrpSpPr>
        <p:grpSpPr bwMode="gray">
          <a:xfrm>
            <a:off x="3146146" y="5219139"/>
            <a:ext cx="1005840" cy="1005840"/>
            <a:chOff x="1066800" y="1371600"/>
            <a:chExt cx="1097280" cy="1097280"/>
          </a:xfrm>
        </p:grpSpPr>
        <p:sp>
          <p:nvSpPr>
            <p:cNvPr id="47" name="Oval 46"/>
            <p:cNvSpPr/>
            <p:nvPr/>
          </p:nvSpPr>
          <p:spPr bwMode="gray">
            <a:xfrm>
              <a:off x="1066800" y="1371600"/>
              <a:ext cx="1097280" cy="1097280"/>
            </a:xfrm>
            <a:prstGeom prst="ellipse">
              <a:avLst/>
            </a:prstGeom>
            <a:gradFill>
              <a:gsLst>
                <a:gs pos="0">
                  <a:srgbClr val="B2B2B2"/>
                </a:gs>
                <a:gs pos="43000">
                  <a:schemeClr val="dk1">
                    <a:tint val="37000"/>
                    <a:satMod val="300000"/>
                  </a:schemeClr>
                </a:gs>
                <a:gs pos="100000">
                  <a:schemeClr val="dk1">
                    <a:tint val="15000"/>
                    <a:satMod val="350000"/>
                  </a:schemeClr>
                </a:gs>
              </a:gsLst>
              <a:lin ang="16200000" scaled="1"/>
            </a:gradFill>
            <a:ln>
              <a:noFill/>
            </a:ln>
            <a:effectLst>
              <a:outerShdw blurRad="149987" dist="127000" dir="8460000" algn="ctr">
                <a:srgbClr val="000000">
                  <a:alpha val="27000"/>
                </a:srgbClr>
              </a:outerShdw>
            </a:effectLst>
            <a:scene3d>
              <a:camera prst="orthographicFront">
                <a:rot lat="0" lon="0" rev="0"/>
              </a:camera>
              <a:lightRig rig="contrasting" dir="t">
                <a:rot lat="0" lon="0" rev="13800000"/>
              </a:lightRig>
            </a:scene3d>
            <a:sp3d prstMaterial="metal">
              <a:bevelT w="254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Oval 47"/>
            <p:cNvSpPr/>
            <p:nvPr/>
          </p:nvSpPr>
          <p:spPr bwMode="gray">
            <a:xfrm>
              <a:off x="1181100" y="1485900"/>
              <a:ext cx="868680" cy="868680"/>
            </a:xfrm>
            <a:prstGeom prst="ellipse">
              <a:avLst/>
            </a:prstGeom>
            <a:gradFill flip="none" rotWithShape="1">
              <a:gsLst>
                <a:gs pos="93000">
                  <a:schemeClr val="accent5"/>
                </a:gs>
                <a:gs pos="100000">
                  <a:schemeClr val="accent5">
                    <a:lumMod val="50000"/>
                  </a:schemeClr>
                </a:gs>
              </a:gsLst>
              <a:lin ang="5400000" scaled="1"/>
              <a:tileRect/>
            </a:gradFill>
            <a:ln w="12700">
              <a:solidFill>
                <a:srgbClr val="FFFFFF"/>
              </a:solidFill>
            </a:ln>
            <a:effectLst>
              <a:innerShdw blurRad="63500" dist="50800" dir="16200000">
                <a:prstClr val="black">
                  <a:alpha val="50000"/>
                </a:prstClr>
              </a:innerShdw>
            </a:effectLst>
            <a:scene3d>
              <a:camera prst="orthographicFront">
                <a:rot lat="0" lon="0" rev="0"/>
              </a:camera>
              <a:lightRig rig="contrasting" dir="t">
                <a:rot lat="0" lon="0" rev="60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1185" y="1051343"/>
            <a:ext cx="946685" cy="79741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0506" y="2197629"/>
            <a:ext cx="782503" cy="65912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9491" y="3334609"/>
            <a:ext cx="599677" cy="505122"/>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1667" y="4351687"/>
            <a:ext cx="758093" cy="63856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00690" y="5422330"/>
            <a:ext cx="696752" cy="586891"/>
          </a:xfrm>
          <a:prstGeom prst="rect">
            <a:avLst/>
          </a:prstGeom>
        </p:spPr>
      </p:pic>
    </p:spTree>
    <p:extLst>
      <p:ext uri="{BB962C8B-B14F-4D97-AF65-F5344CB8AC3E}">
        <p14:creationId xmlns:p14="http://schemas.microsoft.com/office/powerpoint/2010/main" val="3213721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0851" y="27643"/>
            <a:ext cx="8229600" cy="792162"/>
          </a:xfrm>
        </p:spPr>
        <p:txBody>
          <a:bodyPr>
            <a:normAutofit/>
          </a:bodyPr>
          <a:lstStyle/>
          <a:p>
            <a:r>
              <a:rPr lang="en-US" b="1" dirty="0" smtClean="0"/>
              <a:t>Scoring Methodology</a:t>
            </a:r>
            <a:endParaRPr lang="en-US" b="1" dirty="0"/>
          </a:p>
        </p:txBody>
      </p:sp>
      <p:sp>
        <p:nvSpPr>
          <p:cNvPr id="7" name="Rectangle 6"/>
          <p:cNvSpPr/>
          <p:nvPr/>
        </p:nvSpPr>
        <p:spPr>
          <a:xfrm>
            <a:off x="962188" y="964633"/>
            <a:ext cx="7641836" cy="1179105"/>
          </a:xfrm>
          <a:prstGeom prst="rect">
            <a:avLst/>
          </a:prstGeom>
        </p:spPr>
        <p:txBody>
          <a:bodyPr wrap="none">
            <a:spAutoFit/>
          </a:bodyPr>
          <a:lstStyle/>
          <a:p>
            <a:pPr marL="457200" marR="0">
              <a:lnSpc>
                <a:spcPct val="107000"/>
              </a:lnSpc>
              <a:spcBef>
                <a:spcPts val="0"/>
              </a:spcBef>
              <a:spcAft>
                <a:spcPts val="800"/>
              </a:spcAft>
            </a:pPr>
            <a:r>
              <a:rPr lang="en-US" sz="6600" b="1" dirty="0" smtClean="0">
                <a:latin typeface="Calibri" panose="020F0502020204030204" pitchFamily="34" charset="0"/>
                <a:ea typeface="Calibri" panose="020F0502020204030204" pitchFamily="34" charset="0"/>
                <a:cs typeface="Times New Roman" panose="02020603050405020304" pitchFamily="18" charset="0"/>
              </a:rPr>
              <a:t>[∑</a:t>
            </a:r>
            <a:r>
              <a:rPr lang="en-US" sz="2400" b="1" dirty="0" smtClean="0">
                <a:latin typeface="Calibri" panose="020F0502020204030204" pitchFamily="34" charset="0"/>
                <a:ea typeface="Calibri" panose="020F0502020204030204" pitchFamily="34" charset="0"/>
                <a:cs typeface="Times New Roman" panose="02020603050405020304" pitchFamily="18" charset="0"/>
              </a:rPr>
              <a:t>C</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i</a:t>
            </a:r>
            <a:r>
              <a:rPr lang="en-US" sz="2400" b="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err="1" smtClean="0">
                <a:latin typeface="Calibri" panose="020F0502020204030204" pitchFamily="34" charset="0"/>
                <a:ea typeface="Calibri" panose="020F0502020204030204" pitchFamily="34" charset="0"/>
                <a:cs typeface="Times New Roman" panose="02020603050405020304" pitchFamily="18" charset="0"/>
              </a:rPr>
              <a:t>CT</a:t>
            </a:r>
            <a:r>
              <a:rPr lang="en-US" sz="3200" b="1" baseline="-25000" dirty="0" err="1" smtClean="0">
                <a:latin typeface="Calibri" panose="020F0502020204030204" pitchFamily="34" charset="0"/>
                <a:ea typeface="Calibri" panose="020F0502020204030204" pitchFamily="34" charset="0"/>
                <a:cs typeface="Times New Roman" panose="02020603050405020304" pitchFamily="18" charset="0"/>
              </a:rPr>
              <a:t>i</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err="1" smtClean="0">
                <a:latin typeface="Calibri" panose="020F0502020204030204" pitchFamily="34" charset="0"/>
                <a:ea typeface="Calibri" panose="020F0502020204030204" pitchFamily="34" charset="0"/>
                <a:cs typeface="Times New Roman" panose="02020603050405020304" pitchFamily="18" charset="0"/>
              </a:rPr>
              <a:t>CI</a:t>
            </a:r>
            <a:r>
              <a:rPr lang="en-US" sz="3200" b="1" baseline="-25000" dirty="0" err="1" smtClean="0">
                <a:latin typeface="Calibri" panose="020F0502020204030204" pitchFamily="34" charset="0"/>
                <a:ea typeface="Calibri" panose="020F0502020204030204" pitchFamily="34" charset="0"/>
                <a:cs typeface="Times New Roman" panose="02020603050405020304" pitchFamily="18" charset="0"/>
              </a:rPr>
              <a:t>i</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err="1" smtClean="0">
                <a:latin typeface="Calibri" panose="020F0502020204030204" pitchFamily="34" charset="0"/>
                <a:ea typeface="Calibri" panose="020F0502020204030204" pitchFamily="34" charset="0"/>
                <a:cs typeface="Times New Roman" panose="02020603050405020304" pitchFamily="18" charset="0"/>
              </a:rPr>
              <a:t>Ret</a:t>
            </a:r>
            <a:r>
              <a:rPr lang="en-US" sz="3200" b="1" baseline="-25000" dirty="0" err="1" smtClean="0">
                <a:latin typeface="Calibri" panose="020F0502020204030204" pitchFamily="34" charset="0"/>
                <a:ea typeface="Calibri" panose="020F0502020204030204" pitchFamily="34" charset="0"/>
                <a:cs typeface="Times New Roman" panose="02020603050405020304" pitchFamily="18" charset="0"/>
              </a:rPr>
              <a:t>i</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 Rem</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i </a:t>
            </a:r>
            <a:r>
              <a:rPr lang="en-US" sz="2400" b="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D</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i </a:t>
            </a:r>
            <a:r>
              <a:rPr lang="en-US" sz="2400" b="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err="1" smtClean="0">
                <a:latin typeface="Calibri" panose="020F0502020204030204" pitchFamily="34" charset="0"/>
                <a:ea typeface="Calibri" panose="020F0502020204030204" pitchFamily="34" charset="0"/>
                <a:cs typeface="Times New Roman" panose="02020603050405020304" pitchFamily="18" charset="0"/>
              </a:rPr>
              <a:t>CP</a:t>
            </a:r>
            <a:r>
              <a:rPr lang="en-US" sz="3200" b="1" baseline="-25000" dirty="0" err="1" smtClean="0">
                <a:latin typeface="Calibri" panose="020F0502020204030204" pitchFamily="34" charset="0"/>
                <a:ea typeface="Calibri" panose="020F0502020204030204" pitchFamily="34" charset="0"/>
                <a:cs typeface="Times New Roman" panose="02020603050405020304" pitchFamily="18" charset="0"/>
              </a:rPr>
              <a:t>i</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 L</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i </a:t>
            </a:r>
            <a:r>
              <a:rPr lang="en-US" sz="2400" b="1" dirty="0" smtClean="0">
                <a:latin typeface="Calibri" panose="020F0502020204030204" pitchFamily="34" charset="0"/>
                <a:ea typeface="Calibri" panose="020F0502020204030204" pitchFamily="34" charset="0"/>
                <a:cs typeface="Times New Roman" panose="02020603050405020304" pitchFamily="18" charset="0"/>
              </a:rPr>
              <a:t>+ S</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i </a:t>
            </a:r>
            <a:r>
              <a:rPr lang="en-US" sz="2400" b="1" dirty="0" smtClean="0">
                <a:latin typeface="Calibri" panose="020F0502020204030204" pitchFamily="34" charset="0"/>
                <a:ea typeface="Calibri" panose="020F0502020204030204" pitchFamily="34" charset="0"/>
                <a:cs typeface="Times New Roman" panose="02020603050405020304" pitchFamily="18" charset="0"/>
              </a:rPr>
              <a:t>+ P</a:t>
            </a:r>
            <a:r>
              <a:rPr lang="en-US" sz="3200" b="1" baseline="-25000" dirty="0" smtClean="0">
                <a:latin typeface="Calibri" panose="020F0502020204030204" pitchFamily="34" charset="0"/>
                <a:ea typeface="Calibri" panose="020F0502020204030204" pitchFamily="34" charset="0"/>
                <a:cs typeface="Times New Roman" panose="02020603050405020304" pitchFamily="18" charset="0"/>
              </a:rPr>
              <a:t>i </a:t>
            </a:r>
            <a:r>
              <a:rPr lang="en-US" sz="3200" b="1" dirty="0" smtClean="0">
                <a:latin typeface="Calibri" panose="020F0502020204030204" pitchFamily="34" charset="0"/>
                <a:ea typeface="Calibri" panose="020F0502020204030204" pitchFamily="34" charset="0"/>
                <a:cs typeface="Times New Roman" panose="02020603050405020304" pitchFamily="18" charset="0"/>
              </a:rPr>
              <a:t> </a:t>
            </a:r>
            <a:r>
              <a:rPr lang="en-US" sz="6600" b="1" dirty="0" smtClean="0">
                <a:latin typeface="Calibri" panose="020F0502020204030204" pitchFamily="34" charset="0"/>
                <a:ea typeface="Calibri" panose="020F0502020204030204" pitchFamily="34" charset="0"/>
                <a:cs typeface="Times New Roman" panose="02020603050405020304" pitchFamily="18" charset="0"/>
              </a:rPr>
              <a:t>]</a:t>
            </a:r>
            <a:endParaRPr lang="en-US" sz="6600" b="1" baseline="-250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426777" y="2812659"/>
            <a:ext cx="2970724" cy="1326004"/>
          </a:xfrm>
          <a:prstGeom prst="rect">
            <a:avLst/>
          </a:prstGeom>
        </p:spPr>
        <p:txBody>
          <a:bodyPr wrap="square" anchor="ctr">
            <a:spAutoFit/>
          </a:bodyPr>
          <a:lstStyle/>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b="1" dirty="0" smtClean="0">
                <a:latin typeface="Calibri" panose="020F0502020204030204" pitchFamily="34" charset="0"/>
                <a:ea typeface="Calibri" panose="020F0502020204030204" pitchFamily="34" charset="0"/>
                <a:cs typeface="Times New Roman" panose="02020603050405020304" pitchFamily="18" charset="0"/>
              </a:rPr>
              <a:t>Channel </a:t>
            </a:r>
            <a:r>
              <a:rPr lang="en-US" sz="1000" b="1" dirty="0">
                <a:latin typeface="Calibri" panose="020F0502020204030204" pitchFamily="34" charset="0"/>
                <a:ea typeface="Calibri" panose="020F0502020204030204" pitchFamily="34" charset="0"/>
                <a:cs typeface="Times New Roman" panose="02020603050405020304" pitchFamily="18" charset="0"/>
              </a:rPr>
              <a:t>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a:latin typeface="Calibri" panose="020F0502020204030204" pitchFamily="34" charset="0"/>
                <a:ea typeface="Calibri" panose="020F0502020204030204" pitchFamily="34" charset="0"/>
                <a:cs typeface="Times New Roman" panose="02020603050405020304" pitchFamily="18" charset="0"/>
              </a:rPr>
              <a:t>C</a:t>
            </a:r>
            <a:r>
              <a:rPr lang="en-US" sz="1000" b="1" baseline="-25000" dirty="0">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b="1" dirty="0" smtClean="0">
                <a:latin typeface="Calibri" panose="020F0502020204030204" pitchFamily="34" charset="0"/>
                <a:ea typeface="Calibri" panose="020F0502020204030204" pitchFamily="34" charset="0"/>
                <a:cs typeface="Times New Roman" panose="02020603050405020304" pitchFamily="18" charset="0"/>
              </a:rPr>
              <a:t>Campaign </a:t>
            </a:r>
            <a:r>
              <a:rPr lang="en-US" sz="1000" b="1" dirty="0">
                <a:latin typeface="Calibri" panose="020F0502020204030204" pitchFamily="34" charset="0"/>
                <a:ea typeface="Calibri" panose="020F0502020204030204" pitchFamily="34" charset="0"/>
                <a:cs typeface="Times New Roman" panose="02020603050405020304" pitchFamily="18" charset="0"/>
              </a:rPr>
              <a:t>Type 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err="1">
                <a:latin typeface="Calibri" panose="020F0502020204030204" pitchFamily="34" charset="0"/>
                <a:ea typeface="Calibri" panose="020F0502020204030204" pitchFamily="34" charset="0"/>
                <a:cs typeface="Times New Roman" panose="02020603050405020304" pitchFamily="18" charset="0"/>
              </a:rPr>
              <a:t>CT</a:t>
            </a:r>
            <a:r>
              <a:rPr lang="en-US" sz="1000" b="1" baseline="-25000" dirty="0" err="1">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b="1" dirty="0" smtClean="0">
                <a:latin typeface="Calibri" panose="020F0502020204030204" pitchFamily="34" charset="0"/>
                <a:ea typeface="Calibri" panose="020F0502020204030204" pitchFamily="34" charset="0"/>
                <a:cs typeface="Times New Roman" panose="02020603050405020304" pitchFamily="18" charset="0"/>
              </a:rPr>
              <a:t>Campaign </a:t>
            </a:r>
            <a:r>
              <a:rPr lang="en-US" sz="1000" b="1" dirty="0">
                <a:latin typeface="Calibri" panose="020F0502020204030204" pitchFamily="34" charset="0"/>
                <a:ea typeface="Calibri" panose="020F0502020204030204" pitchFamily="34" charset="0"/>
                <a:cs typeface="Times New Roman" panose="02020603050405020304" pitchFamily="18" charset="0"/>
              </a:rPr>
              <a:t>Incentive 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err="1">
                <a:latin typeface="Calibri" panose="020F0502020204030204" pitchFamily="34" charset="0"/>
                <a:ea typeface="Calibri" panose="020F0502020204030204" pitchFamily="34" charset="0"/>
                <a:cs typeface="Times New Roman" panose="02020603050405020304" pitchFamily="18" charset="0"/>
              </a:rPr>
              <a:t>CI</a:t>
            </a:r>
            <a:r>
              <a:rPr lang="en-US" sz="1000" b="1" baseline="-25000" dirty="0" err="1">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b="1" dirty="0" smtClean="0">
                <a:latin typeface="Calibri" panose="020F0502020204030204" pitchFamily="34" charset="0"/>
                <a:ea typeface="Calibri" panose="020F0502020204030204" pitchFamily="34" charset="0"/>
                <a:cs typeface="Times New Roman" panose="02020603050405020304" pitchFamily="18" charset="0"/>
              </a:rPr>
              <a:t>Retry </a:t>
            </a:r>
            <a:r>
              <a:rPr lang="en-US" sz="1000" b="1" dirty="0">
                <a:latin typeface="Calibri" panose="020F0502020204030204" pitchFamily="34" charset="0"/>
                <a:ea typeface="Calibri" panose="020F0502020204030204" pitchFamily="34" charset="0"/>
                <a:cs typeface="Times New Roman" panose="02020603050405020304" pitchFamily="18" charset="0"/>
              </a:rPr>
              <a:t>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err="1">
                <a:latin typeface="Calibri" panose="020F0502020204030204" pitchFamily="34" charset="0"/>
                <a:ea typeface="Calibri" panose="020F0502020204030204" pitchFamily="34" charset="0"/>
                <a:cs typeface="Times New Roman" panose="02020603050405020304" pitchFamily="18" charset="0"/>
              </a:rPr>
              <a:t>Ret</a:t>
            </a:r>
            <a:r>
              <a:rPr lang="en-US" sz="1000" b="1" baseline="-25000" dirty="0" err="1">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Arial" panose="020B0604020202020204" pitchFamily="34" charset="0"/>
              <a:buChar char="•"/>
              <a:tabLst>
                <a:tab pos="457200" algn="l"/>
              </a:tabLst>
            </a:pPr>
            <a:r>
              <a:rPr lang="en-US" sz="1000" b="1" dirty="0">
                <a:latin typeface="Calibri" panose="020F0502020204030204" pitchFamily="34" charset="0"/>
                <a:ea typeface="Calibri" panose="020F0502020204030204" pitchFamily="34" charset="0"/>
                <a:cs typeface="Times New Roman" panose="02020603050405020304" pitchFamily="18" charset="0"/>
              </a:rPr>
              <a:t>Purchase Index (P</a:t>
            </a:r>
            <a:r>
              <a:rPr lang="en-US" sz="1000" b="1" baseline="-25000" dirty="0">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5397501" y="2806699"/>
            <a:ext cx="3010276" cy="1326004"/>
          </a:xfrm>
          <a:prstGeom prst="rect">
            <a:avLst/>
          </a:prstGeom>
        </p:spPr>
        <p:txBody>
          <a:bodyPr wrap="square">
            <a:spAutoFit/>
          </a:bodyPr>
          <a:lstStyle/>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b="1" dirty="0">
                <a:latin typeface="Calibri" panose="020F0502020204030204" pitchFamily="34" charset="0"/>
                <a:ea typeface="Calibri" panose="020F0502020204030204" pitchFamily="34" charset="0"/>
                <a:cs typeface="Times New Roman" panose="02020603050405020304" pitchFamily="18" charset="0"/>
              </a:rPr>
              <a:t>Remainder 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a:latin typeface="Calibri" panose="020F0502020204030204" pitchFamily="34" charset="0"/>
                <a:ea typeface="Calibri" panose="020F0502020204030204" pitchFamily="34" charset="0"/>
                <a:cs typeface="Times New Roman" panose="02020603050405020304" pitchFamily="18" charset="0"/>
              </a:rPr>
              <a:t>Rem</a:t>
            </a:r>
            <a:r>
              <a:rPr lang="en-US" sz="1000" b="1" baseline="-25000" dirty="0">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b="1" dirty="0" smtClean="0">
                <a:latin typeface="Calibri" panose="020F0502020204030204" pitchFamily="34" charset="0"/>
                <a:ea typeface="Calibri" panose="020F0502020204030204" pitchFamily="34" charset="0"/>
                <a:cs typeface="Times New Roman" panose="02020603050405020304" pitchFamily="18" charset="0"/>
              </a:rPr>
              <a:t>Depth </a:t>
            </a:r>
            <a:r>
              <a:rPr lang="en-US" sz="1000" b="1" dirty="0">
                <a:latin typeface="Calibri" panose="020F0502020204030204" pitchFamily="34" charset="0"/>
                <a:ea typeface="Calibri" panose="020F0502020204030204" pitchFamily="34" charset="0"/>
                <a:cs typeface="Times New Roman" panose="02020603050405020304" pitchFamily="18" charset="0"/>
              </a:rPr>
              <a:t>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err="1">
                <a:latin typeface="Calibri" panose="020F0502020204030204" pitchFamily="34" charset="0"/>
                <a:ea typeface="Calibri" panose="020F0502020204030204" pitchFamily="34" charset="0"/>
                <a:cs typeface="Times New Roman" panose="02020603050405020304" pitchFamily="18" charset="0"/>
              </a:rPr>
              <a:t>E</a:t>
            </a:r>
            <a:r>
              <a:rPr lang="en-US" sz="1000" b="1" baseline="-25000" dirty="0" err="1">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b="1" dirty="0" err="1">
                <a:latin typeface="Calibri" panose="020F0502020204030204" pitchFamily="34" charset="0"/>
                <a:ea typeface="Calibri" panose="020F0502020204030204" pitchFamily="34" charset="0"/>
                <a:cs typeface="Times New Roman" panose="02020603050405020304" pitchFamily="18" charset="0"/>
              </a:rPr>
              <a:t>ContenttoPurchase</a:t>
            </a:r>
            <a:r>
              <a:rPr lang="en-US" sz="1000" b="1" dirty="0">
                <a:latin typeface="Calibri" panose="020F0502020204030204" pitchFamily="34" charset="0"/>
                <a:ea typeface="Calibri" panose="020F0502020204030204" pitchFamily="34" charset="0"/>
                <a:cs typeface="Times New Roman" panose="02020603050405020304" pitchFamily="18" charset="0"/>
              </a:rPr>
              <a:t> 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err="1">
                <a:latin typeface="Calibri" panose="020F0502020204030204" pitchFamily="34" charset="0"/>
                <a:ea typeface="Calibri" panose="020F0502020204030204" pitchFamily="34" charset="0"/>
                <a:cs typeface="Times New Roman" panose="02020603050405020304" pitchFamily="18" charset="0"/>
              </a:rPr>
              <a:t>CP</a:t>
            </a:r>
            <a:r>
              <a:rPr lang="en-US" sz="1000" b="1" baseline="-25000" dirty="0" err="1">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b="1" dirty="0">
                <a:latin typeface="Calibri" panose="020F0502020204030204" pitchFamily="34" charset="0"/>
                <a:ea typeface="Calibri" panose="020F0502020204030204" pitchFamily="34" charset="0"/>
                <a:cs typeface="Times New Roman" panose="02020603050405020304" pitchFamily="18" charset="0"/>
              </a:rPr>
              <a:t>Loyalty 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a:latin typeface="Calibri" panose="020F0502020204030204" pitchFamily="34" charset="0"/>
                <a:ea typeface="Calibri" panose="020F0502020204030204" pitchFamily="34" charset="0"/>
                <a:cs typeface="Times New Roman" panose="02020603050405020304" pitchFamily="18" charset="0"/>
              </a:rPr>
              <a:t>L</a:t>
            </a:r>
            <a:r>
              <a:rPr lang="en-US" sz="1000" b="1" baseline="-25000" dirty="0">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endParaRPr lang="en-US" sz="10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b="1" dirty="0">
                <a:latin typeface="Calibri" panose="020F0502020204030204" pitchFamily="34" charset="0"/>
                <a:ea typeface="Calibri" panose="020F0502020204030204" pitchFamily="34" charset="0"/>
                <a:cs typeface="Times New Roman" panose="02020603050405020304" pitchFamily="18" charset="0"/>
              </a:rPr>
              <a:t>Subscription Index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a:latin typeface="Calibri" panose="020F0502020204030204" pitchFamily="34" charset="0"/>
                <a:ea typeface="Calibri" panose="020F0502020204030204" pitchFamily="34" charset="0"/>
                <a:cs typeface="Times New Roman" panose="02020603050405020304" pitchFamily="18" charset="0"/>
              </a:rPr>
              <a:t>S</a:t>
            </a:r>
            <a:r>
              <a:rPr lang="en-US" sz="1000" b="1" baseline="-25000" dirty="0">
                <a:latin typeface="Calibri" panose="020F0502020204030204" pitchFamily="34" charset="0"/>
                <a:ea typeface="Calibri" panose="020F0502020204030204" pitchFamily="34" charset="0"/>
                <a:cs typeface="Times New Roman" panose="02020603050405020304" pitchFamily="18" charset="0"/>
              </a:rPr>
              <a:t>i</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13" name="Rectangle 12"/>
          <p:cNvSpPr/>
          <p:nvPr/>
        </p:nvSpPr>
        <p:spPr>
          <a:xfrm>
            <a:off x="769160" y="5075035"/>
            <a:ext cx="10848813" cy="646331"/>
          </a:xfrm>
          <a:prstGeom prst="rect">
            <a:avLst/>
          </a:prstGeom>
        </p:spPr>
        <p:txBody>
          <a:bodyPr wrap="square">
            <a:spAutoFit/>
          </a:bodyPr>
          <a:lstStyle/>
          <a:p>
            <a:r>
              <a:rPr lang="en-US" dirty="0" smtClean="0"/>
              <a:t>The </a:t>
            </a:r>
            <a:r>
              <a:rPr lang="en-US" dirty="0"/>
              <a:t>value of each of the component </a:t>
            </a:r>
            <a:r>
              <a:rPr lang="en-US" dirty="0" smtClean="0"/>
              <a:t>indices are summed, </a:t>
            </a:r>
            <a:r>
              <a:rPr lang="en-US" dirty="0"/>
              <a:t>and then </a:t>
            </a:r>
            <a:r>
              <a:rPr lang="en-US" dirty="0" smtClean="0"/>
              <a:t>divided </a:t>
            </a:r>
            <a:r>
              <a:rPr lang="en-US" dirty="0"/>
              <a:t>by </a:t>
            </a:r>
            <a:r>
              <a:rPr lang="en-US" dirty="0" smtClean="0"/>
              <a:t>“n” </a:t>
            </a:r>
            <a:r>
              <a:rPr lang="en-US" dirty="0"/>
              <a:t>(the total number of indices in </a:t>
            </a:r>
            <a:r>
              <a:rPr lang="en-US" dirty="0" smtClean="0"/>
              <a:t>the campaign) </a:t>
            </a:r>
            <a:r>
              <a:rPr lang="en-US" dirty="0"/>
              <a:t>to get a very clean value between “0” and “1” that is easily converted to a percentage. </a:t>
            </a:r>
          </a:p>
        </p:txBody>
      </p:sp>
      <p:sp>
        <p:nvSpPr>
          <p:cNvPr id="14" name="Rectangle 13"/>
          <p:cNvSpPr/>
          <p:nvPr/>
        </p:nvSpPr>
        <p:spPr>
          <a:xfrm>
            <a:off x="5943600" y="6379153"/>
            <a:ext cx="6328285" cy="338554"/>
          </a:xfrm>
          <a:prstGeom prst="rect">
            <a:avLst/>
          </a:prstGeom>
        </p:spPr>
        <p:txBody>
          <a:bodyPr wrap="square">
            <a:spAutoFit/>
          </a:bodyPr>
          <a:lstStyle/>
          <a:p>
            <a:pPr>
              <a:spcAft>
                <a:spcPts val="800"/>
              </a:spcAft>
            </a:pPr>
            <a:r>
              <a:rPr lang="en-US" sz="8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**This </a:t>
            </a:r>
            <a:r>
              <a:rPr lang="en-US" sz="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is a model, not an absolute calculation for all mobile campaign types</a:t>
            </a:r>
            <a:r>
              <a:rPr lang="en-US" sz="8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***The </a:t>
            </a:r>
            <a:r>
              <a:rPr lang="en-US" sz="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calculation needs to be made over the lifetime of </a:t>
            </a:r>
            <a:r>
              <a:rPr lang="en-US" sz="8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customers engagement across campaigns and </a:t>
            </a:r>
            <a:r>
              <a:rPr lang="en-US" sz="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also accommodate different time </a:t>
            </a:r>
            <a:r>
              <a:rPr lang="en-US" sz="8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spans **** Source :Eric Patterson Web Analytics 2.0</a:t>
            </a:r>
            <a:endParaRPr lang="en-US" sz="800" dirty="0">
              <a:solidFill>
                <a:srgbClr val="FF0000"/>
              </a:solidFill>
            </a:endParaRPr>
          </a:p>
        </p:txBody>
      </p:sp>
      <p:sp>
        <p:nvSpPr>
          <p:cNvPr id="2" name="TextBox 1"/>
          <p:cNvSpPr txBox="1"/>
          <p:nvPr/>
        </p:nvSpPr>
        <p:spPr>
          <a:xfrm>
            <a:off x="9335968" y="1188235"/>
            <a:ext cx="1591891" cy="769441"/>
          </a:xfrm>
          <a:prstGeom prst="rect">
            <a:avLst/>
          </a:prstGeom>
          <a:noFill/>
        </p:spPr>
        <p:txBody>
          <a:bodyPr wrap="square" rtlCol="0">
            <a:spAutoFit/>
          </a:bodyPr>
          <a:lstStyle/>
          <a:p>
            <a:r>
              <a:rPr lang="en-US" sz="4400" b="1" dirty="0" smtClean="0"/>
              <a:t>(1/n)</a:t>
            </a:r>
            <a:endParaRPr lang="en-US" sz="4400" b="1" dirty="0"/>
          </a:p>
        </p:txBody>
      </p:sp>
      <p:sp>
        <p:nvSpPr>
          <p:cNvPr id="3" name="Rectangle 2"/>
          <p:cNvSpPr/>
          <p:nvPr/>
        </p:nvSpPr>
        <p:spPr>
          <a:xfrm>
            <a:off x="8806656" y="1220408"/>
            <a:ext cx="529312" cy="923330"/>
          </a:xfrm>
          <a:prstGeom prst="rect">
            <a:avLst/>
          </a:prstGeom>
        </p:spPr>
        <p:txBody>
          <a:bodyPr wrap="none">
            <a:spAutoFit/>
          </a:bodyPr>
          <a:lstStyle/>
          <a:p>
            <a:r>
              <a:rPr lang="en-US" sz="5400" dirty="0" smtClean="0"/>
              <a:t>*</a:t>
            </a:r>
            <a:endParaRPr lang="en-US" sz="5400" dirty="0"/>
          </a:p>
        </p:txBody>
      </p:sp>
    </p:spTree>
    <p:extLst>
      <p:ext uri="{BB962C8B-B14F-4D97-AF65-F5344CB8AC3E}">
        <p14:creationId xmlns:p14="http://schemas.microsoft.com/office/powerpoint/2010/main" val="3313368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Oval 81"/>
          <p:cNvSpPr/>
          <p:nvPr/>
        </p:nvSpPr>
        <p:spPr>
          <a:xfrm>
            <a:off x="5336993" y="1526874"/>
            <a:ext cx="1753830" cy="361664"/>
          </a:xfrm>
          <a:prstGeom prst="ellipse">
            <a:avLst/>
          </a:prstGeom>
          <a:solidFill>
            <a:srgbClr val="9BBB59">
              <a:lumMod val="40000"/>
              <a:lumOff val="60000"/>
            </a:srgbClr>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Oval 82"/>
          <p:cNvSpPr/>
          <p:nvPr/>
        </p:nvSpPr>
        <p:spPr>
          <a:xfrm>
            <a:off x="6056207" y="1679216"/>
            <a:ext cx="261531" cy="70162"/>
          </a:xfrm>
          <a:prstGeom prst="ellipse">
            <a:avLst/>
          </a:prstGeom>
          <a:solidFill>
            <a:sysClr val="window" lastClr="FFFFFF"/>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85" name="Group 84"/>
          <p:cNvGrpSpPr/>
          <p:nvPr/>
        </p:nvGrpSpPr>
        <p:grpSpPr>
          <a:xfrm>
            <a:off x="3800994" y="1194693"/>
            <a:ext cx="4579871" cy="4889402"/>
            <a:chOff x="530829" y="1292665"/>
            <a:chExt cx="5232794" cy="4889402"/>
          </a:xfrm>
        </p:grpSpPr>
        <p:sp>
          <p:nvSpPr>
            <p:cNvPr id="86" name="Oval 85"/>
            <p:cNvSpPr/>
            <p:nvPr/>
          </p:nvSpPr>
          <p:spPr>
            <a:xfrm>
              <a:off x="530829" y="5233498"/>
              <a:ext cx="5232794" cy="948569"/>
            </a:xfrm>
            <a:prstGeom prst="ellipse">
              <a:avLst/>
            </a:prstGeom>
            <a:solidFill>
              <a:srgbClr val="9BBB59">
                <a:lumMod val="50000"/>
              </a:srgbClr>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7" name="Oval 86"/>
            <p:cNvSpPr/>
            <p:nvPr/>
          </p:nvSpPr>
          <p:spPr>
            <a:xfrm>
              <a:off x="918032" y="4192557"/>
              <a:ext cx="4641993" cy="841472"/>
            </a:xfrm>
            <a:prstGeom prst="ellipse">
              <a:avLst/>
            </a:prstGeom>
            <a:solidFill>
              <a:srgbClr val="9BBB59">
                <a:lumMod val="75000"/>
              </a:srgbClr>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8" name="Oval 87"/>
            <p:cNvSpPr/>
            <p:nvPr/>
          </p:nvSpPr>
          <p:spPr>
            <a:xfrm>
              <a:off x="1396746" y="3197431"/>
              <a:ext cx="3713954" cy="673243"/>
            </a:xfrm>
            <a:prstGeom prst="ellipse">
              <a:avLst/>
            </a:prstGeom>
            <a:solidFill>
              <a:srgbClr val="9BBB59">
                <a:lumMod val="60000"/>
                <a:lumOff val="40000"/>
              </a:srgbClr>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89" name="Group 88"/>
            <p:cNvGrpSpPr/>
            <p:nvPr/>
          </p:nvGrpSpPr>
          <p:grpSpPr>
            <a:xfrm>
              <a:off x="1792361" y="1292665"/>
              <a:ext cx="2950899" cy="1537083"/>
              <a:chOff x="1792361" y="1292665"/>
              <a:chExt cx="2950899" cy="1537083"/>
            </a:xfrm>
          </p:grpSpPr>
          <p:sp>
            <p:nvSpPr>
              <p:cNvPr id="99" name="Oval 98"/>
              <p:cNvSpPr/>
              <p:nvPr/>
            </p:nvSpPr>
            <p:spPr>
              <a:xfrm>
                <a:off x="1792361" y="2294827"/>
                <a:ext cx="2950899" cy="534921"/>
              </a:xfrm>
              <a:prstGeom prst="ellipse">
                <a:avLst/>
              </a:prstGeom>
              <a:solidFill>
                <a:srgbClr val="9BBB59">
                  <a:lumMod val="40000"/>
                  <a:lumOff val="60000"/>
                </a:srgbClr>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0" name="Oval 99"/>
              <p:cNvSpPr/>
              <p:nvPr/>
            </p:nvSpPr>
            <p:spPr>
              <a:xfrm>
                <a:off x="3035936" y="2470222"/>
                <a:ext cx="440038" cy="103774"/>
              </a:xfrm>
              <a:prstGeom prst="ellipse">
                <a:avLst/>
              </a:prstGeom>
              <a:solidFill>
                <a:sysClr val="window" lastClr="FFFFFF"/>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1" name="Straight Connector 100"/>
              <p:cNvCxnSpPr>
                <a:stCxn id="100" idx="4"/>
              </p:cNvCxnSpPr>
              <p:nvPr/>
            </p:nvCxnSpPr>
            <p:spPr>
              <a:xfrm flipV="1">
                <a:off x="3255955" y="1292665"/>
                <a:ext cx="9524" cy="1281331"/>
              </a:xfrm>
              <a:prstGeom prst="line">
                <a:avLst/>
              </a:prstGeom>
              <a:noFill/>
              <a:ln w="6350" cap="flat" cmpd="sng" algn="ctr">
                <a:solidFill>
                  <a:sysClr val="windowText" lastClr="000000">
                    <a:lumMod val="75000"/>
                    <a:lumOff val="25000"/>
                  </a:sysClr>
                </a:solidFill>
                <a:prstDash val="sysDash"/>
                <a:headEnd type="none"/>
                <a:tailEnd type="arrow"/>
              </a:ln>
              <a:effectLst/>
            </p:spPr>
          </p:cxnSp>
        </p:grpSp>
        <p:grpSp>
          <p:nvGrpSpPr>
            <p:cNvPr id="90" name="Group 89"/>
            <p:cNvGrpSpPr/>
            <p:nvPr/>
          </p:nvGrpSpPr>
          <p:grpSpPr>
            <a:xfrm>
              <a:off x="3045461" y="2829748"/>
              <a:ext cx="440038" cy="706273"/>
              <a:chOff x="3045461" y="2829748"/>
              <a:chExt cx="440038" cy="706273"/>
            </a:xfrm>
          </p:grpSpPr>
          <p:sp>
            <p:nvSpPr>
              <p:cNvPr id="97" name="Oval 96"/>
              <p:cNvSpPr/>
              <p:nvPr/>
            </p:nvSpPr>
            <p:spPr>
              <a:xfrm>
                <a:off x="3045461" y="3432247"/>
                <a:ext cx="440038" cy="103774"/>
              </a:xfrm>
              <a:prstGeom prst="ellipse">
                <a:avLst/>
              </a:prstGeom>
              <a:solidFill>
                <a:sysClr val="window" lastClr="FFFFFF"/>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8" name="Straight Connector 97"/>
              <p:cNvCxnSpPr>
                <a:stCxn id="97" idx="4"/>
                <a:endCxn id="99" idx="4"/>
              </p:cNvCxnSpPr>
              <p:nvPr/>
            </p:nvCxnSpPr>
            <p:spPr>
              <a:xfrm flipV="1">
                <a:off x="3265480" y="2829748"/>
                <a:ext cx="2331" cy="706273"/>
              </a:xfrm>
              <a:prstGeom prst="line">
                <a:avLst/>
              </a:prstGeom>
              <a:noFill/>
              <a:ln w="6350" cap="flat" cmpd="sng" algn="ctr">
                <a:solidFill>
                  <a:sysClr val="windowText" lastClr="000000">
                    <a:lumMod val="75000"/>
                    <a:lumOff val="25000"/>
                  </a:sysClr>
                </a:solidFill>
                <a:prstDash val="sysDash"/>
              </a:ln>
              <a:effectLst/>
            </p:spPr>
          </p:cxnSp>
        </p:grpSp>
        <p:grpSp>
          <p:nvGrpSpPr>
            <p:cNvPr id="91" name="Group 90"/>
            <p:cNvGrpSpPr/>
            <p:nvPr/>
          </p:nvGrpSpPr>
          <p:grpSpPr>
            <a:xfrm>
              <a:off x="3041342" y="3877230"/>
              <a:ext cx="440038" cy="706273"/>
              <a:chOff x="3045461" y="2829748"/>
              <a:chExt cx="440038" cy="706273"/>
            </a:xfrm>
          </p:grpSpPr>
          <p:sp>
            <p:nvSpPr>
              <p:cNvPr id="95" name="Oval 94"/>
              <p:cNvSpPr/>
              <p:nvPr/>
            </p:nvSpPr>
            <p:spPr>
              <a:xfrm>
                <a:off x="3045461" y="3432247"/>
                <a:ext cx="440038" cy="103774"/>
              </a:xfrm>
              <a:prstGeom prst="ellipse">
                <a:avLst/>
              </a:prstGeom>
              <a:solidFill>
                <a:sysClr val="window" lastClr="FFFFFF"/>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6" name="Straight Connector 95"/>
              <p:cNvCxnSpPr>
                <a:stCxn id="95" idx="4"/>
              </p:cNvCxnSpPr>
              <p:nvPr/>
            </p:nvCxnSpPr>
            <p:spPr>
              <a:xfrm flipV="1">
                <a:off x="3265480" y="2829748"/>
                <a:ext cx="2331" cy="706273"/>
              </a:xfrm>
              <a:prstGeom prst="line">
                <a:avLst/>
              </a:prstGeom>
              <a:noFill/>
              <a:ln w="6350" cap="flat" cmpd="sng" algn="ctr">
                <a:solidFill>
                  <a:sysClr val="windowText" lastClr="000000">
                    <a:lumMod val="75000"/>
                    <a:lumOff val="25000"/>
                  </a:sysClr>
                </a:solidFill>
                <a:prstDash val="sysDash"/>
              </a:ln>
              <a:effectLst/>
            </p:spPr>
          </p:cxnSp>
        </p:grpSp>
        <p:grpSp>
          <p:nvGrpSpPr>
            <p:cNvPr id="92" name="Group 91"/>
            <p:cNvGrpSpPr/>
            <p:nvPr/>
          </p:nvGrpSpPr>
          <p:grpSpPr>
            <a:xfrm>
              <a:off x="3037223" y="5019962"/>
              <a:ext cx="440038" cy="706273"/>
              <a:chOff x="3045461" y="2829748"/>
              <a:chExt cx="440038" cy="706273"/>
            </a:xfrm>
          </p:grpSpPr>
          <p:sp>
            <p:nvSpPr>
              <p:cNvPr id="93" name="Oval 92"/>
              <p:cNvSpPr/>
              <p:nvPr/>
            </p:nvSpPr>
            <p:spPr>
              <a:xfrm>
                <a:off x="3045461" y="3432247"/>
                <a:ext cx="440038" cy="103774"/>
              </a:xfrm>
              <a:prstGeom prst="ellipse">
                <a:avLst/>
              </a:prstGeom>
              <a:solidFill>
                <a:sysClr val="window" lastClr="FFFFFF"/>
              </a:solidFill>
              <a:ln w="9525"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4" name="Straight Connector 93"/>
              <p:cNvCxnSpPr>
                <a:stCxn id="93" idx="4"/>
              </p:cNvCxnSpPr>
              <p:nvPr/>
            </p:nvCxnSpPr>
            <p:spPr>
              <a:xfrm flipV="1">
                <a:off x="3265480" y="2829748"/>
                <a:ext cx="2331" cy="706273"/>
              </a:xfrm>
              <a:prstGeom prst="line">
                <a:avLst/>
              </a:prstGeom>
              <a:noFill/>
              <a:ln w="6350" cap="flat" cmpd="sng" algn="ctr">
                <a:solidFill>
                  <a:sysClr val="windowText" lastClr="000000">
                    <a:lumMod val="75000"/>
                    <a:lumOff val="25000"/>
                  </a:sysClr>
                </a:solidFill>
                <a:prstDash val="sysDash"/>
              </a:ln>
              <a:effectLst/>
            </p:spPr>
          </p:cxnSp>
        </p:grpSp>
      </p:grpSp>
      <p:sp>
        <p:nvSpPr>
          <p:cNvPr id="102" name="Rectangle 101"/>
          <p:cNvSpPr/>
          <p:nvPr/>
        </p:nvSpPr>
        <p:spPr bwMode="auto">
          <a:xfrm>
            <a:off x="2339678" y="4098047"/>
            <a:ext cx="1603375" cy="836612"/>
          </a:xfrm>
          <a:prstGeom prst="rect">
            <a:avLst/>
          </a:prstGeom>
          <a:solidFill>
            <a:sysClr val="window" lastClr="FFFFFF"/>
          </a:solidFill>
          <a:ln w="9525" cap="flat" cmpd="sng" algn="ctr">
            <a:solidFill>
              <a:srgbClr val="7F7F7F"/>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lumMod val="75000"/>
                  <a:lumOff val="25000"/>
                </a:prstClr>
              </a:solidFill>
              <a:effectLst/>
              <a:uLnTx/>
              <a:uFillTx/>
              <a:latin typeface="Calibri"/>
              <a:ea typeface="+mn-ea"/>
              <a:cs typeface="+mn-cs"/>
            </a:endParaRPr>
          </a:p>
        </p:txBody>
      </p:sp>
      <p:sp>
        <p:nvSpPr>
          <p:cNvPr id="103" name="TextBox 102"/>
          <p:cNvSpPr txBox="1">
            <a:spLocks noChangeArrowheads="1"/>
          </p:cNvSpPr>
          <p:nvPr/>
        </p:nvSpPr>
        <p:spPr bwMode="auto">
          <a:xfrm>
            <a:off x="2174643" y="4125242"/>
            <a:ext cx="191191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ctr" defTabSz="457200" eaLnBrk="1" fontAlgn="base" latinLnBrk="0" hangingPunct="1">
              <a:lnSpc>
                <a:spcPct val="150000"/>
              </a:lnSpc>
              <a:spcBef>
                <a:spcPct val="0"/>
              </a:spcBef>
              <a:spcAft>
                <a:spcPct val="0"/>
              </a:spcAft>
              <a:buClrTx/>
              <a:buSzTx/>
              <a:buFontTx/>
              <a:buNone/>
              <a:tabLst/>
              <a:defRPr/>
            </a:pPr>
            <a:r>
              <a:rPr kumimoji="0" lang="en-US" sz="16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Low Engagement</a:t>
            </a:r>
            <a:endParaRPr kumimoji="0" lang="en-US" sz="11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5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0.15-0.45</a:t>
            </a: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p:txBody>
      </p:sp>
      <p:cxnSp>
        <p:nvCxnSpPr>
          <p:cNvPr id="104" name="Straight Connector 103"/>
          <p:cNvCxnSpPr/>
          <p:nvPr/>
        </p:nvCxnSpPr>
        <p:spPr>
          <a:xfrm flipH="1">
            <a:off x="3933528" y="4398084"/>
            <a:ext cx="1296988" cy="0"/>
          </a:xfrm>
          <a:prstGeom prst="line">
            <a:avLst/>
          </a:prstGeom>
          <a:noFill/>
          <a:ln w="3175" cap="flat" cmpd="sng" algn="ctr">
            <a:solidFill>
              <a:srgbClr val="7F7F7F"/>
            </a:solidFill>
            <a:prstDash val="solid"/>
          </a:ln>
          <a:effectLst/>
        </p:spPr>
      </p:cxnSp>
      <p:grpSp>
        <p:nvGrpSpPr>
          <p:cNvPr id="105" name="Group 104"/>
          <p:cNvGrpSpPr/>
          <p:nvPr/>
        </p:nvGrpSpPr>
        <p:grpSpPr>
          <a:xfrm>
            <a:off x="8507864" y="5150426"/>
            <a:ext cx="2117165" cy="1347361"/>
            <a:chOff x="6673012" y="5248397"/>
            <a:chExt cx="1804988" cy="1197032"/>
          </a:xfrm>
        </p:grpSpPr>
        <p:sp>
          <p:nvSpPr>
            <p:cNvPr id="106" name="Rectangle 105"/>
            <p:cNvSpPr/>
            <p:nvPr/>
          </p:nvSpPr>
          <p:spPr bwMode="auto">
            <a:xfrm>
              <a:off x="6752387" y="5248397"/>
              <a:ext cx="1603375" cy="836612"/>
            </a:xfrm>
            <a:prstGeom prst="rect">
              <a:avLst/>
            </a:prstGeom>
            <a:solidFill>
              <a:sysClr val="window" lastClr="FFFFFF"/>
            </a:solidFill>
            <a:ln w="9525" cap="flat" cmpd="sng" algn="ctr">
              <a:solidFill>
                <a:srgbClr val="7F7F7F"/>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lumMod val="75000"/>
                    <a:lumOff val="25000"/>
                  </a:prstClr>
                </a:solidFill>
                <a:effectLst/>
                <a:uLnTx/>
                <a:uFillTx/>
                <a:latin typeface="Calibri"/>
                <a:ea typeface="+mn-ea"/>
                <a:cs typeface="+mn-cs"/>
              </a:endParaRPr>
            </a:p>
          </p:txBody>
        </p:sp>
        <p:sp>
          <p:nvSpPr>
            <p:cNvPr id="107" name="TextBox 106"/>
            <p:cNvSpPr txBox="1">
              <a:spLocks noChangeArrowheads="1"/>
            </p:cNvSpPr>
            <p:nvPr/>
          </p:nvSpPr>
          <p:spPr bwMode="auto">
            <a:xfrm>
              <a:off x="6673012" y="5283322"/>
              <a:ext cx="1804988" cy="116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ctr" defTabSz="457200" eaLnBrk="1" fontAlgn="base" latinLnBrk="0" hangingPunct="1">
                <a:lnSpc>
                  <a:spcPct val="15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Disengaged</a:t>
              </a:r>
              <a:endParaRPr kumimoji="0" lang="en-US" sz="14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5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&lt;0.15</a:t>
              </a: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p:txBody>
        </p:sp>
      </p:grpSp>
      <p:grpSp>
        <p:nvGrpSpPr>
          <p:cNvPr id="108" name="Group 107"/>
          <p:cNvGrpSpPr/>
          <p:nvPr/>
        </p:nvGrpSpPr>
        <p:grpSpPr>
          <a:xfrm>
            <a:off x="8208182" y="2961800"/>
            <a:ext cx="2117165" cy="1301195"/>
            <a:chOff x="6673012" y="5248397"/>
            <a:chExt cx="1804988" cy="1156017"/>
          </a:xfrm>
        </p:grpSpPr>
        <p:sp>
          <p:nvSpPr>
            <p:cNvPr id="109" name="Rectangle 108"/>
            <p:cNvSpPr/>
            <p:nvPr/>
          </p:nvSpPr>
          <p:spPr bwMode="auto">
            <a:xfrm>
              <a:off x="6752387" y="5248397"/>
              <a:ext cx="1603375" cy="836612"/>
            </a:xfrm>
            <a:prstGeom prst="rect">
              <a:avLst/>
            </a:prstGeom>
            <a:solidFill>
              <a:sysClr val="window" lastClr="FFFFFF"/>
            </a:solidFill>
            <a:ln w="9525" cap="flat" cmpd="sng" algn="ctr">
              <a:solidFill>
                <a:srgbClr val="7F7F7F"/>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lumMod val="75000"/>
                    <a:lumOff val="25000"/>
                  </a:prstClr>
                </a:solidFill>
                <a:effectLst/>
                <a:uLnTx/>
                <a:uFillTx/>
                <a:latin typeface="Calibri"/>
                <a:ea typeface="+mn-ea"/>
                <a:cs typeface="+mn-cs"/>
              </a:endParaRPr>
            </a:p>
          </p:txBody>
        </p:sp>
        <p:sp>
          <p:nvSpPr>
            <p:cNvPr id="110" name="TextBox 109"/>
            <p:cNvSpPr txBox="1">
              <a:spLocks noChangeArrowheads="1"/>
            </p:cNvSpPr>
            <p:nvPr/>
          </p:nvSpPr>
          <p:spPr bwMode="auto">
            <a:xfrm>
              <a:off x="6673012" y="5283322"/>
              <a:ext cx="1804988" cy="112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ctr" defTabSz="457200" eaLnBrk="1" fontAlgn="base" latinLnBrk="0" hangingPunct="1">
                <a:lnSpc>
                  <a:spcPct val="150000"/>
                </a:lnSpc>
                <a:spcBef>
                  <a:spcPct val="0"/>
                </a:spcBef>
                <a:spcAft>
                  <a:spcPct val="0"/>
                </a:spcAft>
                <a:buClrTx/>
                <a:buSzTx/>
                <a:buFontTx/>
                <a:buNone/>
                <a:tabLst/>
                <a:defRPr/>
              </a:pPr>
              <a:r>
                <a:rPr kumimoji="0" lang="en-US" b="1" i="0" u="none" strike="noStrike" kern="0" cap="none" spc="0" normalizeH="0" baseline="0" noProof="0" dirty="0" err="1" smtClean="0">
                  <a:ln>
                    <a:noFill/>
                  </a:ln>
                  <a:solidFill>
                    <a:prstClr val="black">
                      <a:lumMod val="65000"/>
                      <a:lumOff val="35000"/>
                    </a:prstClr>
                  </a:solidFill>
                  <a:effectLst/>
                  <a:uLnTx/>
                  <a:uFillTx/>
                  <a:latin typeface="Calibri" charset="0"/>
                  <a:ea typeface="ＭＳ Ｐゴシック" charset="0"/>
                </a:rPr>
                <a:t>Avg</a:t>
              </a:r>
              <a:r>
                <a:rPr kumimoji="0" lang="en-US"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 Engagement</a:t>
              </a:r>
              <a:endParaRPr kumimoji="0" lang="en-US" sz="12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50000"/>
                </a:lnSpc>
                <a:spcBef>
                  <a:spcPct val="0"/>
                </a:spcBef>
                <a:spcAft>
                  <a:spcPct val="0"/>
                </a:spcAft>
                <a:buClrTx/>
                <a:buSzTx/>
                <a:buFontTx/>
                <a:buNone/>
                <a:tabLst/>
                <a:defRPr/>
              </a:pPr>
              <a:r>
                <a:rPr lang="en-US" sz="1400" b="1" kern="0" dirty="0" smtClean="0">
                  <a:solidFill>
                    <a:prstClr val="black">
                      <a:lumMod val="65000"/>
                      <a:lumOff val="35000"/>
                    </a:prstClr>
                  </a:solidFill>
                </a:rPr>
                <a:t>0.45-0.75</a:t>
              </a:r>
              <a:endParaRPr kumimoji="0" lang="en-US" sz="1400" b="1" i="0" u="none" strike="noStrike" kern="0" cap="none" spc="0" normalizeH="0" baseline="0" noProof="0" dirty="0" smtClean="0">
                <a:ln>
                  <a:noFill/>
                </a:ln>
                <a:solidFill>
                  <a:prstClr val="black">
                    <a:lumMod val="65000"/>
                    <a:lumOff val="35000"/>
                  </a:prstClr>
                </a:solidFill>
                <a:effectLst/>
                <a:uLnTx/>
                <a:uFillTx/>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prstClr val="black">
                    <a:lumMod val="65000"/>
                    <a:lumOff val="35000"/>
                  </a:prstClr>
                </a:solidFill>
                <a:effectLst/>
                <a:uLnTx/>
                <a:uFillTx/>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prstClr val="black">
                    <a:lumMod val="65000"/>
                    <a:lumOff val="35000"/>
                  </a:prstClr>
                </a:solidFill>
                <a:effectLst/>
                <a:uLnTx/>
                <a:uFillTx/>
              </a:endParaRPr>
            </a:p>
          </p:txBody>
        </p:sp>
      </p:grpSp>
      <p:grpSp>
        <p:nvGrpSpPr>
          <p:cNvPr id="111" name="Group 110"/>
          <p:cNvGrpSpPr/>
          <p:nvPr/>
        </p:nvGrpSpPr>
        <p:grpSpPr>
          <a:xfrm>
            <a:off x="2753877" y="1588776"/>
            <a:ext cx="2117165" cy="1511632"/>
            <a:chOff x="6673012" y="5248397"/>
            <a:chExt cx="1804988" cy="1342975"/>
          </a:xfrm>
        </p:grpSpPr>
        <p:sp>
          <p:nvSpPr>
            <p:cNvPr id="112" name="Rectangle 111"/>
            <p:cNvSpPr/>
            <p:nvPr/>
          </p:nvSpPr>
          <p:spPr bwMode="auto">
            <a:xfrm>
              <a:off x="6752387" y="5248397"/>
              <a:ext cx="1603375" cy="836612"/>
            </a:xfrm>
            <a:prstGeom prst="rect">
              <a:avLst/>
            </a:prstGeom>
            <a:solidFill>
              <a:sysClr val="window" lastClr="FFFFFF"/>
            </a:solidFill>
            <a:ln w="9525" cap="flat" cmpd="sng" algn="ctr">
              <a:solidFill>
                <a:srgbClr val="7F7F7F"/>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lumMod val="75000"/>
                    <a:lumOff val="25000"/>
                  </a:prstClr>
                </a:solidFill>
                <a:effectLst/>
                <a:uLnTx/>
                <a:uFillTx/>
                <a:latin typeface="Calibri"/>
                <a:ea typeface="+mn-ea"/>
                <a:cs typeface="+mn-cs"/>
              </a:endParaRPr>
            </a:p>
          </p:txBody>
        </p:sp>
        <p:sp>
          <p:nvSpPr>
            <p:cNvPr id="113" name="TextBox 112"/>
            <p:cNvSpPr txBox="1">
              <a:spLocks noChangeArrowheads="1"/>
            </p:cNvSpPr>
            <p:nvPr/>
          </p:nvSpPr>
          <p:spPr bwMode="auto">
            <a:xfrm>
              <a:off x="6673012" y="5283322"/>
              <a:ext cx="1804988"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ctr" defTabSz="457200" eaLnBrk="1" fontAlgn="base" latinLnBrk="0" hangingPunct="1">
                <a:lnSpc>
                  <a:spcPct val="15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Highly Engaged</a:t>
              </a:r>
              <a:endParaRPr kumimoji="0" lang="en-US" sz="14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5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0.75-0.95</a:t>
              </a: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p:txBody>
        </p:sp>
      </p:grpSp>
      <p:cxnSp>
        <p:nvCxnSpPr>
          <p:cNvPr id="114" name="Straight Connector 113"/>
          <p:cNvCxnSpPr/>
          <p:nvPr/>
        </p:nvCxnSpPr>
        <p:spPr>
          <a:xfrm flipH="1">
            <a:off x="4436628" y="2372250"/>
            <a:ext cx="1296988" cy="0"/>
          </a:xfrm>
          <a:prstGeom prst="line">
            <a:avLst/>
          </a:prstGeom>
          <a:noFill/>
          <a:ln w="3175" cap="flat" cmpd="sng" algn="ctr">
            <a:solidFill>
              <a:srgbClr val="7F7F7F"/>
            </a:solidFill>
            <a:prstDash val="solid"/>
          </a:ln>
          <a:effectLst/>
        </p:spPr>
      </p:cxnSp>
      <p:cxnSp>
        <p:nvCxnSpPr>
          <p:cNvPr id="115" name="Straight Connector 114"/>
          <p:cNvCxnSpPr/>
          <p:nvPr/>
        </p:nvCxnSpPr>
        <p:spPr>
          <a:xfrm flipH="1">
            <a:off x="6990570" y="3438049"/>
            <a:ext cx="1296988" cy="0"/>
          </a:xfrm>
          <a:prstGeom prst="line">
            <a:avLst/>
          </a:prstGeom>
          <a:noFill/>
          <a:ln w="3175" cap="flat" cmpd="sng" algn="ctr">
            <a:solidFill>
              <a:srgbClr val="7F7F7F"/>
            </a:solidFill>
            <a:prstDash val="solid"/>
          </a:ln>
          <a:effectLst/>
        </p:spPr>
      </p:cxnSp>
      <p:sp>
        <p:nvSpPr>
          <p:cNvPr id="116" name="TextBox 115"/>
          <p:cNvSpPr txBox="1"/>
          <p:nvPr/>
        </p:nvSpPr>
        <p:spPr>
          <a:xfrm>
            <a:off x="6988592" y="5341181"/>
            <a:ext cx="301660" cy="369332"/>
          </a:xfrm>
          <a:prstGeom prst="rect">
            <a:avLst/>
          </a:prstGeom>
          <a:noFill/>
        </p:spPr>
        <p:txBody>
          <a:bodyPr wrap="none" rtlCol="0">
            <a:spAutoFit/>
          </a:bodyPr>
          <a:lstStyle/>
          <a:p>
            <a:pPr defTabSz="457200" fontAlgn="base">
              <a:spcBef>
                <a:spcPct val="0"/>
              </a:spcBef>
              <a:spcAft>
                <a:spcPct val="0"/>
              </a:spcAft>
            </a:pPr>
            <a:r>
              <a:rPr lang="en-US" dirty="0" smtClean="0">
                <a:solidFill>
                  <a:prstClr val="black"/>
                </a:solidFill>
                <a:ea typeface="ＭＳ Ｐゴシック" charset="0"/>
              </a:rPr>
              <a:t>1</a:t>
            </a:r>
            <a:endParaRPr lang="en-US" dirty="0">
              <a:solidFill>
                <a:prstClr val="black"/>
              </a:solidFill>
              <a:ea typeface="ＭＳ Ｐゴシック" charset="0"/>
            </a:endParaRPr>
          </a:p>
        </p:txBody>
      </p:sp>
      <p:cxnSp>
        <p:nvCxnSpPr>
          <p:cNvPr id="117" name="Straight Connector 116"/>
          <p:cNvCxnSpPr/>
          <p:nvPr/>
        </p:nvCxnSpPr>
        <p:spPr>
          <a:xfrm flipH="1">
            <a:off x="7290252" y="5524489"/>
            <a:ext cx="1296988" cy="0"/>
          </a:xfrm>
          <a:prstGeom prst="line">
            <a:avLst/>
          </a:prstGeom>
          <a:noFill/>
          <a:ln w="3175" cap="flat" cmpd="sng" algn="ctr">
            <a:solidFill>
              <a:srgbClr val="7F7F7F"/>
            </a:solidFill>
            <a:prstDash val="solid"/>
          </a:ln>
          <a:effectLst/>
        </p:spPr>
      </p:cxnSp>
      <p:sp>
        <p:nvSpPr>
          <p:cNvPr id="118" name="TextBox 117"/>
          <p:cNvSpPr txBox="1"/>
          <p:nvPr/>
        </p:nvSpPr>
        <p:spPr>
          <a:xfrm>
            <a:off x="5230516" y="4213418"/>
            <a:ext cx="301660" cy="369332"/>
          </a:xfrm>
          <a:prstGeom prst="rect">
            <a:avLst/>
          </a:prstGeom>
          <a:noFill/>
        </p:spPr>
        <p:txBody>
          <a:bodyPr wrap="none" rtlCol="0">
            <a:spAutoFit/>
          </a:bodyPr>
          <a:lstStyle/>
          <a:p>
            <a:pPr defTabSz="457200" fontAlgn="base">
              <a:spcBef>
                <a:spcPct val="0"/>
              </a:spcBef>
              <a:spcAft>
                <a:spcPct val="0"/>
              </a:spcAft>
            </a:pPr>
            <a:r>
              <a:rPr lang="en-US" dirty="0" smtClean="0">
                <a:solidFill>
                  <a:prstClr val="black"/>
                </a:solidFill>
                <a:ea typeface="ＭＳ Ｐゴシック" charset="0"/>
              </a:rPr>
              <a:t>2</a:t>
            </a:r>
            <a:endParaRPr lang="en-US" dirty="0">
              <a:solidFill>
                <a:prstClr val="black"/>
              </a:solidFill>
              <a:ea typeface="ＭＳ Ｐゴシック" charset="0"/>
            </a:endParaRPr>
          </a:p>
        </p:txBody>
      </p:sp>
      <p:sp>
        <p:nvSpPr>
          <p:cNvPr id="119" name="TextBox 118"/>
          <p:cNvSpPr txBox="1"/>
          <p:nvPr/>
        </p:nvSpPr>
        <p:spPr>
          <a:xfrm>
            <a:off x="6686932" y="3253383"/>
            <a:ext cx="301660" cy="369332"/>
          </a:xfrm>
          <a:prstGeom prst="rect">
            <a:avLst/>
          </a:prstGeom>
          <a:noFill/>
        </p:spPr>
        <p:txBody>
          <a:bodyPr wrap="none" rtlCol="0">
            <a:spAutoFit/>
          </a:bodyPr>
          <a:lstStyle/>
          <a:p>
            <a:pPr defTabSz="457200" fontAlgn="base">
              <a:spcBef>
                <a:spcPct val="0"/>
              </a:spcBef>
              <a:spcAft>
                <a:spcPct val="0"/>
              </a:spcAft>
            </a:pPr>
            <a:r>
              <a:rPr lang="en-US" dirty="0" smtClean="0">
                <a:solidFill>
                  <a:prstClr val="black"/>
                </a:solidFill>
                <a:ea typeface="ＭＳ Ｐゴシック" charset="0"/>
              </a:rPr>
              <a:t>3</a:t>
            </a:r>
            <a:endParaRPr lang="en-US" dirty="0">
              <a:solidFill>
                <a:prstClr val="black"/>
              </a:solidFill>
              <a:ea typeface="ＭＳ Ｐゴシック" charset="0"/>
            </a:endParaRPr>
          </a:p>
        </p:txBody>
      </p:sp>
      <p:sp>
        <p:nvSpPr>
          <p:cNvPr id="120" name="TextBox 119"/>
          <p:cNvSpPr txBox="1"/>
          <p:nvPr/>
        </p:nvSpPr>
        <p:spPr>
          <a:xfrm>
            <a:off x="5705421" y="2240722"/>
            <a:ext cx="301660" cy="369332"/>
          </a:xfrm>
          <a:prstGeom prst="rect">
            <a:avLst/>
          </a:prstGeom>
          <a:noFill/>
        </p:spPr>
        <p:txBody>
          <a:bodyPr wrap="none" rtlCol="0">
            <a:spAutoFit/>
          </a:bodyPr>
          <a:lstStyle/>
          <a:p>
            <a:pPr defTabSz="457200" fontAlgn="base">
              <a:spcBef>
                <a:spcPct val="0"/>
              </a:spcBef>
              <a:spcAft>
                <a:spcPct val="0"/>
              </a:spcAft>
            </a:pPr>
            <a:r>
              <a:rPr lang="en-US" dirty="0" smtClean="0">
                <a:solidFill>
                  <a:prstClr val="black"/>
                </a:solidFill>
                <a:ea typeface="ＭＳ Ｐゴシック" charset="0"/>
              </a:rPr>
              <a:t>4</a:t>
            </a:r>
            <a:endParaRPr lang="en-US" dirty="0">
              <a:solidFill>
                <a:prstClr val="black"/>
              </a:solidFill>
              <a:ea typeface="ＭＳ Ｐゴシック" charset="0"/>
            </a:endParaRPr>
          </a:p>
        </p:txBody>
      </p:sp>
      <p:sp>
        <p:nvSpPr>
          <p:cNvPr id="121" name="TextBox 120"/>
          <p:cNvSpPr txBox="1"/>
          <p:nvPr/>
        </p:nvSpPr>
        <p:spPr>
          <a:xfrm>
            <a:off x="6492816" y="1522484"/>
            <a:ext cx="301660" cy="369332"/>
          </a:xfrm>
          <a:prstGeom prst="rect">
            <a:avLst/>
          </a:prstGeom>
          <a:noFill/>
        </p:spPr>
        <p:txBody>
          <a:bodyPr wrap="none" rtlCol="0">
            <a:spAutoFit/>
          </a:bodyPr>
          <a:lstStyle/>
          <a:p>
            <a:pPr defTabSz="457200" fontAlgn="base">
              <a:spcBef>
                <a:spcPct val="0"/>
              </a:spcBef>
              <a:spcAft>
                <a:spcPct val="0"/>
              </a:spcAft>
            </a:pPr>
            <a:r>
              <a:rPr lang="en-US" dirty="0" smtClean="0">
                <a:solidFill>
                  <a:prstClr val="black"/>
                </a:solidFill>
                <a:ea typeface="ＭＳ Ｐゴシック" charset="0"/>
              </a:rPr>
              <a:t>5</a:t>
            </a:r>
            <a:endParaRPr lang="en-US" dirty="0">
              <a:solidFill>
                <a:prstClr val="black"/>
              </a:solidFill>
              <a:ea typeface="ＭＳ Ｐゴシック" charset="0"/>
            </a:endParaRPr>
          </a:p>
        </p:txBody>
      </p:sp>
      <p:grpSp>
        <p:nvGrpSpPr>
          <p:cNvPr id="122" name="Group 121"/>
          <p:cNvGrpSpPr/>
          <p:nvPr/>
        </p:nvGrpSpPr>
        <p:grpSpPr>
          <a:xfrm>
            <a:off x="7991187" y="1229767"/>
            <a:ext cx="2117165" cy="1511632"/>
            <a:chOff x="6673012" y="5248397"/>
            <a:chExt cx="1804988" cy="1342975"/>
          </a:xfrm>
        </p:grpSpPr>
        <p:sp>
          <p:nvSpPr>
            <p:cNvPr id="123" name="Rectangle 122"/>
            <p:cNvSpPr/>
            <p:nvPr/>
          </p:nvSpPr>
          <p:spPr bwMode="auto">
            <a:xfrm>
              <a:off x="6752387" y="5248397"/>
              <a:ext cx="1603375" cy="836612"/>
            </a:xfrm>
            <a:prstGeom prst="rect">
              <a:avLst/>
            </a:prstGeom>
            <a:solidFill>
              <a:sysClr val="window" lastClr="FFFFFF"/>
            </a:solidFill>
            <a:ln w="9525" cap="flat" cmpd="sng" algn="ctr">
              <a:solidFill>
                <a:srgbClr val="7F7F7F"/>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lumMod val="75000"/>
                    <a:lumOff val="25000"/>
                  </a:prstClr>
                </a:solidFill>
                <a:effectLst/>
                <a:uLnTx/>
                <a:uFillTx/>
                <a:latin typeface="Calibri"/>
                <a:ea typeface="+mn-ea"/>
                <a:cs typeface="+mn-cs"/>
              </a:endParaRPr>
            </a:p>
          </p:txBody>
        </p:sp>
        <p:sp>
          <p:nvSpPr>
            <p:cNvPr id="124" name="TextBox 123"/>
            <p:cNvSpPr txBox="1">
              <a:spLocks noChangeArrowheads="1"/>
            </p:cNvSpPr>
            <p:nvPr/>
          </p:nvSpPr>
          <p:spPr bwMode="auto">
            <a:xfrm>
              <a:off x="6673012" y="5283322"/>
              <a:ext cx="1804988"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ctr" defTabSz="457200" eaLnBrk="1" fontAlgn="base" latinLnBrk="0" hangingPunct="1">
                <a:lnSpc>
                  <a:spcPct val="15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Best in Class</a:t>
              </a:r>
              <a:endParaRPr kumimoji="0" lang="en-US" sz="14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5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rPr>
                <a:t>&gt;0.95</a:t>
              </a: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prstClr val="black">
                    <a:lumMod val="65000"/>
                    <a:lumOff val="35000"/>
                  </a:prstClr>
                </a:solidFill>
                <a:effectLst/>
                <a:uLnTx/>
                <a:uFillTx/>
                <a:latin typeface="Calibri" charset="0"/>
                <a:ea typeface="ＭＳ Ｐゴシック" charset="0"/>
              </a:endParaRPr>
            </a:p>
          </p:txBody>
        </p:sp>
      </p:grpSp>
      <p:cxnSp>
        <p:nvCxnSpPr>
          <p:cNvPr id="125" name="Straight Connector 124"/>
          <p:cNvCxnSpPr/>
          <p:nvPr/>
        </p:nvCxnSpPr>
        <p:spPr>
          <a:xfrm flipH="1">
            <a:off x="6773575" y="1706017"/>
            <a:ext cx="1296988" cy="0"/>
          </a:xfrm>
          <a:prstGeom prst="line">
            <a:avLst/>
          </a:prstGeom>
          <a:noFill/>
          <a:ln w="3175" cap="flat" cmpd="sng" algn="ctr">
            <a:solidFill>
              <a:srgbClr val="7F7F7F"/>
            </a:solidFill>
            <a:prstDash val="solid"/>
          </a:ln>
          <a:effectLst/>
        </p:spPr>
      </p:cxnSp>
      <p:sp>
        <p:nvSpPr>
          <p:cNvPr id="127" name="Title 1"/>
          <p:cNvSpPr>
            <a:spLocks noGrp="1"/>
          </p:cNvSpPr>
          <p:nvPr>
            <p:ph type="title"/>
          </p:nvPr>
        </p:nvSpPr>
        <p:spPr>
          <a:xfrm>
            <a:off x="220851" y="27643"/>
            <a:ext cx="8229600" cy="792162"/>
          </a:xfrm>
        </p:spPr>
        <p:txBody>
          <a:bodyPr>
            <a:normAutofit/>
          </a:bodyPr>
          <a:lstStyle/>
          <a:p>
            <a:r>
              <a:rPr lang="en-US" b="1" dirty="0" smtClean="0"/>
              <a:t>Customer Engagement Pyramid</a:t>
            </a:r>
            <a:endParaRPr lang="en-US" b="1" dirty="0"/>
          </a:p>
        </p:txBody>
      </p:sp>
    </p:spTree>
    <p:extLst>
      <p:ext uri="{BB962C8B-B14F-4D97-AF65-F5344CB8AC3E}">
        <p14:creationId xmlns:p14="http://schemas.microsoft.com/office/powerpoint/2010/main" val="410746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788" y="132146"/>
            <a:ext cx="8229600" cy="792162"/>
          </a:xfrm>
        </p:spPr>
        <p:txBody>
          <a:bodyPr>
            <a:normAutofit/>
          </a:bodyPr>
          <a:lstStyle/>
          <a:p>
            <a:r>
              <a:rPr lang="en-US" b="1" dirty="0" smtClean="0"/>
              <a:t>Sample Specifications:</a:t>
            </a:r>
            <a:endParaRPr lang="en-US" b="1" dirty="0"/>
          </a:p>
        </p:txBody>
      </p:sp>
      <p:sp>
        <p:nvSpPr>
          <p:cNvPr id="5" name="TextBox 4"/>
          <p:cNvSpPr txBox="1"/>
          <p:nvPr/>
        </p:nvSpPr>
        <p:spPr>
          <a:xfrm>
            <a:off x="464307" y="745014"/>
            <a:ext cx="6279969" cy="1754326"/>
          </a:xfrm>
          <a:prstGeom prst="rect">
            <a:avLst/>
          </a:prstGeom>
          <a:noFill/>
        </p:spPr>
        <p:txBody>
          <a:bodyPr wrap="square" rtlCol="0">
            <a:spAutoFit/>
          </a:bodyPr>
          <a:lstStyle/>
          <a:p>
            <a:pPr>
              <a:lnSpc>
                <a:spcPct val="200000"/>
              </a:lnSpc>
            </a:pPr>
            <a:r>
              <a:rPr lang="en-US" dirty="0" smtClean="0"/>
              <a:t>Brand: Wheel</a:t>
            </a:r>
          </a:p>
          <a:p>
            <a:pPr>
              <a:lnSpc>
                <a:spcPct val="200000"/>
              </a:lnSpc>
            </a:pPr>
            <a:r>
              <a:rPr lang="en-US" dirty="0" smtClean="0"/>
              <a:t>No of Campaign: Wheel Bihar POP campaign</a:t>
            </a:r>
          </a:p>
          <a:p>
            <a:pPr>
              <a:lnSpc>
                <a:spcPct val="200000"/>
              </a:lnSpc>
            </a:pPr>
            <a:r>
              <a:rPr lang="en-US" dirty="0" smtClean="0"/>
              <a:t>Sample Size : 1,08,023 </a:t>
            </a:r>
            <a:endParaRPr lang="en-US" dirty="0"/>
          </a:p>
        </p:txBody>
      </p:sp>
      <p:sp>
        <p:nvSpPr>
          <p:cNvPr id="2" name="Rectangle 1"/>
          <p:cNvSpPr/>
          <p:nvPr/>
        </p:nvSpPr>
        <p:spPr>
          <a:xfrm>
            <a:off x="207788" y="2714493"/>
            <a:ext cx="11261527" cy="3693319"/>
          </a:xfrm>
          <a:prstGeom prst="rect">
            <a:avLst/>
          </a:prstGeom>
        </p:spPr>
        <p:txBody>
          <a:bodyPr wrap="square">
            <a:spAutoFit/>
          </a:bodyPr>
          <a:lstStyle/>
          <a:p>
            <a:pPr marL="285750" indent="-285750">
              <a:buFont typeface="Arial" panose="020B0604020202020204" pitchFamily="34" charset="0"/>
              <a:buChar char="•"/>
            </a:pPr>
            <a:r>
              <a:rPr lang="it-IT" dirty="0" smtClean="0"/>
              <a:t>Only the following parameters are considered for this campaign:- CP i,Ci,Cti,CI i,Di,Reti,Pi</a:t>
            </a:r>
          </a:p>
          <a:p>
            <a:pPr marL="285750" indent="-285750">
              <a:buFont typeface="Arial" panose="020B0604020202020204" pitchFamily="34" charset="0"/>
              <a:buChar char="•"/>
            </a:pPr>
            <a:r>
              <a:rPr lang="it-IT" dirty="0" smtClean="0"/>
              <a:t>3 Cohorts considered:-</a:t>
            </a:r>
          </a:p>
          <a:p>
            <a:pPr marL="742950" lvl="1" indent="-285750">
              <a:buFont typeface="Arial" panose="020B0604020202020204" pitchFamily="34" charset="0"/>
              <a:buChar char="•"/>
            </a:pPr>
            <a:r>
              <a:rPr lang="it-IT" dirty="0" smtClean="0"/>
              <a:t>Content:-</a:t>
            </a:r>
          </a:p>
          <a:p>
            <a:pPr marL="1200150" lvl="2" indent="-285750">
              <a:buFont typeface="Arial" panose="020B0604020202020204" pitchFamily="34" charset="0"/>
              <a:buChar char="•"/>
            </a:pPr>
            <a:r>
              <a:rPr lang="it-IT" dirty="0" smtClean="0"/>
              <a:t>Max retries allowed: 6</a:t>
            </a:r>
          </a:p>
          <a:p>
            <a:pPr marL="1200150" lvl="2" indent="-285750">
              <a:buFont typeface="Arial" panose="020B0604020202020204" pitchFamily="34" charset="0"/>
              <a:buChar char="•"/>
            </a:pPr>
            <a:r>
              <a:rPr lang="it-IT" dirty="0" smtClean="0"/>
              <a:t>Content Duration : 161 secs</a:t>
            </a:r>
          </a:p>
          <a:p>
            <a:pPr marL="742950" lvl="1" indent="-285750">
              <a:buFont typeface="Arial" panose="020B0604020202020204" pitchFamily="34" charset="0"/>
              <a:buChar char="•"/>
            </a:pPr>
            <a:r>
              <a:rPr lang="it-IT" dirty="0" smtClean="0"/>
              <a:t>Direct:-</a:t>
            </a:r>
          </a:p>
          <a:p>
            <a:pPr marL="1200150" lvl="2" indent="-285750">
              <a:buFont typeface="Arial" panose="020B0604020202020204" pitchFamily="34" charset="0"/>
              <a:buChar char="•"/>
            </a:pPr>
            <a:r>
              <a:rPr lang="it-IT" dirty="0"/>
              <a:t>Max retries allowed: </a:t>
            </a:r>
            <a:r>
              <a:rPr lang="it-IT" dirty="0" smtClean="0"/>
              <a:t> no retires</a:t>
            </a:r>
            <a:endParaRPr lang="it-IT" dirty="0"/>
          </a:p>
          <a:p>
            <a:pPr marL="1200150" lvl="2" indent="-285750">
              <a:buFont typeface="Arial" panose="020B0604020202020204" pitchFamily="34" charset="0"/>
              <a:buChar char="•"/>
            </a:pPr>
            <a:r>
              <a:rPr lang="it-IT" dirty="0"/>
              <a:t>Content Duration : </a:t>
            </a:r>
            <a:r>
              <a:rPr lang="it-IT" dirty="0" smtClean="0"/>
              <a:t>43 </a:t>
            </a:r>
            <a:r>
              <a:rPr lang="it-IT" dirty="0"/>
              <a:t>secs</a:t>
            </a:r>
          </a:p>
          <a:p>
            <a:pPr marL="742950" lvl="1" indent="-285750">
              <a:buFont typeface="Arial" panose="020B0604020202020204" pitchFamily="34" charset="0"/>
              <a:buChar char="•"/>
            </a:pPr>
            <a:r>
              <a:rPr lang="it-IT" dirty="0" smtClean="0"/>
              <a:t>Entertainment:-</a:t>
            </a:r>
            <a:endParaRPr lang="it-IT" dirty="0"/>
          </a:p>
          <a:p>
            <a:pPr marL="1200150" lvl="2" indent="-285750">
              <a:buFont typeface="Arial" panose="020B0604020202020204" pitchFamily="34" charset="0"/>
              <a:buChar char="•"/>
            </a:pPr>
            <a:r>
              <a:rPr lang="it-IT" dirty="0"/>
              <a:t>Max retries allowed:  no retires</a:t>
            </a:r>
          </a:p>
          <a:p>
            <a:pPr marL="1200150" lvl="2" indent="-285750">
              <a:buFont typeface="Arial" panose="020B0604020202020204" pitchFamily="34" charset="0"/>
              <a:buChar char="•"/>
            </a:pPr>
            <a:r>
              <a:rPr lang="it-IT" dirty="0"/>
              <a:t>Content Duration : </a:t>
            </a:r>
            <a:r>
              <a:rPr lang="it-IT" dirty="0" smtClean="0"/>
              <a:t>108 </a:t>
            </a:r>
            <a:r>
              <a:rPr lang="it-IT" dirty="0"/>
              <a:t>secs</a:t>
            </a:r>
          </a:p>
          <a:p>
            <a:pPr marL="742950" lvl="1" indent="-285750">
              <a:buFont typeface="Arial" panose="020B0604020202020204" pitchFamily="34" charset="0"/>
              <a:buChar char="•"/>
            </a:pPr>
            <a:endParaRPr lang="it-IT" dirty="0" smtClean="0"/>
          </a:p>
          <a:p>
            <a:pPr marL="1200150" lvl="2" indent="-285750">
              <a:buFont typeface="Arial" panose="020B0604020202020204" pitchFamily="34" charset="0"/>
              <a:buChar char="•"/>
            </a:pPr>
            <a:endParaRPr lang="it-IT" dirty="0"/>
          </a:p>
        </p:txBody>
      </p:sp>
    </p:spTree>
    <p:extLst>
      <p:ext uri="{BB962C8B-B14F-4D97-AF65-F5344CB8AC3E}">
        <p14:creationId xmlns:p14="http://schemas.microsoft.com/office/powerpoint/2010/main" val="1412346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851" y="27643"/>
            <a:ext cx="8229600" cy="792162"/>
          </a:xfrm>
        </p:spPr>
        <p:txBody>
          <a:bodyPr>
            <a:normAutofit/>
          </a:bodyPr>
          <a:lstStyle/>
          <a:p>
            <a:r>
              <a:rPr lang="en-US" b="1" dirty="0" smtClean="0"/>
              <a:t>Scoring Result</a:t>
            </a:r>
            <a:endParaRPr lang="en-US" b="1" dirty="0"/>
          </a:p>
        </p:txBody>
      </p:sp>
      <p:sp>
        <p:nvSpPr>
          <p:cNvPr id="2" name="TextBox 1"/>
          <p:cNvSpPr txBox="1"/>
          <p:nvPr/>
        </p:nvSpPr>
        <p:spPr>
          <a:xfrm>
            <a:off x="1081464" y="3814017"/>
            <a:ext cx="11397408" cy="2790508"/>
          </a:xfrm>
          <a:prstGeom prst="rect">
            <a:avLst/>
          </a:prstGeom>
          <a:noFill/>
        </p:spPr>
        <p:txBody>
          <a:bodyPr wrap="square" rtlCol="0">
            <a:spAutoFit/>
          </a:bodyPr>
          <a:lstStyle/>
          <a:p>
            <a:pPr>
              <a:spcBef>
                <a:spcPts val="125"/>
              </a:spcBef>
              <a:spcAft>
                <a:spcPts val="125"/>
              </a:spcAft>
            </a:pPr>
            <a:r>
              <a:rPr lang="en-US" dirty="0" smtClean="0"/>
              <a:t>The weightage were assigned basis the following logic:</a:t>
            </a:r>
          </a:p>
          <a:p>
            <a:pPr>
              <a:spcBef>
                <a:spcPts val="125"/>
              </a:spcBef>
              <a:spcAft>
                <a:spcPts val="125"/>
              </a:spcAft>
            </a:pPr>
            <a:r>
              <a:rPr lang="it-IT" b="1" dirty="0" smtClean="0"/>
              <a:t>CPi: </a:t>
            </a:r>
            <a:r>
              <a:rPr lang="it-IT" dirty="0" smtClean="0"/>
              <a:t>(no of days to make purchase)/( max </a:t>
            </a:r>
            <a:r>
              <a:rPr lang="it-IT" dirty="0"/>
              <a:t>no of days taken </a:t>
            </a:r>
            <a:r>
              <a:rPr lang="it-IT" dirty="0" smtClean="0"/>
              <a:t>to purchase across the campaign)</a:t>
            </a:r>
          </a:p>
          <a:p>
            <a:pPr>
              <a:spcBef>
                <a:spcPts val="125"/>
              </a:spcBef>
              <a:spcAft>
                <a:spcPts val="125"/>
              </a:spcAft>
            </a:pPr>
            <a:r>
              <a:rPr lang="it-IT" b="1" dirty="0" smtClean="0"/>
              <a:t>Ci </a:t>
            </a:r>
            <a:r>
              <a:rPr lang="it-IT" dirty="0" smtClean="0"/>
              <a:t>: We have given weight of </a:t>
            </a:r>
            <a:r>
              <a:rPr lang="it-IT" dirty="0"/>
              <a:t>0.8 </a:t>
            </a:r>
            <a:r>
              <a:rPr lang="it-IT" sz="1200" dirty="0">
                <a:solidFill>
                  <a:srgbClr val="FF0000"/>
                </a:solidFill>
              </a:rPr>
              <a:t>**for customers who have attended the call </a:t>
            </a:r>
          </a:p>
          <a:p>
            <a:pPr>
              <a:spcBef>
                <a:spcPts val="125"/>
              </a:spcBef>
              <a:spcAft>
                <a:spcPts val="125"/>
              </a:spcAft>
            </a:pPr>
            <a:r>
              <a:rPr lang="it-IT" b="1" dirty="0" smtClean="0"/>
              <a:t>Cti: W</a:t>
            </a:r>
            <a:r>
              <a:rPr lang="it-IT" dirty="0" smtClean="0"/>
              <a:t>e </a:t>
            </a:r>
            <a:r>
              <a:rPr lang="it-IT" dirty="0"/>
              <a:t>have given weight of 0.7 </a:t>
            </a:r>
            <a:r>
              <a:rPr lang="it-IT" dirty="0" smtClean="0"/>
              <a:t> </a:t>
            </a:r>
            <a:r>
              <a:rPr lang="it-IT" sz="1200" dirty="0" smtClean="0">
                <a:solidFill>
                  <a:srgbClr val="FF0000"/>
                </a:solidFill>
              </a:rPr>
              <a:t>**</a:t>
            </a:r>
            <a:r>
              <a:rPr lang="it-IT" sz="1200" dirty="0">
                <a:solidFill>
                  <a:srgbClr val="FF0000"/>
                </a:solidFill>
              </a:rPr>
              <a:t>for customers who have attended the call </a:t>
            </a:r>
          </a:p>
          <a:p>
            <a:pPr>
              <a:spcBef>
                <a:spcPts val="125"/>
              </a:spcBef>
              <a:spcAft>
                <a:spcPts val="125"/>
              </a:spcAft>
            </a:pPr>
            <a:r>
              <a:rPr lang="it-IT" b="1" dirty="0" smtClean="0"/>
              <a:t>CIi</a:t>
            </a:r>
            <a:r>
              <a:rPr lang="it-IT" dirty="0" smtClean="0"/>
              <a:t>:- (talktime offered as a part of campaign)/(MRP of the product</a:t>
            </a:r>
            <a:r>
              <a:rPr lang="it-IT" dirty="0"/>
              <a:t>) </a:t>
            </a:r>
            <a:r>
              <a:rPr lang="it-IT" sz="1200" dirty="0" smtClean="0">
                <a:solidFill>
                  <a:srgbClr val="FF0000"/>
                </a:solidFill>
              </a:rPr>
              <a:t>**for </a:t>
            </a:r>
            <a:r>
              <a:rPr lang="it-IT" sz="1200" dirty="0">
                <a:solidFill>
                  <a:srgbClr val="FF0000"/>
                </a:solidFill>
              </a:rPr>
              <a:t>customers who have attended the call </a:t>
            </a:r>
          </a:p>
          <a:p>
            <a:pPr>
              <a:spcBef>
                <a:spcPts val="125"/>
              </a:spcBef>
              <a:spcAft>
                <a:spcPts val="125"/>
              </a:spcAft>
            </a:pPr>
            <a:r>
              <a:rPr lang="it-IT" b="1" dirty="0" smtClean="0"/>
              <a:t>Reti</a:t>
            </a:r>
            <a:r>
              <a:rPr lang="it-IT" dirty="0" smtClean="0"/>
              <a:t>: (no of retries taken by user)/(max allowed retries for the cohort) </a:t>
            </a:r>
            <a:r>
              <a:rPr lang="it-IT" sz="1200" dirty="0" smtClean="0">
                <a:solidFill>
                  <a:srgbClr val="FF0000"/>
                </a:solidFill>
              </a:rPr>
              <a:t>** lower the score higher the weight</a:t>
            </a:r>
            <a:endParaRPr lang="it-IT" dirty="0">
              <a:solidFill>
                <a:srgbClr val="FF0000"/>
              </a:solidFill>
            </a:endParaRPr>
          </a:p>
          <a:p>
            <a:pPr>
              <a:spcBef>
                <a:spcPts val="125"/>
              </a:spcBef>
              <a:spcAft>
                <a:spcPts val="125"/>
              </a:spcAft>
            </a:pPr>
            <a:r>
              <a:rPr lang="it-IT" b="1" dirty="0" smtClean="0"/>
              <a:t>Pi</a:t>
            </a:r>
            <a:r>
              <a:rPr lang="it-IT" dirty="0" smtClean="0"/>
              <a:t>: If user has redeemed, then 1 else 0</a:t>
            </a:r>
          </a:p>
          <a:p>
            <a:pPr>
              <a:spcBef>
                <a:spcPts val="125"/>
              </a:spcBef>
              <a:spcAft>
                <a:spcPts val="125"/>
              </a:spcAft>
            </a:pPr>
            <a:r>
              <a:rPr lang="it-IT" b="1" dirty="0"/>
              <a:t>D</a:t>
            </a:r>
            <a:r>
              <a:rPr lang="it-IT" b="1" dirty="0" smtClean="0"/>
              <a:t>i</a:t>
            </a:r>
            <a:r>
              <a:rPr lang="it-IT" dirty="0" smtClean="0"/>
              <a:t>: (Duration of content listened to by the user)/(max duration for that cohort)</a:t>
            </a:r>
            <a:endParaRPr lang="it-IT" dirty="0"/>
          </a:p>
          <a:p>
            <a:pPr>
              <a:spcBef>
                <a:spcPts val="125"/>
              </a:spcBef>
              <a:spcAft>
                <a:spcPts val="125"/>
              </a:spcAft>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75936613"/>
              </p:ext>
            </p:extLst>
          </p:nvPr>
        </p:nvGraphicFramePr>
        <p:xfrm>
          <a:off x="2952750" y="1212011"/>
          <a:ext cx="5924550" cy="2013788"/>
        </p:xfrm>
        <a:graphic>
          <a:graphicData uri="http://schemas.openxmlformats.org/drawingml/2006/table">
            <a:tbl>
              <a:tblPr/>
              <a:tblGrid>
                <a:gridCol w="3051440"/>
                <a:gridCol w="1862568"/>
                <a:gridCol w="1010542"/>
              </a:tblGrid>
              <a:tr h="863052">
                <a:tc>
                  <a:txBody>
                    <a:bodyPr/>
                    <a:lstStyle/>
                    <a:p>
                      <a:pPr algn="ctr" fontAlgn="ctr"/>
                      <a:r>
                        <a:rPr lang="en-US" sz="1800" b="1" i="0" u="none" strike="noStrike">
                          <a:solidFill>
                            <a:srgbClr val="000000"/>
                          </a:solidFill>
                          <a:effectLst/>
                          <a:latin typeface="Calibri" panose="020F0502020204030204" pitchFamily="34" charset="0"/>
                        </a:rPr>
                        <a:t>Customer Engagement Pyramid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800" b="1" i="0" u="none" strike="noStrike">
                          <a:solidFill>
                            <a:srgbClr val="000000"/>
                          </a:solidFill>
                          <a:effectLst/>
                          <a:latin typeface="Calibri" panose="020F0502020204030204" pitchFamily="34" charset="0"/>
                        </a:rPr>
                        <a:t>Count of Customer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800" b="1" i="0" u="none" strike="noStrike">
                          <a:solidFill>
                            <a:srgbClr val="000000"/>
                          </a:solidFill>
                          <a:effectLst/>
                          <a:latin typeface="Calibri" panose="020F0502020204030204" pitchFamily="34" charset="0"/>
                        </a:rPr>
                        <a:t>% of 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r>
              <a:tr h="287684">
                <a:tc>
                  <a:txBody>
                    <a:bodyPr/>
                    <a:lstStyle/>
                    <a:p>
                      <a:pPr algn="ctr" fontAlgn="ctr"/>
                      <a:r>
                        <a:rPr lang="en-US" sz="1800" b="0" i="0" u="none" strike="noStrike">
                          <a:solidFill>
                            <a:srgbClr val="000000"/>
                          </a:solidFill>
                          <a:effectLst/>
                          <a:latin typeface="Calibri" panose="020F0502020204030204" pitchFamily="34" charset="0"/>
                        </a:rPr>
                        <a:t>Avg Engagement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21036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684">
                <a:tc>
                  <a:txBody>
                    <a:bodyPr/>
                    <a:lstStyle/>
                    <a:p>
                      <a:pPr algn="ctr" fontAlgn="ctr"/>
                      <a:r>
                        <a:rPr lang="en-US" sz="1800" b="0" i="0" u="none" strike="noStrike">
                          <a:solidFill>
                            <a:srgbClr val="000000"/>
                          </a:solidFill>
                          <a:effectLst/>
                          <a:latin typeface="Calibri" panose="020F0502020204030204" pitchFamily="34" charset="0"/>
                        </a:rPr>
                        <a:t>Disengaged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35854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684">
                <a:tc>
                  <a:txBody>
                    <a:bodyPr/>
                    <a:lstStyle/>
                    <a:p>
                      <a:pPr algn="ctr" fontAlgn="ctr"/>
                      <a:r>
                        <a:rPr lang="en-US" sz="1800" b="0" i="0" u="none" strike="noStrike">
                          <a:solidFill>
                            <a:srgbClr val="000000"/>
                          </a:solidFill>
                          <a:effectLst/>
                          <a:latin typeface="Calibri" panose="020F0502020204030204" pitchFamily="34" charset="0"/>
                        </a:rPr>
                        <a:t>High Engagement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2190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684">
                <a:tc>
                  <a:txBody>
                    <a:bodyPr/>
                    <a:lstStyle/>
                    <a:p>
                      <a:pPr algn="ctr" fontAlgn="ctr"/>
                      <a:r>
                        <a:rPr lang="en-US" sz="1800" b="0" i="0" u="none" strike="noStrike">
                          <a:solidFill>
                            <a:srgbClr val="000000"/>
                          </a:solidFill>
                          <a:effectLst/>
                          <a:latin typeface="Calibri" panose="020F0502020204030204" pitchFamily="34" charset="0"/>
                        </a:rPr>
                        <a:t>Low Engagement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48943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1806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2900" y="3187700"/>
            <a:ext cx="6985000" cy="584775"/>
          </a:xfrm>
          <a:prstGeom prst="rect">
            <a:avLst/>
          </a:prstGeom>
          <a:noFill/>
        </p:spPr>
        <p:txBody>
          <a:bodyPr wrap="square" rtlCol="0">
            <a:spAutoFit/>
          </a:bodyPr>
          <a:lstStyle/>
          <a:p>
            <a:pPr algn="ctr"/>
            <a:r>
              <a:rPr lang="en-US" sz="3200" b="1" dirty="0" smtClean="0"/>
              <a:t>Thank You</a:t>
            </a:r>
            <a:endParaRPr lang="en-US" sz="3200" b="1" dirty="0"/>
          </a:p>
        </p:txBody>
      </p:sp>
    </p:spTree>
    <p:extLst>
      <p:ext uri="{BB962C8B-B14F-4D97-AF65-F5344CB8AC3E}">
        <p14:creationId xmlns:p14="http://schemas.microsoft.com/office/powerpoint/2010/main" val="2974131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561</Words>
  <Application>Microsoft Office PowerPoint</Application>
  <PresentationFormat>Widescreen</PresentationFormat>
  <Paragraphs>127</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Arial</vt:lpstr>
      <vt:lpstr>Calibri</vt:lpstr>
      <vt:lpstr>Calibri Light</vt:lpstr>
      <vt:lpstr>Times New Roman</vt:lpstr>
      <vt:lpstr>Wingdings</vt:lpstr>
      <vt:lpstr>Office Theme</vt:lpstr>
      <vt:lpstr>PowerPoint Presentation</vt:lpstr>
      <vt:lpstr>Single Customer View</vt:lpstr>
      <vt:lpstr>What is a Brand Engagement Score ?</vt:lpstr>
      <vt:lpstr>BENEFITS</vt:lpstr>
      <vt:lpstr>Scoring Methodology</vt:lpstr>
      <vt:lpstr>Customer Engagement Pyramid</vt:lpstr>
      <vt:lpstr>Sample Specifications:</vt:lpstr>
      <vt:lpstr>Scoring Result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Santhanam</dc:creator>
  <cp:lastModifiedBy>Vikram Santhanam</cp:lastModifiedBy>
  <cp:revision>85</cp:revision>
  <dcterms:created xsi:type="dcterms:W3CDTF">2016-03-02T06:21:42Z</dcterms:created>
  <dcterms:modified xsi:type="dcterms:W3CDTF">2016-03-04T11:36:08Z</dcterms:modified>
</cp:coreProperties>
</file>