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9" r:id="rId3"/>
  </p:sldMasterIdLst>
  <p:notesMasterIdLst>
    <p:notesMasterId r:id="rId15"/>
  </p:notesMasterIdLst>
  <p:sldIdLst>
    <p:sldId id="257" r:id="rId4"/>
    <p:sldId id="1925" r:id="rId5"/>
    <p:sldId id="267" r:id="rId6"/>
    <p:sldId id="1924" r:id="rId7"/>
    <p:sldId id="259" r:id="rId8"/>
    <p:sldId id="263" r:id="rId9"/>
    <p:sldId id="258" r:id="rId10"/>
    <p:sldId id="1926" r:id="rId11"/>
    <p:sldId id="256" r:id="rId12"/>
    <p:sldId id="1927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92950" autoAdjust="0"/>
  </p:normalViewPr>
  <p:slideViewPr>
    <p:cSldViewPr>
      <p:cViewPr varScale="1">
        <p:scale>
          <a:sx n="89" d="100"/>
          <a:sy n="89" d="100"/>
        </p:scale>
        <p:origin x="11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72C3B-9223-45CE-90B4-C40B6828D2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75854E9-7821-49E5-8940-15BC99C7F2A2}">
      <dgm:prSet phldrT="[Text]"/>
      <dgm:spPr/>
      <dgm:t>
        <a:bodyPr/>
        <a:lstStyle/>
        <a:p>
          <a:r>
            <a:rPr lang="en-US" dirty="0"/>
            <a:t>Contract to Text Module</a:t>
          </a:r>
        </a:p>
      </dgm:t>
    </dgm:pt>
    <dgm:pt modelId="{CED94230-BF56-4204-BFE1-074255EE4F06}" type="parTrans" cxnId="{2DC3EEBD-B174-4192-BE80-5000CF3AE0E0}">
      <dgm:prSet/>
      <dgm:spPr/>
      <dgm:t>
        <a:bodyPr/>
        <a:lstStyle/>
        <a:p>
          <a:endParaRPr lang="en-US"/>
        </a:p>
      </dgm:t>
    </dgm:pt>
    <dgm:pt modelId="{EB22D83F-1F2C-49AF-B33B-D1FFFB9BFFB0}" type="sibTrans" cxnId="{2DC3EEBD-B174-4192-BE80-5000CF3AE0E0}">
      <dgm:prSet/>
      <dgm:spPr/>
      <dgm:t>
        <a:bodyPr/>
        <a:lstStyle/>
        <a:p>
          <a:endParaRPr lang="en-US"/>
        </a:p>
      </dgm:t>
    </dgm:pt>
    <dgm:pt modelId="{C0591E76-E373-4EDC-9FB3-CEF2CDE7AF92}">
      <dgm:prSet phldrT="[Text]"/>
      <dgm:spPr/>
      <dgm:t>
        <a:bodyPr/>
        <a:lstStyle/>
        <a:p>
          <a:r>
            <a:rPr lang="en-US" dirty="0"/>
            <a:t>Entity Detection Module for specific segments</a:t>
          </a:r>
        </a:p>
      </dgm:t>
    </dgm:pt>
    <dgm:pt modelId="{8DF0B02B-B438-4959-8F42-0F60580CB52C}" type="parTrans" cxnId="{6043A53F-9F7D-4CED-8900-0E8E842F9485}">
      <dgm:prSet/>
      <dgm:spPr/>
      <dgm:t>
        <a:bodyPr/>
        <a:lstStyle/>
        <a:p>
          <a:endParaRPr lang="en-US"/>
        </a:p>
      </dgm:t>
    </dgm:pt>
    <dgm:pt modelId="{EC2CE771-D525-4F49-B71D-7D6FB6F8CFE4}" type="sibTrans" cxnId="{6043A53F-9F7D-4CED-8900-0E8E842F9485}">
      <dgm:prSet/>
      <dgm:spPr/>
      <dgm:t>
        <a:bodyPr/>
        <a:lstStyle/>
        <a:p>
          <a:endParaRPr lang="en-US"/>
        </a:p>
      </dgm:t>
    </dgm:pt>
    <dgm:pt modelId="{0A76F72D-AA7C-4F25-9434-7B4629C7EB3D}">
      <dgm:prSet phldrT="[Text]"/>
      <dgm:spPr/>
      <dgm:t>
        <a:bodyPr/>
        <a:lstStyle/>
        <a:p>
          <a:r>
            <a:rPr lang="en-US" dirty="0"/>
            <a:t>Contract Segmentation Module</a:t>
          </a:r>
        </a:p>
      </dgm:t>
    </dgm:pt>
    <dgm:pt modelId="{3DD53F8E-30C1-4EA5-82FE-4F967713352E}" type="parTrans" cxnId="{E635A28E-A573-4A91-8CF6-5313613DBDE4}">
      <dgm:prSet/>
      <dgm:spPr/>
      <dgm:t>
        <a:bodyPr/>
        <a:lstStyle/>
        <a:p>
          <a:endParaRPr lang="en-US"/>
        </a:p>
      </dgm:t>
    </dgm:pt>
    <dgm:pt modelId="{29E54634-7A5D-4842-844A-C6A829F4F61D}" type="sibTrans" cxnId="{E635A28E-A573-4A91-8CF6-5313613DBDE4}">
      <dgm:prSet/>
      <dgm:spPr/>
      <dgm:t>
        <a:bodyPr/>
        <a:lstStyle/>
        <a:p>
          <a:endParaRPr lang="en-US"/>
        </a:p>
      </dgm:t>
    </dgm:pt>
    <dgm:pt modelId="{9CC18315-AE1B-4C84-A7F1-C79B2E07A70A}">
      <dgm:prSet phldrT="[Text]"/>
      <dgm:spPr/>
      <dgm:t>
        <a:bodyPr/>
        <a:lstStyle/>
        <a:p>
          <a:r>
            <a:rPr lang="en-US" dirty="0"/>
            <a:t>Segment Topic Models (Supervised)</a:t>
          </a:r>
        </a:p>
      </dgm:t>
    </dgm:pt>
    <dgm:pt modelId="{EEABC7F8-046A-49ED-B5DF-A2A69F3E7F89}" type="parTrans" cxnId="{50EF9A4F-EA8C-4D7C-AAB5-5C1750B8AD35}">
      <dgm:prSet/>
      <dgm:spPr/>
      <dgm:t>
        <a:bodyPr/>
        <a:lstStyle/>
        <a:p>
          <a:endParaRPr lang="en-US"/>
        </a:p>
      </dgm:t>
    </dgm:pt>
    <dgm:pt modelId="{719029D2-A7C6-47F6-A109-806E9E3E6EC4}" type="sibTrans" cxnId="{50EF9A4F-EA8C-4D7C-AAB5-5C1750B8AD35}">
      <dgm:prSet/>
      <dgm:spPr/>
      <dgm:t>
        <a:bodyPr/>
        <a:lstStyle/>
        <a:p>
          <a:endParaRPr lang="en-US"/>
        </a:p>
      </dgm:t>
    </dgm:pt>
    <dgm:pt modelId="{91FC2538-CBD5-4D29-ACEA-A3C5404690C6}">
      <dgm:prSet phldrT="[Text]"/>
      <dgm:spPr/>
      <dgm:t>
        <a:bodyPr/>
        <a:lstStyle/>
        <a:p>
          <a:r>
            <a:rPr lang="en-US" dirty="0"/>
            <a:t>Entity Extraction</a:t>
          </a:r>
        </a:p>
      </dgm:t>
    </dgm:pt>
    <dgm:pt modelId="{E188F7D4-6768-4835-B147-8F229D3BC5EE}" type="parTrans" cxnId="{65D6C97D-6641-4BB4-AEE4-A6C84189DF25}">
      <dgm:prSet/>
      <dgm:spPr/>
      <dgm:t>
        <a:bodyPr/>
        <a:lstStyle/>
        <a:p>
          <a:endParaRPr lang="en-US"/>
        </a:p>
      </dgm:t>
    </dgm:pt>
    <dgm:pt modelId="{C5FF8D0A-43F8-4F3A-80AE-BF1B8BAC507C}" type="sibTrans" cxnId="{65D6C97D-6641-4BB4-AEE4-A6C84189DF25}">
      <dgm:prSet/>
      <dgm:spPr/>
      <dgm:t>
        <a:bodyPr/>
        <a:lstStyle/>
        <a:p>
          <a:endParaRPr lang="en-US"/>
        </a:p>
      </dgm:t>
    </dgm:pt>
    <dgm:pt modelId="{FEDFB23F-A0F9-4FDF-8C6D-A3735FF0DEE5}">
      <dgm:prSet phldrT="[Text]"/>
      <dgm:spPr/>
      <dgm:t>
        <a:bodyPr/>
        <a:lstStyle/>
        <a:p>
          <a:r>
            <a:rPr lang="en-US" dirty="0"/>
            <a:t>Input Contract (PDF / Word Document)</a:t>
          </a:r>
        </a:p>
      </dgm:t>
    </dgm:pt>
    <dgm:pt modelId="{4FC08180-943A-4995-983E-7CC6F4285880}" type="parTrans" cxnId="{F5F3F286-D9C3-44B3-ACBE-B1AFEE096015}">
      <dgm:prSet/>
      <dgm:spPr/>
      <dgm:t>
        <a:bodyPr/>
        <a:lstStyle/>
        <a:p>
          <a:endParaRPr lang="en-IN"/>
        </a:p>
      </dgm:t>
    </dgm:pt>
    <dgm:pt modelId="{65A2481A-073C-4BE1-98C9-A64EF4CB9735}" type="sibTrans" cxnId="{F5F3F286-D9C3-44B3-ACBE-B1AFEE096015}">
      <dgm:prSet/>
      <dgm:spPr/>
      <dgm:t>
        <a:bodyPr/>
        <a:lstStyle/>
        <a:p>
          <a:endParaRPr lang="en-IN"/>
        </a:p>
      </dgm:t>
    </dgm:pt>
    <dgm:pt modelId="{06EF36AA-304B-4C08-8F64-F944496BC7B0}" type="pres">
      <dgm:prSet presAssocID="{1CE72C3B-9223-45CE-90B4-C40B6828D211}" presName="Name0" presStyleCnt="0">
        <dgm:presLayoutVars>
          <dgm:dir/>
          <dgm:resizeHandles val="exact"/>
        </dgm:presLayoutVars>
      </dgm:prSet>
      <dgm:spPr/>
    </dgm:pt>
    <dgm:pt modelId="{6E02AC64-AD3E-4802-B4EF-520E1910E62A}" type="pres">
      <dgm:prSet presAssocID="{FEDFB23F-A0F9-4FDF-8C6D-A3735FF0DEE5}" presName="node" presStyleLbl="node1" presStyleIdx="0" presStyleCnt="6">
        <dgm:presLayoutVars>
          <dgm:bulletEnabled val="1"/>
        </dgm:presLayoutVars>
      </dgm:prSet>
      <dgm:spPr/>
    </dgm:pt>
    <dgm:pt modelId="{2EF6A664-711D-4BE9-B4E2-14B294FE6788}" type="pres">
      <dgm:prSet presAssocID="{65A2481A-073C-4BE1-98C9-A64EF4CB9735}" presName="sibTrans" presStyleLbl="sibTrans2D1" presStyleIdx="0" presStyleCnt="5"/>
      <dgm:spPr/>
    </dgm:pt>
    <dgm:pt modelId="{2463F2E7-ABA3-4847-A3B3-5F3E29E71523}" type="pres">
      <dgm:prSet presAssocID="{65A2481A-073C-4BE1-98C9-A64EF4CB9735}" presName="connectorText" presStyleLbl="sibTrans2D1" presStyleIdx="0" presStyleCnt="5"/>
      <dgm:spPr/>
    </dgm:pt>
    <dgm:pt modelId="{F4E0CC7E-CE08-4D14-982D-E33AF5DD6F76}" type="pres">
      <dgm:prSet presAssocID="{275854E9-7821-49E5-8940-15BC99C7F2A2}" presName="node" presStyleLbl="node1" presStyleIdx="1" presStyleCnt="6">
        <dgm:presLayoutVars>
          <dgm:bulletEnabled val="1"/>
        </dgm:presLayoutVars>
      </dgm:prSet>
      <dgm:spPr/>
    </dgm:pt>
    <dgm:pt modelId="{947DCF45-0FB6-4300-9A50-CBD569CE69B7}" type="pres">
      <dgm:prSet presAssocID="{EB22D83F-1F2C-49AF-B33B-D1FFFB9BFFB0}" presName="sibTrans" presStyleLbl="sibTrans2D1" presStyleIdx="1" presStyleCnt="5"/>
      <dgm:spPr/>
    </dgm:pt>
    <dgm:pt modelId="{F10D19AB-4423-4C81-9238-4330ECACD81F}" type="pres">
      <dgm:prSet presAssocID="{EB22D83F-1F2C-49AF-B33B-D1FFFB9BFFB0}" presName="connectorText" presStyleLbl="sibTrans2D1" presStyleIdx="1" presStyleCnt="5"/>
      <dgm:spPr/>
    </dgm:pt>
    <dgm:pt modelId="{DDB0C2FC-729F-4298-A86A-7FC2BCDC071D}" type="pres">
      <dgm:prSet presAssocID="{0A76F72D-AA7C-4F25-9434-7B4629C7EB3D}" presName="node" presStyleLbl="node1" presStyleIdx="2" presStyleCnt="6">
        <dgm:presLayoutVars>
          <dgm:bulletEnabled val="1"/>
        </dgm:presLayoutVars>
      </dgm:prSet>
      <dgm:spPr/>
    </dgm:pt>
    <dgm:pt modelId="{A3E1F436-50EA-46A0-A7F7-25562E56B609}" type="pres">
      <dgm:prSet presAssocID="{29E54634-7A5D-4842-844A-C6A829F4F61D}" presName="sibTrans" presStyleLbl="sibTrans2D1" presStyleIdx="2" presStyleCnt="5"/>
      <dgm:spPr/>
    </dgm:pt>
    <dgm:pt modelId="{0D5225DA-A99F-42FE-84F2-A9B16EAB491B}" type="pres">
      <dgm:prSet presAssocID="{29E54634-7A5D-4842-844A-C6A829F4F61D}" presName="connectorText" presStyleLbl="sibTrans2D1" presStyleIdx="2" presStyleCnt="5"/>
      <dgm:spPr/>
    </dgm:pt>
    <dgm:pt modelId="{3DC16186-54E2-461C-B807-0B47BBA0059C}" type="pres">
      <dgm:prSet presAssocID="{9CC18315-AE1B-4C84-A7F1-C79B2E07A70A}" presName="node" presStyleLbl="node1" presStyleIdx="3" presStyleCnt="6">
        <dgm:presLayoutVars>
          <dgm:bulletEnabled val="1"/>
        </dgm:presLayoutVars>
      </dgm:prSet>
      <dgm:spPr/>
    </dgm:pt>
    <dgm:pt modelId="{B45E0794-CBE2-4100-AF17-F56292BC5851}" type="pres">
      <dgm:prSet presAssocID="{719029D2-A7C6-47F6-A109-806E9E3E6EC4}" presName="sibTrans" presStyleLbl="sibTrans2D1" presStyleIdx="3" presStyleCnt="5"/>
      <dgm:spPr/>
    </dgm:pt>
    <dgm:pt modelId="{C5F5B245-EC77-42B1-9AF8-C96ACDD07888}" type="pres">
      <dgm:prSet presAssocID="{719029D2-A7C6-47F6-A109-806E9E3E6EC4}" presName="connectorText" presStyleLbl="sibTrans2D1" presStyleIdx="3" presStyleCnt="5"/>
      <dgm:spPr/>
    </dgm:pt>
    <dgm:pt modelId="{2A35E0B2-5929-4BE9-8079-B3559D688C53}" type="pres">
      <dgm:prSet presAssocID="{C0591E76-E373-4EDC-9FB3-CEF2CDE7AF92}" presName="node" presStyleLbl="node1" presStyleIdx="4" presStyleCnt="6">
        <dgm:presLayoutVars>
          <dgm:bulletEnabled val="1"/>
        </dgm:presLayoutVars>
      </dgm:prSet>
      <dgm:spPr/>
    </dgm:pt>
    <dgm:pt modelId="{C5AA76DE-777F-4CC5-B6CF-D6A42A7F0ED5}" type="pres">
      <dgm:prSet presAssocID="{EC2CE771-D525-4F49-B71D-7D6FB6F8CFE4}" presName="sibTrans" presStyleLbl="sibTrans2D1" presStyleIdx="4" presStyleCnt="5"/>
      <dgm:spPr/>
    </dgm:pt>
    <dgm:pt modelId="{91B0DD98-E233-4EFB-B649-73E0500F8400}" type="pres">
      <dgm:prSet presAssocID="{EC2CE771-D525-4F49-B71D-7D6FB6F8CFE4}" presName="connectorText" presStyleLbl="sibTrans2D1" presStyleIdx="4" presStyleCnt="5"/>
      <dgm:spPr/>
    </dgm:pt>
    <dgm:pt modelId="{8A264CDA-1AE6-4DE8-8475-FFD9591638DA}" type="pres">
      <dgm:prSet presAssocID="{91FC2538-CBD5-4D29-ACEA-A3C5404690C6}" presName="node" presStyleLbl="node1" presStyleIdx="5" presStyleCnt="6">
        <dgm:presLayoutVars>
          <dgm:bulletEnabled val="1"/>
        </dgm:presLayoutVars>
      </dgm:prSet>
      <dgm:spPr/>
    </dgm:pt>
  </dgm:ptLst>
  <dgm:cxnLst>
    <dgm:cxn modelId="{DEEAFC01-5945-4DE1-80A0-0061ADAEDD69}" type="presOf" srcId="{9CC18315-AE1B-4C84-A7F1-C79B2E07A70A}" destId="{3DC16186-54E2-461C-B807-0B47BBA0059C}" srcOrd="0" destOrd="0" presId="urn:microsoft.com/office/officeart/2005/8/layout/process1"/>
    <dgm:cxn modelId="{15709117-CE74-463B-9A1E-DB7B1FCCCE11}" type="presOf" srcId="{C0591E76-E373-4EDC-9FB3-CEF2CDE7AF92}" destId="{2A35E0B2-5929-4BE9-8079-B3559D688C53}" srcOrd="0" destOrd="0" presId="urn:microsoft.com/office/officeart/2005/8/layout/process1"/>
    <dgm:cxn modelId="{DC4CA528-7751-44DA-9F10-9147644EB167}" type="presOf" srcId="{65A2481A-073C-4BE1-98C9-A64EF4CB9735}" destId="{2EF6A664-711D-4BE9-B4E2-14B294FE6788}" srcOrd="0" destOrd="0" presId="urn:microsoft.com/office/officeart/2005/8/layout/process1"/>
    <dgm:cxn modelId="{91C3C928-E682-4A09-B3CC-E2C4E56DF02D}" type="presOf" srcId="{91FC2538-CBD5-4D29-ACEA-A3C5404690C6}" destId="{8A264CDA-1AE6-4DE8-8475-FFD9591638DA}" srcOrd="0" destOrd="0" presId="urn:microsoft.com/office/officeart/2005/8/layout/process1"/>
    <dgm:cxn modelId="{CA842C2E-D155-443D-99A1-EF555CCECCCB}" type="presOf" srcId="{EB22D83F-1F2C-49AF-B33B-D1FFFB9BFFB0}" destId="{F10D19AB-4423-4C81-9238-4330ECACD81F}" srcOrd="1" destOrd="0" presId="urn:microsoft.com/office/officeart/2005/8/layout/process1"/>
    <dgm:cxn modelId="{D0A01C35-1C93-49EC-9450-94E96A456E98}" type="presOf" srcId="{29E54634-7A5D-4842-844A-C6A829F4F61D}" destId="{0D5225DA-A99F-42FE-84F2-A9B16EAB491B}" srcOrd="1" destOrd="0" presId="urn:microsoft.com/office/officeart/2005/8/layout/process1"/>
    <dgm:cxn modelId="{6043A53F-9F7D-4CED-8900-0E8E842F9485}" srcId="{1CE72C3B-9223-45CE-90B4-C40B6828D211}" destId="{C0591E76-E373-4EDC-9FB3-CEF2CDE7AF92}" srcOrd="4" destOrd="0" parTransId="{8DF0B02B-B438-4959-8F42-0F60580CB52C}" sibTransId="{EC2CE771-D525-4F49-B71D-7D6FB6F8CFE4}"/>
    <dgm:cxn modelId="{A304CD5F-ECF8-48BC-BF5C-9ABA629CD0B3}" type="presOf" srcId="{29E54634-7A5D-4842-844A-C6A829F4F61D}" destId="{A3E1F436-50EA-46A0-A7F7-25562E56B609}" srcOrd="0" destOrd="0" presId="urn:microsoft.com/office/officeart/2005/8/layout/process1"/>
    <dgm:cxn modelId="{76A8C763-9D66-408A-9A30-A745131CA7D6}" type="presOf" srcId="{65A2481A-073C-4BE1-98C9-A64EF4CB9735}" destId="{2463F2E7-ABA3-4847-A3B3-5F3E29E71523}" srcOrd="1" destOrd="0" presId="urn:microsoft.com/office/officeart/2005/8/layout/process1"/>
    <dgm:cxn modelId="{8235E847-48FD-4C97-8A13-10E17899C44A}" type="presOf" srcId="{0A76F72D-AA7C-4F25-9434-7B4629C7EB3D}" destId="{DDB0C2FC-729F-4298-A86A-7FC2BCDC071D}" srcOrd="0" destOrd="0" presId="urn:microsoft.com/office/officeart/2005/8/layout/process1"/>
    <dgm:cxn modelId="{E9B3644A-F8D8-4C73-97B9-526D7780593A}" type="presOf" srcId="{EC2CE771-D525-4F49-B71D-7D6FB6F8CFE4}" destId="{91B0DD98-E233-4EFB-B649-73E0500F8400}" srcOrd="1" destOrd="0" presId="urn:microsoft.com/office/officeart/2005/8/layout/process1"/>
    <dgm:cxn modelId="{7AE9014C-519E-458B-BD7D-F9931CD4E8C7}" type="presOf" srcId="{719029D2-A7C6-47F6-A109-806E9E3E6EC4}" destId="{C5F5B245-EC77-42B1-9AF8-C96ACDD07888}" srcOrd="1" destOrd="0" presId="urn:microsoft.com/office/officeart/2005/8/layout/process1"/>
    <dgm:cxn modelId="{50EF9A4F-EA8C-4D7C-AAB5-5C1750B8AD35}" srcId="{1CE72C3B-9223-45CE-90B4-C40B6828D211}" destId="{9CC18315-AE1B-4C84-A7F1-C79B2E07A70A}" srcOrd="3" destOrd="0" parTransId="{EEABC7F8-046A-49ED-B5DF-A2A69F3E7F89}" sibTransId="{719029D2-A7C6-47F6-A109-806E9E3E6EC4}"/>
    <dgm:cxn modelId="{58B1D753-D581-4A0D-9050-39FBEEE53607}" type="presOf" srcId="{EC2CE771-D525-4F49-B71D-7D6FB6F8CFE4}" destId="{C5AA76DE-777F-4CC5-B6CF-D6A42A7F0ED5}" srcOrd="0" destOrd="0" presId="urn:microsoft.com/office/officeart/2005/8/layout/process1"/>
    <dgm:cxn modelId="{161FAD57-CF38-418F-B014-42A8F1918C3A}" type="presOf" srcId="{275854E9-7821-49E5-8940-15BC99C7F2A2}" destId="{F4E0CC7E-CE08-4D14-982D-E33AF5DD6F76}" srcOrd="0" destOrd="0" presId="urn:microsoft.com/office/officeart/2005/8/layout/process1"/>
    <dgm:cxn modelId="{65D6C97D-6641-4BB4-AEE4-A6C84189DF25}" srcId="{1CE72C3B-9223-45CE-90B4-C40B6828D211}" destId="{91FC2538-CBD5-4D29-ACEA-A3C5404690C6}" srcOrd="5" destOrd="0" parTransId="{E188F7D4-6768-4835-B147-8F229D3BC5EE}" sibTransId="{C5FF8D0A-43F8-4F3A-80AE-BF1B8BAC507C}"/>
    <dgm:cxn modelId="{F5F3F286-D9C3-44B3-ACBE-B1AFEE096015}" srcId="{1CE72C3B-9223-45CE-90B4-C40B6828D211}" destId="{FEDFB23F-A0F9-4FDF-8C6D-A3735FF0DEE5}" srcOrd="0" destOrd="0" parTransId="{4FC08180-943A-4995-983E-7CC6F4285880}" sibTransId="{65A2481A-073C-4BE1-98C9-A64EF4CB9735}"/>
    <dgm:cxn modelId="{E635A28E-A573-4A91-8CF6-5313613DBDE4}" srcId="{1CE72C3B-9223-45CE-90B4-C40B6828D211}" destId="{0A76F72D-AA7C-4F25-9434-7B4629C7EB3D}" srcOrd="2" destOrd="0" parTransId="{3DD53F8E-30C1-4EA5-82FE-4F967713352E}" sibTransId="{29E54634-7A5D-4842-844A-C6A829F4F61D}"/>
    <dgm:cxn modelId="{5D688FB4-845E-4556-8394-ED6D57190BAC}" type="presOf" srcId="{EB22D83F-1F2C-49AF-B33B-D1FFFB9BFFB0}" destId="{947DCF45-0FB6-4300-9A50-CBD569CE69B7}" srcOrd="0" destOrd="0" presId="urn:microsoft.com/office/officeart/2005/8/layout/process1"/>
    <dgm:cxn modelId="{2DC3EEBD-B174-4192-BE80-5000CF3AE0E0}" srcId="{1CE72C3B-9223-45CE-90B4-C40B6828D211}" destId="{275854E9-7821-49E5-8940-15BC99C7F2A2}" srcOrd="1" destOrd="0" parTransId="{CED94230-BF56-4204-BFE1-074255EE4F06}" sibTransId="{EB22D83F-1F2C-49AF-B33B-D1FFFB9BFFB0}"/>
    <dgm:cxn modelId="{0AF042C5-6C37-4AC9-BFCD-314BF8F7F634}" type="presOf" srcId="{719029D2-A7C6-47F6-A109-806E9E3E6EC4}" destId="{B45E0794-CBE2-4100-AF17-F56292BC5851}" srcOrd="0" destOrd="0" presId="urn:microsoft.com/office/officeart/2005/8/layout/process1"/>
    <dgm:cxn modelId="{FBC2F2CC-FE99-4BC6-BFE5-83438C973926}" type="presOf" srcId="{FEDFB23F-A0F9-4FDF-8C6D-A3735FF0DEE5}" destId="{6E02AC64-AD3E-4802-B4EF-520E1910E62A}" srcOrd="0" destOrd="0" presId="urn:microsoft.com/office/officeart/2005/8/layout/process1"/>
    <dgm:cxn modelId="{E04C19D3-AF87-4E54-A1A5-021788C8899B}" type="presOf" srcId="{1CE72C3B-9223-45CE-90B4-C40B6828D211}" destId="{06EF36AA-304B-4C08-8F64-F944496BC7B0}" srcOrd="0" destOrd="0" presId="urn:microsoft.com/office/officeart/2005/8/layout/process1"/>
    <dgm:cxn modelId="{5F38B2CA-596D-4DB5-BA13-22692FBA5E57}" type="presParOf" srcId="{06EF36AA-304B-4C08-8F64-F944496BC7B0}" destId="{6E02AC64-AD3E-4802-B4EF-520E1910E62A}" srcOrd="0" destOrd="0" presId="urn:microsoft.com/office/officeart/2005/8/layout/process1"/>
    <dgm:cxn modelId="{E234EBE4-F94A-45AA-9CC5-DFEA95F8F136}" type="presParOf" srcId="{06EF36AA-304B-4C08-8F64-F944496BC7B0}" destId="{2EF6A664-711D-4BE9-B4E2-14B294FE6788}" srcOrd="1" destOrd="0" presId="urn:microsoft.com/office/officeart/2005/8/layout/process1"/>
    <dgm:cxn modelId="{4EAD0402-0CF4-4B7B-8D28-31ADD0607C83}" type="presParOf" srcId="{2EF6A664-711D-4BE9-B4E2-14B294FE6788}" destId="{2463F2E7-ABA3-4847-A3B3-5F3E29E71523}" srcOrd="0" destOrd="0" presId="urn:microsoft.com/office/officeart/2005/8/layout/process1"/>
    <dgm:cxn modelId="{562ED29D-E7FB-48FB-BBFA-18D4A5D9B474}" type="presParOf" srcId="{06EF36AA-304B-4C08-8F64-F944496BC7B0}" destId="{F4E0CC7E-CE08-4D14-982D-E33AF5DD6F76}" srcOrd="2" destOrd="0" presId="urn:microsoft.com/office/officeart/2005/8/layout/process1"/>
    <dgm:cxn modelId="{DAEEA152-A818-471F-AB26-395FBF6DA85D}" type="presParOf" srcId="{06EF36AA-304B-4C08-8F64-F944496BC7B0}" destId="{947DCF45-0FB6-4300-9A50-CBD569CE69B7}" srcOrd="3" destOrd="0" presId="urn:microsoft.com/office/officeart/2005/8/layout/process1"/>
    <dgm:cxn modelId="{288C7FB5-D0FA-4993-B807-8F06EE6F31AA}" type="presParOf" srcId="{947DCF45-0FB6-4300-9A50-CBD569CE69B7}" destId="{F10D19AB-4423-4C81-9238-4330ECACD81F}" srcOrd="0" destOrd="0" presId="urn:microsoft.com/office/officeart/2005/8/layout/process1"/>
    <dgm:cxn modelId="{D5A4F8BC-F455-4B78-9B94-29EF78AC62E7}" type="presParOf" srcId="{06EF36AA-304B-4C08-8F64-F944496BC7B0}" destId="{DDB0C2FC-729F-4298-A86A-7FC2BCDC071D}" srcOrd="4" destOrd="0" presId="urn:microsoft.com/office/officeart/2005/8/layout/process1"/>
    <dgm:cxn modelId="{F5CCFCDE-7600-43BF-99E2-03D8AA103BDE}" type="presParOf" srcId="{06EF36AA-304B-4C08-8F64-F944496BC7B0}" destId="{A3E1F436-50EA-46A0-A7F7-25562E56B609}" srcOrd="5" destOrd="0" presId="urn:microsoft.com/office/officeart/2005/8/layout/process1"/>
    <dgm:cxn modelId="{69F56B42-7A8B-4C7C-AEF3-8EE219E52710}" type="presParOf" srcId="{A3E1F436-50EA-46A0-A7F7-25562E56B609}" destId="{0D5225DA-A99F-42FE-84F2-A9B16EAB491B}" srcOrd="0" destOrd="0" presId="urn:microsoft.com/office/officeart/2005/8/layout/process1"/>
    <dgm:cxn modelId="{375BEE37-AA82-413F-920E-B09399331FF3}" type="presParOf" srcId="{06EF36AA-304B-4C08-8F64-F944496BC7B0}" destId="{3DC16186-54E2-461C-B807-0B47BBA0059C}" srcOrd="6" destOrd="0" presId="urn:microsoft.com/office/officeart/2005/8/layout/process1"/>
    <dgm:cxn modelId="{1034DB92-96AC-42B1-BC95-D1A8E20AA07E}" type="presParOf" srcId="{06EF36AA-304B-4C08-8F64-F944496BC7B0}" destId="{B45E0794-CBE2-4100-AF17-F56292BC5851}" srcOrd="7" destOrd="0" presId="urn:microsoft.com/office/officeart/2005/8/layout/process1"/>
    <dgm:cxn modelId="{2B926ED4-09A7-43AA-BE0A-AC1BB4A52016}" type="presParOf" srcId="{B45E0794-CBE2-4100-AF17-F56292BC5851}" destId="{C5F5B245-EC77-42B1-9AF8-C96ACDD07888}" srcOrd="0" destOrd="0" presId="urn:microsoft.com/office/officeart/2005/8/layout/process1"/>
    <dgm:cxn modelId="{3F32E878-9981-4112-9035-20A76DEAC482}" type="presParOf" srcId="{06EF36AA-304B-4C08-8F64-F944496BC7B0}" destId="{2A35E0B2-5929-4BE9-8079-B3559D688C53}" srcOrd="8" destOrd="0" presId="urn:microsoft.com/office/officeart/2005/8/layout/process1"/>
    <dgm:cxn modelId="{D51C07A0-F860-4EF5-A0FC-372C92E50AF0}" type="presParOf" srcId="{06EF36AA-304B-4C08-8F64-F944496BC7B0}" destId="{C5AA76DE-777F-4CC5-B6CF-D6A42A7F0ED5}" srcOrd="9" destOrd="0" presId="urn:microsoft.com/office/officeart/2005/8/layout/process1"/>
    <dgm:cxn modelId="{E7C272BC-2E2F-4F5C-A257-55C4090E3038}" type="presParOf" srcId="{C5AA76DE-777F-4CC5-B6CF-D6A42A7F0ED5}" destId="{91B0DD98-E233-4EFB-B649-73E0500F8400}" srcOrd="0" destOrd="0" presId="urn:microsoft.com/office/officeart/2005/8/layout/process1"/>
    <dgm:cxn modelId="{F4A80204-B867-46CF-B187-7DED449F6A20}" type="presParOf" srcId="{06EF36AA-304B-4C08-8F64-F944496BC7B0}" destId="{8A264CDA-1AE6-4DE8-8475-FFD9591638D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72C3B-9223-45CE-90B4-C40B6828D21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75854E9-7821-49E5-8940-15BC99C7F2A2}">
      <dgm:prSet phldrT="[Text]"/>
      <dgm:spPr/>
      <dgm:t>
        <a:bodyPr/>
        <a:lstStyle/>
        <a:p>
          <a:r>
            <a:rPr lang="en-US" dirty="0"/>
            <a:t>Contract to Text Module</a:t>
          </a:r>
        </a:p>
      </dgm:t>
    </dgm:pt>
    <dgm:pt modelId="{CED94230-BF56-4204-BFE1-074255EE4F06}" type="parTrans" cxnId="{2DC3EEBD-B174-4192-BE80-5000CF3AE0E0}">
      <dgm:prSet/>
      <dgm:spPr/>
      <dgm:t>
        <a:bodyPr/>
        <a:lstStyle/>
        <a:p>
          <a:endParaRPr lang="en-US"/>
        </a:p>
      </dgm:t>
    </dgm:pt>
    <dgm:pt modelId="{EB22D83F-1F2C-49AF-B33B-D1FFFB9BFFB0}" type="sibTrans" cxnId="{2DC3EEBD-B174-4192-BE80-5000CF3AE0E0}">
      <dgm:prSet/>
      <dgm:spPr/>
      <dgm:t>
        <a:bodyPr/>
        <a:lstStyle/>
        <a:p>
          <a:endParaRPr lang="en-US"/>
        </a:p>
      </dgm:t>
    </dgm:pt>
    <dgm:pt modelId="{C0591E76-E373-4EDC-9FB3-CEF2CDE7AF92}">
      <dgm:prSet phldrT="[Text]"/>
      <dgm:spPr/>
      <dgm:t>
        <a:bodyPr/>
        <a:lstStyle/>
        <a:p>
          <a:r>
            <a:rPr lang="en-US" dirty="0"/>
            <a:t>Entity Detection Module for specific segments</a:t>
          </a:r>
        </a:p>
      </dgm:t>
    </dgm:pt>
    <dgm:pt modelId="{8DF0B02B-B438-4959-8F42-0F60580CB52C}" type="parTrans" cxnId="{6043A53F-9F7D-4CED-8900-0E8E842F9485}">
      <dgm:prSet/>
      <dgm:spPr/>
      <dgm:t>
        <a:bodyPr/>
        <a:lstStyle/>
        <a:p>
          <a:endParaRPr lang="en-US"/>
        </a:p>
      </dgm:t>
    </dgm:pt>
    <dgm:pt modelId="{EC2CE771-D525-4F49-B71D-7D6FB6F8CFE4}" type="sibTrans" cxnId="{6043A53F-9F7D-4CED-8900-0E8E842F9485}">
      <dgm:prSet/>
      <dgm:spPr/>
      <dgm:t>
        <a:bodyPr/>
        <a:lstStyle/>
        <a:p>
          <a:endParaRPr lang="en-US"/>
        </a:p>
      </dgm:t>
    </dgm:pt>
    <dgm:pt modelId="{0A76F72D-AA7C-4F25-9434-7B4629C7EB3D}">
      <dgm:prSet phldrT="[Text]"/>
      <dgm:spPr/>
      <dgm:t>
        <a:bodyPr/>
        <a:lstStyle/>
        <a:p>
          <a:r>
            <a:rPr lang="en-US" dirty="0"/>
            <a:t>Contract Segmentation Module</a:t>
          </a:r>
        </a:p>
      </dgm:t>
    </dgm:pt>
    <dgm:pt modelId="{3DD53F8E-30C1-4EA5-82FE-4F967713352E}" type="parTrans" cxnId="{E635A28E-A573-4A91-8CF6-5313613DBDE4}">
      <dgm:prSet/>
      <dgm:spPr/>
      <dgm:t>
        <a:bodyPr/>
        <a:lstStyle/>
        <a:p>
          <a:endParaRPr lang="en-US"/>
        </a:p>
      </dgm:t>
    </dgm:pt>
    <dgm:pt modelId="{29E54634-7A5D-4842-844A-C6A829F4F61D}" type="sibTrans" cxnId="{E635A28E-A573-4A91-8CF6-5313613DBDE4}">
      <dgm:prSet/>
      <dgm:spPr/>
      <dgm:t>
        <a:bodyPr/>
        <a:lstStyle/>
        <a:p>
          <a:endParaRPr lang="en-US"/>
        </a:p>
      </dgm:t>
    </dgm:pt>
    <dgm:pt modelId="{9CC18315-AE1B-4C84-A7F1-C79B2E07A70A}">
      <dgm:prSet phldrT="[Text]"/>
      <dgm:spPr/>
      <dgm:t>
        <a:bodyPr/>
        <a:lstStyle/>
        <a:p>
          <a:r>
            <a:rPr lang="en-US" dirty="0"/>
            <a:t>Segment Topic Models (Supervised)</a:t>
          </a:r>
        </a:p>
      </dgm:t>
    </dgm:pt>
    <dgm:pt modelId="{EEABC7F8-046A-49ED-B5DF-A2A69F3E7F89}" type="parTrans" cxnId="{50EF9A4F-EA8C-4D7C-AAB5-5C1750B8AD35}">
      <dgm:prSet/>
      <dgm:spPr/>
      <dgm:t>
        <a:bodyPr/>
        <a:lstStyle/>
        <a:p>
          <a:endParaRPr lang="en-US"/>
        </a:p>
      </dgm:t>
    </dgm:pt>
    <dgm:pt modelId="{719029D2-A7C6-47F6-A109-806E9E3E6EC4}" type="sibTrans" cxnId="{50EF9A4F-EA8C-4D7C-AAB5-5C1750B8AD35}">
      <dgm:prSet/>
      <dgm:spPr/>
      <dgm:t>
        <a:bodyPr/>
        <a:lstStyle/>
        <a:p>
          <a:endParaRPr lang="en-US"/>
        </a:p>
      </dgm:t>
    </dgm:pt>
    <dgm:pt modelId="{91FC2538-CBD5-4D29-ACEA-A3C5404690C6}">
      <dgm:prSet phldrT="[Text]"/>
      <dgm:spPr/>
      <dgm:t>
        <a:bodyPr/>
        <a:lstStyle/>
        <a:p>
          <a:r>
            <a:rPr lang="en-US" dirty="0"/>
            <a:t>Entity Extraction</a:t>
          </a:r>
        </a:p>
      </dgm:t>
    </dgm:pt>
    <dgm:pt modelId="{E188F7D4-6768-4835-B147-8F229D3BC5EE}" type="parTrans" cxnId="{65D6C97D-6641-4BB4-AEE4-A6C84189DF25}">
      <dgm:prSet/>
      <dgm:spPr/>
      <dgm:t>
        <a:bodyPr/>
        <a:lstStyle/>
        <a:p>
          <a:endParaRPr lang="en-US"/>
        </a:p>
      </dgm:t>
    </dgm:pt>
    <dgm:pt modelId="{C5FF8D0A-43F8-4F3A-80AE-BF1B8BAC507C}" type="sibTrans" cxnId="{65D6C97D-6641-4BB4-AEE4-A6C84189DF25}">
      <dgm:prSet/>
      <dgm:spPr/>
      <dgm:t>
        <a:bodyPr/>
        <a:lstStyle/>
        <a:p>
          <a:endParaRPr lang="en-US"/>
        </a:p>
      </dgm:t>
    </dgm:pt>
    <dgm:pt modelId="{06EF36AA-304B-4C08-8F64-F944496BC7B0}" type="pres">
      <dgm:prSet presAssocID="{1CE72C3B-9223-45CE-90B4-C40B6828D211}" presName="Name0" presStyleCnt="0">
        <dgm:presLayoutVars>
          <dgm:dir/>
          <dgm:resizeHandles val="exact"/>
        </dgm:presLayoutVars>
      </dgm:prSet>
      <dgm:spPr/>
    </dgm:pt>
    <dgm:pt modelId="{F4E0CC7E-CE08-4D14-982D-E33AF5DD6F76}" type="pres">
      <dgm:prSet presAssocID="{275854E9-7821-49E5-8940-15BC99C7F2A2}" presName="node" presStyleLbl="node1" presStyleIdx="0" presStyleCnt="5">
        <dgm:presLayoutVars>
          <dgm:bulletEnabled val="1"/>
        </dgm:presLayoutVars>
      </dgm:prSet>
      <dgm:spPr/>
    </dgm:pt>
    <dgm:pt modelId="{947DCF45-0FB6-4300-9A50-CBD569CE69B7}" type="pres">
      <dgm:prSet presAssocID="{EB22D83F-1F2C-49AF-B33B-D1FFFB9BFFB0}" presName="sibTrans" presStyleLbl="sibTrans2D1" presStyleIdx="0" presStyleCnt="4"/>
      <dgm:spPr/>
    </dgm:pt>
    <dgm:pt modelId="{F10D19AB-4423-4C81-9238-4330ECACD81F}" type="pres">
      <dgm:prSet presAssocID="{EB22D83F-1F2C-49AF-B33B-D1FFFB9BFFB0}" presName="connectorText" presStyleLbl="sibTrans2D1" presStyleIdx="0" presStyleCnt="4"/>
      <dgm:spPr/>
    </dgm:pt>
    <dgm:pt modelId="{DDB0C2FC-729F-4298-A86A-7FC2BCDC071D}" type="pres">
      <dgm:prSet presAssocID="{0A76F72D-AA7C-4F25-9434-7B4629C7EB3D}" presName="node" presStyleLbl="node1" presStyleIdx="1" presStyleCnt="5">
        <dgm:presLayoutVars>
          <dgm:bulletEnabled val="1"/>
        </dgm:presLayoutVars>
      </dgm:prSet>
      <dgm:spPr/>
    </dgm:pt>
    <dgm:pt modelId="{A3E1F436-50EA-46A0-A7F7-25562E56B609}" type="pres">
      <dgm:prSet presAssocID="{29E54634-7A5D-4842-844A-C6A829F4F61D}" presName="sibTrans" presStyleLbl="sibTrans2D1" presStyleIdx="1" presStyleCnt="4"/>
      <dgm:spPr/>
    </dgm:pt>
    <dgm:pt modelId="{0D5225DA-A99F-42FE-84F2-A9B16EAB491B}" type="pres">
      <dgm:prSet presAssocID="{29E54634-7A5D-4842-844A-C6A829F4F61D}" presName="connectorText" presStyleLbl="sibTrans2D1" presStyleIdx="1" presStyleCnt="4"/>
      <dgm:spPr/>
    </dgm:pt>
    <dgm:pt modelId="{3DC16186-54E2-461C-B807-0B47BBA0059C}" type="pres">
      <dgm:prSet presAssocID="{9CC18315-AE1B-4C84-A7F1-C79B2E07A70A}" presName="node" presStyleLbl="node1" presStyleIdx="2" presStyleCnt="5">
        <dgm:presLayoutVars>
          <dgm:bulletEnabled val="1"/>
        </dgm:presLayoutVars>
      </dgm:prSet>
      <dgm:spPr/>
    </dgm:pt>
    <dgm:pt modelId="{B45E0794-CBE2-4100-AF17-F56292BC5851}" type="pres">
      <dgm:prSet presAssocID="{719029D2-A7C6-47F6-A109-806E9E3E6EC4}" presName="sibTrans" presStyleLbl="sibTrans2D1" presStyleIdx="2" presStyleCnt="4"/>
      <dgm:spPr/>
    </dgm:pt>
    <dgm:pt modelId="{C5F5B245-EC77-42B1-9AF8-C96ACDD07888}" type="pres">
      <dgm:prSet presAssocID="{719029D2-A7C6-47F6-A109-806E9E3E6EC4}" presName="connectorText" presStyleLbl="sibTrans2D1" presStyleIdx="2" presStyleCnt="4"/>
      <dgm:spPr/>
    </dgm:pt>
    <dgm:pt modelId="{2A35E0B2-5929-4BE9-8079-B3559D688C53}" type="pres">
      <dgm:prSet presAssocID="{C0591E76-E373-4EDC-9FB3-CEF2CDE7AF92}" presName="node" presStyleLbl="node1" presStyleIdx="3" presStyleCnt="5">
        <dgm:presLayoutVars>
          <dgm:bulletEnabled val="1"/>
        </dgm:presLayoutVars>
      </dgm:prSet>
      <dgm:spPr/>
    </dgm:pt>
    <dgm:pt modelId="{C5AA76DE-777F-4CC5-B6CF-D6A42A7F0ED5}" type="pres">
      <dgm:prSet presAssocID="{EC2CE771-D525-4F49-B71D-7D6FB6F8CFE4}" presName="sibTrans" presStyleLbl="sibTrans2D1" presStyleIdx="3" presStyleCnt="4"/>
      <dgm:spPr/>
    </dgm:pt>
    <dgm:pt modelId="{91B0DD98-E233-4EFB-B649-73E0500F8400}" type="pres">
      <dgm:prSet presAssocID="{EC2CE771-D525-4F49-B71D-7D6FB6F8CFE4}" presName="connectorText" presStyleLbl="sibTrans2D1" presStyleIdx="3" presStyleCnt="4"/>
      <dgm:spPr/>
    </dgm:pt>
    <dgm:pt modelId="{8A264CDA-1AE6-4DE8-8475-FFD9591638DA}" type="pres">
      <dgm:prSet presAssocID="{91FC2538-CBD5-4D29-ACEA-A3C5404690C6}" presName="node" presStyleLbl="node1" presStyleIdx="4" presStyleCnt="5">
        <dgm:presLayoutVars>
          <dgm:bulletEnabled val="1"/>
        </dgm:presLayoutVars>
      </dgm:prSet>
      <dgm:spPr/>
    </dgm:pt>
  </dgm:ptLst>
  <dgm:cxnLst>
    <dgm:cxn modelId="{DEEAFC01-5945-4DE1-80A0-0061ADAEDD69}" type="presOf" srcId="{9CC18315-AE1B-4C84-A7F1-C79B2E07A70A}" destId="{3DC16186-54E2-461C-B807-0B47BBA0059C}" srcOrd="0" destOrd="0" presId="urn:microsoft.com/office/officeart/2005/8/layout/process1"/>
    <dgm:cxn modelId="{15709117-CE74-463B-9A1E-DB7B1FCCCE11}" type="presOf" srcId="{C0591E76-E373-4EDC-9FB3-CEF2CDE7AF92}" destId="{2A35E0B2-5929-4BE9-8079-B3559D688C53}" srcOrd="0" destOrd="0" presId="urn:microsoft.com/office/officeart/2005/8/layout/process1"/>
    <dgm:cxn modelId="{91C3C928-E682-4A09-B3CC-E2C4E56DF02D}" type="presOf" srcId="{91FC2538-CBD5-4D29-ACEA-A3C5404690C6}" destId="{8A264CDA-1AE6-4DE8-8475-FFD9591638DA}" srcOrd="0" destOrd="0" presId="urn:microsoft.com/office/officeart/2005/8/layout/process1"/>
    <dgm:cxn modelId="{CA842C2E-D155-443D-99A1-EF555CCECCCB}" type="presOf" srcId="{EB22D83F-1F2C-49AF-B33B-D1FFFB9BFFB0}" destId="{F10D19AB-4423-4C81-9238-4330ECACD81F}" srcOrd="1" destOrd="0" presId="urn:microsoft.com/office/officeart/2005/8/layout/process1"/>
    <dgm:cxn modelId="{D0A01C35-1C93-49EC-9450-94E96A456E98}" type="presOf" srcId="{29E54634-7A5D-4842-844A-C6A829F4F61D}" destId="{0D5225DA-A99F-42FE-84F2-A9B16EAB491B}" srcOrd="1" destOrd="0" presId="urn:microsoft.com/office/officeart/2005/8/layout/process1"/>
    <dgm:cxn modelId="{6043A53F-9F7D-4CED-8900-0E8E842F9485}" srcId="{1CE72C3B-9223-45CE-90B4-C40B6828D211}" destId="{C0591E76-E373-4EDC-9FB3-CEF2CDE7AF92}" srcOrd="3" destOrd="0" parTransId="{8DF0B02B-B438-4959-8F42-0F60580CB52C}" sibTransId="{EC2CE771-D525-4F49-B71D-7D6FB6F8CFE4}"/>
    <dgm:cxn modelId="{A304CD5F-ECF8-48BC-BF5C-9ABA629CD0B3}" type="presOf" srcId="{29E54634-7A5D-4842-844A-C6A829F4F61D}" destId="{A3E1F436-50EA-46A0-A7F7-25562E56B609}" srcOrd="0" destOrd="0" presId="urn:microsoft.com/office/officeart/2005/8/layout/process1"/>
    <dgm:cxn modelId="{8235E847-48FD-4C97-8A13-10E17899C44A}" type="presOf" srcId="{0A76F72D-AA7C-4F25-9434-7B4629C7EB3D}" destId="{DDB0C2FC-729F-4298-A86A-7FC2BCDC071D}" srcOrd="0" destOrd="0" presId="urn:microsoft.com/office/officeart/2005/8/layout/process1"/>
    <dgm:cxn modelId="{E9B3644A-F8D8-4C73-97B9-526D7780593A}" type="presOf" srcId="{EC2CE771-D525-4F49-B71D-7D6FB6F8CFE4}" destId="{91B0DD98-E233-4EFB-B649-73E0500F8400}" srcOrd="1" destOrd="0" presId="urn:microsoft.com/office/officeart/2005/8/layout/process1"/>
    <dgm:cxn modelId="{7AE9014C-519E-458B-BD7D-F9931CD4E8C7}" type="presOf" srcId="{719029D2-A7C6-47F6-A109-806E9E3E6EC4}" destId="{C5F5B245-EC77-42B1-9AF8-C96ACDD07888}" srcOrd="1" destOrd="0" presId="urn:microsoft.com/office/officeart/2005/8/layout/process1"/>
    <dgm:cxn modelId="{50EF9A4F-EA8C-4D7C-AAB5-5C1750B8AD35}" srcId="{1CE72C3B-9223-45CE-90B4-C40B6828D211}" destId="{9CC18315-AE1B-4C84-A7F1-C79B2E07A70A}" srcOrd="2" destOrd="0" parTransId="{EEABC7F8-046A-49ED-B5DF-A2A69F3E7F89}" sibTransId="{719029D2-A7C6-47F6-A109-806E9E3E6EC4}"/>
    <dgm:cxn modelId="{58B1D753-D581-4A0D-9050-39FBEEE53607}" type="presOf" srcId="{EC2CE771-D525-4F49-B71D-7D6FB6F8CFE4}" destId="{C5AA76DE-777F-4CC5-B6CF-D6A42A7F0ED5}" srcOrd="0" destOrd="0" presId="urn:microsoft.com/office/officeart/2005/8/layout/process1"/>
    <dgm:cxn modelId="{161FAD57-CF38-418F-B014-42A8F1918C3A}" type="presOf" srcId="{275854E9-7821-49E5-8940-15BC99C7F2A2}" destId="{F4E0CC7E-CE08-4D14-982D-E33AF5DD6F76}" srcOrd="0" destOrd="0" presId="urn:microsoft.com/office/officeart/2005/8/layout/process1"/>
    <dgm:cxn modelId="{65D6C97D-6641-4BB4-AEE4-A6C84189DF25}" srcId="{1CE72C3B-9223-45CE-90B4-C40B6828D211}" destId="{91FC2538-CBD5-4D29-ACEA-A3C5404690C6}" srcOrd="4" destOrd="0" parTransId="{E188F7D4-6768-4835-B147-8F229D3BC5EE}" sibTransId="{C5FF8D0A-43F8-4F3A-80AE-BF1B8BAC507C}"/>
    <dgm:cxn modelId="{E635A28E-A573-4A91-8CF6-5313613DBDE4}" srcId="{1CE72C3B-9223-45CE-90B4-C40B6828D211}" destId="{0A76F72D-AA7C-4F25-9434-7B4629C7EB3D}" srcOrd="1" destOrd="0" parTransId="{3DD53F8E-30C1-4EA5-82FE-4F967713352E}" sibTransId="{29E54634-7A5D-4842-844A-C6A829F4F61D}"/>
    <dgm:cxn modelId="{5D688FB4-845E-4556-8394-ED6D57190BAC}" type="presOf" srcId="{EB22D83F-1F2C-49AF-B33B-D1FFFB9BFFB0}" destId="{947DCF45-0FB6-4300-9A50-CBD569CE69B7}" srcOrd="0" destOrd="0" presId="urn:microsoft.com/office/officeart/2005/8/layout/process1"/>
    <dgm:cxn modelId="{2DC3EEBD-B174-4192-BE80-5000CF3AE0E0}" srcId="{1CE72C3B-9223-45CE-90B4-C40B6828D211}" destId="{275854E9-7821-49E5-8940-15BC99C7F2A2}" srcOrd="0" destOrd="0" parTransId="{CED94230-BF56-4204-BFE1-074255EE4F06}" sibTransId="{EB22D83F-1F2C-49AF-B33B-D1FFFB9BFFB0}"/>
    <dgm:cxn modelId="{0AF042C5-6C37-4AC9-BFCD-314BF8F7F634}" type="presOf" srcId="{719029D2-A7C6-47F6-A109-806E9E3E6EC4}" destId="{B45E0794-CBE2-4100-AF17-F56292BC5851}" srcOrd="0" destOrd="0" presId="urn:microsoft.com/office/officeart/2005/8/layout/process1"/>
    <dgm:cxn modelId="{E04C19D3-AF87-4E54-A1A5-021788C8899B}" type="presOf" srcId="{1CE72C3B-9223-45CE-90B4-C40B6828D211}" destId="{06EF36AA-304B-4C08-8F64-F944496BC7B0}" srcOrd="0" destOrd="0" presId="urn:microsoft.com/office/officeart/2005/8/layout/process1"/>
    <dgm:cxn modelId="{562ED29D-E7FB-48FB-BBFA-18D4A5D9B474}" type="presParOf" srcId="{06EF36AA-304B-4C08-8F64-F944496BC7B0}" destId="{F4E0CC7E-CE08-4D14-982D-E33AF5DD6F76}" srcOrd="0" destOrd="0" presId="urn:microsoft.com/office/officeart/2005/8/layout/process1"/>
    <dgm:cxn modelId="{DAEEA152-A818-471F-AB26-395FBF6DA85D}" type="presParOf" srcId="{06EF36AA-304B-4C08-8F64-F944496BC7B0}" destId="{947DCF45-0FB6-4300-9A50-CBD569CE69B7}" srcOrd="1" destOrd="0" presId="urn:microsoft.com/office/officeart/2005/8/layout/process1"/>
    <dgm:cxn modelId="{288C7FB5-D0FA-4993-B807-8F06EE6F31AA}" type="presParOf" srcId="{947DCF45-0FB6-4300-9A50-CBD569CE69B7}" destId="{F10D19AB-4423-4C81-9238-4330ECACD81F}" srcOrd="0" destOrd="0" presId="urn:microsoft.com/office/officeart/2005/8/layout/process1"/>
    <dgm:cxn modelId="{D5A4F8BC-F455-4B78-9B94-29EF78AC62E7}" type="presParOf" srcId="{06EF36AA-304B-4C08-8F64-F944496BC7B0}" destId="{DDB0C2FC-729F-4298-A86A-7FC2BCDC071D}" srcOrd="2" destOrd="0" presId="urn:microsoft.com/office/officeart/2005/8/layout/process1"/>
    <dgm:cxn modelId="{F5CCFCDE-7600-43BF-99E2-03D8AA103BDE}" type="presParOf" srcId="{06EF36AA-304B-4C08-8F64-F944496BC7B0}" destId="{A3E1F436-50EA-46A0-A7F7-25562E56B609}" srcOrd="3" destOrd="0" presId="urn:microsoft.com/office/officeart/2005/8/layout/process1"/>
    <dgm:cxn modelId="{69F56B42-7A8B-4C7C-AEF3-8EE219E52710}" type="presParOf" srcId="{A3E1F436-50EA-46A0-A7F7-25562E56B609}" destId="{0D5225DA-A99F-42FE-84F2-A9B16EAB491B}" srcOrd="0" destOrd="0" presId="urn:microsoft.com/office/officeart/2005/8/layout/process1"/>
    <dgm:cxn modelId="{375BEE37-AA82-413F-920E-B09399331FF3}" type="presParOf" srcId="{06EF36AA-304B-4C08-8F64-F944496BC7B0}" destId="{3DC16186-54E2-461C-B807-0B47BBA0059C}" srcOrd="4" destOrd="0" presId="urn:microsoft.com/office/officeart/2005/8/layout/process1"/>
    <dgm:cxn modelId="{1034DB92-96AC-42B1-BC95-D1A8E20AA07E}" type="presParOf" srcId="{06EF36AA-304B-4C08-8F64-F944496BC7B0}" destId="{B45E0794-CBE2-4100-AF17-F56292BC5851}" srcOrd="5" destOrd="0" presId="urn:microsoft.com/office/officeart/2005/8/layout/process1"/>
    <dgm:cxn modelId="{2B926ED4-09A7-43AA-BE0A-AC1BB4A52016}" type="presParOf" srcId="{B45E0794-CBE2-4100-AF17-F56292BC5851}" destId="{C5F5B245-EC77-42B1-9AF8-C96ACDD07888}" srcOrd="0" destOrd="0" presId="urn:microsoft.com/office/officeart/2005/8/layout/process1"/>
    <dgm:cxn modelId="{3F32E878-9981-4112-9035-20A76DEAC482}" type="presParOf" srcId="{06EF36AA-304B-4C08-8F64-F944496BC7B0}" destId="{2A35E0B2-5929-4BE9-8079-B3559D688C53}" srcOrd="6" destOrd="0" presId="urn:microsoft.com/office/officeart/2005/8/layout/process1"/>
    <dgm:cxn modelId="{D51C07A0-F860-4EF5-A0FC-372C92E50AF0}" type="presParOf" srcId="{06EF36AA-304B-4C08-8F64-F944496BC7B0}" destId="{C5AA76DE-777F-4CC5-B6CF-D6A42A7F0ED5}" srcOrd="7" destOrd="0" presId="urn:microsoft.com/office/officeart/2005/8/layout/process1"/>
    <dgm:cxn modelId="{E7C272BC-2E2F-4F5C-A257-55C4090E3038}" type="presParOf" srcId="{C5AA76DE-777F-4CC5-B6CF-D6A42A7F0ED5}" destId="{91B0DD98-E233-4EFB-B649-73E0500F8400}" srcOrd="0" destOrd="0" presId="urn:microsoft.com/office/officeart/2005/8/layout/process1"/>
    <dgm:cxn modelId="{F4A80204-B867-46CF-B187-7DED449F6A20}" type="presParOf" srcId="{06EF36AA-304B-4C08-8F64-F944496BC7B0}" destId="{8A264CDA-1AE6-4DE8-8475-FFD9591638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AC64-AD3E-4802-B4EF-520E1910E62A}">
      <dsp:nvSpPr>
        <dsp:cNvPr id="0" name=""/>
        <dsp:cNvSpPr/>
      </dsp:nvSpPr>
      <dsp:spPr>
        <a:xfrm>
          <a:off x="0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Contract (PDF / Word Document)</a:t>
          </a:r>
        </a:p>
      </dsp:txBody>
      <dsp:txXfrm>
        <a:off x="29175" y="102621"/>
        <a:ext cx="1037025" cy="937756"/>
      </dsp:txXfrm>
    </dsp:sp>
    <dsp:sp modelId="{2EF6A664-711D-4BE9-B4E2-14B294FE6788}">
      <dsp:nvSpPr>
        <dsp:cNvPr id="0" name=""/>
        <dsp:cNvSpPr/>
      </dsp:nvSpPr>
      <dsp:spPr>
        <a:xfrm>
          <a:off x="1204912" y="435673"/>
          <a:ext cx="232219" cy="27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04912" y="490004"/>
        <a:ext cx="162553" cy="162991"/>
      </dsp:txXfrm>
    </dsp:sp>
    <dsp:sp modelId="{F4E0CC7E-CE08-4D14-982D-E33AF5DD6F76}">
      <dsp:nvSpPr>
        <dsp:cNvPr id="0" name=""/>
        <dsp:cNvSpPr/>
      </dsp:nvSpPr>
      <dsp:spPr>
        <a:xfrm>
          <a:off x="1533525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Contract to Text Module</a:t>
          </a:r>
        </a:p>
      </dsp:txBody>
      <dsp:txXfrm>
        <a:off x="1562700" y="102621"/>
        <a:ext cx="1037025" cy="937756"/>
      </dsp:txXfrm>
    </dsp:sp>
    <dsp:sp modelId="{947DCF45-0FB6-4300-9A50-CBD569CE69B7}">
      <dsp:nvSpPr>
        <dsp:cNvPr id="0" name=""/>
        <dsp:cNvSpPr/>
      </dsp:nvSpPr>
      <dsp:spPr>
        <a:xfrm>
          <a:off x="2738437" y="435673"/>
          <a:ext cx="232219" cy="27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8437" y="490004"/>
        <a:ext cx="162553" cy="162991"/>
      </dsp:txXfrm>
    </dsp:sp>
    <dsp:sp modelId="{DDB0C2FC-729F-4298-A86A-7FC2BCDC071D}">
      <dsp:nvSpPr>
        <dsp:cNvPr id="0" name=""/>
        <dsp:cNvSpPr/>
      </dsp:nvSpPr>
      <dsp:spPr>
        <a:xfrm>
          <a:off x="3067050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Contract Segmentation Module</a:t>
          </a:r>
        </a:p>
      </dsp:txBody>
      <dsp:txXfrm>
        <a:off x="3096225" y="102621"/>
        <a:ext cx="1037025" cy="937756"/>
      </dsp:txXfrm>
    </dsp:sp>
    <dsp:sp modelId="{A3E1F436-50EA-46A0-A7F7-25562E56B609}">
      <dsp:nvSpPr>
        <dsp:cNvPr id="0" name=""/>
        <dsp:cNvSpPr/>
      </dsp:nvSpPr>
      <dsp:spPr>
        <a:xfrm>
          <a:off x="4271962" y="435673"/>
          <a:ext cx="232219" cy="27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71962" y="490004"/>
        <a:ext cx="162553" cy="162991"/>
      </dsp:txXfrm>
    </dsp:sp>
    <dsp:sp modelId="{3DC16186-54E2-461C-B807-0B47BBA0059C}">
      <dsp:nvSpPr>
        <dsp:cNvPr id="0" name=""/>
        <dsp:cNvSpPr/>
      </dsp:nvSpPr>
      <dsp:spPr>
        <a:xfrm>
          <a:off x="4600575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Segment Topic Models (Supervised)</a:t>
          </a:r>
        </a:p>
      </dsp:txBody>
      <dsp:txXfrm>
        <a:off x="4629750" y="102621"/>
        <a:ext cx="1037025" cy="937756"/>
      </dsp:txXfrm>
    </dsp:sp>
    <dsp:sp modelId="{B45E0794-CBE2-4100-AF17-F56292BC5851}">
      <dsp:nvSpPr>
        <dsp:cNvPr id="0" name=""/>
        <dsp:cNvSpPr/>
      </dsp:nvSpPr>
      <dsp:spPr>
        <a:xfrm>
          <a:off x="5805487" y="435673"/>
          <a:ext cx="232219" cy="27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05487" y="490004"/>
        <a:ext cx="162553" cy="162991"/>
      </dsp:txXfrm>
    </dsp:sp>
    <dsp:sp modelId="{2A35E0B2-5929-4BE9-8079-B3559D688C53}">
      <dsp:nvSpPr>
        <dsp:cNvPr id="0" name=""/>
        <dsp:cNvSpPr/>
      </dsp:nvSpPr>
      <dsp:spPr>
        <a:xfrm>
          <a:off x="6134099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Entity Detection Module for specific segments</a:t>
          </a:r>
        </a:p>
      </dsp:txBody>
      <dsp:txXfrm>
        <a:off x="6163274" y="102621"/>
        <a:ext cx="1037025" cy="937756"/>
      </dsp:txXfrm>
    </dsp:sp>
    <dsp:sp modelId="{C5AA76DE-777F-4CC5-B6CF-D6A42A7F0ED5}">
      <dsp:nvSpPr>
        <dsp:cNvPr id="0" name=""/>
        <dsp:cNvSpPr/>
      </dsp:nvSpPr>
      <dsp:spPr>
        <a:xfrm>
          <a:off x="7339012" y="435673"/>
          <a:ext cx="232219" cy="27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012" y="490004"/>
        <a:ext cx="162553" cy="162991"/>
      </dsp:txXfrm>
    </dsp:sp>
    <dsp:sp modelId="{8A264CDA-1AE6-4DE8-8475-FFD9591638DA}">
      <dsp:nvSpPr>
        <dsp:cNvPr id="0" name=""/>
        <dsp:cNvSpPr/>
      </dsp:nvSpPr>
      <dsp:spPr>
        <a:xfrm>
          <a:off x="7667625" y="73446"/>
          <a:ext cx="1095375" cy="996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Entity Extraction</a:t>
          </a:r>
        </a:p>
      </dsp:txBody>
      <dsp:txXfrm>
        <a:off x="7696800" y="102621"/>
        <a:ext cx="1037025" cy="93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0CC7E-CE08-4D14-982D-E33AF5DD6F76}">
      <dsp:nvSpPr>
        <dsp:cNvPr id="0" name=""/>
        <dsp:cNvSpPr/>
      </dsp:nvSpPr>
      <dsp:spPr>
        <a:xfrm>
          <a:off x="4278" y="173570"/>
          <a:ext cx="1326430" cy="7958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 to Text Module</a:t>
          </a:r>
        </a:p>
      </dsp:txBody>
      <dsp:txXfrm>
        <a:off x="27588" y="196880"/>
        <a:ext cx="1279810" cy="749238"/>
      </dsp:txXfrm>
    </dsp:sp>
    <dsp:sp modelId="{947DCF45-0FB6-4300-9A50-CBD569CE69B7}">
      <dsp:nvSpPr>
        <dsp:cNvPr id="0" name=""/>
        <dsp:cNvSpPr/>
      </dsp:nvSpPr>
      <dsp:spPr>
        <a:xfrm>
          <a:off x="1463352" y="407022"/>
          <a:ext cx="281203" cy="328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463352" y="472813"/>
        <a:ext cx="196842" cy="197372"/>
      </dsp:txXfrm>
    </dsp:sp>
    <dsp:sp modelId="{DDB0C2FC-729F-4298-A86A-7FC2BCDC071D}">
      <dsp:nvSpPr>
        <dsp:cNvPr id="0" name=""/>
        <dsp:cNvSpPr/>
      </dsp:nvSpPr>
      <dsp:spPr>
        <a:xfrm>
          <a:off x="1861281" y="173570"/>
          <a:ext cx="1326430" cy="795858"/>
        </a:xfrm>
        <a:prstGeom prst="roundRect">
          <a:avLst>
            <a:gd name="adj" fmla="val 10000"/>
          </a:avLst>
        </a:prstGeom>
        <a:solidFill>
          <a:schemeClr val="accent5">
            <a:hueOff val="167804"/>
            <a:satOff val="4118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 Segmentation Module</a:t>
          </a:r>
        </a:p>
      </dsp:txBody>
      <dsp:txXfrm>
        <a:off x="1884591" y="196880"/>
        <a:ext cx="1279810" cy="749238"/>
      </dsp:txXfrm>
    </dsp:sp>
    <dsp:sp modelId="{A3E1F436-50EA-46A0-A7F7-25562E56B609}">
      <dsp:nvSpPr>
        <dsp:cNvPr id="0" name=""/>
        <dsp:cNvSpPr/>
      </dsp:nvSpPr>
      <dsp:spPr>
        <a:xfrm>
          <a:off x="3320355" y="407022"/>
          <a:ext cx="281203" cy="328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23739"/>
            <a:satOff val="5490"/>
            <a:lumOff val="-115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320355" y="472813"/>
        <a:ext cx="196842" cy="197372"/>
      </dsp:txXfrm>
    </dsp:sp>
    <dsp:sp modelId="{3DC16186-54E2-461C-B807-0B47BBA0059C}">
      <dsp:nvSpPr>
        <dsp:cNvPr id="0" name=""/>
        <dsp:cNvSpPr/>
      </dsp:nvSpPr>
      <dsp:spPr>
        <a:xfrm>
          <a:off x="3718284" y="173570"/>
          <a:ext cx="1326430" cy="795858"/>
        </a:xfrm>
        <a:prstGeom prst="roundRect">
          <a:avLst>
            <a:gd name="adj" fmla="val 10000"/>
          </a:avLst>
        </a:prstGeom>
        <a:solidFill>
          <a:schemeClr val="accent5">
            <a:hueOff val="335609"/>
            <a:satOff val="8236"/>
            <a:lumOff val="-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Segment Topic Models (Supervised)</a:t>
          </a:r>
        </a:p>
      </dsp:txBody>
      <dsp:txXfrm>
        <a:off x="3741594" y="196880"/>
        <a:ext cx="1279810" cy="749238"/>
      </dsp:txXfrm>
    </dsp:sp>
    <dsp:sp modelId="{B45E0794-CBE2-4100-AF17-F56292BC5851}">
      <dsp:nvSpPr>
        <dsp:cNvPr id="0" name=""/>
        <dsp:cNvSpPr/>
      </dsp:nvSpPr>
      <dsp:spPr>
        <a:xfrm>
          <a:off x="5177358" y="407022"/>
          <a:ext cx="281203" cy="328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47479"/>
            <a:satOff val="10981"/>
            <a:lumOff val="-230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77358" y="472813"/>
        <a:ext cx="196842" cy="197372"/>
      </dsp:txXfrm>
    </dsp:sp>
    <dsp:sp modelId="{2A35E0B2-5929-4BE9-8079-B3559D688C53}">
      <dsp:nvSpPr>
        <dsp:cNvPr id="0" name=""/>
        <dsp:cNvSpPr/>
      </dsp:nvSpPr>
      <dsp:spPr>
        <a:xfrm>
          <a:off x="5575287" y="173570"/>
          <a:ext cx="1326430" cy="795858"/>
        </a:xfrm>
        <a:prstGeom prst="roundRect">
          <a:avLst>
            <a:gd name="adj" fmla="val 10000"/>
          </a:avLst>
        </a:prstGeom>
        <a:solidFill>
          <a:schemeClr val="accent5">
            <a:hueOff val="503413"/>
            <a:satOff val="12353"/>
            <a:lumOff val="-2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Entity Detection Module for specific segments</a:t>
          </a:r>
        </a:p>
      </dsp:txBody>
      <dsp:txXfrm>
        <a:off x="5598597" y="196880"/>
        <a:ext cx="1279810" cy="749238"/>
      </dsp:txXfrm>
    </dsp:sp>
    <dsp:sp modelId="{C5AA76DE-777F-4CC5-B6CF-D6A42A7F0ED5}">
      <dsp:nvSpPr>
        <dsp:cNvPr id="0" name=""/>
        <dsp:cNvSpPr/>
      </dsp:nvSpPr>
      <dsp:spPr>
        <a:xfrm>
          <a:off x="7034361" y="407022"/>
          <a:ext cx="281203" cy="328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71218"/>
            <a:satOff val="16471"/>
            <a:lumOff val="-345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034361" y="472813"/>
        <a:ext cx="196842" cy="197372"/>
      </dsp:txXfrm>
    </dsp:sp>
    <dsp:sp modelId="{8A264CDA-1AE6-4DE8-8475-FFD9591638DA}">
      <dsp:nvSpPr>
        <dsp:cNvPr id="0" name=""/>
        <dsp:cNvSpPr/>
      </dsp:nvSpPr>
      <dsp:spPr>
        <a:xfrm>
          <a:off x="7432290" y="173570"/>
          <a:ext cx="1326430" cy="795858"/>
        </a:xfrm>
        <a:prstGeom prst="roundRect">
          <a:avLst>
            <a:gd name="adj" fmla="val 10000"/>
          </a:avLst>
        </a:prstGeom>
        <a:solidFill>
          <a:schemeClr val="accent5">
            <a:hueOff val="671218"/>
            <a:satOff val="16471"/>
            <a:lumOff val="-3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Entity Extraction</a:t>
          </a:r>
        </a:p>
      </dsp:txBody>
      <dsp:txXfrm>
        <a:off x="7455600" y="196880"/>
        <a:ext cx="1279810" cy="74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1AB7-905F-454D-A3A6-ED1262841E3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9F39-A356-4362-BA14-4EDFA433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8AEDD699-994D-4874-8F77-46CDADC77766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6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10248" y="4318039"/>
            <a:ext cx="5681980" cy="3532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4023092" y="8522366"/>
            <a:ext cx="3077739" cy="450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0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10248" y="4318039"/>
            <a:ext cx="5681980" cy="3532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Pricing for Syndicated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ESRI – GIS data, Demographics &amp; Consumer Behavior Data - $2500 for 5 users, 2500 credits. Based on usage, no. of credits and price can increase to up to $10,000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4023092" y="8522366"/>
            <a:ext cx="3077739" cy="450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77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0" y="0"/>
            <a:ext cx="9144000" cy="345868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616008" y="720007"/>
            <a:ext cx="2909683" cy="463923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69B08-3482-49FC-A617-0DB4DAC84B53}"/>
              </a:ext>
            </a:extLst>
          </p:cNvPr>
          <p:cNvSpPr/>
          <p:nvPr/>
        </p:nvSpPr>
        <p:spPr>
          <a:xfrm>
            <a:off x="0" y="3458688"/>
            <a:ext cx="9144000" cy="1684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1C4B-C5DA-4899-A75E-9654BAB68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875" y="3392013"/>
            <a:ext cx="2347126" cy="1659689"/>
          </a:xfrm>
          <a:prstGeom prst="rect">
            <a:avLst/>
          </a:prstGeom>
        </p:spPr>
      </p:pic>
      <p:sp>
        <p:nvSpPr>
          <p:cNvPr id="10" name="Content Placeholder 59">
            <a:extLst>
              <a:ext uri="{FF2B5EF4-FFF2-40B4-BE49-F238E27FC236}">
                <a16:creationId xmlns:a16="http://schemas.microsoft.com/office/drawing/2014/main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6008" y="1595709"/>
            <a:ext cx="3190735" cy="342900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6007" y="1921763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6007" y="3071794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362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80" y="4806553"/>
            <a:ext cx="1343025" cy="185738"/>
          </a:xfrm>
          <a:prstGeom prst="rect">
            <a:avLst/>
          </a:prstGeom>
          <a:ln/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685800">
              <a:defRPr/>
            </a:pPr>
            <a:endParaRPr lang="de-D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6285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r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0876"/>
            <a:ext cx="9143999" cy="28803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>
          <a:xfrm>
            <a:off x="8443451" y="4869657"/>
            <a:ext cx="700549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017F978A-4048-4358-9343-69F8E58C9EF5}" type="slidenum">
              <a:rPr lang="en-US" sz="1400">
                <a:solidFill>
                  <a:prstClr val="black"/>
                </a:solidFill>
              </a:rPr>
              <a:pPr defTabSz="685800"/>
              <a:t>‹#›</a:t>
            </a:fld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2438" y="15024"/>
            <a:ext cx="914400" cy="630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IN" sz="14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3478" y="25910"/>
            <a:ext cx="886217" cy="6537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983E211-5213-4681-8E3B-8A9EC47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97" y="4909998"/>
            <a:ext cx="3086100" cy="273844"/>
          </a:xfrm>
        </p:spPr>
        <p:txBody>
          <a:bodyPr lIns="68580" tIns="34290" rIns="68580" bIns="34290"/>
          <a:lstStyle>
            <a:lvl1pPr>
              <a:defRPr sz="800"/>
            </a:lvl1pPr>
          </a:lstStyle>
          <a:p>
            <a:pPr defTabSz="685800"/>
            <a:r>
              <a:rPr lang="en-US" dirty="0">
                <a:solidFill>
                  <a:prstClr val="black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423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524-D4D8-4CEC-B464-BA151660B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E0E8-0895-4319-B05E-F3BE3F6A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9" indent="0" algn="ctr">
              <a:buNone/>
              <a:defRPr sz="1500"/>
            </a:lvl2pPr>
            <a:lvl3pPr marL="685859" indent="0" algn="ctr">
              <a:buNone/>
              <a:defRPr sz="1400"/>
            </a:lvl3pPr>
            <a:lvl4pPr marL="1028789" indent="0" algn="ctr">
              <a:buNone/>
              <a:defRPr sz="1200"/>
            </a:lvl4pPr>
            <a:lvl5pPr marL="1371718" indent="0" algn="ctr">
              <a:buNone/>
              <a:defRPr sz="1200"/>
            </a:lvl5pPr>
            <a:lvl6pPr marL="1714647" indent="0" algn="ctr">
              <a:buNone/>
              <a:defRPr sz="1200"/>
            </a:lvl6pPr>
            <a:lvl7pPr marL="2057576" indent="0" algn="ctr">
              <a:buNone/>
              <a:defRPr sz="1200"/>
            </a:lvl7pPr>
            <a:lvl8pPr marL="2400506" indent="0" algn="ctr">
              <a:buNone/>
              <a:defRPr sz="1200"/>
            </a:lvl8pPr>
            <a:lvl9pPr marL="274343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A07-708B-4B3C-A438-0B419768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68580" tIns="34290" rIns="68580" bIns="34290"/>
          <a:lstStyle/>
          <a:p>
            <a:pPr defTabSz="685800"/>
            <a:fld id="{A468E8E7-7C84-4770-88EE-8F7A233BC520}" type="datetimeFigureOut">
              <a:rPr lang="en-IN" sz="1400">
                <a:solidFill>
                  <a:prstClr val="black"/>
                </a:solidFill>
              </a:rPr>
              <a:pPr defTabSz="685800"/>
              <a:t>15-09-2020</a:t>
            </a:fld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011F-9BBA-4780-A996-087EBEEC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68580" tIns="34290" rIns="68580" bIns="34290"/>
          <a:lstStyle/>
          <a:p>
            <a:pPr defTabSz="685800"/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AC16-C875-4A19-9740-04CFA798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8" y="4895850"/>
            <a:ext cx="171450" cy="133350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1CF2DADB-5E55-4B36-9378-886000F21484}" type="slidenum">
              <a:rPr lang="en-IN" sz="1400">
                <a:solidFill>
                  <a:prstClr val="black"/>
                </a:solidFill>
              </a:rPr>
              <a:pPr defTabSz="685800"/>
              <a:t>‹#›</a:t>
            </a:fld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7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>
            <a:off x="0" y="0"/>
            <a:ext cx="9144000" cy="345868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616008" y="522462"/>
            <a:ext cx="2909683" cy="859013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69B08-3482-49FC-A617-0DB4DAC84B53}"/>
              </a:ext>
            </a:extLst>
          </p:cNvPr>
          <p:cNvSpPr/>
          <p:nvPr userDrawn="1"/>
        </p:nvSpPr>
        <p:spPr>
          <a:xfrm>
            <a:off x="0" y="3458688"/>
            <a:ext cx="9144000" cy="1684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1C4B-C5DA-4899-A75E-9654BAB68B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875" y="3392013"/>
            <a:ext cx="2347126" cy="1659689"/>
          </a:xfrm>
          <a:prstGeom prst="rect">
            <a:avLst/>
          </a:prstGeom>
        </p:spPr>
      </p:pic>
      <p:sp>
        <p:nvSpPr>
          <p:cNvPr id="10" name="Content Placeholder 59">
            <a:extLst>
              <a:ext uri="{FF2B5EF4-FFF2-40B4-BE49-F238E27FC236}">
                <a16:creationId xmlns:a16="http://schemas.microsoft.com/office/drawing/2014/main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6008" y="1595057"/>
            <a:ext cx="3190735" cy="342900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6007" y="2151540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6007" y="2685340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5339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400"/>
            <a:ext cx="9144000" cy="30861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063EDAE-3C20-4872-A920-DDD64F030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23260" y="2901946"/>
            <a:ext cx="2697480" cy="611195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860" y="270767"/>
            <a:ext cx="2240280" cy="1584135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276915" y="4568350"/>
            <a:ext cx="428337" cy="4283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3300" dirty="0">
              <a:solidFill>
                <a:prstClr val="white"/>
              </a:solidFill>
            </a:endParaRPr>
          </a:p>
        </p:txBody>
      </p:sp>
      <p:sp>
        <p:nvSpPr>
          <p:cNvPr id="93" name="Freeform 31">
            <a:hlinkClick r:id="rId3"/>
          </p:cNvPr>
          <p:cNvSpPr>
            <a:spLocks noEditPoints="1"/>
          </p:cNvSpPr>
          <p:nvPr/>
        </p:nvSpPr>
        <p:spPr bwMode="auto">
          <a:xfrm>
            <a:off x="357072" y="4648495"/>
            <a:ext cx="268023" cy="268021"/>
          </a:xfrm>
          <a:custGeom>
            <a:avLst/>
            <a:gdLst/>
            <a:ahLst/>
            <a:cxnLst>
              <a:cxn ang="0">
                <a:pos x="365" y="125"/>
              </a:cxn>
              <a:cxn ang="0">
                <a:pos x="319" y="138"/>
              </a:cxn>
              <a:cxn ang="0">
                <a:pos x="290" y="169"/>
              </a:cxn>
              <a:cxn ang="0">
                <a:pos x="280" y="219"/>
              </a:cxn>
              <a:cxn ang="0">
                <a:pos x="276" y="257"/>
              </a:cxn>
              <a:cxn ang="0">
                <a:pos x="241" y="258"/>
              </a:cxn>
              <a:cxn ang="0">
                <a:pos x="268" y="325"/>
              </a:cxn>
              <a:cxn ang="0">
                <a:pos x="282" y="330"/>
              </a:cxn>
              <a:cxn ang="0">
                <a:pos x="283" y="534"/>
              </a:cxn>
              <a:cxn ang="0">
                <a:pos x="339" y="536"/>
              </a:cxn>
              <a:cxn ang="0">
                <a:pos x="368" y="529"/>
              </a:cxn>
              <a:cxn ang="0">
                <a:pos x="422" y="325"/>
              </a:cxn>
              <a:cxn ang="0">
                <a:pos x="426" y="294"/>
              </a:cxn>
              <a:cxn ang="0">
                <a:pos x="427" y="258"/>
              </a:cxn>
              <a:cxn ang="0">
                <a:pos x="394" y="260"/>
              </a:cxn>
              <a:cxn ang="0">
                <a:pos x="373" y="258"/>
              </a:cxn>
              <a:cxn ang="0">
                <a:pos x="368" y="212"/>
              </a:cxn>
              <a:cxn ang="0">
                <a:pos x="373" y="193"/>
              </a:cxn>
              <a:cxn ang="0">
                <a:pos x="427" y="126"/>
              </a:cxn>
              <a:cxn ang="0">
                <a:pos x="319" y="0"/>
              </a:cxn>
              <a:cxn ang="0">
                <a:pos x="420" y="10"/>
              </a:cxn>
              <a:cxn ang="0">
                <a:pos x="506" y="42"/>
              </a:cxn>
              <a:cxn ang="0">
                <a:pos x="572" y="90"/>
              </a:cxn>
              <a:cxn ang="0">
                <a:pos x="620" y="153"/>
              </a:cxn>
              <a:cxn ang="0">
                <a:pos x="651" y="226"/>
              </a:cxn>
              <a:cxn ang="0">
                <a:pos x="663" y="305"/>
              </a:cxn>
              <a:cxn ang="0">
                <a:pos x="659" y="385"/>
              </a:cxn>
              <a:cxn ang="0">
                <a:pos x="638" y="462"/>
              </a:cxn>
              <a:cxn ang="0">
                <a:pos x="601" y="533"/>
              </a:cxn>
              <a:cxn ang="0">
                <a:pos x="547" y="593"/>
              </a:cxn>
              <a:cxn ang="0">
                <a:pos x="477" y="636"/>
              </a:cxn>
              <a:cxn ang="0">
                <a:pos x="391" y="661"/>
              </a:cxn>
              <a:cxn ang="0">
                <a:pos x="290" y="661"/>
              </a:cxn>
              <a:cxn ang="0">
                <a:pos x="216" y="640"/>
              </a:cxn>
              <a:cxn ang="0">
                <a:pos x="144" y="598"/>
              </a:cxn>
              <a:cxn ang="0">
                <a:pos x="80" y="537"/>
              </a:cxn>
              <a:cxn ang="0">
                <a:pos x="30" y="461"/>
              </a:cxn>
              <a:cxn ang="0">
                <a:pos x="3" y="373"/>
              </a:cxn>
              <a:cxn ang="0">
                <a:pos x="3" y="276"/>
              </a:cxn>
              <a:cxn ang="0">
                <a:pos x="37" y="175"/>
              </a:cxn>
              <a:cxn ang="0">
                <a:pos x="73" y="121"/>
              </a:cxn>
              <a:cxn ang="0">
                <a:pos x="125" y="71"/>
              </a:cxn>
              <a:cxn ang="0">
                <a:pos x="191" y="31"/>
              </a:cxn>
              <a:cxn ang="0">
                <a:pos x="273" y="6"/>
              </a:cxn>
            </a:cxnLst>
            <a:rect l="0" t="0" r="r" b="b"/>
            <a:pathLst>
              <a:path w="663" h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29869" y="4568348"/>
            <a:ext cx="428337" cy="428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3300" dirty="0">
              <a:solidFill>
                <a:prstClr val="white"/>
              </a:solidFill>
            </a:endParaRPr>
          </a:p>
        </p:txBody>
      </p:sp>
      <p:sp>
        <p:nvSpPr>
          <p:cNvPr id="91" name="Freeform 48">
            <a:hlinkClick r:id="rId4"/>
          </p:cNvPr>
          <p:cNvSpPr>
            <a:spLocks/>
          </p:cNvSpPr>
          <p:nvPr/>
        </p:nvSpPr>
        <p:spPr bwMode="auto">
          <a:xfrm>
            <a:off x="893709" y="4678956"/>
            <a:ext cx="300667" cy="207125"/>
          </a:xfrm>
          <a:custGeom>
            <a:avLst/>
            <a:gdLst>
              <a:gd name="T0" fmla="*/ 652 w 720"/>
              <a:gd name="T1" fmla="*/ 218 h 496"/>
              <a:gd name="T2" fmla="*/ 688 w 720"/>
              <a:gd name="T3" fmla="*/ 206 h 496"/>
              <a:gd name="T4" fmla="*/ 712 w 720"/>
              <a:gd name="T5" fmla="*/ 182 h 496"/>
              <a:gd name="T6" fmla="*/ 700 w 720"/>
              <a:gd name="T7" fmla="*/ 180 h 496"/>
              <a:gd name="T8" fmla="*/ 642 w 720"/>
              <a:gd name="T9" fmla="*/ 186 h 496"/>
              <a:gd name="T10" fmla="*/ 628 w 720"/>
              <a:gd name="T11" fmla="*/ 166 h 496"/>
              <a:gd name="T12" fmla="*/ 606 w 720"/>
              <a:gd name="T13" fmla="*/ 118 h 496"/>
              <a:gd name="T14" fmla="*/ 548 w 720"/>
              <a:gd name="T15" fmla="*/ 64 h 496"/>
              <a:gd name="T16" fmla="*/ 500 w 720"/>
              <a:gd name="T17" fmla="*/ 48 h 496"/>
              <a:gd name="T18" fmla="*/ 476 w 720"/>
              <a:gd name="T19" fmla="*/ 48 h 496"/>
              <a:gd name="T20" fmla="*/ 504 w 720"/>
              <a:gd name="T21" fmla="*/ 38 h 496"/>
              <a:gd name="T22" fmla="*/ 534 w 720"/>
              <a:gd name="T23" fmla="*/ 26 h 496"/>
              <a:gd name="T24" fmla="*/ 536 w 720"/>
              <a:gd name="T25" fmla="*/ 16 h 496"/>
              <a:gd name="T26" fmla="*/ 524 w 720"/>
              <a:gd name="T27" fmla="*/ 12 h 496"/>
              <a:gd name="T28" fmla="*/ 466 w 720"/>
              <a:gd name="T29" fmla="*/ 30 h 496"/>
              <a:gd name="T30" fmla="*/ 490 w 720"/>
              <a:gd name="T31" fmla="*/ 18 h 496"/>
              <a:gd name="T32" fmla="*/ 504 w 720"/>
              <a:gd name="T33" fmla="*/ 0 h 496"/>
              <a:gd name="T34" fmla="*/ 474 w 720"/>
              <a:gd name="T35" fmla="*/ 10 h 496"/>
              <a:gd name="T36" fmla="*/ 448 w 720"/>
              <a:gd name="T37" fmla="*/ 26 h 496"/>
              <a:gd name="T38" fmla="*/ 460 w 720"/>
              <a:gd name="T39" fmla="*/ 6 h 496"/>
              <a:gd name="T40" fmla="*/ 406 w 720"/>
              <a:gd name="T41" fmla="*/ 58 h 496"/>
              <a:gd name="T42" fmla="*/ 368 w 720"/>
              <a:gd name="T43" fmla="*/ 128 h 496"/>
              <a:gd name="T44" fmla="*/ 318 w 720"/>
              <a:gd name="T45" fmla="*/ 154 h 496"/>
              <a:gd name="T46" fmla="*/ 292 w 720"/>
              <a:gd name="T47" fmla="*/ 136 h 496"/>
              <a:gd name="T48" fmla="*/ 166 w 720"/>
              <a:gd name="T49" fmla="*/ 76 h 496"/>
              <a:gd name="T50" fmla="*/ 108 w 720"/>
              <a:gd name="T51" fmla="*/ 66 h 496"/>
              <a:gd name="T52" fmla="*/ 120 w 720"/>
              <a:gd name="T53" fmla="*/ 100 h 496"/>
              <a:gd name="T54" fmla="*/ 152 w 720"/>
              <a:gd name="T55" fmla="*/ 134 h 496"/>
              <a:gd name="T56" fmla="*/ 160 w 720"/>
              <a:gd name="T57" fmla="*/ 144 h 496"/>
              <a:gd name="T58" fmla="*/ 124 w 720"/>
              <a:gd name="T59" fmla="*/ 150 h 496"/>
              <a:gd name="T60" fmla="*/ 138 w 720"/>
              <a:gd name="T61" fmla="*/ 184 h 496"/>
              <a:gd name="T62" fmla="*/ 170 w 720"/>
              <a:gd name="T63" fmla="*/ 210 h 496"/>
              <a:gd name="T64" fmla="*/ 206 w 720"/>
              <a:gd name="T65" fmla="*/ 222 h 496"/>
              <a:gd name="T66" fmla="*/ 166 w 720"/>
              <a:gd name="T67" fmla="*/ 234 h 496"/>
              <a:gd name="T68" fmla="*/ 160 w 720"/>
              <a:gd name="T69" fmla="*/ 250 h 496"/>
              <a:gd name="T70" fmla="*/ 186 w 720"/>
              <a:gd name="T71" fmla="*/ 274 h 496"/>
              <a:gd name="T72" fmla="*/ 226 w 720"/>
              <a:gd name="T73" fmla="*/ 286 h 496"/>
              <a:gd name="T74" fmla="*/ 236 w 720"/>
              <a:gd name="T75" fmla="*/ 290 h 496"/>
              <a:gd name="T76" fmla="*/ 218 w 720"/>
              <a:gd name="T77" fmla="*/ 306 h 496"/>
              <a:gd name="T78" fmla="*/ 216 w 720"/>
              <a:gd name="T79" fmla="*/ 322 h 496"/>
              <a:gd name="T80" fmla="*/ 236 w 720"/>
              <a:gd name="T81" fmla="*/ 342 h 496"/>
              <a:gd name="T82" fmla="*/ 268 w 720"/>
              <a:gd name="T83" fmla="*/ 346 h 496"/>
              <a:gd name="T84" fmla="*/ 220 w 720"/>
              <a:gd name="T85" fmla="*/ 382 h 496"/>
              <a:gd name="T86" fmla="*/ 168 w 720"/>
              <a:gd name="T87" fmla="*/ 400 h 496"/>
              <a:gd name="T88" fmla="*/ 112 w 720"/>
              <a:gd name="T89" fmla="*/ 404 h 496"/>
              <a:gd name="T90" fmla="*/ 60 w 720"/>
              <a:gd name="T91" fmla="*/ 392 h 496"/>
              <a:gd name="T92" fmla="*/ 14 w 720"/>
              <a:gd name="T93" fmla="*/ 364 h 496"/>
              <a:gd name="T94" fmla="*/ 18 w 720"/>
              <a:gd name="T95" fmla="*/ 376 h 496"/>
              <a:gd name="T96" fmla="*/ 76 w 720"/>
              <a:gd name="T97" fmla="*/ 430 h 496"/>
              <a:gd name="T98" fmla="*/ 144 w 720"/>
              <a:gd name="T99" fmla="*/ 468 h 496"/>
              <a:gd name="T100" fmla="*/ 216 w 720"/>
              <a:gd name="T101" fmla="*/ 490 h 496"/>
              <a:gd name="T102" fmla="*/ 290 w 720"/>
              <a:gd name="T103" fmla="*/ 496 h 496"/>
              <a:gd name="T104" fmla="*/ 364 w 720"/>
              <a:gd name="T105" fmla="*/ 490 h 496"/>
              <a:gd name="T106" fmla="*/ 434 w 720"/>
              <a:gd name="T107" fmla="*/ 470 h 496"/>
              <a:gd name="T108" fmla="*/ 498 w 720"/>
              <a:gd name="T109" fmla="*/ 438 h 496"/>
              <a:gd name="T110" fmla="*/ 554 w 720"/>
              <a:gd name="T111" fmla="*/ 396 h 496"/>
              <a:gd name="T112" fmla="*/ 598 w 720"/>
              <a:gd name="T113" fmla="*/ 344 h 496"/>
              <a:gd name="T114" fmla="*/ 628 w 720"/>
              <a:gd name="T115" fmla="*/ 284 h 496"/>
              <a:gd name="T116" fmla="*/ 650 w 720"/>
              <a:gd name="T117" fmla="*/ 260 h 496"/>
              <a:gd name="T118" fmla="*/ 688 w 720"/>
              <a:gd name="T119" fmla="*/ 252 h 496"/>
              <a:gd name="T120" fmla="*/ 720 w 720"/>
              <a:gd name="T121" fmla="*/ 228 h 496"/>
              <a:gd name="T122" fmla="*/ 678 w 720"/>
              <a:gd name="T123" fmla="*/ 230 h 496"/>
              <a:gd name="T124" fmla="*/ 638 w 720"/>
              <a:gd name="T125" fmla="*/ 22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496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935803" y="4568354"/>
            <a:ext cx="428337" cy="4283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3300" dirty="0">
              <a:solidFill>
                <a:prstClr val="white"/>
              </a:solidFill>
            </a:endParaRPr>
          </a:p>
        </p:txBody>
      </p:sp>
      <p:sp>
        <p:nvSpPr>
          <p:cNvPr id="89" name="Freeform 626">
            <a:hlinkClick r:id="rId5"/>
          </p:cNvPr>
          <p:cNvSpPr>
            <a:spLocks noEditPoints="1"/>
          </p:cNvSpPr>
          <p:nvPr/>
        </p:nvSpPr>
        <p:spPr bwMode="auto">
          <a:xfrm>
            <a:off x="2039731" y="4672215"/>
            <a:ext cx="220456" cy="220633"/>
          </a:xfrm>
          <a:custGeom>
            <a:avLst/>
            <a:gdLst>
              <a:gd name="T0" fmla="*/ 766 w 2492"/>
              <a:gd name="T1" fmla="*/ 2115 h 2494"/>
              <a:gd name="T2" fmla="*/ 1669 w 2492"/>
              <a:gd name="T3" fmla="*/ 932 h 2494"/>
              <a:gd name="T4" fmla="*/ 1524 w 2492"/>
              <a:gd name="T5" fmla="*/ 957 h 2494"/>
              <a:gd name="T6" fmla="*/ 1402 w 2492"/>
              <a:gd name="T7" fmla="*/ 1045 h 2494"/>
              <a:gd name="T8" fmla="*/ 1362 w 2492"/>
              <a:gd name="T9" fmla="*/ 1094 h 2494"/>
              <a:gd name="T10" fmla="*/ 1349 w 2492"/>
              <a:gd name="T11" fmla="*/ 1104 h 2494"/>
              <a:gd name="T12" fmla="*/ 1344 w 2492"/>
              <a:gd name="T13" fmla="*/ 1005 h 2494"/>
              <a:gd name="T14" fmla="*/ 953 w 2492"/>
              <a:gd name="T15" fmla="*/ 2115 h 2494"/>
              <a:gd name="T16" fmla="*/ 1346 w 2492"/>
              <a:gd name="T17" fmla="*/ 2050 h 2494"/>
              <a:gd name="T18" fmla="*/ 1351 w 2492"/>
              <a:gd name="T19" fmla="*/ 1442 h 2494"/>
              <a:gd name="T20" fmla="*/ 1381 w 2492"/>
              <a:gd name="T21" fmla="*/ 1333 h 2494"/>
              <a:gd name="T22" fmla="*/ 1451 w 2492"/>
              <a:gd name="T23" fmla="*/ 1255 h 2494"/>
              <a:gd name="T24" fmla="*/ 1551 w 2492"/>
              <a:gd name="T25" fmla="*/ 1232 h 2494"/>
              <a:gd name="T26" fmla="*/ 1648 w 2492"/>
              <a:gd name="T27" fmla="*/ 1264 h 2494"/>
              <a:gd name="T28" fmla="*/ 1704 w 2492"/>
              <a:gd name="T29" fmla="*/ 1353 h 2494"/>
              <a:gd name="T30" fmla="*/ 1719 w 2492"/>
              <a:gd name="T31" fmla="*/ 1516 h 2494"/>
              <a:gd name="T32" fmla="*/ 2110 w 2492"/>
              <a:gd name="T33" fmla="*/ 2115 h 2494"/>
              <a:gd name="T34" fmla="*/ 2113 w 2492"/>
              <a:gd name="T35" fmla="*/ 1761 h 2494"/>
              <a:gd name="T36" fmla="*/ 2099 w 2492"/>
              <a:gd name="T37" fmla="*/ 1312 h 2494"/>
              <a:gd name="T38" fmla="*/ 2052 w 2492"/>
              <a:gd name="T39" fmla="*/ 1147 h 2494"/>
              <a:gd name="T40" fmla="*/ 1963 w 2492"/>
              <a:gd name="T41" fmla="*/ 1029 h 2494"/>
              <a:gd name="T42" fmla="*/ 1829 w 2492"/>
              <a:gd name="T43" fmla="*/ 956 h 2494"/>
              <a:gd name="T44" fmla="*/ 1669 w 2492"/>
              <a:gd name="T45" fmla="*/ 932 h 2494"/>
              <a:gd name="T46" fmla="*/ 483 w 2492"/>
              <a:gd name="T47" fmla="*/ 426 h 2494"/>
              <a:gd name="T48" fmla="*/ 391 w 2492"/>
              <a:gd name="T49" fmla="*/ 496 h 2494"/>
              <a:gd name="T50" fmla="*/ 356 w 2492"/>
              <a:gd name="T51" fmla="*/ 610 h 2494"/>
              <a:gd name="T52" fmla="*/ 391 w 2492"/>
              <a:gd name="T53" fmla="*/ 722 h 2494"/>
              <a:gd name="T54" fmla="*/ 481 w 2492"/>
              <a:gd name="T55" fmla="*/ 792 h 2494"/>
              <a:gd name="T56" fmla="*/ 610 w 2492"/>
              <a:gd name="T57" fmla="*/ 803 h 2494"/>
              <a:gd name="T58" fmla="*/ 718 w 2492"/>
              <a:gd name="T59" fmla="*/ 752 h 2494"/>
              <a:gd name="T60" fmla="*/ 775 w 2492"/>
              <a:gd name="T61" fmla="*/ 652 h 2494"/>
              <a:gd name="T62" fmla="*/ 764 w 2492"/>
              <a:gd name="T63" fmla="*/ 531 h 2494"/>
              <a:gd name="T64" fmla="*/ 690 w 2492"/>
              <a:gd name="T65" fmla="*/ 443 h 2494"/>
              <a:gd name="T66" fmla="*/ 569 w 2492"/>
              <a:gd name="T67" fmla="*/ 412 h 2494"/>
              <a:gd name="T68" fmla="*/ 2071 w 2492"/>
              <a:gd name="T69" fmla="*/ 3 h 2494"/>
              <a:gd name="T70" fmla="*/ 2144 w 2492"/>
              <a:gd name="T71" fmla="*/ 20 h 2494"/>
              <a:gd name="T72" fmla="*/ 2296 w 2492"/>
              <a:gd name="T73" fmla="*/ 90 h 2494"/>
              <a:gd name="T74" fmla="*/ 2409 w 2492"/>
              <a:gd name="T75" fmla="*/ 211 h 2494"/>
              <a:gd name="T76" fmla="*/ 2468 w 2492"/>
              <a:gd name="T77" fmla="*/ 345 h 2494"/>
              <a:gd name="T78" fmla="*/ 2492 w 2492"/>
              <a:gd name="T79" fmla="*/ 2064 h 2494"/>
              <a:gd name="T80" fmla="*/ 2482 w 2492"/>
              <a:gd name="T81" fmla="*/ 2087 h 2494"/>
              <a:gd name="T82" fmla="*/ 2430 w 2492"/>
              <a:gd name="T83" fmla="*/ 2252 h 2494"/>
              <a:gd name="T84" fmla="*/ 2326 w 2492"/>
              <a:gd name="T85" fmla="*/ 2379 h 2494"/>
              <a:gd name="T86" fmla="*/ 2188 w 2492"/>
              <a:gd name="T87" fmla="*/ 2457 h 2494"/>
              <a:gd name="T88" fmla="*/ 2063 w 2492"/>
              <a:gd name="T89" fmla="*/ 2494 h 2494"/>
              <a:gd name="T90" fmla="*/ 413 w 2492"/>
              <a:gd name="T91" fmla="*/ 2488 h 2494"/>
              <a:gd name="T92" fmla="*/ 292 w 2492"/>
              <a:gd name="T93" fmla="*/ 2456 h 2494"/>
              <a:gd name="T94" fmla="*/ 153 w 2492"/>
              <a:gd name="T95" fmla="*/ 2368 h 2494"/>
              <a:gd name="T96" fmla="*/ 52 w 2492"/>
              <a:gd name="T97" fmla="*/ 2230 h 2494"/>
              <a:gd name="T98" fmla="*/ 11 w 2492"/>
              <a:gd name="T99" fmla="*/ 2107 h 2494"/>
              <a:gd name="T100" fmla="*/ 3 w 2492"/>
              <a:gd name="T101" fmla="*/ 421 h 2494"/>
              <a:gd name="T102" fmla="*/ 19 w 2492"/>
              <a:gd name="T103" fmla="*/ 348 h 2494"/>
              <a:gd name="T104" fmla="*/ 89 w 2492"/>
              <a:gd name="T105" fmla="*/ 195 h 2494"/>
              <a:gd name="T106" fmla="*/ 211 w 2492"/>
              <a:gd name="T107" fmla="*/ 81 h 2494"/>
              <a:gd name="T108" fmla="*/ 345 w 2492"/>
              <a:gd name="T109" fmla="*/ 2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2" h="2494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382826" y="4568351"/>
            <a:ext cx="428337" cy="428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3300" dirty="0">
              <a:solidFill>
                <a:prstClr val="white"/>
              </a:solidFill>
            </a:endParaRPr>
          </a:p>
        </p:txBody>
      </p:sp>
      <p:sp>
        <p:nvSpPr>
          <p:cNvPr id="87" name="Freeform 86">
            <a:hlinkClick r:id="rId6"/>
          </p:cNvPr>
          <p:cNvSpPr>
            <a:spLocks noEditPoints="1"/>
          </p:cNvSpPr>
          <p:nvPr/>
        </p:nvSpPr>
        <p:spPr bwMode="auto">
          <a:xfrm>
            <a:off x="1490627" y="4674566"/>
            <a:ext cx="212744" cy="215906"/>
          </a:xfrm>
          <a:custGeom>
            <a:avLst/>
            <a:gdLst>
              <a:gd name="T0" fmla="*/ 898 w 3629"/>
              <a:gd name="T1" fmla="*/ 2249 h 3684"/>
              <a:gd name="T2" fmla="*/ 767 w 3629"/>
              <a:gd name="T3" fmla="*/ 2423 h 3684"/>
              <a:gd name="T4" fmla="*/ 784 w 3629"/>
              <a:gd name="T5" fmla="*/ 2649 h 3684"/>
              <a:gd name="T6" fmla="*/ 936 w 3629"/>
              <a:gd name="T7" fmla="*/ 2802 h 3684"/>
              <a:gd name="T8" fmla="*/ 2596 w 3629"/>
              <a:gd name="T9" fmla="*/ 2828 h 3684"/>
              <a:gd name="T10" fmla="*/ 2787 w 3629"/>
              <a:gd name="T11" fmla="*/ 2722 h 3684"/>
              <a:gd name="T12" fmla="*/ 2865 w 3629"/>
              <a:gd name="T13" fmla="*/ 2515 h 3684"/>
              <a:gd name="T14" fmla="*/ 2787 w 3629"/>
              <a:gd name="T15" fmla="*/ 2307 h 3684"/>
              <a:gd name="T16" fmla="*/ 2596 w 3629"/>
              <a:gd name="T17" fmla="*/ 2201 h 3684"/>
              <a:gd name="T18" fmla="*/ 1112 w 3629"/>
              <a:gd name="T19" fmla="*/ 750 h 3684"/>
              <a:gd name="T20" fmla="*/ 918 w 3629"/>
              <a:gd name="T21" fmla="*/ 853 h 3684"/>
              <a:gd name="T22" fmla="*/ 838 w 3629"/>
              <a:gd name="T23" fmla="*/ 1059 h 3684"/>
              <a:gd name="T24" fmla="*/ 913 w 3629"/>
              <a:gd name="T25" fmla="*/ 1268 h 3684"/>
              <a:gd name="T26" fmla="*/ 1102 w 3629"/>
              <a:gd name="T27" fmla="*/ 1377 h 3684"/>
              <a:gd name="T28" fmla="*/ 1208 w 3629"/>
              <a:gd name="T29" fmla="*/ 1380 h 3684"/>
              <a:gd name="T30" fmla="*/ 1401 w 3629"/>
              <a:gd name="T31" fmla="*/ 1380 h 3684"/>
              <a:gd name="T32" fmla="*/ 1640 w 3629"/>
              <a:gd name="T33" fmla="*/ 1380 h 3684"/>
              <a:gd name="T34" fmla="*/ 1833 w 3629"/>
              <a:gd name="T35" fmla="*/ 1380 h 3684"/>
              <a:gd name="T36" fmla="*/ 1935 w 3629"/>
              <a:gd name="T37" fmla="*/ 1378 h 3684"/>
              <a:gd name="T38" fmla="*/ 2115 w 3629"/>
              <a:gd name="T39" fmla="*/ 1295 h 3684"/>
              <a:gd name="T40" fmla="*/ 2205 w 3629"/>
              <a:gd name="T41" fmla="*/ 1123 h 3684"/>
              <a:gd name="T42" fmla="*/ 2168 w 3629"/>
              <a:gd name="T43" fmla="*/ 917 h 3684"/>
              <a:gd name="T44" fmla="*/ 2021 w 3629"/>
              <a:gd name="T45" fmla="*/ 775 h 3684"/>
              <a:gd name="T46" fmla="*/ 1954 w 3629"/>
              <a:gd name="T47" fmla="*/ 0 h 3684"/>
              <a:gd name="T48" fmla="*/ 2281 w 3629"/>
              <a:gd name="T49" fmla="*/ 54 h 3684"/>
              <a:gd name="T50" fmla="*/ 2608 w 3629"/>
              <a:gd name="T51" fmla="*/ 232 h 3684"/>
              <a:gd name="T52" fmla="*/ 2834 w 3629"/>
              <a:gd name="T53" fmla="*/ 513 h 3684"/>
              <a:gd name="T54" fmla="*/ 2936 w 3629"/>
              <a:gd name="T55" fmla="*/ 880 h 3684"/>
              <a:gd name="T56" fmla="*/ 2938 w 3629"/>
              <a:gd name="T57" fmla="*/ 1273 h 3684"/>
              <a:gd name="T58" fmla="*/ 3050 w 3629"/>
              <a:gd name="T59" fmla="*/ 1427 h 3684"/>
              <a:gd name="T60" fmla="*/ 3285 w 3629"/>
              <a:gd name="T61" fmla="*/ 1490 h 3684"/>
              <a:gd name="T62" fmla="*/ 3490 w 3629"/>
              <a:gd name="T63" fmla="*/ 1652 h 3684"/>
              <a:gd name="T64" fmla="*/ 3603 w 3629"/>
              <a:gd name="T65" fmla="*/ 1910 h 3684"/>
              <a:gd name="T66" fmla="*/ 3627 w 3629"/>
              <a:gd name="T67" fmla="*/ 2225 h 3684"/>
              <a:gd name="T68" fmla="*/ 3628 w 3629"/>
              <a:gd name="T69" fmla="*/ 2393 h 3684"/>
              <a:gd name="T70" fmla="*/ 3629 w 3629"/>
              <a:gd name="T71" fmla="*/ 2493 h 3684"/>
              <a:gd name="T72" fmla="*/ 3583 w 3629"/>
              <a:gd name="T73" fmla="*/ 2861 h 3684"/>
              <a:gd name="T74" fmla="*/ 3414 w 3629"/>
              <a:gd name="T75" fmla="*/ 3236 h 3684"/>
              <a:gd name="T76" fmla="*/ 3129 w 3629"/>
              <a:gd name="T77" fmla="*/ 3508 h 3684"/>
              <a:gd name="T78" fmla="*/ 2749 w 3629"/>
              <a:gd name="T79" fmla="*/ 3657 h 3684"/>
              <a:gd name="T80" fmla="*/ 1134 w 3629"/>
              <a:gd name="T81" fmla="*/ 3684 h 3684"/>
              <a:gd name="T82" fmla="*/ 705 w 3629"/>
              <a:gd name="T83" fmla="*/ 3629 h 3684"/>
              <a:gd name="T84" fmla="*/ 370 w 3629"/>
              <a:gd name="T85" fmla="*/ 3462 h 3684"/>
              <a:gd name="T86" fmla="*/ 138 w 3629"/>
              <a:gd name="T87" fmla="*/ 3191 h 3684"/>
              <a:gd name="T88" fmla="*/ 24 w 3629"/>
              <a:gd name="T89" fmla="*/ 2830 h 3684"/>
              <a:gd name="T90" fmla="*/ 0 w 3629"/>
              <a:gd name="T91" fmla="*/ 2426 h 3684"/>
              <a:gd name="T92" fmla="*/ 28 w 3629"/>
              <a:gd name="T93" fmla="*/ 780 h 3684"/>
              <a:gd name="T94" fmla="*/ 131 w 3629"/>
              <a:gd name="T95" fmla="*/ 512 h 3684"/>
              <a:gd name="T96" fmla="*/ 262 w 3629"/>
              <a:gd name="T97" fmla="*/ 328 h 3684"/>
              <a:gd name="T98" fmla="*/ 524 w 3629"/>
              <a:gd name="T99" fmla="*/ 122 h 3684"/>
              <a:gd name="T100" fmla="*/ 902 w 3629"/>
              <a:gd name="T101" fmla="*/ 1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29" h="3684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94" name="Subtitle 2">
            <a:hlinkClick r:id="rId7"/>
          </p:cNvPr>
          <p:cNvSpPr txBox="1">
            <a:spLocks/>
          </p:cNvSpPr>
          <p:nvPr/>
        </p:nvSpPr>
        <p:spPr>
          <a:xfrm>
            <a:off x="7028216" y="4624074"/>
            <a:ext cx="2219724" cy="31688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D8"/>
              </a:buClr>
              <a:buFont typeface="Arial"/>
              <a:buNone/>
              <a:defRPr sz="90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www.latentview.com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77204" y="4220453"/>
            <a:ext cx="1982983" cy="26774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ID</a:t>
            </a:r>
          </a:p>
        </p:txBody>
      </p:sp>
    </p:spTree>
    <p:extLst>
      <p:ext uri="{BB962C8B-B14F-4D97-AF65-F5344CB8AC3E}">
        <p14:creationId xmlns:p14="http://schemas.microsoft.com/office/powerpoint/2010/main" val="2937070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0" y="0"/>
            <a:ext cx="9144000" cy="345868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616008" y="720007"/>
            <a:ext cx="2909683" cy="463923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69B08-3482-49FC-A617-0DB4DAC84B53}"/>
              </a:ext>
            </a:extLst>
          </p:cNvPr>
          <p:cNvSpPr/>
          <p:nvPr/>
        </p:nvSpPr>
        <p:spPr>
          <a:xfrm>
            <a:off x="0" y="3458688"/>
            <a:ext cx="9144000" cy="1684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1C4B-C5DA-4899-A75E-9654BAB68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875" y="3392013"/>
            <a:ext cx="2347126" cy="1659689"/>
          </a:xfrm>
          <a:prstGeom prst="rect">
            <a:avLst/>
          </a:prstGeom>
        </p:spPr>
      </p:pic>
      <p:sp>
        <p:nvSpPr>
          <p:cNvPr id="10" name="Content Placeholder 59">
            <a:extLst>
              <a:ext uri="{FF2B5EF4-FFF2-40B4-BE49-F238E27FC236}">
                <a16:creationId xmlns:a16="http://schemas.microsoft.com/office/drawing/2014/main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6008" y="1595709"/>
            <a:ext cx="3190735" cy="342900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6007" y="1921763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6007" y="3071794"/>
            <a:ext cx="1977936" cy="32021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7788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54423" y="4895850"/>
            <a:ext cx="206148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sz="6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7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54423" y="4895850"/>
            <a:ext cx="206148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sz="6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:a16="http://schemas.microsoft.com/office/drawing/2014/main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198120" y="975574"/>
            <a:ext cx="1282121" cy="546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198120" y="2766047"/>
            <a:ext cx="1282121" cy="546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73D23-688C-4E1E-8684-22CAFB14E27F}"/>
              </a:ext>
            </a:extLst>
          </p:cNvPr>
          <p:cNvSpPr/>
          <p:nvPr/>
        </p:nvSpPr>
        <p:spPr>
          <a:xfrm>
            <a:off x="7370124" y="2766047"/>
            <a:ext cx="1602426" cy="44483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FB243-5890-4642-A892-C7486A1F57B2}"/>
              </a:ext>
            </a:extLst>
          </p:cNvPr>
          <p:cNvSpPr/>
          <p:nvPr/>
        </p:nvSpPr>
        <p:spPr>
          <a:xfrm>
            <a:off x="3588038" y="2766047"/>
            <a:ext cx="1602426" cy="444834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DC063-D1F5-4C30-AAE8-AD2967B11447}"/>
              </a:ext>
            </a:extLst>
          </p:cNvPr>
          <p:cNvSpPr/>
          <p:nvPr/>
        </p:nvSpPr>
        <p:spPr>
          <a:xfrm>
            <a:off x="3588038" y="989202"/>
            <a:ext cx="1602426" cy="44483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C469-1688-449B-BB2D-D3A713ED39EC}"/>
              </a:ext>
            </a:extLst>
          </p:cNvPr>
          <p:cNvSpPr/>
          <p:nvPr/>
        </p:nvSpPr>
        <p:spPr>
          <a:xfrm>
            <a:off x="7370124" y="3291803"/>
            <a:ext cx="1602426" cy="444834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62ACF-08A4-4D19-B150-0AABA3AD131A}"/>
              </a:ext>
            </a:extLst>
          </p:cNvPr>
          <p:cNvSpPr/>
          <p:nvPr/>
        </p:nvSpPr>
        <p:spPr>
          <a:xfrm>
            <a:off x="1705883" y="3291803"/>
            <a:ext cx="1602426" cy="444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048A2-16C7-44F6-A62D-2782C6F8C4EE}"/>
              </a:ext>
            </a:extLst>
          </p:cNvPr>
          <p:cNvSpPr/>
          <p:nvPr/>
        </p:nvSpPr>
        <p:spPr>
          <a:xfrm>
            <a:off x="3588038" y="3291803"/>
            <a:ext cx="1602426" cy="444834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CFF48-7B26-44FA-9E19-59FE00E0EDF3}"/>
              </a:ext>
            </a:extLst>
          </p:cNvPr>
          <p:cNvSpPr/>
          <p:nvPr/>
        </p:nvSpPr>
        <p:spPr>
          <a:xfrm>
            <a:off x="3588038" y="1504567"/>
            <a:ext cx="1602426" cy="444834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D6AEF-3BC9-4B69-94AD-5748F17BD6BC}"/>
              </a:ext>
            </a:extLst>
          </p:cNvPr>
          <p:cNvSpPr/>
          <p:nvPr/>
        </p:nvSpPr>
        <p:spPr>
          <a:xfrm>
            <a:off x="7370124" y="3817559"/>
            <a:ext cx="1602426" cy="444834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04FA4-B6FE-46CC-8B10-5C70EA312BF4}"/>
              </a:ext>
            </a:extLst>
          </p:cNvPr>
          <p:cNvSpPr/>
          <p:nvPr/>
        </p:nvSpPr>
        <p:spPr>
          <a:xfrm>
            <a:off x="1705883" y="3817559"/>
            <a:ext cx="1602426" cy="444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6B26E6-9CF4-42A9-9E28-714E99452A1D}"/>
              </a:ext>
            </a:extLst>
          </p:cNvPr>
          <p:cNvSpPr/>
          <p:nvPr/>
        </p:nvSpPr>
        <p:spPr>
          <a:xfrm>
            <a:off x="3588038" y="3817559"/>
            <a:ext cx="1602426" cy="444834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AA6DB8-1711-4140-A1F4-2FDA5D684765}"/>
              </a:ext>
            </a:extLst>
          </p:cNvPr>
          <p:cNvSpPr/>
          <p:nvPr/>
        </p:nvSpPr>
        <p:spPr>
          <a:xfrm>
            <a:off x="3588038" y="2030323"/>
            <a:ext cx="1602426" cy="44483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6F7E7-4D4C-43C6-A693-BE52619C8C20}"/>
              </a:ext>
            </a:extLst>
          </p:cNvPr>
          <p:cNvSpPr/>
          <p:nvPr/>
        </p:nvSpPr>
        <p:spPr>
          <a:xfrm>
            <a:off x="5470194" y="2766047"/>
            <a:ext cx="1620203" cy="444834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F334-6E7F-4900-BCD0-2E1DA2FB5D1E}"/>
              </a:ext>
            </a:extLst>
          </p:cNvPr>
          <p:cNvSpPr/>
          <p:nvPr/>
        </p:nvSpPr>
        <p:spPr>
          <a:xfrm>
            <a:off x="5470194" y="3280397"/>
            <a:ext cx="1620203" cy="444834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7BB4B-EA83-4602-B031-1EE80792E11B}"/>
              </a:ext>
            </a:extLst>
          </p:cNvPr>
          <p:cNvSpPr/>
          <p:nvPr/>
        </p:nvSpPr>
        <p:spPr>
          <a:xfrm>
            <a:off x="5470192" y="3817559"/>
            <a:ext cx="1620203" cy="444834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2806B-9005-4D6C-9F8D-64CAB5AA3399}"/>
              </a:ext>
            </a:extLst>
          </p:cNvPr>
          <p:cNvSpPr/>
          <p:nvPr/>
        </p:nvSpPr>
        <p:spPr>
          <a:xfrm>
            <a:off x="1705883" y="975575"/>
            <a:ext cx="1602426" cy="444834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6E859-301A-4D57-8858-6F4BB2178673}"/>
              </a:ext>
            </a:extLst>
          </p:cNvPr>
          <p:cNvSpPr/>
          <p:nvPr/>
        </p:nvSpPr>
        <p:spPr>
          <a:xfrm>
            <a:off x="1705883" y="2030323"/>
            <a:ext cx="1602426" cy="444834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01222-FC3B-4A4F-BB8B-05E51FA1BDB8}"/>
              </a:ext>
            </a:extLst>
          </p:cNvPr>
          <p:cNvSpPr/>
          <p:nvPr/>
        </p:nvSpPr>
        <p:spPr>
          <a:xfrm>
            <a:off x="1705883" y="1511091"/>
            <a:ext cx="1602426" cy="444834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E760A-E7E5-4D0D-954C-0E7C6382E3FA}"/>
              </a:ext>
            </a:extLst>
          </p:cNvPr>
          <p:cNvSpPr/>
          <p:nvPr/>
        </p:nvSpPr>
        <p:spPr>
          <a:xfrm>
            <a:off x="1705883" y="2766047"/>
            <a:ext cx="1602426" cy="44483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363639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/>
        </p:nvPicPr>
        <p:blipFill rotWithShape="1">
          <a:blip r:embed="rId2" cstate="hq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2679"/>
            <a:ext cx="9182121" cy="47608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870946" y="1416187"/>
            <a:ext cx="517727" cy="517725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2500"/>
            </a:pPr>
            <a:endParaRPr sz="1875"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3150987" y="1416187"/>
            <a:ext cx="517727" cy="517725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2500"/>
            </a:pPr>
            <a:endParaRPr sz="1875"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5431028" y="1416187"/>
            <a:ext cx="517727" cy="517725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2500"/>
            </a:pPr>
            <a:endParaRPr sz="1875"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11070" y="1418222"/>
            <a:ext cx="513654" cy="51365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54391" y="736585"/>
            <a:ext cx="8796009" cy="56761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65431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4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65431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58303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rgbClr val="00206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458303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755214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3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4755214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7021645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7021645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910878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3190919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5470961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7748966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05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9947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033" y="3363"/>
            <a:ext cx="4661483" cy="5140137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0390"/>
            <a:ext cx="4661483" cy="5153890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7" name="Pentagon 66"/>
          <p:cNvSpPr/>
          <p:nvPr/>
        </p:nvSpPr>
        <p:spPr>
          <a:xfrm>
            <a:off x="4659236" y="434236"/>
            <a:ext cx="889243" cy="480974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4659236" y="1465898"/>
            <a:ext cx="877049" cy="474377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4659236" y="2490964"/>
            <a:ext cx="877049" cy="474377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4659236" y="3516028"/>
            <a:ext cx="877049" cy="47437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93297" y="2223655"/>
            <a:ext cx="2693787" cy="685801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812892" y="440480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4829315" y="542925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819079" y="1571289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19079" y="2596355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819079" y="3621419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802656" y="1468844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5802656" y="2493909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5802656" y="3518974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097DD5-8847-43DE-B3AE-BE5A64A94902}"/>
              </a:ext>
            </a:extLst>
          </p:cNvPr>
          <p:cNvSpPr/>
          <p:nvPr/>
        </p:nvSpPr>
        <p:spPr>
          <a:xfrm flipH="1">
            <a:off x="8278418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257" y="4387523"/>
            <a:ext cx="1063680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5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5210" y="3846462"/>
            <a:ext cx="1919282" cy="1357153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 flipH="1">
            <a:off x="0" y="1525713"/>
            <a:ext cx="9144000" cy="1177674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8" name="Oval 7"/>
          <p:cNvSpPr/>
          <p:nvPr/>
        </p:nvSpPr>
        <p:spPr>
          <a:xfrm flipH="1">
            <a:off x="533399" y="954126"/>
            <a:ext cx="957642" cy="957639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2444409" y="1771650"/>
            <a:ext cx="4255182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69034" y="1198158"/>
            <a:ext cx="686374" cy="469576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722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59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C948-D230-4AAD-9040-40D237A30F6C}"/>
              </a:ext>
            </a:extLst>
          </p:cNvPr>
          <p:cNvSpPr txBox="1">
            <a:spLocks/>
          </p:cNvSpPr>
          <p:nvPr/>
        </p:nvSpPr>
        <p:spPr>
          <a:xfrm>
            <a:off x="63225" y="4895850"/>
            <a:ext cx="171450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sz="6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82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400"/>
            <a:ext cx="9144000" cy="30861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063EDAE-3C20-4872-A920-DDD64F030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23260" y="2901946"/>
            <a:ext cx="2697480" cy="611195"/>
          </a:xfrm>
        </p:spPr>
        <p:txBody>
          <a:bodyPr>
            <a:noAutofit/>
          </a:bodyPr>
          <a:lstStyle>
            <a:lvl1pPr algn="ctr">
              <a:defRPr sz="345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860" y="270767"/>
            <a:ext cx="2240280" cy="1584135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276915" y="4568350"/>
            <a:ext cx="428337" cy="4283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/>
          </a:p>
        </p:txBody>
      </p:sp>
      <p:sp>
        <p:nvSpPr>
          <p:cNvPr id="93" name="Freeform 31">
            <a:hlinkClick r:id="rId3"/>
          </p:cNvPr>
          <p:cNvSpPr>
            <a:spLocks noEditPoints="1"/>
          </p:cNvSpPr>
          <p:nvPr/>
        </p:nvSpPr>
        <p:spPr bwMode="auto">
          <a:xfrm>
            <a:off x="357072" y="4648495"/>
            <a:ext cx="268023" cy="268021"/>
          </a:xfrm>
          <a:custGeom>
            <a:avLst/>
            <a:gdLst/>
            <a:ahLst/>
            <a:cxnLst>
              <a:cxn ang="0">
                <a:pos x="365" y="125"/>
              </a:cxn>
              <a:cxn ang="0">
                <a:pos x="319" y="138"/>
              </a:cxn>
              <a:cxn ang="0">
                <a:pos x="290" y="169"/>
              </a:cxn>
              <a:cxn ang="0">
                <a:pos x="280" y="219"/>
              </a:cxn>
              <a:cxn ang="0">
                <a:pos x="276" y="257"/>
              </a:cxn>
              <a:cxn ang="0">
                <a:pos x="241" y="258"/>
              </a:cxn>
              <a:cxn ang="0">
                <a:pos x="268" y="325"/>
              </a:cxn>
              <a:cxn ang="0">
                <a:pos x="282" y="330"/>
              </a:cxn>
              <a:cxn ang="0">
                <a:pos x="283" y="534"/>
              </a:cxn>
              <a:cxn ang="0">
                <a:pos x="339" y="536"/>
              </a:cxn>
              <a:cxn ang="0">
                <a:pos x="368" y="529"/>
              </a:cxn>
              <a:cxn ang="0">
                <a:pos x="422" y="325"/>
              </a:cxn>
              <a:cxn ang="0">
                <a:pos x="426" y="294"/>
              </a:cxn>
              <a:cxn ang="0">
                <a:pos x="427" y="258"/>
              </a:cxn>
              <a:cxn ang="0">
                <a:pos x="394" y="260"/>
              </a:cxn>
              <a:cxn ang="0">
                <a:pos x="373" y="258"/>
              </a:cxn>
              <a:cxn ang="0">
                <a:pos x="368" y="212"/>
              </a:cxn>
              <a:cxn ang="0">
                <a:pos x="373" y="193"/>
              </a:cxn>
              <a:cxn ang="0">
                <a:pos x="427" y="126"/>
              </a:cxn>
              <a:cxn ang="0">
                <a:pos x="319" y="0"/>
              </a:cxn>
              <a:cxn ang="0">
                <a:pos x="420" y="10"/>
              </a:cxn>
              <a:cxn ang="0">
                <a:pos x="506" y="42"/>
              </a:cxn>
              <a:cxn ang="0">
                <a:pos x="572" y="90"/>
              </a:cxn>
              <a:cxn ang="0">
                <a:pos x="620" y="153"/>
              </a:cxn>
              <a:cxn ang="0">
                <a:pos x="651" y="226"/>
              </a:cxn>
              <a:cxn ang="0">
                <a:pos x="663" y="305"/>
              </a:cxn>
              <a:cxn ang="0">
                <a:pos x="659" y="385"/>
              </a:cxn>
              <a:cxn ang="0">
                <a:pos x="638" y="462"/>
              </a:cxn>
              <a:cxn ang="0">
                <a:pos x="601" y="533"/>
              </a:cxn>
              <a:cxn ang="0">
                <a:pos x="547" y="593"/>
              </a:cxn>
              <a:cxn ang="0">
                <a:pos x="477" y="636"/>
              </a:cxn>
              <a:cxn ang="0">
                <a:pos x="391" y="661"/>
              </a:cxn>
              <a:cxn ang="0">
                <a:pos x="290" y="661"/>
              </a:cxn>
              <a:cxn ang="0">
                <a:pos x="216" y="640"/>
              </a:cxn>
              <a:cxn ang="0">
                <a:pos x="144" y="598"/>
              </a:cxn>
              <a:cxn ang="0">
                <a:pos x="80" y="537"/>
              </a:cxn>
              <a:cxn ang="0">
                <a:pos x="30" y="461"/>
              </a:cxn>
              <a:cxn ang="0">
                <a:pos x="3" y="373"/>
              </a:cxn>
              <a:cxn ang="0">
                <a:pos x="3" y="276"/>
              </a:cxn>
              <a:cxn ang="0">
                <a:pos x="37" y="175"/>
              </a:cxn>
              <a:cxn ang="0">
                <a:pos x="73" y="121"/>
              </a:cxn>
              <a:cxn ang="0">
                <a:pos x="125" y="71"/>
              </a:cxn>
              <a:cxn ang="0">
                <a:pos x="191" y="31"/>
              </a:cxn>
              <a:cxn ang="0">
                <a:pos x="273" y="6"/>
              </a:cxn>
            </a:cxnLst>
            <a:rect l="0" t="0" r="r" b="b"/>
            <a:pathLst>
              <a:path w="663" h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300" dirty="0"/>
          </a:p>
        </p:txBody>
      </p:sp>
      <p:sp>
        <p:nvSpPr>
          <p:cNvPr id="90" name="Oval 89"/>
          <p:cNvSpPr/>
          <p:nvPr/>
        </p:nvSpPr>
        <p:spPr>
          <a:xfrm>
            <a:off x="829869" y="4568348"/>
            <a:ext cx="428337" cy="428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/>
          </a:p>
        </p:txBody>
      </p:sp>
      <p:sp>
        <p:nvSpPr>
          <p:cNvPr id="91" name="Freeform 48">
            <a:hlinkClick r:id="rId4"/>
          </p:cNvPr>
          <p:cNvSpPr>
            <a:spLocks/>
          </p:cNvSpPr>
          <p:nvPr/>
        </p:nvSpPr>
        <p:spPr bwMode="auto">
          <a:xfrm>
            <a:off x="893709" y="4678956"/>
            <a:ext cx="300667" cy="207125"/>
          </a:xfrm>
          <a:custGeom>
            <a:avLst/>
            <a:gdLst>
              <a:gd name="T0" fmla="*/ 652 w 720"/>
              <a:gd name="T1" fmla="*/ 218 h 496"/>
              <a:gd name="T2" fmla="*/ 688 w 720"/>
              <a:gd name="T3" fmla="*/ 206 h 496"/>
              <a:gd name="T4" fmla="*/ 712 w 720"/>
              <a:gd name="T5" fmla="*/ 182 h 496"/>
              <a:gd name="T6" fmla="*/ 700 w 720"/>
              <a:gd name="T7" fmla="*/ 180 h 496"/>
              <a:gd name="T8" fmla="*/ 642 w 720"/>
              <a:gd name="T9" fmla="*/ 186 h 496"/>
              <a:gd name="T10" fmla="*/ 628 w 720"/>
              <a:gd name="T11" fmla="*/ 166 h 496"/>
              <a:gd name="T12" fmla="*/ 606 w 720"/>
              <a:gd name="T13" fmla="*/ 118 h 496"/>
              <a:gd name="T14" fmla="*/ 548 w 720"/>
              <a:gd name="T15" fmla="*/ 64 h 496"/>
              <a:gd name="T16" fmla="*/ 500 w 720"/>
              <a:gd name="T17" fmla="*/ 48 h 496"/>
              <a:gd name="T18" fmla="*/ 476 w 720"/>
              <a:gd name="T19" fmla="*/ 48 h 496"/>
              <a:gd name="T20" fmla="*/ 504 w 720"/>
              <a:gd name="T21" fmla="*/ 38 h 496"/>
              <a:gd name="T22" fmla="*/ 534 w 720"/>
              <a:gd name="T23" fmla="*/ 26 h 496"/>
              <a:gd name="T24" fmla="*/ 536 w 720"/>
              <a:gd name="T25" fmla="*/ 16 h 496"/>
              <a:gd name="T26" fmla="*/ 524 w 720"/>
              <a:gd name="T27" fmla="*/ 12 h 496"/>
              <a:gd name="T28" fmla="*/ 466 w 720"/>
              <a:gd name="T29" fmla="*/ 30 h 496"/>
              <a:gd name="T30" fmla="*/ 490 w 720"/>
              <a:gd name="T31" fmla="*/ 18 h 496"/>
              <a:gd name="T32" fmla="*/ 504 w 720"/>
              <a:gd name="T33" fmla="*/ 0 h 496"/>
              <a:gd name="T34" fmla="*/ 474 w 720"/>
              <a:gd name="T35" fmla="*/ 10 h 496"/>
              <a:gd name="T36" fmla="*/ 448 w 720"/>
              <a:gd name="T37" fmla="*/ 26 h 496"/>
              <a:gd name="T38" fmla="*/ 460 w 720"/>
              <a:gd name="T39" fmla="*/ 6 h 496"/>
              <a:gd name="T40" fmla="*/ 406 w 720"/>
              <a:gd name="T41" fmla="*/ 58 h 496"/>
              <a:gd name="T42" fmla="*/ 368 w 720"/>
              <a:gd name="T43" fmla="*/ 128 h 496"/>
              <a:gd name="T44" fmla="*/ 318 w 720"/>
              <a:gd name="T45" fmla="*/ 154 h 496"/>
              <a:gd name="T46" fmla="*/ 292 w 720"/>
              <a:gd name="T47" fmla="*/ 136 h 496"/>
              <a:gd name="T48" fmla="*/ 166 w 720"/>
              <a:gd name="T49" fmla="*/ 76 h 496"/>
              <a:gd name="T50" fmla="*/ 108 w 720"/>
              <a:gd name="T51" fmla="*/ 66 h 496"/>
              <a:gd name="T52" fmla="*/ 120 w 720"/>
              <a:gd name="T53" fmla="*/ 100 h 496"/>
              <a:gd name="T54" fmla="*/ 152 w 720"/>
              <a:gd name="T55" fmla="*/ 134 h 496"/>
              <a:gd name="T56" fmla="*/ 160 w 720"/>
              <a:gd name="T57" fmla="*/ 144 h 496"/>
              <a:gd name="T58" fmla="*/ 124 w 720"/>
              <a:gd name="T59" fmla="*/ 150 h 496"/>
              <a:gd name="T60" fmla="*/ 138 w 720"/>
              <a:gd name="T61" fmla="*/ 184 h 496"/>
              <a:gd name="T62" fmla="*/ 170 w 720"/>
              <a:gd name="T63" fmla="*/ 210 h 496"/>
              <a:gd name="T64" fmla="*/ 206 w 720"/>
              <a:gd name="T65" fmla="*/ 222 h 496"/>
              <a:gd name="T66" fmla="*/ 166 w 720"/>
              <a:gd name="T67" fmla="*/ 234 h 496"/>
              <a:gd name="T68" fmla="*/ 160 w 720"/>
              <a:gd name="T69" fmla="*/ 250 h 496"/>
              <a:gd name="T70" fmla="*/ 186 w 720"/>
              <a:gd name="T71" fmla="*/ 274 h 496"/>
              <a:gd name="T72" fmla="*/ 226 w 720"/>
              <a:gd name="T73" fmla="*/ 286 h 496"/>
              <a:gd name="T74" fmla="*/ 236 w 720"/>
              <a:gd name="T75" fmla="*/ 290 h 496"/>
              <a:gd name="T76" fmla="*/ 218 w 720"/>
              <a:gd name="T77" fmla="*/ 306 h 496"/>
              <a:gd name="T78" fmla="*/ 216 w 720"/>
              <a:gd name="T79" fmla="*/ 322 h 496"/>
              <a:gd name="T80" fmla="*/ 236 w 720"/>
              <a:gd name="T81" fmla="*/ 342 h 496"/>
              <a:gd name="T82" fmla="*/ 268 w 720"/>
              <a:gd name="T83" fmla="*/ 346 h 496"/>
              <a:gd name="T84" fmla="*/ 220 w 720"/>
              <a:gd name="T85" fmla="*/ 382 h 496"/>
              <a:gd name="T86" fmla="*/ 168 w 720"/>
              <a:gd name="T87" fmla="*/ 400 h 496"/>
              <a:gd name="T88" fmla="*/ 112 w 720"/>
              <a:gd name="T89" fmla="*/ 404 h 496"/>
              <a:gd name="T90" fmla="*/ 60 w 720"/>
              <a:gd name="T91" fmla="*/ 392 h 496"/>
              <a:gd name="T92" fmla="*/ 14 w 720"/>
              <a:gd name="T93" fmla="*/ 364 h 496"/>
              <a:gd name="T94" fmla="*/ 18 w 720"/>
              <a:gd name="T95" fmla="*/ 376 h 496"/>
              <a:gd name="T96" fmla="*/ 76 w 720"/>
              <a:gd name="T97" fmla="*/ 430 h 496"/>
              <a:gd name="T98" fmla="*/ 144 w 720"/>
              <a:gd name="T99" fmla="*/ 468 h 496"/>
              <a:gd name="T100" fmla="*/ 216 w 720"/>
              <a:gd name="T101" fmla="*/ 490 h 496"/>
              <a:gd name="T102" fmla="*/ 290 w 720"/>
              <a:gd name="T103" fmla="*/ 496 h 496"/>
              <a:gd name="T104" fmla="*/ 364 w 720"/>
              <a:gd name="T105" fmla="*/ 490 h 496"/>
              <a:gd name="T106" fmla="*/ 434 w 720"/>
              <a:gd name="T107" fmla="*/ 470 h 496"/>
              <a:gd name="T108" fmla="*/ 498 w 720"/>
              <a:gd name="T109" fmla="*/ 438 h 496"/>
              <a:gd name="T110" fmla="*/ 554 w 720"/>
              <a:gd name="T111" fmla="*/ 396 h 496"/>
              <a:gd name="T112" fmla="*/ 598 w 720"/>
              <a:gd name="T113" fmla="*/ 344 h 496"/>
              <a:gd name="T114" fmla="*/ 628 w 720"/>
              <a:gd name="T115" fmla="*/ 284 h 496"/>
              <a:gd name="T116" fmla="*/ 650 w 720"/>
              <a:gd name="T117" fmla="*/ 260 h 496"/>
              <a:gd name="T118" fmla="*/ 688 w 720"/>
              <a:gd name="T119" fmla="*/ 252 h 496"/>
              <a:gd name="T120" fmla="*/ 720 w 720"/>
              <a:gd name="T121" fmla="*/ 228 h 496"/>
              <a:gd name="T122" fmla="*/ 678 w 720"/>
              <a:gd name="T123" fmla="*/ 230 h 496"/>
              <a:gd name="T124" fmla="*/ 638 w 720"/>
              <a:gd name="T125" fmla="*/ 22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496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300" dirty="0"/>
          </a:p>
        </p:txBody>
      </p:sp>
      <p:sp>
        <p:nvSpPr>
          <p:cNvPr id="88" name="Oval 87"/>
          <p:cNvSpPr/>
          <p:nvPr/>
        </p:nvSpPr>
        <p:spPr>
          <a:xfrm>
            <a:off x="1935803" y="4568354"/>
            <a:ext cx="428337" cy="4283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/>
          </a:p>
        </p:txBody>
      </p:sp>
      <p:sp>
        <p:nvSpPr>
          <p:cNvPr id="89" name="Freeform 626">
            <a:hlinkClick r:id="rId5"/>
          </p:cNvPr>
          <p:cNvSpPr>
            <a:spLocks noEditPoints="1"/>
          </p:cNvSpPr>
          <p:nvPr/>
        </p:nvSpPr>
        <p:spPr bwMode="auto">
          <a:xfrm>
            <a:off x="2039731" y="4672215"/>
            <a:ext cx="220456" cy="220633"/>
          </a:xfrm>
          <a:custGeom>
            <a:avLst/>
            <a:gdLst>
              <a:gd name="T0" fmla="*/ 766 w 2492"/>
              <a:gd name="T1" fmla="*/ 2115 h 2494"/>
              <a:gd name="T2" fmla="*/ 1669 w 2492"/>
              <a:gd name="T3" fmla="*/ 932 h 2494"/>
              <a:gd name="T4" fmla="*/ 1524 w 2492"/>
              <a:gd name="T5" fmla="*/ 957 h 2494"/>
              <a:gd name="T6" fmla="*/ 1402 w 2492"/>
              <a:gd name="T7" fmla="*/ 1045 h 2494"/>
              <a:gd name="T8" fmla="*/ 1362 w 2492"/>
              <a:gd name="T9" fmla="*/ 1094 h 2494"/>
              <a:gd name="T10" fmla="*/ 1349 w 2492"/>
              <a:gd name="T11" fmla="*/ 1104 h 2494"/>
              <a:gd name="T12" fmla="*/ 1344 w 2492"/>
              <a:gd name="T13" fmla="*/ 1005 h 2494"/>
              <a:gd name="T14" fmla="*/ 953 w 2492"/>
              <a:gd name="T15" fmla="*/ 2115 h 2494"/>
              <a:gd name="T16" fmla="*/ 1346 w 2492"/>
              <a:gd name="T17" fmla="*/ 2050 h 2494"/>
              <a:gd name="T18" fmla="*/ 1351 w 2492"/>
              <a:gd name="T19" fmla="*/ 1442 h 2494"/>
              <a:gd name="T20" fmla="*/ 1381 w 2492"/>
              <a:gd name="T21" fmla="*/ 1333 h 2494"/>
              <a:gd name="T22" fmla="*/ 1451 w 2492"/>
              <a:gd name="T23" fmla="*/ 1255 h 2494"/>
              <a:gd name="T24" fmla="*/ 1551 w 2492"/>
              <a:gd name="T25" fmla="*/ 1232 h 2494"/>
              <a:gd name="T26" fmla="*/ 1648 w 2492"/>
              <a:gd name="T27" fmla="*/ 1264 h 2494"/>
              <a:gd name="T28" fmla="*/ 1704 w 2492"/>
              <a:gd name="T29" fmla="*/ 1353 h 2494"/>
              <a:gd name="T30" fmla="*/ 1719 w 2492"/>
              <a:gd name="T31" fmla="*/ 1516 h 2494"/>
              <a:gd name="T32" fmla="*/ 2110 w 2492"/>
              <a:gd name="T33" fmla="*/ 2115 h 2494"/>
              <a:gd name="T34" fmla="*/ 2113 w 2492"/>
              <a:gd name="T35" fmla="*/ 1761 h 2494"/>
              <a:gd name="T36" fmla="*/ 2099 w 2492"/>
              <a:gd name="T37" fmla="*/ 1312 h 2494"/>
              <a:gd name="T38" fmla="*/ 2052 w 2492"/>
              <a:gd name="T39" fmla="*/ 1147 h 2494"/>
              <a:gd name="T40" fmla="*/ 1963 w 2492"/>
              <a:gd name="T41" fmla="*/ 1029 h 2494"/>
              <a:gd name="T42" fmla="*/ 1829 w 2492"/>
              <a:gd name="T43" fmla="*/ 956 h 2494"/>
              <a:gd name="T44" fmla="*/ 1669 w 2492"/>
              <a:gd name="T45" fmla="*/ 932 h 2494"/>
              <a:gd name="T46" fmla="*/ 483 w 2492"/>
              <a:gd name="T47" fmla="*/ 426 h 2494"/>
              <a:gd name="T48" fmla="*/ 391 w 2492"/>
              <a:gd name="T49" fmla="*/ 496 h 2494"/>
              <a:gd name="T50" fmla="*/ 356 w 2492"/>
              <a:gd name="T51" fmla="*/ 610 h 2494"/>
              <a:gd name="T52" fmla="*/ 391 w 2492"/>
              <a:gd name="T53" fmla="*/ 722 h 2494"/>
              <a:gd name="T54" fmla="*/ 481 w 2492"/>
              <a:gd name="T55" fmla="*/ 792 h 2494"/>
              <a:gd name="T56" fmla="*/ 610 w 2492"/>
              <a:gd name="T57" fmla="*/ 803 h 2494"/>
              <a:gd name="T58" fmla="*/ 718 w 2492"/>
              <a:gd name="T59" fmla="*/ 752 h 2494"/>
              <a:gd name="T60" fmla="*/ 775 w 2492"/>
              <a:gd name="T61" fmla="*/ 652 h 2494"/>
              <a:gd name="T62" fmla="*/ 764 w 2492"/>
              <a:gd name="T63" fmla="*/ 531 h 2494"/>
              <a:gd name="T64" fmla="*/ 690 w 2492"/>
              <a:gd name="T65" fmla="*/ 443 h 2494"/>
              <a:gd name="T66" fmla="*/ 569 w 2492"/>
              <a:gd name="T67" fmla="*/ 412 h 2494"/>
              <a:gd name="T68" fmla="*/ 2071 w 2492"/>
              <a:gd name="T69" fmla="*/ 3 h 2494"/>
              <a:gd name="T70" fmla="*/ 2144 w 2492"/>
              <a:gd name="T71" fmla="*/ 20 h 2494"/>
              <a:gd name="T72" fmla="*/ 2296 w 2492"/>
              <a:gd name="T73" fmla="*/ 90 h 2494"/>
              <a:gd name="T74" fmla="*/ 2409 w 2492"/>
              <a:gd name="T75" fmla="*/ 211 h 2494"/>
              <a:gd name="T76" fmla="*/ 2468 w 2492"/>
              <a:gd name="T77" fmla="*/ 345 h 2494"/>
              <a:gd name="T78" fmla="*/ 2492 w 2492"/>
              <a:gd name="T79" fmla="*/ 2064 h 2494"/>
              <a:gd name="T80" fmla="*/ 2482 w 2492"/>
              <a:gd name="T81" fmla="*/ 2087 h 2494"/>
              <a:gd name="T82" fmla="*/ 2430 w 2492"/>
              <a:gd name="T83" fmla="*/ 2252 h 2494"/>
              <a:gd name="T84" fmla="*/ 2326 w 2492"/>
              <a:gd name="T85" fmla="*/ 2379 h 2494"/>
              <a:gd name="T86" fmla="*/ 2188 w 2492"/>
              <a:gd name="T87" fmla="*/ 2457 h 2494"/>
              <a:gd name="T88" fmla="*/ 2063 w 2492"/>
              <a:gd name="T89" fmla="*/ 2494 h 2494"/>
              <a:gd name="T90" fmla="*/ 413 w 2492"/>
              <a:gd name="T91" fmla="*/ 2488 h 2494"/>
              <a:gd name="T92" fmla="*/ 292 w 2492"/>
              <a:gd name="T93" fmla="*/ 2456 h 2494"/>
              <a:gd name="T94" fmla="*/ 153 w 2492"/>
              <a:gd name="T95" fmla="*/ 2368 h 2494"/>
              <a:gd name="T96" fmla="*/ 52 w 2492"/>
              <a:gd name="T97" fmla="*/ 2230 h 2494"/>
              <a:gd name="T98" fmla="*/ 11 w 2492"/>
              <a:gd name="T99" fmla="*/ 2107 h 2494"/>
              <a:gd name="T100" fmla="*/ 3 w 2492"/>
              <a:gd name="T101" fmla="*/ 421 h 2494"/>
              <a:gd name="T102" fmla="*/ 19 w 2492"/>
              <a:gd name="T103" fmla="*/ 348 h 2494"/>
              <a:gd name="T104" fmla="*/ 89 w 2492"/>
              <a:gd name="T105" fmla="*/ 195 h 2494"/>
              <a:gd name="T106" fmla="*/ 211 w 2492"/>
              <a:gd name="T107" fmla="*/ 81 h 2494"/>
              <a:gd name="T108" fmla="*/ 345 w 2492"/>
              <a:gd name="T109" fmla="*/ 2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2" h="2494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300" dirty="0"/>
          </a:p>
        </p:txBody>
      </p:sp>
      <p:sp>
        <p:nvSpPr>
          <p:cNvPr id="86" name="Oval 85"/>
          <p:cNvSpPr/>
          <p:nvPr/>
        </p:nvSpPr>
        <p:spPr>
          <a:xfrm>
            <a:off x="1382826" y="4568351"/>
            <a:ext cx="428337" cy="428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/>
          </a:p>
        </p:txBody>
      </p:sp>
      <p:sp>
        <p:nvSpPr>
          <p:cNvPr id="87" name="Freeform 86">
            <a:hlinkClick r:id="rId6"/>
          </p:cNvPr>
          <p:cNvSpPr>
            <a:spLocks noEditPoints="1"/>
          </p:cNvSpPr>
          <p:nvPr/>
        </p:nvSpPr>
        <p:spPr bwMode="auto">
          <a:xfrm>
            <a:off x="1490627" y="4674566"/>
            <a:ext cx="212744" cy="215906"/>
          </a:xfrm>
          <a:custGeom>
            <a:avLst/>
            <a:gdLst>
              <a:gd name="T0" fmla="*/ 898 w 3629"/>
              <a:gd name="T1" fmla="*/ 2249 h 3684"/>
              <a:gd name="T2" fmla="*/ 767 w 3629"/>
              <a:gd name="T3" fmla="*/ 2423 h 3684"/>
              <a:gd name="T4" fmla="*/ 784 w 3629"/>
              <a:gd name="T5" fmla="*/ 2649 h 3684"/>
              <a:gd name="T6" fmla="*/ 936 w 3629"/>
              <a:gd name="T7" fmla="*/ 2802 h 3684"/>
              <a:gd name="T8" fmla="*/ 2596 w 3629"/>
              <a:gd name="T9" fmla="*/ 2828 h 3684"/>
              <a:gd name="T10" fmla="*/ 2787 w 3629"/>
              <a:gd name="T11" fmla="*/ 2722 h 3684"/>
              <a:gd name="T12" fmla="*/ 2865 w 3629"/>
              <a:gd name="T13" fmla="*/ 2515 h 3684"/>
              <a:gd name="T14" fmla="*/ 2787 w 3629"/>
              <a:gd name="T15" fmla="*/ 2307 h 3684"/>
              <a:gd name="T16" fmla="*/ 2596 w 3629"/>
              <a:gd name="T17" fmla="*/ 2201 h 3684"/>
              <a:gd name="T18" fmla="*/ 1112 w 3629"/>
              <a:gd name="T19" fmla="*/ 750 h 3684"/>
              <a:gd name="T20" fmla="*/ 918 w 3629"/>
              <a:gd name="T21" fmla="*/ 853 h 3684"/>
              <a:gd name="T22" fmla="*/ 838 w 3629"/>
              <a:gd name="T23" fmla="*/ 1059 h 3684"/>
              <a:gd name="T24" fmla="*/ 913 w 3629"/>
              <a:gd name="T25" fmla="*/ 1268 h 3684"/>
              <a:gd name="T26" fmla="*/ 1102 w 3629"/>
              <a:gd name="T27" fmla="*/ 1377 h 3684"/>
              <a:gd name="T28" fmla="*/ 1208 w 3629"/>
              <a:gd name="T29" fmla="*/ 1380 h 3684"/>
              <a:gd name="T30" fmla="*/ 1401 w 3629"/>
              <a:gd name="T31" fmla="*/ 1380 h 3684"/>
              <a:gd name="T32" fmla="*/ 1640 w 3629"/>
              <a:gd name="T33" fmla="*/ 1380 h 3684"/>
              <a:gd name="T34" fmla="*/ 1833 w 3629"/>
              <a:gd name="T35" fmla="*/ 1380 h 3684"/>
              <a:gd name="T36" fmla="*/ 1935 w 3629"/>
              <a:gd name="T37" fmla="*/ 1378 h 3684"/>
              <a:gd name="T38" fmla="*/ 2115 w 3629"/>
              <a:gd name="T39" fmla="*/ 1295 h 3684"/>
              <a:gd name="T40" fmla="*/ 2205 w 3629"/>
              <a:gd name="T41" fmla="*/ 1123 h 3684"/>
              <a:gd name="T42" fmla="*/ 2168 w 3629"/>
              <a:gd name="T43" fmla="*/ 917 h 3684"/>
              <a:gd name="T44" fmla="*/ 2021 w 3629"/>
              <a:gd name="T45" fmla="*/ 775 h 3684"/>
              <a:gd name="T46" fmla="*/ 1954 w 3629"/>
              <a:gd name="T47" fmla="*/ 0 h 3684"/>
              <a:gd name="T48" fmla="*/ 2281 w 3629"/>
              <a:gd name="T49" fmla="*/ 54 h 3684"/>
              <a:gd name="T50" fmla="*/ 2608 w 3629"/>
              <a:gd name="T51" fmla="*/ 232 h 3684"/>
              <a:gd name="T52" fmla="*/ 2834 w 3629"/>
              <a:gd name="T53" fmla="*/ 513 h 3684"/>
              <a:gd name="T54" fmla="*/ 2936 w 3629"/>
              <a:gd name="T55" fmla="*/ 880 h 3684"/>
              <a:gd name="T56" fmla="*/ 2938 w 3629"/>
              <a:gd name="T57" fmla="*/ 1273 h 3684"/>
              <a:gd name="T58" fmla="*/ 3050 w 3629"/>
              <a:gd name="T59" fmla="*/ 1427 h 3684"/>
              <a:gd name="T60" fmla="*/ 3285 w 3629"/>
              <a:gd name="T61" fmla="*/ 1490 h 3684"/>
              <a:gd name="T62" fmla="*/ 3490 w 3629"/>
              <a:gd name="T63" fmla="*/ 1652 h 3684"/>
              <a:gd name="T64" fmla="*/ 3603 w 3629"/>
              <a:gd name="T65" fmla="*/ 1910 h 3684"/>
              <a:gd name="T66" fmla="*/ 3627 w 3629"/>
              <a:gd name="T67" fmla="*/ 2225 h 3684"/>
              <a:gd name="T68" fmla="*/ 3628 w 3629"/>
              <a:gd name="T69" fmla="*/ 2393 h 3684"/>
              <a:gd name="T70" fmla="*/ 3629 w 3629"/>
              <a:gd name="T71" fmla="*/ 2493 h 3684"/>
              <a:gd name="T72" fmla="*/ 3583 w 3629"/>
              <a:gd name="T73" fmla="*/ 2861 h 3684"/>
              <a:gd name="T74" fmla="*/ 3414 w 3629"/>
              <a:gd name="T75" fmla="*/ 3236 h 3684"/>
              <a:gd name="T76" fmla="*/ 3129 w 3629"/>
              <a:gd name="T77" fmla="*/ 3508 h 3684"/>
              <a:gd name="T78" fmla="*/ 2749 w 3629"/>
              <a:gd name="T79" fmla="*/ 3657 h 3684"/>
              <a:gd name="T80" fmla="*/ 1134 w 3629"/>
              <a:gd name="T81" fmla="*/ 3684 h 3684"/>
              <a:gd name="T82" fmla="*/ 705 w 3629"/>
              <a:gd name="T83" fmla="*/ 3629 h 3684"/>
              <a:gd name="T84" fmla="*/ 370 w 3629"/>
              <a:gd name="T85" fmla="*/ 3462 h 3684"/>
              <a:gd name="T86" fmla="*/ 138 w 3629"/>
              <a:gd name="T87" fmla="*/ 3191 h 3684"/>
              <a:gd name="T88" fmla="*/ 24 w 3629"/>
              <a:gd name="T89" fmla="*/ 2830 h 3684"/>
              <a:gd name="T90" fmla="*/ 0 w 3629"/>
              <a:gd name="T91" fmla="*/ 2426 h 3684"/>
              <a:gd name="T92" fmla="*/ 28 w 3629"/>
              <a:gd name="T93" fmla="*/ 780 h 3684"/>
              <a:gd name="T94" fmla="*/ 131 w 3629"/>
              <a:gd name="T95" fmla="*/ 512 h 3684"/>
              <a:gd name="T96" fmla="*/ 262 w 3629"/>
              <a:gd name="T97" fmla="*/ 328 h 3684"/>
              <a:gd name="T98" fmla="*/ 524 w 3629"/>
              <a:gd name="T99" fmla="*/ 122 h 3684"/>
              <a:gd name="T100" fmla="*/ 902 w 3629"/>
              <a:gd name="T101" fmla="*/ 1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29" h="3684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300" dirty="0"/>
          </a:p>
        </p:txBody>
      </p:sp>
      <p:sp>
        <p:nvSpPr>
          <p:cNvPr id="94" name="Subtitle 2">
            <a:hlinkClick r:id="rId7"/>
          </p:cNvPr>
          <p:cNvSpPr txBox="1">
            <a:spLocks/>
          </p:cNvSpPr>
          <p:nvPr/>
        </p:nvSpPr>
        <p:spPr>
          <a:xfrm>
            <a:off x="7028216" y="4624074"/>
            <a:ext cx="2219724" cy="31688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D8"/>
              </a:buClr>
              <a:buFont typeface="Arial"/>
              <a:buNone/>
              <a:defRPr sz="90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www.latentview.com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77204" y="4220453"/>
            <a:ext cx="1982983" cy="26774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ID</a:t>
            </a:r>
          </a:p>
        </p:txBody>
      </p:sp>
    </p:spTree>
    <p:extLst>
      <p:ext uri="{BB962C8B-B14F-4D97-AF65-F5344CB8AC3E}">
        <p14:creationId xmlns:p14="http://schemas.microsoft.com/office/powerpoint/2010/main" val="175996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b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7773" y="4807019"/>
            <a:ext cx="534228" cy="273844"/>
          </a:xfrm>
        </p:spPr>
        <p:txBody>
          <a:bodyPr/>
          <a:lstStyle/>
          <a:p>
            <a:fld id="{A4A1916C-D2C9-415B-B273-81792AF0231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AutoShape 6" descr="data:image/jpeg;base64,/9j/4AAQSkZJRgABAQAAAQABAAD/2wCEAAkGBxMHBhIUBwgUExMXGB8aFxgYGBweHBsbIB0iHB4bISIiHignHyElICEeITIhJykvLi4xIB8zPjgsNyktLisBCgoKBQUFDgUFDisZExkrKysrKysrKysrKysrKysrKysrKysrKysrKysrKysrKysrKysrKysrKysrKysrKysrK//AABEIALEBHQMBIgACEQEDEQH/xAAbAAEBAQEBAQEBAAAAAAAAAAAABwYFBAIBA//EAEoQAAEDAgQCBAsDCgQEBwAAAAEAAgMEEQUGEiEHMRMiQVEUFTI3VmFxdJOy0jNzgSM1NkJSYpGhscE0cnXRg6LC8AgWJENTgpL/xAAUAQEAAAAAAAAAAAAAAAAAAAAA/8QAFBEBAAAAAAAAAAAAAAAAAAAAAP/aAAwDAQACEQMRAD8AuKIiAiIgIiICIiAiIgIiICIiAiIgIiICIiAiIgIiICIiAiIgIiICIiAiIgIiICIiDmw43DNj0lIxx6ZkYkcLbaXGw3/suksLhvnjrPc4vmK3SAiIgIiICIiAiIgIiICIiAiIgIiICL8JsNyuPiGa6HDXWrscpo3fsmVmr+F7oOyiyTuJmEtO+YIv+b6V9RcSMKldZuYYfxJH9QEGrRc2gzBSYl+b8Xp5f8krHf0K6SAiIgIiICIiAiIgIiICIiDC4b546z3OL5it0sLhvnjrPc4vmK3SAiIgIiICIiAiIgIiICIiAiLA554jtwaq8Ey9TGrr3bCNoLmsP79u0c9I7OZCDW45jlPgFCZcYrGxRjtdzPqAG7j6gCVPHcQcQzZIWcP8BPR3saqfZg7CQOW3Pm4/urn8OsptzzCMSznVvqnl7gyF20TNLrchzG3kiw77qwxRNhjDYWBrQLAAWAHcAgmTOGFVjT9WdM3TzX/9qLqRj+x/Bo/FdvDeFOE4f5OCtkPfI5z7/gTb+AW1RBw4sm4fE20eAUwH3TP9l8z5Lw6cflcv0x/4Tf8AZd5EGHxDhLhNa64wnond8b3tt7BfT/Jch/DWtwU6sn5znjA5RT9dnf7B/wDkqnogjGGcVq7CKmePNOC9OynkMc09OD1SO0i1je37v9lTMs5so80U+rBa9slvKbye32tO49vJZThkNWa8eDhceFn/AKl/TNPCunxCq8Iy5MaCsabtfFswu9bRyvvu23M3BQUJFL8vcQZ8DxRtDxGgEMp2jqRtFKOVyeQ/zCw7w1U9p1Nu03CD9REQEREBERBiMXzLX0tfNHS4DK8NMgjkERLTszozfXuLmTVt2D8ds3yd1IsyYF0ud5ZYctHS57dcr2R1IlsBe0Zs6Ow7Wu37lXRy2CDDYb546z3OL5it0sLhvnjrPc4vmK3SAubjmOQ4FA1+IGTS46RojfIb2vyY0ke1dJZDiXUilweMilrJXa7NbSvkYb6TvIWAkMHsO9tkHZwLMUGPF/i4ydS2rXFJH5V7W1tbfkeXJdZYLhXG8R1Dqyvq5Hu0EsnZM1kY61mxmYBz+3U71N2C3qAiIgIiICIiAiKY5/zZPi2LjCslPvUP+3mHKFnaLjke93ZcAdY7B+Z0zpUYxjJwzIXWnO09QD1YRydY947XdnIXdy0WSsjQZQw53Rflah4JlncOs4ncgdzb9n8ble3JWUoMn4O2HD2XdzkkI60ju8+ruHYu7N9k72FBguBnm8i+8l+cqgKf8DPN5F95L85VAQEREBERAREQTnhj+lmO+9/UqMpzwx/SzHfe/qVGQcnM2XafM+FugxenD2nkf1mO5amnsI/72U2wLHKjhjjTKDNk5koX/wCGqTfqD9l3qGwI/VvfyeVfXIzVl2HNGCSU+Jsu13Jw8pjhye31j+e4OxKDrA6hsV+qUcNMfmy7jbsFzQ7rx/4WTkHs5hgvz28n2Ob2AKroCIiAiIgnebsBLqqeeXDcNjYCHmo0vNS0Cx1gBg/KC23W7vYqGDcKT5pgp3ZpnfUMoGzNkYGU0lNqmqbtadQfqBu4ktBaCG237bVgbBBhsN88dZ7nF8xW6WFw3zx1nucXzFbpAXBzdWGio2FuYYaC7ra5WsIdseqNThv2/gu8slxHk04VG0VAYZJNAApxPK4lp6sTCQA6wJ1HYAFB5ciVD6vMVc9+YIa5vRwBr4iywIM1wWNe7SdxubX/AAW3WB4XUbKSWpHTv6VjIYjE+nEL2RMD+jc4AkPc7U68gNjp7LLfICIiAiIgIizWf83x5NwF00wDpHdWGO+73/7DmT/chBxeJ2cpML6Ohy2NeIVNmsA36Np21nuPO19hYuOw36vD7JseUMJ036Spk608p3L3c7XO+kG9vxPMrj8LsoSUAkr8ynXX1PWcXDeNh5M9RO17chZvZvQkBfE32TvYV9r4m+yd7CgwXAzzeRfeS/OVQFP+Bnm8i+8l+cqgICIiAiIgIiIJzwx/SzHfe/qVGU54Y/pZjvvf1KjICIiDCcWMnnMeDibDLtrab8pC5vlOtvov+Fx3H2le/hpm0Zuy22STaePqTt5WeBzt3O5/xHYtYo/mNh4a8RGV1O21BWnRUgcmSG51fx64/wCIEFgRfjXB7QWG4O4IX6gIiIMJimGYhNmNz8v64Gh41OqJmvicLDUWRaHub28nR77lbsct1JczRD/zlKJ6xjgZG6wX1gYA5rRHFKYx0TLHrAEi+q58resjYIMNhvnjrPc4vmK3SwuG+eOs9zi+YrdICx/EaRkFPSvFTPFUNmJp3QwmY6+jdqa6MeUwtvcCx2G4WwWV4gviZRU5kqZo6gTA0pgj6STpdDgRotZzdBdqvYW7Rsg8XD2oFbiVXJW1VRJVlkQk6WnNOGx3k6MMYd7X6Qk3NytusfkJkjp6mTEzVPqHiMPknhbC0tbr0sjY1xADbuJ3vdy2CAiIgIiIPPiFbHh1DJLWyhkcbS5zj2AC5UmynTOz/md+L5gGiipyRSxvtp6t7vdfbq+UT+0B2NX9M+Vsmf8ANzMIwaUiniIfWSN9R8n16dtt7uI/ZW4zThUMGQaimhf0EIgMYLWudpbaw6rQXO9dhc7oPXgma6PHagswrEWyPDdWncEtvbUAQNTb7ahsu0pplXGIcZxuk8IxtklVE+bS1lLNE3Q5luiaXtGkNsDpJJNgqWgL4m+yd7CvtfE32TvYUGC4GebyL7yX5yqAp/wM83kX3kvzlUBAXMzK+SPApjRGYSBt29A1jpLg8mh/VJ9q6a5GbaTw3LszC6MAgX6VzmssCD1nNIIHrBQY7IOKV1bjtsVxtpj0E+DTBrar2lojZYDkSLqkKT8McToq3HGCky7HHP0Zd00MzpmtHax5dvGT2NN/aqwgIiIJzwx/SzHfe/qVGU54Y/pZjvvf1KjICIp1mZwpcyznG6/Eoo3Bhp/BulMburpcyzGus/UCd7XBCCirlZpwKPMuAzU1aOrI2wPa13Nrh6wbFfzybHNFlamGLueZujGvWbvud7OPa4CwPrXZQZzh9hdVguVooMfqGSSx3aHMJI0A9UEkC5A25crLRoiAiIgxGOwwRV0oqM1iCCaZrJoCIzeTQ0lgcRdmpmku57G923W2HLZTzMfivD8blOK4fUh894do5DG8v069A8kufpYHOAubb9qoUTBHGBEwNaBYACwAHIAdiDD4b546z3OL5it0sLhvnjrPc4vmK3SAslxD6LwWm6RtSakzWpfBnNbL0mh2qxd1Q3Rq1F21lrVxMyvFO6CXxLNVPjeSwQ6bsJaWlx1PaCLEjt5oOXkOd3T1MdfU13Ts0aoqt0TtLTq0vjMbQC124J7222tvr1kMrYmcVzfXOqMIfTPbBTi0tukLS6Y76Xubpve1rHc3vtbXoCIiAsXxSzecr4FpoOtVzno4Gjc3OxfbttcW7yWha2vrGYfRPlrJQyNjS5zjyAAuSpZw/on55zbJjGMRkQsJZRRk7AC4Lrer5if2Qg1fDLKAyll8Co61TKdc773Jcf1b9ob/ADNz2rtZqrG4fl2oknq3wtawkvjALx/lBBBceQv2kLqrk5rEDsuVAxiFz4DGeka0EuLfUBvfusgxOVKIYdmWnGK0tfEZNb4enmikY+Yt67nFo1NlLLnT5PlWVMUpyDVjGcwQyxS1VVExrhHJU1NOTHta4ijJe55G2t24F1VkBfE32TvYV9r4m+yd7CgwXAzzeRfeS/OVQFP+Bnm8i+8l+cqgIC5uYqJ2I4PJHDBBI5wFmztLojYg9YDchdJcPO1G6vyxPHT1LY3EDdztDSAQSwu/VDhdt/Wg4OEivgzPSMrTSimDJrtpBIGA2Zp6QE279P8A9lulPMlU0MWOjwXKNJSu0u/KxVUUjvZpaAbHvVDQEREE54Y/pZjvvf1KjKc8Mf0sx33v6lRkBTDONPHFmlzsYzN4K18kWhnhb4rwhlpOq07Ev5ONuR3VPWFmxOlwnNVf4RSVFTJIY9YZSukDG9EAI9QvcHd1tvKPPmg7+S6WahyrTR4pUdLK1nXeHl+o3JvqPlbW3XbXCyNSChynTRskkcGtsDIwxutqNgWEktsLAAnkAu6gIiICIiCeYpliqOa5qnD6M6n2Ak8OLDoH6ob4O7QOfVDlQhy3UuzG+N+LVfhOOPAYZJIogCHMmY2IF9+kGoAHqNsN3O52VRabtQYbDfPHWe5xfMVulhcN88dZ7nF8xW6QFlc/zuZSQMo6mqbPJLpibTOY1zzpJOpz2kBgAJJ9i1SynEWldUYTG6ChmkfHJrbJDPHC+GzSC/VIQLWJaWnYgoPPkHXDXVUeKTVfhLWxlzKh8T7MOvS6N8bG6mk6gb8i3s7dmp9wmqhiAqpTTVTnksBqKiRsnS21dWNzAG6Gb+TcXcdyqCgIix/ErOAyrgwFINdXMdFPHzJcdtVu4XHtJA7UGY4i18mdMzR4NgshDARJWSN/VaDfR+Gxt+0WjsKp2HUMeGUEcNFEGxxtDWgdgGymv/h/pNOAVktZH/6l1U9sr3eUdLWmxP8Amc4+0lVNAXjxemdWYZIyCsdA5zbCRtrsPeLr2LwY9CKjB5WyYf4SC2xhu0a/3buIA/EoMHgOWjgGcKd+JVcFXLJra2dzpun2YTYN1Pj5Xuer+KpamGUsPgqM0MfheTX0RppHxyvD4SNRjvodZ5J2c03aCLketU9AXxN9k72Ffa+JvsnewoMFwM83kX3kvzlUBT/gZ5vIvvJfnKoCAuLnGQRZbnMjIyLC/SxulZzG5Y0XdbnYLtLy4nFLPQvbh1U2KUjqvczWAb9rbi/8UEu4c0NPHmlhpaxj3NbK8aaGaBxdKQXAucNOhliGN52PqVbWJpqCvps4UbsYxqOoj0TCzI2w2JDLXb0hMnI8h1bHvW2QEREE54Y/pZjvvf1KjKdcLutmfHXDl4aR/AuVFQFOsyZgdgGZKnwOtpYi/Q6TpIal7jZgAJLeoNu63r3VFUm4h1fTZndHV5kY2JgYPBX01Q9mpzQev0RAkLuYa4kepBRst4gcVwKGZ08che2+uMODDvzAduB7V01ycp1QrcuU74Zo3tczZ0UZjYRew0sO7R6l1kBERAREQTvOVOGTTuGT4A9x6tXI+lALrCzyJDc27iL7Khs8kKTZrpqWLNDqinrJX1DZ7uZJDHMyIMY3W+xcx7IQHtJs4kuIIBsqyOSDDYb546z3OL5it0sLhvnjrPc4vmK3SAuLmnLMGaaJkWKGTQ14eAx2m5HK/eB3FdpEHIwDAGYHr8HrKiQODRaWUvDQ29tIOzee9u4dy66LhZvzZTZSw0y4rPY/qRi2t57mj+/IIP65rzHBlXBn1GKSWaNmtHlPd2NaO0n+QuTsFheHmAT5jxs4xmyOz3f4SE3tEzkHW9nL2l3Mi3iy5lqp4hY43Ec7Q6KZv+GpDexHMFwPZ3nm8gcmgA14Cw2CCe8FfzLX/wCoT/0YqGp5wV/Mtf8A6hN/RioaAvPiFIK6ifG+V7A4W1McWuHsI5H1r0IgzeB5NhwTEDLSV1UXOcXPD5nOa9xGkucDzNgN/UFpERAXxN9k72Ffa+JvsnewoMFwM83kX3kvzlUBT/gZ5vIvvJfnKoCAvNiNJ4dROj8Ikj1frRu0uG99j2L0ogyGCZPdguZ3VDKsVDXtIc+cF1QzbZrJL20fu6R7SteiICIiCdcK/wA/477+/wDq5UVTrhX+f8d9/f8A1cqKgLkyZdglxB00jXF7pY5T1jbXG3Q027rdi6yIPDguFR4JhUcFA0iOMaWgm5te/Ne5EQEREBERB4pMJgkqJHvoYy+RobI7QLvaOQcbXIHrXtREGCwmUScZK7SD1aSIG4I31X2uNxvzGy3qlufuHNbmDNLqrBcbbTgxtYRqka46b89I5LiM4WY0wdXOh+LOgtq5uL49S4LEXYriUUI/ecAfwHM/gpDNwnxmcfls5XHcZZl46HgdWUlVrdiFHKe6Rsjm37yLb/ig1OJcU5canMHDrBpKuT/5nNLY2+uzrf8AMW/ivXlbhmfGQrM8VvhtZsQD9nGRysNg63ZsGju7V+0eAY7QU4ZQ4xh0bByayAtA/ANX9/FmYfSCh+E76UFART/xZmH0gofhO+lPFmYfSCh+E76UHxwV/Mtf/qE39GKhqV5fybjeXqeRmG49RBskrpXXjceu61/1eWw2XU8WZh9IKH4TvpQUBFP/ABZmH0gofhO+lPFmYfSCh+E76UFART/xZmH0gofhO+lPFmYfSCh+E76UFAXxN9k72FYLxZmH0gofhO+lfjsKzC5tjmCh+E76UH7wM83kX3kvzlUBSzLmTsby3hbYMLx6iEYJIDo3E3cbnfT3rp+LMw+kFD8J30oKAin/AIszD6QUPwnfSnizMPpBQ/Cd9KCgIp/4szD6QUPwnfSnizMPpBQ/Cd9KCgIp/wCLMw+kFD8J30p4szD6QUPwnfSg/lwr/P8Ajvv7/wCrlRVKsFyZjeC1NS+hx2iDqiUyyXjcbvN726uw35Lq+LMw+kFD8J30oKAin/izMPpBQ/Cd9KeLMw+kFD8J30oKAin/AIszD6QUPwnfSnizMPpBQ/Cd9KCgIuLlanraeieMz1sM0mu7TE0tAZYbEEDe9/5LtICIiAiIgIiICIiAiIgIiICIiAiIgIiICIiAiIgIiICIiAiIgIiICIstxBwXxxh0PR0hke2eLlzEZlZ0vbyLAb+pBqUUqxPA62OukdhlFJ+SrH1EIBs1zWQwhkdyfJeQ9v8AFeIZcqqWojbXUMkzGzTPeTGZQ4yRU7iQ0SN2MglAN9rcigsSIiAiIgIiICIiAiIgIiICIiAiIgIiICIiAiIgIiICIiAiIgIiICIiAiIgIiICIiAiIg//2Q=="/>
          <p:cNvSpPr>
            <a:spLocks noChangeAspect="1" noChangeArrowheads="1"/>
          </p:cNvSpPr>
          <p:nvPr userDrawn="1"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104179"/>
            <a:ext cx="9144000" cy="3260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pic>
        <p:nvPicPr>
          <p:cNvPr id="9" name="Picture 8" descr="https://upload.wikimedia.org/wikipedia/en/d/d3/LatentView_Analytics_Logo_201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7514" y="365"/>
            <a:ext cx="672638" cy="5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8008" y="60017"/>
            <a:ext cx="5386721" cy="421626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lang="en-US" sz="2059" b="1" kern="1200" spc="-72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474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80" y="4806553"/>
            <a:ext cx="1343025" cy="1857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5139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r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0876"/>
            <a:ext cx="9143999" cy="28803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>
          <a:xfrm>
            <a:off x="8443451" y="4869657"/>
            <a:ext cx="700549" cy="273844"/>
          </a:xfrm>
        </p:spPr>
        <p:txBody>
          <a:bodyPr/>
          <a:lstStyle/>
          <a:p>
            <a:fld id="{017F978A-4048-4358-9343-69F8E58C9E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72438" y="15024"/>
            <a:ext cx="914400" cy="630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3478" y="25910"/>
            <a:ext cx="886217" cy="65374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983E211-5213-4681-8E3B-8A9EC47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97" y="4909998"/>
            <a:ext cx="3086100" cy="273844"/>
          </a:xfrm>
        </p:spPr>
        <p:txBody>
          <a:bodyPr/>
          <a:lstStyle>
            <a:lvl1pPr>
              <a:defRPr sz="788"/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22140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68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C948-D230-4AAD-9040-40D237A30F6C}"/>
              </a:ext>
            </a:extLst>
          </p:cNvPr>
          <p:cNvSpPr txBox="1">
            <a:spLocks/>
          </p:cNvSpPr>
          <p:nvPr userDrawn="1"/>
        </p:nvSpPr>
        <p:spPr>
          <a:xfrm>
            <a:off x="63225" y="4895850"/>
            <a:ext cx="171450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sz="600" b="1" smtClean="0">
                <a:solidFill>
                  <a:schemeClr val="tx1"/>
                </a:solidFill>
              </a:rPr>
              <a:pPr/>
              <a:t>‹#›</a:t>
            </a:fld>
            <a:endParaRPr lang="en-US" sz="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6">
            <a:extLst>
              <a:ext uri="{FF2B5EF4-FFF2-40B4-BE49-F238E27FC236}">
                <a16:creationId xmlns:a16="http://schemas.microsoft.com/office/drawing/2014/main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198120" y="975574"/>
            <a:ext cx="1282121" cy="546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685800">
              <a:defRPr/>
            </a:pPr>
            <a:r>
              <a:rPr lang="en-US" sz="1500" b="1" dirty="0">
                <a:solidFill>
                  <a:prstClr val="black"/>
                </a:solidFill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198120" y="2766047"/>
            <a:ext cx="1282121" cy="546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685800">
              <a:defRPr/>
            </a:pPr>
            <a:r>
              <a:rPr lang="en-US" sz="1500" b="1" dirty="0">
                <a:solidFill>
                  <a:prstClr val="black"/>
                </a:solidFill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73D23-688C-4E1E-8684-22CAFB14E27F}"/>
              </a:ext>
            </a:extLst>
          </p:cNvPr>
          <p:cNvSpPr/>
          <p:nvPr/>
        </p:nvSpPr>
        <p:spPr>
          <a:xfrm>
            <a:off x="7370124" y="2766047"/>
            <a:ext cx="1602426" cy="44483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100, 90, 41, 43</a:t>
            </a:r>
            <a:br>
              <a:rPr lang="en-US" sz="1200" b="1" kern="0" dirty="0">
                <a:solidFill>
                  <a:prstClr val="white"/>
                </a:solidFill>
              </a:rPr>
            </a:b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FB243-5890-4642-A892-C7486A1F57B2}"/>
              </a:ext>
            </a:extLst>
          </p:cNvPr>
          <p:cNvSpPr/>
          <p:nvPr/>
        </p:nvSpPr>
        <p:spPr>
          <a:xfrm>
            <a:off x="3588038" y="2766047"/>
            <a:ext cx="1602426" cy="444834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77, 15, 33, 0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DC063-D1F5-4C30-AAE8-AD2967B11447}"/>
              </a:ext>
            </a:extLst>
          </p:cNvPr>
          <p:cNvSpPr/>
          <p:nvPr/>
        </p:nvSpPr>
        <p:spPr>
          <a:xfrm>
            <a:off x="3588038" y="989202"/>
            <a:ext cx="1602426" cy="44483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51, 43, 43, 8</a:t>
            </a:r>
            <a:br>
              <a:rPr lang="en-US" sz="1200" kern="0" dirty="0">
                <a:solidFill>
                  <a:prstClr val="white"/>
                </a:solidFill>
              </a:rPr>
            </a:b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C469-1688-449B-BB2D-D3A713ED39EC}"/>
              </a:ext>
            </a:extLst>
          </p:cNvPr>
          <p:cNvSpPr/>
          <p:nvPr/>
        </p:nvSpPr>
        <p:spPr>
          <a:xfrm>
            <a:off x="7370124" y="3291803"/>
            <a:ext cx="1602426" cy="444834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36, 17, 0, 0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62ACF-08A4-4D19-B150-0AABA3AD131A}"/>
              </a:ext>
            </a:extLst>
          </p:cNvPr>
          <p:cNvSpPr/>
          <p:nvPr/>
        </p:nvSpPr>
        <p:spPr>
          <a:xfrm>
            <a:off x="1705883" y="3291803"/>
            <a:ext cx="1602426" cy="444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26, 11, 4, 0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048A2-16C7-44F6-A62D-2782C6F8C4EE}"/>
              </a:ext>
            </a:extLst>
          </p:cNvPr>
          <p:cNvSpPr/>
          <p:nvPr/>
        </p:nvSpPr>
        <p:spPr>
          <a:xfrm>
            <a:off x="3588038" y="3291803"/>
            <a:ext cx="1602426" cy="444834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36, 0, 10, 0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CFF48-7B26-44FA-9E19-59FE00E0EDF3}"/>
              </a:ext>
            </a:extLst>
          </p:cNvPr>
          <p:cNvSpPr/>
          <p:nvPr/>
        </p:nvSpPr>
        <p:spPr>
          <a:xfrm>
            <a:off x="3588038" y="1504567"/>
            <a:ext cx="1602426" cy="444834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25,	20, 20,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D6AEF-3BC9-4B69-94AD-5748F17BD6BC}"/>
              </a:ext>
            </a:extLst>
          </p:cNvPr>
          <p:cNvSpPr/>
          <p:nvPr/>
        </p:nvSpPr>
        <p:spPr>
          <a:xfrm>
            <a:off x="7370124" y="3817559"/>
            <a:ext cx="1602426" cy="444834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13, 5, 0, 0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04FA4-B6FE-46CC-8B10-5C70EA312BF4}"/>
              </a:ext>
            </a:extLst>
          </p:cNvPr>
          <p:cNvSpPr/>
          <p:nvPr/>
        </p:nvSpPr>
        <p:spPr>
          <a:xfrm>
            <a:off x="1705883" y="3817559"/>
            <a:ext cx="1602426" cy="444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13, 5, 1, 0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6B26E6-9CF4-42A9-9E28-714E99452A1D}"/>
              </a:ext>
            </a:extLst>
          </p:cNvPr>
          <p:cNvSpPr/>
          <p:nvPr/>
        </p:nvSpPr>
        <p:spPr>
          <a:xfrm>
            <a:off x="3588038" y="3817559"/>
            <a:ext cx="1602426" cy="444834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19, 0, 5, 0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AA6DB8-1711-4140-A1F4-2FDA5D684765}"/>
              </a:ext>
            </a:extLst>
          </p:cNvPr>
          <p:cNvSpPr/>
          <p:nvPr/>
        </p:nvSpPr>
        <p:spPr>
          <a:xfrm>
            <a:off x="3588038" y="2030323"/>
            <a:ext cx="1602426" cy="44483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14, 11, 11, 0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6F7E7-4D4C-43C6-A693-BE52619C8C20}"/>
              </a:ext>
            </a:extLst>
          </p:cNvPr>
          <p:cNvSpPr/>
          <p:nvPr/>
        </p:nvSpPr>
        <p:spPr>
          <a:xfrm>
            <a:off x="5470194" y="2766047"/>
            <a:ext cx="1620203" cy="444834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55, 31, 3, 0</a:t>
            </a:r>
            <a:br>
              <a:rPr lang="en-US" sz="1200" kern="0" dirty="0">
                <a:solidFill>
                  <a:prstClr val="white"/>
                </a:solidFill>
              </a:rPr>
            </a:b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F334-6E7F-4900-BCD0-2E1DA2FB5D1E}"/>
              </a:ext>
            </a:extLst>
          </p:cNvPr>
          <p:cNvSpPr/>
          <p:nvPr/>
        </p:nvSpPr>
        <p:spPr>
          <a:xfrm>
            <a:off x="5470194" y="3280397"/>
            <a:ext cx="1620203" cy="444834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36, 21, 3, 0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7BB4B-EA83-4602-B031-1EE80792E11B}"/>
              </a:ext>
            </a:extLst>
          </p:cNvPr>
          <p:cNvSpPr/>
          <p:nvPr/>
        </p:nvSpPr>
        <p:spPr>
          <a:xfrm>
            <a:off x="5470192" y="3817559"/>
            <a:ext cx="1620203" cy="444834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20, 11, 0.4, 0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2806B-9005-4D6C-9F8D-64CAB5AA3399}"/>
              </a:ext>
            </a:extLst>
          </p:cNvPr>
          <p:cNvSpPr/>
          <p:nvPr/>
        </p:nvSpPr>
        <p:spPr>
          <a:xfrm>
            <a:off x="1705883" y="975575"/>
            <a:ext cx="1602426" cy="444834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94, 72, 2, 0</a:t>
            </a:r>
            <a:br>
              <a:rPr lang="en-US" sz="1200" kern="0" dirty="0">
                <a:solidFill>
                  <a:prstClr val="white"/>
                </a:solidFill>
              </a:rPr>
            </a:b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6E859-301A-4D57-8858-6F4BB2178673}"/>
              </a:ext>
            </a:extLst>
          </p:cNvPr>
          <p:cNvSpPr/>
          <p:nvPr/>
        </p:nvSpPr>
        <p:spPr>
          <a:xfrm>
            <a:off x="1705883" y="2030323"/>
            <a:ext cx="1602426" cy="444834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black"/>
                </a:solidFill>
              </a:rPr>
              <a:t>CMYK : </a:t>
            </a:r>
            <a:r>
              <a:rPr lang="en-US" sz="1200" kern="0" dirty="0">
                <a:solidFill>
                  <a:prstClr val="black"/>
                </a:solidFill>
              </a:rPr>
              <a:t>33, 13, 0. 0</a:t>
            </a:r>
            <a:br>
              <a:rPr lang="en-US" sz="1200" kern="0" dirty="0">
                <a:solidFill>
                  <a:prstClr val="black"/>
                </a:solidFill>
              </a:rPr>
            </a:br>
            <a:r>
              <a:rPr lang="en-US" sz="1200" b="1" kern="0" dirty="0">
                <a:solidFill>
                  <a:prstClr val="black"/>
                </a:solidFill>
              </a:rPr>
              <a:t>RGB: </a:t>
            </a:r>
            <a:r>
              <a:rPr lang="en-US" sz="1200" kern="0" dirty="0">
                <a:solidFill>
                  <a:prstClr val="black"/>
                </a:solidFill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01222-FC3B-4A4F-BB8B-05E51FA1BDB8}"/>
              </a:ext>
            </a:extLst>
          </p:cNvPr>
          <p:cNvSpPr/>
          <p:nvPr/>
        </p:nvSpPr>
        <p:spPr>
          <a:xfrm>
            <a:off x="1705883" y="1511091"/>
            <a:ext cx="1602426" cy="444834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68, 36, 0, 0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E760A-E7E5-4D0D-954C-0E7C6382E3FA}"/>
              </a:ext>
            </a:extLst>
          </p:cNvPr>
          <p:cNvSpPr/>
          <p:nvPr/>
        </p:nvSpPr>
        <p:spPr>
          <a:xfrm>
            <a:off x="1705883" y="2766047"/>
            <a:ext cx="1602426" cy="44483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CMYK : </a:t>
            </a:r>
            <a:r>
              <a:rPr lang="en-US" sz="1200" kern="0" dirty="0">
                <a:solidFill>
                  <a:prstClr val="white"/>
                </a:solidFill>
              </a:rPr>
              <a:t>72, 41, 5, 0</a:t>
            </a:r>
          </a:p>
          <a:p>
            <a:pPr defTabSz="685800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RGB: </a:t>
            </a:r>
            <a:r>
              <a:rPr lang="en-US" sz="1200" kern="0" dirty="0">
                <a:solidFill>
                  <a:prstClr val="white"/>
                </a:solidFill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39749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/>
        </p:nvPicPr>
        <p:blipFill rotWithShape="1">
          <a:blip r:embed="rId2" cstate="hq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2679"/>
            <a:ext cx="9182121" cy="47608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870946" y="1416187"/>
            <a:ext cx="517727" cy="517725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685800">
              <a:defRPr sz="2500"/>
            </a:pPr>
            <a:endParaRPr sz="2500" dirty="0">
              <a:solidFill>
                <a:prstClr val="black"/>
              </a:solidFill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3150987" y="1416187"/>
            <a:ext cx="517727" cy="517725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685800">
              <a:defRPr sz="2500"/>
            </a:pPr>
            <a:endParaRPr sz="2500" dirty="0">
              <a:solidFill>
                <a:prstClr val="black"/>
              </a:solidFill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5431028" y="1416187"/>
            <a:ext cx="517727" cy="517725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685800">
              <a:defRPr sz="2500"/>
            </a:pPr>
            <a:endParaRPr sz="2500" dirty="0">
              <a:solidFill>
                <a:prstClr val="black"/>
              </a:solidFill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11070" y="1418222"/>
            <a:ext cx="513654" cy="51365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54391" y="736585"/>
            <a:ext cx="8796009" cy="56761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65431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65431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58303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rgbClr val="0020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458303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755214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4755214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7021645" y="2009519"/>
            <a:ext cx="1928756" cy="388463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500" b="1" kern="12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7021645" y="2459791"/>
            <a:ext cx="1928756" cy="1757879"/>
          </a:xfrm>
        </p:spPr>
        <p:txBody>
          <a:bodyPr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910878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3190919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5470961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7748966" y="1554440"/>
            <a:ext cx="437862" cy="241218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6326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033" y="3363"/>
            <a:ext cx="4661483" cy="5140137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0390"/>
            <a:ext cx="4661483" cy="5153890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7" name="Pentagon 66"/>
          <p:cNvSpPr/>
          <p:nvPr/>
        </p:nvSpPr>
        <p:spPr>
          <a:xfrm>
            <a:off x="4659236" y="434236"/>
            <a:ext cx="889243" cy="480974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4659236" y="1465898"/>
            <a:ext cx="877049" cy="474377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4659236" y="2490964"/>
            <a:ext cx="877049" cy="474377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4659236" y="3516028"/>
            <a:ext cx="877049" cy="47437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93297" y="2223655"/>
            <a:ext cx="2693787" cy="685801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812892" y="440480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4829315" y="542925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819079" y="1571289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19079" y="2596355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819079" y="3621419"/>
            <a:ext cx="394349" cy="26359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802656" y="1468844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5802656" y="2493909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5802656" y="3518974"/>
            <a:ext cx="3082563" cy="46848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097DD5-8847-43DE-B3AE-BE5A64A94902}"/>
              </a:ext>
            </a:extLst>
          </p:cNvPr>
          <p:cNvSpPr/>
          <p:nvPr/>
        </p:nvSpPr>
        <p:spPr>
          <a:xfrm flipH="1">
            <a:off x="8278418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257" y="4387523"/>
            <a:ext cx="1063680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9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5210" y="3846462"/>
            <a:ext cx="1919282" cy="1357153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 flipH="1">
            <a:off x="0" y="1525713"/>
            <a:ext cx="9144000" cy="1177674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533399" y="954126"/>
            <a:ext cx="957642" cy="957639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2444409" y="1771650"/>
            <a:ext cx="4255182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69034" y="1198158"/>
            <a:ext cx="686374" cy="469576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644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11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2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b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7773" y="4807019"/>
            <a:ext cx="53422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A4A1916C-D2C9-415B-B273-81792AF0231B}" type="slidenum">
              <a:rPr lang="en-IN" sz="1400">
                <a:solidFill>
                  <a:prstClr val="black"/>
                </a:solidFill>
              </a:rPr>
              <a:pPr defTabSz="685800"/>
              <a:t>‹#›</a:t>
            </a:fld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5" name="AutoShape 6" descr="data:image/jpeg;base64,/9j/4AAQSkZJRgABAQAAAQABAAD/2wCEAAkGBxMHBhIUBwgUExMXGB8aFxgYGBweHBsbIB0iHB4bISIiHignHyElICEeITIhJykvLi4xIB8zPjgsNyktLisBCgoKBQUFDgUFDisZExkrKysrKysrKysrKysrKysrKysrKysrKysrKysrKysrKysrKysrKysrKysrKysrKysrK//AABEIALEBHQMBIgACEQEDEQH/xAAbAAEBAQEBAQEBAAAAAAAAAAAABwYFBAIBA//EAEoQAAEDAgQCBAsDCgQEBwAAAAEAAgMEEQUGEiEHMRMiQVEUFTI3VmFxdJOy0jNzgSM1NkJSYpGhscE0cnXRg6LC8AgWJENTgpL/xAAUAQEAAAAAAAAAAAAAAAAAAAAA/8QAFBEBAAAAAAAAAAAAAAAAAAAAAP/aAAwDAQACEQMRAD8AuKIiAiIgIiICIiAiIgIiICIiAiIgIiICIiAiIgIiICIiAiIgIiICIiAiIgIiICIiDmw43DNj0lIxx6ZkYkcLbaXGw3/suksLhvnjrPc4vmK3SAiIgIiICIiAiIgIiICIiAiIgIiICL8JsNyuPiGa6HDXWrscpo3fsmVmr+F7oOyiyTuJmEtO+YIv+b6V9RcSMKldZuYYfxJH9QEGrRc2gzBSYl+b8Xp5f8krHf0K6SAiIgIiICIiAiIgIiICIiDC4b546z3OL5it0sLhvnjrPc4vmK3SAiIgIiICIiAiIgIiICIiAiLA554jtwaq8Ey9TGrr3bCNoLmsP79u0c9I7OZCDW45jlPgFCZcYrGxRjtdzPqAG7j6gCVPHcQcQzZIWcP8BPR3saqfZg7CQOW3Pm4/urn8OsptzzCMSznVvqnl7gyF20TNLrchzG3kiw77qwxRNhjDYWBrQLAAWAHcAgmTOGFVjT9WdM3TzX/9qLqRj+x/Bo/FdvDeFOE4f5OCtkPfI5z7/gTb+AW1RBw4sm4fE20eAUwH3TP9l8z5Lw6cflcv0x/4Tf8AZd5EGHxDhLhNa64wnond8b3tt7BfT/Jch/DWtwU6sn5znjA5RT9dnf7B/wDkqnogjGGcVq7CKmePNOC9OynkMc09OD1SO0i1je37v9lTMs5so80U+rBa9slvKbye32tO49vJZThkNWa8eDhceFn/AKl/TNPCunxCq8Iy5MaCsabtfFswu9bRyvvu23M3BQUJFL8vcQZ8DxRtDxGgEMp2jqRtFKOVyeQ/zCw7w1U9p1Nu03CD9REQEREBERBiMXzLX0tfNHS4DK8NMgjkERLTszozfXuLmTVt2D8ds3yd1IsyYF0ud5ZYctHS57dcr2R1IlsBe0Zs6Ow7Wu37lXRy2CDDYb546z3OL5it0sLhvnjrPc4vmK3SAubjmOQ4FA1+IGTS46RojfIb2vyY0ke1dJZDiXUilweMilrJXa7NbSvkYb6TvIWAkMHsO9tkHZwLMUGPF/i4ydS2rXFJH5V7W1tbfkeXJdZYLhXG8R1Dqyvq5Hu0EsnZM1kY61mxmYBz+3U71N2C3qAiIgIiICIiAiKY5/zZPi2LjCslPvUP+3mHKFnaLjke93ZcAdY7B+Z0zpUYxjJwzIXWnO09QD1YRydY947XdnIXdy0WSsjQZQw53Rflah4JlncOs4ncgdzb9n8ble3JWUoMn4O2HD2XdzkkI60ju8+ruHYu7N9k72FBguBnm8i+8l+cqgKf8DPN5F95L85VAQEREBERAREQTnhj+lmO+9/UqMpzwx/SzHfe/qVGQcnM2XafM+FugxenD2nkf1mO5amnsI/72U2wLHKjhjjTKDNk5koX/wCGqTfqD9l3qGwI/VvfyeVfXIzVl2HNGCSU+Jsu13Jw8pjhye31j+e4OxKDrA6hsV+qUcNMfmy7jbsFzQ7rx/4WTkHs5hgvz28n2Ob2AKroCIiAiIgnebsBLqqeeXDcNjYCHmo0vNS0Cx1gBg/KC23W7vYqGDcKT5pgp3ZpnfUMoGzNkYGU0lNqmqbtadQfqBu4ktBaCG237bVgbBBhsN88dZ7nF8xW6WFw3zx1nucXzFbpAXBzdWGio2FuYYaC7ra5WsIdseqNThv2/gu8slxHk04VG0VAYZJNAApxPK4lp6sTCQA6wJ1HYAFB5ciVD6vMVc9+YIa5vRwBr4iywIM1wWNe7SdxubX/AAW3WB4XUbKSWpHTv6VjIYjE+nEL2RMD+jc4AkPc7U68gNjp7LLfICIiAiIgIizWf83x5NwF00wDpHdWGO+73/7DmT/chBxeJ2cpML6Ohy2NeIVNmsA36Np21nuPO19hYuOw36vD7JseUMJ036Spk608p3L3c7XO+kG9vxPMrj8LsoSUAkr8ynXX1PWcXDeNh5M9RO17chZvZvQkBfE32TvYV9r4m+yd7CgwXAzzeRfeS/OVQFP+Bnm8i+8l+cqgICIiAiIgIiIJzwx/SzHfe/qVGU54Y/pZjvvf1KjICIiDCcWMnnMeDibDLtrab8pC5vlOtvov+Fx3H2le/hpm0Zuy22STaePqTt5WeBzt3O5/xHYtYo/mNh4a8RGV1O21BWnRUgcmSG51fx64/wCIEFgRfjXB7QWG4O4IX6gIiIMJimGYhNmNz8v64Gh41OqJmvicLDUWRaHub28nR77lbsct1JczRD/zlKJ6xjgZG6wX1gYA5rRHFKYx0TLHrAEi+q58resjYIMNhvnjrPc4vmK3SwuG+eOs9zi+YrdICx/EaRkFPSvFTPFUNmJp3QwmY6+jdqa6MeUwtvcCx2G4WwWV4gviZRU5kqZo6gTA0pgj6STpdDgRotZzdBdqvYW7Rsg8XD2oFbiVXJW1VRJVlkQk6WnNOGx3k6MMYd7X6Qk3NytusfkJkjp6mTEzVPqHiMPknhbC0tbr0sjY1xADbuJ3vdy2CAiIgIiIPPiFbHh1DJLWyhkcbS5zj2AC5UmynTOz/md+L5gGiipyRSxvtp6t7vdfbq+UT+0B2NX9M+Vsmf8ANzMIwaUiniIfWSN9R8n16dtt7uI/ZW4zThUMGQaimhf0EIgMYLWudpbaw6rQXO9dhc7oPXgma6PHagswrEWyPDdWncEtvbUAQNTb7ahsu0pplXGIcZxuk8IxtklVE+bS1lLNE3Q5luiaXtGkNsDpJJNgqWgL4m+yd7CvtfE32TvYUGC4GebyL7yX5yqAp/wM83kX3kvzlUBAXMzK+SPApjRGYSBt29A1jpLg8mh/VJ9q6a5GbaTw3LszC6MAgX6VzmssCD1nNIIHrBQY7IOKV1bjtsVxtpj0E+DTBrar2lojZYDkSLqkKT8McToq3HGCky7HHP0Zd00MzpmtHax5dvGT2NN/aqwgIiIJzwx/SzHfe/qVGU54Y/pZjvvf1KjICIp1mZwpcyznG6/Eoo3Bhp/BulMburpcyzGus/UCd7XBCCirlZpwKPMuAzU1aOrI2wPa13Nrh6wbFfzybHNFlamGLueZujGvWbvud7OPa4CwPrXZQZzh9hdVguVooMfqGSSx3aHMJI0A9UEkC5A25crLRoiAiIgxGOwwRV0oqM1iCCaZrJoCIzeTQ0lgcRdmpmku57G923W2HLZTzMfivD8blOK4fUh894do5DG8v069A8kufpYHOAubb9qoUTBHGBEwNaBYACwAHIAdiDD4b546z3OL5it0sLhvnjrPc4vmK3SAslxD6LwWm6RtSakzWpfBnNbL0mh2qxd1Q3Rq1F21lrVxMyvFO6CXxLNVPjeSwQ6bsJaWlx1PaCLEjt5oOXkOd3T1MdfU13Ts0aoqt0TtLTq0vjMbQC124J7222tvr1kMrYmcVzfXOqMIfTPbBTi0tukLS6Y76Xubpve1rHc3vtbXoCIiAsXxSzecr4FpoOtVzno4Gjc3OxfbttcW7yWha2vrGYfRPlrJQyNjS5zjyAAuSpZw/on55zbJjGMRkQsJZRRk7AC4Lrer5if2Qg1fDLKAyll8Co61TKdc773Jcf1b9ob/ADNz2rtZqrG4fl2oknq3wtawkvjALx/lBBBceQv2kLqrk5rEDsuVAxiFz4DGeka0EuLfUBvfusgxOVKIYdmWnGK0tfEZNb4enmikY+Yt67nFo1NlLLnT5PlWVMUpyDVjGcwQyxS1VVExrhHJU1NOTHta4ijJe55G2t24F1VkBfE32TvYV9r4m+yd7CgwXAzzeRfeS/OVQFP+Bnm8i+8l+cqgIC5uYqJ2I4PJHDBBI5wFmztLojYg9YDchdJcPO1G6vyxPHT1LY3EDdztDSAQSwu/VDhdt/Wg4OEivgzPSMrTSimDJrtpBIGA2Zp6QE279P8A9lulPMlU0MWOjwXKNJSu0u/KxVUUjvZpaAbHvVDQEREE54Y/pZjvvf1KjKc8Mf0sx33v6lRkBTDONPHFmlzsYzN4K18kWhnhb4rwhlpOq07Ev5ONuR3VPWFmxOlwnNVf4RSVFTJIY9YZSukDG9EAI9QvcHd1tvKPPmg7+S6WahyrTR4pUdLK1nXeHl+o3JvqPlbW3XbXCyNSChynTRskkcGtsDIwxutqNgWEktsLAAnkAu6gIiICIiCeYpliqOa5qnD6M6n2Ak8OLDoH6ob4O7QOfVDlQhy3UuzG+N+LVfhOOPAYZJIogCHMmY2IF9+kGoAHqNsN3O52VRabtQYbDfPHWe5xfMVulhcN88dZ7nF8xW6QFlc/zuZSQMo6mqbPJLpibTOY1zzpJOpz2kBgAJJ9i1SynEWldUYTG6ChmkfHJrbJDPHC+GzSC/VIQLWJaWnYgoPPkHXDXVUeKTVfhLWxlzKh8T7MOvS6N8bG6mk6gb8i3s7dmp9wmqhiAqpTTVTnksBqKiRsnS21dWNzAG6Gb+TcXcdyqCgIix/ErOAyrgwFINdXMdFPHzJcdtVu4XHtJA7UGY4i18mdMzR4NgshDARJWSN/VaDfR+Gxt+0WjsKp2HUMeGUEcNFEGxxtDWgdgGymv/h/pNOAVktZH/6l1U9sr3eUdLWmxP8Amc4+0lVNAXjxemdWYZIyCsdA5zbCRtrsPeLr2LwY9CKjB5WyYf4SC2xhu0a/3buIA/EoMHgOWjgGcKd+JVcFXLJra2dzpun2YTYN1Pj5Xuer+KpamGUsPgqM0MfheTX0RppHxyvD4SNRjvodZ5J2c03aCLketU9AXxN9k72Ffa+JvsnewoMFwM83kX3kvzlUBT/gZ5vIvvJfnKoCAuLnGQRZbnMjIyLC/SxulZzG5Y0XdbnYLtLy4nFLPQvbh1U2KUjqvczWAb9rbi/8UEu4c0NPHmlhpaxj3NbK8aaGaBxdKQXAucNOhliGN52PqVbWJpqCvps4UbsYxqOoj0TCzI2w2JDLXb0hMnI8h1bHvW2QEREE54Y/pZjvvf1KjKdcLutmfHXDl4aR/AuVFQFOsyZgdgGZKnwOtpYi/Q6TpIal7jZgAJLeoNu63r3VFUm4h1fTZndHV5kY2JgYPBX01Q9mpzQev0RAkLuYa4kepBRst4gcVwKGZ08che2+uMODDvzAduB7V01ycp1QrcuU74Zo3tczZ0UZjYRew0sO7R6l1kBERAREQTvOVOGTTuGT4A9x6tXI+lALrCzyJDc27iL7Khs8kKTZrpqWLNDqinrJX1DZ7uZJDHMyIMY3W+xcx7IQHtJs4kuIIBsqyOSDDYb546z3OL5it0sLhvnjrPc4vmK3SAuLmnLMGaaJkWKGTQ14eAx2m5HK/eB3FdpEHIwDAGYHr8HrKiQODRaWUvDQ29tIOzee9u4dy66LhZvzZTZSw0y4rPY/qRi2t57mj+/IIP65rzHBlXBn1GKSWaNmtHlPd2NaO0n+QuTsFheHmAT5jxs4xmyOz3f4SE3tEzkHW9nL2l3Mi3iy5lqp4hY43Ec7Q6KZv+GpDexHMFwPZ3nm8gcmgA14Cw2CCe8FfzLX/wCoT/0YqGp5wV/Mtf8A6hN/RioaAvPiFIK6ifG+V7A4W1McWuHsI5H1r0IgzeB5NhwTEDLSV1UXOcXPD5nOa9xGkucDzNgN/UFpERAXxN9k72Ffa+JvsnewoMFwM83kX3kvzlUBT/gZ5vIvvJfnKoCAvNiNJ4dROj8Ikj1frRu0uG99j2L0ogyGCZPdguZ3VDKsVDXtIc+cF1QzbZrJL20fu6R7SteiICIiCdcK/wA/477+/wDq5UVTrhX+f8d9/f8A1cqKgLkyZdglxB00jXF7pY5T1jbXG3Q027rdi6yIPDguFR4JhUcFA0iOMaWgm5te/Ne5EQEREBERB4pMJgkqJHvoYy+RobI7QLvaOQcbXIHrXtREGCwmUScZK7SD1aSIG4I31X2uNxvzGy3qlufuHNbmDNLqrBcbbTgxtYRqka46b89I5LiM4WY0wdXOh+LOgtq5uL49S4LEXYriUUI/ecAfwHM/gpDNwnxmcfls5XHcZZl46HgdWUlVrdiFHKe6Rsjm37yLb/ig1OJcU5canMHDrBpKuT/5nNLY2+uzrf8AMW/ivXlbhmfGQrM8VvhtZsQD9nGRysNg63ZsGju7V+0eAY7QU4ZQ4xh0bByayAtA/ANX9/FmYfSCh+E76UFART/xZmH0gofhO+lPFmYfSCh+E76UHxwV/Mtf/qE39GKhqV5fybjeXqeRmG49RBskrpXXjceu61/1eWw2XU8WZh9IKH4TvpQUBFP/ABZmH0gofhO+lPFmYfSCh+E76UFART/xZmH0gofhO+lPFmYfSCh+E76UFAXxN9k72FYLxZmH0gofhO+lfjsKzC5tjmCh+E76UH7wM83kX3kvzlUBSzLmTsby3hbYMLx6iEYJIDo3E3cbnfT3rp+LMw+kFD8J30oKAin/AIszD6QUPwnfSnizMPpBQ/Cd9KCgIp/4szD6QUPwnfSnizMPpBQ/Cd9KCgIp/wCLMw+kFD8J30p4szD6QUPwnfSg/lwr/P8Ajvv7/wCrlRVKsFyZjeC1NS+hx2iDqiUyyXjcbvN726uw35Lq+LMw+kFD8J30oKAin/izMPpBQ/Cd9KeLMw+kFD8J30oKAin/AIszD6QUPwnfSnizMPpBQ/Cd9KCgIuLlanraeieMz1sM0mu7TE0tAZYbEEDe9/5LtICIiAiIgIiICIiAiIgIiICIiAiIgIiICIiAiIgIiICIiAiIgIiICIstxBwXxxh0PR0hke2eLlzEZlZ0vbyLAb+pBqUUqxPA62OukdhlFJ+SrH1EIBs1zWQwhkdyfJeQ9v8AFeIZcqqWojbXUMkzGzTPeTGZQ4yRU7iQ0SN2MglAN9rcigsSIiAiIgIiICIiAiIgIiICIiAiIgIiICIiAiIgIiICIiAiIgIiICIiAiIgIiICIiAiIg//2Q=="/>
          <p:cNvSpPr>
            <a:spLocks noChangeAspect="1" noChangeArrowheads="1"/>
          </p:cNvSpPr>
          <p:nvPr userDrawn="1"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104179"/>
            <a:ext cx="9144000" cy="3260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IN" sz="1400" dirty="0">
              <a:solidFill>
                <a:prstClr val="white"/>
              </a:solidFill>
            </a:endParaRPr>
          </a:p>
        </p:txBody>
      </p:sp>
      <p:pic>
        <p:nvPicPr>
          <p:cNvPr id="9" name="Picture 8" descr="https://upload.wikimedia.org/wikipedia/en/d/d3/LatentView_Analytics_Logo_201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7514" y="365"/>
            <a:ext cx="672638" cy="5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8008" y="60017"/>
            <a:ext cx="5386721" cy="421626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lang="en-US" sz="2100" b="1" kern="1200" spc="-72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82F69-6481-4FDB-B80F-F69D48C67F0C}"/>
              </a:ext>
            </a:extLst>
          </p:cNvPr>
          <p:cNvSpPr/>
          <p:nvPr/>
        </p:nvSpPr>
        <p:spPr>
          <a:xfrm>
            <a:off x="0" y="0"/>
            <a:ext cx="9144000" cy="3946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07" y="842963"/>
            <a:ext cx="8808243" cy="36718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011362-B18C-424D-A9DF-C8A495F0FC03}"/>
              </a:ext>
            </a:extLst>
          </p:cNvPr>
          <p:cNvSpPr/>
          <p:nvPr/>
        </p:nvSpPr>
        <p:spPr>
          <a:xfrm flipH="1">
            <a:off x="8278418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82F69-6481-4FDB-B80F-F69D48C67F0C}"/>
              </a:ext>
            </a:extLst>
          </p:cNvPr>
          <p:cNvSpPr/>
          <p:nvPr/>
        </p:nvSpPr>
        <p:spPr>
          <a:xfrm>
            <a:off x="0" y="0"/>
            <a:ext cx="9144000" cy="3946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07" y="842963"/>
            <a:ext cx="8808243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011362-B18C-424D-A9DF-C8A495F0FC03}"/>
              </a:ext>
            </a:extLst>
          </p:cNvPr>
          <p:cNvSpPr/>
          <p:nvPr/>
        </p:nvSpPr>
        <p:spPr>
          <a:xfrm flipH="1">
            <a:off x="8278418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8" y="4895850"/>
            <a:ext cx="171450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EB2BA4-3C27-4A19-9DD1-BCE56F6BAA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257" y="4387523"/>
            <a:ext cx="1063680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82F69-6481-4FDB-B80F-F69D48C67F0C}"/>
              </a:ext>
            </a:extLst>
          </p:cNvPr>
          <p:cNvSpPr/>
          <p:nvPr userDrawn="1"/>
        </p:nvSpPr>
        <p:spPr>
          <a:xfrm>
            <a:off x="0" y="0"/>
            <a:ext cx="9144000" cy="3946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07" y="842963"/>
            <a:ext cx="8808243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011362-B18C-424D-A9DF-C8A495F0FC03}"/>
              </a:ext>
            </a:extLst>
          </p:cNvPr>
          <p:cNvSpPr/>
          <p:nvPr userDrawn="1"/>
        </p:nvSpPr>
        <p:spPr>
          <a:xfrm flipH="1">
            <a:off x="8278418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8" y="4895850"/>
            <a:ext cx="171450" cy="13335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6739A3-A001-4132-AECF-E1735C6210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57" y="4387523"/>
            <a:ext cx="1063680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0043" y="3033178"/>
            <a:ext cx="1977936" cy="320219"/>
          </a:xfrm>
        </p:spPr>
        <p:txBody>
          <a:bodyPr/>
          <a:lstStyle/>
          <a:p>
            <a:r>
              <a:rPr lang="en-US" dirty="0"/>
              <a:t>September 2020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70F0A48-69DE-4366-9564-AFEA2CFE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45" y="883586"/>
            <a:ext cx="8485625" cy="848538"/>
          </a:xfrm>
        </p:spPr>
        <p:txBody>
          <a:bodyPr/>
          <a:lstStyle/>
          <a:p>
            <a:r>
              <a:rPr lang="en-US" sz="2100" dirty="0"/>
              <a:t>Contract Analytics POC</a:t>
            </a:r>
          </a:p>
        </p:txBody>
      </p:sp>
    </p:spTree>
    <p:extLst>
      <p:ext uri="{BB962C8B-B14F-4D97-AF65-F5344CB8AC3E}">
        <p14:creationId xmlns:p14="http://schemas.microsoft.com/office/powerpoint/2010/main" val="254034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C5C0-0043-439F-BE7D-153B9D6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306F1-88DC-4915-BC21-051B29DE8ECE}"/>
              </a:ext>
            </a:extLst>
          </p:cNvPr>
          <p:cNvSpPr/>
          <p:nvPr/>
        </p:nvSpPr>
        <p:spPr>
          <a:xfrm>
            <a:off x="243325" y="742950"/>
            <a:ext cx="8618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b="1" dirty="0"/>
              <a:t>Named Entity Recognition Module:</a:t>
            </a:r>
            <a:r>
              <a:rPr lang="en-US" dirty="0"/>
              <a:t> Pull the relevant entities from specifically identified parts of the document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b="1" dirty="0"/>
              <a:t>Contracts Database:</a:t>
            </a:r>
            <a:r>
              <a:rPr lang="en-US" dirty="0"/>
              <a:t> Output will be processed into a structured format that can be stored in a suitable database.  </a:t>
            </a:r>
          </a:p>
          <a:p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b="1" dirty="0"/>
              <a:t>Contract KPI Tracking:</a:t>
            </a:r>
            <a:r>
              <a:rPr lang="en-US" dirty="0"/>
              <a:t> Dashboard with KPI to showcase a summary of all contracts managed and potential Actions to take.</a:t>
            </a:r>
          </a:p>
        </p:txBody>
      </p:sp>
    </p:spTree>
    <p:extLst>
      <p:ext uri="{BB962C8B-B14F-4D97-AF65-F5344CB8AC3E}">
        <p14:creationId xmlns:p14="http://schemas.microsoft.com/office/powerpoint/2010/main" val="392066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indent="-13335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Appendix: Matrix of API’s Tried and Tested</a:t>
            </a:r>
          </a:p>
        </p:txBody>
      </p:sp>
      <p:sp>
        <p:nvSpPr>
          <p:cNvPr id="5" name="AutoShape 10" descr="Image result for Meteomatics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66AF6E-18F6-4DF9-A1DC-2D49385A8E25}"/>
              </a:ext>
            </a:extLst>
          </p:cNvPr>
          <p:cNvGrpSpPr/>
          <p:nvPr/>
        </p:nvGrpSpPr>
        <p:grpSpPr>
          <a:xfrm>
            <a:off x="914400" y="471487"/>
            <a:ext cx="7386638" cy="4643438"/>
            <a:chOff x="0" y="471487"/>
            <a:chExt cx="7386638" cy="464343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857375" y="471487"/>
              <a:ext cx="14288" cy="464343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95700" y="471487"/>
              <a:ext cx="14288" cy="464343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34025" y="471487"/>
              <a:ext cx="14288" cy="464343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72350" y="471487"/>
              <a:ext cx="14288" cy="464343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71663" y="471488"/>
              <a:ext cx="1831181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b="1" i="1" dirty="0"/>
                <a:t>Package or API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4379" y="501747"/>
              <a:ext cx="1831181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b="1" i="1" dirty="0"/>
                <a:t>Usage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55457" y="471488"/>
              <a:ext cx="1831181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b="1" i="1" dirty="0"/>
                <a:t>Disadvantages</a:t>
              </a:r>
            </a:p>
          </p:txBody>
        </p: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0" y="899624"/>
              <a:ext cx="738663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5678036" y="1507244"/>
              <a:ext cx="1658216" cy="372057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Cant work on scanned documents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" y="530690"/>
              <a:ext cx="1831181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b="1" i="1" dirty="0"/>
                <a:t>API and Packages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3677FF-CFF4-45DF-A4C1-0DD9D285CF7D}"/>
                </a:ext>
              </a:extLst>
            </p:cNvPr>
            <p:cNvSpPr/>
            <p:nvPr/>
          </p:nvSpPr>
          <p:spPr>
            <a:xfrm>
              <a:off x="171979" y="1478024"/>
              <a:ext cx="1215266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PyPDF2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460907-4413-42C1-A47B-F154C0151049}"/>
                </a:ext>
              </a:extLst>
            </p:cNvPr>
            <p:cNvSpPr/>
            <p:nvPr/>
          </p:nvSpPr>
          <p:spPr>
            <a:xfrm>
              <a:off x="214403" y="1963956"/>
              <a:ext cx="1229554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Pytessarct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CAD1BE-9F24-49A3-8A6B-7F83C52A3C10}"/>
                </a:ext>
              </a:extLst>
            </p:cNvPr>
            <p:cNvSpPr/>
            <p:nvPr/>
          </p:nvSpPr>
          <p:spPr>
            <a:xfrm>
              <a:off x="230981" y="2450159"/>
              <a:ext cx="1229554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Google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Vision API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362AB4-46BB-4397-8978-1908666FC7C0}"/>
                </a:ext>
              </a:extLst>
            </p:cNvPr>
            <p:cNvSpPr/>
            <p:nvPr/>
          </p:nvSpPr>
          <p:spPr>
            <a:xfrm>
              <a:off x="100013" y="3058973"/>
              <a:ext cx="1728409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Amazon </a:t>
              </a:r>
              <a:r>
                <a:rPr lang="en-US" sz="1400" dirty="0" err="1">
                  <a:solidFill>
                    <a:schemeClr val="tx1"/>
                  </a:solidFill>
                </a:rPr>
                <a:t>ReKognition</a:t>
              </a:r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Textract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3A0DC0-F25B-4776-A893-F8104881D886}"/>
                </a:ext>
              </a:extLst>
            </p:cNvPr>
            <p:cNvSpPr/>
            <p:nvPr/>
          </p:nvSpPr>
          <p:spPr>
            <a:xfrm>
              <a:off x="254731" y="3875258"/>
              <a:ext cx="1229554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IBM Watson Visual Recognition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72B64F-5340-4E3A-9766-5383EC87732C}"/>
                </a:ext>
              </a:extLst>
            </p:cNvPr>
            <p:cNvSpPr/>
            <p:nvPr/>
          </p:nvSpPr>
          <p:spPr>
            <a:xfrm>
              <a:off x="61804" y="4736339"/>
              <a:ext cx="1766618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Microsoft Computer Vision API</a:t>
              </a:r>
            </a:p>
          </p:txBody>
        </p:sp>
        <p:sp>
          <p:nvSpPr>
            <p:cNvPr id="45" name="Rounded Rectangle 43">
              <a:extLst>
                <a:ext uri="{FF2B5EF4-FFF2-40B4-BE49-F238E27FC236}">
                  <a16:creationId xmlns:a16="http://schemas.microsoft.com/office/drawing/2014/main" id="{86712EF5-60C7-4C20-ADF2-2FDEE9D94B8E}"/>
                </a:ext>
              </a:extLst>
            </p:cNvPr>
            <p:cNvSpPr/>
            <p:nvPr/>
          </p:nvSpPr>
          <p:spPr>
            <a:xfrm>
              <a:off x="1954287" y="1485900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Packages</a:t>
              </a:r>
            </a:p>
          </p:txBody>
        </p:sp>
        <p:sp>
          <p:nvSpPr>
            <p:cNvPr id="48" name="Rounded Rectangle 43">
              <a:extLst>
                <a:ext uri="{FF2B5EF4-FFF2-40B4-BE49-F238E27FC236}">
                  <a16:creationId xmlns:a16="http://schemas.microsoft.com/office/drawing/2014/main" id="{657C26F4-DC0A-435B-A4D8-26982F6EB859}"/>
                </a:ext>
              </a:extLst>
            </p:cNvPr>
            <p:cNvSpPr/>
            <p:nvPr/>
          </p:nvSpPr>
          <p:spPr>
            <a:xfrm>
              <a:off x="1958145" y="2488621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1" name="Rounded Rectangle 43">
              <a:extLst>
                <a:ext uri="{FF2B5EF4-FFF2-40B4-BE49-F238E27FC236}">
                  <a16:creationId xmlns:a16="http://schemas.microsoft.com/office/drawing/2014/main" id="{86A50E83-2B16-4E98-8D35-805FE7D7A495}"/>
                </a:ext>
              </a:extLst>
            </p:cNvPr>
            <p:cNvSpPr/>
            <p:nvPr/>
          </p:nvSpPr>
          <p:spPr>
            <a:xfrm>
              <a:off x="1987831" y="1939791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Packages</a:t>
              </a:r>
            </a:p>
          </p:txBody>
        </p:sp>
        <p:sp>
          <p:nvSpPr>
            <p:cNvPr id="52" name="Rounded Rectangle 43">
              <a:extLst>
                <a:ext uri="{FF2B5EF4-FFF2-40B4-BE49-F238E27FC236}">
                  <a16:creationId xmlns:a16="http://schemas.microsoft.com/office/drawing/2014/main" id="{84F31C3F-80BF-4F02-8BE8-4E464CF5396A}"/>
                </a:ext>
              </a:extLst>
            </p:cNvPr>
            <p:cNvSpPr/>
            <p:nvPr/>
          </p:nvSpPr>
          <p:spPr>
            <a:xfrm>
              <a:off x="1958145" y="3104560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3" name="Rounded Rectangle 43">
              <a:extLst>
                <a:ext uri="{FF2B5EF4-FFF2-40B4-BE49-F238E27FC236}">
                  <a16:creationId xmlns:a16="http://schemas.microsoft.com/office/drawing/2014/main" id="{85F86F59-F9FB-44CE-AA50-DCC9F2D69B7D}"/>
                </a:ext>
              </a:extLst>
            </p:cNvPr>
            <p:cNvSpPr/>
            <p:nvPr/>
          </p:nvSpPr>
          <p:spPr>
            <a:xfrm>
              <a:off x="1958145" y="3875664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4" name="Rounded Rectangle 43">
              <a:extLst>
                <a:ext uri="{FF2B5EF4-FFF2-40B4-BE49-F238E27FC236}">
                  <a16:creationId xmlns:a16="http://schemas.microsoft.com/office/drawing/2014/main" id="{53D329AD-B567-457A-B0E4-1251A4650146}"/>
                </a:ext>
              </a:extLst>
            </p:cNvPr>
            <p:cNvSpPr/>
            <p:nvPr/>
          </p:nvSpPr>
          <p:spPr>
            <a:xfrm>
              <a:off x="1938338" y="4667737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464662-26F4-426E-A0CF-F6D5604A2DCD}"/>
                </a:ext>
              </a:extLst>
            </p:cNvPr>
            <p:cNvSpPr/>
            <p:nvPr/>
          </p:nvSpPr>
          <p:spPr>
            <a:xfrm>
              <a:off x="194056" y="971354"/>
              <a:ext cx="1215266" cy="378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PyMuPDF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43">
              <a:extLst>
                <a:ext uri="{FF2B5EF4-FFF2-40B4-BE49-F238E27FC236}">
                  <a16:creationId xmlns:a16="http://schemas.microsoft.com/office/drawing/2014/main" id="{14E32BC3-1587-4DB2-985A-180EB0F3DF98}"/>
                </a:ext>
              </a:extLst>
            </p:cNvPr>
            <p:cNvSpPr/>
            <p:nvPr/>
          </p:nvSpPr>
          <p:spPr>
            <a:xfrm>
              <a:off x="1982900" y="1001901"/>
              <a:ext cx="1658216" cy="378180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Packages</a:t>
              </a:r>
            </a:p>
          </p:txBody>
        </p:sp>
        <p:sp>
          <p:nvSpPr>
            <p:cNvPr id="59" name="Rounded Rectangle 43">
              <a:extLst>
                <a:ext uri="{FF2B5EF4-FFF2-40B4-BE49-F238E27FC236}">
                  <a16:creationId xmlns:a16="http://schemas.microsoft.com/office/drawing/2014/main" id="{5B654D50-1607-4562-95FD-11D2190FEB92}"/>
                </a:ext>
              </a:extLst>
            </p:cNvPr>
            <p:cNvSpPr/>
            <p:nvPr/>
          </p:nvSpPr>
          <p:spPr>
            <a:xfrm>
              <a:off x="3789327" y="1014644"/>
              <a:ext cx="1658216" cy="335296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Can be used to Extract Headings and Paragraph</a:t>
              </a:r>
            </a:p>
          </p:txBody>
        </p:sp>
        <p:sp>
          <p:nvSpPr>
            <p:cNvPr id="60" name="Rounded Rectangle 43">
              <a:extLst>
                <a:ext uri="{FF2B5EF4-FFF2-40B4-BE49-F238E27FC236}">
                  <a16:creationId xmlns:a16="http://schemas.microsoft.com/office/drawing/2014/main" id="{250DFB27-D4F0-497E-9A0D-7F8BE655FDF4}"/>
                </a:ext>
              </a:extLst>
            </p:cNvPr>
            <p:cNvSpPr/>
            <p:nvPr/>
          </p:nvSpPr>
          <p:spPr>
            <a:xfrm>
              <a:off x="3809294" y="1507244"/>
              <a:ext cx="1658216" cy="335296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Can be used to extract entire text content from PDF</a:t>
              </a:r>
            </a:p>
          </p:txBody>
        </p:sp>
        <p:sp>
          <p:nvSpPr>
            <p:cNvPr id="61" name="Rounded Rectangle 43">
              <a:extLst>
                <a:ext uri="{FF2B5EF4-FFF2-40B4-BE49-F238E27FC236}">
                  <a16:creationId xmlns:a16="http://schemas.microsoft.com/office/drawing/2014/main" id="{B904D91B-BA0B-42DB-B4C2-CBCED50B454A}"/>
                </a:ext>
              </a:extLst>
            </p:cNvPr>
            <p:cNvSpPr/>
            <p:nvPr/>
          </p:nvSpPr>
          <p:spPr>
            <a:xfrm>
              <a:off x="3782183" y="1948271"/>
              <a:ext cx="1658216" cy="335296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For OCR, convert the pdf pages to image and extract content</a:t>
              </a:r>
            </a:p>
          </p:txBody>
        </p:sp>
        <p:sp>
          <p:nvSpPr>
            <p:cNvPr id="62" name="Rounded Rectangle 43">
              <a:extLst>
                <a:ext uri="{FF2B5EF4-FFF2-40B4-BE49-F238E27FC236}">
                  <a16:creationId xmlns:a16="http://schemas.microsoft.com/office/drawing/2014/main" id="{E23EBDC1-4570-408A-91DC-805EBD5A27AB}"/>
                </a:ext>
              </a:extLst>
            </p:cNvPr>
            <p:cNvSpPr/>
            <p:nvPr/>
          </p:nvSpPr>
          <p:spPr>
            <a:xfrm>
              <a:off x="3775038" y="2471803"/>
              <a:ext cx="1658216" cy="356941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Uses GCP API which converts the pages to json and extract the content</a:t>
              </a:r>
            </a:p>
          </p:txBody>
        </p:sp>
        <p:sp>
          <p:nvSpPr>
            <p:cNvPr id="63" name="Rounded Rectangle 43">
              <a:extLst>
                <a:ext uri="{FF2B5EF4-FFF2-40B4-BE49-F238E27FC236}">
                  <a16:creationId xmlns:a16="http://schemas.microsoft.com/office/drawing/2014/main" id="{95F5D455-BB46-499B-BE67-6D6736C9099D}"/>
                </a:ext>
              </a:extLst>
            </p:cNvPr>
            <p:cNvSpPr/>
            <p:nvPr/>
          </p:nvSpPr>
          <p:spPr>
            <a:xfrm>
              <a:off x="3775038" y="3109205"/>
              <a:ext cx="1658216" cy="356941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Currently working on it</a:t>
              </a:r>
            </a:p>
          </p:txBody>
        </p:sp>
        <p:sp>
          <p:nvSpPr>
            <p:cNvPr id="64" name="Rounded Rectangle 43">
              <a:extLst>
                <a:ext uri="{FF2B5EF4-FFF2-40B4-BE49-F238E27FC236}">
                  <a16:creationId xmlns:a16="http://schemas.microsoft.com/office/drawing/2014/main" id="{07D974D8-9410-4B0B-8DFB-439E202EB604}"/>
                </a:ext>
              </a:extLst>
            </p:cNvPr>
            <p:cNvSpPr/>
            <p:nvPr/>
          </p:nvSpPr>
          <p:spPr>
            <a:xfrm>
              <a:off x="3832568" y="3872668"/>
              <a:ext cx="1658216" cy="356941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Yet to be tried</a:t>
              </a:r>
            </a:p>
          </p:txBody>
        </p:sp>
        <p:sp>
          <p:nvSpPr>
            <p:cNvPr id="65" name="Rounded Rectangle 43">
              <a:extLst>
                <a:ext uri="{FF2B5EF4-FFF2-40B4-BE49-F238E27FC236}">
                  <a16:creationId xmlns:a16="http://schemas.microsoft.com/office/drawing/2014/main" id="{7C8D7252-7368-4BD7-B2C4-9B7D65060532}"/>
                </a:ext>
              </a:extLst>
            </p:cNvPr>
            <p:cNvSpPr/>
            <p:nvPr/>
          </p:nvSpPr>
          <p:spPr>
            <a:xfrm>
              <a:off x="3783640" y="4678356"/>
              <a:ext cx="1658216" cy="356941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Yet to be tried</a:t>
              </a:r>
            </a:p>
          </p:txBody>
        </p:sp>
        <p:sp>
          <p:nvSpPr>
            <p:cNvPr id="66" name="Rounded Rectangle 43">
              <a:extLst>
                <a:ext uri="{FF2B5EF4-FFF2-40B4-BE49-F238E27FC236}">
                  <a16:creationId xmlns:a16="http://schemas.microsoft.com/office/drawing/2014/main" id="{85FDAA03-0C09-4179-A40E-D06CE0C1F1D8}"/>
                </a:ext>
              </a:extLst>
            </p:cNvPr>
            <p:cNvSpPr/>
            <p:nvPr/>
          </p:nvSpPr>
          <p:spPr>
            <a:xfrm>
              <a:off x="5668577" y="1939791"/>
              <a:ext cx="1658216" cy="372057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Breaks the document pages into separate image files, so more pages more image files</a:t>
              </a:r>
            </a:p>
          </p:txBody>
        </p:sp>
        <p:sp>
          <p:nvSpPr>
            <p:cNvPr id="67" name="Rounded Rectangle 43">
              <a:extLst>
                <a:ext uri="{FF2B5EF4-FFF2-40B4-BE49-F238E27FC236}">
                  <a16:creationId xmlns:a16="http://schemas.microsoft.com/office/drawing/2014/main" id="{78C0B65F-CA0C-48B0-AA12-D5904652F3AB}"/>
                </a:ext>
              </a:extLst>
            </p:cNvPr>
            <p:cNvSpPr/>
            <p:nvPr/>
          </p:nvSpPr>
          <p:spPr>
            <a:xfrm>
              <a:off x="5640482" y="2453854"/>
              <a:ext cx="1658216" cy="372057"/>
            </a:xfrm>
            <a:prstGeom prst="roundRect">
              <a:avLst>
                <a:gd name="adj" fmla="val 90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Can only work with documents stored in google storage and max of 2000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C248-98BF-4BE0-9E76-6894641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Scope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D9600-3F78-45CC-91F8-CAAC7E65AA3D}"/>
              </a:ext>
            </a:extLst>
          </p:cNvPr>
          <p:cNvSpPr/>
          <p:nvPr/>
        </p:nvSpPr>
        <p:spPr>
          <a:xfrm>
            <a:off x="820622" y="1885950"/>
            <a:ext cx="1524257" cy="61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514350">
              <a:lnSpc>
                <a:spcPct val="150000"/>
              </a:lnSpc>
              <a:defRPr/>
            </a:pPr>
            <a:r>
              <a:rPr lang="en-US" sz="788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Digitization:</a:t>
            </a:r>
            <a:r>
              <a:rPr lang="en-US" sz="78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Paper-Based contracts are digitized by OCR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1F323-E506-49E0-8B0B-270C26CBF582}"/>
              </a:ext>
            </a:extLst>
          </p:cNvPr>
          <p:cNvSpPr/>
          <p:nvPr/>
        </p:nvSpPr>
        <p:spPr>
          <a:xfrm>
            <a:off x="2559275" y="1885950"/>
            <a:ext cx="2052380" cy="61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788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Extraction:</a:t>
            </a:r>
            <a:r>
              <a:rPr lang="en-US" sz="78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Firms, Spend, Milestones, Timelines, Tasks, Activities, are extracted &amp; mapped using ML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CFAB8-3694-42B2-91BA-71711B36ECF2}"/>
              </a:ext>
            </a:extLst>
          </p:cNvPr>
          <p:cNvSpPr/>
          <p:nvPr/>
        </p:nvSpPr>
        <p:spPr>
          <a:xfrm>
            <a:off x="4554134" y="1927711"/>
            <a:ext cx="1861720" cy="61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788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Intelligence:</a:t>
            </a:r>
            <a:r>
              <a:rPr lang="en-US" sz="78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Enrich supplier data with external data to build supplier profiles &amp; recommendation engines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978C2-0039-4954-BC15-6786103E72D9}"/>
              </a:ext>
            </a:extLst>
          </p:cNvPr>
          <p:cNvSpPr/>
          <p:nvPr/>
        </p:nvSpPr>
        <p:spPr>
          <a:xfrm>
            <a:off x="6525760" y="1882037"/>
            <a:ext cx="2035007" cy="79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>
              <a:lnSpc>
                <a:spcPct val="150000"/>
              </a:lnSpc>
              <a:defRPr/>
            </a:pPr>
            <a:r>
              <a:rPr lang="en-US" sz="788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Notification: </a:t>
            </a:r>
            <a:r>
              <a:rPr lang="en-US" sz="78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End-users are notified prior to a delivery timeline (or) to plan for timeline extensions &amp; overshooting budget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D69-2B4C-469E-B59F-E70834F2CDFE}"/>
              </a:ext>
            </a:extLst>
          </p:cNvPr>
          <p:cNvSpPr/>
          <p:nvPr/>
        </p:nvSpPr>
        <p:spPr>
          <a:xfrm>
            <a:off x="0" y="517423"/>
            <a:ext cx="3725411" cy="276726"/>
          </a:xfrm>
          <a:prstGeom prst="rect">
            <a:avLst/>
          </a:prstGeom>
          <a:solidFill>
            <a:srgbClr val="095879"/>
          </a:solidFill>
          <a:ln>
            <a:noFill/>
          </a:ln>
        </p:spPr>
        <p:txBody>
          <a:bodyPr wrap="square" lIns="91169" tIns="45585" rIns="91169" bIns="45585" rtlCol="0" anchor="ctr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Contracts Management Process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D9BE2-1858-4938-9148-BFCBA388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71" y="836443"/>
            <a:ext cx="6223847" cy="1053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E18C49-78B6-499D-976F-8CE060B3A2F4}"/>
              </a:ext>
            </a:extLst>
          </p:cNvPr>
          <p:cNvSpPr/>
          <p:nvPr/>
        </p:nvSpPr>
        <p:spPr>
          <a:xfrm>
            <a:off x="0" y="2952750"/>
            <a:ext cx="3725411" cy="276726"/>
          </a:xfrm>
          <a:prstGeom prst="rect">
            <a:avLst/>
          </a:prstGeom>
          <a:solidFill>
            <a:srgbClr val="095879"/>
          </a:solidFill>
          <a:ln>
            <a:noFill/>
          </a:ln>
        </p:spPr>
        <p:txBody>
          <a:bodyPr wrap="square" lIns="91169" tIns="45585" rIns="91169" bIns="45585" rtlCol="0" anchor="ctr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Scope of Work Undertaken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6E6E9F-9C0D-45BA-ACE9-11C1AD46A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63179"/>
              </p:ext>
            </p:extLst>
          </p:nvPr>
        </p:nvGraphicFramePr>
        <p:xfrm>
          <a:off x="230155" y="3421232"/>
          <a:ext cx="8763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AC534-376B-46CF-AA31-66299C909598}"/>
              </a:ext>
            </a:extLst>
          </p:cNvPr>
          <p:cNvGrpSpPr/>
          <p:nvPr/>
        </p:nvGrpSpPr>
        <p:grpSpPr>
          <a:xfrm>
            <a:off x="990600" y="2313793"/>
            <a:ext cx="3639972" cy="638957"/>
            <a:chOff x="990600" y="2266950"/>
            <a:chExt cx="3639972" cy="638957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F10C8A0-F567-4D3C-8224-577C0F5EEC8D}"/>
                </a:ext>
              </a:extLst>
            </p:cNvPr>
            <p:cNvSpPr/>
            <p:nvPr/>
          </p:nvSpPr>
          <p:spPr>
            <a:xfrm rot="5400000">
              <a:off x="2586986" y="670564"/>
              <a:ext cx="447200" cy="3639972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3C8485-6D6D-4E70-96B4-DA2B2CF5D59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2810586" y="2714150"/>
              <a:ext cx="0" cy="19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43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2484-F248-4639-91FB-35BAB231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Business Applications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367FD7-5480-47A1-B140-ECF42B35B788}"/>
              </a:ext>
            </a:extLst>
          </p:cNvPr>
          <p:cNvGrpSpPr/>
          <p:nvPr/>
        </p:nvGrpSpPr>
        <p:grpSpPr>
          <a:xfrm>
            <a:off x="545063" y="626446"/>
            <a:ext cx="7913137" cy="4239483"/>
            <a:chOff x="1830524" y="970206"/>
            <a:chExt cx="8704451" cy="5129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F2B23C-B479-49B9-A304-24D152BF0276}"/>
                </a:ext>
              </a:extLst>
            </p:cNvPr>
            <p:cNvSpPr/>
            <p:nvPr/>
          </p:nvSpPr>
          <p:spPr>
            <a:xfrm>
              <a:off x="6344575" y="970206"/>
              <a:ext cx="4190400" cy="512963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Wingdings" panose="05000000000000000000" pitchFamily="2" charset="2"/>
                <a:buChar char="Ø"/>
              </a:pPr>
              <a:endPara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Contracts Management 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NLP to Digitize, structure &amp; manage contracts, clauses &amp; engagement</a:t>
              </a:r>
            </a:p>
            <a:p>
              <a:pPr algn="just"/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Vendor Evaluation 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Using external / big data intelligence to evaluate companies / vendors</a:t>
              </a: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Measure program incrementalities &amp; RoI from initiatives</a:t>
              </a: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Proactive measurement of procurement effectiveness &amp; supplier performance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F7AB8F-CAB1-4CB9-BEF8-C5A676A1437B}"/>
                </a:ext>
              </a:extLst>
            </p:cNvPr>
            <p:cNvSpPr/>
            <p:nvPr/>
          </p:nvSpPr>
          <p:spPr>
            <a:xfrm>
              <a:off x="1830524" y="970344"/>
              <a:ext cx="4189928" cy="5129635"/>
            </a:xfrm>
            <a:prstGeom prst="rect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US" sz="1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Budgetary Planning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Performance measurement &amp; budgetary planning</a:t>
              </a:r>
              <a:endParaRPr lang="en-IN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 Analytics 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Better utilization of spends under contracts</a:t>
              </a:r>
            </a:p>
            <a:p>
              <a:pPr algn="just"/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Scenario Planning – 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 impact on demand &amp; supply drivers for budgetary planning using hypothesis testing tools</a:t>
              </a: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Procurement Optimization 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Forecasting to optimize procurement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6FBCD7-E002-4507-9934-C8F0F4DCB687}"/>
                </a:ext>
              </a:extLst>
            </p:cNvPr>
            <p:cNvSpPr txBox="1"/>
            <p:nvPr/>
          </p:nvSpPr>
          <p:spPr>
            <a:xfrm>
              <a:off x="2970641" y="1271382"/>
              <a:ext cx="2957496" cy="40965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400" b="1" dirty="0">
                  <a:solidFill>
                    <a:srgbClr val="0099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 Intelligence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F5757E-FFE8-4080-BD25-B1BF989E11C7}"/>
                </a:ext>
              </a:extLst>
            </p:cNvPr>
            <p:cNvSpPr txBox="1"/>
            <p:nvPr/>
          </p:nvSpPr>
          <p:spPr>
            <a:xfrm>
              <a:off x="7794706" y="1271382"/>
              <a:ext cx="2632839" cy="40965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400" b="1" dirty="0">
                  <a:solidFill>
                    <a:srgbClr val="3939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Supplier Management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5AAB76-1A1F-423F-9C2A-E2761F78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2" y="1207795"/>
              <a:ext cx="565587" cy="565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93637E-7335-4EA0-810C-B3AEB487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585" y="1206207"/>
              <a:ext cx="667647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1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05AF-3535-48AD-AE29-309650F4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Outcomes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C14E1B-C9EC-44FE-967A-14584DFBA12C}"/>
              </a:ext>
            </a:extLst>
          </p:cNvPr>
          <p:cNvSpPr/>
          <p:nvPr/>
        </p:nvSpPr>
        <p:spPr>
          <a:xfrm>
            <a:off x="145473" y="1875359"/>
            <a:ext cx="8846127" cy="2878390"/>
          </a:xfrm>
          <a:prstGeom prst="roundRect">
            <a:avLst>
              <a:gd name="adj" fmla="val 6280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533F44-02C1-4740-B9C4-97FBF00BBCBF}"/>
              </a:ext>
            </a:extLst>
          </p:cNvPr>
          <p:cNvGrpSpPr/>
          <p:nvPr/>
        </p:nvGrpSpPr>
        <p:grpSpPr>
          <a:xfrm>
            <a:off x="152399" y="1951559"/>
            <a:ext cx="8884261" cy="2802190"/>
            <a:chOff x="152399" y="1951559"/>
            <a:chExt cx="8884261" cy="280219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8F7BCA0-7F47-409E-9BB8-8E9A4225C1D4}"/>
                </a:ext>
              </a:extLst>
            </p:cNvPr>
            <p:cNvGrpSpPr/>
            <p:nvPr/>
          </p:nvGrpSpPr>
          <p:grpSpPr>
            <a:xfrm>
              <a:off x="3503535" y="2213605"/>
              <a:ext cx="2464038" cy="2422676"/>
              <a:chOff x="4049425" y="2062478"/>
              <a:chExt cx="3746620" cy="3445616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4A81527-C1D3-434C-940C-DE041B982336}"/>
                  </a:ext>
                </a:extLst>
              </p:cNvPr>
              <p:cNvSpPr/>
              <p:nvPr/>
            </p:nvSpPr>
            <p:spPr>
              <a:xfrm>
                <a:off x="4211808" y="2062478"/>
                <a:ext cx="3390314" cy="339031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D52DEE1-2939-4332-92AD-F0450381B1B7}"/>
                  </a:ext>
                </a:extLst>
              </p:cNvPr>
              <p:cNvSpPr/>
              <p:nvPr/>
            </p:nvSpPr>
            <p:spPr>
              <a:xfrm>
                <a:off x="4414175" y="2267997"/>
                <a:ext cx="2985579" cy="29855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811770D-0E00-48DE-B2DB-59CCBF60D815}"/>
                  </a:ext>
                </a:extLst>
              </p:cNvPr>
              <p:cNvSpPr/>
              <p:nvPr/>
            </p:nvSpPr>
            <p:spPr>
              <a:xfrm>
                <a:off x="6795729" y="2510995"/>
                <a:ext cx="666991" cy="666990"/>
              </a:xfrm>
              <a:prstGeom prst="ellipse">
                <a:avLst/>
              </a:prstGeom>
              <a:solidFill>
                <a:srgbClr val="B0B0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E89CBA7-8B90-4D84-86CA-A41C9DF9BD5E}"/>
                  </a:ext>
                </a:extLst>
              </p:cNvPr>
              <p:cNvSpPr/>
              <p:nvPr/>
            </p:nvSpPr>
            <p:spPr>
              <a:xfrm>
                <a:off x="7129054" y="3709900"/>
                <a:ext cx="666991" cy="666990"/>
              </a:xfrm>
              <a:prstGeom prst="ellipse">
                <a:avLst/>
              </a:prstGeom>
              <a:solidFill>
                <a:srgbClr val="2F354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1DD252F-D0B8-4D3D-B00F-A2FFA4095C12}"/>
                  </a:ext>
                </a:extLst>
              </p:cNvPr>
              <p:cNvSpPr/>
              <p:nvPr/>
            </p:nvSpPr>
            <p:spPr>
              <a:xfrm>
                <a:off x="6381238" y="4841104"/>
                <a:ext cx="666992" cy="666990"/>
              </a:xfrm>
              <a:prstGeom prst="ellipse">
                <a:avLst/>
              </a:prstGeom>
              <a:solidFill>
                <a:srgbClr val="7CC8B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5C3D7C30-FA73-4FDA-A136-1A32C9D8371F}"/>
                  </a:ext>
                </a:extLst>
              </p:cNvPr>
              <p:cNvSpPr/>
              <p:nvPr/>
            </p:nvSpPr>
            <p:spPr>
              <a:xfrm>
                <a:off x="4275282" y="2523408"/>
                <a:ext cx="666991" cy="666990"/>
              </a:xfrm>
              <a:prstGeom prst="ellipse">
                <a:avLst/>
              </a:prstGeom>
              <a:solidFill>
                <a:srgbClr val="2F354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6CC0F-4518-47A3-AFED-E418D07E38F6}"/>
                  </a:ext>
                </a:extLst>
              </p:cNvPr>
              <p:cNvSpPr/>
              <p:nvPr/>
            </p:nvSpPr>
            <p:spPr>
              <a:xfrm>
                <a:off x="4049425" y="3746303"/>
                <a:ext cx="666991" cy="666990"/>
              </a:xfrm>
              <a:prstGeom prst="ellipse">
                <a:avLst/>
              </a:prstGeom>
              <a:solidFill>
                <a:srgbClr val="7CC8B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D7924DF-1BB7-4302-BD55-22B001EB3220}"/>
                  </a:ext>
                </a:extLst>
              </p:cNvPr>
              <p:cNvSpPr/>
              <p:nvPr/>
            </p:nvSpPr>
            <p:spPr>
              <a:xfrm>
                <a:off x="4906336" y="4834271"/>
                <a:ext cx="666991" cy="666990"/>
              </a:xfrm>
              <a:prstGeom prst="ellipse">
                <a:avLst/>
              </a:prstGeom>
              <a:solidFill>
                <a:srgbClr val="2F354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IN" sz="2400" kern="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grpSp>
            <p:nvGrpSpPr>
              <p:cNvPr id="170" name="Group 8">
                <a:extLst>
                  <a:ext uri="{FF2B5EF4-FFF2-40B4-BE49-F238E27FC236}">
                    <a16:creationId xmlns:a16="http://schemas.microsoft.com/office/drawing/2014/main" id="{DBE903B5-1C8E-4832-AF24-D9C84F5B0A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57769" y="2677183"/>
                <a:ext cx="294732" cy="191073"/>
                <a:chOff x="3024" y="2132"/>
                <a:chExt cx="1524" cy="988"/>
              </a:xfrm>
              <a:solidFill>
                <a:sysClr val="window" lastClr="FFFFFF"/>
              </a:solidFill>
            </p:grpSpPr>
            <p:sp>
              <p:nvSpPr>
                <p:cNvPr id="171" name="Freeform 10">
                  <a:extLst>
                    <a:ext uri="{FF2B5EF4-FFF2-40B4-BE49-F238E27FC236}">
                      <a16:creationId xmlns:a16="http://schemas.microsoft.com/office/drawing/2014/main" id="{0FF2A562-D17F-46D6-8A90-F364B9E43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3" y="3092"/>
                  <a:ext cx="30" cy="28"/>
                </a:xfrm>
                <a:custGeom>
                  <a:avLst/>
                  <a:gdLst>
                    <a:gd name="T0" fmla="*/ 7 w 13"/>
                    <a:gd name="T1" fmla="*/ 0 h 12"/>
                    <a:gd name="T2" fmla="*/ 13 w 13"/>
                    <a:gd name="T3" fmla="*/ 6 h 12"/>
                    <a:gd name="T4" fmla="*/ 8 w 13"/>
                    <a:gd name="T5" fmla="*/ 12 h 12"/>
                    <a:gd name="T6" fmla="*/ 0 w 13"/>
                    <a:gd name="T7" fmla="*/ 12 h 12"/>
                    <a:gd name="T8" fmla="*/ 7 w 1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7" y="0"/>
                      </a:moveTo>
                      <a:cubicBezTo>
                        <a:pt x="9" y="2"/>
                        <a:pt x="11" y="4"/>
                        <a:pt x="13" y="6"/>
                      </a:cubicBezTo>
                      <a:cubicBezTo>
                        <a:pt x="11" y="8"/>
                        <a:pt x="10" y="10"/>
                        <a:pt x="8" y="12"/>
                      </a:cubicBezTo>
                      <a:cubicBezTo>
                        <a:pt x="6" y="12"/>
                        <a:pt x="3" y="12"/>
                        <a:pt x="0" y="12"/>
                      </a:cubicBezTo>
                      <a:cubicBezTo>
                        <a:pt x="3" y="8"/>
                        <a:pt x="5" y="4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2" name="Freeform 11">
                  <a:extLst>
                    <a:ext uri="{FF2B5EF4-FFF2-40B4-BE49-F238E27FC236}">
                      <a16:creationId xmlns:a16="http://schemas.microsoft.com/office/drawing/2014/main" id="{5F753EFF-21B0-4840-A6C3-97BF09AE6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3092"/>
                  <a:ext cx="35" cy="28"/>
                </a:xfrm>
                <a:custGeom>
                  <a:avLst/>
                  <a:gdLst>
                    <a:gd name="T0" fmla="*/ 15 w 15"/>
                    <a:gd name="T1" fmla="*/ 0 h 12"/>
                    <a:gd name="T2" fmla="*/ 8 w 15"/>
                    <a:gd name="T3" fmla="*/ 12 h 12"/>
                    <a:gd name="T4" fmla="*/ 0 w 15"/>
                    <a:gd name="T5" fmla="*/ 12 h 12"/>
                    <a:gd name="T6" fmla="*/ 2 w 15"/>
                    <a:gd name="T7" fmla="*/ 9 h 12"/>
                    <a:gd name="T8" fmla="*/ 15 w 15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15" y="0"/>
                      </a:moveTo>
                      <a:cubicBezTo>
                        <a:pt x="13" y="4"/>
                        <a:pt x="11" y="8"/>
                        <a:pt x="8" y="12"/>
                      </a:cubicBezTo>
                      <a:cubicBezTo>
                        <a:pt x="6" y="12"/>
                        <a:pt x="3" y="12"/>
                        <a:pt x="0" y="12"/>
                      </a:cubicBezTo>
                      <a:cubicBezTo>
                        <a:pt x="1" y="11"/>
                        <a:pt x="2" y="10"/>
                        <a:pt x="2" y="9"/>
                      </a:cubicBezTo>
                      <a:cubicBezTo>
                        <a:pt x="6" y="6"/>
                        <a:pt x="11" y="3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3" name="Freeform 12">
                  <a:extLst>
                    <a:ext uri="{FF2B5EF4-FFF2-40B4-BE49-F238E27FC236}">
                      <a16:creationId xmlns:a16="http://schemas.microsoft.com/office/drawing/2014/main" id="{8A040F85-52B5-4F2E-8E2E-4E5EEBD8ED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3106"/>
                  <a:ext cx="11" cy="14"/>
                </a:xfrm>
                <a:custGeom>
                  <a:avLst/>
                  <a:gdLst>
                    <a:gd name="T0" fmla="*/ 0 w 5"/>
                    <a:gd name="T1" fmla="*/ 6 h 6"/>
                    <a:gd name="T2" fmla="*/ 5 w 5"/>
                    <a:gd name="T3" fmla="*/ 0 h 6"/>
                    <a:gd name="T4" fmla="*/ 4 w 5"/>
                    <a:gd name="T5" fmla="*/ 6 h 6"/>
                    <a:gd name="T6" fmla="*/ 0 w 5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2" y="4"/>
                        <a:pt x="3" y="2"/>
                        <a:pt x="5" y="0"/>
                      </a:cubicBezTo>
                      <a:cubicBezTo>
                        <a:pt x="5" y="2"/>
                        <a:pt x="5" y="4"/>
                        <a:pt x="4" y="6"/>
                      </a:cubicBezTo>
                      <a:cubicBezTo>
                        <a:pt x="3" y="6"/>
                        <a:pt x="2" y="6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4" name="Freeform 15">
                  <a:extLst>
                    <a:ext uri="{FF2B5EF4-FFF2-40B4-BE49-F238E27FC236}">
                      <a16:creationId xmlns:a16="http://schemas.microsoft.com/office/drawing/2014/main" id="{BD4F4F32-CFED-4709-80AC-E1F2C36ED8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1" y="2132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5" name="Freeform 16">
                  <a:extLst>
                    <a:ext uri="{FF2B5EF4-FFF2-40B4-BE49-F238E27FC236}">
                      <a16:creationId xmlns:a16="http://schemas.microsoft.com/office/drawing/2014/main" id="{C12BB617-2AA8-4911-B4AD-C29FC92FE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3" y="2151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6" name="Freeform 17">
                  <a:extLst>
                    <a:ext uri="{FF2B5EF4-FFF2-40B4-BE49-F238E27FC236}">
                      <a16:creationId xmlns:a16="http://schemas.microsoft.com/office/drawing/2014/main" id="{ECB781FE-FCDD-4D55-A82C-F268AAC74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" y="2494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7" name="Freeform 18">
                  <a:extLst>
                    <a:ext uri="{FF2B5EF4-FFF2-40B4-BE49-F238E27FC236}">
                      <a16:creationId xmlns:a16="http://schemas.microsoft.com/office/drawing/2014/main" id="{7F2E8547-3F14-453C-AA85-F46999627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4" y="2516"/>
                  <a:ext cx="0" cy="4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  <p:sp>
              <p:nvSpPr>
                <p:cNvPr id="178" name="Freeform 19">
                  <a:extLst>
                    <a:ext uri="{FF2B5EF4-FFF2-40B4-BE49-F238E27FC236}">
                      <a16:creationId xmlns:a16="http://schemas.microsoft.com/office/drawing/2014/main" id="{BC60B29C-9D78-4EA0-9707-FC685275A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8" y="2568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7588" tIns="23794" rIns="47588" bIns="237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2400" kern="0" dirty="0">
                    <a:solidFill>
                      <a:sysClr val="windowText" lastClr="000000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D82A66-3343-4BEC-BF17-31A1A67BF9EC}"/>
                </a:ext>
              </a:extLst>
            </p:cNvPr>
            <p:cNvSpPr/>
            <p:nvPr/>
          </p:nvSpPr>
          <p:spPr>
            <a:xfrm>
              <a:off x="4509203" y="2043339"/>
              <a:ext cx="438659" cy="468974"/>
            </a:xfrm>
            <a:prstGeom prst="ellipse">
              <a:avLst/>
            </a:prstGeom>
            <a:solidFill>
              <a:srgbClr val="7CC8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400" kern="0" dirty="0">
                <a:solidFill>
                  <a:srgbClr val="FFFFFF"/>
                </a:solidFill>
                <a:latin typeface="+mj-lt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F2851B1-4BC1-4E0A-B7D2-C379F400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642" y="2537831"/>
              <a:ext cx="438659" cy="46897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FF6FC542-E797-4007-847B-05D4EC93F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850" y="3250735"/>
              <a:ext cx="356990" cy="242406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85E6226C-8C0E-490C-AFF4-57572849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608" y="4181841"/>
              <a:ext cx="395635" cy="42297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D4AE458-CDDE-4C38-8876-D12ADB0E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357" y="3425795"/>
              <a:ext cx="249775" cy="267035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77FA5E95-05B8-4EDA-8F00-3C415117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205" y="2527932"/>
              <a:ext cx="426037" cy="455479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D873B1C-8020-4DF0-B6D9-8BECF85F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01" y="2086986"/>
              <a:ext cx="374521" cy="400403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D98D8CB-3140-4B59-9CF4-7125662502FC}"/>
                </a:ext>
              </a:extLst>
            </p:cNvPr>
            <p:cNvSpPr txBox="1"/>
            <p:nvPr/>
          </p:nvSpPr>
          <p:spPr>
            <a:xfrm>
              <a:off x="5175597" y="1951559"/>
              <a:ext cx="36636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1. Plan &amp; Scope: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 Extract contract milestones, scope, tasks, activities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D419B73-E44A-4549-84EF-084CA07CADA8}"/>
                </a:ext>
              </a:extLst>
            </p:cNvPr>
            <p:cNvSpPr txBox="1"/>
            <p:nvPr/>
          </p:nvSpPr>
          <p:spPr>
            <a:xfrm>
              <a:off x="5946829" y="2527349"/>
              <a:ext cx="30447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2. Stakeholders: 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Extract stakeholders, departments &amp; contract categories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65D708-D45E-4343-B7A3-F44AC76C0954}"/>
                </a:ext>
              </a:extLst>
            </p:cNvPr>
            <p:cNvSpPr txBox="1"/>
            <p:nvPr/>
          </p:nvSpPr>
          <p:spPr>
            <a:xfrm>
              <a:off x="6046173" y="3439568"/>
              <a:ext cx="29904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3. Performance Management: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 Build performance KPIs, SLAs to measure contract performance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3FDC019-30B6-413B-A19F-ABEB6495D4AD}"/>
                </a:ext>
              </a:extLst>
            </p:cNvPr>
            <p:cNvSpPr txBox="1"/>
            <p:nvPr/>
          </p:nvSpPr>
          <p:spPr>
            <a:xfrm>
              <a:off x="5528912" y="4245254"/>
              <a:ext cx="2990487" cy="50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4. Payments: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 Extract spend data &amp; allocate to milestones, dates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9A97B69-F2DA-47CC-8EBE-B60EA0CB397B}"/>
                </a:ext>
              </a:extLst>
            </p:cNvPr>
            <p:cNvSpPr txBox="1"/>
            <p:nvPr/>
          </p:nvSpPr>
          <p:spPr>
            <a:xfrm>
              <a:off x="152399" y="4269758"/>
              <a:ext cx="39631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5. Risk &amp; Compliance: 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Extract compliance &amp; risk clauses to be called out.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860C3A4-2A4E-4F86-93FD-6FA8E87D2135}"/>
                </a:ext>
              </a:extLst>
            </p:cNvPr>
            <p:cNvSpPr txBox="1"/>
            <p:nvPr/>
          </p:nvSpPr>
          <p:spPr>
            <a:xfrm>
              <a:off x="152400" y="3445342"/>
              <a:ext cx="325178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6. Supplier Relationship management: 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Build supplier profiles to streamline processes &amp; realise efficiencies for profitability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A12230-D1F7-41B5-8D11-3D0B95D17D16}"/>
                </a:ext>
              </a:extLst>
            </p:cNvPr>
            <p:cNvSpPr txBox="1"/>
            <p:nvPr/>
          </p:nvSpPr>
          <p:spPr>
            <a:xfrm>
              <a:off x="152400" y="2524575"/>
              <a:ext cx="35627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GB" sz="1050" b="1" dirty="0">
                  <a:solidFill>
                    <a:prstClr val="black"/>
                  </a:solidFill>
                  <a:latin typeface="+mj-lt"/>
                </a:rPr>
                <a:t>7. Exit &amp; Termination: </a:t>
              </a:r>
              <a:r>
                <a:rPr lang="en-GB" sz="1050" dirty="0">
                  <a:solidFill>
                    <a:prstClr val="black"/>
                  </a:solidFill>
                  <a:latin typeface="+mj-lt"/>
                </a:rPr>
                <a:t>Extract clauses for exit, dispute resolution, outlier agreements etc to map project vision with execution</a:t>
              </a:r>
            </a:p>
          </p:txBody>
        </p:sp>
        <p:pic>
          <p:nvPicPr>
            <p:cNvPr id="191" name="Picture 190" descr="A close up of a logo&#10;&#10;Description automatically generated">
              <a:extLst>
                <a:ext uri="{FF2B5EF4-FFF2-40B4-BE49-F238E27FC236}">
                  <a16:creationId xmlns:a16="http://schemas.microsoft.com/office/drawing/2014/main" id="{E067CEDF-075F-4F33-899D-D1AC8C36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751" y="4256918"/>
              <a:ext cx="296480" cy="299867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7A7AEFF7-BBD1-4733-BC99-EE3AADA9BF62}"/>
                </a:ext>
              </a:extLst>
            </p:cNvPr>
            <p:cNvPicPr>
              <a:picLocks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232" y="3462491"/>
              <a:ext cx="296480" cy="29986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617281-6ADD-4DB2-84E4-41386CD265D8}"/>
              </a:ext>
            </a:extLst>
          </p:cNvPr>
          <p:cNvSpPr txBox="1"/>
          <p:nvPr/>
        </p:nvSpPr>
        <p:spPr>
          <a:xfrm>
            <a:off x="145473" y="1581150"/>
            <a:ext cx="182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Features:</a:t>
            </a:r>
            <a:r>
              <a:rPr lang="en-US" sz="1200" dirty="0"/>
              <a:t> Metrics Tracking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DB9EF1-B600-4242-9E39-5ECB03403965}"/>
              </a:ext>
            </a:extLst>
          </p:cNvPr>
          <p:cNvSpPr/>
          <p:nvPr/>
        </p:nvSpPr>
        <p:spPr>
          <a:xfrm>
            <a:off x="145473" y="824033"/>
            <a:ext cx="8846127" cy="6576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A21151-2671-4E4E-842F-5F693A90AA57}"/>
              </a:ext>
            </a:extLst>
          </p:cNvPr>
          <p:cNvSpPr txBox="1"/>
          <p:nvPr/>
        </p:nvSpPr>
        <p:spPr>
          <a:xfrm>
            <a:off x="145473" y="547458"/>
            <a:ext cx="487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Outcome: </a:t>
            </a:r>
            <a:r>
              <a:rPr lang="en-US" sz="1200" dirty="0"/>
              <a:t>Solution Accelerator for Any analytics on Contracts/Documents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E71E5-7DCE-4EE1-A6F8-FB491932164F}"/>
              </a:ext>
            </a:extLst>
          </p:cNvPr>
          <p:cNvSpPr txBox="1"/>
          <p:nvPr/>
        </p:nvSpPr>
        <p:spPr>
          <a:xfrm>
            <a:off x="228600" y="874752"/>
            <a:ext cx="5287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Evaluate inherent document features &amp; Break it down into identified segments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Ready Template to train and identify any specific portions of documents/contracts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Spot entity presence in specific portions of document for better accuracy in Entity extraction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1880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DA19E-E22D-434B-B83C-CAE64F0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Status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0040747"/>
              </p:ext>
            </p:extLst>
          </p:nvPr>
        </p:nvGraphicFramePr>
        <p:xfrm>
          <a:off x="152400" y="895350"/>
          <a:ext cx="8763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52600" y="1962150"/>
            <a:ext cx="0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06800" y="1962150"/>
            <a:ext cx="0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15200" y="1962150"/>
            <a:ext cx="0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61000" y="1962150"/>
            <a:ext cx="0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200" y="2114550"/>
            <a:ext cx="1600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Convert Doc to text keeping formatting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3250" y="2114550"/>
            <a:ext cx="1600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Split contract into specific extraction zones. </a:t>
            </a:r>
          </a:p>
          <a:p>
            <a:endParaRPr lang="en-US" sz="1000" b="1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Process tables into an standard format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0300" y="2114550"/>
            <a:ext cx="1727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Identify the topic associated with the segment to create named segments.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For instance – Definitions, Preamble, Terms of Agreement are some of the segments that can be tagged.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A hybrid approach using prepared dictionaries &amp; </a:t>
            </a:r>
            <a:r>
              <a:rPr lang="en-US" sz="1000" b="1" dirty="0" err="1">
                <a:solidFill>
                  <a:srgbClr val="00B050"/>
                </a:solidFill>
              </a:rPr>
              <a:t>RegEx</a:t>
            </a:r>
            <a:r>
              <a:rPr lang="en-US" sz="1000" b="1" dirty="0">
                <a:solidFill>
                  <a:srgbClr val="00B050"/>
                </a:solidFill>
              </a:rPr>
              <a:t> and using a classification model.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94350" y="2114550"/>
            <a:ext cx="1600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Build a model that will focus on specific tagged segments  to identify the entity present in the segment.(for example – preamble and 1</a:t>
            </a:r>
            <a:r>
              <a:rPr lang="en-US" sz="1000" b="1" baseline="30000" dirty="0">
                <a:solidFill>
                  <a:srgbClr val="00B050"/>
                </a:solidFill>
              </a:rPr>
              <a:t>st</a:t>
            </a:r>
            <a:r>
              <a:rPr lang="en-US" sz="1000" b="1" dirty="0">
                <a:solidFill>
                  <a:srgbClr val="00B050"/>
                </a:solidFill>
              </a:rPr>
              <a:t> page of contract should help extract the two parties involved)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91400" y="2114550"/>
            <a:ext cx="1600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solidFill>
                  <a:schemeClr val="accent1"/>
                </a:solidFill>
              </a:rPr>
              <a:t>Pull the relevant entities from specifically identified parts of the document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590550"/>
            <a:ext cx="14478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 Ready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590550"/>
            <a:ext cx="14478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Module Ready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590550"/>
            <a:ext cx="14478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Module Ready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70550" y="590550"/>
            <a:ext cx="14478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Module Ready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67600" y="590550"/>
            <a:ext cx="1447800" cy="3048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704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B700-AF0C-46B5-B4C9-58161B9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/>
              <a:t>Module 1: Contract to Text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0A125B7-1640-4A2E-B330-AEE915EEC680}"/>
              </a:ext>
            </a:extLst>
          </p:cNvPr>
          <p:cNvSpPr/>
          <p:nvPr/>
        </p:nvSpPr>
        <p:spPr>
          <a:xfrm rot="5400000">
            <a:off x="4663160" y="-1676592"/>
            <a:ext cx="306262" cy="46296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Text Data from Contracts</a:t>
            </a: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C3D9823C-8211-4624-AB10-741405A5B977}"/>
              </a:ext>
            </a:extLst>
          </p:cNvPr>
          <p:cNvSpPr/>
          <p:nvPr/>
        </p:nvSpPr>
        <p:spPr>
          <a:xfrm rot="5400000">
            <a:off x="4638236" y="2530072"/>
            <a:ext cx="336335" cy="46494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Text Data from Scanned Contracts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CEDDFF-E398-4E3C-B4A1-6529344FD4C1}"/>
              </a:ext>
            </a:extLst>
          </p:cNvPr>
          <p:cNvSpPr/>
          <p:nvPr/>
        </p:nvSpPr>
        <p:spPr>
          <a:xfrm>
            <a:off x="31907" y="2070251"/>
            <a:ext cx="1326430" cy="79585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/>
              <a:t>PDF Documents</a:t>
            </a:r>
            <a:endParaRPr lang="en-GB" sz="1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4A5662-AEB3-4C9B-AB37-B50146DC2ADD}"/>
              </a:ext>
            </a:extLst>
          </p:cNvPr>
          <p:cNvSpPr/>
          <p:nvPr/>
        </p:nvSpPr>
        <p:spPr>
          <a:xfrm>
            <a:off x="2501466" y="928213"/>
            <a:ext cx="1326430" cy="79585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/>
              <a:t>Packages or API to extract Text from PDF</a:t>
            </a:r>
            <a:endParaRPr lang="en-GB" sz="14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EC775D-EAE0-4F58-B3AE-4546A056D0B6}"/>
              </a:ext>
            </a:extLst>
          </p:cNvPr>
          <p:cNvSpPr/>
          <p:nvPr/>
        </p:nvSpPr>
        <p:spPr>
          <a:xfrm>
            <a:off x="5714999" y="914589"/>
            <a:ext cx="1326430" cy="79585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/>
              <a:t>Conversion Process</a:t>
            </a:r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2AC98F-EDF7-498D-864A-920ED221146B}"/>
              </a:ext>
            </a:extLst>
          </p:cNvPr>
          <p:cNvSpPr/>
          <p:nvPr/>
        </p:nvSpPr>
        <p:spPr>
          <a:xfrm>
            <a:off x="7122448" y="870123"/>
            <a:ext cx="1326430" cy="1268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Extract the Contents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58743B4-92D8-41E2-B763-BB3915D73877}"/>
              </a:ext>
            </a:extLst>
          </p:cNvPr>
          <p:cNvSpPr/>
          <p:nvPr/>
        </p:nvSpPr>
        <p:spPr>
          <a:xfrm>
            <a:off x="2501466" y="2891499"/>
            <a:ext cx="1326430" cy="79585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/>
              <a:t>Packages or API to extract text scanned documents pdf</a:t>
            </a:r>
            <a:endParaRPr lang="en-GB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16A340-B0B9-4564-9EE7-75ACDE6F11F7}"/>
              </a:ext>
            </a:extLst>
          </p:cNvPr>
          <p:cNvSpPr/>
          <p:nvPr/>
        </p:nvSpPr>
        <p:spPr>
          <a:xfrm>
            <a:off x="5714999" y="2894092"/>
            <a:ext cx="1326430" cy="79585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/>
              <a:t>Entity Extraction</a:t>
            </a:r>
            <a:endParaRPr lang="en-GB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4618DE-0709-42E4-8638-22E3C5681C33}"/>
              </a:ext>
            </a:extLst>
          </p:cNvPr>
          <p:cNvSpPr/>
          <p:nvPr/>
        </p:nvSpPr>
        <p:spPr>
          <a:xfrm>
            <a:off x="7131116" y="2915806"/>
            <a:ext cx="1326430" cy="1268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Extract the Contents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 Written Contents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1FFD6DD-0984-4EF6-AC80-2723E6F82F0F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 flipV="1">
            <a:off x="1358337" y="1326142"/>
            <a:ext cx="1143129" cy="1142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49214-A5D0-4701-9BB7-196C606CAEC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3827896" y="1312518"/>
            <a:ext cx="1887103" cy="1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D66822-7AC2-49FE-A929-986EAD3A9881}"/>
              </a:ext>
            </a:extLst>
          </p:cNvPr>
          <p:cNvCxnSpPr>
            <a:stCxn id="37" idx="3"/>
            <a:endCxn id="53" idx="1"/>
          </p:cNvCxnSpPr>
          <p:nvPr/>
        </p:nvCxnSpPr>
        <p:spPr>
          <a:xfrm>
            <a:off x="1358337" y="2468180"/>
            <a:ext cx="1143129" cy="821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A1FDEB6-8001-48C3-995C-A9B2D281C6F9}"/>
              </a:ext>
            </a:extLst>
          </p:cNvPr>
          <p:cNvSpPr/>
          <p:nvPr/>
        </p:nvSpPr>
        <p:spPr>
          <a:xfrm>
            <a:off x="3889140" y="947028"/>
            <a:ext cx="1326430" cy="1268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Currently tried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PyPDF2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PyMuPDF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Pytesseract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Yet to try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PDFMiner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pdftotext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EADEF6-3D4E-4B1F-82D0-AD978EB33F4F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3827896" y="3289428"/>
            <a:ext cx="1887103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8057A68-C0B9-42D2-9E00-DACAE38A711E}"/>
              </a:ext>
            </a:extLst>
          </p:cNvPr>
          <p:cNvSpPr/>
          <p:nvPr/>
        </p:nvSpPr>
        <p:spPr>
          <a:xfrm>
            <a:off x="3892519" y="2941678"/>
            <a:ext cx="1323051" cy="1618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Currently tried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Google 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AWS </a:t>
            </a:r>
            <a:r>
              <a:rPr lang="en-US" sz="900" dirty="0" err="1">
                <a:solidFill>
                  <a:schemeClr val="tx1"/>
                </a:solidFill>
              </a:rPr>
              <a:t>Rekognition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Yet to try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AWS </a:t>
            </a:r>
            <a:r>
              <a:rPr lang="en-US" sz="900" dirty="0" err="1">
                <a:solidFill>
                  <a:schemeClr val="tx1"/>
                </a:solidFill>
              </a:rPr>
              <a:t>Textract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Microsoft Computer 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IBM Watson Visual Recognition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A68D-D404-4CCE-85A9-CD6A2823C731}"/>
              </a:ext>
            </a:extLst>
          </p:cNvPr>
          <p:cNvSpPr txBox="1"/>
          <p:nvPr/>
        </p:nvSpPr>
        <p:spPr>
          <a:xfrm>
            <a:off x="2830943" y="2475596"/>
            <a:ext cx="4871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00B050"/>
                </a:solidFill>
              </a:rPr>
              <a:t>Currently using Python Docx package to analyze the formatting of the document</a:t>
            </a:r>
            <a:endParaRPr lang="en-IN" sz="11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2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ED20-EB38-4901-9422-E03D3BA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: Contract Segmentation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F7057E-7A9C-494F-A9AF-9B89467DB0DA}"/>
              </a:ext>
            </a:extLst>
          </p:cNvPr>
          <p:cNvSpPr txBox="1"/>
          <p:nvPr/>
        </p:nvSpPr>
        <p:spPr>
          <a:xfrm>
            <a:off x="185176" y="438150"/>
            <a:ext cx="8564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Segmentation:</a:t>
            </a:r>
          </a:p>
          <a:p>
            <a:pPr defTabSz="685800"/>
            <a:endParaRPr 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through the document and identify different segments (headings) and contents under each segment, through a weighted scoring logic on text attributes(formatting) like font size, font color, bold, italics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55B77-4DC5-4F88-BE4A-E8FE69BEC786}"/>
              </a:ext>
            </a:extLst>
          </p:cNvPr>
          <p:cNvGrpSpPr/>
          <p:nvPr/>
        </p:nvGrpSpPr>
        <p:grpSpPr>
          <a:xfrm>
            <a:off x="185176" y="1276350"/>
            <a:ext cx="8909768" cy="3767271"/>
            <a:chOff x="185176" y="1485675"/>
            <a:chExt cx="8909768" cy="376727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C8CE05D-0123-48FE-917C-5D54A7557BA2}"/>
                </a:ext>
              </a:extLst>
            </p:cNvPr>
            <p:cNvSpPr/>
            <p:nvPr/>
          </p:nvSpPr>
          <p:spPr>
            <a:xfrm>
              <a:off x="185176" y="1485675"/>
              <a:ext cx="1637465" cy="3327106"/>
            </a:xfrm>
            <a:prstGeom prst="roundRect">
              <a:avLst>
                <a:gd name="adj" fmla="val 4167"/>
              </a:avLst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00"/>
              <a:endParaRPr lang="en-US" sz="1350" i="1" dirty="0">
                <a:solidFill>
                  <a:srgbClr val="1957A3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588F7D35-249D-4011-A49D-821ABC179488}"/>
                </a:ext>
              </a:extLst>
            </p:cNvPr>
            <p:cNvSpPr/>
            <p:nvPr/>
          </p:nvSpPr>
          <p:spPr>
            <a:xfrm>
              <a:off x="2426676" y="1485675"/>
              <a:ext cx="1242512" cy="3327106"/>
            </a:xfrm>
            <a:prstGeom prst="roundRect">
              <a:avLst>
                <a:gd name="adj" fmla="val 41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00"/>
              <a:r>
                <a:rPr lang="en-US" sz="1350" b="1" i="1" dirty="0">
                  <a:solidFill>
                    <a:srgbClr val="1957A3">
                      <a:lumMod val="50000"/>
                    </a:srgbClr>
                  </a:solidFill>
                  <a:latin typeface="Calibri"/>
                </a:rPr>
                <a:t>Parse Text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BD7BC27-E2EE-4729-90B5-42751BA01221}"/>
                </a:ext>
              </a:extLst>
            </p:cNvPr>
            <p:cNvSpPr/>
            <p:nvPr/>
          </p:nvSpPr>
          <p:spPr>
            <a:xfrm>
              <a:off x="4130442" y="1485675"/>
              <a:ext cx="1193814" cy="3327107"/>
            </a:xfrm>
            <a:prstGeom prst="roundRect">
              <a:avLst>
                <a:gd name="adj" fmla="val 4167"/>
              </a:avLst>
            </a:prstGeom>
            <a:solidFill>
              <a:schemeClr val="bg2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00"/>
              <a:r>
                <a:rPr lang="en-US" sz="1350" b="1" i="1" dirty="0">
                  <a:solidFill>
                    <a:srgbClr val="1AA4AD">
                      <a:lumMod val="75000"/>
                    </a:srgbClr>
                  </a:solidFill>
                  <a:latin typeface="Calibri"/>
                </a:rPr>
                <a:t>Text Attributes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A9A0DD4-6715-4874-830E-79139C90D182}"/>
                </a:ext>
              </a:extLst>
            </p:cNvPr>
            <p:cNvSpPr/>
            <p:nvPr/>
          </p:nvSpPr>
          <p:spPr>
            <a:xfrm>
              <a:off x="5698112" y="1485675"/>
              <a:ext cx="3346581" cy="3505200"/>
            </a:xfrm>
            <a:prstGeom prst="roundRect">
              <a:avLst>
                <a:gd name="adj" fmla="val 2146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00"/>
              <a:endParaRPr lang="en-US" sz="1350" i="1" dirty="0">
                <a:solidFill>
                  <a:srgbClr val="1AA4AD">
                    <a:lumMod val="75000"/>
                  </a:srgbClr>
                </a:solidFill>
                <a:latin typeface="Calibri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11A02A2-13BA-42BB-B965-E1A301BC7EFE}"/>
                </a:ext>
              </a:extLst>
            </p:cNvPr>
            <p:cNvSpPr/>
            <p:nvPr/>
          </p:nvSpPr>
          <p:spPr>
            <a:xfrm>
              <a:off x="5820178" y="2418026"/>
              <a:ext cx="738401" cy="451446"/>
            </a:xfrm>
            <a:prstGeom prst="roundRect">
              <a:avLst>
                <a:gd name="adj" fmla="val 10145"/>
              </a:avLst>
            </a:prstGeom>
            <a:solidFill>
              <a:schemeClr val="accent6">
                <a:lumMod val="90000"/>
                <a:lumOff val="10000"/>
              </a:schemeClr>
            </a:solidFill>
            <a:ln>
              <a:solidFill>
                <a:schemeClr val="accent6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Weighted Score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8C3FB10E-3E14-43B9-817D-0BAF1ED35733}"/>
                </a:ext>
              </a:extLst>
            </p:cNvPr>
            <p:cNvSpPr/>
            <p:nvPr/>
          </p:nvSpPr>
          <p:spPr>
            <a:xfrm>
              <a:off x="7063438" y="2415061"/>
              <a:ext cx="778499" cy="451445"/>
            </a:xfrm>
            <a:prstGeom prst="roundRect">
              <a:avLst>
                <a:gd name="adj" fmla="val 10145"/>
              </a:avLst>
            </a:prstGeom>
            <a:solidFill>
              <a:schemeClr val="accent6">
                <a:lumMod val="90000"/>
                <a:lumOff val="10000"/>
              </a:schemeClr>
            </a:solidFill>
            <a:ln>
              <a:solidFill>
                <a:schemeClr val="accent6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Segmented Document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94DD669-AE62-4652-B16C-06FF8210B669}"/>
                </a:ext>
              </a:extLst>
            </p:cNvPr>
            <p:cNvSpPr txBox="1"/>
            <p:nvPr/>
          </p:nvSpPr>
          <p:spPr>
            <a:xfrm>
              <a:off x="6842238" y="2965146"/>
              <a:ext cx="12683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Score corresponds to the Document Heading</a:t>
              </a:r>
            </a:p>
            <a:p>
              <a:pPr defTabSz="685800"/>
              <a:endPara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highest score corresponds to Sub-Headings</a:t>
              </a:r>
            </a:p>
            <a:p>
              <a:pPr defTabSz="685800"/>
              <a:endPara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frequent score corresponds to regular text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BD9AD01-5995-4A03-A03D-CB92AE6C15FB}"/>
                </a:ext>
              </a:extLst>
            </p:cNvPr>
            <p:cNvSpPr/>
            <p:nvPr/>
          </p:nvSpPr>
          <p:spPr>
            <a:xfrm>
              <a:off x="626819" y="3817580"/>
              <a:ext cx="703532" cy="451446"/>
            </a:xfrm>
            <a:prstGeom prst="roundRect">
              <a:avLst>
                <a:gd name="adj" fmla="val 101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6F199D2-4E68-46D7-9F9D-B6F88EA9D2A4}"/>
                </a:ext>
              </a:extLst>
            </p:cNvPr>
            <p:cNvSpPr/>
            <p:nvPr/>
          </p:nvSpPr>
          <p:spPr>
            <a:xfrm flipV="1">
              <a:off x="2007866" y="3201601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0F009B6-095A-4ACF-A4EB-C24BE0C62A47}"/>
                </a:ext>
              </a:extLst>
            </p:cNvPr>
            <p:cNvGrpSpPr/>
            <p:nvPr/>
          </p:nvGrpSpPr>
          <p:grpSpPr>
            <a:xfrm>
              <a:off x="2568925" y="3798602"/>
              <a:ext cx="949570" cy="685800"/>
              <a:chOff x="1730327" y="1350498"/>
              <a:chExt cx="1055076" cy="9144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9D5DFA5-3008-460F-8983-540AB55DF25D}"/>
                  </a:ext>
                </a:extLst>
              </p:cNvPr>
              <p:cNvGrpSpPr/>
              <p:nvPr/>
            </p:nvGrpSpPr>
            <p:grpSpPr>
              <a:xfrm>
                <a:off x="1730327" y="1350498"/>
                <a:ext cx="1055076" cy="914400"/>
                <a:chOff x="1730327" y="1350498"/>
                <a:chExt cx="1024045" cy="91440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2B5A2FB-33E6-4C20-9765-EA4730E4B9E1}"/>
                    </a:ext>
                  </a:extLst>
                </p:cNvPr>
                <p:cNvSpPr/>
                <p:nvPr/>
              </p:nvSpPr>
              <p:spPr>
                <a:xfrm>
                  <a:off x="1730327" y="1350498"/>
                  <a:ext cx="1024045" cy="914400"/>
                </a:xfrm>
                <a:prstGeom prst="roundRect">
                  <a:avLst>
                    <a:gd name="adj" fmla="val 3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685800"/>
                  <a:r>
                    <a:rPr lang="en-US" sz="900" dirty="0">
                      <a:solidFill>
                        <a:srgbClr val="112248">
                          <a:lumMod val="90000"/>
                          <a:lumOff val="1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Paragraph N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EC0BE65A-29C3-46E8-B656-FD8CC4CB9DEF}"/>
                    </a:ext>
                  </a:extLst>
                </p:cNvPr>
                <p:cNvSpPr/>
                <p:nvPr/>
              </p:nvSpPr>
              <p:spPr>
                <a:xfrm>
                  <a:off x="1873349" y="1431000"/>
                  <a:ext cx="553329" cy="408350"/>
                </a:xfrm>
                <a:prstGeom prst="roundRect">
                  <a:avLst>
                    <a:gd name="adj" fmla="val 10145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r>
                    <a:rPr lang="en-US" sz="7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Runs</a:t>
                  </a:r>
                </a:p>
              </p:txBody>
            </p:sp>
          </p:grp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DB76397-2368-4D9F-B8D9-9C6BAB5951A7}"/>
                  </a:ext>
                </a:extLst>
              </p:cNvPr>
              <p:cNvSpPr/>
              <p:nvPr/>
            </p:nvSpPr>
            <p:spPr>
              <a:xfrm>
                <a:off x="1964793" y="1488878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7DDF0E6-39B7-43DB-A46C-47C73B3D3399}"/>
                  </a:ext>
                </a:extLst>
              </p:cNvPr>
              <p:cNvSpPr/>
              <p:nvPr/>
            </p:nvSpPr>
            <p:spPr>
              <a:xfrm>
                <a:off x="2056237" y="1569380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C2C13A0-516C-4735-A8C5-7AA2CA1A32FB}"/>
                </a:ext>
              </a:extLst>
            </p:cNvPr>
            <p:cNvSpPr/>
            <p:nvPr/>
          </p:nvSpPr>
          <p:spPr>
            <a:xfrm>
              <a:off x="4238593" y="1823072"/>
              <a:ext cx="994587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544C66D-1651-49E0-99E0-431E0BF2EABB}"/>
                </a:ext>
              </a:extLst>
            </p:cNvPr>
            <p:cNvSpPr/>
            <p:nvPr/>
          </p:nvSpPr>
          <p:spPr>
            <a:xfrm>
              <a:off x="4230677" y="2187280"/>
              <a:ext cx="994587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Bold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3B0BB37-6E71-4C72-B68A-59A7E768902E}"/>
                </a:ext>
              </a:extLst>
            </p:cNvPr>
            <p:cNvSpPr/>
            <p:nvPr/>
          </p:nvSpPr>
          <p:spPr>
            <a:xfrm>
              <a:off x="4238593" y="2551487"/>
              <a:ext cx="986672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Italics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FDA147A-1B4E-405E-AC29-B5A554D2ECE0}"/>
                </a:ext>
              </a:extLst>
            </p:cNvPr>
            <p:cNvSpPr/>
            <p:nvPr/>
          </p:nvSpPr>
          <p:spPr>
            <a:xfrm>
              <a:off x="4230677" y="3636901"/>
              <a:ext cx="981407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Font Size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185FDB4-3EB4-43F8-93FB-63B2CD982661}"/>
                </a:ext>
              </a:extLst>
            </p:cNvPr>
            <p:cNvSpPr/>
            <p:nvPr/>
          </p:nvSpPr>
          <p:spPr>
            <a:xfrm>
              <a:off x="4230677" y="3266954"/>
              <a:ext cx="986672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Font Name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919B745-2FB0-42D1-BBB7-9731053CC6BA}"/>
                </a:ext>
              </a:extLst>
            </p:cNvPr>
            <p:cNvSpPr/>
            <p:nvPr/>
          </p:nvSpPr>
          <p:spPr>
            <a:xfrm>
              <a:off x="4238593" y="3993892"/>
              <a:ext cx="973491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Font  Color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4FBFCC8-1A09-4EAE-9B32-26CE48D76A62}"/>
                </a:ext>
              </a:extLst>
            </p:cNvPr>
            <p:cNvSpPr/>
            <p:nvPr/>
          </p:nvSpPr>
          <p:spPr>
            <a:xfrm>
              <a:off x="4238593" y="2915695"/>
              <a:ext cx="986672" cy="306263"/>
            </a:xfrm>
            <a:prstGeom prst="roundRect">
              <a:avLst>
                <a:gd name="adj" fmla="val 10145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Underlined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2403E72-515C-47FB-A0BA-1A6B0AD2D9DC}"/>
                </a:ext>
              </a:extLst>
            </p:cNvPr>
            <p:cNvCxnSpPr/>
            <p:nvPr/>
          </p:nvCxnSpPr>
          <p:spPr>
            <a:xfrm>
              <a:off x="2779946" y="3355442"/>
              <a:ext cx="0" cy="30626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6CEB710-595A-4492-9654-6A90FA80CEAC}"/>
                </a:ext>
              </a:extLst>
            </p:cNvPr>
            <p:cNvCxnSpPr/>
            <p:nvPr/>
          </p:nvCxnSpPr>
          <p:spPr>
            <a:xfrm>
              <a:off x="3286738" y="3355442"/>
              <a:ext cx="0" cy="30626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3ACBE7B-53E8-4D22-BFD6-9B5239A49200}"/>
                </a:ext>
              </a:extLst>
            </p:cNvPr>
            <p:cNvCxnSpPr/>
            <p:nvPr/>
          </p:nvCxnSpPr>
          <p:spPr>
            <a:xfrm>
              <a:off x="3031404" y="3355442"/>
              <a:ext cx="0" cy="30626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72E62-0679-4C0B-9F3F-106F17C17DF6}"/>
                </a:ext>
              </a:extLst>
            </p:cNvPr>
            <p:cNvGrpSpPr/>
            <p:nvPr/>
          </p:nvGrpSpPr>
          <p:grpSpPr>
            <a:xfrm>
              <a:off x="2568925" y="2532745"/>
              <a:ext cx="949570" cy="685800"/>
              <a:chOff x="1730327" y="1350498"/>
              <a:chExt cx="1055076" cy="91440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066FA40-63B6-4B3D-8AAF-AE60A4509250}"/>
                  </a:ext>
                </a:extLst>
              </p:cNvPr>
              <p:cNvGrpSpPr/>
              <p:nvPr/>
            </p:nvGrpSpPr>
            <p:grpSpPr>
              <a:xfrm>
                <a:off x="1730327" y="1350498"/>
                <a:ext cx="1055076" cy="914400"/>
                <a:chOff x="1730327" y="1350498"/>
                <a:chExt cx="1024045" cy="91440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52DCD8FA-D44D-4D79-AF5F-4CCE7519387C}"/>
                    </a:ext>
                  </a:extLst>
                </p:cNvPr>
                <p:cNvSpPr/>
                <p:nvPr/>
              </p:nvSpPr>
              <p:spPr>
                <a:xfrm>
                  <a:off x="1730327" y="1350498"/>
                  <a:ext cx="1024045" cy="914400"/>
                </a:xfrm>
                <a:prstGeom prst="roundRect">
                  <a:avLst>
                    <a:gd name="adj" fmla="val 3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685800"/>
                  <a:r>
                    <a:rPr lang="en-US" sz="900" dirty="0">
                      <a:solidFill>
                        <a:srgbClr val="112248">
                          <a:lumMod val="90000"/>
                          <a:lumOff val="1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Paragraph 2</a:t>
                  </a: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B12ED764-B6B0-44C8-A7FE-144A8E04A677}"/>
                    </a:ext>
                  </a:extLst>
                </p:cNvPr>
                <p:cNvSpPr/>
                <p:nvPr/>
              </p:nvSpPr>
              <p:spPr>
                <a:xfrm>
                  <a:off x="1873349" y="1431000"/>
                  <a:ext cx="553329" cy="408350"/>
                </a:xfrm>
                <a:prstGeom prst="roundRect">
                  <a:avLst>
                    <a:gd name="adj" fmla="val 10145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r>
                    <a:rPr lang="en-US" sz="7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Runs</a:t>
                  </a:r>
                </a:p>
              </p:txBody>
            </p:sp>
          </p:grp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A92A5073-21B4-46F6-88E0-3DD802E2C3C2}"/>
                  </a:ext>
                </a:extLst>
              </p:cNvPr>
              <p:cNvSpPr/>
              <p:nvPr/>
            </p:nvSpPr>
            <p:spPr>
              <a:xfrm>
                <a:off x="1964793" y="1488878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985B1EF-CCF2-4351-8F6F-142EA1110963}"/>
                  </a:ext>
                </a:extLst>
              </p:cNvPr>
              <p:cNvSpPr/>
              <p:nvPr/>
            </p:nvSpPr>
            <p:spPr>
              <a:xfrm>
                <a:off x="2056237" y="1569380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24232AC-B550-4F71-B0F0-187321290E23}"/>
                </a:ext>
              </a:extLst>
            </p:cNvPr>
            <p:cNvGrpSpPr/>
            <p:nvPr/>
          </p:nvGrpSpPr>
          <p:grpSpPr>
            <a:xfrm>
              <a:off x="2569806" y="1723589"/>
              <a:ext cx="949570" cy="685800"/>
              <a:chOff x="1730327" y="1350498"/>
              <a:chExt cx="1055076" cy="9144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B4BD241-BC00-4F74-A1F2-37C9D061A7F3}"/>
                  </a:ext>
                </a:extLst>
              </p:cNvPr>
              <p:cNvGrpSpPr/>
              <p:nvPr/>
            </p:nvGrpSpPr>
            <p:grpSpPr>
              <a:xfrm>
                <a:off x="1730327" y="1350498"/>
                <a:ext cx="1055076" cy="914400"/>
                <a:chOff x="1730327" y="1350498"/>
                <a:chExt cx="1024045" cy="914400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654C312A-CBFA-4893-BC84-C0E09A947EAB}"/>
                    </a:ext>
                  </a:extLst>
                </p:cNvPr>
                <p:cNvSpPr/>
                <p:nvPr/>
              </p:nvSpPr>
              <p:spPr>
                <a:xfrm>
                  <a:off x="1730327" y="1350498"/>
                  <a:ext cx="1024045" cy="914400"/>
                </a:xfrm>
                <a:prstGeom prst="roundRect">
                  <a:avLst>
                    <a:gd name="adj" fmla="val 3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685800"/>
                  <a:r>
                    <a:rPr lang="en-US" sz="900" dirty="0">
                      <a:solidFill>
                        <a:srgbClr val="112248">
                          <a:lumMod val="90000"/>
                          <a:lumOff val="1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Paragraph 1</a:t>
                  </a: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E4E695A9-7C45-4AAF-8D9E-44685DDB730C}"/>
                    </a:ext>
                  </a:extLst>
                </p:cNvPr>
                <p:cNvSpPr/>
                <p:nvPr/>
              </p:nvSpPr>
              <p:spPr>
                <a:xfrm>
                  <a:off x="1873349" y="1431000"/>
                  <a:ext cx="553329" cy="408350"/>
                </a:xfrm>
                <a:prstGeom prst="roundRect">
                  <a:avLst>
                    <a:gd name="adj" fmla="val 10145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r>
                    <a:rPr lang="en-US" sz="75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Runs</a:t>
                  </a:r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5C6A9F21-916E-4B67-A637-1BAE4183F7D8}"/>
                  </a:ext>
                </a:extLst>
              </p:cNvPr>
              <p:cNvSpPr/>
              <p:nvPr/>
            </p:nvSpPr>
            <p:spPr>
              <a:xfrm>
                <a:off x="1964793" y="1488878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57791EF-E5B1-4F9B-AD0A-D706B9B198B7}"/>
                  </a:ext>
                </a:extLst>
              </p:cNvPr>
              <p:cNvSpPr/>
              <p:nvPr/>
            </p:nvSpPr>
            <p:spPr>
              <a:xfrm>
                <a:off x="2056237" y="1569380"/>
                <a:ext cx="553329" cy="408350"/>
              </a:xfrm>
              <a:prstGeom prst="roundRect">
                <a:avLst>
                  <a:gd name="adj" fmla="val 10145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75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Runs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7FA9C0B-826E-4259-9EA5-B71B22FF58E7}"/>
                </a:ext>
              </a:extLst>
            </p:cNvPr>
            <p:cNvSpPr txBox="1"/>
            <p:nvPr/>
          </p:nvSpPr>
          <p:spPr>
            <a:xfrm>
              <a:off x="2322526" y="4812782"/>
              <a:ext cx="14128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 through the document splitting it into runs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B2FB3-C752-42F1-B4E3-035A355B4E78}"/>
                </a:ext>
              </a:extLst>
            </p:cNvPr>
            <p:cNvSpPr txBox="1"/>
            <p:nvPr/>
          </p:nvSpPr>
          <p:spPr>
            <a:xfrm>
              <a:off x="3966515" y="4814364"/>
              <a:ext cx="1596085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attributes for each run and aggregate at a paragraph level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DE2D4C3-8375-41FC-96AF-CBFC7F10BC02}"/>
                </a:ext>
              </a:extLst>
            </p:cNvPr>
            <p:cNvSpPr txBox="1"/>
            <p:nvPr/>
          </p:nvSpPr>
          <p:spPr>
            <a:xfrm>
              <a:off x="5731361" y="2970323"/>
              <a:ext cx="10679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a weighted score for each paragraph based on text attributes</a:t>
              </a:r>
            </a:p>
            <a:p>
              <a:pPr defTabSz="685800"/>
              <a:endPara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Note: Headings and Sub-headings are read as paragraphs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C9B078-D545-4ECC-BFC0-AAF8A805D51E}"/>
                </a:ext>
              </a:extLst>
            </p:cNvPr>
            <p:cNvSpPr/>
            <p:nvPr/>
          </p:nvSpPr>
          <p:spPr>
            <a:xfrm flipV="1">
              <a:off x="3760389" y="1935447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0F5DDD6-0A13-4B27-93E6-5CB7F04B5352}"/>
                </a:ext>
              </a:extLst>
            </p:cNvPr>
            <p:cNvSpPr/>
            <p:nvPr/>
          </p:nvSpPr>
          <p:spPr>
            <a:xfrm flipV="1">
              <a:off x="3777339" y="2813765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3423430-C918-40FF-986D-5F7598088EA0}"/>
                </a:ext>
              </a:extLst>
            </p:cNvPr>
            <p:cNvSpPr/>
            <p:nvPr/>
          </p:nvSpPr>
          <p:spPr>
            <a:xfrm flipV="1">
              <a:off x="3760388" y="4073006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677E0C6-B04A-4B1F-BDED-E308F6EDF7FA}"/>
                </a:ext>
              </a:extLst>
            </p:cNvPr>
            <p:cNvSpPr/>
            <p:nvPr/>
          </p:nvSpPr>
          <p:spPr>
            <a:xfrm flipV="1">
              <a:off x="5432407" y="3163047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F57A0C0-9364-4E2E-AC2B-CE9D9501F345}"/>
                </a:ext>
              </a:extLst>
            </p:cNvPr>
            <p:cNvSpPr/>
            <p:nvPr/>
          </p:nvSpPr>
          <p:spPr>
            <a:xfrm flipV="1">
              <a:off x="6649071" y="2591002"/>
              <a:ext cx="250225" cy="143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A582DF-A3E9-4025-958B-053E3F622801}"/>
                </a:ext>
              </a:extLst>
            </p:cNvPr>
            <p:cNvSpPr txBox="1"/>
            <p:nvPr/>
          </p:nvSpPr>
          <p:spPr>
            <a:xfrm>
              <a:off x="318408" y="1817452"/>
              <a:ext cx="1345414" cy="175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050" b="1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Heading</a:t>
              </a:r>
            </a:p>
            <a:p>
              <a:pPr algn="ctr" defTabSz="685800"/>
              <a:endPara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/>
              <a:r>
                <a:rPr lang="en-US" sz="900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1</a:t>
              </a:r>
            </a:p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text in section 1. </a:t>
              </a:r>
              <a:r>
                <a:rPr lang="en-US" sz="7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some more text.</a:t>
              </a:r>
            </a:p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some more and some more.</a:t>
              </a:r>
            </a:p>
            <a:p>
              <a:pPr defTabSz="685800"/>
              <a:endParaRPr lang="en-US" sz="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/>
              <a:r>
                <a:rPr lang="en-US" sz="900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Section2</a:t>
              </a:r>
            </a:p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text in section 2. And some </a:t>
              </a:r>
              <a:r>
                <a:rPr lang="en-US" sz="75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r>
                <a:rPr lang="en-US" sz="75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text.</a:t>
              </a:r>
            </a:p>
            <a:p>
              <a:pPr defTabSz="685800"/>
              <a:endParaRPr lang="en-US" sz="7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B56385-AE03-4720-A9DE-3AAFB8C66237}"/>
                </a:ext>
              </a:extLst>
            </p:cNvPr>
            <p:cNvSpPr txBox="1"/>
            <p:nvPr/>
          </p:nvSpPr>
          <p:spPr>
            <a:xfrm>
              <a:off x="8087812" y="1882536"/>
              <a:ext cx="99985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050" b="1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Heading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95A781-52FB-4B55-BF67-930ED7F9BA0B}"/>
                </a:ext>
              </a:extLst>
            </p:cNvPr>
            <p:cNvSpPr txBox="1"/>
            <p:nvPr/>
          </p:nvSpPr>
          <p:spPr>
            <a:xfrm>
              <a:off x="8170377" y="2362289"/>
              <a:ext cx="924567" cy="484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900" b="1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1,  Section2</a:t>
              </a:r>
            </a:p>
            <a:p>
              <a:pPr algn="ctr" defTabSz="685800"/>
              <a:r>
                <a:rPr lang="en-US" sz="750" i="1" dirty="0">
                  <a:solidFill>
                    <a:srgbClr val="112248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(sub-heading)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A396FA-169F-439A-AD11-2679EAF38316}"/>
                </a:ext>
              </a:extLst>
            </p:cNvPr>
            <p:cNvSpPr txBox="1"/>
            <p:nvPr/>
          </p:nvSpPr>
          <p:spPr>
            <a:xfrm>
              <a:off x="6410690" y="1527974"/>
              <a:ext cx="199861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050" b="1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Weighted Scoring Approach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D5B057-F3A8-49E2-AB82-532A4A30D9FD}"/>
                </a:ext>
              </a:extLst>
            </p:cNvPr>
            <p:cNvGrpSpPr/>
            <p:nvPr/>
          </p:nvGrpSpPr>
          <p:grpSpPr>
            <a:xfrm>
              <a:off x="7938473" y="1911561"/>
              <a:ext cx="1106220" cy="2723120"/>
              <a:chOff x="10584630" y="2548747"/>
              <a:chExt cx="1474960" cy="3630827"/>
            </a:xfrm>
          </p:grpSpPr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8B2CAE17-2CBD-4E5B-9D8A-79EBF1CF0E8C}"/>
                  </a:ext>
                </a:extLst>
              </p:cNvPr>
              <p:cNvSpPr/>
              <p:nvPr/>
            </p:nvSpPr>
            <p:spPr>
              <a:xfrm>
                <a:off x="10584630" y="2548747"/>
                <a:ext cx="501941" cy="3630827"/>
              </a:xfrm>
              <a:prstGeom prst="downArrow">
                <a:avLst/>
              </a:prstGeom>
              <a:gradFill flip="none" rotWithShape="1">
                <a:gsLst>
                  <a:gs pos="16000">
                    <a:schemeClr val="accent6">
                      <a:lumMod val="90000"/>
                      <a:lumOff val="10000"/>
                    </a:schemeClr>
                  </a:gs>
                  <a:gs pos="59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2275126-7576-453D-8E04-1B70DB6DE7B7}"/>
                  </a:ext>
                </a:extLst>
              </p:cNvPr>
              <p:cNvSpPr txBox="1"/>
              <p:nvPr/>
            </p:nvSpPr>
            <p:spPr>
              <a:xfrm>
                <a:off x="11020327" y="4343696"/>
                <a:ext cx="103926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900" b="1" dirty="0">
                    <a:solidFill>
                      <a:srgbClr val="112248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 Text</a:t>
                </a:r>
              </a:p>
              <a:p>
                <a:pPr defTabSz="685800"/>
                <a:r>
                  <a:rPr lang="en-US" sz="75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the text in section 1. </a:t>
                </a:r>
                <a:r>
                  <a:rPr lang="en-US" sz="75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some more text.</a:t>
                </a:r>
              </a:p>
              <a:p>
                <a:pPr defTabSz="685800"/>
                <a:r>
                  <a:rPr lang="en-US" sz="75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some more and some more.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B9930DB-72A8-482C-84D3-AA238BC1C905}"/>
                  </a:ext>
                </a:extLst>
              </p:cNvPr>
              <p:cNvSpPr/>
              <p:nvPr/>
            </p:nvSpPr>
            <p:spPr>
              <a:xfrm flipH="1">
                <a:off x="10756676" y="32550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78EAA3-673E-45CE-B63C-56A42310C6E4}"/>
                  </a:ext>
                </a:extLst>
              </p:cNvPr>
              <p:cNvSpPr/>
              <p:nvPr/>
            </p:nvSpPr>
            <p:spPr>
              <a:xfrm flipH="1">
                <a:off x="10767020" y="265259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37E1E60-1266-421F-B325-073E169A2229}"/>
                  </a:ext>
                </a:extLst>
              </p:cNvPr>
              <p:cNvSpPr/>
              <p:nvPr/>
            </p:nvSpPr>
            <p:spPr>
              <a:xfrm flipH="1">
                <a:off x="10756676" y="440299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90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ED20-EB38-4901-9422-E03D3BA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&amp; 4 : Segment Classification &amp; Entity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F7057E-7A9C-494F-A9AF-9B89467DB0DA}"/>
              </a:ext>
            </a:extLst>
          </p:cNvPr>
          <p:cNvSpPr txBox="1"/>
          <p:nvPr/>
        </p:nvSpPr>
        <p:spPr>
          <a:xfrm>
            <a:off x="101148" y="588699"/>
            <a:ext cx="8564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Classification &amp; Entity Detection:</a:t>
            </a:r>
          </a:p>
          <a:p>
            <a:pPr defTabSz="685800"/>
            <a:endParaRPr 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segments in the document into different themes using a supervised classifier. 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specific segment and pass its the contents to an entity detector model and check if any special entities are present.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44152A-0369-4EF0-885A-0D8358B18A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641" y="2934147"/>
          <a:ext cx="2010451" cy="1424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27341">
                  <a:extLst>
                    <a:ext uri="{9D8B030D-6E8A-4147-A177-3AD203B41FA5}">
                      <a16:colId xmlns:a16="http://schemas.microsoft.com/office/drawing/2014/main" val="1313700949"/>
                    </a:ext>
                  </a:extLst>
                </a:gridCol>
                <a:gridCol w="1283110">
                  <a:extLst>
                    <a:ext uri="{9D8B030D-6E8A-4147-A177-3AD203B41FA5}">
                      <a16:colId xmlns:a16="http://schemas.microsoft.com/office/drawing/2014/main" val="5312246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b="1" dirty="0"/>
                        <a:t>Heading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717027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800" dirty="0"/>
                        <a:t>Document Heading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NULL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3211983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Section 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This is the text in section 1. And some more text. And some more and some more.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2086303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/>
                        <a:t>Section 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This is the text in section 2. And some </a:t>
                      </a:r>
                      <a:r>
                        <a:rPr kumimoji="0" lang="en-US" sz="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more</a:t>
                      </a: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text.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3329374"/>
                  </a:ext>
                </a:extLst>
              </a:tr>
            </a:tbl>
          </a:graphicData>
        </a:graphic>
      </p:graphicFrame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02CA0FC6-CF0C-49AC-81E6-E9E21FFC5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494" y="1581150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52C19-0DA7-48C8-A96F-58EE894F1BE3}"/>
              </a:ext>
            </a:extLst>
          </p:cNvPr>
          <p:cNvSpPr txBox="1"/>
          <p:nvPr/>
        </p:nvSpPr>
        <p:spPr>
          <a:xfrm>
            <a:off x="2256227" y="2190750"/>
            <a:ext cx="1096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750" b="1" i="1" dirty="0">
                <a:solidFill>
                  <a:srgbClr val="1AA4A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Classification Models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B213FF4-879B-4BAA-B761-8256B813CA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3711" y="2934147"/>
          <a:ext cx="3099182" cy="1424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97846">
                  <a:extLst>
                    <a:ext uri="{9D8B030D-6E8A-4147-A177-3AD203B41FA5}">
                      <a16:colId xmlns:a16="http://schemas.microsoft.com/office/drawing/2014/main" val="1313700949"/>
                    </a:ext>
                  </a:extLst>
                </a:gridCol>
                <a:gridCol w="1294172">
                  <a:extLst>
                    <a:ext uri="{9D8B030D-6E8A-4147-A177-3AD203B41FA5}">
                      <a16:colId xmlns:a16="http://schemas.microsoft.com/office/drawing/2014/main" val="531224679"/>
                    </a:ext>
                  </a:extLst>
                </a:gridCol>
                <a:gridCol w="1007164">
                  <a:extLst>
                    <a:ext uri="{9D8B030D-6E8A-4147-A177-3AD203B41FA5}">
                      <a16:colId xmlns:a16="http://schemas.microsoft.com/office/drawing/2014/main" val="29208511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b="1" dirty="0"/>
                        <a:t>Heading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Classification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717027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800" dirty="0"/>
                        <a:t>Document Heading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NULL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Heading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3211983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Section 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This is the text in section 1. And some more text. And some more and some more.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Contract Overview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2086303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/>
                        <a:t>Section 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This is the text in section 2. And some </a:t>
                      </a:r>
                      <a:r>
                        <a:rPr kumimoji="0" lang="en-US" sz="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more</a:t>
                      </a: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text.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Description of Services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332937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4D9F69-7F39-4537-B6AD-B00BACF592D3}"/>
              </a:ext>
            </a:extLst>
          </p:cNvPr>
          <p:cNvSpPr/>
          <p:nvPr/>
        </p:nvSpPr>
        <p:spPr>
          <a:xfrm>
            <a:off x="564600" y="1698327"/>
            <a:ext cx="1188000" cy="451446"/>
          </a:xfrm>
          <a:prstGeom prst="roundRect">
            <a:avLst>
              <a:gd name="adj" fmla="val 10145"/>
            </a:avLst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Segmented Document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417E3-B514-4ADA-8CD6-8E30616BD436}"/>
              </a:ext>
            </a:extLst>
          </p:cNvPr>
          <p:cNvSpPr/>
          <p:nvPr/>
        </p:nvSpPr>
        <p:spPr>
          <a:xfrm>
            <a:off x="3953787" y="1698327"/>
            <a:ext cx="1188000" cy="451446"/>
          </a:xfrm>
          <a:prstGeom prst="roundRect">
            <a:avLst>
              <a:gd name="adj" fmla="val 10145"/>
            </a:avLst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Segments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94ED58-F8C9-4632-96DB-A9DC2782A347}"/>
              </a:ext>
            </a:extLst>
          </p:cNvPr>
          <p:cNvSpPr/>
          <p:nvPr/>
        </p:nvSpPr>
        <p:spPr>
          <a:xfrm>
            <a:off x="7239000" y="1698327"/>
            <a:ext cx="1188000" cy="451446"/>
          </a:xfrm>
          <a:prstGeom prst="roundRect">
            <a:avLst>
              <a:gd name="adj" fmla="val 10145"/>
            </a:avLst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7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</a:p>
          <a:p>
            <a:pPr algn="ctr" defTabSz="685800"/>
            <a:r>
              <a:rPr lang="en-US" sz="7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19A4FBC8-4668-4AF4-A358-EE9BEE78B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2893" y="1630134"/>
            <a:ext cx="685800" cy="68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D70B1E-7431-4231-8738-952F9DB54E03}"/>
              </a:ext>
            </a:extLst>
          </p:cNvPr>
          <p:cNvSpPr txBox="1"/>
          <p:nvPr/>
        </p:nvSpPr>
        <p:spPr>
          <a:xfrm>
            <a:off x="5711989" y="2266950"/>
            <a:ext cx="106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750" b="1" i="1" dirty="0">
                <a:solidFill>
                  <a:srgbClr val="1AA4A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Detection Models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E0FA82C0-7BE2-4D35-9862-D9F3A9FA5C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5944" y="2945577"/>
          <a:ext cx="2836528" cy="12534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23373">
                  <a:extLst>
                    <a:ext uri="{9D8B030D-6E8A-4147-A177-3AD203B41FA5}">
                      <a16:colId xmlns:a16="http://schemas.microsoft.com/office/drawing/2014/main" val="1313700949"/>
                    </a:ext>
                  </a:extLst>
                </a:gridCol>
                <a:gridCol w="497758">
                  <a:extLst>
                    <a:ext uri="{9D8B030D-6E8A-4147-A177-3AD203B41FA5}">
                      <a16:colId xmlns:a16="http://schemas.microsoft.com/office/drawing/2014/main" val="531224679"/>
                    </a:ext>
                  </a:extLst>
                </a:gridCol>
                <a:gridCol w="995516">
                  <a:extLst>
                    <a:ext uri="{9D8B030D-6E8A-4147-A177-3AD203B41FA5}">
                      <a16:colId xmlns:a16="http://schemas.microsoft.com/office/drawing/2014/main" val="2650682287"/>
                    </a:ext>
                  </a:extLst>
                </a:gridCol>
                <a:gridCol w="519881">
                  <a:extLst>
                    <a:ext uri="{9D8B030D-6E8A-4147-A177-3AD203B41FA5}">
                      <a16:colId xmlns:a16="http://schemas.microsoft.com/office/drawing/2014/main" val="29208511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Date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Value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717027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800" dirty="0"/>
                        <a:t>Starts on 10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October, 2019.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32119837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Contract between Astra Zeneca and </a:t>
                      </a:r>
                      <a:r>
                        <a:rPr kumimoji="0" lang="en-US" sz="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LatentView</a:t>
                      </a: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for €50000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20863037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65061E4C-1CF0-41DC-A391-E9EFD715241E}"/>
              </a:ext>
            </a:extLst>
          </p:cNvPr>
          <p:cNvSpPr/>
          <p:nvPr/>
        </p:nvSpPr>
        <p:spPr>
          <a:xfrm flipV="1">
            <a:off x="1905000" y="1852402"/>
            <a:ext cx="543524" cy="143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FD18269-37A0-44A6-A975-36CB4041E161}"/>
              </a:ext>
            </a:extLst>
          </p:cNvPr>
          <p:cNvSpPr/>
          <p:nvPr/>
        </p:nvSpPr>
        <p:spPr>
          <a:xfrm flipV="1">
            <a:off x="3200400" y="1852402"/>
            <a:ext cx="543524" cy="143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C86A51B-FBF3-441B-93E2-9A048AB492A9}"/>
              </a:ext>
            </a:extLst>
          </p:cNvPr>
          <p:cNvSpPr/>
          <p:nvPr/>
        </p:nvSpPr>
        <p:spPr>
          <a:xfrm flipV="1">
            <a:off x="5400076" y="1852402"/>
            <a:ext cx="543524" cy="143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7D9A0C1-AEF6-49BB-979A-260636330DBC}"/>
              </a:ext>
            </a:extLst>
          </p:cNvPr>
          <p:cNvSpPr/>
          <p:nvPr/>
        </p:nvSpPr>
        <p:spPr>
          <a:xfrm flipV="1">
            <a:off x="6629400" y="1848955"/>
            <a:ext cx="543524" cy="143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68E8AAF-1045-48A9-BE8B-FCA496479CCE}"/>
              </a:ext>
            </a:extLst>
          </p:cNvPr>
          <p:cNvSpPr/>
          <p:nvPr/>
        </p:nvSpPr>
        <p:spPr>
          <a:xfrm rot="5400000">
            <a:off x="1137078" y="1791136"/>
            <a:ext cx="275576" cy="2010450"/>
          </a:xfrm>
          <a:prstGeom prst="leftBrace">
            <a:avLst>
              <a:gd name="adj1" fmla="val 8333"/>
              <a:gd name="adj2" fmla="val 50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944197F-8F7F-4DD9-B786-0564C2D2464D}"/>
              </a:ext>
            </a:extLst>
          </p:cNvPr>
          <p:cNvSpPr/>
          <p:nvPr/>
        </p:nvSpPr>
        <p:spPr>
          <a:xfrm rot="5400000">
            <a:off x="4258997" y="1256357"/>
            <a:ext cx="248607" cy="3099181"/>
          </a:xfrm>
          <a:prstGeom prst="leftBrace">
            <a:avLst>
              <a:gd name="adj1" fmla="val 8333"/>
              <a:gd name="adj2" fmla="val 4361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52C6C940-7DD2-44E9-A140-A22AF5913C5D}"/>
              </a:ext>
            </a:extLst>
          </p:cNvPr>
          <p:cNvSpPr/>
          <p:nvPr/>
        </p:nvSpPr>
        <p:spPr>
          <a:xfrm rot="5400000">
            <a:off x="7544440" y="1383148"/>
            <a:ext cx="239534" cy="2836526"/>
          </a:xfrm>
          <a:prstGeom prst="leftBrace">
            <a:avLst>
              <a:gd name="adj1" fmla="val 8333"/>
              <a:gd name="adj2" fmla="val 4361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29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ctr" anchorCtr="0">
            <a:noAutofit/>
          </a:bodyPr>
          <a:lstStyle/>
          <a:p>
            <a:pPr indent="-13335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1800" dirty="0">
                <a:sym typeface="Arial"/>
              </a:rPr>
              <a:t>Sample Outputs</a:t>
            </a:r>
            <a:endParaRPr lang="en-US" sz="1800" dirty="0">
              <a:solidFill>
                <a:schemeClr val="lt1"/>
              </a:solidFill>
              <a:ea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13A1C-2404-4DB9-A344-05CB1E50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59" y="778529"/>
            <a:ext cx="4554668" cy="1334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2CCA7-9B6C-4E95-A424-5C3D1F95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73" y="778528"/>
            <a:ext cx="3099194" cy="1334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E2A03-EC48-4DA6-9D93-527498A5327B}"/>
              </a:ext>
            </a:extLst>
          </p:cNvPr>
          <p:cNvSpPr txBox="1"/>
          <p:nvPr/>
        </p:nvSpPr>
        <p:spPr>
          <a:xfrm>
            <a:off x="1245438" y="2240608"/>
            <a:ext cx="16313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D8BD1-1DF4-4D86-A131-A1EB7F132D75}"/>
              </a:ext>
            </a:extLst>
          </p:cNvPr>
          <p:cNvSpPr txBox="1"/>
          <p:nvPr/>
        </p:nvSpPr>
        <p:spPr>
          <a:xfrm>
            <a:off x="6160337" y="2240607"/>
            <a:ext cx="16313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Classification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65C30-762B-4B67-B50E-8C28D19F6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489" y="2571750"/>
            <a:ext cx="5377488" cy="181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4FFAF6-9A04-482D-87D8-F0AEAA6427EB}"/>
              </a:ext>
            </a:extLst>
          </p:cNvPr>
          <p:cNvSpPr txBox="1"/>
          <p:nvPr/>
        </p:nvSpPr>
        <p:spPr>
          <a:xfrm>
            <a:off x="3933300" y="4663466"/>
            <a:ext cx="163136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7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Detector</a:t>
            </a:r>
          </a:p>
        </p:txBody>
      </p:sp>
    </p:spTree>
    <p:extLst>
      <p:ext uri="{BB962C8B-B14F-4D97-AF65-F5344CB8AC3E}">
        <p14:creationId xmlns:p14="http://schemas.microsoft.com/office/powerpoint/2010/main" val="3007234218"/>
      </p:ext>
    </p:extLst>
  </p:cSld>
  <p:clrMapOvr>
    <a:masterClrMapping/>
  </p:clrMapOvr>
</p:sld>
</file>

<file path=ppt/theme/theme1.xml><?xml version="1.0" encoding="utf-8"?>
<a:theme xmlns:a="http://schemas.openxmlformats.org/drawingml/2006/main" name="LV Marke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V Marketing Theme" id="{6EC8DCDE-9097-4687-A58E-F22E6E03370B}" vid="{F54F3BFF-62C9-4FCD-9277-ADA213999265}"/>
    </a:ext>
  </a:extLst>
</a:theme>
</file>

<file path=ppt/theme/theme2.xml><?xml version="1.0" encoding="utf-8"?>
<a:theme xmlns:a="http://schemas.openxmlformats.org/drawingml/2006/main" name="1_LV Marke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V Marketing Theme" id="{6EC8DCDE-9097-4687-A58E-F22E6E03370B}" vid="{F54F3BFF-62C9-4FCD-9277-ADA213999265}"/>
    </a:ext>
  </a:extLst>
</a:theme>
</file>

<file path=ppt/theme/theme3.xml><?xml version="1.0" encoding="utf-8"?>
<a:theme xmlns:a="http://schemas.openxmlformats.org/drawingml/2006/main" name="1_Office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1254</Words>
  <Application>Microsoft Office PowerPoint</Application>
  <PresentationFormat>On-screen Show (16:9)</PresentationFormat>
  <Paragraphs>240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Avenir Book</vt:lpstr>
      <vt:lpstr>Calibri</vt:lpstr>
      <vt:lpstr>Calibri Light</vt:lpstr>
      <vt:lpstr>Gill Sans MT</vt:lpstr>
      <vt:lpstr>Open Sans</vt:lpstr>
      <vt:lpstr>Segoe UI</vt:lpstr>
      <vt:lpstr>Segoe UI Semibold</vt:lpstr>
      <vt:lpstr>Wingdings</vt:lpstr>
      <vt:lpstr>LV Marketing Theme</vt:lpstr>
      <vt:lpstr>1_LV Marketing Theme</vt:lpstr>
      <vt:lpstr>1_Office Theme</vt:lpstr>
      <vt:lpstr>Contract Analytics POC</vt:lpstr>
      <vt:lpstr>Objective &amp; Scope</vt:lpstr>
      <vt:lpstr>Sample Business Applications</vt:lpstr>
      <vt:lpstr>Solution Outcomes</vt:lpstr>
      <vt:lpstr>Approach &amp; Status</vt:lpstr>
      <vt:lpstr>Module 1: Contract to Text</vt:lpstr>
      <vt:lpstr>Module 2 : Contract Segmentation</vt:lpstr>
      <vt:lpstr>Module 3 &amp; 4 : Segment Classification &amp; Entity Detection</vt:lpstr>
      <vt:lpstr>Sample Outputs</vt:lpstr>
      <vt:lpstr>Next Steps</vt:lpstr>
      <vt:lpstr>Appendix: Matrix of API’s Tried and Tested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Analytics POC</dc:title>
  <dc:creator>lenovo</dc:creator>
  <cp:lastModifiedBy>Srinivasan Saketh</cp:lastModifiedBy>
  <cp:revision>49</cp:revision>
  <dcterms:created xsi:type="dcterms:W3CDTF">2020-05-27T14:55:32Z</dcterms:created>
  <dcterms:modified xsi:type="dcterms:W3CDTF">2020-09-15T06:32:55Z</dcterms:modified>
</cp:coreProperties>
</file>