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1.xml" ContentType="application/vnd.openxmlformats-officedocument.drawingml.chartshape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6" r:id="rId2"/>
  </p:sldMasterIdLst>
  <p:notesMasterIdLst>
    <p:notesMasterId r:id="rId25"/>
  </p:notesMasterIdLst>
  <p:handoutMasterIdLst>
    <p:handoutMasterId r:id="rId26"/>
  </p:handoutMasterIdLst>
  <p:sldIdLst>
    <p:sldId id="315" r:id="rId3"/>
    <p:sldId id="581" r:id="rId4"/>
    <p:sldId id="586" r:id="rId5"/>
    <p:sldId id="577" r:id="rId6"/>
    <p:sldId id="626" r:id="rId7"/>
    <p:sldId id="596" r:id="rId8"/>
    <p:sldId id="616" r:id="rId9"/>
    <p:sldId id="618" r:id="rId10"/>
    <p:sldId id="627" r:id="rId11"/>
    <p:sldId id="628" r:id="rId12"/>
    <p:sldId id="629" r:id="rId13"/>
    <p:sldId id="630" r:id="rId14"/>
    <p:sldId id="631" r:id="rId15"/>
    <p:sldId id="632" r:id="rId16"/>
    <p:sldId id="633" r:id="rId17"/>
    <p:sldId id="615" r:id="rId18"/>
    <p:sldId id="634" r:id="rId19"/>
    <p:sldId id="636" r:id="rId20"/>
    <p:sldId id="635" r:id="rId21"/>
    <p:sldId id="638" r:id="rId22"/>
    <p:sldId id="639" r:id="rId23"/>
    <p:sldId id="4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2" userDrawn="1">
          <p15:clr>
            <a:srgbClr val="A4A3A4"/>
          </p15:clr>
        </p15:guide>
        <p15:guide id="2" pos="3840" userDrawn="1">
          <p15:clr>
            <a:srgbClr val="A4A3A4"/>
          </p15:clr>
        </p15:guide>
        <p15:guide id="3" orient="horz" pos="9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C55B"/>
    <a:srgbClr val="7A95EC"/>
    <a:srgbClr val="8599AB"/>
    <a:srgbClr val="318B67"/>
    <a:srgbClr val="714335"/>
    <a:srgbClr val="00CC66"/>
    <a:srgbClr val="BDD4F5"/>
    <a:srgbClr val="46A346"/>
    <a:srgbClr val="FEA4AA"/>
    <a:srgbClr val="264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434" autoAdjust="0"/>
  </p:normalViewPr>
  <p:slideViewPr>
    <p:cSldViewPr snapToGrid="0">
      <p:cViewPr varScale="1">
        <p:scale>
          <a:sx n="71" d="100"/>
          <a:sy n="71" d="100"/>
        </p:scale>
        <p:origin x="768" y="60"/>
      </p:cViewPr>
      <p:guideLst>
        <p:guide orient="horz" pos="1512"/>
        <p:guide pos="3840"/>
        <p:guide orient="horz" pos="912"/>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2" d="100"/>
          <a:sy n="52" d="100"/>
        </p:scale>
        <p:origin x="286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kumaravel.c\Downloads\Master\07-Biz%20Development\01-Proposals\001-Till%20June%202017\12-Kelloggs%20June%202017\Drafts\kelloggs%20claim%20library.xlsx" TargetMode="External"/><Relationship Id="rId2" Type="http://schemas.microsoft.com/office/2011/relationships/chartColorStyle" Target="colors31.xml"/><Relationship Id="rId1" Type="http://schemas.microsoft.com/office/2011/relationships/chartStyle" Target="style3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Sector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5"/>
            <c:invertIfNegative val="0"/>
            <c:bubble3D val="0"/>
          </c:dPt>
          <c:cat>
            <c:strRef>
              <c:f>Sheet1!$A$2:$A$7</c:f>
              <c:strCache>
                <c:ptCount val="6"/>
                <c:pt idx="0">
                  <c:v>CPG F&amp;B</c:v>
                </c:pt>
                <c:pt idx="1">
                  <c:v>Healthcare</c:v>
                </c:pt>
                <c:pt idx="2">
                  <c:v>BFSI</c:v>
                </c:pt>
                <c:pt idx="3">
                  <c:v>Media</c:v>
                </c:pt>
                <c:pt idx="4">
                  <c:v>Real estate</c:v>
                </c:pt>
                <c:pt idx="5">
                  <c:v>Utilities</c:v>
                </c:pt>
              </c:strCache>
            </c:strRef>
          </c:cat>
          <c:val>
            <c:numRef>
              <c:f>Sheet1!$B$2:$B$7</c:f>
              <c:numCache>
                <c:formatCode>General</c:formatCode>
                <c:ptCount val="6"/>
                <c:pt idx="0">
                  <c:v>28</c:v>
                </c:pt>
                <c:pt idx="1">
                  <c:v>11</c:v>
                </c:pt>
                <c:pt idx="2">
                  <c:v>36</c:v>
                </c:pt>
                <c:pt idx="3">
                  <c:v>8</c:v>
                </c:pt>
                <c:pt idx="4">
                  <c:v>7</c:v>
                </c:pt>
                <c:pt idx="5">
                  <c:v>10</c:v>
                </c:pt>
              </c:numCache>
            </c:numRef>
          </c:val>
        </c:ser>
        <c:dLbls>
          <c:showLegendKey val="0"/>
          <c:showVal val="0"/>
          <c:showCatName val="0"/>
          <c:showSerName val="0"/>
          <c:showPercent val="0"/>
          <c:showBubbleSize val="0"/>
        </c:dLbls>
        <c:gapWidth val="100"/>
        <c:axId val="503663856"/>
        <c:axId val="503675616"/>
      </c:barChart>
      <c:catAx>
        <c:axId val="5036638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3675616"/>
        <c:crosses val="autoZero"/>
        <c:auto val="1"/>
        <c:lblAlgn val="ctr"/>
        <c:lblOffset val="100"/>
        <c:noMultiLvlLbl val="0"/>
      </c:catAx>
      <c:valAx>
        <c:axId val="503675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3663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lumMod val="60000"/>
                  <a:lumOff val="40000"/>
                </a:schemeClr>
              </a:solidFill>
              <a:round/>
            </a:ln>
            <a:effectLst/>
          </c:spPr>
          <c:marker>
            <c:symbol val="circle"/>
            <c:size val="5"/>
            <c:spPr>
              <a:solidFill>
                <a:schemeClr val="accent1"/>
              </a:solidFill>
              <a:ln w="9525">
                <a:solidFill>
                  <a:schemeClr val="tx1">
                    <a:lumMod val="60000"/>
                    <a:lumOff val="40000"/>
                  </a:schemeClr>
                </a:solidFill>
              </a:ln>
              <a:effectLst/>
            </c:spPr>
          </c:marker>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21</c:v>
                </c:pt>
                <c:pt idx="1">
                  <c:v>15</c:v>
                </c:pt>
                <c:pt idx="2">
                  <c:v>11</c:v>
                </c:pt>
                <c:pt idx="3">
                  <c:v>8</c:v>
                </c:pt>
                <c:pt idx="4">
                  <c:v>4</c:v>
                </c:pt>
                <c:pt idx="5">
                  <c:v>1</c:v>
                </c:pt>
              </c:numCache>
            </c:numRef>
          </c:val>
          <c:smooth val="0"/>
        </c:ser>
        <c:dLbls>
          <c:showLegendKey val="0"/>
          <c:showVal val="0"/>
          <c:showCatName val="0"/>
          <c:showSerName val="0"/>
          <c:showPercent val="0"/>
          <c:showBubbleSize val="0"/>
        </c:dLbls>
        <c:marker val="1"/>
        <c:smooth val="0"/>
        <c:axId val="268284528"/>
        <c:axId val="268283968"/>
      </c:lineChart>
      <c:catAx>
        <c:axId val="268284528"/>
        <c:scaling>
          <c:orientation val="minMax"/>
        </c:scaling>
        <c:delete val="1"/>
        <c:axPos val="b"/>
        <c:numFmt formatCode="General" sourceLinked="1"/>
        <c:majorTickMark val="none"/>
        <c:minorTickMark val="none"/>
        <c:tickLblPos val="nextTo"/>
        <c:crossAx val="268283968"/>
        <c:crosses val="autoZero"/>
        <c:auto val="1"/>
        <c:lblAlgn val="ctr"/>
        <c:lblOffset val="100"/>
        <c:noMultiLvlLbl val="0"/>
      </c:catAx>
      <c:valAx>
        <c:axId val="2682839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68284528"/>
        <c:crosses val="autoZero"/>
        <c:crossBetween val="between"/>
      </c:valAx>
      <c:spPr>
        <a:noFill/>
        <a:ln>
          <a:noFill/>
        </a:ln>
        <a:effectLst/>
      </c:spPr>
    </c:plotArea>
    <c:plotVisOnly val="1"/>
    <c:dispBlanksAs val="gap"/>
    <c:showDLblsOverMax val="0"/>
  </c:chart>
  <c:spPr>
    <a:solidFill>
      <a:schemeClr val="bg1">
        <a:lumMod val="85000"/>
      </a:schemeClr>
    </a:solidFill>
    <a:ln>
      <a:solidFill>
        <a:schemeClr val="bg2">
          <a:lumMod val="75000"/>
        </a:schemeClr>
      </a:solid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Sector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8599AB"/>
            </a:solidFill>
            <a:ln w="9525" cap="flat" cmpd="sng" algn="ctr">
              <a:solidFill>
                <a:schemeClr val="accent1">
                  <a:shade val="95000"/>
                </a:schemeClr>
              </a:solidFill>
              <a:round/>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5"/>
            <c:invertIfNegative val="0"/>
            <c:bubble3D val="0"/>
          </c:dPt>
          <c:cat>
            <c:strRef>
              <c:f>Sheet1!$A$2:$A$7</c:f>
              <c:strCache>
                <c:ptCount val="6"/>
                <c:pt idx="0">
                  <c:v>CPG F&amp;B</c:v>
                </c:pt>
                <c:pt idx="1">
                  <c:v>Healthcare</c:v>
                </c:pt>
                <c:pt idx="2">
                  <c:v>BFSI</c:v>
                </c:pt>
                <c:pt idx="3">
                  <c:v>Media</c:v>
                </c:pt>
                <c:pt idx="4">
                  <c:v>Real estate</c:v>
                </c:pt>
                <c:pt idx="5">
                  <c:v>Utilities</c:v>
                </c:pt>
              </c:strCache>
            </c:strRef>
          </c:cat>
          <c:val>
            <c:numRef>
              <c:f>Sheet1!$B$2:$B$7</c:f>
              <c:numCache>
                <c:formatCode>General</c:formatCode>
                <c:ptCount val="6"/>
                <c:pt idx="0">
                  <c:v>28</c:v>
                </c:pt>
                <c:pt idx="1">
                  <c:v>11</c:v>
                </c:pt>
                <c:pt idx="2">
                  <c:v>36</c:v>
                </c:pt>
                <c:pt idx="3">
                  <c:v>8</c:v>
                </c:pt>
                <c:pt idx="4">
                  <c:v>7</c:v>
                </c:pt>
                <c:pt idx="5">
                  <c:v>10</c:v>
                </c:pt>
              </c:numCache>
            </c:numRef>
          </c:val>
        </c:ser>
        <c:dLbls>
          <c:showLegendKey val="0"/>
          <c:showVal val="0"/>
          <c:showCatName val="0"/>
          <c:showSerName val="0"/>
          <c:showPercent val="0"/>
          <c:showBubbleSize val="0"/>
        </c:dLbls>
        <c:gapWidth val="100"/>
        <c:axId val="370655968"/>
        <c:axId val="370655408"/>
      </c:barChart>
      <c:catAx>
        <c:axId val="370655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0655408"/>
        <c:crosses val="autoZero"/>
        <c:auto val="1"/>
        <c:lblAlgn val="ctr"/>
        <c:lblOffset val="100"/>
        <c:noMultiLvlLbl val="0"/>
      </c:catAx>
      <c:valAx>
        <c:axId val="370655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0655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Region wise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1"/>
            <c:invertIfNegative val="0"/>
            <c:bubble3D val="0"/>
          </c:dPt>
          <c:dPt>
            <c:idx val="2"/>
            <c:invertIfNegative val="0"/>
            <c:bubble3D val="0"/>
          </c:dPt>
          <c:dPt>
            <c:idx val="3"/>
            <c:invertIfNegative val="0"/>
            <c:bubble3D val="0"/>
          </c:dPt>
          <c:dPt>
            <c:idx val="4"/>
            <c:invertIfNegative val="0"/>
            <c:bubble3D val="0"/>
          </c:dPt>
          <c:dLbls>
            <c:dLbl>
              <c:idx val="4"/>
              <c:layout>
                <c:manualLayout>
                  <c:x val="-7.6321908985222094E-3"/>
                  <c:y val="8.834730567584123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NA</c:v>
                </c:pt>
                <c:pt idx="1">
                  <c:v>APAC</c:v>
                </c:pt>
                <c:pt idx="2">
                  <c:v>EU</c:v>
                </c:pt>
                <c:pt idx="3">
                  <c:v>Africa</c:v>
                </c:pt>
                <c:pt idx="4">
                  <c:v>Australia</c:v>
                </c:pt>
              </c:strCache>
            </c:strRef>
          </c:cat>
          <c:val>
            <c:numRef>
              <c:f>Sheet1!$B$2:$B$6</c:f>
              <c:numCache>
                <c:formatCode>General</c:formatCode>
                <c:ptCount val="5"/>
                <c:pt idx="0">
                  <c:v>45</c:v>
                </c:pt>
                <c:pt idx="1">
                  <c:v>14</c:v>
                </c:pt>
                <c:pt idx="2">
                  <c:v>26</c:v>
                </c:pt>
                <c:pt idx="3">
                  <c:v>9</c:v>
                </c:pt>
                <c:pt idx="4">
                  <c:v>6</c:v>
                </c:pt>
              </c:numCache>
            </c:numRef>
          </c:val>
        </c:ser>
        <c:dLbls>
          <c:showLegendKey val="0"/>
          <c:showVal val="0"/>
          <c:showCatName val="0"/>
          <c:showSerName val="0"/>
          <c:showPercent val="0"/>
          <c:showBubbleSize val="0"/>
        </c:dLbls>
        <c:gapWidth val="100"/>
        <c:overlap val="-24"/>
        <c:axId val="371670320"/>
        <c:axId val="371671440"/>
      </c:barChart>
      <c:catAx>
        <c:axId val="37167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1671440"/>
        <c:crosses val="autoZero"/>
        <c:auto val="1"/>
        <c:lblAlgn val="ctr"/>
        <c:lblOffset val="100"/>
        <c:noMultiLvlLbl val="0"/>
      </c:catAx>
      <c:valAx>
        <c:axId val="371671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1670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16304409835099"/>
          <c:y val="8.4607287733820702E-2"/>
          <c:w val="0.73798480884738005"/>
          <c:h val="0.69518301700988105"/>
        </c:manualLayout>
      </c:layout>
      <c:barChart>
        <c:barDir val="col"/>
        <c:grouping val="stacked"/>
        <c:varyColors val="0"/>
        <c:ser>
          <c:idx val="0"/>
          <c:order val="0"/>
          <c:tx>
            <c:strRef>
              <c:f>Sheet1!$B$1</c:f>
              <c:strCache>
                <c:ptCount val="1"/>
                <c:pt idx="0">
                  <c:v>Time</c:v>
                </c:pt>
              </c:strCache>
            </c:strRef>
          </c:tx>
          <c:spPr>
            <a:solidFill>
              <a:srgbClr val="7A95EC"/>
            </a:solidFill>
            <a:ln>
              <a:noFill/>
            </a:ln>
            <a:effectLst/>
          </c:spPr>
          <c:invertIfNegative val="0"/>
          <c:cat>
            <c:numRef>
              <c:f>Sheet1!$A$2:$A$9</c:f>
              <c:numCache>
                <c:formatCode>General</c:formatCode>
                <c:ptCount val="8"/>
                <c:pt idx="0">
                  <c:v>1</c:v>
                </c:pt>
                <c:pt idx="1">
                  <c:v>2</c:v>
                </c:pt>
                <c:pt idx="2">
                  <c:v>3</c:v>
                </c:pt>
                <c:pt idx="3">
                  <c:v>4</c:v>
                </c:pt>
                <c:pt idx="4">
                  <c:v>5</c:v>
                </c:pt>
                <c:pt idx="5">
                  <c:v>6</c:v>
                </c:pt>
                <c:pt idx="6">
                  <c:v>7</c:v>
                </c:pt>
              </c:numCache>
            </c:numRef>
          </c:cat>
          <c:val>
            <c:numRef>
              <c:f>Sheet1!$B$2:$B$9</c:f>
              <c:numCache>
                <c:formatCode>General</c:formatCode>
                <c:ptCount val="8"/>
                <c:pt idx="0">
                  <c:v>3.5</c:v>
                </c:pt>
                <c:pt idx="1">
                  <c:v>4.0999999999999996</c:v>
                </c:pt>
                <c:pt idx="2">
                  <c:v>3.4</c:v>
                </c:pt>
                <c:pt idx="3">
                  <c:v>2.8</c:v>
                </c:pt>
                <c:pt idx="4">
                  <c:v>2.6</c:v>
                </c:pt>
                <c:pt idx="5">
                  <c:v>2.4</c:v>
                </c:pt>
                <c:pt idx="6">
                  <c:v>2.1</c:v>
                </c:pt>
                <c:pt idx="7">
                  <c:v>2.2000000000000002</c:v>
                </c:pt>
              </c:numCache>
            </c:numRef>
          </c:val>
          <c:extLst xmlns:c16r2="http://schemas.microsoft.com/office/drawing/2015/06/chart">
            <c:ext xmlns:c16="http://schemas.microsoft.com/office/drawing/2014/chart" uri="{C3380CC4-5D6E-409C-BE32-E72D297353CC}">
              <c16:uniqueId val="{00000001-AC51-4520-8E7A-FB0FF81E71E4}"/>
            </c:ext>
          </c:extLst>
        </c:ser>
        <c:ser>
          <c:idx val="1"/>
          <c:order val="1"/>
          <c:tx>
            <c:strRef>
              <c:f>Sheet1!$C$1</c:f>
              <c:strCache>
                <c:ptCount val="1"/>
                <c:pt idx="0">
                  <c:v>Column1</c:v>
                </c:pt>
              </c:strCache>
            </c:strRef>
          </c:tx>
          <c:spPr>
            <a:solidFill>
              <a:schemeClr val="accent2"/>
            </a:solidFill>
            <a:ln>
              <a:noFill/>
            </a:ln>
            <a:effectLst/>
          </c:spPr>
          <c:invertIfNegative val="0"/>
          <c:cat>
            <c:numRef>
              <c:f>Sheet1!$A$2:$A$9</c:f>
              <c:numCache>
                <c:formatCode>General</c:formatCode>
                <c:ptCount val="8"/>
                <c:pt idx="0">
                  <c:v>1</c:v>
                </c:pt>
                <c:pt idx="1">
                  <c:v>2</c:v>
                </c:pt>
                <c:pt idx="2">
                  <c:v>3</c:v>
                </c:pt>
                <c:pt idx="3">
                  <c:v>4</c:v>
                </c:pt>
                <c:pt idx="4">
                  <c:v>5</c:v>
                </c:pt>
                <c:pt idx="5">
                  <c:v>6</c:v>
                </c:pt>
                <c:pt idx="6">
                  <c:v>7</c:v>
                </c:pt>
              </c:numCache>
            </c:numRef>
          </c:cat>
          <c:val>
            <c:numRef>
              <c:f>Sheet1!$C$2:$C$9</c:f>
              <c:numCache>
                <c:formatCode>General</c:formatCode>
                <c:ptCount val="8"/>
              </c:numCache>
            </c:numRef>
          </c:val>
          <c:extLst xmlns:c16r2="http://schemas.microsoft.com/office/drawing/2015/06/chart">
            <c:ext xmlns:c16="http://schemas.microsoft.com/office/drawing/2014/chart" uri="{C3380CC4-5D6E-409C-BE32-E72D297353CC}">
              <c16:uniqueId val="{00000002-AC51-4520-8E7A-FB0FF81E71E4}"/>
            </c:ext>
          </c:extLst>
        </c:ser>
        <c:ser>
          <c:idx val="2"/>
          <c:order val="2"/>
          <c:tx>
            <c:strRef>
              <c:f>Sheet1!$D$1</c:f>
              <c:strCache>
                <c:ptCount val="1"/>
                <c:pt idx="0">
                  <c:v>Column2</c:v>
                </c:pt>
              </c:strCache>
            </c:strRef>
          </c:tx>
          <c:spPr>
            <a:solidFill>
              <a:schemeClr val="accent3"/>
            </a:solidFill>
            <a:ln>
              <a:noFill/>
            </a:ln>
            <a:effectLst/>
          </c:spPr>
          <c:invertIfNegative val="0"/>
          <c:cat>
            <c:numRef>
              <c:f>Sheet1!$A$2:$A$9</c:f>
              <c:numCache>
                <c:formatCode>General</c:formatCode>
                <c:ptCount val="8"/>
                <c:pt idx="0">
                  <c:v>1</c:v>
                </c:pt>
                <c:pt idx="1">
                  <c:v>2</c:v>
                </c:pt>
                <c:pt idx="2">
                  <c:v>3</c:v>
                </c:pt>
                <c:pt idx="3">
                  <c:v>4</c:v>
                </c:pt>
                <c:pt idx="4">
                  <c:v>5</c:v>
                </c:pt>
                <c:pt idx="5">
                  <c:v>6</c:v>
                </c:pt>
                <c:pt idx="6">
                  <c:v>7</c:v>
                </c:pt>
              </c:numCache>
            </c:numRef>
          </c:cat>
          <c:val>
            <c:numRef>
              <c:f>Sheet1!$D$2:$D$9</c:f>
              <c:numCache>
                <c:formatCode>General</c:formatCode>
                <c:ptCount val="8"/>
              </c:numCache>
            </c:numRef>
          </c:val>
          <c:extLst xmlns:c16r2="http://schemas.microsoft.com/office/drawing/2015/06/chart">
            <c:ext xmlns:c16="http://schemas.microsoft.com/office/drawing/2014/chart" uri="{C3380CC4-5D6E-409C-BE32-E72D297353CC}">
              <c16:uniqueId val="{00000003-AC51-4520-8E7A-FB0FF81E71E4}"/>
            </c:ext>
          </c:extLst>
        </c:ser>
        <c:dLbls>
          <c:showLegendKey val="0"/>
          <c:showVal val="0"/>
          <c:showCatName val="0"/>
          <c:showSerName val="0"/>
          <c:showPercent val="0"/>
          <c:showBubbleSize val="0"/>
        </c:dLbls>
        <c:gapWidth val="150"/>
        <c:overlap val="100"/>
        <c:axId val="350453936"/>
        <c:axId val="350456176"/>
      </c:barChart>
      <c:catAx>
        <c:axId val="350453936"/>
        <c:scaling>
          <c:orientation val="minMax"/>
        </c:scaling>
        <c:delete val="1"/>
        <c:axPos val="b"/>
        <c:numFmt formatCode="General" sourceLinked="1"/>
        <c:majorTickMark val="out"/>
        <c:minorTickMark val="none"/>
        <c:tickLblPos val="nextTo"/>
        <c:crossAx val="350456176"/>
        <c:crosses val="autoZero"/>
        <c:auto val="1"/>
        <c:lblAlgn val="ctr"/>
        <c:lblOffset val="100"/>
        <c:noMultiLvlLbl val="0"/>
      </c:catAx>
      <c:valAx>
        <c:axId val="350456176"/>
        <c:scaling>
          <c:orientation val="minMax"/>
        </c:scaling>
        <c:delete val="1"/>
        <c:axPos val="l"/>
        <c:numFmt formatCode="General" sourceLinked="1"/>
        <c:majorTickMark val="none"/>
        <c:minorTickMark val="none"/>
        <c:tickLblPos val="nextTo"/>
        <c:crossAx val="350453936"/>
        <c:crosses val="autoZero"/>
        <c:crossBetween val="between"/>
      </c:valAx>
      <c:spPr>
        <a:solidFill>
          <a:schemeClr val="tx1">
            <a:lumMod val="20000"/>
            <a:lumOff val="80000"/>
          </a:schemeClr>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16304409835099"/>
          <c:y val="4.1373821384973503E-2"/>
          <c:w val="0.73798480884738005"/>
          <c:h val="0.73841605850846181"/>
        </c:manualLayout>
      </c:layout>
      <c:barChart>
        <c:barDir val="col"/>
        <c:grouping val="stacked"/>
        <c:varyColors val="0"/>
        <c:ser>
          <c:idx val="0"/>
          <c:order val="0"/>
          <c:tx>
            <c:strRef>
              <c:f>Sheet1!$B$1</c:f>
              <c:strCache>
                <c:ptCount val="1"/>
                <c:pt idx="0">
                  <c:v>Time</c:v>
                </c:pt>
              </c:strCache>
            </c:strRef>
          </c:tx>
          <c:spPr>
            <a:solidFill>
              <a:schemeClr val="tx1">
                <a:lumMod val="60000"/>
                <a:lumOff val="40000"/>
              </a:schemeClr>
            </a:solidFill>
            <a:ln>
              <a:noFill/>
            </a:ln>
            <a:effectLst/>
          </c:spPr>
          <c:invertIfNegative val="0"/>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4.05</c:v>
                </c:pt>
                <c:pt idx="1">
                  <c:v>4.04</c:v>
                </c:pt>
                <c:pt idx="2">
                  <c:v>4.0199999999999996</c:v>
                </c:pt>
                <c:pt idx="3">
                  <c:v>3.97</c:v>
                </c:pt>
                <c:pt idx="4">
                  <c:v>3.95</c:v>
                </c:pt>
                <c:pt idx="5">
                  <c:v>3.95</c:v>
                </c:pt>
              </c:numCache>
            </c:numRef>
          </c:val>
          <c:extLst xmlns:c16r2="http://schemas.microsoft.com/office/drawing/2015/06/chart">
            <c:ext xmlns:c16="http://schemas.microsoft.com/office/drawing/2014/chart" uri="{C3380CC4-5D6E-409C-BE32-E72D297353CC}">
              <c16:uniqueId val="{00000001-AC51-4520-8E7A-FB0FF81E71E4}"/>
            </c:ext>
          </c:extLst>
        </c:ser>
        <c:ser>
          <c:idx val="1"/>
          <c:order val="1"/>
          <c:tx>
            <c:strRef>
              <c:f>Sheet1!$C$1</c:f>
              <c:strCache>
                <c:ptCount val="1"/>
                <c:pt idx="0">
                  <c:v>Column1</c:v>
                </c:pt>
              </c:strCache>
            </c:strRef>
          </c:tx>
          <c:spPr>
            <a:solidFill>
              <a:schemeClr val="accent2"/>
            </a:solidFill>
            <a:ln>
              <a:noFill/>
            </a:ln>
            <a:effectLst/>
          </c:spPr>
          <c:invertIfNegative val="0"/>
          <c:cat>
            <c:numRef>
              <c:f>Sheet1!$A$2:$A$7</c:f>
              <c:numCache>
                <c:formatCode>General</c:formatCode>
                <c:ptCount val="6"/>
                <c:pt idx="0">
                  <c:v>1</c:v>
                </c:pt>
                <c:pt idx="1">
                  <c:v>2</c:v>
                </c:pt>
                <c:pt idx="2">
                  <c:v>3</c:v>
                </c:pt>
                <c:pt idx="3">
                  <c:v>4</c:v>
                </c:pt>
                <c:pt idx="4">
                  <c:v>5</c:v>
                </c:pt>
                <c:pt idx="5">
                  <c:v>6</c:v>
                </c:pt>
              </c:numCache>
            </c:numRef>
          </c:cat>
          <c:val>
            <c:numRef>
              <c:f>Sheet1!$C$2:$C$7</c:f>
              <c:numCache>
                <c:formatCode>General</c:formatCode>
                <c:ptCount val="6"/>
              </c:numCache>
            </c:numRef>
          </c:val>
          <c:extLst xmlns:c16r2="http://schemas.microsoft.com/office/drawing/2015/06/chart">
            <c:ext xmlns:c16="http://schemas.microsoft.com/office/drawing/2014/chart" uri="{C3380CC4-5D6E-409C-BE32-E72D297353CC}">
              <c16:uniqueId val="{00000002-AC51-4520-8E7A-FB0FF81E71E4}"/>
            </c:ext>
          </c:extLst>
        </c:ser>
        <c:ser>
          <c:idx val="2"/>
          <c:order val="2"/>
          <c:tx>
            <c:strRef>
              <c:f>Sheet1!$D$1</c:f>
              <c:strCache>
                <c:ptCount val="1"/>
                <c:pt idx="0">
                  <c:v>Column2</c:v>
                </c:pt>
              </c:strCache>
            </c:strRef>
          </c:tx>
          <c:spPr>
            <a:solidFill>
              <a:schemeClr val="accent3"/>
            </a:solidFill>
            <a:ln>
              <a:noFill/>
            </a:ln>
            <a:effectLst/>
          </c:spPr>
          <c:invertIfNegative val="0"/>
          <c:cat>
            <c:numRef>
              <c:f>Sheet1!$A$2:$A$7</c:f>
              <c:numCache>
                <c:formatCode>General</c:formatCode>
                <c:ptCount val="6"/>
                <c:pt idx="0">
                  <c:v>1</c:v>
                </c:pt>
                <c:pt idx="1">
                  <c:v>2</c:v>
                </c:pt>
                <c:pt idx="2">
                  <c:v>3</c:v>
                </c:pt>
                <c:pt idx="3">
                  <c:v>4</c:v>
                </c:pt>
                <c:pt idx="4">
                  <c:v>5</c:v>
                </c:pt>
                <c:pt idx="5">
                  <c:v>6</c:v>
                </c:pt>
              </c:numCache>
            </c:numRef>
          </c:cat>
          <c:val>
            <c:numRef>
              <c:f>Sheet1!$D$2:$D$7</c:f>
              <c:numCache>
                <c:formatCode>General</c:formatCode>
                <c:ptCount val="6"/>
              </c:numCache>
            </c:numRef>
          </c:val>
          <c:extLst xmlns:c16r2="http://schemas.microsoft.com/office/drawing/2015/06/chart">
            <c:ext xmlns:c16="http://schemas.microsoft.com/office/drawing/2014/chart" uri="{C3380CC4-5D6E-409C-BE32-E72D297353CC}">
              <c16:uniqueId val="{00000003-AC51-4520-8E7A-FB0FF81E71E4}"/>
            </c:ext>
          </c:extLst>
        </c:ser>
        <c:dLbls>
          <c:showLegendKey val="0"/>
          <c:showVal val="0"/>
          <c:showCatName val="0"/>
          <c:showSerName val="0"/>
          <c:showPercent val="0"/>
          <c:showBubbleSize val="0"/>
        </c:dLbls>
        <c:gapWidth val="150"/>
        <c:overlap val="100"/>
        <c:axId val="509125840"/>
        <c:axId val="509126400"/>
      </c:barChart>
      <c:catAx>
        <c:axId val="509125840"/>
        <c:scaling>
          <c:orientation val="minMax"/>
        </c:scaling>
        <c:delete val="1"/>
        <c:axPos val="b"/>
        <c:numFmt formatCode="General" sourceLinked="1"/>
        <c:majorTickMark val="out"/>
        <c:minorTickMark val="none"/>
        <c:tickLblPos val="nextTo"/>
        <c:crossAx val="509126400"/>
        <c:crosses val="autoZero"/>
        <c:auto val="1"/>
        <c:lblAlgn val="ctr"/>
        <c:lblOffset val="100"/>
        <c:noMultiLvlLbl val="0"/>
      </c:catAx>
      <c:valAx>
        <c:axId val="509126400"/>
        <c:scaling>
          <c:orientation val="minMax"/>
        </c:scaling>
        <c:delete val="1"/>
        <c:axPos val="l"/>
        <c:numFmt formatCode="General" sourceLinked="1"/>
        <c:majorTickMark val="none"/>
        <c:minorTickMark val="none"/>
        <c:tickLblPos val="nextTo"/>
        <c:crossAx val="509125840"/>
        <c:crosses val="autoZero"/>
        <c:crossBetween val="between"/>
      </c:valAx>
      <c:spPr>
        <a:solidFill>
          <a:schemeClr val="tx1">
            <a:lumMod val="20000"/>
            <a:lumOff val="80000"/>
          </a:schemeClr>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16304409835099"/>
          <c:y val="8.4607287733820702E-2"/>
          <c:w val="0.73798480884738005"/>
          <c:h val="0.69518301700988105"/>
        </c:manualLayout>
      </c:layout>
      <c:barChart>
        <c:barDir val="col"/>
        <c:grouping val="stacked"/>
        <c:varyColors val="0"/>
        <c:ser>
          <c:idx val="0"/>
          <c:order val="0"/>
          <c:tx>
            <c:strRef>
              <c:f>Sheet1!$B$1</c:f>
              <c:strCache>
                <c:ptCount val="1"/>
                <c:pt idx="0">
                  <c:v>Time</c:v>
                </c:pt>
              </c:strCache>
            </c:strRef>
          </c:tx>
          <c:spPr>
            <a:solidFill>
              <a:schemeClr val="accent1">
                <a:lumMod val="75000"/>
              </a:schemeClr>
            </a:solidFill>
            <a:ln>
              <a:noFill/>
            </a:ln>
            <a:effectLst/>
          </c:spPr>
          <c:invertIfNegative val="0"/>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3.91</c:v>
                </c:pt>
                <c:pt idx="1">
                  <c:v>2.81</c:v>
                </c:pt>
                <c:pt idx="2">
                  <c:v>2.09</c:v>
                </c:pt>
                <c:pt idx="3">
                  <c:v>1.54</c:v>
                </c:pt>
                <c:pt idx="4">
                  <c:v>2.36</c:v>
                </c:pt>
              </c:numCache>
            </c:numRef>
          </c:val>
          <c:extLst xmlns:c16r2="http://schemas.microsoft.com/office/drawing/2015/06/chart">
            <c:ext xmlns:c16="http://schemas.microsoft.com/office/drawing/2014/chart" uri="{C3380CC4-5D6E-409C-BE32-E72D297353CC}">
              <c16:uniqueId val="{00000001-AC51-4520-8E7A-FB0FF81E71E4}"/>
            </c:ext>
          </c:extLst>
        </c:ser>
        <c:ser>
          <c:idx val="1"/>
          <c:order val="1"/>
          <c:tx>
            <c:strRef>
              <c:f>Sheet1!$C$1</c:f>
              <c:strCache>
                <c:ptCount val="1"/>
                <c:pt idx="0">
                  <c:v>Column1</c:v>
                </c:pt>
              </c:strCache>
            </c:strRef>
          </c:tx>
          <c:spPr>
            <a:solidFill>
              <a:schemeClr val="accent2"/>
            </a:solidFill>
            <a:ln>
              <a:noFill/>
            </a:ln>
            <a:effectLst/>
          </c:spPr>
          <c:invertIfNegative val="0"/>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numCache>
            </c:numRef>
          </c:val>
          <c:extLst xmlns:c16r2="http://schemas.microsoft.com/office/drawing/2015/06/chart">
            <c:ext xmlns:c16="http://schemas.microsoft.com/office/drawing/2014/chart" uri="{C3380CC4-5D6E-409C-BE32-E72D297353CC}">
              <c16:uniqueId val="{00000002-AC51-4520-8E7A-FB0FF81E71E4}"/>
            </c:ext>
          </c:extLst>
        </c:ser>
        <c:ser>
          <c:idx val="2"/>
          <c:order val="2"/>
          <c:tx>
            <c:strRef>
              <c:f>Sheet1!$D$1</c:f>
              <c:strCache>
                <c:ptCount val="1"/>
                <c:pt idx="0">
                  <c:v>Column2</c:v>
                </c:pt>
              </c:strCache>
            </c:strRef>
          </c:tx>
          <c:spPr>
            <a:solidFill>
              <a:schemeClr val="accent3"/>
            </a:solidFill>
            <a:ln>
              <a:noFill/>
            </a:ln>
            <a:effectLst/>
          </c:spPr>
          <c:invertIfNegative val="0"/>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numCache>
            </c:numRef>
          </c:val>
          <c:extLst xmlns:c16r2="http://schemas.microsoft.com/office/drawing/2015/06/chart">
            <c:ext xmlns:c16="http://schemas.microsoft.com/office/drawing/2014/chart" uri="{C3380CC4-5D6E-409C-BE32-E72D297353CC}">
              <c16:uniqueId val="{00000003-AC51-4520-8E7A-FB0FF81E71E4}"/>
            </c:ext>
          </c:extLst>
        </c:ser>
        <c:dLbls>
          <c:showLegendKey val="0"/>
          <c:showVal val="0"/>
          <c:showCatName val="0"/>
          <c:showSerName val="0"/>
          <c:showPercent val="0"/>
          <c:showBubbleSize val="0"/>
        </c:dLbls>
        <c:gapWidth val="150"/>
        <c:overlap val="100"/>
        <c:axId val="509129760"/>
        <c:axId val="509130320"/>
      </c:barChart>
      <c:catAx>
        <c:axId val="509129760"/>
        <c:scaling>
          <c:orientation val="minMax"/>
        </c:scaling>
        <c:delete val="1"/>
        <c:axPos val="b"/>
        <c:numFmt formatCode="General" sourceLinked="1"/>
        <c:majorTickMark val="out"/>
        <c:minorTickMark val="none"/>
        <c:tickLblPos val="nextTo"/>
        <c:crossAx val="509130320"/>
        <c:crosses val="autoZero"/>
        <c:auto val="1"/>
        <c:lblAlgn val="ctr"/>
        <c:lblOffset val="100"/>
        <c:noMultiLvlLbl val="0"/>
      </c:catAx>
      <c:valAx>
        <c:axId val="509130320"/>
        <c:scaling>
          <c:orientation val="minMax"/>
        </c:scaling>
        <c:delete val="1"/>
        <c:axPos val="l"/>
        <c:numFmt formatCode="General" sourceLinked="1"/>
        <c:majorTickMark val="none"/>
        <c:minorTickMark val="none"/>
        <c:tickLblPos val="nextTo"/>
        <c:crossAx val="509129760"/>
        <c:crosses val="autoZero"/>
        <c:crossBetween val="between"/>
      </c:valAx>
      <c:spPr>
        <a:solidFill>
          <a:schemeClr val="tx1">
            <a:lumMod val="20000"/>
            <a:lumOff val="80000"/>
          </a:schemeClr>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Sector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8599AB"/>
            </a:solidFill>
            <a:ln w="9525" cap="flat" cmpd="sng" algn="ctr">
              <a:solidFill>
                <a:schemeClr val="accent1">
                  <a:shade val="95000"/>
                </a:schemeClr>
              </a:solidFill>
              <a:round/>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5"/>
            <c:invertIfNegative val="0"/>
            <c:bubble3D val="0"/>
          </c:dPt>
          <c:cat>
            <c:strRef>
              <c:f>Sheet1!$A$2:$A$7</c:f>
              <c:strCache>
                <c:ptCount val="6"/>
                <c:pt idx="0">
                  <c:v>CPG F&amp;B</c:v>
                </c:pt>
                <c:pt idx="1">
                  <c:v>Healthcare</c:v>
                </c:pt>
                <c:pt idx="2">
                  <c:v>BFSI</c:v>
                </c:pt>
                <c:pt idx="3">
                  <c:v>Media</c:v>
                </c:pt>
                <c:pt idx="4">
                  <c:v>Real estate</c:v>
                </c:pt>
                <c:pt idx="5">
                  <c:v>Utilities</c:v>
                </c:pt>
              </c:strCache>
            </c:strRef>
          </c:cat>
          <c:val>
            <c:numRef>
              <c:f>Sheet1!$B$2:$B$7</c:f>
              <c:numCache>
                <c:formatCode>General</c:formatCode>
                <c:ptCount val="6"/>
                <c:pt idx="0">
                  <c:v>28</c:v>
                </c:pt>
                <c:pt idx="1">
                  <c:v>11</c:v>
                </c:pt>
                <c:pt idx="2">
                  <c:v>36</c:v>
                </c:pt>
                <c:pt idx="3">
                  <c:v>8</c:v>
                </c:pt>
                <c:pt idx="4">
                  <c:v>7</c:v>
                </c:pt>
                <c:pt idx="5">
                  <c:v>10</c:v>
                </c:pt>
              </c:numCache>
            </c:numRef>
          </c:val>
        </c:ser>
        <c:dLbls>
          <c:showLegendKey val="0"/>
          <c:showVal val="0"/>
          <c:showCatName val="0"/>
          <c:showSerName val="0"/>
          <c:showPercent val="0"/>
          <c:showBubbleSize val="0"/>
        </c:dLbls>
        <c:gapWidth val="100"/>
        <c:axId val="485203504"/>
        <c:axId val="485204064"/>
      </c:barChart>
      <c:catAx>
        <c:axId val="4852035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85204064"/>
        <c:crosses val="autoZero"/>
        <c:auto val="1"/>
        <c:lblAlgn val="ctr"/>
        <c:lblOffset val="100"/>
        <c:noMultiLvlLbl val="0"/>
      </c:catAx>
      <c:valAx>
        <c:axId val="4852040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85203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Region wise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1"/>
            <c:invertIfNegative val="0"/>
            <c:bubble3D val="0"/>
          </c:dPt>
          <c:dPt>
            <c:idx val="2"/>
            <c:invertIfNegative val="0"/>
            <c:bubble3D val="0"/>
          </c:dPt>
          <c:dPt>
            <c:idx val="3"/>
            <c:invertIfNegative val="0"/>
            <c:bubble3D val="0"/>
          </c:dPt>
          <c:dPt>
            <c:idx val="4"/>
            <c:invertIfNegative val="0"/>
            <c:bubble3D val="0"/>
          </c:dPt>
          <c:dLbls>
            <c:dLbl>
              <c:idx val="4"/>
              <c:layout>
                <c:manualLayout>
                  <c:x val="-7.6321908985222094E-3"/>
                  <c:y val="8.834730567584123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NA</c:v>
                </c:pt>
                <c:pt idx="1">
                  <c:v>APAC</c:v>
                </c:pt>
                <c:pt idx="2">
                  <c:v>EU</c:v>
                </c:pt>
                <c:pt idx="3">
                  <c:v>Africa</c:v>
                </c:pt>
                <c:pt idx="4">
                  <c:v>Australia</c:v>
                </c:pt>
              </c:strCache>
            </c:strRef>
          </c:cat>
          <c:val>
            <c:numRef>
              <c:f>Sheet1!$B$2:$B$6</c:f>
              <c:numCache>
                <c:formatCode>General</c:formatCode>
                <c:ptCount val="5"/>
                <c:pt idx="0">
                  <c:v>45</c:v>
                </c:pt>
                <c:pt idx="1">
                  <c:v>14</c:v>
                </c:pt>
                <c:pt idx="2">
                  <c:v>26</c:v>
                </c:pt>
                <c:pt idx="3">
                  <c:v>9</c:v>
                </c:pt>
                <c:pt idx="4">
                  <c:v>6</c:v>
                </c:pt>
              </c:numCache>
            </c:numRef>
          </c:val>
        </c:ser>
        <c:dLbls>
          <c:showLegendKey val="0"/>
          <c:showVal val="0"/>
          <c:showCatName val="0"/>
          <c:showSerName val="0"/>
          <c:showPercent val="0"/>
          <c:showBubbleSize val="0"/>
        </c:dLbls>
        <c:gapWidth val="100"/>
        <c:overlap val="-24"/>
        <c:axId val="485206304"/>
        <c:axId val="485206864"/>
      </c:barChart>
      <c:catAx>
        <c:axId val="48520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85206864"/>
        <c:crosses val="autoZero"/>
        <c:auto val="1"/>
        <c:lblAlgn val="ctr"/>
        <c:lblOffset val="100"/>
        <c:noMultiLvlLbl val="0"/>
      </c:catAx>
      <c:valAx>
        <c:axId val="485206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85206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Global </c:v>
                </c:pt>
              </c:strCache>
            </c:strRef>
          </c:tx>
          <c:spPr>
            <a:solidFill>
              <a:schemeClr val="accent1"/>
            </a:solidFill>
            <a:ln>
              <a:noFill/>
            </a:ln>
            <a:effectLst/>
          </c:spPr>
          <c:invertIfNegative val="0"/>
          <c:trendline>
            <c:spPr>
              <a:ln w="22225" cap="rnd">
                <a:solidFill>
                  <a:schemeClr val="accent2">
                    <a:lumMod val="75000"/>
                  </a:schemeClr>
                </a:solidFill>
                <a:prstDash val="sysDash"/>
              </a:ln>
              <a:effectLst/>
            </c:spPr>
            <c:trendlineType val="linear"/>
            <c:dispRSqr val="0"/>
            <c:dispEq val="0"/>
          </c:trendline>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1.4</c:v>
                </c:pt>
                <c:pt idx="1">
                  <c:v>1.8</c:v>
                </c:pt>
                <c:pt idx="2">
                  <c:v>2</c:v>
                </c:pt>
                <c:pt idx="3">
                  <c:v>2.5</c:v>
                </c:pt>
                <c:pt idx="4">
                  <c:v>3</c:v>
                </c:pt>
              </c:numCache>
            </c:numRef>
          </c:val>
        </c:ser>
        <c:ser>
          <c:idx val="1"/>
          <c:order val="1"/>
          <c:tx>
            <c:strRef>
              <c:f>Sheet1!$C$1</c:f>
              <c:strCache>
                <c:ptCount val="1"/>
                <c:pt idx="0">
                  <c:v>China</c:v>
                </c:pt>
              </c:strCache>
            </c:strRef>
          </c:tx>
          <c:spPr>
            <a:solidFill>
              <a:schemeClr val="accent2">
                <a:lumMod val="75000"/>
              </a:schemeClr>
            </a:solidFill>
            <a:ln>
              <a:noFill/>
            </a:ln>
            <a:effectLst/>
          </c:spPr>
          <c:invertIfNegative val="0"/>
          <c:trendline>
            <c:spPr>
              <a:ln w="22225" cap="rnd">
                <a:solidFill>
                  <a:schemeClr val="tx1">
                    <a:lumMod val="60000"/>
                    <a:lumOff val="40000"/>
                  </a:schemeClr>
                </a:solidFill>
                <a:prstDash val="sysDash"/>
              </a:ln>
              <a:effectLst/>
            </c:spPr>
            <c:trendlineType val="linear"/>
            <c:dispRSqr val="0"/>
            <c:dispEq val="0"/>
          </c:trendline>
          <c:cat>
            <c:numRef>
              <c:f>Sheet1!$A$2:$A$6</c:f>
              <c:numCache>
                <c:formatCode>General</c:formatCode>
                <c:ptCount val="5"/>
                <c:pt idx="0">
                  <c:v>2014</c:v>
                </c:pt>
                <c:pt idx="1">
                  <c:v>2015</c:v>
                </c:pt>
                <c:pt idx="2">
                  <c:v>2016</c:v>
                </c:pt>
                <c:pt idx="3">
                  <c:v>2017</c:v>
                </c:pt>
                <c:pt idx="4">
                  <c:v>2018</c:v>
                </c:pt>
              </c:numCache>
            </c:numRef>
          </c:cat>
          <c:val>
            <c:numRef>
              <c:f>Sheet1!$C$2:$C$6</c:f>
              <c:numCache>
                <c:formatCode>General</c:formatCode>
                <c:ptCount val="5"/>
                <c:pt idx="0">
                  <c:v>0.4</c:v>
                </c:pt>
                <c:pt idx="1">
                  <c:v>0.6</c:v>
                </c:pt>
                <c:pt idx="2">
                  <c:v>0.8</c:v>
                </c:pt>
                <c:pt idx="3">
                  <c:v>1.1000000000000001</c:v>
                </c:pt>
                <c:pt idx="4">
                  <c:v>1.5</c:v>
                </c:pt>
              </c:numCache>
            </c:numRef>
          </c:val>
        </c:ser>
        <c:ser>
          <c:idx val="2"/>
          <c:order val="2"/>
          <c:tx>
            <c:strRef>
              <c:f>Sheet1!$D$1</c:f>
              <c:strCache>
                <c:ptCount val="1"/>
                <c:pt idx="0">
                  <c:v>US</c:v>
                </c:pt>
              </c:strCache>
            </c:strRef>
          </c:tx>
          <c:spPr>
            <a:solidFill>
              <a:schemeClr val="tx2">
                <a:lumMod val="50000"/>
                <a:lumOff val="50000"/>
              </a:schemeClr>
            </a:solidFill>
            <a:ln>
              <a:noFill/>
            </a:ln>
            <a:effectLst/>
          </c:spPr>
          <c:invertIfNegative val="0"/>
          <c:trendline>
            <c:spPr>
              <a:ln w="22225" cap="rnd">
                <a:solidFill>
                  <a:schemeClr val="bg1">
                    <a:lumMod val="50000"/>
                  </a:schemeClr>
                </a:solidFill>
                <a:prstDash val="sysDash"/>
              </a:ln>
              <a:effectLst>
                <a:outerShdw blurRad="50800" dist="50800" dir="5400000" sx="9000" sy="9000" algn="ctr" rotWithShape="0">
                  <a:srgbClr val="000000">
                    <a:alpha val="43137"/>
                  </a:srgbClr>
                </a:outerShdw>
              </a:effectLst>
            </c:spPr>
            <c:trendlineType val="linear"/>
            <c:dispRSqr val="0"/>
            <c:dispEq val="0"/>
          </c:trendline>
          <c:cat>
            <c:numRef>
              <c:f>Sheet1!$A$2:$A$6</c:f>
              <c:numCache>
                <c:formatCode>General</c:formatCode>
                <c:ptCount val="5"/>
                <c:pt idx="0">
                  <c:v>2014</c:v>
                </c:pt>
                <c:pt idx="1">
                  <c:v>2015</c:v>
                </c:pt>
                <c:pt idx="2">
                  <c:v>2016</c:v>
                </c:pt>
                <c:pt idx="3">
                  <c:v>2017</c:v>
                </c:pt>
                <c:pt idx="4">
                  <c:v>2018</c:v>
                </c:pt>
              </c:numCache>
            </c:numRef>
          </c:cat>
          <c:val>
            <c:numRef>
              <c:f>Sheet1!$D$2:$D$6</c:f>
              <c:numCache>
                <c:formatCode>General</c:formatCode>
                <c:ptCount val="5"/>
                <c:pt idx="0">
                  <c:v>0.2</c:v>
                </c:pt>
                <c:pt idx="1">
                  <c:v>0.22</c:v>
                </c:pt>
                <c:pt idx="2">
                  <c:v>0.24</c:v>
                </c:pt>
                <c:pt idx="3">
                  <c:v>0.32</c:v>
                </c:pt>
                <c:pt idx="4">
                  <c:v>0.4</c:v>
                </c:pt>
              </c:numCache>
            </c:numRef>
          </c:val>
        </c:ser>
        <c:dLbls>
          <c:showLegendKey val="0"/>
          <c:showVal val="0"/>
          <c:showCatName val="0"/>
          <c:showSerName val="0"/>
          <c:showPercent val="0"/>
          <c:showBubbleSize val="0"/>
        </c:dLbls>
        <c:gapWidth val="219"/>
        <c:overlap val="-27"/>
        <c:axId val="485210224"/>
        <c:axId val="219319456"/>
      </c:barChart>
      <c:catAx>
        <c:axId val="485210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9319456"/>
        <c:crosses val="autoZero"/>
        <c:auto val="1"/>
        <c:lblAlgn val="ctr"/>
        <c:lblOffset val="100"/>
        <c:noMultiLvlLbl val="0"/>
      </c:catAx>
      <c:valAx>
        <c:axId val="21931945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85210224"/>
        <c:crosses val="autoZero"/>
        <c:crossBetween val="between"/>
      </c:valAx>
      <c:spPr>
        <a:noFill/>
        <a:ln>
          <a:noFill/>
        </a:ln>
        <a:effectLst/>
      </c:spPr>
    </c:plotArea>
    <c:legend>
      <c:legendPos val="b"/>
      <c:legendEntry>
        <c:idx val="3"/>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580817562827181E-2"/>
          <c:y val="0.21434023933982213"/>
          <c:w val="0.90727250696108208"/>
          <c:h val="0.47032605275959027"/>
        </c:manualLayout>
      </c:layout>
      <c:barChart>
        <c:barDir val="col"/>
        <c:grouping val="clustered"/>
        <c:varyColors val="0"/>
        <c:ser>
          <c:idx val="0"/>
          <c:order val="0"/>
          <c:tx>
            <c:strRef>
              <c:f>Sheet1!$B$1</c:f>
              <c:strCache>
                <c:ptCount val="1"/>
                <c:pt idx="0">
                  <c:v>China</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4</c:v>
                </c:pt>
                <c:pt idx="1">
                  <c:v>4.3</c:v>
                </c:pt>
                <c:pt idx="2">
                  <c:v>5.4</c:v>
                </c:pt>
                <c:pt idx="3">
                  <c:v>6.2</c:v>
                </c:pt>
                <c:pt idx="4">
                  <c:v>6.9</c:v>
                </c:pt>
              </c:numCache>
            </c:numRef>
          </c:val>
        </c:ser>
        <c:dLbls>
          <c:showLegendKey val="0"/>
          <c:showVal val="0"/>
          <c:showCatName val="0"/>
          <c:showSerName val="0"/>
          <c:showPercent val="0"/>
          <c:showBubbleSize val="0"/>
        </c:dLbls>
        <c:gapWidth val="219"/>
        <c:overlap val="-27"/>
        <c:axId val="219321696"/>
        <c:axId val="219322256"/>
      </c:barChart>
      <c:catAx>
        <c:axId val="21932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9322256"/>
        <c:crosses val="autoZero"/>
        <c:auto val="1"/>
        <c:lblAlgn val="ctr"/>
        <c:lblOffset val="100"/>
        <c:noMultiLvlLbl val="0"/>
      </c:catAx>
      <c:valAx>
        <c:axId val="21932225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9321696"/>
        <c:crosses val="autoZero"/>
        <c:crossBetween val="between"/>
      </c:valAx>
      <c:spPr>
        <a:noFill/>
        <a:ln>
          <a:noFill/>
        </a:ln>
        <a:effectLst/>
      </c:spPr>
    </c:plotArea>
    <c:legend>
      <c:legendPos val="b"/>
      <c:layout>
        <c:manualLayout>
          <c:xMode val="edge"/>
          <c:yMode val="edge"/>
          <c:x val="0.44456067658097315"/>
          <c:y val="0.83936133192654283"/>
          <c:w val="0.11087864683805371"/>
          <c:h val="0.1606386680734572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Region wise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1"/>
            <c:invertIfNegative val="0"/>
            <c:bubble3D val="0"/>
          </c:dPt>
          <c:dPt>
            <c:idx val="2"/>
            <c:invertIfNegative val="0"/>
            <c:bubble3D val="0"/>
          </c:dPt>
          <c:dPt>
            <c:idx val="3"/>
            <c:invertIfNegative val="0"/>
            <c:bubble3D val="0"/>
          </c:dPt>
          <c:dPt>
            <c:idx val="4"/>
            <c:invertIfNegative val="0"/>
            <c:bubble3D val="0"/>
          </c:dPt>
          <c:dLbls>
            <c:dLbl>
              <c:idx val="4"/>
              <c:layout>
                <c:manualLayout>
                  <c:x val="7.6321908985222094E-3"/>
                  <c:y val="9.324965625644166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8937914530880176E-2"/>
                      <c:h val="9.6135094885574507E-2"/>
                    </c:manualLayout>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NA</c:v>
                </c:pt>
                <c:pt idx="1">
                  <c:v>APAC</c:v>
                </c:pt>
                <c:pt idx="2">
                  <c:v>EU</c:v>
                </c:pt>
                <c:pt idx="3">
                  <c:v>Africa</c:v>
                </c:pt>
                <c:pt idx="4">
                  <c:v>Australia</c:v>
                </c:pt>
              </c:strCache>
            </c:strRef>
          </c:cat>
          <c:val>
            <c:numRef>
              <c:f>Sheet1!$B$2:$B$6</c:f>
              <c:numCache>
                <c:formatCode>General</c:formatCode>
                <c:ptCount val="5"/>
                <c:pt idx="0">
                  <c:v>45</c:v>
                </c:pt>
                <c:pt idx="1">
                  <c:v>14</c:v>
                </c:pt>
                <c:pt idx="2">
                  <c:v>26</c:v>
                </c:pt>
                <c:pt idx="3">
                  <c:v>9</c:v>
                </c:pt>
                <c:pt idx="4">
                  <c:v>6</c:v>
                </c:pt>
              </c:numCache>
            </c:numRef>
          </c:val>
        </c:ser>
        <c:dLbls>
          <c:dLblPos val="inEnd"/>
          <c:showLegendKey val="0"/>
          <c:showVal val="1"/>
          <c:showCatName val="0"/>
          <c:showSerName val="0"/>
          <c:showPercent val="0"/>
          <c:showBubbleSize val="0"/>
        </c:dLbls>
        <c:gapWidth val="100"/>
        <c:overlap val="-24"/>
        <c:axId val="503677856"/>
        <c:axId val="503668336"/>
      </c:barChart>
      <c:catAx>
        <c:axId val="50367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3668336"/>
        <c:crosses val="autoZero"/>
        <c:auto val="1"/>
        <c:lblAlgn val="ctr"/>
        <c:lblOffset val="100"/>
        <c:noMultiLvlLbl val="0"/>
      </c:catAx>
      <c:valAx>
        <c:axId val="503668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367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Sector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5"/>
            <c:invertIfNegative val="0"/>
            <c:bubble3D val="0"/>
          </c:dPt>
          <c:cat>
            <c:strRef>
              <c:f>Sheet1!$A$2:$A$7</c:f>
              <c:strCache>
                <c:ptCount val="6"/>
                <c:pt idx="0">
                  <c:v>CPG F&amp;B</c:v>
                </c:pt>
                <c:pt idx="1">
                  <c:v>Healthcare</c:v>
                </c:pt>
                <c:pt idx="2">
                  <c:v>BFSI</c:v>
                </c:pt>
                <c:pt idx="3">
                  <c:v>Media</c:v>
                </c:pt>
                <c:pt idx="4">
                  <c:v>Real estate</c:v>
                </c:pt>
                <c:pt idx="5">
                  <c:v>Utilities</c:v>
                </c:pt>
              </c:strCache>
            </c:strRef>
          </c:cat>
          <c:val>
            <c:numRef>
              <c:f>Sheet1!$B$2:$B$7</c:f>
              <c:numCache>
                <c:formatCode>General</c:formatCode>
                <c:ptCount val="6"/>
                <c:pt idx="0">
                  <c:v>28</c:v>
                </c:pt>
                <c:pt idx="1">
                  <c:v>11</c:v>
                </c:pt>
                <c:pt idx="2">
                  <c:v>36</c:v>
                </c:pt>
                <c:pt idx="3">
                  <c:v>8</c:v>
                </c:pt>
                <c:pt idx="4">
                  <c:v>7</c:v>
                </c:pt>
                <c:pt idx="5">
                  <c:v>10</c:v>
                </c:pt>
              </c:numCache>
            </c:numRef>
          </c:val>
        </c:ser>
        <c:dLbls>
          <c:showLegendKey val="0"/>
          <c:showVal val="0"/>
          <c:showCatName val="0"/>
          <c:showSerName val="0"/>
          <c:showPercent val="0"/>
          <c:showBubbleSize val="0"/>
        </c:dLbls>
        <c:gapWidth val="100"/>
        <c:axId val="219325056"/>
        <c:axId val="219325616"/>
      </c:barChart>
      <c:catAx>
        <c:axId val="219325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19325616"/>
        <c:crosses val="autoZero"/>
        <c:auto val="1"/>
        <c:lblAlgn val="ctr"/>
        <c:lblOffset val="100"/>
        <c:noMultiLvlLbl val="0"/>
      </c:catAx>
      <c:valAx>
        <c:axId val="219325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19325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Region wise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1"/>
            <c:invertIfNegative val="0"/>
            <c:bubble3D val="0"/>
          </c:dPt>
          <c:dPt>
            <c:idx val="2"/>
            <c:invertIfNegative val="0"/>
            <c:bubble3D val="0"/>
          </c:dPt>
          <c:dPt>
            <c:idx val="3"/>
            <c:invertIfNegative val="0"/>
            <c:bubble3D val="0"/>
          </c:dPt>
          <c:dPt>
            <c:idx val="4"/>
            <c:invertIfNegative val="0"/>
            <c:bubble3D val="0"/>
          </c:dPt>
          <c:dLbls>
            <c:dLbl>
              <c:idx val="4"/>
              <c:layout>
                <c:manualLayout>
                  <c:x val="7.6321908985222094E-3"/>
                  <c:y val="9.324965625644166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8937914530880176E-2"/>
                      <c:h val="9.6135094885574507E-2"/>
                    </c:manualLayout>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NA</c:v>
                </c:pt>
                <c:pt idx="1">
                  <c:v>APAC</c:v>
                </c:pt>
                <c:pt idx="2">
                  <c:v>EU</c:v>
                </c:pt>
                <c:pt idx="3">
                  <c:v>Africa</c:v>
                </c:pt>
                <c:pt idx="4">
                  <c:v>Australia</c:v>
                </c:pt>
              </c:strCache>
            </c:strRef>
          </c:cat>
          <c:val>
            <c:numRef>
              <c:f>Sheet1!$B$2:$B$6</c:f>
              <c:numCache>
                <c:formatCode>General</c:formatCode>
                <c:ptCount val="5"/>
                <c:pt idx="0">
                  <c:v>45</c:v>
                </c:pt>
                <c:pt idx="1">
                  <c:v>14</c:v>
                </c:pt>
                <c:pt idx="2">
                  <c:v>26</c:v>
                </c:pt>
                <c:pt idx="3">
                  <c:v>9</c:v>
                </c:pt>
                <c:pt idx="4">
                  <c:v>6</c:v>
                </c:pt>
              </c:numCache>
            </c:numRef>
          </c:val>
        </c:ser>
        <c:dLbls>
          <c:dLblPos val="inEnd"/>
          <c:showLegendKey val="0"/>
          <c:showVal val="1"/>
          <c:showCatName val="0"/>
          <c:showSerName val="0"/>
          <c:showPercent val="0"/>
          <c:showBubbleSize val="0"/>
        </c:dLbls>
        <c:gapWidth val="100"/>
        <c:overlap val="-24"/>
        <c:axId val="342392896"/>
        <c:axId val="342393456"/>
      </c:barChart>
      <c:catAx>
        <c:axId val="342392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42393456"/>
        <c:crosses val="autoZero"/>
        <c:auto val="1"/>
        <c:lblAlgn val="ctr"/>
        <c:lblOffset val="100"/>
        <c:noMultiLvlLbl val="0"/>
      </c:catAx>
      <c:valAx>
        <c:axId val="342393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42392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Sector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8599AB"/>
            </a:solidFill>
            <a:ln w="9525" cap="flat" cmpd="sng" algn="ctr">
              <a:solidFill>
                <a:schemeClr val="accent1">
                  <a:shade val="95000"/>
                </a:schemeClr>
              </a:solidFill>
              <a:round/>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5"/>
            <c:invertIfNegative val="0"/>
            <c:bubble3D val="0"/>
          </c:dPt>
          <c:cat>
            <c:strRef>
              <c:f>Sheet1!$A$2:$A$7</c:f>
              <c:strCache>
                <c:ptCount val="6"/>
                <c:pt idx="0">
                  <c:v>CPG F&amp;B</c:v>
                </c:pt>
                <c:pt idx="1">
                  <c:v>Healthcare</c:v>
                </c:pt>
                <c:pt idx="2">
                  <c:v>BFSI</c:v>
                </c:pt>
                <c:pt idx="3">
                  <c:v>Media</c:v>
                </c:pt>
                <c:pt idx="4">
                  <c:v>Real estate</c:v>
                </c:pt>
                <c:pt idx="5">
                  <c:v>Utilities</c:v>
                </c:pt>
              </c:strCache>
            </c:strRef>
          </c:cat>
          <c:val>
            <c:numRef>
              <c:f>Sheet1!$B$2:$B$7</c:f>
              <c:numCache>
                <c:formatCode>General</c:formatCode>
                <c:ptCount val="6"/>
                <c:pt idx="0">
                  <c:v>28</c:v>
                </c:pt>
                <c:pt idx="1">
                  <c:v>11</c:v>
                </c:pt>
                <c:pt idx="2">
                  <c:v>36</c:v>
                </c:pt>
                <c:pt idx="3">
                  <c:v>8</c:v>
                </c:pt>
                <c:pt idx="4">
                  <c:v>7</c:v>
                </c:pt>
                <c:pt idx="5">
                  <c:v>10</c:v>
                </c:pt>
              </c:numCache>
            </c:numRef>
          </c:val>
        </c:ser>
        <c:dLbls>
          <c:showLegendKey val="0"/>
          <c:showVal val="0"/>
          <c:showCatName val="0"/>
          <c:showSerName val="0"/>
          <c:showPercent val="0"/>
          <c:showBubbleSize val="0"/>
        </c:dLbls>
        <c:gapWidth val="100"/>
        <c:axId val="342395696"/>
        <c:axId val="342396256"/>
      </c:barChart>
      <c:catAx>
        <c:axId val="342395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42396256"/>
        <c:crosses val="autoZero"/>
        <c:auto val="1"/>
        <c:lblAlgn val="ctr"/>
        <c:lblOffset val="100"/>
        <c:noMultiLvlLbl val="0"/>
      </c:catAx>
      <c:valAx>
        <c:axId val="342396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42395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Region wise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1"/>
            <c:invertIfNegative val="0"/>
            <c:bubble3D val="0"/>
          </c:dPt>
          <c:dPt>
            <c:idx val="2"/>
            <c:invertIfNegative val="0"/>
            <c:bubble3D val="0"/>
          </c:dPt>
          <c:dPt>
            <c:idx val="3"/>
            <c:invertIfNegative val="0"/>
            <c:bubble3D val="0"/>
          </c:dPt>
          <c:dPt>
            <c:idx val="4"/>
            <c:invertIfNegative val="0"/>
            <c:bubble3D val="0"/>
          </c:dPt>
          <c:dLbls>
            <c:dLbl>
              <c:idx val="4"/>
              <c:layout>
                <c:manualLayout>
                  <c:x val="-7.6321908985222094E-3"/>
                  <c:y val="8.834730567584123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NA</c:v>
                </c:pt>
                <c:pt idx="1">
                  <c:v>APAC</c:v>
                </c:pt>
                <c:pt idx="2">
                  <c:v>EU</c:v>
                </c:pt>
                <c:pt idx="3">
                  <c:v>Africa</c:v>
                </c:pt>
                <c:pt idx="4">
                  <c:v>Australia</c:v>
                </c:pt>
              </c:strCache>
            </c:strRef>
          </c:cat>
          <c:val>
            <c:numRef>
              <c:f>Sheet1!$B$2:$B$6</c:f>
              <c:numCache>
                <c:formatCode>General</c:formatCode>
                <c:ptCount val="5"/>
                <c:pt idx="0">
                  <c:v>45</c:v>
                </c:pt>
                <c:pt idx="1">
                  <c:v>14</c:v>
                </c:pt>
                <c:pt idx="2">
                  <c:v>26</c:v>
                </c:pt>
                <c:pt idx="3">
                  <c:v>9</c:v>
                </c:pt>
                <c:pt idx="4">
                  <c:v>6</c:v>
                </c:pt>
              </c:numCache>
            </c:numRef>
          </c:val>
        </c:ser>
        <c:dLbls>
          <c:showLegendKey val="0"/>
          <c:showVal val="0"/>
          <c:showCatName val="0"/>
          <c:showSerName val="0"/>
          <c:showPercent val="0"/>
          <c:showBubbleSize val="0"/>
        </c:dLbls>
        <c:gapWidth val="100"/>
        <c:overlap val="-24"/>
        <c:axId val="342398496"/>
        <c:axId val="342399056"/>
      </c:barChart>
      <c:catAx>
        <c:axId val="34239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42399056"/>
        <c:crosses val="autoZero"/>
        <c:auto val="1"/>
        <c:lblAlgn val="ctr"/>
        <c:lblOffset val="100"/>
        <c:noMultiLvlLbl val="0"/>
      </c:catAx>
      <c:valAx>
        <c:axId val="342399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42398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16304409835099"/>
          <c:y val="8.4607287733820702E-2"/>
          <c:w val="0.73798480884738005"/>
          <c:h val="0.69518301700988105"/>
        </c:manualLayout>
      </c:layout>
      <c:lineChart>
        <c:grouping val="standard"/>
        <c:varyColors val="0"/>
        <c:ser>
          <c:idx val="0"/>
          <c:order val="0"/>
          <c:tx>
            <c:strRef>
              <c:f>Sheet1!$B$1</c:f>
              <c:strCache>
                <c:ptCount val="1"/>
                <c:pt idx="0">
                  <c:v>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trendline>
            <c:spPr>
              <a:ln w="31750" cap="rnd">
                <a:solidFill>
                  <a:schemeClr val="accent1"/>
                </a:solidFill>
                <a:prstDash val="sysDot"/>
              </a:ln>
              <a:effectLst/>
            </c:spPr>
            <c:trendlineType val="linear"/>
            <c:dispRSqr val="0"/>
            <c:dispEq val="0"/>
          </c:trendline>
          <c:cat>
            <c:numRef>
              <c:f>Sheet1!$A$2:$A$9</c:f>
              <c:numCache>
                <c:formatCode>General</c:formatCode>
                <c:ptCount val="8"/>
                <c:pt idx="0">
                  <c:v>1</c:v>
                </c:pt>
                <c:pt idx="1">
                  <c:v>2</c:v>
                </c:pt>
                <c:pt idx="2">
                  <c:v>3</c:v>
                </c:pt>
                <c:pt idx="3">
                  <c:v>4</c:v>
                </c:pt>
                <c:pt idx="4">
                  <c:v>5</c:v>
                </c:pt>
                <c:pt idx="5">
                  <c:v>6</c:v>
                </c:pt>
                <c:pt idx="6">
                  <c:v>7</c:v>
                </c:pt>
              </c:numCache>
            </c:numRef>
          </c:cat>
          <c:val>
            <c:numRef>
              <c:f>Sheet1!$B$2:$B$9</c:f>
              <c:numCache>
                <c:formatCode>General</c:formatCode>
                <c:ptCount val="8"/>
                <c:pt idx="0">
                  <c:v>3.5</c:v>
                </c:pt>
                <c:pt idx="1">
                  <c:v>3.1</c:v>
                </c:pt>
                <c:pt idx="2">
                  <c:v>3.4</c:v>
                </c:pt>
                <c:pt idx="3">
                  <c:v>3.2</c:v>
                </c:pt>
                <c:pt idx="4">
                  <c:v>3.75</c:v>
                </c:pt>
                <c:pt idx="5">
                  <c:v>4.0999999999999996</c:v>
                </c:pt>
                <c:pt idx="6">
                  <c:v>4.5</c:v>
                </c:pt>
              </c:numCache>
            </c:numRef>
          </c:val>
          <c:smooth val="0"/>
          <c:extLst xmlns:c16r2="http://schemas.microsoft.com/office/drawing/2015/06/chart">
            <c:ext xmlns:c16="http://schemas.microsoft.com/office/drawing/2014/chart" uri="{C3380CC4-5D6E-409C-BE32-E72D297353CC}">
              <c16:uniqueId val="{00000001-AC51-4520-8E7A-FB0FF81E71E4}"/>
            </c:ext>
          </c:extLst>
        </c:ser>
        <c:ser>
          <c:idx val="1"/>
          <c:order val="1"/>
          <c:tx>
            <c:strRef>
              <c:f>Sheet1!$C$1</c:f>
              <c:strCache>
                <c:ptCount val="1"/>
                <c:pt idx="0">
                  <c:v>Column1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Sheet1!$A$2:$A$9</c:f>
              <c:numCache>
                <c:formatCode>General</c:formatCode>
                <c:ptCount val="8"/>
                <c:pt idx="0">
                  <c:v>1</c:v>
                </c:pt>
                <c:pt idx="1">
                  <c:v>2</c:v>
                </c:pt>
                <c:pt idx="2">
                  <c:v>3</c:v>
                </c:pt>
                <c:pt idx="3">
                  <c:v>4</c:v>
                </c:pt>
                <c:pt idx="4">
                  <c:v>5</c:v>
                </c:pt>
                <c:pt idx="5">
                  <c:v>6</c:v>
                </c:pt>
                <c:pt idx="6">
                  <c:v>7</c:v>
                </c:pt>
              </c:numCache>
            </c:numRef>
          </c:cat>
          <c:val>
            <c:numRef>
              <c:f>Sheet1!$C$2:$C$9</c:f>
              <c:numCache>
                <c:formatCode>General</c:formatCode>
                <c:ptCount val="8"/>
              </c:numCache>
            </c:numRef>
          </c:val>
          <c:smooth val="0"/>
          <c:extLst xmlns:c16r2="http://schemas.microsoft.com/office/drawing/2015/06/chart">
            <c:ext xmlns:c16="http://schemas.microsoft.com/office/drawing/2014/chart" uri="{C3380CC4-5D6E-409C-BE32-E72D297353CC}">
              <c16:uniqueId val="{00000002-AC51-4520-8E7A-FB0FF81E71E4}"/>
            </c:ext>
          </c:extLst>
        </c:ser>
        <c:ser>
          <c:idx val="2"/>
          <c:order val="2"/>
          <c:tx>
            <c:strRef>
              <c:f>Sheet1!$D$1</c:f>
              <c:strCache>
                <c:ptCount val="1"/>
                <c:pt idx="0">
                  <c:v>Column2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Sheet1!$A$2:$A$9</c:f>
              <c:numCache>
                <c:formatCode>General</c:formatCode>
                <c:ptCount val="8"/>
                <c:pt idx="0">
                  <c:v>1</c:v>
                </c:pt>
                <c:pt idx="1">
                  <c:v>2</c:v>
                </c:pt>
                <c:pt idx="2">
                  <c:v>3</c:v>
                </c:pt>
                <c:pt idx="3">
                  <c:v>4</c:v>
                </c:pt>
                <c:pt idx="4">
                  <c:v>5</c:v>
                </c:pt>
                <c:pt idx="5">
                  <c:v>6</c:v>
                </c:pt>
                <c:pt idx="6">
                  <c:v>7</c:v>
                </c:pt>
              </c:numCache>
            </c:numRef>
          </c:cat>
          <c:val>
            <c:numRef>
              <c:f>Sheet1!$D$2:$D$9</c:f>
              <c:numCache>
                <c:formatCode>General</c:formatCode>
                <c:ptCount val="8"/>
              </c:numCache>
            </c:numRef>
          </c:val>
          <c:smooth val="0"/>
          <c:extLst xmlns:c16r2="http://schemas.microsoft.com/office/drawing/2015/06/chart">
            <c:ext xmlns:c16="http://schemas.microsoft.com/office/drawing/2014/chart" uri="{C3380CC4-5D6E-409C-BE32-E72D297353CC}">
              <c16:uniqueId val="{00000003-AC51-4520-8E7A-FB0FF81E71E4}"/>
            </c:ext>
          </c:extLst>
        </c:ser>
        <c:dLbls>
          <c:showLegendKey val="0"/>
          <c:showVal val="0"/>
          <c:showCatName val="0"/>
          <c:showSerName val="0"/>
          <c:showPercent val="0"/>
          <c:showBubbleSize val="0"/>
        </c:dLbls>
        <c:marker val="1"/>
        <c:smooth val="0"/>
        <c:axId val="283395792"/>
        <c:axId val="283396352"/>
      </c:lineChart>
      <c:catAx>
        <c:axId val="283395792"/>
        <c:scaling>
          <c:orientation val="minMax"/>
        </c:scaling>
        <c:delete val="1"/>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100" dirty="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Time</a:t>
                </a:r>
              </a:p>
            </c:rich>
          </c:tx>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out"/>
        <c:minorTickMark val="none"/>
        <c:tickLblPos val="nextTo"/>
        <c:crossAx val="283396352"/>
        <c:crosses val="autoZero"/>
        <c:auto val="1"/>
        <c:lblAlgn val="ctr"/>
        <c:lblOffset val="100"/>
        <c:noMultiLvlLbl val="0"/>
      </c:catAx>
      <c:valAx>
        <c:axId val="283396352"/>
        <c:scaling>
          <c:orientation val="minMax"/>
        </c:scaling>
        <c:delete val="1"/>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100" b="0" i="0" u="none" strike="noStrike" baseline="0" dirty="0" smtClean="0">
                    <a:solidFill>
                      <a:schemeClr val="bg1">
                        <a:lumMod val="65000"/>
                      </a:schemeClr>
                    </a:solidFill>
                    <a:effectLst/>
                    <a:latin typeface="Segoe UI" panose="020B0502040204020203" pitchFamily="34" charset="0"/>
                    <a:ea typeface="Segoe UI" panose="020B0502040204020203" pitchFamily="34" charset="0"/>
                    <a:cs typeface="Segoe UI" panose="020B0502040204020203" pitchFamily="34" charset="0"/>
                  </a:rPr>
                  <a:t>Potatoes</a:t>
                </a:r>
                <a:endParaRPr lang="en-US" sz="1100" dirty="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endParaRPr>
              </a:p>
            </c:rich>
          </c:tx>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crossAx val="283395792"/>
        <c:crosses val="autoZero"/>
        <c:crossBetween val="between"/>
      </c:valAx>
      <c:spPr>
        <a:solidFill>
          <a:schemeClr val="tx1">
            <a:lumMod val="20000"/>
            <a:lumOff val="80000"/>
          </a:schemeClr>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72240934924134"/>
          <c:y val="6.0767045532220891E-2"/>
          <c:w val="0.74153653222108162"/>
          <c:h val="0.69069573824099573"/>
        </c:manualLayout>
      </c:layout>
      <c:lineChart>
        <c:grouping val="standard"/>
        <c:varyColors val="0"/>
        <c:ser>
          <c:idx val="0"/>
          <c:order val="0"/>
          <c:tx>
            <c:strRef>
              <c:f>Sheet1!$B$1</c:f>
              <c:strCache>
                <c:ptCount val="1"/>
                <c:pt idx="0">
                  <c:v>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trendline>
            <c:spPr>
              <a:ln w="31750" cap="rnd">
                <a:solidFill>
                  <a:schemeClr val="accent1"/>
                </a:solidFill>
                <a:prstDash val="sysDot"/>
              </a:ln>
              <a:effectLst/>
            </c:spPr>
            <c:trendlineType val="linear"/>
            <c:dispRSqr val="0"/>
            <c:dispEq val="0"/>
          </c:trendline>
          <c:cat>
            <c:numRef>
              <c:f>Sheet1!$A$2:$A$9</c:f>
              <c:numCache>
                <c:formatCode>General</c:formatCode>
                <c:ptCount val="8"/>
                <c:pt idx="0">
                  <c:v>1</c:v>
                </c:pt>
                <c:pt idx="1">
                  <c:v>2</c:v>
                </c:pt>
                <c:pt idx="2">
                  <c:v>3</c:v>
                </c:pt>
                <c:pt idx="3">
                  <c:v>4</c:v>
                </c:pt>
                <c:pt idx="4">
                  <c:v>5</c:v>
                </c:pt>
                <c:pt idx="5">
                  <c:v>6</c:v>
                </c:pt>
                <c:pt idx="6">
                  <c:v>7</c:v>
                </c:pt>
              </c:numCache>
            </c:numRef>
          </c:cat>
          <c:val>
            <c:numRef>
              <c:f>Sheet1!$B$2:$B$9</c:f>
              <c:numCache>
                <c:formatCode>General</c:formatCode>
                <c:ptCount val="8"/>
                <c:pt idx="0">
                  <c:v>3.5</c:v>
                </c:pt>
                <c:pt idx="1">
                  <c:v>3.4</c:v>
                </c:pt>
                <c:pt idx="2">
                  <c:v>3.5</c:v>
                </c:pt>
                <c:pt idx="3">
                  <c:v>3.8</c:v>
                </c:pt>
                <c:pt idx="4">
                  <c:v>4.5</c:v>
                </c:pt>
                <c:pt idx="5">
                  <c:v>4.0999999999999996</c:v>
                </c:pt>
                <c:pt idx="6">
                  <c:v>4.5999999999999996</c:v>
                </c:pt>
              </c:numCache>
            </c:numRef>
          </c:val>
          <c:smooth val="0"/>
          <c:extLst xmlns:c16r2="http://schemas.microsoft.com/office/drawing/2015/06/chart">
            <c:ext xmlns:c16="http://schemas.microsoft.com/office/drawing/2014/chart" uri="{C3380CC4-5D6E-409C-BE32-E72D297353CC}">
              <c16:uniqueId val="{00000001-F4F1-4F99-9ACF-7613FB429BAD}"/>
            </c:ext>
          </c:extLst>
        </c:ser>
        <c:dLbls>
          <c:showLegendKey val="0"/>
          <c:showVal val="0"/>
          <c:showCatName val="0"/>
          <c:showSerName val="0"/>
          <c:showPercent val="0"/>
          <c:showBubbleSize val="0"/>
        </c:dLbls>
        <c:marker val="1"/>
        <c:smooth val="0"/>
        <c:axId val="283398592"/>
        <c:axId val="283399152"/>
      </c:lineChart>
      <c:catAx>
        <c:axId val="283398592"/>
        <c:scaling>
          <c:orientation val="minMax"/>
        </c:scaling>
        <c:delete val="1"/>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100" dirty="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Time</a:t>
                </a:r>
              </a:p>
            </c:rich>
          </c:tx>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out"/>
        <c:minorTickMark val="none"/>
        <c:tickLblPos val="nextTo"/>
        <c:crossAx val="283399152"/>
        <c:crosses val="autoZero"/>
        <c:auto val="1"/>
        <c:lblAlgn val="ctr"/>
        <c:lblOffset val="100"/>
        <c:noMultiLvlLbl val="0"/>
      </c:catAx>
      <c:valAx>
        <c:axId val="283399152"/>
        <c:scaling>
          <c:orientation val="minMax"/>
        </c:scaling>
        <c:delete val="1"/>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100" b="0" i="0" u="none" strike="noStrike" baseline="0" dirty="0" smtClean="0">
                    <a:solidFill>
                      <a:schemeClr val="bg1">
                        <a:lumMod val="65000"/>
                      </a:schemeClr>
                    </a:solidFill>
                    <a:effectLst/>
                    <a:latin typeface="Segoe UI" panose="020B0502040204020203" pitchFamily="34" charset="0"/>
                    <a:ea typeface="Segoe UI" panose="020B0502040204020203" pitchFamily="34" charset="0"/>
                    <a:cs typeface="Segoe UI" panose="020B0502040204020203" pitchFamily="34" charset="0"/>
                  </a:rPr>
                  <a:t>Oil trends</a:t>
                </a:r>
                <a:endParaRPr lang="en-US" sz="1100" dirty="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endParaRPr>
              </a:p>
            </c:rich>
          </c:tx>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crossAx val="283398592"/>
        <c:crosses val="autoZero"/>
        <c:crossBetween val="between"/>
      </c:valAx>
      <c:spPr>
        <a:solidFill>
          <a:schemeClr val="tx1">
            <a:lumMod val="40000"/>
            <a:lumOff val="60000"/>
          </a:schemeClr>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trendline>
            <c:spPr>
              <a:ln w="31750" cap="rnd">
                <a:solidFill>
                  <a:schemeClr val="accent1"/>
                </a:solidFill>
                <a:prstDash val="sysDot"/>
              </a:ln>
              <a:effectLst/>
            </c:spPr>
            <c:trendlineType val="linear"/>
            <c:dispRSqr val="0"/>
            <c:dispEq val="0"/>
          </c:trendline>
          <c:cat>
            <c:numRef>
              <c:f>Sheet1!$A$2:$A$9</c:f>
              <c:numCache>
                <c:formatCode>General</c:formatCode>
                <c:ptCount val="8"/>
                <c:pt idx="0">
                  <c:v>1</c:v>
                </c:pt>
                <c:pt idx="1">
                  <c:v>2</c:v>
                </c:pt>
                <c:pt idx="2">
                  <c:v>3</c:v>
                </c:pt>
                <c:pt idx="3">
                  <c:v>4</c:v>
                </c:pt>
                <c:pt idx="4">
                  <c:v>5</c:v>
                </c:pt>
                <c:pt idx="5">
                  <c:v>6</c:v>
                </c:pt>
                <c:pt idx="6">
                  <c:v>7</c:v>
                </c:pt>
              </c:numCache>
            </c:numRef>
          </c:cat>
          <c:val>
            <c:numRef>
              <c:f>Sheet1!$B$2:$B$9</c:f>
              <c:numCache>
                <c:formatCode>General</c:formatCode>
                <c:ptCount val="8"/>
                <c:pt idx="0">
                  <c:v>5.9</c:v>
                </c:pt>
                <c:pt idx="1">
                  <c:v>5.2</c:v>
                </c:pt>
                <c:pt idx="2">
                  <c:v>5.4</c:v>
                </c:pt>
                <c:pt idx="3">
                  <c:v>5.5</c:v>
                </c:pt>
                <c:pt idx="4">
                  <c:v>3.9</c:v>
                </c:pt>
                <c:pt idx="5">
                  <c:v>3.7</c:v>
                </c:pt>
                <c:pt idx="6">
                  <c:v>4.4000000000000004</c:v>
                </c:pt>
              </c:numCache>
            </c:numRef>
          </c:val>
          <c:smooth val="0"/>
          <c:extLst xmlns:c16r2="http://schemas.microsoft.com/office/drawing/2015/06/chart">
            <c:ext xmlns:c16="http://schemas.microsoft.com/office/drawing/2014/chart" uri="{C3380CC4-5D6E-409C-BE32-E72D297353CC}">
              <c16:uniqueId val="{00000001-F4F1-4F99-9ACF-7613FB429BAD}"/>
            </c:ext>
          </c:extLst>
        </c:ser>
        <c:dLbls>
          <c:showLegendKey val="0"/>
          <c:showVal val="0"/>
          <c:showCatName val="0"/>
          <c:showSerName val="0"/>
          <c:showPercent val="0"/>
          <c:showBubbleSize val="0"/>
        </c:dLbls>
        <c:marker val="1"/>
        <c:smooth val="0"/>
        <c:axId val="283401392"/>
        <c:axId val="504637872"/>
      </c:lineChart>
      <c:catAx>
        <c:axId val="283401392"/>
        <c:scaling>
          <c:orientation val="minMax"/>
        </c:scaling>
        <c:delete val="1"/>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100" dirty="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Time</a:t>
                </a:r>
              </a:p>
            </c:rich>
          </c:tx>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out"/>
        <c:minorTickMark val="none"/>
        <c:tickLblPos val="nextTo"/>
        <c:crossAx val="504637872"/>
        <c:crosses val="autoZero"/>
        <c:auto val="1"/>
        <c:lblAlgn val="ctr"/>
        <c:lblOffset val="100"/>
        <c:noMultiLvlLbl val="0"/>
      </c:catAx>
      <c:valAx>
        <c:axId val="504637872"/>
        <c:scaling>
          <c:orientation val="minMax"/>
        </c:scaling>
        <c:delete val="1"/>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100" b="0" i="0" u="none" strike="noStrike" baseline="0" dirty="0" smtClean="0">
                    <a:solidFill>
                      <a:schemeClr val="bg1">
                        <a:lumMod val="65000"/>
                      </a:schemeClr>
                    </a:solidFill>
                    <a:effectLst/>
                    <a:latin typeface="Segoe UI" panose="020B0502040204020203" pitchFamily="34" charset="0"/>
                    <a:ea typeface="Segoe UI" panose="020B0502040204020203" pitchFamily="34" charset="0"/>
                    <a:cs typeface="Segoe UI" panose="020B0502040204020203" pitchFamily="34" charset="0"/>
                  </a:rPr>
                  <a:t>Availability</a:t>
                </a:r>
                <a:endParaRPr lang="en-US" sz="1100" dirty="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endParaRPr>
              </a:p>
            </c:rich>
          </c:tx>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crossAx val="283401392"/>
        <c:crosses val="autoZero"/>
        <c:crossBetween val="between"/>
      </c:valAx>
      <c:spPr>
        <a:solidFill>
          <a:schemeClr val="bg2">
            <a:lumMod val="75000"/>
          </a:schemeClr>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Sector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5"/>
            <c:invertIfNegative val="0"/>
            <c:bubble3D val="0"/>
          </c:dPt>
          <c:cat>
            <c:strRef>
              <c:f>Sheet1!$A$2:$A$7</c:f>
              <c:strCache>
                <c:ptCount val="6"/>
                <c:pt idx="0">
                  <c:v>CPG F&amp;B</c:v>
                </c:pt>
                <c:pt idx="1">
                  <c:v>Healthcare</c:v>
                </c:pt>
                <c:pt idx="2">
                  <c:v>BFSI</c:v>
                </c:pt>
                <c:pt idx="3">
                  <c:v>Media</c:v>
                </c:pt>
                <c:pt idx="4">
                  <c:v>Real estate</c:v>
                </c:pt>
                <c:pt idx="5">
                  <c:v>Utilities</c:v>
                </c:pt>
              </c:strCache>
            </c:strRef>
          </c:cat>
          <c:val>
            <c:numRef>
              <c:f>Sheet1!$B$2:$B$7</c:f>
              <c:numCache>
                <c:formatCode>General</c:formatCode>
                <c:ptCount val="6"/>
                <c:pt idx="0">
                  <c:v>28</c:v>
                </c:pt>
                <c:pt idx="1">
                  <c:v>11</c:v>
                </c:pt>
                <c:pt idx="2">
                  <c:v>36</c:v>
                </c:pt>
                <c:pt idx="3">
                  <c:v>8</c:v>
                </c:pt>
                <c:pt idx="4">
                  <c:v>7</c:v>
                </c:pt>
                <c:pt idx="5">
                  <c:v>10</c:v>
                </c:pt>
              </c:numCache>
            </c:numRef>
          </c:val>
        </c:ser>
        <c:dLbls>
          <c:showLegendKey val="0"/>
          <c:showVal val="0"/>
          <c:showCatName val="0"/>
          <c:showSerName val="0"/>
          <c:showPercent val="0"/>
          <c:showBubbleSize val="0"/>
        </c:dLbls>
        <c:gapWidth val="100"/>
        <c:axId val="504640672"/>
        <c:axId val="504641232"/>
      </c:barChart>
      <c:catAx>
        <c:axId val="5046406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4641232"/>
        <c:crosses val="autoZero"/>
        <c:auto val="1"/>
        <c:lblAlgn val="ctr"/>
        <c:lblOffset val="100"/>
        <c:noMultiLvlLbl val="0"/>
      </c:catAx>
      <c:valAx>
        <c:axId val="5046412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4640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Region wise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1"/>
            <c:invertIfNegative val="0"/>
            <c:bubble3D val="0"/>
          </c:dPt>
          <c:dPt>
            <c:idx val="2"/>
            <c:invertIfNegative val="0"/>
            <c:bubble3D val="0"/>
          </c:dPt>
          <c:dPt>
            <c:idx val="3"/>
            <c:invertIfNegative val="0"/>
            <c:bubble3D val="0"/>
          </c:dPt>
          <c:dPt>
            <c:idx val="4"/>
            <c:invertIfNegative val="0"/>
            <c:bubble3D val="0"/>
          </c:dPt>
          <c:dLbls>
            <c:dLbl>
              <c:idx val="4"/>
              <c:layout>
                <c:manualLayout>
                  <c:x val="7.6321908985222094E-3"/>
                  <c:y val="9.324965625644166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8937914530880176E-2"/>
                      <c:h val="9.6135094885574507E-2"/>
                    </c:manualLayout>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NA</c:v>
                </c:pt>
                <c:pt idx="1">
                  <c:v>APAC</c:v>
                </c:pt>
                <c:pt idx="2">
                  <c:v>EU</c:v>
                </c:pt>
                <c:pt idx="3">
                  <c:v>Africa</c:v>
                </c:pt>
                <c:pt idx="4">
                  <c:v>Australia</c:v>
                </c:pt>
              </c:strCache>
            </c:strRef>
          </c:cat>
          <c:val>
            <c:numRef>
              <c:f>Sheet1!$B$2:$B$6</c:f>
              <c:numCache>
                <c:formatCode>General</c:formatCode>
                <c:ptCount val="5"/>
                <c:pt idx="0">
                  <c:v>45</c:v>
                </c:pt>
                <c:pt idx="1">
                  <c:v>14</c:v>
                </c:pt>
                <c:pt idx="2">
                  <c:v>26</c:v>
                </c:pt>
                <c:pt idx="3">
                  <c:v>9</c:v>
                </c:pt>
                <c:pt idx="4">
                  <c:v>6</c:v>
                </c:pt>
              </c:numCache>
            </c:numRef>
          </c:val>
        </c:ser>
        <c:dLbls>
          <c:dLblPos val="inEnd"/>
          <c:showLegendKey val="0"/>
          <c:showVal val="1"/>
          <c:showCatName val="0"/>
          <c:showSerName val="0"/>
          <c:showPercent val="0"/>
          <c:showBubbleSize val="0"/>
        </c:dLbls>
        <c:gapWidth val="100"/>
        <c:overlap val="-24"/>
        <c:axId val="504643472"/>
        <c:axId val="504644032"/>
      </c:barChart>
      <c:catAx>
        <c:axId val="50464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4644032"/>
        <c:crosses val="autoZero"/>
        <c:auto val="1"/>
        <c:lblAlgn val="ctr"/>
        <c:lblOffset val="100"/>
        <c:noMultiLvlLbl val="0"/>
      </c:catAx>
      <c:valAx>
        <c:axId val="504644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4643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Sector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8599AB"/>
            </a:solidFill>
            <a:ln w="9525" cap="flat" cmpd="sng" algn="ctr">
              <a:solidFill>
                <a:schemeClr val="accent1">
                  <a:shade val="95000"/>
                </a:schemeClr>
              </a:solidFill>
              <a:round/>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5"/>
            <c:invertIfNegative val="0"/>
            <c:bubble3D val="0"/>
          </c:dPt>
          <c:cat>
            <c:strRef>
              <c:f>Sheet1!$A$2:$A$7</c:f>
              <c:strCache>
                <c:ptCount val="6"/>
                <c:pt idx="0">
                  <c:v>CPG F&amp;B</c:v>
                </c:pt>
                <c:pt idx="1">
                  <c:v>Healthcare</c:v>
                </c:pt>
                <c:pt idx="2">
                  <c:v>BFSI</c:v>
                </c:pt>
                <c:pt idx="3">
                  <c:v>Media</c:v>
                </c:pt>
                <c:pt idx="4">
                  <c:v>Real estate</c:v>
                </c:pt>
                <c:pt idx="5">
                  <c:v>Utilities</c:v>
                </c:pt>
              </c:strCache>
            </c:strRef>
          </c:cat>
          <c:val>
            <c:numRef>
              <c:f>Sheet1!$B$2:$B$7</c:f>
              <c:numCache>
                <c:formatCode>General</c:formatCode>
                <c:ptCount val="6"/>
                <c:pt idx="0">
                  <c:v>28</c:v>
                </c:pt>
                <c:pt idx="1">
                  <c:v>11</c:v>
                </c:pt>
                <c:pt idx="2">
                  <c:v>36</c:v>
                </c:pt>
                <c:pt idx="3">
                  <c:v>8</c:v>
                </c:pt>
                <c:pt idx="4">
                  <c:v>7</c:v>
                </c:pt>
                <c:pt idx="5">
                  <c:v>10</c:v>
                </c:pt>
              </c:numCache>
            </c:numRef>
          </c:val>
        </c:ser>
        <c:dLbls>
          <c:showLegendKey val="0"/>
          <c:showVal val="0"/>
          <c:showCatName val="0"/>
          <c:showSerName val="0"/>
          <c:showPercent val="0"/>
          <c:showBubbleSize val="0"/>
        </c:dLbls>
        <c:gapWidth val="100"/>
        <c:axId val="506776400"/>
        <c:axId val="506776960"/>
      </c:barChart>
      <c:catAx>
        <c:axId val="5067764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6776960"/>
        <c:crosses val="autoZero"/>
        <c:auto val="1"/>
        <c:lblAlgn val="ctr"/>
        <c:lblOffset val="100"/>
        <c:noMultiLvlLbl val="0"/>
      </c:catAx>
      <c:valAx>
        <c:axId val="5067769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6776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Sector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5"/>
            <c:invertIfNegative val="0"/>
            <c:bubble3D val="0"/>
          </c:dPt>
          <c:cat>
            <c:strRef>
              <c:f>Sheet1!$A$2:$A$7</c:f>
              <c:strCache>
                <c:ptCount val="6"/>
                <c:pt idx="0">
                  <c:v>CPG F&amp;B</c:v>
                </c:pt>
                <c:pt idx="1">
                  <c:v>Healthcare</c:v>
                </c:pt>
                <c:pt idx="2">
                  <c:v>BFSI</c:v>
                </c:pt>
                <c:pt idx="3">
                  <c:v>Media</c:v>
                </c:pt>
                <c:pt idx="4">
                  <c:v>Real estate</c:v>
                </c:pt>
                <c:pt idx="5">
                  <c:v>Utilities</c:v>
                </c:pt>
              </c:strCache>
            </c:strRef>
          </c:cat>
          <c:val>
            <c:numRef>
              <c:f>Sheet1!$B$2:$B$7</c:f>
              <c:numCache>
                <c:formatCode>General</c:formatCode>
                <c:ptCount val="6"/>
                <c:pt idx="0">
                  <c:v>28</c:v>
                </c:pt>
                <c:pt idx="1">
                  <c:v>11</c:v>
                </c:pt>
                <c:pt idx="2">
                  <c:v>36</c:v>
                </c:pt>
                <c:pt idx="3">
                  <c:v>8</c:v>
                </c:pt>
                <c:pt idx="4">
                  <c:v>7</c:v>
                </c:pt>
                <c:pt idx="5">
                  <c:v>10</c:v>
                </c:pt>
              </c:numCache>
            </c:numRef>
          </c:val>
        </c:ser>
        <c:dLbls>
          <c:showLegendKey val="0"/>
          <c:showVal val="0"/>
          <c:showCatName val="0"/>
          <c:showSerName val="0"/>
          <c:showPercent val="0"/>
          <c:showBubbleSize val="0"/>
        </c:dLbls>
        <c:gapWidth val="100"/>
        <c:axId val="371034688"/>
        <c:axId val="371030768"/>
      </c:barChart>
      <c:catAx>
        <c:axId val="371034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1030768"/>
        <c:crosses val="autoZero"/>
        <c:auto val="1"/>
        <c:lblAlgn val="ctr"/>
        <c:lblOffset val="100"/>
        <c:noMultiLvlLbl val="0"/>
      </c:catAx>
      <c:valAx>
        <c:axId val="371030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1034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Region wise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1"/>
            <c:invertIfNegative val="0"/>
            <c:bubble3D val="0"/>
          </c:dPt>
          <c:dPt>
            <c:idx val="2"/>
            <c:invertIfNegative val="0"/>
            <c:bubble3D val="0"/>
          </c:dPt>
          <c:dPt>
            <c:idx val="3"/>
            <c:invertIfNegative val="0"/>
            <c:bubble3D val="0"/>
          </c:dPt>
          <c:dPt>
            <c:idx val="4"/>
            <c:invertIfNegative val="0"/>
            <c:bubble3D val="0"/>
          </c:dPt>
          <c:dLbls>
            <c:dLbl>
              <c:idx val="4"/>
              <c:layout>
                <c:manualLayout>
                  <c:x val="-7.6321908985222094E-3"/>
                  <c:y val="8.834730567584123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NA</c:v>
                </c:pt>
                <c:pt idx="1">
                  <c:v>APAC</c:v>
                </c:pt>
                <c:pt idx="2">
                  <c:v>EU</c:v>
                </c:pt>
                <c:pt idx="3">
                  <c:v>Africa</c:v>
                </c:pt>
                <c:pt idx="4">
                  <c:v>Australia</c:v>
                </c:pt>
              </c:strCache>
            </c:strRef>
          </c:cat>
          <c:val>
            <c:numRef>
              <c:f>Sheet1!$B$2:$B$6</c:f>
              <c:numCache>
                <c:formatCode>General</c:formatCode>
                <c:ptCount val="5"/>
                <c:pt idx="0">
                  <c:v>45</c:v>
                </c:pt>
                <c:pt idx="1">
                  <c:v>14</c:v>
                </c:pt>
                <c:pt idx="2">
                  <c:v>26</c:v>
                </c:pt>
                <c:pt idx="3">
                  <c:v>9</c:v>
                </c:pt>
                <c:pt idx="4">
                  <c:v>6</c:v>
                </c:pt>
              </c:numCache>
            </c:numRef>
          </c:val>
        </c:ser>
        <c:dLbls>
          <c:showLegendKey val="0"/>
          <c:showVal val="0"/>
          <c:showCatName val="0"/>
          <c:showSerName val="0"/>
          <c:showPercent val="0"/>
          <c:showBubbleSize val="0"/>
        </c:dLbls>
        <c:gapWidth val="100"/>
        <c:overlap val="-24"/>
        <c:axId val="506779200"/>
        <c:axId val="506779760"/>
      </c:barChart>
      <c:catAx>
        <c:axId val="50677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6779760"/>
        <c:crosses val="autoZero"/>
        <c:auto val="1"/>
        <c:lblAlgn val="ctr"/>
        <c:lblOffset val="100"/>
        <c:noMultiLvlLbl val="0"/>
      </c:catAx>
      <c:valAx>
        <c:axId val="506779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06779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71205805156708"/>
          <c:y val="0.17879629629629629"/>
          <c:w val="0.83815068704647211"/>
          <c:h val="0.59570647419072609"/>
        </c:manualLayout>
      </c:layout>
      <c:lineChart>
        <c:grouping val="standard"/>
        <c:varyColors val="0"/>
        <c:ser>
          <c:idx val="0"/>
          <c:order val="0"/>
          <c:tx>
            <c:strRef>
              <c:f>Sheet4!$K$3</c:f>
              <c:strCache>
                <c:ptCount val="1"/>
                <c:pt idx="0">
                  <c:v>Made with 100% North American Wheat</c:v>
                </c:pt>
              </c:strCache>
            </c:strRef>
          </c:tx>
          <c:spPr>
            <a:ln w="22225" cap="rnd">
              <a:solidFill>
                <a:schemeClr val="accent5"/>
              </a:solidFill>
              <a:prstDash val="sysDash"/>
              <a:round/>
            </a:ln>
            <a:effectLst/>
          </c:spPr>
          <c:marker>
            <c:symbol val="circle"/>
            <c:size val="4"/>
            <c:spPr>
              <a:solidFill>
                <a:schemeClr val="bg1">
                  <a:lumMod val="50000"/>
                </a:schemeClr>
              </a:solidFill>
              <a:ln w="9525">
                <a:noFill/>
              </a:ln>
              <a:effectLst/>
            </c:spPr>
          </c:marker>
          <c:cat>
            <c:numRef>
              <c:f>Sheet4!$L$2:$R$2</c:f>
              <c:numCache>
                <c:formatCode>mmm\-yy</c:formatCode>
                <c:ptCount val="7"/>
                <c:pt idx="0">
                  <c:v>42736</c:v>
                </c:pt>
                <c:pt idx="1">
                  <c:v>42767</c:v>
                </c:pt>
                <c:pt idx="2">
                  <c:v>42795</c:v>
                </c:pt>
                <c:pt idx="3">
                  <c:v>42826</c:v>
                </c:pt>
                <c:pt idx="4">
                  <c:v>42856</c:v>
                </c:pt>
                <c:pt idx="5">
                  <c:v>42887</c:v>
                </c:pt>
                <c:pt idx="6">
                  <c:v>42917</c:v>
                </c:pt>
              </c:numCache>
            </c:numRef>
          </c:cat>
          <c:val>
            <c:numRef>
              <c:f>Sheet4!$L$3:$R$3</c:f>
              <c:numCache>
                <c:formatCode>0</c:formatCode>
                <c:ptCount val="7"/>
                <c:pt idx="0">
                  <c:v>89.086504526496924</c:v>
                </c:pt>
                <c:pt idx="1">
                  <c:v>89.086504526496924</c:v>
                </c:pt>
                <c:pt idx="2">
                  <c:v>86.889997833485992</c:v>
                </c:pt>
                <c:pt idx="3">
                  <c:v>87.759851715686494</c:v>
                </c:pt>
                <c:pt idx="4">
                  <c:v>97.808449749540983</c:v>
                </c:pt>
                <c:pt idx="5">
                  <c:v>96.913999999999987</c:v>
                </c:pt>
                <c:pt idx="6" formatCode="General">
                  <c:v>94</c:v>
                </c:pt>
              </c:numCache>
            </c:numRef>
          </c:val>
          <c:smooth val="0"/>
          <c:extLst xmlns:c16r2="http://schemas.microsoft.com/office/drawing/2015/06/chart">
            <c:ext xmlns:c16="http://schemas.microsoft.com/office/drawing/2014/chart" uri="{C3380CC4-5D6E-409C-BE32-E72D297353CC}">
              <c16:uniqueId val="{00000000-B43B-44A2-8513-575778A66ECB}"/>
            </c:ext>
          </c:extLst>
        </c:ser>
        <c:ser>
          <c:idx val="1"/>
          <c:order val="1"/>
          <c:tx>
            <c:strRef>
              <c:f>Sheet4!$K$4</c:f>
              <c:strCache>
                <c:ptCount val="1"/>
                <c:pt idx="0">
                  <c:v>Good Source of fiber &amp; 100% whole grain</c:v>
                </c:pt>
              </c:strCache>
            </c:strRef>
          </c:tx>
          <c:spPr>
            <a:ln w="19050" cap="rnd">
              <a:solidFill>
                <a:srgbClr val="00B0F0"/>
              </a:solidFill>
              <a:prstDash val="sysDash"/>
              <a:round/>
            </a:ln>
            <a:effectLst/>
          </c:spPr>
          <c:marker>
            <c:symbol val="triangle"/>
            <c:size val="4"/>
            <c:spPr>
              <a:solidFill>
                <a:srgbClr val="00B0F0"/>
              </a:solidFill>
              <a:ln w="9525">
                <a:solidFill>
                  <a:srgbClr val="00B0F0"/>
                </a:solidFill>
              </a:ln>
              <a:effectLst/>
            </c:spPr>
          </c:marker>
          <c:cat>
            <c:numRef>
              <c:f>Sheet4!$L$2:$R$2</c:f>
              <c:numCache>
                <c:formatCode>mmm\-yy</c:formatCode>
                <c:ptCount val="7"/>
                <c:pt idx="0">
                  <c:v>42736</c:v>
                </c:pt>
                <c:pt idx="1">
                  <c:v>42767</c:v>
                </c:pt>
                <c:pt idx="2">
                  <c:v>42795</c:v>
                </c:pt>
                <c:pt idx="3">
                  <c:v>42826</c:v>
                </c:pt>
                <c:pt idx="4">
                  <c:v>42856</c:v>
                </c:pt>
                <c:pt idx="5">
                  <c:v>42887</c:v>
                </c:pt>
                <c:pt idx="6">
                  <c:v>42917</c:v>
                </c:pt>
              </c:numCache>
            </c:numRef>
          </c:cat>
          <c:val>
            <c:numRef>
              <c:f>Sheet4!$L$4:$R$4</c:f>
              <c:numCache>
                <c:formatCode>0</c:formatCode>
                <c:ptCount val="7"/>
                <c:pt idx="0">
                  <c:v>74.156751665258042</c:v>
                </c:pt>
                <c:pt idx="1">
                  <c:v>74.156751665258042</c:v>
                </c:pt>
                <c:pt idx="2">
                  <c:v>74.156751665258042</c:v>
                </c:pt>
                <c:pt idx="3">
                  <c:v>87</c:v>
                </c:pt>
                <c:pt idx="4">
                  <c:v>86.6331985833163</c:v>
                </c:pt>
                <c:pt idx="5">
                  <c:v>82.475999999999999</c:v>
                </c:pt>
                <c:pt idx="6" formatCode="General">
                  <c:v>87</c:v>
                </c:pt>
              </c:numCache>
            </c:numRef>
          </c:val>
          <c:smooth val="0"/>
          <c:extLst xmlns:c16r2="http://schemas.microsoft.com/office/drawing/2015/06/chart">
            <c:ext xmlns:c16="http://schemas.microsoft.com/office/drawing/2014/chart" uri="{C3380CC4-5D6E-409C-BE32-E72D297353CC}">
              <c16:uniqueId val="{00000001-B43B-44A2-8513-575778A66ECB}"/>
            </c:ext>
          </c:extLst>
        </c:ser>
        <c:ser>
          <c:idx val="3"/>
          <c:order val="2"/>
          <c:tx>
            <c:strRef>
              <c:f>Sheet4!$K$6</c:f>
              <c:strCache>
                <c:ptCount val="1"/>
                <c:pt idx="0">
                  <c:v>More frosting than other biscuit cereals</c:v>
                </c:pt>
              </c:strCache>
            </c:strRef>
          </c:tx>
          <c:spPr>
            <a:ln w="19050" cap="rnd">
              <a:solidFill>
                <a:srgbClr val="002060"/>
              </a:solidFill>
              <a:prstDash val="sysDash"/>
              <a:round/>
            </a:ln>
            <a:effectLst/>
          </c:spPr>
          <c:marker>
            <c:symbol val="plus"/>
            <c:size val="4"/>
            <c:spPr>
              <a:noFill/>
              <a:ln w="9525">
                <a:solidFill>
                  <a:srgbClr val="002060"/>
                </a:solidFill>
              </a:ln>
              <a:effectLst/>
            </c:spPr>
          </c:marker>
          <c:cat>
            <c:numRef>
              <c:f>Sheet4!$L$2:$R$2</c:f>
              <c:numCache>
                <c:formatCode>mmm\-yy</c:formatCode>
                <c:ptCount val="7"/>
                <c:pt idx="0">
                  <c:v>42736</c:v>
                </c:pt>
                <c:pt idx="1">
                  <c:v>42767</c:v>
                </c:pt>
                <c:pt idx="2">
                  <c:v>42795</c:v>
                </c:pt>
                <c:pt idx="3">
                  <c:v>42826</c:v>
                </c:pt>
                <c:pt idx="4">
                  <c:v>42856</c:v>
                </c:pt>
                <c:pt idx="5">
                  <c:v>42887</c:v>
                </c:pt>
                <c:pt idx="6">
                  <c:v>42917</c:v>
                </c:pt>
              </c:numCache>
            </c:numRef>
          </c:cat>
          <c:val>
            <c:numRef>
              <c:f>Sheet4!$L$6:$R$6</c:f>
              <c:numCache>
                <c:formatCode>0</c:formatCode>
                <c:ptCount val="7"/>
                <c:pt idx="0">
                  <c:v>51.456886110545426</c:v>
                </c:pt>
                <c:pt idx="1">
                  <c:v>44.545272494593263</c:v>
                </c:pt>
                <c:pt idx="2">
                  <c:v>48.111720346590523</c:v>
                </c:pt>
                <c:pt idx="3">
                  <c:v>44.339999999999996</c:v>
                </c:pt>
                <c:pt idx="4">
                  <c:v>47.461766881934793</c:v>
                </c:pt>
                <c:pt idx="5">
                  <c:v>35.584000000000003</c:v>
                </c:pt>
                <c:pt idx="6" formatCode="General">
                  <c:v>32</c:v>
                </c:pt>
              </c:numCache>
            </c:numRef>
          </c:val>
          <c:smooth val="0"/>
          <c:extLst xmlns:c16r2="http://schemas.microsoft.com/office/drawing/2015/06/chart">
            <c:ext xmlns:c16="http://schemas.microsoft.com/office/drawing/2014/chart" uri="{C3380CC4-5D6E-409C-BE32-E72D297353CC}">
              <c16:uniqueId val="{00000003-B43B-44A2-8513-575778A66ECB}"/>
            </c:ext>
          </c:extLst>
        </c:ser>
        <c:ser>
          <c:idx val="4"/>
          <c:order val="3"/>
          <c:tx>
            <c:strRef>
              <c:f>Sheet4!$K$16</c:f>
              <c:strCache>
                <c:ptCount val="1"/>
                <c:pt idx="0">
                  <c:v>Made with 100% North American Wheat</c:v>
                </c:pt>
              </c:strCache>
            </c:strRef>
          </c:tx>
          <c:spPr>
            <a:ln w="15875" cap="rnd">
              <a:solidFill>
                <a:schemeClr val="accent5"/>
              </a:solidFill>
              <a:round/>
            </a:ln>
            <a:effectLst/>
          </c:spPr>
          <c:marker>
            <c:symbol val="circle"/>
            <c:size val="4"/>
            <c:spPr>
              <a:solidFill>
                <a:schemeClr val="accent5"/>
              </a:solidFill>
              <a:ln w="9525">
                <a:solidFill>
                  <a:schemeClr val="accent5"/>
                </a:solidFill>
              </a:ln>
              <a:effectLst/>
            </c:spPr>
          </c:marker>
          <c:cat>
            <c:numRef>
              <c:f>Sheet4!$L$2:$R$2</c:f>
              <c:numCache>
                <c:formatCode>mmm\-yy</c:formatCode>
                <c:ptCount val="7"/>
                <c:pt idx="0">
                  <c:v>42736</c:v>
                </c:pt>
                <c:pt idx="1">
                  <c:v>42767</c:v>
                </c:pt>
                <c:pt idx="2">
                  <c:v>42795</c:v>
                </c:pt>
                <c:pt idx="3">
                  <c:v>42826</c:v>
                </c:pt>
                <c:pt idx="4">
                  <c:v>42856</c:v>
                </c:pt>
                <c:pt idx="5">
                  <c:v>42887</c:v>
                </c:pt>
                <c:pt idx="6">
                  <c:v>42917</c:v>
                </c:pt>
              </c:numCache>
            </c:numRef>
          </c:cat>
          <c:val>
            <c:numRef>
              <c:f>Sheet4!$L$16:$R$16</c:f>
              <c:numCache>
                <c:formatCode>0</c:formatCode>
                <c:ptCount val="7"/>
                <c:pt idx="0">
                  <c:v>74.086504526496924</c:v>
                </c:pt>
                <c:pt idx="1">
                  <c:v>82.086504526496924</c:v>
                </c:pt>
                <c:pt idx="2">
                  <c:v>83.889997833485992</c:v>
                </c:pt>
                <c:pt idx="3">
                  <c:v>92.759851715686494</c:v>
                </c:pt>
                <c:pt idx="4">
                  <c:v>87.808449749540983</c:v>
                </c:pt>
                <c:pt idx="5">
                  <c:v>87.913999999999987</c:v>
                </c:pt>
                <c:pt idx="6">
                  <c:v>84</c:v>
                </c:pt>
              </c:numCache>
            </c:numRef>
          </c:val>
          <c:smooth val="0"/>
          <c:extLst xmlns:c16r2="http://schemas.microsoft.com/office/drawing/2015/06/chart">
            <c:ext xmlns:c16="http://schemas.microsoft.com/office/drawing/2014/chart" uri="{C3380CC4-5D6E-409C-BE32-E72D297353CC}">
              <c16:uniqueId val="{00000004-B43B-44A2-8513-575778A66ECB}"/>
            </c:ext>
          </c:extLst>
        </c:ser>
        <c:ser>
          <c:idx val="5"/>
          <c:order val="4"/>
          <c:tx>
            <c:strRef>
              <c:f>Sheet4!$K$17</c:f>
              <c:strCache>
                <c:ptCount val="1"/>
                <c:pt idx="0">
                  <c:v>Good Source of fiber &amp; 100% whole grain</c:v>
                </c:pt>
              </c:strCache>
            </c:strRef>
          </c:tx>
          <c:spPr>
            <a:ln w="19050" cap="rnd">
              <a:solidFill>
                <a:srgbClr val="00B0F0"/>
              </a:solidFill>
              <a:round/>
            </a:ln>
            <a:effectLst/>
          </c:spPr>
          <c:marker>
            <c:symbol val="triangle"/>
            <c:size val="4"/>
            <c:spPr>
              <a:solidFill>
                <a:srgbClr val="00B0F0"/>
              </a:solidFill>
              <a:ln w="9525">
                <a:solidFill>
                  <a:srgbClr val="00B0F0"/>
                </a:solidFill>
              </a:ln>
              <a:effectLst/>
            </c:spPr>
          </c:marker>
          <c:cat>
            <c:numRef>
              <c:f>Sheet4!$L$2:$R$2</c:f>
              <c:numCache>
                <c:formatCode>mmm\-yy</c:formatCode>
                <c:ptCount val="7"/>
                <c:pt idx="0">
                  <c:v>42736</c:v>
                </c:pt>
                <c:pt idx="1">
                  <c:v>42767</c:v>
                </c:pt>
                <c:pt idx="2">
                  <c:v>42795</c:v>
                </c:pt>
                <c:pt idx="3">
                  <c:v>42826</c:v>
                </c:pt>
                <c:pt idx="4">
                  <c:v>42856</c:v>
                </c:pt>
                <c:pt idx="5">
                  <c:v>42887</c:v>
                </c:pt>
                <c:pt idx="6">
                  <c:v>42917</c:v>
                </c:pt>
              </c:numCache>
            </c:numRef>
          </c:cat>
          <c:val>
            <c:numRef>
              <c:f>Sheet4!$L$17:$R$17</c:f>
              <c:numCache>
                <c:formatCode>0</c:formatCode>
                <c:ptCount val="7"/>
                <c:pt idx="0">
                  <c:v>78.156751665258042</c:v>
                </c:pt>
                <c:pt idx="1">
                  <c:v>77.156751665258042</c:v>
                </c:pt>
                <c:pt idx="2">
                  <c:v>74.156751665258042</c:v>
                </c:pt>
                <c:pt idx="3">
                  <c:v>82</c:v>
                </c:pt>
                <c:pt idx="4">
                  <c:v>83.6331985833163</c:v>
                </c:pt>
                <c:pt idx="5">
                  <c:v>80.475999999999999</c:v>
                </c:pt>
                <c:pt idx="6">
                  <c:v>73</c:v>
                </c:pt>
              </c:numCache>
            </c:numRef>
          </c:val>
          <c:smooth val="0"/>
          <c:extLst xmlns:c16r2="http://schemas.microsoft.com/office/drawing/2015/06/chart">
            <c:ext xmlns:c16="http://schemas.microsoft.com/office/drawing/2014/chart" uri="{C3380CC4-5D6E-409C-BE32-E72D297353CC}">
              <c16:uniqueId val="{00000005-B43B-44A2-8513-575778A66ECB}"/>
            </c:ext>
          </c:extLst>
        </c:ser>
        <c:ser>
          <c:idx val="6"/>
          <c:order val="5"/>
          <c:tx>
            <c:strRef>
              <c:f>Sheet4!$K$18</c:f>
              <c:strCache>
                <c:ptCount val="1"/>
                <c:pt idx="0">
                  <c:v>Nourish yourself with frosty cereal</c:v>
                </c:pt>
              </c:strCache>
            </c:strRef>
          </c:tx>
          <c:spPr>
            <a:ln w="19050" cap="rnd">
              <a:solidFill>
                <a:schemeClr val="accent2">
                  <a:lumMod val="75000"/>
                </a:schemeClr>
              </a:solidFill>
              <a:round/>
            </a:ln>
            <a:effectLst/>
          </c:spPr>
          <c:marker>
            <c:symbol val="star"/>
            <c:size val="4"/>
            <c:spPr>
              <a:solidFill>
                <a:schemeClr val="accent2">
                  <a:lumMod val="75000"/>
                </a:schemeClr>
              </a:solidFill>
              <a:ln w="9525">
                <a:solidFill>
                  <a:schemeClr val="accent2">
                    <a:lumMod val="75000"/>
                  </a:schemeClr>
                </a:solidFill>
              </a:ln>
              <a:effectLst/>
            </c:spPr>
          </c:marker>
          <c:cat>
            <c:numRef>
              <c:f>Sheet4!$L$2:$R$2</c:f>
              <c:numCache>
                <c:formatCode>mmm\-yy</c:formatCode>
                <c:ptCount val="7"/>
                <c:pt idx="0">
                  <c:v>42736</c:v>
                </c:pt>
                <c:pt idx="1">
                  <c:v>42767</c:v>
                </c:pt>
                <c:pt idx="2">
                  <c:v>42795</c:v>
                </c:pt>
                <c:pt idx="3">
                  <c:v>42826</c:v>
                </c:pt>
                <c:pt idx="4">
                  <c:v>42856</c:v>
                </c:pt>
                <c:pt idx="5">
                  <c:v>42887</c:v>
                </c:pt>
                <c:pt idx="6">
                  <c:v>42917</c:v>
                </c:pt>
              </c:numCache>
            </c:numRef>
          </c:cat>
          <c:val>
            <c:numRef>
              <c:f>Sheet4!$L$18:$R$18</c:f>
              <c:numCache>
                <c:formatCode>0</c:formatCode>
                <c:ptCount val="7"/>
                <c:pt idx="0">
                  <c:v>57.334130106331038</c:v>
                </c:pt>
                <c:pt idx="1">
                  <c:v>48</c:v>
                </c:pt>
                <c:pt idx="2">
                  <c:v>55.325374544451854</c:v>
                </c:pt>
                <c:pt idx="3">
                  <c:v>45</c:v>
                </c:pt>
                <c:pt idx="4">
                  <c:v>65</c:v>
                </c:pt>
                <c:pt idx="5">
                  <c:v>72</c:v>
                </c:pt>
                <c:pt idx="6">
                  <c:v>86</c:v>
                </c:pt>
              </c:numCache>
            </c:numRef>
          </c:val>
          <c:smooth val="0"/>
          <c:extLst xmlns:c16r2="http://schemas.microsoft.com/office/drawing/2015/06/chart">
            <c:ext xmlns:c16="http://schemas.microsoft.com/office/drawing/2014/chart" uri="{C3380CC4-5D6E-409C-BE32-E72D297353CC}">
              <c16:uniqueId val="{00000006-B43B-44A2-8513-575778A66ECB}"/>
            </c:ext>
          </c:extLst>
        </c:ser>
        <c:dLbls>
          <c:showLegendKey val="0"/>
          <c:showVal val="0"/>
          <c:showCatName val="0"/>
          <c:showSerName val="0"/>
          <c:showPercent val="0"/>
          <c:showBubbleSize val="0"/>
        </c:dLbls>
        <c:marker val="1"/>
        <c:smooth val="0"/>
        <c:axId val="488230944"/>
        <c:axId val="488239904"/>
      </c:lineChart>
      <c:dateAx>
        <c:axId val="48823094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488239904"/>
        <c:crosses val="autoZero"/>
        <c:auto val="1"/>
        <c:lblOffset val="100"/>
        <c:baseTimeUnit val="months"/>
      </c:dateAx>
      <c:valAx>
        <c:axId val="488239904"/>
        <c:scaling>
          <c:orientation val="minMax"/>
          <c:max val="100"/>
        </c:scaling>
        <c:delete val="1"/>
        <c:axPos val="l"/>
        <c:numFmt formatCode="0" sourceLinked="1"/>
        <c:majorTickMark val="none"/>
        <c:minorTickMark val="none"/>
        <c:tickLblPos val="nextTo"/>
        <c:crossAx val="488230944"/>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Region wise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1"/>
            <c:invertIfNegative val="0"/>
            <c:bubble3D val="0"/>
          </c:dPt>
          <c:dPt>
            <c:idx val="2"/>
            <c:invertIfNegative val="0"/>
            <c:bubble3D val="0"/>
          </c:dPt>
          <c:dPt>
            <c:idx val="3"/>
            <c:invertIfNegative val="0"/>
            <c:bubble3D val="0"/>
          </c:dPt>
          <c:dPt>
            <c:idx val="4"/>
            <c:invertIfNegative val="0"/>
            <c:bubble3D val="0"/>
          </c:dPt>
          <c:dLbls>
            <c:dLbl>
              <c:idx val="4"/>
              <c:layout>
                <c:manualLayout>
                  <c:x val="-7.6321908985222094E-3"/>
                  <c:y val="8.834730567584123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NA</c:v>
                </c:pt>
                <c:pt idx="1">
                  <c:v>APAC</c:v>
                </c:pt>
                <c:pt idx="2">
                  <c:v>EU</c:v>
                </c:pt>
                <c:pt idx="3">
                  <c:v>Africa</c:v>
                </c:pt>
                <c:pt idx="4">
                  <c:v>Australia</c:v>
                </c:pt>
              </c:strCache>
            </c:strRef>
          </c:cat>
          <c:val>
            <c:numRef>
              <c:f>Sheet1!$B$2:$B$6</c:f>
              <c:numCache>
                <c:formatCode>General</c:formatCode>
                <c:ptCount val="5"/>
                <c:pt idx="0">
                  <c:v>45</c:v>
                </c:pt>
                <c:pt idx="1">
                  <c:v>14</c:v>
                </c:pt>
                <c:pt idx="2">
                  <c:v>26</c:v>
                </c:pt>
                <c:pt idx="3">
                  <c:v>9</c:v>
                </c:pt>
                <c:pt idx="4">
                  <c:v>6</c:v>
                </c:pt>
              </c:numCache>
            </c:numRef>
          </c:val>
        </c:ser>
        <c:dLbls>
          <c:showLegendKey val="0"/>
          <c:showVal val="0"/>
          <c:showCatName val="0"/>
          <c:showSerName val="0"/>
          <c:showPercent val="0"/>
          <c:showBubbleSize val="0"/>
        </c:dLbls>
        <c:gapWidth val="100"/>
        <c:overlap val="-24"/>
        <c:axId val="371028528"/>
        <c:axId val="375332336"/>
      </c:barChart>
      <c:catAx>
        <c:axId val="37102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5332336"/>
        <c:crosses val="autoZero"/>
        <c:auto val="1"/>
        <c:lblAlgn val="ctr"/>
        <c:lblOffset val="100"/>
        <c:noMultiLvlLbl val="0"/>
      </c:catAx>
      <c:valAx>
        <c:axId val="375332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1028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smtClean="0"/>
              <a:t>Conversations</a:t>
            </a:r>
            <a:r>
              <a:rPr lang="en-US" sz="1400" baseline="0" dirty="0" smtClean="0"/>
              <a:t> trends Growth rate</a:t>
            </a:r>
            <a:endParaRPr lang="en-US" sz="1400" dirty="0"/>
          </a:p>
        </c:rich>
      </c:tx>
      <c:layout>
        <c:manualLayout>
          <c:xMode val="edge"/>
          <c:yMode val="edge"/>
          <c:x val="0.29295387666684497"/>
          <c:y val="8.973873750138561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Health Foods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Sheet1!$A$2:$A$7</c:f>
              <c:strCache>
                <c:ptCount val="6"/>
                <c:pt idx="0">
                  <c:v>M1</c:v>
                </c:pt>
                <c:pt idx="1">
                  <c:v>M2</c:v>
                </c:pt>
                <c:pt idx="2">
                  <c:v>M3</c:v>
                </c:pt>
                <c:pt idx="3">
                  <c:v>M4</c:v>
                </c:pt>
                <c:pt idx="4">
                  <c:v>M5</c:v>
                </c:pt>
                <c:pt idx="5">
                  <c:v>M6</c:v>
                </c:pt>
              </c:strCache>
            </c:strRef>
          </c:cat>
          <c:val>
            <c:numRef>
              <c:f>Sheet1!$B$2:$B$7</c:f>
              <c:numCache>
                <c:formatCode>General</c:formatCode>
                <c:ptCount val="6"/>
                <c:pt idx="0">
                  <c:v>4.3</c:v>
                </c:pt>
                <c:pt idx="1">
                  <c:v>2.5</c:v>
                </c:pt>
                <c:pt idx="2">
                  <c:v>4.4000000000000004</c:v>
                </c:pt>
                <c:pt idx="3">
                  <c:v>4.7</c:v>
                </c:pt>
                <c:pt idx="4">
                  <c:v>4.5999999999999996</c:v>
                </c:pt>
                <c:pt idx="5">
                  <c:v>5.0999999999999996</c:v>
                </c:pt>
              </c:numCache>
            </c:numRef>
          </c:val>
          <c:smooth val="0"/>
        </c:ser>
        <c:ser>
          <c:idx val="1"/>
          <c:order val="1"/>
          <c:tx>
            <c:strRef>
              <c:f>Sheet1!$C$1</c:f>
              <c:strCache>
                <c:ptCount val="1"/>
                <c:pt idx="0">
                  <c:v>Zero calories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Sheet1!$A$2:$A$7</c:f>
              <c:strCache>
                <c:ptCount val="6"/>
                <c:pt idx="0">
                  <c:v>M1</c:v>
                </c:pt>
                <c:pt idx="1">
                  <c:v>M2</c:v>
                </c:pt>
                <c:pt idx="2">
                  <c:v>M3</c:v>
                </c:pt>
                <c:pt idx="3">
                  <c:v>M4</c:v>
                </c:pt>
                <c:pt idx="4">
                  <c:v>M5</c:v>
                </c:pt>
                <c:pt idx="5">
                  <c:v>M6</c:v>
                </c:pt>
              </c:strCache>
            </c:strRef>
          </c:cat>
          <c:val>
            <c:numRef>
              <c:f>Sheet1!$C$2:$C$7</c:f>
              <c:numCache>
                <c:formatCode>General</c:formatCode>
                <c:ptCount val="6"/>
                <c:pt idx="0">
                  <c:v>3.5</c:v>
                </c:pt>
                <c:pt idx="1">
                  <c:v>4.4000000000000004</c:v>
                </c:pt>
                <c:pt idx="2">
                  <c:v>3.2</c:v>
                </c:pt>
                <c:pt idx="3">
                  <c:v>3</c:v>
                </c:pt>
                <c:pt idx="4">
                  <c:v>3.7</c:v>
                </c:pt>
                <c:pt idx="5">
                  <c:v>4</c:v>
                </c:pt>
              </c:numCache>
            </c:numRef>
          </c:val>
          <c:smooth val="0"/>
        </c:ser>
        <c:ser>
          <c:idx val="2"/>
          <c:order val="2"/>
          <c:tx>
            <c:strRef>
              <c:f>Sheet1!$D$1</c:f>
              <c:strCache>
                <c:ptCount val="1"/>
                <c:pt idx="0">
                  <c:v>Natural</c:v>
                </c:pt>
              </c:strCache>
            </c:strRef>
          </c:tx>
          <c:spPr>
            <a:ln w="28575" cap="rnd">
              <a:solidFill>
                <a:schemeClr val="bg1">
                  <a:lumMod val="50000"/>
                </a:schemeClr>
              </a:solidFill>
              <a:round/>
            </a:ln>
            <a:effectLst/>
          </c:spPr>
          <c:marker>
            <c:symbol val="circle"/>
            <c:size val="5"/>
            <c:spPr>
              <a:solidFill>
                <a:schemeClr val="accent3"/>
              </a:solidFill>
              <a:ln w="9525">
                <a:solidFill>
                  <a:schemeClr val="bg1">
                    <a:lumMod val="50000"/>
                  </a:schemeClr>
                </a:solidFill>
              </a:ln>
              <a:effectLst/>
            </c:spPr>
          </c:marker>
          <c:cat>
            <c:strRef>
              <c:f>Sheet1!$A$2:$A$7</c:f>
              <c:strCache>
                <c:ptCount val="6"/>
                <c:pt idx="0">
                  <c:v>M1</c:v>
                </c:pt>
                <c:pt idx="1">
                  <c:v>M2</c:v>
                </c:pt>
                <c:pt idx="2">
                  <c:v>M3</c:v>
                </c:pt>
                <c:pt idx="3">
                  <c:v>M4</c:v>
                </c:pt>
                <c:pt idx="4">
                  <c:v>M5</c:v>
                </c:pt>
                <c:pt idx="5">
                  <c:v>M6</c:v>
                </c:pt>
              </c:strCache>
            </c:strRef>
          </c:cat>
          <c:val>
            <c:numRef>
              <c:f>Sheet1!$D$2:$D$7</c:f>
              <c:numCache>
                <c:formatCode>General</c:formatCode>
                <c:ptCount val="6"/>
                <c:pt idx="0">
                  <c:v>2</c:v>
                </c:pt>
                <c:pt idx="1">
                  <c:v>3.4</c:v>
                </c:pt>
                <c:pt idx="2">
                  <c:v>3</c:v>
                </c:pt>
                <c:pt idx="3">
                  <c:v>2.9</c:v>
                </c:pt>
                <c:pt idx="4">
                  <c:v>3.1</c:v>
                </c:pt>
                <c:pt idx="5">
                  <c:v>3.2</c:v>
                </c:pt>
              </c:numCache>
            </c:numRef>
          </c:val>
          <c:smooth val="0"/>
        </c:ser>
        <c:ser>
          <c:idx val="3"/>
          <c:order val="3"/>
          <c:tx>
            <c:strRef>
              <c:f>Sheet1!$E$1</c:f>
              <c:strCache>
                <c:ptCount val="1"/>
                <c:pt idx="0">
                  <c:v>Organic</c:v>
                </c:pt>
              </c:strCache>
            </c:strRef>
          </c:tx>
          <c:spPr>
            <a:ln w="28575" cap="rnd">
              <a:solidFill>
                <a:schemeClr val="bg1">
                  <a:lumMod val="65000"/>
                </a:schemeClr>
              </a:solidFill>
              <a:round/>
            </a:ln>
            <a:effectLst/>
          </c:spPr>
          <c:marker>
            <c:symbol val="circle"/>
            <c:size val="5"/>
            <c:spPr>
              <a:solidFill>
                <a:schemeClr val="accent4"/>
              </a:solidFill>
              <a:ln w="9525">
                <a:solidFill>
                  <a:schemeClr val="bg1">
                    <a:lumMod val="65000"/>
                  </a:schemeClr>
                </a:solidFill>
              </a:ln>
              <a:effectLst/>
            </c:spPr>
          </c:marker>
          <c:cat>
            <c:strRef>
              <c:f>Sheet1!$A$2:$A$7</c:f>
              <c:strCache>
                <c:ptCount val="6"/>
                <c:pt idx="0">
                  <c:v>M1</c:v>
                </c:pt>
                <c:pt idx="1">
                  <c:v>M2</c:v>
                </c:pt>
                <c:pt idx="2">
                  <c:v>M3</c:v>
                </c:pt>
                <c:pt idx="3">
                  <c:v>M4</c:v>
                </c:pt>
                <c:pt idx="4">
                  <c:v>M5</c:v>
                </c:pt>
                <c:pt idx="5">
                  <c:v>M6</c:v>
                </c:pt>
              </c:strCache>
            </c:strRef>
          </c:cat>
          <c:val>
            <c:numRef>
              <c:f>Sheet1!$E$2:$E$7</c:f>
              <c:numCache>
                <c:formatCode>General</c:formatCode>
                <c:ptCount val="6"/>
                <c:pt idx="0">
                  <c:v>1.2</c:v>
                </c:pt>
                <c:pt idx="1">
                  <c:v>3.3</c:v>
                </c:pt>
                <c:pt idx="2">
                  <c:v>5</c:v>
                </c:pt>
                <c:pt idx="3">
                  <c:v>2.9</c:v>
                </c:pt>
                <c:pt idx="4">
                  <c:v>3.4</c:v>
                </c:pt>
                <c:pt idx="5">
                  <c:v>2.8</c:v>
                </c:pt>
              </c:numCache>
            </c:numRef>
          </c:val>
          <c:smooth val="0"/>
        </c:ser>
        <c:ser>
          <c:idx val="4"/>
          <c:order val="4"/>
          <c:tx>
            <c:strRef>
              <c:f>Sheet1!$F$1</c:f>
              <c:strCache>
                <c:ptCount val="1"/>
                <c:pt idx="0">
                  <c:v>Cola</c:v>
                </c:pt>
              </c:strCache>
            </c:strRef>
          </c:tx>
          <c:spPr>
            <a:ln w="28575" cap="rnd">
              <a:solidFill>
                <a:srgbClr val="BDC55B"/>
              </a:solidFill>
              <a:round/>
            </a:ln>
            <a:effectLst/>
          </c:spPr>
          <c:marker>
            <c:symbol val="circle"/>
            <c:size val="5"/>
            <c:spPr>
              <a:solidFill>
                <a:schemeClr val="accent5"/>
              </a:solidFill>
              <a:ln w="9525">
                <a:solidFill>
                  <a:srgbClr val="BDC55B"/>
                </a:solidFill>
              </a:ln>
              <a:effectLst/>
            </c:spPr>
          </c:marker>
          <c:cat>
            <c:strRef>
              <c:f>Sheet1!$A$2:$A$7</c:f>
              <c:strCache>
                <c:ptCount val="6"/>
                <c:pt idx="0">
                  <c:v>M1</c:v>
                </c:pt>
                <c:pt idx="1">
                  <c:v>M2</c:v>
                </c:pt>
                <c:pt idx="2">
                  <c:v>M3</c:v>
                </c:pt>
                <c:pt idx="3">
                  <c:v>M4</c:v>
                </c:pt>
                <c:pt idx="4">
                  <c:v>M5</c:v>
                </c:pt>
                <c:pt idx="5">
                  <c:v>M6</c:v>
                </c:pt>
              </c:strCache>
            </c:strRef>
          </c:cat>
          <c:val>
            <c:numRef>
              <c:f>Sheet1!$F$2:$F$7</c:f>
              <c:numCache>
                <c:formatCode>General</c:formatCode>
                <c:ptCount val="6"/>
                <c:pt idx="0">
                  <c:v>4</c:v>
                </c:pt>
                <c:pt idx="1">
                  <c:v>3.4</c:v>
                </c:pt>
                <c:pt idx="2">
                  <c:v>3</c:v>
                </c:pt>
                <c:pt idx="3">
                  <c:v>2.9</c:v>
                </c:pt>
                <c:pt idx="4">
                  <c:v>2.7</c:v>
                </c:pt>
                <c:pt idx="5">
                  <c:v>1.6</c:v>
                </c:pt>
              </c:numCache>
            </c:numRef>
          </c:val>
          <c:smooth val="0"/>
        </c:ser>
        <c:dLbls>
          <c:showLegendKey val="0"/>
          <c:showVal val="0"/>
          <c:showCatName val="0"/>
          <c:showSerName val="0"/>
          <c:showPercent val="0"/>
          <c:showBubbleSize val="0"/>
        </c:dLbls>
        <c:marker val="1"/>
        <c:smooth val="0"/>
        <c:axId val="313226944"/>
        <c:axId val="313229744"/>
      </c:lineChart>
      <c:catAx>
        <c:axId val="31322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3229744"/>
        <c:crosses val="autoZero"/>
        <c:auto val="1"/>
        <c:lblAlgn val="ctr"/>
        <c:lblOffset val="100"/>
        <c:noMultiLvlLbl val="0"/>
      </c:catAx>
      <c:valAx>
        <c:axId val="3132297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13226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smtClean="0"/>
              <a:t>PepsiCo Conversations</a:t>
            </a:r>
            <a:r>
              <a:rPr lang="en-US" sz="1400" baseline="0" dirty="0" smtClean="0"/>
              <a:t> trends</a:t>
            </a:r>
            <a:endParaRPr lang="en-US" sz="1400" dirty="0"/>
          </a:p>
        </c:rich>
      </c:tx>
      <c:layout>
        <c:manualLayout>
          <c:xMode val="edge"/>
          <c:yMode val="edge"/>
          <c:x val="0.28313192987855251"/>
          <c:y val="2.672615164460531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Health Foods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Sheet1!$A$2:$A$7</c:f>
              <c:strCache>
                <c:ptCount val="6"/>
                <c:pt idx="0">
                  <c:v>M1</c:v>
                </c:pt>
                <c:pt idx="1">
                  <c:v>M2</c:v>
                </c:pt>
                <c:pt idx="2">
                  <c:v>M3</c:v>
                </c:pt>
                <c:pt idx="3">
                  <c:v>M4</c:v>
                </c:pt>
                <c:pt idx="4">
                  <c:v>M5</c:v>
                </c:pt>
                <c:pt idx="5">
                  <c:v>M6</c:v>
                </c:pt>
              </c:strCache>
            </c:strRef>
          </c:cat>
          <c:val>
            <c:numRef>
              <c:f>Sheet1!$B$2:$B$7</c:f>
              <c:numCache>
                <c:formatCode>General</c:formatCode>
                <c:ptCount val="6"/>
                <c:pt idx="0">
                  <c:v>2.1</c:v>
                </c:pt>
                <c:pt idx="1">
                  <c:v>2.5</c:v>
                </c:pt>
                <c:pt idx="2">
                  <c:v>3.5</c:v>
                </c:pt>
                <c:pt idx="3">
                  <c:v>6.7</c:v>
                </c:pt>
                <c:pt idx="4">
                  <c:v>7.1</c:v>
                </c:pt>
                <c:pt idx="5">
                  <c:v>8.6</c:v>
                </c:pt>
              </c:numCache>
            </c:numRef>
          </c:val>
          <c:smooth val="0"/>
        </c:ser>
        <c:ser>
          <c:idx val="1"/>
          <c:order val="1"/>
          <c:tx>
            <c:strRef>
              <c:f>Sheet1!$C$1</c:f>
              <c:strCache>
                <c:ptCount val="1"/>
                <c:pt idx="0">
                  <c:v>Zero calories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Sheet1!$A$2:$A$7</c:f>
              <c:strCache>
                <c:ptCount val="6"/>
                <c:pt idx="0">
                  <c:v>M1</c:v>
                </c:pt>
                <c:pt idx="1">
                  <c:v>M2</c:v>
                </c:pt>
                <c:pt idx="2">
                  <c:v>M3</c:v>
                </c:pt>
                <c:pt idx="3">
                  <c:v>M4</c:v>
                </c:pt>
                <c:pt idx="4">
                  <c:v>M5</c:v>
                </c:pt>
                <c:pt idx="5">
                  <c:v>M6</c:v>
                </c:pt>
              </c:strCache>
            </c:strRef>
          </c:cat>
          <c:val>
            <c:numRef>
              <c:f>Sheet1!$C$2:$C$7</c:f>
              <c:numCache>
                <c:formatCode>General</c:formatCode>
                <c:ptCount val="6"/>
                <c:pt idx="0">
                  <c:v>2.4</c:v>
                </c:pt>
                <c:pt idx="1">
                  <c:v>4.4000000000000004</c:v>
                </c:pt>
                <c:pt idx="2">
                  <c:v>1.8</c:v>
                </c:pt>
                <c:pt idx="3">
                  <c:v>2.8</c:v>
                </c:pt>
                <c:pt idx="4">
                  <c:v>1.8</c:v>
                </c:pt>
                <c:pt idx="5">
                  <c:v>2.8</c:v>
                </c:pt>
              </c:numCache>
            </c:numRef>
          </c:val>
          <c:smooth val="0"/>
        </c:ser>
        <c:ser>
          <c:idx val="2"/>
          <c:order val="2"/>
          <c:tx>
            <c:strRef>
              <c:f>Sheet1!$D$1</c:f>
              <c:strCache>
                <c:ptCount val="1"/>
                <c:pt idx="0">
                  <c:v>Natural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Sheet1!$A$2:$A$7</c:f>
              <c:strCache>
                <c:ptCount val="6"/>
                <c:pt idx="0">
                  <c:v>M1</c:v>
                </c:pt>
                <c:pt idx="1">
                  <c:v>M2</c:v>
                </c:pt>
                <c:pt idx="2">
                  <c:v>M3</c:v>
                </c:pt>
                <c:pt idx="3">
                  <c:v>M4</c:v>
                </c:pt>
                <c:pt idx="4">
                  <c:v>M5</c:v>
                </c:pt>
                <c:pt idx="5">
                  <c:v>M6</c:v>
                </c:pt>
              </c:strCache>
            </c:strRef>
          </c:cat>
          <c:val>
            <c:numRef>
              <c:f>Sheet1!$D$2:$D$7</c:f>
              <c:numCache>
                <c:formatCode>General</c:formatCode>
                <c:ptCount val="6"/>
                <c:pt idx="0">
                  <c:v>4</c:v>
                </c:pt>
                <c:pt idx="1">
                  <c:v>2</c:v>
                </c:pt>
                <c:pt idx="2">
                  <c:v>3</c:v>
                </c:pt>
                <c:pt idx="3">
                  <c:v>5</c:v>
                </c:pt>
                <c:pt idx="4">
                  <c:v>3</c:v>
                </c:pt>
                <c:pt idx="5">
                  <c:v>5</c:v>
                </c:pt>
              </c:numCache>
            </c:numRef>
          </c:val>
          <c:smooth val="0"/>
        </c:ser>
        <c:ser>
          <c:idx val="3"/>
          <c:order val="3"/>
          <c:tx>
            <c:strRef>
              <c:f>Sheet1!$E$1</c:f>
              <c:strCache>
                <c:ptCount val="1"/>
                <c:pt idx="0">
                  <c:v>Organic</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Sheet1!$A$2:$A$7</c:f>
              <c:strCache>
                <c:ptCount val="6"/>
                <c:pt idx="0">
                  <c:v>M1</c:v>
                </c:pt>
                <c:pt idx="1">
                  <c:v>M2</c:v>
                </c:pt>
                <c:pt idx="2">
                  <c:v>M3</c:v>
                </c:pt>
                <c:pt idx="3">
                  <c:v>M4</c:v>
                </c:pt>
                <c:pt idx="4">
                  <c:v>M5</c:v>
                </c:pt>
                <c:pt idx="5">
                  <c:v>M6</c:v>
                </c:pt>
              </c:strCache>
            </c:strRef>
          </c:cat>
          <c:val>
            <c:numRef>
              <c:f>Sheet1!$E$2:$E$7</c:f>
              <c:numCache>
                <c:formatCode>General</c:formatCode>
                <c:ptCount val="6"/>
                <c:pt idx="0">
                  <c:v>1</c:v>
                </c:pt>
                <c:pt idx="1">
                  <c:v>4.5</c:v>
                </c:pt>
                <c:pt idx="2">
                  <c:v>6</c:v>
                </c:pt>
                <c:pt idx="3">
                  <c:v>7</c:v>
                </c:pt>
                <c:pt idx="4">
                  <c:v>4</c:v>
                </c:pt>
                <c:pt idx="5">
                  <c:v>4.5</c:v>
                </c:pt>
              </c:numCache>
            </c:numRef>
          </c:val>
          <c:smooth val="0"/>
        </c:ser>
        <c:ser>
          <c:idx val="4"/>
          <c:order val="4"/>
          <c:tx>
            <c:strRef>
              <c:f>Sheet1!$F$1</c:f>
              <c:strCache>
                <c:ptCount val="1"/>
                <c:pt idx="0">
                  <c:v>Cola</c:v>
                </c:pt>
              </c:strCache>
            </c:strRef>
          </c:tx>
          <c:spPr>
            <a:ln w="28575" cap="rnd">
              <a:solidFill>
                <a:srgbClr val="BDC55B"/>
              </a:solidFill>
              <a:round/>
            </a:ln>
            <a:effectLst/>
          </c:spPr>
          <c:marker>
            <c:symbol val="circle"/>
            <c:size val="5"/>
            <c:spPr>
              <a:solidFill>
                <a:schemeClr val="accent5"/>
              </a:solidFill>
              <a:ln w="9525">
                <a:solidFill>
                  <a:srgbClr val="BDC55B"/>
                </a:solidFill>
              </a:ln>
              <a:effectLst/>
            </c:spPr>
          </c:marker>
          <c:cat>
            <c:strRef>
              <c:f>Sheet1!$A$2:$A$7</c:f>
              <c:strCache>
                <c:ptCount val="6"/>
                <c:pt idx="0">
                  <c:v>M1</c:v>
                </c:pt>
                <c:pt idx="1">
                  <c:v>M2</c:v>
                </c:pt>
                <c:pt idx="2">
                  <c:v>M3</c:v>
                </c:pt>
                <c:pt idx="3">
                  <c:v>M4</c:v>
                </c:pt>
                <c:pt idx="4">
                  <c:v>M5</c:v>
                </c:pt>
                <c:pt idx="5">
                  <c:v>M6</c:v>
                </c:pt>
              </c:strCache>
            </c:strRef>
          </c:cat>
          <c:val>
            <c:numRef>
              <c:f>Sheet1!$F$2:$F$7</c:f>
              <c:numCache>
                <c:formatCode>General</c:formatCode>
                <c:ptCount val="6"/>
                <c:pt idx="0">
                  <c:v>3.2</c:v>
                </c:pt>
                <c:pt idx="1">
                  <c:v>4.4000000000000004</c:v>
                </c:pt>
                <c:pt idx="2">
                  <c:v>3.1</c:v>
                </c:pt>
                <c:pt idx="3">
                  <c:v>1.4</c:v>
                </c:pt>
                <c:pt idx="4">
                  <c:v>6.1</c:v>
                </c:pt>
                <c:pt idx="5">
                  <c:v>2.8</c:v>
                </c:pt>
              </c:numCache>
            </c:numRef>
          </c:val>
          <c:smooth val="0"/>
        </c:ser>
        <c:dLbls>
          <c:showLegendKey val="0"/>
          <c:showVal val="0"/>
          <c:showCatName val="0"/>
          <c:showSerName val="0"/>
          <c:showPercent val="0"/>
          <c:showBubbleSize val="0"/>
        </c:dLbls>
        <c:marker val="1"/>
        <c:smooth val="0"/>
        <c:axId val="311848896"/>
        <c:axId val="373205216"/>
      </c:lineChart>
      <c:catAx>
        <c:axId val="31184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3205216"/>
        <c:crosses val="autoZero"/>
        <c:auto val="1"/>
        <c:lblAlgn val="ctr"/>
        <c:lblOffset val="100"/>
        <c:noMultiLvlLbl val="0"/>
      </c:catAx>
      <c:valAx>
        <c:axId val="3732052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118488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Sector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5"/>
            <c:invertIfNegative val="0"/>
            <c:bubble3D val="0"/>
          </c:dPt>
          <c:cat>
            <c:strRef>
              <c:f>Sheet1!$A$2:$A$7</c:f>
              <c:strCache>
                <c:ptCount val="6"/>
                <c:pt idx="0">
                  <c:v>CPG F&amp;B</c:v>
                </c:pt>
                <c:pt idx="1">
                  <c:v>Healthcare</c:v>
                </c:pt>
                <c:pt idx="2">
                  <c:v>BFSI</c:v>
                </c:pt>
                <c:pt idx="3">
                  <c:v>Media</c:v>
                </c:pt>
                <c:pt idx="4">
                  <c:v>Real estate</c:v>
                </c:pt>
                <c:pt idx="5">
                  <c:v>Utilities</c:v>
                </c:pt>
              </c:strCache>
            </c:strRef>
          </c:cat>
          <c:val>
            <c:numRef>
              <c:f>Sheet1!$B$2:$B$7</c:f>
              <c:numCache>
                <c:formatCode>General</c:formatCode>
                <c:ptCount val="6"/>
                <c:pt idx="0">
                  <c:v>28</c:v>
                </c:pt>
                <c:pt idx="1">
                  <c:v>11</c:v>
                </c:pt>
                <c:pt idx="2">
                  <c:v>36</c:v>
                </c:pt>
                <c:pt idx="3">
                  <c:v>8</c:v>
                </c:pt>
                <c:pt idx="4">
                  <c:v>7</c:v>
                </c:pt>
                <c:pt idx="5">
                  <c:v>10</c:v>
                </c:pt>
              </c:numCache>
            </c:numRef>
          </c:val>
        </c:ser>
        <c:dLbls>
          <c:showLegendKey val="0"/>
          <c:showVal val="0"/>
          <c:showCatName val="0"/>
          <c:showSerName val="0"/>
          <c:showPercent val="0"/>
          <c:showBubbleSize val="0"/>
        </c:dLbls>
        <c:gapWidth val="100"/>
        <c:axId val="373204096"/>
        <c:axId val="373203536"/>
      </c:barChart>
      <c:catAx>
        <c:axId val="3732040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3203536"/>
        <c:crosses val="autoZero"/>
        <c:auto val="1"/>
        <c:lblAlgn val="ctr"/>
        <c:lblOffset val="100"/>
        <c:noMultiLvlLbl val="0"/>
      </c:catAx>
      <c:valAx>
        <c:axId val="3732035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3204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Region wise contribution(%)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1"/>
            <c:invertIfNegative val="0"/>
            <c:bubble3D val="0"/>
          </c:dPt>
          <c:dPt>
            <c:idx val="2"/>
            <c:invertIfNegative val="0"/>
            <c:bubble3D val="0"/>
          </c:dPt>
          <c:dPt>
            <c:idx val="3"/>
            <c:invertIfNegative val="0"/>
            <c:bubble3D val="0"/>
          </c:dPt>
          <c:dPt>
            <c:idx val="4"/>
            <c:invertIfNegative val="0"/>
            <c:bubble3D val="0"/>
          </c:dPt>
          <c:dLbls>
            <c:dLbl>
              <c:idx val="4"/>
              <c:layout>
                <c:manualLayout>
                  <c:x val="-7.6321908985222094E-3"/>
                  <c:y val="8.834730567584123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NA</c:v>
                </c:pt>
                <c:pt idx="1">
                  <c:v>APAC</c:v>
                </c:pt>
                <c:pt idx="2">
                  <c:v>EU</c:v>
                </c:pt>
                <c:pt idx="3">
                  <c:v>Africa</c:v>
                </c:pt>
                <c:pt idx="4">
                  <c:v>Australia</c:v>
                </c:pt>
              </c:strCache>
            </c:strRef>
          </c:cat>
          <c:val>
            <c:numRef>
              <c:f>Sheet1!$B$2:$B$6</c:f>
              <c:numCache>
                <c:formatCode>General</c:formatCode>
                <c:ptCount val="5"/>
                <c:pt idx="0">
                  <c:v>45</c:v>
                </c:pt>
                <c:pt idx="1">
                  <c:v>14</c:v>
                </c:pt>
                <c:pt idx="2">
                  <c:v>26</c:v>
                </c:pt>
                <c:pt idx="3">
                  <c:v>9</c:v>
                </c:pt>
                <c:pt idx="4">
                  <c:v>6</c:v>
                </c:pt>
              </c:numCache>
            </c:numRef>
          </c:val>
        </c:ser>
        <c:dLbls>
          <c:showLegendKey val="0"/>
          <c:showVal val="0"/>
          <c:showCatName val="0"/>
          <c:showSerName val="0"/>
          <c:showPercent val="0"/>
          <c:showBubbleSize val="0"/>
        </c:dLbls>
        <c:gapWidth val="100"/>
        <c:overlap val="-24"/>
        <c:axId val="274381504"/>
        <c:axId val="274380944"/>
      </c:barChart>
      <c:catAx>
        <c:axId val="27438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74380944"/>
        <c:crosses val="autoZero"/>
        <c:auto val="1"/>
        <c:lblAlgn val="ctr"/>
        <c:lblOffset val="100"/>
        <c:noMultiLvlLbl val="0"/>
      </c:catAx>
      <c:valAx>
        <c:axId val="274380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74381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3</c:v>
                </c:pt>
                <c:pt idx="1">
                  <c:v>8</c:v>
                </c:pt>
                <c:pt idx="2">
                  <c:v>11</c:v>
                </c:pt>
                <c:pt idx="3">
                  <c:v>55</c:v>
                </c:pt>
                <c:pt idx="4">
                  <c:v>54</c:v>
                </c:pt>
                <c:pt idx="5">
                  <c:v>72</c:v>
                </c:pt>
              </c:numCache>
            </c:numRef>
          </c:val>
          <c:smooth val="0"/>
        </c:ser>
        <c:dLbls>
          <c:showLegendKey val="0"/>
          <c:showVal val="0"/>
          <c:showCatName val="0"/>
          <c:showSerName val="0"/>
          <c:showPercent val="0"/>
          <c:showBubbleSize val="0"/>
        </c:dLbls>
        <c:marker val="1"/>
        <c:smooth val="0"/>
        <c:axId val="81317152"/>
        <c:axId val="81319392"/>
      </c:lineChart>
      <c:catAx>
        <c:axId val="81317152"/>
        <c:scaling>
          <c:orientation val="minMax"/>
        </c:scaling>
        <c:delete val="1"/>
        <c:axPos val="b"/>
        <c:numFmt formatCode="General" sourceLinked="1"/>
        <c:majorTickMark val="none"/>
        <c:minorTickMark val="none"/>
        <c:tickLblPos val="nextTo"/>
        <c:crossAx val="81319392"/>
        <c:crosses val="autoZero"/>
        <c:auto val="1"/>
        <c:lblAlgn val="ctr"/>
        <c:lblOffset val="100"/>
        <c:noMultiLvlLbl val="0"/>
      </c:catAx>
      <c:valAx>
        <c:axId val="813193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1317152"/>
        <c:crosses val="autoZero"/>
        <c:crossBetween val="between"/>
      </c:valAx>
      <c:spPr>
        <a:noFill/>
        <a:ln>
          <a:noFill/>
        </a:ln>
        <a:effectLst/>
      </c:spPr>
    </c:plotArea>
    <c:plotVisOnly val="1"/>
    <c:dispBlanksAs val="gap"/>
    <c:showDLblsOverMax val="0"/>
  </c:chart>
  <c:spPr>
    <a:solidFill>
      <a:schemeClr val="bg1">
        <a:lumMod val="85000"/>
      </a:schemeClr>
    </a:solidFill>
    <a:ln>
      <a:solidFill>
        <a:schemeClr val="bg1">
          <a:lumMod val="7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8.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9.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0.20319</cdr:y>
    </cdr:to>
    <cdr:sp macro="" textlink="">
      <cdr:nvSpPr>
        <cdr:cNvPr id="2" name="Rectangle 1"/>
        <cdr:cNvSpPr/>
      </cdr:nvSpPr>
      <cdr:spPr>
        <a:xfrm xmlns:a="http://schemas.openxmlformats.org/drawingml/2006/main">
          <a:off x="-5943586" y="-3551444"/>
          <a:ext cx="5578874" cy="328732"/>
        </a:xfrm>
        <a:prstGeom xmlns:a="http://schemas.openxmlformats.org/drawingml/2006/main" prst="rect">
          <a:avLst/>
        </a:prstGeom>
        <a:noFill xmlns:a="http://schemas.openxmlformats.org/drawingml/2006/main"/>
        <a:ln xmlns:a="http://schemas.openxmlformats.org/drawingml/2006/main">
          <a:noFill/>
          <a:prstDash val="solid"/>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sz="1400" b="1" dirty="0" smtClean="0">
              <a:solidFill>
                <a:schemeClr val="accent1">
                  <a:lumMod val="75000"/>
                  <a:alpha val="67000"/>
                </a:schemeClr>
              </a:solidFill>
              <a:latin typeface="Segoe UI" panose="020B0502040204020203" pitchFamily="34" charset="0"/>
              <a:ea typeface="Segoe UI" panose="020B0502040204020203" pitchFamily="34" charset="0"/>
              <a:cs typeface="Segoe UI" panose="020B0502040204020203" pitchFamily="34" charset="0"/>
            </a:rPr>
            <a:t>PEPSICO DIGITAL SHARE</a:t>
          </a:r>
          <a:endParaRPr lang="en-US" sz="1400" b="1" dirty="0">
            <a:solidFill>
              <a:schemeClr val="accent1">
                <a:lumMod val="75000"/>
                <a:alpha val="67000"/>
              </a:schemeClr>
            </a:solidFill>
            <a:latin typeface="Segoe UI" panose="020B0502040204020203" pitchFamily="34" charset="0"/>
            <a:ea typeface="Segoe UI" panose="020B0502040204020203" pitchFamily="34" charset="0"/>
            <a:cs typeface="Segoe UI" panose="020B0502040204020203"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E9F8E7-70DE-42D1-8797-75AED43B30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28536231-E16C-439C-9F62-4B0125B70C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F78855-C875-460F-88DA-E1A620C9152B}" type="datetimeFigureOut">
              <a:rPr lang="en-US" smtClean="0"/>
              <a:t>12/5/2017</a:t>
            </a:fld>
            <a:endParaRPr lang="en-US"/>
          </a:p>
        </p:txBody>
      </p:sp>
      <p:sp>
        <p:nvSpPr>
          <p:cNvPr id="4" name="Footer Placeholder 3">
            <a:extLst>
              <a:ext uri="{FF2B5EF4-FFF2-40B4-BE49-F238E27FC236}">
                <a16:creationId xmlns:a16="http://schemas.microsoft.com/office/drawing/2014/main" xmlns="" id="{B63FD592-E9A1-4E5B-98FE-5CA6F86FF9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3E9BD231-1ACD-4591-8CBC-C957FAC3F4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71CF25-0DFD-4502-A748-2EEB48017986}" type="slidenum">
              <a:rPr lang="en-US" smtClean="0"/>
              <a:t>‹#›</a:t>
            </a:fld>
            <a:endParaRPr lang="en-US"/>
          </a:p>
        </p:txBody>
      </p:sp>
    </p:spTree>
    <p:extLst>
      <p:ext uri="{BB962C8B-B14F-4D97-AF65-F5344CB8AC3E}">
        <p14:creationId xmlns:p14="http://schemas.microsoft.com/office/powerpoint/2010/main" val="2874046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8D1B2-817F-433D-A0C2-DE25C2DD4A1E}" type="datetimeFigureOut">
              <a:rPr lang="en-US" smtClean="0"/>
              <a:t>12/5/2017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BBCC3-035C-4387-95D3-19CFC8C43534}" type="slidenum">
              <a:rPr lang="en-US" smtClean="0"/>
              <a:t>‹#›</a:t>
            </a:fld>
            <a:endParaRPr lang="en-US" dirty="0"/>
          </a:p>
        </p:txBody>
      </p:sp>
    </p:spTree>
    <p:extLst>
      <p:ext uri="{BB962C8B-B14F-4D97-AF65-F5344CB8AC3E}">
        <p14:creationId xmlns:p14="http://schemas.microsoft.com/office/powerpoint/2010/main" val="3337694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9EF5D9-8A29-4E10-B671-22183B73EF32}" type="slidenum">
              <a:rPr lang="en-IN" smtClean="0">
                <a:solidFill>
                  <a:prstClr val="black"/>
                </a:solidFill>
              </a:rPr>
              <a:pPr/>
              <a:t>1</a:t>
            </a:fld>
            <a:endParaRPr lang="en-IN" dirty="0">
              <a:solidFill>
                <a:prstClr val="black"/>
              </a:solidFill>
            </a:endParaRPr>
          </a:p>
        </p:txBody>
      </p:sp>
    </p:spTree>
    <p:extLst>
      <p:ext uri="{BB962C8B-B14F-4D97-AF65-F5344CB8AC3E}">
        <p14:creationId xmlns:p14="http://schemas.microsoft.com/office/powerpoint/2010/main" val="147280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a:p>
            <a:r>
              <a:rPr lang="en-IN" dirty="0"/>
              <a:t>References:</a:t>
            </a:r>
          </a:p>
          <a:p>
            <a:r>
              <a:rPr lang="en-IN" dirty="0"/>
              <a:t>https://www.thinkwithgoogle.com/intl/en-gb/advertising-channels/emerging-technology/beauty-on-youtube-be-part-of-the-conversation/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https://fortunelords.com/youtube-statistics/</a:t>
            </a:r>
          </a:p>
          <a:p>
            <a:r>
              <a:rPr lang="en-IN" dirty="0"/>
              <a:t>https://www.statista.com/statistics/264810/number-of-monthly-active-facebook-users-worldwide/</a:t>
            </a:r>
          </a:p>
        </p:txBody>
      </p:sp>
      <p:sp>
        <p:nvSpPr>
          <p:cNvPr id="4" name="Slide Number Placeholder 3"/>
          <p:cNvSpPr>
            <a:spLocks noGrp="1"/>
          </p:cNvSpPr>
          <p:nvPr>
            <p:ph type="sldNum" sz="quarter" idx="10"/>
          </p:nvPr>
        </p:nvSpPr>
        <p:spPr/>
        <p:txBody>
          <a:bodyPr/>
          <a:lstStyle/>
          <a:p>
            <a:fld id="{C40BBCC3-035C-4387-95D3-19CFC8C43534}" type="slidenum">
              <a:rPr lang="en-US" smtClean="0"/>
              <a:t>6</a:t>
            </a:fld>
            <a:endParaRPr lang="en-US" dirty="0"/>
          </a:p>
        </p:txBody>
      </p:sp>
    </p:spTree>
    <p:extLst>
      <p:ext uri="{BB962C8B-B14F-4D97-AF65-F5344CB8AC3E}">
        <p14:creationId xmlns:p14="http://schemas.microsoft.com/office/powerpoint/2010/main" val="1400752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pPr/>
              <a:t>18</a:t>
            </a:fld>
            <a:endParaRPr lang="en-US" dirty="0"/>
          </a:p>
        </p:txBody>
      </p:sp>
    </p:spTree>
    <p:extLst>
      <p:ext uri="{BB962C8B-B14F-4D97-AF65-F5344CB8AC3E}">
        <p14:creationId xmlns:p14="http://schemas.microsoft.com/office/powerpoint/2010/main" val="3970721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pPr/>
              <a:t>19</a:t>
            </a:fld>
            <a:endParaRPr lang="en-US" dirty="0"/>
          </a:p>
        </p:txBody>
      </p:sp>
    </p:spTree>
    <p:extLst>
      <p:ext uri="{BB962C8B-B14F-4D97-AF65-F5344CB8AC3E}">
        <p14:creationId xmlns:p14="http://schemas.microsoft.com/office/powerpoint/2010/main" val="324942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288C2B-5681-4065-AE4F-4E5210754A7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643934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pPr/>
              <a:t>21</a:t>
            </a:fld>
            <a:endParaRPr lang="en-US" dirty="0"/>
          </a:p>
        </p:txBody>
      </p:sp>
    </p:spTree>
    <p:extLst>
      <p:ext uri="{BB962C8B-B14F-4D97-AF65-F5344CB8AC3E}">
        <p14:creationId xmlns:p14="http://schemas.microsoft.com/office/powerpoint/2010/main" val="65831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4997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5824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65774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0" y="24468"/>
            <a:ext cx="11078817" cy="899665"/>
          </a:xfrm>
          <a:prstGeom prst="rect">
            <a:avLst/>
          </a:prstGeo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a:prstGeom prst="rect">
            <a:avLst/>
          </a:prstGeo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24343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charteo.com / Design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6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grpSp>
        <p:nvGrpSpPr>
          <p:cNvPr id="12" name="Gruppieren 11"/>
          <p:cNvGrpSpPr/>
          <p:nvPr userDrawn="1"/>
        </p:nvGrpSpPr>
        <p:grpSpPr>
          <a:xfrm>
            <a:off x="4404778" y="324720"/>
            <a:ext cx="5921126" cy="6533280"/>
            <a:chOff x="2321944" y="0"/>
            <a:chExt cx="6214611" cy="6858000"/>
          </a:xfrm>
        </p:grpSpPr>
        <p:pic>
          <p:nvPicPr>
            <p:cNvPr id="13" name="Grafik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21944" y="0"/>
              <a:ext cx="6214611" cy="6858000"/>
            </a:xfrm>
            <a:prstGeom prst="rect">
              <a:avLst/>
            </a:prstGeom>
          </p:spPr>
        </p:pic>
        <p:pic>
          <p:nvPicPr>
            <p:cNvPr id="14" name="Grafik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433056" y="0"/>
              <a:ext cx="6103499" cy="6858000"/>
            </a:xfrm>
            <a:prstGeom prst="rect">
              <a:avLst/>
            </a:prstGeom>
          </p:spPr>
        </p:pic>
      </p:grpSp>
      <p:sp>
        <p:nvSpPr>
          <p:cNvPr id="11" name="Rechteck 10"/>
          <p:cNvSpPr/>
          <p:nvPr userDrawn="1"/>
        </p:nvSpPr>
        <p:spPr bwMode="auto">
          <a:xfrm>
            <a:off x="1" y="2368446"/>
            <a:ext cx="12192000" cy="4489554"/>
          </a:xfrm>
          <a:prstGeom prst="rect">
            <a:avLst/>
          </a:prstGeom>
          <a:gradFill>
            <a:gsLst>
              <a:gs pos="0">
                <a:srgbClr val="000000">
                  <a:alpha val="0"/>
                </a:srgbClr>
              </a:gs>
              <a:gs pos="100000">
                <a:schemeClr val="tx1">
                  <a:alpha val="15000"/>
                </a:schemeClr>
              </a:gs>
            </a:gsLst>
            <a:lin ang="5400000" scaled="0"/>
          </a:gradFill>
          <a:ln w="12700">
            <a:noFill/>
            <a:round/>
            <a:headEnd/>
            <a:tailEnd/>
          </a:ln>
        </p:spPr>
        <p:txBody>
          <a:bodyPr rtlCol="0" anchor="ctr"/>
          <a:lstStyle/>
          <a:p>
            <a:pPr algn="ctr"/>
            <a:endParaRPr lang="de-DE" dirty="0">
              <a:solidFill>
                <a:prstClr val="black"/>
              </a:solidFill>
            </a:endParaRPr>
          </a:p>
        </p:txBody>
      </p:sp>
      <p:sp>
        <p:nvSpPr>
          <p:cNvPr id="16" name="Titel 1"/>
          <p:cNvSpPr>
            <a:spLocks noGrp="1"/>
          </p:cNvSpPr>
          <p:nvPr>
            <p:ph type="ctrTitle"/>
          </p:nvPr>
        </p:nvSpPr>
        <p:spPr>
          <a:xfrm>
            <a:off x="707127" y="2351194"/>
            <a:ext cx="6078731" cy="1416050"/>
          </a:xfrm>
          <a:prstGeom prst="rect">
            <a:avLst/>
          </a:prstGeom>
        </p:spPr>
        <p:txBody>
          <a:bodyPr>
            <a:noAutofit/>
          </a:bodyPr>
          <a:lstStyle>
            <a:lvl1pPr algn="l">
              <a:defRPr sz="6000">
                <a:solidFill>
                  <a:schemeClr val="tx1">
                    <a:lumMod val="65000"/>
                    <a:lumOff val="35000"/>
                  </a:schemeClr>
                </a:solidFill>
                <a:effectLst>
                  <a:outerShdw blurRad="38100" dist="25400" dir="2700000" algn="tl" rotWithShape="0">
                    <a:prstClr val="black">
                      <a:alpha val="40000"/>
                    </a:prstClr>
                  </a:outerShdw>
                </a:effectLst>
              </a:defRPr>
            </a:lvl1pPr>
          </a:lstStyle>
          <a:p>
            <a:r>
              <a:rPr lang="de-DE" dirty="0"/>
              <a:t>Titelmasterformat durch Klicken bearbeiten</a:t>
            </a:r>
          </a:p>
        </p:txBody>
      </p:sp>
    </p:spTree>
    <p:extLst>
      <p:ext uri="{BB962C8B-B14F-4D97-AF65-F5344CB8AC3E}">
        <p14:creationId xmlns:p14="http://schemas.microsoft.com/office/powerpoint/2010/main" val="576607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324042" y="238543"/>
            <a:ext cx="11543103" cy="616455"/>
          </a:xfrm>
          <a:prstGeom prst="rect">
            <a:avLst/>
          </a:prstGeom>
        </p:spPr>
        <p:txBody>
          <a:bodyPr anchor="ctr" anchorCtr="0">
            <a:noAutofit/>
          </a:bodyPr>
          <a:lstStyle>
            <a:lvl1pPr>
              <a:lnSpc>
                <a:spcPct val="100000"/>
              </a:lnSpc>
              <a:defRPr/>
            </a:lvl1pPr>
          </a:lstStyle>
          <a:p>
            <a:endParaRPr lang="de-DE" dirty="0"/>
          </a:p>
        </p:txBody>
      </p:sp>
      <p:sp>
        <p:nvSpPr>
          <p:cNvPr id="9" name="Textplatzhalter 7"/>
          <p:cNvSpPr>
            <a:spLocks noGrp="1"/>
          </p:cNvSpPr>
          <p:nvPr>
            <p:ph type="body" sz="quarter" idx="13"/>
          </p:nvPr>
        </p:nvSpPr>
        <p:spPr>
          <a:xfrm>
            <a:off x="324041" y="854994"/>
            <a:ext cx="11543103" cy="336244"/>
          </a:xfrm>
          <a:prstGeom prst="rect">
            <a:avLst/>
          </a:prstGeom>
        </p:spPr>
        <p:txBody>
          <a:bodyPr lIns="0" tIns="0" rIns="0" bIns="0" anchor="t" anchorCtr="0">
            <a:noAutofit/>
          </a:bodyPr>
          <a:lstStyle>
            <a:lvl1pPr marL="0" indent="0">
              <a:buNone/>
              <a:defRPr sz="2000"/>
            </a:lvl1pPr>
          </a:lstStyle>
          <a:p>
            <a:pPr lvl="0"/>
            <a:r>
              <a:rPr lang="en-US" dirty="0"/>
              <a:t>Click to edit Master text styles</a:t>
            </a:r>
          </a:p>
        </p:txBody>
      </p:sp>
    </p:spTree>
    <p:extLst>
      <p:ext uri="{BB962C8B-B14F-4D97-AF65-F5344CB8AC3E}">
        <p14:creationId xmlns:p14="http://schemas.microsoft.com/office/powerpoint/2010/main" val="1202764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Leer">
    <p:spTree>
      <p:nvGrpSpPr>
        <p:cNvPr id="1" name=""/>
        <p:cNvGrpSpPr/>
        <p:nvPr/>
      </p:nvGrpSpPr>
      <p:grpSpPr>
        <a:xfrm>
          <a:off x="0" y="0"/>
          <a:ext cx="0" cy="0"/>
          <a:chOff x="0" y="0"/>
          <a:chExt cx="0" cy="0"/>
        </a:xfrm>
      </p:grpSpPr>
      <p:sp>
        <p:nvSpPr>
          <p:cNvPr id="8" name="Foliennummernplatzhalter 1"/>
          <p:cNvSpPr txBox="1">
            <a:spLocks/>
          </p:cNvSpPr>
          <p:nvPr userDrawn="1"/>
        </p:nvSpPr>
        <p:spPr>
          <a:xfrm>
            <a:off x="235465" y="6418833"/>
            <a:ext cx="586484"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8004D2-D520-4FA7-90AC-2FA42E418E7D}"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2858180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99715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6120"/>
            <a:ext cx="10369731" cy="340270"/>
          </a:xfrm>
        </p:spPr>
        <p:txBody>
          <a:bodyPr/>
          <a:lstStyle>
            <a:lvl1pPr>
              <a:defRPr sz="3200">
                <a:solidFill>
                  <a:schemeClr val="bg1"/>
                </a:solidFill>
                <a:latin typeface="Cambria" panose="02040503050406030204" pitchFamily="18" charset="0"/>
              </a:defRPr>
            </a:lvl1pPr>
          </a:lstStyle>
          <a:p>
            <a:r>
              <a:rPr lang="en-US" dirty="0"/>
              <a:t>Click to edit Master title style</a:t>
            </a:r>
          </a:p>
        </p:txBody>
      </p:sp>
      <p:sp>
        <p:nvSpPr>
          <p:cNvPr id="5" name="Slide Number Placeholder 1"/>
          <p:cNvSpPr>
            <a:spLocks noGrp="1"/>
          </p:cNvSpPr>
          <p:nvPr>
            <p:ph type="sldNum" sz="quarter" idx="4"/>
          </p:nvPr>
        </p:nvSpPr>
        <p:spPr>
          <a:xfrm>
            <a:off x="5807969" y="6492878"/>
            <a:ext cx="5760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4D6C6-E9DC-4C53-84A2-C6618C29E345}" type="slidenum">
              <a:rPr lang="en-IN" smtClean="0">
                <a:solidFill>
                  <a:srgbClr val="000000">
                    <a:tint val="75000"/>
                  </a:srgbClr>
                </a:solidFill>
              </a:rPr>
              <a:pPr/>
              <a:t>‹#›</a:t>
            </a:fld>
            <a:endParaRPr lang="en-IN" dirty="0">
              <a:solidFill>
                <a:srgbClr val="000000">
                  <a:tint val="75000"/>
                </a:srgbClr>
              </a:solidFill>
            </a:endParaRPr>
          </a:p>
        </p:txBody>
      </p:sp>
    </p:spTree>
    <p:extLst>
      <p:ext uri="{BB962C8B-B14F-4D97-AF65-F5344CB8AC3E}">
        <p14:creationId xmlns:p14="http://schemas.microsoft.com/office/powerpoint/2010/main" val="460857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5" name="Rectangle 4"/>
          <p:cNvSpPr/>
          <p:nvPr userDrawn="1"/>
        </p:nvSpPr>
        <p:spPr>
          <a:xfrm>
            <a:off x="0" y="6613540"/>
            <a:ext cx="12192000" cy="244461"/>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6" name="TextBox 5"/>
          <p:cNvSpPr txBox="1"/>
          <p:nvPr userDrawn="1"/>
        </p:nvSpPr>
        <p:spPr>
          <a:xfrm>
            <a:off x="11593202" y="6604658"/>
            <a:ext cx="595167" cy="246221"/>
          </a:xfrm>
          <a:prstGeom prst="rect">
            <a:avLst/>
          </a:prstGeom>
          <a:noFill/>
        </p:spPr>
        <p:txBody>
          <a:bodyPr wrap="square" rtlCol="0" anchor="t">
            <a:spAutoFit/>
          </a:bodyPr>
          <a:lstStyle/>
          <a:p>
            <a:pPr algn="ctr" defTabSz="457200"/>
            <a:fld id="{1C2845D7-22DA-3B46-92A8-88FE0EBE9504}" type="slidenum">
              <a:rPr lang="en-US" sz="1000">
                <a:solidFill>
                  <a:srgbClr val="FFFFFF"/>
                </a:solidFill>
              </a:rPr>
              <a:pPr algn="ctr" defTabSz="457200"/>
              <a:t>‹#›</a:t>
            </a:fld>
            <a:endParaRPr lang="en-US" sz="1000" dirty="0">
              <a:solidFill>
                <a:srgbClr val="FFFFFF"/>
              </a:solidFill>
            </a:endParaRPr>
          </a:p>
        </p:txBody>
      </p:sp>
      <p:sp>
        <p:nvSpPr>
          <p:cNvPr id="9" name="Title 16"/>
          <p:cNvSpPr>
            <a:spLocks noGrp="1"/>
          </p:cNvSpPr>
          <p:nvPr>
            <p:ph type="title"/>
          </p:nvPr>
        </p:nvSpPr>
        <p:spPr>
          <a:xfrm>
            <a:off x="334183" y="224243"/>
            <a:ext cx="11259357" cy="513911"/>
          </a:xfrm>
          <a:ln>
            <a:noFill/>
          </a:ln>
        </p:spPr>
        <p:txBody>
          <a:bodyPr>
            <a:noAutofit/>
          </a:bodyPr>
          <a:lstStyle>
            <a:lvl1pPr algn="l">
              <a:defRPr sz="3200">
                <a:solidFill>
                  <a:schemeClr val="accent1"/>
                </a:solidFill>
              </a:defRPr>
            </a:lvl1pPr>
          </a:lstStyle>
          <a:p>
            <a:r>
              <a:rPr lang="en-US" dirty="0"/>
              <a:t>Click to edit Master title style</a:t>
            </a:r>
          </a:p>
        </p:txBody>
      </p:sp>
      <p:sp>
        <p:nvSpPr>
          <p:cNvPr id="10" name="Content Placeholder 14"/>
          <p:cNvSpPr>
            <a:spLocks noGrp="1"/>
          </p:cNvSpPr>
          <p:nvPr>
            <p:ph sz="quarter" idx="14"/>
          </p:nvPr>
        </p:nvSpPr>
        <p:spPr>
          <a:xfrm>
            <a:off x="514351" y="1465031"/>
            <a:ext cx="10972800" cy="4652089"/>
          </a:xfrm>
        </p:spPr>
        <p:txBody>
          <a:bodyPr/>
          <a:lstStyle>
            <a:lvl1pPr marL="0" indent="0">
              <a:buNone/>
              <a:defRPr sz="2200"/>
            </a:lvl1pPr>
            <a:lvl2pPr marL="284163" indent="-284163">
              <a:buFont typeface="Arial"/>
              <a:buChar char="•"/>
              <a:defRPr sz="1700">
                <a:solidFill>
                  <a:schemeClr val="tx2"/>
                </a:solidFill>
              </a:defRPr>
            </a:lvl2pPr>
          </a:lstStyle>
          <a:p>
            <a:pPr lvl="0"/>
            <a:r>
              <a:rPr lang="en-US" dirty="0"/>
              <a:t>Click to edit Master text styles</a:t>
            </a:r>
          </a:p>
          <a:p>
            <a:pPr lvl="1"/>
            <a:r>
              <a:rPr lang="en-US" dirty="0"/>
              <a:t>Second level</a:t>
            </a:r>
          </a:p>
        </p:txBody>
      </p:sp>
      <p:pic>
        <p:nvPicPr>
          <p:cNvPr id="11" name="Picture 10" descr="HotwireLogowithR_fullwht.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2889" y="6665936"/>
            <a:ext cx="836667" cy="130942"/>
          </a:xfrm>
          <a:prstGeom prst="rect">
            <a:avLst/>
          </a:prstGeom>
        </p:spPr>
      </p:pic>
      <p:sp>
        <p:nvSpPr>
          <p:cNvPr id="12" name="Text Placeholder 18"/>
          <p:cNvSpPr>
            <a:spLocks noGrp="1"/>
          </p:cNvSpPr>
          <p:nvPr>
            <p:ph type="body" sz="quarter" idx="10"/>
          </p:nvPr>
        </p:nvSpPr>
        <p:spPr>
          <a:xfrm>
            <a:off x="334183" y="708840"/>
            <a:ext cx="11259357" cy="419710"/>
          </a:xfrm>
          <a:prstGeom prst="rect">
            <a:avLst/>
          </a:prstGeom>
        </p:spPr>
        <p:txBody>
          <a:bodyPr>
            <a:noAutofit/>
          </a:bodyPr>
          <a:lstStyle>
            <a:lvl1pPr marL="0" indent="0">
              <a:buNone/>
              <a:defRPr sz="2200"/>
            </a:lvl1pPr>
          </a:lstStyle>
          <a:p>
            <a:pPr lvl="0"/>
            <a:r>
              <a:rPr lang="en-US" dirty="0"/>
              <a:t>Click to edit Master text styles</a:t>
            </a:r>
          </a:p>
        </p:txBody>
      </p:sp>
    </p:spTree>
    <p:extLst>
      <p:ext uri="{BB962C8B-B14F-4D97-AF65-F5344CB8AC3E}">
        <p14:creationId xmlns:p14="http://schemas.microsoft.com/office/powerpoint/2010/main" val="204509827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vert="horz" wrap="none" lIns="72000" tIns="0" rIns="72000" bIns="0" rtlCol="0" anchor="ctr">
            <a:spAutoFit/>
          </a:bodyPr>
          <a:lstStyle>
            <a:lvl1pPr>
              <a:defRPr lang="en-US"/>
            </a:lvl1pPr>
          </a:lstStyle>
          <a:p>
            <a:pPr lvl="0"/>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91632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4047" y="238544"/>
            <a:ext cx="11543103"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4047" y="854994"/>
            <a:ext cx="11543103" cy="336244"/>
          </a:xfrm>
        </p:spPr>
        <p:txBody>
          <a:bodyPr lIns="0" tIns="0" rIns="0" bIns="0" anchor="t" anchorCtr="0">
            <a:noAutofit/>
          </a:bodyPr>
          <a:lstStyle>
            <a:lvl1pPr marL="0" indent="0">
              <a:buNone/>
              <a:defRPr sz="1500"/>
            </a:lvl1pPr>
          </a:lstStyle>
          <a:p>
            <a:pPr lvl="0"/>
            <a:r>
              <a:rPr lang="en-US"/>
              <a:t>Click to edit Master text styles</a:t>
            </a:r>
          </a:p>
        </p:txBody>
      </p:sp>
      <p:sp>
        <p:nvSpPr>
          <p:cNvPr id="11" name="Datumsplatzhalter 10"/>
          <p:cNvSpPr>
            <a:spLocks noGrp="1"/>
          </p:cNvSpPr>
          <p:nvPr>
            <p:ph type="dt" sz="half" idx="14"/>
          </p:nvPr>
        </p:nvSpPr>
        <p:spPr/>
        <p:txBody>
          <a:bodyPr/>
          <a:lstStyle/>
          <a:p>
            <a:endParaRPr lang="de-DE" dirty="0">
              <a:solidFill>
                <a:prstClr val="black">
                  <a:tint val="75000"/>
                </a:prstClr>
              </a:solidFill>
            </a:endParaRPr>
          </a:p>
        </p:txBody>
      </p:sp>
      <p:sp>
        <p:nvSpPr>
          <p:cNvPr id="12" name="Fußzeilenplatzhalter 11"/>
          <p:cNvSpPr>
            <a:spLocks noGrp="1"/>
          </p:cNvSpPr>
          <p:nvPr>
            <p:ph type="ftr" sz="quarter" idx="15"/>
          </p:nvPr>
        </p:nvSpPr>
        <p:spPr/>
        <p:txBody>
          <a:bodyPr/>
          <a:lstStyle/>
          <a:p>
            <a:endParaRPr lang="de-DE" dirty="0">
              <a:solidFill>
                <a:prstClr val="black">
                  <a:tint val="75000"/>
                </a:prstClr>
              </a:solidFill>
            </a:endParaRPr>
          </a:p>
        </p:txBody>
      </p:sp>
      <p:sp>
        <p:nvSpPr>
          <p:cNvPr id="13" name="Foliennummernplatzhalter 12"/>
          <p:cNvSpPr>
            <a:spLocks noGrp="1"/>
          </p:cNvSpPr>
          <p:nvPr>
            <p:ph type="sldNum" sz="quarter" idx="16"/>
          </p:nvPr>
        </p:nvSpPr>
        <p:spPr/>
        <p:txBody>
          <a:bodyPr/>
          <a:lstStyle/>
          <a:p>
            <a:fld id="{9DC1E638-3F78-4E0D-883A-B278700C48C0}"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3639422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5839" y="2766559"/>
            <a:ext cx="10294131" cy="3238456"/>
          </a:xfrm>
          <a:noFill/>
        </p:spPr>
        <p:txBody>
          <a:bodyPr tIns="91440" bIns="91440" anchor="t" anchorCtr="0"/>
          <a:lstStyle>
            <a:lvl1pPr>
              <a:defRPr sz="5400" spc="-98" baseline="0">
                <a:gradFill>
                  <a:gsLst>
                    <a:gs pos="100000">
                      <a:schemeClr val="tx1"/>
                    </a:gs>
                    <a:gs pos="0">
                      <a:schemeClr val="tx1"/>
                    </a:gs>
                  </a:gsLst>
                  <a:lin ang="5400000" scaled="0"/>
                </a:gradFill>
                <a:latin typeface="Segoe UI Light" panose="020B0502040204020203" pitchFamily="34" charset="0"/>
              </a:defRPr>
            </a:lvl1pPr>
          </a:lstStyle>
          <a:p>
            <a:r>
              <a:rPr lang="en-US" dirty="0"/>
              <a:t>Section title</a:t>
            </a:r>
          </a:p>
        </p:txBody>
      </p:sp>
    </p:spTree>
    <p:extLst>
      <p:ext uri="{BB962C8B-B14F-4D97-AF65-F5344CB8AC3E}">
        <p14:creationId xmlns:p14="http://schemas.microsoft.com/office/powerpoint/2010/main" val="2371298759"/>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4"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4"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EED6F73-3782-444D-9664-140C1614846A}" type="slidenum">
              <a:rPr lang="en-US" smtClean="0">
                <a:solidFill>
                  <a:prstClr val="black">
                    <a:tint val="75000"/>
                  </a:prstClr>
                </a:solidFill>
              </a:rPr>
              <a:pPr/>
              <a:t>‹#›</a:t>
            </a:fld>
            <a:endParaRPr lang="en-US">
              <a:solidFill>
                <a:prstClr val="black">
                  <a:tint val="75000"/>
                </a:prstClr>
              </a:solidFill>
            </a:endParaRPr>
          </a:p>
        </p:txBody>
      </p:sp>
      <p:sp>
        <p:nvSpPr>
          <p:cNvPr id="9" name="Picture Placeholder 8"/>
          <p:cNvSpPr>
            <a:spLocks noGrp="1"/>
          </p:cNvSpPr>
          <p:nvPr>
            <p:ph type="pic" sz="quarter" idx="13"/>
          </p:nvPr>
        </p:nvSpPr>
        <p:spPr>
          <a:xfrm>
            <a:off x="5949954" y="1350963"/>
            <a:ext cx="1027113" cy="2159000"/>
          </a:xfrm>
        </p:spPr>
        <p:txBody>
          <a:bodyPr/>
          <a:lstStyle/>
          <a:p>
            <a:r>
              <a:rPr lang="en-US"/>
              <a:t>Click icon to add picture</a:t>
            </a:r>
            <a:endParaRPr lang="en-IN"/>
          </a:p>
        </p:txBody>
      </p:sp>
      <p:pic>
        <p:nvPicPr>
          <p:cNvPr id="8" name="Picture 7"/>
          <p:cNvPicPr>
            <a:picLocks noChangeAspect="1"/>
          </p:cNvPicPr>
          <p:nvPr userDrawn="1"/>
        </p:nvPicPr>
        <p:blipFill rotWithShape="1">
          <a:blip r:embed="rId2"/>
          <a:srcRect b="5985"/>
          <a:stretch/>
        </p:blipFill>
        <p:spPr>
          <a:xfrm>
            <a:off x="4" y="8"/>
            <a:ext cx="12192000" cy="6850967"/>
          </a:xfrm>
          <a:prstGeom prst="rect">
            <a:avLst/>
          </a:prstGeom>
        </p:spPr>
      </p:pic>
      <p:sp>
        <p:nvSpPr>
          <p:cNvPr id="10" name="Rectangle 9"/>
          <p:cNvSpPr/>
          <p:nvPr userDrawn="1"/>
        </p:nvSpPr>
        <p:spPr>
          <a:xfrm>
            <a:off x="0" y="0"/>
            <a:ext cx="7439025" cy="6858000"/>
          </a:xfrm>
          <a:prstGeom prst="rect">
            <a:avLst/>
          </a:prstGeom>
          <a:blipFill dpi="0" rotWithShape="1">
            <a:blip r:embed="rId3">
              <a:alphaModFix amt="94000"/>
            </a:blip>
            <a:srcRect/>
            <a:stretch>
              <a:fillRect/>
            </a:stretch>
          </a:blipFill>
          <a:ln>
            <a:no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1278" y="261444"/>
            <a:ext cx="2807288" cy="1985078"/>
          </a:xfrm>
          <a:prstGeom prst="rect">
            <a:avLst/>
          </a:prstGeom>
        </p:spPr>
      </p:pic>
    </p:spTree>
    <p:extLst>
      <p:ext uri="{BB962C8B-B14F-4D97-AF65-F5344CB8AC3E}">
        <p14:creationId xmlns:p14="http://schemas.microsoft.com/office/powerpoint/2010/main" val="3374070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9672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solidFill>
                  <a:srgbClr val="6C3162"/>
                </a:solidFill>
              </a:defRPr>
            </a:lvl1pPr>
          </a:lstStyle>
          <a:p>
            <a:r>
              <a:rPr lang="en-US" dirty="0"/>
              <a:t>Presentation title</a:t>
            </a:r>
          </a:p>
        </p:txBody>
      </p:sp>
    </p:spTree>
    <p:extLst>
      <p:ext uri="{BB962C8B-B14F-4D97-AF65-F5344CB8AC3E}">
        <p14:creationId xmlns:p14="http://schemas.microsoft.com/office/powerpoint/2010/main" val="21171509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Slide 1 for internal audiences">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0795" y="3877276"/>
            <a:ext cx="7169843" cy="1794661"/>
          </a:xfrm>
          <a:noFill/>
        </p:spPr>
        <p:txBody>
          <a:bodyPr lIns="146304" tIns="109728" rIns="146304" bIns="109728">
            <a:noAutofit/>
          </a:bodyPr>
          <a:lstStyle>
            <a:lvl1pPr marL="0" indent="0">
              <a:spcBef>
                <a:spcPts val="0"/>
              </a:spcBef>
              <a:buNone/>
              <a:defRPr sz="3529" spc="0" baseline="0">
                <a:gradFill>
                  <a:gsLst>
                    <a:gs pos="2917">
                      <a:schemeClr val="tx1"/>
                    </a:gs>
                    <a:gs pos="3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solidFill>
                  <a:srgbClr val="6C3162"/>
                </a:solidFill>
              </a:defRPr>
            </a:lvl1pPr>
          </a:lstStyle>
          <a:p>
            <a:r>
              <a:rPr lang="en-US" dirty="0"/>
              <a:t>Presentation title</a:t>
            </a:r>
          </a:p>
        </p:txBody>
      </p:sp>
    </p:spTree>
    <p:extLst>
      <p:ext uri="{BB962C8B-B14F-4D97-AF65-F5344CB8AC3E}">
        <p14:creationId xmlns:p14="http://schemas.microsoft.com/office/powerpoint/2010/main" val="3624730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Rectangle 2"/>
          <p:cNvSpPr/>
          <p:nvPr/>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08356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Slide 2 for internal audiences">
    <p:spTree>
      <p:nvGrpSpPr>
        <p:cNvPr id="1" name=""/>
        <p:cNvGrpSpPr/>
        <p:nvPr/>
      </p:nvGrpSpPr>
      <p:grpSpPr>
        <a:xfrm>
          <a:off x="0" y="0"/>
          <a:ext cx="0" cy="0"/>
          <a:chOff x="0" y="0"/>
          <a:chExt cx="0" cy="0"/>
        </a:xfrm>
      </p:grpSpPr>
      <p:sp>
        <p:nvSpPr>
          <p:cNvPr id="18" name="Rectangle 17"/>
          <p:cNvSpPr/>
          <p:nvPr/>
        </p:nvSpPr>
        <p:spPr bwMode="auto">
          <a:xfrm>
            <a:off x="269239" y="2084172"/>
            <a:ext cx="8964248" cy="35862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0796" y="2084173"/>
            <a:ext cx="8962692" cy="1793104"/>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239" y="3877271"/>
            <a:ext cx="8964248" cy="1792326"/>
          </a:xfrm>
          <a:noFill/>
        </p:spPr>
        <p:txBody>
          <a:bodyPr lIns="146304" tIns="109728" rIns="146304" bIns="109728">
            <a:noAutofit/>
          </a:bodyPr>
          <a:lstStyle>
            <a:lvl1pPr marL="0" indent="0">
              <a:spcBef>
                <a:spcPts val="0"/>
              </a:spcBef>
              <a:buNone/>
              <a:defRPr sz="3529" spc="0" baseline="0">
                <a:gradFill>
                  <a:gsLst>
                    <a:gs pos="4583">
                      <a:srgbClr val="FFFFFF"/>
                    </a:gs>
                    <a:gs pos="84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95305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sp>
        <p:nvSpPr>
          <p:cNvPr id="16" name="Rectangle 15"/>
          <p:cNvSpPr/>
          <p:nvPr/>
        </p:nvSpPr>
        <p:spPr bwMode="auto">
          <a:xfrm>
            <a:off x="269239" y="2084172"/>
            <a:ext cx="8964248" cy="35862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2081644"/>
            <a:ext cx="8964185" cy="1795633"/>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7276"/>
            <a:ext cx="8964185" cy="1793105"/>
          </a:xfrm>
          <a:noFill/>
        </p:spPr>
        <p:txBody>
          <a:bodyPr lIns="146304" tIns="109728" rIns="146304"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9367091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3 for internal audiences">
    <p:spTree>
      <p:nvGrpSpPr>
        <p:cNvPr id="1" name=""/>
        <p:cNvGrpSpPr/>
        <p:nvPr/>
      </p:nvGrpSpPr>
      <p:grpSpPr>
        <a:xfrm>
          <a:off x="0" y="0"/>
          <a:ext cx="0" cy="0"/>
          <a:chOff x="0" y="0"/>
          <a:chExt cx="0" cy="0"/>
        </a:xfrm>
      </p:grpSpPr>
      <p:sp>
        <p:nvSpPr>
          <p:cNvPr id="8" name="Rectangle 7"/>
          <p:cNvSpPr/>
          <p:nvPr/>
        </p:nvSpPr>
        <p:spPr bwMode="auto">
          <a:xfrm>
            <a:off x="269239" y="2084172"/>
            <a:ext cx="8964248" cy="358620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39" y="2081644"/>
            <a:ext cx="8964248" cy="359185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239" y="3877271"/>
            <a:ext cx="8964248" cy="1793105"/>
          </a:xfrm>
          <a:noFill/>
        </p:spPr>
        <p:txBody>
          <a:bodyPr lIns="146304" tIns="109728" rIns="146304"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65273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329952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4">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8342" b="6408"/>
          <a:stretch/>
        </p:blipFill>
        <p:spPr>
          <a:xfrm>
            <a:off x="0" y="-6643"/>
            <a:ext cx="12192000" cy="6864643"/>
          </a:xfrm>
          <a:prstGeom prst="rect">
            <a:avLst/>
          </a:prstGeom>
        </p:spPr>
      </p:pic>
      <p:sp>
        <p:nvSpPr>
          <p:cNvPr id="18" name="Rectangle 17"/>
          <p:cNvSpPr/>
          <p:nvPr/>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a:t>Speaker Name</a:t>
            </a:r>
          </a:p>
        </p:txBody>
      </p:sp>
      <p:grpSp>
        <p:nvGrpSpPr>
          <p:cNvPr id="7" name="Group 6"/>
          <p:cNvGrpSpPr/>
          <p:nvPr/>
        </p:nvGrpSpPr>
        <p:grpSpPr>
          <a:xfrm>
            <a:off x="267620" y="287955"/>
            <a:ext cx="1792849" cy="1791401"/>
            <a:chOff x="272986" y="293687"/>
            <a:chExt cx="1828799" cy="1827063"/>
          </a:xfrm>
        </p:grpSpPr>
        <p:sp>
          <p:nvSpPr>
            <p:cNvPr id="4" name="Rectangle 3"/>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Tree>
    <p:extLst>
      <p:ext uri="{BB962C8B-B14F-4D97-AF65-F5344CB8AC3E}">
        <p14:creationId xmlns:p14="http://schemas.microsoft.com/office/powerpoint/2010/main" val="2126250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7">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t="8342" b="6408"/>
          <a:stretch/>
        </p:blipFill>
        <p:spPr>
          <a:xfrm>
            <a:off x="0" y="-6643"/>
            <a:ext cx="12192000" cy="6864643"/>
          </a:xfrm>
          <a:prstGeom prst="rect">
            <a:avLst/>
          </a:prstGeom>
        </p:spPr>
      </p:pic>
      <p:grpSp>
        <p:nvGrpSpPr>
          <p:cNvPr id="15" name="Group 14"/>
          <p:cNvGrpSpPr/>
          <p:nvPr/>
        </p:nvGrpSpPr>
        <p:grpSpPr>
          <a:xfrm>
            <a:off x="267620" y="287955"/>
            <a:ext cx="1792849" cy="1791401"/>
            <a:chOff x="272986" y="293687"/>
            <a:chExt cx="1828799" cy="1827063"/>
          </a:xfrm>
        </p:grpSpPr>
        <p:sp>
          <p:nvSpPr>
            <p:cNvPr id="16" name="Rectangle 15"/>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
        <p:nvSpPr>
          <p:cNvPr id="17" name="Rectangle 16"/>
          <p:cNvSpPr/>
          <p:nvPr/>
        </p:nvSpPr>
        <p:spPr bwMode="gray">
          <a:xfrm>
            <a:off x="269239" y="2084172"/>
            <a:ext cx="5378549" cy="448276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2" y="2082468"/>
            <a:ext cx="5380106" cy="2691360"/>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2" y="4773828"/>
            <a:ext cx="5380106"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4018853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4 for internal audiences">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4825"/>
          <a:stretch/>
        </p:blipFill>
        <p:spPr>
          <a:xfrm>
            <a:off x="0" y="-623"/>
            <a:ext cx="12192000" cy="6858623"/>
          </a:xfrm>
          <a:prstGeom prst="rect">
            <a:avLst/>
          </a:prstGeom>
        </p:spPr>
      </p:pic>
      <p:sp>
        <p:nvSpPr>
          <p:cNvPr id="20" name="Rectangle 19"/>
          <p:cNvSpPr/>
          <p:nvPr/>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3"/>
            <a:ext cx="7172955" cy="1793104"/>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grpSp>
        <p:nvGrpSpPr>
          <p:cNvPr id="10" name="Group 9"/>
          <p:cNvGrpSpPr/>
          <p:nvPr/>
        </p:nvGrpSpPr>
        <p:grpSpPr>
          <a:xfrm>
            <a:off x="267620" y="287955"/>
            <a:ext cx="1792849" cy="1791401"/>
            <a:chOff x="272986" y="293687"/>
            <a:chExt cx="1828799" cy="1827063"/>
          </a:xfrm>
        </p:grpSpPr>
        <p:sp>
          <p:nvSpPr>
            <p:cNvPr id="12" name="Rectangle 11"/>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Tree>
    <p:extLst>
      <p:ext uri="{BB962C8B-B14F-4D97-AF65-F5344CB8AC3E}">
        <p14:creationId xmlns:p14="http://schemas.microsoft.com/office/powerpoint/2010/main" val="418485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5">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2297" b="2439"/>
          <a:stretch/>
        </p:blipFill>
        <p:spPr>
          <a:xfrm>
            <a:off x="0" y="0"/>
            <a:ext cx="12192000" cy="6865782"/>
          </a:xfrm>
          <a:prstGeom prst="rect">
            <a:avLst/>
          </a:prstGeom>
        </p:spPr>
      </p:pic>
      <p:sp>
        <p:nvSpPr>
          <p:cNvPr id="17" name="Rectangle 16"/>
          <p:cNvSpPr/>
          <p:nvPr/>
        </p:nvSpPr>
        <p:spPr bwMode="gray">
          <a:xfrm>
            <a:off x="269239" y="2084172"/>
            <a:ext cx="6274974"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grpSp>
        <p:nvGrpSpPr>
          <p:cNvPr id="8" name="Group 7"/>
          <p:cNvGrpSpPr/>
          <p:nvPr/>
        </p:nvGrpSpPr>
        <p:grpSpPr>
          <a:xfrm>
            <a:off x="267620" y="287955"/>
            <a:ext cx="1792849" cy="1791401"/>
            <a:chOff x="272986" y="293687"/>
            <a:chExt cx="1828799" cy="1827063"/>
          </a:xfrm>
        </p:grpSpPr>
        <p:sp>
          <p:nvSpPr>
            <p:cNvPr id="10" name="Rectangle 9"/>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Tree>
    <p:extLst>
      <p:ext uri="{BB962C8B-B14F-4D97-AF65-F5344CB8AC3E}">
        <p14:creationId xmlns:p14="http://schemas.microsoft.com/office/powerpoint/2010/main" val="22718491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5 for internal audiences">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4737"/>
          <a:stretch/>
        </p:blipFill>
        <p:spPr>
          <a:xfrm>
            <a:off x="-7159" y="-8094"/>
            <a:ext cx="12192000" cy="6865783"/>
          </a:xfrm>
          <a:prstGeom prst="rect">
            <a:avLst/>
          </a:prstGeom>
        </p:spPr>
      </p:pic>
      <p:sp>
        <p:nvSpPr>
          <p:cNvPr id="18" name="Rectangle 17"/>
          <p:cNvSpPr/>
          <p:nvPr/>
        </p:nvSpPr>
        <p:spPr bwMode="gray">
          <a:xfrm>
            <a:off x="269239" y="2084172"/>
            <a:ext cx="6274974"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3"/>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3" y="3880364"/>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grpSp>
        <p:nvGrpSpPr>
          <p:cNvPr id="10" name="Group 9"/>
          <p:cNvGrpSpPr/>
          <p:nvPr/>
        </p:nvGrpSpPr>
        <p:grpSpPr>
          <a:xfrm>
            <a:off x="267620" y="287955"/>
            <a:ext cx="1792849" cy="1791401"/>
            <a:chOff x="272986" y="293687"/>
            <a:chExt cx="1828799" cy="1827063"/>
          </a:xfrm>
        </p:grpSpPr>
        <p:sp>
          <p:nvSpPr>
            <p:cNvPr id="11" name="Rectangle 10"/>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Tree>
    <p:extLst>
      <p:ext uri="{BB962C8B-B14F-4D97-AF65-F5344CB8AC3E}">
        <p14:creationId xmlns:p14="http://schemas.microsoft.com/office/powerpoint/2010/main" val="18067766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6">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4737"/>
          <a:stretch/>
        </p:blipFill>
        <p:spPr>
          <a:xfrm>
            <a:off x="0" y="-8094"/>
            <a:ext cx="12192000" cy="6865782"/>
          </a:xfrm>
          <a:prstGeom prst="rect">
            <a:avLst/>
          </a:prstGeom>
        </p:spPr>
      </p:pic>
      <p:sp>
        <p:nvSpPr>
          <p:cNvPr id="17" name="Rectangle 16"/>
          <p:cNvSpPr/>
          <p:nvPr/>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Click to edit Master text styles</a:t>
            </a:r>
          </a:p>
        </p:txBody>
      </p:sp>
      <p:grpSp>
        <p:nvGrpSpPr>
          <p:cNvPr id="8" name="Group 7"/>
          <p:cNvGrpSpPr/>
          <p:nvPr/>
        </p:nvGrpSpPr>
        <p:grpSpPr>
          <a:xfrm>
            <a:off x="267620" y="287955"/>
            <a:ext cx="1792849" cy="1791401"/>
            <a:chOff x="272986" y="293687"/>
            <a:chExt cx="1828799" cy="1827063"/>
          </a:xfrm>
        </p:grpSpPr>
        <p:sp>
          <p:nvSpPr>
            <p:cNvPr id="10" name="Rectangle 9"/>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Tree>
    <p:extLst>
      <p:ext uri="{BB962C8B-B14F-4D97-AF65-F5344CB8AC3E}">
        <p14:creationId xmlns:p14="http://schemas.microsoft.com/office/powerpoint/2010/main" val="497882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6 for internal audiences">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1" t="96" r="61" b="14639"/>
          <a:stretch/>
        </p:blipFill>
        <p:spPr>
          <a:xfrm>
            <a:off x="311" y="0"/>
            <a:ext cx="12191689" cy="6865783"/>
          </a:xfrm>
          <a:prstGeom prst="rect">
            <a:avLst/>
          </a:prstGeom>
        </p:spPr>
      </p:pic>
      <p:sp>
        <p:nvSpPr>
          <p:cNvPr id="19" name="Rectangle 18"/>
          <p:cNvSpPr/>
          <p:nvPr/>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Click to edit Master text styles</a:t>
            </a:r>
          </a:p>
        </p:txBody>
      </p:sp>
      <p:grpSp>
        <p:nvGrpSpPr>
          <p:cNvPr id="11" name="Group 10"/>
          <p:cNvGrpSpPr/>
          <p:nvPr/>
        </p:nvGrpSpPr>
        <p:grpSpPr>
          <a:xfrm>
            <a:off x="267620" y="287955"/>
            <a:ext cx="1792849" cy="1791401"/>
            <a:chOff x="272986" y="293687"/>
            <a:chExt cx="1828799" cy="1827063"/>
          </a:xfrm>
        </p:grpSpPr>
        <p:sp>
          <p:nvSpPr>
            <p:cNvPr id="12" name="Rectangle 11"/>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Tree>
    <p:extLst>
      <p:ext uri="{BB962C8B-B14F-4D97-AF65-F5344CB8AC3E}">
        <p14:creationId xmlns:p14="http://schemas.microsoft.com/office/powerpoint/2010/main" val="2565548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Slide 7">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b="14737"/>
          <a:stretch/>
        </p:blipFill>
        <p:spPr>
          <a:xfrm>
            <a:off x="0" y="-8094"/>
            <a:ext cx="12192000" cy="6865782"/>
          </a:xfrm>
          <a:prstGeom prst="rect">
            <a:avLst/>
          </a:prstGeom>
        </p:spPr>
      </p:pic>
      <p:grpSp>
        <p:nvGrpSpPr>
          <p:cNvPr id="15" name="Group 14"/>
          <p:cNvGrpSpPr/>
          <p:nvPr/>
        </p:nvGrpSpPr>
        <p:grpSpPr>
          <a:xfrm>
            <a:off x="267620" y="287955"/>
            <a:ext cx="1792849" cy="1791401"/>
            <a:chOff x="272986" y="293687"/>
            <a:chExt cx="1828799" cy="1827063"/>
          </a:xfrm>
        </p:grpSpPr>
        <p:sp>
          <p:nvSpPr>
            <p:cNvPr id="16" name="Rectangle 15"/>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
        <p:nvSpPr>
          <p:cNvPr id="17" name="Rectangle 16"/>
          <p:cNvSpPr/>
          <p:nvPr/>
        </p:nvSpPr>
        <p:spPr bwMode="gray">
          <a:xfrm>
            <a:off x="269239" y="2084172"/>
            <a:ext cx="5378549" cy="448276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2" y="2082468"/>
            <a:ext cx="5380106" cy="2691360"/>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2" y="4773828"/>
            <a:ext cx="5380106"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7204998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9 ">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14737"/>
          <a:stretch/>
        </p:blipFill>
        <p:spPr>
          <a:xfrm>
            <a:off x="0" y="-8094"/>
            <a:ext cx="12192000" cy="6865782"/>
          </a:xfrm>
          <a:prstGeom prst="rect">
            <a:avLst/>
          </a:prstGeom>
        </p:spPr>
      </p:pic>
      <p:grpSp>
        <p:nvGrpSpPr>
          <p:cNvPr id="11" name="Group 10"/>
          <p:cNvGrpSpPr/>
          <p:nvPr/>
        </p:nvGrpSpPr>
        <p:grpSpPr>
          <a:xfrm>
            <a:off x="267620" y="287955"/>
            <a:ext cx="1792849" cy="1791401"/>
            <a:chOff x="272986" y="293687"/>
            <a:chExt cx="1828799" cy="1827063"/>
          </a:xfrm>
        </p:grpSpPr>
        <p:sp>
          <p:nvSpPr>
            <p:cNvPr id="12" name="Rectangle 11"/>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
        <p:nvSpPr>
          <p:cNvPr id="19" name="Rectangle 18"/>
          <p:cNvSpPr/>
          <p:nvPr/>
        </p:nvSpPr>
        <p:spPr bwMode="gray">
          <a:xfrm>
            <a:off x="269302" y="2084186"/>
            <a:ext cx="7171399" cy="4482746"/>
          </a:xfrm>
          <a:prstGeom prst="rect">
            <a:avLst/>
          </a:prstGeom>
          <a:solidFill>
            <a:schemeClr val="tx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2"/>
            <a:ext cx="7171399" cy="2689656"/>
          </a:xfrm>
          <a:noFill/>
        </p:spPr>
        <p:txBody>
          <a:bodyPr lIns="146304" tIns="91440" rIns="146304" bIns="91440" anchor="t" anchorCtr="0"/>
          <a:lstStyle>
            <a:lvl1pPr>
              <a:defRPr sz="6470" spc="-98" baseline="0">
                <a:gradFill>
                  <a:gsLst>
                    <a:gs pos="0">
                      <a:srgbClr val="FFFFFF"/>
                    </a:gs>
                    <a:gs pos="100000">
                      <a:srgbClr val="FFFFFF"/>
                    </a:gs>
                  </a:gsLst>
                  <a:lin ang="5400000" scaled="0"/>
                </a:gradFill>
              </a:defRPr>
            </a:lvl1pPr>
          </a:lstStyle>
          <a:p>
            <a:r>
              <a:rPr lang="en-US" dirty="0"/>
              <a:t>Presentation title</a:t>
            </a:r>
          </a:p>
        </p:txBody>
      </p:sp>
      <p:sp>
        <p:nvSpPr>
          <p:cNvPr id="7" name="Text Placeholder 4"/>
          <p:cNvSpPr>
            <a:spLocks noGrp="1"/>
          </p:cNvSpPr>
          <p:nvPr>
            <p:ph type="body" sz="quarter" idx="12" hasCustomPrompt="1"/>
          </p:nvPr>
        </p:nvSpPr>
        <p:spPr bwMode="ltGray">
          <a:xfrm>
            <a:off x="269240" y="4772271"/>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148107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Slide 8">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b="14737"/>
          <a:stretch/>
        </p:blipFill>
        <p:spPr>
          <a:xfrm>
            <a:off x="0" y="-8094"/>
            <a:ext cx="12192000" cy="6865782"/>
          </a:xfrm>
          <a:prstGeom prst="rect">
            <a:avLst/>
          </a:prstGeom>
        </p:spPr>
      </p:pic>
      <p:grpSp>
        <p:nvGrpSpPr>
          <p:cNvPr id="8" name="Group 7"/>
          <p:cNvGrpSpPr/>
          <p:nvPr/>
        </p:nvGrpSpPr>
        <p:grpSpPr>
          <a:xfrm>
            <a:off x="267620" y="287955"/>
            <a:ext cx="1792849" cy="1791401"/>
            <a:chOff x="272986" y="293687"/>
            <a:chExt cx="1828799" cy="1827063"/>
          </a:xfrm>
        </p:grpSpPr>
        <p:sp>
          <p:nvSpPr>
            <p:cNvPr id="11" name="Rectangle 10"/>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
        <p:nvSpPr>
          <p:cNvPr id="18" name="Rectangle 17"/>
          <p:cNvSpPr/>
          <p:nvPr/>
        </p:nvSpPr>
        <p:spPr bwMode="gray">
          <a:xfrm>
            <a:off x="269239" y="2084172"/>
            <a:ext cx="7171399" cy="2689656"/>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7172955" cy="2689656"/>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a:t>Presentation title</a:t>
            </a:r>
          </a:p>
        </p:txBody>
      </p:sp>
      <p:sp>
        <p:nvSpPr>
          <p:cNvPr id="13" name="Rectangle 12"/>
          <p:cNvSpPr/>
          <p:nvPr/>
        </p:nvSpPr>
        <p:spPr bwMode="gray">
          <a:xfrm>
            <a:off x="269239" y="4773827"/>
            <a:ext cx="5380106" cy="1793104"/>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ltGray">
          <a:xfrm>
            <a:off x="269239" y="4773827"/>
            <a:ext cx="5380106"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7598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78414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Title Slide 8">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b="14825"/>
          <a:stretch/>
        </p:blipFill>
        <p:spPr>
          <a:xfrm>
            <a:off x="0" y="-623"/>
            <a:ext cx="12192000" cy="6858623"/>
          </a:xfrm>
          <a:prstGeom prst="rect">
            <a:avLst/>
          </a:prstGeom>
        </p:spPr>
      </p:pic>
      <p:grpSp>
        <p:nvGrpSpPr>
          <p:cNvPr id="8" name="Group 7"/>
          <p:cNvGrpSpPr/>
          <p:nvPr/>
        </p:nvGrpSpPr>
        <p:grpSpPr>
          <a:xfrm>
            <a:off x="267620" y="287955"/>
            <a:ext cx="1792849" cy="1791401"/>
            <a:chOff x="272986" y="293687"/>
            <a:chExt cx="1828799" cy="1827063"/>
          </a:xfrm>
        </p:grpSpPr>
        <p:sp>
          <p:nvSpPr>
            <p:cNvPr id="11" name="Rectangle 10"/>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
        <p:nvSpPr>
          <p:cNvPr id="18" name="Rectangle 17"/>
          <p:cNvSpPr/>
          <p:nvPr/>
        </p:nvSpPr>
        <p:spPr bwMode="gray">
          <a:xfrm>
            <a:off x="269239" y="2084172"/>
            <a:ext cx="7171399" cy="2689656"/>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7172955" cy="2689656"/>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a:t>Presentation title</a:t>
            </a:r>
          </a:p>
        </p:txBody>
      </p:sp>
      <p:sp>
        <p:nvSpPr>
          <p:cNvPr id="13" name="Rectangle 12"/>
          <p:cNvSpPr/>
          <p:nvPr/>
        </p:nvSpPr>
        <p:spPr bwMode="gray">
          <a:xfrm>
            <a:off x="269239" y="4773827"/>
            <a:ext cx="5380106" cy="1793104"/>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ltGray">
          <a:xfrm>
            <a:off x="269239" y="4773827"/>
            <a:ext cx="5380106"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9824463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 7 for internal audiences">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b="14825"/>
          <a:stretch/>
        </p:blipFill>
        <p:spPr>
          <a:xfrm>
            <a:off x="0" y="-623"/>
            <a:ext cx="12192000" cy="6858623"/>
          </a:xfrm>
          <a:prstGeom prst="rect">
            <a:avLst/>
          </a:prstGeom>
        </p:spPr>
      </p:pic>
      <p:grpSp>
        <p:nvGrpSpPr>
          <p:cNvPr id="15" name="Group 14"/>
          <p:cNvGrpSpPr/>
          <p:nvPr/>
        </p:nvGrpSpPr>
        <p:grpSpPr>
          <a:xfrm>
            <a:off x="267620" y="287955"/>
            <a:ext cx="1792849" cy="1791401"/>
            <a:chOff x="272986" y="293687"/>
            <a:chExt cx="1828799" cy="1827063"/>
          </a:xfrm>
        </p:grpSpPr>
        <p:sp>
          <p:nvSpPr>
            <p:cNvPr id="16" name="Rectangle 15"/>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
        <p:nvSpPr>
          <p:cNvPr id="19" name="Rectangle 18"/>
          <p:cNvSpPr/>
          <p:nvPr/>
        </p:nvSpPr>
        <p:spPr bwMode="gray">
          <a:xfrm>
            <a:off x="269239" y="2084172"/>
            <a:ext cx="5378549" cy="4482760"/>
          </a:xfrm>
          <a:prstGeom prst="rect">
            <a:avLst/>
          </a:prstGeom>
          <a:solidFill>
            <a:schemeClr val="accent5">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2" y="2082468"/>
            <a:ext cx="5380106" cy="2691360"/>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2" y="4773828"/>
            <a:ext cx="5380106"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37055762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lide 8">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1" t="96" r="61" b="14639"/>
          <a:stretch/>
        </p:blipFill>
        <p:spPr>
          <a:xfrm>
            <a:off x="311" y="0"/>
            <a:ext cx="12191689" cy="6865783"/>
          </a:xfrm>
          <a:prstGeom prst="rect">
            <a:avLst/>
          </a:prstGeom>
        </p:spPr>
      </p:pic>
      <p:grpSp>
        <p:nvGrpSpPr>
          <p:cNvPr id="8" name="Group 7"/>
          <p:cNvGrpSpPr/>
          <p:nvPr/>
        </p:nvGrpSpPr>
        <p:grpSpPr>
          <a:xfrm>
            <a:off x="267620" y="287955"/>
            <a:ext cx="1792849" cy="1791401"/>
            <a:chOff x="272986" y="293687"/>
            <a:chExt cx="1828799" cy="1827063"/>
          </a:xfrm>
        </p:grpSpPr>
        <p:sp>
          <p:nvSpPr>
            <p:cNvPr id="11" name="Rectangle 10"/>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
        <p:nvSpPr>
          <p:cNvPr id="18" name="Rectangle 17"/>
          <p:cNvSpPr/>
          <p:nvPr/>
        </p:nvSpPr>
        <p:spPr bwMode="gray">
          <a:xfrm>
            <a:off x="269239" y="2084172"/>
            <a:ext cx="7171399" cy="2689656"/>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7172955" cy="2689656"/>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a:t>Presentation title</a:t>
            </a:r>
          </a:p>
        </p:txBody>
      </p:sp>
      <p:sp>
        <p:nvSpPr>
          <p:cNvPr id="13" name="Rectangle 12"/>
          <p:cNvSpPr/>
          <p:nvPr/>
        </p:nvSpPr>
        <p:spPr bwMode="gray">
          <a:xfrm>
            <a:off x="269239" y="4773827"/>
            <a:ext cx="5380106" cy="1793104"/>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ltGray">
          <a:xfrm>
            <a:off x="269239" y="4773827"/>
            <a:ext cx="5380106"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594251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8 for internal audiences">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14737"/>
          <a:stretch/>
        </p:blipFill>
        <p:spPr>
          <a:xfrm>
            <a:off x="-7159" y="-8094"/>
            <a:ext cx="12192000" cy="6865783"/>
          </a:xfrm>
          <a:prstGeom prst="rect">
            <a:avLst/>
          </a:prstGeom>
        </p:spPr>
      </p:pic>
      <p:grpSp>
        <p:nvGrpSpPr>
          <p:cNvPr id="11" name="Group 10"/>
          <p:cNvGrpSpPr/>
          <p:nvPr/>
        </p:nvGrpSpPr>
        <p:grpSpPr>
          <a:xfrm>
            <a:off x="267620" y="287955"/>
            <a:ext cx="1792849" cy="1791401"/>
            <a:chOff x="272986" y="293687"/>
            <a:chExt cx="1828799" cy="1827063"/>
          </a:xfrm>
        </p:grpSpPr>
        <p:sp>
          <p:nvSpPr>
            <p:cNvPr id="12" name="Rectangle 11"/>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
        <p:nvSpPr>
          <p:cNvPr id="19" name="Rectangle 18"/>
          <p:cNvSpPr/>
          <p:nvPr/>
        </p:nvSpPr>
        <p:spPr bwMode="gray">
          <a:xfrm>
            <a:off x="269239" y="2084172"/>
            <a:ext cx="7171399" cy="2689656"/>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7172955" cy="268965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a:t>Presentation title</a:t>
            </a:r>
          </a:p>
        </p:txBody>
      </p:sp>
      <p:sp>
        <p:nvSpPr>
          <p:cNvPr id="14" name="Rectangle 13"/>
          <p:cNvSpPr/>
          <p:nvPr/>
        </p:nvSpPr>
        <p:spPr bwMode="gray">
          <a:xfrm>
            <a:off x="269239" y="4773827"/>
            <a:ext cx="5380106" cy="1793104"/>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ltGray">
          <a:xfrm>
            <a:off x="269239" y="4769656"/>
            <a:ext cx="5380106"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2036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Slide 9 for internal audiences">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14737"/>
          <a:stretch/>
        </p:blipFill>
        <p:spPr>
          <a:xfrm>
            <a:off x="-7159" y="-8094"/>
            <a:ext cx="12192000" cy="6865783"/>
          </a:xfrm>
          <a:prstGeom prst="rect">
            <a:avLst/>
          </a:prstGeom>
        </p:spPr>
      </p:pic>
      <p:grpSp>
        <p:nvGrpSpPr>
          <p:cNvPr id="13" name="Group 12"/>
          <p:cNvGrpSpPr/>
          <p:nvPr/>
        </p:nvGrpSpPr>
        <p:grpSpPr>
          <a:xfrm>
            <a:off x="267620" y="287955"/>
            <a:ext cx="1792849" cy="1791401"/>
            <a:chOff x="272986" y="293687"/>
            <a:chExt cx="1828799" cy="1827063"/>
          </a:xfrm>
        </p:grpSpPr>
        <p:sp>
          <p:nvSpPr>
            <p:cNvPr id="14" name="Rectangle 13"/>
            <p:cNvSpPr/>
            <p:nvPr/>
          </p:nvSpPr>
          <p:spPr bwMode="auto">
            <a:xfrm>
              <a:off x="272986" y="293687"/>
              <a:ext cx="1828799" cy="1827063"/>
            </a:xfrm>
            <a:prstGeom prst="rect">
              <a:avLst/>
            </a:prstGeom>
            <a:solidFill>
              <a:srgbClr val="FFFFFF">
                <a:alpha val="80000"/>
              </a:srgbClr>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99" y="510135"/>
              <a:ext cx="1527772" cy="1394165"/>
            </a:xfrm>
            <a:prstGeom prst="rect">
              <a:avLst/>
            </a:prstGeom>
          </p:spPr>
        </p:pic>
      </p:grpSp>
      <p:sp>
        <p:nvSpPr>
          <p:cNvPr id="16" name="Rectangle 15"/>
          <p:cNvSpPr/>
          <p:nvPr/>
        </p:nvSpPr>
        <p:spPr bwMode="gray">
          <a:xfrm>
            <a:off x="269302" y="2084186"/>
            <a:ext cx="7171399" cy="4482746"/>
          </a:xfrm>
          <a:prstGeom prst="rect">
            <a:avLst/>
          </a:prstGeom>
          <a:solidFill>
            <a:schemeClr val="tx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ltGray">
          <a:xfrm>
            <a:off x="269239" y="2084172"/>
            <a:ext cx="7171399" cy="2689656"/>
          </a:xfrm>
          <a:noFill/>
        </p:spPr>
        <p:txBody>
          <a:bodyPr lIns="146304" tIns="91440" rIns="146304" bIns="91440" anchor="t" anchorCtr="0"/>
          <a:lstStyle>
            <a:lvl1pPr>
              <a:defRPr sz="6470" spc="-98" baseline="0">
                <a:gradFill>
                  <a:gsLst>
                    <a:gs pos="0">
                      <a:srgbClr val="FFFFFF"/>
                    </a:gs>
                    <a:gs pos="100000">
                      <a:srgbClr val="FFFFFF"/>
                    </a:gs>
                  </a:gsLst>
                  <a:lin ang="5400000" scaled="0"/>
                </a:gradFill>
              </a:defRPr>
            </a:lvl1pPr>
          </a:lstStyle>
          <a:p>
            <a:r>
              <a:rPr lang="en-US" dirty="0"/>
              <a:t>Presentation title</a:t>
            </a:r>
          </a:p>
        </p:txBody>
      </p:sp>
      <p:sp>
        <p:nvSpPr>
          <p:cNvPr id="18" name="Text Placeholder 4"/>
          <p:cNvSpPr>
            <a:spLocks noGrp="1"/>
          </p:cNvSpPr>
          <p:nvPr>
            <p:ph type="body" sz="quarter" idx="12" hasCustomPrompt="1"/>
          </p:nvPr>
        </p:nvSpPr>
        <p:spPr bwMode="ltGray">
          <a:xfrm>
            <a:off x="269240" y="4772271"/>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130870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0916952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137025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Accent Color 1">
    <p:spTree>
      <p:nvGrpSpPr>
        <p:cNvPr id="1" name=""/>
        <p:cNvGrpSpPr/>
        <p:nvPr/>
      </p:nvGrpSpPr>
      <p:grpSpPr>
        <a:xfrm>
          <a:off x="0" y="0"/>
          <a:ext cx="0" cy="0"/>
          <a:chOff x="0" y="0"/>
          <a:chExt cx="0" cy="0"/>
        </a:xfrm>
      </p:grpSpPr>
      <p:sp>
        <p:nvSpPr>
          <p:cNvPr id="3" name="Rectangle 2"/>
          <p:cNvSpPr/>
          <p:nvPr/>
        </p:nvSpPr>
        <p:spPr bwMode="auto">
          <a:xfrm>
            <a:off x="0" y="2084171"/>
            <a:ext cx="12192000" cy="27643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39" y="2084171"/>
            <a:ext cx="11653523" cy="2764369"/>
          </a:xfrm>
          <a:noFill/>
        </p:spPr>
        <p:txBody>
          <a:bodyPr tIns="91440" bIns="91440" anchor="t" anchorCtr="0"/>
          <a:lstStyle>
            <a:lvl1pPr>
              <a:defRPr sz="8627" spc="-98" baseline="0">
                <a:solidFill>
                  <a:schemeClr val="bg1"/>
                </a:solidFill>
              </a:defRPr>
            </a:lvl1pPr>
          </a:lstStyle>
          <a:p>
            <a:r>
              <a:rPr lang="en-US" dirty="0"/>
              <a:t>Section title</a:t>
            </a:r>
          </a:p>
        </p:txBody>
      </p:sp>
    </p:spTree>
    <p:extLst>
      <p:ext uri="{BB962C8B-B14F-4D97-AF65-F5344CB8AC3E}">
        <p14:creationId xmlns:p14="http://schemas.microsoft.com/office/powerpoint/2010/main" val="189299203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Accent Color 2">
    <p:spTree>
      <p:nvGrpSpPr>
        <p:cNvPr id="1" name=""/>
        <p:cNvGrpSpPr/>
        <p:nvPr/>
      </p:nvGrpSpPr>
      <p:grpSpPr>
        <a:xfrm>
          <a:off x="0" y="0"/>
          <a:ext cx="0" cy="0"/>
          <a:chOff x="0" y="0"/>
          <a:chExt cx="0" cy="0"/>
        </a:xfrm>
      </p:grpSpPr>
      <p:sp>
        <p:nvSpPr>
          <p:cNvPr id="3" name="Rectangle 2"/>
          <p:cNvSpPr/>
          <p:nvPr/>
        </p:nvSpPr>
        <p:spPr bwMode="auto">
          <a:xfrm>
            <a:off x="0" y="2084171"/>
            <a:ext cx="12192000" cy="276437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39" y="2084171"/>
            <a:ext cx="11653523" cy="2764369"/>
          </a:xfrm>
          <a:noFill/>
        </p:spPr>
        <p:txBody>
          <a:bodyPr tIns="91440" bIns="91440" anchor="t" anchorCtr="0"/>
          <a:lstStyle>
            <a:lvl1pPr>
              <a:defRPr sz="8627" spc="-98" baseline="0">
                <a:solidFill>
                  <a:schemeClr val="bg1"/>
                </a:solidFill>
              </a:defRPr>
            </a:lvl1pPr>
          </a:lstStyle>
          <a:p>
            <a:r>
              <a:rPr lang="en-US" dirty="0"/>
              <a:t>Section title</a:t>
            </a:r>
          </a:p>
        </p:txBody>
      </p:sp>
    </p:spTree>
    <p:extLst>
      <p:ext uri="{BB962C8B-B14F-4D97-AF65-F5344CB8AC3E}">
        <p14:creationId xmlns:p14="http://schemas.microsoft.com/office/powerpoint/2010/main" val="35446616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2188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632396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Section Title Accent Color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631408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001995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8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484689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003337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295163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077364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601800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733458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901913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a:xfrm>
            <a:off x="9448800" y="6356349"/>
            <a:ext cx="2743200" cy="365125"/>
          </a:xfrm>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240544" y="98444"/>
            <a:ext cx="4905299" cy="430887"/>
          </a:xfrm>
        </p:spPr>
        <p:txBody>
          <a:bodyPr rIns="72000"/>
          <a:lstStyle>
            <a:lvl1pPr>
              <a:defRPr sz="2800">
                <a:latin typeface="Segoe UI Semibold" panose="020B0702040204020203" pitchFamily="34" charset="0"/>
              </a:defRPr>
            </a:lvl1pPr>
          </a:lstStyle>
          <a:p>
            <a:r>
              <a:rPr lang="en-US" dirty="0"/>
              <a:t>Click to edit Master title style</a:t>
            </a:r>
          </a:p>
        </p:txBody>
      </p:sp>
    </p:spTree>
    <p:extLst>
      <p:ext uri="{BB962C8B-B14F-4D97-AF65-F5344CB8AC3E}">
        <p14:creationId xmlns:p14="http://schemas.microsoft.com/office/powerpoint/2010/main" val="12661661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23638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7630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212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136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810435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419238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812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8640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9464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9" Type="http://schemas.openxmlformats.org/officeDocument/2006/relationships/slideLayout" Target="../slideLayouts/slideLayout62.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42" Type="http://schemas.openxmlformats.org/officeDocument/2006/relationships/slideLayout" Target="../slideLayouts/slideLayout65.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37" Type="http://schemas.openxmlformats.org/officeDocument/2006/relationships/slideLayout" Target="../slideLayouts/slideLayout60.xml"/><Relationship Id="rId40" Type="http://schemas.openxmlformats.org/officeDocument/2006/relationships/slideLayout" Target="../slideLayouts/slideLayout63.xml"/><Relationship Id="rId45" Type="http://schemas.openxmlformats.org/officeDocument/2006/relationships/image" Target="../media/image9.jpg"/><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slideLayout" Target="../slideLayouts/slideLayout59.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4" Type="http://schemas.openxmlformats.org/officeDocument/2006/relationships/image" Target="../media/image8.pn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43" Type="http://schemas.openxmlformats.org/officeDocument/2006/relationships/theme" Target="../theme/theme2.xml"/><Relationship Id="rId8" Type="http://schemas.openxmlformats.org/officeDocument/2006/relationships/slideLayout" Target="../slideLayouts/slideLayout31.xml"/><Relationship Id="rId3" Type="http://schemas.openxmlformats.org/officeDocument/2006/relationships/slideLayout" Target="../slideLayouts/slideLayout26.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38" Type="http://schemas.openxmlformats.org/officeDocument/2006/relationships/slideLayout" Target="../slideLayouts/slideLayout61.xml"/><Relationship Id="rId20" Type="http://schemas.openxmlformats.org/officeDocument/2006/relationships/slideLayout" Target="../slideLayouts/slideLayout43.xml"/><Relationship Id="rId41"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944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
        <p:nvSpPr>
          <p:cNvPr id="7" name="Rectangle 6"/>
          <p:cNvSpPr/>
          <p:nvPr userDrawn="1"/>
        </p:nvSpPr>
        <p:spPr>
          <a:xfrm>
            <a:off x="1" y="133475"/>
            <a:ext cx="12192000" cy="365760"/>
          </a:xfrm>
          <a:prstGeom prst="rect">
            <a:avLst/>
          </a:prstGeom>
          <a:solidFill>
            <a:srgbClr val="095879"/>
          </a:solidFill>
        </p:spPr>
        <p:txBody>
          <a:bodyPr wrap="square" lIns="121559" tIns="60780" rIns="121559" bIns="60780" rtlCol="0" anchor="ctr">
            <a:spAutoFit/>
          </a:bodyPr>
          <a:lstStyle/>
          <a:p>
            <a:pPr algn="ctr" defTabSz="1239922"/>
            <a:endParaRPr lang="en-IN" sz="1568" dirty="0">
              <a:solidFill>
                <a:srgbClr val="434343"/>
              </a:solidFill>
              <a:latin typeface="Segoe UI" panose="020B0502040204020203" pitchFamily="34" charset="0"/>
              <a:ea typeface="Segoe UI" panose="020B0502040204020203" pitchFamily="34" charset="0"/>
              <a:cs typeface="Segoe UI" panose="020B0502040204020203" pitchFamily="34" charset="0"/>
            </a:endParaRPr>
          </a:p>
        </p:txBody>
      </p:sp>
      <p:pic>
        <p:nvPicPr>
          <p:cNvPr id="9" name="Picture 8" descr="https://upload.wikimedia.org/wikipedia/en/d/d3/LatentView_Analytics_Logo_2010.JPG"/>
          <p:cNvPicPr>
            <a:picLocks noChangeAspect="1" noChangeArrowheads="1"/>
          </p:cNvPicPr>
          <p:nvPr userDrawn="1"/>
        </p:nvPicPr>
        <p:blipFill>
          <a:blip r:embed="rId25" cstate="email">
            <a:extLst>
              <a:ext uri="{28A0092B-C50C-407E-A947-70E740481C1C}">
                <a14:useLocalDpi xmlns:a14="http://schemas.microsoft.com/office/drawing/2010/main"/>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40544" y="100911"/>
            <a:ext cx="4905299" cy="430887"/>
          </a:xfrm>
          <a:prstGeom prst="rect">
            <a:avLst/>
          </a:prstGeom>
          <a:solidFill>
            <a:schemeClr val="bg1"/>
          </a:solidFill>
        </p:spPr>
        <p:txBody>
          <a:bodyPr vert="horz" wrap="none" lIns="72000" tIns="0" rIns="72000" bIns="0" rtlCol="0" anchor="ctr">
            <a:spAutoFit/>
          </a:bodyPr>
          <a:lstStyle/>
          <a:p>
            <a:r>
              <a:rPr lang="en-US" dirty="0"/>
              <a:t>Click to edit Master title style</a:t>
            </a:r>
          </a:p>
        </p:txBody>
      </p:sp>
    </p:spTree>
    <p:extLst>
      <p:ext uri="{BB962C8B-B14F-4D97-AF65-F5344CB8AC3E}">
        <p14:creationId xmlns:p14="http://schemas.microsoft.com/office/powerpoint/2010/main" val="3050771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50" r:id="rId21"/>
    <p:sldLayoutId id="2147483749" r:id="rId22"/>
    <p:sldLayoutId id="2147483751" r:id="rId23"/>
  </p:sldLayoutIdLst>
  <p:hf hdr="0" ftr="0" dt="0"/>
  <p:txStyles>
    <p:titleStyle>
      <a:lvl1pPr algn="l" defTabSz="914400" rtl="0" eaLnBrk="1" latinLnBrk="0" hangingPunct="1">
        <a:lnSpc>
          <a:spcPct val="100000"/>
        </a:lnSpc>
        <a:spcBef>
          <a:spcPct val="0"/>
        </a:spcBef>
        <a:buNone/>
        <a:defRPr sz="2800" kern="1200">
          <a:solidFill>
            <a:srgbClr val="095879"/>
          </a:solidFill>
          <a:latin typeface="Segoe UI Semibold" panose="020B07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4468"/>
            <a:ext cx="11078817"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529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rotWithShape="1">
          <a:blip r:embed="rId44" cstate="print">
            <a:extLst>
              <a:ext uri="{28A0092B-C50C-407E-A947-70E740481C1C}">
                <a14:useLocalDpi xmlns:a14="http://schemas.microsoft.com/office/drawing/2010/main" val="0"/>
              </a:ext>
            </a:extLst>
          </a:blip>
          <a:srcRect t="19390" r="16811" b="14687"/>
          <a:stretch/>
        </p:blipFill>
        <p:spPr>
          <a:xfrm>
            <a:off x="10941854" y="0"/>
            <a:ext cx="1245948" cy="901148"/>
          </a:xfrm>
          <a:prstGeom prst="rect">
            <a:avLst/>
          </a:prstGeom>
        </p:spPr>
      </p:pic>
      <p:pic>
        <p:nvPicPr>
          <p:cNvPr id="9" name="Picture 8"/>
          <p:cNvPicPr>
            <a:picLocks noChangeAspect="1"/>
          </p:cNvPicPr>
          <p:nvPr/>
        </p:nvPicPr>
        <p:blipFill rotWithShape="1">
          <a:blip r:embed="rId45">
            <a:extLst>
              <a:ext uri="{28A0092B-C50C-407E-A947-70E740481C1C}">
                <a14:useLocalDpi xmlns:a14="http://schemas.microsoft.com/office/drawing/2010/main" val="0"/>
              </a:ext>
            </a:extLst>
          </a:blip>
          <a:srcRect t="85980" b="12553"/>
          <a:stretch/>
        </p:blipFill>
        <p:spPr>
          <a:xfrm>
            <a:off x="0" y="6746206"/>
            <a:ext cx="12192000" cy="111794"/>
          </a:xfrm>
          <a:prstGeom prst="rect">
            <a:avLst/>
          </a:prstGeom>
        </p:spPr>
      </p:pic>
    </p:spTree>
    <p:extLst>
      <p:ext uri="{BB962C8B-B14F-4D97-AF65-F5344CB8AC3E}">
        <p14:creationId xmlns:p14="http://schemas.microsoft.com/office/powerpoint/2010/main" val="17705347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 id="2147483732" r:id="rId26"/>
    <p:sldLayoutId id="2147483733" r:id="rId27"/>
    <p:sldLayoutId id="2147483734" r:id="rId28"/>
    <p:sldLayoutId id="2147483735" r:id="rId29"/>
    <p:sldLayoutId id="2147483736" r:id="rId30"/>
    <p:sldLayoutId id="2147483737" r:id="rId31"/>
    <p:sldLayoutId id="2147483738" r:id="rId32"/>
    <p:sldLayoutId id="2147483739" r:id="rId33"/>
    <p:sldLayoutId id="2147483740" r:id="rId34"/>
    <p:sldLayoutId id="2147483741" r:id="rId35"/>
    <p:sldLayoutId id="2147483742" r:id="rId36"/>
    <p:sldLayoutId id="2147483743" r:id="rId37"/>
    <p:sldLayoutId id="2147483744" r:id="rId38"/>
    <p:sldLayoutId id="2147483745" r:id="rId39"/>
    <p:sldLayoutId id="2147483746" r:id="rId40"/>
    <p:sldLayoutId id="2147483747" r:id="rId41"/>
    <p:sldLayoutId id="2147483748" r:id="rId42"/>
  </p:sldLayoutIdLst>
  <p:transition>
    <p:fade/>
  </p:transition>
  <p:hf hdr="0" ftr="0" dt="0"/>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8" Type="http://schemas.openxmlformats.org/officeDocument/2006/relationships/chart" Target="../charts/chart13.xml"/><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chart" Target="../charts/chart12.xml"/><Relationship Id="rId5" Type="http://schemas.openxmlformats.org/officeDocument/2006/relationships/chart" Target="../charts/chart11.xml"/><Relationship Id="rId10" Type="http://schemas.openxmlformats.org/officeDocument/2006/relationships/chart" Target="../charts/chart15.xml"/><Relationship Id="rId4" Type="http://schemas.openxmlformats.org/officeDocument/2006/relationships/image" Target="../media/image50.png"/><Relationship Id="rId9" Type="http://schemas.openxmlformats.org/officeDocument/2006/relationships/chart" Target="../charts/chart14.xml"/></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9.png"/><Relationship Id="rId7" Type="http://schemas.openxmlformats.org/officeDocument/2006/relationships/chart" Target="../charts/chart18.xml"/><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50.png"/><Relationship Id="rId9" Type="http://schemas.openxmlformats.org/officeDocument/2006/relationships/chart" Target="../charts/chart19.xml"/></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chart" Target="../charts/chart21.xml"/><Relationship Id="rId5" Type="http://schemas.openxmlformats.org/officeDocument/2006/relationships/chart" Target="../charts/chart20.xml"/><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8" Type="http://schemas.openxmlformats.org/officeDocument/2006/relationships/chart" Target="../charts/chart24.xml"/><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chart" Target="../charts/chart23.xml"/><Relationship Id="rId5" Type="http://schemas.openxmlformats.org/officeDocument/2006/relationships/chart" Target="../charts/chart22.xml"/><Relationship Id="rId10" Type="http://schemas.openxmlformats.org/officeDocument/2006/relationships/chart" Target="../charts/chart26.xml"/><Relationship Id="rId4" Type="http://schemas.openxmlformats.org/officeDocument/2006/relationships/image" Target="../media/image50.png"/><Relationship Id="rId9" Type="http://schemas.openxmlformats.org/officeDocument/2006/relationships/chart" Target="../charts/chart25.xml"/></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chart" Target="../charts/chart28.xml"/><Relationship Id="rId5" Type="http://schemas.openxmlformats.org/officeDocument/2006/relationships/chart" Target="../charts/chart27.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5" Type="http://schemas.openxmlformats.org/officeDocument/2006/relationships/chart" Target="../charts/chart31.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18" Type="http://schemas.openxmlformats.org/officeDocument/2006/relationships/image" Target="../media/image68.png"/><Relationship Id="rId3" Type="http://schemas.openxmlformats.org/officeDocument/2006/relationships/image" Target="../media/image53.jpeg"/><Relationship Id="rId21" Type="http://schemas.microsoft.com/office/2007/relationships/hdphoto" Target="../media/hdphoto5.wdp"/><Relationship Id="rId7" Type="http://schemas.openxmlformats.org/officeDocument/2006/relationships/image" Target="../media/image57.png"/><Relationship Id="rId12" Type="http://schemas.openxmlformats.org/officeDocument/2006/relationships/image" Target="../media/image62.png"/><Relationship Id="rId17" Type="http://schemas.openxmlformats.org/officeDocument/2006/relationships/image" Target="../media/image67.png"/><Relationship Id="rId2" Type="http://schemas.openxmlformats.org/officeDocument/2006/relationships/notesSlide" Target="../notesSlides/notesSlide3.xml"/><Relationship Id="rId16" Type="http://schemas.openxmlformats.org/officeDocument/2006/relationships/image" Target="../media/image66.png"/><Relationship Id="rId20" Type="http://schemas.openxmlformats.org/officeDocument/2006/relationships/image" Target="../media/image70.png"/><Relationship Id="rId1" Type="http://schemas.openxmlformats.org/officeDocument/2006/relationships/slideLayout" Target="../slideLayouts/slideLayout23.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5.png"/><Relationship Id="rId10" Type="http://schemas.openxmlformats.org/officeDocument/2006/relationships/image" Target="../media/image60.png"/><Relationship Id="rId19" Type="http://schemas.openxmlformats.org/officeDocument/2006/relationships/image" Target="../media/image69.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 Id="rId22" Type="http://schemas.openxmlformats.org/officeDocument/2006/relationships/image" Target="../media/image71.png"/></Relationships>
</file>

<file path=ppt/slides/_rels/slide19.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31.png"/><Relationship Id="rId3" Type="http://schemas.openxmlformats.org/officeDocument/2006/relationships/image" Target="../media/image53.jpeg"/><Relationship Id="rId7" Type="http://schemas.openxmlformats.org/officeDocument/2006/relationships/image" Target="../media/image74.png"/><Relationship Id="rId12" Type="http://schemas.openxmlformats.org/officeDocument/2006/relationships/image" Target="../media/image77.jpe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73.png"/><Relationship Id="rId11" Type="http://schemas.openxmlformats.org/officeDocument/2006/relationships/image" Target="../media/image29.png"/><Relationship Id="rId5" Type="http://schemas.openxmlformats.org/officeDocument/2006/relationships/image" Target="../media/image72.png"/><Relationship Id="rId10" Type="http://schemas.openxmlformats.org/officeDocument/2006/relationships/image" Target="../media/image76.png"/><Relationship Id="rId4" Type="http://schemas.openxmlformats.org/officeDocument/2006/relationships/hyperlink" Target="http://www.pepsico.com/" TargetMode="External"/><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5.png"/><Relationship Id="rId18" Type="http://schemas.openxmlformats.org/officeDocument/2006/relationships/image" Target="../media/image88.png"/><Relationship Id="rId3" Type="http://schemas.openxmlformats.org/officeDocument/2006/relationships/image" Target="../media/image78.png"/><Relationship Id="rId21" Type="http://schemas.microsoft.com/office/2007/relationships/hdphoto" Target="../media/hdphoto5.wdp"/><Relationship Id="rId7" Type="http://schemas.microsoft.com/office/2007/relationships/hdphoto" Target="../media/hdphoto6.wdp"/><Relationship Id="rId12" Type="http://schemas.microsoft.com/office/2007/relationships/hdphoto" Target="../media/hdphoto8.wdp"/><Relationship Id="rId17" Type="http://schemas.microsoft.com/office/2007/relationships/hdphoto" Target="../media/hdphoto10.wdp"/><Relationship Id="rId25" Type="http://schemas.openxmlformats.org/officeDocument/2006/relationships/image" Target="../media/image93.png"/><Relationship Id="rId2" Type="http://schemas.openxmlformats.org/officeDocument/2006/relationships/notesSlide" Target="../notesSlides/notesSlide5.xml"/><Relationship Id="rId16" Type="http://schemas.openxmlformats.org/officeDocument/2006/relationships/image" Target="../media/image87.png"/><Relationship Id="rId20" Type="http://schemas.openxmlformats.org/officeDocument/2006/relationships/image" Target="../media/image70.png"/><Relationship Id="rId1" Type="http://schemas.openxmlformats.org/officeDocument/2006/relationships/slideLayout" Target="../slideLayouts/slideLayout6.xml"/><Relationship Id="rId6" Type="http://schemas.openxmlformats.org/officeDocument/2006/relationships/image" Target="../media/image81.png"/><Relationship Id="rId11" Type="http://schemas.openxmlformats.org/officeDocument/2006/relationships/image" Target="../media/image84.png"/><Relationship Id="rId24" Type="http://schemas.openxmlformats.org/officeDocument/2006/relationships/image" Target="../media/image92.png"/><Relationship Id="rId5" Type="http://schemas.openxmlformats.org/officeDocument/2006/relationships/image" Target="../media/image80.png"/><Relationship Id="rId15" Type="http://schemas.openxmlformats.org/officeDocument/2006/relationships/image" Target="../media/image86.png"/><Relationship Id="rId23" Type="http://schemas.openxmlformats.org/officeDocument/2006/relationships/image" Target="../media/image91.png"/><Relationship Id="rId10" Type="http://schemas.openxmlformats.org/officeDocument/2006/relationships/image" Target="../media/image83.png"/><Relationship Id="rId19" Type="http://schemas.openxmlformats.org/officeDocument/2006/relationships/image" Target="../media/image89.png"/><Relationship Id="rId4" Type="http://schemas.openxmlformats.org/officeDocument/2006/relationships/image" Target="../media/image79.png"/><Relationship Id="rId9" Type="http://schemas.microsoft.com/office/2007/relationships/hdphoto" Target="../media/hdphoto7.wdp"/><Relationship Id="rId14" Type="http://schemas.microsoft.com/office/2007/relationships/hdphoto" Target="../media/hdphoto9.wdp"/><Relationship Id="rId22" Type="http://schemas.openxmlformats.org/officeDocument/2006/relationships/image" Target="../media/image90.png"/></Relationships>
</file>

<file path=ppt/slides/_rels/slide21.xml.rels><?xml version="1.0" encoding="UTF-8" standalone="yes"?>
<Relationships xmlns="http://schemas.openxmlformats.org/package/2006/relationships"><Relationship Id="rId8" Type="http://schemas.openxmlformats.org/officeDocument/2006/relationships/image" Target="../media/image96.jpeg"/><Relationship Id="rId3" Type="http://schemas.openxmlformats.org/officeDocument/2006/relationships/image" Target="../media/image53.jpeg"/><Relationship Id="rId7"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71.png"/><Relationship Id="rId5" Type="http://schemas.openxmlformats.org/officeDocument/2006/relationships/image" Target="../media/image27.png"/><Relationship Id="rId4" Type="http://schemas.openxmlformats.org/officeDocument/2006/relationships/image" Target="../media/image94.png"/><Relationship Id="rId9" Type="http://schemas.openxmlformats.org/officeDocument/2006/relationships/image" Target="../media/image97.png"/></Relationships>
</file>

<file path=ppt/slides/_rels/slide22.xml.rels><?xml version="1.0" encoding="UTF-8" standalone="yes"?>
<Relationships xmlns="http://schemas.openxmlformats.org/package/2006/relationships"><Relationship Id="rId2" Type="http://schemas.openxmlformats.org/officeDocument/2006/relationships/hyperlink" Target="http://www.latentview.com/" TargetMode="Externa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39.png"/><Relationship Id="rId18" Type="http://schemas.openxmlformats.org/officeDocument/2006/relationships/image" Target="../media/image43.png"/><Relationship Id="rId3" Type="http://schemas.openxmlformats.org/officeDocument/2006/relationships/image" Target="../media/image32.png"/><Relationship Id="rId21" Type="http://schemas.openxmlformats.org/officeDocument/2006/relationships/image" Target="../media/image46.png"/><Relationship Id="rId7" Type="http://schemas.openxmlformats.org/officeDocument/2006/relationships/image" Target="../media/image35.png"/><Relationship Id="rId12" Type="http://schemas.openxmlformats.org/officeDocument/2006/relationships/image" Target="../media/image38.png"/><Relationship Id="rId17" Type="http://schemas.openxmlformats.org/officeDocument/2006/relationships/image" Target="../media/image42.png"/><Relationship Id="rId2" Type="http://schemas.openxmlformats.org/officeDocument/2006/relationships/notesSlide" Target="../notesSlides/notesSlide2.xml"/><Relationship Id="rId16" Type="http://schemas.microsoft.com/office/2007/relationships/hdphoto" Target="../media/hdphoto4.wdp"/><Relationship Id="rId20" Type="http://schemas.openxmlformats.org/officeDocument/2006/relationships/image" Target="../media/image45.png"/><Relationship Id="rId1" Type="http://schemas.openxmlformats.org/officeDocument/2006/relationships/slideLayout" Target="../slideLayouts/slideLayout6.xml"/><Relationship Id="rId6" Type="http://schemas.microsoft.com/office/2007/relationships/hdphoto" Target="../media/hdphoto1.wdp"/><Relationship Id="rId11" Type="http://schemas.microsoft.com/office/2007/relationships/hdphoto" Target="../media/hdphoto3.wdp"/><Relationship Id="rId5" Type="http://schemas.openxmlformats.org/officeDocument/2006/relationships/image" Target="../media/image34.png"/><Relationship Id="rId15" Type="http://schemas.openxmlformats.org/officeDocument/2006/relationships/image" Target="../media/image41.png"/><Relationship Id="rId10" Type="http://schemas.openxmlformats.org/officeDocument/2006/relationships/image" Target="../media/image37.png"/><Relationship Id="rId19" Type="http://schemas.openxmlformats.org/officeDocument/2006/relationships/image" Target="../media/image44.png"/><Relationship Id="rId4" Type="http://schemas.openxmlformats.org/officeDocument/2006/relationships/image" Target="../media/image33.png"/><Relationship Id="rId9" Type="http://schemas.openxmlformats.org/officeDocument/2006/relationships/image" Target="../media/image36.png"/><Relationship Id="rId14" Type="http://schemas.openxmlformats.org/officeDocument/2006/relationships/image" Target="../media/image40.png"/><Relationship Id="rId22" Type="http://schemas.openxmlformats.org/officeDocument/2006/relationships/image" Target="../media/image47.png"/></Relationships>
</file>

<file path=ppt/slides/_rels/slide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50.png"/><Relationship Id="rId9" Type="http://schemas.openxmlformats.org/officeDocument/2006/relationships/chart" Target="../charts/chart6.xml"/></Relationships>
</file>

<file path=ppt/slides/_rels/slide9.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50.png"/><Relationship Id="rId9"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98558" y="3736481"/>
            <a:ext cx="2667839" cy="1886470"/>
          </a:xfrm>
          <a:prstGeom prst="rect">
            <a:avLst/>
          </a:prstGeom>
        </p:spPr>
      </p:pic>
      <p:sp>
        <p:nvSpPr>
          <p:cNvPr id="6" name="TextBox 5"/>
          <p:cNvSpPr txBox="1"/>
          <p:nvPr/>
        </p:nvSpPr>
        <p:spPr>
          <a:xfrm>
            <a:off x="6577691" y="2649977"/>
            <a:ext cx="4687910" cy="461665"/>
          </a:xfrm>
          <a:prstGeom prst="rect">
            <a:avLst/>
          </a:prstGeom>
          <a:noFill/>
        </p:spPr>
        <p:txBody>
          <a:bodyPr wrap="square" rtlCol="0">
            <a:spAutoFit/>
          </a:bodyPr>
          <a:lstStyle/>
          <a:p>
            <a:pPr algn="ctr"/>
            <a:r>
              <a:rPr lang="en-IN" sz="2400" dirty="0">
                <a:solidFill>
                  <a:prstClr val="white"/>
                </a:solidFill>
                <a:latin typeface="Asap" panose="020F0504030102060203" pitchFamily="34" charset="0"/>
              </a:rPr>
              <a:t>An Introduction</a:t>
            </a:r>
          </a:p>
        </p:txBody>
      </p:sp>
      <p:sp>
        <p:nvSpPr>
          <p:cNvPr id="13" name="TextBox 12"/>
          <p:cNvSpPr txBox="1"/>
          <p:nvPr/>
        </p:nvSpPr>
        <p:spPr>
          <a:xfrm>
            <a:off x="6782408" y="3624195"/>
            <a:ext cx="4687910" cy="338554"/>
          </a:xfrm>
          <a:prstGeom prst="rect">
            <a:avLst/>
          </a:prstGeom>
          <a:noFill/>
        </p:spPr>
        <p:txBody>
          <a:bodyPr wrap="square" rtlCol="0">
            <a:spAutoFit/>
          </a:bodyPr>
          <a:lstStyle/>
          <a:p>
            <a:pPr algn="ctr"/>
            <a:r>
              <a:rPr lang="en-IN" sz="1600" i="1" dirty="0">
                <a:solidFill>
                  <a:prstClr val="white"/>
                </a:solidFill>
                <a:latin typeface="Asap" panose="020F0504030102060203" pitchFamily="34" charset="0"/>
              </a:rPr>
              <a:t>Actionable Insights. Accurate Decisions</a:t>
            </a:r>
          </a:p>
        </p:txBody>
      </p:sp>
      <p:pic>
        <p:nvPicPr>
          <p:cNvPr id="16" name="Picture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270269" y="0"/>
            <a:ext cx="7002568" cy="6872068"/>
          </a:xfrm>
          <a:prstGeom prst="rect">
            <a:avLst/>
          </a:prstGeom>
          <a:solidFill>
            <a:srgbClr val="47AE92"/>
          </a:solidFill>
        </p:spPr>
      </p:pic>
      <p:sp>
        <p:nvSpPr>
          <p:cNvPr id="17" name="TextBox 16"/>
          <p:cNvSpPr txBox="1"/>
          <p:nvPr/>
        </p:nvSpPr>
        <p:spPr>
          <a:xfrm>
            <a:off x="5406591" y="2749283"/>
            <a:ext cx="6754414" cy="3183757"/>
          </a:xfrm>
          <a:prstGeom prst="rect">
            <a:avLst/>
          </a:prstGeom>
          <a:noFill/>
        </p:spPr>
        <p:txBody>
          <a:bodyPr wrap="square" rtlCol="0">
            <a:spAutoFit/>
          </a:bodyPr>
          <a:lstStyle>
            <a:defPPr>
              <a:defRPr lang="en-US"/>
            </a:defPPr>
            <a:lvl1pPr algn="ctr">
              <a:defRPr sz="4400" b="1">
                <a:solidFill>
                  <a:prstClr val="white"/>
                </a:solidFill>
                <a:effectLst>
                  <a:outerShdw blurRad="38100" dist="38100" dir="2700000" algn="tl">
                    <a:srgbClr val="000000">
                      <a:alpha val="43137"/>
                    </a:srgbClr>
                  </a:outerShdw>
                </a:effectLst>
                <a:latin typeface="+mj-lt"/>
              </a:defRPr>
            </a:lvl1pPr>
          </a:lstStyle>
          <a:p>
            <a:pPr algn="l"/>
            <a:r>
              <a:rPr lang="en-IN" dirty="0">
                <a:latin typeface="Segoe UI Light" panose="020B0502040204020203" pitchFamily="34" charset="0"/>
              </a:rPr>
              <a:t>External Data Sources</a:t>
            </a:r>
          </a:p>
          <a:p>
            <a:pPr lvl="0" algn="l">
              <a:lnSpc>
                <a:spcPct val="120000"/>
              </a:lnSpc>
            </a:pPr>
            <a:r>
              <a:rPr lang="en-IN" sz="3136" b="0" dirty="0">
                <a:solidFill>
                  <a:srgbClr val="FFFFFF"/>
                </a:solidFill>
                <a:latin typeface="Segoe UI Light" panose="020B0502040204020203" pitchFamily="34" charset="0"/>
                <a:cs typeface="Segoe UI"/>
              </a:rPr>
              <a:t>Augmenting Financial Insights</a:t>
            </a:r>
          </a:p>
          <a:p>
            <a:pPr lvl="0" algn="l">
              <a:lnSpc>
                <a:spcPct val="120000"/>
              </a:lnSpc>
            </a:pPr>
            <a:endParaRPr lang="en-US" sz="3136" b="0" dirty="0">
              <a:solidFill>
                <a:srgbClr val="FFFFFF"/>
              </a:solidFill>
              <a:latin typeface="Segoe UI Light" panose="020B0502040204020203" pitchFamily="34" charset="0"/>
              <a:cs typeface="Segoe UI"/>
            </a:endParaRPr>
          </a:p>
          <a:p>
            <a:pPr lvl="0" algn="l">
              <a:lnSpc>
                <a:spcPct val="120000"/>
              </a:lnSpc>
            </a:pPr>
            <a:r>
              <a:rPr lang="en-US" sz="3136" b="0" dirty="0" smtClean="0">
                <a:solidFill>
                  <a:srgbClr val="FFFFFF"/>
                </a:solidFill>
                <a:latin typeface="Segoe UI Light" panose="020B0502040204020203" pitchFamily="34" charset="0"/>
                <a:cs typeface="Segoe UI"/>
              </a:rPr>
              <a:t>December 2017</a:t>
            </a:r>
            <a:endParaRPr lang="en-US" sz="3136" b="0" dirty="0">
              <a:solidFill>
                <a:srgbClr val="FFFFFF"/>
              </a:solidFill>
              <a:latin typeface="Segoe UI Light" panose="020B0502040204020203" pitchFamily="34" charset="0"/>
              <a:cs typeface="Segoe UI"/>
            </a:endParaRPr>
          </a:p>
          <a:p>
            <a:endParaRPr lang="en-IN" dirty="0">
              <a:latin typeface="Segoe UI Light" panose="020B0502040204020203" pitchFamily="34" charset="0"/>
            </a:endParaRPr>
          </a:p>
        </p:txBody>
      </p:sp>
      <p:cxnSp>
        <p:nvCxnSpPr>
          <p:cNvPr id="15" name="Straight Connector 14"/>
          <p:cNvCxnSpPr/>
          <p:nvPr/>
        </p:nvCxnSpPr>
        <p:spPr>
          <a:xfrm>
            <a:off x="1262743" y="5739725"/>
            <a:ext cx="27425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B98C194D-F145-4BA8-B589-0FAB65A760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0955" y="5844629"/>
            <a:ext cx="903044" cy="959484"/>
          </a:xfrm>
          <a:prstGeom prst="rect">
            <a:avLst/>
          </a:prstGeom>
        </p:spPr>
      </p:pic>
      <p:grpSp>
        <p:nvGrpSpPr>
          <p:cNvPr id="19" name="Group 18">
            <a:extLst>
              <a:ext uri="{FF2B5EF4-FFF2-40B4-BE49-F238E27FC236}">
                <a16:creationId xmlns:a16="http://schemas.microsoft.com/office/drawing/2014/main" xmlns="" id="{5993D240-5293-45A4-9C3A-D3BEF7213710}"/>
              </a:ext>
            </a:extLst>
          </p:cNvPr>
          <p:cNvGrpSpPr/>
          <p:nvPr/>
        </p:nvGrpSpPr>
        <p:grpSpPr>
          <a:xfrm>
            <a:off x="110650" y="6143120"/>
            <a:ext cx="1613296" cy="650296"/>
            <a:chOff x="604361" y="3313525"/>
            <a:chExt cx="1613296" cy="650296"/>
          </a:xfrm>
        </p:grpSpPr>
        <p:sp>
          <p:nvSpPr>
            <p:cNvPr id="20" name="TextBox 19">
              <a:extLst>
                <a:ext uri="{FF2B5EF4-FFF2-40B4-BE49-F238E27FC236}">
                  <a16:creationId xmlns:a16="http://schemas.microsoft.com/office/drawing/2014/main" xmlns="" id="{AE6B3198-CCE7-4073-941E-F7CBF618C4B9}"/>
                </a:ext>
              </a:extLst>
            </p:cNvPr>
            <p:cNvSpPr txBox="1"/>
            <p:nvPr/>
          </p:nvSpPr>
          <p:spPr>
            <a:xfrm>
              <a:off x="604361" y="3702211"/>
              <a:ext cx="1613296" cy="261610"/>
            </a:xfrm>
            <a:prstGeom prst="rect">
              <a:avLst/>
            </a:prstGeom>
            <a:noFill/>
          </p:spPr>
          <p:txBody>
            <a:bodyPr wrap="square" rtlCol="0">
              <a:spAutoFit/>
            </a:bodyPr>
            <a:lstStyle/>
            <a:p>
              <a:pPr algn="r">
                <a:defRPr/>
              </a:pPr>
              <a:r>
                <a:rPr lang="en-IN" sz="1050" i="1" kern="0" dirty="0">
                  <a:solidFill>
                    <a:srgbClr val="17436A"/>
                  </a:solidFill>
                  <a:cs typeface="Segoe UI" panose="020B0502040204020203" pitchFamily="34" charset="0"/>
                </a:rPr>
                <a:t>2009-2016</a:t>
              </a:r>
            </a:p>
          </p:txBody>
        </p:sp>
        <p:pic>
          <p:nvPicPr>
            <p:cNvPr id="21" name="Picture 20">
              <a:extLst>
                <a:ext uri="{FF2B5EF4-FFF2-40B4-BE49-F238E27FC236}">
                  <a16:creationId xmlns:a16="http://schemas.microsoft.com/office/drawing/2014/main" xmlns="" id="{DE380C77-33A4-4DB0-A99E-A9D1247F7DD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88397" y="3313525"/>
              <a:ext cx="1445224" cy="399383"/>
            </a:xfrm>
            <a:prstGeom prst="rect">
              <a:avLst/>
            </a:prstGeom>
          </p:spPr>
        </p:pic>
      </p:grpSp>
      <p:pic>
        <p:nvPicPr>
          <p:cNvPr id="22" name="Picture 21">
            <a:extLst>
              <a:ext uri="{FF2B5EF4-FFF2-40B4-BE49-F238E27FC236}">
                <a16:creationId xmlns:a16="http://schemas.microsoft.com/office/drawing/2014/main" xmlns="" id="{7E26E80A-BE46-4C87-BE07-0A641353DE97}"/>
              </a:ext>
            </a:extLst>
          </p:cNvPr>
          <p:cNvPicPr>
            <a:picLocks noChangeAspect="1"/>
          </p:cNvPicPr>
          <p:nvPr/>
        </p:nvPicPr>
        <p:blipFill>
          <a:blip r:embed="rId7" cstate="print">
            <a:clrChange>
              <a:clrFrom>
                <a:srgbClr val="FFFFFF"/>
              </a:clrFrom>
              <a:clrTo>
                <a:srgbClr val="FFFFFF">
                  <a:alpha val="0"/>
                </a:srgbClr>
              </a:clrTo>
            </a:clrChange>
          </a:blip>
          <a:stretch>
            <a:fillRect/>
          </a:stretch>
        </p:blipFill>
        <p:spPr>
          <a:xfrm>
            <a:off x="4040294" y="5963870"/>
            <a:ext cx="838842" cy="829546"/>
          </a:xfrm>
          <a:prstGeom prst="rect">
            <a:avLst/>
          </a:prstGeom>
        </p:spPr>
      </p:pic>
      <p:pic>
        <p:nvPicPr>
          <p:cNvPr id="1026" name="Picture 2" descr="Image result for state street logo">
            <a:extLst>
              <a:ext uri="{FF2B5EF4-FFF2-40B4-BE49-F238E27FC236}">
                <a16:creationId xmlns:a16="http://schemas.microsoft.com/office/drawing/2014/main" xmlns="" id="{9C8C120C-E6E6-4263-913B-8BF642ACC9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3727" y="691883"/>
            <a:ext cx="28575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549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
          <p:cNvSpPr txBox="1"/>
          <p:nvPr/>
        </p:nvSpPr>
        <p:spPr>
          <a:xfrm>
            <a:off x="397987" y="1147230"/>
            <a:ext cx="11705053" cy="5645265"/>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 xmlns:a16="http://schemas.microsoft.com/office/drawing/2014/main" id="{0F0915C7-6AA0-4C7B-84B5-8CD7F32D0F72}"/>
              </a:ext>
            </a:extLst>
          </p:cNvPr>
          <p:cNvSpPr>
            <a:spLocks noGrp="1"/>
          </p:cNvSpPr>
          <p:nvPr>
            <p:ph type="title"/>
          </p:nvPr>
        </p:nvSpPr>
        <p:spPr>
          <a:xfrm>
            <a:off x="115076" y="0"/>
            <a:ext cx="10497506" cy="703385"/>
          </a:xfrm>
        </p:spPr>
        <p:txBody>
          <a:bodyPr>
            <a:normAutofit/>
          </a:bodyPr>
          <a:lstStyle/>
          <a:p>
            <a:r>
              <a:rPr lang="en-IN" dirty="0" smtClean="0"/>
              <a:t>Analytical </a:t>
            </a:r>
            <a:r>
              <a:rPr lang="en-IN" dirty="0"/>
              <a:t>Platform – Snapshot </a:t>
            </a:r>
            <a:r>
              <a:rPr lang="en-IN" dirty="0" smtClean="0"/>
              <a:t>(4/9)</a:t>
            </a:r>
            <a:endParaRPr lang="en-IN" dirty="0"/>
          </a:p>
        </p:txBody>
      </p:sp>
      <p:sp>
        <p:nvSpPr>
          <p:cNvPr id="73" name="Rectangle 72"/>
          <p:cNvSpPr/>
          <p:nvPr/>
        </p:nvSpPr>
        <p:spPr>
          <a:xfrm>
            <a:off x="6106174" y="163487"/>
            <a:ext cx="1301631" cy="387192"/>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Segoe UI" panose="020B0502040204020203" pitchFamily="34" charset="0"/>
                <a:ea typeface="Segoe UI" panose="020B0502040204020203" pitchFamily="34" charset="0"/>
                <a:cs typeface="Segoe UI" panose="020B0502040204020203" pitchFamily="34" charset="0"/>
              </a:rPr>
              <a:t>ILLUSTRATIVE</a:t>
            </a:r>
          </a:p>
        </p:txBody>
      </p:sp>
      <p:sp>
        <p:nvSpPr>
          <p:cNvPr id="53" name="TextBox 4"/>
          <p:cNvSpPr txBox="1"/>
          <p:nvPr/>
        </p:nvSpPr>
        <p:spPr>
          <a:xfrm>
            <a:off x="390838" y="718126"/>
            <a:ext cx="11704180" cy="402450"/>
          </a:xfrm>
          <a:prstGeom prst="rect">
            <a:avLst/>
          </a:prstGeom>
          <a:solidFill>
            <a:schemeClr val="accent1">
              <a:lumMod val="75000"/>
            </a:schemeClr>
          </a:solidFill>
          <a:ln w="9525" cmpd="sng">
            <a:solidFill>
              <a:sysClr val="window" lastClr="FFFFFF">
                <a:shade val="50000"/>
              </a:sysClr>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400"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Fund analysis</a:t>
            </a:r>
            <a:endParaRPr kumimoji="0" lang="en-IN"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25765" y="752349"/>
            <a:ext cx="312573" cy="312573"/>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43247" y="752349"/>
            <a:ext cx="310807" cy="31257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454" y="764582"/>
            <a:ext cx="1543456" cy="348483"/>
          </a:xfrm>
          <a:prstGeom prst="rect">
            <a:avLst/>
          </a:prstGeom>
        </p:spPr>
      </p:pic>
      <p:graphicFrame>
        <p:nvGraphicFramePr>
          <p:cNvPr id="139" name="Table 138">
            <a:extLst>
              <a:ext uri="{FF2B5EF4-FFF2-40B4-BE49-F238E27FC236}">
                <a16:creationId xmlns="" xmlns:a16="http://schemas.microsoft.com/office/drawing/2014/main" id="{234BF816-35BE-486A-8E6E-2E86ECC58529}"/>
              </a:ext>
            </a:extLst>
          </p:cNvPr>
          <p:cNvGraphicFramePr>
            <a:graphicFrameLocks noGrp="1"/>
          </p:cNvGraphicFramePr>
          <p:nvPr>
            <p:extLst/>
          </p:nvPr>
        </p:nvGraphicFramePr>
        <p:xfrm>
          <a:off x="580939" y="1888202"/>
          <a:ext cx="3520006" cy="2517678"/>
        </p:xfrm>
        <a:graphic>
          <a:graphicData uri="http://schemas.openxmlformats.org/drawingml/2006/table">
            <a:tbl>
              <a:tblPr>
                <a:tableStyleId>{0505E3EF-67EA-436B-97B2-0124C06EBD24}</a:tableStyleId>
              </a:tblPr>
              <a:tblGrid>
                <a:gridCol w="1609057">
                  <a:extLst>
                    <a:ext uri="{9D8B030D-6E8A-4147-A177-3AD203B41FA5}">
                      <a16:colId xmlns="" xmlns:a16="http://schemas.microsoft.com/office/drawing/2014/main" val="1739702306"/>
                    </a:ext>
                  </a:extLst>
                </a:gridCol>
                <a:gridCol w="881629">
                  <a:extLst>
                    <a:ext uri="{9D8B030D-6E8A-4147-A177-3AD203B41FA5}">
                      <a16:colId xmlns="" xmlns:a16="http://schemas.microsoft.com/office/drawing/2014/main" val="1355721814"/>
                    </a:ext>
                  </a:extLst>
                </a:gridCol>
                <a:gridCol w="1029320"/>
              </a:tblGrid>
              <a:tr h="401223">
                <a:tc>
                  <a:txBody>
                    <a:bodyPr/>
                    <a:lstStyle/>
                    <a:p>
                      <a:pPr marL="174625" indent="0" algn="l" defTabSz="914400" rtl="0" eaLnBrk="1" fontAlgn="ctr" latinLnBrk="0" hangingPunct="1"/>
                      <a:r>
                        <a:rPr lang="en-IN" sz="1200" u="none" strike="noStrike" kern="1200" dirty="0" smtClean="0">
                          <a:effectLst/>
                        </a:rPr>
                        <a:t>Fund Holdings(Top 10)</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 Portfolio</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Market Value</a:t>
                      </a:r>
                      <a:endParaRPr lang="en-IN" sz="1200" b="1"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043481852"/>
                  </a:ext>
                </a:extLst>
              </a:tr>
              <a:tr h="187237">
                <a:tc>
                  <a:txBody>
                    <a:bodyPr/>
                    <a:lstStyle/>
                    <a:p>
                      <a:pPr marL="174625" indent="0" algn="l" defTabSz="914400" rtl="0" eaLnBrk="1" fontAlgn="ctr" latinLnBrk="0" hangingPunct="1"/>
                      <a:r>
                        <a:rPr lang="en-US" sz="1200" u="none" strike="noStrike" kern="1200" dirty="0" smtClean="0">
                          <a:effectLst/>
                        </a:rPr>
                        <a:t>Walgreens</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12.75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$26,500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926908529"/>
                  </a:ext>
                </a:extLst>
              </a:tr>
              <a:tr h="187237">
                <a:tc>
                  <a:txBody>
                    <a:bodyPr/>
                    <a:lstStyle/>
                    <a:p>
                      <a:pPr marL="174625" indent="0" algn="l" defTabSz="914400" rtl="0" eaLnBrk="1" fontAlgn="ctr" latinLnBrk="0" hangingPunct="1"/>
                      <a:r>
                        <a:rPr lang="en-US" sz="1200" u="none" strike="noStrike" kern="1200" dirty="0" smtClean="0">
                          <a:effectLst/>
                        </a:rPr>
                        <a:t>Kellogg</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$20,100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96444140"/>
                  </a:ext>
                </a:extLst>
              </a:tr>
              <a:tr h="187237">
                <a:tc>
                  <a:txBody>
                    <a:bodyPr/>
                    <a:lstStyle/>
                    <a:p>
                      <a:pPr marL="174625" indent="0" algn="l" defTabSz="914400" rtl="0" eaLnBrk="1" fontAlgn="ctr" latinLnBrk="0" hangingPunct="1"/>
                      <a:r>
                        <a:rPr lang="en-US" sz="1200" u="none" strike="noStrike" kern="1200" dirty="0" smtClean="0">
                          <a:effectLst/>
                        </a:rPr>
                        <a:t>Toyota Moto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8.34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452209249"/>
                  </a:ext>
                </a:extLst>
              </a:tr>
              <a:tr h="187237">
                <a:tc>
                  <a:txBody>
                    <a:bodyPr/>
                    <a:lstStyle/>
                    <a:p>
                      <a:pPr marL="174625" indent="0" algn="l" defTabSz="914400" rtl="0" eaLnBrk="1" fontAlgn="ctr" latinLnBrk="0" hangingPunct="1"/>
                      <a:r>
                        <a:rPr lang="en-US" sz="1200" u="none" strike="noStrike" kern="1200" dirty="0" smtClean="0">
                          <a:effectLst/>
                        </a:rPr>
                        <a:t>Lloyds banking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7.31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$18,000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67679363"/>
                  </a:ext>
                </a:extLst>
              </a:tr>
              <a:tr h="187237">
                <a:tc>
                  <a:txBody>
                    <a:bodyPr/>
                    <a:lstStyle/>
                    <a:p>
                      <a:pPr marL="174625" indent="0" algn="l" defTabSz="914400" rtl="0" eaLnBrk="1" fontAlgn="ctr" latinLnBrk="0" hangingPunct="1"/>
                      <a:r>
                        <a:rPr lang="en-US" sz="1200" u="none" strike="noStrike" kern="1200" dirty="0" smtClean="0">
                          <a:effectLst/>
                        </a:rPr>
                        <a:t>Citi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$17,800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765400196"/>
                  </a:ext>
                </a:extLst>
              </a:tr>
              <a:tr h="187237">
                <a:tc>
                  <a:txBody>
                    <a:bodyPr/>
                    <a:lstStyle/>
                    <a:p>
                      <a:pPr marL="174625" indent="0" algn="l" defTabSz="914400" rtl="0" eaLnBrk="1" fontAlgn="ctr" latinLnBrk="0" hangingPunct="1"/>
                      <a:r>
                        <a:rPr lang="en-US" sz="1200" u="none" strike="noStrike" kern="1200" dirty="0" smtClean="0">
                          <a:effectLst/>
                        </a:rPr>
                        <a:t>PepsiCo</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$15,600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3204788534"/>
                  </a:ext>
                </a:extLst>
              </a:tr>
              <a:tr h="187237">
                <a:tc>
                  <a:txBody>
                    <a:bodyPr/>
                    <a:lstStyle/>
                    <a:p>
                      <a:pPr marL="174625" indent="0" algn="l" defTabSz="914400" rtl="0" eaLnBrk="1" fontAlgn="ctr" latinLnBrk="0" hangingPunct="1"/>
                      <a:r>
                        <a:rPr lang="en-US" sz="1200" u="none" strike="noStrike" kern="1200" dirty="0" smtClean="0">
                          <a:effectLst/>
                        </a:rPr>
                        <a:t>Resmed Inc.</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$14,900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Vanguard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$13,500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Hyundai Motor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4.3</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Ford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3.9</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Cadbury</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3.8</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$9,800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bl>
          </a:graphicData>
        </a:graphic>
      </p:graphicFrame>
      <p:sp>
        <p:nvSpPr>
          <p:cNvPr id="14" name="Rounded Rectangle 13"/>
          <p:cNvSpPr/>
          <p:nvPr/>
        </p:nvSpPr>
        <p:spPr>
          <a:xfrm>
            <a:off x="1207878" y="1209835"/>
            <a:ext cx="2382487"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511531" y="1266819"/>
            <a:ext cx="944062" cy="307777"/>
          </a:xfrm>
          <a:prstGeom prst="rect">
            <a:avLst/>
          </a:prstGeom>
          <a:noFill/>
        </p:spPr>
        <p:txBody>
          <a:bodyPr wrap="square" rtlCol="0">
            <a:spAutoFit/>
          </a:bodyPr>
          <a:lstStyle/>
          <a:p>
            <a:r>
              <a:rPr lang="en-US" sz="1400" dirty="0" smtClean="0"/>
              <a:t>Fund:</a:t>
            </a:r>
            <a:endParaRPr lang="en-US" sz="1400" dirty="0"/>
          </a:p>
        </p:txBody>
      </p:sp>
      <p:sp>
        <p:nvSpPr>
          <p:cNvPr id="140" name="TextBox 139"/>
          <p:cNvSpPr txBox="1"/>
          <p:nvPr/>
        </p:nvSpPr>
        <p:spPr>
          <a:xfrm>
            <a:off x="1439223" y="1248012"/>
            <a:ext cx="2403515" cy="307777"/>
          </a:xfrm>
          <a:prstGeom prst="rect">
            <a:avLst/>
          </a:prstGeom>
          <a:noFill/>
        </p:spPr>
        <p:txBody>
          <a:bodyPr wrap="square" rtlCol="0">
            <a:spAutoFit/>
          </a:bodyPr>
          <a:lstStyle/>
          <a:p>
            <a:r>
              <a:rPr lang="en-US" sz="1400" dirty="0" smtClean="0"/>
              <a:t>Principal  XYZ fund</a:t>
            </a:r>
            <a:endParaRPr lang="en-US" sz="1400" dirty="0"/>
          </a:p>
        </p:txBody>
      </p:sp>
      <p:sp>
        <p:nvSpPr>
          <p:cNvPr id="141" name="Flowchart: Merge 140">
            <a:extLst>
              <a:ext uri="{FF2B5EF4-FFF2-40B4-BE49-F238E27FC236}">
                <a16:creationId xmlns="" xmlns:a16="http://schemas.microsoft.com/office/drawing/2014/main" id="{B56C9A61-3FB6-486F-B99F-FC1662E5CFAC}"/>
              </a:ext>
            </a:extLst>
          </p:cNvPr>
          <p:cNvSpPr/>
          <p:nvPr/>
        </p:nvSpPr>
        <p:spPr>
          <a:xfrm>
            <a:off x="3388712" y="134864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42" name="Group 141"/>
          <p:cNvGrpSpPr/>
          <p:nvPr/>
        </p:nvGrpSpPr>
        <p:grpSpPr>
          <a:xfrm>
            <a:off x="6985632" y="1221993"/>
            <a:ext cx="4718785" cy="312060"/>
            <a:chOff x="2681567" y="2157435"/>
            <a:chExt cx="4718785" cy="312060"/>
          </a:xfrm>
        </p:grpSpPr>
        <p:sp>
          <p:nvSpPr>
            <p:cNvPr id="143" name="Oval 142"/>
            <p:cNvSpPr/>
            <p:nvPr/>
          </p:nvSpPr>
          <p:spPr>
            <a:xfrm>
              <a:off x="4311983"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44" name="TextBox 143"/>
            <p:cNvSpPr txBox="1"/>
            <p:nvPr/>
          </p:nvSpPr>
          <p:spPr>
            <a:xfrm>
              <a:off x="4449168" y="2157435"/>
              <a:ext cx="731520" cy="307777"/>
            </a:xfrm>
            <a:prstGeom prst="rect">
              <a:avLst/>
            </a:prstGeom>
            <a:noFill/>
          </p:spPr>
          <p:txBody>
            <a:bodyPr wrap="square" rtlCol="0">
              <a:spAutoFit/>
            </a:bodyPr>
            <a:lstStyle/>
            <a:p>
              <a:r>
                <a:rPr lang="en-US" sz="1400" dirty="0">
                  <a:solidFill>
                    <a:schemeClr val="bg2">
                      <a:lumMod val="50000"/>
                    </a:schemeClr>
                  </a:solidFill>
                  <a:latin typeface="+mj-lt"/>
                  <a:ea typeface="Segoe UI" panose="020B0502040204020203" pitchFamily="34" charset="0"/>
                  <a:cs typeface="Segoe UI" panose="020B0502040204020203" pitchFamily="34" charset="0"/>
                </a:rPr>
                <a:t>All</a:t>
              </a:r>
            </a:p>
          </p:txBody>
        </p:sp>
        <p:sp>
          <p:nvSpPr>
            <p:cNvPr id="145" name="Oval 144"/>
            <p:cNvSpPr/>
            <p:nvPr/>
          </p:nvSpPr>
          <p:spPr>
            <a:xfrm>
              <a:off x="5277821"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46" name="TextBox 145"/>
            <p:cNvSpPr txBox="1"/>
            <p:nvPr/>
          </p:nvSpPr>
          <p:spPr>
            <a:xfrm>
              <a:off x="5404359" y="2157435"/>
              <a:ext cx="904157"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3-month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47" name="Oval 146"/>
            <p:cNvSpPr/>
            <p:nvPr/>
          </p:nvSpPr>
          <p:spPr>
            <a:xfrm>
              <a:off x="6243659"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148" name="TextBox 147"/>
            <p:cNvSpPr txBox="1"/>
            <p:nvPr/>
          </p:nvSpPr>
          <p:spPr>
            <a:xfrm>
              <a:off x="6359551" y="2157435"/>
              <a:ext cx="1040801"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51" name="TextBox 150"/>
            <p:cNvSpPr txBox="1"/>
            <p:nvPr/>
          </p:nvSpPr>
          <p:spPr>
            <a:xfrm>
              <a:off x="2681567" y="2161718"/>
              <a:ext cx="1508297" cy="307777"/>
            </a:xfrm>
            <a:prstGeom prst="rect">
              <a:avLst/>
            </a:prstGeom>
            <a:noFill/>
          </p:spPr>
          <p:txBody>
            <a:bodyPr wrap="square" rtlCol="0">
              <a:spAutoFit/>
            </a:bodyPr>
            <a:lstStyle/>
            <a:p>
              <a:pPr algn="ctr"/>
              <a:r>
                <a:rPr lang="en-US" sz="1400" b="1" dirty="0" smtClean="0">
                  <a:solidFill>
                    <a:schemeClr val="bg2">
                      <a:lumMod val="50000"/>
                    </a:schemeClr>
                  </a:solidFill>
                  <a:latin typeface="+mj-lt"/>
                  <a:ea typeface="Segoe UI" panose="020B0502040204020203" pitchFamily="34" charset="0"/>
                  <a:cs typeface="Segoe UI" panose="020B0502040204020203" pitchFamily="34" charset="0"/>
                </a:rPr>
                <a:t>Timeframe</a:t>
              </a:r>
              <a:endParaRPr lang="en-US" sz="1400" b="1" dirty="0">
                <a:solidFill>
                  <a:schemeClr val="bg2">
                    <a:lumMod val="50000"/>
                  </a:schemeClr>
                </a:solidFill>
                <a:latin typeface="+mj-lt"/>
                <a:ea typeface="Segoe UI" panose="020B0502040204020203" pitchFamily="34" charset="0"/>
                <a:cs typeface="Segoe UI" panose="020B0502040204020203" pitchFamily="34" charset="0"/>
              </a:endParaRPr>
            </a:p>
          </p:txBody>
        </p:sp>
      </p:grpSp>
      <p:sp>
        <p:nvSpPr>
          <p:cNvPr id="155" name="Rounded Rectangle 154"/>
          <p:cNvSpPr/>
          <p:nvPr/>
        </p:nvSpPr>
        <p:spPr>
          <a:xfrm>
            <a:off x="4283542" y="1190515"/>
            <a:ext cx="764358"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All</a:t>
            </a:r>
            <a:endParaRPr lang="en-US" sz="1400" dirty="0">
              <a:solidFill>
                <a:schemeClr val="bg1">
                  <a:lumMod val="50000"/>
                </a:schemeClr>
              </a:solidFill>
            </a:endParaRPr>
          </a:p>
        </p:txBody>
      </p:sp>
      <p:sp>
        <p:nvSpPr>
          <p:cNvPr id="156" name="TextBox 155"/>
          <p:cNvSpPr txBox="1"/>
          <p:nvPr/>
        </p:nvSpPr>
        <p:spPr>
          <a:xfrm>
            <a:off x="3623019" y="1232574"/>
            <a:ext cx="944062" cy="307777"/>
          </a:xfrm>
          <a:prstGeom prst="rect">
            <a:avLst/>
          </a:prstGeom>
          <a:noFill/>
        </p:spPr>
        <p:txBody>
          <a:bodyPr wrap="square" rtlCol="0">
            <a:spAutoFit/>
          </a:bodyPr>
          <a:lstStyle/>
          <a:p>
            <a:r>
              <a:rPr lang="en-US" sz="1400" dirty="0" smtClean="0"/>
              <a:t>Sector:</a:t>
            </a:r>
            <a:endParaRPr lang="en-US" sz="1400" dirty="0"/>
          </a:p>
        </p:txBody>
      </p:sp>
      <p:sp>
        <p:nvSpPr>
          <p:cNvPr id="157" name="Flowchart: Merge 156">
            <a:extLst>
              <a:ext uri="{FF2B5EF4-FFF2-40B4-BE49-F238E27FC236}">
                <a16:creationId xmlns="" xmlns:a16="http://schemas.microsoft.com/office/drawing/2014/main" id="{B56C9A61-3FB6-486F-B99F-FC1662E5CFAC}"/>
              </a:ext>
            </a:extLst>
          </p:cNvPr>
          <p:cNvSpPr/>
          <p:nvPr/>
        </p:nvSpPr>
        <p:spPr>
          <a:xfrm>
            <a:off x="4873658" y="132527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8" name="Rounded Rectangle 157"/>
          <p:cNvSpPr/>
          <p:nvPr/>
        </p:nvSpPr>
        <p:spPr>
          <a:xfrm>
            <a:off x="5968901" y="1208445"/>
            <a:ext cx="919598" cy="395760"/>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Equity</a:t>
            </a:r>
            <a:endParaRPr lang="en-US" sz="1400" dirty="0">
              <a:solidFill>
                <a:schemeClr val="bg1">
                  <a:lumMod val="50000"/>
                </a:schemeClr>
              </a:solidFill>
            </a:endParaRPr>
          </a:p>
        </p:txBody>
      </p:sp>
      <p:sp>
        <p:nvSpPr>
          <p:cNvPr id="159" name="TextBox 158"/>
          <p:cNvSpPr txBox="1"/>
          <p:nvPr/>
        </p:nvSpPr>
        <p:spPr>
          <a:xfrm>
            <a:off x="5036613" y="1247617"/>
            <a:ext cx="1386790" cy="307777"/>
          </a:xfrm>
          <a:prstGeom prst="rect">
            <a:avLst/>
          </a:prstGeom>
          <a:noFill/>
        </p:spPr>
        <p:txBody>
          <a:bodyPr wrap="square" rtlCol="0">
            <a:spAutoFit/>
          </a:bodyPr>
          <a:lstStyle/>
          <a:p>
            <a:r>
              <a:rPr lang="en-US" sz="1400" dirty="0" smtClean="0"/>
              <a:t>Asset Class</a:t>
            </a:r>
          </a:p>
        </p:txBody>
      </p:sp>
      <p:sp>
        <p:nvSpPr>
          <p:cNvPr id="160" name="Flowchart: Merge 159">
            <a:extLst>
              <a:ext uri="{FF2B5EF4-FFF2-40B4-BE49-F238E27FC236}">
                <a16:creationId xmlns="" xmlns:a16="http://schemas.microsoft.com/office/drawing/2014/main" id="{B56C9A61-3FB6-486F-B99F-FC1662E5CFAC}"/>
              </a:ext>
            </a:extLst>
          </p:cNvPr>
          <p:cNvSpPr/>
          <p:nvPr/>
        </p:nvSpPr>
        <p:spPr>
          <a:xfrm>
            <a:off x="6701920" y="1344169"/>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9" name="Chart 18"/>
          <p:cNvGraphicFramePr/>
          <p:nvPr>
            <p:extLst>
              <p:ext uri="{D42A27DB-BD31-4B8C-83A1-F6EECF244321}">
                <p14:modId xmlns:p14="http://schemas.microsoft.com/office/powerpoint/2010/main" val="427509326"/>
              </p:ext>
            </p:extLst>
          </p:nvPr>
        </p:nvGraphicFramePr>
        <p:xfrm>
          <a:off x="4182028" y="1738963"/>
          <a:ext cx="4311901" cy="2679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p:cNvGraphicFramePr/>
          <p:nvPr>
            <p:extLst/>
          </p:nvPr>
        </p:nvGraphicFramePr>
        <p:xfrm>
          <a:off x="8666720" y="1823634"/>
          <a:ext cx="3328009" cy="2590594"/>
        </p:xfrm>
        <a:graphic>
          <a:graphicData uri="http://schemas.openxmlformats.org/drawingml/2006/chart">
            <c:chart xmlns:c="http://schemas.openxmlformats.org/drawingml/2006/chart" xmlns:r="http://schemas.openxmlformats.org/officeDocument/2006/relationships" r:id="rId6"/>
          </a:graphicData>
        </a:graphic>
      </p:graphicFrame>
      <p:cxnSp>
        <p:nvCxnSpPr>
          <p:cNvPr id="24" name="Straight Connector 23"/>
          <p:cNvCxnSpPr/>
          <p:nvPr/>
        </p:nvCxnSpPr>
        <p:spPr>
          <a:xfrm>
            <a:off x="8508876" y="1623481"/>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199027" y="1669687"/>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482987" y="1035986"/>
            <a:ext cx="339410" cy="461665"/>
          </a:xfrm>
          <a:prstGeom prst="rect">
            <a:avLst/>
          </a:prstGeom>
          <a:noFill/>
        </p:spPr>
        <p:txBody>
          <a:bodyPr wrap="square" rtlCol="0">
            <a:spAutoFit/>
          </a:bodyPr>
          <a:lstStyle/>
          <a:p>
            <a:r>
              <a:rPr lang="en-US" sz="2400" dirty="0" smtClean="0"/>
              <a:t>.</a:t>
            </a:r>
            <a:endParaRPr lang="en-US" sz="1000" dirty="0"/>
          </a:p>
        </p:txBody>
      </p:sp>
      <p:graphicFrame>
        <p:nvGraphicFramePr>
          <p:cNvPr id="45" name="Table 44"/>
          <p:cNvGraphicFramePr>
            <a:graphicFrameLocks noGrp="1"/>
          </p:cNvGraphicFramePr>
          <p:nvPr>
            <p:extLst>
              <p:ext uri="{D42A27DB-BD31-4B8C-83A1-F6EECF244321}">
                <p14:modId xmlns:p14="http://schemas.microsoft.com/office/powerpoint/2010/main" val="1474582837"/>
              </p:ext>
            </p:extLst>
          </p:nvPr>
        </p:nvGraphicFramePr>
        <p:xfrm>
          <a:off x="389876" y="4844062"/>
          <a:ext cx="10924118" cy="1981638"/>
        </p:xfrm>
        <a:graphic>
          <a:graphicData uri="http://schemas.openxmlformats.org/drawingml/2006/table">
            <a:tbl>
              <a:tblPr firstRow="1" bandRow="1">
                <a:tableStyleId>{5C22544A-7EE6-4342-B048-85BDC9FD1C3A}</a:tableStyleId>
              </a:tblPr>
              <a:tblGrid>
                <a:gridCol w="5273945"/>
                <a:gridCol w="1214651"/>
                <a:gridCol w="1473958"/>
                <a:gridCol w="2961564"/>
              </a:tblGrid>
              <a:tr h="396678">
                <a:tc>
                  <a:txBody>
                    <a:bodyPr/>
                    <a:lstStyle/>
                    <a:p>
                      <a:pPr algn="ctr"/>
                      <a:r>
                        <a:rPr lang="en-US" sz="1600" b="1" kern="1200" dirty="0" smtClean="0">
                          <a:solidFill>
                            <a:schemeClr val="accent1">
                              <a:lumMod val="50000"/>
                              <a:alpha val="83000"/>
                            </a:schemeClr>
                          </a:solidFill>
                          <a:latin typeface="+mn-lt"/>
                          <a:ea typeface="+mn-ea"/>
                          <a:cs typeface="+mn-cs"/>
                        </a:rPr>
                        <a:t>DEMAND IMPACT</a:t>
                      </a:r>
                      <a:r>
                        <a:rPr lang="en-US" sz="1600" b="1" kern="1200" baseline="0" dirty="0" smtClean="0">
                          <a:solidFill>
                            <a:schemeClr val="accent1">
                              <a:lumMod val="50000"/>
                              <a:alpha val="83000"/>
                            </a:schemeClr>
                          </a:solidFill>
                          <a:latin typeface="+mn-lt"/>
                          <a:ea typeface="+mn-ea"/>
                          <a:cs typeface="+mn-cs"/>
                        </a:rPr>
                        <a:t> </a:t>
                      </a:r>
                      <a:r>
                        <a:rPr lang="en-US" sz="1600" b="1" kern="1200" dirty="0" smtClean="0">
                          <a:solidFill>
                            <a:schemeClr val="accent1">
                              <a:lumMod val="50000"/>
                              <a:alpha val="83000"/>
                            </a:schemeClr>
                          </a:solidFill>
                          <a:latin typeface="+mn-lt"/>
                          <a:ea typeface="+mn-ea"/>
                          <a:cs typeface="+mn-cs"/>
                        </a:rPr>
                        <a:t>INDEX</a:t>
                      </a:r>
                      <a:endParaRPr lang="en-US" sz="1600" b="1"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0.8</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1" kern="1200" dirty="0" smtClean="0">
                          <a:solidFill>
                            <a:schemeClr val="bg1">
                              <a:lumMod val="65000"/>
                            </a:schemeClr>
                          </a:solidFill>
                          <a:latin typeface="+mn-lt"/>
                          <a:ea typeface="+mn-ea"/>
                          <a:cs typeface="+mn-cs"/>
                        </a:rPr>
                        <a:t>SUPPLY INDEX</a:t>
                      </a:r>
                      <a:endParaRPr lang="en-US" sz="1600" b="1" kern="1200" dirty="0">
                        <a:solidFill>
                          <a:schemeClr val="bg1">
                            <a:lumMod val="6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65000"/>
                            </a:schemeClr>
                          </a:solidFill>
                          <a:latin typeface="+mn-lt"/>
                          <a:ea typeface="+mn-ea"/>
                          <a:cs typeface="+mn-cs"/>
                        </a:rPr>
                        <a:t>CUSTOMER EXPERIENCE INDEX</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BRAND PERCEPTION AS HEALTH FOOD IN NORTH AMERICA</a:t>
                      </a:r>
                      <a:endParaRPr lang="en-US" sz="1600" b="0" kern="1200" dirty="0">
                        <a:solidFill>
                          <a:schemeClr val="accent1">
                            <a:lumMod val="50000"/>
                            <a:alpha val="83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dirty="0" smtClean="0">
                          <a:solidFill>
                            <a:schemeClr val="accent2">
                              <a:lumMod val="75000"/>
                            </a:schemeClr>
                          </a:solidFill>
                        </a:rPr>
                        <a:t> 0.8</a:t>
                      </a:r>
                      <a:endParaRPr lang="en-US" sz="2000" b="1"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0.4</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0.7</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ADHERENCE TO ENVIRONMENTAL INITIATIVES</a:t>
                      </a:r>
                      <a:endParaRPr lang="en-US" sz="16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0.7</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IMPACT OF INFLATION ON DEMAND DRIVERS IN APAC</a:t>
                      </a:r>
                      <a:endParaRPr lang="en-US" sz="16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0.8</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IMPACT OF CHANGING CONSUMPTION PATTERNS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0.4</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Oval 45">
            <a:extLst>
              <a:ext uri="{FF2B5EF4-FFF2-40B4-BE49-F238E27FC236}">
                <a16:creationId xmlns:a16="http://schemas.microsoft.com/office/drawing/2014/main" xmlns="" id="{D04435FB-E098-4129-866C-BB183977FAB0}"/>
              </a:ext>
            </a:extLst>
          </p:cNvPr>
          <p:cNvSpPr>
            <a:spLocks noChangeAspect="1"/>
          </p:cNvSpPr>
          <p:nvPr/>
        </p:nvSpPr>
        <p:spPr>
          <a:xfrm>
            <a:off x="6239021" y="4917628"/>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7" name="Oval 46">
            <a:extLst>
              <a:ext uri="{FF2B5EF4-FFF2-40B4-BE49-F238E27FC236}">
                <a16:creationId xmlns:a16="http://schemas.microsoft.com/office/drawing/2014/main" xmlns="" id="{D04435FB-E098-4129-866C-BB183977FAB0}"/>
              </a:ext>
            </a:extLst>
          </p:cNvPr>
          <p:cNvSpPr>
            <a:spLocks noChangeAspect="1"/>
          </p:cNvSpPr>
          <p:nvPr/>
        </p:nvSpPr>
        <p:spPr>
          <a:xfrm>
            <a:off x="6232814" y="5308755"/>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8" name="Oval 47">
            <a:extLst>
              <a:ext uri="{FF2B5EF4-FFF2-40B4-BE49-F238E27FC236}">
                <a16:creationId xmlns:a16="http://schemas.microsoft.com/office/drawing/2014/main" xmlns="" id="{D04435FB-E098-4129-866C-BB183977FAB0}"/>
              </a:ext>
            </a:extLst>
          </p:cNvPr>
          <p:cNvSpPr>
            <a:spLocks noChangeAspect="1"/>
          </p:cNvSpPr>
          <p:nvPr/>
        </p:nvSpPr>
        <p:spPr>
          <a:xfrm>
            <a:off x="6244536" y="5714373"/>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9" name="Oval 48">
            <a:extLst>
              <a:ext uri="{FF2B5EF4-FFF2-40B4-BE49-F238E27FC236}">
                <a16:creationId xmlns:a16="http://schemas.microsoft.com/office/drawing/2014/main" xmlns="" id="{D04435FB-E098-4129-866C-BB183977FAB0}"/>
              </a:ext>
            </a:extLst>
          </p:cNvPr>
          <p:cNvSpPr>
            <a:spLocks noChangeAspect="1"/>
          </p:cNvSpPr>
          <p:nvPr/>
        </p:nvSpPr>
        <p:spPr>
          <a:xfrm>
            <a:off x="6262602" y="6119990"/>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50" name="Oval 49">
            <a:extLst>
              <a:ext uri="{FF2B5EF4-FFF2-40B4-BE49-F238E27FC236}">
                <a16:creationId xmlns:a16="http://schemas.microsoft.com/office/drawing/2014/main" xmlns="" id="{D04435FB-E098-4129-866C-BB183977FAB0}"/>
              </a:ext>
            </a:extLst>
          </p:cNvPr>
          <p:cNvSpPr>
            <a:spLocks noChangeAspect="1"/>
          </p:cNvSpPr>
          <p:nvPr/>
        </p:nvSpPr>
        <p:spPr>
          <a:xfrm>
            <a:off x="6270463" y="6497471"/>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68" name="Rounded Rectangle 67"/>
          <p:cNvSpPr/>
          <p:nvPr/>
        </p:nvSpPr>
        <p:spPr>
          <a:xfrm>
            <a:off x="1198599" y="4630113"/>
            <a:ext cx="1283305" cy="247012"/>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PepsiCo</a:t>
            </a:r>
            <a:endParaRPr lang="en-US" sz="1100" dirty="0"/>
          </a:p>
        </p:txBody>
      </p:sp>
      <p:sp>
        <p:nvSpPr>
          <p:cNvPr id="76" name="TextBox 75"/>
          <p:cNvSpPr txBox="1"/>
          <p:nvPr/>
        </p:nvSpPr>
        <p:spPr>
          <a:xfrm>
            <a:off x="511916" y="4617304"/>
            <a:ext cx="944062" cy="261610"/>
          </a:xfrm>
          <a:prstGeom prst="rect">
            <a:avLst/>
          </a:prstGeom>
          <a:noFill/>
        </p:spPr>
        <p:txBody>
          <a:bodyPr wrap="square" rtlCol="0">
            <a:spAutoFit/>
          </a:bodyPr>
          <a:lstStyle/>
          <a:p>
            <a:r>
              <a:rPr lang="en-US" sz="1100" dirty="0" smtClean="0"/>
              <a:t>Company:</a:t>
            </a:r>
            <a:endParaRPr lang="en-US" sz="1100" dirty="0"/>
          </a:p>
        </p:txBody>
      </p:sp>
      <p:sp>
        <p:nvSpPr>
          <p:cNvPr id="77" name="Flowchart: Merge 76">
            <a:extLst>
              <a:ext uri="{FF2B5EF4-FFF2-40B4-BE49-F238E27FC236}">
                <a16:creationId xmlns:a16="http://schemas.microsoft.com/office/drawing/2014/main" xmlns="" id="{B56C9A61-3FB6-486F-B99F-FC1662E5CFAC}"/>
              </a:ext>
            </a:extLst>
          </p:cNvPr>
          <p:cNvSpPr/>
          <p:nvPr/>
        </p:nvSpPr>
        <p:spPr>
          <a:xfrm>
            <a:off x="2321985" y="4695710"/>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04" name="Group 103"/>
          <p:cNvGrpSpPr/>
          <p:nvPr/>
        </p:nvGrpSpPr>
        <p:grpSpPr>
          <a:xfrm>
            <a:off x="4939030" y="1517399"/>
            <a:ext cx="6913994" cy="4887145"/>
            <a:chOff x="4939030" y="1517399"/>
            <a:chExt cx="6913994" cy="4887145"/>
          </a:xfrm>
        </p:grpSpPr>
        <p:grpSp>
          <p:nvGrpSpPr>
            <p:cNvPr id="128" name="Group 127"/>
            <p:cNvGrpSpPr/>
            <p:nvPr/>
          </p:nvGrpSpPr>
          <p:grpSpPr>
            <a:xfrm>
              <a:off x="4939030" y="1538486"/>
              <a:ext cx="6913994" cy="4866058"/>
              <a:chOff x="215152" y="2328783"/>
              <a:chExt cx="7347386" cy="5470278"/>
            </a:xfrm>
          </p:grpSpPr>
          <p:pic>
            <p:nvPicPr>
              <p:cNvPr id="154" name="Picture 1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5185311">
                <a:off x="1758865" y="7328730"/>
                <a:ext cx="454640" cy="486021"/>
              </a:xfrm>
              <a:prstGeom prst="rect">
                <a:avLst/>
              </a:prstGeom>
            </p:spPr>
          </p:pic>
          <p:grpSp>
            <p:nvGrpSpPr>
              <p:cNvPr id="161" name="Group 160"/>
              <p:cNvGrpSpPr/>
              <p:nvPr/>
            </p:nvGrpSpPr>
            <p:grpSpPr>
              <a:xfrm>
                <a:off x="215152" y="2328783"/>
                <a:ext cx="7347386" cy="3911516"/>
                <a:chOff x="215152" y="2328783"/>
                <a:chExt cx="7347386" cy="3911516"/>
              </a:xfrm>
            </p:grpSpPr>
            <p:grpSp>
              <p:nvGrpSpPr>
                <p:cNvPr id="162" name="Group 161"/>
                <p:cNvGrpSpPr/>
                <p:nvPr/>
              </p:nvGrpSpPr>
              <p:grpSpPr>
                <a:xfrm>
                  <a:off x="215152" y="2328783"/>
                  <a:ext cx="7347386" cy="3803438"/>
                  <a:chOff x="0" y="2868522"/>
                  <a:chExt cx="7637143" cy="3803438"/>
                </a:xfrm>
              </p:grpSpPr>
              <p:grpSp>
                <p:nvGrpSpPr>
                  <p:cNvPr id="169" name="Group 168"/>
                  <p:cNvGrpSpPr/>
                  <p:nvPr/>
                </p:nvGrpSpPr>
                <p:grpSpPr>
                  <a:xfrm>
                    <a:off x="789132" y="2868522"/>
                    <a:ext cx="6848011" cy="3803438"/>
                    <a:chOff x="800272" y="1277359"/>
                    <a:chExt cx="7634470" cy="3985013"/>
                  </a:xfrm>
                </p:grpSpPr>
                <p:sp>
                  <p:nvSpPr>
                    <p:cNvPr id="172" name="Rectangle 171"/>
                    <p:cNvSpPr/>
                    <p:nvPr/>
                  </p:nvSpPr>
                  <p:spPr>
                    <a:xfrm>
                      <a:off x="1371859" y="1277359"/>
                      <a:ext cx="6231143" cy="398501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800272" y="1734521"/>
                      <a:ext cx="7634470" cy="387193"/>
                    </a:xfrm>
                    <a:prstGeom prst="rect">
                      <a:avLst/>
                    </a:prstGeom>
                    <a:no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alpha val="67000"/>
                            </a:schemeClr>
                          </a:solidFill>
                          <a:latin typeface="Segoe UI" panose="020B0502040204020203" pitchFamily="34" charset="0"/>
                          <a:ea typeface="Segoe UI" panose="020B0502040204020203" pitchFamily="34" charset="0"/>
                          <a:cs typeface="Segoe UI" panose="020B0502040204020203" pitchFamily="34" charset="0"/>
                        </a:rPr>
                        <a:t>IMPACT OF INFLATION ON DEMAND DRIVERS IN APAC</a:t>
                      </a:r>
                    </a:p>
                  </p:txBody>
                </p:sp>
              </p:grpSp>
              <p:sp>
                <p:nvSpPr>
                  <p:cNvPr id="170" name="TextBox 169"/>
                  <p:cNvSpPr txBox="1"/>
                  <p:nvPr/>
                </p:nvSpPr>
                <p:spPr>
                  <a:xfrm>
                    <a:off x="0" y="4957170"/>
                    <a:ext cx="2931967" cy="220894"/>
                  </a:xfrm>
                  <a:prstGeom prst="rect">
                    <a:avLst/>
                  </a:prstGeom>
                  <a:noFill/>
                </p:spPr>
                <p:txBody>
                  <a:bodyPr wrap="square" rtlCol="0">
                    <a:spAutoFit/>
                  </a:bodyPr>
                  <a:lstStyle/>
                  <a:p>
                    <a:endParaRPr lang="en-US" sz="9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71" name="TextBox 170"/>
                  <p:cNvSpPr txBox="1"/>
                  <p:nvPr/>
                </p:nvSpPr>
                <p:spPr>
                  <a:xfrm>
                    <a:off x="3053533" y="5981236"/>
                    <a:ext cx="2931968" cy="220895"/>
                  </a:xfrm>
                  <a:prstGeom prst="rect">
                    <a:avLst/>
                  </a:prstGeom>
                  <a:noFill/>
                </p:spPr>
                <p:txBody>
                  <a:bodyPr wrap="square" rtlCol="0">
                    <a:spAutoFit/>
                  </a:bodyPr>
                  <a:lstStyle/>
                  <a:p>
                    <a:endParaRPr lang="en-US" sz="9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163" name="TextBox 162"/>
                <p:cNvSpPr txBox="1"/>
                <p:nvPr/>
              </p:nvSpPr>
              <p:spPr>
                <a:xfrm>
                  <a:off x="1915147" y="4459166"/>
                  <a:ext cx="1886959" cy="259950"/>
                </a:xfrm>
                <a:prstGeom prst="rect">
                  <a:avLst/>
                </a:prstGeom>
                <a:noFill/>
              </p:spPr>
              <p:txBody>
                <a:bodyPr wrap="square" rtlCol="0" anchor="ctr">
                  <a:spAutoFit/>
                </a:bodyPr>
                <a:lstStyle/>
                <a:p>
                  <a:r>
                    <a:rPr lang="en-US" sz="1400" dirty="0" smtClean="0"/>
                    <a:t>CPI Index - China</a:t>
                  </a:r>
                  <a:endParaRPr lang="en-US" sz="1400" dirty="0"/>
                </a:p>
              </p:txBody>
            </p:sp>
            <p:sp>
              <p:nvSpPr>
                <p:cNvPr id="164" name="TextBox 163"/>
                <p:cNvSpPr txBox="1"/>
                <p:nvPr/>
              </p:nvSpPr>
              <p:spPr>
                <a:xfrm>
                  <a:off x="4272548" y="4379124"/>
                  <a:ext cx="2822542" cy="345994"/>
                </a:xfrm>
                <a:prstGeom prst="rect">
                  <a:avLst/>
                </a:prstGeom>
                <a:noFill/>
              </p:spPr>
              <p:txBody>
                <a:bodyPr wrap="square" rtlCol="0" anchor="ctr">
                  <a:spAutoFit/>
                </a:bodyPr>
                <a:lstStyle/>
                <a:p>
                  <a:r>
                    <a:rPr lang="en-US" sz="1400" dirty="0" smtClean="0"/>
                    <a:t>Unemployment rates - China</a:t>
                  </a:r>
                  <a:endParaRPr lang="en-US" sz="1400" dirty="0"/>
                </a:p>
              </p:txBody>
            </p:sp>
            <p:sp>
              <p:nvSpPr>
                <p:cNvPr id="165" name="TextBox 164"/>
                <p:cNvSpPr txBox="1"/>
                <p:nvPr/>
              </p:nvSpPr>
              <p:spPr>
                <a:xfrm>
                  <a:off x="3488706" y="5848779"/>
                  <a:ext cx="1559472" cy="345994"/>
                </a:xfrm>
                <a:prstGeom prst="rect">
                  <a:avLst/>
                </a:prstGeom>
                <a:noFill/>
              </p:spPr>
              <p:txBody>
                <a:bodyPr wrap="square" rtlCol="0" anchor="ctr">
                  <a:spAutoFit/>
                </a:bodyPr>
                <a:lstStyle/>
                <a:p>
                  <a:r>
                    <a:rPr lang="en-US" sz="1400" dirty="0" smtClean="0"/>
                    <a:t>CPI Index - India</a:t>
                  </a:r>
                  <a:endParaRPr lang="en-US" sz="1400" dirty="0"/>
                </a:p>
              </p:txBody>
            </p:sp>
            <p:graphicFrame>
              <p:nvGraphicFramePr>
                <p:cNvPr id="166" name="Chart 165">
                  <a:extLst>
                    <a:ext uri="{FF2B5EF4-FFF2-40B4-BE49-F238E27FC236}">
                      <a16:creationId xmlns:a16="http://schemas.microsoft.com/office/drawing/2014/main" xmlns="" id="{29BB351B-AF4D-43C1-B42B-56D0C72793BD}"/>
                    </a:ext>
                  </a:extLst>
                </p:cNvPr>
                <p:cNvGraphicFramePr/>
                <p:nvPr>
                  <p:extLst>
                    <p:ext uri="{D42A27DB-BD31-4B8C-83A1-F6EECF244321}">
                      <p14:modId xmlns:p14="http://schemas.microsoft.com/office/powerpoint/2010/main" val="1700062665"/>
                    </p:ext>
                  </p:extLst>
                </p:nvPr>
              </p:nvGraphicFramePr>
              <p:xfrm>
                <a:off x="1296615" y="3077348"/>
                <a:ext cx="2454060" cy="1647771"/>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7" name="Chart 166">
                  <a:extLst>
                    <a:ext uri="{FF2B5EF4-FFF2-40B4-BE49-F238E27FC236}">
                      <a16:creationId xmlns:a16="http://schemas.microsoft.com/office/drawing/2014/main" xmlns="" id="{29BB351B-AF4D-43C1-B42B-56D0C72793BD}"/>
                    </a:ext>
                  </a:extLst>
                </p:cNvPr>
                <p:cNvGraphicFramePr/>
                <p:nvPr>
                  <p:extLst>
                    <p:ext uri="{D42A27DB-BD31-4B8C-83A1-F6EECF244321}">
                      <p14:modId xmlns:p14="http://schemas.microsoft.com/office/powerpoint/2010/main" val="1259129843"/>
                    </p:ext>
                  </p:extLst>
                </p:nvPr>
              </p:nvGraphicFramePr>
              <p:xfrm>
                <a:off x="4361786" y="3114676"/>
                <a:ext cx="2454060" cy="165115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68" name="Chart 167">
                  <a:extLst>
                    <a:ext uri="{FF2B5EF4-FFF2-40B4-BE49-F238E27FC236}">
                      <a16:creationId xmlns:a16="http://schemas.microsoft.com/office/drawing/2014/main" xmlns="" id="{29BB351B-AF4D-43C1-B42B-56D0C72793BD}"/>
                    </a:ext>
                  </a:extLst>
                </p:cNvPr>
                <p:cNvGraphicFramePr/>
                <p:nvPr>
                  <p:extLst>
                    <p:ext uri="{D42A27DB-BD31-4B8C-83A1-F6EECF244321}">
                      <p14:modId xmlns:p14="http://schemas.microsoft.com/office/powerpoint/2010/main" val="3095321613"/>
                    </p:ext>
                  </p:extLst>
                </p:nvPr>
              </p:nvGraphicFramePr>
              <p:xfrm>
                <a:off x="2908140" y="4589141"/>
                <a:ext cx="2454060" cy="1651158"/>
              </p:xfrm>
              <a:graphic>
                <a:graphicData uri="http://schemas.openxmlformats.org/drawingml/2006/chart">
                  <c:chart xmlns:c="http://schemas.openxmlformats.org/drawingml/2006/chart" xmlns:r="http://schemas.openxmlformats.org/officeDocument/2006/relationships" r:id="rId10"/>
                </a:graphicData>
              </a:graphic>
            </p:graphicFrame>
          </p:grpSp>
        </p:grpSp>
        <p:sp>
          <p:nvSpPr>
            <p:cNvPr id="149" name="Rounded Rectangle 148"/>
            <p:cNvSpPr/>
            <p:nvPr/>
          </p:nvSpPr>
          <p:spPr>
            <a:xfrm>
              <a:off x="7306813" y="1552234"/>
              <a:ext cx="1283305" cy="247012"/>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PepsiCo</a:t>
              </a:r>
              <a:endParaRPr lang="en-US" sz="1100" dirty="0"/>
            </a:p>
          </p:txBody>
        </p:sp>
        <p:sp>
          <p:nvSpPr>
            <p:cNvPr id="150" name="TextBox 149"/>
            <p:cNvSpPr txBox="1"/>
            <p:nvPr/>
          </p:nvSpPr>
          <p:spPr>
            <a:xfrm>
              <a:off x="6617204" y="1543639"/>
              <a:ext cx="944062" cy="261610"/>
            </a:xfrm>
            <a:prstGeom prst="rect">
              <a:avLst/>
            </a:prstGeom>
            <a:noFill/>
          </p:spPr>
          <p:txBody>
            <a:bodyPr wrap="square" rtlCol="0">
              <a:spAutoFit/>
            </a:bodyPr>
            <a:lstStyle/>
            <a:p>
              <a:r>
                <a:rPr lang="en-US" sz="1100" dirty="0" smtClean="0"/>
                <a:t>Company:</a:t>
              </a:r>
              <a:endParaRPr lang="en-US" sz="1100" dirty="0"/>
            </a:p>
          </p:txBody>
        </p:sp>
        <p:sp>
          <p:nvSpPr>
            <p:cNvPr id="152" name="TextBox 151"/>
            <p:cNvSpPr txBox="1"/>
            <p:nvPr/>
          </p:nvSpPr>
          <p:spPr>
            <a:xfrm>
              <a:off x="8703349" y="1521781"/>
              <a:ext cx="1150705" cy="276999"/>
            </a:xfrm>
            <a:prstGeom prst="rect">
              <a:avLst/>
            </a:prstGeom>
            <a:noFill/>
          </p:spPr>
          <p:txBody>
            <a:bodyPr wrap="square" rtlCol="0">
              <a:spAutoFit/>
            </a:bodyPr>
            <a:lstStyle/>
            <a:p>
              <a:pPr algn="ctr"/>
              <a:r>
                <a:rPr lang="en-US" sz="1200" dirty="0" smtClean="0">
                  <a:solidFill>
                    <a:schemeClr val="bg2">
                      <a:lumMod val="50000"/>
                    </a:schemeClr>
                  </a:solidFill>
                  <a:latin typeface="+mj-lt"/>
                  <a:ea typeface="Segoe UI" panose="020B0502040204020203" pitchFamily="34" charset="0"/>
                  <a:cs typeface="Segoe UI" panose="020B0502040204020203" pitchFamily="34" charset="0"/>
                </a:rPr>
                <a:t>Timeframe: </a:t>
              </a:r>
              <a:endParaRPr lang="en-US" sz="12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53" name="TextBox 152"/>
            <p:cNvSpPr txBox="1"/>
            <p:nvPr/>
          </p:nvSpPr>
          <p:spPr>
            <a:xfrm>
              <a:off x="9621568" y="1517399"/>
              <a:ext cx="1040801" cy="276999"/>
            </a:xfrm>
            <a:prstGeom prst="rect">
              <a:avLst/>
            </a:prstGeom>
            <a:noFill/>
          </p:spPr>
          <p:txBody>
            <a:bodyPr wrap="square" rtlCol="0">
              <a:spAutoFit/>
            </a:bodyPr>
            <a:lstStyle/>
            <a:p>
              <a:r>
                <a:rPr lang="en-US" sz="12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200" dirty="0">
                <a:solidFill>
                  <a:schemeClr val="bg2">
                    <a:lumMod val="50000"/>
                  </a:schemeClr>
                </a:solidFill>
                <a:latin typeface="+mj-lt"/>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77066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
          <p:cNvSpPr txBox="1"/>
          <p:nvPr/>
        </p:nvSpPr>
        <p:spPr>
          <a:xfrm>
            <a:off x="397987" y="1147230"/>
            <a:ext cx="11705053" cy="5645265"/>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 xmlns:a16="http://schemas.microsoft.com/office/drawing/2014/main" id="{0F0915C7-6AA0-4C7B-84B5-8CD7F32D0F72}"/>
              </a:ext>
            </a:extLst>
          </p:cNvPr>
          <p:cNvSpPr>
            <a:spLocks noGrp="1"/>
          </p:cNvSpPr>
          <p:nvPr>
            <p:ph type="title"/>
          </p:nvPr>
        </p:nvSpPr>
        <p:spPr>
          <a:xfrm>
            <a:off x="-5963796" y="68041"/>
            <a:ext cx="5578874" cy="328732"/>
          </a:xfrm>
        </p:spPr>
        <p:txBody>
          <a:bodyPr>
            <a:normAutofit fontScale="90000"/>
          </a:bodyPr>
          <a:lstStyle/>
          <a:p>
            <a:r>
              <a:rPr lang="en-IN" dirty="0" smtClean="0"/>
              <a:t>Analytical </a:t>
            </a:r>
            <a:r>
              <a:rPr lang="en-IN" dirty="0"/>
              <a:t>Platform – Snapshot </a:t>
            </a:r>
            <a:r>
              <a:rPr lang="en-IN" dirty="0" smtClean="0"/>
              <a:t>(5/9)</a:t>
            </a:r>
            <a:endParaRPr lang="en-IN" dirty="0"/>
          </a:p>
        </p:txBody>
      </p:sp>
      <p:sp>
        <p:nvSpPr>
          <p:cNvPr id="73" name="Rectangle 72"/>
          <p:cNvSpPr/>
          <p:nvPr/>
        </p:nvSpPr>
        <p:spPr>
          <a:xfrm>
            <a:off x="6106174" y="163487"/>
            <a:ext cx="1301631" cy="387192"/>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Segoe UI" panose="020B0502040204020203" pitchFamily="34" charset="0"/>
                <a:ea typeface="Segoe UI" panose="020B0502040204020203" pitchFamily="34" charset="0"/>
                <a:cs typeface="Segoe UI" panose="020B0502040204020203" pitchFamily="34" charset="0"/>
              </a:rPr>
              <a:t>ILLUSTRATIVE</a:t>
            </a:r>
          </a:p>
        </p:txBody>
      </p:sp>
      <p:sp>
        <p:nvSpPr>
          <p:cNvPr id="53" name="TextBox 4"/>
          <p:cNvSpPr txBox="1"/>
          <p:nvPr/>
        </p:nvSpPr>
        <p:spPr>
          <a:xfrm>
            <a:off x="390838" y="718126"/>
            <a:ext cx="11704180" cy="402450"/>
          </a:xfrm>
          <a:prstGeom prst="rect">
            <a:avLst/>
          </a:prstGeom>
          <a:solidFill>
            <a:schemeClr val="accent1">
              <a:lumMod val="75000"/>
            </a:schemeClr>
          </a:solidFill>
          <a:ln w="9525" cmpd="sng">
            <a:solidFill>
              <a:sysClr val="window" lastClr="FFFFFF">
                <a:shade val="50000"/>
              </a:sysClr>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400"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Fund analysis</a:t>
            </a:r>
            <a:endParaRPr kumimoji="0" lang="en-IN"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25765" y="752349"/>
            <a:ext cx="312573" cy="312573"/>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43247" y="752349"/>
            <a:ext cx="310807" cy="31257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454" y="764582"/>
            <a:ext cx="1543456" cy="348483"/>
          </a:xfrm>
          <a:prstGeom prst="rect">
            <a:avLst/>
          </a:prstGeom>
        </p:spPr>
      </p:pic>
      <p:graphicFrame>
        <p:nvGraphicFramePr>
          <p:cNvPr id="139" name="Table 138">
            <a:extLst>
              <a:ext uri="{FF2B5EF4-FFF2-40B4-BE49-F238E27FC236}">
                <a16:creationId xmlns="" xmlns:a16="http://schemas.microsoft.com/office/drawing/2014/main" id="{234BF816-35BE-486A-8E6E-2E86ECC58529}"/>
              </a:ext>
            </a:extLst>
          </p:cNvPr>
          <p:cNvGraphicFramePr>
            <a:graphicFrameLocks noGrp="1"/>
          </p:cNvGraphicFramePr>
          <p:nvPr>
            <p:extLst/>
          </p:nvPr>
        </p:nvGraphicFramePr>
        <p:xfrm>
          <a:off x="580939" y="1888202"/>
          <a:ext cx="3520006" cy="2517678"/>
        </p:xfrm>
        <a:graphic>
          <a:graphicData uri="http://schemas.openxmlformats.org/drawingml/2006/table">
            <a:tbl>
              <a:tblPr>
                <a:tableStyleId>{0505E3EF-67EA-436B-97B2-0124C06EBD24}</a:tableStyleId>
              </a:tblPr>
              <a:tblGrid>
                <a:gridCol w="1609057">
                  <a:extLst>
                    <a:ext uri="{9D8B030D-6E8A-4147-A177-3AD203B41FA5}">
                      <a16:colId xmlns="" xmlns:a16="http://schemas.microsoft.com/office/drawing/2014/main" val="1739702306"/>
                    </a:ext>
                  </a:extLst>
                </a:gridCol>
                <a:gridCol w="881629">
                  <a:extLst>
                    <a:ext uri="{9D8B030D-6E8A-4147-A177-3AD203B41FA5}">
                      <a16:colId xmlns="" xmlns:a16="http://schemas.microsoft.com/office/drawing/2014/main" val="1355721814"/>
                    </a:ext>
                  </a:extLst>
                </a:gridCol>
                <a:gridCol w="1029320"/>
              </a:tblGrid>
              <a:tr h="401223">
                <a:tc>
                  <a:txBody>
                    <a:bodyPr/>
                    <a:lstStyle/>
                    <a:p>
                      <a:pPr marL="174625" indent="0" algn="l" defTabSz="914400" rtl="0" eaLnBrk="1" fontAlgn="ctr" latinLnBrk="0" hangingPunct="1"/>
                      <a:r>
                        <a:rPr lang="en-IN" sz="1200" u="none" strike="noStrike" kern="1200" dirty="0" smtClean="0">
                          <a:effectLst/>
                        </a:rPr>
                        <a:t>Fund Holdings(Top 10)</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 Portfolio</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Market Value</a:t>
                      </a:r>
                      <a:endParaRPr lang="en-IN" sz="1200" b="1"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043481852"/>
                  </a:ext>
                </a:extLst>
              </a:tr>
              <a:tr h="187237">
                <a:tc>
                  <a:txBody>
                    <a:bodyPr/>
                    <a:lstStyle/>
                    <a:p>
                      <a:pPr marL="174625" indent="0" algn="l" defTabSz="914400" rtl="0" eaLnBrk="1" fontAlgn="ctr" latinLnBrk="0" hangingPunct="1"/>
                      <a:r>
                        <a:rPr lang="en-US" sz="1200" u="none" strike="noStrike" kern="1200" dirty="0" smtClean="0">
                          <a:effectLst/>
                        </a:rPr>
                        <a:t>Walgreens</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12.75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$26,500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926908529"/>
                  </a:ext>
                </a:extLst>
              </a:tr>
              <a:tr h="187237">
                <a:tc>
                  <a:txBody>
                    <a:bodyPr/>
                    <a:lstStyle/>
                    <a:p>
                      <a:pPr marL="174625" indent="0" algn="l" defTabSz="914400" rtl="0" eaLnBrk="1" fontAlgn="ctr" latinLnBrk="0" hangingPunct="1"/>
                      <a:r>
                        <a:rPr lang="en-US" sz="1200" u="none" strike="noStrike" kern="1200" dirty="0" smtClean="0">
                          <a:effectLst/>
                        </a:rPr>
                        <a:t>Kellogg</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$20,100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96444140"/>
                  </a:ext>
                </a:extLst>
              </a:tr>
              <a:tr h="187237">
                <a:tc>
                  <a:txBody>
                    <a:bodyPr/>
                    <a:lstStyle/>
                    <a:p>
                      <a:pPr marL="174625" indent="0" algn="l" defTabSz="914400" rtl="0" eaLnBrk="1" fontAlgn="ctr" latinLnBrk="0" hangingPunct="1"/>
                      <a:r>
                        <a:rPr lang="en-US" sz="1200" u="none" strike="noStrike" kern="1200" dirty="0" smtClean="0">
                          <a:effectLst/>
                        </a:rPr>
                        <a:t>Toyota Moto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8.34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452209249"/>
                  </a:ext>
                </a:extLst>
              </a:tr>
              <a:tr h="187237">
                <a:tc>
                  <a:txBody>
                    <a:bodyPr/>
                    <a:lstStyle/>
                    <a:p>
                      <a:pPr marL="174625" indent="0" algn="l" defTabSz="914400" rtl="0" eaLnBrk="1" fontAlgn="ctr" latinLnBrk="0" hangingPunct="1"/>
                      <a:r>
                        <a:rPr lang="en-US" sz="1200" u="none" strike="noStrike" kern="1200" dirty="0" smtClean="0">
                          <a:effectLst/>
                        </a:rPr>
                        <a:t>Lloyds banking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7.31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$18,000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67679363"/>
                  </a:ext>
                </a:extLst>
              </a:tr>
              <a:tr h="187237">
                <a:tc>
                  <a:txBody>
                    <a:bodyPr/>
                    <a:lstStyle/>
                    <a:p>
                      <a:pPr marL="174625" indent="0" algn="l" defTabSz="914400" rtl="0" eaLnBrk="1" fontAlgn="ctr" latinLnBrk="0" hangingPunct="1"/>
                      <a:r>
                        <a:rPr lang="en-US" sz="1200" u="none" strike="noStrike" kern="1200" dirty="0" smtClean="0">
                          <a:effectLst/>
                        </a:rPr>
                        <a:t>Citi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$17,800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765400196"/>
                  </a:ext>
                </a:extLst>
              </a:tr>
              <a:tr h="187237">
                <a:tc>
                  <a:txBody>
                    <a:bodyPr/>
                    <a:lstStyle/>
                    <a:p>
                      <a:pPr marL="174625" indent="0" algn="l" defTabSz="914400" rtl="0" eaLnBrk="1" fontAlgn="ctr" latinLnBrk="0" hangingPunct="1"/>
                      <a:r>
                        <a:rPr lang="en-US" sz="1200" u="none" strike="noStrike" kern="1200" dirty="0" smtClean="0">
                          <a:effectLst/>
                        </a:rPr>
                        <a:t>PepsiCo</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$15,600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3204788534"/>
                  </a:ext>
                </a:extLst>
              </a:tr>
              <a:tr h="187237">
                <a:tc>
                  <a:txBody>
                    <a:bodyPr/>
                    <a:lstStyle/>
                    <a:p>
                      <a:pPr marL="174625" indent="0" algn="l" defTabSz="914400" rtl="0" eaLnBrk="1" fontAlgn="ctr" latinLnBrk="0" hangingPunct="1"/>
                      <a:r>
                        <a:rPr lang="en-US" sz="1200" u="none" strike="noStrike" kern="1200" dirty="0" smtClean="0">
                          <a:effectLst/>
                        </a:rPr>
                        <a:t>Resmed Inc.</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$14,900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Vanguard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$13,500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Hyundai Motor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4.3</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Ford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3.9</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Cadbury</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3.8</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$9,800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bl>
          </a:graphicData>
        </a:graphic>
      </p:graphicFrame>
      <p:sp>
        <p:nvSpPr>
          <p:cNvPr id="14" name="Rounded Rectangle 13"/>
          <p:cNvSpPr/>
          <p:nvPr/>
        </p:nvSpPr>
        <p:spPr>
          <a:xfrm>
            <a:off x="1207878" y="1209835"/>
            <a:ext cx="2382487"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511531" y="1266819"/>
            <a:ext cx="944062" cy="307777"/>
          </a:xfrm>
          <a:prstGeom prst="rect">
            <a:avLst/>
          </a:prstGeom>
          <a:noFill/>
        </p:spPr>
        <p:txBody>
          <a:bodyPr wrap="square" rtlCol="0">
            <a:spAutoFit/>
          </a:bodyPr>
          <a:lstStyle/>
          <a:p>
            <a:r>
              <a:rPr lang="en-US" sz="1400" dirty="0" smtClean="0"/>
              <a:t>Fund:</a:t>
            </a:r>
            <a:endParaRPr lang="en-US" sz="1400" dirty="0"/>
          </a:p>
        </p:txBody>
      </p:sp>
      <p:sp>
        <p:nvSpPr>
          <p:cNvPr id="140" name="TextBox 139"/>
          <p:cNvSpPr txBox="1"/>
          <p:nvPr/>
        </p:nvSpPr>
        <p:spPr>
          <a:xfrm>
            <a:off x="1439223" y="1248012"/>
            <a:ext cx="2403515" cy="307777"/>
          </a:xfrm>
          <a:prstGeom prst="rect">
            <a:avLst/>
          </a:prstGeom>
          <a:noFill/>
        </p:spPr>
        <p:txBody>
          <a:bodyPr wrap="square" rtlCol="0">
            <a:spAutoFit/>
          </a:bodyPr>
          <a:lstStyle/>
          <a:p>
            <a:r>
              <a:rPr lang="en-US" sz="1400" dirty="0" smtClean="0"/>
              <a:t>Principal  XYZ fund</a:t>
            </a:r>
            <a:endParaRPr lang="en-US" sz="1400" dirty="0"/>
          </a:p>
        </p:txBody>
      </p:sp>
      <p:sp>
        <p:nvSpPr>
          <p:cNvPr id="141" name="Flowchart: Merge 140">
            <a:extLst>
              <a:ext uri="{FF2B5EF4-FFF2-40B4-BE49-F238E27FC236}">
                <a16:creationId xmlns="" xmlns:a16="http://schemas.microsoft.com/office/drawing/2014/main" id="{B56C9A61-3FB6-486F-B99F-FC1662E5CFAC}"/>
              </a:ext>
            </a:extLst>
          </p:cNvPr>
          <p:cNvSpPr/>
          <p:nvPr/>
        </p:nvSpPr>
        <p:spPr>
          <a:xfrm>
            <a:off x="3388712" y="134864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42" name="Group 141"/>
          <p:cNvGrpSpPr/>
          <p:nvPr/>
        </p:nvGrpSpPr>
        <p:grpSpPr>
          <a:xfrm>
            <a:off x="6985632" y="1221993"/>
            <a:ext cx="4718785" cy="312060"/>
            <a:chOff x="2681567" y="2157435"/>
            <a:chExt cx="4718785" cy="312060"/>
          </a:xfrm>
        </p:grpSpPr>
        <p:sp>
          <p:nvSpPr>
            <p:cNvPr id="143" name="Oval 142"/>
            <p:cNvSpPr/>
            <p:nvPr/>
          </p:nvSpPr>
          <p:spPr>
            <a:xfrm>
              <a:off x="4311983"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44" name="TextBox 143"/>
            <p:cNvSpPr txBox="1"/>
            <p:nvPr/>
          </p:nvSpPr>
          <p:spPr>
            <a:xfrm>
              <a:off x="4449168" y="2157435"/>
              <a:ext cx="731520" cy="307777"/>
            </a:xfrm>
            <a:prstGeom prst="rect">
              <a:avLst/>
            </a:prstGeom>
            <a:noFill/>
          </p:spPr>
          <p:txBody>
            <a:bodyPr wrap="square" rtlCol="0">
              <a:spAutoFit/>
            </a:bodyPr>
            <a:lstStyle/>
            <a:p>
              <a:r>
                <a:rPr lang="en-US" sz="1400" dirty="0">
                  <a:solidFill>
                    <a:schemeClr val="bg2">
                      <a:lumMod val="50000"/>
                    </a:schemeClr>
                  </a:solidFill>
                  <a:latin typeface="+mj-lt"/>
                  <a:ea typeface="Segoe UI" panose="020B0502040204020203" pitchFamily="34" charset="0"/>
                  <a:cs typeface="Segoe UI" panose="020B0502040204020203" pitchFamily="34" charset="0"/>
                </a:rPr>
                <a:t>All</a:t>
              </a:r>
            </a:p>
          </p:txBody>
        </p:sp>
        <p:sp>
          <p:nvSpPr>
            <p:cNvPr id="145" name="Oval 144"/>
            <p:cNvSpPr/>
            <p:nvPr/>
          </p:nvSpPr>
          <p:spPr>
            <a:xfrm>
              <a:off x="5277821"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46" name="TextBox 145"/>
            <p:cNvSpPr txBox="1"/>
            <p:nvPr/>
          </p:nvSpPr>
          <p:spPr>
            <a:xfrm>
              <a:off x="5404359" y="2157435"/>
              <a:ext cx="904157"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3-month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47" name="Oval 146"/>
            <p:cNvSpPr/>
            <p:nvPr/>
          </p:nvSpPr>
          <p:spPr>
            <a:xfrm>
              <a:off x="6243659"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148" name="TextBox 147"/>
            <p:cNvSpPr txBox="1"/>
            <p:nvPr/>
          </p:nvSpPr>
          <p:spPr>
            <a:xfrm>
              <a:off x="6359551" y="2157435"/>
              <a:ext cx="1040801"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51" name="TextBox 150"/>
            <p:cNvSpPr txBox="1"/>
            <p:nvPr/>
          </p:nvSpPr>
          <p:spPr>
            <a:xfrm>
              <a:off x="2681567" y="2161718"/>
              <a:ext cx="1508297" cy="307777"/>
            </a:xfrm>
            <a:prstGeom prst="rect">
              <a:avLst/>
            </a:prstGeom>
            <a:noFill/>
          </p:spPr>
          <p:txBody>
            <a:bodyPr wrap="square" rtlCol="0">
              <a:spAutoFit/>
            </a:bodyPr>
            <a:lstStyle/>
            <a:p>
              <a:pPr algn="ctr"/>
              <a:r>
                <a:rPr lang="en-US" sz="1400" b="1" dirty="0" smtClean="0">
                  <a:solidFill>
                    <a:schemeClr val="bg2">
                      <a:lumMod val="50000"/>
                    </a:schemeClr>
                  </a:solidFill>
                  <a:latin typeface="+mj-lt"/>
                  <a:ea typeface="Segoe UI" panose="020B0502040204020203" pitchFamily="34" charset="0"/>
                  <a:cs typeface="Segoe UI" panose="020B0502040204020203" pitchFamily="34" charset="0"/>
                </a:rPr>
                <a:t>Timeframe</a:t>
              </a:r>
              <a:endParaRPr lang="en-US" sz="1400" b="1" dirty="0">
                <a:solidFill>
                  <a:schemeClr val="bg2">
                    <a:lumMod val="50000"/>
                  </a:schemeClr>
                </a:solidFill>
                <a:latin typeface="+mj-lt"/>
                <a:ea typeface="Segoe UI" panose="020B0502040204020203" pitchFamily="34" charset="0"/>
                <a:cs typeface="Segoe UI" panose="020B0502040204020203" pitchFamily="34" charset="0"/>
              </a:endParaRPr>
            </a:p>
          </p:txBody>
        </p:sp>
      </p:grpSp>
      <p:sp>
        <p:nvSpPr>
          <p:cNvPr id="155" name="Rounded Rectangle 154"/>
          <p:cNvSpPr/>
          <p:nvPr/>
        </p:nvSpPr>
        <p:spPr>
          <a:xfrm>
            <a:off x="4283542" y="1190515"/>
            <a:ext cx="764358"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All</a:t>
            </a:r>
            <a:endParaRPr lang="en-US" sz="1400" dirty="0">
              <a:solidFill>
                <a:schemeClr val="bg1">
                  <a:lumMod val="50000"/>
                </a:schemeClr>
              </a:solidFill>
            </a:endParaRPr>
          </a:p>
        </p:txBody>
      </p:sp>
      <p:sp>
        <p:nvSpPr>
          <p:cNvPr id="156" name="TextBox 155"/>
          <p:cNvSpPr txBox="1"/>
          <p:nvPr/>
        </p:nvSpPr>
        <p:spPr>
          <a:xfrm>
            <a:off x="3623019" y="1232574"/>
            <a:ext cx="944062" cy="307777"/>
          </a:xfrm>
          <a:prstGeom prst="rect">
            <a:avLst/>
          </a:prstGeom>
          <a:noFill/>
        </p:spPr>
        <p:txBody>
          <a:bodyPr wrap="square" rtlCol="0">
            <a:spAutoFit/>
          </a:bodyPr>
          <a:lstStyle/>
          <a:p>
            <a:r>
              <a:rPr lang="en-US" sz="1400" dirty="0" smtClean="0"/>
              <a:t>Sector:</a:t>
            </a:r>
            <a:endParaRPr lang="en-US" sz="1400" dirty="0"/>
          </a:p>
        </p:txBody>
      </p:sp>
      <p:sp>
        <p:nvSpPr>
          <p:cNvPr id="157" name="Flowchart: Merge 156">
            <a:extLst>
              <a:ext uri="{FF2B5EF4-FFF2-40B4-BE49-F238E27FC236}">
                <a16:creationId xmlns="" xmlns:a16="http://schemas.microsoft.com/office/drawing/2014/main" id="{B56C9A61-3FB6-486F-B99F-FC1662E5CFAC}"/>
              </a:ext>
            </a:extLst>
          </p:cNvPr>
          <p:cNvSpPr/>
          <p:nvPr/>
        </p:nvSpPr>
        <p:spPr>
          <a:xfrm>
            <a:off x="4873658" y="132527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8" name="Rounded Rectangle 157"/>
          <p:cNvSpPr/>
          <p:nvPr/>
        </p:nvSpPr>
        <p:spPr>
          <a:xfrm>
            <a:off x="5968901" y="1208445"/>
            <a:ext cx="919598" cy="395760"/>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Equity</a:t>
            </a:r>
            <a:endParaRPr lang="en-US" sz="1400" dirty="0">
              <a:solidFill>
                <a:schemeClr val="bg1">
                  <a:lumMod val="50000"/>
                </a:schemeClr>
              </a:solidFill>
            </a:endParaRPr>
          </a:p>
        </p:txBody>
      </p:sp>
      <p:sp>
        <p:nvSpPr>
          <p:cNvPr id="159" name="TextBox 158"/>
          <p:cNvSpPr txBox="1"/>
          <p:nvPr/>
        </p:nvSpPr>
        <p:spPr>
          <a:xfrm>
            <a:off x="5036613" y="1247617"/>
            <a:ext cx="1386790" cy="307777"/>
          </a:xfrm>
          <a:prstGeom prst="rect">
            <a:avLst/>
          </a:prstGeom>
          <a:noFill/>
        </p:spPr>
        <p:txBody>
          <a:bodyPr wrap="square" rtlCol="0">
            <a:spAutoFit/>
          </a:bodyPr>
          <a:lstStyle/>
          <a:p>
            <a:r>
              <a:rPr lang="en-US" sz="1400" dirty="0" smtClean="0"/>
              <a:t>Asset Class</a:t>
            </a:r>
          </a:p>
        </p:txBody>
      </p:sp>
      <p:sp>
        <p:nvSpPr>
          <p:cNvPr id="160" name="Flowchart: Merge 159">
            <a:extLst>
              <a:ext uri="{FF2B5EF4-FFF2-40B4-BE49-F238E27FC236}">
                <a16:creationId xmlns="" xmlns:a16="http://schemas.microsoft.com/office/drawing/2014/main" id="{B56C9A61-3FB6-486F-B99F-FC1662E5CFAC}"/>
              </a:ext>
            </a:extLst>
          </p:cNvPr>
          <p:cNvSpPr/>
          <p:nvPr/>
        </p:nvSpPr>
        <p:spPr>
          <a:xfrm>
            <a:off x="6701920" y="1344169"/>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9" name="Chart 18"/>
          <p:cNvGraphicFramePr/>
          <p:nvPr>
            <p:extLst/>
          </p:nvPr>
        </p:nvGraphicFramePr>
        <p:xfrm>
          <a:off x="4182028" y="1738963"/>
          <a:ext cx="4311901" cy="2679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p:cNvGraphicFramePr/>
          <p:nvPr>
            <p:extLst/>
          </p:nvPr>
        </p:nvGraphicFramePr>
        <p:xfrm>
          <a:off x="8666720" y="1823634"/>
          <a:ext cx="3328009" cy="2590594"/>
        </p:xfrm>
        <a:graphic>
          <a:graphicData uri="http://schemas.openxmlformats.org/drawingml/2006/chart">
            <c:chart xmlns:c="http://schemas.openxmlformats.org/drawingml/2006/chart" xmlns:r="http://schemas.openxmlformats.org/officeDocument/2006/relationships" r:id="rId6"/>
          </a:graphicData>
        </a:graphic>
      </p:graphicFrame>
      <p:cxnSp>
        <p:nvCxnSpPr>
          <p:cNvPr id="24" name="Straight Connector 23"/>
          <p:cNvCxnSpPr/>
          <p:nvPr/>
        </p:nvCxnSpPr>
        <p:spPr>
          <a:xfrm>
            <a:off x="8508876" y="1623481"/>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199027" y="1669687"/>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482987" y="1035986"/>
            <a:ext cx="339410" cy="461665"/>
          </a:xfrm>
          <a:prstGeom prst="rect">
            <a:avLst/>
          </a:prstGeom>
          <a:noFill/>
        </p:spPr>
        <p:txBody>
          <a:bodyPr wrap="square" rtlCol="0">
            <a:spAutoFit/>
          </a:bodyPr>
          <a:lstStyle/>
          <a:p>
            <a:r>
              <a:rPr lang="en-US" sz="2400" dirty="0" smtClean="0"/>
              <a:t>.</a:t>
            </a:r>
            <a:endParaRPr lang="en-US" sz="1000" dirty="0"/>
          </a:p>
        </p:txBody>
      </p:sp>
      <p:graphicFrame>
        <p:nvGraphicFramePr>
          <p:cNvPr id="45" name="Table 44"/>
          <p:cNvGraphicFramePr>
            <a:graphicFrameLocks noGrp="1"/>
          </p:cNvGraphicFramePr>
          <p:nvPr>
            <p:extLst>
              <p:ext uri="{D42A27DB-BD31-4B8C-83A1-F6EECF244321}">
                <p14:modId xmlns:p14="http://schemas.microsoft.com/office/powerpoint/2010/main" val="1360671065"/>
              </p:ext>
            </p:extLst>
          </p:nvPr>
        </p:nvGraphicFramePr>
        <p:xfrm>
          <a:off x="389876" y="4844062"/>
          <a:ext cx="10924118" cy="1981638"/>
        </p:xfrm>
        <a:graphic>
          <a:graphicData uri="http://schemas.openxmlformats.org/drawingml/2006/table">
            <a:tbl>
              <a:tblPr firstRow="1" bandRow="1">
                <a:tableStyleId>{5C22544A-7EE6-4342-B048-85BDC9FD1C3A}</a:tableStyleId>
              </a:tblPr>
              <a:tblGrid>
                <a:gridCol w="5273945"/>
                <a:gridCol w="1214651"/>
                <a:gridCol w="1473958"/>
                <a:gridCol w="2961564"/>
              </a:tblGrid>
              <a:tr h="396678">
                <a:tc>
                  <a:txBody>
                    <a:bodyPr/>
                    <a:lstStyle/>
                    <a:p>
                      <a:pPr algn="ctr"/>
                      <a:r>
                        <a:rPr lang="en-US" sz="1600" b="1" kern="1200" dirty="0" smtClean="0">
                          <a:solidFill>
                            <a:schemeClr val="accent1">
                              <a:lumMod val="50000"/>
                              <a:alpha val="83000"/>
                            </a:schemeClr>
                          </a:solidFill>
                          <a:latin typeface="+mn-lt"/>
                          <a:ea typeface="+mn-ea"/>
                          <a:cs typeface="+mn-cs"/>
                        </a:rPr>
                        <a:t>DEMAND IMPACT</a:t>
                      </a:r>
                      <a:r>
                        <a:rPr lang="en-US" sz="1600" b="1" kern="1200" baseline="0" dirty="0" smtClean="0">
                          <a:solidFill>
                            <a:schemeClr val="accent1">
                              <a:lumMod val="50000"/>
                              <a:alpha val="83000"/>
                            </a:schemeClr>
                          </a:solidFill>
                          <a:latin typeface="+mn-lt"/>
                          <a:ea typeface="+mn-ea"/>
                          <a:cs typeface="+mn-cs"/>
                        </a:rPr>
                        <a:t> </a:t>
                      </a:r>
                      <a:r>
                        <a:rPr lang="en-US" sz="1600" b="1" kern="1200" dirty="0" smtClean="0">
                          <a:solidFill>
                            <a:schemeClr val="accent1">
                              <a:lumMod val="50000"/>
                              <a:alpha val="83000"/>
                            </a:schemeClr>
                          </a:solidFill>
                          <a:latin typeface="+mn-lt"/>
                          <a:ea typeface="+mn-ea"/>
                          <a:cs typeface="+mn-cs"/>
                        </a:rPr>
                        <a:t>INDEX</a:t>
                      </a:r>
                      <a:endParaRPr lang="en-US" sz="1600" b="1"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0.8</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1" kern="1200" dirty="0" smtClean="0">
                          <a:solidFill>
                            <a:schemeClr val="bg1">
                              <a:lumMod val="65000"/>
                            </a:schemeClr>
                          </a:solidFill>
                          <a:latin typeface="+mn-lt"/>
                          <a:ea typeface="+mn-ea"/>
                          <a:cs typeface="+mn-cs"/>
                        </a:rPr>
                        <a:t>SUPPLY INDEX</a:t>
                      </a:r>
                      <a:endParaRPr lang="en-US" sz="1600" b="1" kern="1200" dirty="0">
                        <a:solidFill>
                          <a:schemeClr val="bg1">
                            <a:lumMod val="6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65000"/>
                            </a:schemeClr>
                          </a:solidFill>
                          <a:latin typeface="+mn-lt"/>
                          <a:ea typeface="+mn-ea"/>
                          <a:cs typeface="+mn-cs"/>
                        </a:rPr>
                        <a:t>CUSTOMER EXPERIENCE INDEX</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400" b="0" kern="1200" dirty="0" smtClean="0">
                          <a:solidFill>
                            <a:schemeClr val="accent1">
                              <a:lumMod val="50000"/>
                              <a:alpha val="83000"/>
                            </a:schemeClr>
                          </a:solidFill>
                          <a:latin typeface="+mn-lt"/>
                          <a:ea typeface="+mn-ea"/>
                          <a:cs typeface="+mn-cs"/>
                        </a:rPr>
                        <a:t>BRAND PERCEPTION AS HEALTH FOOD IN NORTH AMERICA</a:t>
                      </a:r>
                      <a:endParaRPr lang="en-US" sz="1400" b="0" kern="1200" dirty="0">
                        <a:solidFill>
                          <a:schemeClr val="accent1">
                            <a:lumMod val="50000"/>
                            <a:alpha val="83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dirty="0" smtClean="0">
                          <a:solidFill>
                            <a:schemeClr val="accent2">
                              <a:lumMod val="75000"/>
                            </a:schemeClr>
                          </a:solidFill>
                        </a:rPr>
                        <a:t> 0.8</a:t>
                      </a:r>
                      <a:endParaRPr lang="en-US" sz="2000" b="1"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0.4</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0.7</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400" b="0" kern="1200" dirty="0" smtClean="0">
                          <a:solidFill>
                            <a:schemeClr val="accent1">
                              <a:lumMod val="50000"/>
                              <a:alpha val="83000"/>
                            </a:schemeClr>
                          </a:solidFill>
                          <a:latin typeface="+mn-lt"/>
                          <a:ea typeface="+mn-ea"/>
                          <a:cs typeface="+mn-cs"/>
                        </a:rPr>
                        <a:t>ADHERENCE TO ENVIRONMENTAL INITIATIVES</a:t>
                      </a:r>
                      <a:endParaRPr lang="en-US" sz="14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0.7</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400" b="0" kern="1200" dirty="0" smtClean="0">
                          <a:solidFill>
                            <a:schemeClr val="accent1">
                              <a:lumMod val="50000"/>
                              <a:alpha val="83000"/>
                            </a:schemeClr>
                          </a:solidFill>
                          <a:latin typeface="+mn-lt"/>
                          <a:ea typeface="+mn-ea"/>
                          <a:cs typeface="+mn-cs"/>
                        </a:rPr>
                        <a:t>IMPACT OF INFLATION ON DEMAND DRIVERS IN APAC</a:t>
                      </a:r>
                      <a:endParaRPr lang="en-US" sz="14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0.8</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400" b="0" kern="1200" dirty="0" smtClean="0">
                          <a:solidFill>
                            <a:schemeClr val="accent1">
                              <a:lumMod val="50000"/>
                              <a:alpha val="83000"/>
                            </a:schemeClr>
                          </a:solidFill>
                          <a:latin typeface="+mn-lt"/>
                          <a:ea typeface="+mn-ea"/>
                          <a:cs typeface="+mn-cs"/>
                        </a:rPr>
                        <a:t>IMPACT OF CHANGING CONSUMPTION PATTERNS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0.4</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Oval 45">
            <a:extLst>
              <a:ext uri="{FF2B5EF4-FFF2-40B4-BE49-F238E27FC236}">
                <a16:creationId xmlns:a16="http://schemas.microsoft.com/office/drawing/2014/main" xmlns="" id="{D04435FB-E098-4129-866C-BB183977FAB0}"/>
              </a:ext>
            </a:extLst>
          </p:cNvPr>
          <p:cNvSpPr>
            <a:spLocks noChangeAspect="1"/>
          </p:cNvSpPr>
          <p:nvPr/>
        </p:nvSpPr>
        <p:spPr>
          <a:xfrm>
            <a:off x="6239021" y="4917628"/>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7" name="Oval 46">
            <a:extLst>
              <a:ext uri="{FF2B5EF4-FFF2-40B4-BE49-F238E27FC236}">
                <a16:creationId xmlns:a16="http://schemas.microsoft.com/office/drawing/2014/main" xmlns="" id="{D04435FB-E098-4129-866C-BB183977FAB0}"/>
              </a:ext>
            </a:extLst>
          </p:cNvPr>
          <p:cNvSpPr>
            <a:spLocks noChangeAspect="1"/>
          </p:cNvSpPr>
          <p:nvPr/>
        </p:nvSpPr>
        <p:spPr>
          <a:xfrm>
            <a:off x="6232814" y="5308755"/>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8" name="Oval 47">
            <a:extLst>
              <a:ext uri="{FF2B5EF4-FFF2-40B4-BE49-F238E27FC236}">
                <a16:creationId xmlns:a16="http://schemas.microsoft.com/office/drawing/2014/main" xmlns="" id="{D04435FB-E098-4129-866C-BB183977FAB0}"/>
              </a:ext>
            </a:extLst>
          </p:cNvPr>
          <p:cNvSpPr>
            <a:spLocks noChangeAspect="1"/>
          </p:cNvSpPr>
          <p:nvPr/>
        </p:nvSpPr>
        <p:spPr>
          <a:xfrm>
            <a:off x="6244536" y="5714373"/>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9" name="Oval 48">
            <a:extLst>
              <a:ext uri="{FF2B5EF4-FFF2-40B4-BE49-F238E27FC236}">
                <a16:creationId xmlns:a16="http://schemas.microsoft.com/office/drawing/2014/main" xmlns="" id="{D04435FB-E098-4129-866C-BB183977FAB0}"/>
              </a:ext>
            </a:extLst>
          </p:cNvPr>
          <p:cNvSpPr>
            <a:spLocks noChangeAspect="1"/>
          </p:cNvSpPr>
          <p:nvPr/>
        </p:nvSpPr>
        <p:spPr>
          <a:xfrm>
            <a:off x="6262602" y="6119990"/>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50" name="Oval 49">
            <a:extLst>
              <a:ext uri="{FF2B5EF4-FFF2-40B4-BE49-F238E27FC236}">
                <a16:creationId xmlns:a16="http://schemas.microsoft.com/office/drawing/2014/main" xmlns="" id="{D04435FB-E098-4129-866C-BB183977FAB0}"/>
              </a:ext>
            </a:extLst>
          </p:cNvPr>
          <p:cNvSpPr>
            <a:spLocks noChangeAspect="1"/>
          </p:cNvSpPr>
          <p:nvPr/>
        </p:nvSpPr>
        <p:spPr>
          <a:xfrm>
            <a:off x="6270463" y="6497471"/>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68" name="Rounded Rectangle 67"/>
          <p:cNvSpPr/>
          <p:nvPr/>
        </p:nvSpPr>
        <p:spPr>
          <a:xfrm>
            <a:off x="1198599" y="4630113"/>
            <a:ext cx="1283305" cy="247012"/>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PepsiCo</a:t>
            </a:r>
            <a:endParaRPr lang="en-US" sz="1100" dirty="0"/>
          </a:p>
        </p:txBody>
      </p:sp>
      <p:sp>
        <p:nvSpPr>
          <p:cNvPr id="76" name="TextBox 75"/>
          <p:cNvSpPr txBox="1"/>
          <p:nvPr/>
        </p:nvSpPr>
        <p:spPr>
          <a:xfrm>
            <a:off x="511916" y="4617304"/>
            <a:ext cx="944062" cy="261610"/>
          </a:xfrm>
          <a:prstGeom prst="rect">
            <a:avLst/>
          </a:prstGeom>
          <a:noFill/>
        </p:spPr>
        <p:txBody>
          <a:bodyPr wrap="square" rtlCol="0">
            <a:spAutoFit/>
          </a:bodyPr>
          <a:lstStyle/>
          <a:p>
            <a:r>
              <a:rPr lang="en-US" sz="1100" dirty="0" smtClean="0"/>
              <a:t>Company:</a:t>
            </a:r>
            <a:endParaRPr lang="en-US" sz="1100" dirty="0"/>
          </a:p>
        </p:txBody>
      </p:sp>
      <p:sp>
        <p:nvSpPr>
          <p:cNvPr id="77" name="Flowchart: Merge 76">
            <a:extLst>
              <a:ext uri="{FF2B5EF4-FFF2-40B4-BE49-F238E27FC236}">
                <a16:creationId xmlns:a16="http://schemas.microsoft.com/office/drawing/2014/main" xmlns="" id="{B56C9A61-3FB6-486F-B99F-FC1662E5CFAC}"/>
              </a:ext>
            </a:extLst>
          </p:cNvPr>
          <p:cNvSpPr/>
          <p:nvPr/>
        </p:nvSpPr>
        <p:spPr>
          <a:xfrm>
            <a:off x="2321985" y="4695710"/>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3" name="Group 2"/>
          <p:cNvGrpSpPr/>
          <p:nvPr/>
        </p:nvGrpSpPr>
        <p:grpSpPr>
          <a:xfrm>
            <a:off x="5654633" y="1504501"/>
            <a:ext cx="6319884" cy="5297964"/>
            <a:chOff x="5654633" y="1504501"/>
            <a:chExt cx="6319884" cy="5297964"/>
          </a:xfrm>
        </p:grpSpPr>
        <p:grpSp>
          <p:nvGrpSpPr>
            <p:cNvPr id="62" name="Group 61"/>
            <p:cNvGrpSpPr/>
            <p:nvPr/>
          </p:nvGrpSpPr>
          <p:grpSpPr>
            <a:xfrm>
              <a:off x="5686322" y="1504501"/>
              <a:ext cx="6288195" cy="5297964"/>
              <a:chOff x="5686322" y="1504501"/>
              <a:chExt cx="6288195" cy="5297964"/>
            </a:xfrm>
          </p:grpSpPr>
          <p:grpSp>
            <p:nvGrpSpPr>
              <p:cNvPr id="63" name="Group 62"/>
              <p:cNvGrpSpPr/>
              <p:nvPr/>
            </p:nvGrpSpPr>
            <p:grpSpPr>
              <a:xfrm>
                <a:off x="5686322" y="1504501"/>
                <a:ext cx="6288195" cy="5297964"/>
                <a:chOff x="5590066" y="1372149"/>
                <a:chExt cx="6288195" cy="5297964"/>
              </a:xfrm>
            </p:grpSpPr>
            <p:grpSp>
              <p:nvGrpSpPr>
                <p:cNvPr id="69" name="Group 68"/>
                <p:cNvGrpSpPr/>
                <p:nvPr/>
              </p:nvGrpSpPr>
              <p:grpSpPr>
                <a:xfrm>
                  <a:off x="5644820" y="1372149"/>
                  <a:ext cx="6233441" cy="5297964"/>
                  <a:chOff x="5644820" y="1372149"/>
                  <a:chExt cx="6233441" cy="5297964"/>
                </a:xfrm>
              </p:grpSpPr>
              <p:grpSp>
                <p:nvGrpSpPr>
                  <p:cNvPr id="71" name="Group 70"/>
                  <p:cNvGrpSpPr/>
                  <p:nvPr/>
                </p:nvGrpSpPr>
                <p:grpSpPr>
                  <a:xfrm>
                    <a:off x="5644820" y="1372149"/>
                    <a:ext cx="6233441" cy="3642854"/>
                    <a:chOff x="5659396" y="1580681"/>
                    <a:chExt cx="6233441" cy="3642854"/>
                  </a:xfrm>
                </p:grpSpPr>
                <p:sp>
                  <p:nvSpPr>
                    <p:cNvPr id="74" name="Rectangle 73"/>
                    <p:cNvSpPr/>
                    <p:nvPr/>
                  </p:nvSpPr>
                  <p:spPr>
                    <a:xfrm>
                      <a:off x="5659396" y="1580681"/>
                      <a:ext cx="6233441" cy="364285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5" name="Chart 74"/>
                    <p:cNvGraphicFramePr/>
                    <p:nvPr>
                      <p:extLst>
                        <p:ext uri="{D42A27DB-BD31-4B8C-83A1-F6EECF244321}">
                          <p14:modId xmlns:p14="http://schemas.microsoft.com/office/powerpoint/2010/main" val="2261659755"/>
                        </p:ext>
                      </p:extLst>
                    </p:nvPr>
                  </p:nvGraphicFramePr>
                  <p:xfrm>
                    <a:off x="5978358" y="1780772"/>
                    <a:ext cx="5133045" cy="1893713"/>
                  </p:xfrm>
                  <a:graphic>
                    <a:graphicData uri="http://schemas.openxmlformats.org/drawingml/2006/chart">
                      <c:chart xmlns:c="http://schemas.openxmlformats.org/drawingml/2006/chart" xmlns:r="http://schemas.openxmlformats.org/officeDocument/2006/relationships" r:id="rId7"/>
                    </a:graphicData>
                  </a:graphic>
                </p:graphicFrame>
              </p:grpSp>
              <p:pic>
                <p:nvPicPr>
                  <p:cNvPr id="72" name="Picture 7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5185311">
                    <a:off x="6330007" y="6276750"/>
                    <a:ext cx="404423" cy="382303"/>
                  </a:xfrm>
                  <a:prstGeom prst="rect">
                    <a:avLst/>
                  </a:prstGeom>
                </p:spPr>
              </p:pic>
            </p:grpSp>
            <p:graphicFrame>
              <p:nvGraphicFramePr>
                <p:cNvPr id="70" name="Chart 69"/>
                <p:cNvGraphicFramePr/>
                <p:nvPr>
                  <p:extLst>
                    <p:ext uri="{D42A27DB-BD31-4B8C-83A1-F6EECF244321}">
                      <p14:modId xmlns:p14="http://schemas.microsoft.com/office/powerpoint/2010/main" val="1587549210"/>
                    </p:ext>
                  </p:extLst>
                </p:nvPr>
              </p:nvGraphicFramePr>
              <p:xfrm>
                <a:off x="5590066" y="3432744"/>
                <a:ext cx="5578874" cy="1617867"/>
              </p:xfrm>
              <a:graphic>
                <a:graphicData uri="http://schemas.openxmlformats.org/drawingml/2006/chart">
                  <c:chart xmlns:c="http://schemas.openxmlformats.org/drawingml/2006/chart" xmlns:r="http://schemas.openxmlformats.org/officeDocument/2006/relationships" r:id="rId9"/>
                </a:graphicData>
              </a:graphic>
            </p:graphicFrame>
          </p:grpSp>
          <p:sp>
            <p:nvSpPr>
              <p:cNvPr id="64" name="Rounded Rectangle 63"/>
              <p:cNvSpPr/>
              <p:nvPr/>
            </p:nvSpPr>
            <p:spPr>
              <a:xfrm>
                <a:off x="7306813" y="1552234"/>
                <a:ext cx="1283305" cy="247012"/>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PepsiCo</a:t>
                </a:r>
                <a:endParaRPr lang="en-US" sz="1100" dirty="0"/>
              </a:p>
            </p:txBody>
          </p:sp>
          <p:sp>
            <p:nvSpPr>
              <p:cNvPr id="65" name="TextBox 64"/>
              <p:cNvSpPr txBox="1"/>
              <p:nvPr/>
            </p:nvSpPr>
            <p:spPr>
              <a:xfrm>
                <a:off x="6617204" y="1543639"/>
                <a:ext cx="944062" cy="261610"/>
              </a:xfrm>
              <a:prstGeom prst="rect">
                <a:avLst/>
              </a:prstGeom>
              <a:noFill/>
            </p:spPr>
            <p:txBody>
              <a:bodyPr wrap="square" rtlCol="0">
                <a:spAutoFit/>
              </a:bodyPr>
              <a:lstStyle/>
              <a:p>
                <a:r>
                  <a:rPr lang="en-US" sz="1100" dirty="0" smtClean="0"/>
                  <a:t>Company:</a:t>
                </a:r>
                <a:endParaRPr lang="en-US" sz="1100" dirty="0"/>
              </a:p>
            </p:txBody>
          </p:sp>
          <p:sp>
            <p:nvSpPr>
              <p:cNvPr id="66" name="TextBox 65"/>
              <p:cNvSpPr txBox="1"/>
              <p:nvPr/>
            </p:nvSpPr>
            <p:spPr>
              <a:xfrm>
                <a:off x="8703349" y="1521781"/>
                <a:ext cx="1150705" cy="276999"/>
              </a:xfrm>
              <a:prstGeom prst="rect">
                <a:avLst/>
              </a:prstGeom>
              <a:noFill/>
            </p:spPr>
            <p:txBody>
              <a:bodyPr wrap="square" rtlCol="0">
                <a:spAutoFit/>
              </a:bodyPr>
              <a:lstStyle/>
              <a:p>
                <a:pPr algn="ctr"/>
                <a:r>
                  <a:rPr lang="en-US" sz="1200" dirty="0" smtClean="0">
                    <a:solidFill>
                      <a:schemeClr val="bg2">
                        <a:lumMod val="50000"/>
                      </a:schemeClr>
                    </a:solidFill>
                    <a:latin typeface="+mj-lt"/>
                    <a:ea typeface="Segoe UI" panose="020B0502040204020203" pitchFamily="34" charset="0"/>
                    <a:cs typeface="Segoe UI" panose="020B0502040204020203" pitchFamily="34" charset="0"/>
                  </a:rPr>
                  <a:t>Timeframe: </a:t>
                </a:r>
                <a:endParaRPr lang="en-US" sz="12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67" name="TextBox 66"/>
              <p:cNvSpPr txBox="1"/>
              <p:nvPr/>
            </p:nvSpPr>
            <p:spPr>
              <a:xfrm>
                <a:off x="9621568" y="1517399"/>
                <a:ext cx="1040801" cy="276999"/>
              </a:xfrm>
              <a:prstGeom prst="rect">
                <a:avLst/>
              </a:prstGeom>
              <a:noFill/>
            </p:spPr>
            <p:txBody>
              <a:bodyPr wrap="square" rtlCol="0">
                <a:spAutoFit/>
              </a:bodyPr>
              <a:lstStyle/>
              <a:p>
                <a:r>
                  <a:rPr lang="en-US" sz="12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200" dirty="0">
                  <a:solidFill>
                    <a:schemeClr val="bg2">
                      <a:lumMod val="50000"/>
                    </a:schemeClr>
                  </a:solidFill>
                  <a:latin typeface="+mj-lt"/>
                  <a:ea typeface="Segoe UI" panose="020B0502040204020203" pitchFamily="34" charset="0"/>
                  <a:cs typeface="Segoe UI" panose="020B0502040204020203" pitchFamily="34" charset="0"/>
                </a:endParaRPr>
              </a:p>
            </p:txBody>
          </p:sp>
        </p:grpSp>
        <p:sp>
          <p:nvSpPr>
            <p:cNvPr id="79" name="Rectangle 78"/>
            <p:cNvSpPr/>
            <p:nvPr/>
          </p:nvSpPr>
          <p:spPr>
            <a:xfrm>
              <a:off x="5654633" y="1859242"/>
              <a:ext cx="6199584" cy="328732"/>
            </a:xfrm>
            <a:prstGeom prst="rect">
              <a:avLst/>
            </a:prstGeom>
            <a:no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1">
                      <a:lumMod val="75000"/>
                      <a:alpha val="67000"/>
                    </a:schemeClr>
                  </a:solidFill>
                  <a:latin typeface="Segoe UI" panose="020B0502040204020203" pitchFamily="34" charset="0"/>
                  <a:ea typeface="Segoe UI" panose="020B0502040204020203" pitchFamily="34" charset="0"/>
                  <a:cs typeface="Segoe UI" panose="020B0502040204020203" pitchFamily="34" charset="0"/>
                </a:rPr>
                <a:t>E-COMMERCE RETAIL GROWTH</a:t>
              </a:r>
              <a:endParaRPr lang="en-US" sz="1400" b="1" dirty="0">
                <a:solidFill>
                  <a:schemeClr val="accent1">
                    <a:lumMod val="75000"/>
                    <a:alpha val="67000"/>
                  </a:schemeClr>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80" name="Title 1">
            <a:extLst>
              <a:ext uri="{FF2B5EF4-FFF2-40B4-BE49-F238E27FC236}">
                <a16:creationId xmlns="" xmlns:a16="http://schemas.microsoft.com/office/drawing/2014/main" id="{0F0915C7-6AA0-4C7B-84B5-8CD7F32D0F72}"/>
              </a:ext>
            </a:extLst>
          </p:cNvPr>
          <p:cNvSpPr txBox="1">
            <a:spLocks/>
          </p:cNvSpPr>
          <p:nvPr/>
        </p:nvSpPr>
        <p:spPr>
          <a:xfrm>
            <a:off x="115076" y="0"/>
            <a:ext cx="10497506" cy="703385"/>
          </a:xfrm>
          <a:prstGeom prst="rect">
            <a:avLst/>
          </a:prstGeom>
          <a:solidFill>
            <a:schemeClr val="bg1"/>
          </a:solidFill>
        </p:spPr>
        <p:txBody>
          <a:bodyPr vert="horz" wrap="none" lIns="72000" tIns="0" rIns="72000" bIns="0" rtlCol="0" anchor="ctr">
            <a:normAutofit/>
          </a:bodyPr>
          <a:lstStyle>
            <a:lvl1pPr algn="l" defTabSz="914400" rtl="0" eaLnBrk="1" latinLnBrk="0" hangingPunct="1">
              <a:lnSpc>
                <a:spcPct val="100000"/>
              </a:lnSpc>
              <a:spcBef>
                <a:spcPct val="0"/>
              </a:spcBef>
              <a:buNone/>
              <a:defRPr sz="2800" kern="1200">
                <a:solidFill>
                  <a:srgbClr val="095879"/>
                </a:solidFill>
                <a:latin typeface="Segoe UI Semibold" panose="020B0702040204020203" pitchFamily="34" charset="0"/>
                <a:ea typeface="+mj-ea"/>
                <a:cs typeface="+mj-cs"/>
              </a:defRPr>
            </a:lvl1pPr>
          </a:lstStyle>
          <a:p>
            <a:r>
              <a:rPr lang="en-IN" dirty="0" smtClean="0"/>
              <a:t>Analytical Platform – Snapshot (5/9)</a:t>
            </a:r>
            <a:endParaRPr lang="en-IN" dirty="0"/>
          </a:p>
        </p:txBody>
      </p:sp>
    </p:spTree>
    <p:extLst>
      <p:ext uri="{BB962C8B-B14F-4D97-AF65-F5344CB8AC3E}">
        <p14:creationId xmlns:p14="http://schemas.microsoft.com/office/powerpoint/2010/main" val="26030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
          <p:cNvSpPr txBox="1"/>
          <p:nvPr/>
        </p:nvSpPr>
        <p:spPr>
          <a:xfrm>
            <a:off x="402321" y="1139736"/>
            <a:ext cx="11705053" cy="5645265"/>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 xmlns:a16="http://schemas.microsoft.com/office/drawing/2014/main" id="{0F0915C7-6AA0-4C7B-84B5-8CD7F32D0F72}"/>
              </a:ext>
            </a:extLst>
          </p:cNvPr>
          <p:cNvSpPr>
            <a:spLocks noGrp="1"/>
          </p:cNvSpPr>
          <p:nvPr>
            <p:ph type="title"/>
          </p:nvPr>
        </p:nvSpPr>
        <p:spPr>
          <a:xfrm>
            <a:off x="115076" y="0"/>
            <a:ext cx="10497506" cy="703385"/>
          </a:xfrm>
        </p:spPr>
        <p:txBody>
          <a:bodyPr>
            <a:normAutofit/>
          </a:bodyPr>
          <a:lstStyle/>
          <a:p>
            <a:r>
              <a:rPr lang="en-IN" dirty="0" smtClean="0"/>
              <a:t>Analytical </a:t>
            </a:r>
            <a:r>
              <a:rPr lang="en-IN" dirty="0"/>
              <a:t>Platform – Snapshot </a:t>
            </a:r>
            <a:r>
              <a:rPr lang="en-IN" dirty="0" smtClean="0"/>
              <a:t>(</a:t>
            </a:r>
            <a:r>
              <a:rPr lang="en-IN" dirty="0"/>
              <a:t>6</a:t>
            </a:r>
            <a:r>
              <a:rPr lang="en-IN" dirty="0" smtClean="0"/>
              <a:t>/9)</a:t>
            </a:r>
            <a:endParaRPr lang="en-IN" dirty="0"/>
          </a:p>
        </p:txBody>
      </p:sp>
      <p:sp>
        <p:nvSpPr>
          <p:cNvPr id="73" name="Rectangle 72"/>
          <p:cNvSpPr/>
          <p:nvPr/>
        </p:nvSpPr>
        <p:spPr>
          <a:xfrm>
            <a:off x="6106174" y="163487"/>
            <a:ext cx="1301631" cy="387192"/>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Segoe UI" panose="020B0502040204020203" pitchFamily="34" charset="0"/>
                <a:ea typeface="Segoe UI" panose="020B0502040204020203" pitchFamily="34" charset="0"/>
                <a:cs typeface="Segoe UI" panose="020B0502040204020203" pitchFamily="34" charset="0"/>
              </a:rPr>
              <a:t>ILLUSTRATIVE</a:t>
            </a:r>
          </a:p>
        </p:txBody>
      </p:sp>
      <p:sp>
        <p:nvSpPr>
          <p:cNvPr id="53" name="TextBox 4"/>
          <p:cNvSpPr txBox="1"/>
          <p:nvPr/>
        </p:nvSpPr>
        <p:spPr>
          <a:xfrm>
            <a:off x="390838" y="718126"/>
            <a:ext cx="11704180" cy="402450"/>
          </a:xfrm>
          <a:prstGeom prst="rect">
            <a:avLst/>
          </a:prstGeom>
          <a:solidFill>
            <a:schemeClr val="accent1">
              <a:lumMod val="75000"/>
            </a:schemeClr>
          </a:solidFill>
          <a:ln w="9525" cmpd="sng">
            <a:solidFill>
              <a:sysClr val="window" lastClr="FFFFFF">
                <a:shade val="50000"/>
              </a:sysClr>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400"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Fund analysis</a:t>
            </a:r>
            <a:endParaRPr kumimoji="0" lang="en-IN"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25765" y="752349"/>
            <a:ext cx="312573" cy="312573"/>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43247" y="752349"/>
            <a:ext cx="310807" cy="31257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454" y="764582"/>
            <a:ext cx="1543456" cy="348483"/>
          </a:xfrm>
          <a:prstGeom prst="rect">
            <a:avLst/>
          </a:prstGeom>
        </p:spPr>
      </p:pic>
      <p:graphicFrame>
        <p:nvGraphicFramePr>
          <p:cNvPr id="139" name="Table 138">
            <a:extLst>
              <a:ext uri="{FF2B5EF4-FFF2-40B4-BE49-F238E27FC236}">
                <a16:creationId xmlns="" xmlns:a16="http://schemas.microsoft.com/office/drawing/2014/main" id="{234BF816-35BE-486A-8E6E-2E86ECC58529}"/>
              </a:ext>
            </a:extLst>
          </p:cNvPr>
          <p:cNvGraphicFramePr>
            <a:graphicFrameLocks noGrp="1"/>
          </p:cNvGraphicFramePr>
          <p:nvPr>
            <p:extLst/>
          </p:nvPr>
        </p:nvGraphicFramePr>
        <p:xfrm>
          <a:off x="580939" y="1888202"/>
          <a:ext cx="3520006" cy="2517678"/>
        </p:xfrm>
        <a:graphic>
          <a:graphicData uri="http://schemas.openxmlformats.org/drawingml/2006/table">
            <a:tbl>
              <a:tblPr>
                <a:tableStyleId>{0505E3EF-67EA-436B-97B2-0124C06EBD24}</a:tableStyleId>
              </a:tblPr>
              <a:tblGrid>
                <a:gridCol w="1609057">
                  <a:extLst>
                    <a:ext uri="{9D8B030D-6E8A-4147-A177-3AD203B41FA5}">
                      <a16:colId xmlns="" xmlns:a16="http://schemas.microsoft.com/office/drawing/2014/main" val="1739702306"/>
                    </a:ext>
                  </a:extLst>
                </a:gridCol>
                <a:gridCol w="881629">
                  <a:extLst>
                    <a:ext uri="{9D8B030D-6E8A-4147-A177-3AD203B41FA5}">
                      <a16:colId xmlns="" xmlns:a16="http://schemas.microsoft.com/office/drawing/2014/main" val="1355721814"/>
                    </a:ext>
                  </a:extLst>
                </a:gridCol>
                <a:gridCol w="1029320"/>
              </a:tblGrid>
              <a:tr h="401223">
                <a:tc>
                  <a:txBody>
                    <a:bodyPr/>
                    <a:lstStyle/>
                    <a:p>
                      <a:pPr marL="174625" indent="0" algn="l" defTabSz="914400" rtl="0" eaLnBrk="1" fontAlgn="ctr" latinLnBrk="0" hangingPunct="1"/>
                      <a:r>
                        <a:rPr lang="en-IN" sz="1200" u="none" strike="noStrike" kern="1200" dirty="0" smtClean="0">
                          <a:effectLst/>
                        </a:rPr>
                        <a:t>Fund Holdings(Top 10)</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 Portfolio</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Market Value</a:t>
                      </a:r>
                      <a:endParaRPr lang="en-IN" sz="1200" b="1"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043481852"/>
                  </a:ext>
                </a:extLst>
              </a:tr>
              <a:tr h="187237">
                <a:tc>
                  <a:txBody>
                    <a:bodyPr/>
                    <a:lstStyle/>
                    <a:p>
                      <a:pPr marL="174625" indent="0" algn="l" defTabSz="914400" rtl="0" eaLnBrk="1" fontAlgn="ctr" latinLnBrk="0" hangingPunct="1"/>
                      <a:r>
                        <a:rPr lang="en-US" sz="1200" u="none" strike="noStrike" kern="1200" dirty="0" smtClean="0">
                          <a:effectLst/>
                        </a:rPr>
                        <a:t>Walgreens</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12.75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$26,500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926908529"/>
                  </a:ext>
                </a:extLst>
              </a:tr>
              <a:tr h="187237">
                <a:tc>
                  <a:txBody>
                    <a:bodyPr/>
                    <a:lstStyle/>
                    <a:p>
                      <a:pPr marL="174625" indent="0" algn="l" defTabSz="914400" rtl="0" eaLnBrk="1" fontAlgn="ctr" latinLnBrk="0" hangingPunct="1"/>
                      <a:r>
                        <a:rPr lang="en-US" sz="1200" u="none" strike="noStrike" kern="1200" dirty="0" smtClean="0">
                          <a:effectLst/>
                        </a:rPr>
                        <a:t>Kellogg</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$20,100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96444140"/>
                  </a:ext>
                </a:extLst>
              </a:tr>
              <a:tr h="187237">
                <a:tc>
                  <a:txBody>
                    <a:bodyPr/>
                    <a:lstStyle/>
                    <a:p>
                      <a:pPr marL="174625" indent="0" algn="l" defTabSz="914400" rtl="0" eaLnBrk="1" fontAlgn="ctr" latinLnBrk="0" hangingPunct="1"/>
                      <a:r>
                        <a:rPr lang="en-US" sz="1200" u="none" strike="noStrike" kern="1200" dirty="0" smtClean="0">
                          <a:effectLst/>
                        </a:rPr>
                        <a:t>Toyota Moto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8.34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452209249"/>
                  </a:ext>
                </a:extLst>
              </a:tr>
              <a:tr h="187237">
                <a:tc>
                  <a:txBody>
                    <a:bodyPr/>
                    <a:lstStyle/>
                    <a:p>
                      <a:pPr marL="174625" indent="0" algn="l" defTabSz="914400" rtl="0" eaLnBrk="1" fontAlgn="ctr" latinLnBrk="0" hangingPunct="1"/>
                      <a:r>
                        <a:rPr lang="en-US" sz="1200" u="none" strike="noStrike" kern="1200" dirty="0" smtClean="0">
                          <a:effectLst/>
                        </a:rPr>
                        <a:t>Lloyds banking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7.31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$18,000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67679363"/>
                  </a:ext>
                </a:extLst>
              </a:tr>
              <a:tr h="187237">
                <a:tc>
                  <a:txBody>
                    <a:bodyPr/>
                    <a:lstStyle/>
                    <a:p>
                      <a:pPr marL="174625" indent="0" algn="l" defTabSz="914400" rtl="0" eaLnBrk="1" fontAlgn="ctr" latinLnBrk="0" hangingPunct="1"/>
                      <a:r>
                        <a:rPr lang="en-US" sz="1200" u="none" strike="noStrike" kern="1200" dirty="0" smtClean="0">
                          <a:effectLst/>
                        </a:rPr>
                        <a:t>Citi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$17,800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765400196"/>
                  </a:ext>
                </a:extLst>
              </a:tr>
              <a:tr h="187237">
                <a:tc>
                  <a:txBody>
                    <a:bodyPr/>
                    <a:lstStyle/>
                    <a:p>
                      <a:pPr marL="174625" indent="0" algn="l" defTabSz="914400" rtl="0" eaLnBrk="1" fontAlgn="ctr" latinLnBrk="0" hangingPunct="1"/>
                      <a:r>
                        <a:rPr lang="en-US" sz="1200" u="none" strike="noStrike" kern="1200" dirty="0" smtClean="0">
                          <a:effectLst/>
                        </a:rPr>
                        <a:t>PepsiCo</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$15,600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3204788534"/>
                  </a:ext>
                </a:extLst>
              </a:tr>
              <a:tr h="187237">
                <a:tc>
                  <a:txBody>
                    <a:bodyPr/>
                    <a:lstStyle/>
                    <a:p>
                      <a:pPr marL="174625" indent="0" algn="l" defTabSz="914400" rtl="0" eaLnBrk="1" fontAlgn="ctr" latinLnBrk="0" hangingPunct="1"/>
                      <a:r>
                        <a:rPr lang="en-US" sz="1200" u="none" strike="noStrike" kern="1200" dirty="0" smtClean="0">
                          <a:effectLst/>
                        </a:rPr>
                        <a:t>Resmed Inc.</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$14,900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Vanguard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$13,500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Hyundai Motor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4.3</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Ford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3.9</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Cadbury</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3.8</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$9,800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bl>
          </a:graphicData>
        </a:graphic>
      </p:graphicFrame>
      <p:sp>
        <p:nvSpPr>
          <p:cNvPr id="14" name="Rounded Rectangle 13"/>
          <p:cNvSpPr/>
          <p:nvPr/>
        </p:nvSpPr>
        <p:spPr>
          <a:xfrm>
            <a:off x="1207878" y="1209835"/>
            <a:ext cx="2382487"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511531" y="1266819"/>
            <a:ext cx="944062" cy="307777"/>
          </a:xfrm>
          <a:prstGeom prst="rect">
            <a:avLst/>
          </a:prstGeom>
          <a:noFill/>
        </p:spPr>
        <p:txBody>
          <a:bodyPr wrap="square" rtlCol="0">
            <a:spAutoFit/>
          </a:bodyPr>
          <a:lstStyle/>
          <a:p>
            <a:r>
              <a:rPr lang="en-US" sz="1400" dirty="0" smtClean="0"/>
              <a:t>Fund:</a:t>
            </a:r>
            <a:endParaRPr lang="en-US" sz="1400" dirty="0"/>
          </a:p>
        </p:txBody>
      </p:sp>
      <p:sp>
        <p:nvSpPr>
          <p:cNvPr id="140" name="TextBox 139"/>
          <p:cNvSpPr txBox="1"/>
          <p:nvPr/>
        </p:nvSpPr>
        <p:spPr>
          <a:xfrm>
            <a:off x="1439223" y="1248012"/>
            <a:ext cx="2403515" cy="307777"/>
          </a:xfrm>
          <a:prstGeom prst="rect">
            <a:avLst/>
          </a:prstGeom>
          <a:noFill/>
        </p:spPr>
        <p:txBody>
          <a:bodyPr wrap="square" rtlCol="0">
            <a:spAutoFit/>
          </a:bodyPr>
          <a:lstStyle/>
          <a:p>
            <a:r>
              <a:rPr lang="en-US" sz="1400" dirty="0" smtClean="0"/>
              <a:t>Principal  XYZ fund</a:t>
            </a:r>
            <a:endParaRPr lang="en-US" sz="1400" dirty="0"/>
          </a:p>
        </p:txBody>
      </p:sp>
      <p:sp>
        <p:nvSpPr>
          <p:cNvPr id="141" name="Flowchart: Merge 140">
            <a:extLst>
              <a:ext uri="{FF2B5EF4-FFF2-40B4-BE49-F238E27FC236}">
                <a16:creationId xmlns="" xmlns:a16="http://schemas.microsoft.com/office/drawing/2014/main" id="{B56C9A61-3FB6-486F-B99F-FC1662E5CFAC}"/>
              </a:ext>
            </a:extLst>
          </p:cNvPr>
          <p:cNvSpPr/>
          <p:nvPr/>
        </p:nvSpPr>
        <p:spPr>
          <a:xfrm>
            <a:off x="3388712" y="134864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42" name="Group 141"/>
          <p:cNvGrpSpPr/>
          <p:nvPr/>
        </p:nvGrpSpPr>
        <p:grpSpPr>
          <a:xfrm>
            <a:off x="6985632" y="1221993"/>
            <a:ext cx="4718785" cy="312060"/>
            <a:chOff x="2681567" y="2157435"/>
            <a:chExt cx="4718785" cy="312060"/>
          </a:xfrm>
        </p:grpSpPr>
        <p:sp>
          <p:nvSpPr>
            <p:cNvPr id="143" name="Oval 142"/>
            <p:cNvSpPr/>
            <p:nvPr/>
          </p:nvSpPr>
          <p:spPr>
            <a:xfrm>
              <a:off x="4311983"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44" name="TextBox 143"/>
            <p:cNvSpPr txBox="1"/>
            <p:nvPr/>
          </p:nvSpPr>
          <p:spPr>
            <a:xfrm>
              <a:off x="4449168" y="2157435"/>
              <a:ext cx="731520" cy="307777"/>
            </a:xfrm>
            <a:prstGeom prst="rect">
              <a:avLst/>
            </a:prstGeom>
            <a:noFill/>
          </p:spPr>
          <p:txBody>
            <a:bodyPr wrap="square" rtlCol="0">
              <a:spAutoFit/>
            </a:bodyPr>
            <a:lstStyle/>
            <a:p>
              <a:r>
                <a:rPr lang="en-US" sz="1400" dirty="0">
                  <a:solidFill>
                    <a:schemeClr val="bg2">
                      <a:lumMod val="50000"/>
                    </a:schemeClr>
                  </a:solidFill>
                  <a:latin typeface="+mj-lt"/>
                  <a:ea typeface="Segoe UI" panose="020B0502040204020203" pitchFamily="34" charset="0"/>
                  <a:cs typeface="Segoe UI" panose="020B0502040204020203" pitchFamily="34" charset="0"/>
                </a:rPr>
                <a:t>All</a:t>
              </a:r>
            </a:p>
          </p:txBody>
        </p:sp>
        <p:sp>
          <p:nvSpPr>
            <p:cNvPr id="145" name="Oval 144"/>
            <p:cNvSpPr/>
            <p:nvPr/>
          </p:nvSpPr>
          <p:spPr>
            <a:xfrm>
              <a:off x="5277821"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46" name="TextBox 145"/>
            <p:cNvSpPr txBox="1"/>
            <p:nvPr/>
          </p:nvSpPr>
          <p:spPr>
            <a:xfrm>
              <a:off x="5404359" y="2157435"/>
              <a:ext cx="904157"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3-month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47" name="Oval 146"/>
            <p:cNvSpPr/>
            <p:nvPr/>
          </p:nvSpPr>
          <p:spPr>
            <a:xfrm>
              <a:off x="6243659"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148" name="TextBox 147"/>
            <p:cNvSpPr txBox="1"/>
            <p:nvPr/>
          </p:nvSpPr>
          <p:spPr>
            <a:xfrm>
              <a:off x="6359551" y="2157435"/>
              <a:ext cx="1040801"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51" name="TextBox 150"/>
            <p:cNvSpPr txBox="1"/>
            <p:nvPr/>
          </p:nvSpPr>
          <p:spPr>
            <a:xfrm>
              <a:off x="2681567" y="2161718"/>
              <a:ext cx="1508297" cy="307777"/>
            </a:xfrm>
            <a:prstGeom prst="rect">
              <a:avLst/>
            </a:prstGeom>
            <a:noFill/>
          </p:spPr>
          <p:txBody>
            <a:bodyPr wrap="square" rtlCol="0">
              <a:spAutoFit/>
            </a:bodyPr>
            <a:lstStyle/>
            <a:p>
              <a:pPr algn="ctr"/>
              <a:r>
                <a:rPr lang="en-US" sz="1400" b="1" dirty="0" smtClean="0">
                  <a:solidFill>
                    <a:schemeClr val="bg2">
                      <a:lumMod val="50000"/>
                    </a:schemeClr>
                  </a:solidFill>
                  <a:latin typeface="+mj-lt"/>
                  <a:ea typeface="Segoe UI" panose="020B0502040204020203" pitchFamily="34" charset="0"/>
                  <a:cs typeface="Segoe UI" panose="020B0502040204020203" pitchFamily="34" charset="0"/>
                </a:rPr>
                <a:t>Timeframe</a:t>
              </a:r>
              <a:endParaRPr lang="en-US" sz="1400" b="1" dirty="0">
                <a:solidFill>
                  <a:schemeClr val="bg2">
                    <a:lumMod val="50000"/>
                  </a:schemeClr>
                </a:solidFill>
                <a:latin typeface="+mj-lt"/>
                <a:ea typeface="Segoe UI" panose="020B0502040204020203" pitchFamily="34" charset="0"/>
                <a:cs typeface="Segoe UI" panose="020B0502040204020203" pitchFamily="34" charset="0"/>
              </a:endParaRPr>
            </a:p>
          </p:txBody>
        </p:sp>
      </p:grpSp>
      <p:sp>
        <p:nvSpPr>
          <p:cNvPr id="155" name="Rounded Rectangle 154"/>
          <p:cNvSpPr/>
          <p:nvPr/>
        </p:nvSpPr>
        <p:spPr>
          <a:xfrm>
            <a:off x="4283542" y="1190515"/>
            <a:ext cx="764358"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All</a:t>
            </a:r>
            <a:endParaRPr lang="en-US" sz="1400" dirty="0">
              <a:solidFill>
                <a:schemeClr val="bg1">
                  <a:lumMod val="50000"/>
                </a:schemeClr>
              </a:solidFill>
            </a:endParaRPr>
          </a:p>
        </p:txBody>
      </p:sp>
      <p:sp>
        <p:nvSpPr>
          <p:cNvPr id="156" name="TextBox 155"/>
          <p:cNvSpPr txBox="1"/>
          <p:nvPr/>
        </p:nvSpPr>
        <p:spPr>
          <a:xfrm>
            <a:off x="3623019" y="1232574"/>
            <a:ext cx="944062" cy="307777"/>
          </a:xfrm>
          <a:prstGeom prst="rect">
            <a:avLst/>
          </a:prstGeom>
          <a:noFill/>
        </p:spPr>
        <p:txBody>
          <a:bodyPr wrap="square" rtlCol="0">
            <a:spAutoFit/>
          </a:bodyPr>
          <a:lstStyle/>
          <a:p>
            <a:r>
              <a:rPr lang="en-US" sz="1400" dirty="0" smtClean="0"/>
              <a:t>Sector:</a:t>
            </a:r>
            <a:endParaRPr lang="en-US" sz="1400" dirty="0"/>
          </a:p>
        </p:txBody>
      </p:sp>
      <p:sp>
        <p:nvSpPr>
          <p:cNvPr id="157" name="Flowchart: Merge 156">
            <a:extLst>
              <a:ext uri="{FF2B5EF4-FFF2-40B4-BE49-F238E27FC236}">
                <a16:creationId xmlns="" xmlns:a16="http://schemas.microsoft.com/office/drawing/2014/main" id="{B56C9A61-3FB6-486F-B99F-FC1662E5CFAC}"/>
              </a:ext>
            </a:extLst>
          </p:cNvPr>
          <p:cNvSpPr/>
          <p:nvPr/>
        </p:nvSpPr>
        <p:spPr>
          <a:xfrm>
            <a:off x="4873658" y="132527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8" name="Rounded Rectangle 157"/>
          <p:cNvSpPr/>
          <p:nvPr/>
        </p:nvSpPr>
        <p:spPr>
          <a:xfrm>
            <a:off x="5968901" y="1208445"/>
            <a:ext cx="919598" cy="395760"/>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Equity</a:t>
            </a:r>
            <a:endParaRPr lang="en-US" sz="1400" dirty="0">
              <a:solidFill>
                <a:schemeClr val="bg1">
                  <a:lumMod val="50000"/>
                </a:schemeClr>
              </a:solidFill>
            </a:endParaRPr>
          </a:p>
        </p:txBody>
      </p:sp>
      <p:sp>
        <p:nvSpPr>
          <p:cNvPr id="159" name="TextBox 158"/>
          <p:cNvSpPr txBox="1"/>
          <p:nvPr/>
        </p:nvSpPr>
        <p:spPr>
          <a:xfrm>
            <a:off x="5036613" y="1247617"/>
            <a:ext cx="1386790" cy="307777"/>
          </a:xfrm>
          <a:prstGeom prst="rect">
            <a:avLst/>
          </a:prstGeom>
          <a:noFill/>
        </p:spPr>
        <p:txBody>
          <a:bodyPr wrap="square" rtlCol="0">
            <a:spAutoFit/>
          </a:bodyPr>
          <a:lstStyle/>
          <a:p>
            <a:r>
              <a:rPr lang="en-US" sz="1400" dirty="0" smtClean="0"/>
              <a:t>Asset Class</a:t>
            </a:r>
          </a:p>
        </p:txBody>
      </p:sp>
      <p:sp>
        <p:nvSpPr>
          <p:cNvPr id="160" name="Flowchart: Merge 159">
            <a:extLst>
              <a:ext uri="{FF2B5EF4-FFF2-40B4-BE49-F238E27FC236}">
                <a16:creationId xmlns="" xmlns:a16="http://schemas.microsoft.com/office/drawing/2014/main" id="{B56C9A61-3FB6-486F-B99F-FC1662E5CFAC}"/>
              </a:ext>
            </a:extLst>
          </p:cNvPr>
          <p:cNvSpPr/>
          <p:nvPr/>
        </p:nvSpPr>
        <p:spPr>
          <a:xfrm>
            <a:off x="6701920" y="1344169"/>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9" name="Chart 18"/>
          <p:cNvGraphicFramePr/>
          <p:nvPr>
            <p:extLst/>
          </p:nvPr>
        </p:nvGraphicFramePr>
        <p:xfrm>
          <a:off x="4182028" y="1738963"/>
          <a:ext cx="4311901" cy="26669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p:cNvGraphicFramePr/>
          <p:nvPr>
            <p:extLst/>
          </p:nvPr>
        </p:nvGraphicFramePr>
        <p:xfrm>
          <a:off x="8666720" y="1823634"/>
          <a:ext cx="3328009" cy="2590594"/>
        </p:xfrm>
        <a:graphic>
          <a:graphicData uri="http://schemas.openxmlformats.org/drawingml/2006/chart">
            <c:chart xmlns:c="http://schemas.openxmlformats.org/drawingml/2006/chart" xmlns:r="http://schemas.openxmlformats.org/officeDocument/2006/relationships" r:id="rId6"/>
          </a:graphicData>
        </a:graphic>
      </p:graphicFrame>
      <p:cxnSp>
        <p:nvCxnSpPr>
          <p:cNvPr id="24" name="Straight Connector 23"/>
          <p:cNvCxnSpPr/>
          <p:nvPr/>
        </p:nvCxnSpPr>
        <p:spPr>
          <a:xfrm>
            <a:off x="8508876" y="1623481"/>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199027" y="1669687"/>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482987" y="1035986"/>
            <a:ext cx="339410" cy="461665"/>
          </a:xfrm>
          <a:prstGeom prst="rect">
            <a:avLst/>
          </a:prstGeom>
          <a:noFill/>
        </p:spPr>
        <p:txBody>
          <a:bodyPr wrap="square" rtlCol="0">
            <a:spAutoFit/>
          </a:bodyPr>
          <a:lstStyle/>
          <a:p>
            <a:r>
              <a:rPr lang="en-US" sz="2400" dirty="0" smtClean="0"/>
              <a:t>.</a:t>
            </a:r>
            <a:endParaRPr lang="en-US" sz="1000" dirty="0"/>
          </a:p>
        </p:txBody>
      </p:sp>
      <p:pic>
        <p:nvPicPr>
          <p:cNvPr id="4" name="Picture 3"/>
          <p:cNvPicPr>
            <a:picLocks noChangeAspect="1"/>
          </p:cNvPicPr>
          <p:nvPr/>
        </p:nvPicPr>
        <p:blipFill>
          <a:blip r:embed="rId7"/>
          <a:stretch>
            <a:fillRect/>
          </a:stretch>
        </p:blipFill>
        <p:spPr>
          <a:xfrm>
            <a:off x="3025270" y="4736695"/>
            <a:ext cx="7353300" cy="1666875"/>
          </a:xfrm>
          <a:prstGeom prst="rect">
            <a:avLst/>
          </a:prstGeom>
        </p:spPr>
      </p:pic>
      <p:pic>
        <p:nvPicPr>
          <p:cNvPr id="83" name="Picture 8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4807832">
            <a:off x="6158710" y="5355245"/>
            <a:ext cx="429774" cy="429774"/>
          </a:xfrm>
          <a:prstGeom prst="rect">
            <a:avLst/>
          </a:prstGeom>
        </p:spPr>
      </p:pic>
    </p:spTree>
    <p:extLst>
      <p:ext uri="{BB962C8B-B14F-4D97-AF65-F5344CB8AC3E}">
        <p14:creationId xmlns:p14="http://schemas.microsoft.com/office/powerpoint/2010/main" val="192194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
          <p:cNvSpPr txBox="1"/>
          <p:nvPr/>
        </p:nvSpPr>
        <p:spPr>
          <a:xfrm>
            <a:off x="397987" y="1147230"/>
            <a:ext cx="11705053" cy="5645265"/>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 xmlns:a16="http://schemas.microsoft.com/office/drawing/2014/main" id="{0F0915C7-6AA0-4C7B-84B5-8CD7F32D0F72}"/>
              </a:ext>
            </a:extLst>
          </p:cNvPr>
          <p:cNvSpPr>
            <a:spLocks noGrp="1"/>
          </p:cNvSpPr>
          <p:nvPr>
            <p:ph type="title"/>
          </p:nvPr>
        </p:nvSpPr>
        <p:spPr>
          <a:xfrm>
            <a:off x="-5963796" y="68041"/>
            <a:ext cx="5578874" cy="328732"/>
          </a:xfrm>
        </p:spPr>
        <p:txBody>
          <a:bodyPr>
            <a:normAutofit fontScale="90000"/>
          </a:bodyPr>
          <a:lstStyle/>
          <a:p>
            <a:r>
              <a:rPr lang="en-IN" dirty="0" smtClean="0"/>
              <a:t>Analytical </a:t>
            </a:r>
            <a:r>
              <a:rPr lang="en-IN" dirty="0"/>
              <a:t>Platform – Snapshot </a:t>
            </a:r>
            <a:r>
              <a:rPr lang="en-IN" dirty="0" smtClean="0"/>
              <a:t>(5/9)</a:t>
            </a:r>
            <a:endParaRPr lang="en-IN" dirty="0"/>
          </a:p>
        </p:txBody>
      </p:sp>
      <p:sp>
        <p:nvSpPr>
          <p:cNvPr id="73" name="Rectangle 72"/>
          <p:cNvSpPr/>
          <p:nvPr/>
        </p:nvSpPr>
        <p:spPr>
          <a:xfrm>
            <a:off x="6106174" y="163487"/>
            <a:ext cx="1301631" cy="387192"/>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Segoe UI" panose="020B0502040204020203" pitchFamily="34" charset="0"/>
                <a:ea typeface="Segoe UI" panose="020B0502040204020203" pitchFamily="34" charset="0"/>
                <a:cs typeface="Segoe UI" panose="020B0502040204020203" pitchFamily="34" charset="0"/>
              </a:rPr>
              <a:t>ILLUSTRATIVE</a:t>
            </a:r>
          </a:p>
        </p:txBody>
      </p:sp>
      <p:sp>
        <p:nvSpPr>
          <p:cNvPr id="53" name="TextBox 4"/>
          <p:cNvSpPr txBox="1"/>
          <p:nvPr/>
        </p:nvSpPr>
        <p:spPr>
          <a:xfrm>
            <a:off x="390838" y="718126"/>
            <a:ext cx="11704180" cy="402450"/>
          </a:xfrm>
          <a:prstGeom prst="rect">
            <a:avLst/>
          </a:prstGeom>
          <a:solidFill>
            <a:schemeClr val="accent1">
              <a:lumMod val="75000"/>
            </a:schemeClr>
          </a:solidFill>
          <a:ln w="9525" cmpd="sng">
            <a:solidFill>
              <a:sysClr val="window" lastClr="FFFFFF">
                <a:shade val="50000"/>
              </a:sysClr>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400"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Fund analysis</a:t>
            </a:r>
            <a:endParaRPr kumimoji="0" lang="en-IN"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25765" y="752349"/>
            <a:ext cx="312573" cy="312573"/>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43247" y="752349"/>
            <a:ext cx="310807" cy="31257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454" y="764582"/>
            <a:ext cx="1543456" cy="348483"/>
          </a:xfrm>
          <a:prstGeom prst="rect">
            <a:avLst/>
          </a:prstGeom>
        </p:spPr>
      </p:pic>
      <p:graphicFrame>
        <p:nvGraphicFramePr>
          <p:cNvPr id="139" name="Table 138">
            <a:extLst>
              <a:ext uri="{FF2B5EF4-FFF2-40B4-BE49-F238E27FC236}">
                <a16:creationId xmlns="" xmlns:a16="http://schemas.microsoft.com/office/drawing/2014/main" id="{234BF816-35BE-486A-8E6E-2E86ECC58529}"/>
              </a:ext>
            </a:extLst>
          </p:cNvPr>
          <p:cNvGraphicFramePr>
            <a:graphicFrameLocks noGrp="1"/>
          </p:cNvGraphicFramePr>
          <p:nvPr>
            <p:extLst/>
          </p:nvPr>
        </p:nvGraphicFramePr>
        <p:xfrm>
          <a:off x="580939" y="1888202"/>
          <a:ext cx="3520006" cy="2517678"/>
        </p:xfrm>
        <a:graphic>
          <a:graphicData uri="http://schemas.openxmlformats.org/drawingml/2006/table">
            <a:tbl>
              <a:tblPr>
                <a:tableStyleId>{0505E3EF-67EA-436B-97B2-0124C06EBD24}</a:tableStyleId>
              </a:tblPr>
              <a:tblGrid>
                <a:gridCol w="1609057">
                  <a:extLst>
                    <a:ext uri="{9D8B030D-6E8A-4147-A177-3AD203B41FA5}">
                      <a16:colId xmlns="" xmlns:a16="http://schemas.microsoft.com/office/drawing/2014/main" val="1739702306"/>
                    </a:ext>
                  </a:extLst>
                </a:gridCol>
                <a:gridCol w="881629">
                  <a:extLst>
                    <a:ext uri="{9D8B030D-6E8A-4147-A177-3AD203B41FA5}">
                      <a16:colId xmlns="" xmlns:a16="http://schemas.microsoft.com/office/drawing/2014/main" val="1355721814"/>
                    </a:ext>
                  </a:extLst>
                </a:gridCol>
                <a:gridCol w="1029320"/>
              </a:tblGrid>
              <a:tr h="401223">
                <a:tc>
                  <a:txBody>
                    <a:bodyPr/>
                    <a:lstStyle/>
                    <a:p>
                      <a:pPr marL="174625" indent="0" algn="l" defTabSz="914400" rtl="0" eaLnBrk="1" fontAlgn="ctr" latinLnBrk="0" hangingPunct="1"/>
                      <a:r>
                        <a:rPr lang="en-IN" sz="1200" u="none" strike="noStrike" kern="1200" dirty="0" smtClean="0">
                          <a:effectLst/>
                        </a:rPr>
                        <a:t>Fund Holdings(Top 10)</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 Portfolio</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Market Value</a:t>
                      </a:r>
                      <a:endParaRPr lang="en-IN" sz="1200" b="1"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043481852"/>
                  </a:ext>
                </a:extLst>
              </a:tr>
              <a:tr h="187237">
                <a:tc>
                  <a:txBody>
                    <a:bodyPr/>
                    <a:lstStyle/>
                    <a:p>
                      <a:pPr marL="174625" indent="0" algn="l" defTabSz="914400" rtl="0" eaLnBrk="1" fontAlgn="ctr" latinLnBrk="0" hangingPunct="1"/>
                      <a:r>
                        <a:rPr lang="en-US" sz="1200" u="none" strike="noStrike" kern="1200" dirty="0" smtClean="0">
                          <a:effectLst/>
                        </a:rPr>
                        <a:t>Walgreens</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12.75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$26,500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926908529"/>
                  </a:ext>
                </a:extLst>
              </a:tr>
              <a:tr h="187237">
                <a:tc>
                  <a:txBody>
                    <a:bodyPr/>
                    <a:lstStyle/>
                    <a:p>
                      <a:pPr marL="174625" indent="0" algn="l" defTabSz="914400" rtl="0" eaLnBrk="1" fontAlgn="ctr" latinLnBrk="0" hangingPunct="1"/>
                      <a:r>
                        <a:rPr lang="en-US" sz="1200" u="none" strike="noStrike" kern="1200" dirty="0" smtClean="0">
                          <a:effectLst/>
                        </a:rPr>
                        <a:t>Kellogg</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$20,100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96444140"/>
                  </a:ext>
                </a:extLst>
              </a:tr>
              <a:tr h="187237">
                <a:tc>
                  <a:txBody>
                    <a:bodyPr/>
                    <a:lstStyle/>
                    <a:p>
                      <a:pPr marL="174625" indent="0" algn="l" defTabSz="914400" rtl="0" eaLnBrk="1" fontAlgn="ctr" latinLnBrk="0" hangingPunct="1"/>
                      <a:r>
                        <a:rPr lang="en-US" sz="1200" u="none" strike="noStrike" kern="1200" dirty="0" smtClean="0">
                          <a:effectLst/>
                        </a:rPr>
                        <a:t>Toyota Moto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8.34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452209249"/>
                  </a:ext>
                </a:extLst>
              </a:tr>
              <a:tr h="187237">
                <a:tc>
                  <a:txBody>
                    <a:bodyPr/>
                    <a:lstStyle/>
                    <a:p>
                      <a:pPr marL="174625" indent="0" algn="l" defTabSz="914400" rtl="0" eaLnBrk="1" fontAlgn="ctr" latinLnBrk="0" hangingPunct="1"/>
                      <a:r>
                        <a:rPr lang="en-US" sz="1200" u="none" strike="noStrike" kern="1200" dirty="0" smtClean="0">
                          <a:effectLst/>
                        </a:rPr>
                        <a:t>Lloyds banking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7.31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$18,000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67679363"/>
                  </a:ext>
                </a:extLst>
              </a:tr>
              <a:tr h="187237">
                <a:tc>
                  <a:txBody>
                    <a:bodyPr/>
                    <a:lstStyle/>
                    <a:p>
                      <a:pPr marL="174625" indent="0" algn="l" defTabSz="914400" rtl="0" eaLnBrk="1" fontAlgn="ctr" latinLnBrk="0" hangingPunct="1"/>
                      <a:r>
                        <a:rPr lang="en-US" sz="1200" u="none" strike="noStrike" kern="1200" dirty="0" smtClean="0">
                          <a:effectLst/>
                        </a:rPr>
                        <a:t>Citi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$17,800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765400196"/>
                  </a:ext>
                </a:extLst>
              </a:tr>
              <a:tr h="187237">
                <a:tc>
                  <a:txBody>
                    <a:bodyPr/>
                    <a:lstStyle/>
                    <a:p>
                      <a:pPr marL="174625" indent="0" algn="l" defTabSz="914400" rtl="0" eaLnBrk="1" fontAlgn="ctr" latinLnBrk="0" hangingPunct="1"/>
                      <a:r>
                        <a:rPr lang="en-US" sz="1200" u="none" strike="noStrike" kern="1200" dirty="0" smtClean="0">
                          <a:effectLst/>
                        </a:rPr>
                        <a:t>PepsiCo</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$15,600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3204788534"/>
                  </a:ext>
                </a:extLst>
              </a:tr>
              <a:tr h="187237">
                <a:tc>
                  <a:txBody>
                    <a:bodyPr/>
                    <a:lstStyle/>
                    <a:p>
                      <a:pPr marL="174625" indent="0" algn="l" defTabSz="914400" rtl="0" eaLnBrk="1" fontAlgn="ctr" latinLnBrk="0" hangingPunct="1"/>
                      <a:r>
                        <a:rPr lang="en-US" sz="1200" u="none" strike="noStrike" kern="1200" dirty="0" smtClean="0">
                          <a:effectLst/>
                        </a:rPr>
                        <a:t>Resmed Inc.</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$14,900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Vanguard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$13,500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Hyundai Motor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4.3</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Ford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3.9</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Cadbury</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3.8</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$9,800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bl>
          </a:graphicData>
        </a:graphic>
      </p:graphicFrame>
      <p:sp>
        <p:nvSpPr>
          <p:cNvPr id="14" name="Rounded Rectangle 13"/>
          <p:cNvSpPr/>
          <p:nvPr/>
        </p:nvSpPr>
        <p:spPr>
          <a:xfrm>
            <a:off x="1207878" y="1209835"/>
            <a:ext cx="2382487"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511531" y="1266819"/>
            <a:ext cx="944062" cy="307777"/>
          </a:xfrm>
          <a:prstGeom prst="rect">
            <a:avLst/>
          </a:prstGeom>
          <a:noFill/>
        </p:spPr>
        <p:txBody>
          <a:bodyPr wrap="square" rtlCol="0">
            <a:spAutoFit/>
          </a:bodyPr>
          <a:lstStyle/>
          <a:p>
            <a:r>
              <a:rPr lang="en-US" sz="1400" dirty="0" smtClean="0"/>
              <a:t>Fund:</a:t>
            </a:r>
            <a:endParaRPr lang="en-US" sz="1400" dirty="0"/>
          </a:p>
        </p:txBody>
      </p:sp>
      <p:sp>
        <p:nvSpPr>
          <p:cNvPr id="140" name="TextBox 139"/>
          <p:cNvSpPr txBox="1"/>
          <p:nvPr/>
        </p:nvSpPr>
        <p:spPr>
          <a:xfrm>
            <a:off x="1439223" y="1248012"/>
            <a:ext cx="2403515" cy="307777"/>
          </a:xfrm>
          <a:prstGeom prst="rect">
            <a:avLst/>
          </a:prstGeom>
          <a:noFill/>
        </p:spPr>
        <p:txBody>
          <a:bodyPr wrap="square" rtlCol="0">
            <a:spAutoFit/>
          </a:bodyPr>
          <a:lstStyle/>
          <a:p>
            <a:r>
              <a:rPr lang="en-US" sz="1400" dirty="0" smtClean="0"/>
              <a:t>Principal  XYZ fund</a:t>
            </a:r>
            <a:endParaRPr lang="en-US" sz="1400" dirty="0"/>
          </a:p>
        </p:txBody>
      </p:sp>
      <p:sp>
        <p:nvSpPr>
          <p:cNvPr id="141" name="Flowchart: Merge 140">
            <a:extLst>
              <a:ext uri="{FF2B5EF4-FFF2-40B4-BE49-F238E27FC236}">
                <a16:creationId xmlns="" xmlns:a16="http://schemas.microsoft.com/office/drawing/2014/main" id="{B56C9A61-3FB6-486F-B99F-FC1662E5CFAC}"/>
              </a:ext>
            </a:extLst>
          </p:cNvPr>
          <p:cNvSpPr/>
          <p:nvPr/>
        </p:nvSpPr>
        <p:spPr>
          <a:xfrm>
            <a:off x="3388712" y="134864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42" name="Group 141"/>
          <p:cNvGrpSpPr/>
          <p:nvPr/>
        </p:nvGrpSpPr>
        <p:grpSpPr>
          <a:xfrm>
            <a:off x="6985632" y="1221993"/>
            <a:ext cx="4718785" cy="312060"/>
            <a:chOff x="2681567" y="2157435"/>
            <a:chExt cx="4718785" cy="312060"/>
          </a:xfrm>
        </p:grpSpPr>
        <p:sp>
          <p:nvSpPr>
            <p:cNvPr id="143" name="Oval 142"/>
            <p:cNvSpPr/>
            <p:nvPr/>
          </p:nvSpPr>
          <p:spPr>
            <a:xfrm>
              <a:off x="4311983"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44" name="TextBox 143"/>
            <p:cNvSpPr txBox="1"/>
            <p:nvPr/>
          </p:nvSpPr>
          <p:spPr>
            <a:xfrm>
              <a:off x="4449168" y="2157435"/>
              <a:ext cx="731520" cy="307777"/>
            </a:xfrm>
            <a:prstGeom prst="rect">
              <a:avLst/>
            </a:prstGeom>
            <a:noFill/>
          </p:spPr>
          <p:txBody>
            <a:bodyPr wrap="square" rtlCol="0">
              <a:spAutoFit/>
            </a:bodyPr>
            <a:lstStyle/>
            <a:p>
              <a:r>
                <a:rPr lang="en-US" sz="1400" dirty="0">
                  <a:solidFill>
                    <a:schemeClr val="bg2">
                      <a:lumMod val="50000"/>
                    </a:schemeClr>
                  </a:solidFill>
                  <a:latin typeface="+mj-lt"/>
                  <a:ea typeface="Segoe UI" panose="020B0502040204020203" pitchFamily="34" charset="0"/>
                  <a:cs typeface="Segoe UI" panose="020B0502040204020203" pitchFamily="34" charset="0"/>
                </a:rPr>
                <a:t>All</a:t>
              </a:r>
            </a:p>
          </p:txBody>
        </p:sp>
        <p:sp>
          <p:nvSpPr>
            <p:cNvPr id="145" name="Oval 144"/>
            <p:cNvSpPr/>
            <p:nvPr/>
          </p:nvSpPr>
          <p:spPr>
            <a:xfrm>
              <a:off x="5277821"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46" name="TextBox 145"/>
            <p:cNvSpPr txBox="1"/>
            <p:nvPr/>
          </p:nvSpPr>
          <p:spPr>
            <a:xfrm>
              <a:off x="5404359" y="2157435"/>
              <a:ext cx="904157"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3-month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47" name="Oval 146"/>
            <p:cNvSpPr/>
            <p:nvPr/>
          </p:nvSpPr>
          <p:spPr>
            <a:xfrm>
              <a:off x="6243659"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148" name="TextBox 147"/>
            <p:cNvSpPr txBox="1"/>
            <p:nvPr/>
          </p:nvSpPr>
          <p:spPr>
            <a:xfrm>
              <a:off x="6359551" y="2157435"/>
              <a:ext cx="1040801"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51" name="TextBox 150"/>
            <p:cNvSpPr txBox="1"/>
            <p:nvPr/>
          </p:nvSpPr>
          <p:spPr>
            <a:xfrm>
              <a:off x="2681567" y="2161718"/>
              <a:ext cx="1508297" cy="307777"/>
            </a:xfrm>
            <a:prstGeom prst="rect">
              <a:avLst/>
            </a:prstGeom>
            <a:noFill/>
          </p:spPr>
          <p:txBody>
            <a:bodyPr wrap="square" rtlCol="0">
              <a:spAutoFit/>
            </a:bodyPr>
            <a:lstStyle/>
            <a:p>
              <a:pPr algn="ctr"/>
              <a:r>
                <a:rPr lang="en-US" sz="1400" b="1" dirty="0" smtClean="0">
                  <a:solidFill>
                    <a:schemeClr val="bg2">
                      <a:lumMod val="50000"/>
                    </a:schemeClr>
                  </a:solidFill>
                  <a:latin typeface="+mj-lt"/>
                  <a:ea typeface="Segoe UI" panose="020B0502040204020203" pitchFamily="34" charset="0"/>
                  <a:cs typeface="Segoe UI" panose="020B0502040204020203" pitchFamily="34" charset="0"/>
                </a:rPr>
                <a:t>Timeframe</a:t>
              </a:r>
              <a:endParaRPr lang="en-US" sz="1400" b="1" dirty="0">
                <a:solidFill>
                  <a:schemeClr val="bg2">
                    <a:lumMod val="50000"/>
                  </a:schemeClr>
                </a:solidFill>
                <a:latin typeface="+mj-lt"/>
                <a:ea typeface="Segoe UI" panose="020B0502040204020203" pitchFamily="34" charset="0"/>
                <a:cs typeface="Segoe UI" panose="020B0502040204020203" pitchFamily="34" charset="0"/>
              </a:endParaRPr>
            </a:p>
          </p:txBody>
        </p:sp>
      </p:grpSp>
      <p:sp>
        <p:nvSpPr>
          <p:cNvPr id="155" name="Rounded Rectangle 154"/>
          <p:cNvSpPr/>
          <p:nvPr/>
        </p:nvSpPr>
        <p:spPr>
          <a:xfrm>
            <a:off x="4283542" y="1190515"/>
            <a:ext cx="764358"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All</a:t>
            </a:r>
            <a:endParaRPr lang="en-US" sz="1400" dirty="0">
              <a:solidFill>
                <a:schemeClr val="bg1">
                  <a:lumMod val="50000"/>
                </a:schemeClr>
              </a:solidFill>
            </a:endParaRPr>
          </a:p>
        </p:txBody>
      </p:sp>
      <p:sp>
        <p:nvSpPr>
          <p:cNvPr id="156" name="TextBox 155"/>
          <p:cNvSpPr txBox="1"/>
          <p:nvPr/>
        </p:nvSpPr>
        <p:spPr>
          <a:xfrm>
            <a:off x="3623019" y="1232574"/>
            <a:ext cx="944062" cy="307777"/>
          </a:xfrm>
          <a:prstGeom prst="rect">
            <a:avLst/>
          </a:prstGeom>
          <a:noFill/>
        </p:spPr>
        <p:txBody>
          <a:bodyPr wrap="square" rtlCol="0">
            <a:spAutoFit/>
          </a:bodyPr>
          <a:lstStyle/>
          <a:p>
            <a:r>
              <a:rPr lang="en-US" sz="1400" dirty="0" smtClean="0"/>
              <a:t>Sector:</a:t>
            </a:r>
            <a:endParaRPr lang="en-US" sz="1400" dirty="0"/>
          </a:p>
        </p:txBody>
      </p:sp>
      <p:sp>
        <p:nvSpPr>
          <p:cNvPr id="157" name="Flowchart: Merge 156">
            <a:extLst>
              <a:ext uri="{FF2B5EF4-FFF2-40B4-BE49-F238E27FC236}">
                <a16:creationId xmlns="" xmlns:a16="http://schemas.microsoft.com/office/drawing/2014/main" id="{B56C9A61-3FB6-486F-B99F-FC1662E5CFAC}"/>
              </a:ext>
            </a:extLst>
          </p:cNvPr>
          <p:cNvSpPr/>
          <p:nvPr/>
        </p:nvSpPr>
        <p:spPr>
          <a:xfrm>
            <a:off x="4873658" y="132527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8" name="Rounded Rectangle 157"/>
          <p:cNvSpPr/>
          <p:nvPr/>
        </p:nvSpPr>
        <p:spPr>
          <a:xfrm>
            <a:off x="5968901" y="1208445"/>
            <a:ext cx="919598" cy="395760"/>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Equity</a:t>
            </a:r>
            <a:endParaRPr lang="en-US" sz="1400" dirty="0">
              <a:solidFill>
                <a:schemeClr val="bg1">
                  <a:lumMod val="50000"/>
                </a:schemeClr>
              </a:solidFill>
            </a:endParaRPr>
          </a:p>
        </p:txBody>
      </p:sp>
      <p:sp>
        <p:nvSpPr>
          <p:cNvPr id="159" name="TextBox 158"/>
          <p:cNvSpPr txBox="1"/>
          <p:nvPr/>
        </p:nvSpPr>
        <p:spPr>
          <a:xfrm>
            <a:off x="5036613" y="1247617"/>
            <a:ext cx="1386790" cy="307777"/>
          </a:xfrm>
          <a:prstGeom prst="rect">
            <a:avLst/>
          </a:prstGeom>
          <a:noFill/>
        </p:spPr>
        <p:txBody>
          <a:bodyPr wrap="square" rtlCol="0">
            <a:spAutoFit/>
          </a:bodyPr>
          <a:lstStyle/>
          <a:p>
            <a:r>
              <a:rPr lang="en-US" sz="1400" dirty="0" smtClean="0"/>
              <a:t>Asset Class</a:t>
            </a:r>
          </a:p>
        </p:txBody>
      </p:sp>
      <p:sp>
        <p:nvSpPr>
          <p:cNvPr id="160" name="Flowchart: Merge 159">
            <a:extLst>
              <a:ext uri="{FF2B5EF4-FFF2-40B4-BE49-F238E27FC236}">
                <a16:creationId xmlns="" xmlns:a16="http://schemas.microsoft.com/office/drawing/2014/main" id="{B56C9A61-3FB6-486F-B99F-FC1662E5CFAC}"/>
              </a:ext>
            </a:extLst>
          </p:cNvPr>
          <p:cNvSpPr/>
          <p:nvPr/>
        </p:nvSpPr>
        <p:spPr>
          <a:xfrm>
            <a:off x="6701920" y="1344169"/>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9" name="Chart 18"/>
          <p:cNvGraphicFramePr/>
          <p:nvPr>
            <p:extLst/>
          </p:nvPr>
        </p:nvGraphicFramePr>
        <p:xfrm>
          <a:off x="4182028" y="1738963"/>
          <a:ext cx="4311901" cy="2679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p:cNvGraphicFramePr/>
          <p:nvPr>
            <p:extLst/>
          </p:nvPr>
        </p:nvGraphicFramePr>
        <p:xfrm>
          <a:off x="8666720" y="1823634"/>
          <a:ext cx="3328009" cy="2590594"/>
        </p:xfrm>
        <a:graphic>
          <a:graphicData uri="http://schemas.openxmlformats.org/drawingml/2006/chart">
            <c:chart xmlns:c="http://schemas.openxmlformats.org/drawingml/2006/chart" xmlns:r="http://schemas.openxmlformats.org/officeDocument/2006/relationships" r:id="rId6"/>
          </a:graphicData>
        </a:graphic>
      </p:graphicFrame>
      <p:cxnSp>
        <p:nvCxnSpPr>
          <p:cNvPr id="24" name="Straight Connector 23"/>
          <p:cNvCxnSpPr/>
          <p:nvPr/>
        </p:nvCxnSpPr>
        <p:spPr>
          <a:xfrm>
            <a:off x="8508876" y="1623481"/>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199027" y="1669687"/>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482987" y="1035986"/>
            <a:ext cx="339410" cy="461665"/>
          </a:xfrm>
          <a:prstGeom prst="rect">
            <a:avLst/>
          </a:prstGeom>
          <a:noFill/>
        </p:spPr>
        <p:txBody>
          <a:bodyPr wrap="square" rtlCol="0">
            <a:spAutoFit/>
          </a:bodyPr>
          <a:lstStyle/>
          <a:p>
            <a:r>
              <a:rPr lang="en-US" sz="2400" dirty="0" smtClean="0"/>
              <a:t>.</a:t>
            </a:r>
            <a:endParaRPr lang="en-US" sz="1000" dirty="0"/>
          </a:p>
        </p:txBody>
      </p:sp>
      <p:graphicFrame>
        <p:nvGraphicFramePr>
          <p:cNvPr id="45" name="Table 44"/>
          <p:cNvGraphicFramePr>
            <a:graphicFrameLocks noGrp="1"/>
          </p:cNvGraphicFramePr>
          <p:nvPr>
            <p:extLst>
              <p:ext uri="{D42A27DB-BD31-4B8C-83A1-F6EECF244321}">
                <p14:modId xmlns:p14="http://schemas.microsoft.com/office/powerpoint/2010/main" val="3814493248"/>
              </p:ext>
            </p:extLst>
          </p:nvPr>
        </p:nvGraphicFramePr>
        <p:xfrm>
          <a:off x="389876" y="4844062"/>
          <a:ext cx="10924118" cy="1981638"/>
        </p:xfrm>
        <a:graphic>
          <a:graphicData uri="http://schemas.openxmlformats.org/drawingml/2006/table">
            <a:tbl>
              <a:tblPr firstRow="1" bandRow="1">
                <a:tableStyleId>{5C22544A-7EE6-4342-B048-85BDC9FD1C3A}</a:tableStyleId>
              </a:tblPr>
              <a:tblGrid>
                <a:gridCol w="5273945"/>
                <a:gridCol w="1214651"/>
                <a:gridCol w="1576211"/>
                <a:gridCol w="2859311"/>
              </a:tblGrid>
              <a:tr h="396678">
                <a:tc>
                  <a:txBody>
                    <a:bodyPr/>
                    <a:lstStyle/>
                    <a:p>
                      <a:pPr algn="ctr"/>
                      <a:r>
                        <a:rPr lang="en-US" sz="1600" b="1" kern="1200" dirty="0" smtClean="0">
                          <a:solidFill>
                            <a:schemeClr val="accent1">
                              <a:lumMod val="50000"/>
                              <a:alpha val="83000"/>
                            </a:schemeClr>
                          </a:solidFill>
                          <a:latin typeface="+mn-lt"/>
                          <a:ea typeface="+mn-ea"/>
                          <a:cs typeface="+mn-cs"/>
                        </a:rPr>
                        <a:t>SUPPLY IMPACT</a:t>
                      </a:r>
                      <a:r>
                        <a:rPr lang="en-US" sz="1600" b="1" kern="1200" baseline="0" dirty="0" smtClean="0">
                          <a:solidFill>
                            <a:schemeClr val="accent1">
                              <a:lumMod val="50000"/>
                              <a:alpha val="83000"/>
                            </a:schemeClr>
                          </a:solidFill>
                          <a:latin typeface="+mn-lt"/>
                          <a:ea typeface="+mn-ea"/>
                          <a:cs typeface="+mn-cs"/>
                        </a:rPr>
                        <a:t> </a:t>
                      </a:r>
                      <a:r>
                        <a:rPr lang="en-US" sz="1600" b="1" kern="1200" dirty="0" smtClean="0">
                          <a:solidFill>
                            <a:schemeClr val="accent1">
                              <a:lumMod val="50000"/>
                              <a:alpha val="83000"/>
                            </a:schemeClr>
                          </a:solidFill>
                          <a:latin typeface="+mn-lt"/>
                          <a:ea typeface="+mn-ea"/>
                          <a:cs typeface="+mn-cs"/>
                        </a:rPr>
                        <a:t>INDEX</a:t>
                      </a:r>
                      <a:endParaRPr lang="en-US" sz="1600" b="1"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0.4</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1" kern="1200" dirty="0" smtClean="0">
                          <a:solidFill>
                            <a:schemeClr val="bg1">
                              <a:lumMod val="65000"/>
                            </a:schemeClr>
                          </a:solidFill>
                          <a:latin typeface="+mn-lt"/>
                          <a:ea typeface="+mn-ea"/>
                          <a:cs typeface="+mn-cs"/>
                        </a:rPr>
                        <a:t>DEMAND INDEX</a:t>
                      </a:r>
                      <a:endParaRPr lang="en-US" sz="1600" b="1" kern="1200" dirty="0">
                        <a:solidFill>
                          <a:schemeClr val="bg1">
                            <a:lumMod val="6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65000"/>
                            </a:schemeClr>
                          </a:solidFill>
                          <a:latin typeface="+mn-lt"/>
                          <a:ea typeface="+mn-ea"/>
                          <a:cs typeface="+mn-cs"/>
                        </a:rPr>
                        <a:t>CUSTOMER EXPERIENCE INDEX</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400" b="0" kern="1200" dirty="0" smtClean="0">
                          <a:solidFill>
                            <a:schemeClr val="accent1">
                              <a:lumMod val="50000"/>
                              <a:alpha val="83000"/>
                            </a:schemeClr>
                          </a:solidFill>
                          <a:latin typeface="+mn-lt"/>
                          <a:ea typeface="+mn-ea"/>
                          <a:cs typeface="+mn-cs"/>
                        </a:rPr>
                        <a:t>IMPACT OF POTATOES’S COST ON PROFITABILITY</a:t>
                      </a:r>
                      <a:endParaRPr lang="en-US" sz="1400" b="0" kern="1200" dirty="0">
                        <a:solidFill>
                          <a:schemeClr val="accent1">
                            <a:lumMod val="50000"/>
                            <a:alpha val="83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1" dirty="0" smtClean="0">
                          <a:solidFill>
                            <a:schemeClr val="accent2">
                              <a:lumMod val="75000"/>
                            </a:schemeClr>
                          </a:solidFill>
                        </a:rPr>
                        <a:t> </a:t>
                      </a:r>
                      <a:r>
                        <a:rPr lang="en-US" sz="2000" b="1" dirty="0" smtClean="0">
                          <a:solidFill>
                            <a:srgbClr val="C00000"/>
                          </a:solidFill>
                        </a:rPr>
                        <a:t>-0.6</a:t>
                      </a:r>
                      <a:endParaRPr lang="en-US" sz="20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0.4</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0.7</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400" b="0" kern="1200" dirty="0" smtClean="0">
                          <a:solidFill>
                            <a:schemeClr val="accent1">
                              <a:lumMod val="50000"/>
                              <a:alpha val="83000"/>
                            </a:schemeClr>
                          </a:solidFill>
                          <a:latin typeface="+mn-lt"/>
                          <a:ea typeface="+mn-ea"/>
                          <a:cs typeface="+mn-cs"/>
                        </a:rPr>
                        <a:t>IMPACT OF LOGISTICS COST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0.7</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marL="0" algn="ctr" defTabSz="914400" rtl="0" eaLnBrk="1" latinLnBrk="0" hangingPunct="1"/>
                      <a:r>
                        <a:rPr lang="en-US" sz="1400" b="0" kern="1200" dirty="0" smtClean="0">
                          <a:solidFill>
                            <a:schemeClr val="accent1">
                              <a:lumMod val="50000"/>
                              <a:alpha val="83000"/>
                            </a:schemeClr>
                          </a:solidFill>
                          <a:latin typeface="+mn-lt"/>
                          <a:ea typeface="+mn-ea"/>
                          <a:cs typeface="+mn-cs"/>
                        </a:rPr>
                        <a:t>IMPACT OF LABOR MARKET ON SUPPLY DRIVERS IN APAC</a:t>
                      </a:r>
                      <a:endParaRPr lang="en-US" sz="14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0.8</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marL="0" algn="ctr" defTabSz="914400" rtl="0" eaLnBrk="1" latinLnBrk="0" hangingPunct="1"/>
                      <a:r>
                        <a:rPr lang="en-US" sz="1400" b="0" kern="1200" dirty="0" smtClean="0">
                          <a:solidFill>
                            <a:schemeClr val="accent1">
                              <a:lumMod val="50000"/>
                              <a:alpha val="83000"/>
                            </a:schemeClr>
                          </a:solidFill>
                          <a:latin typeface="+mn-lt"/>
                          <a:ea typeface="+mn-ea"/>
                          <a:cs typeface="+mn-cs"/>
                        </a:rPr>
                        <a:t>IMPACT OF REGULATIONS</a:t>
                      </a:r>
                      <a:endParaRPr lang="en-US" sz="14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0.4</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Oval 45">
            <a:extLst>
              <a:ext uri="{FF2B5EF4-FFF2-40B4-BE49-F238E27FC236}">
                <a16:creationId xmlns:a16="http://schemas.microsoft.com/office/drawing/2014/main" xmlns="" id="{D04435FB-E098-4129-866C-BB183977FAB0}"/>
              </a:ext>
            </a:extLst>
          </p:cNvPr>
          <p:cNvSpPr>
            <a:spLocks noChangeAspect="1"/>
          </p:cNvSpPr>
          <p:nvPr/>
        </p:nvSpPr>
        <p:spPr>
          <a:xfrm>
            <a:off x="6295293" y="4917628"/>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7" name="Oval 46">
            <a:extLst>
              <a:ext uri="{FF2B5EF4-FFF2-40B4-BE49-F238E27FC236}">
                <a16:creationId xmlns:a16="http://schemas.microsoft.com/office/drawing/2014/main" xmlns="" id="{D04435FB-E098-4129-866C-BB183977FAB0}"/>
              </a:ext>
            </a:extLst>
          </p:cNvPr>
          <p:cNvSpPr>
            <a:spLocks noChangeAspect="1"/>
          </p:cNvSpPr>
          <p:nvPr/>
        </p:nvSpPr>
        <p:spPr>
          <a:xfrm>
            <a:off x="6289086" y="5308755"/>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8" name="Oval 47">
            <a:extLst>
              <a:ext uri="{FF2B5EF4-FFF2-40B4-BE49-F238E27FC236}">
                <a16:creationId xmlns:a16="http://schemas.microsoft.com/office/drawing/2014/main" xmlns="" id="{D04435FB-E098-4129-866C-BB183977FAB0}"/>
              </a:ext>
            </a:extLst>
          </p:cNvPr>
          <p:cNvSpPr>
            <a:spLocks noChangeAspect="1"/>
          </p:cNvSpPr>
          <p:nvPr/>
        </p:nvSpPr>
        <p:spPr>
          <a:xfrm>
            <a:off x="6300808" y="5714373"/>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9" name="Oval 48">
            <a:extLst>
              <a:ext uri="{FF2B5EF4-FFF2-40B4-BE49-F238E27FC236}">
                <a16:creationId xmlns:a16="http://schemas.microsoft.com/office/drawing/2014/main" xmlns="" id="{D04435FB-E098-4129-866C-BB183977FAB0}"/>
              </a:ext>
            </a:extLst>
          </p:cNvPr>
          <p:cNvSpPr>
            <a:spLocks noChangeAspect="1"/>
          </p:cNvSpPr>
          <p:nvPr/>
        </p:nvSpPr>
        <p:spPr>
          <a:xfrm>
            <a:off x="6318874" y="6119990"/>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50" name="Oval 49">
            <a:extLst>
              <a:ext uri="{FF2B5EF4-FFF2-40B4-BE49-F238E27FC236}">
                <a16:creationId xmlns:a16="http://schemas.microsoft.com/office/drawing/2014/main" xmlns="" id="{D04435FB-E098-4129-866C-BB183977FAB0}"/>
              </a:ext>
            </a:extLst>
          </p:cNvPr>
          <p:cNvSpPr>
            <a:spLocks noChangeAspect="1"/>
          </p:cNvSpPr>
          <p:nvPr/>
        </p:nvSpPr>
        <p:spPr>
          <a:xfrm>
            <a:off x="6326735" y="6497471"/>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68" name="Rounded Rectangle 67"/>
          <p:cNvSpPr/>
          <p:nvPr/>
        </p:nvSpPr>
        <p:spPr>
          <a:xfrm>
            <a:off x="1198599" y="4630113"/>
            <a:ext cx="1283305" cy="247012"/>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PepsiCo</a:t>
            </a:r>
            <a:endParaRPr lang="en-US" sz="1100" dirty="0"/>
          </a:p>
        </p:txBody>
      </p:sp>
      <p:sp>
        <p:nvSpPr>
          <p:cNvPr id="76" name="TextBox 75"/>
          <p:cNvSpPr txBox="1"/>
          <p:nvPr/>
        </p:nvSpPr>
        <p:spPr>
          <a:xfrm>
            <a:off x="511916" y="4617304"/>
            <a:ext cx="944062" cy="261610"/>
          </a:xfrm>
          <a:prstGeom prst="rect">
            <a:avLst/>
          </a:prstGeom>
          <a:noFill/>
        </p:spPr>
        <p:txBody>
          <a:bodyPr wrap="square" rtlCol="0">
            <a:spAutoFit/>
          </a:bodyPr>
          <a:lstStyle/>
          <a:p>
            <a:r>
              <a:rPr lang="en-US" sz="1100" dirty="0" smtClean="0"/>
              <a:t>Company:</a:t>
            </a:r>
            <a:endParaRPr lang="en-US" sz="1100" dirty="0"/>
          </a:p>
        </p:txBody>
      </p:sp>
      <p:sp>
        <p:nvSpPr>
          <p:cNvPr id="77" name="Flowchart: Merge 76">
            <a:extLst>
              <a:ext uri="{FF2B5EF4-FFF2-40B4-BE49-F238E27FC236}">
                <a16:creationId xmlns:a16="http://schemas.microsoft.com/office/drawing/2014/main" xmlns="" id="{B56C9A61-3FB6-486F-B99F-FC1662E5CFAC}"/>
              </a:ext>
            </a:extLst>
          </p:cNvPr>
          <p:cNvSpPr/>
          <p:nvPr/>
        </p:nvSpPr>
        <p:spPr>
          <a:xfrm>
            <a:off x="2321985" y="4695710"/>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80" name="Title 1">
            <a:extLst>
              <a:ext uri="{FF2B5EF4-FFF2-40B4-BE49-F238E27FC236}">
                <a16:creationId xmlns="" xmlns:a16="http://schemas.microsoft.com/office/drawing/2014/main" id="{0F0915C7-6AA0-4C7B-84B5-8CD7F32D0F72}"/>
              </a:ext>
            </a:extLst>
          </p:cNvPr>
          <p:cNvSpPr txBox="1">
            <a:spLocks/>
          </p:cNvSpPr>
          <p:nvPr/>
        </p:nvSpPr>
        <p:spPr>
          <a:xfrm>
            <a:off x="115076" y="0"/>
            <a:ext cx="10497506" cy="703385"/>
          </a:xfrm>
          <a:prstGeom prst="rect">
            <a:avLst/>
          </a:prstGeom>
          <a:solidFill>
            <a:schemeClr val="bg1"/>
          </a:solidFill>
        </p:spPr>
        <p:txBody>
          <a:bodyPr vert="horz" wrap="none" lIns="72000" tIns="0" rIns="72000" bIns="0" rtlCol="0" anchor="ctr">
            <a:normAutofit/>
          </a:bodyPr>
          <a:lstStyle>
            <a:lvl1pPr algn="l" defTabSz="914400" rtl="0" eaLnBrk="1" latinLnBrk="0" hangingPunct="1">
              <a:lnSpc>
                <a:spcPct val="100000"/>
              </a:lnSpc>
              <a:spcBef>
                <a:spcPct val="0"/>
              </a:spcBef>
              <a:buNone/>
              <a:defRPr sz="2800" kern="1200">
                <a:solidFill>
                  <a:srgbClr val="095879"/>
                </a:solidFill>
                <a:latin typeface="Segoe UI Semibold" panose="020B0702040204020203" pitchFamily="34" charset="0"/>
                <a:ea typeface="+mj-ea"/>
                <a:cs typeface="+mj-cs"/>
              </a:defRPr>
            </a:lvl1pPr>
          </a:lstStyle>
          <a:p>
            <a:r>
              <a:rPr lang="en-IN" dirty="0" smtClean="0"/>
              <a:t>Analytical Platform – Snapshot (7/9)</a:t>
            </a:r>
            <a:endParaRPr lang="en-IN" dirty="0"/>
          </a:p>
        </p:txBody>
      </p:sp>
      <p:grpSp>
        <p:nvGrpSpPr>
          <p:cNvPr id="57" name="Group 56"/>
          <p:cNvGrpSpPr/>
          <p:nvPr/>
        </p:nvGrpSpPr>
        <p:grpSpPr>
          <a:xfrm>
            <a:off x="5800971" y="1650564"/>
            <a:ext cx="6432073" cy="3810376"/>
            <a:chOff x="5800971" y="1650564"/>
            <a:chExt cx="6432073" cy="3810376"/>
          </a:xfrm>
        </p:grpSpPr>
        <p:grpSp>
          <p:nvGrpSpPr>
            <p:cNvPr id="58" name="Group 57"/>
            <p:cNvGrpSpPr/>
            <p:nvPr/>
          </p:nvGrpSpPr>
          <p:grpSpPr>
            <a:xfrm>
              <a:off x="5800971" y="1650564"/>
              <a:ext cx="6432073" cy="3810376"/>
              <a:chOff x="215152" y="2531270"/>
              <a:chExt cx="7431621" cy="4300537"/>
            </a:xfrm>
          </p:grpSpPr>
          <p:grpSp>
            <p:nvGrpSpPr>
              <p:cNvPr id="81" name="Group 80"/>
              <p:cNvGrpSpPr/>
              <p:nvPr/>
            </p:nvGrpSpPr>
            <p:grpSpPr>
              <a:xfrm>
                <a:off x="215152" y="2531270"/>
                <a:ext cx="7431621" cy="4300537"/>
                <a:chOff x="215152" y="2531270"/>
                <a:chExt cx="7431621" cy="4300537"/>
              </a:xfrm>
            </p:grpSpPr>
            <p:pic>
              <p:nvPicPr>
                <p:cNvPr id="83" name="Picture 8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4873704">
                  <a:off x="930477" y="6401914"/>
                  <a:ext cx="419820" cy="439965"/>
                </a:xfrm>
                <a:prstGeom prst="rect">
                  <a:avLst/>
                </a:prstGeom>
              </p:spPr>
            </p:pic>
            <p:grpSp>
              <p:nvGrpSpPr>
                <p:cNvPr id="84" name="Group 83"/>
                <p:cNvGrpSpPr/>
                <p:nvPr/>
              </p:nvGrpSpPr>
              <p:grpSpPr>
                <a:xfrm>
                  <a:off x="215152" y="2531270"/>
                  <a:ext cx="7431621" cy="3561093"/>
                  <a:chOff x="0" y="3071009"/>
                  <a:chExt cx="7724700" cy="3561093"/>
                </a:xfrm>
              </p:grpSpPr>
              <p:grpSp>
                <p:nvGrpSpPr>
                  <p:cNvPr id="87" name="Group 86"/>
                  <p:cNvGrpSpPr/>
                  <p:nvPr/>
                </p:nvGrpSpPr>
                <p:grpSpPr>
                  <a:xfrm>
                    <a:off x="876689" y="3071009"/>
                    <a:ext cx="6848011" cy="3561093"/>
                    <a:chOff x="897881" y="1489510"/>
                    <a:chExt cx="7634470" cy="3731093"/>
                  </a:xfrm>
                </p:grpSpPr>
                <p:sp>
                  <p:nvSpPr>
                    <p:cNvPr id="90" name="Rectangle 89"/>
                    <p:cNvSpPr/>
                    <p:nvPr/>
                  </p:nvSpPr>
                  <p:spPr>
                    <a:xfrm>
                      <a:off x="948289" y="1489510"/>
                      <a:ext cx="7137125" cy="373109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97881" y="1830554"/>
                      <a:ext cx="7634470" cy="387193"/>
                    </a:xfrm>
                    <a:prstGeom prst="rect">
                      <a:avLst/>
                    </a:prstGeom>
                    <a:no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1">
                              <a:lumMod val="75000"/>
                              <a:alpha val="67000"/>
                            </a:schemeClr>
                          </a:solidFill>
                          <a:latin typeface="Segoe UI" panose="020B0502040204020203" pitchFamily="34" charset="0"/>
                          <a:ea typeface="Segoe UI" panose="020B0502040204020203" pitchFamily="34" charset="0"/>
                          <a:cs typeface="Segoe UI" panose="020B0502040204020203" pitchFamily="34" charset="0"/>
                        </a:rPr>
                        <a:t>IMPACT OF RAW MATERIAL COST</a:t>
                      </a:r>
                      <a:endParaRPr lang="en-US" sz="1400" b="1" dirty="0">
                        <a:solidFill>
                          <a:schemeClr val="accent1">
                            <a:lumMod val="75000"/>
                            <a:alpha val="67000"/>
                          </a:schemeClr>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88" name="TextBox 87"/>
                  <p:cNvSpPr txBox="1"/>
                  <p:nvPr/>
                </p:nvSpPr>
                <p:spPr>
                  <a:xfrm>
                    <a:off x="0" y="4957170"/>
                    <a:ext cx="2931967" cy="220894"/>
                  </a:xfrm>
                  <a:prstGeom prst="rect">
                    <a:avLst/>
                  </a:prstGeom>
                  <a:noFill/>
                </p:spPr>
                <p:txBody>
                  <a:bodyPr wrap="square" rtlCol="0">
                    <a:spAutoFit/>
                  </a:bodyPr>
                  <a:lstStyle/>
                  <a:p>
                    <a:endParaRPr lang="en-US" sz="9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9" name="TextBox 88"/>
                  <p:cNvSpPr txBox="1"/>
                  <p:nvPr/>
                </p:nvSpPr>
                <p:spPr>
                  <a:xfrm>
                    <a:off x="3053533" y="5981236"/>
                    <a:ext cx="2931968" cy="220895"/>
                  </a:xfrm>
                  <a:prstGeom prst="rect">
                    <a:avLst/>
                  </a:prstGeom>
                  <a:noFill/>
                </p:spPr>
                <p:txBody>
                  <a:bodyPr wrap="square" rtlCol="0">
                    <a:spAutoFit/>
                  </a:bodyPr>
                  <a:lstStyle/>
                  <a:p>
                    <a:endParaRPr lang="en-US" sz="9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grpSp>
            <p:graphicFrame>
              <p:nvGraphicFramePr>
                <p:cNvPr id="85" name="Chart 84">
                  <a:extLst>
                    <a:ext uri="{FF2B5EF4-FFF2-40B4-BE49-F238E27FC236}">
                      <a16:creationId xmlns:a16="http://schemas.microsoft.com/office/drawing/2014/main" xmlns="" id="{29BB351B-AF4D-43C1-B42B-56D0C72793BD}"/>
                    </a:ext>
                  </a:extLst>
                </p:cNvPr>
                <p:cNvGraphicFramePr/>
                <p:nvPr>
                  <p:extLst>
                    <p:ext uri="{D42A27DB-BD31-4B8C-83A1-F6EECF244321}">
                      <p14:modId xmlns:p14="http://schemas.microsoft.com/office/powerpoint/2010/main" val="433581159"/>
                    </p:ext>
                  </p:extLst>
                </p:nvPr>
              </p:nvGraphicFramePr>
              <p:xfrm>
                <a:off x="1265535" y="3183353"/>
                <a:ext cx="2454059" cy="165115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6" name="Chart 85">
                  <a:extLst>
                    <a:ext uri="{FF2B5EF4-FFF2-40B4-BE49-F238E27FC236}">
                      <a16:creationId xmlns:a16="http://schemas.microsoft.com/office/drawing/2014/main" xmlns="" id="{CCF49E07-566D-49DA-AE25-BBD75857806F}"/>
                    </a:ext>
                  </a:extLst>
                </p:cNvPr>
                <p:cNvGraphicFramePr/>
                <p:nvPr>
                  <p:extLst>
                    <p:ext uri="{D42A27DB-BD31-4B8C-83A1-F6EECF244321}">
                      <p14:modId xmlns:p14="http://schemas.microsoft.com/office/powerpoint/2010/main" val="2254708568"/>
                    </p:ext>
                  </p:extLst>
                </p:nvPr>
              </p:nvGraphicFramePr>
              <p:xfrm>
                <a:off x="4156290" y="3193542"/>
                <a:ext cx="2249890" cy="1651157"/>
              </p:xfrm>
              <a:graphic>
                <a:graphicData uri="http://schemas.openxmlformats.org/drawingml/2006/chart">
                  <c:chart xmlns:c="http://schemas.openxmlformats.org/drawingml/2006/chart" xmlns:r="http://schemas.openxmlformats.org/officeDocument/2006/relationships" r:id="rId9"/>
                </a:graphicData>
              </a:graphic>
            </p:graphicFrame>
          </p:grpSp>
          <p:graphicFrame>
            <p:nvGraphicFramePr>
              <p:cNvPr id="82" name="Chart 81">
                <a:extLst>
                  <a:ext uri="{FF2B5EF4-FFF2-40B4-BE49-F238E27FC236}">
                    <a16:creationId xmlns:a16="http://schemas.microsoft.com/office/drawing/2014/main" xmlns="" id="{CCF49E07-566D-49DA-AE25-BBD75857806F}"/>
                  </a:ext>
                </a:extLst>
              </p:cNvPr>
              <p:cNvGraphicFramePr/>
              <p:nvPr>
                <p:extLst>
                  <p:ext uri="{D42A27DB-BD31-4B8C-83A1-F6EECF244321}">
                    <p14:modId xmlns:p14="http://schemas.microsoft.com/office/powerpoint/2010/main" val="2756002331"/>
                  </p:ext>
                </p:extLst>
              </p:nvPr>
            </p:nvGraphicFramePr>
            <p:xfrm>
              <a:off x="2944064" y="4636539"/>
              <a:ext cx="2249890" cy="1651157"/>
            </p:xfrm>
            <a:graphic>
              <a:graphicData uri="http://schemas.openxmlformats.org/drawingml/2006/chart">
                <c:chart xmlns:c="http://schemas.openxmlformats.org/drawingml/2006/chart" xmlns:r="http://schemas.openxmlformats.org/officeDocument/2006/relationships" r:id="rId10"/>
              </a:graphicData>
            </a:graphic>
          </p:graphicFrame>
        </p:grpSp>
        <p:sp>
          <p:nvSpPr>
            <p:cNvPr id="59" name="Rounded Rectangle 58"/>
            <p:cNvSpPr/>
            <p:nvPr/>
          </p:nvSpPr>
          <p:spPr>
            <a:xfrm>
              <a:off x="7739951" y="1696615"/>
              <a:ext cx="1283305" cy="247012"/>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PepsiCo</a:t>
              </a:r>
              <a:endParaRPr lang="en-US" sz="1100" dirty="0"/>
            </a:p>
          </p:txBody>
        </p:sp>
        <p:sp>
          <p:nvSpPr>
            <p:cNvPr id="60" name="TextBox 59"/>
            <p:cNvSpPr txBox="1"/>
            <p:nvPr/>
          </p:nvSpPr>
          <p:spPr>
            <a:xfrm>
              <a:off x="7050342" y="1688020"/>
              <a:ext cx="944062" cy="261610"/>
            </a:xfrm>
            <a:prstGeom prst="rect">
              <a:avLst/>
            </a:prstGeom>
            <a:noFill/>
          </p:spPr>
          <p:txBody>
            <a:bodyPr wrap="square" rtlCol="0">
              <a:spAutoFit/>
            </a:bodyPr>
            <a:lstStyle/>
            <a:p>
              <a:r>
                <a:rPr lang="en-US" sz="1100" dirty="0" smtClean="0"/>
                <a:t>Company:</a:t>
              </a:r>
              <a:endParaRPr lang="en-US" sz="1100" dirty="0"/>
            </a:p>
          </p:txBody>
        </p:sp>
        <p:sp>
          <p:nvSpPr>
            <p:cNvPr id="61" name="TextBox 60"/>
            <p:cNvSpPr txBox="1"/>
            <p:nvPr/>
          </p:nvSpPr>
          <p:spPr>
            <a:xfrm>
              <a:off x="9136487" y="1666162"/>
              <a:ext cx="1150705" cy="276999"/>
            </a:xfrm>
            <a:prstGeom prst="rect">
              <a:avLst/>
            </a:prstGeom>
            <a:noFill/>
          </p:spPr>
          <p:txBody>
            <a:bodyPr wrap="square" rtlCol="0">
              <a:spAutoFit/>
            </a:bodyPr>
            <a:lstStyle/>
            <a:p>
              <a:pPr algn="ctr"/>
              <a:r>
                <a:rPr lang="en-US" sz="1200" dirty="0" smtClean="0">
                  <a:solidFill>
                    <a:schemeClr val="bg2">
                      <a:lumMod val="50000"/>
                    </a:schemeClr>
                  </a:solidFill>
                  <a:latin typeface="+mj-lt"/>
                  <a:ea typeface="Segoe UI" panose="020B0502040204020203" pitchFamily="34" charset="0"/>
                  <a:cs typeface="Segoe UI" panose="020B0502040204020203" pitchFamily="34" charset="0"/>
                </a:rPr>
                <a:t>Timeframe: </a:t>
              </a:r>
              <a:endParaRPr lang="en-US" sz="12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78" name="TextBox 77"/>
            <p:cNvSpPr txBox="1"/>
            <p:nvPr/>
          </p:nvSpPr>
          <p:spPr>
            <a:xfrm>
              <a:off x="10054706" y="1661780"/>
              <a:ext cx="1040801" cy="276999"/>
            </a:xfrm>
            <a:prstGeom prst="rect">
              <a:avLst/>
            </a:prstGeom>
            <a:noFill/>
          </p:spPr>
          <p:txBody>
            <a:bodyPr wrap="square" rtlCol="0">
              <a:spAutoFit/>
            </a:bodyPr>
            <a:lstStyle/>
            <a:p>
              <a:r>
                <a:rPr lang="en-US" sz="12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200" dirty="0">
                <a:solidFill>
                  <a:schemeClr val="bg2">
                    <a:lumMod val="50000"/>
                  </a:schemeClr>
                </a:solidFill>
                <a:latin typeface="+mj-lt"/>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27854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
          <p:cNvSpPr txBox="1"/>
          <p:nvPr/>
        </p:nvSpPr>
        <p:spPr>
          <a:xfrm>
            <a:off x="402321" y="1139736"/>
            <a:ext cx="11705053" cy="5645265"/>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 xmlns:a16="http://schemas.microsoft.com/office/drawing/2014/main" id="{0F0915C7-6AA0-4C7B-84B5-8CD7F32D0F72}"/>
              </a:ext>
            </a:extLst>
          </p:cNvPr>
          <p:cNvSpPr>
            <a:spLocks noGrp="1"/>
          </p:cNvSpPr>
          <p:nvPr>
            <p:ph type="title"/>
          </p:nvPr>
        </p:nvSpPr>
        <p:spPr>
          <a:xfrm>
            <a:off x="115076" y="0"/>
            <a:ext cx="10497506" cy="703385"/>
          </a:xfrm>
        </p:spPr>
        <p:txBody>
          <a:bodyPr>
            <a:normAutofit/>
          </a:bodyPr>
          <a:lstStyle/>
          <a:p>
            <a:r>
              <a:rPr lang="en-IN" dirty="0" smtClean="0"/>
              <a:t>Analytical </a:t>
            </a:r>
            <a:r>
              <a:rPr lang="en-IN" dirty="0"/>
              <a:t>Platform – Snapshot </a:t>
            </a:r>
            <a:r>
              <a:rPr lang="en-IN" dirty="0" smtClean="0"/>
              <a:t>(8/9)</a:t>
            </a:r>
            <a:endParaRPr lang="en-IN" dirty="0"/>
          </a:p>
        </p:txBody>
      </p:sp>
      <p:sp>
        <p:nvSpPr>
          <p:cNvPr id="73" name="Rectangle 72"/>
          <p:cNvSpPr/>
          <p:nvPr/>
        </p:nvSpPr>
        <p:spPr>
          <a:xfrm>
            <a:off x="6106174" y="163487"/>
            <a:ext cx="1301631" cy="387192"/>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Segoe UI" panose="020B0502040204020203" pitchFamily="34" charset="0"/>
                <a:ea typeface="Segoe UI" panose="020B0502040204020203" pitchFamily="34" charset="0"/>
                <a:cs typeface="Segoe UI" panose="020B0502040204020203" pitchFamily="34" charset="0"/>
              </a:rPr>
              <a:t>ILLUSTRATIVE</a:t>
            </a:r>
          </a:p>
        </p:txBody>
      </p:sp>
      <p:sp>
        <p:nvSpPr>
          <p:cNvPr id="53" name="TextBox 4"/>
          <p:cNvSpPr txBox="1"/>
          <p:nvPr/>
        </p:nvSpPr>
        <p:spPr>
          <a:xfrm>
            <a:off x="390838" y="718126"/>
            <a:ext cx="11704180" cy="402450"/>
          </a:xfrm>
          <a:prstGeom prst="rect">
            <a:avLst/>
          </a:prstGeom>
          <a:solidFill>
            <a:schemeClr val="accent1">
              <a:lumMod val="75000"/>
            </a:schemeClr>
          </a:solidFill>
          <a:ln w="9525" cmpd="sng">
            <a:solidFill>
              <a:sysClr val="window" lastClr="FFFFFF">
                <a:shade val="50000"/>
              </a:sysClr>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400"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Fund analysis</a:t>
            </a:r>
            <a:endParaRPr kumimoji="0" lang="en-IN"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25765" y="752349"/>
            <a:ext cx="312573" cy="312573"/>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43247" y="752349"/>
            <a:ext cx="310807" cy="31257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454" y="764582"/>
            <a:ext cx="1543456" cy="348483"/>
          </a:xfrm>
          <a:prstGeom prst="rect">
            <a:avLst/>
          </a:prstGeom>
        </p:spPr>
      </p:pic>
      <p:graphicFrame>
        <p:nvGraphicFramePr>
          <p:cNvPr id="139" name="Table 138">
            <a:extLst>
              <a:ext uri="{FF2B5EF4-FFF2-40B4-BE49-F238E27FC236}">
                <a16:creationId xmlns="" xmlns:a16="http://schemas.microsoft.com/office/drawing/2014/main" id="{234BF816-35BE-486A-8E6E-2E86ECC58529}"/>
              </a:ext>
            </a:extLst>
          </p:cNvPr>
          <p:cNvGraphicFramePr>
            <a:graphicFrameLocks noGrp="1"/>
          </p:cNvGraphicFramePr>
          <p:nvPr>
            <p:extLst/>
          </p:nvPr>
        </p:nvGraphicFramePr>
        <p:xfrm>
          <a:off x="580939" y="1888202"/>
          <a:ext cx="3520006" cy="2517678"/>
        </p:xfrm>
        <a:graphic>
          <a:graphicData uri="http://schemas.openxmlformats.org/drawingml/2006/table">
            <a:tbl>
              <a:tblPr>
                <a:tableStyleId>{0505E3EF-67EA-436B-97B2-0124C06EBD24}</a:tableStyleId>
              </a:tblPr>
              <a:tblGrid>
                <a:gridCol w="1609057">
                  <a:extLst>
                    <a:ext uri="{9D8B030D-6E8A-4147-A177-3AD203B41FA5}">
                      <a16:colId xmlns="" xmlns:a16="http://schemas.microsoft.com/office/drawing/2014/main" val="1739702306"/>
                    </a:ext>
                  </a:extLst>
                </a:gridCol>
                <a:gridCol w="881629">
                  <a:extLst>
                    <a:ext uri="{9D8B030D-6E8A-4147-A177-3AD203B41FA5}">
                      <a16:colId xmlns="" xmlns:a16="http://schemas.microsoft.com/office/drawing/2014/main" val="1355721814"/>
                    </a:ext>
                  </a:extLst>
                </a:gridCol>
                <a:gridCol w="1029320"/>
              </a:tblGrid>
              <a:tr h="401223">
                <a:tc>
                  <a:txBody>
                    <a:bodyPr/>
                    <a:lstStyle/>
                    <a:p>
                      <a:pPr marL="174625" indent="0" algn="l" defTabSz="914400" rtl="0" eaLnBrk="1" fontAlgn="ctr" latinLnBrk="0" hangingPunct="1"/>
                      <a:r>
                        <a:rPr lang="en-IN" sz="1200" u="none" strike="noStrike" kern="1200" dirty="0" smtClean="0">
                          <a:effectLst/>
                        </a:rPr>
                        <a:t>Fund Holdings(Top 10)</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 Portfolio</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Market Value</a:t>
                      </a:r>
                      <a:endParaRPr lang="en-IN" sz="1200" b="1"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043481852"/>
                  </a:ext>
                </a:extLst>
              </a:tr>
              <a:tr h="187237">
                <a:tc>
                  <a:txBody>
                    <a:bodyPr/>
                    <a:lstStyle/>
                    <a:p>
                      <a:pPr marL="174625" indent="0" algn="l" defTabSz="914400" rtl="0" eaLnBrk="1" fontAlgn="ctr" latinLnBrk="0" hangingPunct="1"/>
                      <a:r>
                        <a:rPr lang="en-US" sz="1200" u="none" strike="noStrike" kern="1200" dirty="0" smtClean="0">
                          <a:effectLst/>
                        </a:rPr>
                        <a:t>Walgreens</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12.75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$26,500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926908529"/>
                  </a:ext>
                </a:extLst>
              </a:tr>
              <a:tr h="187237">
                <a:tc>
                  <a:txBody>
                    <a:bodyPr/>
                    <a:lstStyle/>
                    <a:p>
                      <a:pPr marL="174625" indent="0" algn="l" defTabSz="914400" rtl="0" eaLnBrk="1" fontAlgn="ctr" latinLnBrk="0" hangingPunct="1"/>
                      <a:r>
                        <a:rPr lang="en-US" sz="1200" u="none" strike="noStrike" kern="1200" dirty="0" smtClean="0">
                          <a:effectLst/>
                        </a:rPr>
                        <a:t>Kellogg</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$20,100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96444140"/>
                  </a:ext>
                </a:extLst>
              </a:tr>
              <a:tr h="187237">
                <a:tc>
                  <a:txBody>
                    <a:bodyPr/>
                    <a:lstStyle/>
                    <a:p>
                      <a:pPr marL="174625" indent="0" algn="l" defTabSz="914400" rtl="0" eaLnBrk="1" fontAlgn="ctr" latinLnBrk="0" hangingPunct="1"/>
                      <a:r>
                        <a:rPr lang="en-US" sz="1200" u="none" strike="noStrike" kern="1200" dirty="0" smtClean="0">
                          <a:effectLst/>
                        </a:rPr>
                        <a:t>Toyota Moto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8.34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452209249"/>
                  </a:ext>
                </a:extLst>
              </a:tr>
              <a:tr h="187237">
                <a:tc>
                  <a:txBody>
                    <a:bodyPr/>
                    <a:lstStyle/>
                    <a:p>
                      <a:pPr marL="174625" indent="0" algn="l" defTabSz="914400" rtl="0" eaLnBrk="1" fontAlgn="ctr" latinLnBrk="0" hangingPunct="1"/>
                      <a:r>
                        <a:rPr lang="en-US" sz="1200" u="none" strike="noStrike" kern="1200" dirty="0" smtClean="0">
                          <a:effectLst/>
                        </a:rPr>
                        <a:t>Lloyds banking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7.31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$18,000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67679363"/>
                  </a:ext>
                </a:extLst>
              </a:tr>
              <a:tr h="187237">
                <a:tc>
                  <a:txBody>
                    <a:bodyPr/>
                    <a:lstStyle/>
                    <a:p>
                      <a:pPr marL="174625" indent="0" algn="l" defTabSz="914400" rtl="0" eaLnBrk="1" fontAlgn="ctr" latinLnBrk="0" hangingPunct="1"/>
                      <a:r>
                        <a:rPr lang="en-US" sz="1200" u="none" strike="noStrike" kern="1200" dirty="0" smtClean="0">
                          <a:effectLst/>
                        </a:rPr>
                        <a:t>Citi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$17,800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765400196"/>
                  </a:ext>
                </a:extLst>
              </a:tr>
              <a:tr h="187237">
                <a:tc>
                  <a:txBody>
                    <a:bodyPr/>
                    <a:lstStyle/>
                    <a:p>
                      <a:pPr marL="174625" indent="0" algn="l" defTabSz="914400" rtl="0" eaLnBrk="1" fontAlgn="ctr" latinLnBrk="0" hangingPunct="1"/>
                      <a:r>
                        <a:rPr lang="en-US" sz="1200" u="none" strike="noStrike" kern="1200" dirty="0" smtClean="0">
                          <a:effectLst/>
                        </a:rPr>
                        <a:t>PepsiCo</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$15,600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3204788534"/>
                  </a:ext>
                </a:extLst>
              </a:tr>
              <a:tr h="187237">
                <a:tc>
                  <a:txBody>
                    <a:bodyPr/>
                    <a:lstStyle/>
                    <a:p>
                      <a:pPr marL="174625" indent="0" algn="l" defTabSz="914400" rtl="0" eaLnBrk="1" fontAlgn="ctr" latinLnBrk="0" hangingPunct="1"/>
                      <a:r>
                        <a:rPr lang="en-US" sz="1200" u="none" strike="noStrike" kern="1200" dirty="0" smtClean="0">
                          <a:effectLst/>
                        </a:rPr>
                        <a:t>Resmed Inc.</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$14,900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Vanguard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$13,500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Hyundai Motor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4.3</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Ford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3.9</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Cadbury</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3.8</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$9,800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bl>
          </a:graphicData>
        </a:graphic>
      </p:graphicFrame>
      <p:sp>
        <p:nvSpPr>
          <p:cNvPr id="14" name="Rounded Rectangle 13"/>
          <p:cNvSpPr/>
          <p:nvPr/>
        </p:nvSpPr>
        <p:spPr>
          <a:xfrm>
            <a:off x="1207878" y="1209835"/>
            <a:ext cx="2382487"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511531" y="1266819"/>
            <a:ext cx="944062" cy="307777"/>
          </a:xfrm>
          <a:prstGeom prst="rect">
            <a:avLst/>
          </a:prstGeom>
          <a:noFill/>
        </p:spPr>
        <p:txBody>
          <a:bodyPr wrap="square" rtlCol="0">
            <a:spAutoFit/>
          </a:bodyPr>
          <a:lstStyle/>
          <a:p>
            <a:r>
              <a:rPr lang="en-US" sz="1400" dirty="0" smtClean="0"/>
              <a:t>Fund:</a:t>
            </a:r>
            <a:endParaRPr lang="en-US" sz="1400" dirty="0"/>
          </a:p>
        </p:txBody>
      </p:sp>
      <p:sp>
        <p:nvSpPr>
          <p:cNvPr id="140" name="TextBox 139"/>
          <p:cNvSpPr txBox="1"/>
          <p:nvPr/>
        </p:nvSpPr>
        <p:spPr>
          <a:xfrm>
            <a:off x="1439223" y="1248012"/>
            <a:ext cx="2403515" cy="307777"/>
          </a:xfrm>
          <a:prstGeom prst="rect">
            <a:avLst/>
          </a:prstGeom>
          <a:noFill/>
        </p:spPr>
        <p:txBody>
          <a:bodyPr wrap="square" rtlCol="0">
            <a:spAutoFit/>
          </a:bodyPr>
          <a:lstStyle/>
          <a:p>
            <a:r>
              <a:rPr lang="en-US" sz="1400" dirty="0" smtClean="0"/>
              <a:t>Principal  XYZ fund</a:t>
            </a:r>
            <a:endParaRPr lang="en-US" sz="1400" dirty="0"/>
          </a:p>
        </p:txBody>
      </p:sp>
      <p:sp>
        <p:nvSpPr>
          <p:cNvPr id="141" name="Flowchart: Merge 140">
            <a:extLst>
              <a:ext uri="{FF2B5EF4-FFF2-40B4-BE49-F238E27FC236}">
                <a16:creationId xmlns="" xmlns:a16="http://schemas.microsoft.com/office/drawing/2014/main" id="{B56C9A61-3FB6-486F-B99F-FC1662E5CFAC}"/>
              </a:ext>
            </a:extLst>
          </p:cNvPr>
          <p:cNvSpPr/>
          <p:nvPr/>
        </p:nvSpPr>
        <p:spPr>
          <a:xfrm>
            <a:off x="3388712" y="134864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42" name="Group 141"/>
          <p:cNvGrpSpPr/>
          <p:nvPr/>
        </p:nvGrpSpPr>
        <p:grpSpPr>
          <a:xfrm>
            <a:off x="6985632" y="1221993"/>
            <a:ext cx="4718785" cy="312060"/>
            <a:chOff x="2681567" y="2157435"/>
            <a:chExt cx="4718785" cy="312060"/>
          </a:xfrm>
        </p:grpSpPr>
        <p:sp>
          <p:nvSpPr>
            <p:cNvPr id="143" name="Oval 142"/>
            <p:cNvSpPr/>
            <p:nvPr/>
          </p:nvSpPr>
          <p:spPr>
            <a:xfrm>
              <a:off x="4311983"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44" name="TextBox 143"/>
            <p:cNvSpPr txBox="1"/>
            <p:nvPr/>
          </p:nvSpPr>
          <p:spPr>
            <a:xfrm>
              <a:off x="4449168" y="2157435"/>
              <a:ext cx="731520" cy="307777"/>
            </a:xfrm>
            <a:prstGeom prst="rect">
              <a:avLst/>
            </a:prstGeom>
            <a:noFill/>
          </p:spPr>
          <p:txBody>
            <a:bodyPr wrap="square" rtlCol="0">
              <a:spAutoFit/>
            </a:bodyPr>
            <a:lstStyle/>
            <a:p>
              <a:r>
                <a:rPr lang="en-US" sz="1400" dirty="0">
                  <a:solidFill>
                    <a:schemeClr val="bg2">
                      <a:lumMod val="50000"/>
                    </a:schemeClr>
                  </a:solidFill>
                  <a:latin typeface="+mj-lt"/>
                  <a:ea typeface="Segoe UI" panose="020B0502040204020203" pitchFamily="34" charset="0"/>
                  <a:cs typeface="Segoe UI" panose="020B0502040204020203" pitchFamily="34" charset="0"/>
                </a:rPr>
                <a:t>All</a:t>
              </a:r>
            </a:p>
          </p:txBody>
        </p:sp>
        <p:sp>
          <p:nvSpPr>
            <p:cNvPr id="145" name="Oval 144"/>
            <p:cNvSpPr/>
            <p:nvPr/>
          </p:nvSpPr>
          <p:spPr>
            <a:xfrm>
              <a:off x="5277821"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46" name="TextBox 145"/>
            <p:cNvSpPr txBox="1"/>
            <p:nvPr/>
          </p:nvSpPr>
          <p:spPr>
            <a:xfrm>
              <a:off x="5404359" y="2157435"/>
              <a:ext cx="904157"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3-month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47" name="Oval 146"/>
            <p:cNvSpPr/>
            <p:nvPr/>
          </p:nvSpPr>
          <p:spPr>
            <a:xfrm>
              <a:off x="6243659"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148" name="TextBox 147"/>
            <p:cNvSpPr txBox="1"/>
            <p:nvPr/>
          </p:nvSpPr>
          <p:spPr>
            <a:xfrm>
              <a:off x="6359551" y="2157435"/>
              <a:ext cx="1040801"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51" name="TextBox 150"/>
            <p:cNvSpPr txBox="1"/>
            <p:nvPr/>
          </p:nvSpPr>
          <p:spPr>
            <a:xfrm>
              <a:off x="2681567" y="2161718"/>
              <a:ext cx="1508297" cy="307777"/>
            </a:xfrm>
            <a:prstGeom prst="rect">
              <a:avLst/>
            </a:prstGeom>
            <a:noFill/>
          </p:spPr>
          <p:txBody>
            <a:bodyPr wrap="square" rtlCol="0">
              <a:spAutoFit/>
            </a:bodyPr>
            <a:lstStyle/>
            <a:p>
              <a:pPr algn="ctr"/>
              <a:r>
                <a:rPr lang="en-US" sz="1400" b="1" dirty="0" smtClean="0">
                  <a:solidFill>
                    <a:schemeClr val="bg2">
                      <a:lumMod val="50000"/>
                    </a:schemeClr>
                  </a:solidFill>
                  <a:latin typeface="+mj-lt"/>
                  <a:ea typeface="Segoe UI" panose="020B0502040204020203" pitchFamily="34" charset="0"/>
                  <a:cs typeface="Segoe UI" panose="020B0502040204020203" pitchFamily="34" charset="0"/>
                </a:rPr>
                <a:t>Timeframe</a:t>
              </a:r>
              <a:endParaRPr lang="en-US" sz="1400" b="1" dirty="0">
                <a:solidFill>
                  <a:schemeClr val="bg2">
                    <a:lumMod val="50000"/>
                  </a:schemeClr>
                </a:solidFill>
                <a:latin typeface="+mj-lt"/>
                <a:ea typeface="Segoe UI" panose="020B0502040204020203" pitchFamily="34" charset="0"/>
                <a:cs typeface="Segoe UI" panose="020B0502040204020203" pitchFamily="34" charset="0"/>
              </a:endParaRPr>
            </a:p>
          </p:txBody>
        </p:sp>
      </p:grpSp>
      <p:sp>
        <p:nvSpPr>
          <p:cNvPr id="155" name="Rounded Rectangle 154"/>
          <p:cNvSpPr/>
          <p:nvPr/>
        </p:nvSpPr>
        <p:spPr>
          <a:xfrm>
            <a:off x="4283542" y="1190515"/>
            <a:ext cx="764358"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All</a:t>
            </a:r>
            <a:endParaRPr lang="en-US" sz="1400" dirty="0">
              <a:solidFill>
                <a:schemeClr val="bg1">
                  <a:lumMod val="50000"/>
                </a:schemeClr>
              </a:solidFill>
            </a:endParaRPr>
          </a:p>
        </p:txBody>
      </p:sp>
      <p:sp>
        <p:nvSpPr>
          <p:cNvPr id="156" name="TextBox 155"/>
          <p:cNvSpPr txBox="1"/>
          <p:nvPr/>
        </p:nvSpPr>
        <p:spPr>
          <a:xfrm>
            <a:off x="3623019" y="1232574"/>
            <a:ext cx="944062" cy="307777"/>
          </a:xfrm>
          <a:prstGeom prst="rect">
            <a:avLst/>
          </a:prstGeom>
          <a:noFill/>
        </p:spPr>
        <p:txBody>
          <a:bodyPr wrap="square" rtlCol="0">
            <a:spAutoFit/>
          </a:bodyPr>
          <a:lstStyle/>
          <a:p>
            <a:r>
              <a:rPr lang="en-US" sz="1400" dirty="0" smtClean="0"/>
              <a:t>Sector:</a:t>
            </a:r>
            <a:endParaRPr lang="en-US" sz="1400" dirty="0"/>
          </a:p>
        </p:txBody>
      </p:sp>
      <p:sp>
        <p:nvSpPr>
          <p:cNvPr id="157" name="Flowchart: Merge 156">
            <a:extLst>
              <a:ext uri="{FF2B5EF4-FFF2-40B4-BE49-F238E27FC236}">
                <a16:creationId xmlns="" xmlns:a16="http://schemas.microsoft.com/office/drawing/2014/main" id="{B56C9A61-3FB6-486F-B99F-FC1662E5CFAC}"/>
              </a:ext>
            </a:extLst>
          </p:cNvPr>
          <p:cNvSpPr/>
          <p:nvPr/>
        </p:nvSpPr>
        <p:spPr>
          <a:xfrm>
            <a:off x="4873658" y="132527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8" name="Rounded Rectangle 157"/>
          <p:cNvSpPr/>
          <p:nvPr/>
        </p:nvSpPr>
        <p:spPr>
          <a:xfrm>
            <a:off x="5968901" y="1208445"/>
            <a:ext cx="919598" cy="395760"/>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Equity</a:t>
            </a:r>
            <a:endParaRPr lang="en-US" sz="1400" dirty="0">
              <a:solidFill>
                <a:schemeClr val="bg1">
                  <a:lumMod val="50000"/>
                </a:schemeClr>
              </a:solidFill>
            </a:endParaRPr>
          </a:p>
        </p:txBody>
      </p:sp>
      <p:sp>
        <p:nvSpPr>
          <p:cNvPr id="159" name="TextBox 158"/>
          <p:cNvSpPr txBox="1"/>
          <p:nvPr/>
        </p:nvSpPr>
        <p:spPr>
          <a:xfrm>
            <a:off x="5036613" y="1247617"/>
            <a:ext cx="1386790" cy="307777"/>
          </a:xfrm>
          <a:prstGeom prst="rect">
            <a:avLst/>
          </a:prstGeom>
          <a:noFill/>
        </p:spPr>
        <p:txBody>
          <a:bodyPr wrap="square" rtlCol="0">
            <a:spAutoFit/>
          </a:bodyPr>
          <a:lstStyle/>
          <a:p>
            <a:r>
              <a:rPr lang="en-US" sz="1400" dirty="0" smtClean="0"/>
              <a:t>Asset Class</a:t>
            </a:r>
          </a:p>
        </p:txBody>
      </p:sp>
      <p:sp>
        <p:nvSpPr>
          <p:cNvPr id="160" name="Flowchart: Merge 159">
            <a:extLst>
              <a:ext uri="{FF2B5EF4-FFF2-40B4-BE49-F238E27FC236}">
                <a16:creationId xmlns="" xmlns:a16="http://schemas.microsoft.com/office/drawing/2014/main" id="{B56C9A61-3FB6-486F-B99F-FC1662E5CFAC}"/>
              </a:ext>
            </a:extLst>
          </p:cNvPr>
          <p:cNvSpPr/>
          <p:nvPr/>
        </p:nvSpPr>
        <p:spPr>
          <a:xfrm>
            <a:off x="6701920" y="1344169"/>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9" name="Chart 18"/>
          <p:cNvGraphicFramePr/>
          <p:nvPr>
            <p:extLst/>
          </p:nvPr>
        </p:nvGraphicFramePr>
        <p:xfrm>
          <a:off x="4182028" y="1738963"/>
          <a:ext cx="4311901" cy="26669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p:cNvGraphicFramePr/>
          <p:nvPr>
            <p:extLst/>
          </p:nvPr>
        </p:nvGraphicFramePr>
        <p:xfrm>
          <a:off x="8666720" y="1823634"/>
          <a:ext cx="3328009" cy="2590594"/>
        </p:xfrm>
        <a:graphic>
          <a:graphicData uri="http://schemas.openxmlformats.org/drawingml/2006/chart">
            <c:chart xmlns:c="http://schemas.openxmlformats.org/drawingml/2006/chart" xmlns:r="http://schemas.openxmlformats.org/officeDocument/2006/relationships" r:id="rId6"/>
          </a:graphicData>
        </a:graphic>
      </p:graphicFrame>
      <p:cxnSp>
        <p:nvCxnSpPr>
          <p:cNvPr id="24" name="Straight Connector 23"/>
          <p:cNvCxnSpPr/>
          <p:nvPr/>
        </p:nvCxnSpPr>
        <p:spPr>
          <a:xfrm>
            <a:off x="8508876" y="1623481"/>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199027" y="1669687"/>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482987" y="1035986"/>
            <a:ext cx="339410" cy="461665"/>
          </a:xfrm>
          <a:prstGeom prst="rect">
            <a:avLst/>
          </a:prstGeom>
          <a:noFill/>
        </p:spPr>
        <p:txBody>
          <a:bodyPr wrap="square" rtlCol="0">
            <a:spAutoFit/>
          </a:bodyPr>
          <a:lstStyle/>
          <a:p>
            <a:r>
              <a:rPr lang="en-US" sz="2400" dirty="0" smtClean="0"/>
              <a:t>.</a:t>
            </a:r>
            <a:endParaRPr lang="en-US" sz="1000" dirty="0"/>
          </a:p>
        </p:txBody>
      </p:sp>
      <p:pic>
        <p:nvPicPr>
          <p:cNvPr id="4" name="Picture 3"/>
          <p:cNvPicPr>
            <a:picLocks noChangeAspect="1"/>
          </p:cNvPicPr>
          <p:nvPr/>
        </p:nvPicPr>
        <p:blipFill>
          <a:blip r:embed="rId7"/>
          <a:stretch>
            <a:fillRect/>
          </a:stretch>
        </p:blipFill>
        <p:spPr>
          <a:xfrm>
            <a:off x="3025270" y="4736695"/>
            <a:ext cx="7353300" cy="1666875"/>
          </a:xfrm>
          <a:prstGeom prst="rect">
            <a:avLst/>
          </a:prstGeom>
        </p:spPr>
      </p:pic>
      <p:pic>
        <p:nvPicPr>
          <p:cNvPr id="83" name="Picture 8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4807832">
            <a:off x="8649700" y="5355244"/>
            <a:ext cx="429774" cy="429774"/>
          </a:xfrm>
          <a:prstGeom prst="rect">
            <a:avLst/>
          </a:prstGeom>
        </p:spPr>
      </p:pic>
    </p:spTree>
    <p:extLst>
      <p:ext uri="{BB962C8B-B14F-4D97-AF65-F5344CB8AC3E}">
        <p14:creationId xmlns:p14="http://schemas.microsoft.com/office/powerpoint/2010/main" val="246536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
          <p:cNvSpPr txBox="1"/>
          <p:nvPr/>
        </p:nvSpPr>
        <p:spPr>
          <a:xfrm>
            <a:off x="397987" y="1147230"/>
            <a:ext cx="11705053" cy="5645265"/>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 xmlns:a16="http://schemas.microsoft.com/office/drawing/2014/main" id="{0F0915C7-6AA0-4C7B-84B5-8CD7F32D0F72}"/>
              </a:ext>
            </a:extLst>
          </p:cNvPr>
          <p:cNvSpPr>
            <a:spLocks noGrp="1"/>
          </p:cNvSpPr>
          <p:nvPr>
            <p:ph type="title"/>
          </p:nvPr>
        </p:nvSpPr>
        <p:spPr>
          <a:xfrm>
            <a:off x="-5963796" y="68041"/>
            <a:ext cx="5578874" cy="328732"/>
          </a:xfrm>
        </p:spPr>
        <p:txBody>
          <a:bodyPr>
            <a:normAutofit fontScale="90000"/>
          </a:bodyPr>
          <a:lstStyle/>
          <a:p>
            <a:r>
              <a:rPr lang="en-IN" dirty="0" smtClean="0"/>
              <a:t>Analytical </a:t>
            </a:r>
            <a:r>
              <a:rPr lang="en-IN" dirty="0"/>
              <a:t>Platform – Snapshot </a:t>
            </a:r>
            <a:r>
              <a:rPr lang="en-IN" dirty="0" smtClean="0"/>
              <a:t>(5/9)</a:t>
            </a:r>
            <a:endParaRPr lang="en-IN" dirty="0"/>
          </a:p>
        </p:txBody>
      </p:sp>
      <p:sp>
        <p:nvSpPr>
          <p:cNvPr id="73" name="Rectangle 72"/>
          <p:cNvSpPr/>
          <p:nvPr/>
        </p:nvSpPr>
        <p:spPr>
          <a:xfrm>
            <a:off x="6106174" y="163487"/>
            <a:ext cx="1301631" cy="387192"/>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Segoe UI" panose="020B0502040204020203" pitchFamily="34" charset="0"/>
                <a:ea typeface="Segoe UI" panose="020B0502040204020203" pitchFamily="34" charset="0"/>
                <a:cs typeface="Segoe UI" panose="020B0502040204020203" pitchFamily="34" charset="0"/>
              </a:rPr>
              <a:t>ILLUSTRATIVE</a:t>
            </a:r>
          </a:p>
        </p:txBody>
      </p:sp>
      <p:sp>
        <p:nvSpPr>
          <p:cNvPr id="53" name="TextBox 4"/>
          <p:cNvSpPr txBox="1"/>
          <p:nvPr/>
        </p:nvSpPr>
        <p:spPr>
          <a:xfrm>
            <a:off x="390838" y="718126"/>
            <a:ext cx="11704180" cy="402450"/>
          </a:xfrm>
          <a:prstGeom prst="rect">
            <a:avLst/>
          </a:prstGeom>
          <a:solidFill>
            <a:schemeClr val="accent1">
              <a:lumMod val="75000"/>
            </a:schemeClr>
          </a:solidFill>
          <a:ln w="9525" cmpd="sng">
            <a:solidFill>
              <a:sysClr val="window" lastClr="FFFFFF">
                <a:shade val="50000"/>
              </a:sysClr>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400"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Fund analysis</a:t>
            </a:r>
            <a:endParaRPr kumimoji="0" lang="en-IN"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25765" y="752349"/>
            <a:ext cx="312573" cy="312573"/>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43247" y="752349"/>
            <a:ext cx="310807" cy="31257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454" y="764582"/>
            <a:ext cx="1543456" cy="348483"/>
          </a:xfrm>
          <a:prstGeom prst="rect">
            <a:avLst/>
          </a:prstGeom>
        </p:spPr>
      </p:pic>
      <p:graphicFrame>
        <p:nvGraphicFramePr>
          <p:cNvPr id="139" name="Table 138">
            <a:extLst>
              <a:ext uri="{FF2B5EF4-FFF2-40B4-BE49-F238E27FC236}">
                <a16:creationId xmlns="" xmlns:a16="http://schemas.microsoft.com/office/drawing/2014/main" id="{234BF816-35BE-486A-8E6E-2E86ECC58529}"/>
              </a:ext>
            </a:extLst>
          </p:cNvPr>
          <p:cNvGraphicFramePr>
            <a:graphicFrameLocks noGrp="1"/>
          </p:cNvGraphicFramePr>
          <p:nvPr>
            <p:extLst/>
          </p:nvPr>
        </p:nvGraphicFramePr>
        <p:xfrm>
          <a:off x="580939" y="1888202"/>
          <a:ext cx="3520006" cy="2517678"/>
        </p:xfrm>
        <a:graphic>
          <a:graphicData uri="http://schemas.openxmlformats.org/drawingml/2006/table">
            <a:tbl>
              <a:tblPr>
                <a:tableStyleId>{0505E3EF-67EA-436B-97B2-0124C06EBD24}</a:tableStyleId>
              </a:tblPr>
              <a:tblGrid>
                <a:gridCol w="1609057">
                  <a:extLst>
                    <a:ext uri="{9D8B030D-6E8A-4147-A177-3AD203B41FA5}">
                      <a16:colId xmlns="" xmlns:a16="http://schemas.microsoft.com/office/drawing/2014/main" val="1739702306"/>
                    </a:ext>
                  </a:extLst>
                </a:gridCol>
                <a:gridCol w="881629">
                  <a:extLst>
                    <a:ext uri="{9D8B030D-6E8A-4147-A177-3AD203B41FA5}">
                      <a16:colId xmlns="" xmlns:a16="http://schemas.microsoft.com/office/drawing/2014/main" val="1355721814"/>
                    </a:ext>
                  </a:extLst>
                </a:gridCol>
                <a:gridCol w="1029320"/>
              </a:tblGrid>
              <a:tr h="401223">
                <a:tc>
                  <a:txBody>
                    <a:bodyPr/>
                    <a:lstStyle/>
                    <a:p>
                      <a:pPr marL="174625" indent="0" algn="l" defTabSz="914400" rtl="0" eaLnBrk="1" fontAlgn="ctr" latinLnBrk="0" hangingPunct="1"/>
                      <a:r>
                        <a:rPr lang="en-IN" sz="1200" u="none" strike="noStrike" kern="1200" dirty="0" smtClean="0">
                          <a:effectLst/>
                        </a:rPr>
                        <a:t>Fund Holdings(Top 10)</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 Portfolio</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Market Value</a:t>
                      </a:r>
                      <a:endParaRPr lang="en-IN" sz="1200" b="1"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043481852"/>
                  </a:ext>
                </a:extLst>
              </a:tr>
              <a:tr h="187237">
                <a:tc>
                  <a:txBody>
                    <a:bodyPr/>
                    <a:lstStyle/>
                    <a:p>
                      <a:pPr marL="174625" indent="0" algn="l" defTabSz="914400" rtl="0" eaLnBrk="1" fontAlgn="ctr" latinLnBrk="0" hangingPunct="1"/>
                      <a:r>
                        <a:rPr lang="en-US" sz="1200" u="none" strike="noStrike" kern="1200" dirty="0" smtClean="0">
                          <a:effectLst/>
                        </a:rPr>
                        <a:t>Walgreens</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12.75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$26,500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926908529"/>
                  </a:ext>
                </a:extLst>
              </a:tr>
              <a:tr h="187237">
                <a:tc>
                  <a:txBody>
                    <a:bodyPr/>
                    <a:lstStyle/>
                    <a:p>
                      <a:pPr marL="174625" indent="0" algn="l" defTabSz="914400" rtl="0" eaLnBrk="1" fontAlgn="ctr" latinLnBrk="0" hangingPunct="1"/>
                      <a:r>
                        <a:rPr lang="en-US" sz="1200" u="none" strike="noStrike" kern="1200" dirty="0" smtClean="0">
                          <a:effectLst/>
                        </a:rPr>
                        <a:t>Kellogg</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$20,100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96444140"/>
                  </a:ext>
                </a:extLst>
              </a:tr>
              <a:tr h="187237">
                <a:tc>
                  <a:txBody>
                    <a:bodyPr/>
                    <a:lstStyle/>
                    <a:p>
                      <a:pPr marL="174625" indent="0" algn="l" defTabSz="914400" rtl="0" eaLnBrk="1" fontAlgn="ctr" latinLnBrk="0" hangingPunct="1"/>
                      <a:r>
                        <a:rPr lang="en-US" sz="1200" u="none" strike="noStrike" kern="1200" dirty="0" smtClean="0">
                          <a:effectLst/>
                        </a:rPr>
                        <a:t>Toyota Moto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8.34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452209249"/>
                  </a:ext>
                </a:extLst>
              </a:tr>
              <a:tr h="187237">
                <a:tc>
                  <a:txBody>
                    <a:bodyPr/>
                    <a:lstStyle/>
                    <a:p>
                      <a:pPr marL="174625" indent="0" algn="l" defTabSz="914400" rtl="0" eaLnBrk="1" fontAlgn="ctr" latinLnBrk="0" hangingPunct="1"/>
                      <a:r>
                        <a:rPr lang="en-US" sz="1200" u="none" strike="noStrike" kern="1200" dirty="0" smtClean="0">
                          <a:effectLst/>
                        </a:rPr>
                        <a:t>Lloyds banking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7.31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$18,000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67679363"/>
                  </a:ext>
                </a:extLst>
              </a:tr>
              <a:tr h="187237">
                <a:tc>
                  <a:txBody>
                    <a:bodyPr/>
                    <a:lstStyle/>
                    <a:p>
                      <a:pPr marL="174625" indent="0" algn="l" defTabSz="914400" rtl="0" eaLnBrk="1" fontAlgn="ctr" latinLnBrk="0" hangingPunct="1"/>
                      <a:r>
                        <a:rPr lang="en-US" sz="1200" u="none" strike="noStrike" kern="1200" dirty="0" smtClean="0">
                          <a:effectLst/>
                        </a:rPr>
                        <a:t>Citi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$17,800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765400196"/>
                  </a:ext>
                </a:extLst>
              </a:tr>
              <a:tr h="187237">
                <a:tc>
                  <a:txBody>
                    <a:bodyPr/>
                    <a:lstStyle/>
                    <a:p>
                      <a:pPr marL="174625" indent="0" algn="l" defTabSz="914400" rtl="0" eaLnBrk="1" fontAlgn="ctr" latinLnBrk="0" hangingPunct="1"/>
                      <a:r>
                        <a:rPr lang="en-US" sz="1200" u="none" strike="noStrike" kern="1200" dirty="0" smtClean="0">
                          <a:effectLst/>
                        </a:rPr>
                        <a:t>PepsiCo</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$15,600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3204788534"/>
                  </a:ext>
                </a:extLst>
              </a:tr>
              <a:tr h="187237">
                <a:tc>
                  <a:txBody>
                    <a:bodyPr/>
                    <a:lstStyle/>
                    <a:p>
                      <a:pPr marL="174625" indent="0" algn="l" defTabSz="914400" rtl="0" eaLnBrk="1" fontAlgn="ctr" latinLnBrk="0" hangingPunct="1"/>
                      <a:r>
                        <a:rPr lang="en-US" sz="1200" u="none" strike="noStrike" kern="1200" dirty="0" smtClean="0">
                          <a:effectLst/>
                        </a:rPr>
                        <a:t>Resmed Inc.</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$14,900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Vanguard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$13,500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Hyundai Motor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4.3</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Ford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3.9</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Cadbury</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3.8</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$9,800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bl>
          </a:graphicData>
        </a:graphic>
      </p:graphicFrame>
      <p:sp>
        <p:nvSpPr>
          <p:cNvPr id="14" name="Rounded Rectangle 13"/>
          <p:cNvSpPr/>
          <p:nvPr/>
        </p:nvSpPr>
        <p:spPr>
          <a:xfrm>
            <a:off x="1207878" y="1209835"/>
            <a:ext cx="2382487"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511531" y="1266819"/>
            <a:ext cx="944062" cy="307777"/>
          </a:xfrm>
          <a:prstGeom prst="rect">
            <a:avLst/>
          </a:prstGeom>
          <a:noFill/>
        </p:spPr>
        <p:txBody>
          <a:bodyPr wrap="square" rtlCol="0">
            <a:spAutoFit/>
          </a:bodyPr>
          <a:lstStyle/>
          <a:p>
            <a:r>
              <a:rPr lang="en-US" sz="1400" dirty="0" smtClean="0"/>
              <a:t>Fund:</a:t>
            </a:r>
            <a:endParaRPr lang="en-US" sz="1400" dirty="0"/>
          </a:p>
        </p:txBody>
      </p:sp>
      <p:sp>
        <p:nvSpPr>
          <p:cNvPr id="140" name="TextBox 139"/>
          <p:cNvSpPr txBox="1"/>
          <p:nvPr/>
        </p:nvSpPr>
        <p:spPr>
          <a:xfrm>
            <a:off x="1439223" y="1248012"/>
            <a:ext cx="2403515" cy="307777"/>
          </a:xfrm>
          <a:prstGeom prst="rect">
            <a:avLst/>
          </a:prstGeom>
          <a:noFill/>
        </p:spPr>
        <p:txBody>
          <a:bodyPr wrap="square" rtlCol="0">
            <a:spAutoFit/>
          </a:bodyPr>
          <a:lstStyle/>
          <a:p>
            <a:r>
              <a:rPr lang="en-US" sz="1400" dirty="0" smtClean="0"/>
              <a:t>Principal  XYZ fund</a:t>
            </a:r>
            <a:endParaRPr lang="en-US" sz="1400" dirty="0"/>
          </a:p>
        </p:txBody>
      </p:sp>
      <p:sp>
        <p:nvSpPr>
          <p:cNvPr id="141" name="Flowchart: Merge 140">
            <a:extLst>
              <a:ext uri="{FF2B5EF4-FFF2-40B4-BE49-F238E27FC236}">
                <a16:creationId xmlns="" xmlns:a16="http://schemas.microsoft.com/office/drawing/2014/main" id="{B56C9A61-3FB6-486F-B99F-FC1662E5CFAC}"/>
              </a:ext>
            </a:extLst>
          </p:cNvPr>
          <p:cNvSpPr/>
          <p:nvPr/>
        </p:nvSpPr>
        <p:spPr>
          <a:xfrm>
            <a:off x="3388712" y="134864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42" name="Group 141"/>
          <p:cNvGrpSpPr/>
          <p:nvPr/>
        </p:nvGrpSpPr>
        <p:grpSpPr>
          <a:xfrm>
            <a:off x="6985632" y="1221993"/>
            <a:ext cx="4718785" cy="312060"/>
            <a:chOff x="2681567" y="2157435"/>
            <a:chExt cx="4718785" cy="312060"/>
          </a:xfrm>
        </p:grpSpPr>
        <p:sp>
          <p:nvSpPr>
            <p:cNvPr id="143" name="Oval 142"/>
            <p:cNvSpPr/>
            <p:nvPr/>
          </p:nvSpPr>
          <p:spPr>
            <a:xfrm>
              <a:off x="4311983"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44" name="TextBox 143"/>
            <p:cNvSpPr txBox="1"/>
            <p:nvPr/>
          </p:nvSpPr>
          <p:spPr>
            <a:xfrm>
              <a:off x="4449168" y="2157435"/>
              <a:ext cx="731520" cy="307777"/>
            </a:xfrm>
            <a:prstGeom prst="rect">
              <a:avLst/>
            </a:prstGeom>
            <a:noFill/>
          </p:spPr>
          <p:txBody>
            <a:bodyPr wrap="square" rtlCol="0">
              <a:spAutoFit/>
            </a:bodyPr>
            <a:lstStyle/>
            <a:p>
              <a:r>
                <a:rPr lang="en-US" sz="1400" dirty="0">
                  <a:solidFill>
                    <a:schemeClr val="bg2">
                      <a:lumMod val="50000"/>
                    </a:schemeClr>
                  </a:solidFill>
                  <a:latin typeface="+mj-lt"/>
                  <a:ea typeface="Segoe UI" panose="020B0502040204020203" pitchFamily="34" charset="0"/>
                  <a:cs typeface="Segoe UI" panose="020B0502040204020203" pitchFamily="34" charset="0"/>
                </a:rPr>
                <a:t>All</a:t>
              </a:r>
            </a:p>
          </p:txBody>
        </p:sp>
        <p:sp>
          <p:nvSpPr>
            <p:cNvPr id="145" name="Oval 144"/>
            <p:cNvSpPr/>
            <p:nvPr/>
          </p:nvSpPr>
          <p:spPr>
            <a:xfrm>
              <a:off x="5277821"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46" name="TextBox 145"/>
            <p:cNvSpPr txBox="1"/>
            <p:nvPr/>
          </p:nvSpPr>
          <p:spPr>
            <a:xfrm>
              <a:off x="5404359" y="2157435"/>
              <a:ext cx="904157"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3-month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47" name="Oval 146"/>
            <p:cNvSpPr/>
            <p:nvPr/>
          </p:nvSpPr>
          <p:spPr>
            <a:xfrm>
              <a:off x="6243659"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148" name="TextBox 147"/>
            <p:cNvSpPr txBox="1"/>
            <p:nvPr/>
          </p:nvSpPr>
          <p:spPr>
            <a:xfrm>
              <a:off x="6359551" y="2157435"/>
              <a:ext cx="1040801"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51" name="TextBox 150"/>
            <p:cNvSpPr txBox="1"/>
            <p:nvPr/>
          </p:nvSpPr>
          <p:spPr>
            <a:xfrm>
              <a:off x="2681567" y="2161718"/>
              <a:ext cx="1508297" cy="307777"/>
            </a:xfrm>
            <a:prstGeom prst="rect">
              <a:avLst/>
            </a:prstGeom>
            <a:noFill/>
          </p:spPr>
          <p:txBody>
            <a:bodyPr wrap="square" rtlCol="0">
              <a:spAutoFit/>
            </a:bodyPr>
            <a:lstStyle/>
            <a:p>
              <a:pPr algn="ctr"/>
              <a:r>
                <a:rPr lang="en-US" sz="1400" b="1" dirty="0" smtClean="0">
                  <a:solidFill>
                    <a:schemeClr val="bg2">
                      <a:lumMod val="50000"/>
                    </a:schemeClr>
                  </a:solidFill>
                  <a:latin typeface="+mj-lt"/>
                  <a:ea typeface="Segoe UI" panose="020B0502040204020203" pitchFamily="34" charset="0"/>
                  <a:cs typeface="Segoe UI" panose="020B0502040204020203" pitchFamily="34" charset="0"/>
                </a:rPr>
                <a:t>Timeframe</a:t>
              </a:r>
              <a:endParaRPr lang="en-US" sz="1400" b="1" dirty="0">
                <a:solidFill>
                  <a:schemeClr val="bg2">
                    <a:lumMod val="50000"/>
                  </a:schemeClr>
                </a:solidFill>
                <a:latin typeface="+mj-lt"/>
                <a:ea typeface="Segoe UI" panose="020B0502040204020203" pitchFamily="34" charset="0"/>
                <a:cs typeface="Segoe UI" panose="020B0502040204020203" pitchFamily="34" charset="0"/>
              </a:endParaRPr>
            </a:p>
          </p:txBody>
        </p:sp>
      </p:grpSp>
      <p:sp>
        <p:nvSpPr>
          <p:cNvPr id="155" name="Rounded Rectangle 154"/>
          <p:cNvSpPr/>
          <p:nvPr/>
        </p:nvSpPr>
        <p:spPr>
          <a:xfrm>
            <a:off x="4283542" y="1190515"/>
            <a:ext cx="764358"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All</a:t>
            </a:r>
            <a:endParaRPr lang="en-US" sz="1400" dirty="0">
              <a:solidFill>
                <a:schemeClr val="bg1">
                  <a:lumMod val="50000"/>
                </a:schemeClr>
              </a:solidFill>
            </a:endParaRPr>
          </a:p>
        </p:txBody>
      </p:sp>
      <p:sp>
        <p:nvSpPr>
          <p:cNvPr id="156" name="TextBox 155"/>
          <p:cNvSpPr txBox="1"/>
          <p:nvPr/>
        </p:nvSpPr>
        <p:spPr>
          <a:xfrm>
            <a:off x="3623019" y="1232574"/>
            <a:ext cx="944062" cy="307777"/>
          </a:xfrm>
          <a:prstGeom prst="rect">
            <a:avLst/>
          </a:prstGeom>
          <a:noFill/>
        </p:spPr>
        <p:txBody>
          <a:bodyPr wrap="square" rtlCol="0">
            <a:spAutoFit/>
          </a:bodyPr>
          <a:lstStyle/>
          <a:p>
            <a:r>
              <a:rPr lang="en-US" sz="1400" dirty="0" smtClean="0"/>
              <a:t>Sector:</a:t>
            </a:r>
            <a:endParaRPr lang="en-US" sz="1400" dirty="0"/>
          </a:p>
        </p:txBody>
      </p:sp>
      <p:sp>
        <p:nvSpPr>
          <p:cNvPr id="157" name="Flowchart: Merge 156">
            <a:extLst>
              <a:ext uri="{FF2B5EF4-FFF2-40B4-BE49-F238E27FC236}">
                <a16:creationId xmlns="" xmlns:a16="http://schemas.microsoft.com/office/drawing/2014/main" id="{B56C9A61-3FB6-486F-B99F-FC1662E5CFAC}"/>
              </a:ext>
            </a:extLst>
          </p:cNvPr>
          <p:cNvSpPr/>
          <p:nvPr/>
        </p:nvSpPr>
        <p:spPr>
          <a:xfrm>
            <a:off x="4873658" y="132527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8" name="Rounded Rectangle 157"/>
          <p:cNvSpPr/>
          <p:nvPr/>
        </p:nvSpPr>
        <p:spPr>
          <a:xfrm>
            <a:off x="5968901" y="1208445"/>
            <a:ext cx="919598" cy="395760"/>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Equity</a:t>
            </a:r>
            <a:endParaRPr lang="en-US" sz="1400" dirty="0">
              <a:solidFill>
                <a:schemeClr val="bg1">
                  <a:lumMod val="50000"/>
                </a:schemeClr>
              </a:solidFill>
            </a:endParaRPr>
          </a:p>
        </p:txBody>
      </p:sp>
      <p:sp>
        <p:nvSpPr>
          <p:cNvPr id="159" name="TextBox 158"/>
          <p:cNvSpPr txBox="1"/>
          <p:nvPr/>
        </p:nvSpPr>
        <p:spPr>
          <a:xfrm>
            <a:off x="5036613" y="1247617"/>
            <a:ext cx="1386790" cy="307777"/>
          </a:xfrm>
          <a:prstGeom prst="rect">
            <a:avLst/>
          </a:prstGeom>
          <a:noFill/>
        </p:spPr>
        <p:txBody>
          <a:bodyPr wrap="square" rtlCol="0">
            <a:spAutoFit/>
          </a:bodyPr>
          <a:lstStyle/>
          <a:p>
            <a:r>
              <a:rPr lang="en-US" sz="1400" dirty="0" smtClean="0"/>
              <a:t>Asset Class</a:t>
            </a:r>
          </a:p>
        </p:txBody>
      </p:sp>
      <p:sp>
        <p:nvSpPr>
          <p:cNvPr id="160" name="Flowchart: Merge 159">
            <a:extLst>
              <a:ext uri="{FF2B5EF4-FFF2-40B4-BE49-F238E27FC236}">
                <a16:creationId xmlns="" xmlns:a16="http://schemas.microsoft.com/office/drawing/2014/main" id="{B56C9A61-3FB6-486F-B99F-FC1662E5CFAC}"/>
              </a:ext>
            </a:extLst>
          </p:cNvPr>
          <p:cNvSpPr/>
          <p:nvPr/>
        </p:nvSpPr>
        <p:spPr>
          <a:xfrm>
            <a:off x="6701920" y="1344169"/>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9" name="Chart 18"/>
          <p:cNvGraphicFramePr/>
          <p:nvPr>
            <p:extLst/>
          </p:nvPr>
        </p:nvGraphicFramePr>
        <p:xfrm>
          <a:off x="4182028" y="1738963"/>
          <a:ext cx="4311901" cy="2679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p:cNvGraphicFramePr/>
          <p:nvPr>
            <p:extLst/>
          </p:nvPr>
        </p:nvGraphicFramePr>
        <p:xfrm>
          <a:off x="8666720" y="1823634"/>
          <a:ext cx="3328009" cy="2590594"/>
        </p:xfrm>
        <a:graphic>
          <a:graphicData uri="http://schemas.openxmlformats.org/drawingml/2006/chart">
            <c:chart xmlns:c="http://schemas.openxmlformats.org/drawingml/2006/chart" xmlns:r="http://schemas.openxmlformats.org/officeDocument/2006/relationships" r:id="rId6"/>
          </a:graphicData>
        </a:graphic>
      </p:graphicFrame>
      <p:cxnSp>
        <p:nvCxnSpPr>
          <p:cNvPr id="24" name="Straight Connector 23"/>
          <p:cNvCxnSpPr/>
          <p:nvPr/>
        </p:nvCxnSpPr>
        <p:spPr>
          <a:xfrm>
            <a:off x="8508876" y="1623481"/>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199027" y="1669687"/>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482987" y="1035986"/>
            <a:ext cx="339410" cy="461665"/>
          </a:xfrm>
          <a:prstGeom prst="rect">
            <a:avLst/>
          </a:prstGeom>
          <a:noFill/>
        </p:spPr>
        <p:txBody>
          <a:bodyPr wrap="square" rtlCol="0">
            <a:spAutoFit/>
          </a:bodyPr>
          <a:lstStyle/>
          <a:p>
            <a:r>
              <a:rPr lang="en-US" sz="2400" dirty="0" smtClean="0"/>
              <a:t>.</a:t>
            </a:r>
            <a:endParaRPr lang="en-US" sz="1000" dirty="0"/>
          </a:p>
        </p:txBody>
      </p:sp>
      <p:graphicFrame>
        <p:nvGraphicFramePr>
          <p:cNvPr id="45" name="Table 44"/>
          <p:cNvGraphicFramePr>
            <a:graphicFrameLocks noGrp="1"/>
          </p:cNvGraphicFramePr>
          <p:nvPr>
            <p:extLst>
              <p:ext uri="{D42A27DB-BD31-4B8C-83A1-F6EECF244321}">
                <p14:modId xmlns:p14="http://schemas.microsoft.com/office/powerpoint/2010/main" val="4269636337"/>
              </p:ext>
            </p:extLst>
          </p:nvPr>
        </p:nvGraphicFramePr>
        <p:xfrm>
          <a:off x="389876" y="4844062"/>
          <a:ext cx="10924118" cy="1981638"/>
        </p:xfrm>
        <a:graphic>
          <a:graphicData uri="http://schemas.openxmlformats.org/drawingml/2006/table">
            <a:tbl>
              <a:tblPr firstRow="1" bandRow="1">
                <a:tableStyleId>{5C22544A-7EE6-4342-B048-85BDC9FD1C3A}</a:tableStyleId>
              </a:tblPr>
              <a:tblGrid>
                <a:gridCol w="5273945"/>
                <a:gridCol w="1214651"/>
                <a:gridCol w="1576211"/>
                <a:gridCol w="2859311"/>
              </a:tblGrid>
              <a:tr h="396678">
                <a:tc>
                  <a:txBody>
                    <a:bodyPr/>
                    <a:lstStyle/>
                    <a:p>
                      <a:pPr algn="ctr"/>
                      <a:r>
                        <a:rPr lang="en-US" sz="1600" b="1" kern="1200" dirty="0" smtClean="0">
                          <a:solidFill>
                            <a:schemeClr val="accent1">
                              <a:lumMod val="50000"/>
                              <a:alpha val="83000"/>
                            </a:schemeClr>
                          </a:solidFill>
                          <a:latin typeface="+mn-lt"/>
                          <a:ea typeface="+mn-ea"/>
                          <a:cs typeface="+mn-cs"/>
                        </a:rPr>
                        <a:t>CUSTOMER</a:t>
                      </a:r>
                      <a:r>
                        <a:rPr lang="en-US" sz="1600" b="1" kern="1200" baseline="0" dirty="0" smtClean="0">
                          <a:solidFill>
                            <a:schemeClr val="accent1">
                              <a:lumMod val="50000"/>
                              <a:alpha val="83000"/>
                            </a:schemeClr>
                          </a:solidFill>
                          <a:latin typeface="+mn-lt"/>
                          <a:ea typeface="+mn-ea"/>
                          <a:cs typeface="+mn-cs"/>
                        </a:rPr>
                        <a:t> EXPERIENCE </a:t>
                      </a:r>
                      <a:r>
                        <a:rPr lang="en-US" sz="1600" b="1" kern="1200" dirty="0" smtClean="0">
                          <a:solidFill>
                            <a:schemeClr val="accent1">
                              <a:lumMod val="50000"/>
                              <a:alpha val="83000"/>
                            </a:schemeClr>
                          </a:solidFill>
                          <a:latin typeface="+mn-lt"/>
                          <a:ea typeface="+mn-ea"/>
                          <a:cs typeface="+mn-cs"/>
                        </a:rPr>
                        <a:t>IMPACT</a:t>
                      </a:r>
                      <a:r>
                        <a:rPr lang="en-US" sz="1600" b="1" kern="1200" baseline="0" dirty="0" smtClean="0">
                          <a:solidFill>
                            <a:schemeClr val="accent1">
                              <a:lumMod val="50000"/>
                              <a:alpha val="83000"/>
                            </a:schemeClr>
                          </a:solidFill>
                          <a:latin typeface="+mn-lt"/>
                          <a:ea typeface="+mn-ea"/>
                          <a:cs typeface="+mn-cs"/>
                        </a:rPr>
                        <a:t> </a:t>
                      </a:r>
                      <a:r>
                        <a:rPr lang="en-US" sz="1600" b="1" kern="1200" dirty="0" smtClean="0">
                          <a:solidFill>
                            <a:schemeClr val="accent1">
                              <a:lumMod val="50000"/>
                              <a:alpha val="83000"/>
                            </a:schemeClr>
                          </a:solidFill>
                          <a:latin typeface="+mn-lt"/>
                          <a:ea typeface="+mn-ea"/>
                          <a:cs typeface="+mn-cs"/>
                        </a:rPr>
                        <a:t>INDEX</a:t>
                      </a:r>
                      <a:endParaRPr lang="en-US" sz="1600" b="1"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0.7</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1" kern="1200" dirty="0" smtClean="0">
                          <a:solidFill>
                            <a:schemeClr val="bg1">
                              <a:lumMod val="65000"/>
                            </a:schemeClr>
                          </a:solidFill>
                          <a:latin typeface="+mn-lt"/>
                          <a:ea typeface="+mn-ea"/>
                          <a:cs typeface="+mn-cs"/>
                        </a:rPr>
                        <a:t>DEMAND INDEX</a:t>
                      </a:r>
                      <a:endParaRPr lang="en-US" sz="1600" b="1" kern="1200" dirty="0">
                        <a:solidFill>
                          <a:schemeClr val="bg1">
                            <a:lumMod val="6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65000"/>
                            </a:schemeClr>
                          </a:solidFill>
                          <a:latin typeface="+mn-lt"/>
                          <a:ea typeface="+mn-ea"/>
                          <a:cs typeface="+mn-cs"/>
                        </a:rPr>
                        <a:t>SUPPLY INDEX</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400" b="0" kern="1200" dirty="0" smtClean="0">
                          <a:solidFill>
                            <a:schemeClr val="accent1">
                              <a:lumMod val="50000"/>
                              <a:alpha val="83000"/>
                            </a:schemeClr>
                          </a:solidFill>
                          <a:latin typeface="+mn-lt"/>
                          <a:ea typeface="+mn-ea"/>
                          <a:cs typeface="+mn-cs"/>
                        </a:rPr>
                        <a:t>IMPACT OF LIFESTYLE TRENDS </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dirty="0" smtClean="0">
                          <a:solidFill>
                            <a:schemeClr val="accent2">
                              <a:lumMod val="75000"/>
                            </a:schemeClr>
                          </a:solidFill>
                        </a:rPr>
                        <a:t> </a:t>
                      </a:r>
                      <a:r>
                        <a:rPr lang="en-US" sz="2000" b="1" baseline="0" dirty="0" smtClean="0">
                          <a:solidFill>
                            <a:srgbClr val="C00000"/>
                          </a:solidFill>
                        </a:rPr>
                        <a:t> </a:t>
                      </a:r>
                      <a:r>
                        <a:rPr lang="en-US" sz="2000" b="1" kern="1200" dirty="0" smtClean="0">
                          <a:solidFill>
                            <a:schemeClr val="accent2">
                              <a:lumMod val="75000"/>
                            </a:schemeClr>
                          </a:solidFill>
                          <a:latin typeface="+mn-lt"/>
                          <a:ea typeface="+mn-ea"/>
                          <a:cs typeface="+mn-cs"/>
                        </a:rPr>
                        <a:t>0.7</a:t>
                      </a:r>
                      <a:endParaRPr lang="en-US" sz="2000" b="1" kern="1200" dirty="0">
                        <a:solidFill>
                          <a:schemeClr val="accent2">
                            <a:lumMod val="7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0.4</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0.7</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400" b="0" kern="1200" dirty="0" smtClean="0">
                          <a:solidFill>
                            <a:schemeClr val="accent1">
                              <a:lumMod val="50000"/>
                              <a:alpha val="83000"/>
                            </a:schemeClr>
                          </a:solidFill>
                          <a:latin typeface="+mn-lt"/>
                          <a:ea typeface="+mn-ea"/>
                          <a:cs typeface="+mn-cs"/>
                        </a:rPr>
                        <a:t>BRAND PERCEPTION ON SOCIAL MEDIA IN NA</a:t>
                      </a:r>
                      <a:endParaRPr lang="en-US" sz="14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0.7</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400" b="0" kern="1200" dirty="0" smtClean="0">
                          <a:solidFill>
                            <a:schemeClr val="accent1">
                              <a:lumMod val="50000"/>
                              <a:alpha val="83000"/>
                            </a:schemeClr>
                          </a:solidFill>
                          <a:latin typeface="+mn-lt"/>
                          <a:ea typeface="+mn-ea"/>
                          <a:cs typeface="+mn-cs"/>
                        </a:rPr>
                        <a:t>IMPACT OF PERSONALIZATION</a:t>
                      </a:r>
                      <a:endParaRPr lang="en-US" sz="14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0.8</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400" b="0" kern="1200" dirty="0" smtClean="0">
                          <a:solidFill>
                            <a:schemeClr val="accent1">
                              <a:lumMod val="50000"/>
                              <a:alpha val="83000"/>
                            </a:schemeClr>
                          </a:solidFill>
                          <a:latin typeface="+mn-lt"/>
                          <a:ea typeface="+mn-ea"/>
                          <a:cs typeface="+mn-cs"/>
                        </a:rPr>
                        <a:t>IMPACT OF DIGITILIZATION </a:t>
                      </a:r>
                      <a:endParaRPr lang="en-US" sz="14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0.6</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Oval 45">
            <a:extLst>
              <a:ext uri="{FF2B5EF4-FFF2-40B4-BE49-F238E27FC236}">
                <a16:creationId xmlns:a16="http://schemas.microsoft.com/office/drawing/2014/main" xmlns="" id="{D04435FB-E098-4129-866C-BB183977FAB0}"/>
              </a:ext>
            </a:extLst>
          </p:cNvPr>
          <p:cNvSpPr>
            <a:spLocks noChangeAspect="1"/>
          </p:cNvSpPr>
          <p:nvPr/>
        </p:nvSpPr>
        <p:spPr>
          <a:xfrm>
            <a:off x="6295293" y="4917628"/>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7" name="Oval 46">
            <a:extLst>
              <a:ext uri="{FF2B5EF4-FFF2-40B4-BE49-F238E27FC236}">
                <a16:creationId xmlns:a16="http://schemas.microsoft.com/office/drawing/2014/main" xmlns="" id="{D04435FB-E098-4129-866C-BB183977FAB0}"/>
              </a:ext>
            </a:extLst>
          </p:cNvPr>
          <p:cNvSpPr>
            <a:spLocks noChangeAspect="1"/>
          </p:cNvSpPr>
          <p:nvPr/>
        </p:nvSpPr>
        <p:spPr>
          <a:xfrm>
            <a:off x="6289086" y="5308755"/>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8" name="Oval 47">
            <a:extLst>
              <a:ext uri="{FF2B5EF4-FFF2-40B4-BE49-F238E27FC236}">
                <a16:creationId xmlns:a16="http://schemas.microsoft.com/office/drawing/2014/main" xmlns="" id="{D04435FB-E098-4129-866C-BB183977FAB0}"/>
              </a:ext>
            </a:extLst>
          </p:cNvPr>
          <p:cNvSpPr>
            <a:spLocks noChangeAspect="1"/>
          </p:cNvSpPr>
          <p:nvPr/>
        </p:nvSpPr>
        <p:spPr>
          <a:xfrm>
            <a:off x="6300808" y="5714373"/>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9" name="Oval 48">
            <a:extLst>
              <a:ext uri="{FF2B5EF4-FFF2-40B4-BE49-F238E27FC236}">
                <a16:creationId xmlns:a16="http://schemas.microsoft.com/office/drawing/2014/main" xmlns="" id="{D04435FB-E098-4129-866C-BB183977FAB0}"/>
              </a:ext>
            </a:extLst>
          </p:cNvPr>
          <p:cNvSpPr>
            <a:spLocks noChangeAspect="1"/>
          </p:cNvSpPr>
          <p:nvPr/>
        </p:nvSpPr>
        <p:spPr>
          <a:xfrm>
            <a:off x="6318874" y="6119990"/>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50" name="Oval 49">
            <a:extLst>
              <a:ext uri="{FF2B5EF4-FFF2-40B4-BE49-F238E27FC236}">
                <a16:creationId xmlns:a16="http://schemas.microsoft.com/office/drawing/2014/main" xmlns="" id="{D04435FB-E098-4129-866C-BB183977FAB0}"/>
              </a:ext>
            </a:extLst>
          </p:cNvPr>
          <p:cNvSpPr>
            <a:spLocks noChangeAspect="1"/>
          </p:cNvSpPr>
          <p:nvPr/>
        </p:nvSpPr>
        <p:spPr>
          <a:xfrm>
            <a:off x="6326735" y="6497471"/>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68" name="Rounded Rectangle 67"/>
          <p:cNvSpPr/>
          <p:nvPr/>
        </p:nvSpPr>
        <p:spPr>
          <a:xfrm>
            <a:off x="1198599" y="4630113"/>
            <a:ext cx="1283305" cy="247012"/>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PepsiCo</a:t>
            </a:r>
            <a:endParaRPr lang="en-US" sz="1100" dirty="0"/>
          </a:p>
        </p:txBody>
      </p:sp>
      <p:sp>
        <p:nvSpPr>
          <p:cNvPr id="76" name="TextBox 75"/>
          <p:cNvSpPr txBox="1"/>
          <p:nvPr/>
        </p:nvSpPr>
        <p:spPr>
          <a:xfrm>
            <a:off x="511916" y="4617304"/>
            <a:ext cx="944062" cy="261610"/>
          </a:xfrm>
          <a:prstGeom prst="rect">
            <a:avLst/>
          </a:prstGeom>
          <a:noFill/>
        </p:spPr>
        <p:txBody>
          <a:bodyPr wrap="square" rtlCol="0">
            <a:spAutoFit/>
          </a:bodyPr>
          <a:lstStyle/>
          <a:p>
            <a:r>
              <a:rPr lang="en-US" sz="1100" dirty="0" smtClean="0"/>
              <a:t>Company:</a:t>
            </a:r>
            <a:endParaRPr lang="en-US" sz="1100" dirty="0"/>
          </a:p>
        </p:txBody>
      </p:sp>
      <p:sp>
        <p:nvSpPr>
          <p:cNvPr id="77" name="Flowchart: Merge 76">
            <a:extLst>
              <a:ext uri="{FF2B5EF4-FFF2-40B4-BE49-F238E27FC236}">
                <a16:creationId xmlns:a16="http://schemas.microsoft.com/office/drawing/2014/main" xmlns="" id="{B56C9A61-3FB6-486F-B99F-FC1662E5CFAC}"/>
              </a:ext>
            </a:extLst>
          </p:cNvPr>
          <p:cNvSpPr/>
          <p:nvPr/>
        </p:nvSpPr>
        <p:spPr>
          <a:xfrm>
            <a:off x="2321985" y="4695710"/>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80" name="Title 1">
            <a:extLst>
              <a:ext uri="{FF2B5EF4-FFF2-40B4-BE49-F238E27FC236}">
                <a16:creationId xmlns="" xmlns:a16="http://schemas.microsoft.com/office/drawing/2014/main" id="{0F0915C7-6AA0-4C7B-84B5-8CD7F32D0F72}"/>
              </a:ext>
            </a:extLst>
          </p:cNvPr>
          <p:cNvSpPr txBox="1">
            <a:spLocks/>
          </p:cNvSpPr>
          <p:nvPr/>
        </p:nvSpPr>
        <p:spPr>
          <a:xfrm>
            <a:off x="115076" y="0"/>
            <a:ext cx="10497506" cy="703385"/>
          </a:xfrm>
          <a:prstGeom prst="rect">
            <a:avLst/>
          </a:prstGeom>
          <a:solidFill>
            <a:schemeClr val="bg1"/>
          </a:solidFill>
        </p:spPr>
        <p:txBody>
          <a:bodyPr vert="horz" wrap="none" lIns="72000" tIns="0" rIns="72000" bIns="0" rtlCol="0" anchor="ctr">
            <a:normAutofit/>
          </a:bodyPr>
          <a:lstStyle>
            <a:lvl1pPr algn="l" defTabSz="914400" rtl="0" eaLnBrk="1" latinLnBrk="0" hangingPunct="1">
              <a:lnSpc>
                <a:spcPct val="100000"/>
              </a:lnSpc>
              <a:spcBef>
                <a:spcPct val="0"/>
              </a:spcBef>
              <a:buNone/>
              <a:defRPr sz="2800" kern="1200">
                <a:solidFill>
                  <a:srgbClr val="095879"/>
                </a:solidFill>
                <a:latin typeface="Segoe UI Semibold" panose="020B0702040204020203" pitchFamily="34" charset="0"/>
                <a:ea typeface="+mj-ea"/>
                <a:cs typeface="+mj-cs"/>
              </a:defRPr>
            </a:lvl1pPr>
          </a:lstStyle>
          <a:p>
            <a:r>
              <a:rPr lang="en-IN" dirty="0" smtClean="0"/>
              <a:t>Analytical Platform – Snapshot (9/9)</a:t>
            </a:r>
            <a:endParaRPr lang="en-IN" dirty="0"/>
          </a:p>
        </p:txBody>
      </p:sp>
    </p:spTree>
    <p:extLst>
      <p:ext uri="{BB962C8B-B14F-4D97-AF65-F5344CB8AC3E}">
        <p14:creationId xmlns:p14="http://schemas.microsoft.com/office/powerpoint/2010/main" val="821329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
          <p:cNvSpPr txBox="1"/>
          <p:nvPr/>
        </p:nvSpPr>
        <p:spPr>
          <a:xfrm>
            <a:off x="389962" y="1169370"/>
            <a:ext cx="11705053" cy="5645265"/>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 xmlns:a16="http://schemas.microsoft.com/office/drawing/2014/main" id="{0F0915C7-6AA0-4C7B-84B5-8CD7F32D0F72}"/>
              </a:ext>
            </a:extLst>
          </p:cNvPr>
          <p:cNvSpPr>
            <a:spLocks noGrp="1"/>
          </p:cNvSpPr>
          <p:nvPr>
            <p:ph type="title"/>
          </p:nvPr>
        </p:nvSpPr>
        <p:spPr>
          <a:xfrm>
            <a:off x="115076" y="0"/>
            <a:ext cx="10497506" cy="703385"/>
          </a:xfrm>
        </p:spPr>
        <p:txBody>
          <a:bodyPr>
            <a:normAutofit/>
          </a:bodyPr>
          <a:lstStyle/>
          <a:p>
            <a:r>
              <a:rPr lang="en-IN" dirty="0" smtClean="0"/>
              <a:t>Analytical </a:t>
            </a:r>
            <a:r>
              <a:rPr lang="en-IN" dirty="0"/>
              <a:t>Platform </a:t>
            </a:r>
          </a:p>
        </p:txBody>
      </p:sp>
      <p:sp>
        <p:nvSpPr>
          <p:cNvPr id="73" name="Rectangle 72"/>
          <p:cNvSpPr/>
          <p:nvPr/>
        </p:nvSpPr>
        <p:spPr>
          <a:xfrm>
            <a:off x="6106174" y="163487"/>
            <a:ext cx="1301631" cy="387192"/>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Segoe UI" panose="020B0502040204020203" pitchFamily="34" charset="0"/>
                <a:ea typeface="Segoe UI" panose="020B0502040204020203" pitchFamily="34" charset="0"/>
                <a:cs typeface="Segoe UI" panose="020B0502040204020203" pitchFamily="34" charset="0"/>
              </a:rPr>
              <a:t>ILLUSTRATIVE</a:t>
            </a:r>
          </a:p>
        </p:txBody>
      </p:sp>
      <p:sp>
        <p:nvSpPr>
          <p:cNvPr id="53" name="TextBox 4"/>
          <p:cNvSpPr txBox="1"/>
          <p:nvPr/>
        </p:nvSpPr>
        <p:spPr>
          <a:xfrm>
            <a:off x="390838" y="718126"/>
            <a:ext cx="11704180" cy="402450"/>
          </a:xfrm>
          <a:prstGeom prst="rect">
            <a:avLst/>
          </a:prstGeom>
          <a:solidFill>
            <a:schemeClr val="accent1">
              <a:lumMod val="75000"/>
            </a:schemeClr>
          </a:solidFill>
          <a:ln w="9525" cmpd="sng">
            <a:solidFill>
              <a:sysClr val="window" lastClr="FFFFFF">
                <a:shade val="50000"/>
              </a:sysClr>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400" kern="0" noProof="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External data analysis - Snapshot</a:t>
            </a:r>
            <a:endParaRPr kumimoji="0" lang="en-IN"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25765" y="752349"/>
            <a:ext cx="312573" cy="312573"/>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43247" y="752349"/>
            <a:ext cx="310807" cy="31257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454" y="764582"/>
            <a:ext cx="1543456" cy="348483"/>
          </a:xfrm>
          <a:prstGeom prst="rect">
            <a:avLst/>
          </a:prstGeom>
        </p:spPr>
      </p:pic>
      <p:grpSp>
        <p:nvGrpSpPr>
          <p:cNvPr id="11" name="Group 10"/>
          <p:cNvGrpSpPr/>
          <p:nvPr/>
        </p:nvGrpSpPr>
        <p:grpSpPr>
          <a:xfrm>
            <a:off x="2536330" y="1794789"/>
            <a:ext cx="6568110" cy="2184357"/>
            <a:chOff x="2684248" y="2496089"/>
            <a:chExt cx="6568110" cy="2184357"/>
          </a:xfrm>
        </p:grpSpPr>
        <p:cxnSp>
          <p:nvCxnSpPr>
            <p:cNvPr id="12" name="Straight Connector 11"/>
            <p:cNvCxnSpPr/>
            <p:nvPr/>
          </p:nvCxnSpPr>
          <p:spPr>
            <a:xfrm>
              <a:off x="5346974" y="2691139"/>
              <a:ext cx="0" cy="175628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6863" y="2691139"/>
              <a:ext cx="0" cy="175628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50695" y="2742485"/>
              <a:ext cx="5504214" cy="1936246"/>
            </a:xfrm>
            <a:prstGeom prst="rect">
              <a:avLst/>
            </a:prstGeom>
            <a:solidFill>
              <a:schemeClr val="bg1">
                <a:lumMod val="9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2750974" y="2496089"/>
              <a:ext cx="6501384" cy="246221"/>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pPr algn="ctr"/>
              <a:r>
                <a:rPr lang="en-US" sz="10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External data analysis</a:t>
              </a:r>
              <a:endParaRPr lang="en-US" sz="10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 xmlns:a16="http://schemas.microsoft.com/office/drawing/2014/main" id="{7ADDC2D3-E81D-4117-B6F6-C6063BD72E71}"/>
                </a:ext>
              </a:extLst>
            </p:cNvPr>
            <p:cNvSpPr/>
            <p:nvPr/>
          </p:nvSpPr>
          <p:spPr>
            <a:xfrm>
              <a:off x="5474194" y="2760206"/>
              <a:ext cx="3772473" cy="1920240"/>
            </a:xfrm>
            <a:prstGeom prst="rect">
              <a:avLst/>
            </a:prstGeom>
            <a:solidFill>
              <a:schemeClr val="bg2">
                <a:lumMod val="9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Segoe UI" panose="020B0502040204020203" pitchFamily="34" charset="0"/>
                <a:ea typeface="Segoe UI" panose="020B0502040204020203" pitchFamily="34" charset="0"/>
                <a:cs typeface="Segoe UI" panose="020B0502040204020203" pitchFamily="34" charset="0"/>
              </a:endParaRPr>
            </a:p>
          </p:txBody>
        </p:sp>
        <p:sp>
          <p:nvSpPr>
            <p:cNvPr id="18" name="Rectangle 17">
              <a:extLst>
                <a:ext uri="{FF2B5EF4-FFF2-40B4-BE49-F238E27FC236}">
                  <a16:creationId xmlns="" xmlns:a16="http://schemas.microsoft.com/office/drawing/2014/main" id="{D39086D5-9B3B-4D61-959E-ED6990C1E36F}"/>
                </a:ext>
              </a:extLst>
            </p:cNvPr>
            <p:cNvSpPr/>
            <p:nvPr/>
          </p:nvSpPr>
          <p:spPr>
            <a:xfrm>
              <a:off x="2750006" y="2769232"/>
              <a:ext cx="2716627" cy="1911096"/>
            </a:xfrm>
            <a:prstGeom prst="rect">
              <a:avLst/>
            </a:prstGeom>
            <a:solidFill>
              <a:srgbClr val="31635C">
                <a:alpha val="50196"/>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ea typeface="Segoe UI" panose="020B0502040204020203" pitchFamily="34" charset="0"/>
                <a:cs typeface="Segoe UI" panose="020B0502040204020203" pitchFamily="34" charset="0"/>
              </a:endParaRPr>
            </a:p>
          </p:txBody>
        </p:sp>
        <p:cxnSp>
          <p:nvCxnSpPr>
            <p:cNvPr id="19" name="Straight Connector 18"/>
            <p:cNvCxnSpPr/>
            <p:nvPr/>
          </p:nvCxnSpPr>
          <p:spPr>
            <a:xfrm>
              <a:off x="2744425" y="3156790"/>
              <a:ext cx="650138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86874" y="2809730"/>
              <a:ext cx="1802312" cy="253916"/>
            </a:xfrm>
            <a:prstGeom prst="rect">
              <a:avLst/>
            </a:prstGeom>
            <a:noFill/>
          </p:spPr>
          <p:txBody>
            <a:bodyPr wrap="square" rtlCol="0">
              <a:spAutoFit/>
            </a:bodyPr>
            <a:lstStyle/>
            <a:p>
              <a:r>
                <a:rPr lang="en-US" sz="1050" dirty="0" smtClean="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Impact area</a:t>
              </a:r>
              <a:endParaRPr lang="en-US" sz="8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1" name="Group 20">
              <a:extLst>
                <a:ext uri="{FF2B5EF4-FFF2-40B4-BE49-F238E27FC236}">
                  <a16:creationId xmlns="" xmlns:a16="http://schemas.microsoft.com/office/drawing/2014/main" id="{2C98DE00-8367-4F76-822C-9AE9602685D1}"/>
                </a:ext>
              </a:extLst>
            </p:cNvPr>
            <p:cNvGrpSpPr/>
            <p:nvPr/>
          </p:nvGrpSpPr>
          <p:grpSpPr>
            <a:xfrm>
              <a:off x="3052082" y="3208067"/>
              <a:ext cx="2036451" cy="1336075"/>
              <a:chOff x="3259293" y="2833520"/>
              <a:chExt cx="2036451" cy="1336075"/>
            </a:xfrm>
          </p:grpSpPr>
          <p:sp>
            <p:nvSpPr>
              <p:cNvPr id="95" name="TextBox 94"/>
              <p:cNvSpPr txBox="1"/>
              <p:nvPr/>
            </p:nvSpPr>
            <p:spPr>
              <a:xfrm>
                <a:off x="3259296" y="2833520"/>
                <a:ext cx="2036448" cy="338554"/>
              </a:xfrm>
              <a:prstGeom prst="rect">
                <a:avLst/>
              </a:prstGeom>
              <a:noFill/>
            </p:spPr>
            <p:txBody>
              <a:bodyPr wrap="square" rtlCol="0">
                <a:spAutoFit/>
              </a:bodyPr>
              <a:lstStyle/>
              <a:p>
                <a:r>
                  <a:rPr lang="en-US" sz="800" dirty="0">
                    <a:solidFill>
                      <a:schemeClr val="bg1"/>
                    </a:solidFill>
                    <a:latin typeface="Segoe UI" panose="020B0502040204020203" pitchFamily="34" charset="0"/>
                    <a:ea typeface="Segoe UI" panose="020B0502040204020203" pitchFamily="34" charset="0"/>
                    <a:cs typeface="Segoe UI" panose="020B0502040204020203" pitchFamily="34" charset="0"/>
                  </a:rPr>
                  <a:t>BRAND PERCEPTION AS HEALTH FOOD IN NORTH AMERICA</a:t>
                </a:r>
              </a:p>
            </p:txBody>
          </p:sp>
          <p:sp>
            <p:nvSpPr>
              <p:cNvPr id="96" name="TextBox 95"/>
              <p:cNvSpPr txBox="1"/>
              <p:nvPr/>
            </p:nvSpPr>
            <p:spPr>
              <a:xfrm>
                <a:off x="3259294" y="3166027"/>
                <a:ext cx="1953709" cy="338554"/>
              </a:xfrm>
              <a:prstGeom prst="rect">
                <a:avLst/>
              </a:prstGeom>
              <a:noFill/>
            </p:spPr>
            <p:txBody>
              <a:bodyPr wrap="square" rtlCol="0">
                <a:spAutoFit/>
              </a:bodyPr>
              <a:lstStyle/>
              <a:p>
                <a:r>
                  <a:rPr lang="en-US" sz="800" dirty="0">
                    <a:solidFill>
                      <a:schemeClr val="bg1"/>
                    </a:solidFill>
                    <a:latin typeface="Segoe UI" panose="020B0502040204020203" pitchFamily="34" charset="0"/>
                    <a:ea typeface="Segoe UI" panose="020B0502040204020203" pitchFamily="34" charset="0"/>
                    <a:cs typeface="Segoe UI" panose="020B0502040204020203" pitchFamily="34" charset="0"/>
                  </a:rPr>
                  <a:t>ADHERENCE TO ENVIRONMENTAL INITIATIVES</a:t>
                </a:r>
              </a:p>
            </p:txBody>
          </p:sp>
          <p:sp>
            <p:nvSpPr>
              <p:cNvPr id="97" name="TextBox 96"/>
              <p:cNvSpPr txBox="1"/>
              <p:nvPr/>
            </p:nvSpPr>
            <p:spPr>
              <a:xfrm>
                <a:off x="3259294" y="3498534"/>
                <a:ext cx="1918201" cy="338554"/>
              </a:xfrm>
              <a:prstGeom prst="rect">
                <a:avLst/>
              </a:prstGeom>
              <a:noFill/>
            </p:spPr>
            <p:txBody>
              <a:bodyPr wrap="square" rtlCol="0">
                <a:spAutoFit/>
              </a:bodyPr>
              <a:lstStyle/>
              <a:p>
                <a:r>
                  <a:rPr lang="en-US" sz="800" dirty="0">
                    <a:solidFill>
                      <a:schemeClr val="bg1"/>
                    </a:solidFill>
                    <a:latin typeface="Segoe UI" panose="020B0502040204020203" pitchFamily="34" charset="0"/>
                    <a:ea typeface="Segoe UI" panose="020B0502040204020203" pitchFamily="34" charset="0"/>
                    <a:cs typeface="Segoe UI" panose="020B0502040204020203" pitchFamily="34" charset="0"/>
                  </a:rPr>
                  <a:t>IMPACT OF POTATOES’S COST ON PROFITABILITY</a:t>
                </a:r>
              </a:p>
            </p:txBody>
          </p:sp>
          <p:sp>
            <p:nvSpPr>
              <p:cNvPr id="98" name="TextBox 97"/>
              <p:cNvSpPr txBox="1"/>
              <p:nvPr/>
            </p:nvSpPr>
            <p:spPr>
              <a:xfrm>
                <a:off x="3259293" y="3831041"/>
                <a:ext cx="1939955" cy="338554"/>
              </a:xfrm>
              <a:prstGeom prst="rect">
                <a:avLst/>
              </a:prstGeom>
              <a:noFill/>
            </p:spPr>
            <p:txBody>
              <a:bodyPr wrap="square" rtlCol="0">
                <a:spAutoFit/>
              </a:bodyPr>
              <a:lstStyle/>
              <a:p>
                <a:r>
                  <a:rPr lang="en-US" sz="800" dirty="0">
                    <a:solidFill>
                      <a:schemeClr val="bg1"/>
                    </a:solidFill>
                    <a:latin typeface="Segoe UI" panose="020B0502040204020203" pitchFamily="34" charset="0"/>
                    <a:ea typeface="Segoe UI" panose="020B0502040204020203" pitchFamily="34" charset="0"/>
                    <a:cs typeface="Segoe UI" panose="020B0502040204020203" pitchFamily="34" charset="0"/>
                  </a:rPr>
                  <a:t>IMPACT OF INFLATION ON DEMAND DRIVERS IN APAC</a:t>
                </a:r>
              </a:p>
            </p:txBody>
          </p:sp>
        </p:grpSp>
        <p:sp>
          <p:nvSpPr>
            <p:cNvPr id="22" name="TextBox 21">
              <a:extLst>
                <a:ext uri="{FF2B5EF4-FFF2-40B4-BE49-F238E27FC236}">
                  <a16:creationId xmlns="" xmlns:a16="http://schemas.microsoft.com/office/drawing/2014/main" id="{BA21F2A9-0759-4026-B5D1-1F76B01C187B}"/>
                </a:ext>
              </a:extLst>
            </p:cNvPr>
            <p:cNvSpPr txBox="1"/>
            <p:nvPr/>
          </p:nvSpPr>
          <p:spPr>
            <a:xfrm>
              <a:off x="7183601" y="2824560"/>
              <a:ext cx="746992" cy="246221"/>
            </a:xfrm>
            <a:prstGeom prst="rect">
              <a:avLst/>
            </a:prstGeom>
            <a:noFill/>
          </p:spPr>
          <p:txBody>
            <a:bodyPr wrap="square" rtlCol="0">
              <a:spAutoFit/>
            </a:bodyPr>
            <a:lstStyle/>
            <a:p>
              <a:pPr algn="ctr"/>
              <a:r>
                <a:rPr lang="en-US" sz="10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Region</a:t>
              </a:r>
              <a:endParaRPr lang="en-US" sz="10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3" name="Group 22">
              <a:extLst>
                <a:ext uri="{FF2B5EF4-FFF2-40B4-BE49-F238E27FC236}">
                  <a16:creationId xmlns="" xmlns:a16="http://schemas.microsoft.com/office/drawing/2014/main" id="{AB61028B-98DF-48E2-916B-AE3A9D86B76D}"/>
                </a:ext>
              </a:extLst>
            </p:cNvPr>
            <p:cNvGrpSpPr/>
            <p:nvPr/>
          </p:nvGrpSpPr>
          <p:grpSpPr>
            <a:xfrm>
              <a:off x="2767591" y="3232653"/>
              <a:ext cx="288002" cy="1212965"/>
              <a:chOff x="2974802" y="2858106"/>
              <a:chExt cx="288002" cy="1212965"/>
            </a:xfrm>
          </p:grpSpPr>
          <p:sp>
            <p:nvSpPr>
              <p:cNvPr id="91" name="TextBox 90">
                <a:extLst>
                  <a:ext uri="{FF2B5EF4-FFF2-40B4-BE49-F238E27FC236}">
                    <a16:creationId xmlns="" xmlns:a16="http://schemas.microsoft.com/office/drawing/2014/main" id="{83460D3C-089F-4A62-8B58-995D584927AD}"/>
                  </a:ext>
                </a:extLst>
              </p:cNvPr>
              <p:cNvSpPr txBox="1"/>
              <p:nvPr/>
            </p:nvSpPr>
            <p:spPr>
              <a:xfrm>
                <a:off x="2974804" y="2858106"/>
                <a:ext cx="288000" cy="215444"/>
              </a:xfrm>
              <a:prstGeom prst="rect">
                <a:avLst/>
              </a:prstGeom>
              <a:noFill/>
            </p:spPr>
            <p:txBody>
              <a:bodyPr wrap="square" rtlCol="0">
                <a:spAutoFit/>
              </a:bodyPr>
              <a:lstStyle/>
              <a:p>
                <a:r>
                  <a:rPr lang="en-US" sz="8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1</a:t>
                </a:r>
              </a:p>
            </p:txBody>
          </p:sp>
          <p:sp>
            <p:nvSpPr>
              <p:cNvPr id="92" name="TextBox 91">
                <a:extLst>
                  <a:ext uri="{FF2B5EF4-FFF2-40B4-BE49-F238E27FC236}">
                    <a16:creationId xmlns="" xmlns:a16="http://schemas.microsoft.com/office/drawing/2014/main" id="{D2AD927A-15A0-4865-958A-8E8C6AFF2DE9}"/>
                  </a:ext>
                </a:extLst>
              </p:cNvPr>
              <p:cNvSpPr txBox="1"/>
              <p:nvPr/>
            </p:nvSpPr>
            <p:spPr>
              <a:xfrm>
                <a:off x="2974803" y="3190613"/>
                <a:ext cx="288000" cy="215444"/>
              </a:xfrm>
              <a:prstGeom prst="rect">
                <a:avLst/>
              </a:prstGeom>
              <a:noFill/>
            </p:spPr>
            <p:txBody>
              <a:bodyPr wrap="square" rtlCol="0">
                <a:spAutoFit/>
              </a:bodyPr>
              <a:lstStyle/>
              <a:p>
                <a:r>
                  <a:rPr lang="en-US" sz="8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2</a:t>
                </a:r>
              </a:p>
            </p:txBody>
          </p:sp>
          <p:sp>
            <p:nvSpPr>
              <p:cNvPr id="93" name="TextBox 92">
                <a:extLst>
                  <a:ext uri="{FF2B5EF4-FFF2-40B4-BE49-F238E27FC236}">
                    <a16:creationId xmlns="" xmlns:a16="http://schemas.microsoft.com/office/drawing/2014/main" id="{DE0DD204-B86D-49AB-B6B6-E0AA184CADAC}"/>
                  </a:ext>
                </a:extLst>
              </p:cNvPr>
              <p:cNvSpPr txBox="1"/>
              <p:nvPr/>
            </p:nvSpPr>
            <p:spPr>
              <a:xfrm>
                <a:off x="2974803" y="3523120"/>
                <a:ext cx="288000" cy="215444"/>
              </a:xfrm>
              <a:prstGeom prst="rect">
                <a:avLst/>
              </a:prstGeom>
              <a:noFill/>
            </p:spPr>
            <p:txBody>
              <a:bodyPr wrap="square" rtlCol="0">
                <a:spAutoFit/>
              </a:bodyPr>
              <a:lstStyle/>
              <a:p>
                <a:r>
                  <a:rPr lang="en-IN" sz="8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3</a:t>
                </a:r>
                <a:endParaRPr lang="en-US" sz="8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94" name="TextBox 93">
                <a:extLst>
                  <a:ext uri="{FF2B5EF4-FFF2-40B4-BE49-F238E27FC236}">
                    <a16:creationId xmlns="" xmlns:a16="http://schemas.microsoft.com/office/drawing/2014/main" id="{B2F3F42A-C10D-463E-B9A9-CDA14E467A46}"/>
                  </a:ext>
                </a:extLst>
              </p:cNvPr>
              <p:cNvSpPr txBox="1"/>
              <p:nvPr/>
            </p:nvSpPr>
            <p:spPr>
              <a:xfrm>
                <a:off x="2974802" y="3855627"/>
                <a:ext cx="288000" cy="215444"/>
              </a:xfrm>
              <a:prstGeom prst="rect">
                <a:avLst/>
              </a:prstGeom>
              <a:noFill/>
            </p:spPr>
            <p:txBody>
              <a:bodyPr wrap="square" rtlCol="0">
                <a:spAutoFit/>
              </a:bodyPr>
              <a:lstStyle/>
              <a:p>
                <a:r>
                  <a:rPr lang="en-IN" sz="8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4</a:t>
                </a:r>
                <a:endParaRPr lang="en-US" sz="8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26" name="TextBox 25"/>
            <p:cNvSpPr txBox="1"/>
            <p:nvPr/>
          </p:nvSpPr>
          <p:spPr>
            <a:xfrm>
              <a:off x="5898703" y="2820378"/>
              <a:ext cx="794274" cy="246221"/>
            </a:xfrm>
            <a:prstGeom prst="rect">
              <a:avLst/>
            </a:prstGeom>
            <a:noFill/>
          </p:spPr>
          <p:txBody>
            <a:bodyPr wrap="square" rtlCol="0">
              <a:spAutoFit/>
            </a:bodyPr>
            <a:lstStyle/>
            <a:p>
              <a:pPr algn="ctr"/>
              <a:r>
                <a:rPr lang="en-US" sz="10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Driver </a:t>
              </a:r>
              <a:endParaRPr lang="en-US" sz="10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8" name="Group 27">
              <a:extLst>
                <a:ext uri="{FF2B5EF4-FFF2-40B4-BE49-F238E27FC236}">
                  <a16:creationId xmlns="" xmlns:a16="http://schemas.microsoft.com/office/drawing/2014/main" id="{1FE69648-EF18-4DE4-B0AA-378E24CDF9FF}"/>
                </a:ext>
              </a:extLst>
            </p:cNvPr>
            <p:cNvGrpSpPr/>
            <p:nvPr/>
          </p:nvGrpSpPr>
          <p:grpSpPr>
            <a:xfrm>
              <a:off x="3094126" y="2748754"/>
              <a:ext cx="5132729" cy="1931301"/>
              <a:chOff x="3301338" y="2503212"/>
              <a:chExt cx="5132729" cy="1631359"/>
            </a:xfrm>
          </p:grpSpPr>
          <p:cxnSp>
            <p:nvCxnSpPr>
              <p:cNvPr id="77" name="Straight Connector 76">
                <a:extLst>
                  <a:ext uri="{FF2B5EF4-FFF2-40B4-BE49-F238E27FC236}">
                    <a16:creationId xmlns="" xmlns:a16="http://schemas.microsoft.com/office/drawing/2014/main" id="{75EB0C3C-1BE6-43EB-8EDA-BFBB64B6CD62}"/>
                  </a:ext>
                </a:extLst>
              </p:cNvPr>
              <p:cNvCxnSpPr/>
              <p:nvPr/>
            </p:nvCxnSpPr>
            <p:spPr>
              <a:xfrm>
                <a:off x="3301338" y="2503212"/>
                <a:ext cx="0" cy="1620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 xmlns:a16="http://schemas.microsoft.com/office/drawing/2014/main" id="{6E3B6716-040C-4024-A6EA-E4E19D51D020}"/>
                  </a:ext>
                </a:extLst>
              </p:cNvPr>
              <p:cNvCxnSpPr/>
              <p:nvPr/>
            </p:nvCxnSpPr>
            <p:spPr>
              <a:xfrm>
                <a:off x="8434067" y="2514571"/>
                <a:ext cx="0" cy="1620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 xmlns:a16="http://schemas.microsoft.com/office/drawing/2014/main" id="{678EA979-73C3-40CB-A2E5-A80423B5394E}"/>
                  </a:ext>
                </a:extLst>
              </p:cNvPr>
              <p:cNvCxnSpPr/>
              <p:nvPr/>
            </p:nvCxnSpPr>
            <p:spPr>
              <a:xfrm>
                <a:off x="5679913" y="2514570"/>
                <a:ext cx="0" cy="1620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7" name="TextBox 66">
              <a:extLst>
                <a:ext uri="{FF2B5EF4-FFF2-40B4-BE49-F238E27FC236}">
                  <a16:creationId xmlns="" xmlns:a16="http://schemas.microsoft.com/office/drawing/2014/main" id="{475EF9B1-1675-4E6A-A1F1-696A4AA89180}"/>
                </a:ext>
              </a:extLst>
            </p:cNvPr>
            <p:cNvSpPr txBox="1"/>
            <p:nvPr/>
          </p:nvSpPr>
          <p:spPr>
            <a:xfrm>
              <a:off x="7296149" y="3226549"/>
              <a:ext cx="371774" cy="200055"/>
            </a:xfrm>
            <a:prstGeom prst="rect">
              <a:avLst/>
            </a:prstGeom>
            <a:noFill/>
          </p:spPr>
          <p:txBody>
            <a:bodyPr wrap="square" rtlCol="0">
              <a:spAutoFit/>
            </a:bodyPr>
            <a:lstStyle/>
            <a:p>
              <a:r>
                <a:rPr lang="en-US" sz="7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NA</a:t>
              </a:r>
              <a:endParaRPr lang="en-US" sz="7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37" name="TextBox 36">
              <a:extLst>
                <a:ext uri="{FF2B5EF4-FFF2-40B4-BE49-F238E27FC236}">
                  <a16:creationId xmlns="" xmlns:a16="http://schemas.microsoft.com/office/drawing/2014/main" id="{1943C947-23B4-4FA1-8D2F-B084CF8DF5DF}"/>
                </a:ext>
              </a:extLst>
            </p:cNvPr>
            <p:cNvSpPr txBox="1"/>
            <p:nvPr/>
          </p:nvSpPr>
          <p:spPr>
            <a:xfrm>
              <a:off x="2684248" y="2811656"/>
              <a:ext cx="598136" cy="215444"/>
            </a:xfrm>
            <a:prstGeom prst="rect">
              <a:avLst/>
            </a:prstGeom>
            <a:noFill/>
          </p:spPr>
          <p:txBody>
            <a:bodyPr wrap="square" rtlCol="0">
              <a:spAutoFit/>
            </a:bodyPr>
            <a:lstStyle/>
            <a:p>
              <a:r>
                <a:rPr lang="en-US" sz="8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S. No.</a:t>
              </a:r>
            </a:p>
          </p:txBody>
        </p:sp>
      </p:grpSp>
      <p:sp>
        <p:nvSpPr>
          <p:cNvPr id="99" name="TextBox 98">
            <a:extLst>
              <a:ext uri="{FF2B5EF4-FFF2-40B4-BE49-F238E27FC236}">
                <a16:creationId xmlns="" xmlns:a16="http://schemas.microsoft.com/office/drawing/2014/main" id="{BA21F2A9-0759-4026-B5D1-1F76B01C187B}"/>
              </a:ext>
            </a:extLst>
          </p:cNvPr>
          <p:cNvSpPr txBox="1"/>
          <p:nvPr/>
        </p:nvSpPr>
        <p:spPr>
          <a:xfrm>
            <a:off x="8156267" y="2141190"/>
            <a:ext cx="746992" cy="246221"/>
          </a:xfrm>
          <a:prstGeom prst="rect">
            <a:avLst/>
          </a:prstGeom>
          <a:noFill/>
        </p:spPr>
        <p:txBody>
          <a:bodyPr wrap="square" rtlCol="0">
            <a:spAutoFit/>
          </a:bodyPr>
          <a:lstStyle/>
          <a:p>
            <a:pPr algn="ctr"/>
            <a:r>
              <a:rPr lang="en-US" sz="10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Sector</a:t>
            </a:r>
            <a:endParaRPr lang="en-US" sz="10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00" name="Straight Connector 99">
            <a:extLst>
              <a:ext uri="{FF2B5EF4-FFF2-40B4-BE49-F238E27FC236}">
                <a16:creationId xmlns="" xmlns:a16="http://schemas.microsoft.com/office/drawing/2014/main" id="{6E3B6716-040C-4024-A6EA-E4E19D51D020}"/>
              </a:ext>
            </a:extLst>
          </p:cNvPr>
          <p:cNvCxnSpPr/>
          <p:nvPr/>
        </p:nvCxnSpPr>
        <p:spPr>
          <a:xfrm>
            <a:off x="6752167" y="2065384"/>
            <a:ext cx="0" cy="191785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 xmlns:a16="http://schemas.microsoft.com/office/drawing/2014/main" id="{475EF9B1-1675-4E6A-A1F1-696A4AA89180}"/>
              </a:ext>
            </a:extLst>
          </p:cNvPr>
          <p:cNvSpPr txBox="1"/>
          <p:nvPr/>
        </p:nvSpPr>
        <p:spPr>
          <a:xfrm>
            <a:off x="5638927" y="2483527"/>
            <a:ext cx="881861" cy="338554"/>
          </a:xfrm>
          <a:prstGeom prst="rect">
            <a:avLst/>
          </a:prstGeom>
          <a:noFill/>
        </p:spPr>
        <p:txBody>
          <a:bodyPr wrap="square" rtlCol="0">
            <a:spAutoFit/>
          </a:bodyPr>
          <a:lstStyle/>
          <a:p>
            <a:r>
              <a:rPr lang="en-US" sz="8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Customer Experience</a:t>
            </a:r>
            <a:endParaRPr lang="en-US" sz="8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102" name="TextBox 101">
            <a:extLst>
              <a:ext uri="{FF2B5EF4-FFF2-40B4-BE49-F238E27FC236}">
                <a16:creationId xmlns="" xmlns:a16="http://schemas.microsoft.com/office/drawing/2014/main" id="{475EF9B1-1675-4E6A-A1F1-696A4AA89180}"/>
              </a:ext>
            </a:extLst>
          </p:cNvPr>
          <p:cNvSpPr txBox="1"/>
          <p:nvPr/>
        </p:nvSpPr>
        <p:spPr>
          <a:xfrm>
            <a:off x="5652779" y="2885313"/>
            <a:ext cx="881861" cy="215444"/>
          </a:xfrm>
          <a:prstGeom prst="rect">
            <a:avLst/>
          </a:prstGeom>
          <a:noFill/>
        </p:spPr>
        <p:txBody>
          <a:bodyPr wrap="square" rtlCol="0">
            <a:spAutoFit/>
          </a:bodyPr>
          <a:lstStyle/>
          <a:p>
            <a:r>
              <a:rPr lang="en-US" sz="8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Demand</a:t>
            </a:r>
            <a:endParaRPr lang="en-US" sz="8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103" name="TextBox 102">
            <a:extLst>
              <a:ext uri="{FF2B5EF4-FFF2-40B4-BE49-F238E27FC236}">
                <a16:creationId xmlns="" xmlns:a16="http://schemas.microsoft.com/office/drawing/2014/main" id="{475EF9B1-1675-4E6A-A1F1-696A4AA89180}"/>
              </a:ext>
            </a:extLst>
          </p:cNvPr>
          <p:cNvSpPr txBox="1"/>
          <p:nvPr/>
        </p:nvSpPr>
        <p:spPr>
          <a:xfrm>
            <a:off x="5652779" y="3176263"/>
            <a:ext cx="881861" cy="215444"/>
          </a:xfrm>
          <a:prstGeom prst="rect">
            <a:avLst/>
          </a:prstGeom>
          <a:noFill/>
        </p:spPr>
        <p:txBody>
          <a:bodyPr wrap="square" rtlCol="0">
            <a:spAutoFit/>
          </a:bodyPr>
          <a:lstStyle/>
          <a:p>
            <a:r>
              <a:rPr lang="en-US" sz="8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Supply</a:t>
            </a:r>
            <a:endParaRPr lang="en-US" sz="8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104" name="TextBox 103">
            <a:extLst>
              <a:ext uri="{FF2B5EF4-FFF2-40B4-BE49-F238E27FC236}">
                <a16:creationId xmlns="" xmlns:a16="http://schemas.microsoft.com/office/drawing/2014/main" id="{475EF9B1-1675-4E6A-A1F1-696A4AA89180}"/>
              </a:ext>
            </a:extLst>
          </p:cNvPr>
          <p:cNvSpPr txBox="1"/>
          <p:nvPr/>
        </p:nvSpPr>
        <p:spPr>
          <a:xfrm>
            <a:off x="5680485" y="3522628"/>
            <a:ext cx="881861" cy="215444"/>
          </a:xfrm>
          <a:prstGeom prst="rect">
            <a:avLst/>
          </a:prstGeom>
          <a:noFill/>
        </p:spPr>
        <p:txBody>
          <a:bodyPr wrap="square" rtlCol="0">
            <a:spAutoFit/>
          </a:bodyPr>
          <a:lstStyle/>
          <a:p>
            <a:r>
              <a:rPr lang="en-US" sz="8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Demand</a:t>
            </a:r>
            <a:endParaRPr lang="en-US" sz="8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105" name="TextBox 104">
            <a:extLst>
              <a:ext uri="{FF2B5EF4-FFF2-40B4-BE49-F238E27FC236}">
                <a16:creationId xmlns="" xmlns:a16="http://schemas.microsoft.com/office/drawing/2014/main" id="{475EF9B1-1675-4E6A-A1F1-696A4AA89180}"/>
              </a:ext>
            </a:extLst>
          </p:cNvPr>
          <p:cNvSpPr txBox="1"/>
          <p:nvPr/>
        </p:nvSpPr>
        <p:spPr>
          <a:xfrm>
            <a:off x="7148227" y="2830052"/>
            <a:ext cx="371774" cy="200055"/>
          </a:xfrm>
          <a:prstGeom prst="rect">
            <a:avLst/>
          </a:prstGeom>
          <a:noFill/>
        </p:spPr>
        <p:txBody>
          <a:bodyPr wrap="square" rtlCol="0">
            <a:spAutoFit/>
          </a:bodyPr>
          <a:lstStyle/>
          <a:p>
            <a:r>
              <a:rPr lang="en-US" sz="7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NA</a:t>
            </a:r>
            <a:endParaRPr lang="en-US" sz="7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106" name="TextBox 105">
            <a:extLst>
              <a:ext uri="{FF2B5EF4-FFF2-40B4-BE49-F238E27FC236}">
                <a16:creationId xmlns="" xmlns:a16="http://schemas.microsoft.com/office/drawing/2014/main" id="{475EF9B1-1675-4E6A-A1F1-696A4AA89180}"/>
              </a:ext>
            </a:extLst>
          </p:cNvPr>
          <p:cNvSpPr txBox="1"/>
          <p:nvPr/>
        </p:nvSpPr>
        <p:spPr>
          <a:xfrm>
            <a:off x="7148227" y="3175509"/>
            <a:ext cx="371774" cy="200055"/>
          </a:xfrm>
          <a:prstGeom prst="rect">
            <a:avLst/>
          </a:prstGeom>
          <a:noFill/>
        </p:spPr>
        <p:txBody>
          <a:bodyPr wrap="square" rtlCol="0">
            <a:spAutoFit/>
          </a:bodyPr>
          <a:lstStyle/>
          <a:p>
            <a:r>
              <a:rPr lang="en-US" sz="7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EU</a:t>
            </a:r>
            <a:endParaRPr lang="en-US" sz="7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107" name="TextBox 106">
            <a:extLst>
              <a:ext uri="{FF2B5EF4-FFF2-40B4-BE49-F238E27FC236}">
                <a16:creationId xmlns="" xmlns:a16="http://schemas.microsoft.com/office/drawing/2014/main" id="{475EF9B1-1675-4E6A-A1F1-696A4AA89180}"/>
              </a:ext>
            </a:extLst>
          </p:cNvPr>
          <p:cNvSpPr txBox="1"/>
          <p:nvPr/>
        </p:nvSpPr>
        <p:spPr>
          <a:xfrm>
            <a:off x="7136410" y="3522629"/>
            <a:ext cx="434640" cy="200055"/>
          </a:xfrm>
          <a:prstGeom prst="rect">
            <a:avLst/>
          </a:prstGeom>
          <a:noFill/>
        </p:spPr>
        <p:txBody>
          <a:bodyPr wrap="square" rtlCol="0">
            <a:spAutoFit/>
          </a:bodyPr>
          <a:lstStyle/>
          <a:p>
            <a:r>
              <a:rPr lang="en-US" sz="7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APAC</a:t>
            </a:r>
            <a:endParaRPr lang="en-US" sz="7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108" name="TextBox 107">
            <a:extLst>
              <a:ext uri="{FF2B5EF4-FFF2-40B4-BE49-F238E27FC236}">
                <a16:creationId xmlns="" xmlns:a16="http://schemas.microsoft.com/office/drawing/2014/main" id="{475EF9B1-1675-4E6A-A1F1-696A4AA89180}"/>
              </a:ext>
            </a:extLst>
          </p:cNvPr>
          <p:cNvSpPr txBox="1"/>
          <p:nvPr/>
        </p:nvSpPr>
        <p:spPr>
          <a:xfrm>
            <a:off x="8244607" y="2525249"/>
            <a:ext cx="658651" cy="200055"/>
          </a:xfrm>
          <a:prstGeom prst="rect">
            <a:avLst/>
          </a:prstGeom>
          <a:noFill/>
        </p:spPr>
        <p:txBody>
          <a:bodyPr wrap="square" rtlCol="0">
            <a:spAutoFit/>
          </a:bodyPr>
          <a:lstStyle/>
          <a:p>
            <a:r>
              <a:rPr lang="en-US" sz="7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CPG F&amp;B</a:t>
            </a:r>
            <a:endParaRPr lang="en-US" sz="7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109" name="TextBox 108">
            <a:extLst>
              <a:ext uri="{FF2B5EF4-FFF2-40B4-BE49-F238E27FC236}">
                <a16:creationId xmlns="" xmlns:a16="http://schemas.microsoft.com/office/drawing/2014/main" id="{475EF9B1-1675-4E6A-A1F1-696A4AA89180}"/>
              </a:ext>
            </a:extLst>
          </p:cNvPr>
          <p:cNvSpPr txBox="1"/>
          <p:nvPr/>
        </p:nvSpPr>
        <p:spPr>
          <a:xfrm>
            <a:off x="8230079" y="2830051"/>
            <a:ext cx="658651" cy="200055"/>
          </a:xfrm>
          <a:prstGeom prst="rect">
            <a:avLst/>
          </a:prstGeom>
          <a:noFill/>
        </p:spPr>
        <p:txBody>
          <a:bodyPr wrap="square" rtlCol="0">
            <a:spAutoFit/>
          </a:bodyPr>
          <a:lstStyle/>
          <a:p>
            <a:r>
              <a:rPr lang="en-US" sz="7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CPG F&amp;B</a:t>
            </a:r>
            <a:endParaRPr lang="en-US" sz="7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110" name="TextBox 109">
            <a:extLst>
              <a:ext uri="{FF2B5EF4-FFF2-40B4-BE49-F238E27FC236}">
                <a16:creationId xmlns="" xmlns:a16="http://schemas.microsoft.com/office/drawing/2014/main" id="{475EF9B1-1675-4E6A-A1F1-696A4AA89180}"/>
              </a:ext>
            </a:extLst>
          </p:cNvPr>
          <p:cNvSpPr txBox="1"/>
          <p:nvPr/>
        </p:nvSpPr>
        <p:spPr>
          <a:xfrm>
            <a:off x="8244131" y="3175510"/>
            <a:ext cx="658651" cy="200055"/>
          </a:xfrm>
          <a:prstGeom prst="rect">
            <a:avLst/>
          </a:prstGeom>
          <a:noFill/>
        </p:spPr>
        <p:txBody>
          <a:bodyPr wrap="square" rtlCol="0">
            <a:spAutoFit/>
          </a:bodyPr>
          <a:lstStyle/>
          <a:p>
            <a:r>
              <a:rPr lang="en-US" sz="7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CPG F&amp;B</a:t>
            </a:r>
            <a:endParaRPr lang="en-US" sz="7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111" name="TextBox 110">
            <a:extLst>
              <a:ext uri="{FF2B5EF4-FFF2-40B4-BE49-F238E27FC236}">
                <a16:creationId xmlns="" xmlns:a16="http://schemas.microsoft.com/office/drawing/2014/main" id="{475EF9B1-1675-4E6A-A1F1-696A4AA89180}"/>
              </a:ext>
            </a:extLst>
          </p:cNvPr>
          <p:cNvSpPr txBox="1"/>
          <p:nvPr/>
        </p:nvSpPr>
        <p:spPr>
          <a:xfrm>
            <a:off x="8273290" y="3544402"/>
            <a:ext cx="658651" cy="200055"/>
          </a:xfrm>
          <a:prstGeom prst="rect">
            <a:avLst/>
          </a:prstGeom>
          <a:noFill/>
        </p:spPr>
        <p:txBody>
          <a:bodyPr wrap="square" rtlCol="0">
            <a:spAutoFit/>
          </a:bodyPr>
          <a:lstStyle/>
          <a:p>
            <a:r>
              <a:rPr lang="en-US" sz="7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CPG F&amp;B</a:t>
            </a:r>
            <a:endParaRPr lang="en-US" sz="700"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12" name="Group 111"/>
          <p:cNvGrpSpPr/>
          <p:nvPr/>
        </p:nvGrpSpPr>
        <p:grpSpPr>
          <a:xfrm>
            <a:off x="2629321" y="4251211"/>
            <a:ext cx="6764061" cy="1740412"/>
            <a:chOff x="2951636" y="4546813"/>
            <a:chExt cx="6273461" cy="1740412"/>
          </a:xfrm>
        </p:grpSpPr>
        <p:sp>
          <p:nvSpPr>
            <p:cNvPr id="113" name="Rectangle 112">
              <a:extLst>
                <a:ext uri="{FF2B5EF4-FFF2-40B4-BE49-F238E27FC236}">
                  <a16:creationId xmlns="" xmlns:a16="http://schemas.microsoft.com/office/drawing/2014/main" id="{B847EAC2-F988-492A-9979-E410E95D06B1}"/>
                </a:ext>
              </a:extLst>
            </p:cNvPr>
            <p:cNvSpPr/>
            <p:nvPr/>
          </p:nvSpPr>
          <p:spPr>
            <a:xfrm>
              <a:off x="2954055" y="4787910"/>
              <a:ext cx="6052216" cy="1452558"/>
            </a:xfrm>
            <a:prstGeom prst="rect">
              <a:avLst/>
            </a:prstGeom>
            <a:solidFill>
              <a:schemeClr val="bg1">
                <a:lumMod val="95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14" name="Chart 113">
              <a:extLst>
                <a:ext uri="{FF2B5EF4-FFF2-40B4-BE49-F238E27FC236}">
                  <a16:creationId xmlns="" xmlns:a16="http://schemas.microsoft.com/office/drawing/2014/main" id="{4A81D310-FBAD-468F-90E3-A4D33DA08ED5}"/>
                </a:ext>
              </a:extLst>
            </p:cNvPr>
            <p:cNvGraphicFramePr>
              <a:graphicFrameLocks/>
            </p:cNvGraphicFramePr>
            <p:nvPr>
              <p:extLst>
                <p:ext uri="{D42A27DB-BD31-4B8C-83A1-F6EECF244321}">
                  <p14:modId xmlns:p14="http://schemas.microsoft.com/office/powerpoint/2010/main" val="1468864732"/>
                </p:ext>
              </p:extLst>
            </p:nvPr>
          </p:nvGraphicFramePr>
          <p:xfrm>
            <a:off x="2951636" y="4637906"/>
            <a:ext cx="3834576" cy="1649319"/>
          </p:xfrm>
          <a:graphic>
            <a:graphicData uri="http://schemas.openxmlformats.org/drawingml/2006/chart">
              <c:chart xmlns:c="http://schemas.openxmlformats.org/drawingml/2006/chart" xmlns:r="http://schemas.openxmlformats.org/officeDocument/2006/relationships" r:id="rId5"/>
            </a:graphicData>
          </a:graphic>
        </p:graphicFrame>
        <p:grpSp>
          <p:nvGrpSpPr>
            <p:cNvPr id="115" name="Group 114">
              <a:extLst>
                <a:ext uri="{FF2B5EF4-FFF2-40B4-BE49-F238E27FC236}">
                  <a16:creationId xmlns="" xmlns:a16="http://schemas.microsoft.com/office/drawing/2014/main" id="{D108435B-95D6-444C-BED5-F898ED5D0EF0}"/>
                </a:ext>
              </a:extLst>
            </p:cNvPr>
            <p:cNvGrpSpPr/>
            <p:nvPr/>
          </p:nvGrpSpPr>
          <p:grpSpPr>
            <a:xfrm>
              <a:off x="6620484" y="4994934"/>
              <a:ext cx="311304" cy="830739"/>
              <a:chOff x="5706809" y="4993968"/>
              <a:chExt cx="311304" cy="830739"/>
            </a:xfrm>
          </p:grpSpPr>
          <p:sp>
            <p:nvSpPr>
              <p:cNvPr id="126" name="Oval 125">
                <a:extLst>
                  <a:ext uri="{FF2B5EF4-FFF2-40B4-BE49-F238E27FC236}">
                    <a16:creationId xmlns="" xmlns:a16="http://schemas.microsoft.com/office/drawing/2014/main" id="{5D3F7A6C-8429-4929-B01E-44D3DF25DC41}"/>
                  </a:ext>
                </a:extLst>
              </p:cNvPr>
              <p:cNvSpPr>
                <a:spLocks noChangeAspect="1"/>
              </p:cNvSpPr>
              <p:nvPr/>
            </p:nvSpPr>
            <p:spPr>
              <a:xfrm>
                <a:off x="5812813" y="4993968"/>
                <a:ext cx="72000" cy="72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ea typeface="Segoe UI" panose="020B0502040204020203" pitchFamily="34" charset="0"/>
                  <a:cs typeface="Segoe UI" panose="020B0502040204020203" pitchFamily="34" charset="0"/>
                </a:endParaRPr>
              </a:p>
            </p:txBody>
          </p:sp>
          <p:sp>
            <p:nvSpPr>
              <p:cNvPr id="127" name="Rectangle 126">
                <a:extLst>
                  <a:ext uri="{FF2B5EF4-FFF2-40B4-BE49-F238E27FC236}">
                    <a16:creationId xmlns="" xmlns:a16="http://schemas.microsoft.com/office/drawing/2014/main" id="{AE45ACAD-0FED-4DFE-821F-B2714CF23B3E}"/>
                  </a:ext>
                </a:extLst>
              </p:cNvPr>
              <p:cNvSpPr>
                <a:spLocks noChangeAspect="1"/>
              </p:cNvSpPr>
              <p:nvPr/>
            </p:nvSpPr>
            <p:spPr>
              <a:xfrm>
                <a:off x="5812813" y="5418447"/>
                <a:ext cx="72000" cy="72000"/>
              </a:xfrm>
              <a:prstGeom prst="rect">
                <a:avLst/>
              </a:prstGeom>
              <a:solidFill>
                <a:srgbClr val="31635C"/>
              </a:solidFill>
              <a:ln>
                <a:solidFill>
                  <a:srgbClr val="3163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Segoe UI" panose="020B0502040204020203" pitchFamily="34" charset="0"/>
                  <a:ea typeface="Segoe UI" panose="020B0502040204020203" pitchFamily="34" charset="0"/>
                  <a:cs typeface="Segoe UI" panose="020B0502040204020203" pitchFamily="34" charset="0"/>
                </a:endParaRPr>
              </a:p>
            </p:txBody>
          </p:sp>
          <p:sp>
            <p:nvSpPr>
              <p:cNvPr id="128" name="Isosceles Triangle 127">
                <a:extLst>
                  <a:ext uri="{FF2B5EF4-FFF2-40B4-BE49-F238E27FC236}">
                    <a16:creationId xmlns="" xmlns:a16="http://schemas.microsoft.com/office/drawing/2014/main" id="{1455638A-A142-4AC1-A453-31F849AABA7A}"/>
                  </a:ext>
                </a:extLst>
              </p:cNvPr>
              <p:cNvSpPr>
                <a:spLocks noChangeAspect="1"/>
              </p:cNvSpPr>
              <p:nvPr/>
            </p:nvSpPr>
            <p:spPr>
              <a:xfrm>
                <a:off x="5807053" y="5200333"/>
                <a:ext cx="83520" cy="720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Segoe UI" panose="020B0502040204020203" pitchFamily="34" charset="0"/>
                  <a:ea typeface="Segoe UI" panose="020B0502040204020203" pitchFamily="34" charset="0"/>
                  <a:cs typeface="Segoe UI" panose="020B0502040204020203" pitchFamily="34" charset="0"/>
                </a:endParaRPr>
              </a:p>
            </p:txBody>
          </p:sp>
          <p:sp>
            <p:nvSpPr>
              <p:cNvPr id="129" name="TextBox 128">
                <a:extLst>
                  <a:ext uri="{FF2B5EF4-FFF2-40B4-BE49-F238E27FC236}">
                    <a16:creationId xmlns="" xmlns:a16="http://schemas.microsoft.com/office/drawing/2014/main" id="{35B6FB00-A5CE-4A41-B608-E802CEDFC256}"/>
                  </a:ext>
                </a:extLst>
              </p:cNvPr>
              <p:cNvSpPr txBox="1"/>
              <p:nvPr/>
            </p:nvSpPr>
            <p:spPr>
              <a:xfrm>
                <a:off x="5706809" y="5516930"/>
                <a:ext cx="311304" cy="307777"/>
              </a:xfrm>
              <a:prstGeom prst="rect">
                <a:avLst/>
              </a:prstGeom>
              <a:noFill/>
            </p:spPr>
            <p:txBody>
              <a:bodyPr wrap="none" rtlCol="0" anchor="ctr">
                <a:spAutoFit/>
              </a:bodyPr>
              <a:lstStyle/>
              <a:p>
                <a:r>
                  <a:rPr lang="en-IN" sz="1400" b="1" dirty="0">
                    <a:solidFill>
                      <a:srgbClr val="002060"/>
                    </a:solidFill>
                    <a:latin typeface="Segoe UI" panose="020B0502040204020203" pitchFamily="34" charset="0"/>
                    <a:ea typeface="Segoe UI" panose="020B0502040204020203" pitchFamily="34" charset="0"/>
                    <a:cs typeface="Segoe UI" panose="020B0502040204020203" pitchFamily="34" charset="0"/>
                  </a:rPr>
                  <a:t>+</a:t>
                </a:r>
              </a:p>
            </p:txBody>
          </p:sp>
        </p:grpSp>
        <p:grpSp>
          <p:nvGrpSpPr>
            <p:cNvPr id="116" name="Group 115">
              <a:extLst>
                <a:ext uri="{FF2B5EF4-FFF2-40B4-BE49-F238E27FC236}">
                  <a16:creationId xmlns="" xmlns:a16="http://schemas.microsoft.com/office/drawing/2014/main" id="{6BAC3FA4-B44E-4B49-9027-D54EAD3DA1E7}"/>
                </a:ext>
              </a:extLst>
            </p:cNvPr>
            <p:cNvGrpSpPr/>
            <p:nvPr/>
          </p:nvGrpSpPr>
          <p:grpSpPr>
            <a:xfrm>
              <a:off x="6790659" y="4931273"/>
              <a:ext cx="2434438" cy="844469"/>
              <a:chOff x="3259294" y="2833520"/>
              <a:chExt cx="1512002" cy="844469"/>
            </a:xfrm>
          </p:grpSpPr>
          <p:sp>
            <p:nvSpPr>
              <p:cNvPr id="122" name="TextBox 121">
                <a:extLst>
                  <a:ext uri="{FF2B5EF4-FFF2-40B4-BE49-F238E27FC236}">
                    <a16:creationId xmlns="" xmlns:a16="http://schemas.microsoft.com/office/drawing/2014/main" id="{675049ED-AC24-453E-B722-504112C02EBB}"/>
                  </a:ext>
                </a:extLst>
              </p:cNvPr>
              <p:cNvSpPr txBox="1"/>
              <p:nvPr/>
            </p:nvSpPr>
            <p:spPr>
              <a:xfrm>
                <a:off x="3259296" y="2833520"/>
                <a:ext cx="1512000" cy="215444"/>
              </a:xfrm>
              <a:prstGeom prst="rect">
                <a:avLst/>
              </a:prstGeom>
              <a:noFill/>
            </p:spPr>
            <p:txBody>
              <a:bodyPr wrap="square" rtlCol="0">
                <a:spAutoFit/>
              </a:bodyPr>
              <a:lstStyle/>
              <a:p>
                <a:r>
                  <a:rPr lang="en-US" sz="800" dirty="0" smtClean="0">
                    <a:solidFill>
                      <a:srgbClr val="9F9F9F"/>
                    </a:solidFill>
                    <a:latin typeface="Segoe UI" panose="020B0502040204020203" pitchFamily="34" charset="0"/>
                    <a:ea typeface="Segoe UI" panose="020B0502040204020203" pitchFamily="34" charset="0"/>
                    <a:cs typeface="Segoe UI" panose="020B0502040204020203" pitchFamily="34" charset="0"/>
                  </a:rPr>
                  <a:t>BRAND PERCEPTION AS HEALTH FOOD IN NA</a:t>
                </a:r>
                <a:endParaRPr lang="en-US" sz="800" dirty="0">
                  <a:solidFill>
                    <a:srgbClr val="9F9F9F"/>
                  </a:solidFill>
                  <a:latin typeface="Segoe UI" panose="020B0502040204020203" pitchFamily="34" charset="0"/>
                  <a:ea typeface="Segoe UI" panose="020B0502040204020203" pitchFamily="34" charset="0"/>
                  <a:cs typeface="Segoe UI" panose="020B0502040204020203" pitchFamily="34" charset="0"/>
                </a:endParaRPr>
              </a:p>
            </p:txBody>
          </p:sp>
          <p:sp>
            <p:nvSpPr>
              <p:cNvPr id="123" name="TextBox 122">
                <a:extLst>
                  <a:ext uri="{FF2B5EF4-FFF2-40B4-BE49-F238E27FC236}">
                    <a16:creationId xmlns="" xmlns:a16="http://schemas.microsoft.com/office/drawing/2014/main" id="{60A9D0ED-D4A2-4EDD-8B7A-1C87CBE2425D}"/>
                  </a:ext>
                </a:extLst>
              </p:cNvPr>
              <p:cNvSpPr txBox="1"/>
              <p:nvPr/>
            </p:nvSpPr>
            <p:spPr>
              <a:xfrm>
                <a:off x="3259295" y="3029547"/>
                <a:ext cx="1512000" cy="215444"/>
              </a:xfrm>
              <a:prstGeom prst="rect">
                <a:avLst/>
              </a:prstGeom>
              <a:noFill/>
            </p:spPr>
            <p:txBody>
              <a:bodyPr wrap="square" rtlCol="0">
                <a:spAutoFit/>
              </a:bodyPr>
              <a:lstStyle/>
              <a:p>
                <a:r>
                  <a:rPr lang="en-US" sz="8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ADHERENCE TO ENVIRONMENT</a:t>
                </a:r>
                <a:endParaRPr lang="en-US" sz="800" dirty="0">
                  <a:solidFill>
                    <a:srgbClr val="00B0F0"/>
                  </a:solidFill>
                  <a:latin typeface="Segoe UI" panose="020B0502040204020203" pitchFamily="34" charset="0"/>
                  <a:ea typeface="Segoe UI" panose="020B0502040204020203" pitchFamily="34" charset="0"/>
                  <a:cs typeface="Segoe UI" panose="020B0502040204020203" pitchFamily="34" charset="0"/>
                </a:endParaRPr>
              </a:p>
            </p:txBody>
          </p:sp>
          <p:sp>
            <p:nvSpPr>
              <p:cNvPr id="124" name="TextBox 123">
                <a:extLst>
                  <a:ext uri="{FF2B5EF4-FFF2-40B4-BE49-F238E27FC236}">
                    <a16:creationId xmlns="" xmlns:a16="http://schemas.microsoft.com/office/drawing/2014/main" id="{BC2D7470-ABC8-4BC8-B9EE-E66A7E7A97F6}"/>
                  </a:ext>
                </a:extLst>
              </p:cNvPr>
              <p:cNvSpPr txBox="1"/>
              <p:nvPr/>
            </p:nvSpPr>
            <p:spPr>
              <a:xfrm>
                <a:off x="3259295" y="3252870"/>
                <a:ext cx="1512000" cy="215444"/>
              </a:xfrm>
              <a:prstGeom prst="rect">
                <a:avLst/>
              </a:prstGeom>
              <a:noFill/>
            </p:spPr>
            <p:txBody>
              <a:bodyPr wrap="square" rtlCol="0">
                <a:spAutoFit/>
              </a:bodyPr>
              <a:lstStyle/>
              <a:p>
                <a:r>
                  <a:rPr lang="en-IN" sz="800" dirty="0" smtClean="0">
                    <a:solidFill>
                      <a:srgbClr val="31635C"/>
                    </a:solidFill>
                    <a:latin typeface="Segoe UI" panose="020B0502040204020203" pitchFamily="34" charset="0"/>
                    <a:ea typeface="Segoe UI" panose="020B0502040204020203" pitchFamily="34" charset="0"/>
                    <a:cs typeface="Segoe UI" panose="020B0502040204020203" pitchFamily="34" charset="0"/>
                  </a:rPr>
                  <a:t>IMPACT OF RM COST</a:t>
                </a:r>
                <a:endParaRPr lang="en-US" sz="800" dirty="0">
                  <a:solidFill>
                    <a:srgbClr val="31635C"/>
                  </a:solidFill>
                  <a:latin typeface="Segoe UI" panose="020B0502040204020203" pitchFamily="34" charset="0"/>
                  <a:ea typeface="Segoe UI" panose="020B0502040204020203" pitchFamily="34" charset="0"/>
                  <a:cs typeface="Segoe UI" panose="020B0502040204020203" pitchFamily="34" charset="0"/>
                </a:endParaRPr>
              </a:p>
            </p:txBody>
          </p:sp>
          <p:sp>
            <p:nvSpPr>
              <p:cNvPr id="125" name="TextBox 124">
                <a:extLst>
                  <a:ext uri="{FF2B5EF4-FFF2-40B4-BE49-F238E27FC236}">
                    <a16:creationId xmlns="" xmlns:a16="http://schemas.microsoft.com/office/drawing/2014/main" id="{BFC4106A-9455-4A0A-9B7F-6F6E7E71A912}"/>
                  </a:ext>
                </a:extLst>
              </p:cNvPr>
              <p:cNvSpPr txBox="1"/>
              <p:nvPr/>
            </p:nvSpPr>
            <p:spPr>
              <a:xfrm>
                <a:off x="3259294" y="3462545"/>
                <a:ext cx="1512000" cy="215444"/>
              </a:xfrm>
              <a:prstGeom prst="rect">
                <a:avLst/>
              </a:prstGeom>
              <a:noFill/>
            </p:spPr>
            <p:txBody>
              <a:bodyPr wrap="square" rtlCol="0">
                <a:spAutoFit/>
              </a:bodyPr>
              <a:lstStyle/>
              <a:p>
                <a:r>
                  <a:rPr lang="en-IN" sz="800" dirty="0" smtClean="0">
                    <a:solidFill>
                      <a:srgbClr val="284379"/>
                    </a:solidFill>
                    <a:latin typeface="Segoe UI" panose="020B0502040204020203" pitchFamily="34" charset="0"/>
                    <a:ea typeface="Segoe UI" panose="020B0502040204020203" pitchFamily="34" charset="0"/>
                    <a:cs typeface="Segoe UI" panose="020B0502040204020203" pitchFamily="34" charset="0"/>
                  </a:rPr>
                  <a:t>IMPACT OF INFLATION IN APAC</a:t>
                </a:r>
                <a:endParaRPr lang="en-US" sz="800" dirty="0">
                  <a:solidFill>
                    <a:srgbClr val="284379"/>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117" name="TextBox 116">
              <a:extLst>
                <a:ext uri="{FF2B5EF4-FFF2-40B4-BE49-F238E27FC236}">
                  <a16:creationId xmlns="" xmlns:a16="http://schemas.microsoft.com/office/drawing/2014/main" id="{D7975320-4F91-493D-8FFB-162AC1CADD2A}"/>
                </a:ext>
              </a:extLst>
            </p:cNvPr>
            <p:cNvSpPr txBox="1"/>
            <p:nvPr/>
          </p:nvSpPr>
          <p:spPr>
            <a:xfrm>
              <a:off x="2951636" y="4546813"/>
              <a:ext cx="6054635" cy="246221"/>
            </a:xfrm>
            <a:prstGeom prst="rect">
              <a:avLst/>
            </a:prstGeom>
            <a:solidFill>
              <a:schemeClr val="accent1">
                <a:lumMod val="20000"/>
                <a:lumOff val="80000"/>
              </a:schemeClr>
            </a:solidFill>
            <a:ln w="12700">
              <a:solidFill>
                <a:schemeClr val="accent2">
                  <a:lumMod val="75000"/>
                </a:schemeClr>
              </a:solidFill>
            </a:ln>
          </p:spPr>
          <p:txBody>
            <a:bodyPr wrap="square" rtlCol="0">
              <a:spAutoFit/>
            </a:bodyPr>
            <a:lstStyle/>
            <a:p>
              <a:pPr algn="ctr"/>
              <a:r>
                <a:rPr lang="en-US" sz="100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Impact </a:t>
              </a:r>
              <a:r>
                <a:rPr lang="en-US" sz="1000" dirty="0">
                  <a:solidFill>
                    <a:schemeClr val="accent1"/>
                  </a:solidFill>
                  <a:latin typeface="Segoe UI" panose="020B0502040204020203" pitchFamily="34" charset="0"/>
                  <a:ea typeface="Segoe UI" panose="020B0502040204020203" pitchFamily="34" charset="0"/>
                  <a:cs typeface="Segoe UI" panose="020B0502040204020203" pitchFamily="34" charset="0"/>
                </a:rPr>
                <a:t>Score Trends</a:t>
              </a:r>
            </a:p>
          </p:txBody>
        </p:sp>
      </p:grpSp>
      <p:sp>
        <p:nvSpPr>
          <p:cNvPr id="130" name="Rounded Rectangle 129"/>
          <p:cNvSpPr/>
          <p:nvPr/>
        </p:nvSpPr>
        <p:spPr>
          <a:xfrm>
            <a:off x="1770317" y="1320125"/>
            <a:ext cx="2066775" cy="271713"/>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PepsiCo</a:t>
            </a:r>
            <a:endParaRPr lang="en-US" dirty="0"/>
          </a:p>
        </p:txBody>
      </p:sp>
      <p:sp>
        <p:nvSpPr>
          <p:cNvPr id="131" name="TextBox 130"/>
          <p:cNvSpPr txBox="1"/>
          <p:nvPr/>
        </p:nvSpPr>
        <p:spPr>
          <a:xfrm>
            <a:off x="860832" y="1294065"/>
            <a:ext cx="944062" cy="307777"/>
          </a:xfrm>
          <a:prstGeom prst="rect">
            <a:avLst/>
          </a:prstGeom>
          <a:noFill/>
        </p:spPr>
        <p:txBody>
          <a:bodyPr wrap="square" rtlCol="0">
            <a:spAutoFit/>
          </a:bodyPr>
          <a:lstStyle/>
          <a:p>
            <a:r>
              <a:rPr lang="en-US" sz="1400" dirty="0" smtClean="0"/>
              <a:t>Company:</a:t>
            </a:r>
            <a:endParaRPr lang="en-US" sz="1400" dirty="0"/>
          </a:p>
        </p:txBody>
      </p:sp>
      <p:grpSp>
        <p:nvGrpSpPr>
          <p:cNvPr id="132" name="Group 131"/>
          <p:cNvGrpSpPr/>
          <p:nvPr/>
        </p:nvGrpSpPr>
        <p:grpSpPr>
          <a:xfrm>
            <a:off x="6888649" y="1318978"/>
            <a:ext cx="4718785" cy="312060"/>
            <a:chOff x="2681567" y="2157435"/>
            <a:chExt cx="4718785" cy="312060"/>
          </a:xfrm>
        </p:grpSpPr>
        <p:sp>
          <p:nvSpPr>
            <p:cNvPr id="133" name="Oval 132"/>
            <p:cNvSpPr/>
            <p:nvPr/>
          </p:nvSpPr>
          <p:spPr>
            <a:xfrm>
              <a:off x="4311983"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34" name="TextBox 133"/>
            <p:cNvSpPr txBox="1"/>
            <p:nvPr/>
          </p:nvSpPr>
          <p:spPr>
            <a:xfrm>
              <a:off x="4449168" y="2157435"/>
              <a:ext cx="731520" cy="307777"/>
            </a:xfrm>
            <a:prstGeom prst="rect">
              <a:avLst/>
            </a:prstGeom>
            <a:noFill/>
          </p:spPr>
          <p:txBody>
            <a:bodyPr wrap="square" rtlCol="0">
              <a:spAutoFit/>
            </a:bodyPr>
            <a:lstStyle/>
            <a:p>
              <a:r>
                <a:rPr lang="en-US" sz="1400" dirty="0">
                  <a:solidFill>
                    <a:schemeClr val="bg2">
                      <a:lumMod val="50000"/>
                    </a:schemeClr>
                  </a:solidFill>
                  <a:latin typeface="+mj-lt"/>
                  <a:ea typeface="Segoe UI" panose="020B0502040204020203" pitchFamily="34" charset="0"/>
                  <a:cs typeface="Segoe UI" panose="020B0502040204020203" pitchFamily="34" charset="0"/>
                </a:rPr>
                <a:t>All</a:t>
              </a:r>
            </a:p>
          </p:txBody>
        </p:sp>
        <p:sp>
          <p:nvSpPr>
            <p:cNvPr id="135" name="Oval 134"/>
            <p:cNvSpPr/>
            <p:nvPr/>
          </p:nvSpPr>
          <p:spPr>
            <a:xfrm>
              <a:off x="5277821"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36" name="TextBox 135"/>
            <p:cNvSpPr txBox="1"/>
            <p:nvPr/>
          </p:nvSpPr>
          <p:spPr>
            <a:xfrm>
              <a:off x="5404359" y="2157435"/>
              <a:ext cx="904157"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3-month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37" name="Oval 136"/>
            <p:cNvSpPr/>
            <p:nvPr/>
          </p:nvSpPr>
          <p:spPr>
            <a:xfrm>
              <a:off x="6243659"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139" name="TextBox 138"/>
            <p:cNvSpPr txBox="1"/>
            <p:nvPr/>
          </p:nvSpPr>
          <p:spPr>
            <a:xfrm>
              <a:off x="6359551" y="2157435"/>
              <a:ext cx="1040801"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40" name="TextBox 139"/>
            <p:cNvSpPr txBox="1"/>
            <p:nvPr/>
          </p:nvSpPr>
          <p:spPr>
            <a:xfrm>
              <a:off x="2681567" y="2161718"/>
              <a:ext cx="1508297" cy="307777"/>
            </a:xfrm>
            <a:prstGeom prst="rect">
              <a:avLst/>
            </a:prstGeom>
            <a:noFill/>
          </p:spPr>
          <p:txBody>
            <a:bodyPr wrap="square" rtlCol="0">
              <a:spAutoFit/>
            </a:bodyPr>
            <a:lstStyle/>
            <a:p>
              <a:pPr algn="ctr"/>
              <a:r>
                <a:rPr lang="en-US" sz="1400" b="1" dirty="0" smtClean="0">
                  <a:solidFill>
                    <a:schemeClr val="bg2">
                      <a:lumMod val="50000"/>
                    </a:schemeClr>
                  </a:solidFill>
                  <a:latin typeface="+mj-lt"/>
                  <a:ea typeface="Segoe UI" panose="020B0502040204020203" pitchFamily="34" charset="0"/>
                  <a:cs typeface="Segoe UI" panose="020B0502040204020203" pitchFamily="34" charset="0"/>
                </a:rPr>
                <a:t>Timeframe</a:t>
              </a:r>
              <a:endParaRPr lang="en-US" sz="1400" b="1" dirty="0">
                <a:solidFill>
                  <a:schemeClr val="bg2">
                    <a:lumMod val="50000"/>
                  </a:schemeClr>
                </a:solidFill>
                <a:latin typeface="+mj-lt"/>
                <a:ea typeface="Segoe UI" panose="020B0502040204020203" pitchFamily="34" charset="0"/>
                <a:cs typeface="Segoe UI" panose="020B0502040204020203" pitchFamily="34" charset="0"/>
              </a:endParaRPr>
            </a:p>
          </p:txBody>
        </p:sp>
      </p:grpSp>
      <p:sp>
        <p:nvSpPr>
          <p:cNvPr id="4" name="TextBox 3"/>
          <p:cNvSpPr txBox="1"/>
          <p:nvPr/>
        </p:nvSpPr>
        <p:spPr>
          <a:xfrm>
            <a:off x="10384352" y="1130173"/>
            <a:ext cx="339410" cy="461665"/>
          </a:xfrm>
          <a:prstGeom prst="rect">
            <a:avLst/>
          </a:prstGeom>
          <a:noFill/>
        </p:spPr>
        <p:txBody>
          <a:bodyPr wrap="square" rtlCol="0">
            <a:spAutoFit/>
          </a:bodyPr>
          <a:lstStyle/>
          <a:p>
            <a:r>
              <a:rPr lang="en-US" sz="2400" dirty="0" smtClean="0"/>
              <a:t>.</a:t>
            </a:r>
            <a:endParaRPr lang="en-US" sz="1000" dirty="0"/>
          </a:p>
        </p:txBody>
      </p:sp>
      <p:sp>
        <p:nvSpPr>
          <p:cNvPr id="141" name="Flowchart: Merge 140">
            <a:extLst>
              <a:ext uri="{FF2B5EF4-FFF2-40B4-BE49-F238E27FC236}">
                <a16:creationId xmlns="" xmlns:a16="http://schemas.microsoft.com/office/drawing/2014/main" id="{B56C9A61-3FB6-486F-B99F-FC1662E5CFAC}"/>
              </a:ext>
            </a:extLst>
          </p:cNvPr>
          <p:cNvSpPr/>
          <p:nvPr/>
        </p:nvSpPr>
        <p:spPr>
          <a:xfrm>
            <a:off x="3576804" y="1405161"/>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2" name="Rectangular Callout 141"/>
          <p:cNvSpPr/>
          <p:nvPr/>
        </p:nvSpPr>
        <p:spPr>
          <a:xfrm>
            <a:off x="10162756" y="4481804"/>
            <a:ext cx="1397624" cy="658433"/>
          </a:xfrm>
          <a:prstGeom prst="wedgeRectCallout">
            <a:avLst>
              <a:gd name="adj1" fmla="val -151993"/>
              <a:gd name="adj2" fmla="val 76390"/>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latin typeface="Segoe UI" pitchFamily="34" charset="0"/>
                <a:ea typeface="Segoe UI" pitchFamily="34" charset="0"/>
                <a:cs typeface="Segoe UI" pitchFamily="34" charset="0"/>
              </a:rPr>
              <a:t>Monthly trend</a:t>
            </a:r>
          </a:p>
          <a:p>
            <a:pPr algn="ctr"/>
            <a:r>
              <a:rPr lang="en-US" sz="900" dirty="0">
                <a:solidFill>
                  <a:schemeClr val="accent1"/>
                </a:solidFill>
                <a:latin typeface="Segoe UI" pitchFamily="34" charset="0"/>
                <a:ea typeface="Segoe UI" pitchFamily="34" charset="0"/>
                <a:cs typeface="Segoe UI" pitchFamily="34" charset="0"/>
              </a:rPr>
              <a:t>o</a:t>
            </a:r>
            <a:r>
              <a:rPr lang="en-US" sz="900" dirty="0" smtClean="0">
                <a:solidFill>
                  <a:schemeClr val="accent1"/>
                </a:solidFill>
                <a:latin typeface="Segoe UI" pitchFamily="34" charset="0"/>
                <a:ea typeface="Segoe UI" pitchFamily="34" charset="0"/>
                <a:cs typeface="Segoe UI" pitchFamily="34" charset="0"/>
              </a:rPr>
              <a:t>f impact score</a:t>
            </a:r>
            <a:endParaRPr lang="en-US" sz="900" dirty="0">
              <a:solidFill>
                <a:schemeClr val="accent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2848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2C8A91-067D-4F1D-8838-807A999398B2}"/>
              </a:ext>
            </a:extLst>
          </p:cNvPr>
          <p:cNvSpPr>
            <a:spLocks noGrp="1"/>
          </p:cNvSpPr>
          <p:nvPr>
            <p:ph type="title"/>
          </p:nvPr>
        </p:nvSpPr>
        <p:spPr>
          <a:xfrm>
            <a:off x="555839" y="2766559"/>
            <a:ext cx="3905666" cy="1015663"/>
          </a:xfrm>
        </p:spPr>
        <p:txBody>
          <a:bodyPr/>
          <a:lstStyle/>
          <a:p>
            <a:r>
              <a:rPr lang="en-IN" dirty="0" smtClean="0"/>
              <a:t>Methodology</a:t>
            </a:r>
            <a:endParaRPr lang="en-US" dirty="0"/>
          </a:p>
        </p:txBody>
      </p:sp>
    </p:spTree>
    <p:extLst>
      <p:ext uri="{BB962C8B-B14F-4D97-AF65-F5344CB8AC3E}">
        <p14:creationId xmlns:p14="http://schemas.microsoft.com/office/powerpoint/2010/main" val="1186363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1"/>
          <p:cNvSpPr txBox="1"/>
          <p:nvPr/>
        </p:nvSpPr>
        <p:spPr>
          <a:xfrm>
            <a:off x="64415" y="730639"/>
            <a:ext cx="11975184" cy="6071941"/>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171" name="Rectangle 170"/>
          <p:cNvSpPr/>
          <p:nvPr/>
        </p:nvSpPr>
        <p:spPr>
          <a:xfrm>
            <a:off x="1" y="208761"/>
            <a:ext cx="12192000" cy="369024"/>
          </a:xfrm>
          <a:prstGeom prst="rect">
            <a:avLst/>
          </a:prstGeom>
          <a:solidFill>
            <a:srgbClr val="095879"/>
          </a:solidFill>
        </p:spPr>
        <p:txBody>
          <a:bodyPr wrap="square" lIns="121559" tIns="60780" rIns="121559" bIns="60780" rtlCol="0" anchor="ctr">
            <a:spAutoFit/>
          </a:bodyPr>
          <a:lstStyle/>
          <a:p>
            <a:pPr algn="ctr" defTabSz="1239922"/>
            <a:endParaRPr lang="en-IN" sz="1568" dirty="0">
              <a:solidFill>
                <a:srgbClr val="434343"/>
              </a:solidFill>
              <a:latin typeface="Segoe UI"/>
              <a:cs typeface="Segoe UI"/>
            </a:endParaRPr>
          </a:p>
        </p:txBody>
      </p:sp>
      <p:pic>
        <p:nvPicPr>
          <p:cNvPr id="172" name="Picture 171"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152890"/>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146219" y="96101"/>
            <a:ext cx="5128058" cy="546632"/>
          </a:xfrm>
          <a:prstGeom prst="rect">
            <a:avLst/>
          </a:prstGeom>
          <a:solidFill>
            <a:schemeClr val="bg1"/>
          </a:solidFill>
        </p:spPr>
        <p:txBody>
          <a:bodyPr vert="horz" lIns="121789" tIns="60895" rIns="121789" bIns="60895" rtlCol="0" anchor="ctr">
            <a:noAutofit/>
          </a:bodyPr>
          <a:lstStyle/>
          <a:p>
            <a:pPr>
              <a:spcBef>
                <a:spcPct val="0"/>
              </a:spcBef>
            </a:pP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Process Roadmap</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19" name="Trapezoid 18">
            <a:extLst>
              <a:ext uri="{FF2B5EF4-FFF2-40B4-BE49-F238E27FC236}">
                <a16:creationId xmlns:a16="http://schemas.microsoft.com/office/drawing/2014/main" xmlns="" id="{6D03B277-0E4E-4A2F-B22B-A12D9464E7B9}"/>
              </a:ext>
            </a:extLst>
          </p:cNvPr>
          <p:cNvSpPr/>
          <p:nvPr/>
        </p:nvSpPr>
        <p:spPr>
          <a:xfrm rot="5400000">
            <a:off x="3031517" y="-1946104"/>
            <a:ext cx="5772494" cy="11368200"/>
          </a:xfrm>
          <a:prstGeom prst="trapezoid">
            <a:avLst/>
          </a:prstGeom>
          <a:gradFill flip="none" rotWithShape="1">
            <a:gsLst>
              <a:gs pos="0">
                <a:schemeClr val="accent2">
                  <a:lumMod val="50000"/>
                </a:schemeClr>
              </a:gs>
              <a:gs pos="100000">
                <a:srgbClr val="F4F4F4"/>
              </a:gs>
            </a:gsLst>
            <a:path path="circle">
              <a:fillToRect l="100000" t="100000"/>
            </a:path>
            <a:tileRect r="-100000" b="-100000"/>
          </a:gradFill>
          <a:ln w="1905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xmlns="" id="{499D3F37-EFB5-4E83-ACD9-EFB466098470}"/>
              </a:ext>
            </a:extLst>
          </p:cNvPr>
          <p:cNvSpPr txBox="1"/>
          <p:nvPr/>
        </p:nvSpPr>
        <p:spPr>
          <a:xfrm>
            <a:off x="5710397" y="4403543"/>
            <a:ext cx="1694879"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Wingdings" panose="05000000000000000000" pitchFamily="2" charset="2"/>
              <a:buChar char="ü"/>
            </a:pPr>
            <a:r>
              <a:rPr lang="en-US" sz="1000" b="1"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Keyword Dictionaries</a:t>
            </a:r>
          </a:p>
          <a:p>
            <a:pPr marL="171450" indent="-171450">
              <a:buFont typeface="Wingdings" panose="05000000000000000000" pitchFamily="2" charset="2"/>
              <a:buChar char="ü"/>
            </a:pPr>
            <a:r>
              <a:rPr lang="en-US" sz="1000" b="1"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Feature List</a:t>
            </a:r>
          </a:p>
        </p:txBody>
      </p:sp>
      <p:sp>
        <p:nvSpPr>
          <p:cNvPr id="21" name="TextBox 20">
            <a:extLst>
              <a:ext uri="{FF2B5EF4-FFF2-40B4-BE49-F238E27FC236}">
                <a16:creationId xmlns:a16="http://schemas.microsoft.com/office/drawing/2014/main" xmlns="" id="{837BAF76-28EC-4FD0-875C-C48E2B05FD16}"/>
              </a:ext>
            </a:extLst>
          </p:cNvPr>
          <p:cNvSpPr txBox="1"/>
          <p:nvPr/>
        </p:nvSpPr>
        <p:spPr>
          <a:xfrm>
            <a:off x="5835427" y="2444862"/>
            <a:ext cx="1241617" cy="523220"/>
          </a:xfrm>
          <a:prstGeom prst="rect">
            <a:avLst/>
          </a:prstGeom>
          <a:noFill/>
        </p:spPr>
        <p:txBody>
          <a:bodyPr wrap="square" rtlCol="0">
            <a:spAutoFit/>
          </a:bodyPr>
          <a:lstStyle/>
          <a:p>
            <a:pPr algn="ctr"/>
            <a:r>
              <a:rPr lang="en-US" sz="1400" b="1" u="sng" dirty="0">
                <a:latin typeface="Segoe UI" panose="020B0502040204020203" pitchFamily="34" charset="0"/>
                <a:ea typeface="Segoe UI" panose="020B0502040204020203" pitchFamily="34" charset="0"/>
                <a:cs typeface="Segoe UI" panose="020B0502040204020203" pitchFamily="34" charset="0"/>
              </a:rPr>
              <a:t>Lexical Engine</a:t>
            </a:r>
          </a:p>
        </p:txBody>
      </p:sp>
      <p:sp>
        <p:nvSpPr>
          <p:cNvPr id="22" name="Rectangle 21">
            <a:extLst>
              <a:ext uri="{FF2B5EF4-FFF2-40B4-BE49-F238E27FC236}">
                <a16:creationId xmlns:a16="http://schemas.microsoft.com/office/drawing/2014/main" xmlns="" id="{EAF3483E-ABAB-4FC0-968D-1171254AB060}"/>
              </a:ext>
            </a:extLst>
          </p:cNvPr>
          <p:cNvSpPr/>
          <p:nvPr/>
        </p:nvSpPr>
        <p:spPr>
          <a:xfrm>
            <a:off x="8789339" y="4357101"/>
            <a:ext cx="2122695"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marL="171450" indent="-171450">
              <a:buFont typeface="Wingdings" panose="05000000000000000000" pitchFamily="2" charset="2"/>
              <a:buChar char="ü"/>
            </a:pPr>
            <a:r>
              <a:rPr lang="en-US" sz="1000" b="1" dirty="0" smtClean="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Impact Scoring </a:t>
            </a:r>
            <a:endParaRPr lang="en-US" sz="1000" b="1"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endParaRPr>
          </a:p>
          <a:p>
            <a:pPr marL="171450" indent="-171450">
              <a:buFont typeface="Wingdings" panose="05000000000000000000" pitchFamily="2" charset="2"/>
              <a:buChar char="ü"/>
            </a:pPr>
            <a:r>
              <a:rPr lang="en-US" sz="1000" b="1"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Competitive benchmarking</a:t>
            </a:r>
          </a:p>
          <a:p>
            <a:pPr marL="171450" indent="-171450">
              <a:buFont typeface="Wingdings" panose="05000000000000000000" pitchFamily="2" charset="2"/>
              <a:buChar char="ü"/>
            </a:pPr>
            <a:r>
              <a:rPr lang="en-US" sz="1000" b="1"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Drivers Analysis</a:t>
            </a:r>
          </a:p>
        </p:txBody>
      </p:sp>
      <p:sp>
        <p:nvSpPr>
          <p:cNvPr id="23" name="TextBox 22">
            <a:extLst>
              <a:ext uri="{FF2B5EF4-FFF2-40B4-BE49-F238E27FC236}">
                <a16:creationId xmlns:a16="http://schemas.microsoft.com/office/drawing/2014/main" xmlns="" id="{1E79D9F7-643F-4700-9D92-DDA5514ECD0D}"/>
              </a:ext>
            </a:extLst>
          </p:cNvPr>
          <p:cNvSpPr txBox="1"/>
          <p:nvPr/>
        </p:nvSpPr>
        <p:spPr>
          <a:xfrm>
            <a:off x="10391630" y="2444862"/>
            <a:ext cx="1167980" cy="523220"/>
          </a:xfrm>
          <a:prstGeom prst="rect">
            <a:avLst/>
          </a:prstGeom>
          <a:noFill/>
        </p:spPr>
        <p:txBody>
          <a:bodyPr wrap="square" rtlCol="0">
            <a:spAutoFit/>
          </a:bodyPr>
          <a:lstStyle/>
          <a:p>
            <a:pPr algn="ctr"/>
            <a:r>
              <a:rPr lang="en-US" sz="1400" b="1" u="sng" dirty="0">
                <a:latin typeface="Segoe UI" panose="020B0502040204020203" pitchFamily="34" charset="0"/>
                <a:ea typeface="Segoe UI" panose="020B0502040204020203" pitchFamily="34" charset="0"/>
                <a:cs typeface="Segoe UI" panose="020B0502040204020203" pitchFamily="34" charset="0"/>
              </a:rPr>
              <a:t>Dashboard/Platform</a:t>
            </a:r>
          </a:p>
        </p:txBody>
      </p:sp>
      <p:sp>
        <p:nvSpPr>
          <p:cNvPr id="24" name="Right Arrow 94">
            <a:extLst>
              <a:ext uri="{FF2B5EF4-FFF2-40B4-BE49-F238E27FC236}">
                <a16:creationId xmlns:a16="http://schemas.microsoft.com/office/drawing/2014/main" xmlns="" id="{06491659-D7B6-4446-9F85-C974E727BD25}"/>
              </a:ext>
            </a:extLst>
          </p:cNvPr>
          <p:cNvSpPr/>
          <p:nvPr/>
        </p:nvSpPr>
        <p:spPr>
          <a:xfrm>
            <a:off x="4294138" y="3463474"/>
            <a:ext cx="261832" cy="31432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25" name="Right Arrow 95">
            <a:extLst>
              <a:ext uri="{FF2B5EF4-FFF2-40B4-BE49-F238E27FC236}">
                <a16:creationId xmlns:a16="http://schemas.microsoft.com/office/drawing/2014/main" xmlns="" id="{2DFD2611-DA8D-4EFE-92F3-6C9772E25CB7}"/>
              </a:ext>
            </a:extLst>
          </p:cNvPr>
          <p:cNvSpPr/>
          <p:nvPr/>
        </p:nvSpPr>
        <p:spPr>
          <a:xfrm>
            <a:off x="7138852" y="3463474"/>
            <a:ext cx="261832" cy="31432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29" name="Rectangle 28">
            <a:extLst>
              <a:ext uri="{FF2B5EF4-FFF2-40B4-BE49-F238E27FC236}">
                <a16:creationId xmlns:a16="http://schemas.microsoft.com/office/drawing/2014/main" xmlns="" id="{34348DB1-F407-4068-8FBD-DD3C7C758F76}"/>
              </a:ext>
            </a:extLst>
          </p:cNvPr>
          <p:cNvSpPr/>
          <p:nvPr/>
        </p:nvSpPr>
        <p:spPr>
          <a:xfrm>
            <a:off x="746772" y="1234232"/>
            <a:ext cx="1846067" cy="4933959"/>
          </a:xfrm>
          <a:prstGeom prst="rect">
            <a:avLst/>
          </a:prstGeom>
          <a:gradFill>
            <a:gsLst>
              <a:gs pos="0">
                <a:schemeClr val="accent2">
                  <a:lumMod val="50000"/>
                </a:schemeClr>
              </a:gs>
              <a:gs pos="100000">
                <a:schemeClr val="bg1">
                  <a:lumMod val="85000"/>
                </a:schemeClr>
              </a:gs>
            </a:gsLst>
            <a:lin ang="5400000" scaled="1"/>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0" name="TextBox 29">
            <a:extLst>
              <a:ext uri="{FF2B5EF4-FFF2-40B4-BE49-F238E27FC236}">
                <a16:creationId xmlns:a16="http://schemas.microsoft.com/office/drawing/2014/main" xmlns="" id="{20757F7C-2403-4266-A9C7-084AA0CA1AB9}"/>
              </a:ext>
            </a:extLst>
          </p:cNvPr>
          <p:cNvSpPr txBox="1"/>
          <p:nvPr/>
        </p:nvSpPr>
        <p:spPr>
          <a:xfrm>
            <a:off x="686723" y="1248150"/>
            <a:ext cx="1936297" cy="276999"/>
          </a:xfrm>
          <a:prstGeom prst="rect">
            <a:avLst/>
          </a:prstGeom>
          <a:noFill/>
        </p:spPr>
        <p:txBody>
          <a:bodyPr wrap="square" rtlCol="0">
            <a:spAutoFit/>
          </a:bodyPr>
          <a:lstStyle/>
          <a:p>
            <a:pPr algn="ctr"/>
            <a:r>
              <a:rPr lang="en-US" sz="1200" b="1" u="sng" dirty="0" smtClean="0">
                <a:latin typeface="Segoe UI" panose="020B0502040204020203" pitchFamily="34" charset="0"/>
                <a:ea typeface="Segoe UI" panose="020B0502040204020203" pitchFamily="34" charset="0"/>
                <a:cs typeface="Segoe UI" panose="020B0502040204020203" pitchFamily="34" charset="0"/>
              </a:rPr>
              <a:t>External Data</a:t>
            </a:r>
            <a:endParaRPr lang="en-US" sz="1200" b="1" u="sng" dirty="0">
              <a:latin typeface="Segoe UI" panose="020B0502040204020203" pitchFamily="34" charset="0"/>
              <a:ea typeface="Segoe UI" panose="020B0502040204020203" pitchFamily="34" charset="0"/>
              <a:cs typeface="Segoe UI" panose="020B0502040204020203" pitchFamily="34" charset="0"/>
            </a:endParaRPr>
          </a:p>
        </p:txBody>
      </p:sp>
      <p:pic>
        <p:nvPicPr>
          <p:cNvPr id="31" name="Picture 30">
            <a:extLst>
              <a:ext uri="{FF2B5EF4-FFF2-40B4-BE49-F238E27FC236}">
                <a16:creationId xmlns:a16="http://schemas.microsoft.com/office/drawing/2014/main" xmlns="" id="{796EC944-D260-4A16-95E3-4380D5A724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9805" y="1554835"/>
            <a:ext cx="432000" cy="432000"/>
          </a:xfrm>
          <a:prstGeom prst="rect">
            <a:avLst/>
          </a:prstGeom>
        </p:spPr>
      </p:pic>
      <p:pic>
        <p:nvPicPr>
          <p:cNvPr id="32" name="Picture 31">
            <a:extLst>
              <a:ext uri="{FF2B5EF4-FFF2-40B4-BE49-F238E27FC236}">
                <a16:creationId xmlns:a16="http://schemas.microsoft.com/office/drawing/2014/main" xmlns="" id="{BC4F7D9E-7ECE-4553-A7F0-386F9EDFAB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5247" y="1626835"/>
            <a:ext cx="360000" cy="360000"/>
          </a:xfrm>
          <a:prstGeom prst="rect">
            <a:avLst/>
          </a:prstGeom>
        </p:spPr>
      </p:pic>
      <p:pic>
        <p:nvPicPr>
          <p:cNvPr id="33" name="Picture 32">
            <a:extLst>
              <a:ext uri="{FF2B5EF4-FFF2-40B4-BE49-F238E27FC236}">
                <a16:creationId xmlns:a16="http://schemas.microsoft.com/office/drawing/2014/main" xmlns="" id="{B6A1DA9E-F30B-4076-81A1-37441B5A95D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98291" y="3405783"/>
            <a:ext cx="744274" cy="360000"/>
          </a:xfrm>
          <a:prstGeom prst="rect">
            <a:avLst/>
          </a:prstGeom>
        </p:spPr>
      </p:pic>
      <p:pic>
        <p:nvPicPr>
          <p:cNvPr id="34" name="Picture 33">
            <a:extLst>
              <a:ext uri="{FF2B5EF4-FFF2-40B4-BE49-F238E27FC236}">
                <a16:creationId xmlns:a16="http://schemas.microsoft.com/office/drawing/2014/main" xmlns="" id="{2DD058FF-2796-4EBB-8EDB-3EB666F639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5876" y="2847628"/>
            <a:ext cx="467998" cy="468000"/>
          </a:xfrm>
          <a:prstGeom prst="rect">
            <a:avLst/>
          </a:prstGeom>
        </p:spPr>
      </p:pic>
      <p:sp>
        <p:nvSpPr>
          <p:cNvPr id="35" name="Right Arrow 88">
            <a:extLst>
              <a:ext uri="{FF2B5EF4-FFF2-40B4-BE49-F238E27FC236}">
                <a16:creationId xmlns:a16="http://schemas.microsoft.com/office/drawing/2014/main" xmlns="" id="{4E68C130-803A-4ACA-9FC6-9994C23CFC59}"/>
              </a:ext>
            </a:extLst>
          </p:cNvPr>
          <p:cNvSpPr/>
          <p:nvPr/>
        </p:nvSpPr>
        <p:spPr>
          <a:xfrm>
            <a:off x="2733079" y="3463474"/>
            <a:ext cx="261832" cy="31432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37" name="TextBox 36">
            <a:extLst>
              <a:ext uri="{FF2B5EF4-FFF2-40B4-BE49-F238E27FC236}">
                <a16:creationId xmlns:a16="http://schemas.microsoft.com/office/drawing/2014/main" xmlns="" id="{78DFA28A-104B-4908-A385-C7E63AF87EA4}"/>
              </a:ext>
            </a:extLst>
          </p:cNvPr>
          <p:cNvSpPr txBox="1"/>
          <p:nvPr/>
        </p:nvSpPr>
        <p:spPr>
          <a:xfrm>
            <a:off x="4602661" y="2444862"/>
            <a:ext cx="1210357" cy="523220"/>
          </a:xfrm>
          <a:prstGeom prst="rect">
            <a:avLst/>
          </a:prstGeom>
          <a:noFill/>
        </p:spPr>
        <p:txBody>
          <a:bodyPr wrap="square" rtlCol="0">
            <a:spAutoFit/>
          </a:bodyPr>
          <a:lstStyle/>
          <a:p>
            <a:pPr algn="ctr"/>
            <a:r>
              <a:rPr lang="en-IN" sz="1400" b="1" u="sng" dirty="0">
                <a:latin typeface="Segoe UI" panose="020B0502040204020203" pitchFamily="34" charset="0"/>
                <a:ea typeface="Segoe UI" panose="020B0502040204020203" pitchFamily="34" charset="0"/>
                <a:cs typeface="Segoe UI" panose="020B0502040204020203" pitchFamily="34" charset="0"/>
              </a:rPr>
              <a:t>Translation Engine</a:t>
            </a:r>
          </a:p>
        </p:txBody>
      </p:sp>
      <p:sp>
        <p:nvSpPr>
          <p:cNvPr id="38" name="Right Arrow 95">
            <a:extLst>
              <a:ext uri="{FF2B5EF4-FFF2-40B4-BE49-F238E27FC236}">
                <a16:creationId xmlns:a16="http://schemas.microsoft.com/office/drawing/2014/main" xmlns="" id="{E02BC7C2-7795-4779-8F19-ED529CECBC8E}"/>
              </a:ext>
            </a:extLst>
          </p:cNvPr>
          <p:cNvSpPr/>
          <p:nvPr/>
        </p:nvSpPr>
        <p:spPr>
          <a:xfrm>
            <a:off x="5768188" y="3463474"/>
            <a:ext cx="261832" cy="31432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39" name="Rectangle 38">
            <a:extLst>
              <a:ext uri="{FF2B5EF4-FFF2-40B4-BE49-F238E27FC236}">
                <a16:creationId xmlns:a16="http://schemas.microsoft.com/office/drawing/2014/main" xmlns="" id="{0CCB3C7E-2482-4649-A57F-2788093AB621}"/>
              </a:ext>
            </a:extLst>
          </p:cNvPr>
          <p:cNvSpPr/>
          <p:nvPr/>
        </p:nvSpPr>
        <p:spPr>
          <a:xfrm>
            <a:off x="2529898" y="4403543"/>
            <a:ext cx="1816042" cy="553998"/>
          </a:xfrm>
          <a:prstGeom prst="rect">
            <a:avLst/>
          </a:prstGeom>
          <a:noFill/>
        </p:spPr>
        <p:txBody>
          <a:bodyPr wrap="square">
            <a:spAutoFit/>
          </a:bodyPr>
          <a:lstStyle/>
          <a:p>
            <a:pPr marL="171450" indent="-171450">
              <a:buFont typeface="Wingdings" panose="05000000000000000000" pitchFamily="2" charset="2"/>
              <a:buChar char="ü"/>
            </a:pPr>
            <a:r>
              <a:rPr lang="en-US" sz="1000" b="1"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Comprehensive data source</a:t>
            </a:r>
          </a:p>
          <a:p>
            <a:pPr marL="171450" indent="-171450">
              <a:buFont typeface="Wingdings" panose="05000000000000000000" pitchFamily="2" charset="2"/>
              <a:buChar char="ü"/>
            </a:pPr>
            <a:r>
              <a:rPr lang="en-US" sz="1000" b="1"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Easily Configurable</a:t>
            </a:r>
          </a:p>
        </p:txBody>
      </p:sp>
      <p:sp>
        <p:nvSpPr>
          <p:cNvPr id="40" name="TextBox 39">
            <a:extLst>
              <a:ext uri="{FF2B5EF4-FFF2-40B4-BE49-F238E27FC236}">
                <a16:creationId xmlns:a16="http://schemas.microsoft.com/office/drawing/2014/main" xmlns="" id="{616BF7A6-E8F8-4971-AEAE-C62B4599D7E4}"/>
              </a:ext>
            </a:extLst>
          </p:cNvPr>
          <p:cNvSpPr txBox="1"/>
          <p:nvPr/>
        </p:nvSpPr>
        <p:spPr>
          <a:xfrm>
            <a:off x="4217872" y="4403543"/>
            <a:ext cx="1769266"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Wingdings" panose="05000000000000000000" pitchFamily="2" charset="2"/>
              <a:buChar char="ü"/>
            </a:pPr>
            <a:r>
              <a:rPr lang="en-US" sz="1000" b="1"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Man-Machine Translation</a:t>
            </a:r>
          </a:p>
          <a:p>
            <a:pPr marL="171450" indent="-171450">
              <a:buFont typeface="Wingdings" panose="05000000000000000000" pitchFamily="2" charset="2"/>
              <a:buChar char="ü"/>
            </a:pPr>
            <a:r>
              <a:rPr lang="en-US" sz="1000" b="1"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Contextual Validation</a:t>
            </a:r>
          </a:p>
        </p:txBody>
      </p:sp>
      <p:sp>
        <p:nvSpPr>
          <p:cNvPr id="41" name="TextBox 40">
            <a:extLst>
              <a:ext uri="{FF2B5EF4-FFF2-40B4-BE49-F238E27FC236}">
                <a16:creationId xmlns:a16="http://schemas.microsoft.com/office/drawing/2014/main" xmlns="" id="{7A871929-F0D7-4A6F-A22D-02805E364560}"/>
              </a:ext>
            </a:extLst>
          </p:cNvPr>
          <p:cNvSpPr txBox="1"/>
          <p:nvPr/>
        </p:nvSpPr>
        <p:spPr>
          <a:xfrm>
            <a:off x="8621667" y="2410942"/>
            <a:ext cx="1241617" cy="523220"/>
          </a:xfrm>
          <a:prstGeom prst="rect">
            <a:avLst/>
          </a:prstGeom>
          <a:noFill/>
        </p:spPr>
        <p:txBody>
          <a:bodyPr wrap="square" rtlCol="0">
            <a:spAutoFit/>
          </a:bodyPr>
          <a:lstStyle/>
          <a:p>
            <a:pPr algn="ctr"/>
            <a:r>
              <a:rPr lang="en-US" sz="1400" b="1" u="sng" dirty="0" smtClean="0">
                <a:latin typeface="Segoe UI" panose="020B0502040204020203" pitchFamily="34" charset="0"/>
                <a:ea typeface="Segoe UI" panose="020B0502040204020203" pitchFamily="34" charset="0"/>
                <a:cs typeface="Segoe UI" panose="020B0502040204020203" pitchFamily="34" charset="0"/>
              </a:rPr>
              <a:t>Scoring Models</a:t>
            </a:r>
            <a:endParaRPr lang="en-US" sz="1400" b="1" u="sng" dirty="0">
              <a:latin typeface="Segoe UI" panose="020B0502040204020203" pitchFamily="34" charset="0"/>
              <a:ea typeface="Segoe UI" panose="020B0502040204020203" pitchFamily="34" charset="0"/>
              <a:cs typeface="Segoe UI" panose="020B0502040204020203" pitchFamily="34" charset="0"/>
            </a:endParaRPr>
          </a:p>
        </p:txBody>
      </p:sp>
      <p:sp>
        <p:nvSpPr>
          <p:cNvPr id="42" name="Right Arrow 95">
            <a:extLst>
              <a:ext uri="{FF2B5EF4-FFF2-40B4-BE49-F238E27FC236}">
                <a16:creationId xmlns:a16="http://schemas.microsoft.com/office/drawing/2014/main" xmlns="" id="{7E8F93BA-718E-4249-9FE8-E846586D011B}"/>
              </a:ext>
            </a:extLst>
          </p:cNvPr>
          <p:cNvSpPr/>
          <p:nvPr/>
        </p:nvSpPr>
        <p:spPr>
          <a:xfrm>
            <a:off x="9936118" y="3463474"/>
            <a:ext cx="261832" cy="31432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43" name="Picture 42">
            <a:extLst>
              <a:ext uri="{FF2B5EF4-FFF2-40B4-BE49-F238E27FC236}">
                <a16:creationId xmlns:a16="http://schemas.microsoft.com/office/drawing/2014/main" xmlns="" id="{B20AC6F4-D9B0-45CF-A554-1C987ACF39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23887" y="3199683"/>
            <a:ext cx="903467" cy="903467"/>
          </a:xfrm>
          <a:prstGeom prst="rect">
            <a:avLst/>
          </a:prstGeom>
        </p:spPr>
      </p:pic>
      <p:sp>
        <p:nvSpPr>
          <p:cNvPr id="44" name="TextBox 43">
            <a:extLst>
              <a:ext uri="{FF2B5EF4-FFF2-40B4-BE49-F238E27FC236}">
                <a16:creationId xmlns:a16="http://schemas.microsoft.com/office/drawing/2014/main" xmlns="" id="{20B252BF-4126-43FC-8EED-AAAE0C59DCC3}"/>
              </a:ext>
            </a:extLst>
          </p:cNvPr>
          <p:cNvSpPr txBox="1"/>
          <p:nvPr/>
        </p:nvSpPr>
        <p:spPr>
          <a:xfrm>
            <a:off x="2876457" y="2444862"/>
            <a:ext cx="1210357" cy="523220"/>
          </a:xfrm>
          <a:prstGeom prst="rect">
            <a:avLst/>
          </a:prstGeom>
          <a:noFill/>
        </p:spPr>
        <p:txBody>
          <a:bodyPr wrap="square" rtlCol="0">
            <a:spAutoFit/>
          </a:bodyPr>
          <a:lstStyle/>
          <a:p>
            <a:pPr algn="ctr"/>
            <a:r>
              <a:rPr lang="en-IN" sz="1400" b="1" u="sng" dirty="0">
                <a:latin typeface="Segoe UI" panose="020B0502040204020203" pitchFamily="34" charset="0"/>
                <a:ea typeface="Segoe UI" panose="020B0502040204020203" pitchFamily="34" charset="0"/>
                <a:cs typeface="Segoe UI" panose="020B0502040204020203" pitchFamily="34" charset="0"/>
              </a:rPr>
              <a:t>Social Engine</a:t>
            </a:r>
          </a:p>
        </p:txBody>
      </p:sp>
      <p:pic>
        <p:nvPicPr>
          <p:cNvPr id="45" name="Picture 14" descr="Image result for TRANSLATION icon">
            <a:extLst>
              <a:ext uri="{FF2B5EF4-FFF2-40B4-BE49-F238E27FC236}">
                <a16:creationId xmlns:a16="http://schemas.microsoft.com/office/drawing/2014/main" xmlns="" id="{98707B6D-1220-484F-A3EB-B4D8F264EC9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81906" y="3303134"/>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5" descr="Image result for driving icon">
            <a:extLst>
              <a:ext uri="{FF2B5EF4-FFF2-40B4-BE49-F238E27FC236}">
                <a16:creationId xmlns:a16="http://schemas.microsoft.com/office/drawing/2014/main" xmlns="" id="{423B9FA1-652C-43EE-9B5B-5C2C52679E0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88630" y="3283263"/>
            <a:ext cx="721552" cy="72155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6" descr="Image result for my space logo">
            <a:extLst>
              <a:ext uri="{FF2B5EF4-FFF2-40B4-BE49-F238E27FC236}">
                <a16:creationId xmlns:a16="http://schemas.microsoft.com/office/drawing/2014/main" xmlns="" id="{58F77C13-CAEF-49E0-A9D5-14513AFC3DE4}"/>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7631" t="16472" r="15259" b="18091"/>
          <a:stretch/>
        </p:blipFill>
        <p:spPr bwMode="auto">
          <a:xfrm>
            <a:off x="1493437" y="2183760"/>
            <a:ext cx="443464" cy="43240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Image result for aggregator">
            <a:extLst>
              <a:ext uri="{FF2B5EF4-FFF2-40B4-BE49-F238E27FC236}">
                <a16:creationId xmlns:a16="http://schemas.microsoft.com/office/drawing/2014/main" xmlns="" id="{4526C042-37DA-4DCC-A37F-16745658EEED}"/>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350" t="9572" r="2842" b="12638"/>
          <a:stretch/>
        </p:blipFill>
        <p:spPr bwMode="auto">
          <a:xfrm>
            <a:off x="1144120" y="3911382"/>
            <a:ext cx="1051370" cy="27572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2" descr="Related image">
            <a:extLst>
              <a:ext uri="{FF2B5EF4-FFF2-40B4-BE49-F238E27FC236}">
                <a16:creationId xmlns:a16="http://schemas.microsoft.com/office/drawing/2014/main" xmlns="" id="{EF9F4CDD-05E2-432B-AA26-8260DCB1454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55105" y="4332701"/>
            <a:ext cx="482761" cy="48276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6" descr="Image result for wordpress">
            <a:extLst>
              <a:ext uri="{FF2B5EF4-FFF2-40B4-BE49-F238E27FC236}">
                <a16:creationId xmlns:a16="http://schemas.microsoft.com/office/drawing/2014/main" xmlns="" id="{9721F1F8-6D23-4467-8B36-91C6583928C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3646" y="5462035"/>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8" descr="Image result for blogspot">
            <a:extLst>
              <a:ext uri="{FF2B5EF4-FFF2-40B4-BE49-F238E27FC236}">
                <a16:creationId xmlns:a16="http://schemas.microsoft.com/office/drawing/2014/main" xmlns="" id="{157C3A0E-1C08-4F7F-8B7A-C8A2278B8BD2}"/>
              </a:ext>
            </a:extLst>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51296" t="10226" r="6496" b="8877"/>
          <a:stretch/>
        </p:blipFill>
        <p:spPr bwMode="auto">
          <a:xfrm>
            <a:off x="1843202" y="5500337"/>
            <a:ext cx="375668" cy="360000"/>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xmlns="" id="{8053A331-6121-4278-B643-21DDB8F35185}"/>
              </a:ext>
            </a:extLst>
          </p:cNvPr>
          <p:cNvGrpSpPr/>
          <p:nvPr/>
        </p:nvGrpSpPr>
        <p:grpSpPr>
          <a:xfrm>
            <a:off x="2957992" y="3242224"/>
            <a:ext cx="1140836" cy="1047119"/>
            <a:chOff x="3164177" y="3089821"/>
            <a:chExt cx="1140836" cy="1047119"/>
          </a:xfrm>
        </p:grpSpPr>
        <p:pic>
          <p:nvPicPr>
            <p:cNvPr id="54" name="Picture 14" descr="Image result for radian 6 logo">
              <a:extLst>
                <a:ext uri="{FF2B5EF4-FFF2-40B4-BE49-F238E27FC236}">
                  <a16:creationId xmlns:a16="http://schemas.microsoft.com/office/drawing/2014/main" xmlns="" id="{AC069994-4DD1-4EA5-825E-62522E5809B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444015" y="3190130"/>
              <a:ext cx="690854" cy="180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mage result for crimson hexagon icon">
              <a:extLst>
                <a:ext uri="{FF2B5EF4-FFF2-40B4-BE49-F238E27FC236}">
                  <a16:creationId xmlns:a16="http://schemas.microsoft.com/office/drawing/2014/main" xmlns="" id="{B6205A3A-4E3A-4B21-B8FA-F751773D0D0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237962" y="3848017"/>
              <a:ext cx="1013489" cy="18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6" descr="Image result for sysomos logo">
              <a:extLst>
                <a:ext uri="{FF2B5EF4-FFF2-40B4-BE49-F238E27FC236}">
                  <a16:creationId xmlns:a16="http://schemas.microsoft.com/office/drawing/2014/main" xmlns="" id="{EB0D991F-D695-42DC-8E91-6085BAD0754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66350" y="3463652"/>
              <a:ext cx="805971" cy="360000"/>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Rounded Corners 101">
              <a:extLst>
                <a:ext uri="{FF2B5EF4-FFF2-40B4-BE49-F238E27FC236}">
                  <a16:creationId xmlns:a16="http://schemas.microsoft.com/office/drawing/2014/main" xmlns="" id="{7FD235A5-C5C0-481D-A95D-E7A6214592AF}"/>
                </a:ext>
              </a:extLst>
            </p:cNvPr>
            <p:cNvSpPr/>
            <p:nvPr/>
          </p:nvSpPr>
          <p:spPr>
            <a:xfrm>
              <a:off x="3164177" y="3089821"/>
              <a:ext cx="1140836" cy="1047119"/>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xmlns="" id="{DE1A369F-C145-4369-89A5-FC4872F5BB6D}"/>
                </a:ext>
              </a:extLst>
            </p:cNvPr>
            <p:cNvSpPr txBox="1"/>
            <p:nvPr/>
          </p:nvSpPr>
          <p:spPr>
            <a:xfrm>
              <a:off x="3503960" y="3325152"/>
              <a:ext cx="327334" cy="276999"/>
            </a:xfrm>
            <a:prstGeom prst="rect">
              <a:avLst/>
            </a:prstGeom>
            <a:noFill/>
          </p:spPr>
          <p:txBody>
            <a:bodyPr wrap="none" rtlCol="0">
              <a:spAutoFit/>
            </a:bodyPr>
            <a:lstStyle/>
            <a:p>
              <a:r>
                <a:rPr lang="en-IN" sz="1200" dirty="0">
                  <a:latin typeface="Segoe UI" panose="020B0502040204020203" pitchFamily="34" charset="0"/>
                  <a:ea typeface="Segoe UI" panose="020B0502040204020203" pitchFamily="34" charset="0"/>
                  <a:cs typeface="Segoe UI" panose="020B0502040204020203" pitchFamily="34" charset="0"/>
                </a:rPr>
                <a:t>or</a:t>
              </a:r>
            </a:p>
          </p:txBody>
        </p:sp>
        <p:sp>
          <p:nvSpPr>
            <p:cNvPr id="59" name="TextBox 58">
              <a:extLst>
                <a:ext uri="{FF2B5EF4-FFF2-40B4-BE49-F238E27FC236}">
                  <a16:creationId xmlns:a16="http://schemas.microsoft.com/office/drawing/2014/main" xmlns="" id="{2F1C06FF-D17D-43C7-9909-61F07DBF2D64}"/>
                </a:ext>
              </a:extLst>
            </p:cNvPr>
            <p:cNvSpPr txBox="1"/>
            <p:nvPr/>
          </p:nvSpPr>
          <p:spPr>
            <a:xfrm>
              <a:off x="3510043" y="3637979"/>
              <a:ext cx="327334" cy="276999"/>
            </a:xfrm>
            <a:prstGeom prst="rect">
              <a:avLst/>
            </a:prstGeom>
            <a:noFill/>
          </p:spPr>
          <p:txBody>
            <a:bodyPr wrap="none" rtlCol="0">
              <a:spAutoFit/>
            </a:bodyPr>
            <a:lstStyle/>
            <a:p>
              <a:r>
                <a:rPr lang="en-IN" sz="1200" dirty="0">
                  <a:latin typeface="Segoe UI" panose="020B0502040204020203" pitchFamily="34" charset="0"/>
                  <a:ea typeface="Segoe UI" panose="020B0502040204020203" pitchFamily="34" charset="0"/>
                  <a:cs typeface="Segoe UI" panose="020B0502040204020203" pitchFamily="34" charset="0"/>
                </a:rPr>
                <a:t>or</a:t>
              </a:r>
            </a:p>
          </p:txBody>
        </p:sp>
      </p:grpSp>
      <p:sp>
        <p:nvSpPr>
          <p:cNvPr id="60" name="TextBox 59">
            <a:extLst>
              <a:ext uri="{FF2B5EF4-FFF2-40B4-BE49-F238E27FC236}">
                <a16:creationId xmlns:a16="http://schemas.microsoft.com/office/drawing/2014/main" xmlns="" id="{773FB2E6-A23C-403B-98F6-8A7F9207777E}"/>
              </a:ext>
            </a:extLst>
          </p:cNvPr>
          <p:cNvSpPr txBox="1"/>
          <p:nvPr/>
        </p:nvSpPr>
        <p:spPr>
          <a:xfrm>
            <a:off x="7118691" y="2425364"/>
            <a:ext cx="1241617" cy="523220"/>
          </a:xfrm>
          <a:prstGeom prst="rect">
            <a:avLst/>
          </a:prstGeom>
          <a:noFill/>
        </p:spPr>
        <p:txBody>
          <a:bodyPr wrap="square" rtlCol="0">
            <a:spAutoFit/>
          </a:bodyPr>
          <a:lstStyle/>
          <a:p>
            <a:pPr algn="ctr"/>
            <a:r>
              <a:rPr lang="en-US" sz="1400" b="1" u="sng" dirty="0" smtClean="0">
                <a:latin typeface="Segoe UI" panose="020B0502040204020203" pitchFamily="34" charset="0"/>
                <a:ea typeface="Segoe UI" panose="020B0502040204020203" pitchFamily="34" charset="0"/>
                <a:cs typeface="Segoe UI" panose="020B0502040204020203" pitchFamily="34" charset="0"/>
              </a:rPr>
              <a:t>Data processing</a:t>
            </a:r>
            <a:endParaRPr lang="en-US" sz="1400" b="1" u="sng" dirty="0">
              <a:latin typeface="Segoe UI" panose="020B0502040204020203" pitchFamily="34" charset="0"/>
              <a:ea typeface="Segoe UI" panose="020B0502040204020203" pitchFamily="34" charset="0"/>
              <a:cs typeface="Segoe UI" panose="020B0502040204020203" pitchFamily="34" charset="0"/>
            </a:endParaRPr>
          </a:p>
        </p:txBody>
      </p:sp>
      <p:pic>
        <p:nvPicPr>
          <p:cNvPr id="61" name="Picture 2" descr="Image result for trends icon">
            <a:extLst>
              <a:ext uri="{FF2B5EF4-FFF2-40B4-BE49-F238E27FC236}">
                <a16:creationId xmlns:a16="http://schemas.microsoft.com/office/drawing/2014/main" xmlns="" id="{BA69E583-7A5E-4C66-95C9-5818198611F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49787" y="3200906"/>
            <a:ext cx="866475" cy="866475"/>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a:extLst>
              <a:ext uri="{FF2B5EF4-FFF2-40B4-BE49-F238E27FC236}">
                <a16:creationId xmlns:a16="http://schemas.microsoft.com/office/drawing/2014/main" xmlns="" id="{CA311B73-53B1-4A44-B131-0F228845A7CA}"/>
              </a:ext>
            </a:extLst>
          </p:cNvPr>
          <p:cNvSpPr/>
          <p:nvPr/>
        </p:nvSpPr>
        <p:spPr>
          <a:xfrm>
            <a:off x="7269768" y="4382215"/>
            <a:ext cx="1734371" cy="52784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marL="171450" indent="-171450">
              <a:buFont typeface="Wingdings" panose="05000000000000000000" pitchFamily="2" charset="2"/>
              <a:buChar char="ü"/>
            </a:pPr>
            <a:r>
              <a:rPr lang="en-US" sz="1000" b="1" dirty="0" smtClean="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Data pre-processing and cleaning</a:t>
            </a:r>
            <a:endParaRPr lang="en-US" sz="1000" b="1"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endParaRPr>
          </a:p>
          <a:p>
            <a:pPr marL="171450" indent="-171450">
              <a:buFont typeface="Wingdings" panose="05000000000000000000" pitchFamily="2" charset="2"/>
              <a:buChar char="ü"/>
            </a:pPr>
            <a:r>
              <a:rPr lang="en-US" sz="1000" b="1" dirty="0" smtClean="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Event tagging</a:t>
            </a:r>
            <a:endParaRPr lang="en-US" sz="1000" b="1"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3" name="Right Arrow 95">
            <a:extLst>
              <a:ext uri="{FF2B5EF4-FFF2-40B4-BE49-F238E27FC236}">
                <a16:creationId xmlns:a16="http://schemas.microsoft.com/office/drawing/2014/main" xmlns="" id="{49014EE3-1839-402E-BE78-0C9A5CF6685C}"/>
              </a:ext>
            </a:extLst>
          </p:cNvPr>
          <p:cNvSpPr/>
          <p:nvPr/>
        </p:nvSpPr>
        <p:spPr>
          <a:xfrm>
            <a:off x="8496281" y="3469650"/>
            <a:ext cx="261832" cy="31432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65" name="Picture 2" descr="Image result for scenario icon"/>
          <p:cNvPicPr>
            <a:picLocks noChangeAspect="1" noChangeArrowheads="1"/>
          </p:cNvPicPr>
          <p:nvPr/>
        </p:nvPicPr>
        <p:blipFill>
          <a:blip r:embed="rId20">
            <a:clrChange>
              <a:clrFrom>
                <a:srgbClr val="FFFEF6"/>
              </a:clrFrom>
              <a:clrTo>
                <a:srgbClr val="FFFEF6">
                  <a:alpha val="0"/>
                </a:srgbClr>
              </a:clrTo>
            </a:clrChange>
            <a:grayscl/>
            <a:extLst>
              <a:ext uri="{BEBA8EAE-BF5A-486C-A8C5-ECC9F3942E4B}">
                <a14:imgProps xmlns:a14="http://schemas.microsoft.com/office/drawing/2010/main">
                  <a14:imgLayer r:embed="rId21">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238660" y="3224593"/>
            <a:ext cx="727456" cy="727456"/>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Related image">
            <a:extLst>
              <a:ext uri="{FF2B5EF4-FFF2-40B4-BE49-F238E27FC236}">
                <a16:creationId xmlns="" xmlns:a16="http://schemas.microsoft.com/office/drawing/2014/main" id="{9C376CD4-646A-4EAD-B9FB-757495E3758D}"/>
              </a:ext>
            </a:extLst>
          </p:cNvPr>
          <p:cNvPicPr>
            <a:picLocks noChangeAspect="1" noChangeArrowheads="1"/>
          </p:cNvPicPr>
          <p:nvPr/>
        </p:nvPicPr>
        <p:blipFill>
          <a:blip r:embed="rId22"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372860" y="4907622"/>
            <a:ext cx="535691" cy="54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069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1"/>
          <p:cNvSpPr txBox="1"/>
          <p:nvPr/>
        </p:nvSpPr>
        <p:spPr>
          <a:xfrm>
            <a:off x="64415" y="730639"/>
            <a:ext cx="11975184" cy="6071941"/>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171" name="Rectangle 170"/>
          <p:cNvSpPr/>
          <p:nvPr/>
        </p:nvSpPr>
        <p:spPr>
          <a:xfrm>
            <a:off x="1" y="208761"/>
            <a:ext cx="12192000" cy="369024"/>
          </a:xfrm>
          <a:prstGeom prst="rect">
            <a:avLst/>
          </a:prstGeom>
          <a:solidFill>
            <a:srgbClr val="095879"/>
          </a:solidFill>
        </p:spPr>
        <p:txBody>
          <a:bodyPr wrap="square" lIns="121559" tIns="60780" rIns="121559" bIns="60780" rtlCol="0" anchor="ctr">
            <a:spAutoFit/>
          </a:bodyPr>
          <a:lstStyle/>
          <a:p>
            <a:pPr algn="ctr" defTabSz="1239922"/>
            <a:endParaRPr lang="en-IN" sz="1568" dirty="0">
              <a:solidFill>
                <a:srgbClr val="434343"/>
              </a:solidFill>
              <a:latin typeface="Segoe UI"/>
              <a:cs typeface="Segoe UI"/>
            </a:endParaRPr>
          </a:p>
        </p:txBody>
      </p:sp>
      <p:pic>
        <p:nvPicPr>
          <p:cNvPr id="172" name="Picture 171"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146219" y="96101"/>
            <a:ext cx="8941510" cy="546632"/>
          </a:xfrm>
          <a:prstGeom prst="rect">
            <a:avLst/>
          </a:prstGeom>
          <a:solidFill>
            <a:schemeClr val="bg1"/>
          </a:solidFill>
        </p:spPr>
        <p:txBody>
          <a:bodyPr vert="horz" lIns="121789" tIns="60895" rIns="121789" bIns="60895" rtlCol="0" anchor="ctr">
            <a:noAutofit/>
          </a:bodyPr>
          <a:lstStyle/>
          <a:p>
            <a:pPr>
              <a:spcBef>
                <a:spcPct val="0"/>
              </a:spcBef>
            </a:pPr>
            <a:r>
              <a:rPr lang="en-US"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Solution </a:t>
            </a: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Approach – Data processing and tagging </a:t>
            </a:r>
            <a:endParaRPr lang="en-US"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grpSp>
        <p:nvGrpSpPr>
          <p:cNvPr id="9" name="Group 8"/>
          <p:cNvGrpSpPr/>
          <p:nvPr/>
        </p:nvGrpSpPr>
        <p:grpSpPr>
          <a:xfrm>
            <a:off x="5097136" y="931056"/>
            <a:ext cx="3684801" cy="5837061"/>
            <a:chOff x="1906072" y="1113383"/>
            <a:chExt cx="3451538" cy="5441963"/>
          </a:xfrm>
        </p:grpSpPr>
        <p:sp>
          <p:nvSpPr>
            <p:cNvPr id="10" name="TextBox 45"/>
            <p:cNvSpPr txBox="1"/>
            <p:nvPr/>
          </p:nvSpPr>
          <p:spPr>
            <a:xfrm>
              <a:off x="2041958" y="2810047"/>
              <a:ext cx="3193631" cy="676650"/>
            </a:xfrm>
            <a:prstGeom prst="rect">
              <a:avLst/>
            </a:prstGeom>
            <a:noFill/>
            <a:ln w="6350">
              <a:solidFill>
                <a:schemeClr val="bg2">
                  <a:lumMod val="50000"/>
                </a:schemeClr>
              </a:solidFill>
              <a:prstDash val="solid"/>
            </a:ln>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72" b="1" dirty="0">
                  <a:latin typeface="Segoe UI Light" panose="020B0502040204020203" pitchFamily="34" charset="0"/>
                </a:rPr>
                <a:t>Removal of stop words, punctuations</a:t>
              </a:r>
            </a:p>
            <a:p>
              <a:pPr algn="ctr"/>
              <a:r>
                <a:rPr lang="en-US" sz="1372" b="1" i="1" dirty="0">
                  <a:solidFill>
                    <a:schemeClr val="accent4">
                      <a:lumMod val="50000"/>
                    </a:schemeClr>
                  </a:solidFill>
                  <a:latin typeface="Segoe UI Light" panose="020B0502040204020203" pitchFamily="34" charset="0"/>
                </a:rPr>
                <a:t>“</a:t>
              </a:r>
              <a:r>
                <a:rPr lang="en-US" sz="1372" b="1" i="1" dirty="0">
                  <a:solidFill>
                    <a:schemeClr val="tx1">
                      <a:lumMod val="50000"/>
                    </a:schemeClr>
                  </a:solidFill>
                  <a:latin typeface="Segoe UI Light" panose="020B0502040204020203" pitchFamily="34" charset="0"/>
                </a:rPr>
                <a:t>We are hiring managers” to “Hiring Managers”</a:t>
              </a:r>
            </a:p>
          </p:txBody>
        </p:sp>
        <p:sp>
          <p:nvSpPr>
            <p:cNvPr id="11" name="TextBox 48"/>
            <p:cNvSpPr txBox="1"/>
            <p:nvPr/>
          </p:nvSpPr>
          <p:spPr>
            <a:xfrm>
              <a:off x="2041958" y="3641285"/>
              <a:ext cx="3193631" cy="479794"/>
            </a:xfrm>
            <a:prstGeom prst="rect">
              <a:avLst/>
            </a:prstGeom>
            <a:noFill/>
            <a:ln w="6350">
              <a:solidFill>
                <a:schemeClr val="bg2">
                  <a:lumMod val="50000"/>
                </a:schemeClr>
              </a:solidFill>
              <a:prstDash val="solid"/>
            </a:ln>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72" b="1" dirty="0">
                  <a:latin typeface="Segoe UI Light" panose="020B0502040204020203" pitchFamily="34" charset="0"/>
                </a:rPr>
                <a:t>Split attached words</a:t>
              </a:r>
            </a:p>
            <a:p>
              <a:pPr algn="ctr"/>
              <a:r>
                <a:rPr lang="en-US" sz="1372" i="1" dirty="0" smtClean="0">
                  <a:solidFill>
                    <a:srgbClr val="FF9900"/>
                  </a:solidFill>
                  <a:latin typeface="Segoe UI Light" panose="020B0502040204020203" pitchFamily="34" charset="0"/>
                </a:rPr>
                <a:t>“</a:t>
              </a:r>
              <a:r>
                <a:rPr lang="en-US" sz="1372" b="1" i="1" dirty="0" smtClean="0">
                  <a:solidFill>
                    <a:schemeClr val="tx1">
                      <a:lumMod val="50000"/>
                    </a:schemeClr>
                  </a:solidFill>
                  <a:latin typeface="Segoe UI Light" panose="020B0502040204020203" pitchFamily="34" charset="0"/>
                </a:rPr>
                <a:t>PepsiCo </a:t>
              </a:r>
              <a:r>
                <a:rPr lang="en-US" sz="1372" b="1" i="1" dirty="0">
                  <a:solidFill>
                    <a:schemeClr val="tx1">
                      <a:lumMod val="50000"/>
                    </a:schemeClr>
                  </a:solidFill>
                  <a:latin typeface="Segoe UI Light" panose="020B0502040204020203" pitchFamily="34" charset="0"/>
                </a:rPr>
                <a:t>ishiring” to </a:t>
              </a:r>
              <a:r>
                <a:rPr lang="en-US" sz="1372" b="1" i="1" dirty="0" smtClean="0">
                  <a:solidFill>
                    <a:schemeClr val="tx1">
                      <a:lumMod val="50000"/>
                    </a:schemeClr>
                  </a:solidFill>
                  <a:latin typeface="Segoe UI Light" panose="020B0502040204020203" pitchFamily="34" charset="0"/>
                </a:rPr>
                <a:t>“PepsiCo is </a:t>
              </a:r>
              <a:r>
                <a:rPr lang="en-US" sz="1372" b="1" i="1" dirty="0">
                  <a:solidFill>
                    <a:schemeClr val="tx1">
                      <a:lumMod val="50000"/>
                    </a:schemeClr>
                  </a:solidFill>
                  <a:latin typeface="Segoe UI Light" panose="020B0502040204020203" pitchFamily="34" charset="0"/>
                </a:rPr>
                <a:t>hiring”</a:t>
              </a:r>
            </a:p>
          </p:txBody>
        </p:sp>
        <p:sp>
          <p:nvSpPr>
            <p:cNvPr id="12" name="TextBox 50"/>
            <p:cNvSpPr txBox="1"/>
            <p:nvPr/>
          </p:nvSpPr>
          <p:spPr>
            <a:xfrm>
              <a:off x="2041958" y="4257079"/>
              <a:ext cx="3193631" cy="676650"/>
            </a:xfrm>
            <a:prstGeom prst="rect">
              <a:avLst/>
            </a:prstGeom>
            <a:noFill/>
            <a:ln w="6350">
              <a:solidFill>
                <a:schemeClr val="bg2">
                  <a:lumMod val="50000"/>
                </a:schemeClr>
              </a:solidFill>
              <a:prstDash val="solid"/>
            </a:ln>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72" b="1" dirty="0">
                  <a:latin typeface="Segoe UI Light" panose="020B0502040204020203" pitchFamily="34" charset="0"/>
                </a:rPr>
                <a:t>Slang and complex character look up</a:t>
              </a:r>
              <a:endParaRPr lang="en-US" sz="1372" dirty="0">
                <a:latin typeface="Segoe UI Light" panose="020B0502040204020203" pitchFamily="34" charset="0"/>
              </a:endParaRPr>
            </a:p>
            <a:p>
              <a:pPr algn="ctr"/>
              <a:r>
                <a:rPr lang="en-US" sz="1372" i="1" dirty="0">
                  <a:solidFill>
                    <a:schemeClr val="tx1">
                      <a:lumMod val="50000"/>
                    </a:schemeClr>
                  </a:solidFill>
                  <a:latin typeface="Segoe UI Light" panose="020B0502040204020203" pitchFamily="34" charset="0"/>
                </a:rPr>
                <a:t>“</a:t>
              </a:r>
              <a:r>
                <a:rPr lang="en-US" sz="1372" b="1" i="1" dirty="0">
                  <a:solidFill>
                    <a:schemeClr val="tx1">
                      <a:lumMod val="50000"/>
                    </a:schemeClr>
                  </a:solidFill>
                  <a:latin typeface="Segoe UI Light" panose="020B0502040204020203" pitchFamily="34" charset="0"/>
                </a:rPr>
                <a:t>I luv working here” or “I </a:t>
              </a:r>
              <a:r>
                <a:rPr lang="en-US" sz="1372" b="1" i="1" dirty="0" err="1">
                  <a:solidFill>
                    <a:schemeClr val="tx1">
                      <a:lumMod val="50000"/>
                    </a:schemeClr>
                  </a:solidFill>
                  <a:latin typeface="Segoe UI Light" panose="020B0502040204020203" pitchFamily="34" charset="0"/>
                </a:rPr>
                <a:t>loooove</a:t>
              </a:r>
              <a:r>
                <a:rPr lang="en-US" sz="1372" b="1" i="1" dirty="0">
                  <a:solidFill>
                    <a:schemeClr val="tx1">
                      <a:lumMod val="50000"/>
                    </a:schemeClr>
                  </a:solidFill>
                  <a:latin typeface="Segoe UI Light" panose="020B0502040204020203" pitchFamily="34" charset="0"/>
                </a:rPr>
                <a:t> working here” to “I love working here”</a:t>
              </a:r>
            </a:p>
          </p:txBody>
        </p:sp>
        <p:sp>
          <p:nvSpPr>
            <p:cNvPr id="13" name="TextBox 52"/>
            <p:cNvSpPr txBox="1"/>
            <p:nvPr/>
          </p:nvSpPr>
          <p:spPr>
            <a:xfrm>
              <a:off x="2037967" y="5088317"/>
              <a:ext cx="3197953" cy="479794"/>
            </a:xfrm>
            <a:prstGeom prst="rect">
              <a:avLst/>
            </a:prstGeom>
            <a:noFill/>
            <a:ln w="6350">
              <a:solidFill>
                <a:schemeClr val="bg2">
                  <a:lumMod val="50000"/>
                </a:schemeClr>
              </a:solidFill>
              <a:prstDash val="solid"/>
            </a:ln>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72" b="1" dirty="0">
                  <a:latin typeface="Segoe UI Light" panose="020B0502040204020203" pitchFamily="34" charset="0"/>
                </a:rPr>
                <a:t>Escaping HTML characters </a:t>
              </a:r>
            </a:p>
            <a:p>
              <a:pPr algn="ctr"/>
              <a:r>
                <a:rPr lang="en-US" sz="1372" i="1" dirty="0">
                  <a:solidFill>
                    <a:srgbClr val="FF9900"/>
                  </a:solidFill>
                  <a:latin typeface="Segoe UI Light" panose="020B0502040204020203" pitchFamily="34" charset="0"/>
                </a:rPr>
                <a:t>“</a:t>
              </a:r>
              <a:r>
                <a:rPr lang="en-US" sz="1372" b="1" i="1" dirty="0">
                  <a:solidFill>
                    <a:schemeClr val="tx1">
                      <a:lumMod val="50000"/>
                    </a:schemeClr>
                  </a:solidFill>
                  <a:latin typeface="Segoe UI Light" panose="020B0502040204020203" pitchFamily="34" charset="0"/>
                </a:rPr>
                <a:t>Good product &amp;lt;3” to “Good product&lt;3”</a:t>
              </a:r>
            </a:p>
          </p:txBody>
        </p:sp>
        <p:sp>
          <p:nvSpPr>
            <p:cNvPr id="14" name="TextBox 54"/>
            <p:cNvSpPr txBox="1"/>
            <p:nvPr/>
          </p:nvSpPr>
          <p:spPr>
            <a:xfrm>
              <a:off x="2037967" y="1978809"/>
              <a:ext cx="3197953" cy="873505"/>
            </a:xfrm>
            <a:prstGeom prst="rect">
              <a:avLst/>
            </a:prstGeom>
            <a:noFill/>
            <a:ln w="6350">
              <a:solidFill>
                <a:schemeClr val="bg2">
                  <a:lumMod val="50000"/>
                </a:schemeClr>
              </a:solidFill>
              <a:prstDash val="solid"/>
            </a:ln>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72" b="1" dirty="0">
                  <a:latin typeface="Segoe UI Light" panose="020B0502040204020203" pitchFamily="34" charset="0"/>
                </a:rPr>
                <a:t>Spitting data into sentences</a:t>
              </a:r>
            </a:p>
            <a:p>
              <a:pPr algn="ctr"/>
              <a:r>
                <a:rPr lang="en-US" sz="1372" i="1" dirty="0" smtClean="0">
                  <a:solidFill>
                    <a:schemeClr val="tx1">
                      <a:lumMod val="50000"/>
                    </a:schemeClr>
                  </a:solidFill>
                  <a:latin typeface="Segoe UI Light" panose="020B0502040204020203" pitchFamily="34" charset="0"/>
                </a:rPr>
                <a:t>“</a:t>
              </a:r>
              <a:r>
                <a:rPr lang="en-US" sz="1372" b="1" i="1" dirty="0" smtClean="0">
                  <a:solidFill>
                    <a:schemeClr val="tx1">
                      <a:lumMod val="50000"/>
                    </a:schemeClr>
                  </a:solidFill>
                  <a:latin typeface="Segoe UI Light" panose="020B0502040204020203" pitchFamily="34" charset="0"/>
                </a:rPr>
                <a:t>Demographics are changing. Invest now” </a:t>
              </a:r>
              <a:r>
                <a:rPr lang="en-US" sz="1372" b="1" i="1" dirty="0">
                  <a:solidFill>
                    <a:schemeClr val="tx1">
                      <a:lumMod val="50000"/>
                    </a:schemeClr>
                  </a:solidFill>
                  <a:latin typeface="Segoe UI Light" panose="020B0502040204020203" pitchFamily="34" charset="0"/>
                </a:rPr>
                <a:t>to </a:t>
              </a:r>
              <a:r>
                <a:rPr lang="en-US" sz="1372" b="1" i="1" dirty="0" smtClean="0">
                  <a:solidFill>
                    <a:schemeClr val="tx1">
                      <a:lumMod val="50000"/>
                    </a:schemeClr>
                  </a:solidFill>
                  <a:latin typeface="Segoe UI Light" panose="020B0502040204020203" pitchFamily="34" charset="0"/>
                </a:rPr>
                <a:t>“Demographics are changing” “Invest Now</a:t>
              </a:r>
              <a:r>
                <a:rPr lang="en-US" sz="1372" b="1" i="1" dirty="0">
                  <a:solidFill>
                    <a:schemeClr val="tx1">
                      <a:lumMod val="50000"/>
                    </a:schemeClr>
                  </a:solidFill>
                  <a:latin typeface="Segoe UI Light" panose="020B0502040204020203" pitchFamily="34" charset="0"/>
                </a:rPr>
                <a:t>”</a:t>
              </a:r>
            </a:p>
          </p:txBody>
        </p:sp>
        <p:sp>
          <p:nvSpPr>
            <p:cNvPr id="15" name="TextBox 63"/>
            <p:cNvSpPr txBox="1"/>
            <p:nvPr/>
          </p:nvSpPr>
          <p:spPr>
            <a:xfrm>
              <a:off x="2037967" y="5704110"/>
              <a:ext cx="3197953" cy="676650"/>
            </a:xfrm>
            <a:prstGeom prst="rect">
              <a:avLst/>
            </a:prstGeom>
            <a:noFill/>
            <a:ln w="6350">
              <a:solidFill>
                <a:schemeClr val="bg2">
                  <a:lumMod val="50000"/>
                </a:schemeClr>
              </a:solidFill>
              <a:prstDash val="solid"/>
            </a:ln>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72" b="1" dirty="0">
                  <a:latin typeface="Segoe UI Light" panose="020B0502040204020203" pitchFamily="34" charset="0"/>
                </a:rPr>
                <a:t>Removing URLs</a:t>
              </a:r>
            </a:p>
            <a:p>
              <a:pPr algn="ctr"/>
              <a:r>
                <a:rPr lang="en-US" sz="1372" i="1" dirty="0">
                  <a:solidFill>
                    <a:schemeClr val="tx1">
                      <a:lumMod val="50000"/>
                    </a:schemeClr>
                  </a:solidFill>
                  <a:latin typeface="Segoe UI Light" panose="020B0502040204020203" pitchFamily="34" charset="0"/>
                </a:rPr>
                <a:t>“</a:t>
              </a:r>
              <a:r>
                <a:rPr lang="en-US" sz="1372" b="1" i="1" dirty="0">
                  <a:solidFill>
                    <a:schemeClr val="tx1">
                      <a:lumMod val="50000"/>
                    </a:schemeClr>
                  </a:solidFill>
                  <a:latin typeface="Segoe UI Light" panose="020B0502040204020203" pitchFamily="34" charset="0"/>
                </a:rPr>
                <a:t>I am </a:t>
              </a:r>
              <a:r>
                <a:rPr lang="en-US" sz="1372" b="1" i="1" dirty="0" smtClean="0">
                  <a:solidFill>
                    <a:schemeClr val="tx1">
                      <a:lumMod val="50000"/>
                    </a:schemeClr>
                  </a:solidFill>
                  <a:latin typeface="Segoe UI Light" panose="020B0502040204020203" pitchFamily="34" charset="0"/>
                </a:rPr>
                <a:t>at, PepsiCo </a:t>
              </a:r>
              <a:r>
                <a:rPr lang="en-US" sz="1372" b="1" i="1" dirty="0" smtClean="0">
                  <a:solidFill>
                    <a:schemeClr val="tx1">
                      <a:lumMod val="50000"/>
                    </a:schemeClr>
                  </a:solidFill>
                  <a:latin typeface="Segoe UI Light" panose="020B0502040204020203" pitchFamily="34" charset="0"/>
                  <a:hlinkClick r:id="rId4"/>
                </a:rPr>
                <a:t>www.pepsico.com</a:t>
              </a:r>
              <a:r>
                <a:rPr lang="en-US" sz="1372" b="1" i="1" dirty="0">
                  <a:solidFill>
                    <a:schemeClr val="tx1">
                      <a:lumMod val="50000"/>
                    </a:schemeClr>
                  </a:solidFill>
                  <a:latin typeface="Segoe UI Light" panose="020B0502040204020203" pitchFamily="34" charset="0"/>
                </a:rPr>
                <a:t>” to “I am at </a:t>
              </a:r>
              <a:r>
                <a:rPr lang="en-US" sz="1372" b="1" i="1" dirty="0" smtClean="0">
                  <a:solidFill>
                    <a:schemeClr val="tx1">
                      <a:lumMod val="50000"/>
                    </a:schemeClr>
                  </a:solidFill>
                  <a:latin typeface="Segoe UI Light" panose="020B0502040204020203" pitchFamily="34" charset="0"/>
                </a:rPr>
                <a:t>PepsiCo”</a:t>
              </a:r>
              <a:endParaRPr lang="en-US" sz="1372" b="1" i="1" dirty="0">
                <a:solidFill>
                  <a:schemeClr val="tx1">
                    <a:lumMod val="50000"/>
                  </a:schemeClr>
                </a:solidFill>
                <a:latin typeface="Segoe UI Light" panose="020B0502040204020203" pitchFamily="34" charset="0"/>
              </a:endParaRPr>
            </a:p>
          </p:txBody>
        </p:sp>
        <p:sp>
          <p:nvSpPr>
            <p:cNvPr id="16" name="Rectangle 15"/>
            <p:cNvSpPr/>
            <p:nvPr/>
          </p:nvSpPr>
          <p:spPr bwMode="auto">
            <a:xfrm>
              <a:off x="1906072" y="1875759"/>
              <a:ext cx="3451538" cy="4679587"/>
            </a:xfrm>
            <a:prstGeom prst="rect">
              <a:avLst/>
            </a:prstGeom>
            <a:noFill/>
            <a:ln w="6350">
              <a:solidFill>
                <a:schemeClr val="tx2">
                  <a:lumMod val="60000"/>
                  <a:lumOff val="40000"/>
                </a:schemeClr>
              </a:solidFill>
              <a:prstDash val="sysDash"/>
              <a:round/>
              <a:headEnd/>
              <a:tailEnd/>
            </a:ln>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765" dirty="0">
                <a:latin typeface="Segoe UI Light" panose="020B0502040204020203" pitchFamily="34" charset="0"/>
              </a:endParaRPr>
            </a:p>
          </p:txBody>
        </p:sp>
        <p:sp>
          <p:nvSpPr>
            <p:cNvPr id="17" name="Rectangle 16"/>
            <p:cNvSpPr/>
            <p:nvPr/>
          </p:nvSpPr>
          <p:spPr bwMode="auto">
            <a:xfrm>
              <a:off x="1906072" y="1113383"/>
              <a:ext cx="3451538" cy="646331"/>
            </a:xfrm>
            <a:prstGeom prst="rect">
              <a:avLst/>
            </a:prstGeom>
            <a:solidFill>
              <a:srgbClr val="095879"/>
            </a:solidFill>
            <a:ln w="12700">
              <a:noFill/>
              <a:round/>
              <a:headEnd/>
              <a:tailEnd/>
            </a:ln>
          </p:spPr>
          <p:txBody>
            <a:bodyPr rtlCol="0" anchor="ctr"/>
            <a:lstStyle/>
            <a:p>
              <a:pPr algn="ctr" defTabSz="896386"/>
              <a:endParaRPr lang="en-US" sz="1372" b="1" dirty="0">
                <a:solidFill>
                  <a:schemeClr val="bg1"/>
                </a:solidFill>
                <a:latin typeface="Segoe UI Light" panose="020B0502040204020203" pitchFamily="34" charset="0"/>
              </a:endParaRPr>
            </a:p>
            <a:p>
              <a:pPr algn="ctr" defTabSz="896386"/>
              <a:r>
                <a:rPr lang="en-US" sz="1372" b="1" dirty="0">
                  <a:solidFill>
                    <a:schemeClr val="bg1"/>
                  </a:solidFill>
                  <a:latin typeface="Segoe UI Light" panose="020B0502040204020203" pitchFamily="34" charset="0"/>
                </a:rPr>
                <a:t>Data Pre-processing </a:t>
              </a:r>
            </a:p>
            <a:p>
              <a:pPr algn="ctr" defTabSz="896386"/>
              <a:r>
                <a:rPr lang="en-US" sz="1372" b="1" dirty="0">
                  <a:solidFill>
                    <a:schemeClr val="bg1"/>
                  </a:solidFill>
                  <a:latin typeface="Segoe UI Light" panose="020B0502040204020203" pitchFamily="34" charset="0"/>
                </a:rPr>
                <a:t>and cleaning</a:t>
              </a:r>
            </a:p>
            <a:p>
              <a:pPr algn="ctr" defTabSz="896386"/>
              <a:endParaRPr lang="en-US" sz="1372" b="1" dirty="0">
                <a:solidFill>
                  <a:schemeClr val="bg1"/>
                </a:solidFill>
                <a:latin typeface="Segoe UI Light" panose="020B0502040204020203" pitchFamily="34" charset="0"/>
              </a:endParaRPr>
            </a:p>
          </p:txBody>
        </p:sp>
      </p:grpSp>
      <p:grpSp>
        <p:nvGrpSpPr>
          <p:cNvPr id="18" name="Group 17"/>
          <p:cNvGrpSpPr/>
          <p:nvPr/>
        </p:nvGrpSpPr>
        <p:grpSpPr>
          <a:xfrm>
            <a:off x="2364210" y="1678444"/>
            <a:ext cx="2137860" cy="5089673"/>
            <a:chOff x="8606773" y="1557959"/>
            <a:chExt cx="2180729" cy="3597137"/>
          </a:xfrm>
        </p:grpSpPr>
        <p:sp>
          <p:nvSpPr>
            <p:cNvPr id="20" name="Rectangle 19"/>
            <p:cNvSpPr/>
            <p:nvPr/>
          </p:nvSpPr>
          <p:spPr>
            <a:xfrm>
              <a:off x="8606773" y="1557959"/>
              <a:ext cx="2131202" cy="3597137"/>
            </a:xfrm>
            <a:prstGeom prst="rect">
              <a:avLst/>
            </a:prstGeom>
            <a:noFill/>
            <a:ln w="6350">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latin typeface="Segoe UI Light" panose="020B0502040204020203" pitchFamily="34" charset="0"/>
              </a:endParaRPr>
            </a:p>
          </p:txBody>
        </p:sp>
        <p:sp>
          <p:nvSpPr>
            <p:cNvPr id="21" name="TextBox 20"/>
            <p:cNvSpPr txBox="1"/>
            <p:nvPr/>
          </p:nvSpPr>
          <p:spPr>
            <a:xfrm>
              <a:off x="8857863" y="2536640"/>
              <a:ext cx="1632140" cy="354876"/>
            </a:xfrm>
            <a:prstGeom prst="rect">
              <a:avLst/>
            </a:prstGeom>
            <a:noFill/>
          </p:spPr>
          <p:txBody>
            <a:bodyPr wrap="square" rtlCol="0">
              <a:spAutoFit/>
            </a:bodyPr>
            <a:lstStyle/>
            <a:p>
              <a:pPr algn="ctr"/>
              <a:r>
                <a:rPr lang="en-US" sz="1176" b="1" dirty="0">
                  <a:latin typeface="Segoe UI Light" panose="020B0502040204020203" pitchFamily="34" charset="0"/>
                </a:rPr>
                <a:t>Identified &amp; extracted data using Python</a:t>
              </a:r>
            </a:p>
          </p:txBody>
        </p:sp>
        <p:pic>
          <p:nvPicPr>
            <p:cNvPr id="22" name="Picture 21"/>
            <p:cNvPicPr>
              <a:picLocks noChangeAspect="1"/>
            </p:cNvPicPr>
            <p:nvPr/>
          </p:nvPicPr>
          <p:blipFill rotWithShape="1">
            <a:blip r:embed="rId5" cstate="print">
              <a:extLst>
                <a:ext uri="{28A0092B-C50C-407E-A947-70E740481C1C}">
                  <a14:useLocalDpi xmlns:a14="http://schemas.microsoft.com/office/drawing/2010/main" val="0"/>
                </a:ext>
              </a:extLst>
            </a:blip>
            <a:srcRect l="16124" r="15615" b="13906"/>
            <a:stretch/>
          </p:blipFill>
          <p:spPr>
            <a:xfrm>
              <a:off x="9473766" y="3002632"/>
              <a:ext cx="427458" cy="383936"/>
            </a:xfrm>
            <a:prstGeom prst="rect">
              <a:avLst/>
            </a:prstGeom>
          </p:spPr>
        </p:pic>
        <p:sp>
          <p:nvSpPr>
            <p:cNvPr id="23" name="TextBox 22"/>
            <p:cNvSpPr txBox="1"/>
            <p:nvPr/>
          </p:nvSpPr>
          <p:spPr>
            <a:xfrm>
              <a:off x="8624190" y="3444761"/>
              <a:ext cx="2163312" cy="491599"/>
            </a:xfrm>
            <a:prstGeom prst="rect">
              <a:avLst/>
            </a:prstGeom>
            <a:noFill/>
          </p:spPr>
          <p:txBody>
            <a:bodyPr wrap="square" rtlCol="0">
              <a:spAutoFit/>
            </a:bodyPr>
            <a:lstStyle/>
            <a:p>
              <a:pPr algn="ctr"/>
              <a:r>
                <a:rPr lang="en-US" sz="1176" b="1" dirty="0">
                  <a:latin typeface="Segoe UI Light" panose="020B0502040204020203" pitchFamily="34" charset="0"/>
                </a:rPr>
                <a:t>Stop words for each language</a:t>
              </a:r>
            </a:p>
            <a:p>
              <a:pPr algn="ctr"/>
              <a:r>
                <a:rPr lang="en-US" sz="1176" i="1" dirty="0">
                  <a:solidFill>
                    <a:schemeClr val="tx1">
                      <a:lumMod val="50000"/>
                    </a:schemeClr>
                  </a:solidFill>
                  <a:latin typeface="Segoe UI Light" panose="020B0502040204020203" pitchFamily="34" charset="0"/>
                </a:rPr>
                <a:t>‘</a:t>
              </a:r>
              <a:r>
                <a:rPr lang="en-US" sz="1372" b="1" i="1" dirty="0">
                  <a:solidFill>
                    <a:schemeClr val="tx1">
                      <a:lumMod val="50000"/>
                    </a:schemeClr>
                  </a:solidFill>
                  <a:latin typeface="Segoe UI Light" panose="020B0502040204020203" pitchFamily="34" charset="0"/>
                </a:rPr>
                <a:t>are’, ‘</a:t>
              </a:r>
              <a:r>
                <a:rPr lang="en-US" sz="1372" b="1" i="1" dirty="0" err="1">
                  <a:solidFill>
                    <a:schemeClr val="tx1">
                      <a:lumMod val="50000"/>
                    </a:schemeClr>
                  </a:solidFill>
                  <a:latin typeface="Segoe UI Light" panose="020B0502040204020203" pitchFamily="34" charset="0"/>
                </a:rPr>
                <a:t>sind</a:t>
              </a:r>
              <a:r>
                <a:rPr lang="en-US" sz="1372" b="1" i="1" dirty="0">
                  <a:solidFill>
                    <a:schemeClr val="tx1">
                      <a:lumMod val="50000"/>
                    </a:schemeClr>
                  </a:solidFill>
                  <a:latin typeface="Segoe UI Light" panose="020B0502040204020203" pitchFamily="34" charset="0"/>
                </a:rPr>
                <a:t>’, ‘</a:t>
              </a:r>
              <a:r>
                <a:rPr lang="en-US" sz="1372" b="1" i="1" dirty="0" err="1">
                  <a:solidFill>
                    <a:schemeClr val="tx1">
                      <a:lumMod val="50000"/>
                    </a:schemeClr>
                  </a:solidFill>
                  <a:latin typeface="Segoe UI Light" panose="020B0502040204020203" pitchFamily="34" charset="0"/>
                </a:rPr>
                <a:t>sont</a:t>
              </a:r>
              <a:r>
                <a:rPr lang="en-US" sz="1372" b="1" i="1" dirty="0">
                  <a:solidFill>
                    <a:schemeClr val="tx1">
                      <a:lumMod val="50000"/>
                    </a:schemeClr>
                  </a:solidFill>
                  <a:latin typeface="Segoe UI Light" panose="020B0502040204020203" pitchFamily="34" charset="0"/>
                </a:rPr>
                <a:t>’, ‘son’, ‘</a:t>
              </a:r>
              <a:r>
                <a:rPr lang="en-US" sz="1372" b="1" i="1" dirty="0" err="1">
                  <a:solidFill>
                    <a:schemeClr val="tx1">
                      <a:lumMod val="50000"/>
                    </a:schemeClr>
                  </a:solidFill>
                  <a:latin typeface="Segoe UI Light" panose="020B0502040204020203" pitchFamily="34" charset="0"/>
                </a:rPr>
                <a:t>siamo</a:t>
              </a:r>
              <a:r>
                <a:rPr lang="en-US" sz="1372" b="1" i="1" dirty="0">
                  <a:solidFill>
                    <a:schemeClr val="tx1">
                      <a:lumMod val="50000"/>
                    </a:schemeClr>
                  </a:solidFill>
                  <a:latin typeface="Segoe UI Light" panose="020B0502040204020203" pitchFamily="34" charset="0"/>
                </a:rPr>
                <a:t>’</a:t>
              </a:r>
            </a:p>
          </p:txBody>
        </p:sp>
      </p:grpSp>
      <p:sp>
        <p:nvSpPr>
          <p:cNvPr id="29" name="Rectangle 28"/>
          <p:cNvSpPr/>
          <p:nvPr/>
        </p:nvSpPr>
        <p:spPr>
          <a:xfrm>
            <a:off x="119835" y="1616992"/>
            <a:ext cx="1765528" cy="5151126"/>
          </a:xfrm>
          <a:prstGeom prst="rect">
            <a:avLst/>
          </a:prstGeom>
          <a:noFill/>
          <a:ln w="6350">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latin typeface="Segoe UI Light" panose="020B0502040204020203" pitchFamily="34" charset="0"/>
            </a:endParaRPr>
          </a:p>
        </p:txBody>
      </p:sp>
      <p:sp>
        <p:nvSpPr>
          <p:cNvPr id="30" name="Rectangle 29"/>
          <p:cNvSpPr/>
          <p:nvPr/>
        </p:nvSpPr>
        <p:spPr bwMode="auto">
          <a:xfrm>
            <a:off x="2364210" y="937874"/>
            <a:ext cx="2089306" cy="633625"/>
          </a:xfrm>
          <a:prstGeom prst="rect">
            <a:avLst/>
          </a:prstGeom>
          <a:solidFill>
            <a:srgbClr val="095879"/>
          </a:solidFill>
          <a:ln w="12700">
            <a:noFill/>
            <a:round/>
            <a:headEnd/>
            <a:tailEnd/>
          </a:ln>
        </p:spPr>
        <p:txBody>
          <a:bodyPr rtlCol="0" anchor="ctr"/>
          <a:lstStyle/>
          <a:p>
            <a:pPr algn="ctr" defTabSz="896386"/>
            <a:endParaRPr lang="en-US" sz="1372" b="1" dirty="0">
              <a:solidFill>
                <a:schemeClr val="bg1"/>
              </a:solidFill>
              <a:latin typeface="Segoe UI Light" panose="020B0502040204020203" pitchFamily="34" charset="0"/>
            </a:endParaRPr>
          </a:p>
          <a:p>
            <a:pPr algn="ctr" defTabSz="896386"/>
            <a:r>
              <a:rPr lang="en-US" sz="1372" b="1" dirty="0">
                <a:solidFill>
                  <a:schemeClr val="bg1"/>
                </a:solidFill>
                <a:latin typeface="Segoe UI Light" panose="020B0502040204020203" pitchFamily="34" charset="0"/>
              </a:rPr>
              <a:t>Language Processing</a:t>
            </a:r>
          </a:p>
          <a:p>
            <a:pPr algn="ctr" defTabSz="896386"/>
            <a:endParaRPr lang="en-US" sz="1372" b="1" dirty="0">
              <a:solidFill>
                <a:schemeClr val="bg1"/>
              </a:solidFill>
              <a:latin typeface="Segoe UI Light" panose="020B0502040204020203" pitchFamily="34" charset="0"/>
            </a:endParaRPr>
          </a:p>
        </p:txBody>
      </p:sp>
      <p:sp>
        <p:nvSpPr>
          <p:cNvPr id="31" name="Rectangle 30"/>
          <p:cNvSpPr/>
          <p:nvPr/>
        </p:nvSpPr>
        <p:spPr bwMode="auto">
          <a:xfrm>
            <a:off x="124569" y="931056"/>
            <a:ext cx="1590374" cy="633625"/>
          </a:xfrm>
          <a:prstGeom prst="rect">
            <a:avLst/>
          </a:prstGeom>
          <a:solidFill>
            <a:srgbClr val="095879"/>
          </a:solidFill>
          <a:ln w="12700">
            <a:noFill/>
            <a:round/>
            <a:headEnd/>
            <a:tailEnd/>
          </a:ln>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372" b="1" dirty="0" smtClean="0">
                <a:solidFill>
                  <a:schemeClr val="bg1"/>
                </a:solidFill>
                <a:latin typeface="Segoe UI Light" panose="020B0502040204020203" pitchFamily="34" charset="0"/>
              </a:rPr>
              <a:t>Data </a:t>
            </a:r>
            <a:endParaRPr lang="en-US" sz="1372" b="1" dirty="0">
              <a:solidFill>
                <a:schemeClr val="bg1"/>
              </a:solidFill>
              <a:latin typeface="Segoe UI Light" panose="020B0502040204020203" pitchFamily="34" charset="0"/>
            </a:endParaRPr>
          </a:p>
          <a:p>
            <a:pPr lvl="0" algn="ctr"/>
            <a:r>
              <a:rPr lang="en-US" sz="1372" b="1" dirty="0" smtClean="0">
                <a:solidFill>
                  <a:schemeClr val="bg1"/>
                </a:solidFill>
                <a:latin typeface="Segoe UI Light" panose="020B0502040204020203" pitchFamily="34" charset="0"/>
              </a:rPr>
              <a:t>Sources</a:t>
            </a:r>
            <a:endParaRPr lang="en-US" sz="1372" b="1" dirty="0">
              <a:solidFill>
                <a:schemeClr val="bg1"/>
              </a:solidFill>
              <a:latin typeface="Segoe UI Light" panose="020B0502040204020203" pitchFamily="34" charset="0"/>
            </a:endParaRPr>
          </a:p>
        </p:txBody>
      </p:sp>
      <p:sp>
        <p:nvSpPr>
          <p:cNvPr id="32" name="Right Arrow 31"/>
          <p:cNvSpPr/>
          <p:nvPr/>
        </p:nvSpPr>
        <p:spPr>
          <a:xfrm>
            <a:off x="1931988" y="3356146"/>
            <a:ext cx="439404" cy="62179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3" name="Right Arrow 32"/>
          <p:cNvSpPr/>
          <p:nvPr/>
        </p:nvSpPr>
        <p:spPr>
          <a:xfrm>
            <a:off x="8887083" y="3368510"/>
            <a:ext cx="439404" cy="62179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8" name="Right Arrow 37"/>
          <p:cNvSpPr/>
          <p:nvPr/>
        </p:nvSpPr>
        <p:spPr>
          <a:xfrm>
            <a:off x="4554684" y="3341456"/>
            <a:ext cx="439404" cy="62179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pic>
        <p:nvPicPr>
          <p:cNvPr id="39" name="Picture 38"/>
          <p:cNvPicPr>
            <a:picLocks noChangeAspect="1"/>
          </p:cNvPicPr>
          <p:nvPr/>
        </p:nvPicPr>
        <p:blipFill rotWithShape="1">
          <a:blip r:embed="rId6" cstate="print">
            <a:grayscl/>
            <a:extLst>
              <a:ext uri="{28A0092B-C50C-407E-A947-70E740481C1C}">
                <a14:useLocalDpi xmlns:a14="http://schemas.microsoft.com/office/drawing/2010/main" val="0"/>
              </a:ext>
            </a:extLst>
          </a:blip>
          <a:srcRect l="8840" r="11094" b="23282"/>
          <a:stretch/>
        </p:blipFill>
        <p:spPr>
          <a:xfrm>
            <a:off x="3078465" y="5126037"/>
            <a:ext cx="586166" cy="561660"/>
          </a:xfrm>
          <a:prstGeom prst="rect">
            <a:avLst/>
          </a:prstGeom>
        </p:spPr>
      </p:pic>
      <p:sp>
        <p:nvSpPr>
          <p:cNvPr id="40" name="TextBox 39"/>
          <p:cNvSpPr txBox="1"/>
          <p:nvPr/>
        </p:nvSpPr>
        <p:spPr>
          <a:xfrm>
            <a:off x="2381285" y="5780464"/>
            <a:ext cx="1980527" cy="875006"/>
          </a:xfrm>
          <a:prstGeom prst="rect">
            <a:avLst/>
          </a:prstGeom>
          <a:noFill/>
        </p:spPr>
        <p:txBody>
          <a:bodyPr wrap="square" rtlCol="0">
            <a:spAutoFit/>
          </a:bodyPr>
          <a:lstStyle/>
          <a:p>
            <a:pPr algn="ctr"/>
            <a:r>
              <a:rPr lang="en-US" sz="1176" b="1" dirty="0">
                <a:latin typeface="Segoe UI Light" panose="020B0502040204020203" pitchFamily="34" charset="0"/>
              </a:rPr>
              <a:t>Dictionary of keywords for each language</a:t>
            </a:r>
          </a:p>
          <a:p>
            <a:pPr algn="ctr"/>
            <a:r>
              <a:rPr lang="en-US" sz="1176" b="1" i="1" dirty="0">
                <a:solidFill>
                  <a:schemeClr val="tx1">
                    <a:lumMod val="50000"/>
                  </a:schemeClr>
                </a:solidFill>
                <a:latin typeface="Segoe UI Light" panose="020B0502040204020203" pitchFamily="34" charset="0"/>
              </a:rPr>
              <a:t>‘</a:t>
            </a:r>
            <a:r>
              <a:rPr lang="en-US" sz="1372" b="1" i="1" dirty="0">
                <a:solidFill>
                  <a:schemeClr val="tx1">
                    <a:lumMod val="50000"/>
                  </a:schemeClr>
                </a:solidFill>
                <a:latin typeface="Segoe UI Light" panose="020B0502040204020203" pitchFamily="34" charset="0"/>
              </a:rPr>
              <a:t>offer’, ‘</a:t>
            </a:r>
            <a:r>
              <a:rPr lang="en-US" sz="1372" b="1" i="1" dirty="0" err="1">
                <a:solidFill>
                  <a:schemeClr val="tx1">
                    <a:lumMod val="50000"/>
                  </a:schemeClr>
                </a:solidFill>
                <a:latin typeface="Segoe UI Light" panose="020B0502040204020203" pitchFamily="34" charset="0"/>
              </a:rPr>
              <a:t>angebot</a:t>
            </a:r>
            <a:r>
              <a:rPr lang="en-US" sz="1372" b="1" i="1" dirty="0">
                <a:solidFill>
                  <a:schemeClr val="tx1">
                    <a:lumMod val="50000"/>
                  </a:schemeClr>
                </a:solidFill>
                <a:latin typeface="Segoe UI Light" panose="020B0502040204020203" pitchFamily="34" charset="0"/>
              </a:rPr>
              <a:t>’, ‘</a:t>
            </a:r>
            <a:r>
              <a:rPr lang="en-US" sz="1372" b="1" i="1" dirty="0" err="1">
                <a:solidFill>
                  <a:schemeClr val="tx1">
                    <a:lumMod val="50000"/>
                  </a:schemeClr>
                </a:solidFill>
                <a:latin typeface="Segoe UI Light" panose="020B0502040204020203" pitchFamily="34" charset="0"/>
              </a:rPr>
              <a:t>offre</a:t>
            </a:r>
            <a:r>
              <a:rPr lang="en-US" sz="1372" b="1" i="1" dirty="0">
                <a:solidFill>
                  <a:schemeClr val="tx1">
                    <a:lumMod val="50000"/>
                  </a:schemeClr>
                </a:solidFill>
                <a:latin typeface="Segoe UI Light" panose="020B0502040204020203" pitchFamily="34" charset="0"/>
              </a:rPr>
              <a:t>’, ‘</a:t>
            </a:r>
            <a:r>
              <a:rPr lang="en-US" sz="1372" b="1" i="1" dirty="0" err="1">
                <a:solidFill>
                  <a:schemeClr val="tx1">
                    <a:lumMod val="50000"/>
                  </a:schemeClr>
                </a:solidFill>
                <a:latin typeface="Segoe UI Light" panose="020B0502040204020203" pitchFamily="34" charset="0"/>
              </a:rPr>
              <a:t>oferta</a:t>
            </a:r>
            <a:r>
              <a:rPr lang="en-US" sz="1372" b="1" i="1" dirty="0">
                <a:solidFill>
                  <a:schemeClr val="tx1">
                    <a:lumMod val="50000"/>
                  </a:schemeClr>
                </a:solidFill>
                <a:latin typeface="Segoe UI Light" panose="020B0502040204020203" pitchFamily="34" charset="0"/>
              </a:rPr>
              <a:t>’, ‘</a:t>
            </a:r>
            <a:r>
              <a:rPr lang="en-US" sz="1372" b="1" i="1" dirty="0" err="1">
                <a:solidFill>
                  <a:schemeClr val="tx1">
                    <a:lumMod val="50000"/>
                  </a:schemeClr>
                </a:solidFill>
                <a:latin typeface="Segoe UI Light" panose="020B0502040204020203" pitchFamily="34" charset="0"/>
              </a:rPr>
              <a:t>offrire</a:t>
            </a:r>
            <a:r>
              <a:rPr lang="en-US" sz="1372" b="1" i="1" dirty="0">
                <a:solidFill>
                  <a:schemeClr val="tx1">
                    <a:lumMod val="50000"/>
                  </a:schemeClr>
                </a:solidFill>
                <a:latin typeface="Segoe UI Light" panose="020B0502040204020203" pitchFamily="34" charset="0"/>
              </a:rPr>
              <a:t>’</a:t>
            </a:r>
          </a:p>
        </p:txBody>
      </p:sp>
      <p:sp>
        <p:nvSpPr>
          <p:cNvPr id="47" name="Rectangle 46"/>
          <p:cNvSpPr/>
          <p:nvPr/>
        </p:nvSpPr>
        <p:spPr bwMode="auto">
          <a:xfrm>
            <a:off x="9441791" y="938846"/>
            <a:ext cx="2488577" cy="633625"/>
          </a:xfrm>
          <a:prstGeom prst="rect">
            <a:avLst/>
          </a:prstGeom>
          <a:solidFill>
            <a:srgbClr val="095879"/>
          </a:solidFill>
          <a:ln w="12700">
            <a:noFill/>
            <a:round/>
            <a:headEnd/>
            <a:tailEnd/>
          </a:ln>
        </p:spPr>
        <p:txBody>
          <a:bodyPr rtlCol="0" anchor="ctr"/>
          <a:lstStyle/>
          <a:p>
            <a:pPr algn="ctr" defTabSz="896386"/>
            <a:endParaRPr lang="en-US" sz="1372" b="1" dirty="0">
              <a:solidFill>
                <a:schemeClr val="bg1"/>
              </a:solidFill>
              <a:latin typeface="Segoe UI Light" panose="020B0502040204020203" pitchFamily="34" charset="0"/>
            </a:endParaRPr>
          </a:p>
          <a:p>
            <a:pPr algn="ctr" defTabSz="896386"/>
            <a:r>
              <a:rPr lang="en-US" sz="1372" b="1" dirty="0">
                <a:solidFill>
                  <a:schemeClr val="bg1"/>
                </a:solidFill>
                <a:latin typeface="Segoe UI Light" panose="020B0502040204020203" pitchFamily="34" charset="0"/>
              </a:rPr>
              <a:t>Event </a:t>
            </a:r>
          </a:p>
          <a:p>
            <a:pPr algn="ctr" defTabSz="896386"/>
            <a:r>
              <a:rPr lang="en-US" sz="1372" b="1" dirty="0">
                <a:solidFill>
                  <a:schemeClr val="bg1"/>
                </a:solidFill>
                <a:latin typeface="Segoe UI Light" panose="020B0502040204020203" pitchFamily="34" charset="0"/>
              </a:rPr>
              <a:t>Tagging</a:t>
            </a:r>
          </a:p>
          <a:p>
            <a:pPr algn="ctr" defTabSz="896386"/>
            <a:endParaRPr lang="en-US" sz="1372" b="1" dirty="0">
              <a:solidFill>
                <a:schemeClr val="bg1"/>
              </a:solidFill>
              <a:latin typeface="Segoe UI Light" panose="020B0502040204020203" pitchFamily="34" charset="0"/>
            </a:endParaRPr>
          </a:p>
        </p:txBody>
      </p:sp>
      <p:sp>
        <p:nvSpPr>
          <p:cNvPr id="48" name="Rectangle 47"/>
          <p:cNvSpPr/>
          <p:nvPr/>
        </p:nvSpPr>
        <p:spPr>
          <a:xfrm>
            <a:off x="9441790" y="1679417"/>
            <a:ext cx="2488578" cy="5088700"/>
          </a:xfrm>
          <a:prstGeom prst="rect">
            <a:avLst/>
          </a:prstGeom>
          <a:noFill/>
          <a:ln w="6350">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latin typeface="Segoe UI Light" panose="020B0502040204020203" pitchFamily="34" charset="0"/>
            </a:endParaRPr>
          </a:p>
        </p:txBody>
      </p:sp>
      <p:pic>
        <p:nvPicPr>
          <p:cNvPr id="49" name="Picture 48"/>
          <p:cNvPicPr>
            <a:picLocks noChangeAspect="1"/>
          </p:cNvPicPr>
          <p:nvPr/>
        </p:nvPicPr>
        <p:blipFill rotWithShape="1">
          <a:blip r:embed="rId6" cstate="print">
            <a:duotone>
              <a:prstClr val="black"/>
              <a:schemeClr val="accent1">
                <a:tint val="45000"/>
                <a:satMod val="400000"/>
              </a:schemeClr>
            </a:duotone>
            <a:extLst>
              <a:ext uri="{28A0092B-C50C-407E-A947-70E740481C1C}">
                <a14:useLocalDpi xmlns:a14="http://schemas.microsoft.com/office/drawing/2010/main" val="0"/>
              </a:ext>
            </a:extLst>
          </a:blip>
          <a:srcRect l="8840" r="11094" b="23282"/>
          <a:stretch/>
        </p:blipFill>
        <p:spPr>
          <a:xfrm>
            <a:off x="9899476" y="2455828"/>
            <a:ext cx="586166" cy="561660"/>
          </a:xfrm>
          <a:prstGeom prst="rect">
            <a:avLst/>
          </a:prstGeom>
        </p:spPr>
      </p:pic>
      <p:pic>
        <p:nvPicPr>
          <p:cNvPr id="50" name="Picture 49"/>
          <p:cNvPicPr>
            <a:picLocks noChangeAspect="1"/>
          </p:cNvPicPr>
          <p:nvPr/>
        </p:nvPicPr>
        <p:blipFill rotWithShape="1">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l="15947" r="14989" b="12205"/>
          <a:stretch/>
        </p:blipFill>
        <p:spPr>
          <a:xfrm>
            <a:off x="10863458" y="2491536"/>
            <a:ext cx="423104" cy="537855"/>
          </a:xfrm>
          <a:prstGeom prst="rect">
            <a:avLst/>
          </a:prstGeom>
        </p:spPr>
      </p:pic>
      <p:sp>
        <p:nvSpPr>
          <p:cNvPr id="51" name="TextBox 50"/>
          <p:cNvSpPr txBox="1"/>
          <p:nvPr/>
        </p:nvSpPr>
        <p:spPr>
          <a:xfrm>
            <a:off x="10316931" y="1738436"/>
            <a:ext cx="982623" cy="271554"/>
          </a:xfrm>
          <a:prstGeom prst="rect">
            <a:avLst/>
          </a:prstGeom>
          <a:noFill/>
        </p:spPr>
        <p:txBody>
          <a:bodyPr wrap="square" rtlCol="0">
            <a:spAutoFit/>
          </a:bodyPr>
          <a:lstStyle/>
          <a:p>
            <a:pPr algn="ctr"/>
            <a:r>
              <a:rPr lang="en-US" sz="1176" b="1" dirty="0">
                <a:latin typeface="Segoe UI Light" panose="020B0502040204020203" pitchFamily="34" charset="0"/>
              </a:rPr>
              <a:t>Input</a:t>
            </a:r>
          </a:p>
        </p:txBody>
      </p:sp>
      <p:cxnSp>
        <p:nvCxnSpPr>
          <p:cNvPr id="52" name="Straight Connector 51"/>
          <p:cNvCxnSpPr/>
          <p:nvPr/>
        </p:nvCxnSpPr>
        <p:spPr>
          <a:xfrm>
            <a:off x="10179568" y="2237549"/>
            <a:ext cx="8824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0179568" y="2237549"/>
            <a:ext cx="0" cy="218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1064754" y="2233211"/>
            <a:ext cx="0" cy="218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0605554" y="2014932"/>
            <a:ext cx="0" cy="218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748398" y="3081376"/>
            <a:ext cx="982623" cy="452590"/>
          </a:xfrm>
          <a:prstGeom prst="rect">
            <a:avLst/>
          </a:prstGeom>
          <a:noFill/>
        </p:spPr>
        <p:txBody>
          <a:bodyPr wrap="square" rtlCol="0">
            <a:spAutoFit/>
          </a:bodyPr>
          <a:lstStyle/>
          <a:p>
            <a:pPr algn="ctr"/>
            <a:r>
              <a:rPr lang="en-US" sz="1176" b="1" dirty="0">
                <a:latin typeface="Segoe UI Light" panose="020B0502040204020203" pitchFamily="34" charset="0"/>
              </a:rPr>
              <a:t>Keywords</a:t>
            </a:r>
          </a:p>
          <a:p>
            <a:pPr algn="ctr"/>
            <a:r>
              <a:rPr lang="en-US" sz="1176" b="1" dirty="0">
                <a:latin typeface="Segoe UI Light" panose="020B0502040204020203" pitchFamily="34" charset="0"/>
              </a:rPr>
              <a:t>Dictionary</a:t>
            </a:r>
          </a:p>
        </p:txBody>
      </p:sp>
      <p:sp>
        <p:nvSpPr>
          <p:cNvPr id="57" name="TextBox 56"/>
          <p:cNvSpPr txBox="1"/>
          <p:nvPr/>
        </p:nvSpPr>
        <p:spPr>
          <a:xfrm>
            <a:off x="10795251" y="3073388"/>
            <a:ext cx="982623" cy="452590"/>
          </a:xfrm>
          <a:prstGeom prst="rect">
            <a:avLst/>
          </a:prstGeom>
          <a:noFill/>
        </p:spPr>
        <p:txBody>
          <a:bodyPr wrap="square" rtlCol="0">
            <a:spAutoFit/>
          </a:bodyPr>
          <a:lstStyle/>
          <a:p>
            <a:pPr algn="ctr"/>
            <a:r>
              <a:rPr lang="en-US" sz="1176" b="1" dirty="0">
                <a:latin typeface="Segoe UI Light" panose="020B0502040204020203" pitchFamily="34" charset="0"/>
              </a:rPr>
              <a:t>Clean</a:t>
            </a:r>
          </a:p>
          <a:p>
            <a:pPr algn="ctr"/>
            <a:r>
              <a:rPr lang="en-US" sz="1176" b="1" dirty="0">
                <a:latin typeface="Segoe UI Light" panose="020B0502040204020203" pitchFamily="34" charset="0"/>
              </a:rPr>
              <a:t>Data</a:t>
            </a:r>
          </a:p>
        </p:txBody>
      </p:sp>
      <p:cxnSp>
        <p:nvCxnSpPr>
          <p:cNvPr id="58" name="Straight Connector 57"/>
          <p:cNvCxnSpPr/>
          <p:nvPr/>
        </p:nvCxnSpPr>
        <p:spPr>
          <a:xfrm flipH="1">
            <a:off x="10165696" y="3791182"/>
            <a:ext cx="8824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10622161" y="3789425"/>
            <a:ext cx="0" cy="218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10174751" y="3568327"/>
            <a:ext cx="1" cy="224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1051693" y="3574825"/>
            <a:ext cx="1" cy="224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rotWithShape="1">
          <a:blip r:embed="rId8" cstate="print">
            <a:duotone>
              <a:prstClr val="black"/>
              <a:schemeClr val="accent1">
                <a:tint val="45000"/>
                <a:satMod val="400000"/>
              </a:schemeClr>
            </a:duotone>
            <a:extLst>
              <a:ext uri="{28A0092B-C50C-407E-A947-70E740481C1C}">
                <a14:useLocalDpi xmlns:a14="http://schemas.microsoft.com/office/drawing/2010/main" val="0"/>
              </a:ext>
            </a:extLst>
          </a:blip>
          <a:srcRect l="5967" r="6631" b="13906"/>
          <a:stretch/>
        </p:blipFill>
        <p:spPr>
          <a:xfrm>
            <a:off x="10316930" y="4022221"/>
            <a:ext cx="612661" cy="481884"/>
          </a:xfrm>
          <a:prstGeom prst="rect">
            <a:avLst/>
          </a:prstGeom>
        </p:spPr>
      </p:pic>
      <p:sp>
        <p:nvSpPr>
          <p:cNvPr id="63" name="TextBox 62"/>
          <p:cNvSpPr txBox="1"/>
          <p:nvPr/>
        </p:nvSpPr>
        <p:spPr>
          <a:xfrm>
            <a:off x="10696967" y="4317823"/>
            <a:ext cx="1233401" cy="271554"/>
          </a:xfrm>
          <a:prstGeom prst="rect">
            <a:avLst/>
          </a:prstGeom>
          <a:noFill/>
        </p:spPr>
        <p:txBody>
          <a:bodyPr wrap="square" rtlCol="0">
            <a:spAutoFit/>
          </a:bodyPr>
          <a:lstStyle/>
          <a:p>
            <a:r>
              <a:rPr lang="en-US" sz="1176" b="1" dirty="0">
                <a:latin typeface="Segoe UI Light" panose="020B0502040204020203" pitchFamily="34" charset="0"/>
              </a:rPr>
              <a:t>Tagged Events</a:t>
            </a:r>
          </a:p>
        </p:txBody>
      </p:sp>
      <p:sp>
        <p:nvSpPr>
          <p:cNvPr id="64" name="TextBox 63"/>
          <p:cNvSpPr txBox="1"/>
          <p:nvPr/>
        </p:nvSpPr>
        <p:spPr>
          <a:xfrm>
            <a:off x="9490343" y="4746392"/>
            <a:ext cx="2391470" cy="1539909"/>
          </a:xfrm>
          <a:prstGeom prst="rect">
            <a:avLst/>
          </a:prstGeom>
          <a:noFill/>
        </p:spPr>
        <p:txBody>
          <a:bodyPr wrap="square" rtlCol="0">
            <a:spAutoFit/>
          </a:bodyPr>
          <a:lstStyle/>
          <a:p>
            <a:pPr marL="224097" indent="-224097" algn="just">
              <a:buAutoNum type="arabicPeriod"/>
            </a:pPr>
            <a:r>
              <a:rPr lang="en-US" sz="1176" dirty="0">
                <a:latin typeface="Segoe UI Light" panose="020B0502040204020203" pitchFamily="34" charset="0"/>
              </a:rPr>
              <a:t>Classification done by </a:t>
            </a:r>
            <a:r>
              <a:rPr lang="en-US" sz="1176" b="1" dirty="0">
                <a:latin typeface="Segoe UI Light" panose="020B0502040204020203" pitchFamily="34" charset="0"/>
              </a:rPr>
              <a:t>string matching</a:t>
            </a:r>
            <a:r>
              <a:rPr lang="en-US" sz="1176" dirty="0">
                <a:latin typeface="Segoe UI Light" panose="020B0502040204020203" pitchFamily="34" charset="0"/>
              </a:rPr>
              <a:t> from source language</a:t>
            </a:r>
          </a:p>
          <a:p>
            <a:pPr marL="224097" indent="-224097" algn="just">
              <a:buAutoNum type="arabicPeriod"/>
            </a:pPr>
            <a:r>
              <a:rPr lang="en-US" sz="1176" b="1" dirty="0">
                <a:latin typeface="Segoe UI Light" panose="020B0502040204020203" pitchFamily="34" charset="0"/>
              </a:rPr>
              <a:t>Document classification model </a:t>
            </a:r>
            <a:r>
              <a:rPr lang="en-US" sz="1176" dirty="0">
                <a:latin typeface="Segoe UI Light" panose="020B0502040204020203" pitchFamily="34" charset="0"/>
              </a:rPr>
              <a:t>to classify the events</a:t>
            </a:r>
          </a:p>
          <a:p>
            <a:pPr marL="224097" indent="-224097" algn="just">
              <a:buAutoNum type="arabicPeriod"/>
            </a:pPr>
            <a:r>
              <a:rPr lang="en-US" sz="1176" dirty="0">
                <a:latin typeface="Segoe UI Light" panose="020B0502040204020203" pitchFamily="34" charset="0"/>
              </a:rPr>
              <a:t>Manual</a:t>
            </a:r>
            <a:r>
              <a:rPr lang="en-US" sz="1176" b="1" dirty="0">
                <a:latin typeface="Segoe UI Light" panose="020B0502040204020203" pitchFamily="34" charset="0"/>
              </a:rPr>
              <a:t> verification of the events</a:t>
            </a:r>
            <a:r>
              <a:rPr lang="en-US" sz="1176" dirty="0">
                <a:latin typeface="Segoe UI Light" panose="020B0502040204020203" pitchFamily="34" charset="0"/>
              </a:rPr>
              <a:t> tagged to ensure correctness</a:t>
            </a:r>
          </a:p>
        </p:txBody>
      </p:sp>
      <p:sp>
        <p:nvSpPr>
          <p:cNvPr id="4" name="Oval 3"/>
          <p:cNvSpPr/>
          <p:nvPr/>
        </p:nvSpPr>
        <p:spPr>
          <a:xfrm>
            <a:off x="2632927" y="1943044"/>
            <a:ext cx="419055" cy="342458"/>
          </a:xfrm>
          <a:prstGeom prst="ellipse">
            <a:avLst/>
          </a:prstGeom>
          <a:solidFill>
            <a:srgbClr val="09587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21674" tIns="60837" rIns="121674" bIns="60837" rtlCol="0" anchor="ctr">
            <a:spAutoFit/>
          </a:bodyPr>
          <a:lstStyle/>
          <a:p>
            <a:pPr algn="ctr" defTabSz="1241088"/>
            <a:endParaRPr lang="en-US" sz="784" b="1" dirty="0">
              <a:solidFill>
                <a:schemeClr val="bg1"/>
              </a:solidFill>
              <a:latin typeface="Segoe UI"/>
              <a:cs typeface="Segoe UI"/>
            </a:endParaRPr>
          </a:p>
        </p:txBody>
      </p:sp>
      <p:sp>
        <p:nvSpPr>
          <p:cNvPr id="68" name="Oval 67"/>
          <p:cNvSpPr/>
          <p:nvPr/>
        </p:nvSpPr>
        <p:spPr>
          <a:xfrm>
            <a:off x="3214159" y="1934190"/>
            <a:ext cx="419055" cy="342458"/>
          </a:xfrm>
          <a:prstGeom prst="ellipse">
            <a:avLst/>
          </a:prstGeom>
          <a:solidFill>
            <a:srgbClr val="09587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21674" tIns="60837" rIns="121674" bIns="60837" rtlCol="0" anchor="ctr">
            <a:spAutoFit/>
          </a:bodyPr>
          <a:lstStyle/>
          <a:p>
            <a:pPr algn="ctr" defTabSz="1241088"/>
            <a:endParaRPr lang="en-US" sz="784" b="1" dirty="0">
              <a:solidFill>
                <a:schemeClr val="bg1"/>
              </a:solidFill>
              <a:latin typeface="Segoe UI"/>
              <a:cs typeface="Segoe UI"/>
            </a:endParaRPr>
          </a:p>
        </p:txBody>
      </p:sp>
      <p:sp>
        <p:nvSpPr>
          <p:cNvPr id="69" name="Oval 68"/>
          <p:cNvSpPr/>
          <p:nvPr/>
        </p:nvSpPr>
        <p:spPr>
          <a:xfrm>
            <a:off x="3820167" y="1927569"/>
            <a:ext cx="419055" cy="342458"/>
          </a:xfrm>
          <a:prstGeom prst="ellipse">
            <a:avLst/>
          </a:prstGeom>
          <a:solidFill>
            <a:srgbClr val="09587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21674" tIns="60837" rIns="121674" bIns="60837" rtlCol="0" anchor="ctr">
            <a:spAutoFit/>
          </a:bodyPr>
          <a:lstStyle/>
          <a:p>
            <a:pPr algn="ctr" defTabSz="1241088"/>
            <a:endParaRPr lang="en-US" sz="784" b="1" dirty="0">
              <a:solidFill>
                <a:schemeClr val="bg1"/>
              </a:solidFill>
              <a:latin typeface="Segoe UI"/>
              <a:cs typeface="Segoe UI"/>
            </a:endParaRPr>
          </a:p>
        </p:txBody>
      </p:sp>
      <p:sp>
        <p:nvSpPr>
          <p:cNvPr id="70" name="Oval 69"/>
          <p:cNvSpPr/>
          <p:nvPr/>
        </p:nvSpPr>
        <p:spPr>
          <a:xfrm>
            <a:off x="2943678" y="2521870"/>
            <a:ext cx="419055" cy="342458"/>
          </a:xfrm>
          <a:prstGeom prst="ellipse">
            <a:avLst/>
          </a:prstGeom>
          <a:solidFill>
            <a:srgbClr val="09587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21674" tIns="60837" rIns="121674" bIns="60837" rtlCol="0" anchor="ctr">
            <a:spAutoFit/>
          </a:bodyPr>
          <a:lstStyle/>
          <a:p>
            <a:pPr algn="ctr" defTabSz="1241088"/>
            <a:endParaRPr lang="en-US" sz="784" b="1" dirty="0">
              <a:solidFill>
                <a:schemeClr val="bg1"/>
              </a:solidFill>
              <a:latin typeface="Segoe UI"/>
              <a:cs typeface="Segoe UI"/>
            </a:endParaRPr>
          </a:p>
        </p:txBody>
      </p:sp>
      <p:sp>
        <p:nvSpPr>
          <p:cNvPr id="5" name="TextBox 4"/>
          <p:cNvSpPr txBox="1"/>
          <p:nvPr/>
        </p:nvSpPr>
        <p:spPr>
          <a:xfrm>
            <a:off x="2666103" y="1973743"/>
            <a:ext cx="448212" cy="271554"/>
          </a:xfrm>
          <a:prstGeom prst="rect">
            <a:avLst/>
          </a:prstGeom>
          <a:noFill/>
        </p:spPr>
        <p:txBody>
          <a:bodyPr wrap="square" rtlCol="0">
            <a:spAutoFit/>
          </a:bodyPr>
          <a:lstStyle/>
          <a:p>
            <a:r>
              <a:rPr lang="en-US" sz="1176" b="1" dirty="0">
                <a:solidFill>
                  <a:srgbClr val="FF9900"/>
                </a:solidFill>
                <a:latin typeface="Segoe UI"/>
                <a:cs typeface="Segoe UI"/>
              </a:rPr>
              <a:t>FR</a:t>
            </a:r>
          </a:p>
        </p:txBody>
      </p:sp>
      <p:sp>
        <p:nvSpPr>
          <p:cNvPr id="71" name="TextBox 70"/>
          <p:cNvSpPr txBox="1"/>
          <p:nvPr/>
        </p:nvSpPr>
        <p:spPr>
          <a:xfrm>
            <a:off x="3259839" y="1980284"/>
            <a:ext cx="448212" cy="271554"/>
          </a:xfrm>
          <a:prstGeom prst="rect">
            <a:avLst/>
          </a:prstGeom>
          <a:noFill/>
        </p:spPr>
        <p:txBody>
          <a:bodyPr wrap="square" rtlCol="0">
            <a:spAutoFit/>
          </a:bodyPr>
          <a:lstStyle/>
          <a:p>
            <a:r>
              <a:rPr lang="en-US" sz="1176" b="1" dirty="0">
                <a:solidFill>
                  <a:srgbClr val="FF9900"/>
                </a:solidFill>
                <a:latin typeface="Segoe UI"/>
                <a:cs typeface="Segoe UI"/>
              </a:rPr>
              <a:t>ES</a:t>
            </a:r>
          </a:p>
        </p:txBody>
      </p:sp>
      <p:sp>
        <p:nvSpPr>
          <p:cNvPr id="72" name="TextBox 71"/>
          <p:cNvSpPr txBox="1"/>
          <p:nvPr/>
        </p:nvSpPr>
        <p:spPr>
          <a:xfrm>
            <a:off x="3862287" y="1963020"/>
            <a:ext cx="448212" cy="271554"/>
          </a:xfrm>
          <a:prstGeom prst="rect">
            <a:avLst/>
          </a:prstGeom>
          <a:noFill/>
        </p:spPr>
        <p:txBody>
          <a:bodyPr wrap="square" rtlCol="0">
            <a:spAutoFit/>
          </a:bodyPr>
          <a:lstStyle/>
          <a:p>
            <a:r>
              <a:rPr lang="en-US" sz="1176" b="1" dirty="0">
                <a:solidFill>
                  <a:srgbClr val="FF9900"/>
                </a:solidFill>
                <a:latin typeface="Segoe UI"/>
                <a:cs typeface="Segoe UI"/>
              </a:rPr>
              <a:t>IT</a:t>
            </a:r>
          </a:p>
        </p:txBody>
      </p:sp>
      <p:sp>
        <p:nvSpPr>
          <p:cNvPr id="73" name="TextBox 72"/>
          <p:cNvSpPr txBox="1"/>
          <p:nvPr/>
        </p:nvSpPr>
        <p:spPr>
          <a:xfrm>
            <a:off x="2958513" y="2580833"/>
            <a:ext cx="448212" cy="271554"/>
          </a:xfrm>
          <a:prstGeom prst="rect">
            <a:avLst/>
          </a:prstGeom>
          <a:noFill/>
        </p:spPr>
        <p:txBody>
          <a:bodyPr wrap="square" rtlCol="0">
            <a:spAutoFit/>
          </a:bodyPr>
          <a:lstStyle/>
          <a:p>
            <a:r>
              <a:rPr lang="en-US" sz="1176" b="1" dirty="0">
                <a:solidFill>
                  <a:srgbClr val="FF9900"/>
                </a:solidFill>
                <a:latin typeface="Segoe UI"/>
                <a:cs typeface="Segoe UI"/>
              </a:rPr>
              <a:t>EN</a:t>
            </a:r>
          </a:p>
        </p:txBody>
      </p:sp>
      <p:sp>
        <p:nvSpPr>
          <p:cNvPr id="74" name="Oval 73"/>
          <p:cNvSpPr/>
          <p:nvPr/>
        </p:nvSpPr>
        <p:spPr>
          <a:xfrm>
            <a:off x="3569312" y="2513998"/>
            <a:ext cx="419055" cy="342458"/>
          </a:xfrm>
          <a:prstGeom prst="ellipse">
            <a:avLst/>
          </a:prstGeom>
          <a:solidFill>
            <a:srgbClr val="09587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21674" tIns="60837" rIns="121674" bIns="60837" rtlCol="0" anchor="ctr">
            <a:spAutoFit/>
          </a:bodyPr>
          <a:lstStyle/>
          <a:p>
            <a:pPr algn="ctr" defTabSz="1241088"/>
            <a:endParaRPr lang="en-US" sz="784" b="1" dirty="0">
              <a:solidFill>
                <a:schemeClr val="bg1"/>
              </a:solidFill>
              <a:latin typeface="Segoe UI"/>
              <a:cs typeface="Segoe UI"/>
            </a:endParaRPr>
          </a:p>
        </p:txBody>
      </p:sp>
      <p:sp>
        <p:nvSpPr>
          <p:cNvPr id="75" name="TextBox 74"/>
          <p:cNvSpPr txBox="1"/>
          <p:nvPr/>
        </p:nvSpPr>
        <p:spPr>
          <a:xfrm>
            <a:off x="3584148" y="2572961"/>
            <a:ext cx="448212" cy="271554"/>
          </a:xfrm>
          <a:prstGeom prst="rect">
            <a:avLst/>
          </a:prstGeom>
          <a:noFill/>
        </p:spPr>
        <p:txBody>
          <a:bodyPr wrap="square" rtlCol="0">
            <a:spAutoFit/>
          </a:bodyPr>
          <a:lstStyle/>
          <a:p>
            <a:r>
              <a:rPr lang="en-US" sz="1176" b="1" dirty="0">
                <a:solidFill>
                  <a:srgbClr val="FF9900"/>
                </a:solidFill>
                <a:latin typeface="Segoe UI"/>
                <a:cs typeface="Segoe UI"/>
              </a:rPr>
              <a:t>DE</a:t>
            </a:r>
          </a:p>
        </p:txBody>
      </p:sp>
      <p:pic>
        <p:nvPicPr>
          <p:cNvPr id="77" name="Picture 2" descr="Image result for data marketplace icon">
            <a:extLst>
              <a:ext uri="{FF2B5EF4-FFF2-40B4-BE49-F238E27FC236}">
                <a16:creationId xmlns="" xmlns:a16="http://schemas.microsoft.com/office/drawing/2014/main" id="{DC8A9EC2-7E00-468D-A007-6F5CB4731313}"/>
              </a:ext>
            </a:extLst>
          </p:cNvPr>
          <p:cNvPicPr>
            <a:picLocks noChangeAspect="1" noChangeArrowheads="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05384" y="1668409"/>
            <a:ext cx="663600" cy="660556"/>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Related image">
            <a:extLst>
              <a:ext uri="{FF2B5EF4-FFF2-40B4-BE49-F238E27FC236}">
                <a16:creationId xmlns="" xmlns:a16="http://schemas.microsoft.com/office/drawing/2014/main" id="{9C376CD4-646A-4EAD-B9FB-757495E3758D}"/>
              </a:ext>
            </a:extLst>
          </p:cNvPr>
          <p:cNvPicPr>
            <a:picLocks noChangeAspect="1" noChangeArrowheads="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00861" y="2775582"/>
            <a:ext cx="662785" cy="67107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Image result for website icon transparent">
            <a:extLst>
              <a:ext uri="{FF2B5EF4-FFF2-40B4-BE49-F238E27FC236}">
                <a16:creationId xmlns="" xmlns:a16="http://schemas.microsoft.com/office/drawing/2014/main" id="{39739E80-061A-44DA-9AEB-63FE8711422B}"/>
              </a:ext>
            </a:extLst>
          </p:cNvPr>
          <p:cNvPicPr>
            <a:picLocks noChangeAspect="1" noChangeArrowheads="1"/>
          </p:cNvPicPr>
          <p:nvPr/>
        </p:nvPicPr>
        <p:blipFill>
          <a:blip r:embed="rId11"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06411" y="3895987"/>
            <a:ext cx="663600" cy="6636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Related image">
            <a:extLst>
              <a:ext uri="{FF2B5EF4-FFF2-40B4-BE49-F238E27FC236}">
                <a16:creationId xmlns="" xmlns:a16="http://schemas.microsoft.com/office/drawing/2014/main" id="{854BCFE4-446F-4736-BD72-0B2AF545F33D}"/>
              </a:ext>
            </a:extLst>
          </p:cNvPr>
          <p:cNvPicPr>
            <a:picLocks noChangeAspect="1" noChangeArrowheads="1"/>
          </p:cNvPicPr>
          <p:nvPr/>
        </p:nvPicPr>
        <p:blipFill rotWithShape="1">
          <a:blip r:embed="rId12" cstate="print">
            <a:duotone>
              <a:schemeClr val="accent1">
                <a:shade val="45000"/>
                <a:satMod val="135000"/>
              </a:schemeClr>
              <a:prstClr val="white"/>
            </a:duotone>
            <a:extLst>
              <a:ext uri="{28A0092B-C50C-407E-A947-70E740481C1C}">
                <a14:useLocalDpi xmlns:a14="http://schemas.microsoft.com/office/drawing/2010/main" val="0"/>
              </a:ext>
            </a:extLst>
          </a:blip>
          <a:srcRect l="15820" r="18099"/>
          <a:stretch/>
        </p:blipFill>
        <p:spPr bwMode="auto">
          <a:xfrm>
            <a:off x="200861" y="6101350"/>
            <a:ext cx="659191" cy="66676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2" descr="Image result for news icon transparent">
            <a:extLst>
              <a:ext uri="{FF2B5EF4-FFF2-40B4-BE49-F238E27FC236}">
                <a16:creationId xmlns="" xmlns:a16="http://schemas.microsoft.com/office/drawing/2014/main" id="{3638268F-1EE7-43F6-9C57-B42EC7204703}"/>
              </a:ext>
            </a:extLst>
          </p:cNvPr>
          <p:cNvPicPr>
            <a:picLocks noChangeAspect="1" noChangeArrowheads="1"/>
          </p:cNvPicPr>
          <p:nvPr/>
        </p:nvPicPr>
        <p:blipFill>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0933" y="5001443"/>
            <a:ext cx="659191" cy="65919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 xmlns:a16="http://schemas.microsoft.com/office/drawing/2014/main" id="{D82C7A2B-849C-4326-9758-ECD007228428}"/>
              </a:ext>
            </a:extLst>
          </p:cNvPr>
          <p:cNvSpPr txBox="1"/>
          <p:nvPr/>
        </p:nvSpPr>
        <p:spPr>
          <a:xfrm>
            <a:off x="820694" y="1805055"/>
            <a:ext cx="1047594" cy="461665"/>
          </a:xfrm>
          <a:prstGeom prst="rect">
            <a:avLst/>
          </a:prstGeom>
          <a:noFill/>
        </p:spPr>
        <p:txBody>
          <a:bodyPr wrap="none" rtlCol="0">
            <a:spAutoFit/>
          </a:bodyPr>
          <a:lstStyle/>
          <a:p>
            <a:r>
              <a:rPr lang="en-IN" sz="1200" dirty="0">
                <a:solidFill>
                  <a:schemeClr val="tx2"/>
                </a:solidFill>
                <a:latin typeface="Segoe UI Semibold" panose="020B0702040204020203" pitchFamily="34" charset="0"/>
              </a:rPr>
              <a:t>Data </a:t>
            </a:r>
            <a:endParaRPr lang="en-IN" sz="1200" dirty="0" smtClean="0">
              <a:solidFill>
                <a:schemeClr val="tx2"/>
              </a:solidFill>
              <a:latin typeface="Segoe UI Semibold" panose="020B0702040204020203" pitchFamily="34" charset="0"/>
            </a:endParaRPr>
          </a:p>
          <a:p>
            <a:r>
              <a:rPr lang="en-IN" sz="1200" dirty="0" smtClean="0">
                <a:solidFill>
                  <a:schemeClr val="tx2"/>
                </a:solidFill>
                <a:latin typeface="Segoe UI Semibold" panose="020B0702040204020203" pitchFamily="34" charset="0"/>
              </a:rPr>
              <a:t>Marketplace</a:t>
            </a:r>
            <a:endParaRPr lang="en-US" sz="1200" dirty="0">
              <a:solidFill>
                <a:schemeClr val="tx2"/>
              </a:solidFill>
              <a:latin typeface="Segoe UI Semibold" panose="020B0702040204020203" pitchFamily="34" charset="0"/>
            </a:endParaRPr>
          </a:p>
        </p:txBody>
      </p:sp>
      <p:sp>
        <p:nvSpPr>
          <p:cNvPr id="83" name="TextBox 82">
            <a:extLst>
              <a:ext uri="{FF2B5EF4-FFF2-40B4-BE49-F238E27FC236}">
                <a16:creationId xmlns="" xmlns:a16="http://schemas.microsoft.com/office/drawing/2014/main" id="{33D11C2D-C921-4777-9269-B8ABC02A6ADE}"/>
              </a:ext>
            </a:extLst>
          </p:cNvPr>
          <p:cNvSpPr txBox="1"/>
          <p:nvPr/>
        </p:nvSpPr>
        <p:spPr>
          <a:xfrm>
            <a:off x="836133" y="2869610"/>
            <a:ext cx="726866" cy="461665"/>
          </a:xfrm>
          <a:prstGeom prst="rect">
            <a:avLst/>
          </a:prstGeom>
          <a:noFill/>
        </p:spPr>
        <p:txBody>
          <a:bodyPr wrap="none" rtlCol="0">
            <a:spAutoFit/>
          </a:bodyPr>
          <a:lstStyle/>
          <a:p>
            <a:r>
              <a:rPr lang="en-IN" sz="1200" dirty="0" smtClean="0">
                <a:solidFill>
                  <a:schemeClr val="tx2"/>
                </a:solidFill>
                <a:latin typeface="Segoe UI Semibold" panose="020B0702040204020203" pitchFamily="34" charset="0"/>
              </a:rPr>
              <a:t>Analyst</a:t>
            </a:r>
          </a:p>
          <a:p>
            <a:r>
              <a:rPr lang="en-IN" sz="1200" dirty="0" smtClean="0">
                <a:solidFill>
                  <a:schemeClr val="tx2"/>
                </a:solidFill>
                <a:latin typeface="Segoe UI Semibold" panose="020B0702040204020203" pitchFamily="34" charset="0"/>
              </a:rPr>
              <a:t>Reports</a:t>
            </a:r>
            <a:endParaRPr lang="en-US" sz="1200" dirty="0">
              <a:solidFill>
                <a:schemeClr val="tx2"/>
              </a:solidFill>
              <a:latin typeface="Segoe UI Semibold" panose="020B0702040204020203" pitchFamily="34" charset="0"/>
            </a:endParaRPr>
          </a:p>
        </p:txBody>
      </p:sp>
      <p:sp>
        <p:nvSpPr>
          <p:cNvPr id="84" name="TextBox 83">
            <a:extLst>
              <a:ext uri="{FF2B5EF4-FFF2-40B4-BE49-F238E27FC236}">
                <a16:creationId xmlns="" xmlns:a16="http://schemas.microsoft.com/office/drawing/2014/main" id="{A50512EE-B1B4-4500-89E4-75C163A2B23D}"/>
              </a:ext>
            </a:extLst>
          </p:cNvPr>
          <p:cNvSpPr txBox="1"/>
          <p:nvPr/>
        </p:nvSpPr>
        <p:spPr>
          <a:xfrm>
            <a:off x="822888" y="3999729"/>
            <a:ext cx="889795" cy="461665"/>
          </a:xfrm>
          <a:prstGeom prst="rect">
            <a:avLst/>
          </a:prstGeom>
          <a:noFill/>
        </p:spPr>
        <p:txBody>
          <a:bodyPr wrap="none" rtlCol="0">
            <a:spAutoFit/>
          </a:bodyPr>
          <a:lstStyle/>
          <a:p>
            <a:r>
              <a:rPr lang="en-IN" sz="1200" dirty="0">
                <a:solidFill>
                  <a:schemeClr val="tx2"/>
                </a:solidFill>
                <a:latin typeface="Segoe UI Semibold" panose="020B0702040204020203" pitchFamily="34" charset="0"/>
              </a:rPr>
              <a:t>Company </a:t>
            </a:r>
            <a:endParaRPr lang="en-IN" sz="1200" dirty="0" smtClean="0">
              <a:solidFill>
                <a:schemeClr val="tx2"/>
              </a:solidFill>
              <a:latin typeface="Segoe UI Semibold" panose="020B0702040204020203" pitchFamily="34" charset="0"/>
            </a:endParaRPr>
          </a:p>
          <a:p>
            <a:r>
              <a:rPr lang="en-IN" sz="1200" dirty="0" smtClean="0">
                <a:solidFill>
                  <a:schemeClr val="tx2"/>
                </a:solidFill>
                <a:latin typeface="Segoe UI Semibold" panose="020B0702040204020203" pitchFamily="34" charset="0"/>
              </a:rPr>
              <a:t>Websites</a:t>
            </a:r>
            <a:endParaRPr lang="en-US" sz="1200" dirty="0">
              <a:solidFill>
                <a:schemeClr val="tx2"/>
              </a:solidFill>
              <a:latin typeface="Segoe UI Semibold" panose="020B0702040204020203" pitchFamily="34" charset="0"/>
            </a:endParaRPr>
          </a:p>
        </p:txBody>
      </p:sp>
      <p:sp>
        <p:nvSpPr>
          <p:cNvPr id="85" name="TextBox 84">
            <a:extLst>
              <a:ext uri="{FF2B5EF4-FFF2-40B4-BE49-F238E27FC236}">
                <a16:creationId xmlns="" xmlns:a16="http://schemas.microsoft.com/office/drawing/2014/main" id="{E5F89800-9C7D-4DB9-82C6-EF520E6E3620}"/>
              </a:ext>
            </a:extLst>
          </p:cNvPr>
          <p:cNvSpPr txBox="1"/>
          <p:nvPr/>
        </p:nvSpPr>
        <p:spPr>
          <a:xfrm>
            <a:off x="835421" y="5118021"/>
            <a:ext cx="1055417" cy="461665"/>
          </a:xfrm>
          <a:prstGeom prst="rect">
            <a:avLst/>
          </a:prstGeom>
          <a:noFill/>
        </p:spPr>
        <p:txBody>
          <a:bodyPr wrap="none" rtlCol="0">
            <a:spAutoFit/>
          </a:bodyPr>
          <a:lstStyle/>
          <a:p>
            <a:r>
              <a:rPr lang="en-IN" sz="1200" dirty="0">
                <a:solidFill>
                  <a:schemeClr val="tx2"/>
                </a:solidFill>
                <a:latin typeface="Segoe UI Semibold" panose="020B0702040204020203" pitchFamily="34" charset="0"/>
              </a:rPr>
              <a:t>News </a:t>
            </a:r>
            <a:endParaRPr lang="en-IN" sz="1200" dirty="0" smtClean="0">
              <a:solidFill>
                <a:schemeClr val="tx2"/>
              </a:solidFill>
              <a:latin typeface="Segoe UI Semibold" panose="020B0702040204020203" pitchFamily="34" charset="0"/>
            </a:endParaRPr>
          </a:p>
          <a:p>
            <a:r>
              <a:rPr lang="en-IN" sz="1200" dirty="0" smtClean="0">
                <a:solidFill>
                  <a:schemeClr val="tx2"/>
                </a:solidFill>
                <a:latin typeface="Segoe UI Semibold" panose="020B0702040204020203" pitchFamily="34" charset="0"/>
              </a:rPr>
              <a:t>Aggregators</a:t>
            </a:r>
            <a:endParaRPr lang="en-US" sz="1200" dirty="0">
              <a:solidFill>
                <a:schemeClr val="tx2"/>
              </a:solidFill>
              <a:latin typeface="Segoe UI Semibold" panose="020B0702040204020203" pitchFamily="34" charset="0"/>
            </a:endParaRPr>
          </a:p>
        </p:txBody>
      </p:sp>
      <p:sp>
        <p:nvSpPr>
          <p:cNvPr id="86" name="TextBox 85">
            <a:extLst>
              <a:ext uri="{FF2B5EF4-FFF2-40B4-BE49-F238E27FC236}">
                <a16:creationId xmlns="" xmlns:a16="http://schemas.microsoft.com/office/drawing/2014/main" id="{3566E81E-64DB-4166-BF8A-08D43BBC8566}"/>
              </a:ext>
            </a:extLst>
          </p:cNvPr>
          <p:cNvSpPr txBox="1"/>
          <p:nvPr/>
        </p:nvSpPr>
        <p:spPr>
          <a:xfrm>
            <a:off x="799238" y="6181928"/>
            <a:ext cx="633507" cy="461665"/>
          </a:xfrm>
          <a:prstGeom prst="rect">
            <a:avLst/>
          </a:prstGeom>
          <a:noFill/>
        </p:spPr>
        <p:txBody>
          <a:bodyPr wrap="none" rtlCol="0">
            <a:spAutoFit/>
          </a:bodyPr>
          <a:lstStyle/>
          <a:p>
            <a:r>
              <a:rPr lang="en-IN" sz="1200" dirty="0" smtClean="0">
                <a:solidFill>
                  <a:schemeClr val="tx2"/>
                </a:solidFill>
                <a:latin typeface="Segoe UI Semibold" panose="020B0702040204020203" pitchFamily="34" charset="0"/>
              </a:rPr>
              <a:t>Social </a:t>
            </a:r>
          </a:p>
          <a:p>
            <a:r>
              <a:rPr lang="en-IN" sz="1200" dirty="0" smtClean="0">
                <a:solidFill>
                  <a:schemeClr val="tx2"/>
                </a:solidFill>
                <a:latin typeface="Segoe UI Semibold" panose="020B0702040204020203" pitchFamily="34" charset="0"/>
              </a:rPr>
              <a:t>Media</a:t>
            </a:r>
            <a:endParaRPr lang="en-US" sz="1200" dirty="0">
              <a:solidFill>
                <a:schemeClr val="tx2"/>
              </a:solidFill>
              <a:latin typeface="Segoe UI Semibold" panose="020B0702040204020203" pitchFamily="34" charset="0"/>
            </a:endParaRPr>
          </a:p>
        </p:txBody>
      </p:sp>
    </p:spTree>
    <p:extLst>
      <p:ext uri="{BB962C8B-B14F-4D97-AF65-F5344CB8AC3E}">
        <p14:creationId xmlns:p14="http://schemas.microsoft.com/office/powerpoint/2010/main" val="1943953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8BA0D1-B49A-448C-96EC-076E5E8F265F}"/>
              </a:ext>
            </a:extLst>
          </p:cNvPr>
          <p:cNvSpPr>
            <a:spLocks noGrp="1"/>
          </p:cNvSpPr>
          <p:nvPr>
            <p:ph type="title"/>
          </p:nvPr>
        </p:nvSpPr>
        <p:spPr>
          <a:xfrm>
            <a:off x="240544" y="100911"/>
            <a:ext cx="3002342" cy="430887"/>
          </a:xfrm>
        </p:spPr>
        <p:txBody>
          <a:bodyPr/>
          <a:lstStyle/>
          <a:p>
            <a:r>
              <a:rPr lang="en-US" dirty="0"/>
              <a:t>Vision of Services</a:t>
            </a:r>
          </a:p>
        </p:txBody>
      </p:sp>
      <p:sp>
        <p:nvSpPr>
          <p:cNvPr id="3" name="Content Placeholder 2">
            <a:extLst>
              <a:ext uri="{FF2B5EF4-FFF2-40B4-BE49-F238E27FC236}">
                <a16:creationId xmlns:a16="http://schemas.microsoft.com/office/drawing/2014/main" xmlns="" id="{2F9DB7E6-CC08-4F64-819B-ED1595844544}"/>
              </a:ext>
            </a:extLst>
          </p:cNvPr>
          <p:cNvSpPr>
            <a:spLocks noGrp="1"/>
          </p:cNvSpPr>
          <p:nvPr>
            <p:ph idx="1"/>
          </p:nvPr>
        </p:nvSpPr>
        <p:spPr>
          <a:xfrm>
            <a:off x="623302" y="3216274"/>
            <a:ext cx="10515600" cy="3322638"/>
          </a:xfrm>
        </p:spPr>
        <p:txBody>
          <a:bodyPr>
            <a:normAutofit/>
          </a:bodyPr>
          <a:lstStyle/>
          <a:p>
            <a:r>
              <a:rPr lang="en-US" sz="2000" dirty="0">
                <a:solidFill>
                  <a:schemeClr val="tx2"/>
                </a:solidFill>
                <a:latin typeface="Segoe UI" panose="020B0502040204020203" pitchFamily="34" charset="0"/>
                <a:ea typeface="Segoe UI" panose="020B0502040204020203" pitchFamily="34" charset="0"/>
                <a:cs typeface="Segoe UI" panose="020B0502040204020203" pitchFamily="34" charset="0"/>
              </a:rPr>
              <a:t>Services would help fund managers rebalance portfolio’s</a:t>
            </a:r>
          </a:p>
          <a:p>
            <a:r>
              <a:rPr lang="en-US" sz="2000" dirty="0">
                <a:solidFill>
                  <a:schemeClr val="tx2"/>
                </a:solidFill>
                <a:latin typeface="Segoe UI" panose="020B0502040204020203" pitchFamily="34" charset="0"/>
                <a:ea typeface="Segoe UI" panose="020B0502040204020203" pitchFamily="34" charset="0"/>
                <a:cs typeface="Segoe UI" panose="020B0502040204020203" pitchFamily="34" charset="0"/>
              </a:rPr>
              <a:t>New services would combine financial data along with new data types; consumer </a:t>
            </a:r>
            <a:r>
              <a:rPr lang="en-US" sz="20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sentiment</a:t>
            </a:r>
          </a:p>
          <a:p>
            <a:r>
              <a:rPr lang="en-US" sz="20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External data, combined with financial metrics improve the returns for fund managers.</a:t>
            </a:r>
            <a:endParaRPr lang="en-US" sz="20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r>
              <a:rPr lang="en-US" sz="2000" dirty="0">
                <a:solidFill>
                  <a:schemeClr val="tx2"/>
                </a:solidFill>
                <a:latin typeface="Segoe UI" panose="020B0502040204020203" pitchFamily="34" charset="0"/>
                <a:ea typeface="Segoe UI" panose="020B0502040204020203" pitchFamily="34" charset="0"/>
                <a:cs typeface="Segoe UI" panose="020B0502040204020203" pitchFamily="34" charset="0"/>
              </a:rPr>
              <a:t>Open the door for new suite of services for State Street</a:t>
            </a:r>
          </a:p>
          <a:p>
            <a:r>
              <a:rPr lang="en-US" sz="2000" dirty="0">
                <a:solidFill>
                  <a:schemeClr val="tx2"/>
                </a:solidFill>
                <a:latin typeface="Segoe UI" panose="020B0502040204020203" pitchFamily="34" charset="0"/>
                <a:ea typeface="Segoe UI" panose="020B0502040204020203" pitchFamily="34" charset="0"/>
                <a:cs typeface="Segoe UI" panose="020B0502040204020203" pitchFamily="34" charset="0"/>
              </a:rPr>
              <a:t>LatentView to Partner with State Street</a:t>
            </a:r>
          </a:p>
        </p:txBody>
      </p:sp>
      <p:sp>
        <p:nvSpPr>
          <p:cNvPr id="4" name="Slide Number Placeholder 3">
            <a:extLst>
              <a:ext uri="{FF2B5EF4-FFF2-40B4-BE49-F238E27FC236}">
                <a16:creationId xmlns:a16="http://schemas.microsoft.com/office/drawing/2014/main" xmlns="" id="{2F0566FD-6472-4D67-8686-C92BDA280A7C}"/>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2</a:t>
            </a:fld>
            <a:endParaRPr lang="en-US" dirty="0">
              <a:solidFill>
                <a:prstClr val="black">
                  <a:tint val="75000"/>
                </a:prstClr>
              </a:solidFill>
            </a:endParaRPr>
          </a:p>
        </p:txBody>
      </p:sp>
      <p:pic>
        <p:nvPicPr>
          <p:cNvPr id="5" name="Picture 2" descr="Image result for state street logo">
            <a:extLst>
              <a:ext uri="{FF2B5EF4-FFF2-40B4-BE49-F238E27FC236}">
                <a16:creationId xmlns:a16="http://schemas.microsoft.com/office/drawing/2014/main" xmlns="" id="{1C1684EC-4972-4133-9BB2-7171F07EC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73" y="796925"/>
            <a:ext cx="2857500" cy="2057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01E24D65-5ADD-49CB-9DFD-3ECDE18E19DB}"/>
              </a:ext>
            </a:extLst>
          </p:cNvPr>
          <p:cNvSpPr/>
          <p:nvPr/>
        </p:nvSpPr>
        <p:spPr>
          <a:xfrm>
            <a:off x="3385373" y="1471682"/>
            <a:ext cx="7753529" cy="707886"/>
          </a:xfrm>
          <a:prstGeom prst="rect">
            <a:avLst/>
          </a:prstGeom>
        </p:spPr>
        <p:txBody>
          <a:bodyPr wrap="square">
            <a:spAutoFit/>
          </a:bodyPr>
          <a:lstStyle/>
          <a:p>
            <a:r>
              <a:rPr lang="en-IN" sz="2000" dirty="0">
                <a:solidFill>
                  <a:schemeClr val="tx2"/>
                </a:solidFill>
                <a:latin typeface="Segoe UI Semibold" panose="020B0702040204020203" pitchFamily="34" charset="0"/>
                <a:ea typeface="Segoe UI" panose="020B0502040204020203" pitchFamily="34" charset="0"/>
                <a:cs typeface="Segoe UI" panose="020B0502040204020203" pitchFamily="34" charset="0"/>
              </a:rPr>
              <a:t>Develop suite of services for customers – Mutual Funds, ETF’s, Hedge Funds Portfolio Managers</a:t>
            </a:r>
          </a:p>
        </p:txBody>
      </p:sp>
      <p:sp>
        <p:nvSpPr>
          <p:cNvPr id="7" name="Rectangle 6">
            <a:extLst>
              <a:ext uri="{FF2B5EF4-FFF2-40B4-BE49-F238E27FC236}">
                <a16:creationId xmlns:a16="http://schemas.microsoft.com/office/drawing/2014/main" xmlns="" id="{6A30D83F-662A-4630-92A3-FE8033C6A472}"/>
              </a:ext>
            </a:extLst>
          </p:cNvPr>
          <p:cNvSpPr/>
          <p:nvPr/>
        </p:nvSpPr>
        <p:spPr>
          <a:xfrm>
            <a:off x="3385373" y="946974"/>
            <a:ext cx="1768518" cy="436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Segoe UI Semibold" panose="020B0702040204020203" pitchFamily="34" charset="0"/>
              </a:rPr>
              <a:t>Objective</a:t>
            </a:r>
            <a:endParaRPr lang="en-US" sz="2400" dirty="0">
              <a:latin typeface="Segoe UI Semibold" panose="020B0702040204020203" pitchFamily="34" charset="0"/>
            </a:endParaRPr>
          </a:p>
        </p:txBody>
      </p:sp>
    </p:spTree>
    <p:extLst>
      <p:ext uri="{BB962C8B-B14F-4D97-AF65-F5344CB8AC3E}">
        <p14:creationId xmlns:p14="http://schemas.microsoft.com/office/powerpoint/2010/main" val="357199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
          <p:cNvSpPr txBox="1"/>
          <p:nvPr/>
        </p:nvSpPr>
        <p:spPr>
          <a:xfrm>
            <a:off x="64414" y="690119"/>
            <a:ext cx="12028999" cy="6112462"/>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240544" y="98444"/>
            <a:ext cx="5636653" cy="430887"/>
          </a:xfrm>
        </p:spPr>
        <p:txBody>
          <a:bodyPr/>
          <a:lstStyle/>
          <a:p>
            <a:r>
              <a:rPr lang="en-US" b="1" spc="-96" dirty="0" smtClean="0">
                <a:ln w="3175">
                  <a:noFill/>
                </a:ln>
                <a:ea typeface="Segoe UI" panose="020B0502040204020203" pitchFamily="34" charset="0"/>
                <a:cs typeface="Segoe UI" panose="020B0502040204020203" pitchFamily="34" charset="0"/>
              </a:rPr>
              <a:t>Solution approach – Scoring models</a:t>
            </a:r>
            <a:endParaRPr lang="en-US" b="1" spc="-96" dirty="0">
              <a:ln w="3175">
                <a:noFill/>
              </a:ln>
              <a:ea typeface="Segoe UI" panose="020B0502040204020203" pitchFamily="34" charset="0"/>
              <a:cs typeface="Segoe UI" panose="020B0502040204020203" pitchFamily="34" charset="0"/>
            </a:endParaRPr>
          </a:p>
        </p:txBody>
      </p:sp>
      <p:sp>
        <p:nvSpPr>
          <p:cNvPr id="8" name="Slide Number Placeholder 7"/>
          <p:cNvSpPr>
            <a:spLocks noGrp="1"/>
          </p:cNvSpPr>
          <p:nvPr>
            <p:ph type="sldNum" sz="quarter" idx="12"/>
          </p:nvPr>
        </p:nvSpPr>
        <p:spPr/>
        <p:txBody>
          <a:bodyPr/>
          <a:lstStyle/>
          <a:p>
            <a:fld id="{A0C1D9D2-9780-41B5-B48D-9BB1413BC614}" type="slidenum">
              <a:rPr lang="en-US" smtClean="0">
                <a:solidFill>
                  <a:srgbClr val="21423D"/>
                </a:solidFill>
              </a:rPr>
              <a:pPr/>
              <a:t>20</a:t>
            </a:fld>
            <a:endParaRPr lang="en-US">
              <a:solidFill>
                <a:srgbClr val="21423D"/>
              </a:solidFill>
            </a:endParaRPr>
          </a:p>
        </p:txBody>
      </p:sp>
      <p:sp>
        <p:nvSpPr>
          <p:cNvPr id="75" name="TextBox 74"/>
          <p:cNvSpPr txBox="1"/>
          <p:nvPr/>
        </p:nvSpPr>
        <p:spPr>
          <a:xfrm>
            <a:off x="8547564" y="690118"/>
            <a:ext cx="3278889" cy="1860509"/>
          </a:xfrm>
          <a:prstGeom prst="rect">
            <a:avLst/>
          </a:prstGeom>
          <a:noFill/>
        </p:spPr>
        <p:txBody>
          <a:bodyPr wrap="square" lIns="182880" tIns="146304" rIns="182880" bIns="146304" rtlCol="0">
            <a:spAutoFit/>
          </a:bodyPr>
          <a:lstStyle/>
          <a:p>
            <a:pPr marL="687388" lvl="2" algn="ctr" defTabSz="488950">
              <a:lnSpc>
                <a:spcPct val="90000"/>
              </a:lnSpc>
              <a:spcBef>
                <a:spcPct val="0"/>
              </a:spcBef>
            </a:pPr>
            <a:r>
              <a:rPr lang="en-US" sz="1400" b="1" u="sng" dirty="0">
                <a:solidFill>
                  <a:srgbClr val="21423D"/>
                </a:solidFill>
                <a:latin typeface="Segoe UI Light" panose="020B0502040204020203" pitchFamily="34" charset="0"/>
                <a:ea typeface="Segoe UI" panose="020B0502040204020203" pitchFamily="34" charset="0"/>
                <a:cs typeface="Segoe UI Light" panose="020B0502040204020203" pitchFamily="34" charset="0"/>
              </a:rPr>
              <a:t>NLP Techniques</a:t>
            </a:r>
          </a:p>
          <a:p>
            <a:pPr marL="858838" lvl="2" indent="-171450" defTabSz="488950">
              <a:lnSpc>
                <a:spcPct val="90000"/>
              </a:lnSpc>
              <a:spcBef>
                <a:spcPct val="0"/>
              </a:spcBef>
              <a:buFont typeface="Arial" panose="020B0604020202020204" pitchFamily="34" charset="0"/>
              <a:buChar char="•"/>
            </a:pPr>
            <a:endParaRPr lang="en-US" sz="1100" dirty="0">
              <a:solidFill>
                <a:srgbClr val="21423D"/>
              </a:solidFill>
              <a:latin typeface="Segoe UI Light" panose="020B0502040204020203" pitchFamily="34" charset="0"/>
              <a:ea typeface="Segoe UI" panose="020B0502040204020203" pitchFamily="34" charset="0"/>
              <a:cs typeface="Segoe UI Light" panose="020B0502040204020203" pitchFamily="34" charset="0"/>
            </a:endParaRPr>
          </a:p>
          <a:p>
            <a:pPr marL="858838" lvl="2" indent="-171450" defTabSz="488950">
              <a:lnSpc>
                <a:spcPct val="90000"/>
              </a:lnSpc>
              <a:spcBef>
                <a:spcPct val="0"/>
              </a:spcBef>
              <a:buFont typeface="Arial" panose="020B0604020202020204" pitchFamily="34" charset="0"/>
              <a:buChar char="•"/>
            </a:pPr>
            <a:r>
              <a:rPr lang="en-US" sz="1100" dirty="0">
                <a:solidFill>
                  <a:srgbClr val="21423D"/>
                </a:solidFill>
                <a:latin typeface="Segoe UI Light" panose="020B0502040204020203" pitchFamily="34" charset="0"/>
                <a:ea typeface="Segoe UI" panose="020B0502040204020203" pitchFamily="34" charset="0"/>
                <a:cs typeface="Segoe UI Light" panose="020B0502040204020203" pitchFamily="34" charset="0"/>
              </a:rPr>
              <a:t>N-gram technique</a:t>
            </a:r>
          </a:p>
          <a:p>
            <a:pPr marL="858838" lvl="2" indent="-171450" defTabSz="488950">
              <a:lnSpc>
                <a:spcPct val="90000"/>
              </a:lnSpc>
              <a:spcBef>
                <a:spcPct val="0"/>
              </a:spcBef>
              <a:buFont typeface="Arial" panose="020B0604020202020204" pitchFamily="34" charset="0"/>
              <a:buChar char="•"/>
            </a:pPr>
            <a:r>
              <a:rPr lang="en-US" sz="1100" dirty="0">
                <a:solidFill>
                  <a:srgbClr val="21423D"/>
                </a:solidFill>
                <a:latin typeface="Segoe UI Light" panose="020B0502040204020203" pitchFamily="34" charset="0"/>
                <a:ea typeface="Segoe UI" panose="020B0502040204020203" pitchFamily="34" charset="0"/>
                <a:cs typeface="Segoe UI Light" panose="020B0502040204020203" pitchFamily="34" charset="0"/>
              </a:rPr>
              <a:t>Noun Phrase Extraction</a:t>
            </a:r>
          </a:p>
          <a:p>
            <a:pPr marL="858838" lvl="2" indent="-171450" defTabSz="488950">
              <a:lnSpc>
                <a:spcPct val="90000"/>
              </a:lnSpc>
              <a:spcBef>
                <a:spcPct val="0"/>
              </a:spcBef>
              <a:buFont typeface="Arial" panose="020B0604020202020204" pitchFamily="34" charset="0"/>
              <a:buChar char="•"/>
            </a:pPr>
            <a:r>
              <a:rPr lang="en-US" sz="1100" dirty="0">
                <a:solidFill>
                  <a:srgbClr val="21423D"/>
                </a:solidFill>
                <a:latin typeface="Segoe UI Light" panose="020B0502040204020203" pitchFamily="34" charset="0"/>
                <a:ea typeface="Segoe UI" panose="020B0502040204020203" pitchFamily="34" charset="0"/>
                <a:cs typeface="Segoe UI Light" panose="020B0502040204020203" pitchFamily="34" charset="0"/>
              </a:rPr>
              <a:t>Parts of Speech tagging  </a:t>
            </a:r>
          </a:p>
          <a:p>
            <a:pPr marL="858838" lvl="2" indent="-171450" defTabSz="488950">
              <a:lnSpc>
                <a:spcPct val="90000"/>
              </a:lnSpc>
              <a:spcBef>
                <a:spcPct val="0"/>
              </a:spcBef>
              <a:buFont typeface="Arial" panose="020B0604020202020204" pitchFamily="34" charset="0"/>
              <a:buChar char="•"/>
            </a:pPr>
            <a:r>
              <a:rPr lang="en-US" sz="1100" dirty="0">
                <a:solidFill>
                  <a:srgbClr val="21423D"/>
                </a:solidFill>
                <a:latin typeface="Segoe UI Light" panose="020B0502040204020203" pitchFamily="34" charset="0"/>
                <a:ea typeface="Segoe UI" panose="020B0502040204020203" pitchFamily="34" charset="0"/>
                <a:cs typeface="Segoe UI Light" panose="020B0502040204020203" pitchFamily="34" charset="0"/>
              </a:rPr>
              <a:t>TFIDF Scoring</a:t>
            </a:r>
          </a:p>
          <a:p>
            <a:pPr marL="858838" lvl="2" indent="-171450" defTabSz="488950">
              <a:lnSpc>
                <a:spcPct val="90000"/>
              </a:lnSpc>
              <a:spcBef>
                <a:spcPct val="0"/>
              </a:spcBef>
              <a:buFont typeface="Arial" panose="020B0604020202020204" pitchFamily="34" charset="0"/>
              <a:buChar char="•"/>
            </a:pPr>
            <a:r>
              <a:rPr lang="en-US" sz="1100" dirty="0">
                <a:solidFill>
                  <a:srgbClr val="21423D"/>
                </a:solidFill>
                <a:latin typeface="Segoe UI Light" panose="020B0502040204020203" pitchFamily="34" charset="0"/>
                <a:ea typeface="Segoe UI" panose="020B0502040204020203" pitchFamily="34" charset="0"/>
                <a:cs typeface="Segoe UI Light" panose="020B0502040204020203" pitchFamily="34" charset="0"/>
              </a:rPr>
              <a:t>Topic Modelling - LDA, NMF</a:t>
            </a:r>
          </a:p>
          <a:p>
            <a:pPr marL="858838" lvl="2" indent="-171450" defTabSz="488950">
              <a:lnSpc>
                <a:spcPct val="90000"/>
              </a:lnSpc>
              <a:spcBef>
                <a:spcPct val="0"/>
              </a:spcBef>
              <a:buFont typeface="Arial" panose="020B0604020202020204" pitchFamily="34" charset="0"/>
              <a:buChar char="•"/>
            </a:pPr>
            <a:r>
              <a:rPr lang="en-US" sz="1100" dirty="0">
                <a:solidFill>
                  <a:srgbClr val="21423D"/>
                </a:solidFill>
                <a:latin typeface="Segoe UI Light" panose="020B0502040204020203" pitchFamily="34" charset="0"/>
                <a:ea typeface="Segoe UI" panose="020B0502040204020203" pitchFamily="34" charset="0"/>
                <a:cs typeface="Segoe UI Light" panose="020B0502040204020203" pitchFamily="34" charset="0"/>
              </a:rPr>
              <a:t>Text Convolution Neural Network, Word2Vec etc.</a:t>
            </a:r>
          </a:p>
          <a:p>
            <a:pPr marL="858838" lvl="2" indent="-171450" defTabSz="488950">
              <a:lnSpc>
                <a:spcPct val="90000"/>
              </a:lnSpc>
              <a:spcBef>
                <a:spcPct val="0"/>
              </a:spcBef>
              <a:buFont typeface="Arial" panose="020B0604020202020204" pitchFamily="34" charset="0"/>
              <a:buChar char="•"/>
            </a:pPr>
            <a:endParaRPr lang="en-US" sz="1100" dirty="0">
              <a:solidFill>
                <a:srgbClr val="21423D"/>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76" name="TextBox 75"/>
          <p:cNvSpPr txBox="1"/>
          <p:nvPr/>
        </p:nvSpPr>
        <p:spPr>
          <a:xfrm>
            <a:off x="0" y="1085770"/>
            <a:ext cx="1742079" cy="967957"/>
          </a:xfrm>
          <a:prstGeom prst="rect">
            <a:avLst/>
          </a:prstGeom>
          <a:noFill/>
        </p:spPr>
        <p:txBody>
          <a:bodyPr wrap="square" lIns="182880" tIns="146304" rIns="182880" bIns="146304" rtlCol="0">
            <a:spAutoFit/>
          </a:bodyPr>
          <a:lstStyle/>
          <a:p>
            <a:pPr algn="ctr">
              <a:lnSpc>
                <a:spcPct val="90000"/>
              </a:lnSpc>
              <a:spcAft>
                <a:spcPts val="600"/>
              </a:spcAft>
              <a:defRPr/>
            </a:pPr>
            <a:r>
              <a:rPr lang="en-US" sz="1600" dirty="0" smtClean="0">
                <a:solidFill>
                  <a:srgbClr val="21423D"/>
                </a:solidFill>
                <a:latin typeface="Segoe UI Light" panose="020B0502040204020203" pitchFamily="34" charset="0"/>
                <a:cs typeface="Segoe UI Light" panose="020B0502040204020203" pitchFamily="34" charset="0"/>
              </a:rPr>
              <a:t>External Data</a:t>
            </a:r>
            <a:endParaRPr lang="en-US" sz="1600" dirty="0">
              <a:solidFill>
                <a:srgbClr val="21423D"/>
              </a:solidFill>
              <a:latin typeface="Segoe UI Light" panose="020B0502040204020203" pitchFamily="34" charset="0"/>
              <a:cs typeface="Segoe UI Light" panose="020B0502040204020203" pitchFamily="34" charset="0"/>
            </a:endParaRPr>
          </a:p>
          <a:p>
            <a:pPr algn="ctr">
              <a:lnSpc>
                <a:spcPct val="90000"/>
              </a:lnSpc>
              <a:spcAft>
                <a:spcPts val="600"/>
              </a:spcAft>
              <a:defRPr/>
            </a:pPr>
            <a:r>
              <a:rPr lang="en-US" sz="900" dirty="0">
                <a:solidFill>
                  <a:srgbClr val="21423D"/>
                </a:solidFill>
                <a:latin typeface="Segoe UI Light" panose="020B0502040204020203" pitchFamily="34" charset="0"/>
                <a:cs typeface="Segoe UI Light" panose="020B0502040204020203" pitchFamily="34" charset="0"/>
              </a:rPr>
              <a:t>(gleaned from Social Web Mining or from Listening Tools)</a:t>
            </a:r>
          </a:p>
        </p:txBody>
      </p:sp>
      <p:sp>
        <p:nvSpPr>
          <p:cNvPr id="77" name="TextBox 76"/>
          <p:cNvSpPr txBox="1"/>
          <p:nvPr/>
        </p:nvSpPr>
        <p:spPr>
          <a:xfrm>
            <a:off x="1645080" y="982735"/>
            <a:ext cx="1742079" cy="1092607"/>
          </a:xfrm>
          <a:prstGeom prst="rect">
            <a:avLst/>
          </a:prstGeom>
          <a:noFill/>
        </p:spPr>
        <p:txBody>
          <a:bodyPr wrap="square" lIns="182880" tIns="146304" rIns="182880" bIns="146304" rtlCol="0">
            <a:spAutoFit/>
          </a:bodyPr>
          <a:lstStyle/>
          <a:p>
            <a:pPr algn="ctr">
              <a:lnSpc>
                <a:spcPct val="90000"/>
              </a:lnSpc>
              <a:spcAft>
                <a:spcPts val="600"/>
              </a:spcAft>
              <a:defRPr/>
            </a:pPr>
            <a:r>
              <a:rPr lang="en-US" sz="1600" dirty="0">
                <a:solidFill>
                  <a:srgbClr val="21423D"/>
                </a:solidFill>
                <a:latin typeface="Segoe UI Light" panose="020B0502040204020203" pitchFamily="34" charset="0"/>
                <a:cs typeface="Segoe UI Light" panose="020B0502040204020203" pitchFamily="34" charset="0"/>
              </a:rPr>
              <a:t>Relevant Keywords</a:t>
            </a:r>
          </a:p>
          <a:p>
            <a:pPr algn="ctr">
              <a:lnSpc>
                <a:spcPct val="90000"/>
              </a:lnSpc>
              <a:spcAft>
                <a:spcPts val="600"/>
              </a:spcAft>
              <a:defRPr/>
            </a:pPr>
            <a:r>
              <a:rPr lang="en-US" sz="900" dirty="0">
                <a:solidFill>
                  <a:srgbClr val="21423D"/>
                </a:solidFill>
                <a:latin typeface="Segoe UI Light" panose="020B0502040204020203" pitchFamily="34" charset="0"/>
                <a:cs typeface="Segoe UI Light" panose="020B0502040204020203" pitchFamily="34" charset="0"/>
              </a:rPr>
              <a:t>(Identify brand related conversations)</a:t>
            </a:r>
          </a:p>
        </p:txBody>
      </p:sp>
      <p:sp>
        <p:nvSpPr>
          <p:cNvPr id="78" name="TextBox 77"/>
          <p:cNvSpPr txBox="1"/>
          <p:nvPr/>
        </p:nvSpPr>
        <p:spPr>
          <a:xfrm>
            <a:off x="3387159" y="1034613"/>
            <a:ext cx="1997136" cy="738664"/>
          </a:xfrm>
          <a:prstGeom prst="rect">
            <a:avLst/>
          </a:prstGeom>
          <a:noFill/>
        </p:spPr>
        <p:txBody>
          <a:bodyPr wrap="square" lIns="182880" tIns="146304" rIns="182880" bIns="146304" rtlCol="0">
            <a:spAutoFit/>
          </a:bodyPr>
          <a:lstStyle/>
          <a:p>
            <a:pPr algn="ctr">
              <a:lnSpc>
                <a:spcPct val="90000"/>
              </a:lnSpc>
              <a:spcAft>
                <a:spcPts val="600"/>
              </a:spcAft>
              <a:defRPr/>
            </a:pPr>
            <a:r>
              <a:rPr lang="en-US" sz="1600" dirty="0" smtClean="0">
                <a:solidFill>
                  <a:srgbClr val="21423D"/>
                </a:solidFill>
                <a:latin typeface="Segoe UI Light" panose="020B0502040204020203" pitchFamily="34" charset="0"/>
                <a:cs typeface="Segoe UI Light" panose="020B0502040204020203" pitchFamily="34" charset="0"/>
              </a:rPr>
              <a:t>Processed Conversation</a:t>
            </a:r>
            <a:endParaRPr lang="en-US" sz="1600" dirty="0">
              <a:solidFill>
                <a:srgbClr val="21423D"/>
              </a:solidFill>
              <a:latin typeface="Segoe UI Light" panose="020B0502040204020203" pitchFamily="34" charset="0"/>
              <a:cs typeface="Segoe UI Light" panose="020B0502040204020203" pitchFamily="34" charset="0"/>
            </a:endParaRPr>
          </a:p>
        </p:txBody>
      </p:sp>
      <p:pic>
        <p:nvPicPr>
          <p:cNvPr id="79" name="Picture 2" descr="Image result for key icon"/>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16301" y="2705792"/>
            <a:ext cx="1034121" cy="10341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p:cNvPicPr>
            <a:picLocks noChangeAspect="1"/>
          </p:cNvPicPr>
          <p:nvPr/>
        </p:nvPicPr>
        <p:blipFill rotWithShape="1">
          <a:blip r:embed="rId4"/>
          <a:srcRect r="44704" b="8232"/>
          <a:stretch/>
        </p:blipFill>
        <p:spPr>
          <a:xfrm>
            <a:off x="2330600" y="3318272"/>
            <a:ext cx="761934" cy="389071"/>
          </a:xfrm>
          <a:prstGeom prst="rect">
            <a:avLst/>
          </a:prstGeom>
        </p:spPr>
      </p:pic>
      <p:grpSp>
        <p:nvGrpSpPr>
          <p:cNvPr id="81" name="Group 80"/>
          <p:cNvGrpSpPr/>
          <p:nvPr/>
        </p:nvGrpSpPr>
        <p:grpSpPr>
          <a:xfrm>
            <a:off x="3204697" y="3175313"/>
            <a:ext cx="661808" cy="91440"/>
            <a:chOff x="4193651" y="1990393"/>
            <a:chExt cx="800788" cy="91440"/>
          </a:xfrm>
        </p:grpSpPr>
        <p:cxnSp>
          <p:nvCxnSpPr>
            <p:cNvPr id="293" name="Straight Connector 292"/>
            <p:cNvCxnSpPr/>
            <p:nvPr/>
          </p:nvCxnSpPr>
          <p:spPr>
            <a:xfrm flipV="1">
              <a:off x="4193651" y="2037279"/>
              <a:ext cx="751632" cy="0"/>
            </a:xfrm>
            <a:prstGeom prst="line">
              <a:avLst/>
            </a:prstGeom>
            <a:ln>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94" name="Oval 293"/>
            <p:cNvSpPr/>
            <p:nvPr/>
          </p:nvSpPr>
          <p:spPr bwMode="auto">
            <a:xfrm>
              <a:off x="4902999" y="1990393"/>
              <a:ext cx="91440" cy="914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solidFill>
                  <a:srgbClr val="21423D"/>
                </a:solidFill>
                <a:latin typeface="Segoe UI Light" panose="020B0502040204020203" pitchFamily="34" charset="0"/>
                <a:ea typeface="Segoe UI" pitchFamily="34" charset="0"/>
                <a:cs typeface="Segoe UI Light" panose="020B0502040204020203" pitchFamily="34" charset="0"/>
              </a:endParaRPr>
            </a:p>
          </p:txBody>
        </p:sp>
      </p:grpSp>
      <p:cxnSp>
        <p:nvCxnSpPr>
          <p:cNvPr id="82" name="Straight Connector 81"/>
          <p:cNvCxnSpPr/>
          <p:nvPr/>
        </p:nvCxnSpPr>
        <p:spPr>
          <a:xfrm flipV="1">
            <a:off x="1399715" y="3221575"/>
            <a:ext cx="751632" cy="0"/>
          </a:xfrm>
          <a:prstGeom prst="line">
            <a:avLst/>
          </a:prstGeom>
          <a:ln>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Oval 82"/>
          <p:cNvSpPr/>
          <p:nvPr/>
        </p:nvSpPr>
        <p:spPr bwMode="auto">
          <a:xfrm>
            <a:off x="2109063" y="3175313"/>
            <a:ext cx="91440" cy="914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solidFill>
                <a:srgbClr val="21423D"/>
              </a:solidFill>
              <a:latin typeface="Segoe UI Light" panose="020B0502040204020203" pitchFamily="34" charset="0"/>
              <a:ea typeface="Segoe UI" pitchFamily="34" charset="0"/>
              <a:cs typeface="Segoe UI Light" panose="020B0502040204020203" pitchFamily="34" charset="0"/>
            </a:endParaRPr>
          </a:p>
        </p:txBody>
      </p:sp>
      <p:cxnSp>
        <p:nvCxnSpPr>
          <p:cNvPr id="84" name="Straight Connector 83"/>
          <p:cNvCxnSpPr/>
          <p:nvPr/>
        </p:nvCxnSpPr>
        <p:spPr>
          <a:xfrm flipV="1">
            <a:off x="5281431" y="3242283"/>
            <a:ext cx="650275" cy="216"/>
          </a:xfrm>
          <a:prstGeom prst="line">
            <a:avLst/>
          </a:prstGeom>
          <a:ln>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5" name="Oval 84"/>
          <p:cNvSpPr/>
          <p:nvPr/>
        </p:nvSpPr>
        <p:spPr bwMode="auto">
          <a:xfrm>
            <a:off x="5939844" y="3209442"/>
            <a:ext cx="91440" cy="914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solidFill>
                <a:srgbClr val="21423D"/>
              </a:solidFill>
              <a:latin typeface="Segoe UI Light" panose="020B0502040204020203" pitchFamily="34" charset="0"/>
              <a:ea typeface="Segoe UI" pitchFamily="34" charset="0"/>
              <a:cs typeface="Segoe UI Light" panose="020B0502040204020203" pitchFamily="34" charset="0"/>
            </a:endParaRPr>
          </a:p>
        </p:txBody>
      </p:sp>
      <p:grpSp>
        <p:nvGrpSpPr>
          <p:cNvPr id="86" name="Group 85"/>
          <p:cNvGrpSpPr/>
          <p:nvPr/>
        </p:nvGrpSpPr>
        <p:grpSpPr>
          <a:xfrm>
            <a:off x="33245" y="2432761"/>
            <a:ext cx="1330075" cy="1888205"/>
            <a:chOff x="6187750" y="941101"/>
            <a:chExt cx="1463083" cy="2077026"/>
          </a:xfrm>
        </p:grpSpPr>
        <p:pic>
          <p:nvPicPr>
            <p:cNvPr id="251" name="Picture 250"/>
            <p:cNvPicPr>
              <a:picLocks noChangeAspect="1"/>
            </p:cNvPicPr>
            <p:nvPr/>
          </p:nvPicPr>
          <p:blipFill rotWithShape="1">
            <a:blip r:embed="rId5">
              <a:duotone>
                <a:schemeClr val="bg2">
                  <a:shade val="45000"/>
                  <a:satMod val="135000"/>
                </a:schemeClr>
                <a:prstClr val="white"/>
              </a:duotone>
            </a:blip>
            <a:srcRect l="9996" t="13303" r="9144" b="14626"/>
            <a:stretch/>
          </p:blipFill>
          <p:spPr>
            <a:xfrm>
              <a:off x="7101061" y="2807601"/>
              <a:ext cx="138828" cy="123738"/>
            </a:xfrm>
            <a:prstGeom prst="rect">
              <a:avLst/>
            </a:prstGeom>
          </p:spPr>
        </p:pic>
        <p:sp>
          <p:nvSpPr>
            <p:cNvPr id="252" name="Rectangle 251"/>
            <p:cNvSpPr/>
            <p:nvPr/>
          </p:nvSpPr>
          <p:spPr bwMode="auto">
            <a:xfrm rot="18900000">
              <a:off x="6274144" y="1840909"/>
              <a:ext cx="199636" cy="19535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53" name="Rectangle 252"/>
            <p:cNvSpPr/>
            <p:nvPr/>
          </p:nvSpPr>
          <p:spPr bwMode="auto">
            <a:xfrm rot="1800000">
              <a:off x="6413795" y="1070394"/>
              <a:ext cx="199636" cy="19535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54" name="Rectangle 253"/>
            <p:cNvSpPr/>
            <p:nvPr/>
          </p:nvSpPr>
          <p:spPr bwMode="auto">
            <a:xfrm>
              <a:off x="6313977" y="1448988"/>
              <a:ext cx="199636" cy="195356"/>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55" name="Rectangle 254"/>
            <p:cNvSpPr/>
            <p:nvPr/>
          </p:nvSpPr>
          <p:spPr bwMode="auto">
            <a:xfrm>
              <a:off x="6383902" y="2217965"/>
              <a:ext cx="199636" cy="195356"/>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56" name="Rectangle 255"/>
            <p:cNvSpPr/>
            <p:nvPr/>
          </p:nvSpPr>
          <p:spPr bwMode="auto">
            <a:xfrm>
              <a:off x="7070194" y="2775249"/>
              <a:ext cx="199636" cy="195356"/>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57" name="Rectangle 256"/>
            <p:cNvSpPr/>
            <p:nvPr/>
          </p:nvSpPr>
          <p:spPr bwMode="auto">
            <a:xfrm rot="20526179">
              <a:off x="7354609" y="1679682"/>
              <a:ext cx="199636" cy="195356"/>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58" name="Rectangle 257"/>
            <p:cNvSpPr/>
            <p:nvPr/>
          </p:nvSpPr>
          <p:spPr bwMode="auto">
            <a:xfrm rot="1090086">
              <a:off x="6332037" y="2759024"/>
              <a:ext cx="199636" cy="19535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59" name="Rectangle 258"/>
            <p:cNvSpPr/>
            <p:nvPr/>
          </p:nvSpPr>
          <p:spPr bwMode="auto">
            <a:xfrm rot="900000">
              <a:off x="7307746" y="2100387"/>
              <a:ext cx="199636" cy="19535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60" name="Rectangle 259"/>
            <p:cNvSpPr/>
            <p:nvPr/>
          </p:nvSpPr>
          <p:spPr bwMode="auto">
            <a:xfrm rot="503598">
              <a:off x="7261172" y="1150118"/>
              <a:ext cx="199636" cy="19535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61" name="Rectangle 260"/>
            <p:cNvSpPr/>
            <p:nvPr/>
          </p:nvSpPr>
          <p:spPr bwMode="auto">
            <a:xfrm>
              <a:off x="6766407" y="2822771"/>
              <a:ext cx="199636" cy="19535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grpSp>
          <p:nvGrpSpPr>
            <p:cNvPr id="262" name="Group 261"/>
            <p:cNvGrpSpPr/>
            <p:nvPr/>
          </p:nvGrpSpPr>
          <p:grpSpPr>
            <a:xfrm>
              <a:off x="6654878" y="1283633"/>
              <a:ext cx="514524" cy="1392141"/>
              <a:chOff x="4144371" y="1105683"/>
              <a:chExt cx="514524" cy="1392141"/>
            </a:xfrm>
          </p:grpSpPr>
          <p:pic>
            <p:nvPicPr>
              <p:cNvPr id="287" name="Picture 30" descr="Image result for intelligent cloud icon png"/>
              <p:cNvPicPr>
                <a:picLocks noChangeAspect="1" noChangeArrowheads="1"/>
              </p:cNvPicPr>
              <p:nvPr/>
            </p:nvPicPr>
            <p:blipFill>
              <a:blip r:embed="rId6" cstate="print">
                <a:biLevel thresh="75000"/>
                <a:extLst>
                  <a:ext uri="{BEBA8EAE-BF5A-486C-A8C5-ECC9F3942E4B}">
                    <a14:imgProps xmlns:a14="http://schemas.microsoft.com/office/drawing/2010/main">
                      <a14:imgLayer r:embed="rId7">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flipH="1">
                <a:off x="4224378" y="1205439"/>
                <a:ext cx="387222" cy="271056"/>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34" descr="Image result for machine learning icon 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4144371" y="2083954"/>
                <a:ext cx="514524" cy="355022"/>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6" descr="Image result for machine learning icon"/>
              <p:cNvPicPr>
                <a:picLocks noChangeAspect="1" noChangeArrowheads="1"/>
              </p:cNvPicPr>
              <p:nvPr/>
            </p:nvPicPr>
            <p:blipFill>
              <a:blip r:embed="rId10" cstate="print">
                <a:biLevel thresh="75000"/>
                <a:extLst>
                  <a:ext uri="{28A0092B-C50C-407E-A947-70E740481C1C}">
                    <a14:useLocalDpi xmlns:a14="http://schemas.microsoft.com/office/drawing/2010/main" val="0"/>
                  </a:ext>
                </a:extLst>
              </a:blip>
              <a:srcRect/>
              <a:stretch>
                <a:fillRect/>
              </a:stretch>
            </p:blipFill>
            <p:spPr bwMode="auto">
              <a:xfrm>
                <a:off x="4241039" y="1637169"/>
                <a:ext cx="318648" cy="318648"/>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bwMode="auto">
              <a:xfrm>
                <a:off x="4168249" y="1105683"/>
                <a:ext cx="475668" cy="46547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91" name="Rectangle 290"/>
              <p:cNvSpPr/>
              <p:nvPr/>
            </p:nvSpPr>
            <p:spPr bwMode="auto">
              <a:xfrm>
                <a:off x="4168249" y="1569032"/>
                <a:ext cx="475668" cy="46547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92" name="Rectangle 291"/>
              <p:cNvSpPr/>
              <p:nvPr/>
            </p:nvSpPr>
            <p:spPr bwMode="auto">
              <a:xfrm>
                <a:off x="4168249" y="2032354"/>
                <a:ext cx="475668" cy="46547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grpSp>
        <p:sp>
          <p:nvSpPr>
            <p:cNvPr id="263" name="Rectangle 262"/>
            <p:cNvSpPr/>
            <p:nvPr/>
          </p:nvSpPr>
          <p:spPr bwMode="auto">
            <a:xfrm rot="2578706">
              <a:off x="6490516" y="1732582"/>
              <a:ext cx="105910" cy="10364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64" name="Rectangle 263"/>
            <p:cNvSpPr/>
            <p:nvPr/>
          </p:nvSpPr>
          <p:spPr bwMode="auto">
            <a:xfrm rot="2578706">
              <a:off x="6502159" y="2522969"/>
              <a:ext cx="105910" cy="10364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65" name="Rectangle 264"/>
            <p:cNvSpPr/>
            <p:nvPr/>
          </p:nvSpPr>
          <p:spPr bwMode="auto">
            <a:xfrm rot="18900000">
              <a:off x="7232428" y="1919994"/>
              <a:ext cx="105910" cy="103640"/>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66" name="Rectangle 265"/>
            <p:cNvSpPr/>
            <p:nvPr/>
          </p:nvSpPr>
          <p:spPr bwMode="auto">
            <a:xfrm rot="18900000">
              <a:off x="7273532" y="1494255"/>
              <a:ext cx="105910" cy="103640"/>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67" name="Rectangle 266"/>
            <p:cNvSpPr/>
            <p:nvPr/>
          </p:nvSpPr>
          <p:spPr bwMode="auto">
            <a:xfrm>
              <a:off x="7065818" y="947440"/>
              <a:ext cx="105910" cy="103640"/>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68" name="Rectangle 267"/>
            <p:cNvSpPr/>
            <p:nvPr/>
          </p:nvSpPr>
          <p:spPr bwMode="auto">
            <a:xfrm>
              <a:off x="7359470" y="2432492"/>
              <a:ext cx="105910" cy="103640"/>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69" name="Rectangle 268"/>
            <p:cNvSpPr/>
            <p:nvPr/>
          </p:nvSpPr>
          <p:spPr bwMode="auto">
            <a:xfrm>
              <a:off x="7326487" y="2637422"/>
              <a:ext cx="105910" cy="10364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70" name="Rectangle 269"/>
            <p:cNvSpPr/>
            <p:nvPr/>
          </p:nvSpPr>
          <p:spPr bwMode="auto">
            <a:xfrm rot="2578706">
              <a:off x="6911533" y="1089648"/>
              <a:ext cx="105910" cy="10364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71" name="Rectangle 270"/>
            <p:cNvSpPr/>
            <p:nvPr/>
          </p:nvSpPr>
          <p:spPr bwMode="auto">
            <a:xfrm>
              <a:off x="6784223" y="941101"/>
              <a:ext cx="105910" cy="10364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72" name="Rectangle 271"/>
            <p:cNvSpPr/>
            <p:nvPr/>
          </p:nvSpPr>
          <p:spPr bwMode="auto">
            <a:xfrm>
              <a:off x="7544923" y="2387187"/>
              <a:ext cx="105910" cy="10364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73" name="Rectangle 272"/>
            <p:cNvSpPr/>
            <p:nvPr/>
          </p:nvSpPr>
          <p:spPr bwMode="auto">
            <a:xfrm>
              <a:off x="6555114" y="1449445"/>
              <a:ext cx="65966" cy="6455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74" name="Rectangle 273"/>
            <p:cNvSpPr/>
            <p:nvPr/>
          </p:nvSpPr>
          <p:spPr bwMode="auto">
            <a:xfrm>
              <a:off x="6271426" y="2260666"/>
              <a:ext cx="65966" cy="6455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75" name="Rectangle 274"/>
            <p:cNvSpPr/>
            <p:nvPr/>
          </p:nvSpPr>
          <p:spPr bwMode="auto">
            <a:xfrm>
              <a:off x="7242218" y="2342221"/>
              <a:ext cx="65966" cy="64552"/>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76" name="Rectangle 275"/>
            <p:cNvSpPr/>
            <p:nvPr/>
          </p:nvSpPr>
          <p:spPr bwMode="auto">
            <a:xfrm rot="19424554">
              <a:off x="6512916" y="2087833"/>
              <a:ext cx="65966" cy="64552"/>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77" name="Rectangle 276"/>
            <p:cNvSpPr/>
            <p:nvPr/>
          </p:nvSpPr>
          <p:spPr bwMode="auto">
            <a:xfrm rot="19424554">
              <a:off x="6635664" y="2793288"/>
              <a:ext cx="65966" cy="64552"/>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78" name="Rectangle 277"/>
            <p:cNvSpPr/>
            <p:nvPr/>
          </p:nvSpPr>
          <p:spPr bwMode="auto">
            <a:xfrm rot="20591713">
              <a:off x="6521536" y="1338971"/>
              <a:ext cx="65966" cy="64552"/>
            </a:xfrm>
            <a:prstGeom prst="rect">
              <a:avLst/>
            </a:prstGeom>
            <a:noFill/>
            <a:ln>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79" name="Rectangle 278"/>
            <p:cNvSpPr/>
            <p:nvPr/>
          </p:nvSpPr>
          <p:spPr bwMode="auto">
            <a:xfrm rot="2070215">
              <a:off x="7219416" y="1771714"/>
              <a:ext cx="65966" cy="6455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80" name="Rectangle 279"/>
            <p:cNvSpPr/>
            <p:nvPr/>
          </p:nvSpPr>
          <p:spPr bwMode="auto">
            <a:xfrm rot="1682328">
              <a:off x="7452841" y="1977640"/>
              <a:ext cx="65966" cy="6455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81" name="Rectangle 280"/>
            <p:cNvSpPr/>
            <p:nvPr/>
          </p:nvSpPr>
          <p:spPr bwMode="auto">
            <a:xfrm rot="1682328">
              <a:off x="7222450" y="2565641"/>
              <a:ext cx="65966" cy="6455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82" name="Rectangle 281"/>
            <p:cNvSpPr/>
            <p:nvPr/>
          </p:nvSpPr>
          <p:spPr bwMode="auto">
            <a:xfrm rot="2070215">
              <a:off x="7128487" y="1170756"/>
              <a:ext cx="65966" cy="6455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pic>
          <p:nvPicPr>
            <p:cNvPr id="283" name="Picture 20" descr="Image result for lock png"/>
            <p:cNvPicPr>
              <a:picLocks noChangeAspect="1" noChangeArrowheads="1"/>
            </p:cNvPicPr>
            <p:nvPr/>
          </p:nvPicPr>
          <p:blipFill>
            <a:blip r:embed="rId11" cstate="print">
              <a:duotone>
                <a:schemeClr val="bg2">
                  <a:shade val="45000"/>
                  <a:satMod val="135000"/>
                </a:schemeClr>
                <a:prstClr val="white"/>
              </a:duotone>
              <a:extLst>
                <a:ext uri="{BEBA8EAE-BF5A-486C-A8C5-ECC9F3942E4B}">
                  <a14:imgProps xmlns:a14="http://schemas.microsoft.com/office/drawing/2010/main">
                    <a14:imgLayer r:embed="rId12">
                      <a14:imgEffect>
                        <a14:backgroundRemoval t="0" b="100000" l="0" r="100000">
                          <a14:foregroundMark x1="28275" y1="26198" x2="28275" y2="26198"/>
                        </a14:backgroundRemoval>
                      </a14:imgEffect>
                    </a14:imgLayer>
                  </a14:imgProps>
                </a:ext>
                <a:ext uri="{28A0092B-C50C-407E-A947-70E740481C1C}">
                  <a14:useLocalDpi xmlns:a14="http://schemas.microsoft.com/office/drawing/2010/main" val="0"/>
                </a:ext>
              </a:extLst>
            </a:blip>
            <a:srcRect/>
            <a:stretch>
              <a:fillRect/>
            </a:stretch>
          </p:blipFill>
          <p:spPr bwMode="auto">
            <a:xfrm rot="900000">
              <a:off x="7336811" y="2118845"/>
              <a:ext cx="141506" cy="141506"/>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30" descr="Image result for intelligent cloud icon png"/>
            <p:cNvPicPr>
              <a:picLocks noChangeAspect="1" noChangeArrowheads="1"/>
            </p:cNvPicPr>
            <p:nvPr/>
          </p:nvPicPr>
          <p:blipFill>
            <a:blip r:embed="rId13" cstate="print">
              <a:grayscl/>
              <a:extLst>
                <a:ext uri="{BEBA8EAE-BF5A-486C-A8C5-ECC9F3942E4B}">
                  <a14:imgProps xmlns:a14="http://schemas.microsoft.com/office/drawing/2010/main">
                    <a14:imgLayer r:embed="rId14">
                      <a14:imgEffect>
                        <a14:backgroundRemoval t="0" b="100000" l="0" r="100000"/>
                      </a14:imgEffect>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rot="1800000" flipH="1">
              <a:off x="6449215" y="1110711"/>
              <a:ext cx="134396" cy="94078"/>
            </a:xfrm>
            <a:prstGeom prst="rect">
              <a:avLst/>
            </a:prstGeom>
            <a:noFill/>
            <a:extLst>
              <a:ext uri="{909E8E84-426E-40DD-AFC4-6F175D3DCCD1}">
                <a14:hiddenFill xmlns:a14="http://schemas.microsoft.com/office/drawing/2010/main">
                  <a:solidFill>
                    <a:srgbClr val="FFFFFF"/>
                  </a:solidFill>
                </a14:hiddenFill>
              </a:ext>
            </a:extLst>
          </p:spPr>
        </p:pic>
        <p:pic>
          <p:nvPicPr>
            <p:cNvPr id="285" name="Picture 28" descr="Image result for education icon png"/>
            <p:cNvPicPr>
              <a:picLocks noChangeAspect="1" noChangeArrowheads="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900000">
              <a:off x="7273260" y="1164589"/>
              <a:ext cx="164140" cy="164140"/>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285"/>
            <p:cNvPicPr>
              <a:picLocks noChangeAspect="1"/>
            </p:cNvPicPr>
            <p:nvPr/>
          </p:nvPicPr>
          <p:blipFill>
            <a:blip r:embed="rId16">
              <a:duotone>
                <a:schemeClr val="bg2">
                  <a:shade val="45000"/>
                  <a:satMod val="135000"/>
                </a:schemeClr>
                <a:prstClr val="white"/>
              </a:duotone>
              <a:extLst>
                <a:ext uri="{BEBA8EAE-BF5A-486C-A8C5-ECC9F3942E4B}">
                  <a14:imgProps xmlns:a14="http://schemas.microsoft.com/office/drawing/2010/main">
                    <a14:imgLayer r:embed="rId17">
                      <a14:imgEffect>
                        <a14:artisticCutout/>
                      </a14:imgEffect>
                    </a14:imgLayer>
                  </a14:imgProps>
                </a:ext>
              </a:extLst>
            </a:blip>
            <a:stretch>
              <a:fillRect/>
            </a:stretch>
          </p:blipFill>
          <p:spPr>
            <a:xfrm rot="2700000">
              <a:off x="6219697" y="1780479"/>
              <a:ext cx="280418" cy="344312"/>
            </a:xfrm>
            <a:prstGeom prst="rect">
              <a:avLst/>
            </a:prstGeom>
          </p:spPr>
        </p:pic>
      </p:grpSp>
      <p:grpSp>
        <p:nvGrpSpPr>
          <p:cNvPr id="87" name="Group 86"/>
          <p:cNvGrpSpPr/>
          <p:nvPr/>
        </p:nvGrpSpPr>
        <p:grpSpPr>
          <a:xfrm>
            <a:off x="3951704" y="2453182"/>
            <a:ext cx="1126327" cy="1753162"/>
            <a:chOff x="1619912" y="1383106"/>
            <a:chExt cx="1126327" cy="1753162"/>
          </a:xfrm>
        </p:grpSpPr>
        <p:pic>
          <p:nvPicPr>
            <p:cNvPr id="224" name="Picture 223"/>
            <p:cNvPicPr>
              <a:picLocks noChangeAspect="1"/>
            </p:cNvPicPr>
            <p:nvPr/>
          </p:nvPicPr>
          <p:blipFill rotWithShape="1">
            <a:blip r:embed="rId5">
              <a:duotone>
                <a:schemeClr val="bg2">
                  <a:shade val="45000"/>
                  <a:satMod val="135000"/>
                </a:schemeClr>
                <a:prstClr val="white"/>
              </a:duotone>
            </a:blip>
            <a:srcRect l="9996" t="13303" r="9144" b="14626"/>
            <a:stretch/>
          </p:blipFill>
          <p:spPr>
            <a:xfrm>
              <a:off x="2341706" y="2944881"/>
              <a:ext cx="126207" cy="112489"/>
            </a:xfrm>
            <a:prstGeom prst="rect">
              <a:avLst/>
            </a:prstGeom>
          </p:spPr>
        </p:pic>
        <p:sp>
          <p:nvSpPr>
            <p:cNvPr id="225" name="Rectangle 224"/>
            <p:cNvSpPr/>
            <p:nvPr/>
          </p:nvSpPr>
          <p:spPr bwMode="auto">
            <a:xfrm rot="1800000">
              <a:off x="1670425" y="1443092"/>
              <a:ext cx="181487" cy="17759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26" name="Rectangle 225"/>
            <p:cNvSpPr/>
            <p:nvPr/>
          </p:nvSpPr>
          <p:spPr bwMode="auto">
            <a:xfrm>
              <a:off x="2313646" y="2915470"/>
              <a:ext cx="181487" cy="177596"/>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27" name="Rectangle 226"/>
            <p:cNvSpPr/>
            <p:nvPr/>
          </p:nvSpPr>
          <p:spPr bwMode="auto">
            <a:xfrm rot="900000">
              <a:off x="2529602" y="2301959"/>
              <a:ext cx="181487" cy="17759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28" name="Rectangle 227"/>
            <p:cNvSpPr/>
            <p:nvPr/>
          </p:nvSpPr>
          <p:spPr bwMode="auto">
            <a:xfrm rot="503598">
              <a:off x="2564752" y="1655050"/>
              <a:ext cx="181487" cy="17759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29" name="Rectangle 228"/>
            <p:cNvSpPr/>
            <p:nvPr/>
          </p:nvSpPr>
          <p:spPr bwMode="auto">
            <a:xfrm>
              <a:off x="2037476" y="2958672"/>
              <a:ext cx="181487" cy="17759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grpSp>
          <p:nvGrpSpPr>
            <p:cNvPr id="230" name="Group 229"/>
            <p:cNvGrpSpPr/>
            <p:nvPr/>
          </p:nvGrpSpPr>
          <p:grpSpPr>
            <a:xfrm>
              <a:off x="1936086" y="1559456"/>
              <a:ext cx="467749" cy="1265582"/>
              <a:chOff x="4144371" y="1105683"/>
              <a:chExt cx="514524" cy="1392141"/>
            </a:xfrm>
          </p:grpSpPr>
          <p:pic>
            <p:nvPicPr>
              <p:cNvPr id="245" name="Picture 30" descr="Image result for intelligent cloud icon png"/>
              <p:cNvPicPr>
                <a:picLocks noChangeAspect="1" noChangeArrowheads="1"/>
              </p:cNvPicPr>
              <p:nvPr/>
            </p:nvPicPr>
            <p:blipFill>
              <a:blip r:embed="rId6" cstate="print">
                <a:biLevel thresh="75000"/>
                <a:extLst>
                  <a:ext uri="{BEBA8EAE-BF5A-486C-A8C5-ECC9F3942E4B}">
                    <a14:imgProps xmlns:a14="http://schemas.microsoft.com/office/drawing/2010/main">
                      <a14:imgLayer r:embed="rId7">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flipH="1">
                <a:off x="4224378" y="1205439"/>
                <a:ext cx="387222" cy="271056"/>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34" descr="Image result for machine learning icon 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4144371" y="2083954"/>
                <a:ext cx="514524" cy="355022"/>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6" descr="Image result for machine learning icon"/>
              <p:cNvPicPr>
                <a:picLocks noChangeAspect="1" noChangeArrowheads="1"/>
              </p:cNvPicPr>
              <p:nvPr/>
            </p:nvPicPr>
            <p:blipFill>
              <a:blip r:embed="rId10" cstate="print">
                <a:biLevel thresh="75000"/>
                <a:extLst>
                  <a:ext uri="{28A0092B-C50C-407E-A947-70E740481C1C}">
                    <a14:useLocalDpi xmlns:a14="http://schemas.microsoft.com/office/drawing/2010/main" val="0"/>
                  </a:ext>
                </a:extLst>
              </a:blip>
              <a:srcRect/>
              <a:stretch>
                <a:fillRect/>
              </a:stretch>
            </p:blipFill>
            <p:spPr bwMode="auto">
              <a:xfrm>
                <a:off x="4241039" y="1637169"/>
                <a:ext cx="318648" cy="318648"/>
              </a:xfrm>
              <a:prstGeom prst="rect">
                <a:avLst/>
              </a:prstGeom>
              <a:noFill/>
              <a:extLst>
                <a:ext uri="{909E8E84-426E-40DD-AFC4-6F175D3DCCD1}">
                  <a14:hiddenFill xmlns:a14="http://schemas.microsoft.com/office/drawing/2010/main">
                    <a:solidFill>
                      <a:srgbClr val="FFFFFF"/>
                    </a:solidFill>
                  </a14:hiddenFill>
                </a:ext>
              </a:extLst>
            </p:spPr>
          </p:pic>
          <p:sp>
            <p:nvSpPr>
              <p:cNvPr id="248" name="Rectangle 247"/>
              <p:cNvSpPr/>
              <p:nvPr/>
            </p:nvSpPr>
            <p:spPr bwMode="auto">
              <a:xfrm>
                <a:off x="4168249" y="1105683"/>
                <a:ext cx="475668" cy="46547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49" name="Rectangle 248"/>
              <p:cNvSpPr/>
              <p:nvPr/>
            </p:nvSpPr>
            <p:spPr bwMode="auto">
              <a:xfrm>
                <a:off x="4168249" y="1569032"/>
                <a:ext cx="475668" cy="46547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50" name="Rectangle 249"/>
              <p:cNvSpPr/>
              <p:nvPr/>
            </p:nvSpPr>
            <p:spPr bwMode="auto">
              <a:xfrm>
                <a:off x="4168249" y="2032354"/>
                <a:ext cx="475668" cy="46547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grpSp>
        <p:sp>
          <p:nvSpPr>
            <p:cNvPr id="231" name="Rectangle 230"/>
            <p:cNvSpPr/>
            <p:nvPr/>
          </p:nvSpPr>
          <p:spPr bwMode="auto">
            <a:xfrm rot="2578706">
              <a:off x="1797250" y="2686124"/>
              <a:ext cx="96282" cy="94218"/>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32" name="Rectangle 231"/>
            <p:cNvSpPr/>
            <p:nvPr/>
          </p:nvSpPr>
          <p:spPr bwMode="auto">
            <a:xfrm>
              <a:off x="2593133" y="2635190"/>
              <a:ext cx="96282" cy="94218"/>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33" name="Rectangle 232"/>
            <p:cNvSpPr/>
            <p:nvPr/>
          </p:nvSpPr>
          <p:spPr bwMode="auto">
            <a:xfrm rot="2578706">
              <a:off x="2169408" y="1383106"/>
              <a:ext cx="96282" cy="94218"/>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34" name="Rectangle 233"/>
            <p:cNvSpPr/>
            <p:nvPr/>
          </p:nvSpPr>
          <p:spPr bwMode="auto">
            <a:xfrm>
              <a:off x="1798897" y="1787684"/>
              <a:ext cx="59969" cy="58684"/>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35" name="Rectangle 234"/>
            <p:cNvSpPr/>
            <p:nvPr/>
          </p:nvSpPr>
          <p:spPr bwMode="auto">
            <a:xfrm>
              <a:off x="1757975" y="2447667"/>
              <a:ext cx="59969" cy="58684"/>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36" name="Rectangle 235"/>
            <p:cNvSpPr/>
            <p:nvPr/>
          </p:nvSpPr>
          <p:spPr bwMode="auto">
            <a:xfrm rot="2070215">
              <a:off x="2449302" y="2003166"/>
              <a:ext cx="59969" cy="58684"/>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37" name="Rectangle 236"/>
            <p:cNvSpPr/>
            <p:nvPr/>
          </p:nvSpPr>
          <p:spPr bwMode="auto">
            <a:xfrm rot="1682328">
              <a:off x="2661506" y="2190371"/>
              <a:ext cx="59969" cy="58684"/>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38" name="Rectangle 237"/>
            <p:cNvSpPr/>
            <p:nvPr/>
          </p:nvSpPr>
          <p:spPr bwMode="auto">
            <a:xfrm rot="1682328">
              <a:off x="2452060" y="2724917"/>
              <a:ext cx="59969" cy="58684"/>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39" name="Rectangle 238"/>
            <p:cNvSpPr/>
            <p:nvPr/>
          </p:nvSpPr>
          <p:spPr bwMode="auto">
            <a:xfrm rot="2070215">
              <a:off x="2444129" y="1673812"/>
              <a:ext cx="59969" cy="58684"/>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pic>
          <p:nvPicPr>
            <p:cNvPr id="240" name="Picture 20" descr="Image result for lock png"/>
            <p:cNvPicPr>
              <a:picLocks noChangeAspect="1" noChangeArrowheads="1"/>
            </p:cNvPicPr>
            <p:nvPr/>
          </p:nvPicPr>
          <p:blipFill>
            <a:blip r:embed="rId11" cstate="print">
              <a:duotone>
                <a:schemeClr val="bg2">
                  <a:shade val="45000"/>
                  <a:satMod val="135000"/>
                </a:schemeClr>
                <a:prstClr val="white"/>
              </a:duotone>
              <a:extLst>
                <a:ext uri="{BEBA8EAE-BF5A-486C-A8C5-ECC9F3942E4B}">
                  <a14:imgProps xmlns:a14="http://schemas.microsoft.com/office/drawing/2010/main">
                    <a14:imgLayer r:embed="rId12">
                      <a14:imgEffect>
                        <a14:backgroundRemoval t="0" b="100000" l="0" r="100000">
                          <a14:foregroundMark x1="28275" y1="26198" x2="28275" y2="26198"/>
                        </a14:backgroundRemoval>
                      </a14:imgEffect>
                    </a14:imgLayer>
                  </a14:imgProps>
                </a:ext>
                <a:ext uri="{28A0092B-C50C-407E-A947-70E740481C1C}">
                  <a14:useLocalDpi xmlns:a14="http://schemas.microsoft.com/office/drawing/2010/main" val="0"/>
                </a:ext>
              </a:extLst>
            </a:blip>
            <a:srcRect/>
            <a:stretch>
              <a:fillRect/>
            </a:stretch>
          </p:blipFill>
          <p:spPr bwMode="auto">
            <a:xfrm rot="900000">
              <a:off x="2556025" y="2318739"/>
              <a:ext cx="128642" cy="128642"/>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30" descr="Image result for intelligent cloud icon png"/>
            <p:cNvPicPr>
              <a:picLocks noChangeAspect="1" noChangeArrowheads="1"/>
            </p:cNvPicPr>
            <p:nvPr/>
          </p:nvPicPr>
          <p:blipFill>
            <a:blip r:embed="rId13" cstate="print">
              <a:grayscl/>
              <a:extLst>
                <a:ext uri="{BEBA8EAE-BF5A-486C-A8C5-ECC9F3942E4B}">
                  <a14:imgProps xmlns:a14="http://schemas.microsoft.com/office/drawing/2010/main">
                    <a14:imgLayer r:embed="rId14">
                      <a14:imgEffect>
                        <a14:backgroundRemoval t="0" b="100000" l="0" r="100000"/>
                      </a14:imgEffect>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rot="1800000" flipH="1">
              <a:off x="1702625" y="1479744"/>
              <a:ext cx="122178" cy="85525"/>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28" descr="Image result for education icon png"/>
            <p:cNvPicPr>
              <a:picLocks noChangeAspect="1" noChangeArrowheads="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900000">
              <a:off x="2575741" y="1668206"/>
              <a:ext cx="149218" cy="149218"/>
            </a:xfrm>
            <a:prstGeom prst="rect">
              <a:avLst/>
            </a:prstGeom>
            <a:noFill/>
            <a:extLst>
              <a:ext uri="{909E8E84-426E-40DD-AFC4-6F175D3DCCD1}">
                <a14:hiddenFill xmlns:a14="http://schemas.microsoft.com/office/drawing/2010/main">
                  <a:solidFill>
                    <a:srgbClr val="FFFFFF"/>
                  </a:solidFill>
                </a14:hiddenFill>
              </a:ext>
            </a:extLst>
          </p:spPr>
        </p:pic>
        <p:sp>
          <p:nvSpPr>
            <p:cNvPr id="243" name="Rectangle 242"/>
            <p:cNvSpPr/>
            <p:nvPr/>
          </p:nvSpPr>
          <p:spPr bwMode="auto">
            <a:xfrm rot="18900000">
              <a:off x="1698452" y="2066070"/>
              <a:ext cx="181487" cy="17759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pic>
          <p:nvPicPr>
            <p:cNvPr id="244" name="Picture 243"/>
            <p:cNvPicPr>
              <a:picLocks noChangeAspect="1"/>
            </p:cNvPicPr>
            <p:nvPr/>
          </p:nvPicPr>
          <p:blipFill>
            <a:blip r:embed="rId16">
              <a:duotone>
                <a:schemeClr val="bg2">
                  <a:shade val="45000"/>
                  <a:satMod val="135000"/>
                </a:schemeClr>
                <a:prstClr val="white"/>
              </a:duotone>
              <a:extLst>
                <a:ext uri="{BEBA8EAE-BF5A-486C-A8C5-ECC9F3942E4B}">
                  <a14:imgProps xmlns:a14="http://schemas.microsoft.com/office/drawing/2010/main">
                    <a14:imgLayer r:embed="rId17">
                      <a14:imgEffect>
                        <a14:artisticCutout/>
                      </a14:imgEffect>
                    </a14:imgLayer>
                  </a14:imgProps>
                </a:ext>
              </a:extLst>
            </a:blip>
            <a:stretch>
              <a:fillRect/>
            </a:stretch>
          </p:blipFill>
          <p:spPr>
            <a:xfrm rot="2700000">
              <a:off x="1648955" y="2011134"/>
              <a:ext cx="254925" cy="313011"/>
            </a:xfrm>
            <a:prstGeom prst="rect">
              <a:avLst/>
            </a:prstGeom>
          </p:spPr>
        </p:pic>
      </p:grpSp>
      <p:grpSp>
        <p:nvGrpSpPr>
          <p:cNvPr id="88" name="Group 87"/>
          <p:cNvGrpSpPr/>
          <p:nvPr/>
        </p:nvGrpSpPr>
        <p:grpSpPr>
          <a:xfrm>
            <a:off x="6432052" y="2624750"/>
            <a:ext cx="467749" cy="1265582"/>
            <a:chOff x="4144371" y="1105683"/>
            <a:chExt cx="514524" cy="1392141"/>
          </a:xfrm>
        </p:grpSpPr>
        <p:pic>
          <p:nvPicPr>
            <p:cNvPr id="218" name="Picture 30" descr="Image result for intelligent cloud icon png"/>
            <p:cNvPicPr>
              <a:picLocks noChangeAspect="1" noChangeArrowheads="1"/>
            </p:cNvPicPr>
            <p:nvPr/>
          </p:nvPicPr>
          <p:blipFill>
            <a:blip r:embed="rId6" cstate="print">
              <a:biLevel thresh="75000"/>
              <a:extLst>
                <a:ext uri="{BEBA8EAE-BF5A-486C-A8C5-ECC9F3942E4B}">
                  <a14:imgProps xmlns:a14="http://schemas.microsoft.com/office/drawing/2010/main">
                    <a14:imgLayer r:embed="rId7">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flipH="1">
              <a:off x="4224378" y="1205439"/>
              <a:ext cx="387222" cy="271056"/>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34" descr="Image result for machine learning icon 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4144371" y="2083954"/>
              <a:ext cx="514524" cy="355022"/>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6" descr="Image result for machine learning icon"/>
            <p:cNvPicPr>
              <a:picLocks noChangeAspect="1" noChangeArrowheads="1"/>
            </p:cNvPicPr>
            <p:nvPr/>
          </p:nvPicPr>
          <p:blipFill>
            <a:blip r:embed="rId10" cstate="print">
              <a:biLevel thresh="75000"/>
              <a:extLst>
                <a:ext uri="{28A0092B-C50C-407E-A947-70E740481C1C}">
                  <a14:useLocalDpi xmlns:a14="http://schemas.microsoft.com/office/drawing/2010/main" val="0"/>
                </a:ext>
              </a:extLst>
            </a:blip>
            <a:srcRect/>
            <a:stretch>
              <a:fillRect/>
            </a:stretch>
          </p:blipFill>
          <p:spPr bwMode="auto">
            <a:xfrm>
              <a:off x="4241039" y="1637169"/>
              <a:ext cx="318648" cy="318648"/>
            </a:xfrm>
            <a:prstGeom prst="rect">
              <a:avLst/>
            </a:prstGeom>
            <a:noFill/>
            <a:extLst>
              <a:ext uri="{909E8E84-426E-40DD-AFC4-6F175D3DCCD1}">
                <a14:hiddenFill xmlns:a14="http://schemas.microsoft.com/office/drawing/2010/main">
                  <a:solidFill>
                    <a:srgbClr val="FFFFFF"/>
                  </a:solidFill>
                </a14:hiddenFill>
              </a:ext>
            </a:extLst>
          </p:spPr>
        </p:pic>
        <p:sp>
          <p:nvSpPr>
            <p:cNvPr id="221" name="Rectangle 220"/>
            <p:cNvSpPr/>
            <p:nvPr/>
          </p:nvSpPr>
          <p:spPr bwMode="auto">
            <a:xfrm>
              <a:off x="4168249" y="1105683"/>
              <a:ext cx="475668" cy="46547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22" name="Rectangle 221"/>
            <p:cNvSpPr/>
            <p:nvPr/>
          </p:nvSpPr>
          <p:spPr bwMode="auto">
            <a:xfrm>
              <a:off x="4168249" y="1569032"/>
              <a:ext cx="475668" cy="46547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223" name="Rectangle 222"/>
            <p:cNvSpPr/>
            <p:nvPr/>
          </p:nvSpPr>
          <p:spPr bwMode="auto">
            <a:xfrm>
              <a:off x="4168249" y="2032354"/>
              <a:ext cx="475668" cy="46547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grpSp>
      <p:grpSp>
        <p:nvGrpSpPr>
          <p:cNvPr id="89" name="Group 88"/>
          <p:cNvGrpSpPr/>
          <p:nvPr/>
        </p:nvGrpSpPr>
        <p:grpSpPr>
          <a:xfrm>
            <a:off x="5513593" y="2526174"/>
            <a:ext cx="284397" cy="284397"/>
            <a:chOff x="3287880" y="3029242"/>
            <a:chExt cx="1080000" cy="1080000"/>
          </a:xfrm>
        </p:grpSpPr>
        <p:sp>
          <p:nvSpPr>
            <p:cNvPr id="215" name="Oval 214"/>
            <p:cNvSpPr/>
            <p:nvPr/>
          </p:nvSpPr>
          <p:spPr bwMode="auto">
            <a:xfrm>
              <a:off x="3287880" y="3029242"/>
              <a:ext cx="1080000" cy="1080000"/>
            </a:xfrm>
            <a:prstGeom prst="ellipse">
              <a:avLst/>
            </a:prstGeom>
            <a:solidFill>
              <a:srgbClr val="039AC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IN" sz="1200" dirty="0">
                <a:solidFill>
                  <a:srgbClr val="21423D"/>
                </a:solidFill>
                <a:latin typeface="Segoe UI Light" panose="020B0502040204020203" pitchFamily="34" charset="0"/>
                <a:ea typeface="Segoe UI" pitchFamily="34" charset="0"/>
                <a:cs typeface="Segoe UI Light" panose="020B0502040204020203" pitchFamily="34" charset="0"/>
              </a:endParaRPr>
            </a:p>
          </p:txBody>
        </p:sp>
        <p:pic>
          <p:nvPicPr>
            <p:cNvPr id="216" name="Picture 215"/>
            <p:cNvPicPr>
              <a:picLocks noChangeAspect="1"/>
            </p:cNvPicPr>
            <p:nvPr/>
          </p:nvPicPr>
          <p:blipFill>
            <a:blip r:embed="rId18">
              <a:duotone>
                <a:prstClr val="black"/>
                <a:schemeClr val="bg1">
                  <a:tint val="45000"/>
                  <a:satMod val="400000"/>
                </a:schemeClr>
              </a:duotone>
            </a:blip>
            <a:stretch>
              <a:fillRect/>
            </a:stretch>
          </p:blipFill>
          <p:spPr>
            <a:xfrm>
              <a:off x="3350881" y="3114454"/>
              <a:ext cx="953998" cy="810245"/>
            </a:xfrm>
            <a:prstGeom prst="rect">
              <a:avLst/>
            </a:prstGeom>
          </p:spPr>
        </p:pic>
        <p:cxnSp>
          <p:nvCxnSpPr>
            <p:cNvPr id="217" name="Straight Connector 216"/>
            <p:cNvCxnSpPr/>
            <p:nvPr/>
          </p:nvCxnSpPr>
          <p:spPr>
            <a:xfrm>
              <a:off x="3517404" y="3114454"/>
              <a:ext cx="570765" cy="994788"/>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90" name="Picture 89"/>
          <p:cNvPicPr>
            <a:picLocks noChangeAspect="1"/>
          </p:cNvPicPr>
          <p:nvPr/>
        </p:nvPicPr>
        <p:blipFill>
          <a:blip r:embed="rId19"/>
          <a:stretch>
            <a:fillRect/>
          </a:stretch>
        </p:blipFill>
        <p:spPr>
          <a:xfrm>
            <a:off x="5503830" y="2869401"/>
            <a:ext cx="278435" cy="275306"/>
          </a:xfrm>
          <a:prstGeom prst="rect">
            <a:avLst/>
          </a:prstGeom>
        </p:spPr>
      </p:pic>
      <p:grpSp>
        <p:nvGrpSpPr>
          <p:cNvPr id="91" name="Group 90"/>
          <p:cNvGrpSpPr/>
          <p:nvPr/>
        </p:nvGrpSpPr>
        <p:grpSpPr>
          <a:xfrm>
            <a:off x="6995305" y="3191995"/>
            <a:ext cx="749853" cy="91440"/>
            <a:chOff x="7191869" y="2633693"/>
            <a:chExt cx="749853" cy="91440"/>
          </a:xfrm>
        </p:grpSpPr>
        <p:cxnSp>
          <p:nvCxnSpPr>
            <p:cNvPr id="213" name="Straight Connector 212"/>
            <p:cNvCxnSpPr/>
            <p:nvPr/>
          </p:nvCxnSpPr>
          <p:spPr>
            <a:xfrm flipV="1">
              <a:off x="7191869" y="2666534"/>
              <a:ext cx="650275" cy="216"/>
            </a:xfrm>
            <a:prstGeom prst="line">
              <a:avLst/>
            </a:prstGeom>
            <a:ln>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4" name="Oval 213"/>
            <p:cNvSpPr/>
            <p:nvPr/>
          </p:nvSpPr>
          <p:spPr bwMode="auto">
            <a:xfrm>
              <a:off x="7850282" y="2633693"/>
              <a:ext cx="91440" cy="914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solidFill>
                  <a:srgbClr val="21423D"/>
                </a:solidFill>
                <a:latin typeface="Segoe UI Light" panose="020B0502040204020203" pitchFamily="34" charset="0"/>
                <a:ea typeface="Segoe UI" pitchFamily="34" charset="0"/>
                <a:cs typeface="Segoe UI Light" panose="020B0502040204020203" pitchFamily="34" charset="0"/>
              </a:endParaRPr>
            </a:p>
          </p:txBody>
        </p:sp>
      </p:grpSp>
      <p:grpSp>
        <p:nvGrpSpPr>
          <p:cNvPr id="92" name="Group 91"/>
          <p:cNvGrpSpPr/>
          <p:nvPr/>
        </p:nvGrpSpPr>
        <p:grpSpPr>
          <a:xfrm>
            <a:off x="7806969" y="2837668"/>
            <a:ext cx="965915" cy="923047"/>
            <a:chOff x="6165351" y="2325195"/>
            <a:chExt cx="965915" cy="923047"/>
          </a:xfrm>
        </p:grpSpPr>
        <p:pic>
          <p:nvPicPr>
            <p:cNvPr id="211" name="Picture 2" descr="Image result for scenario icon"/>
            <p:cNvPicPr>
              <a:picLocks noChangeAspect="1" noChangeArrowheads="1"/>
            </p:cNvPicPr>
            <p:nvPr/>
          </p:nvPicPr>
          <p:blipFill>
            <a:blip r:embed="rId20">
              <a:clrChange>
                <a:clrFrom>
                  <a:srgbClr val="FFFEF6"/>
                </a:clrFrom>
                <a:clrTo>
                  <a:srgbClr val="FFFEF6">
                    <a:alpha val="0"/>
                  </a:srgbClr>
                </a:clrTo>
              </a:clrChange>
              <a:grayscl/>
              <a:extLst>
                <a:ext uri="{BEBA8EAE-BF5A-486C-A8C5-ECC9F3942E4B}">
                  <a14:imgProps xmlns:a14="http://schemas.microsoft.com/office/drawing/2010/main">
                    <a14:imgLayer r:embed="rId21">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308047" y="2416226"/>
              <a:ext cx="727456" cy="727456"/>
            </a:xfrm>
            <a:prstGeom prst="rect">
              <a:avLst/>
            </a:prstGeom>
            <a:noFill/>
            <a:extLst>
              <a:ext uri="{909E8E84-426E-40DD-AFC4-6F175D3DCCD1}">
                <a14:hiddenFill xmlns:a14="http://schemas.microsoft.com/office/drawing/2010/main">
                  <a:solidFill>
                    <a:srgbClr val="FFFFFF"/>
                  </a:solidFill>
                </a14:hiddenFill>
              </a:ext>
            </a:extLst>
          </p:spPr>
        </p:pic>
        <p:sp>
          <p:nvSpPr>
            <p:cNvPr id="212" name="Oval 211"/>
            <p:cNvSpPr/>
            <p:nvPr/>
          </p:nvSpPr>
          <p:spPr bwMode="auto">
            <a:xfrm>
              <a:off x="6165351" y="2325195"/>
              <a:ext cx="965915" cy="923047"/>
            </a:xfrm>
            <a:prstGeom prst="ellipse">
              <a:avLst/>
            </a:prstGeom>
            <a:noFill/>
            <a:ln w="952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grpSp>
      <p:sp>
        <p:nvSpPr>
          <p:cNvPr id="93" name="TextBox 92"/>
          <p:cNvSpPr txBox="1"/>
          <p:nvPr/>
        </p:nvSpPr>
        <p:spPr>
          <a:xfrm>
            <a:off x="7254981" y="1079722"/>
            <a:ext cx="1997136" cy="738664"/>
          </a:xfrm>
          <a:prstGeom prst="rect">
            <a:avLst/>
          </a:prstGeom>
          <a:noFill/>
        </p:spPr>
        <p:txBody>
          <a:bodyPr wrap="square" lIns="182880" tIns="146304" rIns="182880" bIns="146304" rtlCol="0">
            <a:spAutoFit/>
          </a:bodyPr>
          <a:lstStyle/>
          <a:p>
            <a:pPr algn="ctr">
              <a:lnSpc>
                <a:spcPct val="90000"/>
              </a:lnSpc>
              <a:spcAft>
                <a:spcPts val="600"/>
              </a:spcAft>
              <a:defRPr/>
            </a:pPr>
            <a:r>
              <a:rPr lang="en-US" sz="1600" dirty="0">
                <a:solidFill>
                  <a:srgbClr val="21423D"/>
                </a:solidFill>
                <a:latin typeface="Segoe UI Light" panose="020B0502040204020203" pitchFamily="34" charset="0"/>
                <a:cs typeface="Segoe UI Light" panose="020B0502040204020203" pitchFamily="34" charset="0"/>
              </a:rPr>
              <a:t>Data Analysis Engine</a:t>
            </a:r>
          </a:p>
        </p:txBody>
      </p:sp>
      <p:cxnSp>
        <p:nvCxnSpPr>
          <p:cNvPr id="94" name="Straight Connector 93"/>
          <p:cNvCxnSpPr/>
          <p:nvPr/>
        </p:nvCxnSpPr>
        <p:spPr>
          <a:xfrm>
            <a:off x="90821" y="2193369"/>
            <a:ext cx="8138160" cy="0"/>
          </a:xfrm>
          <a:prstGeom prst="line">
            <a:avLst/>
          </a:prstGeom>
          <a:ln>
            <a:solidFill>
              <a:schemeClr val="bg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 name="Oval 94"/>
          <p:cNvSpPr/>
          <p:nvPr/>
        </p:nvSpPr>
        <p:spPr bwMode="auto">
          <a:xfrm>
            <a:off x="672936" y="2117383"/>
            <a:ext cx="91440" cy="914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96" name="Oval 95"/>
          <p:cNvSpPr/>
          <p:nvPr/>
        </p:nvSpPr>
        <p:spPr bwMode="auto">
          <a:xfrm>
            <a:off x="672936" y="2117383"/>
            <a:ext cx="121706" cy="121706"/>
          </a:xfrm>
          <a:prstGeom prst="ellipse">
            <a:avLst/>
          </a:prstGeom>
          <a:solidFill>
            <a:srgbClr val="00B0F0"/>
          </a:solidFill>
          <a:ln w="38100">
            <a:solidFill>
              <a:srgbClr val="97E4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97" name="Oval 96"/>
          <p:cNvSpPr/>
          <p:nvPr/>
        </p:nvSpPr>
        <p:spPr bwMode="auto">
          <a:xfrm>
            <a:off x="2422318" y="2117383"/>
            <a:ext cx="121706" cy="121706"/>
          </a:xfrm>
          <a:prstGeom prst="ellipse">
            <a:avLst/>
          </a:prstGeom>
          <a:solidFill>
            <a:srgbClr val="00B0F0"/>
          </a:solidFill>
          <a:ln w="38100">
            <a:solidFill>
              <a:srgbClr val="97E4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98" name="Oval 97"/>
          <p:cNvSpPr/>
          <p:nvPr/>
        </p:nvSpPr>
        <p:spPr bwMode="auto">
          <a:xfrm>
            <a:off x="4411595" y="2117383"/>
            <a:ext cx="121706" cy="121706"/>
          </a:xfrm>
          <a:prstGeom prst="ellipse">
            <a:avLst/>
          </a:prstGeom>
          <a:solidFill>
            <a:srgbClr val="00B0F0"/>
          </a:solidFill>
          <a:ln w="38100">
            <a:solidFill>
              <a:srgbClr val="97E4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99" name="Oval 98"/>
          <p:cNvSpPr/>
          <p:nvPr/>
        </p:nvSpPr>
        <p:spPr bwMode="auto">
          <a:xfrm>
            <a:off x="6575727" y="2117383"/>
            <a:ext cx="121706" cy="121706"/>
          </a:xfrm>
          <a:prstGeom prst="ellipse">
            <a:avLst/>
          </a:prstGeom>
          <a:solidFill>
            <a:srgbClr val="00B0F0"/>
          </a:solidFill>
          <a:ln w="38100">
            <a:solidFill>
              <a:srgbClr val="97E4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100" name="TextBox 99"/>
          <p:cNvSpPr txBox="1"/>
          <p:nvPr/>
        </p:nvSpPr>
        <p:spPr>
          <a:xfrm>
            <a:off x="5624632" y="999971"/>
            <a:ext cx="1997136" cy="738664"/>
          </a:xfrm>
          <a:prstGeom prst="rect">
            <a:avLst/>
          </a:prstGeom>
          <a:noFill/>
        </p:spPr>
        <p:txBody>
          <a:bodyPr wrap="square" lIns="182880" tIns="146304" rIns="182880" bIns="146304" rtlCol="0">
            <a:spAutoFit/>
          </a:bodyPr>
          <a:lstStyle/>
          <a:p>
            <a:pPr algn="ctr">
              <a:lnSpc>
                <a:spcPct val="90000"/>
              </a:lnSpc>
              <a:spcAft>
                <a:spcPts val="600"/>
              </a:spcAft>
              <a:defRPr/>
            </a:pPr>
            <a:r>
              <a:rPr lang="en-US" sz="1600" dirty="0" smtClean="0">
                <a:solidFill>
                  <a:srgbClr val="21423D"/>
                </a:solidFill>
                <a:latin typeface="Segoe UI Light" panose="020B0502040204020203" pitchFamily="34" charset="0"/>
                <a:cs typeface="Segoe UI Light" panose="020B0502040204020203" pitchFamily="34" charset="0"/>
              </a:rPr>
              <a:t>Tagged Conversations</a:t>
            </a:r>
            <a:endParaRPr lang="en-US" sz="1600" dirty="0">
              <a:solidFill>
                <a:srgbClr val="21423D"/>
              </a:solidFill>
              <a:latin typeface="Segoe UI Light" panose="020B0502040204020203" pitchFamily="34" charset="0"/>
              <a:cs typeface="Segoe UI Light" panose="020B0502040204020203" pitchFamily="34" charset="0"/>
            </a:endParaRPr>
          </a:p>
        </p:txBody>
      </p:sp>
      <p:sp>
        <p:nvSpPr>
          <p:cNvPr id="101" name="TextBox 100"/>
          <p:cNvSpPr txBox="1"/>
          <p:nvPr/>
        </p:nvSpPr>
        <p:spPr>
          <a:xfrm>
            <a:off x="5673401" y="1528388"/>
            <a:ext cx="1971106" cy="572464"/>
          </a:xfrm>
          <a:prstGeom prst="rect">
            <a:avLst/>
          </a:prstGeom>
          <a:noFill/>
        </p:spPr>
        <p:txBody>
          <a:bodyPr wrap="square" lIns="182880" tIns="146304" rIns="182880" bIns="146304" rtlCol="0">
            <a:spAutoFit/>
          </a:bodyPr>
          <a:lstStyle/>
          <a:p>
            <a:pPr algn="ctr">
              <a:lnSpc>
                <a:spcPct val="90000"/>
              </a:lnSpc>
              <a:spcAft>
                <a:spcPts val="600"/>
              </a:spcAft>
              <a:defRPr/>
            </a:pPr>
            <a:r>
              <a:rPr lang="en-US" sz="1000" dirty="0" smtClean="0">
                <a:solidFill>
                  <a:srgbClr val="21423D"/>
                </a:solidFill>
                <a:latin typeface="Segoe UI Light" panose="020B0502040204020203" pitchFamily="34" charset="0"/>
                <a:cs typeface="Segoe UI Light" panose="020B0502040204020203" pitchFamily="34" charset="0"/>
              </a:rPr>
              <a:t>Tagging conversations to relevant Index</a:t>
            </a:r>
            <a:endParaRPr lang="en-US" sz="1000" dirty="0">
              <a:solidFill>
                <a:srgbClr val="21423D"/>
              </a:solidFill>
              <a:latin typeface="Segoe UI Light" panose="020B0502040204020203" pitchFamily="34" charset="0"/>
              <a:cs typeface="Segoe UI Light" panose="020B0502040204020203" pitchFamily="34" charset="0"/>
            </a:endParaRPr>
          </a:p>
        </p:txBody>
      </p:sp>
      <p:sp>
        <p:nvSpPr>
          <p:cNvPr id="102" name="Oval 101"/>
          <p:cNvSpPr/>
          <p:nvPr/>
        </p:nvSpPr>
        <p:spPr bwMode="auto">
          <a:xfrm>
            <a:off x="8237042" y="2117383"/>
            <a:ext cx="121706" cy="121706"/>
          </a:xfrm>
          <a:prstGeom prst="ellipse">
            <a:avLst/>
          </a:prstGeom>
          <a:solidFill>
            <a:srgbClr val="00B0F0"/>
          </a:solidFill>
          <a:ln w="38100">
            <a:solidFill>
              <a:srgbClr val="97E4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103" name="TextBox 102"/>
          <p:cNvSpPr txBox="1"/>
          <p:nvPr/>
        </p:nvSpPr>
        <p:spPr>
          <a:xfrm>
            <a:off x="9152394" y="734151"/>
            <a:ext cx="2647108" cy="1594842"/>
          </a:xfrm>
          <a:prstGeom prst="rect">
            <a:avLst/>
          </a:prstGeom>
          <a:noFill/>
          <a:ln>
            <a:solidFill>
              <a:schemeClr val="accent1"/>
            </a:solidFill>
          </a:ln>
        </p:spPr>
        <p:txBody>
          <a:bodyPr wrap="square" rtlCol="0">
            <a:spAutoFit/>
          </a:bodyPr>
          <a:lstStyle/>
          <a:p>
            <a:endParaRPr lang="en-US" dirty="0">
              <a:solidFill>
                <a:srgbClr val="21423D"/>
              </a:solidFill>
              <a:latin typeface="Segoe UI Light" panose="020B0502040204020203" pitchFamily="34" charset="0"/>
              <a:cs typeface="Segoe UI Light" panose="020B0502040204020203" pitchFamily="34" charset="0"/>
            </a:endParaRPr>
          </a:p>
          <a:p>
            <a:endParaRPr lang="en-US" dirty="0">
              <a:solidFill>
                <a:srgbClr val="21423D"/>
              </a:solidFill>
              <a:latin typeface="Segoe UI Light" panose="020B0502040204020203" pitchFamily="34" charset="0"/>
              <a:cs typeface="Segoe UI Light" panose="020B0502040204020203" pitchFamily="34" charset="0"/>
            </a:endParaRPr>
          </a:p>
          <a:p>
            <a:endParaRPr lang="en-US" dirty="0">
              <a:solidFill>
                <a:srgbClr val="21423D"/>
              </a:solidFill>
              <a:latin typeface="Segoe UI Light" panose="020B0502040204020203" pitchFamily="34" charset="0"/>
              <a:cs typeface="Segoe UI Light" panose="020B0502040204020203" pitchFamily="34" charset="0"/>
            </a:endParaRPr>
          </a:p>
          <a:p>
            <a:endParaRPr lang="en-US" dirty="0">
              <a:solidFill>
                <a:srgbClr val="21423D"/>
              </a:solidFill>
              <a:latin typeface="Segoe UI Light" panose="020B0502040204020203" pitchFamily="34" charset="0"/>
              <a:cs typeface="Segoe UI Light" panose="020B0502040204020203" pitchFamily="34" charset="0"/>
            </a:endParaRPr>
          </a:p>
          <a:p>
            <a:endParaRPr lang="en-US" dirty="0">
              <a:solidFill>
                <a:srgbClr val="21423D"/>
              </a:solidFill>
              <a:latin typeface="Segoe UI Light" panose="020B0502040204020203" pitchFamily="34" charset="0"/>
              <a:cs typeface="Segoe UI Light" panose="020B0502040204020203" pitchFamily="34" charset="0"/>
            </a:endParaRPr>
          </a:p>
          <a:p>
            <a:endParaRPr lang="en-US" dirty="0">
              <a:solidFill>
                <a:srgbClr val="21423D"/>
              </a:solidFill>
              <a:latin typeface="Segoe UI Light" panose="020B0502040204020203" pitchFamily="34" charset="0"/>
              <a:cs typeface="Segoe UI Light" panose="020B0502040204020203" pitchFamily="34" charset="0"/>
            </a:endParaRPr>
          </a:p>
        </p:txBody>
      </p:sp>
      <p:pic>
        <p:nvPicPr>
          <p:cNvPr id="104" name="Picture 4" descr="Related image"/>
          <p:cNvPicPr>
            <a:picLocks noChangeAspect="1" noChangeArrowheads="1"/>
          </p:cNvPicPr>
          <p:nvPr/>
        </p:nvPicPr>
        <p:blipFill>
          <a:blip r:embed="rId2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291517" y="762578"/>
            <a:ext cx="471118" cy="471118"/>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6537313" y="4752874"/>
            <a:ext cx="432426" cy="770451"/>
            <a:chOff x="6069299" y="5064109"/>
            <a:chExt cx="432426" cy="770451"/>
          </a:xfrm>
        </p:grpSpPr>
        <p:pic>
          <p:nvPicPr>
            <p:cNvPr id="206" name="Picture 205"/>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6126084" y="5118483"/>
              <a:ext cx="318859" cy="315894"/>
            </a:xfrm>
            <a:prstGeom prst="rect">
              <a:avLst/>
            </a:prstGeom>
          </p:spPr>
        </p:pic>
        <p:sp>
          <p:nvSpPr>
            <p:cNvPr id="207" name="Rectangle 206"/>
            <p:cNvSpPr/>
            <p:nvPr/>
          </p:nvSpPr>
          <p:spPr bwMode="auto">
            <a:xfrm>
              <a:off x="6069300" y="5064109"/>
              <a:ext cx="432425" cy="384685"/>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grpSp>
          <p:nvGrpSpPr>
            <p:cNvPr id="208" name="Group 207"/>
            <p:cNvGrpSpPr/>
            <p:nvPr/>
          </p:nvGrpSpPr>
          <p:grpSpPr>
            <a:xfrm>
              <a:off x="6069299" y="5449875"/>
              <a:ext cx="432425" cy="384685"/>
              <a:chOff x="8080159" y="5356229"/>
              <a:chExt cx="432425" cy="384685"/>
            </a:xfrm>
          </p:grpSpPr>
          <p:pic>
            <p:nvPicPr>
              <p:cNvPr id="209" name="Picture 208"/>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136943" y="5410603"/>
                <a:ext cx="318859" cy="315894"/>
              </a:xfrm>
              <a:prstGeom prst="rect">
                <a:avLst/>
              </a:prstGeom>
            </p:spPr>
          </p:pic>
          <p:sp>
            <p:nvSpPr>
              <p:cNvPr id="210" name="Rectangle 209"/>
              <p:cNvSpPr/>
              <p:nvPr/>
            </p:nvSpPr>
            <p:spPr bwMode="auto">
              <a:xfrm>
                <a:off x="8080159" y="5356229"/>
                <a:ext cx="432425" cy="384685"/>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0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grpSp>
      </p:grpSp>
      <p:sp>
        <p:nvSpPr>
          <p:cNvPr id="106" name="TextBox 105"/>
          <p:cNvSpPr txBox="1"/>
          <p:nvPr/>
        </p:nvSpPr>
        <p:spPr>
          <a:xfrm>
            <a:off x="7109438" y="4965195"/>
            <a:ext cx="1997136" cy="738664"/>
          </a:xfrm>
          <a:prstGeom prst="rect">
            <a:avLst/>
          </a:prstGeom>
          <a:noFill/>
        </p:spPr>
        <p:txBody>
          <a:bodyPr wrap="square" lIns="182880" tIns="146304" rIns="182880" bIns="146304" rtlCol="0">
            <a:spAutoFit/>
          </a:bodyPr>
          <a:lstStyle/>
          <a:p>
            <a:pPr algn="ctr">
              <a:lnSpc>
                <a:spcPct val="90000"/>
              </a:lnSpc>
              <a:spcAft>
                <a:spcPts val="600"/>
              </a:spcAft>
              <a:defRPr/>
            </a:pPr>
            <a:r>
              <a:rPr lang="en-US" sz="1600" dirty="0">
                <a:solidFill>
                  <a:srgbClr val="21423D"/>
                </a:solidFill>
                <a:latin typeface="Segoe UI Light" panose="020B0502040204020203" pitchFamily="34" charset="0"/>
                <a:cs typeface="Segoe UI Light" panose="020B0502040204020203" pitchFamily="34" charset="0"/>
              </a:rPr>
              <a:t>Structured Conversation </a:t>
            </a:r>
          </a:p>
        </p:txBody>
      </p:sp>
      <p:cxnSp>
        <p:nvCxnSpPr>
          <p:cNvPr id="107" name="Elbow Connector 106"/>
          <p:cNvCxnSpPr/>
          <p:nvPr/>
        </p:nvCxnSpPr>
        <p:spPr>
          <a:xfrm rot="10800000" flipV="1">
            <a:off x="8307211" y="1007889"/>
            <a:ext cx="822960" cy="182880"/>
          </a:xfrm>
          <a:prstGeom prst="bentConnector3">
            <a:avLst>
              <a:gd name="adj1" fmla="val 994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8305423" y="3919636"/>
            <a:ext cx="1" cy="640080"/>
          </a:xfrm>
          <a:prstGeom prst="line">
            <a:avLst/>
          </a:prstGeom>
          <a:ln>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6766284" y="4551903"/>
            <a:ext cx="1553379" cy="91440"/>
            <a:chOff x="6717137" y="5423839"/>
            <a:chExt cx="1553379" cy="91440"/>
          </a:xfrm>
        </p:grpSpPr>
        <p:sp>
          <p:nvSpPr>
            <p:cNvPr id="204" name="Oval 203"/>
            <p:cNvSpPr/>
            <p:nvPr/>
          </p:nvSpPr>
          <p:spPr bwMode="auto">
            <a:xfrm>
              <a:off x="6717137" y="5423839"/>
              <a:ext cx="91440" cy="914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solidFill>
                  <a:srgbClr val="21423D"/>
                </a:solidFill>
                <a:latin typeface="Segoe UI Light" panose="020B0502040204020203" pitchFamily="34" charset="0"/>
                <a:ea typeface="Segoe UI" pitchFamily="34" charset="0"/>
                <a:cs typeface="Segoe UI Light" panose="020B0502040204020203" pitchFamily="34" charset="0"/>
              </a:endParaRPr>
            </a:p>
          </p:txBody>
        </p:sp>
        <p:cxnSp>
          <p:nvCxnSpPr>
            <p:cNvPr id="205" name="Straight Connector 204"/>
            <p:cNvCxnSpPr/>
            <p:nvPr/>
          </p:nvCxnSpPr>
          <p:spPr>
            <a:xfrm rot="5400000" flipH="1">
              <a:off x="7524658" y="4719812"/>
              <a:ext cx="1" cy="1491714"/>
            </a:xfrm>
            <a:prstGeom prst="line">
              <a:avLst/>
            </a:prstGeom>
            <a:ln>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10" name="TextBox 109"/>
          <p:cNvSpPr txBox="1"/>
          <p:nvPr/>
        </p:nvSpPr>
        <p:spPr>
          <a:xfrm>
            <a:off x="8837294" y="3813853"/>
            <a:ext cx="1997136" cy="760208"/>
          </a:xfrm>
          <a:prstGeom prst="rect">
            <a:avLst/>
          </a:prstGeom>
          <a:noFill/>
        </p:spPr>
        <p:txBody>
          <a:bodyPr wrap="square" lIns="182880" tIns="146304" rIns="182880" bIns="146304" rtlCol="0">
            <a:spAutoFit/>
          </a:bodyPr>
          <a:lstStyle/>
          <a:p>
            <a:pPr algn="ctr">
              <a:lnSpc>
                <a:spcPct val="90000"/>
              </a:lnSpc>
              <a:spcAft>
                <a:spcPts val="600"/>
              </a:spcAft>
              <a:defRPr/>
            </a:pPr>
            <a:r>
              <a:rPr lang="en-US" sz="1600" dirty="0">
                <a:solidFill>
                  <a:srgbClr val="21423D"/>
                </a:solidFill>
                <a:latin typeface="Segoe UI Light" panose="020B0502040204020203" pitchFamily="34" charset="0"/>
                <a:cs typeface="Segoe UI Light" panose="020B0502040204020203" pitchFamily="34" charset="0"/>
              </a:rPr>
              <a:t>Data Dictionary </a:t>
            </a:r>
          </a:p>
          <a:p>
            <a:pPr algn="ctr">
              <a:lnSpc>
                <a:spcPct val="90000"/>
              </a:lnSpc>
              <a:spcAft>
                <a:spcPts val="600"/>
              </a:spcAft>
              <a:defRPr/>
            </a:pPr>
            <a:r>
              <a:rPr lang="en-US" sz="1200" dirty="0">
                <a:solidFill>
                  <a:srgbClr val="21423D"/>
                </a:solidFill>
                <a:latin typeface="Segoe UI Light" panose="020B0502040204020203" pitchFamily="34" charset="0"/>
                <a:cs typeface="Segoe UI Light" panose="020B0502040204020203" pitchFamily="34" charset="0"/>
              </a:rPr>
              <a:t>for all dimensions</a:t>
            </a:r>
            <a:endParaRPr lang="en-US" sz="1600" dirty="0">
              <a:solidFill>
                <a:srgbClr val="21423D"/>
              </a:solidFill>
              <a:latin typeface="Segoe UI Light" panose="020B0502040204020203" pitchFamily="34" charset="0"/>
              <a:cs typeface="Segoe UI Light" panose="020B0502040204020203" pitchFamily="34" charset="0"/>
            </a:endParaRPr>
          </a:p>
        </p:txBody>
      </p:sp>
      <p:grpSp>
        <p:nvGrpSpPr>
          <p:cNvPr id="111" name="Group 110"/>
          <p:cNvGrpSpPr/>
          <p:nvPr/>
        </p:nvGrpSpPr>
        <p:grpSpPr>
          <a:xfrm>
            <a:off x="8854472" y="3191995"/>
            <a:ext cx="510198" cy="91440"/>
            <a:chOff x="8807004" y="3778675"/>
            <a:chExt cx="510198" cy="91440"/>
          </a:xfrm>
        </p:grpSpPr>
        <p:cxnSp>
          <p:nvCxnSpPr>
            <p:cNvPr id="202" name="Straight Connector 201"/>
            <p:cNvCxnSpPr/>
            <p:nvPr/>
          </p:nvCxnSpPr>
          <p:spPr>
            <a:xfrm flipV="1">
              <a:off x="8860002" y="3811516"/>
              <a:ext cx="457200" cy="216"/>
            </a:xfrm>
            <a:prstGeom prst="line">
              <a:avLst/>
            </a:prstGeom>
            <a:ln>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3" name="Oval 202"/>
            <p:cNvSpPr/>
            <p:nvPr/>
          </p:nvSpPr>
          <p:spPr bwMode="auto">
            <a:xfrm>
              <a:off x="8807004" y="3778675"/>
              <a:ext cx="91440" cy="914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solidFill>
                  <a:srgbClr val="21423D"/>
                </a:solidFill>
                <a:latin typeface="Segoe UI Light" panose="020B0502040204020203" pitchFamily="34" charset="0"/>
                <a:ea typeface="Segoe UI" pitchFamily="34" charset="0"/>
                <a:cs typeface="Segoe UI Light" panose="020B0502040204020203" pitchFamily="34" charset="0"/>
              </a:endParaRPr>
            </a:p>
          </p:txBody>
        </p:sp>
      </p:grpSp>
      <p:grpSp>
        <p:nvGrpSpPr>
          <p:cNvPr id="112" name="Group 111"/>
          <p:cNvGrpSpPr/>
          <p:nvPr/>
        </p:nvGrpSpPr>
        <p:grpSpPr>
          <a:xfrm>
            <a:off x="10794274" y="2841283"/>
            <a:ext cx="1299140" cy="2823454"/>
            <a:chOff x="9381288" y="3431341"/>
            <a:chExt cx="1299140" cy="2823454"/>
          </a:xfrm>
        </p:grpSpPr>
        <p:sp>
          <p:nvSpPr>
            <p:cNvPr id="124" name="Rectangle 123"/>
            <p:cNvSpPr/>
            <p:nvPr/>
          </p:nvSpPr>
          <p:spPr>
            <a:xfrm>
              <a:off x="9381288" y="3490909"/>
              <a:ext cx="1207949" cy="27638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423D"/>
                </a:solidFill>
                <a:latin typeface="Segoe UI Light" panose="020B0502040204020203" pitchFamily="34" charset="0"/>
                <a:cs typeface="Segoe UI Light" panose="020B0502040204020203" pitchFamily="34" charset="0"/>
              </a:endParaRPr>
            </a:p>
          </p:txBody>
        </p:sp>
        <p:sp>
          <p:nvSpPr>
            <p:cNvPr id="125" name="TextBox 124"/>
            <p:cNvSpPr txBox="1"/>
            <p:nvPr/>
          </p:nvSpPr>
          <p:spPr>
            <a:xfrm>
              <a:off x="9428943" y="3431341"/>
              <a:ext cx="1112639" cy="440890"/>
            </a:xfrm>
            <a:prstGeom prst="rect">
              <a:avLst/>
            </a:prstGeom>
            <a:noFill/>
          </p:spPr>
          <p:txBody>
            <a:bodyPr wrap="square" lIns="182880" tIns="146304" rIns="182880" bIns="146304" rtlCol="0">
              <a:spAutoFit/>
            </a:bodyPr>
            <a:lstStyle/>
            <a:p>
              <a:pPr algn="ctr">
                <a:lnSpc>
                  <a:spcPct val="90000"/>
                </a:lnSpc>
                <a:spcAft>
                  <a:spcPts val="600"/>
                </a:spcAft>
                <a:defRPr/>
              </a:pPr>
              <a:r>
                <a:rPr lang="en-US" sz="1050" b="1" dirty="0">
                  <a:solidFill>
                    <a:srgbClr val="21423D"/>
                  </a:solidFill>
                  <a:latin typeface="Segoe UI Light" panose="020B0502040204020203" pitchFamily="34" charset="0"/>
                  <a:cs typeface="Segoe UI Light" panose="020B0502040204020203" pitchFamily="34" charset="0"/>
                </a:rPr>
                <a:t>Dimensions</a:t>
              </a:r>
            </a:p>
          </p:txBody>
        </p:sp>
        <p:sp>
          <p:nvSpPr>
            <p:cNvPr id="126" name="TextBox 125"/>
            <p:cNvSpPr txBox="1"/>
            <p:nvPr/>
          </p:nvSpPr>
          <p:spPr>
            <a:xfrm>
              <a:off x="9452820" y="3800274"/>
              <a:ext cx="1064885" cy="253916"/>
            </a:xfrm>
            <a:prstGeom prst="rect">
              <a:avLst/>
            </a:prstGeom>
            <a:noFill/>
          </p:spPr>
          <p:txBody>
            <a:bodyPr wrap="square" rtlCol="0">
              <a:spAutoFit/>
            </a:bodyPr>
            <a:lstStyle/>
            <a:p>
              <a:pPr algn="ctr"/>
              <a:r>
                <a:rPr lang="en-US" sz="1050" dirty="0" smtClean="0">
                  <a:solidFill>
                    <a:srgbClr val="21423D"/>
                  </a:solidFill>
                  <a:latin typeface="Segoe UI Light" panose="020B0502040204020203" pitchFamily="34" charset="0"/>
                  <a:cs typeface="Segoe UI Light" panose="020B0502040204020203" pitchFamily="34" charset="0"/>
                </a:rPr>
                <a:t>Demand</a:t>
              </a:r>
              <a:endParaRPr lang="en-US" sz="1050" dirty="0">
                <a:solidFill>
                  <a:srgbClr val="21423D"/>
                </a:solidFill>
                <a:latin typeface="Segoe UI Light" panose="020B0502040204020203" pitchFamily="34" charset="0"/>
                <a:cs typeface="Segoe UI Light" panose="020B0502040204020203" pitchFamily="34" charset="0"/>
              </a:endParaRPr>
            </a:p>
          </p:txBody>
        </p:sp>
        <p:sp>
          <p:nvSpPr>
            <p:cNvPr id="127" name="TextBox 126"/>
            <p:cNvSpPr txBox="1"/>
            <p:nvPr/>
          </p:nvSpPr>
          <p:spPr>
            <a:xfrm>
              <a:off x="9452820" y="4037152"/>
              <a:ext cx="1064885" cy="253916"/>
            </a:xfrm>
            <a:prstGeom prst="rect">
              <a:avLst/>
            </a:prstGeom>
            <a:noFill/>
          </p:spPr>
          <p:txBody>
            <a:bodyPr wrap="square" rtlCol="0">
              <a:spAutoFit/>
            </a:bodyPr>
            <a:lstStyle/>
            <a:p>
              <a:pPr algn="ctr"/>
              <a:r>
                <a:rPr lang="en-US" sz="1050" dirty="0" smtClean="0">
                  <a:solidFill>
                    <a:srgbClr val="21423D"/>
                  </a:solidFill>
                  <a:latin typeface="Segoe UI Light" panose="020B0502040204020203" pitchFamily="34" charset="0"/>
                  <a:cs typeface="Segoe UI Light" panose="020B0502040204020203" pitchFamily="34" charset="0"/>
                </a:rPr>
                <a:t>Supply</a:t>
              </a:r>
              <a:endParaRPr lang="en-US" sz="1050" dirty="0">
                <a:solidFill>
                  <a:srgbClr val="21423D"/>
                </a:solidFill>
                <a:latin typeface="Segoe UI Light" panose="020B0502040204020203" pitchFamily="34" charset="0"/>
                <a:cs typeface="Segoe UI Light" panose="020B0502040204020203" pitchFamily="34" charset="0"/>
              </a:endParaRPr>
            </a:p>
          </p:txBody>
        </p:sp>
        <p:sp>
          <p:nvSpPr>
            <p:cNvPr id="128" name="TextBox 127"/>
            <p:cNvSpPr txBox="1"/>
            <p:nvPr/>
          </p:nvSpPr>
          <p:spPr>
            <a:xfrm>
              <a:off x="9452820" y="4274030"/>
              <a:ext cx="1064885" cy="415498"/>
            </a:xfrm>
            <a:prstGeom prst="rect">
              <a:avLst/>
            </a:prstGeom>
            <a:noFill/>
          </p:spPr>
          <p:txBody>
            <a:bodyPr wrap="square" rtlCol="0">
              <a:spAutoFit/>
            </a:bodyPr>
            <a:lstStyle/>
            <a:p>
              <a:pPr algn="ctr"/>
              <a:r>
                <a:rPr lang="en-US" sz="1050" dirty="0" smtClean="0">
                  <a:solidFill>
                    <a:srgbClr val="21423D"/>
                  </a:solidFill>
                  <a:latin typeface="Segoe UI Light" panose="020B0502040204020203" pitchFamily="34" charset="0"/>
                  <a:cs typeface="Segoe UI Light" panose="020B0502040204020203" pitchFamily="34" charset="0"/>
                </a:rPr>
                <a:t>Customer Experience</a:t>
              </a:r>
              <a:endParaRPr lang="en-US" sz="1050" dirty="0">
                <a:solidFill>
                  <a:srgbClr val="21423D"/>
                </a:solidFill>
                <a:latin typeface="Segoe UI Light" panose="020B0502040204020203" pitchFamily="34" charset="0"/>
                <a:cs typeface="Segoe UI Light" panose="020B0502040204020203" pitchFamily="34" charset="0"/>
              </a:endParaRPr>
            </a:p>
          </p:txBody>
        </p:sp>
        <p:sp>
          <p:nvSpPr>
            <p:cNvPr id="148" name="TextBox 147"/>
            <p:cNvSpPr txBox="1"/>
            <p:nvPr/>
          </p:nvSpPr>
          <p:spPr>
            <a:xfrm>
              <a:off x="9452820" y="4685358"/>
              <a:ext cx="1064885" cy="253916"/>
            </a:xfrm>
            <a:prstGeom prst="rect">
              <a:avLst/>
            </a:prstGeom>
            <a:noFill/>
          </p:spPr>
          <p:txBody>
            <a:bodyPr wrap="square" rtlCol="0">
              <a:spAutoFit/>
            </a:bodyPr>
            <a:lstStyle/>
            <a:p>
              <a:pPr algn="ctr"/>
              <a:r>
                <a:rPr lang="en-US" sz="1050" dirty="0" smtClean="0">
                  <a:solidFill>
                    <a:srgbClr val="21423D"/>
                  </a:solidFill>
                  <a:latin typeface="Segoe UI Light" panose="020B0502040204020203" pitchFamily="34" charset="0"/>
                  <a:cs typeface="Segoe UI Light" panose="020B0502040204020203" pitchFamily="34" charset="0"/>
                </a:rPr>
                <a:t>Hashtags</a:t>
              </a:r>
              <a:endParaRPr lang="en-US" sz="1050" dirty="0">
                <a:solidFill>
                  <a:srgbClr val="21423D"/>
                </a:solidFill>
                <a:latin typeface="Segoe UI Light" panose="020B0502040204020203" pitchFamily="34" charset="0"/>
                <a:cs typeface="Segoe UI Light" panose="020B0502040204020203" pitchFamily="34" charset="0"/>
              </a:endParaRPr>
            </a:p>
          </p:txBody>
        </p:sp>
        <p:sp>
          <p:nvSpPr>
            <p:cNvPr id="163" name="TextBox 162"/>
            <p:cNvSpPr txBox="1"/>
            <p:nvPr/>
          </p:nvSpPr>
          <p:spPr>
            <a:xfrm>
              <a:off x="9436521" y="4898012"/>
              <a:ext cx="1243907" cy="738664"/>
            </a:xfrm>
            <a:prstGeom prst="rect">
              <a:avLst/>
            </a:prstGeom>
            <a:noFill/>
          </p:spPr>
          <p:txBody>
            <a:bodyPr wrap="square" rtlCol="0">
              <a:spAutoFit/>
            </a:bodyPr>
            <a:lstStyle/>
            <a:p>
              <a:pPr algn="ctr"/>
              <a:r>
                <a:rPr lang="en-US" sz="1050" dirty="0">
                  <a:solidFill>
                    <a:srgbClr val="21423D"/>
                  </a:solidFill>
                  <a:latin typeface="Segoe UI Light" panose="020B0502040204020203" pitchFamily="34" charset="0"/>
                  <a:cs typeface="Segoe UI Light" panose="020B0502040204020203" pitchFamily="34" charset="0"/>
                </a:rPr>
                <a:t>Satisfaction Driver</a:t>
              </a:r>
            </a:p>
            <a:p>
              <a:pPr algn="ctr"/>
              <a:r>
                <a:rPr lang="en-US" sz="1050" dirty="0">
                  <a:solidFill>
                    <a:srgbClr val="21423D"/>
                  </a:solidFill>
                  <a:latin typeface="Segoe UI Light" panose="020B0502040204020203" pitchFamily="34" charset="0"/>
                  <a:cs typeface="Segoe UI Light" panose="020B0502040204020203" pitchFamily="34" charset="0"/>
                </a:rPr>
                <a:t>.</a:t>
              </a:r>
            </a:p>
            <a:p>
              <a:pPr algn="ctr"/>
              <a:r>
                <a:rPr lang="en-US" sz="1050" dirty="0">
                  <a:solidFill>
                    <a:srgbClr val="21423D"/>
                  </a:solidFill>
                  <a:latin typeface="Segoe UI Light" panose="020B0502040204020203" pitchFamily="34" charset="0"/>
                  <a:cs typeface="Segoe UI Light" panose="020B0502040204020203" pitchFamily="34" charset="0"/>
                </a:rPr>
                <a:t>.</a:t>
              </a:r>
            </a:p>
            <a:p>
              <a:pPr algn="ctr"/>
              <a:r>
                <a:rPr lang="en-US" sz="1050" dirty="0">
                  <a:solidFill>
                    <a:srgbClr val="21423D"/>
                  </a:solidFill>
                  <a:latin typeface="Segoe UI Light" panose="020B0502040204020203" pitchFamily="34" charset="0"/>
                  <a:cs typeface="Segoe UI Light" panose="020B0502040204020203" pitchFamily="34" charset="0"/>
                </a:rPr>
                <a:t>.</a:t>
              </a:r>
            </a:p>
          </p:txBody>
        </p:sp>
        <p:sp>
          <p:nvSpPr>
            <p:cNvPr id="201" name="TextBox 200"/>
            <p:cNvSpPr txBox="1"/>
            <p:nvPr/>
          </p:nvSpPr>
          <p:spPr>
            <a:xfrm>
              <a:off x="9416317" y="5617568"/>
              <a:ext cx="1243907" cy="253916"/>
            </a:xfrm>
            <a:prstGeom prst="rect">
              <a:avLst/>
            </a:prstGeom>
            <a:noFill/>
          </p:spPr>
          <p:txBody>
            <a:bodyPr wrap="square" rtlCol="0">
              <a:spAutoFit/>
            </a:bodyPr>
            <a:lstStyle/>
            <a:p>
              <a:pPr algn="ctr"/>
              <a:r>
                <a:rPr lang="en-US" sz="1050" dirty="0">
                  <a:solidFill>
                    <a:srgbClr val="21423D"/>
                  </a:solidFill>
                  <a:latin typeface="Segoe UI Light" panose="020B0502040204020203" pitchFamily="34" charset="0"/>
                  <a:cs typeface="Segoe UI Light" panose="020B0502040204020203" pitchFamily="34" charset="0"/>
                </a:rPr>
                <a:t>Dimension ‘n’</a:t>
              </a:r>
            </a:p>
          </p:txBody>
        </p:sp>
      </p:grpSp>
      <p:sp>
        <p:nvSpPr>
          <p:cNvPr id="113" name="Oval 112"/>
          <p:cNvSpPr/>
          <p:nvPr/>
        </p:nvSpPr>
        <p:spPr bwMode="auto">
          <a:xfrm>
            <a:off x="9384328" y="2801349"/>
            <a:ext cx="965915" cy="923047"/>
          </a:xfrm>
          <a:prstGeom prst="ellipse">
            <a:avLst/>
          </a:prstGeom>
          <a:noFill/>
          <a:ln w="952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pic>
        <p:nvPicPr>
          <p:cNvPr id="114" name="Picture 113"/>
          <p:cNvPicPr>
            <a:picLocks noChangeAspect="1"/>
          </p:cNvPicPr>
          <p:nvPr/>
        </p:nvPicPr>
        <p:blipFill>
          <a:blip r:embed="rId2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667869" y="3076894"/>
            <a:ext cx="424402" cy="420454"/>
          </a:xfrm>
          <a:prstGeom prst="rect">
            <a:avLst/>
          </a:prstGeom>
        </p:spPr>
      </p:pic>
      <p:cxnSp>
        <p:nvCxnSpPr>
          <p:cNvPr id="116" name="Straight Connector 115"/>
          <p:cNvCxnSpPr/>
          <p:nvPr/>
        </p:nvCxnSpPr>
        <p:spPr>
          <a:xfrm rot="5400000">
            <a:off x="6859038" y="5558518"/>
            <a:ext cx="914400" cy="0"/>
          </a:xfrm>
          <a:prstGeom prst="line">
            <a:avLst/>
          </a:prstGeom>
          <a:ln>
            <a:solidFill>
              <a:schemeClr val="bg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7" name="Oval 116"/>
          <p:cNvSpPr/>
          <p:nvPr/>
        </p:nvSpPr>
        <p:spPr bwMode="auto">
          <a:xfrm>
            <a:off x="7256624" y="5904310"/>
            <a:ext cx="121706" cy="121706"/>
          </a:xfrm>
          <a:prstGeom prst="ellipse">
            <a:avLst/>
          </a:prstGeom>
          <a:solidFill>
            <a:srgbClr val="00B0F0"/>
          </a:solidFill>
          <a:ln w="38100">
            <a:solidFill>
              <a:srgbClr val="97E4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118" name="Oval 117"/>
          <p:cNvSpPr/>
          <p:nvPr/>
        </p:nvSpPr>
        <p:spPr bwMode="auto">
          <a:xfrm>
            <a:off x="7259589" y="5123142"/>
            <a:ext cx="121706" cy="121706"/>
          </a:xfrm>
          <a:prstGeom prst="ellipse">
            <a:avLst/>
          </a:prstGeom>
          <a:solidFill>
            <a:srgbClr val="00B0F0"/>
          </a:solidFill>
          <a:ln w="38100">
            <a:solidFill>
              <a:srgbClr val="97E4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pic>
        <p:nvPicPr>
          <p:cNvPr id="119" name="Picture 8" descr="Image result for summary icons"/>
          <p:cNvPicPr>
            <a:picLocks noChangeAspect="1" noChangeArrowheads="1"/>
          </p:cNvPicPr>
          <p:nvPr/>
        </p:nvPicPr>
        <p:blipFill>
          <a:blip r:embed="rId2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03" y="6082875"/>
            <a:ext cx="667690" cy="667690"/>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2413175" y="6047388"/>
            <a:ext cx="1997136" cy="738664"/>
          </a:xfrm>
          <a:prstGeom prst="rect">
            <a:avLst/>
          </a:prstGeom>
          <a:noFill/>
        </p:spPr>
        <p:txBody>
          <a:bodyPr wrap="square" lIns="182880" tIns="146304" rIns="182880" bIns="146304" rtlCol="0">
            <a:spAutoFit/>
          </a:bodyPr>
          <a:lstStyle/>
          <a:p>
            <a:pPr algn="ctr">
              <a:lnSpc>
                <a:spcPct val="90000"/>
              </a:lnSpc>
              <a:spcAft>
                <a:spcPts val="600"/>
              </a:spcAft>
              <a:defRPr/>
            </a:pPr>
            <a:r>
              <a:rPr lang="en-US" sz="1600" dirty="0" smtClean="0">
                <a:solidFill>
                  <a:srgbClr val="21423D"/>
                </a:solidFill>
                <a:latin typeface="Segoe UI Light" panose="020B0502040204020203" pitchFamily="34" charset="0"/>
                <a:cs typeface="Segoe UI Light" panose="020B0502040204020203" pitchFamily="34" charset="0"/>
              </a:rPr>
              <a:t>Impact Scoring Model</a:t>
            </a:r>
            <a:endParaRPr lang="en-US" sz="1600" dirty="0">
              <a:solidFill>
                <a:srgbClr val="21423D"/>
              </a:solidFill>
              <a:latin typeface="Segoe UI Light" panose="020B0502040204020203" pitchFamily="34" charset="0"/>
              <a:cs typeface="Segoe UI Light" panose="020B0502040204020203" pitchFamily="34" charset="0"/>
            </a:endParaRPr>
          </a:p>
        </p:txBody>
      </p:sp>
      <p:grpSp>
        <p:nvGrpSpPr>
          <p:cNvPr id="121" name="Group 120"/>
          <p:cNvGrpSpPr/>
          <p:nvPr/>
        </p:nvGrpSpPr>
        <p:grpSpPr>
          <a:xfrm>
            <a:off x="6749868" y="5530387"/>
            <a:ext cx="91440" cy="493112"/>
            <a:chOff x="8111987" y="4351855"/>
            <a:chExt cx="91440" cy="493112"/>
          </a:xfrm>
        </p:grpSpPr>
        <p:cxnSp>
          <p:nvCxnSpPr>
            <p:cNvPr id="122" name="Straight Connector 121"/>
            <p:cNvCxnSpPr/>
            <p:nvPr/>
          </p:nvCxnSpPr>
          <p:spPr>
            <a:xfrm flipH="1">
              <a:off x="8154931" y="4351855"/>
              <a:ext cx="1" cy="387795"/>
            </a:xfrm>
            <a:prstGeom prst="line">
              <a:avLst/>
            </a:prstGeom>
            <a:ln>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3" name="Oval 122"/>
            <p:cNvSpPr/>
            <p:nvPr/>
          </p:nvSpPr>
          <p:spPr bwMode="auto">
            <a:xfrm>
              <a:off x="8111987" y="4753527"/>
              <a:ext cx="91440" cy="914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solidFill>
                  <a:srgbClr val="21423D"/>
                </a:solidFill>
                <a:latin typeface="Segoe UI Light" panose="020B0502040204020203" pitchFamily="34" charset="0"/>
                <a:ea typeface="Segoe UI" pitchFamily="34" charset="0"/>
                <a:cs typeface="Segoe UI Light" panose="020B0502040204020203" pitchFamily="34" charset="0"/>
              </a:endParaRPr>
            </a:p>
          </p:txBody>
        </p:sp>
      </p:grpSp>
      <p:cxnSp>
        <p:nvCxnSpPr>
          <p:cNvPr id="10" name="Straight Arrow Connector 9"/>
          <p:cNvCxnSpPr/>
          <p:nvPr/>
        </p:nvCxnSpPr>
        <p:spPr>
          <a:xfrm flipH="1">
            <a:off x="9867285" y="2516824"/>
            <a:ext cx="1" cy="28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9880070" y="2511033"/>
            <a:ext cx="1554480" cy="365760"/>
          </a:xfrm>
          <a:prstGeom prst="bentConnector3">
            <a:avLst>
              <a:gd name="adj1" fmla="val 99989"/>
            </a:avLst>
          </a:prstGeom>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6439442" y="5973153"/>
            <a:ext cx="1997136" cy="960263"/>
          </a:xfrm>
          <a:prstGeom prst="rect">
            <a:avLst/>
          </a:prstGeom>
          <a:noFill/>
        </p:spPr>
        <p:txBody>
          <a:bodyPr wrap="square" lIns="182880" tIns="146304" rIns="182880" bIns="146304" rtlCol="0">
            <a:spAutoFit/>
          </a:bodyPr>
          <a:lstStyle/>
          <a:p>
            <a:pPr algn="ctr">
              <a:lnSpc>
                <a:spcPct val="90000"/>
              </a:lnSpc>
              <a:spcAft>
                <a:spcPts val="600"/>
              </a:spcAft>
              <a:defRPr/>
            </a:pPr>
            <a:r>
              <a:rPr lang="en-US" sz="1600" dirty="0" smtClean="0">
                <a:solidFill>
                  <a:srgbClr val="21423D"/>
                </a:solidFill>
                <a:latin typeface="Segoe UI Light" panose="020B0502040204020203" pitchFamily="34" charset="0"/>
                <a:cs typeface="Segoe UI Light" panose="020B0502040204020203" pitchFamily="34" charset="0"/>
              </a:rPr>
              <a:t>Conversations - Positive/Negative Sentiment Analysis</a:t>
            </a:r>
            <a:endParaRPr lang="en-US" sz="1600" dirty="0">
              <a:solidFill>
                <a:srgbClr val="21423D"/>
              </a:solidFill>
              <a:latin typeface="Segoe UI Light" panose="020B0502040204020203" pitchFamily="34" charset="0"/>
              <a:cs typeface="Segoe UI Light" panose="020B0502040204020203" pitchFamily="34" charset="0"/>
            </a:endParaRPr>
          </a:p>
        </p:txBody>
      </p:sp>
      <p:cxnSp>
        <p:nvCxnSpPr>
          <p:cNvPr id="169" name="Straight Connector 168"/>
          <p:cNvCxnSpPr/>
          <p:nvPr/>
        </p:nvCxnSpPr>
        <p:spPr>
          <a:xfrm flipH="1">
            <a:off x="4595150" y="6416720"/>
            <a:ext cx="815539" cy="0"/>
          </a:xfrm>
          <a:prstGeom prst="line">
            <a:avLst/>
          </a:prstGeom>
          <a:ln>
            <a:solidFill>
              <a:schemeClr val="bg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1" name="Oval 170"/>
          <p:cNvSpPr/>
          <p:nvPr/>
        </p:nvSpPr>
        <p:spPr bwMode="auto">
          <a:xfrm>
            <a:off x="4446343" y="6356349"/>
            <a:ext cx="121706" cy="121706"/>
          </a:xfrm>
          <a:prstGeom prst="ellipse">
            <a:avLst/>
          </a:prstGeom>
          <a:solidFill>
            <a:srgbClr val="92D050"/>
          </a:solidFill>
          <a:ln w="38100">
            <a:solidFill>
              <a:srgbClr val="97E4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sp>
        <p:nvSpPr>
          <p:cNvPr id="172" name="Oval 171"/>
          <p:cNvSpPr/>
          <p:nvPr/>
        </p:nvSpPr>
        <p:spPr bwMode="auto">
          <a:xfrm>
            <a:off x="5403664" y="6331578"/>
            <a:ext cx="121706" cy="121706"/>
          </a:xfrm>
          <a:prstGeom prst="ellipse">
            <a:avLst/>
          </a:prstGeom>
          <a:solidFill>
            <a:srgbClr val="92D050"/>
          </a:solidFill>
          <a:ln w="38100">
            <a:solidFill>
              <a:srgbClr val="97E4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solidFill>
                <a:srgbClr val="21423D"/>
              </a:solidFill>
              <a:latin typeface="Segoe UI Light" panose="020B0502040204020203" pitchFamily="34" charset="0"/>
              <a:ea typeface="Segoe UI" pitchFamily="34" charset="0"/>
              <a:cs typeface="Segoe UI Light" panose="020B0502040204020203" pitchFamily="34" charset="0"/>
            </a:endParaRPr>
          </a:p>
        </p:txBody>
      </p:sp>
      <p:pic>
        <p:nvPicPr>
          <p:cNvPr id="5" name="Picture 4"/>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995333" y="6057164"/>
            <a:ext cx="670533" cy="670533"/>
          </a:xfrm>
          <a:prstGeom prst="rect">
            <a:avLst/>
          </a:prstGeom>
        </p:spPr>
      </p:pic>
    </p:spTree>
    <p:extLst>
      <p:ext uri="{BB962C8B-B14F-4D97-AF65-F5344CB8AC3E}">
        <p14:creationId xmlns:p14="http://schemas.microsoft.com/office/powerpoint/2010/main" val="18788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
          <p:cNvSpPr txBox="1"/>
          <p:nvPr/>
        </p:nvSpPr>
        <p:spPr>
          <a:xfrm>
            <a:off x="64414" y="690119"/>
            <a:ext cx="12028999" cy="6112462"/>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171" name="Rectangle 170"/>
          <p:cNvSpPr/>
          <p:nvPr/>
        </p:nvSpPr>
        <p:spPr>
          <a:xfrm>
            <a:off x="1" y="208761"/>
            <a:ext cx="12192000" cy="369024"/>
          </a:xfrm>
          <a:prstGeom prst="rect">
            <a:avLst/>
          </a:prstGeom>
          <a:solidFill>
            <a:srgbClr val="095879"/>
          </a:solidFill>
        </p:spPr>
        <p:txBody>
          <a:bodyPr wrap="square" lIns="121559" tIns="60780" rIns="121559" bIns="60780" rtlCol="0" anchor="ctr">
            <a:spAutoFit/>
          </a:bodyPr>
          <a:lstStyle/>
          <a:p>
            <a:pPr algn="ctr" defTabSz="1239922"/>
            <a:endParaRPr lang="en-IN" sz="1568" dirty="0">
              <a:solidFill>
                <a:srgbClr val="434343"/>
              </a:solidFill>
              <a:latin typeface="Segoe UI"/>
              <a:cs typeface="Segoe UI"/>
            </a:endParaRPr>
          </a:p>
        </p:txBody>
      </p:sp>
      <p:pic>
        <p:nvPicPr>
          <p:cNvPr id="172" name="Picture 171"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14345"/>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146219" y="96101"/>
            <a:ext cx="5128058" cy="546632"/>
          </a:xfrm>
          <a:prstGeom prst="rect">
            <a:avLst/>
          </a:prstGeom>
          <a:solidFill>
            <a:schemeClr val="bg1"/>
          </a:solidFill>
        </p:spPr>
        <p:txBody>
          <a:bodyPr vert="horz" lIns="121789" tIns="60895" rIns="121789" bIns="60895" rtlCol="0" anchor="ctr">
            <a:noAutofit/>
          </a:bodyPr>
          <a:lstStyle/>
          <a:p>
            <a:pPr>
              <a:spcBef>
                <a:spcPct val="0"/>
              </a:spcBef>
            </a:pPr>
            <a:r>
              <a:rPr lang="en-US"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Process Approach</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598" y="1028764"/>
            <a:ext cx="10240804" cy="5382376"/>
          </a:xfrm>
          <a:prstGeom prst="rect">
            <a:avLst/>
          </a:prstGeom>
        </p:spPr>
      </p:pic>
      <p:sp>
        <p:nvSpPr>
          <p:cNvPr id="7" name="Rectangle 6"/>
          <p:cNvSpPr/>
          <p:nvPr/>
        </p:nvSpPr>
        <p:spPr>
          <a:xfrm rot="16200000">
            <a:off x="980832" y="5391458"/>
            <a:ext cx="1932132" cy="331899"/>
          </a:xfrm>
          <a:prstGeom prst="rect">
            <a:avLst/>
          </a:prstGeom>
        </p:spPr>
        <p:txBody>
          <a:bodyPr wrap="square">
            <a:spAutoFit/>
          </a:bodyPr>
          <a:lstStyle/>
          <a:p>
            <a:pPr algn="ctr"/>
            <a:r>
              <a:rPr lang="en-US" sz="1568" b="1" dirty="0">
                <a:solidFill>
                  <a:schemeClr val="accent1">
                    <a:lumMod val="75000"/>
                  </a:schemeClr>
                </a:solidFill>
                <a:latin typeface="Segoe UI" pitchFamily="34" charset="0"/>
                <a:ea typeface="Segoe UI" pitchFamily="34" charset="0"/>
                <a:cs typeface="Segoe UI" pitchFamily="34" charset="0"/>
              </a:rPr>
              <a:t>Data Extraction</a:t>
            </a:r>
            <a:endParaRPr lang="en-IN" sz="1568" b="1" dirty="0">
              <a:solidFill>
                <a:schemeClr val="accent1">
                  <a:lumMod val="75000"/>
                </a:schemeClr>
              </a:solidFill>
            </a:endParaRPr>
          </a:p>
        </p:txBody>
      </p:sp>
      <p:sp>
        <p:nvSpPr>
          <p:cNvPr id="8" name="Rectangle 7"/>
          <p:cNvSpPr/>
          <p:nvPr/>
        </p:nvSpPr>
        <p:spPr>
          <a:xfrm rot="16200000">
            <a:off x="5817657" y="5093365"/>
            <a:ext cx="2733131" cy="573280"/>
          </a:xfrm>
          <a:prstGeom prst="rect">
            <a:avLst/>
          </a:prstGeom>
        </p:spPr>
        <p:txBody>
          <a:bodyPr wrap="square">
            <a:spAutoFit/>
          </a:bodyPr>
          <a:lstStyle/>
          <a:p>
            <a:pPr algn="ctr"/>
            <a:r>
              <a:rPr lang="en-US" sz="1568" b="1" dirty="0">
                <a:solidFill>
                  <a:schemeClr val="accent1">
                    <a:lumMod val="75000"/>
                  </a:schemeClr>
                </a:solidFill>
                <a:latin typeface="Segoe UI" pitchFamily="34" charset="0"/>
                <a:ea typeface="Segoe UI" pitchFamily="34" charset="0"/>
                <a:cs typeface="Segoe UI" pitchFamily="34" charset="0"/>
              </a:rPr>
              <a:t>Data Processing &amp; Classification</a:t>
            </a:r>
            <a:endParaRPr lang="en-IN" sz="1568" b="1" dirty="0">
              <a:solidFill>
                <a:schemeClr val="accent1">
                  <a:lumMod val="75000"/>
                </a:schemeClr>
              </a:solidFill>
            </a:endParaRPr>
          </a:p>
        </p:txBody>
      </p:sp>
      <p:pic>
        <p:nvPicPr>
          <p:cNvPr id="9" name="Picture 2" descr="Image result for data marketplace icon">
            <a:extLst>
              <a:ext uri="{FF2B5EF4-FFF2-40B4-BE49-F238E27FC236}">
                <a16:creationId xmlns="" xmlns:a16="http://schemas.microsoft.com/office/drawing/2014/main" id="{DC8A9EC2-7E00-468D-A007-6F5CB4731313}"/>
              </a:ext>
            </a:extLst>
          </p:cNvPr>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301126" y="1593349"/>
            <a:ext cx="536350" cy="5338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lated image">
            <a:extLst>
              <a:ext uri="{FF2B5EF4-FFF2-40B4-BE49-F238E27FC236}">
                <a16:creationId xmlns="" xmlns:a16="http://schemas.microsoft.com/office/drawing/2014/main" id="{9C376CD4-646A-4EAD-B9FB-757495E3758D}"/>
              </a:ext>
            </a:extLst>
          </p:cNvPr>
          <p:cNvPicPr>
            <a:picLocks noChangeAspect="1" noChangeArrowheads="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315115" y="2488484"/>
            <a:ext cx="535691" cy="5423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website icon transparent">
            <a:extLst>
              <a:ext uri="{FF2B5EF4-FFF2-40B4-BE49-F238E27FC236}">
                <a16:creationId xmlns="" xmlns:a16="http://schemas.microsoft.com/office/drawing/2014/main" id="{39739E80-061A-44DA-9AEB-63FE8711422B}"/>
              </a:ext>
            </a:extLst>
          </p:cNvPr>
          <p:cNvPicPr>
            <a:picLocks noChangeAspect="1" noChangeArrowheads="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316028" y="3477090"/>
            <a:ext cx="536350" cy="5363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Related image">
            <a:extLst>
              <a:ext uri="{FF2B5EF4-FFF2-40B4-BE49-F238E27FC236}">
                <a16:creationId xmlns="" xmlns:a16="http://schemas.microsoft.com/office/drawing/2014/main" id="{854BCFE4-446F-4736-BD72-0B2AF545F33D}"/>
              </a:ext>
            </a:extLst>
          </p:cNvPr>
          <p:cNvPicPr>
            <a:picLocks noChangeAspect="1" noChangeArrowheads="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15820" r="18099"/>
          <a:stretch/>
        </p:blipFill>
        <p:spPr bwMode="auto">
          <a:xfrm>
            <a:off x="2351859" y="5329637"/>
            <a:ext cx="532786" cy="5389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news icon transparent">
            <a:extLst>
              <a:ext uri="{FF2B5EF4-FFF2-40B4-BE49-F238E27FC236}">
                <a16:creationId xmlns="" xmlns:a16="http://schemas.microsoft.com/office/drawing/2014/main" id="{3638268F-1EE7-43F6-9C57-B42EC7204703}"/>
              </a:ext>
            </a:extLst>
          </p:cNvPr>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37499" y="4434495"/>
            <a:ext cx="532786" cy="53278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 xmlns:a16="http://schemas.microsoft.com/office/drawing/2014/main" id="{D82C7A2B-849C-4326-9758-ECD007228428}"/>
              </a:ext>
            </a:extLst>
          </p:cNvPr>
          <p:cNvSpPr txBox="1"/>
          <p:nvPr/>
        </p:nvSpPr>
        <p:spPr>
          <a:xfrm>
            <a:off x="2221698" y="2100529"/>
            <a:ext cx="835485" cy="369332"/>
          </a:xfrm>
          <a:prstGeom prst="rect">
            <a:avLst/>
          </a:prstGeom>
          <a:noFill/>
        </p:spPr>
        <p:txBody>
          <a:bodyPr wrap="none" rtlCol="0">
            <a:spAutoFit/>
          </a:bodyPr>
          <a:lstStyle/>
          <a:p>
            <a:r>
              <a:rPr lang="en-IN" sz="900" dirty="0">
                <a:solidFill>
                  <a:schemeClr val="tx2"/>
                </a:solidFill>
                <a:latin typeface="Segoe UI Semibold" panose="020B0702040204020203" pitchFamily="34" charset="0"/>
              </a:rPr>
              <a:t>Data </a:t>
            </a:r>
            <a:endParaRPr lang="en-IN" sz="900" dirty="0" smtClean="0">
              <a:solidFill>
                <a:schemeClr val="tx2"/>
              </a:solidFill>
              <a:latin typeface="Segoe UI Semibold" panose="020B0702040204020203" pitchFamily="34" charset="0"/>
            </a:endParaRPr>
          </a:p>
          <a:p>
            <a:pPr algn="ctr"/>
            <a:r>
              <a:rPr lang="en-IN" sz="900" dirty="0" smtClean="0">
                <a:solidFill>
                  <a:schemeClr val="tx2"/>
                </a:solidFill>
                <a:latin typeface="Segoe UI Semibold" panose="020B0702040204020203" pitchFamily="34" charset="0"/>
              </a:rPr>
              <a:t>Marketplace</a:t>
            </a:r>
            <a:endParaRPr lang="en-US" sz="900" dirty="0">
              <a:solidFill>
                <a:schemeClr val="tx2"/>
              </a:solidFill>
              <a:latin typeface="Segoe UI Semibold" panose="020B0702040204020203" pitchFamily="34" charset="0"/>
            </a:endParaRPr>
          </a:p>
        </p:txBody>
      </p:sp>
      <p:sp>
        <p:nvSpPr>
          <p:cNvPr id="15" name="TextBox 14">
            <a:extLst>
              <a:ext uri="{FF2B5EF4-FFF2-40B4-BE49-F238E27FC236}">
                <a16:creationId xmlns="" xmlns:a16="http://schemas.microsoft.com/office/drawing/2014/main" id="{33D11C2D-C921-4777-9269-B8ABC02A6ADE}"/>
              </a:ext>
            </a:extLst>
          </p:cNvPr>
          <p:cNvSpPr txBox="1"/>
          <p:nvPr/>
        </p:nvSpPr>
        <p:spPr>
          <a:xfrm>
            <a:off x="2283412" y="3098292"/>
            <a:ext cx="590226" cy="369332"/>
          </a:xfrm>
          <a:prstGeom prst="rect">
            <a:avLst/>
          </a:prstGeom>
          <a:noFill/>
        </p:spPr>
        <p:txBody>
          <a:bodyPr wrap="none" rtlCol="0">
            <a:spAutoFit/>
          </a:bodyPr>
          <a:lstStyle/>
          <a:p>
            <a:r>
              <a:rPr lang="en-IN" sz="900" dirty="0" smtClean="0">
                <a:solidFill>
                  <a:schemeClr val="tx2"/>
                </a:solidFill>
                <a:latin typeface="Segoe UI Semibold" panose="020B0702040204020203" pitchFamily="34" charset="0"/>
              </a:rPr>
              <a:t>Analyst</a:t>
            </a:r>
          </a:p>
          <a:p>
            <a:r>
              <a:rPr lang="en-IN" sz="900" dirty="0" smtClean="0">
                <a:solidFill>
                  <a:schemeClr val="tx2"/>
                </a:solidFill>
                <a:latin typeface="Segoe UI Semibold" panose="020B0702040204020203" pitchFamily="34" charset="0"/>
              </a:rPr>
              <a:t>Reports</a:t>
            </a:r>
            <a:endParaRPr lang="en-US" sz="900" dirty="0">
              <a:solidFill>
                <a:schemeClr val="tx2"/>
              </a:solidFill>
              <a:latin typeface="Segoe UI Semibold" panose="020B0702040204020203" pitchFamily="34" charset="0"/>
            </a:endParaRPr>
          </a:p>
        </p:txBody>
      </p:sp>
      <p:sp>
        <p:nvSpPr>
          <p:cNvPr id="16" name="TextBox 15">
            <a:extLst>
              <a:ext uri="{FF2B5EF4-FFF2-40B4-BE49-F238E27FC236}">
                <a16:creationId xmlns="" xmlns:a16="http://schemas.microsoft.com/office/drawing/2014/main" id="{A50512EE-B1B4-4500-89E4-75C163A2B23D}"/>
              </a:ext>
            </a:extLst>
          </p:cNvPr>
          <p:cNvSpPr txBox="1"/>
          <p:nvPr/>
        </p:nvSpPr>
        <p:spPr>
          <a:xfrm>
            <a:off x="2245461" y="4033311"/>
            <a:ext cx="716863" cy="369332"/>
          </a:xfrm>
          <a:prstGeom prst="rect">
            <a:avLst/>
          </a:prstGeom>
          <a:noFill/>
        </p:spPr>
        <p:txBody>
          <a:bodyPr wrap="none" rtlCol="0">
            <a:spAutoFit/>
          </a:bodyPr>
          <a:lstStyle/>
          <a:p>
            <a:r>
              <a:rPr lang="en-IN" sz="900" dirty="0">
                <a:solidFill>
                  <a:schemeClr val="tx2"/>
                </a:solidFill>
                <a:latin typeface="Segoe UI Semibold" panose="020B0702040204020203" pitchFamily="34" charset="0"/>
              </a:rPr>
              <a:t>Company </a:t>
            </a:r>
            <a:endParaRPr lang="en-IN" sz="900" dirty="0" smtClean="0">
              <a:solidFill>
                <a:schemeClr val="tx2"/>
              </a:solidFill>
              <a:latin typeface="Segoe UI Semibold" panose="020B0702040204020203" pitchFamily="34" charset="0"/>
            </a:endParaRPr>
          </a:p>
          <a:p>
            <a:r>
              <a:rPr lang="en-IN" sz="900" dirty="0" smtClean="0">
                <a:solidFill>
                  <a:schemeClr val="tx2"/>
                </a:solidFill>
                <a:latin typeface="Segoe UI Semibold" panose="020B0702040204020203" pitchFamily="34" charset="0"/>
              </a:rPr>
              <a:t>Websites</a:t>
            </a:r>
            <a:endParaRPr lang="en-US" sz="900" dirty="0">
              <a:solidFill>
                <a:schemeClr val="tx2"/>
              </a:solidFill>
              <a:latin typeface="Segoe UI Semibold" panose="020B0702040204020203" pitchFamily="34" charset="0"/>
            </a:endParaRPr>
          </a:p>
        </p:txBody>
      </p:sp>
      <p:sp>
        <p:nvSpPr>
          <p:cNvPr id="17" name="TextBox 16">
            <a:extLst>
              <a:ext uri="{FF2B5EF4-FFF2-40B4-BE49-F238E27FC236}">
                <a16:creationId xmlns="" xmlns:a16="http://schemas.microsoft.com/office/drawing/2014/main" id="{E5F89800-9C7D-4DB9-82C6-EF520E6E3620}"/>
              </a:ext>
            </a:extLst>
          </p:cNvPr>
          <p:cNvSpPr txBox="1"/>
          <p:nvPr/>
        </p:nvSpPr>
        <p:spPr>
          <a:xfrm>
            <a:off x="2220094" y="4966855"/>
            <a:ext cx="837089" cy="369332"/>
          </a:xfrm>
          <a:prstGeom prst="rect">
            <a:avLst/>
          </a:prstGeom>
          <a:noFill/>
        </p:spPr>
        <p:txBody>
          <a:bodyPr wrap="none" rtlCol="0">
            <a:spAutoFit/>
          </a:bodyPr>
          <a:lstStyle/>
          <a:p>
            <a:r>
              <a:rPr lang="en-IN" sz="900" dirty="0">
                <a:solidFill>
                  <a:schemeClr val="tx2"/>
                </a:solidFill>
                <a:latin typeface="Segoe UI Semibold" panose="020B0702040204020203" pitchFamily="34" charset="0"/>
              </a:rPr>
              <a:t>News </a:t>
            </a:r>
            <a:endParaRPr lang="en-IN" sz="900" dirty="0" smtClean="0">
              <a:solidFill>
                <a:schemeClr val="tx2"/>
              </a:solidFill>
              <a:latin typeface="Segoe UI Semibold" panose="020B0702040204020203" pitchFamily="34" charset="0"/>
            </a:endParaRPr>
          </a:p>
          <a:p>
            <a:r>
              <a:rPr lang="en-IN" sz="900" dirty="0" smtClean="0">
                <a:solidFill>
                  <a:schemeClr val="tx2"/>
                </a:solidFill>
                <a:latin typeface="Segoe UI Semibold" panose="020B0702040204020203" pitchFamily="34" charset="0"/>
              </a:rPr>
              <a:t>Aggregators</a:t>
            </a:r>
            <a:endParaRPr lang="en-US" sz="900" dirty="0">
              <a:solidFill>
                <a:schemeClr val="tx2"/>
              </a:solidFill>
              <a:latin typeface="Segoe UI Semibold" panose="020B0702040204020203" pitchFamily="34" charset="0"/>
            </a:endParaRPr>
          </a:p>
        </p:txBody>
      </p:sp>
      <p:sp>
        <p:nvSpPr>
          <p:cNvPr id="18" name="TextBox 17">
            <a:extLst>
              <a:ext uri="{FF2B5EF4-FFF2-40B4-BE49-F238E27FC236}">
                <a16:creationId xmlns="" xmlns:a16="http://schemas.microsoft.com/office/drawing/2014/main" id="{3566E81E-64DB-4166-BF8A-08D43BBC8566}"/>
              </a:ext>
            </a:extLst>
          </p:cNvPr>
          <p:cNvSpPr txBox="1"/>
          <p:nvPr/>
        </p:nvSpPr>
        <p:spPr>
          <a:xfrm>
            <a:off x="2326303" y="5868121"/>
            <a:ext cx="524503" cy="369332"/>
          </a:xfrm>
          <a:prstGeom prst="rect">
            <a:avLst/>
          </a:prstGeom>
          <a:noFill/>
        </p:spPr>
        <p:txBody>
          <a:bodyPr wrap="none" rtlCol="0">
            <a:spAutoFit/>
          </a:bodyPr>
          <a:lstStyle/>
          <a:p>
            <a:r>
              <a:rPr lang="en-IN" sz="900" dirty="0" smtClean="0">
                <a:solidFill>
                  <a:schemeClr val="tx2"/>
                </a:solidFill>
                <a:latin typeface="Segoe UI Semibold" panose="020B0702040204020203" pitchFamily="34" charset="0"/>
              </a:rPr>
              <a:t>Social </a:t>
            </a:r>
          </a:p>
          <a:p>
            <a:r>
              <a:rPr lang="en-IN" sz="900" dirty="0" smtClean="0">
                <a:solidFill>
                  <a:schemeClr val="tx2"/>
                </a:solidFill>
                <a:latin typeface="Segoe UI Semibold" panose="020B0702040204020203" pitchFamily="34" charset="0"/>
              </a:rPr>
              <a:t>Media</a:t>
            </a:r>
            <a:endParaRPr lang="en-US" sz="900" dirty="0">
              <a:solidFill>
                <a:schemeClr val="tx2"/>
              </a:solidFill>
              <a:latin typeface="Segoe UI Semibold" panose="020B0702040204020203" pitchFamily="34" charset="0"/>
            </a:endParaRPr>
          </a:p>
        </p:txBody>
      </p:sp>
    </p:spTree>
    <p:extLst>
      <p:ext uri="{BB962C8B-B14F-4D97-AF65-F5344CB8AC3E}">
        <p14:creationId xmlns:p14="http://schemas.microsoft.com/office/powerpoint/2010/main" val="4117016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99540" y="2778357"/>
            <a:ext cx="4343020" cy="1015663"/>
          </a:xfrm>
          <a:prstGeom prst="rect">
            <a:avLst/>
          </a:prstGeom>
          <a:noFill/>
          <a:ln w="12700" cap="flat" cmpd="sng" algn="ctr">
            <a:no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6000" b="0" i="0" u="none" strike="noStrike" kern="0" cap="none" spc="0" normalizeH="0" baseline="0" noProof="0" dirty="0">
                <a:ln w="0"/>
                <a:solidFill>
                  <a:schemeClr val="bg1"/>
                </a:solidFill>
                <a:effectLst>
                  <a:outerShdw blurRad="38100" dist="19050" dir="2700000" algn="tl" rotWithShape="0">
                    <a:prstClr val="black">
                      <a:alpha val="40000"/>
                    </a:prstClr>
                  </a:outerShdw>
                </a:effectLst>
                <a:uLnTx/>
                <a:uFillTx/>
                <a:latin typeface="Segoe UI Light" panose="020B0502040204020203" pitchFamily="34" charset="0"/>
                <a:cs typeface="Segoe UI" panose="020B0502040204020203" pitchFamily="34" charset="0"/>
              </a:rPr>
              <a:t>Thank You!</a:t>
            </a:r>
          </a:p>
        </p:txBody>
      </p:sp>
      <p:sp>
        <p:nvSpPr>
          <p:cNvPr id="27" name="Rectangle 3"/>
          <p:cNvSpPr>
            <a:spLocks noChangeArrowheads="1"/>
          </p:cNvSpPr>
          <p:nvPr/>
        </p:nvSpPr>
        <p:spPr bwMode="gray">
          <a:xfrm>
            <a:off x="328606" y="4153995"/>
            <a:ext cx="4970758" cy="2400627"/>
          </a:xfrm>
          <a:prstGeom prst="rect">
            <a:avLst/>
          </a:prstGeom>
          <a:noFill/>
          <a:ln w="9525">
            <a:noFill/>
            <a:miter lim="800000"/>
            <a:headEnd/>
            <a:tailEnd/>
          </a:ln>
        </p:spPr>
        <p:txBody>
          <a:bodyPr lIns="0" rIns="0" anchor="ctr"/>
          <a:lstStyle/>
          <a:p>
            <a:pPr defTabSz="457200" eaLnBrk="0" hangingPunct="0">
              <a:lnSpc>
                <a:spcPct val="95000"/>
              </a:lnSpc>
            </a:pPr>
            <a:endParaRPr lang="en-US" b="1" noProof="1">
              <a:solidFill>
                <a:prstClr val="black"/>
              </a:solidFill>
              <a:ea typeface="Segoe UI" panose="020B0502040204020203" pitchFamily="34" charset="0"/>
              <a:cs typeface="Segoe UI" panose="020B0502040204020203" pitchFamily="34" charset="0"/>
              <a:hlinkClick r:id="rId2"/>
            </a:endParaRPr>
          </a:p>
          <a:p>
            <a:pPr algn="ctr" defTabSz="457200" eaLnBrk="0" hangingPunct="0">
              <a:lnSpc>
                <a:spcPct val="95000"/>
              </a:lnSpc>
            </a:pPr>
            <a:endParaRPr lang="en-IN" b="1" noProof="1">
              <a:solidFill>
                <a:prstClr val="black"/>
              </a:solidFill>
              <a:ea typeface="Segoe UI" panose="020B0502040204020203" pitchFamily="34" charset="0"/>
              <a:cs typeface="Segoe UI" panose="020B0502040204020203" pitchFamily="34" charset="0"/>
              <a:hlinkClick r:id="rId2"/>
            </a:endParaRPr>
          </a:p>
          <a:p>
            <a:pPr algn="ctr" defTabSz="457200" eaLnBrk="0" hangingPunct="0">
              <a:lnSpc>
                <a:spcPct val="95000"/>
              </a:lnSpc>
            </a:pPr>
            <a:endParaRPr lang="en-IN" b="1" noProof="1">
              <a:solidFill>
                <a:prstClr val="black"/>
              </a:solidFill>
              <a:ea typeface="Segoe UI" panose="020B0502040204020203" pitchFamily="34" charset="0"/>
              <a:cs typeface="Segoe UI" panose="020B0502040204020203" pitchFamily="34" charset="0"/>
              <a:hlinkClick r:id="rId2"/>
            </a:endParaRPr>
          </a:p>
          <a:p>
            <a:pPr algn="ctr" defTabSz="457200" eaLnBrk="0" hangingPunct="0">
              <a:lnSpc>
                <a:spcPct val="95000"/>
              </a:lnSpc>
            </a:pPr>
            <a:endParaRPr lang="en-IN" b="1" noProof="1">
              <a:solidFill>
                <a:prstClr val="black"/>
              </a:solidFill>
              <a:ea typeface="Segoe UI" panose="020B0502040204020203" pitchFamily="34" charset="0"/>
              <a:cs typeface="Segoe UI" panose="020B0502040204020203" pitchFamily="34" charset="0"/>
              <a:hlinkClick r:id="rId2"/>
            </a:endParaRPr>
          </a:p>
          <a:p>
            <a:pPr algn="ctr" defTabSz="457200" eaLnBrk="0" hangingPunct="0">
              <a:lnSpc>
                <a:spcPct val="95000"/>
              </a:lnSpc>
            </a:pPr>
            <a:endParaRPr lang="en-IN" b="1" noProof="1">
              <a:solidFill>
                <a:prstClr val="black"/>
              </a:solidFill>
              <a:ea typeface="Segoe UI" panose="020B0502040204020203" pitchFamily="34" charset="0"/>
              <a:cs typeface="Segoe UI" panose="020B0502040204020203" pitchFamily="34" charset="0"/>
            </a:endParaRPr>
          </a:p>
          <a:p>
            <a:pPr algn="ctr" defTabSz="457200" eaLnBrk="0" hangingPunct="0">
              <a:lnSpc>
                <a:spcPct val="95000"/>
              </a:lnSpc>
            </a:pPr>
            <a:r>
              <a:rPr lang="en-IN" b="1" noProof="1">
                <a:solidFill>
                  <a:schemeClr val="bg1"/>
                </a:solidFill>
                <a:ea typeface="Segoe UI" panose="020B0502040204020203" pitchFamily="34" charset="0"/>
                <a:cs typeface="Segoe UI" panose="020B0502040204020203" pitchFamily="34" charset="0"/>
              </a:rPr>
              <a:t>www.LatentView.com</a:t>
            </a:r>
          </a:p>
          <a:p>
            <a:pPr algn="ctr" defTabSz="457200" eaLnBrk="0" hangingPunct="0">
              <a:lnSpc>
                <a:spcPct val="95000"/>
              </a:lnSpc>
            </a:pPr>
            <a:r>
              <a:rPr lang="en-IN" sz="1400" dirty="0">
                <a:solidFill>
                  <a:schemeClr val="bg1"/>
                </a:solidFill>
                <a:ea typeface="Segoe UI" panose="020B0502040204020203" pitchFamily="34" charset="0"/>
                <a:cs typeface="Segoe UI" panose="020B0502040204020203" pitchFamily="34" charset="0"/>
              </a:rPr>
              <a:t>|  Princeton  |  San Jose  |  Seattle  |  London  | </a:t>
            </a:r>
          </a:p>
          <a:p>
            <a:pPr algn="ctr" defTabSz="457200" eaLnBrk="0" hangingPunct="0">
              <a:lnSpc>
                <a:spcPct val="95000"/>
              </a:lnSpc>
            </a:pPr>
            <a:r>
              <a:rPr lang="en-IN" sz="1400" dirty="0">
                <a:solidFill>
                  <a:schemeClr val="bg1"/>
                </a:solidFill>
                <a:ea typeface="Segoe UI" panose="020B0502040204020203" pitchFamily="34" charset="0"/>
                <a:cs typeface="Segoe UI" panose="020B0502040204020203" pitchFamily="34" charset="0"/>
              </a:rPr>
              <a:t>Chennai  |  Singapore  |</a:t>
            </a:r>
          </a:p>
          <a:p>
            <a:pPr algn="ctr" defTabSz="457200" eaLnBrk="0" hangingPunct="0">
              <a:lnSpc>
                <a:spcPct val="95000"/>
              </a:lnSpc>
            </a:pPr>
            <a:endParaRPr lang="de-DE" sz="1400" b="1" dirty="0">
              <a:solidFill>
                <a:prstClr val="black"/>
              </a:solidFill>
              <a:ea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xmlns="" id="{E1462BC0-37CA-4630-9626-2C2F45BB7CAA}"/>
              </a:ext>
            </a:extLst>
          </p:cNvPr>
          <p:cNvSpPr>
            <a:spLocks noGrp="1"/>
          </p:cNvSpPr>
          <p:nvPr>
            <p:ph type="sldNum" sz="quarter" idx="12"/>
          </p:nvPr>
        </p:nvSpPr>
        <p:spPr/>
        <p:txBody>
          <a:bodyPr/>
          <a:lstStyle/>
          <a:p>
            <a:fld id="{BEED6F73-3782-444D-9664-140C1614846A}"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787852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8A30DD-80A3-4D4E-9390-EC5648330197}"/>
              </a:ext>
            </a:extLst>
          </p:cNvPr>
          <p:cNvSpPr>
            <a:spLocks noGrp="1"/>
          </p:cNvSpPr>
          <p:nvPr>
            <p:ph type="title"/>
          </p:nvPr>
        </p:nvSpPr>
        <p:spPr>
          <a:xfrm>
            <a:off x="240544" y="100911"/>
            <a:ext cx="3002342" cy="430887"/>
          </a:xfrm>
        </p:spPr>
        <p:txBody>
          <a:bodyPr/>
          <a:lstStyle/>
          <a:p>
            <a:r>
              <a:rPr lang="en-IN" dirty="0"/>
              <a:t>Vision of Services</a:t>
            </a:r>
            <a:endParaRPr lang="en-US" dirty="0"/>
          </a:p>
        </p:txBody>
      </p:sp>
      <p:sp>
        <p:nvSpPr>
          <p:cNvPr id="4" name="Slide Number Placeholder 3">
            <a:extLst>
              <a:ext uri="{FF2B5EF4-FFF2-40B4-BE49-F238E27FC236}">
                <a16:creationId xmlns:a16="http://schemas.microsoft.com/office/drawing/2014/main" xmlns="" id="{25042503-1417-468D-987D-47B32E77F78C}"/>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3</a:t>
            </a:fld>
            <a:endParaRPr lang="en-US" dirty="0">
              <a:solidFill>
                <a:prstClr val="black">
                  <a:tint val="75000"/>
                </a:prstClr>
              </a:solidFill>
            </a:endParaRPr>
          </a:p>
        </p:txBody>
      </p:sp>
      <p:sp>
        <p:nvSpPr>
          <p:cNvPr id="5" name="Rectangle 4">
            <a:extLst>
              <a:ext uri="{FF2B5EF4-FFF2-40B4-BE49-F238E27FC236}">
                <a16:creationId xmlns:a16="http://schemas.microsoft.com/office/drawing/2014/main" xmlns="" id="{34B15736-0046-4FEC-92DA-8D2271223A16}"/>
              </a:ext>
            </a:extLst>
          </p:cNvPr>
          <p:cNvSpPr/>
          <p:nvPr/>
        </p:nvSpPr>
        <p:spPr>
          <a:xfrm>
            <a:off x="1522768" y="5039530"/>
            <a:ext cx="9128888" cy="87258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dirty="0">
                <a:latin typeface="Segoe UI Semibold" panose="020B0702040204020203" pitchFamily="34" charset="0"/>
                <a:ea typeface="Segoe UI" panose="020B0502040204020203" pitchFamily="34" charset="0"/>
                <a:cs typeface="Segoe UI" panose="020B0502040204020203" pitchFamily="34" charset="0"/>
              </a:rPr>
              <a:t>     Develop suite of services for customers – Mutual Funds, ETF’s, Hedge Funds Portfolio Managers</a:t>
            </a:r>
          </a:p>
        </p:txBody>
      </p:sp>
      <p:sp>
        <p:nvSpPr>
          <p:cNvPr id="6" name="Rounded Rectangle 6">
            <a:extLst>
              <a:ext uri="{FF2B5EF4-FFF2-40B4-BE49-F238E27FC236}">
                <a16:creationId xmlns:a16="http://schemas.microsoft.com/office/drawing/2014/main" xmlns="" id="{1A17AE62-AFAD-408F-9AC4-3DC9427BF801}"/>
              </a:ext>
            </a:extLst>
          </p:cNvPr>
          <p:cNvSpPr/>
          <p:nvPr/>
        </p:nvSpPr>
        <p:spPr>
          <a:xfrm>
            <a:off x="1523000" y="1485424"/>
            <a:ext cx="2560320" cy="2769281"/>
          </a:xfrm>
          <a:prstGeom prst="roundRect">
            <a:avLst>
              <a:gd name="adj" fmla="val 0"/>
            </a:avLst>
          </a:prstGeom>
          <a:solidFill>
            <a:srgbClr val="345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Segoe UI Light" panose="020B0502040204020203" pitchFamily="34" charset="0"/>
              <a:cs typeface="Segoe UI Light" panose="020B0502040204020203" pitchFamily="34" charset="0"/>
            </a:endParaRPr>
          </a:p>
        </p:txBody>
      </p:sp>
      <p:sp>
        <p:nvSpPr>
          <p:cNvPr id="7" name="Rounded Rectangle 10">
            <a:extLst>
              <a:ext uri="{FF2B5EF4-FFF2-40B4-BE49-F238E27FC236}">
                <a16:creationId xmlns:a16="http://schemas.microsoft.com/office/drawing/2014/main" xmlns="" id="{2643251B-C273-45D4-BEA7-05C2A4D98FD6}"/>
              </a:ext>
            </a:extLst>
          </p:cNvPr>
          <p:cNvSpPr/>
          <p:nvPr/>
        </p:nvSpPr>
        <p:spPr>
          <a:xfrm>
            <a:off x="1523000" y="1490291"/>
            <a:ext cx="2560552" cy="1764140"/>
          </a:xfrm>
          <a:prstGeom prst="roundRect">
            <a:avLst>
              <a:gd name="adj" fmla="val 0"/>
            </a:avLst>
          </a:prstGeom>
          <a:solidFill>
            <a:srgbClr val="2F3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8" name="TextBox 7">
            <a:extLst>
              <a:ext uri="{FF2B5EF4-FFF2-40B4-BE49-F238E27FC236}">
                <a16:creationId xmlns:a16="http://schemas.microsoft.com/office/drawing/2014/main" xmlns="" id="{C9684689-5981-4B70-9F7F-EB15B39C5008}"/>
              </a:ext>
            </a:extLst>
          </p:cNvPr>
          <p:cNvSpPr txBox="1"/>
          <p:nvPr/>
        </p:nvSpPr>
        <p:spPr>
          <a:xfrm>
            <a:off x="1695799" y="2552502"/>
            <a:ext cx="2250074" cy="646331"/>
          </a:xfrm>
          <a:prstGeom prst="rect">
            <a:avLst/>
          </a:prstGeom>
          <a:noFill/>
        </p:spPr>
        <p:txBody>
          <a:bodyPr wrap="square" rtlCol="0">
            <a:spAutoFit/>
          </a:bodyPr>
          <a:lstStyle/>
          <a:p>
            <a:pPr algn="ctr"/>
            <a:r>
              <a:rPr lang="en-IN" b="1" dirty="0">
                <a:solidFill>
                  <a:schemeClr val="bg1"/>
                </a:solidFill>
                <a:latin typeface="Segoe UI Semibold" panose="020B0702040204020203" pitchFamily="34" charset="0"/>
                <a:cs typeface="Segoe UI Light" panose="020B0502040204020203" pitchFamily="34" charset="0"/>
              </a:rPr>
              <a:t>New Suite of Services</a:t>
            </a:r>
          </a:p>
        </p:txBody>
      </p:sp>
      <p:sp>
        <p:nvSpPr>
          <p:cNvPr id="9" name="TextBox 8">
            <a:extLst>
              <a:ext uri="{FF2B5EF4-FFF2-40B4-BE49-F238E27FC236}">
                <a16:creationId xmlns:a16="http://schemas.microsoft.com/office/drawing/2014/main" xmlns="" id="{7DF10435-24D8-4206-B6F6-142EF62E10D9}"/>
              </a:ext>
            </a:extLst>
          </p:cNvPr>
          <p:cNvSpPr txBox="1"/>
          <p:nvPr/>
        </p:nvSpPr>
        <p:spPr>
          <a:xfrm>
            <a:off x="1621752" y="3354031"/>
            <a:ext cx="2398168" cy="830997"/>
          </a:xfrm>
          <a:prstGeom prst="rect">
            <a:avLst/>
          </a:prstGeom>
          <a:noFill/>
        </p:spPr>
        <p:txBody>
          <a:bodyPr wrap="square" rtlCol="0">
            <a:spAutoFit/>
          </a:bodyPr>
          <a:lstStyle/>
          <a:p>
            <a:pPr algn="ctr"/>
            <a:r>
              <a:rPr lang="en-IN" sz="1600" dirty="0">
                <a:solidFill>
                  <a:schemeClr val="bg1"/>
                </a:solidFill>
                <a:latin typeface="Segoe UI" panose="020B0502040204020203" pitchFamily="34" charset="0"/>
                <a:ea typeface="Segoe UI" panose="020B0502040204020203" pitchFamily="34" charset="0"/>
                <a:cs typeface="Segoe UI" panose="020B0502040204020203" pitchFamily="34" charset="0"/>
              </a:rPr>
              <a:t>Services would help fund managers rebalance portfolio’s</a:t>
            </a:r>
          </a:p>
        </p:txBody>
      </p:sp>
      <p:sp>
        <p:nvSpPr>
          <p:cNvPr id="10" name="Rounded Rectangle 3">
            <a:extLst>
              <a:ext uri="{FF2B5EF4-FFF2-40B4-BE49-F238E27FC236}">
                <a16:creationId xmlns:a16="http://schemas.microsoft.com/office/drawing/2014/main" xmlns="" id="{006CFF00-B6A2-4F5B-8071-C595AD380B65}"/>
              </a:ext>
            </a:extLst>
          </p:cNvPr>
          <p:cNvSpPr/>
          <p:nvPr/>
        </p:nvSpPr>
        <p:spPr>
          <a:xfrm>
            <a:off x="8091336" y="1455113"/>
            <a:ext cx="2560320" cy="3096935"/>
          </a:xfrm>
          <a:prstGeom prst="roundRect">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Light" panose="020B0502040204020203" pitchFamily="34" charset="0"/>
              <a:cs typeface="Segoe UI Light" panose="020B0502040204020203" pitchFamily="34" charset="0"/>
            </a:endParaRPr>
          </a:p>
        </p:txBody>
      </p:sp>
      <p:sp>
        <p:nvSpPr>
          <p:cNvPr id="11" name="Rounded Rectangle 5">
            <a:extLst>
              <a:ext uri="{FF2B5EF4-FFF2-40B4-BE49-F238E27FC236}">
                <a16:creationId xmlns:a16="http://schemas.microsoft.com/office/drawing/2014/main" xmlns="" id="{5BF5B765-A27F-4AFE-B21F-6EE6B3FA3071}"/>
              </a:ext>
            </a:extLst>
          </p:cNvPr>
          <p:cNvSpPr/>
          <p:nvPr/>
        </p:nvSpPr>
        <p:spPr>
          <a:xfrm>
            <a:off x="4807284" y="1485425"/>
            <a:ext cx="2560320" cy="3066623"/>
          </a:xfrm>
          <a:prstGeom prst="roundRect">
            <a:avLst>
              <a:gd name="adj" fmla="val 0"/>
            </a:avLst>
          </a:prstGeom>
          <a:solidFill>
            <a:srgbClr val="5DC09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Light" panose="020B0502040204020203" pitchFamily="34" charset="0"/>
              <a:cs typeface="Segoe UI Light" panose="020B0502040204020203" pitchFamily="34" charset="0"/>
            </a:endParaRPr>
          </a:p>
        </p:txBody>
      </p:sp>
      <p:sp>
        <p:nvSpPr>
          <p:cNvPr id="12" name="Rounded Rectangle 7">
            <a:extLst>
              <a:ext uri="{FF2B5EF4-FFF2-40B4-BE49-F238E27FC236}">
                <a16:creationId xmlns:a16="http://schemas.microsoft.com/office/drawing/2014/main" xmlns="" id="{B42566E9-59BF-44D3-AF17-2C74D71287FF}"/>
              </a:ext>
            </a:extLst>
          </p:cNvPr>
          <p:cNvSpPr/>
          <p:nvPr/>
        </p:nvSpPr>
        <p:spPr>
          <a:xfrm>
            <a:off x="8097751" y="1455113"/>
            <a:ext cx="2560320" cy="1845802"/>
          </a:xfrm>
          <a:prstGeom prst="roundRect">
            <a:avLst>
              <a:gd name="adj" fmla="val 0"/>
            </a:avLst>
          </a:prstGeom>
          <a:solidFill>
            <a:schemeClr val="bg2">
              <a:lumMod val="1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13" name="Rounded Rectangle 9">
            <a:extLst>
              <a:ext uri="{FF2B5EF4-FFF2-40B4-BE49-F238E27FC236}">
                <a16:creationId xmlns:a16="http://schemas.microsoft.com/office/drawing/2014/main" xmlns="" id="{46791B6C-D06C-41D6-9126-6F58022F5969}"/>
              </a:ext>
            </a:extLst>
          </p:cNvPr>
          <p:cNvSpPr/>
          <p:nvPr/>
        </p:nvSpPr>
        <p:spPr>
          <a:xfrm>
            <a:off x="4807284" y="1485425"/>
            <a:ext cx="2560320" cy="1815490"/>
          </a:xfrm>
          <a:prstGeom prst="roundRect">
            <a:avLst>
              <a:gd name="adj" fmla="val 0"/>
            </a:avLst>
          </a:prstGeom>
          <a:solidFill>
            <a:srgbClr val="2171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xmlns="" id="{A32E1196-38EA-4DDF-B567-A0F92B15478F}"/>
              </a:ext>
            </a:extLst>
          </p:cNvPr>
          <p:cNvSpPr txBox="1"/>
          <p:nvPr/>
        </p:nvSpPr>
        <p:spPr>
          <a:xfrm>
            <a:off x="8214270" y="3354031"/>
            <a:ext cx="2355095" cy="830997"/>
          </a:xfrm>
          <a:prstGeom prst="rect">
            <a:avLst/>
          </a:prstGeom>
          <a:noFill/>
        </p:spPr>
        <p:txBody>
          <a:bodyPr wrap="square" rtlCol="0">
            <a:spAutoFit/>
          </a:bodyPr>
          <a:lstStyle/>
          <a:p>
            <a:pPr algn="ctr"/>
            <a:r>
              <a:rPr lang="en-IN" sz="1600" dirty="0">
                <a:solidFill>
                  <a:schemeClr val="bg1"/>
                </a:solidFill>
                <a:latin typeface="Segoe UI" panose="020B0502040204020203" pitchFamily="34" charset="0"/>
                <a:ea typeface="Segoe UI" panose="020B0502040204020203" pitchFamily="34" charset="0"/>
                <a:cs typeface="Segoe UI" panose="020B0502040204020203" pitchFamily="34" charset="0"/>
              </a:rPr>
              <a:t>New value added services improves customer loyalty</a:t>
            </a:r>
            <a:endParaRPr lang="en-US" sz="16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xmlns="" id="{B2A51E46-5860-4EAC-8B7F-DF956DB6A863}"/>
              </a:ext>
            </a:extLst>
          </p:cNvPr>
          <p:cNvSpPr txBox="1"/>
          <p:nvPr/>
        </p:nvSpPr>
        <p:spPr>
          <a:xfrm>
            <a:off x="5106477" y="2552502"/>
            <a:ext cx="1961470" cy="646331"/>
          </a:xfrm>
          <a:prstGeom prst="rect">
            <a:avLst/>
          </a:prstGeom>
          <a:noFill/>
        </p:spPr>
        <p:txBody>
          <a:bodyPr wrap="square" rtlCol="0">
            <a:spAutoFit/>
          </a:bodyPr>
          <a:lstStyle/>
          <a:p>
            <a:pPr algn="ctr"/>
            <a:r>
              <a:rPr lang="en-IN" b="1" dirty="0">
                <a:solidFill>
                  <a:schemeClr val="bg1"/>
                </a:solidFill>
                <a:latin typeface="Segoe UI Semibold" panose="020B0702040204020203" pitchFamily="34" charset="0"/>
                <a:cs typeface="Segoe UI Light" panose="020B0502040204020203" pitchFamily="34" charset="0"/>
              </a:rPr>
              <a:t>External Data Sources</a:t>
            </a:r>
          </a:p>
        </p:txBody>
      </p:sp>
      <p:sp>
        <p:nvSpPr>
          <p:cNvPr id="16" name="TextBox 15">
            <a:extLst>
              <a:ext uri="{FF2B5EF4-FFF2-40B4-BE49-F238E27FC236}">
                <a16:creationId xmlns:a16="http://schemas.microsoft.com/office/drawing/2014/main" xmlns="" id="{D139A375-2433-4108-83D5-9FD74CD5E738}"/>
              </a:ext>
            </a:extLst>
          </p:cNvPr>
          <p:cNvSpPr txBox="1"/>
          <p:nvPr/>
        </p:nvSpPr>
        <p:spPr>
          <a:xfrm>
            <a:off x="4882675" y="3354031"/>
            <a:ext cx="2409307" cy="830997"/>
          </a:xfrm>
          <a:prstGeom prst="rect">
            <a:avLst/>
          </a:prstGeom>
          <a:noFill/>
        </p:spPr>
        <p:txBody>
          <a:bodyPr wrap="square" rtlCol="0">
            <a:spAutoFit/>
          </a:bodyPr>
          <a:lstStyle/>
          <a:p>
            <a:pPr algn="ctr"/>
            <a:r>
              <a:rPr lang="en-IN" sz="1600" dirty="0">
                <a:solidFill>
                  <a:schemeClr val="bg1"/>
                </a:solidFill>
                <a:latin typeface="Segoe UI" panose="020B0502040204020203" pitchFamily="34" charset="0"/>
                <a:ea typeface="Segoe UI" panose="020B0502040204020203" pitchFamily="34" charset="0"/>
                <a:cs typeface="Segoe UI" panose="020B0502040204020203" pitchFamily="34" charset="0"/>
              </a:rPr>
              <a:t>External data combined with financial data will power new services</a:t>
            </a:r>
          </a:p>
        </p:txBody>
      </p:sp>
      <p:sp>
        <p:nvSpPr>
          <p:cNvPr id="17" name="TextBox 16">
            <a:extLst>
              <a:ext uri="{FF2B5EF4-FFF2-40B4-BE49-F238E27FC236}">
                <a16:creationId xmlns:a16="http://schemas.microsoft.com/office/drawing/2014/main" xmlns="" id="{4202E219-E927-4170-B79D-A66A8ECEAE58}"/>
              </a:ext>
            </a:extLst>
          </p:cNvPr>
          <p:cNvSpPr txBox="1"/>
          <p:nvPr/>
        </p:nvSpPr>
        <p:spPr>
          <a:xfrm>
            <a:off x="8374151" y="2552502"/>
            <a:ext cx="2035329" cy="646331"/>
          </a:xfrm>
          <a:prstGeom prst="rect">
            <a:avLst/>
          </a:prstGeom>
          <a:noFill/>
        </p:spPr>
        <p:txBody>
          <a:bodyPr wrap="square" rtlCol="0">
            <a:spAutoFit/>
          </a:bodyPr>
          <a:lstStyle/>
          <a:p>
            <a:pPr algn="ctr"/>
            <a:r>
              <a:rPr lang="en-IN" b="1" dirty="0">
                <a:solidFill>
                  <a:schemeClr val="bg1"/>
                </a:solidFill>
                <a:latin typeface="Segoe UI Semibold" panose="020B0702040204020203" pitchFamily="34" charset="0"/>
                <a:cs typeface="Segoe UI Light" panose="020B0502040204020203" pitchFamily="34" charset="0"/>
              </a:rPr>
              <a:t>Increase  Customer Loyalty</a:t>
            </a:r>
          </a:p>
        </p:txBody>
      </p:sp>
      <p:sp>
        <p:nvSpPr>
          <p:cNvPr id="18" name="Rounded Rectangle 10">
            <a:extLst>
              <a:ext uri="{FF2B5EF4-FFF2-40B4-BE49-F238E27FC236}">
                <a16:creationId xmlns:a16="http://schemas.microsoft.com/office/drawing/2014/main" xmlns="" id="{606E0FCD-1C02-4314-A51A-384171FDFFFE}"/>
              </a:ext>
            </a:extLst>
          </p:cNvPr>
          <p:cNvSpPr/>
          <p:nvPr/>
        </p:nvSpPr>
        <p:spPr>
          <a:xfrm>
            <a:off x="1522768" y="4254706"/>
            <a:ext cx="2560552" cy="297343"/>
          </a:xfrm>
          <a:prstGeom prst="roundRect">
            <a:avLst>
              <a:gd name="adj" fmla="val 0"/>
            </a:avLst>
          </a:prstGeom>
          <a:solidFill>
            <a:srgbClr val="2F3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19" name="Rounded Rectangle 9">
            <a:extLst>
              <a:ext uri="{FF2B5EF4-FFF2-40B4-BE49-F238E27FC236}">
                <a16:creationId xmlns:a16="http://schemas.microsoft.com/office/drawing/2014/main" xmlns="" id="{D9B92D01-8EB2-4E5E-9C7F-E410FD68E214}"/>
              </a:ext>
            </a:extLst>
          </p:cNvPr>
          <p:cNvSpPr/>
          <p:nvPr/>
        </p:nvSpPr>
        <p:spPr>
          <a:xfrm>
            <a:off x="4817014" y="4254705"/>
            <a:ext cx="2560320" cy="297343"/>
          </a:xfrm>
          <a:prstGeom prst="roundRect">
            <a:avLst>
              <a:gd name="adj" fmla="val 0"/>
            </a:avLst>
          </a:prstGeom>
          <a:solidFill>
            <a:srgbClr val="2171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0" name="Rounded Rectangle 7">
            <a:extLst>
              <a:ext uri="{FF2B5EF4-FFF2-40B4-BE49-F238E27FC236}">
                <a16:creationId xmlns:a16="http://schemas.microsoft.com/office/drawing/2014/main" xmlns="" id="{6530BB19-0E76-4195-95FC-CD4C7283A420}"/>
              </a:ext>
            </a:extLst>
          </p:cNvPr>
          <p:cNvSpPr/>
          <p:nvPr/>
        </p:nvSpPr>
        <p:spPr>
          <a:xfrm>
            <a:off x="8091336" y="4254705"/>
            <a:ext cx="2560320" cy="299780"/>
          </a:xfrm>
          <a:prstGeom prst="roundRect">
            <a:avLst>
              <a:gd name="adj" fmla="val 0"/>
            </a:avLst>
          </a:prstGeom>
          <a:solidFill>
            <a:schemeClr val="bg2">
              <a:lumMod val="1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pic>
        <p:nvPicPr>
          <p:cNvPr id="21" name="Picture 2" descr="Image result for innovation icon">
            <a:extLst>
              <a:ext uri="{FF2B5EF4-FFF2-40B4-BE49-F238E27FC236}">
                <a16:creationId xmlns:a16="http://schemas.microsoft.com/office/drawing/2014/main" xmlns="" id="{F054444A-46FF-4261-AA3F-2F57F7E9BA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2364" y="1728025"/>
            <a:ext cx="769620" cy="7696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acquire company">
            <a:extLst>
              <a:ext uri="{FF2B5EF4-FFF2-40B4-BE49-F238E27FC236}">
                <a16:creationId xmlns:a16="http://schemas.microsoft.com/office/drawing/2014/main" xmlns="" id="{F397F8E1-0C37-4296-A714-33E8B8EEA5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3471" y="1728025"/>
            <a:ext cx="896691" cy="76962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2" descr="Image result for increase white icon">
            <a:extLst>
              <a:ext uri="{FF2B5EF4-FFF2-40B4-BE49-F238E27FC236}">
                <a16:creationId xmlns:a16="http://schemas.microsoft.com/office/drawing/2014/main" xmlns="" id="{1310A7F9-9474-464B-81DB-4794E57B6A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1752" y="5227143"/>
            <a:ext cx="689416" cy="5689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a:extLst>
              <a:ext uri="{FF2B5EF4-FFF2-40B4-BE49-F238E27FC236}">
                <a16:creationId xmlns:a16="http://schemas.microsoft.com/office/drawing/2014/main" xmlns="" id="{6E85B6B4-A0D4-42FD-94EE-BCCB258EF49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1006" y="1728025"/>
            <a:ext cx="744076" cy="768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969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FFE643A-C21B-47C3-9723-C7AD08D0DC42}"/>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4</a:t>
            </a:fld>
            <a:endParaRPr lang="en-US" dirty="0">
              <a:solidFill>
                <a:prstClr val="black">
                  <a:tint val="75000"/>
                </a:prstClr>
              </a:solidFill>
            </a:endParaRPr>
          </a:p>
        </p:txBody>
      </p:sp>
      <p:sp>
        <p:nvSpPr>
          <p:cNvPr id="3" name="Title 2">
            <a:extLst>
              <a:ext uri="{FF2B5EF4-FFF2-40B4-BE49-F238E27FC236}">
                <a16:creationId xmlns:a16="http://schemas.microsoft.com/office/drawing/2014/main" xmlns="" id="{B255B124-432F-452F-ABE9-0369E7C6DF2F}"/>
              </a:ext>
            </a:extLst>
          </p:cNvPr>
          <p:cNvSpPr>
            <a:spLocks noGrp="1"/>
          </p:cNvSpPr>
          <p:nvPr>
            <p:ph type="title"/>
          </p:nvPr>
        </p:nvSpPr>
        <p:spPr>
          <a:xfrm>
            <a:off x="240544" y="98444"/>
            <a:ext cx="7719916" cy="430887"/>
          </a:xfrm>
        </p:spPr>
        <p:txBody>
          <a:bodyPr/>
          <a:lstStyle/>
          <a:p>
            <a:r>
              <a:rPr lang="en-IN" dirty="0"/>
              <a:t>Data Sources for Investment Advisory Services</a:t>
            </a:r>
            <a:endParaRPr lang="en-US" dirty="0"/>
          </a:p>
        </p:txBody>
      </p:sp>
      <p:pic>
        <p:nvPicPr>
          <p:cNvPr id="2050" name="Picture 2" descr="Image result for data marketplace icon">
            <a:extLst>
              <a:ext uri="{FF2B5EF4-FFF2-40B4-BE49-F238E27FC236}">
                <a16:creationId xmlns:a16="http://schemas.microsoft.com/office/drawing/2014/main" xmlns="" id="{DC8A9EC2-7E00-468D-A007-6F5CB4731313}"/>
              </a:ext>
            </a:extLst>
          </p:cNvPr>
          <p:cNvPicPr>
            <a:picLocks noChangeAspect="1" noChangeArrowheads="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44969" y="1386021"/>
            <a:ext cx="835104" cy="8312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xmlns="" id="{9C376CD4-646A-4EAD-B9FB-757495E3758D}"/>
              </a:ext>
            </a:extLst>
          </p:cNvPr>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40446" y="2493195"/>
            <a:ext cx="834078" cy="8445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website icon transparent">
            <a:extLst>
              <a:ext uri="{FF2B5EF4-FFF2-40B4-BE49-F238E27FC236}">
                <a16:creationId xmlns:a16="http://schemas.microsoft.com/office/drawing/2014/main" xmlns="" id="{39739E80-061A-44DA-9AEB-63FE8711422B}"/>
              </a:ext>
            </a:extLst>
          </p:cNvPr>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45996" y="3613600"/>
            <a:ext cx="835104" cy="8351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a:extLst>
              <a:ext uri="{FF2B5EF4-FFF2-40B4-BE49-F238E27FC236}">
                <a16:creationId xmlns:a16="http://schemas.microsoft.com/office/drawing/2014/main" xmlns="" id="{854BCFE4-446F-4736-BD72-0B2AF545F33D}"/>
              </a:ext>
            </a:extLst>
          </p:cNvPr>
          <p:cNvPicPr>
            <a:picLocks noChangeAspect="1" noChangeArrowheads="1"/>
          </p:cNvPicPr>
          <p:nvPr/>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15820" r="18099"/>
          <a:stretch/>
        </p:blipFill>
        <p:spPr bwMode="auto">
          <a:xfrm>
            <a:off x="940446" y="5818963"/>
            <a:ext cx="829555" cy="83909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news icon transparent">
            <a:extLst>
              <a:ext uri="{FF2B5EF4-FFF2-40B4-BE49-F238E27FC236}">
                <a16:creationId xmlns:a16="http://schemas.microsoft.com/office/drawing/2014/main" xmlns="" id="{3638268F-1EE7-43F6-9C57-B42EC7204703}"/>
              </a:ext>
            </a:extLst>
          </p:cNvPr>
          <p:cNvPicPr>
            <a:picLocks noChangeAspect="1" noChangeArrowheads="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0518" y="4719056"/>
            <a:ext cx="829555" cy="82955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1022D785-FB70-4950-8835-04107A622414}"/>
              </a:ext>
            </a:extLst>
          </p:cNvPr>
          <p:cNvSpPr/>
          <p:nvPr/>
        </p:nvSpPr>
        <p:spPr>
          <a:xfrm>
            <a:off x="841464" y="1226476"/>
            <a:ext cx="6623361" cy="1111481"/>
          </a:xfrm>
          <a:prstGeom prst="rect">
            <a:avLst/>
          </a:prstGeom>
          <a:noFill/>
          <a:ln w="12700" cap="flat" cmpd="sng" algn="ctr">
            <a:solidFill>
              <a:srgbClr val="FFFFFF">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itchFamily="34" charset="0"/>
              <a:ea typeface="Segoe UI" pitchFamily="34" charset="0"/>
              <a:cs typeface="Segoe UI" pitchFamily="34" charset="0"/>
            </a:endParaRPr>
          </a:p>
        </p:txBody>
      </p:sp>
      <p:sp>
        <p:nvSpPr>
          <p:cNvPr id="14" name="Rectangle 13">
            <a:extLst>
              <a:ext uri="{FF2B5EF4-FFF2-40B4-BE49-F238E27FC236}">
                <a16:creationId xmlns:a16="http://schemas.microsoft.com/office/drawing/2014/main" xmlns="" id="{A193CAE1-5E43-472C-A9C6-912F414D51FD}"/>
              </a:ext>
            </a:extLst>
          </p:cNvPr>
          <p:cNvSpPr/>
          <p:nvPr/>
        </p:nvSpPr>
        <p:spPr>
          <a:xfrm>
            <a:off x="841464" y="2432085"/>
            <a:ext cx="6623361" cy="1005840"/>
          </a:xfrm>
          <a:prstGeom prst="rect">
            <a:avLst/>
          </a:prstGeom>
          <a:noFill/>
          <a:ln w="12700" cap="flat" cmpd="sng" algn="ctr">
            <a:solidFill>
              <a:srgbClr val="FFFFFF">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itchFamily="34" charset="0"/>
              <a:ea typeface="Segoe UI" pitchFamily="34" charset="0"/>
              <a:cs typeface="Segoe UI" pitchFamily="34" charset="0"/>
            </a:endParaRPr>
          </a:p>
        </p:txBody>
      </p:sp>
      <p:sp>
        <p:nvSpPr>
          <p:cNvPr id="15" name="Rectangle 14">
            <a:extLst>
              <a:ext uri="{FF2B5EF4-FFF2-40B4-BE49-F238E27FC236}">
                <a16:creationId xmlns:a16="http://schemas.microsoft.com/office/drawing/2014/main" xmlns="" id="{1CFAD973-9C29-4D39-8E48-1B6640A1889D}"/>
              </a:ext>
            </a:extLst>
          </p:cNvPr>
          <p:cNvSpPr/>
          <p:nvPr/>
        </p:nvSpPr>
        <p:spPr>
          <a:xfrm>
            <a:off x="841464" y="3538151"/>
            <a:ext cx="6623361" cy="1005840"/>
          </a:xfrm>
          <a:prstGeom prst="rect">
            <a:avLst/>
          </a:prstGeom>
          <a:noFill/>
          <a:ln w="12700" cap="flat" cmpd="sng" algn="ctr">
            <a:solidFill>
              <a:srgbClr val="FFFFFF">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itchFamily="34" charset="0"/>
              <a:ea typeface="Segoe UI" pitchFamily="34" charset="0"/>
              <a:cs typeface="Segoe UI" pitchFamily="34" charset="0"/>
            </a:endParaRPr>
          </a:p>
        </p:txBody>
      </p:sp>
      <p:sp>
        <p:nvSpPr>
          <p:cNvPr id="16" name="Rectangle 15">
            <a:extLst>
              <a:ext uri="{FF2B5EF4-FFF2-40B4-BE49-F238E27FC236}">
                <a16:creationId xmlns:a16="http://schemas.microsoft.com/office/drawing/2014/main" xmlns="" id="{77AC5A42-2542-4728-99D0-0AD729666F0D}"/>
              </a:ext>
            </a:extLst>
          </p:cNvPr>
          <p:cNvSpPr/>
          <p:nvPr/>
        </p:nvSpPr>
        <p:spPr>
          <a:xfrm>
            <a:off x="841464" y="4624866"/>
            <a:ext cx="6623361" cy="1005840"/>
          </a:xfrm>
          <a:prstGeom prst="rect">
            <a:avLst/>
          </a:prstGeom>
          <a:noFill/>
          <a:ln w="12700" cap="flat" cmpd="sng" algn="ctr">
            <a:solidFill>
              <a:srgbClr val="FFFFFF">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itchFamily="34" charset="0"/>
              <a:ea typeface="Segoe UI" pitchFamily="34" charset="0"/>
              <a:cs typeface="Segoe UI" pitchFamily="34" charset="0"/>
            </a:endParaRPr>
          </a:p>
        </p:txBody>
      </p:sp>
      <p:sp>
        <p:nvSpPr>
          <p:cNvPr id="17" name="Rectangle 16">
            <a:extLst>
              <a:ext uri="{FF2B5EF4-FFF2-40B4-BE49-F238E27FC236}">
                <a16:creationId xmlns:a16="http://schemas.microsoft.com/office/drawing/2014/main" xmlns="" id="{BBBD9558-E738-40B7-AF68-60F2C139DD13}"/>
              </a:ext>
            </a:extLst>
          </p:cNvPr>
          <p:cNvSpPr/>
          <p:nvPr/>
        </p:nvSpPr>
        <p:spPr>
          <a:xfrm>
            <a:off x="841464" y="5715634"/>
            <a:ext cx="6623361" cy="1005840"/>
          </a:xfrm>
          <a:prstGeom prst="rect">
            <a:avLst/>
          </a:prstGeom>
          <a:noFill/>
          <a:ln w="12700" cap="flat" cmpd="sng" algn="ctr">
            <a:solidFill>
              <a:srgbClr val="FFFFFF">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itchFamily="34" charset="0"/>
              <a:ea typeface="Segoe UI" pitchFamily="34" charset="0"/>
              <a:cs typeface="Segoe UI" pitchFamily="34" charset="0"/>
            </a:endParaRPr>
          </a:p>
        </p:txBody>
      </p:sp>
      <p:sp>
        <p:nvSpPr>
          <p:cNvPr id="5" name="TextBox 4">
            <a:extLst>
              <a:ext uri="{FF2B5EF4-FFF2-40B4-BE49-F238E27FC236}">
                <a16:creationId xmlns:a16="http://schemas.microsoft.com/office/drawing/2014/main" xmlns="" id="{D82C7A2B-849C-4326-9758-ECD007228428}"/>
              </a:ext>
            </a:extLst>
          </p:cNvPr>
          <p:cNvSpPr txBox="1"/>
          <p:nvPr/>
        </p:nvSpPr>
        <p:spPr>
          <a:xfrm>
            <a:off x="1883577" y="1616991"/>
            <a:ext cx="2033698" cy="369332"/>
          </a:xfrm>
          <a:prstGeom prst="rect">
            <a:avLst/>
          </a:prstGeom>
          <a:noFill/>
        </p:spPr>
        <p:txBody>
          <a:bodyPr wrap="none" rtlCol="0">
            <a:spAutoFit/>
          </a:bodyPr>
          <a:lstStyle/>
          <a:p>
            <a:r>
              <a:rPr lang="en-IN" dirty="0">
                <a:solidFill>
                  <a:schemeClr val="tx2"/>
                </a:solidFill>
                <a:latin typeface="Segoe UI Semibold" panose="020B0702040204020203" pitchFamily="34" charset="0"/>
              </a:rPr>
              <a:t>Data Marketplace</a:t>
            </a:r>
            <a:endParaRPr lang="en-US" dirty="0">
              <a:solidFill>
                <a:schemeClr val="tx2"/>
              </a:solidFill>
              <a:latin typeface="Segoe UI Semibold" panose="020B0702040204020203" pitchFamily="34" charset="0"/>
            </a:endParaRPr>
          </a:p>
        </p:txBody>
      </p:sp>
      <p:sp>
        <p:nvSpPr>
          <p:cNvPr id="19" name="TextBox 18">
            <a:extLst>
              <a:ext uri="{FF2B5EF4-FFF2-40B4-BE49-F238E27FC236}">
                <a16:creationId xmlns:a16="http://schemas.microsoft.com/office/drawing/2014/main" xmlns="" id="{33D11C2D-C921-4777-9269-B8ABC02A6ADE}"/>
              </a:ext>
            </a:extLst>
          </p:cNvPr>
          <p:cNvSpPr txBox="1"/>
          <p:nvPr/>
        </p:nvSpPr>
        <p:spPr>
          <a:xfrm>
            <a:off x="1883577" y="2730781"/>
            <a:ext cx="1833131" cy="369332"/>
          </a:xfrm>
          <a:prstGeom prst="rect">
            <a:avLst/>
          </a:prstGeom>
          <a:noFill/>
        </p:spPr>
        <p:txBody>
          <a:bodyPr wrap="none" rtlCol="0">
            <a:spAutoFit/>
          </a:bodyPr>
          <a:lstStyle/>
          <a:p>
            <a:r>
              <a:rPr lang="en-IN" dirty="0">
                <a:solidFill>
                  <a:schemeClr val="tx2"/>
                </a:solidFill>
                <a:latin typeface="Segoe UI Semibold" panose="020B0702040204020203" pitchFamily="34" charset="0"/>
              </a:rPr>
              <a:t>Analyst Reports</a:t>
            </a:r>
            <a:endParaRPr lang="en-US" dirty="0">
              <a:solidFill>
                <a:schemeClr val="tx2"/>
              </a:solidFill>
              <a:latin typeface="Segoe UI Semibold" panose="020B0702040204020203" pitchFamily="34" charset="0"/>
            </a:endParaRPr>
          </a:p>
        </p:txBody>
      </p:sp>
      <p:sp>
        <p:nvSpPr>
          <p:cNvPr id="20" name="TextBox 19">
            <a:extLst>
              <a:ext uri="{FF2B5EF4-FFF2-40B4-BE49-F238E27FC236}">
                <a16:creationId xmlns:a16="http://schemas.microsoft.com/office/drawing/2014/main" xmlns="" id="{A50512EE-B1B4-4500-89E4-75C163A2B23D}"/>
              </a:ext>
            </a:extLst>
          </p:cNvPr>
          <p:cNvSpPr txBox="1"/>
          <p:nvPr/>
        </p:nvSpPr>
        <p:spPr>
          <a:xfrm>
            <a:off x="1883576" y="3846486"/>
            <a:ext cx="2188163" cy="369332"/>
          </a:xfrm>
          <a:prstGeom prst="rect">
            <a:avLst/>
          </a:prstGeom>
          <a:noFill/>
        </p:spPr>
        <p:txBody>
          <a:bodyPr wrap="none" rtlCol="0">
            <a:spAutoFit/>
          </a:bodyPr>
          <a:lstStyle/>
          <a:p>
            <a:r>
              <a:rPr lang="en-IN" dirty="0">
                <a:solidFill>
                  <a:schemeClr val="tx2"/>
                </a:solidFill>
                <a:latin typeface="Segoe UI Semibold" panose="020B0702040204020203" pitchFamily="34" charset="0"/>
              </a:rPr>
              <a:t>Company Websites</a:t>
            </a:r>
            <a:endParaRPr lang="en-US" dirty="0">
              <a:solidFill>
                <a:schemeClr val="tx2"/>
              </a:solidFill>
              <a:latin typeface="Segoe UI Semibold" panose="020B0702040204020203" pitchFamily="34" charset="0"/>
            </a:endParaRPr>
          </a:p>
        </p:txBody>
      </p:sp>
      <p:sp>
        <p:nvSpPr>
          <p:cNvPr id="21" name="TextBox 20">
            <a:extLst>
              <a:ext uri="{FF2B5EF4-FFF2-40B4-BE49-F238E27FC236}">
                <a16:creationId xmlns:a16="http://schemas.microsoft.com/office/drawing/2014/main" xmlns="" id="{E5F89800-9C7D-4DB9-82C6-EF520E6E3620}"/>
              </a:ext>
            </a:extLst>
          </p:cNvPr>
          <p:cNvSpPr txBox="1"/>
          <p:nvPr/>
        </p:nvSpPr>
        <p:spPr>
          <a:xfrm>
            <a:off x="1883576" y="4943120"/>
            <a:ext cx="2128788" cy="369332"/>
          </a:xfrm>
          <a:prstGeom prst="rect">
            <a:avLst/>
          </a:prstGeom>
          <a:noFill/>
        </p:spPr>
        <p:txBody>
          <a:bodyPr wrap="none" rtlCol="0">
            <a:spAutoFit/>
          </a:bodyPr>
          <a:lstStyle/>
          <a:p>
            <a:r>
              <a:rPr lang="en-IN" dirty="0">
                <a:solidFill>
                  <a:schemeClr val="tx2"/>
                </a:solidFill>
                <a:latin typeface="Segoe UI Semibold" panose="020B0702040204020203" pitchFamily="34" charset="0"/>
              </a:rPr>
              <a:t>News Aggregators</a:t>
            </a:r>
            <a:endParaRPr lang="en-US" dirty="0">
              <a:solidFill>
                <a:schemeClr val="tx2"/>
              </a:solidFill>
              <a:latin typeface="Segoe UI Semibold" panose="020B0702040204020203" pitchFamily="34" charset="0"/>
            </a:endParaRPr>
          </a:p>
        </p:txBody>
      </p:sp>
      <p:sp>
        <p:nvSpPr>
          <p:cNvPr id="22" name="TextBox 21">
            <a:extLst>
              <a:ext uri="{FF2B5EF4-FFF2-40B4-BE49-F238E27FC236}">
                <a16:creationId xmlns:a16="http://schemas.microsoft.com/office/drawing/2014/main" xmlns="" id="{3566E81E-64DB-4166-BF8A-08D43BBC8566}"/>
              </a:ext>
            </a:extLst>
          </p:cNvPr>
          <p:cNvSpPr txBox="1"/>
          <p:nvPr/>
        </p:nvSpPr>
        <p:spPr>
          <a:xfrm>
            <a:off x="1868982" y="6053842"/>
            <a:ext cx="1519968" cy="369332"/>
          </a:xfrm>
          <a:prstGeom prst="rect">
            <a:avLst/>
          </a:prstGeom>
          <a:noFill/>
        </p:spPr>
        <p:txBody>
          <a:bodyPr wrap="none" rtlCol="0">
            <a:spAutoFit/>
          </a:bodyPr>
          <a:lstStyle/>
          <a:p>
            <a:r>
              <a:rPr lang="en-IN" dirty="0">
                <a:solidFill>
                  <a:schemeClr val="tx2"/>
                </a:solidFill>
                <a:latin typeface="Segoe UI Semibold" panose="020B0702040204020203" pitchFamily="34" charset="0"/>
              </a:rPr>
              <a:t>Social Media</a:t>
            </a:r>
            <a:endParaRPr lang="en-US" dirty="0">
              <a:solidFill>
                <a:schemeClr val="tx2"/>
              </a:solidFill>
              <a:latin typeface="Segoe UI Semibold" panose="020B0702040204020203" pitchFamily="34" charset="0"/>
            </a:endParaRPr>
          </a:p>
        </p:txBody>
      </p:sp>
      <p:sp>
        <p:nvSpPr>
          <p:cNvPr id="23" name="TextBox 22">
            <a:extLst>
              <a:ext uri="{FF2B5EF4-FFF2-40B4-BE49-F238E27FC236}">
                <a16:creationId xmlns:a16="http://schemas.microsoft.com/office/drawing/2014/main" xmlns="" id="{F2808BC3-8A0B-4829-9227-5B382DA9236B}"/>
              </a:ext>
            </a:extLst>
          </p:cNvPr>
          <p:cNvSpPr txBox="1"/>
          <p:nvPr/>
        </p:nvSpPr>
        <p:spPr>
          <a:xfrm>
            <a:off x="4002938" y="1277077"/>
            <a:ext cx="2225460" cy="1015663"/>
          </a:xfrm>
          <a:prstGeom prst="rect">
            <a:avLst/>
          </a:prstGeom>
          <a:noFill/>
        </p:spPr>
        <p:txBody>
          <a:bodyPr wrap="square" rtlCol="0">
            <a:spAutoFit/>
          </a:bodyPr>
          <a:lstStyle/>
          <a:p>
            <a:r>
              <a:rPr lang="en-US" sz="1200" dirty="0">
                <a:solidFill>
                  <a:srgbClr val="000000"/>
                </a:solidFill>
                <a:latin typeface="Segoe UI" pitchFamily="34" charset="0"/>
                <a:ea typeface="Segoe UI" pitchFamily="34" charset="0"/>
                <a:cs typeface="Segoe UI" pitchFamily="34" charset="0"/>
              </a:rPr>
              <a:t>Stock Prices, Company Fundamentals, Institutional Holdings, ETF Fund Flow, Industry Metrics, Forex Prices, Index History</a:t>
            </a:r>
          </a:p>
        </p:txBody>
      </p:sp>
      <p:sp>
        <p:nvSpPr>
          <p:cNvPr id="24" name="TextBox 23">
            <a:extLst>
              <a:ext uri="{FF2B5EF4-FFF2-40B4-BE49-F238E27FC236}">
                <a16:creationId xmlns:a16="http://schemas.microsoft.com/office/drawing/2014/main" xmlns="" id="{22B8DE45-97E2-4B1E-B24A-0B03639D5832}"/>
              </a:ext>
            </a:extLst>
          </p:cNvPr>
          <p:cNvSpPr txBox="1"/>
          <p:nvPr/>
        </p:nvSpPr>
        <p:spPr>
          <a:xfrm>
            <a:off x="4002938" y="2454329"/>
            <a:ext cx="2225460" cy="1015663"/>
          </a:xfrm>
          <a:prstGeom prst="rect">
            <a:avLst/>
          </a:prstGeom>
          <a:noFill/>
        </p:spPr>
        <p:txBody>
          <a:bodyPr wrap="square" rtlCol="0">
            <a:spAutoFit/>
          </a:bodyPr>
          <a:lstStyle/>
          <a:p>
            <a:r>
              <a:rPr lang="en-US" sz="1200" dirty="0">
                <a:solidFill>
                  <a:srgbClr val="000000"/>
                </a:solidFill>
                <a:latin typeface="Segoe UI" pitchFamily="34" charset="0"/>
                <a:ea typeface="Segoe UI" pitchFamily="34" charset="0"/>
                <a:cs typeface="Segoe UI" pitchFamily="34" charset="0"/>
              </a:rPr>
              <a:t>Analyst ratings and reports about various listed companies. Covers historical rating and buy/sell recommendations</a:t>
            </a:r>
          </a:p>
        </p:txBody>
      </p:sp>
      <p:sp>
        <p:nvSpPr>
          <p:cNvPr id="25" name="TextBox 24">
            <a:extLst>
              <a:ext uri="{FF2B5EF4-FFF2-40B4-BE49-F238E27FC236}">
                <a16:creationId xmlns:a16="http://schemas.microsoft.com/office/drawing/2014/main" xmlns="" id="{1B9E6C90-15D3-4F6C-9ECC-4469AB7AA3B8}"/>
              </a:ext>
            </a:extLst>
          </p:cNvPr>
          <p:cNvSpPr txBox="1"/>
          <p:nvPr/>
        </p:nvSpPr>
        <p:spPr>
          <a:xfrm>
            <a:off x="4002938" y="3595549"/>
            <a:ext cx="2225460" cy="830997"/>
          </a:xfrm>
          <a:prstGeom prst="rect">
            <a:avLst/>
          </a:prstGeom>
          <a:noFill/>
        </p:spPr>
        <p:txBody>
          <a:bodyPr wrap="square" rtlCol="0">
            <a:spAutoFit/>
          </a:bodyPr>
          <a:lstStyle/>
          <a:p>
            <a:r>
              <a:rPr lang="en-US" sz="1200" dirty="0">
                <a:solidFill>
                  <a:srgbClr val="000000"/>
                </a:solidFill>
                <a:latin typeface="Segoe UI" pitchFamily="34" charset="0"/>
                <a:ea typeface="Segoe UI" pitchFamily="34" charset="0"/>
                <a:cs typeface="Segoe UI" pitchFamily="34" charset="0"/>
              </a:rPr>
              <a:t>Company events information including new product/service announcements, leadership change, awards, job posting</a:t>
            </a:r>
          </a:p>
        </p:txBody>
      </p:sp>
      <p:sp>
        <p:nvSpPr>
          <p:cNvPr id="26" name="TextBox 25">
            <a:extLst>
              <a:ext uri="{FF2B5EF4-FFF2-40B4-BE49-F238E27FC236}">
                <a16:creationId xmlns:a16="http://schemas.microsoft.com/office/drawing/2014/main" xmlns="" id="{B5243D67-B7B8-44F4-BF32-8F066607CC1D}"/>
              </a:ext>
            </a:extLst>
          </p:cNvPr>
          <p:cNvSpPr txBox="1"/>
          <p:nvPr/>
        </p:nvSpPr>
        <p:spPr>
          <a:xfrm>
            <a:off x="4002938" y="4644217"/>
            <a:ext cx="2225460" cy="1015663"/>
          </a:xfrm>
          <a:prstGeom prst="rect">
            <a:avLst/>
          </a:prstGeom>
          <a:noFill/>
        </p:spPr>
        <p:txBody>
          <a:bodyPr wrap="square" rtlCol="0">
            <a:spAutoFit/>
          </a:bodyPr>
          <a:lstStyle/>
          <a:p>
            <a:r>
              <a:rPr lang="en-US" sz="1200" dirty="0">
                <a:solidFill>
                  <a:srgbClr val="000000"/>
                </a:solidFill>
                <a:latin typeface="Segoe UI" pitchFamily="34" charset="0"/>
                <a:ea typeface="Segoe UI" pitchFamily="34" charset="0"/>
                <a:cs typeface="Segoe UI" pitchFamily="34" charset="0"/>
              </a:rPr>
              <a:t>Relevant news about companies, industries, markets covering legal complications, policy changes, new initiatives etc.</a:t>
            </a:r>
          </a:p>
        </p:txBody>
      </p:sp>
      <p:sp>
        <p:nvSpPr>
          <p:cNvPr id="27" name="TextBox 26">
            <a:extLst>
              <a:ext uri="{FF2B5EF4-FFF2-40B4-BE49-F238E27FC236}">
                <a16:creationId xmlns:a16="http://schemas.microsoft.com/office/drawing/2014/main" xmlns="" id="{40FCED80-3030-45DF-AB75-AF04902AF3CA}"/>
              </a:ext>
            </a:extLst>
          </p:cNvPr>
          <p:cNvSpPr txBox="1"/>
          <p:nvPr/>
        </p:nvSpPr>
        <p:spPr>
          <a:xfrm>
            <a:off x="4002938" y="5803055"/>
            <a:ext cx="2193037" cy="830997"/>
          </a:xfrm>
          <a:prstGeom prst="rect">
            <a:avLst/>
          </a:prstGeom>
          <a:noFill/>
        </p:spPr>
        <p:txBody>
          <a:bodyPr wrap="square" rtlCol="0">
            <a:spAutoFit/>
          </a:bodyPr>
          <a:lstStyle/>
          <a:p>
            <a:r>
              <a:rPr lang="en-US" sz="1200" dirty="0">
                <a:solidFill>
                  <a:srgbClr val="000000"/>
                </a:solidFill>
                <a:latin typeface="Segoe UI" pitchFamily="34" charset="0"/>
                <a:ea typeface="Segoe UI" pitchFamily="34" charset="0"/>
                <a:cs typeface="Segoe UI" pitchFamily="34" charset="0"/>
              </a:rPr>
              <a:t>Real time updates of critical events, expert opinions, public sentiment, marketing campaigns</a:t>
            </a:r>
          </a:p>
        </p:txBody>
      </p:sp>
      <p:sp>
        <p:nvSpPr>
          <p:cNvPr id="28" name="Rectangle 27">
            <a:extLst>
              <a:ext uri="{FF2B5EF4-FFF2-40B4-BE49-F238E27FC236}">
                <a16:creationId xmlns:a16="http://schemas.microsoft.com/office/drawing/2014/main" xmlns="" id="{1C53A393-99C3-4D43-8AB5-C82F1F240C56}"/>
              </a:ext>
            </a:extLst>
          </p:cNvPr>
          <p:cNvSpPr/>
          <p:nvPr/>
        </p:nvSpPr>
        <p:spPr>
          <a:xfrm>
            <a:off x="7555903" y="1226476"/>
            <a:ext cx="4322618" cy="1111481"/>
          </a:xfrm>
          <a:prstGeom prst="rect">
            <a:avLst/>
          </a:prstGeom>
          <a:noFill/>
          <a:ln w="12700" cap="flat" cmpd="sng" algn="ctr">
            <a:solidFill>
              <a:srgbClr val="FFFFFF">
                <a:lumMod val="50000"/>
              </a:srgbClr>
            </a:solidFill>
            <a:prstDash val="dash"/>
            <a:miter lim="800000"/>
          </a:ln>
          <a:effectLst/>
        </p:spPr>
        <p:txBody>
          <a:bodyPr rtlCol="0" anchor="ctr"/>
          <a:lstStyle/>
          <a:p>
            <a:pPr lvl="0" algn="ctr"/>
            <a:r>
              <a:rPr lang="en-IN" sz="1400" kern="0" dirty="0">
                <a:solidFill>
                  <a:schemeClr val="tx2"/>
                </a:solidFill>
                <a:latin typeface="Segoe UI" pitchFamily="34" charset="0"/>
                <a:ea typeface="Segoe UI" pitchFamily="34" charset="0"/>
                <a:cs typeface="Segoe UI" pitchFamily="34" charset="0"/>
              </a:rPr>
              <a:t>Simulation models to understand the influence of different financial, macroeconomic, industry factors on investment portfolios</a:t>
            </a:r>
            <a:endParaRPr kumimoji="0" lang="en-US" sz="1400" b="0" i="0" u="none" strike="noStrike" kern="0" cap="none" spc="0" normalizeH="0" baseline="0" noProof="0" dirty="0">
              <a:ln>
                <a:noFill/>
              </a:ln>
              <a:solidFill>
                <a:schemeClr val="tx2"/>
              </a:solidFill>
              <a:effectLst/>
              <a:uLnTx/>
              <a:uFillTx/>
              <a:latin typeface="Segoe UI" pitchFamily="34" charset="0"/>
              <a:ea typeface="Segoe UI" pitchFamily="34" charset="0"/>
              <a:cs typeface="Segoe UI" pitchFamily="34" charset="0"/>
            </a:endParaRPr>
          </a:p>
        </p:txBody>
      </p:sp>
      <p:sp>
        <p:nvSpPr>
          <p:cNvPr id="29" name="Rectangle 28">
            <a:extLst>
              <a:ext uri="{FF2B5EF4-FFF2-40B4-BE49-F238E27FC236}">
                <a16:creationId xmlns:a16="http://schemas.microsoft.com/office/drawing/2014/main" xmlns="" id="{B62CB138-0D1E-48B5-A024-93EB710EA1F0}"/>
              </a:ext>
            </a:extLst>
          </p:cNvPr>
          <p:cNvSpPr/>
          <p:nvPr/>
        </p:nvSpPr>
        <p:spPr>
          <a:xfrm>
            <a:off x="7555902" y="3538151"/>
            <a:ext cx="4322619" cy="1005840"/>
          </a:xfrm>
          <a:prstGeom prst="rect">
            <a:avLst/>
          </a:prstGeom>
          <a:noFill/>
          <a:ln w="12700" cap="flat" cmpd="sng" algn="ctr">
            <a:solidFill>
              <a:srgbClr val="FFFFFF">
                <a:lumMod val="50000"/>
              </a:srgbClr>
            </a:solidFill>
            <a:prstDash val="dash"/>
            <a:miter lim="800000"/>
          </a:ln>
          <a:effectLst/>
        </p:spPr>
        <p:txBody>
          <a:bodyPr rtlCol="0" anchor="ctr"/>
          <a:lstStyle/>
          <a:p>
            <a:pPr lvl="0" algn="ctr">
              <a:defRPr/>
            </a:pPr>
            <a:r>
              <a:rPr lang="en-IN" sz="1400" kern="0" dirty="0">
                <a:solidFill>
                  <a:schemeClr val="tx2"/>
                </a:solidFill>
                <a:latin typeface="Segoe UI" pitchFamily="34" charset="0"/>
                <a:ea typeface="Segoe UI" pitchFamily="34" charset="0"/>
                <a:cs typeface="Segoe UI" pitchFamily="34" charset="0"/>
              </a:rPr>
              <a:t>Increased job postings for Amazon Web Services could be indicative of increased business expansion leading to more earnings and higher stock price for Amazon in the next two quarters</a:t>
            </a:r>
            <a:endParaRPr lang="en-US" sz="1400" kern="0" dirty="0">
              <a:solidFill>
                <a:schemeClr val="tx2"/>
              </a:solidFill>
              <a:latin typeface="Segoe UI" pitchFamily="34" charset="0"/>
              <a:ea typeface="Segoe UI" pitchFamily="34" charset="0"/>
              <a:cs typeface="Segoe UI" pitchFamily="34" charset="0"/>
            </a:endParaRPr>
          </a:p>
        </p:txBody>
      </p:sp>
      <p:sp>
        <p:nvSpPr>
          <p:cNvPr id="30" name="Rectangle 29">
            <a:extLst>
              <a:ext uri="{FF2B5EF4-FFF2-40B4-BE49-F238E27FC236}">
                <a16:creationId xmlns:a16="http://schemas.microsoft.com/office/drawing/2014/main" xmlns="" id="{DBFBBB90-A5ED-47AD-B3AF-85577B75A776}"/>
              </a:ext>
            </a:extLst>
          </p:cNvPr>
          <p:cNvSpPr/>
          <p:nvPr/>
        </p:nvSpPr>
        <p:spPr>
          <a:xfrm>
            <a:off x="7555903" y="4624866"/>
            <a:ext cx="4322618" cy="1005840"/>
          </a:xfrm>
          <a:prstGeom prst="rect">
            <a:avLst/>
          </a:prstGeom>
          <a:noFill/>
          <a:ln w="12700" cap="flat" cmpd="sng" algn="ctr">
            <a:solidFill>
              <a:srgbClr val="FFFFFF">
                <a:lumMod val="50000"/>
              </a:srgbClr>
            </a:solidFill>
            <a:prstDash val="dash"/>
            <a:miter lim="800000"/>
          </a:ln>
          <a:effectLst/>
        </p:spPr>
        <p:txBody>
          <a:bodyPr rtlCol="0" anchor="ctr"/>
          <a:lstStyle/>
          <a:p>
            <a:pPr lvl="0" algn="ctr"/>
            <a:r>
              <a:rPr lang="en-IN" sz="1400" kern="0" dirty="0">
                <a:solidFill>
                  <a:schemeClr val="tx2"/>
                </a:solidFill>
                <a:latin typeface="Segoe UI" pitchFamily="34" charset="0"/>
                <a:ea typeface="Segoe UI" pitchFamily="34" charset="0"/>
                <a:cs typeface="Segoe UI" pitchFamily="34" charset="0"/>
              </a:rPr>
              <a:t>News about Whole Foods acquisition by Amazon has an effect on stock prices of online and offline retailers and should be used to adjust valuations for relevant equities, indices and ETFs</a:t>
            </a:r>
            <a:endParaRPr kumimoji="0" lang="en-US" sz="1400" b="0" i="0" u="none" strike="noStrike" kern="0" cap="none" spc="0" normalizeH="0" baseline="0" noProof="0" dirty="0">
              <a:ln>
                <a:noFill/>
              </a:ln>
              <a:solidFill>
                <a:schemeClr val="tx2"/>
              </a:solidFill>
              <a:effectLst/>
              <a:uLnTx/>
              <a:uFillTx/>
              <a:latin typeface="Segoe UI" pitchFamily="34" charset="0"/>
              <a:ea typeface="Segoe UI" pitchFamily="34" charset="0"/>
              <a:cs typeface="Segoe UI" pitchFamily="34" charset="0"/>
            </a:endParaRPr>
          </a:p>
        </p:txBody>
      </p:sp>
      <p:sp>
        <p:nvSpPr>
          <p:cNvPr id="31" name="Rectangle 30">
            <a:extLst>
              <a:ext uri="{FF2B5EF4-FFF2-40B4-BE49-F238E27FC236}">
                <a16:creationId xmlns:a16="http://schemas.microsoft.com/office/drawing/2014/main" xmlns="" id="{B9F821C0-000F-4FFA-85C8-5F39BCEFF0D5}"/>
              </a:ext>
            </a:extLst>
          </p:cNvPr>
          <p:cNvSpPr/>
          <p:nvPr/>
        </p:nvSpPr>
        <p:spPr>
          <a:xfrm>
            <a:off x="7555903" y="5715634"/>
            <a:ext cx="4322618" cy="1005840"/>
          </a:xfrm>
          <a:prstGeom prst="rect">
            <a:avLst/>
          </a:prstGeom>
          <a:noFill/>
          <a:ln w="12700" cap="flat" cmpd="sng" algn="ctr">
            <a:solidFill>
              <a:srgbClr val="FFFFFF">
                <a:lumMod val="50000"/>
              </a:srgbClr>
            </a:solidFill>
            <a:prstDash val="dash"/>
            <a:miter lim="800000"/>
          </a:ln>
          <a:effectLst/>
        </p:spPr>
        <p:txBody>
          <a:bodyPr rtlCol="0" anchor="ctr"/>
          <a:lstStyle/>
          <a:p>
            <a:pPr lvl="0" algn="ctr"/>
            <a:r>
              <a:rPr lang="en-IN" sz="1400" kern="0" dirty="0">
                <a:solidFill>
                  <a:schemeClr val="tx2"/>
                </a:solidFill>
                <a:latin typeface="Segoe UI" pitchFamily="34" charset="0"/>
                <a:ea typeface="Segoe UI" pitchFamily="34" charset="0"/>
                <a:cs typeface="Segoe UI" pitchFamily="34" charset="0"/>
              </a:rPr>
              <a:t>Negative sentiment around increase in Netflix subscription fees could result in customer churn leading to lesser than expected earnings increase necessitating a downward adjustment on valuation</a:t>
            </a:r>
            <a:endParaRPr kumimoji="0" lang="en-US" sz="1400" b="0" i="0" u="none" strike="noStrike" kern="0" cap="none" spc="0" normalizeH="0" baseline="0" noProof="0" dirty="0">
              <a:ln>
                <a:noFill/>
              </a:ln>
              <a:solidFill>
                <a:schemeClr val="tx2"/>
              </a:solidFill>
              <a:effectLst/>
              <a:uLnTx/>
              <a:uFillTx/>
              <a:latin typeface="Segoe UI" pitchFamily="34" charset="0"/>
              <a:ea typeface="Segoe UI" pitchFamily="34" charset="0"/>
              <a:cs typeface="Segoe UI" pitchFamily="34" charset="0"/>
            </a:endParaRPr>
          </a:p>
        </p:txBody>
      </p:sp>
      <p:sp>
        <p:nvSpPr>
          <p:cNvPr id="7" name="Rectangle 6">
            <a:extLst>
              <a:ext uri="{FF2B5EF4-FFF2-40B4-BE49-F238E27FC236}">
                <a16:creationId xmlns:a16="http://schemas.microsoft.com/office/drawing/2014/main" xmlns="" id="{9C6F66E4-6675-49DF-9717-2D2588777DD6}"/>
              </a:ext>
            </a:extLst>
          </p:cNvPr>
          <p:cNvSpPr/>
          <p:nvPr/>
        </p:nvSpPr>
        <p:spPr>
          <a:xfrm rot="16200000">
            <a:off x="-106519" y="1573539"/>
            <a:ext cx="1175727" cy="48160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Segoe UI Semibold" panose="020B0702040204020203" pitchFamily="34" charset="0"/>
              </a:rPr>
              <a:t>Structured</a:t>
            </a:r>
            <a:endParaRPr lang="en-US" sz="1600" dirty="0">
              <a:latin typeface="Segoe UI Semibold" panose="020B0702040204020203" pitchFamily="34" charset="0"/>
            </a:endParaRPr>
          </a:p>
        </p:txBody>
      </p:sp>
      <p:sp>
        <p:nvSpPr>
          <p:cNvPr id="34" name="Rectangle 33">
            <a:extLst>
              <a:ext uri="{FF2B5EF4-FFF2-40B4-BE49-F238E27FC236}">
                <a16:creationId xmlns:a16="http://schemas.microsoft.com/office/drawing/2014/main" xmlns="" id="{0A58A5E7-539C-4FB3-8B7B-4BA29D9C6FA4}"/>
              </a:ext>
            </a:extLst>
          </p:cNvPr>
          <p:cNvSpPr/>
          <p:nvPr/>
        </p:nvSpPr>
        <p:spPr>
          <a:xfrm rot="16200000">
            <a:off x="-1663350" y="4335978"/>
            <a:ext cx="4289389" cy="4816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Segoe UI Semibold" panose="020B0702040204020203" pitchFamily="34" charset="0"/>
              </a:rPr>
              <a:t>Unstructured Data</a:t>
            </a:r>
            <a:endParaRPr lang="en-US" sz="1600" dirty="0">
              <a:latin typeface="Segoe UI Semibold" panose="020B0702040204020203" pitchFamily="34" charset="0"/>
            </a:endParaRPr>
          </a:p>
        </p:txBody>
      </p:sp>
      <p:sp>
        <p:nvSpPr>
          <p:cNvPr id="32" name="TextBox 31">
            <a:extLst>
              <a:ext uri="{FF2B5EF4-FFF2-40B4-BE49-F238E27FC236}">
                <a16:creationId xmlns:a16="http://schemas.microsoft.com/office/drawing/2014/main" xmlns="" id="{3A172830-54C6-4591-A989-B701FDDE6986}"/>
              </a:ext>
            </a:extLst>
          </p:cNvPr>
          <p:cNvSpPr txBox="1"/>
          <p:nvPr/>
        </p:nvSpPr>
        <p:spPr>
          <a:xfrm>
            <a:off x="6268067" y="1366717"/>
            <a:ext cx="1196758" cy="830997"/>
          </a:xfrm>
          <a:prstGeom prst="rect">
            <a:avLst/>
          </a:prstGeom>
          <a:noFill/>
        </p:spPr>
        <p:txBody>
          <a:bodyPr wrap="square" rtlCol="0">
            <a:spAutoFit/>
          </a:bodyPr>
          <a:lstStyle/>
          <a:p>
            <a:r>
              <a:rPr lang="en-IN" sz="1600" dirty="0">
                <a:solidFill>
                  <a:srgbClr val="000000"/>
                </a:solidFill>
                <a:latin typeface="Segoe UI" pitchFamily="34" charset="0"/>
                <a:ea typeface="Segoe UI" pitchFamily="34" charset="0"/>
                <a:cs typeface="Segoe UI" pitchFamily="34" charset="0"/>
              </a:rPr>
              <a:t>Real time/ Hourly/ Daily</a:t>
            </a:r>
            <a:endParaRPr lang="en-US" sz="1600" dirty="0">
              <a:solidFill>
                <a:srgbClr val="000000"/>
              </a:solidFill>
              <a:latin typeface="Segoe UI" pitchFamily="34" charset="0"/>
              <a:ea typeface="Segoe UI" pitchFamily="34" charset="0"/>
              <a:cs typeface="Segoe UI" pitchFamily="34" charset="0"/>
            </a:endParaRPr>
          </a:p>
        </p:txBody>
      </p:sp>
      <p:sp>
        <p:nvSpPr>
          <p:cNvPr id="33" name="TextBox 32">
            <a:extLst>
              <a:ext uri="{FF2B5EF4-FFF2-40B4-BE49-F238E27FC236}">
                <a16:creationId xmlns:a16="http://schemas.microsoft.com/office/drawing/2014/main" xmlns="" id="{9E9A136D-3A19-4212-8781-0FBDB2BFF7A4}"/>
              </a:ext>
            </a:extLst>
          </p:cNvPr>
          <p:cNvSpPr txBox="1"/>
          <p:nvPr/>
        </p:nvSpPr>
        <p:spPr>
          <a:xfrm>
            <a:off x="6280534" y="2642921"/>
            <a:ext cx="1196758" cy="584775"/>
          </a:xfrm>
          <a:prstGeom prst="rect">
            <a:avLst/>
          </a:prstGeom>
          <a:noFill/>
        </p:spPr>
        <p:txBody>
          <a:bodyPr wrap="square" rtlCol="0">
            <a:spAutoFit/>
          </a:bodyPr>
          <a:lstStyle/>
          <a:p>
            <a:r>
              <a:rPr lang="en-IN" sz="1600" dirty="0">
                <a:solidFill>
                  <a:srgbClr val="000000"/>
                </a:solidFill>
                <a:latin typeface="Segoe UI" pitchFamily="34" charset="0"/>
                <a:ea typeface="Segoe UI" pitchFamily="34" charset="0"/>
                <a:cs typeface="Segoe UI" pitchFamily="34" charset="0"/>
              </a:rPr>
              <a:t>Daily/ Weekly</a:t>
            </a:r>
            <a:endParaRPr lang="en-US" sz="1600" dirty="0">
              <a:solidFill>
                <a:srgbClr val="000000"/>
              </a:solidFill>
              <a:latin typeface="Segoe UI" pitchFamily="34" charset="0"/>
              <a:ea typeface="Segoe UI" pitchFamily="34" charset="0"/>
              <a:cs typeface="Segoe UI" pitchFamily="34" charset="0"/>
            </a:endParaRPr>
          </a:p>
        </p:txBody>
      </p:sp>
      <p:sp>
        <p:nvSpPr>
          <p:cNvPr id="35" name="TextBox 34">
            <a:extLst>
              <a:ext uri="{FF2B5EF4-FFF2-40B4-BE49-F238E27FC236}">
                <a16:creationId xmlns:a16="http://schemas.microsoft.com/office/drawing/2014/main" xmlns="" id="{5DBBD838-7B5C-44A0-9CAE-3DC800B917A5}"/>
              </a:ext>
            </a:extLst>
          </p:cNvPr>
          <p:cNvSpPr txBox="1"/>
          <p:nvPr/>
        </p:nvSpPr>
        <p:spPr>
          <a:xfrm>
            <a:off x="6270580" y="3861875"/>
            <a:ext cx="1196758" cy="338554"/>
          </a:xfrm>
          <a:prstGeom prst="rect">
            <a:avLst/>
          </a:prstGeom>
          <a:noFill/>
        </p:spPr>
        <p:txBody>
          <a:bodyPr wrap="square" rtlCol="0">
            <a:spAutoFit/>
          </a:bodyPr>
          <a:lstStyle/>
          <a:p>
            <a:r>
              <a:rPr lang="en-IN" sz="1600" dirty="0">
                <a:solidFill>
                  <a:srgbClr val="000000"/>
                </a:solidFill>
                <a:latin typeface="Segoe UI" pitchFamily="34" charset="0"/>
                <a:ea typeface="Segoe UI" pitchFamily="34" charset="0"/>
                <a:cs typeface="Segoe UI" pitchFamily="34" charset="0"/>
              </a:rPr>
              <a:t>Daily</a:t>
            </a:r>
            <a:endParaRPr lang="en-US" sz="1600" dirty="0">
              <a:solidFill>
                <a:srgbClr val="000000"/>
              </a:solidFill>
              <a:latin typeface="Segoe UI" pitchFamily="34" charset="0"/>
              <a:ea typeface="Segoe UI" pitchFamily="34" charset="0"/>
              <a:cs typeface="Segoe UI" pitchFamily="34" charset="0"/>
            </a:endParaRPr>
          </a:p>
        </p:txBody>
      </p:sp>
      <p:sp>
        <p:nvSpPr>
          <p:cNvPr id="36" name="TextBox 35">
            <a:extLst>
              <a:ext uri="{FF2B5EF4-FFF2-40B4-BE49-F238E27FC236}">
                <a16:creationId xmlns:a16="http://schemas.microsoft.com/office/drawing/2014/main" xmlns="" id="{7E1621EE-DF72-45F7-B786-36A0AA8E6489}"/>
              </a:ext>
            </a:extLst>
          </p:cNvPr>
          <p:cNvSpPr txBox="1"/>
          <p:nvPr/>
        </p:nvSpPr>
        <p:spPr>
          <a:xfrm>
            <a:off x="6270580" y="4926995"/>
            <a:ext cx="1196758" cy="338554"/>
          </a:xfrm>
          <a:prstGeom prst="rect">
            <a:avLst/>
          </a:prstGeom>
          <a:noFill/>
        </p:spPr>
        <p:txBody>
          <a:bodyPr wrap="square" rtlCol="0">
            <a:spAutoFit/>
          </a:bodyPr>
          <a:lstStyle/>
          <a:p>
            <a:r>
              <a:rPr lang="en-IN" sz="1600" dirty="0">
                <a:solidFill>
                  <a:srgbClr val="000000"/>
                </a:solidFill>
                <a:latin typeface="Segoe UI" pitchFamily="34" charset="0"/>
                <a:ea typeface="Segoe UI" pitchFamily="34" charset="0"/>
                <a:cs typeface="Segoe UI" pitchFamily="34" charset="0"/>
              </a:rPr>
              <a:t>Hourly</a:t>
            </a:r>
            <a:endParaRPr lang="en-US" sz="1600" dirty="0">
              <a:solidFill>
                <a:srgbClr val="000000"/>
              </a:solidFill>
              <a:latin typeface="Segoe UI" pitchFamily="34" charset="0"/>
              <a:ea typeface="Segoe UI" pitchFamily="34" charset="0"/>
              <a:cs typeface="Segoe UI" pitchFamily="34" charset="0"/>
            </a:endParaRPr>
          </a:p>
        </p:txBody>
      </p:sp>
      <p:sp>
        <p:nvSpPr>
          <p:cNvPr id="37" name="TextBox 36">
            <a:extLst>
              <a:ext uri="{FF2B5EF4-FFF2-40B4-BE49-F238E27FC236}">
                <a16:creationId xmlns:a16="http://schemas.microsoft.com/office/drawing/2014/main" xmlns="" id="{5D645C38-4E26-4477-9506-E414AFBB994C}"/>
              </a:ext>
            </a:extLst>
          </p:cNvPr>
          <p:cNvSpPr txBox="1"/>
          <p:nvPr/>
        </p:nvSpPr>
        <p:spPr>
          <a:xfrm>
            <a:off x="6225809" y="5923698"/>
            <a:ext cx="1196758" cy="584775"/>
          </a:xfrm>
          <a:prstGeom prst="rect">
            <a:avLst/>
          </a:prstGeom>
          <a:noFill/>
        </p:spPr>
        <p:txBody>
          <a:bodyPr wrap="square" rtlCol="0">
            <a:spAutoFit/>
          </a:bodyPr>
          <a:lstStyle/>
          <a:p>
            <a:r>
              <a:rPr lang="en-IN" sz="1600" dirty="0">
                <a:solidFill>
                  <a:srgbClr val="000000"/>
                </a:solidFill>
                <a:latin typeface="Segoe UI" pitchFamily="34" charset="0"/>
                <a:ea typeface="Segoe UI" pitchFamily="34" charset="0"/>
                <a:cs typeface="Segoe UI" pitchFamily="34" charset="0"/>
              </a:rPr>
              <a:t>Near real time</a:t>
            </a:r>
            <a:endParaRPr lang="en-US" sz="1600" dirty="0">
              <a:solidFill>
                <a:srgbClr val="000000"/>
              </a:solidFill>
              <a:latin typeface="Segoe UI" pitchFamily="34" charset="0"/>
              <a:ea typeface="Segoe UI" pitchFamily="34" charset="0"/>
              <a:cs typeface="Segoe UI" pitchFamily="34" charset="0"/>
            </a:endParaRPr>
          </a:p>
        </p:txBody>
      </p:sp>
      <p:sp>
        <p:nvSpPr>
          <p:cNvPr id="39" name="Rectangle 38">
            <a:extLst>
              <a:ext uri="{FF2B5EF4-FFF2-40B4-BE49-F238E27FC236}">
                <a16:creationId xmlns:a16="http://schemas.microsoft.com/office/drawing/2014/main" xmlns="" id="{01340EB4-C5C8-41A5-89C7-9316204FADCA}"/>
              </a:ext>
            </a:extLst>
          </p:cNvPr>
          <p:cNvSpPr/>
          <p:nvPr/>
        </p:nvSpPr>
        <p:spPr>
          <a:xfrm>
            <a:off x="7555903" y="2432085"/>
            <a:ext cx="4322618" cy="1005840"/>
          </a:xfrm>
          <a:prstGeom prst="rect">
            <a:avLst/>
          </a:prstGeom>
          <a:noFill/>
          <a:ln w="12700" cap="flat" cmpd="sng" algn="ctr">
            <a:solidFill>
              <a:srgbClr val="FFFFFF">
                <a:lumMod val="50000"/>
              </a:srgbClr>
            </a:solidFill>
            <a:prstDash val="dash"/>
            <a:miter lim="800000"/>
          </a:ln>
          <a:effectLst/>
        </p:spPr>
        <p:txBody>
          <a:bodyPr rtlCol="0" anchor="ctr"/>
          <a:lstStyle/>
          <a:p>
            <a:pPr lvl="0" algn="ctr"/>
            <a:r>
              <a:rPr lang="en-IN" sz="1400" kern="0" dirty="0">
                <a:solidFill>
                  <a:schemeClr val="tx2"/>
                </a:solidFill>
                <a:latin typeface="Segoe UI" pitchFamily="34" charset="0"/>
                <a:ea typeface="Segoe UI" pitchFamily="34" charset="0"/>
                <a:cs typeface="Segoe UI" pitchFamily="34" charset="0"/>
              </a:rPr>
              <a:t>Benchmark analyst accuracy, identify any underlying bias in ratings and recommendations and correct for bias in portfolio prediction models</a:t>
            </a:r>
            <a:endParaRPr kumimoji="0" lang="en-US" sz="1400" b="0" i="0" u="none" strike="noStrike" kern="0" cap="none" spc="0" normalizeH="0" baseline="0" noProof="0" dirty="0">
              <a:ln>
                <a:noFill/>
              </a:ln>
              <a:solidFill>
                <a:schemeClr val="tx2"/>
              </a:solidFill>
              <a:effectLst/>
              <a:uLnTx/>
              <a:uFillTx/>
              <a:latin typeface="Segoe UI" pitchFamily="34" charset="0"/>
              <a:ea typeface="Segoe UI" pitchFamily="34" charset="0"/>
              <a:cs typeface="Segoe UI" pitchFamily="34" charset="0"/>
            </a:endParaRPr>
          </a:p>
        </p:txBody>
      </p:sp>
      <p:sp>
        <p:nvSpPr>
          <p:cNvPr id="4" name="Rectangle 3">
            <a:extLst>
              <a:ext uri="{FF2B5EF4-FFF2-40B4-BE49-F238E27FC236}">
                <a16:creationId xmlns:a16="http://schemas.microsoft.com/office/drawing/2014/main" xmlns="" id="{061F94CE-0AAB-4CEB-BC22-E7028662C4AE}"/>
              </a:ext>
            </a:extLst>
          </p:cNvPr>
          <p:cNvSpPr/>
          <p:nvPr/>
        </p:nvSpPr>
        <p:spPr>
          <a:xfrm>
            <a:off x="2628966" y="729278"/>
            <a:ext cx="1946707" cy="3717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egoe UI Semibold" panose="020B0702040204020203" pitchFamily="34" charset="0"/>
              </a:rPr>
              <a:t>Data Sources</a:t>
            </a:r>
            <a:endParaRPr lang="en-US" dirty="0">
              <a:latin typeface="Segoe UI Semibold" panose="020B0702040204020203" pitchFamily="34" charset="0"/>
            </a:endParaRPr>
          </a:p>
        </p:txBody>
      </p:sp>
      <p:sp>
        <p:nvSpPr>
          <p:cNvPr id="40" name="Rectangle 39">
            <a:extLst>
              <a:ext uri="{FF2B5EF4-FFF2-40B4-BE49-F238E27FC236}">
                <a16:creationId xmlns:a16="http://schemas.microsoft.com/office/drawing/2014/main" xmlns="" id="{7C062737-013C-4FB1-971F-1857524A9D68}"/>
              </a:ext>
            </a:extLst>
          </p:cNvPr>
          <p:cNvSpPr/>
          <p:nvPr/>
        </p:nvSpPr>
        <p:spPr>
          <a:xfrm>
            <a:off x="8459347" y="726246"/>
            <a:ext cx="2515727" cy="3717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egoe UI Semibold" panose="020B0702040204020203" pitchFamily="34" charset="0"/>
              </a:rPr>
              <a:t>Sample Use Cases</a:t>
            </a:r>
            <a:endParaRPr lang="en-US" dirty="0">
              <a:latin typeface="Segoe UI Semibold" panose="020B0702040204020203" pitchFamily="34" charset="0"/>
            </a:endParaRPr>
          </a:p>
        </p:txBody>
      </p:sp>
    </p:spTree>
    <p:extLst>
      <p:ext uri="{BB962C8B-B14F-4D97-AF65-F5344CB8AC3E}">
        <p14:creationId xmlns:p14="http://schemas.microsoft.com/office/powerpoint/2010/main" val="1400601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2C8A91-067D-4F1D-8838-807A999398B2}"/>
              </a:ext>
            </a:extLst>
          </p:cNvPr>
          <p:cNvSpPr>
            <a:spLocks noGrp="1"/>
          </p:cNvSpPr>
          <p:nvPr>
            <p:ph type="title"/>
          </p:nvPr>
        </p:nvSpPr>
        <p:spPr>
          <a:xfrm>
            <a:off x="555839" y="2766559"/>
            <a:ext cx="8581818" cy="1015663"/>
          </a:xfrm>
        </p:spPr>
        <p:txBody>
          <a:bodyPr/>
          <a:lstStyle/>
          <a:p>
            <a:r>
              <a:rPr lang="en-IN" dirty="0" smtClean="0"/>
              <a:t>CPG F&amp;B Analysis  - Approach</a:t>
            </a:r>
            <a:endParaRPr lang="en-US" dirty="0"/>
          </a:p>
        </p:txBody>
      </p:sp>
    </p:spTree>
    <p:extLst>
      <p:ext uri="{BB962C8B-B14F-4D97-AF65-F5344CB8AC3E}">
        <p14:creationId xmlns:p14="http://schemas.microsoft.com/office/powerpoint/2010/main" val="4194078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543" y="98444"/>
            <a:ext cx="4686629" cy="430887"/>
          </a:xfrm>
        </p:spPr>
        <p:txBody>
          <a:bodyPr>
            <a:normAutofit/>
          </a:bodyPr>
          <a:lstStyle/>
          <a:p>
            <a:r>
              <a:rPr lang="en-US" dirty="0" smtClean="0"/>
              <a:t>CPG F&amp;B - Impact drivers</a:t>
            </a:r>
            <a:endParaRPr lang="en-US" dirty="0"/>
          </a:p>
        </p:txBody>
      </p:sp>
      <p:sp>
        <p:nvSpPr>
          <p:cNvPr id="41" name="Parallelogram 40"/>
          <p:cNvSpPr/>
          <p:nvPr/>
        </p:nvSpPr>
        <p:spPr>
          <a:xfrm rot="5400000" flipV="1">
            <a:off x="10173914" y="1917804"/>
            <a:ext cx="1126908" cy="269817"/>
          </a:xfrm>
          <a:prstGeom prst="parallelogram">
            <a:avLst>
              <a:gd name="adj" fmla="val 66077"/>
            </a:avLst>
          </a:prstGeom>
          <a:solidFill>
            <a:srgbClr val="2856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Segoe UI" panose="020B0502040204020203" pitchFamily="34" charset="0"/>
              <a:ea typeface="Segoe UI" panose="020B0502040204020203" pitchFamily="34" charset="0"/>
              <a:cs typeface="Segoe UI" panose="020B0502040204020203" pitchFamily="34" charset="0"/>
            </a:endParaRPr>
          </a:p>
        </p:txBody>
      </p:sp>
      <p:sp>
        <p:nvSpPr>
          <p:cNvPr id="42" name="Rectangle 41"/>
          <p:cNvSpPr/>
          <p:nvPr/>
        </p:nvSpPr>
        <p:spPr>
          <a:xfrm>
            <a:off x="7624636" y="2508095"/>
            <a:ext cx="2887380" cy="3834107"/>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243840" rIns="243840" bIns="243840" numCol="1" spcCol="1270" anchor="t" anchorCtr="0">
            <a:noAutofit/>
          </a:bodyPr>
          <a:lstStyle/>
          <a:p>
            <a:pPr defTabSz="888978">
              <a:lnSpc>
                <a:spcPct val="90000"/>
              </a:lnSpc>
              <a:spcBef>
                <a:spcPct val="0"/>
              </a:spcBef>
              <a:spcAft>
                <a:spcPts val="267"/>
              </a:spcAft>
            </a:pPr>
            <a:endParaRPr lang="en-US" sz="1467"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3" name="Rectangle 42"/>
          <p:cNvSpPr/>
          <p:nvPr/>
        </p:nvSpPr>
        <p:spPr>
          <a:xfrm>
            <a:off x="7621911" y="1474298"/>
            <a:ext cx="3250363" cy="1041824"/>
          </a:xfrm>
          <a:prstGeom prst="rect">
            <a:avLst/>
          </a:prstGeom>
          <a:solidFill>
            <a:srgbClr val="318B67"/>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304800" rIns="243840" bIns="304800" numCol="1" spcCol="1270" anchor="t" anchorCtr="0">
            <a:spAutoFit/>
          </a:bodyPr>
          <a:lstStyle/>
          <a:p>
            <a:pPr defTabSz="888978">
              <a:lnSpc>
                <a:spcPct val="90000"/>
              </a:lnSpc>
              <a:spcBef>
                <a:spcPct val="0"/>
              </a:spcBef>
              <a:spcAft>
                <a:spcPts val="267"/>
              </a:spcAft>
            </a:pPr>
            <a:r>
              <a:rPr lang="en-US" sz="1400" b="1" dirty="0" smtClean="0">
                <a:solidFill>
                  <a:srgbClr val="FFFFFF"/>
                </a:solidFill>
                <a:latin typeface="Segoe UI" panose="020B0502040204020203" pitchFamily="34" charset="0"/>
                <a:ea typeface="Segoe UI" panose="020B0502040204020203" pitchFamily="34" charset="0"/>
                <a:cs typeface="Segoe UI" panose="020B0502040204020203" pitchFamily="34" charset="0"/>
              </a:rPr>
              <a:t>Customer Experience Impact</a:t>
            </a:r>
          </a:p>
          <a:p>
            <a:pPr defTabSz="888978">
              <a:lnSpc>
                <a:spcPct val="90000"/>
              </a:lnSpc>
              <a:spcBef>
                <a:spcPct val="0"/>
              </a:spcBef>
              <a:spcAft>
                <a:spcPts val="267"/>
              </a:spcAft>
            </a:pPr>
            <a:r>
              <a:rPr lang="en-US" sz="1400" b="1" dirty="0" smtClean="0">
                <a:solidFill>
                  <a:srgbClr val="FFFFFF"/>
                </a:solidFill>
                <a:latin typeface="Segoe UI" panose="020B0502040204020203" pitchFamily="34" charset="0"/>
                <a:ea typeface="Segoe UI" panose="020B0502040204020203" pitchFamily="34" charset="0"/>
                <a:cs typeface="Segoe UI" panose="020B0502040204020203" pitchFamily="34" charset="0"/>
              </a:rPr>
              <a:t> Index</a:t>
            </a:r>
            <a:endParaRPr lang="en-US" sz="1400" b="1"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44" name="Rectangle 43"/>
          <p:cNvSpPr/>
          <p:nvPr/>
        </p:nvSpPr>
        <p:spPr>
          <a:xfrm>
            <a:off x="7637951" y="4688719"/>
            <a:ext cx="2874065" cy="440120"/>
          </a:xfrm>
          <a:prstGeom prst="rect">
            <a:avLst/>
          </a:prstGeom>
          <a:solidFill>
            <a:schemeClr val="tx1">
              <a:lumMod val="75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Touchpoint trends</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5" name="Parallelogram 44"/>
          <p:cNvSpPr/>
          <p:nvPr/>
        </p:nvSpPr>
        <p:spPr>
          <a:xfrm rot="5400000" flipV="1">
            <a:off x="7193369" y="1724532"/>
            <a:ext cx="1126907" cy="269817"/>
          </a:xfrm>
          <a:prstGeom prst="parallelogram">
            <a:avLst>
              <a:gd name="adj" fmla="val 66077"/>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Segoe UI" panose="020B0502040204020203" pitchFamily="34" charset="0"/>
              <a:ea typeface="Segoe UI" panose="020B0502040204020203" pitchFamily="34" charset="0"/>
              <a:cs typeface="Segoe UI" panose="020B0502040204020203" pitchFamily="34" charset="0"/>
            </a:endParaRPr>
          </a:p>
        </p:txBody>
      </p:sp>
      <p:sp>
        <p:nvSpPr>
          <p:cNvPr id="46" name="Rectangle 45"/>
          <p:cNvSpPr/>
          <p:nvPr/>
        </p:nvSpPr>
        <p:spPr>
          <a:xfrm>
            <a:off x="4640094" y="2224991"/>
            <a:ext cx="2887377" cy="3974101"/>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243840" rIns="243840" bIns="243840" numCol="1" spcCol="1270" anchor="t" anchorCtr="0">
            <a:noAutofit/>
          </a:bodyPr>
          <a:lstStyle/>
          <a:p>
            <a:pPr defTabSz="888978">
              <a:lnSpc>
                <a:spcPct val="90000"/>
              </a:lnSpc>
              <a:spcBef>
                <a:spcPct val="0"/>
              </a:spcBef>
              <a:spcAft>
                <a:spcPts val="267"/>
              </a:spcAft>
            </a:pPr>
            <a:endParaRPr lang="en-US" sz="1467"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7" name="Rectangle 46"/>
          <p:cNvSpPr/>
          <p:nvPr/>
        </p:nvSpPr>
        <p:spPr>
          <a:xfrm>
            <a:off x="4641365" y="1292694"/>
            <a:ext cx="3250363" cy="809452"/>
          </a:xfrm>
          <a:prstGeom prst="rect">
            <a:avLst/>
          </a:prstGeom>
          <a:solidFill>
            <a:schemeClr val="accent2">
              <a:lumMod val="5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304800" rIns="243840" bIns="304800" numCol="1" spcCol="1270" anchor="t" anchorCtr="0">
            <a:spAutoFit/>
          </a:bodyPr>
          <a:lstStyle/>
          <a:p>
            <a:pPr defTabSz="888978">
              <a:lnSpc>
                <a:spcPct val="90000"/>
              </a:lnSpc>
              <a:spcBef>
                <a:spcPct val="0"/>
              </a:spcBef>
              <a:spcAft>
                <a:spcPts val="267"/>
              </a:spcAft>
            </a:pPr>
            <a:r>
              <a:rPr lang="en-US" sz="1400" b="1" dirty="0" smtClean="0">
                <a:solidFill>
                  <a:srgbClr val="FFFFFF"/>
                </a:solidFill>
                <a:latin typeface="Segoe UI" panose="020B0502040204020203" pitchFamily="34" charset="0"/>
                <a:ea typeface="Segoe UI" panose="020B0502040204020203" pitchFamily="34" charset="0"/>
                <a:cs typeface="Segoe UI" panose="020B0502040204020203" pitchFamily="34" charset="0"/>
              </a:rPr>
              <a:t>Supply impact index </a:t>
            </a:r>
            <a:endParaRPr lang="en-US" sz="1400" b="1"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48" name="Rectangle 47"/>
          <p:cNvSpPr/>
          <p:nvPr/>
        </p:nvSpPr>
        <p:spPr>
          <a:xfrm>
            <a:off x="4641366" y="4493786"/>
            <a:ext cx="2887377" cy="440120"/>
          </a:xfrm>
          <a:prstGeom prst="rect">
            <a:avLst/>
          </a:prstGeom>
          <a:solidFill>
            <a:schemeClr val="tx1">
              <a:lumMod val="75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Labor market</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9" name="Rectangle 48"/>
          <p:cNvSpPr/>
          <p:nvPr/>
        </p:nvSpPr>
        <p:spPr>
          <a:xfrm>
            <a:off x="1655579" y="1991285"/>
            <a:ext cx="2892456" cy="3874931"/>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243840" rIns="243840" bIns="243840" numCol="1" spcCol="1270" anchor="t" anchorCtr="0">
            <a:noAutofit/>
          </a:bodyPr>
          <a:lstStyle/>
          <a:p>
            <a:pPr defTabSz="888978">
              <a:lnSpc>
                <a:spcPct val="90000"/>
              </a:lnSpc>
              <a:spcBef>
                <a:spcPct val="0"/>
              </a:spcBef>
              <a:spcAft>
                <a:spcPts val="267"/>
              </a:spcAft>
            </a:pPr>
            <a:endParaRPr lang="en-US" sz="1467"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50" name="Rectangle 49">
            <a:hlinkClick r:id="" action="ppaction://noaction"/>
          </p:cNvPr>
          <p:cNvSpPr/>
          <p:nvPr/>
        </p:nvSpPr>
        <p:spPr>
          <a:xfrm>
            <a:off x="1655579" y="4332406"/>
            <a:ext cx="2892456" cy="440120"/>
          </a:xfrm>
          <a:prstGeom prst="rect">
            <a:avLst/>
          </a:prstGeom>
          <a:solidFill>
            <a:schemeClr val="tx1">
              <a:lumMod val="75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Shifting Consumption patterns </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64" name="Parallelogram 63"/>
          <p:cNvSpPr/>
          <p:nvPr/>
        </p:nvSpPr>
        <p:spPr>
          <a:xfrm rot="5400000" flipV="1">
            <a:off x="4212822" y="1542928"/>
            <a:ext cx="1126908" cy="269817"/>
          </a:xfrm>
          <a:prstGeom prst="parallelogram">
            <a:avLst>
              <a:gd name="adj" fmla="val 66077"/>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Segoe UI" panose="020B0502040204020203" pitchFamily="34" charset="0"/>
              <a:ea typeface="Segoe UI" panose="020B0502040204020203" pitchFamily="34" charset="0"/>
              <a:cs typeface="Segoe UI" panose="020B0502040204020203" pitchFamily="34" charset="0"/>
            </a:endParaRPr>
          </a:p>
        </p:txBody>
      </p:sp>
      <p:sp>
        <p:nvSpPr>
          <p:cNvPr id="68" name="Rectangle 67"/>
          <p:cNvSpPr/>
          <p:nvPr/>
        </p:nvSpPr>
        <p:spPr>
          <a:xfrm>
            <a:off x="1660820" y="1111090"/>
            <a:ext cx="3250363" cy="809452"/>
          </a:xfrm>
          <a:prstGeom prst="rect">
            <a:avLst/>
          </a:prstGeom>
          <a:solidFill>
            <a:schemeClr val="accent1"/>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04800" rIns="243840" bIns="304800" numCol="1" spcCol="1270" anchor="t" anchorCtr="0">
            <a:spAutoFit/>
          </a:bodyPr>
          <a:lstStyle/>
          <a:p>
            <a:pPr defTabSz="888978">
              <a:lnSpc>
                <a:spcPct val="90000"/>
              </a:lnSpc>
              <a:spcBef>
                <a:spcPct val="0"/>
              </a:spcBef>
              <a:spcAft>
                <a:spcPts val="267"/>
              </a:spcAft>
            </a:pPr>
            <a:r>
              <a:rPr lang="en-US" sz="1400" b="1" dirty="0" smtClean="0">
                <a:solidFill>
                  <a:srgbClr val="FFFFFF"/>
                </a:solidFill>
                <a:latin typeface="Segoe UI" panose="020B0502040204020203" pitchFamily="34" charset="0"/>
                <a:ea typeface="Segoe UI" panose="020B0502040204020203" pitchFamily="34" charset="0"/>
                <a:cs typeface="Segoe UI" panose="020B0502040204020203" pitchFamily="34" charset="0"/>
              </a:rPr>
              <a:t>Demand Impact index</a:t>
            </a:r>
            <a:endParaRPr lang="en-US" sz="1400" b="1"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a:hlinkClick r:id="" action="ppaction://noaction"/>
            <a:extLst>
              <a:ext uri="{FF2B5EF4-FFF2-40B4-BE49-F238E27FC236}">
                <a16:creationId xmlns:a16="http://schemas.microsoft.com/office/drawing/2014/main" xmlns="" id="{3FD961AC-C754-461F-BC62-A6CC7E92B0C3}"/>
              </a:ext>
            </a:extLst>
          </p:cNvPr>
          <p:cNvSpPr/>
          <p:nvPr/>
        </p:nvSpPr>
        <p:spPr>
          <a:xfrm>
            <a:off x="1655579" y="3270212"/>
            <a:ext cx="2892456" cy="440120"/>
          </a:xfrm>
          <a:prstGeom prst="rect">
            <a:avLst/>
          </a:prstGeom>
          <a:solidFill>
            <a:schemeClr val="tx1">
              <a:lumMod val="75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Demand volatility</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Rectangle 37">
            <a:hlinkClick r:id="" action="ppaction://noaction"/>
            <a:extLst>
              <a:ext uri="{FF2B5EF4-FFF2-40B4-BE49-F238E27FC236}">
                <a16:creationId xmlns:a16="http://schemas.microsoft.com/office/drawing/2014/main" xmlns="" id="{850630F8-4A6F-4F2B-BDB3-02BA7F9D8044}"/>
              </a:ext>
            </a:extLst>
          </p:cNvPr>
          <p:cNvSpPr/>
          <p:nvPr/>
        </p:nvSpPr>
        <p:spPr>
          <a:xfrm>
            <a:off x="1660434" y="2224992"/>
            <a:ext cx="2892456" cy="440120"/>
          </a:xfrm>
          <a:prstGeom prst="rect">
            <a:avLst/>
          </a:prstGeom>
          <a:solidFill>
            <a:schemeClr val="tx1">
              <a:lumMod val="75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Demand size</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Rectangle 38">
            <a:extLst>
              <a:ext uri="{FF2B5EF4-FFF2-40B4-BE49-F238E27FC236}">
                <a16:creationId xmlns:a16="http://schemas.microsoft.com/office/drawing/2014/main" xmlns="" id="{C51A3E72-3094-477A-891C-5286AA7F6356}"/>
              </a:ext>
            </a:extLst>
          </p:cNvPr>
          <p:cNvSpPr/>
          <p:nvPr/>
        </p:nvSpPr>
        <p:spPr>
          <a:xfrm>
            <a:off x="4636511" y="3501904"/>
            <a:ext cx="2887377" cy="440120"/>
          </a:xfrm>
          <a:prstGeom prst="rect">
            <a:avLst/>
          </a:prstGeom>
          <a:solidFill>
            <a:schemeClr val="tx1">
              <a:lumMod val="75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Logistic cost</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0" name="Rectangle 39">
            <a:extLst>
              <a:ext uri="{FF2B5EF4-FFF2-40B4-BE49-F238E27FC236}">
                <a16:creationId xmlns:a16="http://schemas.microsoft.com/office/drawing/2014/main" xmlns="" id="{559B7BB9-A5F9-440A-9AEC-FC3E6FDA2EC6}"/>
              </a:ext>
            </a:extLst>
          </p:cNvPr>
          <p:cNvSpPr/>
          <p:nvPr/>
        </p:nvSpPr>
        <p:spPr>
          <a:xfrm>
            <a:off x="4646056" y="2510022"/>
            <a:ext cx="2887377" cy="440120"/>
          </a:xfrm>
          <a:prstGeom prst="rect">
            <a:avLst/>
          </a:prstGeom>
          <a:solidFill>
            <a:schemeClr val="tx1">
              <a:lumMod val="75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Ingredient cost</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51" name="Rectangle 50">
            <a:extLst>
              <a:ext uri="{FF2B5EF4-FFF2-40B4-BE49-F238E27FC236}">
                <a16:creationId xmlns:a16="http://schemas.microsoft.com/office/drawing/2014/main" xmlns="" id="{E21A194B-5720-4DFC-BD2A-FE1F574AE10C}"/>
              </a:ext>
            </a:extLst>
          </p:cNvPr>
          <p:cNvSpPr/>
          <p:nvPr/>
        </p:nvSpPr>
        <p:spPr>
          <a:xfrm>
            <a:off x="7637951" y="3735319"/>
            <a:ext cx="2887380" cy="440120"/>
          </a:xfrm>
          <a:prstGeom prst="rect">
            <a:avLst/>
          </a:prstGeom>
          <a:solidFill>
            <a:schemeClr val="tx1">
              <a:lumMod val="75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Perception Analysis</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xmlns="" id="{43704D53-0A41-4561-9128-FB86EA9ECDFD}"/>
              </a:ext>
            </a:extLst>
          </p:cNvPr>
          <p:cNvSpPr/>
          <p:nvPr/>
        </p:nvSpPr>
        <p:spPr>
          <a:xfrm>
            <a:off x="7637951" y="2786814"/>
            <a:ext cx="2887380" cy="440120"/>
          </a:xfrm>
          <a:prstGeom prst="rect">
            <a:avLst/>
          </a:prstGeom>
          <a:solidFill>
            <a:schemeClr val="tx1">
              <a:lumMod val="75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Lifestyle trends</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53" name="Picture 10" descr="Image result for red carpet icon">
            <a:extLst>
              <a:ext uri="{FF2B5EF4-FFF2-40B4-BE49-F238E27FC236}">
                <a16:creationId xmlns:a16="http://schemas.microsoft.com/office/drawing/2014/main" xmlns="" id="{C31B2977-1A52-4A3C-B097-01232EA99A9F}"/>
              </a:ext>
            </a:extLst>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8183" y="4683824"/>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2" descr="Related image">
            <a:extLst>
              <a:ext uri="{FF2B5EF4-FFF2-40B4-BE49-F238E27FC236}">
                <a16:creationId xmlns:a16="http://schemas.microsoft.com/office/drawing/2014/main" xmlns="" id="{A91DF0D8-8F3B-4C84-8126-4681CF0F170E}"/>
              </a:ext>
            </a:extLst>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5152" y="2535456"/>
            <a:ext cx="396000" cy="396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Image result for weak signal">
            <a:extLst>
              <a:ext uri="{FF2B5EF4-FFF2-40B4-BE49-F238E27FC236}">
                <a16:creationId xmlns:a16="http://schemas.microsoft.com/office/drawing/2014/main" xmlns="" id="{22012EFC-3A08-4EA7-96BB-83FD72D29D3F}"/>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129887" y="7793314"/>
            <a:ext cx="94798" cy="9479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Image result for cart">
            <a:extLst>
              <a:ext uri="{FF2B5EF4-FFF2-40B4-BE49-F238E27FC236}">
                <a16:creationId xmlns:a16="http://schemas.microsoft.com/office/drawing/2014/main" xmlns="" id="{6106DE62-06C0-4842-A299-1A56A12F2656}"/>
              </a:ext>
            </a:extLst>
          </p:cNvPr>
          <p:cNvPicPr>
            <a:picLocks noChangeAspect="1" noChangeArrowheads="1"/>
          </p:cNvPicPr>
          <p:nvPr/>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46190" y="2275867"/>
            <a:ext cx="3008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Image result for influencer icon">
            <a:extLst>
              <a:ext uri="{FF2B5EF4-FFF2-40B4-BE49-F238E27FC236}">
                <a16:creationId xmlns:a16="http://schemas.microsoft.com/office/drawing/2014/main" xmlns="" id="{15015F1B-57A9-444E-9999-B8B19191B150}"/>
              </a:ext>
            </a:extLst>
          </p:cNvPr>
          <p:cNvPicPr>
            <a:picLocks noChangeAspect="1" noChangeArrowheads="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9521" y="438631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0" descr="Image result for campaign">
            <a:extLst>
              <a:ext uri="{FF2B5EF4-FFF2-40B4-BE49-F238E27FC236}">
                <a16:creationId xmlns:a16="http://schemas.microsoft.com/office/drawing/2014/main" xmlns="" id="{751074C7-8D34-4BFF-9B53-F25055AF164F}"/>
              </a:ext>
            </a:extLst>
          </p:cNvPr>
          <p:cNvPicPr>
            <a:picLocks noChangeAspect="1" noChangeArrowheads="1"/>
          </p:cNvPicPr>
          <p:nvPr/>
        </p:nvPicPr>
        <p:blipFill>
          <a:blip r:embed="rId10" cstate="print">
            <a:duotone>
              <a:schemeClr val="accent1">
                <a:shade val="45000"/>
                <a:satMod val="135000"/>
              </a:schemeClr>
              <a:prstClr val="white"/>
            </a:duotone>
            <a:extLst>
              <a:ext uri="{BEBA8EAE-BF5A-486C-A8C5-ECC9F3942E4B}">
                <a14:imgProps xmlns:a14="http://schemas.microsoft.com/office/drawing/2010/main">
                  <a14:imgLayer r:embed="rId11">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83359" y="3753209"/>
            <a:ext cx="680233" cy="432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rand icon">
            <a:extLst>
              <a:ext uri="{FF2B5EF4-FFF2-40B4-BE49-F238E27FC236}">
                <a16:creationId xmlns:a16="http://schemas.microsoft.com/office/drawing/2014/main" xmlns="" id="{C572E6D4-4B09-42A5-A7FB-1BAA789AA9DA}"/>
              </a:ext>
            </a:extLst>
          </p:cNvPr>
          <p:cNvPicPr>
            <a:picLocks noChangeAspect="1" noChangeArrowheads="1"/>
          </p:cNvPicPr>
          <p:nvPr/>
        </p:nvPicPr>
        <p:blipFill>
          <a:blip r:embed="rId12" cstate="print">
            <a:lum bright="70000" contrast="-70000"/>
            <a:extLst>
              <a:ext uri="{28A0092B-C50C-407E-A947-70E740481C1C}">
                <a14:useLocalDpi xmlns:a14="http://schemas.microsoft.com/office/drawing/2010/main" val="0"/>
              </a:ext>
            </a:extLst>
          </a:blip>
          <a:srcRect/>
          <a:stretch>
            <a:fillRect/>
          </a:stretch>
        </p:blipFill>
        <p:spPr bwMode="auto">
          <a:xfrm>
            <a:off x="10032739" y="1502388"/>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63D75323-1E8D-494A-8E2F-809F2F8B3576}"/>
              </a:ext>
            </a:extLst>
          </p:cNvPr>
          <p:cNvPicPr>
            <a:picLocks noChangeAspect="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99317" y="1228758"/>
            <a:ext cx="586289" cy="586289"/>
          </a:xfrm>
          <a:prstGeom prst="rect">
            <a:avLst/>
          </a:prstGeom>
        </p:spPr>
      </p:pic>
      <p:pic>
        <p:nvPicPr>
          <p:cNvPr id="1034" name="Picture 10" descr="Image result for trends icon">
            <a:extLst>
              <a:ext uri="{FF2B5EF4-FFF2-40B4-BE49-F238E27FC236}">
                <a16:creationId xmlns:a16="http://schemas.microsoft.com/office/drawing/2014/main" xmlns="" id="{9B6A7CF1-B303-433D-B7E2-8DD6353B8063}"/>
              </a:ext>
            </a:extLst>
          </p:cNvPr>
          <p:cNvPicPr>
            <a:picLocks noChangeAspect="1" noChangeArrowheads="1"/>
          </p:cNvPicPr>
          <p:nvPr/>
        </p:nvPicPr>
        <p:blipFill>
          <a:blip r:embed="rId14"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flipH="1">
            <a:off x="6973696" y="1385706"/>
            <a:ext cx="600993" cy="60099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xmlns="" id="{335C87A3-5DE8-40B0-851D-D409C64E6CD8}"/>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6</a:t>
            </a:fld>
            <a:endParaRPr lang="en-US" dirty="0">
              <a:solidFill>
                <a:prstClr val="black">
                  <a:tint val="75000"/>
                </a:prstClr>
              </a:solidFill>
            </a:endParaRPr>
          </a:p>
        </p:txBody>
      </p:sp>
      <p:pic>
        <p:nvPicPr>
          <p:cNvPr id="35" name="Picture 32" descr="Related image">
            <a:extLst>
              <a:ext uri="{FF2B5EF4-FFF2-40B4-BE49-F238E27FC236}">
                <a16:creationId xmlns:a16="http://schemas.microsoft.com/office/drawing/2014/main" xmlns="" id="{3D21CF89-DDE2-4B07-9AF6-A0C7A8EDCA17}"/>
              </a:ext>
            </a:extLst>
          </p:cNvPr>
          <p:cNvPicPr>
            <a:picLocks noChangeAspect="1" noChangeArrowheads="1"/>
          </p:cNvPicPr>
          <p:nvPr/>
        </p:nvPicPr>
        <p:blipFill>
          <a:blip r:embed="rId15" cstate="print">
            <a:duotone>
              <a:prstClr val="black"/>
              <a:schemeClr val="accent4">
                <a:tint val="45000"/>
                <a:satMod val="400000"/>
              </a:schemeClr>
            </a:duotone>
            <a:extLst>
              <a:ext uri="{BEBA8EAE-BF5A-486C-A8C5-ECC9F3942E4B}">
                <a14:imgProps xmlns:a14="http://schemas.microsoft.com/office/drawing/2010/main">
                  <a14:imgLayer r:embed="rId16">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653984" y="3231319"/>
            <a:ext cx="405685" cy="5040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xmlns="" id="{357B9268-0511-4F9C-A600-EF9CC5F534DC}"/>
              </a:ext>
            </a:extLst>
          </p:cNvPr>
          <p:cNvPicPr>
            <a:picLocks noChangeAspect="1"/>
          </p:cNvPicPr>
          <p:nvPr/>
        </p:nvPicPr>
        <p:blipFill>
          <a:blip r:embed="rId17"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799073" y="3500916"/>
            <a:ext cx="360000" cy="360000"/>
          </a:xfrm>
          <a:prstGeom prst="rect">
            <a:avLst/>
          </a:prstGeom>
        </p:spPr>
      </p:pic>
      <p:pic>
        <p:nvPicPr>
          <p:cNvPr id="1026" name="Picture 2" descr="Image result for experience icon"/>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765723" y="4452738"/>
            <a:ext cx="456041" cy="4560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rand icon"/>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44955" y="2784853"/>
            <a:ext cx="565341" cy="495615"/>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hlinkClick r:id="" action="ppaction://noaction"/>
          </p:cNvPr>
          <p:cNvSpPr/>
          <p:nvPr/>
        </p:nvSpPr>
        <p:spPr>
          <a:xfrm>
            <a:off x="1673509" y="5426096"/>
            <a:ext cx="2892456" cy="440120"/>
          </a:xfrm>
          <a:prstGeom prst="rect">
            <a:avLst/>
          </a:prstGeom>
          <a:solidFill>
            <a:schemeClr val="bg2">
              <a:lumMod val="50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Macroeconomic shifts</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57" name="Rectangle 56">
            <a:hlinkClick r:id="" action="ppaction://noaction"/>
          </p:cNvPr>
          <p:cNvSpPr/>
          <p:nvPr/>
        </p:nvSpPr>
        <p:spPr>
          <a:xfrm>
            <a:off x="4622895" y="5578496"/>
            <a:ext cx="2892456" cy="440120"/>
          </a:xfrm>
          <a:prstGeom prst="rect">
            <a:avLst/>
          </a:prstGeom>
          <a:solidFill>
            <a:schemeClr val="bg2">
              <a:lumMod val="50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Regulations</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59" name="Rectangle 58">
            <a:hlinkClick r:id="" action="ppaction://noaction"/>
          </p:cNvPr>
          <p:cNvSpPr/>
          <p:nvPr/>
        </p:nvSpPr>
        <p:spPr>
          <a:xfrm>
            <a:off x="7666406" y="5730896"/>
            <a:ext cx="2892456" cy="440120"/>
          </a:xfrm>
          <a:prstGeom prst="rect">
            <a:avLst/>
          </a:prstGeom>
          <a:solidFill>
            <a:schemeClr val="bg2">
              <a:lumMod val="50000"/>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1920" tIns="121920" rIns="121920" bIns="121920" numCol="1" spcCol="1270" anchor="t" anchorCtr="0">
            <a:spAutoFit/>
          </a:bodyPr>
          <a:lstStyle/>
          <a:p>
            <a:pPr algn="r" defTabSz="888978">
              <a:lnSpc>
                <a:spcPct val="90000"/>
              </a:lnSpc>
              <a:spcBef>
                <a:spcPct val="0"/>
              </a:spcBef>
              <a:spcAft>
                <a:spcPts val="267"/>
              </a:spcAft>
            </a:pPr>
            <a:r>
              <a:rPr lang="en-US"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Personalization</a:t>
            </a:r>
            <a:endParaRPr 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4835152" y="5637115"/>
            <a:ext cx="319969" cy="318396"/>
          </a:xfrm>
          <a:prstGeom prst="rect">
            <a:avLst/>
          </a:prstGeom>
        </p:spPr>
      </p:pic>
      <p:pic>
        <p:nvPicPr>
          <p:cNvPr id="7" name="Picture 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741889" y="5716749"/>
            <a:ext cx="398294" cy="398294"/>
          </a:xfrm>
          <a:prstGeom prst="rect">
            <a:avLst/>
          </a:prstGeom>
        </p:spPr>
      </p:pic>
      <p:pic>
        <p:nvPicPr>
          <p:cNvPr id="8" name="Picture 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638912" y="5416897"/>
            <a:ext cx="515357" cy="440437"/>
          </a:xfrm>
          <a:prstGeom prst="rect">
            <a:avLst/>
          </a:prstGeom>
        </p:spPr>
      </p:pic>
    </p:spTree>
    <p:extLst>
      <p:ext uri="{BB962C8B-B14F-4D97-AF65-F5344CB8AC3E}">
        <p14:creationId xmlns:p14="http://schemas.microsoft.com/office/powerpoint/2010/main" val="26140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
          <p:cNvSpPr txBox="1"/>
          <p:nvPr/>
        </p:nvSpPr>
        <p:spPr>
          <a:xfrm>
            <a:off x="402321" y="1139736"/>
            <a:ext cx="11705053" cy="5645265"/>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 xmlns:a16="http://schemas.microsoft.com/office/drawing/2014/main" id="{0F0915C7-6AA0-4C7B-84B5-8CD7F32D0F72}"/>
              </a:ext>
            </a:extLst>
          </p:cNvPr>
          <p:cNvSpPr>
            <a:spLocks noGrp="1"/>
          </p:cNvSpPr>
          <p:nvPr>
            <p:ph type="title"/>
          </p:nvPr>
        </p:nvSpPr>
        <p:spPr>
          <a:xfrm>
            <a:off x="115076" y="0"/>
            <a:ext cx="10497506" cy="703385"/>
          </a:xfrm>
        </p:spPr>
        <p:txBody>
          <a:bodyPr>
            <a:normAutofit/>
          </a:bodyPr>
          <a:lstStyle/>
          <a:p>
            <a:r>
              <a:rPr lang="en-IN" dirty="0" smtClean="0"/>
              <a:t>Analytical </a:t>
            </a:r>
            <a:r>
              <a:rPr lang="en-IN" dirty="0"/>
              <a:t>Platform – Snapshot (</a:t>
            </a:r>
            <a:r>
              <a:rPr lang="en-IN" dirty="0" smtClean="0"/>
              <a:t>1/9)</a:t>
            </a:r>
            <a:endParaRPr lang="en-IN" dirty="0"/>
          </a:p>
        </p:txBody>
      </p:sp>
      <p:sp>
        <p:nvSpPr>
          <p:cNvPr id="73" name="Rectangle 72"/>
          <p:cNvSpPr/>
          <p:nvPr/>
        </p:nvSpPr>
        <p:spPr>
          <a:xfrm>
            <a:off x="6106174" y="163487"/>
            <a:ext cx="1301631" cy="387192"/>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Segoe UI" panose="020B0502040204020203" pitchFamily="34" charset="0"/>
                <a:ea typeface="Segoe UI" panose="020B0502040204020203" pitchFamily="34" charset="0"/>
                <a:cs typeface="Segoe UI" panose="020B0502040204020203" pitchFamily="34" charset="0"/>
              </a:rPr>
              <a:t>ILLUSTRATIVE</a:t>
            </a:r>
          </a:p>
        </p:txBody>
      </p:sp>
      <p:sp>
        <p:nvSpPr>
          <p:cNvPr id="53" name="TextBox 4"/>
          <p:cNvSpPr txBox="1"/>
          <p:nvPr/>
        </p:nvSpPr>
        <p:spPr>
          <a:xfrm>
            <a:off x="390838" y="718126"/>
            <a:ext cx="11704180" cy="402450"/>
          </a:xfrm>
          <a:prstGeom prst="rect">
            <a:avLst/>
          </a:prstGeom>
          <a:solidFill>
            <a:schemeClr val="accent1">
              <a:lumMod val="75000"/>
            </a:schemeClr>
          </a:solidFill>
          <a:ln w="9525" cmpd="sng">
            <a:solidFill>
              <a:sysClr val="window" lastClr="FFFFFF">
                <a:shade val="50000"/>
              </a:sysClr>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400"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Fund analysis</a:t>
            </a:r>
            <a:endParaRPr kumimoji="0" lang="en-IN"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25765" y="752349"/>
            <a:ext cx="312573" cy="312573"/>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43247" y="752349"/>
            <a:ext cx="310807" cy="31257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454" y="764582"/>
            <a:ext cx="1543456" cy="348483"/>
          </a:xfrm>
          <a:prstGeom prst="rect">
            <a:avLst/>
          </a:prstGeom>
        </p:spPr>
      </p:pic>
      <p:graphicFrame>
        <p:nvGraphicFramePr>
          <p:cNvPr id="139" name="Table 138">
            <a:extLst>
              <a:ext uri="{FF2B5EF4-FFF2-40B4-BE49-F238E27FC236}">
                <a16:creationId xmlns="" xmlns:a16="http://schemas.microsoft.com/office/drawing/2014/main" id="{234BF816-35BE-486A-8E6E-2E86ECC58529}"/>
              </a:ext>
            </a:extLst>
          </p:cNvPr>
          <p:cNvGraphicFramePr>
            <a:graphicFrameLocks noGrp="1"/>
          </p:cNvGraphicFramePr>
          <p:nvPr>
            <p:extLst/>
          </p:nvPr>
        </p:nvGraphicFramePr>
        <p:xfrm>
          <a:off x="580939" y="1888202"/>
          <a:ext cx="3520006" cy="2517678"/>
        </p:xfrm>
        <a:graphic>
          <a:graphicData uri="http://schemas.openxmlformats.org/drawingml/2006/table">
            <a:tbl>
              <a:tblPr>
                <a:tableStyleId>{0505E3EF-67EA-436B-97B2-0124C06EBD24}</a:tableStyleId>
              </a:tblPr>
              <a:tblGrid>
                <a:gridCol w="1609057">
                  <a:extLst>
                    <a:ext uri="{9D8B030D-6E8A-4147-A177-3AD203B41FA5}">
                      <a16:colId xmlns="" xmlns:a16="http://schemas.microsoft.com/office/drawing/2014/main" val="1739702306"/>
                    </a:ext>
                  </a:extLst>
                </a:gridCol>
                <a:gridCol w="881629">
                  <a:extLst>
                    <a:ext uri="{9D8B030D-6E8A-4147-A177-3AD203B41FA5}">
                      <a16:colId xmlns="" xmlns:a16="http://schemas.microsoft.com/office/drawing/2014/main" val="1355721814"/>
                    </a:ext>
                  </a:extLst>
                </a:gridCol>
                <a:gridCol w="1029320"/>
              </a:tblGrid>
              <a:tr h="401223">
                <a:tc>
                  <a:txBody>
                    <a:bodyPr/>
                    <a:lstStyle/>
                    <a:p>
                      <a:pPr marL="174625" indent="0" algn="l" defTabSz="914400" rtl="0" eaLnBrk="1" fontAlgn="ctr" latinLnBrk="0" hangingPunct="1"/>
                      <a:r>
                        <a:rPr lang="en-IN" sz="1200" u="none" strike="noStrike" kern="1200" dirty="0" smtClean="0">
                          <a:effectLst/>
                        </a:rPr>
                        <a:t>Fund Holdings(Top 10)</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 Portfolio</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Market Value</a:t>
                      </a:r>
                      <a:endParaRPr lang="en-IN" sz="1200" b="1"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043481852"/>
                  </a:ext>
                </a:extLst>
              </a:tr>
              <a:tr h="187237">
                <a:tc>
                  <a:txBody>
                    <a:bodyPr/>
                    <a:lstStyle/>
                    <a:p>
                      <a:pPr marL="174625" indent="0" algn="l" defTabSz="914400" rtl="0" eaLnBrk="1" fontAlgn="ctr" latinLnBrk="0" hangingPunct="1"/>
                      <a:r>
                        <a:rPr lang="en-US" sz="1200" u="none" strike="noStrike" kern="1200" dirty="0" smtClean="0">
                          <a:effectLst/>
                        </a:rPr>
                        <a:t>Walgreens</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12.75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$26,500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926908529"/>
                  </a:ext>
                </a:extLst>
              </a:tr>
              <a:tr h="187237">
                <a:tc>
                  <a:txBody>
                    <a:bodyPr/>
                    <a:lstStyle/>
                    <a:p>
                      <a:pPr marL="174625" indent="0" algn="l" defTabSz="914400" rtl="0" eaLnBrk="1" fontAlgn="ctr" latinLnBrk="0" hangingPunct="1"/>
                      <a:r>
                        <a:rPr lang="en-US" sz="1200" u="none" strike="noStrike" kern="1200" dirty="0" smtClean="0">
                          <a:effectLst/>
                        </a:rPr>
                        <a:t>Kellogg</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$20,100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96444140"/>
                  </a:ext>
                </a:extLst>
              </a:tr>
              <a:tr h="187237">
                <a:tc>
                  <a:txBody>
                    <a:bodyPr/>
                    <a:lstStyle/>
                    <a:p>
                      <a:pPr marL="174625" indent="0" algn="l" defTabSz="914400" rtl="0" eaLnBrk="1" fontAlgn="ctr" latinLnBrk="0" hangingPunct="1"/>
                      <a:r>
                        <a:rPr lang="en-US" sz="1200" u="none" strike="noStrike" kern="1200" dirty="0" smtClean="0">
                          <a:effectLst/>
                        </a:rPr>
                        <a:t>Toyota Moto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8.34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452209249"/>
                  </a:ext>
                </a:extLst>
              </a:tr>
              <a:tr h="187237">
                <a:tc>
                  <a:txBody>
                    <a:bodyPr/>
                    <a:lstStyle/>
                    <a:p>
                      <a:pPr marL="174625" indent="0" algn="l" defTabSz="914400" rtl="0" eaLnBrk="1" fontAlgn="ctr" latinLnBrk="0" hangingPunct="1"/>
                      <a:r>
                        <a:rPr lang="en-US" sz="1200" u="none" strike="noStrike" kern="1200" dirty="0" smtClean="0">
                          <a:effectLst/>
                        </a:rPr>
                        <a:t>Lloyds banking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7.31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$18,000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67679363"/>
                  </a:ext>
                </a:extLst>
              </a:tr>
              <a:tr h="187237">
                <a:tc>
                  <a:txBody>
                    <a:bodyPr/>
                    <a:lstStyle/>
                    <a:p>
                      <a:pPr marL="174625" indent="0" algn="l" defTabSz="914400" rtl="0" eaLnBrk="1" fontAlgn="ctr" latinLnBrk="0" hangingPunct="1"/>
                      <a:r>
                        <a:rPr lang="en-US" sz="1200" u="none" strike="noStrike" kern="1200" dirty="0" smtClean="0">
                          <a:effectLst/>
                        </a:rPr>
                        <a:t>Citi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$17,800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765400196"/>
                  </a:ext>
                </a:extLst>
              </a:tr>
              <a:tr h="187237">
                <a:tc>
                  <a:txBody>
                    <a:bodyPr/>
                    <a:lstStyle/>
                    <a:p>
                      <a:pPr marL="174625" indent="0" algn="l" defTabSz="914400" rtl="0" eaLnBrk="1" fontAlgn="ctr" latinLnBrk="0" hangingPunct="1"/>
                      <a:r>
                        <a:rPr lang="en-US" sz="1200" u="none" strike="noStrike" kern="1200" dirty="0" smtClean="0">
                          <a:effectLst/>
                        </a:rPr>
                        <a:t>PepsiCo</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$15,600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3204788534"/>
                  </a:ext>
                </a:extLst>
              </a:tr>
              <a:tr h="187237">
                <a:tc>
                  <a:txBody>
                    <a:bodyPr/>
                    <a:lstStyle/>
                    <a:p>
                      <a:pPr marL="174625" indent="0" algn="l" defTabSz="914400" rtl="0" eaLnBrk="1" fontAlgn="ctr" latinLnBrk="0" hangingPunct="1"/>
                      <a:r>
                        <a:rPr lang="en-US" sz="1200" u="none" strike="noStrike" kern="1200" dirty="0" smtClean="0">
                          <a:effectLst/>
                        </a:rPr>
                        <a:t>Resmed Inc.</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$14,900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Vanguard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$13,500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Hyundai Motor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4.3</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Ford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3.9</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Cadbury</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3.8</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$9,800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bl>
          </a:graphicData>
        </a:graphic>
      </p:graphicFrame>
      <p:sp>
        <p:nvSpPr>
          <p:cNvPr id="14" name="Rounded Rectangle 13"/>
          <p:cNvSpPr/>
          <p:nvPr/>
        </p:nvSpPr>
        <p:spPr>
          <a:xfrm>
            <a:off x="1207878" y="1209835"/>
            <a:ext cx="2382487"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511531" y="1266819"/>
            <a:ext cx="944062" cy="307777"/>
          </a:xfrm>
          <a:prstGeom prst="rect">
            <a:avLst/>
          </a:prstGeom>
          <a:noFill/>
        </p:spPr>
        <p:txBody>
          <a:bodyPr wrap="square" rtlCol="0">
            <a:spAutoFit/>
          </a:bodyPr>
          <a:lstStyle/>
          <a:p>
            <a:r>
              <a:rPr lang="en-US" sz="1400" dirty="0" smtClean="0"/>
              <a:t>Fund:</a:t>
            </a:r>
            <a:endParaRPr lang="en-US" sz="1400" dirty="0"/>
          </a:p>
        </p:txBody>
      </p:sp>
      <p:sp>
        <p:nvSpPr>
          <p:cNvPr id="140" name="TextBox 139"/>
          <p:cNvSpPr txBox="1"/>
          <p:nvPr/>
        </p:nvSpPr>
        <p:spPr>
          <a:xfrm>
            <a:off x="1439223" y="1248012"/>
            <a:ext cx="2403515" cy="307777"/>
          </a:xfrm>
          <a:prstGeom prst="rect">
            <a:avLst/>
          </a:prstGeom>
          <a:noFill/>
        </p:spPr>
        <p:txBody>
          <a:bodyPr wrap="square" rtlCol="0">
            <a:spAutoFit/>
          </a:bodyPr>
          <a:lstStyle/>
          <a:p>
            <a:r>
              <a:rPr lang="en-US" sz="1400" dirty="0" smtClean="0"/>
              <a:t>Principal  XYZ fund</a:t>
            </a:r>
            <a:endParaRPr lang="en-US" sz="1400" dirty="0"/>
          </a:p>
        </p:txBody>
      </p:sp>
      <p:sp>
        <p:nvSpPr>
          <p:cNvPr id="141" name="Flowchart: Merge 140">
            <a:extLst>
              <a:ext uri="{FF2B5EF4-FFF2-40B4-BE49-F238E27FC236}">
                <a16:creationId xmlns="" xmlns:a16="http://schemas.microsoft.com/office/drawing/2014/main" id="{B56C9A61-3FB6-486F-B99F-FC1662E5CFAC}"/>
              </a:ext>
            </a:extLst>
          </p:cNvPr>
          <p:cNvSpPr/>
          <p:nvPr/>
        </p:nvSpPr>
        <p:spPr>
          <a:xfrm>
            <a:off x="3388712" y="134864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42" name="Group 141"/>
          <p:cNvGrpSpPr/>
          <p:nvPr/>
        </p:nvGrpSpPr>
        <p:grpSpPr>
          <a:xfrm>
            <a:off x="6985632" y="1221993"/>
            <a:ext cx="4718785" cy="312060"/>
            <a:chOff x="2681567" y="2157435"/>
            <a:chExt cx="4718785" cy="312060"/>
          </a:xfrm>
        </p:grpSpPr>
        <p:sp>
          <p:nvSpPr>
            <p:cNvPr id="143" name="Oval 142"/>
            <p:cNvSpPr/>
            <p:nvPr/>
          </p:nvSpPr>
          <p:spPr>
            <a:xfrm>
              <a:off x="4311983"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44" name="TextBox 143"/>
            <p:cNvSpPr txBox="1"/>
            <p:nvPr/>
          </p:nvSpPr>
          <p:spPr>
            <a:xfrm>
              <a:off x="4449168" y="2157435"/>
              <a:ext cx="731520" cy="307777"/>
            </a:xfrm>
            <a:prstGeom prst="rect">
              <a:avLst/>
            </a:prstGeom>
            <a:noFill/>
          </p:spPr>
          <p:txBody>
            <a:bodyPr wrap="square" rtlCol="0">
              <a:spAutoFit/>
            </a:bodyPr>
            <a:lstStyle/>
            <a:p>
              <a:r>
                <a:rPr lang="en-US" sz="1400" dirty="0">
                  <a:solidFill>
                    <a:schemeClr val="bg2">
                      <a:lumMod val="50000"/>
                    </a:schemeClr>
                  </a:solidFill>
                  <a:latin typeface="+mj-lt"/>
                  <a:ea typeface="Segoe UI" panose="020B0502040204020203" pitchFamily="34" charset="0"/>
                  <a:cs typeface="Segoe UI" panose="020B0502040204020203" pitchFamily="34" charset="0"/>
                </a:rPr>
                <a:t>All</a:t>
              </a:r>
            </a:p>
          </p:txBody>
        </p:sp>
        <p:sp>
          <p:nvSpPr>
            <p:cNvPr id="145" name="Oval 144"/>
            <p:cNvSpPr/>
            <p:nvPr/>
          </p:nvSpPr>
          <p:spPr>
            <a:xfrm>
              <a:off x="5277821"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46" name="TextBox 145"/>
            <p:cNvSpPr txBox="1"/>
            <p:nvPr/>
          </p:nvSpPr>
          <p:spPr>
            <a:xfrm>
              <a:off x="5404359" y="2157435"/>
              <a:ext cx="904157"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3-month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47" name="Oval 146"/>
            <p:cNvSpPr/>
            <p:nvPr/>
          </p:nvSpPr>
          <p:spPr>
            <a:xfrm>
              <a:off x="6243659"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148" name="TextBox 147"/>
            <p:cNvSpPr txBox="1"/>
            <p:nvPr/>
          </p:nvSpPr>
          <p:spPr>
            <a:xfrm>
              <a:off x="6359551" y="2157435"/>
              <a:ext cx="1040801"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51" name="TextBox 150"/>
            <p:cNvSpPr txBox="1"/>
            <p:nvPr/>
          </p:nvSpPr>
          <p:spPr>
            <a:xfrm>
              <a:off x="2681567" y="2161718"/>
              <a:ext cx="1508297" cy="307777"/>
            </a:xfrm>
            <a:prstGeom prst="rect">
              <a:avLst/>
            </a:prstGeom>
            <a:noFill/>
          </p:spPr>
          <p:txBody>
            <a:bodyPr wrap="square" rtlCol="0">
              <a:spAutoFit/>
            </a:bodyPr>
            <a:lstStyle/>
            <a:p>
              <a:pPr algn="ctr"/>
              <a:r>
                <a:rPr lang="en-US" sz="1400" b="1" dirty="0" smtClean="0">
                  <a:solidFill>
                    <a:schemeClr val="bg2">
                      <a:lumMod val="50000"/>
                    </a:schemeClr>
                  </a:solidFill>
                  <a:latin typeface="+mj-lt"/>
                  <a:ea typeface="Segoe UI" panose="020B0502040204020203" pitchFamily="34" charset="0"/>
                  <a:cs typeface="Segoe UI" panose="020B0502040204020203" pitchFamily="34" charset="0"/>
                </a:rPr>
                <a:t>Timeframe</a:t>
              </a:r>
              <a:endParaRPr lang="en-US" sz="1400" b="1" dirty="0">
                <a:solidFill>
                  <a:schemeClr val="bg2">
                    <a:lumMod val="50000"/>
                  </a:schemeClr>
                </a:solidFill>
                <a:latin typeface="+mj-lt"/>
                <a:ea typeface="Segoe UI" panose="020B0502040204020203" pitchFamily="34" charset="0"/>
                <a:cs typeface="Segoe UI" panose="020B0502040204020203" pitchFamily="34" charset="0"/>
              </a:endParaRPr>
            </a:p>
          </p:txBody>
        </p:sp>
      </p:grpSp>
      <p:sp>
        <p:nvSpPr>
          <p:cNvPr id="155" name="Rounded Rectangle 154"/>
          <p:cNvSpPr/>
          <p:nvPr/>
        </p:nvSpPr>
        <p:spPr>
          <a:xfrm>
            <a:off x="4283542" y="1190515"/>
            <a:ext cx="764358"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All</a:t>
            </a:r>
            <a:endParaRPr lang="en-US" sz="1400" dirty="0">
              <a:solidFill>
                <a:schemeClr val="bg1">
                  <a:lumMod val="50000"/>
                </a:schemeClr>
              </a:solidFill>
            </a:endParaRPr>
          </a:p>
        </p:txBody>
      </p:sp>
      <p:sp>
        <p:nvSpPr>
          <p:cNvPr id="156" name="TextBox 155"/>
          <p:cNvSpPr txBox="1"/>
          <p:nvPr/>
        </p:nvSpPr>
        <p:spPr>
          <a:xfrm>
            <a:off x="3623019" y="1232574"/>
            <a:ext cx="944062" cy="307777"/>
          </a:xfrm>
          <a:prstGeom prst="rect">
            <a:avLst/>
          </a:prstGeom>
          <a:noFill/>
        </p:spPr>
        <p:txBody>
          <a:bodyPr wrap="square" rtlCol="0">
            <a:spAutoFit/>
          </a:bodyPr>
          <a:lstStyle/>
          <a:p>
            <a:r>
              <a:rPr lang="en-US" sz="1400" dirty="0" smtClean="0"/>
              <a:t>Sector:</a:t>
            </a:r>
            <a:endParaRPr lang="en-US" sz="1400" dirty="0"/>
          </a:p>
        </p:txBody>
      </p:sp>
      <p:sp>
        <p:nvSpPr>
          <p:cNvPr id="157" name="Flowchart: Merge 156">
            <a:extLst>
              <a:ext uri="{FF2B5EF4-FFF2-40B4-BE49-F238E27FC236}">
                <a16:creationId xmlns="" xmlns:a16="http://schemas.microsoft.com/office/drawing/2014/main" id="{B56C9A61-3FB6-486F-B99F-FC1662E5CFAC}"/>
              </a:ext>
            </a:extLst>
          </p:cNvPr>
          <p:cNvSpPr/>
          <p:nvPr/>
        </p:nvSpPr>
        <p:spPr>
          <a:xfrm>
            <a:off x="4873658" y="132527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8" name="Rounded Rectangle 157"/>
          <p:cNvSpPr/>
          <p:nvPr/>
        </p:nvSpPr>
        <p:spPr>
          <a:xfrm>
            <a:off x="5968901" y="1208445"/>
            <a:ext cx="919598" cy="395760"/>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Equity</a:t>
            </a:r>
            <a:endParaRPr lang="en-US" sz="1400" dirty="0">
              <a:solidFill>
                <a:schemeClr val="bg1">
                  <a:lumMod val="50000"/>
                </a:schemeClr>
              </a:solidFill>
            </a:endParaRPr>
          </a:p>
        </p:txBody>
      </p:sp>
      <p:sp>
        <p:nvSpPr>
          <p:cNvPr id="159" name="TextBox 158"/>
          <p:cNvSpPr txBox="1"/>
          <p:nvPr/>
        </p:nvSpPr>
        <p:spPr>
          <a:xfrm>
            <a:off x="5036613" y="1247617"/>
            <a:ext cx="1386790" cy="307777"/>
          </a:xfrm>
          <a:prstGeom prst="rect">
            <a:avLst/>
          </a:prstGeom>
          <a:noFill/>
        </p:spPr>
        <p:txBody>
          <a:bodyPr wrap="square" rtlCol="0">
            <a:spAutoFit/>
          </a:bodyPr>
          <a:lstStyle/>
          <a:p>
            <a:r>
              <a:rPr lang="en-US" sz="1400" dirty="0" smtClean="0"/>
              <a:t>Asset Class</a:t>
            </a:r>
          </a:p>
        </p:txBody>
      </p:sp>
      <p:sp>
        <p:nvSpPr>
          <p:cNvPr id="160" name="Flowchart: Merge 159">
            <a:extLst>
              <a:ext uri="{FF2B5EF4-FFF2-40B4-BE49-F238E27FC236}">
                <a16:creationId xmlns="" xmlns:a16="http://schemas.microsoft.com/office/drawing/2014/main" id="{B56C9A61-3FB6-486F-B99F-FC1662E5CFAC}"/>
              </a:ext>
            </a:extLst>
          </p:cNvPr>
          <p:cNvSpPr/>
          <p:nvPr/>
        </p:nvSpPr>
        <p:spPr>
          <a:xfrm>
            <a:off x="6701920" y="1344169"/>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9" name="Chart 18"/>
          <p:cNvGraphicFramePr/>
          <p:nvPr>
            <p:extLst>
              <p:ext uri="{D42A27DB-BD31-4B8C-83A1-F6EECF244321}">
                <p14:modId xmlns:p14="http://schemas.microsoft.com/office/powerpoint/2010/main" val="3283224490"/>
              </p:ext>
            </p:extLst>
          </p:nvPr>
        </p:nvGraphicFramePr>
        <p:xfrm>
          <a:off x="4182028" y="1738963"/>
          <a:ext cx="4311901" cy="26669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p:cNvGraphicFramePr/>
          <p:nvPr>
            <p:extLst>
              <p:ext uri="{D42A27DB-BD31-4B8C-83A1-F6EECF244321}">
                <p14:modId xmlns:p14="http://schemas.microsoft.com/office/powerpoint/2010/main" val="1284993565"/>
              </p:ext>
            </p:extLst>
          </p:nvPr>
        </p:nvGraphicFramePr>
        <p:xfrm>
          <a:off x="8666720" y="1823634"/>
          <a:ext cx="3328009" cy="2590594"/>
        </p:xfrm>
        <a:graphic>
          <a:graphicData uri="http://schemas.openxmlformats.org/drawingml/2006/chart">
            <c:chart xmlns:c="http://schemas.openxmlformats.org/drawingml/2006/chart" xmlns:r="http://schemas.openxmlformats.org/officeDocument/2006/relationships" r:id="rId6"/>
          </a:graphicData>
        </a:graphic>
      </p:graphicFrame>
      <p:cxnSp>
        <p:nvCxnSpPr>
          <p:cNvPr id="24" name="Straight Connector 23"/>
          <p:cNvCxnSpPr/>
          <p:nvPr/>
        </p:nvCxnSpPr>
        <p:spPr>
          <a:xfrm>
            <a:off x="8508876" y="1623481"/>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199027" y="1669687"/>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482987" y="1035986"/>
            <a:ext cx="339410" cy="461665"/>
          </a:xfrm>
          <a:prstGeom prst="rect">
            <a:avLst/>
          </a:prstGeom>
          <a:noFill/>
        </p:spPr>
        <p:txBody>
          <a:bodyPr wrap="square" rtlCol="0">
            <a:spAutoFit/>
          </a:bodyPr>
          <a:lstStyle/>
          <a:p>
            <a:r>
              <a:rPr lang="en-US" sz="2400" dirty="0" smtClean="0"/>
              <a:t>.</a:t>
            </a:r>
            <a:endParaRPr lang="en-US" sz="1000" dirty="0"/>
          </a:p>
        </p:txBody>
      </p:sp>
      <p:pic>
        <p:nvPicPr>
          <p:cNvPr id="71" name="Picture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960800">
            <a:off x="511230" y="3234301"/>
            <a:ext cx="429774" cy="429774"/>
          </a:xfrm>
          <a:prstGeom prst="rect">
            <a:avLst/>
          </a:prstGeom>
        </p:spPr>
      </p:pic>
      <p:pic>
        <p:nvPicPr>
          <p:cNvPr id="4" name="Picture 3"/>
          <p:cNvPicPr>
            <a:picLocks noChangeAspect="1"/>
          </p:cNvPicPr>
          <p:nvPr/>
        </p:nvPicPr>
        <p:blipFill>
          <a:blip r:embed="rId8"/>
          <a:stretch>
            <a:fillRect/>
          </a:stretch>
        </p:blipFill>
        <p:spPr>
          <a:xfrm>
            <a:off x="3025270" y="4736695"/>
            <a:ext cx="7353300" cy="1666875"/>
          </a:xfrm>
          <a:prstGeom prst="rect">
            <a:avLst/>
          </a:prstGeom>
        </p:spPr>
      </p:pic>
      <p:pic>
        <p:nvPicPr>
          <p:cNvPr id="83" name="Picture 8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4807832">
            <a:off x="3735601" y="5348407"/>
            <a:ext cx="429774" cy="429774"/>
          </a:xfrm>
          <a:prstGeom prst="rect">
            <a:avLst/>
          </a:prstGeom>
        </p:spPr>
      </p:pic>
    </p:spTree>
    <p:extLst>
      <p:ext uri="{BB962C8B-B14F-4D97-AF65-F5344CB8AC3E}">
        <p14:creationId xmlns:p14="http://schemas.microsoft.com/office/powerpoint/2010/main" val="30387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
          <p:cNvSpPr txBox="1"/>
          <p:nvPr/>
        </p:nvSpPr>
        <p:spPr>
          <a:xfrm>
            <a:off x="397987" y="1147230"/>
            <a:ext cx="11705053" cy="5645265"/>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 xmlns:a16="http://schemas.microsoft.com/office/drawing/2014/main" id="{0F0915C7-6AA0-4C7B-84B5-8CD7F32D0F72}"/>
              </a:ext>
            </a:extLst>
          </p:cNvPr>
          <p:cNvSpPr>
            <a:spLocks noGrp="1"/>
          </p:cNvSpPr>
          <p:nvPr>
            <p:ph type="title"/>
          </p:nvPr>
        </p:nvSpPr>
        <p:spPr>
          <a:xfrm>
            <a:off x="115076" y="0"/>
            <a:ext cx="10497506" cy="703385"/>
          </a:xfrm>
        </p:spPr>
        <p:txBody>
          <a:bodyPr>
            <a:normAutofit/>
          </a:bodyPr>
          <a:lstStyle/>
          <a:p>
            <a:r>
              <a:rPr lang="en-IN" dirty="0" smtClean="0"/>
              <a:t>Analytical </a:t>
            </a:r>
            <a:r>
              <a:rPr lang="en-IN" dirty="0"/>
              <a:t>Platform – Snapshot </a:t>
            </a:r>
            <a:r>
              <a:rPr lang="en-IN" dirty="0" smtClean="0"/>
              <a:t>(2/9)</a:t>
            </a:r>
            <a:endParaRPr lang="en-IN" dirty="0"/>
          </a:p>
        </p:txBody>
      </p:sp>
      <p:sp>
        <p:nvSpPr>
          <p:cNvPr id="73" name="Rectangle 72"/>
          <p:cNvSpPr/>
          <p:nvPr/>
        </p:nvSpPr>
        <p:spPr>
          <a:xfrm>
            <a:off x="6106174" y="163487"/>
            <a:ext cx="1301631" cy="387192"/>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Segoe UI" panose="020B0502040204020203" pitchFamily="34" charset="0"/>
                <a:ea typeface="Segoe UI" panose="020B0502040204020203" pitchFamily="34" charset="0"/>
                <a:cs typeface="Segoe UI" panose="020B0502040204020203" pitchFamily="34" charset="0"/>
              </a:rPr>
              <a:t>ILLUSTRATIVE</a:t>
            </a:r>
          </a:p>
        </p:txBody>
      </p:sp>
      <p:sp>
        <p:nvSpPr>
          <p:cNvPr id="53" name="TextBox 4"/>
          <p:cNvSpPr txBox="1"/>
          <p:nvPr/>
        </p:nvSpPr>
        <p:spPr>
          <a:xfrm>
            <a:off x="390838" y="718126"/>
            <a:ext cx="11704180" cy="402450"/>
          </a:xfrm>
          <a:prstGeom prst="rect">
            <a:avLst/>
          </a:prstGeom>
          <a:solidFill>
            <a:schemeClr val="accent1">
              <a:lumMod val="75000"/>
            </a:schemeClr>
          </a:solidFill>
          <a:ln w="9525" cmpd="sng">
            <a:solidFill>
              <a:sysClr val="window" lastClr="FFFFFF">
                <a:shade val="50000"/>
              </a:sysClr>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400"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Fund analysis</a:t>
            </a:r>
            <a:endParaRPr kumimoji="0" lang="en-IN"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25765" y="752349"/>
            <a:ext cx="312573" cy="312573"/>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43247" y="752349"/>
            <a:ext cx="310807" cy="31257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454" y="764582"/>
            <a:ext cx="1543456" cy="348483"/>
          </a:xfrm>
          <a:prstGeom prst="rect">
            <a:avLst/>
          </a:prstGeom>
        </p:spPr>
      </p:pic>
      <p:graphicFrame>
        <p:nvGraphicFramePr>
          <p:cNvPr id="139" name="Table 138">
            <a:extLst>
              <a:ext uri="{FF2B5EF4-FFF2-40B4-BE49-F238E27FC236}">
                <a16:creationId xmlns="" xmlns:a16="http://schemas.microsoft.com/office/drawing/2014/main" id="{234BF816-35BE-486A-8E6E-2E86ECC58529}"/>
              </a:ext>
            </a:extLst>
          </p:cNvPr>
          <p:cNvGraphicFramePr>
            <a:graphicFrameLocks noGrp="1"/>
          </p:cNvGraphicFramePr>
          <p:nvPr>
            <p:extLst/>
          </p:nvPr>
        </p:nvGraphicFramePr>
        <p:xfrm>
          <a:off x="580939" y="1888202"/>
          <a:ext cx="3520006" cy="2517678"/>
        </p:xfrm>
        <a:graphic>
          <a:graphicData uri="http://schemas.openxmlformats.org/drawingml/2006/table">
            <a:tbl>
              <a:tblPr>
                <a:tableStyleId>{0505E3EF-67EA-436B-97B2-0124C06EBD24}</a:tableStyleId>
              </a:tblPr>
              <a:tblGrid>
                <a:gridCol w="1609057">
                  <a:extLst>
                    <a:ext uri="{9D8B030D-6E8A-4147-A177-3AD203B41FA5}">
                      <a16:colId xmlns="" xmlns:a16="http://schemas.microsoft.com/office/drawing/2014/main" val="1739702306"/>
                    </a:ext>
                  </a:extLst>
                </a:gridCol>
                <a:gridCol w="881629">
                  <a:extLst>
                    <a:ext uri="{9D8B030D-6E8A-4147-A177-3AD203B41FA5}">
                      <a16:colId xmlns="" xmlns:a16="http://schemas.microsoft.com/office/drawing/2014/main" val="1355721814"/>
                    </a:ext>
                  </a:extLst>
                </a:gridCol>
                <a:gridCol w="1029320"/>
              </a:tblGrid>
              <a:tr h="401223">
                <a:tc>
                  <a:txBody>
                    <a:bodyPr/>
                    <a:lstStyle/>
                    <a:p>
                      <a:pPr marL="174625" indent="0" algn="l" defTabSz="914400" rtl="0" eaLnBrk="1" fontAlgn="ctr" latinLnBrk="0" hangingPunct="1"/>
                      <a:r>
                        <a:rPr lang="en-IN" sz="1200" u="none" strike="noStrike" kern="1200" dirty="0" smtClean="0">
                          <a:effectLst/>
                        </a:rPr>
                        <a:t>Fund Holdings(Top 10)</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 Portfolio</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Market Value</a:t>
                      </a:r>
                      <a:endParaRPr lang="en-IN" sz="1200" b="1"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043481852"/>
                  </a:ext>
                </a:extLst>
              </a:tr>
              <a:tr h="187237">
                <a:tc>
                  <a:txBody>
                    <a:bodyPr/>
                    <a:lstStyle/>
                    <a:p>
                      <a:pPr marL="174625" indent="0" algn="l" defTabSz="914400" rtl="0" eaLnBrk="1" fontAlgn="ctr" latinLnBrk="0" hangingPunct="1"/>
                      <a:r>
                        <a:rPr lang="en-US" sz="1200" u="none" strike="noStrike" kern="1200" dirty="0" smtClean="0">
                          <a:effectLst/>
                        </a:rPr>
                        <a:t>Walgreens</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12.75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$26,500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926908529"/>
                  </a:ext>
                </a:extLst>
              </a:tr>
              <a:tr h="187237">
                <a:tc>
                  <a:txBody>
                    <a:bodyPr/>
                    <a:lstStyle/>
                    <a:p>
                      <a:pPr marL="174625" indent="0" algn="l" defTabSz="914400" rtl="0" eaLnBrk="1" fontAlgn="ctr" latinLnBrk="0" hangingPunct="1"/>
                      <a:r>
                        <a:rPr lang="en-US" sz="1200" u="none" strike="noStrike" kern="1200" dirty="0" smtClean="0">
                          <a:effectLst/>
                        </a:rPr>
                        <a:t>Kellogg</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$20,100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96444140"/>
                  </a:ext>
                </a:extLst>
              </a:tr>
              <a:tr h="187237">
                <a:tc>
                  <a:txBody>
                    <a:bodyPr/>
                    <a:lstStyle/>
                    <a:p>
                      <a:pPr marL="174625" indent="0" algn="l" defTabSz="914400" rtl="0" eaLnBrk="1" fontAlgn="ctr" latinLnBrk="0" hangingPunct="1"/>
                      <a:r>
                        <a:rPr lang="en-US" sz="1200" u="none" strike="noStrike" kern="1200" dirty="0" smtClean="0">
                          <a:effectLst/>
                        </a:rPr>
                        <a:t>Toyota Moto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8.34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452209249"/>
                  </a:ext>
                </a:extLst>
              </a:tr>
              <a:tr h="187237">
                <a:tc>
                  <a:txBody>
                    <a:bodyPr/>
                    <a:lstStyle/>
                    <a:p>
                      <a:pPr marL="174625" indent="0" algn="l" defTabSz="914400" rtl="0" eaLnBrk="1" fontAlgn="ctr" latinLnBrk="0" hangingPunct="1"/>
                      <a:r>
                        <a:rPr lang="en-US" sz="1200" u="none" strike="noStrike" kern="1200" dirty="0" smtClean="0">
                          <a:effectLst/>
                        </a:rPr>
                        <a:t>Lloyds banking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7.31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$18,000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67679363"/>
                  </a:ext>
                </a:extLst>
              </a:tr>
              <a:tr h="187237">
                <a:tc>
                  <a:txBody>
                    <a:bodyPr/>
                    <a:lstStyle/>
                    <a:p>
                      <a:pPr marL="174625" indent="0" algn="l" defTabSz="914400" rtl="0" eaLnBrk="1" fontAlgn="ctr" latinLnBrk="0" hangingPunct="1"/>
                      <a:r>
                        <a:rPr lang="en-US" sz="1200" u="none" strike="noStrike" kern="1200" dirty="0" smtClean="0">
                          <a:effectLst/>
                        </a:rPr>
                        <a:t>Citi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$17,800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765400196"/>
                  </a:ext>
                </a:extLst>
              </a:tr>
              <a:tr h="187237">
                <a:tc>
                  <a:txBody>
                    <a:bodyPr/>
                    <a:lstStyle/>
                    <a:p>
                      <a:pPr marL="174625" indent="0" algn="l" defTabSz="914400" rtl="0" eaLnBrk="1" fontAlgn="ctr" latinLnBrk="0" hangingPunct="1"/>
                      <a:r>
                        <a:rPr lang="en-US" sz="1200" u="none" strike="noStrike" kern="1200" dirty="0" smtClean="0">
                          <a:effectLst/>
                        </a:rPr>
                        <a:t>PepsiCo</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$15,600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3204788534"/>
                  </a:ext>
                </a:extLst>
              </a:tr>
              <a:tr h="187237">
                <a:tc>
                  <a:txBody>
                    <a:bodyPr/>
                    <a:lstStyle/>
                    <a:p>
                      <a:pPr marL="174625" indent="0" algn="l" defTabSz="914400" rtl="0" eaLnBrk="1" fontAlgn="ctr" latinLnBrk="0" hangingPunct="1"/>
                      <a:r>
                        <a:rPr lang="en-US" sz="1200" u="none" strike="noStrike" kern="1200" dirty="0" smtClean="0">
                          <a:effectLst/>
                        </a:rPr>
                        <a:t>Resmed Inc.</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$14,900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Vanguard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$13,500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Hyundai Motor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4.3</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Ford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3.9</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Cadbury</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3.8</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$9,800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bl>
          </a:graphicData>
        </a:graphic>
      </p:graphicFrame>
      <p:sp>
        <p:nvSpPr>
          <p:cNvPr id="14" name="Rounded Rectangle 13"/>
          <p:cNvSpPr/>
          <p:nvPr/>
        </p:nvSpPr>
        <p:spPr>
          <a:xfrm>
            <a:off x="1207878" y="1209835"/>
            <a:ext cx="2382487"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511531" y="1266819"/>
            <a:ext cx="944062" cy="307777"/>
          </a:xfrm>
          <a:prstGeom prst="rect">
            <a:avLst/>
          </a:prstGeom>
          <a:noFill/>
        </p:spPr>
        <p:txBody>
          <a:bodyPr wrap="square" rtlCol="0">
            <a:spAutoFit/>
          </a:bodyPr>
          <a:lstStyle/>
          <a:p>
            <a:r>
              <a:rPr lang="en-US" sz="1400" dirty="0" smtClean="0"/>
              <a:t>Fund:</a:t>
            </a:r>
            <a:endParaRPr lang="en-US" sz="1400" dirty="0"/>
          </a:p>
        </p:txBody>
      </p:sp>
      <p:sp>
        <p:nvSpPr>
          <p:cNvPr id="140" name="TextBox 139"/>
          <p:cNvSpPr txBox="1"/>
          <p:nvPr/>
        </p:nvSpPr>
        <p:spPr>
          <a:xfrm>
            <a:off x="1439223" y="1248012"/>
            <a:ext cx="2403515" cy="307777"/>
          </a:xfrm>
          <a:prstGeom prst="rect">
            <a:avLst/>
          </a:prstGeom>
          <a:noFill/>
        </p:spPr>
        <p:txBody>
          <a:bodyPr wrap="square" rtlCol="0">
            <a:spAutoFit/>
          </a:bodyPr>
          <a:lstStyle/>
          <a:p>
            <a:r>
              <a:rPr lang="en-US" sz="1400" dirty="0" smtClean="0"/>
              <a:t>Principal  XYZ fund</a:t>
            </a:r>
            <a:endParaRPr lang="en-US" sz="1400" dirty="0"/>
          </a:p>
        </p:txBody>
      </p:sp>
      <p:sp>
        <p:nvSpPr>
          <p:cNvPr id="141" name="Flowchart: Merge 140">
            <a:extLst>
              <a:ext uri="{FF2B5EF4-FFF2-40B4-BE49-F238E27FC236}">
                <a16:creationId xmlns="" xmlns:a16="http://schemas.microsoft.com/office/drawing/2014/main" id="{B56C9A61-3FB6-486F-B99F-FC1662E5CFAC}"/>
              </a:ext>
            </a:extLst>
          </p:cNvPr>
          <p:cNvSpPr/>
          <p:nvPr/>
        </p:nvSpPr>
        <p:spPr>
          <a:xfrm>
            <a:off x="3388712" y="134864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42" name="Group 141"/>
          <p:cNvGrpSpPr/>
          <p:nvPr/>
        </p:nvGrpSpPr>
        <p:grpSpPr>
          <a:xfrm>
            <a:off x="6985632" y="1221993"/>
            <a:ext cx="4718785" cy="312060"/>
            <a:chOff x="2681567" y="2157435"/>
            <a:chExt cx="4718785" cy="312060"/>
          </a:xfrm>
        </p:grpSpPr>
        <p:sp>
          <p:nvSpPr>
            <p:cNvPr id="143" name="Oval 142"/>
            <p:cNvSpPr/>
            <p:nvPr/>
          </p:nvSpPr>
          <p:spPr>
            <a:xfrm>
              <a:off x="4311983"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44" name="TextBox 143"/>
            <p:cNvSpPr txBox="1"/>
            <p:nvPr/>
          </p:nvSpPr>
          <p:spPr>
            <a:xfrm>
              <a:off x="4449168" y="2157435"/>
              <a:ext cx="731520" cy="307777"/>
            </a:xfrm>
            <a:prstGeom prst="rect">
              <a:avLst/>
            </a:prstGeom>
            <a:noFill/>
          </p:spPr>
          <p:txBody>
            <a:bodyPr wrap="square" rtlCol="0">
              <a:spAutoFit/>
            </a:bodyPr>
            <a:lstStyle/>
            <a:p>
              <a:r>
                <a:rPr lang="en-US" sz="1400" dirty="0">
                  <a:solidFill>
                    <a:schemeClr val="bg2">
                      <a:lumMod val="50000"/>
                    </a:schemeClr>
                  </a:solidFill>
                  <a:latin typeface="+mj-lt"/>
                  <a:ea typeface="Segoe UI" panose="020B0502040204020203" pitchFamily="34" charset="0"/>
                  <a:cs typeface="Segoe UI" panose="020B0502040204020203" pitchFamily="34" charset="0"/>
                </a:rPr>
                <a:t>All</a:t>
              </a:r>
            </a:p>
          </p:txBody>
        </p:sp>
        <p:sp>
          <p:nvSpPr>
            <p:cNvPr id="145" name="Oval 144"/>
            <p:cNvSpPr/>
            <p:nvPr/>
          </p:nvSpPr>
          <p:spPr>
            <a:xfrm>
              <a:off x="5277821"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46" name="TextBox 145"/>
            <p:cNvSpPr txBox="1"/>
            <p:nvPr/>
          </p:nvSpPr>
          <p:spPr>
            <a:xfrm>
              <a:off x="5404359" y="2157435"/>
              <a:ext cx="904157"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3-month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47" name="Oval 146"/>
            <p:cNvSpPr/>
            <p:nvPr/>
          </p:nvSpPr>
          <p:spPr>
            <a:xfrm>
              <a:off x="6243659"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148" name="TextBox 147"/>
            <p:cNvSpPr txBox="1"/>
            <p:nvPr/>
          </p:nvSpPr>
          <p:spPr>
            <a:xfrm>
              <a:off x="6359551" y="2157435"/>
              <a:ext cx="1040801"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51" name="TextBox 150"/>
            <p:cNvSpPr txBox="1"/>
            <p:nvPr/>
          </p:nvSpPr>
          <p:spPr>
            <a:xfrm>
              <a:off x="2681567" y="2161718"/>
              <a:ext cx="1508297" cy="307777"/>
            </a:xfrm>
            <a:prstGeom prst="rect">
              <a:avLst/>
            </a:prstGeom>
            <a:noFill/>
          </p:spPr>
          <p:txBody>
            <a:bodyPr wrap="square" rtlCol="0">
              <a:spAutoFit/>
            </a:bodyPr>
            <a:lstStyle/>
            <a:p>
              <a:pPr algn="ctr"/>
              <a:r>
                <a:rPr lang="en-US" sz="1400" b="1" dirty="0" smtClean="0">
                  <a:solidFill>
                    <a:schemeClr val="bg2">
                      <a:lumMod val="50000"/>
                    </a:schemeClr>
                  </a:solidFill>
                  <a:latin typeface="+mj-lt"/>
                  <a:ea typeface="Segoe UI" panose="020B0502040204020203" pitchFamily="34" charset="0"/>
                  <a:cs typeface="Segoe UI" panose="020B0502040204020203" pitchFamily="34" charset="0"/>
                </a:rPr>
                <a:t>Timeframe</a:t>
              </a:r>
              <a:endParaRPr lang="en-US" sz="1400" b="1" dirty="0">
                <a:solidFill>
                  <a:schemeClr val="bg2">
                    <a:lumMod val="50000"/>
                  </a:schemeClr>
                </a:solidFill>
                <a:latin typeface="+mj-lt"/>
                <a:ea typeface="Segoe UI" panose="020B0502040204020203" pitchFamily="34" charset="0"/>
                <a:cs typeface="Segoe UI" panose="020B0502040204020203" pitchFamily="34" charset="0"/>
              </a:endParaRPr>
            </a:p>
          </p:txBody>
        </p:sp>
      </p:grpSp>
      <p:sp>
        <p:nvSpPr>
          <p:cNvPr id="155" name="Rounded Rectangle 154"/>
          <p:cNvSpPr/>
          <p:nvPr/>
        </p:nvSpPr>
        <p:spPr>
          <a:xfrm>
            <a:off x="4283542" y="1190515"/>
            <a:ext cx="764358"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All</a:t>
            </a:r>
            <a:endParaRPr lang="en-US" sz="1400" dirty="0">
              <a:solidFill>
                <a:schemeClr val="bg1">
                  <a:lumMod val="50000"/>
                </a:schemeClr>
              </a:solidFill>
            </a:endParaRPr>
          </a:p>
        </p:txBody>
      </p:sp>
      <p:sp>
        <p:nvSpPr>
          <p:cNvPr id="156" name="TextBox 155"/>
          <p:cNvSpPr txBox="1"/>
          <p:nvPr/>
        </p:nvSpPr>
        <p:spPr>
          <a:xfrm>
            <a:off x="3623019" y="1232574"/>
            <a:ext cx="944062" cy="307777"/>
          </a:xfrm>
          <a:prstGeom prst="rect">
            <a:avLst/>
          </a:prstGeom>
          <a:noFill/>
        </p:spPr>
        <p:txBody>
          <a:bodyPr wrap="square" rtlCol="0">
            <a:spAutoFit/>
          </a:bodyPr>
          <a:lstStyle/>
          <a:p>
            <a:r>
              <a:rPr lang="en-US" sz="1400" dirty="0" smtClean="0"/>
              <a:t>Sector:</a:t>
            </a:r>
            <a:endParaRPr lang="en-US" sz="1400" dirty="0"/>
          </a:p>
        </p:txBody>
      </p:sp>
      <p:sp>
        <p:nvSpPr>
          <p:cNvPr id="157" name="Flowchart: Merge 156">
            <a:extLst>
              <a:ext uri="{FF2B5EF4-FFF2-40B4-BE49-F238E27FC236}">
                <a16:creationId xmlns="" xmlns:a16="http://schemas.microsoft.com/office/drawing/2014/main" id="{B56C9A61-3FB6-486F-B99F-FC1662E5CFAC}"/>
              </a:ext>
            </a:extLst>
          </p:cNvPr>
          <p:cNvSpPr/>
          <p:nvPr/>
        </p:nvSpPr>
        <p:spPr>
          <a:xfrm>
            <a:off x="4873658" y="132527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8" name="Rounded Rectangle 157"/>
          <p:cNvSpPr/>
          <p:nvPr/>
        </p:nvSpPr>
        <p:spPr>
          <a:xfrm>
            <a:off x="5968901" y="1208445"/>
            <a:ext cx="919598" cy="395760"/>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Equity</a:t>
            </a:r>
            <a:endParaRPr lang="en-US" sz="1400" dirty="0">
              <a:solidFill>
                <a:schemeClr val="bg1">
                  <a:lumMod val="50000"/>
                </a:schemeClr>
              </a:solidFill>
            </a:endParaRPr>
          </a:p>
        </p:txBody>
      </p:sp>
      <p:sp>
        <p:nvSpPr>
          <p:cNvPr id="159" name="TextBox 158"/>
          <p:cNvSpPr txBox="1"/>
          <p:nvPr/>
        </p:nvSpPr>
        <p:spPr>
          <a:xfrm>
            <a:off x="5036613" y="1247617"/>
            <a:ext cx="1386790" cy="307777"/>
          </a:xfrm>
          <a:prstGeom prst="rect">
            <a:avLst/>
          </a:prstGeom>
          <a:noFill/>
        </p:spPr>
        <p:txBody>
          <a:bodyPr wrap="square" rtlCol="0">
            <a:spAutoFit/>
          </a:bodyPr>
          <a:lstStyle/>
          <a:p>
            <a:r>
              <a:rPr lang="en-US" sz="1400" dirty="0" smtClean="0"/>
              <a:t>Asset Class</a:t>
            </a:r>
          </a:p>
        </p:txBody>
      </p:sp>
      <p:sp>
        <p:nvSpPr>
          <p:cNvPr id="160" name="Flowchart: Merge 159">
            <a:extLst>
              <a:ext uri="{FF2B5EF4-FFF2-40B4-BE49-F238E27FC236}">
                <a16:creationId xmlns="" xmlns:a16="http://schemas.microsoft.com/office/drawing/2014/main" id="{B56C9A61-3FB6-486F-B99F-FC1662E5CFAC}"/>
              </a:ext>
            </a:extLst>
          </p:cNvPr>
          <p:cNvSpPr/>
          <p:nvPr/>
        </p:nvSpPr>
        <p:spPr>
          <a:xfrm>
            <a:off x="6701920" y="1344169"/>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9" name="Chart 18"/>
          <p:cNvGraphicFramePr/>
          <p:nvPr>
            <p:extLst>
              <p:ext uri="{D42A27DB-BD31-4B8C-83A1-F6EECF244321}">
                <p14:modId xmlns:p14="http://schemas.microsoft.com/office/powerpoint/2010/main" val="3196167725"/>
              </p:ext>
            </p:extLst>
          </p:nvPr>
        </p:nvGraphicFramePr>
        <p:xfrm>
          <a:off x="4182028" y="1738963"/>
          <a:ext cx="4311901" cy="2679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p:cNvGraphicFramePr/>
          <p:nvPr>
            <p:extLst>
              <p:ext uri="{D42A27DB-BD31-4B8C-83A1-F6EECF244321}">
                <p14:modId xmlns:p14="http://schemas.microsoft.com/office/powerpoint/2010/main" val="3447676592"/>
              </p:ext>
            </p:extLst>
          </p:nvPr>
        </p:nvGraphicFramePr>
        <p:xfrm>
          <a:off x="8666720" y="1823634"/>
          <a:ext cx="3328009" cy="2590594"/>
        </p:xfrm>
        <a:graphic>
          <a:graphicData uri="http://schemas.openxmlformats.org/drawingml/2006/chart">
            <c:chart xmlns:c="http://schemas.openxmlformats.org/drawingml/2006/chart" xmlns:r="http://schemas.openxmlformats.org/officeDocument/2006/relationships" r:id="rId6"/>
          </a:graphicData>
        </a:graphic>
      </p:graphicFrame>
      <p:cxnSp>
        <p:nvCxnSpPr>
          <p:cNvPr id="24" name="Straight Connector 23"/>
          <p:cNvCxnSpPr/>
          <p:nvPr/>
        </p:nvCxnSpPr>
        <p:spPr>
          <a:xfrm>
            <a:off x="8508876" y="1623481"/>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199027" y="1669687"/>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482987" y="1035986"/>
            <a:ext cx="339410" cy="461665"/>
          </a:xfrm>
          <a:prstGeom prst="rect">
            <a:avLst/>
          </a:prstGeom>
          <a:noFill/>
        </p:spPr>
        <p:txBody>
          <a:bodyPr wrap="square" rtlCol="0">
            <a:spAutoFit/>
          </a:bodyPr>
          <a:lstStyle/>
          <a:p>
            <a:r>
              <a:rPr lang="en-US" sz="2400" dirty="0" smtClean="0"/>
              <a:t>.</a:t>
            </a:r>
            <a:endParaRPr lang="en-US" sz="1000" dirty="0"/>
          </a:p>
        </p:txBody>
      </p:sp>
      <p:graphicFrame>
        <p:nvGraphicFramePr>
          <p:cNvPr id="45" name="Table 44"/>
          <p:cNvGraphicFramePr>
            <a:graphicFrameLocks noGrp="1"/>
          </p:cNvGraphicFramePr>
          <p:nvPr>
            <p:extLst>
              <p:ext uri="{D42A27DB-BD31-4B8C-83A1-F6EECF244321}">
                <p14:modId xmlns:p14="http://schemas.microsoft.com/office/powerpoint/2010/main" val="1811467683"/>
              </p:ext>
            </p:extLst>
          </p:nvPr>
        </p:nvGraphicFramePr>
        <p:xfrm>
          <a:off x="389876" y="4844062"/>
          <a:ext cx="10924118" cy="1981638"/>
        </p:xfrm>
        <a:graphic>
          <a:graphicData uri="http://schemas.openxmlformats.org/drawingml/2006/table">
            <a:tbl>
              <a:tblPr firstRow="1" bandRow="1">
                <a:tableStyleId>{5C22544A-7EE6-4342-B048-85BDC9FD1C3A}</a:tableStyleId>
              </a:tblPr>
              <a:tblGrid>
                <a:gridCol w="5273945"/>
                <a:gridCol w="1214651"/>
                <a:gridCol w="1473958"/>
                <a:gridCol w="2961564"/>
              </a:tblGrid>
              <a:tr h="396678">
                <a:tc>
                  <a:txBody>
                    <a:bodyPr/>
                    <a:lstStyle/>
                    <a:p>
                      <a:pPr algn="ctr"/>
                      <a:r>
                        <a:rPr lang="en-US" sz="1600" b="1" kern="1200" dirty="0" smtClean="0">
                          <a:solidFill>
                            <a:schemeClr val="accent1">
                              <a:lumMod val="50000"/>
                              <a:alpha val="83000"/>
                            </a:schemeClr>
                          </a:solidFill>
                          <a:latin typeface="+mn-lt"/>
                          <a:ea typeface="+mn-ea"/>
                          <a:cs typeface="+mn-cs"/>
                        </a:rPr>
                        <a:t>DEMAND IMPACT</a:t>
                      </a:r>
                      <a:r>
                        <a:rPr lang="en-US" sz="1600" b="1" kern="1200" baseline="0" dirty="0" smtClean="0">
                          <a:solidFill>
                            <a:schemeClr val="accent1">
                              <a:lumMod val="50000"/>
                              <a:alpha val="83000"/>
                            </a:schemeClr>
                          </a:solidFill>
                          <a:latin typeface="+mn-lt"/>
                          <a:ea typeface="+mn-ea"/>
                          <a:cs typeface="+mn-cs"/>
                        </a:rPr>
                        <a:t> </a:t>
                      </a:r>
                      <a:r>
                        <a:rPr lang="en-US" sz="1600" b="1" kern="1200" dirty="0" smtClean="0">
                          <a:solidFill>
                            <a:schemeClr val="accent1">
                              <a:lumMod val="50000"/>
                              <a:alpha val="83000"/>
                            </a:schemeClr>
                          </a:solidFill>
                          <a:latin typeface="+mn-lt"/>
                          <a:ea typeface="+mn-ea"/>
                          <a:cs typeface="+mn-cs"/>
                        </a:rPr>
                        <a:t>INDEX</a:t>
                      </a:r>
                      <a:endParaRPr lang="en-US" sz="1600" b="1"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0.8</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1" kern="1200" dirty="0" smtClean="0">
                          <a:solidFill>
                            <a:schemeClr val="bg1">
                              <a:lumMod val="65000"/>
                            </a:schemeClr>
                          </a:solidFill>
                          <a:latin typeface="+mn-lt"/>
                          <a:ea typeface="+mn-ea"/>
                          <a:cs typeface="+mn-cs"/>
                        </a:rPr>
                        <a:t>SUPPLY INDEX</a:t>
                      </a:r>
                      <a:endParaRPr lang="en-US" sz="1600" b="1" kern="1200" dirty="0">
                        <a:solidFill>
                          <a:schemeClr val="bg1">
                            <a:lumMod val="6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65000"/>
                            </a:schemeClr>
                          </a:solidFill>
                          <a:latin typeface="+mn-lt"/>
                          <a:ea typeface="+mn-ea"/>
                          <a:cs typeface="+mn-cs"/>
                        </a:rPr>
                        <a:t>CUSTOMER EXPERIENCE INDEX</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BRAND PERCEPTION AS HEALTH FOOD IN NORTH AMERICA</a:t>
                      </a:r>
                      <a:endParaRPr lang="en-US" sz="1600" b="0" kern="1200" dirty="0">
                        <a:solidFill>
                          <a:schemeClr val="accent1">
                            <a:lumMod val="50000"/>
                            <a:alpha val="83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dirty="0" smtClean="0">
                          <a:solidFill>
                            <a:schemeClr val="accent2">
                              <a:lumMod val="75000"/>
                            </a:schemeClr>
                          </a:solidFill>
                        </a:rPr>
                        <a:t> 0.8</a:t>
                      </a:r>
                      <a:endParaRPr lang="en-US" sz="2000" b="1"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0.4</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0.7</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ADHERENCE TO ENVIRONMENTAL INITIATIVES</a:t>
                      </a:r>
                      <a:endParaRPr lang="en-US" sz="16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0.7</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IMPACT OF INFLATION ON DEMAND DRIVERS IN APAC</a:t>
                      </a:r>
                      <a:endParaRPr lang="en-US" sz="16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0.8</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IMPACT OF CHANGING CONSUMPTION PATTERNS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0.4</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Oval 45">
            <a:extLst>
              <a:ext uri="{FF2B5EF4-FFF2-40B4-BE49-F238E27FC236}">
                <a16:creationId xmlns:a16="http://schemas.microsoft.com/office/drawing/2014/main" xmlns="" id="{D04435FB-E098-4129-866C-BB183977FAB0}"/>
              </a:ext>
            </a:extLst>
          </p:cNvPr>
          <p:cNvSpPr>
            <a:spLocks noChangeAspect="1"/>
          </p:cNvSpPr>
          <p:nvPr/>
        </p:nvSpPr>
        <p:spPr>
          <a:xfrm>
            <a:off x="6210885" y="4917628"/>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7" name="Oval 46">
            <a:extLst>
              <a:ext uri="{FF2B5EF4-FFF2-40B4-BE49-F238E27FC236}">
                <a16:creationId xmlns:a16="http://schemas.microsoft.com/office/drawing/2014/main" xmlns="" id="{D04435FB-E098-4129-866C-BB183977FAB0}"/>
              </a:ext>
            </a:extLst>
          </p:cNvPr>
          <p:cNvSpPr>
            <a:spLocks noChangeAspect="1"/>
          </p:cNvSpPr>
          <p:nvPr/>
        </p:nvSpPr>
        <p:spPr>
          <a:xfrm>
            <a:off x="6204678" y="5308755"/>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8" name="Oval 47">
            <a:extLst>
              <a:ext uri="{FF2B5EF4-FFF2-40B4-BE49-F238E27FC236}">
                <a16:creationId xmlns:a16="http://schemas.microsoft.com/office/drawing/2014/main" xmlns="" id="{D04435FB-E098-4129-866C-BB183977FAB0}"/>
              </a:ext>
            </a:extLst>
          </p:cNvPr>
          <p:cNvSpPr>
            <a:spLocks noChangeAspect="1"/>
          </p:cNvSpPr>
          <p:nvPr/>
        </p:nvSpPr>
        <p:spPr>
          <a:xfrm>
            <a:off x="6216400" y="5714373"/>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9" name="Oval 48">
            <a:extLst>
              <a:ext uri="{FF2B5EF4-FFF2-40B4-BE49-F238E27FC236}">
                <a16:creationId xmlns:a16="http://schemas.microsoft.com/office/drawing/2014/main" xmlns="" id="{D04435FB-E098-4129-866C-BB183977FAB0}"/>
              </a:ext>
            </a:extLst>
          </p:cNvPr>
          <p:cNvSpPr>
            <a:spLocks noChangeAspect="1"/>
          </p:cNvSpPr>
          <p:nvPr/>
        </p:nvSpPr>
        <p:spPr>
          <a:xfrm>
            <a:off x="6234466" y="6119990"/>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50" name="Oval 49">
            <a:extLst>
              <a:ext uri="{FF2B5EF4-FFF2-40B4-BE49-F238E27FC236}">
                <a16:creationId xmlns:a16="http://schemas.microsoft.com/office/drawing/2014/main" xmlns="" id="{D04435FB-E098-4129-866C-BB183977FAB0}"/>
              </a:ext>
            </a:extLst>
          </p:cNvPr>
          <p:cNvSpPr>
            <a:spLocks noChangeAspect="1"/>
          </p:cNvSpPr>
          <p:nvPr/>
        </p:nvSpPr>
        <p:spPr>
          <a:xfrm>
            <a:off x="6242327" y="6497471"/>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68" name="Rounded Rectangle 67"/>
          <p:cNvSpPr/>
          <p:nvPr/>
        </p:nvSpPr>
        <p:spPr>
          <a:xfrm>
            <a:off x="1198599" y="4630113"/>
            <a:ext cx="1283305" cy="247012"/>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PepsiCo</a:t>
            </a:r>
            <a:endParaRPr lang="en-US" sz="1100" dirty="0"/>
          </a:p>
        </p:txBody>
      </p:sp>
      <p:sp>
        <p:nvSpPr>
          <p:cNvPr id="76" name="TextBox 75"/>
          <p:cNvSpPr txBox="1"/>
          <p:nvPr/>
        </p:nvSpPr>
        <p:spPr>
          <a:xfrm>
            <a:off x="511916" y="4617304"/>
            <a:ext cx="944062" cy="261610"/>
          </a:xfrm>
          <a:prstGeom prst="rect">
            <a:avLst/>
          </a:prstGeom>
          <a:noFill/>
        </p:spPr>
        <p:txBody>
          <a:bodyPr wrap="square" rtlCol="0">
            <a:spAutoFit/>
          </a:bodyPr>
          <a:lstStyle/>
          <a:p>
            <a:r>
              <a:rPr lang="en-US" sz="1100" dirty="0" smtClean="0"/>
              <a:t>Company:</a:t>
            </a:r>
            <a:endParaRPr lang="en-US" sz="1100" dirty="0"/>
          </a:p>
        </p:txBody>
      </p:sp>
      <p:sp>
        <p:nvSpPr>
          <p:cNvPr id="77" name="Flowchart: Merge 76">
            <a:extLst>
              <a:ext uri="{FF2B5EF4-FFF2-40B4-BE49-F238E27FC236}">
                <a16:creationId xmlns:a16="http://schemas.microsoft.com/office/drawing/2014/main" xmlns="" id="{B56C9A61-3FB6-486F-B99F-FC1662E5CFAC}"/>
              </a:ext>
            </a:extLst>
          </p:cNvPr>
          <p:cNvSpPr/>
          <p:nvPr/>
        </p:nvSpPr>
        <p:spPr>
          <a:xfrm>
            <a:off x="2321985" y="4695710"/>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5" name="Group 4"/>
          <p:cNvGrpSpPr/>
          <p:nvPr/>
        </p:nvGrpSpPr>
        <p:grpSpPr>
          <a:xfrm>
            <a:off x="5912941" y="1181428"/>
            <a:ext cx="6848011" cy="5554026"/>
            <a:chOff x="5912941" y="1181428"/>
            <a:chExt cx="6848011" cy="5554026"/>
          </a:xfrm>
        </p:grpSpPr>
        <p:grpSp>
          <p:nvGrpSpPr>
            <p:cNvPr id="4" name="Group 3"/>
            <p:cNvGrpSpPr/>
            <p:nvPr/>
          </p:nvGrpSpPr>
          <p:grpSpPr>
            <a:xfrm>
              <a:off x="5912941" y="1181428"/>
              <a:ext cx="6848011" cy="5554026"/>
              <a:chOff x="5912941" y="1181428"/>
              <a:chExt cx="6848011" cy="5554026"/>
            </a:xfrm>
          </p:grpSpPr>
          <p:grpSp>
            <p:nvGrpSpPr>
              <p:cNvPr id="3" name="Group 2"/>
              <p:cNvGrpSpPr/>
              <p:nvPr/>
            </p:nvGrpSpPr>
            <p:grpSpPr>
              <a:xfrm>
                <a:off x="5912941" y="1181428"/>
                <a:ext cx="6848011" cy="5554026"/>
                <a:chOff x="5990103" y="2601303"/>
                <a:chExt cx="6848011" cy="4663600"/>
              </a:xfrm>
            </p:grpSpPr>
            <p:grpSp>
              <p:nvGrpSpPr>
                <p:cNvPr id="51" name="Group 50"/>
                <p:cNvGrpSpPr/>
                <p:nvPr/>
              </p:nvGrpSpPr>
              <p:grpSpPr>
                <a:xfrm>
                  <a:off x="5990103" y="2601303"/>
                  <a:ext cx="6848011" cy="4663600"/>
                  <a:chOff x="977629" y="2637226"/>
                  <a:chExt cx="6848011" cy="4663600"/>
                </a:xfrm>
              </p:grpSpPr>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8372069">
                    <a:off x="986393" y="5890995"/>
                    <a:ext cx="511831" cy="373551"/>
                  </a:xfrm>
                  <a:prstGeom prst="rect">
                    <a:avLst/>
                  </a:prstGeom>
                </p:spPr>
              </p:pic>
              <p:grpSp>
                <p:nvGrpSpPr>
                  <p:cNvPr id="55" name="Group 54"/>
                  <p:cNvGrpSpPr/>
                  <p:nvPr/>
                </p:nvGrpSpPr>
                <p:grpSpPr>
                  <a:xfrm>
                    <a:off x="977629" y="2637226"/>
                    <a:ext cx="6848011" cy="4663600"/>
                    <a:chOff x="1010412" y="1035021"/>
                    <a:chExt cx="7634470" cy="4886232"/>
                  </a:xfrm>
                </p:grpSpPr>
                <p:sp>
                  <p:nvSpPr>
                    <p:cNvPr id="56" name="Rectangle 55"/>
                    <p:cNvSpPr/>
                    <p:nvPr/>
                  </p:nvSpPr>
                  <p:spPr>
                    <a:xfrm>
                      <a:off x="1654446" y="1035021"/>
                      <a:ext cx="6135595" cy="4886232"/>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010412" y="1385702"/>
                      <a:ext cx="7634470" cy="387193"/>
                    </a:xfrm>
                    <a:prstGeom prst="rect">
                      <a:avLst/>
                    </a:prstGeom>
                    <a:no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alpha val="67000"/>
                            </a:schemeClr>
                          </a:solidFill>
                          <a:latin typeface="Segoe UI" panose="020B0502040204020203" pitchFamily="34" charset="0"/>
                          <a:ea typeface="Segoe UI" panose="020B0502040204020203" pitchFamily="34" charset="0"/>
                          <a:cs typeface="Segoe UI" panose="020B0502040204020203" pitchFamily="34" charset="0"/>
                        </a:rPr>
                        <a:t>BRAND PERCEPTION AS HEALTH FOOD IN NORTH AMERICA</a:t>
                      </a:r>
                    </a:p>
                  </p:txBody>
                </p:sp>
              </p:grpSp>
            </p:grpSp>
            <p:sp>
              <p:nvSpPr>
                <p:cNvPr id="78" name="Rounded Rectangle 77"/>
                <p:cNvSpPr/>
                <p:nvPr/>
              </p:nvSpPr>
              <p:spPr>
                <a:xfrm>
                  <a:off x="7306813" y="2647105"/>
                  <a:ext cx="1283305" cy="247012"/>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PepsiCo</a:t>
                  </a:r>
                  <a:endParaRPr lang="en-US" sz="1100" dirty="0"/>
                </a:p>
              </p:txBody>
            </p:sp>
            <p:sp>
              <p:nvSpPr>
                <p:cNvPr id="80" name="TextBox 79"/>
                <p:cNvSpPr txBox="1"/>
                <p:nvPr/>
              </p:nvSpPr>
              <p:spPr>
                <a:xfrm>
                  <a:off x="6617204" y="2638510"/>
                  <a:ext cx="944062" cy="261610"/>
                </a:xfrm>
                <a:prstGeom prst="rect">
                  <a:avLst/>
                </a:prstGeom>
                <a:noFill/>
              </p:spPr>
              <p:txBody>
                <a:bodyPr wrap="square" rtlCol="0">
                  <a:spAutoFit/>
                </a:bodyPr>
                <a:lstStyle/>
                <a:p>
                  <a:r>
                    <a:rPr lang="en-US" sz="1100" dirty="0" smtClean="0"/>
                    <a:t>Company:</a:t>
                  </a:r>
                  <a:endParaRPr lang="en-US" sz="1100" dirty="0"/>
                </a:p>
              </p:txBody>
            </p:sp>
            <p:sp>
              <p:nvSpPr>
                <p:cNvPr id="81" name="TextBox 80"/>
                <p:cNvSpPr txBox="1"/>
                <p:nvPr/>
              </p:nvSpPr>
              <p:spPr>
                <a:xfrm>
                  <a:off x="8703349" y="2616652"/>
                  <a:ext cx="1150705" cy="276999"/>
                </a:xfrm>
                <a:prstGeom prst="rect">
                  <a:avLst/>
                </a:prstGeom>
                <a:noFill/>
              </p:spPr>
              <p:txBody>
                <a:bodyPr wrap="square" rtlCol="0">
                  <a:spAutoFit/>
                </a:bodyPr>
                <a:lstStyle/>
                <a:p>
                  <a:pPr algn="ctr"/>
                  <a:r>
                    <a:rPr lang="en-US" sz="1200" dirty="0" smtClean="0">
                      <a:solidFill>
                        <a:schemeClr val="bg2">
                          <a:lumMod val="50000"/>
                        </a:schemeClr>
                      </a:solidFill>
                      <a:latin typeface="+mj-lt"/>
                      <a:ea typeface="Segoe UI" panose="020B0502040204020203" pitchFamily="34" charset="0"/>
                      <a:cs typeface="Segoe UI" panose="020B0502040204020203" pitchFamily="34" charset="0"/>
                    </a:rPr>
                    <a:t>Timeframe: </a:t>
                  </a:r>
                  <a:endParaRPr lang="en-US" sz="12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82" name="TextBox 81"/>
                <p:cNvSpPr txBox="1"/>
                <p:nvPr/>
              </p:nvSpPr>
              <p:spPr>
                <a:xfrm>
                  <a:off x="9621568" y="2612270"/>
                  <a:ext cx="1040801" cy="276999"/>
                </a:xfrm>
                <a:prstGeom prst="rect">
                  <a:avLst/>
                </a:prstGeom>
                <a:noFill/>
              </p:spPr>
              <p:txBody>
                <a:bodyPr wrap="square" rtlCol="0">
                  <a:spAutoFit/>
                </a:bodyPr>
                <a:lstStyle/>
                <a:p>
                  <a:r>
                    <a:rPr lang="en-US" sz="12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200" dirty="0">
                    <a:solidFill>
                      <a:schemeClr val="bg2">
                        <a:lumMod val="50000"/>
                      </a:schemeClr>
                    </a:solidFill>
                    <a:latin typeface="+mj-lt"/>
                    <a:ea typeface="Segoe UI" panose="020B0502040204020203" pitchFamily="34" charset="0"/>
                    <a:cs typeface="Segoe UI" panose="020B0502040204020203" pitchFamily="34" charset="0"/>
                  </a:endParaRPr>
                </a:p>
              </p:txBody>
            </p:sp>
          </p:grpSp>
          <p:graphicFrame>
            <p:nvGraphicFramePr>
              <p:cNvPr id="65" name="Chart 64"/>
              <p:cNvGraphicFramePr/>
              <p:nvPr>
                <p:extLst>
                  <p:ext uri="{D42A27DB-BD31-4B8C-83A1-F6EECF244321}">
                    <p14:modId xmlns:p14="http://schemas.microsoft.com/office/powerpoint/2010/main" val="3764398996"/>
                  </p:ext>
                </p:extLst>
              </p:nvPr>
            </p:nvGraphicFramePr>
            <p:xfrm>
              <a:off x="6418219" y="1994296"/>
              <a:ext cx="6058452" cy="2264351"/>
            </p:xfrm>
            <a:graphic>
              <a:graphicData uri="http://schemas.openxmlformats.org/drawingml/2006/chart">
                <c:chart xmlns:c="http://schemas.openxmlformats.org/drawingml/2006/chart" xmlns:r="http://schemas.openxmlformats.org/officeDocument/2006/relationships" r:id="rId8"/>
              </a:graphicData>
            </a:graphic>
          </p:graphicFrame>
        </p:grpSp>
        <p:graphicFrame>
          <p:nvGraphicFramePr>
            <p:cNvPr id="67" name="Chart 66"/>
            <p:cNvGraphicFramePr/>
            <p:nvPr>
              <p:extLst>
                <p:ext uri="{D42A27DB-BD31-4B8C-83A1-F6EECF244321}">
                  <p14:modId xmlns:p14="http://schemas.microsoft.com/office/powerpoint/2010/main" val="992478658"/>
                </p:ext>
              </p:extLst>
            </p:nvPr>
          </p:nvGraphicFramePr>
          <p:xfrm>
            <a:off x="6608477" y="4402360"/>
            <a:ext cx="5549971" cy="1900760"/>
          </p:xfrm>
          <a:graphic>
            <a:graphicData uri="http://schemas.openxmlformats.org/drawingml/2006/chart">
              <c:chart xmlns:c="http://schemas.openxmlformats.org/drawingml/2006/chart" xmlns:r="http://schemas.openxmlformats.org/officeDocument/2006/relationships" r:id="rId9"/>
            </a:graphicData>
          </a:graphic>
        </p:graphicFrame>
      </p:grpSp>
    </p:spTree>
    <p:extLst>
      <p:ext uri="{BB962C8B-B14F-4D97-AF65-F5344CB8AC3E}">
        <p14:creationId xmlns:p14="http://schemas.microsoft.com/office/powerpoint/2010/main" val="2346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
          <p:cNvSpPr txBox="1"/>
          <p:nvPr/>
        </p:nvSpPr>
        <p:spPr>
          <a:xfrm>
            <a:off x="397987" y="1147230"/>
            <a:ext cx="11705053" cy="5645265"/>
          </a:xfrm>
          <a:prstGeom prst="rect">
            <a:avLst/>
          </a:prstGeom>
          <a:solidFill>
            <a:schemeClr val="bg1">
              <a:lumMod val="9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smtClean="0">
                <a:latin typeface="Segoe UI" panose="020B0502040204020203" pitchFamily="34" charset="0"/>
                <a:ea typeface="Segoe UI" panose="020B0502040204020203" pitchFamily="34" charset="0"/>
                <a:cs typeface="Segoe UI" panose="020B0502040204020203" pitchFamily="34" charset="0"/>
              </a:rPr>
              <a:t> </a:t>
            </a:r>
            <a:endParaRPr lang="en-I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 xmlns:a16="http://schemas.microsoft.com/office/drawing/2014/main" id="{0F0915C7-6AA0-4C7B-84B5-8CD7F32D0F72}"/>
              </a:ext>
            </a:extLst>
          </p:cNvPr>
          <p:cNvSpPr>
            <a:spLocks noGrp="1"/>
          </p:cNvSpPr>
          <p:nvPr>
            <p:ph type="title"/>
          </p:nvPr>
        </p:nvSpPr>
        <p:spPr>
          <a:xfrm>
            <a:off x="115076" y="0"/>
            <a:ext cx="10497506" cy="703385"/>
          </a:xfrm>
        </p:spPr>
        <p:txBody>
          <a:bodyPr>
            <a:normAutofit/>
          </a:bodyPr>
          <a:lstStyle/>
          <a:p>
            <a:r>
              <a:rPr lang="en-IN" dirty="0" smtClean="0"/>
              <a:t>Analytical </a:t>
            </a:r>
            <a:r>
              <a:rPr lang="en-IN" dirty="0"/>
              <a:t>Platform – Snapshot </a:t>
            </a:r>
            <a:r>
              <a:rPr lang="en-IN" dirty="0" smtClean="0"/>
              <a:t>(3/9)</a:t>
            </a:r>
            <a:endParaRPr lang="en-IN" dirty="0"/>
          </a:p>
        </p:txBody>
      </p:sp>
      <p:sp>
        <p:nvSpPr>
          <p:cNvPr id="73" name="Rectangle 72"/>
          <p:cNvSpPr/>
          <p:nvPr/>
        </p:nvSpPr>
        <p:spPr>
          <a:xfrm>
            <a:off x="6106174" y="163487"/>
            <a:ext cx="1301631" cy="387192"/>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Segoe UI" panose="020B0502040204020203" pitchFamily="34" charset="0"/>
                <a:ea typeface="Segoe UI" panose="020B0502040204020203" pitchFamily="34" charset="0"/>
                <a:cs typeface="Segoe UI" panose="020B0502040204020203" pitchFamily="34" charset="0"/>
              </a:rPr>
              <a:t>ILLUSTRATIVE</a:t>
            </a:r>
          </a:p>
        </p:txBody>
      </p:sp>
      <p:sp>
        <p:nvSpPr>
          <p:cNvPr id="53" name="TextBox 4"/>
          <p:cNvSpPr txBox="1"/>
          <p:nvPr/>
        </p:nvSpPr>
        <p:spPr>
          <a:xfrm>
            <a:off x="390838" y="718126"/>
            <a:ext cx="11704180" cy="402450"/>
          </a:xfrm>
          <a:prstGeom prst="rect">
            <a:avLst/>
          </a:prstGeom>
          <a:solidFill>
            <a:schemeClr val="accent1">
              <a:lumMod val="75000"/>
            </a:schemeClr>
          </a:solidFill>
          <a:ln w="9525" cmpd="sng">
            <a:solidFill>
              <a:sysClr val="window" lastClr="FFFFFF">
                <a:shade val="50000"/>
              </a:sysClr>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400"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Fund analysis</a:t>
            </a:r>
            <a:endParaRPr kumimoji="0" lang="en-IN"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25765" y="752349"/>
            <a:ext cx="312573" cy="312573"/>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43247" y="752349"/>
            <a:ext cx="310807" cy="31257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454" y="764582"/>
            <a:ext cx="1543456" cy="348483"/>
          </a:xfrm>
          <a:prstGeom prst="rect">
            <a:avLst/>
          </a:prstGeom>
        </p:spPr>
      </p:pic>
      <p:graphicFrame>
        <p:nvGraphicFramePr>
          <p:cNvPr id="139" name="Table 138">
            <a:extLst>
              <a:ext uri="{FF2B5EF4-FFF2-40B4-BE49-F238E27FC236}">
                <a16:creationId xmlns="" xmlns:a16="http://schemas.microsoft.com/office/drawing/2014/main" id="{234BF816-35BE-486A-8E6E-2E86ECC58529}"/>
              </a:ext>
            </a:extLst>
          </p:cNvPr>
          <p:cNvGraphicFramePr>
            <a:graphicFrameLocks noGrp="1"/>
          </p:cNvGraphicFramePr>
          <p:nvPr>
            <p:extLst/>
          </p:nvPr>
        </p:nvGraphicFramePr>
        <p:xfrm>
          <a:off x="580939" y="1888202"/>
          <a:ext cx="3520006" cy="2517678"/>
        </p:xfrm>
        <a:graphic>
          <a:graphicData uri="http://schemas.openxmlformats.org/drawingml/2006/table">
            <a:tbl>
              <a:tblPr>
                <a:tableStyleId>{0505E3EF-67EA-436B-97B2-0124C06EBD24}</a:tableStyleId>
              </a:tblPr>
              <a:tblGrid>
                <a:gridCol w="1609057">
                  <a:extLst>
                    <a:ext uri="{9D8B030D-6E8A-4147-A177-3AD203B41FA5}">
                      <a16:colId xmlns="" xmlns:a16="http://schemas.microsoft.com/office/drawing/2014/main" val="1739702306"/>
                    </a:ext>
                  </a:extLst>
                </a:gridCol>
                <a:gridCol w="881629">
                  <a:extLst>
                    <a:ext uri="{9D8B030D-6E8A-4147-A177-3AD203B41FA5}">
                      <a16:colId xmlns="" xmlns:a16="http://schemas.microsoft.com/office/drawing/2014/main" val="1355721814"/>
                    </a:ext>
                  </a:extLst>
                </a:gridCol>
                <a:gridCol w="1029320"/>
              </a:tblGrid>
              <a:tr h="401223">
                <a:tc>
                  <a:txBody>
                    <a:bodyPr/>
                    <a:lstStyle/>
                    <a:p>
                      <a:pPr marL="174625" indent="0" algn="l" defTabSz="914400" rtl="0" eaLnBrk="1" fontAlgn="ctr" latinLnBrk="0" hangingPunct="1"/>
                      <a:r>
                        <a:rPr lang="en-IN" sz="1200" u="none" strike="noStrike" kern="1200" dirty="0" smtClean="0">
                          <a:effectLst/>
                        </a:rPr>
                        <a:t>Fund Holdings(Top 10)</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 Portfolio</a:t>
                      </a:r>
                      <a:endParaRPr lang="en-IN" sz="1200" b="1" u="none" strike="noStrike" kern="1200" dirty="0">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marL="174625" indent="0" algn="l" defTabSz="914400" rtl="0" eaLnBrk="1" fontAlgn="ctr" latinLnBrk="0" hangingPunct="1"/>
                      <a:r>
                        <a:rPr lang="en-IN" sz="1200" u="none" strike="noStrike" kern="1200" dirty="0" smtClean="0">
                          <a:effectLst/>
                        </a:rPr>
                        <a:t>Market Value</a:t>
                      </a:r>
                      <a:endParaRPr lang="en-IN" sz="1200" b="1"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043481852"/>
                  </a:ext>
                </a:extLst>
              </a:tr>
              <a:tr h="187237">
                <a:tc>
                  <a:txBody>
                    <a:bodyPr/>
                    <a:lstStyle/>
                    <a:p>
                      <a:pPr marL="174625" indent="0" algn="l" defTabSz="914400" rtl="0" eaLnBrk="1" fontAlgn="ctr" latinLnBrk="0" hangingPunct="1"/>
                      <a:r>
                        <a:rPr lang="en-US" sz="1200" u="none" strike="noStrike" kern="1200" dirty="0" smtClean="0">
                          <a:effectLst/>
                        </a:rPr>
                        <a:t>Walgreens</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12.75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$26,500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926908529"/>
                  </a:ext>
                </a:extLst>
              </a:tr>
              <a:tr h="187237">
                <a:tc>
                  <a:txBody>
                    <a:bodyPr/>
                    <a:lstStyle/>
                    <a:p>
                      <a:pPr marL="174625" indent="0" algn="l" defTabSz="914400" rtl="0" eaLnBrk="1" fontAlgn="ctr" latinLnBrk="0" hangingPunct="1"/>
                      <a:r>
                        <a:rPr lang="en-US" sz="1200" u="none" strike="noStrike" kern="1200" dirty="0" smtClean="0">
                          <a:effectLst/>
                        </a:rPr>
                        <a:t>Kellogg</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$20,100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96444140"/>
                  </a:ext>
                </a:extLst>
              </a:tr>
              <a:tr h="187237">
                <a:tc>
                  <a:txBody>
                    <a:bodyPr/>
                    <a:lstStyle/>
                    <a:p>
                      <a:pPr marL="174625" indent="0" algn="l" defTabSz="914400" rtl="0" eaLnBrk="1" fontAlgn="ctr" latinLnBrk="0" hangingPunct="1"/>
                      <a:r>
                        <a:rPr lang="en-US" sz="1200" u="none" strike="noStrike" kern="1200" dirty="0" smtClean="0">
                          <a:effectLst/>
                        </a:rPr>
                        <a:t>Toyota Moto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8.34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452209249"/>
                  </a:ext>
                </a:extLst>
              </a:tr>
              <a:tr h="187237">
                <a:tc>
                  <a:txBody>
                    <a:bodyPr/>
                    <a:lstStyle/>
                    <a:p>
                      <a:pPr marL="174625" indent="0" algn="l" defTabSz="914400" rtl="0" eaLnBrk="1" fontAlgn="ctr" latinLnBrk="0" hangingPunct="1"/>
                      <a:r>
                        <a:rPr lang="en-US" sz="1200" u="none" strike="noStrike" kern="1200" dirty="0" smtClean="0">
                          <a:effectLst/>
                        </a:rPr>
                        <a:t>Lloyds banking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7.31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$18,000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2567679363"/>
                  </a:ext>
                </a:extLst>
              </a:tr>
              <a:tr h="187237">
                <a:tc>
                  <a:txBody>
                    <a:bodyPr/>
                    <a:lstStyle/>
                    <a:p>
                      <a:pPr marL="174625" indent="0" algn="l" defTabSz="914400" rtl="0" eaLnBrk="1" fontAlgn="ctr" latinLnBrk="0" hangingPunct="1"/>
                      <a:r>
                        <a:rPr lang="en-US" sz="1200" u="none" strike="noStrike" kern="1200" dirty="0" smtClean="0">
                          <a:effectLst/>
                        </a:rPr>
                        <a:t>Citi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7.00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$17,800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765400196"/>
                  </a:ext>
                </a:extLst>
              </a:tr>
              <a:tr h="187237">
                <a:tc>
                  <a:txBody>
                    <a:bodyPr/>
                    <a:lstStyle/>
                    <a:p>
                      <a:pPr marL="174625" indent="0" algn="l" defTabSz="914400" rtl="0" eaLnBrk="1" fontAlgn="ctr" latinLnBrk="0" hangingPunct="1"/>
                      <a:r>
                        <a:rPr lang="en-US" sz="1200" u="none" strike="noStrike" kern="1200" dirty="0" smtClean="0">
                          <a:effectLst/>
                        </a:rPr>
                        <a:t>PepsiCo</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6.5</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$15,600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3204788534"/>
                  </a:ext>
                </a:extLst>
              </a:tr>
              <a:tr h="187237">
                <a:tc>
                  <a:txBody>
                    <a:bodyPr/>
                    <a:lstStyle/>
                    <a:p>
                      <a:pPr marL="174625" indent="0" algn="l" defTabSz="914400" rtl="0" eaLnBrk="1" fontAlgn="ctr" latinLnBrk="0" hangingPunct="1"/>
                      <a:r>
                        <a:rPr lang="en-US" sz="1200" u="none" strike="noStrike" kern="1200" dirty="0" smtClean="0">
                          <a:effectLst/>
                        </a:rPr>
                        <a:t>Resmed Inc.</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6.1</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$14,900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Vanguard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4.4</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$13,500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Hyundai Motor Corp</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4.3</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$12,500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Ford</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3.9</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$10,000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r h="187237">
                <a:tc>
                  <a:txBody>
                    <a:bodyPr/>
                    <a:lstStyle/>
                    <a:p>
                      <a:pPr marL="174625" indent="0" algn="l" defTabSz="914400" rtl="0" eaLnBrk="1" fontAlgn="ctr" latinLnBrk="0" hangingPunct="1"/>
                      <a:r>
                        <a:rPr lang="en-US" sz="1200" u="none" strike="noStrike" kern="1200" dirty="0" smtClean="0">
                          <a:effectLst/>
                        </a:rPr>
                        <a:t>Cadbury</a:t>
                      </a:r>
                      <a:endParaRPr lang="en-US" sz="1200" u="none" strike="noStrike"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3.8</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ctr" rtl="0" fontAlgn="ctr"/>
                      <a:r>
                        <a:rPr lang="en-IN" sz="1200" u="none" strike="noStrike" dirty="0" smtClean="0">
                          <a:effectLst/>
                        </a:rPr>
                        <a:t>$9,800</a:t>
                      </a:r>
                      <a:endParaRPr lang="en-IN" sz="1200" b="0" i="0" u="none" strike="noStrike" dirty="0">
                        <a:solidFill>
                          <a:srgbClr val="595959"/>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r>
            </a:tbl>
          </a:graphicData>
        </a:graphic>
      </p:graphicFrame>
      <p:sp>
        <p:nvSpPr>
          <p:cNvPr id="14" name="Rounded Rectangle 13"/>
          <p:cNvSpPr/>
          <p:nvPr/>
        </p:nvSpPr>
        <p:spPr>
          <a:xfrm>
            <a:off x="1207878" y="1209835"/>
            <a:ext cx="2382487"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511531" y="1266819"/>
            <a:ext cx="944062" cy="307777"/>
          </a:xfrm>
          <a:prstGeom prst="rect">
            <a:avLst/>
          </a:prstGeom>
          <a:noFill/>
        </p:spPr>
        <p:txBody>
          <a:bodyPr wrap="square" rtlCol="0">
            <a:spAutoFit/>
          </a:bodyPr>
          <a:lstStyle/>
          <a:p>
            <a:r>
              <a:rPr lang="en-US" sz="1400" dirty="0" smtClean="0"/>
              <a:t>Fund:</a:t>
            </a:r>
            <a:endParaRPr lang="en-US" sz="1400" dirty="0"/>
          </a:p>
        </p:txBody>
      </p:sp>
      <p:sp>
        <p:nvSpPr>
          <p:cNvPr id="140" name="TextBox 139"/>
          <p:cNvSpPr txBox="1"/>
          <p:nvPr/>
        </p:nvSpPr>
        <p:spPr>
          <a:xfrm>
            <a:off x="1439223" y="1248012"/>
            <a:ext cx="2403515" cy="307777"/>
          </a:xfrm>
          <a:prstGeom prst="rect">
            <a:avLst/>
          </a:prstGeom>
          <a:noFill/>
        </p:spPr>
        <p:txBody>
          <a:bodyPr wrap="square" rtlCol="0">
            <a:spAutoFit/>
          </a:bodyPr>
          <a:lstStyle/>
          <a:p>
            <a:r>
              <a:rPr lang="en-US" sz="1400" dirty="0" smtClean="0"/>
              <a:t>Principal  XYZ fund</a:t>
            </a:r>
            <a:endParaRPr lang="en-US" sz="1400" dirty="0"/>
          </a:p>
        </p:txBody>
      </p:sp>
      <p:sp>
        <p:nvSpPr>
          <p:cNvPr id="141" name="Flowchart: Merge 140">
            <a:extLst>
              <a:ext uri="{FF2B5EF4-FFF2-40B4-BE49-F238E27FC236}">
                <a16:creationId xmlns="" xmlns:a16="http://schemas.microsoft.com/office/drawing/2014/main" id="{B56C9A61-3FB6-486F-B99F-FC1662E5CFAC}"/>
              </a:ext>
            </a:extLst>
          </p:cNvPr>
          <p:cNvSpPr/>
          <p:nvPr/>
        </p:nvSpPr>
        <p:spPr>
          <a:xfrm>
            <a:off x="3388712" y="134864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42" name="Group 141"/>
          <p:cNvGrpSpPr/>
          <p:nvPr/>
        </p:nvGrpSpPr>
        <p:grpSpPr>
          <a:xfrm>
            <a:off x="6985632" y="1221993"/>
            <a:ext cx="4718785" cy="312060"/>
            <a:chOff x="2681567" y="2157435"/>
            <a:chExt cx="4718785" cy="312060"/>
          </a:xfrm>
        </p:grpSpPr>
        <p:sp>
          <p:nvSpPr>
            <p:cNvPr id="143" name="Oval 142"/>
            <p:cNvSpPr/>
            <p:nvPr/>
          </p:nvSpPr>
          <p:spPr>
            <a:xfrm>
              <a:off x="4311983"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44" name="TextBox 143"/>
            <p:cNvSpPr txBox="1"/>
            <p:nvPr/>
          </p:nvSpPr>
          <p:spPr>
            <a:xfrm>
              <a:off x="4449168" y="2157435"/>
              <a:ext cx="731520" cy="307777"/>
            </a:xfrm>
            <a:prstGeom prst="rect">
              <a:avLst/>
            </a:prstGeom>
            <a:noFill/>
          </p:spPr>
          <p:txBody>
            <a:bodyPr wrap="square" rtlCol="0">
              <a:spAutoFit/>
            </a:bodyPr>
            <a:lstStyle/>
            <a:p>
              <a:r>
                <a:rPr lang="en-US" sz="1400" dirty="0">
                  <a:solidFill>
                    <a:schemeClr val="bg2">
                      <a:lumMod val="50000"/>
                    </a:schemeClr>
                  </a:solidFill>
                  <a:latin typeface="+mj-lt"/>
                  <a:ea typeface="Segoe UI" panose="020B0502040204020203" pitchFamily="34" charset="0"/>
                  <a:cs typeface="Segoe UI" panose="020B0502040204020203" pitchFamily="34" charset="0"/>
                </a:rPr>
                <a:t>All</a:t>
              </a:r>
            </a:p>
          </p:txBody>
        </p:sp>
        <p:sp>
          <p:nvSpPr>
            <p:cNvPr id="145" name="Oval 144"/>
            <p:cNvSpPr/>
            <p:nvPr/>
          </p:nvSpPr>
          <p:spPr>
            <a:xfrm>
              <a:off x="5277821"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46" name="TextBox 145"/>
            <p:cNvSpPr txBox="1"/>
            <p:nvPr/>
          </p:nvSpPr>
          <p:spPr>
            <a:xfrm>
              <a:off x="5404359" y="2157435"/>
              <a:ext cx="904157"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3-month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47" name="Oval 146"/>
            <p:cNvSpPr/>
            <p:nvPr/>
          </p:nvSpPr>
          <p:spPr>
            <a:xfrm>
              <a:off x="6243659" y="2221353"/>
              <a:ext cx="114645" cy="11389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148" name="TextBox 147"/>
            <p:cNvSpPr txBox="1"/>
            <p:nvPr/>
          </p:nvSpPr>
          <p:spPr>
            <a:xfrm>
              <a:off x="6359551" y="2157435"/>
              <a:ext cx="1040801" cy="307777"/>
            </a:xfrm>
            <a:prstGeom prst="rect">
              <a:avLst/>
            </a:prstGeom>
            <a:noFill/>
          </p:spPr>
          <p:txBody>
            <a:bodyPr wrap="square" rtlCol="0">
              <a:spAutoFit/>
            </a:bodyPr>
            <a:lstStyle/>
            <a:p>
              <a:r>
                <a:rPr lang="en-US" sz="14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4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151" name="TextBox 150"/>
            <p:cNvSpPr txBox="1"/>
            <p:nvPr/>
          </p:nvSpPr>
          <p:spPr>
            <a:xfrm>
              <a:off x="2681567" y="2161718"/>
              <a:ext cx="1508297" cy="307777"/>
            </a:xfrm>
            <a:prstGeom prst="rect">
              <a:avLst/>
            </a:prstGeom>
            <a:noFill/>
          </p:spPr>
          <p:txBody>
            <a:bodyPr wrap="square" rtlCol="0">
              <a:spAutoFit/>
            </a:bodyPr>
            <a:lstStyle/>
            <a:p>
              <a:pPr algn="ctr"/>
              <a:r>
                <a:rPr lang="en-US" sz="1400" b="1" dirty="0" smtClean="0">
                  <a:solidFill>
                    <a:schemeClr val="bg2">
                      <a:lumMod val="50000"/>
                    </a:schemeClr>
                  </a:solidFill>
                  <a:latin typeface="+mj-lt"/>
                  <a:ea typeface="Segoe UI" panose="020B0502040204020203" pitchFamily="34" charset="0"/>
                  <a:cs typeface="Segoe UI" panose="020B0502040204020203" pitchFamily="34" charset="0"/>
                </a:rPr>
                <a:t>Timeframe</a:t>
              </a:r>
              <a:endParaRPr lang="en-US" sz="1400" b="1" dirty="0">
                <a:solidFill>
                  <a:schemeClr val="bg2">
                    <a:lumMod val="50000"/>
                  </a:schemeClr>
                </a:solidFill>
                <a:latin typeface="+mj-lt"/>
                <a:ea typeface="Segoe UI" panose="020B0502040204020203" pitchFamily="34" charset="0"/>
                <a:cs typeface="Segoe UI" panose="020B0502040204020203" pitchFamily="34" charset="0"/>
              </a:endParaRPr>
            </a:p>
          </p:txBody>
        </p:sp>
      </p:grpSp>
      <p:sp>
        <p:nvSpPr>
          <p:cNvPr id="155" name="Rounded Rectangle 154"/>
          <p:cNvSpPr/>
          <p:nvPr/>
        </p:nvSpPr>
        <p:spPr>
          <a:xfrm>
            <a:off x="4283542" y="1190515"/>
            <a:ext cx="764358" cy="395760"/>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All</a:t>
            </a:r>
            <a:endParaRPr lang="en-US" sz="1400" dirty="0">
              <a:solidFill>
                <a:schemeClr val="bg1">
                  <a:lumMod val="50000"/>
                </a:schemeClr>
              </a:solidFill>
            </a:endParaRPr>
          </a:p>
        </p:txBody>
      </p:sp>
      <p:sp>
        <p:nvSpPr>
          <p:cNvPr id="156" name="TextBox 155"/>
          <p:cNvSpPr txBox="1"/>
          <p:nvPr/>
        </p:nvSpPr>
        <p:spPr>
          <a:xfrm>
            <a:off x="3623019" y="1232574"/>
            <a:ext cx="944062" cy="307777"/>
          </a:xfrm>
          <a:prstGeom prst="rect">
            <a:avLst/>
          </a:prstGeom>
          <a:noFill/>
        </p:spPr>
        <p:txBody>
          <a:bodyPr wrap="square" rtlCol="0">
            <a:spAutoFit/>
          </a:bodyPr>
          <a:lstStyle/>
          <a:p>
            <a:r>
              <a:rPr lang="en-US" sz="1400" dirty="0" smtClean="0"/>
              <a:t>Sector:</a:t>
            </a:r>
            <a:endParaRPr lang="en-US" sz="1400" dirty="0"/>
          </a:p>
        </p:txBody>
      </p:sp>
      <p:sp>
        <p:nvSpPr>
          <p:cNvPr id="157" name="Flowchart: Merge 156">
            <a:extLst>
              <a:ext uri="{FF2B5EF4-FFF2-40B4-BE49-F238E27FC236}">
                <a16:creationId xmlns="" xmlns:a16="http://schemas.microsoft.com/office/drawing/2014/main" id="{B56C9A61-3FB6-486F-B99F-FC1662E5CFAC}"/>
              </a:ext>
            </a:extLst>
          </p:cNvPr>
          <p:cNvSpPr/>
          <p:nvPr/>
        </p:nvSpPr>
        <p:spPr>
          <a:xfrm>
            <a:off x="4873658" y="1325273"/>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8" name="Rounded Rectangle 157"/>
          <p:cNvSpPr/>
          <p:nvPr/>
        </p:nvSpPr>
        <p:spPr>
          <a:xfrm>
            <a:off x="5968901" y="1208445"/>
            <a:ext cx="919598" cy="395760"/>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1">
                    <a:lumMod val="50000"/>
                  </a:schemeClr>
                </a:solidFill>
              </a:rPr>
              <a:t>Equity</a:t>
            </a:r>
            <a:endParaRPr lang="en-US" sz="1400" dirty="0">
              <a:solidFill>
                <a:schemeClr val="bg1">
                  <a:lumMod val="50000"/>
                </a:schemeClr>
              </a:solidFill>
            </a:endParaRPr>
          </a:p>
        </p:txBody>
      </p:sp>
      <p:sp>
        <p:nvSpPr>
          <p:cNvPr id="159" name="TextBox 158"/>
          <p:cNvSpPr txBox="1"/>
          <p:nvPr/>
        </p:nvSpPr>
        <p:spPr>
          <a:xfrm>
            <a:off x="5036613" y="1247617"/>
            <a:ext cx="1386790" cy="307777"/>
          </a:xfrm>
          <a:prstGeom prst="rect">
            <a:avLst/>
          </a:prstGeom>
          <a:noFill/>
        </p:spPr>
        <p:txBody>
          <a:bodyPr wrap="square" rtlCol="0">
            <a:spAutoFit/>
          </a:bodyPr>
          <a:lstStyle/>
          <a:p>
            <a:r>
              <a:rPr lang="en-US" sz="1400" dirty="0" smtClean="0"/>
              <a:t>Asset Class</a:t>
            </a:r>
          </a:p>
        </p:txBody>
      </p:sp>
      <p:sp>
        <p:nvSpPr>
          <p:cNvPr id="160" name="Flowchart: Merge 159">
            <a:extLst>
              <a:ext uri="{FF2B5EF4-FFF2-40B4-BE49-F238E27FC236}">
                <a16:creationId xmlns="" xmlns:a16="http://schemas.microsoft.com/office/drawing/2014/main" id="{B56C9A61-3FB6-486F-B99F-FC1662E5CFAC}"/>
              </a:ext>
            </a:extLst>
          </p:cNvPr>
          <p:cNvSpPr/>
          <p:nvPr/>
        </p:nvSpPr>
        <p:spPr>
          <a:xfrm>
            <a:off x="6701920" y="1344169"/>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9" name="Chart 18"/>
          <p:cNvGraphicFramePr/>
          <p:nvPr>
            <p:extLst/>
          </p:nvPr>
        </p:nvGraphicFramePr>
        <p:xfrm>
          <a:off x="4182028" y="1738963"/>
          <a:ext cx="4311901" cy="2679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p:cNvGraphicFramePr/>
          <p:nvPr>
            <p:extLst/>
          </p:nvPr>
        </p:nvGraphicFramePr>
        <p:xfrm>
          <a:off x="8666720" y="1823634"/>
          <a:ext cx="3328009" cy="2590594"/>
        </p:xfrm>
        <a:graphic>
          <a:graphicData uri="http://schemas.openxmlformats.org/drawingml/2006/chart">
            <c:chart xmlns:c="http://schemas.openxmlformats.org/drawingml/2006/chart" xmlns:r="http://schemas.openxmlformats.org/officeDocument/2006/relationships" r:id="rId6"/>
          </a:graphicData>
        </a:graphic>
      </p:graphicFrame>
      <p:cxnSp>
        <p:nvCxnSpPr>
          <p:cNvPr id="24" name="Straight Connector 23"/>
          <p:cNvCxnSpPr/>
          <p:nvPr/>
        </p:nvCxnSpPr>
        <p:spPr>
          <a:xfrm>
            <a:off x="8508876" y="1623481"/>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199027" y="1669687"/>
            <a:ext cx="0" cy="2952958"/>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482987" y="1035986"/>
            <a:ext cx="339410" cy="461665"/>
          </a:xfrm>
          <a:prstGeom prst="rect">
            <a:avLst/>
          </a:prstGeom>
          <a:noFill/>
        </p:spPr>
        <p:txBody>
          <a:bodyPr wrap="square" rtlCol="0">
            <a:spAutoFit/>
          </a:bodyPr>
          <a:lstStyle/>
          <a:p>
            <a:r>
              <a:rPr lang="en-US" sz="2400" dirty="0" smtClean="0"/>
              <a:t>.</a:t>
            </a:r>
            <a:endParaRPr lang="en-US" sz="1000" dirty="0"/>
          </a:p>
        </p:txBody>
      </p:sp>
      <p:graphicFrame>
        <p:nvGraphicFramePr>
          <p:cNvPr id="45" name="Table 44"/>
          <p:cNvGraphicFramePr>
            <a:graphicFrameLocks noGrp="1"/>
          </p:cNvGraphicFramePr>
          <p:nvPr>
            <p:extLst>
              <p:ext uri="{D42A27DB-BD31-4B8C-83A1-F6EECF244321}">
                <p14:modId xmlns:p14="http://schemas.microsoft.com/office/powerpoint/2010/main" val="2368577293"/>
              </p:ext>
            </p:extLst>
          </p:nvPr>
        </p:nvGraphicFramePr>
        <p:xfrm>
          <a:off x="389876" y="4844062"/>
          <a:ext cx="10924118" cy="1981638"/>
        </p:xfrm>
        <a:graphic>
          <a:graphicData uri="http://schemas.openxmlformats.org/drawingml/2006/table">
            <a:tbl>
              <a:tblPr firstRow="1" bandRow="1">
                <a:tableStyleId>{5C22544A-7EE6-4342-B048-85BDC9FD1C3A}</a:tableStyleId>
              </a:tblPr>
              <a:tblGrid>
                <a:gridCol w="5273945"/>
                <a:gridCol w="1214651"/>
                <a:gridCol w="1473958"/>
                <a:gridCol w="2961564"/>
              </a:tblGrid>
              <a:tr h="396678">
                <a:tc>
                  <a:txBody>
                    <a:bodyPr/>
                    <a:lstStyle/>
                    <a:p>
                      <a:pPr algn="ctr"/>
                      <a:r>
                        <a:rPr lang="en-US" sz="1600" b="1" kern="1200" dirty="0" smtClean="0">
                          <a:solidFill>
                            <a:schemeClr val="accent1">
                              <a:lumMod val="50000"/>
                              <a:alpha val="83000"/>
                            </a:schemeClr>
                          </a:solidFill>
                          <a:latin typeface="+mn-lt"/>
                          <a:ea typeface="+mn-ea"/>
                          <a:cs typeface="+mn-cs"/>
                        </a:rPr>
                        <a:t>DEMAND IMPACT</a:t>
                      </a:r>
                      <a:r>
                        <a:rPr lang="en-US" sz="1600" b="1" kern="1200" baseline="0" dirty="0" smtClean="0">
                          <a:solidFill>
                            <a:schemeClr val="accent1">
                              <a:lumMod val="50000"/>
                              <a:alpha val="83000"/>
                            </a:schemeClr>
                          </a:solidFill>
                          <a:latin typeface="+mn-lt"/>
                          <a:ea typeface="+mn-ea"/>
                          <a:cs typeface="+mn-cs"/>
                        </a:rPr>
                        <a:t> </a:t>
                      </a:r>
                      <a:r>
                        <a:rPr lang="en-US" sz="1600" b="1" kern="1200" dirty="0" smtClean="0">
                          <a:solidFill>
                            <a:schemeClr val="accent1">
                              <a:lumMod val="50000"/>
                              <a:alpha val="83000"/>
                            </a:schemeClr>
                          </a:solidFill>
                          <a:latin typeface="+mn-lt"/>
                          <a:ea typeface="+mn-ea"/>
                          <a:cs typeface="+mn-cs"/>
                        </a:rPr>
                        <a:t>INDEX</a:t>
                      </a:r>
                      <a:endParaRPr lang="en-US" sz="1600" b="1"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0.8</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1" kern="1200" dirty="0" smtClean="0">
                          <a:solidFill>
                            <a:schemeClr val="bg1">
                              <a:lumMod val="65000"/>
                            </a:schemeClr>
                          </a:solidFill>
                          <a:latin typeface="+mn-lt"/>
                          <a:ea typeface="+mn-ea"/>
                          <a:cs typeface="+mn-cs"/>
                        </a:rPr>
                        <a:t>SUPPLY INDEX</a:t>
                      </a:r>
                      <a:endParaRPr lang="en-US" sz="1600" b="1" kern="1200" dirty="0">
                        <a:solidFill>
                          <a:schemeClr val="bg1">
                            <a:lumMod val="6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65000"/>
                            </a:schemeClr>
                          </a:solidFill>
                          <a:latin typeface="+mn-lt"/>
                          <a:ea typeface="+mn-ea"/>
                          <a:cs typeface="+mn-cs"/>
                        </a:rPr>
                        <a:t>CUSTOMER EXPERIENCE INDEX</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BRAND PERCEPTION AS HEALTH FOOD IN NORTH AMERICA</a:t>
                      </a:r>
                      <a:endParaRPr lang="en-US" sz="1600" b="0" kern="1200" dirty="0">
                        <a:solidFill>
                          <a:schemeClr val="accent1">
                            <a:lumMod val="50000"/>
                            <a:alpha val="83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dirty="0" smtClean="0">
                          <a:solidFill>
                            <a:schemeClr val="accent2">
                              <a:lumMod val="75000"/>
                            </a:schemeClr>
                          </a:solidFill>
                        </a:rPr>
                        <a:t> 0.8</a:t>
                      </a:r>
                      <a:endParaRPr lang="en-US" sz="2000" b="1"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0.4</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bg1">
                              <a:lumMod val="65000"/>
                            </a:schemeClr>
                          </a:solidFill>
                        </a:rPr>
                        <a:t>0.7</a:t>
                      </a:r>
                      <a:endParaRPr lang="en-US" sz="2000" b="1" dirty="0">
                        <a:solidFill>
                          <a:schemeClr val="bg1">
                            <a:lumMod val="65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ADHERENCE TO ENVIRONMENTAL INITIATIVES</a:t>
                      </a:r>
                      <a:endParaRPr lang="en-US" sz="16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0.7</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IMPACT OF INFLATION ON DEMAND DRIVERS IN APAC</a:t>
                      </a:r>
                      <a:endParaRPr lang="en-US" sz="1600" b="0" kern="1200" dirty="0">
                        <a:solidFill>
                          <a:schemeClr val="accent1">
                            <a:lumMod val="50000"/>
                            <a:alpha val="83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0.8</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1830">
                <a:tc>
                  <a:txBody>
                    <a:bodyPr/>
                    <a:lstStyle/>
                    <a:p>
                      <a:pPr algn="ctr"/>
                      <a:r>
                        <a:rPr lang="en-US" sz="1600" b="0" kern="1200" dirty="0" smtClean="0">
                          <a:solidFill>
                            <a:schemeClr val="accent1">
                              <a:lumMod val="50000"/>
                              <a:alpha val="83000"/>
                            </a:schemeClr>
                          </a:solidFill>
                          <a:latin typeface="+mn-lt"/>
                          <a:ea typeface="+mn-ea"/>
                          <a:cs typeface="+mn-cs"/>
                        </a:rPr>
                        <a:t>IMPACT OF CHANGING CONSUMPTION PATTERNS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dirty="0" smtClean="0">
                          <a:solidFill>
                            <a:schemeClr val="accent2">
                              <a:lumMod val="75000"/>
                            </a:schemeClr>
                          </a:solidFill>
                          <a:latin typeface="+mn-lt"/>
                          <a:ea typeface="+mn-ea"/>
                          <a:cs typeface="+mn-cs"/>
                        </a:rPr>
                        <a:t> 0.4</a:t>
                      </a:r>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20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Oval 45">
            <a:extLst>
              <a:ext uri="{FF2B5EF4-FFF2-40B4-BE49-F238E27FC236}">
                <a16:creationId xmlns:a16="http://schemas.microsoft.com/office/drawing/2014/main" xmlns="" id="{D04435FB-E098-4129-866C-BB183977FAB0}"/>
              </a:ext>
            </a:extLst>
          </p:cNvPr>
          <p:cNvSpPr>
            <a:spLocks noChangeAspect="1"/>
          </p:cNvSpPr>
          <p:nvPr/>
        </p:nvSpPr>
        <p:spPr>
          <a:xfrm>
            <a:off x="6239021" y="4917628"/>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7" name="Oval 46">
            <a:extLst>
              <a:ext uri="{FF2B5EF4-FFF2-40B4-BE49-F238E27FC236}">
                <a16:creationId xmlns:a16="http://schemas.microsoft.com/office/drawing/2014/main" xmlns="" id="{D04435FB-E098-4129-866C-BB183977FAB0}"/>
              </a:ext>
            </a:extLst>
          </p:cNvPr>
          <p:cNvSpPr>
            <a:spLocks noChangeAspect="1"/>
          </p:cNvSpPr>
          <p:nvPr/>
        </p:nvSpPr>
        <p:spPr>
          <a:xfrm>
            <a:off x="6232814" y="5308755"/>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8" name="Oval 47">
            <a:extLst>
              <a:ext uri="{FF2B5EF4-FFF2-40B4-BE49-F238E27FC236}">
                <a16:creationId xmlns:a16="http://schemas.microsoft.com/office/drawing/2014/main" xmlns="" id="{D04435FB-E098-4129-866C-BB183977FAB0}"/>
              </a:ext>
            </a:extLst>
          </p:cNvPr>
          <p:cNvSpPr>
            <a:spLocks noChangeAspect="1"/>
          </p:cNvSpPr>
          <p:nvPr/>
        </p:nvSpPr>
        <p:spPr>
          <a:xfrm>
            <a:off x="6244536" y="5714373"/>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49" name="Oval 48">
            <a:extLst>
              <a:ext uri="{FF2B5EF4-FFF2-40B4-BE49-F238E27FC236}">
                <a16:creationId xmlns:a16="http://schemas.microsoft.com/office/drawing/2014/main" xmlns="" id="{D04435FB-E098-4129-866C-BB183977FAB0}"/>
              </a:ext>
            </a:extLst>
          </p:cNvPr>
          <p:cNvSpPr>
            <a:spLocks noChangeAspect="1"/>
          </p:cNvSpPr>
          <p:nvPr/>
        </p:nvSpPr>
        <p:spPr>
          <a:xfrm>
            <a:off x="6262602" y="6119990"/>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50" name="Oval 49">
            <a:extLst>
              <a:ext uri="{FF2B5EF4-FFF2-40B4-BE49-F238E27FC236}">
                <a16:creationId xmlns:a16="http://schemas.microsoft.com/office/drawing/2014/main" xmlns="" id="{D04435FB-E098-4129-866C-BB183977FAB0}"/>
              </a:ext>
            </a:extLst>
          </p:cNvPr>
          <p:cNvSpPr>
            <a:spLocks noChangeAspect="1"/>
          </p:cNvSpPr>
          <p:nvPr/>
        </p:nvSpPr>
        <p:spPr>
          <a:xfrm>
            <a:off x="6270463" y="6497471"/>
            <a:ext cx="237983" cy="237983"/>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68" name="Rounded Rectangle 67"/>
          <p:cNvSpPr/>
          <p:nvPr/>
        </p:nvSpPr>
        <p:spPr>
          <a:xfrm>
            <a:off x="1198599" y="4630113"/>
            <a:ext cx="1283305" cy="247012"/>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PepsiCo</a:t>
            </a:r>
            <a:endParaRPr lang="en-US" sz="1100" dirty="0"/>
          </a:p>
        </p:txBody>
      </p:sp>
      <p:sp>
        <p:nvSpPr>
          <p:cNvPr id="76" name="TextBox 75"/>
          <p:cNvSpPr txBox="1"/>
          <p:nvPr/>
        </p:nvSpPr>
        <p:spPr>
          <a:xfrm>
            <a:off x="511916" y="4617304"/>
            <a:ext cx="944062" cy="261610"/>
          </a:xfrm>
          <a:prstGeom prst="rect">
            <a:avLst/>
          </a:prstGeom>
          <a:noFill/>
        </p:spPr>
        <p:txBody>
          <a:bodyPr wrap="square" rtlCol="0">
            <a:spAutoFit/>
          </a:bodyPr>
          <a:lstStyle/>
          <a:p>
            <a:r>
              <a:rPr lang="en-US" sz="1100" dirty="0" smtClean="0"/>
              <a:t>Company:</a:t>
            </a:r>
            <a:endParaRPr lang="en-US" sz="1100" dirty="0"/>
          </a:p>
        </p:txBody>
      </p:sp>
      <p:sp>
        <p:nvSpPr>
          <p:cNvPr id="77" name="Flowchart: Merge 76">
            <a:extLst>
              <a:ext uri="{FF2B5EF4-FFF2-40B4-BE49-F238E27FC236}">
                <a16:creationId xmlns:a16="http://schemas.microsoft.com/office/drawing/2014/main" xmlns="" id="{B56C9A61-3FB6-486F-B99F-FC1662E5CFAC}"/>
              </a:ext>
            </a:extLst>
          </p:cNvPr>
          <p:cNvSpPr/>
          <p:nvPr/>
        </p:nvSpPr>
        <p:spPr>
          <a:xfrm>
            <a:off x="2321985" y="4695710"/>
            <a:ext cx="130744" cy="141932"/>
          </a:xfrm>
          <a:prstGeom prst="flowChartMerge">
            <a:avLst/>
          </a:prstGeom>
          <a:solidFill>
            <a:sysClr val="windowText" lastClr="000000">
              <a:lumMod val="50000"/>
              <a:lumOff val="50000"/>
            </a:sys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050" b="0" i="0" u="none" strike="noStrike" kern="0" cap="none" spc="0" normalizeH="0" baseline="0" noProof="0">
              <a:ln>
                <a:noFill/>
              </a:ln>
              <a:solidFill>
                <a:sysClr val="window" lastClr="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65" name="Group 64"/>
          <p:cNvGrpSpPr/>
          <p:nvPr/>
        </p:nvGrpSpPr>
        <p:grpSpPr>
          <a:xfrm>
            <a:off x="4283542" y="1475629"/>
            <a:ext cx="7782930" cy="4440309"/>
            <a:chOff x="4283542" y="1374110"/>
            <a:chExt cx="7782930" cy="4440309"/>
          </a:xfrm>
        </p:grpSpPr>
        <p:grpSp>
          <p:nvGrpSpPr>
            <p:cNvPr id="67" name="Group 66"/>
            <p:cNvGrpSpPr/>
            <p:nvPr/>
          </p:nvGrpSpPr>
          <p:grpSpPr>
            <a:xfrm>
              <a:off x="4283542" y="1379567"/>
              <a:ext cx="7782930" cy="4434852"/>
              <a:chOff x="4283542" y="1379567"/>
              <a:chExt cx="7782930" cy="4434852"/>
            </a:xfrm>
          </p:grpSpPr>
          <p:grpSp>
            <p:nvGrpSpPr>
              <p:cNvPr id="74" name="Group 73"/>
              <p:cNvGrpSpPr/>
              <p:nvPr/>
            </p:nvGrpSpPr>
            <p:grpSpPr>
              <a:xfrm>
                <a:off x="4283542" y="1379567"/>
                <a:ext cx="7782930" cy="4434852"/>
                <a:chOff x="-76709" y="2223892"/>
                <a:chExt cx="7976575" cy="5061434"/>
              </a:xfrm>
            </p:grpSpPr>
            <p:pic>
              <p:nvPicPr>
                <p:cNvPr id="79" name="Picture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4981194">
                  <a:off x="1925672" y="6853062"/>
                  <a:ext cx="478588" cy="385939"/>
                </a:xfrm>
                <a:prstGeom prst="rect">
                  <a:avLst/>
                </a:prstGeom>
              </p:spPr>
            </p:pic>
            <p:grpSp>
              <p:nvGrpSpPr>
                <p:cNvPr id="83" name="Group 82"/>
                <p:cNvGrpSpPr/>
                <p:nvPr/>
              </p:nvGrpSpPr>
              <p:grpSpPr>
                <a:xfrm>
                  <a:off x="-76709" y="2223892"/>
                  <a:ext cx="7976575" cy="3919150"/>
                  <a:chOff x="0" y="2548683"/>
                  <a:chExt cx="7976575" cy="3919150"/>
                </a:xfrm>
              </p:grpSpPr>
              <p:grpSp>
                <p:nvGrpSpPr>
                  <p:cNvPr id="84" name="Group 83"/>
                  <p:cNvGrpSpPr/>
                  <p:nvPr/>
                </p:nvGrpSpPr>
                <p:grpSpPr>
                  <a:xfrm>
                    <a:off x="616640" y="2548683"/>
                    <a:ext cx="7359935" cy="3919150"/>
                    <a:chOff x="607967" y="942252"/>
                    <a:chExt cx="8205186" cy="4106243"/>
                  </a:xfrm>
                </p:grpSpPr>
                <p:sp>
                  <p:nvSpPr>
                    <p:cNvPr id="136" name="Rectangle 135"/>
                    <p:cNvSpPr/>
                    <p:nvPr/>
                  </p:nvSpPr>
                  <p:spPr>
                    <a:xfrm>
                      <a:off x="607967" y="942252"/>
                      <a:ext cx="8205186" cy="410624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992303" y="1272937"/>
                      <a:ext cx="7634470" cy="387192"/>
                    </a:xfrm>
                    <a:prstGeom prst="rect">
                      <a:avLst/>
                    </a:prstGeom>
                    <a:no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alpha val="67000"/>
                            </a:schemeClr>
                          </a:solidFill>
                          <a:latin typeface="Segoe UI" panose="020B0502040204020203" pitchFamily="34" charset="0"/>
                          <a:ea typeface="Segoe UI" panose="020B0502040204020203" pitchFamily="34" charset="0"/>
                          <a:cs typeface="Segoe UI" panose="020B0502040204020203" pitchFamily="34" charset="0"/>
                        </a:rPr>
                        <a:t>ADHERENCE TO ENVIRONMENTAL INITIATIVES</a:t>
                      </a:r>
                    </a:p>
                  </p:txBody>
                </p:sp>
              </p:grpSp>
              <p:grpSp>
                <p:nvGrpSpPr>
                  <p:cNvPr id="85" name="Group 84"/>
                  <p:cNvGrpSpPr/>
                  <p:nvPr/>
                </p:nvGrpSpPr>
                <p:grpSpPr>
                  <a:xfrm>
                    <a:off x="0" y="3233626"/>
                    <a:ext cx="4111950" cy="2113290"/>
                    <a:chOff x="1816493" y="4209017"/>
                    <a:chExt cx="4111950" cy="2113290"/>
                  </a:xfrm>
                </p:grpSpPr>
                <p:grpSp>
                  <p:nvGrpSpPr>
                    <p:cNvPr id="112" name="Group 111"/>
                    <p:cNvGrpSpPr/>
                    <p:nvPr/>
                  </p:nvGrpSpPr>
                  <p:grpSpPr>
                    <a:xfrm>
                      <a:off x="1816493" y="4209017"/>
                      <a:ext cx="4111950" cy="2113290"/>
                      <a:chOff x="2688520" y="2232447"/>
                      <a:chExt cx="4140045" cy="2208369"/>
                    </a:xfrm>
                  </p:grpSpPr>
                  <p:grpSp>
                    <p:nvGrpSpPr>
                      <p:cNvPr id="127" name="Group 126">
                        <a:extLst>
                          <a:ext uri="{FF2B5EF4-FFF2-40B4-BE49-F238E27FC236}">
                            <a16:creationId xmlns="" xmlns:a16="http://schemas.microsoft.com/office/drawing/2014/main" id="{2F1745F1-05B1-47E1-8901-04F94189DC49}"/>
                          </a:ext>
                        </a:extLst>
                      </p:cNvPr>
                      <p:cNvGrpSpPr/>
                      <p:nvPr/>
                    </p:nvGrpSpPr>
                    <p:grpSpPr>
                      <a:xfrm>
                        <a:off x="2688520" y="2232447"/>
                        <a:ext cx="4140045" cy="2208369"/>
                        <a:chOff x="2718691" y="4120808"/>
                        <a:chExt cx="4140045" cy="2208365"/>
                      </a:xfrm>
                    </p:grpSpPr>
                    <p:sp>
                      <p:nvSpPr>
                        <p:cNvPr id="130" name="Rectangle 129"/>
                        <p:cNvSpPr/>
                        <p:nvPr/>
                      </p:nvSpPr>
                      <p:spPr>
                        <a:xfrm>
                          <a:off x="3439805" y="4381504"/>
                          <a:ext cx="3415666" cy="1947669"/>
                        </a:xfrm>
                        <a:prstGeom prst="rect">
                          <a:avLst/>
                        </a:prstGeom>
                        <a:solidFill>
                          <a:schemeClr val="tx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31" name="TextBox 130"/>
                        <p:cNvSpPr txBox="1"/>
                        <p:nvPr/>
                      </p:nvSpPr>
                      <p:spPr>
                        <a:xfrm>
                          <a:off x="3443071" y="4120808"/>
                          <a:ext cx="3415665" cy="293651"/>
                        </a:xfrm>
                        <a:prstGeom prst="rect">
                          <a:avLst/>
                        </a:prstGeom>
                        <a:solidFill>
                          <a:schemeClr val="tx1">
                            <a:lumMod val="60000"/>
                            <a:lumOff val="40000"/>
                          </a:schemeClr>
                        </a:solidFill>
                        <a:ln>
                          <a:solidFill>
                            <a:schemeClr val="accent2"/>
                          </a:solidFill>
                        </a:ln>
                      </p:spPr>
                      <p:txBody>
                        <a:bodyPr wrap="square" lIns="0" rtlCol="0" anchor="ctr">
                          <a:spAutoFit/>
                        </a:bodyPr>
                        <a:lstStyle/>
                        <a:p>
                          <a:pPr algn="ctr"/>
                          <a:r>
                            <a:rPr lang="en-US" sz="10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PepsiCo’s Environmental efforts</a:t>
                          </a:r>
                          <a:endParaRPr lang="en-US" sz="10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32" name="Straight Connector 131"/>
                        <p:cNvCxnSpPr/>
                        <p:nvPr/>
                      </p:nvCxnSpPr>
                      <p:spPr>
                        <a:xfrm>
                          <a:off x="4858397" y="4381504"/>
                          <a:ext cx="0" cy="1944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446386" y="4596185"/>
                          <a:ext cx="340547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3520247" y="4373883"/>
                          <a:ext cx="1144860" cy="225137"/>
                        </a:xfrm>
                        <a:prstGeom prst="rect">
                          <a:avLst/>
                        </a:prstGeom>
                        <a:noFill/>
                      </p:spPr>
                      <p:txBody>
                        <a:bodyPr wrap="square" rtlCol="0">
                          <a:spAutoFit/>
                        </a:bodyPr>
                        <a:lstStyle/>
                        <a:p>
                          <a:pPr algn="ctr"/>
                          <a:r>
                            <a:rPr lang="en-US" sz="8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Effort</a:t>
                          </a:r>
                          <a:endParaRPr lang="en-US" sz="8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35" name="TextBox 134"/>
                        <p:cNvSpPr txBox="1"/>
                        <p:nvPr/>
                      </p:nvSpPr>
                      <p:spPr>
                        <a:xfrm>
                          <a:off x="2718691" y="5921899"/>
                          <a:ext cx="2952000" cy="230832"/>
                        </a:xfrm>
                        <a:prstGeom prst="rect">
                          <a:avLst/>
                        </a:prstGeom>
                        <a:noFill/>
                      </p:spPr>
                      <p:txBody>
                        <a:bodyPr wrap="square" rtlCol="0">
                          <a:spAutoFit/>
                        </a:bodyPr>
                        <a:lstStyle/>
                        <a:p>
                          <a:endParaRPr lang="en-US" sz="9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129" name="TextBox 128"/>
                      <p:cNvSpPr txBox="1"/>
                      <p:nvPr/>
                    </p:nvSpPr>
                    <p:spPr>
                      <a:xfrm>
                        <a:off x="5147121" y="2499156"/>
                        <a:ext cx="1523809" cy="256946"/>
                      </a:xfrm>
                      <a:prstGeom prst="rect">
                        <a:avLst/>
                      </a:prstGeom>
                      <a:noFill/>
                    </p:spPr>
                    <p:txBody>
                      <a:bodyPr wrap="square" rtlCol="0">
                        <a:spAutoFit/>
                      </a:bodyPr>
                      <a:lstStyle/>
                      <a:p>
                        <a:pPr algn="ctr"/>
                        <a:r>
                          <a:rPr lang="en-US" sz="8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Associated Trend</a:t>
                        </a:r>
                        <a:endParaRPr lang="en-US" sz="8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13" name="Group 112"/>
                    <p:cNvGrpSpPr/>
                    <p:nvPr/>
                  </p:nvGrpSpPr>
                  <p:grpSpPr>
                    <a:xfrm>
                      <a:off x="2614838" y="4671631"/>
                      <a:ext cx="1172978" cy="1598430"/>
                      <a:chOff x="5599474" y="5267291"/>
                      <a:chExt cx="1172978" cy="1598430"/>
                    </a:xfrm>
                  </p:grpSpPr>
                  <p:sp>
                    <p:nvSpPr>
                      <p:cNvPr id="123" name="TextBox 122"/>
                      <p:cNvSpPr txBox="1"/>
                      <p:nvPr/>
                    </p:nvSpPr>
                    <p:spPr>
                      <a:xfrm>
                        <a:off x="5627592" y="5267291"/>
                        <a:ext cx="1144860" cy="369332"/>
                      </a:xfrm>
                      <a:prstGeom prst="rect">
                        <a:avLst/>
                      </a:prstGeom>
                      <a:noFill/>
                    </p:spPr>
                    <p:txBody>
                      <a:bodyPr wrap="square" rtlCol="0">
                        <a:spAutoFit/>
                      </a:bodyPr>
                      <a:lstStyle/>
                      <a:p>
                        <a:r>
                          <a:rPr lang="en-US" sz="9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Reduced Water Use</a:t>
                        </a:r>
                        <a:endParaRPr lang="en-US" sz="9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24" name="TextBox 123"/>
                      <p:cNvSpPr txBox="1"/>
                      <p:nvPr/>
                    </p:nvSpPr>
                    <p:spPr>
                      <a:xfrm>
                        <a:off x="5608463" y="5665099"/>
                        <a:ext cx="1144860" cy="369332"/>
                      </a:xfrm>
                      <a:prstGeom prst="rect">
                        <a:avLst/>
                      </a:prstGeom>
                      <a:noFill/>
                    </p:spPr>
                    <p:txBody>
                      <a:bodyPr wrap="square" rtlCol="0">
                        <a:spAutoFit/>
                      </a:bodyPr>
                      <a:lstStyle/>
                      <a:p>
                        <a:r>
                          <a:rPr lang="en-US" sz="9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Reduce GHG emissions</a:t>
                        </a:r>
                        <a:endParaRPr lang="en-US" sz="9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25" name="TextBox 124"/>
                      <p:cNvSpPr txBox="1"/>
                      <p:nvPr/>
                    </p:nvSpPr>
                    <p:spPr>
                      <a:xfrm>
                        <a:off x="5625419" y="6094556"/>
                        <a:ext cx="1144860" cy="369332"/>
                      </a:xfrm>
                      <a:prstGeom prst="rect">
                        <a:avLst/>
                      </a:prstGeom>
                      <a:noFill/>
                    </p:spPr>
                    <p:txBody>
                      <a:bodyPr wrap="square" rtlCol="0">
                        <a:spAutoFit/>
                      </a:bodyPr>
                      <a:lstStyle/>
                      <a:p>
                        <a:r>
                          <a:rPr lang="en-US" sz="9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HFC Free equipment</a:t>
                        </a:r>
                        <a:endParaRPr lang="en-US" sz="9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26" name="TextBox 125"/>
                      <p:cNvSpPr txBox="1"/>
                      <p:nvPr/>
                    </p:nvSpPr>
                    <p:spPr>
                      <a:xfrm>
                        <a:off x="5599474" y="6496390"/>
                        <a:ext cx="1144860" cy="369331"/>
                      </a:xfrm>
                      <a:prstGeom prst="rect">
                        <a:avLst/>
                      </a:prstGeom>
                      <a:noFill/>
                    </p:spPr>
                    <p:txBody>
                      <a:bodyPr wrap="square" rtlCol="0">
                        <a:spAutoFit/>
                      </a:bodyPr>
                      <a:lstStyle/>
                      <a:p>
                        <a:r>
                          <a:rPr lang="en-US" sz="9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Reduce Carbon footprints</a:t>
                        </a:r>
                        <a:endParaRPr lang="en-US" sz="9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114" name="TextBox 113">
                      <a:extLst>
                        <a:ext uri="{FF2B5EF4-FFF2-40B4-BE49-F238E27FC236}">
                          <a16:creationId xmlns="" xmlns:a16="http://schemas.microsoft.com/office/drawing/2014/main" id="{15A2A65E-B500-47FD-825A-FCBBB3917C3B}"/>
                        </a:ext>
                      </a:extLst>
                    </p:cNvPr>
                    <p:cNvSpPr txBox="1"/>
                    <p:nvPr/>
                  </p:nvSpPr>
                  <p:spPr>
                    <a:xfrm>
                      <a:off x="4637264" y="4719980"/>
                      <a:ext cx="711002" cy="245883"/>
                    </a:xfrm>
                    <a:prstGeom prst="rect">
                      <a:avLst/>
                    </a:prstGeom>
                    <a:solidFill>
                      <a:srgbClr val="58C171"/>
                    </a:solidFill>
                  </p:spPr>
                  <p:txBody>
                    <a:bodyPr wrap="square" rtlCol="0" anchor="ctr">
                      <a:spAutoFit/>
                    </a:bodyPr>
                    <a:lstStyle/>
                    <a:p>
                      <a:pPr algn="ctr"/>
                      <a:r>
                        <a:rPr lang="en-US" sz="800" dirty="0" smtClean="0">
                          <a:latin typeface="Segoe UI" panose="020B0502040204020203" pitchFamily="34" charset="0"/>
                          <a:ea typeface="Segoe UI" panose="020B0502040204020203" pitchFamily="34" charset="0"/>
                          <a:cs typeface="Segoe UI" panose="020B0502040204020203" pitchFamily="34" charset="0"/>
                        </a:rPr>
                        <a:t>Upward</a:t>
                      </a: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115" name="TextBox 114">
                      <a:extLst>
                        <a:ext uri="{FF2B5EF4-FFF2-40B4-BE49-F238E27FC236}">
                          <a16:creationId xmlns="" xmlns:a16="http://schemas.microsoft.com/office/drawing/2014/main" id="{8D6796A1-DDFA-4629-ADC2-D56AF5143913}"/>
                        </a:ext>
                      </a:extLst>
                    </p:cNvPr>
                    <p:cNvSpPr txBox="1"/>
                    <p:nvPr/>
                  </p:nvSpPr>
                  <p:spPr>
                    <a:xfrm>
                      <a:off x="4637829" y="5119801"/>
                      <a:ext cx="711002" cy="245883"/>
                    </a:xfrm>
                    <a:prstGeom prst="rect">
                      <a:avLst/>
                    </a:prstGeom>
                    <a:solidFill>
                      <a:srgbClr val="FF9999"/>
                    </a:solidFill>
                  </p:spPr>
                  <p:txBody>
                    <a:bodyPr wrap="square" rtlCol="0" anchor="ctr">
                      <a:spAutoFit/>
                    </a:bodyPr>
                    <a:lstStyle/>
                    <a:p>
                      <a:pPr algn="ctr"/>
                      <a:r>
                        <a:rPr lang="en-IN" sz="800" dirty="0">
                          <a:latin typeface="Segoe UI" panose="020B0502040204020203" pitchFamily="34" charset="0"/>
                          <a:ea typeface="Segoe UI" panose="020B0502040204020203" pitchFamily="34" charset="0"/>
                          <a:cs typeface="Segoe UI" panose="020B0502040204020203" pitchFamily="34" charset="0"/>
                        </a:rPr>
                        <a:t>Downward</a:t>
                      </a: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116" name="TextBox 115">
                      <a:extLst>
                        <a:ext uri="{FF2B5EF4-FFF2-40B4-BE49-F238E27FC236}">
                          <a16:creationId xmlns="" xmlns:a16="http://schemas.microsoft.com/office/drawing/2014/main" id="{85E6CD4E-9B89-4EF7-AA02-B2D3C8942A95}"/>
                        </a:ext>
                      </a:extLst>
                    </p:cNvPr>
                    <p:cNvSpPr txBox="1"/>
                    <p:nvPr/>
                  </p:nvSpPr>
                  <p:spPr>
                    <a:xfrm>
                      <a:off x="4641124" y="5568210"/>
                      <a:ext cx="711002" cy="245883"/>
                    </a:xfrm>
                    <a:prstGeom prst="rect">
                      <a:avLst/>
                    </a:prstGeom>
                    <a:solidFill>
                      <a:schemeClr val="tx1">
                        <a:lumMod val="60000"/>
                        <a:lumOff val="40000"/>
                      </a:schemeClr>
                    </a:solidFill>
                  </p:spPr>
                  <p:txBody>
                    <a:bodyPr wrap="square" rtlCol="0" anchor="ctr">
                      <a:spAutoFit/>
                    </a:bodyPr>
                    <a:lstStyle/>
                    <a:p>
                      <a:pPr algn="ctr"/>
                      <a:r>
                        <a:rPr lang="en-US" sz="800" dirty="0">
                          <a:latin typeface="Segoe UI" panose="020B0502040204020203" pitchFamily="34" charset="0"/>
                          <a:ea typeface="Segoe UI" panose="020B0502040204020203" pitchFamily="34" charset="0"/>
                          <a:cs typeface="Segoe UI" panose="020B0502040204020203" pitchFamily="34" charset="0"/>
                        </a:rPr>
                        <a:t>Steady</a:t>
                      </a:r>
                    </a:p>
                  </p:txBody>
                </p:sp>
                <p:sp>
                  <p:nvSpPr>
                    <p:cNvPr id="117" name="TextBox 116">
                      <a:extLst>
                        <a:ext uri="{FF2B5EF4-FFF2-40B4-BE49-F238E27FC236}">
                          <a16:creationId xmlns="" xmlns:a16="http://schemas.microsoft.com/office/drawing/2014/main" id="{5D3930D6-4FBF-42D0-B8E0-7790ED659AA8}"/>
                        </a:ext>
                      </a:extLst>
                    </p:cNvPr>
                    <p:cNvSpPr txBox="1"/>
                    <p:nvPr/>
                  </p:nvSpPr>
                  <p:spPr>
                    <a:xfrm>
                      <a:off x="4654486" y="6028380"/>
                      <a:ext cx="711002" cy="245883"/>
                    </a:xfrm>
                    <a:prstGeom prst="rect">
                      <a:avLst/>
                    </a:prstGeom>
                    <a:solidFill>
                      <a:schemeClr val="bg1">
                        <a:lumMod val="75000"/>
                      </a:schemeClr>
                    </a:solidFill>
                  </p:spPr>
                  <p:txBody>
                    <a:bodyPr wrap="square" rtlCol="0" anchor="ctr">
                      <a:spAutoFit/>
                    </a:bodyPr>
                    <a:lstStyle/>
                    <a:p>
                      <a:pPr algn="ctr"/>
                      <a:r>
                        <a:rPr lang="en-IN" sz="800" dirty="0" smtClean="0">
                          <a:latin typeface="Segoe UI" panose="020B0502040204020203" pitchFamily="34" charset="0"/>
                          <a:ea typeface="Segoe UI" panose="020B0502040204020203" pitchFamily="34" charset="0"/>
                          <a:cs typeface="Segoe UI" panose="020B0502040204020203" pitchFamily="34" charset="0"/>
                        </a:rPr>
                        <a:t>Steady</a:t>
                      </a: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118" name="Oval 117">
                      <a:extLst>
                        <a:ext uri="{FF2B5EF4-FFF2-40B4-BE49-F238E27FC236}">
                          <a16:creationId xmlns:a16="http://schemas.microsoft.com/office/drawing/2014/main" xmlns="" id="{D04435FB-E098-4129-866C-BB183977FAB0}"/>
                        </a:ext>
                      </a:extLst>
                    </p:cNvPr>
                    <p:cNvSpPr>
                      <a:spLocks noChangeAspect="1"/>
                    </p:cNvSpPr>
                    <p:nvPr/>
                  </p:nvSpPr>
                  <p:spPr>
                    <a:xfrm>
                      <a:off x="5419445" y="4808783"/>
                      <a:ext cx="144000" cy="143999"/>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119" name="Oval 118">
                      <a:extLst>
                        <a:ext uri="{FF2B5EF4-FFF2-40B4-BE49-F238E27FC236}">
                          <a16:creationId xmlns:a16="http://schemas.microsoft.com/office/drawing/2014/main" xmlns="" id="{D04435FB-E098-4129-866C-BB183977FAB0}"/>
                        </a:ext>
                      </a:extLst>
                    </p:cNvPr>
                    <p:cNvSpPr>
                      <a:spLocks noChangeAspect="1"/>
                    </p:cNvSpPr>
                    <p:nvPr/>
                  </p:nvSpPr>
                  <p:spPr>
                    <a:xfrm>
                      <a:off x="5419445" y="5187424"/>
                      <a:ext cx="144000" cy="143999"/>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120" name="Oval 119">
                      <a:extLst>
                        <a:ext uri="{FF2B5EF4-FFF2-40B4-BE49-F238E27FC236}">
                          <a16:creationId xmlns:a16="http://schemas.microsoft.com/office/drawing/2014/main" xmlns="" id="{D04435FB-E098-4129-866C-BB183977FAB0}"/>
                        </a:ext>
                      </a:extLst>
                    </p:cNvPr>
                    <p:cNvSpPr>
                      <a:spLocks noChangeAspect="1"/>
                    </p:cNvSpPr>
                    <p:nvPr/>
                  </p:nvSpPr>
                  <p:spPr>
                    <a:xfrm>
                      <a:off x="5419445" y="5607769"/>
                      <a:ext cx="144000" cy="143999"/>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121" name="Oval 120">
                      <a:extLst>
                        <a:ext uri="{FF2B5EF4-FFF2-40B4-BE49-F238E27FC236}">
                          <a16:creationId xmlns:a16="http://schemas.microsoft.com/office/drawing/2014/main" xmlns="" id="{D04435FB-E098-4129-866C-BB183977FAB0}"/>
                        </a:ext>
                      </a:extLst>
                    </p:cNvPr>
                    <p:cNvSpPr>
                      <a:spLocks noChangeAspect="1"/>
                    </p:cNvSpPr>
                    <p:nvPr/>
                  </p:nvSpPr>
                  <p:spPr>
                    <a:xfrm>
                      <a:off x="5419445" y="6073123"/>
                      <a:ext cx="144000" cy="144000"/>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122" name="Up Arrow 121"/>
                    <p:cNvSpPr/>
                    <p:nvPr/>
                  </p:nvSpPr>
                  <p:spPr>
                    <a:xfrm rot="17831056">
                      <a:off x="5552137" y="4840077"/>
                      <a:ext cx="200687" cy="1632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grpSp>
              <p:graphicFrame>
                <p:nvGraphicFramePr>
                  <p:cNvPr id="86" name="Chart 85"/>
                  <p:cNvGraphicFramePr/>
                  <p:nvPr>
                    <p:extLst>
                      <p:ext uri="{D42A27DB-BD31-4B8C-83A1-F6EECF244321}">
                        <p14:modId xmlns:p14="http://schemas.microsoft.com/office/powerpoint/2010/main" val="2429909976"/>
                      </p:ext>
                    </p:extLst>
                  </p:nvPr>
                </p:nvGraphicFramePr>
                <p:xfrm>
                  <a:off x="3952997" y="3617016"/>
                  <a:ext cx="1477174" cy="553647"/>
                </p:xfrm>
                <a:graphic>
                  <a:graphicData uri="http://schemas.openxmlformats.org/drawingml/2006/chart">
                    <c:chart xmlns:c="http://schemas.openxmlformats.org/drawingml/2006/chart" xmlns:r="http://schemas.openxmlformats.org/officeDocument/2006/relationships" r:id="rId8"/>
                  </a:graphicData>
                </a:graphic>
              </p:graphicFrame>
              <p:grpSp>
                <p:nvGrpSpPr>
                  <p:cNvPr id="87" name="Group 86"/>
                  <p:cNvGrpSpPr/>
                  <p:nvPr/>
                </p:nvGrpSpPr>
                <p:grpSpPr>
                  <a:xfrm>
                    <a:off x="3053533" y="4257667"/>
                    <a:ext cx="4105117" cy="2113291"/>
                    <a:chOff x="1816493" y="4209016"/>
                    <a:chExt cx="4105117" cy="2113291"/>
                  </a:xfrm>
                </p:grpSpPr>
                <p:grpSp>
                  <p:nvGrpSpPr>
                    <p:cNvPr id="89" name="Group 88"/>
                    <p:cNvGrpSpPr/>
                    <p:nvPr/>
                  </p:nvGrpSpPr>
                  <p:grpSpPr>
                    <a:xfrm>
                      <a:off x="1816493" y="4209016"/>
                      <a:ext cx="4105117" cy="2113291"/>
                      <a:chOff x="2688520" y="2232446"/>
                      <a:chExt cx="4133165" cy="2208370"/>
                    </a:xfrm>
                  </p:grpSpPr>
                  <p:grpSp>
                    <p:nvGrpSpPr>
                      <p:cNvPr id="103" name="Group 102">
                        <a:extLst>
                          <a:ext uri="{FF2B5EF4-FFF2-40B4-BE49-F238E27FC236}">
                            <a16:creationId xmlns="" xmlns:a16="http://schemas.microsoft.com/office/drawing/2014/main" id="{2F1745F1-05B1-47E1-8901-04F94189DC49}"/>
                          </a:ext>
                        </a:extLst>
                      </p:cNvPr>
                      <p:cNvGrpSpPr/>
                      <p:nvPr/>
                    </p:nvGrpSpPr>
                    <p:grpSpPr>
                      <a:xfrm>
                        <a:off x="2688520" y="2232446"/>
                        <a:ext cx="4133165" cy="2208370"/>
                        <a:chOff x="2718691" y="4120807"/>
                        <a:chExt cx="4133165" cy="2208366"/>
                      </a:xfrm>
                    </p:grpSpPr>
                    <p:sp>
                      <p:nvSpPr>
                        <p:cNvPr id="106" name="Rectangle 105"/>
                        <p:cNvSpPr/>
                        <p:nvPr/>
                      </p:nvSpPr>
                      <p:spPr>
                        <a:xfrm>
                          <a:off x="3439807" y="4381504"/>
                          <a:ext cx="3405854" cy="1947669"/>
                        </a:xfrm>
                        <a:prstGeom prst="rect">
                          <a:avLst/>
                        </a:prstGeom>
                        <a:solidFill>
                          <a:schemeClr val="tx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07" name="TextBox 106"/>
                        <p:cNvSpPr txBox="1"/>
                        <p:nvPr/>
                      </p:nvSpPr>
                      <p:spPr>
                        <a:xfrm>
                          <a:off x="3429194" y="4120807"/>
                          <a:ext cx="3415665" cy="293651"/>
                        </a:xfrm>
                        <a:prstGeom prst="rect">
                          <a:avLst/>
                        </a:prstGeom>
                        <a:solidFill>
                          <a:schemeClr val="tx1">
                            <a:lumMod val="60000"/>
                            <a:lumOff val="40000"/>
                          </a:schemeClr>
                        </a:solidFill>
                        <a:ln>
                          <a:solidFill>
                            <a:schemeClr val="accent2"/>
                          </a:solidFill>
                        </a:ln>
                      </p:spPr>
                      <p:txBody>
                        <a:bodyPr wrap="square" rtlCol="0" anchor="ctr">
                          <a:spAutoFit/>
                        </a:bodyPr>
                        <a:lstStyle/>
                        <a:p>
                          <a:pPr algn="ctr"/>
                          <a:r>
                            <a:rPr lang="en-US" sz="10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PepsiCo’s Environmental efforts</a:t>
                          </a:r>
                          <a:endParaRPr lang="en-US" sz="10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08" name="Straight Connector 107"/>
                        <p:cNvCxnSpPr/>
                        <p:nvPr/>
                      </p:nvCxnSpPr>
                      <p:spPr>
                        <a:xfrm>
                          <a:off x="4858397" y="4381504"/>
                          <a:ext cx="0" cy="1944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446386" y="4596185"/>
                          <a:ext cx="340547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520247" y="4373883"/>
                          <a:ext cx="1144860" cy="225137"/>
                        </a:xfrm>
                        <a:prstGeom prst="rect">
                          <a:avLst/>
                        </a:prstGeom>
                        <a:noFill/>
                      </p:spPr>
                      <p:txBody>
                        <a:bodyPr wrap="square" rtlCol="0">
                          <a:spAutoFit/>
                        </a:bodyPr>
                        <a:lstStyle/>
                        <a:p>
                          <a:pPr algn="ctr"/>
                          <a:r>
                            <a:rPr lang="en-US" sz="8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Effort</a:t>
                          </a:r>
                          <a:endParaRPr lang="en-US" sz="8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11" name="TextBox 110"/>
                        <p:cNvSpPr txBox="1"/>
                        <p:nvPr/>
                      </p:nvSpPr>
                      <p:spPr>
                        <a:xfrm>
                          <a:off x="2718691" y="5921899"/>
                          <a:ext cx="2952000" cy="230832"/>
                        </a:xfrm>
                        <a:prstGeom prst="rect">
                          <a:avLst/>
                        </a:prstGeom>
                        <a:noFill/>
                      </p:spPr>
                      <p:txBody>
                        <a:bodyPr wrap="square" rtlCol="0">
                          <a:spAutoFit/>
                        </a:bodyPr>
                        <a:lstStyle/>
                        <a:p>
                          <a:endParaRPr lang="en-US" sz="9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105" name="TextBox 104"/>
                      <p:cNvSpPr txBox="1"/>
                      <p:nvPr/>
                    </p:nvSpPr>
                    <p:spPr>
                      <a:xfrm>
                        <a:off x="5104234" y="2499156"/>
                        <a:ext cx="1523809" cy="256946"/>
                      </a:xfrm>
                      <a:prstGeom prst="rect">
                        <a:avLst/>
                      </a:prstGeom>
                      <a:noFill/>
                    </p:spPr>
                    <p:txBody>
                      <a:bodyPr wrap="square" rtlCol="0">
                        <a:spAutoFit/>
                      </a:bodyPr>
                      <a:lstStyle/>
                      <a:p>
                        <a:pPr algn="ctr"/>
                        <a:r>
                          <a:rPr lang="en-US" sz="8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Associated Trend</a:t>
                        </a:r>
                        <a:endParaRPr lang="en-US" sz="8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90" name="Group 89"/>
                    <p:cNvGrpSpPr/>
                    <p:nvPr/>
                  </p:nvGrpSpPr>
                  <p:grpSpPr>
                    <a:xfrm>
                      <a:off x="2614838" y="4685363"/>
                      <a:ext cx="1172978" cy="1598430"/>
                      <a:chOff x="5599474" y="5281023"/>
                      <a:chExt cx="1172978" cy="1598430"/>
                    </a:xfrm>
                  </p:grpSpPr>
                  <p:sp>
                    <p:nvSpPr>
                      <p:cNvPr id="99" name="TextBox 98"/>
                      <p:cNvSpPr txBox="1"/>
                      <p:nvPr/>
                    </p:nvSpPr>
                    <p:spPr>
                      <a:xfrm>
                        <a:off x="5627592" y="5281023"/>
                        <a:ext cx="1144860" cy="369332"/>
                      </a:xfrm>
                      <a:prstGeom prst="rect">
                        <a:avLst/>
                      </a:prstGeom>
                      <a:noFill/>
                    </p:spPr>
                    <p:txBody>
                      <a:bodyPr wrap="square" rtlCol="0">
                        <a:spAutoFit/>
                      </a:bodyPr>
                      <a:lstStyle/>
                      <a:p>
                        <a:r>
                          <a:rPr lang="en-US" sz="9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Reduced Water Use</a:t>
                        </a:r>
                        <a:endParaRPr lang="en-US" sz="9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00" name="TextBox 99"/>
                      <p:cNvSpPr txBox="1"/>
                      <p:nvPr/>
                    </p:nvSpPr>
                    <p:spPr>
                      <a:xfrm>
                        <a:off x="5608463" y="5665099"/>
                        <a:ext cx="1144860" cy="369332"/>
                      </a:xfrm>
                      <a:prstGeom prst="rect">
                        <a:avLst/>
                      </a:prstGeom>
                      <a:noFill/>
                    </p:spPr>
                    <p:txBody>
                      <a:bodyPr wrap="square" rtlCol="0">
                        <a:spAutoFit/>
                      </a:bodyPr>
                      <a:lstStyle/>
                      <a:p>
                        <a:r>
                          <a:rPr lang="en-US" sz="9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Reduce GHG emissions</a:t>
                        </a:r>
                        <a:endParaRPr lang="en-US" sz="9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01" name="TextBox 100"/>
                      <p:cNvSpPr txBox="1"/>
                      <p:nvPr/>
                    </p:nvSpPr>
                    <p:spPr>
                      <a:xfrm>
                        <a:off x="5625419" y="6067092"/>
                        <a:ext cx="1144860" cy="369332"/>
                      </a:xfrm>
                      <a:prstGeom prst="rect">
                        <a:avLst/>
                      </a:prstGeom>
                      <a:noFill/>
                    </p:spPr>
                    <p:txBody>
                      <a:bodyPr wrap="square" rtlCol="0">
                        <a:spAutoFit/>
                      </a:bodyPr>
                      <a:lstStyle/>
                      <a:p>
                        <a:r>
                          <a:rPr lang="en-US" sz="9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HFC Free equipment</a:t>
                        </a:r>
                        <a:endParaRPr lang="en-US" sz="9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02" name="TextBox 101"/>
                      <p:cNvSpPr txBox="1"/>
                      <p:nvPr/>
                    </p:nvSpPr>
                    <p:spPr>
                      <a:xfrm>
                        <a:off x="5599474" y="6510122"/>
                        <a:ext cx="1144860" cy="369331"/>
                      </a:xfrm>
                      <a:prstGeom prst="rect">
                        <a:avLst/>
                      </a:prstGeom>
                      <a:noFill/>
                    </p:spPr>
                    <p:txBody>
                      <a:bodyPr wrap="square" rtlCol="0">
                        <a:spAutoFit/>
                      </a:bodyPr>
                      <a:lstStyle/>
                      <a:p>
                        <a:r>
                          <a:rPr lang="en-US" sz="900" dirty="0" smtClean="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rPr>
                          <a:t>Reduce Carbon footprints</a:t>
                        </a:r>
                        <a:endParaRPr lang="en-US" sz="900" dirty="0">
                          <a:solidFill>
                            <a:schemeClr val="bg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91" name="TextBox 90">
                      <a:extLst>
                        <a:ext uri="{FF2B5EF4-FFF2-40B4-BE49-F238E27FC236}">
                          <a16:creationId xmlns="" xmlns:a16="http://schemas.microsoft.com/office/drawing/2014/main" id="{15A2A65E-B500-47FD-825A-FCBBB3917C3B}"/>
                        </a:ext>
                      </a:extLst>
                    </p:cNvPr>
                    <p:cNvSpPr txBox="1"/>
                    <p:nvPr/>
                  </p:nvSpPr>
                  <p:spPr>
                    <a:xfrm>
                      <a:off x="4637264" y="4733712"/>
                      <a:ext cx="711002" cy="245883"/>
                    </a:xfrm>
                    <a:prstGeom prst="rect">
                      <a:avLst/>
                    </a:prstGeom>
                    <a:solidFill>
                      <a:srgbClr val="58C171"/>
                    </a:solidFill>
                  </p:spPr>
                  <p:txBody>
                    <a:bodyPr wrap="square" rtlCol="0" anchor="ctr">
                      <a:spAutoFit/>
                    </a:bodyPr>
                    <a:lstStyle/>
                    <a:p>
                      <a:pPr algn="ctr"/>
                      <a:r>
                        <a:rPr lang="en-US" sz="800" dirty="0" smtClean="0">
                          <a:latin typeface="Segoe UI" panose="020B0502040204020203" pitchFamily="34" charset="0"/>
                          <a:ea typeface="Segoe UI" panose="020B0502040204020203" pitchFamily="34" charset="0"/>
                          <a:cs typeface="Segoe UI" panose="020B0502040204020203" pitchFamily="34" charset="0"/>
                        </a:rPr>
                        <a:t>Upward</a:t>
                      </a: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92" name="TextBox 91">
                      <a:extLst>
                        <a:ext uri="{FF2B5EF4-FFF2-40B4-BE49-F238E27FC236}">
                          <a16:creationId xmlns="" xmlns:a16="http://schemas.microsoft.com/office/drawing/2014/main" id="{8D6796A1-DDFA-4629-ADC2-D56AF5143913}"/>
                        </a:ext>
                      </a:extLst>
                    </p:cNvPr>
                    <p:cNvSpPr txBox="1"/>
                    <p:nvPr/>
                  </p:nvSpPr>
                  <p:spPr>
                    <a:xfrm>
                      <a:off x="4637829" y="5147264"/>
                      <a:ext cx="711002" cy="245883"/>
                    </a:xfrm>
                    <a:prstGeom prst="rect">
                      <a:avLst/>
                    </a:prstGeom>
                    <a:solidFill>
                      <a:srgbClr val="FF9999"/>
                    </a:solidFill>
                  </p:spPr>
                  <p:txBody>
                    <a:bodyPr wrap="square" rtlCol="0" anchor="ctr">
                      <a:spAutoFit/>
                    </a:bodyPr>
                    <a:lstStyle/>
                    <a:p>
                      <a:pPr algn="ctr"/>
                      <a:r>
                        <a:rPr lang="en-IN" sz="800" dirty="0">
                          <a:latin typeface="Segoe UI" panose="020B0502040204020203" pitchFamily="34" charset="0"/>
                          <a:ea typeface="Segoe UI" panose="020B0502040204020203" pitchFamily="34" charset="0"/>
                          <a:cs typeface="Segoe UI" panose="020B0502040204020203" pitchFamily="34" charset="0"/>
                        </a:rPr>
                        <a:t>Downward</a:t>
                      </a: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93" name="TextBox 92">
                      <a:extLst>
                        <a:ext uri="{FF2B5EF4-FFF2-40B4-BE49-F238E27FC236}">
                          <a16:creationId xmlns="" xmlns:a16="http://schemas.microsoft.com/office/drawing/2014/main" id="{85E6CD4E-9B89-4EF7-AA02-B2D3C8942A95}"/>
                        </a:ext>
                      </a:extLst>
                    </p:cNvPr>
                    <p:cNvSpPr txBox="1"/>
                    <p:nvPr/>
                  </p:nvSpPr>
                  <p:spPr>
                    <a:xfrm>
                      <a:off x="4641124" y="5540745"/>
                      <a:ext cx="711002" cy="245883"/>
                    </a:xfrm>
                    <a:prstGeom prst="rect">
                      <a:avLst/>
                    </a:prstGeom>
                    <a:solidFill>
                      <a:schemeClr val="tx1">
                        <a:lumMod val="60000"/>
                        <a:lumOff val="40000"/>
                      </a:schemeClr>
                    </a:solidFill>
                  </p:spPr>
                  <p:txBody>
                    <a:bodyPr wrap="square" rtlCol="0" anchor="ctr">
                      <a:spAutoFit/>
                    </a:bodyPr>
                    <a:lstStyle/>
                    <a:p>
                      <a:pPr algn="ctr"/>
                      <a:r>
                        <a:rPr lang="en-US" sz="800" dirty="0">
                          <a:latin typeface="Segoe UI" panose="020B0502040204020203" pitchFamily="34" charset="0"/>
                          <a:ea typeface="Segoe UI" panose="020B0502040204020203" pitchFamily="34" charset="0"/>
                          <a:cs typeface="Segoe UI" panose="020B0502040204020203" pitchFamily="34" charset="0"/>
                        </a:rPr>
                        <a:t>Steady</a:t>
                      </a:r>
                    </a:p>
                  </p:txBody>
                </p:sp>
                <p:sp>
                  <p:nvSpPr>
                    <p:cNvPr id="94" name="TextBox 93">
                      <a:extLst>
                        <a:ext uri="{FF2B5EF4-FFF2-40B4-BE49-F238E27FC236}">
                          <a16:creationId xmlns="" xmlns:a16="http://schemas.microsoft.com/office/drawing/2014/main" id="{5D3930D6-4FBF-42D0-B8E0-7790ED659AA8}"/>
                        </a:ext>
                      </a:extLst>
                    </p:cNvPr>
                    <p:cNvSpPr txBox="1"/>
                    <p:nvPr/>
                  </p:nvSpPr>
                  <p:spPr>
                    <a:xfrm>
                      <a:off x="4654486" y="6028380"/>
                      <a:ext cx="711002" cy="245883"/>
                    </a:xfrm>
                    <a:prstGeom prst="rect">
                      <a:avLst/>
                    </a:prstGeom>
                    <a:solidFill>
                      <a:schemeClr val="bg1">
                        <a:lumMod val="75000"/>
                      </a:schemeClr>
                    </a:solidFill>
                  </p:spPr>
                  <p:txBody>
                    <a:bodyPr wrap="square" rtlCol="0" anchor="ctr">
                      <a:spAutoFit/>
                    </a:bodyPr>
                    <a:lstStyle/>
                    <a:p>
                      <a:pPr algn="ctr"/>
                      <a:r>
                        <a:rPr lang="en-IN" sz="800" dirty="0" smtClean="0">
                          <a:latin typeface="Segoe UI" panose="020B0502040204020203" pitchFamily="34" charset="0"/>
                          <a:ea typeface="Segoe UI" panose="020B0502040204020203" pitchFamily="34" charset="0"/>
                          <a:cs typeface="Segoe UI" panose="020B0502040204020203" pitchFamily="34" charset="0"/>
                        </a:rPr>
                        <a:t>Steady</a:t>
                      </a: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95" name="Oval 94">
                      <a:extLst>
                        <a:ext uri="{FF2B5EF4-FFF2-40B4-BE49-F238E27FC236}">
                          <a16:creationId xmlns:a16="http://schemas.microsoft.com/office/drawing/2014/main" xmlns="" id="{D04435FB-E098-4129-866C-BB183977FAB0}"/>
                        </a:ext>
                      </a:extLst>
                    </p:cNvPr>
                    <p:cNvSpPr>
                      <a:spLocks noChangeAspect="1"/>
                    </p:cNvSpPr>
                    <p:nvPr/>
                  </p:nvSpPr>
                  <p:spPr>
                    <a:xfrm>
                      <a:off x="5419445" y="4781320"/>
                      <a:ext cx="144000" cy="144000"/>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96" name="Oval 95">
                      <a:extLst>
                        <a:ext uri="{FF2B5EF4-FFF2-40B4-BE49-F238E27FC236}">
                          <a16:creationId xmlns:a16="http://schemas.microsoft.com/office/drawing/2014/main" xmlns="" id="{D04435FB-E098-4129-866C-BB183977FAB0}"/>
                        </a:ext>
                      </a:extLst>
                    </p:cNvPr>
                    <p:cNvSpPr>
                      <a:spLocks noChangeAspect="1"/>
                    </p:cNvSpPr>
                    <p:nvPr/>
                  </p:nvSpPr>
                  <p:spPr>
                    <a:xfrm>
                      <a:off x="5419445" y="5228618"/>
                      <a:ext cx="144000" cy="144000"/>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97" name="Oval 96">
                      <a:extLst>
                        <a:ext uri="{FF2B5EF4-FFF2-40B4-BE49-F238E27FC236}">
                          <a16:creationId xmlns:a16="http://schemas.microsoft.com/office/drawing/2014/main" xmlns="" id="{D04435FB-E098-4129-866C-BB183977FAB0}"/>
                        </a:ext>
                      </a:extLst>
                    </p:cNvPr>
                    <p:cNvSpPr>
                      <a:spLocks noChangeAspect="1"/>
                    </p:cNvSpPr>
                    <p:nvPr/>
                  </p:nvSpPr>
                  <p:spPr>
                    <a:xfrm>
                      <a:off x="5419445" y="5580304"/>
                      <a:ext cx="144000" cy="144000"/>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sp>
                  <p:nvSpPr>
                    <p:cNvPr id="98" name="Oval 97">
                      <a:extLst>
                        <a:ext uri="{FF2B5EF4-FFF2-40B4-BE49-F238E27FC236}">
                          <a16:creationId xmlns:a16="http://schemas.microsoft.com/office/drawing/2014/main" xmlns="" id="{D04435FB-E098-4129-866C-BB183977FAB0}"/>
                        </a:ext>
                      </a:extLst>
                    </p:cNvPr>
                    <p:cNvSpPr>
                      <a:spLocks noChangeAspect="1"/>
                    </p:cNvSpPr>
                    <p:nvPr/>
                  </p:nvSpPr>
                  <p:spPr>
                    <a:xfrm>
                      <a:off x="5419445" y="6073123"/>
                      <a:ext cx="144000" cy="144000"/>
                    </a:xfrm>
                    <a:prstGeom prst="ellipse">
                      <a:avLst/>
                    </a:prstGeom>
                    <a:solidFill>
                      <a:srgbClr val="ACD5C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a:t>
                      </a:r>
                    </a:p>
                  </p:txBody>
                </p:sp>
              </p:grpSp>
              <p:graphicFrame>
                <p:nvGraphicFramePr>
                  <p:cNvPr id="88" name="Chart 87"/>
                  <p:cNvGraphicFramePr/>
                  <p:nvPr>
                    <p:extLst>
                      <p:ext uri="{D42A27DB-BD31-4B8C-83A1-F6EECF244321}">
                        <p14:modId xmlns:p14="http://schemas.microsoft.com/office/powerpoint/2010/main" val="121713775"/>
                      </p:ext>
                    </p:extLst>
                  </p:nvPr>
                </p:nvGraphicFramePr>
                <p:xfrm>
                  <a:off x="6858877" y="5114387"/>
                  <a:ext cx="1100483" cy="468595"/>
                </p:xfrm>
                <a:graphic>
                  <a:graphicData uri="http://schemas.openxmlformats.org/drawingml/2006/chart">
                    <c:chart xmlns:c="http://schemas.openxmlformats.org/drawingml/2006/chart" xmlns:r="http://schemas.openxmlformats.org/officeDocument/2006/relationships" r:id="rId9"/>
                  </a:graphicData>
                </a:graphic>
              </p:graphicFrame>
            </p:grpSp>
          </p:grpSp>
          <p:sp>
            <p:nvSpPr>
              <p:cNvPr id="75" name="Up Arrow 74"/>
              <p:cNvSpPr/>
              <p:nvPr/>
            </p:nvSpPr>
            <p:spPr>
              <a:xfrm rot="17831056">
                <a:off x="10870521" y="3746594"/>
                <a:ext cx="175843" cy="1592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grpSp>
        <p:sp>
          <p:nvSpPr>
            <p:cNvPr id="69" name="Rounded Rectangle 68"/>
            <p:cNvSpPr/>
            <p:nvPr/>
          </p:nvSpPr>
          <p:spPr>
            <a:xfrm>
              <a:off x="7306813" y="1408945"/>
              <a:ext cx="1283305" cy="247012"/>
            </a:xfrm>
            <a:prstGeom prst="roundRect">
              <a:avLst/>
            </a:prstGeom>
            <a:solidFill>
              <a:schemeClr val="tx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PepsiCo</a:t>
              </a:r>
              <a:endParaRPr lang="en-US" sz="1100" dirty="0"/>
            </a:p>
          </p:txBody>
        </p:sp>
        <p:sp>
          <p:nvSpPr>
            <p:cNvPr id="70" name="TextBox 69"/>
            <p:cNvSpPr txBox="1"/>
            <p:nvPr/>
          </p:nvSpPr>
          <p:spPr>
            <a:xfrm>
              <a:off x="6617204" y="1400350"/>
              <a:ext cx="944062" cy="261610"/>
            </a:xfrm>
            <a:prstGeom prst="rect">
              <a:avLst/>
            </a:prstGeom>
            <a:noFill/>
          </p:spPr>
          <p:txBody>
            <a:bodyPr wrap="square" rtlCol="0">
              <a:spAutoFit/>
            </a:bodyPr>
            <a:lstStyle/>
            <a:p>
              <a:r>
                <a:rPr lang="en-US" sz="1100" dirty="0" smtClean="0"/>
                <a:t>Company:</a:t>
              </a:r>
              <a:endParaRPr lang="en-US" sz="1100" dirty="0"/>
            </a:p>
          </p:txBody>
        </p:sp>
        <p:sp>
          <p:nvSpPr>
            <p:cNvPr id="71" name="TextBox 70"/>
            <p:cNvSpPr txBox="1"/>
            <p:nvPr/>
          </p:nvSpPr>
          <p:spPr>
            <a:xfrm>
              <a:off x="8703349" y="1378492"/>
              <a:ext cx="1150705" cy="276999"/>
            </a:xfrm>
            <a:prstGeom prst="rect">
              <a:avLst/>
            </a:prstGeom>
            <a:noFill/>
          </p:spPr>
          <p:txBody>
            <a:bodyPr wrap="square" rtlCol="0">
              <a:spAutoFit/>
            </a:bodyPr>
            <a:lstStyle/>
            <a:p>
              <a:pPr algn="ctr"/>
              <a:r>
                <a:rPr lang="en-US" sz="1200" dirty="0" smtClean="0">
                  <a:solidFill>
                    <a:schemeClr val="bg2">
                      <a:lumMod val="50000"/>
                    </a:schemeClr>
                  </a:solidFill>
                  <a:latin typeface="+mj-lt"/>
                  <a:ea typeface="Segoe UI" panose="020B0502040204020203" pitchFamily="34" charset="0"/>
                  <a:cs typeface="Segoe UI" panose="020B0502040204020203" pitchFamily="34" charset="0"/>
                </a:rPr>
                <a:t>Timeframe: </a:t>
              </a:r>
              <a:endParaRPr lang="en-US" sz="1200" dirty="0">
                <a:solidFill>
                  <a:schemeClr val="bg2">
                    <a:lumMod val="50000"/>
                  </a:schemeClr>
                </a:solidFill>
                <a:latin typeface="+mj-lt"/>
                <a:ea typeface="Segoe UI" panose="020B0502040204020203" pitchFamily="34" charset="0"/>
                <a:cs typeface="Segoe UI" panose="020B0502040204020203" pitchFamily="34" charset="0"/>
              </a:endParaRPr>
            </a:p>
          </p:txBody>
        </p:sp>
        <p:sp>
          <p:nvSpPr>
            <p:cNvPr id="72" name="TextBox 71"/>
            <p:cNvSpPr txBox="1"/>
            <p:nvPr/>
          </p:nvSpPr>
          <p:spPr>
            <a:xfrm>
              <a:off x="9621568" y="1374110"/>
              <a:ext cx="1040801" cy="276999"/>
            </a:xfrm>
            <a:prstGeom prst="rect">
              <a:avLst/>
            </a:prstGeom>
            <a:noFill/>
          </p:spPr>
          <p:txBody>
            <a:bodyPr wrap="square" rtlCol="0">
              <a:spAutoFit/>
            </a:bodyPr>
            <a:lstStyle/>
            <a:p>
              <a:r>
                <a:rPr lang="en-US" sz="1200" dirty="0" smtClean="0">
                  <a:solidFill>
                    <a:schemeClr val="bg2">
                      <a:lumMod val="50000"/>
                    </a:schemeClr>
                  </a:solidFill>
                  <a:latin typeface="+mj-lt"/>
                  <a:ea typeface="Segoe UI" panose="020B0502040204020203" pitchFamily="34" charset="0"/>
                  <a:cs typeface="Segoe UI" panose="020B0502040204020203" pitchFamily="34" charset="0"/>
                </a:rPr>
                <a:t>6 - month</a:t>
              </a:r>
              <a:endParaRPr lang="en-US" sz="1200" dirty="0">
                <a:solidFill>
                  <a:schemeClr val="bg2">
                    <a:lumMod val="50000"/>
                  </a:schemeClr>
                </a:solidFill>
                <a:latin typeface="+mj-lt"/>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8568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Custom 2">
      <a:dk1>
        <a:srgbClr val="808080"/>
      </a:dk1>
      <a:lt1>
        <a:sysClr val="window" lastClr="FFFFFF"/>
      </a:lt1>
      <a:dk2>
        <a:srgbClr val="000000"/>
      </a:dk2>
      <a:lt2>
        <a:srgbClr val="E7E6E6"/>
      </a:lt2>
      <a:accent1>
        <a:srgbClr val="095879"/>
      </a:accent1>
      <a:accent2>
        <a:srgbClr val="1E9D9D"/>
      </a:accent2>
      <a:accent3>
        <a:srgbClr val="DADDA3"/>
      </a:accent3>
      <a:accent4>
        <a:srgbClr val="E9C660"/>
      </a:accent4>
      <a:accent5>
        <a:srgbClr val="D6404A"/>
      </a:accent5>
      <a:accent6>
        <a:srgbClr val="400095"/>
      </a:accent6>
      <a:hlink>
        <a:srgbClr val="400095"/>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Custom 5">
      <a:dk1>
        <a:sysClr val="windowText" lastClr="000000"/>
      </a:dk1>
      <a:lt1>
        <a:sysClr val="window" lastClr="FFFFFF"/>
      </a:lt1>
      <a:dk2>
        <a:srgbClr val="323232"/>
      </a:dk2>
      <a:lt2>
        <a:srgbClr val="424B54"/>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ECB6FA40-ED9F-4D51-8B83-8653986EAB5A}" vid="{2D75C765-A27F-4E8F-8C0A-33338CAA0B8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35367</TotalTime>
  <Words>2309</Words>
  <Application>Microsoft Office PowerPoint</Application>
  <PresentationFormat>Widescreen</PresentationFormat>
  <Paragraphs>947</Paragraphs>
  <Slides>22</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Asap</vt:lpstr>
      <vt:lpstr>Calibri</vt:lpstr>
      <vt:lpstr>Cambria</vt:lpstr>
      <vt:lpstr>Segoe UI</vt:lpstr>
      <vt:lpstr>Segoe UI Light</vt:lpstr>
      <vt:lpstr>Segoe UI Semibold</vt:lpstr>
      <vt:lpstr>Wingdings</vt:lpstr>
      <vt:lpstr>1_Office Theme</vt:lpstr>
      <vt:lpstr>Theme1</vt:lpstr>
      <vt:lpstr>PowerPoint Presentation</vt:lpstr>
      <vt:lpstr>Vision of Services</vt:lpstr>
      <vt:lpstr>Vision of Services</vt:lpstr>
      <vt:lpstr>Data Sources for Investment Advisory Services</vt:lpstr>
      <vt:lpstr>CPG F&amp;B Analysis  - Approach</vt:lpstr>
      <vt:lpstr>CPG F&amp;B - Impact drivers</vt:lpstr>
      <vt:lpstr>Analytical Platform – Snapshot (1/9)</vt:lpstr>
      <vt:lpstr>Analytical Platform – Snapshot (2/9)</vt:lpstr>
      <vt:lpstr>Analytical Platform – Snapshot (3/9)</vt:lpstr>
      <vt:lpstr>Analytical Platform – Snapshot (4/9)</vt:lpstr>
      <vt:lpstr>Analytical Platform – Snapshot (5/9)</vt:lpstr>
      <vt:lpstr>Analytical Platform – Snapshot (6/9)</vt:lpstr>
      <vt:lpstr>Analytical Platform – Snapshot (5/9)</vt:lpstr>
      <vt:lpstr>Analytical Platform – Snapshot (8/9)</vt:lpstr>
      <vt:lpstr>Analytical Platform – Snapshot (5/9)</vt:lpstr>
      <vt:lpstr>Analytical Platform </vt:lpstr>
      <vt:lpstr>Methodology</vt:lpstr>
      <vt:lpstr>PowerPoint Presentation</vt:lpstr>
      <vt:lpstr>PowerPoint Presentation</vt:lpstr>
      <vt:lpstr>Solution approach – Scoring models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Kumar</dc:creator>
  <cp:lastModifiedBy>Kanav Sharma</cp:lastModifiedBy>
  <cp:revision>1319</cp:revision>
  <dcterms:created xsi:type="dcterms:W3CDTF">2017-06-22T09:01:20Z</dcterms:created>
  <dcterms:modified xsi:type="dcterms:W3CDTF">2017-12-05T13:46:31Z</dcterms:modified>
</cp:coreProperties>
</file>