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6" r:id="rId2"/>
    <p:sldId id="317" r:id="rId3"/>
    <p:sldId id="257" r:id="rId4"/>
    <p:sldId id="258" r:id="rId5"/>
    <p:sldId id="259" r:id="rId6"/>
    <p:sldId id="260" r:id="rId7"/>
    <p:sldId id="261" r:id="rId8"/>
    <p:sldId id="262" r:id="rId9"/>
    <p:sldId id="281" r:id="rId10"/>
    <p:sldId id="263" r:id="rId11"/>
    <p:sldId id="264" r:id="rId12"/>
    <p:sldId id="265" r:id="rId13"/>
    <p:sldId id="266" r:id="rId14"/>
    <p:sldId id="318" r:id="rId15"/>
    <p:sldId id="282" r:id="rId16"/>
    <p:sldId id="285" r:id="rId17"/>
    <p:sldId id="286" r:id="rId18"/>
    <p:sldId id="287" r:id="rId19"/>
    <p:sldId id="270" r:id="rId20"/>
    <p:sldId id="319" r:id="rId21"/>
    <p:sldId id="267" r:id="rId22"/>
    <p:sldId id="288" r:id="rId23"/>
    <p:sldId id="268" r:id="rId24"/>
    <p:sldId id="289" r:id="rId25"/>
    <p:sldId id="291" r:id="rId26"/>
    <p:sldId id="292" r:id="rId27"/>
    <p:sldId id="293" r:id="rId28"/>
    <p:sldId id="294" r:id="rId29"/>
    <p:sldId id="297" r:id="rId30"/>
    <p:sldId id="295" r:id="rId31"/>
    <p:sldId id="296" r:id="rId32"/>
    <p:sldId id="298" r:id="rId33"/>
    <p:sldId id="303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02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74" autoAdjust="0"/>
  </p:normalViewPr>
  <p:slideViewPr>
    <p:cSldViewPr>
      <p:cViewPr varScale="1">
        <p:scale>
          <a:sx n="65" d="100"/>
          <a:sy n="65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3419-CAFC-4199-AE71-32E84E2EEEF7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7ABE7-6ED1-43E9-B98D-B525783B289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24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7072-2F79-4EB5-AA98-EEEF1C330B2D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735F-428A-4CD1-9AD5-1039D9F5A6D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7147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					Project Associates</a:t>
            </a:r>
          </a:p>
          <a:p>
            <a:pPr>
              <a:buNone/>
            </a:pPr>
            <a:r>
              <a:rPr lang="en-US" sz="2400" b="1" dirty="0" smtClean="0"/>
              <a:t>				13381A0509		P. Sai Sree Keerthana</a:t>
            </a:r>
          </a:p>
          <a:p>
            <a:pPr>
              <a:buNone/>
            </a:pPr>
            <a:r>
              <a:rPr lang="en-US" sz="2400" b="1" dirty="0" smtClean="0"/>
              <a:t>				13381A0503		P. Hema</a:t>
            </a:r>
          </a:p>
          <a:p>
            <a:pPr>
              <a:buNone/>
            </a:pPr>
            <a:r>
              <a:rPr lang="en-US" sz="2400" b="1" dirty="0" smtClean="0"/>
              <a:t>				13381A0515		G. Vanitha</a:t>
            </a:r>
          </a:p>
          <a:p>
            <a:pPr>
              <a:buNone/>
            </a:pPr>
            <a:r>
              <a:rPr lang="en-US" sz="2400" b="1" dirty="0" smtClean="0"/>
              <a:t>				13381A0512		G. Sujitha</a:t>
            </a:r>
          </a:p>
          <a:p>
            <a:pPr>
              <a:buNone/>
            </a:pPr>
            <a:r>
              <a:rPr lang="en-US" sz="2400" b="1" dirty="0" smtClean="0"/>
              <a:t>				13381A0514		A. Uday kumar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Under the Guidance of</a:t>
            </a:r>
          </a:p>
          <a:p>
            <a:pPr>
              <a:buNone/>
            </a:pPr>
            <a:r>
              <a:rPr lang="en-US" sz="3500" b="1" dirty="0" smtClean="0"/>
              <a:t>Sri P. Ravi Kiran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271464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IMPROVEMENTS IN</a:t>
            </a:r>
            <a:br>
              <a:rPr lang="en-US" sz="3200" b="1" dirty="0" smtClean="0"/>
            </a:br>
            <a:r>
              <a:rPr lang="en-US" sz="3200" b="1" dirty="0" smtClean="0"/>
              <a:t>PARALLEL JOB SCHEDULING ALGORITHM </a:t>
            </a:r>
            <a:br>
              <a:rPr lang="en-US" sz="3200" b="1" dirty="0" smtClean="0"/>
            </a:br>
            <a:r>
              <a:rPr lang="en-US" sz="3200" b="1" dirty="0" smtClean="0"/>
              <a:t>USING </a:t>
            </a:r>
            <a:br>
              <a:rPr lang="en-US" sz="3200" b="1" dirty="0" smtClean="0"/>
            </a:br>
            <a:r>
              <a:rPr lang="en-US" sz="3200" b="1" dirty="0" smtClean="0"/>
              <a:t>MIGRATION AND CONSOLIDATION</a:t>
            </a:r>
            <a:br>
              <a:rPr lang="en-US" sz="3200" b="1" dirty="0" smtClean="0"/>
            </a:br>
            <a:r>
              <a:rPr lang="en-US" sz="3200" b="1" dirty="0" smtClean="0"/>
              <a:t>IN THE CLOUD </a:t>
            </a:r>
            <a:r>
              <a:rPr lang="en-US" sz="3200" b="1" dirty="0" smtClean="0"/>
              <a:t>ENVIRONMENT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Limitations of Parallel Scheduling Schemes</a:t>
            </a:r>
            <a:endParaRPr lang="en-IN" b="1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885952"/>
            <a:ext cx="8229600" cy="3114684"/>
          </a:xfrm>
        </p:spPr>
        <p:txBody>
          <a:bodyPr>
            <a:normAutofit/>
          </a:bodyPr>
          <a:lstStyle/>
          <a:p>
            <a:r>
              <a:rPr lang="en-IN" dirty="0" smtClean="0"/>
              <a:t>Existing parallel scheduling schemes tries to improve utilization caused by processor fragmentation but not taking idle CPU cycles into account.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Idea Behind Proposed Approach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Parallel workload consolidation for better utilization of computing resources is well supported by Virtualization Technology.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 order to improve cpu utilization we partition each processesor into two-tier virtual machines(</a:t>
            </a:r>
            <a:r>
              <a:rPr lang="en-IN" dirty="0" err="1" smtClean="0"/>
              <a:t>fg</a:t>
            </a:r>
            <a:r>
              <a:rPr lang="en-IN" dirty="0" smtClean="0"/>
              <a:t> and </a:t>
            </a:r>
            <a:r>
              <a:rPr lang="en-IN" dirty="0" err="1" smtClean="0"/>
              <a:t>bg</a:t>
            </a:r>
            <a:r>
              <a:rPr lang="en-IN" dirty="0" smtClean="0"/>
              <a:t>).</a:t>
            </a:r>
          </a:p>
          <a:p>
            <a:pPr>
              <a:buFont typeface="Wingdings" pitchFamily="2" charset="2"/>
              <a:buChar char="Ø"/>
            </a:pPr>
            <a:endParaRPr lang="en-IN" sz="1500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Idea is to employ migration and consolidation to enhance the existing parallel scheduling algorithms.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Proposed Algorithms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project proposes three parallel scheduling algorithms that adopt migration and consolidation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The basic Algorithm – FCFS with KEASY(job kill bases on EASY)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Two improved Algorithms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Reservation based EASY (REASY) </a:t>
            </a:r>
          </a:p>
          <a:p>
            <a:pPr lvl="1">
              <a:buNone/>
            </a:pPr>
            <a:r>
              <a:rPr lang="en-IN" dirty="0" smtClean="0"/>
              <a:t>	– using reservation instead of job kill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Migration based on EASY (MEASY) </a:t>
            </a:r>
          </a:p>
          <a:p>
            <a:pPr lvl="1">
              <a:buNone/>
            </a:pPr>
            <a:r>
              <a:rPr lang="en-IN" dirty="0" smtClean="0"/>
              <a:t>	– using migration instead of job kill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29666" cy="85724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FCFS with KEASY Backfilling and Consolidation     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8643998" cy="514353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	 </a:t>
            </a:r>
            <a:endParaRPr lang="en-IN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8181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14487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21126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857208"/>
            <a:ext cx="8501122" cy="600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Algorithm</a:t>
            </a:r>
            <a:r>
              <a:rPr lang="en-IN" sz="3600" b="1" dirty="0" smtClean="0"/>
              <a:t> </a:t>
            </a:r>
            <a:r>
              <a:rPr lang="en-IN" sz="4000" b="1" dirty="0" smtClean="0"/>
              <a:t>for</a:t>
            </a:r>
            <a:r>
              <a:rPr lang="en-IN" sz="3600" b="1" dirty="0" smtClean="0"/>
              <a:t> </a:t>
            </a:r>
            <a:r>
              <a:rPr lang="en-IN" sz="4000" b="1" dirty="0" smtClean="0"/>
              <a:t>Deploy &amp; Dispatch </a:t>
            </a:r>
            <a:r>
              <a:rPr lang="en-IN" sz="2400" b="1" dirty="0" smtClean="0"/>
              <a:t>(contd....)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071546"/>
            <a:ext cx="8358246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072594" cy="857256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The Scheduling Progress of FCFS With KEASY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401080" cy="550072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Step1: </a:t>
            </a:r>
            <a:r>
              <a:rPr lang="en-IN" sz="2400" dirty="0" smtClean="0"/>
              <a:t>Use FCFS to schedule all possible jobs to foreground VMs.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Step2:</a:t>
            </a:r>
            <a:r>
              <a:rPr lang="en-IN" sz="2400" dirty="0" smtClean="0"/>
              <a:t> Use EASY to make reservation to the currently head job of the fg-running job list ,and then backfilling all possible jobs to foreground VMs.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Step3:</a:t>
            </a:r>
            <a:r>
              <a:rPr lang="en-IN" sz="2400" dirty="0" smtClean="0"/>
              <a:t> Use SJF to deploy all possible jobs into background VMs. The following  four points needs to be emphasized.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KEASY is called to schedule jobs to run in foreground VMs when job arrives or job departs the foreground tier; SJF is called to schedule jobs to run in background VMs when job departs the background tier.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When selecting jobs to run in foreground VMs, jobs both waiting in the queue and running in the background VMs are candidates.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Only the background VM whose corresponding foreground VM’s CPU utilization is less than a threshold 96% can accommodate process.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Jobs’ execution time estimates are used whenever this information is needed for the scheduling decision making.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/>
              <a:t>An Illustrative example of KEASY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Consider the following:-</a:t>
            </a:r>
            <a:endParaRPr lang="en-US" dirty="0"/>
          </a:p>
          <a:p>
            <a:pPr lvl="2"/>
            <a:r>
              <a:rPr lang="en-US" dirty="0" smtClean="0"/>
              <a:t> </a:t>
            </a:r>
            <a:r>
              <a:rPr lang="en-US" sz="3200" dirty="0" smtClean="0"/>
              <a:t>5 processors - (P1,P2,P3,P4,P5)</a:t>
            </a:r>
          </a:p>
          <a:p>
            <a:pPr lvl="2"/>
            <a:r>
              <a:rPr lang="en-US" sz="3200" dirty="0" smtClean="0"/>
              <a:t>12 jobs – (J1–J12) at the initial time</a:t>
            </a:r>
          </a:p>
          <a:p>
            <a:pPr lvl="2"/>
            <a:r>
              <a:rPr lang="en-US" sz="3200" dirty="0" smtClean="0"/>
              <a:t> Each job is denoted by (n, t), ‘n’ is the processor      requirement </a:t>
            </a:r>
            <a:r>
              <a:rPr lang="en-US" sz="3200" dirty="0"/>
              <a:t> </a:t>
            </a:r>
            <a:r>
              <a:rPr lang="en-US" sz="3200" dirty="0" smtClean="0"/>
              <a:t>‘t’ is the execution time</a:t>
            </a:r>
          </a:p>
          <a:p>
            <a:pPr lvl="2"/>
            <a:r>
              <a:rPr lang="en-US" sz="3200" dirty="0" smtClean="0"/>
              <a:t>Each processor has two tier VMs denoted as fg and bg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 Illustrative Example Of KEASY </a:t>
            </a:r>
            <a:r>
              <a:rPr lang="en-IN" sz="2800" b="1" dirty="0" smtClean="0"/>
              <a:t>(contd...)</a:t>
            </a:r>
            <a:endParaRPr lang="en-IN" b="1" dirty="0"/>
          </a:p>
        </p:txBody>
      </p:sp>
      <p:pic>
        <p:nvPicPr>
          <p:cNvPr id="4" name="Picture 2" descr="D:\subjects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32" y="1643050"/>
            <a:ext cx="8962762" cy="39348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01122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 Illustrative Example of KEASY</a:t>
            </a:r>
            <a:r>
              <a:rPr lang="en-IN" sz="2800" b="1" dirty="0" smtClean="0"/>
              <a:t>(contd....)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In the previous illustrative example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(●)</a:t>
            </a:r>
            <a:r>
              <a:rPr lang="en-IN" dirty="0" smtClean="0"/>
              <a:t> Mark represents - a job can run on its original nodes.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0070C0"/>
                </a:solidFill>
              </a:rPr>
              <a:t>(●)</a:t>
            </a:r>
            <a:r>
              <a:rPr lang="en-IN" dirty="0" smtClean="0"/>
              <a:t> Mark represents -a job should be killed first and then restart from the very beginning on  other nodes.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(●)</a:t>
            </a:r>
            <a:r>
              <a:rPr lang="en-IN" dirty="0" smtClean="0"/>
              <a:t> Mark represents – Processor is busy in executing some other job.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Limitations of KEASY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basic algorithm described above adopts job kill during the scheduling. This leads to a waste of computing resource.</a:t>
            </a:r>
          </a:p>
          <a:p>
            <a:pPr>
              <a:buNone/>
            </a:pPr>
            <a:endParaRPr lang="en-IN" sz="1000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So we try to remove job kill and present two refined algorithms.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REASY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MEASY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88632"/>
          </a:xfrm>
        </p:spPr>
        <p:txBody>
          <a:bodyPr>
            <a:noAutofit/>
          </a:bodyPr>
          <a:lstStyle/>
          <a:p>
            <a:r>
              <a:rPr lang="en-US" sz="2000" dirty="0" smtClean="0"/>
              <a:t>Abstract</a:t>
            </a:r>
          </a:p>
          <a:p>
            <a:r>
              <a:rPr lang="en-US" sz="2000" dirty="0" smtClean="0"/>
              <a:t>Cloud computing</a:t>
            </a:r>
          </a:p>
          <a:p>
            <a:r>
              <a:rPr lang="en-IN" sz="2000" dirty="0"/>
              <a:t>Problem </a:t>
            </a:r>
            <a:r>
              <a:rPr lang="en-IN" sz="2000" dirty="0" smtClean="0"/>
              <a:t>Statement</a:t>
            </a:r>
          </a:p>
          <a:p>
            <a:r>
              <a:rPr lang="en-IN" sz="2000" dirty="0"/>
              <a:t>Existing </a:t>
            </a:r>
            <a:r>
              <a:rPr lang="en-IN" sz="2000" dirty="0" smtClean="0"/>
              <a:t>System</a:t>
            </a:r>
          </a:p>
          <a:p>
            <a:r>
              <a:rPr lang="en-IN" sz="2000" dirty="0"/>
              <a:t>Limitations of Parallel Scheduling </a:t>
            </a:r>
            <a:r>
              <a:rPr lang="en-IN" sz="2000" dirty="0" smtClean="0"/>
              <a:t>Schemes</a:t>
            </a:r>
          </a:p>
          <a:p>
            <a:r>
              <a:rPr lang="en-IN" sz="2000" dirty="0"/>
              <a:t>Idea Behind Proposed </a:t>
            </a:r>
            <a:r>
              <a:rPr lang="en-IN" sz="2000" dirty="0" smtClean="0"/>
              <a:t>Approach</a:t>
            </a:r>
          </a:p>
          <a:p>
            <a:r>
              <a:rPr lang="en-IN" sz="2000" dirty="0"/>
              <a:t>Proposed Algorithms </a:t>
            </a:r>
            <a:endParaRPr lang="en-IN" sz="2000" dirty="0" smtClean="0"/>
          </a:p>
          <a:p>
            <a:r>
              <a:rPr lang="en-IN" sz="2000" dirty="0"/>
              <a:t>FCFS with KEASY Backfilling and </a:t>
            </a:r>
            <a:r>
              <a:rPr lang="en-IN" sz="2000" dirty="0" smtClean="0"/>
              <a:t>Consolidation</a:t>
            </a:r>
            <a:endParaRPr lang="en-IN" sz="2000" b="1" dirty="0" smtClean="0"/>
          </a:p>
          <a:p>
            <a:r>
              <a:rPr lang="en-IN" sz="2000" dirty="0"/>
              <a:t>The Scheduling Progress of FCFS With KEASY </a:t>
            </a:r>
            <a:endParaRPr lang="en-IN" sz="2000" dirty="0" smtClean="0"/>
          </a:p>
          <a:p>
            <a:r>
              <a:rPr lang="en-IN" sz="2000" dirty="0" smtClean="0"/>
              <a:t>Limitations </a:t>
            </a:r>
            <a:r>
              <a:rPr lang="en-IN" sz="2000" dirty="0"/>
              <a:t>of </a:t>
            </a:r>
            <a:r>
              <a:rPr lang="en-IN" sz="2000" dirty="0" smtClean="0"/>
              <a:t>KEASY</a:t>
            </a:r>
          </a:p>
          <a:p>
            <a:r>
              <a:rPr lang="en-IN" sz="2000" dirty="0"/>
              <a:t>REASY </a:t>
            </a:r>
            <a:r>
              <a:rPr lang="en-IN" sz="2000" dirty="0" smtClean="0"/>
              <a:t>Algorithm</a:t>
            </a:r>
          </a:p>
          <a:p>
            <a:r>
              <a:rPr lang="en-IN" sz="2000" dirty="0" smtClean="0"/>
              <a:t>MEASY Algorithm</a:t>
            </a:r>
          </a:p>
          <a:p>
            <a:r>
              <a:rPr lang="en-US" sz="2000" dirty="0"/>
              <a:t>System </a:t>
            </a:r>
            <a:r>
              <a:rPr lang="en-US" sz="2000" dirty="0" smtClean="0"/>
              <a:t>Requirements</a:t>
            </a:r>
          </a:p>
          <a:p>
            <a:r>
              <a:rPr lang="en-US" sz="2000" dirty="0"/>
              <a:t>Design and </a:t>
            </a:r>
            <a:r>
              <a:rPr lang="en-US" sz="2000" dirty="0" smtClean="0"/>
              <a:t>Implementation</a:t>
            </a:r>
          </a:p>
          <a:p>
            <a:r>
              <a:rPr lang="en-IN" sz="20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6509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        </a:t>
            </a:r>
            <a:r>
              <a:rPr lang="en-US" b="1" dirty="0" smtClean="0"/>
              <a:t>REASY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REASY, job kill is not allowed while scheduling.</a:t>
            </a:r>
          </a:p>
          <a:p>
            <a:r>
              <a:rPr lang="en-US" dirty="0" smtClean="0"/>
              <a:t>Once a job deployed onto background vm’s of a set of processors, it’s run is pinned onto this set of processors.</a:t>
            </a:r>
          </a:p>
          <a:p>
            <a:r>
              <a:rPr lang="en-US" dirty="0" smtClean="0"/>
              <a:t>Thus it prevent job kill during execution.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928670"/>
          </a:xfrm>
        </p:spPr>
        <p:txBody>
          <a:bodyPr/>
          <a:lstStyle/>
          <a:p>
            <a:r>
              <a:rPr lang="en-IN" b="1" dirty="0" smtClean="0"/>
              <a:t>REASY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928670"/>
            <a:ext cx="8572560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 Illustrative Example Of REASY </a:t>
            </a:r>
            <a:endParaRPr lang="en-IN" b="1" dirty="0"/>
          </a:p>
        </p:txBody>
      </p:sp>
      <p:pic>
        <p:nvPicPr>
          <p:cNvPr id="28674" name="Picture 2" descr="C:\Users\user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441" y="1928802"/>
            <a:ext cx="9066559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	MEASY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429684" cy="485778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The only difference between KEASY and MEASY</a:t>
            </a:r>
          </a:p>
          <a:p>
            <a:pPr>
              <a:buNone/>
            </a:pPr>
            <a:r>
              <a:rPr lang="en-IN" dirty="0" smtClean="0"/>
              <a:t>     exists in the Deploy.</a:t>
            </a:r>
          </a:p>
          <a:p>
            <a:pPr>
              <a:buNone/>
            </a:pPr>
            <a:endParaRPr lang="en-IN" sz="1050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MEASY does not kill a selected job but uses migration instead.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000132"/>
          </a:xfrm>
        </p:spPr>
        <p:txBody>
          <a:bodyPr/>
          <a:lstStyle/>
          <a:p>
            <a:r>
              <a:rPr lang="en-IN" b="1" dirty="0" smtClean="0"/>
              <a:t>MEASY Algorithm</a:t>
            </a:r>
            <a:r>
              <a:rPr lang="en-IN" sz="2400" b="1" dirty="0" smtClean="0"/>
              <a:t>(contd....)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928670"/>
            <a:ext cx="8643997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en-GB" sz="4400" dirty="0" smtClean="0"/>
              <a:t>Software Requirements:</a:t>
            </a:r>
          </a:p>
          <a:p>
            <a:r>
              <a:rPr lang="en-US" sz="3300" dirty="0" smtClean="0"/>
              <a:t>Language used – C language</a:t>
            </a:r>
          </a:p>
          <a:p>
            <a:r>
              <a:rPr lang="en-US" sz="3300" dirty="0" smtClean="0"/>
              <a:t>Operating system support – Windows XP and above</a:t>
            </a:r>
          </a:p>
          <a:p>
            <a:r>
              <a:rPr lang="en-US" sz="3300" dirty="0" smtClean="0"/>
              <a:t>Integrated Developing Environment (IDE) – Dev C++</a:t>
            </a:r>
          </a:p>
          <a:p>
            <a:pPr>
              <a:buNone/>
            </a:pPr>
            <a:r>
              <a:rPr lang="en-US" sz="4400" dirty="0" smtClean="0"/>
              <a:t>Hardware Requirements</a:t>
            </a:r>
            <a:r>
              <a:rPr lang="en-US" dirty="0" smtClean="0"/>
              <a:t>:</a:t>
            </a:r>
          </a:p>
          <a:p>
            <a:pPr lvl="1"/>
            <a:r>
              <a:rPr lang="en-US" sz="3300" dirty="0" smtClean="0"/>
              <a:t>PC with configuration of Quad Core processor or above with 2 GB of RAM and 500 GB of HDD</a:t>
            </a:r>
            <a:endParaRPr lang="en-GB" sz="33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Requirements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295399"/>
          </a:xfrm>
        </p:spPr>
        <p:txBody>
          <a:bodyPr/>
          <a:lstStyle/>
          <a:p>
            <a:r>
              <a:rPr lang="en-US" b="1" dirty="0" smtClean="0"/>
              <a:t>Design and Implementation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620000" cy="46482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Structure designed for Job Queues: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struct jobqueue{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	int  job_id;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	int  num_of_procs;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	int  execution_time;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	int  pending_time;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	int  shadow_time;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	int  status;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	struct jobqueue  *ptr;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};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Requires three </a:t>
            </a:r>
            <a:r>
              <a:rPr lang="en-US" sz="2400" dirty="0"/>
              <a:t>j</a:t>
            </a:r>
            <a:r>
              <a:rPr lang="en-US" sz="2400" dirty="0" smtClean="0"/>
              <a:t>ob queues with the designed </a:t>
            </a:r>
            <a:r>
              <a:rPr lang="en-US" sz="2400" i="1" dirty="0" smtClean="0"/>
              <a:t>jobqueue</a:t>
            </a:r>
            <a:r>
              <a:rPr lang="en-US" sz="2400" dirty="0" smtClean="0"/>
              <a:t> structure:</a:t>
            </a:r>
          </a:p>
          <a:p>
            <a:r>
              <a:rPr lang="en-US" sz="2400" i="1" dirty="0" smtClean="0"/>
              <a:t>jobq</a:t>
            </a:r>
            <a:r>
              <a:rPr lang="en-US" sz="2400" dirty="0" smtClean="0"/>
              <a:t> – A </a:t>
            </a:r>
            <a:r>
              <a:rPr lang="en-US" sz="2400" dirty="0"/>
              <a:t>j</a:t>
            </a:r>
            <a:r>
              <a:rPr lang="en-US" sz="2400" dirty="0" smtClean="0"/>
              <a:t>ob queue that contains jobs that are waiting for execution.</a:t>
            </a:r>
          </a:p>
          <a:p>
            <a:r>
              <a:rPr lang="en-US" sz="2400" i="1" dirty="0"/>
              <a:t>fgq</a:t>
            </a:r>
            <a:r>
              <a:rPr lang="en-US" sz="2400" dirty="0"/>
              <a:t> </a:t>
            </a:r>
            <a:r>
              <a:rPr lang="en-US" sz="2400" dirty="0" smtClean="0"/>
              <a:t>– A job queue that contains </a:t>
            </a:r>
            <a:r>
              <a:rPr lang="en-US" sz="2400" dirty="0"/>
              <a:t>jobs that are executing </a:t>
            </a:r>
            <a:r>
              <a:rPr lang="en-US" sz="2400" dirty="0" smtClean="0"/>
              <a:t>in foreground.</a:t>
            </a:r>
          </a:p>
          <a:p>
            <a:r>
              <a:rPr lang="en-US" sz="2400" i="1" dirty="0"/>
              <a:t>b</a:t>
            </a:r>
            <a:r>
              <a:rPr lang="en-US" sz="2400" i="1" dirty="0" smtClean="0"/>
              <a:t>gq –</a:t>
            </a:r>
            <a:r>
              <a:rPr lang="en-US" sz="2400" dirty="0" smtClean="0"/>
              <a:t> A job queue that contains </a:t>
            </a:r>
            <a:r>
              <a:rPr lang="en-US" sz="2400" dirty="0"/>
              <a:t>jobs that are executing in </a:t>
            </a:r>
            <a:r>
              <a:rPr lang="en-US" sz="2400" dirty="0" smtClean="0"/>
              <a:t>background.</a:t>
            </a:r>
          </a:p>
          <a:p>
            <a:pPr marL="0" indent="0">
              <a:buNone/>
            </a:pPr>
            <a:r>
              <a:rPr lang="en-US" sz="2400" dirty="0"/>
              <a:t>Requires </a:t>
            </a:r>
            <a:r>
              <a:rPr lang="en-US" sz="2400" dirty="0" smtClean="0"/>
              <a:t>two </a:t>
            </a:r>
            <a:r>
              <a:rPr lang="en-US" sz="2400" dirty="0"/>
              <a:t>linked </a:t>
            </a:r>
            <a:r>
              <a:rPr lang="en-US" sz="2400" dirty="0" smtClean="0"/>
              <a:t>lists </a:t>
            </a:r>
            <a:r>
              <a:rPr lang="en-US" sz="2400" dirty="0"/>
              <a:t>with the designed </a:t>
            </a:r>
            <a:r>
              <a:rPr lang="en-US" sz="2400" i="1" dirty="0"/>
              <a:t>jobqueue</a:t>
            </a:r>
            <a:r>
              <a:rPr lang="en-US" sz="2400" dirty="0"/>
              <a:t> structure:</a:t>
            </a:r>
          </a:p>
          <a:p>
            <a:r>
              <a:rPr lang="en-US" sz="2400" i="1" dirty="0"/>
              <a:t>j</a:t>
            </a:r>
            <a:r>
              <a:rPr lang="en-US" sz="2400" i="1" dirty="0" smtClean="0"/>
              <a:t>oblist </a:t>
            </a:r>
            <a:r>
              <a:rPr lang="en-US" sz="2400" dirty="0" smtClean="0"/>
              <a:t>– A linked list that contains </a:t>
            </a:r>
            <a:r>
              <a:rPr lang="en-US" sz="2400" dirty="0"/>
              <a:t>the list of </a:t>
            </a:r>
            <a:r>
              <a:rPr lang="en-US" sz="2400" dirty="0" smtClean="0"/>
              <a:t>jobs to be executed.</a:t>
            </a:r>
          </a:p>
          <a:p>
            <a:r>
              <a:rPr lang="en-US" sz="2400" i="1" dirty="0" smtClean="0"/>
              <a:t>Unionlist</a:t>
            </a:r>
            <a:r>
              <a:rPr lang="en-US" sz="2400" dirty="0" smtClean="0"/>
              <a:t> – A linked list that contains </a:t>
            </a:r>
            <a:r>
              <a:rPr lang="en-US" sz="2400" dirty="0"/>
              <a:t>union of list of </a:t>
            </a:r>
            <a:r>
              <a:rPr lang="en-US" sz="2400" dirty="0" smtClean="0"/>
              <a:t>jobs executing </a:t>
            </a:r>
            <a:r>
              <a:rPr lang="en-US" sz="2400" dirty="0"/>
              <a:t>in </a:t>
            </a:r>
            <a:r>
              <a:rPr lang="en-US" sz="2400" i="1" dirty="0" smtClean="0"/>
              <a:t>bgq</a:t>
            </a:r>
            <a:r>
              <a:rPr lang="en-US" sz="2400" dirty="0" smtClean="0"/>
              <a:t> background queue </a:t>
            </a:r>
            <a:r>
              <a:rPr lang="en-US" sz="2400" dirty="0"/>
              <a:t>and </a:t>
            </a:r>
            <a:r>
              <a:rPr lang="en-US" sz="2400" dirty="0" smtClean="0"/>
              <a:t>jobs </a:t>
            </a:r>
            <a:r>
              <a:rPr lang="en-US" sz="2400" dirty="0"/>
              <a:t>waiting in </a:t>
            </a:r>
            <a:r>
              <a:rPr lang="en-US" sz="2400" i="1" dirty="0" smtClean="0"/>
              <a:t>jobq</a:t>
            </a:r>
            <a:r>
              <a:rPr lang="en-US" sz="2400" dirty="0" smtClean="0"/>
              <a:t> job queue.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9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Operations on Job Queues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List of operations </a:t>
            </a:r>
            <a:r>
              <a:rPr lang="en-US" dirty="0"/>
              <a:t>on </a:t>
            </a:r>
            <a:r>
              <a:rPr lang="en-US" i="1" dirty="0" smtClean="0"/>
              <a:t>jobq </a:t>
            </a:r>
            <a:r>
              <a:rPr lang="en-US" dirty="0" smtClean="0"/>
              <a:t>job queue:</a:t>
            </a:r>
          </a:p>
          <a:p>
            <a:r>
              <a:rPr lang="en-US" sz="2400" dirty="0" smtClean="0"/>
              <a:t>Void enqueue_jobq(int  </a:t>
            </a:r>
            <a:r>
              <a:rPr lang="en-US" sz="2400" dirty="0"/>
              <a:t>j_id,int  no_procs,int  ex_time);</a:t>
            </a:r>
            <a:endParaRPr lang="en-US" sz="2400" dirty="0" smtClean="0"/>
          </a:p>
          <a:p>
            <a:r>
              <a:rPr lang="en-US" sz="2400" dirty="0" smtClean="0"/>
              <a:t>Void delete_jobq(int </a:t>
            </a:r>
            <a:r>
              <a:rPr lang="en-US" sz="2400" dirty="0"/>
              <a:t>j_id,int no_procs,int ex_time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Void display_jobq();</a:t>
            </a:r>
          </a:p>
          <a:p>
            <a:pPr marL="0" indent="0">
              <a:buNone/>
            </a:pPr>
            <a:r>
              <a:rPr lang="en-US" dirty="0" smtClean="0"/>
              <a:t>List of operations </a:t>
            </a:r>
            <a:r>
              <a:rPr lang="en-US" dirty="0"/>
              <a:t>on </a:t>
            </a:r>
            <a:r>
              <a:rPr lang="en-US" i="1" dirty="0" smtClean="0"/>
              <a:t>fgq</a:t>
            </a:r>
            <a:r>
              <a:rPr lang="en-US" dirty="0"/>
              <a:t> </a:t>
            </a:r>
            <a:r>
              <a:rPr lang="en-US" dirty="0" smtClean="0"/>
              <a:t>foreground queue:</a:t>
            </a:r>
          </a:p>
          <a:p>
            <a:r>
              <a:rPr lang="en-US" sz="2400" dirty="0" smtClean="0"/>
              <a:t>Void enqueue_fgq(int  </a:t>
            </a:r>
            <a:r>
              <a:rPr lang="en-US" sz="2400" dirty="0"/>
              <a:t>j_id,int  no_procs,int  </a:t>
            </a:r>
            <a:r>
              <a:rPr lang="en-US" sz="2400" dirty="0" smtClean="0"/>
              <a:t>ex_time,	</a:t>
            </a:r>
          </a:p>
          <a:p>
            <a:pPr>
              <a:buNone/>
            </a:pPr>
            <a:r>
              <a:rPr lang="en-US" sz="2400" dirty="0" smtClean="0"/>
              <a:t>     int pend_time);</a:t>
            </a:r>
          </a:p>
          <a:p>
            <a:r>
              <a:rPr lang="en-US" sz="2400" dirty="0" smtClean="0"/>
              <a:t>Void delete_fgq(int  j_id);</a:t>
            </a:r>
          </a:p>
          <a:p>
            <a:r>
              <a:rPr lang="en-US" sz="2400" dirty="0" smtClean="0"/>
              <a:t>Void sort_fgq();</a:t>
            </a:r>
          </a:p>
          <a:p>
            <a:r>
              <a:rPr lang="en-US" sz="2400" dirty="0" smtClean="0"/>
              <a:t>Void display_fgq();</a:t>
            </a:r>
          </a:p>
        </p:txBody>
      </p:sp>
    </p:spTree>
    <p:extLst>
      <p:ext uri="{BB962C8B-B14F-4D97-AF65-F5344CB8AC3E}">
        <p14:creationId xmlns:p14="http://schemas.microsoft.com/office/powerpoint/2010/main" val="5642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Operations on Job Queues(contd….)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List of operations on </a:t>
            </a:r>
            <a:r>
              <a:rPr lang="en-US" i="1" dirty="0" smtClean="0"/>
              <a:t>bgq </a:t>
            </a:r>
            <a:r>
              <a:rPr lang="en-US" dirty="0" smtClean="0"/>
              <a:t>background queue:</a:t>
            </a:r>
          </a:p>
          <a:p>
            <a:r>
              <a:rPr lang="en-US" sz="2400" dirty="0" smtClean="0"/>
              <a:t>Void enqueue_bgq(int  j_id,int  no_procs,int  </a:t>
            </a:r>
            <a:r>
              <a:rPr lang="en-US" sz="2400" smtClean="0"/>
              <a:t>ex_time ,int </a:t>
            </a:r>
            <a:r>
              <a:rPr lang="en-US" sz="2400" dirty="0" smtClean="0"/>
              <a:t>pend_time);</a:t>
            </a:r>
          </a:p>
          <a:p>
            <a:r>
              <a:rPr lang="en-US" sz="2400" dirty="0" smtClean="0"/>
              <a:t>Void delete_bgq(int  j_id,);</a:t>
            </a:r>
          </a:p>
          <a:p>
            <a:r>
              <a:rPr lang="en-US" sz="2400" dirty="0" smtClean="0"/>
              <a:t>Void display_bgq();</a:t>
            </a:r>
          </a:p>
          <a:p>
            <a:r>
              <a:rPr lang="en-US" sz="2400" dirty="0" smtClean="0"/>
              <a:t>Void sort_bgq();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An increasing number of high performance computing parallel applications leverages the power of the cloud for parallel processing.</a:t>
            </a:r>
          </a:p>
          <a:p>
            <a:pPr>
              <a:buFont typeface="Wingdings" pitchFamily="2" charset="2"/>
              <a:buChar char="Ø"/>
            </a:pPr>
            <a:endParaRPr lang="en-IN" sz="1500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Scheduling of parallel applications is key to success in improving QoS while hosting parallel applications</a:t>
            </a:r>
          </a:p>
          <a:p>
            <a:pPr>
              <a:buFont typeface="Wingdings" pitchFamily="2" charset="2"/>
              <a:buChar char="Ø"/>
            </a:pPr>
            <a:endParaRPr lang="en-IN" sz="1500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 more popular parallel job scheduling algorithm is Extensible Argonne Scheduling sYstem (EASY).</a:t>
            </a:r>
          </a:p>
          <a:p>
            <a:pPr>
              <a:buFont typeface="Wingdings" pitchFamily="2" charset="2"/>
              <a:buChar char="Ø"/>
            </a:pPr>
            <a:endParaRPr lang="en-IN" sz="1500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project proposes Migration and Consolidation EASY (MEASY) algorithm that enhances EASY.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of Operations on Linked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List of operations on </a:t>
            </a:r>
            <a:r>
              <a:rPr lang="en-US" i="1" dirty="0" smtClean="0"/>
              <a:t>joblist</a:t>
            </a:r>
            <a:r>
              <a:rPr lang="en-US" dirty="0" smtClean="0"/>
              <a:t> linked list:</a:t>
            </a:r>
          </a:p>
          <a:p>
            <a:r>
              <a:rPr lang="en-US" sz="2400" dirty="0" smtClean="0"/>
              <a:t>void addnode_joblist(int </a:t>
            </a:r>
            <a:r>
              <a:rPr lang="en-US" sz="2400" dirty="0"/>
              <a:t>j_id,int no_procs,int ex_time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void display_joblist();	</a:t>
            </a:r>
          </a:p>
          <a:p>
            <a:pPr marL="0" indent="0">
              <a:buNone/>
            </a:pPr>
            <a:r>
              <a:rPr lang="en-US" dirty="0" smtClean="0"/>
              <a:t>List of operations on </a:t>
            </a:r>
            <a:r>
              <a:rPr lang="en-US" i="1" dirty="0" smtClean="0"/>
              <a:t>unionlist</a:t>
            </a:r>
            <a:r>
              <a:rPr lang="en-US" dirty="0" smtClean="0"/>
              <a:t> linked list:</a:t>
            </a:r>
          </a:p>
          <a:p>
            <a:r>
              <a:rPr lang="en-US" sz="2800" dirty="0" smtClean="0"/>
              <a:t>void union_list();</a:t>
            </a:r>
          </a:p>
          <a:p>
            <a:r>
              <a:rPr lang="en-US" sz="2800" dirty="0" smtClean="0"/>
              <a:t>bool isPresent (int j_id);</a:t>
            </a:r>
          </a:p>
          <a:p>
            <a:r>
              <a:rPr lang="en-US" sz="2800" dirty="0" smtClean="0"/>
              <a:t>void delete_unionlist(int j_id);</a:t>
            </a:r>
          </a:p>
          <a:p>
            <a:r>
              <a:rPr lang="en-US" sz="2800" dirty="0" smtClean="0"/>
              <a:t>void union_sort(char s);</a:t>
            </a:r>
          </a:p>
          <a:p>
            <a:r>
              <a:rPr lang="en-US" sz="2800" dirty="0" smtClean="0"/>
              <a:t>void display_unionlist();</a:t>
            </a:r>
          </a:p>
          <a:p>
            <a:pPr lvl="6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of Virtual 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Designed a two dimensional array for Virtual Machine to display jobs executing in background, foreground and jobs in reservation.</a:t>
            </a:r>
          </a:p>
          <a:p>
            <a:pPr marL="0" indent="0">
              <a:buNone/>
            </a:pPr>
            <a:r>
              <a:rPr lang="en-US" sz="3600" b="1" dirty="0" smtClean="0"/>
              <a:t>		   Int </a:t>
            </a:r>
            <a:r>
              <a:rPr lang="en-US" sz="3600" b="1" dirty="0"/>
              <a:t>vm[5][3</a:t>
            </a:r>
            <a:r>
              <a:rPr lang="en-US" sz="3600" b="1" dirty="0" smtClean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4041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Design of Virtual Machine(contd….)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dirty="0" smtClean="0"/>
              <a:t>Operations performed on Virtual Machine:</a:t>
            </a:r>
          </a:p>
          <a:p>
            <a:r>
              <a:rPr lang="en-IN" sz="9600" dirty="0" smtClean="0"/>
              <a:t>bool dispatch_fg(int j_id,int no_procs);</a:t>
            </a:r>
          </a:p>
          <a:p>
            <a:r>
              <a:rPr lang="en-IN" sz="9600" dirty="0" smtClean="0"/>
              <a:t>void delete_fg(int j_id);</a:t>
            </a:r>
          </a:p>
          <a:p>
            <a:r>
              <a:rPr lang="en-IN" sz="9600" dirty="0" smtClean="0"/>
              <a:t>void update_fg();</a:t>
            </a:r>
          </a:p>
          <a:p>
            <a:r>
              <a:rPr lang="en-IN" sz="9600" dirty="0" smtClean="0"/>
              <a:t>bool dispatch_bg(int j_id);</a:t>
            </a:r>
          </a:p>
          <a:p>
            <a:r>
              <a:rPr lang="en-IN" sz="9600" dirty="0" smtClean="0"/>
              <a:t>void delete_bg(int j_id);</a:t>
            </a:r>
          </a:p>
          <a:p>
            <a:r>
              <a:rPr lang="en-IN" sz="9600" dirty="0" smtClean="0"/>
              <a:t>void update_bg();</a:t>
            </a:r>
          </a:p>
          <a:p>
            <a:r>
              <a:rPr lang="en-IN" sz="9600" dirty="0" smtClean="0"/>
              <a:t>bool insert_rsrv(int j_id,int no_procs);</a:t>
            </a:r>
          </a:p>
          <a:p>
            <a:r>
              <a:rPr lang="en-IN" sz="9600" dirty="0" smtClean="0"/>
              <a:t>int deploy(int j_id,int p_id);</a:t>
            </a:r>
          </a:p>
          <a:p>
            <a:r>
              <a:rPr lang="en-IN" sz="9600" dirty="0" smtClean="0"/>
              <a:t>int job_pid_bg(int j_id);</a:t>
            </a:r>
          </a:p>
          <a:p>
            <a:r>
              <a:rPr lang="en-IN" sz="9600" dirty="0" smtClean="0"/>
              <a:t>bool status();</a:t>
            </a:r>
            <a:endParaRPr lang="en-IN" sz="9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N" b="1" dirty="0" smtClean="0"/>
              <a:t>Output Screens</a:t>
            </a:r>
            <a:endParaRPr lang="en-IN" b="1" dirty="0"/>
          </a:p>
        </p:txBody>
      </p:sp>
      <p:pic>
        <p:nvPicPr>
          <p:cNvPr id="1026" name="Picture 2" descr="C:\Users\user\Desktop\Capture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3"/>
            <a:ext cx="8286808" cy="55007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648866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>
                <a:latin typeface="Impact" pitchFamily="34" charset="0"/>
              </a:rPr>
              <a:t>0-incomplete</a:t>
            </a:r>
            <a:endParaRPr lang="en-IN" i="1" dirty="0"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578" y="66437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572264" y="6488668"/>
            <a:ext cx="12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>
                <a:latin typeface="Impact" pitchFamily="34" charset="0"/>
              </a:rPr>
              <a:t>1-complete</a:t>
            </a:r>
            <a:endParaRPr lang="en-IN" i="1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Capture1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642918"/>
            <a:ext cx="7000924" cy="53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71524"/>
            <a:ext cx="6929485" cy="5443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7000924" cy="5643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Captur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04850"/>
            <a:ext cx="7000924" cy="544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Captur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42950"/>
            <a:ext cx="6929486" cy="537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Capture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642918"/>
            <a:ext cx="6929486" cy="5715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5721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/>
              <a:t>Provides easy-to-use and cost-effecting solutions for running HPC parallel applications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Low utilisation of computing resources is a major issue in Data Centres.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 Reasons for low utilization:</a:t>
            </a:r>
          </a:p>
          <a:p>
            <a:pPr lvl="1">
              <a:buFont typeface="Wingdings" pitchFamily="2" charset="2"/>
              <a:buChar char="q"/>
            </a:pPr>
            <a:r>
              <a:rPr lang="en-IN" sz="2400" dirty="0" smtClean="0"/>
              <a:t>Processor fragmentation</a:t>
            </a:r>
          </a:p>
          <a:p>
            <a:pPr lvl="1">
              <a:buFont typeface="Wingdings" pitchFamily="2" charset="2"/>
              <a:buChar char="q"/>
            </a:pPr>
            <a:r>
              <a:rPr lang="en-IN" sz="2400" dirty="0" smtClean="0"/>
              <a:t>Idle CPU cycles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Consequences of low utilization of computing resources:</a:t>
            </a:r>
          </a:p>
          <a:p>
            <a:pPr lvl="1">
              <a:buFont typeface="Wingdings" pitchFamily="2" charset="2"/>
              <a:buChar char="v"/>
            </a:pPr>
            <a:r>
              <a:rPr lang="en-IN" sz="2400" dirty="0" smtClean="0"/>
              <a:t>Increases the cost of running HPC parallel applications in the cloud</a:t>
            </a:r>
          </a:p>
          <a:p>
            <a:pPr lvl="1">
              <a:buFont typeface="Wingdings" pitchFamily="2" charset="2"/>
              <a:buChar char="v"/>
            </a:pPr>
            <a:r>
              <a:rPr lang="en-IN" sz="2400" dirty="0" smtClean="0"/>
              <a:t>Reduces the benefit of Data centres</a:t>
            </a:r>
          </a:p>
          <a:p>
            <a:pPr lvl="2"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	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1143000"/>
          </a:xfrm>
        </p:spPr>
        <p:txBody>
          <a:bodyPr/>
          <a:lstStyle/>
          <a:p>
            <a:r>
              <a:rPr lang="en-IN" b="1" dirty="0" smtClean="0"/>
              <a:t>Cloud Computing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7072362" cy="577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33425"/>
            <a:ext cx="7215238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09613"/>
            <a:ext cx="7500989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81050"/>
            <a:ext cx="7072361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776288"/>
            <a:ext cx="7358114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Parallel job scheduling algorithm KEASY, an enhancement to EASY has been achieved successfully.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Next, we going to work on algorithms REASY and MEASY an enhancement to EASY that uses migration and consolidation.</a:t>
            </a:r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 lvl="6">
              <a:buNone/>
            </a:pPr>
            <a:endParaRPr lang="en-IN" dirty="0" smtClean="0"/>
          </a:p>
          <a:p>
            <a:pPr lvl="6">
              <a:buFont typeface="Wingdings" pitchFamily="2" charset="2"/>
              <a:buChar char="Ø"/>
            </a:pPr>
            <a:endParaRPr lang="en-IN" dirty="0" smtClean="0"/>
          </a:p>
          <a:p>
            <a:pPr lvl="6">
              <a:buFont typeface="Wingdings" pitchFamily="2" charset="2"/>
              <a:buChar char="Ø"/>
            </a:pPr>
            <a:endParaRPr lang="en-IN" dirty="0" smtClean="0"/>
          </a:p>
          <a:p>
            <a:pPr lvl="2"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1. A. Iosup, S. Ostermann, N. Yigitbasi, R. Prodan, T. Fahringer, and D. Epema, “Performance analysis of cloud computing services for many-tasks scientific computing,” </a:t>
            </a:r>
            <a:r>
              <a:rPr lang="en-IN" sz="1800" i="1" dirty="0" smtClean="0"/>
              <a:t>IEEE Transactions on Parallel and Distributed Systems, vol. 22, no. 6, pp. 931–945, 2011.</a:t>
            </a:r>
          </a:p>
          <a:p>
            <a:pPr>
              <a:buNone/>
            </a:pPr>
            <a:r>
              <a:rPr lang="en-IN" sz="1800" dirty="0" smtClean="0"/>
              <a:t>2. A.W. Malik, A. Park, and R.M. Fujimoto, “Optimistic synchronization of parallel simulations in cloud computing environments,” in </a:t>
            </a:r>
            <a:r>
              <a:rPr lang="en-IN" sz="1800" i="1" dirty="0" smtClean="0"/>
              <a:t>Proceedings of IEEE International Conference on Cloud Computing (CLOUD </a:t>
            </a:r>
            <a:r>
              <a:rPr lang="nb-NO" sz="1800" i="1" dirty="0" smtClean="0"/>
              <a:t>’09), pp. 49–56, September 2009.</a:t>
            </a:r>
          </a:p>
          <a:p>
            <a:pPr>
              <a:buNone/>
            </a:pPr>
            <a:r>
              <a:rPr lang="en-IN" sz="1800" dirty="0" smtClean="0"/>
              <a:t>3. R. Fujimoto, A. Malik, and A. Park, “Parallel and distributed simulation in the cloud,” </a:t>
            </a:r>
            <a:r>
              <a:rPr lang="en-IN" sz="1800" i="1" dirty="0" smtClean="0"/>
              <a:t>Simulation Magazine, Society for Modeling and Simulation, no. 3, 2010.</a:t>
            </a:r>
          </a:p>
          <a:p>
            <a:pPr>
              <a:buNone/>
            </a:pPr>
            <a:r>
              <a:rPr lang="en-IN" sz="1800" dirty="0" smtClean="0"/>
              <a:t>4. G. D’Angelo, “Parallel and distributed simulation from many cores to the public cloud,” in </a:t>
            </a:r>
            <a:r>
              <a:rPr lang="en-IN" sz="1800" i="1" dirty="0" smtClean="0"/>
              <a:t>Proceedings of the International Conference on High Performance Computing and Simulation (HPCS ’11), pp. 14–23, </a:t>
            </a:r>
            <a:r>
              <a:rPr lang="en-IN" sz="1800" dirty="0" smtClean="0"/>
              <a:t>IEEE, Istanbul, Turkey, 2011.</a:t>
            </a:r>
          </a:p>
          <a:p>
            <a:pPr>
              <a:buNone/>
            </a:pPr>
            <a:r>
              <a:rPr lang="en-IN" sz="1800" dirty="0" smtClean="0"/>
              <a:t>5. Amazon, “High performance computing HPC on AWS,” 2011, http://aws.amazon.com/hpc-applications/.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l5.picdn.net/shutterstock/videos/683095/thumb/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115300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clipartfox.com/47b626d8f664b3c926c6122bb239d4f9_clip-art-thank-you-thank-you-desktop-clipart_742-478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7067550" cy="31956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Cloud  Computing </a:t>
            </a:r>
            <a:r>
              <a:rPr lang="en-IN" sz="2700" dirty="0" smtClean="0"/>
              <a:t>(contd...)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We adopt FCFS algorithm, the basic variable partitioning scheme to overcome low utilization.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algorithm is simple and straightforward, but it suffers from processor fragmentation.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So we adopt FCFS with backfilling ,which was developed as the Extensible Argonne Scheduling System(EASY).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main objective of the project is to propose  parallel job scheduling algorithms named KEASY, REASY and MEASY an enhancement to EASY that uses migration and consolidation.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 lvl="6">
              <a:buNone/>
            </a:pPr>
            <a:endParaRPr lang="en-IN" dirty="0" smtClean="0"/>
          </a:p>
          <a:p>
            <a:pPr lvl="6">
              <a:buFont typeface="Wingdings" pitchFamily="2" charset="2"/>
              <a:buChar char="Ø"/>
            </a:pPr>
            <a:endParaRPr lang="en-IN" dirty="0" smtClean="0"/>
          </a:p>
          <a:p>
            <a:pPr lvl="6">
              <a:buFont typeface="Wingdings" pitchFamily="2" charset="2"/>
              <a:buChar char="Ø"/>
            </a:pPr>
            <a:endParaRPr lang="en-IN" dirty="0" smtClean="0"/>
          </a:p>
          <a:p>
            <a:pPr lvl="2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Extensible Argonne Scheduling System(EASY)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A more popular parallel job scheduling algorithm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EASY allows short or small jobs to use idle processors.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EASY makes reservation to the head job in the queue.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 addition, SJF is often employed to assist parallel job scheduling.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Existing System </a:t>
            </a:r>
            <a:r>
              <a:rPr lang="en-IN" sz="2400" dirty="0" smtClean="0"/>
              <a:t>(Contd....)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goals of EASY algorithm are simplicity and efficient usage of the available resources.</a:t>
            </a:r>
          </a:p>
          <a:p>
            <a:pPr>
              <a:buFont typeface="Wingdings" pitchFamily="2" charset="2"/>
              <a:buChar char="Ø"/>
            </a:pPr>
            <a:endParaRPr lang="en-IN" sz="1400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This algorithm allows users to queue both interactive job and batch job access.</a:t>
            </a:r>
          </a:p>
          <a:p>
            <a:pPr>
              <a:buFont typeface="Wingdings" pitchFamily="2" charset="2"/>
              <a:buChar char="Ø"/>
            </a:pPr>
            <a:endParaRPr lang="en-IN" sz="1400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When resources are available the user is notified by the scheduler.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Existing System </a:t>
            </a:r>
            <a:r>
              <a:rPr lang="en-IN" sz="2400" dirty="0" smtClean="0"/>
              <a:t>(Contd....)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Other parallel job scheduling algorithms are:</a:t>
            </a:r>
          </a:p>
          <a:p>
            <a:pPr lvl="1"/>
            <a:r>
              <a:rPr lang="en-IN" dirty="0" smtClean="0"/>
              <a:t>Dynamic partition</a:t>
            </a:r>
          </a:p>
          <a:p>
            <a:pPr lvl="1"/>
            <a:r>
              <a:rPr lang="en-IN" dirty="0" smtClean="0"/>
              <a:t>Gang Scheduling</a:t>
            </a:r>
          </a:p>
          <a:p>
            <a:r>
              <a:rPr lang="en-IN" dirty="0" smtClean="0"/>
              <a:t>These algorithms are not widely accepted because of their limitations in practice.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1529</Words>
  <Application>Microsoft Office PowerPoint</Application>
  <PresentationFormat>On-screen Show (4:3)</PresentationFormat>
  <Paragraphs>217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IMPROVEMENTS IN PARALLEL JOB SCHEDULING ALGORITHM  USING  MIGRATION AND CONSOLIDATION IN THE CLOUD ENVIRONMENT</vt:lpstr>
      <vt:lpstr>overview</vt:lpstr>
      <vt:lpstr>Abstract</vt:lpstr>
      <vt:lpstr>Cloud Computing</vt:lpstr>
      <vt:lpstr>Cloud  Computing (contd...)</vt:lpstr>
      <vt:lpstr>Problem Statement</vt:lpstr>
      <vt:lpstr>Existing System</vt:lpstr>
      <vt:lpstr>Existing System (Contd....)</vt:lpstr>
      <vt:lpstr>Existing System (Contd....)</vt:lpstr>
      <vt:lpstr>Limitations of Parallel Scheduling Schemes</vt:lpstr>
      <vt:lpstr>Idea Behind Proposed Approach</vt:lpstr>
      <vt:lpstr>Proposed Algorithms </vt:lpstr>
      <vt:lpstr>FCFS with KEASY Backfilling and Consolidation      </vt:lpstr>
      <vt:lpstr>Algorithm for Deploy &amp; Dispatch (contd....)</vt:lpstr>
      <vt:lpstr>The Scheduling Progress of FCFS With KEASY </vt:lpstr>
      <vt:lpstr>An Illustrative example of KEASY</vt:lpstr>
      <vt:lpstr>An Illustrative Example Of KEASY (contd...)</vt:lpstr>
      <vt:lpstr>An Illustrative Example of KEASY(contd....)</vt:lpstr>
      <vt:lpstr> Limitations of KEASY</vt:lpstr>
      <vt:lpstr>                     REASY</vt:lpstr>
      <vt:lpstr>REASY Algorithm</vt:lpstr>
      <vt:lpstr>An Illustrative Example Of REASY </vt:lpstr>
      <vt:lpstr> MEASY Algorithm</vt:lpstr>
      <vt:lpstr>MEASY Algorithm(contd....)</vt:lpstr>
      <vt:lpstr>System Requirements</vt:lpstr>
      <vt:lpstr>Design and Implementation</vt:lpstr>
      <vt:lpstr>Design and Implementation</vt:lpstr>
      <vt:lpstr>Operations on Job Queues</vt:lpstr>
      <vt:lpstr>Operations on Job Queues(contd….)</vt:lpstr>
      <vt:lpstr>List of Operations on Linked list</vt:lpstr>
      <vt:lpstr>Design of Virtual Machine</vt:lpstr>
      <vt:lpstr>Design of Virtual Machine(contd….)</vt:lpstr>
      <vt:lpstr>Output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Abstact</dc:title>
  <dc:creator>user</dc:creator>
  <cp:lastModifiedBy>uday</cp:lastModifiedBy>
  <cp:revision>144</cp:revision>
  <dcterms:created xsi:type="dcterms:W3CDTF">2017-03-01T06:20:51Z</dcterms:created>
  <dcterms:modified xsi:type="dcterms:W3CDTF">2017-03-13T06:01:31Z</dcterms:modified>
</cp:coreProperties>
</file>