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25"/>
    <p:restoredTop sz="96327"/>
  </p:normalViewPr>
  <p:slideViewPr>
    <p:cSldViewPr snapToGrid="0" snapToObjects="1">
      <p:cViewPr varScale="1">
        <p:scale>
          <a:sx n="98" d="100"/>
          <a:sy n="98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10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84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8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3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81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51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7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5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95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5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05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F85-6BE5-7343-BD54-1F45DCA4B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Adapters for </a:t>
            </a:r>
            <a:br>
              <a:rPr lang="en-US" dirty="0"/>
            </a:br>
            <a:r>
              <a:rPr lang="en-US" dirty="0"/>
              <a:t>Machine Translation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F809B-3982-6F4B-B250-7E0715686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Aditya Kurniawan</a:t>
            </a:r>
          </a:p>
        </p:txBody>
      </p:sp>
    </p:spTree>
    <p:extLst>
      <p:ext uri="{BB962C8B-B14F-4D97-AF65-F5344CB8AC3E}">
        <p14:creationId xmlns:p14="http://schemas.microsoft.com/office/powerpoint/2010/main" val="397039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5463-2710-F44F-8F80-45D3706E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91B55-9302-6F4B-8ABB-E3C2E960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Integrating BERT (MLM) to Machine Translation task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Fine-tuning BERT with Adapters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 the impact of pre-training LM training volume to the adapters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 the impact of the pre-trained LM weights to the adapters</a:t>
            </a:r>
          </a:p>
        </p:txBody>
      </p:sp>
    </p:spTree>
    <p:extLst>
      <p:ext uri="{BB962C8B-B14F-4D97-AF65-F5344CB8AC3E}">
        <p14:creationId xmlns:p14="http://schemas.microsoft.com/office/powerpoint/2010/main" val="33039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6C9A-4C77-3D45-959A-F80CC9B9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(Vaswani et al. 2017)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2D843-8468-4947-A976-3805F425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275" y="2065867"/>
            <a:ext cx="3354475" cy="4074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BDEDB3-96BE-CB4C-8BF2-B662E8ADCBA7}"/>
              </a:ext>
            </a:extLst>
          </p:cNvPr>
          <p:cNvSpPr/>
          <p:nvPr/>
        </p:nvSpPr>
        <p:spPr>
          <a:xfrm>
            <a:off x="4397829" y="3428999"/>
            <a:ext cx="1348063" cy="26134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CBE21-F88D-A940-A895-87A6A7CFD27E}"/>
              </a:ext>
            </a:extLst>
          </p:cNvPr>
          <p:cNvSpPr txBox="1"/>
          <p:nvPr/>
        </p:nvSpPr>
        <p:spPr>
          <a:xfrm>
            <a:off x="3246630" y="6248400"/>
            <a:ext cx="569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architecture diagram from Vaswani et al. 2017</a:t>
            </a:r>
          </a:p>
        </p:txBody>
      </p:sp>
    </p:spTree>
    <p:extLst>
      <p:ext uri="{BB962C8B-B14F-4D97-AF65-F5344CB8AC3E}">
        <p14:creationId xmlns:p14="http://schemas.microsoft.com/office/powerpoint/2010/main" val="229117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881B-36D6-8E48-B30E-254BAF37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(Devlin et al 2018)</a:t>
            </a:r>
          </a:p>
        </p:txBody>
      </p:sp>
      <p:pic>
        <p:nvPicPr>
          <p:cNvPr id="1026" name="Picture 2" descr="Using the BERT Network to Implement Intelligent Poem Writing — MindSpore  master documentation">
            <a:extLst>
              <a:ext uri="{FF2B5EF4-FFF2-40B4-BE49-F238E27FC236}">
                <a16:creationId xmlns:a16="http://schemas.microsoft.com/office/drawing/2014/main" id="{CD1D485B-C2BB-5844-8424-C019C649B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097" y="1694475"/>
            <a:ext cx="4755805" cy="409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956A58-9A4A-ED4C-83A3-10A75695F859}"/>
              </a:ext>
            </a:extLst>
          </p:cNvPr>
          <p:cNvSpPr txBox="1"/>
          <p:nvPr/>
        </p:nvSpPr>
        <p:spPr>
          <a:xfrm>
            <a:off x="4248065" y="5943599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diagram from Devlin et al. 2018</a:t>
            </a:r>
          </a:p>
        </p:txBody>
      </p:sp>
    </p:spTree>
    <p:extLst>
      <p:ext uri="{BB962C8B-B14F-4D97-AF65-F5344CB8AC3E}">
        <p14:creationId xmlns:p14="http://schemas.microsoft.com/office/powerpoint/2010/main" val="41256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19EB-969F-FB4D-9285-60957C7C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Adapter Module (Pfeiffer et al. 2020)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4F52-01AC-5E4D-B4CF-2C7DC5293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548" y="2133600"/>
            <a:ext cx="4736064" cy="377762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Adapters are small parametrized modules introduced into a pre-trained Transformer model that can be used for parameter and cost-efficient model adaptation.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Seed model is firstly pre-trained on source domain data / source task.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During fine-tuning stage only adapter parameters are trained, while pre-trained model parameters are frozen, that helps to efficiently overcome catastrophic forgetting problem and perform simultaneous model adaptation towards different tasks / domains by training adapters in parallel.</a:t>
            </a:r>
            <a:endParaRPr lang="en-US" altLang="ja-JP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924D8-9DE5-F649-847F-A1FF55D7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95" y="1881909"/>
            <a:ext cx="42545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1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471C-0BD2-0742-A6D0-9C80C4E2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BLEU Test Scores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3D6DA7-86C8-AF47-8BBE-89D12FDD4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324215"/>
              </p:ext>
            </p:extLst>
          </p:nvPr>
        </p:nvGraphicFramePr>
        <p:xfrm>
          <a:off x="954157" y="2188562"/>
          <a:ext cx="4608443" cy="2842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756">
                  <a:extLst>
                    <a:ext uri="{9D8B030D-6E8A-4147-A177-3AD203B41FA5}">
                      <a16:colId xmlns:a16="http://schemas.microsoft.com/office/drawing/2014/main" val="3460440098"/>
                    </a:ext>
                  </a:extLst>
                </a:gridCol>
                <a:gridCol w="1307983">
                  <a:extLst>
                    <a:ext uri="{9D8B030D-6E8A-4147-A177-3AD203B41FA5}">
                      <a16:colId xmlns:a16="http://schemas.microsoft.com/office/drawing/2014/main" val="202108191"/>
                    </a:ext>
                  </a:extLst>
                </a:gridCol>
                <a:gridCol w="974704">
                  <a:extLst>
                    <a:ext uri="{9D8B030D-6E8A-4147-A177-3AD203B41FA5}">
                      <a16:colId xmlns:a16="http://schemas.microsoft.com/office/drawing/2014/main" val="1071551689"/>
                    </a:ext>
                  </a:extLst>
                </a:gridCol>
              </a:tblGrid>
              <a:tr h="561527">
                <a:tc>
                  <a:txBody>
                    <a:bodyPr/>
                    <a:lstStyle/>
                    <a:p>
                      <a:r>
                        <a:rPr lang="en-US" dirty="0"/>
                        <a:t>Baseline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86557"/>
                  </a:ext>
                </a:extLst>
              </a:tr>
              <a:tr h="561527">
                <a:tc>
                  <a:txBody>
                    <a:bodyPr/>
                    <a:lstStyle/>
                    <a:p>
                      <a:r>
                        <a:rPr lang="en-US" dirty="0"/>
                        <a:t>IWSLT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22.9773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274880"/>
                  </a:ext>
                </a:extLst>
              </a:tr>
              <a:tr h="972139">
                <a:tc>
                  <a:txBody>
                    <a:bodyPr/>
                    <a:lstStyle/>
                    <a:p>
                      <a:r>
                        <a:rPr lang="en-US" dirty="0"/>
                        <a:t>IWSLT + WMT (total 500k)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22.6145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242583"/>
                  </a:ext>
                </a:extLst>
              </a:tr>
              <a:tr h="747799">
                <a:tc>
                  <a:txBody>
                    <a:bodyPr/>
                    <a:lstStyle/>
                    <a:p>
                      <a:r>
                        <a:rPr lang="en-US" dirty="0"/>
                        <a:t>IWSLT + WMT (total 2m)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21.5499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556k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240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5EEAEF-0B61-084A-9251-AF2CD20FFA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079542"/>
              </p:ext>
            </p:extLst>
          </p:nvPr>
        </p:nvGraphicFramePr>
        <p:xfrm>
          <a:off x="6375628" y="1814662"/>
          <a:ext cx="4507719" cy="3590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59">
                  <a:extLst>
                    <a:ext uri="{9D8B030D-6E8A-4147-A177-3AD203B41FA5}">
                      <a16:colId xmlns:a16="http://schemas.microsoft.com/office/drawing/2014/main" val="3460440098"/>
                    </a:ext>
                  </a:extLst>
                </a:gridCol>
                <a:gridCol w="1322660">
                  <a:extLst>
                    <a:ext uri="{9D8B030D-6E8A-4147-A177-3AD203B41FA5}">
                      <a16:colId xmlns:a16="http://schemas.microsoft.com/office/drawing/2014/main" val="202108191"/>
                    </a:ext>
                  </a:extLst>
                </a:gridCol>
                <a:gridCol w="953400">
                  <a:extLst>
                    <a:ext uri="{9D8B030D-6E8A-4147-A177-3AD203B41FA5}">
                      <a16:colId xmlns:a16="http://schemas.microsoft.com/office/drawing/2014/main" val="2198844588"/>
                    </a:ext>
                  </a:extLst>
                </a:gridCol>
              </a:tblGrid>
              <a:tr h="561527">
                <a:tc>
                  <a:txBody>
                    <a:bodyPr/>
                    <a:lstStyle/>
                    <a:p>
                      <a:r>
                        <a:rPr lang="en-US" dirty="0"/>
                        <a:t>Adapters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86557"/>
                  </a:ext>
                </a:extLst>
              </a:tr>
              <a:tr h="561527">
                <a:tc>
                  <a:txBody>
                    <a:bodyPr/>
                    <a:lstStyle/>
                    <a:p>
                      <a:r>
                        <a:rPr lang="en-US"/>
                        <a:t>IWSLT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22.5619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274880"/>
                  </a:ext>
                </a:extLst>
              </a:tr>
              <a:tr h="972139">
                <a:tc>
                  <a:txBody>
                    <a:bodyPr/>
                    <a:lstStyle/>
                    <a:p>
                      <a:r>
                        <a:rPr lang="en-US" dirty="0"/>
                        <a:t>IWSLT + WMT (total 500k)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23.7127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242583"/>
                  </a:ext>
                </a:extLst>
              </a:tr>
              <a:tr h="747799">
                <a:tc>
                  <a:txBody>
                    <a:bodyPr/>
                    <a:lstStyle/>
                    <a:p>
                      <a:r>
                        <a:rPr lang="en-US" dirty="0"/>
                        <a:t>IWSLT + WMT (total 2m)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25.4734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394k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24049"/>
                  </a:ext>
                </a:extLst>
              </a:tr>
              <a:tr h="747799">
                <a:tc>
                  <a:txBody>
                    <a:bodyPr/>
                    <a:lstStyle/>
                    <a:p>
                      <a:r>
                        <a:rPr lang="en-US" dirty="0"/>
                        <a:t>IWSLT 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44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58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DF19-9D71-3C43-8169-C5E4493B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Adapters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E2B21-B124-6D41-8447-B0F502B1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7D2D941-E890-0247-BDFD-BC4D3C631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510" y="2286000"/>
            <a:ext cx="6743700" cy="463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40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9BB1-DFA3-6B4A-B406-CAC71D3F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&amp; shuffled adapters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13B872-E5AA-4349-8AA9-828E750B2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414" y="2222500"/>
            <a:ext cx="6921500" cy="463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23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AE79-4E03-E14C-8DC9-5C59A90A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adapters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9E8E01-9FB8-A24B-9D5D-78B62DE17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14" y="2222500"/>
            <a:ext cx="6743700" cy="463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536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{0A9ECBC8-A080-F543-91DA-9AD8D755DEF5}tf10001061</Template>
  <TotalTime>2598</TotalTime>
  <Words>226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Integral</vt:lpstr>
      <vt:lpstr>Adapters for  Machine Translation</vt:lpstr>
      <vt:lpstr>Objectives and motivations</vt:lpstr>
      <vt:lpstr>Transformer (Vaswani et al. 2017)</vt:lpstr>
      <vt:lpstr>BERT (Devlin et al 2018)</vt:lpstr>
      <vt:lpstr>Adapter Module (Pfeiffer et al. 2020)</vt:lpstr>
      <vt:lpstr>BLEU Test Scores</vt:lpstr>
      <vt:lpstr>Adapters comparison</vt:lpstr>
      <vt:lpstr>Random &amp; shuffled adapters</vt:lpstr>
      <vt:lpstr>Random adapters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 with Adapters for  Machine Translation</dc:title>
  <dc:creator>Aditya Kurniawan</dc:creator>
  <cp:lastModifiedBy>Aditya Kurniawan</cp:lastModifiedBy>
  <cp:revision>2</cp:revision>
  <dcterms:created xsi:type="dcterms:W3CDTF">2021-12-30T11:00:41Z</dcterms:created>
  <dcterms:modified xsi:type="dcterms:W3CDTF">2022-01-01T08:29:33Z</dcterms:modified>
</cp:coreProperties>
</file>