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01" r:id="rId1"/>
  </p:sldMasterIdLst>
  <p:notesMasterIdLst>
    <p:notesMasterId r:id="rId44"/>
  </p:notesMasterIdLst>
  <p:sldIdLst>
    <p:sldId id="256" r:id="rId2"/>
    <p:sldId id="257" r:id="rId3"/>
    <p:sldId id="306" r:id="rId4"/>
    <p:sldId id="283" r:id="rId5"/>
    <p:sldId id="284" r:id="rId6"/>
    <p:sldId id="260" r:id="rId7"/>
    <p:sldId id="258" r:id="rId8"/>
    <p:sldId id="259" r:id="rId9"/>
    <p:sldId id="275" r:id="rId10"/>
    <p:sldId id="277" r:id="rId11"/>
    <p:sldId id="287" r:id="rId12"/>
    <p:sldId id="279" r:id="rId13"/>
    <p:sldId id="280" r:id="rId14"/>
    <p:sldId id="282" r:id="rId15"/>
    <p:sldId id="278" r:id="rId16"/>
    <p:sldId id="271" r:id="rId17"/>
    <p:sldId id="262" r:id="rId18"/>
    <p:sldId id="263" r:id="rId19"/>
    <p:sldId id="266" r:id="rId20"/>
    <p:sldId id="272" r:id="rId21"/>
    <p:sldId id="286" r:id="rId22"/>
    <p:sldId id="264" r:id="rId23"/>
    <p:sldId id="267" r:id="rId24"/>
    <p:sldId id="269" r:id="rId25"/>
    <p:sldId id="268" r:id="rId26"/>
    <p:sldId id="288" r:id="rId27"/>
    <p:sldId id="294" r:id="rId28"/>
    <p:sldId id="297" r:id="rId29"/>
    <p:sldId id="298" r:id="rId30"/>
    <p:sldId id="304" r:id="rId31"/>
    <p:sldId id="299" r:id="rId32"/>
    <p:sldId id="303" r:id="rId33"/>
    <p:sldId id="300" r:id="rId34"/>
    <p:sldId id="301" r:id="rId35"/>
    <p:sldId id="302" r:id="rId36"/>
    <p:sldId id="289" r:id="rId37"/>
    <p:sldId id="290" r:id="rId38"/>
    <p:sldId id="291" r:id="rId39"/>
    <p:sldId id="292" r:id="rId40"/>
    <p:sldId id="293" r:id="rId41"/>
    <p:sldId id="295" r:id="rId42"/>
    <p:sldId id="296"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32"/>
    <p:restoredTop sz="96337"/>
  </p:normalViewPr>
  <p:slideViewPr>
    <p:cSldViewPr snapToGrid="0" snapToObjects="1">
      <p:cViewPr varScale="1">
        <p:scale>
          <a:sx n="139" d="100"/>
          <a:sy n="139" d="100"/>
        </p:scale>
        <p:origin x="176"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21A143-E0BF-054D-B593-557CE8036012}" type="datetimeFigureOut">
              <a:rPr lang="en-US" smtClean="0"/>
              <a:t>11/14/22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D583DE-7DA5-EA47-AA4E-004C95DBA002}" type="slidenum">
              <a:rPr lang="en-US" smtClean="0"/>
              <a:t>‹#›</a:t>
            </a:fld>
            <a:endParaRPr lang="en-US"/>
          </a:p>
        </p:txBody>
      </p:sp>
    </p:spTree>
    <p:extLst>
      <p:ext uri="{BB962C8B-B14F-4D97-AF65-F5344CB8AC3E}">
        <p14:creationId xmlns:p14="http://schemas.microsoft.com/office/powerpoint/2010/main" val="3992453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forget the reduction ratio experiments</a:t>
            </a:r>
          </a:p>
        </p:txBody>
      </p:sp>
      <p:sp>
        <p:nvSpPr>
          <p:cNvPr id="4" name="Slide Number Placeholder 3"/>
          <p:cNvSpPr>
            <a:spLocks noGrp="1"/>
          </p:cNvSpPr>
          <p:nvPr>
            <p:ph type="sldNum" sz="quarter" idx="5"/>
          </p:nvPr>
        </p:nvSpPr>
        <p:spPr/>
        <p:txBody>
          <a:bodyPr/>
          <a:lstStyle/>
          <a:p>
            <a:fld id="{FDD583DE-7DA5-EA47-AA4E-004C95DBA002}" type="slidenum">
              <a:rPr lang="en-US" smtClean="0"/>
              <a:t>11</a:t>
            </a:fld>
            <a:endParaRPr lang="en-US"/>
          </a:p>
        </p:txBody>
      </p:sp>
    </p:spTree>
    <p:extLst>
      <p:ext uri="{BB962C8B-B14F-4D97-AF65-F5344CB8AC3E}">
        <p14:creationId xmlns:p14="http://schemas.microsoft.com/office/powerpoint/2010/main" val="1008144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D583DE-7DA5-EA47-AA4E-004C95DBA002}" type="slidenum">
              <a:rPr lang="en-US" smtClean="0"/>
              <a:t>13</a:t>
            </a:fld>
            <a:endParaRPr lang="en-US"/>
          </a:p>
        </p:txBody>
      </p:sp>
    </p:spTree>
    <p:extLst>
      <p:ext uri="{BB962C8B-B14F-4D97-AF65-F5344CB8AC3E}">
        <p14:creationId xmlns:p14="http://schemas.microsoft.com/office/powerpoint/2010/main" val="17556828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forget the reduction ratio experiments</a:t>
            </a:r>
          </a:p>
        </p:txBody>
      </p:sp>
      <p:sp>
        <p:nvSpPr>
          <p:cNvPr id="4" name="Slide Number Placeholder 3"/>
          <p:cNvSpPr>
            <a:spLocks noGrp="1"/>
          </p:cNvSpPr>
          <p:nvPr>
            <p:ph type="sldNum" sz="quarter" idx="5"/>
          </p:nvPr>
        </p:nvSpPr>
        <p:spPr/>
        <p:txBody>
          <a:bodyPr/>
          <a:lstStyle/>
          <a:p>
            <a:fld id="{FDD583DE-7DA5-EA47-AA4E-004C95DBA002}" type="slidenum">
              <a:rPr lang="en-US" smtClean="0"/>
              <a:t>16</a:t>
            </a:fld>
            <a:endParaRPr lang="en-US"/>
          </a:p>
        </p:txBody>
      </p:sp>
    </p:spTree>
    <p:extLst>
      <p:ext uri="{BB962C8B-B14F-4D97-AF65-F5344CB8AC3E}">
        <p14:creationId xmlns:p14="http://schemas.microsoft.com/office/powerpoint/2010/main" val="40358736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709D8AC6-0568-004C-AF48-6B64E184C87B}" type="datetime1">
              <a:rPr lang="en-ID" smtClean="0"/>
              <a:t>14/11/22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63069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FF678C-9D75-C34E-9866-D90AED4984CC}" type="datetime1">
              <a:rPr lang="en-ID" smtClean="0"/>
              <a:t>14/11/22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15422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B76F52-B12F-4349-9712-C8A52A462601}" type="datetime1">
              <a:rPr lang="en-ID" smtClean="0"/>
              <a:t>14/11/22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644271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63E63B-AAD3-F146-B250-F78D347DB12F}" type="datetime1">
              <a:rPr lang="en-ID" smtClean="0"/>
              <a:t>14/11/22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25212554"/>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9EC0E9-2A54-A445-941A-A8FD09267327}" type="datetime1">
              <a:rPr lang="en-ID" smtClean="0"/>
              <a:t>14/11/22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1430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6F59EDC4-CF9B-5F46-BC27-8A8F0489D881}" type="datetime1">
              <a:rPr lang="en-ID" smtClean="0"/>
              <a:t>14/11/22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1640253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6489A696-82DE-4044-B01C-DD0C66276132}" type="datetime1">
              <a:rPr lang="en-ID" smtClean="0"/>
              <a:t>14/11/22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0713558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044790A5-50B6-6143-8B65-EF3C1EE6CED2}" type="datetime1">
              <a:rPr lang="en-ID" smtClean="0"/>
              <a:t>14/11/22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3105974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FE6C23-EE04-ED41-A2AE-44AFDAEBDDAF}" type="datetime1">
              <a:rPr lang="en-ID" smtClean="0"/>
              <a:t>14/11/22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54678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8E730E-CCE0-CA49-81EE-719542DBFEA2}" type="datetime1">
              <a:rPr lang="en-ID" smtClean="0"/>
              <a:t>14/11/22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4861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61AA2F5-4F33-4E40-ACDF-560B78DE6E91}" type="datetime1">
              <a:rPr lang="en-ID" smtClean="0"/>
              <a:t>14/11/22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0813050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AB7F6705-FD6C-B34E-812B-4432928A9171}" type="datetime1">
              <a:rPr lang="en-ID" smtClean="0"/>
              <a:t>14/11/22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02755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044790A5-50B6-6143-8B65-EF3C1EE6CED2}" type="datetime1">
              <a:rPr lang="en-ID" smtClean="0"/>
              <a:t>14/11/22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7081556"/>
      </p:ext>
    </p:extLst>
  </p:cSld>
  <p:clrMap bg1="lt1" tx1="dk1" bg2="lt2" tx2="dk2" accent1="accent1" accent2="accent2" accent3="accent3" accent4="accent4" accent5="accent5" accent6="accent6" hlink="hlink" folHlink="folHlink"/>
  <p:sldLayoutIdLst>
    <p:sldLayoutId id="2147483902" r:id="rId1"/>
    <p:sldLayoutId id="2147483903" r:id="rId2"/>
    <p:sldLayoutId id="2147483904" r:id="rId3"/>
    <p:sldLayoutId id="2147483905" r:id="rId4"/>
    <p:sldLayoutId id="2147483906" r:id="rId5"/>
    <p:sldLayoutId id="2147483907" r:id="rId6"/>
    <p:sldLayoutId id="2147483908" r:id="rId7"/>
    <p:sldLayoutId id="2147483909" r:id="rId8"/>
    <p:sldLayoutId id="2147483910" r:id="rId9"/>
    <p:sldLayoutId id="2147483911" r:id="rId10"/>
    <p:sldLayoutId id="2147483912" r:id="rId11"/>
    <p:sldLayoutId id="2147483913" r:id="rId12"/>
  </p:sldLayoutIdLst>
  <p:hf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7BF85-6BE5-7343-BD54-1F45DCA4BF1F}"/>
              </a:ext>
            </a:extLst>
          </p:cNvPr>
          <p:cNvSpPr>
            <a:spLocks noGrp="1"/>
          </p:cNvSpPr>
          <p:nvPr>
            <p:ph type="ctrTitle"/>
          </p:nvPr>
        </p:nvSpPr>
        <p:spPr/>
        <p:txBody>
          <a:bodyPr>
            <a:normAutofit/>
          </a:bodyPr>
          <a:lstStyle/>
          <a:p>
            <a:r>
              <a:rPr lang="en-US" dirty="0"/>
              <a:t>Adapting Pretrained Models for Machine Translation</a:t>
            </a:r>
          </a:p>
        </p:txBody>
      </p:sp>
      <p:sp>
        <p:nvSpPr>
          <p:cNvPr id="3" name="Subtitle 2">
            <a:extLst>
              <a:ext uri="{FF2B5EF4-FFF2-40B4-BE49-F238E27FC236}">
                <a16:creationId xmlns:a16="http://schemas.microsoft.com/office/drawing/2014/main" id="{AACF809B-3982-6F4B-B250-7E071568611F}"/>
              </a:ext>
            </a:extLst>
          </p:cNvPr>
          <p:cNvSpPr>
            <a:spLocks noGrp="1"/>
          </p:cNvSpPr>
          <p:nvPr>
            <p:ph type="subTitle" idx="1"/>
          </p:nvPr>
        </p:nvSpPr>
        <p:spPr/>
        <p:txBody>
          <a:bodyPr/>
          <a:lstStyle/>
          <a:p>
            <a:r>
              <a:rPr lang="en-US" dirty="0"/>
              <a:t>Aditya Kurniawan</a:t>
            </a:r>
          </a:p>
        </p:txBody>
      </p:sp>
      <p:sp>
        <p:nvSpPr>
          <p:cNvPr id="4" name="Slide Number Placeholder 3">
            <a:extLst>
              <a:ext uri="{FF2B5EF4-FFF2-40B4-BE49-F238E27FC236}">
                <a16:creationId xmlns:a16="http://schemas.microsoft.com/office/drawing/2014/main" id="{B1D8B6A9-0BD2-AC94-B1E1-8BA9804BBDBF}"/>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3970391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2AD7556-C90D-4946-8E4E-1E79D5B3D2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BB0CC56-54B2-4AE0-87C5-296E78A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42815"/>
            <a:ext cx="12192000" cy="26151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10864A-EAF6-31ED-A29C-7DDC3CC1BA71}"/>
              </a:ext>
            </a:extLst>
          </p:cNvPr>
          <p:cNvSpPr>
            <a:spLocks noGrp="1"/>
          </p:cNvSpPr>
          <p:nvPr>
            <p:ph type="title"/>
          </p:nvPr>
        </p:nvSpPr>
        <p:spPr>
          <a:xfrm>
            <a:off x="1600200" y="3418891"/>
            <a:ext cx="8991600" cy="1645920"/>
          </a:xfrm>
        </p:spPr>
        <p:txBody>
          <a:bodyPr vert="horz" lIns="274320" tIns="182880" rIns="274320" bIns="182880" rtlCol="0" anchor="ctr" anchorCtr="1">
            <a:normAutofit/>
          </a:bodyPr>
          <a:lstStyle/>
          <a:p>
            <a:r>
              <a:rPr lang="en-US" dirty="0"/>
              <a:t>Adapters in machine translation</a:t>
            </a:r>
          </a:p>
        </p:txBody>
      </p:sp>
      <p:pic>
        <p:nvPicPr>
          <p:cNvPr id="8" name="Graphic 7" descr="Head with Gears">
            <a:extLst>
              <a:ext uri="{FF2B5EF4-FFF2-40B4-BE49-F238E27FC236}">
                <a16:creationId xmlns:a16="http://schemas.microsoft.com/office/drawing/2014/main" id="{892A72B8-40A9-B4E5-E578-C9D9925F131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67820" y="640079"/>
            <a:ext cx="2456360" cy="2456360"/>
          </a:xfrm>
          <a:prstGeom prst="rect">
            <a:avLst/>
          </a:prstGeom>
        </p:spPr>
      </p:pic>
      <p:sp>
        <p:nvSpPr>
          <p:cNvPr id="4" name="Slide Number Placeholder 3">
            <a:extLst>
              <a:ext uri="{FF2B5EF4-FFF2-40B4-BE49-F238E27FC236}">
                <a16:creationId xmlns:a16="http://schemas.microsoft.com/office/drawing/2014/main" id="{DD7DA16E-F1AD-8DB3-FC9D-504C794E7509}"/>
              </a:ext>
            </a:extLst>
          </p:cNvPr>
          <p:cNvSpPr>
            <a:spLocks noGrp="1"/>
          </p:cNvSpPr>
          <p:nvPr>
            <p:ph type="sldNum" sz="quarter" idx="12"/>
          </p:nvPr>
        </p:nvSpPr>
        <p:spPr>
          <a:xfrm>
            <a:off x="10758922" y="6217920"/>
            <a:ext cx="365760" cy="365760"/>
          </a:xfrm>
        </p:spPr>
        <p:txBody>
          <a:bodyPr vert="horz" lIns="18288" tIns="45720" rIns="18288" bIns="45720" rtlCol="0" anchor="ctr">
            <a:normAutofit/>
          </a:bodyPr>
          <a:lstStyle/>
          <a:p>
            <a:pPr>
              <a:lnSpc>
                <a:spcPct val="90000"/>
              </a:lnSpc>
              <a:spcAft>
                <a:spcPts val="600"/>
              </a:spcAft>
            </a:pPr>
            <a:fld id="{D57F1E4F-1CFF-5643-939E-217C01CDF565}" type="slidenum">
              <a:rPr lang="en-US" smtClean="0"/>
              <a:pPr>
                <a:lnSpc>
                  <a:spcPct val="90000"/>
                </a:lnSpc>
                <a:spcAft>
                  <a:spcPts val="600"/>
                </a:spcAft>
              </a:pPr>
              <a:t>10</a:t>
            </a:fld>
            <a:endParaRPr lang="en-US"/>
          </a:p>
        </p:txBody>
      </p:sp>
    </p:spTree>
    <p:extLst>
      <p:ext uri="{BB962C8B-B14F-4D97-AF65-F5344CB8AC3E}">
        <p14:creationId xmlns:p14="http://schemas.microsoft.com/office/powerpoint/2010/main" val="1290911294"/>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0DD47-B00F-AB36-15AC-CF33A2F7D8B6}"/>
              </a:ext>
            </a:extLst>
          </p:cNvPr>
          <p:cNvSpPr>
            <a:spLocks noGrp="1"/>
          </p:cNvSpPr>
          <p:nvPr>
            <p:ph type="title"/>
          </p:nvPr>
        </p:nvSpPr>
        <p:spPr/>
        <p:txBody>
          <a:bodyPr/>
          <a:lstStyle/>
          <a:p>
            <a:r>
              <a:rPr lang="en-US" dirty="0"/>
              <a:t>Experiments FOR GOAL NO. 1</a:t>
            </a:r>
          </a:p>
        </p:txBody>
      </p:sp>
      <p:sp>
        <p:nvSpPr>
          <p:cNvPr id="4" name="Slide Number Placeholder 3">
            <a:extLst>
              <a:ext uri="{FF2B5EF4-FFF2-40B4-BE49-F238E27FC236}">
                <a16:creationId xmlns:a16="http://schemas.microsoft.com/office/drawing/2014/main" id="{9C1C5F6C-BD7D-6CED-DA4F-F09311C87C72}"/>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9" name="TextBox 8">
            <a:extLst>
              <a:ext uri="{FF2B5EF4-FFF2-40B4-BE49-F238E27FC236}">
                <a16:creationId xmlns:a16="http://schemas.microsoft.com/office/drawing/2014/main" id="{6C71C0E6-59BA-A474-E3B9-E6E96357334B}"/>
              </a:ext>
            </a:extLst>
          </p:cNvPr>
          <p:cNvSpPr txBox="1"/>
          <p:nvPr/>
        </p:nvSpPr>
        <p:spPr>
          <a:xfrm>
            <a:off x="9485785" y="3429000"/>
            <a:ext cx="2530369" cy="2031325"/>
          </a:xfrm>
          <a:prstGeom prst="rect">
            <a:avLst/>
          </a:prstGeom>
          <a:noFill/>
        </p:spPr>
        <p:txBody>
          <a:bodyPr wrap="square" rtlCol="0">
            <a:spAutoFit/>
          </a:bodyPr>
          <a:lstStyle/>
          <a:p>
            <a:pPr marL="342900" indent="-342900">
              <a:buAutoNum type="arabicPeriod"/>
            </a:pPr>
            <a:r>
              <a:rPr lang="en-US" dirty="0"/>
              <a:t>Baseline</a:t>
            </a:r>
          </a:p>
          <a:p>
            <a:pPr marL="342900" indent="-342900">
              <a:buAutoNum type="arabicPeriod"/>
            </a:pPr>
            <a:r>
              <a:rPr lang="en-US" dirty="0"/>
              <a:t>BERT + Adapters</a:t>
            </a:r>
          </a:p>
          <a:p>
            <a:pPr marL="342900" indent="-342900">
              <a:buAutoNum type="arabicPeriod"/>
            </a:pPr>
            <a:r>
              <a:rPr lang="en-US" dirty="0"/>
              <a:t>Custom BERT with different volumes of pre-training data</a:t>
            </a:r>
          </a:p>
          <a:p>
            <a:pPr marL="342900" indent="-342900">
              <a:buAutoNum type="arabicPeriod"/>
            </a:pPr>
            <a:r>
              <a:rPr lang="en-US" dirty="0"/>
              <a:t>Random/Shuffled pre-trained</a:t>
            </a:r>
          </a:p>
        </p:txBody>
      </p:sp>
      <p:pic>
        <p:nvPicPr>
          <p:cNvPr id="11" name="Picture 10">
            <a:extLst>
              <a:ext uri="{FF2B5EF4-FFF2-40B4-BE49-F238E27FC236}">
                <a16:creationId xmlns:a16="http://schemas.microsoft.com/office/drawing/2014/main" id="{0FE18451-813A-FCF0-4C53-447B1F444645}"/>
              </a:ext>
            </a:extLst>
          </p:cNvPr>
          <p:cNvPicPr>
            <a:picLocks noChangeAspect="1"/>
          </p:cNvPicPr>
          <p:nvPr/>
        </p:nvPicPr>
        <p:blipFill>
          <a:blip r:embed="rId3"/>
          <a:stretch>
            <a:fillRect/>
          </a:stretch>
        </p:blipFill>
        <p:spPr>
          <a:xfrm>
            <a:off x="9485785" y="2671405"/>
            <a:ext cx="279538" cy="259571"/>
          </a:xfrm>
          <a:prstGeom prst="rect">
            <a:avLst/>
          </a:prstGeom>
        </p:spPr>
      </p:pic>
      <p:sp>
        <p:nvSpPr>
          <p:cNvPr id="12" name="TextBox 11">
            <a:extLst>
              <a:ext uri="{FF2B5EF4-FFF2-40B4-BE49-F238E27FC236}">
                <a16:creationId xmlns:a16="http://schemas.microsoft.com/office/drawing/2014/main" id="{D5E13FFA-B4EA-B5E2-B1AB-166869D7F7E8}"/>
              </a:ext>
            </a:extLst>
          </p:cNvPr>
          <p:cNvSpPr txBox="1"/>
          <p:nvPr/>
        </p:nvSpPr>
        <p:spPr>
          <a:xfrm>
            <a:off x="9765323" y="2625990"/>
            <a:ext cx="1209305" cy="369332"/>
          </a:xfrm>
          <a:prstGeom prst="rect">
            <a:avLst/>
          </a:prstGeom>
          <a:noFill/>
        </p:spPr>
        <p:txBody>
          <a:bodyPr wrap="none" rtlCol="0">
            <a:spAutoFit/>
          </a:bodyPr>
          <a:lstStyle/>
          <a:p>
            <a:r>
              <a:rPr lang="en-US" dirty="0"/>
              <a:t>= Adapters</a:t>
            </a:r>
          </a:p>
        </p:txBody>
      </p:sp>
      <p:pic>
        <p:nvPicPr>
          <p:cNvPr id="13" name="Picture 12" descr="Diagram&#10;&#10;Description automatically generated">
            <a:extLst>
              <a:ext uri="{FF2B5EF4-FFF2-40B4-BE49-F238E27FC236}">
                <a16:creationId xmlns:a16="http://schemas.microsoft.com/office/drawing/2014/main" id="{97E6EB7B-D6B4-4AE1-C5AA-74D31693BB2F}"/>
              </a:ext>
            </a:extLst>
          </p:cNvPr>
          <p:cNvPicPr>
            <a:picLocks noChangeAspect="1"/>
          </p:cNvPicPr>
          <p:nvPr/>
        </p:nvPicPr>
        <p:blipFill>
          <a:blip r:embed="rId4"/>
          <a:stretch>
            <a:fillRect/>
          </a:stretch>
        </p:blipFill>
        <p:spPr>
          <a:xfrm>
            <a:off x="1067318" y="2212998"/>
            <a:ext cx="8331546" cy="4463328"/>
          </a:xfrm>
          <a:prstGeom prst="rect">
            <a:avLst/>
          </a:prstGeom>
        </p:spPr>
      </p:pic>
      <p:pic>
        <p:nvPicPr>
          <p:cNvPr id="1026" name="Picture 2" descr="Hugging Face · GitHub">
            <a:extLst>
              <a:ext uri="{FF2B5EF4-FFF2-40B4-BE49-F238E27FC236}">
                <a16:creationId xmlns:a16="http://schemas.microsoft.com/office/drawing/2014/main" id="{E2280C56-8AD4-BD8D-A2B3-4373F3406A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54735" y="2492209"/>
            <a:ext cx="559523" cy="55952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Hugging Face · GitHub">
            <a:extLst>
              <a:ext uri="{FF2B5EF4-FFF2-40B4-BE49-F238E27FC236}">
                <a16:creationId xmlns:a16="http://schemas.microsoft.com/office/drawing/2014/main" id="{718D6989-5BA0-514A-58F5-2AE09B7E2B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800000">
            <a:off x="6473187" y="4846360"/>
            <a:ext cx="559523" cy="559523"/>
          </a:xfrm>
          <a:prstGeom prst="rect">
            <a:avLst/>
          </a:prstGeom>
          <a:noFill/>
          <a:extLst>
            <a:ext uri="{909E8E84-426E-40DD-AFC4-6F175D3DCCD1}">
              <a14:hiddenFill xmlns:a14="http://schemas.microsoft.com/office/drawing/2010/main">
                <a:solidFill>
                  <a:srgbClr val="FFFFFF"/>
                </a:solidFill>
              </a14:hiddenFill>
            </a:ext>
          </a:extLst>
        </p:spPr>
      </p:pic>
      <p:sp>
        <p:nvSpPr>
          <p:cNvPr id="17" name="Summing Junction 16">
            <a:extLst>
              <a:ext uri="{FF2B5EF4-FFF2-40B4-BE49-F238E27FC236}">
                <a16:creationId xmlns:a16="http://schemas.microsoft.com/office/drawing/2014/main" id="{581370A2-7A0E-8D46-88A2-006CBE58ABFF}"/>
              </a:ext>
            </a:extLst>
          </p:cNvPr>
          <p:cNvSpPr/>
          <p:nvPr/>
        </p:nvSpPr>
        <p:spPr>
          <a:xfrm>
            <a:off x="6492477" y="4783632"/>
            <a:ext cx="474562" cy="559524"/>
          </a:xfrm>
          <a:prstGeom prst="flowChartSummingJunction">
            <a:avLst/>
          </a:prstGeom>
          <a:noFill/>
          <a:ln w="3810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5" name="Picture 4" descr="Icon&#10;&#10;Description automatically generated">
            <a:extLst>
              <a:ext uri="{FF2B5EF4-FFF2-40B4-BE49-F238E27FC236}">
                <a16:creationId xmlns:a16="http://schemas.microsoft.com/office/drawing/2014/main" id="{74F66923-41F2-F29D-A762-0260CC2615A9}"/>
              </a:ext>
            </a:extLst>
          </p:cNvPr>
          <p:cNvPicPr>
            <a:picLocks noChangeAspect="1"/>
          </p:cNvPicPr>
          <p:nvPr/>
        </p:nvPicPr>
        <p:blipFill>
          <a:blip r:embed="rId6"/>
          <a:stretch>
            <a:fillRect/>
          </a:stretch>
        </p:blipFill>
        <p:spPr>
          <a:xfrm>
            <a:off x="1548105" y="4597868"/>
            <a:ext cx="840533" cy="931052"/>
          </a:xfrm>
          <a:prstGeom prst="rect">
            <a:avLst/>
          </a:prstGeom>
        </p:spPr>
      </p:pic>
    </p:spTree>
    <p:extLst>
      <p:ext uri="{BB962C8B-B14F-4D97-AF65-F5344CB8AC3E}">
        <p14:creationId xmlns:p14="http://schemas.microsoft.com/office/powerpoint/2010/main" val="1565038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E57FC-6E03-5469-BF14-DDE7184D014E}"/>
              </a:ext>
            </a:extLst>
          </p:cNvPr>
          <p:cNvSpPr>
            <a:spLocks noGrp="1"/>
          </p:cNvSpPr>
          <p:nvPr>
            <p:ph type="title"/>
          </p:nvPr>
        </p:nvSpPr>
        <p:spPr/>
        <p:txBody>
          <a:bodyPr/>
          <a:lstStyle/>
          <a:p>
            <a:r>
              <a:rPr lang="en-US" dirty="0"/>
              <a:t>Adding more data for training</a:t>
            </a:r>
          </a:p>
        </p:txBody>
      </p:sp>
      <p:sp>
        <p:nvSpPr>
          <p:cNvPr id="3" name="Slide Number Placeholder 2">
            <a:extLst>
              <a:ext uri="{FF2B5EF4-FFF2-40B4-BE49-F238E27FC236}">
                <a16:creationId xmlns:a16="http://schemas.microsoft.com/office/drawing/2014/main" id="{0FA84196-61C9-8DFD-67D1-121F7E8C3A93}"/>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
        <p:nvSpPr>
          <p:cNvPr id="4" name="TextBox 3">
            <a:extLst>
              <a:ext uri="{FF2B5EF4-FFF2-40B4-BE49-F238E27FC236}">
                <a16:creationId xmlns:a16="http://schemas.microsoft.com/office/drawing/2014/main" id="{EA7D2CF2-7AC6-4E6A-3AF5-80F25996070C}"/>
              </a:ext>
            </a:extLst>
          </p:cNvPr>
          <p:cNvSpPr txBox="1"/>
          <p:nvPr/>
        </p:nvSpPr>
        <p:spPr>
          <a:xfrm>
            <a:off x="1067318" y="5828487"/>
            <a:ext cx="9822354" cy="1077218"/>
          </a:xfrm>
          <a:prstGeom prst="rect">
            <a:avLst/>
          </a:prstGeom>
          <a:noFill/>
        </p:spPr>
        <p:txBody>
          <a:bodyPr wrap="square" rtlCol="0">
            <a:spAutoFit/>
          </a:bodyPr>
          <a:lstStyle/>
          <a:p>
            <a:pPr marL="285750" indent="-285750">
              <a:buFontTx/>
              <a:buChar char="-"/>
            </a:pPr>
            <a:r>
              <a:rPr lang="en-US" sz="1600" dirty="0"/>
              <a:t>Adding more data such as baseline_2m (millions) when training from scratch without adapters doesn't always help</a:t>
            </a:r>
          </a:p>
          <a:p>
            <a:pPr marL="285750" indent="-285750">
              <a:buFontTx/>
              <a:buChar char="-"/>
            </a:pPr>
            <a:r>
              <a:rPr lang="en-US" sz="1600" dirty="0"/>
              <a:t>In contrast with the baseline, when adding more data to the pre-training we can see benefit where the performance of 2m exceeds the 500k</a:t>
            </a:r>
          </a:p>
        </p:txBody>
      </p:sp>
      <p:sp>
        <p:nvSpPr>
          <p:cNvPr id="7" name="TextBox 6">
            <a:extLst>
              <a:ext uri="{FF2B5EF4-FFF2-40B4-BE49-F238E27FC236}">
                <a16:creationId xmlns:a16="http://schemas.microsoft.com/office/drawing/2014/main" id="{E5C24699-0979-B73E-DDB8-CC66D0595C86}"/>
              </a:ext>
            </a:extLst>
          </p:cNvPr>
          <p:cNvSpPr txBox="1"/>
          <p:nvPr/>
        </p:nvSpPr>
        <p:spPr>
          <a:xfrm>
            <a:off x="2895600" y="2214966"/>
            <a:ext cx="1347805" cy="369332"/>
          </a:xfrm>
          <a:prstGeom prst="rect">
            <a:avLst/>
          </a:prstGeom>
          <a:noFill/>
        </p:spPr>
        <p:txBody>
          <a:bodyPr wrap="none" rtlCol="0">
            <a:spAutoFit/>
          </a:bodyPr>
          <a:lstStyle/>
          <a:p>
            <a:r>
              <a:rPr lang="en-US" dirty="0"/>
              <a:t>No adapters</a:t>
            </a:r>
          </a:p>
        </p:txBody>
      </p:sp>
      <p:sp>
        <p:nvSpPr>
          <p:cNvPr id="8" name="TextBox 7">
            <a:extLst>
              <a:ext uri="{FF2B5EF4-FFF2-40B4-BE49-F238E27FC236}">
                <a16:creationId xmlns:a16="http://schemas.microsoft.com/office/drawing/2014/main" id="{67E25702-F43B-7443-F0EB-7E55083FD863}"/>
              </a:ext>
            </a:extLst>
          </p:cNvPr>
          <p:cNvSpPr txBox="1"/>
          <p:nvPr/>
        </p:nvSpPr>
        <p:spPr>
          <a:xfrm>
            <a:off x="8462682" y="2205368"/>
            <a:ext cx="1525739" cy="369332"/>
          </a:xfrm>
          <a:prstGeom prst="rect">
            <a:avLst/>
          </a:prstGeom>
          <a:noFill/>
        </p:spPr>
        <p:txBody>
          <a:bodyPr wrap="none" rtlCol="0">
            <a:spAutoFit/>
          </a:bodyPr>
          <a:lstStyle/>
          <a:p>
            <a:r>
              <a:rPr lang="en-US" dirty="0"/>
              <a:t>With adapters</a:t>
            </a:r>
          </a:p>
        </p:txBody>
      </p:sp>
      <p:pic>
        <p:nvPicPr>
          <p:cNvPr id="2054" name="Picture 6">
            <a:extLst>
              <a:ext uri="{FF2B5EF4-FFF2-40B4-BE49-F238E27FC236}">
                <a16:creationId xmlns:a16="http://schemas.microsoft.com/office/drawing/2014/main" id="{C62E5FAB-2129-9F69-DF97-478E53425A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543" y="2524171"/>
            <a:ext cx="4932503" cy="339051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458F9220-A5A0-3929-92EB-DD51ED9096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081" y="2524171"/>
            <a:ext cx="4932503" cy="3390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3690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2056"/>
                                        </p:tgtEl>
                                        <p:attrNameLst>
                                          <p:attrName>style.visibility</p:attrName>
                                        </p:attrNameLst>
                                      </p:cBhvr>
                                      <p:to>
                                        <p:strVal val="visible"/>
                                      </p:to>
                                    </p:set>
                                    <p:animEffect transition="in" filter="fade">
                                      <p:cBhvr>
                                        <p:cTn id="10" dur="500"/>
                                        <p:tgtEl>
                                          <p:spTgt spid="205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7DBD3-361F-176F-262C-B21E641C3FD4}"/>
              </a:ext>
            </a:extLst>
          </p:cNvPr>
          <p:cNvSpPr>
            <a:spLocks noGrp="1"/>
          </p:cNvSpPr>
          <p:nvPr>
            <p:ph type="title"/>
          </p:nvPr>
        </p:nvSpPr>
        <p:spPr/>
        <p:txBody>
          <a:bodyPr/>
          <a:lstStyle/>
          <a:p>
            <a:r>
              <a:rPr lang="en-US" dirty="0"/>
              <a:t>Random &amp; shuffled</a:t>
            </a:r>
            <a:br>
              <a:rPr lang="en-US" dirty="0"/>
            </a:br>
            <a:r>
              <a:rPr lang="en-US" dirty="0"/>
              <a:t>pre-trained models</a:t>
            </a:r>
          </a:p>
        </p:txBody>
      </p:sp>
      <p:sp>
        <p:nvSpPr>
          <p:cNvPr id="3" name="Slide Number Placeholder 2">
            <a:extLst>
              <a:ext uri="{FF2B5EF4-FFF2-40B4-BE49-F238E27FC236}">
                <a16:creationId xmlns:a16="http://schemas.microsoft.com/office/drawing/2014/main" id="{582B8786-E5C3-C4A4-D6CB-D5653228A200}"/>
              </a:ext>
            </a:extLst>
          </p:cNvPr>
          <p:cNvSpPr>
            <a:spLocks noGrp="1"/>
          </p:cNvSpPr>
          <p:nvPr>
            <p:ph type="sldNum" sz="quarter" idx="12"/>
          </p:nvPr>
        </p:nvSpPr>
        <p:spPr/>
        <p:txBody>
          <a:bodyPr/>
          <a:lstStyle/>
          <a:p>
            <a:fld id="{D57F1E4F-1CFF-5643-939E-217C01CDF565}" type="slidenum">
              <a:rPr lang="en-US" smtClean="0"/>
              <a:pPr/>
              <a:t>13</a:t>
            </a:fld>
            <a:endParaRPr lang="en-US" dirty="0"/>
          </a:p>
        </p:txBody>
      </p:sp>
      <p:pic>
        <p:nvPicPr>
          <p:cNvPr id="5" name="Picture 4" descr="Diagram&#10;&#10;Description automatically generated with medium confidence">
            <a:extLst>
              <a:ext uri="{FF2B5EF4-FFF2-40B4-BE49-F238E27FC236}">
                <a16:creationId xmlns:a16="http://schemas.microsoft.com/office/drawing/2014/main" id="{093B59E9-BD0C-AD84-DD0B-EBF77FEF4FE3}"/>
              </a:ext>
            </a:extLst>
          </p:cNvPr>
          <p:cNvPicPr>
            <a:picLocks noChangeAspect="1"/>
          </p:cNvPicPr>
          <p:nvPr/>
        </p:nvPicPr>
        <p:blipFill>
          <a:blip r:embed="rId3"/>
          <a:stretch>
            <a:fillRect/>
          </a:stretch>
        </p:blipFill>
        <p:spPr>
          <a:xfrm>
            <a:off x="337671" y="2499386"/>
            <a:ext cx="5954963" cy="4084294"/>
          </a:xfrm>
          <a:prstGeom prst="rect">
            <a:avLst/>
          </a:prstGeom>
        </p:spPr>
      </p:pic>
      <p:sp>
        <p:nvSpPr>
          <p:cNvPr id="4" name="TextBox 3">
            <a:extLst>
              <a:ext uri="{FF2B5EF4-FFF2-40B4-BE49-F238E27FC236}">
                <a16:creationId xmlns:a16="http://schemas.microsoft.com/office/drawing/2014/main" id="{EF22CC49-1D2D-E2BB-F196-D976A817182A}"/>
              </a:ext>
            </a:extLst>
          </p:cNvPr>
          <p:cNvSpPr txBox="1"/>
          <p:nvPr/>
        </p:nvSpPr>
        <p:spPr>
          <a:xfrm>
            <a:off x="6834555" y="2602522"/>
            <a:ext cx="4865076" cy="2677656"/>
          </a:xfrm>
          <a:prstGeom prst="rect">
            <a:avLst/>
          </a:prstGeom>
          <a:noFill/>
        </p:spPr>
        <p:txBody>
          <a:bodyPr wrap="square" rtlCol="0">
            <a:spAutoFit/>
          </a:bodyPr>
          <a:lstStyle/>
          <a:p>
            <a:pPr marL="285750" indent="-285750">
              <a:buFontTx/>
              <a:buChar char="-"/>
            </a:pPr>
            <a:r>
              <a:rPr lang="en-US" sz="2400" dirty="0"/>
              <a:t>The performance when using pre-trained models with inferior quality degrades compared to the baseline</a:t>
            </a:r>
          </a:p>
          <a:p>
            <a:pPr marL="285750" indent="-285750">
              <a:buFontTx/>
              <a:buChar char="-"/>
            </a:pPr>
            <a:r>
              <a:rPr lang="en-US" sz="2400" dirty="0"/>
              <a:t>Shuffled has more erratic performance compared to the random due to different weights distribution in the model</a:t>
            </a:r>
          </a:p>
        </p:txBody>
      </p:sp>
    </p:spTree>
    <p:extLst>
      <p:ext uri="{BB962C8B-B14F-4D97-AF65-F5344CB8AC3E}">
        <p14:creationId xmlns:p14="http://schemas.microsoft.com/office/powerpoint/2010/main" val="1669472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4F4EA-774F-CBF8-06AE-2B38A1F29F83}"/>
              </a:ext>
            </a:extLst>
          </p:cNvPr>
          <p:cNvSpPr>
            <a:spLocks noGrp="1"/>
          </p:cNvSpPr>
          <p:nvPr>
            <p:ph type="title"/>
          </p:nvPr>
        </p:nvSpPr>
        <p:spPr/>
        <p:txBody>
          <a:bodyPr/>
          <a:lstStyle/>
          <a:p>
            <a:r>
              <a:rPr lang="en-US" dirty="0"/>
              <a:t>Random pre-trained vs baseline</a:t>
            </a:r>
          </a:p>
        </p:txBody>
      </p:sp>
      <p:sp>
        <p:nvSpPr>
          <p:cNvPr id="3" name="Slide Number Placeholder 2">
            <a:extLst>
              <a:ext uri="{FF2B5EF4-FFF2-40B4-BE49-F238E27FC236}">
                <a16:creationId xmlns:a16="http://schemas.microsoft.com/office/drawing/2014/main" id="{9E4D99E5-7D98-8061-9F93-67093E7D9C91}"/>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
        <p:nvSpPr>
          <p:cNvPr id="4" name="TextBox 3">
            <a:extLst>
              <a:ext uri="{FF2B5EF4-FFF2-40B4-BE49-F238E27FC236}">
                <a16:creationId xmlns:a16="http://schemas.microsoft.com/office/drawing/2014/main" id="{AC3EFCA2-87E2-09D1-F6E6-B00AECC1AA1E}"/>
              </a:ext>
            </a:extLst>
          </p:cNvPr>
          <p:cNvSpPr txBox="1"/>
          <p:nvPr/>
        </p:nvSpPr>
        <p:spPr>
          <a:xfrm>
            <a:off x="6641175" y="3504260"/>
            <a:ext cx="4117747" cy="1200329"/>
          </a:xfrm>
          <a:prstGeom prst="rect">
            <a:avLst/>
          </a:prstGeom>
          <a:noFill/>
        </p:spPr>
        <p:txBody>
          <a:bodyPr wrap="square" rtlCol="0">
            <a:spAutoFit/>
          </a:bodyPr>
          <a:lstStyle/>
          <a:p>
            <a:r>
              <a:rPr lang="en-US" dirty="0"/>
              <a:t>The performance of the random pre-trained is actually not that bad if compared to the baseline that trained with 2m (millions) sentence pairs</a:t>
            </a:r>
          </a:p>
        </p:txBody>
      </p:sp>
      <p:pic>
        <p:nvPicPr>
          <p:cNvPr id="3074" name="Picture 2">
            <a:extLst>
              <a:ext uri="{FF2B5EF4-FFF2-40B4-BE49-F238E27FC236}">
                <a16:creationId xmlns:a16="http://schemas.microsoft.com/office/drawing/2014/main" id="{32D8A27E-97CB-7752-9DC8-2303E2FC11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159" y="2494290"/>
            <a:ext cx="5683170" cy="3906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4712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2AD7556-C90D-4946-8E4E-1E79D5B3D2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BB0CC56-54B2-4AE0-87C5-296E78A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42815"/>
            <a:ext cx="12192000" cy="26151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10864A-EAF6-31ED-A29C-7DDC3CC1BA71}"/>
              </a:ext>
            </a:extLst>
          </p:cNvPr>
          <p:cNvSpPr>
            <a:spLocks noGrp="1"/>
          </p:cNvSpPr>
          <p:nvPr>
            <p:ph type="title"/>
          </p:nvPr>
        </p:nvSpPr>
        <p:spPr>
          <a:xfrm>
            <a:off x="1600200" y="3418891"/>
            <a:ext cx="8991600" cy="1645920"/>
          </a:xfrm>
        </p:spPr>
        <p:txBody>
          <a:bodyPr vert="horz" lIns="274320" tIns="182880" rIns="274320" bIns="182880" rtlCol="0" anchor="ctr" anchorCtr="1">
            <a:normAutofit/>
          </a:bodyPr>
          <a:lstStyle/>
          <a:p>
            <a:r>
              <a:rPr lang="en-US" dirty="0"/>
              <a:t>Adapters Effectiveness in Machine Translation</a:t>
            </a:r>
          </a:p>
        </p:txBody>
      </p:sp>
      <p:pic>
        <p:nvPicPr>
          <p:cNvPr id="8" name="Graphic 7" descr="Head with Gears">
            <a:extLst>
              <a:ext uri="{FF2B5EF4-FFF2-40B4-BE49-F238E27FC236}">
                <a16:creationId xmlns:a16="http://schemas.microsoft.com/office/drawing/2014/main" id="{892A72B8-40A9-B4E5-E578-C9D9925F131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67820" y="640079"/>
            <a:ext cx="2456360" cy="2456360"/>
          </a:xfrm>
          <a:prstGeom prst="rect">
            <a:avLst/>
          </a:prstGeom>
        </p:spPr>
      </p:pic>
      <p:sp>
        <p:nvSpPr>
          <p:cNvPr id="4" name="Slide Number Placeholder 3">
            <a:extLst>
              <a:ext uri="{FF2B5EF4-FFF2-40B4-BE49-F238E27FC236}">
                <a16:creationId xmlns:a16="http://schemas.microsoft.com/office/drawing/2014/main" id="{DD7DA16E-F1AD-8DB3-FC9D-504C794E7509}"/>
              </a:ext>
            </a:extLst>
          </p:cNvPr>
          <p:cNvSpPr>
            <a:spLocks noGrp="1"/>
          </p:cNvSpPr>
          <p:nvPr>
            <p:ph type="sldNum" sz="quarter" idx="12"/>
          </p:nvPr>
        </p:nvSpPr>
        <p:spPr>
          <a:xfrm>
            <a:off x="10758922" y="6217920"/>
            <a:ext cx="365760" cy="365760"/>
          </a:xfrm>
        </p:spPr>
        <p:txBody>
          <a:bodyPr vert="horz" lIns="18288" tIns="45720" rIns="18288" bIns="45720" rtlCol="0" anchor="ctr">
            <a:normAutofit/>
          </a:bodyPr>
          <a:lstStyle/>
          <a:p>
            <a:pPr>
              <a:lnSpc>
                <a:spcPct val="90000"/>
              </a:lnSpc>
              <a:spcAft>
                <a:spcPts val="600"/>
              </a:spcAft>
            </a:pPr>
            <a:fld id="{D57F1E4F-1CFF-5643-939E-217C01CDF565}" type="slidenum">
              <a:rPr lang="en-US" smtClean="0"/>
              <a:pPr>
                <a:lnSpc>
                  <a:spcPct val="90000"/>
                </a:lnSpc>
                <a:spcAft>
                  <a:spcPts val="600"/>
                </a:spcAft>
              </a:pPr>
              <a:t>15</a:t>
            </a:fld>
            <a:endParaRPr lang="en-US"/>
          </a:p>
        </p:txBody>
      </p:sp>
    </p:spTree>
    <p:extLst>
      <p:ext uri="{BB962C8B-B14F-4D97-AF65-F5344CB8AC3E}">
        <p14:creationId xmlns:p14="http://schemas.microsoft.com/office/powerpoint/2010/main" val="3646137321"/>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0DD47-B00F-AB36-15AC-CF33A2F7D8B6}"/>
              </a:ext>
            </a:extLst>
          </p:cNvPr>
          <p:cNvSpPr>
            <a:spLocks noGrp="1"/>
          </p:cNvSpPr>
          <p:nvPr>
            <p:ph type="title"/>
          </p:nvPr>
        </p:nvSpPr>
        <p:spPr/>
        <p:txBody>
          <a:bodyPr/>
          <a:lstStyle/>
          <a:p>
            <a:r>
              <a:rPr lang="en-US" dirty="0"/>
              <a:t>Experiments FOR GOALS</a:t>
            </a:r>
            <a:br>
              <a:rPr lang="en-US" dirty="0"/>
            </a:br>
            <a:r>
              <a:rPr lang="en-US" dirty="0"/>
              <a:t>NO. 2, 3, AND 4</a:t>
            </a:r>
          </a:p>
        </p:txBody>
      </p:sp>
      <p:sp>
        <p:nvSpPr>
          <p:cNvPr id="4" name="Slide Number Placeholder 3">
            <a:extLst>
              <a:ext uri="{FF2B5EF4-FFF2-40B4-BE49-F238E27FC236}">
                <a16:creationId xmlns:a16="http://schemas.microsoft.com/office/drawing/2014/main" id="{9C1C5F6C-BD7D-6CED-DA4F-F09311C87C72}"/>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
        <p:nvSpPr>
          <p:cNvPr id="9" name="TextBox 8">
            <a:extLst>
              <a:ext uri="{FF2B5EF4-FFF2-40B4-BE49-F238E27FC236}">
                <a16:creationId xmlns:a16="http://schemas.microsoft.com/office/drawing/2014/main" id="{6C71C0E6-59BA-A474-E3B9-E6E96357334B}"/>
              </a:ext>
            </a:extLst>
          </p:cNvPr>
          <p:cNvSpPr txBox="1"/>
          <p:nvPr/>
        </p:nvSpPr>
        <p:spPr>
          <a:xfrm>
            <a:off x="9367582" y="4025101"/>
            <a:ext cx="2530369" cy="1477328"/>
          </a:xfrm>
          <a:prstGeom prst="rect">
            <a:avLst/>
          </a:prstGeom>
          <a:noFill/>
        </p:spPr>
        <p:txBody>
          <a:bodyPr wrap="square" rtlCol="0">
            <a:spAutoFit/>
          </a:bodyPr>
          <a:lstStyle/>
          <a:p>
            <a:pPr marL="342900" indent="-342900">
              <a:buAutoNum type="arabicPeriod"/>
            </a:pPr>
            <a:r>
              <a:rPr lang="en-US" dirty="0"/>
              <a:t>Baseline</a:t>
            </a:r>
          </a:p>
          <a:p>
            <a:pPr marL="342900" indent="-342900">
              <a:buAutoNum type="arabicPeriod"/>
            </a:pPr>
            <a:r>
              <a:rPr lang="en-US" dirty="0"/>
              <a:t>Adapters Position</a:t>
            </a:r>
          </a:p>
          <a:p>
            <a:pPr marL="342900" indent="-342900">
              <a:buAutoNum type="arabicPeriod"/>
            </a:pPr>
            <a:r>
              <a:rPr lang="en-US" dirty="0"/>
              <a:t>Random pre-trained</a:t>
            </a:r>
          </a:p>
          <a:p>
            <a:pPr marL="342900" indent="-342900">
              <a:buAutoNum type="arabicPeriod"/>
            </a:pPr>
            <a:r>
              <a:rPr lang="en-US" dirty="0"/>
              <a:t>Pre-trained model size reduction</a:t>
            </a:r>
          </a:p>
        </p:txBody>
      </p:sp>
      <p:sp>
        <p:nvSpPr>
          <p:cNvPr id="15" name="TextBox 14">
            <a:extLst>
              <a:ext uri="{FF2B5EF4-FFF2-40B4-BE49-F238E27FC236}">
                <a16:creationId xmlns:a16="http://schemas.microsoft.com/office/drawing/2014/main" id="{EDC0AD96-15EE-2974-247D-27C0795A605D}"/>
              </a:ext>
            </a:extLst>
          </p:cNvPr>
          <p:cNvSpPr txBox="1"/>
          <p:nvPr/>
        </p:nvSpPr>
        <p:spPr>
          <a:xfrm>
            <a:off x="9765323" y="2625990"/>
            <a:ext cx="2270173" cy="646331"/>
          </a:xfrm>
          <a:prstGeom prst="rect">
            <a:avLst/>
          </a:prstGeom>
          <a:noFill/>
        </p:spPr>
        <p:txBody>
          <a:bodyPr wrap="none" rtlCol="0">
            <a:spAutoFit/>
          </a:bodyPr>
          <a:lstStyle/>
          <a:p>
            <a:r>
              <a:rPr lang="en-US" dirty="0"/>
              <a:t>= Adapters ablated on</a:t>
            </a:r>
          </a:p>
          <a:p>
            <a:r>
              <a:rPr lang="en-US" dirty="0"/>
              <a:t>   encoder or decoder</a:t>
            </a:r>
          </a:p>
        </p:txBody>
      </p:sp>
      <p:pic>
        <p:nvPicPr>
          <p:cNvPr id="10" name="Picture 9">
            <a:extLst>
              <a:ext uri="{FF2B5EF4-FFF2-40B4-BE49-F238E27FC236}">
                <a16:creationId xmlns:a16="http://schemas.microsoft.com/office/drawing/2014/main" id="{C3D215CE-D5B4-9350-22F9-075A151D19F4}"/>
              </a:ext>
            </a:extLst>
          </p:cNvPr>
          <p:cNvPicPr>
            <a:picLocks noChangeAspect="1"/>
          </p:cNvPicPr>
          <p:nvPr/>
        </p:nvPicPr>
        <p:blipFill>
          <a:blip r:embed="rId3"/>
          <a:stretch>
            <a:fillRect/>
          </a:stretch>
        </p:blipFill>
        <p:spPr>
          <a:xfrm>
            <a:off x="9367582" y="2625991"/>
            <a:ext cx="397741" cy="369331"/>
          </a:xfrm>
          <a:prstGeom prst="rect">
            <a:avLst/>
          </a:prstGeom>
        </p:spPr>
      </p:pic>
      <p:pic>
        <p:nvPicPr>
          <p:cNvPr id="12" name="Picture 11" descr="Diagram&#10;&#10;Description automatically generated">
            <a:extLst>
              <a:ext uri="{FF2B5EF4-FFF2-40B4-BE49-F238E27FC236}">
                <a16:creationId xmlns:a16="http://schemas.microsoft.com/office/drawing/2014/main" id="{5AE99C5B-4974-A662-DED7-F1B419E12746}"/>
              </a:ext>
            </a:extLst>
          </p:cNvPr>
          <p:cNvPicPr>
            <a:picLocks noChangeAspect="1"/>
          </p:cNvPicPr>
          <p:nvPr/>
        </p:nvPicPr>
        <p:blipFill>
          <a:blip r:embed="rId4"/>
          <a:stretch>
            <a:fillRect/>
          </a:stretch>
        </p:blipFill>
        <p:spPr>
          <a:xfrm>
            <a:off x="573586" y="2201505"/>
            <a:ext cx="8273673" cy="4432325"/>
          </a:xfrm>
          <a:prstGeom prst="rect">
            <a:avLst/>
          </a:prstGeom>
        </p:spPr>
      </p:pic>
    </p:spTree>
    <p:extLst>
      <p:ext uri="{BB962C8B-B14F-4D97-AF65-F5344CB8AC3E}">
        <p14:creationId xmlns:p14="http://schemas.microsoft.com/office/powerpoint/2010/main" val="14075981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5DF19-9D71-3C43-8169-C5E4493BD9ED}"/>
              </a:ext>
            </a:extLst>
          </p:cNvPr>
          <p:cNvSpPr>
            <a:spLocks noGrp="1"/>
          </p:cNvSpPr>
          <p:nvPr>
            <p:ph type="title"/>
          </p:nvPr>
        </p:nvSpPr>
        <p:spPr/>
        <p:txBody>
          <a:bodyPr>
            <a:normAutofit/>
          </a:bodyPr>
          <a:lstStyle/>
          <a:p>
            <a:r>
              <a:rPr lang="en-US" dirty="0"/>
              <a:t>Adapters position</a:t>
            </a:r>
            <a:br>
              <a:rPr lang="en-US" dirty="0"/>
            </a:br>
            <a:r>
              <a:rPr lang="en-US" dirty="0"/>
              <a:t>(Encoder vs Decoder)</a:t>
            </a:r>
          </a:p>
        </p:txBody>
      </p:sp>
      <p:sp>
        <p:nvSpPr>
          <p:cNvPr id="4" name="Slide Number Placeholder 3">
            <a:extLst>
              <a:ext uri="{FF2B5EF4-FFF2-40B4-BE49-F238E27FC236}">
                <a16:creationId xmlns:a16="http://schemas.microsoft.com/office/drawing/2014/main" id="{5CC1927C-8EAC-E89A-FC87-608907833EF0}"/>
              </a:ext>
            </a:extLst>
          </p:cNvPr>
          <p:cNvSpPr>
            <a:spLocks noGrp="1"/>
          </p:cNvSpPr>
          <p:nvPr>
            <p:ph type="sldNum" sz="quarter" idx="12"/>
          </p:nvPr>
        </p:nvSpPr>
        <p:spPr/>
        <p:txBody>
          <a:bodyPr/>
          <a:lstStyle/>
          <a:p>
            <a:fld id="{D57F1E4F-1CFF-5643-939E-217C01CDF565}" type="slidenum">
              <a:rPr lang="en-US" smtClean="0"/>
              <a:pPr/>
              <a:t>17</a:t>
            </a:fld>
            <a:endParaRPr lang="en-US" dirty="0"/>
          </a:p>
        </p:txBody>
      </p:sp>
      <p:pic>
        <p:nvPicPr>
          <p:cNvPr id="6" name="Picture 5" descr="A picture containing graphical user interface&#10;&#10;Description automatically generated">
            <a:extLst>
              <a:ext uri="{FF2B5EF4-FFF2-40B4-BE49-F238E27FC236}">
                <a16:creationId xmlns:a16="http://schemas.microsoft.com/office/drawing/2014/main" id="{7D000582-B297-3CFB-EEBE-3607BF3F8A70}"/>
              </a:ext>
            </a:extLst>
          </p:cNvPr>
          <p:cNvPicPr>
            <a:picLocks noChangeAspect="1"/>
          </p:cNvPicPr>
          <p:nvPr/>
        </p:nvPicPr>
        <p:blipFill>
          <a:blip r:embed="rId2"/>
          <a:stretch>
            <a:fillRect/>
          </a:stretch>
        </p:blipFill>
        <p:spPr>
          <a:xfrm>
            <a:off x="144197" y="2501553"/>
            <a:ext cx="5951803" cy="4082127"/>
          </a:xfrm>
          <a:prstGeom prst="rect">
            <a:avLst/>
          </a:prstGeom>
        </p:spPr>
      </p:pic>
      <p:sp>
        <p:nvSpPr>
          <p:cNvPr id="5" name="TextBox 4">
            <a:extLst>
              <a:ext uri="{FF2B5EF4-FFF2-40B4-BE49-F238E27FC236}">
                <a16:creationId xmlns:a16="http://schemas.microsoft.com/office/drawing/2014/main" id="{E287072D-A19B-E1B3-045D-5BD17F0CD7A8}"/>
              </a:ext>
            </a:extLst>
          </p:cNvPr>
          <p:cNvSpPr txBox="1"/>
          <p:nvPr/>
        </p:nvSpPr>
        <p:spPr>
          <a:xfrm>
            <a:off x="6588370" y="2638044"/>
            <a:ext cx="5076092" cy="2677656"/>
          </a:xfrm>
          <a:prstGeom prst="rect">
            <a:avLst/>
          </a:prstGeom>
          <a:noFill/>
        </p:spPr>
        <p:txBody>
          <a:bodyPr wrap="square" rtlCol="0">
            <a:spAutoFit/>
          </a:bodyPr>
          <a:lstStyle/>
          <a:p>
            <a:pPr marL="285750" indent="-285750">
              <a:buFontTx/>
              <a:buChar char="-"/>
            </a:pPr>
            <a:r>
              <a:rPr lang="en-US" sz="2400" b="1" dirty="0"/>
              <a:t>Green vs Orange line</a:t>
            </a:r>
            <a:r>
              <a:rPr lang="en-US" sz="2400" dirty="0"/>
              <a:t>: removing adapters on the decoder </a:t>
            </a:r>
            <a:r>
              <a:rPr lang="en-ID" sz="2400" dirty="0"/>
              <a:t>learns faster in the beginning but has no impact on the final performance</a:t>
            </a:r>
            <a:endParaRPr lang="en-US" sz="2400" dirty="0"/>
          </a:p>
          <a:p>
            <a:pPr marL="285750" indent="-285750">
              <a:buFontTx/>
              <a:buChar char="-"/>
            </a:pPr>
            <a:r>
              <a:rPr lang="en-US" sz="2400" b="1" dirty="0"/>
              <a:t>Red</a:t>
            </a:r>
            <a:r>
              <a:rPr lang="en-US" sz="2400" dirty="0"/>
              <a:t>: removing adapters on the encoder reduces the performance to the baseline level (blue line)</a:t>
            </a:r>
          </a:p>
        </p:txBody>
      </p:sp>
    </p:spTree>
    <p:extLst>
      <p:ext uri="{BB962C8B-B14F-4D97-AF65-F5344CB8AC3E}">
        <p14:creationId xmlns:p14="http://schemas.microsoft.com/office/powerpoint/2010/main" val="1275405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59BB1-DFA3-6B4A-B406-CAC71D3F3A23}"/>
              </a:ext>
            </a:extLst>
          </p:cNvPr>
          <p:cNvSpPr>
            <a:spLocks noGrp="1"/>
          </p:cNvSpPr>
          <p:nvPr>
            <p:ph type="title"/>
          </p:nvPr>
        </p:nvSpPr>
        <p:spPr/>
        <p:txBody>
          <a:bodyPr>
            <a:normAutofit/>
          </a:bodyPr>
          <a:lstStyle/>
          <a:p>
            <a:r>
              <a:rPr lang="en-US" dirty="0"/>
              <a:t>Randomly set weights on encoder</a:t>
            </a:r>
          </a:p>
        </p:txBody>
      </p:sp>
      <p:sp>
        <p:nvSpPr>
          <p:cNvPr id="3" name="Slide Number Placeholder 2">
            <a:extLst>
              <a:ext uri="{FF2B5EF4-FFF2-40B4-BE49-F238E27FC236}">
                <a16:creationId xmlns:a16="http://schemas.microsoft.com/office/drawing/2014/main" id="{E2022F46-183A-DF81-AE35-153974E6ECB5}"/>
              </a:ext>
            </a:extLst>
          </p:cNvPr>
          <p:cNvSpPr>
            <a:spLocks noGrp="1"/>
          </p:cNvSpPr>
          <p:nvPr>
            <p:ph type="sldNum" sz="quarter" idx="12"/>
          </p:nvPr>
        </p:nvSpPr>
        <p:spPr/>
        <p:txBody>
          <a:bodyPr/>
          <a:lstStyle/>
          <a:p>
            <a:fld id="{D57F1E4F-1CFF-5643-939E-217C01CDF565}" type="slidenum">
              <a:rPr lang="en-US" smtClean="0"/>
              <a:pPr/>
              <a:t>18</a:t>
            </a:fld>
            <a:endParaRPr lang="en-US" dirty="0"/>
          </a:p>
        </p:txBody>
      </p:sp>
      <p:pic>
        <p:nvPicPr>
          <p:cNvPr id="5" name="Picture 4" descr="Graphical user interface&#10;&#10;Description automatically generated">
            <a:extLst>
              <a:ext uri="{FF2B5EF4-FFF2-40B4-BE49-F238E27FC236}">
                <a16:creationId xmlns:a16="http://schemas.microsoft.com/office/drawing/2014/main" id="{3E93DEE3-90AA-5390-BD82-55B5D3672675}"/>
              </a:ext>
            </a:extLst>
          </p:cNvPr>
          <p:cNvPicPr>
            <a:picLocks noChangeAspect="1"/>
          </p:cNvPicPr>
          <p:nvPr/>
        </p:nvPicPr>
        <p:blipFill>
          <a:blip r:embed="rId2"/>
          <a:stretch>
            <a:fillRect/>
          </a:stretch>
        </p:blipFill>
        <p:spPr>
          <a:xfrm>
            <a:off x="0" y="2643078"/>
            <a:ext cx="8063861" cy="3574842"/>
          </a:xfrm>
          <a:prstGeom prst="rect">
            <a:avLst/>
          </a:prstGeom>
        </p:spPr>
      </p:pic>
      <p:sp>
        <p:nvSpPr>
          <p:cNvPr id="4" name="TextBox 3">
            <a:extLst>
              <a:ext uri="{FF2B5EF4-FFF2-40B4-BE49-F238E27FC236}">
                <a16:creationId xmlns:a16="http://schemas.microsoft.com/office/drawing/2014/main" id="{5140F869-4DBD-18C9-25D2-A439683B1E0D}"/>
              </a:ext>
            </a:extLst>
          </p:cNvPr>
          <p:cNvSpPr txBox="1"/>
          <p:nvPr/>
        </p:nvSpPr>
        <p:spPr>
          <a:xfrm>
            <a:off x="5779478" y="4245832"/>
            <a:ext cx="6084276" cy="2308324"/>
          </a:xfrm>
          <a:prstGeom prst="rect">
            <a:avLst/>
          </a:prstGeom>
          <a:noFill/>
        </p:spPr>
        <p:txBody>
          <a:bodyPr wrap="square" rtlCol="0">
            <a:spAutoFit/>
          </a:bodyPr>
          <a:lstStyle/>
          <a:p>
            <a:pPr marL="285750" indent="-285750">
              <a:buFontTx/>
              <a:buChar char="-"/>
            </a:pPr>
            <a:r>
              <a:rPr lang="en-US" sz="2400" dirty="0"/>
              <a:t>Using random weights on the encoder reduces the performance significantly </a:t>
            </a:r>
          </a:p>
          <a:p>
            <a:pPr marL="285750" indent="-285750">
              <a:buFontTx/>
              <a:buChar char="-"/>
            </a:pPr>
            <a:r>
              <a:rPr lang="en-US" sz="2400" dirty="0"/>
              <a:t>The problem exacerbates when the adapter is removed from the encoder (caused by gradient explosion from the cross-attention layer)</a:t>
            </a:r>
          </a:p>
        </p:txBody>
      </p:sp>
    </p:spTree>
    <p:extLst>
      <p:ext uri="{BB962C8B-B14F-4D97-AF65-F5344CB8AC3E}">
        <p14:creationId xmlns:p14="http://schemas.microsoft.com/office/powerpoint/2010/main" val="2682288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59BB1-DFA3-6B4A-B406-CAC71D3F3A23}"/>
              </a:ext>
            </a:extLst>
          </p:cNvPr>
          <p:cNvSpPr>
            <a:spLocks noGrp="1"/>
          </p:cNvSpPr>
          <p:nvPr>
            <p:ph type="title"/>
          </p:nvPr>
        </p:nvSpPr>
        <p:spPr/>
        <p:txBody>
          <a:bodyPr>
            <a:normAutofit/>
          </a:bodyPr>
          <a:lstStyle/>
          <a:p>
            <a:r>
              <a:rPr lang="en-US" dirty="0"/>
              <a:t>Randomly set weights on</a:t>
            </a:r>
            <a:br>
              <a:rPr lang="en-US" dirty="0"/>
            </a:br>
            <a:r>
              <a:rPr lang="en-US" dirty="0"/>
              <a:t>decoder</a:t>
            </a:r>
          </a:p>
        </p:txBody>
      </p:sp>
      <p:sp>
        <p:nvSpPr>
          <p:cNvPr id="4" name="Slide Number Placeholder 3">
            <a:extLst>
              <a:ext uri="{FF2B5EF4-FFF2-40B4-BE49-F238E27FC236}">
                <a16:creationId xmlns:a16="http://schemas.microsoft.com/office/drawing/2014/main" id="{4C99D275-31F5-5691-66C7-3B97EF32A6B8}"/>
              </a:ext>
            </a:extLst>
          </p:cNvPr>
          <p:cNvSpPr>
            <a:spLocks noGrp="1"/>
          </p:cNvSpPr>
          <p:nvPr>
            <p:ph type="sldNum" sz="quarter" idx="12"/>
          </p:nvPr>
        </p:nvSpPr>
        <p:spPr/>
        <p:txBody>
          <a:bodyPr/>
          <a:lstStyle/>
          <a:p>
            <a:fld id="{D57F1E4F-1CFF-5643-939E-217C01CDF565}" type="slidenum">
              <a:rPr lang="en-US" smtClean="0"/>
              <a:pPr/>
              <a:t>19</a:t>
            </a:fld>
            <a:endParaRPr lang="en-US" dirty="0"/>
          </a:p>
        </p:txBody>
      </p:sp>
      <p:pic>
        <p:nvPicPr>
          <p:cNvPr id="6" name="Picture 5" descr="Graphical user interface&#10;&#10;Description automatically generated">
            <a:extLst>
              <a:ext uri="{FF2B5EF4-FFF2-40B4-BE49-F238E27FC236}">
                <a16:creationId xmlns:a16="http://schemas.microsoft.com/office/drawing/2014/main" id="{EE08EC96-4923-22C5-4DFE-E82FE4A0EA81}"/>
              </a:ext>
            </a:extLst>
          </p:cNvPr>
          <p:cNvPicPr>
            <a:picLocks noChangeAspect="1"/>
          </p:cNvPicPr>
          <p:nvPr/>
        </p:nvPicPr>
        <p:blipFill>
          <a:blip r:embed="rId2"/>
          <a:stretch>
            <a:fillRect/>
          </a:stretch>
        </p:blipFill>
        <p:spPr>
          <a:xfrm>
            <a:off x="0" y="2625857"/>
            <a:ext cx="8102707" cy="3592063"/>
          </a:xfrm>
          <a:prstGeom prst="rect">
            <a:avLst/>
          </a:prstGeom>
        </p:spPr>
      </p:pic>
      <p:sp>
        <p:nvSpPr>
          <p:cNvPr id="3" name="TextBox 2">
            <a:extLst>
              <a:ext uri="{FF2B5EF4-FFF2-40B4-BE49-F238E27FC236}">
                <a16:creationId xmlns:a16="http://schemas.microsoft.com/office/drawing/2014/main" id="{A36415BD-1AC7-601B-56D2-0C601510625E}"/>
              </a:ext>
            </a:extLst>
          </p:cNvPr>
          <p:cNvSpPr txBox="1"/>
          <p:nvPr/>
        </p:nvSpPr>
        <p:spPr>
          <a:xfrm>
            <a:off x="5761190" y="3919759"/>
            <a:ext cx="6084276" cy="2677656"/>
          </a:xfrm>
          <a:prstGeom prst="rect">
            <a:avLst/>
          </a:prstGeom>
          <a:noFill/>
        </p:spPr>
        <p:txBody>
          <a:bodyPr wrap="square" rtlCol="0">
            <a:spAutoFit/>
          </a:bodyPr>
          <a:lstStyle/>
          <a:p>
            <a:pPr marL="285750" indent="-285750">
              <a:buFontTx/>
              <a:buChar char="-"/>
            </a:pPr>
            <a:r>
              <a:rPr lang="en-US" sz="2400" dirty="0"/>
              <a:t>Using random weights on the decoder has better performance than in the encoder</a:t>
            </a:r>
          </a:p>
          <a:p>
            <a:pPr marL="285750" indent="-285750">
              <a:buFontTx/>
              <a:buChar char="-"/>
            </a:pPr>
            <a:r>
              <a:rPr lang="en-ID" sz="2400" dirty="0"/>
              <a:t>The drops</a:t>
            </a:r>
            <a:r>
              <a:rPr lang="en-US" sz="2400" dirty="0"/>
              <a:t> when the adapter is removed from the encoder</a:t>
            </a:r>
          </a:p>
          <a:p>
            <a:pPr marL="285750" indent="-285750">
              <a:buFontTx/>
              <a:buChar char="-"/>
            </a:pPr>
            <a:r>
              <a:rPr lang="en-US" sz="2400" dirty="0"/>
              <a:t>Using random set weights on encoder results in the same </a:t>
            </a:r>
            <a:r>
              <a:rPr lang="en-US" sz="2400" dirty="0" err="1"/>
              <a:t>behaviour</a:t>
            </a:r>
            <a:r>
              <a:rPr lang="en-US" sz="2400" dirty="0"/>
              <a:t> but lower performance</a:t>
            </a:r>
          </a:p>
        </p:txBody>
      </p:sp>
    </p:spTree>
    <p:extLst>
      <p:ext uri="{BB962C8B-B14F-4D97-AF65-F5344CB8AC3E}">
        <p14:creationId xmlns:p14="http://schemas.microsoft.com/office/powerpoint/2010/main" val="2125730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95463-2710-F44F-8F80-45D3706E529B}"/>
              </a:ext>
            </a:extLst>
          </p:cNvPr>
          <p:cNvSpPr>
            <a:spLocks noGrp="1"/>
          </p:cNvSpPr>
          <p:nvPr>
            <p:ph type="title"/>
          </p:nvPr>
        </p:nvSpPr>
        <p:spPr/>
        <p:txBody>
          <a:bodyPr/>
          <a:lstStyle/>
          <a:p>
            <a:r>
              <a:rPr lang="en-US" dirty="0"/>
              <a:t>motivations</a:t>
            </a:r>
          </a:p>
        </p:txBody>
      </p:sp>
      <p:sp>
        <p:nvSpPr>
          <p:cNvPr id="3" name="Content Placeholder 2">
            <a:extLst>
              <a:ext uri="{FF2B5EF4-FFF2-40B4-BE49-F238E27FC236}">
                <a16:creationId xmlns:a16="http://schemas.microsoft.com/office/drawing/2014/main" id="{F0391B55-9302-6F4B-8ABB-E3C2E9606AD8}"/>
              </a:ext>
            </a:extLst>
          </p:cNvPr>
          <p:cNvSpPr>
            <a:spLocks noGrp="1"/>
          </p:cNvSpPr>
          <p:nvPr>
            <p:ph idx="1"/>
          </p:nvPr>
        </p:nvSpPr>
        <p:spPr>
          <a:xfrm>
            <a:off x="869383" y="3186332"/>
            <a:ext cx="4673287" cy="2706976"/>
          </a:xfrm>
        </p:spPr>
        <p:txBody>
          <a:bodyPr>
            <a:noAutofit/>
          </a:bodyPr>
          <a:lstStyle/>
          <a:p>
            <a:pPr marL="457200" indent="-457200">
              <a:buFont typeface="+mj-lt"/>
              <a:buAutoNum type="arabicPeriod"/>
            </a:pPr>
            <a:r>
              <a:rPr lang="en-ID" sz="2400" dirty="0"/>
              <a:t>We want to benefit from the knowledge that was gathered in the pre-trained models</a:t>
            </a:r>
          </a:p>
          <a:p>
            <a:pPr marL="457200" indent="-457200">
              <a:buFont typeface="+mj-lt"/>
              <a:buAutoNum type="arabicPeriod"/>
            </a:pPr>
            <a:r>
              <a:rPr lang="en-ID" sz="2400" dirty="0"/>
              <a:t>We want to benefit from the potential performance boost from pre-trained models</a:t>
            </a:r>
          </a:p>
          <a:p>
            <a:pPr marL="457200" indent="-457200">
              <a:buFont typeface="+mj-lt"/>
              <a:buAutoNum type="arabicPeriod"/>
            </a:pPr>
            <a:endParaRPr lang="en-ID" sz="2400" dirty="0"/>
          </a:p>
        </p:txBody>
      </p:sp>
      <p:sp>
        <p:nvSpPr>
          <p:cNvPr id="4" name="Slide Number Placeholder 3">
            <a:extLst>
              <a:ext uri="{FF2B5EF4-FFF2-40B4-BE49-F238E27FC236}">
                <a16:creationId xmlns:a16="http://schemas.microsoft.com/office/drawing/2014/main" id="{A0137449-72E8-E780-4289-3A45BCD573ED}"/>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
        <p:nvSpPr>
          <p:cNvPr id="5" name="Content Placeholder 2">
            <a:extLst>
              <a:ext uri="{FF2B5EF4-FFF2-40B4-BE49-F238E27FC236}">
                <a16:creationId xmlns:a16="http://schemas.microsoft.com/office/drawing/2014/main" id="{9406887C-906F-F58D-CEEF-A3F657FA53D4}"/>
              </a:ext>
            </a:extLst>
          </p:cNvPr>
          <p:cNvSpPr txBox="1">
            <a:spLocks/>
          </p:cNvSpPr>
          <p:nvPr/>
        </p:nvSpPr>
        <p:spPr>
          <a:xfrm>
            <a:off x="6788364" y="3186332"/>
            <a:ext cx="5022635" cy="2958436"/>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457200" indent="-457200">
              <a:buFont typeface="+mj-lt"/>
              <a:buAutoNum type="arabicPeriod"/>
            </a:pPr>
            <a:r>
              <a:rPr lang="en-ID" sz="2400" dirty="0"/>
              <a:t>More stable and robust than naïve fine-tuning</a:t>
            </a:r>
          </a:p>
          <a:p>
            <a:pPr marL="457200" indent="-457200">
              <a:buFont typeface="+mj-lt"/>
              <a:buAutoNum type="arabicPeriod"/>
            </a:pPr>
            <a:r>
              <a:rPr lang="en-ID" sz="2400" dirty="0"/>
              <a:t>Improves efficiency of fine-tuning large pre-trained models</a:t>
            </a:r>
          </a:p>
        </p:txBody>
      </p:sp>
      <p:sp>
        <p:nvSpPr>
          <p:cNvPr id="6" name="TextBox 5">
            <a:extLst>
              <a:ext uri="{FF2B5EF4-FFF2-40B4-BE49-F238E27FC236}">
                <a16:creationId xmlns:a16="http://schemas.microsoft.com/office/drawing/2014/main" id="{F3A6C9BA-5800-232C-1684-F4EA9F199537}"/>
              </a:ext>
            </a:extLst>
          </p:cNvPr>
          <p:cNvSpPr txBox="1"/>
          <p:nvPr/>
        </p:nvSpPr>
        <p:spPr>
          <a:xfrm>
            <a:off x="2228354" y="2574388"/>
            <a:ext cx="2601546" cy="461665"/>
          </a:xfrm>
          <a:prstGeom prst="rect">
            <a:avLst/>
          </a:prstGeom>
          <a:noFill/>
        </p:spPr>
        <p:txBody>
          <a:bodyPr wrap="none" rtlCol="0">
            <a:spAutoFit/>
          </a:bodyPr>
          <a:lstStyle/>
          <a:p>
            <a:r>
              <a:rPr lang="en-US" sz="2400" b="1" dirty="0"/>
              <a:t>Pre-trained Models</a:t>
            </a:r>
          </a:p>
        </p:txBody>
      </p:sp>
      <p:sp>
        <p:nvSpPr>
          <p:cNvPr id="8" name="TextBox 7">
            <a:extLst>
              <a:ext uri="{FF2B5EF4-FFF2-40B4-BE49-F238E27FC236}">
                <a16:creationId xmlns:a16="http://schemas.microsoft.com/office/drawing/2014/main" id="{4C35E8ED-D94E-8784-A93B-4B533FE9C008}"/>
              </a:ext>
            </a:extLst>
          </p:cNvPr>
          <p:cNvSpPr txBox="1"/>
          <p:nvPr/>
        </p:nvSpPr>
        <p:spPr>
          <a:xfrm>
            <a:off x="7455877" y="2574388"/>
            <a:ext cx="4171540" cy="461665"/>
          </a:xfrm>
          <a:prstGeom prst="rect">
            <a:avLst/>
          </a:prstGeom>
          <a:noFill/>
        </p:spPr>
        <p:txBody>
          <a:bodyPr wrap="square" rtlCol="0">
            <a:spAutoFit/>
          </a:bodyPr>
          <a:lstStyle/>
          <a:p>
            <a:r>
              <a:rPr lang="en-US" sz="2400" b="1" dirty="0"/>
              <a:t>Fine-tuning with Adapters</a:t>
            </a:r>
          </a:p>
        </p:txBody>
      </p:sp>
    </p:spTree>
    <p:extLst>
      <p:ext uri="{BB962C8B-B14F-4D97-AF65-F5344CB8AC3E}">
        <p14:creationId xmlns:p14="http://schemas.microsoft.com/office/powerpoint/2010/main" val="3303957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82568-5545-8798-710D-927A01219B01}"/>
              </a:ext>
            </a:extLst>
          </p:cNvPr>
          <p:cNvSpPr>
            <a:spLocks noGrp="1"/>
          </p:cNvSpPr>
          <p:nvPr>
            <p:ph type="title"/>
          </p:nvPr>
        </p:nvSpPr>
        <p:spPr/>
        <p:txBody>
          <a:bodyPr/>
          <a:lstStyle/>
          <a:p>
            <a:r>
              <a:rPr lang="en-ID" dirty="0"/>
              <a:t>Using Fewer Weights:</a:t>
            </a:r>
            <a:br>
              <a:rPr lang="en-ID" dirty="0"/>
            </a:br>
            <a:r>
              <a:rPr lang="en-ID" dirty="0"/>
              <a:t>ZBERT and ZSBERT</a:t>
            </a:r>
          </a:p>
        </p:txBody>
      </p:sp>
      <p:graphicFrame>
        <p:nvGraphicFramePr>
          <p:cNvPr id="5" name="Table 5">
            <a:extLst>
              <a:ext uri="{FF2B5EF4-FFF2-40B4-BE49-F238E27FC236}">
                <a16:creationId xmlns:a16="http://schemas.microsoft.com/office/drawing/2014/main" id="{D7592E26-30CD-F2C4-006B-DCAE7B952AAE}"/>
              </a:ext>
            </a:extLst>
          </p:cNvPr>
          <p:cNvGraphicFramePr>
            <a:graphicFrameLocks noGrp="1"/>
          </p:cNvGraphicFramePr>
          <p:nvPr>
            <p:ph idx="1"/>
            <p:extLst>
              <p:ext uri="{D42A27DB-BD31-4B8C-83A1-F6EECF244321}">
                <p14:modId xmlns:p14="http://schemas.microsoft.com/office/powerpoint/2010/main" val="1410566471"/>
              </p:ext>
            </p:extLst>
          </p:nvPr>
        </p:nvGraphicFramePr>
        <p:xfrm>
          <a:off x="2984037" y="3546789"/>
          <a:ext cx="1972479" cy="1287195"/>
        </p:xfrm>
        <a:graphic>
          <a:graphicData uri="http://schemas.openxmlformats.org/drawingml/2006/table">
            <a:tbl>
              <a:tblPr firstRow="1" bandRow="1">
                <a:tableStyleId>{5940675A-B579-460E-94D1-54222C63F5DA}</a:tableStyleId>
              </a:tblPr>
              <a:tblGrid>
                <a:gridCol w="657493">
                  <a:extLst>
                    <a:ext uri="{9D8B030D-6E8A-4147-A177-3AD203B41FA5}">
                      <a16:colId xmlns:a16="http://schemas.microsoft.com/office/drawing/2014/main" val="1356136459"/>
                    </a:ext>
                  </a:extLst>
                </a:gridCol>
                <a:gridCol w="657493">
                  <a:extLst>
                    <a:ext uri="{9D8B030D-6E8A-4147-A177-3AD203B41FA5}">
                      <a16:colId xmlns:a16="http://schemas.microsoft.com/office/drawing/2014/main" val="3080347733"/>
                    </a:ext>
                  </a:extLst>
                </a:gridCol>
                <a:gridCol w="657493">
                  <a:extLst>
                    <a:ext uri="{9D8B030D-6E8A-4147-A177-3AD203B41FA5}">
                      <a16:colId xmlns:a16="http://schemas.microsoft.com/office/drawing/2014/main" val="135766313"/>
                    </a:ext>
                  </a:extLst>
                </a:gridCol>
              </a:tblGrid>
              <a:tr h="429065">
                <a:tc>
                  <a:txBody>
                    <a:bodyPr/>
                    <a:lstStyle/>
                    <a:p>
                      <a:r>
                        <a:rPr lang="en-US" dirty="0"/>
                        <a:t>2</a:t>
                      </a:r>
                    </a:p>
                  </a:txBody>
                  <a:tcPr/>
                </a:tc>
                <a:tc>
                  <a:txBody>
                    <a:bodyPr/>
                    <a:lstStyle/>
                    <a:p>
                      <a:r>
                        <a:rPr lang="en-US" dirty="0"/>
                        <a:t>1</a:t>
                      </a:r>
                    </a:p>
                  </a:txBody>
                  <a:tcPr/>
                </a:tc>
                <a:tc>
                  <a:txBody>
                    <a:bodyPr/>
                    <a:lstStyle/>
                    <a:p>
                      <a:r>
                        <a:rPr lang="en-US" dirty="0"/>
                        <a:t>3</a:t>
                      </a:r>
                    </a:p>
                  </a:txBody>
                  <a:tcPr/>
                </a:tc>
                <a:extLst>
                  <a:ext uri="{0D108BD9-81ED-4DB2-BD59-A6C34878D82A}">
                    <a16:rowId xmlns:a16="http://schemas.microsoft.com/office/drawing/2014/main" val="456963746"/>
                  </a:ext>
                </a:extLst>
              </a:tr>
              <a:tr h="429065">
                <a:tc>
                  <a:txBody>
                    <a:bodyPr/>
                    <a:lstStyle/>
                    <a:p>
                      <a:r>
                        <a:rPr lang="en-US" dirty="0"/>
                        <a:t>4</a:t>
                      </a:r>
                    </a:p>
                  </a:txBody>
                  <a:tcPr/>
                </a:tc>
                <a:tc>
                  <a:txBody>
                    <a:bodyPr/>
                    <a:lstStyle/>
                    <a:p>
                      <a:r>
                        <a:rPr lang="en-US" dirty="0"/>
                        <a:t>5</a:t>
                      </a:r>
                    </a:p>
                  </a:txBody>
                  <a:tcPr/>
                </a:tc>
                <a:tc>
                  <a:txBody>
                    <a:bodyPr/>
                    <a:lstStyle/>
                    <a:p>
                      <a:r>
                        <a:rPr lang="en-US" dirty="0"/>
                        <a:t>10</a:t>
                      </a:r>
                    </a:p>
                  </a:txBody>
                  <a:tcPr/>
                </a:tc>
                <a:extLst>
                  <a:ext uri="{0D108BD9-81ED-4DB2-BD59-A6C34878D82A}">
                    <a16:rowId xmlns:a16="http://schemas.microsoft.com/office/drawing/2014/main" val="38525009"/>
                  </a:ext>
                </a:extLst>
              </a:tr>
              <a:tr h="429065">
                <a:tc>
                  <a:txBody>
                    <a:bodyPr/>
                    <a:lstStyle/>
                    <a:p>
                      <a:r>
                        <a:rPr lang="en-US" dirty="0"/>
                        <a:t>7</a:t>
                      </a:r>
                    </a:p>
                  </a:txBody>
                  <a:tcPr/>
                </a:tc>
                <a:tc>
                  <a:txBody>
                    <a:bodyPr/>
                    <a:lstStyle/>
                    <a:p>
                      <a:r>
                        <a:rPr lang="en-US" dirty="0"/>
                        <a:t>8</a:t>
                      </a:r>
                    </a:p>
                  </a:txBody>
                  <a:tcPr/>
                </a:tc>
                <a:tc>
                  <a:txBody>
                    <a:bodyPr/>
                    <a:lstStyle/>
                    <a:p>
                      <a:r>
                        <a:rPr lang="en-US" dirty="0"/>
                        <a:t>9</a:t>
                      </a:r>
                    </a:p>
                  </a:txBody>
                  <a:tcPr/>
                </a:tc>
                <a:extLst>
                  <a:ext uri="{0D108BD9-81ED-4DB2-BD59-A6C34878D82A}">
                    <a16:rowId xmlns:a16="http://schemas.microsoft.com/office/drawing/2014/main" val="3453129208"/>
                  </a:ext>
                </a:extLst>
              </a:tr>
            </a:tbl>
          </a:graphicData>
        </a:graphic>
      </p:graphicFrame>
      <p:sp>
        <p:nvSpPr>
          <p:cNvPr id="4" name="Slide Number Placeholder 3">
            <a:extLst>
              <a:ext uri="{FF2B5EF4-FFF2-40B4-BE49-F238E27FC236}">
                <a16:creationId xmlns:a16="http://schemas.microsoft.com/office/drawing/2014/main" id="{44E8F3E1-5D4B-1862-D578-B9A2F0AC3F00}"/>
              </a:ext>
            </a:extLst>
          </p:cNvPr>
          <p:cNvSpPr>
            <a:spLocks noGrp="1"/>
          </p:cNvSpPr>
          <p:nvPr>
            <p:ph type="sldNum" sz="quarter" idx="12"/>
          </p:nvPr>
        </p:nvSpPr>
        <p:spPr/>
        <p:txBody>
          <a:bodyPr/>
          <a:lstStyle/>
          <a:p>
            <a:fld id="{D57F1E4F-1CFF-5643-939E-217C01CDF565}" type="slidenum">
              <a:rPr lang="en-US" smtClean="0"/>
              <a:pPr/>
              <a:t>20</a:t>
            </a:fld>
            <a:endParaRPr lang="en-US" dirty="0"/>
          </a:p>
        </p:txBody>
      </p:sp>
      <p:graphicFrame>
        <p:nvGraphicFramePr>
          <p:cNvPr id="6" name="Table 5">
            <a:extLst>
              <a:ext uri="{FF2B5EF4-FFF2-40B4-BE49-F238E27FC236}">
                <a16:creationId xmlns:a16="http://schemas.microsoft.com/office/drawing/2014/main" id="{1E539A17-BBA7-2245-4705-E71D24859D82}"/>
              </a:ext>
            </a:extLst>
          </p:cNvPr>
          <p:cNvGraphicFramePr>
            <a:graphicFrameLocks/>
          </p:cNvGraphicFramePr>
          <p:nvPr>
            <p:extLst>
              <p:ext uri="{D42A27DB-BD31-4B8C-83A1-F6EECF244321}">
                <p14:modId xmlns:p14="http://schemas.microsoft.com/office/powerpoint/2010/main" val="3446515180"/>
              </p:ext>
            </p:extLst>
          </p:nvPr>
        </p:nvGraphicFramePr>
        <p:xfrm>
          <a:off x="7873218" y="2455841"/>
          <a:ext cx="1972479" cy="1287195"/>
        </p:xfrm>
        <a:graphic>
          <a:graphicData uri="http://schemas.openxmlformats.org/drawingml/2006/table">
            <a:tbl>
              <a:tblPr firstRow="1" bandRow="1">
                <a:tableStyleId>{5940675A-B579-460E-94D1-54222C63F5DA}</a:tableStyleId>
              </a:tblPr>
              <a:tblGrid>
                <a:gridCol w="657493">
                  <a:extLst>
                    <a:ext uri="{9D8B030D-6E8A-4147-A177-3AD203B41FA5}">
                      <a16:colId xmlns:a16="http://schemas.microsoft.com/office/drawing/2014/main" val="1356136459"/>
                    </a:ext>
                  </a:extLst>
                </a:gridCol>
                <a:gridCol w="657493">
                  <a:extLst>
                    <a:ext uri="{9D8B030D-6E8A-4147-A177-3AD203B41FA5}">
                      <a16:colId xmlns:a16="http://schemas.microsoft.com/office/drawing/2014/main" val="3080347733"/>
                    </a:ext>
                  </a:extLst>
                </a:gridCol>
                <a:gridCol w="657493">
                  <a:extLst>
                    <a:ext uri="{9D8B030D-6E8A-4147-A177-3AD203B41FA5}">
                      <a16:colId xmlns:a16="http://schemas.microsoft.com/office/drawing/2014/main" val="135766313"/>
                    </a:ext>
                  </a:extLst>
                </a:gridCol>
              </a:tblGrid>
              <a:tr h="429065">
                <a:tc>
                  <a:txBody>
                    <a:bodyPr/>
                    <a:lstStyle/>
                    <a:p>
                      <a:r>
                        <a:rPr lang="en-US" dirty="0"/>
                        <a:t>2</a:t>
                      </a:r>
                    </a:p>
                  </a:txBody>
                  <a:tcPr/>
                </a:tc>
                <a:tc>
                  <a:txBody>
                    <a:bodyPr/>
                    <a:lstStyle/>
                    <a:p>
                      <a:r>
                        <a:rPr lang="en-US" b="1" dirty="0"/>
                        <a:t>0</a:t>
                      </a:r>
                    </a:p>
                  </a:txBody>
                  <a:tcPr>
                    <a:solidFill>
                      <a:srgbClr val="C00000"/>
                    </a:solidFill>
                  </a:tcPr>
                </a:tc>
                <a:tc>
                  <a:txBody>
                    <a:bodyPr/>
                    <a:lstStyle/>
                    <a:p>
                      <a:r>
                        <a:rPr lang="en-US" dirty="0"/>
                        <a:t>3</a:t>
                      </a:r>
                    </a:p>
                  </a:txBody>
                  <a:tcPr/>
                </a:tc>
                <a:extLst>
                  <a:ext uri="{0D108BD9-81ED-4DB2-BD59-A6C34878D82A}">
                    <a16:rowId xmlns:a16="http://schemas.microsoft.com/office/drawing/2014/main" val="456963746"/>
                  </a:ext>
                </a:extLst>
              </a:tr>
              <a:tr h="429065">
                <a:tc>
                  <a:txBody>
                    <a:bodyPr/>
                    <a:lstStyle/>
                    <a:p>
                      <a:r>
                        <a:rPr lang="en-US" dirty="0"/>
                        <a:t>4</a:t>
                      </a:r>
                    </a:p>
                  </a:txBody>
                  <a:tcPr/>
                </a:tc>
                <a:tc>
                  <a:txBody>
                    <a:bodyPr/>
                    <a:lstStyle/>
                    <a:p>
                      <a:r>
                        <a:rPr lang="en-US" b="1" dirty="0"/>
                        <a:t>0</a:t>
                      </a:r>
                    </a:p>
                  </a:txBody>
                  <a:tcPr>
                    <a:solidFill>
                      <a:srgbClr val="C00000"/>
                    </a:solidFill>
                  </a:tcPr>
                </a:tc>
                <a:tc>
                  <a:txBody>
                    <a:bodyPr/>
                    <a:lstStyle/>
                    <a:p>
                      <a:r>
                        <a:rPr lang="en-US" dirty="0"/>
                        <a:t>10</a:t>
                      </a:r>
                    </a:p>
                  </a:txBody>
                  <a:tcPr/>
                </a:tc>
                <a:extLst>
                  <a:ext uri="{0D108BD9-81ED-4DB2-BD59-A6C34878D82A}">
                    <a16:rowId xmlns:a16="http://schemas.microsoft.com/office/drawing/2014/main" val="38525009"/>
                  </a:ext>
                </a:extLst>
              </a:tr>
              <a:tr h="429065">
                <a:tc>
                  <a:txBody>
                    <a:bodyPr/>
                    <a:lstStyle/>
                    <a:p>
                      <a:r>
                        <a:rPr lang="en-US" dirty="0"/>
                        <a:t>7</a:t>
                      </a:r>
                    </a:p>
                  </a:txBody>
                  <a:tcPr/>
                </a:tc>
                <a:tc>
                  <a:txBody>
                    <a:bodyPr/>
                    <a:lstStyle/>
                    <a:p>
                      <a:r>
                        <a:rPr lang="en-US" b="1" dirty="0"/>
                        <a:t>0</a:t>
                      </a:r>
                    </a:p>
                  </a:txBody>
                  <a:tcPr>
                    <a:solidFill>
                      <a:srgbClr val="C00000"/>
                    </a:solidFill>
                  </a:tcPr>
                </a:tc>
                <a:tc>
                  <a:txBody>
                    <a:bodyPr/>
                    <a:lstStyle/>
                    <a:p>
                      <a:r>
                        <a:rPr lang="en-US" dirty="0"/>
                        <a:t>9</a:t>
                      </a:r>
                    </a:p>
                  </a:txBody>
                  <a:tcPr/>
                </a:tc>
                <a:extLst>
                  <a:ext uri="{0D108BD9-81ED-4DB2-BD59-A6C34878D82A}">
                    <a16:rowId xmlns:a16="http://schemas.microsoft.com/office/drawing/2014/main" val="3453129208"/>
                  </a:ext>
                </a:extLst>
              </a:tr>
            </a:tbl>
          </a:graphicData>
        </a:graphic>
      </p:graphicFrame>
      <p:graphicFrame>
        <p:nvGraphicFramePr>
          <p:cNvPr id="7" name="Table 6">
            <a:extLst>
              <a:ext uri="{FF2B5EF4-FFF2-40B4-BE49-F238E27FC236}">
                <a16:creationId xmlns:a16="http://schemas.microsoft.com/office/drawing/2014/main" id="{1408E27D-5FBC-A4AA-0727-D712CA06BF8F}"/>
              </a:ext>
            </a:extLst>
          </p:cNvPr>
          <p:cNvGraphicFramePr>
            <a:graphicFrameLocks/>
          </p:cNvGraphicFramePr>
          <p:nvPr>
            <p:extLst>
              <p:ext uri="{D42A27DB-BD31-4B8C-83A1-F6EECF244321}">
                <p14:modId xmlns:p14="http://schemas.microsoft.com/office/powerpoint/2010/main" val="3505802751"/>
              </p:ext>
            </p:extLst>
          </p:nvPr>
        </p:nvGraphicFramePr>
        <p:xfrm>
          <a:off x="7873217" y="4591786"/>
          <a:ext cx="1314986" cy="1287195"/>
        </p:xfrm>
        <a:graphic>
          <a:graphicData uri="http://schemas.openxmlformats.org/drawingml/2006/table">
            <a:tbl>
              <a:tblPr firstRow="1" bandRow="1">
                <a:tableStyleId>{5940675A-B579-460E-94D1-54222C63F5DA}</a:tableStyleId>
              </a:tblPr>
              <a:tblGrid>
                <a:gridCol w="657493">
                  <a:extLst>
                    <a:ext uri="{9D8B030D-6E8A-4147-A177-3AD203B41FA5}">
                      <a16:colId xmlns:a16="http://schemas.microsoft.com/office/drawing/2014/main" val="1356136459"/>
                    </a:ext>
                  </a:extLst>
                </a:gridCol>
                <a:gridCol w="657493">
                  <a:extLst>
                    <a:ext uri="{9D8B030D-6E8A-4147-A177-3AD203B41FA5}">
                      <a16:colId xmlns:a16="http://schemas.microsoft.com/office/drawing/2014/main" val="135766313"/>
                    </a:ext>
                  </a:extLst>
                </a:gridCol>
              </a:tblGrid>
              <a:tr h="429065">
                <a:tc>
                  <a:txBody>
                    <a:bodyPr/>
                    <a:lstStyle/>
                    <a:p>
                      <a:r>
                        <a:rPr lang="en-US" dirty="0"/>
                        <a:t>2</a:t>
                      </a:r>
                    </a:p>
                  </a:txBody>
                  <a:tcPr/>
                </a:tc>
                <a:tc>
                  <a:txBody>
                    <a:bodyPr/>
                    <a:lstStyle/>
                    <a:p>
                      <a:r>
                        <a:rPr lang="en-US" dirty="0"/>
                        <a:t>3</a:t>
                      </a:r>
                    </a:p>
                  </a:txBody>
                  <a:tcPr/>
                </a:tc>
                <a:extLst>
                  <a:ext uri="{0D108BD9-81ED-4DB2-BD59-A6C34878D82A}">
                    <a16:rowId xmlns:a16="http://schemas.microsoft.com/office/drawing/2014/main" val="456963746"/>
                  </a:ext>
                </a:extLst>
              </a:tr>
              <a:tr h="429065">
                <a:tc>
                  <a:txBody>
                    <a:bodyPr/>
                    <a:lstStyle/>
                    <a:p>
                      <a:r>
                        <a:rPr lang="en-US" dirty="0"/>
                        <a:t>4</a:t>
                      </a:r>
                    </a:p>
                  </a:txBody>
                  <a:tcPr/>
                </a:tc>
                <a:tc>
                  <a:txBody>
                    <a:bodyPr/>
                    <a:lstStyle/>
                    <a:p>
                      <a:r>
                        <a:rPr lang="en-US" dirty="0"/>
                        <a:t>10</a:t>
                      </a:r>
                    </a:p>
                  </a:txBody>
                  <a:tcPr/>
                </a:tc>
                <a:extLst>
                  <a:ext uri="{0D108BD9-81ED-4DB2-BD59-A6C34878D82A}">
                    <a16:rowId xmlns:a16="http://schemas.microsoft.com/office/drawing/2014/main" val="38525009"/>
                  </a:ext>
                </a:extLst>
              </a:tr>
              <a:tr h="429065">
                <a:tc>
                  <a:txBody>
                    <a:bodyPr/>
                    <a:lstStyle/>
                    <a:p>
                      <a:r>
                        <a:rPr lang="en-US" dirty="0"/>
                        <a:t>7</a:t>
                      </a:r>
                    </a:p>
                  </a:txBody>
                  <a:tcPr/>
                </a:tc>
                <a:tc>
                  <a:txBody>
                    <a:bodyPr/>
                    <a:lstStyle/>
                    <a:p>
                      <a:r>
                        <a:rPr lang="en-US" dirty="0"/>
                        <a:t>9</a:t>
                      </a:r>
                    </a:p>
                  </a:txBody>
                  <a:tcPr/>
                </a:tc>
                <a:extLst>
                  <a:ext uri="{0D108BD9-81ED-4DB2-BD59-A6C34878D82A}">
                    <a16:rowId xmlns:a16="http://schemas.microsoft.com/office/drawing/2014/main" val="3453129208"/>
                  </a:ext>
                </a:extLst>
              </a:tr>
            </a:tbl>
          </a:graphicData>
        </a:graphic>
      </p:graphicFrame>
      <p:cxnSp>
        <p:nvCxnSpPr>
          <p:cNvPr id="9" name="Straight Arrow Connector 8">
            <a:extLst>
              <a:ext uri="{FF2B5EF4-FFF2-40B4-BE49-F238E27FC236}">
                <a16:creationId xmlns:a16="http://schemas.microsoft.com/office/drawing/2014/main" id="{4462C530-8E40-35E8-5378-519951926B19}"/>
              </a:ext>
            </a:extLst>
          </p:cNvPr>
          <p:cNvCxnSpPr>
            <a:cxnSpLocks/>
            <a:endCxn id="6" idx="1"/>
          </p:cNvCxnSpPr>
          <p:nvPr/>
        </p:nvCxnSpPr>
        <p:spPr>
          <a:xfrm flipV="1">
            <a:off x="4956516" y="3099438"/>
            <a:ext cx="2916702" cy="1090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B6B29CB-7169-4F52-53FB-639FEA984C92}"/>
              </a:ext>
            </a:extLst>
          </p:cNvPr>
          <p:cNvCxnSpPr>
            <a:cxnSpLocks/>
            <a:endCxn id="7" idx="1"/>
          </p:cNvCxnSpPr>
          <p:nvPr/>
        </p:nvCxnSpPr>
        <p:spPr>
          <a:xfrm>
            <a:off x="4956516" y="4190386"/>
            <a:ext cx="2916701" cy="1044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B9E8156-2187-F4C0-3D96-F645205C0654}"/>
              </a:ext>
            </a:extLst>
          </p:cNvPr>
          <p:cNvSpPr txBox="1"/>
          <p:nvPr/>
        </p:nvSpPr>
        <p:spPr>
          <a:xfrm>
            <a:off x="5992442" y="3132146"/>
            <a:ext cx="844847" cy="461665"/>
          </a:xfrm>
          <a:prstGeom prst="rect">
            <a:avLst/>
          </a:prstGeom>
          <a:noFill/>
        </p:spPr>
        <p:txBody>
          <a:bodyPr wrap="none" rtlCol="0">
            <a:spAutoFit/>
          </a:bodyPr>
          <a:lstStyle/>
          <a:p>
            <a:r>
              <a:rPr lang="en-US" sz="2400" dirty="0" err="1"/>
              <a:t>zbert</a:t>
            </a:r>
            <a:endParaRPr lang="en-US" sz="2400" dirty="0"/>
          </a:p>
        </p:txBody>
      </p:sp>
      <p:sp>
        <p:nvSpPr>
          <p:cNvPr id="15" name="TextBox 14">
            <a:extLst>
              <a:ext uri="{FF2B5EF4-FFF2-40B4-BE49-F238E27FC236}">
                <a16:creationId xmlns:a16="http://schemas.microsoft.com/office/drawing/2014/main" id="{AE1FA7EB-ECA8-6307-6B58-7D2A1B37A89F}"/>
              </a:ext>
            </a:extLst>
          </p:cNvPr>
          <p:cNvSpPr txBox="1"/>
          <p:nvPr/>
        </p:nvSpPr>
        <p:spPr>
          <a:xfrm>
            <a:off x="5992442" y="4833983"/>
            <a:ext cx="963469" cy="461665"/>
          </a:xfrm>
          <a:prstGeom prst="rect">
            <a:avLst/>
          </a:prstGeom>
          <a:noFill/>
        </p:spPr>
        <p:txBody>
          <a:bodyPr wrap="none" rtlCol="0">
            <a:spAutoFit/>
          </a:bodyPr>
          <a:lstStyle/>
          <a:p>
            <a:r>
              <a:rPr lang="en-US" sz="2400" dirty="0" err="1"/>
              <a:t>zsbert</a:t>
            </a:r>
            <a:endParaRPr lang="en-US" sz="2400" dirty="0"/>
          </a:p>
        </p:txBody>
      </p:sp>
      <p:sp>
        <p:nvSpPr>
          <p:cNvPr id="16" name="TextBox 15">
            <a:extLst>
              <a:ext uri="{FF2B5EF4-FFF2-40B4-BE49-F238E27FC236}">
                <a16:creationId xmlns:a16="http://schemas.microsoft.com/office/drawing/2014/main" id="{80A12E1A-1504-5243-D562-1CB87975C143}"/>
              </a:ext>
            </a:extLst>
          </p:cNvPr>
          <p:cNvSpPr txBox="1"/>
          <p:nvPr/>
        </p:nvSpPr>
        <p:spPr>
          <a:xfrm>
            <a:off x="2129315" y="3959553"/>
            <a:ext cx="854721" cy="461665"/>
          </a:xfrm>
          <a:prstGeom prst="rect">
            <a:avLst/>
          </a:prstGeom>
          <a:noFill/>
        </p:spPr>
        <p:txBody>
          <a:bodyPr wrap="none" rtlCol="0">
            <a:spAutoFit/>
          </a:bodyPr>
          <a:lstStyle/>
          <a:p>
            <a:r>
              <a:rPr lang="en-US" sz="2400" dirty="0"/>
              <a:t>W = </a:t>
            </a:r>
          </a:p>
        </p:txBody>
      </p:sp>
      <p:sp>
        <p:nvSpPr>
          <p:cNvPr id="17" name="TextBox 16">
            <a:extLst>
              <a:ext uri="{FF2B5EF4-FFF2-40B4-BE49-F238E27FC236}">
                <a16:creationId xmlns:a16="http://schemas.microsoft.com/office/drawing/2014/main" id="{CF06D1A4-E2C6-664A-421B-FB9B33A01D26}"/>
              </a:ext>
            </a:extLst>
          </p:cNvPr>
          <p:cNvSpPr txBox="1"/>
          <p:nvPr/>
        </p:nvSpPr>
        <p:spPr>
          <a:xfrm>
            <a:off x="7098646" y="2914772"/>
            <a:ext cx="922047" cy="461665"/>
          </a:xfrm>
          <a:prstGeom prst="rect">
            <a:avLst/>
          </a:prstGeom>
          <a:noFill/>
        </p:spPr>
        <p:txBody>
          <a:bodyPr wrap="none" rtlCol="0">
            <a:spAutoFit/>
          </a:bodyPr>
          <a:lstStyle/>
          <a:p>
            <a:r>
              <a:rPr lang="en-US" sz="2400" dirty="0"/>
              <a:t>W’ = </a:t>
            </a:r>
          </a:p>
        </p:txBody>
      </p:sp>
      <p:sp>
        <p:nvSpPr>
          <p:cNvPr id="18" name="TextBox 17">
            <a:extLst>
              <a:ext uri="{FF2B5EF4-FFF2-40B4-BE49-F238E27FC236}">
                <a16:creationId xmlns:a16="http://schemas.microsoft.com/office/drawing/2014/main" id="{519DADA5-F758-762F-CBDF-8B17ED1AD2D2}"/>
              </a:ext>
            </a:extLst>
          </p:cNvPr>
          <p:cNvSpPr txBox="1"/>
          <p:nvPr/>
        </p:nvSpPr>
        <p:spPr>
          <a:xfrm>
            <a:off x="7124294" y="5096668"/>
            <a:ext cx="922047" cy="461665"/>
          </a:xfrm>
          <a:prstGeom prst="rect">
            <a:avLst/>
          </a:prstGeom>
          <a:noFill/>
        </p:spPr>
        <p:txBody>
          <a:bodyPr wrap="none" rtlCol="0">
            <a:spAutoFit/>
          </a:bodyPr>
          <a:lstStyle/>
          <a:p>
            <a:r>
              <a:rPr lang="en-US" sz="2400" dirty="0"/>
              <a:t>W’ = </a:t>
            </a:r>
          </a:p>
        </p:txBody>
      </p:sp>
      <p:sp>
        <p:nvSpPr>
          <p:cNvPr id="19" name="TextBox 18">
            <a:extLst>
              <a:ext uri="{FF2B5EF4-FFF2-40B4-BE49-F238E27FC236}">
                <a16:creationId xmlns:a16="http://schemas.microsoft.com/office/drawing/2014/main" id="{CF12C9FE-FC31-DA82-D0BE-5C42975024C3}"/>
              </a:ext>
            </a:extLst>
          </p:cNvPr>
          <p:cNvSpPr txBox="1"/>
          <p:nvPr/>
        </p:nvSpPr>
        <p:spPr>
          <a:xfrm>
            <a:off x="1777218" y="5658738"/>
            <a:ext cx="2709781" cy="830997"/>
          </a:xfrm>
          <a:prstGeom prst="rect">
            <a:avLst/>
          </a:prstGeom>
          <a:noFill/>
        </p:spPr>
        <p:txBody>
          <a:bodyPr wrap="none" rtlCol="0">
            <a:spAutoFit/>
          </a:bodyPr>
          <a:lstStyle/>
          <a:p>
            <a:r>
              <a:rPr lang="en-US" sz="2400" dirty="0"/>
              <a:t>Rows = Neurons</a:t>
            </a:r>
          </a:p>
          <a:p>
            <a:r>
              <a:rPr lang="en-US" sz="2400" dirty="0"/>
              <a:t>Columns = Features</a:t>
            </a:r>
          </a:p>
        </p:txBody>
      </p:sp>
      <p:sp>
        <p:nvSpPr>
          <p:cNvPr id="8" name="TextBox 7">
            <a:extLst>
              <a:ext uri="{FF2B5EF4-FFF2-40B4-BE49-F238E27FC236}">
                <a16:creationId xmlns:a16="http://schemas.microsoft.com/office/drawing/2014/main" id="{B960253B-32BB-4F53-9F4D-CC02ABA70DB8}"/>
              </a:ext>
            </a:extLst>
          </p:cNvPr>
          <p:cNvSpPr txBox="1"/>
          <p:nvPr/>
        </p:nvSpPr>
        <p:spPr>
          <a:xfrm>
            <a:off x="2959624" y="3060674"/>
            <a:ext cx="1934760" cy="461665"/>
          </a:xfrm>
          <a:prstGeom prst="rect">
            <a:avLst/>
          </a:prstGeom>
          <a:noFill/>
        </p:spPr>
        <p:txBody>
          <a:bodyPr wrap="none" rtlCol="0">
            <a:spAutoFit/>
          </a:bodyPr>
          <a:lstStyle/>
          <a:p>
            <a:r>
              <a:rPr lang="en-US" sz="2400" dirty="0"/>
              <a:t>Original BERT</a:t>
            </a:r>
          </a:p>
        </p:txBody>
      </p:sp>
    </p:spTree>
    <p:extLst>
      <p:ext uri="{BB962C8B-B14F-4D97-AF65-F5344CB8AC3E}">
        <p14:creationId xmlns:p14="http://schemas.microsoft.com/office/powerpoint/2010/main" val="28482870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F4D53-72CB-A73F-D004-37C29AFBF1D3}"/>
              </a:ext>
            </a:extLst>
          </p:cNvPr>
          <p:cNvSpPr>
            <a:spLocks noGrp="1"/>
          </p:cNvSpPr>
          <p:nvPr>
            <p:ph type="title"/>
          </p:nvPr>
        </p:nvSpPr>
        <p:spPr/>
        <p:txBody>
          <a:bodyPr/>
          <a:lstStyle/>
          <a:p>
            <a:r>
              <a:rPr lang="en-US" dirty="0"/>
              <a:t>Baseline</a:t>
            </a:r>
          </a:p>
        </p:txBody>
      </p:sp>
      <p:sp>
        <p:nvSpPr>
          <p:cNvPr id="4" name="Slide Number Placeholder 3">
            <a:extLst>
              <a:ext uri="{FF2B5EF4-FFF2-40B4-BE49-F238E27FC236}">
                <a16:creationId xmlns:a16="http://schemas.microsoft.com/office/drawing/2014/main" id="{639CD4C2-EB9A-1362-6B4C-CD21937ECE4A}"/>
              </a:ext>
            </a:extLst>
          </p:cNvPr>
          <p:cNvSpPr>
            <a:spLocks noGrp="1"/>
          </p:cNvSpPr>
          <p:nvPr>
            <p:ph type="sldNum" sz="quarter" idx="12"/>
          </p:nvPr>
        </p:nvSpPr>
        <p:spPr/>
        <p:txBody>
          <a:bodyPr/>
          <a:lstStyle/>
          <a:p>
            <a:fld id="{D57F1E4F-1CFF-5643-939E-217C01CDF565}" type="slidenum">
              <a:rPr lang="en-US" smtClean="0"/>
              <a:pPr/>
              <a:t>21</a:t>
            </a:fld>
            <a:endParaRPr lang="en-US" dirty="0"/>
          </a:p>
        </p:txBody>
      </p:sp>
      <p:pic>
        <p:nvPicPr>
          <p:cNvPr id="5" name="Picture 4" descr="Graphical user interface&#10;&#10;Description automatically generated with low confidence">
            <a:extLst>
              <a:ext uri="{FF2B5EF4-FFF2-40B4-BE49-F238E27FC236}">
                <a16:creationId xmlns:a16="http://schemas.microsoft.com/office/drawing/2014/main" id="{E4FE82E6-B369-6CFD-2005-6746EA9B8939}"/>
              </a:ext>
            </a:extLst>
          </p:cNvPr>
          <p:cNvPicPr>
            <a:picLocks noChangeAspect="1"/>
          </p:cNvPicPr>
          <p:nvPr/>
        </p:nvPicPr>
        <p:blipFill>
          <a:blip r:embed="rId2"/>
          <a:stretch>
            <a:fillRect/>
          </a:stretch>
        </p:blipFill>
        <p:spPr>
          <a:xfrm>
            <a:off x="84677" y="2565908"/>
            <a:ext cx="6011323" cy="4017772"/>
          </a:xfrm>
          <a:prstGeom prst="rect">
            <a:avLst/>
          </a:prstGeom>
        </p:spPr>
      </p:pic>
      <p:sp>
        <p:nvSpPr>
          <p:cNvPr id="6" name="TextBox 5">
            <a:extLst>
              <a:ext uri="{FF2B5EF4-FFF2-40B4-BE49-F238E27FC236}">
                <a16:creationId xmlns:a16="http://schemas.microsoft.com/office/drawing/2014/main" id="{E3FD0ADB-D0A4-F262-9963-DE1592B48CA6}"/>
              </a:ext>
            </a:extLst>
          </p:cNvPr>
          <p:cNvSpPr txBox="1"/>
          <p:nvPr/>
        </p:nvSpPr>
        <p:spPr>
          <a:xfrm>
            <a:off x="6447692" y="3504260"/>
            <a:ext cx="4524590" cy="1200329"/>
          </a:xfrm>
          <a:prstGeom prst="rect">
            <a:avLst/>
          </a:prstGeom>
          <a:noFill/>
        </p:spPr>
        <p:txBody>
          <a:bodyPr wrap="square" rtlCol="0">
            <a:spAutoFit/>
          </a:bodyPr>
          <a:lstStyle/>
          <a:p>
            <a:r>
              <a:rPr lang="en-US" sz="2400" dirty="0"/>
              <a:t>Removing BERT weights arbitrarily clearly has a detrimental impact to the model’s performance</a:t>
            </a:r>
          </a:p>
        </p:txBody>
      </p:sp>
    </p:spTree>
    <p:extLst>
      <p:ext uri="{BB962C8B-B14F-4D97-AF65-F5344CB8AC3E}">
        <p14:creationId xmlns:p14="http://schemas.microsoft.com/office/powerpoint/2010/main" val="1688165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5AE79-4E03-E14C-8DC9-5C59A90A4963}"/>
              </a:ext>
            </a:extLst>
          </p:cNvPr>
          <p:cNvSpPr>
            <a:spLocks noGrp="1"/>
          </p:cNvSpPr>
          <p:nvPr>
            <p:ph type="title"/>
          </p:nvPr>
        </p:nvSpPr>
        <p:spPr/>
        <p:txBody>
          <a:bodyPr/>
          <a:lstStyle/>
          <a:p>
            <a:r>
              <a:rPr lang="en-US" dirty="0"/>
              <a:t>Bert size reduction (</a:t>
            </a:r>
            <a:r>
              <a:rPr lang="en-US" dirty="0" err="1"/>
              <a:t>zbert</a:t>
            </a:r>
            <a:r>
              <a:rPr lang="en-US" dirty="0"/>
              <a:t>)</a:t>
            </a:r>
          </a:p>
        </p:txBody>
      </p:sp>
      <p:sp>
        <p:nvSpPr>
          <p:cNvPr id="3" name="Slide Number Placeholder 2">
            <a:extLst>
              <a:ext uri="{FF2B5EF4-FFF2-40B4-BE49-F238E27FC236}">
                <a16:creationId xmlns:a16="http://schemas.microsoft.com/office/drawing/2014/main" id="{1E67F549-9BA8-BB44-0FC8-39031D656C6C}"/>
              </a:ext>
            </a:extLst>
          </p:cNvPr>
          <p:cNvSpPr>
            <a:spLocks noGrp="1"/>
          </p:cNvSpPr>
          <p:nvPr>
            <p:ph type="sldNum" sz="quarter" idx="12"/>
          </p:nvPr>
        </p:nvSpPr>
        <p:spPr/>
        <p:txBody>
          <a:bodyPr/>
          <a:lstStyle/>
          <a:p>
            <a:fld id="{D57F1E4F-1CFF-5643-939E-217C01CDF565}" type="slidenum">
              <a:rPr lang="en-US" smtClean="0"/>
              <a:pPr/>
              <a:t>22</a:t>
            </a:fld>
            <a:endParaRPr lang="en-US" dirty="0"/>
          </a:p>
        </p:txBody>
      </p:sp>
      <p:pic>
        <p:nvPicPr>
          <p:cNvPr id="5" name="Picture 4" descr="Graphical user interface&#10;&#10;Description automatically generated with low confidence">
            <a:extLst>
              <a:ext uri="{FF2B5EF4-FFF2-40B4-BE49-F238E27FC236}">
                <a16:creationId xmlns:a16="http://schemas.microsoft.com/office/drawing/2014/main" id="{138B021C-90A2-CC06-3B3E-BB8BBA1FA2D7}"/>
              </a:ext>
            </a:extLst>
          </p:cNvPr>
          <p:cNvPicPr>
            <a:picLocks noChangeAspect="1"/>
          </p:cNvPicPr>
          <p:nvPr/>
        </p:nvPicPr>
        <p:blipFill>
          <a:blip r:embed="rId2"/>
          <a:stretch>
            <a:fillRect/>
          </a:stretch>
        </p:blipFill>
        <p:spPr>
          <a:xfrm>
            <a:off x="99475" y="2575798"/>
            <a:ext cx="5996525" cy="4007882"/>
          </a:xfrm>
          <a:prstGeom prst="rect">
            <a:avLst/>
          </a:prstGeom>
        </p:spPr>
      </p:pic>
      <p:sp>
        <p:nvSpPr>
          <p:cNvPr id="4" name="TextBox 3">
            <a:extLst>
              <a:ext uri="{FF2B5EF4-FFF2-40B4-BE49-F238E27FC236}">
                <a16:creationId xmlns:a16="http://schemas.microsoft.com/office/drawing/2014/main" id="{3D4C1D47-6836-C837-E75B-8237AA69E215}"/>
              </a:ext>
            </a:extLst>
          </p:cNvPr>
          <p:cNvSpPr txBox="1"/>
          <p:nvPr/>
        </p:nvSpPr>
        <p:spPr>
          <a:xfrm>
            <a:off x="6447692" y="3504260"/>
            <a:ext cx="4524590" cy="1200329"/>
          </a:xfrm>
          <a:prstGeom prst="rect">
            <a:avLst/>
          </a:prstGeom>
          <a:noFill/>
        </p:spPr>
        <p:txBody>
          <a:bodyPr wrap="square" rtlCol="0">
            <a:spAutoFit/>
          </a:bodyPr>
          <a:lstStyle/>
          <a:p>
            <a:r>
              <a:rPr lang="en-US" sz="2400" dirty="0"/>
              <a:t>Adapters help but not much to recover the performance back to baseline</a:t>
            </a:r>
          </a:p>
        </p:txBody>
      </p:sp>
    </p:spTree>
    <p:extLst>
      <p:ext uri="{BB962C8B-B14F-4D97-AF65-F5344CB8AC3E}">
        <p14:creationId xmlns:p14="http://schemas.microsoft.com/office/powerpoint/2010/main" val="11210293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5AE79-4E03-E14C-8DC9-5C59A90A4963}"/>
              </a:ext>
            </a:extLst>
          </p:cNvPr>
          <p:cNvSpPr>
            <a:spLocks noGrp="1"/>
          </p:cNvSpPr>
          <p:nvPr>
            <p:ph type="title"/>
          </p:nvPr>
        </p:nvSpPr>
        <p:spPr/>
        <p:txBody>
          <a:bodyPr/>
          <a:lstStyle/>
          <a:p>
            <a:r>
              <a:rPr lang="en-US" dirty="0"/>
              <a:t>Bert size reduction (ZSBERT)</a:t>
            </a:r>
          </a:p>
        </p:txBody>
      </p:sp>
      <p:sp>
        <p:nvSpPr>
          <p:cNvPr id="3" name="Slide Number Placeholder 2">
            <a:extLst>
              <a:ext uri="{FF2B5EF4-FFF2-40B4-BE49-F238E27FC236}">
                <a16:creationId xmlns:a16="http://schemas.microsoft.com/office/drawing/2014/main" id="{C184317E-4B19-A02F-1F6E-3633498FE87D}"/>
              </a:ext>
            </a:extLst>
          </p:cNvPr>
          <p:cNvSpPr>
            <a:spLocks noGrp="1"/>
          </p:cNvSpPr>
          <p:nvPr>
            <p:ph type="sldNum" sz="quarter" idx="12"/>
          </p:nvPr>
        </p:nvSpPr>
        <p:spPr/>
        <p:txBody>
          <a:bodyPr/>
          <a:lstStyle/>
          <a:p>
            <a:fld id="{D57F1E4F-1CFF-5643-939E-217C01CDF565}" type="slidenum">
              <a:rPr lang="en-US" smtClean="0"/>
              <a:pPr/>
              <a:t>23</a:t>
            </a:fld>
            <a:endParaRPr lang="en-US" dirty="0"/>
          </a:p>
        </p:txBody>
      </p:sp>
      <p:pic>
        <p:nvPicPr>
          <p:cNvPr id="5" name="Picture 4" descr="A picture containing graphical user interface&#10;&#10;Description automatically generated">
            <a:extLst>
              <a:ext uri="{FF2B5EF4-FFF2-40B4-BE49-F238E27FC236}">
                <a16:creationId xmlns:a16="http://schemas.microsoft.com/office/drawing/2014/main" id="{93756AB8-B416-8E97-CD6E-EE10EA49CB4D}"/>
              </a:ext>
            </a:extLst>
          </p:cNvPr>
          <p:cNvPicPr>
            <a:picLocks noChangeAspect="1"/>
          </p:cNvPicPr>
          <p:nvPr/>
        </p:nvPicPr>
        <p:blipFill>
          <a:blip r:embed="rId2"/>
          <a:stretch>
            <a:fillRect/>
          </a:stretch>
        </p:blipFill>
        <p:spPr>
          <a:xfrm>
            <a:off x="0" y="2509313"/>
            <a:ext cx="6096000" cy="4074367"/>
          </a:xfrm>
          <a:prstGeom prst="rect">
            <a:avLst/>
          </a:prstGeom>
        </p:spPr>
      </p:pic>
      <p:sp>
        <p:nvSpPr>
          <p:cNvPr id="6" name="TextBox 5">
            <a:extLst>
              <a:ext uri="{FF2B5EF4-FFF2-40B4-BE49-F238E27FC236}">
                <a16:creationId xmlns:a16="http://schemas.microsoft.com/office/drawing/2014/main" id="{1698B650-7D7F-0753-2D7A-76D0AA2A532B}"/>
              </a:ext>
            </a:extLst>
          </p:cNvPr>
          <p:cNvSpPr txBox="1"/>
          <p:nvPr/>
        </p:nvSpPr>
        <p:spPr>
          <a:xfrm>
            <a:off x="6417212" y="3142907"/>
            <a:ext cx="5210012" cy="1938992"/>
          </a:xfrm>
          <a:prstGeom prst="rect">
            <a:avLst/>
          </a:prstGeom>
          <a:noFill/>
        </p:spPr>
        <p:txBody>
          <a:bodyPr wrap="square" rtlCol="0">
            <a:spAutoFit/>
          </a:bodyPr>
          <a:lstStyle/>
          <a:p>
            <a:pPr marL="342900" indent="-342900">
              <a:buFontTx/>
              <a:buChar char="-"/>
            </a:pPr>
            <a:r>
              <a:rPr lang="en-US" sz="2400" dirty="0"/>
              <a:t>Adapters help but not much to recover the performance back to baseline</a:t>
            </a:r>
          </a:p>
          <a:p>
            <a:pPr marL="342900" indent="-342900">
              <a:buFontTx/>
              <a:buChar char="-"/>
            </a:pPr>
            <a:r>
              <a:rPr lang="en-US" sz="2400" dirty="0"/>
              <a:t>Eventually the adapters in ZSBERT manage to </a:t>
            </a:r>
            <a:r>
              <a:rPr lang="en-ID" sz="2400" dirty="0"/>
              <a:t>outperform</a:t>
            </a:r>
            <a:r>
              <a:rPr lang="en-US" sz="2400" dirty="0"/>
              <a:t> ZBERT</a:t>
            </a:r>
          </a:p>
        </p:txBody>
      </p:sp>
    </p:spTree>
    <p:extLst>
      <p:ext uri="{BB962C8B-B14F-4D97-AF65-F5344CB8AC3E}">
        <p14:creationId xmlns:p14="http://schemas.microsoft.com/office/powerpoint/2010/main" val="1691127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5AE79-4E03-E14C-8DC9-5C59A90A4963}"/>
              </a:ext>
            </a:extLst>
          </p:cNvPr>
          <p:cNvSpPr>
            <a:spLocks noGrp="1"/>
          </p:cNvSpPr>
          <p:nvPr>
            <p:ph type="title"/>
          </p:nvPr>
        </p:nvSpPr>
        <p:spPr/>
        <p:txBody>
          <a:bodyPr>
            <a:normAutofit/>
          </a:bodyPr>
          <a:lstStyle/>
          <a:p>
            <a:r>
              <a:rPr lang="en-US" dirty="0"/>
              <a:t>Bert size reduction</a:t>
            </a:r>
            <a:br>
              <a:rPr lang="en-US" dirty="0"/>
            </a:br>
            <a:r>
              <a:rPr lang="en-US" dirty="0"/>
              <a:t>with smaller reduction ratio</a:t>
            </a:r>
          </a:p>
        </p:txBody>
      </p:sp>
      <p:sp>
        <p:nvSpPr>
          <p:cNvPr id="3" name="Slide Number Placeholder 2">
            <a:extLst>
              <a:ext uri="{FF2B5EF4-FFF2-40B4-BE49-F238E27FC236}">
                <a16:creationId xmlns:a16="http://schemas.microsoft.com/office/drawing/2014/main" id="{C184317E-4B19-A02F-1F6E-3633498FE87D}"/>
              </a:ext>
            </a:extLst>
          </p:cNvPr>
          <p:cNvSpPr>
            <a:spLocks noGrp="1"/>
          </p:cNvSpPr>
          <p:nvPr>
            <p:ph type="sldNum" sz="quarter" idx="12"/>
          </p:nvPr>
        </p:nvSpPr>
        <p:spPr/>
        <p:txBody>
          <a:bodyPr/>
          <a:lstStyle/>
          <a:p>
            <a:fld id="{D57F1E4F-1CFF-5643-939E-217C01CDF565}" type="slidenum">
              <a:rPr lang="en-US" smtClean="0"/>
              <a:pPr/>
              <a:t>24</a:t>
            </a:fld>
            <a:endParaRPr lang="en-US" dirty="0"/>
          </a:p>
        </p:txBody>
      </p:sp>
      <p:pic>
        <p:nvPicPr>
          <p:cNvPr id="6" name="Picture 5" descr="A picture containing diagram&#10;&#10;Description automatically generated">
            <a:extLst>
              <a:ext uri="{FF2B5EF4-FFF2-40B4-BE49-F238E27FC236}">
                <a16:creationId xmlns:a16="http://schemas.microsoft.com/office/drawing/2014/main" id="{485A2411-987D-56BA-67B1-F8F56F3A4394}"/>
              </a:ext>
            </a:extLst>
          </p:cNvPr>
          <p:cNvPicPr>
            <a:picLocks noChangeAspect="1"/>
          </p:cNvPicPr>
          <p:nvPr/>
        </p:nvPicPr>
        <p:blipFill>
          <a:blip r:embed="rId2"/>
          <a:stretch>
            <a:fillRect/>
          </a:stretch>
        </p:blipFill>
        <p:spPr>
          <a:xfrm>
            <a:off x="620588" y="2447588"/>
            <a:ext cx="5254013" cy="3603538"/>
          </a:xfrm>
          <a:prstGeom prst="rect">
            <a:avLst/>
          </a:prstGeom>
        </p:spPr>
      </p:pic>
      <p:pic>
        <p:nvPicPr>
          <p:cNvPr id="4" name="Picture 3" descr="Table&#10;&#10;Description automatically generated">
            <a:extLst>
              <a:ext uri="{FF2B5EF4-FFF2-40B4-BE49-F238E27FC236}">
                <a16:creationId xmlns:a16="http://schemas.microsoft.com/office/drawing/2014/main" id="{661D2D99-B7D5-9AA7-B522-AF09C2183E75}"/>
              </a:ext>
            </a:extLst>
          </p:cNvPr>
          <p:cNvPicPr>
            <a:picLocks noChangeAspect="1"/>
          </p:cNvPicPr>
          <p:nvPr/>
        </p:nvPicPr>
        <p:blipFill>
          <a:blip r:embed="rId3"/>
          <a:stretch>
            <a:fillRect/>
          </a:stretch>
        </p:blipFill>
        <p:spPr>
          <a:xfrm>
            <a:off x="6714001" y="3002653"/>
            <a:ext cx="4540153" cy="2255799"/>
          </a:xfrm>
          <a:prstGeom prst="rect">
            <a:avLst/>
          </a:prstGeom>
        </p:spPr>
      </p:pic>
      <p:sp>
        <p:nvSpPr>
          <p:cNvPr id="5" name="TextBox 4">
            <a:extLst>
              <a:ext uri="{FF2B5EF4-FFF2-40B4-BE49-F238E27FC236}">
                <a16:creationId xmlns:a16="http://schemas.microsoft.com/office/drawing/2014/main" id="{C92E9701-C456-E2E6-7529-D50E41322C0E}"/>
              </a:ext>
            </a:extLst>
          </p:cNvPr>
          <p:cNvSpPr txBox="1"/>
          <p:nvPr/>
        </p:nvSpPr>
        <p:spPr>
          <a:xfrm>
            <a:off x="1195754" y="6051126"/>
            <a:ext cx="9649724" cy="646331"/>
          </a:xfrm>
          <a:prstGeom prst="rect">
            <a:avLst/>
          </a:prstGeom>
          <a:noFill/>
        </p:spPr>
        <p:txBody>
          <a:bodyPr wrap="square" rtlCol="0">
            <a:spAutoFit/>
          </a:bodyPr>
          <a:lstStyle/>
          <a:p>
            <a:pPr marL="285750" indent="-285750">
              <a:buFontTx/>
              <a:buChar char="-"/>
            </a:pPr>
            <a:r>
              <a:rPr lang="en-US" dirty="0"/>
              <a:t>Reducing the reduction ratio helps to recover the performance</a:t>
            </a:r>
          </a:p>
          <a:p>
            <a:pPr marL="285750" indent="-285750">
              <a:buFontTx/>
              <a:buChar char="-"/>
            </a:pPr>
            <a:r>
              <a:rPr lang="en-US" dirty="0"/>
              <a:t>Even though more weights are added, the total variables are still way fewer than the original BERT</a:t>
            </a:r>
          </a:p>
        </p:txBody>
      </p:sp>
    </p:spTree>
    <p:extLst>
      <p:ext uri="{BB962C8B-B14F-4D97-AF65-F5344CB8AC3E}">
        <p14:creationId xmlns:p14="http://schemas.microsoft.com/office/powerpoint/2010/main" val="4035083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fade">
                                      <p:cBhvr>
                                        <p:cTn id="11"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8">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0">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2">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D0C4D0-C9B9-4B54-28D1-D1ADAF38A8FC}"/>
              </a:ext>
            </a:extLst>
          </p:cNvPr>
          <p:cNvSpPr>
            <a:spLocks noGrp="1"/>
          </p:cNvSpPr>
          <p:nvPr>
            <p:ph type="title"/>
          </p:nvPr>
        </p:nvSpPr>
        <p:spPr>
          <a:xfrm>
            <a:off x="2231136" y="467418"/>
            <a:ext cx="7729728" cy="1188720"/>
          </a:xfrm>
          <a:solidFill>
            <a:srgbClr val="FFFFFF"/>
          </a:solidFill>
        </p:spPr>
        <p:txBody>
          <a:bodyPr>
            <a:normAutofit/>
          </a:bodyPr>
          <a:lstStyle/>
          <a:p>
            <a:r>
              <a:rPr lang="en-US" dirty="0"/>
              <a:t>Conclusion</a:t>
            </a:r>
          </a:p>
        </p:txBody>
      </p:sp>
      <p:sp>
        <p:nvSpPr>
          <p:cNvPr id="19" name="Content Placeholder 2">
            <a:extLst>
              <a:ext uri="{FF2B5EF4-FFF2-40B4-BE49-F238E27FC236}">
                <a16:creationId xmlns:a16="http://schemas.microsoft.com/office/drawing/2014/main" id="{9A021747-9A23-B4F1-A8FA-B26B0728864E}"/>
              </a:ext>
            </a:extLst>
          </p:cNvPr>
          <p:cNvSpPr>
            <a:spLocks noGrp="1"/>
          </p:cNvSpPr>
          <p:nvPr>
            <p:ph idx="1"/>
          </p:nvPr>
        </p:nvSpPr>
        <p:spPr>
          <a:xfrm>
            <a:off x="1706244" y="1843590"/>
            <a:ext cx="8779512" cy="2879256"/>
          </a:xfrm>
        </p:spPr>
        <p:txBody>
          <a:bodyPr>
            <a:noAutofit/>
          </a:bodyPr>
          <a:lstStyle/>
          <a:p>
            <a:pPr>
              <a:buFont typeface="Wingdings" pitchFamily="2" charset="2"/>
              <a:buChar char="§"/>
            </a:pPr>
            <a:r>
              <a:rPr lang="en-ID" sz="2400" dirty="0"/>
              <a:t>Investigate the quality of pre-trained models when fine-tuned with adapters</a:t>
            </a:r>
          </a:p>
          <a:p>
            <a:pPr lvl="1">
              <a:buFont typeface="Wingdings" pitchFamily="2" charset="2"/>
              <a:buChar char="ü"/>
            </a:pPr>
            <a:r>
              <a:rPr lang="en-US" sz="2400" dirty="0">
                <a:solidFill>
                  <a:srgbClr val="404040"/>
                </a:solidFill>
              </a:rPr>
              <a:t>Incorporating more data in pre-training helps the final performance after fine-tuning [compared to training the model from scratch]</a:t>
            </a:r>
          </a:p>
          <a:p>
            <a:pPr lvl="1">
              <a:buFont typeface="Wingdings" pitchFamily="2" charset="2"/>
              <a:buChar char="ü"/>
            </a:pPr>
            <a:r>
              <a:rPr lang="en-US" sz="2400" dirty="0">
                <a:solidFill>
                  <a:srgbClr val="404040"/>
                </a:solidFill>
              </a:rPr>
              <a:t>Fine-tuning adapters with random pre-trained models achieves on-par performance [compared to training the models from scratch with larger data]</a:t>
            </a:r>
            <a:endParaRPr lang="en-ID" sz="2400" dirty="0"/>
          </a:p>
        </p:txBody>
      </p:sp>
      <p:sp>
        <p:nvSpPr>
          <p:cNvPr id="4" name="Slide Number Placeholder 3">
            <a:extLst>
              <a:ext uri="{FF2B5EF4-FFF2-40B4-BE49-F238E27FC236}">
                <a16:creationId xmlns:a16="http://schemas.microsoft.com/office/drawing/2014/main" id="{D61D51CE-0DD1-96B4-F2D6-1302A3FE68A6}"/>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D57F1E4F-1CFF-5643-939E-217C01CDF565}" type="slidenum">
              <a:rPr lang="en-US" smtClean="0"/>
              <a:pPr>
                <a:lnSpc>
                  <a:spcPct val="90000"/>
                </a:lnSpc>
                <a:spcAft>
                  <a:spcPts val="600"/>
                </a:spcAft>
              </a:pPr>
              <a:t>25</a:t>
            </a:fld>
            <a:endParaRPr lang="en-US"/>
          </a:p>
        </p:txBody>
      </p:sp>
    </p:spTree>
    <p:extLst>
      <p:ext uri="{BB962C8B-B14F-4D97-AF65-F5344CB8AC3E}">
        <p14:creationId xmlns:p14="http://schemas.microsoft.com/office/powerpoint/2010/main" val="21579294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D0C4D0-C9B9-4B54-28D1-D1ADAF38A8FC}"/>
              </a:ext>
            </a:extLst>
          </p:cNvPr>
          <p:cNvSpPr>
            <a:spLocks noGrp="1"/>
          </p:cNvSpPr>
          <p:nvPr>
            <p:ph type="title"/>
          </p:nvPr>
        </p:nvSpPr>
        <p:spPr>
          <a:xfrm>
            <a:off x="2231136" y="467418"/>
            <a:ext cx="7729728" cy="1188720"/>
          </a:xfrm>
          <a:solidFill>
            <a:srgbClr val="FFFFFF"/>
          </a:solidFill>
        </p:spPr>
        <p:txBody>
          <a:bodyPr>
            <a:normAutofit/>
          </a:bodyPr>
          <a:lstStyle/>
          <a:p>
            <a:r>
              <a:rPr lang="en-US" dirty="0"/>
              <a:t>Conclusion</a:t>
            </a:r>
          </a:p>
        </p:txBody>
      </p:sp>
      <p:sp>
        <p:nvSpPr>
          <p:cNvPr id="19" name="Content Placeholder 2">
            <a:extLst>
              <a:ext uri="{FF2B5EF4-FFF2-40B4-BE49-F238E27FC236}">
                <a16:creationId xmlns:a16="http://schemas.microsoft.com/office/drawing/2014/main" id="{9A021747-9A23-B4F1-A8FA-B26B0728864E}"/>
              </a:ext>
            </a:extLst>
          </p:cNvPr>
          <p:cNvSpPr>
            <a:spLocks noGrp="1"/>
          </p:cNvSpPr>
          <p:nvPr>
            <p:ph idx="1"/>
          </p:nvPr>
        </p:nvSpPr>
        <p:spPr>
          <a:xfrm>
            <a:off x="1706244" y="1635242"/>
            <a:ext cx="8779512" cy="3678669"/>
          </a:xfrm>
        </p:spPr>
        <p:txBody>
          <a:bodyPr>
            <a:noAutofit/>
          </a:bodyPr>
          <a:lstStyle/>
          <a:p>
            <a:pPr>
              <a:buFont typeface="Wingdings" pitchFamily="2" charset="2"/>
              <a:buChar char="§"/>
            </a:pPr>
            <a:r>
              <a:rPr lang="en-ID" sz="1900" dirty="0"/>
              <a:t>Investigate the importance of adapters in encoder or decoder</a:t>
            </a:r>
          </a:p>
          <a:p>
            <a:pPr lvl="1">
              <a:buFont typeface="Wingdings" pitchFamily="2" charset="2"/>
              <a:buChar char="ü"/>
            </a:pPr>
            <a:r>
              <a:rPr lang="en-US" sz="1900" dirty="0">
                <a:solidFill>
                  <a:srgbClr val="404040"/>
                </a:solidFill>
              </a:rPr>
              <a:t>Adapters on the encoder side are more important than in the decoder</a:t>
            </a:r>
            <a:endParaRPr lang="en-ID" sz="1900" dirty="0"/>
          </a:p>
          <a:p>
            <a:pPr>
              <a:buFont typeface="Wingdings" pitchFamily="2" charset="2"/>
              <a:buChar char="§"/>
            </a:pPr>
            <a:r>
              <a:rPr lang="en-ID" sz="1900" dirty="0"/>
              <a:t>Investigate the importance of pre-trained weights in the pre-trained models when fine-tuned with adapters</a:t>
            </a:r>
          </a:p>
          <a:p>
            <a:pPr lvl="1">
              <a:buFont typeface="Wingdings" pitchFamily="2" charset="2"/>
              <a:buChar char="ü"/>
            </a:pPr>
            <a:r>
              <a:rPr lang="en-US" sz="1900" dirty="0">
                <a:solidFill>
                  <a:srgbClr val="404040"/>
                </a:solidFill>
              </a:rPr>
              <a:t>The actual pre-trained weights are more important in the encoder. Interestingly, when the adapters were injected only to the decoder, the performance dropped to zero.</a:t>
            </a:r>
            <a:endParaRPr lang="en-ID" sz="1900" dirty="0"/>
          </a:p>
          <a:p>
            <a:pPr>
              <a:buFont typeface="Wingdings" pitchFamily="2" charset="2"/>
              <a:buChar char="§"/>
            </a:pPr>
            <a:r>
              <a:rPr lang="en-ID" sz="1900" dirty="0"/>
              <a:t>Investigate techniques to reduce the original pre-trained BERT weights size with adapters</a:t>
            </a:r>
            <a:endParaRPr lang="en-US" sz="1900" dirty="0">
              <a:solidFill>
                <a:srgbClr val="404040"/>
              </a:solidFill>
            </a:endParaRPr>
          </a:p>
          <a:p>
            <a:pPr lvl="1">
              <a:lnSpc>
                <a:spcPct val="90000"/>
              </a:lnSpc>
              <a:buFont typeface="Wingdings" pitchFamily="2" charset="2"/>
              <a:buChar char="ü"/>
            </a:pPr>
            <a:r>
              <a:rPr lang="en-US" sz="1900" dirty="0">
                <a:solidFill>
                  <a:srgbClr val="404040"/>
                </a:solidFill>
              </a:rPr>
              <a:t>ZSBERT can match the performance of the baseline when the reduction ratio is not big.</a:t>
            </a:r>
          </a:p>
        </p:txBody>
      </p:sp>
      <p:sp>
        <p:nvSpPr>
          <p:cNvPr id="4" name="Slide Number Placeholder 3">
            <a:extLst>
              <a:ext uri="{FF2B5EF4-FFF2-40B4-BE49-F238E27FC236}">
                <a16:creationId xmlns:a16="http://schemas.microsoft.com/office/drawing/2014/main" id="{D61D51CE-0DD1-96B4-F2D6-1302A3FE68A6}"/>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D57F1E4F-1CFF-5643-939E-217C01CDF565}" type="slidenum">
              <a:rPr lang="en-US" smtClean="0"/>
              <a:pPr>
                <a:lnSpc>
                  <a:spcPct val="90000"/>
                </a:lnSpc>
                <a:spcAft>
                  <a:spcPts val="600"/>
                </a:spcAft>
              </a:pPr>
              <a:t>26</a:t>
            </a:fld>
            <a:endParaRPr lang="en-US"/>
          </a:p>
        </p:txBody>
      </p:sp>
    </p:spTree>
    <p:extLst>
      <p:ext uri="{BB962C8B-B14F-4D97-AF65-F5344CB8AC3E}">
        <p14:creationId xmlns:p14="http://schemas.microsoft.com/office/powerpoint/2010/main" val="12155322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AB209-6FEF-2568-3D8D-FD424BE8EFFE}"/>
              </a:ext>
            </a:extLst>
          </p:cNvPr>
          <p:cNvSpPr>
            <a:spLocks noGrp="1"/>
          </p:cNvSpPr>
          <p:nvPr>
            <p:ph type="ctrTitle"/>
          </p:nvPr>
        </p:nvSpPr>
        <p:spPr/>
        <p:txBody>
          <a:bodyPr/>
          <a:lstStyle/>
          <a:p>
            <a:r>
              <a:rPr lang="en-US" dirty="0"/>
              <a:t>Q&amp;A</a:t>
            </a:r>
          </a:p>
        </p:txBody>
      </p:sp>
      <p:sp>
        <p:nvSpPr>
          <p:cNvPr id="4" name="Slide Number Placeholder 3">
            <a:extLst>
              <a:ext uri="{FF2B5EF4-FFF2-40B4-BE49-F238E27FC236}">
                <a16:creationId xmlns:a16="http://schemas.microsoft.com/office/drawing/2014/main" id="{542249B3-6C00-48AE-6A99-821CDF86AD5E}"/>
              </a:ext>
            </a:extLst>
          </p:cNvPr>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28931324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39" name="Rectangle 32">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4">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36">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D0C4D0-C9B9-4B54-28D1-D1ADAF38A8FC}"/>
              </a:ext>
            </a:extLst>
          </p:cNvPr>
          <p:cNvSpPr>
            <a:spLocks noGrp="1"/>
          </p:cNvSpPr>
          <p:nvPr>
            <p:ph type="title"/>
          </p:nvPr>
        </p:nvSpPr>
        <p:spPr>
          <a:xfrm>
            <a:off x="2231136" y="467418"/>
            <a:ext cx="7729728" cy="1188720"/>
          </a:xfrm>
          <a:solidFill>
            <a:srgbClr val="FFFFFF"/>
          </a:solidFill>
        </p:spPr>
        <p:txBody>
          <a:bodyPr>
            <a:normAutofit/>
          </a:bodyPr>
          <a:lstStyle/>
          <a:p>
            <a:r>
              <a:rPr lang="en-US" dirty="0"/>
              <a:t>what did I learn?</a:t>
            </a:r>
          </a:p>
        </p:txBody>
      </p:sp>
      <p:sp>
        <p:nvSpPr>
          <p:cNvPr id="19" name="Content Placeholder 2">
            <a:extLst>
              <a:ext uri="{FF2B5EF4-FFF2-40B4-BE49-F238E27FC236}">
                <a16:creationId xmlns:a16="http://schemas.microsoft.com/office/drawing/2014/main" id="{9A021747-9A23-B4F1-A8FA-B26B0728864E}"/>
              </a:ext>
            </a:extLst>
          </p:cNvPr>
          <p:cNvSpPr>
            <a:spLocks noGrp="1"/>
          </p:cNvSpPr>
          <p:nvPr>
            <p:ph idx="1"/>
          </p:nvPr>
        </p:nvSpPr>
        <p:spPr>
          <a:xfrm>
            <a:off x="1706062" y="2291262"/>
            <a:ext cx="8779512" cy="2879256"/>
          </a:xfrm>
        </p:spPr>
        <p:txBody>
          <a:bodyPr>
            <a:normAutofit/>
          </a:bodyPr>
          <a:lstStyle/>
          <a:p>
            <a:pPr>
              <a:buFont typeface="Wingdings" pitchFamily="2" charset="2"/>
              <a:buChar char="§"/>
            </a:pPr>
            <a:r>
              <a:rPr lang="en-ID" dirty="0">
                <a:solidFill>
                  <a:srgbClr val="404040"/>
                </a:solidFill>
              </a:rPr>
              <a:t>Manage to complete 8 different types of experiments</a:t>
            </a:r>
          </a:p>
          <a:p>
            <a:pPr>
              <a:buFont typeface="Wingdings" pitchFamily="2" charset="2"/>
              <a:buChar char="§"/>
            </a:pPr>
            <a:r>
              <a:rPr lang="en-ID" dirty="0">
                <a:solidFill>
                  <a:srgbClr val="404040"/>
                </a:solidFill>
              </a:rPr>
              <a:t>Adapting code from </a:t>
            </a:r>
            <a:r>
              <a:rPr lang="en-ID" dirty="0" err="1">
                <a:solidFill>
                  <a:srgbClr val="404040"/>
                </a:solidFill>
              </a:rPr>
              <a:t>huggingface</a:t>
            </a:r>
            <a:r>
              <a:rPr lang="en-ID" dirty="0">
                <a:solidFill>
                  <a:srgbClr val="404040"/>
                </a:solidFill>
              </a:rPr>
              <a:t> for the experiments (both LM and MT)</a:t>
            </a:r>
          </a:p>
          <a:p>
            <a:pPr>
              <a:buFont typeface="Wingdings" pitchFamily="2" charset="2"/>
              <a:buChar char="§"/>
            </a:pPr>
            <a:r>
              <a:rPr lang="en-ID" dirty="0">
                <a:solidFill>
                  <a:srgbClr val="404040"/>
                </a:solidFill>
              </a:rPr>
              <a:t>Understanding the inside implementation of transformer for debugging</a:t>
            </a:r>
          </a:p>
          <a:p>
            <a:pPr>
              <a:buFont typeface="Wingdings" pitchFamily="2" charset="2"/>
              <a:buChar char="§"/>
            </a:pPr>
            <a:r>
              <a:rPr lang="en-ID" dirty="0">
                <a:solidFill>
                  <a:srgbClr val="404040"/>
                </a:solidFill>
              </a:rPr>
              <a:t>Learn to integrate the </a:t>
            </a:r>
            <a:r>
              <a:rPr lang="en-ID" dirty="0" err="1">
                <a:solidFill>
                  <a:srgbClr val="404040"/>
                </a:solidFill>
              </a:rPr>
              <a:t>huggingface</a:t>
            </a:r>
            <a:r>
              <a:rPr lang="en-ID" dirty="0">
                <a:solidFill>
                  <a:srgbClr val="404040"/>
                </a:solidFill>
              </a:rPr>
              <a:t> with WANDB for better training monitoring</a:t>
            </a:r>
          </a:p>
          <a:p>
            <a:pPr>
              <a:buFont typeface="Wingdings" pitchFamily="2" charset="2"/>
              <a:buChar char="§"/>
            </a:pPr>
            <a:endParaRPr lang="en-ID" dirty="0">
              <a:solidFill>
                <a:srgbClr val="404040"/>
              </a:solidFill>
            </a:endParaRPr>
          </a:p>
          <a:p>
            <a:pPr>
              <a:buFont typeface="Wingdings" pitchFamily="2" charset="2"/>
              <a:buChar char="§"/>
            </a:pPr>
            <a:endParaRPr lang="en-ID" dirty="0">
              <a:solidFill>
                <a:srgbClr val="404040"/>
              </a:solidFill>
            </a:endParaRPr>
          </a:p>
          <a:p>
            <a:pPr>
              <a:buFont typeface="Wingdings" pitchFamily="2" charset="2"/>
              <a:buChar char="§"/>
            </a:pPr>
            <a:endParaRPr lang="en-ID" dirty="0">
              <a:solidFill>
                <a:srgbClr val="404040"/>
              </a:solidFill>
            </a:endParaRPr>
          </a:p>
        </p:txBody>
      </p:sp>
      <p:sp>
        <p:nvSpPr>
          <p:cNvPr id="4" name="Slide Number Placeholder 3">
            <a:extLst>
              <a:ext uri="{FF2B5EF4-FFF2-40B4-BE49-F238E27FC236}">
                <a16:creationId xmlns:a16="http://schemas.microsoft.com/office/drawing/2014/main" id="{D61D51CE-0DD1-96B4-F2D6-1302A3FE68A6}"/>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D57F1E4F-1CFF-5643-939E-217C01CDF565}" type="slidenum">
              <a:rPr lang="en-US" smtClean="0"/>
              <a:pPr>
                <a:lnSpc>
                  <a:spcPct val="90000"/>
                </a:lnSpc>
                <a:spcAft>
                  <a:spcPts val="600"/>
                </a:spcAft>
              </a:pPr>
              <a:t>28</a:t>
            </a:fld>
            <a:endParaRPr lang="en-US"/>
          </a:p>
        </p:txBody>
      </p:sp>
    </p:spTree>
    <p:extLst>
      <p:ext uri="{BB962C8B-B14F-4D97-AF65-F5344CB8AC3E}">
        <p14:creationId xmlns:p14="http://schemas.microsoft.com/office/powerpoint/2010/main" val="16851443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0C4D0-C9B9-4B54-28D1-D1ADAF38A8FC}"/>
              </a:ext>
            </a:extLst>
          </p:cNvPr>
          <p:cNvSpPr>
            <a:spLocks noGrp="1"/>
          </p:cNvSpPr>
          <p:nvPr>
            <p:ph type="title"/>
          </p:nvPr>
        </p:nvSpPr>
        <p:spPr>
          <a:xfrm>
            <a:off x="2231136" y="467418"/>
            <a:ext cx="7729728" cy="1188720"/>
          </a:xfrm>
          <a:solidFill>
            <a:srgbClr val="FFFFFF"/>
          </a:solidFill>
        </p:spPr>
        <p:txBody>
          <a:bodyPr>
            <a:normAutofit/>
          </a:bodyPr>
          <a:lstStyle/>
          <a:p>
            <a:r>
              <a:rPr lang="en-US" dirty="0"/>
              <a:t>Question</a:t>
            </a:r>
          </a:p>
        </p:txBody>
      </p:sp>
      <p:sp>
        <p:nvSpPr>
          <p:cNvPr id="19" name="Content Placeholder 2">
            <a:extLst>
              <a:ext uri="{FF2B5EF4-FFF2-40B4-BE49-F238E27FC236}">
                <a16:creationId xmlns:a16="http://schemas.microsoft.com/office/drawing/2014/main" id="{9A021747-9A23-B4F1-A8FA-B26B0728864E}"/>
              </a:ext>
            </a:extLst>
          </p:cNvPr>
          <p:cNvSpPr>
            <a:spLocks noGrp="1"/>
          </p:cNvSpPr>
          <p:nvPr>
            <p:ph idx="1"/>
          </p:nvPr>
        </p:nvSpPr>
        <p:spPr>
          <a:xfrm>
            <a:off x="1706062" y="2291262"/>
            <a:ext cx="8779512" cy="2879256"/>
          </a:xfrm>
        </p:spPr>
        <p:txBody>
          <a:bodyPr>
            <a:normAutofit/>
          </a:bodyPr>
          <a:lstStyle/>
          <a:p>
            <a:r>
              <a:rPr lang="en-ID" b="1" dirty="0"/>
              <a:t>The student suggests creating three different datasets to study how much the additional data affect pre-training performance: IWSLT, IWSLT+WMT500k and IWSLT+WMT2M. Is there a reason for mixing the in-domain IWSLT data with general-domain WMT dataset? Did the student consider studying the data volume effects strictly in a general domain settings (or in-domain, if there was a larger volume of IWSLT data available)?</a:t>
            </a:r>
          </a:p>
        </p:txBody>
      </p:sp>
      <p:sp>
        <p:nvSpPr>
          <p:cNvPr id="4" name="Slide Number Placeholder 3">
            <a:extLst>
              <a:ext uri="{FF2B5EF4-FFF2-40B4-BE49-F238E27FC236}">
                <a16:creationId xmlns:a16="http://schemas.microsoft.com/office/drawing/2014/main" id="{D61D51CE-0DD1-96B4-F2D6-1302A3FE68A6}"/>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D57F1E4F-1CFF-5643-939E-217C01CDF565}" type="slidenum">
              <a:rPr lang="en-US" smtClean="0"/>
              <a:pPr>
                <a:lnSpc>
                  <a:spcPct val="90000"/>
                </a:lnSpc>
                <a:spcAft>
                  <a:spcPts val="600"/>
                </a:spcAft>
              </a:pPr>
              <a:t>29</a:t>
            </a:fld>
            <a:endParaRPr lang="en-US"/>
          </a:p>
        </p:txBody>
      </p:sp>
    </p:spTree>
    <p:extLst>
      <p:ext uri="{BB962C8B-B14F-4D97-AF65-F5344CB8AC3E}">
        <p14:creationId xmlns:p14="http://schemas.microsoft.com/office/powerpoint/2010/main" val="927750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919EB-969F-FB4D-9285-60957C7C3562}"/>
              </a:ext>
            </a:extLst>
          </p:cNvPr>
          <p:cNvSpPr>
            <a:spLocks noGrp="1"/>
          </p:cNvSpPr>
          <p:nvPr>
            <p:ph type="title"/>
          </p:nvPr>
        </p:nvSpPr>
        <p:spPr/>
        <p:txBody>
          <a:bodyPr>
            <a:normAutofit/>
          </a:bodyPr>
          <a:lstStyle/>
          <a:p>
            <a:r>
              <a:rPr lang="en-US" altLang="ja-JP" dirty="0"/>
              <a:t>Adapter Module</a:t>
            </a:r>
            <a:br>
              <a:rPr lang="en-US" altLang="ja-JP" dirty="0"/>
            </a:br>
            <a:r>
              <a:rPr lang="en-US" altLang="ja-JP" dirty="0"/>
              <a:t>(Pfeiffer et al. 2020)</a:t>
            </a:r>
            <a:endParaRPr lang="en-US" dirty="0"/>
          </a:p>
        </p:txBody>
      </p:sp>
      <p:sp>
        <p:nvSpPr>
          <p:cNvPr id="5" name="Slide Number Placeholder 4">
            <a:extLst>
              <a:ext uri="{FF2B5EF4-FFF2-40B4-BE49-F238E27FC236}">
                <a16:creationId xmlns:a16="http://schemas.microsoft.com/office/drawing/2014/main" id="{A766CDAF-92E9-7E2A-79B0-18E3E213909C}"/>
              </a:ext>
            </a:extLst>
          </p:cNvPr>
          <p:cNvSpPr>
            <a:spLocks noGrp="1"/>
          </p:cNvSpPr>
          <p:nvPr>
            <p:ph type="sldNum" sz="quarter" idx="12"/>
          </p:nvPr>
        </p:nvSpPr>
        <p:spPr/>
        <p:txBody>
          <a:bodyPr/>
          <a:lstStyle/>
          <a:p>
            <a:fld id="{D57F1E4F-1CFF-5643-939E-217C01CDF565}" type="slidenum">
              <a:rPr lang="en-US" smtClean="0"/>
              <a:pPr/>
              <a:t>3</a:t>
            </a:fld>
            <a:endParaRPr lang="en-US" dirty="0"/>
          </a:p>
        </p:txBody>
      </p:sp>
      <p:pic>
        <p:nvPicPr>
          <p:cNvPr id="11" name="Picture 10" descr="Diagram&#10;&#10;Description automatically generated">
            <a:extLst>
              <a:ext uri="{FF2B5EF4-FFF2-40B4-BE49-F238E27FC236}">
                <a16:creationId xmlns:a16="http://schemas.microsoft.com/office/drawing/2014/main" id="{F54372BF-46E0-B968-22C0-7FEA760AC962}"/>
              </a:ext>
            </a:extLst>
          </p:cNvPr>
          <p:cNvPicPr>
            <a:picLocks noChangeAspect="1"/>
          </p:cNvPicPr>
          <p:nvPr/>
        </p:nvPicPr>
        <p:blipFill>
          <a:blip r:embed="rId2"/>
          <a:stretch>
            <a:fillRect/>
          </a:stretch>
        </p:blipFill>
        <p:spPr>
          <a:xfrm>
            <a:off x="4561855" y="2556409"/>
            <a:ext cx="2824595" cy="3661511"/>
          </a:xfrm>
          <a:prstGeom prst="rect">
            <a:avLst/>
          </a:prstGeom>
        </p:spPr>
      </p:pic>
    </p:spTree>
    <p:extLst>
      <p:ext uri="{BB962C8B-B14F-4D97-AF65-F5344CB8AC3E}">
        <p14:creationId xmlns:p14="http://schemas.microsoft.com/office/powerpoint/2010/main" val="1910660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E57FC-6E03-5469-BF14-DDE7184D014E}"/>
              </a:ext>
            </a:extLst>
          </p:cNvPr>
          <p:cNvSpPr>
            <a:spLocks noGrp="1"/>
          </p:cNvSpPr>
          <p:nvPr>
            <p:ph type="title"/>
          </p:nvPr>
        </p:nvSpPr>
        <p:spPr/>
        <p:txBody>
          <a:bodyPr/>
          <a:lstStyle/>
          <a:p>
            <a:r>
              <a:rPr lang="en-US" dirty="0"/>
              <a:t>answer</a:t>
            </a:r>
          </a:p>
        </p:txBody>
      </p:sp>
      <p:sp>
        <p:nvSpPr>
          <p:cNvPr id="3" name="Slide Number Placeholder 2">
            <a:extLst>
              <a:ext uri="{FF2B5EF4-FFF2-40B4-BE49-F238E27FC236}">
                <a16:creationId xmlns:a16="http://schemas.microsoft.com/office/drawing/2014/main" id="{0FA84196-61C9-8DFD-67D1-121F7E8C3A93}"/>
              </a:ext>
            </a:extLst>
          </p:cNvPr>
          <p:cNvSpPr>
            <a:spLocks noGrp="1"/>
          </p:cNvSpPr>
          <p:nvPr>
            <p:ph type="sldNum" sz="quarter" idx="12"/>
          </p:nvPr>
        </p:nvSpPr>
        <p:spPr/>
        <p:txBody>
          <a:bodyPr/>
          <a:lstStyle/>
          <a:p>
            <a:fld id="{D57F1E4F-1CFF-5643-939E-217C01CDF565}" type="slidenum">
              <a:rPr lang="en-US" smtClean="0"/>
              <a:pPr/>
              <a:t>30</a:t>
            </a:fld>
            <a:endParaRPr lang="en-US" dirty="0"/>
          </a:p>
        </p:txBody>
      </p:sp>
      <p:sp>
        <p:nvSpPr>
          <p:cNvPr id="4" name="TextBox 3">
            <a:extLst>
              <a:ext uri="{FF2B5EF4-FFF2-40B4-BE49-F238E27FC236}">
                <a16:creationId xmlns:a16="http://schemas.microsoft.com/office/drawing/2014/main" id="{EA7D2CF2-7AC6-4E6A-3AF5-80F25996070C}"/>
              </a:ext>
            </a:extLst>
          </p:cNvPr>
          <p:cNvSpPr txBox="1"/>
          <p:nvPr/>
        </p:nvSpPr>
        <p:spPr>
          <a:xfrm>
            <a:off x="1067318" y="5828487"/>
            <a:ext cx="9448282" cy="923330"/>
          </a:xfrm>
          <a:prstGeom prst="rect">
            <a:avLst/>
          </a:prstGeom>
          <a:noFill/>
        </p:spPr>
        <p:txBody>
          <a:bodyPr wrap="square" rtlCol="0">
            <a:spAutoFit/>
          </a:bodyPr>
          <a:lstStyle/>
          <a:p>
            <a:pPr marL="285750" indent="-285750">
              <a:buFontTx/>
              <a:buChar char="-"/>
            </a:pPr>
            <a:r>
              <a:rPr lang="en-US" dirty="0"/>
              <a:t>Adding more data when training from scratch without adapters doesn't always help</a:t>
            </a:r>
          </a:p>
          <a:p>
            <a:pPr marL="285750" indent="-285750">
              <a:buFontTx/>
              <a:buChar char="-"/>
            </a:pPr>
            <a:r>
              <a:rPr lang="en-US" dirty="0"/>
              <a:t>In contrast with the baseline, when adding more data to the pre-training we can see benefit where the performance of 2m exceeds the 500k</a:t>
            </a:r>
          </a:p>
        </p:txBody>
      </p:sp>
      <p:sp>
        <p:nvSpPr>
          <p:cNvPr id="7" name="TextBox 6">
            <a:extLst>
              <a:ext uri="{FF2B5EF4-FFF2-40B4-BE49-F238E27FC236}">
                <a16:creationId xmlns:a16="http://schemas.microsoft.com/office/drawing/2014/main" id="{E5C24699-0979-B73E-DDB8-CC66D0595C86}"/>
              </a:ext>
            </a:extLst>
          </p:cNvPr>
          <p:cNvSpPr txBox="1"/>
          <p:nvPr/>
        </p:nvSpPr>
        <p:spPr>
          <a:xfrm>
            <a:off x="2895600" y="2214966"/>
            <a:ext cx="1347805" cy="369332"/>
          </a:xfrm>
          <a:prstGeom prst="rect">
            <a:avLst/>
          </a:prstGeom>
          <a:noFill/>
        </p:spPr>
        <p:txBody>
          <a:bodyPr wrap="none" rtlCol="0">
            <a:spAutoFit/>
          </a:bodyPr>
          <a:lstStyle/>
          <a:p>
            <a:r>
              <a:rPr lang="en-US" dirty="0"/>
              <a:t>No adapters</a:t>
            </a:r>
          </a:p>
        </p:txBody>
      </p:sp>
      <p:sp>
        <p:nvSpPr>
          <p:cNvPr id="8" name="TextBox 7">
            <a:extLst>
              <a:ext uri="{FF2B5EF4-FFF2-40B4-BE49-F238E27FC236}">
                <a16:creationId xmlns:a16="http://schemas.microsoft.com/office/drawing/2014/main" id="{67E25702-F43B-7443-F0EB-7E55083FD863}"/>
              </a:ext>
            </a:extLst>
          </p:cNvPr>
          <p:cNvSpPr txBox="1"/>
          <p:nvPr/>
        </p:nvSpPr>
        <p:spPr>
          <a:xfrm>
            <a:off x="8462682" y="2205368"/>
            <a:ext cx="1525739" cy="369332"/>
          </a:xfrm>
          <a:prstGeom prst="rect">
            <a:avLst/>
          </a:prstGeom>
          <a:noFill/>
        </p:spPr>
        <p:txBody>
          <a:bodyPr wrap="none" rtlCol="0">
            <a:spAutoFit/>
          </a:bodyPr>
          <a:lstStyle/>
          <a:p>
            <a:r>
              <a:rPr lang="en-US" dirty="0"/>
              <a:t>With adapters</a:t>
            </a:r>
          </a:p>
        </p:txBody>
      </p:sp>
      <p:pic>
        <p:nvPicPr>
          <p:cNvPr id="2054" name="Picture 6">
            <a:extLst>
              <a:ext uri="{FF2B5EF4-FFF2-40B4-BE49-F238E27FC236}">
                <a16:creationId xmlns:a16="http://schemas.microsoft.com/office/drawing/2014/main" id="{C62E5FAB-2129-9F69-DF97-478E53425A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543" y="2524171"/>
            <a:ext cx="4932503" cy="339051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458F9220-A5A0-3929-92EB-DD51ED9096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081" y="2524171"/>
            <a:ext cx="4932503" cy="3390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5075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2056"/>
                                        </p:tgtEl>
                                        <p:attrNameLst>
                                          <p:attrName>style.visibility</p:attrName>
                                        </p:attrNameLst>
                                      </p:cBhvr>
                                      <p:to>
                                        <p:strVal val="visible"/>
                                      </p:to>
                                    </p:set>
                                    <p:animEffect transition="in" filter="fade">
                                      <p:cBhvr>
                                        <p:cTn id="10" dur="500"/>
                                        <p:tgtEl>
                                          <p:spTgt spid="205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0C4D0-C9B9-4B54-28D1-D1ADAF38A8FC}"/>
              </a:ext>
            </a:extLst>
          </p:cNvPr>
          <p:cNvSpPr>
            <a:spLocks noGrp="1"/>
          </p:cNvSpPr>
          <p:nvPr>
            <p:ph type="title"/>
          </p:nvPr>
        </p:nvSpPr>
        <p:spPr>
          <a:xfrm>
            <a:off x="2231136" y="467418"/>
            <a:ext cx="7729728" cy="1188720"/>
          </a:xfrm>
          <a:solidFill>
            <a:srgbClr val="FFFFFF"/>
          </a:solidFill>
        </p:spPr>
        <p:txBody>
          <a:bodyPr>
            <a:normAutofit/>
          </a:bodyPr>
          <a:lstStyle/>
          <a:p>
            <a:r>
              <a:rPr lang="en-US" dirty="0"/>
              <a:t>Question</a:t>
            </a:r>
          </a:p>
        </p:txBody>
      </p:sp>
      <p:sp>
        <p:nvSpPr>
          <p:cNvPr id="19" name="Content Placeholder 2">
            <a:extLst>
              <a:ext uri="{FF2B5EF4-FFF2-40B4-BE49-F238E27FC236}">
                <a16:creationId xmlns:a16="http://schemas.microsoft.com/office/drawing/2014/main" id="{9A021747-9A23-B4F1-A8FA-B26B0728864E}"/>
              </a:ext>
            </a:extLst>
          </p:cNvPr>
          <p:cNvSpPr>
            <a:spLocks noGrp="1"/>
          </p:cNvSpPr>
          <p:nvPr>
            <p:ph idx="1"/>
          </p:nvPr>
        </p:nvSpPr>
        <p:spPr>
          <a:xfrm>
            <a:off x="1706062" y="2291262"/>
            <a:ext cx="8779512" cy="2879256"/>
          </a:xfrm>
        </p:spPr>
        <p:txBody>
          <a:bodyPr>
            <a:normAutofit/>
          </a:bodyPr>
          <a:lstStyle/>
          <a:p>
            <a:r>
              <a:rPr lang="en-ID" b="1" dirty="0"/>
              <a:t>In the parameter shuffling, zeroing and removal experiments, the student describes the operations with respect to rows and columns of the parameter matrices. This description is too vague - depending on the order of tensors in the operation (y = W x vs y = </a:t>
            </a:r>
            <a:r>
              <a:rPr lang="en-ID" b="1" dirty="0" err="1"/>
              <a:t>xW</a:t>
            </a:r>
            <a:r>
              <a:rPr lang="en-ID" b="1" dirty="0"/>
              <a:t> , x being input tensor and W parameter matrix), row/column modifications have different implications. A description with respect to the output tensor (y) would probably be more helpful.  In case of zeroing, does the operation imply zeroing values in certain positions of the resulting tensor y (in the example above) or just changing the values? In case of zeroing the embedding/output matrices, does the student zero whole vocabulary entries or just specific positions in every embedding vector?</a:t>
            </a:r>
          </a:p>
        </p:txBody>
      </p:sp>
      <p:sp>
        <p:nvSpPr>
          <p:cNvPr id="4" name="Slide Number Placeholder 3">
            <a:extLst>
              <a:ext uri="{FF2B5EF4-FFF2-40B4-BE49-F238E27FC236}">
                <a16:creationId xmlns:a16="http://schemas.microsoft.com/office/drawing/2014/main" id="{D61D51CE-0DD1-96B4-F2D6-1302A3FE68A6}"/>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D57F1E4F-1CFF-5643-939E-217C01CDF565}" type="slidenum">
              <a:rPr lang="en-US" smtClean="0"/>
              <a:pPr>
                <a:lnSpc>
                  <a:spcPct val="90000"/>
                </a:lnSpc>
                <a:spcAft>
                  <a:spcPts val="600"/>
                </a:spcAft>
              </a:pPr>
              <a:t>31</a:t>
            </a:fld>
            <a:endParaRPr lang="en-US"/>
          </a:p>
        </p:txBody>
      </p:sp>
    </p:spTree>
    <p:extLst>
      <p:ext uri="{BB962C8B-B14F-4D97-AF65-F5344CB8AC3E}">
        <p14:creationId xmlns:p14="http://schemas.microsoft.com/office/powerpoint/2010/main" val="4642981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0C4D0-C9B9-4B54-28D1-D1ADAF38A8FC}"/>
              </a:ext>
            </a:extLst>
          </p:cNvPr>
          <p:cNvSpPr>
            <a:spLocks noGrp="1"/>
          </p:cNvSpPr>
          <p:nvPr>
            <p:ph type="title"/>
          </p:nvPr>
        </p:nvSpPr>
        <p:spPr>
          <a:xfrm>
            <a:off x="2231136" y="467418"/>
            <a:ext cx="7729728" cy="1188720"/>
          </a:xfrm>
          <a:solidFill>
            <a:srgbClr val="FFFFFF"/>
          </a:solidFill>
        </p:spPr>
        <p:txBody>
          <a:bodyPr>
            <a:normAutofit/>
          </a:bodyPr>
          <a:lstStyle/>
          <a:p>
            <a:r>
              <a:rPr lang="en-US" dirty="0"/>
              <a:t>Question</a:t>
            </a:r>
          </a:p>
        </p:txBody>
      </p:sp>
      <p:sp>
        <p:nvSpPr>
          <p:cNvPr id="19" name="Content Placeholder 2">
            <a:extLst>
              <a:ext uri="{FF2B5EF4-FFF2-40B4-BE49-F238E27FC236}">
                <a16:creationId xmlns:a16="http://schemas.microsoft.com/office/drawing/2014/main" id="{9A021747-9A23-B4F1-A8FA-B26B0728864E}"/>
              </a:ext>
            </a:extLst>
          </p:cNvPr>
          <p:cNvSpPr>
            <a:spLocks noGrp="1"/>
          </p:cNvSpPr>
          <p:nvPr>
            <p:ph idx="1"/>
          </p:nvPr>
        </p:nvSpPr>
        <p:spPr>
          <a:xfrm>
            <a:off x="1706062" y="2291262"/>
            <a:ext cx="8779512" cy="2879256"/>
          </a:xfrm>
        </p:spPr>
        <p:txBody>
          <a:bodyPr>
            <a:noAutofit/>
          </a:bodyPr>
          <a:lstStyle/>
          <a:p>
            <a:r>
              <a:rPr lang="en-ID" sz="1700" b="1" dirty="0"/>
              <a:t>The student shows that the model with adapters can partially “recover” even when the rest of the model parameters is randomly initialized and not updated. This is later further investigated by zeroing/removing half of the parameter values from the fixed part of Transformer. (1) Did the student consider also completely zeroing the whole fixed part of the Transformer (excluding input embeddings and output matrix) to see the sole contribution of adapters (and cross-attention layer) to translation quality (since the information can still flow through the identity function in residual connections)? (2) In addition, is there a reason for random removal/zeroing of parameters instead of a structured approach based on a metric (i.e. “importance” used in neural network pruning literature)? In my opinion, the introduction of additional stochasticity can lead to more obfuscation and consequently, harder interpretability of the results. Trying to remove only a half of the parameters seems to not give much insight into the studied problem. Additional experiments with different portions of network being zeroed (even with stochastic removal) would help to see whether some pattern arises with respect to the weight zeroing.</a:t>
            </a:r>
          </a:p>
        </p:txBody>
      </p:sp>
      <p:sp>
        <p:nvSpPr>
          <p:cNvPr id="4" name="Slide Number Placeholder 3">
            <a:extLst>
              <a:ext uri="{FF2B5EF4-FFF2-40B4-BE49-F238E27FC236}">
                <a16:creationId xmlns:a16="http://schemas.microsoft.com/office/drawing/2014/main" id="{D61D51CE-0DD1-96B4-F2D6-1302A3FE68A6}"/>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D57F1E4F-1CFF-5643-939E-217C01CDF565}" type="slidenum">
              <a:rPr lang="en-US" smtClean="0"/>
              <a:pPr>
                <a:lnSpc>
                  <a:spcPct val="90000"/>
                </a:lnSpc>
                <a:spcAft>
                  <a:spcPts val="600"/>
                </a:spcAft>
              </a:pPr>
              <a:t>32</a:t>
            </a:fld>
            <a:endParaRPr lang="en-US"/>
          </a:p>
        </p:txBody>
      </p:sp>
    </p:spTree>
    <p:extLst>
      <p:ext uri="{BB962C8B-B14F-4D97-AF65-F5344CB8AC3E}">
        <p14:creationId xmlns:p14="http://schemas.microsoft.com/office/powerpoint/2010/main" val="1678420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0C4D0-C9B9-4B54-28D1-D1ADAF38A8FC}"/>
              </a:ext>
            </a:extLst>
          </p:cNvPr>
          <p:cNvSpPr>
            <a:spLocks noGrp="1"/>
          </p:cNvSpPr>
          <p:nvPr>
            <p:ph type="title"/>
          </p:nvPr>
        </p:nvSpPr>
        <p:spPr>
          <a:xfrm>
            <a:off x="2231136" y="467418"/>
            <a:ext cx="7729728" cy="1188720"/>
          </a:xfrm>
          <a:solidFill>
            <a:srgbClr val="FFFFFF"/>
          </a:solidFill>
        </p:spPr>
        <p:txBody>
          <a:bodyPr>
            <a:normAutofit/>
          </a:bodyPr>
          <a:lstStyle/>
          <a:p>
            <a:r>
              <a:rPr lang="en-US" dirty="0"/>
              <a:t>Question</a:t>
            </a:r>
          </a:p>
        </p:txBody>
      </p:sp>
      <p:sp>
        <p:nvSpPr>
          <p:cNvPr id="19" name="Content Placeholder 2">
            <a:extLst>
              <a:ext uri="{FF2B5EF4-FFF2-40B4-BE49-F238E27FC236}">
                <a16:creationId xmlns:a16="http://schemas.microsoft.com/office/drawing/2014/main" id="{9A021747-9A23-B4F1-A8FA-B26B0728864E}"/>
              </a:ext>
            </a:extLst>
          </p:cNvPr>
          <p:cNvSpPr>
            <a:spLocks noGrp="1"/>
          </p:cNvSpPr>
          <p:nvPr>
            <p:ph idx="1"/>
          </p:nvPr>
        </p:nvSpPr>
        <p:spPr>
          <a:xfrm>
            <a:off x="1706062" y="2291262"/>
            <a:ext cx="8779512" cy="2879256"/>
          </a:xfrm>
        </p:spPr>
        <p:txBody>
          <a:bodyPr>
            <a:normAutofit/>
          </a:bodyPr>
          <a:lstStyle/>
          <a:p>
            <a:r>
              <a:rPr lang="en-ID" b="1" dirty="0"/>
              <a:t>The student mentions that the lower performance of </a:t>
            </a:r>
            <a:r>
              <a:rPr lang="en-ID" b="1" dirty="0" err="1"/>
              <a:t>zsbert</a:t>
            </a:r>
            <a:r>
              <a:rPr lang="en-ID" b="1" dirty="0"/>
              <a:t> (compared to </a:t>
            </a:r>
            <a:r>
              <a:rPr lang="en-ID" b="1" dirty="0" err="1"/>
              <a:t>zbert</a:t>
            </a:r>
            <a:r>
              <a:rPr lang="en-ID" b="1" dirty="0"/>
              <a:t>) is a result of breaking the pretrained layer normalization. Did the student consider unfreezing and fine-tuning the layer-norm trainable parameters to readjust to the dimension reduction?</a:t>
            </a:r>
          </a:p>
        </p:txBody>
      </p:sp>
      <p:sp>
        <p:nvSpPr>
          <p:cNvPr id="4" name="Slide Number Placeholder 3">
            <a:extLst>
              <a:ext uri="{FF2B5EF4-FFF2-40B4-BE49-F238E27FC236}">
                <a16:creationId xmlns:a16="http://schemas.microsoft.com/office/drawing/2014/main" id="{D61D51CE-0DD1-96B4-F2D6-1302A3FE68A6}"/>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D57F1E4F-1CFF-5643-939E-217C01CDF565}" type="slidenum">
              <a:rPr lang="en-US" smtClean="0"/>
              <a:pPr>
                <a:lnSpc>
                  <a:spcPct val="90000"/>
                </a:lnSpc>
                <a:spcAft>
                  <a:spcPts val="600"/>
                </a:spcAft>
              </a:pPr>
              <a:t>33</a:t>
            </a:fld>
            <a:endParaRPr lang="en-US"/>
          </a:p>
        </p:txBody>
      </p:sp>
    </p:spTree>
    <p:extLst>
      <p:ext uri="{BB962C8B-B14F-4D97-AF65-F5344CB8AC3E}">
        <p14:creationId xmlns:p14="http://schemas.microsoft.com/office/powerpoint/2010/main" val="34813566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0C4D0-C9B9-4B54-28D1-D1ADAF38A8FC}"/>
              </a:ext>
            </a:extLst>
          </p:cNvPr>
          <p:cNvSpPr>
            <a:spLocks noGrp="1"/>
          </p:cNvSpPr>
          <p:nvPr>
            <p:ph type="title"/>
          </p:nvPr>
        </p:nvSpPr>
        <p:spPr>
          <a:xfrm>
            <a:off x="2231136" y="467418"/>
            <a:ext cx="7729728" cy="1188720"/>
          </a:xfrm>
          <a:solidFill>
            <a:srgbClr val="FFFFFF"/>
          </a:solidFill>
        </p:spPr>
        <p:txBody>
          <a:bodyPr>
            <a:normAutofit/>
          </a:bodyPr>
          <a:lstStyle/>
          <a:p>
            <a:r>
              <a:rPr lang="en-US" dirty="0"/>
              <a:t>Question</a:t>
            </a:r>
          </a:p>
        </p:txBody>
      </p:sp>
      <p:sp>
        <p:nvSpPr>
          <p:cNvPr id="19" name="Content Placeholder 2">
            <a:extLst>
              <a:ext uri="{FF2B5EF4-FFF2-40B4-BE49-F238E27FC236}">
                <a16:creationId xmlns:a16="http://schemas.microsoft.com/office/drawing/2014/main" id="{9A021747-9A23-B4F1-A8FA-B26B0728864E}"/>
              </a:ext>
            </a:extLst>
          </p:cNvPr>
          <p:cNvSpPr>
            <a:spLocks noGrp="1"/>
          </p:cNvSpPr>
          <p:nvPr>
            <p:ph idx="1"/>
          </p:nvPr>
        </p:nvSpPr>
        <p:spPr>
          <a:xfrm>
            <a:off x="1706062" y="2291262"/>
            <a:ext cx="8779512" cy="2879256"/>
          </a:xfrm>
        </p:spPr>
        <p:txBody>
          <a:bodyPr>
            <a:normAutofit/>
          </a:bodyPr>
          <a:lstStyle/>
          <a:p>
            <a:r>
              <a:rPr lang="en-ID" b="1" dirty="0"/>
              <a:t>In the conclusion the student claims “We further show that even with random fixed weights in the main part of the model, the adapters and cross-attention can recover and achieve performance similar to one of the baseline models (the baseline 2M model).”, however, I would argue that the adapter model benefits from being trained on in-domain IWSLT data (the comparable baseline model used IWSLT+WMT dataset). Can the student refute this argument?</a:t>
            </a:r>
          </a:p>
        </p:txBody>
      </p:sp>
      <p:sp>
        <p:nvSpPr>
          <p:cNvPr id="4" name="Slide Number Placeholder 3">
            <a:extLst>
              <a:ext uri="{FF2B5EF4-FFF2-40B4-BE49-F238E27FC236}">
                <a16:creationId xmlns:a16="http://schemas.microsoft.com/office/drawing/2014/main" id="{D61D51CE-0DD1-96B4-F2D6-1302A3FE68A6}"/>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D57F1E4F-1CFF-5643-939E-217C01CDF565}" type="slidenum">
              <a:rPr lang="en-US" smtClean="0"/>
              <a:pPr>
                <a:lnSpc>
                  <a:spcPct val="90000"/>
                </a:lnSpc>
                <a:spcAft>
                  <a:spcPts val="600"/>
                </a:spcAft>
              </a:pPr>
              <a:t>34</a:t>
            </a:fld>
            <a:endParaRPr lang="en-US"/>
          </a:p>
        </p:txBody>
      </p:sp>
    </p:spTree>
    <p:extLst>
      <p:ext uri="{BB962C8B-B14F-4D97-AF65-F5344CB8AC3E}">
        <p14:creationId xmlns:p14="http://schemas.microsoft.com/office/powerpoint/2010/main" val="31871712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0C4D0-C9B9-4B54-28D1-D1ADAF38A8FC}"/>
              </a:ext>
            </a:extLst>
          </p:cNvPr>
          <p:cNvSpPr>
            <a:spLocks noGrp="1"/>
          </p:cNvSpPr>
          <p:nvPr>
            <p:ph type="title"/>
          </p:nvPr>
        </p:nvSpPr>
        <p:spPr>
          <a:xfrm>
            <a:off x="2231136" y="467418"/>
            <a:ext cx="7729728" cy="1188720"/>
          </a:xfrm>
          <a:solidFill>
            <a:srgbClr val="FFFFFF"/>
          </a:solidFill>
        </p:spPr>
        <p:txBody>
          <a:bodyPr>
            <a:normAutofit/>
          </a:bodyPr>
          <a:lstStyle/>
          <a:p>
            <a:r>
              <a:rPr lang="en-US" dirty="0"/>
              <a:t>Question</a:t>
            </a:r>
          </a:p>
        </p:txBody>
      </p:sp>
      <p:sp>
        <p:nvSpPr>
          <p:cNvPr id="19" name="Content Placeholder 2">
            <a:extLst>
              <a:ext uri="{FF2B5EF4-FFF2-40B4-BE49-F238E27FC236}">
                <a16:creationId xmlns:a16="http://schemas.microsoft.com/office/drawing/2014/main" id="{9A021747-9A23-B4F1-A8FA-B26B0728864E}"/>
              </a:ext>
            </a:extLst>
          </p:cNvPr>
          <p:cNvSpPr>
            <a:spLocks noGrp="1"/>
          </p:cNvSpPr>
          <p:nvPr>
            <p:ph idx="1"/>
          </p:nvPr>
        </p:nvSpPr>
        <p:spPr>
          <a:xfrm>
            <a:off x="1706062" y="2291262"/>
            <a:ext cx="8779512" cy="2879256"/>
          </a:xfrm>
        </p:spPr>
        <p:txBody>
          <a:bodyPr>
            <a:normAutofit/>
          </a:bodyPr>
          <a:lstStyle/>
          <a:p>
            <a:r>
              <a:rPr lang="en-ID" b="1" dirty="0"/>
              <a:t>In the experiments with only encoder or decoder initialized with pre-trained BERT model, it would make sense to unfreeze the randomly initialized part of the model (that is, only the pre-trained BERT parameters are frozen) since it should lead to better overall results. Is there a reason why these experiments were excluded by the student?</a:t>
            </a:r>
          </a:p>
        </p:txBody>
      </p:sp>
      <p:sp>
        <p:nvSpPr>
          <p:cNvPr id="4" name="Slide Number Placeholder 3">
            <a:extLst>
              <a:ext uri="{FF2B5EF4-FFF2-40B4-BE49-F238E27FC236}">
                <a16:creationId xmlns:a16="http://schemas.microsoft.com/office/drawing/2014/main" id="{D61D51CE-0DD1-96B4-F2D6-1302A3FE68A6}"/>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D57F1E4F-1CFF-5643-939E-217C01CDF565}" type="slidenum">
              <a:rPr lang="en-US" smtClean="0"/>
              <a:pPr>
                <a:lnSpc>
                  <a:spcPct val="90000"/>
                </a:lnSpc>
                <a:spcAft>
                  <a:spcPts val="600"/>
                </a:spcAft>
              </a:pPr>
              <a:t>35</a:t>
            </a:fld>
            <a:endParaRPr lang="en-US"/>
          </a:p>
        </p:txBody>
      </p:sp>
    </p:spTree>
    <p:extLst>
      <p:ext uri="{BB962C8B-B14F-4D97-AF65-F5344CB8AC3E}">
        <p14:creationId xmlns:p14="http://schemas.microsoft.com/office/powerpoint/2010/main" val="4660942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439848-44C3-93DA-26AF-75511FAF2737}"/>
              </a:ext>
            </a:extLst>
          </p:cNvPr>
          <p:cNvSpPr>
            <a:spLocks noGrp="1"/>
          </p:cNvSpPr>
          <p:nvPr>
            <p:ph type="sldNum" sz="quarter" idx="12"/>
          </p:nvPr>
        </p:nvSpPr>
        <p:spPr/>
        <p:txBody>
          <a:bodyPr/>
          <a:lstStyle/>
          <a:p>
            <a:fld id="{D57F1E4F-1CFF-5643-939E-217C01CDF565}" type="slidenum">
              <a:rPr lang="en-US" smtClean="0"/>
              <a:pPr/>
              <a:t>36</a:t>
            </a:fld>
            <a:endParaRPr lang="en-US" dirty="0"/>
          </a:p>
        </p:txBody>
      </p:sp>
      <p:sp>
        <p:nvSpPr>
          <p:cNvPr id="3" name="TextBox 2">
            <a:extLst>
              <a:ext uri="{FF2B5EF4-FFF2-40B4-BE49-F238E27FC236}">
                <a16:creationId xmlns:a16="http://schemas.microsoft.com/office/drawing/2014/main" id="{4382B228-EA5F-F6C2-E12E-478D5350AB69}"/>
              </a:ext>
            </a:extLst>
          </p:cNvPr>
          <p:cNvSpPr txBox="1"/>
          <p:nvPr/>
        </p:nvSpPr>
        <p:spPr>
          <a:xfrm>
            <a:off x="289250" y="242595"/>
            <a:ext cx="10077060" cy="4401205"/>
          </a:xfrm>
          <a:prstGeom prst="rect">
            <a:avLst/>
          </a:prstGeom>
          <a:noFill/>
        </p:spPr>
        <p:txBody>
          <a:bodyPr wrap="square" rtlCol="0">
            <a:spAutoFit/>
          </a:bodyPr>
          <a:lstStyle/>
          <a:p>
            <a:r>
              <a:rPr lang="en-ID" sz="2000" b="1" dirty="0"/>
              <a:t>The student suggests creating three different datasets to study how much the additional data affect pre-training performance: IWSLT, IWSLT+WMT500k and IWSLT+WMT2M. Is there a reason for mixing the in-domain IWSLT data with general-domain WMT dataset? Did the student consider studying the data volume effects strictly in a general domain settings (or in-domain, if there was a larger volume of IWSLT data available)?</a:t>
            </a:r>
          </a:p>
          <a:p>
            <a:endParaRPr lang="en-ID" sz="2000" dirty="0"/>
          </a:p>
          <a:p>
            <a:r>
              <a:rPr lang="en-US" sz="2000" dirty="0"/>
              <a:t>It is intentional that we bring out-of-domain data as a part of our training process. We would like to see the model’s reaction to the difference in the data distribution. We can see from the baseline that when we train with the mixed data where the amount of out-of-domain data overwhelm the in-domain data (2M), the model face difficulties and may need more time to eventually reach similar performance than the other baselines. If we assume the same difficulties exist during the pre-training then it is possible that the adapters can help to efficiently leverage the information and eventually able to help in gaining better performance during fine-tuning.</a:t>
            </a:r>
          </a:p>
        </p:txBody>
      </p:sp>
    </p:spTree>
    <p:extLst>
      <p:ext uri="{BB962C8B-B14F-4D97-AF65-F5344CB8AC3E}">
        <p14:creationId xmlns:p14="http://schemas.microsoft.com/office/powerpoint/2010/main" val="33364912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439848-44C3-93DA-26AF-75511FAF2737}"/>
              </a:ext>
            </a:extLst>
          </p:cNvPr>
          <p:cNvSpPr>
            <a:spLocks noGrp="1"/>
          </p:cNvSpPr>
          <p:nvPr>
            <p:ph type="sldNum" sz="quarter" idx="12"/>
          </p:nvPr>
        </p:nvSpPr>
        <p:spPr/>
        <p:txBody>
          <a:bodyPr/>
          <a:lstStyle/>
          <a:p>
            <a:fld id="{D57F1E4F-1CFF-5643-939E-217C01CDF565}" type="slidenum">
              <a:rPr lang="en-US" smtClean="0"/>
              <a:pPr/>
              <a:t>37</a:t>
            </a:fld>
            <a:endParaRPr lang="en-US" dirty="0"/>
          </a:p>
        </p:txBody>
      </p:sp>
      <p:sp>
        <p:nvSpPr>
          <p:cNvPr id="3" name="TextBox 2">
            <a:extLst>
              <a:ext uri="{FF2B5EF4-FFF2-40B4-BE49-F238E27FC236}">
                <a16:creationId xmlns:a16="http://schemas.microsoft.com/office/drawing/2014/main" id="{4382B228-EA5F-F6C2-E12E-478D5350AB69}"/>
              </a:ext>
            </a:extLst>
          </p:cNvPr>
          <p:cNvSpPr txBox="1"/>
          <p:nvPr/>
        </p:nvSpPr>
        <p:spPr>
          <a:xfrm>
            <a:off x="289250" y="242595"/>
            <a:ext cx="10077060" cy="4401205"/>
          </a:xfrm>
          <a:prstGeom prst="rect">
            <a:avLst/>
          </a:prstGeom>
          <a:noFill/>
        </p:spPr>
        <p:txBody>
          <a:bodyPr wrap="square" rtlCol="0">
            <a:spAutoFit/>
          </a:bodyPr>
          <a:lstStyle/>
          <a:p>
            <a:r>
              <a:rPr lang="en-ID" sz="2000" b="1" dirty="0"/>
              <a:t>In the parameter shuffling, zeroing and removal experiments, the student describes the operations with respect to rows and columns of the parameter matrices. This description is too vague - depending on the order of tensors in the operation (y = W x vs y = </a:t>
            </a:r>
            <a:r>
              <a:rPr lang="en-ID" sz="2000" b="1" dirty="0" err="1"/>
              <a:t>xW</a:t>
            </a:r>
            <a:r>
              <a:rPr lang="en-ID" sz="2000" b="1" dirty="0"/>
              <a:t> , x being input tensor and W parameter matrix), row/column modifications have different implications. A description with respect to the output tensor (y) would probably be more helpful.  In case of zeroing, does the operation imply zeroing values in certain positions of the resulting tensor y (in the example above) or just changing the values? In case of zeroing the embedding/output matrices, does the student zero whole vocabulary entries or just specific positions in every embedding vector?</a:t>
            </a:r>
          </a:p>
          <a:p>
            <a:endParaRPr lang="en-ID" sz="2000" dirty="0"/>
          </a:p>
          <a:p>
            <a:r>
              <a:rPr lang="en-ID" sz="2000" dirty="0"/>
              <a:t>In the case of zeroing, the operation modifies the original BERT matrices in the column-wise. Meaning that we modify the features on every neuron in a single layer. The same case also applied in the embedding vector, we do not remove/add vocabulary entries.</a:t>
            </a:r>
          </a:p>
        </p:txBody>
      </p:sp>
    </p:spTree>
    <p:extLst>
      <p:ext uri="{BB962C8B-B14F-4D97-AF65-F5344CB8AC3E}">
        <p14:creationId xmlns:p14="http://schemas.microsoft.com/office/powerpoint/2010/main" val="11469830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439848-44C3-93DA-26AF-75511FAF2737}"/>
              </a:ext>
            </a:extLst>
          </p:cNvPr>
          <p:cNvSpPr>
            <a:spLocks noGrp="1"/>
          </p:cNvSpPr>
          <p:nvPr>
            <p:ph type="sldNum" sz="quarter" idx="12"/>
          </p:nvPr>
        </p:nvSpPr>
        <p:spPr/>
        <p:txBody>
          <a:bodyPr/>
          <a:lstStyle/>
          <a:p>
            <a:fld id="{D57F1E4F-1CFF-5643-939E-217C01CDF565}" type="slidenum">
              <a:rPr lang="en-US" smtClean="0"/>
              <a:pPr/>
              <a:t>38</a:t>
            </a:fld>
            <a:endParaRPr lang="en-US" dirty="0"/>
          </a:p>
        </p:txBody>
      </p:sp>
      <p:sp>
        <p:nvSpPr>
          <p:cNvPr id="3" name="TextBox 2">
            <a:extLst>
              <a:ext uri="{FF2B5EF4-FFF2-40B4-BE49-F238E27FC236}">
                <a16:creationId xmlns:a16="http://schemas.microsoft.com/office/drawing/2014/main" id="{4382B228-EA5F-F6C2-E12E-478D5350AB69}"/>
              </a:ext>
            </a:extLst>
          </p:cNvPr>
          <p:cNvSpPr txBox="1"/>
          <p:nvPr/>
        </p:nvSpPr>
        <p:spPr>
          <a:xfrm>
            <a:off x="289250" y="242595"/>
            <a:ext cx="10077060" cy="6463308"/>
          </a:xfrm>
          <a:prstGeom prst="rect">
            <a:avLst/>
          </a:prstGeom>
          <a:noFill/>
        </p:spPr>
        <p:txBody>
          <a:bodyPr wrap="square" rtlCol="0">
            <a:spAutoFit/>
          </a:bodyPr>
          <a:lstStyle/>
          <a:p>
            <a:r>
              <a:rPr lang="en-ID" b="1" dirty="0"/>
              <a:t>The student shows that the model with adapters can partially “recover” even when the rest of the model parameters is randomly initialized and not updated. This is later further investigated by zeroing/removing half of the parameter values from the fixed part of Transformer. (1) Did the student consider also completely zeroing the whole fixed part of the Transformer (excluding input embeddings and output matrix) to see the sole contribution of adapters (and cross-attention layer) to translation quality (since the information can still flow through the identity function in residual connections)? (2) In addition, is there a reason for random removal/zeroing of parameters instead of a structured approach based on a metric (i.e. “importance” used in neural network pruning literature)? In my opinion, the introduction of additional stochasticity can lead to more obfuscation and consequently, harder interpretability of the results. Trying to remove only a half of the parameters seems to not give much insight into the studied problem. Additional experiments with different portions of network being zeroed (even with stochastic removal) would help to see whether some pattern arises with respect to the weight zeroing.</a:t>
            </a:r>
          </a:p>
          <a:p>
            <a:endParaRPr lang="en-ID" dirty="0"/>
          </a:p>
          <a:p>
            <a:r>
              <a:rPr lang="en-ID" dirty="0"/>
              <a:t>(1) We did not consider completely zeroing the whole fixed part of the Transformer as we are not sure if that would be “recoverable” even with adapters, since all the weights in the Transformer then become identical and very difficult to distinguish which part of the network is beneficial to “tune”</a:t>
            </a:r>
          </a:p>
          <a:p>
            <a:r>
              <a:rPr lang="en-ID" dirty="0"/>
              <a:t>(2) We do not consider structured approach that is mentioned as the purpose of using that is different from the goal in this thesis. Taking the “importance pruning” as an example, I assume that this to get the best weights in BERT and then further fine-tune it to even better the performance. While in this thesis, we want to understand the capability of the adapters themselves when faced with ”difficult” pre-trained models</a:t>
            </a:r>
          </a:p>
        </p:txBody>
      </p:sp>
    </p:spTree>
    <p:extLst>
      <p:ext uri="{BB962C8B-B14F-4D97-AF65-F5344CB8AC3E}">
        <p14:creationId xmlns:p14="http://schemas.microsoft.com/office/powerpoint/2010/main" val="34896451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439848-44C3-93DA-26AF-75511FAF2737}"/>
              </a:ext>
            </a:extLst>
          </p:cNvPr>
          <p:cNvSpPr>
            <a:spLocks noGrp="1"/>
          </p:cNvSpPr>
          <p:nvPr>
            <p:ph type="sldNum" sz="quarter" idx="12"/>
          </p:nvPr>
        </p:nvSpPr>
        <p:spPr/>
        <p:txBody>
          <a:bodyPr/>
          <a:lstStyle/>
          <a:p>
            <a:fld id="{D57F1E4F-1CFF-5643-939E-217C01CDF565}" type="slidenum">
              <a:rPr lang="en-US" smtClean="0"/>
              <a:pPr/>
              <a:t>39</a:t>
            </a:fld>
            <a:endParaRPr lang="en-US" dirty="0"/>
          </a:p>
        </p:txBody>
      </p:sp>
      <p:sp>
        <p:nvSpPr>
          <p:cNvPr id="3" name="TextBox 2">
            <a:extLst>
              <a:ext uri="{FF2B5EF4-FFF2-40B4-BE49-F238E27FC236}">
                <a16:creationId xmlns:a16="http://schemas.microsoft.com/office/drawing/2014/main" id="{4382B228-EA5F-F6C2-E12E-478D5350AB69}"/>
              </a:ext>
            </a:extLst>
          </p:cNvPr>
          <p:cNvSpPr txBox="1"/>
          <p:nvPr/>
        </p:nvSpPr>
        <p:spPr>
          <a:xfrm>
            <a:off x="289250" y="242595"/>
            <a:ext cx="10077060" cy="2862322"/>
          </a:xfrm>
          <a:prstGeom prst="rect">
            <a:avLst/>
          </a:prstGeom>
          <a:noFill/>
        </p:spPr>
        <p:txBody>
          <a:bodyPr wrap="square" rtlCol="0">
            <a:spAutoFit/>
          </a:bodyPr>
          <a:lstStyle/>
          <a:p>
            <a:r>
              <a:rPr lang="en-ID" sz="2000" b="1" dirty="0"/>
              <a:t>The student mentions that the lower performance of </a:t>
            </a:r>
            <a:r>
              <a:rPr lang="en-ID" sz="2000" b="1" dirty="0" err="1"/>
              <a:t>zsbert</a:t>
            </a:r>
            <a:r>
              <a:rPr lang="en-ID" sz="2000" b="1" dirty="0"/>
              <a:t> (compared to </a:t>
            </a:r>
            <a:r>
              <a:rPr lang="en-ID" sz="2000" b="1" dirty="0" err="1"/>
              <a:t>zbert</a:t>
            </a:r>
            <a:r>
              <a:rPr lang="en-ID" sz="2000" b="1" dirty="0"/>
              <a:t>) is a result of breaking the pretrained layer normalization. Did the student consider unfreezing and fine-tuning the layer-norm trainable parameters to readjust to the dimension reduction?</a:t>
            </a:r>
          </a:p>
          <a:p>
            <a:endParaRPr lang="en-ID" sz="2000" dirty="0"/>
          </a:p>
          <a:p>
            <a:r>
              <a:rPr lang="en-ID" sz="2000" dirty="0"/>
              <a:t>We did not consider unfreezing and fine-tuning the layer-norm as we want to isolate the experiments by not modifying the original network. We consider this as a further “challenge” for the adapters to recover damaged pre-trained models while also trying to achieve the most optimal results.</a:t>
            </a:r>
          </a:p>
        </p:txBody>
      </p:sp>
    </p:spTree>
    <p:extLst>
      <p:ext uri="{BB962C8B-B14F-4D97-AF65-F5344CB8AC3E}">
        <p14:creationId xmlns:p14="http://schemas.microsoft.com/office/powerpoint/2010/main" val="1567202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83C1D-E855-9A7F-DDC9-70F11CCA6FC0}"/>
              </a:ext>
            </a:extLst>
          </p:cNvPr>
          <p:cNvSpPr>
            <a:spLocks noGrp="1"/>
          </p:cNvSpPr>
          <p:nvPr>
            <p:ph type="title"/>
          </p:nvPr>
        </p:nvSpPr>
        <p:spPr/>
        <p:txBody>
          <a:bodyPr/>
          <a:lstStyle/>
          <a:p>
            <a:r>
              <a:rPr lang="en-US" dirty="0"/>
              <a:t>goals</a:t>
            </a:r>
          </a:p>
        </p:txBody>
      </p:sp>
      <p:sp>
        <p:nvSpPr>
          <p:cNvPr id="4" name="Slide Number Placeholder 3">
            <a:extLst>
              <a:ext uri="{FF2B5EF4-FFF2-40B4-BE49-F238E27FC236}">
                <a16:creationId xmlns:a16="http://schemas.microsoft.com/office/drawing/2014/main" id="{22CA680F-27DC-52E5-FAFB-8D89B39C4A1F}"/>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
        <p:nvSpPr>
          <p:cNvPr id="5" name="Content Placeholder 2">
            <a:extLst>
              <a:ext uri="{FF2B5EF4-FFF2-40B4-BE49-F238E27FC236}">
                <a16:creationId xmlns:a16="http://schemas.microsoft.com/office/drawing/2014/main" id="{FF0F6EEA-697E-A665-F13E-3C94264EF1F3}"/>
              </a:ext>
            </a:extLst>
          </p:cNvPr>
          <p:cNvSpPr txBox="1">
            <a:spLocks/>
          </p:cNvSpPr>
          <p:nvPr/>
        </p:nvSpPr>
        <p:spPr>
          <a:xfrm>
            <a:off x="850860" y="3149355"/>
            <a:ext cx="10490279" cy="53487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457200" indent="-457200">
              <a:buFont typeface="+mj-lt"/>
              <a:buAutoNum type="arabicPeriod"/>
            </a:pPr>
            <a:r>
              <a:rPr lang="en-ID" sz="2200" dirty="0"/>
              <a:t>Investigate the quality of pre-trained models when fine-tuned with adapters</a:t>
            </a:r>
          </a:p>
          <a:p>
            <a:pPr marL="457200" indent="-457200">
              <a:buFont typeface="+mj-lt"/>
              <a:buAutoNum type="arabicPeriod" startAt="2"/>
            </a:pPr>
            <a:endParaRPr lang="en-ID" sz="2200" dirty="0"/>
          </a:p>
        </p:txBody>
      </p:sp>
      <p:sp>
        <p:nvSpPr>
          <p:cNvPr id="9" name="Title 1">
            <a:extLst>
              <a:ext uri="{FF2B5EF4-FFF2-40B4-BE49-F238E27FC236}">
                <a16:creationId xmlns:a16="http://schemas.microsoft.com/office/drawing/2014/main" id="{D066148B-6DBF-A9C5-6347-277E296460A7}"/>
              </a:ext>
            </a:extLst>
          </p:cNvPr>
          <p:cNvSpPr txBox="1">
            <a:spLocks/>
          </p:cNvSpPr>
          <p:nvPr/>
        </p:nvSpPr>
        <p:spPr bwMode="black">
          <a:xfrm>
            <a:off x="3414532" y="2484324"/>
            <a:ext cx="5636871" cy="491789"/>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1800" dirty="0"/>
              <a:t>QUALITY OF PRE-TRAINED MODELS</a:t>
            </a:r>
          </a:p>
        </p:txBody>
      </p:sp>
      <p:sp>
        <p:nvSpPr>
          <p:cNvPr id="10" name="Title 1">
            <a:extLst>
              <a:ext uri="{FF2B5EF4-FFF2-40B4-BE49-F238E27FC236}">
                <a16:creationId xmlns:a16="http://schemas.microsoft.com/office/drawing/2014/main" id="{EC7FA6C8-E4D5-99D0-FF9B-6DD79E0295B4}"/>
              </a:ext>
            </a:extLst>
          </p:cNvPr>
          <p:cNvSpPr txBox="1">
            <a:spLocks/>
          </p:cNvSpPr>
          <p:nvPr/>
        </p:nvSpPr>
        <p:spPr bwMode="black">
          <a:xfrm>
            <a:off x="3414532" y="3870762"/>
            <a:ext cx="5636871" cy="491789"/>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1800" dirty="0"/>
              <a:t>EFFECTIVENESS OF ADAPTERS</a:t>
            </a:r>
          </a:p>
        </p:txBody>
      </p:sp>
      <p:sp>
        <p:nvSpPr>
          <p:cNvPr id="13" name="Content Placeholder 2">
            <a:extLst>
              <a:ext uri="{FF2B5EF4-FFF2-40B4-BE49-F238E27FC236}">
                <a16:creationId xmlns:a16="http://schemas.microsoft.com/office/drawing/2014/main" id="{54DBEC8F-38B6-1746-E3EF-FA1B1637E474}"/>
              </a:ext>
            </a:extLst>
          </p:cNvPr>
          <p:cNvSpPr txBox="1">
            <a:spLocks/>
          </p:cNvSpPr>
          <p:nvPr/>
        </p:nvSpPr>
        <p:spPr>
          <a:xfrm>
            <a:off x="850859" y="4549081"/>
            <a:ext cx="10490279" cy="3337677"/>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457200" indent="-457200">
              <a:buFont typeface="+mj-lt"/>
              <a:buAutoNum type="arabicPeriod" startAt="2"/>
            </a:pPr>
            <a:r>
              <a:rPr lang="en-ID" sz="2200" dirty="0"/>
              <a:t>Investigate the importance of adapters in encoder or decoder</a:t>
            </a:r>
          </a:p>
          <a:p>
            <a:pPr marL="457200" indent="-457200">
              <a:buFont typeface="+mj-lt"/>
              <a:buAutoNum type="arabicPeriod" startAt="2"/>
            </a:pPr>
            <a:r>
              <a:rPr lang="en-ID" sz="2200" dirty="0"/>
              <a:t>Investigate the importance of the actual weights in the pre-trained models when fine-tuned with adapters</a:t>
            </a:r>
          </a:p>
          <a:p>
            <a:pPr marL="457200" indent="-457200">
              <a:buFont typeface="+mj-lt"/>
              <a:buAutoNum type="arabicPeriod" startAt="2"/>
            </a:pPr>
            <a:r>
              <a:rPr lang="en-ID" sz="2200" dirty="0"/>
              <a:t>Investigate techniques to reduce the original pre-trained BERT model size when fine-tuned with adapters</a:t>
            </a:r>
          </a:p>
          <a:p>
            <a:pPr marL="457200" indent="-457200">
              <a:buFont typeface="+mj-lt"/>
              <a:buAutoNum type="arabicPeriod" startAt="2"/>
            </a:pPr>
            <a:endParaRPr lang="en-ID" sz="2200" dirty="0"/>
          </a:p>
          <a:p>
            <a:pPr marL="457200" indent="-457200">
              <a:buFont typeface="+mj-lt"/>
              <a:buAutoNum type="arabicPeriod" startAt="2"/>
            </a:pPr>
            <a:endParaRPr lang="en-ID" sz="2200" dirty="0"/>
          </a:p>
        </p:txBody>
      </p:sp>
    </p:spTree>
    <p:extLst>
      <p:ext uri="{BB962C8B-B14F-4D97-AF65-F5344CB8AC3E}">
        <p14:creationId xmlns:p14="http://schemas.microsoft.com/office/powerpoint/2010/main" val="898600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439848-44C3-93DA-26AF-75511FAF2737}"/>
              </a:ext>
            </a:extLst>
          </p:cNvPr>
          <p:cNvSpPr>
            <a:spLocks noGrp="1"/>
          </p:cNvSpPr>
          <p:nvPr>
            <p:ph type="sldNum" sz="quarter" idx="12"/>
          </p:nvPr>
        </p:nvSpPr>
        <p:spPr/>
        <p:txBody>
          <a:bodyPr/>
          <a:lstStyle/>
          <a:p>
            <a:fld id="{D57F1E4F-1CFF-5643-939E-217C01CDF565}" type="slidenum">
              <a:rPr lang="en-US" smtClean="0"/>
              <a:pPr/>
              <a:t>40</a:t>
            </a:fld>
            <a:endParaRPr lang="en-US" dirty="0"/>
          </a:p>
        </p:txBody>
      </p:sp>
      <p:sp>
        <p:nvSpPr>
          <p:cNvPr id="3" name="TextBox 2">
            <a:extLst>
              <a:ext uri="{FF2B5EF4-FFF2-40B4-BE49-F238E27FC236}">
                <a16:creationId xmlns:a16="http://schemas.microsoft.com/office/drawing/2014/main" id="{4382B228-EA5F-F6C2-E12E-478D5350AB69}"/>
              </a:ext>
            </a:extLst>
          </p:cNvPr>
          <p:cNvSpPr txBox="1"/>
          <p:nvPr/>
        </p:nvSpPr>
        <p:spPr>
          <a:xfrm>
            <a:off x="289250" y="242595"/>
            <a:ext cx="10077060" cy="5324535"/>
          </a:xfrm>
          <a:prstGeom prst="rect">
            <a:avLst/>
          </a:prstGeom>
          <a:noFill/>
        </p:spPr>
        <p:txBody>
          <a:bodyPr wrap="square" rtlCol="0">
            <a:spAutoFit/>
          </a:bodyPr>
          <a:lstStyle/>
          <a:p>
            <a:r>
              <a:rPr lang="en-ID" sz="2000" b="1" dirty="0"/>
              <a:t>In the conclusion the student claims “We further show that even with random fixed weights in the main part of the model, the adapters and cross-attention can recover and achieve performance similar to one of the baseline models (the baseline 2M model).”, however, I would argue that the adapter model benefits from being trained on in-domain IWSLT data (the comparable baseline model used IWSLT+WMT dataset). Can the student refute this argument?</a:t>
            </a:r>
          </a:p>
          <a:p>
            <a:endParaRPr lang="en-ID" sz="2000" dirty="0"/>
          </a:p>
          <a:p>
            <a:r>
              <a:rPr lang="en-ID" sz="2000" dirty="0"/>
              <a:t>It is correct that by fine-tuning the random on in-domain IWSLT data we can achieve similar performance as the baseline 2M model. I would like to propose interpreting the result from different perspective: By showing that fine-tuning adapters with a complete random pre-trained model could achieve a decent performance, there might be some information within the network (other than the weights) that the adapters can use. We can use this as a benchmark to explore other types of pre-trained models that is simpler to create. For example, can we derive an architecture that is less complex than BERT but easier for the adapters to adapt? Maybe instead of tuning the weights of the model, we are now tuning the architecture (or flow of information within the network). That might be cheaper as we are not updating hundreds of millions/billions of parameters.</a:t>
            </a:r>
          </a:p>
        </p:txBody>
      </p:sp>
    </p:spTree>
    <p:extLst>
      <p:ext uri="{BB962C8B-B14F-4D97-AF65-F5344CB8AC3E}">
        <p14:creationId xmlns:p14="http://schemas.microsoft.com/office/powerpoint/2010/main" val="10920386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439848-44C3-93DA-26AF-75511FAF2737}"/>
              </a:ext>
            </a:extLst>
          </p:cNvPr>
          <p:cNvSpPr>
            <a:spLocks noGrp="1"/>
          </p:cNvSpPr>
          <p:nvPr>
            <p:ph type="sldNum" sz="quarter" idx="12"/>
          </p:nvPr>
        </p:nvSpPr>
        <p:spPr/>
        <p:txBody>
          <a:bodyPr/>
          <a:lstStyle/>
          <a:p>
            <a:fld id="{D57F1E4F-1CFF-5643-939E-217C01CDF565}" type="slidenum">
              <a:rPr lang="en-US" smtClean="0"/>
              <a:pPr/>
              <a:t>41</a:t>
            </a:fld>
            <a:endParaRPr lang="en-US" dirty="0"/>
          </a:p>
        </p:txBody>
      </p:sp>
      <p:sp>
        <p:nvSpPr>
          <p:cNvPr id="3" name="TextBox 2">
            <a:extLst>
              <a:ext uri="{FF2B5EF4-FFF2-40B4-BE49-F238E27FC236}">
                <a16:creationId xmlns:a16="http://schemas.microsoft.com/office/drawing/2014/main" id="{4382B228-EA5F-F6C2-E12E-478D5350AB69}"/>
              </a:ext>
            </a:extLst>
          </p:cNvPr>
          <p:cNvSpPr txBox="1"/>
          <p:nvPr/>
        </p:nvSpPr>
        <p:spPr>
          <a:xfrm>
            <a:off x="289250" y="242595"/>
            <a:ext cx="10077060" cy="3170099"/>
          </a:xfrm>
          <a:prstGeom prst="rect">
            <a:avLst/>
          </a:prstGeom>
          <a:noFill/>
        </p:spPr>
        <p:txBody>
          <a:bodyPr wrap="square" rtlCol="0">
            <a:spAutoFit/>
          </a:bodyPr>
          <a:lstStyle/>
          <a:p>
            <a:r>
              <a:rPr lang="en-ID" sz="2000" b="1" dirty="0"/>
              <a:t>In the experiments with only encoder or decoder initialized with pre-trained BERT model, it would make sense to unfreeze the randomly initialized part of the model (that is, only the pre-trained BERT parameters are frozen) since it should lead to better overall results. Is there a reason why these experiments were excluded by the student?</a:t>
            </a:r>
          </a:p>
          <a:p>
            <a:endParaRPr lang="en-ID" sz="2000" dirty="0"/>
          </a:p>
          <a:p>
            <a:r>
              <a:rPr lang="en-ID" sz="2000" dirty="0"/>
              <a:t>I agree that it is make sense to unfreeze that part to achieve better performance. However, our goal is to see the behaviour of the adapters and the contribution they bring when one of the components is defected. Therefore, we limit the scope of our experiments by not modifying the pre-trained model.</a:t>
            </a:r>
          </a:p>
        </p:txBody>
      </p:sp>
    </p:spTree>
    <p:extLst>
      <p:ext uri="{BB962C8B-B14F-4D97-AF65-F5344CB8AC3E}">
        <p14:creationId xmlns:p14="http://schemas.microsoft.com/office/powerpoint/2010/main" val="30865616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AB209-6FEF-2568-3D8D-FD424BE8EFFE}"/>
              </a:ext>
            </a:extLst>
          </p:cNvPr>
          <p:cNvSpPr>
            <a:spLocks noGrp="1"/>
          </p:cNvSpPr>
          <p:nvPr>
            <p:ph type="ctrTitle"/>
          </p:nvPr>
        </p:nvSpPr>
        <p:spPr/>
        <p:txBody>
          <a:bodyPr/>
          <a:lstStyle/>
          <a:p>
            <a:r>
              <a:rPr lang="en-US" dirty="0"/>
              <a:t>Extra slides</a:t>
            </a:r>
          </a:p>
        </p:txBody>
      </p:sp>
      <p:sp>
        <p:nvSpPr>
          <p:cNvPr id="4" name="Slide Number Placeholder 3">
            <a:extLst>
              <a:ext uri="{FF2B5EF4-FFF2-40B4-BE49-F238E27FC236}">
                <a16:creationId xmlns:a16="http://schemas.microsoft.com/office/drawing/2014/main" id="{542249B3-6C00-48AE-6A99-821CDF86AD5E}"/>
              </a:ext>
            </a:extLst>
          </p:cNvPr>
          <p:cNvSpPr>
            <a:spLocks noGrp="1"/>
          </p:cNvSpPr>
          <p:nvPr>
            <p:ph type="sldNum" sz="quarter" idx="12"/>
          </p:nvPr>
        </p:nvSpPr>
        <p:spPr/>
        <p:txBody>
          <a:bodyPr/>
          <a:lstStyle/>
          <a:p>
            <a:fld id="{D57F1E4F-1CFF-5643-939E-217C01CDF565}" type="slidenum">
              <a:rPr lang="en-US" smtClean="0"/>
              <a:pPr/>
              <a:t>42</a:t>
            </a:fld>
            <a:endParaRPr lang="en-US" dirty="0"/>
          </a:p>
        </p:txBody>
      </p:sp>
    </p:spTree>
    <p:extLst>
      <p:ext uri="{BB962C8B-B14F-4D97-AF65-F5344CB8AC3E}">
        <p14:creationId xmlns:p14="http://schemas.microsoft.com/office/powerpoint/2010/main" val="3907093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2AD7556-C90D-4946-8E4E-1E79D5B3D2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BB0CC56-54B2-4AE0-87C5-296E78A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42815"/>
            <a:ext cx="12192000" cy="26151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10864A-EAF6-31ED-A29C-7DDC3CC1BA71}"/>
              </a:ext>
            </a:extLst>
          </p:cNvPr>
          <p:cNvSpPr>
            <a:spLocks noGrp="1"/>
          </p:cNvSpPr>
          <p:nvPr>
            <p:ph type="title"/>
          </p:nvPr>
        </p:nvSpPr>
        <p:spPr>
          <a:xfrm>
            <a:off x="1600200" y="3418891"/>
            <a:ext cx="8991600" cy="1645920"/>
          </a:xfrm>
        </p:spPr>
        <p:txBody>
          <a:bodyPr vert="horz" lIns="274320" tIns="182880" rIns="274320" bIns="182880" rtlCol="0" anchor="ctr" anchorCtr="1">
            <a:normAutofit/>
          </a:bodyPr>
          <a:lstStyle/>
          <a:p>
            <a:r>
              <a:rPr lang="en-US" dirty="0"/>
              <a:t>methodology</a:t>
            </a:r>
          </a:p>
        </p:txBody>
      </p:sp>
      <p:pic>
        <p:nvPicPr>
          <p:cNvPr id="8" name="Graphic 7" descr="Head with Gears">
            <a:extLst>
              <a:ext uri="{FF2B5EF4-FFF2-40B4-BE49-F238E27FC236}">
                <a16:creationId xmlns:a16="http://schemas.microsoft.com/office/drawing/2014/main" id="{892A72B8-40A9-B4E5-E578-C9D9925F131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67820" y="640079"/>
            <a:ext cx="2456360" cy="2456360"/>
          </a:xfrm>
          <a:prstGeom prst="rect">
            <a:avLst/>
          </a:prstGeom>
        </p:spPr>
      </p:pic>
      <p:sp>
        <p:nvSpPr>
          <p:cNvPr id="4" name="Slide Number Placeholder 3">
            <a:extLst>
              <a:ext uri="{FF2B5EF4-FFF2-40B4-BE49-F238E27FC236}">
                <a16:creationId xmlns:a16="http://schemas.microsoft.com/office/drawing/2014/main" id="{DD7DA16E-F1AD-8DB3-FC9D-504C794E7509}"/>
              </a:ext>
            </a:extLst>
          </p:cNvPr>
          <p:cNvSpPr>
            <a:spLocks noGrp="1"/>
          </p:cNvSpPr>
          <p:nvPr>
            <p:ph type="sldNum" sz="quarter" idx="12"/>
          </p:nvPr>
        </p:nvSpPr>
        <p:spPr>
          <a:xfrm>
            <a:off x="10758922" y="6217920"/>
            <a:ext cx="365760" cy="365760"/>
          </a:xfrm>
        </p:spPr>
        <p:txBody>
          <a:bodyPr vert="horz" lIns="18288" tIns="45720" rIns="18288" bIns="45720" rtlCol="0" anchor="ctr">
            <a:normAutofit/>
          </a:bodyPr>
          <a:lstStyle/>
          <a:p>
            <a:pPr>
              <a:lnSpc>
                <a:spcPct val="90000"/>
              </a:lnSpc>
              <a:spcAft>
                <a:spcPts val="600"/>
              </a:spcAft>
            </a:pPr>
            <a:fld id="{D57F1E4F-1CFF-5643-939E-217C01CDF565}" type="slidenum">
              <a:rPr lang="en-US" smtClean="0"/>
              <a:pPr>
                <a:lnSpc>
                  <a:spcPct val="90000"/>
                </a:lnSpc>
                <a:spcAft>
                  <a:spcPts val="600"/>
                </a:spcAft>
              </a:pPr>
              <a:t>5</a:t>
            </a:fld>
            <a:endParaRPr lang="en-US"/>
          </a:p>
        </p:txBody>
      </p:sp>
    </p:spTree>
    <p:extLst>
      <p:ext uri="{BB962C8B-B14F-4D97-AF65-F5344CB8AC3E}">
        <p14:creationId xmlns:p14="http://schemas.microsoft.com/office/powerpoint/2010/main" val="290233180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919EB-969F-FB4D-9285-60957C7C3562}"/>
              </a:ext>
            </a:extLst>
          </p:cNvPr>
          <p:cNvSpPr>
            <a:spLocks noGrp="1"/>
          </p:cNvSpPr>
          <p:nvPr>
            <p:ph type="title"/>
          </p:nvPr>
        </p:nvSpPr>
        <p:spPr/>
        <p:txBody>
          <a:bodyPr>
            <a:normAutofit/>
          </a:bodyPr>
          <a:lstStyle/>
          <a:p>
            <a:r>
              <a:rPr lang="en-US" altLang="ja-JP" dirty="0"/>
              <a:t>Adapter Module</a:t>
            </a:r>
            <a:br>
              <a:rPr lang="en-US" altLang="ja-JP" dirty="0"/>
            </a:br>
            <a:r>
              <a:rPr lang="en-US" altLang="ja-JP" dirty="0"/>
              <a:t>(Pfeiffer et al. 2020)</a:t>
            </a:r>
            <a:endParaRPr lang="en-US" dirty="0"/>
          </a:p>
        </p:txBody>
      </p:sp>
      <p:sp>
        <p:nvSpPr>
          <p:cNvPr id="3" name="Content Placeholder 2">
            <a:extLst>
              <a:ext uri="{FF2B5EF4-FFF2-40B4-BE49-F238E27FC236}">
                <a16:creationId xmlns:a16="http://schemas.microsoft.com/office/drawing/2014/main" id="{19694F52-01AC-5E4D-B4CF-2C7DC5293DAB}"/>
              </a:ext>
            </a:extLst>
          </p:cNvPr>
          <p:cNvSpPr>
            <a:spLocks noGrp="1"/>
          </p:cNvSpPr>
          <p:nvPr>
            <p:ph idx="1"/>
          </p:nvPr>
        </p:nvSpPr>
        <p:spPr>
          <a:xfrm>
            <a:off x="6705486" y="3258207"/>
            <a:ext cx="4736064" cy="1744717"/>
          </a:xfrm>
        </p:spPr>
        <p:txBody>
          <a:bodyPr>
            <a:normAutofit/>
          </a:bodyPr>
          <a:lstStyle/>
          <a:p>
            <a:pPr marL="457200" indent="-457200">
              <a:buFont typeface="+mj-lt"/>
              <a:buAutoNum type="arabicPeriod"/>
            </a:pPr>
            <a:r>
              <a:rPr lang="en-GB" dirty="0"/>
              <a:t>Seed model is firstly pre-trained on source domain data / source task. </a:t>
            </a:r>
          </a:p>
          <a:p>
            <a:pPr marL="457200" indent="-457200">
              <a:buFont typeface="+mj-lt"/>
              <a:buAutoNum type="arabicPeriod"/>
            </a:pPr>
            <a:r>
              <a:rPr lang="en-GB" dirty="0"/>
              <a:t>During fine-tuning stage only adapter parameters are trained</a:t>
            </a:r>
            <a:r>
              <a:rPr lang="en-US" dirty="0"/>
              <a:t>.</a:t>
            </a:r>
          </a:p>
        </p:txBody>
      </p:sp>
      <p:sp>
        <p:nvSpPr>
          <p:cNvPr id="5" name="Slide Number Placeholder 4">
            <a:extLst>
              <a:ext uri="{FF2B5EF4-FFF2-40B4-BE49-F238E27FC236}">
                <a16:creationId xmlns:a16="http://schemas.microsoft.com/office/drawing/2014/main" id="{A766CDAF-92E9-7E2A-79B0-18E3E213909C}"/>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6" name="TextBox 5">
            <a:extLst>
              <a:ext uri="{FF2B5EF4-FFF2-40B4-BE49-F238E27FC236}">
                <a16:creationId xmlns:a16="http://schemas.microsoft.com/office/drawing/2014/main" id="{9DA1F3DD-BF41-29E8-025D-507D9278EAE6}"/>
              </a:ext>
            </a:extLst>
          </p:cNvPr>
          <p:cNvSpPr txBox="1"/>
          <p:nvPr/>
        </p:nvSpPr>
        <p:spPr>
          <a:xfrm>
            <a:off x="7725104" y="2587889"/>
            <a:ext cx="2674130" cy="461665"/>
          </a:xfrm>
          <a:prstGeom prst="rect">
            <a:avLst/>
          </a:prstGeom>
          <a:noFill/>
        </p:spPr>
        <p:txBody>
          <a:bodyPr wrap="none" rtlCol="0">
            <a:spAutoFit/>
          </a:bodyPr>
          <a:lstStyle/>
          <a:p>
            <a:r>
              <a:rPr lang="en-US" sz="2400" b="1" dirty="0"/>
              <a:t>Fine-tuning Process</a:t>
            </a:r>
          </a:p>
        </p:txBody>
      </p:sp>
      <p:cxnSp>
        <p:nvCxnSpPr>
          <p:cNvPr id="9" name="Straight Arrow Connector 8">
            <a:extLst>
              <a:ext uri="{FF2B5EF4-FFF2-40B4-BE49-F238E27FC236}">
                <a16:creationId xmlns:a16="http://schemas.microsoft.com/office/drawing/2014/main" id="{CFE59828-1251-33E3-BE26-C728A7EFBE2F}"/>
              </a:ext>
            </a:extLst>
          </p:cNvPr>
          <p:cNvCxnSpPr>
            <a:cxnSpLocks/>
          </p:cNvCxnSpPr>
          <p:nvPr/>
        </p:nvCxnSpPr>
        <p:spPr>
          <a:xfrm>
            <a:off x="6365049" y="4896245"/>
            <a:ext cx="959295" cy="4895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73A6CD6-DD00-2C8E-FBEF-8466B48A73FC}"/>
              </a:ext>
            </a:extLst>
          </p:cNvPr>
          <p:cNvSpPr txBox="1"/>
          <p:nvPr/>
        </p:nvSpPr>
        <p:spPr>
          <a:xfrm>
            <a:off x="6852655" y="5425756"/>
            <a:ext cx="4089147" cy="369332"/>
          </a:xfrm>
          <a:prstGeom prst="rect">
            <a:avLst/>
          </a:prstGeom>
          <a:noFill/>
        </p:spPr>
        <p:txBody>
          <a:bodyPr wrap="square" rtlCol="0">
            <a:spAutoFit/>
          </a:bodyPr>
          <a:lstStyle/>
          <a:p>
            <a:r>
              <a:rPr lang="en-US" dirty="0"/>
              <a:t>Bottleneck layer with reduction ratio = R</a:t>
            </a:r>
          </a:p>
        </p:txBody>
      </p:sp>
      <p:pic>
        <p:nvPicPr>
          <p:cNvPr id="13" name="Picture 12" descr="Diagram&#10;&#10;Description automatically generated">
            <a:extLst>
              <a:ext uri="{FF2B5EF4-FFF2-40B4-BE49-F238E27FC236}">
                <a16:creationId xmlns:a16="http://schemas.microsoft.com/office/drawing/2014/main" id="{C06BBF30-70D9-8BD8-8C3B-07D433DE42E0}"/>
              </a:ext>
            </a:extLst>
          </p:cNvPr>
          <p:cNvPicPr>
            <a:picLocks noChangeAspect="1"/>
          </p:cNvPicPr>
          <p:nvPr/>
        </p:nvPicPr>
        <p:blipFill>
          <a:blip r:embed="rId2"/>
          <a:stretch>
            <a:fillRect/>
          </a:stretch>
        </p:blipFill>
        <p:spPr>
          <a:xfrm>
            <a:off x="0" y="2735928"/>
            <a:ext cx="6343855" cy="3484653"/>
          </a:xfrm>
          <a:prstGeom prst="rect">
            <a:avLst/>
          </a:prstGeom>
        </p:spPr>
      </p:pic>
    </p:spTree>
    <p:extLst>
      <p:ext uri="{BB962C8B-B14F-4D97-AF65-F5344CB8AC3E}">
        <p14:creationId xmlns:p14="http://schemas.microsoft.com/office/powerpoint/2010/main" val="3945316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E6C9A-4C77-3D45-959A-F80CC9B95F8A}"/>
              </a:ext>
            </a:extLst>
          </p:cNvPr>
          <p:cNvSpPr>
            <a:spLocks noGrp="1"/>
          </p:cNvSpPr>
          <p:nvPr>
            <p:ph type="title"/>
          </p:nvPr>
        </p:nvSpPr>
        <p:spPr/>
        <p:txBody>
          <a:bodyPr/>
          <a:lstStyle/>
          <a:p>
            <a:r>
              <a:rPr lang="en-US" dirty="0"/>
              <a:t>Transformer</a:t>
            </a:r>
            <a:br>
              <a:rPr lang="en-US" dirty="0"/>
            </a:br>
            <a:r>
              <a:rPr lang="en-US" dirty="0"/>
              <a:t>(Vaswani et al. 2017)</a:t>
            </a:r>
          </a:p>
        </p:txBody>
      </p:sp>
      <p:sp>
        <p:nvSpPr>
          <p:cNvPr id="3" name="Slide Number Placeholder 2">
            <a:extLst>
              <a:ext uri="{FF2B5EF4-FFF2-40B4-BE49-F238E27FC236}">
                <a16:creationId xmlns:a16="http://schemas.microsoft.com/office/drawing/2014/main" id="{7D8D04AD-5BF8-F1B0-77D8-2333341DDD50}"/>
              </a:ext>
            </a:extLst>
          </p:cNvPr>
          <p:cNvSpPr>
            <a:spLocks noGrp="1"/>
          </p:cNvSpPr>
          <p:nvPr>
            <p:ph type="sldNum" sz="quarter" idx="12"/>
          </p:nvPr>
        </p:nvSpPr>
        <p:spPr/>
        <p:txBody>
          <a:bodyPr/>
          <a:lstStyle/>
          <a:p>
            <a:fld id="{D57F1E4F-1CFF-5643-939E-217C01CDF565}" type="slidenum">
              <a:rPr lang="en-US" smtClean="0"/>
              <a:pPr/>
              <a:t>7</a:t>
            </a:fld>
            <a:endParaRPr lang="en-US" dirty="0"/>
          </a:p>
        </p:txBody>
      </p:sp>
      <p:pic>
        <p:nvPicPr>
          <p:cNvPr id="4" name="Picture 3">
            <a:extLst>
              <a:ext uri="{FF2B5EF4-FFF2-40B4-BE49-F238E27FC236}">
                <a16:creationId xmlns:a16="http://schemas.microsoft.com/office/drawing/2014/main" id="{86A2D843-8468-4947-A976-3805F425E9B2}"/>
              </a:ext>
            </a:extLst>
          </p:cNvPr>
          <p:cNvPicPr>
            <a:picLocks noChangeAspect="1"/>
          </p:cNvPicPr>
          <p:nvPr/>
        </p:nvPicPr>
        <p:blipFill>
          <a:blip r:embed="rId2"/>
          <a:stretch>
            <a:fillRect/>
          </a:stretch>
        </p:blipFill>
        <p:spPr>
          <a:xfrm>
            <a:off x="4387784" y="2368963"/>
            <a:ext cx="2901291" cy="3524345"/>
          </a:xfrm>
          <a:prstGeom prst="rect">
            <a:avLst/>
          </a:prstGeom>
        </p:spPr>
      </p:pic>
      <p:sp>
        <p:nvSpPr>
          <p:cNvPr id="8" name="TextBox 7">
            <a:extLst>
              <a:ext uri="{FF2B5EF4-FFF2-40B4-BE49-F238E27FC236}">
                <a16:creationId xmlns:a16="http://schemas.microsoft.com/office/drawing/2014/main" id="{9C5CBE21-F88D-A940-A895-87A6A7CFD27E}"/>
              </a:ext>
            </a:extLst>
          </p:cNvPr>
          <p:cNvSpPr txBox="1"/>
          <p:nvPr/>
        </p:nvSpPr>
        <p:spPr>
          <a:xfrm>
            <a:off x="3246630" y="6248400"/>
            <a:ext cx="5698740" cy="369332"/>
          </a:xfrm>
          <a:prstGeom prst="rect">
            <a:avLst/>
          </a:prstGeom>
          <a:noFill/>
        </p:spPr>
        <p:txBody>
          <a:bodyPr wrap="none" rtlCol="0">
            <a:spAutoFit/>
          </a:bodyPr>
          <a:lstStyle/>
          <a:p>
            <a:r>
              <a:rPr lang="en-US" dirty="0"/>
              <a:t>Transformer architecture diagram from Vaswani et al. 2017</a:t>
            </a:r>
          </a:p>
        </p:txBody>
      </p:sp>
    </p:spTree>
    <p:extLst>
      <p:ext uri="{BB962C8B-B14F-4D97-AF65-F5344CB8AC3E}">
        <p14:creationId xmlns:p14="http://schemas.microsoft.com/office/powerpoint/2010/main" val="2291179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0881B-36D6-8E48-B30E-254BAF371287}"/>
              </a:ext>
            </a:extLst>
          </p:cNvPr>
          <p:cNvSpPr>
            <a:spLocks noGrp="1"/>
          </p:cNvSpPr>
          <p:nvPr>
            <p:ph type="title"/>
          </p:nvPr>
        </p:nvSpPr>
        <p:spPr/>
        <p:txBody>
          <a:bodyPr/>
          <a:lstStyle/>
          <a:p>
            <a:r>
              <a:rPr lang="en-US" dirty="0"/>
              <a:t>BERT</a:t>
            </a:r>
            <a:br>
              <a:rPr lang="en-US" dirty="0"/>
            </a:br>
            <a:r>
              <a:rPr lang="en-US" dirty="0"/>
              <a:t>(Devlin et al. 2018)</a:t>
            </a:r>
          </a:p>
        </p:txBody>
      </p:sp>
      <p:sp>
        <p:nvSpPr>
          <p:cNvPr id="3" name="Slide Number Placeholder 2">
            <a:extLst>
              <a:ext uri="{FF2B5EF4-FFF2-40B4-BE49-F238E27FC236}">
                <a16:creationId xmlns:a16="http://schemas.microsoft.com/office/drawing/2014/main" id="{2BB1C903-8633-AC1E-C10E-11D16AC087D8}"/>
              </a:ext>
            </a:extLst>
          </p:cNvPr>
          <p:cNvSpPr>
            <a:spLocks noGrp="1"/>
          </p:cNvSpPr>
          <p:nvPr>
            <p:ph type="sldNum" sz="quarter" idx="12"/>
          </p:nvPr>
        </p:nvSpPr>
        <p:spPr/>
        <p:txBody>
          <a:bodyPr/>
          <a:lstStyle/>
          <a:p>
            <a:fld id="{D57F1E4F-1CFF-5643-939E-217C01CDF565}" type="slidenum">
              <a:rPr lang="en-US" smtClean="0"/>
              <a:pPr/>
              <a:t>8</a:t>
            </a:fld>
            <a:endParaRPr lang="en-US" dirty="0"/>
          </a:p>
        </p:txBody>
      </p:sp>
      <p:pic>
        <p:nvPicPr>
          <p:cNvPr id="1026" name="Picture 2" descr="Using the BERT Network to Implement Intelligent Poem Writing — MindSpore  master documentation">
            <a:extLst>
              <a:ext uri="{FF2B5EF4-FFF2-40B4-BE49-F238E27FC236}">
                <a16:creationId xmlns:a16="http://schemas.microsoft.com/office/drawing/2014/main" id="{CD1D485B-C2BB-5844-8424-C019C649B5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1136" y="2459499"/>
            <a:ext cx="4225837" cy="364020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A956A58-9A4A-ED4C-83A3-10A75695F859}"/>
              </a:ext>
            </a:extLst>
          </p:cNvPr>
          <p:cNvSpPr txBox="1"/>
          <p:nvPr/>
        </p:nvSpPr>
        <p:spPr>
          <a:xfrm>
            <a:off x="2682727" y="6149992"/>
            <a:ext cx="4225837" cy="369332"/>
          </a:xfrm>
          <a:prstGeom prst="rect">
            <a:avLst/>
          </a:prstGeom>
          <a:noFill/>
        </p:spPr>
        <p:txBody>
          <a:bodyPr wrap="none" rtlCol="0">
            <a:spAutoFit/>
          </a:bodyPr>
          <a:lstStyle/>
          <a:p>
            <a:r>
              <a:rPr lang="en-US" dirty="0"/>
              <a:t>BERT diagram from Devlin et al. 2018</a:t>
            </a:r>
          </a:p>
        </p:txBody>
      </p:sp>
      <p:sp>
        <p:nvSpPr>
          <p:cNvPr id="4" name="TextBox 3">
            <a:extLst>
              <a:ext uri="{FF2B5EF4-FFF2-40B4-BE49-F238E27FC236}">
                <a16:creationId xmlns:a16="http://schemas.microsoft.com/office/drawing/2014/main" id="{85B683FD-E960-1032-137B-994E7FDDB466}"/>
              </a:ext>
            </a:extLst>
          </p:cNvPr>
          <p:cNvSpPr txBox="1"/>
          <p:nvPr/>
        </p:nvSpPr>
        <p:spPr>
          <a:xfrm>
            <a:off x="7013448" y="3538728"/>
            <a:ext cx="3220112" cy="1754326"/>
          </a:xfrm>
          <a:prstGeom prst="rect">
            <a:avLst/>
          </a:prstGeom>
          <a:noFill/>
        </p:spPr>
        <p:txBody>
          <a:bodyPr wrap="none" rtlCol="0">
            <a:spAutoFit/>
          </a:bodyPr>
          <a:lstStyle/>
          <a:p>
            <a:r>
              <a:rPr lang="en-US" dirty="0"/>
              <a:t>What we used from BERT?:</a:t>
            </a:r>
          </a:p>
          <a:p>
            <a:pPr marL="285750" indent="-285750">
              <a:buFontTx/>
              <a:buChar char="-"/>
            </a:pPr>
            <a:r>
              <a:rPr lang="en-US" dirty="0"/>
              <a:t>Pre-trained weights</a:t>
            </a:r>
          </a:p>
          <a:p>
            <a:pPr marL="285750" indent="-285750">
              <a:buFontTx/>
              <a:buChar char="-"/>
            </a:pPr>
            <a:r>
              <a:rPr lang="en-US" dirty="0"/>
              <a:t>Hyperparameters</a:t>
            </a:r>
          </a:p>
          <a:p>
            <a:pPr marL="742950" lvl="1" indent="-285750">
              <a:buFontTx/>
              <a:buChar char="-"/>
            </a:pPr>
            <a:r>
              <a:rPr lang="en-US" dirty="0"/>
              <a:t>Number of layers</a:t>
            </a:r>
          </a:p>
          <a:p>
            <a:pPr marL="742950" lvl="1" indent="-285750">
              <a:buFontTx/>
              <a:buChar char="-"/>
            </a:pPr>
            <a:r>
              <a:rPr lang="en-US" dirty="0"/>
              <a:t>Attention head numbers</a:t>
            </a:r>
          </a:p>
          <a:p>
            <a:pPr marL="742950" lvl="1" indent="-285750">
              <a:buFontTx/>
              <a:buChar char="-"/>
            </a:pPr>
            <a:r>
              <a:rPr lang="en-US" dirty="0" err="1"/>
              <a:t>etc</a:t>
            </a:r>
            <a:endParaRPr lang="en-US" dirty="0"/>
          </a:p>
        </p:txBody>
      </p:sp>
    </p:spTree>
    <p:extLst>
      <p:ext uri="{BB962C8B-B14F-4D97-AF65-F5344CB8AC3E}">
        <p14:creationId xmlns:p14="http://schemas.microsoft.com/office/powerpoint/2010/main" val="412569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58FF8-2B3E-C3A3-6D9B-C9BA3F659D57}"/>
              </a:ext>
            </a:extLst>
          </p:cNvPr>
          <p:cNvSpPr>
            <a:spLocks noGrp="1"/>
          </p:cNvSpPr>
          <p:nvPr>
            <p:ph type="title"/>
          </p:nvPr>
        </p:nvSpPr>
        <p:spPr/>
        <p:txBody>
          <a:bodyPr/>
          <a:lstStyle/>
          <a:p>
            <a:r>
              <a:rPr lang="en-US" dirty="0"/>
              <a:t>Tasks and dataset</a:t>
            </a:r>
          </a:p>
        </p:txBody>
      </p:sp>
      <p:sp>
        <p:nvSpPr>
          <p:cNvPr id="7" name="Slide Number Placeholder 6">
            <a:extLst>
              <a:ext uri="{FF2B5EF4-FFF2-40B4-BE49-F238E27FC236}">
                <a16:creationId xmlns:a16="http://schemas.microsoft.com/office/drawing/2014/main" id="{B1556EB7-B341-16E9-E065-B5C73BA706F0}"/>
              </a:ext>
            </a:extLst>
          </p:cNvPr>
          <p:cNvSpPr>
            <a:spLocks noGrp="1"/>
          </p:cNvSpPr>
          <p:nvPr>
            <p:ph type="sldNum" sz="quarter" idx="12"/>
          </p:nvPr>
        </p:nvSpPr>
        <p:spPr/>
        <p:txBody>
          <a:bodyPr/>
          <a:lstStyle/>
          <a:p>
            <a:fld id="{D57F1E4F-1CFF-5643-939E-217C01CDF565}" type="slidenum">
              <a:rPr lang="en-US" smtClean="0"/>
              <a:pPr/>
              <a:t>9</a:t>
            </a:fld>
            <a:endParaRPr lang="en-US" dirty="0"/>
          </a:p>
        </p:txBody>
      </p:sp>
      <p:graphicFrame>
        <p:nvGraphicFramePr>
          <p:cNvPr id="16" name="Table 8">
            <a:extLst>
              <a:ext uri="{FF2B5EF4-FFF2-40B4-BE49-F238E27FC236}">
                <a16:creationId xmlns:a16="http://schemas.microsoft.com/office/drawing/2014/main" id="{8F407C62-AFF3-7992-595A-266BD45C957B}"/>
              </a:ext>
            </a:extLst>
          </p:cNvPr>
          <p:cNvGraphicFramePr>
            <a:graphicFrameLocks noGrp="1"/>
          </p:cNvGraphicFramePr>
          <p:nvPr>
            <p:ph sz="half" idx="2"/>
            <p:extLst>
              <p:ext uri="{D42A27DB-BD31-4B8C-83A1-F6EECF244321}">
                <p14:modId xmlns:p14="http://schemas.microsoft.com/office/powerpoint/2010/main" val="4244100366"/>
              </p:ext>
            </p:extLst>
          </p:nvPr>
        </p:nvGraphicFramePr>
        <p:xfrm>
          <a:off x="1262276" y="2315191"/>
          <a:ext cx="9977490" cy="3806612"/>
        </p:xfrm>
        <a:graphic>
          <a:graphicData uri="http://schemas.openxmlformats.org/drawingml/2006/table">
            <a:tbl>
              <a:tblPr firstRow="1" bandRow="1">
                <a:tableStyleId>{5C22544A-7EE6-4342-B048-85BDC9FD1C3A}</a:tableStyleId>
              </a:tblPr>
              <a:tblGrid>
                <a:gridCol w="1901228">
                  <a:extLst>
                    <a:ext uri="{9D8B030D-6E8A-4147-A177-3AD203B41FA5}">
                      <a16:colId xmlns:a16="http://schemas.microsoft.com/office/drawing/2014/main" val="1423372892"/>
                    </a:ext>
                  </a:extLst>
                </a:gridCol>
                <a:gridCol w="965646">
                  <a:extLst>
                    <a:ext uri="{9D8B030D-6E8A-4147-A177-3AD203B41FA5}">
                      <a16:colId xmlns:a16="http://schemas.microsoft.com/office/drawing/2014/main" val="190308356"/>
                    </a:ext>
                  </a:extLst>
                </a:gridCol>
                <a:gridCol w="835487">
                  <a:extLst>
                    <a:ext uri="{9D8B030D-6E8A-4147-A177-3AD203B41FA5}">
                      <a16:colId xmlns:a16="http://schemas.microsoft.com/office/drawing/2014/main" val="1348977530"/>
                    </a:ext>
                  </a:extLst>
                </a:gridCol>
                <a:gridCol w="882276">
                  <a:extLst>
                    <a:ext uri="{9D8B030D-6E8A-4147-A177-3AD203B41FA5}">
                      <a16:colId xmlns:a16="http://schemas.microsoft.com/office/drawing/2014/main" val="2566814275"/>
                    </a:ext>
                  </a:extLst>
                </a:gridCol>
                <a:gridCol w="879234">
                  <a:extLst>
                    <a:ext uri="{9D8B030D-6E8A-4147-A177-3AD203B41FA5}">
                      <a16:colId xmlns:a16="http://schemas.microsoft.com/office/drawing/2014/main" val="3583170931"/>
                    </a:ext>
                  </a:extLst>
                </a:gridCol>
                <a:gridCol w="822247">
                  <a:extLst>
                    <a:ext uri="{9D8B030D-6E8A-4147-A177-3AD203B41FA5}">
                      <a16:colId xmlns:a16="http://schemas.microsoft.com/office/drawing/2014/main" val="3277056857"/>
                    </a:ext>
                  </a:extLst>
                </a:gridCol>
                <a:gridCol w="922843">
                  <a:extLst>
                    <a:ext uri="{9D8B030D-6E8A-4147-A177-3AD203B41FA5}">
                      <a16:colId xmlns:a16="http://schemas.microsoft.com/office/drawing/2014/main" val="1088389256"/>
                    </a:ext>
                  </a:extLst>
                </a:gridCol>
                <a:gridCol w="922843">
                  <a:extLst>
                    <a:ext uri="{9D8B030D-6E8A-4147-A177-3AD203B41FA5}">
                      <a16:colId xmlns:a16="http://schemas.microsoft.com/office/drawing/2014/main" val="4179839503"/>
                    </a:ext>
                  </a:extLst>
                </a:gridCol>
                <a:gridCol w="922843">
                  <a:extLst>
                    <a:ext uri="{9D8B030D-6E8A-4147-A177-3AD203B41FA5}">
                      <a16:colId xmlns:a16="http://schemas.microsoft.com/office/drawing/2014/main" val="3590754900"/>
                    </a:ext>
                  </a:extLst>
                </a:gridCol>
                <a:gridCol w="922843">
                  <a:extLst>
                    <a:ext uri="{9D8B030D-6E8A-4147-A177-3AD203B41FA5}">
                      <a16:colId xmlns:a16="http://schemas.microsoft.com/office/drawing/2014/main" val="3592332786"/>
                    </a:ext>
                  </a:extLst>
                </a:gridCol>
              </a:tblGrid>
              <a:tr h="906117">
                <a:tc>
                  <a:txBody>
                    <a:bodyPr/>
                    <a:lstStyle/>
                    <a:p>
                      <a:endParaRPr lang="en-US" dirty="0"/>
                    </a:p>
                  </a:txBody>
                  <a:tcPr/>
                </a:tc>
                <a:tc gridSpan="3">
                  <a:txBody>
                    <a:bodyPr/>
                    <a:lstStyle/>
                    <a:p>
                      <a:pPr algn="ctr"/>
                      <a:r>
                        <a:rPr lang="en-US" dirty="0"/>
                        <a:t>LANGUAGE MODEL (PRE-TRAINING)</a:t>
                      </a:r>
                    </a:p>
                  </a:txBody>
                  <a:tcPr/>
                </a:tc>
                <a:tc hMerge="1">
                  <a:txBody>
                    <a:bodyPr/>
                    <a:lstStyle/>
                    <a:p>
                      <a:endParaRPr lang="en-US" dirty="0"/>
                    </a:p>
                  </a:txBody>
                  <a:tcPr/>
                </a:tc>
                <a:tc hMerge="1">
                  <a:txBody>
                    <a:bodyPr/>
                    <a:lstStyle/>
                    <a:p>
                      <a:endParaRPr lang="en-US" dirty="0"/>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MACHINE TRANSLATION</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(BASELINE EXP 1)</a:t>
                      </a:r>
                    </a:p>
                  </a:txBody>
                  <a:tcPr/>
                </a:tc>
                <a:tc hMerge="1">
                  <a:txBody>
                    <a:bodyPr/>
                    <a:lstStyle/>
                    <a:p>
                      <a:endParaRPr lang="en-US" dirty="0"/>
                    </a:p>
                  </a:txBody>
                  <a:tcPr/>
                </a:tc>
                <a:tc hMerge="1">
                  <a:txBody>
                    <a:bodyPr/>
                    <a:lstStyle/>
                    <a:p>
                      <a:endParaRPr lang="en-US" dirty="0"/>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MACHINE TRANSLATION</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(FINE-TUNING)</a:t>
                      </a:r>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125503807"/>
                  </a:ext>
                </a:extLst>
              </a:tr>
              <a:tr h="634282">
                <a:tc>
                  <a:txBody>
                    <a:bodyPr/>
                    <a:lstStyle/>
                    <a:p>
                      <a:endParaRPr lang="en-US" dirty="0"/>
                    </a:p>
                  </a:txBody>
                  <a:tcPr/>
                </a:tc>
                <a:tc>
                  <a:txBody>
                    <a:bodyPr/>
                    <a:lstStyle/>
                    <a:p>
                      <a:pPr algn="ctr"/>
                      <a:r>
                        <a:rPr lang="en-US" dirty="0"/>
                        <a:t>TRAIN</a:t>
                      </a:r>
                    </a:p>
                  </a:txBody>
                  <a:tcPr/>
                </a:tc>
                <a:tc>
                  <a:txBody>
                    <a:bodyPr/>
                    <a:lstStyle/>
                    <a:p>
                      <a:pPr algn="ctr"/>
                      <a:r>
                        <a:rPr lang="en-US" dirty="0"/>
                        <a:t>DEV</a:t>
                      </a:r>
                    </a:p>
                  </a:txBody>
                  <a:tcPr/>
                </a:tc>
                <a:tc>
                  <a:txBody>
                    <a:bodyPr/>
                    <a:lstStyle/>
                    <a:p>
                      <a:pPr algn="ctr"/>
                      <a:r>
                        <a:rPr lang="en-US" dirty="0"/>
                        <a:t>TEST</a:t>
                      </a:r>
                    </a:p>
                  </a:txBody>
                  <a:tcPr/>
                </a:tc>
                <a:tc>
                  <a:txBody>
                    <a:bodyPr/>
                    <a:lstStyle/>
                    <a:p>
                      <a:pPr algn="ctr"/>
                      <a:r>
                        <a:rPr lang="en-US" dirty="0"/>
                        <a:t>TRAIN</a:t>
                      </a:r>
                    </a:p>
                  </a:txBody>
                  <a:tcPr/>
                </a:tc>
                <a:tc>
                  <a:txBody>
                    <a:bodyPr/>
                    <a:lstStyle/>
                    <a:p>
                      <a:pPr algn="ctr"/>
                      <a:r>
                        <a:rPr lang="en-US" dirty="0"/>
                        <a:t>DEV</a:t>
                      </a:r>
                    </a:p>
                  </a:txBody>
                  <a:tcPr/>
                </a:tc>
                <a:tc>
                  <a:txBody>
                    <a:bodyPr/>
                    <a:lstStyle/>
                    <a:p>
                      <a:pPr algn="ctr"/>
                      <a:r>
                        <a:rPr lang="en-US" dirty="0"/>
                        <a:t>TEST</a:t>
                      </a:r>
                    </a:p>
                  </a:txBody>
                  <a:tcPr/>
                </a:tc>
                <a:tc>
                  <a:txBody>
                    <a:bodyPr/>
                    <a:lstStyle/>
                    <a:p>
                      <a:pPr algn="ctr"/>
                      <a:r>
                        <a:rPr lang="en-US" dirty="0"/>
                        <a:t>TRAIN</a:t>
                      </a:r>
                    </a:p>
                  </a:txBody>
                  <a:tcPr/>
                </a:tc>
                <a:tc>
                  <a:txBody>
                    <a:bodyPr/>
                    <a:lstStyle/>
                    <a:p>
                      <a:pPr algn="ctr"/>
                      <a:r>
                        <a:rPr lang="en-US" dirty="0"/>
                        <a:t>DEV</a:t>
                      </a:r>
                    </a:p>
                  </a:txBody>
                  <a:tcPr/>
                </a:tc>
                <a:tc>
                  <a:txBody>
                    <a:bodyPr/>
                    <a:lstStyle/>
                    <a:p>
                      <a:pPr algn="ctr"/>
                      <a:r>
                        <a:rPr lang="en-US" dirty="0"/>
                        <a:t>TEST</a:t>
                      </a:r>
                    </a:p>
                  </a:txBody>
                  <a:tcPr/>
                </a:tc>
                <a:extLst>
                  <a:ext uri="{0D108BD9-81ED-4DB2-BD59-A6C34878D82A}">
                    <a16:rowId xmlns:a16="http://schemas.microsoft.com/office/drawing/2014/main" val="1841681545"/>
                  </a:ext>
                </a:extLst>
              </a:tr>
              <a:tr h="437413">
                <a:tc>
                  <a:txBody>
                    <a:bodyPr/>
                    <a:lstStyle/>
                    <a:p>
                      <a:r>
                        <a:rPr lang="en-US"/>
                        <a:t>IWSLT 2014</a:t>
                      </a:r>
                      <a:endParaRPr lang="en-US" dirty="0"/>
                    </a:p>
                  </a:txBody>
                  <a:tcPr/>
                </a:tc>
                <a:tc>
                  <a:txBody>
                    <a:bodyPr/>
                    <a:lstStyle/>
                    <a:p>
                      <a:pPr algn="ctr"/>
                      <a:r>
                        <a:rPr lang="en-US" dirty="0">
                          <a:solidFill>
                            <a:srgbClr val="00B050"/>
                          </a:solidFill>
                        </a:rPr>
                        <a:t>V</a:t>
                      </a:r>
                    </a:p>
                  </a:txBody>
                  <a:tcPr/>
                </a:tc>
                <a:tc>
                  <a:txBody>
                    <a:bodyPr/>
                    <a:lstStyle/>
                    <a:p>
                      <a:pPr algn="ctr"/>
                      <a:r>
                        <a:rPr lang="en-US" dirty="0">
                          <a:solidFill>
                            <a:srgbClr val="00B050"/>
                          </a:solidFill>
                        </a:rPr>
                        <a:t>V</a:t>
                      </a:r>
                    </a:p>
                  </a:txBody>
                  <a:tcPr/>
                </a:tc>
                <a:tc>
                  <a:txBody>
                    <a:bodyPr/>
                    <a:lstStyle/>
                    <a:p>
                      <a:pPr algn="ctr"/>
                      <a:r>
                        <a:rPr lang="en-US" dirty="0">
                          <a:solidFill>
                            <a:srgbClr val="00B050"/>
                          </a:solidFill>
                        </a:rPr>
                        <a:t>V</a:t>
                      </a:r>
                    </a:p>
                  </a:txBody>
                  <a:tcPr/>
                </a:tc>
                <a:tc>
                  <a:txBody>
                    <a:bodyPr/>
                    <a:lstStyle/>
                    <a:p>
                      <a:pPr algn="ctr"/>
                      <a:r>
                        <a:rPr lang="en-US" dirty="0">
                          <a:solidFill>
                            <a:srgbClr val="00B050"/>
                          </a:solidFill>
                        </a:rPr>
                        <a:t>V</a:t>
                      </a:r>
                    </a:p>
                  </a:txBody>
                  <a:tcPr/>
                </a:tc>
                <a:tc>
                  <a:txBody>
                    <a:bodyPr/>
                    <a:lstStyle/>
                    <a:p>
                      <a:pPr algn="ctr"/>
                      <a:r>
                        <a:rPr lang="en-US" dirty="0">
                          <a:solidFill>
                            <a:srgbClr val="00B050"/>
                          </a:solidFill>
                        </a:rPr>
                        <a:t>V</a:t>
                      </a:r>
                    </a:p>
                  </a:txBody>
                  <a:tcPr/>
                </a:tc>
                <a:tc>
                  <a:txBody>
                    <a:bodyPr/>
                    <a:lstStyle/>
                    <a:p>
                      <a:pPr algn="ctr"/>
                      <a:r>
                        <a:rPr lang="en-US" dirty="0">
                          <a:solidFill>
                            <a:srgbClr val="00B050"/>
                          </a:solidFill>
                        </a:rPr>
                        <a:t>V</a:t>
                      </a:r>
                    </a:p>
                  </a:txBody>
                  <a:tcPr/>
                </a:tc>
                <a:tc>
                  <a:txBody>
                    <a:bodyPr/>
                    <a:lstStyle/>
                    <a:p>
                      <a:pPr algn="ctr"/>
                      <a:r>
                        <a:rPr lang="en-US" dirty="0">
                          <a:solidFill>
                            <a:srgbClr val="00B050"/>
                          </a:solidFill>
                        </a:rPr>
                        <a:t>V</a:t>
                      </a:r>
                    </a:p>
                  </a:txBody>
                  <a:tcPr/>
                </a:tc>
                <a:tc>
                  <a:txBody>
                    <a:bodyPr/>
                    <a:lstStyle/>
                    <a:p>
                      <a:pPr algn="ctr"/>
                      <a:r>
                        <a:rPr lang="en-US" dirty="0">
                          <a:solidFill>
                            <a:srgbClr val="00B050"/>
                          </a:solidFill>
                        </a:rPr>
                        <a:t>V</a:t>
                      </a:r>
                    </a:p>
                  </a:txBody>
                  <a:tcPr/>
                </a:tc>
                <a:tc>
                  <a:txBody>
                    <a:bodyPr/>
                    <a:lstStyle/>
                    <a:p>
                      <a:pPr algn="ctr"/>
                      <a:r>
                        <a:rPr lang="en-US" dirty="0">
                          <a:solidFill>
                            <a:srgbClr val="00B050"/>
                          </a:solidFill>
                        </a:rPr>
                        <a:t>V</a:t>
                      </a:r>
                    </a:p>
                  </a:txBody>
                  <a:tcPr/>
                </a:tc>
                <a:extLst>
                  <a:ext uri="{0D108BD9-81ED-4DB2-BD59-A6C34878D82A}">
                    <a16:rowId xmlns:a16="http://schemas.microsoft.com/office/drawing/2014/main" val="1685097953"/>
                  </a:ext>
                </a:extLst>
              </a:tr>
              <a:tr h="906117">
                <a:tc>
                  <a:txBody>
                    <a:bodyPr/>
                    <a:lstStyle/>
                    <a:p>
                      <a:r>
                        <a:rPr lang="en-US" dirty="0"/>
                        <a:t>IWSLT 2014 + WMT 2019 (500K)</a:t>
                      </a:r>
                    </a:p>
                  </a:txBody>
                  <a:tcPr/>
                </a:tc>
                <a:tc>
                  <a:txBody>
                    <a:bodyPr/>
                    <a:lstStyle/>
                    <a:p>
                      <a:pPr algn="ctr"/>
                      <a:r>
                        <a:rPr lang="en-US" dirty="0">
                          <a:solidFill>
                            <a:srgbClr val="00B050"/>
                          </a:solidFill>
                        </a:rPr>
                        <a:t>V</a:t>
                      </a:r>
                    </a:p>
                  </a:txBody>
                  <a:tcPr/>
                </a:tc>
                <a:tc>
                  <a:txBody>
                    <a:bodyPr/>
                    <a:lstStyle/>
                    <a:p>
                      <a:pPr algn="ctr"/>
                      <a:r>
                        <a:rPr lang="en-US" dirty="0">
                          <a:solidFill>
                            <a:srgbClr val="FF0000"/>
                          </a:solidFill>
                        </a:rPr>
                        <a:t>X</a:t>
                      </a:r>
                    </a:p>
                  </a:txBody>
                  <a:tcPr/>
                </a:tc>
                <a:tc>
                  <a:txBody>
                    <a:bodyPr/>
                    <a:lstStyle/>
                    <a:p>
                      <a:pPr algn="ctr"/>
                      <a:r>
                        <a:rPr lang="en-US" dirty="0">
                          <a:solidFill>
                            <a:srgbClr val="FF0000"/>
                          </a:solidFill>
                        </a:rPr>
                        <a:t>X</a:t>
                      </a:r>
                    </a:p>
                  </a:txBody>
                  <a:tcPr/>
                </a:tc>
                <a:tc>
                  <a:txBody>
                    <a:bodyPr/>
                    <a:lstStyle/>
                    <a:p>
                      <a:pPr algn="ctr"/>
                      <a:r>
                        <a:rPr lang="en-US" dirty="0">
                          <a:solidFill>
                            <a:srgbClr val="00B050"/>
                          </a:solidFill>
                        </a:rPr>
                        <a:t>V</a:t>
                      </a:r>
                      <a:endParaRPr lang="en-US" dirty="0">
                        <a:solidFill>
                          <a:srgbClr val="FF0000"/>
                        </a:solidFill>
                      </a:endParaRPr>
                    </a:p>
                  </a:txBody>
                  <a:tcPr/>
                </a:tc>
                <a:tc>
                  <a:txBody>
                    <a:bodyPr/>
                    <a:lstStyle/>
                    <a:p>
                      <a:pPr algn="ctr"/>
                      <a:r>
                        <a:rPr lang="en-US" dirty="0">
                          <a:solidFill>
                            <a:srgbClr val="FF0000"/>
                          </a:solidFill>
                        </a:rPr>
                        <a:t>X</a:t>
                      </a:r>
                    </a:p>
                  </a:txBody>
                  <a:tcPr/>
                </a:tc>
                <a:tc>
                  <a:txBody>
                    <a:bodyPr/>
                    <a:lstStyle/>
                    <a:p>
                      <a:pPr algn="ctr"/>
                      <a:r>
                        <a:rPr lang="en-US" dirty="0">
                          <a:solidFill>
                            <a:srgbClr val="FF0000"/>
                          </a:solidFill>
                        </a:rPr>
                        <a:t>X</a:t>
                      </a:r>
                    </a:p>
                  </a:txBody>
                  <a:tcPr/>
                </a:tc>
                <a:tc>
                  <a:txBody>
                    <a:bodyPr/>
                    <a:lstStyle/>
                    <a:p>
                      <a:pPr algn="ctr"/>
                      <a:r>
                        <a:rPr lang="en-US" dirty="0">
                          <a:solidFill>
                            <a:srgbClr val="FF0000"/>
                          </a:solidFill>
                        </a:rPr>
                        <a:t>X</a:t>
                      </a:r>
                    </a:p>
                  </a:txBody>
                  <a:tcPr/>
                </a:tc>
                <a:tc>
                  <a:txBody>
                    <a:bodyPr/>
                    <a:lstStyle/>
                    <a:p>
                      <a:pPr algn="ctr"/>
                      <a:r>
                        <a:rPr lang="en-US" dirty="0">
                          <a:solidFill>
                            <a:srgbClr val="FF0000"/>
                          </a:solidFill>
                        </a:rPr>
                        <a:t>X</a:t>
                      </a:r>
                    </a:p>
                  </a:txBody>
                  <a:tcPr/>
                </a:tc>
                <a:tc>
                  <a:txBody>
                    <a:bodyPr/>
                    <a:lstStyle/>
                    <a:p>
                      <a:pPr algn="ctr"/>
                      <a:r>
                        <a:rPr lang="en-US" dirty="0">
                          <a:solidFill>
                            <a:srgbClr val="FF0000"/>
                          </a:solidFill>
                        </a:rPr>
                        <a:t>X</a:t>
                      </a:r>
                    </a:p>
                  </a:txBody>
                  <a:tcPr/>
                </a:tc>
                <a:extLst>
                  <a:ext uri="{0D108BD9-81ED-4DB2-BD59-A6C34878D82A}">
                    <a16:rowId xmlns:a16="http://schemas.microsoft.com/office/drawing/2014/main" val="1013925224"/>
                  </a:ext>
                </a:extLst>
              </a:tr>
              <a:tr h="9061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IWSLT 2014 + WMT 2019 (2M)</a:t>
                      </a:r>
                    </a:p>
                  </a:txBody>
                  <a:tcPr/>
                </a:tc>
                <a:tc>
                  <a:txBody>
                    <a:bodyPr/>
                    <a:lstStyle/>
                    <a:p>
                      <a:pPr algn="ctr"/>
                      <a:r>
                        <a:rPr lang="en-US" dirty="0">
                          <a:solidFill>
                            <a:srgbClr val="00B050"/>
                          </a:solidFill>
                        </a:rPr>
                        <a:t>V</a:t>
                      </a:r>
                    </a:p>
                  </a:txBody>
                  <a:tcPr/>
                </a:tc>
                <a:tc>
                  <a:txBody>
                    <a:bodyPr/>
                    <a:lstStyle/>
                    <a:p>
                      <a:pPr algn="ctr"/>
                      <a:r>
                        <a:rPr lang="en-US" dirty="0">
                          <a:solidFill>
                            <a:srgbClr val="FF0000"/>
                          </a:solidFill>
                        </a:rPr>
                        <a:t>X</a:t>
                      </a:r>
                    </a:p>
                  </a:txBody>
                  <a:tcPr/>
                </a:tc>
                <a:tc>
                  <a:txBody>
                    <a:bodyPr/>
                    <a:lstStyle/>
                    <a:p>
                      <a:pPr algn="ctr"/>
                      <a:r>
                        <a:rPr lang="en-US" dirty="0">
                          <a:solidFill>
                            <a:srgbClr val="FF0000"/>
                          </a:solidFill>
                        </a:rPr>
                        <a:t>X</a:t>
                      </a:r>
                    </a:p>
                  </a:txBody>
                  <a:tcPr/>
                </a:tc>
                <a:tc>
                  <a:txBody>
                    <a:bodyPr/>
                    <a:lstStyle/>
                    <a:p>
                      <a:pPr algn="ctr"/>
                      <a:r>
                        <a:rPr lang="en-US" dirty="0">
                          <a:solidFill>
                            <a:srgbClr val="00B050"/>
                          </a:solidFill>
                        </a:rPr>
                        <a:t>V</a:t>
                      </a:r>
                      <a:endParaRPr lang="en-US" dirty="0">
                        <a:solidFill>
                          <a:srgbClr val="FF0000"/>
                        </a:solidFill>
                      </a:endParaRPr>
                    </a:p>
                  </a:txBody>
                  <a:tcPr/>
                </a:tc>
                <a:tc>
                  <a:txBody>
                    <a:bodyPr/>
                    <a:lstStyle/>
                    <a:p>
                      <a:pPr algn="ctr"/>
                      <a:r>
                        <a:rPr lang="en-US" dirty="0">
                          <a:solidFill>
                            <a:srgbClr val="FF0000"/>
                          </a:solidFill>
                        </a:rPr>
                        <a:t>X</a:t>
                      </a:r>
                    </a:p>
                  </a:txBody>
                  <a:tcPr/>
                </a:tc>
                <a:tc>
                  <a:txBody>
                    <a:bodyPr/>
                    <a:lstStyle/>
                    <a:p>
                      <a:pPr algn="ctr"/>
                      <a:r>
                        <a:rPr lang="en-US" dirty="0">
                          <a:solidFill>
                            <a:srgbClr val="FF0000"/>
                          </a:solidFill>
                        </a:rPr>
                        <a:t>X</a:t>
                      </a:r>
                    </a:p>
                  </a:txBody>
                  <a:tcPr/>
                </a:tc>
                <a:tc>
                  <a:txBody>
                    <a:bodyPr/>
                    <a:lstStyle/>
                    <a:p>
                      <a:pPr algn="ctr"/>
                      <a:r>
                        <a:rPr lang="en-US" dirty="0">
                          <a:solidFill>
                            <a:srgbClr val="FF0000"/>
                          </a:solidFill>
                        </a:rPr>
                        <a:t>X</a:t>
                      </a:r>
                    </a:p>
                  </a:txBody>
                  <a:tcPr/>
                </a:tc>
                <a:tc>
                  <a:txBody>
                    <a:bodyPr/>
                    <a:lstStyle/>
                    <a:p>
                      <a:pPr algn="ctr"/>
                      <a:r>
                        <a:rPr lang="en-US" dirty="0">
                          <a:solidFill>
                            <a:srgbClr val="FF0000"/>
                          </a:solidFill>
                        </a:rPr>
                        <a:t>X</a:t>
                      </a:r>
                    </a:p>
                  </a:txBody>
                  <a:tcPr/>
                </a:tc>
                <a:tc>
                  <a:txBody>
                    <a:bodyPr/>
                    <a:lstStyle/>
                    <a:p>
                      <a:pPr algn="ctr"/>
                      <a:r>
                        <a:rPr lang="en-US" dirty="0">
                          <a:solidFill>
                            <a:srgbClr val="FF0000"/>
                          </a:solidFill>
                        </a:rPr>
                        <a:t>X</a:t>
                      </a:r>
                    </a:p>
                  </a:txBody>
                  <a:tcPr/>
                </a:tc>
                <a:extLst>
                  <a:ext uri="{0D108BD9-81ED-4DB2-BD59-A6C34878D82A}">
                    <a16:rowId xmlns:a16="http://schemas.microsoft.com/office/drawing/2014/main" val="2347887036"/>
                  </a:ext>
                </a:extLst>
              </a:tr>
            </a:tbl>
          </a:graphicData>
        </a:graphic>
      </p:graphicFrame>
    </p:spTree>
    <p:extLst>
      <p:ext uri="{BB962C8B-B14F-4D97-AF65-F5344CB8AC3E}">
        <p14:creationId xmlns:p14="http://schemas.microsoft.com/office/powerpoint/2010/main" val="1428432858"/>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{D1D8F4E8-A364-D146-8AD4-49F135E3F83F}tf10001120</Template>
  <TotalTime>26585</TotalTime>
  <Words>2842</Words>
  <Application>Microsoft Macintosh PowerPoint</Application>
  <PresentationFormat>Widescreen</PresentationFormat>
  <Paragraphs>258</Paragraphs>
  <Slides>42</Slides>
  <Notes>3</Notes>
  <HiddenSlides>15</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Gill Sans MT</vt:lpstr>
      <vt:lpstr>Wingdings</vt:lpstr>
      <vt:lpstr>Parcel</vt:lpstr>
      <vt:lpstr>Adapting Pretrained Models for Machine Translation</vt:lpstr>
      <vt:lpstr>motivations</vt:lpstr>
      <vt:lpstr>Adapter Module (Pfeiffer et al. 2020)</vt:lpstr>
      <vt:lpstr>goals</vt:lpstr>
      <vt:lpstr>methodology</vt:lpstr>
      <vt:lpstr>Adapter Module (Pfeiffer et al. 2020)</vt:lpstr>
      <vt:lpstr>Transformer (Vaswani et al. 2017)</vt:lpstr>
      <vt:lpstr>BERT (Devlin et al. 2018)</vt:lpstr>
      <vt:lpstr>Tasks and dataset</vt:lpstr>
      <vt:lpstr>Adapters in machine translation</vt:lpstr>
      <vt:lpstr>Experiments FOR GOAL NO. 1</vt:lpstr>
      <vt:lpstr>Adding more data for training</vt:lpstr>
      <vt:lpstr>Random &amp; shuffled pre-trained models</vt:lpstr>
      <vt:lpstr>Random pre-trained vs baseline</vt:lpstr>
      <vt:lpstr>Adapters Effectiveness in Machine Translation</vt:lpstr>
      <vt:lpstr>Experiments FOR GOALS NO. 2, 3, AND 4</vt:lpstr>
      <vt:lpstr>Adapters position (Encoder vs Decoder)</vt:lpstr>
      <vt:lpstr>Randomly set weights on encoder</vt:lpstr>
      <vt:lpstr>Randomly set weights on decoder</vt:lpstr>
      <vt:lpstr>Using Fewer Weights: ZBERT and ZSBERT</vt:lpstr>
      <vt:lpstr>Baseline</vt:lpstr>
      <vt:lpstr>Bert size reduction (zbert)</vt:lpstr>
      <vt:lpstr>Bert size reduction (ZSBERT)</vt:lpstr>
      <vt:lpstr>Bert size reduction with smaller reduction ratio</vt:lpstr>
      <vt:lpstr>Conclusion</vt:lpstr>
      <vt:lpstr>Conclusion</vt:lpstr>
      <vt:lpstr>Q&amp;A</vt:lpstr>
      <vt:lpstr>what did I learn?</vt:lpstr>
      <vt:lpstr>Question</vt:lpstr>
      <vt:lpstr>answer</vt:lpstr>
      <vt:lpstr>Question</vt:lpstr>
      <vt:lpstr>Question</vt:lpstr>
      <vt:lpstr>Question</vt:lpstr>
      <vt:lpstr>Question</vt:lpstr>
      <vt:lpstr>Question</vt:lpstr>
      <vt:lpstr>PowerPoint Presentation</vt:lpstr>
      <vt:lpstr>PowerPoint Presentation</vt:lpstr>
      <vt:lpstr>PowerPoint Presentation</vt:lpstr>
      <vt:lpstr>PowerPoint Presentation</vt:lpstr>
      <vt:lpstr>PowerPoint Presentation</vt:lpstr>
      <vt:lpstr>PowerPoint Presentation</vt:lpstr>
      <vt:lpstr>Extra slides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Bert with Adapters for  Machine Translation</dc:title>
  <dc:creator>Aditya Kurniawan</dc:creator>
  <cp:lastModifiedBy>Aditya Kurniawan</cp:lastModifiedBy>
  <cp:revision>56</cp:revision>
  <dcterms:created xsi:type="dcterms:W3CDTF">2021-12-30T11:00:41Z</dcterms:created>
  <dcterms:modified xsi:type="dcterms:W3CDTF">2022-11-15T11:39:48Z</dcterms:modified>
</cp:coreProperties>
</file>