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5AC1-784B-4AC9-8E20-C78387542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15AA8-2150-4D6A-9874-43E2A29A6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CE7B7-7DD0-43F2-93DD-346ABD3E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F572-6FFE-41D7-97AC-8990F894644E}" type="datetimeFigureOut">
              <a:rPr lang="en-ID" smtClean="0"/>
              <a:t>17/12/2020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88243-562F-4F16-8856-0A2F4736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E0C29-9FB1-4492-8ADA-D19D1560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DFF-727F-441B-AC66-C5F423A4BC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392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BEDA-9749-4B19-B26F-70DE3156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323B6-CCE2-4245-BE9D-5A45CD7DB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3BE2-F9CB-45D0-A4EE-EC9E8439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F572-6FFE-41D7-97AC-8990F894644E}" type="datetimeFigureOut">
              <a:rPr lang="en-ID" smtClean="0"/>
              <a:t>17/12/2020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BC33-7639-40B8-99A0-FA911059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087E-10B7-4FEB-BD84-FACFE47D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DFF-727F-441B-AC66-C5F423A4BC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327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4F22D-4B06-4F5A-8D84-1CD4C9EB4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7D92A-5C73-4DEB-A64B-6CD342506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AEDD-F751-4D33-98EA-1E1B1186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F572-6FFE-41D7-97AC-8990F894644E}" type="datetimeFigureOut">
              <a:rPr lang="en-ID" smtClean="0"/>
              <a:t>17/12/2020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6DECB-7CAB-4930-AE7D-0F2BA6FF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28456-8583-404F-8068-AFA54D1C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DFF-727F-441B-AC66-C5F423A4BC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788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BC97-B0C5-433A-9C50-E9ECCC9E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4670-2C3A-402B-A692-B0C96442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B98FD-7D18-4DAD-9709-537C70BC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F572-6FFE-41D7-97AC-8990F894644E}" type="datetimeFigureOut">
              <a:rPr lang="en-ID" smtClean="0"/>
              <a:t>17/12/2020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E826D-E2BA-4C7D-915E-4AD60960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5B8B-8C0D-4355-A19E-2C9CB8D5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DFF-727F-441B-AC66-C5F423A4BC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175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2E45-EF4E-4E59-84FF-C3738810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8D2A6-8580-4816-8F25-F04429802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36DB-6734-4494-BFB7-96751EAE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F572-6FFE-41D7-97AC-8990F894644E}" type="datetimeFigureOut">
              <a:rPr lang="en-ID" smtClean="0"/>
              <a:t>17/12/2020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A517A-B185-4C07-B6DD-D8D5B932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893F0-47D3-4B34-B2FE-8626D0FF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DFF-727F-441B-AC66-C5F423A4BC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016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ECF6-5B82-48A4-8C0F-4059AE1E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BC01A-1072-41F9-89A3-91C7093A4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75DF7-D1CB-47B9-ADE9-39F626916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DA91A-BD6D-4CC8-94F1-2B184BFC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F572-6FFE-41D7-97AC-8990F894644E}" type="datetimeFigureOut">
              <a:rPr lang="en-ID" smtClean="0"/>
              <a:t>17/12/2020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28DF9-DD65-4932-966B-04DE2CC0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DE494-C13B-4C81-88FE-139E8150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DFF-727F-441B-AC66-C5F423A4BC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694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5235-C617-4E3E-9970-363FE1D0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2F65-5A4F-4977-AC9B-BAF56F371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8BAC8-7CE4-49AF-BA91-C12C46A3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C9DC3-D78C-4270-B48B-A6C3A99D5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35A8F-C58D-495E-B5CF-2CDCC6204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382EF-DEF1-449B-8BD2-F47C6E31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F572-6FFE-41D7-97AC-8990F894644E}" type="datetimeFigureOut">
              <a:rPr lang="en-ID" smtClean="0"/>
              <a:t>17/12/2020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696FC-506D-4106-ACCA-859FCDD1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590B7-1C0E-4DF5-B543-2CDED6D9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DFF-727F-441B-AC66-C5F423A4BC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57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06B8-936A-4057-AA4D-59ED325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33EC9-D511-431C-A445-7E3F7DDD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F572-6FFE-41D7-97AC-8990F894644E}" type="datetimeFigureOut">
              <a:rPr lang="en-ID" smtClean="0"/>
              <a:t>17/12/2020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3A23D-5EFE-43BC-96EB-F91D5D0E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93C0B-4DD7-4E11-AA71-E660CDA3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DFF-727F-441B-AC66-C5F423A4BC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036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4CC4F-0F96-4D28-9E5C-C1F5213A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F572-6FFE-41D7-97AC-8990F894644E}" type="datetimeFigureOut">
              <a:rPr lang="en-ID" smtClean="0"/>
              <a:t>17/12/2020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05914-39D7-47FE-B980-EB780A9D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0BD88-6E90-4A17-85B6-02036B64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DFF-727F-441B-AC66-C5F423A4BC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003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2AC0-F23A-46A7-A905-13BA7713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FF753-3354-4FDD-AE35-D8F3D978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AD047-84A7-4425-937C-E30E215DE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B2575-48E5-4A80-8B66-EF06D208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F572-6FFE-41D7-97AC-8990F894644E}" type="datetimeFigureOut">
              <a:rPr lang="en-ID" smtClean="0"/>
              <a:t>17/12/2020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5566-EC61-40BF-AB90-E74A485D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5BF93-5168-472E-B70D-B543E2AA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DFF-727F-441B-AC66-C5F423A4BC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336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6A51-356D-45E4-9F4B-22CA00E18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B8BB9-2FAB-437A-B46C-7D0082AF8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E3FE8-D82E-4CCF-98EC-1C46F83AE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0B154-6967-47C6-AF55-53A4CD7B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F572-6FFE-41D7-97AC-8990F894644E}" type="datetimeFigureOut">
              <a:rPr lang="en-ID" smtClean="0"/>
              <a:t>17/12/2020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1EE1-3643-4377-924C-6ABDF910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AE49D-E3C5-4581-9A74-C7E4479E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DFF-727F-441B-AC66-C5F423A4BC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3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28BD6-332A-42AA-88F0-F1F24184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88326-1A3B-4906-8D22-82F7CE5C0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07225-60B8-4DDC-B8EF-6DF64F325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DF572-6FFE-41D7-97AC-8990F894644E}" type="datetimeFigureOut">
              <a:rPr lang="en-ID" smtClean="0"/>
              <a:t>17/12/2020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7CA2-FE76-4AAD-95B2-728DF70CE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943B-37BA-4E0A-9C0A-A39BFA0CF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1ADFF-727F-441B-AC66-C5F423A4BC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335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177E6-6165-45EA-BA78-78A657835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5" b="205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8D711-6BC4-4AA4-B24B-7CE991D94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ID" sz="7200" b="1" dirty="0"/>
              <a:t>K -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26DAB-99AD-4449-8D2D-6964EAC19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ID" b="1" dirty="0"/>
              <a:t>SAPTO HADI RIONO, M.KOM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CDE1720-AB90-481B-AE93-39C844C2E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67" y="467268"/>
            <a:ext cx="1911100" cy="236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1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1C74-24F9-4968-82AC-7952C309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TAHAP PENYELESAIAN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9E96-AE17-4DCD-B388-848B91DAC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4. </a:t>
            </a:r>
            <a:r>
              <a:rPr lang="en-ID" dirty="0" err="1"/>
              <a:t>Logika</a:t>
            </a:r>
            <a:r>
              <a:rPr lang="en-ID" dirty="0"/>
              <a:t> “1” pada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digabungkan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kanan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    </a:t>
            </a:r>
            <a:r>
              <a:rPr lang="en-ID" dirty="0" err="1"/>
              <a:t>Logika</a:t>
            </a:r>
            <a:r>
              <a:rPr lang="en-ID" dirty="0"/>
              <a:t> “1” pada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digabungkan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bawah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5. Buat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pada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kelompok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6. Hasil </a:t>
            </a:r>
            <a:r>
              <a:rPr lang="en-ID" dirty="0" err="1"/>
              <a:t>penyederhanaan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menjumlahkan</a:t>
            </a:r>
            <a:r>
              <a:rPr lang="en-ID" dirty="0"/>
              <a:t> (OR-</a:t>
            </a:r>
            <a:r>
              <a:rPr lang="en-ID" dirty="0" err="1"/>
              <a:t>kan</a:t>
            </a:r>
            <a:r>
              <a:rPr lang="en-ID" dirty="0"/>
              <a:t>)     </a:t>
            </a:r>
            <a:br>
              <a:rPr lang="en-ID" dirty="0"/>
            </a:br>
            <a:r>
              <a:rPr lang="en-ID" dirty="0"/>
              <a:t>    </a:t>
            </a:r>
            <a:r>
              <a:rPr lang="en-ID" dirty="0" err="1"/>
              <a:t>fungsi</a:t>
            </a:r>
            <a:r>
              <a:rPr lang="en-ID" dirty="0"/>
              <a:t> pada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kelompok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7332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1C74-24F9-4968-82AC-7952C309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 3 </a:t>
            </a:r>
            <a:r>
              <a:rPr lang="en-ID" dirty="0" err="1"/>
              <a:t>Variabel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F9E96-AE17-4DCD-B388-848B91DAC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dirty="0"/>
                  <a:t>Sederhanakan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r>
                  <a:rPr lang="en-ID" dirty="0"/>
                  <a:t> </a:t>
                </a:r>
                <a:r>
                  <a:rPr lang="en-ID" dirty="0" err="1"/>
                  <a:t>ini</a:t>
                </a:r>
                <a:r>
                  <a:rPr lang="en-ID" dirty="0"/>
                  <a:t> : </a:t>
                </a:r>
              </a:p>
              <a:p>
                <a:pPr marL="0" indent="0">
                  <a:buNone/>
                </a:pPr>
                <a:r>
                  <a:rPr lang="en-ID" dirty="0"/>
                  <a:t>F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</m:oMath>
                </a14:m>
                <a:r>
                  <a:rPr lang="en-ID" dirty="0"/>
                  <a:t>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𝐵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/>
                  <a:t>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D" dirty="0"/>
                  <a:t>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ID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/>
                  <a:t>+ </a:t>
                </a:r>
                <a14:m>
                  <m:oMath xmlns:m="http://schemas.openxmlformats.org/officeDocument/2006/math"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endParaRPr lang="en-ID" sz="1100" dirty="0"/>
              </a:p>
              <a:p>
                <a:pPr marL="0" indent="0">
                  <a:buNone/>
                </a:pPr>
                <a:r>
                  <a:rPr lang="en-ID" dirty="0"/>
                  <a:t>			   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ID" dirty="0"/>
                  <a:t>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D" dirty="0"/>
                  <a:t>     </a:t>
                </a:r>
                <a14:m>
                  <m:oMath xmlns:m="http://schemas.openxmlformats.org/officeDocument/2006/math"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D" dirty="0"/>
                  <a:t>    </a:t>
                </a:r>
                <a14:m>
                  <m:oMath xmlns:m="http://schemas.openxmlformats.org/officeDocument/2006/math"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		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</m:oMath>
                </a14:m>
                <a:endParaRPr lang="en-ID" dirty="0"/>
              </a:p>
              <a:p>
                <a:pPr marL="0" indent="0">
                  <a:buNone/>
                </a:pPr>
                <a:endParaRPr lang="en-ID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D" b="0" dirty="0"/>
                  <a:t>			</a:t>
                </a:r>
                <a14:m>
                  <m:oMath xmlns:m="http://schemas.openxmlformats.org/officeDocument/2006/math"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F9E96-AE17-4DCD-B388-848B91DAC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35FBF96B-23EB-4568-9301-DC29CCC15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874328"/>
              </p:ext>
            </p:extLst>
          </p:nvPr>
        </p:nvGraphicFramePr>
        <p:xfrm>
          <a:off x="4214191" y="3672580"/>
          <a:ext cx="3505200" cy="166370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4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1C74-24F9-4968-82AC-7952C309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Soal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F9E96-AE17-4DCD-B388-848B91DAC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ID" dirty="0"/>
                  <a:t>Sederhanakan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r>
                  <a:rPr lang="en-ID" dirty="0"/>
                  <a:t> </a:t>
                </a:r>
                <a:r>
                  <a:rPr lang="en-ID" dirty="0" err="1"/>
                  <a:t>ini</a:t>
                </a:r>
                <a:r>
                  <a:rPr lang="en-ID" dirty="0"/>
                  <a:t> : </a:t>
                </a:r>
              </a:p>
              <a:p>
                <a:pPr marL="0" indent="0">
                  <a:buNone/>
                </a:pPr>
                <a:r>
                  <a:rPr lang="en-ID" dirty="0"/>
                  <a:t>F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</m:oMath>
                </a14:m>
                <a:r>
                  <a:rPr lang="en-ID" dirty="0"/>
                  <a:t>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𝐵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/>
                  <a:t>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D" dirty="0"/>
                  <a:t>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ID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/>
                  <a:t>+ </a:t>
                </a:r>
                <a14:m>
                  <m:oMath xmlns:m="http://schemas.openxmlformats.org/officeDocument/2006/math"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br>
                  <a:rPr lang="en-ID" dirty="0"/>
                </a:b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baru</a:t>
                </a:r>
                <a:br>
                  <a:rPr lang="en-ID" dirty="0"/>
                </a:br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I. F : (KB)</a:t>
                </a:r>
                <a:r>
                  <a:rPr lang="en-ID" baseline="-25000" dirty="0"/>
                  <a:t>1</a:t>
                </a:r>
                <a:r>
                  <a:rPr lang="en-ID" dirty="0"/>
                  <a:t> + (KB)</a:t>
                </a:r>
                <a:r>
                  <a:rPr lang="en-ID" baseline="-25000" dirty="0"/>
                  <a:t>2</a:t>
                </a:r>
                <a:r>
                  <a:rPr lang="en-ID" dirty="0"/>
                  <a:t> + (KB)</a:t>
                </a:r>
                <a:r>
                  <a:rPr lang="en-ID" baseline="-25000" dirty="0"/>
                  <a:t>3</a:t>
                </a:r>
                <a:r>
                  <a:rPr lang="en-ID" dirty="0"/>
                  <a:t> + (KB)</a:t>
                </a:r>
                <a:r>
                  <a:rPr lang="en-ID" baseline="-25000" dirty="0"/>
                  <a:t>4			</a:t>
                </a:r>
                <a:r>
                  <a:rPr lang="en-ID" dirty="0"/>
                  <a:t>II. F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D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i="1" dirty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D" baseline="-25000" dirty="0"/>
              </a:p>
              <a:p>
                <a:pPr marL="0" indent="0">
                  <a:buNone/>
                </a:pPr>
                <a:r>
                  <a:rPr lang="en-ID" dirty="0"/>
                  <a:t>     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/>
                  <a:t>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D" dirty="0"/>
                  <a:t>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𝐵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/>
                  <a:t>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ID" dirty="0"/>
                  <a:t>		                       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     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ID" dirty="0"/>
                  <a:t> 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D" dirty="0"/>
                  <a:t>)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			       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. 1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     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. 1</m:t>
                    </m:r>
                  </m:oMath>
                </a14:m>
                <a:r>
                  <a:rPr lang="en-ID" dirty="0"/>
                  <a:t> 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. 1</m:t>
                    </m:r>
                  </m:oMath>
                </a14:m>
                <a:r>
                  <a:rPr lang="en-ID" dirty="0"/>
                  <a:t>				       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     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D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ID" i="1" dirty="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ID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dirty="0"/>
                  <a:t>				</a:t>
                </a:r>
                <a:r>
                  <a:rPr lang="en-ID" sz="4600" b="1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</a:t>
                </a:r>
                <a:r>
                  <a:rPr lang="en-ID" sz="4600" b="0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ID" sz="4600" b="0" dirty="0" err="1">
                    <a:solidFill>
                      <a:srgbClr val="002060"/>
                    </a:solidFill>
                  </a:rPr>
                  <a:t>jadi</a:t>
                </a:r>
                <a:r>
                  <a:rPr lang="en-ID" sz="4600" b="0" dirty="0">
                    <a:solidFill>
                      <a:srgbClr val="002060"/>
                    </a:solidFill>
                  </a:rPr>
                  <a:t> F : I + II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sz="4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sz="4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sz="46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ID" sz="4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sz="4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sz="4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D" sz="4600" b="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ID" dirty="0"/>
                  <a:t>     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.1</m:t>
                    </m:r>
                  </m:oMath>
                </a14:m>
                <a:endParaRPr lang="en-ID" b="0" dirty="0"/>
              </a:p>
              <a:p>
                <a:pPr marL="0" indent="0">
                  <a:buNone/>
                </a:pPr>
                <a:r>
                  <a:rPr lang="en-ID" dirty="0"/>
                  <a:t>     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endParaRPr lang="en-ID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F9E96-AE17-4DCD-B388-848B91DAC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27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1C74-24F9-4968-82AC-7952C309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 4 </a:t>
            </a:r>
            <a:r>
              <a:rPr lang="en-ID" dirty="0" err="1"/>
              <a:t>Variabel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F9E96-AE17-4DCD-B388-848B91DAC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ID" dirty="0"/>
                  <a:t>Sederhanakan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r>
                  <a:rPr lang="en-ID" dirty="0"/>
                  <a:t> </a:t>
                </a:r>
                <a:r>
                  <a:rPr lang="en-ID" dirty="0" err="1"/>
                  <a:t>ini</a:t>
                </a:r>
                <a:r>
                  <a:rPr lang="en-ID" dirty="0"/>
                  <a:t> : </a:t>
                </a:r>
              </a:p>
              <a:p>
                <a:pPr marL="0" indent="0">
                  <a:buNone/>
                </a:pPr>
                <a:r>
                  <a:rPr lang="en-ID" dirty="0"/>
                  <a:t>F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i="1" dirty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𝐴𝐵𝐶𝐷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𝐵𝐶𝐷</m:t>
                    </m:r>
                  </m:oMath>
                </a14:m>
                <a:r>
                  <a:rPr lang="en-ID" dirty="0"/>
                  <a:t>  </a:t>
                </a:r>
                <a:br>
                  <a:rPr lang="en-ID" dirty="0"/>
                </a:br>
                <a:r>
                  <a:rPr lang="en-ID" dirty="0"/>
                  <a:t>F (A,B,C,D) = </a:t>
                </a:r>
                <a:r>
                  <a:rPr lang="en-ID" dirty="0">
                    <a:sym typeface="Symbol" panose="05050102010706020507" pitchFamily="18" charset="2"/>
                  </a:rPr>
                  <a:t> (1,3,9,11,15,7)</a:t>
                </a:r>
                <a:endParaRPr lang="en-ID" dirty="0"/>
              </a:p>
              <a:p>
                <a:pPr marL="0" indent="0">
                  <a:buNone/>
                </a:pPr>
                <a:endParaRPr lang="en-ID" sz="11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D" altLang="en-US" sz="2800" b="0" i="1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</m:t>
                    </m:r>
                    <m:bar>
                      <m:barPr>
                        <m:pos m:val="top"/>
                        <m:ctrlPr>
                          <a:rPr lang="en-GB" altLang="en-US" sz="28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GB" altLang="en-US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alt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GB" altLang="en-US" sz="28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altLang="en-US" sz="2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GB" altLang="en-US" sz="2800" dirty="0"/>
                  <a:t>     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altLang="en-US" sz="28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GB" altLang="en-US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alt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alt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en-US" sz="2800" dirty="0"/>
                  <a:t>              AB            </a:t>
                </a:r>
                <a14:m>
                  <m:oMath xmlns:m="http://schemas.openxmlformats.org/officeDocument/2006/math">
                    <m:r>
                      <a:rPr lang="en-ID" alt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GB" altLang="en-US" sz="28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altLang="en-US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endParaRPr lang="en-GB" altLang="en-US" sz="2800" dirty="0"/>
              </a:p>
              <a:p>
                <a:pPr marL="0" indent="0">
                  <a:buNone/>
                </a:pPr>
                <a:r>
                  <a:rPr lang="en-GB" altLang="en-US" sz="2800" dirty="0"/>
                  <a:t>		     _ _</a:t>
                </a:r>
              </a:p>
              <a:p>
                <a:pPr marL="0" indent="0">
                  <a:buNone/>
                </a:pPr>
                <a:r>
                  <a:rPr lang="en-GB" altLang="en-US" sz="2800" dirty="0"/>
                  <a:t>		     CD</a:t>
                </a:r>
              </a:p>
              <a:p>
                <a:pPr marL="0" indent="0">
                  <a:buNone/>
                </a:pPr>
                <a:r>
                  <a:rPr lang="en-GB" altLang="en-US" sz="2800" dirty="0"/>
                  <a:t>		     _	 </a:t>
                </a:r>
              </a:p>
              <a:p>
                <a:pPr marL="0" indent="0">
                  <a:buNone/>
                </a:pPr>
                <a:r>
                  <a:rPr lang="en-GB" altLang="en-US" sz="2800" dirty="0"/>
                  <a:t>		     CD</a:t>
                </a:r>
              </a:p>
              <a:p>
                <a:pPr marL="0" indent="0">
                  <a:buNone/>
                </a:pPr>
                <a:r>
                  <a:rPr lang="en-GB" altLang="en-US" sz="2800" dirty="0"/>
                  <a:t>		      	</a:t>
                </a:r>
              </a:p>
              <a:p>
                <a:pPr marL="0" indent="0">
                  <a:buNone/>
                </a:pPr>
                <a:r>
                  <a:rPr lang="en-GB" altLang="en-US" sz="2800" dirty="0"/>
                  <a:t>		     CD</a:t>
                </a:r>
              </a:p>
              <a:p>
                <a:pPr marL="0" indent="0">
                  <a:buNone/>
                </a:pPr>
                <a:r>
                  <a:rPr lang="en-GB" altLang="en-US" sz="2800" dirty="0"/>
                  <a:t>		        _</a:t>
                </a:r>
              </a:p>
              <a:p>
                <a:pPr marL="0" indent="0">
                  <a:buNone/>
                </a:pPr>
                <a:r>
                  <a:rPr lang="en-GB" altLang="en-US" sz="2800" dirty="0"/>
                  <a:t>		     CD</a:t>
                </a:r>
                <a:r>
                  <a:rPr lang="en-ID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F9E96-AE17-4DCD-B388-848B91DAC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9EDCFF33-B094-4160-A0A6-03E4A8EBA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54252"/>
              </p:ext>
            </p:extLst>
          </p:nvPr>
        </p:nvGraphicFramePr>
        <p:xfrm>
          <a:off x="3624469" y="3201035"/>
          <a:ext cx="4343400" cy="320400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10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1C74-24F9-4968-82AC-7952C309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Soal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F9E96-AE17-4DCD-B388-848B91DAC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ID" dirty="0"/>
                  <a:t>Sederhanakan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r>
                  <a:rPr lang="en-ID" dirty="0"/>
                  <a:t> </a:t>
                </a:r>
                <a:r>
                  <a:rPr lang="en-ID" dirty="0" err="1"/>
                  <a:t>ini</a:t>
                </a:r>
                <a:r>
                  <a:rPr lang="en-ID" dirty="0"/>
                  <a:t> : </a:t>
                </a:r>
              </a:p>
              <a:p>
                <a:pPr marL="0" indent="0">
                  <a:buNone/>
                </a:pPr>
                <a:r>
                  <a:rPr lang="en-ID" dirty="0"/>
                  <a:t>F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</m:oMath>
                </a14:m>
                <a:r>
                  <a:rPr lang="en-ID" dirty="0"/>
                  <a:t>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𝐵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/>
                  <a:t>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D" dirty="0"/>
                  <a:t>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ID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/>
                  <a:t>+ </a:t>
                </a:r>
                <a14:m>
                  <m:oMath xmlns:m="http://schemas.openxmlformats.org/officeDocument/2006/math"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br>
                  <a:rPr lang="en-ID" dirty="0"/>
                </a:b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baru</a:t>
                </a:r>
                <a:br>
                  <a:rPr lang="en-ID" dirty="0"/>
                </a:br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I. F : (KB)</a:t>
                </a:r>
                <a:r>
                  <a:rPr lang="en-ID" baseline="-25000" dirty="0"/>
                  <a:t>1</a:t>
                </a:r>
                <a:r>
                  <a:rPr lang="en-ID" dirty="0"/>
                  <a:t> + (KB)</a:t>
                </a:r>
                <a:r>
                  <a:rPr lang="en-ID" baseline="-25000" dirty="0"/>
                  <a:t>2</a:t>
                </a:r>
                <a:r>
                  <a:rPr lang="en-ID" dirty="0"/>
                  <a:t> + (KB)</a:t>
                </a:r>
                <a:r>
                  <a:rPr lang="en-ID" baseline="-25000" dirty="0"/>
                  <a:t>3</a:t>
                </a:r>
                <a:r>
                  <a:rPr lang="en-ID" dirty="0"/>
                  <a:t> + (KB)</a:t>
                </a:r>
                <a:r>
                  <a:rPr lang="en-ID" baseline="-25000" dirty="0"/>
                  <a:t>4			</a:t>
                </a:r>
                <a:r>
                  <a:rPr lang="en-ID" dirty="0"/>
                  <a:t>II. F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D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i="1" dirty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D" baseline="-25000" dirty="0"/>
              </a:p>
              <a:p>
                <a:pPr marL="0" indent="0">
                  <a:buNone/>
                </a:pPr>
                <a:r>
                  <a:rPr lang="en-ID" dirty="0"/>
                  <a:t>     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/>
                  <a:t>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D" dirty="0"/>
                  <a:t>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𝐵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/>
                  <a:t>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ID" dirty="0"/>
                  <a:t>		       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     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ID" dirty="0"/>
                  <a:t> 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D" dirty="0"/>
                  <a:t>)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			       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. 1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     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. 1</m:t>
                    </m:r>
                  </m:oMath>
                </a14:m>
                <a:r>
                  <a:rPr lang="en-ID" dirty="0"/>
                  <a:t> 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. 1</m:t>
                    </m:r>
                  </m:oMath>
                </a14:m>
                <a:r>
                  <a:rPr lang="en-ID" dirty="0"/>
                  <a:t>				       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ID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     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D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ID" i="1" dirty="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ID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dirty="0"/>
                  <a:t>				</a:t>
                </a:r>
                <a:r>
                  <a:rPr lang="en-ID" sz="4100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 </a:t>
                </a:r>
                <a:r>
                  <a:rPr lang="en-ID" sz="4100" dirty="0" err="1">
                    <a:solidFill>
                      <a:srgbClr val="002060"/>
                    </a:solidFill>
                  </a:rPr>
                  <a:t>jadi</a:t>
                </a:r>
                <a:r>
                  <a:rPr lang="en-ID" sz="4100" dirty="0">
                    <a:solidFill>
                      <a:srgbClr val="002060"/>
                    </a:solidFill>
                  </a:rPr>
                  <a:t> F : I + II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sz="4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ID" sz="4100" b="0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  <m:r>
                      <a:rPr lang="en-ID" sz="41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ID" sz="4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ID" sz="4100" b="0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bar>
                    <m:r>
                      <m:rPr>
                        <m:sty m:val="p"/>
                      </m:rPr>
                      <a:rPr lang="en-ID" sz="4100" b="0" i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ID" sz="4100" dirty="0"/>
              </a:p>
              <a:p>
                <a:pPr marL="0" indent="0">
                  <a:buNone/>
                </a:pPr>
                <a:r>
                  <a:rPr lang="en-ID" dirty="0"/>
                  <a:t>     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.1</m:t>
                    </m:r>
                  </m:oMath>
                </a14:m>
                <a:endParaRPr lang="en-ID" b="0" dirty="0"/>
              </a:p>
              <a:p>
                <a:pPr marL="0" indent="0">
                  <a:buNone/>
                </a:pPr>
                <a:r>
                  <a:rPr lang="en-ID" dirty="0"/>
                  <a:t>     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endParaRPr lang="en-ID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F9E96-AE17-4DCD-B388-848B91DAC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84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40494D-DDD2-4642-BC19-FC526DC2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 Karnaugh Map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49D13-6C65-4A23-BE8D-6901544A1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Karnaugh Map (K-Map)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merupakan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suatu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cara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berbentuk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grafis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digunakan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untuk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menyederhanakan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persamaan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logik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atau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mengkonversi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tabel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kebenaran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dalam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bentuk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sederhana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dan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terstrukturLayaknya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tabel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kebenaran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, K-map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bertujuan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untuk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memperlihatkan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hubungan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antara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input dan output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sirkuit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logik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253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40494D-DDD2-4642-BC19-FC526DC2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i="0" dirty="0" err="1">
                <a:solidFill>
                  <a:srgbClr val="444444"/>
                </a:solidFill>
                <a:effectLst/>
                <a:latin typeface="Open Sans"/>
              </a:rPr>
              <a:t>Penyederhanaan</a:t>
            </a:r>
            <a:r>
              <a:rPr lang="en-ID" b="1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1" i="0" dirty="0" err="1">
                <a:solidFill>
                  <a:srgbClr val="444444"/>
                </a:solidFill>
                <a:effectLst/>
                <a:latin typeface="Open Sans"/>
              </a:rPr>
              <a:t>fungsi</a:t>
            </a:r>
            <a:r>
              <a:rPr lang="en-ID" b="1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1" i="0" dirty="0" err="1">
                <a:solidFill>
                  <a:srgbClr val="444444"/>
                </a:solidFill>
                <a:effectLst/>
                <a:latin typeface="Open Sans"/>
              </a:rPr>
              <a:t>logika</a:t>
            </a:r>
            <a:r>
              <a:rPr lang="en-ID" b="1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1" i="0" dirty="0" err="1">
                <a:solidFill>
                  <a:srgbClr val="444444"/>
                </a:solidFill>
                <a:effectLst/>
                <a:latin typeface="Open Sans"/>
              </a:rPr>
              <a:t>dengan</a:t>
            </a:r>
            <a:r>
              <a:rPr lang="en-ID" b="1" i="0" dirty="0">
                <a:solidFill>
                  <a:srgbClr val="444444"/>
                </a:solidFill>
                <a:effectLst/>
                <a:latin typeface="Open Sans"/>
              </a:rPr>
              <a:t> K-Map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49D13-6C65-4A23-BE8D-6901544A1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Salah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satu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metode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penyederhanaan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fungsi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logika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untuk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maksimal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4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variabel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dapat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dilakukan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dengan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metode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K-Map (Karnaugh Map).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Sebab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jika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lebih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dari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4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variabel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kita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menggunakan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metode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Quine Mc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Cluskey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algn="just"/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Map Karnaugh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menggambarkan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sejumlah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kotak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berbentuk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bujursangkar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berisi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MINTERM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atau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minimum Term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dari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persamaan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Logika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algn="just"/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Banyaknya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kotak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tergantung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dari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jumlah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input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diberikan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rangkaian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logika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0" indent="0" algn="ctr">
              <a:buNone/>
            </a:pP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Rumusan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: A = 2n</a:t>
            </a:r>
          </a:p>
          <a:p>
            <a:pPr marL="0" indent="0" algn="just">
              <a:buNone/>
            </a:pP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Dimana</a:t>
            </a:r>
          </a:p>
          <a:p>
            <a:pPr algn="just"/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A =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Jumlah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Kotak</a:t>
            </a:r>
          </a:p>
          <a:p>
            <a:pPr algn="just"/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n =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banyaknya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variabel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input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1776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40494D-DDD2-4642-BC19-FC526DC2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 Karnaugh Map</a:t>
            </a:r>
            <a:endParaRPr lang="en-ID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1FADC16-49F8-4D5F-86A6-0CA9C51FB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089912"/>
              </p:ext>
            </p:extLst>
          </p:nvPr>
        </p:nvGraphicFramePr>
        <p:xfrm>
          <a:off x="1805592" y="1785868"/>
          <a:ext cx="8580816" cy="277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286">
                  <a:extLst>
                    <a:ext uri="{9D8B030D-6E8A-4147-A177-3AD203B41FA5}">
                      <a16:colId xmlns:a16="http://schemas.microsoft.com/office/drawing/2014/main" val="122148482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249984"/>
                    </a:ext>
                  </a:extLst>
                </a:gridCol>
                <a:gridCol w="3051330">
                  <a:extLst>
                    <a:ext uri="{9D8B030D-6E8A-4147-A177-3AD203B41FA5}">
                      <a16:colId xmlns:a16="http://schemas.microsoft.com/office/drawing/2014/main" val="2563508726"/>
                    </a:ext>
                  </a:extLst>
                </a:gridCol>
              </a:tblGrid>
              <a:tr h="460800"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Variabel</a:t>
                      </a:r>
                      <a:r>
                        <a:rPr lang="en-ID" dirty="0"/>
                        <a:t>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Kombinasi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Jumlah</a:t>
                      </a:r>
                      <a:r>
                        <a:rPr lang="en-ID" dirty="0"/>
                        <a:t> Kotak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34352"/>
                  </a:ext>
                </a:extLst>
              </a:tr>
              <a:tr h="460800">
                <a:tc>
                  <a:txBody>
                    <a:bodyPr/>
                    <a:lstStyle/>
                    <a:p>
                      <a:pPr algn="ctr"/>
                      <a:r>
                        <a:rPr lang="en-ID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3200" dirty="0"/>
                        <a:t>2</a:t>
                      </a:r>
                      <a:r>
                        <a:rPr lang="en-ID" sz="3200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346915"/>
                  </a:ext>
                </a:extLst>
              </a:tr>
              <a:tr h="460800">
                <a:tc>
                  <a:txBody>
                    <a:bodyPr/>
                    <a:lstStyle/>
                    <a:p>
                      <a:pPr algn="ctr"/>
                      <a:r>
                        <a:rPr lang="en-ID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3200" dirty="0"/>
                        <a:t>2</a:t>
                      </a:r>
                      <a:r>
                        <a:rPr lang="en-ID" sz="3200" baseline="30000" dirty="0"/>
                        <a:t>2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02912"/>
                  </a:ext>
                </a:extLst>
              </a:tr>
              <a:tr h="460800">
                <a:tc>
                  <a:txBody>
                    <a:bodyPr/>
                    <a:lstStyle/>
                    <a:p>
                      <a:pPr algn="ctr"/>
                      <a:r>
                        <a:rPr lang="en-ID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3200" dirty="0"/>
                        <a:t>2</a:t>
                      </a:r>
                      <a:r>
                        <a:rPr lang="en-ID" sz="3200" baseline="30000" dirty="0"/>
                        <a:t>3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46347"/>
                  </a:ext>
                </a:extLst>
              </a:tr>
              <a:tr h="460800">
                <a:tc>
                  <a:txBody>
                    <a:bodyPr/>
                    <a:lstStyle/>
                    <a:p>
                      <a:pPr algn="ctr"/>
                      <a:r>
                        <a:rPr lang="en-ID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3200" dirty="0"/>
                        <a:t>2</a:t>
                      </a:r>
                      <a:r>
                        <a:rPr lang="en-ID" sz="3200" baseline="30000" dirty="0"/>
                        <a:t>4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3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9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58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40494D-DDD2-4642-BC19-FC526DC2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 Karnaugh Map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4D8FE9-25B9-46AC-826D-446761C5F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D" dirty="0"/>
                  <a:t>K-map </a:t>
                </a:r>
                <a:r>
                  <a:rPr lang="en-ID" dirty="0" err="1"/>
                  <a:t>dengan</a:t>
                </a:r>
                <a:r>
                  <a:rPr lang="en-ID" dirty="0"/>
                  <a:t> 1 </a:t>
                </a:r>
                <a:r>
                  <a:rPr lang="en-ID" dirty="0" err="1"/>
                  <a:t>variabel</a:t>
                </a:r>
                <a:r>
                  <a:rPr lang="en-ID" dirty="0"/>
                  <a:t> input </a:t>
                </a:r>
                <a:r>
                  <a:rPr lang="en-ID" dirty="0" err="1"/>
                  <a:t>maka</a:t>
                </a:r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membuat</a:t>
                </a:r>
                <a:r>
                  <a:rPr lang="en-ID" dirty="0"/>
                  <a:t> K-</a:t>
                </a:r>
                <a:r>
                  <a:rPr lang="en-ID" dirty="0" err="1"/>
                  <a:t>mapnya</a:t>
                </a:r>
                <a:r>
                  <a:rPr lang="en-ID" dirty="0"/>
                  <a:t> :</a:t>
                </a:r>
              </a:p>
              <a:p>
                <a:pPr marL="0" indent="0" algn="ctr">
                  <a:buNone/>
                </a:pPr>
                <a:r>
                  <a:rPr lang="en-ID" dirty="0"/>
                  <a:t>A = 2</a:t>
                </a:r>
                <a:r>
                  <a:rPr lang="en-ID" baseline="30000" dirty="0"/>
                  <a:t>1  </a:t>
                </a:r>
                <a:r>
                  <a:rPr lang="en-ID" dirty="0"/>
                  <a:t>=</a:t>
                </a:r>
                <a:r>
                  <a:rPr lang="en-ID" baseline="30000" dirty="0"/>
                  <a:t> </a:t>
                </a:r>
                <a:r>
                  <a:rPr lang="en-ID" dirty="0"/>
                  <a:t>2</a:t>
                </a:r>
              </a:p>
              <a:p>
                <a:pPr marL="0" indent="0" algn="ctr">
                  <a:buNone/>
                </a:pPr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				    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ID" dirty="0"/>
                  <a:t>	   A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4D8FE9-25B9-46AC-826D-446761C5F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52A9075-D6D8-4EE6-BD01-3CC5E960F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05836"/>
              </p:ext>
            </p:extLst>
          </p:nvPr>
        </p:nvGraphicFramePr>
        <p:xfrm>
          <a:off x="4710000" y="3159000"/>
          <a:ext cx="2772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000">
                  <a:extLst>
                    <a:ext uri="{9D8B030D-6E8A-4147-A177-3AD203B41FA5}">
                      <a16:colId xmlns:a16="http://schemas.microsoft.com/office/drawing/2014/main" val="1282221762"/>
                    </a:ext>
                  </a:extLst>
                </a:gridCol>
                <a:gridCol w="1386000">
                  <a:extLst>
                    <a:ext uri="{9D8B030D-6E8A-4147-A177-3AD203B41FA5}">
                      <a16:colId xmlns:a16="http://schemas.microsoft.com/office/drawing/2014/main" val="268576862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D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925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01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40494D-DDD2-4642-BC19-FC526DC2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 Karnaugh Map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dengan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2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variabel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input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4D8FE9-25B9-46AC-826D-446761C5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GB" altLang="en-US" sz="3200" dirty="0" err="1">
                <a:cs typeface="Arial" panose="020B0604020202020204" pitchFamily="34" charset="0"/>
              </a:rPr>
              <a:t>Maka</a:t>
            </a:r>
            <a:r>
              <a:rPr lang="en-GB" altLang="en-US" sz="3200" dirty="0">
                <a:cs typeface="Arial" panose="020B0604020202020204" pitchFamily="34" charset="0"/>
              </a:rPr>
              <a:t> </a:t>
            </a:r>
            <a:r>
              <a:rPr lang="en-GB" altLang="en-US" sz="3200" dirty="0" err="1">
                <a:cs typeface="Arial" panose="020B0604020202020204" pitchFamily="34" charset="0"/>
              </a:rPr>
              <a:t>untuk</a:t>
            </a:r>
            <a:r>
              <a:rPr lang="en-GB" altLang="en-US" sz="3200" dirty="0">
                <a:cs typeface="Arial" panose="020B0604020202020204" pitchFamily="34" charset="0"/>
              </a:rPr>
              <a:t> </a:t>
            </a:r>
            <a:r>
              <a:rPr lang="en-GB" altLang="en-US" sz="3200" dirty="0" err="1">
                <a:cs typeface="Arial" panose="020B0604020202020204" pitchFamily="34" charset="0"/>
              </a:rPr>
              <a:t>membuat</a:t>
            </a:r>
            <a:r>
              <a:rPr lang="en-GB" altLang="en-US" sz="3200" dirty="0">
                <a:cs typeface="Arial" panose="020B0604020202020204" pitchFamily="34" charset="0"/>
              </a:rPr>
              <a:t> K-</a:t>
            </a:r>
            <a:r>
              <a:rPr lang="en-GB" altLang="en-US" sz="3200" dirty="0" err="1">
                <a:cs typeface="Arial" panose="020B0604020202020204" pitchFamily="34" charset="0"/>
              </a:rPr>
              <a:t>mapnya</a:t>
            </a:r>
            <a:r>
              <a:rPr lang="en-GB" altLang="en-US" sz="3200" dirty="0">
                <a:cs typeface="Arial" panose="020B0604020202020204" pitchFamily="34" charset="0"/>
              </a:rPr>
              <a:t> : A = 2</a:t>
            </a:r>
            <a:r>
              <a:rPr lang="en-GB" altLang="en-US" sz="3200" baseline="30000" dirty="0">
                <a:cs typeface="Arial" panose="020B0604020202020204" pitchFamily="34" charset="0"/>
              </a:rPr>
              <a:t>2</a:t>
            </a:r>
            <a:r>
              <a:rPr lang="en-GB" altLang="en-US" sz="3200" dirty="0">
                <a:cs typeface="Arial" panose="020B0604020202020204" pitchFamily="34" charset="0"/>
              </a:rPr>
              <a:t> = 4</a:t>
            </a:r>
            <a:endParaRPr lang="en-GB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				         </a:t>
            </a:r>
          </a:p>
          <a:p>
            <a:pPr marL="0" indent="0">
              <a:buNone/>
            </a:pPr>
            <a:r>
              <a:rPr lang="en-GB" alt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   					Ā       A</a:t>
            </a:r>
          </a:p>
          <a:p>
            <a:pPr marL="0" indent="0">
              <a:buNone/>
            </a:pPr>
            <a:r>
              <a:rPr lang="en-GB" alt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			   	     _</a:t>
            </a:r>
          </a:p>
          <a:p>
            <a:pPr marL="0" indent="0">
              <a:buNone/>
            </a:pPr>
            <a:r>
              <a:rPr lang="en-GB" alt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			  	     B</a:t>
            </a:r>
          </a:p>
          <a:p>
            <a:endParaRPr lang="en-GB" altLang="en-US" sz="28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				     B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AF462F48-A6C2-4D9A-B1DE-96E780FC6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423" y="3872394"/>
            <a:ext cx="16383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2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40494D-DDD2-4642-BC19-FC526DC2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 Karnaugh Map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dengan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3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variabel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input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3F025-6B34-4186-A3E8-05CC03C849AA}"/>
              </a:ext>
            </a:extLst>
          </p:cNvPr>
          <p:cNvSpPr txBox="1"/>
          <p:nvPr/>
        </p:nvSpPr>
        <p:spPr>
          <a:xfrm>
            <a:off x="1192695" y="1690688"/>
            <a:ext cx="9750287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en-GB" altLang="en-US" sz="3200" dirty="0">
                <a:cs typeface="Arial" panose="020B0604020202020204" pitchFamily="34" charset="0"/>
              </a:rPr>
              <a:t>3. K-map </a:t>
            </a:r>
            <a:r>
              <a:rPr lang="en-GB" altLang="en-US" sz="3200" dirty="0" err="1">
                <a:cs typeface="Arial" panose="020B0604020202020204" pitchFamily="34" charset="0"/>
              </a:rPr>
              <a:t>dengan</a:t>
            </a:r>
            <a:r>
              <a:rPr lang="en-GB" altLang="en-US" sz="3200" dirty="0">
                <a:cs typeface="Arial" panose="020B0604020202020204" pitchFamily="34" charset="0"/>
              </a:rPr>
              <a:t> 3 </a:t>
            </a:r>
            <a:r>
              <a:rPr lang="en-GB" altLang="en-US" sz="3200" dirty="0" err="1">
                <a:cs typeface="Arial" panose="020B0604020202020204" pitchFamily="34" charset="0"/>
              </a:rPr>
              <a:t>variabel</a:t>
            </a:r>
            <a:r>
              <a:rPr lang="en-GB" altLang="en-US" sz="3200" dirty="0">
                <a:cs typeface="Arial" panose="020B0604020202020204" pitchFamily="34" charset="0"/>
              </a:rPr>
              <a:t> input </a:t>
            </a:r>
            <a:endParaRPr lang="en-GB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altLang="en-US" sz="3200" dirty="0">
                <a:cs typeface="Arial" panose="020B0604020202020204" pitchFamily="34" charset="0"/>
              </a:rPr>
              <a:t>    </a:t>
            </a:r>
            <a:r>
              <a:rPr lang="en-GB" altLang="en-US" sz="3200" dirty="0" err="1">
                <a:cs typeface="Arial" panose="020B0604020202020204" pitchFamily="34" charset="0"/>
              </a:rPr>
              <a:t>Maka</a:t>
            </a:r>
            <a:r>
              <a:rPr lang="en-GB" altLang="en-US" sz="3200" dirty="0">
                <a:cs typeface="Arial" panose="020B0604020202020204" pitchFamily="34" charset="0"/>
              </a:rPr>
              <a:t> </a:t>
            </a:r>
            <a:r>
              <a:rPr lang="en-GB" altLang="en-US" sz="3200" dirty="0" err="1">
                <a:cs typeface="Arial" panose="020B0604020202020204" pitchFamily="34" charset="0"/>
              </a:rPr>
              <a:t>untuk</a:t>
            </a:r>
            <a:r>
              <a:rPr lang="en-GB" altLang="en-US" sz="3200" dirty="0">
                <a:cs typeface="Arial" panose="020B0604020202020204" pitchFamily="34" charset="0"/>
              </a:rPr>
              <a:t> </a:t>
            </a:r>
            <a:r>
              <a:rPr lang="en-GB" altLang="en-US" sz="3200" dirty="0" err="1">
                <a:cs typeface="Arial" panose="020B0604020202020204" pitchFamily="34" charset="0"/>
              </a:rPr>
              <a:t>membuat</a:t>
            </a:r>
            <a:r>
              <a:rPr lang="en-GB" altLang="en-US" sz="3200" dirty="0">
                <a:cs typeface="Arial" panose="020B0604020202020204" pitchFamily="34" charset="0"/>
              </a:rPr>
              <a:t> K-</a:t>
            </a:r>
            <a:r>
              <a:rPr lang="en-GB" altLang="en-US" sz="3200" dirty="0" err="1">
                <a:cs typeface="Arial" panose="020B0604020202020204" pitchFamily="34" charset="0"/>
              </a:rPr>
              <a:t>mapnya</a:t>
            </a:r>
            <a:r>
              <a:rPr lang="en-GB" altLang="en-US" sz="3200" dirty="0">
                <a:cs typeface="Arial" panose="020B0604020202020204" pitchFamily="34" charset="0"/>
              </a:rPr>
              <a:t> : A = 2</a:t>
            </a:r>
            <a:r>
              <a:rPr lang="en-GB" altLang="en-US" sz="3200" baseline="30000" dirty="0">
                <a:cs typeface="Arial" panose="020B0604020202020204" pitchFamily="34" charset="0"/>
              </a:rPr>
              <a:t>3</a:t>
            </a:r>
            <a:r>
              <a:rPr lang="en-GB" altLang="en-US" sz="3200" dirty="0">
                <a:cs typeface="Arial" panose="020B0604020202020204" pitchFamily="34" charset="0"/>
              </a:rPr>
              <a:t> = 8</a:t>
            </a:r>
            <a:endParaRPr lang="en-GB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1800" dirty="0">
                <a:latin typeface="Times New Roman" panose="02020603050405020304" pitchFamily="18" charset="0"/>
              </a:rPr>
              <a:t>			          _</a:t>
            </a:r>
            <a:r>
              <a:rPr lang="en-GB" altLang="en-US" dirty="0">
                <a:latin typeface="Times New Roman" panose="02020603050405020304" pitchFamily="18" charset="0"/>
              </a:rPr>
              <a:t>  </a:t>
            </a:r>
            <a:r>
              <a:rPr lang="en-GB" altLang="en-US" sz="1800" dirty="0">
                <a:latin typeface="Times New Roman" panose="02020603050405020304" pitchFamily="18" charset="0"/>
              </a:rPr>
              <a:t>_       _                                   _</a:t>
            </a:r>
          </a:p>
          <a:p>
            <a:r>
              <a:rPr lang="en-GB" altLang="en-US" sz="1800" dirty="0">
                <a:latin typeface="Times New Roman" panose="02020603050405020304" pitchFamily="18" charset="0"/>
              </a:rPr>
              <a:t>  			</a:t>
            </a:r>
            <a:r>
              <a:rPr lang="en-GB" altLang="en-US" sz="3200" dirty="0">
                <a:latin typeface="Times New Roman" panose="02020603050405020304" pitchFamily="18" charset="0"/>
              </a:rPr>
              <a:t>     </a:t>
            </a:r>
            <a:r>
              <a:rPr lang="en-GB" altLang="en-US" sz="3200" dirty="0"/>
              <a:t>AB   </a:t>
            </a:r>
            <a:r>
              <a:rPr lang="en-GB" altLang="en-US" sz="3200" dirty="0" err="1"/>
              <a:t>AB</a:t>
            </a:r>
            <a:r>
              <a:rPr lang="en-GB" altLang="en-US" sz="3200" dirty="0"/>
              <a:t>     </a:t>
            </a:r>
            <a:r>
              <a:rPr lang="en-GB" altLang="en-US" sz="3200" dirty="0" err="1"/>
              <a:t>AB</a:t>
            </a:r>
            <a:r>
              <a:rPr lang="en-GB" altLang="en-US" sz="3200" dirty="0"/>
              <a:t>      </a:t>
            </a:r>
            <a:r>
              <a:rPr lang="en-GB" altLang="en-US" sz="3200" dirty="0" err="1"/>
              <a:t>AB</a:t>
            </a:r>
            <a:endParaRPr lang="en-GB" altLang="en-US" sz="3200" dirty="0"/>
          </a:p>
          <a:p>
            <a:r>
              <a:rPr lang="en-GB" altLang="en-US" sz="3200" dirty="0"/>
              <a:t>			_</a:t>
            </a:r>
          </a:p>
          <a:p>
            <a:r>
              <a:rPr lang="en-GB" altLang="en-US" sz="3200" dirty="0"/>
              <a:t>			C</a:t>
            </a:r>
          </a:p>
          <a:p>
            <a:r>
              <a:rPr lang="en-GB" altLang="en-US" sz="3200" dirty="0"/>
              <a:t>			</a:t>
            </a:r>
          </a:p>
          <a:p>
            <a:r>
              <a:rPr lang="en-GB" altLang="en-US" sz="3200" dirty="0"/>
              <a:t>			C</a:t>
            </a:r>
            <a:endParaRPr lang="en-GB" altLang="en-US" sz="1800" dirty="0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17C93A6C-71F7-4F17-A178-45C7F7418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24290"/>
              </p:ext>
            </p:extLst>
          </p:nvPr>
        </p:nvGraphicFramePr>
        <p:xfrm>
          <a:off x="4343400" y="3503612"/>
          <a:ext cx="3505200" cy="213360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19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40494D-DDD2-4642-BC19-FC526DC2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 Karnaugh Map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dengan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4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/>
              </a:rPr>
              <a:t>variabel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/>
              </a:rPr>
              <a:t> input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96E776-BEF5-457F-A963-B19BB11CE4CD}"/>
                  </a:ext>
                </a:extLst>
              </p:cNvPr>
              <p:cNvSpPr txBox="1"/>
              <p:nvPr/>
            </p:nvSpPr>
            <p:spPr>
              <a:xfrm>
                <a:off x="747091" y="1202658"/>
                <a:ext cx="10697817" cy="5447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GB" altLang="en-US" sz="3200" dirty="0">
                    <a:cs typeface="Arial" panose="020B0604020202020204" pitchFamily="34" charset="0"/>
                  </a:rPr>
                  <a:t>K-map </a:t>
                </a:r>
                <a:r>
                  <a:rPr lang="en-GB" altLang="en-US" sz="3200" dirty="0" err="1">
                    <a:cs typeface="Arial" panose="020B0604020202020204" pitchFamily="34" charset="0"/>
                  </a:rPr>
                  <a:t>dengan</a:t>
                </a:r>
                <a:r>
                  <a:rPr lang="en-GB" altLang="en-US" sz="3200" dirty="0">
                    <a:cs typeface="Arial" panose="020B0604020202020204" pitchFamily="34" charset="0"/>
                  </a:rPr>
                  <a:t> 4 </a:t>
                </a:r>
                <a:r>
                  <a:rPr lang="en-GB" altLang="en-US" sz="3200" dirty="0" err="1">
                    <a:cs typeface="Arial" panose="020B0604020202020204" pitchFamily="34" charset="0"/>
                  </a:rPr>
                  <a:t>variabel</a:t>
                </a:r>
                <a:r>
                  <a:rPr lang="en-GB" altLang="en-US" sz="3200" dirty="0">
                    <a:cs typeface="Arial" panose="020B0604020202020204" pitchFamily="34" charset="0"/>
                  </a:rPr>
                  <a:t> input </a:t>
                </a:r>
              </a:p>
              <a:p>
                <a:pPr eaLnBrk="1" hangingPunct="1"/>
                <a:r>
                  <a:rPr lang="en-GB" altLang="en-US" sz="3200" dirty="0" err="1">
                    <a:cs typeface="Arial" panose="020B0604020202020204" pitchFamily="34" charset="0"/>
                  </a:rPr>
                  <a:t>Maka</a:t>
                </a:r>
                <a:r>
                  <a:rPr lang="en-GB" altLang="en-US" sz="3200" dirty="0">
                    <a:cs typeface="Arial" panose="020B0604020202020204" pitchFamily="34" charset="0"/>
                  </a:rPr>
                  <a:t> K-</a:t>
                </a:r>
                <a:r>
                  <a:rPr lang="en-GB" altLang="en-US" sz="3200" dirty="0" err="1">
                    <a:cs typeface="Arial" panose="020B0604020202020204" pitchFamily="34" charset="0"/>
                  </a:rPr>
                  <a:t>mapnya</a:t>
                </a:r>
                <a:r>
                  <a:rPr lang="en-GB" altLang="en-US" sz="3200" dirty="0">
                    <a:cs typeface="Arial" panose="020B0604020202020204" pitchFamily="34" charset="0"/>
                  </a:rPr>
                  <a:t> : A = 2</a:t>
                </a:r>
                <a:r>
                  <a:rPr lang="en-GB" altLang="en-US" sz="3200" baseline="30000" dirty="0">
                    <a:cs typeface="Arial" panose="020B0604020202020204" pitchFamily="34" charset="0"/>
                  </a:rPr>
                  <a:t>4 </a:t>
                </a:r>
                <a:r>
                  <a:rPr lang="en-GB" altLang="en-US" sz="3200" dirty="0">
                    <a:cs typeface="Arial" panose="020B0604020202020204" pitchFamily="34" charset="0"/>
                  </a:rPr>
                  <a:t>= 16</a:t>
                </a:r>
              </a:p>
              <a:p>
                <a:r>
                  <a:rPr lang="en-GB" altLang="en-US" sz="2800" dirty="0">
                    <a:latin typeface="Times New Roman" panose="02020603050405020304" pitchFamily="18" charset="0"/>
                  </a:rPr>
                  <a:t>	</a:t>
                </a:r>
                <a:r>
                  <a:rPr lang="en-GB" altLang="en-US" sz="2400" dirty="0">
                    <a:latin typeface="Times New Roman" panose="02020603050405020304" pitchFamily="18" charset="0"/>
                  </a:rPr>
                  <a:t> 		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altLang="en-US" sz="24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GB" alt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D" alt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GB" altLang="en-US" sz="24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alt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GB" altLang="en-US" sz="2400" dirty="0"/>
                  <a:t>   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alt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GB" alt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GB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en-US" sz="2400" dirty="0"/>
                  <a:t>B           AB          A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alt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D" alt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endParaRPr lang="en-GB" altLang="en-US" sz="2400" dirty="0"/>
              </a:p>
              <a:p>
                <a:r>
                  <a:rPr lang="en-GB" altLang="en-US" sz="2400" dirty="0"/>
                  <a:t>		     _ _</a:t>
                </a:r>
              </a:p>
              <a:p>
                <a:r>
                  <a:rPr lang="en-GB" altLang="en-US" sz="2400" dirty="0"/>
                  <a:t>		     CD</a:t>
                </a:r>
              </a:p>
              <a:p>
                <a:r>
                  <a:rPr lang="en-GB" altLang="en-US" sz="2400" dirty="0"/>
                  <a:t>		     _	 </a:t>
                </a:r>
              </a:p>
              <a:p>
                <a:r>
                  <a:rPr lang="en-GB" altLang="en-US" sz="2400" dirty="0"/>
                  <a:t>		     CD</a:t>
                </a:r>
              </a:p>
              <a:p>
                <a:r>
                  <a:rPr lang="en-GB" altLang="en-US" sz="2400" dirty="0"/>
                  <a:t>		      	</a:t>
                </a:r>
              </a:p>
              <a:p>
                <a:r>
                  <a:rPr lang="en-GB" altLang="en-US" sz="2400" dirty="0"/>
                  <a:t>		     CD</a:t>
                </a:r>
              </a:p>
              <a:p>
                <a:r>
                  <a:rPr lang="en-GB" altLang="en-US" sz="2400" dirty="0"/>
                  <a:t>		        _</a:t>
                </a:r>
              </a:p>
              <a:p>
                <a:r>
                  <a:rPr lang="en-GB" altLang="en-US" sz="2400" dirty="0"/>
                  <a:t>		     CD</a:t>
                </a:r>
              </a:p>
              <a:p>
                <a:endParaRPr lang="en-GB" altLang="en-US" sz="3200" dirty="0"/>
              </a:p>
              <a:p>
                <a:pPr algn="just"/>
                <a:endParaRPr lang="en-ID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96E776-BEF5-457F-A963-B19BB11C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91" y="1202658"/>
                <a:ext cx="10697817" cy="5447645"/>
              </a:xfrm>
              <a:prstGeom prst="rect">
                <a:avLst/>
              </a:prstGeom>
              <a:blipFill>
                <a:blip r:embed="rId2"/>
                <a:stretch>
                  <a:fillRect l="-1482" t="-145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6A4A3718-DF7B-4C5C-9A51-7526C3D7F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6146"/>
              </p:ext>
            </p:extLst>
          </p:nvPr>
        </p:nvGraphicFramePr>
        <p:xfrm>
          <a:off x="3624469" y="2703442"/>
          <a:ext cx="4343400" cy="329184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30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1C74-24F9-4968-82AC-7952C309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TAHAP PENYELESAIAN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9E96-AE17-4DCD-B388-848B91DAC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/>
              <a:t>1. BUAT PETA KARNOUGH (K-MAP)</a:t>
            </a:r>
          </a:p>
          <a:p>
            <a:pPr marL="0" indent="0">
              <a:buNone/>
            </a:pPr>
            <a:r>
              <a:rPr lang="en-ID" dirty="0"/>
              <a:t>2. ISI KOTAK PADA K-MAP DENGAN</a:t>
            </a:r>
          </a:p>
          <a:p>
            <a:pPr marL="0" indent="0">
              <a:buNone/>
            </a:pPr>
            <a:r>
              <a:rPr lang="en-ID" dirty="0"/>
              <a:t>	LOGIKA 1 </a:t>
            </a:r>
            <a:r>
              <a:rPr lang="en-ID" dirty="0">
                <a:sym typeface="Wingdings" panose="05000000000000000000" pitchFamily="2" charset="2"/>
              </a:rPr>
              <a:t> UNTUK PERSAMAAN YANG ADA</a:t>
            </a:r>
          </a:p>
          <a:p>
            <a:pPr marL="0" indent="0">
              <a:buNone/>
            </a:pPr>
            <a:r>
              <a:rPr lang="en-ID" dirty="0"/>
              <a:t>	LOGIKA 0 </a:t>
            </a:r>
            <a:r>
              <a:rPr lang="en-ID" dirty="0">
                <a:sym typeface="Wingdings" panose="05000000000000000000" pitchFamily="2" charset="2"/>
              </a:rPr>
              <a:t> UNTUK PERSAMAAN YANG TIDAK ADA</a:t>
            </a:r>
          </a:p>
          <a:p>
            <a:pPr marL="0" indent="0">
              <a:buNone/>
            </a:pPr>
            <a:r>
              <a:rPr lang="en-ID" dirty="0">
                <a:sym typeface="Wingdings" panose="05000000000000000000" pitchFamily="2" charset="2"/>
              </a:rPr>
              <a:t>3. KELOMPOKKAN YANG BERLOGIKA “1” YANG BERDEKATAN, 	MENURUT : ATURAN 2</a:t>
            </a:r>
            <a:r>
              <a:rPr lang="en-ID" baseline="30000" dirty="0">
                <a:sym typeface="Wingdings" panose="05000000000000000000" pitchFamily="2" charset="2"/>
              </a:rPr>
              <a:t>n</a:t>
            </a:r>
            <a:r>
              <a:rPr lang="en-ID" dirty="0">
                <a:sym typeface="Wingdings" panose="05000000000000000000" pitchFamily="2" charset="2"/>
              </a:rPr>
              <a:t>  n = </a:t>
            </a:r>
            <a:r>
              <a:rPr lang="en-ID" dirty="0" err="1">
                <a:sym typeface="Wingdings" panose="05000000000000000000" pitchFamily="2" charset="2"/>
              </a:rPr>
              <a:t>jumlah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logika</a:t>
            </a:r>
            <a:r>
              <a:rPr lang="en-ID" dirty="0">
                <a:sym typeface="Wingdings" panose="05000000000000000000" pitchFamily="2" charset="2"/>
              </a:rPr>
              <a:t> 1</a:t>
            </a:r>
          </a:p>
          <a:p>
            <a:pPr marL="0" indent="0">
              <a:buNone/>
            </a:pPr>
            <a:r>
              <a:rPr lang="en-ID" dirty="0">
                <a:sym typeface="Wingdings" panose="05000000000000000000" pitchFamily="2" charset="2"/>
              </a:rPr>
              <a:t>		</a:t>
            </a:r>
            <a:r>
              <a:rPr lang="en-ID" dirty="0" err="1">
                <a:sym typeface="Wingdings" panose="05000000000000000000" pitchFamily="2" charset="2"/>
              </a:rPr>
              <a:t>misal</a:t>
            </a:r>
            <a:r>
              <a:rPr lang="en-ID" dirty="0">
                <a:sym typeface="Wingdings" panose="05000000000000000000" pitchFamily="2" charset="2"/>
              </a:rPr>
              <a:t>   n : 0  2</a:t>
            </a:r>
            <a:r>
              <a:rPr lang="en-ID" baseline="30000" dirty="0">
                <a:sym typeface="Wingdings" panose="05000000000000000000" pitchFamily="2" charset="2"/>
              </a:rPr>
              <a:t>0 </a:t>
            </a:r>
            <a:r>
              <a:rPr lang="en-ID" dirty="0">
                <a:sym typeface="Wingdings" panose="05000000000000000000" pitchFamily="2" charset="2"/>
              </a:rPr>
              <a:t>= 1</a:t>
            </a:r>
          </a:p>
          <a:p>
            <a:pPr marL="0" indent="0">
              <a:buNone/>
            </a:pPr>
            <a:r>
              <a:rPr lang="en-ID" dirty="0">
                <a:sym typeface="Wingdings" panose="05000000000000000000" pitchFamily="2" charset="2"/>
              </a:rPr>
              <a:t>			 n : 1  2</a:t>
            </a:r>
            <a:r>
              <a:rPr lang="en-ID" baseline="30000" dirty="0">
                <a:sym typeface="Wingdings" panose="05000000000000000000" pitchFamily="2" charset="2"/>
              </a:rPr>
              <a:t>1 </a:t>
            </a:r>
            <a:r>
              <a:rPr lang="en-ID" dirty="0">
                <a:sym typeface="Wingdings" panose="05000000000000000000" pitchFamily="2" charset="2"/>
              </a:rPr>
              <a:t>= 2</a:t>
            </a:r>
          </a:p>
          <a:p>
            <a:pPr marL="0" indent="0">
              <a:buNone/>
            </a:pPr>
            <a:r>
              <a:rPr lang="en-ID" dirty="0">
                <a:sym typeface="Wingdings" panose="05000000000000000000" pitchFamily="2" charset="2"/>
              </a:rPr>
              <a:t>			 n : 2  2</a:t>
            </a:r>
            <a:r>
              <a:rPr lang="en-ID" baseline="30000" dirty="0">
                <a:sym typeface="Wingdings" panose="05000000000000000000" pitchFamily="2" charset="2"/>
              </a:rPr>
              <a:t>2 </a:t>
            </a:r>
            <a:r>
              <a:rPr lang="en-ID" dirty="0">
                <a:sym typeface="Wingdings" panose="05000000000000000000" pitchFamily="2" charset="2"/>
              </a:rPr>
              <a:t>= 4</a:t>
            </a:r>
          </a:p>
          <a:p>
            <a:pPr marL="0" indent="0">
              <a:buNone/>
            </a:pPr>
            <a:r>
              <a:rPr lang="en-ID" dirty="0">
                <a:sym typeface="Wingdings" panose="05000000000000000000" pitchFamily="2" charset="2"/>
              </a:rPr>
              <a:t>			 n : 3  2</a:t>
            </a:r>
            <a:r>
              <a:rPr lang="en-ID" baseline="30000" dirty="0">
                <a:sym typeface="Wingdings" panose="05000000000000000000" pitchFamily="2" charset="2"/>
              </a:rPr>
              <a:t>3 </a:t>
            </a:r>
            <a:r>
              <a:rPr lang="en-ID" dirty="0">
                <a:sym typeface="Wingdings" panose="05000000000000000000" pitchFamily="2" charset="2"/>
              </a:rPr>
              <a:t>= 8</a:t>
            </a:r>
          </a:p>
          <a:p>
            <a:pPr marL="0" indent="0">
              <a:buNone/>
            </a:pPr>
            <a:r>
              <a:rPr lang="en-ID" dirty="0">
                <a:sym typeface="Wingdings" panose="05000000000000000000" pitchFamily="2" charset="2"/>
              </a:rPr>
              <a:t>			 n : 4  2</a:t>
            </a:r>
            <a:r>
              <a:rPr lang="en-ID" baseline="30000" dirty="0">
                <a:sym typeface="Wingdings" panose="05000000000000000000" pitchFamily="2" charset="2"/>
              </a:rPr>
              <a:t>4 </a:t>
            </a:r>
            <a:r>
              <a:rPr lang="en-ID" dirty="0">
                <a:sym typeface="Wingdings" panose="05000000000000000000" pitchFamily="2" charset="2"/>
              </a:rPr>
              <a:t>= 16  </a:t>
            </a:r>
            <a:r>
              <a:rPr lang="en-ID" dirty="0" err="1">
                <a:sym typeface="Wingdings" panose="05000000000000000000" pitchFamily="2" charset="2"/>
              </a:rPr>
              <a:t>dst</a:t>
            </a:r>
            <a:r>
              <a:rPr lang="en-ID" dirty="0">
                <a:sym typeface="Wingdings" panose="05000000000000000000" pitchFamily="2" charset="2"/>
              </a:rPr>
              <a:t> …</a:t>
            </a:r>
          </a:p>
          <a:p>
            <a:pPr marL="0" indent="0">
              <a:buNone/>
            </a:pPr>
            <a:endParaRPr lang="en-ID" dirty="0">
              <a:sym typeface="Wingdings" panose="05000000000000000000" pitchFamily="2" charset="2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D" dirty="0"/>
          </a:p>
          <a:p>
            <a:pPr marL="514350" indent="-514350"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30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1096</Words>
  <Application>Microsoft Office PowerPoint</Application>
  <PresentationFormat>Widescreen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Open Sans</vt:lpstr>
      <vt:lpstr>Times New Roman</vt:lpstr>
      <vt:lpstr>Office Theme</vt:lpstr>
      <vt:lpstr>K - MAP</vt:lpstr>
      <vt:lpstr> Karnaugh Map</vt:lpstr>
      <vt:lpstr>Penyederhanaan fungsi logika dengan K-Map</vt:lpstr>
      <vt:lpstr> Karnaugh Map</vt:lpstr>
      <vt:lpstr> Karnaugh Map</vt:lpstr>
      <vt:lpstr> Karnaugh Map dengan 2 variabel input</vt:lpstr>
      <vt:lpstr> Karnaugh Map dengan 3 variabel input</vt:lpstr>
      <vt:lpstr> Karnaugh Map dengan 4 variabel input</vt:lpstr>
      <vt:lpstr>TAHAP PENYELESAIAN</vt:lpstr>
      <vt:lpstr>TAHAP PENYELESAIAN</vt:lpstr>
      <vt:lpstr>Contoh Soal 3 Variabel</vt:lpstr>
      <vt:lpstr>Contoh Soal</vt:lpstr>
      <vt:lpstr>Contoh Soal 4 Variabel</vt:lpstr>
      <vt:lpstr>Contoh Soal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- MAP</dc:title>
  <dc:creator>sapto hadi</dc:creator>
  <cp:lastModifiedBy>sapto hadi</cp:lastModifiedBy>
  <cp:revision>22</cp:revision>
  <dcterms:created xsi:type="dcterms:W3CDTF">2020-12-16T15:46:55Z</dcterms:created>
  <dcterms:modified xsi:type="dcterms:W3CDTF">2020-12-17T03:06:43Z</dcterms:modified>
</cp:coreProperties>
</file>